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comments/comment9.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0.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1.xml" ContentType="application/vnd.openxmlformats-officedocument.presentationml.comments+xml"/>
  <Override PartName="/ppt/notesSlides/notesSlide24.xml" ContentType="application/vnd.openxmlformats-officedocument.presentationml.notesSlide+xml"/>
  <Override PartName="/ppt/comments/comment1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3.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4.xml" ContentType="application/vnd.openxmlformats-officedocument.presentationml.comments+xml"/>
  <Override PartName="/ppt/notesSlides/notesSlide29.xml" ContentType="application/vnd.openxmlformats-officedocument.presentationml.notesSlide+xml"/>
  <Override PartName="/ppt/comments/comment15.xml" ContentType="application/vnd.openxmlformats-officedocument.presentationml.comments+xml"/>
  <Override PartName="/ppt/notesSlides/notesSlide30.xml" ContentType="application/vnd.openxmlformats-officedocument.presentationml.notesSlide+xml"/>
  <Override PartName="/ppt/comments/comment16.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7.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8.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9.xml" ContentType="application/vnd.openxmlformats-officedocument.presentationml.comments+xml"/>
  <Override PartName="/ppt/notesSlides/notesSlide37.xml" ContentType="application/vnd.openxmlformats-officedocument.presentationml.notesSlide+xml"/>
  <Override PartName="/ppt/comments/comment20.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2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94" r:id="rId3"/>
    <p:sldId id="295" r:id="rId4"/>
    <p:sldId id="299" r:id="rId5"/>
    <p:sldId id="297" r:id="rId6"/>
    <p:sldId id="260" r:id="rId7"/>
    <p:sldId id="308" r:id="rId8"/>
    <p:sldId id="262" r:id="rId9"/>
    <p:sldId id="302" r:id="rId10"/>
    <p:sldId id="304" r:id="rId11"/>
    <p:sldId id="288" r:id="rId12"/>
    <p:sldId id="303" r:id="rId13"/>
    <p:sldId id="305" r:id="rId14"/>
    <p:sldId id="306" r:id="rId15"/>
    <p:sldId id="264" r:id="rId16"/>
    <p:sldId id="265" r:id="rId17"/>
    <p:sldId id="266" r:id="rId18"/>
    <p:sldId id="267" r:id="rId19"/>
    <p:sldId id="268" r:id="rId20"/>
    <p:sldId id="269" r:id="rId21"/>
    <p:sldId id="270" r:id="rId22"/>
    <p:sldId id="286" r:id="rId23"/>
    <p:sldId id="271" r:id="rId24"/>
    <p:sldId id="272" r:id="rId25"/>
    <p:sldId id="300" r:id="rId26"/>
    <p:sldId id="274" r:id="rId27"/>
    <p:sldId id="275" r:id="rId28"/>
    <p:sldId id="276" r:id="rId29"/>
    <p:sldId id="277" r:id="rId30"/>
    <p:sldId id="278" r:id="rId31"/>
    <p:sldId id="279" r:id="rId32"/>
    <p:sldId id="280" r:id="rId33"/>
    <p:sldId id="289" r:id="rId34"/>
    <p:sldId id="290" r:id="rId35"/>
    <p:sldId id="291" r:id="rId36"/>
    <p:sldId id="292" r:id="rId37"/>
    <p:sldId id="311" r:id="rId38"/>
    <p:sldId id="309" r:id="rId39"/>
    <p:sldId id="312" r:id="rId40"/>
    <p:sldId id="293" r:id="rId4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1828983" algn="l" rtl="0" fontAlgn="base">
      <a:spcBef>
        <a:spcPct val="0"/>
      </a:spcBef>
      <a:spcAft>
        <a:spcPct val="0"/>
      </a:spcAft>
      <a:defRPr kern="1200">
        <a:solidFill>
          <a:schemeClr val="tx1"/>
        </a:solidFill>
        <a:latin typeface="Arial" charset="0"/>
        <a:ea typeface="+mn-ea"/>
        <a:cs typeface="Arial" charset="0"/>
      </a:defRPr>
    </a:lvl2pPr>
    <a:lvl3pPr marL="3657966" algn="l" rtl="0" fontAlgn="base">
      <a:spcBef>
        <a:spcPct val="0"/>
      </a:spcBef>
      <a:spcAft>
        <a:spcPct val="0"/>
      </a:spcAft>
      <a:defRPr kern="1200">
        <a:solidFill>
          <a:schemeClr val="tx1"/>
        </a:solidFill>
        <a:latin typeface="Arial" charset="0"/>
        <a:ea typeface="+mn-ea"/>
        <a:cs typeface="Arial" charset="0"/>
      </a:defRPr>
    </a:lvl3pPr>
    <a:lvl4pPr marL="5486949" algn="l" rtl="0" fontAlgn="base">
      <a:spcBef>
        <a:spcPct val="0"/>
      </a:spcBef>
      <a:spcAft>
        <a:spcPct val="0"/>
      </a:spcAft>
      <a:defRPr kern="1200">
        <a:solidFill>
          <a:schemeClr val="tx1"/>
        </a:solidFill>
        <a:latin typeface="Arial" charset="0"/>
        <a:ea typeface="+mn-ea"/>
        <a:cs typeface="Arial" charset="0"/>
      </a:defRPr>
    </a:lvl4pPr>
    <a:lvl5pPr marL="7315932" algn="l" rtl="0" fontAlgn="base">
      <a:spcBef>
        <a:spcPct val="0"/>
      </a:spcBef>
      <a:spcAft>
        <a:spcPct val="0"/>
      </a:spcAft>
      <a:defRPr kern="1200">
        <a:solidFill>
          <a:schemeClr val="tx1"/>
        </a:solidFill>
        <a:latin typeface="Arial" charset="0"/>
        <a:ea typeface="+mn-ea"/>
        <a:cs typeface="Arial" charset="0"/>
      </a:defRPr>
    </a:lvl5pPr>
    <a:lvl6pPr marL="9144914" algn="l" defTabSz="3657966" rtl="0" eaLnBrk="1" latinLnBrk="0" hangingPunct="1">
      <a:defRPr kern="1200">
        <a:solidFill>
          <a:schemeClr val="tx1"/>
        </a:solidFill>
        <a:latin typeface="Arial" charset="0"/>
        <a:ea typeface="+mn-ea"/>
        <a:cs typeface="Arial" charset="0"/>
      </a:defRPr>
    </a:lvl6pPr>
    <a:lvl7pPr marL="10973897" algn="l" defTabSz="3657966" rtl="0" eaLnBrk="1" latinLnBrk="0" hangingPunct="1">
      <a:defRPr kern="1200">
        <a:solidFill>
          <a:schemeClr val="tx1"/>
        </a:solidFill>
        <a:latin typeface="Arial" charset="0"/>
        <a:ea typeface="+mn-ea"/>
        <a:cs typeface="Arial" charset="0"/>
      </a:defRPr>
    </a:lvl7pPr>
    <a:lvl8pPr marL="12802880" algn="l" defTabSz="3657966" rtl="0" eaLnBrk="1" latinLnBrk="0" hangingPunct="1">
      <a:defRPr kern="1200">
        <a:solidFill>
          <a:schemeClr val="tx1"/>
        </a:solidFill>
        <a:latin typeface="Arial" charset="0"/>
        <a:ea typeface="+mn-ea"/>
        <a:cs typeface="Arial" charset="0"/>
      </a:defRPr>
    </a:lvl8pPr>
    <a:lvl9pPr marL="14631863" algn="l" defTabSz="3657966"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p15:clr>
            <a:srgbClr val="A4A3A4"/>
          </p15:clr>
        </p15:guide>
        <p15:guide id="2" pos="2903">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d Zierau" initials="EZ" lastIdx="40" clrIdx="0">
    <p:extLst>
      <p:ext uri="{19B8F6BF-5375-455C-9EA6-DF929625EA0E}">
        <p15:presenceInfo xmlns:p15="http://schemas.microsoft.com/office/powerpoint/2012/main" userId="S-1-5-21-396516061-1607282572-689510791-3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FFFFC1"/>
    <a:srgbClr val="DFCCAF"/>
    <a:srgbClr val="D6BE9A"/>
    <a:srgbClr val="FFEADA"/>
    <a:srgbClr val="FFCFAB"/>
    <a:srgbClr val="FFC090"/>
    <a:srgbClr val="FBCFAB"/>
    <a:srgbClr val="E4E4E4"/>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2" autoAdjust="0"/>
    <p:restoredTop sz="77396" autoAdjust="0"/>
  </p:normalViewPr>
  <p:slideViewPr>
    <p:cSldViewPr snapToObjects="1" showGuides="1">
      <p:cViewPr varScale="1">
        <p:scale>
          <a:sx n="81" d="100"/>
          <a:sy n="81" d="100"/>
        </p:scale>
        <p:origin x="1026" y="78"/>
      </p:cViewPr>
      <p:guideLst>
        <p:guide orient="horz" pos="2183"/>
        <p:guide pos="2903"/>
      </p:guideLst>
    </p:cSldViewPr>
  </p:slideViewPr>
  <p:outlineViewPr>
    <p:cViewPr>
      <p:scale>
        <a:sx n="33" d="100"/>
        <a:sy n="33" d="100"/>
      </p:scale>
      <p:origin x="0" y="0"/>
    </p:cViewPr>
  </p:outlineViewPr>
  <p:notesTextViewPr>
    <p:cViewPr>
      <p:scale>
        <a:sx n="116" d="100"/>
        <a:sy n="116" d="100"/>
      </p:scale>
      <p:origin x="0" y="0"/>
    </p:cViewPr>
  </p:notesTextViewPr>
  <p:sorterViewPr>
    <p:cViewPr>
      <p:scale>
        <a:sx n="100" d="100"/>
        <a:sy n="100" d="100"/>
      </p:scale>
      <p:origin x="0" y="6984"/>
    </p:cViewPr>
  </p:sorterViewPr>
  <p:notesViewPr>
    <p:cSldViewPr snapToObjects="1">
      <p:cViewPr varScale="1">
        <p:scale>
          <a:sx n="62" d="100"/>
          <a:sy n="62" d="100"/>
        </p:scale>
        <p:origin x="-2380" y="-76"/>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7T09:49:09.862" idx="1">
    <p:pos x="1542" y="1706"/>
    <p:text>consequently written as Producer (not PRODUCER)</p:text>
    <p:extLst>
      <p:ext uri="{C676402C-5697-4E1C-873F-D02D1690AC5C}">
        <p15:threadingInfo xmlns:p15="http://schemas.microsoft.com/office/powerpoint/2012/main" timeZoneBias="-60"/>
      </p:ext>
    </p:extLst>
  </p:cm>
  <p:cm authorId="1" dt="2018-11-27T09:49:59.762" idx="2">
    <p:pos x="1542" y="1819"/>
    <p:text>colour is grey in order not to colide with later colours</p:text>
    <p:extLst>
      <p:ext uri="{C676402C-5697-4E1C-873F-D02D1690AC5C}">
        <p15:threadingInfo xmlns:p15="http://schemas.microsoft.com/office/powerpoint/2012/main" timeZoneBias="-60">
          <p15:parentCm authorId="1" idx="1"/>
        </p15:threadingInfo>
      </p:ext>
    </p:extLst>
  </p:cm>
  <p:cm authorId="1" dt="2018-11-27T09:50:17.896" idx="3">
    <p:pos x="1542" y="1932"/>
    <p:text>shape is different than the shape for an OAIS</p:text>
    <p:extLst>
      <p:ext uri="{C676402C-5697-4E1C-873F-D02D1690AC5C}">
        <p15:threadingInfo xmlns:p15="http://schemas.microsoft.com/office/powerpoint/2012/main" timeZoneBias="-60">
          <p15:parentCm authorId="1" idx="1"/>
        </p15:threadingInfo>
      </p:ext>
    </p:extLst>
  </p:cm>
  <p:cm authorId="1" dt="2018-11-27T14:57:30.197" idx="39">
    <p:pos x="10" y="10"/>
    <p:text>are already rounded in this version</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1-27T13:08:01.559" idx="19">
    <p:pos x="10" y="10"/>
    <p:text>own coolour for information</p:text>
    <p:extLst>
      <p:ext uri="{C676402C-5697-4E1C-873F-D02D1690AC5C}">
        <p15:threadingInfo xmlns:p15="http://schemas.microsoft.com/office/powerpoint/2012/main" timeZoneBias="-60"/>
      </p:ext>
    </p:extLst>
  </p:cm>
  <p:cm authorId="1" dt="2018-11-27T13:08:30.592" idx="20">
    <p:pos x="10" y="123"/>
    <p:text>later can use colour for access - to be consistent</p:text>
    <p:extLst>
      <p:ext uri="{C676402C-5697-4E1C-873F-D02D1690AC5C}">
        <p15:threadingInfo xmlns:p15="http://schemas.microsoft.com/office/powerpoint/2012/main" timeZoneBias="-60">
          <p15:parentCm authorId="1" idx="19"/>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1-27T14:13:28.794" idx="37">
    <p:pos x="10" y="10"/>
    <p:text>Mark Conrad: Title does not match OAIS text.</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11-27T14:12:32.186" idx="36">
    <p:pos x="10" y="10"/>
    <p:text>Mark Conrad: Title does not match OAIS text.</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1-27T13:14:39.428" idx="22">
    <p:pos x="2611" y="2311"/>
    <p:text>start by lower case</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11-27T13:20:02.097" idx="23">
    <p:pos x="3897" y="405"/>
    <p:text>same arrow as the rest</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11-27T13:20:36.214" idx="24">
    <p:pos x="5395" y="658"/>
    <p:text>same colour and type of shape as for media (in data management)</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11-27T13:26:25.877" idx="25">
    <p:pos x="5667" y="1066"/>
    <p:text>blue in other diagram - do not know why</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11-27T13:27:56.410" idx="26">
    <p:pos x="2033" y="1765"/>
    <p:text>removed extra squares</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11-27T13:29:46.093" idx="27">
    <p:pos x="3496" y="1187"/>
    <p:text>used same kind of colour instead of blue</p:text>
    <p:extLst>
      <p:ext uri="{C676402C-5697-4E1C-873F-D02D1690AC5C}">
        <p15:threadingInfo xmlns:p15="http://schemas.microsoft.com/office/powerpoint/2012/main" timeZoneBias="-60"/>
      </p:ext>
    </p:extLst>
  </p:cm>
  <p:cm authorId="1" dt="2018-11-27T14:11:57.240" idx="35">
    <p:pos x="3496" y="1300"/>
    <p:text>Mark Conrad: Current text (20181027) from OAIS: "The Common Catalog &amp; Manager is the external (global) binding element that serves as a common access point for the information in both Archives. DIPs containing the Finding Aids from each OAIS are ingested into the Common Catalog as is shown by the dotted lines in figure 6 3. The Common Catalog may limit its activity to being a Finding Aid or it may include common dissemination of products from either or both OAISes as shown by the dashed lines in the figure." 1. There are no dotted lines in the diagram. 2. The dashed lines go from the OAISes - not the Common Catalog - to the Global Consumer. Figure and text do not match.</p:text>
    <p:extLst>
      <p:ext uri="{C676402C-5697-4E1C-873F-D02D1690AC5C}">
        <p15:threadingInfo xmlns:p15="http://schemas.microsoft.com/office/powerpoint/2012/main" timeZoneBias="-60">
          <p15:parentCm authorId="1" idx="27"/>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8-11-27T13:40:25.892" idx="28">
    <p:pos x="10" y="10"/>
    <p:text>primary OAIS consistency</p:text>
    <p:extLst>
      <p:ext uri="{C676402C-5697-4E1C-873F-D02D1690AC5C}">
        <p15:threadingInfo xmlns:p15="http://schemas.microsoft.com/office/powerpoint/2012/main" timeZoneBias="-60"/>
      </p:ext>
    </p:extLst>
  </p:cm>
  <p:cm authorId="1" dt="2018-11-27T14:10:28.522" idx="33">
    <p:pos x="123" y="123"/>
    <p:text>Mark Conrad: What are the Deliver Response and Preservation Planning elements for?</p:text>
    <p:extLst>
      <p:ext uri="{C676402C-5697-4E1C-873F-D02D1690AC5C}">
        <p15:threadingInfo xmlns:p15="http://schemas.microsoft.com/office/powerpoint/2012/main" timeZoneBias="-60"/>
      </p:ext>
    </p:extLst>
  </p:cm>
  <p:cm authorId="1" dt="2018-11-27T14:10:51.382" idx="34">
    <p:pos x="123" y="236"/>
    <p:text>deleted in this version</p:text>
    <p:extLst>
      <p:ext uri="{C676402C-5697-4E1C-873F-D02D1690AC5C}">
        <p15:threadingInfo xmlns:p15="http://schemas.microsoft.com/office/powerpoint/2012/main" timeZoneBias="-60">
          <p15:parentCm authorId="1" idx="3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27T11:34:41.765" idx="11">
    <p:pos x="10" y="10"/>
    <p:text>Mark Conrad: The figure here does not match the one agreed for SC #21. See the attachment for that SC. I have no problem with the figure here. Maybe the attachment to SC 21 was overcome by other changes?</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8-11-27T14:09:06.435" idx="30">
    <p:pos x="10" y="10"/>
    <p:text>Mark Conrad: The current (20181029) text of OAIS refers to this as Figure 6-7 I believe it should be Figure 6-6 as listed here.</p:text>
    <p:extLst>
      <p:ext uri="{C676402C-5697-4E1C-873F-D02D1690AC5C}">
        <p15:threadingInfo xmlns:p15="http://schemas.microsoft.com/office/powerpoint/2012/main" timeZoneBias="-60"/>
      </p:ext>
    </p:extLst>
  </p:cm>
  <p:cm authorId="1" dt="2018-11-27T14:09:28.371" idx="31">
    <p:pos x="123" y="123"/>
    <p:text>OAIS 1 should be listed as a primary or supporting OAIS - not an inner OAIS.</p:text>
    <p:extLst>
      <p:ext uri="{C676402C-5697-4E1C-873F-D02D1690AC5C}">
        <p15:threadingInfo xmlns:p15="http://schemas.microsoft.com/office/powerpoint/2012/main" timeZoneBias="-60"/>
      </p:ext>
    </p:extLst>
  </p:cm>
  <p:cm authorId="1" dt="2018-11-27T14:09:54.399" idx="32">
    <p:pos x="123" y="236"/>
    <p:text>corrected in this version</p:text>
    <p:extLst>
      <p:ext uri="{C676402C-5697-4E1C-873F-D02D1690AC5C}">
        <p15:threadingInfo xmlns:p15="http://schemas.microsoft.com/office/powerpoint/2012/main" timeZoneBias="-60">
          <p15:parentCm authorId="1" idx="31"/>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8-11-27T13:44:58.142" idx="29">
    <p:pos x="10" y="10"/>
    <p:text>colour as for other media</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27T09:50:31.662" idx="4">
    <p:pos x="4164" y="1397"/>
    <p:text>moved to end of arrow in order to be consistent</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1-27T09:51:30.012" idx="5">
    <p:pos x="4571" y="96"/>
    <p:text>background consistent with first figure</p:text>
    <p:extLst>
      <p:ext uri="{C676402C-5697-4E1C-873F-D02D1690AC5C}">
        <p15:threadingInfo xmlns:p15="http://schemas.microsoft.com/office/powerpoint/2012/main" timeZoneBias="-60"/>
      </p:ext>
    </p:extLst>
  </p:cm>
  <p:cm authorId="1" dt="2018-11-27T09:51:52.822" idx="6">
    <p:pos x="3200" y="977"/>
    <p:text>eightangeled shaope according to issue http://review.oais.info/show_bug.cgi?id=137 Suggested Change 137</p:text>
    <p:extLst>
      <p:ext uri="{C676402C-5697-4E1C-873F-D02D1690AC5C}">
        <p15:threadingInfo xmlns:p15="http://schemas.microsoft.com/office/powerpoint/2012/main" timeZoneBias="-60"/>
      </p:ext>
    </p:extLst>
  </p:cm>
  <p:cm authorId="1" dt="2018-11-27T11:36:37.364" idx="13">
    <p:pos x="3200" y="1090"/>
    <p:text>all roles are in roles shape (as mark also notes in his comment</p:text>
    <p:extLst>
      <p:ext uri="{C676402C-5697-4E1C-873F-D02D1690AC5C}">
        <p15:threadingInfo xmlns:p15="http://schemas.microsoft.com/office/powerpoint/2012/main" timeZoneBias="-60">
          <p15:parentCm authorId="1" idx="6"/>
        </p15:threadingInfo>
      </p:ext>
    </p:extLst>
  </p:cm>
  <p:cm authorId="1" dt="2018-11-27T11:35:48.081" idx="12">
    <p:pos x="3674" y="3454"/>
    <p:text>Mark Conrad: Should there be an arrowhead going from MANAGEMENT to Administration? Should MANAGEMENT be in the same type of box as PRODUCER and CONSUMER?</p:text>
    <p:extLst>
      <p:ext uri="{C676402C-5697-4E1C-873F-D02D1690AC5C}">
        <p15:threadingInfo xmlns:p15="http://schemas.microsoft.com/office/powerpoint/2012/main" timeZoneBias="-60"/>
      </p:ext>
    </p:extLst>
  </p:cm>
  <p:cm authorId="1" dt="2018-11-27T14:59:27.581" idx="40">
    <p:pos x="10" y="10"/>
    <p:text>The colours are only for tyhe functions in the functional entities</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1-27T09:53:36.029" idx="7">
    <p:pos x="226" y="315"/>
    <p:text>letters closer to each other when vertical</p:text>
    <p:extLst>
      <p:ext uri="{C676402C-5697-4E1C-873F-D02D1690AC5C}">
        <p15:threadingInfo xmlns:p15="http://schemas.microsoft.com/office/powerpoint/2012/main" timeZoneBias="-60"/>
      </p:ext>
    </p:extLst>
  </p:cm>
  <p:cm authorId="1" dt="2018-11-27T09:55:21.939" idx="8">
    <p:pos x="226" y="428"/>
    <p:text>arrow descriptions moved to the proper end of the arrow (also according to Marks comment - but also more of them)</p:text>
    <p:extLst>
      <p:ext uri="{C676402C-5697-4E1C-873F-D02D1690AC5C}">
        <p15:threadingInfo xmlns:p15="http://schemas.microsoft.com/office/powerpoint/2012/main" timeZoneBias="-60">
          <p15:parentCm authorId="1" idx="7"/>
        </p15:threadingInfo>
      </p:ext>
    </p:extLst>
  </p:cm>
  <p:cm authorId="1" dt="2018-11-27T11:31:13.215" idx="10">
    <p:pos x="10" y="10"/>
    <p:text>Marks Comment: Shouldn’t the Storage request and AIP be near Archival Storage rather than Co-ordinate Updates?</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1-27T09:56:29.245" idx="9">
    <p:pos x="2198" y="503"/>
    <p:text>colours according to the big diagram - also helps in not getting lost between the diagrams</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1-27T12:07:08.949" idx="14">
    <p:pos x="561" y="165"/>
    <p:text>Mark Conrad: "On second thoughts this perhaps it would be better to add a label "plans for system evolution" to the arrow from Manage System Configuration to Preservation Planning.
Preservation planning then (see 4.1.1.6) send recommendations to Administration." This text suggests that 'Plans for system evolution' should be located near Preservation Planning rather than Manage System Configuration. Which is right?</p:text>
    <p:extLst>
      <p:ext uri="{C676402C-5697-4E1C-873F-D02D1690AC5C}">
        <p15:threadingInfo xmlns:p15="http://schemas.microsoft.com/office/powerpoint/2012/main" timeZoneBias="-60"/>
      </p:ext>
    </p:extLst>
  </p:cm>
  <p:cm authorId="1" dt="2018-11-27T12:54:03.067" idx="18">
    <p:pos x="-374" y="1152"/>
    <p:text>not sure this should be here (Update request -&gt; Report Request)</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1-27T12:42:11.107" idx="16">
    <p:pos x="2008" y="278"/>
    <p:text>also consistent use of arrows</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1-27T12:27:37.690" idx="15">
    <p:pos x="10" y="10"/>
    <p:text>mark Conrad: The titles that appear in the text under the slide do not always match the titles of the figures found in the current version of the OAIS text. For example, under this slide it says, Figure 4-7: Functions of Access, but the current version of the OAIS text (20181027) says, Figure 4 7: Functions of the Access Functional Entity. Which version will we use in the updated OAIS text?</p:text>
    <p:extLst>
      <p:ext uri="{C676402C-5697-4E1C-873F-D02D1690AC5C}">
        <p15:threadingInfo xmlns:p15="http://schemas.microsoft.com/office/powerpoint/2012/main" timeZoneBias="-60"/>
      </p:ext>
    </p:extLst>
  </p:cm>
  <p:cm authorId="1" dt="2018-11-27T12:43:00.656" idx="17">
    <p:pos x="123" y="123"/>
    <p:text>also change of errors according to some discussion at one of the meetings (the ones going to Datamanagement and archival storage)</p:text>
    <p:extLst>
      <p:ext uri="{C676402C-5697-4E1C-873F-D02D1690AC5C}">
        <p15:threadingInfo xmlns:p15="http://schemas.microsoft.com/office/powerpoint/2012/main" timeZoneBias="-60"/>
      </p:ext>
    </p:extLst>
  </p:cm>
  <p:cm authorId="1" dt="2018-11-27T14:35:16.663" idx="38">
    <p:pos x="785" y="778"/>
    <p:text>was request response - but this is not consistent with figure for data management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46BAA12C-4ABA-4CB0-B9DF-AFDAC2E8C5A3}" type="datetimeFigureOut">
              <a:rPr lang="en-US"/>
              <a:pPr>
                <a:defRPr/>
              </a:pPr>
              <a:t>11/27/2018</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89C3195-6C40-41A3-A856-486AC4ECD08E}" type="slidenum">
              <a:rPr lang="en-GB"/>
              <a:pPr>
                <a:defRPr/>
              </a:pPr>
              <a:t>‹nr.›</a:t>
            </a:fld>
            <a:endParaRPr lang="en-GB" dirty="0"/>
          </a:p>
        </p:txBody>
      </p:sp>
    </p:spTree>
    <p:extLst>
      <p:ext uri="{BB962C8B-B14F-4D97-AF65-F5344CB8AC3E}">
        <p14:creationId xmlns:p14="http://schemas.microsoft.com/office/powerpoint/2010/main" val="11425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800" kern="1200">
        <a:solidFill>
          <a:schemeClr val="tx1"/>
        </a:solidFill>
        <a:latin typeface="+mn-lt"/>
        <a:ea typeface="+mn-ea"/>
        <a:cs typeface="+mn-cs"/>
      </a:defRPr>
    </a:lvl1pPr>
    <a:lvl2pPr marL="1828983" algn="l" rtl="0" eaLnBrk="0" fontAlgn="base" hangingPunct="0">
      <a:spcBef>
        <a:spcPct val="30000"/>
      </a:spcBef>
      <a:spcAft>
        <a:spcPct val="0"/>
      </a:spcAft>
      <a:defRPr sz="4800" kern="1200">
        <a:solidFill>
          <a:schemeClr val="tx1"/>
        </a:solidFill>
        <a:latin typeface="+mn-lt"/>
        <a:ea typeface="+mn-ea"/>
        <a:cs typeface="+mn-cs"/>
      </a:defRPr>
    </a:lvl2pPr>
    <a:lvl3pPr marL="3657966" algn="l" rtl="0" eaLnBrk="0" fontAlgn="base" hangingPunct="0">
      <a:spcBef>
        <a:spcPct val="30000"/>
      </a:spcBef>
      <a:spcAft>
        <a:spcPct val="0"/>
      </a:spcAft>
      <a:defRPr sz="4800" kern="1200">
        <a:solidFill>
          <a:schemeClr val="tx1"/>
        </a:solidFill>
        <a:latin typeface="+mn-lt"/>
        <a:ea typeface="+mn-ea"/>
        <a:cs typeface="+mn-cs"/>
      </a:defRPr>
    </a:lvl3pPr>
    <a:lvl4pPr marL="5486949" algn="l" rtl="0" eaLnBrk="0" fontAlgn="base" hangingPunct="0">
      <a:spcBef>
        <a:spcPct val="30000"/>
      </a:spcBef>
      <a:spcAft>
        <a:spcPct val="0"/>
      </a:spcAft>
      <a:defRPr sz="4800" kern="1200">
        <a:solidFill>
          <a:schemeClr val="tx1"/>
        </a:solidFill>
        <a:latin typeface="+mn-lt"/>
        <a:ea typeface="+mn-ea"/>
        <a:cs typeface="+mn-cs"/>
      </a:defRPr>
    </a:lvl4pPr>
    <a:lvl5pPr marL="7315932" algn="l" rtl="0" eaLnBrk="0" fontAlgn="base" hangingPunct="0">
      <a:spcBef>
        <a:spcPct val="30000"/>
      </a:spcBef>
      <a:spcAft>
        <a:spcPct val="0"/>
      </a:spcAft>
      <a:defRPr sz="4800" kern="1200">
        <a:solidFill>
          <a:schemeClr val="tx1"/>
        </a:solidFill>
        <a:latin typeface="+mn-lt"/>
        <a:ea typeface="+mn-ea"/>
        <a:cs typeface="+mn-cs"/>
      </a:defRPr>
    </a:lvl5pPr>
    <a:lvl6pPr marL="9144914" algn="l" defTabSz="3657966" rtl="0" eaLnBrk="1" latinLnBrk="0" hangingPunct="1">
      <a:defRPr sz="4800" kern="1200">
        <a:solidFill>
          <a:schemeClr val="tx1"/>
        </a:solidFill>
        <a:latin typeface="+mn-lt"/>
        <a:ea typeface="+mn-ea"/>
        <a:cs typeface="+mn-cs"/>
      </a:defRPr>
    </a:lvl6pPr>
    <a:lvl7pPr marL="10973897" algn="l" defTabSz="3657966" rtl="0" eaLnBrk="1" latinLnBrk="0" hangingPunct="1">
      <a:defRPr sz="4800" kern="1200">
        <a:solidFill>
          <a:schemeClr val="tx1"/>
        </a:solidFill>
        <a:latin typeface="+mn-lt"/>
        <a:ea typeface="+mn-ea"/>
        <a:cs typeface="+mn-cs"/>
      </a:defRPr>
    </a:lvl7pPr>
    <a:lvl8pPr marL="12802880" algn="l" defTabSz="3657966" rtl="0" eaLnBrk="1" latinLnBrk="0" hangingPunct="1">
      <a:defRPr sz="4800" kern="1200">
        <a:solidFill>
          <a:schemeClr val="tx1"/>
        </a:solidFill>
        <a:latin typeface="+mn-lt"/>
        <a:ea typeface="+mn-ea"/>
        <a:cs typeface="+mn-cs"/>
      </a:defRPr>
    </a:lvl8pPr>
    <a:lvl9pPr marL="14631863" algn="l" defTabSz="365796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dirty="0"/>
              <a:t>Fig </a:t>
            </a:r>
            <a:r>
              <a:rPr lang="en-GB" sz="1300" dirty="0" smtClean="0"/>
              <a:t>2-1 </a:t>
            </a:r>
            <a:r>
              <a:rPr lang="en-GB" sz="1300" dirty="0"/>
              <a:t>Environmental Model of an </a:t>
            </a:r>
            <a:r>
              <a:rPr lang="en-GB" sz="1300" dirty="0" smtClean="0"/>
              <a:t>OAIS</a:t>
            </a:r>
          </a:p>
          <a:p>
            <a:pPr eaLnBrk="1" hangingPunct="1"/>
            <a:endParaRPr lang="en-GB" sz="13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 I thought we were going to make Producer, Consumer, and Management a different shape (rounded) throughout the document.</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AB314E55-3A80-4E2C-808F-F131F0406344}"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4-6: Functions of Preservation Planning </a:t>
            </a:r>
            <a:endParaRPr lang="en-GB" sz="1300" b="1" dirty="0" smtClean="0"/>
          </a:p>
          <a:p>
            <a:endParaRPr lang="en-GB" sz="1300" b="1" dirty="0" smtClean="0"/>
          </a:p>
          <a:p>
            <a:r>
              <a:rPr lang="en-GB" sz="1300" b="1" dirty="0" smtClean="0"/>
              <a:t>SC#220: </a:t>
            </a:r>
            <a:r>
              <a:rPr lang="en-GB" sz="1300" b="0" dirty="0" smtClean="0"/>
              <a:t>* replace all mentions of "migration plans" and "migration packages" and "migration strategy"  by "preservation plans".</a:t>
            </a:r>
          </a:p>
          <a:p>
            <a:r>
              <a:rPr lang="en-GB" sz="1300" b="0" dirty="0" smtClean="0"/>
              <a:t>               * replace "migration goals" and " migration policies" by "Preservation Objectives“</a:t>
            </a:r>
          </a:p>
          <a:p>
            <a:endParaRPr lang="en-GB" sz="1300" dirty="0" smtClean="0"/>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endParaRPr lang="en-GB" sz="1300" b="0" dirty="0" smtClean="0"/>
          </a:p>
          <a:p>
            <a:endParaRPr lang="en-GB" sz="1300" dirty="0"/>
          </a:p>
        </p:txBody>
      </p:sp>
      <p:sp>
        <p:nvSpPr>
          <p:cNvPr id="4" name="Slide Number Placeholder 3"/>
          <p:cNvSpPr>
            <a:spLocks noGrp="1"/>
          </p:cNvSpPr>
          <p:nvPr>
            <p:ph type="sldNum" sz="quarter" idx="5"/>
          </p:nvPr>
        </p:nvSpPr>
        <p:spPr/>
        <p:txBody>
          <a:bodyPr/>
          <a:lstStyle/>
          <a:p>
            <a:pPr>
              <a:defRPr/>
            </a:pPr>
            <a:fld id="{B1E44BAE-33EA-4495-94DA-FC49421DB941}"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GB" sz="1300" b="1" dirty="0" smtClean="0"/>
              <a:t>Figure </a:t>
            </a:r>
            <a:r>
              <a:rPr lang="en-GB" sz="1300" b="1" dirty="0"/>
              <a:t>4-7: Functions of Access </a:t>
            </a:r>
            <a:endParaRPr lang="en-GB" sz="1300" b="1" dirty="0" smtClean="0"/>
          </a:p>
          <a:p>
            <a:pPr eaLnBrk="1" hangingPunct="1"/>
            <a:endParaRPr lang="en-GB" sz="1300" b="1" dirty="0" smtClean="0"/>
          </a:p>
          <a:p>
            <a:pPr eaLnBrk="1" hangingPunct="1"/>
            <a:r>
              <a:rPr lang="en-GB" sz="1300" b="1" dirty="0" smtClean="0"/>
              <a:t>SC#131: </a:t>
            </a:r>
            <a:r>
              <a:rPr lang="en-GB" sz="1300" dirty="0" smtClean="0"/>
              <a:t>Generate DIP to Data Management - change the name of this latter "report request" to "request descriptive info" to avoid confusion. </a:t>
            </a:r>
          </a:p>
          <a:p>
            <a:pPr eaLnBrk="1" hangingPunct="1"/>
            <a:endParaRPr lang="en-GB" sz="1300" dirty="0" smtClean="0"/>
          </a:p>
          <a:p>
            <a:r>
              <a:rPr lang="en-GB" sz="1300" b="1" dirty="0" smtClean="0"/>
              <a:t>SC#157:  </a:t>
            </a:r>
            <a:r>
              <a:rPr lang="en-GB" sz="1300" dirty="0" smtClean="0"/>
              <a:t>Add “</a:t>
            </a:r>
            <a:r>
              <a:rPr lang="en-GB" sz="1300" dirty="0" smtClean="0">
                <a:latin typeface="Calibri" pitchFamily="34" charset="0"/>
              </a:rPr>
              <a:t>Notification that DIP is ready</a:t>
            </a:r>
            <a:r>
              <a:rPr lang="en-GB" sz="1300" dirty="0" smtClean="0"/>
              <a:t>“ to arrow from Generate DIP to Co-ordinate Access Activities</a:t>
            </a:r>
          </a:p>
          <a:p>
            <a:r>
              <a:rPr lang="en-GB" sz="1300" dirty="0" smtClean="0"/>
              <a:t>                 NOTE: did NOT add “Temporary Storage”</a:t>
            </a:r>
          </a:p>
          <a:p>
            <a:endParaRPr lang="en-GB" sz="1300" dirty="0" smtClean="0"/>
          </a:p>
          <a:p>
            <a:r>
              <a:rPr lang="en-GB" sz="1300" b="1" dirty="0" smtClean="0"/>
              <a:t>SC#158:</a:t>
            </a:r>
            <a:r>
              <a:rPr lang="en-GB" sz="1300" dirty="0" smtClean="0"/>
              <a:t> Add (on-line &amp; off-line) to arrow between Deliver response and Consumer</a:t>
            </a:r>
          </a:p>
          <a:p>
            <a:r>
              <a:rPr lang="en-GB" sz="1300" dirty="0" smtClean="0"/>
              <a:t>               Add “Intended recipient” and “Transmission method” to line from Co-ordinate Access Activities to Deliver Response</a:t>
            </a:r>
          </a:p>
          <a:p>
            <a:pPr eaLnBrk="1" hangingPunct="1"/>
            <a:endParaRPr lang="en-GB" sz="1300" dirty="0" smtClean="0"/>
          </a:p>
          <a:p>
            <a:pPr eaLnBrk="1" hangingPunct="1"/>
            <a:r>
              <a:rPr lang="en-GB" sz="1300" b="1" dirty="0" smtClean="0"/>
              <a:t>SC#217: </a:t>
            </a:r>
            <a:r>
              <a:rPr lang="en-GB" sz="1300" dirty="0" smtClean="0"/>
              <a:t>Arrow from Generate DIP to DM should say "Request Descriptive Info" and returns "Descriptive Info</a:t>
            </a:r>
            <a:r>
              <a:rPr lang="en-GB" sz="1300" b="1" dirty="0" smtClean="0"/>
              <a:t>“</a:t>
            </a:r>
          </a:p>
          <a:p>
            <a:pPr eaLnBrk="1" hangingPunct="1"/>
            <a:endParaRPr lang="en-GB" sz="1300" b="1" dirty="0" smtClean="0"/>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eaLnBrk="1" hangingPunct="1"/>
            <a:endParaRPr lang="en-GB" sz="1300" b="1" dirty="0" smtClean="0"/>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1CA53AE9-5FBB-4CB5-AA86-461E370EC37F}" type="slidenum">
              <a:rPr lang="en-GB" smtClean="0"/>
              <a:pPr>
                <a:defRPr/>
              </a:pPr>
              <a:t>11</a:t>
            </a:fld>
            <a:endParaRPr lang="en-GB"/>
          </a:p>
        </p:txBody>
      </p:sp>
    </p:spTree>
    <p:extLst>
      <p:ext uri="{BB962C8B-B14F-4D97-AF65-F5344CB8AC3E}">
        <p14:creationId xmlns:p14="http://schemas.microsoft.com/office/powerpoint/2010/main" val="304080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pt-BR" sz="1300" b="1" dirty="0"/>
              <a:t>Figure 4-8: OAIS Data Flow Diagram </a:t>
            </a:r>
          </a:p>
          <a:p>
            <a:pPr eaLnBrk="1" hangingPunct="1"/>
            <a:endParaRPr lang="pt-BR" sz="1300" b="1" dirty="0" smtClean="0"/>
          </a:p>
          <a:p>
            <a:pPr eaLnBrk="1" hangingPunct="1"/>
            <a:r>
              <a:rPr lang="pt-BR" sz="1300" b="1" dirty="0" smtClean="0"/>
              <a:t>SC#217 – </a:t>
            </a:r>
            <a:r>
              <a:rPr lang="pt-BR" sz="1300" dirty="0" smtClean="0"/>
              <a:t>unclear what changes needed</a:t>
            </a:r>
          </a:p>
          <a:p>
            <a:pPr eaLnBrk="1" hangingPunct="1"/>
            <a:endParaRPr lang="pt-BR" sz="1300" dirty="0" smtClean="0"/>
          </a:p>
          <a:p>
            <a:pPr defTabSz="881482" eaLnBrk="1" hangingPunct="1"/>
            <a:r>
              <a:rPr lang="pt-BR" sz="1300" b="1" dirty="0" smtClean="0"/>
              <a:t>SC#159: </a:t>
            </a:r>
            <a:r>
              <a:rPr lang="pt-BR" sz="1300" dirty="0" smtClean="0"/>
              <a:t>rearranged boxes to reduce the width of the figure so that figure can be expanded on the page</a:t>
            </a:r>
          </a:p>
          <a:p>
            <a:pPr eaLnBrk="1" hangingPunct="1"/>
            <a:endParaRPr lang="pt-BR" sz="13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location of text on some data flows to be nearer arrowhead</a:t>
            </a:r>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defTabSz="881482" eaLnBrk="1" hangingPunct="1"/>
            <a:endParaRPr lang="pt-BR" sz="1300" dirty="0" smtClean="0"/>
          </a:p>
          <a:p>
            <a:pPr eaLnBrk="1" hangingPunct="1"/>
            <a:endParaRPr lang="pt-BR" sz="1300" dirty="0" smtClean="0"/>
          </a:p>
          <a:p>
            <a:pPr eaLnBrk="1" hangingPunct="1"/>
            <a:endParaRPr lang="pt-BR" sz="1300" b="1" dirty="0"/>
          </a:p>
        </p:txBody>
      </p:sp>
      <p:sp>
        <p:nvSpPr>
          <p:cNvPr id="4" name="Slide Number Placeholder 3"/>
          <p:cNvSpPr>
            <a:spLocks noGrp="1"/>
          </p:cNvSpPr>
          <p:nvPr>
            <p:ph type="sldNum" sz="quarter" idx="5"/>
          </p:nvPr>
        </p:nvSpPr>
        <p:spPr/>
        <p:txBody>
          <a:bodyPr/>
          <a:lstStyle/>
          <a:p>
            <a:pPr>
              <a:defRPr/>
            </a:pPr>
            <a:fld id="{85A1D235-3B50-4E57-B414-ECC29BF5731E}" type="slidenum">
              <a:rPr lang="en-GB" smtClean="0"/>
              <a:pPr>
                <a:defRPr/>
              </a:pPr>
              <a:t>12</a:t>
            </a:fld>
            <a:endParaRPr lang="en-GB"/>
          </a:p>
        </p:txBody>
      </p:sp>
    </p:spTree>
    <p:extLst>
      <p:ext uri="{BB962C8B-B14F-4D97-AF65-F5344CB8AC3E}">
        <p14:creationId xmlns:p14="http://schemas.microsoft.com/office/powerpoint/2010/main" val="417615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fr-FR" sz="1300" b="1" dirty="0"/>
              <a:t>Figure 4-9: Administration </a:t>
            </a:r>
            <a:r>
              <a:rPr lang="fr-FR" sz="1300" b="1" dirty="0" err="1"/>
              <a:t>Context</a:t>
            </a:r>
            <a:r>
              <a:rPr lang="fr-FR" sz="1300" b="1" dirty="0"/>
              <a:t> </a:t>
            </a:r>
            <a:r>
              <a:rPr lang="fr-FR" sz="1300" b="1" dirty="0" err="1"/>
              <a:t>Diagram</a:t>
            </a:r>
            <a:r>
              <a:rPr lang="fr-FR" sz="1300" b="1" dirty="0"/>
              <a:t> </a:t>
            </a:r>
          </a:p>
          <a:p>
            <a:pPr eaLnBrk="1" hangingPunct="1"/>
            <a:endParaRPr lang="fr-FR" sz="1300" b="1" dirty="0" smtClean="0"/>
          </a:p>
          <a:p>
            <a:pPr defTabSz="881482" eaLnBrk="1" hangingPunct="1"/>
            <a:r>
              <a:rPr lang="pt-BR" sz="1300" b="1" dirty="0" smtClean="0"/>
              <a:t>SC#110: </a:t>
            </a:r>
            <a:r>
              <a:rPr lang="pt-BR" sz="1300" b="0" dirty="0" smtClean="0"/>
              <a:t>change “audit report” to Submission report</a:t>
            </a:r>
          </a:p>
          <a:p>
            <a:pPr defTabSz="881482" eaLnBrk="1" hangingPunct="1"/>
            <a:r>
              <a:rPr lang="pt-BR" sz="1300" b="1" dirty="0" smtClean="0"/>
              <a:t>SC#217 – </a:t>
            </a:r>
            <a:r>
              <a:rPr lang="pt-BR" sz="1300" dirty="0" smtClean="0"/>
              <a:t>unclear what changes needed</a:t>
            </a:r>
          </a:p>
          <a:p>
            <a:pPr defTabSz="881482" eaLnBrk="1" hangingPunct="1"/>
            <a:endParaRPr lang="pt-BR" sz="1300" dirty="0" smtClean="0"/>
          </a:p>
          <a:p>
            <a:pPr defTabSz="881482" eaLnBrk="1" hangingPunct="1"/>
            <a:r>
              <a:rPr lang="pt-BR" sz="1300" b="1" dirty="0" smtClean="0"/>
              <a:t>SC#159: </a:t>
            </a:r>
            <a:r>
              <a:rPr lang="pt-BR" sz="1300" dirty="0" smtClean="0"/>
              <a:t>rearranged boxes to reduce the width of the figure so that figure can be expanded on the page</a:t>
            </a:r>
          </a:p>
          <a:p>
            <a:pPr defTabSz="881482" eaLnBrk="1" hangingPunct="1"/>
            <a:endParaRPr lang="pt-BR" sz="1300" dirty="0" smtClean="0"/>
          </a:p>
          <a:p>
            <a:pPr defTabSz="881482" eaLnBrk="1" hangingPunct="1"/>
            <a:r>
              <a:rPr lang="pt-BR" sz="1300" b="1" dirty="0" smtClean="0"/>
              <a:t>SC#160: </a:t>
            </a:r>
            <a:r>
              <a:rPr lang="pt-BR" sz="1300" dirty="0" smtClean="0"/>
              <a:t>reversed arrows between Administration and Preservatyion Planning</a:t>
            </a:r>
          </a:p>
          <a:p>
            <a:pPr defTabSz="881482" eaLnBrk="1" hangingPunct="1"/>
            <a:endParaRPr lang="pt-BR" sz="13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location of boxes and text on some data flows to be nearer arrowhead</a:t>
            </a:r>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defTabSz="881482" eaLnBrk="1" hangingPunct="1"/>
            <a:endParaRPr lang="pt-BR" sz="1300" dirty="0" smtClean="0"/>
          </a:p>
          <a:p>
            <a:pPr defTabSz="881482" eaLnBrk="1" hangingPunct="1"/>
            <a:r>
              <a:rPr lang="pt-BR" sz="1300" b="1" dirty="0" smtClean="0"/>
              <a:t>SC#220:  </a:t>
            </a:r>
            <a:r>
              <a:rPr lang="en-GB" sz="1300" dirty="0" smtClean="0"/>
              <a:t>* replace all mentions of "migration plans" and "migration packages" and "migration strategy"  by "preservation plans".</a:t>
            </a:r>
          </a:p>
          <a:p>
            <a:pPr defTabSz="881482" eaLnBrk="1" hangingPunct="1"/>
            <a:r>
              <a:rPr lang="en-GB" sz="1300" dirty="0" smtClean="0"/>
              <a:t>                * replace "migration goals" and " migration policies" by "Preservation Objectives"</a:t>
            </a:r>
            <a:endParaRPr lang="pt-BR" sz="1300" dirty="0" smtClean="0"/>
          </a:p>
          <a:p>
            <a:pPr eaLnBrk="1" hangingPunct="1"/>
            <a:endParaRPr lang="fr-FR" sz="1300" b="1" dirty="0" smtClean="0"/>
          </a:p>
          <a:p>
            <a:pPr eaLnBrk="1" hangingPunct="1"/>
            <a:endParaRPr lang="fr-FR" sz="1300" b="1" dirty="0" smtClean="0"/>
          </a:p>
          <a:p>
            <a:pPr eaLnBrk="1" hangingPunct="1"/>
            <a:endParaRPr lang="fr-FR" sz="1300" b="1" dirty="0"/>
          </a:p>
        </p:txBody>
      </p:sp>
      <p:sp>
        <p:nvSpPr>
          <p:cNvPr id="4" name="Slide Number Placeholder 3"/>
          <p:cNvSpPr>
            <a:spLocks noGrp="1"/>
          </p:cNvSpPr>
          <p:nvPr>
            <p:ph type="sldNum" sz="quarter" idx="5"/>
          </p:nvPr>
        </p:nvSpPr>
        <p:spPr/>
        <p:txBody>
          <a:bodyPr/>
          <a:lstStyle/>
          <a:p>
            <a:pPr>
              <a:defRPr/>
            </a:pPr>
            <a:fld id="{7715A2A3-16BE-4964-B172-7B09E9C9A9CA}" type="slidenum">
              <a:rPr lang="en-GB" smtClean="0"/>
              <a:pPr>
                <a:defRPr/>
              </a:pPr>
              <a:t>13</a:t>
            </a:fld>
            <a:endParaRPr lang="en-GB"/>
          </a:p>
        </p:txBody>
      </p:sp>
    </p:spTree>
    <p:extLst>
      <p:ext uri="{BB962C8B-B14F-4D97-AF65-F5344CB8AC3E}">
        <p14:creationId xmlns:p14="http://schemas.microsoft.com/office/powerpoint/2010/main" val="176395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4-10: Information Object </a:t>
            </a:r>
            <a:endParaRPr lang="en-GB" sz="1300" dirty="0"/>
          </a:p>
        </p:txBody>
      </p:sp>
      <p:sp>
        <p:nvSpPr>
          <p:cNvPr id="4" name="Slide Number Placeholder 3"/>
          <p:cNvSpPr>
            <a:spLocks noGrp="1"/>
          </p:cNvSpPr>
          <p:nvPr>
            <p:ph type="sldNum" sz="quarter" idx="5"/>
          </p:nvPr>
        </p:nvSpPr>
        <p:spPr/>
        <p:txBody>
          <a:bodyPr/>
          <a:lstStyle/>
          <a:p>
            <a:pPr>
              <a:defRPr/>
            </a:pPr>
            <a:fld id="{4B8170AF-D11C-49E2-A0D5-B1EECD4D528B}"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4-11: </a:t>
            </a:r>
            <a:r>
              <a:rPr lang="fr-FR" sz="1300" b="1" dirty="0" err="1"/>
              <a:t>Representation</a:t>
            </a:r>
            <a:r>
              <a:rPr lang="fr-FR" sz="1300" b="1" dirty="0"/>
              <a:t> Information Object </a:t>
            </a:r>
            <a:endParaRPr lang="en-GB" sz="1300" dirty="0"/>
          </a:p>
        </p:txBody>
      </p:sp>
      <p:sp>
        <p:nvSpPr>
          <p:cNvPr id="4" name="Slide Number Placeholder 3"/>
          <p:cNvSpPr>
            <a:spLocks noGrp="1"/>
          </p:cNvSpPr>
          <p:nvPr>
            <p:ph type="sldNum" sz="quarter" idx="5"/>
          </p:nvPr>
        </p:nvSpPr>
        <p:spPr/>
        <p:txBody>
          <a:bodyPr/>
          <a:lstStyle/>
          <a:p>
            <a:pPr>
              <a:defRPr/>
            </a:pPr>
            <a:fld id="{B2811908-5F95-45DE-A8A2-D4040AF7CE78}"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4-12: Information Object Taxonomy </a:t>
            </a:r>
          </a:p>
        </p:txBody>
      </p:sp>
      <p:sp>
        <p:nvSpPr>
          <p:cNvPr id="4" name="Slide Number Placeholder 3"/>
          <p:cNvSpPr>
            <a:spLocks noGrp="1"/>
          </p:cNvSpPr>
          <p:nvPr>
            <p:ph type="sldNum" sz="quarter" idx="5"/>
          </p:nvPr>
        </p:nvSpPr>
        <p:spPr/>
        <p:txBody>
          <a:bodyPr/>
          <a:lstStyle/>
          <a:p>
            <a:pPr>
              <a:defRPr/>
            </a:pPr>
            <a:fld id="{761740E5-90B1-424E-96A4-225AA8759683}"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4-13: Information Package Contents </a:t>
            </a:r>
            <a:endParaRPr lang="en-GB" sz="1300" dirty="0"/>
          </a:p>
        </p:txBody>
      </p:sp>
      <p:sp>
        <p:nvSpPr>
          <p:cNvPr id="4" name="Slide Number Placeholder 3"/>
          <p:cNvSpPr>
            <a:spLocks noGrp="1"/>
          </p:cNvSpPr>
          <p:nvPr>
            <p:ph type="sldNum" sz="quarter" idx="5"/>
          </p:nvPr>
        </p:nvSpPr>
        <p:spPr/>
        <p:txBody>
          <a:bodyPr/>
          <a:lstStyle/>
          <a:p>
            <a:pPr>
              <a:defRPr/>
            </a:pPr>
            <a:fld id="{4DD2C123-9D27-41EA-9E8A-B029986BD05E}"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4-14: Information Package Taxonomy </a:t>
            </a:r>
            <a:endParaRPr lang="en-GB" sz="1300" dirty="0"/>
          </a:p>
        </p:txBody>
      </p:sp>
      <p:sp>
        <p:nvSpPr>
          <p:cNvPr id="4" name="Slide Number Placeholder 3"/>
          <p:cNvSpPr>
            <a:spLocks noGrp="1"/>
          </p:cNvSpPr>
          <p:nvPr>
            <p:ph type="sldNum" sz="quarter" idx="5"/>
          </p:nvPr>
        </p:nvSpPr>
        <p:spPr/>
        <p:txBody>
          <a:bodyPr/>
          <a:lstStyle/>
          <a:p>
            <a:pPr>
              <a:defRPr/>
            </a:pPr>
            <a:fld id="{D139152A-B0EE-4ABA-8CE1-C246D267F8AB}"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881482" eaLnBrk="1" hangingPunct="1">
              <a:defRPr/>
            </a:pPr>
            <a:r>
              <a:rPr lang="fr-FR" sz="1300" b="1" dirty="0" smtClean="0"/>
              <a:t>Figure 4-15: Archival Information Package (AIP) </a:t>
            </a:r>
            <a:r>
              <a:rPr lang="en-GB" sz="1300" b="1" dirty="0" smtClean="0"/>
              <a:t>and its associated Package Description and Packaging Information</a:t>
            </a:r>
            <a:r>
              <a:rPr lang="fr-FR" sz="1300" b="1" dirty="0" smtClean="0"/>
              <a:t> </a:t>
            </a:r>
            <a:endParaRPr lang="en-GB" sz="1300" dirty="0" smtClean="0"/>
          </a:p>
          <a:p>
            <a:pPr eaLnBrk="1" hangingPunct="1"/>
            <a:endParaRPr lang="fr-FR" sz="1300" b="1" dirty="0" smtClean="0"/>
          </a:p>
          <a:p>
            <a:pPr eaLnBrk="1" hangingPunct="1"/>
            <a:r>
              <a:rPr lang="fr-FR" sz="1300" b="1" strike="dblStrike" dirty="0" smtClean="0"/>
              <a:t>Figure 4-15: Archival Information Package (AIP) </a:t>
            </a:r>
            <a:endParaRPr lang="en-GB" sz="1300" strike="dblStrike" dirty="0"/>
          </a:p>
        </p:txBody>
      </p:sp>
      <p:sp>
        <p:nvSpPr>
          <p:cNvPr id="4" name="Slide Number Placeholder 3"/>
          <p:cNvSpPr>
            <a:spLocks noGrp="1"/>
          </p:cNvSpPr>
          <p:nvPr>
            <p:ph type="sldNum" sz="quarter" idx="5"/>
          </p:nvPr>
        </p:nvSpPr>
        <p:spPr/>
        <p:txBody>
          <a:bodyPr/>
          <a:lstStyle/>
          <a:p>
            <a:pPr>
              <a:defRPr/>
            </a:pPr>
            <a:fld id="{3173A98B-11E0-4FE3-99D3-A696F82F8AD3}"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2-2: Obtaining Information from Data </a:t>
            </a:r>
            <a:endParaRPr lang="en-GB" sz="1300" dirty="0"/>
          </a:p>
        </p:txBody>
      </p:sp>
      <p:sp>
        <p:nvSpPr>
          <p:cNvPr id="4" name="Slide Number Placeholder 3"/>
          <p:cNvSpPr>
            <a:spLocks noGrp="1"/>
          </p:cNvSpPr>
          <p:nvPr>
            <p:ph type="sldNum" sz="quarter" idx="5"/>
          </p:nvPr>
        </p:nvSpPr>
        <p:spPr/>
        <p:txBody>
          <a:bodyPr/>
          <a:lstStyle/>
          <a:p>
            <a:pPr>
              <a:defRPr/>
            </a:pPr>
            <a:fld id="{CB017362-6FF0-43C6-A9A8-2470A47842B5}"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z="1300" b="1" dirty="0"/>
              <a:t>Figure 4-16: </a:t>
            </a:r>
            <a:r>
              <a:rPr lang="fr-FR" sz="1300" b="1" dirty="0" err="1"/>
              <a:t>Preservation</a:t>
            </a:r>
            <a:r>
              <a:rPr lang="fr-FR" sz="1300" b="1" dirty="0"/>
              <a:t> Description Information (PDI) </a:t>
            </a:r>
            <a:endParaRPr lang="en-GB" sz="1300" dirty="0"/>
          </a:p>
        </p:txBody>
      </p:sp>
      <p:sp>
        <p:nvSpPr>
          <p:cNvPr id="4" name="Slide Number Placeholder 3"/>
          <p:cNvSpPr>
            <a:spLocks noGrp="1"/>
          </p:cNvSpPr>
          <p:nvPr>
            <p:ph type="sldNum" sz="quarter" idx="5"/>
          </p:nvPr>
        </p:nvSpPr>
        <p:spPr/>
        <p:txBody>
          <a:bodyPr/>
          <a:lstStyle/>
          <a:p>
            <a:pPr>
              <a:defRPr/>
            </a:pPr>
            <a:fld id="{191CAC06-DC59-4527-B444-8C1451D3CA07}"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881482" eaLnBrk="1" hangingPunct="1">
              <a:defRPr/>
            </a:pPr>
            <a:r>
              <a:rPr lang="en-GB" sz="1300" b="1" dirty="0" smtClean="0"/>
              <a:t>Figure 4-17: Package Description and its associated Archival Information Package</a:t>
            </a:r>
          </a:p>
          <a:p>
            <a:pPr eaLnBrk="1" hangingPunct="1"/>
            <a:r>
              <a:rPr lang="en-GB" sz="1300" b="1" strike="dblStrike" dirty="0" smtClean="0"/>
              <a:t>Figure 4-17: Package Description </a:t>
            </a:r>
            <a:endParaRPr lang="en-GB" sz="1300" strike="dblStrike" dirty="0"/>
          </a:p>
        </p:txBody>
      </p:sp>
      <p:sp>
        <p:nvSpPr>
          <p:cNvPr id="4" name="Slide Number Placeholder 3"/>
          <p:cNvSpPr>
            <a:spLocks noGrp="1"/>
          </p:cNvSpPr>
          <p:nvPr>
            <p:ph type="sldNum" sz="quarter" idx="5"/>
          </p:nvPr>
        </p:nvSpPr>
        <p:spPr/>
        <p:txBody>
          <a:bodyPr/>
          <a:lstStyle/>
          <a:p>
            <a:pPr>
              <a:defRPr/>
            </a:pPr>
            <a:fld id="{4A733F10-F2E8-46A3-9DEC-BD93E5743EB7}"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smtClean="0"/>
              <a:t>Figure 4 18:  Archival Information Package (Detailed View ) and its associated Package Description and Packaging Information</a:t>
            </a:r>
          </a:p>
          <a:p>
            <a:pPr eaLnBrk="1" hangingPunct="1"/>
            <a:r>
              <a:rPr lang="en-GB" sz="1300" b="1" strike="dblStrike" dirty="0" smtClean="0"/>
              <a:t>Figure 4-18: Archival Information Package (Detailed View) </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5BCCF09E-C969-47FD-B7F9-462816C1180E}"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4-19: Archival Specialization of the AIP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0C75D180-2651-4AEE-96AB-BA4123B65390}"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4-20: Archival Specialization of the Package </a:t>
            </a:r>
            <a:endParaRPr lang="en-GB" sz="1300" dirty="0"/>
          </a:p>
        </p:txBody>
      </p:sp>
      <p:sp>
        <p:nvSpPr>
          <p:cNvPr id="4" name="Slide Number Placeholder 3"/>
          <p:cNvSpPr>
            <a:spLocks noGrp="1"/>
          </p:cNvSpPr>
          <p:nvPr>
            <p:ph type="sldNum" sz="quarter" idx="5"/>
          </p:nvPr>
        </p:nvSpPr>
        <p:spPr/>
        <p:txBody>
          <a:bodyPr/>
          <a:lstStyle/>
          <a:p>
            <a:pPr>
              <a:defRPr/>
            </a:pPr>
            <a:fld id="{A9770B95-8937-4B83-B348-B55B8351B398}"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smtClean="0"/>
              <a:t>Figure 4-21:  Archival Information Unit (AIU) and its associated Unit Description and Packaging Information</a:t>
            </a:r>
            <a:endParaRPr lang="fr-FR" sz="1300" b="1" dirty="0" smtClean="0"/>
          </a:p>
          <a:p>
            <a:pPr eaLnBrk="1" hangingPunct="1"/>
            <a:r>
              <a:rPr lang="fr-FR" sz="1300" b="1" strike="dblStrike" dirty="0" smtClean="0"/>
              <a:t>Figure 4-21: Archival Information Unit (AIU) </a:t>
            </a:r>
          </a:p>
          <a:p>
            <a:pPr eaLnBrk="1" hangingPunct="1"/>
            <a:endParaRPr lang="fr-FR" sz="1300" b="1" strike="dblStrik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300" b="0" strike="noStrike" baseline="0" noProof="0" dirty="0" smtClean="0"/>
              <a:t>Still TBD (Editorial) – JGG shifted data flow text to be near arrowhead as in other figures.</a:t>
            </a:r>
          </a:p>
          <a:p>
            <a:pPr eaLnBrk="1" hangingPunct="1"/>
            <a:endParaRPr lang="en-GB" sz="1300" strike="dblStrike" dirty="0"/>
          </a:p>
        </p:txBody>
      </p:sp>
      <p:sp>
        <p:nvSpPr>
          <p:cNvPr id="4" name="Slide Number Placeholder 3"/>
          <p:cNvSpPr>
            <a:spLocks noGrp="1"/>
          </p:cNvSpPr>
          <p:nvPr>
            <p:ph type="sldNum" sz="quarter" idx="5"/>
          </p:nvPr>
        </p:nvSpPr>
        <p:spPr/>
        <p:txBody>
          <a:bodyPr/>
          <a:lstStyle/>
          <a:p>
            <a:pPr>
              <a:defRPr/>
            </a:pPr>
            <a:fld id="{A85A8577-1A7A-4EB9-935B-EF528B993836}"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smtClean="0"/>
              <a:t>Figure 4-22:  Unit Description and its associated Archival Information Unit</a:t>
            </a:r>
          </a:p>
          <a:p>
            <a:pPr eaLnBrk="1" hangingPunct="1"/>
            <a:r>
              <a:rPr lang="en-GB" sz="1300" b="1" strike="dblStrike" dirty="0" smtClean="0"/>
              <a:t>Figure 4-22: Unit Description </a:t>
            </a:r>
          </a:p>
          <a:p>
            <a:pPr eaLnBrk="1" hangingPunct="1"/>
            <a:endParaRPr lang="en-GB" sz="13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300" b="0" strike="noStrike" baseline="0" noProof="0" dirty="0" smtClean="0"/>
              <a:t>Still TBD (Editorial) – JGG shifted data flow text to be near arrowhead as in other figures.</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A4AA9B01-55B2-43C0-B3D5-4C25A8417DD9}"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smtClean="0"/>
              <a:t>Figure 4-23:  Archival Information Collection and its associated Collection Description and Packaging Information Logical View</a:t>
            </a:r>
          </a:p>
          <a:p>
            <a:pPr eaLnBrk="1" hangingPunct="1"/>
            <a:r>
              <a:rPr lang="en-GB" sz="1300" b="1" strike="dblStrike" dirty="0" smtClean="0"/>
              <a:t>Figure 4-23: Archive Information Collections Logical View </a:t>
            </a:r>
          </a:p>
          <a:p>
            <a:pPr eaLnBrk="1" hangingPunct="1"/>
            <a:endParaRPr lang="en-GB" sz="1300" b="1" strike="dblStrike"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300" b="0" strike="noStrike" baseline="0" noProof="0" dirty="0" smtClean="0"/>
              <a:t>Still TBD (Editorial) – JGG shifted data flow text to be near arrowhead as in other figures.</a:t>
            </a:r>
          </a:p>
          <a:p>
            <a:pPr eaLnBrk="1" hangingPunct="1"/>
            <a:endParaRPr lang="en-GB" sz="1300" strike="dblStrike" dirty="0"/>
          </a:p>
        </p:txBody>
      </p:sp>
      <p:sp>
        <p:nvSpPr>
          <p:cNvPr id="4" name="Slide Number Placeholder 3"/>
          <p:cNvSpPr>
            <a:spLocks noGrp="1"/>
          </p:cNvSpPr>
          <p:nvPr>
            <p:ph type="sldNum" sz="quarter" idx="5"/>
          </p:nvPr>
        </p:nvSpPr>
        <p:spPr/>
        <p:txBody>
          <a:bodyPr/>
          <a:lstStyle/>
          <a:p>
            <a:pPr>
              <a:defRPr/>
            </a:pPr>
            <a:fld id="{D1AA61ED-10AB-4F89-ABF5-A312C8523716}"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800" b="1" dirty="0" smtClean="0"/>
              <a:t>Figure 4-24:  Collection Description and its associated Archival Information Collection</a:t>
            </a:r>
          </a:p>
          <a:p>
            <a:pPr eaLnBrk="1" hangingPunct="1"/>
            <a:r>
              <a:rPr lang="en-GB" sz="800" b="1" strike="dblStrike" dirty="0" smtClean="0"/>
              <a:t>Figure 4-24: Collection Descriptions </a:t>
            </a:r>
          </a:p>
          <a:p>
            <a:r>
              <a:rPr lang="en-US" sz="1400" dirty="0" smtClean="0"/>
              <a:t>SC#233   MC   DG</a:t>
            </a:r>
            <a:endParaRPr lang="en-GB" sz="1400" dirty="0" smtClean="0"/>
          </a:p>
          <a:p>
            <a:r>
              <a:rPr lang="en-US" sz="1400" dirty="0" smtClean="0"/>
              <a:t>Type: Update needed for clarification</a:t>
            </a:r>
            <a:endParaRPr lang="en-GB" sz="1400" dirty="0" smtClean="0"/>
          </a:p>
          <a:p>
            <a:r>
              <a:rPr lang="en-US" sz="1400" dirty="0" smtClean="0"/>
              <a:t>Status: Resolved – Change Agreed (Figure Title)</a:t>
            </a:r>
            <a:endParaRPr lang="en-GB" sz="1400" dirty="0" smtClean="0"/>
          </a:p>
          <a:p>
            <a:r>
              <a:rPr lang="en-US" sz="1400" dirty="0" smtClean="0"/>
              <a:t>	By DAI WG on 20180213</a:t>
            </a:r>
            <a:endParaRPr lang="en-GB" sz="1400" dirty="0" smtClean="0"/>
          </a:p>
          <a:p>
            <a:r>
              <a:rPr lang="en-US" sz="1400" dirty="0" smtClean="0"/>
              <a:t> </a:t>
            </a:r>
            <a:endParaRPr lang="en-GB" sz="1400" dirty="0" smtClean="0"/>
          </a:p>
          <a:p>
            <a:r>
              <a:rPr lang="en-US" sz="1400" dirty="0" smtClean="0"/>
              <a:t>SC#177 : </a:t>
            </a:r>
            <a:r>
              <a:rPr lang="en-GB" sz="1400" dirty="0" smtClean="0"/>
              <a:t> </a:t>
            </a:r>
            <a:r>
              <a:rPr lang="en-US" sz="1400" dirty="0" smtClean="0"/>
              <a:t>Change annotation on line connecting AIC and Collection Description</a:t>
            </a:r>
            <a:endParaRPr lang="en-GB" sz="1400" dirty="0" smtClean="0"/>
          </a:p>
          <a:p>
            <a:pPr lvl="0"/>
            <a:r>
              <a:rPr lang="en-US" sz="1400" dirty="0" smtClean="0"/>
              <a:t>From: Derived From</a:t>
            </a:r>
            <a:endParaRPr lang="en-GB" sz="1400" dirty="0" smtClean="0"/>
          </a:p>
          <a:p>
            <a:pPr lvl="0"/>
            <a:r>
              <a:rPr lang="en-US" sz="1400" dirty="0" smtClean="0"/>
              <a:t>To: May Be Derived From</a:t>
            </a:r>
            <a:endParaRPr lang="en-GB" sz="1400" dirty="0" smtClean="0"/>
          </a:p>
          <a:p>
            <a:pPr lvl="0"/>
            <a:r>
              <a:rPr lang="en-US" sz="1400" dirty="0" smtClean="0"/>
              <a:t> </a:t>
            </a:r>
            <a:endParaRPr lang="en-GB" sz="1400" dirty="0" smtClean="0"/>
          </a:p>
          <a:p>
            <a:pPr lvl="0"/>
            <a:r>
              <a:rPr lang="en-US" sz="1400" dirty="0" smtClean="0"/>
              <a:t>Change cardinality (AIC to Collection Description)</a:t>
            </a:r>
            <a:endParaRPr lang="en-GB" sz="1400" dirty="0" smtClean="0"/>
          </a:p>
          <a:p>
            <a:pPr lvl="0"/>
            <a:r>
              <a:rPr lang="en-US" sz="1400" dirty="0" smtClean="0"/>
              <a:t>From: 1 to 1 (implied)</a:t>
            </a:r>
            <a:endParaRPr lang="en-GB" sz="1400" dirty="0" smtClean="0"/>
          </a:p>
          <a:p>
            <a:pPr lvl="0"/>
            <a:r>
              <a:rPr lang="en-US" sz="1400" dirty="0" smtClean="0"/>
              <a:t>To:  0..1 to 1</a:t>
            </a:r>
            <a:endParaRPr lang="en-GB" sz="800" dirty="0" smtClean="0"/>
          </a:p>
          <a:p>
            <a:pPr eaLnBrk="1" hangingPunct="1"/>
            <a:endParaRPr lang="en-GB" sz="800" b="1" dirty="0" smtClean="0"/>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9533A910-287B-4419-8588-DDC549F834A8}"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fr-FR" sz="1300" b="1" dirty="0"/>
              <a:t>Figure 4-25: Data Management Information </a:t>
            </a:r>
          </a:p>
          <a:p>
            <a:pPr eaLnBrk="1" hangingPunct="1"/>
            <a:endParaRPr lang="fr-FR" sz="1300" b="1" dirty="0"/>
          </a:p>
        </p:txBody>
      </p:sp>
      <p:sp>
        <p:nvSpPr>
          <p:cNvPr id="4" name="Slide Number Placeholder 3"/>
          <p:cNvSpPr>
            <a:spLocks noGrp="1"/>
          </p:cNvSpPr>
          <p:nvPr>
            <p:ph type="sldNum" sz="quarter" idx="5"/>
          </p:nvPr>
        </p:nvSpPr>
        <p:spPr/>
        <p:txBody>
          <a:bodyPr/>
          <a:lstStyle/>
          <a:p>
            <a:pPr>
              <a:defRPr/>
            </a:pPr>
            <a:fld id="{CF9B1028-255D-4551-96F9-011CA0F526C5}"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a:t>Figure 2-3: Information Package Concepts and Relationships </a:t>
            </a:r>
            <a:endParaRPr lang="en-GB" sz="1300" b="1" dirty="0" smtClean="0"/>
          </a:p>
          <a:p>
            <a:pPr eaLnBrk="1" hangingPunct="1"/>
            <a:endParaRPr lang="en-GB" sz="1300" b="1" dirty="0" smtClean="0"/>
          </a:p>
          <a:p>
            <a:pPr eaLnBrk="1" hangingPunct="1"/>
            <a:r>
              <a:rPr lang="en-GB" sz="1300" b="1" dirty="0" smtClean="0"/>
              <a:t>Still TBD – JGG switched “Packaging Information” and “Package 1”</a:t>
            </a:r>
          </a:p>
          <a:p>
            <a:pPr eaLnBrk="1" hangingPunct="1"/>
            <a:r>
              <a:rPr lang="en-GB" sz="1300" b="1" dirty="0" smtClean="0"/>
              <a:t>	Rationale: Packaging Information is external to Package</a:t>
            </a:r>
            <a:endParaRPr lang="en-GB" sz="1300" dirty="0" smtClean="0"/>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FB9F83E0-8080-4631-8155-08628ECBC9E5}"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300" b="1" dirty="0" smtClean="0"/>
              <a:t>Figure </a:t>
            </a:r>
            <a:r>
              <a:rPr lang="en-GB" sz="1300" b="1" dirty="0"/>
              <a:t>4-26: High-Level Data Flows in an OAIS </a:t>
            </a:r>
            <a:endParaRPr lang="en-GB" sz="1300" b="1" dirty="0" smtClean="0"/>
          </a:p>
          <a:p>
            <a:pPr eaLnBrk="1" hangingPunct="1"/>
            <a:endParaRPr lang="en-GB" sz="1300" b="1" dirty="0" smtClean="0"/>
          </a:p>
          <a:p>
            <a:pPr eaLnBrk="1" hangingPunct="1"/>
            <a:r>
              <a:rPr lang="en-GB" sz="1300" dirty="0" smtClean="0"/>
              <a:t>SC#144 and SC#143 Following basic flowchart </a:t>
            </a:r>
            <a:r>
              <a:rPr lang="en-GB" sz="1300" dirty="0" err="1" smtClean="0"/>
              <a:t>symbology</a:t>
            </a:r>
            <a:r>
              <a:rPr lang="en-GB" sz="1300" dirty="0" smtClean="0"/>
              <a:t>, we will represent Functional Entities as rectangles, the functions internal to the Functional Entities will be represented as rounded rectangles.  The actors (Producer, Consumer and Management) will be shown as stick figures.</a:t>
            </a:r>
          </a:p>
          <a:p>
            <a:pPr eaLnBrk="1" hangingPunct="1"/>
            <a:endParaRPr lang="en-GB" sz="1300" dirty="0" smtClean="0"/>
          </a:p>
          <a:p>
            <a:pPr eaLnBrk="1" hangingPunct="1"/>
            <a:r>
              <a:rPr lang="en-GB" sz="1300" b="1" dirty="0" smtClean="0"/>
              <a:t>DAI 20181030 agreed NOT to use stick figures.</a:t>
            </a:r>
          </a:p>
          <a:p>
            <a:pPr eaLnBrk="1" hangingPunct="1"/>
            <a:endParaRPr lang="en-GB" sz="1300" b="1" dirty="0" smtClean="0"/>
          </a:p>
          <a:p>
            <a:pPr defTabSz="881482" eaLnBrk="1" hangingPunct="1"/>
            <a:r>
              <a:rPr lang="pt-BR" sz="1300" b="1" dirty="0" smtClean="0"/>
              <a:t>SC#217 – </a:t>
            </a:r>
            <a:r>
              <a:rPr lang="pt-BR" sz="1300" dirty="0" smtClean="0"/>
              <a:t>unclear what changes needed</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4806F21E-07B2-4332-9336-8C139E61502D}"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5-1: Conceptual View of Relationships Among Names and AIP Components </a:t>
            </a:r>
          </a:p>
          <a:p>
            <a:pPr eaLnBrk="1" hangingPunct="1"/>
            <a:endParaRPr lang="en-GB" sz="1300" b="1" dirty="0"/>
          </a:p>
        </p:txBody>
      </p:sp>
      <p:sp>
        <p:nvSpPr>
          <p:cNvPr id="4" name="Slide Number Placeholder 3"/>
          <p:cNvSpPr>
            <a:spLocks noGrp="1"/>
          </p:cNvSpPr>
          <p:nvPr>
            <p:ph type="sldNum" sz="quarter" idx="5"/>
          </p:nvPr>
        </p:nvSpPr>
        <p:spPr/>
        <p:txBody>
          <a:bodyPr/>
          <a:lstStyle/>
          <a:p>
            <a:pPr>
              <a:defRPr/>
            </a:pPr>
            <a:fld id="{EB76CA8D-C822-4D4B-8B36-9EC6390C9345}"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dirty="0"/>
              <a:t>Fig 6-1 Cooperating Archives with Mutual Exchange Agreement</a:t>
            </a:r>
          </a:p>
          <a:p>
            <a:endParaRPr lang="en-GB" sz="1300" dirty="0"/>
          </a:p>
        </p:txBody>
      </p:sp>
      <p:sp>
        <p:nvSpPr>
          <p:cNvPr id="4" name="Slide Number Placeholder 3"/>
          <p:cNvSpPr>
            <a:spLocks noGrp="1"/>
          </p:cNvSpPr>
          <p:nvPr>
            <p:ph type="sldNum" sz="quarter" idx="5"/>
          </p:nvPr>
        </p:nvSpPr>
        <p:spPr/>
        <p:txBody>
          <a:bodyPr/>
          <a:lstStyle/>
          <a:p>
            <a:pPr>
              <a:defRPr/>
            </a:pPr>
            <a:fld id="{FD541DFE-10F0-426B-BE39-193A095A350C}"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6‑2 Cooperating Archives with Standard Ingest and Access Methods</a:t>
            </a:r>
          </a:p>
          <a:p>
            <a:endParaRPr lang="en-GB" sz="1300" dirty="0"/>
          </a:p>
          <a:p>
            <a:endParaRPr lang="en-GB" sz="1300" dirty="0"/>
          </a:p>
        </p:txBody>
      </p:sp>
      <p:sp>
        <p:nvSpPr>
          <p:cNvPr id="4" name="Slide Number Placeholder 3"/>
          <p:cNvSpPr>
            <a:spLocks noGrp="1"/>
          </p:cNvSpPr>
          <p:nvPr>
            <p:ph type="sldNum" sz="quarter" idx="5"/>
          </p:nvPr>
        </p:nvSpPr>
        <p:spPr/>
        <p:txBody>
          <a:bodyPr/>
          <a:lstStyle/>
          <a:p>
            <a:pPr>
              <a:defRPr/>
            </a:pPr>
            <a:fld id="{B99505EB-9DD8-433A-ABD9-8409048AABA1}"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6-3: An OAIS Federation Employing a Common </a:t>
            </a:r>
            <a:r>
              <a:rPr lang="en-GB" sz="1300" b="1" dirty="0" err="1"/>
              <a:t>Catalog</a:t>
            </a:r>
            <a:r>
              <a:rPr lang="en-GB" sz="1300" b="1" dirty="0"/>
              <a:t> </a:t>
            </a:r>
          </a:p>
          <a:p>
            <a:endParaRPr lang="en-GB" sz="1300" b="1" dirty="0"/>
          </a:p>
        </p:txBody>
      </p:sp>
      <p:sp>
        <p:nvSpPr>
          <p:cNvPr id="4" name="Slide Number Placeholder 3"/>
          <p:cNvSpPr>
            <a:spLocks noGrp="1"/>
          </p:cNvSpPr>
          <p:nvPr>
            <p:ph type="sldNum" sz="quarter" idx="5"/>
          </p:nvPr>
        </p:nvSpPr>
        <p:spPr/>
        <p:txBody>
          <a:bodyPr/>
          <a:lstStyle/>
          <a:p>
            <a:pPr>
              <a:defRPr/>
            </a:pPr>
            <a:fld id="{E684716B-005B-4CDB-842F-98ED9AD47254}"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a:t>Figure 6-4: Archives with Shared Storage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300" b="1" dirty="0" smtClean="0"/>
              <a:t>SC#145: </a:t>
            </a:r>
            <a:r>
              <a:rPr lang="en-GB" sz="1300" dirty="0" smtClean="0"/>
              <a:t>Functional Entities shown as rectangles, following decision on SC#144 and SC#143:  Following basic flowchart </a:t>
            </a:r>
            <a:r>
              <a:rPr lang="en-GB" sz="1300" dirty="0" err="1" smtClean="0"/>
              <a:t>symbology</a:t>
            </a:r>
            <a:r>
              <a:rPr lang="en-GB" sz="1300" dirty="0" smtClean="0"/>
              <a:t>, we will represent Functional Entities as rectangles, the functions internal to the Functional Entities will be represented as rounded rectangles. </a:t>
            </a:r>
            <a:endParaRPr lang="en-GB" sz="1300" b="1" dirty="0" smtClean="0"/>
          </a:p>
          <a:p>
            <a:endParaRPr lang="en-GB" sz="1300" b="1" dirty="0"/>
          </a:p>
          <a:p>
            <a:endParaRPr lang="en-GB" sz="1300" dirty="0"/>
          </a:p>
        </p:txBody>
      </p:sp>
      <p:sp>
        <p:nvSpPr>
          <p:cNvPr id="4" name="Slide Number Placeholder 3"/>
          <p:cNvSpPr>
            <a:spLocks noGrp="1"/>
          </p:cNvSpPr>
          <p:nvPr>
            <p:ph type="sldNum" sz="quarter" idx="5"/>
          </p:nvPr>
        </p:nvSpPr>
        <p:spPr/>
        <p:txBody>
          <a:bodyPr/>
          <a:lstStyle/>
          <a:p>
            <a:pPr>
              <a:defRPr/>
            </a:pPr>
            <a:fld id="{C30A13F6-C092-4000-AED4-190E079BED30}" type="slidenum">
              <a:rPr lang="en-GB" smtClean="0"/>
              <a:pPr>
                <a:defRPr/>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smtClean="0"/>
              <a:t>Figure 6-5: </a:t>
            </a:r>
            <a:r>
              <a:rPr lang="en-US" sz="1300" b="1" dirty="0" smtClean="0"/>
              <a:t>Example of a Distributed OAIS Archive for Archival Storage</a:t>
            </a:r>
            <a:endParaRPr lang="en-GB" sz="1300" b="1" dirty="0" smtClean="0"/>
          </a:p>
          <a:p>
            <a:endParaRPr lang="en-GB" sz="13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300" dirty="0" smtClean="0"/>
              <a:t>Still TBD – what are items off slide?</a:t>
            </a:r>
          </a:p>
          <a:p>
            <a:endParaRPr lang="en-GB" sz="1300" dirty="0"/>
          </a:p>
        </p:txBody>
      </p:sp>
      <p:sp>
        <p:nvSpPr>
          <p:cNvPr id="4" name="Slide Number Placeholder 3"/>
          <p:cNvSpPr>
            <a:spLocks noGrp="1"/>
          </p:cNvSpPr>
          <p:nvPr>
            <p:ph type="sldNum" sz="quarter" idx="5"/>
          </p:nvPr>
        </p:nvSpPr>
        <p:spPr/>
        <p:txBody>
          <a:bodyPr/>
          <a:lstStyle/>
          <a:p>
            <a:pPr>
              <a:defRPr/>
            </a:pPr>
            <a:fld id="{C30A13F6-C092-4000-AED4-190E079BED30}" type="slidenum">
              <a:rPr lang="en-GB" smtClean="0"/>
              <a:pPr>
                <a:defRPr/>
              </a:pPr>
              <a:t>36</a:t>
            </a:fld>
            <a:endParaRPr lang="en-GB"/>
          </a:p>
        </p:txBody>
      </p:sp>
    </p:spTree>
    <p:extLst>
      <p:ext uri="{BB962C8B-B14F-4D97-AF65-F5344CB8AC3E}">
        <p14:creationId xmlns:p14="http://schemas.microsoft.com/office/powerpoint/2010/main" val="4199680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sz="1300" b="1" dirty="0" smtClean="0"/>
              <a:t>Figure 6-6: </a:t>
            </a:r>
            <a:r>
              <a:rPr lang="en-US" sz="1300" b="1" dirty="0" smtClean="0"/>
              <a:t>Another example of a Distributed OAIS Archive for Archival Storage</a:t>
            </a:r>
            <a:endParaRPr lang="en-GB" sz="1300" b="1" dirty="0" smtClean="0"/>
          </a:p>
          <a:p>
            <a:endParaRPr lang="en-GB" sz="13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300" dirty="0" smtClean="0"/>
              <a:t>Still TBD – (Inner) OAIS 1 should be (supporting) OAIS 1</a:t>
            </a:r>
          </a:p>
          <a:p>
            <a:endParaRPr lang="en-GB" sz="1300" dirty="0"/>
          </a:p>
        </p:txBody>
      </p:sp>
      <p:sp>
        <p:nvSpPr>
          <p:cNvPr id="4" name="Slide Number Placeholder 3"/>
          <p:cNvSpPr>
            <a:spLocks noGrp="1"/>
          </p:cNvSpPr>
          <p:nvPr>
            <p:ph type="sldNum" sz="quarter" idx="5"/>
          </p:nvPr>
        </p:nvSpPr>
        <p:spPr/>
        <p:txBody>
          <a:bodyPr/>
          <a:lstStyle/>
          <a:p>
            <a:pPr>
              <a:defRPr/>
            </a:pPr>
            <a:fld id="{C30A13F6-C092-4000-AED4-190E079BED30}" type="slidenum">
              <a:rPr lang="en-GB" smtClean="0"/>
              <a:pPr>
                <a:defRPr/>
              </a:pPr>
              <a:t>37</a:t>
            </a:fld>
            <a:endParaRPr lang="en-GB"/>
          </a:p>
        </p:txBody>
      </p:sp>
    </p:spTree>
    <p:extLst>
      <p:ext uri="{BB962C8B-B14F-4D97-AF65-F5344CB8AC3E}">
        <p14:creationId xmlns:p14="http://schemas.microsoft.com/office/powerpoint/2010/main" val="2861011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Annex</a:t>
            </a:r>
          </a:p>
          <a:p>
            <a:endParaRPr lang="en-US"/>
          </a:p>
        </p:txBody>
      </p:sp>
      <p:sp>
        <p:nvSpPr>
          <p:cNvPr id="4" name="Slide Number Placeholder 3"/>
          <p:cNvSpPr>
            <a:spLocks noGrp="1"/>
          </p:cNvSpPr>
          <p:nvPr>
            <p:ph type="sldNum" sz="quarter" idx="5"/>
          </p:nvPr>
        </p:nvSpPr>
        <p:spPr/>
        <p:txBody>
          <a:bodyPr/>
          <a:lstStyle/>
          <a:p>
            <a:pPr>
              <a:defRPr/>
            </a:pPr>
            <a:fld id="{E89C3195-6C40-41A3-A856-486AC4ECD08E}" type="slidenum">
              <a:rPr lang="en-GB" smtClean="0"/>
              <a:pPr>
                <a:defRPr/>
              </a:pPr>
              <a:t>38</a:t>
            </a:fld>
            <a:endParaRPr lang="en-GB" dirty="0"/>
          </a:p>
        </p:txBody>
      </p:sp>
    </p:spTree>
    <p:extLst>
      <p:ext uri="{BB962C8B-B14F-4D97-AF65-F5344CB8AC3E}">
        <p14:creationId xmlns:p14="http://schemas.microsoft.com/office/powerpoint/2010/main" val="2349286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800" kern="1200" dirty="0" smtClean="0">
                <a:solidFill>
                  <a:schemeClr val="tx1"/>
                </a:solidFill>
                <a:effectLst/>
                <a:latin typeface="+mn-lt"/>
                <a:ea typeface="+mn-ea"/>
                <a:cs typeface="+mn-cs"/>
              </a:rPr>
              <a:t>Figure </a:t>
            </a:r>
            <a:r>
              <a:rPr lang="en-US" sz="4800" kern="1200" dirty="0">
                <a:solidFill>
                  <a:schemeClr val="tx1"/>
                </a:solidFill>
                <a:effectLst/>
                <a:latin typeface="+mn-lt"/>
                <a:ea typeface="+mn-ea"/>
                <a:cs typeface="+mn-cs"/>
              </a:rPr>
              <a:t>E‑1: </a:t>
            </a:r>
            <a:r>
              <a:rPr lang="en-GB" sz="1300" dirty="0"/>
              <a:t>Layered Information </a:t>
            </a:r>
            <a:r>
              <a:rPr lang="en-GB" sz="1300" dirty="0" smtClean="0"/>
              <a:t>Model</a:t>
            </a:r>
          </a:p>
          <a:p>
            <a:endParaRPr lang="en-GB" sz="1300" dirty="0" smtClean="0"/>
          </a:p>
          <a:p>
            <a:endParaRPr lang="en-GB" sz="1300" dirty="0" smtClean="0"/>
          </a:p>
          <a:p>
            <a:r>
              <a:rPr lang="en-GB" sz="1300" dirty="0" smtClean="0"/>
              <a:t>Annex</a:t>
            </a:r>
          </a:p>
          <a:p>
            <a:endParaRPr lang="en-GB" sz="1300" dirty="0"/>
          </a:p>
        </p:txBody>
      </p:sp>
      <p:sp>
        <p:nvSpPr>
          <p:cNvPr id="4" name="Slide Number Placeholder 3"/>
          <p:cNvSpPr>
            <a:spLocks noGrp="1"/>
          </p:cNvSpPr>
          <p:nvPr>
            <p:ph type="sldNum" sz="quarter" idx="10"/>
          </p:nvPr>
        </p:nvSpPr>
        <p:spPr/>
        <p:txBody>
          <a:bodyPr/>
          <a:lstStyle/>
          <a:p>
            <a:pPr>
              <a:defRPr/>
            </a:pPr>
            <a:fld id="{E89C3195-6C40-41A3-A856-486AC4ECD08E}" type="slidenum">
              <a:rPr lang="en-GB" smtClean="0"/>
              <a:pPr>
                <a:defRP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pt-BR" sz="1300" b="1" dirty="0"/>
              <a:t>Figure 2-4: OAIS Archive External Data </a:t>
            </a:r>
          </a:p>
          <a:p>
            <a:pPr eaLnBrk="1" hangingPunct="1"/>
            <a:endParaRPr lang="pt-BR" sz="13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 I thought we were going to make Producer, Consumer, and Management a different shape (rounded) throughout the document.</a:t>
            </a:r>
          </a:p>
          <a:p>
            <a:pPr eaLnBrk="1" hangingPunct="1"/>
            <a:endParaRPr lang="pt-BR" sz="1300" b="1" dirty="0"/>
          </a:p>
        </p:txBody>
      </p:sp>
      <p:sp>
        <p:nvSpPr>
          <p:cNvPr id="4" name="Slide Number Placeholder 3"/>
          <p:cNvSpPr>
            <a:spLocks noGrp="1"/>
          </p:cNvSpPr>
          <p:nvPr>
            <p:ph type="sldNum" sz="quarter" idx="5"/>
          </p:nvPr>
        </p:nvSpPr>
        <p:spPr/>
        <p:txBody>
          <a:bodyPr/>
          <a:lstStyle/>
          <a:p>
            <a:pPr>
              <a:defRPr/>
            </a:pPr>
            <a:fld id="{F9805563-B51B-4365-B3E1-0B0386E0FD3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4-1: OAIS Functional Entities </a:t>
            </a:r>
          </a:p>
          <a:p>
            <a:pPr eaLnBrk="1" hangingPunct="1"/>
            <a:endParaRPr lang="en-GB" sz="1300" dirty="0" smtClean="0"/>
          </a:p>
          <a:p>
            <a:pPr eaLnBrk="1" hangingPunct="1"/>
            <a:r>
              <a:rPr lang="en-GB" sz="1300" dirty="0" smtClean="0"/>
              <a:t>Still TBD (Editorial) – JGG added a filled box around Management</a:t>
            </a:r>
          </a:p>
          <a:p>
            <a:pPr eaLnBrk="1" hangingPunct="1"/>
            <a:r>
              <a:rPr lang="en-GB" sz="1300" dirty="0" smtClean="0"/>
              <a:t>Still TBD (Editorial) – JGG made font size the same (24) for Producer, Consumer, Management and all Functional Areas.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eaLnBrk="1" hangingPunct="1"/>
            <a:endParaRPr lang="en-GB" sz="1300" dirty="0" smtClean="0"/>
          </a:p>
          <a:p>
            <a:pPr eaLnBrk="1" hangingPunct="1"/>
            <a:endParaRPr lang="en-GB" sz="1300" dirty="0" smtClean="0"/>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E6AB1899-F34F-4D62-9FD5-0C3282DCE3BD}"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GB" sz="1300" b="1" dirty="0"/>
              <a:t>Figure 4-2: Functions of Ingest </a:t>
            </a:r>
            <a:endParaRPr lang="en-GB" sz="1300" b="1" dirty="0" smtClean="0"/>
          </a:p>
          <a:p>
            <a:pPr eaLnBrk="1" hangingPunct="1"/>
            <a:endParaRPr lang="en-GB" sz="1300"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b="1" dirty="0" smtClean="0"/>
              <a:t>SC#110: </a:t>
            </a:r>
            <a:r>
              <a:rPr lang="en-GB" sz="1300" b="0" dirty="0" smtClean="0"/>
              <a:t>Change “audit report” to “Submission report”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300" b="0" dirty="0" smtClean="0"/>
          </a:p>
          <a:p>
            <a:pPr eaLnBrk="1" hangingPunct="1"/>
            <a:r>
              <a:rPr lang="en-GB" sz="1300" dirty="0" smtClean="0"/>
              <a:t>Still TBD (Editorial) – JGG slightly adjusted location of some text on data flows (AIP, Storage confirmation, Storage Request)</a:t>
            </a:r>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300" b="0" dirty="0" smtClean="0"/>
          </a:p>
          <a:p>
            <a:pPr eaLnBrk="1" hangingPunct="1"/>
            <a:endParaRPr lang="en-GB" sz="1300" b="1" dirty="0"/>
          </a:p>
          <a:p>
            <a:pPr eaLnBrk="1" hangingPunct="1"/>
            <a:endParaRPr lang="en-GB" sz="1300" b="1" dirty="0"/>
          </a:p>
          <a:p>
            <a:endParaRPr lang="en-GB" sz="1300" dirty="0"/>
          </a:p>
          <a:p>
            <a:r>
              <a:rPr lang="en-GB" sz="1300" dirty="0"/>
              <a:t> </a:t>
            </a:r>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CF81B5F3-AA7F-4FBC-BBF9-CB770150710D}" type="slidenum">
              <a:rPr lang="en-GB" smtClean="0"/>
              <a:pPr>
                <a:defRPr/>
              </a:pPr>
              <a:t>6</a:t>
            </a:fld>
            <a:endParaRPr lang="en-GB" dirty="0"/>
          </a:p>
        </p:txBody>
      </p:sp>
    </p:spTree>
    <p:extLst>
      <p:ext uri="{BB962C8B-B14F-4D97-AF65-F5344CB8AC3E}">
        <p14:creationId xmlns:p14="http://schemas.microsoft.com/office/powerpoint/2010/main" val="320776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r>
              <a:rPr lang="en-GB" sz="1300" dirty="0"/>
              <a:t>Archival Storage Fig </a:t>
            </a:r>
            <a:r>
              <a:rPr lang="en-GB" sz="1300" dirty="0" smtClean="0"/>
              <a:t>4-3</a:t>
            </a:r>
          </a:p>
          <a:p>
            <a:pPr eaLnBrk="1" hangingPunct="1"/>
            <a:endParaRPr lang="en-GB" sz="1300" dirty="0" smtClean="0"/>
          </a:p>
          <a:p>
            <a:pPr eaLnBrk="1" hangingPunct="1"/>
            <a:r>
              <a:rPr lang="en-GB" sz="1300" b="1" dirty="0" smtClean="0"/>
              <a:t>SC#205 </a:t>
            </a:r>
            <a:r>
              <a:rPr lang="en-GB" sz="1300" dirty="0" smtClean="0"/>
              <a:t>"It simplifies the work of this function if all hardware and software within the Archive provide notification of detected errors and that these errors are routed to standard error logs that are checked by the Archival Storage staff."</a:t>
            </a:r>
          </a:p>
          <a:p>
            <a:pPr eaLnBrk="1" hangingPunct="1"/>
            <a:endParaRPr lang="en-GB" sz="1300" dirty="0" smtClean="0"/>
          </a:p>
          <a:p>
            <a:pPr eaLnBrk="1" hangingPunct="1"/>
            <a:r>
              <a:rPr lang="en-GB" sz="1300" dirty="0" smtClean="0"/>
              <a:t>Also update diagram 4-3 to be consistent</a:t>
            </a:r>
          </a:p>
          <a:p>
            <a:pPr eaLnBrk="1" hangingPunct="1"/>
            <a:endParaRPr lang="en-GB" sz="1300" dirty="0" smtClean="0"/>
          </a:p>
          <a:p>
            <a:pPr defTabSz="881482" eaLnBrk="1" hangingPunct="1">
              <a:defRPr/>
            </a:pPr>
            <a:r>
              <a:rPr lang="en-GB" sz="1300" dirty="0" smtClean="0"/>
              <a:t>Change “</a:t>
            </a:r>
            <a:r>
              <a:rPr lang="en-GB" sz="1300" dirty="0" smtClean="0">
                <a:latin typeface="Calibri" pitchFamily="34" charset="0"/>
              </a:rPr>
              <a:t>Potential error notification</a:t>
            </a:r>
            <a:r>
              <a:rPr lang="en-GB" sz="1300" dirty="0" smtClean="0"/>
              <a:t>“ to “</a:t>
            </a:r>
            <a:r>
              <a:rPr lang="en-GB" sz="1300" dirty="0" smtClean="0">
                <a:latin typeface="Calibri" pitchFamily="34" charset="0"/>
              </a:rPr>
              <a:t>error notification”</a:t>
            </a:r>
          </a:p>
          <a:p>
            <a:pPr defTabSz="881482" eaLnBrk="1" hangingPunct="1">
              <a:defRPr/>
            </a:pPr>
            <a:endParaRPr lang="en-GB" sz="1300" dirty="0" smtClean="0">
              <a:latin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functions and functional areas text to same size (18)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location of text on some data flows to be nearer arrowhead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 Missing label on flow to/from Disaster Recovery and left media    (original had Duplicate AIP between the two flows there.  Should it be Duplicate  AIP?</a:t>
            </a:r>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300" dirty="0" smtClean="0"/>
          </a:p>
          <a:p>
            <a:pPr defTabSz="881482" eaLnBrk="1" hangingPunct="1">
              <a:defRPr/>
            </a:pPr>
            <a:endParaRPr lang="en-GB" sz="1300" dirty="0" smtClean="0"/>
          </a:p>
          <a:p>
            <a:pPr eaLnBrk="1" hangingPunct="1"/>
            <a:endParaRPr lang="en-GB" sz="1300" dirty="0"/>
          </a:p>
          <a:p>
            <a:pPr eaLnBrk="1" hangingPunct="1"/>
            <a:endParaRPr lang="en-GB" sz="1300" dirty="0"/>
          </a:p>
          <a:p>
            <a:pPr eaLnBrk="1" hangingPunct="1"/>
            <a:endParaRPr lang="en-GB" sz="1300" dirty="0"/>
          </a:p>
        </p:txBody>
      </p:sp>
      <p:sp>
        <p:nvSpPr>
          <p:cNvPr id="4" name="Slide Number Placeholder 3"/>
          <p:cNvSpPr>
            <a:spLocks noGrp="1"/>
          </p:cNvSpPr>
          <p:nvPr>
            <p:ph type="sldNum" sz="quarter" idx="5"/>
          </p:nvPr>
        </p:nvSpPr>
        <p:spPr/>
        <p:txBody>
          <a:bodyPr/>
          <a:lstStyle/>
          <a:p>
            <a:pPr>
              <a:defRPr/>
            </a:pPr>
            <a:fld id="{647A61F7-4CD5-4B58-A145-F30AA1C6F3C8}"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GB" sz="1300" b="1" dirty="0"/>
              <a:t>Figure 4-4: Functions of Data Management </a:t>
            </a:r>
            <a:endParaRPr lang="en-GB" sz="1300" b="1" dirty="0" smtClean="0"/>
          </a:p>
          <a:p>
            <a:pPr eaLnBrk="1" hangingPunct="1">
              <a:spcBef>
                <a:spcPct val="0"/>
              </a:spcBef>
            </a:pPr>
            <a:endParaRPr lang="en-GB" sz="1300" b="1"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GB" sz="1300" dirty="0" smtClean="0"/>
              <a:t>SC#1 The figure will be updated to remove Descriptive Information from the arrow between Generate Report and Access</a:t>
            </a:r>
          </a:p>
          <a:p>
            <a:pPr eaLnBrk="1" hangingPunct="1">
              <a:spcBef>
                <a:spcPct val="0"/>
              </a:spcBef>
            </a:pPr>
            <a:endParaRPr lang="en-GB" sz="13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functions and functional areas text to same size (18)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location of text on some data flows to be nearer arrowhead</a:t>
            </a:r>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eaLnBrk="1" hangingPunct="1">
              <a:spcBef>
                <a:spcPct val="0"/>
              </a:spcBef>
            </a:pPr>
            <a:endParaRPr lang="en-GB" sz="1300" dirty="0" smtClean="0"/>
          </a:p>
          <a:p>
            <a:pPr eaLnBrk="1" hangingPunct="1">
              <a:spcBef>
                <a:spcPct val="0"/>
              </a:spcBef>
            </a:pPr>
            <a:endParaRPr lang="en-GB" sz="1300" dirty="0" smtClean="0"/>
          </a:p>
          <a:p>
            <a:pPr eaLnBrk="1" hangingPunct="1">
              <a:spcBef>
                <a:spcPct val="0"/>
              </a:spcBef>
            </a:pPr>
            <a:endParaRPr lang="en-GB" sz="1300"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98307-675D-44A7-A83A-0AD3A278E9AF}" type="slidenum">
              <a:rPr lang="en-GB" smtClean="0"/>
              <a:pPr fontAlgn="base">
                <a:spcBef>
                  <a:spcPct val="0"/>
                </a:spcBef>
                <a:spcAft>
                  <a:spcPct val="0"/>
                </a:spcAft>
                <a:defRPr/>
              </a:pPr>
              <a:t>8</a:t>
            </a:fld>
            <a:endParaRPr lang="en-GB" dirty="0"/>
          </a:p>
        </p:txBody>
      </p:sp>
    </p:spTree>
    <p:extLst>
      <p:ext uri="{BB962C8B-B14F-4D97-AF65-F5344CB8AC3E}">
        <p14:creationId xmlns:p14="http://schemas.microsoft.com/office/powerpoint/2010/main" val="365623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eaLnBrk="1" hangingPunct="1">
              <a:defRPr/>
            </a:pPr>
            <a:r>
              <a:rPr lang="en-GB" sz="1300" b="1" dirty="0"/>
              <a:t>Figure 4-5: Functions of </a:t>
            </a:r>
            <a:r>
              <a:rPr lang="en-GB" sz="1300" b="1" dirty="0" smtClean="0"/>
              <a:t>Administration</a:t>
            </a:r>
          </a:p>
          <a:p>
            <a:pPr eaLnBrk="1" hangingPunct="1">
              <a:defRPr/>
            </a:pPr>
            <a:endParaRPr lang="en-GB" sz="1300" b="1" dirty="0" smtClean="0"/>
          </a:p>
          <a:p>
            <a:pPr eaLnBrk="1" hangingPunct="1">
              <a:defRPr/>
            </a:pPr>
            <a:r>
              <a:rPr lang="en-GB" sz="1300" dirty="0" smtClean="0"/>
              <a:t>SC#105 Fig 4-5 Does this need any change to the diagram? Is it not just a description of the functionality of Manage System Configuration?</a:t>
            </a:r>
          </a:p>
          <a:p>
            <a:pPr eaLnBrk="1" hangingPunct="1">
              <a:defRPr/>
            </a:pPr>
            <a:endParaRPr lang="en-GB" sz="1300" dirty="0" smtClean="0"/>
          </a:p>
          <a:p>
            <a:pPr eaLnBrk="1" hangingPunct="1">
              <a:defRPr/>
            </a:pPr>
            <a:r>
              <a:rPr lang="en-GB" sz="1300" dirty="0" smtClean="0"/>
              <a:t>On second thoughts this perhaps it would be better to add a label "plans for system evolution" to the arrow from Manage System Configuration to Preservation Planning.</a:t>
            </a:r>
          </a:p>
          <a:p>
            <a:pPr eaLnBrk="1" hangingPunct="1">
              <a:defRPr/>
            </a:pPr>
            <a:r>
              <a:rPr lang="en-GB" sz="1300" dirty="0" smtClean="0"/>
              <a:t>Preservation planning then (see 4.1.1.6) send recommendations to Administration.</a:t>
            </a:r>
          </a:p>
          <a:p>
            <a:pPr eaLnBrk="1" hangingPunct="1">
              <a:defRPr/>
            </a:pPr>
            <a:endParaRPr lang="en-GB" sz="1300" dirty="0" smtClean="0"/>
          </a:p>
          <a:p>
            <a:r>
              <a:rPr lang="en-US" sz="4800" b="1" kern="1200" dirty="0" smtClean="0">
                <a:solidFill>
                  <a:schemeClr val="tx1"/>
                </a:solidFill>
                <a:effectLst/>
                <a:latin typeface="+mn-lt"/>
                <a:ea typeface="+mn-ea"/>
                <a:cs typeface="+mn-cs"/>
              </a:rPr>
              <a:t>SC#110   </a:t>
            </a:r>
            <a:r>
              <a:rPr lang="en-US" sz="4800" kern="1200" dirty="0" smtClean="0">
                <a:solidFill>
                  <a:schemeClr val="tx1"/>
                </a:solidFill>
                <a:effectLst/>
                <a:latin typeface="+mn-lt"/>
                <a:ea typeface="+mn-ea"/>
                <a:cs typeface="+mn-cs"/>
              </a:rPr>
              <a:t>MC   DG</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Type: Update needed for clarification</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Status: Resolved – Change Agreed</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Status: Resolved – Awaiting Diagram Update</a:t>
            </a:r>
            <a:endParaRPr lang="en-GB" sz="4800" kern="1200" dirty="0" smtClean="0">
              <a:solidFill>
                <a:schemeClr val="tx1"/>
              </a:solidFill>
              <a:effectLst/>
              <a:latin typeface="+mn-lt"/>
              <a:ea typeface="+mn-ea"/>
              <a:cs typeface="+mn-cs"/>
            </a:endParaRPr>
          </a:p>
          <a:p>
            <a:r>
              <a:rPr lang="en-US" sz="4800" b="1" kern="1200" dirty="0" smtClean="0">
                <a:solidFill>
                  <a:schemeClr val="tx1"/>
                </a:solidFill>
                <a:effectLst/>
                <a:latin typeface="+mn-lt"/>
                <a:ea typeface="+mn-ea"/>
                <a:cs typeface="+mn-cs"/>
              </a:rPr>
              <a:t>Change </a:t>
            </a:r>
            <a:r>
              <a:rPr lang="en-US" sz="4800" b="1" kern="1200" dirty="0" err="1" smtClean="0">
                <a:solidFill>
                  <a:schemeClr val="tx1"/>
                </a:solidFill>
                <a:effectLst/>
                <a:latin typeface="+mn-lt"/>
                <a:ea typeface="+mn-ea"/>
                <a:cs typeface="+mn-cs"/>
              </a:rPr>
              <a:t>Ausit</a:t>
            </a:r>
            <a:r>
              <a:rPr lang="en-US" sz="4800" b="1" kern="1200" dirty="0" smtClean="0">
                <a:solidFill>
                  <a:schemeClr val="tx1"/>
                </a:solidFill>
                <a:effectLst/>
                <a:latin typeface="+mn-lt"/>
                <a:ea typeface="+mn-ea"/>
                <a:cs typeface="+mn-cs"/>
              </a:rPr>
              <a:t> Submission box to Check Submissions</a:t>
            </a:r>
            <a:endParaRPr lang="en-GB" sz="4800" kern="1200" dirty="0" smtClean="0">
              <a:solidFill>
                <a:schemeClr val="tx1"/>
              </a:solidFill>
              <a:effectLst/>
              <a:latin typeface="+mn-lt"/>
              <a:ea typeface="+mn-ea"/>
              <a:cs typeface="+mn-cs"/>
            </a:endParaRPr>
          </a:p>
          <a:p>
            <a:r>
              <a:rPr lang="en-US" sz="4800" b="1" kern="1200" dirty="0" smtClean="0">
                <a:solidFill>
                  <a:schemeClr val="tx1"/>
                </a:solidFill>
                <a:effectLst/>
                <a:latin typeface="+mn-lt"/>
                <a:ea typeface="+mn-ea"/>
                <a:cs typeface="+mn-cs"/>
              </a:rPr>
              <a:t>Change </a:t>
            </a:r>
            <a:r>
              <a:rPr lang="en-US" sz="4800" b="1" kern="1200" dirty="0" err="1" smtClean="0">
                <a:solidFill>
                  <a:schemeClr val="tx1"/>
                </a:solidFill>
                <a:effectLst/>
                <a:latin typeface="+mn-lt"/>
                <a:ea typeface="+mn-ea"/>
                <a:cs typeface="+mn-cs"/>
              </a:rPr>
              <a:t>Audir</a:t>
            </a:r>
            <a:r>
              <a:rPr lang="en-US" sz="4800" b="1" kern="1200" dirty="0" smtClean="0">
                <a:solidFill>
                  <a:schemeClr val="tx1"/>
                </a:solidFill>
                <a:effectLst/>
                <a:latin typeface="+mn-lt"/>
                <a:ea typeface="+mn-ea"/>
                <a:cs typeface="+mn-cs"/>
              </a:rPr>
              <a:t> report to Submission Report on line to Ingest</a:t>
            </a:r>
            <a:endParaRPr lang="en-GB" sz="4800" kern="1200" dirty="0" smtClean="0">
              <a:solidFill>
                <a:schemeClr val="tx1"/>
              </a:solidFill>
              <a:effectLst/>
              <a:latin typeface="+mn-lt"/>
              <a:ea typeface="+mn-ea"/>
              <a:cs typeface="+mn-cs"/>
            </a:endParaRPr>
          </a:p>
          <a:p>
            <a:r>
              <a:rPr lang="en-US" sz="4800" kern="1200" dirty="0" smtClean="0">
                <a:solidFill>
                  <a:schemeClr val="tx1"/>
                </a:solidFill>
                <a:effectLst/>
                <a:latin typeface="+mn-lt"/>
                <a:ea typeface="+mn-ea"/>
                <a:cs typeface="+mn-cs"/>
              </a:rPr>
              <a:t>	by DAI WG on 20180717</a:t>
            </a:r>
            <a:endParaRPr lang="en-GB" sz="4800" kern="1200" dirty="0" smtClean="0">
              <a:solidFill>
                <a:schemeClr val="tx1"/>
              </a:solidFill>
              <a:effectLst/>
              <a:latin typeface="+mn-lt"/>
              <a:ea typeface="+mn-ea"/>
              <a:cs typeface="+mn-cs"/>
            </a:endParaRPr>
          </a:p>
          <a:p>
            <a:pPr eaLnBrk="1" hangingPunct="1">
              <a:defRPr/>
            </a:pPr>
            <a:endParaRPr lang="en-GB" sz="1300" dirty="0" smtClean="0"/>
          </a:p>
          <a:p>
            <a:pPr eaLnBrk="1" hangingPunct="1">
              <a:defRPr/>
            </a:pPr>
            <a:endParaRPr lang="en-GB" sz="1300" dirty="0" smtClean="0"/>
          </a:p>
          <a:p>
            <a:pPr eaLnBrk="1" hangingPunct="1">
              <a:defRPr/>
            </a:pPr>
            <a:r>
              <a:rPr lang="en-GB" sz="1300" dirty="0" smtClean="0"/>
              <a:t>SC#106 Fig 4-5 Yes arrow between the Manage System </a:t>
            </a:r>
            <a:r>
              <a:rPr lang="en-GB" sz="1300" dirty="0" err="1" smtClean="0"/>
              <a:t>Config</a:t>
            </a:r>
            <a:r>
              <a:rPr lang="en-GB" sz="1300" dirty="0" smtClean="0"/>
              <a:t> and Establish Standards and Policies should also show "Performance info and inventory reports" (which also goes to Preservation Planning)</a:t>
            </a:r>
          </a:p>
          <a:p>
            <a:pPr eaLnBrk="1" hangingPunct="1">
              <a:defRPr/>
            </a:pPr>
            <a:endParaRPr lang="en-GB" sz="1300" dirty="0" smtClean="0"/>
          </a:p>
          <a:p>
            <a:pPr eaLnBrk="1" hangingPunct="1">
              <a:defRPr/>
            </a:pPr>
            <a:r>
              <a:rPr lang="en-GB" sz="1300" dirty="0" smtClean="0"/>
              <a:t>SC#111 Should there be an arrow from Consumer to Activate Requests function in Figure 4-5 to reflect, "This function can also generate orders on a periodic basis where the length of the period is defined by the Consumers or on the occurrence of an event (e.g., a database update).“ Added “line with “Periodic order”</a:t>
            </a:r>
          </a:p>
          <a:p>
            <a:pPr eaLnBrk="1" hangingPunct="1">
              <a:defRPr/>
            </a:pPr>
            <a:endParaRPr lang="en-GB" sz="1300" dirty="0" smtClean="0"/>
          </a:p>
          <a:p>
            <a:pPr eaLnBrk="1" hangingPunct="1">
              <a:defRPr/>
            </a:pPr>
            <a:r>
              <a:rPr lang="en-GB" sz="1300" dirty="0" smtClean="0"/>
              <a:t>SC#206 Agreed at DAI virtual meeting 24 Jan 2017</a:t>
            </a:r>
          </a:p>
          <a:p>
            <a:pPr eaLnBrk="1" hangingPunct="1">
              <a:defRPr/>
            </a:pPr>
            <a:r>
              <a:rPr lang="en-GB" sz="1300" dirty="0" smtClean="0"/>
              <a:t>Update Fig 4-5 to make it clear that different blocks can be distinguished.</a:t>
            </a:r>
          </a:p>
          <a:p>
            <a:pPr eaLnBrk="1" hangingPunct="1">
              <a:defRPr/>
            </a:pPr>
            <a:r>
              <a:rPr lang="en-GB" sz="1300" dirty="0" smtClean="0"/>
              <a:t>Hard to see difference of Functional Areas &amp; Functions &amp; Other Entities in Figure 4-5 (and possibly other figures). </a:t>
            </a:r>
          </a:p>
          <a:p>
            <a:pPr eaLnBrk="1" hangingPunct="1">
              <a:defRPr/>
            </a:pPr>
            <a:r>
              <a:rPr lang="en-GB" sz="1300" dirty="0" smtClean="0"/>
              <a:t>Also DIP is inside one of the boxes.</a:t>
            </a:r>
          </a:p>
          <a:p>
            <a:pPr eaLnBrk="1" hangingPunct="1">
              <a:defRPr/>
            </a:pPr>
            <a:r>
              <a:rPr lang="en-GB" sz="1300" dirty="0" smtClean="0"/>
              <a:t>Also </a:t>
            </a:r>
            <a:r>
              <a:rPr lang="en-GB" sz="1300" dirty="0" err="1" smtClean="0"/>
              <a:t>color</a:t>
            </a:r>
            <a:r>
              <a:rPr lang="en-GB" sz="1300" dirty="0" smtClean="0"/>
              <a:t> and shadow of Management</a:t>
            </a:r>
          </a:p>
          <a:p>
            <a:pPr eaLnBrk="1" hangingPunct="1">
              <a:defRPr/>
            </a:pPr>
            <a:endParaRPr lang="en-GB" sz="13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 What is stuff off side of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 Arrowheads different sizes, some very large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300" dirty="0" smtClean="0"/>
              <a:t>Still TBD (Editorial) – JGG adjusted location of text on some data flows to be nearer arrowhead</a:t>
            </a:r>
          </a:p>
          <a:p>
            <a:pPr eaLnBrk="1" hangingPunct="1"/>
            <a:r>
              <a:rPr lang="en-GB" sz="1300" dirty="0" smtClean="0"/>
              <a:t>Still TBD – I thought we were going to make Producer, Consumer, and Management a different shape (rounded) throughout the document.</a:t>
            </a:r>
          </a:p>
          <a:p>
            <a:pPr eaLnBrk="1" hangingPunct="1"/>
            <a:r>
              <a:rPr lang="en-GB" sz="1300" dirty="0" smtClean="0"/>
              <a:t>Still TBD – I thought we were going to make each OAIS functional area a different colour though out all the figures. Results in each functional area being a different colour when all the figures are combined together in A-1.</a:t>
            </a:r>
          </a:p>
          <a:p>
            <a:pPr eaLnBrk="1" hangingPunct="1">
              <a:defRPr/>
            </a:pPr>
            <a:endParaRPr lang="en-GB" sz="1300" dirty="0" smtClean="0"/>
          </a:p>
          <a:p>
            <a:pPr eaLnBrk="1" hangingPunct="1">
              <a:defRPr/>
            </a:pPr>
            <a:endParaRPr lang="en-GB" sz="1300" b="1" dirty="0"/>
          </a:p>
          <a:p>
            <a:pPr eaLnBrk="1" hangingPunct="1">
              <a:defRPr/>
            </a:pPr>
            <a:endParaRPr lang="en-GB" sz="1300" dirty="0"/>
          </a:p>
        </p:txBody>
      </p:sp>
      <p:sp>
        <p:nvSpPr>
          <p:cNvPr id="4" name="Slide Number Placeholder 3"/>
          <p:cNvSpPr>
            <a:spLocks noGrp="1"/>
          </p:cNvSpPr>
          <p:nvPr>
            <p:ph type="sldNum" sz="quarter" idx="5"/>
          </p:nvPr>
        </p:nvSpPr>
        <p:spPr/>
        <p:txBody>
          <a:bodyPr/>
          <a:lstStyle/>
          <a:p>
            <a:pPr>
              <a:defRPr/>
            </a:pPr>
            <a:fld id="{9337086B-458B-472B-8816-BB08B65186E8}" type="slidenum">
              <a:rPr lang="en-GB" smtClean="0"/>
              <a:pPr>
                <a:defRPr/>
              </a:pPr>
              <a:t>9</a:t>
            </a:fld>
            <a:endParaRPr lang="en-GB"/>
          </a:p>
        </p:txBody>
      </p:sp>
    </p:spTree>
    <p:extLst>
      <p:ext uri="{BB962C8B-B14F-4D97-AF65-F5344CB8AC3E}">
        <p14:creationId xmlns:p14="http://schemas.microsoft.com/office/powerpoint/2010/main" val="179416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557" y="8522688"/>
            <a:ext cx="31093649" cy="5880781"/>
          </a:xfrm>
        </p:spPr>
        <p:txBody>
          <a:bodyPr/>
          <a:lstStyle/>
          <a:p>
            <a:r>
              <a:rPr lang="en-US"/>
              <a:t>Click to edit Master title style</a:t>
            </a:r>
            <a:endParaRPr lang="en-GB"/>
          </a:p>
        </p:txBody>
      </p:sp>
      <p:sp>
        <p:nvSpPr>
          <p:cNvPr id="3" name="Subtitle 2"/>
          <p:cNvSpPr>
            <a:spLocks noGrp="1"/>
          </p:cNvSpPr>
          <p:nvPr>
            <p:ph type="subTitle" idx="1"/>
          </p:nvPr>
        </p:nvSpPr>
        <p:spPr>
          <a:xfrm>
            <a:off x="5487115" y="15546599"/>
            <a:ext cx="25606534" cy="7011211"/>
          </a:xfrm>
        </p:spPr>
        <p:txBody>
          <a:bodyPr/>
          <a:lstStyle>
            <a:lvl1pPr marL="0" indent="0" algn="ctr">
              <a:buNone/>
              <a:defRPr>
                <a:solidFill>
                  <a:schemeClr val="tx1">
                    <a:tint val="75000"/>
                  </a:schemeClr>
                </a:solidFill>
              </a:defRPr>
            </a:lvl1pPr>
            <a:lvl2pPr marL="1828983" indent="0" algn="ctr">
              <a:buNone/>
              <a:defRPr>
                <a:solidFill>
                  <a:schemeClr val="tx1">
                    <a:tint val="75000"/>
                  </a:schemeClr>
                </a:solidFill>
              </a:defRPr>
            </a:lvl2pPr>
            <a:lvl3pPr marL="3657966" indent="0" algn="ctr">
              <a:buNone/>
              <a:defRPr>
                <a:solidFill>
                  <a:schemeClr val="tx1">
                    <a:tint val="75000"/>
                  </a:schemeClr>
                </a:solidFill>
              </a:defRPr>
            </a:lvl3pPr>
            <a:lvl4pPr marL="5486949" indent="0" algn="ctr">
              <a:buNone/>
              <a:defRPr>
                <a:solidFill>
                  <a:schemeClr val="tx1">
                    <a:tint val="75000"/>
                  </a:schemeClr>
                </a:solidFill>
              </a:defRPr>
            </a:lvl4pPr>
            <a:lvl5pPr marL="7315932" indent="0" algn="ctr">
              <a:buNone/>
              <a:defRPr>
                <a:solidFill>
                  <a:schemeClr val="tx1">
                    <a:tint val="75000"/>
                  </a:schemeClr>
                </a:solidFill>
              </a:defRPr>
            </a:lvl5pPr>
            <a:lvl6pPr marL="9144914" indent="0" algn="ctr">
              <a:buNone/>
              <a:defRPr>
                <a:solidFill>
                  <a:schemeClr val="tx1">
                    <a:tint val="75000"/>
                  </a:schemeClr>
                </a:solidFill>
              </a:defRPr>
            </a:lvl6pPr>
            <a:lvl7pPr marL="10973897" indent="0" algn="ctr">
              <a:buNone/>
              <a:defRPr>
                <a:solidFill>
                  <a:schemeClr val="tx1">
                    <a:tint val="75000"/>
                  </a:schemeClr>
                </a:solidFill>
              </a:defRPr>
            </a:lvl7pPr>
            <a:lvl8pPr marL="12802880" indent="0" algn="ctr">
              <a:buNone/>
              <a:defRPr>
                <a:solidFill>
                  <a:schemeClr val="tx1">
                    <a:tint val="75000"/>
                  </a:schemeClr>
                </a:solidFill>
              </a:defRPr>
            </a:lvl8pPr>
            <a:lvl9pPr marL="1463186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pPr>
                <a:defRPr/>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pPr>
                <a:defRPr/>
              </a:pPr>
              <a:t>‹nr.›</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21053" y="1098681"/>
            <a:ext cx="8230672" cy="234088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9038" y="1098681"/>
            <a:ext cx="24082336" cy="234088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pPr>
                <a:defRPr/>
              </a:pPr>
              <a:t>‹nr.›</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1FF3A8-0F2A-4294-AB7C-1A45CDD2D63D}"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FBDB51-5140-493E-9E45-42C32CC96827}"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11395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1138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44289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solidFill>
                  <a:prstClr val="black">
                    <a:tint val="75000"/>
                  </a:prstClr>
                </a:solidFill>
              </a:rPr>
              <a:pPr>
                <a:defRPr/>
              </a:pPr>
              <a:t>11/27/2018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42648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solidFill>
                  <a:prstClr val="black">
                    <a:tint val="75000"/>
                  </a:prstClr>
                </a:solidFill>
              </a:rPr>
              <a:pPr>
                <a:defRPr/>
              </a:pPr>
              <a:t>11/27/2018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58923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solidFill>
                  <a:prstClr val="black">
                    <a:tint val="75000"/>
                  </a:prstClr>
                </a:solidFill>
              </a:rPr>
              <a:pPr>
                <a:defRPr/>
              </a:pPr>
              <a:t>11/27/2018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601412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solidFill>
                  <a:prstClr val="black">
                    <a:tint val="75000"/>
                  </a:prstClr>
                </a:solidFill>
              </a:rPr>
              <a:pPr>
                <a:defRPr/>
              </a:pPr>
              <a:t>11/27/2018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46247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solidFill>
                  <a:prstClr val="black">
                    <a:tint val="75000"/>
                  </a:prstClr>
                </a:solidFill>
              </a:rPr>
              <a:pPr>
                <a:defRPr/>
              </a:pPr>
              <a:t>11/27/2018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31964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C0701-AD89-4D41-A678-8765789B2FA7}"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9B7C568-90A5-4321-BDAB-E5209911B32B}" type="slidenum">
              <a:rPr lang="en-GB"/>
              <a:pPr>
                <a:defRPr/>
              </a:pPr>
              <a:t>‹nr.›</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solidFill>
                  <a:prstClr val="black">
                    <a:tint val="75000"/>
                  </a:prstClr>
                </a:solidFill>
              </a:rPr>
              <a:pPr>
                <a:defRPr/>
              </a:pPr>
              <a:t>11/27/2018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23695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A0951E-4BC7-45AE-9E3A-C49A24F5474E}"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A5369F-ED1F-4B43-96F4-0EAA52CCED23}"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66115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2B8148-421B-4688-B931-C3FB3F7AC467}"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9DEA6F-0BEF-4308-B6D6-4770EAC9F53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37504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628" y="17629642"/>
            <a:ext cx="31093649" cy="5448931"/>
          </a:xfrm>
        </p:spPr>
        <p:txBody>
          <a:bodyPr anchor="t"/>
          <a:lstStyle>
            <a:lvl1pPr algn="l">
              <a:defRPr sz="16000" b="1" cap="all"/>
            </a:lvl1pPr>
          </a:lstStyle>
          <a:p>
            <a:r>
              <a:rPr lang="en-US"/>
              <a:t>Click to edit Master title style</a:t>
            </a:r>
            <a:endParaRPr lang="en-GB"/>
          </a:p>
        </p:txBody>
      </p:sp>
      <p:sp>
        <p:nvSpPr>
          <p:cNvPr id="3" name="Text Placeholder 2"/>
          <p:cNvSpPr>
            <a:spLocks noGrp="1"/>
          </p:cNvSpPr>
          <p:nvPr>
            <p:ph type="body" idx="1"/>
          </p:nvPr>
        </p:nvSpPr>
        <p:spPr>
          <a:xfrm>
            <a:off x="2889628" y="11628199"/>
            <a:ext cx="31093649" cy="6001443"/>
          </a:xfrm>
        </p:spPr>
        <p:txBody>
          <a:bodyPr anchor="b"/>
          <a:lstStyle>
            <a:lvl1pPr marL="0" indent="0">
              <a:buNone/>
              <a:defRPr sz="8000">
                <a:solidFill>
                  <a:schemeClr val="tx1">
                    <a:tint val="75000"/>
                  </a:schemeClr>
                </a:solidFill>
              </a:defRPr>
            </a:lvl1pPr>
            <a:lvl2pPr marL="1828983" indent="0">
              <a:buNone/>
              <a:defRPr sz="7200">
                <a:solidFill>
                  <a:schemeClr val="tx1">
                    <a:tint val="75000"/>
                  </a:schemeClr>
                </a:solidFill>
              </a:defRPr>
            </a:lvl2pPr>
            <a:lvl3pPr marL="3657966" indent="0">
              <a:buNone/>
              <a:defRPr sz="6400">
                <a:solidFill>
                  <a:schemeClr val="tx1">
                    <a:tint val="75000"/>
                  </a:schemeClr>
                </a:solidFill>
              </a:defRPr>
            </a:lvl3pPr>
            <a:lvl4pPr marL="5486949" indent="0">
              <a:buNone/>
              <a:defRPr sz="5600">
                <a:solidFill>
                  <a:schemeClr val="tx1">
                    <a:tint val="75000"/>
                  </a:schemeClr>
                </a:solidFill>
              </a:defRPr>
            </a:lvl4pPr>
            <a:lvl5pPr marL="7315932" indent="0">
              <a:buNone/>
              <a:defRPr sz="5600">
                <a:solidFill>
                  <a:schemeClr val="tx1">
                    <a:tint val="75000"/>
                  </a:schemeClr>
                </a:solidFill>
              </a:defRPr>
            </a:lvl5pPr>
            <a:lvl6pPr marL="9144914" indent="0">
              <a:buNone/>
              <a:defRPr sz="5600">
                <a:solidFill>
                  <a:schemeClr val="tx1">
                    <a:tint val="75000"/>
                  </a:schemeClr>
                </a:solidFill>
              </a:defRPr>
            </a:lvl6pPr>
            <a:lvl7pPr marL="10973897" indent="0">
              <a:buNone/>
              <a:defRPr sz="5600">
                <a:solidFill>
                  <a:schemeClr val="tx1">
                    <a:tint val="75000"/>
                  </a:schemeClr>
                </a:solidFill>
              </a:defRPr>
            </a:lvl7pPr>
            <a:lvl8pPr marL="12802880" indent="0">
              <a:buNone/>
              <a:defRPr sz="5600">
                <a:solidFill>
                  <a:schemeClr val="tx1">
                    <a:tint val="75000"/>
                  </a:schemeClr>
                </a:solidFill>
              </a:defRPr>
            </a:lvl8pPr>
            <a:lvl9pPr marL="14631863"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F8623F-F64F-485C-B487-0166DB640565}" type="datetimeFigureOut">
              <a:rPr lang="en-US"/>
              <a:pPr>
                <a:defRPr/>
              </a:pPr>
              <a:t>11/27/2018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804FCDC-BC2C-4B1B-A766-C573E6AD81EC}" type="slidenum">
              <a:rPr lang="en-GB"/>
              <a:pPr>
                <a:defRPr/>
              </a:pPr>
              <a:t>‹nr.›</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9038" y="6401543"/>
            <a:ext cx="16156504" cy="18105947"/>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8595221" y="6401543"/>
            <a:ext cx="16156504" cy="18105947"/>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2621126-D7D9-458A-88C1-16A406D33249}" type="datetimeFigureOut">
              <a:rPr lang="en-US"/>
              <a:pPr>
                <a:defRPr/>
              </a:pPr>
              <a:t>11/27/2018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56F5E50-8D0E-4E2A-A67C-73CE40F9C9E5}" type="slidenum">
              <a:rPr lang="en-GB"/>
              <a:pPr>
                <a:defRPr/>
              </a:pPr>
              <a:t>‹nr.›</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829038" y="6141163"/>
            <a:ext cx="16162856" cy="2559344"/>
          </a:xfrm>
        </p:spPr>
        <p:txBody>
          <a:bodyPr anchor="b"/>
          <a:lstStyle>
            <a:lvl1pPr marL="0" indent="0">
              <a:buNone/>
              <a:defRPr sz="9600" b="1"/>
            </a:lvl1pPr>
            <a:lvl2pPr marL="1828983" indent="0">
              <a:buNone/>
              <a:defRPr sz="8000" b="1"/>
            </a:lvl2pPr>
            <a:lvl3pPr marL="3657966" indent="0">
              <a:buNone/>
              <a:defRPr sz="7200" b="1"/>
            </a:lvl3pPr>
            <a:lvl4pPr marL="5486949" indent="0">
              <a:buNone/>
              <a:defRPr sz="6400" b="1"/>
            </a:lvl4pPr>
            <a:lvl5pPr marL="7315932" indent="0">
              <a:buNone/>
              <a:defRPr sz="6400" b="1"/>
            </a:lvl5pPr>
            <a:lvl6pPr marL="9144914" indent="0">
              <a:buNone/>
              <a:defRPr sz="6400" b="1"/>
            </a:lvl6pPr>
            <a:lvl7pPr marL="10973897" indent="0">
              <a:buNone/>
              <a:defRPr sz="6400" b="1"/>
            </a:lvl7pPr>
            <a:lvl8pPr marL="12802880" indent="0">
              <a:buNone/>
              <a:defRPr sz="6400" b="1"/>
            </a:lvl8pPr>
            <a:lvl9pPr marL="14631863" indent="0">
              <a:buNone/>
              <a:defRPr sz="6400" b="1"/>
            </a:lvl9pPr>
          </a:lstStyle>
          <a:p>
            <a:pPr lvl="0"/>
            <a:r>
              <a:rPr lang="en-US"/>
              <a:t>Click to edit Master text styles</a:t>
            </a:r>
          </a:p>
        </p:txBody>
      </p:sp>
      <p:sp>
        <p:nvSpPr>
          <p:cNvPr id="4" name="Content Placeholder 3"/>
          <p:cNvSpPr>
            <a:spLocks noGrp="1"/>
          </p:cNvSpPr>
          <p:nvPr>
            <p:ph sz="half" idx="2"/>
          </p:nvPr>
        </p:nvSpPr>
        <p:spPr>
          <a:xfrm>
            <a:off x="1829038" y="8700507"/>
            <a:ext cx="16162856" cy="1580698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8582522" y="6141163"/>
            <a:ext cx="16169205" cy="2559344"/>
          </a:xfrm>
        </p:spPr>
        <p:txBody>
          <a:bodyPr anchor="b"/>
          <a:lstStyle>
            <a:lvl1pPr marL="0" indent="0">
              <a:buNone/>
              <a:defRPr sz="9600" b="1"/>
            </a:lvl1pPr>
            <a:lvl2pPr marL="1828983" indent="0">
              <a:buNone/>
              <a:defRPr sz="8000" b="1"/>
            </a:lvl2pPr>
            <a:lvl3pPr marL="3657966" indent="0">
              <a:buNone/>
              <a:defRPr sz="7200" b="1"/>
            </a:lvl3pPr>
            <a:lvl4pPr marL="5486949" indent="0">
              <a:buNone/>
              <a:defRPr sz="6400" b="1"/>
            </a:lvl4pPr>
            <a:lvl5pPr marL="7315932" indent="0">
              <a:buNone/>
              <a:defRPr sz="6400" b="1"/>
            </a:lvl5pPr>
            <a:lvl6pPr marL="9144914" indent="0">
              <a:buNone/>
              <a:defRPr sz="6400" b="1"/>
            </a:lvl6pPr>
            <a:lvl7pPr marL="10973897" indent="0">
              <a:buNone/>
              <a:defRPr sz="6400" b="1"/>
            </a:lvl7pPr>
            <a:lvl8pPr marL="12802880" indent="0">
              <a:buNone/>
              <a:defRPr sz="6400" b="1"/>
            </a:lvl8pPr>
            <a:lvl9pPr marL="14631863"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2522" y="8700507"/>
            <a:ext cx="16169205" cy="15806981"/>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E0BD81-5B0D-499F-A56E-F8FE512D27BE}" type="datetimeFigureOut">
              <a:rPr lang="en-US"/>
              <a:pPr>
                <a:defRPr/>
              </a:pPr>
              <a:t>11/27/2018</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9A7C4201-E872-44DC-AC9C-78296C93F50C}" type="slidenum">
              <a:rPr lang="en-GB"/>
              <a:pPr>
                <a:defRPr/>
              </a:pPr>
              <a:t>‹nr.›</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0A2B026-B717-4065-83D0-533F0C75D826}" type="datetimeFigureOut">
              <a:rPr lang="en-US"/>
              <a:pPr>
                <a:defRPr/>
              </a:pPr>
              <a:t>11/27/2018</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D220639-0B8C-464C-9A0D-EA7C003295FF}" type="slidenum">
              <a:rPr lang="en-GB"/>
              <a:pPr>
                <a:defRPr/>
              </a:pPr>
              <a:t>‹nr.›</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8E1C79-4D61-487D-84DA-BD6B52811BAC}" type="datetimeFigureOut">
              <a:rPr lang="en-US"/>
              <a:pPr>
                <a:defRPr/>
              </a:pPr>
              <a:t>11/27/2018</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29483953-7E2C-4998-B013-D04685D55177}" type="slidenum">
              <a:rPr lang="en-GB"/>
              <a:pPr>
                <a:defRPr/>
              </a:pPr>
              <a:t>‹nr.›</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9040" y="1092326"/>
            <a:ext cx="12034819" cy="4648738"/>
          </a:xfrm>
        </p:spPr>
        <p:txBody>
          <a:bodyPr anchor="b"/>
          <a:lstStyle>
            <a:lvl1pPr algn="l">
              <a:defRPr sz="8000" b="1"/>
            </a:lvl1pPr>
          </a:lstStyle>
          <a:p>
            <a:r>
              <a:rPr lang="en-US"/>
              <a:t>Click to edit Master title style</a:t>
            </a:r>
            <a:endParaRPr lang="en-GB"/>
          </a:p>
        </p:txBody>
      </p:sp>
      <p:sp>
        <p:nvSpPr>
          <p:cNvPr id="3" name="Content Placeholder 2"/>
          <p:cNvSpPr>
            <a:spLocks noGrp="1"/>
          </p:cNvSpPr>
          <p:nvPr>
            <p:ph idx="1"/>
          </p:nvPr>
        </p:nvSpPr>
        <p:spPr>
          <a:xfrm>
            <a:off x="14302062" y="1092328"/>
            <a:ext cx="20449663" cy="2341516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829040" y="5741066"/>
            <a:ext cx="12034819" cy="18766424"/>
          </a:xfrm>
        </p:spPr>
        <p:txBody>
          <a:bodyPr/>
          <a:lstStyle>
            <a:lvl1pPr marL="0" indent="0">
              <a:buNone/>
              <a:defRPr sz="5600"/>
            </a:lvl1pPr>
            <a:lvl2pPr marL="1828983" indent="0">
              <a:buNone/>
              <a:defRPr sz="4800"/>
            </a:lvl2pPr>
            <a:lvl3pPr marL="3657966" indent="0">
              <a:buNone/>
              <a:defRPr sz="4000"/>
            </a:lvl3pPr>
            <a:lvl4pPr marL="5486949" indent="0">
              <a:buNone/>
              <a:defRPr sz="3600"/>
            </a:lvl4pPr>
            <a:lvl5pPr marL="7315932" indent="0">
              <a:buNone/>
              <a:defRPr sz="3600"/>
            </a:lvl5pPr>
            <a:lvl6pPr marL="9144914" indent="0">
              <a:buNone/>
              <a:defRPr sz="3600"/>
            </a:lvl6pPr>
            <a:lvl7pPr marL="10973897" indent="0">
              <a:buNone/>
              <a:defRPr sz="3600"/>
            </a:lvl7pPr>
            <a:lvl8pPr marL="12802880" indent="0">
              <a:buNone/>
              <a:defRPr sz="3600"/>
            </a:lvl8pPr>
            <a:lvl9pPr marL="14631863"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C9259-5DFF-4F59-B582-D50F01480CED}" type="datetimeFigureOut">
              <a:rPr lang="en-US"/>
              <a:pPr>
                <a:defRPr/>
              </a:pPr>
              <a:t>11/27/2018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DC1C8A0-EC01-4041-8E79-8FBD1A7326DD}" type="slidenum">
              <a:rPr lang="en-GB"/>
              <a:pPr>
                <a:defRPr/>
              </a:pPr>
              <a:t>‹nr.›</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0085" y="19204623"/>
            <a:ext cx="21948458" cy="2267214"/>
          </a:xfrm>
        </p:spPr>
        <p:txBody>
          <a:bodyPr anchor="b"/>
          <a:lstStyle>
            <a:lvl1pPr algn="l">
              <a:defRPr sz="8000" b="1"/>
            </a:lvl1pPr>
          </a:lstStyle>
          <a:p>
            <a:r>
              <a:rPr lang="en-US"/>
              <a:t>Click to edit Master title style</a:t>
            </a:r>
            <a:endParaRPr lang="en-GB"/>
          </a:p>
        </p:txBody>
      </p:sp>
      <p:sp>
        <p:nvSpPr>
          <p:cNvPr id="3" name="Picture Placeholder 2"/>
          <p:cNvSpPr>
            <a:spLocks noGrp="1"/>
          </p:cNvSpPr>
          <p:nvPr>
            <p:ph type="pic" idx="1"/>
          </p:nvPr>
        </p:nvSpPr>
        <p:spPr>
          <a:xfrm>
            <a:off x="7170085" y="2451384"/>
            <a:ext cx="21948458" cy="16461105"/>
          </a:xfrm>
        </p:spPr>
        <p:txBody>
          <a:bodyPr rtlCol="0">
            <a:normAutofit/>
          </a:bodyPr>
          <a:lstStyle>
            <a:lvl1pPr marL="0" indent="0">
              <a:buNone/>
              <a:defRPr sz="12800"/>
            </a:lvl1pPr>
            <a:lvl2pPr marL="1828983" indent="0">
              <a:buNone/>
              <a:defRPr sz="11200"/>
            </a:lvl2pPr>
            <a:lvl3pPr marL="3657966" indent="0">
              <a:buNone/>
              <a:defRPr sz="9600"/>
            </a:lvl3pPr>
            <a:lvl4pPr marL="5486949" indent="0">
              <a:buNone/>
              <a:defRPr sz="8000"/>
            </a:lvl4pPr>
            <a:lvl5pPr marL="7315932" indent="0">
              <a:buNone/>
              <a:defRPr sz="8000"/>
            </a:lvl5pPr>
            <a:lvl6pPr marL="9144914" indent="0">
              <a:buNone/>
              <a:defRPr sz="8000"/>
            </a:lvl6pPr>
            <a:lvl7pPr marL="10973897" indent="0">
              <a:buNone/>
              <a:defRPr sz="8000"/>
            </a:lvl7pPr>
            <a:lvl8pPr marL="12802880" indent="0">
              <a:buNone/>
              <a:defRPr sz="8000"/>
            </a:lvl8pPr>
            <a:lvl9pPr marL="14631863" indent="0">
              <a:buNone/>
              <a:defRPr sz="8000"/>
            </a:lvl9pPr>
          </a:lstStyle>
          <a:p>
            <a:pPr lvl="0"/>
            <a:endParaRPr lang="en-GB" noProof="0" dirty="0"/>
          </a:p>
        </p:txBody>
      </p:sp>
      <p:sp>
        <p:nvSpPr>
          <p:cNvPr id="4" name="Text Placeholder 3"/>
          <p:cNvSpPr>
            <a:spLocks noGrp="1"/>
          </p:cNvSpPr>
          <p:nvPr>
            <p:ph type="body" sz="half" idx="2"/>
          </p:nvPr>
        </p:nvSpPr>
        <p:spPr>
          <a:xfrm>
            <a:off x="7170085" y="21471837"/>
            <a:ext cx="21948458" cy="3219821"/>
          </a:xfrm>
        </p:spPr>
        <p:txBody>
          <a:bodyPr/>
          <a:lstStyle>
            <a:lvl1pPr marL="0" indent="0">
              <a:buNone/>
              <a:defRPr sz="5600"/>
            </a:lvl1pPr>
            <a:lvl2pPr marL="1828983" indent="0">
              <a:buNone/>
              <a:defRPr sz="4800"/>
            </a:lvl2pPr>
            <a:lvl3pPr marL="3657966" indent="0">
              <a:buNone/>
              <a:defRPr sz="4000"/>
            </a:lvl3pPr>
            <a:lvl4pPr marL="5486949" indent="0">
              <a:buNone/>
              <a:defRPr sz="3600"/>
            </a:lvl4pPr>
            <a:lvl5pPr marL="7315932" indent="0">
              <a:buNone/>
              <a:defRPr sz="3600"/>
            </a:lvl5pPr>
            <a:lvl6pPr marL="9144914" indent="0">
              <a:buNone/>
              <a:defRPr sz="3600"/>
            </a:lvl6pPr>
            <a:lvl7pPr marL="10973897" indent="0">
              <a:buNone/>
              <a:defRPr sz="3600"/>
            </a:lvl7pPr>
            <a:lvl8pPr marL="12802880" indent="0">
              <a:buNone/>
              <a:defRPr sz="3600"/>
            </a:lvl8pPr>
            <a:lvl9pPr marL="14631863" indent="0">
              <a:buNone/>
              <a:defRPr sz="3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549B8D-412A-4BA9-9040-3939FBCCC0A6}" type="datetimeFigureOut">
              <a:rPr lang="en-US"/>
              <a:pPr>
                <a:defRPr/>
              </a:pPr>
              <a:t>11/27/2018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C7AC041-9969-4294-AA70-5C91094762E1}" type="slidenum">
              <a:rPr lang="en-GB"/>
              <a:pPr>
                <a:defRPr/>
              </a:pPr>
              <a:t>‹nr.›</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9038" y="1098679"/>
            <a:ext cx="32922687" cy="4572529"/>
          </a:xfrm>
          <a:prstGeom prst="rect">
            <a:avLst/>
          </a:prstGeom>
          <a:noFill/>
          <a:ln w="9525">
            <a:noFill/>
            <a:miter lim="800000"/>
            <a:headEnd/>
            <a:tailEnd/>
          </a:ln>
        </p:spPr>
        <p:txBody>
          <a:bodyPr vert="horz" wrap="square" lIns="365797" tIns="182898" rIns="365797" bIns="182898"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1829038" y="6401543"/>
            <a:ext cx="32922687" cy="18105947"/>
          </a:xfrm>
          <a:prstGeom prst="rect">
            <a:avLst/>
          </a:prstGeom>
          <a:noFill/>
          <a:ln w="9525">
            <a:noFill/>
            <a:miter lim="800000"/>
            <a:headEnd/>
            <a:tailEnd/>
          </a:ln>
        </p:spPr>
        <p:txBody>
          <a:bodyPr vert="horz" wrap="square" lIns="365797" tIns="182898" rIns="365797" bIns="182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829038" y="25428345"/>
            <a:ext cx="8535511" cy="1460669"/>
          </a:xfrm>
          <a:prstGeom prst="rect">
            <a:avLst/>
          </a:prstGeom>
        </p:spPr>
        <p:txBody>
          <a:bodyPr vert="horz" lIns="365797" tIns="182898" rIns="365797" bIns="182898" rtlCol="0" anchor="ctr"/>
          <a:lstStyle>
            <a:lvl1pPr algn="l" fontAlgn="auto">
              <a:spcBef>
                <a:spcPts val="0"/>
              </a:spcBef>
              <a:spcAft>
                <a:spcPts val="0"/>
              </a:spcAft>
              <a:defRPr sz="4800">
                <a:solidFill>
                  <a:schemeClr val="tx1">
                    <a:tint val="75000"/>
                  </a:schemeClr>
                </a:solidFill>
                <a:latin typeface="+mn-lt"/>
                <a:cs typeface="+mn-cs"/>
              </a:defRPr>
            </a:lvl1pPr>
          </a:lstStyle>
          <a:p>
            <a:pPr>
              <a:defRPr/>
            </a:pPr>
            <a:fld id="{8CF7A91C-14F1-4738-94A3-9BA387B82574}" type="datetimeFigureOut">
              <a:rPr lang="en-US"/>
              <a:pPr>
                <a:defRPr/>
              </a:pPr>
              <a:t>11/27/2018</a:t>
            </a:fld>
            <a:endParaRPr lang="en-GB" dirty="0"/>
          </a:p>
        </p:txBody>
      </p:sp>
      <p:sp>
        <p:nvSpPr>
          <p:cNvPr id="5" name="Footer Placeholder 4"/>
          <p:cNvSpPr>
            <a:spLocks noGrp="1"/>
          </p:cNvSpPr>
          <p:nvPr>
            <p:ph type="ftr" sz="quarter" idx="3"/>
          </p:nvPr>
        </p:nvSpPr>
        <p:spPr>
          <a:xfrm>
            <a:off x="12498428" y="25428345"/>
            <a:ext cx="11583908" cy="1460669"/>
          </a:xfrm>
          <a:prstGeom prst="rect">
            <a:avLst/>
          </a:prstGeom>
        </p:spPr>
        <p:txBody>
          <a:bodyPr vert="horz" lIns="365797" tIns="182898" rIns="365797" bIns="182898" rtlCol="0" anchor="ctr"/>
          <a:lstStyle>
            <a:lvl1pPr algn="ctr" fontAlgn="auto">
              <a:spcBef>
                <a:spcPts val="0"/>
              </a:spcBef>
              <a:spcAft>
                <a:spcPts val="0"/>
              </a:spcAft>
              <a:defRPr sz="48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26216214" y="25428345"/>
            <a:ext cx="8535511" cy="1460669"/>
          </a:xfrm>
          <a:prstGeom prst="rect">
            <a:avLst/>
          </a:prstGeom>
        </p:spPr>
        <p:txBody>
          <a:bodyPr vert="horz" lIns="365797" tIns="182898" rIns="365797" bIns="182898" rtlCol="0" anchor="ctr"/>
          <a:lstStyle>
            <a:lvl1pPr algn="r" fontAlgn="auto">
              <a:spcBef>
                <a:spcPts val="0"/>
              </a:spcBef>
              <a:spcAft>
                <a:spcPts val="0"/>
              </a:spcAft>
              <a:defRPr sz="4800">
                <a:solidFill>
                  <a:schemeClr val="tx1">
                    <a:tint val="75000"/>
                  </a:schemeClr>
                </a:solidFill>
                <a:latin typeface="+mn-lt"/>
                <a:cs typeface="+mn-cs"/>
              </a:defRPr>
            </a:lvl1pPr>
          </a:lstStyle>
          <a:p>
            <a:pPr>
              <a:defRPr/>
            </a:pPr>
            <a:fld id="{639ABD6D-93AF-4CB0-BC4F-4FB2037C969C}"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7600" kern="1200">
          <a:solidFill>
            <a:schemeClr val="tx1"/>
          </a:solidFill>
          <a:latin typeface="+mj-lt"/>
          <a:ea typeface="+mj-ea"/>
          <a:cs typeface="+mj-cs"/>
        </a:defRPr>
      </a:lvl1pPr>
      <a:lvl2pPr algn="ctr" rtl="0" eaLnBrk="0" fontAlgn="base" hangingPunct="0">
        <a:spcBef>
          <a:spcPct val="0"/>
        </a:spcBef>
        <a:spcAft>
          <a:spcPct val="0"/>
        </a:spcAft>
        <a:defRPr sz="17600">
          <a:solidFill>
            <a:schemeClr val="tx1"/>
          </a:solidFill>
          <a:latin typeface="Calibri" pitchFamily="34" charset="0"/>
        </a:defRPr>
      </a:lvl2pPr>
      <a:lvl3pPr algn="ctr" rtl="0" eaLnBrk="0" fontAlgn="base" hangingPunct="0">
        <a:spcBef>
          <a:spcPct val="0"/>
        </a:spcBef>
        <a:spcAft>
          <a:spcPct val="0"/>
        </a:spcAft>
        <a:defRPr sz="17600">
          <a:solidFill>
            <a:schemeClr val="tx1"/>
          </a:solidFill>
          <a:latin typeface="Calibri" pitchFamily="34" charset="0"/>
        </a:defRPr>
      </a:lvl3pPr>
      <a:lvl4pPr algn="ctr" rtl="0" eaLnBrk="0" fontAlgn="base" hangingPunct="0">
        <a:spcBef>
          <a:spcPct val="0"/>
        </a:spcBef>
        <a:spcAft>
          <a:spcPct val="0"/>
        </a:spcAft>
        <a:defRPr sz="17600">
          <a:solidFill>
            <a:schemeClr val="tx1"/>
          </a:solidFill>
          <a:latin typeface="Calibri" pitchFamily="34" charset="0"/>
        </a:defRPr>
      </a:lvl4pPr>
      <a:lvl5pPr algn="ctr" rtl="0" eaLnBrk="0" fontAlgn="base" hangingPunct="0">
        <a:spcBef>
          <a:spcPct val="0"/>
        </a:spcBef>
        <a:spcAft>
          <a:spcPct val="0"/>
        </a:spcAft>
        <a:defRPr sz="17600">
          <a:solidFill>
            <a:schemeClr val="tx1"/>
          </a:solidFill>
          <a:latin typeface="Calibri" pitchFamily="34" charset="0"/>
        </a:defRPr>
      </a:lvl5pPr>
      <a:lvl6pPr marL="1828983" algn="ctr" rtl="0" fontAlgn="base">
        <a:spcBef>
          <a:spcPct val="0"/>
        </a:spcBef>
        <a:spcAft>
          <a:spcPct val="0"/>
        </a:spcAft>
        <a:defRPr sz="17600">
          <a:solidFill>
            <a:schemeClr val="tx1"/>
          </a:solidFill>
          <a:latin typeface="Calibri" pitchFamily="34" charset="0"/>
        </a:defRPr>
      </a:lvl6pPr>
      <a:lvl7pPr marL="3657966" algn="ctr" rtl="0" fontAlgn="base">
        <a:spcBef>
          <a:spcPct val="0"/>
        </a:spcBef>
        <a:spcAft>
          <a:spcPct val="0"/>
        </a:spcAft>
        <a:defRPr sz="17600">
          <a:solidFill>
            <a:schemeClr val="tx1"/>
          </a:solidFill>
          <a:latin typeface="Calibri" pitchFamily="34" charset="0"/>
        </a:defRPr>
      </a:lvl7pPr>
      <a:lvl8pPr marL="5486949" algn="ctr" rtl="0" fontAlgn="base">
        <a:spcBef>
          <a:spcPct val="0"/>
        </a:spcBef>
        <a:spcAft>
          <a:spcPct val="0"/>
        </a:spcAft>
        <a:defRPr sz="17600">
          <a:solidFill>
            <a:schemeClr val="tx1"/>
          </a:solidFill>
          <a:latin typeface="Calibri" pitchFamily="34" charset="0"/>
        </a:defRPr>
      </a:lvl8pPr>
      <a:lvl9pPr marL="7315932" algn="ctr" rtl="0" fontAlgn="base">
        <a:spcBef>
          <a:spcPct val="0"/>
        </a:spcBef>
        <a:spcAft>
          <a:spcPct val="0"/>
        </a:spcAft>
        <a:defRPr sz="17600">
          <a:solidFill>
            <a:schemeClr val="tx1"/>
          </a:solidFill>
          <a:latin typeface="Calibri" pitchFamily="34" charset="0"/>
        </a:defRPr>
      </a:lvl9pPr>
    </p:titleStyle>
    <p:bodyStyle>
      <a:lvl1pPr marL="1371737" indent="-1371737" algn="l" rtl="0" eaLnBrk="0" fontAlgn="base" hangingPunct="0">
        <a:spcBef>
          <a:spcPct val="20000"/>
        </a:spcBef>
        <a:spcAft>
          <a:spcPct val="0"/>
        </a:spcAft>
        <a:buFont typeface="Arial" charset="0"/>
        <a:buChar char="•"/>
        <a:defRPr sz="12800" kern="1200">
          <a:solidFill>
            <a:schemeClr val="tx1"/>
          </a:solidFill>
          <a:latin typeface="+mn-lt"/>
          <a:ea typeface="+mn-ea"/>
          <a:cs typeface="+mn-cs"/>
        </a:defRPr>
      </a:lvl1pPr>
      <a:lvl2pPr marL="2972097" indent="-1143114" algn="l" rtl="0" eaLnBrk="0" fontAlgn="base" hangingPunct="0">
        <a:spcBef>
          <a:spcPct val="20000"/>
        </a:spcBef>
        <a:spcAft>
          <a:spcPct val="0"/>
        </a:spcAft>
        <a:buFont typeface="Arial" charset="0"/>
        <a:buChar char="–"/>
        <a:defRPr sz="11200" kern="1200">
          <a:solidFill>
            <a:schemeClr val="tx1"/>
          </a:solidFill>
          <a:latin typeface="+mn-lt"/>
          <a:ea typeface="+mn-ea"/>
          <a:cs typeface="+mn-cs"/>
        </a:defRPr>
      </a:lvl2pPr>
      <a:lvl3pPr marL="4572457" indent="-914491" algn="l" rtl="0" eaLnBrk="0" fontAlgn="base" hangingPunct="0">
        <a:spcBef>
          <a:spcPct val="20000"/>
        </a:spcBef>
        <a:spcAft>
          <a:spcPct val="0"/>
        </a:spcAft>
        <a:buFont typeface="Arial" charset="0"/>
        <a:buChar char="•"/>
        <a:defRPr sz="9600" kern="1200">
          <a:solidFill>
            <a:schemeClr val="tx1"/>
          </a:solidFill>
          <a:latin typeface="+mn-lt"/>
          <a:ea typeface="+mn-ea"/>
          <a:cs typeface="+mn-cs"/>
        </a:defRPr>
      </a:lvl3pPr>
      <a:lvl4pPr marL="6401440" indent="-914491" algn="l" rtl="0" eaLnBrk="0" fontAlgn="base" hangingPunct="0">
        <a:spcBef>
          <a:spcPct val="20000"/>
        </a:spcBef>
        <a:spcAft>
          <a:spcPct val="0"/>
        </a:spcAft>
        <a:buFont typeface="Arial" charset="0"/>
        <a:buChar char="–"/>
        <a:defRPr sz="8000" kern="1200">
          <a:solidFill>
            <a:schemeClr val="tx1"/>
          </a:solidFill>
          <a:latin typeface="+mn-lt"/>
          <a:ea typeface="+mn-ea"/>
          <a:cs typeface="+mn-cs"/>
        </a:defRPr>
      </a:lvl4pPr>
      <a:lvl5pPr marL="8230423" indent="-914491" algn="l" rtl="0" eaLnBrk="0" fontAlgn="base" hangingPunct="0">
        <a:spcBef>
          <a:spcPct val="20000"/>
        </a:spcBef>
        <a:spcAft>
          <a:spcPct val="0"/>
        </a:spcAft>
        <a:buFont typeface="Arial" charset="0"/>
        <a:buChar char="»"/>
        <a:defRPr sz="8000" kern="1200">
          <a:solidFill>
            <a:schemeClr val="tx1"/>
          </a:solidFill>
          <a:latin typeface="+mn-lt"/>
          <a:ea typeface="+mn-ea"/>
          <a:cs typeface="+mn-cs"/>
        </a:defRPr>
      </a:lvl5pPr>
      <a:lvl6pPr marL="10059406"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8389"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7372"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6354" indent="-914491" algn="l" defTabSz="3657966"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966" rtl="0" eaLnBrk="1" latinLnBrk="0" hangingPunct="1">
        <a:defRPr sz="7200" kern="1200">
          <a:solidFill>
            <a:schemeClr val="tx1"/>
          </a:solidFill>
          <a:latin typeface="+mn-lt"/>
          <a:ea typeface="+mn-ea"/>
          <a:cs typeface="+mn-cs"/>
        </a:defRPr>
      </a:lvl1pPr>
      <a:lvl2pPr marL="1828983" algn="l" defTabSz="3657966" rtl="0" eaLnBrk="1" latinLnBrk="0" hangingPunct="1">
        <a:defRPr sz="7200" kern="1200">
          <a:solidFill>
            <a:schemeClr val="tx1"/>
          </a:solidFill>
          <a:latin typeface="+mn-lt"/>
          <a:ea typeface="+mn-ea"/>
          <a:cs typeface="+mn-cs"/>
        </a:defRPr>
      </a:lvl2pPr>
      <a:lvl3pPr marL="3657966" algn="l" defTabSz="3657966" rtl="0" eaLnBrk="1" latinLnBrk="0" hangingPunct="1">
        <a:defRPr sz="7200" kern="1200">
          <a:solidFill>
            <a:schemeClr val="tx1"/>
          </a:solidFill>
          <a:latin typeface="+mn-lt"/>
          <a:ea typeface="+mn-ea"/>
          <a:cs typeface="+mn-cs"/>
        </a:defRPr>
      </a:lvl3pPr>
      <a:lvl4pPr marL="5486949" algn="l" defTabSz="3657966" rtl="0" eaLnBrk="1" latinLnBrk="0" hangingPunct="1">
        <a:defRPr sz="7200" kern="1200">
          <a:solidFill>
            <a:schemeClr val="tx1"/>
          </a:solidFill>
          <a:latin typeface="+mn-lt"/>
          <a:ea typeface="+mn-ea"/>
          <a:cs typeface="+mn-cs"/>
        </a:defRPr>
      </a:lvl4pPr>
      <a:lvl5pPr marL="7315932" algn="l" defTabSz="3657966" rtl="0" eaLnBrk="1" latinLnBrk="0" hangingPunct="1">
        <a:defRPr sz="7200" kern="1200">
          <a:solidFill>
            <a:schemeClr val="tx1"/>
          </a:solidFill>
          <a:latin typeface="+mn-lt"/>
          <a:ea typeface="+mn-ea"/>
          <a:cs typeface="+mn-cs"/>
        </a:defRPr>
      </a:lvl5pPr>
      <a:lvl6pPr marL="9144914" algn="l" defTabSz="3657966" rtl="0" eaLnBrk="1" latinLnBrk="0" hangingPunct="1">
        <a:defRPr sz="7200" kern="1200">
          <a:solidFill>
            <a:schemeClr val="tx1"/>
          </a:solidFill>
          <a:latin typeface="+mn-lt"/>
          <a:ea typeface="+mn-ea"/>
          <a:cs typeface="+mn-cs"/>
        </a:defRPr>
      </a:lvl6pPr>
      <a:lvl7pPr marL="10973897" algn="l" defTabSz="3657966" rtl="0" eaLnBrk="1" latinLnBrk="0" hangingPunct="1">
        <a:defRPr sz="7200" kern="1200">
          <a:solidFill>
            <a:schemeClr val="tx1"/>
          </a:solidFill>
          <a:latin typeface="+mn-lt"/>
          <a:ea typeface="+mn-ea"/>
          <a:cs typeface="+mn-cs"/>
        </a:defRPr>
      </a:lvl7pPr>
      <a:lvl8pPr marL="12802880" algn="l" defTabSz="3657966" rtl="0" eaLnBrk="1" latinLnBrk="0" hangingPunct="1">
        <a:defRPr sz="7200" kern="1200">
          <a:solidFill>
            <a:schemeClr val="tx1"/>
          </a:solidFill>
          <a:latin typeface="+mn-lt"/>
          <a:ea typeface="+mn-ea"/>
          <a:cs typeface="+mn-cs"/>
        </a:defRPr>
      </a:lvl8pPr>
      <a:lvl9pPr marL="14631863" algn="l" defTabSz="3657966" rtl="0" eaLnBrk="1" latinLnBrk="0" hangingPunct="1">
        <a:defRPr sz="7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F7A91C-14F1-4738-94A3-9BA387B82574}" type="datetimeFigureOut">
              <a:rPr lang="en-US">
                <a:solidFill>
                  <a:prstClr val="black">
                    <a:tint val="75000"/>
                  </a:prstClr>
                </a:solidFill>
              </a:rPr>
              <a:pPr>
                <a:defRPr/>
              </a:pPr>
              <a:t>11/27/2018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39ABD6D-93AF-4CB0-BC4F-4FB2037C969C}"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886873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omments" Target="../comments/commen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omments" Target="../comments/commen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omments" Target="../comments/commen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omments" Target="../comments/comment20.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3571875" y="2571750"/>
            <a:ext cx="1928813" cy="646500"/>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dirty="0"/>
              <a:t>OAIS</a:t>
            </a:r>
          </a:p>
          <a:p>
            <a:pPr algn="ctr">
              <a:defRPr/>
            </a:pPr>
            <a:r>
              <a:rPr lang="en-GB" dirty="0"/>
              <a:t>(archive)</a:t>
            </a:r>
          </a:p>
        </p:txBody>
      </p:sp>
      <p:cxnSp>
        <p:nvCxnSpPr>
          <p:cNvPr id="9" name="Straight Connector 8"/>
          <p:cNvCxnSpPr/>
          <p:nvPr/>
        </p:nvCxnSpPr>
        <p:spPr bwMode="auto">
          <a:xfrm flipV="1">
            <a:off x="2357438" y="2895600"/>
            <a:ext cx="1214437" cy="3175"/>
          </a:xfrm>
          <a:prstGeom prst="line">
            <a:avLst/>
          </a:prstGeom>
          <a:ln/>
        </p:spPr>
        <p:style>
          <a:lnRef idx="1">
            <a:schemeClr val="dk1"/>
          </a:lnRef>
          <a:fillRef idx="2">
            <a:schemeClr val="dk1"/>
          </a:fillRef>
          <a:effectRef idx="1">
            <a:schemeClr val="dk1"/>
          </a:effectRef>
          <a:fontRef idx="minor">
            <a:schemeClr val="dk1"/>
          </a:fontRef>
        </p:style>
      </p:cxnSp>
      <p:cxnSp>
        <p:nvCxnSpPr>
          <p:cNvPr id="11" name="Straight Connector 10"/>
          <p:cNvCxnSpPr/>
          <p:nvPr/>
        </p:nvCxnSpPr>
        <p:spPr bwMode="auto">
          <a:xfrm flipV="1">
            <a:off x="5500688" y="2887663"/>
            <a:ext cx="1214437" cy="7937"/>
          </a:xfrm>
          <a:prstGeom prst="line">
            <a:avLst/>
          </a:prstGeom>
          <a:ln/>
        </p:spPr>
        <p:style>
          <a:lnRef idx="1">
            <a:schemeClr val="dk1"/>
          </a:lnRef>
          <a:fillRef idx="2">
            <a:schemeClr val="dk1"/>
          </a:fillRef>
          <a:effectRef idx="1">
            <a:schemeClr val="dk1"/>
          </a:effectRef>
          <a:fontRef idx="minor">
            <a:schemeClr val="dk1"/>
          </a:fontRef>
        </p:style>
      </p:cxnSp>
      <p:cxnSp>
        <p:nvCxnSpPr>
          <p:cNvPr id="13" name="Straight Connector 12"/>
          <p:cNvCxnSpPr/>
          <p:nvPr/>
        </p:nvCxnSpPr>
        <p:spPr bwMode="auto">
          <a:xfrm rot="16200000" flipH="1">
            <a:off x="4014788" y="3740150"/>
            <a:ext cx="1068387" cy="23813"/>
          </a:xfrm>
          <a:prstGeom prst="line">
            <a:avLst/>
          </a:prstGeom>
          <a:ln/>
        </p:spPr>
        <p:style>
          <a:lnRef idx="1">
            <a:schemeClr val="dk1"/>
          </a:lnRef>
          <a:fillRef idx="2">
            <a:schemeClr val="dk1"/>
          </a:fillRef>
          <a:effectRef idx="1">
            <a:schemeClr val="dk1"/>
          </a:effectRef>
          <a:fontRef idx="minor">
            <a:schemeClr val="dk1"/>
          </a:fontRef>
        </p:style>
      </p:cxnSp>
      <p:sp>
        <p:nvSpPr>
          <p:cNvPr id="10" name="Afrundet rektangel 9"/>
          <p:cNvSpPr/>
          <p:nvPr/>
        </p:nvSpPr>
        <p:spPr>
          <a:xfrm>
            <a:off x="1187624" y="2708920"/>
            <a:ext cx="126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smtClean="0">
                <a:solidFill>
                  <a:schemeClr val="tx1"/>
                </a:solidFill>
              </a:rPr>
              <a:t>Producer</a:t>
            </a:r>
            <a:endParaRPr lang="en-GB" dirty="0">
              <a:solidFill>
                <a:schemeClr val="tx1"/>
              </a:solidFill>
            </a:endParaRPr>
          </a:p>
        </p:txBody>
      </p:sp>
      <p:sp>
        <p:nvSpPr>
          <p:cNvPr id="12" name="Afrundet rektangel 11"/>
          <p:cNvSpPr/>
          <p:nvPr/>
        </p:nvSpPr>
        <p:spPr>
          <a:xfrm>
            <a:off x="6624228" y="2702597"/>
            <a:ext cx="126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smtClean="0">
                <a:solidFill>
                  <a:schemeClr val="tx1"/>
                </a:solidFill>
              </a:rPr>
              <a:t>Consumer</a:t>
            </a:r>
            <a:endParaRPr lang="en-GB" dirty="0">
              <a:solidFill>
                <a:schemeClr val="tx1"/>
              </a:solidFill>
            </a:endParaRPr>
          </a:p>
        </p:txBody>
      </p:sp>
      <p:sp>
        <p:nvSpPr>
          <p:cNvPr id="14" name="Afrundet rektangel 13"/>
          <p:cNvSpPr/>
          <p:nvPr/>
        </p:nvSpPr>
        <p:spPr>
          <a:xfrm>
            <a:off x="3780088" y="4257092"/>
            <a:ext cx="1584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smtClean="0">
                <a:solidFill>
                  <a:schemeClr val="tx1"/>
                </a:solidFill>
              </a:rPr>
              <a:t>Management</a:t>
            </a:r>
            <a:endParaRPr lang="en-GB" dirty="0">
              <a:solidFill>
                <a:schemeClr val="tx1"/>
              </a:solidFill>
            </a:endParaRPr>
          </a:p>
        </p:txBody>
      </p:sp>
    </p:spTree>
    <p:extLst>
      <p:ext uri="{BB962C8B-B14F-4D97-AF65-F5344CB8AC3E}">
        <p14:creationId xmlns:p14="http://schemas.microsoft.com/office/powerpoint/2010/main" val="20183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94063" y="1906588"/>
            <a:ext cx="18986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Develop Preservation Strategies and Standards</a:t>
            </a:r>
          </a:p>
        </p:txBody>
      </p:sp>
      <p:sp>
        <p:nvSpPr>
          <p:cNvPr id="5" name="Rounded Rectangle 4"/>
          <p:cNvSpPr/>
          <p:nvPr/>
        </p:nvSpPr>
        <p:spPr>
          <a:xfrm>
            <a:off x="6665726" y="5025311"/>
            <a:ext cx="21907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Monitor Technology</a:t>
            </a:r>
          </a:p>
        </p:txBody>
      </p:sp>
      <p:sp>
        <p:nvSpPr>
          <p:cNvPr id="6" name="Rounded Rectangle 5"/>
          <p:cNvSpPr/>
          <p:nvPr/>
        </p:nvSpPr>
        <p:spPr>
          <a:xfrm>
            <a:off x="0" y="2487613"/>
            <a:ext cx="2125663"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Develop Packaging Designs &amp; Migration Plans</a:t>
            </a:r>
          </a:p>
        </p:txBody>
      </p:sp>
      <p:cxnSp>
        <p:nvCxnSpPr>
          <p:cNvPr id="11" name="Straight Arrow Connector 10"/>
          <p:cNvCxnSpPr/>
          <p:nvPr/>
        </p:nvCxnSpPr>
        <p:spPr>
          <a:xfrm>
            <a:off x="2125663" y="2888940"/>
            <a:ext cx="1168400"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3812925" y="1366588"/>
            <a:ext cx="1080000" cy="0"/>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0" idx="0"/>
          </p:cNvCxnSpPr>
          <p:nvPr/>
        </p:nvCxnSpPr>
        <p:spPr>
          <a:xfrm>
            <a:off x="4241800" y="5207000"/>
            <a:ext cx="0" cy="81432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V="1">
            <a:off x="5137150" y="3084495"/>
            <a:ext cx="1876125" cy="1542274"/>
          </a:xfrm>
          <a:prstGeom prst="bentConnector3">
            <a:avLst>
              <a:gd name="adj1" fmla="val 10000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39975" y="4991100"/>
            <a:ext cx="100806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endCxn id="43" idx="2"/>
          </p:cNvCxnSpPr>
          <p:nvPr/>
        </p:nvCxnSpPr>
        <p:spPr>
          <a:xfrm rot="5400000" flipH="1" flipV="1">
            <a:off x="1052596" y="482476"/>
            <a:ext cx="2096048" cy="2077160"/>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p:nvPr/>
        </p:nvCxnSpPr>
        <p:spPr>
          <a:xfrm rot="16200000" flipH="1">
            <a:off x="6269825" y="4060482"/>
            <a:ext cx="1913400" cy="0"/>
          </a:xfrm>
          <a:prstGeom prst="bentConnector3">
            <a:avLst>
              <a:gd name="adj1" fmla="val 50000"/>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p:nvPr/>
        </p:nvCxnSpPr>
        <p:spPr>
          <a:xfrm rot="10800000">
            <a:off x="1169876" y="3648075"/>
            <a:ext cx="2286000" cy="657225"/>
          </a:xfrm>
          <a:prstGeom prst="bentConnector2">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0500" y="6697662"/>
            <a:ext cx="7332353" cy="6354"/>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522853" y="6185773"/>
            <a:ext cx="0" cy="51959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1338262" y="5175250"/>
            <a:ext cx="3055938"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322" name="TextBox 60"/>
          <p:cNvSpPr txBox="1">
            <a:spLocks noChangeArrowheads="1"/>
          </p:cNvSpPr>
          <p:nvPr/>
        </p:nvSpPr>
        <p:spPr bwMode="auto">
          <a:xfrm>
            <a:off x="4822525" y="2201959"/>
            <a:ext cx="2190750" cy="830997"/>
          </a:xfrm>
          <a:prstGeom prst="rect">
            <a:avLst/>
          </a:prstGeom>
          <a:noFill/>
          <a:ln w="9525">
            <a:noFill/>
            <a:miter lim="800000"/>
            <a:headEnd/>
            <a:tailEnd/>
          </a:ln>
        </p:spPr>
        <p:txBody>
          <a:bodyPr wrap="square">
            <a:spAutoFit/>
          </a:bodyPr>
          <a:lstStyle/>
          <a:p>
            <a:pPr algn="ctr"/>
            <a:r>
              <a:rPr lang="en-GB" sz="1600" dirty="0">
                <a:latin typeface="Calibri" pitchFamily="34" charset="0"/>
              </a:rPr>
              <a:t>Collated info</a:t>
            </a:r>
          </a:p>
          <a:p>
            <a:pPr algn="ctr"/>
            <a:r>
              <a:rPr lang="en-GB" sz="1600" dirty="0">
                <a:latin typeface="Calibri" pitchFamily="34" charset="0"/>
              </a:rPr>
              <a:t>Changes in </a:t>
            </a:r>
          </a:p>
          <a:p>
            <a:pPr algn="ctr"/>
            <a:r>
              <a:rPr lang="en-GB" sz="1600" dirty="0">
                <a:latin typeface="Calibri" pitchFamily="34" charset="0"/>
              </a:rPr>
              <a:t>  environment</a:t>
            </a:r>
            <a:endParaRPr lang="en-GB" sz="1600" dirty="0">
              <a:latin typeface="Calibri" pitchFamily="34" charset="0"/>
            </a:endParaRPr>
          </a:p>
        </p:txBody>
      </p:sp>
      <p:sp>
        <p:nvSpPr>
          <p:cNvPr id="12324" name="TextBox 60"/>
          <p:cNvSpPr txBox="1">
            <a:spLocks noChangeArrowheads="1"/>
          </p:cNvSpPr>
          <p:nvPr/>
        </p:nvSpPr>
        <p:spPr bwMode="auto">
          <a:xfrm>
            <a:off x="6373899" y="6237312"/>
            <a:ext cx="1114425" cy="338554"/>
          </a:xfrm>
          <a:prstGeom prst="rect">
            <a:avLst/>
          </a:prstGeom>
          <a:noFill/>
          <a:ln w="9525">
            <a:noFill/>
            <a:miter lim="800000"/>
            <a:headEnd/>
            <a:tailEnd/>
          </a:ln>
        </p:spPr>
        <p:txBody>
          <a:bodyPr>
            <a:spAutoFit/>
          </a:bodyPr>
          <a:lstStyle/>
          <a:p>
            <a:pPr algn="r"/>
            <a:r>
              <a:rPr lang="en-GB" sz="1600" dirty="0" smtClean="0">
                <a:latin typeface="Calibri" pitchFamily="34" charset="0"/>
              </a:rPr>
              <a:t>Requests</a:t>
            </a:r>
            <a:endParaRPr lang="en-GB" sz="1600" dirty="0">
              <a:latin typeface="Calibri" pitchFamily="34" charset="0"/>
            </a:endParaRPr>
          </a:p>
        </p:txBody>
      </p:sp>
      <p:sp>
        <p:nvSpPr>
          <p:cNvPr id="12325" name="TextBox 60"/>
          <p:cNvSpPr txBox="1">
            <a:spLocks noChangeArrowheads="1"/>
          </p:cNvSpPr>
          <p:nvPr/>
        </p:nvSpPr>
        <p:spPr bwMode="auto">
          <a:xfrm>
            <a:off x="4283968" y="5207000"/>
            <a:ext cx="2482850" cy="338138"/>
          </a:xfrm>
          <a:prstGeom prst="rect">
            <a:avLst/>
          </a:prstGeom>
          <a:noFill/>
          <a:ln w="9525">
            <a:noFill/>
            <a:miter lim="800000"/>
            <a:headEnd/>
            <a:tailEnd/>
          </a:ln>
        </p:spPr>
        <p:txBody>
          <a:bodyPr>
            <a:spAutoFit/>
          </a:bodyPr>
          <a:lstStyle/>
          <a:p>
            <a:r>
              <a:rPr lang="en-GB" sz="1600">
                <a:latin typeface="Calibri" pitchFamily="34" charset="0"/>
              </a:rPr>
              <a:t>Product technologies</a:t>
            </a:r>
          </a:p>
        </p:txBody>
      </p:sp>
      <p:sp>
        <p:nvSpPr>
          <p:cNvPr id="12326" name="TextBox 60"/>
          <p:cNvSpPr txBox="1">
            <a:spLocks noChangeArrowheads="1"/>
          </p:cNvSpPr>
          <p:nvPr/>
        </p:nvSpPr>
        <p:spPr bwMode="auto">
          <a:xfrm>
            <a:off x="3409796" y="5704994"/>
            <a:ext cx="893762" cy="338137"/>
          </a:xfrm>
          <a:prstGeom prst="rect">
            <a:avLst/>
          </a:prstGeom>
          <a:noFill/>
          <a:ln w="9525">
            <a:noFill/>
            <a:miter lim="800000"/>
            <a:headEnd/>
            <a:tailEnd/>
          </a:ln>
        </p:spPr>
        <p:txBody>
          <a:bodyPr>
            <a:spAutoFit/>
          </a:bodyPr>
          <a:lstStyle/>
          <a:p>
            <a:r>
              <a:rPr lang="en-GB" sz="1600" dirty="0">
                <a:latin typeface="Calibri" pitchFamily="34" charset="0"/>
              </a:rPr>
              <a:t>Surveys</a:t>
            </a:r>
          </a:p>
        </p:txBody>
      </p:sp>
      <p:sp>
        <p:nvSpPr>
          <p:cNvPr id="12327" name="TextBox 60"/>
          <p:cNvSpPr txBox="1">
            <a:spLocks noChangeArrowheads="1"/>
          </p:cNvSpPr>
          <p:nvPr/>
        </p:nvSpPr>
        <p:spPr bwMode="auto">
          <a:xfrm>
            <a:off x="2339752" y="4953000"/>
            <a:ext cx="1428750" cy="584200"/>
          </a:xfrm>
          <a:prstGeom prst="rect">
            <a:avLst/>
          </a:prstGeom>
          <a:noFill/>
          <a:ln w="9525">
            <a:noFill/>
            <a:miter lim="800000"/>
            <a:headEnd/>
            <a:tailEnd/>
          </a:ln>
        </p:spPr>
        <p:txBody>
          <a:bodyPr>
            <a:spAutoFit/>
          </a:bodyPr>
          <a:lstStyle/>
          <a:p>
            <a:pPr algn="ctr"/>
            <a:r>
              <a:rPr lang="en-GB" sz="1600" dirty="0">
                <a:latin typeface="Calibri" pitchFamily="34" charset="0"/>
              </a:rPr>
              <a:t>Service requirements</a:t>
            </a:r>
          </a:p>
        </p:txBody>
      </p:sp>
      <p:sp>
        <p:nvSpPr>
          <p:cNvPr id="12328" name="TextBox 60"/>
          <p:cNvSpPr txBox="1">
            <a:spLocks noChangeArrowheads="1"/>
          </p:cNvSpPr>
          <p:nvPr/>
        </p:nvSpPr>
        <p:spPr bwMode="auto">
          <a:xfrm>
            <a:off x="2274082" y="4654550"/>
            <a:ext cx="893762" cy="338138"/>
          </a:xfrm>
          <a:prstGeom prst="rect">
            <a:avLst/>
          </a:prstGeom>
          <a:noFill/>
          <a:ln w="9525">
            <a:noFill/>
            <a:miter lim="800000"/>
            <a:headEnd/>
            <a:tailEnd/>
          </a:ln>
        </p:spPr>
        <p:txBody>
          <a:bodyPr>
            <a:spAutoFit/>
          </a:bodyPr>
          <a:lstStyle/>
          <a:p>
            <a:r>
              <a:rPr lang="en-GB" sz="1600" dirty="0">
                <a:latin typeface="Calibri" pitchFamily="34" charset="0"/>
              </a:rPr>
              <a:t>Surveys</a:t>
            </a:r>
          </a:p>
        </p:txBody>
      </p:sp>
      <p:sp>
        <p:nvSpPr>
          <p:cNvPr id="12329" name="TextBox 60"/>
          <p:cNvSpPr txBox="1">
            <a:spLocks noChangeArrowheads="1"/>
          </p:cNvSpPr>
          <p:nvPr/>
        </p:nvSpPr>
        <p:spPr bwMode="auto">
          <a:xfrm>
            <a:off x="214040" y="3648075"/>
            <a:ext cx="1117600" cy="338554"/>
          </a:xfrm>
          <a:prstGeom prst="rect">
            <a:avLst/>
          </a:prstGeom>
          <a:noFill/>
          <a:ln w="9525">
            <a:noFill/>
            <a:miter lim="800000"/>
            <a:headEnd/>
            <a:tailEnd/>
          </a:ln>
        </p:spPr>
        <p:txBody>
          <a:bodyPr>
            <a:spAutoFit/>
          </a:bodyPr>
          <a:lstStyle/>
          <a:p>
            <a:r>
              <a:rPr lang="en-GB" sz="1600" dirty="0" smtClean="0">
                <a:latin typeface="Calibri" pitchFamily="34" charset="0"/>
              </a:rPr>
              <a:t>Results</a:t>
            </a:r>
            <a:endParaRPr lang="en-GB" sz="1600" dirty="0">
              <a:latin typeface="Calibri" pitchFamily="34" charset="0"/>
            </a:endParaRPr>
          </a:p>
        </p:txBody>
      </p:sp>
      <p:sp>
        <p:nvSpPr>
          <p:cNvPr id="12330" name="TextBox 60"/>
          <p:cNvSpPr txBox="1">
            <a:spLocks noChangeArrowheads="1"/>
          </p:cNvSpPr>
          <p:nvPr/>
        </p:nvSpPr>
        <p:spPr bwMode="auto">
          <a:xfrm>
            <a:off x="1158578" y="3648075"/>
            <a:ext cx="1973262" cy="584200"/>
          </a:xfrm>
          <a:prstGeom prst="rect">
            <a:avLst/>
          </a:prstGeom>
          <a:noFill/>
          <a:ln w="9525">
            <a:noFill/>
            <a:miter lim="800000"/>
            <a:headEnd/>
            <a:tailEnd/>
          </a:ln>
        </p:spPr>
        <p:txBody>
          <a:bodyPr>
            <a:spAutoFit/>
          </a:bodyPr>
          <a:lstStyle/>
          <a:p>
            <a:r>
              <a:rPr lang="en-GB" sz="1600" dirty="0">
                <a:latin typeface="Calibri" pitchFamily="34" charset="0"/>
              </a:rPr>
              <a:t>Preservation requirements</a:t>
            </a:r>
          </a:p>
        </p:txBody>
      </p:sp>
      <p:sp>
        <p:nvSpPr>
          <p:cNvPr id="12331" name="TextBox 60"/>
          <p:cNvSpPr txBox="1">
            <a:spLocks noChangeArrowheads="1"/>
          </p:cNvSpPr>
          <p:nvPr/>
        </p:nvSpPr>
        <p:spPr bwMode="auto">
          <a:xfrm>
            <a:off x="4352925" y="800708"/>
            <a:ext cx="4320000" cy="338137"/>
          </a:xfrm>
          <a:prstGeom prst="rect">
            <a:avLst/>
          </a:prstGeom>
          <a:noFill/>
          <a:ln w="9525">
            <a:noFill/>
            <a:miter lim="800000"/>
            <a:headEnd/>
            <a:tailEnd/>
          </a:ln>
        </p:spPr>
        <p:txBody>
          <a:bodyPr rIns="0">
            <a:spAutoFit/>
          </a:bodyPr>
          <a:lstStyle/>
          <a:p>
            <a:r>
              <a:rPr lang="en-GB" sz="1600" dirty="0">
                <a:latin typeface="Calibri" pitchFamily="34" charset="0"/>
              </a:rPr>
              <a:t>Proposals; Recommendations; Risk analysis reports</a:t>
            </a:r>
          </a:p>
        </p:txBody>
      </p:sp>
      <p:sp>
        <p:nvSpPr>
          <p:cNvPr id="12332" name="TextBox 60"/>
          <p:cNvSpPr txBox="1">
            <a:spLocks noChangeArrowheads="1"/>
          </p:cNvSpPr>
          <p:nvPr/>
        </p:nvSpPr>
        <p:spPr bwMode="auto">
          <a:xfrm>
            <a:off x="4352925" y="1168400"/>
            <a:ext cx="4320000" cy="1077913"/>
          </a:xfrm>
          <a:prstGeom prst="rect">
            <a:avLst/>
          </a:prstGeom>
          <a:noFill/>
          <a:ln w="9525">
            <a:noFill/>
            <a:miter lim="800000"/>
            <a:headEnd/>
            <a:tailEnd/>
          </a:ln>
        </p:spPr>
        <p:txBody>
          <a:bodyPr wrap="square">
            <a:spAutoFit/>
          </a:bodyPr>
          <a:lstStyle/>
          <a:p>
            <a:r>
              <a:rPr lang="en-GB" sz="1600" dirty="0">
                <a:latin typeface="Calibri" pitchFamily="34" charset="0"/>
              </a:rPr>
              <a:t>Operating policies, procedures, standards</a:t>
            </a:r>
          </a:p>
          <a:p>
            <a:r>
              <a:rPr lang="en-GB" sz="1600" dirty="0">
                <a:latin typeface="Calibri" pitchFamily="34" charset="0"/>
              </a:rPr>
              <a:t>Inventory reports; Performance info</a:t>
            </a:r>
          </a:p>
          <a:p>
            <a:r>
              <a:rPr lang="en-GB" sz="1600" dirty="0">
                <a:latin typeface="Calibri" pitchFamily="34" charset="0"/>
              </a:rPr>
              <a:t>Consumer comments</a:t>
            </a:r>
          </a:p>
          <a:p>
            <a:endParaRPr lang="en-GB" sz="1600" dirty="0">
              <a:latin typeface="Calibri" pitchFamily="34" charset="0"/>
            </a:endParaRPr>
          </a:p>
        </p:txBody>
      </p:sp>
      <p:sp>
        <p:nvSpPr>
          <p:cNvPr id="12333" name="TextBox 60"/>
          <p:cNvSpPr txBox="1">
            <a:spLocks noChangeArrowheads="1"/>
          </p:cNvSpPr>
          <p:nvPr/>
        </p:nvSpPr>
        <p:spPr bwMode="auto">
          <a:xfrm>
            <a:off x="1115616" y="440668"/>
            <a:ext cx="2071687" cy="1077913"/>
          </a:xfrm>
          <a:prstGeom prst="rect">
            <a:avLst/>
          </a:prstGeom>
          <a:noFill/>
          <a:ln w="9525">
            <a:noFill/>
            <a:miter lim="800000"/>
            <a:headEnd/>
            <a:tailEnd/>
          </a:ln>
        </p:spPr>
        <p:txBody>
          <a:bodyPr>
            <a:spAutoFit/>
          </a:bodyPr>
          <a:lstStyle/>
          <a:p>
            <a:pPr algn="r"/>
            <a:r>
              <a:rPr lang="en-GB" sz="1600" dirty="0">
                <a:latin typeface="Calibri" pitchFamily="34" charset="0"/>
              </a:rPr>
              <a:t>AIP/SIP templates</a:t>
            </a:r>
          </a:p>
          <a:p>
            <a:pPr algn="r"/>
            <a:r>
              <a:rPr lang="en-GB" sz="1600" dirty="0">
                <a:latin typeface="Calibri" pitchFamily="34" charset="0"/>
              </a:rPr>
              <a:t>AIP/SIP review</a:t>
            </a:r>
          </a:p>
          <a:p>
            <a:pPr algn="r"/>
            <a:r>
              <a:rPr lang="en-GB" sz="1600" dirty="0" smtClean="0">
                <a:latin typeface="Calibri" pitchFamily="34" charset="0"/>
              </a:rPr>
              <a:t>Preservation </a:t>
            </a:r>
            <a:r>
              <a:rPr lang="en-GB" sz="1600" dirty="0">
                <a:latin typeface="Calibri" pitchFamily="34" charset="0"/>
              </a:rPr>
              <a:t>plans</a:t>
            </a:r>
            <a:endParaRPr lang="en-GB" sz="1600" dirty="0">
              <a:latin typeface="Calibri" pitchFamily="34" charset="0"/>
            </a:endParaRPr>
          </a:p>
          <a:p>
            <a:pPr algn="r"/>
            <a:r>
              <a:rPr lang="en-GB" sz="1600" dirty="0">
                <a:latin typeface="Calibri" pitchFamily="34" charset="0"/>
              </a:rPr>
              <a:t>Customization advice</a:t>
            </a:r>
          </a:p>
        </p:txBody>
      </p:sp>
      <p:sp>
        <p:nvSpPr>
          <p:cNvPr id="12334" name="TextBox 60"/>
          <p:cNvSpPr txBox="1">
            <a:spLocks noChangeArrowheads="1"/>
          </p:cNvSpPr>
          <p:nvPr/>
        </p:nvSpPr>
        <p:spPr bwMode="auto">
          <a:xfrm>
            <a:off x="1081088" y="1738083"/>
            <a:ext cx="2158764" cy="830997"/>
          </a:xfrm>
          <a:prstGeom prst="rect">
            <a:avLst/>
          </a:prstGeom>
          <a:noFill/>
          <a:ln w="9525">
            <a:noFill/>
            <a:miter lim="800000"/>
            <a:headEnd/>
            <a:tailEnd/>
          </a:ln>
        </p:spPr>
        <p:txBody>
          <a:bodyPr wrap="square">
            <a:spAutoFit/>
          </a:bodyPr>
          <a:lstStyle/>
          <a:p>
            <a:r>
              <a:rPr lang="en-GB" sz="1600" dirty="0">
                <a:latin typeface="Calibri" pitchFamily="34" charset="0"/>
              </a:rPr>
              <a:t>Approved standards</a:t>
            </a:r>
          </a:p>
          <a:p>
            <a:r>
              <a:rPr lang="en-GB" sz="1600" dirty="0">
                <a:latin typeface="Calibri" pitchFamily="34" charset="0"/>
              </a:rPr>
              <a:t>Preservation </a:t>
            </a:r>
            <a:r>
              <a:rPr lang="en-GB" sz="1600" dirty="0" err="1">
                <a:latin typeface="Calibri" pitchFamily="34" charset="0"/>
              </a:rPr>
              <a:t>reqmts</a:t>
            </a:r>
            <a:endParaRPr lang="en-GB" sz="1600" dirty="0">
              <a:latin typeface="Calibri" pitchFamily="34" charset="0"/>
            </a:endParaRPr>
          </a:p>
          <a:p>
            <a:r>
              <a:rPr lang="en-GB" sz="1600" dirty="0">
                <a:latin typeface="Calibri" pitchFamily="34" charset="0"/>
              </a:rPr>
              <a:t>Preservation </a:t>
            </a:r>
            <a:r>
              <a:rPr lang="en-GB" sz="1600" dirty="0" smtClean="0">
                <a:latin typeface="Calibri" pitchFamily="34" charset="0"/>
              </a:rPr>
              <a:t>objectives</a:t>
            </a:r>
            <a:endParaRPr lang="en-GB" sz="1600" dirty="0">
              <a:latin typeface="Calibri" pitchFamily="34" charset="0"/>
            </a:endParaRPr>
          </a:p>
        </p:txBody>
      </p:sp>
      <p:sp>
        <p:nvSpPr>
          <p:cNvPr id="12335" name="TextBox 60"/>
          <p:cNvSpPr txBox="1">
            <a:spLocks noChangeArrowheads="1"/>
          </p:cNvSpPr>
          <p:nvPr/>
        </p:nvSpPr>
        <p:spPr bwMode="auto">
          <a:xfrm>
            <a:off x="2452688" y="2579191"/>
            <a:ext cx="895350" cy="339725"/>
          </a:xfrm>
          <a:prstGeom prst="rect">
            <a:avLst/>
          </a:prstGeom>
          <a:noFill/>
          <a:ln w="9525">
            <a:noFill/>
            <a:miter lim="800000"/>
            <a:headEnd/>
            <a:tailEnd/>
          </a:ln>
        </p:spPr>
        <p:txBody>
          <a:bodyPr>
            <a:spAutoFit/>
          </a:bodyPr>
          <a:lstStyle/>
          <a:p>
            <a:pPr algn="r"/>
            <a:r>
              <a:rPr lang="en-GB" sz="1600" dirty="0">
                <a:latin typeface="Calibri" pitchFamily="34" charset="0"/>
              </a:rPr>
              <a:t>Issues</a:t>
            </a:r>
          </a:p>
        </p:txBody>
      </p:sp>
      <p:sp>
        <p:nvSpPr>
          <p:cNvPr id="12336" name="TextBox 60"/>
          <p:cNvSpPr txBox="1">
            <a:spLocks noChangeArrowheads="1"/>
          </p:cNvSpPr>
          <p:nvPr/>
        </p:nvSpPr>
        <p:spPr bwMode="auto">
          <a:xfrm>
            <a:off x="2125663" y="2874838"/>
            <a:ext cx="893762" cy="338138"/>
          </a:xfrm>
          <a:prstGeom prst="rect">
            <a:avLst/>
          </a:prstGeom>
          <a:noFill/>
          <a:ln w="9525">
            <a:noFill/>
            <a:miter lim="800000"/>
            <a:headEnd/>
            <a:tailEnd/>
          </a:ln>
        </p:spPr>
        <p:txBody>
          <a:bodyPr>
            <a:spAutoFit/>
          </a:bodyPr>
          <a:lstStyle/>
          <a:p>
            <a:r>
              <a:rPr lang="en-GB" sz="1600">
                <a:latin typeface="Calibri" pitchFamily="34" charset="0"/>
              </a:rPr>
              <a:t>Advice</a:t>
            </a:r>
          </a:p>
        </p:txBody>
      </p:sp>
      <p:sp>
        <p:nvSpPr>
          <p:cNvPr id="35" name="TextBox 60"/>
          <p:cNvSpPr txBox="1">
            <a:spLocks noChangeArrowheads="1"/>
          </p:cNvSpPr>
          <p:nvPr/>
        </p:nvSpPr>
        <p:spPr bwMode="auto">
          <a:xfrm>
            <a:off x="5004048" y="3176972"/>
            <a:ext cx="1997869" cy="830997"/>
          </a:xfrm>
          <a:prstGeom prst="rect">
            <a:avLst/>
          </a:prstGeom>
          <a:noFill/>
          <a:ln w="9525">
            <a:noFill/>
            <a:miter lim="800000"/>
            <a:headEnd/>
            <a:tailEnd/>
          </a:ln>
        </p:spPr>
        <p:txBody>
          <a:bodyPr wrap="square">
            <a:spAutoFit/>
          </a:bodyPr>
          <a:lstStyle/>
          <a:p>
            <a:pPr algn="r"/>
            <a:r>
              <a:rPr lang="en-GB" sz="1600" dirty="0">
                <a:latin typeface="Calibri" pitchFamily="34" charset="0"/>
              </a:rPr>
              <a:t>Reports</a:t>
            </a:r>
          </a:p>
          <a:p>
            <a:pPr algn="r"/>
            <a:r>
              <a:rPr lang="en-GB" sz="1600" dirty="0">
                <a:latin typeface="Calibri" pitchFamily="34" charset="0"/>
              </a:rPr>
              <a:t>Requirement alerts</a:t>
            </a:r>
          </a:p>
          <a:p>
            <a:pPr algn="r"/>
            <a:r>
              <a:rPr lang="en-GB" sz="1600" dirty="0">
                <a:latin typeface="Calibri" pitchFamily="34" charset="0"/>
              </a:rPr>
              <a:t>Emerging standards</a:t>
            </a:r>
          </a:p>
        </p:txBody>
      </p:sp>
      <p:sp>
        <p:nvSpPr>
          <p:cNvPr id="43" name="Rektangel med afklippet hjørne i samme side 42"/>
          <p:cNvSpPr/>
          <p:nvPr/>
        </p:nvSpPr>
        <p:spPr>
          <a:xfrm>
            <a:off x="3139200" y="116632"/>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a:solidFill>
                  <a:prstClr val="black"/>
                </a:solidFill>
              </a:rPr>
              <a:t>Administration</a:t>
            </a:r>
            <a:endParaRPr lang="en-US" b="1" dirty="0">
              <a:solidFill>
                <a:prstClr val="black"/>
              </a:solidFill>
            </a:endParaRPr>
          </a:p>
        </p:txBody>
      </p:sp>
      <p:sp>
        <p:nvSpPr>
          <p:cNvPr id="40" name="Afrundet rektangel 39"/>
          <p:cNvSpPr/>
          <p:nvPr/>
        </p:nvSpPr>
        <p:spPr>
          <a:xfrm>
            <a:off x="3312000" y="6021328"/>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41" name="Afrundet rektangel 40"/>
          <p:cNvSpPr/>
          <p:nvPr/>
        </p:nvSpPr>
        <p:spPr>
          <a:xfrm>
            <a:off x="462945" y="4798332"/>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4" name="Rounded Rectangle 3"/>
          <p:cNvSpPr/>
          <p:nvPr/>
        </p:nvSpPr>
        <p:spPr>
          <a:xfrm>
            <a:off x="3348038" y="4046538"/>
            <a:ext cx="1789112"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Monitor Designated Community</a:t>
            </a:r>
          </a:p>
        </p:txBody>
      </p:sp>
      <p:sp>
        <p:nvSpPr>
          <p:cNvPr id="37" name="Rounded Rectangle 4"/>
          <p:cNvSpPr/>
          <p:nvPr/>
        </p:nvSpPr>
        <p:spPr>
          <a:xfrm>
            <a:off x="6667200" y="1908498"/>
            <a:ext cx="2190750" cy="1160462"/>
          </a:xfrm>
          <a:prstGeom prst="roundRect">
            <a:avLst/>
          </a:prstGeom>
          <a:gradFill>
            <a:gsLst>
              <a:gs pos="0">
                <a:srgbClr val="FFABAB"/>
              </a:gs>
              <a:gs pos="35000">
                <a:srgbClr val="FFC5C5"/>
              </a:gs>
              <a:gs pos="100000">
                <a:srgbClr val="FFDDDD"/>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smtClean="0">
                <a:solidFill>
                  <a:schemeClr val="tx1"/>
                </a:solidFill>
              </a:rPr>
              <a:t>Preservation Watch</a:t>
            </a:r>
            <a:endParaRPr lang="en-GB" b="1" dirty="0">
              <a:solidFill>
                <a:schemeClr val="tx1"/>
              </a:solidFill>
            </a:endParaRPr>
          </a:p>
        </p:txBody>
      </p:sp>
      <p:sp>
        <p:nvSpPr>
          <p:cNvPr id="42" name="TextBox 60"/>
          <p:cNvSpPr txBox="1">
            <a:spLocks noChangeArrowheads="1"/>
          </p:cNvSpPr>
          <p:nvPr/>
        </p:nvSpPr>
        <p:spPr bwMode="auto">
          <a:xfrm>
            <a:off x="7048203" y="4686757"/>
            <a:ext cx="1114425" cy="338554"/>
          </a:xfrm>
          <a:prstGeom prst="rect">
            <a:avLst/>
          </a:prstGeom>
          <a:noFill/>
          <a:ln w="9525">
            <a:noFill/>
            <a:miter lim="800000"/>
            <a:headEnd/>
            <a:tailEnd/>
          </a:ln>
        </p:spPr>
        <p:txBody>
          <a:bodyPr>
            <a:spAutoFit/>
          </a:bodyPr>
          <a:lstStyle/>
          <a:p>
            <a:pPr algn="r"/>
            <a:r>
              <a:rPr lang="en-GB" sz="1600" dirty="0" smtClean="0">
                <a:latin typeface="Calibri" pitchFamily="34" charset="0"/>
              </a:rPr>
              <a:t>Requests</a:t>
            </a:r>
            <a:endParaRPr lang="en-GB" sz="1600" dirty="0">
              <a:latin typeface="Calibri" pitchFamily="34" charset="0"/>
            </a:endParaRPr>
          </a:p>
        </p:txBody>
      </p:sp>
      <p:sp>
        <p:nvSpPr>
          <p:cNvPr id="46" name="TextBox 60"/>
          <p:cNvSpPr txBox="1">
            <a:spLocks noChangeArrowheads="1"/>
          </p:cNvSpPr>
          <p:nvPr/>
        </p:nvSpPr>
        <p:spPr bwMode="auto">
          <a:xfrm>
            <a:off x="7339577" y="3068960"/>
            <a:ext cx="2092963" cy="1077218"/>
          </a:xfrm>
          <a:prstGeom prst="rect">
            <a:avLst/>
          </a:prstGeom>
          <a:noFill/>
          <a:ln w="9525">
            <a:noFill/>
            <a:miter lim="800000"/>
            <a:headEnd/>
            <a:tailEnd/>
          </a:ln>
        </p:spPr>
        <p:txBody>
          <a:bodyPr wrap="square" lIns="0" rIns="0">
            <a:spAutoFit/>
          </a:bodyPr>
          <a:lstStyle/>
          <a:p>
            <a:r>
              <a:rPr lang="en-GB" sz="1600" dirty="0">
                <a:latin typeface="Calibri" pitchFamily="34" charset="0"/>
              </a:rPr>
              <a:t>Technology </a:t>
            </a:r>
            <a:r>
              <a:rPr lang="en-GB" sz="1600" dirty="0" smtClean="0">
                <a:latin typeface="Calibri" pitchFamily="34" charset="0"/>
              </a:rPr>
              <a:t>alerts</a:t>
            </a:r>
            <a:endParaRPr lang="en-GB" sz="1600" dirty="0">
              <a:latin typeface="Calibri" pitchFamily="34" charset="0"/>
            </a:endParaRPr>
          </a:p>
          <a:p>
            <a:r>
              <a:rPr lang="en-GB" sz="1600" dirty="0">
                <a:latin typeface="Calibri" pitchFamily="34" charset="0"/>
              </a:rPr>
              <a:t>External data </a:t>
            </a:r>
            <a:r>
              <a:rPr lang="en-GB" sz="1600" dirty="0" smtClean="0">
                <a:latin typeface="Calibri" pitchFamily="34" charset="0"/>
              </a:rPr>
              <a:t>standards</a:t>
            </a:r>
            <a:endParaRPr lang="en-GB" sz="1600" dirty="0">
              <a:latin typeface="Calibri" pitchFamily="34" charset="0"/>
            </a:endParaRPr>
          </a:p>
          <a:p>
            <a:r>
              <a:rPr lang="en-GB" sz="1600" dirty="0">
                <a:latin typeface="Calibri" pitchFamily="34" charset="0"/>
              </a:rPr>
              <a:t>Results</a:t>
            </a:r>
          </a:p>
          <a:p>
            <a:r>
              <a:rPr lang="en-GB" sz="1600" dirty="0">
                <a:latin typeface="Calibri" pitchFamily="34" charset="0"/>
              </a:rPr>
              <a:t>Reports</a:t>
            </a:r>
          </a:p>
        </p:txBody>
      </p:sp>
      <p:cxnSp>
        <p:nvCxnSpPr>
          <p:cNvPr id="52" name="Shape 25"/>
          <p:cNvCxnSpPr>
            <a:stCxn id="3" idx="3"/>
            <a:endCxn id="37" idx="1"/>
          </p:cNvCxnSpPr>
          <p:nvPr/>
        </p:nvCxnSpPr>
        <p:spPr>
          <a:xfrm>
            <a:off x="5192713" y="2486819"/>
            <a:ext cx="1474487" cy="1910"/>
          </a:xfrm>
          <a:prstGeom prst="bentConnector3">
            <a:avLst>
              <a:gd name="adj1" fmla="val 50000"/>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84489" y="360859"/>
            <a:ext cx="1471612" cy="3497262"/>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Co-ordinate Access Activities</a:t>
            </a:r>
          </a:p>
        </p:txBody>
      </p:sp>
      <p:sp>
        <p:nvSpPr>
          <p:cNvPr id="8" name="Rounded Rectangle 7"/>
          <p:cNvSpPr/>
          <p:nvPr/>
        </p:nvSpPr>
        <p:spPr>
          <a:xfrm>
            <a:off x="2340076" y="4643934"/>
            <a:ext cx="1216025" cy="1136650"/>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a:t>
            </a:r>
          </a:p>
          <a:p>
            <a:pPr algn="ctr" fontAlgn="auto">
              <a:spcBef>
                <a:spcPts val="0"/>
              </a:spcBef>
              <a:spcAft>
                <a:spcPts val="0"/>
              </a:spcAft>
              <a:defRPr/>
            </a:pPr>
            <a:r>
              <a:rPr lang="en-GB" b="1" dirty="0">
                <a:solidFill>
                  <a:schemeClr val="tx1"/>
                </a:solidFill>
              </a:rPr>
              <a:t>DIP</a:t>
            </a:r>
          </a:p>
        </p:txBody>
      </p:sp>
      <p:cxnSp>
        <p:nvCxnSpPr>
          <p:cNvPr id="10" name="Straight Arrow Connector 9"/>
          <p:cNvCxnSpPr/>
          <p:nvPr/>
        </p:nvCxnSpPr>
        <p:spPr>
          <a:xfrm rot="5400000" flipH="1" flipV="1">
            <a:off x="2274989" y="4251821"/>
            <a:ext cx="785812"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487700" y="4251821"/>
            <a:ext cx="785812"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2064" y="1052736"/>
            <a:ext cx="1622425" cy="1587"/>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491264" y="2415084"/>
            <a:ext cx="1220787"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6076258" y="2415877"/>
            <a:ext cx="121920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3556102" y="681513"/>
            <a:ext cx="5026968" cy="2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3556101" y="1565771"/>
            <a:ext cx="2070100"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24789" y="3225254"/>
            <a:ext cx="1558281"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56101" y="5443636"/>
            <a:ext cx="2997200" cy="1588"/>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3556101" y="3005088"/>
            <a:ext cx="2252663"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556101" y="3213485"/>
            <a:ext cx="2252663"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3343" name="TextBox 60"/>
          <p:cNvSpPr txBox="1">
            <a:spLocks noChangeArrowheads="1"/>
          </p:cNvSpPr>
          <p:nvPr/>
        </p:nvSpPr>
        <p:spPr bwMode="auto">
          <a:xfrm>
            <a:off x="3556101" y="145471"/>
            <a:ext cx="2070100" cy="1077218"/>
          </a:xfrm>
          <a:prstGeom prst="rect">
            <a:avLst/>
          </a:prstGeom>
          <a:noFill/>
          <a:ln w="9525">
            <a:noFill/>
            <a:miter lim="800000"/>
            <a:headEnd/>
            <a:tailEnd/>
          </a:ln>
        </p:spPr>
        <p:txBody>
          <a:bodyPr tIns="0">
            <a:spAutoFit/>
          </a:bodyPr>
          <a:lstStyle/>
          <a:p>
            <a:r>
              <a:rPr lang="en-GB" sz="1600" dirty="0">
                <a:latin typeface="Calibri" pitchFamily="34" charset="0"/>
              </a:rPr>
              <a:t>Order</a:t>
            </a:r>
          </a:p>
          <a:p>
            <a:r>
              <a:rPr lang="en-GB" sz="1600" dirty="0">
                <a:latin typeface="Calibri" pitchFamily="34" charset="0"/>
              </a:rPr>
              <a:t>Assistance request</a:t>
            </a:r>
            <a:br>
              <a:rPr lang="en-GB" sz="1600" dirty="0">
                <a:latin typeface="Calibri" pitchFamily="34" charset="0"/>
              </a:rPr>
            </a:br>
            <a:endParaRPr lang="en-GB" sz="300" dirty="0">
              <a:latin typeface="Calibri" pitchFamily="34" charset="0"/>
            </a:endParaRPr>
          </a:p>
          <a:p>
            <a:r>
              <a:rPr lang="en-GB" sz="1600" dirty="0">
                <a:latin typeface="Calibri" pitchFamily="34" charset="0"/>
              </a:rPr>
              <a:t>Query request</a:t>
            </a:r>
          </a:p>
          <a:p>
            <a:r>
              <a:rPr lang="en-GB" sz="1600" dirty="0">
                <a:latin typeface="Calibri" pitchFamily="34" charset="0"/>
              </a:rPr>
              <a:t>Report request</a:t>
            </a:r>
          </a:p>
        </p:txBody>
      </p:sp>
      <p:sp>
        <p:nvSpPr>
          <p:cNvPr id="13344" name="TextBox 60"/>
          <p:cNvSpPr txBox="1">
            <a:spLocks noChangeArrowheads="1"/>
          </p:cNvSpPr>
          <p:nvPr/>
        </p:nvSpPr>
        <p:spPr bwMode="auto">
          <a:xfrm>
            <a:off x="3556101" y="1567359"/>
            <a:ext cx="2070100" cy="584200"/>
          </a:xfrm>
          <a:prstGeom prst="rect">
            <a:avLst/>
          </a:prstGeom>
          <a:noFill/>
          <a:ln w="9525">
            <a:noFill/>
            <a:miter lim="800000"/>
            <a:headEnd/>
            <a:tailEnd/>
          </a:ln>
        </p:spPr>
        <p:txBody>
          <a:bodyPr>
            <a:spAutoFit/>
          </a:bodyPr>
          <a:lstStyle/>
          <a:p>
            <a:r>
              <a:rPr lang="en-GB" sz="1600" dirty="0">
                <a:latin typeface="Calibri" pitchFamily="34" charset="0"/>
              </a:rPr>
              <a:t>Dissemination request</a:t>
            </a:r>
          </a:p>
          <a:p>
            <a:r>
              <a:rPr lang="en-GB" sz="1600" dirty="0">
                <a:latin typeface="Calibri" pitchFamily="34" charset="0"/>
              </a:rPr>
              <a:t>Special request</a:t>
            </a:r>
          </a:p>
        </p:txBody>
      </p:sp>
      <p:sp>
        <p:nvSpPr>
          <p:cNvPr id="13345" name="TextBox 60"/>
          <p:cNvSpPr txBox="1">
            <a:spLocks noChangeArrowheads="1"/>
          </p:cNvSpPr>
          <p:nvPr/>
        </p:nvSpPr>
        <p:spPr bwMode="auto">
          <a:xfrm>
            <a:off x="5668269" y="1899713"/>
            <a:ext cx="693738" cy="339725"/>
          </a:xfrm>
          <a:prstGeom prst="rect">
            <a:avLst/>
          </a:prstGeom>
          <a:noFill/>
          <a:ln w="9525">
            <a:noFill/>
            <a:miter lim="800000"/>
            <a:headEnd/>
            <a:tailEnd/>
          </a:ln>
        </p:spPr>
        <p:txBody>
          <a:bodyPr>
            <a:spAutoFit/>
          </a:bodyPr>
          <a:lstStyle/>
          <a:p>
            <a:r>
              <a:rPr lang="en-GB" sz="1600" dirty="0">
                <a:latin typeface="Calibri" pitchFamily="34" charset="0"/>
              </a:rPr>
              <a:t>DIP</a:t>
            </a:r>
          </a:p>
        </p:txBody>
      </p:sp>
      <p:sp>
        <p:nvSpPr>
          <p:cNvPr id="13346" name="TextBox 60"/>
          <p:cNvSpPr txBox="1">
            <a:spLocks noChangeArrowheads="1"/>
          </p:cNvSpPr>
          <p:nvPr/>
        </p:nvSpPr>
        <p:spPr bwMode="auto">
          <a:xfrm>
            <a:off x="6658870" y="1937347"/>
            <a:ext cx="1471613" cy="585787"/>
          </a:xfrm>
          <a:prstGeom prst="rect">
            <a:avLst/>
          </a:prstGeom>
          <a:noFill/>
          <a:ln w="9525">
            <a:noFill/>
            <a:miter lim="800000"/>
            <a:headEnd/>
            <a:tailEnd/>
          </a:ln>
        </p:spPr>
        <p:txBody>
          <a:bodyPr>
            <a:spAutoFit/>
          </a:bodyPr>
          <a:lstStyle/>
          <a:p>
            <a:r>
              <a:rPr lang="en-GB" sz="1600" dirty="0">
                <a:latin typeface="Calibri" pitchFamily="34" charset="0"/>
              </a:rPr>
              <a:t>Billing</a:t>
            </a:r>
          </a:p>
          <a:p>
            <a:r>
              <a:rPr lang="en-GB" sz="1600" dirty="0">
                <a:latin typeface="Calibri" pitchFamily="34" charset="0"/>
              </a:rPr>
              <a:t>info</a:t>
            </a:r>
          </a:p>
        </p:txBody>
      </p:sp>
      <p:sp>
        <p:nvSpPr>
          <p:cNvPr id="13347" name="TextBox 60"/>
          <p:cNvSpPr txBox="1">
            <a:spLocks noChangeArrowheads="1"/>
          </p:cNvSpPr>
          <p:nvPr/>
        </p:nvSpPr>
        <p:spPr bwMode="auto">
          <a:xfrm>
            <a:off x="6769276" y="3268116"/>
            <a:ext cx="1724024" cy="1231106"/>
          </a:xfrm>
          <a:prstGeom prst="rect">
            <a:avLst/>
          </a:prstGeom>
          <a:noFill/>
          <a:ln w="9525">
            <a:noFill/>
            <a:miter lim="800000"/>
            <a:headEnd/>
            <a:tailEnd/>
          </a:ln>
        </p:spPr>
        <p:txBody>
          <a:bodyPr wrap="square" lIns="0" tIns="0" rIns="0" bIns="0">
            <a:spAutoFit/>
          </a:bodyPr>
          <a:lstStyle/>
          <a:p>
            <a:pPr algn="r"/>
            <a:r>
              <a:rPr lang="en-GB" sz="1600" dirty="0">
                <a:latin typeface="Calibri" pitchFamily="34" charset="0"/>
              </a:rPr>
              <a:t>DIP (on-line &amp; </a:t>
            </a:r>
          </a:p>
          <a:p>
            <a:pPr algn="r"/>
            <a:r>
              <a:rPr lang="en-GB" sz="1600" dirty="0">
                <a:latin typeface="Calibri" pitchFamily="34" charset="0"/>
              </a:rPr>
              <a:t>off-line</a:t>
            </a:r>
            <a:r>
              <a:rPr lang="en-GB" sz="1600" dirty="0" smtClean="0">
                <a:latin typeface="Calibri" pitchFamily="34" charset="0"/>
              </a:rPr>
              <a:t>)</a:t>
            </a:r>
            <a:endParaRPr lang="en-GB" sz="1600" dirty="0">
              <a:latin typeface="Calibri" pitchFamily="34" charset="0"/>
            </a:endParaRPr>
          </a:p>
          <a:p>
            <a:pPr algn="r"/>
            <a:r>
              <a:rPr lang="en-GB" sz="1600" dirty="0">
                <a:latin typeface="Calibri" pitchFamily="34" charset="0"/>
              </a:rPr>
              <a:t>Query response</a:t>
            </a:r>
          </a:p>
          <a:p>
            <a:pPr algn="r"/>
            <a:r>
              <a:rPr lang="en-GB" sz="1600" dirty="0">
                <a:latin typeface="Calibri" pitchFamily="34" charset="0"/>
              </a:rPr>
              <a:t>Report</a:t>
            </a:r>
          </a:p>
          <a:p>
            <a:pPr algn="r"/>
            <a:r>
              <a:rPr lang="en-GB" sz="1600" dirty="0">
                <a:latin typeface="Calibri" pitchFamily="34" charset="0"/>
              </a:rPr>
              <a:t>Assistance</a:t>
            </a:r>
          </a:p>
        </p:txBody>
      </p:sp>
      <p:sp>
        <p:nvSpPr>
          <p:cNvPr id="13348" name="TextBox 60"/>
          <p:cNvSpPr txBox="1">
            <a:spLocks noChangeArrowheads="1"/>
          </p:cNvSpPr>
          <p:nvPr/>
        </p:nvSpPr>
        <p:spPr bwMode="auto">
          <a:xfrm>
            <a:off x="5363006" y="4966646"/>
            <a:ext cx="1225218" cy="292388"/>
          </a:xfrm>
          <a:prstGeom prst="rect">
            <a:avLst/>
          </a:prstGeom>
          <a:noFill/>
          <a:ln w="9525">
            <a:noFill/>
            <a:miter lim="800000"/>
            <a:headEnd/>
            <a:tailEnd/>
          </a:ln>
        </p:spPr>
        <p:txBody>
          <a:bodyPr wrap="square" bIns="0">
            <a:spAutoFit/>
          </a:bodyPr>
          <a:lstStyle/>
          <a:p>
            <a:pPr algn="r"/>
            <a:r>
              <a:rPr lang="en-GB" sz="1600" dirty="0">
                <a:latin typeface="Calibri" pitchFamily="34" charset="0"/>
              </a:rPr>
              <a:t>AIP request</a:t>
            </a:r>
          </a:p>
        </p:txBody>
      </p:sp>
      <p:sp>
        <p:nvSpPr>
          <p:cNvPr id="13349" name="TextBox 60"/>
          <p:cNvSpPr txBox="1">
            <a:spLocks noChangeArrowheads="1"/>
          </p:cNvSpPr>
          <p:nvPr/>
        </p:nvSpPr>
        <p:spPr bwMode="auto">
          <a:xfrm>
            <a:off x="3571976" y="5440868"/>
            <a:ext cx="2054225" cy="538609"/>
          </a:xfrm>
          <a:prstGeom prst="rect">
            <a:avLst/>
          </a:prstGeom>
          <a:noFill/>
          <a:ln w="9525">
            <a:noFill/>
            <a:miter lim="800000"/>
            <a:headEnd/>
            <a:tailEnd/>
          </a:ln>
        </p:spPr>
        <p:txBody>
          <a:bodyPr bIns="0">
            <a:spAutoFit/>
          </a:bodyPr>
          <a:lstStyle/>
          <a:p>
            <a:r>
              <a:rPr lang="en-GB" sz="1600" dirty="0">
                <a:latin typeface="Calibri" pitchFamily="34" charset="0"/>
              </a:rPr>
              <a:t>AIP </a:t>
            </a:r>
            <a:r>
              <a:rPr lang="en-GB" sz="1600" dirty="0" smtClean="0">
                <a:latin typeface="Calibri" pitchFamily="34" charset="0"/>
              </a:rPr>
              <a:t/>
            </a:r>
            <a:br>
              <a:rPr lang="en-GB" sz="1600" dirty="0" smtClean="0">
                <a:latin typeface="Calibri" pitchFamily="34" charset="0"/>
              </a:rPr>
            </a:br>
            <a:r>
              <a:rPr lang="en-GB" sz="1600" dirty="0" smtClean="0">
                <a:latin typeface="Calibri" pitchFamily="34" charset="0"/>
              </a:rPr>
              <a:t>Notice </a:t>
            </a:r>
            <a:r>
              <a:rPr lang="en-GB" sz="1600" dirty="0">
                <a:latin typeface="Calibri" pitchFamily="34" charset="0"/>
              </a:rPr>
              <a:t>of transfer</a:t>
            </a:r>
          </a:p>
        </p:txBody>
      </p:sp>
      <p:sp>
        <p:nvSpPr>
          <p:cNvPr id="13350" name="TextBox 60"/>
          <p:cNvSpPr txBox="1">
            <a:spLocks noChangeArrowheads="1"/>
          </p:cNvSpPr>
          <p:nvPr/>
        </p:nvSpPr>
        <p:spPr bwMode="auto">
          <a:xfrm>
            <a:off x="443261" y="4602614"/>
            <a:ext cx="1896491" cy="535531"/>
          </a:xfrm>
          <a:prstGeom prst="rect">
            <a:avLst/>
          </a:prstGeom>
          <a:noFill/>
          <a:ln w="9525">
            <a:noFill/>
            <a:miter lim="800000"/>
            <a:headEnd/>
            <a:tailEnd/>
          </a:ln>
        </p:spPr>
        <p:txBody>
          <a:bodyPr wrap="square">
            <a:spAutoFit/>
          </a:bodyPr>
          <a:lstStyle/>
          <a:p>
            <a:pPr>
              <a:lnSpc>
                <a:spcPct val="90000"/>
              </a:lnSpc>
            </a:pPr>
            <a:r>
              <a:rPr lang="en-GB" sz="1600" dirty="0" smtClean="0">
                <a:latin typeface="Calibri" pitchFamily="34" charset="0"/>
              </a:rPr>
              <a:t>Request</a:t>
            </a:r>
          </a:p>
          <a:p>
            <a:pPr>
              <a:lnSpc>
                <a:spcPct val="90000"/>
              </a:lnSpc>
            </a:pPr>
            <a:r>
              <a:rPr lang="en-GB" sz="1600" dirty="0" smtClean="0">
                <a:latin typeface="Calibri" pitchFamily="34" charset="0"/>
              </a:rPr>
              <a:t>Descriptive </a:t>
            </a:r>
            <a:r>
              <a:rPr lang="en-GB" sz="1600" dirty="0">
                <a:latin typeface="Calibri" pitchFamily="34" charset="0"/>
              </a:rPr>
              <a:t>Info</a:t>
            </a:r>
            <a:r>
              <a:rPr lang="en-GB" sz="1600" dirty="0" smtClean="0">
                <a:latin typeface="Calibri" pitchFamily="34" charset="0"/>
              </a:rPr>
              <a:t>.</a:t>
            </a:r>
            <a:endParaRPr lang="en-GB" sz="1600" dirty="0">
              <a:latin typeface="Calibri" pitchFamily="34" charset="0"/>
            </a:endParaRPr>
          </a:p>
        </p:txBody>
      </p:sp>
      <p:sp>
        <p:nvSpPr>
          <p:cNvPr id="13351" name="TextBox 60"/>
          <p:cNvSpPr txBox="1">
            <a:spLocks noChangeArrowheads="1"/>
          </p:cNvSpPr>
          <p:nvPr/>
        </p:nvSpPr>
        <p:spPr bwMode="auto">
          <a:xfrm>
            <a:off x="791580" y="5286690"/>
            <a:ext cx="1584176" cy="338554"/>
          </a:xfrm>
          <a:prstGeom prst="rect">
            <a:avLst/>
          </a:prstGeom>
          <a:noFill/>
          <a:ln w="9525">
            <a:noFill/>
            <a:miter lim="800000"/>
            <a:headEnd/>
            <a:tailEnd/>
          </a:ln>
        </p:spPr>
        <p:txBody>
          <a:bodyPr wrap="square">
            <a:spAutoFit/>
          </a:bodyPr>
          <a:lstStyle/>
          <a:p>
            <a:pPr algn="r"/>
            <a:r>
              <a:rPr lang="en-GB" sz="1600" dirty="0">
                <a:latin typeface="Calibri" pitchFamily="34" charset="0"/>
              </a:rPr>
              <a:t>Descriptive Info.</a:t>
            </a:r>
          </a:p>
        </p:txBody>
      </p:sp>
      <p:sp>
        <p:nvSpPr>
          <p:cNvPr id="13352" name="TextBox 60"/>
          <p:cNvSpPr txBox="1">
            <a:spLocks noChangeArrowheads="1"/>
          </p:cNvSpPr>
          <p:nvPr/>
        </p:nvSpPr>
        <p:spPr bwMode="auto">
          <a:xfrm>
            <a:off x="392400" y="716049"/>
            <a:ext cx="1471612" cy="338138"/>
          </a:xfrm>
          <a:prstGeom prst="rect">
            <a:avLst/>
          </a:prstGeom>
          <a:noFill/>
          <a:ln w="9525">
            <a:noFill/>
            <a:miter lim="800000"/>
            <a:headEnd/>
            <a:tailEnd/>
          </a:ln>
        </p:spPr>
        <p:txBody>
          <a:bodyPr>
            <a:spAutoFit/>
          </a:bodyPr>
          <a:lstStyle/>
          <a:p>
            <a:r>
              <a:rPr lang="en-GB" sz="1600" dirty="0">
                <a:latin typeface="Calibri" pitchFamily="34" charset="0"/>
              </a:rPr>
              <a:t>Query request</a:t>
            </a:r>
          </a:p>
        </p:txBody>
      </p:sp>
      <p:sp>
        <p:nvSpPr>
          <p:cNvPr id="13353" name="TextBox 60"/>
          <p:cNvSpPr txBox="1">
            <a:spLocks noChangeArrowheads="1"/>
          </p:cNvSpPr>
          <p:nvPr/>
        </p:nvSpPr>
        <p:spPr bwMode="auto">
          <a:xfrm>
            <a:off x="423231" y="1232756"/>
            <a:ext cx="1622425" cy="246063"/>
          </a:xfrm>
          <a:prstGeom prst="rect">
            <a:avLst/>
          </a:prstGeom>
          <a:noFill/>
          <a:ln w="9525">
            <a:noFill/>
            <a:miter lim="800000"/>
            <a:headEnd/>
            <a:tailEnd/>
          </a:ln>
        </p:spPr>
        <p:txBody>
          <a:bodyPr lIns="0" tIns="0" rIns="0" bIns="0">
            <a:spAutoFit/>
          </a:bodyPr>
          <a:lstStyle/>
          <a:p>
            <a:pPr algn="r"/>
            <a:r>
              <a:rPr lang="en-GB" sz="1600" dirty="0" smtClean="0">
                <a:latin typeface="Calibri" pitchFamily="34" charset="0"/>
              </a:rPr>
              <a:t>Query </a:t>
            </a:r>
            <a:r>
              <a:rPr lang="en-GB" sz="1600" dirty="0">
                <a:latin typeface="Calibri" pitchFamily="34" charset="0"/>
              </a:rPr>
              <a:t>response</a:t>
            </a:r>
          </a:p>
        </p:txBody>
      </p:sp>
      <p:sp>
        <p:nvSpPr>
          <p:cNvPr id="13354" name="TextBox 60"/>
          <p:cNvSpPr txBox="1">
            <a:spLocks noChangeArrowheads="1"/>
          </p:cNvSpPr>
          <p:nvPr/>
        </p:nvSpPr>
        <p:spPr bwMode="auto">
          <a:xfrm>
            <a:off x="3739393" y="3212976"/>
            <a:ext cx="2053608" cy="1569660"/>
          </a:xfrm>
          <a:prstGeom prst="rect">
            <a:avLst/>
          </a:prstGeom>
          <a:noFill/>
          <a:ln w="9525">
            <a:noFill/>
            <a:miter lim="800000"/>
            <a:headEnd/>
            <a:tailEnd/>
          </a:ln>
        </p:spPr>
        <p:txBody>
          <a:bodyPr wrap="square">
            <a:spAutoFit/>
          </a:bodyPr>
          <a:lstStyle/>
          <a:p>
            <a:pPr algn="r"/>
            <a:r>
              <a:rPr lang="en-GB" sz="1600" dirty="0">
                <a:latin typeface="Calibri" pitchFamily="34" charset="0"/>
              </a:rPr>
              <a:t>DIP</a:t>
            </a:r>
            <a:br>
              <a:rPr lang="en-GB" sz="1600" dirty="0">
                <a:latin typeface="Calibri" pitchFamily="34" charset="0"/>
              </a:rPr>
            </a:br>
            <a:r>
              <a:rPr lang="en-GB" sz="1600" dirty="0">
                <a:latin typeface="Calibri" pitchFamily="34" charset="0"/>
              </a:rPr>
              <a:t>Intended recipient</a:t>
            </a:r>
            <a:br>
              <a:rPr lang="en-GB" sz="1600" dirty="0">
                <a:latin typeface="Calibri" pitchFamily="34" charset="0"/>
              </a:rPr>
            </a:br>
            <a:r>
              <a:rPr lang="en-GB" sz="1600" dirty="0">
                <a:latin typeface="Calibri" pitchFamily="34" charset="0"/>
              </a:rPr>
              <a:t>Transmission method</a:t>
            </a:r>
            <a:endParaRPr lang="en-GB" sz="1600" dirty="0">
              <a:latin typeface="Calibri" pitchFamily="34" charset="0"/>
            </a:endParaRPr>
          </a:p>
          <a:p>
            <a:pPr algn="r"/>
            <a:r>
              <a:rPr lang="en-GB" sz="1600" dirty="0">
                <a:latin typeface="Calibri" pitchFamily="34" charset="0"/>
              </a:rPr>
              <a:t>Query response</a:t>
            </a:r>
          </a:p>
          <a:p>
            <a:pPr algn="r"/>
            <a:r>
              <a:rPr lang="en-GB" sz="1600" dirty="0">
                <a:latin typeface="Calibri" pitchFamily="34" charset="0"/>
              </a:rPr>
              <a:t>Report</a:t>
            </a:r>
          </a:p>
          <a:p>
            <a:pPr algn="r"/>
            <a:r>
              <a:rPr lang="en-GB" sz="1600" dirty="0">
                <a:latin typeface="Calibri" pitchFamily="34" charset="0"/>
              </a:rPr>
              <a:t>Assistance</a:t>
            </a:r>
          </a:p>
        </p:txBody>
      </p:sp>
      <p:sp>
        <p:nvSpPr>
          <p:cNvPr id="13355" name="TextBox 60"/>
          <p:cNvSpPr txBox="1">
            <a:spLocks noChangeArrowheads="1"/>
          </p:cNvSpPr>
          <p:nvPr/>
        </p:nvSpPr>
        <p:spPr bwMode="auto">
          <a:xfrm>
            <a:off x="3571976" y="2420888"/>
            <a:ext cx="1471613" cy="584200"/>
          </a:xfrm>
          <a:prstGeom prst="rect">
            <a:avLst/>
          </a:prstGeom>
          <a:noFill/>
          <a:ln w="9525">
            <a:noFill/>
            <a:miter lim="800000"/>
            <a:headEnd/>
            <a:tailEnd/>
          </a:ln>
        </p:spPr>
        <p:txBody>
          <a:bodyPr>
            <a:spAutoFit/>
          </a:bodyPr>
          <a:lstStyle/>
          <a:p>
            <a:r>
              <a:rPr lang="en-GB" sz="1600" dirty="0">
                <a:latin typeface="Calibri" pitchFamily="34" charset="0"/>
              </a:rPr>
              <a:t>Notice of shipped order</a:t>
            </a:r>
          </a:p>
        </p:txBody>
      </p:sp>
      <p:sp>
        <p:nvSpPr>
          <p:cNvPr id="13356" name="TextBox 60"/>
          <p:cNvSpPr txBox="1">
            <a:spLocks noChangeArrowheads="1"/>
          </p:cNvSpPr>
          <p:nvPr/>
        </p:nvSpPr>
        <p:spPr bwMode="auto">
          <a:xfrm>
            <a:off x="684849" y="3858143"/>
            <a:ext cx="1993608" cy="830997"/>
          </a:xfrm>
          <a:prstGeom prst="rect">
            <a:avLst/>
          </a:prstGeom>
          <a:noFill/>
          <a:ln w="9525">
            <a:noFill/>
            <a:miter lim="800000"/>
            <a:headEnd/>
            <a:tailEnd/>
          </a:ln>
        </p:spPr>
        <p:txBody>
          <a:bodyPr wrap="square">
            <a:spAutoFit/>
          </a:bodyPr>
          <a:lstStyle/>
          <a:p>
            <a:pPr algn="r"/>
            <a:r>
              <a:rPr lang="en-GB" sz="1600" dirty="0">
                <a:latin typeface="Calibri" pitchFamily="34" charset="0"/>
              </a:rPr>
              <a:t>DIP</a:t>
            </a:r>
            <a:br>
              <a:rPr lang="en-GB" sz="1600" dirty="0">
                <a:latin typeface="Calibri" pitchFamily="34" charset="0"/>
              </a:rPr>
            </a:br>
            <a:r>
              <a:rPr lang="en-GB" sz="1600" dirty="0">
                <a:latin typeface="Calibri" pitchFamily="34" charset="0"/>
              </a:rPr>
              <a:t>Notification that DIP is ready</a:t>
            </a:r>
            <a:endParaRPr lang="en-GB" sz="1600" dirty="0">
              <a:latin typeface="Calibri" pitchFamily="34" charset="0"/>
            </a:endParaRPr>
          </a:p>
        </p:txBody>
      </p:sp>
      <p:sp>
        <p:nvSpPr>
          <p:cNvPr id="13357" name="Rectangle 64"/>
          <p:cNvSpPr>
            <a:spLocks noChangeArrowheads="1"/>
          </p:cNvSpPr>
          <p:nvPr/>
        </p:nvSpPr>
        <p:spPr bwMode="auto">
          <a:xfrm>
            <a:off x="2915816" y="4078895"/>
            <a:ext cx="1774825" cy="584775"/>
          </a:xfrm>
          <a:prstGeom prst="rect">
            <a:avLst/>
          </a:prstGeom>
          <a:noFill/>
          <a:ln w="9525">
            <a:noFill/>
            <a:miter lim="800000"/>
            <a:headEnd/>
            <a:tailEnd/>
          </a:ln>
        </p:spPr>
        <p:txBody>
          <a:bodyPr>
            <a:spAutoFit/>
          </a:bodyPr>
          <a:lstStyle/>
          <a:p>
            <a:r>
              <a:rPr lang="en-GB" sz="1600" dirty="0">
                <a:latin typeface="Calibri" pitchFamily="34" charset="0"/>
              </a:rPr>
              <a:t>DIP</a:t>
            </a:r>
          </a:p>
          <a:p>
            <a:r>
              <a:rPr lang="en-GB" sz="1600" dirty="0">
                <a:latin typeface="Calibri" pitchFamily="34" charset="0"/>
              </a:rPr>
              <a:t>request</a:t>
            </a:r>
          </a:p>
        </p:txBody>
      </p:sp>
      <p:sp>
        <p:nvSpPr>
          <p:cNvPr id="36" name="Rektangel med afklippet hjørne i samme side 35"/>
          <p:cNvSpPr/>
          <p:nvPr/>
        </p:nvSpPr>
        <p:spPr>
          <a:xfrm>
            <a:off x="5627276" y="1092271"/>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a:solidFill>
                  <a:prstClr val="black"/>
                </a:solidFill>
              </a:rPr>
              <a:t>Administration</a:t>
            </a:r>
            <a:endParaRPr lang="en-US" b="1" dirty="0">
              <a:solidFill>
                <a:prstClr val="black"/>
              </a:solidFill>
            </a:endParaRPr>
          </a:p>
        </p:txBody>
      </p:sp>
      <p:sp>
        <p:nvSpPr>
          <p:cNvPr id="37" name="Rektangel med afklippet hjørne i samme side 36"/>
          <p:cNvSpPr/>
          <p:nvPr/>
        </p:nvSpPr>
        <p:spPr>
          <a:xfrm>
            <a:off x="6552476" y="4994671"/>
            <a:ext cx="18576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b="1" dirty="0" err="1">
                <a:solidFill>
                  <a:prstClr val="black"/>
                </a:solidFill>
              </a:rPr>
              <a:t>Archival</a:t>
            </a:r>
            <a:r>
              <a:rPr lang="da-DK" b="1" dirty="0">
                <a:solidFill>
                  <a:prstClr val="black"/>
                </a:solidFill>
              </a:rPr>
              <a:t> Storage</a:t>
            </a:r>
          </a:p>
        </p:txBody>
      </p:sp>
      <p:sp>
        <p:nvSpPr>
          <p:cNvPr id="39" name="Rektangel med afklippet hjørne i samme side 38"/>
          <p:cNvSpPr/>
          <p:nvPr/>
        </p:nvSpPr>
        <p:spPr>
          <a:xfrm>
            <a:off x="140372" y="478123"/>
            <a:ext cx="324000" cy="5382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D</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g</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t</a:t>
            </a:r>
          </a:p>
        </p:txBody>
      </p:sp>
      <p:sp>
        <p:nvSpPr>
          <p:cNvPr id="41" name="Afrundet rektangel 40"/>
          <p:cNvSpPr/>
          <p:nvPr/>
        </p:nvSpPr>
        <p:spPr>
          <a:xfrm>
            <a:off x="8582876" y="584671"/>
            <a:ext cx="273600" cy="32724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Consumer</a:t>
            </a:r>
            <a:endParaRPr lang="en-GB" dirty="0">
              <a:solidFill>
                <a:schemeClr val="tx1"/>
              </a:solidFill>
            </a:endParaRPr>
          </a:p>
        </p:txBody>
      </p:sp>
      <p:cxnSp>
        <p:nvCxnSpPr>
          <p:cNvPr id="38" name="Straight Arrow Connector 13">
            <a:extLst>
              <a:ext uri="{FF2B5EF4-FFF2-40B4-BE49-F238E27FC236}">
                <a16:creationId xmlns:a16="http://schemas.microsoft.com/office/drawing/2014/main" id="{3792C62E-19ED-45B1-B8E6-088445076E03}"/>
              </a:ext>
            </a:extLst>
          </p:cNvPr>
          <p:cNvCxnSpPr/>
          <p:nvPr/>
        </p:nvCxnSpPr>
        <p:spPr>
          <a:xfrm>
            <a:off x="465299" y="1234344"/>
            <a:ext cx="1622425" cy="1587"/>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13">
            <a:extLst>
              <a:ext uri="{FF2B5EF4-FFF2-40B4-BE49-F238E27FC236}">
                <a16:creationId xmlns:a16="http://schemas.microsoft.com/office/drawing/2014/main" id="{EC90AD73-A880-4926-8AD2-16048CB386F4}"/>
              </a:ext>
            </a:extLst>
          </p:cNvPr>
          <p:cNvCxnSpPr/>
          <p:nvPr/>
        </p:nvCxnSpPr>
        <p:spPr>
          <a:xfrm>
            <a:off x="462063" y="5142674"/>
            <a:ext cx="1864800" cy="1587"/>
          </a:xfrm>
          <a:prstGeom prst="straightConnector1">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13">
            <a:extLst>
              <a:ext uri="{FF2B5EF4-FFF2-40B4-BE49-F238E27FC236}">
                <a16:creationId xmlns:a16="http://schemas.microsoft.com/office/drawing/2014/main" id="{5088017C-DE0E-4206-964C-B48F0EBFDCCA}"/>
              </a:ext>
            </a:extLst>
          </p:cNvPr>
          <p:cNvCxnSpPr/>
          <p:nvPr/>
        </p:nvCxnSpPr>
        <p:spPr>
          <a:xfrm>
            <a:off x="465298" y="5324282"/>
            <a:ext cx="1864800" cy="1587"/>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33">
            <a:extLst>
              <a:ext uri="{FF2B5EF4-FFF2-40B4-BE49-F238E27FC236}">
                <a16:creationId xmlns:a16="http://schemas.microsoft.com/office/drawing/2014/main" id="{5A7438BE-3763-4FC5-A188-78ECA366E89F}"/>
              </a:ext>
            </a:extLst>
          </p:cNvPr>
          <p:cNvCxnSpPr/>
          <p:nvPr/>
        </p:nvCxnSpPr>
        <p:spPr>
          <a:xfrm>
            <a:off x="3556102" y="5263616"/>
            <a:ext cx="2997200" cy="1588"/>
          </a:xfrm>
          <a:prstGeom prst="straightConnector1">
            <a:avLst/>
          </a:prstGeom>
          <a:ln w="317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808764" y="2822525"/>
            <a:ext cx="1216025" cy="146526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Deliver Response</a:t>
            </a:r>
          </a:p>
        </p:txBody>
      </p:sp>
    </p:spTree>
    <p:extLst>
      <p:ext uri="{BB962C8B-B14F-4D97-AF65-F5344CB8AC3E}">
        <p14:creationId xmlns:p14="http://schemas.microsoft.com/office/powerpoint/2010/main" val="21748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9" name="TextBox 60"/>
          <p:cNvSpPr txBox="1">
            <a:spLocks noChangeArrowheads="1"/>
          </p:cNvSpPr>
          <p:nvPr/>
        </p:nvSpPr>
        <p:spPr bwMode="auto">
          <a:xfrm>
            <a:off x="2404964" y="4564866"/>
            <a:ext cx="1499394" cy="1600438"/>
          </a:xfrm>
          <a:prstGeom prst="rect">
            <a:avLst/>
          </a:prstGeom>
          <a:noFill/>
          <a:ln w="9525">
            <a:noFill/>
            <a:miter lim="800000"/>
            <a:headEnd/>
            <a:tailEnd/>
          </a:ln>
        </p:spPr>
        <p:txBody>
          <a:bodyPr wrap="square">
            <a:spAutoFit/>
          </a:bodyPr>
          <a:lstStyle/>
          <a:p>
            <a:r>
              <a:rPr lang="en-GB" sz="1400" dirty="0">
                <a:latin typeface="Calibri" pitchFamily="34" charset="0"/>
              </a:rPr>
              <a:t>Order</a:t>
            </a:r>
          </a:p>
          <a:p>
            <a:pPr>
              <a:buFontTx/>
              <a:buChar char="-"/>
            </a:pPr>
            <a:r>
              <a:rPr lang="en-GB" sz="1400" dirty="0">
                <a:latin typeface="Calibri" pitchFamily="34" charset="0"/>
              </a:rPr>
              <a:t>- ad-hoc</a:t>
            </a:r>
          </a:p>
          <a:p>
            <a:pPr>
              <a:buFontTx/>
              <a:buChar char="-"/>
            </a:pPr>
            <a:r>
              <a:rPr lang="en-GB" sz="1400" dirty="0">
                <a:latin typeface="Calibri" pitchFamily="34" charset="0"/>
              </a:rPr>
              <a:t>- event-driven</a:t>
            </a:r>
          </a:p>
          <a:p>
            <a:r>
              <a:rPr lang="en-GB" sz="1400" dirty="0">
                <a:latin typeface="Calibri" pitchFamily="34" charset="0"/>
              </a:rPr>
              <a:t>Query request</a:t>
            </a:r>
          </a:p>
          <a:p>
            <a:r>
              <a:rPr lang="en-GB" sz="1400" dirty="0">
                <a:latin typeface="Calibri" pitchFamily="34" charset="0"/>
              </a:rPr>
              <a:t>Report request</a:t>
            </a:r>
          </a:p>
          <a:p>
            <a:r>
              <a:rPr lang="en-GB" sz="1400" dirty="0">
                <a:latin typeface="Calibri" pitchFamily="34" charset="0"/>
              </a:rPr>
              <a:t>Assistance req.</a:t>
            </a:r>
          </a:p>
          <a:p>
            <a:pPr>
              <a:buFontTx/>
              <a:buChar char="-"/>
            </a:pPr>
            <a:endParaRPr lang="en-GB" sz="1400" dirty="0">
              <a:latin typeface="Calibri" pitchFamily="34" charset="0"/>
            </a:endParaRPr>
          </a:p>
        </p:txBody>
      </p:sp>
      <p:sp>
        <p:nvSpPr>
          <p:cNvPr id="14359" name="TextBox 60"/>
          <p:cNvSpPr txBox="1">
            <a:spLocks noChangeArrowheads="1"/>
          </p:cNvSpPr>
          <p:nvPr/>
        </p:nvSpPr>
        <p:spPr bwMode="auto">
          <a:xfrm>
            <a:off x="7521472" y="5291360"/>
            <a:ext cx="1770063" cy="307975"/>
          </a:xfrm>
          <a:prstGeom prst="rect">
            <a:avLst/>
          </a:prstGeom>
          <a:noFill/>
          <a:ln w="9525">
            <a:noFill/>
            <a:miter lim="800000"/>
            <a:headEnd/>
            <a:tailEnd/>
          </a:ln>
        </p:spPr>
        <p:txBody>
          <a:bodyPr>
            <a:spAutoFit/>
          </a:bodyPr>
          <a:lstStyle/>
          <a:p>
            <a:pPr algn="ctr"/>
            <a:r>
              <a:rPr lang="en-GB" sz="1400" dirty="0">
                <a:latin typeface="Calibri" pitchFamily="34" charset="0"/>
              </a:rPr>
              <a:t>To/from all entities</a:t>
            </a:r>
          </a:p>
        </p:txBody>
      </p:sp>
      <p:sp>
        <p:nvSpPr>
          <p:cNvPr id="14360" name="TextBox 60"/>
          <p:cNvSpPr txBox="1">
            <a:spLocks noChangeArrowheads="1"/>
          </p:cNvSpPr>
          <p:nvPr/>
        </p:nvSpPr>
        <p:spPr bwMode="auto">
          <a:xfrm>
            <a:off x="7561730" y="1413937"/>
            <a:ext cx="1404000" cy="430887"/>
          </a:xfrm>
          <a:prstGeom prst="rect">
            <a:avLst/>
          </a:prstGeom>
          <a:noFill/>
          <a:ln w="9525">
            <a:noFill/>
            <a:miter lim="800000"/>
            <a:headEnd/>
            <a:tailEnd/>
          </a:ln>
        </p:spPr>
        <p:txBody>
          <a:bodyPr wrap="square" lIns="0" tIns="0" rIns="0" bIns="0">
            <a:spAutoFit/>
          </a:bodyPr>
          <a:lstStyle/>
          <a:p>
            <a:pPr algn="ctr"/>
            <a:r>
              <a:rPr lang="en-GB" sz="1400" dirty="0">
                <a:latin typeface="Calibri" pitchFamily="34" charset="0"/>
              </a:rPr>
              <a:t>To/from all entities</a:t>
            </a:r>
          </a:p>
          <a:p>
            <a:pPr algn="ctr"/>
            <a:r>
              <a:rPr lang="en-GB" sz="1400" dirty="0">
                <a:latin typeface="Calibri" pitchFamily="34" charset="0"/>
              </a:rPr>
              <a:t>See Fig 4-9</a:t>
            </a:r>
          </a:p>
        </p:txBody>
      </p:sp>
      <p:cxnSp>
        <p:nvCxnSpPr>
          <p:cNvPr id="18" name="Straight Arrow Connector 17"/>
          <p:cNvCxnSpPr/>
          <p:nvPr/>
        </p:nvCxnSpPr>
        <p:spPr>
          <a:xfrm flipV="1">
            <a:off x="3365677" y="743250"/>
            <a:ext cx="1585" cy="6886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3700" y="743250"/>
            <a:ext cx="0" cy="7140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9" idx="2"/>
            <a:endCxn id="57" idx="3"/>
          </p:cNvCxnSpPr>
          <p:nvPr/>
        </p:nvCxnSpPr>
        <p:spPr>
          <a:xfrm flipH="1">
            <a:off x="1928062" y="1782000"/>
            <a:ext cx="1234800" cy="1214952"/>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176166" y="2078883"/>
            <a:ext cx="1005719" cy="91806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1927400" y="3652838"/>
            <a:ext cx="1306512" cy="7016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328439" y="3644952"/>
            <a:ext cx="929275" cy="495184"/>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638862" y="3669866"/>
            <a:ext cx="1042193" cy="47027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079381" y="3210719"/>
            <a:ext cx="701675" cy="158591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5" idx="3"/>
            <a:endCxn id="59" idx="0"/>
          </p:cNvCxnSpPr>
          <p:nvPr/>
        </p:nvCxnSpPr>
        <p:spPr>
          <a:xfrm flipH="1" flipV="1">
            <a:off x="4566862" y="1782000"/>
            <a:ext cx="1656000" cy="1260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528817" y="1976493"/>
            <a:ext cx="1380429" cy="1049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672000" y="4686144"/>
            <a:ext cx="0" cy="183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1" idx="1"/>
            <a:endCxn id="66" idx="0"/>
          </p:cNvCxnSpPr>
          <p:nvPr/>
        </p:nvCxnSpPr>
        <p:spPr>
          <a:xfrm flipH="1">
            <a:off x="3932946" y="4698000"/>
            <a:ext cx="3916" cy="175537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847398" y="3791320"/>
            <a:ext cx="3329554" cy="271497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863570" y="3735013"/>
            <a:ext cx="3649300" cy="302791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644000" y="656692"/>
            <a:ext cx="3431278" cy="25056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622397" y="412901"/>
            <a:ext cx="3775653" cy="272399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734538" y="908720"/>
            <a:ext cx="4762" cy="5207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718788" y="957262"/>
            <a:ext cx="2" cy="47466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7652998" y="5862066"/>
            <a:ext cx="52705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8676935" y="5865241"/>
            <a:ext cx="533400" cy="158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387" name="TextBox 60"/>
          <p:cNvSpPr txBox="1">
            <a:spLocks noChangeArrowheads="1"/>
          </p:cNvSpPr>
          <p:nvPr/>
        </p:nvSpPr>
        <p:spPr bwMode="auto">
          <a:xfrm>
            <a:off x="8176952" y="2425521"/>
            <a:ext cx="922310" cy="738664"/>
          </a:xfrm>
          <a:prstGeom prst="rect">
            <a:avLst/>
          </a:prstGeom>
          <a:noFill/>
          <a:ln w="9525">
            <a:noFill/>
            <a:miter lim="800000"/>
            <a:headEnd/>
            <a:tailEnd/>
          </a:ln>
        </p:spPr>
        <p:txBody>
          <a:bodyPr wrap="square">
            <a:spAutoFit/>
          </a:bodyPr>
          <a:lstStyle/>
          <a:p>
            <a:r>
              <a:rPr lang="en-GB" sz="1400" dirty="0">
                <a:latin typeface="Calibri" pitchFamily="34" charset="0"/>
              </a:rPr>
              <a:t>Product technology</a:t>
            </a:r>
          </a:p>
        </p:txBody>
      </p:sp>
      <p:sp>
        <p:nvSpPr>
          <p:cNvPr id="14388" name="TextBox 60"/>
          <p:cNvSpPr txBox="1">
            <a:spLocks noChangeArrowheads="1"/>
          </p:cNvSpPr>
          <p:nvPr/>
        </p:nvSpPr>
        <p:spPr bwMode="auto">
          <a:xfrm>
            <a:off x="4306181" y="854361"/>
            <a:ext cx="877887" cy="306387"/>
          </a:xfrm>
          <a:prstGeom prst="rect">
            <a:avLst/>
          </a:prstGeom>
          <a:noFill/>
          <a:ln w="9525">
            <a:noFill/>
            <a:miter lim="800000"/>
            <a:headEnd/>
            <a:tailEnd/>
          </a:ln>
        </p:spPr>
        <p:txBody>
          <a:bodyPr>
            <a:spAutoFit/>
          </a:bodyPr>
          <a:lstStyle/>
          <a:p>
            <a:r>
              <a:rPr lang="en-GB" sz="1400" dirty="0">
                <a:latin typeface="Calibri" pitchFamily="34" charset="0"/>
              </a:rPr>
              <a:t>Surveys</a:t>
            </a:r>
            <a:endParaRPr lang="en-GB" sz="1600" dirty="0">
              <a:latin typeface="Calibri" pitchFamily="34" charset="0"/>
            </a:endParaRPr>
          </a:p>
        </p:txBody>
      </p:sp>
      <p:sp>
        <p:nvSpPr>
          <p:cNvPr id="14389" name="TextBox 60"/>
          <p:cNvSpPr txBox="1">
            <a:spLocks noChangeArrowheads="1"/>
          </p:cNvSpPr>
          <p:nvPr/>
        </p:nvSpPr>
        <p:spPr bwMode="auto">
          <a:xfrm>
            <a:off x="4876975" y="1636713"/>
            <a:ext cx="1471612" cy="523875"/>
          </a:xfrm>
          <a:prstGeom prst="rect">
            <a:avLst/>
          </a:prstGeom>
          <a:noFill/>
          <a:ln w="9525">
            <a:noFill/>
            <a:miter lim="800000"/>
            <a:headEnd/>
            <a:tailEnd/>
          </a:ln>
        </p:spPr>
        <p:txBody>
          <a:bodyPr>
            <a:spAutoFit/>
          </a:bodyPr>
          <a:lstStyle/>
          <a:p>
            <a:r>
              <a:rPr lang="en-GB" sz="1400" dirty="0">
                <a:latin typeface="Calibri" pitchFamily="34" charset="0"/>
              </a:rPr>
              <a:t>AIP</a:t>
            </a:r>
          </a:p>
          <a:p>
            <a:r>
              <a:rPr lang="en-GB" sz="1400" dirty="0">
                <a:latin typeface="Calibri" pitchFamily="34" charset="0"/>
              </a:rPr>
              <a:t>Storage request</a:t>
            </a:r>
          </a:p>
        </p:txBody>
      </p:sp>
      <p:sp>
        <p:nvSpPr>
          <p:cNvPr id="14390" name="TextBox 60"/>
          <p:cNvSpPr txBox="1">
            <a:spLocks noChangeArrowheads="1"/>
          </p:cNvSpPr>
          <p:nvPr/>
        </p:nvSpPr>
        <p:spPr bwMode="auto">
          <a:xfrm>
            <a:off x="4048375" y="2672916"/>
            <a:ext cx="1473200" cy="522287"/>
          </a:xfrm>
          <a:prstGeom prst="rect">
            <a:avLst/>
          </a:prstGeom>
          <a:noFill/>
          <a:ln w="9525">
            <a:noFill/>
            <a:miter lim="800000"/>
            <a:headEnd/>
            <a:tailEnd/>
          </a:ln>
        </p:spPr>
        <p:txBody>
          <a:bodyPr>
            <a:spAutoFit/>
          </a:bodyPr>
          <a:lstStyle/>
          <a:p>
            <a:pPr algn="r"/>
            <a:r>
              <a:rPr lang="en-GB" sz="1400" dirty="0">
                <a:latin typeface="Calibri" pitchFamily="34" charset="0"/>
              </a:rPr>
              <a:t>Storage confirmation</a:t>
            </a:r>
          </a:p>
        </p:txBody>
      </p:sp>
      <p:sp>
        <p:nvSpPr>
          <p:cNvPr id="14391" name="TextBox 60"/>
          <p:cNvSpPr txBox="1">
            <a:spLocks noChangeArrowheads="1"/>
          </p:cNvSpPr>
          <p:nvPr/>
        </p:nvSpPr>
        <p:spPr bwMode="auto">
          <a:xfrm>
            <a:off x="1087799" y="1990025"/>
            <a:ext cx="1981200" cy="954088"/>
          </a:xfrm>
          <a:prstGeom prst="rect">
            <a:avLst/>
          </a:prstGeom>
          <a:noFill/>
          <a:ln w="9525">
            <a:noFill/>
            <a:miter lim="800000"/>
            <a:headEnd/>
            <a:tailEnd/>
          </a:ln>
        </p:spPr>
        <p:txBody>
          <a:bodyPr>
            <a:spAutoFit/>
          </a:bodyPr>
          <a:lstStyle/>
          <a:p>
            <a:r>
              <a:rPr lang="en-GB" sz="1400" dirty="0">
                <a:latin typeface="Calibri" pitchFamily="34" charset="0"/>
              </a:rPr>
              <a:t>Report request</a:t>
            </a:r>
          </a:p>
          <a:p>
            <a:r>
              <a:rPr lang="en-GB" sz="1400" dirty="0">
                <a:latin typeface="Calibri" pitchFamily="34" charset="0"/>
              </a:rPr>
              <a:t>Descriptive info</a:t>
            </a:r>
          </a:p>
          <a:p>
            <a:r>
              <a:rPr lang="en-GB" sz="1400" dirty="0">
                <a:latin typeface="Calibri" pitchFamily="34" charset="0"/>
              </a:rPr>
              <a:t>Database update request</a:t>
            </a:r>
          </a:p>
        </p:txBody>
      </p:sp>
      <p:sp>
        <p:nvSpPr>
          <p:cNvPr id="14392" name="TextBox 60"/>
          <p:cNvSpPr txBox="1">
            <a:spLocks noChangeArrowheads="1"/>
          </p:cNvSpPr>
          <p:nvPr/>
        </p:nvSpPr>
        <p:spPr bwMode="auto">
          <a:xfrm>
            <a:off x="2886536" y="2171328"/>
            <a:ext cx="2097088" cy="954107"/>
          </a:xfrm>
          <a:prstGeom prst="rect">
            <a:avLst/>
          </a:prstGeom>
          <a:noFill/>
          <a:ln w="9525">
            <a:noFill/>
            <a:miter lim="800000"/>
            <a:headEnd/>
            <a:tailEnd/>
          </a:ln>
        </p:spPr>
        <p:txBody>
          <a:bodyPr>
            <a:spAutoFit/>
          </a:bodyPr>
          <a:lstStyle/>
          <a:p>
            <a:r>
              <a:rPr lang="en-GB" sz="1400" dirty="0">
                <a:latin typeface="Calibri" pitchFamily="34" charset="0"/>
              </a:rPr>
              <a:t>Database update response</a:t>
            </a:r>
          </a:p>
          <a:p>
            <a:r>
              <a:rPr lang="en-GB" sz="1400" dirty="0">
                <a:latin typeface="Calibri" pitchFamily="34" charset="0"/>
              </a:rPr>
              <a:t>Report</a:t>
            </a:r>
          </a:p>
          <a:p>
            <a:endParaRPr lang="en-GB" sz="1400" dirty="0">
              <a:latin typeface="Calibri" pitchFamily="34" charset="0"/>
            </a:endParaRPr>
          </a:p>
        </p:txBody>
      </p:sp>
      <p:sp>
        <p:nvSpPr>
          <p:cNvPr id="14393" name="TextBox 60"/>
          <p:cNvSpPr txBox="1">
            <a:spLocks noChangeArrowheads="1"/>
          </p:cNvSpPr>
          <p:nvPr/>
        </p:nvSpPr>
        <p:spPr bwMode="auto">
          <a:xfrm>
            <a:off x="2902125" y="3241675"/>
            <a:ext cx="1471612" cy="738188"/>
          </a:xfrm>
          <a:prstGeom prst="rect">
            <a:avLst/>
          </a:prstGeom>
          <a:noFill/>
          <a:ln w="9525">
            <a:noFill/>
            <a:miter lim="800000"/>
            <a:headEnd/>
            <a:tailEnd/>
          </a:ln>
        </p:spPr>
        <p:txBody>
          <a:bodyPr>
            <a:spAutoFit/>
          </a:bodyPr>
          <a:lstStyle/>
          <a:p>
            <a:r>
              <a:rPr lang="en-GB" sz="1400" dirty="0">
                <a:latin typeface="Calibri" pitchFamily="34" charset="0"/>
              </a:rPr>
              <a:t>Query response</a:t>
            </a:r>
          </a:p>
          <a:p>
            <a:r>
              <a:rPr lang="en-GB" sz="1400" dirty="0">
                <a:latin typeface="Calibri" pitchFamily="34" charset="0"/>
              </a:rPr>
              <a:t>Report</a:t>
            </a:r>
          </a:p>
          <a:p>
            <a:r>
              <a:rPr lang="en-GB" sz="1400" dirty="0">
                <a:latin typeface="Calibri" pitchFamily="34" charset="0"/>
              </a:rPr>
              <a:t>Descriptive info</a:t>
            </a:r>
          </a:p>
        </p:txBody>
      </p:sp>
      <p:sp>
        <p:nvSpPr>
          <p:cNvPr id="14394" name="TextBox 60"/>
          <p:cNvSpPr txBox="1">
            <a:spLocks noChangeArrowheads="1"/>
          </p:cNvSpPr>
          <p:nvPr/>
        </p:nvSpPr>
        <p:spPr bwMode="auto">
          <a:xfrm>
            <a:off x="4016550" y="3465513"/>
            <a:ext cx="1471612" cy="338137"/>
          </a:xfrm>
          <a:prstGeom prst="rect">
            <a:avLst/>
          </a:prstGeom>
          <a:noFill/>
          <a:ln w="9525">
            <a:noFill/>
            <a:miter lim="800000"/>
            <a:headEnd/>
            <a:tailEnd/>
          </a:ln>
        </p:spPr>
        <p:txBody>
          <a:bodyPr>
            <a:spAutoFit/>
          </a:bodyPr>
          <a:lstStyle/>
          <a:p>
            <a:pPr algn="r"/>
            <a:r>
              <a:rPr lang="en-GB" sz="1600" dirty="0">
                <a:latin typeface="Calibri" pitchFamily="34" charset="0"/>
              </a:rPr>
              <a:t>AIP request</a:t>
            </a:r>
          </a:p>
        </p:txBody>
      </p:sp>
      <p:sp>
        <p:nvSpPr>
          <p:cNvPr id="14395" name="TextBox 60"/>
          <p:cNvSpPr txBox="1">
            <a:spLocks noChangeArrowheads="1"/>
          </p:cNvSpPr>
          <p:nvPr/>
        </p:nvSpPr>
        <p:spPr bwMode="auto">
          <a:xfrm>
            <a:off x="4879902" y="4154869"/>
            <a:ext cx="1471613" cy="739775"/>
          </a:xfrm>
          <a:prstGeom prst="rect">
            <a:avLst/>
          </a:prstGeom>
          <a:noFill/>
          <a:ln w="9525">
            <a:noFill/>
            <a:miter lim="800000"/>
            <a:headEnd/>
            <a:tailEnd/>
          </a:ln>
        </p:spPr>
        <p:txBody>
          <a:bodyPr>
            <a:spAutoFit/>
          </a:bodyPr>
          <a:lstStyle/>
          <a:p>
            <a:r>
              <a:rPr lang="en-GB" sz="1400" dirty="0">
                <a:latin typeface="Calibri" pitchFamily="34" charset="0"/>
              </a:rPr>
              <a:t>AIP</a:t>
            </a:r>
          </a:p>
          <a:p>
            <a:r>
              <a:rPr lang="en-GB" sz="1400" dirty="0">
                <a:latin typeface="Calibri" pitchFamily="34" charset="0"/>
              </a:rPr>
              <a:t>Notice of data transfer</a:t>
            </a:r>
          </a:p>
        </p:txBody>
      </p:sp>
      <p:sp>
        <p:nvSpPr>
          <p:cNvPr id="14396" name="TextBox 60"/>
          <p:cNvSpPr txBox="1">
            <a:spLocks noChangeArrowheads="1"/>
          </p:cNvSpPr>
          <p:nvPr/>
        </p:nvSpPr>
        <p:spPr bwMode="auto">
          <a:xfrm>
            <a:off x="6348587" y="3676710"/>
            <a:ext cx="1471613" cy="522288"/>
          </a:xfrm>
          <a:prstGeom prst="rect">
            <a:avLst/>
          </a:prstGeom>
          <a:noFill/>
          <a:ln w="9525">
            <a:noFill/>
            <a:miter lim="800000"/>
            <a:headEnd/>
            <a:tailEnd/>
          </a:ln>
        </p:spPr>
        <p:txBody>
          <a:bodyPr>
            <a:spAutoFit/>
          </a:bodyPr>
          <a:lstStyle/>
          <a:p>
            <a:pPr algn="r"/>
            <a:r>
              <a:rPr lang="en-GB" sz="1400" dirty="0">
                <a:latin typeface="Calibri" pitchFamily="34" charset="0"/>
              </a:rPr>
              <a:t>Service requirements</a:t>
            </a:r>
          </a:p>
        </p:txBody>
      </p:sp>
      <p:sp>
        <p:nvSpPr>
          <p:cNvPr id="14397" name="TextBox 60"/>
          <p:cNvSpPr txBox="1">
            <a:spLocks noChangeArrowheads="1"/>
          </p:cNvSpPr>
          <p:nvPr/>
        </p:nvSpPr>
        <p:spPr bwMode="auto">
          <a:xfrm>
            <a:off x="5130000" y="6454800"/>
            <a:ext cx="1471612" cy="307975"/>
          </a:xfrm>
          <a:prstGeom prst="rect">
            <a:avLst/>
          </a:prstGeom>
          <a:noFill/>
          <a:ln w="9525">
            <a:noFill/>
            <a:miter lim="800000"/>
            <a:headEnd/>
            <a:tailEnd/>
          </a:ln>
        </p:spPr>
        <p:txBody>
          <a:bodyPr>
            <a:spAutoFit/>
          </a:bodyPr>
          <a:lstStyle/>
          <a:p>
            <a:r>
              <a:rPr lang="en-GB" sz="1400" dirty="0">
                <a:latin typeface="Calibri" pitchFamily="34" charset="0"/>
              </a:rPr>
              <a:t>Surveys</a:t>
            </a:r>
            <a:endParaRPr lang="en-GB" sz="1600" dirty="0">
              <a:latin typeface="Calibri" pitchFamily="34" charset="0"/>
            </a:endParaRPr>
          </a:p>
        </p:txBody>
      </p:sp>
      <p:sp>
        <p:nvSpPr>
          <p:cNvPr id="14398" name="TextBox 60"/>
          <p:cNvSpPr txBox="1">
            <a:spLocks noChangeArrowheads="1"/>
          </p:cNvSpPr>
          <p:nvPr/>
        </p:nvSpPr>
        <p:spPr bwMode="auto">
          <a:xfrm>
            <a:off x="3976366" y="4924906"/>
            <a:ext cx="1626283" cy="1600438"/>
          </a:xfrm>
          <a:prstGeom prst="rect">
            <a:avLst/>
          </a:prstGeom>
          <a:noFill/>
          <a:ln w="9525">
            <a:noFill/>
            <a:miter lim="800000"/>
            <a:headEnd/>
            <a:tailEnd/>
          </a:ln>
        </p:spPr>
        <p:txBody>
          <a:bodyPr wrap="square">
            <a:spAutoFit/>
          </a:bodyPr>
          <a:lstStyle/>
          <a:p>
            <a:r>
              <a:rPr lang="en-GB" sz="1400" dirty="0">
                <a:latin typeface="Calibri" pitchFamily="34" charset="0"/>
              </a:rPr>
              <a:t>DIP</a:t>
            </a:r>
          </a:p>
          <a:p>
            <a:r>
              <a:rPr lang="en-GB" sz="1400" dirty="0">
                <a:latin typeface="Calibri" pitchFamily="34" charset="0"/>
              </a:rPr>
              <a:t>Query response</a:t>
            </a:r>
          </a:p>
          <a:p>
            <a:r>
              <a:rPr lang="en-GB" sz="1400" dirty="0">
                <a:latin typeface="Calibri" pitchFamily="34" charset="0"/>
              </a:rPr>
              <a:t>Report</a:t>
            </a:r>
          </a:p>
          <a:p>
            <a:r>
              <a:rPr lang="en-GB" sz="1400" dirty="0">
                <a:latin typeface="Calibri" pitchFamily="34" charset="0"/>
              </a:rPr>
              <a:t>Assistance</a:t>
            </a:r>
          </a:p>
          <a:p>
            <a:r>
              <a:rPr lang="en-GB" sz="1400" dirty="0">
                <a:latin typeface="Calibri" pitchFamily="34" charset="0"/>
              </a:rPr>
              <a:t>-- order</a:t>
            </a:r>
          </a:p>
          <a:p>
            <a:pPr>
              <a:buFontTx/>
              <a:buChar char="-"/>
            </a:pPr>
            <a:r>
              <a:rPr lang="en-GB" sz="1400" dirty="0">
                <a:latin typeface="Calibri" pitchFamily="34" charset="0"/>
              </a:rPr>
              <a:t>- software</a:t>
            </a:r>
          </a:p>
          <a:p>
            <a:r>
              <a:rPr lang="en-GB" sz="1400" dirty="0">
                <a:latin typeface="Calibri" pitchFamily="34" charset="0"/>
              </a:rPr>
              <a:t>-- other</a:t>
            </a:r>
          </a:p>
        </p:txBody>
      </p:sp>
      <p:sp>
        <p:nvSpPr>
          <p:cNvPr id="14400" name="TextBox 60"/>
          <p:cNvSpPr txBox="1">
            <a:spLocks noChangeArrowheads="1"/>
          </p:cNvSpPr>
          <p:nvPr/>
        </p:nvSpPr>
        <p:spPr bwMode="auto">
          <a:xfrm>
            <a:off x="901528" y="3805225"/>
            <a:ext cx="1490662" cy="523875"/>
          </a:xfrm>
          <a:prstGeom prst="rect">
            <a:avLst/>
          </a:prstGeom>
          <a:noFill/>
          <a:ln w="9525">
            <a:noFill/>
            <a:miter lim="800000"/>
            <a:headEnd/>
            <a:tailEnd/>
          </a:ln>
        </p:spPr>
        <p:txBody>
          <a:bodyPr>
            <a:spAutoFit/>
          </a:bodyPr>
          <a:lstStyle/>
          <a:p>
            <a:pPr algn="r"/>
            <a:r>
              <a:rPr lang="en-GB" sz="1400" dirty="0">
                <a:latin typeface="Calibri" pitchFamily="34" charset="0"/>
              </a:rPr>
              <a:t>Query request</a:t>
            </a:r>
          </a:p>
          <a:p>
            <a:pPr algn="r"/>
            <a:r>
              <a:rPr lang="en-GB" sz="1400" dirty="0">
                <a:latin typeface="Calibri" pitchFamily="34" charset="0"/>
              </a:rPr>
              <a:t>Report request</a:t>
            </a:r>
          </a:p>
        </p:txBody>
      </p:sp>
      <p:sp>
        <p:nvSpPr>
          <p:cNvPr id="14401" name="TextBox 60"/>
          <p:cNvSpPr txBox="1">
            <a:spLocks noChangeArrowheads="1"/>
          </p:cNvSpPr>
          <p:nvPr/>
        </p:nvSpPr>
        <p:spPr bwMode="auto">
          <a:xfrm>
            <a:off x="4048374" y="1140805"/>
            <a:ext cx="1471612" cy="307975"/>
          </a:xfrm>
          <a:prstGeom prst="rect">
            <a:avLst/>
          </a:prstGeom>
          <a:noFill/>
          <a:ln w="9525">
            <a:noFill/>
            <a:miter lim="800000"/>
            <a:headEnd/>
            <a:tailEnd/>
          </a:ln>
        </p:spPr>
        <p:txBody>
          <a:bodyPr>
            <a:spAutoFit/>
          </a:bodyPr>
          <a:lstStyle/>
          <a:p>
            <a:r>
              <a:rPr lang="en-GB" sz="1400">
                <a:latin typeface="Calibri" pitchFamily="34" charset="0"/>
              </a:rPr>
              <a:t>SIP</a:t>
            </a:r>
          </a:p>
        </p:txBody>
      </p:sp>
      <p:sp>
        <p:nvSpPr>
          <p:cNvPr id="14402" name="TextBox 60"/>
          <p:cNvSpPr txBox="1">
            <a:spLocks noChangeArrowheads="1"/>
          </p:cNvSpPr>
          <p:nvPr/>
        </p:nvSpPr>
        <p:spPr bwMode="auto">
          <a:xfrm>
            <a:off x="1856682" y="692696"/>
            <a:ext cx="1471612" cy="738187"/>
          </a:xfrm>
          <a:prstGeom prst="rect">
            <a:avLst/>
          </a:prstGeom>
          <a:noFill/>
          <a:ln w="9525">
            <a:noFill/>
            <a:miter lim="800000"/>
            <a:headEnd/>
            <a:tailEnd/>
          </a:ln>
        </p:spPr>
        <p:txBody>
          <a:bodyPr>
            <a:spAutoFit/>
          </a:bodyPr>
          <a:lstStyle/>
          <a:p>
            <a:pPr algn="r"/>
            <a:r>
              <a:rPr lang="en-GB" sz="1400" dirty="0">
                <a:latin typeface="Calibri" pitchFamily="34" charset="0"/>
              </a:rPr>
              <a:t>Receipt confirmation</a:t>
            </a:r>
          </a:p>
          <a:p>
            <a:pPr algn="r"/>
            <a:r>
              <a:rPr lang="en-GB" sz="1400" dirty="0">
                <a:latin typeface="Calibri" pitchFamily="34" charset="0"/>
              </a:rPr>
              <a:t>Resubmit request</a:t>
            </a:r>
          </a:p>
        </p:txBody>
      </p:sp>
      <p:sp>
        <p:nvSpPr>
          <p:cNvPr id="49" name="Rektangel med afklippet hjørne i samme side 48"/>
          <p:cNvSpPr/>
          <p:nvPr/>
        </p:nvSpPr>
        <p:spPr>
          <a:xfrm>
            <a:off x="7488500" y="296652"/>
            <a:ext cx="158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5</a:t>
            </a:r>
            <a:br>
              <a:rPr lang="da-DK" sz="1400" b="1" dirty="0">
                <a:solidFill>
                  <a:prstClr val="black"/>
                </a:solidFill>
              </a:rPr>
            </a:br>
            <a:r>
              <a:rPr lang="da-DK" sz="1400" b="1" dirty="0">
                <a:solidFill>
                  <a:prstClr val="black"/>
                </a:solidFill>
              </a:rPr>
              <a:t>Administration</a:t>
            </a:r>
            <a:endParaRPr lang="en-US" sz="1400" b="1" dirty="0">
              <a:solidFill>
                <a:prstClr val="black"/>
              </a:solidFill>
            </a:endParaRPr>
          </a:p>
        </p:txBody>
      </p:sp>
      <p:sp>
        <p:nvSpPr>
          <p:cNvPr id="51" name="Rektangel med afklippet hjørne i samme side 50"/>
          <p:cNvSpPr/>
          <p:nvPr/>
        </p:nvSpPr>
        <p:spPr>
          <a:xfrm>
            <a:off x="3234862" y="40500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7</a:t>
            </a:r>
          </a:p>
          <a:p>
            <a:pPr algn="ctr" fontAlgn="auto">
              <a:spcBef>
                <a:spcPts val="0"/>
              </a:spcBef>
              <a:spcAft>
                <a:spcPts val="0"/>
              </a:spcAft>
            </a:pPr>
            <a:r>
              <a:rPr lang="da-DK" sz="1400" b="1" dirty="0">
                <a:solidFill>
                  <a:prstClr val="black"/>
                </a:solidFill>
              </a:rPr>
              <a:t>Access</a:t>
            </a:r>
          </a:p>
        </p:txBody>
      </p:sp>
      <p:sp>
        <p:nvSpPr>
          <p:cNvPr id="53" name="Rektangel med afklippet hjørne i samme side 52"/>
          <p:cNvSpPr/>
          <p:nvPr/>
        </p:nvSpPr>
        <p:spPr>
          <a:xfrm>
            <a:off x="7695262" y="31356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6</a:t>
            </a:r>
          </a:p>
          <a:p>
            <a:pPr algn="ctr" fontAlgn="auto">
              <a:spcBef>
                <a:spcPts val="0"/>
              </a:spcBef>
              <a:spcAft>
                <a:spcPts val="0"/>
              </a:spcAft>
            </a:pPr>
            <a:r>
              <a:rPr lang="da-DK" sz="1400" b="1" dirty="0" err="1">
                <a:solidFill>
                  <a:prstClr val="black"/>
                </a:solidFill>
              </a:rPr>
              <a:t>Preservation</a:t>
            </a:r>
            <a:r>
              <a:rPr lang="da-DK" sz="1400" b="1" dirty="0">
                <a:solidFill>
                  <a:prstClr val="black"/>
                </a:solidFill>
              </a:rPr>
              <a:t> Planning</a:t>
            </a:r>
          </a:p>
        </p:txBody>
      </p:sp>
      <p:sp>
        <p:nvSpPr>
          <p:cNvPr id="55" name="Rektangel med afklippet hjørne i samme side 54"/>
          <p:cNvSpPr/>
          <p:nvPr/>
        </p:nvSpPr>
        <p:spPr>
          <a:xfrm>
            <a:off x="5520862" y="30420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3</a:t>
            </a:r>
          </a:p>
          <a:p>
            <a:pPr algn="ctr" fontAlgn="auto">
              <a:spcBef>
                <a:spcPts val="0"/>
              </a:spcBef>
              <a:spcAft>
                <a:spcPts val="0"/>
              </a:spcAft>
            </a:pPr>
            <a:r>
              <a:rPr lang="da-DK" sz="1400" b="1" dirty="0" err="1">
                <a:solidFill>
                  <a:prstClr val="black"/>
                </a:solidFill>
              </a:rPr>
              <a:t>Archival</a:t>
            </a:r>
            <a:r>
              <a:rPr lang="da-DK" sz="1400" b="1" dirty="0">
                <a:solidFill>
                  <a:prstClr val="black"/>
                </a:solidFill>
              </a:rPr>
              <a:t> Storage</a:t>
            </a:r>
          </a:p>
        </p:txBody>
      </p:sp>
      <p:sp>
        <p:nvSpPr>
          <p:cNvPr id="57" name="Rektangel med afklippet hjørne i samme side 56"/>
          <p:cNvSpPr/>
          <p:nvPr/>
        </p:nvSpPr>
        <p:spPr>
          <a:xfrm>
            <a:off x="1226062" y="2996952"/>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4</a:t>
            </a:r>
          </a:p>
          <a:p>
            <a:pPr algn="ctr" fontAlgn="auto">
              <a:spcBef>
                <a:spcPts val="0"/>
              </a:spcBef>
              <a:spcAft>
                <a:spcPts val="0"/>
              </a:spcAft>
            </a:pPr>
            <a:r>
              <a:rPr lang="da-DK" sz="1400" b="1" dirty="0">
                <a:solidFill>
                  <a:prstClr val="black"/>
                </a:solidFill>
              </a:rPr>
              <a:t>Data Management</a:t>
            </a:r>
          </a:p>
        </p:txBody>
      </p:sp>
      <p:sp>
        <p:nvSpPr>
          <p:cNvPr id="58" name="Rektangel med afklippet hjørne i samme side 57"/>
          <p:cNvSpPr/>
          <p:nvPr/>
        </p:nvSpPr>
        <p:spPr>
          <a:xfrm>
            <a:off x="7704504" y="6129372"/>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1</a:t>
            </a:r>
          </a:p>
          <a:p>
            <a:pPr algn="ctr" fontAlgn="auto">
              <a:spcBef>
                <a:spcPts val="0"/>
              </a:spcBef>
              <a:spcAft>
                <a:spcPts val="0"/>
              </a:spcAft>
            </a:pPr>
            <a:r>
              <a:rPr lang="da-DK" sz="1400" b="1" dirty="0">
                <a:solidFill>
                  <a:prstClr val="black"/>
                </a:solidFill>
              </a:rPr>
              <a:t>Common Services</a:t>
            </a:r>
          </a:p>
        </p:txBody>
      </p:sp>
      <p:sp>
        <p:nvSpPr>
          <p:cNvPr id="59" name="Rektangel med afklippet hjørne i samme side 58"/>
          <p:cNvSpPr/>
          <p:nvPr/>
        </p:nvSpPr>
        <p:spPr>
          <a:xfrm>
            <a:off x="3162862" y="145800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2</a:t>
            </a:r>
          </a:p>
          <a:p>
            <a:pPr algn="ctr" fontAlgn="auto">
              <a:spcBef>
                <a:spcPts val="0"/>
              </a:spcBef>
              <a:spcAft>
                <a:spcPts val="0"/>
              </a:spcAft>
            </a:pPr>
            <a:r>
              <a:rPr lang="da-DK" sz="1400" b="1" dirty="0">
                <a:solidFill>
                  <a:prstClr val="black"/>
                </a:solidFill>
              </a:rPr>
              <a:t>Ingest</a:t>
            </a:r>
          </a:p>
        </p:txBody>
      </p:sp>
      <p:sp>
        <p:nvSpPr>
          <p:cNvPr id="61" name="Afrundet rektangel 60"/>
          <p:cNvSpPr/>
          <p:nvPr/>
        </p:nvSpPr>
        <p:spPr>
          <a:xfrm>
            <a:off x="2962800" y="6453376"/>
            <a:ext cx="1944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600" dirty="0">
                <a:solidFill>
                  <a:schemeClr val="tx1"/>
                </a:solidFill>
              </a:rPr>
              <a:t>Consumer</a:t>
            </a:r>
            <a:endParaRPr lang="en-GB" sz="1600" dirty="0">
              <a:solidFill>
                <a:schemeClr val="tx1"/>
              </a:solidFill>
            </a:endParaRPr>
          </a:p>
        </p:txBody>
      </p:sp>
      <p:sp>
        <p:nvSpPr>
          <p:cNvPr id="60" name="Afrundet rektangel 59"/>
          <p:cNvSpPr/>
          <p:nvPr/>
        </p:nvSpPr>
        <p:spPr>
          <a:xfrm>
            <a:off x="2804412" y="368660"/>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600" dirty="0">
                <a:solidFill>
                  <a:schemeClr val="tx1"/>
                </a:solidFill>
              </a:rPr>
              <a:t>Producer</a:t>
            </a:r>
            <a:endParaRPr lang="en-GB" sz="1600" dirty="0">
              <a:solidFill>
                <a:schemeClr val="tx1"/>
              </a:solidFill>
            </a:endParaRPr>
          </a:p>
        </p:txBody>
      </p:sp>
    </p:spTree>
    <p:extLst>
      <p:ext uri="{BB962C8B-B14F-4D97-AF65-F5344CB8AC3E}">
        <p14:creationId xmlns:p14="http://schemas.microsoft.com/office/powerpoint/2010/main" val="245125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45"/>
          <p:cNvCxnSpPr/>
          <p:nvPr/>
        </p:nvCxnSpPr>
        <p:spPr>
          <a:xfrm>
            <a:off x="4932288" y="3609020"/>
            <a:ext cx="2232000" cy="23931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240000" y="1920082"/>
            <a:ext cx="24796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0" idx="0"/>
          </p:cNvCxnSpPr>
          <p:nvPr/>
        </p:nvCxnSpPr>
        <p:spPr>
          <a:xfrm rot="5400000" flipH="1" flipV="1">
            <a:off x="3369469" y="1920082"/>
            <a:ext cx="24796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8" idx="1"/>
          </p:cNvCxnSpPr>
          <p:nvPr/>
        </p:nvCxnSpPr>
        <p:spPr>
          <a:xfrm flipH="1">
            <a:off x="5352256" y="1304692"/>
            <a:ext cx="2550056" cy="185443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36000" y="3330000"/>
            <a:ext cx="241200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0" idx="1"/>
          </p:cNvCxnSpPr>
          <p:nvPr/>
        </p:nvCxnSpPr>
        <p:spPr>
          <a:xfrm rot="10800000" flipV="1">
            <a:off x="5467350" y="3460750"/>
            <a:ext cx="2390775" cy="476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467350" y="3645126"/>
            <a:ext cx="2124000" cy="1044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400092" y="3744000"/>
            <a:ext cx="2232000" cy="1080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4802400" y="3877200"/>
            <a:ext cx="2487613" cy="230981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610101" y="3771900"/>
            <a:ext cx="0" cy="241935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3276000" y="5026843"/>
            <a:ext cx="241935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216309" y="3808800"/>
            <a:ext cx="2649723" cy="203254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460682" y="3833271"/>
            <a:ext cx="2589256" cy="198981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1877675" y="3276000"/>
            <a:ext cx="1872000"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3100" y="3405600"/>
            <a:ext cx="1806575" cy="1587"/>
          </a:xfrm>
          <a:prstGeom prst="straightConnector1">
            <a:avLst/>
          </a:prstGeom>
          <a:ln w="31750">
            <a:solidFill>
              <a:schemeClr val="tx1"/>
            </a:solidFill>
            <a:prstDash val="solid"/>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656000" y="972000"/>
            <a:ext cx="2448000" cy="219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1692000" y="1206000"/>
            <a:ext cx="2268000" cy="201600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5410" name="TextBox 60"/>
          <p:cNvSpPr txBox="1">
            <a:spLocks noChangeArrowheads="1"/>
          </p:cNvSpPr>
          <p:nvPr/>
        </p:nvSpPr>
        <p:spPr bwMode="auto">
          <a:xfrm>
            <a:off x="2592000" y="759368"/>
            <a:ext cx="1906587" cy="738664"/>
          </a:xfrm>
          <a:prstGeom prst="rect">
            <a:avLst/>
          </a:prstGeom>
          <a:noFill/>
          <a:ln w="9525">
            <a:noFill/>
            <a:miter lim="800000"/>
            <a:headEnd/>
            <a:tailEnd/>
          </a:ln>
        </p:spPr>
        <p:txBody>
          <a:bodyPr>
            <a:spAutoFit/>
          </a:bodyPr>
          <a:lstStyle/>
          <a:p>
            <a:pPr algn="r"/>
            <a:r>
              <a:rPr lang="en-GB" sz="1400" dirty="0">
                <a:latin typeface="Calibri" pitchFamily="34" charset="0"/>
              </a:rPr>
              <a:t>Submission/schedule agreement</a:t>
            </a:r>
          </a:p>
          <a:p>
            <a:pPr algn="r"/>
            <a:r>
              <a:rPr lang="en-GB" sz="1400" dirty="0">
                <a:latin typeface="Calibri" pitchFamily="34" charset="0"/>
              </a:rPr>
              <a:t>Appeal</a:t>
            </a:r>
          </a:p>
        </p:txBody>
      </p:sp>
      <p:sp>
        <p:nvSpPr>
          <p:cNvPr id="15411" name="TextBox 60"/>
          <p:cNvSpPr txBox="1">
            <a:spLocks noChangeArrowheads="1"/>
          </p:cNvSpPr>
          <p:nvPr/>
        </p:nvSpPr>
        <p:spPr bwMode="auto">
          <a:xfrm>
            <a:off x="4557421" y="1618207"/>
            <a:ext cx="1908175" cy="954107"/>
          </a:xfrm>
          <a:prstGeom prst="rect">
            <a:avLst/>
          </a:prstGeom>
          <a:noFill/>
          <a:ln w="9525">
            <a:noFill/>
            <a:miter lim="800000"/>
            <a:headEnd/>
            <a:tailEnd/>
          </a:ln>
        </p:spPr>
        <p:txBody>
          <a:bodyPr>
            <a:spAutoFit/>
          </a:bodyPr>
          <a:lstStyle/>
          <a:p>
            <a:r>
              <a:rPr lang="en-GB" sz="1400" dirty="0">
                <a:latin typeface="Calibri" pitchFamily="34" charset="0"/>
              </a:rPr>
              <a:t>Submission/schedule agreement</a:t>
            </a:r>
          </a:p>
          <a:p>
            <a:r>
              <a:rPr lang="en-GB" sz="1400" dirty="0">
                <a:latin typeface="Calibri" pitchFamily="34" charset="0"/>
              </a:rPr>
              <a:t>Lien</a:t>
            </a:r>
          </a:p>
          <a:p>
            <a:r>
              <a:rPr lang="en-GB" sz="1400" dirty="0">
                <a:latin typeface="Calibri" pitchFamily="34" charset="0"/>
              </a:rPr>
              <a:t>Final ingest report</a:t>
            </a:r>
          </a:p>
        </p:txBody>
      </p:sp>
      <p:sp>
        <p:nvSpPr>
          <p:cNvPr id="15412" name="TextBox 60"/>
          <p:cNvSpPr txBox="1">
            <a:spLocks noChangeArrowheads="1"/>
          </p:cNvSpPr>
          <p:nvPr/>
        </p:nvSpPr>
        <p:spPr bwMode="auto">
          <a:xfrm>
            <a:off x="5835600" y="2674800"/>
            <a:ext cx="1906588" cy="307975"/>
          </a:xfrm>
          <a:prstGeom prst="rect">
            <a:avLst/>
          </a:prstGeom>
          <a:noFill/>
          <a:ln w="9525">
            <a:noFill/>
            <a:miter lim="800000"/>
            <a:headEnd/>
            <a:tailEnd/>
          </a:ln>
        </p:spPr>
        <p:txBody>
          <a:bodyPr>
            <a:spAutoFit/>
          </a:bodyPr>
          <a:lstStyle/>
          <a:p>
            <a:r>
              <a:rPr lang="en-GB" sz="1400" dirty="0">
                <a:latin typeface="Calibri" pitchFamily="34" charset="0"/>
              </a:rPr>
              <a:t>SIP or AIP [f 	or audit]</a:t>
            </a:r>
          </a:p>
        </p:txBody>
      </p:sp>
      <p:sp>
        <p:nvSpPr>
          <p:cNvPr id="15413" name="TextBox 60"/>
          <p:cNvSpPr txBox="1">
            <a:spLocks noChangeArrowheads="1"/>
          </p:cNvSpPr>
          <p:nvPr/>
        </p:nvSpPr>
        <p:spPr bwMode="auto">
          <a:xfrm>
            <a:off x="5508104" y="648000"/>
            <a:ext cx="1906587" cy="954107"/>
          </a:xfrm>
          <a:prstGeom prst="rect">
            <a:avLst/>
          </a:prstGeom>
          <a:noFill/>
          <a:ln w="9525">
            <a:noFill/>
            <a:miter lim="800000"/>
            <a:headEnd/>
            <a:tailEnd/>
          </a:ln>
        </p:spPr>
        <p:txBody>
          <a:bodyPr>
            <a:spAutoFit/>
          </a:bodyPr>
          <a:lstStyle/>
          <a:p>
            <a:pPr algn="r"/>
            <a:r>
              <a:rPr lang="en-GB" sz="1400" dirty="0">
                <a:latin typeface="Calibri" pitchFamily="34" charset="0"/>
              </a:rPr>
              <a:t>Data formatting &amp; doc 	</a:t>
            </a:r>
            <a:r>
              <a:rPr lang="en-GB" sz="1400" dirty="0" err="1">
                <a:latin typeface="Calibri" pitchFamily="34" charset="0"/>
              </a:rPr>
              <a:t>stds</a:t>
            </a:r>
            <a:endParaRPr lang="en-GB" sz="1400" dirty="0">
              <a:latin typeface="Calibri" pitchFamily="34" charset="0"/>
            </a:endParaRPr>
          </a:p>
          <a:p>
            <a:pPr algn="r"/>
            <a:r>
              <a:rPr lang="en-GB" sz="1400" dirty="0">
                <a:latin typeface="Calibri" pitchFamily="34" charset="0"/>
              </a:rPr>
              <a:t>Submission </a:t>
            </a:r>
            <a:r>
              <a:rPr lang="en-GB" sz="1400" dirty="0">
                <a:latin typeface="Calibri" pitchFamily="34" charset="0"/>
              </a:rPr>
              <a:t>report</a:t>
            </a:r>
          </a:p>
          <a:p>
            <a:pPr algn="r"/>
            <a:r>
              <a:rPr lang="en-GB" sz="1400" dirty="0">
                <a:latin typeface="Calibri" pitchFamily="34" charset="0"/>
              </a:rPr>
              <a:t>[Updated] SIP</a:t>
            </a:r>
          </a:p>
        </p:txBody>
      </p:sp>
      <p:sp>
        <p:nvSpPr>
          <p:cNvPr id="15414" name="TextBox 60"/>
          <p:cNvSpPr txBox="1">
            <a:spLocks noChangeArrowheads="1"/>
          </p:cNvSpPr>
          <p:nvPr/>
        </p:nvSpPr>
        <p:spPr bwMode="auto">
          <a:xfrm>
            <a:off x="2531240" y="2988000"/>
            <a:ext cx="1609725" cy="307777"/>
          </a:xfrm>
          <a:prstGeom prst="rect">
            <a:avLst/>
          </a:prstGeom>
          <a:noFill/>
          <a:ln w="9525">
            <a:noFill/>
            <a:miter lim="800000"/>
            <a:headEnd/>
            <a:tailEnd/>
          </a:ln>
        </p:spPr>
        <p:txBody>
          <a:bodyPr wrap="square">
            <a:spAutoFit/>
          </a:bodyPr>
          <a:lstStyle/>
          <a:p>
            <a:r>
              <a:rPr lang="en-GB" sz="1400" dirty="0">
                <a:latin typeface="Calibri" pitchFamily="34" charset="0"/>
              </a:rPr>
              <a:t>Budget Policies</a:t>
            </a:r>
          </a:p>
        </p:txBody>
      </p:sp>
      <p:sp>
        <p:nvSpPr>
          <p:cNvPr id="15415" name="TextBox 60"/>
          <p:cNvSpPr txBox="1">
            <a:spLocks noChangeArrowheads="1"/>
          </p:cNvSpPr>
          <p:nvPr/>
        </p:nvSpPr>
        <p:spPr bwMode="auto">
          <a:xfrm>
            <a:off x="2002632" y="3380400"/>
            <a:ext cx="1131887" cy="307975"/>
          </a:xfrm>
          <a:prstGeom prst="rect">
            <a:avLst/>
          </a:prstGeom>
          <a:noFill/>
          <a:ln w="9525">
            <a:noFill/>
            <a:miter lim="800000"/>
            <a:headEnd/>
            <a:tailEnd/>
          </a:ln>
        </p:spPr>
        <p:txBody>
          <a:bodyPr>
            <a:spAutoFit/>
          </a:bodyPr>
          <a:lstStyle/>
          <a:p>
            <a:r>
              <a:rPr lang="en-GB" sz="1400" dirty="0">
                <a:latin typeface="Calibri" pitchFamily="34" charset="0"/>
              </a:rPr>
              <a:t>Reports</a:t>
            </a:r>
          </a:p>
        </p:txBody>
      </p:sp>
      <p:sp>
        <p:nvSpPr>
          <p:cNvPr id="15416" name="TextBox 60"/>
          <p:cNvSpPr txBox="1">
            <a:spLocks noChangeArrowheads="1"/>
          </p:cNvSpPr>
          <p:nvPr/>
        </p:nvSpPr>
        <p:spPr bwMode="auto">
          <a:xfrm>
            <a:off x="1871700" y="3769876"/>
            <a:ext cx="2214435" cy="523220"/>
          </a:xfrm>
          <a:prstGeom prst="rect">
            <a:avLst/>
          </a:prstGeom>
          <a:noFill/>
          <a:ln w="9525">
            <a:noFill/>
            <a:miter lim="800000"/>
            <a:headEnd/>
            <a:tailEnd/>
          </a:ln>
        </p:spPr>
        <p:txBody>
          <a:bodyPr wrap="square">
            <a:spAutoFit/>
          </a:bodyPr>
          <a:lstStyle/>
          <a:p>
            <a:r>
              <a:rPr lang="en-GB" sz="1400" dirty="0">
                <a:latin typeface="Calibri" pitchFamily="34" charset="0"/>
              </a:rPr>
              <a:t>                           Report</a:t>
            </a:r>
          </a:p>
          <a:p>
            <a:r>
              <a:rPr lang="en-GB" sz="1400" dirty="0">
                <a:latin typeface="Calibri" pitchFamily="34" charset="0"/>
              </a:rPr>
              <a:t>  Status of updates</a:t>
            </a:r>
          </a:p>
        </p:txBody>
      </p:sp>
      <p:sp>
        <p:nvSpPr>
          <p:cNvPr id="15417" name="TextBox 60"/>
          <p:cNvSpPr txBox="1">
            <a:spLocks noChangeArrowheads="1"/>
          </p:cNvSpPr>
          <p:nvPr/>
        </p:nvSpPr>
        <p:spPr bwMode="auto">
          <a:xfrm>
            <a:off x="1475656" y="5463225"/>
            <a:ext cx="2095887" cy="954107"/>
          </a:xfrm>
          <a:prstGeom prst="rect">
            <a:avLst/>
          </a:prstGeom>
          <a:noFill/>
          <a:ln w="9525">
            <a:noFill/>
            <a:miter lim="800000"/>
            <a:headEnd/>
            <a:tailEnd/>
          </a:ln>
        </p:spPr>
        <p:txBody>
          <a:bodyPr wrap="square">
            <a:spAutoFit/>
          </a:bodyPr>
          <a:lstStyle/>
          <a:p>
            <a:r>
              <a:rPr lang="en-GB" sz="1400" dirty="0">
                <a:latin typeface="Calibri" pitchFamily="34" charset="0"/>
              </a:rPr>
              <a:t>         Policies</a:t>
            </a:r>
          </a:p>
          <a:p>
            <a:r>
              <a:rPr lang="en-GB" sz="1400" dirty="0">
                <a:latin typeface="Calibri" pitchFamily="34" charset="0"/>
              </a:rPr>
              <a:t>     Report request</a:t>
            </a:r>
          </a:p>
          <a:p>
            <a:r>
              <a:rPr lang="en-GB" sz="1400" dirty="0">
                <a:latin typeface="Calibri" pitchFamily="34" charset="0"/>
              </a:rPr>
              <a:t>     System updates</a:t>
            </a:r>
          </a:p>
          <a:p>
            <a:r>
              <a:rPr lang="en-GB" sz="1400" dirty="0">
                <a:latin typeface="Calibri" pitchFamily="34" charset="0"/>
              </a:rPr>
              <a:t>    Review updates</a:t>
            </a:r>
          </a:p>
        </p:txBody>
      </p:sp>
      <p:sp>
        <p:nvSpPr>
          <p:cNvPr id="15418" name="TextBox 60"/>
          <p:cNvSpPr txBox="1">
            <a:spLocks noChangeArrowheads="1"/>
          </p:cNvSpPr>
          <p:nvPr/>
        </p:nvSpPr>
        <p:spPr bwMode="auto">
          <a:xfrm>
            <a:off x="2620735" y="4447717"/>
            <a:ext cx="1906588" cy="1384995"/>
          </a:xfrm>
          <a:prstGeom prst="rect">
            <a:avLst/>
          </a:prstGeom>
          <a:noFill/>
          <a:ln w="9525">
            <a:noFill/>
            <a:miter lim="800000"/>
            <a:headEnd/>
            <a:tailEnd/>
          </a:ln>
        </p:spPr>
        <p:txBody>
          <a:bodyPr>
            <a:spAutoFit/>
          </a:bodyPr>
          <a:lstStyle/>
          <a:p>
            <a:pPr algn="r"/>
            <a:r>
              <a:rPr lang="en-GB" sz="1400" dirty="0">
                <a:latin typeface="Calibri" pitchFamily="34" charset="0"/>
              </a:rPr>
              <a:t>AIP/SIP template</a:t>
            </a:r>
          </a:p>
          <a:p>
            <a:pPr algn="r"/>
            <a:r>
              <a:rPr lang="en-GB" sz="1400" dirty="0">
                <a:latin typeface="Calibri" pitchFamily="34" charset="0"/>
              </a:rPr>
              <a:t>AIP/SIP review</a:t>
            </a:r>
          </a:p>
          <a:p>
            <a:pPr algn="r"/>
            <a:r>
              <a:rPr lang="en-GB" sz="1400" dirty="0">
                <a:latin typeface="Calibri" pitchFamily="34" charset="0"/>
              </a:rPr>
              <a:t>Customization advice</a:t>
            </a:r>
          </a:p>
          <a:p>
            <a:pPr algn="r"/>
            <a:r>
              <a:rPr lang="en-GB" sz="1400" dirty="0" smtClean="0">
                <a:latin typeface="Calibri" pitchFamily="34" charset="0"/>
              </a:rPr>
              <a:t>Preservation plans</a:t>
            </a:r>
            <a:endParaRPr lang="en-GB" sz="1400" dirty="0">
              <a:latin typeface="Calibri" pitchFamily="34" charset="0"/>
            </a:endParaRPr>
          </a:p>
          <a:p>
            <a:pPr algn="r"/>
            <a:r>
              <a:rPr lang="en-GB" sz="1400" dirty="0">
                <a:latin typeface="Calibri" pitchFamily="34" charset="0"/>
              </a:rPr>
              <a:t>Recommendations</a:t>
            </a:r>
          </a:p>
          <a:p>
            <a:pPr algn="r"/>
            <a:r>
              <a:rPr lang="en-GB" sz="1400" dirty="0">
                <a:latin typeface="Calibri" pitchFamily="34" charset="0"/>
              </a:rPr>
              <a:t>Risk analysis report</a:t>
            </a:r>
          </a:p>
        </p:txBody>
      </p:sp>
      <p:sp>
        <p:nvSpPr>
          <p:cNvPr id="15419" name="TextBox 60"/>
          <p:cNvSpPr txBox="1">
            <a:spLocks noChangeArrowheads="1"/>
          </p:cNvSpPr>
          <p:nvPr/>
        </p:nvSpPr>
        <p:spPr bwMode="auto">
          <a:xfrm>
            <a:off x="4611387" y="4165992"/>
            <a:ext cx="1131887" cy="523875"/>
          </a:xfrm>
          <a:prstGeom prst="rect">
            <a:avLst/>
          </a:prstGeom>
          <a:noFill/>
          <a:ln w="9525">
            <a:noFill/>
            <a:miter lim="800000"/>
            <a:headEnd/>
            <a:tailEnd/>
          </a:ln>
        </p:spPr>
        <p:txBody>
          <a:bodyPr>
            <a:spAutoFit/>
          </a:bodyPr>
          <a:lstStyle/>
          <a:p>
            <a:r>
              <a:rPr lang="en-GB" sz="1400" dirty="0">
                <a:latin typeface="Calibri" pitchFamily="34" charset="0"/>
              </a:rPr>
              <a:t>      DIP</a:t>
            </a:r>
          </a:p>
          <a:p>
            <a:r>
              <a:rPr lang="en-GB" sz="1400" dirty="0">
                <a:latin typeface="Calibri" pitchFamily="34" charset="0"/>
              </a:rPr>
              <a:t>Billing Info</a:t>
            </a:r>
          </a:p>
        </p:txBody>
      </p:sp>
      <p:sp>
        <p:nvSpPr>
          <p:cNvPr id="15420" name="TextBox 60"/>
          <p:cNvSpPr txBox="1">
            <a:spLocks noChangeArrowheads="1"/>
          </p:cNvSpPr>
          <p:nvPr/>
        </p:nvSpPr>
        <p:spPr bwMode="auto">
          <a:xfrm>
            <a:off x="6914237" y="5597526"/>
            <a:ext cx="1889125" cy="306388"/>
          </a:xfrm>
          <a:prstGeom prst="rect">
            <a:avLst/>
          </a:prstGeom>
          <a:noFill/>
          <a:ln w="9525">
            <a:noFill/>
            <a:miter lim="800000"/>
            <a:headEnd/>
            <a:tailEnd/>
          </a:ln>
        </p:spPr>
        <p:txBody>
          <a:bodyPr>
            <a:spAutoFit/>
          </a:bodyPr>
          <a:lstStyle/>
          <a:p>
            <a:r>
              <a:rPr lang="en-GB" sz="1400" dirty="0">
                <a:latin typeface="Calibri" pitchFamily="34" charset="0"/>
              </a:rPr>
              <a:t>Dissemination request</a:t>
            </a:r>
          </a:p>
        </p:txBody>
      </p:sp>
      <p:sp>
        <p:nvSpPr>
          <p:cNvPr id="15421" name="TextBox 60"/>
          <p:cNvSpPr txBox="1">
            <a:spLocks noChangeArrowheads="1"/>
          </p:cNvSpPr>
          <p:nvPr/>
        </p:nvSpPr>
        <p:spPr bwMode="auto">
          <a:xfrm>
            <a:off x="5382000" y="4237200"/>
            <a:ext cx="2357649" cy="523220"/>
          </a:xfrm>
          <a:prstGeom prst="rect">
            <a:avLst/>
          </a:prstGeom>
          <a:noFill/>
          <a:ln w="9525">
            <a:noFill/>
            <a:miter lim="800000"/>
            <a:headEnd/>
            <a:tailEnd/>
          </a:ln>
        </p:spPr>
        <p:txBody>
          <a:bodyPr wrap="square">
            <a:spAutoFit/>
          </a:bodyPr>
          <a:lstStyle/>
          <a:p>
            <a:r>
              <a:rPr lang="en-GB" sz="1400" dirty="0">
                <a:latin typeface="Calibri" pitchFamily="34" charset="0"/>
              </a:rPr>
              <a:t>            Payment</a:t>
            </a:r>
          </a:p>
          <a:p>
            <a:r>
              <a:rPr lang="en-GB" sz="1400" dirty="0">
                <a:latin typeface="Calibri" pitchFamily="34" charset="0"/>
              </a:rPr>
              <a:t>              Info responses</a:t>
            </a:r>
          </a:p>
        </p:txBody>
      </p:sp>
      <p:sp>
        <p:nvSpPr>
          <p:cNvPr id="15422" name="TextBox 60"/>
          <p:cNvSpPr txBox="1">
            <a:spLocks noChangeArrowheads="1"/>
          </p:cNvSpPr>
          <p:nvPr/>
        </p:nvSpPr>
        <p:spPr bwMode="auto">
          <a:xfrm>
            <a:off x="6840000" y="4093200"/>
            <a:ext cx="1889125" cy="523875"/>
          </a:xfrm>
          <a:prstGeom prst="rect">
            <a:avLst/>
          </a:prstGeom>
          <a:noFill/>
          <a:ln w="9525">
            <a:noFill/>
            <a:miter lim="800000"/>
            <a:headEnd/>
            <a:tailEnd/>
          </a:ln>
        </p:spPr>
        <p:txBody>
          <a:bodyPr>
            <a:spAutoFit/>
          </a:bodyPr>
          <a:lstStyle/>
          <a:p>
            <a:r>
              <a:rPr lang="en-GB" sz="1400" dirty="0">
                <a:latin typeface="Calibri" pitchFamily="34" charset="0"/>
              </a:rPr>
              <a:t>Info requests</a:t>
            </a:r>
          </a:p>
          <a:p>
            <a:r>
              <a:rPr lang="en-GB" sz="1400" dirty="0">
                <a:latin typeface="Calibri" pitchFamily="34" charset="0"/>
              </a:rPr>
              <a:t>          Bill</a:t>
            </a:r>
          </a:p>
        </p:txBody>
      </p:sp>
      <p:sp>
        <p:nvSpPr>
          <p:cNvPr id="15423" name="TextBox 60"/>
          <p:cNvSpPr txBox="1">
            <a:spLocks noChangeArrowheads="1"/>
          </p:cNvSpPr>
          <p:nvPr/>
        </p:nvSpPr>
        <p:spPr bwMode="auto">
          <a:xfrm>
            <a:off x="5364088" y="3429000"/>
            <a:ext cx="1889125" cy="307975"/>
          </a:xfrm>
          <a:prstGeom prst="rect">
            <a:avLst/>
          </a:prstGeom>
          <a:noFill/>
          <a:ln w="9525">
            <a:noFill/>
            <a:miter lim="800000"/>
            <a:headEnd/>
            <a:tailEnd/>
          </a:ln>
        </p:spPr>
        <p:txBody>
          <a:bodyPr>
            <a:spAutoFit/>
          </a:bodyPr>
          <a:lstStyle/>
          <a:p>
            <a:pPr algn="r"/>
            <a:r>
              <a:rPr lang="en-GB" sz="1400" dirty="0">
                <a:latin typeface="Calibri" pitchFamily="34" charset="0"/>
              </a:rPr>
              <a:t>Operational statistics</a:t>
            </a:r>
          </a:p>
        </p:txBody>
      </p:sp>
      <p:sp>
        <p:nvSpPr>
          <p:cNvPr id="15424" name="TextBox 60"/>
          <p:cNvSpPr txBox="1">
            <a:spLocks noChangeArrowheads="1"/>
          </p:cNvSpPr>
          <p:nvPr/>
        </p:nvSpPr>
        <p:spPr bwMode="auto">
          <a:xfrm>
            <a:off x="6103255" y="3036888"/>
            <a:ext cx="1889125" cy="307975"/>
          </a:xfrm>
          <a:prstGeom prst="rect">
            <a:avLst/>
          </a:prstGeom>
          <a:noFill/>
          <a:ln w="9525">
            <a:noFill/>
            <a:miter lim="800000"/>
            <a:headEnd/>
            <a:tailEnd/>
          </a:ln>
        </p:spPr>
        <p:txBody>
          <a:bodyPr>
            <a:spAutoFit/>
          </a:bodyPr>
          <a:lstStyle/>
          <a:p>
            <a:r>
              <a:rPr lang="en-GB" sz="1400" dirty="0">
                <a:latin typeface="Calibri" pitchFamily="34" charset="0"/>
              </a:rPr>
              <a:t>Storage mgmt. policies</a:t>
            </a:r>
          </a:p>
        </p:txBody>
      </p:sp>
      <p:sp>
        <p:nvSpPr>
          <p:cNvPr id="15425" name="TextBox 60"/>
          <p:cNvSpPr txBox="1">
            <a:spLocks noChangeArrowheads="1"/>
          </p:cNvSpPr>
          <p:nvPr/>
        </p:nvSpPr>
        <p:spPr bwMode="auto">
          <a:xfrm>
            <a:off x="4600198" y="4868299"/>
            <a:ext cx="1906588" cy="1384995"/>
          </a:xfrm>
          <a:prstGeom prst="rect">
            <a:avLst/>
          </a:prstGeom>
          <a:noFill/>
          <a:ln w="9525">
            <a:noFill/>
            <a:miter lim="800000"/>
            <a:headEnd/>
            <a:tailEnd/>
          </a:ln>
        </p:spPr>
        <p:txBody>
          <a:bodyPr>
            <a:spAutoFit/>
          </a:bodyPr>
          <a:lstStyle/>
          <a:p>
            <a:r>
              <a:rPr lang="en-GB" sz="1400" dirty="0">
                <a:latin typeface="Calibri" pitchFamily="34" charset="0"/>
              </a:rPr>
              <a:t>Approved </a:t>
            </a:r>
            <a:r>
              <a:rPr lang="en-GB" sz="1400" dirty="0" err="1">
                <a:latin typeface="Calibri" pitchFamily="34" charset="0"/>
              </a:rPr>
              <a:t>stds</a:t>
            </a:r>
            <a:endParaRPr lang="en-GB" sz="1400" dirty="0">
              <a:latin typeface="Calibri" pitchFamily="34" charset="0"/>
            </a:endParaRPr>
          </a:p>
          <a:p>
            <a:r>
              <a:rPr lang="en-GB" sz="1400" dirty="0">
                <a:latin typeface="Calibri" pitchFamily="34" charset="0"/>
              </a:rPr>
              <a:t>Preservation </a:t>
            </a:r>
            <a:r>
              <a:rPr lang="en-GB" sz="1400" dirty="0" err="1">
                <a:latin typeface="Calibri" pitchFamily="34" charset="0"/>
              </a:rPr>
              <a:t>reqmts</a:t>
            </a:r>
            <a:endParaRPr lang="en-GB" sz="1400" dirty="0">
              <a:latin typeface="Calibri" pitchFamily="34" charset="0"/>
            </a:endParaRPr>
          </a:p>
          <a:p>
            <a:r>
              <a:rPr lang="en-GB" sz="1400" dirty="0" smtClean="0">
                <a:latin typeface="Calibri" pitchFamily="34" charset="0"/>
              </a:rPr>
              <a:t>Preservation objectives</a:t>
            </a:r>
            <a:endParaRPr lang="en-GB" sz="1400" dirty="0">
              <a:latin typeface="Calibri" pitchFamily="34" charset="0"/>
            </a:endParaRPr>
          </a:p>
          <a:p>
            <a:r>
              <a:rPr lang="en-GB" sz="1400" dirty="0">
                <a:latin typeface="Calibri" pitchFamily="34" charset="0"/>
              </a:rPr>
              <a:t>Inventory reports</a:t>
            </a:r>
          </a:p>
          <a:p>
            <a:r>
              <a:rPr lang="en-GB" sz="1400" dirty="0">
                <a:latin typeface="Calibri" pitchFamily="34" charset="0"/>
              </a:rPr>
              <a:t>Performance reports</a:t>
            </a:r>
          </a:p>
          <a:p>
            <a:r>
              <a:rPr lang="en-GB" sz="1400" dirty="0">
                <a:latin typeface="Calibri" pitchFamily="34" charset="0"/>
              </a:rPr>
              <a:t>Consumer comment</a:t>
            </a:r>
          </a:p>
        </p:txBody>
      </p:sp>
      <p:sp>
        <p:nvSpPr>
          <p:cNvPr id="49" name="Rektangel med afklippet hjørne i samme side 48"/>
          <p:cNvSpPr/>
          <p:nvPr/>
        </p:nvSpPr>
        <p:spPr>
          <a:xfrm>
            <a:off x="7102800" y="5947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7</a:t>
            </a:r>
          </a:p>
          <a:p>
            <a:pPr algn="ctr" fontAlgn="auto">
              <a:spcBef>
                <a:spcPts val="0"/>
              </a:spcBef>
              <a:spcAft>
                <a:spcPts val="0"/>
              </a:spcAft>
            </a:pPr>
            <a:r>
              <a:rPr lang="da-DK" sz="1400" b="1" dirty="0">
                <a:solidFill>
                  <a:prstClr val="black"/>
                </a:solidFill>
              </a:rPr>
              <a:t>Access</a:t>
            </a:r>
          </a:p>
        </p:txBody>
      </p:sp>
      <p:sp>
        <p:nvSpPr>
          <p:cNvPr id="50" name="Rektangel med afklippet hjørne i samme side 49"/>
          <p:cNvSpPr/>
          <p:nvPr/>
        </p:nvSpPr>
        <p:spPr>
          <a:xfrm>
            <a:off x="3924000" y="6192000"/>
            <a:ext cx="1260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6</a:t>
            </a:r>
          </a:p>
          <a:p>
            <a:pPr algn="ctr" fontAlgn="auto">
              <a:spcBef>
                <a:spcPts val="0"/>
              </a:spcBef>
              <a:spcAft>
                <a:spcPts val="0"/>
              </a:spcAft>
            </a:pPr>
            <a:r>
              <a:rPr lang="da-DK" sz="1400" b="1" dirty="0" err="1">
                <a:solidFill>
                  <a:prstClr val="black"/>
                </a:solidFill>
              </a:rPr>
              <a:t>Preservation</a:t>
            </a:r>
            <a:r>
              <a:rPr lang="da-DK" sz="1400" b="1" dirty="0">
                <a:solidFill>
                  <a:prstClr val="black"/>
                </a:solidFill>
              </a:rPr>
              <a:t> Planning</a:t>
            </a:r>
          </a:p>
        </p:txBody>
      </p:sp>
      <p:sp>
        <p:nvSpPr>
          <p:cNvPr id="52" name="Rektangel med afklippet hjørne i samme side 51"/>
          <p:cNvSpPr/>
          <p:nvPr/>
        </p:nvSpPr>
        <p:spPr>
          <a:xfrm>
            <a:off x="7858800" y="3013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3</a:t>
            </a:r>
          </a:p>
          <a:p>
            <a:pPr algn="ctr" fontAlgn="auto">
              <a:spcBef>
                <a:spcPts val="0"/>
              </a:spcBef>
              <a:spcAft>
                <a:spcPts val="0"/>
              </a:spcAft>
            </a:pPr>
            <a:r>
              <a:rPr lang="da-DK" sz="1400" b="1" dirty="0" err="1">
                <a:solidFill>
                  <a:prstClr val="black"/>
                </a:solidFill>
              </a:rPr>
              <a:t>Archival</a:t>
            </a:r>
            <a:r>
              <a:rPr lang="da-DK" sz="1400" b="1" dirty="0">
                <a:solidFill>
                  <a:prstClr val="black"/>
                </a:solidFill>
              </a:rPr>
              <a:t> Storage</a:t>
            </a:r>
          </a:p>
        </p:txBody>
      </p:sp>
      <p:sp>
        <p:nvSpPr>
          <p:cNvPr id="54" name="Rektangel med afklippet hjørne i samme side 53"/>
          <p:cNvSpPr/>
          <p:nvPr/>
        </p:nvSpPr>
        <p:spPr>
          <a:xfrm>
            <a:off x="287524" y="5841340"/>
            <a:ext cx="140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4</a:t>
            </a:r>
          </a:p>
          <a:p>
            <a:pPr algn="ctr" fontAlgn="auto">
              <a:spcBef>
                <a:spcPts val="0"/>
              </a:spcBef>
              <a:spcAft>
                <a:spcPts val="0"/>
              </a:spcAft>
            </a:pPr>
            <a:r>
              <a:rPr lang="da-DK" sz="1400" b="1" dirty="0">
                <a:solidFill>
                  <a:prstClr val="black"/>
                </a:solidFill>
              </a:rPr>
              <a:t>Data Management</a:t>
            </a:r>
          </a:p>
        </p:txBody>
      </p:sp>
      <p:sp>
        <p:nvSpPr>
          <p:cNvPr id="56" name="Rektangel med afklippet hjørne i samme side 55"/>
          <p:cNvSpPr/>
          <p:nvPr/>
        </p:nvSpPr>
        <p:spPr>
          <a:xfrm>
            <a:off x="648000" y="655200"/>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1</a:t>
            </a:r>
          </a:p>
          <a:p>
            <a:pPr algn="ctr" fontAlgn="auto">
              <a:spcBef>
                <a:spcPts val="0"/>
              </a:spcBef>
              <a:spcAft>
                <a:spcPts val="0"/>
              </a:spcAft>
            </a:pPr>
            <a:r>
              <a:rPr lang="da-DK" sz="1400" b="1" dirty="0">
                <a:solidFill>
                  <a:prstClr val="black"/>
                </a:solidFill>
              </a:rPr>
              <a:t>Common Services</a:t>
            </a:r>
          </a:p>
        </p:txBody>
      </p:sp>
      <p:sp>
        <p:nvSpPr>
          <p:cNvPr id="58" name="Rektangel med afklippet hjørne i samme side 57"/>
          <p:cNvSpPr/>
          <p:nvPr/>
        </p:nvSpPr>
        <p:spPr>
          <a:xfrm>
            <a:off x="7380312" y="656692"/>
            <a:ext cx="10440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2</a:t>
            </a:r>
          </a:p>
          <a:p>
            <a:pPr algn="ctr" fontAlgn="auto">
              <a:spcBef>
                <a:spcPts val="0"/>
              </a:spcBef>
              <a:spcAft>
                <a:spcPts val="0"/>
              </a:spcAft>
            </a:pPr>
            <a:r>
              <a:rPr lang="da-DK" sz="1400" b="1" dirty="0">
                <a:solidFill>
                  <a:prstClr val="black"/>
                </a:solidFill>
              </a:rPr>
              <a:t>Ingest</a:t>
            </a:r>
          </a:p>
        </p:txBody>
      </p:sp>
      <p:cxnSp>
        <p:nvCxnSpPr>
          <p:cNvPr id="23" name="Straight Arrow Connector 22"/>
          <p:cNvCxnSpPr/>
          <p:nvPr/>
        </p:nvCxnSpPr>
        <p:spPr>
          <a:xfrm flipV="1">
            <a:off x="5040052" y="1304692"/>
            <a:ext cx="2628764" cy="190828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7" name="Rektangel med afklippet hjørne i samme side 46"/>
          <p:cNvSpPr/>
          <p:nvPr/>
        </p:nvSpPr>
        <p:spPr>
          <a:xfrm>
            <a:off x="3751200" y="3160800"/>
            <a:ext cx="1717200" cy="648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da-DK" sz="1400" b="1" dirty="0">
                <a:solidFill>
                  <a:prstClr val="black"/>
                </a:solidFill>
              </a:rPr>
              <a:t>5</a:t>
            </a:r>
            <a:br>
              <a:rPr lang="da-DK" sz="1400" b="1" dirty="0">
                <a:solidFill>
                  <a:prstClr val="black"/>
                </a:solidFill>
              </a:rPr>
            </a:br>
            <a:r>
              <a:rPr lang="da-DK" sz="1400" b="1" dirty="0">
                <a:solidFill>
                  <a:prstClr val="black"/>
                </a:solidFill>
              </a:rPr>
              <a:t>Administration</a:t>
            </a:r>
            <a:endParaRPr lang="en-US" sz="1400" b="1" dirty="0">
              <a:solidFill>
                <a:prstClr val="black"/>
              </a:solidFill>
            </a:endParaRPr>
          </a:p>
        </p:txBody>
      </p:sp>
      <p:sp>
        <p:nvSpPr>
          <p:cNvPr id="59" name="Afrundet rektangel 58"/>
          <p:cNvSpPr/>
          <p:nvPr/>
        </p:nvSpPr>
        <p:spPr>
          <a:xfrm>
            <a:off x="7578000" y="4510800"/>
            <a:ext cx="12240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400" dirty="0">
                <a:solidFill>
                  <a:schemeClr val="tx1"/>
                </a:solidFill>
              </a:rPr>
              <a:t>Consumer</a:t>
            </a:r>
            <a:endParaRPr lang="en-GB" sz="1400" dirty="0">
              <a:solidFill>
                <a:schemeClr val="tx1"/>
              </a:solidFill>
            </a:endParaRPr>
          </a:p>
        </p:txBody>
      </p:sp>
      <p:sp>
        <p:nvSpPr>
          <p:cNvPr id="60" name="Afrundet rektangel 59"/>
          <p:cNvSpPr/>
          <p:nvPr/>
        </p:nvSpPr>
        <p:spPr>
          <a:xfrm>
            <a:off x="3960000" y="288000"/>
            <a:ext cx="12240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400" dirty="0">
                <a:solidFill>
                  <a:schemeClr val="tx1"/>
                </a:solidFill>
              </a:rPr>
              <a:t>Producer</a:t>
            </a:r>
            <a:endParaRPr lang="en-GB" sz="1400" dirty="0">
              <a:solidFill>
                <a:schemeClr val="tx1"/>
              </a:solidFill>
            </a:endParaRPr>
          </a:p>
        </p:txBody>
      </p:sp>
      <p:sp>
        <p:nvSpPr>
          <p:cNvPr id="66" name="Afrundet rektangel 65"/>
          <p:cNvSpPr/>
          <p:nvPr/>
        </p:nvSpPr>
        <p:spPr>
          <a:xfrm>
            <a:off x="518400" y="3168000"/>
            <a:ext cx="1425600" cy="39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1400" dirty="0">
                <a:solidFill>
                  <a:schemeClr val="tx1"/>
                </a:solidFill>
              </a:rPr>
              <a:t>Management</a:t>
            </a:r>
            <a:endParaRPr lang="en-GB" sz="1400" dirty="0">
              <a:solidFill>
                <a:schemeClr val="tx1"/>
              </a:solidFill>
            </a:endParaRPr>
          </a:p>
        </p:txBody>
      </p:sp>
    </p:spTree>
    <p:extLst>
      <p:ext uri="{BB962C8B-B14F-4D97-AF65-F5344CB8AC3E}">
        <p14:creationId xmlns:p14="http://schemas.microsoft.com/office/powerpoint/2010/main" val="140070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649663" y="134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 Object</a:t>
            </a:r>
          </a:p>
        </p:txBody>
      </p:sp>
      <p:sp>
        <p:nvSpPr>
          <p:cNvPr id="16387" name="TextBox 2"/>
          <p:cNvSpPr txBox="1">
            <a:spLocks noChangeArrowheads="1"/>
          </p:cNvSpPr>
          <p:nvPr/>
        </p:nvSpPr>
        <p:spPr bwMode="auto">
          <a:xfrm>
            <a:off x="6000750" y="1785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Representation</a:t>
            </a:r>
          </a:p>
          <a:p>
            <a:pPr algn="ctr">
              <a:defRPr/>
            </a:pPr>
            <a:r>
              <a:rPr lang="en-GB" dirty="0"/>
              <a:t>Information</a:t>
            </a:r>
          </a:p>
        </p:txBody>
      </p:sp>
      <p:sp>
        <p:nvSpPr>
          <p:cNvPr id="16388" name="TextBox 3"/>
          <p:cNvSpPr txBox="1">
            <a:spLocks noChangeArrowheads="1"/>
          </p:cNvSpPr>
          <p:nvPr/>
        </p:nvSpPr>
        <p:spPr bwMode="auto">
          <a:xfrm>
            <a:off x="2576513" y="535781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Bit</a:t>
            </a:r>
          </a:p>
        </p:txBody>
      </p:sp>
      <p:sp>
        <p:nvSpPr>
          <p:cNvPr id="16389" name="TextBox 4"/>
          <p:cNvSpPr txBox="1">
            <a:spLocks noChangeArrowheads="1"/>
          </p:cNvSpPr>
          <p:nvPr/>
        </p:nvSpPr>
        <p:spPr bwMode="auto">
          <a:xfrm>
            <a:off x="252730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Digital</a:t>
            </a:r>
          </a:p>
          <a:p>
            <a:pPr algn="ctr">
              <a:defRPr/>
            </a:pPr>
            <a:r>
              <a:rPr lang="en-GB" dirty="0"/>
              <a:t>Object</a:t>
            </a:r>
          </a:p>
        </p:txBody>
      </p:sp>
      <p:sp>
        <p:nvSpPr>
          <p:cNvPr id="16390" name="TextBox 5"/>
          <p:cNvSpPr txBox="1">
            <a:spLocks noChangeArrowheads="1"/>
          </p:cNvSpPr>
          <p:nvPr/>
        </p:nvSpPr>
        <p:spPr bwMode="auto">
          <a:xfrm>
            <a:off x="13017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Physical</a:t>
            </a:r>
          </a:p>
          <a:p>
            <a:pPr algn="ctr">
              <a:defRPr/>
            </a:pPr>
            <a:r>
              <a:rPr lang="en-GB" dirty="0"/>
              <a:t>Object</a:t>
            </a:r>
          </a:p>
        </p:txBody>
      </p:sp>
      <p:sp>
        <p:nvSpPr>
          <p:cNvPr id="16391" name="TextBox 6"/>
          <p:cNvSpPr txBox="1">
            <a:spLocks noChangeArrowheads="1"/>
          </p:cNvSpPr>
          <p:nvPr/>
        </p:nvSpPr>
        <p:spPr bwMode="auto">
          <a:xfrm>
            <a:off x="1320800" y="17859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Data</a:t>
            </a:r>
          </a:p>
          <a:p>
            <a:pPr algn="ctr">
              <a:defRPr/>
            </a:pPr>
            <a:r>
              <a:rPr lang="en-GB" dirty="0"/>
              <a:t>Object</a:t>
            </a:r>
          </a:p>
        </p:txBody>
      </p:sp>
      <p:sp>
        <p:nvSpPr>
          <p:cNvPr id="8" name="Diamond 7"/>
          <p:cNvSpPr/>
          <p:nvPr/>
        </p:nvSpPr>
        <p:spPr>
          <a:xfrm>
            <a:off x="3333750" y="4362450"/>
            <a:ext cx="287338" cy="287338"/>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Diamond 8"/>
          <p:cNvSpPr/>
          <p:nvPr/>
        </p:nvSpPr>
        <p:spPr>
          <a:xfrm>
            <a:off x="4864100" y="1066800"/>
            <a:ext cx="287338" cy="28892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iamond 9"/>
          <p:cNvSpPr/>
          <p:nvPr/>
        </p:nvSpPr>
        <p:spPr>
          <a:xfrm>
            <a:off x="4038600" y="1058863"/>
            <a:ext cx="288925" cy="28892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Shape 11"/>
          <p:cNvCxnSpPr>
            <a:stCxn id="9" idx="2"/>
            <a:endCxn id="0" idx="0"/>
          </p:cNvCxnSpPr>
          <p:nvPr/>
        </p:nvCxnSpPr>
        <p:spPr>
          <a:xfrm rot="16200000" flipH="1">
            <a:off x="5739606" y="624682"/>
            <a:ext cx="430213"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Shape 14"/>
          <p:cNvCxnSpPr>
            <a:stCxn id="10" idx="2"/>
            <a:endCxn id="0" idx="0"/>
          </p:cNvCxnSpPr>
          <p:nvPr/>
        </p:nvCxnSpPr>
        <p:spPr>
          <a:xfrm rot="5400000">
            <a:off x="2982913" y="585788"/>
            <a:ext cx="43815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7201694" y="1566069"/>
            <a:ext cx="438150" cy="1588"/>
          </a:xfrm>
          <a:prstGeom prst="line">
            <a:avLst/>
          </a:prstGeom>
          <a:ln w="31750">
            <a:solidFill>
              <a:schemeClr val="tx1"/>
            </a:solidFill>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21563" y="1347788"/>
            <a:ext cx="1130300"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081963" y="1825625"/>
            <a:ext cx="941388"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7800975" y="2297113"/>
            <a:ext cx="750888" cy="1587"/>
          </a:xfrm>
          <a:prstGeom prst="line">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Isosceles Triangle 24"/>
          <p:cNvSpPr>
            <a:spLocks noChangeAspect="1"/>
          </p:cNvSpPr>
          <p:nvPr/>
        </p:nvSpPr>
        <p:spPr>
          <a:xfrm>
            <a:off x="2189163" y="2686050"/>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9" name="Elbow Connector 28"/>
          <p:cNvCxnSpPr>
            <a:stCxn id="0" idx="0"/>
            <a:endCxn id="25" idx="3"/>
          </p:cNvCxnSpPr>
          <p:nvPr/>
        </p:nvCxnSpPr>
        <p:spPr>
          <a:xfrm rot="5400000" flipH="1" flipV="1">
            <a:off x="1400969" y="2540794"/>
            <a:ext cx="517525" cy="12588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0" idx="0"/>
            <a:endCxn id="25" idx="3"/>
          </p:cNvCxnSpPr>
          <p:nvPr/>
        </p:nvCxnSpPr>
        <p:spPr>
          <a:xfrm rot="16200000" flipV="1">
            <a:off x="2599531" y="2601119"/>
            <a:ext cx="517525" cy="113823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2"/>
          </p:cNvCxnSpPr>
          <p:nvPr/>
        </p:nvCxnSpPr>
        <p:spPr>
          <a:xfrm rot="5400000">
            <a:off x="3122613" y="5003800"/>
            <a:ext cx="709612"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0" idx="3"/>
            <a:endCxn id="0" idx="1"/>
          </p:cNvCxnSpPr>
          <p:nvPr/>
        </p:nvCxnSpPr>
        <p:spPr>
          <a:xfrm>
            <a:off x="3121025" y="2235200"/>
            <a:ext cx="2879725"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6418" name="TextBox 37"/>
          <p:cNvSpPr txBox="1">
            <a:spLocks noChangeArrowheads="1"/>
          </p:cNvSpPr>
          <p:nvPr/>
        </p:nvSpPr>
        <p:spPr bwMode="auto">
          <a:xfrm>
            <a:off x="3785468" y="1870981"/>
            <a:ext cx="2298700" cy="369887"/>
          </a:xfrm>
          <a:prstGeom prst="rect">
            <a:avLst/>
          </a:prstGeom>
          <a:noFill/>
          <a:ln w="9525">
            <a:noFill/>
            <a:miter lim="800000"/>
            <a:headEnd/>
            <a:tailEnd/>
          </a:ln>
        </p:spPr>
        <p:txBody>
          <a:bodyPr>
            <a:spAutoFit/>
          </a:bodyPr>
          <a:lstStyle/>
          <a:p>
            <a:r>
              <a:rPr lang="en-GB" dirty="0">
                <a:latin typeface="Calibri" pitchFamily="34" charset="0"/>
              </a:rPr>
              <a:t>Interpreted using</a:t>
            </a:r>
          </a:p>
        </p:txBody>
      </p:sp>
      <p:sp>
        <p:nvSpPr>
          <p:cNvPr id="16419" name="TextBox 39"/>
          <p:cNvSpPr txBox="1">
            <a:spLocks noChangeArrowheads="1"/>
          </p:cNvSpPr>
          <p:nvPr/>
        </p:nvSpPr>
        <p:spPr bwMode="auto">
          <a:xfrm>
            <a:off x="7127875" y="977900"/>
            <a:ext cx="1620000" cy="369888"/>
          </a:xfrm>
          <a:prstGeom prst="rect">
            <a:avLst/>
          </a:prstGeom>
          <a:noFill/>
          <a:ln w="9525">
            <a:noFill/>
            <a:miter lim="800000"/>
            <a:headEnd/>
            <a:tailEnd/>
          </a:ln>
        </p:spPr>
        <p:txBody>
          <a:bodyPr lIns="0" rIns="0">
            <a:spAutoFit/>
          </a:bodyPr>
          <a:lstStyle/>
          <a:p>
            <a:r>
              <a:rPr lang="en-GB" dirty="0">
                <a:latin typeface="Calibri" pitchFamily="34" charset="0"/>
              </a:rPr>
              <a:t>Interpreted using</a:t>
            </a:r>
          </a:p>
        </p:txBody>
      </p:sp>
      <p:sp>
        <p:nvSpPr>
          <p:cNvPr id="16420" name="TextBox 41"/>
          <p:cNvSpPr txBox="1">
            <a:spLocks noChangeArrowheads="1"/>
          </p:cNvSpPr>
          <p:nvPr/>
        </p:nvSpPr>
        <p:spPr bwMode="auto">
          <a:xfrm>
            <a:off x="3714750" y="4362450"/>
            <a:ext cx="323850"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16421" name="TextBox 42"/>
          <p:cNvSpPr txBox="1">
            <a:spLocks noChangeArrowheads="1"/>
          </p:cNvSpPr>
          <p:nvPr/>
        </p:nvSpPr>
        <p:spPr bwMode="auto">
          <a:xfrm>
            <a:off x="3543300" y="4883150"/>
            <a:ext cx="1214438" cy="523875"/>
          </a:xfrm>
          <a:prstGeom prst="rect">
            <a:avLst/>
          </a:prstGeom>
          <a:noFill/>
          <a:ln w="9525">
            <a:noFill/>
            <a:miter lim="800000"/>
            <a:headEnd/>
            <a:tailEnd/>
          </a:ln>
        </p:spPr>
        <p:txBody>
          <a:bodyPr>
            <a:spAutoFit/>
          </a:bodyPr>
          <a:lstStyle/>
          <a:p>
            <a:r>
              <a:rPr lang="en-GB" dirty="0">
                <a:latin typeface="Calibri" pitchFamily="34" charset="0"/>
              </a:rPr>
              <a:t>1</a:t>
            </a:r>
            <a:r>
              <a:rPr lang="en-GB" sz="2800" dirty="0">
                <a:latin typeface="Calibri" pitchFamily="34" charset="0"/>
              </a:rPr>
              <a:t>..*</a:t>
            </a:r>
          </a:p>
        </p:txBody>
      </p:sp>
      <p:sp>
        <p:nvSpPr>
          <p:cNvPr id="26" name="TextBox 41"/>
          <p:cNvSpPr txBox="1">
            <a:spLocks noChangeArrowheads="1"/>
          </p:cNvSpPr>
          <p:nvPr/>
        </p:nvSpPr>
        <p:spPr bwMode="auto">
          <a:xfrm>
            <a:off x="7452506" y="1342509"/>
            <a:ext cx="323850" cy="646331"/>
          </a:xfrm>
          <a:prstGeom prst="rect">
            <a:avLst/>
          </a:prstGeom>
          <a:noFill/>
          <a:ln w="9525">
            <a:noFill/>
            <a:miter lim="800000"/>
            <a:headEnd/>
            <a:tailEnd/>
          </a:ln>
        </p:spPr>
        <p:txBody>
          <a:bodyPr>
            <a:spAutoFit/>
          </a:bodyPr>
          <a:lstStyle/>
          <a:p>
            <a:r>
              <a:rPr lang="en-GB" sz="3600" dirty="0">
                <a:solidFill>
                  <a:prstClr val="black"/>
                </a:solidFill>
                <a:latin typeface="Calibri" pitchFamily="34" charset="0"/>
              </a:rPr>
              <a:t>*</a:t>
            </a:r>
            <a:endParaRPr lang="en-GB" dirty="0">
              <a:latin typeface="Calibri" pitchFamily="34" charset="0"/>
            </a:endParaRPr>
          </a:p>
        </p:txBody>
      </p:sp>
      <p:sp>
        <p:nvSpPr>
          <p:cNvPr id="27" name="TextBox 33"/>
          <p:cNvSpPr txBox="1">
            <a:spLocks noChangeArrowheads="1"/>
          </p:cNvSpPr>
          <p:nvPr/>
        </p:nvSpPr>
        <p:spPr bwMode="auto">
          <a:xfrm>
            <a:off x="7824788" y="2307273"/>
            <a:ext cx="323850" cy="369332"/>
          </a:xfrm>
          <a:prstGeom prst="rect">
            <a:avLst/>
          </a:prstGeom>
          <a:noFill/>
          <a:ln w="9525">
            <a:noFill/>
            <a:miter lim="800000"/>
            <a:headEnd/>
            <a:tailEnd/>
          </a:ln>
        </p:spPr>
        <p:txBody>
          <a:bodyPr>
            <a:spAutoFit/>
          </a:bodyPr>
          <a:lstStyle/>
          <a:p>
            <a:r>
              <a:rPr lang="en-GB" dirty="0">
                <a:latin typeface="Calibri" pitchFamily="34" charset="0"/>
              </a:rPr>
              <a:t>1</a:t>
            </a:r>
            <a:endParaRPr lang="en-GB"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490788" y="1719263"/>
            <a:ext cx="35417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Representation</a:t>
            </a:r>
          </a:p>
          <a:p>
            <a:pPr algn="ctr">
              <a:defRPr/>
            </a:pPr>
            <a:r>
              <a:rPr lang="en-GB" dirty="0"/>
              <a:t>Information</a:t>
            </a:r>
          </a:p>
        </p:txBody>
      </p:sp>
      <p:sp>
        <p:nvSpPr>
          <p:cNvPr id="17411" name="TextBox 2"/>
          <p:cNvSpPr txBox="1">
            <a:spLocks noChangeArrowheads="1"/>
          </p:cNvSpPr>
          <p:nvPr/>
        </p:nvSpPr>
        <p:spPr bwMode="auto">
          <a:xfrm>
            <a:off x="7091363" y="4262438"/>
            <a:ext cx="1800225" cy="922337"/>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Other</a:t>
            </a:r>
          </a:p>
          <a:p>
            <a:pPr algn="ctr">
              <a:defRPr/>
            </a:pPr>
            <a:r>
              <a:rPr lang="en-GB"/>
              <a:t>Representation</a:t>
            </a:r>
          </a:p>
          <a:p>
            <a:pPr algn="ctr">
              <a:defRPr/>
            </a:pPr>
            <a:r>
              <a:rPr lang="en-GB"/>
              <a:t>Information</a:t>
            </a:r>
          </a:p>
        </p:txBody>
      </p:sp>
      <p:sp>
        <p:nvSpPr>
          <p:cNvPr id="17412" name="TextBox 3"/>
          <p:cNvSpPr txBox="1">
            <a:spLocks noChangeArrowheads="1"/>
          </p:cNvSpPr>
          <p:nvPr/>
        </p:nvSpPr>
        <p:spPr bwMode="auto">
          <a:xfrm>
            <a:off x="3676650" y="42624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Semantic</a:t>
            </a:r>
          </a:p>
          <a:p>
            <a:pPr algn="ctr">
              <a:defRPr/>
            </a:pPr>
            <a:r>
              <a:rPr lang="en-GB"/>
              <a:t>Information</a:t>
            </a:r>
          </a:p>
        </p:txBody>
      </p:sp>
      <p:sp>
        <p:nvSpPr>
          <p:cNvPr id="17413" name="TextBox 4"/>
          <p:cNvSpPr txBox="1">
            <a:spLocks noChangeArrowheads="1"/>
          </p:cNvSpPr>
          <p:nvPr/>
        </p:nvSpPr>
        <p:spPr bwMode="auto">
          <a:xfrm>
            <a:off x="233363" y="426243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Structure</a:t>
            </a:r>
          </a:p>
          <a:p>
            <a:pPr algn="ctr">
              <a:defRPr/>
            </a:pPr>
            <a:r>
              <a:rPr lang="en-GB"/>
              <a:t>Information</a:t>
            </a:r>
          </a:p>
        </p:txBody>
      </p:sp>
      <p:sp>
        <p:nvSpPr>
          <p:cNvPr id="6" name="Diamond 5"/>
          <p:cNvSpPr/>
          <p:nvPr/>
        </p:nvSpPr>
        <p:spPr>
          <a:xfrm>
            <a:off x="2892425" y="2619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Diamond 6"/>
          <p:cNvSpPr/>
          <p:nvPr/>
        </p:nvSpPr>
        <p:spPr>
          <a:xfrm>
            <a:off x="4427538" y="2619375"/>
            <a:ext cx="288925"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Diamond 7"/>
          <p:cNvSpPr/>
          <p:nvPr/>
        </p:nvSpPr>
        <p:spPr>
          <a:xfrm>
            <a:off x="5480050" y="2619375"/>
            <a:ext cx="288925"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0" name="Elbow Connector 9"/>
          <p:cNvCxnSpPr>
            <a:stCxn id="0" idx="0"/>
            <a:endCxn id="6" idx="2"/>
          </p:cNvCxnSpPr>
          <p:nvPr/>
        </p:nvCxnSpPr>
        <p:spPr>
          <a:xfrm rot="5400000" flipH="1" flipV="1">
            <a:off x="1407319" y="2632869"/>
            <a:ext cx="1355725" cy="190341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0" idx="0"/>
            <a:endCxn id="8" idx="2"/>
          </p:cNvCxnSpPr>
          <p:nvPr/>
        </p:nvCxnSpPr>
        <p:spPr>
          <a:xfrm rot="16200000" flipV="1">
            <a:off x="6130131" y="2401095"/>
            <a:ext cx="1355725" cy="23669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p:cNvCxnSpPr>
          <p:nvPr/>
        </p:nvCxnSpPr>
        <p:spPr>
          <a:xfrm rot="5400000">
            <a:off x="3894932" y="3583781"/>
            <a:ext cx="1354138" cy="3175"/>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0" idx="1"/>
            <a:endCxn id="0" idx="3"/>
          </p:cNvCxnSpPr>
          <p:nvPr/>
        </p:nvCxnSpPr>
        <p:spPr>
          <a:xfrm rot="10800000">
            <a:off x="2033588" y="4711700"/>
            <a:ext cx="1643062"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7429" name="TextBox 19"/>
          <p:cNvSpPr txBox="1">
            <a:spLocks noChangeArrowheads="1"/>
          </p:cNvSpPr>
          <p:nvPr/>
        </p:nvSpPr>
        <p:spPr bwMode="auto">
          <a:xfrm>
            <a:off x="2127201" y="4713288"/>
            <a:ext cx="1436687" cy="646112"/>
          </a:xfrm>
          <a:prstGeom prst="rect">
            <a:avLst/>
          </a:prstGeom>
          <a:noFill/>
          <a:ln w="9525">
            <a:noFill/>
            <a:miter lim="800000"/>
            <a:headEnd/>
            <a:tailEnd/>
          </a:ln>
        </p:spPr>
        <p:txBody>
          <a:bodyPr>
            <a:spAutoFit/>
          </a:bodyPr>
          <a:lstStyle/>
          <a:p>
            <a:pPr algn="ctr"/>
            <a:r>
              <a:rPr lang="en-GB" dirty="0">
                <a:latin typeface="Calibri" pitchFamily="34" charset="0"/>
              </a:rPr>
              <a:t>adds meaning to</a:t>
            </a:r>
          </a:p>
        </p:txBody>
      </p:sp>
      <p:sp>
        <p:nvSpPr>
          <p:cNvPr id="17437" name="TextBox 32"/>
          <p:cNvSpPr txBox="1">
            <a:spLocks noChangeArrowheads="1"/>
          </p:cNvSpPr>
          <p:nvPr/>
        </p:nvSpPr>
        <p:spPr bwMode="auto">
          <a:xfrm>
            <a:off x="5708650" y="3095625"/>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7438" name="TextBox 33"/>
          <p:cNvSpPr txBox="1">
            <a:spLocks noChangeArrowheads="1"/>
          </p:cNvSpPr>
          <p:nvPr/>
        </p:nvSpPr>
        <p:spPr bwMode="auto">
          <a:xfrm>
            <a:off x="7991475" y="3754995"/>
            <a:ext cx="323850" cy="646113"/>
          </a:xfrm>
          <a:prstGeom prst="rect">
            <a:avLst/>
          </a:prstGeom>
          <a:noFill/>
          <a:ln w="9525">
            <a:noFill/>
            <a:miter lim="800000"/>
            <a:headEnd/>
            <a:tailEnd/>
          </a:ln>
        </p:spPr>
        <p:txBody>
          <a:bodyPr>
            <a:spAutoFit/>
          </a:bodyPr>
          <a:lstStyle/>
          <a:p>
            <a:r>
              <a:rPr lang="en-GB" sz="3600" dirty="0">
                <a:latin typeface="Calibri" pitchFamily="34" charset="0"/>
              </a:rPr>
              <a:t>*</a:t>
            </a:r>
          </a:p>
        </p:txBody>
      </p:sp>
      <p:cxnSp>
        <p:nvCxnSpPr>
          <p:cNvPr id="23" name="Straight Connector 23"/>
          <p:cNvCxnSpPr/>
          <p:nvPr/>
        </p:nvCxnSpPr>
        <p:spPr>
          <a:xfrm>
            <a:off x="6032500" y="1931988"/>
            <a:ext cx="1277938" cy="1587"/>
          </a:xfrm>
          <a:prstGeom prst="line">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5"/>
          <p:cNvCxnSpPr/>
          <p:nvPr/>
        </p:nvCxnSpPr>
        <p:spPr>
          <a:xfrm rot="5400000" flipH="1" flipV="1">
            <a:off x="6781800" y="1401763"/>
            <a:ext cx="1058863"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7"/>
          <p:cNvCxnSpPr/>
          <p:nvPr/>
        </p:nvCxnSpPr>
        <p:spPr>
          <a:xfrm rot="10800000">
            <a:off x="4572000" y="873125"/>
            <a:ext cx="2738438"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9"/>
          <p:cNvCxnSpPr/>
          <p:nvPr/>
        </p:nvCxnSpPr>
        <p:spPr>
          <a:xfrm rot="5400000" flipH="1" flipV="1">
            <a:off x="4149725" y="1295400"/>
            <a:ext cx="846138" cy="1588"/>
          </a:xfrm>
          <a:prstGeom prst="line">
            <a:avLst/>
          </a:prstGeom>
          <a:ln w="31750">
            <a:solidFill>
              <a:schemeClr val="tx1"/>
            </a:solidFill>
            <a:prstDash val="solid"/>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4463988" y="538832"/>
            <a:ext cx="2298700" cy="369888"/>
          </a:xfrm>
          <a:prstGeom prst="rect">
            <a:avLst/>
          </a:prstGeom>
          <a:noFill/>
          <a:ln w="9525">
            <a:noFill/>
            <a:miter lim="800000"/>
            <a:headEnd/>
            <a:tailEnd/>
          </a:ln>
        </p:spPr>
        <p:txBody>
          <a:bodyPr>
            <a:spAutoFit/>
          </a:bodyPr>
          <a:lstStyle/>
          <a:p>
            <a:r>
              <a:rPr lang="en-GB" dirty="0">
                <a:latin typeface="Calibri" pitchFamily="34" charset="0"/>
              </a:rPr>
              <a:t>Interpreted using</a:t>
            </a:r>
          </a:p>
        </p:txBody>
      </p:sp>
      <p:sp>
        <p:nvSpPr>
          <p:cNvPr id="32" name="TextBox 32"/>
          <p:cNvSpPr txBox="1">
            <a:spLocks noChangeArrowheads="1"/>
          </p:cNvSpPr>
          <p:nvPr/>
        </p:nvSpPr>
        <p:spPr bwMode="auto">
          <a:xfrm>
            <a:off x="4212146" y="1222908"/>
            <a:ext cx="323850" cy="646331"/>
          </a:xfrm>
          <a:prstGeom prst="rect">
            <a:avLst/>
          </a:prstGeom>
          <a:noFill/>
          <a:ln w="9525">
            <a:noFill/>
            <a:miter lim="800000"/>
            <a:headEnd/>
            <a:tailEnd/>
          </a:ln>
        </p:spPr>
        <p:txBody>
          <a:bodyPr>
            <a:spAutoFit/>
          </a:bodyPr>
          <a:lstStyle/>
          <a:p>
            <a:r>
              <a:rPr lang="en-GB" sz="3600" dirty="0" smtClean="0">
                <a:solidFill>
                  <a:prstClr val="black"/>
                </a:solidFill>
                <a:latin typeface="Calibri" pitchFamily="34" charset="0"/>
              </a:rPr>
              <a:t>*</a:t>
            </a:r>
            <a:endParaRPr lang="en-GB" dirty="0">
              <a:latin typeface="Calibri" pitchFamily="34" charset="0"/>
            </a:endParaRPr>
          </a:p>
        </p:txBody>
      </p:sp>
      <p:sp>
        <p:nvSpPr>
          <p:cNvPr id="33" name="TextBox 33"/>
          <p:cNvSpPr txBox="1">
            <a:spLocks noChangeArrowheads="1"/>
          </p:cNvSpPr>
          <p:nvPr/>
        </p:nvSpPr>
        <p:spPr bwMode="auto">
          <a:xfrm>
            <a:off x="6032500" y="1973263"/>
            <a:ext cx="323850" cy="923330"/>
          </a:xfrm>
          <a:prstGeom prst="rect">
            <a:avLst/>
          </a:prstGeom>
          <a:noFill/>
          <a:ln w="9525">
            <a:noFill/>
            <a:miter lim="800000"/>
            <a:headEnd/>
            <a:tailEnd/>
          </a:ln>
        </p:spPr>
        <p:txBody>
          <a:bodyPr>
            <a:spAutoFit/>
          </a:bodyPr>
          <a:lstStyle/>
          <a:p>
            <a:pPr lvl="0"/>
            <a:r>
              <a:rPr lang="en-GB" dirty="0">
                <a:solidFill>
                  <a:prstClr val="black"/>
                </a:solidFill>
                <a:latin typeface="Calibri" pitchFamily="34" charset="0"/>
              </a:rPr>
              <a:t>1</a:t>
            </a:r>
          </a:p>
          <a:p>
            <a:endParaRPr lang="en-GB" sz="36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p:cNvSpPr>
          <p:nvPr/>
        </p:nvSpPr>
        <p:spPr bwMode="auto">
          <a:xfrm>
            <a:off x="3656013" y="885825"/>
            <a:ext cx="1150937"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dirty="0"/>
              <a:t>Information</a:t>
            </a:r>
          </a:p>
          <a:p>
            <a:pPr algn="ctr">
              <a:defRPr/>
            </a:pPr>
            <a:r>
              <a:rPr lang="en-GB" sz="1200" dirty="0"/>
              <a:t>Object</a:t>
            </a:r>
          </a:p>
        </p:txBody>
      </p:sp>
      <p:sp>
        <p:nvSpPr>
          <p:cNvPr id="3" name="Isosceles Triangle 2"/>
          <p:cNvSpPr>
            <a:spLocks noChangeAspect="1"/>
          </p:cNvSpPr>
          <p:nvPr/>
        </p:nvSpPr>
        <p:spPr>
          <a:xfrm>
            <a:off x="4170363" y="1965325"/>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6" name="TextBox 3"/>
          <p:cNvSpPr txBox="1">
            <a:spLocks/>
          </p:cNvSpPr>
          <p:nvPr/>
        </p:nvSpPr>
        <p:spPr bwMode="auto">
          <a:xfrm>
            <a:off x="4806950"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Descriptive</a:t>
            </a:r>
          </a:p>
          <a:p>
            <a:pPr algn="ctr">
              <a:defRPr/>
            </a:pPr>
            <a:r>
              <a:rPr lang="en-GB" sz="1200"/>
              <a:t>Information</a:t>
            </a:r>
          </a:p>
        </p:txBody>
      </p:sp>
      <p:sp>
        <p:nvSpPr>
          <p:cNvPr id="18437" name="TextBox 4"/>
          <p:cNvSpPr txBox="1">
            <a:spLocks/>
          </p:cNvSpPr>
          <p:nvPr/>
        </p:nvSpPr>
        <p:spPr bwMode="auto">
          <a:xfrm>
            <a:off x="341947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Packaging</a:t>
            </a:r>
          </a:p>
          <a:p>
            <a:pPr algn="ctr">
              <a:defRPr/>
            </a:pPr>
            <a:r>
              <a:rPr lang="en-GB" sz="1200"/>
              <a:t>Information</a:t>
            </a:r>
          </a:p>
        </p:txBody>
      </p:sp>
      <p:sp>
        <p:nvSpPr>
          <p:cNvPr id="18438" name="TextBox 5"/>
          <p:cNvSpPr txBox="1">
            <a:spLocks/>
          </p:cNvSpPr>
          <p:nvPr/>
        </p:nvSpPr>
        <p:spPr bwMode="auto">
          <a:xfrm>
            <a:off x="197802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Preservation Description</a:t>
            </a:r>
          </a:p>
          <a:p>
            <a:pPr algn="ctr">
              <a:defRPr/>
            </a:pPr>
            <a:r>
              <a:rPr lang="en-GB" sz="1200"/>
              <a:t>Information</a:t>
            </a:r>
          </a:p>
        </p:txBody>
      </p:sp>
      <p:sp>
        <p:nvSpPr>
          <p:cNvPr id="18439" name="TextBox 6"/>
          <p:cNvSpPr txBox="1">
            <a:spLocks/>
          </p:cNvSpPr>
          <p:nvPr/>
        </p:nvSpPr>
        <p:spPr bwMode="auto">
          <a:xfrm>
            <a:off x="555625" y="3429000"/>
            <a:ext cx="1152525"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Content Information</a:t>
            </a:r>
          </a:p>
        </p:txBody>
      </p:sp>
      <p:sp>
        <p:nvSpPr>
          <p:cNvPr id="18440" name="TextBox 7"/>
          <p:cNvSpPr txBox="1">
            <a:spLocks/>
          </p:cNvSpPr>
          <p:nvPr/>
        </p:nvSpPr>
        <p:spPr bwMode="auto">
          <a:xfrm>
            <a:off x="6264275" y="3429000"/>
            <a:ext cx="1150938" cy="10795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Representation Information</a:t>
            </a:r>
          </a:p>
        </p:txBody>
      </p:sp>
      <p:sp>
        <p:nvSpPr>
          <p:cNvPr id="18453" name="TextBox 8"/>
          <p:cNvSpPr txBox="1">
            <a:spLocks/>
          </p:cNvSpPr>
          <p:nvPr/>
        </p:nvSpPr>
        <p:spPr bwMode="auto">
          <a:xfrm>
            <a:off x="7704138" y="3429000"/>
            <a:ext cx="1152525" cy="523875"/>
          </a:xfrm>
          <a:prstGeom prst="rect">
            <a:avLst/>
          </a:prstGeom>
          <a:noFill/>
          <a:ln w="31750">
            <a:noFill/>
            <a:miter lim="800000"/>
            <a:headEnd/>
            <a:tailEnd/>
          </a:ln>
        </p:spPr>
        <p:txBody>
          <a:bodyPr>
            <a:spAutoFit/>
          </a:bodyPr>
          <a:lstStyle/>
          <a:p>
            <a:pPr algn="ctr"/>
            <a:r>
              <a:rPr lang="en-GB" sz="2800" b="1">
                <a:latin typeface="Calibri" pitchFamily="34" charset="0"/>
              </a:rPr>
              <a:t>....</a:t>
            </a:r>
            <a:endParaRPr lang="en-GB" sz="1200" b="1">
              <a:latin typeface="Calibri" pitchFamily="34" charset="0"/>
            </a:endParaRPr>
          </a:p>
        </p:txBody>
      </p:sp>
      <p:cxnSp>
        <p:nvCxnSpPr>
          <p:cNvPr id="11" name="Elbow Connector 10"/>
          <p:cNvCxnSpPr>
            <a:stCxn id="0" idx="0"/>
            <a:endCxn id="3" idx="3"/>
          </p:cNvCxnSpPr>
          <p:nvPr/>
        </p:nvCxnSpPr>
        <p:spPr>
          <a:xfrm rot="5400000" flipH="1" flipV="1">
            <a:off x="2082801" y="1239837"/>
            <a:ext cx="1238250" cy="31400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0" idx="0"/>
            <a:endCxn id="3" idx="3"/>
          </p:cNvCxnSpPr>
          <p:nvPr/>
        </p:nvCxnSpPr>
        <p:spPr>
          <a:xfrm rot="5400000" flipH="1" flipV="1">
            <a:off x="2794001" y="1951037"/>
            <a:ext cx="1238250" cy="1717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0" idx="0"/>
          </p:cNvCxnSpPr>
          <p:nvPr/>
        </p:nvCxnSpPr>
        <p:spPr>
          <a:xfrm rot="5400000" flipH="1" flipV="1">
            <a:off x="3514726" y="2671762"/>
            <a:ext cx="1238250" cy="2762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0" idx="0"/>
            <a:endCxn id="3" idx="3"/>
          </p:cNvCxnSpPr>
          <p:nvPr/>
        </p:nvCxnSpPr>
        <p:spPr>
          <a:xfrm rot="16200000" flipV="1">
            <a:off x="4208463" y="2254250"/>
            <a:ext cx="1238250" cy="11112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0" idx="0"/>
            <a:endCxn id="3" idx="3"/>
          </p:cNvCxnSpPr>
          <p:nvPr/>
        </p:nvCxnSpPr>
        <p:spPr>
          <a:xfrm rot="16200000" flipV="1">
            <a:off x="4937126" y="1525587"/>
            <a:ext cx="1238250" cy="25685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8453" idx="0"/>
            <a:endCxn id="3" idx="3"/>
          </p:cNvCxnSpPr>
          <p:nvPr/>
        </p:nvCxnSpPr>
        <p:spPr>
          <a:xfrm rot="16200000" flipV="1">
            <a:off x="5657057" y="805656"/>
            <a:ext cx="1238250" cy="400843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8460" name="TextBox 23"/>
          <p:cNvSpPr txBox="1">
            <a:spLocks noChangeArrowheads="1"/>
          </p:cNvSpPr>
          <p:nvPr/>
        </p:nvSpPr>
        <p:spPr bwMode="auto">
          <a:xfrm>
            <a:off x="7704138" y="3969060"/>
            <a:ext cx="1152525" cy="954088"/>
          </a:xfrm>
          <a:prstGeom prst="rect">
            <a:avLst/>
          </a:prstGeom>
          <a:noFill/>
          <a:ln w="9525">
            <a:noFill/>
            <a:miter lim="800000"/>
            <a:headEnd/>
            <a:tailEnd/>
          </a:ln>
        </p:spPr>
        <p:txBody>
          <a:bodyPr>
            <a:spAutoFit/>
          </a:bodyPr>
          <a:lstStyle/>
          <a:p>
            <a:pPr algn="ctr"/>
            <a:r>
              <a:rPr lang="en-GB" sz="1400" dirty="0">
                <a:latin typeface="Calibri" pitchFamily="34" charset="0"/>
              </a:rPr>
              <a:t>(Indicates that the list is not exhaustive)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 Package</a:t>
            </a:r>
          </a:p>
        </p:txBody>
      </p:sp>
      <p:sp>
        <p:nvSpPr>
          <p:cNvPr id="19459"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19460"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72" name="TextBox 13"/>
          <p:cNvSpPr txBox="1">
            <a:spLocks noChangeArrowheads="1"/>
          </p:cNvSpPr>
          <p:nvPr/>
        </p:nvSpPr>
        <p:spPr bwMode="auto">
          <a:xfrm>
            <a:off x="3203848" y="3609020"/>
            <a:ext cx="2298700"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19467" name="TextBox 17"/>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 Description</a:t>
            </a:r>
          </a:p>
        </p:txBody>
      </p:sp>
      <p:sp>
        <p:nvSpPr>
          <p:cNvPr id="19468" name="TextBox 18"/>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21" name="Straight Connector 20"/>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81" name="TextBox 23"/>
          <p:cNvSpPr txBox="1">
            <a:spLocks noChangeArrowheads="1"/>
          </p:cNvSpPr>
          <p:nvPr/>
        </p:nvSpPr>
        <p:spPr bwMode="auto">
          <a:xfrm>
            <a:off x="2303748" y="1238250"/>
            <a:ext cx="939800" cy="646113"/>
          </a:xfrm>
          <a:prstGeom prst="rect">
            <a:avLst/>
          </a:prstGeom>
          <a:noFill/>
          <a:ln w="9525">
            <a:noFill/>
            <a:miter lim="800000"/>
            <a:headEnd/>
            <a:tailEnd/>
          </a:ln>
        </p:spPr>
        <p:txBody>
          <a:bodyPr>
            <a:spAutoFit/>
          </a:bodyPr>
          <a:lstStyle/>
          <a:p>
            <a:r>
              <a:rPr lang="en-GB" dirty="0">
                <a:latin typeface="Calibri" pitchFamily="34" charset="0"/>
              </a:rPr>
              <a:t>derived</a:t>
            </a:r>
          </a:p>
          <a:p>
            <a:r>
              <a:rPr lang="en-GB" dirty="0">
                <a:latin typeface="Calibri" pitchFamily="34" charset="0"/>
              </a:rPr>
              <a:t>from</a:t>
            </a:r>
          </a:p>
        </p:txBody>
      </p:sp>
      <p:sp>
        <p:nvSpPr>
          <p:cNvPr id="19482" name="TextBox 24"/>
          <p:cNvSpPr txBox="1">
            <a:spLocks noChangeArrowheads="1"/>
          </p:cNvSpPr>
          <p:nvPr/>
        </p:nvSpPr>
        <p:spPr bwMode="auto">
          <a:xfrm>
            <a:off x="2219660" y="272552"/>
            <a:ext cx="1092200"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27" name="Straight Arrow Connector 2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9485" name="TextBox 29"/>
          <p:cNvSpPr txBox="1">
            <a:spLocks noChangeArrowheads="1"/>
          </p:cNvSpPr>
          <p:nvPr/>
        </p:nvSpPr>
        <p:spPr bwMode="auto">
          <a:xfrm>
            <a:off x="5476875" y="267789"/>
            <a:ext cx="1638300" cy="600164"/>
          </a:xfrm>
          <a:prstGeom prst="rect">
            <a:avLst/>
          </a:prstGeom>
          <a:noFill/>
          <a:ln w="9525">
            <a:noFill/>
            <a:miter lim="800000"/>
            <a:headEnd/>
            <a:tailEnd/>
          </a:ln>
        </p:spPr>
        <p:txBody>
          <a:bodyPr tIns="0">
            <a:spAutoFit/>
          </a:bodyPr>
          <a:lstStyle/>
          <a:p>
            <a:r>
              <a:rPr lang="en-GB" dirty="0">
                <a:latin typeface="Calibri" pitchFamily="34" charset="0"/>
              </a:rPr>
              <a:t>delimited</a:t>
            </a:r>
          </a:p>
          <a:p>
            <a:r>
              <a:rPr lang="en-GB" dirty="0">
                <a:latin typeface="Calibri" pitchFamily="34" charset="0"/>
              </a:rPr>
              <a:t>by</a:t>
            </a:r>
          </a:p>
        </p:txBody>
      </p:sp>
      <p:sp>
        <p:nvSpPr>
          <p:cNvPr id="19486" name="TextBox 30"/>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dirty="0">
                <a:latin typeface="Calibri" pitchFamily="34" charset="0"/>
              </a:rPr>
              <a:t>identifies</a:t>
            </a:r>
          </a:p>
        </p:txBody>
      </p:sp>
      <p:sp>
        <p:nvSpPr>
          <p:cNvPr id="19487" name="TextBox 31"/>
          <p:cNvSpPr txBox="1">
            <a:spLocks noChangeArrowheads="1"/>
          </p:cNvSpPr>
          <p:nvPr/>
        </p:nvSpPr>
        <p:spPr bwMode="auto">
          <a:xfrm>
            <a:off x="5151438" y="1885950"/>
            <a:ext cx="325437"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9488" name="TextBox 32"/>
          <p:cNvSpPr txBox="1">
            <a:spLocks noChangeArrowheads="1"/>
          </p:cNvSpPr>
          <p:nvPr/>
        </p:nvSpPr>
        <p:spPr bwMode="auto">
          <a:xfrm>
            <a:off x="3714750" y="1885950"/>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19489" name="TextBox 33"/>
          <p:cNvSpPr txBox="1">
            <a:spLocks noChangeArrowheads="1"/>
          </p:cNvSpPr>
          <p:nvPr/>
        </p:nvSpPr>
        <p:spPr bwMode="auto">
          <a:xfrm>
            <a:off x="6953250" y="3059113"/>
            <a:ext cx="323850" cy="585787"/>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0" name="TextBox 34"/>
          <p:cNvSpPr txBox="1">
            <a:spLocks noChangeArrowheads="1"/>
          </p:cNvSpPr>
          <p:nvPr/>
        </p:nvSpPr>
        <p:spPr bwMode="auto">
          <a:xfrm>
            <a:off x="1320800" y="3059113"/>
            <a:ext cx="708025" cy="369887"/>
          </a:xfrm>
          <a:prstGeom prst="rect">
            <a:avLst/>
          </a:prstGeom>
          <a:noFill/>
          <a:ln w="9525">
            <a:noFill/>
            <a:miter lim="800000"/>
            <a:headEnd/>
            <a:tailEnd/>
          </a:ln>
        </p:spPr>
        <p:txBody>
          <a:bodyPr>
            <a:spAutoFit/>
          </a:bodyPr>
          <a:lstStyle/>
          <a:p>
            <a:pPr algn="r"/>
            <a:r>
              <a:rPr lang="en-GB">
                <a:latin typeface="Calibri" pitchFamily="34" charset="0"/>
              </a:rPr>
              <a:t>0..1</a:t>
            </a:r>
          </a:p>
        </p:txBody>
      </p:sp>
      <p:sp>
        <p:nvSpPr>
          <p:cNvPr id="19491" name="TextBox 35"/>
          <p:cNvSpPr txBox="1">
            <a:spLocks noChangeArrowheads="1"/>
          </p:cNvSpPr>
          <p:nvPr/>
        </p:nvSpPr>
        <p:spPr bwMode="auto">
          <a:xfrm>
            <a:off x="2028825" y="1301750"/>
            <a:ext cx="323850" cy="584200"/>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2" name="TextBox 36"/>
          <p:cNvSpPr txBox="1">
            <a:spLocks noChangeArrowheads="1"/>
          </p:cNvSpPr>
          <p:nvPr/>
        </p:nvSpPr>
        <p:spPr bwMode="auto">
          <a:xfrm>
            <a:off x="2028825" y="833438"/>
            <a:ext cx="323850" cy="584200"/>
          </a:xfrm>
          <a:prstGeom prst="rect">
            <a:avLst/>
          </a:prstGeom>
          <a:noFill/>
          <a:ln w="9525">
            <a:noFill/>
            <a:miter lim="800000"/>
            <a:headEnd/>
            <a:tailEnd/>
          </a:ln>
        </p:spPr>
        <p:txBody>
          <a:bodyPr>
            <a:spAutoFit/>
          </a:bodyPr>
          <a:lstStyle/>
          <a:p>
            <a:r>
              <a:rPr lang="en-GB" sz="3200">
                <a:latin typeface="Calibri" pitchFamily="34" charset="0"/>
              </a:rPr>
              <a:t>*</a:t>
            </a:r>
          </a:p>
        </p:txBody>
      </p:sp>
      <p:sp>
        <p:nvSpPr>
          <p:cNvPr id="19493" name="TextBox 37"/>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19494" name="TextBox 38"/>
          <p:cNvSpPr txBox="1">
            <a:spLocks noChangeArrowheads="1"/>
          </p:cNvSpPr>
          <p:nvPr/>
        </p:nvSpPr>
        <p:spPr bwMode="auto">
          <a:xfrm>
            <a:off x="3260725" y="390525"/>
            <a:ext cx="323850" cy="369888"/>
          </a:xfrm>
          <a:prstGeom prst="rect">
            <a:avLst/>
          </a:prstGeom>
          <a:noFill/>
          <a:ln w="9525">
            <a:noFill/>
            <a:miter lim="800000"/>
            <a:headEnd/>
            <a:tailEnd/>
          </a:ln>
        </p:spPr>
        <p:txBody>
          <a:bodyPr>
            <a:spAutoFit/>
          </a:bodyPr>
          <a:lstStyle/>
          <a:p>
            <a:r>
              <a:rPr lang="en-GB">
                <a:latin typeface="Calibri" pitchFamily="34" charset="0"/>
              </a:rPr>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Information</a:t>
            </a:r>
          </a:p>
          <a:p>
            <a:pPr algn="ctr">
              <a:defRPr/>
            </a:pPr>
            <a:r>
              <a:rPr lang="en-GB" dirty="0"/>
              <a:t>Package</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4" name="TextBox 4"/>
          <p:cNvSpPr txBox="1">
            <a:spLocks/>
          </p:cNvSpPr>
          <p:nvPr/>
        </p:nvSpPr>
        <p:spPr bwMode="auto">
          <a:xfrm>
            <a:off x="654367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Dissemination Information Package</a:t>
            </a:r>
          </a:p>
        </p:txBody>
      </p:sp>
      <p:sp>
        <p:nvSpPr>
          <p:cNvPr id="20485" name="TextBox 5"/>
          <p:cNvSpPr txBox="1">
            <a:spLocks/>
          </p:cNvSpPr>
          <p:nvPr/>
        </p:nvSpPr>
        <p:spPr bwMode="auto">
          <a:xfrm>
            <a:off x="3671888"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0486" name="TextBox 6"/>
          <p:cNvSpPr txBox="1">
            <a:spLocks/>
          </p:cNvSpPr>
          <p:nvPr/>
        </p:nvSpPr>
        <p:spPr bwMode="auto">
          <a:xfrm>
            <a:off x="77470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Submission Information Package</a:t>
            </a:r>
          </a:p>
        </p:txBody>
      </p:sp>
      <p:cxnSp>
        <p:nvCxnSpPr>
          <p:cNvPr id="8" name="Elbow Connector 7"/>
          <p:cNvCxnSpPr>
            <a:stCxn id="0" idx="0"/>
            <a:endCxn id="3" idx="3"/>
          </p:cNvCxnSpPr>
          <p:nvPr/>
        </p:nvCxnSpPr>
        <p:spPr>
          <a:xfrm rot="5400000" flipH="1" flipV="1">
            <a:off x="2414588" y="1271588"/>
            <a:ext cx="1417637" cy="28971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0" idx="0"/>
            <a:endCxn id="3" idx="3"/>
          </p:cNvCxnSpPr>
          <p:nvPr/>
        </p:nvCxnSpPr>
        <p:spPr>
          <a:xfrm rot="16200000" flipV="1">
            <a:off x="3863181" y="2720182"/>
            <a:ext cx="1417637" cy="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0" idx="0"/>
            <a:endCxn id="3" idx="3"/>
          </p:cNvCxnSpPr>
          <p:nvPr/>
        </p:nvCxnSpPr>
        <p:spPr>
          <a:xfrm rot="16200000" flipV="1">
            <a:off x="5299075" y="1284288"/>
            <a:ext cx="1417637" cy="28717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649663" y="54292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1507"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1508"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20" name="TextBox 9"/>
          <p:cNvSpPr txBox="1">
            <a:spLocks noChangeArrowheads="1"/>
          </p:cNvSpPr>
          <p:nvPr/>
        </p:nvSpPr>
        <p:spPr bwMode="auto">
          <a:xfrm>
            <a:off x="3239852" y="3609020"/>
            <a:ext cx="2298700"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1515"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 Description</a:t>
            </a:r>
          </a:p>
        </p:txBody>
      </p:sp>
      <p:sp>
        <p:nvSpPr>
          <p:cNvPr id="21516"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29"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a:latin typeface="Calibri" pitchFamily="34" charset="0"/>
              </a:rPr>
              <a:t>derived</a:t>
            </a:r>
          </a:p>
          <a:p>
            <a:r>
              <a:rPr lang="en-GB">
                <a:latin typeface="Calibri" pitchFamily="34" charset="0"/>
              </a:rPr>
              <a:t>from</a:t>
            </a:r>
          </a:p>
        </p:txBody>
      </p:sp>
      <p:sp>
        <p:nvSpPr>
          <p:cNvPr id="21530" name="TextBox 15"/>
          <p:cNvSpPr txBox="1">
            <a:spLocks noChangeArrowheads="1"/>
          </p:cNvSpPr>
          <p:nvPr/>
        </p:nvSpPr>
        <p:spPr bwMode="auto">
          <a:xfrm>
            <a:off x="2028825" y="252000"/>
            <a:ext cx="1620838"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1533"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1534"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1535" name="TextBox 26"/>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409926" y="2441168"/>
            <a:ext cx="2313369"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GB" dirty="0"/>
              <a:t>Representation</a:t>
            </a:r>
          </a:p>
          <a:p>
            <a:pPr algn="ctr">
              <a:defRPr/>
            </a:pPr>
            <a:r>
              <a:rPr lang="en-GB" dirty="0"/>
              <a:t>Information</a:t>
            </a:r>
          </a:p>
        </p:txBody>
      </p:sp>
      <p:sp>
        <p:nvSpPr>
          <p:cNvPr id="3076" name="TextBox 2"/>
          <p:cNvSpPr txBox="1">
            <a:spLocks noChangeArrowheads="1"/>
          </p:cNvSpPr>
          <p:nvPr/>
        </p:nvSpPr>
        <p:spPr bwMode="auto">
          <a:xfrm>
            <a:off x="285750" y="2420888"/>
            <a:ext cx="1928985"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t>Data</a:t>
            </a:r>
          </a:p>
          <a:p>
            <a:pPr algn="ctr">
              <a:defRPr/>
            </a:pPr>
            <a:r>
              <a:rPr lang="en-GB" dirty="0"/>
              <a:t>Object</a:t>
            </a:r>
          </a:p>
        </p:txBody>
      </p:sp>
      <p:sp>
        <p:nvSpPr>
          <p:cNvPr id="3077" name="TextBox 3"/>
          <p:cNvSpPr txBox="1">
            <a:spLocks noChangeArrowheads="1"/>
          </p:cNvSpPr>
          <p:nvPr/>
        </p:nvSpPr>
        <p:spPr bwMode="auto">
          <a:xfrm>
            <a:off x="6846715" y="2431709"/>
            <a:ext cx="1928985" cy="90886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GB" dirty="0"/>
              <a:t>Information Object</a:t>
            </a:r>
          </a:p>
        </p:txBody>
      </p:sp>
      <p:cxnSp>
        <p:nvCxnSpPr>
          <p:cNvPr id="6" name="Straight Arrow Connector 5"/>
          <p:cNvCxnSpPr/>
          <p:nvPr/>
        </p:nvCxnSpPr>
        <p:spPr bwMode="auto">
          <a:xfrm>
            <a:off x="2214563" y="2894013"/>
            <a:ext cx="1195363"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5723295" y="2895600"/>
            <a:ext cx="112359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6" name="TextBox 11"/>
          <p:cNvSpPr txBox="1">
            <a:spLocks noChangeArrowheads="1"/>
          </p:cNvSpPr>
          <p:nvPr/>
        </p:nvSpPr>
        <p:spPr bwMode="auto">
          <a:xfrm>
            <a:off x="2286179" y="2214563"/>
            <a:ext cx="1428878" cy="646189"/>
          </a:xfrm>
          <a:prstGeom prst="rect">
            <a:avLst/>
          </a:prstGeom>
          <a:noFill/>
          <a:ln w="9525">
            <a:noFill/>
            <a:miter lim="800000"/>
            <a:headEnd/>
            <a:tailEnd/>
          </a:ln>
        </p:spPr>
        <p:txBody>
          <a:bodyPr>
            <a:spAutoFit/>
          </a:bodyPr>
          <a:lstStyle/>
          <a:p>
            <a:pPr algn="ctr"/>
            <a:r>
              <a:rPr lang="en-GB">
                <a:latin typeface="Calibri" pitchFamily="34" charset="0"/>
              </a:rPr>
              <a:t>Interpreted</a:t>
            </a:r>
          </a:p>
          <a:p>
            <a:pPr algn="ctr"/>
            <a:r>
              <a:rPr lang="en-GB">
                <a:latin typeface="Calibri" pitchFamily="34" charset="0"/>
              </a:rPr>
              <a:t>using its</a:t>
            </a:r>
          </a:p>
        </p:txBody>
      </p:sp>
      <p:sp>
        <p:nvSpPr>
          <p:cNvPr id="3087" name="TextBox 12"/>
          <p:cNvSpPr txBox="1">
            <a:spLocks noChangeArrowheads="1"/>
          </p:cNvSpPr>
          <p:nvPr/>
        </p:nvSpPr>
        <p:spPr bwMode="auto">
          <a:xfrm>
            <a:off x="5715486" y="2428830"/>
            <a:ext cx="857327" cy="369251"/>
          </a:xfrm>
          <a:prstGeom prst="rect">
            <a:avLst/>
          </a:prstGeom>
          <a:noFill/>
          <a:ln w="9525">
            <a:noFill/>
            <a:miter lim="800000"/>
            <a:headEnd/>
            <a:tailEnd/>
          </a:ln>
        </p:spPr>
        <p:txBody>
          <a:bodyPr>
            <a:spAutoFit/>
          </a:bodyPr>
          <a:lstStyle/>
          <a:p>
            <a:pPr algn="ctr"/>
            <a:r>
              <a:rPr lang="en-GB">
                <a:latin typeface="Calibri" pitchFamily="34" charset="0"/>
              </a:rPr>
              <a:t>Yields</a:t>
            </a:r>
          </a:p>
        </p:txBody>
      </p:sp>
    </p:spTree>
    <p:extLst>
      <p:ext uri="{BB962C8B-B14F-4D97-AF65-F5344CB8AC3E}">
        <p14:creationId xmlns:p14="http://schemas.microsoft.com/office/powerpoint/2010/main" val="10844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
          <p:cNvSpPr txBox="1">
            <a:spLocks noChangeArrowheads="1"/>
          </p:cNvSpPr>
          <p:nvPr/>
        </p:nvSpPr>
        <p:spPr bwMode="auto">
          <a:xfrm>
            <a:off x="2519363" y="1493838"/>
            <a:ext cx="3541712"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a:t>
            </a:r>
          </a:p>
          <a:p>
            <a:pPr algn="ctr">
              <a:defRPr/>
            </a:pPr>
            <a:r>
              <a:rPr lang="en-GB"/>
              <a:t>Description</a:t>
            </a:r>
          </a:p>
          <a:p>
            <a:pPr algn="ctr">
              <a:defRPr/>
            </a:pPr>
            <a:r>
              <a:rPr lang="en-GB"/>
              <a:t>Information</a:t>
            </a:r>
          </a:p>
        </p:txBody>
      </p:sp>
      <p:sp>
        <p:nvSpPr>
          <p:cNvPr id="48" name="TextBox 2"/>
          <p:cNvSpPr txBox="1">
            <a:spLocks noChangeArrowheads="1"/>
          </p:cNvSpPr>
          <p:nvPr/>
        </p:nvSpPr>
        <p:spPr bwMode="auto">
          <a:xfrm>
            <a:off x="5768975" y="431895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Fixity</a:t>
            </a:r>
          </a:p>
          <a:p>
            <a:pPr algn="ctr">
              <a:defRPr/>
            </a:pPr>
            <a:r>
              <a:rPr lang="en-GB" dirty="0"/>
              <a:t>Information</a:t>
            </a:r>
          </a:p>
        </p:txBody>
      </p:sp>
      <p:sp>
        <p:nvSpPr>
          <p:cNvPr id="49" name="TextBox 3"/>
          <p:cNvSpPr txBox="1">
            <a:spLocks noChangeArrowheads="1"/>
          </p:cNvSpPr>
          <p:nvPr/>
        </p:nvSpPr>
        <p:spPr bwMode="auto">
          <a:xfrm>
            <a:off x="1899545" y="428466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Provenance</a:t>
            </a:r>
          </a:p>
          <a:p>
            <a:pPr algn="ctr">
              <a:defRPr/>
            </a:pPr>
            <a:r>
              <a:rPr lang="en-GB" dirty="0"/>
              <a:t>Information</a:t>
            </a:r>
          </a:p>
        </p:txBody>
      </p:sp>
      <p:sp>
        <p:nvSpPr>
          <p:cNvPr id="50" name="TextBox 4"/>
          <p:cNvSpPr txBox="1">
            <a:spLocks noChangeArrowheads="1"/>
          </p:cNvSpPr>
          <p:nvPr/>
        </p:nvSpPr>
        <p:spPr bwMode="auto">
          <a:xfrm>
            <a:off x="61912" y="4262438"/>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Reference</a:t>
            </a:r>
          </a:p>
          <a:p>
            <a:pPr algn="ctr">
              <a:defRPr/>
            </a:pPr>
            <a:r>
              <a:rPr lang="en-GB" dirty="0"/>
              <a:t>Information</a:t>
            </a:r>
          </a:p>
        </p:txBody>
      </p:sp>
      <p:sp>
        <p:nvSpPr>
          <p:cNvPr id="51" name="Diamond 50"/>
          <p:cNvSpPr/>
          <p:nvPr/>
        </p:nvSpPr>
        <p:spPr>
          <a:xfrm>
            <a:off x="2480945" y="2439988"/>
            <a:ext cx="287338"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Diamond 51"/>
          <p:cNvSpPr/>
          <p:nvPr/>
        </p:nvSpPr>
        <p:spPr>
          <a:xfrm>
            <a:off x="3593148" y="243998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Diamond 52"/>
          <p:cNvSpPr/>
          <p:nvPr/>
        </p:nvSpPr>
        <p:spPr>
          <a:xfrm>
            <a:off x="4668520" y="243998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4" name="Elbow Connector 53"/>
          <p:cNvCxnSpPr>
            <a:stCxn id="50" idx="0"/>
            <a:endCxn id="51" idx="2"/>
          </p:cNvCxnSpPr>
          <p:nvPr/>
        </p:nvCxnSpPr>
        <p:spPr>
          <a:xfrm rot="5400000" flipH="1" flipV="1">
            <a:off x="980707" y="2618531"/>
            <a:ext cx="1535113" cy="175270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8" idx="0"/>
            <a:endCxn id="53" idx="2"/>
          </p:cNvCxnSpPr>
          <p:nvPr/>
        </p:nvCxnSpPr>
        <p:spPr>
          <a:xfrm rot="16200000" flipV="1">
            <a:off x="4900165" y="2640143"/>
            <a:ext cx="1591628" cy="176599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TextBox 16"/>
          <p:cNvSpPr txBox="1">
            <a:spLocks noChangeArrowheads="1"/>
          </p:cNvSpPr>
          <p:nvPr/>
        </p:nvSpPr>
        <p:spPr bwMode="auto">
          <a:xfrm>
            <a:off x="3906463" y="4284663"/>
            <a:ext cx="1620000" cy="646331"/>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Context</a:t>
            </a:r>
          </a:p>
          <a:p>
            <a:pPr algn="ctr">
              <a:defRPr/>
            </a:pPr>
            <a:r>
              <a:rPr lang="en-GB" dirty="0"/>
              <a:t>Information</a:t>
            </a:r>
          </a:p>
        </p:txBody>
      </p:sp>
      <p:sp>
        <p:nvSpPr>
          <p:cNvPr id="57" name="Diamond 56"/>
          <p:cNvSpPr/>
          <p:nvPr/>
        </p:nvSpPr>
        <p:spPr>
          <a:xfrm>
            <a:off x="3135630" y="2439988"/>
            <a:ext cx="287338"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58" name="Elbow Connector 57"/>
          <p:cNvCxnSpPr>
            <a:stCxn id="57" idx="2"/>
            <a:endCxn id="49" idx="0"/>
          </p:cNvCxnSpPr>
          <p:nvPr/>
        </p:nvCxnSpPr>
        <p:spPr>
          <a:xfrm rot="5400000">
            <a:off x="2215753" y="3221117"/>
            <a:ext cx="1557338" cy="569754"/>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2" idx="2"/>
            <a:endCxn id="56" idx="0"/>
          </p:cNvCxnSpPr>
          <p:nvPr/>
        </p:nvCxnSpPr>
        <p:spPr>
          <a:xfrm rot="16200000" flipH="1">
            <a:off x="3448368" y="3016568"/>
            <a:ext cx="1557338" cy="97885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0" name="TextBox 4"/>
          <p:cNvSpPr txBox="1">
            <a:spLocks noChangeArrowheads="1"/>
          </p:cNvSpPr>
          <p:nvPr/>
        </p:nvSpPr>
        <p:spPr bwMode="auto">
          <a:xfrm>
            <a:off x="7524000" y="4318952"/>
            <a:ext cx="1620000" cy="64800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GB" dirty="0"/>
              <a:t>Access Rights</a:t>
            </a:r>
          </a:p>
          <a:p>
            <a:pPr algn="ctr">
              <a:defRPr/>
            </a:pPr>
            <a:r>
              <a:rPr lang="en-GB" dirty="0"/>
              <a:t>Information</a:t>
            </a:r>
          </a:p>
        </p:txBody>
      </p:sp>
      <p:sp>
        <p:nvSpPr>
          <p:cNvPr id="61" name="Diamond 60"/>
          <p:cNvSpPr/>
          <p:nvPr/>
        </p:nvSpPr>
        <p:spPr>
          <a:xfrm>
            <a:off x="5807392" y="2448719"/>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62" name="Elbow Connector 61"/>
          <p:cNvCxnSpPr>
            <a:stCxn id="61" idx="2"/>
            <a:endCxn id="60" idx="0"/>
          </p:cNvCxnSpPr>
          <p:nvPr/>
        </p:nvCxnSpPr>
        <p:spPr>
          <a:xfrm rot="16200000" flipH="1">
            <a:off x="6351479" y="2336431"/>
            <a:ext cx="1582896" cy="2382145"/>
          </a:xfrm>
          <a:prstGeom prst="bentConnector3">
            <a:avLst>
              <a:gd name="adj1" fmla="val 46199"/>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09575" y="28892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a:t>
            </a:r>
          </a:p>
          <a:p>
            <a:pPr algn="ctr">
              <a:defRPr/>
            </a:pPr>
            <a:r>
              <a:rPr lang="en-GB" dirty="0"/>
              <a:t>Package</a:t>
            </a:r>
          </a:p>
        </p:txBody>
      </p:sp>
      <p:sp>
        <p:nvSpPr>
          <p:cNvPr id="23555" name="TextBox 2"/>
          <p:cNvSpPr txBox="1">
            <a:spLocks noChangeArrowheads="1"/>
          </p:cNvSpPr>
          <p:nvPr/>
        </p:nvSpPr>
        <p:spPr bwMode="auto">
          <a:xfrm>
            <a:off x="2809875" y="431800"/>
            <a:ext cx="1800225" cy="646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23556" name="TextBox 3"/>
          <p:cNvSpPr txBox="1">
            <a:spLocks noChangeArrowheads="1"/>
          </p:cNvSpPr>
          <p:nvPr/>
        </p:nvSpPr>
        <p:spPr bwMode="auto">
          <a:xfrm>
            <a:off x="2808288" y="20415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Associated Description</a:t>
            </a:r>
          </a:p>
        </p:txBody>
      </p:sp>
      <p:sp>
        <p:nvSpPr>
          <p:cNvPr id="23557" name="TextBox 4"/>
          <p:cNvSpPr txBox="1">
            <a:spLocks noChangeArrowheads="1"/>
          </p:cNvSpPr>
          <p:nvPr/>
        </p:nvSpPr>
        <p:spPr bwMode="auto">
          <a:xfrm>
            <a:off x="5716588" y="3167063"/>
            <a:ext cx="1800225" cy="900112"/>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Access</a:t>
            </a:r>
          </a:p>
          <a:p>
            <a:pPr algn="ctr">
              <a:defRPr/>
            </a:pPr>
            <a:r>
              <a:rPr lang="en-GB"/>
              <a:t>Aid</a:t>
            </a:r>
          </a:p>
        </p:txBody>
      </p:sp>
      <p:sp>
        <p:nvSpPr>
          <p:cNvPr id="23558" name="TextBox 5"/>
          <p:cNvSpPr txBox="1">
            <a:spLocks noChangeArrowheads="1"/>
          </p:cNvSpPr>
          <p:nvPr/>
        </p:nvSpPr>
        <p:spPr bwMode="auto">
          <a:xfrm>
            <a:off x="1801813"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Finding</a:t>
            </a:r>
          </a:p>
          <a:p>
            <a:pPr algn="ctr">
              <a:defRPr/>
            </a:pPr>
            <a:r>
              <a:rPr lang="en-GB"/>
              <a:t>Aid</a:t>
            </a:r>
          </a:p>
        </p:txBody>
      </p:sp>
      <p:sp>
        <p:nvSpPr>
          <p:cNvPr id="23559" name="TextBox 6"/>
          <p:cNvSpPr txBox="1">
            <a:spLocks noChangeArrowheads="1"/>
          </p:cNvSpPr>
          <p:nvPr/>
        </p:nvSpPr>
        <p:spPr bwMode="auto">
          <a:xfrm>
            <a:off x="5716588"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Retrieval Aid</a:t>
            </a:r>
          </a:p>
        </p:txBody>
      </p:sp>
      <p:sp>
        <p:nvSpPr>
          <p:cNvPr id="23560" name="TextBox 7"/>
          <p:cNvSpPr txBox="1">
            <a:spLocks noChangeArrowheads="1"/>
          </p:cNvSpPr>
          <p:nvPr/>
        </p:nvSpPr>
        <p:spPr bwMode="auto">
          <a:xfrm>
            <a:off x="3763963" y="5241925"/>
            <a:ext cx="1800225" cy="900113"/>
          </a:xfrm>
          <a:prstGeom prst="rect">
            <a:avLst/>
          </a:prstGeom>
          <a:gradFill>
            <a:gsLst>
              <a:gs pos="0">
                <a:srgbClr val="A0A6CA"/>
              </a:gs>
              <a:gs pos="35000">
                <a:srgbClr val="D1D4E5"/>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Ordering</a:t>
            </a:r>
          </a:p>
          <a:p>
            <a:pPr algn="ctr">
              <a:defRPr/>
            </a:pPr>
            <a:r>
              <a:rPr lang="en-GB"/>
              <a:t>Aid</a:t>
            </a:r>
          </a:p>
        </p:txBody>
      </p:sp>
      <p:sp>
        <p:nvSpPr>
          <p:cNvPr id="23575" name="TextBox 9"/>
          <p:cNvSpPr txBox="1">
            <a:spLocks noChangeArrowheads="1"/>
          </p:cNvSpPr>
          <p:nvPr/>
        </p:nvSpPr>
        <p:spPr bwMode="auto">
          <a:xfrm>
            <a:off x="8100000" y="5241925"/>
            <a:ext cx="504000" cy="585788"/>
          </a:xfrm>
          <a:prstGeom prst="rect">
            <a:avLst/>
          </a:prstGeom>
          <a:noFill/>
          <a:ln w="31750">
            <a:noFill/>
            <a:miter lim="800000"/>
            <a:headEnd/>
            <a:tailEnd/>
          </a:ln>
        </p:spPr>
        <p:txBody>
          <a:bodyPr lIns="0" rIns="0" anchor="ctr">
            <a:spAutoFit/>
          </a:bodyPr>
          <a:lstStyle/>
          <a:p>
            <a:pPr algn="ctr"/>
            <a:r>
              <a:rPr lang="en-GB" sz="3200" b="1" dirty="0">
                <a:latin typeface="Calibri" pitchFamily="34" charset="0"/>
              </a:rPr>
              <a:t>...</a:t>
            </a:r>
          </a:p>
        </p:txBody>
      </p:sp>
      <p:cxnSp>
        <p:nvCxnSpPr>
          <p:cNvPr id="10" name="Elbow Connector 9"/>
          <p:cNvCxnSpPr>
            <a:stCxn id="0" idx="2"/>
            <a:endCxn id="0" idx="2"/>
          </p:cNvCxnSpPr>
          <p:nvPr/>
        </p:nvCxnSpPr>
        <p:spPr>
          <a:xfrm rot="16200000" flipH="1">
            <a:off x="1644650" y="877888"/>
            <a:ext cx="1728788" cy="2398712"/>
          </a:xfrm>
          <a:prstGeom prst="bentConnector3">
            <a:avLst>
              <a:gd name="adj1" fmla="val 127264"/>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V="1">
            <a:off x="1504951" y="1298575"/>
            <a:ext cx="1752600" cy="1533525"/>
          </a:xfrm>
          <a:prstGeom prst="bentConnector3">
            <a:avLst>
              <a:gd name="adj1" fmla="val -1572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a:spLocks noChangeAspect="1"/>
          </p:cNvSpPr>
          <p:nvPr/>
        </p:nvSpPr>
        <p:spPr>
          <a:xfrm>
            <a:off x="6410325" y="4067175"/>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 name="Elbow Connector 12"/>
          <p:cNvCxnSpPr>
            <a:stCxn id="0" idx="0"/>
            <a:endCxn id="12" idx="3"/>
          </p:cNvCxnSpPr>
          <p:nvPr/>
        </p:nvCxnSpPr>
        <p:spPr>
          <a:xfrm rot="5400000" flipH="1" flipV="1">
            <a:off x="4132262" y="2862263"/>
            <a:ext cx="949325" cy="38100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0" idx="0"/>
            <a:endCxn id="12" idx="3"/>
          </p:cNvCxnSpPr>
          <p:nvPr/>
        </p:nvCxnSpPr>
        <p:spPr>
          <a:xfrm rot="5400000" flipH="1" flipV="1">
            <a:off x="5113337" y="3843338"/>
            <a:ext cx="949325" cy="18478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0" idx="0"/>
            <a:endCxn id="12" idx="3"/>
          </p:cNvCxnSpPr>
          <p:nvPr/>
        </p:nvCxnSpPr>
        <p:spPr>
          <a:xfrm rot="16200000" flipV="1">
            <a:off x="6089650" y="4714875"/>
            <a:ext cx="949325" cy="1047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23575" idx="0"/>
            <a:endCxn id="12" idx="3"/>
          </p:cNvCxnSpPr>
          <p:nvPr/>
        </p:nvCxnSpPr>
        <p:spPr>
          <a:xfrm rot="16200000" flipV="1">
            <a:off x="6956904" y="3846829"/>
            <a:ext cx="949325" cy="184086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7" name="Diamond 16"/>
          <p:cNvSpPr>
            <a:spLocks noChangeAspect="1"/>
          </p:cNvSpPr>
          <p:nvPr/>
        </p:nvSpPr>
        <p:spPr>
          <a:xfrm>
            <a:off x="3595688" y="1089025"/>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8" name="Elbow Connector 17"/>
          <p:cNvCxnSpPr>
            <a:stCxn id="0" idx="0"/>
            <a:endCxn id="17" idx="2"/>
          </p:cNvCxnSpPr>
          <p:nvPr/>
        </p:nvCxnSpPr>
        <p:spPr>
          <a:xfrm rot="16200000" flipV="1">
            <a:off x="3337719" y="1670844"/>
            <a:ext cx="736600" cy="4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0" idx="3"/>
            <a:endCxn id="0" idx="1"/>
          </p:cNvCxnSpPr>
          <p:nvPr/>
        </p:nvCxnSpPr>
        <p:spPr>
          <a:xfrm>
            <a:off x="2209800" y="750888"/>
            <a:ext cx="600075" cy="4762"/>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0" idx="1"/>
          </p:cNvCxnSpPr>
          <p:nvPr/>
        </p:nvCxnSpPr>
        <p:spPr>
          <a:xfrm>
            <a:off x="4243388" y="2941638"/>
            <a:ext cx="1473200" cy="674687"/>
          </a:xfrm>
          <a:prstGeom prst="bentConnector3">
            <a:avLst>
              <a:gd name="adj1" fmla="val -779"/>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590" name="TextBox 48"/>
          <p:cNvSpPr txBox="1">
            <a:spLocks noChangeArrowheads="1"/>
          </p:cNvSpPr>
          <p:nvPr/>
        </p:nvSpPr>
        <p:spPr bwMode="auto">
          <a:xfrm>
            <a:off x="3811588" y="11890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3592" name="TextBox 50"/>
          <p:cNvSpPr txBox="1">
            <a:spLocks noChangeArrowheads="1"/>
          </p:cNvSpPr>
          <p:nvPr/>
        </p:nvSpPr>
        <p:spPr bwMode="auto">
          <a:xfrm>
            <a:off x="1801813"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23593" name="TextBox 51"/>
          <p:cNvSpPr txBox="1">
            <a:spLocks noChangeArrowheads="1"/>
          </p:cNvSpPr>
          <p:nvPr/>
        </p:nvSpPr>
        <p:spPr bwMode="auto">
          <a:xfrm>
            <a:off x="3763963" y="1671638"/>
            <a:ext cx="661987"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4" name="TextBox 52"/>
          <p:cNvSpPr txBox="1">
            <a:spLocks noChangeArrowheads="1"/>
          </p:cNvSpPr>
          <p:nvPr/>
        </p:nvSpPr>
        <p:spPr bwMode="auto">
          <a:xfrm>
            <a:off x="2654300" y="2882900"/>
            <a:ext cx="661988" cy="401638"/>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5" name="TextBox 53"/>
          <p:cNvSpPr txBox="1">
            <a:spLocks noChangeArrowheads="1"/>
          </p:cNvSpPr>
          <p:nvPr/>
        </p:nvSpPr>
        <p:spPr bwMode="auto">
          <a:xfrm>
            <a:off x="3232150" y="3005138"/>
            <a:ext cx="661988"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3596" name="TextBox 54"/>
          <p:cNvSpPr txBox="1">
            <a:spLocks noChangeArrowheads="1"/>
          </p:cNvSpPr>
          <p:nvPr/>
        </p:nvSpPr>
        <p:spPr bwMode="auto">
          <a:xfrm>
            <a:off x="4262438" y="30051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3597" name="TextBox 55"/>
          <p:cNvSpPr txBox="1">
            <a:spLocks noChangeArrowheads="1"/>
          </p:cNvSpPr>
          <p:nvPr/>
        </p:nvSpPr>
        <p:spPr bwMode="auto">
          <a:xfrm>
            <a:off x="5250482" y="3275137"/>
            <a:ext cx="401638" cy="369887"/>
          </a:xfrm>
          <a:prstGeom prst="rect">
            <a:avLst/>
          </a:prstGeom>
          <a:noFill/>
          <a:ln w="9525">
            <a:noFill/>
            <a:miter lim="800000"/>
            <a:headEnd/>
            <a:tailEnd/>
          </a:ln>
        </p:spPr>
        <p:txBody>
          <a:bodyPr>
            <a:spAutoFit/>
          </a:bodyPr>
          <a:lstStyle/>
          <a:p>
            <a:r>
              <a:rPr lang="en-GB" dirty="0">
                <a:latin typeface="Calibri" pitchFamily="34" charset="0"/>
              </a:rPr>
              <a:t>*</a:t>
            </a:r>
          </a:p>
        </p:txBody>
      </p:sp>
      <p:sp>
        <p:nvSpPr>
          <p:cNvPr id="23598" name="TextBox 56"/>
          <p:cNvSpPr txBox="1">
            <a:spLocks noChangeArrowheads="1"/>
          </p:cNvSpPr>
          <p:nvPr/>
        </p:nvSpPr>
        <p:spPr bwMode="auto">
          <a:xfrm>
            <a:off x="7837488" y="5805264"/>
            <a:ext cx="1044000" cy="738664"/>
          </a:xfrm>
          <a:prstGeom prst="rect">
            <a:avLst/>
          </a:prstGeom>
          <a:noFill/>
          <a:ln w="9525">
            <a:noFill/>
            <a:miter lim="800000"/>
            <a:headEnd/>
            <a:tailEnd/>
          </a:ln>
        </p:spPr>
        <p:txBody>
          <a:bodyPr lIns="0" rIns="0">
            <a:spAutoFit/>
          </a:bodyPr>
          <a:lstStyle/>
          <a:p>
            <a:pPr algn="ctr"/>
            <a:r>
              <a:rPr lang="en-GB" sz="1400" dirty="0">
                <a:latin typeface="Calibri" pitchFamily="34" charset="0"/>
              </a:rPr>
              <a:t>(Indicates that the list is not exhaustive)</a:t>
            </a:r>
          </a:p>
        </p:txBody>
      </p:sp>
      <p:sp>
        <p:nvSpPr>
          <p:cNvPr id="33" name="TextBox 44"/>
          <p:cNvSpPr txBox="1">
            <a:spLocks noChangeArrowheads="1"/>
          </p:cNvSpPr>
          <p:nvPr/>
        </p:nvSpPr>
        <p:spPr bwMode="auto">
          <a:xfrm>
            <a:off x="1583668" y="3460080"/>
            <a:ext cx="1568257" cy="369332"/>
          </a:xfrm>
          <a:prstGeom prst="rect">
            <a:avLst/>
          </a:prstGeom>
          <a:noFill/>
          <a:ln w="9525">
            <a:noFill/>
            <a:miter lim="800000"/>
            <a:headEnd/>
            <a:tailEnd/>
          </a:ln>
        </p:spPr>
        <p:txBody>
          <a:bodyPr wrap="square" lIns="0">
            <a:spAutoFit/>
          </a:bodyPr>
          <a:lstStyle/>
          <a:p>
            <a:pPr algn="r"/>
            <a:r>
              <a:rPr lang="en-GB" dirty="0">
                <a:latin typeface="Calibri" pitchFamily="34" charset="0"/>
              </a:rPr>
              <a:t>described by</a:t>
            </a:r>
          </a:p>
        </p:txBody>
      </p:sp>
      <p:sp>
        <p:nvSpPr>
          <p:cNvPr id="34" name="TextBox 49"/>
          <p:cNvSpPr txBox="1">
            <a:spLocks noChangeArrowheads="1"/>
          </p:cNvSpPr>
          <p:nvPr/>
        </p:nvSpPr>
        <p:spPr bwMode="auto">
          <a:xfrm>
            <a:off x="821991"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5" name="TextBox 41"/>
          <p:cNvSpPr txBox="1">
            <a:spLocks noChangeArrowheads="1"/>
          </p:cNvSpPr>
          <p:nvPr/>
        </p:nvSpPr>
        <p:spPr bwMode="auto">
          <a:xfrm>
            <a:off x="1547664" y="2617788"/>
            <a:ext cx="1087437" cy="646112"/>
          </a:xfrm>
          <a:prstGeom prst="rect">
            <a:avLst/>
          </a:prstGeom>
          <a:noFill/>
          <a:ln w="9525">
            <a:noFill/>
            <a:miter lim="800000"/>
            <a:headEnd/>
            <a:tailEnd/>
          </a:ln>
        </p:spPr>
        <p:txBody>
          <a:bodyPr>
            <a:spAutoFit/>
          </a:bodyPr>
          <a:lstStyle/>
          <a:p>
            <a:pPr algn="r"/>
            <a:r>
              <a:rPr lang="en-GB" dirty="0">
                <a:latin typeface="Calibri" pitchFamily="34" charset="0"/>
              </a:rPr>
              <a:t>derived</a:t>
            </a:r>
          </a:p>
          <a:p>
            <a:pPr algn="r"/>
            <a:r>
              <a:rPr lang="en-GB" dirty="0">
                <a:latin typeface="Calibri" pitchFamily="34" charset="0"/>
              </a:rPr>
              <a:t>from</a:t>
            </a:r>
          </a:p>
        </p:txBody>
      </p:sp>
      <p:sp>
        <p:nvSpPr>
          <p:cNvPr id="36" name="TextBox 45"/>
          <p:cNvSpPr txBox="1">
            <a:spLocks noChangeArrowheads="1"/>
          </p:cNvSpPr>
          <p:nvPr/>
        </p:nvSpPr>
        <p:spPr bwMode="auto">
          <a:xfrm>
            <a:off x="3679440" y="3599728"/>
            <a:ext cx="2188704" cy="369332"/>
          </a:xfrm>
          <a:prstGeom prst="rect">
            <a:avLst/>
          </a:prstGeom>
          <a:noFill/>
          <a:ln w="9525">
            <a:noFill/>
            <a:miter lim="800000"/>
            <a:headEnd/>
            <a:tailEnd/>
          </a:ln>
        </p:spPr>
        <p:txBody>
          <a:bodyPr wrap="square">
            <a:spAutoFit/>
          </a:bodyPr>
          <a:lstStyle/>
          <a:p>
            <a:pPr algn="ctr"/>
            <a:r>
              <a:rPr lang="en-GB" dirty="0" smtClean="0">
                <a:latin typeface="Calibri" pitchFamily="34" charset="0"/>
              </a:rPr>
              <a:t>Provide data </a:t>
            </a:r>
            <a:r>
              <a:rPr lang="en-GB" dirty="0">
                <a:latin typeface="Calibri" pitchFamily="34" charset="0"/>
              </a:rPr>
              <a:t>for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1"/>
          <p:cNvSpPr txBox="1">
            <a:spLocks noChangeArrowheads="1"/>
          </p:cNvSpPr>
          <p:nvPr/>
        </p:nvSpPr>
        <p:spPr bwMode="auto">
          <a:xfrm>
            <a:off x="3649663" y="304800"/>
            <a:ext cx="1296987"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Archival Information Package</a:t>
            </a:r>
          </a:p>
        </p:txBody>
      </p:sp>
      <p:sp>
        <p:nvSpPr>
          <p:cNvPr id="62" name="TextBox 2"/>
          <p:cNvSpPr txBox="1">
            <a:spLocks noChangeArrowheads="1"/>
          </p:cNvSpPr>
          <p:nvPr/>
        </p:nvSpPr>
        <p:spPr bwMode="auto">
          <a:xfrm>
            <a:off x="6529388" y="2133600"/>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 Description</a:t>
            </a:r>
          </a:p>
          <a:p>
            <a:pPr algn="ctr">
              <a:defRPr/>
            </a:pPr>
            <a:r>
              <a:rPr lang="en-GB" sz="1400"/>
              <a:t>Information</a:t>
            </a:r>
          </a:p>
        </p:txBody>
      </p:sp>
      <p:sp>
        <p:nvSpPr>
          <p:cNvPr id="63" name="TextBox 3"/>
          <p:cNvSpPr txBox="1">
            <a:spLocks noChangeArrowheads="1"/>
          </p:cNvSpPr>
          <p:nvPr/>
        </p:nvSpPr>
        <p:spPr bwMode="auto">
          <a:xfrm>
            <a:off x="1428750" y="2132013"/>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Content Information</a:t>
            </a:r>
          </a:p>
        </p:txBody>
      </p:sp>
      <p:sp>
        <p:nvSpPr>
          <p:cNvPr id="68" name="Diamond 67"/>
          <p:cNvSpPr>
            <a:spLocks noChangeAspect="1"/>
          </p:cNvSpPr>
          <p:nvPr/>
        </p:nvSpPr>
        <p:spPr>
          <a:xfrm>
            <a:off x="4602163" y="1157288"/>
            <a:ext cx="190500" cy="18891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sp>
        <p:nvSpPr>
          <p:cNvPr id="70" name="Diamond 69"/>
          <p:cNvSpPr>
            <a:spLocks noChangeAspect="1"/>
          </p:cNvSpPr>
          <p:nvPr/>
        </p:nvSpPr>
        <p:spPr>
          <a:xfrm>
            <a:off x="3778250" y="1149350"/>
            <a:ext cx="190500" cy="18891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72" name="Shape 11"/>
          <p:cNvCxnSpPr>
            <a:stCxn id="68" idx="2"/>
          </p:cNvCxnSpPr>
          <p:nvPr/>
        </p:nvCxnSpPr>
        <p:spPr>
          <a:xfrm rot="16200000" flipH="1">
            <a:off x="5543551" y="500062"/>
            <a:ext cx="787400" cy="24796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hape 14"/>
          <p:cNvCxnSpPr>
            <a:stCxn id="70" idx="2"/>
          </p:cNvCxnSpPr>
          <p:nvPr/>
        </p:nvCxnSpPr>
        <p:spPr>
          <a:xfrm rot="5400000">
            <a:off x="2578100" y="836613"/>
            <a:ext cx="793750" cy="17970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724150" y="2546350"/>
            <a:ext cx="38052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77" name="TextBox 9"/>
          <p:cNvSpPr txBox="1">
            <a:spLocks noChangeArrowheads="1"/>
          </p:cNvSpPr>
          <p:nvPr/>
        </p:nvSpPr>
        <p:spPr bwMode="auto">
          <a:xfrm>
            <a:off x="3839053" y="2584205"/>
            <a:ext cx="2298700" cy="307975"/>
          </a:xfrm>
          <a:prstGeom prst="rect">
            <a:avLst/>
          </a:prstGeom>
          <a:noFill/>
          <a:ln w="9525">
            <a:noFill/>
            <a:miter lim="800000"/>
            <a:headEnd/>
            <a:tailEnd/>
          </a:ln>
        </p:spPr>
        <p:txBody>
          <a:bodyPr>
            <a:spAutoFit/>
          </a:bodyPr>
          <a:lstStyle/>
          <a:p>
            <a:r>
              <a:rPr lang="en-GB" sz="1400" dirty="0">
                <a:latin typeface="Calibri" pitchFamily="34" charset="0"/>
              </a:rPr>
              <a:t>further described by</a:t>
            </a:r>
          </a:p>
        </p:txBody>
      </p:sp>
      <p:sp>
        <p:nvSpPr>
          <p:cNvPr id="78" name="TextBox 10"/>
          <p:cNvSpPr txBox="1">
            <a:spLocks noChangeArrowheads="1"/>
          </p:cNvSpPr>
          <p:nvPr/>
        </p:nvSpPr>
        <p:spPr bwMode="auto">
          <a:xfrm>
            <a:off x="733425" y="401638"/>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Package Description</a:t>
            </a:r>
          </a:p>
        </p:txBody>
      </p:sp>
      <p:sp>
        <p:nvSpPr>
          <p:cNvPr id="79" name="TextBox 11"/>
          <p:cNvSpPr txBox="1">
            <a:spLocks noChangeArrowheads="1"/>
          </p:cNvSpPr>
          <p:nvPr/>
        </p:nvSpPr>
        <p:spPr bwMode="auto">
          <a:xfrm>
            <a:off x="6626225" y="338138"/>
            <a:ext cx="1295400" cy="82867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Packaging Information</a:t>
            </a:r>
          </a:p>
        </p:txBody>
      </p:sp>
      <p:cxnSp>
        <p:nvCxnSpPr>
          <p:cNvPr id="80" name="Straight Connector 79"/>
          <p:cNvCxnSpPr/>
          <p:nvPr/>
        </p:nvCxnSpPr>
        <p:spPr>
          <a:xfrm>
            <a:off x="2028825" y="1000125"/>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a:off x="2028825" y="598488"/>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4960938" y="595313"/>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0800000">
            <a:off x="4960938" y="1001713"/>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90" name="TextBox 20"/>
          <p:cNvSpPr txBox="1">
            <a:spLocks noChangeArrowheads="1"/>
          </p:cNvSpPr>
          <p:nvPr/>
        </p:nvSpPr>
        <p:spPr bwMode="auto">
          <a:xfrm>
            <a:off x="3260725" y="693738"/>
            <a:ext cx="323850" cy="307975"/>
          </a:xfrm>
          <a:prstGeom prst="rect">
            <a:avLst/>
          </a:prstGeom>
          <a:noFill/>
          <a:ln w="9525">
            <a:noFill/>
            <a:miter lim="800000"/>
            <a:headEnd/>
            <a:tailEnd/>
          </a:ln>
        </p:spPr>
        <p:txBody>
          <a:bodyPr>
            <a:spAutoFit/>
          </a:bodyPr>
          <a:lstStyle/>
          <a:p>
            <a:endParaRPr lang="en-GB" sz="1400">
              <a:latin typeface="Calibri" pitchFamily="34" charset="0"/>
            </a:endParaRPr>
          </a:p>
        </p:txBody>
      </p:sp>
      <p:sp>
        <p:nvSpPr>
          <p:cNvPr id="91" name="TextBox 30"/>
          <p:cNvSpPr txBox="1">
            <a:spLocks/>
          </p:cNvSpPr>
          <p:nvPr/>
        </p:nvSpPr>
        <p:spPr bwMode="auto">
          <a:xfrm>
            <a:off x="336550" y="3790950"/>
            <a:ext cx="1150938"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Data</a:t>
            </a:r>
          </a:p>
          <a:p>
            <a:pPr algn="ctr">
              <a:defRPr/>
            </a:pPr>
            <a:r>
              <a:rPr lang="en-GB" sz="1200"/>
              <a:t>Object</a:t>
            </a:r>
          </a:p>
        </p:txBody>
      </p:sp>
      <p:sp>
        <p:nvSpPr>
          <p:cNvPr id="92" name="TextBox 31"/>
          <p:cNvSpPr txBox="1">
            <a:spLocks/>
          </p:cNvSpPr>
          <p:nvPr/>
        </p:nvSpPr>
        <p:spPr bwMode="auto">
          <a:xfrm>
            <a:off x="2447925" y="3790950"/>
            <a:ext cx="1152525" cy="720725"/>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200"/>
              <a:t>Representation</a:t>
            </a:r>
          </a:p>
          <a:p>
            <a:pPr algn="ctr">
              <a:defRPr/>
            </a:pPr>
            <a:r>
              <a:rPr lang="en-GB" sz="1200"/>
              <a:t>Information</a:t>
            </a:r>
          </a:p>
        </p:txBody>
      </p:sp>
      <p:sp>
        <p:nvSpPr>
          <p:cNvPr id="96" name="TextBox 32"/>
          <p:cNvSpPr txBox="1">
            <a:spLocks/>
          </p:cNvSpPr>
          <p:nvPr/>
        </p:nvSpPr>
        <p:spPr bwMode="auto">
          <a:xfrm>
            <a:off x="7938"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Physical Object</a:t>
            </a:r>
          </a:p>
        </p:txBody>
      </p:sp>
      <p:sp>
        <p:nvSpPr>
          <p:cNvPr id="98" name="TextBox 33"/>
          <p:cNvSpPr txBox="1">
            <a:spLocks/>
          </p:cNvSpPr>
          <p:nvPr/>
        </p:nvSpPr>
        <p:spPr bwMode="auto">
          <a:xfrm>
            <a:off x="993775"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Digital Object</a:t>
            </a:r>
          </a:p>
        </p:txBody>
      </p:sp>
      <p:sp>
        <p:nvSpPr>
          <p:cNvPr id="100" name="TextBox 34"/>
          <p:cNvSpPr txBox="1">
            <a:spLocks/>
          </p:cNvSpPr>
          <p:nvPr/>
        </p:nvSpPr>
        <p:spPr bwMode="auto">
          <a:xfrm>
            <a:off x="1963738"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Structure Information</a:t>
            </a:r>
          </a:p>
        </p:txBody>
      </p:sp>
      <p:sp>
        <p:nvSpPr>
          <p:cNvPr id="102" name="TextBox 35"/>
          <p:cNvSpPr txBox="1">
            <a:spLocks/>
          </p:cNvSpPr>
          <p:nvPr/>
        </p:nvSpPr>
        <p:spPr bwMode="auto">
          <a:xfrm>
            <a:off x="3116263" y="5094288"/>
            <a:ext cx="819150"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Semantic Information</a:t>
            </a:r>
          </a:p>
        </p:txBody>
      </p:sp>
      <p:sp>
        <p:nvSpPr>
          <p:cNvPr id="103" name="TextBox 36"/>
          <p:cNvSpPr txBox="1">
            <a:spLocks/>
          </p:cNvSpPr>
          <p:nvPr/>
        </p:nvSpPr>
        <p:spPr bwMode="auto">
          <a:xfrm>
            <a:off x="5313374"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algn="ctr">
              <a:defRPr/>
            </a:pPr>
            <a:r>
              <a:rPr lang="en-GB" sz="1000" dirty="0"/>
              <a:t>Reference Information</a:t>
            </a:r>
          </a:p>
        </p:txBody>
      </p:sp>
      <p:sp>
        <p:nvSpPr>
          <p:cNvPr id="104" name="TextBox 37"/>
          <p:cNvSpPr txBox="1">
            <a:spLocks/>
          </p:cNvSpPr>
          <p:nvPr/>
        </p:nvSpPr>
        <p:spPr bwMode="auto">
          <a:xfrm>
            <a:off x="6075363"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Provenance Information</a:t>
            </a:r>
          </a:p>
        </p:txBody>
      </p:sp>
      <p:sp>
        <p:nvSpPr>
          <p:cNvPr id="105" name="TextBox 38"/>
          <p:cNvSpPr txBox="1">
            <a:spLocks/>
          </p:cNvSpPr>
          <p:nvPr/>
        </p:nvSpPr>
        <p:spPr bwMode="auto">
          <a:xfrm>
            <a:off x="6807835"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Context Information</a:t>
            </a:r>
          </a:p>
        </p:txBody>
      </p:sp>
      <p:sp>
        <p:nvSpPr>
          <p:cNvPr id="108" name="TextBox 39"/>
          <p:cNvSpPr txBox="1">
            <a:spLocks/>
          </p:cNvSpPr>
          <p:nvPr/>
        </p:nvSpPr>
        <p:spPr bwMode="auto">
          <a:xfrm>
            <a:off x="7549198" y="5094287"/>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chor="ctr">
            <a:spAutoFit/>
          </a:bodyPr>
          <a:lstStyle/>
          <a:p>
            <a:pPr algn="ctr">
              <a:defRPr/>
            </a:pPr>
            <a:r>
              <a:rPr lang="en-GB" sz="1000" dirty="0"/>
              <a:t>Fixity Information</a:t>
            </a:r>
          </a:p>
        </p:txBody>
      </p:sp>
      <p:sp>
        <p:nvSpPr>
          <p:cNvPr id="109" name="TextBox 40"/>
          <p:cNvSpPr txBox="1">
            <a:spLocks/>
          </p:cNvSpPr>
          <p:nvPr/>
        </p:nvSpPr>
        <p:spPr bwMode="auto">
          <a:xfrm>
            <a:off x="4202113" y="5094288"/>
            <a:ext cx="992187" cy="719137"/>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a:t>Other Representation Information</a:t>
            </a:r>
          </a:p>
        </p:txBody>
      </p:sp>
      <p:sp>
        <p:nvSpPr>
          <p:cNvPr id="110" name="TextBox 41"/>
          <p:cNvSpPr txBox="1">
            <a:spLocks noChangeArrowheads="1"/>
          </p:cNvSpPr>
          <p:nvPr/>
        </p:nvSpPr>
        <p:spPr bwMode="auto">
          <a:xfrm>
            <a:off x="1489075" y="4203700"/>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cxnSp>
        <p:nvCxnSpPr>
          <p:cNvPr id="111" name="Straight Arrow Connector 110"/>
          <p:cNvCxnSpPr/>
          <p:nvPr/>
        </p:nvCxnSpPr>
        <p:spPr>
          <a:xfrm>
            <a:off x="1487488" y="4151313"/>
            <a:ext cx="96043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2" name="Diamond 111"/>
          <p:cNvSpPr>
            <a:spLocks noChangeAspect="1"/>
          </p:cNvSpPr>
          <p:nvPr/>
        </p:nvSpPr>
        <p:spPr>
          <a:xfrm>
            <a:off x="1501775" y="2962275"/>
            <a:ext cx="142875"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 name="Diamond 112"/>
          <p:cNvSpPr>
            <a:spLocks noChangeAspect="1"/>
          </p:cNvSpPr>
          <p:nvPr/>
        </p:nvSpPr>
        <p:spPr>
          <a:xfrm>
            <a:off x="2286000" y="2971800"/>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4" name="Shape 47"/>
          <p:cNvCxnSpPr>
            <a:endCxn id="112" idx="2"/>
          </p:cNvCxnSpPr>
          <p:nvPr/>
        </p:nvCxnSpPr>
        <p:spPr>
          <a:xfrm rot="5400000" flipH="1" flipV="1">
            <a:off x="900907" y="3118644"/>
            <a:ext cx="684212" cy="6604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endCxn id="113" idx="2"/>
          </p:cNvCxnSpPr>
          <p:nvPr/>
        </p:nvCxnSpPr>
        <p:spPr>
          <a:xfrm rot="16200000" flipV="1">
            <a:off x="2353469" y="3120232"/>
            <a:ext cx="674687" cy="6667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6" name="TextBox 51"/>
          <p:cNvSpPr txBox="1">
            <a:spLocks/>
          </p:cNvSpPr>
          <p:nvPr/>
        </p:nvSpPr>
        <p:spPr bwMode="auto">
          <a:xfrm>
            <a:off x="993775" y="6137274"/>
            <a:ext cx="819150" cy="720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000" dirty="0"/>
              <a:t>Bit</a:t>
            </a:r>
          </a:p>
        </p:txBody>
      </p:sp>
      <p:cxnSp>
        <p:nvCxnSpPr>
          <p:cNvPr id="117" name="Elbow Connector 116"/>
          <p:cNvCxnSpPr>
            <a:endCxn id="137" idx="3"/>
          </p:cNvCxnSpPr>
          <p:nvPr/>
        </p:nvCxnSpPr>
        <p:spPr>
          <a:xfrm rot="5400000" flipH="1" flipV="1">
            <a:off x="434975" y="4616451"/>
            <a:ext cx="460375" cy="495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endCxn id="137" idx="3"/>
          </p:cNvCxnSpPr>
          <p:nvPr/>
        </p:nvCxnSpPr>
        <p:spPr>
          <a:xfrm rot="16200000" flipV="1">
            <a:off x="927894" y="4618832"/>
            <a:ext cx="460375" cy="49053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9" name="Diamond 118"/>
          <p:cNvSpPr>
            <a:spLocks noChangeAspect="1"/>
          </p:cNvSpPr>
          <p:nvPr/>
        </p:nvSpPr>
        <p:spPr>
          <a:xfrm>
            <a:off x="6565900" y="2981325"/>
            <a:ext cx="144463"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0" name="Diamond 119"/>
          <p:cNvSpPr>
            <a:spLocks noChangeAspect="1"/>
          </p:cNvSpPr>
          <p:nvPr/>
        </p:nvSpPr>
        <p:spPr>
          <a:xfrm>
            <a:off x="6829426" y="2981325"/>
            <a:ext cx="144462" cy="14446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1" name="Diamond 120"/>
          <p:cNvSpPr>
            <a:spLocks noChangeAspect="1"/>
          </p:cNvSpPr>
          <p:nvPr/>
        </p:nvSpPr>
        <p:spPr>
          <a:xfrm>
            <a:off x="7059605" y="2982912"/>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 name="Diamond 121"/>
          <p:cNvSpPr>
            <a:spLocks noChangeAspect="1"/>
          </p:cNvSpPr>
          <p:nvPr/>
        </p:nvSpPr>
        <p:spPr>
          <a:xfrm>
            <a:off x="7311373" y="2982912"/>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3" name="Elbow Connector 122"/>
          <p:cNvCxnSpPr>
            <a:stCxn id="103" idx="0"/>
            <a:endCxn id="119" idx="2"/>
          </p:cNvCxnSpPr>
          <p:nvPr/>
        </p:nvCxnSpPr>
        <p:spPr>
          <a:xfrm rot="5400000" flipH="1" flipV="1">
            <a:off x="5152710" y="3608865"/>
            <a:ext cx="1970087" cy="1000758"/>
          </a:xfrm>
          <a:prstGeom prst="bentConnector3">
            <a:avLst>
              <a:gd name="adj1" fmla="val 55802"/>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104" idx="0"/>
            <a:endCxn id="120" idx="2"/>
          </p:cNvCxnSpPr>
          <p:nvPr/>
        </p:nvCxnSpPr>
        <p:spPr>
          <a:xfrm rot="5400000" flipH="1" flipV="1">
            <a:off x="5666260" y="3858890"/>
            <a:ext cx="1968500" cy="502294"/>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05" idx="0"/>
            <a:endCxn id="121" idx="2"/>
          </p:cNvCxnSpPr>
          <p:nvPr/>
        </p:nvCxnSpPr>
        <p:spPr>
          <a:xfrm rot="5400000" flipH="1" flipV="1">
            <a:off x="6147585" y="4110037"/>
            <a:ext cx="1968500" cy="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08" idx="0"/>
            <a:endCxn id="122" idx="2"/>
          </p:cNvCxnSpPr>
          <p:nvPr/>
        </p:nvCxnSpPr>
        <p:spPr>
          <a:xfrm rot="16200000" flipV="1">
            <a:off x="6644151" y="3865240"/>
            <a:ext cx="1968500" cy="489594"/>
          </a:xfrm>
          <a:prstGeom prst="bentConnector3">
            <a:avLst>
              <a:gd name="adj1" fmla="val 49516"/>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7" name="Diamond 126"/>
          <p:cNvSpPr>
            <a:spLocks noChangeAspect="1"/>
          </p:cNvSpPr>
          <p:nvPr/>
        </p:nvSpPr>
        <p:spPr>
          <a:xfrm>
            <a:off x="1331913" y="5813425"/>
            <a:ext cx="142875" cy="14446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8" name="Elbow Connector 127"/>
          <p:cNvCxnSpPr>
            <a:endCxn id="127" idx="2"/>
          </p:cNvCxnSpPr>
          <p:nvPr/>
        </p:nvCxnSpPr>
        <p:spPr>
          <a:xfrm rot="5400000" flipH="1" flipV="1">
            <a:off x="1314450" y="6048375"/>
            <a:ext cx="179388" cy="15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9" name="Diamond 128"/>
          <p:cNvSpPr>
            <a:spLocks noChangeAspect="1"/>
          </p:cNvSpPr>
          <p:nvPr/>
        </p:nvSpPr>
        <p:spPr>
          <a:xfrm>
            <a:off x="3506788" y="4511675"/>
            <a:ext cx="142875"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0" name="Diamond 129"/>
          <p:cNvSpPr>
            <a:spLocks noChangeAspect="1"/>
          </p:cNvSpPr>
          <p:nvPr/>
        </p:nvSpPr>
        <p:spPr>
          <a:xfrm>
            <a:off x="2746375" y="4524375"/>
            <a:ext cx="144463" cy="14446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1" name="Diamond 130"/>
          <p:cNvSpPr>
            <a:spLocks noChangeAspect="1"/>
          </p:cNvSpPr>
          <p:nvPr/>
        </p:nvSpPr>
        <p:spPr>
          <a:xfrm>
            <a:off x="2517775" y="4521200"/>
            <a:ext cx="144463"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2" name="Elbow Connector 131"/>
          <p:cNvCxnSpPr>
            <a:endCxn id="131" idx="2"/>
          </p:cNvCxnSpPr>
          <p:nvPr/>
        </p:nvCxnSpPr>
        <p:spPr>
          <a:xfrm rot="5400000" flipH="1" flipV="1">
            <a:off x="2266950" y="4770438"/>
            <a:ext cx="430213" cy="2174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Elbow Connector 132"/>
          <p:cNvCxnSpPr>
            <a:endCxn id="130" idx="2"/>
          </p:cNvCxnSpPr>
          <p:nvPr/>
        </p:nvCxnSpPr>
        <p:spPr>
          <a:xfrm rot="16200000" flipV="1">
            <a:off x="2959101" y="4527550"/>
            <a:ext cx="425450" cy="7080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endCxn id="129" idx="2"/>
          </p:cNvCxnSpPr>
          <p:nvPr/>
        </p:nvCxnSpPr>
        <p:spPr>
          <a:xfrm rot="16200000" flipV="1">
            <a:off x="3917950" y="4314825"/>
            <a:ext cx="439738" cy="111918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5" name="TextBox 103"/>
          <p:cNvSpPr txBox="1">
            <a:spLocks noChangeArrowheads="1"/>
          </p:cNvSpPr>
          <p:nvPr/>
        </p:nvSpPr>
        <p:spPr bwMode="auto">
          <a:xfrm>
            <a:off x="2562225" y="5635625"/>
            <a:ext cx="781050" cy="646113"/>
          </a:xfrm>
          <a:prstGeom prst="rect">
            <a:avLst/>
          </a:prstGeom>
          <a:noFill/>
          <a:ln w="9525">
            <a:noFill/>
            <a:miter lim="800000"/>
            <a:headEnd/>
            <a:tailEnd/>
          </a:ln>
        </p:spPr>
        <p:txBody>
          <a:bodyPr>
            <a:spAutoFit/>
          </a:bodyPr>
          <a:lstStyle/>
          <a:p>
            <a:pPr algn="ctr"/>
            <a:r>
              <a:rPr lang="en-GB" sz="1200">
                <a:latin typeface="Calibri" pitchFamily="34" charset="0"/>
              </a:rPr>
              <a:t>adds meaning to</a:t>
            </a:r>
          </a:p>
        </p:txBody>
      </p:sp>
      <p:cxnSp>
        <p:nvCxnSpPr>
          <p:cNvPr id="136" name="Straight Arrow Connector 135"/>
          <p:cNvCxnSpPr>
            <a:stCxn id="102" idx="1"/>
          </p:cNvCxnSpPr>
          <p:nvPr/>
        </p:nvCxnSpPr>
        <p:spPr>
          <a:xfrm flipV="1">
            <a:off x="3116263" y="296863"/>
            <a:ext cx="1023689" cy="5156994"/>
          </a:xfrm>
          <a:prstGeom prst="straightConnector1">
            <a:avLst/>
          </a:prstGeom>
          <a:ln>
            <a:no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cxnSp>
      <p:sp>
        <p:nvSpPr>
          <p:cNvPr id="137" name="Isosceles Triangle 136"/>
          <p:cNvSpPr>
            <a:spLocks noChangeAspect="1"/>
          </p:cNvSpPr>
          <p:nvPr/>
        </p:nvSpPr>
        <p:spPr>
          <a:xfrm>
            <a:off x="862013" y="4521200"/>
            <a:ext cx="100012" cy="11271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8" name="TextBox 36"/>
          <p:cNvSpPr txBox="1">
            <a:spLocks/>
          </p:cNvSpPr>
          <p:nvPr/>
        </p:nvSpPr>
        <p:spPr bwMode="auto">
          <a:xfrm>
            <a:off x="8280000" y="5094288"/>
            <a:ext cx="648000" cy="432000"/>
          </a:xfrm>
          <a:prstGeom prst="rect">
            <a:avLst/>
          </a:prstGeom>
          <a:gradFill>
            <a:gsLst>
              <a:gs pos="0">
                <a:srgbClr val="93CDDD"/>
              </a:gs>
              <a:gs pos="35000">
                <a:srgbClr val="B7DEE8"/>
              </a:gs>
              <a:gs pos="100000">
                <a:schemeClr val="accent5">
                  <a:lumMod val="20000"/>
                  <a:lumOff val="80000"/>
                </a:schemeClr>
              </a:gs>
            </a:gsLst>
          </a:gradFill>
          <a:ln w="1905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algn="ctr">
              <a:defRPr/>
            </a:pPr>
            <a:r>
              <a:rPr lang="en-GB" sz="1000" dirty="0"/>
              <a:t>Access Rights Information</a:t>
            </a:r>
          </a:p>
        </p:txBody>
      </p:sp>
      <p:sp>
        <p:nvSpPr>
          <p:cNvPr id="139" name="Diamond 138"/>
          <p:cNvSpPr>
            <a:spLocks noChangeAspect="1"/>
          </p:cNvSpPr>
          <p:nvPr/>
        </p:nvSpPr>
        <p:spPr>
          <a:xfrm>
            <a:off x="7549198" y="2992437"/>
            <a:ext cx="144462" cy="14287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40" name="Shape 91"/>
          <p:cNvCxnSpPr>
            <a:stCxn id="139" idx="2"/>
            <a:endCxn id="138" idx="0"/>
          </p:cNvCxnSpPr>
          <p:nvPr/>
        </p:nvCxnSpPr>
        <p:spPr>
          <a:xfrm rot="16200000" flipH="1">
            <a:off x="7133226" y="3623514"/>
            <a:ext cx="1958976" cy="982571"/>
          </a:xfrm>
          <a:prstGeom prst="bentConnector3">
            <a:avLst>
              <a:gd name="adj1" fmla="val 46315"/>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02" idx="1"/>
          </p:cNvCxnSpPr>
          <p:nvPr/>
        </p:nvCxnSpPr>
        <p:spPr>
          <a:xfrm rot="10800000" flipV="1">
            <a:off x="2782887" y="5453856"/>
            <a:ext cx="333376" cy="793"/>
          </a:xfrm>
          <a:prstGeom prst="straightConnector1">
            <a:avLst/>
          </a:prstGeom>
          <a:ln w="31750">
            <a:solidFill>
              <a:schemeClr val="tx1"/>
            </a:solidFill>
            <a:prstDash val="solid"/>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600450" y="4151313"/>
            <a:ext cx="601663" cy="1587"/>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3859213" y="3808413"/>
            <a:ext cx="685800"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3343275" y="3465513"/>
            <a:ext cx="859632"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3181351" y="3629026"/>
            <a:ext cx="323848" cy="1588"/>
          </a:xfrm>
          <a:prstGeom prst="line">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94" name="TextBox 41"/>
          <p:cNvSpPr txBox="1">
            <a:spLocks noChangeArrowheads="1"/>
          </p:cNvSpPr>
          <p:nvPr/>
        </p:nvSpPr>
        <p:spPr bwMode="auto">
          <a:xfrm>
            <a:off x="4217988" y="3475037"/>
            <a:ext cx="1149350" cy="460375"/>
          </a:xfrm>
          <a:prstGeom prst="rect">
            <a:avLst/>
          </a:prstGeom>
          <a:noFill/>
          <a:ln w="9525">
            <a:noFill/>
            <a:miter lim="800000"/>
            <a:headEnd/>
            <a:tailEnd/>
          </a:ln>
        </p:spPr>
        <p:txBody>
          <a:bodyPr>
            <a:spAutoFit/>
          </a:bodyPr>
          <a:lstStyle/>
          <a:p>
            <a:r>
              <a:rPr lang="en-GB" sz="1200" dirty="0">
                <a:latin typeface="Calibri" pitchFamily="34" charset="0"/>
              </a:rPr>
              <a:t>Interpreted using</a:t>
            </a:r>
          </a:p>
        </p:txBody>
      </p:sp>
      <p:sp>
        <p:nvSpPr>
          <p:cNvPr id="97" name="TextBox 41"/>
          <p:cNvSpPr txBox="1">
            <a:spLocks noChangeArrowheads="1"/>
          </p:cNvSpPr>
          <p:nvPr/>
        </p:nvSpPr>
        <p:spPr bwMode="auto">
          <a:xfrm>
            <a:off x="3649663" y="4152900"/>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99" name="TextBox 41"/>
          <p:cNvSpPr txBox="1">
            <a:spLocks noChangeArrowheads="1"/>
          </p:cNvSpPr>
          <p:nvPr/>
        </p:nvSpPr>
        <p:spPr bwMode="auto">
          <a:xfrm>
            <a:off x="3440906" y="3514745"/>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a:t>
            </a:r>
          </a:p>
        </p:txBody>
      </p:sp>
      <p:sp>
        <p:nvSpPr>
          <p:cNvPr id="101" name="TextBox 41"/>
          <p:cNvSpPr txBox="1">
            <a:spLocks noChangeArrowheads="1"/>
          </p:cNvSpPr>
          <p:nvPr/>
        </p:nvSpPr>
        <p:spPr bwMode="auto">
          <a:xfrm>
            <a:off x="1426660" y="5741233"/>
            <a:ext cx="319087" cy="276999"/>
          </a:xfrm>
          <a:prstGeom prst="rect">
            <a:avLst/>
          </a:prstGeom>
          <a:noFill/>
          <a:ln w="9525">
            <a:noFill/>
            <a:miter lim="800000"/>
            <a:headEnd/>
            <a:tailEnd/>
          </a:ln>
        </p:spPr>
        <p:txBody>
          <a:bodyPr wrap="square">
            <a:spAutoFit/>
          </a:bodyPr>
          <a:lstStyle/>
          <a:p>
            <a:r>
              <a:rPr lang="en-GB" sz="1200" dirty="0">
                <a:latin typeface="Calibri" pitchFamily="34" charset="0"/>
              </a:rPr>
              <a:t>1</a:t>
            </a:r>
          </a:p>
        </p:txBody>
      </p:sp>
      <p:sp>
        <p:nvSpPr>
          <p:cNvPr id="106" name="TextBox 41"/>
          <p:cNvSpPr txBox="1">
            <a:spLocks noChangeArrowheads="1"/>
          </p:cNvSpPr>
          <p:nvPr/>
        </p:nvSpPr>
        <p:spPr bwMode="auto">
          <a:xfrm>
            <a:off x="1118450" y="5956531"/>
            <a:ext cx="442865"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1...*</a:t>
            </a:r>
          </a:p>
        </p:txBody>
      </p:sp>
      <p:sp>
        <p:nvSpPr>
          <p:cNvPr id="75" name="TextBox 15"/>
          <p:cNvSpPr txBox="1">
            <a:spLocks noChangeArrowheads="1"/>
          </p:cNvSpPr>
          <p:nvPr/>
        </p:nvSpPr>
        <p:spPr bwMode="auto">
          <a:xfrm>
            <a:off x="2087724" y="84932"/>
            <a:ext cx="1620838" cy="523875"/>
          </a:xfrm>
          <a:prstGeom prst="rect">
            <a:avLst/>
          </a:prstGeom>
          <a:noFill/>
          <a:ln w="9525">
            <a:noFill/>
            <a:miter lim="800000"/>
            <a:headEnd/>
            <a:tailEnd/>
          </a:ln>
        </p:spPr>
        <p:txBody>
          <a:bodyPr>
            <a:spAutoFit/>
          </a:bodyPr>
          <a:lstStyle/>
          <a:p>
            <a:pPr algn="ctr"/>
            <a:r>
              <a:rPr lang="en-GB" sz="1400" dirty="0">
                <a:latin typeface="Calibri" pitchFamily="34" charset="0"/>
              </a:rPr>
              <a:t>described</a:t>
            </a:r>
          </a:p>
          <a:p>
            <a:pPr algn="ctr"/>
            <a:r>
              <a:rPr lang="en-GB" sz="1400" dirty="0">
                <a:latin typeface="Calibri" pitchFamily="34" charset="0"/>
              </a:rPr>
              <a:t>by</a:t>
            </a:r>
          </a:p>
        </p:txBody>
      </p:sp>
      <p:sp>
        <p:nvSpPr>
          <p:cNvPr id="88" name="TextBox 18"/>
          <p:cNvSpPr txBox="1">
            <a:spLocks noChangeArrowheads="1"/>
          </p:cNvSpPr>
          <p:nvPr/>
        </p:nvSpPr>
        <p:spPr bwMode="auto">
          <a:xfrm>
            <a:off x="4960528" y="71438"/>
            <a:ext cx="1663700" cy="523875"/>
          </a:xfrm>
          <a:prstGeom prst="rect">
            <a:avLst/>
          </a:prstGeom>
          <a:noFill/>
          <a:ln w="9525">
            <a:noFill/>
            <a:miter lim="800000"/>
            <a:headEnd/>
            <a:tailEnd/>
          </a:ln>
        </p:spPr>
        <p:txBody>
          <a:bodyPr>
            <a:spAutoFit/>
          </a:bodyPr>
          <a:lstStyle/>
          <a:p>
            <a:pPr algn="ctr"/>
            <a:r>
              <a:rPr lang="en-GB" sz="1400" dirty="0">
                <a:latin typeface="Calibri" pitchFamily="34" charset="0"/>
              </a:rPr>
              <a:t>delimited</a:t>
            </a:r>
          </a:p>
          <a:p>
            <a:pPr algn="ctr"/>
            <a:r>
              <a:rPr lang="en-GB" sz="1400" dirty="0">
                <a:latin typeface="Calibri" pitchFamily="34" charset="0"/>
              </a:rPr>
              <a:t>by</a:t>
            </a:r>
          </a:p>
        </p:txBody>
      </p:sp>
      <p:sp>
        <p:nvSpPr>
          <p:cNvPr id="95" name="TextBox 14"/>
          <p:cNvSpPr txBox="1">
            <a:spLocks noChangeArrowheads="1"/>
          </p:cNvSpPr>
          <p:nvPr/>
        </p:nvSpPr>
        <p:spPr bwMode="auto">
          <a:xfrm>
            <a:off x="2479764" y="989012"/>
            <a:ext cx="894234" cy="523875"/>
          </a:xfrm>
          <a:prstGeom prst="rect">
            <a:avLst/>
          </a:prstGeom>
          <a:noFill/>
          <a:ln w="9525">
            <a:noFill/>
            <a:miter lim="800000"/>
            <a:headEnd/>
            <a:tailEnd/>
          </a:ln>
        </p:spPr>
        <p:txBody>
          <a:bodyPr wrap="square">
            <a:spAutoFit/>
          </a:bodyPr>
          <a:lstStyle/>
          <a:p>
            <a:pPr algn="ctr"/>
            <a:r>
              <a:rPr lang="en-GB" sz="1400" dirty="0">
                <a:latin typeface="Calibri" pitchFamily="34" charset="0"/>
              </a:rPr>
              <a:t>derived</a:t>
            </a:r>
          </a:p>
          <a:p>
            <a:pPr algn="ctr"/>
            <a:r>
              <a:rPr lang="en-GB" sz="1400" dirty="0">
                <a:latin typeface="Calibri" pitchFamily="34" charset="0"/>
              </a:rPr>
              <a:t>from</a:t>
            </a:r>
          </a:p>
        </p:txBody>
      </p:sp>
      <p:sp>
        <p:nvSpPr>
          <p:cNvPr id="107" name="TextBox 19"/>
          <p:cNvSpPr txBox="1">
            <a:spLocks noChangeArrowheads="1"/>
          </p:cNvSpPr>
          <p:nvPr/>
        </p:nvSpPr>
        <p:spPr bwMode="auto">
          <a:xfrm>
            <a:off x="5112060" y="1003300"/>
            <a:ext cx="1677987" cy="307975"/>
          </a:xfrm>
          <a:prstGeom prst="rect">
            <a:avLst/>
          </a:prstGeom>
          <a:noFill/>
          <a:ln w="9525">
            <a:noFill/>
            <a:miter lim="800000"/>
            <a:headEnd/>
            <a:tailEnd/>
          </a:ln>
        </p:spPr>
        <p:txBody>
          <a:bodyPr>
            <a:spAutoFit/>
          </a:bodyPr>
          <a:lstStyle/>
          <a:p>
            <a:pPr algn="ctr"/>
            <a:r>
              <a:rPr lang="en-GB" sz="1400" dirty="0">
                <a:latin typeface="Calibri" pitchFamily="34" charset="0"/>
              </a:rPr>
              <a:t>identifies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a:t>
            </a:r>
          </a:p>
          <a:p>
            <a:pPr algn="ctr">
              <a:defRPr/>
            </a:pPr>
            <a:r>
              <a:rPr lang="en-GB" dirty="0"/>
              <a:t>Package</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04" name="TextBox 3"/>
          <p:cNvSpPr txBox="1">
            <a:spLocks/>
          </p:cNvSpPr>
          <p:nvPr/>
        </p:nvSpPr>
        <p:spPr bwMode="auto">
          <a:xfrm>
            <a:off x="530225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 Collection</a:t>
            </a:r>
          </a:p>
        </p:txBody>
      </p:sp>
      <p:sp>
        <p:nvSpPr>
          <p:cNvPr id="25605" name="TextBox 5"/>
          <p:cNvSpPr txBox="1">
            <a:spLocks/>
          </p:cNvSpPr>
          <p:nvPr/>
        </p:nvSpPr>
        <p:spPr bwMode="auto">
          <a:xfrm>
            <a:off x="201612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a:t>
            </a:r>
          </a:p>
          <a:p>
            <a:pPr algn="ctr">
              <a:defRPr/>
            </a:pPr>
            <a:r>
              <a:rPr lang="en-GB" dirty="0"/>
              <a:t>Information</a:t>
            </a:r>
          </a:p>
          <a:p>
            <a:pPr algn="ctr">
              <a:defRPr/>
            </a:pPr>
            <a:r>
              <a:rPr lang="en-GB" dirty="0"/>
              <a:t>Unit</a:t>
            </a:r>
          </a:p>
        </p:txBody>
      </p:sp>
      <p:cxnSp>
        <p:nvCxnSpPr>
          <p:cNvPr id="7" name="Elbow Connector 6"/>
          <p:cNvCxnSpPr>
            <a:stCxn id="0" idx="0"/>
            <a:endCxn id="3" idx="3"/>
          </p:cNvCxnSpPr>
          <p:nvPr/>
        </p:nvCxnSpPr>
        <p:spPr>
          <a:xfrm rot="5400000" flipH="1" flipV="1">
            <a:off x="3035300" y="1892301"/>
            <a:ext cx="1417637" cy="1655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0" idx="0"/>
            <a:endCxn id="3" idx="3"/>
          </p:cNvCxnSpPr>
          <p:nvPr/>
        </p:nvCxnSpPr>
        <p:spPr>
          <a:xfrm rot="16200000" flipV="1">
            <a:off x="4678363" y="1905000"/>
            <a:ext cx="1417637" cy="16303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 name="Diamond 7"/>
          <p:cNvSpPr>
            <a:spLocks noChangeAspect="1"/>
          </p:cNvSpPr>
          <p:nvPr/>
        </p:nvSpPr>
        <p:spPr>
          <a:xfrm>
            <a:off x="7106104" y="3671686"/>
            <a:ext cx="418224" cy="41474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a:p>
        </p:txBody>
      </p:sp>
      <p:cxnSp>
        <p:nvCxnSpPr>
          <p:cNvPr id="4" name="Elbow Connector 3"/>
          <p:cNvCxnSpPr>
            <a:endCxn id="8" idx="3"/>
          </p:cNvCxnSpPr>
          <p:nvPr/>
        </p:nvCxnSpPr>
        <p:spPr>
          <a:xfrm rot="16200000" flipH="1">
            <a:off x="5218695" y="1573423"/>
            <a:ext cx="2543176" cy="2068090"/>
          </a:xfrm>
          <a:prstGeom prst="bentConnector4">
            <a:avLst>
              <a:gd name="adj1" fmla="val -305"/>
              <a:gd name="adj2" fmla="val 111054"/>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p:cNvSpPr>
          <p:nvPr/>
        </p:nvSpPr>
        <p:spPr bwMode="auto">
          <a:xfrm>
            <a:off x="3656013" y="8858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3" name="Isosceles Triangle 2"/>
          <p:cNvSpPr>
            <a:spLocks noChangeAspect="1"/>
          </p:cNvSpPr>
          <p:nvPr/>
        </p:nvSpPr>
        <p:spPr>
          <a:xfrm>
            <a:off x="4470400" y="1785938"/>
            <a:ext cx="203200"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628" name="TextBox 3"/>
          <p:cNvSpPr txBox="1">
            <a:spLocks/>
          </p:cNvSpPr>
          <p:nvPr/>
        </p:nvSpPr>
        <p:spPr bwMode="auto">
          <a:xfrm>
            <a:off x="5302250"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Collection Description</a:t>
            </a:r>
          </a:p>
        </p:txBody>
      </p:sp>
      <p:sp>
        <p:nvSpPr>
          <p:cNvPr id="26629" name="TextBox 4"/>
          <p:cNvSpPr txBox="1">
            <a:spLocks/>
          </p:cNvSpPr>
          <p:nvPr/>
        </p:nvSpPr>
        <p:spPr bwMode="auto">
          <a:xfrm>
            <a:off x="2016125" y="34290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Unit</a:t>
            </a:r>
          </a:p>
          <a:p>
            <a:pPr algn="ctr">
              <a:defRPr/>
            </a:pPr>
            <a:r>
              <a:rPr lang="en-GB"/>
              <a:t>Description</a:t>
            </a:r>
          </a:p>
        </p:txBody>
      </p:sp>
      <p:cxnSp>
        <p:nvCxnSpPr>
          <p:cNvPr id="6" name="Elbow Connector 5"/>
          <p:cNvCxnSpPr>
            <a:endCxn id="3" idx="3"/>
          </p:cNvCxnSpPr>
          <p:nvPr/>
        </p:nvCxnSpPr>
        <p:spPr>
          <a:xfrm rot="5400000" flipH="1" flipV="1">
            <a:off x="3035300" y="1892301"/>
            <a:ext cx="1417637" cy="1655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 name="Elbow Connector 6"/>
          <p:cNvCxnSpPr>
            <a:endCxn id="3" idx="3"/>
          </p:cNvCxnSpPr>
          <p:nvPr/>
        </p:nvCxnSpPr>
        <p:spPr>
          <a:xfrm rot="16200000" flipV="1">
            <a:off x="4678363" y="1905000"/>
            <a:ext cx="1417637" cy="16303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2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a:t>
            </a:r>
          </a:p>
          <a:p>
            <a:pPr algn="ctr">
              <a:defRPr/>
            </a:pPr>
            <a:r>
              <a:rPr lang="en-GB"/>
              <a:t>Unit</a:t>
            </a:r>
          </a:p>
        </p:txBody>
      </p:sp>
      <p:sp>
        <p:nvSpPr>
          <p:cNvPr id="27651"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7652"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64" name="TextBox 9"/>
          <p:cNvSpPr txBox="1">
            <a:spLocks noChangeArrowheads="1"/>
          </p:cNvSpPr>
          <p:nvPr/>
        </p:nvSpPr>
        <p:spPr bwMode="auto">
          <a:xfrm>
            <a:off x="3335511" y="3609020"/>
            <a:ext cx="2460625" cy="369888"/>
          </a:xfrm>
          <a:prstGeom prst="rect">
            <a:avLst/>
          </a:prstGeom>
          <a:noFill/>
          <a:ln w="9525">
            <a:noFill/>
            <a:miter lim="800000"/>
            <a:headEnd/>
            <a:tailEnd/>
          </a:ln>
        </p:spPr>
        <p:txBody>
          <a:bodyPr>
            <a:spAutoFit/>
          </a:bodyPr>
          <a:lstStyle/>
          <a:p>
            <a:r>
              <a:rPr lang="en-GB" dirty="0">
                <a:latin typeface="Calibri" pitchFamily="34" charset="0"/>
              </a:rPr>
              <a:t>further described by</a:t>
            </a:r>
          </a:p>
        </p:txBody>
      </p:sp>
      <p:sp>
        <p:nvSpPr>
          <p:cNvPr id="27659"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Unit</a:t>
            </a:r>
          </a:p>
          <a:p>
            <a:pPr algn="ctr">
              <a:defRPr/>
            </a:pPr>
            <a:r>
              <a:rPr lang="en-GB" dirty="0"/>
              <a:t>Description</a:t>
            </a:r>
          </a:p>
        </p:txBody>
      </p:sp>
      <p:sp>
        <p:nvSpPr>
          <p:cNvPr id="27660"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73"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a:latin typeface="Calibri" pitchFamily="34" charset="0"/>
              </a:rPr>
              <a:t>derived</a:t>
            </a:r>
          </a:p>
          <a:p>
            <a:r>
              <a:rPr lang="en-GB">
                <a:latin typeface="Calibri" pitchFamily="34" charset="0"/>
              </a:rPr>
              <a:t>from</a:t>
            </a:r>
          </a:p>
        </p:txBody>
      </p:sp>
      <p:sp>
        <p:nvSpPr>
          <p:cNvPr id="27674" name="TextBox 15"/>
          <p:cNvSpPr txBox="1">
            <a:spLocks noChangeArrowheads="1"/>
          </p:cNvSpPr>
          <p:nvPr/>
        </p:nvSpPr>
        <p:spPr bwMode="auto">
          <a:xfrm>
            <a:off x="2028825" y="252000"/>
            <a:ext cx="1620838"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677"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7678"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7679" name="TextBox 20"/>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09575" y="288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a:t>
            </a:r>
          </a:p>
          <a:p>
            <a:pPr algn="ctr">
              <a:defRPr/>
            </a:pPr>
            <a:r>
              <a:rPr lang="en-GB" dirty="0"/>
              <a:t>Unit</a:t>
            </a:r>
          </a:p>
        </p:txBody>
      </p:sp>
      <p:sp>
        <p:nvSpPr>
          <p:cNvPr id="28675" name="TextBox 2"/>
          <p:cNvSpPr txBox="1">
            <a:spLocks noChangeArrowheads="1"/>
          </p:cNvSpPr>
          <p:nvPr/>
        </p:nvSpPr>
        <p:spPr bwMode="auto">
          <a:xfrm>
            <a:off x="2809875" y="288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Unit</a:t>
            </a:r>
          </a:p>
          <a:p>
            <a:pPr algn="ctr">
              <a:defRPr/>
            </a:pPr>
            <a:r>
              <a:rPr lang="en-GB"/>
              <a:t>Description</a:t>
            </a:r>
          </a:p>
        </p:txBody>
      </p:sp>
      <p:sp>
        <p:nvSpPr>
          <p:cNvPr id="28676" name="TextBox 3"/>
          <p:cNvSpPr txBox="1">
            <a:spLocks noChangeArrowheads="1"/>
          </p:cNvSpPr>
          <p:nvPr/>
        </p:nvSpPr>
        <p:spPr bwMode="auto">
          <a:xfrm>
            <a:off x="2808288" y="20415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Associated Description</a:t>
            </a:r>
          </a:p>
        </p:txBody>
      </p:sp>
      <p:sp>
        <p:nvSpPr>
          <p:cNvPr id="28677" name="TextBox 4"/>
          <p:cNvSpPr txBox="1">
            <a:spLocks noChangeArrowheads="1"/>
          </p:cNvSpPr>
          <p:nvPr/>
        </p:nvSpPr>
        <p:spPr bwMode="auto">
          <a:xfrm>
            <a:off x="5716588" y="3167063"/>
            <a:ext cx="1800225" cy="900112"/>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Access</a:t>
            </a:r>
          </a:p>
          <a:p>
            <a:pPr algn="ctr">
              <a:defRPr/>
            </a:pPr>
            <a:r>
              <a:rPr lang="en-GB" dirty="0"/>
              <a:t>Aid</a:t>
            </a:r>
          </a:p>
        </p:txBody>
      </p:sp>
      <p:sp>
        <p:nvSpPr>
          <p:cNvPr id="28678" name="TextBox 5"/>
          <p:cNvSpPr txBox="1">
            <a:spLocks noChangeArrowheads="1"/>
          </p:cNvSpPr>
          <p:nvPr/>
        </p:nvSpPr>
        <p:spPr bwMode="auto">
          <a:xfrm>
            <a:off x="1801813"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Finding</a:t>
            </a:r>
          </a:p>
          <a:p>
            <a:pPr algn="ctr">
              <a:defRPr/>
            </a:pPr>
            <a:r>
              <a:rPr lang="en-GB"/>
              <a:t>Aid</a:t>
            </a:r>
          </a:p>
        </p:txBody>
      </p:sp>
      <p:sp>
        <p:nvSpPr>
          <p:cNvPr id="28679" name="TextBox 6"/>
          <p:cNvSpPr txBox="1">
            <a:spLocks noChangeArrowheads="1"/>
          </p:cNvSpPr>
          <p:nvPr/>
        </p:nvSpPr>
        <p:spPr bwMode="auto">
          <a:xfrm>
            <a:off x="5716588"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Retrieval Aid</a:t>
            </a:r>
          </a:p>
        </p:txBody>
      </p:sp>
      <p:sp>
        <p:nvSpPr>
          <p:cNvPr id="28680" name="TextBox 7"/>
          <p:cNvSpPr txBox="1">
            <a:spLocks noChangeArrowheads="1"/>
          </p:cNvSpPr>
          <p:nvPr/>
        </p:nvSpPr>
        <p:spPr bwMode="auto">
          <a:xfrm>
            <a:off x="3763963" y="5241925"/>
            <a:ext cx="1800225" cy="900113"/>
          </a:xfrm>
          <a:prstGeom prst="rect">
            <a:avLst/>
          </a:prstGeom>
          <a:gradFill>
            <a:gsLst>
              <a:gs pos="0">
                <a:srgbClr val="9D9AD0"/>
              </a:gs>
              <a:gs pos="34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a:t>Ordering</a:t>
            </a:r>
          </a:p>
          <a:p>
            <a:pPr algn="ctr">
              <a:defRPr/>
            </a:pPr>
            <a:r>
              <a:rPr lang="en-GB"/>
              <a:t>Aid</a:t>
            </a:r>
          </a:p>
        </p:txBody>
      </p:sp>
      <p:sp>
        <p:nvSpPr>
          <p:cNvPr id="28695" name="TextBox 9"/>
          <p:cNvSpPr txBox="1">
            <a:spLocks noChangeArrowheads="1"/>
          </p:cNvSpPr>
          <p:nvPr/>
        </p:nvSpPr>
        <p:spPr bwMode="auto">
          <a:xfrm>
            <a:off x="7956452" y="5241925"/>
            <a:ext cx="684000" cy="585788"/>
          </a:xfrm>
          <a:prstGeom prst="rect">
            <a:avLst/>
          </a:prstGeom>
          <a:noFill/>
          <a:ln w="31750">
            <a:noFill/>
            <a:miter lim="800000"/>
            <a:headEnd/>
            <a:tailEnd/>
          </a:ln>
        </p:spPr>
        <p:txBody>
          <a:bodyPr lIns="0" rIns="0" anchor="ctr">
            <a:spAutoFit/>
          </a:bodyPr>
          <a:lstStyle/>
          <a:p>
            <a:pPr algn="ctr"/>
            <a:r>
              <a:rPr lang="en-GB" sz="3200" b="1" dirty="0">
                <a:latin typeface="Calibri" pitchFamily="34" charset="0"/>
              </a:rPr>
              <a:t>...</a:t>
            </a:r>
          </a:p>
        </p:txBody>
      </p:sp>
      <p:cxnSp>
        <p:nvCxnSpPr>
          <p:cNvPr id="12" name="Elbow Connector 11"/>
          <p:cNvCxnSpPr>
            <a:stCxn id="0" idx="2"/>
            <a:endCxn id="0" idx="2"/>
          </p:cNvCxnSpPr>
          <p:nvPr/>
        </p:nvCxnSpPr>
        <p:spPr>
          <a:xfrm rot="16200000" flipH="1">
            <a:off x="1632744" y="865982"/>
            <a:ext cx="1752600" cy="2398712"/>
          </a:xfrm>
          <a:prstGeom prst="bentConnector3">
            <a:avLst>
              <a:gd name="adj1" fmla="val 13201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1504951" y="1298575"/>
            <a:ext cx="1752600" cy="1533525"/>
          </a:xfrm>
          <a:prstGeom prst="bentConnector3">
            <a:avLst>
              <a:gd name="adj1" fmla="val -15725"/>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Isosceles Triangle 16"/>
          <p:cNvSpPr>
            <a:spLocks noChangeAspect="1"/>
          </p:cNvSpPr>
          <p:nvPr/>
        </p:nvSpPr>
        <p:spPr>
          <a:xfrm>
            <a:off x="6410325" y="4067175"/>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9" name="Elbow Connector 18"/>
          <p:cNvCxnSpPr>
            <a:stCxn id="0" idx="0"/>
            <a:endCxn id="17" idx="3"/>
          </p:cNvCxnSpPr>
          <p:nvPr/>
        </p:nvCxnSpPr>
        <p:spPr>
          <a:xfrm rot="5400000" flipH="1" flipV="1">
            <a:off x="4132262" y="2862263"/>
            <a:ext cx="949325" cy="38100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0" idx="0"/>
            <a:endCxn id="17" idx="3"/>
          </p:cNvCxnSpPr>
          <p:nvPr/>
        </p:nvCxnSpPr>
        <p:spPr>
          <a:xfrm rot="5400000" flipH="1" flipV="1">
            <a:off x="5113337" y="3843338"/>
            <a:ext cx="949325" cy="18478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0" idx="0"/>
            <a:endCxn id="17" idx="3"/>
          </p:cNvCxnSpPr>
          <p:nvPr/>
        </p:nvCxnSpPr>
        <p:spPr>
          <a:xfrm rot="16200000" flipV="1">
            <a:off x="6089650" y="4714875"/>
            <a:ext cx="949325" cy="1047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8695" idx="0"/>
            <a:endCxn id="17" idx="3"/>
          </p:cNvCxnSpPr>
          <p:nvPr/>
        </p:nvCxnSpPr>
        <p:spPr>
          <a:xfrm rot="16200000" flipV="1">
            <a:off x="6930130" y="3873603"/>
            <a:ext cx="949325" cy="178732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6" name="Diamond 25"/>
          <p:cNvSpPr>
            <a:spLocks noChangeAspect="1"/>
          </p:cNvSpPr>
          <p:nvPr/>
        </p:nvSpPr>
        <p:spPr>
          <a:xfrm>
            <a:off x="3595688" y="1189038"/>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8" name="Elbow Connector 27"/>
          <p:cNvCxnSpPr>
            <a:stCxn id="0" idx="0"/>
            <a:endCxn id="26" idx="2"/>
          </p:cNvCxnSpPr>
          <p:nvPr/>
        </p:nvCxnSpPr>
        <p:spPr>
          <a:xfrm rot="16200000" flipV="1">
            <a:off x="3387725" y="1720851"/>
            <a:ext cx="636587" cy="47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0" idx="3"/>
            <a:endCxn id="0" idx="1"/>
          </p:cNvCxnSpPr>
          <p:nvPr/>
        </p:nvCxnSpPr>
        <p:spPr>
          <a:xfrm flipV="1">
            <a:off x="2209800" y="738188"/>
            <a:ext cx="600075" cy="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0" idx="1"/>
          </p:cNvCxnSpPr>
          <p:nvPr/>
        </p:nvCxnSpPr>
        <p:spPr>
          <a:xfrm>
            <a:off x="4243388" y="2941638"/>
            <a:ext cx="1473200" cy="674687"/>
          </a:xfrm>
          <a:prstGeom prst="bentConnector3">
            <a:avLst>
              <a:gd name="adj1" fmla="val -779"/>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8713" name="TextBox 51"/>
          <p:cNvSpPr txBox="1">
            <a:spLocks noChangeArrowheads="1"/>
          </p:cNvSpPr>
          <p:nvPr/>
        </p:nvSpPr>
        <p:spPr bwMode="auto">
          <a:xfrm>
            <a:off x="3763963" y="1671638"/>
            <a:ext cx="661987"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4" name="TextBox 52"/>
          <p:cNvSpPr txBox="1">
            <a:spLocks noChangeArrowheads="1"/>
          </p:cNvSpPr>
          <p:nvPr/>
        </p:nvSpPr>
        <p:spPr bwMode="auto">
          <a:xfrm>
            <a:off x="2654300" y="2882900"/>
            <a:ext cx="661988" cy="401638"/>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5" name="TextBox 53"/>
          <p:cNvSpPr txBox="1">
            <a:spLocks noChangeArrowheads="1"/>
          </p:cNvSpPr>
          <p:nvPr/>
        </p:nvSpPr>
        <p:spPr bwMode="auto">
          <a:xfrm>
            <a:off x="3232150" y="3005138"/>
            <a:ext cx="661988" cy="400050"/>
          </a:xfrm>
          <a:prstGeom prst="rect">
            <a:avLst/>
          </a:prstGeom>
          <a:noFill/>
          <a:ln w="9525">
            <a:noFill/>
            <a:miter lim="800000"/>
            <a:headEnd/>
            <a:tailEnd/>
          </a:ln>
        </p:spPr>
        <p:txBody>
          <a:bodyPr>
            <a:spAutoFit/>
          </a:bodyPr>
          <a:lstStyle/>
          <a:p>
            <a:r>
              <a:rPr lang="en-GB">
                <a:latin typeface="Calibri" pitchFamily="34" charset="0"/>
              </a:rPr>
              <a:t>1</a:t>
            </a:r>
            <a:r>
              <a:rPr lang="en-GB" sz="2000">
                <a:latin typeface="Calibri" pitchFamily="34" charset="0"/>
              </a:rPr>
              <a:t>..*</a:t>
            </a:r>
          </a:p>
        </p:txBody>
      </p:sp>
      <p:sp>
        <p:nvSpPr>
          <p:cNvPr id="28716" name="TextBox 54"/>
          <p:cNvSpPr txBox="1">
            <a:spLocks noChangeArrowheads="1"/>
          </p:cNvSpPr>
          <p:nvPr/>
        </p:nvSpPr>
        <p:spPr bwMode="auto">
          <a:xfrm>
            <a:off x="4262438" y="3005138"/>
            <a:ext cx="401637"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28718" name="TextBox 56"/>
          <p:cNvSpPr txBox="1">
            <a:spLocks noChangeArrowheads="1"/>
          </p:cNvSpPr>
          <p:nvPr/>
        </p:nvSpPr>
        <p:spPr bwMode="auto">
          <a:xfrm>
            <a:off x="7776356" y="5805264"/>
            <a:ext cx="1044000" cy="738664"/>
          </a:xfrm>
          <a:prstGeom prst="rect">
            <a:avLst/>
          </a:prstGeom>
          <a:noFill/>
          <a:ln w="9525">
            <a:noFill/>
            <a:miter lim="800000"/>
            <a:headEnd/>
            <a:tailEnd/>
          </a:ln>
        </p:spPr>
        <p:txBody>
          <a:bodyPr lIns="0" rIns="0">
            <a:spAutoFit/>
          </a:bodyPr>
          <a:lstStyle/>
          <a:p>
            <a:pPr algn="ctr"/>
            <a:r>
              <a:rPr lang="en-GB" sz="1400" dirty="0">
                <a:latin typeface="Calibri" pitchFamily="34" charset="0"/>
              </a:rPr>
              <a:t>(Indicates that the list is not exhaustive)</a:t>
            </a:r>
          </a:p>
        </p:txBody>
      </p:sp>
      <p:sp>
        <p:nvSpPr>
          <p:cNvPr id="33" name="TextBox 48"/>
          <p:cNvSpPr txBox="1">
            <a:spLocks noChangeArrowheads="1"/>
          </p:cNvSpPr>
          <p:nvPr/>
        </p:nvSpPr>
        <p:spPr bwMode="auto">
          <a:xfrm>
            <a:off x="3851920" y="1189038"/>
            <a:ext cx="401637" cy="369887"/>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4" name="TextBox 49"/>
          <p:cNvSpPr txBox="1">
            <a:spLocks noChangeArrowheads="1"/>
          </p:cNvSpPr>
          <p:nvPr/>
        </p:nvSpPr>
        <p:spPr bwMode="auto">
          <a:xfrm>
            <a:off x="857995" y="1309688"/>
            <a:ext cx="401637"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5" name="TextBox 50"/>
          <p:cNvSpPr txBox="1">
            <a:spLocks noChangeArrowheads="1"/>
          </p:cNvSpPr>
          <p:nvPr/>
        </p:nvSpPr>
        <p:spPr bwMode="auto">
          <a:xfrm>
            <a:off x="1691680" y="1309688"/>
            <a:ext cx="401637"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6" name="TextBox 41"/>
          <p:cNvSpPr txBox="1">
            <a:spLocks noChangeArrowheads="1"/>
          </p:cNvSpPr>
          <p:nvPr/>
        </p:nvSpPr>
        <p:spPr bwMode="auto">
          <a:xfrm>
            <a:off x="1547664" y="2617788"/>
            <a:ext cx="1087437" cy="646112"/>
          </a:xfrm>
          <a:prstGeom prst="rect">
            <a:avLst/>
          </a:prstGeom>
          <a:noFill/>
          <a:ln w="9525">
            <a:noFill/>
            <a:miter lim="800000"/>
            <a:headEnd/>
            <a:tailEnd/>
          </a:ln>
        </p:spPr>
        <p:txBody>
          <a:bodyPr>
            <a:spAutoFit/>
          </a:bodyPr>
          <a:lstStyle/>
          <a:p>
            <a:pPr algn="ctr"/>
            <a:r>
              <a:rPr lang="en-GB" dirty="0">
                <a:latin typeface="Calibri" pitchFamily="34" charset="0"/>
              </a:rPr>
              <a:t>derived</a:t>
            </a:r>
          </a:p>
          <a:p>
            <a:pPr algn="ctr"/>
            <a:r>
              <a:rPr lang="en-GB" dirty="0">
                <a:latin typeface="Calibri" pitchFamily="34" charset="0"/>
              </a:rPr>
              <a:t>from</a:t>
            </a:r>
          </a:p>
        </p:txBody>
      </p:sp>
      <p:sp>
        <p:nvSpPr>
          <p:cNvPr id="37" name="TextBox 44"/>
          <p:cNvSpPr txBox="1">
            <a:spLocks noChangeArrowheads="1"/>
          </p:cNvSpPr>
          <p:nvPr/>
        </p:nvSpPr>
        <p:spPr bwMode="auto">
          <a:xfrm>
            <a:off x="1309687" y="3501008"/>
            <a:ext cx="1689918" cy="369332"/>
          </a:xfrm>
          <a:prstGeom prst="rect">
            <a:avLst/>
          </a:prstGeom>
          <a:noFill/>
          <a:ln w="9525">
            <a:noFill/>
            <a:miter lim="800000"/>
            <a:headEnd/>
            <a:tailEnd/>
          </a:ln>
        </p:spPr>
        <p:txBody>
          <a:bodyPr wrap="square" lIns="0">
            <a:spAutoFit/>
          </a:bodyPr>
          <a:lstStyle/>
          <a:p>
            <a:pPr algn="r"/>
            <a:r>
              <a:rPr lang="en-GB" dirty="0">
                <a:latin typeface="Calibri" pitchFamily="34" charset="0"/>
              </a:rPr>
              <a:t>described by</a:t>
            </a:r>
          </a:p>
        </p:txBody>
      </p:sp>
      <p:sp>
        <p:nvSpPr>
          <p:cNvPr id="38" name="TextBox 45"/>
          <p:cNvSpPr txBox="1">
            <a:spLocks noChangeArrowheads="1"/>
          </p:cNvSpPr>
          <p:nvPr/>
        </p:nvSpPr>
        <p:spPr bwMode="auto">
          <a:xfrm>
            <a:off x="3455876" y="3635732"/>
            <a:ext cx="2484276" cy="369332"/>
          </a:xfrm>
          <a:prstGeom prst="rect">
            <a:avLst/>
          </a:prstGeom>
          <a:noFill/>
          <a:ln w="9525">
            <a:noFill/>
            <a:miter lim="800000"/>
            <a:headEnd/>
            <a:tailEnd/>
          </a:ln>
        </p:spPr>
        <p:txBody>
          <a:bodyPr wrap="square">
            <a:spAutoFit/>
          </a:bodyPr>
          <a:lstStyle/>
          <a:p>
            <a:pPr algn="ctr"/>
            <a:r>
              <a:rPr lang="en-GB" dirty="0">
                <a:latin typeface="Calibri" pitchFamily="34" charset="0"/>
              </a:rPr>
              <a:t>p</a:t>
            </a:r>
            <a:r>
              <a:rPr lang="en-GB" dirty="0" smtClean="0">
                <a:latin typeface="Calibri" pitchFamily="34" charset="0"/>
              </a:rPr>
              <a:t>rovide data </a:t>
            </a:r>
            <a:r>
              <a:rPr lang="en-GB" dirty="0">
                <a:latin typeface="Calibri" pitchFamily="34" charset="0"/>
              </a:rPr>
              <a:t>for</a:t>
            </a:r>
          </a:p>
        </p:txBody>
      </p:sp>
      <p:sp>
        <p:nvSpPr>
          <p:cNvPr id="39" name="TextBox 55"/>
          <p:cNvSpPr txBox="1">
            <a:spLocks noChangeArrowheads="1"/>
          </p:cNvSpPr>
          <p:nvPr/>
        </p:nvSpPr>
        <p:spPr bwMode="auto">
          <a:xfrm>
            <a:off x="5322490" y="3275137"/>
            <a:ext cx="401638" cy="369887"/>
          </a:xfrm>
          <a:prstGeom prst="rect">
            <a:avLst/>
          </a:prstGeom>
          <a:noFill/>
          <a:ln w="9525">
            <a:noFill/>
            <a:miter lim="800000"/>
            <a:headEnd/>
            <a:tailEnd/>
          </a:ln>
        </p:spPr>
        <p:txBody>
          <a:bodyPr>
            <a:spAutoFit/>
          </a:bodyPr>
          <a:lstStyle/>
          <a:p>
            <a:r>
              <a:rPr lang="en-GB">
                <a:latin typeface="Calibri"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649663"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Collection</a:t>
            </a:r>
          </a:p>
        </p:txBody>
      </p:sp>
      <p:sp>
        <p:nvSpPr>
          <p:cNvPr id="29699" name="TextBox 2"/>
          <p:cNvSpPr txBox="1">
            <a:spLocks noChangeArrowheads="1"/>
          </p:cNvSpPr>
          <p:nvPr/>
        </p:nvSpPr>
        <p:spPr bwMode="auto">
          <a:xfrm>
            <a:off x="600075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Preservation Description</a:t>
            </a:r>
          </a:p>
          <a:p>
            <a:pPr algn="ctr">
              <a:defRPr/>
            </a:pPr>
            <a:r>
              <a:rPr lang="en-GB"/>
              <a:t>Information</a:t>
            </a:r>
          </a:p>
        </p:txBody>
      </p:sp>
      <p:sp>
        <p:nvSpPr>
          <p:cNvPr id="29700" name="TextBox 3"/>
          <p:cNvSpPr txBox="1">
            <a:spLocks noChangeArrowheads="1"/>
          </p:cNvSpPr>
          <p:nvPr/>
        </p:nvSpPr>
        <p:spPr bwMode="auto">
          <a:xfrm>
            <a:off x="1320800" y="35337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Content Information</a:t>
            </a:r>
          </a:p>
        </p:txBody>
      </p:sp>
      <p:sp>
        <p:nvSpPr>
          <p:cNvPr id="5" name="Diamond 4"/>
          <p:cNvSpPr/>
          <p:nvPr/>
        </p:nvSpPr>
        <p:spPr>
          <a:xfrm>
            <a:off x="4864100" y="1476375"/>
            <a:ext cx="287338" cy="28733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Diamond 5"/>
          <p:cNvSpPr/>
          <p:nvPr/>
        </p:nvSpPr>
        <p:spPr>
          <a:xfrm>
            <a:off x="4038600" y="1468438"/>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hape 11"/>
          <p:cNvCxnSpPr>
            <a:stCxn id="5" idx="2"/>
            <a:endCxn id="0" idx="0"/>
          </p:cNvCxnSpPr>
          <p:nvPr/>
        </p:nvCxnSpPr>
        <p:spPr>
          <a:xfrm rot="16200000" flipH="1">
            <a:off x="5069682" y="1702594"/>
            <a:ext cx="1770062" cy="189230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 name="Shape 14"/>
          <p:cNvCxnSpPr>
            <a:stCxn id="6" idx="2"/>
            <a:endCxn id="0" idx="0"/>
          </p:cNvCxnSpPr>
          <p:nvPr/>
        </p:nvCxnSpPr>
        <p:spPr>
          <a:xfrm rot="5400000">
            <a:off x="2312988" y="1663700"/>
            <a:ext cx="1778000" cy="1962150"/>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0" idx="3"/>
            <a:endCxn id="0" idx="1"/>
          </p:cNvCxnSpPr>
          <p:nvPr/>
        </p:nvCxnSpPr>
        <p:spPr>
          <a:xfrm>
            <a:off x="3121025" y="3983038"/>
            <a:ext cx="2879725" cy="1587"/>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12" name="TextBox 9"/>
          <p:cNvSpPr txBox="1">
            <a:spLocks noChangeArrowheads="1"/>
          </p:cNvSpPr>
          <p:nvPr/>
        </p:nvSpPr>
        <p:spPr bwMode="auto">
          <a:xfrm>
            <a:off x="3121025" y="3609020"/>
            <a:ext cx="2600325" cy="369888"/>
          </a:xfrm>
          <a:prstGeom prst="rect">
            <a:avLst/>
          </a:prstGeom>
          <a:noFill/>
          <a:ln w="9525">
            <a:noFill/>
            <a:miter lim="800000"/>
            <a:headEnd/>
            <a:tailEnd/>
          </a:ln>
        </p:spPr>
        <p:txBody>
          <a:bodyPr>
            <a:spAutoFit/>
          </a:bodyPr>
          <a:lstStyle/>
          <a:p>
            <a:r>
              <a:rPr lang="en-GB">
                <a:latin typeface="Calibri" pitchFamily="34" charset="0"/>
              </a:rPr>
              <a:t>further described by</a:t>
            </a:r>
          </a:p>
        </p:txBody>
      </p:sp>
      <p:sp>
        <p:nvSpPr>
          <p:cNvPr id="29707" name="TextBox 10"/>
          <p:cNvSpPr txBox="1">
            <a:spLocks noChangeArrowheads="1"/>
          </p:cNvSpPr>
          <p:nvPr/>
        </p:nvSpPr>
        <p:spPr bwMode="auto">
          <a:xfrm>
            <a:off x="228600" y="54292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Collection</a:t>
            </a:r>
          </a:p>
          <a:p>
            <a:pPr algn="ctr">
              <a:defRPr/>
            </a:pPr>
            <a:r>
              <a:rPr lang="en-GB" dirty="0"/>
              <a:t>Description</a:t>
            </a:r>
          </a:p>
        </p:txBody>
      </p:sp>
      <p:sp>
        <p:nvSpPr>
          <p:cNvPr id="29708" name="TextBox 11"/>
          <p:cNvSpPr txBox="1">
            <a:spLocks noChangeArrowheads="1"/>
          </p:cNvSpPr>
          <p:nvPr/>
        </p:nvSpPr>
        <p:spPr bwMode="auto">
          <a:xfrm>
            <a:off x="7115175" y="5762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Packaging Information</a:t>
            </a:r>
          </a:p>
        </p:txBody>
      </p:sp>
      <p:cxnSp>
        <p:nvCxnSpPr>
          <p:cNvPr id="13" name="Straight Connector 12"/>
          <p:cNvCxnSpPr/>
          <p:nvPr/>
        </p:nvCxnSpPr>
        <p:spPr>
          <a:xfrm>
            <a:off x="2028825" y="1238250"/>
            <a:ext cx="1620838" cy="1588"/>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28825" y="836613"/>
            <a:ext cx="1620838"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2028825" y="1239838"/>
            <a:ext cx="1620838" cy="646112"/>
          </a:xfrm>
          <a:prstGeom prst="rect">
            <a:avLst/>
          </a:prstGeom>
          <a:noFill/>
          <a:ln w="9525">
            <a:noFill/>
            <a:miter lim="800000"/>
            <a:headEnd/>
            <a:tailEnd/>
          </a:ln>
        </p:spPr>
        <p:txBody>
          <a:bodyPr>
            <a:spAutoFit/>
          </a:bodyPr>
          <a:lstStyle/>
          <a:p>
            <a:r>
              <a:rPr lang="en-GB" dirty="0">
                <a:latin typeface="Calibri" pitchFamily="34" charset="0"/>
              </a:rPr>
              <a:t>derived</a:t>
            </a:r>
          </a:p>
          <a:p>
            <a:r>
              <a:rPr lang="en-GB" dirty="0">
                <a:latin typeface="Calibri" pitchFamily="34" charset="0"/>
              </a:rPr>
              <a:t>from</a:t>
            </a:r>
          </a:p>
        </p:txBody>
      </p:sp>
      <p:sp>
        <p:nvSpPr>
          <p:cNvPr id="29722" name="TextBox 15"/>
          <p:cNvSpPr txBox="1">
            <a:spLocks noChangeArrowheads="1"/>
          </p:cNvSpPr>
          <p:nvPr/>
        </p:nvSpPr>
        <p:spPr bwMode="auto">
          <a:xfrm>
            <a:off x="2028825" y="252000"/>
            <a:ext cx="1555750" cy="600164"/>
          </a:xfrm>
          <a:prstGeom prst="rect">
            <a:avLst/>
          </a:prstGeom>
          <a:noFill/>
          <a:ln w="9525">
            <a:noFill/>
            <a:miter lim="800000"/>
            <a:headEnd/>
            <a:tailEnd/>
          </a:ln>
        </p:spPr>
        <p:txBody>
          <a:bodyPr tIns="0">
            <a:spAutoFit/>
          </a:bodyPr>
          <a:lstStyle/>
          <a:p>
            <a:pPr algn="r"/>
            <a:r>
              <a:rPr lang="en-GB" dirty="0">
                <a:latin typeface="Calibri" pitchFamily="34" charset="0"/>
              </a:rPr>
              <a:t>described</a:t>
            </a:r>
          </a:p>
          <a:p>
            <a:pPr algn="r"/>
            <a:r>
              <a:rPr lang="en-GB" dirty="0">
                <a:latin typeface="Calibri" pitchFamily="34" charset="0"/>
              </a:rPr>
              <a:t>by</a:t>
            </a:r>
          </a:p>
        </p:txBody>
      </p:sp>
      <p:cxnSp>
        <p:nvCxnSpPr>
          <p:cNvPr id="17" name="Straight Arrow Connector 16"/>
          <p:cNvCxnSpPr/>
          <p:nvPr/>
        </p:nvCxnSpPr>
        <p:spPr>
          <a:xfrm>
            <a:off x="5449888" y="8334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449888" y="1239838"/>
            <a:ext cx="1665287" cy="158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9725" name="TextBox 18"/>
          <p:cNvSpPr txBox="1">
            <a:spLocks noChangeArrowheads="1"/>
          </p:cNvSpPr>
          <p:nvPr/>
        </p:nvSpPr>
        <p:spPr bwMode="auto">
          <a:xfrm>
            <a:off x="5449888" y="252000"/>
            <a:ext cx="1665287" cy="600164"/>
          </a:xfrm>
          <a:prstGeom prst="rect">
            <a:avLst/>
          </a:prstGeom>
          <a:noFill/>
          <a:ln w="9525">
            <a:noFill/>
            <a:miter lim="800000"/>
            <a:headEnd/>
            <a:tailEnd/>
          </a:ln>
        </p:spPr>
        <p:txBody>
          <a:bodyPr tIns="0">
            <a:spAutoFit/>
          </a:bodyPr>
          <a:lstStyle/>
          <a:p>
            <a:r>
              <a:rPr lang="en-GB">
                <a:latin typeface="Calibri" pitchFamily="34" charset="0"/>
              </a:rPr>
              <a:t>delimited</a:t>
            </a:r>
          </a:p>
          <a:p>
            <a:r>
              <a:rPr lang="en-GB">
                <a:latin typeface="Calibri" pitchFamily="34" charset="0"/>
              </a:rPr>
              <a:t>by</a:t>
            </a:r>
          </a:p>
        </p:txBody>
      </p:sp>
      <p:sp>
        <p:nvSpPr>
          <p:cNvPr id="29726" name="TextBox 19"/>
          <p:cNvSpPr txBox="1">
            <a:spLocks noChangeArrowheads="1"/>
          </p:cNvSpPr>
          <p:nvPr/>
        </p:nvSpPr>
        <p:spPr bwMode="auto">
          <a:xfrm>
            <a:off x="5449888" y="1241425"/>
            <a:ext cx="1665287" cy="369888"/>
          </a:xfrm>
          <a:prstGeom prst="rect">
            <a:avLst/>
          </a:prstGeom>
          <a:noFill/>
          <a:ln w="9525">
            <a:noFill/>
            <a:miter lim="800000"/>
            <a:headEnd/>
            <a:tailEnd/>
          </a:ln>
        </p:spPr>
        <p:txBody>
          <a:bodyPr>
            <a:spAutoFit/>
          </a:bodyPr>
          <a:lstStyle/>
          <a:p>
            <a:pPr algn="r"/>
            <a:r>
              <a:rPr lang="en-GB">
                <a:latin typeface="Calibri" pitchFamily="34" charset="0"/>
              </a:rPr>
              <a:t>identifies</a:t>
            </a:r>
          </a:p>
        </p:txBody>
      </p:sp>
      <p:sp>
        <p:nvSpPr>
          <p:cNvPr id="29727" name="TextBox 20"/>
          <p:cNvSpPr txBox="1">
            <a:spLocks noChangeArrowheads="1"/>
          </p:cNvSpPr>
          <p:nvPr/>
        </p:nvSpPr>
        <p:spPr bwMode="auto">
          <a:xfrm>
            <a:off x="3260725" y="931863"/>
            <a:ext cx="323850" cy="369887"/>
          </a:xfrm>
          <a:prstGeom prst="rect">
            <a:avLst/>
          </a:prstGeom>
          <a:noFill/>
          <a:ln w="9525">
            <a:noFill/>
            <a:miter lim="800000"/>
            <a:headEnd/>
            <a:tailEnd/>
          </a:ln>
        </p:spPr>
        <p:txBody>
          <a:bodyPr>
            <a:spAutoFit/>
          </a:bodyPr>
          <a:lstStyle/>
          <a:p>
            <a:endParaRPr lang="en-GB">
              <a:latin typeface="Calibri" pitchFamily="34" charset="0"/>
            </a:endParaRPr>
          </a:p>
        </p:txBody>
      </p:sp>
      <p:sp>
        <p:nvSpPr>
          <p:cNvPr id="29718" name="TextBox 21"/>
          <p:cNvSpPr txBox="1">
            <a:spLocks noChangeArrowheads="1"/>
          </p:cNvSpPr>
          <p:nvPr/>
        </p:nvSpPr>
        <p:spPr bwMode="auto">
          <a:xfrm>
            <a:off x="1320800" y="54371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Archival Information Package</a:t>
            </a:r>
          </a:p>
        </p:txBody>
      </p:sp>
      <p:sp>
        <p:nvSpPr>
          <p:cNvPr id="23" name="Diamond 22"/>
          <p:cNvSpPr/>
          <p:nvPr/>
        </p:nvSpPr>
        <p:spPr>
          <a:xfrm>
            <a:off x="2076450" y="4456113"/>
            <a:ext cx="288925" cy="28733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5" name="Straight Connector 24"/>
          <p:cNvCxnSpPr>
            <a:stCxn id="0" idx="0"/>
            <a:endCxn id="23" idx="2"/>
          </p:cNvCxnSpPr>
          <p:nvPr/>
        </p:nvCxnSpPr>
        <p:spPr>
          <a:xfrm rot="16200000" flipV="1">
            <a:off x="1874044" y="5090319"/>
            <a:ext cx="693738" cy="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733" name="TextBox 25"/>
          <p:cNvSpPr txBox="1">
            <a:spLocks noChangeArrowheads="1"/>
          </p:cNvSpPr>
          <p:nvPr/>
        </p:nvSpPr>
        <p:spPr bwMode="auto">
          <a:xfrm>
            <a:off x="2365375" y="4456113"/>
            <a:ext cx="344488"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29734" name="TextBox 26"/>
          <p:cNvSpPr txBox="1">
            <a:spLocks noChangeArrowheads="1"/>
          </p:cNvSpPr>
          <p:nvPr/>
        </p:nvSpPr>
        <p:spPr bwMode="auto">
          <a:xfrm>
            <a:off x="2255838" y="5067300"/>
            <a:ext cx="346075" cy="369888"/>
          </a:xfrm>
          <a:prstGeom prst="rect">
            <a:avLst/>
          </a:prstGeom>
          <a:noFill/>
          <a:ln w="9525">
            <a:noFill/>
            <a:miter lim="800000"/>
            <a:headEnd/>
            <a:tailEnd/>
          </a:ln>
        </p:spPr>
        <p:txBody>
          <a:bodyPr>
            <a:spAutoFit/>
          </a:bodyPr>
          <a:lstStyle/>
          <a:p>
            <a:r>
              <a:rPr lang="en-GB">
                <a:latin typeface="Calibri"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2"/>
          <p:cNvSpPr txBox="1">
            <a:spLocks noChangeArrowheads="1"/>
          </p:cNvSpPr>
          <p:nvPr/>
        </p:nvSpPr>
        <p:spPr bwMode="auto">
          <a:xfrm>
            <a:off x="774700" y="246063"/>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Collection</a:t>
            </a:r>
          </a:p>
        </p:txBody>
      </p:sp>
      <p:sp>
        <p:nvSpPr>
          <p:cNvPr id="30724" name="TextBox 3"/>
          <p:cNvSpPr txBox="1">
            <a:spLocks noChangeArrowheads="1"/>
          </p:cNvSpPr>
          <p:nvPr/>
        </p:nvSpPr>
        <p:spPr bwMode="auto">
          <a:xfrm>
            <a:off x="5167313" y="2438400"/>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Associated</a:t>
            </a:r>
          </a:p>
          <a:p>
            <a:pPr algn="ctr">
              <a:defRPr/>
            </a:pPr>
            <a:r>
              <a:rPr lang="en-GB"/>
              <a:t>Descriptors</a:t>
            </a:r>
          </a:p>
        </p:txBody>
      </p:sp>
      <p:sp>
        <p:nvSpPr>
          <p:cNvPr id="30725" name="TextBox 4"/>
          <p:cNvSpPr txBox="1">
            <a:spLocks noChangeArrowheads="1"/>
          </p:cNvSpPr>
          <p:nvPr/>
        </p:nvSpPr>
        <p:spPr bwMode="auto">
          <a:xfrm>
            <a:off x="7310438" y="4154488"/>
            <a:ext cx="1800225" cy="900112"/>
          </a:xfrm>
          <a:prstGeom prst="rect">
            <a:avLst/>
          </a:prstGeom>
          <a:gradFill>
            <a:gsLst>
              <a:gs pos="0">
                <a:srgbClr val="9D9AD0"/>
              </a:gs>
              <a:gs pos="35000">
                <a:srgbClr val="C2C0E2"/>
              </a:gs>
              <a:gs pos="100000">
                <a:srgbClr val="E1E3EF"/>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Access</a:t>
            </a:r>
          </a:p>
          <a:p>
            <a:pPr algn="ctr">
              <a:defRPr/>
            </a:pPr>
            <a:r>
              <a:rPr lang="en-GB" dirty="0"/>
              <a:t>Aids</a:t>
            </a:r>
          </a:p>
        </p:txBody>
      </p:sp>
      <p:sp>
        <p:nvSpPr>
          <p:cNvPr id="30726" name="TextBox 5"/>
          <p:cNvSpPr txBox="1">
            <a:spLocks noChangeArrowheads="1"/>
          </p:cNvSpPr>
          <p:nvPr/>
        </p:nvSpPr>
        <p:spPr bwMode="auto">
          <a:xfrm>
            <a:off x="5338763" y="41544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Overview</a:t>
            </a:r>
          </a:p>
          <a:p>
            <a:pPr algn="ctr">
              <a:defRPr/>
            </a:pPr>
            <a:r>
              <a:rPr lang="en-GB"/>
              <a:t>Description</a:t>
            </a:r>
          </a:p>
        </p:txBody>
      </p:sp>
      <p:sp>
        <p:nvSpPr>
          <p:cNvPr id="30727" name="TextBox 6"/>
          <p:cNvSpPr txBox="1">
            <a:spLocks noChangeArrowheads="1"/>
          </p:cNvSpPr>
          <p:nvPr/>
        </p:nvSpPr>
        <p:spPr bwMode="auto">
          <a:xfrm>
            <a:off x="3221038" y="4154488"/>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Member</a:t>
            </a:r>
          </a:p>
          <a:p>
            <a:pPr algn="ctr">
              <a:defRPr/>
            </a:pPr>
            <a:r>
              <a:rPr lang="en-GB"/>
              <a:t>Description</a:t>
            </a:r>
          </a:p>
        </p:txBody>
      </p:sp>
      <p:sp>
        <p:nvSpPr>
          <p:cNvPr id="30729" name="TextBox 8"/>
          <p:cNvSpPr txBox="1">
            <a:spLocks noChangeArrowheads="1"/>
          </p:cNvSpPr>
          <p:nvPr/>
        </p:nvSpPr>
        <p:spPr bwMode="auto">
          <a:xfrm>
            <a:off x="774700" y="3016250"/>
            <a:ext cx="1800225" cy="8985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Package</a:t>
            </a:r>
          </a:p>
          <a:p>
            <a:pPr algn="ctr">
              <a:defRPr/>
            </a:pPr>
            <a:r>
              <a:rPr lang="en-GB" dirty="0"/>
              <a:t>Description</a:t>
            </a:r>
          </a:p>
        </p:txBody>
      </p:sp>
      <p:sp>
        <p:nvSpPr>
          <p:cNvPr id="12" name="Diamond 11"/>
          <p:cNvSpPr>
            <a:spLocks noChangeAspect="1"/>
          </p:cNvSpPr>
          <p:nvPr/>
        </p:nvSpPr>
        <p:spPr>
          <a:xfrm>
            <a:off x="1554163" y="11668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Diamond 12"/>
          <p:cNvSpPr>
            <a:spLocks noChangeAspect="1"/>
          </p:cNvSpPr>
          <p:nvPr/>
        </p:nvSpPr>
        <p:spPr>
          <a:xfrm>
            <a:off x="5338763" y="33385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Diamond 13"/>
          <p:cNvSpPr>
            <a:spLocks noChangeAspect="1"/>
          </p:cNvSpPr>
          <p:nvPr/>
        </p:nvSpPr>
        <p:spPr>
          <a:xfrm>
            <a:off x="6580188" y="3338513"/>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6" name="Straight Connector 15"/>
          <p:cNvCxnSpPr>
            <a:stCxn id="12" idx="2"/>
            <a:endCxn id="0" idx="0"/>
          </p:cNvCxnSpPr>
          <p:nvPr/>
        </p:nvCxnSpPr>
        <p:spPr>
          <a:xfrm rot="16200000" flipH="1">
            <a:off x="1485107" y="1559719"/>
            <a:ext cx="366712" cy="12700"/>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hape 20"/>
          <p:cNvCxnSpPr>
            <a:endCxn id="0" idx="0"/>
          </p:cNvCxnSpPr>
          <p:nvPr/>
        </p:nvCxnSpPr>
        <p:spPr>
          <a:xfrm>
            <a:off x="6967538" y="3016250"/>
            <a:ext cx="1243012" cy="1138238"/>
          </a:xfrm>
          <a:prstGeom prst="bentConnector2">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4" idx="2"/>
          </p:cNvCxnSpPr>
          <p:nvPr/>
        </p:nvCxnSpPr>
        <p:spPr>
          <a:xfrm rot="5400000" flipH="1" flipV="1">
            <a:off x="6388894" y="3853657"/>
            <a:ext cx="600075" cy="1587"/>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0" idx="0"/>
            <a:endCxn id="13" idx="2"/>
          </p:cNvCxnSpPr>
          <p:nvPr/>
        </p:nvCxnSpPr>
        <p:spPr>
          <a:xfrm rot="5400000" flipH="1" flipV="1">
            <a:off x="4483894" y="3191669"/>
            <a:ext cx="600075" cy="132556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0" idx="0"/>
            <a:endCxn id="0" idx="2"/>
          </p:cNvCxnSpPr>
          <p:nvPr/>
        </p:nvCxnSpPr>
        <p:spPr>
          <a:xfrm rot="5400000" flipH="1" flipV="1">
            <a:off x="1490663" y="2832100"/>
            <a:ext cx="366712"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0" idx="2"/>
            <a:endCxn id="0" idx="2"/>
          </p:cNvCxnSpPr>
          <p:nvPr/>
        </p:nvCxnSpPr>
        <p:spPr>
          <a:xfrm rot="5400000" flipH="1">
            <a:off x="2328069" y="3261519"/>
            <a:ext cx="1139825" cy="2446337"/>
          </a:xfrm>
          <a:prstGeom prst="bentConnector3">
            <a:avLst>
              <a:gd name="adj1" fmla="val -20075"/>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30728" idx="1"/>
          </p:cNvCxnSpPr>
          <p:nvPr/>
        </p:nvCxnSpPr>
        <p:spPr>
          <a:xfrm rot="10800000">
            <a:off x="774700" y="2211091"/>
            <a:ext cx="3905250" cy="3773785"/>
          </a:xfrm>
          <a:prstGeom prst="bentConnector3">
            <a:avLst>
              <a:gd name="adj1" fmla="val 105854"/>
            </a:avLst>
          </a:prstGeom>
          <a:ln w="31750">
            <a:solidFill>
              <a:schemeClr val="tx1"/>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214812" y="5519738"/>
            <a:ext cx="930275" cy="0"/>
          </a:xfrm>
          <a:prstGeom prst="line">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5" name="Shape 44"/>
          <p:cNvCxnSpPr>
            <a:stCxn id="0" idx="2"/>
            <a:endCxn id="0" idx="1"/>
          </p:cNvCxnSpPr>
          <p:nvPr/>
        </p:nvCxnSpPr>
        <p:spPr>
          <a:xfrm rot="5400000" flipH="1">
            <a:off x="1327150" y="142875"/>
            <a:ext cx="4359275" cy="5464175"/>
          </a:xfrm>
          <a:prstGeom prst="bentConnector4">
            <a:avLst>
              <a:gd name="adj1" fmla="val -35214"/>
              <a:gd name="adj2" fmla="val 109400"/>
            </a:avLst>
          </a:prstGeom>
          <a:ln w="31750">
            <a:solidFill>
              <a:schemeClr val="tx1"/>
            </a:solidFill>
            <a:prstDash val="solid"/>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0765" name="TextBox 55"/>
          <p:cNvSpPr txBox="1">
            <a:spLocks noChangeArrowheads="1"/>
          </p:cNvSpPr>
          <p:nvPr/>
        </p:nvSpPr>
        <p:spPr bwMode="auto">
          <a:xfrm>
            <a:off x="6962776" y="2616200"/>
            <a:ext cx="1746250" cy="382588"/>
          </a:xfrm>
          <a:prstGeom prst="rect">
            <a:avLst/>
          </a:prstGeom>
          <a:noFill/>
          <a:ln w="9525">
            <a:noFill/>
            <a:miter lim="800000"/>
            <a:headEnd/>
            <a:tailEnd/>
          </a:ln>
        </p:spPr>
        <p:txBody>
          <a:bodyPr wrap="square">
            <a:spAutoFit/>
          </a:bodyPr>
          <a:lstStyle/>
          <a:p>
            <a:r>
              <a:rPr lang="en-GB" dirty="0">
                <a:latin typeface="Calibri" pitchFamily="34" charset="0"/>
              </a:rPr>
              <a:t>provide data for</a:t>
            </a:r>
          </a:p>
        </p:txBody>
      </p:sp>
      <p:sp>
        <p:nvSpPr>
          <p:cNvPr id="30722" name="TextBox 1"/>
          <p:cNvSpPr txBox="1">
            <a:spLocks noChangeArrowheads="1"/>
          </p:cNvSpPr>
          <p:nvPr/>
        </p:nvSpPr>
        <p:spPr bwMode="auto">
          <a:xfrm>
            <a:off x="6186488" y="192961"/>
            <a:ext cx="1800225"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Collection</a:t>
            </a:r>
          </a:p>
          <a:p>
            <a:pPr algn="ctr">
              <a:defRPr/>
            </a:pPr>
            <a:r>
              <a:rPr lang="en-GB" dirty="0"/>
              <a:t>Description</a:t>
            </a:r>
          </a:p>
        </p:txBody>
      </p:sp>
      <p:sp>
        <p:nvSpPr>
          <p:cNvPr id="10" name="Diamond 9"/>
          <p:cNvSpPr>
            <a:spLocks noChangeAspect="1"/>
          </p:cNvSpPr>
          <p:nvPr/>
        </p:nvSpPr>
        <p:spPr>
          <a:xfrm>
            <a:off x="7488448" y="1088740"/>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Diamond 10"/>
          <p:cNvSpPr>
            <a:spLocks noChangeAspect="1"/>
          </p:cNvSpPr>
          <p:nvPr/>
        </p:nvSpPr>
        <p:spPr>
          <a:xfrm>
            <a:off x="6408328" y="1088740"/>
            <a:ext cx="215900" cy="2159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66" name="TextBox 56"/>
          <p:cNvSpPr txBox="1">
            <a:spLocks noChangeArrowheads="1"/>
          </p:cNvSpPr>
          <p:nvPr/>
        </p:nvSpPr>
        <p:spPr bwMode="auto">
          <a:xfrm>
            <a:off x="7714531" y="1196975"/>
            <a:ext cx="339725"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30767" name="TextBox 57"/>
          <p:cNvSpPr txBox="1">
            <a:spLocks noChangeArrowheads="1"/>
          </p:cNvSpPr>
          <p:nvPr/>
        </p:nvSpPr>
        <p:spPr bwMode="auto">
          <a:xfrm>
            <a:off x="6084168" y="1196975"/>
            <a:ext cx="339725" cy="369888"/>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0768" name="TextBox 58"/>
          <p:cNvSpPr txBox="1">
            <a:spLocks noChangeArrowheads="1"/>
          </p:cNvSpPr>
          <p:nvPr/>
        </p:nvSpPr>
        <p:spPr bwMode="auto">
          <a:xfrm>
            <a:off x="1770063" y="1146175"/>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69" name="TextBox 59"/>
          <p:cNvSpPr txBox="1">
            <a:spLocks noChangeArrowheads="1"/>
          </p:cNvSpPr>
          <p:nvPr/>
        </p:nvSpPr>
        <p:spPr bwMode="auto">
          <a:xfrm>
            <a:off x="434974" y="1884363"/>
            <a:ext cx="339725" cy="368300"/>
          </a:xfrm>
          <a:prstGeom prst="rect">
            <a:avLst/>
          </a:prstGeom>
          <a:noFill/>
          <a:ln w="9525">
            <a:noFill/>
            <a:miter lim="800000"/>
            <a:headEnd/>
            <a:tailEnd/>
          </a:ln>
        </p:spPr>
        <p:txBody>
          <a:bodyPr>
            <a:spAutoFit/>
          </a:bodyPr>
          <a:lstStyle/>
          <a:p>
            <a:r>
              <a:rPr lang="en-GB" dirty="0">
                <a:latin typeface="Calibri" pitchFamily="34" charset="0"/>
              </a:rPr>
              <a:t>1</a:t>
            </a:r>
          </a:p>
        </p:txBody>
      </p:sp>
      <p:sp>
        <p:nvSpPr>
          <p:cNvPr id="30770" name="TextBox 60"/>
          <p:cNvSpPr txBox="1">
            <a:spLocks noChangeArrowheads="1"/>
          </p:cNvSpPr>
          <p:nvPr/>
        </p:nvSpPr>
        <p:spPr bwMode="auto">
          <a:xfrm>
            <a:off x="4997450" y="3338513"/>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71" name="TextBox 61"/>
          <p:cNvSpPr txBox="1">
            <a:spLocks noChangeArrowheads="1"/>
          </p:cNvSpPr>
          <p:nvPr/>
        </p:nvSpPr>
        <p:spPr bwMode="auto">
          <a:xfrm>
            <a:off x="6238875" y="3338513"/>
            <a:ext cx="339725" cy="368300"/>
          </a:xfrm>
          <a:prstGeom prst="rect">
            <a:avLst/>
          </a:prstGeom>
          <a:noFill/>
          <a:ln w="9525">
            <a:noFill/>
            <a:miter lim="800000"/>
            <a:headEnd/>
            <a:tailEnd/>
          </a:ln>
        </p:spPr>
        <p:txBody>
          <a:bodyPr>
            <a:spAutoFit/>
          </a:bodyPr>
          <a:lstStyle/>
          <a:p>
            <a:r>
              <a:rPr lang="en-GB">
                <a:latin typeface="Calibri" pitchFamily="34" charset="0"/>
              </a:rPr>
              <a:t>1</a:t>
            </a:r>
          </a:p>
        </p:txBody>
      </p:sp>
      <p:sp>
        <p:nvSpPr>
          <p:cNvPr id="30772" name="TextBox 62"/>
          <p:cNvSpPr txBox="1">
            <a:spLocks noChangeArrowheads="1"/>
          </p:cNvSpPr>
          <p:nvPr/>
        </p:nvSpPr>
        <p:spPr bwMode="auto">
          <a:xfrm>
            <a:off x="6970713" y="3016250"/>
            <a:ext cx="339725" cy="369888"/>
          </a:xfrm>
          <a:prstGeom prst="rect">
            <a:avLst/>
          </a:prstGeom>
          <a:noFill/>
          <a:ln w="9525">
            <a:noFill/>
            <a:miter lim="800000"/>
            <a:headEnd/>
            <a:tailEnd/>
          </a:ln>
        </p:spPr>
        <p:txBody>
          <a:bodyPr>
            <a:spAutoFit/>
          </a:bodyPr>
          <a:lstStyle/>
          <a:p>
            <a:r>
              <a:rPr lang="en-GB">
                <a:latin typeface="Calibri" pitchFamily="34" charset="0"/>
              </a:rPr>
              <a:t>1</a:t>
            </a:r>
          </a:p>
        </p:txBody>
      </p:sp>
      <p:sp>
        <p:nvSpPr>
          <p:cNvPr id="30773" name="TextBox 63"/>
          <p:cNvSpPr txBox="1">
            <a:spLocks noChangeArrowheads="1"/>
          </p:cNvSpPr>
          <p:nvPr/>
        </p:nvSpPr>
        <p:spPr bwMode="auto">
          <a:xfrm>
            <a:off x="8369300" y="373062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4" name="TextBox 64"/>
          <p:cNvSpPr txBox="1">
            <a:spLocks noChangeArrowheads="1"/>
          </p:cNvSpPr>
          <p:nvPr/>
        </p:nvSpPr>
        <p:spPr bwMode="auto">
          <a:xfrm>
            <a:off x="4121150" y="3868738"/>
            <a:ext cx="339725" cy="368300"/>
          </a:xfrm>
          <a:prstGeom prst="rect">
            <a:avLst/>
          </a:prstGeom>
          <a:noFill/>
          <a:ln w="9525">
            <a:noFill/>
            <a:miter lim="800000"/>
            <a:headEnd/>
            <a:tailEnd/>
          </a:ln>
        </p:spPr>
        <p:txBody>
          <a:bodyPr>
            <a:spAutoFit/>
          </a:bodyPr>
          <a:lstStyle/>
          <a:p>
            <a:r>
              <a:rPr lang="en-GB">
                <a:latin typeface="Calibri" pitchFamily="34" charset="0"/>
              </a:rPr>
              <a:t>*</a:t>
            </a:r>
          </a:p>
        </p:txBody>
      </p:sp>
      <p:sp>
        <p:nvSpPr>
          <p:cNvPr id="30775" name="TextBox 65"/>
          <p:cNvSpPr txBox="1">
            <a:spLocks noChangeArrowheads="1"/>
          </p:cNvSpPr>
          <p:nvPr/>
        </p:nvSpPr>
        <p:spPr bwMode="auto">
          <a:xfrm>
            <a:off x="4827588" y="512127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6" name="TextBox 66"/>
          <p:cNvSpPr txBox="1">
            <a:spLocks noChangeArrowheads="1"/>
          </p:cNvSpPr>
          <p:nvPr/>
        </p:nvSpPr>
        <p:spPr bwMode="auto">
          <a:xfrm>
            <a:off x="1384300" y="151447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7" name="TextBox 67"/>
          <p:cNvSpPr txBox="1">
            <a:spLocks noChangeArrowheads="1"/>
          </p:cNvSpPr>
          <p:nvPr/>
        </p:nvSpPr>
        <p:spPr bwMode="auto">
          <a:xfrm>
            <a:off x="2574925" y="3095625"/>
            <a:ext cx="339725" cy="369888"/>
          </a:xfrm>
          <a:prstGeom prst="rect">
            <a:avLst/>
          </a:prstGeom>
          <a:noFill/>
          <a:ln w="9525">
            <a:noFill/>
            <a:miter lim="800000"/>
            <a:headEnd/>
            <a:tailEnd/>
          </a:ln>
        </p:spPr>
        <p:txBody>
          <a:bodyPr>
            <a:spAutoFit/>
          </a:bodyPr>
          <a:lstStyle/>
          <a:p>
            <a:r>
              <a:rPr lang="en-GB">
                <a:latin typeface="Calibri" pitchFamily="34" charset="0"/>
              </a:rPr>
              <a:t>*</a:t>
            </a:r>
          </a:p>
        </p:txBody>
      </p:sp>
      <p:sp>
        <p:nvSpPr>
          <p:cNvPr id="30778" name="TextBox 68"/>
          <p:cNvSpPr txBox="1">
            <a:spLocks noChangeArrowheads="1"/>
          </p:cNvSpPr>
          <p:nvPr/>
        </p:nvSpPr>
        <p:spPr bwMode="auto">
          <a:xfrm>
            <a:off x="6067425" y="2068513"/>
            <a:ext cx="620713" cy="369887"/>
          </a:xfrm>
          <a:prstGeom prst="rect">
            <a:avLst/>
          </a:prstGeom>
          <a:noFill/>
          <a:ln w="9525">
            <a:noFill/>
            <a:miter lim="800000"/>
            <a:headEnd/>
            <a:tailEnd/>
          </a:ln>
        </p:spPr>
        <p:txBody>
          <a:bodyPr>
            <a:spAutoFit/>
          </a:bodyPr>
          <a:lstStyle/>
          <a:p>
            <a:r>
              <a:rPr lang="en-GB">
                <a:latin typeface="Calibri" pitchFamily="34" charset="0"/>
              </a:rPr>
              <a:t>1..*</a:t>
            </a:r>
          </a:p>
        </p:txBody>
      </p:sp>
      <p:sp>
        <p:nvSpPr>
          <p:cNvPr id="30779" name="TextBox 69"/>
          <p:cNvSpPr txBox="1">
            <a:spLocks noChangeArrowheads="1"/>
          </p:cNvSpPr>
          <p:nvPr/>
        </p:nvSpPr>
        <p:spPr bwMode="auto">
          <a:xfrm>
            <a:off x="6186488" y="3832225"/>
            <a:ext cx="619125" cy="369888"/>
          </a:xfrm>
          <a:prstGeom prst="rect">
            <a:avLst/>
          </a:prstGeom>
          <a:noFill/>
          <a:ln w="9525">
            <a:noFill/>
            <a:miter lim="800000"/>
            <a:headEnd/>
            <a:tailEnd/>
          </a:ln>
        </p:spPr>
        <p:txBody>
          <a:bodyPr>
            <a:spAutoFit/>
          </a:bodyPr>
          <a:lstStyle/>
          <a:p>
            <a:r>
              <a:rPr lang="en-GB">
                <a:latin typeface="Calibri" pitchFamily="34" charset="0"/>
              </a:rPr>
              <a:t>1..*</a:t>
            </a:r>
          </a:p>
        </p:txBody>
      </p:sp>
      <p:cxnSp>
        <p:nvCxnSpPr>
          <p:cNvPr id="47" name="Straight Connector 46"/>
          <p:cNvCxnSpPr>
            <a:stCxn id="30723" idx="3"/>
            <a:endCxn id="30722" idx="1"/>
          </p:cNvCxnSpPr>
          <p:nvPr/>
        </p:nvCxnSpPr>
        <p:spPr>
          <a:xfrm flipV="1">
            <a:off x="2574925" y="643017"/>
            <a:ext cx="3611563" cy="53102"/>
          </a:xfrm>
          <a:prstGeom prst="line">
            <a:avLst/>
          </a:prstGeom>
          <a:ln w="3175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30724" idx="0"/>
            <a:endCxn id="10" idx="2"/>
          </p:cNvCxnSpPr>
          <p:nvPr/>
        </p:nvCxnSpPr>
        <p:spPr>
          <a:xfrm rot="5400000" flipH="1" flipV="1">
            <a:off x="6265032" y="1107034"/>
            <a:ext cx="1133760" cy="1528972"/>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2" name="TextBox 52"/>
          <p:cNvSpPr txBox="1">
            <a:spLocks noChangeArrowheads="1"/>
          </p:cNvSpPr>
          <p:nvPr/>
        </p:nvSpPr>
        <p:spPr bwMode="auto">
          <a:xfrm>
            <a:off x="4038196" y="331421"/>
            <a:ext cx="2411908"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m</a:t>
            </a:r>
            <a:r>
              <a:rPr lang="en-GB" dirty="0" smtClean="0">
                <a:latin typeface="Calibri" pitchFamily="34" charset="0"/>
              </a:rPr>
              <a:t>ay be derived </a:t>
            </a:r>
            <a:r>
              <a:rPr lang="en-GB" dirty="0">
                <a:latin typeface="Calibri" pitchFamily="34" charset="0"/>
              </a:rPr>
              <a:t>from</a:t>
            </a:r>
          </a:p>
        </p:txBody>
      </p:sp>
      <p:sp>
        <p:nvSpPr>
          <p:cNvPr id="63" name="TextBox 52"/>
          <p:cNvSpPr txBox="1">
            <a:spLocks noChangeArrowheads="1"/>
          </p:cNvSpPr>
          <p:nvPr/>
        </p:nvSpPr>
        <p:spPr bwMode="auto">
          <a:xfrm>
            <a:off x="2627784" y="778656"/>
            <a:ext cx="1376363"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described by</a:t>
            </a:r>
          </a:p>
        </p:txBody>
      </p:sp>
      <p:sp>
        <p:nvSpPr>
          <p:cNvPr id="30728" name="TextBox 7"/>
          <p:cNvSpPr txBox="1">
            <a:spLocks noChangeArrowheads="1"/>
          </p:cNvSpPr>
          <p:nvPr/>
        </p:nvSpPr>
        <p:spPr bwMode="auto">
          <a:xfrm>
            <a:off x="774700" y="1749425"/>
            <a:ext cx="1800225" cy="923330"/>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Archival Information Package</a:t>
            </a:r>
          </a:p>
        </p:txBody>
      </p:sp>
      <p:sp>
        <p:nvSpPr>
          <p:cNvPr id="48" name="TextBox 52"/>
          <p:cNvSpPr txBox="1">
            <a:spLocks noChangeArrowheads="1"/>
          </p:cNvSpPr>
          <p:nvPr/>
        </p:nvSpPr>
        <p:spPr bwMode="auto">
          <a:xfrm>
            <a:off x="1886719" y="4924425"/>
            <a:ext cx="2181225" cy="382588"/>
          </a:xfrm>
          <a:prstGeom prst="rect">
            <a:avLst/>
          </a:prstGeom>
          <a:noFill/>
          <a:ln w="9525">
            <a:noFill/>
            <a:miter lim="800000"/>
            <a:headEnd/>
            <a:tailEnd/>
          </a:ln>
        </p:spPr>
        <p:txBody>
          <a:bodyPr>
            <a:spAutoFit/>
          </a:bodyPr>
          <a:lstStyle/>
          <a:p>
            <a:r>
              <a:rPr lang="en-GB" dirty="0">
                <a:latin typeface="Calibri" pitchFamily="34" charset="0"/>
              </a:rPr>
              <a:t>derived from</a:t>
            </a:r>
          </a:p>
        </p:txBody>
      </p:sp>
      <p:sp>
        <p:nvSpPr>
          <p:cNvPr id="49" name="TextBox 53"/>
          <p:cNvSpPr txBox="1">
            <a:spLocks noChangeArrowheads="1"/>
          </p:cNvSpPr>
          <p:nvPr/>
        </p:nvSpPr>
        <p:spPr bwMode="auto">
          <a:xfrm>
            <a:off x="1706699" y="5602288"/>
            <a:ext cx="2181225" cy="382587"/>
          </a:xfrm>
          <a:prstGeom prst="rect">
            <a:avLst/>
          </a:prstGeom>
          <a:noFill/>
          <a:ln w="9525">
            <a:noFill/>
            <a:miter lim="800000"/>
            <a:headEnd/>
            <a:tailEnd/>
          </a:ln>
        </p:spPr>
        <p:txBody>
          <a:bodyPr>
            <a:spAutoFit/>
          </a:bodyPr>
          <a:lstStyle/>
          <a:p>
            <a:r>
              <a:rPr lang="en-GB" dirty="0">
                <a:latin typeface="Calibri" pitchFamily="34" charset="0"/>
              </a:rPr>
              <a:t>described by</a:t>
            </a:r>
          </a:p>
        </p:txBody>
      </p:sp>
      <p:sp>
        <p:nvSpPr>
          <p:cNvPr id="50" name="TextBox 54"/>
          <p:cNvSpPr txBox="1">
            <a:spLocks noChangeArrowheads="1"/>
          </p:cNvSpPr>
          <p:nvPr/>
        </p:nvSpPr>
        <p:spPr bwMode="auto">
          <a:xfrm>
            <a:off x="1598687" y="6250768"/>
            <a:ext cx="2181225" cy="382588"/>
          </a:xfrm>
          <a:prstGeom prst="rect">
            <a:avLst/>
          </a:prstGeom>
          <a:noFill/>
          <a:ln w="9525">
            <a:noFill/>
            <a:miter lim="800000"/>
            <a:headEnd/>
            <a:tailEnd/>
          </a:ln>
        </p:spPr>
        <p:txBody>
          <a:bodyPr>
            <a:spAutoFit/>
          </a:bodyPr>
          <a:lstStyle/>
          <a:p>
            <a:r>
              <a:rPr lang="en-GB" dirty="0">
                <a:latin typeface="Calibri" pitchFamily="34" charset="0"/>
              </a:rPr>
              <a:t>described by</a:t>
            </a:r>
          </a:p>
        </p:txBody>
      </p:sp>
      <p:cxnSp>
        <p:nvCxnSpPr>
          <p:cNvPr id="52" name="Elbow Connector 60">
            <a:extLst>
              <a:ext uri="{FF2B5EF4-FFF2-40B4-BE49-F238E27FC236}">
                <a16:creationId xmlns:a16="http://schemas.microsoft.com/office/drawing/2014/main" id="{DEF5CC07-ABF4-4C6E-9169-44E3E5D01F47}"/>
              </a:ext>
            </a:extLst>
          </p:cNvPr>
          <p:cNvCxnSpPr>
            <a:cxnSpLocks/>
            <a:endCxn id="11" idx="1"/>
          </p:cNvCxnSpPr>
          <p:nvPr/>
        </p:nvCxnSpPr>
        <p:spPr>
          <a:xfrm flipV="1">
            <a:off x="2574925" y="1196690"/>
            <a:ext cx="3833403" cy="2268823"/>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54" name="TextBox 69">
            <a:extLst>
              <a:ext uri="{FF2B5EF4-FFF2-40B4-BE49-F238E27FC236}">
                <a16:creationId xmlns:a16="http://schemas.microsoft.com/office/drawing/2014/main" id="{D2F6CE78-9C4E-45B5-9B37-E67C5A559E49}"/>
              </a:ext>
            </a:extLst>
          </p:cNvPr>
          <p:cNvSpPr txBox="1">
            <a:spLocks noChangeArrowheads="1"/>
          </p:cNvSpPr>
          <p:nvPr/>
        </p:nvSpPr>
        <p:spPr bwMode="auto">
          <a:xfrm>
            <a:off x="2551112" y="291293"/>
            <a:ext cx="619125" cy="369888"/>
          </a:xfrm>
          <a:prstGeom prst="rect">
            <a:avLst/>
          </a:prstGeom>
          <a:noFill/>
          <a:ln w="9525">
            <a:noFill/>
            <a:miter lim="800000"/>
            <a:headEnd/>
            <a:tailEnd/>
          </a:ln>
        </p:spPr>
        <p:txBody>
          <a:bodyPr>
            <a:spAutoFit/>
          </a:bodyPr>
          <a:lstStyle/>
          <a:p>
            <a:r>
              <a:rPr lang="en-GB" dirty="0">
                <a:latin typeface="Calibri" pitchFamily="34" charset="0"/>
              </a:rPr>
              <a:t>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514600" y="142875"/>
            <a:ext cx="1800225" cy="923925"/>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dirty="0"/>
              <a:t>Data</a:t>
            </a:r>
          </a:p>
          <a:p>
            <a:pPr algn="ctr">
              <a:defRPr/>
            </a:pPr>
            <a:r>
              <a:rPr lang="en-GB" dirty="0"/>
              <a:t>Management</a:t>
            </a:r>
          </a:p>
          <a:p>
            <a:pPr algn="ctr">
              <a:defRPr/>
            </a:pPr>
            <a:r>
              <a:rPr lang="en-GB" dirty="0"/>
              <a:t>Data</a:t>
            </a:r>
          </a:p>
        </p:txBody>
      </p:sp>
      <p:sp>
        <p:nvSpPr>
          <p:cNvPr id="3" name="Isosceles Triangle 2"/>
          <p:cNvSpPr>
            <a:spLocks noChangeAspect="1"/>
          </p:cNvSpPr>
          <p:nvPr/>
        </p:nvSpPr>
        <p:spPr>
          <a:xfrm>
            <a:off x="3208338" y="1079339"/>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48" name="TextBox 3"/>
          <p:cNvSpPr txBox="1">
            <a:spLocks noChangeArrowheads="1"/>
          </p:cNvSpPr>
          <p:nvPr/>
        </p:nvSpPr>
        <p:spPr bwMode="auto">
          <a:xfrm>
            <a:off x="508000" y="18954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Package</a:t>
            </a:r>
          </a:p>
          <a:p>
            <a:pPr algn="ctr">
              <a:defRPr/>
            </a:pPr>
            <a:r>
              <a:rPr lang="en-GB"/>
              <a:t>Description</a:t>
            </a:r>
          </a:p>
        </p:txBody>
      </p:sp>
      <p:sp>
        <p:nvSpPr>
          <p:cNvPr id="5" name="Isosceles Triangle 4"/>
          <p:cNvSpPr>
            <a:spLocks noChangeAspect="1"/>
          </p:cNvSpPr>
          <p:nvPr/>
        </p:nvSpPr>
        <p:spPr>
          <a:xfrm>
            <a:off x="1201738" y="2795588"/>
            <a:ext cx="201612"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50" name="TextBox 5"/>
          <p:cNvSpPr txBox="1">
            <a:spLocks noChangeArrowheads="1"/>
          </p:cNvSpPr>
          <p:nvPr/>
        </p:nvSpPr>
        <p:spPr bwMode="auto">
          <a:xfrm>
            <a:off x="4608513" y="1895475"/>
            <a:ext cx="1800225"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a:t>Archive Administrative</a:t>
            </a:r>
          </a:p>
          <a:p>
            <a:pPr algn="ctr">
              <a:defRPr/>
            </a:pPr>
            <a:r>
              <a:rPr lang="en-GB"/>
              <a:t>Data</a:t>
            </a:r>
          </a:p>
        </p:txBody>
      </p:sp>
      <p:sp>
        <p:nvSpPr>
          <p:cNvPr id="7" name="Isosceles Triangle 6"/>
          <p:cNvSpPr>
            <a:spLocks noChangeAspect="1"/>
          </p:cNvSpPr>
          <p:nvPr/>
        </p:nvSpPr>
        <p:spPr>
          <a:xfrm>
            <a:off x="5302250" y="2795588"/>
            <a:ext cx="201613" cy="2254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53" name="TextBox 9"/>
          <p:cNvSpPr txBox="1">
            <a:spLocks noChangeArrowheads="1"/>
          </p:cNvSpPr>
          <p:nvPr/>
        </p:nvSpPr>
        <p:spPr bwMode="auto">
          <a:xfrm>
            <a:off x="34925" y="3794125"/>
            <a:ext cx="1116013"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dirty="0"/>
              <a:t>Collection</a:t>
            </a:r>
          </a:p>
          <a:p>
            <a:pPr algn="ctr">
              <a:defRPr/>
            </a:pPr>
            <a:r>
              <a:rPr lang="en-GB" sz="1400" dirty="0"/>
              <a:t>Description</a:t>
            </a:r>
          </a:p>
        </p:txBody>
      </p:sp>
      <p:sp>
        <p:nvSpPr>
          <p:cNvPr id="31754" name="TextBox 11"/>
          <p:cNvSpPr txBox="1">
            <a:spLocks noChangeArrowheads="1"/>
          </p:cNvSpPr>
          <p:nvPr/>
        </p:nvSpPr>
        <p:spPr bwMode="auto">
          <a:xfrm>
            <a:off x="1435100" y="3794125"/>
            <a:ext cx="1116013" cy="900113"/>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Unit</a:t>
            </a:r>
          </a:p>
          <a:p>
            <a:pPr algn="ctr">
              <a:defRPr/>
            </a:pPr>
            <a:r>
              <a:rPr lang="en-GB" sz="1400"/>
              <a:t>Description</a:t>
            </a:r>
          </a:p>
        </p:txBody>
      </p:sp>
      <p:sp>
        <p:nvSpPr>
          <p:cNvPr id="31755" name="TextBox 12"/>
          <p:cNvSpPr txBox="1">
            <a:spLocks noChangeArrowheads="1"/>
          </p:cNvSpPr>
          <p:nvPr/>
        </p:nvSpPr>
        <p:spPr bwMode="auto">
          <a:xfrm>
            <a:off x="2994025" y="4008438"/>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600"/>
              <a:t>Policy</a:t>
            </a:r>
            <a:endParaRPr lang="en-GB"/>
          </a:p>
        </p:txBody>
      </p:sp>
      <p:sp>
        <p:nvSpPr>
          <p:cNvPr id="31756" name="TextBox 13"/>
          <p:cNvSpPr txBox="1">
            <a:spLocks noChangeArrowheads="1"/>
          </p:cNvSpPr>
          <p:nvPr/>
        </p:nvSpPr>
        <p:spPr bwMode="auto">
          <a:xfrm>
            <a:off x="4548188" y="4008438"/>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Subscription</a:t>
            </a:r>
          </a:p>
        </p:txBody>
      </p:sp>
      <p:sp>
        <p:nvSpPr>
          <p:cNvPr id="31757" name="TextBox 14"/>
          <p:cNvSpPr txBox="1">
            <a:spLocks noChangeArrowheads="1"/>
          </p:cNvSpPr>
          <p:nvPr/>
        </p:nvSpPr>
        <p:spPr bwMode="auto">
          <a:xfrm>
            <a:off x="6008688" y="4008438"/>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Customer</a:t>
            </a:r>
          </a:p>
          <a:p>
            <a:pPr algn="ctr">
              <a:defRPr/>
            </a:pPr>
            <a:r>
              <a:rPr lang="en-GB" sz="1400"/>
              <a:t>Profile</a:t>
            </a:r>
          </a:p>
        </p:txBody>
      </p:sp>
      <p:sp>
        <p:nvSpPr>
          <p:cNvPr id="31758" name="TextBox 15"/>
          <p:cNvSpPr txBox="1">
            <a:spLocks noChangeArrowheads="1"/>
          </p:cNvSpPr>
          <p:nvPr/>
        </p:nvSpPr>
        <p:spPr bwMode="auto">
          <a:xfrm>
            <a:off x="7534275" y="4008438"/>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Preservation</a:t>
            </a:r>
          </a:p>
          <a:p>
            <a:pPr algn="ctr">
              <a:defRPr/>
            </a:pPr>
            <a:r>
              <a:rPr lang="en-GB" sz="1400"/>
              <a:t>Process</a:t>
            </a:r>
          </a:p>
          <a:p>
            <a:pPr algn="ctr">
              <a:defRPr/>
            </a:pPr>
            <a:r>
              <a:rPr lang="en-GB" sz="1400"/>
              <a:t>History</a:t>
            </a:r>
          </a:p>
        </p:txBody>
      </p:sp>
      <p:sp>
        <p:nvSpPr>
          <p:cNvPr id="31759" name="TextBox 16"/>
          <p:cNvSpPr txBox="1">
            <a:spLocks noChangeArrowheads="1"/>
          </p:cNvSpPr>
          <p:nvPr/>
        </p:nvSpPr>
        <p:spPr bwMode="auto">
          <a:xfrm>
            <a:off x="2263775" y="5383213"/>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Request</a:t>
            </a:r>
          </a:p>
          <a:p>
            <a:pPr algn="ctr">
              <a:defRPr/>
            </a:pPr>
            <a:r>
              <a:rPr lang="en-GB" sz="1400"/>
              <a:t>Tracking</a:t>
            </a:r>
            <a:endParaRPr lang="en-GB"/>
          </a:p>
        </p:txBody>
      </p:sp>
      <p:sp>
        <p:nvSpPr>
          <p:cNvPr id="31760" name="TextBox 17"/>
          <p:cNvSpPr txBox="1">
            <a:spLocks noChangeArrowheads="1"/>
          </p:cNvSpPr>
          <p:nvPr/>
        </p:nvSpPr>
        <p:spPr bwMode="auto">
          <a:xfrm>
            <a:off x="3817938" y="5383213"/>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Security</a:t>
            </a:r>
          </a:p>
        </p:txBody>
      </p:sp>
      <p:sp>
        <p:nvSpPr>
          <p:cNvPr id="31761" name="TextBox 18"/>
          <p:cNvSpPr txBox="1">
            <a:spLocks noChangeArrowheads="1"/>
          </p:cNvSpPr>
          <p:nvPr/>
        </p:nvSpPr>
        <p:spPr bwMode="auto">
          <a:xfrm>
            <a:off x="5278438" y="5383213"/>
            <a:ext cx="1116012"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Statistics</a:t>
            </a:r>
          </a:p>
        </p:txBody>
      </p:sp>
      <p:sp>
        <p:nvSpPr>
          <p:cNvPr id="31762" name="TextBox 19"/>
          <p:cNvSpPr txBox="1">
            <a:spLocks noChangeArrowheads="1"/>
          </p:cNvSpPr>
          <p:nvPr/>
        </p:nvSpPr>
        <p:spPr bwMode="auto">
          <a:xfrm>
            <a:off x="6804025" y="5383213"/>
            <a:ext cx="1116013" cy="900112"/>
          </a:xfrm>
          <a:prstGeom prst="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400"/>
              <a:t>Accounting</a:t>
            </a:r>
          </a:p>
          <a:p>
            <a:pPr algn="ctr">
              <a:defRPr/>
            </a:pPr>
            <a:r>
              <a:rPr lang="en-GB" sz="1400"/>
              <a:t>Data</a:t>
            </a:r>
          </a:p>
        </p:txBody>
      </p:sp>
      <p:cxnSp>
        <p:nvCxnSpPr>
          <p:cNvPr id="22" name="Elbow Connector 21"/>
          <p:cNvCxnSpPr>
            <a:stCxn id="0" idx="0"/>
            <a:endCxn id="5" idx="3"/>
          </p:cNvCxnSpPr>
          <p:nvPr/>
        </p:nvCxnSpPr>
        <p:spPr>
          <a:xfrm rot="5400000" flipH="1" flipV="1">
            <a:off x="561976" y="3052762"/>
            <a:ext cx="773112" cy="709613"/>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0" idx="0"/>
            <a:endCxn id="5" idx="3"/>
          </p:cNvCxnSpPr>
          <p:nvPr/>
        </p:nvCxnSpPr>
        <p:spPr>
          <a:xfrm rot="16200000" flipV="1">
            <a:off x="1261270" y="3063081"/>
            <a:ext cx="773112" cy="68897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31748" idx="0"/>
            <a:endCxn id="3" idx="3"/>
          </p:cNvCxnSpPr>
          <p:nvPr/>
        </p:nvCxnSpPr>
        <p:spPr>
          <a:xfrm rot="5400000" flipH="1" flipV="1">
            <a:off x="2063273" y="649605"/>
            <a:ext cx="590711" cy="1901031"/>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0" idx="0"/>
            <a:endCxn id="3" idx="3"/>
          </p:cNvCxnSpPr>
          <p:nvPr/>
        </p:nvCxnSpPr>
        <p:spPr>
          <a:xfrm flipH="1" flipV="1">
            <a:off x="3309144" y="1304764"/>
            <a:ext cx="2199482" cy="590711"/>
          </a:xfrm>
          <a:prstGeom prst="bentConnector4">
            <a:avLst>
              <a:gd name="adj1" fmla="val -10393"/>
              <a:gd name="adj2"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0" idx="0"/>
            <a:endCxn id="7" idx="3"/>
          </p:cNvCxnSpPr>
          <p:nvPr/>
        </p:nvCxnSpPr>
        <p:spPr>
          <a:xfrm rot="5400000" flipH="1" flipV="1">
            <a:off x="3984625" y="2589213"/>
            <a:ext cx="987425" cy="1851025"/>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0" idx="0"/>
            <a:endCxn id="7" idx="3"/>
          </p:cNvCxnSpPr>
          <p:nvPr/>
        </p:nvCxnSpPr>
        <p:spPr>
          <a:xfrm rot="5400000" flipH="1" flipV="1">
            <a:off x="3708400" y="3687763"/>
            <a:ext cx="2362200" cy="1028700"/>
          </a:xfrm>
          <a:prstGeom prst="bentConnector3">
            <a:avLst>
              <a:gd name="adj1" fmla="val 791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0" idx="0"/>
            <a:endCxn id="7" idx="3"/>
          </p:cNvCxnSpPr>
          <p:nvPr/>
        </p:nvCxnSpPr>
        <p:spPr>
          <a:xfrm rot="5400000" flipH="1" flipV="1">
            <a:off x="4761706" y="3366295"/>
            <a:ext cx="987425" cy="296862"/>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0" idx="0"/>
            <a:endCxn id="7" idx="3"/>
          </p:cNvCxnSpPr>
          <p:nvPr/>
        </p:nvCxnSpPr>
        <p:spPr>
          <a:xfrm rot="16200000" flipV="1">
            <a:off x="5491956" y="2932907"/>
            <a:ext cx="987425" cy="1163638"/>
          </a:xfrm>
          <a:prstGeom prst="bentConnector3">
            <a:avLst>
              <a:gd name="adj1" fmla="val 50000"/>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0" idx="0"/>
            <a:endCxn id="7" idx="3"/>
          </p:cNvCxnSpPr>
          <p:nvPr/>
        </p:nvCxnSpPr>
        <p:spPr>
          <a:xfrm rot="16200000" flipV="1">
            <a:off x="6254750" y="2170113"/>
            <a:ext cx="987425" cy="2689225"/>
          </a:xfrm>
          <a:prstGeom prst="bentConnector3">
            <a:avLst>
              <a:gd name="adj1" fmla="val 49517"/>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0" idx="0"/>
            <a:endCxn id="7" idx="3"/>
          </p:cNvCxnSpPr>
          <p:nvPr/>
        </p:nvCxnSpPr>
        <p:spPr>
          <a:xfrm rot="16200000" flipV="1">
            <a:off x="4438650" y="3986213"/>
            <a:ext cx="2362200" cy="431800"/>
          </a:xfrm>
          <a:prstGeom prst="bentConnector3">
            <a:avLst>
              <a:gd name="adj1" fmla="val 79159"/>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0" idx="0"/>
            <a:endCxn id="7" idx="3"/>
          </p:cNvCxnSpPr>
          <p:nvPr/>
        </p:nvCxnSpPr>
        <p:spPr>
          <a:xfrm rot="16200000" flipV="1">
            <a:off x="5201444" y="3223419"/>
            <a:ext cx="2362200" cy="1957388"/>
          </a:xfrm>
          <a:prstGeom prst="bentConnector3">
            <a:avLst>
              <a:gd name="adj1" fmla="val 790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0" idx="0"/>
            <a:endCxn id="7" idx="3"/>
          </p:cNvCxnSpPr>
          <p:nvPr/>
        </p:nvCxnSpPr>
        <p:spPr>
          <a:xfrm rot="5400000" flipH="1" flipV="1">
            <a:off x="2931319" y="2910682"/>
            <a:ext cx="2362200" cy="2582862"/>
          </a:xfrm>
          <a:prstGeom prst="bentConnector3">
            <a:avLst>
              <a:gd name="adj1" fmla="val 79163"/>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1803" name="TextBox 51"/>
          <p:cNvSpPr txBox="1">
            <a:spLocks noChangeArrowheads="1"/>
          </p:cNvSpPr>
          <p:nvPr/>
        </p:nvSpPr>
        <p:spPr bwMode="auto">
          <a:xfrm>
            <a:off x="8562975" y="5383213"/>
            <a:ext cx="557213" cy="460375"/>
          </a:xfrm>
          <a:prstGeom prst="rect">
            <a:avLst/>
          </a:prstGeom>
          <a:noFill/>
          <a:ln w="31750">
            <a:noFill/>
            <a:miter lim="800000"/>
            <a:headEnd/>
            <a:tailEnd/>
          </a:ln>
        </p:spPr>
        <p:txBody>
          <a:bodyPr lIns="0" rIns="0" anchor="ctr">
            <a:spAutoFit/>
          </a:bodyPr>
          <a:lstStyle/>
          <a:p>
            <a:pPr algn="ctr"/>
            <a:r>
              <a:rPr lang="en-GB" sz="2400" b="1">
                <a:latin typeface="Calibri" pitchFamily="34" charset="0"/>
              </a:rPr>
              <a:t>...</a:t>
            </a:r>
          </a:p>
        </p:txBody>
      </p:sp>
      <p:cxnSp>
        <p:nvCxnSpPr>
          <p:cNvPr id="54" name="Elbow Connector 53"/>
          <p:cNvCxnSpPr>
            <a:stCxn id="7" idx="3"/>
            <a:endCxn id="31803" idx="0"/>
          </p:cNvCxnSpPr>
          <p:nvPr/>
        </p:nvCxnSpPr>
        <p:spPr>
          <a:xfrm rot="16200000" flipH="1">
            <a:off x="5942013" y="2482850"/>
            <a:ext cx="2362200" cy="3438525"/>
          </a:xfrm>
          <a:prstGeom prst="bentConnector3">
            <a:avLst>
              <a:gd name="adj1" fmla="val 20939"/>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0" idx="3"/>
            <a:endCxn id="0" idx="1"/>
          </p:cNvCxnSpPr>
          <p:nvPr/>
        </p:nvCxnSpPr>
        <p:spPr>
          <a:xfrm flipV="1">
            <a:off x="4314825" y="592138"/>
            <a:ext cx="244792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807" name="TextBox 63"/>
          <p:cNvSpPr txBox="1">
            <a:spLocks noChangeArrowheads="1"/>
          </p:cNvSpPr>
          <p:nvPr/>
        </p:nvSpPr>
        <p:spPr bwMode="auto">
          <a:xfrm>
            <a:off x="8093075" y="5805488"/>
            <a:ext cx="1050925" cy="600075"/>
          </a:xfrm>
          <a:prstGeom prst="rect">
            <a:avLst/>
          </a:prstGeom>
          <a:noFill/>
          <a:ln w="9525">
            <a:noFill/>
            <a:miter lim="800000"/>
            <a:headEnd/>
            <a:tailEnd/>
          </a:ln>
        </p:spPr>
        <p:txBody>
          <a:bodyPr lIns="0" rIns="0">
            <a:spAutoFit/>
          </a:bodyPr>
          <a:lstStyle/>
          <a:p>
            <a:pPr algn="ctr"/>
            <a:r>
              <a:rPr lang="en-GB" sz="1100">
                <a:latin typeface="Calibri" pitchFamily="34" charset="0"/>
              </a:rPr>
              <a:t>(Indicates that the list is not exhaustive)</a:t>
            </a:r>
          </a:p>
        </p:txBody>
      </p:sp>
      <p:sp>
        <p:nvSpPr>
          <p:cNvPr id="36" name="TextBox 62"/>
          <p:cNvSpPr txBox="1">
            <a:spLocks noChangeArrowheads="1"/>
          </p:cNvSpPr>
          <p:nvPr/>
        </p:nvSpPr>
        <p:spPr bwMode="auto">
          <a:xfrm>
            <a:off x="4583658" y="250800"/>
            <a:ext cx="1860550" cy="369888"/>
          </a:xfrm>
          <a:prstGeom prst="rect">
            <a:avLst/>
          </a:prstGeom>
          <a:noFill/>
          <a:ln w="9525">
            <a:noFill/>
            <a:miter lim="800000"/>
            <a:headEnd/>
            <a:tailEnd/>
          </a:ln>
        </p:spPr>
        <p:txBody>
          <a:bodyPr>
            <a:spAutoFit/>
          </a:bodyPr>
          <a:lstStyle/>
          <a:p>
            <a:pPr algn="ctr"/>
            <a:r>
              <a:rPr lang="en-GB" dirty="0">
                <a:latin typeface="Calibri" pitchFamily="34" charset="0"/>
              </a:rPr>
              <a:t>stored in</a:t>
            </a:r>
          </a:p>
        </p:txBody>
      </p:sp>
      <p:grpSp>
        <p:nvGrpSpPr>
          <p:cNvPr id="10" name="Gruppe 9"/>
          <p:cNvGrpSpPr/>
          <p:nvPr/>
        </p:nvGrpSpPr>
        <p:grpSpPr>
          <a:xfrm>
            <a:off x="6762750" y="142875"/>
            <a:ext cx="1801650" cy="901125"/>
            <a:chOff x="6762750" y="142875"/>
            <a:chExt cx="1801650" cy="901125"/>
          </a:xfrm>
        </p:grpSpPr>
        <p:sp>
          <p:nvSpPr>
            <p:cNvPr id="31752" name="TextBox 7"/>
            <p:cNvSpPr txBox="1">
              <a:spLocks noChangeArrowheads="1"/>
            </p:cNvSpPr>
            <p:nvPr/>
          </p:nvSpPr>
          <p:spPr bwMode="auto">
            <a:xfrm>
              <a:off x="6762750" y="142875"/>
              <a:ext cx="1800225" cy="900113"/>
            </a:xfrm>
            <a:prstGeom prst="rect">
              <a:avLst/>
            </a:prstGeom>
            <a:gradFill>
              <a:gsLst>
                <a:gs pos="0">
                  <a:srgbClr val="C4BD97"/>
                </a:gs>
                <a:gs pos="35000">
                  <a:srgbClr val="DDD9C3"/>
                </a:gs>
                <a:gs pos="100000">
                  <a:srgbClr val="EEECE1"/>
                </a:gs>
              </a:gsLst>
            </a:gradFill>
            <a:ln w="25400">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en-GB" dirty="0"/>
                <a:t>Database</a:t>
              </a:r>
            </a:p>
          </p:txBody>
        </p:sp>
        <p:cxnSp>
          <p:nvCxnSpPr>
            <p:cNvPr id="8" name="Lige forbindelse 7"/>
            <p:cNvCxnSpPr/>
            <p:nvPr/>
          </p:nvCxnSpPr>
          <p:spPr>
            <a:xfrm>
              <a:off x="6764400" y="144000"/>
              <a:ext cx="1800000" cy="0"/>
            </a:xfrm>
            <a:prstGeom prst="line">
              <a:avLst/>
            </a:prstGeom>
            <a:ln w="254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2" name="Lige forbindelse 41"/>
            <p:cNvCxnSpPr/>
            <p:nvPr/>
          </p:nvCxnSpPr>
          <p:spPr>
            <a:xfrm>
              <a:off x="6764400" y="1044000"/>
              <a:ext cx="1800000" cy="0"/>
            </a:xfrm>
            <a:prstGeom prst="line">
              <a:avLst/>
            </a:prstGeom>
            <a:ln w="254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48868509"/>
              </p:ext>
            </p:extLst>
          </p:nvPr>
        </p:nvGraphicFramePr>
        <p:xfrm>
          <a:off x="1524000" y="1397000"/>
          <a:ext cx="6152098" cy="19405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20000"/>
                    </a:ext>
                  </a:extLst>
                </a:gridCol>
                <a:gridCol w="1194044">
                  <a:extLst>
                    <a:ext uri="{9D8B030D-6E8A-4147-A177-3AD203B41FA5}">
                      <a16:colId xmlns:a16="http://schemas.microsoft.com/office/drawing/2014/main" val="20001"/>
                    </a:ext>
                  </a:extLst>
                </a:gridCol>
                <a:gridCol w="1234848">
                  <a:extLst>
                    <a:ext uri="{9D8B030D-6E8A-4147-A177-3AD203B41FA5}">
                      <a16:colId xmlns:a16="http://schemas.microsoft.com/office/drawing/2014/main" val="20002"/>
                    </a:ext>
                  </a:extLst>
                </a:gridCol>
                <a:gridCol w="285752">
                  <a:extLst>
                    <a:ext uri="{9D8B030D-6E8A-4147-A177-3AD203B41FA5}">
                      <a16:colId xmlns:a16="http://schemas.microsoft.com/office/drawing/2014/main" val="20003"/>
                    </a:ext>
                  </a:extLst>
                </a:gridCol>
                <a:gridCol w="1091971">
                  <a:extLst>
                    <a:ext uri="{9D8B030D-6E8A-4147-A177-3AD203B41FA5}">
                      <a16:colId xmlns:a16="http://schemas.microsoft.com/office/drawing/2014/main" val="20004"/>
                    </a:ext>
                  </a:extLst>
                </a:gridCol>
                <a:gridCol w="1265483">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tblGrid>
              <a:tr h="370840">
                <a:tc row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gradFill>
                      <a:gsLst>
                        <a:gs pos="0">
                          <a:srgbClr val="D6B19C"/>
                        </a:gs>
                        <a:gs pos="30000">
                          <a:srgbClr val="D49E6C"/>
                        </a:gs>
                        <a:gs pos="70000">
                          <a:srgbClr val="A65528"/>
                        </a:gs>
                        <a:gs pos="100000">
                          <a:srgbClr val="663012"/>
                        </a:gs>
                      </a:gsLst>
                      <a:lin ang="5400000" scaled="0"/>
                    </a:gradFill>
                  </a:tcPr>
                </a:tc>
                <a:tc>
                  <a:txBody>
                    <a:bodyPr/>
                    <a:lstStyle/>
                    <a:p>
                      <a:endParaRPr lang="en-GB" dirty="0"/>
                    </a:p>
                  </a:txBody>
                  <a:tcPr>
                    <a:lnL w="12700" cap="flat" cmpd="sng" algn="ctr">
                      <a:solidFill>
                        <a:schemeClr val="tx1"/>
                      </a:solidFill>
                      <a:prstDash val="solid"/>
                      <a:round/>
                      <a:headEnd type="none" w="med" len="med"/>
                      <a:tailEnd type="none" w="med" len="med"/>
                    </a:lnL>
                    <a:noFill/>
                  </a:tcPr>
                </a:tc>
                <a:tc>
                  <a:txBody>
                    <a:bodyPr/>
                    <a:lstStyle/>
                    <a:p>
                      <a:endParaRPr lang="en-GB" dirty="0"/>
                    </a:p>
                  </a:txBody>
                  <a:tcPr>
                    <a:noFill/>
                  </a:tcPr>
                </a:tc>
                <a:tc>
                  <a:txBody>
                    <a:bodyPr/>
                    <a:lstStyle/>
                    <a:p>
                      <a:endParaRPr lang="en-GB"/>
                    </a:p>
                  </a:txBody>
                  <a:tcPr>
                    <a:noFill/>
                  </a:tcPr>
                </a:tc>
                <a:tc>
                  <a:txBody>
                    <a:bodyPr/>
                    <a:lstStyle/>
                    <a:p>
                      <a:endParaRPr lang="en-GB"/>
                    </a:p>
                  </a:txBody>
                  <a:tcPr>
                    <a:noFill/>
                  </a:tcPr>
                </a:tc>
                <a:tc>
                  <a:txBody>
                    <a:bodyPr/>
                    <a:lstStyle/>
                    <a:p>
                      <a:endParaRPr lang="en-GB"/>
                    </a:p>
                  </a:txBody>
                  <a:tcPr>
                    <a:lnR w="12700" cap="flat" cmpd="sng" algn="ctr">
                      <a:solidFill>
                        <a:schemeClr val="tx1"/>
                      </a:solidFill>
                      <a:prstDash val="solid"/>
                      <a:round/>
                      <a:headEnd type="none" w="med" len="med"/>
                      <a:tailEnd type="none" w="med" len="med"/>
                    </a:lnR>
                    <a:noFill/>
                  </a:tcPr>
                </a:tc>
                <a:tc rowSpan="4">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extLst>
                  <a:ext uri="{0D108BD9-81ED-4DB2-BD59-A6C34878D82A}">
                    <a16:rowId xmlns:a16="http://schemas.microsoft.com/office/drawing/2014/main" val="10000"/>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noFill/>
                  </a:tcPr>
                </a:tc>
                <a:tc>
                  <a:txBody>
                    <a:bodyPr/>
                    <a:lstStyle/>
                    <a:p>
                      <a:endParaRPr lang="en-GB" dirty="0"/>
                    </a:p>
                  </a:txBody>
                  <a:tcPr>
                    <a:lnB w="12700" cap="flat" cmpd="sng" algn="ctr">
                      <a:solidFill>
                        <a:schemeClr val="tx1"/>
                      </a:solidFill>
                      <a:prstDash val="solid"/>
                      <a:round/>
                      <a:headEnd type="none" w="med" len="med"/>
                      <a:tailEnd type="none" w="med" len="med"/>
                    </a:lnB>
                    <a:noFill/>
                  </a:tcPr>
                </a:tc>
                <a:tc>
                  <a:txBody>
                    <a:bodyPr/>
                    <a:lstStyle/>
                    <a:p>
                      <a:endParaRPr lang="en-GB" dirty="0"/>
                    </a:p>
                  </a:txBody>
                  <a:tcPr>
                    <a:noFill/>
                  </a:tcPr>
                </a:tc>
                <a:tc>
                  <a:txBody>
                    <a:bodyPr/>
                    <a:lstStyle/>
                    <a:p>
                      <a:endParaRPr lang="en-GB" dirty="0"/>
                    </a:p>
                  </a:txBody>
                  <a:tcPr>
                    <a:lnR w="12700" cap="flat" cmpd="sng" algn="ctr">
                      <a:solidFill>
                        <a:schemeClr val="tx1"/>
                      </a:solidFill>
                      <a:prstDash val="solid"/>
                      <a:round/>
                      <a:headEnd type="none" w="med" len="med"/>
                      <a:tailEnd type="none" w="med" len="med"/>
                    </a:ln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lnR w="12700" cap="flat" cmpd="sng" algn="ctr">
                      <a:solidFill>
                        <a:schemeClr val="tx1"/>
                      </a:solidFill>
                      <a:prstDash val="solid"/>
                      <a:round/>
                      <a:headEnd type="none" w="med" len="med"/>
                      <a:tailEnd type="none" w="med" len="med"/>
                    </a:lnR>
                    <a:no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gradFill>
                      <a:gsLst>
                        <a:gs pos="0">
                          <a:srgbClr val="D6B19C"/>
                        </a:gs>
                        <a:gs pos="30000">
                          <a:srgbClr val="D49E6C"/>
                        </a:gs>
                        <a:gs pos="70000">
                          <a:srgbClr val="A65528"/>
                        </a:gs>
                        <a:gs pos="100000">
                          <a:srgbClr val="663012"/>
                        </a:gs>
                      </a:gsLst>
                      <a:lin ang="5400000" scaled="0"/>
                    </a:gradFill>
                  </a:tcPr>
                </a:tc>
                <a:tc>
                  <a:txBody>
                    <a:bodyPr/>
                    <a:lstStyle/>
                    <a:p>
                      <a:endParaRPr lang="en-GB"/>
                    </a:p>
                  </a:txBody>
                  <a:tcPr>
                    <a:lnL w="12700" cap="flat" cmpd="sng" algn="ctr">
                      <a:solidFill>
                        <a:schemeClr val="tx1"/>
                      </a:solidFill>
                      <a:prstDash val="solid"/>
                      <a:round/>
                      <a:headEnd type="none" w="med" len="med"/>
                      <a:tailEnd type="none" w="med" len="med"/>
                    </a:lnL>
                    <a:noFill/>
                  </a:tcPr>
                </a:tc>
                <a:tc>
                  <a:txBody>
                    <a:bodyPr/>
                    <a:lstStyle/>
                    <a:p>
                      <a:endParaRPr lang="en-GB"/>
                    </a:p>
                  </a:txBody>
                  <a:tcPr>
                    <a:lnR w="12700" cap="flat" cmpd="sng" algn="ctr">
                      <a:solidFill>
                        <a:schemeClr val="tx1"/>
                      </a:solidFill>
                      <a:prstDash val="solid"/>
                      <a:round/>
                      <a:headEnd type="none" w="med" len="med"/>
                      <a:tailEnd type="none" w="med" len="med"/>
                    </a:ln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70840">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GB"/>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gridSpan="7">
                  <a:txBody>
                    <a:bodyPr/>
                    <a:lstStyle/>
                    <a:p>
                      <a:pPr algn="ctr"/>
                      <a:r>
                        <a:rPr lang="en-GB" sz="2400" dirty="0"/>
                        <a:t>Packaging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D6B19C"/>
                        </a:gs>
                        <a:gs pos="30000">
                          <a:srgbClr val="D49E6C"/>
                        </a:gs>
                        <a:gs pos="70000">
                          <a:srgbClr val="A65528"/>
                        </a:gs>
                        <a:gs pos="100000">
                          <a:srgbClr val="663012"/>
                        </a:gs>
                      </a:gsLst>
                      <a:lin ang="5400000" scaled="0"/>
                    </a:grad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146" name="TextBox 1"/>
          <p:cNvSpPr txBox="1">
            <a:spLocks noChangeArrowheads="1"/>
          </p:cNvSpPr>
          <p:nvPr/>
        </p:nvSpPr>
        <p:spPr bwMode="auto">
          <a:xfrm>
            <a:off x="2244725" y="1428750"/>
            <a:ext cx="2087563" cy="1298377"/>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algn="ctr">
              <a:defRPr/>
            </a:pPr>
            <a:endParaRPr lang="en-GB" sz="1200" dirty="0">
              <a:solidFill>
                <a:prstClr val="black"/>
              </a:solidFill>
            </a:endParaRPr>
          </a:p>
          <a:p>
            <a:pPr algn="ctr">
              <a:defRPr/>
            </a:pPr>
            <a:r>
              <a:rPr lang="en-GB" sz="2000" dirty="0">
                <a:solidFill>
                  <a:prstClr val="black"/>
                </a:solidFill>
              </a:rPr>
              <a:t>Content Information</a:t>
            </a:r>
          </a:p>
          <a:p>
            <a:pPr algn="ctr">
              <a:defRPr/>
            </a:pPr>
            <a:endParaRPr lang="en-GB" sz="2000" dirty="0">
              <a:solidFill>
                <a:prstClr val="black"/>
              </a:solidFill>
            </a:endParaRPr>
          </a:p>
        </p:txBody>
      </p:sp>
      <p:sp>
        <p:nvSpPr>
          <p:cNvPr id="4147" name="TextBox 5"/>
          <p:cNvSpPr txBox="1">
            <a:spLocks noChangeArrowheads="1"/>
          </p:cNvSpPr>
          <p:nvPr/>
        </p:nvSpPr>
        <p:spPr bwMode="auto">
          <a:xfrm>
            <a:off x="4929188" y="1428750"/>
            <a:ext cx="2087562" cy="1260475"/>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algn="ctr">
              <a:defRPr/>
            </a:pPr>
            <a:r>
              <a:rPr lang="en-GB" sz="2000" dirty="0">
                <a:solidFill>
                  <a:prstClr val="black"/>
                </a:solidFill>
              </a:rPr>
              <a:t>Preservation</a:t>
            </a:r>
          </a:p>
          <a:p>
            <a:pPr algn="ctr">
              <a:defRPr/>
            </a:pPr>
            <a:r>
              <a:rPr lang="en-GB" sz="2000" dirty="0">
                <a:solidFill>
                  <a:prstClr val="black"/>
                </a:solidFill>
              </a:rPr>
              <a:t>Description</a:t>
            </a:r>
          </a:p>
          <a:p>
            <a:pPr algn="ctr">
              <a:defRPr/>
            </a:pPr>
            <a:r>
              <a:rPr lang="en-GB" sz="2000" dirty="0">
                <a:solidFill>
                  <a:prstClr val="black"/>
                </a:solidFill>
              </a:rPr>
              <a:t>Information</a:t>
            </a:r>
          </a:p>
        </p:txBody>
      </p:sp>
      <p:sp>
        <p:nvSpPr>
          <p:cNvPr id="4149" name="TextBox 6"/>
          <p:cNvSpPr txBox="1">
            <a:spLocks noChangeArrowheads="1"/>
          </p:cNvSpPr>
          <p:nvPr/>
        </p:nvSpPr>
        <p:spPr bwMode="auto">
          <a:xfrm>
            <a:off x="2857500" y="3500438"/>
            <a:ext cx="3786188" cy="461962"/>
          </a:xfrm>
          <a:prstGeom prst="rect">
            <a:avLst/>
          </a:prstGeom>
          <a:noFill/>
          <a:ln w="9525">
            <a:noFill/>
            <a:miter lim="800000"/>
            <a:headEnd/>
            <a:tailEnd/>
          </a:ln>
        </p:spPr>
        <p:txBody>
          <a:bodyPr>
            <a:spAutoFit/>
          </a:bodyPr>
          <a:lstStyle/>
          <a:p>
            <a:pPr algn="ctr"/>
            <a:r>
              <a:rPr lang="en-GB" sz="2400">
                <a:solidFill>
                  <a:prstClr val="black"/>
                </a:solidFill>
                <a:latin typeface="Calibri" pitchFamily="34" charset="0"/>
              </a:rPr>
              <a:t>Package 1</a:t>
            </a:r>
          </a:p>
        </p:txBody>
      </p:sp>
      <p:sp>
        <p:nvSpPr>
          <p:cNvPr id="2" name="TextBox 7"/>
          <p:cNvSpPr txBox="1">
            <a:spLocks noChangeArrowheads="1"/>
          </p:cNvSpPr>
          <p:nvPr/>
        </p:nvSpPr>
        <p:spPr bwMode="auto">
          <a:xfrm>
            <a:off x="5143500" y="4714875"/>
            <a:ext cx="2516188" cy="1200150"/>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0" tIns="0" rIns="0" bIns="0">
            <a:noAutofit/>
          </a:bodyPr>
          <a:lstStyle/>
          <a:p>
            <a:pPr algn="ctr">
              <a:defRPr/>
            </a:pPr>
            <a:r>
              <a:rPr lang="en-GB" sz="2000" dirty="0">
                <a:solidFill>
                  <a:prstClr val="black"/>
                </a:solidFill>
              </a:rPr>
              <a:t>Descriptive</a:t>
            </a:r>
          </a:p>
          <a:p>
            <a:pPr algn="ctr">
              <a:defRPr/>
            </a:pPr>
            <a:r>
              <a:rPr lang="en-GB" sz="2000" dirty="0">
                <a:solidFill>
                  <a:prstClr val="black"/>
                </a:solidFill>
              </a:rPr>
              <a:t>Information </a:t>
            </a:r>
          </a:p>
          <a:p>
            <a:pPr algn="ctr">
              <a:defRPr/>
            </a:pPr>
            <a:r>
              <a:rPr lang="en-GB" sz="2000" dirty="0">
                <a:solidFill>
                  <a:prstClr val="black"/>
                </a:solidFill>
              </a:rPr>
              <a:t>About Package 1</a:t>
            </a:r>
          </a:p>
        </p:txBody>
      </p:sp>
      <p:cxnSp>
        <p:nvCxnSpPr>
          <p:cNvPr id="10" name="Straight Arrow Connector 9"/>
          <p:cNvCxnSpPr>
            <a:stCxn id="2" idx="0"/>
            <a:endCxn id="4149" idx="2"/>
          </p:cNvCxnSpPr>
          <p:nvPr/>
        </p:nvCxnSpPr>
        <p:spPr>
          <a:xfrm flipH="1" flipV="1">
            <a:off x="4750594" y="3962400"/>
            <a:ext cx="1651000" cy="7524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33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
          <p:cNvSpPr txBox="1">
            <a:spLocks noChangeArrowheads="1"/>
          </p:cNvSpPr>
          <p:nvPr/>
        </p:nvSpPr>
        <p:spPr bwMode="auto">
          <a:xfrm>
            <a:off x="284744" y="1692000"/>
            <a:ext cx="8712000" cy="3852000"/>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p>
            <a:pPr algn="ctr">
              <a:defRPr/>
            </a:pPr>
            <a:endParaRPr lang="en-GB" dirty="0"/>
          </a:p>
        </p:txBody>
      </p:sp>
      <p:cxnSp>
        <p:nvCxnSpPr>
          <p:cNvPr id="17" name="Straight Arrow Connector 16"/>
          <p:cNvCxnSpPr>
            <a:stCxn id="0" idx="2"/>
            <a:endCxn id="0" idx="0"/>
          </p:cNvCxnSpPr>
          <p:nvPr/>
        </p:nvCxnSpPr>
        <p:spPr>
          <a:xfrm rot="5400000">
            <a:off x="4043363" y="1384300"/>
            <a:ext cx="1017587" cy="4763"/>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245226" y="3303587"/>
            <a:ext cx="1003300" cy="2117725"/>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72102" y="5314952"/>
            <a:ext cx="3173" cy="828000"/>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44925" y="5314952"/>
            <a:ext cx="0" cy="864000"/>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699792" y="3860800"/>
            <a:ext cx="900100" cy="55403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16932" y="3452018"/>
            <a:ext cx="1003300" cy="1820863"/>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7" name="Rektangel med afklippet hjørne i samme side 26"/>
          <p:cNvSpPr/>
          <p:nvPr/>
        </p:nvSpPr>
        <p:spPr>
          <a:xfrm>
            <a:off x="630000" y="2959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Data</a:t>
            </a:r>
          </a:p>
          <a:p>
            <a:pPr algn="ctr" fontAlgn="auto">
              <a:spcBef>
                <a:spcPts val="0"/>
              </a:spcBef>
              <a:spcAft>
                <a:spcPts val="0"/>
              </a:spcAft>
            </a:pPr>
            <a:r>
              <a:rPr lang="en-GB" sz="2000" b="1" dirty="0">
                <a:solidFill>
                  <a:prstClr val="black"/>
                </a:solidFill>
              </a:rPr>
              <a:t>Management</a:t>
            </a:r>
          </a:p>
        </p:txBody>
      </p:sp>
      <p:sp>
        <p:nvSpPr>
          <p:cNvPr id="29" name="Rektangel med afklippet hjørne i samme side 28"/>
          <p:cNvSpPr/>
          <p:nvPr/>
        </p:nvSpPr>
        <p:spPr>
          <a:xfrm>
            <a:off x="6724800" y="2959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Archival </a:t>
            </a:r>
          </a:p>
          <a:p>
            <a:pPr algn="ctr" fontAlgn="auto">
              <a:spcBef>
                <a:spcPts val="0"/>
              </a:spcBef>
              <a:spcAft>
                <a:spcPts val="0"/>
              </a:spcAft>
            </a:pPr>
            <a:r>
              <a:rPr lang="en-GB" sz="2000" b="1" dirty="0">
                <a:solidFill>
                  <a:prstClr val="black"/>
                </a:solidFill>
              </a:rPr>
              <a:t>Storage</a:t>
            </a:r>
          </a:p>
        </p:txBody>
      </p:sp>
      <p:sp>
        <p:nvSpPr>
          <p:cNvPr id="30" name="Rektangel med afklippet hjørne i samme side 29"/>
          <p:cNvSpPr/>
          <p:nvPr/>
        </p:nvSpPr>
        <p:spPr>
          <a:xfrm>
            <a:off x="3528000" y="18972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cxnSp>
        <p:nvCxnSpPr>
          <p:cNvPr id="15" name="Straight Arrow Connector 14"/>
          <p:cNvCxnSpPr>
            <a:stCxn id="30" idx="2"/>
          </p:cNvCxnSpPr>
          <p:nvPr/>
        </p:nvCxnSpPr>
        <p:spPr>
          <a:xfrm flipH="1">
            <a:off x="1708150" y="2347200"/>
            <a:ext cx="1819850" cy="61348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3" name="Rektangel med afklippet hjørne i samme side 32"/>
          <p:cNvSpPr/>
          <p:nvPr/>
        </p:nvSpPr>
        <p:spPr>
          <a:xfrm>
            <a:off x="3528000" y="4413600"/>
            <a:ext cx="2160000" cy="900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24" name="Afrundet rektangel 23"/>
          <p:cNvSpPr/>
          <p:nvPr/>
        </p:nvSpPr>
        <p:spPr>
          <a:xfrm>
            <a:off x="3095836" y="764744"/>
            <a:ext cx="288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26" name="Afrundet rektangel 25"/>
          <p:cNvSpPr/>
          <p:nvPr/>
        </p:nvSpPr>
        <p:spPr>
          <a:xfrm>
            <a:off x="3096156" y="6165344"/>
            <a:ext cx="28800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cxnSp>
        <p:nvCxnSpPr>
          <p:cNvPr id="19" name="Straight Arrow Connector 18"/>
          <p:cNvCxnSpPr>
            <a:stCxn id="30" idx="0"/>
          </p:cNvCxnSpPr>
          <p:nvPr/>
        </p:nvCxnSpPr>
        <p:spPr>
          <a:xfrm>
            <a:off x="5688000" y="2347200"/>
            <a:ext cx="2117738" cy="613488"/>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535996" y="1362670"/>
            <a:ext cx="4016375" cy="338138"/>
          </a:xfrm>
          <a:prstGeom prst="rect">
            <a:avLst/>
          </a:prstGeom>
          <a:noFill/>
          <a:ln w="9525">
            <a:noFill/>
            <a:miter lim="800000"/>
            <a:headEnd/>
            <a:tailEnd/>
          </a:ln>
        </p:spPr>
        <p:txBody>
          <a:bodyPr>
            <a:spAutoFit/>
          </a:bodyPr>
          <a:lstStyle/>
          <a:p>
            <a:r>
              <a:rPr lang="en-GB" sz="1600" dirty="0">
                <a:latin typeface="Calibri" pitchFamily="34" charset="0"/>
              </a:rPr>
              <a:t>Submission Information Package (SIP)</a:t>
            </a:r>
          </a:p>
        </p:txBody>
      </p:sp>
      <p:sp>
        <p:nvSpPr>
          <p:cNvPr id="34" name="TextBox 32"/>
          <p:cNvSpPr txBox="1">
            <a:spLocks noChangeArrowheads="1"/>
          </p:cNvSpPr>
          <p:nvPr/>
        </p:nvSpPr>
        <p:spPr bwMode="auto">
          <a:xfrm>
            <a:off x="756000" y="2160724"/>
            <a:ext cx="1980000" cy="584200"/>
          </a:xfrm>
          <a:prstGeom prst="rect">
            <a:avLst/>
          </a:prstGeom>
          <a:noFill/>
          <a:ln w="9525">
            <a:noFill/>
            <a:miter lim="800000"/>
            <a:headEnd/>
            <a:tailEnd/>
          </a:ln>
        </p:spPr>
        <p:txBody>
          <a:bodyPr lIns="0" rIns="0">
            <a:spAutoFit/>
          </a:bodyPr>
          <a:lstStyle/>
          <a:p>
            <a:pPr algn="ctr"/>
            <a:r>
              <a:rPr lang="en-GB" sz="1600" dirty="0">
                <a:latin typeface="Calibri" pitchFamily="34" charset="0"/>
              </a:rPr>
              <a:t>Package Descriptions</a:t>
            </a:r>
          </a:p>
          <a:p>
            <a:pPr algn="ctr"/>
            <a:r>
              <a:rPr lang="en-GB" sz="1600" dirty="0">
                <a:latin typeface="Calibri" pitchFamily="34" charset="0"/>
              </a:rPr>
              <a:t>Database Updates</a:t>
            </a:r>
          </a:p>
        </p:txBody>
      </p:sp>
      <p:sp>
        <p:nvSpPr>
          <p:cNvPr id="35" name="TextBox 33"/>
          <p:cNvSpPr txBox="1">
            <a:spLocks noChangeArrowheads="1"/>
          </p:cNvSpPr>
          <p:nvPr/>
        </p:nvSpPr>
        <p:spPr bwMode="auto">
          <a:xfrm>
            <a:off x="2879812" y="3717032"/>
            <a:ext cx="1584325" cy="338137"/>
          </a:xfrm>
          <a:prstGeom prst="rect">
            <a:avLst/>
          </a:prstGeom>
          <a:noFill/>
          <a:ln w="9525">
            <a:noFill/>
            <a:miter lim="800000"/>
            <a:headEnd/>
            <a:tailEnd/>
          </a:ln>
        </p:spPr>
        <p:txBody>
          <a:bodyPr>
            <a:spAutoFit/>
          </a:bodyPr>
          <a:lstStyle/>
          <a:p>
            <a:r>
              <a:rPr lang="en-GB" sz="1600" dirty="0">
                <a:latin typeface="Calibri" pitchFamily="34" charset="0"/>
              </a:rPr>
              <a:t>Queries</a:t>
            </a:r>
          </a:p>
        </p:txBody>
      </p:sp>
      <p:sp>
        <p:nvSpPr>
          <p:cNvPr id="36" name="TextBox 34"/>
          <p:cNvSpPr txBox="1">
            <a:spLocks noChangeArrowheads="1"/>
          </p:cNvSpPr>
          <p:nvPr/>
        </p:nvSpPr>
        <p:spPr bwMode="auto">
          <a:xfrm>
            <a:off x="1157114" y="4572992"/>
            <a:ext cx="2190750" cy="584200"/>
          </a:xfrm>
          <a:prstGeom prst="rect">
            <a:avLst/>
          </a:prstGeom>
          <a:noFill/>
          <a:ln w="9525">
            <a:noFill/>
            <a:miter lim="800000"/>
            <a:headEnd/>
            <a:tailEnd/>
          </a:ln>
        </p:spPr>
        <p:txBody>
          <a:bodyPr>
            <a:spAutoFit/>
          </a:bodyPr>
          <a:lstStyle/>
          <a:p>
            <a:pPr algn="ctr"/>
            <a:r>
              <a:rPr lang="en-GB" sz="1600" dirty="0">
                <a:latin typeface="Calibri" pitchFamily="34" charset="0"/>
              </a:rPr>
              <a:t>Package Descriptions</a:t>
            </a:r>
          </a:p>
          <a:p>
            <a:pPr algn="ctr"/>
            <a:r>
              <a:rPr lang="en-GB" sz="1600" dirty="0">
                <a:latin typeface="Calibri" pitchFamily="34" charset="0"/>
              </a:rPr>
              <a:t>Query responses</a:t>
            </a:r>
          </a:p>
        </p:txBody>
      </p:sp>
      <p:sp>
        <p:nvSpPr>
          <p:cNvPr id="37" name="TextBox 35"/>
          <p:cNvSpPr txBox="1">
            <a:spLocks noChangeArrowheads="1"/>
          </p:cNvSpPr>
          <p:nvPr/>
        </p:nvSpPr>
        <p:spPr bwMode="auto">
          <a:xfrm>
            <a:off x="5905714" y="4725144"/>
            <a:ext cx="896938"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38" name="TextBox 36"/>
          <p:cNvSpPr txBox="1">
            <a:spLocks noChangeArrowheads="1"/>
          </p:cNvSpPr>
          <p:nvPr/>
        </p:nvSpPr>
        <p:spPr bwMode="auto">
          <a:xfrm>
            <a:off x="1715145" y="5473092"/>
            <a:ext cx="2136775" cy="584200"/>
          </a:xfrm>
          <a:prstGeom prst="rect">
            <a:avLst/>
          </a:prstGeom>
          <a:noFill/>
          <a:ln w="9525">
            <a:noFill/>
            <a:miter lim="800000"/>
            <a:headEnd/>
            <a:tailEnd/>
          </a:ln>
        </p:spPr>
        <p:txBody>
          <a:bodyPr>
            <a:spAutoFit/>
          </a:bodyPr>
          <a:lstStyle/>
          <a:p>
            <a:pPr algn="r"/>
            <a:r>
              <a:rPr lang="en-GB" sz="1600" dirty="0">
                <a:latin typeface="Calibri" pitchFamily="34" charset="0"/>
              </a:rPr>
              <a:t>Queries</a:t>
            </a:r>
          </a:p>
          <a:p>
            <a:pPr algn="r"/>
            <a:r>
              <a:rPr lang="en-GB" sz="1600" dirty="0">
                <a:latin typeface="Calibri" pitchFamily="34" charset="0"/>
              </a:rPr>
              <a:t>Order Requests</a:t>
            </a:r>
          </a:p>
        </p:txBody>
      </p:sp>
      <p:sp>
        <p:nvSpPr>
          <p:cNvPr id="39" name="TextBox 37"/>
          <p:cNvSpPr txBox="1">
            <a:spLocks noChangeArrowheads="1"/>
          </p:cNvSpPr>
          <p:nvPr/>
        </p:nvSpPr>
        <p:spPr bwMode="auto">
          <a:xfrm>
            <a:off x="5372101" y="5617148"/>
            <a:ext cx="3600000" cy="584200"/>
          </a:xfrm>
          <a:prstGeom prst="rect">
            <a:avLst/>
          </a:prstGeom>
          <a:noFill/>
          <a:ln w="9525">
            <a:noFill/>
            <a:miter lim="800000"/>
            <a:headEnd/>
            <a:tailEnd/>
          </a:ln>
        </p:spPr>
        <p:txBody>
          <a:bodyPr wrap="square" rIns="0">
            <a:spAutoFit/>
          </a:bodyPr>
          <a:lstStyle/>
          <a:p>
            <a:r>
              <a:rPr lang="en-GB" sz="1600" dirty="0">
                <a:latin typeface="Calibri" pitchFamily="34" charset="0"/>
              </a:rPr>
              <a:t>Query responses</a:t>
            </a:r>
          </a:p>
          <a:p>
            <a:r>
              <a:rPr lang="en-GB" sz="1600" dirty="0">
                <a:latin typeface="Calibri" pitchFamily="34" charset="0"/>
              </a:rPr>
              <a:t>Dissemination Information Packages (DIP)</a:t>
            </a:r>
          </a:p>
        </p:txBody>
      </p:sp>
      <p:sp>
        <p:nvSpPr>
          <p:cNvPr id="40" name="TextBox 40"/>
          <p:cNvSpPr txBox="1">
            <a:spLocks noChangeArrowheads="1"/>
          </p:cNvSpPr>
          <p:nvPr/>
        </p:nvSpPr>
        <p:spPr bwMode="auto">
          <a:xfrm>
            <a:off x="7340012" y="2553455"/>
            <a:ext cx="898525" cy="338137"/>
          </a:xfrm>
          <a:prstGeom prst="rect">
            <a:avLst/>
          </a:prstGeom>
          <a:noFill/>
          <a:ln w="9525">
            <a:noFill/>
            <a:miter lim="800000"/>
            <a:headEnd/>
            <a:tailEnd/>
          </a:ln>
        </p:spPr>
        <p:txBody>
          <a:bodyPr>
            <a:spAutoFit/>
          </a:bodyPr>
          <a:lstStyle/>
          <a:p>
            <a:r>
              <a:rPr lang="en-GB" sz="1600" dirty="0">
                <a:latin typeface="Calibri" pitchFamily="34" charset="0"/>
              </a:rPr>
              <a:t>AIPs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2027657" y="335211"/>
            <a:ext cx="5148572" cy="519351"/>
          </a:xfrm>
          <a:prstGeom prst="ellipse">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nchor="ctr">
            <a:spAutoFit/>
          </a:bodyPr>
          <a:lstStyle>
            <a:defPPr>
              <a:defRPr lang="en-US"/>
            </a:defPPr>
            <a:lvl1pPr algn="ctr"/>
          </a:lstStyle>
          <a:p>
            <a:r>
              <a:rPr lang="en-GB" dirty="0"/>
              <a:t>Content Information Identifier</a:t>
            </a:r>
          </a:p>
        </p:txBody>
      </p:sp>
      <p:sp>
        <p:nvSpPr>
          <p:cNvPr id="33795" name="TextBox 3"/>
          <p:cNvSpPr txBox="1">
            <a:spLocks noChangeArrowheads="1"/>
          </p:cNvSpPr>
          <p:nvPr/>
        </p:nvSpPr>
        <p:spPr bwMode="auto">
          <a:xfrm>
            <a:off x="2992438" y="2625001"/>
            <a:ext cx="3213100" cy="519351"/>
          </a:xfrm>
          <a:prstGeom prst="ellipse">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defPPr>
              <a:defRPr lang="en-US"/>
            </a:defPPr>
            <a:lvl1pPr algn="ctr"/>
          </a:lstStyle>
          <a:p>
            <a:r>
              <a:rPr lang="en-GB"/>
              <a:t>AIP Identifier</a:t>
            </a:r>
          </a:p>
        </p:txBody>
      </p:sp>
      <p:sp>
        <p:nvSpPr>
          <p:cNvPr id="11" name="Rectangle 10"/>
          <p:cNvSpPr/>
          <p:nvPr/>
        </p:nvSpPr>
        <p:spPr bwMode="auto">
          <a:xfrm>
            <a:off x="285750" y="4706938"/>
            <a:ext cx="8653463" cy="1971675"/>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fontAlgn="auto">
              <a:spcBef>
                <a:spcPts val="0"/>
              </a:spcBef>
              <a:spcAft>
                <a:spcPts val="0"/>
              </a:spcAft>
            </a:pPr>
            <a:endParaRPr lang="en-GB" sz="2400" b="1">
              <a:solidFill>
                <a:schemeClr val="dk1"/>
              </a:solidFill>
            </a:endParaRPr>
          </a:p>
        </p:txBody>
      </p:sp>
      <p:sp>
        <p:nvSpPr>
          <p:cNvPr id="9" name="Rounded Rectangle 8"/>
          <p:cNvSpPr/>
          <p:nvPr/>
        </p:nvSpPr>
        <p:spPr>
          <a:xfrm>
            <a:off x="2443163" y="1453833"/>
            <a:ext cx="4308475" cy="408623"/>
          </a:xfrm>
          <a:prstGeom prst="round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r>
              <a:rPr lang="en-GB" dirty="0"/>
              <a:t>Descriptive Information Mapping</a:t>
            </a:r>
          </a:p>
        </p:txBody>
      </p:sp>
      <p:sp>
        <p:nvSpPr>
          <p:cNvPr id="10" name="Rounded Rectangle 9"/>
          <p:cNvSpPr/>
          <p:nvPr/>
        </p:nvSpPr>
        <p:spPr>
          <a:xfrm>
            <a:off x="2454275" y="3736658"/>
            <a:ext cx="4308475" cy="408623"/>
          </a:xfrm>
          <a:prstGeom prst="roundRect">
            <a:avLst/>
          </a:prstGeom>
          <a:gradFill>
            <a:gsLst>
              <a:gs pos="0">
                <a:srgbClr val="93CDDD"/>
              </a:gs>
              <a:gs pos="35000">
                <a:srgbClr val="B7DEE8"/>
              </a:gs>
              <a:gs pos="100000">
                <a:schemeClr val="accent5">
                  <a:lumMod val="20000"/>
                  <a:lumOff val="80000"/>
                </a:schemeClr>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chor="ctr">
            <a:spAutoFit/>
          </a:bodyPr>
          <a:lstStyle/>
          <a:p>
            <a:pPr algn="ctr"/>
            <a:r>
              <a:rPr lang="en-GB" dirty="0"/>
              <a:t>Archival Storage Mapping</a:t>
            </a:r>
          </a:p>
        </p:txBody>
      </p:sp>
      <p:cxnSp>
        <p:nvCxnSpPr>
          <p:cNvPr id="13" name="Straight Arrow Connector 12"/>
          <p:cNvCxnSpPr>
            <a:stCxn id="33794" idx="4"/>
            <a:endCxn id="9" idx="0"/>
          </p:cNvCxnSpPr>
          <p:nvPr/>
        </p:nvCxnSpPr>
        <p:spPr>
          <a:xfrm flipH="1">
            <a:off x="4597401" y="854562"/>
            <a:ext cx="4542" cy="599271"/>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33795" idx="0"/>
          </p:cNvCxnSpPr>
          <p:nvPr/>
        </p:nvCxnSpPr>
        <p:spPr>
          <a:xfrm>
            <a:off x="4597401" y="1862456"/>
            <a:ext cx="1587" cy="762545"/>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3795" idx="4"/>
            <a:endCxn id="10" idx="0"/>
          </p:cNvCxnSpPr>
          <p:nvPr/>
        </p:nvCxnSpPr>
        <p:spPr>
          <a:xfrm>
            <a:off x="4598988" y="3144352"/>
            <a:ext cx="9525" cy="592306"/>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11" idx="0"/>
          </p:cNvCxnSpPr>
          <p:nvPr/>
        </p:nvCxnSpPr>
        <p:spPr>
          <a:xfrm>
            <a:off x="4608513" y="4145281"/>
            <a:ext cx="3969" cy="561657"/>
          </a:xfrm>
          <a:prstGeom prst="straightConnector1">
            <a:avLst/>
          </a:prstGeom>
          <a:ln w="317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05538" y="2884677"/>
            <a:ext cx="2449512" cy="0"/>
          </a:xfrm>
          <a:prstGeom prst="line">
            <a:avLst/>
          </a:prstGeom>
          <a:ln w="317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6088" y="2909446"/>
            <a:ext cx="2546350" cy="0"/>
          </a:xfrm>
          <a:prstGeom prst="line">
            <a:avLst/>
          </a:prstGeom>
          <a:ln w="317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805" name="TextBox 26"/>
          <p:cNvSpPr txBox="1">
            <a:spLocks noChangeArrowheads="1"/>
          </p:cNvSpPr>
          <p:nvPr/>
        </p:nvSpPr>
        <p:spPr bwMode="auto">
          <a:xfrm>
            <a:off x="285750" y="2982913"/>
            <a:ext cx="2460625" cy="369887"/>
          </a:xfrm>
          <a:prstGeom prst="rect">
            <a:avLst/>
          </a:prstGeom>
          <a:noFill/>
          <a:ln w="9525">
            <a:noFill/>
            <a:miter lim="800000"/>
            <a:headEnd/>
            <a:tailEnd/>
          </a:ln>
        </p:spPr>
        <p:txBody>
          <a:bodyPr>
            <a:spAutoFit/>
          </a:bodyPr>
          <a:lstStyle/>
          <a:p>
            <a:pPr algn="ctr"/>
            <a:r>
              <a:rPr lang="en-GB" dirty="0">
                <a:latin typeface="Calibri" pitchFamily="34" charset="0"/>
              </a:rPr>
              <a:t>Archival Storage View</a:t>
            </a:r>
          </a:p>
        </p:txBody>
      </p:sp>
      <p:sp>
        <p:nvSpPr>
          <p:cNvPr id="33806" name="TextBox 27"/>
          <p:cNvSpPr txBox="1">
            <a:spLocks noChangeArrowheads="1"/>
          </p:cNvSpPr>
          <p:nvPr/>
        </p:nvSpPr>
        <p:spPr bwMode="auto">
          <a:xfrm>
            <a:off x="285750" y="2235200"/>
            <a:ext cx="2460625" cy="646113"/>
          </a:xfrm>
          <a:prstGeom prst="rect">
            <a:avLst/>
          </a:prstGeom>
          <a:noFill/>
          <a:ln w="9525">
            <a:noFill/>
            <a:miter lim="800000"/>
            <a:headEnd/>
            <a:tailEnd/>
          </a:ln>
        </p:spPr>
        <p:txBody>
          <a:bodyPr>
            <a:spAutoFit/>
          </a:bodyPr>
          <a:lstStyle/>
          <a:p>
            <a:pPr algn="ctr"/>
            <a:r>
              <a:rPr lang="en-GB" dirty="0">
                <a:latin typeface="Calibri" pitchFamily="34" charset="0"/>
              </a:rPr>
              <a:t>Data Management and Access View</a:t>
            </a:r>
          </a:p>
        </p:txBody>
      </p:sp>
      <p:sp>
        <p:nvSpPr>
          <p:cNvPr id="25" name="TextBox 18"/>
          <p:cNvSpPr txBox="1">
            <a:spLocks noChangeArrowheads="1"/>
          </p:cNvSpPr>
          <p:nvPr/>
        </p:nvSpPr>
        <p:spPr bwMode="auto">
          <a:xfrm>
            <a:off x="3713162" y="4851101"/>
            <a:ext cx="1800225" cy="822305"/>
          </a:xfrm>
          <a:prstGeom prst="ellipse">
            <a:avLst/>
          </a:prstGeom>
          <a:gradFill>
            <a:gsLst>
              <a:gs pos="0">
                <a:srgbClr val="996633">
                  <a:lumMod val="56000"/>
                  <a:lumOff val="44000"/>
                </a:srgbClr>
              </a:gs>
              <a:gs pos="70000">
                <a:srgbClr val="663300">
                  <a:lumMod val="72000"/>
                  <a:lumOff val="28000"/>
                </a:srgbClr>
              </a:gs>
              <a:gs pos="30000">
                <a:srgbClr val="996633">
                  <a:lumMod val="70000"/>
                  <a:lumOff val="30000"/>
                </a:srgbClr>
              </a:gs>
              <a:gs pos="100000">
                <a:srgbClr val="663300"/>
              </a:gs>
            </a:gsLst>
          </a:gradFill>
          <a:ln w="25400">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n-GB" sz="1600" b="1" dirty="0"/>
              <a:t>Packaging Information</a:t>
            </a:r>
          </a:p>
        </p:txBody>
      </p:sp>
      <p:sp>
        <p:nvSpPr>
          <p:cNvPr id="27" name="TextBox 2"/>
          <p:cNvSpPr txBox="1">
            <a:spLocks noChangeArrowheads="1"/>
          </p:cNvSpPr>
          <p:nvPr/>
        </p:nvSpPr>
        <p:spPr bwMode="auto">
          <a:xfrm>
            <a:off x="6189579" y="5252702"/>
            <a:ext cx="2449512" cy="1168539"/>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defRPr sz="2400">
                <a:solidFill>
                  <a:prstClr val="black"/>
                </a:solidFill>
              </a:defRPr>
            </a:lvl1pPr>
          </a:lstStyle>
          <a:p>
            <a:r>
              <a:rPr lang="en-GB" sz="1600" dirty="0"/>
              <a:t>Preservation Description</a:t>
            </a:r>
          </a:p>
          <a:p>
            <a:r>
              <a:rPr lang="en-GB" sz="1600" dirty="0"/>
              <a:t>Information</a:t>
            </a:r>
          </a:p>
        </p:txBody>
      </p:sp>
      <p:sp>
        <p:nvSpPr>
          <p:cNvPr id="28" name="TextBox 3"/>
          <p:cNvSpPr txBox="1">
            <a:spLocks noChangeArrowheads="1"/>
          </p:cNvSpPr>
          <p:nvPr/>
        </p:nvSpPr>
        <p:spPr bwMode="auto">
          <a:xfrm>
            <a:off x="1259632" y="5434833"/>
            <a:ext cx="1804814" cy="822305"/>
          </a:xfrm>
          <a:prstGeom prst="ellipse">
            <a:avLst/>
          </a:prstGeom>
          <a:gradFill>
            <a:gsLst>
              <a:gs pos="0">
                <a:srgbClr val="93CDDD"/>
              </a:gs>
              <a:gs pos="35000">
                <a:srgbClr val="B7DEE8"/>
              </a:gs>
              <a:gs pos="100000">
                <a:schemeClr val="accent5">
                  <a:lumMod val="20000"/>
                  <a:lumOff val="80000"/>
                </a:schemeClr>
              </a:gs>
            </a:gsLst>
          </a:gra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spAutoFit/>
          </a:bodyPr>
          <a:lstStyle>
            <a:defPPr>
              <a:defRPr lang="en-US"/>
            </a:defPPr>
            <a:lvl1pPr algn="ctr">
              <a:defRPr sz="2400">
                <a:solidFill>
                  <a:prstClr val="black"/>
                </a:solidFill>
              </a:defRPr>
            </a:lvl1pPr>
          </a:lstStyle>
          <a:p>
            <a:r>
              <a:rPr lang="en-GB" sz="1600" dirty="0"/>
              <a:t>Content Information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0"/>
          <p:cNvGrpSpPr>
            <a:grpSpLocks/>
          </p:cNvGrpSpPr>
          <p:nvPr/>
        </p:nvGrpSpPr>
        <p:grpSpPr bwMode="auto">
          <a:xfrm>
            <a:off x="2089150" y="2022475"/>
            <a:ext cx="1643063" cy="1130301"/>
            <a:chOff x="993726" y="2005593"/>
            <a:chExt cx="1643085" cy="1131303"/>
          </a:xfrm>
          <a:blipFill>
            <a:blip r:embed="rId3"/>
            <a:tile tx="0" ty="0" sx="100000" sy="100000" flip="none" algn="tl"/>
          </a:blipFill>
        </p:grpSpPr>
        <p:sp>
          <p:nvSpPr>
            <p:cNvPr id="4" name="Rectangle 3"/>
            <p:cNvSpPr/>
            <p:nvPr/>
          </p:nvSpPr>
          <p:spPr>
            <a:xfrm>
              <a:off x="993726" y="2005593"/>
              <a:ext cx="1643085" cy="1131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30" name="TextBox 4"/>
            <p:cNvSpPr txBox="1">
              <a:spLocks noChangeArrowheads="1"/>
            </p:cNvSpPr>
            <p:nvPr/>
          </p:nvSpPr>
          <p:spPr bwMode="auto">
            <a:xfrm>
              <a:off x="1298532" y="2376474"/>
              <a:ext cx="985851" cy="369332"/>
            </a:xfrm>
            <a:prstGeom prst="rect">
              <a:avLst/>
            </a:prstGeom>
            <a:grpFill/>
            <a:ln w="9525">
              <a:noFill/>
              <a:miter lim="800000"/>
              <a:headEnd/>
              <a:tailEnd/>
            </a:ln>
          </p:spPr>
          <p:txBody>
            <a:bodyPr>
              <a:spAutoFit/>
            </a:bodyPr>
            <a:lstStyle/>
            <a:p>
              <a:pPr algn="ctr"/>
              <a:r>
                <a:rPr lang="en-GB"/>
                <a:t>OAIS</a:t>
              </a:r>
            </a:p>
          </p:txBody>
        </p:sp>
        <p:sp>
          <p:nvSpPr>
            <p:cNvPr id="34831" name="TextBox 5"/>
            <p:cNvSpPr txBox="1">
              <a:spLocks noChangeArrowheads="1"/>
            </p:cNvSpPr>
            <p:nvPr/>
          </p:nvSpPr>
          <p:spPr bwMode="auto">
            <a:xfrm>
              <a:off x="2069865" y="2038458"/>
              <a:ext cx="547695" cy="338554"/>
            </a:xfrm>
            <a:prstGeom prst="rect">
              <a:avLst/>
            </a:prstGeom>
            <a:grpFill/>
            <a:ln w="9525">
              <a:noFill/>
              <a:miter lim="800000"/>
              <a:headEnd/>
              <a:tailEnd/>
            </a:ln>
          </p:spPr>
          <p:txBody>
            <a:bodyPr>
              <a:spAutoFit/>
            </a:bodyPr>
            <a:lstStyle/>
            <a:p>
              <a:r>
                <a:rPr lang="en-GB" sz="1600" dirty="0"/>
                <a:t>Acc</a:t>
              </a:r>
            </a:p>
          </p:txBody>
        </p:sp>
        <p:sp>
          <p:nvSpPr>
            <p:cNvPr id="34832" name="TextBox 6"/>
            <p:cNvSpPr txBox="1">
              <a:spLocks noChangeArrowheads="1"/>
            </p:cNvSpPr>
            <p:nvPr/>
          </p:nvSpPr>
          <p:spPr bwMode="auto">
            <a:xfrm>
              <a:off x="1032227" y="2036284"/>
              <a:ext cx="547695" cy="338554"/>
            </a:xfrm>
            <a:prstGeom prst="rect">
              <a:avLst/>
            </a:prstGeom>
            <a:grpFill/>
            <a:ln w="9525">
              <a:noFill/>
              <a:miter lim="800000"/>
              <a:headEnd/>
              <a:tailEnd/>
            </a:ln>
          </p:spPr>
          <p:txBody>
            <a:bodyPr>
              <a:spAutoFit/>
            </a:bodyPr>
            <a:lstStyle/>
            <a:p>
              <a:r>
                <a:rPr lang="en-GB" sz="1600" dirty="0" err="1"/>
                <a:t>Ing</a:t>
              </a:r>
              <a:endParaRPr lang="en-GB" sz="1600" dirty="0"/>
            </a:p>
          </p:txBody>
        </p:sp>
        <p:sp>
          <p:nvSpPr>
            <p:cNvPr id="34834" name="TextBox 8"/>
            <p:cNvSpPr txBox="1">
              <a:spLocks noChangeArrowheads="1"/>
            </p:cNvSpPr>
            <p:nvPr/>
          </p:nvSpPr>
          <p:spPr bwMode="auto">
            <a:xfrm>
              <a:off x="1584285" y="2786081"/>
              <a:ext cx="547695" cy="338554"/>
            </a:xfrm>
            <a:prstGeom prst="rect">
              <a:avLst/>
            </a:prstGeom>
            <a:grpFill/>
            <a:ln w="9525">
              <a:noFill/>
              <a:miter lim="800000"/>
              <a:headEnd/>
              <a:tailEnd/>
            </a:ln>
          </p:spPr>
          <p:txBody>
            <a:bodyPr lIns="36000" rIns="36000">
              <a:spAutoFit/>
            </a:bodyPr>
            <a:lstStyle/>
            <a:p>
              <a:endParaRPr lang="en-GB" sz="1600" dirty="0"/>
            </a:p>
          </p:txBody>
        </p:sp>
      </p:grpSp>
      <p:grpSp>
        <p:nvGrpSpPr>
          <p:cNvPr id="34819" name="Group 11"/>
          <p:cNvGrpSpPr>
            <a:grpSpLocks/>
          </p:cNvGrpSpPr>
          <p:nvPr/>
        </p:nvGrpSpPr>
        <p:grpSpPr bwMode="auto">
          <a:xfrm>
            <a:off x="5813425" y="2022474"/>
            <a:ext cx="1643063" cy="1131888"/>
            <a:chOff x="993726" y="2005569"/>
            <a:chExt cx="1643085" cy="1131327"/>
          </a:xfrm>
          <a:blipFill>
            <a:blip r:embed="rId3"/>
            <a:tile tx="0" ty="0" sx="100000" sy="100000" flip="none" algn="tl"/>
          </a:blipFill>
        </p:grpSpPr>
        <p:sp>
          <p:nvSpPr>
            <p:cNvPr id="13" name="Rectangle 12"/>
            <p:cNvSpPr/>
            <p:nvPr/>
          </p:nvSpPr>
          <p:spPr>
            <a:xfrm>
              <a:off x="993726" y="2005569"/>
              <a:ext cx="1643085" cy="113132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823" name="TextBox 13"/>
            <p:cNvSpPr txBox="1">
              <a:spLocks noChangeArrowheads="1"/>
            </p:cNvSpPr>
            <p:nvPr/>
          </p:nvSpPr>
          <p:spPr bwMode="auto">
            <a:xfrm>
              <a:off x="1298532" y="2376474"/>
              <a:ext cx="985851" cy="369332"/>
            </a:xfrm>
            <a:prstGeom prst="rect">
              <a:avLst/>
            </a:prstGeom>
            <a:grpFill/>
            <a:ln w="9525">
              <a:noFill/>
              <a:miter lim="800000"/>
              <a:headEnd/>
              <a:tailEnd/>
            </a:ln>
          </p:spPr>
          <p:txBody>
            <a:bodyPr>
              <a:spAutoFit/>
            </a:bodyPr>
            <a:lstStyle/>
            <a:p>
              <a:pPr algn="ctr"/>
              <a:r>
                <a:rPr lang="en-GB"/>
                <a:t>OAIS</a:t>
              </a:r>
            </a:p>
          </p:txBody>
        </p:sp>
        <p:sp>
          <p:nvSpPr>
            <p:cNvPr id="34824" name="TextBox 14"/>
            <p:cNvSpPr txBox="1">
              <a:spLocks noChangeArrowheads="1"/>
            </p:cNvSpPr>
            <p:nvPr/>
          </p:nvSpPr>
          <p:spPr bwMode="auto">
            <a:xfrm>
              <a:off x="2060240" y="2024233"/>
              <a:ext cx="547695" cy="338554"/>
            </a:xfrm>
            <a:prstGeom prst="rect">
              <a:avLst/>
            </a:prstGeom>
            <a:grpFill/>
            <a:ln w="9525">
              <a:noFill/>
              <a:miter lim="800000"/>
              <a:headEnd/>
              <a:tailEnd/>
            </a:ln>
          </p:spPr>
          <p:txBody>
            <a:bodyPr>
              <a:spAutoFit/>
            </a:bodyPr>
            <a:lstStyle/>
            <a:p>
              <a:r>
                <a:rPr lang="en-GB" sz="1600" dirty="0" err="1"/>
                <a:t>Acc</a:t>
              </a:r>
              <a:endParaRPr lang="en-GB" sz="1600" dirty="0"/>
            </a:p>
          </p:txBody>
        </p:sp>
        <p:sp>
          <p:nvSpPr>
            <p:cNvPr id="34825" name="TextBox 15"/>
            <p:cNvSpPr txBox="1">
              <a:spLocks noChangeArrowheads="1"/>
            </p:cNvSpPr>
            <p:nvPr/>
          </p:nvSpPr>
          <p:spPr bwMode="auto">
            <a:xfrm>
              <a:off x="1022601" y="2026596"/>
              <a:ext cx="547695" cy="338554"/>
            </a:xfrm>
            <a:prstGeom prst="rect">
              <a:avLst/>
            </a:prstGeom>
            <a:grpFill/>
            <a:ln w="9525">
              <a:noFill/>
              <a:miter lim="800000"/>
              <a:headEnd/>
              <a:tailEnd/>
            </a:ln>
          </p:spPr>
          <p:txBody>
            <a:bodyPr>
              <a:spAutoFit/>
            </a:bodyPr>
            <a:lstStyle/>
            <a:p>
              <a:r>
                <a:rPr lang="en-GB" sz="1600" dirty="0" err="1"/>
                <a:t>Ing</a:t>
              </a:r>
              <a:endParaRPr lang="en-GB" sz="1600" dirty="0"/>
            </a:p>
          </p:txBody>
        </p:sp>
        <p:sp>
          <p:nvSpPr>
            <p:cNvPr id="34827" name="TextBox 17"/>
            <p:cNvSpPr txBox="1">
              <a:spLocks noChangeArrowheads="1"/>
            </p:cNvSpPr>
            <p:nvPr/>
          </p:nvSpPr>
          <p:spPr bwMode="auto">
            <a:xfrm>
              <a:off x="1584285" y="2786081"/>
              <a:ext cx="547695" cy="338554"/>
            </a:xfrm>
            <a:prstGeom prst="rect">
              <a:avLst/>
            </a:prstGeom>
            <a:grpFill/>
            <a:ln w="9525">
              <a:noFill/>
              <a:miter lim="800000"/>
              <a:headEnd/>
              <a:tailEnd/>
            </a:ln>
          </p:spPr>
          <p:txBody>
            <a:bodyPr lIns="36000" rIns="36000">
              <a:spAutoFit/>
            </a:bodyPr>
            <a:lstStyle/>
            <a:p>
              <a:endParaRPr lang="en-GB" sz="1600" dirty="0"/>
            </a:p>
          </p:txBody>
        </p:sp>
      </p:grpSp>
      <p:cxnSp>
        <p:nvCxnSpPr>
          <p:cNvPr id="21" name="Straight Arrow Connector 20"/>
          <p:cNvCxnSpPr/>
          <p:nvPr/>
        </p:nvCxnSpPr>
        <p:spPr>
          <a:xfrm>
            <a:off x="3732213" y="2190751"/>
            <a:ext cx="208121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34832" idx="1"/>
            <a:endCxn id="34824" idx="3"/>
          </p:cNvCxnSpPr>
          <p:nvPr/>
        </p:nvCxnSpPr>
        <p:spPr>
          <a:xfrm rot="10800000" flipH="1">
            <a:off x="2127649" y="2210508"/>
            <a:ext cx="5299963" cy="11758"/>
          </a:xfrm>
          <a:prstGeom prst="bentConnector5">
            <a:avLst>
              <a:gd name="adj1" fmla="val -4313"/>
              <a:gd name="adj2" fmla="val 7413948"/>
              <a:gd name="adj3" fmla="val 104313"/>
            </a:avLst>
          </a:prstGeom>
          <a:ln w="317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0" name="TextBox 6"/>
          <p:cNvSpPr txBox="1">
            <a:spLocks noChangeArrowheads="1"/>
          </p:cNvSpPr>
          <p:nvPr/>
        </p:nvSpPr>
        <p:spPr bwMode="auto">
          <a:xfrm>
            <a:off x="2231739" y="2785055"/>
            <a:ext cx="1404157" cy="338554"/>
          </a:xfrm>
          <a:prstGeom prst="rect">
            <a:avLst/>
          </a:prstGeom>
          <a:noFill/>
          <a:ln w="9525">
            <a:noFill/>
            <a:miter lim="800000"/>
            <a:headEnd/>
            <a:tailEnd/>
          </a:ln>
        </p:spPr>
        <p:txBody>
          <a:bodyPr wrap="square">
            <a:spAutoFit/>
          </a:bodyPr>
          <a:lstStyle/>
          <a:p>
            <a:pPr algn="ctr"/>
            <a:r>
              <a:rPr lang="en-GB" sz="1600" dirty="0"/>
              <a:t>Admin</a:t>
            </a:r>
          </a:p>
        </p:txBody>
      </p:sp>
      <p:sp>
        <p:nvSpPr>
          <p:cNvPr id="23" name="TextBox 6"/>
          <p:cNvSpPr txBox="1">
            <a:spLocks noChangeArrowheads="1"/>
          </p:cNvSpPr>
          <p:nvPr/>
        </p:nvSpPr>
        <p:spPr bwMode="auto">
          <a:xfrm>
            <a:off x="5813425" y="2794680"/>
            <a:ext cx="1643063" cy="338554"/>
          </a:xfrm>
          <a:prstGeom prst="rect">
            <a:avLst/>
          </a:prstGeom>
          <a:noFill/>
          <a:ln w="9525">
            <a:noFill/>
            <a:miter lim="800000"/>
            <a:headEnd/>
            <a:tailEnd/>
          </a:ln>
        </p:spPr>
        <p:txBody>
          <a:bodyPr wrap="square">
            <a:spAutoFit/>
          </a:bodyPr>
          <a:lstStyle/>
          <a:p>
            <a:pPr algn="ctr"/>
            <a:r>
              <a:rPr lang="en-GB" sz="1600" dirty="0"/>
              <a:t>Admin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hape 22"/>
          <p:cNvCxnSpPr>
            <a:stCxn id="0" idx="0"/>
            <a:endCxn id="35864" idx="1"/>
          </p:cNvCxnSpPr>
          <p:nvPr/>
        </p:nvCxnSpPr>
        <p:spPr>
          <a:xfrm flipV="1">
            <a:off x="1687513" y="1459439"/>
            <a:ext cx="2044700" cy="1731436"/>
          </a:xfrm>
          <a:prstGeom prst="bentConnector3">
            <a:avLst>
              <a:gd name="adj1" fmla="val 31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35863" idx="3"/>
            <a:endCxn id="0" idx="0"/>
          </p:cNvCxnSpPr>
          <p:nvPr/>
        </p:nvCxnSpPr>
        <p:spPr>
          <a:xfrm>
            <a:off x="5375275" y="1430338"/>
            <a:ext cx="2701925" cy="1760537"/>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Shape 26"/>
          <p:cNvCxnSpPr>
            <a:stCxn id="0" idx="2"/>
            <a:endCxn id="35857" idx="1"/>
          </p:cNvCxnSpPr>
          <p:nvPr/>
        </p:nvCxnSpPr>
        <p:spPr>
          <a:xfrm rot="16200000" flipH="1">
            <a:off x="2424113" y="3003550"/>
            <a:ext cx="625475" cy="2098675"/>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35856" idx="3"/>
            <a:endCxn id="0" idx="2"/>
          </p:cNvCxnSpPr>
          <p:nvPr/>
        </p:nvCxnSpPr>
        <p:spPr>
          <a:xfrm flipV="1">
            <a:off x="5430838" y="3740150"/>
            <a:ext cx="2646362" cy="641350"/>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16090" y="1019142"/>
            <a:ext cx="1387494" cy="369332"/>
          </a:xfrm>
          <a:prstGeom prst="rect">
            <a:avLst/>
          </a:prstGeom>
          <a:noFill/>
        </p:spPr>
        <p:txBody>
          <a:bodyPr wrap="square" rtlCol="0">
            <a:spAutoFit/>
          </a:bodyPr>
          <a:lstStyle/>
          <a:p>
            <a:r>
              <a:rPr lang="en-GB" i="1" dirty="0"/>
              <a:t>Method B</a:t>
            </a:r>
          </a:p>
        </p:txBody>
      </p:sp>
      <p:sp>
        <p:nvSpPr>
          <p:cNvPr id="26" name="TextBox 25"/>
          <p:cNvSpPr txBox="1"/>
          <p:nvPr/>
        </p:nvSpPr>
        <p:spPr>
          <a:xfrm>
            <a:off x="2168490" y="3996293"/>
            <a:ext cx="1387494" cy="369332"/>
          </a:xfrm>
          <a:prstGeom prst="rect">
            <a:avLst/>
          </a:prstGeom>
          <a:noFill/>
        </p:spPr>
        <p:txBody>
          <a:bodyPr wrap="square" rtlCol="0">
            <a:spAutoFit/>
          </a:bodyPr>
          <a:lstStyle/>
          <a:p>
            <a:r>
              <a:rPr lang="en-GB" i="1" dirty="0"/>
              <a:t>Method B</a:t>
            </a:r>
          </a:p>
        </p:txBody>
      </p:sp>
      <p:sp>
        <p:nvSpPr>
          <p:cNvPr id="28" name="TextBox 27"/>
          <p:cNvSpPr txBox="1"/>
          <p:nvPr/>
        </p:nvSpPr>
        <p:spPr>
          <a:xfrm>
            <a:off x="6032481" y="1033370"/>
            <a:ext cx="1387494" cy="369332"/>
          </a:xfrm>
          <a:prstGeom prst="rect">
            <a:avLst/>
          </a:prstGeom>
          <a:noFill/>
        </p:spPr>
        <p:txBody>
          <a:bodyPr wrap="square" rtlCol="0">
            <a:spAutoFit/>
          </a:bodyPr>
          <a:lstStyle/>
          <a:p>
            <a:r>
              <a:rPr lang="en-GB" i="1" dirty="0"/>
              <a:t>Method A</a:t>
            </a:r>
          </a:p>
        </p:txBody>
      </p:sp>
      <p:sp>
        <p:nvSpPr>
          <p:cNvPr id="29" name="TextBox 28"/>
          <p:cNvSpPr txBox="1"/>
          <p:nvPr/>
        </p:nvSpPr>
        <p:spPr>
          <a:xfrm>
            <a:off x="6032481" y="3996293"/>
            <a:ext cx="1387494" cy="369332"/>
          </a:xfrm>
          <a:prstGeom prst="rect">
            <a:avLst/>
          </a:prstGeom>
          <a:noFill/>
        </p:spPr>
        <p:txBody>
          <a:bodyPr wrap="square" rtlCol="0">
            <a:spAutoFit/>
          </a:bodyPr>
          <a:lstStyle/>
          <a:p>
            <a:r>
              <a:rPr lang="en-GB" i="1" dirty="0"/>
              <a:t>Method A</a:t>
            </a:r>
          </a:p>
        </p:txBody>
      </p:sp>
      <p:sp>
        <p:nvSpPr>
          <p:cNvPr id="33" name="Afrundet rektangel 32"/>
          <p:cNvSpPr/>
          <p:nvPr/>
        </p:nvSpPr>
        <p:spPr>
          <a:xfrm>
            <a:off x="1043608" y="3193995"/>
            <a:ext cx="1296000"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34" name="Afrundet rektangel 33"/>
          <p:cNvSpPr/>
          <p:nvPr/>
        </p:nvSpPr>
        <p:spPr>
          <a:xfrm>
            <a:off x="7419975" y="3202085"/>
            <a:ext cx="1296000"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35" name="Rectangle 2"/>
          <p:cNvSpPr/>
          <p:nvPr/>
        </p:nvSpPr>
        <p:spPr bwMode="auto">
          <a:xfrm>
            <a:off x="3732213" y="1262063"/>
            <a:ext cx="1643062"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TextBox 3"/>
          <p:cNvSpPr txBox="1">
            <a:spLocks noChangeArrowheads="1"/>
          </p:cNvSpPr>
          <p:nvPr/>
        </p:nvSpPr>
        <p:spPr bwMode="auto">
          <a:xfrm>
            <a:off x="4037015" y="1633151"/>
            <a:ext cx="985837" cy="369515"/>
          </a:xfrm>
          <a:prstGeom prst="rect">
            <a:avLst/>
          </a:prstGeom>
          <a:blipFill>
            <a:blip r:embed="rId3"/>
            <a:tile tx="0" ty="0" sx="100000" sy="100000" flip="none" algn="tl"/>
          </a:blipFill>
          <a:ln w="9525">
            <a:noFill/>
            <a:miter lim="800000"/>
            <a:headEnd/>
            <a:tailEnd/>
          </a:ln>
        </p:spPr>
        <p:txBody>
          <a:bodyPr>
            <a:spAutoFit/>
          </a:bodyPr>
          <a:lstStyle/>
          <a:p>
            <a:pPr algn="ctr"/>
            <a:r>
              <a:rPr lang="en-GB" dirty="0"/>
              <a:t>OAIS</a:t>
            </a:r>
          </a:p>
        </p:txBody>
      </p:sp>
      <p:sp>
        <p:nvSpPr>
          <p:cNvPr id="37" name="TextBox 4"/>
          <p:cNvSpPr txBox="1">
            <a:spLocks noChangeArrowheads="1"/>
          </p:cNvSpPr>
          <p:nvPr/>
        </p:nvSpPr>
        <p:spPr bwMode="auto">
          <a:xfrm>
            <a:off x="4827588" y="1261485"/>
            <a:ext cx="547687" cy="338722"/>
          </a:xfrm>
          <a:prstGeom prst="rect">
            <a:avLst/>
          </a:prstGeom>
          <a:noFill/>
          <a:ln w="9525">
            <a:noFill/>
            <a:miter lim="800000"/>
            <a:headEnd/>
            <a:tailEnd/>
          </a:ln>
        </p:spPr>
        <p:txBody>
          <a:bodyPr>
            <a:spAutoFit/>
          </a:bodyPr>
          <a:lstStyle/>
          <a:p>
            <a:r>
              <a:rPr lang="en-GB" sz="1600"/>
              <a:t>Acc</a:t>
            </a:r>
          </a:p>
        </p:txBody>
      </p:sp>
      <p:sp>
        <p:nvSpPr>
          <p:cNvPr id="38" name="TextBox 5"/>
          <p:cNvSpPr txBox="1">
            <a:spLocks noChangeArrowheads="1"/>
          </p:cNvSpPr>
          <p:nvPr/>
        </p:nvSpPr>
        <p:spPr bwMode="auto">
          <a:xfrm>
            <a:off x="3732213" y="1244600"/>
            <a:ext cx="547687"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39" name="TextBox 6"/>
          <p:cNvSpPr txBox="1">
            <a:spLocks noChangeArrowheads="1"/>
          </p:cNvSpPr>
          <p:nvPr/>
        </p:nvSpPr>
        <p:spPr bwMode="auto">
          <a:xfrm>
            <a:off x="3732213" y="2045551"/>
            <a:ext cx="547687" cy="338722"/>
          </a:xfrm>
          <a:prstGeom prst="rect">
            <a:avLst/>
          </a:prstGeom>
          <a:noFill/>
          <a:ln w="9525">
            <a:noFill/>
            <a:miter lim="800000"/>
            <a:headEnd/>
            <a:tailEnd/>
          </a:ln>
        </p:spPr>
        <p:txBody>
          <a:bodyPr lIns="36000" rIns="36000">
            <a:spAutoFit/>
          </a:bodyPr>
          <a:lstStyle/>
          <a:p>
            <a:endParaRPr lang="en-GB" sz="1600" dirty="0"/>
          </a:p>
        </p:txBody>
      </p:sp>
      <p:sp>
        <p:nvSpPr>
          <p:cNvPr id="40" name="TextBox 7"/>
          <p:cNvSpPr txBox="1">
            <a:spLocks noChangeArrowheads="1"/>
          </p:cNvSpPr>
          <p:nvPr/>
        </p:nvSpPr>
        <p:spPr bwMode="auto">
          <a:xfrm>
            <a:off x="4322764" y="2042961"/>
            <a:ext cx="547687" cy="338722"/>
          </a:xfrm>
          <a:prstGeom prst="rect">
            <a:avLst/>
          </a:prstGeom>
          <a:noFill/>
          <a:ln w="9525">
            <a:noFill/>
            <a:miter lim="800000"/>
            <a:headEnd/>
            <a:tailEnd/>
          </a:ln>
        </p:spPr>
        <p:txBody>
          <a:bodyPr lIns="36000" rIns="36000">
            <a:spAutoFit/>
          </a:bodyPr>
          <a:lstStyle/>
          <a:p>
            <a:endParaRPr lang="en-GB" sz="1600" dirty="0"/>
          </a:p>
        </p:txBody>
      </p:sp>
      <p:sp>
        <p:nvSpPr>
          <p:cNvPr id="41" name="TextBox 8"/>
          <p:cNvSpPr txBox="1">
            <a:spLocks noChangeArrowheads="1"/>
          </p:cNvSpPr>
          <p:nvPr/>
        </p:nvSpPr>
        <p:spPr bwMode="auto">
          <a:xfrm>
            <a:off x="4827588" y="2055228"/>
            <a:ext cx="547687" cy="338722"/>
          </a:xfrm>
          <a:prstGeom prst="rect">
            <a:avLst/>
          </a:prstGeom>
          <a:noFill/>
          <a:ln w="9525">
            <a:noFill/>
            <a:miter lim="800000"/>
            <a:headEnd/>
            <a:tailEnd/>
          </a:ln>
        </p:spPr>
        <p:txBody>
          <a:bodyPr lIns="36000" rIns="36000">
            <a:spAutoFit/>
          </a:bodyPr>
          <a:lstStyle/>
          <a:p>
            <a:endParaRPr lang="en-GB" sz="1600" dirty="0"/>
          </a:p>
        </p:txBody>
      </p:sp>
      <p:sp>
        <p:nvSpPr>
          <p:cNvPr id="42" name="Rectangle 10"/>
          <p:cNvSpPr/>
          <p:nvPr/>
        </p:nvSpPr>
        <p:spPr bwMode="auto">
          <a:xfrm>
            <a:off x="3786188" y="4213225"/>
            <a:ext cx="1644650" cy="1131888"/>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TextBox 11"/>
          <p:cNvSpPr txBox="1">
            <a:spLocks noChangeArrowheads="1"/>
          </p:cNvSpPr>
          <p:nvPr/>
        </p:nvSpPr>
        <p:spPr bwMode="auto">
          <a:xfrm>
            <a:off x="4091284" y="4584314"/>
            <a:ext cx="986790" cy="369515"/>
          </a:xfrm>
          <a:prstGeom prst="rect">
            <a:avLst/>
          </a:prstGeom>
          <a:blipFill>
            <a:blip r:embed="rId3"/>
            <a:tile tx="0" ty="0" sx="100000" sy="100000" flip="none" algn="tl"/>
          </a:blipFill>
          <a:ln w="9525">
            <a:noFill/>
            <a:miter lim="800000"/>
            <a:headEnd/>
            <a:tailEnd/>
          </a:ln>
        </p:spPr>
        <p:txBody>
          <a:bodyPr>
            <a:spAutoFit/>
          </a:bodyPr>
          <a:lstStyle/>
          <a:p>
            <a:pPr algn="ctr"/>
            <a:r>
              <a:rPr lang="en-GB"/>
              <a:t>OAIS</a:t>
            </a:r>
          </a:p>
        </p:txBody>
      </p:sp>
      <p:sp>
        <p:nvSpPr>
          <p:cNvPr id="44" name="TextBox 12"/>
          <p:cNvSpPr txBox="1">
            <a:spLocks noChangeArrowheads="1"/>
          </p:cNvSpPr>
          <p:nvPr/>
        </p:nvSpPr>
        <p:spPr bwMode="auto">
          <a:xfrm>
            <a:off x="4882621" y="4212648"/>
            <a:ext cx="548217" cy="338722"/>
          </a:xfrm>
          <a:prstGeom prst="rect">
            <a:avLst/>
          </a:prstGeom>
          <a:noFill/>
          <a:ln w="9525">
            <a:noFill/>
            <a:miter lim="800000"/>
            <a:headEnd/>
            <a:tailEnd/>
          </a:ln>
        </p:spPr>
        <p:txBody>
          <a:bodyPr>
            <a:spAutoFit/>
          </a:bodyPr>
          <a:lstStyle/>
          <a:p>
            <a:r>
              <a:rPr lang="en-GB" sz="1600"/>
              <a:t>Acc</a:t>
            </a:r>
          </a:p>
        </p:txBody>
      </p:sp>
      <p:sp>
        <p:nvSpPr>
          <p:cNvPr id="45" name="TextBox 13"/>
          <p:cNvSpPr txBox="1">
            <a:spLocks noChangeArrowheads="1"/>
          </p:cNvSpPr>
          <p:nvPr/>
        </p:nvSpPr>
        <p:spPr bwMode="auto">
          <a:xfrm>
            <a:off x="3786188" y="4195763"/>
            <a:ext cx="548217"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46" name="TextBox 14"/>
          <p:cNvSpPr txBox="1">
            <a:spLocks noChangeArrowheads="1"/>
          </p:cNvSpPr>
          <p:nvPr/>
        </p:nvSpPr>
        <p:spPr bwMode="auto">
          <a:xfrm>
            <a:off x="3786188" y="4996714"/>
            <a:ext cx="548217" cy="338722"/>
          </a:xfrm>
          <a:prstGeom prst="rect">
            <a:avLst/>
          </a:prstGeom>
          <a:noFill/>
          <a:ln w="9525">
            <a:noFill/>
            <a:miter lim="800000"/>
            <a:headEnd/>
            <a:tailEnd/>
          </a:ln>
        </p:spPr>
        <p:txBody>
          <a:bodyPr lIns="36000" rIns="36000">
            <a:spAutoFit/>
          </a:bodyPr>
          <a:lstStyle/>
          <a:p>
            <a:endParaRPr lang="en-GB" sz="1600" dirty="0"/>
          </a:p>
        </p:txBody>
      </p:sp>
      <p:sp>
        <p:nvSpPr>
          <p:cNvPr id="47" name="TextBox 15"/>
          <p:cNvSpPr txBox="1">
            <a:spLocks noChangeArrowheads="1"/>
          </p:cNvSpPr>
          <p:nvPr/>
        </p:nvSpPr>
        <p:spPr bwMode="auto">
          <a:xfrm>
            <a:off x="4377309" y="4994124"/>
            <a:ext cx="548217" cy="338722"/>
          </a:xfrm>
          <a:prstGeom prst="rect">
            <a:avLst/>
          </a:prstGeom>
          <a:noFill/>
          <a:ln w="9525">
            <a:noFill/>
            <a:miter lim="800000"/>
            <a:headEnd/>
            <a:tailEnd/>
          </a:ln>
        </p:spPr>
        <p:txBody>
          <a:bodyPr lIns="36000" rIns="36000">
            <a:spAutoFit/>
          </a:bodyPr>
          <a:lstStyle/>
          <a:p>
            <a:endParaRPr lang="en-GB" sz="1600" dirty="0"/>
          </a:p>
        </p:txBody>
      </p:sp>
      <p:sp>
        <p:nvSpPr>
          <p:cNvPr id="48" name="TextBox 16"/>
          <p:cNvSpPr txBox="1">
            <a:spLocks noChangeArrowheads="1"/>
          </p:cNvSpPr>
          <p:nvPr/>
        </p:nvSpPr>
        <p:spPr bwMode="auto">
          <a:xfrm>
            <a:off x="4882621" y="5006391"/>
            <a:ext cx="548217" cy="338722"/>
          </a:xfrm>
          <a:prstGeom prst="rect">
            <a:avLst/>
          </a:prstGeom>
          <a:noFill/>
          <a:ln w="9525">
            <a:noFill/>
            <a:miter lim="800000"/>
            <a:headEnd/>
            <a:tailEnd/>
          </a:ln>
        </p:spPr>
        <p:txBody>
          <a:bodyPr lIns="36000" rIns="36000">
            <a:spAutoFit/>
          </a:bodyPr>
          <a:lstStyle/>
          <a:p>
            <a:endParaRPr lang="en-GB" sz="1600" dirty="0"/>
          </a:p>
        </p:txBody>
      </p:sp>
      <p:sp>
        <p:nvSpPr>
          <p:cNvPr id="49" name="TextBox 6"/>
          <p:cNvSpPr txBox="1">
            <a:spLocks noChangeArrowheads="1"/>
          </p:cNvSpPr>
          <p:nvPr/>
        </p:nvSpPr>
        <p:spPr bwMode="auto">
          <a:xfrm>
            <a:off x="3732212" y="2127588"/>
            <a:ext cx="1643063" cy="338554"/>
          </a:xfrm>
          <a:prstGeom prst="rect">
            <a:avLst/>
          </a:prstGeom>
          <a:noFill/>
          <a:ln w="9525">
            <a:noFill/>
            <a:miter lim="800000"/>
            <a:headEnd/>
            <a:tailEnd/>
          </a:ln>
        </p:spPr>
        <p:txBody>
          <a:bodyPr wrap="square">
            <a:spAutoFit/>
          </a:bodyPr>
          <a:lstStyle/>
          <a:p>
            <a:pPr algn="ctr"/>
            <a:r>
              <a:rPr lang="en-GB" sz="1600" dirty="0"/>
              <a:t>Admin</a:t>
            </a:r>
          </a:p>
        </p:txBody>
      </p:sp>
      <p:sp>
        <p:nvSpPr>
          <p:cNvPr id="50" name="TextBox 6"/>
          <p:cNvSpPr txBox="1">
            <a:spLocks noChangeArrowheads="1"/>
          </p:cNvSpPr>
          <p:nvPr/>
        </p:nvSpPr>
        <p:spPr bwMode="auto">
          <a:xfrm>
            <a:off x="3787775" y="5072085"/>
            <a:ext cx="1643063" cy="338554"/>
          </a:xfrm>
          <a:prstGeom prst="rect">
            <a:avLst/>
          </a:prstGeom>
          <a:noFill/>
          <a:ln w="9525">
            <a:noFill/>
            <a:miter lim="800000"/>
            <a:headEnd/>
            <a:tailEnd/>
          </a:ln>
        </p:spPr>
        <p:txBody>
          <a:bodyPr wrap="square">
            <a:spAutoFit/>
          </a:bodyPr>
          <a:lstStyle/>
          <a:p>
            <a:pPr algn="ctr"/>
            <a:r>
              <a:rPr lang="en-GB" sz="1600" dirty="0"/>
              <a:t>Admin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5400000">
            <a:off x="3383757" y="2923382"/>
            <a:ext cx="3200400"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39" name="Rectangle 29"/>
          <p:cNvSpPr/>
          <p:nvPr/>
        </p:nvSpPr>
        <p:spPr>
          <a:xfrm rot="5400000">
            <a:off x="3384000" y="2919040"/>
            <a:ext cx="3200400" cy="113188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3" name="Rectangle 2"/>
          <p:cNvSpPr/>
          <p:nvPr/>
        </p:nvSpPr>
        <p:spPr bwMode="auto">
          <a:xfrm>
            <a:off x="1266825" y="3957638"/>
            <a:ext cx="1643063" cy="1131887"/>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904" name="TextBox 3"/>
          <p:cNvSpPr txBox="1">
            <a:spLocks noChangeArrowheads="1"/>
          </p:cNvSpPr>
          <p:nvPr/>
        </p:nvSpPr>
        <p:spPr bwMode="auto">
          <a:xfrm>
            <a:off x="1571627" y="4328726"/>
            <a:ext cx="985838" cy="369515"/>
          </a:xfrm>
          <a:prstGeom prst="rect">
            <a:avLst/>
          </a:prstGeom>
          <a:noFill/>
          <a:ln w="9525">
            <a:noFill/>
            <a:miter lim="800000"/>
            <a:headEnd/>
            <a:tailEnd/>
          </a:ln>
        </p:spPr>
        <p:txBody>
          <a:bodyPr>
            <a:spAutoFit/>
          </a:bodyPr>
          <a:lstStyle/>
          <a:p>
            <a:pPr algn="ctr"/>
            <a:r>
              <a:rPr lang="en-GB" dirty="0"/>
              <a:t>OAIS 2</a:t>
            </a:r>
          </a:p>
        </p:txBody>
      </p:sp>
      <p:sp>
        <p:nvSpPr>
          <p:cNvPr id="36909" name="TextBox 8"/>
          <p:cNvSpPr txBox="1">
            <a:spLocks noChangeArrowheads="1"/>
          </p:cNvSpPr>
          <p:nvPr/>
        </p:nvSpPr>
        <p:spPr bwMode="auto">
          <a:xfrm>
            <a:off x="2362200" y="4750803"/>
            <a:ext cx="547688" cy="338722"/>
          </a:xfrm>
          <a:prstGeom prst="rect">
            <a:avLst/>
          </a:prstGeom>
          <a:noFill/>
          <a:ln w="9525">
            <a:noFill/>
            <a:miter lim="800000"/>
            <a:headEnd/>
            <a:tailEnd/>
          </a:ln>
        </p:spPr>
        <p:txBody>
          <a:bodyPr lIns="36000" rIns="36000">
            <a:spAutoFit/>
          </a:bodyPr>
          <a:lstStyle/>
          <a:p>
            <a:pPr algn="ctr"/>
            <a:r>
              <a:rPr lang="en-GB" sz="1600" dirty="0"/>
              <a:t>Acc</a:t>
            </a:r>
          </a:p>
        </p:txBody>
      </p:sp>
      <p:sp>
        <p:nvSpPr>
          <p:cNvPr id="11" name="Rectangle 10"/>
          <p:cNvSpPr/>
          <p:nvPr/>
        </p:nvSpPr>
        <p:spPr bwMode="auto">
          <a:xfrm>
            <a:off x="1266825" y="1835150"/>
            <a:ext cx="1643063" cy="1131888"/>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97" name="TextBox 11"/>
          <p:cNvSpPr txBox="1">
            <a:spLocks noChangeArrowheads="1"/>
          </p:cNvSpPr>
          <p:nvPr/>
        </p:nvSpPr>
        <p:spPr bwMode="auto">
          <a:xfrm>
            <a:off x="1571627" y="2206239"/>
            <a:ext cx="985838" cy="369515"/>
          </a:xfrm>
          <a:prstGeom prst="rect">
            <a:avLst/>
          </a:prstGeom>
          <a:noFill/>
          <a:ln w="9525">
            <a:noFill/>
            <a:miter lim="800000"/>
            <a:headEnd/>
            <a:tailEnd/>
          </a:ln>
        </p:spPr>
        <p:txBody>
          <a:bodyPr>
            <a:spAutoFit/>
          </a:bodyPr>
          <a:lstStyle/>
          <a:p>
            <a:pPr algn="ctr"/>
            <a:r>
              <a:rPr lang="en-GB" dirty="0"/>
              <a:t>OAIS 1</a:t>
            </a:r>
          </a:p>
        </p:txBody>
      </p:sp>
      <p:sp>
        <p:nvSpPr>
          <p:cNvPr id="36898" name="TextBox 12"/>
          <p:cNvSpPr txBox="1">
            <a:spLocks noChangeArrowheads="1"/>
          </p:cNvSpPr>
          <p:nvPr/>
        </p:nvSpPr>
        <p:spPr bwMode="auto">
          <a:xfrm>
            <a:off x="2362200" y="1834573"/>
            <a:ext cx="547688" cy="338722"/>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6902" name="TextBox 16"/>
          <p:cNvSpPr txBox="1">
            <a:spLocks noChangeArrowheads="1"/>
          </p:cNvSpPr>
          <p:nvPr/>
        </p:nvSpPr>
        <p:spPr bwMode="auto">
          <a:xfrm>
            <a:off x="1297783" y="2642604"/>
            <a:ext cx="547688" cy="338722"/>
          </a:xfrm>
          <a:prstGeom prst="rect">
            <a:avLst/>
          </a:prstGeom>
          <a:noFill/>
          <a:ln w="9525">
            <a:noFill/>
            <a:miter lim="800000"/>
            <a:headEnd/>
            <a:tailEnd/>
          </a:ln>
        </p:spPr>
        <p:txBody>
          <a:bodyPr lIns="36000" rIns="36000">
            <a:spAutoFit/>
          </a:bodyPr>
          <a:lstStyle/>
          <a:p>
            <a:r>
              <a:rPr lang="en-GB" sz="1600" dirty="0" err="1"/>
              <a:t>Adm</a:t>
            </a:r>
            <a:endParaRPr lang="en-GB" sz="1600" dirty="0"/>
          </a:p>
        </p:txBody>
      </p:sp>
      <p:sp>
        <p:nvSpPr>
          <p:cNvPr id="36872" name="TextBox 30"/>
          <p:cNvSpPr txBox="1">
            <a:spLocks noChangeArrowheads="1"/>
          </p:cNvSpPr>
          <p:nvPr/>
        </p:nvSpPr>
        <p:spPr bwMode="auto">
          <a:xfrm rot="5400000">
            <a:off x="3485357" y="3386931"/>
            <a:ext cx="3016250" cy="369887"/>
          </a:xfrm>
          <a:prstGeom prst="rect">
            <a:avLst/>
          </a:prstGeom>
          <a:noFill/>
          <a:ln w="9525">
            <a:noFill/>
            <a:miter lim="800000"/>
            <a:headEnd/>
            <a:tailEnd/>
          </a:ln>
        </p:spPr>
        <p:txBody>
          <a:bodyPr>
            <a:spAutoFit/>
          </a:bodyPr>
          <a:lstStyle/>
          <a:p>
            <a:pPr algn="ctr"/>
            <a:r>
              <a:rPr lang="en-GB"/>
              <a:t>Common Catalog</a:t>
            </a:r>
          </a:p>
        </p:txBody>
      </p:sp>
      <p:sp>
        <p:nvSpPr>
          <p:cNvPr id="36873" name="TextBox 31"/>
          <p:cNvSpPr txBox="1">
            <a:spLocks noChangeArrowheads="1"/>
          </p:cNvSpPr>
          <p:nvPr/>
        </p:nvSpPr>
        <p:spPr bwMode="auto">
          <a:xfrm rot="5400000">
            <a:off x="5037931" y="4594811"/>
            <a:ext cx="650875" cy="338554"/>
          </a:xfrm>
          <a:prstGeom prst="rect">
            <a:avLst/>
          </a:prstGeom>
          <a:noFill/>
          <a:ln w="9525">
            <a:noFill/>
            <a:miter lim="800000"/>
            <a:headEnd/>
            <a:tailEnd/>
          </a:ln>
        </p:spPr>
        <p:txBody>
          <a:bodyPr wrap="square">
            <a:spAutoFit/>
          </a:bodyPr>
          <a:lstStyle/>
          <a:p>
            <a:pPr algn="r"/>
            <a:r>
              <a:rPr lang="en-GB" sz="1600" dirty="0" err="1"/>
              <a:t>Adm</a:t>
            </a:r>
            <a:endParaRPr lang="en-GB" sz="1600" dirty="0"/>
          </a:p>
        </p:txBody>
      </p:sp>
      <p:sp>
        <p:nvSpPr>
          <p:cNvPr id="36874" name="TextBox 32"/>
          <p:cNvSpPr txBox="1">
            <a:spLocks noChangeArrowheads="1"/>
          </p:cNvSpPr>
          <p:nvPr/>
        </p:nvSpPr>
        <p:spPr bwMode="auto">
          <a:xfrm rot="5400000">
            <a:off x="5010944" y="2089944"/>
            <a:ext cx="739775" cy="338137"/>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6875" name="TextBox 33"/>
          <p:cNvSpPr txBox="1">
            <a:spLocks noChangeArrowheads="1"/>
          </p:cNvSpPr>
          <p:nvPr/>
        </p:nvSpPr>
        <p:spPr bwMode="auto">
          <a:xfrm rot="5400000">
            <a:off x="4283869" y="2099469"/>
            <a:ext cx="615950" cy="338138"/>
          </a:xfrm>
          <a:prstGeom prst="rect">
            <a:avLst/>
          </a:prstGeom>
          <a:noFill/>
          <a:ln w="9525">
            <a:noFill/>
            <a:miter lim="800000"/>
            <a:headEnd/>
            <a:tailEnd/>
          </a:ln>
        </p:spPr>
        <p:txBody>
          <a:bodyPr lIns="36000" rIns="36000">
            <a:spAutoFit/>
          </a:bodyPr>
          <a:lstStyle/>
          <a:p>
            <a:r>
              <a:rPr lang="en-GB" sz="1600"/>
              <a:t>Acc</a:t>
            </a:r>
          </a:p>
        </p:txBody>
      </p:sp>
      <p:sp>
        <p:nvSpPr>
          <p:cNvPr id="36876" name="TextBox 34"/>
          <p:cNvSpPr txBox="1">
            <a:spLocks noChangeArrowheads="1"/>
          </p:cNvSpPr>
          <p:nvPr/>
        </p:nvSpPr>
        <p:spPr bwMode="auto">
          <a:xfrm rot="5400000">
            <a:off x="4066382" y="3353588"/>
            <a:ext cx="1065212" cy="339725"/>
          </a:xfrm>
          <a:prstGeom prst="rect">
            <a:avLst/>
          </a:prstGeom>
          <a:noFill/>
          <a:ln w="9525">
            <a:noFill/>
            <a:miter lim="800000"/>
            <a:headEnd/>
            <a:tailEnd/>
          </a:ln>
        </p:spPr>
        <p:txBody>
          <a:bodyPr lIns="36000" rIns="36000">
            <a:spAutoFit/>
          </a:bodyPr>
          <a:lstStyle/>
          <a:p>
            <a:pPr algn="ctr"/>
            <a:r>
              <a:rPr lang="en-GB" sz="1600" dirty="0" err="1"/>
              <a:t>Ing</a:t>
            </a:r>
            <a:endParaRPr lang="en-GB" sz="1600" dirty="0"/>
          </a:p>
        </p:txBody>
      </p:sp>
      <p:sp>
        <p:nvSpPr>
          <p:cNvPr id="36877" name="TextBox 35"/>
          <p:cNvSpPr txBox="1">
            <a:spLocks noChangeArrowheads="1"/>
          </p:cNvSpPr>
          <p:nvPr/>
        </p:nvSpPr>
        <p:spPr bwMode="auto">
          <a:xfrm rot="5400000">
            <a:off x="4310857" y="4545806"/>
            <a:ext cx="565150" cy="350837"/>
          </a:xfrm>
          <a:prstGeom prst="rect">
            <a:avLst/>
          </a:prstGeom>
          <a:noFill/>
          <a:ln w="9525">
            <a:noFill/>
            <a:miter lim="800000"/>
            <a:headEnd/>
            <a:tailEnd/>
          </a:ln>
        </p:spPr>
        <p:txBody>
          <a:bodyPr lIns="36000" rIns="36000">
            <a:spAutoFit/>
          </a:bodyPr>
          <a:lstStyle/>
          <a:p>
            <a:pPr algn="r"/>
            <a:r>
              <a:rPr lang="en-GB" sz="1600" dirty="0" err="1"/>
              <a:t>Acc</a:t>
            </a:r>
            <a:endParaRPr lang="en-GB" sz="1600" dirty="0"/>
          </a:p>
        </p:txBody>
      </p:sp>
      <p:cxnSp>
        <p:nvCxnSpPr>
          <p:cNvPr id="38" name="Elbow Connector 37"/>
          <p:cNvCxnSpPr>
            <a:endCxn id="36875" idx="2"/>
          </p:cNvCxnSpPr>
          <p:nvPr/>
        </p:nvCxnSpPr>
        <p:spPr>
          <a:xfrm>
            <a:off x="2909888" y="2173288"/>
            <a:ext cx="1512887" cy="95250"/>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2921000" y="2820986"/>
            <a:ext cx="1508125" cy="668338"/>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909887" y="3648078"/>
            <a:ext cx="1508125" cy="478259"/>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2909888" y="4524375"/>
            <a:ext cx="1508125" cy="225425"/>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6909" idx="2"/>
          </p:cNvCxnSpPr>
          <p:nvPr/>
        </p:nvCxnSpPr>
        <p:spPr>
          <a:xfrm rot="5400000">
            <a:off x="1959111" y="5218770"/>
            <a:ext cx="806179" cy="547688"/>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6898" idx="0"/>
          </p:cNvCxnSpPr>
          <p:nvPr/>
        </p:nvCxnSpPr>
        <p:spPr>
          <a:xfrm rot="16200000" flipV="1">
            <a:off x="1833267" y="1031795"/>
            <a:ext cx="1057868" cy="547687"/>
          </a:xfrm>
          <a:prstGeom prst="bentConnector3">
            <a:avLst>
              <a:gd name="adj1" fmla="val 50000"/>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53" name="Shape 52"/>
          <p:cNvCxnSpPr>
            <a:endCxn id="54" idx="0"/>
          </p:cNvCxnSpPr>
          <p:nvPr/>
        </p:nvCxnSpPr>
        <p:spPr>
          <a:xfrm flipV="1">
            <a:off x="2909888" y="1880828"/>
            <a:ext cx="5186362" cy="8298"/>
          </a:xfrm>
          <a:prstGeom prst="bentConnector4">
            <a:avLst>
              <a:gd name="adj1" fmla="val 5530"/>
              <a:gd name="adj2" fmla="val 10026308"/>
            </a:avLst>
          </a:prstGeom>
          <a:ln w="31750">
            <a:solidFill>
              <a:schemeClr val="tx1"/>
            </a:solidFill>
            <a:prstDash val="dash"/>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5" name="Shape 64"/>
          <p:cNvCxnSpPr>
            <a:endCxn id="54" idx="2"/>
          </p:cNvCxnSpPr>
          <p:nvPr/>
        </p:nvCxnSpPr>
        <p:spPr>
          <a:xfrm flipV="1">
            <a:off x="3732213" y="2638066"/>
            <a:ext cx="4364037" cy="3008673"/>
          </a:xfrm>
          <a:prstGeom prst="bentConnector2">
            <a:avLst/>
          </a:prstGeom>
          <a:ln w="31750">
            <a:solidFill>
              <a:schemeClr val="tx1"/>
            </a:solidFill>
            <a:prstDash val="dash"/>
            <a:headEnd type="triangle"/>
            <a:tailEnd type="triangle" w="lg" len="lg"/>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36909" idx="3"/>
          </p:cNvCxnSpPr>
          <p:nvPr/>
        </p:nvCxnSpPr>
        <p:spPr>
          <a:xfrm rot="10800000">
            <a:off x="2909888" y="4919663"/>
            <a:ext cx="822325" cy="727075"/>
          </a:xfrm>
          <a:prstGeom prst="bentConnector3">
            <a:avLst>
              <a:gd name="adj1" fmla="val 50000"/>
            </a:avLst>
          </a:prstGeom>
          <a:ln w="3175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6887" name="TextBox 70"/>
          <p:cNvSpPr txBox="1">
            <a:spLocks noChangeArrowheads="1"/>
          </p:cNvSpPr>
          <p:nvPr/>
        </p:nvSpPr>
        <p:spPr bwMode="auto">
          <a:xfrm>
            <a:off x="3732213" y="498475"/>
            <a:ext cx="4364037" cy="338138"/>
          </a:xfrm>
          <a:prstGeom prst="rect">
            <a:avLst/>
          </a:prstGeom>
          <a:noFill/>
          <a:ln w="9525">
            <a:noFill/>
            <a:miter lim="800000"/>
            <a:headEnd/>
            <a:tailEnd/>
          </a:ln>
        </p:spPr>
        <p:txBody>
          <a:bodyPr>
            <a:spAutoFit/>
          </a:bodyPr>
          <a:lstStyle/>
          <a:p>
            <a:r>
              <a:rPr lang="en-GB" sz="1600"/>
              <a:t>Dissemination Information Package (Optional)</a:t>
            </a:r>
          </a:p>
        </p:txBody>
      </p:sp>
      <p:sp>
        <p:nvSpPr>
          <p:cNvPr id="36888" name="TextBox 71"/>
          <p:cNvSpPr txBox="1">
            <a:spLocks noChangeArrowheads="1"/>
          </p:cNvSpPr>
          <p:nvPr/>
        </p:nvSpPr>
        <p:spPr bwMode="auto">
          <a:xfrm>
            <a:off x="3549650" y="5307013"/>
            <a:ext cx="4364038" cy="339725"/>
          </a:xfrm>
          <a:prstGeom prst="rect">
            <a:avLst/>
          </a:prstGeom>
          <a:noFill/>
          <a:ln w="9525">
            <a:noFill/>
            <a:miter lim="800000"/>
            <a:headEnd/>
            <a:tailEnd/>
          </a:ln>
        </p:spPr>
        <p:txBody>
          <a:bodyPr>
            <a:spAutoFit/>
          </a:bodyPr>
          <a:lstStyle/>
          <a:p>
            <a:r>
              <a:rPr lang="en-GB" sz="1600"/>
              <a:t>Dissemination Information Package (Optional)</a:t>
            </a:r>
          </a:p>
        </p:txBody>
      </p:sp>
      <p:cxnSp>
        <p:nvCxnSpPr>
          <p:cNvPr id="74" name="Straight Connector 73"/>
          <p:cNvCxnSpPr>
            <a:stCxn id="36874" idx="0"/>
          </p:cNvCxnSpPr>
          <p:nvPr/>
        </p:nvCxnSpPr>
        <p:spPr>
          <a:xfrm>
            <a:off x="5549900" y="2259013"/>
            <a:ext cx="1724025" cy="9525"/>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6" name="TextBox 12"/>
          <p:cNvSpPr txBox="1">
            <a:spLocks noChangeArrowheads="1"/>
          </p:cNvSpPr>
          <p:nvPr/>
        </p:nvSpPr>
        <p:spPr bwMode="auto">
          <a:xfrm>
            <a:off x="2362200" y="2642604"/>
            <a:ext cx="547688" cy="338722"/>
          </a:xfrm>
          <a:prstGeom prst="rect">
            <a:avLst/>
          </a:prstGeom>
          <a:noFill/>
          <a:ln w="9525">
            <a:noFill/>
            <a:miter lim="800000"/>
            <a:headEnd/>
            <a:tailEnd/>
          </a:ln>
        </p:spPr>
        <p:txBody>
          <a:bodyPr>
            <a:spAutoFit/>
          </a:bodyPr>
          <a:lstStyle/>
          <a:p>
            <a:r>
              <a:rPr lang="en-GB" sz="1600" dirty="0" err="1"/>
              <a:t>Acc</a:t>
            </a:r>
            <a:endParaRPr lang="en-GB" sz="1600" dirty="0"/>
          </a:p>
        </p:txBody>
      </p:sp>
      <p:sp>
        <p:nvSpPr>
          <p:cNvPr id="37" name="TextBox 12"/>
          <p:cNvSpPr txBox="1">
            <a:spLocks noChangeArrowheads="1"/>
          </p:cNvSpPr>
          <p:nvPr/>
        </p:nvSpPr>
        <p:spPr bwMode="auto">
          <a:xfrm>
            <a:off x="1266825" y="1836745"/>
            <a:ext cx="547688" cy="338722"/>
          </a:xfrm>
          <a:prstGeom prst="rect">
            <a:avLst/>
          </a:prstGeom>
          <a:noFill/>
          <a:ln w="9525">
            <a:noFill/>
            <a:miter lim="800000"/>
            <a:headEnd/>
            <a:tailEnd/>
          </a:ln>
        </p:spPr>
        <p:txBody>
          <a:bodyPr>
            <a:spAutoFit/>
          </a:bodyPr>
          <a:lstStyle/>
          <a:p>
            <a:r>
              <a:rPr lang="en-GB" sz="1600" dirty="0" err="1"/>
              <a:t>Ing</a:t>
            </a:r>
            <a:endParaRPr lang="en-GB" sz="1600" dirty="0"/>
          </a:p>
        </p:txBody>
      </p:sp>
      <p:sp>
        <p:nvSpPr>
          <p:cNvPr id="41" name="TextBox 8"/>
          <p:cNvSpPr txBox="1">
            <a:spLocks noChangeArrowheads="1"/>
          </p:cNvSpPr>
          <p:nvPr/>
        </p:nvSpPr>
        <p:spPr bwMode="auto">
          <a:xfrm>
            <a:off x="2359024" y="3950542"/>
            <a:ext cx="547688" cy="338722"/>
          </a:xfrm>
          <a:prstGeom prst="rect">
            <a:avLst/>
          </a:prstGeom>
          <a:noFill/>
          <a:ln w="9525">
            <a:noFill/>
            <a:miter lim="800000"/>
            <a:headEnd/>
            <a:tailEnd/>
          </a:ln>
        </p:spPr>
        <p:txBody>
          <a:bodyPr lIns="36000" rIns="36000">
            <a:spAutoFit/>
          </a:bodyPr>
          <a:lstStyle/>
          <a:p>
            <a:pPr algn="ctr"/>
            <a:r>
              <a:rPr lang="en-GB" sz="1600" dirty="0"/>
              <a:t>Acc</a:t>
            </a:r>
          </a:p>
        </p:txBody>
      </p:sp>
      <p:sp>
        <p:nvSpPr>
          <p:cNvPr id="45" name="TextBox 16"/>
          <p:cNvSpPr txBox="1">
            <a:spLocks noChangeArrowheads="1"/>
          </p:cNvSpPr>
          <p:nvPr/>
        </p:nvSpPr>
        <p:spPr bwMode="auto">
          <a:xfrm>
            <a:off x="1266825" y="3968960"/>
            <a:ext cx="547688" cy="338722"/>
          </a:xfrm>
          <a:prstGeom prst="rect">
            <a:avLst/>
          </a:prstGeom>
          <a:noFill/>
          <a:ln w="9525">
            <a:noFill/>
            <a:miter lim="800000"/>
            <a:headEnd/>
            <a:tailEnd/>
          </a:ln>
        </p:spPr>
        <p:txBody>
          <a:bodyPr lIns="36000" rIns="36000">
            <a:spAutoFit/>
          </a:bodyPr>
          <a:lstStyle/>
          <a:p>
            <a:r>
              <a:rPr lang="en-GB" sz="1600" dirty="0" err="1"/>
              <a:t>Adm</a:t>
            </a:r>
            <a:endParaRPr lang="en-GB" sz="1600" dirty="0"/>
          </a:p>
        </p:txBody>
      </p:sp>
      <p:sp>
        <p:nvSpPr>
          <p:cNvPr id="49" name="TextBox 16"/>
          <p:cNvSpPr txBox="1">
            <a:spLocks noChangeArrowheads="1"/>
          </p:cNvSpPr>
          <p:nvPr/>
        </p:nvSpPr>
        <p:spPr bwMode="auto">
          <a:xfrm>
            <a:off x="1266825" y="4764088"/>
            <a:ext cx="547688" cy="338722"/>
          </a:xfrm>
          <a:prstGeom prst="rect">
            <a:avLst/>
          </a:prstGeom>
          <a:noFill/>
          <a:ln w="9525">
            <a:noFill/>
            <a:miter lim="800000"/>
            <a:headEnd/>
            <a:tailEnd/>
          </a:ln>
        </p:spPr>
        <p:txBody>
          <a:bodyPr lIns="36000" rIns="36000">
            <a:spAutoFit/>
          </a:bodyPr>
          <a:lstStyle/>
          <a:p>
            <a:r>
              <a:rPr lang="en-GB" sz="1600" dirty="0" err="1"/>
              <a:t>Ing</a:t>
            </a:r>
            <a:endParaRPr lang="en-GB" sz="1600" dirty="0"/>
          </a:p>
        </p:txBody>
      </p:sp>
      <p:sp>
        <p:nvSpPr>
          <p:cNvPr id="50" name="TextBox 12"/>
          <p:cNvSpPr txBox="1">
            <a:spLocks noChangeArrowheads="1"/>
          </p:cNvSpPr>
          <p:nvPr/>
        </p:nvSpPr>
        <p:spPr bwMode="auto">
          <a:xfrm>
            <a:off x="1845471" y="2637842"/>
            <a:ext cx="547688" cy="338722"/>
          </a:xfrm>
          <a:prstGeom prst="rect">
            <a:avLst/>
          </a:prstGeom>
          <a:noFill/>
          <a:ln w="9525">
            <a:noFill/>
            <a:miter lim="800000"/>
            <a:headEnd/>
            <a:tailEnd/>
          </a:ln>
        </p:spPr>
        <p:txBody>
          <a:bodyPr>
            <a:spAutoFit/>
          </a:bodyPr>
          <a:lstStyle/>
          <a:p>
            <a:r>
              <a:rPr lang="en-GB" sz="1600" dirty="0"/>
              <a:t>DM</a:t>
            </a:r>
          </a:p>
        </p:txBody>
      </p:sp>
      <p:sp>
        <p:nvSpPr>
          <p:cNvPr id="51" name="TextBox 12"/>
          <p:cNvSpPr txBox="1">
            <a:spLocks noChangeArrowheads="1"/>
          </p:cNvSpPr>
          <p:nvPr/>
        </p:nvSpPr>
        <p:spPr bwMode="auto">
          <a:xfrm>
            <a:off x="1773237" y="3957638"/>
            <a:ext cx="547688" cy="338722"/>
          </a:xfrm>
          <a:prstGeom prst="rect">
            <a:avLst/>
          </a:prstGeom>
          <a:noFill/>
          <a:ln w="9525">
            <a:noFill/>
            <a:miter lim="800000"/>
            <a:headEnd/>
            <a:tailEnd/>
          </a:ln>
        </p:spPr>
        <p:txBody>
          <a:bodyPr>
            <a:spAutoFit/>
          </a:bodyPr>
          <a:lstStyle/>
          <a:p>
            <a:r>
              <a:rPr lang="en-GB" sz="1600" dirty="0"/>
              <a:t>DM</a:t>
            </a:r>
          </a:p>
        </p:txBody>
      </p:sp>
      <p:sp>
        <p:nvSpPr>
          <p:cNvPr id="47" name="Afrundet rektangel 46"/>
          <p:cNvSpPr/>
          <p:nvPr/>
        </p:nvSpPr>
        <p:spPr>
          <a:xfrm>
            <a:off x="1266823" y="116632"/>
            <a:ext cx="1620000" cy="64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Local</a:t>
            </a:r>
          </a:p>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52" name="Afrundet rektangel 51"/>
          <p:cNvSpPr/>
          <p:nvPr/>
        </p:nvSpPr>
        <p:spPr>
          <a:xfrm>
            <a:off x="1237081" y="5877286"/>
            <a:ext cx="1620000" cy="64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Local</a:t>
            </a:r>
          </a:p>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54" name="Afrundet rektangel 53"/>
          <p:cNvSpPr/>
          <p:nvPr/>
        </p:nvSpPr>
        <p:spPr>
          <a:xfrm>
            <a:off x="7286250" y="1880828"/>
            <a:ext cx="1620000" cy="757238"/>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000" dirty="0">
                <a:solidFill>
                  <a:schemeClr val="tx1"/>
                </a:solidFill>
              </a:rPr>
              <a:t>Global</a:t>
            </a:r>
          </a:p>
          <a:p>
            <a:pPr algn="ctr" fontAlgn="auto">
              <a:spcBef>
                <a:spcPts val="0"/>
              </a:spcBef>
              <a:spcAft>
                <a:spcPts val="0"/>
              </a:spcAft>
              <a:defRPr/>
            </a:pPr>
            <a:r>
              <a:rPr lang="en-GB" sz="2000" dirty="0">
                <a:solidFill>
                  <a:schemeClr val="tx1"/>
                </a:solidFill>
              </a:rPr>
              <a:t>Consumer</a:t>
            </a:r>
            <a:endParaRPr lang="en-GB" sz="20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675" y="1968500"/>
            <a:ext cx="4746625" cy="2921000"/>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6" name="Straight Connector 15"/>
          <p:cNvCxnSpPr>
            <a:endCxn id="2" idx="1"/>
          </p:cNvCxnSpPr>
          <p:nvPr/>
        </p:nvCxnSpPr>
        <p:spPr>
          <a:xfrm flipH="1">
            <a:off x="1971675" y="3427019"/>
            <a:ext cx="1512721" cy="1981"/>
          </a:xfrm>
          <a:prstGeom prst="line">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 idx="3"/>
          </p:cNvCxnSpPr>
          <p:nvPr/>
        </p:nvCxnSpPr>
        <p:spPr>
          <a:xfrm>
            <a:off x="4981408" y="3427019"/>
            <a:ext cx="1736892" cy="1981"/>
          </a:xfrm>
          <a:prstGeom prst="line">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7907" name="TextBox 18"/>
          <p:cNvSpPr txBox="1">
            <a:spLocks noChangeArrowheads="1"/>
          </p:cNvSpPr>
          <p:nvPr/>
        </p:nvSpPr>
        <p:spPr bwMode="auto">
          <a:xfrm>
            <a:off x="1971675" y="2097088"/>
            <a:ext cx="1130300" cy="369887"/>
          </a:xfrm>
          <a:prstGeom prst="rect">
            <a:avLst/>
          </a:prstGeom>
          <a:noFill/>
          <a:ln w="9525">
            <a:noFill/>
            <a:miter lim="800000"/>
            <a:headEnd/>
            <a:tailEnd/>
          </a:ln>
        </p:spPr>
        <p:txBody>
          <a:bodyPr>
            <a:spAutoFit/>
          </a:bodyPr>
          <a:lstStyle/>
          <a:p>
            <a:r>
              <a:rPr lang="en-GB" b="1" i="1"/>
              <a:t>- OAIS 1</a:t>
            </a:r>
          </a:p>
        </p:txBody>
      </p:sp>
      <p:sp>
        <p:nvSpPr>
          <p:cNvPr id="37908" name="TextBox 19"/>
          <p:cNvSpPr txBox="1">
            <a:spLocks noChangeArrowheads="1"/>
          </p:cNvSpPr>
          <p:nvPr/>
        </p:nvSpPr>
        <p:spPr bwMode="auto">
          <a:xfrm>
            <a:off x="2005013" y="4271963"/>
            <a:ext cx="1130300" cy="368300"/>
          </a:xfrm>
          <a:prstGeom prst="rect">
            <a:avLst/>
          </a:prstGeom>
          <a:noFill/>
          <a:ln w="9525">
            <a:noFill/>
            <a:miter lim="800000"/>
            <a:headEnd/>
            <a:tailEnd/>
          </a:ln>
        </p:spPr>
        <p:txBody>
          <a:bodyPr>
            <a:spAutoFit/>
          </a:bodyPr>
          <a:lstStyle/>
          <a:p>
            <a:r>
              <a:rPr lang="en-GB" b="1" i="1"/>
              <a:t>- OAIS 2</a:t>
            </a:r>
          </a:p>
        </p:txBody>
      </p:sp>
      <p:cxnSp>
        <p:nvCxnSpPr>
          <p:cNvPr id="22" name="Straight Arrow Connector 21"/>
          <p:cNvCxnSpPr/>
          <p:nvPr/>
        </p:nvCxnSpPr>
        <p:spPr>
          <a:xfrm>
            <a:off x="1519037" y="2894013"/>
            <a:ext cx="712703" cy="635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128878" y="2890837"/>
            <a:ext cx="32686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893344"/>
            <a:ext cx="672850" cy="691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89025" y="3900262"/>
            <a:ext cx="36671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036554" y="3897052"/>
            <a:ext cx="363538"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388100" y="3923018"/>
            <a:ext cx="745425" cy="1003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388100" y="2864334"/>
            <a:ext cx="745425" cy="529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36554" y="2869630"/>
            <a:ext cx="363538"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p:nvPr/>
        </p:nvCxnSpPr>
        <p:spPr>
          <a:xfrm flipV="1">
            <a:off x="4125119" y="639765"/>
            <a:ext cx="2935381" cy="1529095"/>
          </a:xfrm>
          <a:prstGeom prst="bentConnector3">
            <a:avLst>
              <a:gd name="adj1" fmla="val 678"/>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5400000" flipH="1" flipV="1">
            <a:off x="4685883" y="509209"/>
            <a:ext cx="3754500" cy="4571228"/>
          </a:xfrm>
          <a:prstGeom prst="bentConnector4">
            <a:avLst>
              <a:gd name="adj1" fmla="val -15575"/>
              <a:gd name="adj2" fmla="val 9995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2" name="Rektangel med afklippet hjørne i samme side 31"/>
          <p:cNvSpPr/>
          <p:nvPr/>
        </p:nvSpPr>
        <p:spPr>
          <a:xfrm>
            <a:off x="3347864" y="4272473"/>
            <a:ext cx="187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Administration</a:t>
            </a:r>
          </a:p>
        </p:txBody>
      </p:sp>
      <p:sp>
        <p:nvSpPr>
          <p:cNvPr id="33" name="Rektangel med afklippet hjørne i samme side 32"/>
          <p:cNvSpPr/>
          <p:nvPr/>
        </p:nvSpPr>
        <p:spPr>
          <a:xfrm>
            <a:off x="3348000" y="2168860"/>
            <a:ext cx="187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Administration</a:t>
            </a:r>
          </a:p>
        </p:txBody>
      </p:sp>
      <p:sp>
        <p:nvSpPr>
          <p:cNvPr id="34" name="Rektangel med afklippet hjørne i samme side 33"/>
          <p:cNvSpPr/>
          <p:nvPr/>
        </p:nvSpPr>
        <p:spPr>
          <a:xfrm>
            <a:off x="5418212" y="3713476"/>
            <a:ext cx="106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35" name="Rektangel med afklippet hjørne i samme side 34"/>
          <p:cNvSpPr/>
          <p:nvPr/>
        </p:nvSpPr>
        <p:spPr>
          <a:xfrm>
            <a:off x="5418212" y="2672916"/>
            <a:ext cx="1062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Access</a:t>
            </a:r>
          </a:p>
        </p:txBody>
      </p:sp>
      <p:sp>
        <p:nvSpPr>
          <p:cNvPr id="37" name="Rektangel med afklippet hjørne i samme side 36"/>
          <p:cNvSpPr/>
          <p:nvPr/>
        </p:nvSpPr>
        <p:spPr>
          <a:xfrm>
            <a:off x="2232000" y="3700462"/>
            <a:ext cx="936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sp>
        <p:nvSpPr>
          <p:cNvPr id="39" name="Rektangel med afklippet hjørne i samme side 38"/>
          <p:cNvSpPr/>
          <p:nvPr/>
        </p:nvSpPr>
        <p:spPr>
          <a:xfrm>
            <a:off x="2231740" y="2691037"/>
            <a:ext cx="936000" cy="399600"/>
          </a:xfrm>
          <a:prstGeom prst="snip2SameRect">
            <a:avLst>
              <a:gd name="adj1" fmla="val 21281"/>
              <a:gd name="adj2" fmla="val 1822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000" b="1" dirty="0">
                <a:solidFill>
                  <a:prstClr val="black"/>
                </a:solidFill>
              </a:rPr>
              <a:t>Ingest</a:t>
            </a:r>
          </a:p>
        </p:txBody>
      </p:sp>
      <p:sp>
        <p:nvSpPr>
          <p:cNvPr id="41" name="Rektangel med afklippet hjørne i samme side 40"/>
          <p:cNvSpPr/>
          <p:nvPr/>
        </p:nvSpPr>
        <p:spPr>
          <a:xfrm>
            <a:off x="3482050" y="2709072"/>
            <a:ext cx="1584000" cy="1368000"/>
          </a:xfrm>
          <a:prstGeom prst="snip2SameRect">
            <a:avLst>
              <a:gd name="adj1" fmla="val 7068"/>
              <a:gd name="adj2" fmla="val 7569"/>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Archival </a:t>
            </a:r>
            <a:br>
              <a:rPr lang="en-GB" sz="1600" b="1" dirty="0">
                <a:solidFill>
                  <a:prstClr val="black"/>
                </a:solidFill>
              </a:rPr>
            </a:br>
            <a:r>
              <a:rPr lang="en-GB" sz="1600" b="1" dirty="0">
                <a:solidFill>
                  <a:prstClr val="black"/>
                </a:solidFill>
              </a:rPr>
              <a:t>Storage </a:t>
            </a:r>
          </a:p>
          <a:p>
            <a:pPr algn="ctr" fontAlgn="auto">
              <a:spcBef>
                <a:spcPts val="0"/>
              </a:spcBef>
              <a:spcAft>
                <a:spcPts val="0"/>
              </a:spcAft>
            </a:pPr>
            <a:r>
              <a:rPr lang="en-GB" sz="1600" b="1" dirty="0">
                <a:solidFill>
                  <a:prstClr val="black"/>
                </a:solidFill>
              </a:rPr>
              <a:t>&amp; </a:t>
            </a:r>
          </a:p>
          <a:p>
            <a:pPr algn="ctr" fontAlgn="auto">
              <a:spcBef>
                <a:spcPts val="0"/>
              </a:spcBef>
              <a:spcAft>
                <a:spcPts val="0"/>
              </a:spcAft>
            </a:pPr>
            <a:r>
              <a:rPr lang="en-GB" sz="1600" b="1" dirty="0">
                <a:solidFill>
                  <a:prstClr val="black"/>
                </a:solidFill>
              </a:rPr>
              <a:t>Data Management</a:t>
            </a:r>
          </a:p>
        </p:txBody>
      </p:sp>
      <p:sp>
        <p:nvSpPr>
          <p:cNvPr id="29" name="Afrundet rektangel 28"/>
          <p:cNvSpPr/>
          <p:nvPr/>
        </p:nvSpPr>
        <p:spPr>
          <a:xfrm>
            <a:off x="62681" y="2611868"/>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31" name="Afrundet rektangel 30"/>
          <p:cNvSpPr/>
          <p:nvPr/>
        </p:nvSpPr>
        <p:spPr>
          <a:xfrm>
            <a:off x="71159" y="3609020"/>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Producer</a:t>
            </a:r>
            <a:endParaRPr lang="en-GB" dirty="0">
              <a:solidFill>
                <a:schemeClr val="tx1"/>
              </a:solidFill>
            </a:endParaRPr>
          </a:p>
        </p:txBody>
      </p:sp>
      <p:sp>
        <p:nvSpPr>
          <p:cNvPr id="43" name="Afrundet rektangel 42"/>
          <p:cNvSpPr/>
          <p:nvPr/>
        </p:nvSpPr>
        <p:spPr>
          <a:xfrm>
            <a:off x="7119290" y="2600968"/>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45" name="Afrundet rektangel 44"/>
          <p:cNvSpPr/>
          <p:nvPr/>
        </p:nvSpPr>
        <p:spPr>
          <a:xfrm>
            <a:off x="7127768" y="3609080"/>
            <a:ext cx="1520987"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Consumer</a:t>
            </a:r>
            <a:endParaRPr lang="en-GB" dirty="0">
              <a:solidFill>
                <a:schemeClr val="tx1"/>
              </a:solidFill>
            </a:endParaRPr>
          </a:p>
        </p:txBody>
      </p:sp>
      <p:sp>
        <p:nvSpPr>
          <p:cNvPr id="46" name="Afrundet rektangel 45"/>
          <p:cNvSpPr/>
          <p:nvPr/>
        </p:nvSpPr>
        <p:spPr>
          <a:xfrm>
            <a:off x="7045716" y="371035"/>
            <a:ext cx="2030909" cy="54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dirty="0">
                <a:solidFill>
                  <a:schemeClr val="tx1"/>
                </a:solidFill>
              </a:rPr>
              <a:t>Management</a:t>
            </a:r>
            <a:endParaRPr lang="en-GB"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412" y="864000"/>
            <a:ext cx="7344012" cy="5436000"/>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 name="Rektangel med afklippet hjørne i samme side 51"/>
          <p:cNvSpPr/>
          <p:nvPr/>
        </p:nvSpPr>
        <p:spPr>
          <a:xfrm>
            <a:off x="1463723" y="2107333"/>
            <a:ext cx="5957177" cy="3657177"/>
          </a:xfrm>
          <a:prstGeom prst="snip2SameRect">
            <a:avLst>
              <a:gd name="adj1" fmla="val 2931"/>
              <a:gd name="adj2" fmla="val 3243"/>
            </a:avLst>
          </a:prstGeom>
          <a:gradFill flip="none" rotWithShape="1">
            <a:gsLst>
              <a:gs pos="0">
                <a:srgbClr val="D6BE9A"/>
              </a:gs>
              <a:gs pos="35000">
                <a:srgbClr val="DFCCAF"/>
              </a:gs>
              <a:gs pos="100000">
                <a:srgbClr val="F3E1D1"/>
              </a:gs>
            </a:gsLst>
            <a:lin ang="16200000" scaled="0"/>
            <a:tileRect/>
          </a:gradFill>
          <a:ln w="28575">
            <a:solidFill>
              <a:schemeClr val="accent1"/>
            </a:solidFill>
            <a:prstDash val="dash"/>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fontAlgn="auto">
              <a:spcBef>
                <a:spcPts val="0"/>
              </a:spcBef>
              <a:spcAft>
                <a:spcPts val="0"/>
              </a:spcAft>
              <a:defRPr/>
            </a:pPr>
            <a:r>
              <a:rPr lang="en-GB" sz="1600" b="1" dirty="0">
                <a:solidFill>
                  <a:schemeClr val="bg1">
                    <a:lumMod val="50000"/>
                  </a:schemeClr>
                </a:solidFill>
              </a:rPr>
              <a:t>Archival Storage</a:t>
            </a:r>
          </a:p>
        </p:txBody>
      </p:sp>
      <p:grpSp>
        <p:nvGrpSpPr>
          <p:cNvPr id="380" name="Gruppe 379"/>
          <p:cNvGrpSpPr/>
          <p:nvPr/>
        </p:nvGrpSpPr>
        <p:grpSpPr>
          <a:xfrm>
            <a:off x="2746304" y="2456892"/>
            <a:ext cx="3121696" cy="1728000"/>
            <a:chOff x="-3194557" y="3127321"/>
            <a:chExt cx="3121696" cy="1732462"/>
          </a:xfrm>
        </p:grpSpPr>
        <p:sp>
          <p:nvSpPr>
            <p:cNvPr id="381"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chemeClr val="tx1"/>
                </a:solidFill>
              </a:endParaRPr>
            </a:p>
          </p:txBody>
        </p:sp>
        <p:sp>
          <p:nvSpPr>
            <p:cNvPr id="382" name="Rektangel 381"/>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84" name="Rektangel 383"/>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ktangel med afklippet hjørne i samme side 384"/>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Preservation Planning</a:t>
              </a:r>
            </a:p>
          </p:txBody>
        </p:sp>
        <p:sp>
          <p:nvSpPr>
            <p:cNvPr id="386" name="Rektangel med afklippet hjørne i samme side 385"/>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Administration</a:t>
              </a:r>
            </a:p>
          </p:txBody>
        </p:sp>
        <p:cxnSp>
          <p:nvCxnSpPr>
            <p:cNvPr id="387" name="Straight Arrow Connector 21"/>
            <p:cNvCxnSpPr>
              <a:endCxn id="391"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8" name="Straight Arrow Connector 21"/>
            <p:cNvCxnSpPr>
              <a:endCxn id="394"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89" name="Straight Arrow Connector 21"/>
            <p:cNvCxnSpPr>
              <a:stCxn id="391"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0" name="Straight Arrow Connector 21"/>
            <p:cNvCxnSpPr>
              <a:stCxn id="394"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91" name="Rektangel med afklippet hjørne i samme side 390"/>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Data Management</a:t>
              </a:r>
            </a:p>
          </p:txBody>
        </p:sp>
        <p:sp>
          <p:nvSpPr>
            <p:cNvPr id="392" name="Rektangel med afklippet hjørne i samme side 391"/>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Ingest</a:t>
              </a:r>
            </a:p>
          </p:txBody>
        </p:sp>
        <p:sp>
          <p:nvSpPr>
            <p:cNvPr id="393" name="Rektangel med afklippet hjørne i samme side 392"/>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Access</a:t>
              </a:r>
            </a:p>
          </p:txBody>
        </p:sp>
        <p:sp>
          <p:nvSpPr>
            <p:cNvPr id="394" name="Rektangel med afklippet hjørne i samme side 393"/>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Archival Storage</a:t>
              </a:r>
            </a:p>
          </p:txBody>
        </p:sp>
        <p:cxnSp>
          <p:nvCxnSpPr>
            <p:cNvPr id="395"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6" name="Straight Arrow Connector 21"/>
            <p:cNvCxnSpPr/>
            <p:nvPr/>
          </p:nvCxnSpPr>
          <p:spPr>
            <a:xfrm flipV="1">
              <a:off x="-3194557" y="4186471"/>
              <a:ext cx="181161" cy="25146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
        <p:nvSpPr>
          <p:cNvPr id="104" name="TextBox 18"/>
          <p:cNvSpPr txBox="1">
            <a:spLocks noChangeArrowheads="1"/>
          </p:cNvSpPr>
          <p:nvPr/>
        </p:nvSpPr>
        <p:spPr bwMode="auto">
          <a:xfrm>
            <a:off x="2754326" y="2433054"/>
            <a:ext cx="3022924" cy="675364"/>
          </a:xfrm>
          <a:prstGeom prst="rect">
            <a:avLst/>
          </a:prstGeom>
          <a:noFill/>
          <a:ln w="9525">
            <a:noFill/>
            <a:miter lim="800000"/>
            <a:headEnd/>
            <a:tailEnd/>
          </a:ln>
        </p:spPr>
        <p:txBody>
          <a:bodyPr wrap="square">
            <a:spAutoFit/>
          </a:bodyPr>
          <a:lstStyle/>
          <a:p>
            <a:r>
              <a:rPr lang="en-GB" sz="1400" b="1" i="1" dirty="0" smtClean="0"/>
              <a:t> (supporting) OAIS 4</a:t>
            </a:r>
            <a:r>
              <a:rPr lang="en-GB" sz="1400" b="1" i="1" dirty="0"/>
              <a:t/>
            </a:r>
            <a:br>
              <a:rPr lang="en-GB" sz="1400" b="1" i="1" dirty="0"/>
            </a:br>
            <a:r>
              <a:rPr lang="en-GB" sz="1000" b="1" i="1" dirty="0"/>
              <a:t> </a:t>
            </a:r>
            <a:r>
              <a:rPr lang="en-GB" sz="1000" b="1" i="1" dirty="0" smtClean="0"/>
              <a:t> </a:t>
            </a:r>
            <a:r>
              <a:rPr lang="en-GB" sz="1000" b="1" i="1" dirty="0" smtClean="0"/>
              <a:t>distributed </a:t>
            </a:r>
            <a:r>
              <a:rPr lang="en-GB" sz="1000" b="1" i="1" dirty="0"/>
              <a:t>part of Archival Storage)</a:t>
            </a:r>
            <a:endParaRPr lang="en-GB" sz="1400" b="1" i="1" dirty="0"/>
          </a:p>
          <a:p>
            <a:r>
              <a:rPr lang="en-GB" sz="1400" b="1" i="1" dirty="0"/>
              <a:t> </a:t>
            </a:r>
          </a:p>
        </p:txBody>
      </p:sp>
      <p:grpSp>
        <p:nvGrpSpPr>
          <p:cNvPr id="285" name="Gruppe 284"/>
          <p:cNvGrpSpPr/>
          <p:nvPr/>
        </p:nvGrpSpPr>
        <p:grpSpPr>
          <a:xfrm>
            <a:off x="2842844" y="2708920"/>
            <a:ext cx="3169156" cy="1728000"/>
            <a:chOff x="-3242017" y="3127321"/>
            <a:chExt cx="3169156" cy="1732462"/>
          </a:xfrm>
        </p:grpSpPr>
        <p:sp>
          <p:nvSpPr>
            <p:cNvPr id="286"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chemeClr val="tx1"/>
                </a:solidFill>
              </a:endParaRPr>
            </a:p>
          </p:txBody>
        </p:sp>
        <p:sp>
          <p:nvSpPr>
            <p:cNvPr id="287" name="Rektangel 286"/>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9" name="Rektangel 288"/>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ktangel med afklippet hjørne i samme side 289"/>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Preservation Planning</a:t>
              </a:r>
            </a:p>
          </p:txBody>
        </p:sp>
        <p:sp>
          <p:nvSpPr>
            <p:cNvPr id="291" name="Rektangel med afklippet hjørne i samme side 290"/>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Administration</a:t>
              </a:r>
            </a:p>
          </p:txBody>
        </p:sp>
        <p:cxnSp>
          <p:nvCxnSpPr>
            <p:cNvPr id="292" name="Straight Arrow Connector 21"/>
            <p:cNvCxnSpPr>
              <a:endCxn id="296"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1"/>
            <p:cNvCxnSpPr>
              <a:endCxn id="377"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4" name="Straight Arrow Connector 21"/>
            <p:cNvCxnSpPr>
              <a:stCxn id="296"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1"/>
            <p:cNvCxnSpPr>
              <a:stCxn id="377"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96" name="Rektangel med afklippet hjørne i samme side 295"/>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Data Management</a:t>
              </a:r>
            </a:p>
          </p:txBody>
        </p:sp>
        <p:sp>
          <p:nvSpPr>
            <p:cNvPr id="297" name="Rektangel med afklippet hjørne i samme side 296"/>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Ingest</a:t>
              </a:r>
            </a:p>
          </p:txBody>
        </p:sp>
        <p:sp>
          <p:nvSpPr>
            <p:cNvPr id="376" name="Rektangel med afklippet hjørne i samme side 375"/>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Access</a:t>
              </a:r>
            </a:p>
          </p:txBody>
        </p:sp>
        <p:sp>
          <p:nvSpPr>
            <p:cNvPr id="377" name="Rektangel med afklippet hjørne i samme side 376"/>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Archival Storage</a:t>
              </a:r>
            </a:p>
          </p:txBody>
        </p:sp>
        <p:cxnSp>
          <p:nvCxnSpPr>
            <p:cNvPr id="378"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79" name="Straight Arrow Connector 21"/>
            <p:cNvCxnSpPr/>
            <p:nvPr/>
          </p:nvCxnSpPr>
          <p:spPr>
            <a:xfrm flipV="1">
              <a:off x="-3242017" y="4186471"/>
              <a:ext cx="228621" cy="153795"/>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sp>
        <p:nvSpPr>
          <p:cNvPr id="103" name="TextBox 18"/>
          <p:cNvSpPr txBox="1">
            <a:spLocks noChangeArrowheads="1"/>
          </p:cNvSpPr>
          <p:nvPr/>
        </p:nvSpPr>
        <p:spPr bwMode="auto">
          <a:xfrm>
            <a:off x="2937471" y="2695622"/>
            <a:ext cx="3022924" cy="738664"/>
          </a:xfrm>
          <a:prstGeom prst="rect">
            <a:avLst/>
          </a:prstGeom>
          <a:noFill/>
          <a:ln w="9525">
            <a:noFill/>
            <a:miter lim="800000"/>
            <a:headEnd/>
            <a:tailEnd/>
          </a:ln>
        </p:spPr>
        <p:txBody>
          <a:bodyPr wrap="square">
            <a:spAutoFit/>
          </a:bodyPr>
          <a:lstStyle/>
          <a:p>
            <a:r>
              <a:rPr lang="en-GB" sz="1400" b="1" i="1" dirty="0" smtClean="0"/>
              <a:t>(supporting) OAIS 3</a:t>
            </a:r>
            <a:r>
              <a:rPr lang="en-GB" sz="1400" b="1" i="1" dirty="0"/>
              <a:t/>
            </a:r>
            <a:br>
              <a:rPr lang="en-GB" sz="1400" b="1" i="1" dirty="0"/>
            </a:br>
            <a:r>
              <a:rPr lang="en-GB" sz="1400" b="1" i="1" dirty="0" smtClean="0"/>
              <a:t> </a:t>
            </a:r>
            <a:r>
              <a:rPr lang="en-GB" sz="1000" b="1" i="1" dirty="0" smtClean="0"/>
              <a:t>(</a:t>
            </a:r>
            <a:r>
              <a:rPr lang="en-GB" sz="1000" b="1" i="1" dirty="0"/>
              <a:t>distributed part of Archival Storage)</a:t>
            </a:r>
            <a:endParaRPr lang="en-GB" sz="1400" b="1" i="1" dirty="0"/>
          </a:p>
          <a:p>
            <a:r>
              <a:rPr lang="en-GB" sz="1400" b="1" i="1" dirty="0"/>
              <a:t> </a:t>
            </a:r>
          </a:p>
        </p:txBody>
      </p:sp>
      <p:sp>
        <p:nvSpPr>
          <p:cNvPr id="37907" name="TextBox 18"/>
          <p:cNvSpPr txBox="1">
            <a:spLocks noChangeArrowheads="1"/>
          </p:cNvSpPr>
          <p:nvPr/>
        </p:nvSpPr>
        <p:spPr bwMode="auto">
          <a:xfrm>
            <a:off x="756412" y="899428"/>
            <a:ext cx="7344012" cy="369332"/>
          </a:xfrm>
          <a:prstGeom prst="rect">
            <a:avLst/>
          </a:prstGeom>
          <a:noFill/>
          <a:ln w="9525">
            <a:noFill/>
            <a:miter lim="800000"/>
            <a:headEnd/>
            <a:tailEnd/>
          </a:ln>
        </p:spPr>
        <p:txBody>
          <a:bodyPr wrap="square">
            <a:spAutoFit/>
          </a:bodyPr>
          <a:lstStyle/>
          <a:p>
            <a:pPr algn="ctr"/>
            <a:r>
              <a:rPr lang="en-GB" b="1" i="1" dirty="0" smtClean="0"/>
              <a:t>(primary) OAIS 1</a:t>
            </a:r>
            <a:endParaRPr lang="en-GB" b="1" i="1" dirty="0"/>
          </a:p>
        </p:txBody>
      </p:sp>
      <p:sp>
        <p:nvSpPr>
          <p:cNvPr id="33" name="Rektangel med afklippet hjørne i samme side 32"/>
          <p:cNvSpPr/>
          <p:nvPr/>
        </p:nvSpPr>
        <p:spPr>
          <a:xfrm>
            <a:off x="1368000" y="1290448"/>
            <a:ext cx="6408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Preservation Planning</a:t>
            </a:r>
          </a:p>
        </p:txBody>
      </p:sp>
      <p:sp>
        <p:nvSpPr>
          <p:cNvPr id="46" name="Rektangel med afklippet hjørne i samme side 45"/>
          <p:cNvSpPr/>
          <p:nvPr/>
        </p:nvSpPr>
        <p:spPr>
          <a:xfrm>
            <a:off x="971632" y="2642400"/>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I</a:t>
            </a:r>
          </a:p>
          <a:p>
            <a:pPr lvl="0" algn="ctr" fontAlgn="auto">
              <a:lnSpc>
                <a:spcPct val="70000"/>
              </a:lnSpc>
              <a:spcBef>
                <a:spcPts val="0"/>
              </a:spcBef>
              <a:spcAft>
                <a:spcPts val="0"/>
              </a:spcAft>
              <a:defRPr/>
            </a:pPr>
            <a:r>
              <a:rPr lang="en-GB" sz="1600" b="1" dirty="0">
                <a:solidFill>
                  <a:schemeClr val="tx1"/>
                </a:solidFill>
              </a:rPr>
              <a:t>n</a:t>
            </a:r>
          </a:p>
          <a:p>
            <a:pPr lvl="0" algn="ctr" fontAlgn="auto">
              <a:lnSpc>
                <a:spcPct val="70000"/>
              </a:lnSpc>
              <a:spcBef>
                <a:spcPts val="0"/>
              </a:spcBef>
              <a:spcAft>
                <a:spcPts val="0"/>
              </a:spcAft>
              <a:defRPr/>
            </a:pPr>
            <a:r>
              <a:rPr lang="en-GB" sz="1600" b="1" dirty="0">
                <a:solidFill>
                  <a:schemeClr val="tx1"/>
                </a:solidFill>
              </a:rPr>
              <a:t>g</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prstClr val="black"/>
                </a:solidFill>
              </a:rPr>
              <a:t>t</a:t>
            </a:r>
          </a:p>
        </p:txBody>
      </p:sp>
      <p:cxnSp>
        <p:nvCxnSpPr>
          <p:cNvPr id="126" name="Straight Arrow Connector 21"/>
          <p:cNvCxnSpPr>
            <a:stCxn id="86" idx="3"/>
          </p:cNvCxnSpPr>
          <p:nvPr/>
        </p:nvCxnSpPr>
        <p:spPr>
          <a:xfrm flipV="1">
            <a:off x="611496" y="3427197"/>
            <a:ext cx="360104" cy="1955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1"/>
          <p:cNvCxnSpPr>
            <a:stCxn id="41" idx="0"/>
            <a:endCxn id="118" idx="3"/>
          </p:cNvCxnSpPr>
          <p:nvPr/>
        </p:nvCxnSpPr>
        <p:spPr>
          <a:xfrm>
            <a:off x="7631668" y="1862844"/>
            <a:ext cx="108700" cy="7810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6" name="Afrundet rektangel 85"/>
          <p:cNvSpPr/>
          <p:nvPr/>
        </p:nvSpPr>
        <p:spPr>
          <a:xfrm>
            <a:off x="323496" y="1160748"/>
            <a:ext cx="288000" cy="4572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smtClean="0">
                <a:solidFill>
                  <a:schemeClr val="tx1"/>
                </a:solidFill>
              </a:rPr>
              <a:t>p</a:t>
            </a:r>
          </a:p>
          <a:p>
            <a:pPr algn="ctr" fontAlgn="auto">
              <a:lnSpc>
                <a:spcPct val="70000"/>
              </a:lnSpc>
              <a:spcBef>
                <a:spcPts val="0"/>
              </a:spcBef>
              <a:spcAft>
                <a:spcPts val="0"/>
              </a:spcAft>
              <a:defRPr/>
            </a:pPr>
            <a:r>
              <a:rPr lang="en-GB" dirty="0" smtClean="0">
                <a:solidFill>
                  <a:schemeClr val="tx1"/>
                </a:solidFill>
              </a:rPr>
              <a:t>r</a:t>
            </a:r>
          </a:p>
          <a:p>
            <a:pPr algn="ctr" fontAlgn="auto">
              <a:lnSpc>
                <a:spcPct val="70000"/>
              </a:lnSpc>
              <a:spcBef>
                <a:spcPts val="0"/>
              </a:spcBef>
              <a:spcAft>
                <a:spcPts val="0"/>
              </a:spcAft>
              <a:defRPr/>
            </a:pPr>
            <a:r>
              <a:rPr lang="en-GB" dirty="0" err="1" smtClean="0">
                <a:solidFill>
                  <a:schemeClr val="tx1"/>
                </a:solidFill>
              </a:rPr>
              <a:t>ima</a:t>
            </a: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r</a:t>
            </a:r>
          </a:p>
          <a:p>
            <a:pPr algn="ctr" fontAlgn="auto">
              <a:lnSpc>
                <a:spcPct val="70000"/>
              </a:lnSpc>
              <a:spcBef>
                <a:spcPts val="0"/>
              </a:spcBef>
              <a:spcAft>
                <a:spcPts val="0"/>
              </a:spcAft>
              <a:defRPr/>
            </a:pPr>
            <a:r>
              <a:rPr lang="en-GB" dirty="0" smtClean="0">
                <a:solidFill>
                  <a:schemeClr val="tx1"/>
                </a:solidFill>
              </a:rPr>
              <a:t>y</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OA</a:t>
            </a:r>
            <a:br>
              <a:rPr lang="en-GB" dirty="0" smtClean="0">
                <a:solidFill>
                  <a:schemeClr val="tx1"/>
                </a:solidFill>
              </a:rPr>
            </a:br>
            <a:r>
              <a:rPr lang="en-GB" dirty="0" smtClean="0">
                <a:solidFill>
                  <a:schemeClr val="tx1"/>
                </a:solidFill>
              </a:rPr>
              <a:t>I</a:t>
            </a:r>
            <a:br>
              <a:rPr lang="en-GB" dirty="0" smtClean="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o</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d</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u</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c</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e</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endParaRPr lang="en-GB" dirty="0">
              <a:solidFill>
                <a:schemeClr val="tx1"/>
              </a:solidFill>
            </a:endParaRPr>
          </a:p>
        </p:txBody>
      </p:sp>
      <p:sp>
        <p:nvSpPr>
          <p:cNvPr id="87" name="Afrundet rektangel 86"/>
          <p:cNvSpPr/>
          <p:nvPr/>
        </p:nvSpPr>
        <p:spPr>
          <a:xfrm>
            <a:off x="2970172" y="6377764"/>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smtClean="0">
                <a:solidFill>
                  <a:schemeClr val="tx1"/>
                </a:solidFill>
              </a:rPr>
              <a:t>primary OAIS </a:t>
            </a:r>
            <a:r>
              <a:rPr lang="en-GB" dirty="0">
                <a:solidFill>
                  <a:schemeClr val="tx1"/>
                </a:solidFill>
              </a:rPr>
              <a:t>Management</a:t>
            </a:r>
            <a:endParaRPr lang="en-GB" dirty="0">
              <a:solidFill>
                <a:schemeClr val="tx1"/>
              </a:solidFill>
            </a:endParaRPr>
          </a:p>
        </p:txBody>
      </p:sp>
      <p:sp>
        <p:nvSpPr>
          <p:cNvPr id="88" name="Afrundet rektangel 87"/>
          <p:cNvSpPr/>
          <p:nvPr/>
        </p:nvSpPr>
        <p:spPr>
          <a:xfrm>
            <a:off x="8280412" y="1161256"/>
            <a:ext cx="288000" cy="4572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a:solidFill>
                  <a:schemeClr val="tx1"/>
                </a:solidFill>
              </a:rPr>
              <a:t>S</a:t>
            </a: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Consume</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268" name="Rektangel med afklippet hjørne i samme side 267"/>
          <p:cNvSpPr/>
          <p:nvPr/>
        </p:nvSpPr>
        <p:spPr>
          <a:xfrm>
            <a:off x="1116000" y="5877308"/>
            <a:ext cx="6876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Administration</a:t>
            </a:r>
          </a:p>
        </p:txBody>
      </p:sp>
      <p:cxnSp>
        <p:nvCxnSpPr>
          <p:cNvPr id="163" name="Elbow Connector 43"/>
          <p:cNvCxnSpPr>
            <a:stCxn id="87" idx="0"/>
            <a:endCxn id="268" idx="1"/>
          </p:cNvCxnSpPr>
          <p:nvPr/>
        </p:nvCxnSpPr>
        <p:spPr>
          <a:xfrm rot="16200000" flipV="1">
            <a:off x="4465858" y="6289450"/>
            <a:ext cx="176456" cy="172"/>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6" name="Tekstfelt 155"/>
          <p:cNvSpPr txBox="1"/>
          <p:nvPr/>
        </p:nvSpPr>
        <p:spPr>
          <a:xfrm>
            <a:off x="6351239" y="6382489"/>
            <a:ext cx="1533129" cy="430887"/>
          </a:xfrm>
          <a:prstGeom prst="rect">
            <a:avLst/>
          </a:prstGeom>
          <a:noFill/>
        </p:spPr>
        <p:txBody>
          <a:bodyPr wrap="square" lIns="0" tIns="0" rIns="0" bIns="0" rtlCol="0">
            <a:spAutoFit/>
          </a:bodyPr>
          <a:lstStyle/>
          <a:p>
            <a:r>
              <a:rPr lang="da-DK" sz="1400" dirty="0" err="1" smtClean="0"/>
              <a:t>supporting</a:t>
            </a:r>
            <a:r>
              <a:rPr lang="da-DK" sz="1400" dirty="0" smtClean="0"/>
              <a:t> </a:t>
            </a:r>
            <a:r>
              <a:rPr lang="da-DK" sz="1400" dirty="0"/>
              <a:t>OAIS </a:t>
            </a:r>
            <a:r>
              <a:rPr lang="en-GB" sz="1400" dirty="0"/>
              <a:t>Management</a:t>
            </a:r>
            <a:endParaRPr lang="en-US" sz="1400" dirty="0"/>
          </a:p>
        </p:txBody>
      </p:sp>
      <p:cxnSp>
        <p:nvCxnSpPr>
          <p:cNvPr id="406" name="Lige forbindelse 405"/>
          <p:cNvCxnSpPr/>
          <p:nvPr/>
        </p:nvCxnSpPr>
        <p:spPr>
          <a:xfrm>
            <a:off x="4371661" y="5517232"/>
            <a:ext cx="2110723" cy="856032"/>
          </a:xfrm>
          <a:prstGeom prst="line">
            <a:avLst/>
          </a:prstGeom>
          <a:ln w="31750">
            <a:solidFill>
              <a:schemeClr val="tx1"/>
            </a:soli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81" name="Straight Arrow Connector 21"/>
          <p:cNvCxnSpPr>
            <a:endCxn id="131" idx="1"/>
          </p:cNvCxnSpPr>
          <p:nvPr/>
        </p:nvCxnSpPr>
        <p:spPr>
          <a:xfrm flipV="1">
            <a:off x="5904148" y="4052910"/>
            <a:ext cx="546833" cy="10119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21"/>
          <p:cNvCxnSpPr/>
          <p:nvPr/>
        </p:nvCxnSpPr>
        <p:spPr>
          <a:xfrm>
            <a:off x="7884368" y="3427200"/>
            <a:ext cx="396044"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21"/>
          <p:cNvCxnSpPr/>
          <p:nvPr/>
        </p:nvCxnSpPr>
        <p:spPr>
          <a:xfrm flipV="1">
            <a:off x="5731658" y="3942180"/>
            <a:ext cx="695084" cy="12631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8" name="Rektangel med afklippet hjørne i samme side 117"/>
          <p:cNvSpPr/>
          <p:nvPr/>
        </p:nvSpPr>
        <p:spPr>
          <a:xfrm>
            <a:off x="7596368" y="2643931"/>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A</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schemeClr val="tx1"/>
                </a:solidFill>
              </a:rPr>
              <a:t>s</a:t>
            </a:r>
          </a:p>
        </p:txBody>
      </p:sp>
      <p:cxnSp>
        <p:nvCxnSpPr>
          <p:cNvPr id="404" name="Elbow Connector 43"/>
          <p:cNvCxnSpPr/>
          <p:nvPr/>
        </p:nvCxnSpPr>
        <p:spPr>
          <a:xfrm rot="16200000" flipV="1">
            <a:off x="4200307" y="5820908"/>
            <a:ext cx="112798" cy="0"/>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8" name="Elbow Connector 43"/>
          <p:cNvCxnSpPr/>
          <p:nvPr/>
        </p:nvCxnSpPr>
        <p:spPr>
          <a:xfrm flipV="1">
            <a:off x="4256705" y="4708766"/>
            <a:ext cx="37842" cy="1055744"/>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09" name="Elbow Connector 43"/>
          <p:cNvCxnSpPr/>
          <p:nvPr/>
        </p:nvCxnSpPr>
        <p:spPr>
          <a:xfrm flipH="1" flipV="1">
            <a:off x="4121777" y="4694467"/>
            <a:ext cx="127589" cy="1083341"/>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30" name="Rounded Rectangle 1"/>
          <p:cNvSpPr/>
          <p:nvPr/>
        </p:nvSpPr>
        <p:spPr>
          <a:xfrm>
            <a:off x="1643440" y="3957818"/>
            <a:ext cx="828000" cy="46800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Receive Data</a:t>
            </a:r>
          </a:p>
        </p:txBody>
      </p:sp>
      <p:sp>
        <p:nvSpPr>
          <p:cNvPr id="131" name="Rounded Rectangle 2"/>
          <p:cNvSpPr/>
          <p:nvPr/>
        </p:nvSpPr>
        <p:spPr>
          <a:xfrm>
            <a:off x="6450981" y="3818910"/>
            <a:ext cx="828000" cy="46800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Provide</a:t>
            </a:r>
          </a:p>
          <a:p>
            <a:pPr algn="ctr" fontAlgn="auto">
              <a:spcBef>
                <a:spcPts val="0"/>
              </a:spcBef>
              <a:spcAft>
                <a:spcPts val="0"/>
              </a:spcAft>
            </a:pPr>
            <a:r>
              <a:rPr lang="en-GB" sz="1400" b="1" dirty="0">
                <a:solidFill>
                  <a:schemeClr val="tx1"/>
                </a:solidFill>
              </a:rPr>
              <a:t>Data</a:t>
            </a:r>
          </a:p>
        </p:txBody>
      </p:sp>
      <p:cxnSp>
        <p:nvCxnSpPr>
          <p:cNvPr id="139" name="Straight Arrow Connector 21"/>
          <p:cNvCxnSpPr>
            <a:stCxn id="131" idx="3"/>
          </p:cNvCxnSpPr>
          <p:nvPr/>
        </p:nvCxnSpPr>
        <p:spPr>
          <a:xfrm flipV="1">
            <a:off x="7278981" y="3612121"/>
            <a:ext cx="316682" cy="440789"/>
          </a:xfrm>
          <a:prstGeom prst="straightConnector1">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21"/>
          <p:cNvCxnSpPr>
            <a:stCxn id="46" idx="0"/>
            <a:endCxn id="130" idx="1"/>
          </p:cNvCxnSpPr>
          <p:nvPr/>
        </p:nvCxnSpPr>
        <p:spPr>
          <a:xfrm>
            <a:off x="1259632" y="3328282"/>
            <a:ext cx="383808" cy="86353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21"/>
          <p:cNvCxnSpPr>
            <a:endCxn id="140" idx="2"/>
          </p:cNvCxnSpPr>
          <p:nvPr/>
        </p:nvCxnSpPr>
        <p:spPr>
          <a:xfrm flipV="1">
            <a:off x="5454152" y="5522110"/>
            <a:ext cx="0" cy="355198"/>
          </a:xfrm>
          <a:prstGeom prst="straightConnector1">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21"/>
          <p:cNvCxnSpPr/>
          <p:nvPr/>
        </p:nvCxnSpPr>
        <p:spPr>
          <a:xfrm flipH="1" flipV="1">
            <a:off x="5359970" y="4355941"/>
            <a:ext cx="364159" cy="580957"/>
          </a:xfrm>
          <a:prstGeom prst="straightConnector1">
            <a:avLst/>
          </a:prstGeom>
          <a:ln w="952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21"/>
          <p:cNvCxnSpPr/>
          <p:nvPr/>
        </p:nvCxnSpPr>
        <p:spPr>
          <a:xfrm flipH="1" flipV="1">
            <a:off x="5164476" y="4398514"/>
            <a:ext cx="559653" cy="538384"/>
          </a:xfrm>
          <a:prstGeom prst="straightConnector1">
            <a:avLst/>
          </a:prstGeom>
          <a:ln w="952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21"/>
          <p:cNvCxnSpPr>
            <a:stCxn id="130" idx="3"/>
          </p:cNvCxnSpPr>
          <p:nvPr/>
        </p:nvCxnSpPr>
        <p:spPr>
          <a:xfrm flipV="1">
            <a:off x="2471440" y="3756121"/>
            <a:ext cx="274864" cy="435697"/>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80" name="Rounded Rectangle 6"/>
          <p:cNvSpPr/>
          <p:nvPr/>
        </p:nvSpPr>
        <p:spPr>
          <a:xfrm>
            <a:off x="2842844" y="4986303"/>
            <a:ext cx="1054357" cy="583824"/>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Disaster Recovery</a:t>
            </a:r>
          </a:p>
        </p:txBody>
      </p:sp>
      <p:cxnSp>
        <p:nvCxnSpPr>
          <p:cNvPr id="182" name="Straight Arrow Connector 21"/>
          <p:cNvCxnSpPr/>
          <p:nvPr/>
        </p:nvCxnSpPr>
        <p:spPr>
          <a:xfrm flipV="1">
            <a:off x="3198497" y="4383098"/>
            <a:ext cx="139426" cy="561472"/>
          </a:xfrm>
          <a:prstGeom prst="straightConnector1">
            <a:avLst/>
          </a:prstGeom>
          <a:ln w="952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21"/>
          <p:cNvCxnSpPr/>
          <p:nvPr/>
        </p:nvCxnSpPr>
        <p:spPr>
          <a:xfrm flipV="1">
            <a:off x="3317415" y="4340963"/>
            <a:ext cx="165207" cy="595937"/>
          </a:xfrm>
          <a:prstGeom prst="straightConnector1">
            <a:avLst/>
          </a:prstGeom>
          <a:ln w="9525">
            <a:solidFill>
              <a:schemeClr val="tx1"/>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
          <p:cNvCxnSpPr/>
          <p:nvPr/>
        </p:nvCxnSpPr>
        <p:spPr>
          <a:xfrm flipV="1">
            <a:off x="6083683" y="4178973"/>
            <a:ext cx="378986" cy="70772"/>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16" name="Rounded Rectangle 3"/>
          <p:cNvSpPr/>
          <p:nvPr/>
        </p:nvSpPr>
        <p:spPr>
          <a:xfrm>
            <a:off x="6270504" y="5011208"/>
            <a:ext cx="907037" cy="470020"/>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Error Checking</a:t>
            </a:r>
          </a:p>
        </p:txBody>
      </p:sp>
      <p:cxnSp>
        <p:nvCxnSpPr>
          <p:cNvPr id="217" name="Straight Arrow Connector 21"/>
          <p:cNvCxnSpPr>
            <a:endCxn id="180" idx="2"/>
          </p:cNvCxnSpPr>
          <p:nvPr/>
        </p:nvCxnSpPr>
        <p:spPr>
          <a:xfrm flipV="1">
            <a:off x="3370023" y="5570127"/>
            <a:ext cx="0" cy="307181"/>
          </a:xfrm>
          <a:prstGeom prst="straightConnector1">
            <a:avLst/>
          </a:prstGeom>
          <a:ln w="3175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5" name="Elbow Connector 43"/>
          <p:cNvCxnSpPr>
            <a:endCxn id="365" idx="1"/>
          </p:cNvCxnSpPr>
          <p:nvPr/>
        </p:nvCxnSpPr>
        <p:spPr>
          <a:xfrm flipV="1">
            <a:off x="4256705" y="4652292"/>
            <a:ext cx="351912" cy="1112218"/>
          </a:xfrm>
          <a:prstGeom prst="straightConnector1">
            <a:avLst/>
          </a:prstGeom>
          <a:ln w="19050">
            <a:solidFill>
              <a:schemeClr val="tx1"/>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grpSp>
        <p:nvGrpSpPr>
          <p:cNvPr id="110" name="Gruppe 109"/>
          <p:cNvGrpSpPr/>
          <p:nvPr/>
        </p:nvGrpSpPr>
        <p:grpSpPr>
          <a:xfrm>
            <a:off x="3060000" y="2961140"/>
            <a:ext cx="3096000" cy="1728000"/>
            <a:chOff x="-3168861" y="3127321"/>
            <a:chExt cx="3096000" cy="1732462"/>
          </a:xfrm>
        </p:grpSpPr>
        <p:sp>
          <p:nvSpPr>
            <p:cNvPr id="251" name="Rectangle 1"/>
            <p:cNvSpPr/>
            <p:nvPr/>
          </p:nvSpPr>
          <p:spPr>
            <a:xfrm>
              <a:off x="-3157056" y="3131783"/>
              <a:ext cx="3060000" cy="1728000"/>
            </a:xfrm>
            <a:prstGeom prst="rect">
              <a:avLst/>
            </a:prstGeom>
            <a:blipFill>
              <a:blip r:embed="rId3"/>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chemeClr val="tx1"/>
                </a:solidFill>
              </a:endParaRPr>
            </a:p>
          </p:txBody>
        </p:sp>
        <p:sp>
          <p:nvSpPr>
            <p:cNvPr id="264" name="Rektangel 263"/>
            <p:cNvSpPr/>
            <p:nvPr/>
          </p:nvSpPr>
          <p:spPr>
            <a:xfrm>
              <a:off x="-3168860" y="3127321"/>
              <a:ext cx="3078116" cy="1728000"/>
            </a:xfrm>
            <a:prstGeom prst="rect">
              <a:avLst/>
            </a:prstGeom>
            <a:solidFill>
              <a:schemeClr val="bg1">
                <a:lumMod val="75000"/>
                <a:alpha val="49804"/>
              </a:schemeClr>
            </a:solidFill>
            <a:ln w="38100">
              <a:solidFill>
                <a:schemeClr val="tx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5" name="TextBox 18"/>
            <p:cNvSpPr txBox="1">
              <a:spLocks noChangeArrowheads="1"/>
            </p:cNvSpPr>
            <p:nvPr/>
          </p:nvSpPr>
          <p:spPr bwMode="auto">
            <a:xfrm>
              <a:off x="-3121007" y="3149495"/>
              <a:ext cx="3022924" cy="677108"/>
            </a:xfrm>
            <a:prstGeom prst="rect">
              <a:avLst/>
            </a:prstGeom>
            <a:noFill/>
            <a:ln w="9525">
              <a:noFill/>
              <a:miter lim="800000"/>
              <a:headEnd/>
              <a:tailEnd/>
            </a:ln>
          </p:spPr>
          <p:txBody>
            <a:bodyPr wrap="square">
              <a:spAutoFit/>
            </a:bodyPr>
            <a:lstStyle/>
            <a:p>
              <a:r>
                <a:rPr lang="en-GB" sz="1400" b="1" i="1" dirty="0" smtClean="0"/>
                <a:t>(supporting) OAIS 2</a:t>
              </a:r>
              <a:r>
                <a:rPr lang="en-GB" sz="1400" b="1" i="1" dirty="0"/>
                <a:t/>
              </a:r>
              <a:br>
                <a:rPr lang="en-GB" sz="1400" b="1" i="1" dirty="0"/>
              </a:br>
              <a:r>
                <a:rPr lang="en-GB" sz="1000" b="1" i="1" dirty="0"/>
                <a:t>(distributed part of Archival Storage)</a:t>
              </a:r>
              <a:endParaRPr lang="en-GB" sz="1400" b="1" i="1" dirty="0"/>
            </a:p>
            <a:p>
              <a:r>
                <a:rPr lang="en-GB" sz="1400" b="1" i="1" dirty="0"/>
                <a:t> </a:t>
              </a:r>
            </a:p>
          </p:txBody>
        </p:sp>
        <p:sp>
          <p:nvSpPr>
            <p:cNvPr id="240" name="Rektangel 239"/>
            <p:cNvSpPr/>
            <p:nvPr/>
          </p:nvSpPr>
          <p:spPr>
            <a:xfrm>
              <a:off x="-3168861" y="3127321"/>
              <a:ext cx="3096000" cy="172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ktangel med afklippet hjørne i samme side 251"/>
            <p:cNvSpPr/>
            <p:nvPr/>
          </p:nvSpPr>
          <p:spPr>
            <a:xfrm>
              <a:off x="-2525476" y="3596479"/>
              <a:ext cx="1861554"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Preservation Planning</a:t>
              </a:r>
            </a:p>
          </p:txBody>
        </p:sp>
        <p:sp>
          <p:nvSpPr>
            <p:cNvPr id="253" name="Rektangel med afklippet hjørne i samme side 252"/>
            <p:cNvSpPr/>
            <p:nvPr/>
          </p:nvSpPr>
          <p:spPr>
            <a:xfrm>
              <a:off x="-2626470" y="4473287"/>
              <a:ext cx="2071718" cy="239316"/>
            </a:xfrm>
            <a:prstGeom prst="snip2SameRect">
              <a:avLst>
                <a:gd name="adj1" fmla="val 25351"/>
                <a:gd name="adj2" fmla="val 21791"/>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1200" b="1" dirty="0">
                  <a:solidFill>
                    <a:schemeClr val="tx1"/>
                  </a:solidFill>
                </a:rPr>
                <a:t>Administration</a:t>
              </a:r>
            </a:p>
          </p:txBody>
        </p:sp>
        <p:cxnSp>
          <p:nvCxnSpPr>
            <p:cNvPr id="254" name="Straight Arrow Connector 21"/>
            <p:cNvCxnSpPr>
              <a:endCxn id="258" idx="2"/>
            </p:cNvCxnSpPr>
            <p:nvPr/>
          </p:nvCxnSpPr>
          <p:spPr>
            <a:xfrm flipV="1">
              <a:off x="-2413178" y="4016880"/>
              <a:ext cx="102006" cy="12373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1"/>
            <p:cNvCxnSpPr>
              <a:endCxn id="261" idx="2"/>
            </p:cNvCxnSpPr>
            <p:nvPr/>
          </p:nvCxnSpPr>
          <p:spPr>
            <a:xfrm>
              <a:off x="-2467147" y="4228585"/>
              <a:ext cx="317863"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1"/>
            <p:cNvCxnSpPr>
              <a:stCxn id="258" idx="0"/>
            </p:cNvCxnSpPr>
            <p:nvPr/>
          </p:nvCxnSpPr>
          <p:spPr>
            <a:xfrm>
              <a:off x="-940466" y="4016880"/>
              <a:ext cx="123330" cy="103693"/>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1"/>
            <p:cNvCxnSpPr>
              <a:stCxn id="261" idx="0"/>
            </p:cNvCxnSpPr>
            <p:nvPr/>
          </p:nvCxnSpPr>
          <p:spPr>
            <a:xfrm flipV="1">
              <a:off x="-969836" y="4228585"/>
              <a:ext cx="152700" cy="7632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58" name="Rektangel med afklippet hjørne i samme side 257"/>
            <p:cNvSpPr/>
            <p:nvPr/>
          </p:nvSpPr>
          <p:spPr>
            <a:xfrm>
              <a:off x="-2311172" y="3897222"/>
              <a:ext cx="1370706"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Data Management</a:t>
              </a:r>
            </a:p>
          </p:txBody>
        </p:sp>
        <p:sp>
          <p:nvSpPr>
            <p:cNvPr id="259" name="Rektangel med afklippet hjørne i samme side 258"/>
            <p:cNvSpPr/>
            <p:nvPr/>
          </p:nvSpPr>
          <p:spPr>
            <a:xfrm>
              <a:off x="-2998172" y="4061277"/>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Ingest</a:t>
              </a:r>
            </a:p>
          </p:txBody>
        </p:sp>
        <p:sp>
          <p:nvSpPr>
            <p:cNvPr id="260" name="Rektangel med afklippet hjørne i samme side 259"/>
            <p:cNvSpPr/>
            <p:nvPr/>
          </p:nvSpPr>
          <p:spPr>
            <a:xfrm>
              <a:off x="-811226" y="4048565"/>
              <a:ext cx="584994" cy="239316"/>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spcBef>
                  <a:spcPts val="0"/>
                </a:spcBef>
                <a:spcAft>
                  <a:spcPts val="0"/>
                </a:spcAft>
                <a:defRPr/>
              </a:pPr>
              <a:r>
                <a:rPr lang="en-GB" sz="1200" b="1" dirty="0">
                  <a:solidFill>
                    <a:schemeClr val="tx1"/>
                  </a:solidFill>
                </a:rPr>
                <a:t>Access</a:t>
              </a:r>
            </a:p>
          </p:txBody>
        </p:sp>
        <p:sp>
          <p:nvSpPr>
            <p:cNvPr id="261" name="Rektangel med afklippet hjørne i samme side 260"/>
            <p:cNvSpPr/>
            <p:nvPr/>
          </p:nvSpPr>
          <p:spPr>
            <a:xfrm>
              <a:off x="-2149284" y="4185255"/>
              <a:ext cx="1179448" cy="239316"/>
            </a:xfrm>
            <a:prstGeom prst="snip2SameRect">
              <a:avLst>
                <a:gd name="adj1" fmla="val 19892"/>
                <a:gd name="adj2" fmla="val 19625"/>
              </a:avLst>
            </a:prstGeom>
            <a:gradFill flip="none" rotWithShape="1">
              <a:gsLst>
                <a:gs pos="0">
                  <a:srgbClr val="E6BE9A"/>
                </a:gs>
                <a:gs pos="35000">
                  <a:srgbClr val="EFD6BF"/>
                </a:gs>
                <a:gs pos="100000">
                  <a:srgbClr val="F3E1D1"/>
                </a:gs>
              </a:gsLst>
              <a:lin ang="16200000" scaled="0"/>
              <a:tileRect/>
            </a:gradFill>
            <a:ln w="9525">
              <a:solidFill>
                <a:schemeClr val="accent1"/>
              </a:solidFill>
              <a:prstDash val="dash"/>
            </a:ln>
            <a:effectLst>
              <a:outerShdw blurRad="114300" dist="101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fontAlgn="auto">
                <a:spcBef>
                  <a:spcPts val="0"/>
                </a:spcBef>
                <a:spcAft>
                  <a:spcPts val="0"/>
                </a:spcAft>
                <a:defRPr/>
              </a:pPr>
              <a:r>
                <a:rPr lang="en-GB" sz="1200" b="1" dirty="0">
                  <a:solidFill>
                    <a:schemeClr val="tx1"/>
                  </a:solidFill>
                </a:rPr>
                <a:t>Archival Storage</a:t>
              </a:r>
            </a:p>
          </p:txBody>
        </p:sp>
        <p:cxnSp>
          <p:nvCxnSpPr>
            <p:cNvPr id="262" name="Straight Arrow Connector 21"/>
            <p:cNvCxnSpPr/>
            <p:nvPr/>
          </p:nvCxnSpPr>
          <p:spPr>
            <a:xfrm>
              <a:off x="-205056" y="4150467"/>
              <a:ext cx="126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1"/>
            <p:cNvCxnSpPr/>
            <p:nvPr/>
          </p:nvCxnSpPr>
          <p:spPr>
            <a:xfrm>
              <a:off x="-3157396" y="4186471"/>
              <a:ext cx="144000" cy="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grpSp>
      <p:cxnSp>
        <p:nvCxnSpPr>
          <p:cNvPr id="175" name="Straight Arrow Connector 21"/>
          <p:cNvCxnSpPr>
            <a:stCxn id="130" idx="3"/>
          </p:cNvCxnSpPr>
          <p:nvPr/>
        </p:nvCxnSpPr>
        <p:spPr>
          <a:xfrm flipV="1">
            <a:off x="2471440" y="3885810"/>
            <a:ext cx="445553" cy="306008"/>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21"/>
          <p:cNvCxnSpPr>
            <a:stCxn id="130" idx="3"/>
          </p:cNvCxnSpPr>
          <p:nvPr/>
        </p:nvCxnSpPr>
        <p:spPr>
          <a:xfrm flipV="1">
            <a:off x="2471440" y="4024538"/>
            <a:ext cx="564217" cy="16728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21"/>
          <p:cNvCxnSpPr/>
          <p:nvPr/>
        </p:nvCxnSpPr>
        <p:spPr>
          <a:xfrm flipV="1">
            <a:off x="3457728" y="4527536"/>
            <a:ext cx="206763" cy="409362"/>
          </a:xfrm>
          <a:prstGeom prst="straightConnector1">
            <a:avLst/>
          </a:prstGeom>
          <a:ln w="9525">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21"/>
          <p:cNvCxnSpPr/>
          <p:nvPr/>
        </p:nvCxnSpPr>
        <p:spPr>
          <a:xfrm flipH="1" flipV="1">
            <a:off x="5546936" y="4507963"/>
            <a:ext cx="184722" cy="410266"/>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40" name="Rounded Rectangle 4"/>
          <p:cNvSpPr/>
          <p:nvPr/>
        </p:nvSpPr>
        <p:spPr>
          <a:xfrm>
            <a:off x="4968152" y="4936898"/>
            <a:ext cx="972000" cy="585212"/>
          </a:xfrm>
          <a:prstGeom prst="roundRect">
            <a:avLst/>
          </a:prstGeom>
          <a:gradFill>
            <a:gsLst>
              <a:gs pos="0">
                <a:srgbClr val="FFFF00"/>
              </a:gs>
              <a:gs pos="58000">
                <a:srgbClr val="FFFFC1"/>
              </a:gs>
              <a:gs pos="100000">
                <a:srgbClr val="FFFFA7"/>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sz="1400" b="1" dirty="0">
                <a:solidFill>
                  <a:schemeClr val="tx1"/>
                </a:solidFill>
              </a:rPr>
              <a:t>Manage Storage Hierarchy</a:t>
            </a:r>
          </a:p>
        </p:txBody>
      </p:sp>
      <p:cxnSp>
        <p:nvCxnSpPr>
          <p:cNvPr id="397" name="Straight Arrow Connector 21"/>
          <p:cNvCxnSpPr>
            <a:stCxn id="216" idx="1"/>
            <a:endCxn id="140" idx="3"/>
          </p:cNvCxnSpPr>
          <p:nvPr/>
        </p:nvCxnSpPr>
        <p:spPr>
          <a:xfrm flipH="1" flipV="1">
            <a:off x="5940152" y="5229504"/>
            <a:ext cx="330352" cy="16714"/>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8" name="Straight Arrow Connector 21"/>
          <p:cNvCxnSpPr>
            <a:stCxn id="253" idx="0"/>
          </p:cNvCxnSpPr>
          <p:nvPr/>
        </p:nvCxnSpPr>
        <p:spPr>
          <a:xfrm>
            <a:off x="5674109" y="4422989"/>
            <a:ext cx="752633" cy="588219"/>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21"/>
          <p:cNvCxnSpPr/>
          <p:nvPr/>
        </p:nvCxnSpPr>
        <p:spPr>
          <a:xfrm>
            <a:off x="6156000" y="4652292"/>
            <a:ext cx="468228" cy="334011"/>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21"/>
          <p:cNvCxnSpPr/>
          <p:nvPr/>
        </p:nvCxnSpPr>
        <p:spPr>
          <a:xfrm>
            <a:off x="6156000" y="4507963"/>
            <a:ext cx="684252" cy="478340"/>
          </a:xfrm>
          <a:prstGeom prst="straightConnector1">
            <a:avLst/>
          </a:prstGeom>
          <a:ln w="9525">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41" name="Rektangel med afklippet hjørne i samme side 40"/>
          <p:cNvSpPr/>
          <p:nvPr/>
        </p:nvSpPr>
        <p:spPr>
          <a:xfrm>
            <a:off x="1583668" y="1700844"/>
            <a:ext cx="6048000" cy="324000"/>
          </a:xfrm>
          <a:prstGeom prst="snip2SameRect">
            <a:avLst>
              <a:gd name="adj1" fmla="val 19892"/>
              <a:gd name="adj2" fmla="val 19625"/>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Data Management</a:t>
            </a:r>
          </a:p>
        </p:txBody>
      </p:sp>
      <p:cxnSp>
        <p:nvCxnSpPr>
          <p:cNvPr id="129" name="Straight Arrow Connector 21"/>
          <p:cNvCxnSpPr>
            <a:stCxn id="46" idx="3"/>
            <a:endCxn id="41" idx="2"/>
          </p:cNvCxnSpPr>
          <p:nvPr/>
        </p:nvCxnSpPr>
        <p:spPr>
          <a:xfrm flipV="1">
            <a:off x="1115632" y="1862844"/>
            <a:ext cx="468036" cy="779556"/>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6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
          <p:cNvSpPr/>
          <p:nvPr/>
        </p:nvSpPr>
        <p:spPr>
          <a:xfrm>
            <a:off x="819051" y="-233572"/>
            <a:ext cx="7524000" cy="6273316"/>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Afrundet rektangel 139"/>
          <p:cNvSpPr/>
          <p:nvPr/>
        </p:nvSpPr>
        <p:spPr>
          <a:xfrm>
            <a:off x="3132192" y="6601483"/>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smtClean="0">
                <a:solidFill>
                  <a:schemeClr val="tx1"/>
                </a:solidFill>
              </a:rPr>
              <a:t>Primary OAIS 6 Management</a:t>
            </a:r>
            <a:endParaRPr lang="en-GB" dirty="0">
              <a:solidFill>
                <a:schemeClr val="tx1"/>
              </a:solidFill>
            </a:endParaRPr>
          </a:p>
        </p:txBody>
      </p:sp>
      <p:sp>
        <p:nvSpPr>
          <p:cNvPr id="135" name="Afrundet rektangel 134"/>
          <p:cNvSpPr/>
          <p:nvPr/>
        </p:nvSpPr>
        <p:spPr>
          <a:xfrm>
            <a:off x="8640484" y="1095629"/>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6</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Consume</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2" name="Rectangle 1"/>
          <p:cNvSpPr/>
          <p:nvPr/>
        </p:nvSpPr>
        <p:spPr>
          <a:xfrm>
            <a:off x="679852" y="116632"/>
            <a:ext cx="7524000" cy="6156684"/>
          </a:xfrm>
          <a:prstGeom prst="rect">
            <a:avLst/>
          </a:prstGeom>
          <a:blipFill>
            <a:blip r:embed="rId3"/>
            <a:tile tx="0" ty="0" sx="100000" sy="100000" flip="none" algn="tl"/>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907" name="TextBox 18"/>
          <p:cNvSpPr txBox="1">
            <a:spLocks noChangeArrowheads="1"/>
          </p:cNvSpPr>
          <p:nvPr/>
        </p:nvSpPr>
        <p:spPr bwMode="auto">
          <a:xfrm>
            <a:off x="719572" y="116632"/>
            <a:ext cx="7484280" cy="369332"/>
          </a:xfrm>
          <a:prstGeom prst="rect">
            <a:avLst/>
          </a:prstGeom>
          <a:noFill/>
          <a:ln w="9525">
            <a:noFill/>
            <a:miter lim="800000"/>
            <a:headEnd/>
            <a:tailEnd/>
          </a:ln>
        </p:spPr>
        <p:txBody>
          <a:bodyPr wrap="square">
            <a:spAutoFit/>
          </a:bodyPr>
          <a:lstStyle/>
          <a:p>
            <a:pPr algn="ctr"/>
            <a:r>
              <a:rPr lang="en-GB" b="1" i="1" dirty="0" smtClean="0"/>
              <a:t>(primary)  </a:t>
            </a:r>
            <a:r>
              <a:rPr lang="en-GB" b="1" i="1" dirty="0"/>
              <a:t>OAIS </a:t>
            </a:r>
            <a:r>
              <a:rPr lang="en-GB" b="1" i="1" dirty="0" smtClean="0"/>
              <a:t> 5</a:t>
            </a:r>
            <a:endParaRPr lang="en-GB" b="1" i="1" dirty="0"/>
          </a:p>
        </p:txBody>
      </p:sp>
      <p:sp>
        <p:nvSpPr>
          <p:cNvPr id="33" name="Rektangel med afklippet hjørne i samme side 32"/>
          <p:cNvSpPr/>
          <p:nvPr/>
        </p:nvSpPr>
        <p:spPr>
          <a:xfrm>
            <a:off x="1547664" y="476708"/>
            <a:ext cx="6300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Preservation Planning</a:t>
            </a:r>
          </a:p>
        </p:txBody>
      </p:sp>
      <p:sp>
        <p:nvSpPr>
          <p:cNvPr id="41" name="Rektangel med afklippet hjørne i samme side 40"/>
          <p:cNvSpPr/>
          <p:nvPr/>
        </p:nvSpPr>
        <p:spPr>
          <a:xfrm>
            <a:off x="1547663" y="908756"/>
            <a:ext cx="6048000" cy="324000"/>
          </a:xfrm>
          <a:prstGeom prst="snip2SameRect">
            <a:avLst>
              <a:gd name="adj1" fmla="val 19892"/>
              <a:gd name="adj2" fmla="val 19625"/>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Data Management</a:t>
            </a:r>
          </a:p>
        </p:txBody>
      </p:sp>
      <p:sp>
        <p:nvSpPr>
          <p:cNvPr id="46" name="Rektangel med afklippet hjørne i samme side 45"/>
          <p:cNvSpPr/>
          <p:nvPr/>
        </p:nvSpPr>
        <p:spPr>
          <a:xfrm>
            <a:off x="899624" y="2741313"/>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I</a:t>
            </a:r>
          </a:p>
          <a:p>
            <a:pPr lvl="0" algn="ctr" fontAlgn="auto">
              <a:lnSpc>
                <a:spcPct val="70000"/>
              </a:lnSpc>
              <a:spcBef>
                <a:spcPts val="0"/>
              </a:spcBef>
              <a:spcAft>
                <a:spcPts val="0"/>
              </a:spcAft>
              <a:defRPr/>
            </a:pPr>
            <a:r>
              <a:rPr lang="en-GB" sz="1600" b="1" dirty="0">
                <a:solidFill>
                  <a:schemeClr val="tx1"/>
                </a:solidFill>
              </a:rPr>
              <a:t>n</a:t>
            </a:r>
          </a:p>
          <a:p>
            <a:pPr lvl="0" algn="ctr" fontAlgn="auto">
              <a:lnSpc>
                <a:spcPct val="70000"/>
              </a:lnSpc>
              <a:spcBef>
                <a:spcPts val="0"/>
              </a:spcBef>
              <a:spcAft>
                <a:spcPts val="0"/>
              </a:spcAft>
              <a:defRPr/>
            </a:pPr>
            <a:r>
              <a:rPr lang="en-GB" sz="1600" b="1" dirty="0">
                <a:solidFill>
                  <a:schemeClr val="tx1"/>
                </a:solidFill>
              </a:rPr>
              <a:t>g</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prstClr val="black"/>
                </a:solidFill>
              </a:rPr>
              <a:t>t</a:t>
            </a:r>
          </a:p>
        </p:txBody>
      </p:sp>
      <p:cxnSp>
        <p:nvCxnSpPr>
          <p:cNvPr id="129" name="Straight Arrow Connector 21"/>
          <p:cNvCxnSpPr>
            <a:stCxn id="46" idx="3"/>
            <a:endCxn id="41" idx="2"/>
          </p:cNvCxnSpPr>
          <p:nvPr/>
        </p:nvCxnSpPr>
        <p:spPr>
          <a:xfrm flipV="1">
            <a:off x="1043624" y="1070756"/>
            <a:ext cx="504039" cy="167055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1"/>
          <p:cNvCxnSpPr>
            <a:stCxn id="41" idx="0"/>
            <a:endCxn id="118" idx="3"/>
          </p:cNvCxnSpPr>
          <p:nvPr/>
        </p:nvCxnSpPr>
        <p:spPr>
          <a:xfrm>
            <a:off x="7595663" y="1070756"/>
            <a:ext cx="360729" cy="162753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7" name="Afrundet rektangel 86"/>
          <p:cNvSpPr/>
          <p:nvPr/>
        </p:nvSpPr>
        <p:spPr>
          <a:xfrm>
            <a:off x="2970172" y="6377764"/>
            <a:ext cx="3168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dirty="0" smtClean="0">
                <a:solidFill>
                  <a:schemeClr val="tx1"/>
                </a:solidFill>
              </a:rPr>
              <a:t>Primary OAIS 5 Management</a:t>
            </a:r>
            <a:endParaRPr lang="en-GB" dirty="0">
              <a:solidFill>
                <a:schemeClr val="tx1"/>
              </a:solidFill>
            </a:endParaRPr>
          </a:p>
        </p:txBody>
      </p:sp>
      <p:sp>
        <p:nvSpPr>
          <p:cNvPr id="268" name="Rektangel med afklippet hjørne i samme side 267"/>
          <p:cNvSpPr/>
          <p:nvPr/>
        </p:nvSpPr>
        <p:spPr>
          <a:xfrm>
            <a:off x="1116000" y="5877308"/>
            <a:ext cx="6876000" cy="324000"/>
          </a:xfrm>
          <a:prstGeom prst="snip2SameRect">
            <a:avLst>
              <a:gd name="adj1" fmla="val 25351"/>
              <a:gd name="adj2" fmla="val 21791"/>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b="1" dirty="0">
                <a:solidFill>
                  <a:prstClr val="black"/>
                </a:solidFill>
              </a:rPr>
              <a:t>Administration</a:t>
            </a:r>
          </a:p>
        </p:txBody>
      </p:sp>
      <p:cxnSp>
        <p:nvCxnSpPr>
          <p:cNvPr id="163" name="Elbow Connector 43"/>
          <p:cNvCxnSpPr>
            <a:stCxn id="87" idx="0"/>
            <a:endCxn id="268" idx="1"/>
          </p:cNvCxnSpPr>
          <p:nvPr/>
        </p:nvCxnSpPr>
        <p:spPr>
          <a:xfrm rot="16200000" flipV="1">
            <a:off x="4465858" y="6289450"/>
            <a:ext cx="176456" cy="172"/>
          </a:xfrm>
          <a:prstGeom prst="bentConnector3">
            <a:avLst>
              <a:gd name="adj1" fmla="val 5000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21"/>
          <p:cNvCxnSpPr>
            <a:stCxn id="118" idx="0"/>
          </p:cNvCxnSpPr>
          <p:nvPr/>
        </p:nvCxnSpPr>
        <p:spPr>
          <a:xfrm>
            <a:off x="8100392" y="3384169"/>
            <a:ext cx="360000"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18" name="Rektangel med afklippet hjørne i samme side 117"/>
          <p:cNvSpPr/>
          <p:nvPr/>
        </p:nvSpPr>
        <p:spPr>
          <a:xfrm>
            <a:off x="7812392" y="2698287"/>
            <a:ext cx="288000" cy="1371763"/>
          </a:xfrm>
          <a:prstGeom prst="snip2SameRect">
            <a:avLst>
              <a:gd name="adj1" fmla="val 22160"/>
              <a:gd name="adj2" fmla="val 21356"/>
            </a:avLst>
          </a:prstGeom>
          <a:gradFill flip="none" rotWithShape="1">
            <a:gsLst>
              <a:gs pos="0">
                <a:srgbClr val="E6BE9A"/>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fontAlgn="auto">
              <a:lnSpc>
                <a:spcPct val="70000"/>
              </a:lnSpc>
              <a:spcBef>
                <a:spcPts val="0"/>
              </a:spcBef>
              <a:spcAft>
                <a:spcPts val="0"/>
              </a:spcAft>
              <a:defRPr/>
            </a:pPr>
            <a:r>
              <a:rPr lang="en-GB" sz="1600" b="1" dirty="0">
                <a:solidFill>
                  <a:schemeClr val="tx1"/>
                </a:solidFill>
              </a:rPr>
              <a:t>A</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c</a:t>
            </a:r>
          </a:p>
          <a:p>
            <a:pPr lvl="0" algn="ctr" fontAlgn="auto">
              <a:lnSpc>
                <a:spcPct val="70000"/>
              </a:lnSpc>
              <a:spcBef>
                <a:spcPts val="0"/>
              </a:spcBef>
              <a:spcAft>
                <a:spcPts val="0"/>
              </a:spcAft>
              <a:defRPr/>
            </a:pPr>
            <a:r>
              <a:rPr lang="en-GB" sz="1600" b="1" dirty="0">
                <a:solidFill>
                  <a:schemeClr val="tx1"/>
                </a:solidFill>
              </a:rPr>
              <a:t>e</a:t>
            </a:r>
          </a:p>
          <a:p>
            <a:pPr lvl="0" algn="ctr" fontAlgn="auto">
              <a:lnSpc>
                <a:spcPct val="70000"/>
              </a:lnSpc>
              <a:spcBef>
                <a:spcPts val="0"/>
              </a:spcBef>
              <a:spcAft>
                <a:spcPts val="0"/>
              </a:spcAft>
              <a:defRPr/>
            </a:pPr>
            <a:r>
              <a:rPr lang="en-GB" sz="1600" b="1" dirty="0">
                <a:solidFill>
                  <a:schemeClr val="tx1"/>
                </a:solidFill>
              </a:rPr>
              <a:t>s</a:t>
            </a:r>
          </a:p>
          <a:p>
            <a:pPr lvl="0" algn="ctr" fontAlgn="auto">
              <a:lnSpc>
                <a:spcPct val="70000"/>
              </a:lnSpc>
              <a:spcBef>
                <a:spcPts val="0"/>
              </a:spcBef>
              <a:spcAft>
                <a:spcPts val="0"/>
              </a:spcAft>
              <a:defRPr/>
            </a:pPr>
            <a:r>
              <a:rPr lang="en-GB" sz="1600" b="1" dirty="0">
                <a:solidFill>
                  <a:schemeClr val="tx1"/>
                </a:solidFill>
              </a:rPr>
              <a:t>s</a:t>
            </a:r>
          </a:p>
        </p:txBody>
      </p:sp>
      <p:sp>
        <p:nvSpPr>
          <p:cNvPr id="70" name="Rektangel med afklippet hjørne i samme side 69"/>
          <p:cNvSpPr/>
          <p:nvPr/>
        </p:nvSpPr>
        <p:spPr>
          <a:xfrm>
            <a:off x="1463723" y="1340804"/>
            <a:ext cx="6168649" cy="4367752"/>
          </a:xfrm>
          <a:prstGeom prst="snip2SameRect">
            <a:avLst>
              <a:gd name="adj1" fmla="val 3318"/>
              <a:gd name="adj2" fmla="val 3223"/>
            </a:avLst>
          </a:prstGeom>
          <a:gradFill flip="none" rotWithShape="1">
            <a:gsLst>
              <a:gs pos="0">
                <a:srgbClr val="D6BE9A"/>
              </a:gs>
              <a:gs pos="36000">
                <a:schemeClr val="bg1">
                  <a:lumMod val="85000"/>
                </a:schemeClr>
              </a:gs>
              <a:gs pos="100000">
                <a:srgbClr val="F3E1D1"/>
              </a:gs>
            </a:gsLst>
            <a:lin ang="16200000" scaled="0"/>
            <a:tileRect/>
          </a:gradFill>
          <a:ln w="28575">
            <a:solidFill>
              <a:schemeClr val="accent1"/>
            </a:solidFill>
            <a:prstDash val="dash"/>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gn="ctr" fontAlgn="auto">
              <a:spcBef>
                <a:spcPts val="0"/>
              </a:spcBef>
              <a:spcAft>
                <a:spcPts val="0"/>
              </a:spcAft>
              <a:defRPr/>
            </a:pPr>
            <a:endParaRPr lang="en-GB" sz="1600" b="1" dirty="0">
              <a:solidFill>
                <a:schemeClr val="bg1">
                  <a:lumMod val="50000"/>
                </a:schemeClr>
              </a:solidFill>
            </a:endParaRPr>
          </a:p>
        </p:txBody>
      </p:sp>
      <p:sp>
        <p:nvSpPr>
          <p:cNvPr id="131" name="Afrundet rektangel 130"/>
          <p:cNvSpPr/>
          <p:nvPr/>
        </p:nvSpPr>
        <p:spPr>
          <a:xfrm>
            <a:off x="8460464" y="1233288"/>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5</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Consume</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137" name="Afrundet rektangel 136"/>
          <p:cNvSpPr/>
          <p:nvPr/>
        </p:nvSpPr>
        <p:spPr>
          <a:xfrm>
            <a:off x="323560" y="1075861"/>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6</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a:solidFill>
                  <a:schemeClr val="tx1"/>
                </a:solidFill>
              </a:rPr>
              <a:t>P</a:t>
            </a:r>
            <a:br>
              <a:rPr lang="en-GB" dirty="0">
                <a:solidFill>
                  <a:schemeClr val="tx1"/>
                </a:solidFill>
              </a:rPr>
            </a:br>
            <a:r>
              <a:rPr lang="en-GB" dirty="0">
                <a:solidFill>
                  <a:schemeClr val="tx1"/>
                </a:solidFill>
              </a:rPr>
              <a:t>r</a:t>
            </a:r>
            <a:br>
              <a:rPr lang="en-GB" dirty="0">
                <a:solidFill>
                  <a:schemeClr val="tx1"/>
                </a:solidFill>
              </a:rPr>
            </a:br>
            <a:r>
              <a:rPr lang="en-GB" dirty="0" err="1">
                <a:solidFill>
                  <a:schemeClr val="tx1"/>
                </a:solidFill>
              </a:rPr>
              <a:t>oduce</a:t>
            </a:r>
            <a:r>
              <a:rPr lang="en-GB" dirty="0">
                <a:solidFill>
                  <a:schemeClr val="tx1"/>
                </a:solidFill>
              </a:rPr>
              <a:t/>
            </a:r>
            <a:br>
              <a:rPr lang="en-GB" dirty="0">
                <a:solidFill>
                  <a:schemeClr val="tx1"/>
                </a:solidFill>
              </a:rPr>
            </a:br>
            <a:r>
              <a:rPr lang="en-GB" dirty="0">
                <a:solidFill>
                  <a:schemeClr val="tx1"/>
                </a:solidFill>
              </a:rPr>
              <a:t>r</a:t>
            </a:r>
            <a:endParaRPr lang="en-GB" dirty="0">
              <a:solidFill>
                <a:schemeClr val="tx1"/>
              </a:solidFill>
            </a:endParaRPr>
          </a:p>
        </p:txBody>
      </p:sp>
      <p:sp>
        <p:nvSpPr>
          <p:cNvPr id="138" name="Afrundet rektangel 137"/>
          <p:cNvSpPr/>
          <p:nvPr/>
        </p:nvSpPr>
        <p:spPr>
          <a:xfrm>
            <a:off x="107504" y="1298967"/>
            <a:ext cx="288000" cy="47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dirty="0">
                <a:solidFill>
                  <a:schemeClr val="tx1"/>
                </a:solidFill>
              </a:rPr>
              <a:t>p</a:t>
            </a: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err="1">
                <a:solidFill>
                  <a:schemeClr val="tx1"/>
                </a:solidFill>
              </a:rPr>
              <a:t>ima</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r</a:t>
            </a:r>
          </a:p>
          <a:p>
            <a:pPr algn="ctr" fontAlgn="auto">
              <a:lnSpc>
                <a:spcPct val="70000"/>
              </a:lnSpc>
              <a:spcBef>
                <a:spcPts val="0"/>
              </a:spcBef>
              <a:spcAft>
                <a:spcPts val="0"/>
              </a:spcAft>
              <a:defRPr/>
            </a:pPr>
            <a:r>
              <a:rPr lang="en-GB" dirty="0" smtClean="0">
                <a:solidFill>
                  <a:schemeClr val="tx1"/>
                </a:solidFill>
              </a:rPr>
              <a:t>y</a:t>
            </a:r>
            <a:endParaRPr lang="en-GB" dirty="0">
              <a:solidFill>
                <a:schemeClr val="tx1"/>
              </a:solidFill>
            </a:endParaRPr>
          </a:p>
          <a:p>
            <a:pPr algn="ctr" fontAlgn="auto">
              <a:lnSpc>
                <a:spcPct val="70000"/>
              </a:lnSpc>
              <a:spcBef>
                <a:spcPts val="0"/>
              </a:spcBef>
              <a:spcAft>
                <a:spcPts val="0"/>
              </a:spcAft>
              <a:defRPr/>
            </a:pPr>
            <a:r>
              <a:rPr lang="en-GB" dirty="0">
                <a:solidFill>
                  <a:schemeClr val="tx1"/>
                </a:solidFill>
              </a:rPr>
              <a:t/>
            </a:r>
            <a:br>
              <a:rPr lang="en-GB" dirty="0">
                <a:solidFill>
                  <a:schemeClr val="tx1"/>
                </a:solidFill>
              </a:rPr>
            </a:br>
            <a:r>
              <a:rPr lang="en-GB" dirty="0">
                <a:solidFill>
                  <a:schemeClr val="tx1"/>
                </a:solidFill>
              </a:rPr>
              <a:t>OA</a:t>
            </a:r>
            <a:br>
              <a:rPr lang="en-GB" dirty="0">
                <a:solidFill>
                  <a:schemeClr val="tx1"/>
                </a:solidFill>
              </a:rPr>
            </a:br>
            <a:r>
              <a:rPr lang="en-GB" dirty="0">
                <a:solidFill>
                  <a:schemeClr val="tx1"/>
                </a:solidFill>
              </a:rPr>
              <a:t>I</a:t>
            </a:r>
            <a:br>
              <a:rPr lang="en-GB" dirty="0">
                <a:solidFill>
                  <a:schemeClr val="tx1"/>
                </a:solidFill>
              </a:rPr>
            </a:br>
            <a:r>
              <a:rPr lang="en-GB" dirty="0" smtClean="0">
                <a:solidFill>
                  <a:schemeClr val="tx1"/>
                </a:solidFill>
              </a:rPr>
              <a:t>S</a:t>
            </a:r>
          </a:p>
          <a:p>
            <a:pPr algn="ctr" fontAlgn="auto">
              <a:lnSpc>
                <a:spcPct val="70000"/>
              </a:lnSpc>
              <a:spcBef>
                <a:spcPts val="0"/>
              </a:spcBef>
              <a:spcAft>
                <a:spcPts val="0"/>
              </a:spcAft>
              <a:defRPr/>
            </a:pPr>
            <a:endParaRPr lang="en-GB" dirty="0">
              <a:solidFill>
                <a:schemeClr val="tx1"/>
              </a:solidFill>
            </a:endParaRPr>
          </a:p>
          <a:p>
            <a:pPr algn="ctr" fontAlgn="auto">
              <a:lnSpc>
                <a:spcPct val="70000"/>
              </a:lnSpc>
              <a:spcBef>
                <a:spcPts val="0"/>
              </a:spcBef>
              <a:spcAft>
                <a:spcPts val="0"/>
              </a:spcAft>
              <a:defRPr/>
            </a:pPr>
            <a:r>
              <a:rPr lang="en-GB" dirty="0" smtClean="0">
                <a:solidFill>
                  <a:schemeClr val="tx1"/>
                </a:solidFill>
              </a:rPr>
              <a:t>5</a:t>
            </a:r>
            <a:endParaRPr lang="en-GB" dirty="0">
              <a:solidFill>
                <a:schemeClr val="tx1"/>
              </a:solidFill>
            </a:endParaRPr>
          </a:p>
          <a:p>
            <a:pPr algn="ctr" fontAlgn="auto">
              <a:lnSpc>
                <a:spcPct val="70000"/>
              </a:lnSpc>
              <a:spcBef>
                <a:spcPts val="0"/>
              </a:spcBef>
              <a:spcAft>
                <a:spcPts val="0"/>
              </a:spcAft>
              <a:defRPr/>
            </a:pPr>
            <a:endParaRPr lang="en-GB" dirty="0" smtClean="0">
              <a:solidFill>
                <a:schemeClr val="tx1"/>
              </a:solidFill>
            </a:endParaRPr>
          </a:p>
          <a:p>
            <a:pPr algn="ctr" fontAlgn="auto">
              <a:lnSpc>
                <a:spcPct val="70000"/>
              </a:lnSpc>
              <a:spcBef>
                <a:spcPts val="0"/>
              </a:spcBef>
              <a:spcAft>
                <a:spcPts val="0"/>
              </a:spcAft>
              <a:defRPr/>
            </a:pPr>
            <a:r>
              <a:rPr lang="en-GB" dirty="0" smtClean="0">
                <a:solidFill>
                  <a:schemeClr val="tx1"/>
                </a:solidFill>
              </a:rPr>
              <a:t>P</a:t>
            </a:r>
            <a:br>
              <a:rPr lang="en-GB" dirty="0" smtClean="0">
                <a:solidFill>
                  <a:schemeClr val="tx1"/>
                </a:solidFill>
              </a:rPr>
            </a:br>
            <a:r>
              <a:rPr lang="en-GB" dirty="0" smtClean="0">
                <a:solidFill>
                  <a:schemeClr val="tx1"/>
                </a:solidFill>
              </a:rPr>
              <a:t>r</a:t>
            </a:r>
            <a:br>
              <a:rPr lang="en-GB" dirty="0" smtClean="0">
                <a:solidFill>
                  <a:schemeClr val="tx1"/>
                </a:solidFill>
              </a:rPr>
            </a:br>
            <a:r>
              <a:rPr lang="en-GB" dirty="0" err="1" smtClean="0">
                <a:solidFill>
                  <a:schemeClr val="tx1"/>
                </a:solidFill>
              </a:rPr>
              <a:t>oduc</a:t>
            </a:r>
            <a:r>
              <a:rPr lang="en-GB" dirty="0" err="1" smtClean="0">
                <a:solidFill>
                  <a:schemeClr val="tx1"/>
                </a:solidFill>
              </a:rPr>
              <a:t>e</a:t>
            </a:r>
            <a:r>
              <a:rPr lang="en-GB" dirty="0" smtClean="0">
                <a:solidFill>
                  <a:schemeClr val="tx1"/>
                </a:solidFill>
              </a:rPr>
              <a:t/>
            </a:r>
            <a:br>
              <a:rPr lang="en-GB" dirty="0" smtClean="0">
                <a:solidFill>
                  <a:schemeClr val="tx1"/>
                </a:solidFill>
              </a:rPr>
            </a:br>
            <a:r>
              <a:rPr lang="en-GB" dirty="0" smtClean="0">
                <a:solidFill>
                  <a:schemeClr val="tx1"/>
                </a:solidFill>
              </a:rPr>
              <a:t>r</a:t>
            </a:r>
            <a:endParaRPr lang="en-GB" dirty="0">
              <a:solidFill>
                <a:schemeClr val="tx1"/>
              </a:solidFill>
            </a:endParaRPr>
          </a:p>
        </p:txBody>
      </p:sp>
      <p:sp>
        <p:nvSpPr>
          <p:cNvPr id="144" name="TextBox 18"/>
          <p:cNvSpPr txBox="1">
            <a:spLocks noChangeArrowheads="1"/>
          </p:cNvSpPr>
          <p:nvPr/>
        </p:nvSpPr>
        <p:spPr bwMode="auto">
          <a:xfrm>
            <a:off x="871972" y="-243408"/>
            <a:ext cx="7484280" cy="369332"/>
          </a:xfrm>
          <a:prstGeom prst="rect">
            <a:avLst/>
          </a:prstGeom>
          <a:noFill/>
          <a:ln w="9525">
            <a:noFill/>
            <a:miter lim="800000"/>
            <a:headEnd/>
            <a:tailEnd/>
          </a:ln>
        </p:spPr>
        <p:txBody>
          <a:bodyPr wrap="square">
            <a:spAutoFit/>
          </a:bodyPr>
          <a:lstStyle/>
          <a:p>
            <a:pPr algn="ctr"/>
            <a:r>
              <a:rPr lang="en-GB" b="1" i="1" dirty="0" smtClean="0"/>
              <a:t>(primary)  OAIS 6</a:t>
            </a:r>
            <a:endParaRPr lang="en-GB" b="1" i="1" dirty="0"/>
          </a:p>
        </p:txBody>
      </p:sp>
      <p:cxnSp>
        <p:nvCxnSpPr>
          <p:cNvPr id="126" name="Straight Arrow Connector 21"/>
          <p:cNvCxnSpPr>
            <a:endCxn id="46" idx="2"/>
          </p:cNvCxnSpPr>
          <p:nvPr/>
        </p:nvCxnSpPr>
        <p:spPr>
          <a:xfrm>
            <a:off x="365452" y="3393309"/>
            <a:ext cx="534172"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9" name="Tekstfelt 18"/>
          <p:cNvSpPr txBox="1"/>
          <p:nvPr/>
        </p:nvSpPr>
        <p:spPr>
          <a:xfrm>
            <a:off x="3762376" y="1356941"/>
            <a:ext cx="1564724" cy="615553"/>
          </a:xfrm>
          <a:prstGeom prst="rect">
            <a:avLst/>
          </a:prstGeom>
          <a:noFill/>
        </p:spPr>
        <p:txBody>
          <a:bodyPr wrap="none" rtlCol="0">
            <a:spAutoFit/>
          </a:bodyPr>
          <a:lstStyle/>
          <a:p>
            <a:pPr lvl="0" algn="ctr" fontAlgn="auto">
              <a:spcBef>
                <a:spcPts val="0"/>
              </a:spcBef>
              <a:spcAft>
                <a:spcPts val="0"/>
              </a:spcAft>
              <a:defRPr/>
            </a:pPr>
            <a:r>
              <a:rPr lang="en-GB" sz="1600" b="1" dirty="0">
                <a:solidFill>
                  <a:prstClr val="white">
                    <a:lumMod val="50000"/>
                  </a:prstClr>
                </a:solidFill>
                <a:latin typeface="Calibri"/>
                <a:cs typeface="+mn-cs"/>
              </a:rPr>
              <a:t>Archival Storage</a:t>
            </a:r>
          </a:p>
          <a:p>
            <a:endParaRPr lang="en-US" dirty="0"/>
          </a:p>
        </p:txBody>
      </p:sp>
      <p:pic>
        <p:nvPicPr>
          <p:cNvPr id="21" name="Billed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070" y="1664717"/>
            <a:ext cx="5486203" cy="4176000"/>
          </a:xfrm>
          <a:prstGeom prst="rect">
            <a:avLst/>
          </a:prstGeom>
        </p:spPr>
      </p:pic>
      <p:cxnSp>
        <p:nvCxnSpPr>
          <p:cNvPr id="404" name="Elbow Connector 43"/>
          <p:cNvCxnSpPr>
            <a:stCxn id="268" idx="3"/>
          </p:cNvCxnSpPr>
          <p:nvPr/>
        </p:nvCxnSpPr>
        <p:spPr>
          <a:xfrm rot="16200000" flipV="1">
            <a:off x="4488339" y="5820908"/>
            <a:ext cx="112798" cy="0"/>
          </a:xfrm>
          <a:prstGeom prst="bentConnector3">
            <a:avLst>
              <a:gd name="adj1" fmla="val 260560"/>
            </a:avLst>
          </a:prstGeom>
          <a:ln w="3810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21"/>
          <p:cNvCxnSpPr>
            <a:endCxn id="118" idx="2"/>
          </p:cNvCxnSpPr>
          <p:nvPr/>
        </p:nvCxnSpPr>
        <p:spPr>
          <a:xfrm flipV="1">
            <a:off x="7164288" y="3384169"/>
            <a:ext cx="648104" cy="147491"/>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21"/>
          <p:cNvCxnSpPr>
            <a:stCxn id="46" idx="0"/>
          </p:cNvCxnSpPr>
          <p:nvPr/>
        </p:nvCxnSpPr>
        <p:spPr>
          <a:xfrm>
            <a:off x="1187624" y="3427195"/>
            <a:ext cx="692846" cy="27229"/>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1"/>
          <p:cNvCxnSpPr/>
          <p:nvPr/>
        </p:nvCxnSpPr>
        <p:spPr>
          <a:xfrm>
            <a:off x="7020288" y="3524682"/>
            <a:ext cx="144000" cy="6978"/>
          </a:xfrm>
          <a:prstGeom prst="straightConnector1">
            <a:avLst/>
          </a:prstGeom>
          <a:ln w="28575">
            <a:solidFill>
              <a:schemeClr val="tx1"/>
            </a:solidFill>
            <a:prstDash val="solid"/>
            <a:headEnd type="none" w="lg" len="lg"/>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1"/>
          <p:cNvCxnSpPr/>
          <p:nvPr/>
        </p:nvCxnSpPr>
        <p:spPr>
          <a:xfrm>
            <a:off x="1871716" y="3458026"/>
            <a:ext cx="144000" cy="6978"/>
          </a:xfrm>
          <a:prstGeom prst="straightConnector1">
            <a:avLst/>
          </a:prstGeom>
          <a:ln w="28575">
            <a:solidFill>
              <a:schemeClr val="tx1"/>
            </a:solidFill>
            <a:prstDash val="solid"/>
            <a:headEnd type="none" w="lg" len="lg"/>
            <a:tailEnd type="arrow"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1"/>
          <p:cNvCxnSpPr/>
          <p:nvPr/>
        </p:nvCxnSpPr>
        <p:spPr>
          <a:xfrm>
            <a:off x="4544738" y="5549142"/>
            <a:ext cx="9434" cy="104447"/>
          </a:xfrm>
          <a:prstGeom prst="straightConnector1">
            <a:avLst/>
          </a:prstGeom>
          <a:ln w="28575">
            <a:solidFill>
              <a:schemeClr val="tx1"/>
            </a:solidFill>
            <a:prstDash val="solid"/>
            <a:headEnd type="none" w="lg" len="lg"/>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33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ED32D7-CD1C-410E-832E-AF56233FE190}"/>
              </a:ext>
            </a:extLst>
          </p:cNvPr>
          <p:cNvSpPr>
            <a:spLocks noChangeArrowheads="1"/>
          </p:cNvSpPr>
          <p:nvPr/>
        </p:nvSpPr>
        <p:spPr bwMode="auto">
          <a:xfrm>
            <a:off x="1547664" y="343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E38B4F60-A2AD-4F93-9C51-EC658CC94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800708"/>
            <a:ext cx="57150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23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15" y="357184"/>
            <a:ext cx="8653581" cy="25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Application Layer (Analysis and Display Programs)</a:t>
            </a:r>
          </a:p>
        </p:txBody>
      </p:sp>
      <p:cxnSp>
        <p:nvCxnSpPr>
          <p:cNvPr id="7" name="Straight Connector 6"/>
          <p:cNvCxnSpPr/>
          <p:nvPr/>
        </p:nvCxnSpPr>
        <p:spPr>
          <a:xfrm>
            <a:off x="72715" y="357184"/>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715" y="612775"/>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9" name="Can 8"/>
          <p:cNvSpPr/>
          <p:nvPr/>
        </p:nvSpPr>
        <p:spPr>
          <a:xfrm>
            <a:off x="2381543" y="1712889"/>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2" name="Straight Connector 11"/>
          <p:cNvCxnSpPr/>
          <p:nvPr/>
        </p:nvCxnSpPr>
        <p:spPr>
          <a:xfrm>
            <a:off x="94433" y="1968480"/>
            <a:ext cx="2287110"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6212" y="1970068"/>
            <a:ext cx="2209037"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2381543" y="3208975"/>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6" name="Straight Connector 15"/>
          <p:cNvCxnSpPr/>
          <p:nvPr/>
        </p:nvCxnSpPr>
        <p:spPr>
          <a:xfrm>
            <a:off x="72715" y="3464566"/>
            <a:ext cx="2308828"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856212" y="3464566"/>
            <a:ext cx="4919219"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18" name="Can 17"/>
          <p:cNvSpPr/>
          <p:nvPr/>
        </p:nvSpPr>
        <p:spPr>
          <a:xfrm>
            <a:off x="2381543" y="5327676"/>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9" name="Straight Connector 18"/>
          <p:cNvCxnSpPr/>
          <p:nvPr/>
        </p:nvCxnSpPr>
        <p:spPr>
          <a:xfrm>
            <a:off x="72715" y="5584855"/>
            <a:ext cx="2308828"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6212" y="5584855"/>
            <a:ext cx="2209037"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2" name="Can 21"/>
          <p:cNvSpPr/>
          <p:nvPr/>
        </p:nvSpPr>
        <p:spPr>
          <a:xfrm>
            <a:off x="5065249" y="5327676"/>
            <a:ext cx="474669" cy="693747"/>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24" name="Straight Connector 23"/>
          <p:cNvCxnSpPr/>
          <p:nvPr/>
        </p:nvCxnSpPr>
        <p:spPr>
          <a:xfrm>
            <a:off x="5539918" y="5584855"/>
            <a:ext cx="3413966"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5" name="Can 24"/>
          <p:cNvSpPr/>
          <p:nvPr/>
        </p:nvSpPr>
        <p:spPr>
          <a:xfrm>
            <a:off x="7775431" y="1712889"/>
            <a:ext cx="474669" cy="4308534"/>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0" name="Can 9"/>
          <p:cNvSpPr/>
          <p:nvPr/>
        </p:nvSpPr>
        <p:spPr>
          <a:xfrm>
            <a:off x="5065249" y="1712889"/>
            <a:ext cx="474669" cy="2555910"/>
          </a:xfrm>
          <a:prstGeom prst="can">
            <a:avLst>
              <a:gd name="adj" fmla="val 27321"/>
            </a:avLst>
          </a:prstGeom>
          <a:gradFill>
            <a:gsLst>
              <a:gs pos="0">
                <a:srgbClr val="C4BD97"/>
              </a:gs>
              <a:gs pos="80000">
                <a:srgbClr val="DDD9C3"/>
              </a:gs>
              <a:gs pos="100000">
                <a:srgbClr val="EEECE1"/>
              </a:gs>
            </a:gsLst>
          </a:gradFill>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33" name="Rectangle 32"/>
          <p:cNvSpPr/>
          <p:nvPr/>
        </p:nvSpPr>
        <p:spPr>
          <a:xfrm>
            <a:off x="94433" y="6350040"/>
            <a:ext cx="8653581" cy="25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Media Layer (Disks, Tapes and Network)</a:t>
            </a:r>
          </a:p>
        </p:txBody>
      </p:sp>
      <p:cxnSp>
        <p:nvCxnSpPr>
          <p:cNvPr id="34" name="Straight Connector 33"/>
          <p:cNvCxnSpPr/>
          <p:nvPr/>
        </p:nvCxnSpPr>
        <p:spPr>
          <a:xfrm>
            <a:off x="94433" y="6350040"/>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433" y="6605631"/>
            <a:ext cx="8653581" cy="1588"/>
          </a:xfrm>
          <a:prstGeom prst="line">
            <a:avLst/>
          </a:prstGeom>
          <a:ln w="31750">
            <a:solidFill>
              <a:schemeClr val="tx1"/>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2143019" y="1256874"/>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12877" y="1106647"/>
            <a:ext cx="2008216" cy="523220"/>
          </a:xfrm>
          <a:prstGeom prst="rect">
            <a:avLst/>
          </a:prstGeom>
          <a:solidFill>
            <a:schemeClr val="bg1"/>
          </a:solidFill>
          <a:ln>
            <a:solidFill>
              <a:schemeClr val="tx1"/>
            </a:solidFill>
          </a:ln>
        </p:spPr>
        <p:txBody>
          <a:bodyPr wrap="square" rtlCol="0">
            <a:spAutoFit/>
          </a:bodyPr>
          <a:lstStyle/>
          <a:p>
            <a:pPr algn="ctr"/>
            <a:r>
              <a:rPr lang="en-GB" sz="1400" b="1" dirty="0"/>
              <a:t>Objective Interface Message</a:t>
            </a:r>
          </a:p>
        </p:txBody>
      </p:sp>
      <p:cxnSp>
        <p:nvCxnSpPr>
          <p:cNvPr id="40" name="Straight Connector 39"/>
          <p:cNvCxnSpPr/>
          <p:nvPr/>
        </p:nvCxnSpPr>
        <p:spPr>
          <a:xfrm rot="5400000" flipH="1" flipV="1">
            <a:off x="2289942" y="2899087"/>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01860" y="2822277"/>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Aggregate</a:t>
            </a:r>
          </a:p>
        </p:txBody>
      </p:sp>
      <p:cxnSp>
        <p:nvCxnSpPr>
          <p:cNvPr id="43" name="Straight Connector 42"/>
          <p:cNvCxnSpPr/>
          <p:nvPr/>
        </p:nvCxnSpPr>
        <p:spPr>
          <a:xfrm rot="5400000" flipH="1" flipV="1">
            <a:off x="2294821" y="5017788"/>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06739" y="4940978"/>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Bit Stream</a:t>
            </a:r>
          </a:p>
        </p:txBody>
      </p:sp>
      <p:cxnSp>
        <p:nvCxnSpPr>
          <p:cNvPr id="45" name="Straight Connector 44"/>
          <p:cNvCxnSpPr/>
          <p:nvPr/>
        </p:nvCxnSpPr>
        <p:spPr>
          <a:xfrm rot="5400000" flipH="1" flipV="1">
            <a:off x="4975541" y="5016299"/>
            <a:ext cx="619774" cy="2"/>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87459" y="4939489"/>
            <a:ext cx="2008216" cy="307777"/>
          </a:xfrm>
          <a:prstGeom prst="rect">
            <a:avLst/>
          </a:prstGeom>
          <a:solidFill>
            <a:schemeClr val="bg1"/>
          </a:solidFill>
          <a:ln>
            <a:solidFill>
              <a:schemeClr val="tx1"/>
            </a:solidFill>
          </a:ln>
        </p:spPr>
        <p:txBody>
          <a:bodyPr wrap="square" rtlCol="0">
            <a:spAutoFit/>
          </a:bodyPr>
          <a:lstStyle/>
          <a:p>
            <a:pPr algn="ctr"/>
            <a:r>
              <a:rPr lang="en-GB" sz="1400" b="1" dirty="0"/>
              <a:t>Named Bit Stream</a:t>
            </a:r>
          </a:p>
        </p:txBody>
      </p:sp>
      <p:sp>
        <p:nvSpPr>
          <p:cNvPr id="47" name="TextBox 46"/>
          <p:cNvSpPr txBox="1"/>
          <p:nvPr/>
        </p:nvSpPr>
        <p:spPr>
          <a:xfrm>
            <a:off x="72715" y="5568502"/>
            <a:ext cx="2162140" cy="461665"/>
          </a:xfrm>
          <a:prstGeom prst="rect">
            <a:avLst/>
          </a:prstGeom>
          <a:noFill/>
        </p:spPr>
        <p:txBody>
          <a:bodyPr wrap="square" rtlCol="0">
            <a:spAutoFit/>
          </a:bodyPr>
          <a:lstStyle/>
          <a:p>
            <a:r>
              <a:rPr lang="en-GB" sz="1200" b="1" dirty="0"/>
              <a:t>Stream Layer</a:t>
            </a:r>
          </a:p>
          <a:p>
            <a:pPr>
              <a:buFont typeface="Arial" pitchFamily="34" charset="0"/>
              <a:buChar char="•"/>
            </a:pPr>
            <a:r>
              <a:rPr lang="en-GB" sz="1200" dirty="0"/>
              <a:t> Delimited Byte Streams</a:t>
            </a:r>
          </a:p>
        </p:txBody>
      </p:sp>
      <p:sp>
        <p:nvSpPr>
          <p:cNvPr id="51" name="TextBox 50"/>
          <p:cNvSpPr txBox="1"/>
          <p:nvPr/>
        </p:nvSpPr>
        <p:spPr>
          <a:xfrm>
            <a:off x="72715" y="3473583"/>
            <a:ext cx="2162140" cy="1015663"/>
          </a:xfrm>
          <a:prstGeom prst="rect">
            <a:avLst/>
          </a:prstGeom>
          <a:noFill/>
        </p:spPr>
        <p:txBody>
          <a:bodyPr wrap="square" rtlCol="0">
            <a:spAutoFit/>
          </a:bodyPr>
          <a:lstStyle/>
          <a:p>
            <a:r>
              <a:rPr lang="en-GB" sz="1200" b="1" dirty="0"/>
              <a:t>Structure Layer</a:t>
            </a:r>
          </a:p>
          <a:p>
            <a:pPr>
              <a:buFont typeface="Arial" pitchFamily="34" charset="0"/>
              <a:buChar char="•"/>
            </a:pPr>
            <a:r>
              <a:rPr lang="en-GB" sz="1200" dirty="0"/>
              <a:t> Primitive data types</a:t>
            </a:r>
          </a:p>
          <a:p>
            <a:pPr>
              <a:buFont typeface="Arial" pitchFamily="34" charset="0"/>
              <a:buChar char="•"/>
            </a:pPr>
            <a:r>
              <a:rPr lang="en-GB" sz="1200" dirty="0"/>
              <a:t> List/Array types</a:t>
            </a:r>
          </a:p>
          <a:p>
            <a:pPr>
              <a:buFont typeface="Arial" pitchFamily="34" charset="0"/>
              <a:buChar char="•"/>
            </a:pPr>
            <a:r>
              <a:rPr lang="en-GB" sz="1200" dirty="0"/>
              <a:t> Records</a:t>
            </a:r>
          </a:p>
          <a:p>
            <a:pPr>
              <a:buFont typeface="Arial" pitchFamily="34" charset="0"/>
              <a:buChar char="•"/>
            </a:pPr>
            <a:r>
              <a:rPr lang="en-GB" sz="1200" dirty="0"/>
              <a:t> Names Aggregates</a:t>
            </a:r>
          </a:p>
        </p:txBody>
      </p:sp>
      <p:sp>
        <p:nvSpPr>
          <p:cNvPr id="52" name="TextBox 51"/>
          <p:cNvSpPr txBox="1"/>
          <p:nvPr/>
        </p:nvSpPr>
        <p:spPr>
          <a:xfrm>
            <a:off x="94433" y="1973298"/>
            <a:ext cx="2162140" cy="830997"/>
          </a:xfrm>
          <a:prstGeom prst="rect">
            <a:avLst/>
          </a:prstGeom>
          <a:noFill/>
        </p:spPr>
        <p:txBody>
          <a:bodyPr wrap="square" rtlCol="0">
            <a:spAutoFit/>
          </a:bodyPr>
          <a:lstStyle/>
          <a:p>
            <a:r>
              <a:rPr lang="en-GB" sz="1200" b="1" dirty="0"/>
              <a:t>Object Layer</a:t>
            </a:r>
          </a:p>
          <a:p>
            <a:pPr>
              <a:buFont typeface="Arial" pitchFamily="34" charset="0"/>
              <a:buChar char="•"/>
            </a:pPr>
            <a:r>
              <a:rPr lang="en-GB" sz="1200" dirty="0"/>
              <a:t> Data Objects</a:t>
            </a:r>
          </a:p>
          <a:p>
            <a:pPr>
              <a:buFont typeface="Arial" pitchFamily="34" charset="0"/>
              <a:buChar char="•"/>
            </a:pPr>
            <a:r>
              <a:rPr lang="en-GB" sz="1200" dirty="0"/>
              <a:t>Container Objects</a:t>
            </a:r>
          </a:p>
          <a:p>
            <a:pPr>
              <a:buFont typeface="Arial" pitchFamily="34" charset="0"/>
              <a:buChar char="•"/>
            </a:pPr>
            <a:r>
              <a:rPr lang="en-GB" sz="1200" dirty="0"/>
              <a:t>Data Description Objects</a:t>
            </a:r>
          </a:p>
        </p:txBody>
      </p:sp>
      <p:cxnSp>
        <p:nvCxnSpPr>
          <p:cNvPr id="60" name="Straight Connector 59"/>
          <p:cNvCxnSpPr/>
          <p:nvPr/>
        </p:nvCxnSpPr>
        <p:spPr>
          <a:xfrm rot="5400000" flipH="1" flipV="1">
            <a:off x="4833495" y="1245061"/>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303353" y="1094834"/>
            <a:ext cx="2008216" cy="523220"/>
          </a:xfrm>
          <a:prstGeom prst="rect">
            <a:avLst/>
          </a:prstGeom>
          <a:solidFill>
            <a:schemeClr val="bg1"/>
          </a:solidFill>
          <a:ln>
            <a:solidFill>
              <a:schemeClr val="tx1"/>
            </a:solidFill>
          </a:ln>
        </p:spPr>
        <p:txBody>
          <a:bodyPr wrap="square" rtlCol="0">
            <a:spAutoFit/>
          </a:bodyPr>
          <a:lstStyle/>
          <a:p>
            <a:pPr algn="ctr"/>
            <a:r>
              <a:rPr lang="en-GB" sz="1400" b="1" dirty="0"/>
              <a:t>Named Aggregates</a:t>
            </a:r>
          </a:p>
          <a:p>
            <a:pPr algn="ctr"/>
            <a:endParaRPr lang="en-GB" sz="1400" b="1" dirty="0"/>
          </a:p>
        </p:txBody>
      </p:sp>
      <p:cxnSp>
        <p:nvCxnSpPr>
          <p:cNvPr id="62" name="Straight Connector 61"/>
          <p:cNvCxnSpPr/>
          <p:nvPr/>
        </p:nvCxnSpPr>
        <p:spPr>
          <a:xfrm rot="5400000" flipH="1" flipV="1">
            <a:off x="7533722" y="1245060"/>
            <a:ext cx="913620" cy="1"/>
          </a:xfrm>
          <a:prstGeom prst="line">
            <a:avLst/>
          </a:prstGeom>
          <a:ln w="31750">
            <a:solidFill>
              <a:schemeClr val="tx1"/>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003580" y="1094833"/>
            <a:ext cx="2008216" cy="523220"/>
          </a:xfrm>
          <a:prstGeom prst="rect">
            <a:avLst/>
          </a:prstGeom>
          <a:solidFill>
            <a:schemeClr val="bg1"/>
          </a:solidFill>
          <a:ln>
            <a:solidFill>
              <a:schemeClr val="tx1"/>
            </a:solidFill>
          </a:ln>
        </p:spPr>
        <p:txBody>
          <a:bodyPr wrap="square" rtlCol="0">
            <a:spAutoFit/>
          </a:bodyPr>
          <a:lstStyle/>
          <a:p>
            <a:pPr algn="ctr"/>
            <a:r>
              <a:rPr lang="en-GB" sz="1400" b="1" dirty="0"/>
              <a:t>Named Bit Streams</a:t>
            </a:r>
          </a:p>
          <a:p>
            <a:pPr algn="ctr"/>
            <a:endParaRPr lang="en-GB" sz="1400" b="1" dirty="0"/>
          </a:p>
        </p:txBody>
      </p:sp>
      <p:sp>
        <p:nvSpPr>
          <p:cNvPr id="64" name="TextBox 63"/>
          <p:cNvSpPr txBox="1"/>
          <p:nvPr/>
        </p:nvSpPr>
        <p:spPr>
          <a:xfrm>
            <a:off x="3759582" y="1452075"/>
            <a:ext cx="666366" cy="523220"/>
          </a:xfrm>
          <a:prstGeom prst="rect">
            <a:avLst/>
          </a:prstGeom>
          <a:noFill/>
        </p:spPr>
        <p:txBody>
          <a:bodyPr wrap="square" rtlCol="0">
            <a:spAutoFit/>
          </a:bodyPr>
          <a:lstStyle/>
          <a:p>
            <a:r>
              <a:rPr lang="en-GB" sz="2800" b="1" dirty="0"/>
              <a:t>...</a:t>
            </a:r>
          </a:p>
        </p:txBody>
      </p:sp>
      <p:sp>
        <p:nvSpPr>
          <p:cNvPr id="65" name="TextBox 64"/>
          <p:cNvSpPr txBox="1"/>
          <p:nvPr/>
        </p:nvSpPr>
        <p:spPr>
          <a:xfrm>
            <a:off x="3759582" y="5045282"/>
            <a:ext cx="666366" cy="523220"/>
          </a:xfrm>
          <a:prstGeom prst="rect">
            <a:avLst/>
          </a:prstGeom>
          <a:noFill/>
        </p:spPr>
        <p:txBody>
          <a:bodyPr wrap="square" rtlCol="0">
            <a:spAutoFit/>
          </a:bodyPr>
          <a:lstStyle/>
          <a:p>
            <a:r>
              <a:rPr lang="en-GB" sz="2800" b="1" dirty="0"/>
              <a:t>...</a:t>
            </a:r>
          </a:p>
        </p:txBody>
      </p:sp>
      <p:sp>
        <p:nvSpPr>
          <p:cNvPr id="66" name="TextBox 65"/>
          <p:cNvSpPr txBox="1"/>
          <p:nvPr/>
        </p:nvSpPr>
        <p:spPr>
          <a:xfrm>
            <a:off x="3759582" y="2868444"/>
            <a:ext cx="666366" cy="523220"/>
          </a:xfrm>
          <a:prstGeom prst="rect">
            <a:avLst/>
          </a:prstGeom>
          <a:noFill/>
        </p:spPr>
        <p:txBody>
          <a:bodyPr wrap="square" rtlCol="0">
            <a:spAutoFit/>
          </a:bodyPr>
          <a:lstStyle/>
          <a:p>
            <a:r>
              <a:rPr lang="en-GB" sz="2800" b="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p:cNvSpPr/>
          <p:nvPr/>
        </p:nvSpPr>
        <p:spPr>
          <a:xfrm>
            <a:off x="69849" y="4473116"/>
            <a:ext cx="2786081" cy="22748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76325" indent="-177800" fontAlgn="t">
              <a:spcBef>
                <a:spcPts val="600"/>
              </a:spcBef>
              <a:spcAft>
                <a:spcPts val="0"/>
              </a:spcAft>
            </a:pPr>
            <a:endParaRPr lang="en-GB" sz="200" dirty="0">
              <a:solidFill>
                <a:srgbClr val="000000"/>
              </a:solidFill>
              <a:latin typeface="Calibri" panose="020F0502020204030204" pitchFamily="34" charset="0"/>
            </a:endParaRPr>
          </a:p>
          <a:p>
            <a:pPr marL="1076325" indent="-177800" fontAlgn="t">
              <a:spcBef>
                <a:spcPts val="600"/>
              </a:spcBef>
              <a:spcAft>
                <a:spcPts val="0"/>
              </a:spcAft>
            </a:pPr>
            <a:r>
              <a:rPr lang="en-GB" dirty="0">
                <a:solidFill>
                  <a:srgbClr val="000000"/>
                </a:solidFill>
                <a:latin typeface="Calibri" panose="020F0502020204030204" pitchFamily="34" charset="0"/>
              </a:rPr>
              <a:t>= 	</a:t>
            </a:r>
            <a:r>
              <a:rPr lang="en-GB" dirty="0">
                <a:solidFill>
                  <a:srgbClr val="000000"/>
                </a:solidFill>
              </a:rPr>
              <a:t>Entity</a:t>
            </a:r>
          </a:p>
          <a:p>
            <a:pPr marL="1076325" indent="-177800" fontAlgn="t">
              <a:spcBef>
                <a:spcPts val="600"/>
              </a:spcBef>
              <a:spcAft>
                <a:spcPts val="0"/>
              </a:spcAft>
            </a:pPr>
            <a:endParaRPr lang="en-US" sz="600" dirty="0"/>
          </a:p>
          <a:p>
            <a:pPr marL="1076325" indent="-177800" fontAlgn="t">
              <a:spcBef>
                <a:spcPts val="600"/>
              </a:spcBef>
              <a:spcAft>
                <a:spcPts val="0"/>
              </a:spcAft>
            </a:pPr>
            <a:r>
              <a:rPr lang="en-GB" dirty="0">
                <a:solidFill>
                  <a:srgbClr val="000000"/>
                </a:solidFill>
              </a:rPr>
              <a:t>= 	Information Package Data Object</a:t>
            </a:r>
          </a:p>
          <a:p>
            <a:pPr marL="1076325" indent="-177800" fontAlgn="t">
              <a:spcBef>
                <a:spcPts val="600"/>
              </a:spcBef>
              <a:spcAft>
                <a:spcPts val="0"/>
              </a:spcAft>
            </a:pPr>
            <a:r>
              <a:rPr lang="en-GB" dirty="0">
                <a:solidFill>
                  <a:srgbClr val="000000"/>
                </a:solidFill>
              </a:rPr>
              <a:t>=	Role</a:t>
            </a:r>
            <a:endParaRPr lang="en-US" dirty="0"/>
          </a:p>
          <a:p>
            <a:pPr marL="1076325" indent="-177800" fontAlgn="t">
              <a:spcBef>
                <a:spcPts val="600"/>
              </a:spcBef>
              <a:spcAft>
                <a:spcPts val="0"/>
              </a:spcAft>
            </a:pPr>
            <a:r>
              <a:rPr lang="en-GB" dirty="0">
                <a:solidFill>
                  <a:srgbClr val="000000"/>
                </a:solidFill>
              </a:rPr>
              <a:t>=	Data Flow</a:t>
            </a:r>
            <a:endParaRPr lang="en-US" sz="1800" b="0" i="0" u="none" strike="noStrike" dirty="0">
              <a:effectLst/>
            </a:endParaRPr>
          </a:p>
        </p:txBody>
      </p:sp>
      <p:sp>
        <p:nvSpPr>
          <p:cNvPr id="5124" name="TextBox 2"/>
          <p:cNvSpPr txBox="1">
            <a:spLocks noChangeArrowheads="1"/>
          </p:cNvSpPr>
          <p:nvPr/>
        </p:nvSpPr>
        <p:spPr bwMode="auto">
          <a:xfrm>
            <a:off x="3143250" y="2047875"/>
            <a:ext cx="2373313" cy="2062103"/>
          </a:xfrm>
          <a:prstGeom prst="rect">
            <a:avLst/>
          </a:prstGeom>
          <a:blipFill>
            <a:blip r:embed="rId3"/>
            <a:tile tx="0" ty="0" sx="100000" sy="100000" flip="none" algn="tl"/>
          </a:blipFill>
          <a:ln>
            <a:solidFill>
              <a:schemeClr val="accent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endParaRPr lang="en-GB"/>
          </a:p>
          <a:p>
            <a:r>
              <a:rPr lang="en-GB"/>
              <a:t>OAIS</a:t>
            </a:r>
          </a:p>
          <a:p>
            <a:endParaRPr lang="en-GB"/>
          </a:p>
          <a:p>
            <a:endParaRPr lang="en-GB"/>
          </a:p>
          <a:p>
            <a:endParaRPr lang="en-GB"/>
          </a:p>
          <a:p>
            <a:endParaRPr lang="en-GB"/>
          </a:p>
          <a:p>
            <a:endParaRPr lang="en-GB"/>
          </a:p>
        </p:txBody>
      </p:sp>
      <p:sp>
        <p:nvSpPr>
          <p:cNvPr id="7" name="Oval 6"/>
          <p:cNvSpPr/>
          <p:nvPr/>
        </p:nvSpPr>
        <p:spPr>
          <a:xfrm>
            <a:off x="3286125" y="2619375"/>
            <a:ext cx="2143125" cy="100012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Archive</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sp>
        <p:nvSpPr>
          <p:cNvPr id="9" name="Oval 8"/>
          <p:cNvSpPr/>
          <p:nvPr/>
        </p:nvSpPr>
        <p:spPr>
          <a:xfrm>
            <a:off x="1428750" y="952141"/>
            <a:ext cx="2643188" cy="928687"/>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Submission</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sp>
        <p:nvSpPr>
          <p:cNvPr id="11" name="Oval 10"/>
          <p:cNvSpPr/>
          <p:nvPr/>
        </p:nvSpPr>
        <p:spPr>
          <a:xfrm>
            <a:off x="3286125" y="4786313"/>
            <a:ext cx="2428875" cy="1000125"/>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2000" dirty="0">
                <a:solidFill>
                  <a:schemeClr val="tx1"/>
                </a:solidFill>
              </a:rPr>
              <a:t>Dissemination</a:t>
            </a:r>
          </a:p>
          <a:p>
            <a:pPr algn="ctr" fontAlgn="auto">
              <a:spcBef>
                <a:spcPts val="0"/>
              </a:spcBef>
              <a:spcAft>
                <a:spcPts val="0"/>
              </a:spcAft>
              <a:defRPr/>
            </a:pPr>
            <a:r>
              <a:rPr lang="en-GB" sz="2000" dirty="0">
                <a:solidFill>
                  <a:schemeClr val="tx1"/>
                </a:solidFill>
              </a:rPr>
              <a:t>Information</a:t>
            </a:r>
          </a:p>
          <a:p>
            <a:pPr algn="ctr" fontAlgn="auto">
              <a:spcBef>
                <a:spcPts val="0"/>
              </a:spcBef>
              <a:spcAft>
                <a:spcPts val="0"/>
              </a:spcAft>
              <a:defRPr/>
            </a:pPr>
            <a:r>
              <a:rPr lang="en-GB" sz="2000" dirty="0">
                <a:solidFill>
                  <a:schemeClr val="tx1"/>
                </a:solidFill>
              </a:rPr>
              <a:t>Packages</a:t>
            </a:r>
          </a:p>
        </p:txBody>
      </p:sp>
      <p:cxnSp>
        <p:nvCxnSpPr>
          <p:cNvPr id="13" name="Shape 12"/>
          <p:cNvCxnSpPr>
            <a:endCxn id="5124" idx="0"/>
          </p:cNvCxnSpPr>
          <p:nvPr/>
        </p:nvCxnSpPr>
        <p:spPr>
          <a:xfrm rot="16200000" flipH="1">
            <a:off x="2859485" y="577453"/>
            <a:ext cx="1770062" cy="1170782"/>
          </a:xfrm>
          <a:prstGeom prst="curvedConnector3">
            <a:avLst>
              <a:gd name="adj1" fmla="val -7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p:nvPr/>
        </p:nvCxnSpPr>
        <p:spPr>
          <a:xfrm rot="10800000">
            <a:off x="5500688" y="2547938"/>
            <a:ext cx="2786062" cy="2143125"/>
          </a:xfrm>
          <a:prstGeom prst="curvedConnector3">
            <a:avLst>
              <a:gd name="adj1" fmla="val -150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5124" idx="2"/>
          </p:cNvCxnSpPr>
          <p:nvPr/>
        </p:nvCxnSpPr>
        <p:spPr>
          <a:xfrm rot="16200000" flipH="1">
            <a:off x="4874787" y="3565098"/>
            <a:ext cx="938270" cy="202803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0800000">
            <a:off x="5343922" y="4109978"/>
            <a:ext cx="1014016" cy="811272"/>
          </a:xfrm>
          <a:prstGeom prst="curvedConnector3">
            <a:avLst>
              <a:gd name="adj1" fmla="val 9968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5500688" y="3262313"/>
            <a:ext cx="1901825" cy="1428750"/>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3" name="TextBox 49"/>
          <p:cNvSpPr txBox="1">
            <a:spLocks noChangeArrowheads="1"/>
          </p:cNvSpPr>
          <p:nvPr/>
        </p:nvSpPr>
        <p:spPr bwMode="auto">
          <a:xfrm>
            <a:off x="6000750" y="3976688"/>
            <a:ext cx="1500188" cy="708025"/>
          </a:xfrm>
          <a:prstGeom prst="rect">
            <a:avLst/>
          </a:prstGeom>
          <a:noFill/>
          <a:ln w="9525">
            <a:noFill/>
            <a:miter lim="800000"/>
            <a:headEnd/>
            <a:tailEnd/>
          </a:ln>
        </p:spPr>
        <p:txBody>
          <a:bodyPr>
            <a:spAutoFit/>
          </a:bodyPr>
          <a:lstStyle/>
          <a:p>
            <a:pPr algn="ctr"/>
            <a:r>
              <a:rPr lang="en-GB" sz="2000">
                <a:latin typeface="Calibri" pitchFamily="34" charset="0"/>
              </a:rPr>
              <a:t>query responses</a:t>
            </a:r>
            <a:endParaRPr lang="en-GB">
              <a:latin typeface="Calibri" pitchFamily="34" charset="0"/>
            </a:endParaRPr>
          </a:p>
        </p:txBody>
      </p:sp>
      <p:sp>
        <p:nvSpPr>
          <p:cNvPr id="5144" name="TextBox 50"/>
          <p:cNvSpPr txBox="1">
            <a:spLocks noChangeArrowheads="1"/>
          </p:cNvSpPr>
          <p:nvPr/>
        </p:nvSpPr>
        <p:spPr bwMode="auto">
          <a:xfrm>
            <a:off x="5481943" y="2177257"/>
            <a:ext cx="1500188" cy="400050"/>
          </a:xfrm>
          <a:prstGeom prst="rect">
            <a:avLst/>
          </a:prstGeom>
          <a:noFill/>
          <a:ln w="9525">
            <a:noFill/>
            <a:miter lim="800000"/>
            <a:headEnd/>
            <a:tailEnd/>
          </a:ln>
        </p:spPr>
        <p:txBody>
          <a:bodyPr>
            <a:spAutoFit/>
          </a:bodyPr>
          <a:lstStyle/>
          <a:p>
            <a:pPr algn="ctr"/>
            <a:r>
              <a:rPr lang="en-GB" sz="2000" dirty="0">
                <a:latin typeface="Calibri" pitchFamily="34" charset="0"/>
              </a:rPr>
              <a:t>queries</a:t>
            </a:r>
            <a:endParaRPr lang="en-GB" dirty="0">
              <a:latin typeface="Calibri" pitchFamily="34" charset="0"/>
            </a:endParaRPr>
          </a:p>
        </p:txBody>
      </p:sp>
      <p:sp>
        <p:nvSpPr>
          <p:cNvPr id="5145" name="TextBox 51"/>
          <p:cNvSpPr txBox="1">
            <a:spLocks noChangeArrowheads="1"/>
          </p:cNvSpPr>
          <p:nvPr/>
        </p:nvSpPr>
        <p:spPr bwMode="auto">
          <a:xfrm>
            <a:off x="4972685" y="4179062"/>
            <a:ext cx="1500188" cy="400050"/>
          </a:xfrm>
          <a:prstGeom prst="rect">
            <a:avLst/>
          </a:prstGeom>
          <a:noFill/>
          <a:ln w="9525">
            <a:noFill/>
            <a:miter lim="800000"/>
            <a:headEnd/>
            <a:tailEnd/>
          </a:ln>
        </p:spPr>
        <p:txBody>
          <a:bodyPr>
            <a:spAutoFit/>
          </a:bodyPr>
          <a:lstStyle/>
          <a:p>
            <a:pPr algn="ctr"/>
            <a:r>
              <a:rPr lang="en-GB" sz="2000" dirty="0">
                <a:latin typeface="Calibri" pitchFamily="34" charset="0"/>
              </a:rPr>
              <a:t>orders</a:t>
            </a:r>
            <a:endParaRPr lang="en-GB" dirty="0">
              <a:latin typeface="Calibri" pitchFamily="34" charset="0"/>
            </a:endParaRPr>
          </a:p>
        </p:txBody>
      </p:sp>
      <p:sp>
        <p:nvSpPr>
          <p:cNvPr id="55" name="Oval 54"/>
          <p:cNvSpPr/>
          <p:nvPr/>
        </p:nvSpPr>
        <p:spPr>
          <a:xfrm>
            <a:off x="194555" y="5121188"/>
            <a:ext cx="714375" cy="357188"/>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GB" sz="2000">
              <a:solidFill>
                <a:schemeClr val="tx1"/>
              </a:solidFill>
            </a:endParaRPr>
          </a:p>
        </p:txBody>
      </p:sp>
      <p:cxnSp>
        <p:nvCxnSpPr>
          <p:cNvPr id="57" name="Straight Arrow Connector 56"/>
          <p:cNvCxnSpPr/>
          <p:nvPr/>
        </p:nvCxnSpPr>
        <p:spPr>
          <a:xfrm>
            <a:off x="251520" y="6559760"/>
            <a:ext cx="714375"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ktangel med afklippet hjørne i samme side 19"/>
          <p:cNvSpPr/>
          <p:nvPr/>
        </p:nvSpPr>
        <p:spPr>
          <a:xfrm>
            <a:off x="187200" y="4606372"/>
            <a:ext cx="676388" cy="370800"/>
          </a:xfrm>
          <a:prstGeom prst="snip2SameRect">
            <a:avLst>
              <a:gd name="adj1" fmla="val 16667"/>
              <a:gd name="adj2" fmla="val 15568"/>
            </a:avLst>
          </a:prstGeom>
          <a:gradFill flip="none" rotWithShape="1">
            <a:gsLst>
              <a:gs pos="0">
                <a:srgbClr val="DEA978"/>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2400" b="1" dirty="0">
              <a:solidFill>
                <a:schemeClr val="tx1"/>
              </a:solidFill>
            </a:endParaRPr>
          </a:p>
        </p:txBody>
      </p:sp>
      <p:sp>
        <p:nvSpPr>
          <p:cNvPr id="21" name="Afrundet rektangel 20"/>
          <p:cNvSpPr/>
          <p:nvPr/>
        </p:nvSpPr>
        <p:spPr>
          <a:xfrm>
            <a:off x="1079844" y="44624"/>
            <a:ext cx="2088000" cy="46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400" dirty="0" smtClean="0">
                <a:solidFill>
                  <a:schemeClr val="tx1"/>
                </a:solidFill>
              </a:rPr>
              <a:t>Producer</a:t>
            </a:r>
            <a:endParaRPr lang="en-GB" sz="2400" dirty="0">
              <a:solidFill>
                <a:schemeClr val="tx1"/>
              </a:solidFill>
            </a:endParaRPr>
          </a:p>
        </p:txBody>
      </p:sp>
      <p:sp>
        <p:nvSpPr>
          <p:cNvPr id="23" name="Afrundet rektangel 22"/>
          <p:cNvSpPr/>
          <p:nvPr/>
        </p:nvSpPr>
        <p:spPr>
          <a:xfrm>
            <a:off x="6327951" y="4689140"/>
            <a:ext cx="2088000" cy="46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2400" dirty="0">
                <a:solidFill>
                  <a:schemeClr val="tx1"/>
                </a:solidFill>
              </a:rPr>
              <a:t>Consumer</a:t>
            </a:r>
            <a:endParaRPr lang="en-GB" sz="2400" dirty="0">
              <a:solidFill>
                <a:schemeClr val="tx1"/>
              </a:solidFill>
            </a:endParaRPr>
          </a:p>
        </p:txBody>
      </p:sp>
      <p:sp>
        <p:nvSpPr>
          <p:cNvPr id="2" name="Rektangel 1"/>
          <p:cNvSpPr/>
          <p:nvPr/>
        </p:nvSpPr>
        <p:spPr>
          <a:xfrm>
            <a:off x="69850" y="4113077"/>
            <a:ext cx="2786081" cy="359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Legend</a:t>
            </a:r>
            <a:endParaRPr lang="en-GB" dirty="0">
              <a:solidFill>
                <a:schemeClr val="tx1"/>
              </a:solidFill>
            </a:endParaRPr>
          </a:p>
        </p:txBody>
      </p:sp>
      <p:sp>
        <p:nvSpPr>
          <p:cNvPr id="25" name="Afrundet rektangel 24"/>
          <p:cNvSpPr/>
          <p:nvPr/>
        </p:nvSpPr>
        <p:spPr>
          <a:xfrm>
            <a:off x="181524" y="6021320"/>
            <a:ext cx="720000" cy="288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endParaRPr lang="en-GB" sz="2400" dirty="0">
              <a:solidFill>
                <a:schemeClr val="tx1"/>
              </a:solidFill>
            </a:endParaRPr>
          </a:p>
        </p:txBody>
      </p:sp>
    </p:spTree>
    <p:extLst>
      <p:ext uri="{BB962C8B-B14F-4D97-AF65-F5344CB8AC3E}">
        <p14:creationId xmlns:p14="http://schemas.microsoft.com/office/powerpoint/2010/main" val="421901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2"/>
          <p:cNvSpPr txBox="1">
            <a:spLocks noChangeArrowheads="1"/>
          </p:cNvSpPr>
          <p:nvPr/>
        </p:nvSpPr>
        <p:spPr bwMode="auto">
          <a:xfrm>
            <a:off x="1050175" y="152636"/>
            <a:ext cx="6206400" cy="4982400"/>
          </a:xfrm>
          <a:prstGeom prst="rect">
            <a:avLst/>
          </a:prstGeom>
          <a:blipFill>
            <a:blip r:embed="rId3"/>
            <a:tile tx="0" ty="0" sx="100000" sy="100000" flip="none" algn="tl"/>
          </a:blipFill>
          <a:ln>
            <a:solidFill>
              <a:schemeClr val="tx1"/>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wrap="square">
            <a:spAutoFit/>
          </a:bodyPr>
          <a:lstStyle>
            <a:defPPr>
              <a:defRPr lang="en-US"/>
            </a:defPPr>
            <a:lvl1pPr algn="ctr">
              <a:defRPr>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endParaRPr lang="en-GB" dirty="0"/>
          </a:p>
          <a:p>
            <a:endParaRPr lang="en-GB" dirty="0"/>
          </a:p>
          <a:p>
            <a:endParaRPr lang="en-GB" dirty="0"/>
          </a:p>
          <a:p>
            <a:endParaRPr lang="en-GB" dirty="0"/>
          </a:p>
          <a:p>
            <a:endParaRPr lang="en-GB" dirty="0"/>
          </a:p>
          <a:p>
            <a:endParaRPr lang="en-GB" dirty="0"/>
          </a:p>
        </p:txBody>
      </p:sp>
      <p:grpSp>
        <p:nvGrpSpPr>
          <p:cNvPr id="11" name="Group 10"/>
          <p:cNvGrpSpPr/>
          <p:nvPr/>
        </p:nvGrpSpPr>
        <p:grpSpPr>
          <a:xfrm>
            <a:off x="143572" y="746827"/>
            <a:ext cx="8611221" cy="4762169"/>
            <a:chOff x="53869" y="303574"/>
            <a:chExt cx="2179850" cy="1160725"/>
          </a:xfrm>
        </p:grpSpPr>
        <p:cxnSp>
          <p:nvCxnSpPr>
            <p:cNvPr id="12" name="Straight Arrow Connector 11"/>
            <p:cNvCxnSpPr>
              <a:stCxn id="0" idx="0"/>
              <a:endCxn id="0" idx="1"/>
            </p:cNvCxnSpPr>
            <p:nvPr/>
          </p:nvCxnSpPr>
          <p:spPr bwMode="auto">
            <a:xfrm rot="5400000" flipH="1" flipV="1">
              <a:off x="623012" y="482149"/>
              <a:ext cx="71429" cy="2857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0" idx="2"/>
              <a:endCxn id="0" idx="1"/>
            </p:cNvCxnSpPr>
            <p:nvPr/>
          </p:nvCxnSpPr>
          <p:spPr bwMode="auto">
            <a:xfrm rot="16200000" flipH="1">
              <a:off x="676583" y="678581"/>
              <a:ext cx="53572" cy="3749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0" idx="3"/>
            </p:cNvCxnSpPr>
            <p:nvPr/>
          </p:nvCxnSpPr>
          <p:spPr bwMode="auto">
            <a:xfrm>
              <a:off x="1303961" y="589292"/>
              <a:ext cx="158333" cy="892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0" idx="3"/>
            </p:cNvCxnSpPr>
            <p:nvPr/>
          </p:nvCxnSpPr>
          <p:spPr bwMode="auto">
            <a:xfrm flipV="1">
              <a:off x="1248009" y="821436"/>
              <a:ext cx="214285" cy="714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337100" y="964493"/>
              <a:ext cx="214288"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99596" y="741277"/>
              <a:ext cx="660721"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1047015" y="897429"/>
              <a:ext cx="437306"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0" idx="2"/>
            </p:cNvCxnSpPr>
            <p:nvPr/>
          </p:nvCxnSpPr>
          <p:spPr bwMode="auto">
            <a:xfrm rot="5400000">
              <a:off x="1550983" y="1000208"/>
              <a:ext cx="143255" cy="0"/>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0" idx="1"/>
            </p:cNvCxnSpPr>
            <p:nvPr/>
          </p:nvCxnSpPr>
          <p:spPr bwMode="auto">
            <a:xfrm flipV="1">
              <a:off x="221428" y="309924"/>
              <a:ext cx="437299" cy="1150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53869" y="1132809"/>
              <a:ext cx="145809" cy="3347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0" idx="1"/>
            </p:cNvCxnSpPr>
            <p:nvPr/>
          </p:nvCxnSpPr>
          <p:spPr bwMode="auto">
            <a:xfrm rot="10800000" flipH="1">
              <a:off x="194443" y="1164694"/>
              <a:ext cx="196428" cy="1984"/>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16200000" flipV="1">
              <a:off x="2121219" y="253773"/>
              <a:ext cx="62699" cy="16230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0" idx="3"/>
            </p:cNvCxnSpPr>
            <p:nvPr/>
          </p:nvCxnSpPr>
          <p:spPr bwMode="auto">
            <a:xfrm rot="10800000" flipV="1">
              <a:off x="1533326" y="303574"/>
              <a:ext cx="538092" cy="6349"/>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rot="5400000">
              <a:off x="2121417" y="1050060"/>
              <a:ext cx="44445" cy="18015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rot="10800000" flipV="1">
              <a:off x="1764892" y="1160725"/>
              <a:ext cx="288669" cy="396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flipV="1">
              <a:off x="59127" y="321035"/>
              <a:ext cx="163094" cy="43870"/>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113669" y="767864"/>
              <a:ext cx="160713"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SIP</a:t>
              </a:r>
            </a:p>
          </p:txBody>
        </p:sp>
        <p:sp>
          <p:nvSpPr>
            <p:cNvPr id="107" name="Oval 106"/>
            <p:cNvSpPr/>
            <p:nvPr/>
          </p:nvSpPr>
          <p:spPr bwMode="auto">
            <a:xfrm>
              <a:off x="301586" y="428575"/>
              <a:ext cx="392855" cy="196431"/>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Descriptive Information</a:t>
              </a:r>
            </a:p>
          </p:txBody>
        </p:sp>
        <p:sp>
          <p:nvSpPr>
            <p:cNvPr id="108" name="Oval 107"/>
            <p:cNvSpPr/>
            <p:nvPr/>
          </p:nvSpPr>
          <p:spPr bwMode="auto">
            <a:xfrm>
              <a:off x="1408723" y="413099"/>
              <a:ext cx="392458" cy="196430"/>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1600" b="1" dirty="0">
                  <a:solidFill>
                    <a:schemeClr val="tx1"/>
                  </a:solidFill>
                </a:rPr>
                <a:t>Descriptive Information</a:t>
              </a:r>
            </a:p>
          </p:txBody>
        </p:sp>
        <p:sp>
          <p:nvSpPr>
            <p:cNvPr id="109" name="Oval 108"/>
            <p:cNvSpPr/>
            <p:nvPr/>
          </p:nvSpPr>
          <p:spPr bwMode="auto">
            <a:xfrm>
              <a:off x="515870" y="875008"/>
              <a:ext cx="160714"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AIP</a:t>
              </a:r>
            </a:p>
          </p:txBody>
        </p:sp>
        <p:sp>
          <p:nvSpPr>
            <p:cNvPr id="110" name="Oval 109"/>
            <p:cNvSpPr/>
            <p:nvPr/>
          </p:nvSpPr>
          <p:spPr bwMode="auto">
            <a:xfrm>
              <a:off x="1285707" y="892865"/>
              <a:ext cx="160714"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AIP</a:t>
              </a:r>
            </a:p>
          </p:txBody>
        </p:sp>
        <p:cxnSp>
          <p:nvCxnSpPr>
            <p:cNvPr id="112" name="Straight Arrow Connector 111"/>
            <p:cNvCxnSpPr/>
            <p:nvPr/>
          </p:nvCxnSpPr>
          <p:spPr bwMode="auto">
            <a:xfrm rot="10800000">
              <a:off x="1785459" y="659133"/>
              <a:ext cx="40097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7" name="TextBox 112"/>
            <p:cNvSpPr txBox="1">
              <a:spLocks noChangeArrowheads="1"/>
            </p:cNvSpPr>
            <p:nvPr/>
          </p:nvSpPr>
          <p:spPr bwMode="auto">
            <a:xfrm>
              <a:off x="1857133" y="584044"/>
              <a:ext cx="249999" cy="92461"/>
            </a:xfrm>
            <a:prstGeom prst="rect">
              <a:avLst/>
            </a:prstGeom>
            <a:noFill/>
            <a:ln w="9525">
              <a:noFill/>
              <a:miter lim="800000"/>
              <a:headEnd/>
              <a:tailEnd/>
            </a:ln>
          </p:spPr>
          <p:txBody>
            <a:bodyPr lIns="22851" tIns="11425" rIns="22851" bIns="11425">
              <a:spAutoFit/>
            </a:bodyPr>
            <a:lstStyle/>
            <a:p>
              <a:r>
                <a:rPr lang="en-GB" dirty="0">
                  <a:latin typeface="Calibri" pitchFamily="34" charset="0"/>
                </a:rPr>
                <a:t>queries</a:t>
              </a:r>
            </a:p>
          </p:txBody>
        </p:sp>
        <p:cxnSp>
          <p:nvCxnSpPr>
            <p:cNvPr id="118" name="Straight Arrow Connector 117"/>
            <p:cNvCxnSpPr/>
            <p:nvPr/>
          </p:nvCxnSpPr>
          <p:spPr bwMode="auto">
            <a:xfrm>
              <a:off x="1776346" y="740880"/>
              <a:ext cx="40097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9" name="TextBox 118"/>
            <p:cNvSpPr txBox="1">
              <a:spLocks noChangeArrowheads="1"/>
            </p:cNvSpPr>
            <p:nvPr/>
          </p:nvSpPr>
          <p:spPr bwMode="auto">
            <a:xfrm>
              <a:off x="1785527" y="667730"/>
              <a:ext cx="428569" cy="69048"/>
            </a:xfrm>
            <a:prstGeom prst="rect">
              <a:avLst/>
            </a:prstGeom>
            <a:noFill/>
            <a:ln w="9525">
              <a:noFill/>
              <a:miter lim="800000"/>
              <a:headEnd/>
              <a:tailEnd/>
            </a:ln>
          </p:spPr>
          <p:txBody>
            <a:bodyPr lIns="0" tIns="0" rIns="0" bIns="0">
              <a:spAutoFit/>
            </a:bodyPr>
            <a:lstStyle/>
            <a:p>
              <a:r>
                <a:rPr lang="en-GB" dirty="0">
                  <a:latin typeface="Calibri" pitchFamily="34" charset="0"/>
                </a:rPr>
                <a:t>query responses</a:t>
              </a:r>
            </a:p>
          </p:txBody>
        </p:sp>
        <p:sp>
          <p:nvSpPr>
            <p:cNvPr id="6200" name="TextBox 130"/>
            <p:cNvSpPr txBox="1">
              <a:spLocks noChangeArrowheads="1"/>
            </p:cNvSpPr>
            <p:nvPr/>
          </p:nvSpPr>
          <p:spPr bwMode="auto">
            <a:xfrm>
              <a:off x="1857133" y="755485"/>
              <a:ext cx="249999" cy="92064"/>
            </a:xfrm>
            <a:prstGeom prst="rect">
              <a:avLst/>
            </a:prstGeom>
            <a:noFill/>
            <a:ln w="9525">
              <a:noFill/>
              <a:miter lim="800000"/>
              <a:headEnd/>
              <a:tailEnd/>
            </a:ln>
          </p:spPr>
          <p:txBody>
            <a:bodyPr lIns="22851" tIns="11425" rIns="22851" bIns="11425">
              <a:spAutoFit/>
            </a:bodyPr>
            <a:lstStyle/>
            <a:p>
              <a:r>
                <a:rPr lang="en-GB" dirty="0">
                  <a:latin typeface="Calibri" pitchFamily="34" charset="0"/>
                </a:rPr>
                <a:t>orders</a:t>
              </a:r>
            </a:p>
          </p:txBody>
        </p:sp>
        <p:cxnSp>
          <p:nvCxnSpPr>
            <p:cNvPr id="136" name="Straight Arrow Connector 135"/>
            <p:cNvCxnSpPr/>
            <p:nvPr/>
          </p:nvCxnSpPr>
          <p:spPr bwMode="auto">
            <a:xfrm>
              <a:off x="1776346" y="892865"/>
              <a:ext cx="40097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bwMode="auto">
            <a:xfrm rot="10800000">
              <a:off x="1785705" y="821436"/>
              <a:ext cx="39285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a:off x="1910705" y="910723"/>
              <a:ext cx="160713" cy="107144"/>
            </a:xfrm>
            <a:prstGeom prst="ellipse">
              <a:avLst/>
            </a:prstGeom>
            <a:gradFill>
              <a:gsLst>
                <a:gs pos="0">
                  <a:srgbClr val="93CDDD"/>
                </a:gs>
                <a:gs pos="35000">
                  <a:srgbClr val="B7DEE8"/>
                </a:gs>
                <a:gs pos="100000">
                  <a:schemeClr val="accent5">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fontAlgn="auto">
                <a:spcBef>
                  <a:spcPts val="0"/>
                </a:spcBef>
                <a:spcAft>
                  <a:spcPts val="0"/>
                </a:spcAft>
                <a:defRPr/>
              </a:pPr>
              <a:r>
                <a:rPr lang="en-GB" sz="2000" b="1" dirty="0">
                  <a:solidFill>
                    <a:schemeClr val="tx1"/>
                  </a:solidFill>
                </a:rPr>
                <a:t>DIP</a:t>
              </a:r>
            </a:p>
          </p:txBody>
        </p:sp>
        <p:cxnSp>
          <p:nvCxnSpPr>
            <p:cNvPr id="157" name="Straight Connector 156"/>
            <p:cNvCxnSpPr>
              <a:stCxn id="0" idx="2"/>
            </p:cNvCxnSpPr>
            <p:nvPr/>
          </p:nvCxnSpPr>
          <p:spPr bwMode="auto">
            <a:xfrm rot="16200000" flipH="1">
              <a:off x="983129" y="1358148"/>
              <a:ext cx="210319" cy="1984"/>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1022425" y="1028392"/>
              <a:ext cx="93255" cy="774"/>
            </a:xfrm>
            <a:prstGeom prst="line">
              <a:avLst/>
            </a:prstGeom>
            <a:ln w="3810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grpSp>
      <p:sp>
        <p:nvSpPr>
          <p:cNvPr id="45" name="Rektangel med afklippet hjørne i samme side 44"/>
          <p:cNvSpPr/>
          <p:nvPr/>
        </p:nvSpPr>
        <p:spPr>
          <a:xfrm>
            <a:off x="2534400" y="406800"/>
            <a:ext cx="34560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GB" sz="2400" b="1" dirty="0">
                <a:solidFill>
                  <a:prstClr val="black"/>
                </a:solidFill>
              </a:rPr>
              <a:t>Preservation Planning</a:t>
            </a:r>
          </a:p>
        </p:txBody>
      </p:sp>
      <p:sp>
        <p:nvSpPr>
          <p:cNvPr id="46" name="Rektangel med afklippet hjørne i samme side 45"/>
          <p:cNvSpPr/>
          <p:nvPr/>
        </p:nvSpPr>
        <p:spPr>
          <a:xfrm>
            <a:off x="1404000" y="3913200"/>
            <a:ext cx="5500800" cy="734400"/>
          </a:xfrm>
          <a:prstGeom prst="snip2SameRect">
            <a:avLst>
              <a:gd name="adj1" fmla="val 16667"/>
              <a:gd name="adj2" fmla="val 15568"/>
            </a:avLst>
          </a:prstGeom>
          <a:gradFill flip="none" rotWithShape="1">
            <a:gsLst>
              <a:gs pos="0">
                <a:srgbClr val="DEA978"/>
              </a:gs>
              <a:gs pos="35000">
                <a:srgbClr val="EFD6BF"/>
              </a:gs>
              <a:gs pos="100000">
                <a:srgbClr val="F3E1D1"/>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2400" b="1" dirty="0">
                <a:solidFill>
                  <a:schemeClr val="tx1"/>
                </a:solidFill>
              </a:rPr>
              <a:t>Administration</a:t>
            </a:r>
          </a:p>
        </p:txBody>
      </p:sp>
      <p:sp>
        <p:nvSpPr>
          <p:cNvPr id="48" name="Rektangel med afklippet hjørne i samme side 47"/>
          <p:cNvSpPr/>
          <p:nvPr/>
        </p:nvSpPr>
        <p:spPr>
          <a:xfrm>
            <a:off x="3096000" y="1551600"/>
            <a:ext cx="19836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GB" sz="2000" b="1" dirty="0">
                <a:solidFill>
                  <a:prstClr val="black"/>
                </a:solidFill>
              </a:rPr>
              <a:t>Data</a:t>
            </a:r>
          </a:p>
          <a:p>
            <a:pPr lvl="0" algn="ctr" fontAlgn="auto">
              <a:spcBef>
                <a:spcPts val="0"/>
              </a:spcBef>
              <a:spcAft>
                <a:spcPts val="0"/>
              </a:spcAft>
              <a:defRPr/>
            </a:pPr>
            <a:r>
              <a:rPr lang="en-GB" sz="2000" b="1" dirty="0">
                <a:solidFill>
                  <a:prstClr val="black"/>
                </a:solidFill>
              </a:rPr>
              <a:t>Management</a:t>
            </a:r>
          </a:p>
        </p:txBody>
      </p:sp>
      <p:sp>
        <p:nvSpPr>
          <p:cNvPr id="49" name="Rektangel med afklippet hjørne i samme side 48"/>
          <p:cNvSpPr/>
          <p:nvPr/>
        </p:nvSpPr>
        <p:spPr>
          <a:xfrm>
            <a:off x="3448800" y="2797200"/>
            <a:ext cx="14112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2000" b="1" dirty="0">
                <a:solidFill>
                  <a:schemeClr val="tx1"/>
                </a:solidFill>
              </a:rPr>
              <a:t>Archival </a:t>
            </a:r>
          </a:p>
          <a:p>
            <a:pPr algn="ctr" fontAlgn="auto">
              <a:spcBef>
                <a:spcPts val="0"/>
              </a:spcBef>
              <a:spcAft>
                <a:spcPts val="0"/>
              </a:spcAft>
              <a:defRPr/>
            </a:pPr>
            <a:r>
              <a:rPr lang="en-GB" sz="2000" b="1" dirty="0">
                <a:solidFill>
                  <a:schemeClr val="tx1"/>
                </a:solidFill>
              </a:rPr>
              <a:t>Storage</a:t>
            </a:r>
          </a:p>
        </p:txBody>
      </p:sp>
      <p:sp>
        <p:nvSpPr>
          <p:cNvPr id="50" name="Rektangel med afklippet hjørne i samme side 49"/>
          <p:cNvSpPr/>
          <p:nvPr/>
        </p:nvSpPr>
        <p:spPr>
          <a:xfrm>
            <a:off x="1404000" y="2214000"/>
            <a:ext cx="1130400" cy="7344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GB" sz="2400" b="1" dirty="0">
                <a:solidFill>
                  <a:prstClr val="black"/>
                </a:solidFill>
              </a:rPr>
              <a:t>Ingest</a:t>
            </a:r>
          </a:p>
        </p:txBody>
      </p:sp>
      <p:sp>
        <p:nvSpPr>
          <p:cNvPr id="51" name="Rektangel med afklippet hjørne i samme side 50"/>
          <p:cNvSpPr/>
          <p:nvPr/>
        </p:nvSpPr>
        <p:spPr>
          <a:xfrm>
            <a:off x="5706000" y="2096852"/>
            <a:ext cx="1267200" cy="1173600"/>
          </a:xfrm>
          <a:prstGeom prst="snip2SameRect">
            <a:avLst>
              <a:gd name="adj1" fmla="val 9363"/>
              <a:gd name="adj2" fmla="val 9887"/>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2400" b="1" dirty="0">
                <a:solidFill>
                  <a:schemeClr val="tx1"/>
                </a:solidFill>
              </a:rPr>
              <a:t>Access</a:t>
            </a:r>
            <a:endParaRPr lang="en-GB" sz="1600" b="1" dirty="0">
              <a:solidFill>
                <a:schemeClr val="tx1"/>
              </a:solidFill>
            </a:endParaRPr>
          </a:p>
        </p:txBody>
      </p:sp>
      <p:cxnSp>
        <p:nvCxnSpPr>
          <p:cNvPr id="54" name="Straight Arrow Connector 135"/>
          <p:cNvCxnSpPr/>
          <p:nvPr/>
        </p:nvCxnSpPr>
        <p:spPr bwMode="auto">
          <a:xfrm>
            <a:off x="328742" y="2573714"/>
            <a:ext cx="1075258" cy="7486"/>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Afrundet rektangel 3"/>
          <p:cNvSpPr/>
          <p:nvPr/>
        </p:nvSpPr>
        <p:spPr>
          <a:xfrm>
            <a:off x="-40076" y="997200"/>
            <a:ext cx="327600" cy="315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2000" b="1" dirty="0">
                <a:solidFill>
                  <a:schemeClr val="tx1"/>
                </a:solidFill>
              </a:rPr>
              <a:t>P</a:t>
            </a:r>
          </a:p>
          <a:p>
            <a:pPr algn="ctr" fontAlgn="auto">
              <a:lnSpc>
                <a:spcPct val="70000"/>
              </a:lnSpc>
              <a:spcBef>
                <a:spcPts val="0"/>
              </a:spcBef>
              <a:spcAft>
                <a:spcPts val="0"/>
              </a:spcAft>
              <a:defRPr/>
            </a:pPr>
            <a:r>
              <a:rPr lang="en-GB" sz="2000" b="1" dirty="0" smtClean="0">
                <a:solidFill>
                  <a:schemeClr val="tx1"/>
                </a:solidFill>
              </a:rPr>
              <a:t>r</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o</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d</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u</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c</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e</a:t>
            </a:r>
            <a:endParaRPr lang="en-GB" sz="2000" b="1" dirty="0">
              <a:solidFill>
                <a:schemeClr val="tx1"/>
              </a:solidFill>
            </a:endParaRPr>
          </a:p>
          <a:p>
            <a:pPr algn="ctr" fontAlgn="auto">
              <a:lnSpc>
                <a:spcPct val="70000"/>
              </a:lnSpc>
              <a:spcBef>
                <a:spcPts val="0"/>
              </a:spcBef>
              <a:spcAft>
                <a:spcPts val="0"/>
              </a:spcAft>
              <a:defRPr/>
            </a:pPr>
            <a:r>
              <a:rPr lang="en-GB" sz="2000" b="1" dirty="0" smtClean="0">
                <a:solidFill>
                  <a:schemeClr val="tx1"/>
                </a:solidFill>
              </a:rPr>
              <a:t>r</a:t>
            </a:r>
            <a:endParaRPr lang="en-GB" sz="2000" b="1" dirty="0">
              <a:solidFill>
                <a:schemeClr val="tx1"/>
              </a:solidFill>
            </a:endParaRPr>
          </a:p>
        </p:txBody>
      </p:sp>
      <p:sp>
        <p:nvSpPr>
          <p:cNvPr id="53" name="Afrundet rektangel 52"/>
          <p:cNvSpPr/>
          <p:nvPr/>
        </p:nvSpPr>
        <p:spPr>
          <a:xfrm>
            <a:off x="2682140" y="5483935"/>
            <a:ext cx="3150000" cy="3276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2000" b="1" dirty="0" smtClean="0">
                <a:solidFill>
                  <a:schemeClr val="tx1"/>
                </a:solidFill>
              </a:rPr>
              <a:t>Management</a:t>
            </a:r>
            <a:endParaRPr lang="en-GB" sz="2000" b="1" dirty="0">
              <a:solidFill>
                <a:schemeClr val="tx1"/>
              </a:solidFill>
            </a:endParaRPr>
          </a:p>
        </p:txBody>
      </p:sp>
      <p:sp>
        <p:nvSpPr>
          <p:cNvPr id="56" name="Afrundet rektangel 55"/>
          <p:cNvSpPr/>
          <p:nvPr/>
        </p:nvSpPr>
        <p:spPr>
          <a:xfrm>
            <a:off x="8528400" y="993600"/>
            <a:ext cx="327600" cy="315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2000" b="1" dirty="0" smtClean="0">
                <a:solidFill>
                  <a:schemeClr val="tx1"/>
                </a:solidFill>
              </a:rPr>
              <a:t>Consume</a:t>
            </a:r>
            <a:br>
              <a:rPr lang="en-GB" sz="2000" b="1" dirty="0" smtClean="0">
                <a:solidFill>
                  <a:schemeClr val="tx1"/>
                </a:solidFill>
              </a:rPr>
            </a:br>
            <a:r>
              <a:rPr lang="en-GB" sz="2000" b="1" dirty="0" smtClean="0">
                <a:solidFill>
                  <a:schemeClr val="tx1"/>
                </a:solidFill>
              </a:rPr>
              <a:t>r</a:t>
            </a:r>
            <a:endParaRPr lang="en-GB" sz="20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43563" y="1762125"/>
            <a:ext cx="1744662" cy="1046163"/>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Descriptive Info</a:t>
            </a:r>
          </a:p>
        </p:txBody>
      </p:sp>
      <p:sp>
        <p:nvSpPr>
          <p:cNvPr id="7" name="Rounded Rectangle 6"/>
          <p:cNvSpPr/>
          <p:nvPr/>
        </p:nvSpPr>
        <p:spPr>
          <a:xfrm>
            <a:off x="3929063" y="3786188"/>
            <a:ext cx="2028825" cy="1095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Co-ordinate Updates</a:t>
            </a:r>
          </a:p>
        </p:txBody>
      </p:sp>
      <p:sp>
        <p:nvSpPr>
          <p:cNvPr id="8" name="Rounded Rectangle 7"/>
          <p:cNvSpPr/>
          <p:nvPr/>
        </p:nvSpPr>
        <p:spPr>
          <a:xfrm>
            <a:off x="1519238" y="1785938"/>
            <a:ext cx="1433512" cy="714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Receive Submission</a:t>
            </a:r>
          </a:p>
        </p:txBody>
      </p:sp>
      <p:sp>
        <p:nvSpPr>
          <p:cNvPr id="9" name="Rounded Rectangle 8"/>
          <p:cNvSpPr/>
          <p:nvPr/>
        </p:nvSpPr>
        <p:spPr>
          <a:xfrm>
            <a:off x="2238375" y="3548063"/>
            <a:ext cx="1220788" cy="714375"/>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Quality Assurance</a:t>
            </a:r>
          </a:p>
        </p:txBody>
      </p:sp>
      <p:cxnSp>
        <p:nvCxnSpPr>
          <p:cNvPr id="11" name="Straight Arrow Connector 10"/>
          <p:cNvCxnSpPr/>
          <p:nvPr/>
        </p:nvCxnSpPr>
        <p:spPr>
          <a:xfrm rot="5400000">
            <a:off x="2106613" y="3028950"/>
            <a:ext cx="107156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2750" y="1905000"/>
            <a:ext cx="928688"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81588" y="1928813"/>
            <a:ext cx="5715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881438" y="2905125"/>
            <a:ext cx="1690687" cy="23813"/>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215731" y="3285332"/>
            <a:ext cx="1000125"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7188" y="928688"/>
            <a:ext cx="3500437"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7188" y="1357313"/>
            <a:ext cx="350043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7188" y="1928813"/>
            <a:ext cx="1143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endCxn id="0" idx="0"/>
          </p:cNvCxnSpPr>
          <p:nvPr/>
        </p:nvCxnSpPr>
        <p:spPr>
          <a:xfrm>
            <a:off x="5072063" y="714375"/>
            <a:ext cx="3224212" cy="2571750"/>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57888" y="4286250"/>
            <a:ext cx="1614487" cy="1588"/>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7416007" y="4144169"/>
            <a:ext cx="28575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61975" y="4000501"/>
            <a:ext cx="3286125"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71563" y="2366963"/>
            <a:ext cx="42862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4284515" y="5380186"/>
            <a:ext cx="1005184"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209" name="TextBox 76"/>
          <p:cNvSpPr txBox="1">
            <a:spLocks noChangeArrowheads="1"/>
          </p:cNvSpPr>
          <p:nvPr/>
        </p:nvSpPr>
        <p:spPr bwMode="auto">
          <a:xfrm>
            <a:off x="5184068" y="379413"/>
            <a:ext cx="1357313" cy="368300"/>
          </a:xfrm>
          <a:prstGeom prst="rect">
            <a:avLst/>
          </a:prstGeom>
          <a:noFill/>
          <a:ln w="9525">
            <a:noFill/>
            <a:miter lim="800000"/>
            <a:headEnd/>
            <a:tailEnd/>
          </a:ln>
        </p:spPr>
        <p:txBody>
          <a:bodyPr>
            <a:spAutoFit/>
          </a:bodyPr>
          <a:lstStyle/>
          <a:p>
            <a:r>
              <a:rPr lang="en-GB" dirty="0">
                <a:latin typeface="Calibri" pitchFamily="34" charset="0"/>
              </a:rPr>
              <a:t>Report</a:t>
            </a:r>
          </a:p>
        </p:txBody>
      </p:sp>
      <p:sp>
        <p:nvSpPr>
          <p:cNvPr id="7210" name="TextBox 77"/>
          <p:cNvSpPr txBox="1">
            <a:spLocks noChangeArrowheads="1"/>
          </p:cNvSpPr>
          <p:nvPr/>
        </p:nvSpPr>
        <p:spPr bwMode="auto">
          <a:xfrm>
            <a:off x="8364538" y="2600908"/>
            <a:ext cx="718262" cy="554038"/>
          </a:xfrm>
          <a:prstGeom prst="rect">
            <a:avLst/>
          </a:prstGeom>
          <a:noFill/>
          <a:ln w="9525">
            <a:noFill/>
            <a:miter lim="800000"/>
            <a:headEnd/>
            <a:tailEnd/>
          </a:ln>
        </p:spPr>
        <p:txBody>
          <a:bodyPr wrap="square" lIns="0" tIns="0" rIns="0" bIns="0">
            <a:spAutoFit/>
          </a:bodyPr>
          <a:lstStyle/>
          <a:p>
            <a:r>
              <a:rPr lang="en-GB" dirty="0">
                <a:latin typeface="Calibri" pitchFamily="34" charset="0"/>
              </a:rPr>
              <a:t>Report</a:t>
            </a:r>
          </a:p>
          <a:p>
            <a:r>
              <a:rPr lang="en-GB" dirty="0">
                <a:latin typeface="Calibri" pitchFamily="34" charset="0"/>
              </a:rPr>
              <a:t>request</a:t>
            </a:r>
          </a:p>
        </p:txBody>
      </p:sp>
      <p:sp>
        <p:nvSpPr>
          <p:cNvPr id="7211" name="TextBox 78"/>
          <p:cNvSpPr txBox="1">
            <a:spLocks noChangeArrowheads="1"/>
          </p:cNvSpPr>
          <p:nvPr/>
        </p:nvSpPr>
        <p:spPr bwMode="auto">
          <a:xfrm>
            <a:off x="8100392" y="4041068"/>
            <a:ext cx="1000125" cy="830262"/>
          </a:xfrm>
          <a:prstGeom prst="rect">
            <a:avLst/>
          </a:prstGeom>
          <a:noFill/>
          <a:ln w="9525">
            <a:noFill/>
            <a:miter lim="800000"/>
            <a:headEnd/>
            <a:tailEnd/>
          </a:ln>
        </p:spPr>
        <p:txBody>
          <a:bodyPr lIns="0" tIns="0" rIns="0" bIns="0">
            <a:spAutoFit/>
          </a:bodyPr>
          <a:lstStyle/>
          <a:p>
            <a:r>
              <a:rPr lang="en-GB" dirty="0">
                <a:latin typeface="Calibri" pitchFamily="34" charset="0"/>
              </a:rPr>
              <a:t>Database update</a:t>
            </a:r>
          </a:p>
          <a:p>
            <a:r>
              <a:rPr lang="en-GB" dirty="0">
                <a:latin typeface="Calibri" pitchFamily="34" charset="0"/>
              </a:rPr>
              <a:t>request</a:t>
            </a:r>
          </a:p>
        </p:txBody>
      </p:sp>
      <p:sp>
        <p:nvSpPr>
          <p:cNvPr id="7212" name="TextBox 92"/>
          <p:cNvSpPr txBox="1">
            <a:spLocks noChangeArrowheads="1"/>
          </p:cNvSpPr>
          <p:nvPr/>
        </p:nvSpPr>
        <p:spPr bwMode="auto">
          <a:xfrm>
            <a:off x="6120172" y="4545124"/>
            <a:ext cx="1849438" cy="553998"/>
          </a:xfrm>
          <a:prstGeom prst="rect">
            <a:avLst/>
          </a:prstGeom>
          <a:noFill/>
          <a:ln w="9525">
            <a:noFill/>
            <a:miter lim="800000"/>
            <a:headEnd/>
            <a:tailEnd/>
          </a:ln>
        </p:spPr>
        <p:txBody>
          <a:bodyPr wrap="square" lIns="0" tIns="0" rIns="0" bIns="0">
            <a:spAutoFit/>
          </a:bodyPr>
          <a:lstStyle/>
          <a:p>
            <a:r>
              <a:rPr lang="en-GB" dirty="0">
                <a:latin typeface="Calibri" pitchFamily="34" charset="0"/>
              </a:rPr>
              <a:t>Database </a:t>
            </a:r>
            <a:br>
              <a:rPr lang="en-GB" dirty="0">
                <a:latin typeface="Calibri" pitchFamily="34" charset="0"/>
              </a:rPr>
            </a:br>
            <a:r>
              <a:rPr lang="en-GB" dirty="0">
                <a:latin typeface="Calibri" pitchFamily="34" charset="0"/>
              </a:rPr>
              <a:t>update response</a:t>
            </a:r>
          </a:p>
        </p:txBody>
      </p:sp>
      <p:cxnSp>
        <p:nvCxnSpPr>
          <p:cNvPr id="95" name="Straight Arrow Connector 94"/>
          <p:cNvCxnSpPr/>
          <p:nvPr/>
        </p:nvCxnSpPr>
        <p:spPr>
          <a:xfrm rot="5400000" flipH="1" flipV="1">
            <a:off x="7756526" y="4251325"/>
            <a:ext cx="500062"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48363" y="4500563"/>
            <a:ext cx="2071687"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215" name="TextBox 101"/>
          <p:cNvSpPr txBox="1">
            <a:spLocks noChangeArrowheads="1"/>
          </p:cNvSpPr>
          <p:nvPr/>
        </p:nvSpPr>
        <p:spPr bwMode="auto">
          <a:xfrm>
            <a:off x="6202449" y="3714750"/>
            <a:ext cx="1285875" cy="554038"/>
          </a:xfrm>
          <a:prstGeom prst="rect">
            <a:avLst/>
          </a:prstGeom>
          <a:noFill/>
          <a:ln w="9525">
            <a:noFill/>
            <a:miter lim="800000"/>
            <a:headEnd/>
            <a:tailEnd/>
          </a:ln>
        </p:spPr>
        <p:txBody>
          <a:bodyPr lIns="0" tIns="0" rIns="0" bIns="0">
            <a:spAutoFit/>
          </a:bodyPr>
          <a:lstStyle/>
          <a:p>
            <a:pPr algn="r"/>
            <a:r>
              <a:rPr lang="en-GB" dirty="0">
                <a:latin typeface="Calibri" pitchFamily="34" charset="0"/>
              </a:rPr>
              <a:t>Descriptive Info</a:t>
            </a:r>
          </a:p>
        </p:txBody>
      </p:sp>
      <p:sp>
        <p:nvSpPr>
          <p:cNvPr id="7216" name="TextBox 108"/>
          <p:cNvSpPr txBox="1">
            <a:spLocks noChangeArrowheads="1"/>
          </p:cNvSpPr>
          <p:nvPr/>
        </p:nvSpPr>
        <p:spPr bwMode="auto">
          <a:xfrm>
            <a:off x="5786438" y="3090987"/>
            <a:ext cx="1285875" cy="554037"/>
          </a:xfrm>
          <a:prstGeom prst="rect">
            <a:avLst/>
          </a:prstGeom>
          <a:noFill/>
          <a:ln w="9525">
            <a:noFill/>
            <a:miter lim="800000"/>
            <a:headEnd/>
            <a:tailEnd/>
          </a:ln>
        </p:spPr>
        <p:txBody>
          <a:bodyPr lIns="0" tIns="0" rIns="0" bIns="0">
            <a:spAutoFit/>
          </a:bodyPr>
          <a:lstStyle/>
          <a:p>
            <a:r>
              <a:rPr lang="en-GB" dirty="0">
                <a:latin typeface="Calibri" pitchFamily="34" charset="0"/>
              </a:rPr>
              <a:t>Descriptive Info</a:t>
            </a:r>
          </a:p>
        </p:txBody>
      </p:sp>
      <p:sp>
        <p:nvSpPr>
          <p:cNvPr id="7217" name="TextBox 109"/>
          <p:cNvSpPr txBox="1">
            <a:spLocks noChangeArrowheads="1"/>
          </p:cNvSpPr>
          <p:nvPr/>
        </p:nvSpPr>
        <p:spPr bwMode="auto">
          <a:xfrm>
            <a:off x="4896036" y="4929188"/>
            <a:ext cx="1285875" cy="554037"/>
          </a:xfrm>
          <a:prstGeom prst="rect">
            <a:avLst/>
          </a:prstGeom>
          <a:noFill/>
          <a:ln w="9525">
            <a:noFill/>
            <a:miter lim="800000"/>
            <a:headEnd/>
            <a:tailEnd/>
          </a:ln>
        </p:spPr>
        <p:txBody>
          <a:bodyPr lIns="0" tIns="0" rIns="0" bIns="0">
            <a:spAutoFit/>
          </a:bodyPr>
          <a:lstStyle/>
          <a:p>
            <a:r>
              <a:rPr lang="en-GB" dirty="0">
                <a:latin typeface="Calibri" pitchFamily="34" charset="0"/>
              </a:rPr>
              <a:t>Storage confirmation</a:t>
            </a:r>
          </a:p>
        </p:txBody>
      </p:sp>
      <p:sp>
        <p:nvSpPr>
          <p:cNvPr id="7218" name="TextBox 110"/>
          <p:cNvSpPr txBox="1">
            <a:spLocks noChangeArrowheads="1"/>
          </p:cNvSpPr>
          <p:nvPr/>
        </p:nvSpPr>
        <p:spPr bwMode="auto">
          <a:xfrm>
            <a:off x="3013708" y="5287270"/>
            <a:ext cx="1738312" cy="553998"/>
          </a:xfrm>
          <a:prstGeom prst="rect">
            <a:avLst/>
          </a:prstGeom>
          <a:noFill/>
          <a:ln w="9525">
            <a:noFill/>
            <a:miter lim="800000"/>
            <a:headEnd/>
            <a:tailEnd/>
          </a:ln>
        </p:spPr>
        <p:txBody>
          <a:bodyPr wrap="square" lIns="0" tIns="0" rIns="0" bIns="0">
            <a:spAutoFit/>
          </a:bodyPr>
          <a:lstStyle/>
          <a:p>
            <a:pPr algn="r"/>
            <a:r>
              <a:rPr lang="en-GB" dirty="0">
                <a:latin typeface="Calibri" pitchFamily="34" charset="0"/>
              </a:rPr>
              <a:t>Storage request </a:t>
            </a:r>
          </a:p>
          <a:p>
            <a:pPr algn="r"/>
            <a:r>
              <a:rPr lang="en-GB" dirty="0">
                <a:latin typeface="Calibri" pitchFamily="34" charset="0"/>
              </a:rPr>
              <a:t>AIP</a:t>
            </a:r>
          </a:p>
        </p:txBody>
      </p:sp>
      <p:sp>
        <p:nvSpPr>
          <p:cNvPr id="7219" name="TextBox 114"/>
          <p:cNvSpPr txBox="1">
            <a:spLocks noChangeArrowheads="1"/>
          </p:cNvSpPr>
          <p:nvPr/>
        </p:nvSpPr>
        <p:spPr bwMode="auto">
          <a:xfrm>
            <a:off x="2713116" y="3215258"/>
            <a:ext cx="285750" cy="285750"/>
          </a:xfrm>
          <a:prstGeom prst="rect">
            <a:avLst/>
          </a:prstGeom>
          <a:noFill/>
          <a:ln w="9525">
            <a:noFill/>
            <a:miter lim="800000"/>
            <a:headEnd/>
            <a:tailEnd/>
          </a:ln>
        </p:spPr>
        <p:txBody>
          <a:bodyPr lIns="0" tIns="0" rIns="0" bIns="0">
            <a:spAutoFit/>
          </a:bodyPr>
          <a:lstStyle/>
          <a:p>
            <a:r>
              <a:rPr lang="en-GB" dirty="0">
                <a:latin typeface="Calibri" pitchFamily="34" charset="0"/>
              </a:rPr>
              <a:t>SIP</a:t>
            </a:r>
          </a:p>
        </p:txBody>
      </p:sp>
      <p:sp>
        <p:nvSpPr>
          <p:cNvPr id="7220" name="TextBox 115"/>
          <p:cNvSpPr txBox="1">
            <a:spLocks noChangeArrowheads="1"/>
          </p:cNvSpPr>
          <p:nvPr/>
        </p:nvSpPr>
        <p:spPr bwMode="auto">
          <a:xfrm>
            <a:off x="3458158" y="1643063"/>
            <a:ext cx="285750" cy="285750"/>
          </a:xfrm>
          <a:prstGeom prst="rect">
            <a:avLst/>
          </a:prstGeom>
          <a:noFill/>
          <a:ln w="9525">
            <a:noFill/>
            <a:miter lim="800000"/>
            <a:headEnd/>
            <a:tailEnd/>
          </a:ln>
        </p:spPr>
        <p:txBody>
          <a:bodyPr lIns="0" tIns="0" rIns="0" bIns="0">
            <a:spAutoFit/>
          </a:bodyPr>
          <a:lstStyle/>
          <a:p>
            <a:r>
              <a:rPr lang="en-GB" dirty="0">
                <a:latin typeface="Calibri" pitchFamily="34" charset="0"/>
              </a:rPr>
              <a:t>SIP</a:t>
            </a:r>
          </a:p>
        </p:txBody>
      </p:sp>
      <p:sp>
        <p:nvSpPr>
          <p:cNvPr id="7221" name="TextBox 116"/>
          <p:cNvSpPr txBox="1">
            <a:spLocks noChangeArrowheads="1"/>
          </p:cNvSpPr>
          <p:nvPr/>
        </p:nvSpPr>
        <p:spPr bwMode="auto">
          <a:xfrm>
            <a:off x="1143000" y="2428875"/>
            <a:ext cx="285750" cy="285750"/>
          </a:xfrm>
          <a:prstGeom prst="rect">
            <a:avLst/>
          </a:prstGeom>
          <a:noFill/>
          <a:ln w="9525">
            <a:noFill/>
            <a:miter lim="800000"/>
            <a:headEnd/>
            <a:tailEnd/>
          </a:ln>
        </p:spPr>
        <p:txBody>
          <a:bodyPr lIns="0" tIns="0" rIns="0" bIns="0">
            <a:spAutoFit/>
          </a:bodyPr>
          <a:lstStyle/>
          <a:p>
            <a:r>
              <a:rPr lang="en-GB" dirty="0">
                <a:latin typeface="Calibri" pitchFamily="34" charset="0"/>
              </a:rPr>
              <a:t>SIP</a:t>
            </a:r>
          </a:p>
        </p:txBody>
      </p:sp>
      <p:sp>
        <p:nvSpPr>
          <p:cNvPr id="7222" name="TextBox 117"/>
          <p:cNvSpPr txBox="1">
            <a:spLocks noChangeArrowheads="1"/>
          </p:cNvSpPr>
          <p:nvPr/>
        </p:nvSpPr>
        <p:spPr bwMode="auto">
          <a:xfrm>
            <a:off x="395536" y="1568599"/>
            <a:ext cx="1357313" cy="276225"/>
          </a:xfrm>
          <a:prstGeom prst="rect">
            <a:avLst/>
          </a:prstGeom>
          <a:noFill/>
          <a:ln w="9525">
            <a:noFill/>
            <a:miter lim="800000"/>
            <a:headEnd/>
            <a:tailEnd/>
          </a:ln>
        </p:spPr>
        <p:txBody>
          <a:bodyPr lIns="0" tIns="0" rIns="0" bIns="0">
            <a:spAutoFit/>
          </a:bodyPr>
          <a:lstStyle/>
          <a:p>
            <a:r>
              <a:rPr lang="en-GB" dirty="0">
                <a:latin typeface="Calibri" pitchFamily="34" charset="0"/>
              </a:rPr>
              <a:t>[Updated] SIP</a:t>
            </a:r>
          </a:p>
        </p:txBody>
      </p:sp>
      <p:sp>
        <p:nvSpPr>
          <p:cNvPr id="7223" name="TextBox 122"/>
          <p:cNvSpPr txBox="1">
            <a:spLocks noChangeArrowheads="1"/>
          </p:cNvSpPr>
          <p:nvPr/>
        </p:nvSpPr>
        <p:spPr bwMode="auto">
          <a:xfrm>
            <a:off x="446943" y="642938"/>
            <a:ext cx="1928813" cy="276225"/>
          </a:xfrm>
          <a:prstGeom prst="rect">
            <a:avLst/>
          </a:prstGeom>
          <a:noFill/>
          <a:ln w="9525">
            <a:noFill/>
            <a:miter lim="800000"/>
            <a:headEnd/>
            <a:tailEnd/>
          </a:ln>
        </p:spPr>
        <p:txBody>
          <a:bodyPr lIns="0" tIns="0" rIns="0" bIns="0">
            <a:spAutoFit/>
          </a:bodyPr>
          <a:lstStyle/>
          <a:p>
            <a:r>
              <a:rPr lang="en-GB" dirty="0">
                <a:latin typeface="Calibri" pitchFamily="34" charset="0"/>
              </a:rPr>
              <a:t>SIP, AIP [for audit]</a:t>
            </a:r>
          </a:p>
        </p:txBody>
      </p:sp>
      <p:sp>
        <p:nvSpPr>
          <p:cNvPr id="7224" name="TextBox 123"/>
          <p:cNvSpPr txBox="1">
            <a:spLocks noChangeArrowheads="1"/>
          </p:cNvSpPr>
          <p:nvPr/>
        </p:nvSpPr>
        <p:spPr bwMode="auto">
          <a:xfrm>
            <a:off x="2355849" y="347257"/>
            <a:ext cx="1357313" cy="553998"/>
          </a:xfrm>
          <a:prstGeom prst="rect">
            <a:avLst/>
          </a:prstGeom>
          <a:noFill/>
          <a:ln w="9525">
            <a:noFill/>
            <a:miter lim="800000"/>
            <a:headEnd/>
            <a:tailEnd/>
          </a:ln>
        </p:spPr>
        <p:txBody>
          <a:bodyPr lIns="0" tIns="0" rIns="0" bIns="0">
            <a:spAutoFit/>
          </a:bodyPr>
          <a:lstStyle/>
          <a:p>
            <a:pPr algn="r"/>
            <a:r>
              <a:rPr lang="en-GB" dirty="0">
                <a:latin typeface="Calibri" pitchFamily="34" charset="0"/>
              </a:rPr>
              <a:t>Submission </a:t>
            </a:r>
            <a:r>
              <a:rPr lang="en-GB" dirty="0">
                <a:latin typeface="Calibri" pitchFamily="34" charset="0"/>
              </a:rPr>
              <a:t>report</a:t>
            </a:r>
          </a:p>
        </p:txBody>
      </p:sp>
      <p:sp>
        <p:nvSpPr>
          <p:cNvPr id="7225" name="TextBox 124"/>
          <p:cNvSpPr txBox="1">
            <a:spLocks noChangeArrowheads="1"/>
          </p:cNvSpPr>
          <p:nvPr/>
        </p:nvSpPr>
        <p:spPr bwMode="auto">
          <a:xfrm>
            <a:off x="5143500" y="1571625"/>
            <a:ext cx="428625" cy="276225"/>
          </a:xfrm>
          <a:prstGeom prst="rect">
            <a:avLst/>
          </a:prstGeom>
          <a:noFill/>
          <a:ln w="9525">
            <a:noFill/>
            <a:miter lim="800000"/>
            <a:headEnd/>
            <a:tailEnd/>
          </a:ln>
        </p:spPr>
        <p:txBody>
          <a:bodyPr lIns="0" tIns="0" rIns="0" bIns="0">
            <a:spAutoFit/>
          </a:bodyPr>
          <a:lstStyle/>
          <a:p>
            <a:r>
              <a:rPr lang="en-GB" dirty="0">
                <a:latin typeface="Calibri" pitchFamily="34" charset="0"/>
              </a:rPr>
              <a:t>AIP</a:t>
            </a:r>
          </a:p>
        </p:txBody>
      </p:sp>
      <p:sp>
        <p:nvSpPr>
          <p:cNvPr id="7226" name="TextBox 125"/>
          <p:cNvSpPr txBox="1">
            <a:spLocks noChangeArrowheads="1"/>
          </p:cNvSpPr>
          <p:nvPr/>
        </p:nvSpPr>
        <p:spPr bwMode="auto">
          <a:xfrm>
            <a:off x="4359399" y="3404803"/>
            <a:ext cx="428625" cy="276225"/>
          </a:xfrm>
          <a:prstGeom prst="rect">
            <a:avLst/>
          </a:prstGeom>
          <a:noFill/>
          <a:ln w="9525">
            <a:noFill/>
            <a:miter lim="800000"/>
            <a:headEnd/>
            <a:tailEnd/>
          </a:ln>
        </p:spPr>
        <p:txBody>
          <a:bodyPr lIns="0" tIns="0" rIns="0" bIns="0">
            <a:spAutoFit/>
          </a:bodyPr>
          <a:lstStyle/>
          <a:p>
            <a:r>
              <a:rPr lang="en-GB" dirty="0">
                <a:latin typeface="Calibri" pitchFamily="34" charset="0"/>
              </a:rPr>
              <a:t>AIP</a:t>
            </a:r>
          </a:p>
        </p:txBody>
      </p:sp>
      <p:sp>
        <p:nvSpPr>
          <p:cNvPr id="7227" name="TextBox 126"/>
          <p:cNvSpPr txBox="1">
            <a:spLocks noChangeArrowheads="1"/>
          </p:cNvSpPr>
          <p:nvPr/>
        </p:nvSpPr>
        <p:spPr bwMode="auto">
          <a:xfrm>
            <a:off x="1173869" y="1071563"/>
            <a:ext cx="2786063" cy="276225"/>
          </a:xfrm>
          <a:prstGeom prst="rect">
            <a:avLst/>
          </a:prstGeom>
          <a:noFill/>
          <a:ln w="9525">
            <a:noFill/>
            <a:miter lim="800000"/>
            <a:headEnd/>
            <a:tailEnd/>
          </a:ln>
        </p:spPr>
        <p:txBody>
          <a:bodyPr lIns="0" tIns="0" rIns="0" bIns="0">
            <a:spAutoFit/>
          </a:bodyPr>
          <a:lstStyle/>
          <a:p>
            <a:r>
              <a:rPr lang="en-GB" dirty="0">
                <a:latin typeface="Calibri" pitchFamily="34" charset="0"/>
              </a:rPr>
              <a:t>Data formatting &amp; doc. stds</a:t>
            </a:r>
          </a:p>
        </p:txBody>
      </p:sp>
      <p:sp>
        <p:nvSpPr>
          <p:cNvPr id="7228" name="TextBox 127"/>
          <p:cNvSpPr txBox="1">
            <a:spLocks noChangeArrowheads="1"/>
          </p:cNvSpPr>
          <p:nvPr/>
        </p:nvSpPr>
        <p:spPr bwMode="auto">
          <a:xfrm>
            <a:off x="1168735" y="5049180"/>
            <a:ext cx="2143125" cy="554037"/>
          </a:xfrm>
          <a:prstGeom prst="rect">
            <a:avLst/>
          </a:prstGeom>
          <a:noFill/>
          <a:ln w="9525">
            <a:noFill/>
            <a:miter lim="800000"/>
            <a:headEnd/>
            <a:tailEnd/>
          </a:ln>
        </p:spPr>
        <p:txBody>
          <a:bodyPr lIns="0" tIns="0" rIns="0" bIns="0">
            <a:spAutoFit/>
          </a:bodyPr>
          <a:lstStyle/>
          <a:p>
            <a:r>
              <a:rPr lang="en-GB" dirty="0">
                <a:latin typeface="Calibri" pitchFamily="34" charset="0"/>
              </a:rPr>
              <a:t>Receipt confirmation</a:t>
            </a:r>
          </a:p>
          <a:p>
            <a:r>
              <a:rPr lang="en-GB" dirty="0">
                <a:latin typeface="Calibri" pitchFamily="34" charset="0"/>
              </a:rPr>
              <a:t>Resubmit request</a:t>
            </a:r>
          </a:p>
        </p:txBody>
      </p:sp>
      <p:sp>
        <p:nvSpPr>
          <p:cNvPr id="45" name="TextBox 114"/>
          <p:cNvSpPr txBox="1">
            <a:spLocks noChangeArrowheads="1"/>
          </p:cNvSpPr>
          <p:nvPr/>
        </p:nvSpPr>
        <p:spPr bwMode="auto">
          <a:xfrm>
            <a:off x="2735796" y="2576125"/>
            <a:ext cx="1065212" cy="276999"/>
          </a:xfrm>
          <a:prstGeom prst="rect">
            <a:avLst/>
          </a:prstGeom>
          <a:noFill/>
          <a:ln w="9525">
            <a:noFill/>
            <a:miter lim="800000"/>
            <a:headEnd/>
            <a:tailEnd/>
          </a:ln>
        </p:spPr>
        <p:txBody>
          <a:bodyPr wrap="square" lIns="0" tIns="0" rIns="0" bIns="0">
            <a:spAutoFit/>
          </a:bodyPr>
          <a:lstStyle/>
          <a:p>
            <a:r>
              <a:rPr lang="en-GB" dirty="0">
                <a:latin typeface="Calibri" pitchFamily="34" charset="0"/>
              </a:rPr>
              <a:t>QA results</a:t>
            </a:r>
          </a:p>
        </p:txBody>
      </p:sp>
      <p:sp>
        <p:nvSpPr>
          <p:cNvPr id="47" name="Rektangel med afklippet hjørne i samme side 46"/>
          <p:cNvSpPr/>
          <p:nvPr/>
        </p:nvSpPr>
        <p:spPr>
          <a:xfrm>
            <a:off x="3995936" y="5882400"/>
            <a:ext cx="15732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b="1" dirty="0">
                <a:solidFill>
                  <a:schemeClr val="tx1"/>
                </a:solidFill>
              </a:rPr>
              <a:t>Archival Storage</a:t>
            </a:r>
          </a:p>
        </p:txBody>
      </p:sp>
      <p:sp>
        <p:nvSpPr>
          <p:cNvPr id="48" name="Rektangel med afklippet hjørne i samme side 47"/>
          <p:cNvSpPr/>
          <p:nvPr/>
        </p:nvSpPr>
        <p:spPr>
          <a:xfrm>
            <a:off x="7509600" y="3286800"/>
            <a:ext cx="1573200" cy="7128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b="1" dirty="0">
                <a:solidFill>
                  <a:schemeClr val="tx1"/>
                </a:solidFill>
              </a:rPr>
              <a:t>Data Management</a:t>
            </a:r>
          </a:p>
        </p:txBody>
      </p:sp>
      <p:sp>
        <p:nvSpPr>
          <p:cNvPr id="49" name="Afrundet rektangel 48"/>
          <p:cNvSpPr/>
          <p:nvPr/>
        </p:nvSpPr>
        <p:spPr>
          <a:xfrm>
            <a:off x="730016" y="5629638"/>
            <a:ext cx="1875600" cy="360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auto">
              <a:spcBef>
                <a:spcPts val="0"/>
              </a:spcBef>
              <a:spcAft>
                <a:spcPts val="0"/>
              </a:spcAft>
              <a:defRPr/>
            </a:pPr>
            <a:r>
              <a:rPr lang="en-GB" sz="2000" dirty="0" smtClean="0">
                <a:solidFill>
                  <a:schemeClr val="tx1"/>
                </a:solidFill>
              </a:rPr>
              <a:t>Producer</a:t>
            </a:r>
            <a:endParaRPr lang="en-GB" sz="2000" dirty="0">
              <a:solidFill>
                <a:schemeClr val="tx1"/>
              </a:solidFill>
            </a:endParaRPr>
          </a:p>
        </p:txBody>
      </p:sp>
      <p:sp>
        <p:nvSpPr>
          <p:cNvPr id="50" name="Rektangel med afklippet hjørne i samme side 49"/>
          <p:cNvSpPr/>
          <p:nvPr/>
        </p:nvSpPr>
        <p:spPr>
          <a:xfrm>
            <a:off x="35496" y="500400"/>
            <a:ext cx="324000" cy="5382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d</a:t>
            </a:r>
          </a:p>
          <a:p>
            <a:pPr algn="ctr" fontAlgn="auto">
              <a:lnSpc>
                <a:spcPct val="70000"/>
              </a:lnSpc>
              <a:spcBef>
                <a:spcPts val="0"/>
              </a:spcBef>
              <a:spcAft>
                <a:spcPts val="0"/>
              </a:spcAft>
              <a:defRPr/>
            </a:pPr>
            <a:r>
              <a:rPr lang="en-GB" b="1" dirty="0">
                <a:solidFill>
                  <a:schemeClr val="tx1"/>
                </a:solidFill>
              </a:rPr>
              <a:t>m</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r</a:t>
            </a:r>
          </a:p>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i</a:t>
            </a:r>
          </a:p>
          <a:p>
            <a:pPr algn="ctr" fontAlgn="auto">
              <a:lnSpc>
                <a:spcPct val="70000"/>
              </a:lnSpc>
              <a:spcBef>
                <a:spcPts val="0"/>
              </a:spcBef>
              <a:spcAft>
                <a:spcPts val="0"/>
              </a:spcAft>
              <a:defRPr/>
            </a:pPr>
            <a:r>
              <a:rPr lang="en-GB" b="1" dirty="0">
                <a:solidFill>
                  <a:schemeClr val="tx1"/>
                </a:solidFill>
              </a:rPr>
              <a:t>o</a:t>
            </a: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endParaRPr lang="en-GB" b="1" dirty="0">
              <a:solidFill>
                <a:schemeClr val="tx1"/>
              </a:solidFill>
            </a:endParaRPr>
          </a:p>
        </p:txBody>
      </p:sp>
      <p:sp>
        <p:nvSpPr>
          <p:cNvPr id="2" name="Rounded Rectangle 1"/>
          <p:cNvSpPr/>
          <p:nvPr/>
        </p:nvSpPr>
        <p:spPr>
          <a:xfrm>
            <a:off x="3879850" y="404813"/>
            <a:ext cx="1216025" cy="1689100"/>
          </a:xfrm>
          <a:prstGeom prst="roundRect">
            <a:avLst/>
          </a:prstGeom>
          <a:gradFill>
            <a:gsLst>
              <a:gs pos="0">
                <a:srgbClr val="FFC090"/>
              </a:gs>
              <a:gs pos="35000">
                <a:srgbClr val="FFCFAB"/>
              </a:gs>
              <a:gs pos="100000">
                <a:srgbClr val="FFEADA"/>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AIP</a:t>
            </a:r>
          </a:p>
        </p:txBody>
      </p:sp>
    </p:spTree>
    <p:extLst>
      <p:ext uri="{BB962C8B-B14F-4D97-AF65-F5344CB8AC3E}">
        <p14:creationId xmlns:p14="http://schemas.microsoft.com/office/powerpoint/2010/main" val="345539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2238" y="404813"/>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Receive Data</a:t>
            </a:r>
          </a:p>
        </p:txBody>
      </p:sp>
      <p:sp>
        <p:nvSpPr>
          <p:cNvPr id="3" name="Rounded Rectangle 2"/>
          <p:cNvSpPr/>
          <p:nvPr/>
        </p:nvSpPr>
        <p:spPr>
          <a:xfrm>
            <a:off x="4354513" y="809625"/>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Provide</a:t>
            </a:r>
          </a:p>
          <a:p>
            <a:pPr algn="ctr" fontAlgn="auto">
              <a:spcBef>
                <a:spcPts val="0"/>
              </a:spcBef>
              <a:spcAft>
                <a:spcPts val="0"/>
              </a:spcAft>
            </a:pPr>
            <a:r>
              <a:rPr lang="en-GB" b="1" dirty="0">
                <a:solidFill>
                  <a:schemeClr val="tx1"/>
                </a:solidFill>
              </a:rPr>
              <a:t>Data</a:t>
            </a:r>
          </a:p>
        </p:txBody>
      </p:sp>
      <p:sp>
        <p:nvSpPr>
          <p:cNvPr id="4" name="Rounded Rectangle 3"/>
          <p:cNvSpPr/>
          <p:nvPr/>
        </p:nvSpPr>
        <p:spPr>
          <a:xfrm>
            <a:off x="5214938" y="2500313"/>
            <a:ext cx="1217612"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Error Checking</a:t>
            </a:r>
          </a:p>
        </p:txBody>
      </p:sp>
      <p:sp>
        <p:nvSpPr>
          <p:cNvPr id="5" name="Rounded Rectangle 4"/>
          <p:cNvSpPr/>
          <p:nvPr/>
        </p:nvSpPr>
        <p:spPr>
          <a:xfrm>
            <a:off x="1597025" y="2500313"/>
            <a:ext cx="1217613"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Manage Storage Hierarchy</a:t>
            </a:r>
          </a:p>
        </p:txBody>
      </p:sp>
      <p:sp>
        <p:nvSpPr>
          <p:cNvPr id="6" name="Rounded Rectangle 5"/>
          <p:cNvSpPr/>
          <p:nvPr/>
        </p:nvSpPr>
        <p:spPr>
          <a:xfrm>
            <a:off x="2206625" y="3929063"/>
            <a:ext cx="1216025"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Replace Media</a:t>
            </a:r>
          </a:p>
        </p:txBody>
      </p:sp>
      <p:sp>
        <p:nvSpPr>
          <p:cNvPr id="7" name="Rounded Rectangle 6"/>
          <p:cNvSpPr/>
          <p:nvPr/>
        </p:nvSpPr>
        <p:spPr>
          <a:xfrm>
            <a:off x="6558893" y="4333875"/>
            <a:ext cx="1216025" cy="809625"/>
          </a:xfrm>
          <a:prstGeom prst="roundRect">
            <a:avLst/>
          </a:prstGeom>
          <a:gradFill>
            <a:gsLst>
              <a:gs pos="0">
                <a:srgbClr val="FFFF00"/>
              </a:gs>
              <a:gs pos="58000">
                <a:srgbClr val="FFFFC1"/>
              </a:gs>
              <a:gs pos="100000">
                <a:srgbClr val="FFFFFB"/>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pPr>
            <a:r>
              <a:rPr lang="en-GB" b="1" dirty="0">
                <a:solidFill>
                  <a:schemeClr val="tx1"/>
                </a:solidFill>
              </a:rPr>
              <a:t>Disaster Recovery</a:t>
            </a:r>
          </a:p>
        </p:txBody>
      </p:sp>
      <p:graphicFrame>
        <p:nvGraphicFramePr>
          <p:cNvPr id="8" name="Table 7"/>
          <p:cNvGraphicFramePr>
            <a:graphicFrameLocks noGrp="1"/>
          </p:cNvGraphicFramePr>
          <p:nvPr>
            <p:extLst>
              <p:ext uri="{D42A27DB-BD31-4B8C-83A1-F6EECF244321}">
                <p14:modId xmlns:p14="http://schemas.microsoft.com/office/powerpoint/2010/main" val="2187945103"/>
              </p:ext>
            </p:extLst>
          </p:nvPr>
        </p:nvGraphicFramePr>
        <p:xfrm>
          <a:off x="1071563" y="5929313"/>
          <a:ext cx="5786478" cy="39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786478">
                  <a:extLst>
                    <a:ext uri="{9D8B030D-6E8A-4147-A177-3AD203B41FA5}">
                      <a16:colId xmlns:a16="http://schemas.microsoft.com/office/drawing/2014/main" val="20000"/>
                    </a:ext>
                  </a:extLst>
                </a:gridCol>
              </a:tblGrid>
              <a:tr h="370840">
                <a:tc>
                  <a:txBody>
                    <a:bodyPr/>
                    <a:lstStyle/>
                    <a:p>
                      <a:pPr algn="ctr"/>
                      <a:r>
                        <a:rPr lang="en-GB" sz="2000" dirty="0">
                          <a:solidFill>
                            <a:schemeClr val="tx1"/>
                          </a:solidFill>
                        </a:rPr>
                        <a:t>media</a:t>
                      </a: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31641395"/>
              </p:ext>
            </p:extLst>
          </p:nvPr>
        </p:nvGraphicFramePr>
        <p:xfrm>
          <a:off x="7358063" y="5929313"/>
          <a:ext cx="1217104" cy="39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104">
                  <a:extLst>
                    <a:ext uri="{9D8B030D-6E8A-4147-A177-3AD203B41FA5}">
                      <a16:colId xmlns:a16="http://schemas.microsoft.com/office/drawing/2014/main" val="20000"/>
                    </a:ext>
                  </a:extLst>
                </a:gridCol>
              </a:tblGrid>
              <a:tr h="370840">
                <a:tc>
                  <a:txBody>
                    <a:bodyPr/>
                    <a:lstStyle/>
                    <a:p>
                      <a:pPr algn="ctr"/>
                      <a:r>
                        <a:rPr lang="en-GB" sz="2000" dirty="0">
                          <a:solidFill>
                            <a:schemeClr val="tx1"/>
                          </a:solidFill>
                        </a:rPr>
                        <a:t>media</a:t>
                      </a: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cxnSp>
        <p:nvCxnSpPr>
          <p:cNvPr id="14" name="Straight Arrow Connector 13"/>
          <p:cNvCxnSpPr/>
          <p:nvPr/>
        </p:nvCxnSpPr>
        <p:spPr>
          <a:xfrm>
            <a:off x="5572125" y="931863"/>
            <a:ext cx="2820988"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72125" y="1425575"/>
            <a:ext cx="2820988"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0" idx="2"/>
          </p:cNvCxnSpPr>
          <p:nvPr/>
        </p:nvCxnSpPr>
        <p:spPr>
          <a:xfrm rot="16200000" flipV="1">
            <a:off x="2809081" y="3774282"/>
            <a:ext cx="4310063" cy="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263231" y="4620419"/>
            <a:ext cx="2619375"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293813" y="3571875"/>
            <a:ext cx="4716462"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46894" y="4620419"/>
            <a:ext cx="261937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6400" y="5003800"/>
            <a:ext cx="6156000"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814638" y="2941638"/>
            <a:ext cx="24003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400" y="809625"/>
            <a:ext cx="2255838"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6400" y="2941638"/>
            <a:ext cx="11906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376331" y="5537200"/>
            <a:ext cx="78581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7249456" y="5537200"/>
            <a:ext cx="78581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229" name="TextBox 40"/>
          <p:cNvSpPr txBox="1">
            <a:spLocks noChangeArrowheads="1"/>
          </p:cNvSpPr>
          <p:nvPr/>
        </p:nvSpPr>
        <p:spPr bwMode="auto">
          <a:xfrm>
            <a:off x="384175" y="836712"/>
            <a:ext cx="1287463" cy="585788"/>
          </a:xfrm>
          <a:prstGeom prst="rect">
            <a:avLst/>
          </a:prstGeom>
          <a:noFill/>
          <a:ln w="9525">
            <a:noFill/>
            <a:miter lim="800000"/>
            <a:headEnd/>
            <a:tailEnd/>
          </a:ln>
        </p:spPr>
        <p:txBody>
          <a:bodyPr>
            <a:spAutoFit/>
          </a:bodyPr>
          <a:lstStyle/>
          <a:p>
            <a:r>
              <a:rPr lang="en-GB" sz="1600" dirty="0">
                <a:latin typeface="Calibri" pitchFamily="34" charset="0"/>
              </a:rPr>
              <a:t>Storage confirmation</a:t>
            </a:r>
          </a:p>
        </p:txBody>
      </p:sp>
      <p:sp>
        <p:nvSpPr>
          <p:cNvPr id="8230" name="TextBox 41"/>
          <p:cNvSpPr txBox="1">
            <a:spLocks noChangeArrowheads="1"/>
          </p:cNvSpPr>
          <p:nvPr/>
        </p:nvSpPr>
        <p:spPr bwMode="auto">
          <a:xfrm>
            <a:off x="1071563" y="466725"/>
            <a:ext cx="1517650" cy="339725"/>
          </a:xfrm>
          <a:prstGeom prst="rect">
            <a:avLst/>
          </a:prstGeom>
          <a:noFill/>
          <a:ln w="9525">
            <a:noFill/>
            <a:miter lim="800000"/>
            <a:headEnd/>
            <a:tailEnd/>
          </a:ln>
        </p:spPr>
        <p:txBody>
          <a:bodyPr>
            <a:spAutoFit/>
          </a:bodyPr>
          <a:lstStyle/>
          <a:p>
            <a:r>
              <a:rPr lang="en-GB" sz="1600" dirty="0">
                <a:latin typeface="Calibri" pitchFamily="34" charset="0"/>
              </a:rPr>
              <a:t>Storage request</a:t>
            </a:r>
          </a:p>
        </p:txBody>
      </p:sp>
      <p:sp>
        <p:nvSpPr>
          <p:cNvPr id="8231" name="TextBox 42"/>
          <p:cNvSpPr txBox="1">
            <a:spLocks noChangeArrowheads="1"/>
          </p:cNvSpPr>
          <p:nvPr/>
        </p:nvSpPr>
        <p:spPr bwMode="auto">
          <a:xfrm>
            <a:off x="2044700" y="768350"/>
            <a:ext cx="496888"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2" name="TextBox 43"/>
          <p:cNvSpPr txBox="1">
            <a:spLocks noChangeArrowheads="1"/>
          </p:cNvSpPr>
          <p:nvPr/>
        </p:nvSpPr>
        <p:spPr bwMode="auto">
          <a:xfrm>
            <a:off x="4525963" y="1739900"/>
            <a:ext cx="495300"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3" name="TextBox 44"/>
          <p:cNvSpPr txBox="1">
            <a:spLocks noChangeArrowheads="1"/>
          </p:cNvSpPr>
          <p:nvPr/>
        </p:nvSpPr>
        <p:spPr bwMode="auto">
          <a:xfrm>
            <a:off x="3635896" y="5503131"/>
            <a:ext cx="495300"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4" name="TextBox 45"/>
          <p:cNvSpPr txBox="1">
            <a:spLocks noChangeArrowheads="1"/>
          </p:cNvSpPr>
          <p:nvPr/>
        </p:nvSpPr>
        <p:spPr bwMode="auto">
          <a:xfrm>
            <a:off x="2519772" y="5503131"/>
            <a:ext cx="495300" cy="338137"/>
          </a:xfrm>
          <a:prstGeom prst="rect">
            <a:avLst/>
          </a:prstGeom>
          <a:noFill/>
          <a:ln w="9525">
            <a:noFill/>
            <a:miter lim="800000"/>
            <a:headEnd/>
            <a:tailEnd/>
          </a:ln>
        </p:spPr>
        <p:txBody>
          <a:bodyPr>
            <a:spAutoFit/>
          </a:bodyPr>
          <a:lstStyle/>
          <a:p>
            <a:r>
              <a:rPr lang="en-GB" sz="1600" dirty="0">
                <a:latin typeface="Calibri" pitchFamily="34" charset="0"/>
              </a:rPr>
              <a:t>AIP</a:t>
            </a:r>
          </a:p>
        </p:txBody>
      </p:sp>
      <p:sp>
        <p:nvSpPr>
          <p:cNvPr id="8235" name="TextBox 46"/>
          <p:cNvSpPr txBox="1">
            <a:spLocks noChangeArrowheads="1"/>
          </p:cNvSpPr>
          <p:nvPr/>
        </p:nvSpPr>
        <p:spPr bwMode="auto">
          <a:xfrm>
            <a:off x="7896300" y="636587"/>
            <a:ext cx="495300" cy="338138"/>
          </a:xfrm>
          <a:prstGeom prst="rect">
            <a:avLst/>
          </a:prstGeom>
          <a:noFill/>
          <a:ln w="9525">
            <a:noFill/>
            <a:miter lim="800000"/>
            <a:headEnd/>
            <a:tailEnd/>
          </a:ln>
        </p:spPr>
        <p:txBody>
          <a:bodyPr>
            <a:spAutoFit/>
          </a:bodyPr>
          <a:lstStyle/>
          <a:p>
            <a:r>
              <a:rPr lang="en-GB" sz="1600" dirty="0">
                <a:latin typeface="Calibri" pitchFamily="34" charset="0"/>
              </a:rPr>
              <a:t>AIP</a:t>
            </a:r>
          </a:p>
        </p:txBody>
      </p:sp>
      <p:cxnSp>
        <p:nvCxnSpPr>
          <p:cNvPr id="49" name="Straight Arrow Connector 48"/>
          <p:cNvCxnSpPr/>
          <p:nvPr/>
        </p:nvCxnSpPr>
        <p:spPr>
          <a:xfrm rot="5400000">
            <a:off x="1963737" y="5335588"/>
            <a:ext cx="119221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237" name="TextBox 49"/>
          <p:cNvSpPr txBox="1">
            <a:spLocks noChangeArrowheads="1"/>
          </p:cNvSpPr>
          <p:nvPr/>
        </p:nvSpPr>
        <p:spPr bwMode="auto">
          <a:xfrm>
            <a:off x="5328084" y="4184453"/>
            <a:ext cx="1285875" cy="831850"/>
          </a:xfrm>
          <a:prstGeom prst="rect">
            <a:avLst/>
          </a:prstGeom>
          <a:noFill/>
          <a:ln w="9525">
            <a:noFill/>
            <a:miter lim="800000"/>
            <a:headEnd/>
            <a:tailEnd/>
          </a:ln>
        </p:spPr>
        <p:txBody>
          <a:bodyPr>
            <a:spAutoFit/>
          </a:bodyPr>
          <a:lstStyle/>
          <a:p>
            <a:pPr algn="r"/>
            <a:r>
              <a:rPr lang="en-GB" sz="1600" dirty="0">
                <a:latin typeface="Calibri" pitchFamily="34" charset="0"/>
              </a:rPr>
              <a:t>Disaster recovery policies</a:t>
            </a:r>
          </a:p>
        </p:txBody>
      </p:sp>
      <p:sp>
        <p:nvSpPr>
          <p:cNvPr id="8238" name="TextBox 50"/>
          <p:cNvSpPr txBox="1">
            <a:spLocks noChangeArrowheads="1"/>
          </p:cNvSpPr>
          <p:nvPr/>
        </p:nvSpPr>
        <p:spPr bwMode="auto">
          <a:xfrm>
            <a:off x="369801" y="2941638"/>
            <a:ext cx="1285875" cy="584200"/>
          </a:xfrm>
          <a:prstGeom prst="rect">
            <a:avLst/>
          </a:prstGeom>
          <a:noFill/>
          <a:ln w="9525">
            <a:noFill/>
            <a:miter lim="800000"/>
            <a:headEnd/>
            <a:tailEnd/>
          </a:ln>
        </p:spPr>
        <p:txBody>
          <a:bodyPr>
            <a:spAutoFit/>
          </a:bodyPr>
          <a:lstStyle/>
          <a:p>
            <a:r>
              <a:rPr lang="en-GB" sz="1600" dirty="0">
                <a:latin typeface="Calibri" pitchFamily="34" charset="0"/>
              </a:rPr>
              <a:t>Operational statistics</a:t>
            </a:r>
          </a:p>
        </p:txBody>
      </p:sp>
      <p:sp>
        <p:nvSpPr>
          <p:cNvPr id="8239" name="TextBox 51"/>
          <p:cNvSpPr txBox="1">
            <a:spLocks noChangeArrowheads="1"/>
          </p:cNvSpPr>
          <p:nvPr/>
        </p:nvSpPr>
        <p:spPr bwMode="auto">
          <a:xfrm>
            <a:off x="496888" y="2143125"/>
            <a:ext cx="1143000" cy="830263"/>
          </a:xfrm>
          <a:prstGeom prst="rect">
            <a:avLst/>
          </a:prstGeom>
          <a:noFill/>
          <a:ln w="9525">
            <a:noFill/>
            <a:miter lim="800000"/>
            <a:headEnd/>
            <a:tailEnd/>
          </a:ln>
        </p:spPr>
        <p:txBody>
          <a:bodyPr>
            <a:spAutoFit/>
          </a:bodyPr>
          <a:lstStyle/>
          <a:p>
            <a:pPr algn="r"/>
            <a:r>
              <a:rPr lang="en-GB" sz="1600" dirty="0">
                <a:latin typeface="Calibri" pitchFamily="34" charset="0"/>
              </a:rPr>
              <a:t>Storage mgmt policies</a:t>
            </a:r>
          </a:p>
        </p:txBody>
      </p:sp>
      <p:sp>
        <p:nvSpPr>
          <p:cNvPr id="8240" name="TextBox 52"/>
          <p:cNvSpPr txBox="1">
            <a:spLocks noChangeArrowheads="1"/>
          </p:cNvSpPr>
          <p:nvPr/>
        </p:nvSpPr>
        <p:spPr bwMode="auto">
          <a:xfrm>
            <a:off x="5573713" y="1435100"/>
            <a:ext cx="990600" cy="584200"/>
          </a:xfrm>
          <a:prstGeom prst="rect">
            <a:avLst/>
          </a:prstGeom>
          <a:noFill/>
          <a:ln w="9525">
            <a:noFill/>
            <a:miter lim="800000"/>
            <a:headEnd/>
            <a:tailEnd/>
          </a:ln>
        </p:spPr>
        <p:txBody>
          <a:bodyPr>
            <a:spAutoFit/>
          </a:bodyPr>
          <a:lstStyle/>
          <a:p>
            <a:r>
              <a:rPr lang="en-GB" sz="1600" dirty="0">
                <a:latin typeface="Calibri" pitchFamily="34" charset="0"/>
              </a:rPr>
              <a:t>AIP</a:t>
            </a:r>
          </a:p>
          <a:p>
            <a:r>
              <a:rPr lang="en-GB" sz="1600" dirty="0">
                <a:latin typeface="Calibri" pitchFamily="34" charset="0"/>
              </a:rPr>
              <a:t>request</a:t>
            </a:r>
          </a:p>
        </p:txBody>
      </p:sp>
      <p:sp>
        <p:nvSpPr>
          <p:cNvPr id="8241" name="TextBox 53"/>
          <p:cNvSpPr txBox="1">
            <a:spLocks noChangeArrowheads="1"/>
          </p:cNvSpPr>
          <p:nvPr/>
        </p:nvSpPr>
        <p:spPr bwMode="auto">
          <a:xfrm>
            <a:off x="7344077" y="1414991"/>
            <a:ext cx="992188" cy="830263"/>
          </a:xfrm>
          <a:prstGeom prst="rect">
            <a:avLst/>
          </a:prstGeom>
          <a:noFill/>
          <a:ln w="9525">
            <a:noFill/>
            <a:miter lim="800000"/>
            <a:headEnd/>
            <a:tailEnd/>
          </a:ln>
        </p:spPr>
        <p:txBody>
          <a:bodyPr>
            <a:spAutoFit/>
          </a:bodyPr>
          <a:lstStyle/>
          <a:p>
            <a:pPr algn="r"/>
            <a:r>
              <a:rPr lang="en-GB" sz="1600" dirty="0">
                <a:latin typeface="Calibri" pitchFamily="34" charset="0"/>
              </a:rPr>
              <a:t>Notice of data transfer</a:t>
            </a:r>
          </a:p>
        </p:txBody>
      </p:sp>
      <p:sp>
        <p:nvSpPr>
          <p:cNvPr id="8242" name="TextBox 54"/>
          <p:cNvSpPr txBox="1">
            <a:spLocks noChangeArrowheads="1"/>
          </p:cNvSpPr>
          <p:nvPr/>
        </p:nvSpPr>
        <p:spPr bwMode="auto">
          <a:xfrm>
            <a:off x="5544108" y="3421063"/>
            <a:ext cx="1706563" cy="338554"/>
          </a:xfrm>
          <a:prstGeom prst="rect">
            <a:avLst/>
          </a:prstGeom>
          <a:noFill/>
          <a:ln w="9525">
            <a:noFill/>
            <a:miter lim="800000"/>
            <a:headEnd/>
            <a:tailEnd/>
          </a:ln>
        </p:spPr>
        <p:txBody>
          <a:bodyPr>
            <a:spAutoFit/>
          </a:bodyPr>
          <a:lstStyle/>
          <a:p>
            <a:r>
              <a:rPr lang="en-GB" sz="1600" dirty="0">
                <a:latin typeface="Calibri" pitchFamily="34" charset="0"/>
              </a:rPr>
              <a:t>Error notification</a:t>
            </a:r>
            <a:endParaRPr lang="en-GB" sz="1600" dirty="0">
              <a:latin typeface="Calibri" pitchFamily="34" charset="0"/>
            </a:endParaRPr>
          </a:p>
        </p:txBody>
      </p:sp>
      <p:sp>
        <p:nvSpPr>
          <p:cNvPr id="8243" name="TextBox 55"/>
          <p:cNvSpPr txBox="1">
            <a:spLocks noChangeArrowheads="1"/>
          </p:cNvSpPr>
          <p:nvPr/>
        </p:nvSpPr>
        <p:spPr bwMode="auto">
          <a:xfrm>
            <a:off x="2901495" y="2902631"/>
            <a:ext cx="990600" cy="584775"/>
          </a:xfrm>
          <a:prstGeom prst="rect">
            <a:avLst/>
          </a:prstGeom>
          <a:noFill/>
          <a:ln w="9525">
            <a:noFill/>
            <a:miter lim="800000"/>
            <a:headEnd/>
            <a:tailEnd/>
          </a:ln>
        </p:spPr>
        <p:txBody>
          <a:bodyPr>
            <a:spAutoFit/>
          </a:bodyPr>
          <a:lstStyle/>
          <a:p>
            <a:r>
              <a:rPr lang="en-GB" sz="1600" dirty="0">
                <a:latin typeface="Calibri" pitchFamily="34" charset="0"/>
              </a:rPr>
              <a:t>Error </a:t>
            </a:r>
            <a:br>
              <a:rPr lang="en-GB" sz="1600" dirty="0">
                <a:latin typeface="Calibri" pitchFamily="34" charset="0"/>
              </a:rPr>
            </a:br>
            <a:r>
              <a:rPr lang="en-GB" sz="1600" dirty="0">
                <a:latin typeface="Calibri" pitchFamily="34" charset="0"/>
              </a:rPr>
              <a:t>logs</a:t>
            </a:r>
          </a:p>
        </p:txBody>
      </p:sp>
      <p:sp>
        <p:nvSpPr>
          <p:cNvPr id="8244" name="TextBox 56"/>
          <p:cNvSpPr txBox="1">
            <a:spLocks noChangeArrowheads="1"/>
          </p:cNvSpPr>
          <p:nvPr/>
        </p:nvSpPr>
        <p:spPr bwMode="auto">
          <a:xfrm>
            <a:off x="801849" y="5503131"/>
            <a:ext cx="1285875" cy="338137"/>
          </a:xfrm>
          <a:prstGeom prst="rect">
            <a:avLst/>
          </a:prstGeom>
          <a:noFill/>
          <a:ln w="9525">
            <a:noFill/>
            <a:miter lim="800000"/>
            <a:headEnd/>
            <a:tailEnd/>
          </a:ln>
        </p:spPr>
        <p:txBody>
          <a:bodyPr>
            <a:spAutoFit/>
          </a:bodyPr>
          <a:lstStyle/>
          <a:p>
            <a:r>
              <a:rPr lang="en-GB" sz="1600" dirty="0">
                <a:latin typeface="Calibri" pitchFamily="34" charset="0"/>
              </a:rPr>
              <a:t>commands</a:t>
            </a:r>
          </a:p>
        </p:txBody>
      </p:sp>
      <p:sp>
        <p:nvSpPr>
          <p:cNvPr id="8245" name="TextBox 52"/>
          <p:cNvSpPr txBox="1">
            <a:spLocks noChangeArrowheads="1"/>
          </p:cNvSpPr>
          <p:nvPr/>
        </p:nvSpPr>
        <p:spPr bwMode="auto">
          <a:xfrm>
            <a:off x="6462539" y="5251064"/>
            <a:ext cx="1493837" cy="584775"/>
          </a:xfrm>
          <a:prstGeom prst="rect">
            <a:avLst/>
          </a:prstGeom>
          <a:noFill/>
          <a:ln w="9525">
            <a:noFill/>
            <a:miter lim="800000"/>
            <a:headEnd/>
            <a:tailEnd/>
          </a:ln>
        </p:spPr>
        <p:txBody>
          <a:bodyPr wrap="square">
            <a:spAutoFit/>
          </a:bodyPr>
          <a:lstStyle/>
          <a:p>
            <a:pPr algn="ctr"/>
            <a:r>
              <a:rPr lang="en-GB" sz="1600" dirty="0">
                <a:latin typeface="Calibri" pitchFamily="34" charset="0"/>
              </a:rPr>
              <a:t>Duplicate </a:t>
            </a:r>
            <a:br>
              <a:rPr lang="en-GB" sz="1600" dirty="0">
                <a:latin typeface="Calibri" pitchFamily="34" charset="0"/>
              </a:rPr>
            </a:br>
            <a:r>
              <a:rPr lang="en-GB" sz="1600" dirty="0">
                <a:latin typeface="Calibri" pitchFamily="34" charset="0"/>
              </a:rPr>
              <a:t>AIP</a:t>
            </a:r>
          </a:p>
        </p:txBody>
      </p:sp>
      <p:sp>
        <p:nvSpPr>
          <p:cNvPr id="42" name="Rektangel med afklippet hjørne i samme side 41"/>
          <p:cNvSpPr/>
          <p:nvPr/>
        </p:nvSpPr>
        <p:spPr>
          <a:xfrm>
            <a:off x="79200" y="403200"/>
            <a:ext cx="324000" cy="1656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lvl="0" algn="ctr" fontAlgn="auto">
              <a:lnSpc>
                <a:spcPct val="70000"/>
              </a:lnSpc>
              <a:spcBef>
                <a:spcPts val="0"/>
              </a:spcBef>
              <a:spcAft>
                <a:spcPts val="0"/>
              </a:spcAft>
              <a:defRPr/>
            </a:pPr>
            <a:r>
              <a:rPr lang="en-GB" b="1" dirty="0">
                <a:solidFill>
                  <a:schemeClr val="tx1"/>
                </a:solidFill>
              </a:rPr>
              <a:t>I</a:t>
            </a:r>
          </a:p>
          <a:p>
            <a:pPr lvl="0" algn="ctr" fontAlgn="auto">
              <a:lnSpc>
                <a:spcPct val="70000"/>
              </a:lnSpc>
              <a:spcBef>
                <a:spcPts val="0"/>
              </a:spcBef>
              <a:spcAft>
                <a:spcPts val="0"/>
              </a:spcAft>
              <a:defRPr/>
            </a:pPr>
            <a:r>
              <a:rPr lang="en-GB" b="1" dirty="0">
                <a:solidFill>
                  <a:schemeClr val="tx1"/>
                </a:solidFill>
              </a:rPr>
              <a:t>n</a:t>
            </a:r>
          </a:p>
          <a:p>
            <a:pPr lvl="0" algn="ctr" fontAlgn="auto">
              <a:lnSpc>
                <a:spcPct val="70000"/>
              </a:lnSpc>
              <a:spcBef>
                <a:spcPts val="0"/>
              </a:spcBef>
              <a:spcAft>
                <a:spcPts val="0"/>
              </a:spcAft>
              <a:defRPr/>
            </a:pPr>
            <a:r>
              <a:rPr lang="en-GB" b="1" dirty="0">
                <a:solidFill>
                  <a:schemeClr val="tx1"/>
                </a:solidFill>
              </a:rPr>
              <a:t>g</a:t>
            </a:r>
          </a:p>
          <a:p>
            <a:pPr lvl="0" algn="ctr" fontAlgn="auto">
              <a:lnSpc>
                <a:spcPct val="70000"/>
              </a:lnSpc>
              <a:spcBef>
                <a:spcPts val="0"/>
              </a:spcBef>
              <a:spcAft>
                <a:spcPts val="0"/>
              </a:spcAft>
              <a:defRPr/>
            </a:pPr>
            <a:r>
              <a:rPr lang="en-GB" b="1" dirty="0">
                <a:solidFill>
                  <a:schemeClr val="tx1"/>
                </a:solidFill>
              </a:rPr>
              <a:t>e</a:t>
            </a:r>
          </a:p>
          <a:p>
            <a:pPr lvl="0" algn="ctr" fontAlgn="auto">
              <a:lnSpc>
                <a:spcPct val="70000"/>
              </a:lnSpc>
              <a:spcBef>
                <a:spcPts val="0"/>
              </a:spcBef>
              <a:spcAft>
                <a:spcPts val="0"/>
              </a:spcAft>
              <a:defRPr/>
            </a:pPr>
            <a:r>
              <a:rPr lang="en-GB" b="1" dirty="0">
                <a:solidFill>
                  <a:schemeClr val="tx1"/>
                </a:solidFill>
              </a:rPr>
              <a:t>s</a:t>
            </a:r>
          </a:p>
          <a:p>
            <a:pPr lvl="0" algn="ctr" fontAlgn="auto">
              <a:lnSpc>
                <a:spcPct val="70000"/>
              </a:lnSpc>
              <a:spcBef>
                <a:spcPts val="0"/>
              </a:spcBef>
              <a:spcAft>
                <a:spcPts val="0"/>
              </a:spcAft>
              <a:defRPr/>
            </a:pPr>
            <a:r>
              <a:rPr lang="en-GB" b="1" dirty="0">
                <a:solidFill>
                  <a:schemeClr val="tx1"/>
                </a:solidFill>
              </a:rPr>
              <a:t>t</a:t>
            </a:r>
          </a:p>
        </p:txBody>
      </p:sp>
      <p:sp>
        <p:nvSpPr>
          <p:cNvPr id="46" name="Rektangel med afklippet hjørne i samme side 45"/>
          <p:cNvSpPr/>
          <p:nvPr/>
        </p:nvSpPr>
        <p:spPr>
          <a:xfrm>
            <a:off x="79200" y="2232000"/>
            <a:ext cx="324000" cy="39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d</a:t>
            </a:r>
          </a:p>
          <a:p>
            <a:pPr algn="ctr" fontAlgn="auto">
              <a:lnSpc>
                <a:spcPct val="70000"/>
              </a:lnSpc>
              <a:spcBef>
                <a:spcPts val="0"/>
              </a:spcBef>
              <a:spcAft>
                <a:spcPts val="0"/>
              </a:spcAft>
              <a:defRPr/>
            </a:pPr>
            <a:r>
              <a:rPr lang="en-GB" b="1" dirty="0">
                <a:solidFill>
                  <a:schemeClr val="tx1"/>
                </a:solidFill>
              </a:rPr>
              <a:t>m</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r</a:t>
            </a:r>
          </a:p>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t</a:t>
            </a:r>
          </a:p>
          <a:p>
            <a:pPr algn="ctr" fontAlgn="auto">
              <a:lnSpc>
                <a:spcPct val="70000"/>
              </a:lnSpc>
              <a:spcBef>
                <a:spcPts val="0"/>
              </a:spcBef>
              <a:spcAft>
                <a:spcPts val="0"/>
              </a:spcAft>
              <a:defRPr/>
            </a:pPr>
            <a:r>
              <a:rPr lang="en-GB" b="1" dirty="0">
                <a:solidFill>
                  <a:schemeClr val="tx1"/>
                </a:solidFill>
              </a:rPr>
              <a:t>i</a:t>
            </a:r>
          </a:p>
          <a:p>
            <a:pPr algn="ctr" fontAlgn="auto">
              <a:lnSpc>
                <a:spcPct val="70000"/>
              </a:lnSpc>
              <a:spcBef>
                <a:spcPts val="0"/>
              </a:spcBef>
              <a:spcAft>
                <a:spcPts val="0"/>
              </a:spcAft>
              <a:defRPr/>
            </a:pPr>
            <a:r>
              <a:rPr lang="en-GB" b="1" dirty="0">
                <a:solidFill>
                  <a:schemeClr val="tx1"/>
                </a:solidFill>
              </a:rPr>
              <a:t>o</a:t>
            </a:r>
          </a:p>
          <a:p>
            <a:pPr algn="ctr" fontAlgn="auto">
              <a:lnSpc>
                <a:spcPct val="70000"/>
              </a:lnSpc>
              <a:spcBef>
                <a:spcPts val="0"/>
              </a:spcBef>
              <a:spcAft>
                <a:spcPts val="0"/>
              </a:spcAft>
              <a:defRPr/>
            </a:pPr>
            <a:r>
              <a:rPr lang="en-GB" b="1" dirty="0">
                <a:solidFill>
                  <a:schemeClr val="tx1"/>
                </a:solidFill>
              </a:rPr>
              <a:t>n</a:t>
            </a:r>
          </a:p>
          <a:p>
            <a:pPr algn="ctr" fontAlgn="auto">
              <a:lnSpc>
                <a:spcPct val="70000"/>
              </a:lnSpc>
              <a:spcBef>
                <a:spcPts val="0"/>
              </a:spcBef>
              <a:spcAft>
                <a:spcPts val="0"/>
              </a:spcAft>
              <a:defRPr/>
            </a:pPr>
            <a:endParaRPr lang="en-GB" b="1" dirty="0">
              <a:solidFill>
                <a:schemeClr val="tx1"/>
              </a:solidFill>
            </a:endParaRPr>
          </a:p>
        </p:txBody>
      </p:sp>
      <p:sp>
        <p:nvSpPr>
          <p:cNvPr id="47" name="Rektangel med afklippet hjørne i samme side 46"/>
          <p:cNvSpPr/>
          <p:nvPr/>
        </p:nvSpPr>
        <p:spPr>
          <a:xfrm>
            <a:off x="8391600" y="403200"/>
            <a:ext cx="324000" cy="2340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e</a:t>
            </a: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0613" y="404813"/>
            <a:ext cx="2633575" cy="809625"/>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Generate Report</a:t>
            </a:r>
          </a:p>
        </p:txBody>
      </p:sp>
      <p:sp>
        <p:nvSpPr>
          <p:cNvPr id="3" name="Rounded Rectangle 2"/>
          <p:cNvSpPr/>
          <p:nvPr/>
        </p:nvSpPr>
        <p:spPr>
          <a:xfrm>
            <a:off x="2290763" y="4452938"/>
            <a:ext cx="1216025" cy="811212"/>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Receive Database Updates</a:t>
            </a:r>
          </a:p>
        </p:txBody>
      </p:sp>
      <p:sp>
        <p:nvSpPr>
          <p:cNvPr id="4" name="Rounded Rectangle 3"/>
          <p:cNvSpPr/>
          <p:nvPr/>
        </p:nvSpPr>
        <p:spPr>
          <a:xfrm>
            <a:off x="3825292" y="3167063"/>
            <a:ext cx="1574800" cy="811212"/>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Administer Database</a:t>
            </a:r>
          </a:p>
        </p:txBody>
      </p:sp>
      <p:sp>
        <p:nvSpPr>
          <p:cNvPr id="5" name="Rounded Rectangle 4"/>
          <p:cNvSpPr/>
          <p:nvPr/>
        </p:nvSpPr>
        <p:spPr>
          <a:xfrm>
            <a:off x="5969000" y="2357438"/>
            <a:ext cx="1217613" cy="809625"/>
          </a:xfrm>
          <a:prstGeom prst="roundRect">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dirty="0">
                <a:solidFill>
                  <a:schemeClr val="tx1"/>
                </a:solidFill>
              </a:rPr>
              <a:t>Perform Queries</a:t>
            </a:r>
          </a:p>
        </p:txBody>
      </p:sp>
      <p:graphicFrame>
        <p:nvGraphicFramePr>
          <p:cNvPr id="6" name="Table 5"/>
          <p:cNvGraphicFramePr>
            <a:graphicFrameLocks noGrp="1"/>
          </p:cNvGraphicFramePr>
          <p:nvPr>
            <p:extLst>
              <p:ext uri="{D42A27DB-BD31-4B8C-83A1-F6EECF244321}">
                <p14:modId xmlns:p14="http://schemas.microsoft.com/office/powerpoint/2010/main" val="615749887"/>
              </p:ext>
            </p:extLst>
          </p:nvPr>
        </p:nvGraphicFramePr>
        <p:xfrm>
          <a:off x="1897063" y="5929313"/>
          <a:ext cx="5289070" cy="39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289070">
                  <a:extLst>
                    <a:ext uri="{9D8B030D-6E8A-4147-A177-3AD203B41FA5}">
                      <a16:colId xmlns:a16="http://schemas.microsoft.com/office/drawing/2014/main" val="20000"/>
                    </a:ext>
                  </a:extLst>
                </a:gridCol>
              </a:tblGrid>
              <a:tr h="370840">
                <a:tc>
                  <a:txBody>
                    <a:bodyPr/>
                    <a:lstStyle/>
                    <a:p>
                      <a:pPr algn="ctr"/>
                      <a:r>
                        <a:rPr lang="en-GB" sz="2000" dirty="0">
                          <a:solidFill>
                            <a:schemeClr val="tx1"/>
                          </a:solidFill>
                        </a:rPr>
                        <a:t>database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cxnSp>
        <p:nvCxnSpPr>
          <p:cNvPr id="11" name="Straight Arrow Connector 10"/>
          <p:cNvCxnSpPr>
            <a:stCxn id="0" idx="1"/>
          </p:cNvCxnSpPr>
          <p:nvPr/>
        </p:nvCxnSpPr>
        <p:spPr>
          <a:xfrm rot="10800000">
            <a:off x="406400" y="785813"/>
            <a:ext cx="3224213" cy="23812"/>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p:cNvCxnSpPr>
          <p:nvPr/>
        </p:nvCxnSpPr>
        <p:spPr>
          <a:xfrm flipV="1">
            <a:off x="6264188" y="809625"/>
            <a:ext cx="2128925" cy="1"/>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144044" y="3572669"/>
            <a:ext cx="471487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43808" y="1512000"/>
            <a:ext cx="0" cy="295200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396000" y="1500188"/>
            <a:ext cx="2466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6400" y="1928813"/>
            <a:ext cx="2208213" cy="1587"/>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1353344" y="3191669"/>
            <a:ext cx="2524125"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3428207" y="1785144"/>
            <a:ext cx="1143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406400" y="2357438"/>
            <a:ext cx="35941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96000" y="3500438"/>
            <a:ext cx="3384000"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6400" y="4714875"/>
            <a:ext cx="1884363"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510433" y="5597525"/>
            <a:ext cx="665162"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3023394" y="4953794"/>
            <a:ext cx="19526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549107" y="4548981"/>
            <a:ext cx="2762250"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186613" y="2571750"/>
            <a:ext cx="1206500" cy="1588"/>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9249" name="TextBox 57"/>
          <p:cNvSpPr txBox="1">
            <a:spLocks noChangeArrowheads="1"/>
          </p:cNvSpPr>
          <p:nvPr/>
        </p:nvSpPr>
        <p:spPr bwMode="auto">
          <a:xfrm>
            <a:off x="549821" y="471488"/>
            <a:ext cx="1285875" cy="338137"/>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9250" name="TextBox 58"/>
          <p:cNvSpPr txBox="1">
            <a:spLocks noChangeArrowheads="1"/>
          </p:cNvSpPr>
          <p:nvPr/>
        </p:nvSpPr>
        <p:spPr bwMode="auto">
          <a:xfrm>
            <a:off x="2539950" y="252413"/>
            <a:ext cx="1023938" cy="584200"/>
          </a:xfrm>
          <a:prstGeom prst="rect">
            <a:avLst/>
          </a:prstGeom>
          <a:noFill/>
          <a:ln w="9525">
            <a:noFill/>
            <a:miter lim="800000"/>
            <a:headEnd/>
            <a:tailEnd/>
          </a:ln>
        </p:spPr>
        <p:txBody>
          <a:bodyPr>
            <a:spAutoFit/>
          </a:bodyPr>
          <a:lstStyle/>
          <a:p>
            <a:pPr algn="r"/>
            <a:r>
              <a:rPr lang="en-GB" sz="1600" dirty="0">
                <a:latin typeface="Calibri" pitchFamily="34" charset="0"/>
              </a:rPr>
              <a:t>Report request</a:t>
            </a:r>
          </a:p>
        </p:txBody>
      </p:sp>
      <p:sp>
        <p:nvSpPr>
          <p:cNvPr id="9251" name="TextBox 59"/>
          <p:cNvSpPr txBox="1">
            <a:spLocks noChangeArrowheads="1"/>
          </p:cNvSpPr>
          <p:nvPr/>
        </p:nvSpPr>
        <p:spPr bwMode="auto">
          <a:xfrm>
            <a:off x="6318783" y="426150"/>
            <a:ext cx="1493577" cy="338554"/>
          </a:xfrm>
          <a:prstGeom prst="rect">
            <a:avLst/>
          </a:prstGeom>
          <a:noFill/>
          <a:ln w="9525">
            <a:noFill/>
            <a:miter lim="800000"/>
            <a:headEnd/>
            <a:tailEnd/>
          </a:ln>
        </p:spPr>
        <p:txBody>
          <a:bodyPr wrap="square">
            <a:spAutoFit/>
          </a:bodyPr>
          <a:lstStyle/>
          <a:p>
            <a:r>
              <a:rPr lang="en-GB" sz="1600" dirty="0" smtClean="0">
                <a:latin typeface="Calibri" pitchFamily="34" charset="0"/>
              </a:rPr>
              <a:t>Report </a:t>
            </a:r>
            <a:r>
              <a:rPr lang="en-GB" sz="1600" dirty="0">
                <a:latin typeface="Calibri" pitchFamily="34" charset="0"/>
              </a:rPr>
              <a:t>request</a:t>
            </a:r>
          </a:p>
        </p:txBody>
      </p:sp>
      <p:sp>
        <p:nvSpPr>
          <p:cNvPr id="9252" name="TextBox 60"/>
          <p:cNvSpPr txBox="1">
            <a:spLocks noChangeArrowheads="1"/>
          </p:cNvSpPr>
          <p:nvPr/>
        </p:nvSpPr>
        <p:spPr bwMode="auto">
          <a:xfrm>
            <a:off x="6850880" y="800708"/>
            <a:ext cx="1573548" cy="338554"/>
          </a:xfrm>
          <a:prstGeom prst="rect">
            <a:avLst/>
          </a:prstGeom>
          <a:noFill/>
          <a:ln w="9525">
            <a:noFill/>
            <a:miter lim="800000"/>
            <a:headEnd/>
            <a:tailEnd/>
          </a:ln>
        </p:spPr>
        <p:txBody>
          <a:bodyPr wrap="square">
            <a:spAutoFit/>
          </a:bodyPr>
          <a:lstStyle/>
          <a:p>
            <a:pPr algn="r"/>
            <a:r>
              <a:rPr lang="en-GB" sz="1600" dirty="0" smtClean="0">
                <a:latin typeface="Calibri" pitchFamily="34" charset="0"/>
              </a:rPr>
              <a:t>Report</a:t>
            </a:r>
            <a:endParaRPr lang="en-GB" sz="1600" dirty="0">
              <a:latin typeface="Calibri" pitchFamily="34" charset="0"/>
            </a:endParaRPr>
          </a:p>
        </p:txBody>
      </p:sp>
      <p:sp>
        <p:nvSpPr>
          <p:cNvPr id="9253" name="TextBox 61"/>
          <p:cNvSpPr txBox="1">
            <a:spLocks noChangeArrowheads="1"/>
          </p:cNvSpPr>
          <p:nvPr/>
        </p:nvSpPr>
        <p:spPr bwMode="auto">
          <a:xfrm>
            <a:off x="7186613" y="1980704"/>
            <a:ext cx="1025525" cy="584200"/>
          </a:xfrm>
          <a:prstGeom prst="rect">
            <a:avLst/>
          </a:prstGeom>
          <a:noFill/>
          <a:ln w="9525">
            <a:noFill/>
            <a:miter lim="800000"/>
            <a:headEnd/>
            <a:tailEnd/>
          </a:ln>
        </p:spPr>
        <p:txBody>
          <a:bodyPr>
            <a:spAutoFit/>
          </a:bodyPr>
          <a:lstStyle/>
          <a:p>
            <a:r>
              <a:rPr lang="en-GB" sz="1600" dirty="0">
                <a:latin typeface="Calibri" pitchFamily="34" charset="0"/>
              </a:rPr>
              <a:t>Query</a:t>
            </a:r>
          </a:p>
          <a:p>
            <a:r>
              <a:rPr lang="en-GB" sz="1600" dirty="0">
                <a:latin typeface="Calibri" pitchFamily="34" charset="0"/>
              </a:rPr>
              <a:t>request</a:t>
            </a:r>
          </a:p>
        </p:txBody>
      </p:sp>
      <p:sp>
        <p:nvSpPr>
          <p:cNvPr id="9254" name="TextBox 62"/>
          <p:cNvSpPr txBox="1">
            <a:spLocks noChangeArrowheads="1"/>
          </p:cNvSpPr>
          <p:nvPr/>
        </p:nvSpPr>
        <p:spPr bwMode="auto">
          <a:xfrm>
            <a:off x="7696200" y="2564904"/>
            <a:ext cx="1025525" cy="584200"/>
          </a:xfrm>
          <a:prstGeom prst="rect">
            <a:avLst/>
          </a:prstGeom>
          <a:noFill/>
          <a:ln w="9525">
            <a:noFill/>
            <a:miter lim="800000"/>
            <a:headEnd/>
            <a:tailEnd/>
          </a:ln>
        </p:spPr>
        <p:txBody>
          <a:bodyPr>
            <a:spAutoFit/>
          </a:bodyPr>
          <a:lstStyle/>
          <a:p>
            <a:r>
              <a:rPr lang="en-GB" sz="1600" dirty="0">
                <a:latin typeface="Calibri" pitchFamily="34" charset="0"/>
              </a:rPr>
              <a:t>Query</a:t>
            </a:r>
          </a:p>
          <a:p>
            <a:r>
              <a:rPr lang="en-GB" sz="1600" dirty="0">
                <a:latin typeface="Calibri" pitchFamily="34" charset="0"/>
              </a:rPr>
              <a:t>response</a:t>
            </a:r>
          </a:p>
        </p:txBody>
      </p:sp>
      <p:sp>
        <p:nvSpPr>
          <p:cNvPr id="9255" name="TextBox 63"/>
          <p:cNvSpPr txBox="1">
            <a:spLocks noChangeArrowheads="1"/>
          </p:cNvSpPr>
          <p:nvPr/>
        </p:nvSpPr>
        <p:spPr bwMode="auto">
          <a:xfrm>
            <a:off x="3051919" y="3185319"/>
            <a:ext cx="1287463" cy="338138"/>
          </a:xfrm>
          <a:prstGeom prst="rect">
            <a:avLst/>
          </a:prstGeom>
          <a:noFill/>
          <a:ln w="9525">
            <a:noFill/>
            <a:miter lim="800000"/>
            <a:headEnd/>
            <a:tailEnd/>
          </a:ln>
        </p:spPr>
        <p:txBody>
          <a:bodyPr>
            <a:spAutoFit/>
          </a:bodyPr>
          <a:lstStyle/>
          <a:p>
            <a:r>
              <a:rPr lang="en-GB" sz="1600" dirty="0">
                <a:latin typeface="Calibri" pitchFamily="34" charset="0"/>
              </a:rPr>
              <a:t>Policies</a:t>
            </a:r>
          </a:p>
        </p:txBody>
      </p:sp>
      <p:sp>
        <p:nvSpPr>
          <p:cNvPr id="9256" name="TextBox 64"/>
          <p:cNvSpPr txBox="1">
            <a:spLocks noChangeArrowheads="1"/>
          </p:cNvSpPr>
          <p:nvPr/>
        </p:nvSpPr>
        <p:spPr bwMode="auto">
          <a:xfrm>
            <a:off x="503548" y="2312876"/>
            <a:ext cx="1285875" cy="339725"/>
          </a:xfrm>
          <a:prstGeom prst="rect">
            <a:avLst/>
          </a:prstGeom>
          <a:noFill/>
          <a:ln w="9525">
            <a:noFill/>
            <a:miter lim="800000"/>
            <a:headEnd/>
            <a:tailEnd/>
          </a:ln>
        </p:spPr>
        <p:txBody>
          <a:bodyPr>
            <a:spAutoFit/>
          </a:bodyPr>
          <a:lstStyle/>
          <a:p>
            <a:r>
              <a:rPr lang="en-GB" sz="1600" dirty="0">
                <a:latin typeface="Calibri" pitchFamily="34" charset="0"/>
              </a:rPr>
              <a:t>Report</a:t>
            </a:r>
          </a:p>
        </p:txBody>
      </p:sp>
      <p:sp>
        <p:nvSpPr>
          <p:cNvPr id="9257" name="TextBox 65"/>
          <p:cNvSpPr txBox="1">
            <a:spLocks noChangeArrowheads="1"/>
          </p:cNvSpPr>
          <p:nvPr/>
        </p:nvSpPr>
        <p:spPr bwMode="auto">
          <a:xfrm>
            <a:off x="1192175" y="3953371"/>
            <a:ext cx="1471613" cy="339725"/>
          </a:xfrm>
          <a:prstGeom prst="rect">
            <a:avLst/>
          </a:prstGeom>
          <a:noFill/>
          <a:ln w="9525">
            <a:noFill/>
            <a:miter lim="800000"/>
            <a:headEnd/>
            <a:tailEnd/>
          </a:ln>
        </p:spPr>
        <p:txBody>
          <a:bodyPr>
            <a:spAutoFit/>
          </a:bodyPr>
          <a:lstStyle/>
          <a:p>
            <a:r>
              <a:rPr lang="en-GB" sz="1600" dirty="0">
                <a:latin typeface="Calibri" pitchFamily="34" charset="0"/>
              </a:rPr>
              <a:t>Descriptive info</a:t>
            </a:r>
          </a:p>
        </p:txBody>
      </p:sp>
      <p:sp>
        <p:nvSpPr>
          <p:cNvPr id="9258" name="TextBox 66"/>
          <p:cNvSpPr txBox="1">
            <a:spLocks noChangeArrowheads="1"/>
          </p:cNvSpPr>
          <p:nvPr/>
        </p:nvSpPr>
        <p:spPr bwMode="auto">
          <a:xfrm>
            <a:off x="2843436" y="3785507"/>
            <a:ext cx="1106488" cy="585787"/>
          </a:xfrm>
          <a:prstGeom prst="rect">
            <a:avLst/>
          </a:prstGeom>
          <a:noFill/>
          <a:ln w="9525">
            <a:noFill/>
            <a:miter lim="800000"/>
            <a:headEnd/>
            <a:tailEnd/>
          </a:ln>
        </p:spPr>
        <p:txBody>
          <a:bodyPr>
            <a:spAutoFit/>
          </a:bodyPr>
          <a:lstStyle/>
          <a:p>
            <a:r>
              <a:rPr lang="en-GB" sz="1600" dirty="0">
                <a:latin typeface="Calibri" pitchFamily="34" charset="0"/>
              </a:rPr>
              <a:t>Update</a:t>
            </a:r>
          </a:p>
          <a:p>
            <a:r>
              <a:rPr lang="en-GB" sz="1600" dirty="0">
                <a:latin typeface="Calibri" pitchFamily="34" charset="0"/>
              </a:rPr>
              <a:t>request</a:t>
            </a:r>
          </a:p>
        </p:txBody>
      </p:sp>
      <p:sp>
        <p:nvSpPr>
          <p:cNvPr id="9259" name="TextBox 67"/>
          <p:cNvSpPr txBox="1">
            <a:spLocks noChangeArrowheads="1"/>
          </p:cNvSpPr>
          <p:nvPr/>
        </p:nvSpPr>
        <p:spPr bwMode="auto">
          <a:xfrm>
            <a:off x="467544" y="1162050"/>
            <a:ext cx="2465387" cy="338138"/>
          </a:xfrm>
          <a:prstGeom prst="rect">
            <a:avLst/>
          </a:prstGeom>
          <a:noFill/>
          <a:ln w="9525">
            <a:noFill/>
            <a:miter lim="800000"/>
            <a:headEnd/>
            <a:tailEnd/>
          </a:ln>
        </p:spPr>
        <p:txBody>
          <a:bodyPr>
            <a:spAutoFit/>
          </a:bodyPr>
          <a:lstStyle/>
          <a:p>
            <a:r>
              <a:rPr lang="en-GB" sz="1600" dirty="0">
                <a:latin typeface="Calibri" pitchFamily="34" charset="0"/>
              </a:rPr>
              <a:t>Database update response</a:t>
            </a:r>
          </a:p>
        </p:txBody>
      </p:sp>
      <p:sp>
        <p:nvSpPr>
          <p:cNvPr id="9260" name="TextBox 68"/>
          <p:cNvSpPr txBox="1">
            <a:spLocks noChangeArrowheads="1"/>
          </p:cNvSpPr>
          <p:nvPr/>
        </p:nvSpPr>
        <p:spPr bwMode="auto">
          <a:xfrm>
            <a:off x="3996483" y="1268760"/>
            <a:ext cx="1025525" cy="584200"/>
          </a:xfrm>
          <a:prstGeom prst="rect">
            <a:avLst/>
          </a:prstGeom>
          <a:noFill/>
          <a:ln w="9525">
            <a:noFill/>
            <a:miter lim="800000"/>
            <a:headEnd/>
            <a:tailEnd/>
          </a:ln>
        </p:spPr>
        <p:txBody>
          <a:bodyPr>
            <a:spAutoFit/>
          </a:bodyPr>
          <a:lstStyle/>
          <a:p>
            <a:r>
              <a:rPr lang="en-GB" sz="1600" dirty="0">
                <a:latin typeface="Calibri" pitchFamily="34" charset="0"/>
              </a:rPr>
              <a:t>Report request</a:t>
            </a:r>
          </a:p>
        </p:txBody>
      </p:sp>
      <p:sp>
        <p:nvSpPr>
          <p:cNvPr id="9261" name="TextBox 69"/>
          <p:cNvSpPr txBox="1">
            <a:spLocks noChangeArrowheads="1"/>
          </p:cNvSpPr>
          <p:nvPr/>
        </p:nvSpPr>
        <p:spPr bwMode="auto">
          <a:xfrm>
            <a:off x="425450" y="4351003"/>
            <a:ext cx="1865313" cy="338137"/>
          </a:xfrm>
          <a:prstGeom prst="rect">
            <a:avLst/>
          </a:prstGeom>
          <a:noFill/>
          <a:ln w="9525">
            <a:noFill/>
            <a:miter lim="800000"/>
            <a:headEnd/>
            <a:tailEnd/>
          </a:ln>
        </p:spPr>
        <p:txBody>
          <a:bodyPr>
            <a:spAutoFit/>
          </a:bodyPr>
          <a:lstStyle/>
          <a:p>
            <a:r>
              <a:rPr lang="en-GB" sz="1600" dirty="0">
                <a:latin typeface="Calibri" pitchFamily="34" charset="0"/>
              </a:rPr>
              <a:t>Status of updates</a:t>
            </a:r>
          </a:p>
        </p:txBody>
      </p:sp>
      <p:sp>
        <p:nvSpPr>
          <p:cNvPr id="9262" name="TextBox 70"/>
          <p:cNvSpPr txBox="1">
            <a:spLocks noChangeArrowheads="1"/>
          </p:cNvSpPr>
          <p:nvPr/>
        </p:nvSpPr>
        <p:spPr bwMode="auto">
          <a:xfrm>
            <a:off x="714152" y="4716463"/>
            <a:ext cx="1625600" cy="584200"/>
          </a:xfrm>
          <a:prstGeom prst="rect">
            <a:avLst/>
          </a:prstGeom>
          <a:noFill/>
          <a:ln w="9525">
            <a:noFill/>
            <a:miter lim="800000"/>
            <a:headEnd/>
            <a:tailEnd/>
          </a:ln>
        </p:spPr>
        <p:txBody>
          <a:bodyPr>
            <a:spAutoFit/>
          </a:bodyPr>
          <a:lstStyle/>
          <a:p>
            <a:pPr algn="r"/>
            <a:r>
              <a:rPr lang="en-GB" sz="1600" dirty="0">
                <a:latin typeface="Calibri" pitchFamily="34" charset="0"/>
              </a:rPr>
              <a:t>System updates</a:t>
            </a:r>
          </a:p>
          <a:p>
            <a:pPr algn="r"/>
            <a:r>
              <a:rPr lang="en-GB" sz="1600" dirty="0">
                <a:latin typeface="Calibri" pitchFamily="34" charset="0"/>
              </a:rPr>
              <a:t>Review updates</a:t>
            </a:r>
          </a:p>
        </p:txBody>
      </p:sp>
      <p:sp>
        <p:nvSpPr>
          <p:cNvPr id="39" name="Rektangel med afklippet hjørne i samme side 38"/>
          <p:cNvSpPr/>
          <p:nvPr/>
        </p:nvSpPr>
        <p:spPr>
          <a:xfrm>
            <a:off x="79200" y="403200"/>
            <a:ext cx="324000" cy="1728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I</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a:solidFill>
                  <a:schemeClr val="tx1"/>
                </a:solidFill>
              </a:rPr>
              <a:t>g</a:t>
            </a:r>
          </a:p>
          <a:p>
            <a:pPr algn="ctr" fontAlgn="auto">
              <a:lnSpc>
                <a:spcPct val="70000"/>
              </a:lnSpc>
              <a:spcBef>
                <a:spcPts val="0"/>
              </a:spcBef>
              <a:spcAft>
                <a:spcPts val="0"/>
              </a:spcAft>
            </a:pPr>
            <a:r>
              <a:rPr lang="en-GB" b="1" dirty="0">
                <a:solidFill>
                  <a:schemeClr val="tx1"/>
                </a:solidFill>
              </a:rPr>
              <a:t>e</a:t>
            </a:r>
          </a:p>
          <a:p>
            <a:pPr algn="ctr" fontAlgn="auto">
              <a:lnSpc>
                <a:spcPct val="70000"/>
              </a:lnSpc>
              <a:spcBef>
                <a:spcPts val="0"/>
              </a:spcBef>
              <a:spcAft>
                <a:spcPts val="0"/>
              </a:spcAft>
            </a:pPr>
            <a:r>
              <a:rPr lang="en-GB" b="1" dirty="0">
                <a:solidFill>
                  <a:schemeClr val="tx1"/>
                </a:solidFill>
              </a:rPr>
              <a:t>s</a:t>
            </a:r>
          </a:p>
          <a:p>
            <a:pPr algn="ctr" fontAlgn="auto">
              <a:lnSpc>
                <a:spcPct val="70000"/>
              </a:lnSpc>
              <a:spcBef>
                <a:spcPts val="0"/>
              </a:spcBef>
              <a:spcAft>
                <a:spcPts val="0"/>
              </a:spcAft>
            </a:pPr>
            <a:r>
              <a:rPr lang="en-GB" b="1" dirty="0">
                <a:solidFill>
                  <a:schemeClr val="tx1"/>
                </a:solidFill>
              </a:rPr>
              <a:t>t</a:t>
            </a:r>
          </a:p>
        </p:txBody>
      </p:sp>
      <p:sp>
        <p:nvSpPr>
          <p:cNvPr id="41" name="Rektangel med afklippet hjørne i samme side 40"/>
          <p:cNvSpPr/>
          <p:nvPr/>
        </p:nvSpPr>
        <p:spPr>
          <a:xfrm>
            <a:off x="79200" y="2232000"/>
            <a:ext cx="324000" cy="39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d</a:t>
            </a:r>
          </a:p>
          <a:p>
            <a:pPr algn="ctr" fontAlgn="auto">
              <a:lnSpc>
                <a:spcPct val="70000"/>
              </a:lnSpc>
              <a:spcBef>
                <a:spcPts val="0"/>
              </a:spcBef>
              <a:spcAft>
                <a:spcPts val="0"/>
              </a:spcAft>
            </a:pPr>
            <a:r>
              <a:rPr lang="en-GB" b="1" dirty="0">
                <a:solidFill>
                  <a:schemeClr val="tx1"/>
                </a:solidFill>
              </a:rPr>
              <a:t>m</a:t>
            </a:r>
          </a:p>
          <a:p>
            <a:pPr algn="ctr" fontAlgn="auto">
              <a:lnSpc>
                <a:spcPct val="70000"/>
              </a:lnSpc>
              <a:spcBef>
                <a:spcPts val="0"/>
              </a:spcBef>
              <a:spcAft>
                <a:spcPts val="0"/>
              </a:spcAft>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r>
              <a:rPr lang="en-GB" b="1" dirty="0" err="1">
                <a:solidFill>
                  <a:schemeClr val="tx1"/>
                </a:solidFill>
              </a:rPr>
              <a:t>i</a:t>
            </a:r>
            <a:endParaRPr lang="en-GB" b="1" dirty="0">
              <a:solidFill>
                <a:schemeClr val="tx1"/>
              </a:solidFill>
            </a:endParaRPr>
          </a:p>
          <a:p>
            <a:pPr algn="ctr" fontAlgn="auto">
              <a:lnSpc>
                <a:spcPct val="70000"/>
              </a:lnSpc>
              <a:spcBef>
                <a:spcPts val="0"/>
              </a:spcBef>
              <a:spcAft>
                <a:spcPts val="0"/>
              </a:spcAft>
            </a:pPr>
            <a:r>
              <a:rPr lang="en-GB" b="1" dirty="0">
                <a:solidFill>
                  <a:schemeClr val="tx1"/>
                </a:solidFill>
              </a:rPr>
              <a:t>s</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r</a:t>
            </a:r>
          </a:p>
          <a:p>
            <a:pPr algn="ctr" fontAlgn="auto">
              <a:lnSpc>
                <a:spcPct val="70000"/>
              </a:lnSpc>
              <a:spcBef>
                <a:spcPts val="0"/>
              </a:spcBef>
              <a:spcAft>
                <a:spcPts val="0"/>
              </a:spcAft>
            </a:pPr>
            <a:r>
              <a:rPr lang="en-GB" b="1" dirty="0">
                <a:solidFill>
                  <a:schemeClr val="tx1"/>
                </a:solidFill>
              </a:rPr>
              <a:t>a</a:t>
            </a:r>
          </a:p>
          <a:p>
            <a:pPr algn="ctr" fontAlgn="auto">
              <a:lnSpc>
                <a:spcPct val="70000"/>
              </a:lnSpc>
              <a:spcBef>
                <a:spcPts val="0"/>
              </a:spcBef>
              <a:spcAft>
                <a:spcPts val="0"/>
              </a:spcAft>
            </a:pPr>
            <a:r>
              <a:rPr lang="en-GB" b="1" dirty="0">
                <a:solidFill>
                  <a:schemeClr val="tx1"/>
                </a:solidFill>
              </a:rPr>
              <a:t>t</a:t>
            </a:r>
          </a:p>
          <a:p>
            <a:pPr algn="ctr" fontAlgn="auto">
              <a:lnSpc>
                <a:spcPct val="70000"/>
              </a:lnSpc>
              <a:spcBef>
                <a:spcPts val="0"/>
              </a:spcBef>
              <a:spcAft>
                <a:spcPts val="0"/>
              </a:spcAft>
            </a:pPr>
            <a:r>
              <a:rPr lang="en-GB" b="1" dirty="0">
                <a:solidFill>
                  <a:schemeClr val="tx1"/>
                </a:solidFill>
              </a:rPr>
              <a:t>i</a:t>
            </a:r>
          </a:p>
          <a:p>
            <a:pPr algn="ctr" fontAlgn="auto">
              <a:lnSpc>
                <a:spcPct val="70000"/>
              </a:lnSpc>
              <a:spcBef>
                <a:spcPts val="0"/>
              </a:spcBef>
              <a:spcAft>
                <a:spcPts val="0"/>
              </a:spcAft>
            </a:pPr>
            <a:r>
              <a:rPr lang="en-GB" b="1" dirty="0">
                <a:solidFill>
                  <a:schemeClr val="tx1"/>
                </a:solidFill>
              </a:rPr>
              <a:t>o</a:t>
            </a:r>
          </a:p>
          <a:p>
            <a:pPr algn="ctr" fontAlgn="auto">
              <a:lnSpc>
                <a:spcPct val="70000"/>
              </a:lnSpc>
              <a:spcBef>
                <a:spcPts val="0"/>
              </a:spcBef>
              <a:spcAft>
                <a:spcPts val="0"/>
              </a:spcAft>
            </a:pPr>
            <a:r>
              <a:rPr lang="en-GB" b="1" dirty="0">
                <a:solidFill>
                  <a:schemeClr val="tx1"/>
                </a:solidFill>
              </a:rPr>
              <a:t>n</a:t>
            </a:r>
          </a:p>
          <a:p>
            <a:pPr algn="ctr" fontAlgn="auto">
              <a:lnSpc>
                <a:spcPct val="70000"/>
              </a:lnSpc>
              <a:spcBef>
                <a:spcPts val="0"/>
              </a:spcBef>
              <a:spcAft>
                <a:spcPts val="0"/>
              </a:spcAft>
            </a:pPr>
            <a:endParaRPr lang="en-GB" b="1" dirty="0">
              <a:solidFill>
                <a:schemeClr val="tx1"/>
              </a:solidFill>
            </a:endParaRPr>
          </a:p>
        </p:txBody>
      </p:sp>
      <p:sp>
        <p:nvSpPr>
          <p:cNvPr id="43" name="Rektangel med afklippet hjørne i samme side 42"/>
          <p:cNvSpPr/>
          <p:nvPr/>
        </p:nvSpPr>
        <p:spPr>
          <a:xfrm>
            <a:off x="8391600" y="403200"/>
            <a:ext cx="324000" cy="2340000"/>
          </a:xfrm>
          <a:prstGeom prst="snip2SameRect">
            <a:avLst>
              <a:gd name="adj1" fmla="val 27111"/>
              <a:gd name="adj2" fmla="val 26012"/>
            </a:avLst>
          </a:prstGeom>
          <a:gradFill flip="none" rotWithShape="1">
            <a:gsLst>
              <a:gs pos="0">
                <a:srgbClr val="E6BE9A"/>
              </a:gs>
              <a:gs pos="35000">
                <a:srgbClr val="F3E1D1"/>
              </a:gs>
              <a:gs pos="100000">
                <a:srgbClr val="FFEBDB"/>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defRPr/>
            </a:pPr>
            <a:r>
              <a:rPr lang="en-GB" b="1" dirty="0">
                <a:solidFill>
                  <a:schemeClr val="tx1"/>
                </a:solidFill>
              </a:rPr>
              <a:t>A</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c</a:t>
            </a:r>
          </a:p>
          <a:p>
            <a:pPr algn="ctr" fontAlgn="auto">
              <a:lnSpc>
                <a:spcPct val="70000"/>
              </a:lnSpc>
              <a:spcBef>
                <a:spcPts val="0"/>
              </a:spcBef>
              <a:spcAft>
                <a:spcPts val="0"/>
              </a:spcAft>
              <a:defRPr/>
            </a:pPr>
            <a:r>
              <a:rPr lang="en-GB" b="1" dirty="0">
                <a:solidFill>
                  <a:schemeClr val="tx1"/>
                </a:solidFill>
              </a:rPr>
              <a:t>e</a:t>
            </a:r>
          </a:p>
          <a:p>
            <a:pPr algn="ctr" fontAlgn="auto">
              <a:lnSpc>
                <a:spcPct val="70000"/>
              </a:lnSpc>
              <a:spcBef>
                <a:spcPts val="0"/>
              </a:spcBef>
              <a:spcAft>
                <a:spcPts val="0"/>
              </a:spcAft>
              <a:defRPr/>
            </a:pPr>
            <a:r>
              <a:rPr lang="en-GB" b="1" dirty="0">
                <a:solidFill>
                  <a:schemeClr val="tx1"/>
                </a:solidFill>
              </a:rPr>
              <a:t>s</a:t>
            </a:r>
          </a:p>
          <a:p>
            <a:pPr algn="ctr" fontAlgn="auto">
              <a:lnSpc>
                <a:spcPct val="70000"/>
              </a:lnSpc>
              <a:spcBef>
                <a:spcPts val="0"/>
              </a:spcBef>
              <a:spcAft>
                <a:spcPts val="0"/>
              </a:spcAft>
              <a:defRPr/>
            </a:pPr>
            <a:r>
              <a:rPr lang="en-GB" b="1" dirty="0">
                <a:solidFill>
                  <a:schemeClr val="tx1"/>
                </a:solidFill>
              </a:rPr>
              <a:t>s</a:t>
            </a:r>
          </a:p>
        </p:txBody>
      </p:sp>
    </p:spTree>
    <p:extLst>
      <p:ext uri="{BB962C8B-B14F-4D97-AF65-F5344CB8AC3E}">
        <p14:creationId xmlns:p14="http://schemas.microsoft.com/office/powerpoint/2010/main" val="167922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rundet rektangel 100"/>
          <p:cNvSpPr/>
          <p:nvPr/>
        </p:nvSpPr>
        <p:spPr>
          <a:xfrm>
            <a:off x="71500" y="216000"/>
            <a:ext cx="1440000" cy="324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spcBef>
                <a:spcPts val="0"/>
              </a:spcBef>
              <a:spcAft>
                <a:spcPts val="0"/>
              </a:spcAft>
              <a:defRPr/>
            </a:pPr>
            <a:r>
              <a:rPr lang="en-GB" sz="1400" dirty="0">
                <a:solidFill>
                  <a:schemeClr val="tx1"/>
                </a:solidFill>
              </a:rPr>
              <a:t>Management</a:t>
            </a:r>
            <a:endParaRPr lang="en-GB" sz="1400" dirty="0">
              <a:solidFill>
                <a:schemeClr val="tx1"/>
              </a:solidFill>
            </a:endParaRPr>
          </a:p>
        </p:txBody>
      </p:sp>
      <p:sp>
        <p:nvSpPr>
          <p:cNvPr id="3" name="Rounded Rectangle 2"/>
          <p:cNvSpPr/>
          <p:nvPr/>
        </p:nvSpPr>
        <p:spPr>
          <a:xfrm>
            <a:off x="2395116" y="3019429"/>
            <a:ext cx="1260475" cy="628650"/>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Archival Information Update</a:t>
            </a:r>
          </a:p>
        </p:txBody>
      </p:sp>
      <p:sp>
        <p:nvSpPr>
          <p:cNvPr id="10251" name="TextBox 68"/>
          <p:cNvSpPr txBox="1">
            <a:spLocks noChangeArrowheads="1"/>
          </p:cNvSpPr>
          <p:nvPr/>
        </p:nvSpPr>
        <p:spPr bwMode="auto">
          <a:xfrm>
            <a:off x="4843463" y="110914"/>
            <a:ext cx="623887" cy="185738"/>
          </a:xfrm>
          <a:prstGeom prst="rect">
            <a:avLst/>
          </a:prstGeom>
          <a:noFill/>
          <a:ln w="9525">
            <a:noFill/>
            <a:miter lim="800000"/>
            <a:headEnd/>
            <a:tailEnd/>
          </a:ln>
        </p:spPr>
        <p:txBody>
          <a:bodyPr lIns="0" tIns="0" rIns="0" bIns="0">
            <a:spAutoFit/>
          </a:bodyPr>
          <a:lstStyle/>
          <a:p>
            <a:r>
              <a:rPr lang="en-GB" sz="1200" dirty="0">
                <a:latin typeface="Calibri" pitchFamily="34" charset="0"/>
              </a:rPr>
              <a:t>Updates</a:t>
            </a:r>
          </a:p>
        </p:txBody>
      </p:sp>
      <p:sp>
        <p:nvSpPr>
          <p:cNvPr id="16" name="Rounded Rectangle 15"/>
          <p:cNvSpPr/>
          <p:nvPr/>
        </p:nvSpPr>
        <p:spPr>
          <a:xfrm>
            <a:off x="1817688" y="476672"/>
            <a:ext cx="1260475" cy="630238"/>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Physical Access Control</a:t>
            </a:r>
          </a:p>
        </p:txBody>
      </p:sp>
      <p:sp>
        <p:nvSpPr>
          <p:cNvPr id="19" name="Rounded Rectangle 18"/>
          <p:cNvSpPr/>
          <p:nvPr/>
        </p:nvSpPr>
        <p:spPr>
          <a:xfrm>
            <a:off x="5969000" y="5099050"/>
            <a:ext cx="1260475" cy="630238"/>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Activate Requests</a:t>
            </a:r>
          </a:p>
        </p:txBody>
      </p:sp>
      <p:cxnSp>
        <p:nvCxnSpPr>
          <p:cNvPr id="42" name="Straight Arrow Connector 41"/>
          <p:cNvCxnSpPr/>
          <p:nvPr/>
        </p:nvCxnSpPr>
        <p:spPr>
          <a:xfrm rot="10800000">
            <a:off x="331788" y="6408738"/>
            <a:ext cx="15462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963863" y="4444999"/>
            <a:ext cx="2" cy="1692000"/>
          </a:xfrm>
          <a:prstGeom prst="straightConnector1">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1902643" y="5222083"/>
            <a:ext cx="1738313" cy="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332544" y="4387292"/>
            <a:ext cx="2322363" cy="747713"/>
          </a:xfrm>
          <a:prstGeom prst="bentConnector3">
            <a:avLst>
              <a:gd name="adj1" fmla="val 444"/>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4567806" y="4958323"/>
            <a:ext cx="972000" cy="1587"/>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7" idx="1"/>
          </p:cNvCxnSpPr>
          <p:nvPr/>
        </p:nvCxnSpPr>
        <p:spPr>
          <a:xfrm flipH="1" flipV="1">
            <a:off x="331789" y="2049464"/>
            <a:ext cx="1611584" cy="793"/>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331789" y="3467100"/>
            <a:ext cx="2063327" cy="6350"/>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31788" y="3857625"/>
            <a:ext cx="2063328" cy="0"/>
          </a:xfrm>
          <a:prstGeom prst="straightConnector1">
            <a:avLst/>
          </a:prstGeom>
          <a:ln w="31750">
            <a:solidFill>
              <a:schemeClr val="tx1"/>
            </a:solidFill>
            <a:prstDash val="solid"/>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0" idx="1"/>
          </p:cNvCxnSpPr>
          <p:nvPr/>
        </p:nvCxnSpPr>
        <p:spPr>
          <a:xfrm>
            <a:off x="3078163" y="2212975"/>
            <a:ext cx="949325" cy="793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16" idx="2"/>
          </p:cNvCxnSpPr>
          <p:nvPr/>
        </p:nvCxnSpPr>
        <p:spPr>
          <a:xfrm flipH="1" flipV="1">
            <a:off x="2447926" y="1106910"/>
            <a:ext cx="3175" cy="628228"/>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797425" y="831342"/>
            <a:ext cx="1347788"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4715338" y="320029"/>
            <a:ext cx="1428287" cy="12626"/>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5862638" y="4788520"/>
            <a:ext cx="561975" cy="3175"/>
          </a:xfrm>
          <a:prstGeom prst="straightConnector1">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19" name="Shape 118"/>
          <p:cNvCxnSpPr>
            <a:stCxn id="17" idx="0"/>
            <a:endCxn id="94" idx="1"/>
          </p:cNvCxnSpPr>
          <p:nvPr/>
        </p:nvCxnSpPr>
        <p:spPr>
          <a:xfrm rot="5400000" flipH="1" flipV="1">
            <a:off x="2914796" y="567535"/>
            <a:ext cx="826418" cy="1508789"/>
          </a:xfrm>
          <a:prstGeom prst="bentConnector3">
            <a:avLst>
              <a:gd name="adj1" fmla="val 2396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8" name="Shape 127"/>
          <p:cNvCxnSpPr>
            <a:stCxn id="95" idx="0"/>
          </p:cNvCxnSpPr>
          <p:nvPr/>
        </p:nvCxnSpPr>
        <p:spPr>
          <a:xfrm flipV="1">
            <a:off x="5468400" y="882651"/>
            <a:ext cx="1803900" cy="1421205"/>
          </a:xfrm>
          <a:prstGeom prst="bentConnector3">
            <a:avLst>
              <a:gd name="adj1" fmla="val 10003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2" idx="3"/>
          </p:cNvCxnSpPr>
          <p:nvPr/>
        </p:nvCxnSpPr>
        <p:spPr>
          <a:xfrm>
            <a:off x="7404100" y="567532"/>
            <a:ext cx="1307063" cy="1776635"/>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Elbow Connector 131"/>
          <p:cNvCxnSpPr/>
          <p:nvPr/>
        </p:nvCxnSpPr>
        <p:spPr>
          <a:xfrm rot="10800000" flipV="1">
            <a:off x="3653694" y="2150461"/>
            <a:ext cx="3446700" cy="1062513"/>
          </a:xfrm>
          <a:prstGeom prst="bentConnector3">
            <a:avLst>
              <a:gd name="adj1" fmla="val 2002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39" name="Shape 138"/>
          <p:cNvCxnSpPr/>
          <p:nvPr/>
        </p:nvCxnSpPr>
        <p:spPr>
          <a:xfrm rot="16200000" flipV="1">
            <a:off x="4507200" y="2612232"/>
            <a:ext cx="676275" cy="2382837"/>
          </a:xfrm>
          <a:prstGeom prst="bentConnector2">
            <a:avLst/>
          </a:prstGeom>
          <a:ln w="31750">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Elbow Connector 140"/>
          <p:cNvCxnSpPr/>
          <p:nvPr/>
        </p:nvCxnSpPr>
        <p:spPr>
          <a:xfrm rot="5400000">
            <a:off x="5137935" y="1334591"/>
            <a:ext cx="1029863" cy="3994546"/>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56" name="Elbow Connector 155"/>
          <p:cNvCxnSpPr/>
          <p:nvPr/>
        </p:nvCxnSpPr>
        <p:spPr>
          <a:xfrm rot="5400000" flipH="1" flipV="1">
            <a:off x="5031888" y="3029209"/>
            <a:ext cx="2975253" cy="2729707"/>
          </a:xfrm>
          <a:prstGeom prst="bentConnector3">
            <a:avLst>
              <a:gd name="adj1" fmla="val 114"/>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rot="10800000">
            <a:off x="3203848" y="1912384"/>
            <a:ext cx="5381630" cy="545075"/>
          </a:xfrm>
          <a:prstGeom prst="bentConnector3">
            <a:avLst>
              <a:gd name="adj1" fmla="val 50000"/>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331789" y="4257675"/>
            <a:ext cx="2063327" cy="0"/>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3" name="Shape 172"/>
          <p:cNvCxnSpPr>
            <a:stCxn id="149" idx="4"/>
            <a:endCxn id="137" idx="2"/>
          </p:cNvCxnSpPr>
          <p:nvPr/>
        </p:nvCxnSpPr>
        <p:spPr>
          <a:xfrm rot="16200000" flipH="1">
            <a:off x="4958878" y="285313"/>
            <a:ext cx="522866" cy="4653999"/>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20" idx="2"/>
            <a:endCxn id="88" idx="2"/>
          </p:cNvCxnSpPr>
          <p:nvPr/>
        </p:nvCxnSpPr>
        <p:spPr>
          <a:xfrm rot="10800000">
            <a:off x="791661" y="548681"/>
            <a:ext cx="1155121" cy="1319131"/>
          </a:xfrm>
          <a:prstGeom prst="bentConnector2">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314" name="TextBox 68"/>
          <p:cNvSpPr txBox="1">
            <a:spLocks noChangeArrowheads="1"/>
          </p:cNvSpPr>
          <p:nvPr/>
        </p:nvSpPr>
        <p:spPr bwMode="auto">
          <a:xfrm>
            <a:off x="5440363" y="95225"/>
            <a:ext cx="623888"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Status</a:t>
            </a:r>
          </a:p>
        </p:txBody>
      </p:sp>
      <p:sp>
        <p:nvSpPr>
          <p:cNvPr id="10315" name="TextBox 68"/>
          <p:cNvSpPr txBox="1">
            <a:spLocks noChangeArrowheads="1"/>
          </p:cNvSpPr>
          <p:nvPr/>
        </p:nvSpPr>
        <p:spPr bwMode="auto">
          <a:xfrm>
            <a:off x="5444311" y="611033"/>
            <a:ext cx="623887"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Report</a:t>
            </a:r>
          </a:p>
        </p:txBody>
      </p:sp>
      <p:sp>
        <p:nvSpPr>
          <p:cNvPr id="10316" name="TextBox 68"/>
          <p:cNvSpPr txBox="1">
            <a:spLocks noChangeArrowheads="1"/>
          </p:cNvSpPr>
          <p:nvPr/>
        </p:nvSpPr>
        <p:spPr bwMode="auto">
          <a:xfrm>
            <a:off x="4956224" y="504313"/>
            <a:ext cx="623888" cy="332399"/>
          </a:xfrm>
          <a:prstGeom prst="rect">
            <a:avLst/>
          </a:prstGeom>
          <a:noFill/>
          <a:ln w="9525">
            <a:noFill/>
            <a:miter lim="800000"/>
            <a:headEnd/>
            <a:tailEnd/>
          </a:ln>
        </p:spPr>
        <p:txBody>
          <a:bodyPr lIns="0" tIns="0" rIns="0" bIns="0">
            <a:spAutoFit/>
          </a:bodyPr>
          <a:lstStyle/>
          <a:p>
            <a:pPr>
              <a:lnSpc>
                <a:spcPct val="90000"/>
              </a:lnSpc>
            </a:pPr>
            <a:r>
              <a:rPr lang="en-GB" sz="1200" dirty="0">
                <a:latin typeface="Calibri" pitchFamily="34" charset="0"/>
              </a:rPr>
              <a:t>Report request</a:t>
            </a:r>
          </a:p>
        </p:txBody>
      </p:sp>
      <p:sp>
        <p:nvSpPr>
          <p:cNvPr id="10317" name="TextBox 68"/>
          <p:cNvSpPr txBox="1">
            <a:spLocks noChangeArrowheads="1"/>
          </p:cNvSpPr>
          <p:nvPr/>
        </p:nvSpPr>
        <p:spPr bwMode="auto">
          <a:xfrm>
            <a:off x="3408053" y="990600"/>
            <a:ext cx="623887"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Policies</a:t>
            </a:r>
          </a:p>
        </p:txBody>
      </p:sp>
      <p:sp>
        <p:nvSpPr>
          <p:cNvPr id="10318" name="TextBox 68"/>
          <p:cNvSpPr txBox="1">
            <a:spLocks noChangeArrowheads="1"/>
          </p:cNvSpPr>
          <p:nvPr/>
        </p:nvSpPr>
        <p:spPr bwMode="auto">
          <a:xfrm>
            <a:off x="2519772" y="1160748"/>
            <a:ext cx="623888" cy="184150"/>
          </a:xfrm>
          <a:prstGeom prst="rect">
            <a:avLst/>
          </a:prstGeom>
          <a:noFill/>
          <a:ln w="9525">
            <a:noFill/>
            <a:miter lim="800000"/>
            <a:headEnd/>
            <a:tailEnd/>
          </a:ln>
        </p:spPr>
        <p:txBody>
          <a:bodyPr lIns="0" tIns="0" rIns="0" bIns="0">
            <a:spAutoFit/>
          </a:bodyPr>
          <a:lstStyle/>
          <a:p>
            <a:r>
              <a:rPr lang="en-GB" sz="1200" dirty="0">
                <a:latin typeface="Calibri" pitchFamily="34" charset="0"/>
              </a:rPr>
              <a:t>Policies</a:t>
            </a:r>
          </a:p>
        </p:txBody>
      </p:sp>
      <p:sp>
        <p:nvSpPr>
          <p:cNvPr id="10319" name="TextBox 68"/>
          <p:cNvSpPr txBox="1">
            <a:spLocks noChangeArrowheads="1"/>
          </p:cNvSpPr>
          <p:nvPr/>
        </p:nvSpPr>
        <p:spPr bwMode="auto">
          <a:xfrm>
            <a:off x="828000" y="686978"/>
            <a:ext cx="623888" cy="185738"/>
          </a:xfrm>
          <a:prstGeom prst="rect">
            <a:avLst/>
          </a:prstGeom>
          <a:noFill/>
          <a:ln w="9525">
            <a:noFill/>
            <a:miter lim="800000"/>
            <a:headEnd/>
            <a:tailEnd/>
          </a:ln>
        </p:spPr>
        <p:txBody>
          <a:bodyPr lIns="0" tIns="0" rIns="0" bIns="0">
            <a:spAutoFit/>
          </a:bodyPr>
          <a:lstStyle/>
          <a:p>
            <a:r>
              <a:rPr lang="en-GB" sz="1200" dirty="0">
                <a:latin typeface="Calibri" pitchFamily="34" charset="0"/>
              </a:rPr>
              <a:t>Reports</a:t>
            </a:r>
          </a:p>
        </p:txBody>
      </p:sp>
      <p:sp>
        <p:nvSpPr>
          <p:cNvPr id="10320" name="TextBox 68"/>
          <p:cNvSpPr txBox="1">
            <a:spLocks noChangeArrowheads="1"/>
          </p:cNvSpPr>
          <p:nvPr/>
        </p:nvSpPr>
        <p:spPr bwMode="auto">
          <a:xfrm>
            <a:off x="1174174" y="1473920"/>
            <a:ext cx="623888" cy="36988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Budget, Policies</a:t>
            </a:r>
          </a:p>
        </p:txBody>
      </p:sp>
      <p:sp>
        <p:nvSpPr>
          <p:cNvPr id="10321" name="TextBox 68"/>
          <p:cNvSpPr txBox="1">
            <a:spLocks noChangeArrowheads="1"/>
          </p:cNvSpPr>
          <p:nvPr/>
        </p:nvSpPr>
        <p:spPr bwMode="auto">
          <a:xfrm>
            <a:off x="404813" y="2073622"/>
            <a:ext cx="1130673" cy="923330"/>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Format stds. Documentation stds.</a:t>
            </a:r>
          </a:p>
          <a:p>
            <a:r>
              <a:rPr lang="en-GB" sz="1200" dirty="0">
                <a:latin typeface="Calibri" pitchFamily="34" charset="0"/>
              </a:rPr>
              <a:t>Procedures</a:t>
            </a:r>
          </a:p>
          <a:p>
            <a:r>
              <a:rPr lang="en-GB" sz="1200" dirty="0">
                <a:latin typeface="Calibri" pitchFamily="34" charset="0"/>
              </a:rPr>
              <a:t>AIP/SIP templates</a:t>
            </a:r>
          </a:p>
        </p:txBody>
      </p:sp>
      <p:sp>
        <p:nvSpPr>
          <p:cNvPr id="10322" name="TextBox 68"/>
          <p:cNvSpPr txBox="1">
            <a:spLocks noChangeArrowheads="1"/>
          </p:cNvSpPr>
          <p:nvPr/>
        </p:nvSpPr>
        <p:spPr bwMode="auto">
          <a:xfrm>
            <a:off x="417513" y="3233738"/>
            <a:ext cx="9175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[Updated] SIP</a:t>
            </a:r>
          </a:p>
        </p:txBody>
      </p:sp>
      <p:sp>
        <p:nvSpPr>
          <p:cNvPr id="10323" name="TextBox 68"/>
          <p:cNvSpPr txBox="1">
            <a:spLocks noChangeArrowheads="1"/>
          </p:cNvSpPr>
          <p:nvPr/>
        </p:nvSpPr>
        <p:spPr bwMode="auto">
          <a:xfrm>
            <a:off x="359532" y="3630613"/>
            <a:ext cx="1178346" cy="184666"/>
          </a:xfrm>
          <a:prstGeom prst="rect">
            <a:avLst/>
          </a:prstGeom>
          <a:noFill/>
          <a:ln w="9525">
            <a:noFill/>
            <a:miter lim="800000"/>
            <a:headEnd/>
            <a:tailEnd/>
          </a:ln>
        </p:spPr>
        <p:txBody>
          <a:bodyPr wrap="square" lIns="0" tIns="0" rIns="0" bIns="0">
            <a:spAutoFit/>
          </a:bodyPr>
          <a:lstStyle/>
          <a:p>
            <a:r>
              <a:rPr lang="en-GB" sz="1200" dirty="0" smtClean="0">
                <a:latin typeface="Calibri" pitchFamily="34" charset="0"/>
              </a:rPr>
              <a:t>Submission </a:t>
            </a:r>
            <a:r>
              <a:rPr lang="en-GB" sz="1200" dirty="0">
                <a:latin typeface="Calibri" pitchFamily="34" charset="0"/>
              </a:rPr>
              <a:t>Report</a:t>
            </a:r>
          </a:p>
        </p:txBody>
      </p:sp>
      <p:sp>
        <p:nvSpPr>
          <p:cNvPr id="10324" name="TextBox 68"/>
          <p:cNvSpPr txBox="1">
            <a:spLocks noChangeArrowheads="1"/>
          </p:cNvSpPr>
          <p:nvPr/>
        </p:nvSpPr>
        <p:spPr bwMode="auto">
          <a:xfrm>
            <a:off x="1335088" y="3644760"/>
            <a:ext cx="915988"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SIP, AIP</a:t>
            </a:r>
          </a:p>
        </p:txBody>
      </p:sp>
      <p:sp>
        <p:nvSpPr>
          <p:cNvPr id="10325" name="TextBox 68"/>
          <p:cNvSpPr txBox="1">
            <a:spLocks noChangeArrowheads="1"/>
          </p:cNvSpPr>
          <p:nvPr/>
        </p:nvSpPr>
        <p:spPr bwMode="auto">
          <a:xfrm>
            <a:off x="404813" y="4005263"/>
            <a:ext cx="9175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Lien</a:t>
            </a:r>
          </a:p>
        </p:txBody>
      </p:sp>
      <p:sp>
        <p:nvSpPr>
          <p:cNvPr id="10326" name="TextBox 68"/>
          <p:cNvSpPr txBox="1">
            <a:spLocks noChangeArrowheads="1"/>
          </p:cNvSpPr>
          <p:nvPr/>
        </p:nvSpPr>
        <p:spPr bwMode="auto">
          <a:xfrm>
            <a:off x="1323156" y="4070071"/>
            <a:ext cx="915988" cy="18415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Appeal</a:t>
            </a:r>
          </a:p>
        </p:txBody>
      </p:sp>
      <p:sp>
        <p:nvSpPr>
          <p:cNvPr id="10327" name="TextBox 68"/>
          <p:cNvSpPr txBox="1">
            <a:spLocks noChangeArrowheads="1"/>
          </p:cNvSpPr>
          <p:nvPr/>
        </p:nvSpPr>
        <p:spPr bwMode="auto">
          <a:xfrm>
            <a:off x="389737" y="4864659"/>
            <a:ext cx="14128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Final ingest report</a:t>
            </a:r>
          </a:p>
        </p:txBody>
      </p:sp>
      <p:sp>
        <p:nvSpPr>
          <p:cNvPr id="10328" name="TextBox 68"/>
          <p:cNvSpPr txBox="1">
            <a:spLocks noChangeArrowheads="1"/>
          </p:cNvSpPr>
          <p:nvPr/>
        </p:nvSpPr>
        <p:spPr bwMode="auto">
          <a:xfrm>
            <a:off x="404813" y="5989638"/>
            <a:ext cx="1412875" cy="369887"/>
          </a:xfrm>
          <a:prstGeom prst="rect">
            <a:avLst/>
          </a:prstGeom>
          <a:noFill/>
          <a:ln w="9525">
            <a:noFill/>
            <a:miter lim="800000"/>
            <a:headEnd/>
            <a:tailEnd/>
          </a:ln>
        </p:spPr>
        <p:txBody>
          <a:bodyPr lIns="0" tIns="0" rIns="0" bIns="0">
            <a:spAutoFit/>
          </a:bodyPr>
          <a:lstStyle/>
          <a:p>
            <a:pPr algn="ctr"/>
            <a:r>
              <a:rPr lang="en-GB" sz="1200" dirty="0">
                <a:latin typeface="Calibri" pitchFamily="34" charset="0"/>
              </a:rPr>
              <a:t>Submission/schedule agreement</a:t>
            </a:r>
          </a:p>
        </p:txBody>
      </p:sp>
      <p:sp>
        <p:nvSpPr>
          <p:cNvPr id="10329" name="TextBox 68"/>
          <p:cNvSpPr txBox="1">
            <a:spLocks noChangeArrowheads="1"/>
          </p:cNvSpPr>
          <p:nvPr/>
        </p:nvSpPr>
        <p:spPr bwMode="auto">
          <a:xfrm>
            <a:off x="2164768" y="5431286"/>
            <a:ext cx="543905" cy="553998"/>
          </a:xfrm>
          <a:prstGeom prst="rect">
            <a:avLst/>
          </a:prstGeom>
          <a:noFill/>
          <a:ln w="9525">
            <a:noFill/>
            <a:miter lim="800000"/>
            <a:headEnd/>
            <a:tailEnd/>
          </a:ln>
        </p:spPr>
        <p:txBody>
          <a:bodyPr wrap="square" lIns="0" tIns="0" rIns="0" bIns="0">
            <a:spAutoFit/>
          </a:bodyPr>
          <a:lstStyle/>
          <a:p>
            <a:pPr algn="r"/>
            <a:r>
              <a:rPr lang="en-GB" sz="1200" dirty="0">
                <a:latin typeface="Calibri" pitchFamily="34" charset="0"/>
              </a:rPr>
              <a:t>Final </a:t>
            </a:r>
            <a:br>
              <a:rPr lang="en-GB" sz="1200" dirty="0">
                <a:latin typeface="Calibri" pitchFamily="34" charset="0"/>
              </a:rPr>
            </a:br>
            <a:r>
              <a:rPr lang="en-GB" sz="1200" dirty="0">
                <a:latin typeface="Calibri" pitchFamily="34" charset="0"/>
              </a:rPr>
              <a:t>ingest </a:t>
            </a:r>
            <a:br>
              <a:rPr lang="en-GB" sz="1200" dirty="0">
                <a:latin typeface="Calibri" pitchFamily="34" charset="0"/>
              </a:rPr>
            </a:br>
            <a:r>
              <a:rPr lang="en-GB" sz="1200" dirty="0">
                <a:latin typeface="Calibri" pitchFamily="34" charset="0"/>
              </a:rPr>
              <a:t>report</a:t>
            </a:r>
          </a:p>
        </p:txBody>
      </p:sp>
      <p:sp>
        <p:nvSpPr>
          <p:cNvPr id="10330" name="TextBox 68"/>
          <p:cNvSpPr txBox="1">
            <a:spLocks noChangeArrowheads="1"/>
          </p:cNvSpPr>
          <p:nvPr/>
        </p:nvSpPr>
        <p:spPr bwMode="auto">
          <a:xfrm>
            <a:off x="3032225" y="4562544"/>
            <a:ext cx="1251743" cy="738664"/>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SIP designs, Customised AIP designs, example SIPs</a:t>
            </a:r>
          </a:p>
        </p:txBody>
      </p:sp>
      <p:sp>
        <p:nvSpPr>
          <p:cNvPr id="10331" name="TextBox 68"/>
          <p:cNvSpPr txBox="1">
            <a:spLocks noChangeArrowheads="1"/>
          </p:cNvSpPr>
          <p:nvPr/>
        </p:nvSpPr>
        <p:spPr bwMode="auto">
          <a:xfrm>
            <a:off x="3203848" y="3861048"/>
            <a:ext cx="1411287" cy="185738"/>
          </a:xfrm>
          <a:prstGeom prst="rect">
            <a:avLst/>
          </a:prstGeom>
          <a:noFill/>
          <a:ln w="9525">
            <a:noFill/>
            <a:miter lim="800000"/>
            <a:headEnd/>
            <a:tailEnd/>
          </a:ln>
        </p:spPr>
        <p:txBody>
          <a:bodyPr lIns="0" tIns="0" rIns="0" bIns="0">
            <a:spAutoFit/>
          </a:bodyPr>
          <a:lstStyle/>
          <a:p>
            <a:r>
              <a:rPr lang="en-GB" sz="1200" dirty="0">
                <a:latin typeface="Calibri" pitchFamily="34" charset="0"/>
              </a:rPr>
              <a:t>AIP/SIP reviews</a:t>
            </a:r>
          </a:p>
        </p:txBody>
      </p:sp>
      <p:sp>
        <p:nvSpPr>
          <p:cNvPr id="10332" name="TextBox 68"/>
          <p:cNvSpPr txBox="1">
            <a:spLocks noChangeArrowheads="1"/>
          </p:cNvSpPr>
          <p:nvPr/>
        </p:nvSpPr>
        <p:spPr bwMode="auto">
          <a:xfrm>
            <a:off x="4391980" y="5223482"/>
            <a:ext cx="1412875"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Billing info</a:t>
            </a:r>
          </a:p>
        </p:txBody>
      </p:sp>
      <p:sp>
        <p:nvSpPr>
          <p:cNvPr id="10333" name="TextBox 68"/>
          <p:cNvSpPr txBox="1">
            <a:spLocks noChangeArrowheads="1"/>
          </p:cNvSpPr>
          <p:nvPr/>
        </p:nvSpPr>
        <p:spPr bwMode="auto">
          <a:xfrm>
            <a:off x="6242050" y="4579938"/>
            <a:ext cx="1162050" cy="369887"/>
          </a:xfrm>
          <a:prstGeom prst="rect">
            <a:avLst/>
          </a:prstGeom>
          <a:noFill/>
          <a:ln w="9525">
            <a:noFill/>
            <a:miter lim="800000"/>
            <a:headEnd/>
            <a:tailEnd/>
          </a:ln>
        </p:spPr>
        <p:txBody>
          <a:bodyPr lIns="0" tIns="0" rIns="0" bIns="0">
            <a:spAutoFit/>
          </a:bodyPr>
          <a:lstStyle/>
          <a:p>
            <a:r>
              <a:rPr lang="en-GB" sz="1200" dirty="0">
                <a:latin typeface="Calibri" pitchFamily="34" charset="0"/>
              </a:rPr>
              <a:t>Dissemination request</a:t>
            </a:r>
          </a:p>
        </p:txBody>
      </p:sp>
      <p:sp>
        <p:nvSpPr>
          <p:cNvPr id="10334" name="TextBox 68"/>
          <p:cNvSpPr txBox="1">
            <a:spLocks noChangeArrowheads="1"/>
          </p:cNvSpPr>
          <p:nvPr/>
        </p:nvSpPr>
        <p:spPr bwMode="auto">
          <a:xfrm>
            <a:off x="3480061" y="2019127"/>
            <a:ext cx="623887" cy="185737"/>
          </a:xfrm>
          <a:prstGeom prst="rect">
            <a:avLst/>
          </a:prstGeom>
          <a:noFill/>
          <a:ln w="9525">
            <a:noFill/>
            <a:miter lim="800000"/>
            <a:headEnd/>
            <a:tailEnd/>
          </a:ln>
        </p:spPr>
        <p:txBody>
          <a:bodyPr lIns="0" tIns="0" rIns="0" bIns="0">
            <a:spAutoFit/>
          </a:bodyPr>
          <a:lstStyle/>
          <a:p>
            <a:r>
              <a:rPr lang="en-GB" sz="1200" dirty="0">
                <a:latin typeface="Calibri" pitchFamily="34" charset="0"/>
              </a:rPr>
              <a:t>Policies</a:t>
            </a:r>
          </a:p>
        </p:txBody>
      </p:sp>
      <p:sp>
        <p:nvSpPr>
          <p:cNvPr id="10335" name="TextBox 68"/>
          <p:cNvSpPr txBox="1">
            <a:spLocks noChangeArrowheads="1"/>
          </p:cNvSpPr>
          <p:nvPr/>
        </p:nvSpPr>
        <p:spPr bwMode="auto">
          <a:xfrm>
            <a:off x="7956376" y="2949767"/>
            <a:ext cx="855663" cy="369887"/>
          </a:xfrm>
          <a:prstGeom prst="rect">
            <a:avLst/>
          </a:prstGeom>
          <a:noFill/>
          <a:ln w="9525">
            <a:noFill/>
            <a:miter lim="800000"/>
            <a:headEnd/>
            <a:tailEnd/>
          </a:ln>
        </p:spPr>
        <p:txBody>
          <a:bodyPr lIns="0" tIns="0" rIns="0" bIns="0">
            <a:spAutoFit/>
          </a:bodyPr>
          <a:lstStyle/>
          <a:p>
            <a:r>
              <a:rPr lang="en-GB" sz="1200" dirty="0">
                <a:latin typeface="Calibri" pitchFamily="34" charset="0"/>
              </a:rPr>
              <a:t>Customer comments</a:t>
            </a:r>
          </a:p>
        </p:txBody>
      </p:sp>
      <p:cxnSp>
        <p:nvCxnSpPr>
          <p:cNvPr id="201" name="Straight Arrow Connector 200"/>
          <p:cNvCxnSpPr/>
          <p:nvPr/>
        </p:nvCxnSpPr>
        <p:spPr>
          <a:xfrm>
            <a:off x="5276850" y="6091238"/>
            <a:ext cx="1635125" cy="1587"/>
          </a:xfrm>
          <a:prstGeom prst="straightConnector1">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337" name="TextBox 68"/>
          <p:cNvSpPr txBox="1">
            <a:spLocks noChangeArrowheads="1"/>
          </p:cNvSpPr>
          <p:nvPr/>
        </p:nvSpPr>
        <p:spPr bwMode="auto">
          <a:xfrm>
            <a:off x="5454650" y="6093296"/>
            <a:ext cx="638175" cy="554037"/>
          </a:xfrm>
          <a:prstGeom prst="rect">
            <a:avLst/>
          </a:prstGeom>
          <a:noFill/>
          <a:ln w="9525">
            <a:noFill/>
            <a:miter lim="800000"/>
            <a:headEnd/>
            <a:tailEnd/>
          </a:ln>
        </p:spPr>
        <p:txBody>
          <a:bodyPr lIns="0" tIns="0" rIns="0" bIns="0">
            <a:spAutoFit/>
          </a:bodyPr>
          <a:lstStyle/>
          <a:p>
            <a:r>
              <a:rPr lang="en-GB" sz="1200" dirty="0">
                <a:latin typeface="Calibri" pitchFamily="34" charset="0"/>
              </a:rPr>
              <a:t>Special service request </a:t>
            </a:r>
          </a:p>
        </p:txBody>
      </p:sp>
      <p:sp>
        <p:nvSpPr>
          <p:cNvPr id="10338" name="TextBox 68"/>
          <p:cNvSpPr txBox="1">
            <a:spLocks noChangeArrowheads="1"/>
          </p:cNvSpPr>
          <p:nvPr/>
        </p:nvSpPr>
        <p:spPr bwMode="auto">
          <a:xfrm>
            <a:off x="5983288" y="6093296"/>
            <a:ext cx="852487" cy="554037"/>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Special request response </a:t>
            </a:r>
          </a:p>
        </p:txBody>
      </p:sp>
      <p:sp>
        <p:nvSpPr>
          <p:cNvPr id="10339" name="TextBox 68"/>
          <p:cNvSpPr txBox="1">
            <a:spLocks noChangeArrowheads="1"/>
          </p:cNvSpPr>
          <p:nvPr/>
        </p:nvSpPr>
        <p:spPr bwMode="auto">
          <a:xfrm>
            <a:off x="3347864" y="1732166"/>
            <a:ext cx="2986656" cy="184666"/>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AIP/SIP templates, Customisation  advice</a:t>
            </a:r>
          </a:p>
        </p:txBody>
      </p:sp>
      <p:sp>
        <p:nvSpPr>
          <p:cNvPr id="10340" name="TextBox 68"/>
          <p:cNvSpPr txBox="1">
            <a:spLocks noChangeArrowheads="1"/>
          </p:cNvSpPr>
          <p:nvPr/>
        </p:nvSpPr>
        <p:spPr bwMode="auto">
          <a:xfrm>
            <a:off x="3779912" y="3473450"/>
            <a:ext cx="623888" cy="184150"/>
          </a:xfrm>
          <a:prstGeom prst="rect">
            <a:avLst/>
          </a:prstGeom>
          <a:noFill/>
          <a:ln w="9525">
            <a:noFill/>
            <a:miter lim="800000"/>
            <a:headEnd/>
            <a:tailEnd/>
          </a:ln>
        </p:spPr>
        <p:txBody>
          <a:bodyPr lIns="0" tIns="0" rIns="0" bIns="0">
            <a:spAutoFit/>
          </a:bodyPr>
          <a:lstStyle/>
          <a:p>
            <a:r>
              <a:rPr lang="en-GB" sz="1200" dirty="0">
                <a:latin typeface="Calibri" pitchFamily="34" charset="0"/>
              </a:rPr>
              <a:t>DIP</a:t>
            </a:r>
          </a:p>
        </p:txBody>
      </p:sp>
      <p:sp>
        <p:nvSpPr>
          <p:cNvPr id="10341" name="TextBox 68"/>
          <p:cNvSpPr txBox="1">
            <a:spLocks noChangeArrowheads="1"/>
          </p:cNvSpPr>
          <p:nvPr/>
        </p:nvSpPr>
        <p:spPr bwMode="auto">
          <a:xfrm>
            <a:off x="6131644" y="3964930"/>
            <a:ext cx="1536700" cy="184150"/>
          </a:xfrm>
          <a:prstGeom prst="rect">
            <a:avLst/>
          </a:prstGeom>
          <a:noFill/>
          <a:ln w="9525">
            <a:noFill/>
            <a:miter lim="800000"/>
            <a:headEnd/>
            <a:tailEnd/>
          </a:ln>
        </p:spPr>
        <p:txBody>
          <a:bodyPr lIns="0" tIns="0" rIns="0" bIns="0">
            <a:spAutoFit/>
          </a:bodyPr>
          <a:lstStyle/>
          <a:p>
            <a:r>
              <a:rPr lang="en-GB" sz="1200" dirty="0">
                <a:latin typeface="Calibri" pitchFamily="34" charset="0"/>
              </a:rPr>
              <a:t>Dissemination request</a:t>
            </a:r>
          </a:p>
        </p:txBody>
      </p:sp>
      <p:sp>
        <p:nvSpPr>
          <p:cNvPr id="10342" name="TextBox 68"/>
          <p:cNvSpPr txBox="1">
            <a:spLocks noChangeArrowheads="1"/>
          </p:cNvSpPr>
          <p:nvPr/>
        </p:nvSpPr>
        <p:spPr bwMode="auto">
          <a:xfrm>
            <a:off x="7344308" y="995542"/>
            <a:ext cx="904676"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Operational </a:t>
            </a:r>
            <a:br>
              <a:rPr lang="en-GB" sz="1200" dirty="0">
                <a:latin typeface="Calibri" pitchFamily="34" charset="0"/>
              </a:rPr>
            </a:br>
            <a:r>
              <a:rPr lang="en-GB" sz="1200" dirty="0">
                <a:latin typeface="Calibri" pitchFamily="34" charset="0"/>
              </a:rPr>
              <a:t>statistics</a:t>
            </a:r>
          </a:p>
        </p:txBody>
      </p:sp>
      <p:sp>
        <p:nvSpPr>
          <p:cNvPr id="10343" name="TextBox 68"/>
          <p:cNvSpPr txBox="1">
            <a:spLocks noChangeArrowheads="1"/>
          </p:cNvSpPr>
          <p:nvPr/>
        </p:nvSpPr>
        <p:spPr bwMode="auto">
          <a:xfrm>
            <a:off x="2930875" y="2429420"/>
            <a:ext cx="3311525"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Recommendations, </a:t>
            </a:r>
            <a:br>
              <a:rPr lang="en-GB" sz="1200" dirty="0">
                <a:latin typeface="Calibri" pitchFamily="34" charset="0"/>
              </a:rPr>
            </a:br>
            <a:r>
              <a:rPr lang="en-GB" sz="1200" dirty="0">
                <a:latin typeface="Calibri" pitchFamily="34" charset="0"/>
              </a:rPr>
              <a:t>Proposals, Risk analysis reports </a:t>
            </a:r>
          </a:p>
        </p:txBody>
      </p:sp>
      <p:sp>
        <p:nvSpPr>
          <p:cNvPr id="10344" name="TextBox 68"/>
          <p:cNvSpPr txBox="1">
            <a:spLocks noChangeArrowheads="1"/>
          </p:cNvSpPr>
          <p:nvPr/>
        </p:nvSpPr>
        <p:spPr bwMode="auto">
          <a:xfrm>
            <a:off x="6271790" y="2879092"/>
            <a:ext cx="1252538" cy="36988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Approved stds</a:t>
            </a:r>
          </a:p>
          <a:p>
            <a:pPr algn="r"/>
            <a:r>
              <a:rPr lang="en-GB" sz="1200" dirty="0">
                <a:latin typeface="Calibri" pitchFamily="34" charset="0"/>
              </a:rPr>
              <a:t>Migration goals</a:t>
            </a:r>
          </a:p>
        </p:txBody>
      </p:sp>
      <p:sp>
        <p:nvSpPr>
          <p:cNvPr id="10345" name="TextBox 68"/>
          <p:cNvSpPr txBox="1">
            <a:spLocks noChangeArrowheads="1"/>
          </p:cNvSpPr>
          <p:nvPr/>
        </p:nvSpPr>
        <p:spPr bwMode="auto">
          <a:xfrm>
            <a:off x="7577801" y="116632"/>
            <a:ext cx="1812020"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Preservation plans</a:t>
            </a:r>
          </a:p>
          <a:p>
            <a:r>
              <a:rPr lang="en-GB" sz="1200" dirty="0">
                <a:latin typeface="Calibri" pitchFamily="34" charset="0"/>
              </a:rPr>
              <a:t>Plans for system evolution</a:t>
            </a:r>
          </a:p>
        </p:txBody>
      </p:sp>
      <p:sp>
        <p:nvSpPr>
          <p:cNvPr id="10346" name="TextBox 68"/>
          <p:cNvSpPr txBox="1">
            <a:spLocks noChangeArrowheads="1"/>
          </p:cNvSpPr>
          <p:nvPr/>
        </p:nvSpPr>
        <p:spPr bwMode="auto">
          <a:xfrm>
            <a:off x="7533548" y="1836564"/>
            <a:ext cx="1320800" cy="368300"/>
          </a:xfrm>
          <a:prstGeom prst="rect">
            <a:avLst/>
          </a:prstGeom>
          <a:noFill/>
          <a:ln w="9525">
            <a:noFill/>
            <a:miter lim="800000"/>
            <a:headEnd/>
            <a:tailEnd/>
          </a:ln>
        </p:spPr>
        <p:txBody>
          <a:bodyPr lIns="0" tIns="0" rIns="0" bIns="0">
            <a:spAutoFit/>
          </a:bodyPr>
          <a:lstStyle/>
          <a:p>
            <a:r>
              <a:rPr lang="en-GB" sz="1200" dirty="0">
                <a:latin typeface="Calibri" pitchFamily="34" charset="0"/>
              </a:rPr>
              <a:t>Performance info</a:t>
            </a:r>
          </a:p>
          <a:p>
            <a:r>
              <a:rPr lang="en-GB" sz="1200" dirty="0">
                <a:latin typeface="Calibri" pitchFamily="34" charset="0"/>
              </a:rPr>
              <a:t>Inventory reports</a:t>
            </a:r>
          </a:p>
        </p:txBody>
      </p:sp>
      <p:sp>
        <p:nvSpPr>
          <p:cNvPr id="10347" name="TextBox 68"/>
          <p:cNvSpPr txBox="1">
            <a:spLocks noChangeArrowheads="1"/>
          </p:cNvSpPr>
          <p:nvPr/>
        </p:nvSpPr>
        <p:spPr bwMode="auto">
          <a:xfrm>
            <a:off x="4932040" y="939215"/>
            <a:ext cx="1901020" cy="923330"/>
          </a:xfrm>
          <a:prstGeom prst="rect">
            <a:avLst/>
          </a:prstGeom>
          <a:noFill/>
          <a:ln w="9525">
            <a:noFill/>
            <a:miter lim="800000"/>
            <a:headEnd/>
            <a:tailEnd/>
          </a:ln>
        </p:spPr>
        <p:txBody>
          <a:bodyPr wrap="square" lIns="0" tIns="0" rIns="0" bIns="0">
            <a:spAutoFit/>
          </a:bodyPr>
          <a:lstStyle/>
          <a:p>
            <a:pPr algn="r"/>
            <a:r>
              <a:rPr lang="en-GB" sz="1200" dirty="0" smtClean="0">
                <a:latin typeface="Calibri" pitchFamily="34" charset="0"/>
              </a:rPr>
              <a:t>System evolution policies</a:t>
            </a:r>
          </a:p>
          <a:p>
            <a:pPr algn="r"/>
            <a:r>
              <a:rPr lang="en-GB" sz="1200" dirty="0">
                <a:latin typeface="Calibri" pitchFamily="34" charset="0"/>
              </a:rPr>
              <a:t>Performance info </a:t>
            </a:r>
          </a:p>
          <a:p>
            <a:pPr algn="r"/>
            <a:r>
              <a:rPr lang="en-GB" sz="1200" dirty="0">
                <a:latin typeface="Calibri" pitchFamily="34" charset="0"/>
              </a:rPr>
              <a:t>Inventory reports</a:t>
            </a:r>
          </a:p>
          <a:p>
            <a:pPr algn="r"/>
            <a:r>
              <a:rPr lang="en-GB" sz="1200" dirty="0" smtClean="0">
                <a:latin typeface="Calibri" pitchFamily="34" charset="0"/>
              </a:rPr>
              <a:t/>
            </a:r>
            <a:br>
              <a:rPr lang="en-GB" sz="1200" dirty="0" smtClean="0">
                <a:latin typeface="Calibri" pitchFamily="34" charset="0"/>
              </a:rPr>
            </a:br>
            <a:endParaRPr lang="en-GB" sz="1200" dirty="0">
              <a:latin typeface="Calibri" pitchFamily="34" charset="0"/>
            </a:endParaRPr>
          </a:p>
        </p:txBody>
      </p:sp>
      <p:sp>
        <p:nvSpPr>
          <p:cNvPr id="10348" name="TextBox 68"/>
          <p:cNvSpPr txBox="1">
            <a:spLocks noChangeArrowheads="1"/>
          </p:cNvSpPr>
          <p:nvPr/>
        </p:nvSpPr>
        <p:spPr bwMode="auto">
          <a:xfrm>
            <a:off x="3708196" y="2996952"/>
            <a:ext cx="2301875" cy="184150"/>
          </a:xfrm>
          <a:prstGeom prst="rect">
            <a:avLst/>
          </a:prstGeom>
          <a:noFill/>
          <a:ln w="9525">
            <a:noFill/>
            <a:miter lim="800000"/>
            <a:headEnd/>
            <a:tailEnd/>
          </a:ln>
        </p:spPr>
        <p:txBody>
          <a:bodyPr lIns="0" tIns="0" rIns="0" bIns="0">
            <a:spAutoFit/>
          </a:bodyPr>
          <a:lstStyle/>
          <a:p>
            <a:r>
              <a:rPr lang="en-GB" sz="1200" dirty="0">
                <a:latin typeface="Calibri" pitchFamily="34" charset="0"/>
              </a:rPr>
              <a:t>Change requests, Procedures, Tools</a:t>
            </a:r>
          </a:p>
        </p:txBody>
      </p:sp>
      <p:sp>
        <p:nvSpPr>
          <p:cNvPr id="10349" name="TextBox 68"/>
          <p:cNvSpPr txBox="1">
            <a:spLocks noChangeArrowheads="1"/>
          </p:cNvSpPr>
          <p:nvPr/>
        </p:nvSpPr>
        <p:spPr bwMode="auto">
          <a:xfrm>
            <a:off x="5440363" y="5907558"/>
            <a:ext cx="638175" cy="185738"/>
          </a:xfrm>
          <a:prstGeom prst="rect">
            <a:avLst/>
          </a:prstGeom>
          <a:noFill/>
          <a:ln w="9525">
            <a:noFill/>
            <a:miter lim="800000"/>
            <a:headEnd/>
            <a:tailEnd/>
          </a:ln>
        </p:spPr>
        <p:txBody>
          <a:bodyPr lIns="0" tIns="0" rIns="0" bIns="0">
            <a:spAutoFit/>
          </a:bodyPr>
          <a:lstStyle/>
          <a:p>
            <a:r>
              <a:rPr lang="en-GB" sz="1200" dirty="0">
                <a:latin typeface="Calibri" pitchFamily="34" charset="0"/>
              </a:rPr>
              <a:t>Payment </a:t>
            </a:r>
          </a:p>
        </p:txBody>
      </p:sp>
      <p:sp>
        <p:nvSpPr>
          <p:cNvPr id="10350" name="TextBox 68"/>
          <p:cNvSpPr txBox="1">
            <a:spLocks noChangeArrowheads="1"/>
          </p:cNvSpPr>
          <p:nvPr/>
        </p:nvSpPr>
        <p:spPr bwMode="auto">
          <a:xfrm>
            <a:off x="6078538" y="5913276"/>
            <a:ext cx="636587" cy="185738"/>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Bill</a:t>
            </a:r>
          </a:p>
        </p:txBody>
      </p:sp>
      <p:cxnSp>
        <p:nvCxnSpPr>
          <p:cNvPr id="241" name="Shape 240"/>
          <p:cNvCxnSpPr>
            <a:stCxn id="0" idx="0"/>
            <a:endCxn id="0" idx="1"/>
          </p:cNvCxnSpPr>
          <p:nvPr/>
        </p:nvCxnSpPr>
        <p:spPr>
          <a:xfrm rot="5400000" flipH="1" flipV="1">
            <a:off x="4077493" y="4752182"/>
            <a:ext cx="1135063" cy="311150"/>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0352" name="TextBox 68"/>
          <p:cNvSpPr txBox="1">
            <a:spLocks noChangeArrowheads="1"/>
          </p:cNvSpPr>
          <p:nvPr/>
        </p:nvSpPr>
        <p:spPr bwMode="auto">
          <a:xfrm>
            <a:off x="3908549" y="3922838"/>
            <a:ext cx="854075" cy="368300"/>
          </a:xfrm>
          <a:prstGeom prst="rect">
            <a:avLst/>
          </a:prstGeom>
          <a:noFill/>
          <a:ln w="9525">
            <a:noFill/>
            <a:miter lim="800000"/>
            <a:headEnd/>
            <a:tailEnd/>
          </a:ln>
        </p:spPr>
        <p:txBody>
          <a:bodyPr lIns="0" tIns="0" rIns="0" bIns="0">
            <a:spAutoFit/>
          </a:bodyPr>
          <a:lstStyle/>
          <a:p>
            <a:pPr algn="r"/>
            <a:r>
              <a:rPr lang="en-GB" sz="1200" dirty="0">
                <a:latin typeface="Calibri" pitchFamily="34" charset="0"/>
              </a:rPr>
              <a:t>Special request</a:t>
            </a:r>
          </a:p>
        </p:txBody>
      </p:sp>
      <p:sp>
        <p:nvSpPr>
          <p:cNvPr id="18" name="Rounded Rectangle 17"/>
          <p:cNvSpPr/>
          <p:nvPr/>
        </p:nvSpPr>
        <p:spPr>
          <a:xfrm>
            <a:off x="2395116" y="379412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Check Submissions</a:t>
            </a:r>
            <a:endParaRPr lang="en-GB" sz="1400" b="1" dirty="0">
              <a:solidFill>
                <a:schemeClr val="tx1"/>
              </a:solidFill>
            </a:endParaRPr>
          </a:p>
        </p:txBody>
      </p:sp>
      <p:sp>
        <p:nvSpPr>
          <p:cNvPr id="100" name="TextBox 68"/>
          <p:cNvSpPr txBox="1">
            <a:spLocks noChangeArrowheads="1"/>
          </p:cNvSpPr>
          <p:nvPr/>
        </p:nvSpPr>
        <p:spPr bwMode="auto">
          <a:xfrm>
            <a:off x="1596771" y="2321921"/>
            <a:ext cx="1022350" cy="553998"/>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SIP designs, Customised AIP designs</a:t>
            </a:r>
          </a:p>
        </p:txBody>
      </p:sp>
      <p:cxnSp>
        <p:nvCxnSpPr>
          <p:cNvPr id="6" name="Elbow Connector 5"/>
          <p:cNvCxnSpPr/>
          <p:nvPr/>
        </p:nvCxnSpPr>
        <p:spPr>
          <a:xfrm rot="10800000" flipV="1">
            <a:off x="3135313" y="2890044"/>
            <a:ext cx="5548312" cy="3859212"/>
          </a:xfrm>
          <a:prstGeom prst="bentConnector3">
            <a:avLst>
              <a:gd name="adj1" fmla="val -3280"/>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93" name="TextBox 68"/>
          <p:cNvSpPr txBox="1">
            <a:spLocks noChangeArrowheads="1"/>
          </p:cNvSpPr>
          <p:nvPr/>
        </p:nvSpPr>
        <p:spPr bwMode="auto">
          <a:xfrm>
            <a:off x="3275856" y="6379370"/>
            <a:ext cx="1412875" cy="369332"/>
          </a:xfrm>
          <a:prstGeom prst="rect">
            <a:avLst/>
          </a:prstGeom>
          <a:noFill/>
          <a:ln w="9525">
            <a:noFill/>
            <a:miter lim="800000"/>
            <a:headEnd/>
            <a:tailEnd/>
          </a:ln>
        </p:spPr>
        <p:txBody>
          <a:bodyPr lIns="0" tIns="0" rIns="0" bIns="0">
            <a:spAutoFit/>
          </a:bodyPr>
          <a:lstStyle/>
          <a:p>
            <a:r>
              <a:rPr lang="en-GB" sz="1200" dirty="0">
                <a:latin typeface="Calibri" pitchFamily="34" charset="0"/>
              </a:rPr>
              <a:t>AIP/SIP templates</a:t>
            </a:r>
          </a:p>
          <a:p>
            <a:r>
              <a:rPr lang="en-GB" sz="1200" dirty="0">
                <a:latin typeface="Calibri" pitchFamily="34" charset="0"/>
              </a:rPr>
              <a:t>Customization advice</a:t>
            </a:r>
          </a:p>
        </p:txBody>
      </p:sp>
      <p:sp>
        <p:nvSpPr>
          <p:cNvPr id="91" name="Rektangel med afklippet hjørne i samme side 90"/>
          <p:cNvSpPr/>
          <p:nvPr/>
        </p:nvSpPr>
        <p:spPr>
          <a:xfrm>
            <a:off x="0" y="1872000"/>
            <a:ext cx="324000" cy="2124000"/>
          </a:xfrm>
          <a:prstGeom prst="snip2SameRect">
            <a:avLst>
              <a:gd name="adj1" fmla="val 27111"/>
              <a:gd name="adj2" fmla="val 26012"/>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sp3d>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oAutofit/>
          </a:bodyPr>
          <a:lstStyle/>
          <a:p>
            <a:pPr algn="ctr" fontAlgn="auto">
              <a:lnSpc>
                <a:spcPct val="70000"/>
              </a:lnSpc>
              <a:spcBef>
                <a:spcPts val="0"/>
              </a:spcBef>
              <a:spcAft>
                <a:spcPts val="0"/>
              </a:spcAft>
            </a:pPr>
            <a:r>
              <a:rPr lang="en-GB" sz="1400" b="1" dirty="0">
                <a:solidFill>
                  <a:schemeClr val="tx1"/>
                </a:solidFill>
              </a:rPr>
              <a:t>I</a:t>
            </a:r>
          </a:p>
          <a:p>
            <a:pPr algn="ctr" fontAlgn="auto">
              <a:lnSpc>
                <a:spcPct val="70000"/>
              </a:lnSpc>
              <a:spcBef>
                <a:spcPts val="0"/>
              </a:spcBef>
              <a:spcAft>
                <a:spcPts val="0"/>
              </a:spcAft>
            </a:pPr>
            <a:r>
              <a:rPr lang="en-GB" sz="1400" b="1" dirty="0">
                <a:solidFill>
                  <a:schemeClr val="tx1"/>
                </a:solidFill>
              </a:rPr>
              <a:t>n</a:t>
            </a:r>
          </a:p>
          <a:p>
            <a:pPr algn="ctr" fontAlgn="auto">
              <a:lnSpc>
                <a:spcPct val="70000"/>
              </a:lnSpc>
              <a:spcBef>
                <a:spcPts val="0"/>
              </a:spcBef>
              <a:spcAft>
                <a:spcPts val="0"/>
              </a:spcAft>
            </a:pPr>
            <a:r>
              <a:rPr lang="en-GB" sz="1400" b="1" dirty="0">
                <a:solidFill>
                  <a:schemeClr val="tx1"/>
                </a:solidFill>
              </a:rPr>
              <a:t>g</a:t>
            </a:r>
          </a:p>
          <a:p>
            <a:pPr algn="ctr" fontAlgn="auto">
              <a:lnSpc>
                <a:spcPct val="70000"/>
              </a:lnSpc>
              <a:spcBef>
                <a:spcPts val="0"/>
              </a:spcBef>
              <a:spcAft>
                <a:spcPts val="0"/>
              </a:spcAft>
            </a:pPr>
            <a:r>
              <a:rPr lang="en-GB" sz="1400" b="1" dirty="0">
                <a:solidFill>
                  <a:schemeClr val="tx1"/>
                </a:solidFill>
              </a:rPr>
              <a:t>e</a:t>
            </a:r>
          </a:p>
          <a:p>
            <a:pPr algn="ctr" fontAlgn="auto">
              <a:lnSpc>
                <a:spcPct val="70000"/>
              </a:lnSpc>
              <a:spcBef>
                <a:spcPts val="0"/>
              </a:spcBef>
              <a:spcAft>
                <a:spcPts val="0"/>
              </a:spcAft>
            </a:pPr>
            <a:r>
              <a:rPr lang="en-GB" sz="1400" b="1" dirty="0">
                <a:solidFill>
                  <a:schemeClr val="tx1"/>
                </a:solidFill>
              </a:rPr>
              <a:t>s</a:t>
            </a:r>
          </a:p>
          <a:p>
            <a:pPr algn="ctr" fontAlgn="auto">
              <a:lnSpc>
                <a:spcPct val="70000"/>
              </a:lnSpc>
              <a:spcBef>
                <a:spcPts val="0"/>
              </a:spcBef>
              <a:spcAft>
                <a:spcPts val="0"/>
              </a:spcAft>
            </a:pPr>
            <a:r>
              <a:rPr lang="en-GB" sz="1400" b="1" dirty="0">
                <a:solidFill>
                  <a:schemeClr val="tx1"/>
                </a:solidFill>
              </a:rPr>
              <a:t>t</a:t>
            </a:r>
          </a:p>
        </p:txBody>
      </p:sp>
      <p:sp>
        <p:nvSpPr>
          <p:cNvPr id="94" name="Rektangel med afklippet hjørne i samme side 93"/>
          <p:cNvSpPr/>
          <p:nvPr/>
        </p:nvSpPr>
        <p:spPr>
          <a:xfrm>
            <a:off x="3362400" y="329120"/>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Data Management</a:t>
            </a:r>
          </a:p>
        </p:txBody>
      </p:sp>
      <p:sp>
        <p:nvSpPr>
          <p:cNvPr id="95" name="Rektangel med afklippet hjørne i samme side 94"/>
          <p:cNvSpPr/>
          <p:nvPr/>
        </p:nvSpPr>
        <p:spPr>
          <a:xfrm>
            <a:off x="4028400" y="2132856"/>
            <a:ext cx="1440000" cy="342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Archival Storage</a:t>
            </a:r>
          </a:p>
        </p:txBody>
      </p:sp>
      <p:sp>
        <p:nvSpPr>
          <p:cNvPr id="97" name="Rektangel med afklippet hjørne i samme side 96"/>
          <p:cNvSpPr/>
          <p:nvPr/>
        </p:nvSpPr>
        <p:spPr>
          <a:xfrm>
            <a:off x="4802400" y="4168800"/>
            <a:ext cx="1440000" cy="3420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Access</a:t>
            </a:r>
          </a:p>
        </p:txBody>
      </p:sp>
      <p:sp>
        <p:nvSpPr>
          <p:cNvPr id="20" name="Rounded Rectangle 19"/>
          <p:cNvSpPr/>
          <p:nvPr/>
        </p:nvSpPr>
        <p:spPr>
          <a:xfrm>
            <a:off x="3702050" y="5475288"/>
            <a:ext cx="1574800" cy="811212"/>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Customer Service</a:t>
            </a:r>
          </a:p>
        </p:txBody>
      </p:sp>
      <p:cxnSp>
        <p:nvCxnSpPr>
          <p:cNvPr id="105" name="Shape 118"/>
          <p:cNvCxnSpPr>
            <a:stCxn id="113" idx="0"/>
            <a:endCxn id="30" idx="4"/>
          </p:cNvCxnSpPr>
          <p:nvPr/>
        </p:nvCxnSpPr>
        <p:spPr>
          <a:xfrm rot="5400000" flipH="1" flipV="1">
            <a:off x="4388866" y="-787349"/>
            <a:ext cx="870325" cy="4186832"/>
          </a:xfrm>
          <a:prstGeom prst="bentConnector3">
            <a:avLst>
              <a:gd name="adj1" fmla="val 11795"/>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6814616" y="768508"/>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llipse 112"/>
          <p:cNvSpPr/>
          <p:nvPr/>
        </p:nvSpPr>
        <p:spPr>
          <a:xfrm>
            <a:off x="2627784" y="1741229"/>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llipse 119"/>
          <p:cNvSpPr/>
          <p:nvPr/>
        </p:nvSpPr>
        <p:spPr>
          <a:xfrm>
            <a:off x="1946781" y="1816613"/>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Ellipse 126"/>
          <p:cNvSpPr/>
          <p:nvPr/>
        </p:nvSpPr>
        <p:spPr>
          <a:xfrm>
            <a:off x="7177807" y="653945"/>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ktangel med afklippet hjørne i samme side 91"/>
          <p:cNvSpPr/>
          <p:nvPr/>
        </p:nvSpPr>
        <p:spPr>
          <a:xfrm>
            <a:off x="7524488" y="2329200"/>
            <a:ext cx="1440000" cy="579600"/>
          </a:xfrm>
          <a:prstGeom prst="snip2SameRect">
            <a:avLst>
              <a:gd name="adj1" fmla="val 16667"/>
              <a:gd name="adj2" fmla="val 15568"/>
            </a:avLst>
          </a:prstGeom>
          <a:gradFill flip="none" rotWithShape="1">
            <a:gsLst>
              <a:gs pos="0">
                <a:srgbClr val="D6BE9A"/>
              </a:gs>
              <a:gs pos="35000">
                <a:srgbClr val="DFCCAF"/>
              </a:gs>
              <a:gs pos="100000">
                <a:schemeClr val="bg1">
                  <a:lumMod val="95000"/>
                </a:schemeClr>
              </a:gs>
            </a:gsLst>
            <a:lin ang="16200000" scaled="0"/>
            <a:tileRect/>
          </a:gradFill>
          <a:ln w="9525">
            <a:solidFill>
              <a:schemeClr val="accent1"/>
            </a:solidFill>
          </a:ln>
          <a:effectLst>
            <a:outerShdw blurRad="190500" dist="228600" dir="2700000" algn="ctr" rotWithShape="0">
              <a:srgbClr val="000000">
                <a:alpha val="30000"/>
              </a:srgbClr>
            </a:outerShdw>
          </a:effectLst>
          <a:scene3d>
            <a:camera prst="orthographicFront"/>
            <a:lightRig rig="glow" dir="t"/>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prstClr val="black"/>
                </a:solidFill>
              </a:rPr>
              <a:t>Preservation Planning</a:t>
            </a:r>
          </a:p>
        </p:txBody>
      </p:sp>
      <p:sp>
        <p:nvSpPr>
          <p:cNvPr id="149" name="Ellipse 148"/>
          <p:cNvSpPr/>
          <p:nvPr/>
        </p:nvSpPr>
        <p:spPr>
          <a:xfrm>
            <a:off x="2790484" y="2248484"/>
            <a:ext cx="205656" cy="102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llipse 136"/>
          <p:cNvSpPr/>
          <p:nvPr/>
        </p:nvSpPr>
        <p:spPr>
          <a:xfrm>
            <a:off x="7547311" y="2822548"/>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943373" y="1735138"/>
            <a:ext cx="1260475"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Establish Standards and Policies</a:t>
            </a:r>
          </a:p>
        </p:txBody>
      </p:sp>
      <p:sp>
        <p:nvSpPr>
          <p:cNvPr id="99" name="Afrundet rektangel 98"/>
          <p:cNvSpPr/>
          <p:nvPr/>
        </p:nvSpPr>
        <p:spPr>
          <a:xfrm>
            <a:off x="6924469" y="5950800"/>
            <a:ext cx="1440000" cy="324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ctr" fontAlgn="auto">
              <a:spcBef>
                <a:spcPts val="0"/>
              </a:spcBef>
              <a:spcAft>
                <a:spcPts val="0"/>
              </a:spcAft>
              <a:defRPr/>
            </a:pPr>
            <a:r>
              <a:rPr lang="en-GB" sz="1400" dirty="0" smtClean="0">
                <a:solidFill>
                  <a:schemeClr val="tx1"/>
                </a:solidFill>
              </a:rPr>
              <a:t>Consumer</a:t>
            </a:r>
            <a:endParaRPr lang="en-GB" sz="1400" dirty="0">
              <a:solidFill>
                <a:schemeClr val="tx1"/>
              </a:solidFill>
            </a:endParaRPr>
          </a:p>
        </p:txBody>
      </p:sp>
      <p:sp>
        <p:nvSpPr>
          <p:cNvPr id="102" name="Afrundet rektangel 101"/>
          <p:cNvSpPr/>
          <p:nvPr/>
        </p:nvSpPr>
        <p:spPr>
          <a:xfrm>
            <a:off x="0" y="4078800"/>
            <a:ext cx="324000" cy="2556000"/>
          </a:xfrm>
          <a:prstGeom prst="roundRect">
            <a:avLst>
              <a:gd name="adj" fmla="val 50000"/>
            </a:avLst>
          </a:prstGeom>
          <a:gradFill flip="none" rotWithShape="1">
            <a:gsLst>
              <a:gs pos="0">
                <a:schemeClr val="bg1">
                  <a:lumMod val="75000"/>
                </a:schemeClr>
              </a:gs>
              <a:gs pos="35000">
                <a:schemeClr val="bg1">
                  <a:lumMod val="85000"/>
                </a:schemeClr>
              </a:gs>
              <a:gs pos="100000">
                <a:schemeClr val="bg1">
                  <a:lumMod val="95000"/>
                </a:schemeClr>
              </a:gs>
            </a:gsLst>
            <a:lin ang="16200000" scaled="0"/>
            <a:tileRect/>
          </a:gradFill>
          <a:ln w="9525">
            <a:solidFill>
              <a:schemeClr val="tx2"/>
            </a:solidFill>
          </a:ln>
          <a:effectLst>
            <a:outerShdw blurRad="190500" dist="228600" dir="2700000" algn="ctr" rotWithShape="0">
              <a:srgbClr val="000000">
                <a:alpha val="30000"/>
              </a:srgbClr>
            </a:outerShdw>
          </a:effectLst>
          <a:scene3d>
            <a:camera prst="orthographicFront"/>
            <a:lightRig rig="glow" dir="t"/>
          </a:scene3d>
          <a:sp3d prstMaterial="matte">
            <a:bevelT w="63500" h="63500"/>
            <a:bevelB/>
          </a:sp3d>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fontAlgn="auto">
              <a:lnSpc>
                <a:spcPct val="70000"/>
              </a:lnSpc>
              <a:spcBef>
                <a:spcPts val="0"/>
              </a:spcBef>
              <a:spcAft>
                <a:spcPts val="0"/>
              </a:spcAft>
              <a:defRPr/>
            </a:pPr>
            <a:r>
              <a:rPr lang="en-GB" sz="1400" dirty="0">
                <a:solidFill>
                  <a:schemeClr val="tx1"/>
                </a:solidFill>
              </a:rPr>
              <a:t>P</a:t>
            </a:r>
          </a:p>
          <a:p>
            <a:pPr algn="ctr" fontAlgn="auto">
              <a:lnSpc>
                <a:spcPct val="70000"/>
              </a:lnSpc>
              <a:spcBef>
                <a:spcPts val="0"/>
              </a:spcBef>
              <a:spcAft>
                <a:spcPts val="0"/>
              </a:spcAft>
              <a:defRPr/>
            </a:pPr>
            <a:r>
              <a:rPr lang="en-GB" sz="1400" dirty="0">
                <a:solidFill>
                  <a:schemeClr val="tx1"/>
                </a:solidFill>
              </a:rPr>
              <a:t>r</a:t>
            </a:r>
          </a:p>
          <a:p>
            <a:pPr algn="ctr" fontAlgn="auto">
              <a:lnSpc>
                <a:spcPct val="70000"/>
              </a:lnSpc>
              <a:spcBef>
                <a:spcPts val="0"/>
              </a:spcBef>
              <a:spcAft>
                <a:spcPts val="0"/>
              </a:spcAft>
              <a:defRPr/>
            </a:pPr>
            <a:r>
              <a:rPr lang="en-GB" sz="1400" dirty="0">
                <a:solidFill>
                  <a:schemeClr val="tx1"/>
                </a:solidFill>
              </a:rPr>
              <a:t>o</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d</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u</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c</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e</a:t>
            </a:r>
            <a:endParaRPr lang="en-GB" sz="1400" dirty="0">
              <a:solidFill>
                <a:schemeClr val="tx1"/>
              </a:solidFill>
            </a:endParaRPr>
          </a:p>
          <a:p>
            <a:pPr algn="ctr" fontAlgn="auto">
              <a:lnSpc>
                <a:spcPct val="70000"/>
              </a:lnSpc>
              <a:spcBef>
                <a:spcPts val="0"/>
              </a:spcBef>
              <a:spcAft>
                <a:spcPts val="0"/>
              </a:spcAft>
              <a:defRPr/>
            </a:pPr>
            <a:r>
              <a:rPr lang="en-GB" sz="1400" dirty="0">
                <a:solidFill>
                  <a:schemeClr val="tx1"/>
                </a:solidFill>
              </a:rPr>
              <a:t>r</a:t>
            </a:r>
            <a:endParaRPr lang="en-GB" sz="1400" dirty="0">
              <a:solidFill>
                <a:schemeClr val="tx1"/>
              </a:solidFill>
            </a:endParaRPr>
          </a:p>
        </p:txBody>
      </p:sp>
      <p:cxnSp>
        <p:nvCxnSpPr>
          <p:cNvPr id="106" name="Straight Arrow Connector 97"/>
          <p:cNvCxnSpPr>
            <a:endCxn id="107" idx="2"/>
          </p:cNvCxnSpPr>
          <p:nvPr/>
        </p:nvCxnSpPr>
        <p:spPr>
          <a:xfrm rot="16200000" flipV="1">
            <a:off x="-17010" y="4196760"/>
            <a:ext cx="3981252" cy="39080"/>
          </a:xfrm>
          <a:prstGeom prst="bentConnector4">
            <a:avLst>
              <a:gd name="adj1" fmla="val 40170"/>
              <a:gd name="adj2" fmla="val 1112221"/>
            </a:avLst>
          </a:prstGeom>
          <a:ln w="31750">
            <a:solidFill>
              <a:schemeClr val="tx1"/>
            </a:solidFill>
            <a:prstDash val="solid"/>
            <a:headEnd type="none" w="lg" len="lg"/>
            <a:tailEnd type="arrow" w="med" len="med"/>
          </a:ln>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1954076" y="2174476"/>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llipse 107"/>
          <p:cNvSpPr/>
          <p:nvPr/>
        </p:nvSpPr>
        <p:spPr>
          <a:xfrm>
            <a:off x="1871700" y="6206924"/>
            <a:ext cx="205656" cy="1023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74838" y="6091238"/>
            <a:ext cx="1260475" cy="728662"/>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Negotiate Submission Agreement</a:t>
            </a:r>
          </a:p>
        </p:txBody>
      </p:sp>
      <p:cxnSp>
        <p:nvCxnSpPr>
          <p:cNvPr id="103" name="Shape 118"/>
          <p:cNvCxnSpPr/>
          <p:nvPr/>
        </p:nvCxnSpPr>
        <p:spPr>
          <a:xfrm rot="5400000" flipH="1" flipV="1">
            <a:off x="6444013" y="1491193"/>
            <a:ext cx="1283324" cy="1"/>
          </a:xfrm>
          <a:prstGeom prst="bentConnector3">
            <a:avLst>
              <a:gd name="adj1" fmla="val 50000"/>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145213" y="252413"/>
            <a:ext cx="1258887" cy="630237"/>
          </a:xfrm>
          <a:prstGeom prst="roundRect">
            <a:avLst/>
          </a:prstGeom>
          <a:gradFill>
            <a:gsLst>
              <a:gs pos="0">
                <a:srgbClr val="61A1FF"/>
              </a:gs>
              <a:gs pos="35000">
                <a:srgbClr val="A7CBFF"/>
              </a:gs>
              <a:gs pos="100000">
                <a:srgbClr val="D5E6FF"/>
              </a:gs>
            </a:gsLst>
          </a:gra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sz="1400" b="1" dirty="0">
                <a:solidFill>
                  <a:schemeClr val="tx1"/>
                </a:solidFill>
              </a:rPr>
              <a:t>Manage System Configuration</a:t>
            </a:r>
          </a:p>
        </p:txBody>
      </p:sp>
      <p:cxnSp>
        <p:nvCxnSpPr>
          <p:cNvPr id="117" name="Shape 240"/>
          <p:cNvCxnSpPr>
            <a:stCxn id="99" idx="0"/>
            <a:endCxn id="19" idx="3"/>
          </p:cNvCxnSpPr>
          <p:nvPr/>
        </p:nvCxnSpPr>
        <p:spPr>
          <a:xfrm rot="16200000" flipV="1">
            <a:off x="7168657" y="5474988"/>
            <a:ext cx="536631" cy="414994"/>
          </a:xfrm>
          <a:prstGeom prst="bentConnector2">
            <a:avLst/>
          </a:prstGeom>
          <a:ln w="31750">
            <a:solidFill>
              <a:schemeClr val="tx1"/>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121" name="TextBox 68">
            <a:extLst>
              <a:ext uri="{FF2B5EF4-FFF2-40B4-BE49-F238E27FC236}">
                <a16:creationId xmlns:a16="http://schemas.microsoft.com/office/drawing/2014/main" id="{802CA6D4-8B84-4642-9227-F6EEDDA67ACF}"/>
              </a:ext>
            </a:extLst>
          </p:cNvPr>
          <p:cNvSpPr txBox="1">
            <a:spLocks noChangeArrowheads="1"/>
          </p:cNvSpPr>
          <p:nvPr/>
        </p:nvSpPr>
        <p:spPr bwMode="auto">
          <a:xfrm>
            <a:off x="7252797" y="5000321"/>
            <a:ext cx="559563" cy="369332"/>
          </a:xfrm>
          <a:prstGeom prst="rect">
            <a:avLst/>
          </a:prstGeom>
          <a:noFill/>
          <a:ln w="9525">
            <a:noFill/>
            <a:miter lim="800000"/>
            <a:headEnd/>
            <a:tailEnd/>
          </a:ln>
        </p:spPr>
        <p:txBody>
          <a:bodyPr wrap="square" lIns="0" tIns="0" rIns="0" bIns="0">
            <a:spAutoFit/>
          </a:bodyPr>
          <a:lstStyle/>
          <a:p>
            <a:r>
              <a:rPr lang="en-GB" sz="1200" dirty="0">
                <a:latin typeface="Calibri" pitchFamily="34" charset="0"/>
              </a:rPr>
              <a:t>Periodic order</a:t>
            </a:r>
          </a:p>
        </p:txBody>
      </p:sp>
      <p:cxnSp>
        <p:nvCxnSpPr>
          <p:cNvPr id="122" name="Straight Arrow Connector 6"/>
          <p:cNvCxnSpPr/>
          <p:nvPr/>
        </p:nvCxnSpPr>
        <p:spPr>
          <a:xfrm rot="5400000" flipH="1" flipV="1">
            <a:off x="-1366044" y="3518694"/>
            <a:ext cx="1143000" cy="1588"/>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3" name="TextBox 58"/>
          <p:cNvSpPr txBox="1">
            <a:spLocks noChangeArrowheads="1"/>
          </p:cNvSpPr>
          <p:nvPr/>
        </p:nvSpPr>
        <p:spPr bwMode="auto">
          <a:xfrm>
            <a:off x="-1106488" y="1797050"/>
            <a:ext cx="1023938" cy="584200"/>
          </a:xfrm>
          <a:prstGeom prst="rect">
            <a:avLst/>
          </a:prstGeom>
          <a:noFill/>
          <a:ln w="9525">
            <a:noFill/>
            <a:miter lim="800000"/>
            <a:headEnd/>
            <a:tailEnd/>
          </a:ln>
        </p:spPr>
        <p:txBody>
          <a:bodyPr>
            <a:spAutoFit/>
          </a:bodyPr>
          <a:lstStyle/>
          <a:p>
            <a:r>
              <a:rPr lang="en-GB" sz="1600" dirty="0">
                <a:latin typeface="Calibri" pitchFamily="34" charset="0"/>
              </a:rPr>
              <a:t>Report request</a:t>
            </a:r>
          </a:p>
        </p:txBody>
      </p:sp>
      <p:sp>
        <p:nvSpPr>
          <p:cNvPr id="124" name="TextBox 66"/>
          <p:cNvSpPr txBox="1">
            <a:spLocks noChangeArrowheads="1"/>
          </p:cNvSpPr>
          <p:nvPr/>
        </p:nvSpPr>
        <p:spPr bwMode="auto">
          <a:xfrm>
            <a:off x="-1106488" y="4889500"/>
            <a:ext cx="1106488" cy="585788"/>
          </a:xfrm>
          <a:prstGeom prst="rect">
            <a:avLst/>
          </a:prstGeom>
          <a:noFill/>
          <a:ln w="9525">
            <a:noFill/>
            <a:miter lim="800000"/>
            <a:headEnd/>
            <a:tailEnd/>
          </a:ln>
        </p:spPr>
        <p:txBody>
          <a:bodyPr>
            <a:spAutoFit/>
          </a:bodyPr>
          <a:lstStyle/>
          <a:p>
            <a:r>
              <a:rPr lang="en-GB" sz="1600" dirty="0">
                <a:latin typeface="Calibri" pitchFamily="34" charset="0"/>
              </a:rPr>
              <a:t>Update</a:t>
            </a:r>
          </a:p>
          <a:p>
            <a:r>
              <a:rPr lang="en-GB" sz="1600" dirty="0">
                <a:latin typeface="Calibri" pitchFamily="34" charset="0"/>
              </a:rPr>
              <a:t>request</a:t>
            </a:r>
          </a:p>
        </p:txBody>
      </p:sp>
    </p:spTree>
    <p:extLst>
      <p:ext uri="{BB962C8B-B14F-4D97-AF65-F5344CB8AC3E}">
        <p14:creationId xmlns:p14="http://schemas.microsoft.com/office/powerpoint/2010/main" val="206543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chemeClr val="tx1"/>
          </a:solidFill>
          <a:prstDash val="solid"/>
          <a:headEnd type="none" w="lg" len="lg"/>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10300</TotalTime>
  <Words>3522</Words>
  <Application>Microsoft Office PowerPoint</Application>
  <PresentationFormat>Skærmshow (4:3)</PresentationFormat>
  <Paragraphs>1286</Paragraphs>
  <Slides>39</Slides>
  <Notes>39</Notes>
  <HiddenSlides>0</HiddenSlides>
  <MMClips>0</MMClips>
  <ScaleCrop>false</ScaleCrop>
  <HeadingPairs>
    <vt:vector size="6" baseType="variant">
      <vt:variant>
        <vt:lpstr>Benyttede skrifttyper</vt:lpstr>
      </vt:variant>
      <vt:variant>
        <vt:i4>2</vt:i4>
      </vt:variant>
      <vt:variant>
        <vt:lpstr>Tema</vt:lpstr>
      </vt:variant>
      <vt:variant>
        <vt:i4>2</vt:i4>
      </vt:variant>
      <vt:variant>
        <vt:lpstr>Slidetitler</vt:lpstr>
      </vt:variant>
      <vt:variant>
        <vt:i4>39</vt:i4>
      </vt:variant>
    </vt:vector>
  </HeadingPairs>
  <TitlesOfParts>
    <vt:vector size="43" baseType="lpstr">
      <vt:lpstr>Arial</vt:lpstr>
      <vt:lpstr>Calibri</vt:lpstr>
      <vt:lpstr>Office Theme</vt:lpstr>
      <vt:lpstr>1_Office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Giaretta</dc:creator>
  <cp:lastModifiedBy>Eld Zierau</cp:lastModifiedBy>
  <cp:revision>292</cp:revision>
  <cp:lastPrinted>2012-05-15T10:38:51Z</cp:lastPrinted>
  <dcterms:created xsi:type="dcterms:W3CDTF">2009-03-02T20:44:42Z</dcterms:created>
  <dcterms:modified xsi:type="dcterms:W3CDTF">2018-11-27T14:08:03Z</dcterms:modified>
</cp:coreProperties>
</file>