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73" r:id="rId5"/>
  </p:sldMasterIdLst>
  <p:notesMasterIdLst>
    <p:notesMasterId r:id="rId11"/>
  </p:notesMasterIdLst>
  <p:handoutMasterIdLst>
    <p:handoutMasterId r:id="rId12"/>
  </p:handoutMasterIdLst>
  <p:sldIdLst>
    <p:sldId id="2787" r:id="rId6"/>
    <p:sldId id="2788" r:id="rId7"/>
    <p:sldId id="2798" r:id="rId8"/>
    <p:sldId id="2799" r:id="rId9"/>
    <p:sldId id="2797" r:id="rId10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99"/>
    <a:srgbClr val="E814F5"/>
    <a:srgbClr val="003399"/>
    <a:srgbClr val="FF9933"/>
    <a:srgbClr val="FF9900"/>
    <a:srgbClr val="FFFF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2" autoAdjust="0"/>
    <p:restoredTop sz="86501" autoAdjust="0"/>
  </p:normalViewPr>
  <p:slideViewPr>
    <p:cSldViewPr>
      <p:cViewPr>
        <p:scale>
          <a:sx n="125" d="100"/>
          <a:sy n="125" d="100"/>
        </p:scale>
        <p:origin x="139" y="-27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70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6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02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4520"/>
            <a:ext cx="8147325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271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07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3955" y="1009485"/>
            <a:ext cx="2356931" cy="103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2790" y="5733300"/>
            <a:ext cx="6239275" cy="8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413970" y="6578210"/>
            <a:ext cx="1194847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13</a:t>
            </a:r>
            <a:r>
              <a:rPr lang="en-US" sz="1000" baseline="0" dirty="0" smtClean="0">
                <a:solidFill>
                  <a:schemeClr val="tx1"/>
                </a:solidFill>
              </a:rPr>
              <a:t> April</a:t>
            </a:r>
            <a:r>
              <a:rPr lang="en-US" sz="1000" dirty="0" smtClean="0">
                <a:solidFill>
                  <a:schemeClr val="tx1"/>
                </a:solidFill>
              </a:rPr>
              <a:t> 2018-</a:t>
            </a:r>
            <a:fld id="{A695BC2C-BEAC-4E31-AADE-93F4F0C57784}" type="slidenum">
              <a:rPr lang="en-US" sz="1000" smtClean="0">
                <a:solidFill>
                  <a:schemeClr val="tx1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1003"/>
          <p:cNvSpPr>
            <a:spLocks noChangeArrowheads="1"/>
          </p:cNvSpPr>
          <p:nvPr userDrawn="1"/>
        </p:nvSpPr>
        <p:spPr bwMode="auto">
          <a:xfrm>
            <a:off x="3650280" y="6578210"/>
            <a:ext cx="1803988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aseline="0" dirty="0">
                <a:solidFill>
                  <a:schemeClr val="tx1"/>
                </a:solidFill>
              </a:rPr>
              <a:t>DAI Working Group Report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eview.oais.inf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8740" y="2584090"/>
            <a:ext cx="5991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Data Archive Interoperability (DAI)</a:t>
            </a:r>
          </a:p>
          <a:p>
            <a:r>
              <a:rPr lang="en-US" sz="2800" dirty="0"/>
              <a:t>Working Group Report</a:t>
            </a:r>
          </a:p>
          <a:p>
            <a:endParaRPr lang="en-US" sz="2800" dirty="0"/>
          </a:p>
          <a:p>
            <a:r>
              <a:rPr lang="en-US" sz="1400" b="0" dirty="0"/>
              <a:t>David Giaretta (WG Chair)</a:t>
            </a:r>
          </a:p>
          <a:p>
            <a:r>
              <a:rPr lang="en-US" sz="1400" b="0" dirty="0"/>
              <a:t>John Garrett    (WG Deputy Chair</a:t>
            </a:r>
            <a:r>
              <a:rPr lang="en-US" sz="1400" b="0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659570"/>
            <a:ext cx="8872537" cy="58802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70000" lnSpcReduction="20000"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/>
              <a:t>Achievements for this meeting cycle: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Received </a:t>
            </a:r>
            <a:r>
              <a:rPr lang="en-US" sz="1900" b="0" dirty="0"/>
              <a:t>CMC approval of DAI WG planned </a:t>
            </a:r>
            <a:r>
              <a:rPr lang="en-US" sz="1900" b="0" dirty="0" smtClean="0"/>
              <a:t>direction in June 2017</a:t>
            </a:r>
            <a:endParaRPr lang="en-US" sz="1900" b="0" dirty="0"/>
          </a:p>
          <a:p>
            <a:pPr marL="1204913" lvl="2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/>
              <a:t>Actual CMC approval of DAI WG charter fell through cracks, but now in ballot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/>
              <a:t>Strong remote support via </a:t>
            </a:r>
            <a:r>
              <a:rPr lang="en-US" sz="1900" b="0" dirty="0" err="1"/>
              <a:t>Webex</a:t>
            </a:r>
            <a:r>
              <a:rPr lang="en-US" sz="1900" b="0" dirty="0"/>
              <a:t> for this </a:t>
            </a:r>
            <a:r>
              <a:rPr lang="en-US" sz="1900" b="0" dirty="0" smtClean="0"/>
              <a:t>meeting in addition to what CCSDS statistics show</a:t>
            </a:r>
            <a:endParaRPr lang="en-US" sz="1900" b="0" dirty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199 of 212 </a:t>
            </a:r>
            <a:r>
              <a:rPr lang="en-US" sz="1900" b="0" dirty="0"/>
              <a:t>RIDS resolved for </a:t>
            </a:r>
            <a:r>
              <a:rPr lang="en-US" sz="1900" b="0" dirty="0" smtClean="0"/>
              <a:t>OAIS</a:t>
            </a:r>
          </a:p>
          <a:p>
            <a:pPr marL="1204913" lvl="2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About 20 resolved this meeting</a:t>
            </a:r>
          </a:p>
          <a:p>
            <a:pPr marL="1204913" lvl="2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About 70 resolved since last meeting</a:t>
            </a:r>
          </a:p>
          <a:p>
            <a:pPr marL="1204913" lvl="2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RIDs for Audit </a:t>
            </a:r>
            <a:r>
              <a:rPr lang="en-US" sz="1900" b="0" dirty="0" smtClean="0"/>
              <a:t>and Certification Metrics </a:t>
            </a:r>
            <a:r>
              <a:rPr lang="en-US" sz="1900" b="0" dirty="0" smtClean="0"/>
              <a:t>Blue Book</a:t>
            </a:r>
            <a:r>
              <a:rPr lang="en-US" sz="1900" b="0" dirty="0" smtClean="0"/>
              <a:t> </a:t>
            </a:r>
            <a:r>
              <a:rPr lang="en-US" sz="1900" b="0" dirty="0" smtClean="0"/>
              <a:t>will be addressed after OAIS RIDs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Archive Architecture making good progress</a:t>
            </a:r>
          </a:p>
          <a:p>
            <a:pPr marL="1204913" lvl="2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Detailed UML Model prepared and was discussed this meeting</a:t>
            </a:r>
          </a:p>
          <a:p>
            <a:pPr marL="1204913" lvl="2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Sharing session w/ Vint Cerf including MOIMS &amp; SEA management attendance</a:t>
            </a:r>
          </a:p>
          <a:p>
            <a:pPr marL="1204913" lvl="2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Additional architectural overview material to be generated (possibly in separate publication)</a:t>
            </a:r>
            <a:endParaRPr lang="en-US" sz="1900" b="0" dirty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/>
              <a:t>IPELTU positioning clarified and actions </a:t>
            </a:r>
            <a:r>
              <a:rPr lang="en-US" sz="1900" b="0" dirty="0" smtClean="0"/>
              <a:t>assigned</a:t>
            </a:r>
          </a:p>
          <a:p>
            <a:pPr marL="1204913" lvl="2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Further </a:t>
            </a:r>
            <a:r>
              <a:rPr lang="en-US" sz="1900" b="0" dirty="0"/>
              <a:t>extensions will be </a:t>
            </a:r>
            <a:r>
              <a:rPr lang="en-US" sz="1900" b="0" dirty="0" smtClean="0"/>
              <a:t>produced</a:t>
            </a:r>
            <a:endParaRPr lang="en-US" sz="1900" b="0" dirty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/>
              <a:t>Weekly </a:t>
            </a:r>
            <a:r>
              <a:rPr lang="en-US" sz="1900" b="0" dirty="0" err="1"/>
              <a:t>Webex</a:t>
            </a:r>
            <a:r>
              <a:rPr lang="en-US" sz="1900" b="0" dirty="0"/>
              <a:t> meetings, and development of documents, have continued through the </a:t>
            </a:r>
            <a:r>
              <a:rPr lang="en-US" sz="1900" b="0" dirty="0" smtClean="0"/>
              <a:t>year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Intend to feed </a:t>
            </a:r>
            <a:r>
              <a:rPr lang="en-US" sz="1900" b="0" dirty="0" smtClean="0"/>
              <a:t>material re. long-term data asset preservation to </a:t>
            </a:r>
            <a:r>
              <a:rPr lang="en-US" sz="1900" b="0" dirty="0" smtClean="0"/>
              <a:t>MOIMS input </a:t>
            </a:r>
            <a:r>
              <a:rPr lang="en-US" sz="1900" b="0" dirty="0" smtClean="0"/>
              <a:t>for</a:t>
            </a:r>
            <a:r>
              <a:rPr lang="en-US" sz="1900" b="0" dirty="0" smtClean="0"/>
              <a:t> </a:t>
            </a:r>
            <a:r>
              <a:rPr lang="en-US" sz="1900" b="0" dirty="0" smtClean="0"/>
              <a:t>Gateway standardization</a:t>
            </a:r>
            <a:endParaRPr lang="en-US" sz="1900" b="0" dirty="0"/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900" b="0" dirty="0" smtClean="0"/>
              <a:t>Working </a:t>
            </a:r>
            <a:r>
              <a:rPr lang="en-US" sz="1900" b="0" dirty="0"/>
              <a:t>Group Status:</a:t>
            </a:r>
            <a:endParaRPr lang="en-US" sz="19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OK</a:t>
            </a:r>
          </a:p>
          <a:p>
            <a:pPr marL="631825" lvl="1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/>
              <a:t>Good Momentum – </a:t>
            </a:r>
            <a:r>
              <a:rPr lang="en-US" sz="1900" b="0" dirty="0" smtClean="0"/>
              <a:t>majority of </a:t>
            </a:r>
            <a:r>
              <a:rPr lang="en-US" sz="1900" b="0" dirty="0"/>
              <a:t>projects on schedule</a:t>
            </a:r>
          </a:p>
          <a:p>
            <a:pPr marL="631825" lvl="1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/>
              <a:t>Both Agency and outside participation in DAI is improving, but </a:t>
            </a:r>
            <a:r>
              <a:rPr lang="en-US" sz="1900" b="0" dirty="0" smtClean="0"/>
              <a:t>support is hard to maintain</a:t>
            </a:r>
          </a:p>
          <a:p>
            <a:pPr marL="631825" lvl="1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/>
              <a:t>M</a:t>
            </a:r>
            <a:r>
              <a:rPr lang="en-US" sz="1900" b="0" dirty="0" smtClean="0"/>
              <a:t>ore Agency support </a:t>
            </a:r>
            <a:r>
              <a:rPr lang="en-US" sz="1900" b="0" dirty="0"/>
              <a:t>is </a:t>
            </a:r>
            <a:r>
              <a:rPr lang="en-US" sz="1900" b="0" dirty="0" smtClean="0"/>
              <a:t>needed</a:t>
            </a:r>
            <a:endParaRPr lang="en-US" sz="1900" b="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 smtClean="0"/>
              <a:t>Interaction </a:t>
            </a:r>
            <a:r>
              <a:rPr lang="en-US" sz="1800" b="0" dirty="0"/>
              <a:t>with other WGs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900" b="0" dirty="0"/>
              <a:t>Discussions with </a:t>
            </a:r>
            <a:r>
              <a:rPr lang="en-GB" sz="1900" b="0" dirty="0" smtClean="0"/>
              <a:t>SEA Area Director </a:t>
            </a:r>
            <a:r>
              <a:rPr lang="en-GB" sz="1900" b="0" dirty="0"/>
              <a:t>on </a:t>
            </a:r>
            <a:r>
              <a:rPr lang="en-GB" sz="1900" b="0" dirty="0" smtClean="0"/>
              <a:t>architecture, additional discussions </a:t>
            </a:r>
            <a:r>
              <a:rPr lang="en-GB" sz="1900" b="0" dirty="0" smtClean="0"/>
              <a:t>planned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1900" b="0" dirty="0" smtClean="0"/>
              <a:t>A member liaised to MOIMS-SM&amp;C meeting regarding CCSDS support for Gateway standardization  </a:t>
            </a:r>
            <a:endParaRPr lang="en-GB" sz="19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 smtClean="0"/>
              <a:t>Problems </a:t>
            </a:r>
            <a:r>
              <a:rPr lang="en-US" sz="1800" b="0" dirty="0"/>
              <a:t>and Issues</a:t>
            </a:r>
            <a:r>
              <a:rPr lang="en-US" sz="1800" b="0" dirty="0" smtClean="0"/>
              <a:t>:</a:t>
            </a:r>
            <a:endParaRPr lang="en-US" sz="1800" b="0" dirty="0"/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b="0" dirty="0" smtClean="0"/>
              <a:t>Awaiting CMC approval of our charter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b="0" dirty="0" smtClean="0"/>
              <a:t>DEDSL </a:t>
            </a:r>
            <a:r>
              <a:rPr lang="en-US" sz="1900" b="0" dirty="0"/>
              <a:t>OB </a:t>
            </a:r>
            <a:r>
              <a:rPr lang="en-US" sz="1900" b="0" dirty="0" smtClean="0"/>
              <a:t>CESG Review Conditions satisfied, ready for CMC Review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b="0" dirty="0" smtClean="0"/>
              <a:t>Additional material agreed for IPELTU, but work lagging due to lack of resources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900" b="0" dirty="0" smtClean="0"/>
              <a:t>CCSDS-wide visibility into CMC Resolutions and Minutes is needed</a:t>
            </a:r>
            <a:endParaRPr lang="en-US" sz="1900" b="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Executive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414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587030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800" b="0" dirty="0" smtClean="0"/>
              <a:t>Previous Resolutions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800" b="0" dirty="0"/>
              <a:t>Approve updated DAI Charter                  (In CMC ballot)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800" b="0" dirty="0"/>
              <a:t>Publish DEDSL-XML/XSD Orange Book (To CMC ballot soon)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800" b="0" dirty="0" smtClean="0"/>
              <a:t>Resolutions </a:t>
            </a:r>
            <a:r>
              <a:rPr lang="en-US" sz="1800" b="0" dirty="0"/>
              <a:t>agreed upon this </a:t>
            </a:r>
            <a:r>
              <a:rPr lang="en-US" sz="1800" b="0" dirty="0" smtClean="0"/>
              <a:t>meeting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800" b="0" smtClean="0"/>
              <a:t>Updates to </a:t>
            </a:r>
            <a:r>
              <a:rPr lang="en-US" sz="1800" b="0" dirty="0" smtClean="0"/>
              <a:t>project timelines – IPELTU</a:t>
            </a:r>
            <a:r>
              <a:rPr lang="en-US" sz="1800" b="0" smtClean="0"/>
              <a:t>, OAIS</a:t>
            </a:r>
            <a:endParaRPr lang="en-US" sz="1800" b="0" dirty="0" smtClean="0"/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800" b="0" dirty="0" smtClean="0"/>
              <a:t>Further Resolutions </a:t>
            </a:r>
            <a:r>
              <a:rPr lang="en-US" sz="1800" b="0" dirty="0"/>
              <a:t>anticipated in the next 6 months</a:t>
            </a:r>
            <a:r>
              <a:rPr lang="en-US" sz="1800" b="0" dirty="0" smtClean="0"/>
              <a:t>: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800" b="0" dirty="0" smtClean="0"/>
              <a:t>None at this time</a:t>
            </a:r>
            <a:endParaRPr lang="en-US" sz="1800" b="0" dirty="0"/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Executive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2626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587030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 smtClean="0"/>
              <a:t>Planning: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 smtClean="0"/>
              <a:t>		A number of 5-year reviews will be coming up soon</a:t>
            </a:r>
            <a:endParaRPr lang="en-US" sz="1900" b="0" dirty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Executive Summary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54392"/>
              </p:ext>
            </p:extLst>
          </p:nvPr>
        </p:nvGraphicFramePr>
        <p:xfrm>
          <a:off x="647361" y="1120430"/>
          <a:ext cx="7886700" cy="4194295"/>
        </p:xfrm>
        <a:graphic>
          <a:graphicData uri="http://schemas.openxmlformats.org/drawingml/2006/table">
            <a:tbl>
              <a:tblPr/>
              <a:tblGrid>
                <a:gridCol w="1638007"/>
                <a:gridCol w="582402"/>
                <a:gridCol w="2050542"/>
                <a:gridCol w="2014142"/>
                <a:gridCol w="1601607"/>
              </a:tblGrid>
              <a:tr h="3567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and WG name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CCSDS Ref Nr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Title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/ Comments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and / or Target Publication Date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8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647.4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Entity Dictionary Specificaton Language (DEDSL) - XML Schema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OK, On Schedule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Operational Use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CESG Conditions resolved this week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CMC poll to publish soon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date    02/02/2015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date      11/13/2018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7360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INFORMATION PREPARATION TO ENABLE LONG TERM USE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Caution, Delayed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Agreed to add additional content at last meeting, but lack of resources for the work, expect new inputs by end of this year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04/03/2014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</a:t>
                      </a:r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06/30/2021</a:t>
                      </a: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was     (08/31/2018)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7061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Reference Model for an Open Archival Information System (OAIS) - 5 year review 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Slight Delay Likely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 184 of 204 suggested changes received so far,  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resolved this week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08/22/2016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10/10/2021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was    (04/10/2021)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8808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Audit and Certification of Trustworthy Digital Repositories. (ISO 16363) - 5 year review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On Schedule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 1 of 13 suggested changes received so far, 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more SCs will be required to keep consistency with OAIS updates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08/22/2016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10/10/2021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5314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6xx.0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Archive Architecture Design Document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On Schedule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New Project this past year</a:t>
                      </a:r>
                      <a:b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Developing Architecture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07/21/2017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09/25/2021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25416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34938" y="779055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marL="285750" indent="-285750" defTabSz="9144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Arial" pitchFamily="34" charset="0"/>
              </a:rPr>
              <a:t>We thank </a:t>
            </a:r>
            <a:r>
              <a:rPr lang="en-US" dirty="0" smtClean="0">
                <a:sym typeface="Arial" pitchFamily="34" charset="0"/>
              </a:rPr>
              <a:t>NASA </a:t>
            </a:r>
            <a:r>
              <a:rPr lang="en-US" dirty="0">
                <a:sym typeface="Arial" pitchFamily="34" charset="0"/>
              </a:rPr>
              <a:t>for a positive experience for CCSDS </a:t>
            </a:r>
            <a:r>
              <a:rPr lang="en-US" dirty="0" smtClean="0">
                <a:sym typeface="Arial" pitchFamily="34" charset="0"/>
              </a:rPr>
              <a:t>Spring </a:t>
            </a:r>
            <a:r>
              <a:rPr lang="en-US" dirty="0">
                <a:sym typeface="Arial" pitchFamily="34" charset="0"/>
              </a:rPr>
              <a:t>meeting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Arial" pitchFamily="34" charset="0"/>
              </a:rPr>
              <a:t>Meeting accommodations were all in 1 facility (positive</a:t>
            </a:r>
            <a:r>
              <a:rPr lang="en-US" dirty="0" smtClean="0">
                <a:sym typeface="Arial" pitchFamily="34" charset="0"/>
              </a:rPr>
              <a:t>)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For DAI, DC area works well for the </a:t>
            </a:r>
            <a:r>
              <a:rPr lang="en-US" smtClean="0">
                <a:latin typeface="Arial" pitchFamily="34" charset="0"/>
                <a:cs typeface="Arial" pitchFamily="34" charset="0"/>
                <a:sym typeface="Arial" pitchFamily="34" charset="0"/>
              </a:rPr>
              <a:t>local participants</a:t>
            </a:r>
            <a:endParaRPr 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Lunch options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good</a:t>
            </a:r>
            <a:endParaRPr 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Auditorium 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was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overkill for our breakouts (also construction noise)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Lack 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of a central break area suppressed networking abilities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Mostly excellent support/bandwidth for our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Webex</a:t>
            </a:r>
            <a:endParaRPr lang="en-US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CWE needs a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CMC Resolution 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status page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and access to CMC minutes added 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to the framework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No accessible record of CESG/CMC Resolutions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and minutes that 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we can </a:t>
            </a:r>
            <a:r>
              <a:rPr lang="en-US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refer to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SzPct val="95000"/>
              <a:buFont typeface="Arial" panose="020B0604020202020204" pitchFamily="34" charset="0"/>
              <a:buChar char="•"/>
            </a:pPr>
            <a:r>
              <a:rPr lang="en-US" dirty="0"/>
              <a:t>Bugzilla </a:t>
            </a:r>
            <a:r>
              <a:rPr lang="en-US" dirty="0" smtClean="0"/>
              <a:t>and our OAIS review website is </a:t>
            </a:r>
            <a:r>
              <a:rPr lang="en-US" dirty="0"/>
              <a:t>working well for us tracking the large number of Suggested Changes/RIDs for our OAIS and ISO 16363 </a:t>
            </a:r>
            <a:r>
              <a:rPr lang="en-US" dirty="0" smtClean="0"/>
              <a:t>updates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SzPct val="95000"/>
              <a:buFont typeface="Arial" panose="020B0604020202020204" pitchFamily="34" charset="0"/>
              <a:buChar char="•"/>
            </a:pPr>
            <a:r>
              <a:rPr lang="en-US" dirty="0" smtClean="0"/>
              <a:t>We intend to continue using  our system to support the ISO OAIS community</a:t>
            </a:r>
          </a:p>
          <a:p>
            <a:pPr marL="1200150" lvl="2" indent="-285750">
              <a:lnSpc>
                <a:spcPct val="120000"/>
              </a:lnSpc>
              <a:spcBef>
                <a:spcPts val="0"/>
              </a:spcBef>
              <a:buSzPct val="95000"/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http://review.oais.info/</a:t>
            </a:r>
            <a:endParaRPr lang="en-US" dirty="0"/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SzPct val="95000"/>
              <a:buFont typeface="Arial" panose="020B0604020202020204" pitchFamily="34" charset="0"/>
              <a:buChar char="•"/>
            </a:pPr>
            <a:r>
              <a:rPr lang="en-US" dirty="0"/>
              <a:t>Hopefully any new RID system will have the same or better </a:t>
            </a:r>
            <a:r>
              <a:rPr lang="en-US" dirty="0" smtClean="0"/>
              <a:t>capabilities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SzPct val="95000"/>
              <a:buFont typeface="Arial" panose="020B0604020202020204" pitchFamily="34" charset="0"/>
              <a:buChar char="•"/>
            </a:pPr>
            <a:r>
              <a:rPr lang="en-US" dirty="0" smtClean="0"/>
              <a:t>Hopefully any new RID system will allow bulk import from Bugzilla output</a:t>
            </a:r>
            <a:endParaRPr lang="en-US" b="0" dirty="0"/>
          </a:p>
          <a:p>
            <a:pPr lvl="1" defTabSz="914400">
              <a:lnSpc>
                <a:spcPct val="120000"/>
              </a:lnSpc>
              <a:spcBef>
                <a:spcPts val="0"/>
              </a:spcBef>
              <a:buSzPct val="95000"/>
            </a:pPr>
            <a:endParaRPr lang="en-US" b="0" dirty="0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885120" y="126170"/>
            <a:ext cx="775781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Additional Viewgraph 1/1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820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Pages>51</Pages>
  <Words>699</Words>
  <Application>Microsoft Office PowerPoint</Application>
  <PresentationFormat>Letter Paper (8.5x11 in)</PresentationFormat>
  <Paragraphs>137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ArialMT</vt:lpstr>
      <vt:lpstr>Calibri</vt:lpstr>
      <vt:lpstr>Times New Roman</vt:lpstr>
      <vt:lpstr>TMOD Presentations</vt:lpstr>
      <vt:lpstr>1_TMOD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 Headquarters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Hooke;Hamkins, Jon (3320)</dc:creator>
  <cp:lastModifiedBy>John Garrett</cp:lastModifiedBy>
  <cp:revision>1518</cp:revision>
  <cp:lastPrinted>2016-08-30T07:45:22Z</cp:lastPrinted>
  <dcterms:created xsi:type="dcterms:W3CDTF">1998-05-20T16:00:08Z</dcterms:created>
  <dcterms:modified xsi:type="dcterms:W3CDTF">2018-04-13T18:08:21Z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