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60" r:id="rId3"/>
    <p:sldId id="259" r:id="rId4"/>
    <p:sldId id="26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CD3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470" autoAdjust="0"/>
    <p:restoredTop sz="94660"/>
  </p:normalViewPr>
  <p:slideViewPr>
    <p:cSldViewPr snapToGrid="0">
      <p:cViewPr varScale="1">
        <p:scale>
          <a:sx n="80" d="100"/>
          <a:sy n="80" d="100"/>
        </p:scale>
        <p:origin x="56"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0471-5AB0-4BB1-8A5A-039CE1F8C354}" type="datetimeFigureOut">
              <a:rPr lang="en-GB" smtClean="0"/>
              <a:t>28/09/2016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840A1A-C551-4F24-8A1F-5461EF9CC7EA}" type="slidenum">
              <a:rPr lang="en-GB" smtClean="0"/>
              <a:t>‹#›</a:t>
            </a:fld>
            <a:endParaRPr lang="en-GB"/>
          </a:p>
        </p:txBody>
      </p:sp>
    </p:spTree>
    <p:extLst>
      <p:ext uri="{BB962C8B-B14F-4D97-AF65-F5344CB8AC3E}">
        <p14:creationId xmlns:p14="http://schemas.microsoft.com/office/powerpoint/2010/main" val="24991821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6 </a:t>
            </a:r>
            <a:r>
              <a:rPr lang="en-GB" dirty="0" err="1"/>
              <a:t>MOIMS</a:t>
            </a:r>
            <a:r>
              <a:rPr lang="en-GB" dirty="0"/>
              <a:t> Areas are colour coded.</a:t>
            </a:r>
          </a:p>
          <a:p>
            <a:r>
              <a:rPr lang="en-GB" dirty="0"/>
              <a:t>Each application</a:t>
            </a:r>
            <a:r>
              <a:rPr lang="en-GB" baseline="0" dirty="0"/>
              <a:t> level interaction is annotated with the Data exchanged.  At this level all Data generated by each Function is grouped as a single type (the abbreviation reflects the function name).</a:t>
            </a:r>
          </a:p>
          <a:p>
            <a:r>
              <a:rPr lang="en-GB" baseline="0" dirty="0"/>
              <a:t>Potential service interfaces identified by MO are indicated by a colour-coded circle representing the Service Provider</a:t>
            </a:r>
          </a:p>
          <a:p>
            <a:r>
              <a:rPr lang="en-GB" baseline="0" dirty="0"/>
              <a:t>Data formats may be separately defined [</a:t>
            </a:r>
            <a:r>
              <a:rPr lang="en-GB" baseline="0" dirty="0" err="1"/>
              <a:t>NAV</a:t>
            </a:r>
            <a:r>
              <a:rPr lang="en-GB" baseline="0" dirty="0"/>
              <a:t>, MPS] or specified in the context of the service [MO M&amp;C, MPS].</a:t>
            </a:r>
          </a:p>
          <a:p>
            <a:endParaRPr lang="en-GB" baseline="0" dirty="0"/>
          </a:p>
          <a:p>
            <a:r>
              <a:rPr lang="en-GB" baseline="0" dirty="0"/>
              <a:t>File Handling is a bit different – there are special services for File Management and File Transfer [the latter delegated to a lower level protocol, such as </a:t>
            </a:r>
            <a:r>
              <a:rPr lang="en-GB" baseline="0" dirty="0" err="1"/>
              <a:t>CFDP</a:t>
            </a:r>
            <a:r>
              <a:rPr lang="en-GB" baseline="0" dirty="0"/>
              <a:t> or FTP], but the file </a:t>
            </a:r>
            <a:r>
              <a:rPr lang="en-GB" i="1" baseline="0" dirty="0"/>
              <a:t>content </a:t>
            </a:r>
            <a:r>
              <a:rPr lang="en-GB" i="0" baseline="0" dirty="0"/>
              <a:t>my be associated with any of the other Functional Areas.  It essentially provides the transport layer for bulk transfer of service messages or data formats.  Mission Data Products may also be transferred as files.</a:t>
            </a:r>
          </a:p>
          <a:p>
            <a:endParaRPr lang="en-GB" i="0" baseline="0" dirty="0"/>
          </a:p>
          <a:p>
            <a:r>
              <a:rPr lang="en-GB" i="0" baseline="0" dirty="0"/>
              <a:t>Note Planning/Scheduling interactions with the GSTS are greyed out as they are outside the scope of </a:t>
            </a:r>
            <a:r>
              <a:rPr lang="en-GB" i="0" baseline="0" dirty="0" err="1"/>
              <a:t>MOIMS</a:t>
            </a:r>
            <a:r>
              <a:rPr lang="en-GB" i="0" baseline="0" dirty="0"/>
              <a:t> standardisation [</a:t>
            </a:r>
            <a:r>
              <a:rPr lang="en-GB" i="0" baseline="0" dirty="0" err="1"/>
              <a:t>CSS</a:t>
            </a:r>
            <a:r>
              <a:rPr lang="en-GB" i="0" baseline="0" dirty="0"/>
              <a:t> boundary agreement].</a:t>
            </a:r>
            <a:endParaRPr lang="en-GB"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87653B5-CE8F-4032-ADA5-1E1B0879BAD9}" type="slidenum">
              <a:rPr kumimoji="0" lang="en-GB"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1</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627054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6 </a:t>
            </a:r>
            <a:r>
              <a:rPr lang="en-GB" dirty="0" err="1"/>
              <a:t>MOIMS</a:t>
            </a:r>
            <a:r>
              <a:rPr lang="en-GB" dirty="0"/>
              <a:t> Areas are colour coded.</a:t>
            </a:r>
          </a:p>
          <a:p>
            <a:r>
              <a:rPr lang="en-GB" dirty="0"/>
              <a:t>Each application</a:t>
            </a:r>
            <a:r>
              <a:rPr lang="en-GB" baseline="0" dirty="0"/>
              <a:t> level interaction is annotated with the Data exchanged.  At this level all Data generated by each Function is grouped as a single type (the abbreviation reflects the function name).</a:t>
            </a:r>
          </a:p>
          <a:p>
            <a:r>
              <a:rPr lang="en-GB" baseline="0" dirty="0"/>
              <a:t>Potential service interfaces identified by MO are indicated by a colour-coded circle representing the Service Provider</a:t>
            </a:r>
          </a:p>
          <a:p>
            <a:r>
              <a:rPr lang="en-GB" baseline="0" dirty="0"/>
              <a:t>Data formats may be separately defined [</a:t>
            </a:r>
            <a:r>
              <a:rPr lang="en-GB" baseline="0" dirty="0" err="1"/>
              <a:t>NAV</a:t>
            </a:r>
            <a:r>
              <a:rPr lang="en-GB" baseline="0" dirty="0"/>
              <a:t>, MPS] or specified in the context of the service [MO M&amp;C, MPS].</a:t>
            </a:r>
          </a:p>
          <a:p>
            <a:endParaRPr lang="en-GB" baseline="0" dirty="0"/>
          </a:p>
          <a:p>
            <a:r>
              <a:rPr lang="en-GB" baseline="0" dirty="0"/>
              <a:t>File Handling is a bit different – there are special services for File Management and File Transfer [the latter delegated to a lower level protocol, such as </a:t>
            </a:r>
            <a:r>
              <a:rPr lang="en-GB" baseline="0" dirty="0" err="1"/>
              <a:t>CFDP</a:t>
            </a:r>
            <a:r>
              <a:rPr lang="en-GB" baseline="0" dirty="0"/>
              <a:t> or FTP], but the file </a:t>
            </a:r>
            <a:r>
              <a:rPr lang="en-GB" i="1" baseline="0" dirty="0"/>
              <a:t>content </a:t>
            </a:r>
            <a:r>
              <a:rPr lang="en-GB" i="0" baseline="0" dirty="0"/>
              <a:t>my be associated with any of the other Functional Areas.  It essentially provides the transport layer for bulk transfer of service messages or data formats.  Mission Data Products may also be transferred as files.</a:t>
            </a:r>
          </a:p>
          <a:p>
            <a:endParaRPr lang="en-GB" i="0" baseline="0" dirty="0"/>
          </a:p>
          <a:p>
            <a:r>
              <a:rPr lang="en-GB" i="0" baseline="0" dirty="0"/>
              <a:t>Note Planning/Scheduling interactions with the GSTS are greyed out as they are outside the scope of </a:t>
            </a:r>
            <a:r>
              <a:rPr lang="en-GB" i="0" baseline="0" dirty="0" err="1"/>
              <a:t>MOIMS</a:t>
            </a:r>
            <a:r>
              <a:rPr lang="en-GB" i="0" baseline="0" dirty="0"/>
              <a:t> standardisation [</a:t>
            </a:r>
            <a:r>
              <a:rPr lang="en-GB" i="0" baseline="0" dirty="0" err="1"/>
              <a:t>CSS</a:t>
            </a:r>
            <a:r>
              <a:rPr lang="en-GB" i="0" baseline="0" dirty="0"/>
              <a:t> boundary agreement].</a:t>
            </a:r>
            <a:endParaRPr lang="en-GB" dirty="0"/>
          </a:p>
        </p:txBody>
      </p:sp>
      <p:sp>
        <p:nvSpPr>
          <p:cNvPr id="4" name="Slide Number Placeholder 3"/>
          <p:cNvSpPr>
            <a:spLocks noGrp="1"/>
          </p:cNvSpPr>
          <p:nvPr>
            <p:ph type="sldNum" sz="quarter" idx="10"/>
          </p:nvPr>
        </p:nvSpPr>
        <p:spPr/>
        <p:txBody>
          <a:bodyPr/>
          <a:lstStyle/>
          <a:p>
            <a:pPr marL="0" marR="0" lvl="0" indent="0" defTabSz="914400" eaLnBrk="1" fontAlgn="auto" latinLnBrk="0" hangingPunct="1">
              <a:lnSpc>
                <a:spcPct val="100000"/>
              </a:lnSpc>
              <a:spcBef>
                <a:spcPts val="0"/>
              </a:spcBef>
              <a:spcAft>
                <a:spcPts val="0"/>
              </a:spcAft>
              <a:buClrTx/>
              <a:buSzTx/>
              <a:buFontTx/>
              <a:buNone/>
              <a:tabLst/>
              <a:defRPr/>
            </a:pPr>
            <a:fld id="{687653B5-CE8F-4032-ADA5-1E1B0879BAD9}" type="slidenum">
              <a:rPr kumimoji="0" lang="en-GB" altLang="en-US" sz="1800" b="0" i="0" u="none" strike="noStrike" kern="0" cap="none" spc="0" normalizeH="0" baseline="0" noProof="0" smtClean="0">
                <a:ln>
                  <a:noFill/>
                </a:ln>
                <a:solidFill>
                  <a:sysClr val="windowText" lastClr="000000"/>
                </a:solidFill>
                <a:effectLst/>
                <a:uLnTx/>
                <a:uFillTx/>
              </a:rPr>
              <a:pPr marL="0" marR="0" lvl="0" indent="0" defTabSz="914400" eaLnBrk="1" fontAlgn="auto" latinLnBrk="0" hangingPunct="1">
                <a:lnSpc>
                  <a:spcPct val="100000"/>
                </a:lnSpc>
                <a:spcBef>
                  <a:spcPts val="0"/>
                </a:spcBef>
                <a:spcAft>
                  <a:spcPts val="0"/>
                </a:spcAft>
                <a:buClrTx/>
                <a:buSzTx/>
                <a:buFontTx/>
                <a:buNone/>
                <a:tabLst/>
                <a:defRPr/>
              </a:pPr>
              <a:t>3</a:t>
            </a:fld>
            <a:endParaRPr kumimoji="0" lang="en-GB" altLang="en-US"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17019287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6502" name="Rectangle 6"/>
          <p:cNvSpPr>
            <a:spLocks noGrp="1" noChangeArrowheads="1"/>
          </p:cNvSpPr>
          <p:nvPr>
            <p:ph type="subTitle" idx="1"/>
          </p:nvPr>
        </p:nvSpPr>
        <p:spPr>
          <a:xfrm>
            <a:off x="527051" y="4724401"/>
            <a:ext cx="11137900" cy="792163"/>
          </a:xfrm>
        </p:spPr>
        <p:txBody>
          <a:bodyPr/>
          <a:lstStyle>
            <a:lvl1pPr marL="0" indent="0" algn="ctr">
              <a:spcBef>
                <a:spcPct val="0"/>
              </a:spcBef>
              <a:buFont typeface="Gill Sans MT" pitchFamily="34" charset="0"/>
              <a:buNone/>
              <a:defRPr sz="1800">
                <a:latin typeface="Arial" panose="020B0604020202020204" pitchFamily="34" charset="0"/>
                <a:cs typeface="Arial" panose="020B0604020202020204" pitchFamily="34" charset="0"/>
              </a:defRPr>
            </a:lvl1pPr>
          </a:lstStyle>
          <a:p>
            <a:pPr lvl="0"/>
            <a:r>
              <a:rPr lang="en-US" altLang="en-US" noProof="0"/>
              <a:t>Click to edit Master subtitle style</a:t>
            </a:r>
            <a:endParaRPr lang="en-GB" altLang="en-US" noProof="0"/>
          </a:p>
        </p:txBody>
      </p:sp>
      <p:sp>
        <p:nvSpPr>
          <p:cNvPr id="106504" name="Rectangle 8"/>
          <p:cNvSpPr>
            <a:spLocks noGrp="1" noChangeArrowheads="1"/>
          </p:cNvSpPr>
          <p:nvPr>
            <p:ph type="ctrTitle"/>
          </p:nvPr>
        </p:nvSpPr>
        <p:spPr>
          <a:xfrm>
            <a:off x="527051" y="3716339"/>
            <a:ext cx="11137900" cy="865187"/>
          </a:xfrm>
        </p:spPr>
        <p:txBody>
          <a:bodyPr/>
          <a:lstStyle>
            <a:lvl1pPr algn="ctr">
              <a:defRPr>
                <a:latin typeface="Arial" panose="020B0604020202020204" pitchFamily="34" charset="0"/>
                <a:cs typeface="Arial" panose="020B0604020202020204" pitchFamily="34" charset="0"/>
              </a:defRPr>
            </a:lvl1pPr>
          </a:lstStyle>
          <a:p>
            <a:pPr lvl="0"/>
            <a:r>
              <a:rPr lang="en-US" altLang="en-US" noProof="0"/>
              <a:t>Click to edit Master title style</a:t>
            </a:r>
            <a:endParaRPr lang="en-GB" altLang="en-US" noProof="0"/>
          </a:p>
        </p:txBody>
      </p:sp>
      <p:pic>
        <p:nvPicPr>
          <p:cNvPr id="106509" name="Picture 13" descr="Banner0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1176338"/>
          </a:xfrm>
          <a:prstGeom prst="rect">
            <a:avLst/>
          </a:prstGeom>
          <a:noFill/>
          <a:extLst>
            <a:ext uri="{909E8E84-426E-40DD-AFC4-6F175D3DCCD1}">
              <a14:hiddenFill xmlns:a14="http://schemas.microsoft.com/office/drawing/2010/main">
                <a:solidFill>
                  <a:srgbClr val="FFFFFF"/>
                </a:solidFill>
              </a14:hiddenFill>
            </a:ext>
          </a:extLst>
        </p:spPr>
      </p:pic>
      <p:sp>
        <p:nvSpPr>
          <p:cNvPr id="6" name="Date Placeholder 1"/>
          <p:cNvSpPr>
            <a:spLocks noGrp="1"/>
          </p:cNvSpPr>
          <p:nvPr>
            <p:ph type="dt" sz="half" idx="2"/>
          </p:nvPr>
        </p:nvSpPr>
        <p:spPr>
          <a:xfrm>
            <a:off x="5423926" y="6381328"/>
            <a:ext cx="1344148"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D7F674BE-59F1-4230-B4A5-10EF736F6A9E}" type="datetime1">
              <a:rPr lang="en-GB" smtClean="0"/>
              <a:t>28/09/2016</a:t>
            </a:fld>
            <a:endParaRPr lang="en-GB" dirty="0"/>
          </a:p>
        </p:txBody>
      </p:sp>
    </p:spTree>
    <p:extLst>
      <p:ext uri="{BB962C8B-B14F-4D97-AF65-F5344CB8AC3E}">
        <p14:creationId xmlns:p14="http://schemas.microsoft.com/office/powerpoint/2010/main" val="2522334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a:t>MOIMS Services for SEA Reference Architecture</a:t>
            </a:r>
          </a:p>
        </p:txBody>
      </p:sp>
      <p:sp>
        <p:nvSpPr>
          <p:cNvPr id="8" name="Date Placeholder 1"/>
          <p:cNvSpPr>
            <a:spLocks noGrp="1"/>
          </p:cNvSpPr>
          <p:nvPr>
            <p:ph type="dt" sz="half" idx="2"/>
          </p:nvPr>
        </p:nvSpPr>
        <p:spPr>
          <a:xfrm>
            <a:off x="10224461" y="6487319"/>
            <a:ext cx="1344148"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12855DAC-E062-42E1-AF07-8E9CA1B2E8F6}" type="datetime1">
              <a:rPr lang="en-GB" smtClean="0"/>
              <a:t>28/09/2016</a:t>
            </a:fld>
            <a:endParaRPr lang="en-GB" dirty="0"/>
          </a:p>
        </p:txBody>
      </p:sp>
    </p:spTree>
    <p:extLst>
      <p:ext uri="{BB962C8B-B14F-4D97-AF65-F5344CB8AC3E}">
        <p14:creationId xmlns:p14="http://schemas.microsoft.com/office/powerpoint/2010/main" val="3604243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239185" y="836614"/>
            <a:ext cx="5801783"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244167" y="836614"/>
            <a:ext cx="5803900" cy="54006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r>
              <a:rPr lang="en-GB" altLang="en-US"/>
              <a:t>MOIMS Services for SEA Reference Architecture</a:t>
            </a:r>
          </a:p>
        </p:txBody>
      </p:sp>
      <p:sp>
        <p:nvSpPr>
          <p:cNvPr id="6" name="Date Placeholder 1"/>
          <p:cNvSpPr>
            <a:spLocks noGrp="1"/>
          </p:cNvSpPr>
          <p:nvPr>
            <p:ph type="dt" sz="half" idx="11"/>
          </p:nvPr>
        </p:nvSpPr>
        <p:spPr>
          <a:xfrm>
            <a:off x="10224461" y="6487319"/>
            <a:ext cx="1344148"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21A3BB37-FB89-4FC9-8563-C22EB5D4D988}" type="datetime1">
              <a:rPr lang="en-GB" smtClean="0"/>
              <a:t>28/09/2016</a:t>
            </a:fld>
            <a:endParaRPr lang="en-GB" dirty="0"/>
          </a:p>
        </p:txBody>
      </p:sp>
    </p:spTree>
    <p:extLst>
      <p:ext uri="{BB962C8B-B14F-4D97-AF65-F5344CB8AC3E}">
        <p14:creationId xmlns:p14="http://schemas.microsoft.com/office/powerpoint/2010/main" val="3633614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r>
              <a:rPr lang="en-GB" altLang="en-US"/>
              <a:t>MOIMS Services for SEA Reference Architecture</a:t>
            </a:r>
          </a:p>
        </p:txBody>
      </p:sp>
      <p:sp>
        <p:nvSpPr>
          <p:cNvPr id="4" name="Date Placeholder 1"/>
          <p:cNvSpPr>
            <a:spLocks noGrp="1"/>
          </p:cNvSpPr>
          <p:nvPr>
            <p:ph type="dt" sz="half" idx="2"/>
          </p:nvPr>
        </p:nvSpPr>
        <p:spPr>
          <a:xfrm>
            <a:off x="10224461" y="6487319"/>
            <a:ext cx="1344148"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4E6B5339-250B-497B-86A8-407D7FFBC494}" type="datetime1">
              <a:rPr lang="en-GB" smtClean="0"/>
              <a:t>28/09/2016</a:t>
            </a:fld>
            <a:endParaRPr lang="en-GB" dirty="0"/>
          </a:p>
        </p:txBody>
      </p:sp>
    </p:spTree>
    <p:extLst>
      <p:ext uri="{BB962C8B-B14F-4D97-AF65-F5344CB8AC3E}">
        <p14:creationId xmlns:p14="http://schemas.microsoft.com/office/powerpoint/2010/main" val="31915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438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3200" b="1" cap="all"/>
            </a:lvl1pPr>
          </a:lstStyle>
          <a:p>
            <a:r>
              <a:rPr lang="en-US"/>
              <a:t>Click to edit Master title style</a:t>
            </a:r>
            <a:endParaRPr lang="en-GB" dirty="0"/>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atin typeface="Arial" panose="020B0604020202020204" pitchFamily="34" charset="0"/>
                <a:cs typeface="Arial" panose="020B060402020202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atin typeface="Arial" panose="020B0604020202020204" pitchFamily="34" charset="0"/>
                <a:cs typeface="Arial" panose="020B0604020202020204" pitchFamily="34" charset="0"/>
              </a:defRPr>
            </a:lvl1pPr>
          </a:lstStyle>
          <a:p>
            <a:r>
              <a:rPr lang="en-GB" altLang="en-US"/>
              <a:t>MOIMS Services for SEA Reference Architecture</a:t>
            </a:r>
          </a:p>
        </p:txBody>
      </p:sp>
      <p:sp>
        <p:nvSpPr>
          <p:cNvPr id="5" name="Date Placeholder 1"/>
          <p:cNvSpPr>
            <a:spLocks noGrp="1"/>
          </p:cNvSpPr>
          <p:nvPr>
            <p:ph type="dt" sz="half" idx="2"/>
          </p:nvPr>
        </p:nvSpPr>
        <p:spPr>
          <a:xfrm>
            <a:off x="10224461" y="6487319"/>
            <a:ext cx="1344148" cy="292100"/>
          </a:xfrm>
          <a:prstGeom prst="rect">
            <a:avLst/>
          </a:prstGeom>
        </p:spPr>
        <p:txBody>
          <a:bodyPr/>
          <a:lstStyle>
            <a:lvl1pPr>
              <a:defRPr sz="1200" b="0">
                <a:latin typeface="Arial" panose="020B0604020202020204" pitchFamily="34" charset="0"/>
                <a:cs typeface="Arial" panose="020B0604020202020204" pitchFamily="34" charset="0"/>
              </a:defRPr>
            </a:lvl1pPr>
          </a:lstStyle>
          <a:p>
            <a:fld id="{17EBE3F0-7A38-4F52-85BE-1AF6CC94C437}" type="datetime1">
              <a:rPr lang="en-GB" smtClean="0"/>
              <a:t>28/09/2016</a:t>
            </a:fld>
            <a:endParaRPr lang="en-GB" dirty="0"/>
          </a:p>
        </p:txBody>
      </p:sp>
    </p:spTree>
    <p:extLst>
      <p:ext uri="{BB962C8B-B14F-4D97-AF65-F5344CB8AC3E}">
        <p14:creationId xmlns:p14="http://schemas.microsoft.com/office/powerpoint/2010/main" val="2734941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hyperlink" Target="http://public.ccsds.org/sites/pr/CCSDS%20Logos/CCSDSLogoNoOrg.jpg" TargetMode="External"/><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5475" name="Rectangle 3"/>
          <p:cNvSpPr>
            <a:spLocks noGrp="1" noChangeArrowheads="1"/>
          </p:cNvSpPr>
          <p:nvPr>
            <p:ph type="body" idx="1"/>
          </p:nvPr>
        </p:nvSpPr>
        <p:spPr bwMode="auto">
          <a:xfrm>
            <a:off x="239184" y="836614"/>
            <a:ext cx="11808883"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 </a:t>
            </a:r>
          </a:p>
          <a:p>
            <a:pPr lvl="1"/>
            <a:r>
              <a:rPr lang="en-GB" altLang="en-US" dirty="0"/>
              <a:t>Second level</a:t>
            </a:r>
          </a:p>
          <a:p>
            <a:pPr lvl="2"/>
            <a:r>
              <a:rPr lang="en-GB" altLang="en-US" dirty="0"/>
              <a:t>Third level</a:t>
            </a:r>
          </a:p>
          <a:p>
            <a:pPr lvl="3"/>
            <a:r>
              <a:rPr lang="en-GB" altLang="en-US" dirty="0"/>
              <a:t>Fourth level</a:t>
            </a:r>
          </a:p>
          <a:p>
            <a:pPr lvl="4"/>
            <a:r>
              <a:rPr lang="en-GB" altLang="en-US" dirty="0"/>
              <a:t>Fifth level</a:t>
            </a:r>
          </a:p>
        </p:txBody>
      </p:sp>
      <p:sp>
        <p:nvSpPr>
          <p:cNvPr id="105476" name="Rectangle 4"/>
          <p:cNvSpPr>
            <a:spLocks noGrp="1" noChangeArrowheads="1"/>
          </p:cNvSpPr>
          <p:nvPr>
            <p:ph type="ftr" sz="quarter" idx="3"/>
          </p:nvPr>
        </p:nvSpPr>
        <p:spPr bwMode="auto">
          <a:xfrm>
            <a:off x="239349" y="6491547"/>
            <a:ext cx="9889099"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b="0">
                <a:solidFill>
                  <a:srgbClr val="136798"/>
                </a:solidFill>
                <a:latin typeface="Arial" panose="020B0604020202020204" pitchFamily="34" charset="0"/>
                <a:cs typeface="Arial" panose="020B0604020202020204" pitchFamily="34" charset="0"/>
              </a:defRPr>
            </a:lvl1pPr>
          </a:lstStyle>
          <a:p>
            <a:r>
              <a:rPr lang="en-GB" altLang="en-US"/>
              <a:t>MOIMS Services for SEA Reference Architecture</a:t>
            </a:r>
            <a:endParaRPr lang="en-GB" altLang="en-US" dirty="0"/>
          </a:p>
        </p:txBody>
      </p:sp>
      <p:sp>
        <p:nvSpPr>
          <p:cNvPr id="105478" name="Rectangle 6"/>
          <p:cNvSpPr>
            <a:spLocks noGrp="1" noChangeArrowheads="1"/>
          </p:cNvSpPr>
          <p:nvPr>
            <p:ph type="title"/>
          </p:nvPr>
        </p:nvSpPr>
        <p:spPr bwMode="auto">
          <a:xfrm>
            <a:off x="239184" y="188913"/>
            <a:ext cx="9697243" cy="50641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dirty="0"/>
              <a:t>Click to add Title</a:t>
            </a:r>
          </a:p>
        </p:txBody>
      </p:sp>
      <p:sp>
        <p:nvSpPr>
          <p:cNvPr id="105480" name="Text Box 8"/>
          <p:cNvSpPr txBox="1">
            <a:spLocks noChangeArrowheads="1"/>
          </p:cNvSpPr>
          <p:nvPr/>
        </p:nvSpPr>
        <p:spPr bwMode="auto">
          <a:xfrm>
            <a:off x="3695701" y="4941889"/>
            <a:ext cx="1536700" cy="274637"/>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a:spAutoFit/>
          </a:bodyPr>
          <a:lstStyle/>
          <a:p>
            <a:pPr algn="ctr">
              <a:spcBef>
                <a:spcPct val="50000"/>
              </a:spcBef>
            </a:pPr>
            <a:endParaRPr lang="en-US" altLang="en-US" sz="1200">
              <a:solidFill>
                <a:schemeClr val="tx2"/>
              </a:solidFill>
              <a:latin typeface="Tahoma" pitchFamily="34" charset="0"/>
            </a:endParaRPr>
          </a:p>
        </p:txBody>
      </p:sp>
      <p:pic>
        <p:nvPicPr>
          <p:cNvPr id="105481" name="Picture 9" descr="Full color JPEG without the .ORG.">
            <a:hlinkClick r:id="rId8"/>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0052602" y="188640"/>
            <a:ext cx="1919817" cy="495300"/>
          </a:xfrm>
          <a:prstGeom prst="rect">
            <a:avLst/>
          </a:prstGeom>
          <a:noFill/>
          <a:extLst>
            <a:ext uri="{909E8E84-426E-40DD-AFC4-6F175D3DCCD1}">
              <a14:hiddenFill xmlns:a14="http://schemas.microsoft.com/office/drawing/2010/main">
                <a:solidFill>
                  <a:srgbClr val="FFFFFF"/>
                </a:solidFill>
              </a14:hiddenFill>
            </a:ext>
          </a:extLst>
        </p:spPr>
      </p:pic>
      <p:sp>
        <p:nvSpPr>
          <p:cNvPr id="105482" name="Line 10"/>
          <p:cNvSpPr>
            <a:spLocks noChangeShapeType="1"/>
          </p:cNvSpPr>
          <p:nvPr/>
        </p:nvSpPr>
        <p:spPr bwMode="auto">
          <a:xfrm>
            <a:off x="0" y="765175"/>
            <a:ext cx="12192000" cy="0"/>
          </a:xfrm>
          <a:prstGeom prst="line">
            <a:avLst/>
          </a:prstGeom>
          <a:noFill/>
          <a:ln w="19050">
            <a:solidFill>
              <a:srgbClr val="00669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wrap="none" lIns="18000" tIns="18000" rIns="18000" bIns="18000" anchor="ctr"/>
          <a:lstStyle/>
          <a:p>
            <a:endParaRPr lang="en-GB" sz="1800"/>
          </a:p>
        </p:txBody>
      </p:sp>
      <p:sp>
        <p:nvSpPr>
          <p:cNvPr id="10" name="Date Placeholder 1"/>
          <p:cNvSpPr>
            <a:spLocks noGrp="1"/>
          </p:cNvSpPr>
          <p:nvPr>
            <p:ph type="dt" sz="half" idx="2"/>
          </p:nvPr>
        </p:nvSpPr>
        <p:spPr>
          <a:xfrm>
            <a:off x="10224459" y="6482816"/>
            <a:ext cx="1266108" cy="292100"/>
          </a:xfrm>
          <a:prstGeom prst="rect">
            <a:avLst/>
          </a:prstGeom>
        </p:spPr>
        <p:txBody>
          <a:bodyPr/>
          <a:lstStyle>
            <a:lvl1pPr algn="r">
              <a:defRPr sz="1200" b="0">
                <a:latin typeface="Arial" panose="020B0604020202020204" pitchFamily="34" charset="0"/>
                <a:cs typeface="Arial" panose="020B0604020202020204" pitchFamily="34" charset="0"/>
              </a:defRPr>
            </a:lvl1pPr>
          </a:lstStyle>
          <a:p>
            <a:fld id="{63B9CDB1-908F-484F-9B0F-F5CF5F026024}" type="datetime1">
              <a:rPr lang="en-GB" smtClean="0"/>
              <a:pPr/>
              <a:t>28/09/2016</a:t>
            </a:fld>
            <a:endParaRPr lang="en-GB" dirty="0"/>
          </a:p>
        </p:txBody>
      </p:sp>
    </p:spTree>
    <p:extLst>
      <p:ext uri="{BB962C8B-B14F-4D97-AF65-F5344CB8AC3E}">
        <p14:creationId xmlns:p14="http://schemas.microsoft.com/office/powerpoint/2010/main" val="26052864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sldNum="0" hdr="0"/>
  <p:txStyles>
    <p:titleStyle>
      <a:lvl1pPr algn="l" rtl="0" eaLnBrk="1" fontAlgn="base" hangingPunct="1">
        <a:spcBef>
          <a:spcPct val="0"/>
        </a:spcBef>
        <a:spcAft>
          <a:spcPct val="0"/>
        </a:spcAft>
        <a:defRPr sz="2800" b="1">
          <a:solidFill>
            <a:srgbClr val="006699"/>
          </a:solidFill>
          <a:latin typeface="Arial" panose="020B0604020202020204" pitchFamily="34" charset="0"/>
          <a:ea typeface="+mj-ea"/>
          <a:cs typeface="Arial" panose="020B0604020202020204" pitchFamily="34" charset="0"/>
        </a:defRPr>
      </a:lvl1pPr>
      <a:lvl2pPr algn="l" rtl="0" eaLnBrk="1" fontAlgn="base" hangingPunct="1">
        <a:spcBef>
          <a:spcPct val="0"/>
        </a:spcBef>
        <a:spcAft>
          <a:spcPct val="0"/>
        </a:spcAft>
        <a:defRPr sz="3200" b="1">
          <a:solidFill>
            <a:srgbClr val="006699"/>
          </a:solidFill>
          <a:latin typeface="Gill Sans MT" pitchFamily="34" charset="0"/>
        </a:defRPr>
      </a:lvl2pPr>
      <a:lvl3pPr algn="l" rtl="0" eaLnBrk="1" fontAlgn="base" hangingPunct="1">
        <a:spcBef>
          <a:spcPct val="0"/>
        </a:spcBef>
        <a:spcAft>
          <a:spcPct val="0"/>
        </a:spcAft>
        <a:defRPr sz="3200" b="1">
          <a:solidFill>
            <a:srgbClr val="006699"/>
          </a:solidFill>
          <a:latin typeface="Gill Sans MT" pitchFamily="34" charset="0"/>
        </a:defRPr>
      </a:lvl3pPr>
      <a:lvl4pPr algn="l" rtl="0" eaLnBrk="1" fontAlgn="base" hangingPunct="1">
        <a:spcBef>
          <a:spcPct val="0"/>
        </a:spcBef>
        <a:spcAft>
          <a:spcPct val="0"/>
        </a:spcAft>
        <a:defRPr sz="3200" b="1">
          <a:solidFill>
            <a:srgbClr val="006699"/>
          </a:solidFill>
          <a:latin typeface="Gill Sans MT" pitchFamily="34" charset="0"/>
        </a:defRPr>
      </a:lvl4pPr>
      <a:lvl5pPr algn="l" rtl="0" eaLnBrk="1" fontAlgn="base" hangingPunct="1">
        <a:spcBef>
          <a:spcPct val="0"/>
        </a:spcBef>
        <a:spcAft>
          <a:spcPct val="0"/>
        </a:spcAft>
        <a:defRPr sz="3200" b="1">
          <a:solidFill>
            <a:srgbClr val="006699"/>
          </a:solidFill>
          <a:latin typeface="Gill Sans MT" pitchFamily="34" charset="0"/>
        </a:defRPr>
      </a:lvl5pPr>
      <a:lvl6pPr marL="457200" algn="l" rtl="0" eaLnBrk="1" fontAlgn="base" hangingPunct="1">
        <a:spcBef>
          <a:spcPct val="0"/>
        </a:spcBef>
        <a:spcAft>
          <a:spcPct val="0"/>
        </a:spcAft>
        <a:defRPr sz="3200" b="1">
          <a:solidFill>
            <a:srgbClr val="006699"/>
          </a:solidFill>
          <a:latin typeface="Gill Sans MT" pitchFamily="34" charset="0"/>
        </a:defRPr>
      </a:lvl6pPr>
      <a:lvl7pPr marL="914400" algn="l" rtl="0" eaLnBrk="1" fontAlgn="base" hangingPunct="1">
        <a:spcBef>
          <a:spcPct val="0"/>
        </a:spcBef>
        <a:spcAft>
          <a:spcPct val="0"/>
        </a:spcAft>
        <a:defRPr sz="3200" b="1">
          <a:solidFill>
            <a:srgbClr val="006699"/>
          </a:solidFill>
          <a:latin typeface="Gill Sans MT" pitchFamily="34" charset="0"/>
        </a:defRPr>
      </a:lvl7pPr>
      <a:lvl8pPr marL="1371600" algn="l" rtl="0" eaLnBrk="1" fontAlgn="base" hangingPunct="1">
        <a:spcBef>
          <a:spcPct val="0"/>
        </a:spcBef>
        <a:spcAft>
          <a:spcPct val="0"/>
        </a:spcAft>
        <a:defRPr sz="3200" b="1">
          <a:solidFill>
            <a:srgbClr val="006699"/>
          </a:solidFill>
          <a:latin typeface="Gill Sans MT" pitchFamily="34" charset="0"/>
        </a:defRPr>
      </a:lvl8pPr>
      <a:lvl9pPr marL="1828800" algn="l" rtl="0" eaLnBrk="1" fontAlgn="base" hangingPunct="1">
        <a:spcBef>
          <a:spcPct val="0"/>
        </a:spcBef>
        <a:spcAft>
          <a:spcPct val="0"/>
        </a:spcAft>
        <a:defRPr sz="3200" b="1">
          <a:solidFill>
            <a:srgbClr val="006699"/>
          </a:solidFill>
          <a:latin typeface="Gill Sans MT" pitchFamily="34" charset="0"/>
        </a:defRPr>
      </a:lvl9pPr>
    </p:titleStyle>
    <p:bodyStyle>
      <a:lvl1pPr marL="361950" indent="-361950" algn="l" rtl="0" eaLnBrk="1" fontAlgn="base" hangingPunct="1">
        <a:spcBef>
          <a:spcPct val="20000"/>
        </a:spcBef>
        <a:spcAft>
          <a:spcPct val="0"/>
        </a:spcAft>
        <a:buClr>
          <a:srgbClr val="006699"/>
        </a:buClr>
        <a:buFont typeface="Gill Sans MT" pitchFamily="34" charset="0"/>
        <a:buChar char="•"/>
        <a:defRPr sz="2000" b="1">
          <a:solidFill>
            <a:srgbClr val="136798"/>
          </a:solidFill>
          <a:latin typeface="Arial" panose="020B0604020202020204" pitchFamily="34" charset="0"/>
          <a:ea typeface="+mn-ea"/>
          <a:cs typeface="Arial" panose="020B0604020202020204" pitchFamily="34" charset="0"/>
        </a:defRPr>
      </a:lvl1pPr>
      <a:lvl2pPr marL="898525" indent="-357188" algn="l" rtl="0" eaLnBrk="1" fontAlgn="base" hangingPunct="1">
        <a:spcBef>
          <a:spcPct val="20000"/>
        </a:spcBef>
        <a:spcAft>
          <a:spcPct val="0"/>
        </a:spcAft>
        <a:buClr>
          <a:srgbClr val="006699"/>
        </a:buClr>
        <a:buFont typeface="Arial" charset="0"/>
        <a:buChar char="»"/>
        <a:defRPr sz="1800" b="1">
          <a:solidFill>
            <a:srgbClr val="136798"/>
          </a:solidFill>
          <a:latin typeface="Arial" panose="020B0604020202020204" pitchFamily="34" charset="0"/>
          <a:cs typeface="Arial" panose="020B0604020202020204" pitchFamily="34" charset="0"/>
        </a:defRPr>
      </a:lvl2pPr>
      <a:lvl3pPr marL="1427163" indent="-349250" algn="l" rtl="0" eaLnBrk="1" fontAlgn="base" hangingPunct="1">
        <a:spcBef>
          <a:spcPct val="20000"/>
        </a:spcBef>
        <a:spcAft>
          <a:spcPct val="0"/>
        </a:spcAft>
        <a:buClr>
          <a:srgbClr val="006699"/>
        </a:buClr>
        <a:buFont typeface="Arial" charset="0"/>
        <a:buChar char="›"/>
        <a:defRPr sz="1600" b="1">
          <a:solidFill>
            <a:srgbClr val="136798"/>
          </a:solidFill>
          <a:latin typeface="Arial" panose="020B0604020202020204" pitchFamily="34" charset="0"/>
          <a:cs typeface="Arial" panose="020B0604020202020204" pitchFamily="34" charset="0"/>
        </a:defRPr>
      </a:lvl3pPr>
      <a:lvl4pPr marL="1971675" indent="-365125" algn="l" rtl="0" eaLnBrk="1" fontAlgn="base" hangingPunct="1">
        <a:spcBef>
          <a:spcPct val="20000"/>
        </a:spcBef>
        <a:spcAft>
          <a:spcPct val="0"/>
        </a:spcAft>
        <a:buClr>
          <a:srgbClr val="006699"/>
        </a:buClr>
        <a:buFont typeface="Arial" charset="0"/>
        <a:buChar char="›"/>
        <a:defRPr sz="1400" b="1">
          <a:solidFill>
            <a:srgbClr val="136798"/>
          </a:solidFill>
          <a:latin typeface="Arial" panose="020B0604020202020204" pitchFamily="34" charset="0"/>
          <a:cs typeface="Arial" panose="020B0604020202020204" pitchFamily="34" charset="0"/>
        </a:defRPr>
      </a:lvl4pPr>
      <a:lvl5pPr marL="2513013" indent="-361950" algn="l" rtl="0" eaLnBrk="1" fontAlgn="base" hangingPunct="1">
        <a:spcBef>
          <a:spcPct val="20000"/>
        </a:spcBef>
        <a:spcAft>
          <a:spcPct val="0"/>
        </a:spcAft>
        <a:buFont typeface="Arial" charset="0"/>
        <a:buChar char="›"/>
        <a:defRPr sz="1200" b="1">
          <a:solidFill>
            <a:srgbClr val="136798"/>
          </a:solidFill>
          <a:latin typeface="Arial" panose="020B0604020202020204" pitchFamily="34" charset="0"/>
          <a:cs typeface="Arial" panose="020B0604020202020204" pitchFamily="34" charset="0"/>
        </a:defRPr>
      </a:lvl5pPr>
      <a:lvl6pPr marL="2970213" indent="-361950" algn="l" rtl="0" eaLnBrk="1" fontAlgn="base" hangingPunct="1">
        <a:spcBef>
          <a:spcPct val="20000"/>
        </a:spcBef>
        <a:spcAft>
          <a:spcPct val="0"/>
        </a:spcAft>
        <a:buFont typeface="Arial" charset="0"/>
        <a:buChar char="›"/>
        <a:defRPr sz="1400" b="1">
          <a:solidFill>
            <a:srgbClr val="136798"/>
          </a:solidFill>
          <a:latin typeface="+mn-lt"/>
        </a:defRPr>
      </a:lvl6pPr>
      <a:lvl7pPr marL="3427413" indent="-361950" algn="l" rtl="0" eaLnBrk="1" fontAlgn="base" hangingPunct="1">
        <a:spcBef>
          <a:spcPct val="20000"/>
        </a:spcBef>
        <a:spcAft>
          <a:spcPct val="0"/>
        </a:spcAft>
        <a:buFont typeface="Arial" charset="0"/>
        <a:buChar char="›"/>
        <a:defRPr sz="1400" b="1">
          <a:solidFill>
            <a:srgbClr val="136798"/>
          </a:solidFill>
          <a:latin typeface="+mn-lt"/>
        </a:defRPr>
      </a:lvl7pPr>
      <a:lvl8pPr marL="3884613" indent="-361950" algn="l" rtl="0" eaLnBrk="1" fontAlgn="base" hangingPunct="1">
        <a:spcBef>
          <a:spcPct val="20000"/>
        </a:spcBef>
        <a:spcAft>
          <a:spcPct val="0"/>
        </a:spcAft>
        <a:buFont typeface="Arial" charset="0"/>
        <a:buChar char="›"/>
        <a:defRPr sz="1400" b="1">
          <a:solidFill>
            <a:srgbClr val="136798"/>
          </a:solidFill>
          <a:latin typeface="+mn-lt"/>
        </a:defRPr>
      </a:lvl8pPr>
      <a:lvl9pPr marL="4341813" indent="-361950" algn="l" rtl="0" eaLnBrk="1" fontAlgn="base" hangingPunct="1">
        <a:spcBef>
          <a:spcPct val="20000"/>
        </a:spcBef>
        <a:spcAft>
          <a:spcPct val="0"/>
        </a:spcAft>
        <a:buFont typeface="Arial" charset="0"/>
        <a:buChar char="›"/>
        <a:defRPr sz="1400" b="1">
          <a:solidFill>
            <a:srgbClr val="136798"/>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5-Point Star 1"/>
          <p:cNvSpPr/>
          <p:nvPr/>
        </p:nvSpPr>
        <p:spPr bwMode="auto">
          <a:xfrm>
            <a:off x="4550347" y="1796238"/>
            <a:ext cx="3060000" cy="893269"/>
          </a:xfrm>
          <a:prstGeom prst="star5">
            <a:avLst/>
          </a:prstGeom>
          <a:solidFill>
            <a:schemeClr val="bg1">
              <a:alpha val="50196"/>
            </a:schemeClr>
          </a:solidFill>
          <a:ln w="9525" cap="flat" cmpd="sng" algn="ctr">
            <a:solidFill>
              <a:schemeClr val="bg1">
                <a:lumMod val="85000"/>
              </a:schemeClr>
            </a:solidFill>
            <a:prstDash val="solid"/>
            <a:round/>
            <a:headEnd type="none" w="med" len="med"/>
            <a:tailEnd type="none" w="med" len="med"/>
          </a:ln>
          <a:effectLst/>
          <a:extLst/>
        </p:spPr>
        <p:txBody>
          <a:bodyPr vert="horz" wrap="square" lIns="18000" tIns="18000" rIns="18000" bIns="18000" numCol="1" rtlCol="0" anchor="t" anchorCtr="0" compatLnSpc="1">
            <a:prstTxWarp prst="textNoShape">
              <a:avLst/>
            </a:prstTxWarp>
            <a:spAutoFit/>
          </a:bodyPr>
          <a:lstStyle/>
          <a:p>
            <a:pPr fontAlgn="base">
              <a:spcBef>
                <a:spcPct val="0"/>
              </a:spcBef>
              <a:spcAft>
                <a:spcPct val="0"/>
              </a:spcAft>
            </a:pPr>
            <a:endParaRPr lang="en-GB" sz="2000" b="1" kern="0">
              <a:solidFill>
                <a:srgbClr val="006699"/>
              </a:solidFill>
              <a:latin typeface="Gill Sans MT" pitchFamily="34" charset="0"/>
            </a:endParaRPr>
          </a:p>
        </p:txBody>
      </p:sp>
      <p:sp>
        <p:nvSpPr>
          <p:cNvPr id="6" name="Title 5"/>
          <p:cNvSpPr>
            <a:spLocks noGrp="1"/>
          </p:cNvSpPr>
          <p:nvPr>
            <p:ph type="title"/>
          </p:nvPr>
        </p:nvSpPr>
        <p:spPr/>
        <p:txBody>
          <a:bodyPr/>
          <a:lstStyle/>
          <a:p>
            <a:r>
              <a:rPr lang="en-GB" dirty="0"/>
              <a:t>1.1 MOIMS Data and Services</a:t>
            </a:r>
          </a:p>
        </p:txBody>
      </p:sp>
      <p:sp>
        <p:nvSpPr>
          <p:cNvPr id="4" name="Footer Placeholder 3"/>
          <p:cNvSpPr>
            <a:spLocks noGrp="1"/>
          </p:cNvSpPr>
          <p:nvPr>
            <p:ph type="ftr" sz="quarter" idx="10"/>
          </p:nvPr>
        </p:nvSpPr>
        <p:spPr/>
        <p:txBody>
          <a:bodyPr/>
          <a:lstStyle/>
          <a:p>
            <a:r>
              <a:rPr lang="en-GB" altLang="en-US" sz="1800" kern="0">
                <a:solidFill>
                  <a:sysClr val="windowText" lastClr="000000"/>
                </a:solidFill>
              </a:rPr>
              <a:t>MOIMS Services for SEA Reference Architecture</a:t>
            </a:r>
          </a:p>
        </p:txBody>
      </p:sp>
      <p:sp>
        <p:nvSpPr>
          <p:cNvPr id="5" name="Date Placeholder 4"/>
          <p:cNvSpPr>
            <a:spLocks noGrp="1"/>
          </p:cNvSpPr>
          <p:nvPr>
            <p:ph type="dt" sz="half" idx="2"/>
          </p:nvPr>
        </p:nvSpPr>
        <p:spPr/>
        <p:txBody>
          <a:bodyPr/>
          <a:lstStyle/>
          <a:p>
            <a:fld id="{12855DAC-E062-42E1-AF07-8E9CA1B2E8F6}" type="datetime1">
              <a:rPr lang="en-GB" sz="1800" kern="0">
                <a:solidFill>
                  <a:sysClr val="windowText" lastClr="000000"/>
                </a:solidFill>
              </a:rPr>
              <a:pPr/>
              <a:t>28/09/2016</a:t>
            </a:fld>
            <a:endParaRPr lang="en-GB" sz="1800" kern="0" dirty="0">
              <a:solidFill>
                <a:sysClr val="windowText" lastClr="000000"/>
              </a:solidFill>
            </a:endParaRPr>
          </a:p>
        </p:txBody>
      </p:sp>
      <p:sp>
        <p:nvSpPr>
          <p:cNvPr id="7" name="Oval 8"/>
          <p:cNvSpPr>
            <a:spLocks noChangeArrowheads="1"/>
          </p:cNvSpPr>
          <p:nvPr/>
        </p:nvSpPr>
        <p:spPr bwMode="auto">
          <a:xfrm>
            <a:off x="7603678" y="2518792"/>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8" name="Oval 8"/>
          <p:cNvSpPr>
            <a:spLocks noChangeArrowheads="1"/>
          </p:cNvSpPr>
          <p:nvPr/>
        </p:nvSpPr>
        <p:spPr bwMode="auto">
          <a:xfrm>
            <a:off x="5388398" y="1175145"/>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9" name="Oval 8"/>
          <p:cNvSpPr>
            <a:spLocks noChangeArrowheads="1"/>
          </p:cNvSpPr>
          <p:nvPr/>
        </p:nvSpPr>
        <p:spPr bwMode="auto">
          <a:xfrm>
            <a:off x="3208788" y="2509745"/>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11" name="Oval 10"/>
          <p:cNvSpPr>
            <a:spLocks noChangeArrowheads="1"/>
          </p:cNvSpPr>
          <p:nvPr/>
        </p:nvSpPr>
        <p:spPr bwMode="auto">
          <a:xfrm>
            <a:off x="3988408" y="4365104"/>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Data Storage and Archiving</a:t>
            </a:r>
          </a:p>
        </p:txBody>
      </p:sp>
      <p:sp>
        <p:nvSpPr>
          <p:cNvPr id="12" name="Oval 11"/>
          <p:cNvSpPr>
            <a:spLocks noChangeArrowheads="1"/>
          </p:cNvSpPr>
          <p:nvPr/>
        </p:nvSpPr>
        <p:spPr bwMode="auto">
          <a:xfrm>
            <a:off x="6816081" y="4365104"/>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cxnSp>
        <p:nvCxnSpPr>
          <p:cNvPr id="29" name="Straight Connector 28"/>
          <p:cNvCxnSpPr>
            <a:stCxn id="8" idx="7"/>
          </p:cNvCxnSpPr>
          <p:nvPr/>
        </p:nvCxnSpPr>
        <p:spPr bwMode="auto">
          <a:xfrm>
            <a:off x="6542668" y="1266261"/>
            <a:ext cx="3068942" cy="0"/>
          </a:xfrm>
          <a:prstGeom prst="line">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a:stCxn id="8" idx="5"/>
            <a:endCxn id="7" idx="1"/>
          </p:cNvCxnSpPr>
          <p:nvPr/>
        </p:nvCxnSpPr>
        <p:spPr bwMode="auto">
          <a:xfrm>
            <a:off x="6542669" y="1706206"/>
            <a:ext cx="1259051" cy="90370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2" name="Straight Connector 41"/>
          <p:cNvCxnSpPr>
            <a:stCxn id="8" idx="3"/>
            <a:endCxn id="9" idx="7"/>
          </p:cNvCxnSpPr>
          <p:nvPr/>
        </p:nvCxnSpPr>
        <p:spPr bwMode="auto">
          <a:xfrm flipH="1">
            <a:off x="4363059" y="1706205"/>
            <a:ext cx="1223381" cy="894656"/>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5" name="Straight Connector 44"/>
          <p:cNvCxnSpPr>
            <a:stCxn id="9" idx="6"/>
            <a:endCxn id="7" idx="2"/>
          </p:cNvCxnSpPr>
          <p:nvPr/>
        </p:nvCxnSpPr>
        <p:spPr bwMode="auto">
          <a:xfrm>
            <a:off x="4561101" y="2820834"/>
            <a:ext cx="3042577" cy="904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0" name="Straight Connector 59"/>
          <p:cNvCxnSpPr>
            <a:stCxn id="11" idx="6"/>
            <a:endCxn id="12" idx="2"/>
          </p:cNvCxnSpPr>
          <p:nvPr/>
        </p:nvCxnSpPr>
        <p:spPr bwMode="auto">
          <a:xfrm>
            <a:off x="5340720" y="4676192"/>
            <a:ext cx="1475360" cy="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5" name="Straight Connector 64"/>
          <p:cNvCxnSpPr>
            <a:stCxn id="7" idx="2"/>
            <a:endCxn id="11" idx="7"/>
          </p:cNvCxnSpPr>
          <p:nvPr/>
        </p:nvCxnSpPr>
        <p:spPr bwMode="auto">
          <a:xfrm flipH="1">
            <a:off x="5142679" y="2829880"/>
            <a:ext cx="2460999" cy="162634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8" name="Straight Connector 67"/>
          <p:cNvCxnSpPr>
            <a:stCxn id="9" idx="5"/>
            <a:endCxn id="11" idx="0"/>
          </p:cNvCxnSpPr>
          <p:nvPr/>
        </p:nvCxnSpPr>
        <p:spPr bwMode="auto">
          <a:xfrm>
            <a:off x="4363058" y="3040806"/>
            <a:ext cx="301506" cy="13242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1" name="Straight Connector 70"/>
          <p:cNvCxnSpPr>
            <a:stCxn id="8" idx="4"/>
            <a:endCxn id="11" idx="7"/>
          </p:cNvCxnSpPr>
          <p:nvPr/>
        </p:nvCxnSpPr>
        <p:spPr bwMode="auto">
          <a:xfrm flipH="1">
            <a:off x="5142678" y="1797322"/>
            <a:ext cx="921876" cy="2658899"/>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84" name="Straight Connector 83"/>
          <p:cNvCxnSpPr>
            <a:stCxn id="2" idx="0"/>
            <a:endCxn id="12" idx="0"/>
          </p:cNvCxnSpPr>
          <p:nvPr/>
        </p:nvCxnSpPr>
        <p:spPr bwMode="auto">
          <a:xfrm>
            <a:off x="6080347" y="1796238"/>
            <a:ext cx="1411890" cy="256886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43" name="Oval 142"/>
          <p:cNvSpPr>
            <a:spLocks noChangeArrowheads="1"/>
          </p:cNvSpPr>
          <p:nvPr/>
        </p:nvSpPr>
        <p:spPr bwMode="auto">
          <a:xfrm>
            <a:off x="2007384" y="116731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User Support</a:t>
            </a:r>
          </a:p>
        </p:txBody>
      </p:sp>
      <p:sp>
        <p:nvSpPr>
          <p:cNvPr id="144" name="Oval 143"/>
          <p:cNvSpPr>
            <a:spLocks noChangeArrowheads="1"/>
          </p:cNvSpPr>
          <p:nvPr/>
        </p:nvSpPr>
        <p:spPr bwMode="auto">
          <a:xfrm>
            <a:off x="8928429" y="116731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err="1">
                <a:solidFill>
                  <a:srgbClr val="000000"/>
                </a:solidFill>
                <a:latin typeface="Arial" panose="020B0604020202020204" pitchFamily="34" charset="0"/>
                <a:ea typeface="ＭＳ Ｐゴシック" pitchFamily="34" charset="-128"/>
                <a:cs typeface="Arial" panose="020B0604020202020204" pitchFamily="34" charset="0"/>
              </a:rPr>
              <a:t>TT&amp;C</a:t>
            </a:r>
            <a:endPar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endParaRPr>
          </a:p>
        </p:txBody>
      </p:sp>
      <p:cxnSp>
        <p:nvCxnSpPr>
          <p:cNvPr id="147" name="Straight Connector 146"/>
          <p:cNvCxnSpPr>
            <a:stCxn id="7" idx="0"/>
            <a:endCxn id="144" idx="3"/>
          </p:cNvCxnSpPr>
          <p:nvPr/>
        </p:nvCxnSpPr>
        <p:spPr bwMode="auto">
          <a:xfrm flipV="1">
            <a:off x="8279834" y="1698372"/>
            <a:ext cx="846636" cy="82042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0" name="Straight Connector 149"/>
          <p:cNvCxnSpPr>
            <a:stCxn id="8" idx="6"/>
            <a:endCxn id="144" idx="2"/>
          </p:cNvCxnSpPr>
          <p:nvPr/>
        </p:nvCxnSpPr>
        <p:spPr bwMode="auto">
          <a:xfrm flipV="1">
            <a:off x="6740710" y="1478401"/>
            <a:ext cx="2187718" cy="7833"/>
          </a:xfrm>
          <a:prstGeom prst="line">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55" name="Straight Connector 154"/>
          <p:cNvCxnSpPr>
            <a:stCxn id="143" idx="6"/>
            <a:endCxn id="8" idx="2"/>
          </p:cNvCxnSpPr>
          <p:nvPr/>
        </p:nvCxnSpPr>
        <p:spPr bwMode="auto">
          <a:xfrm>
            <a:off x="3359697" y="1478401"/>
            <a:ext cx="2028701" cy="783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67" name="Straight Connector 166"/>
          <p:cNvCxnSpPr>
            <a:stCxn id="143" idx="6"/>
            <a:endCxn id="7" idx="2"/>
          </p:cNvCxnSpPr>
          <p:nvPr/>
        </p:nvCxnSpPr>
        <p:spPr bwMode="auto">
          <a:xfrm>
            <a:off x="3359697" y="1478400"/>
            <a:ext cx="4243981" cy="1351480"/>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9" name="Elbow Connector 198"/>
          <p:cNvCxnSpPr>
            <a:stCxn id="143" idx="4"/>
            <a:endCxn id="11" idx="2"/>
          </p:cNvCxnSpPr>
          <p:nvPr/>
        </p:nvCxnSpPr>
        <p:spPr bwMode="auto">
          <a:xfrm rot="16200000" flipH="1">
            <a:off x="1892621" y="2580407"/>
            <a:ext cx="2886704" cy="1304867"/>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06" name="Straight Connector 205"/>
          <p:cNvCxnSpPr>
            <a:stCxn id="143" idx="5"/>
            <a:endCxn id="9" idx="0"/>
          </p:cNvCxnSpPr>
          <p:nvPr/>
        </p:nvCxnSpPr>
        <p:spPr bwMode="auto">
          <a:xfrm>
            <a:off x="3161654" y="1698373"/>
            <a:ext cx="723290" cy="81137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214" name="Oval 213"/>
          <p:cNvSpPr>
            <a:spLocks noChangeArrowheads="1"/>
          </p:cNvSpPr>
          <p:nvPr/>
        </p:nvSpPr>
        <p:spPr bwMode="auto">
          <a:xfrm>
            <a:off x="8928428" y="5264720"/>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200" kern="0" dirty="0" err="1">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a:t>
            </a:r>
          </a:p>
        </p:txBody>
      </p:sp>
      <p:cxnSp>
        <p:nvCxnSpPr>
          <p:cNvPr id="215" name="Straight Connector 214"/>
          <p:cNvCxnSpPr>
            <a:stCxn id="11" idx="5"/>
            <a:endCxn id="214" idx="2"/>
          </p:cNvCxnSpPr>
          <p:nvPr/>
        </p:nvCxnSpPr>
        <p:spPr bwMode="auto">
          <a:xfrm>
            <a:off x="5142679" y="4896164"/>
            <a:ext cx="3785749" cy="679644"/>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18" name="Straight Connector 217"/>
          <p:cNvCxnSpPr>
            <a:stCxn id="12" idx="5"/>
            <a:endCxn id="214" idx="1"/>
          </p:cNvCxnSpPr>
          <p:nvPr/>
        </p:nvCxnSpPr>
        <p:spPr bwMode="auto">
          <a:xfrm>
            <a:off x="7970351" y="4896164"/>
            <a:ext cx="1156118" cy="459672"/>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22" name="Elbow Connector 221"/>
          <p:cNvCxnSpPr>
            <a:stCxn id="9" idx="4"/>
            <a:endCxn id="214" idx="2"/>
          </p:cNvCxnSpPr>
          <p:nvPr/>
        </p:nvCxnSpPr>
        <p:spPr bwMode="auto">
          <a:xfrm rot="16200000" flipH="1">
            <a:off x="5184743" y="1832123"/>
            <a:ext cx="2443887" cy="5043483"/>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40" name="Rectangle 39"/>
          <p:cNvSpPr/>
          <p:nvPr/>
        </p:nvSpPr>
        <p:spPr bwMode="auto">
          <a:xfrm>
            <a:off x="7647357" y="1404711"/>
            <a:ext cx="460707"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err="1">
                <a:solidFill>
                  <a:schemeClr val="bg1"/>
                </a:solidFill>
                <a:latin typeface="Arial" panose="020B0604020202020204" pitchFamily="34" charset="0"/>
                <a:cs typeface="Arial" panose="020B0604020202020204" pitchFamily="34" charset="0"/>
              </a:rPr>
              <a:t>CSS</a:t>
            </a:r>
            <a:r>
              <a:rPr lang="en-GB" sz="800" kern="0" dirty="0">
                <a:solidFill>
                  <a:schemeClr val="bg1"/>
                </a:solidFill>
                <a:latin typeface="Arial" panose="020B0604020202020204" pitchFamily="34" charset="0"/>
                <a:cs typeface="Arial" panose="020B0604020202020204" pitchFamily="34" charset="0"/>
              </a:rPr>
              <a:t>-SM</a:t>
            </a:r>
            <a:endParaRPr lang="en-GB" sz="800" b="1" kern="0" dirty="0">
              <a:solidFill>
                <a:schemeClr val="bg1"/>
              </a:solidFill>
              <a:latin typeface="Arial" panose="020B0604020202020204" pitchFamily="34" charset="0"/>
              <a:cs typeface="Arial" panose="020B0604020202020204" pitchFamily="34" charset="0"/>
            </a:endParaRPr>
          </a:p>
        </p:txBody>
      </p:sp>
      <p:sp>
        <p:nvSpPr>
          <p:cNvPr id="41" name="Rectangle 40"/>
          <p:cNvSpPr/>
          <p:nvPr/>
        </p:nvSpPr>
        <p:spPr bwMode="auto">
          <a:xfrm>
            <a:off x="8472264" y="212587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err="1">
                <a:solidFill>
                  <a:schemeClr val="bg1"/>
                </a:solidFill>
                <a:latin typeface="Arial" panose="020B0604020202020204" pitchFamily="34" charset="0"/>
                <a:cs typeface="Arial" panose="020B0604020202020204" pitchFamily="34" charset="0"/>
              </a:rPr>
              <a:t>NAVT</a:t>
            </a:r>
            <a:endParaRPr lang="en-GB" sz="800" b="1" kern="0" dirty="0">
              <a:solidFill>
                <a:schemeClr val="bg1"/>
              </a:solidFill>
              <a:latin typeface="Arial" panose="020B0604020202020204" pitchFamily="34" charset="0"/>
              <a:cs typeface="Arial" panose="020B0604020202020204" pitchFamily="34" charset="0"/>
            </a:endParaRPr>
          </a:p>
        </p:txBody>
      </p:sp>
      <p:sp>
        <p:nvSpPr>
          <p:cNvPr id="43" name="Rectangle 42"/>
          <p:cNvSpPr/>
          <p:nvPr/>
        </p:nvSpPr>
        <p:spPr bwMode="auto">
          <a:xfrm>
            <a:off x="3709481" y="1398669"/>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a:solidFill>
                  <a:schemeClr val="bg1"/>
                </a:solidFill>
                <a:latin typeface="Arial" panose="020B0604020202020204" pitchFamily="34" charset="0"/>
                <a:cs typeface="Arial" panose="020B0604020202020204" pitchFamily="34" charset="0"/>
              </a:rPr>
              <a:t>MPS</a:t>
            </a:r>
            <a:endParaRPr lang="en-GB" sz="800" b="1" kern="0" dirty="0">
              <a:solidFill>
                <a:schemeClr val="bg1"/>
              </a:solidFill>
              <a:latin typeface="Arial" panose="020B0604020202020204" pitchFamily="34" charset="0"/>
              <a:cs typeface="Arial" panose="020B0604020202020204" pitchFamily="34" charset="0"/>
            </a:endParaRPr>
          </a:p>
        </p:txBody>
      </p:sp>
      <p:sp>
        <p:nvSpPr>
          <p:cNvPr id="46" name="Rectangle 45"/>
          <p:cNvSpPr/>
          <p:nvPr/>
        </p:nvSpPr>
        <p:spPr bwMode="auto">
          <a:xfrm>
            <a:off x="7272754" y="232038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err="1">
                <a:solidFill>
                  <a:schemeClr val="bg1"/>
                </a:solidFill>
                <a:latin typeface="Arial" panose="020B0604020202020204" pitchFamily="34" charset="0"/>
                <a:cs typeface="Arial" panose="020B0604020202020204" pitchFamily="34" charset="0"/>
              </a:rPr>
              <a:t>NAVT</a:t>
            </a:r>
            <a:endParaRPr lang="en-GB" sz="800" b="1" kern="0" dirty="0">
              <a:solidFill>
                <a:schemeClr val="bg1"/>
              </a:solidFill>
              <a:latin typeface="Arial" panose="020B0604020202020204" pitchFamily="34" charset="0"/>
              <a:cs typeface="Arial" panose="020B0604020202020204" pitchFamily="34" charset="0"/>
            </a:endParaRPr>
          </a:p>
        </p:txBody>
      </p:sp>
      <p:sp>
        <p:nvSpPr>
          <p:cNvPr id="47" name="Rectangle 46"/>
          <p:cNvSpPr/>
          <p:nvPr/>
        </p:nvSpPr>
        <p:spPr bwMode="auto">
          <a:xfrm>
            <a:off x="3709481" y="1556441"/>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err="1">
                <a:solidFill>
                  <a:schemeClr val="bg1"/>
                </a:solidFill>
                <a:latin typeface="Arial" panose="020B0604020202020204" pitchFamily="34" charset="0"/>
                <a:cs typeface="Arial" panose="020B0604020202020204" pitchFamily="34" charset="0"/>
              </a:rPr>
              <a:t>NAVT</a:t>
            </a:r>
            <a:endParaRPr lang="en-GB" sz="800" b="1" kern="0" dirty="0">
              <a:solidFill>
                <a:schemeClr val="bg1"/>
              </a:solidFill>
              <a:latin typeface="Arial" panose="020B0604020202020204" pitchFamily="34" charset="0"/>
              <a:cs typeface="Arial" panose="020B0604020202020204" pitchFamily="34" charset="0"/>
            </a:endParaRPr>
          </a:p>
        </p:txBody>
      </p:sp>
      <p:sp>
        <p:nvSpPr>
          <p:cNvPr id="50" name="Rectangle 49"/>
          <p:cNvSpPr/>
          <p:nvPr/>
        </p:nvSpPr>
        <p:spPr bwMode="auto">
          <a:xfrm>
            <a:off x="6786292" y="5525258"/>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a:solidFill>
                  <a:schemeClr val="bg1"/>
                </a:solidFill>
                <a:latin typeface="Arial" panose="020B0604020202020204" pitchFamily="34" charset="0"/>
                <a:cs typeface="Arial" panose="020B0604020202020204" pitchFamily="34" charset="0"/>
              </a:rPr>
              <a:t>MCS</a:t>
            </a:r>
            <a:endParaRPr lang="en-GB" sz="800" b="1" kern="0" dirty="0">
              <a:solidFill>
                <a:schemeClr val="bg1"/>
              </a:solidFill>
              <a:latin typeface="Arial" panose="020B0604020202020204" pitchFamily="34" charset="0"/>
              <a:cs typeface="Arial" panose="020B0604020202020204" pitchFamily="34" charset="0"/>
            </a:endParaRPr>
          </a:p>
        </p:txBody>
      </p:sp>
      <p:sp>
        <p:nvSpPr>
          <p:cNvPr id="53" name="Rectangle 52"/>
          <p:cNvSpPr/>
          <p:nvPr/>
        </p:nvSpPr>
        <p:spPr bwMode="auto">
          <a:xfrm>
            <a:off x="4416758" y="4103756"/>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a:solidFill>
                  <a:schemeClr val="bg1"/>
                </a:solidFill>
                <a:latin typeface="Arial" panose="020B0604020202020204" pitchFamily="34" charset="0"/>
                <a:cs typeface="Arial" panose="020B0604020202020204" pitchFamily="34" charset="0"/>
              </a:rPr>
              <a:t>MCS</a:t>
            </a:r>
            <a:endParaRPr lang="en-GB" sz="800" b="1" kern="0" dirty="0">
              <a:solidFill>
                <a:schemeClr val="bg1"/>
              </a:solidFill>
              <a:latin typeface="Arial" panose="020B0604020202020204" pitchFamily="34" charset="0"/>
              <a:cs typeface="Arial" panose="020B0604020202020204" pitchFamily="34" charset="0"/>
            </a:endParaRPr>
          </a:p>
        </p:txBody>
      </p:sp>
      <p:sp>
        <p:nvSpPr>
          <p:cNvPr id="56" name="Rectangle 55"/>
          <p:cNvSpPr/>
          <p:nvPr/>
        </p:nvSpPr>
        <p:spPr bwMode="auto">
          <a:xfrm>
            <a:off x="3161654" y="189565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a:solidFill>
                  <a:schemeClr val="bg1"/>
                </a:solidFill>
                <a:latin typeface="Arial" panose="020B0604020202020204" pitchFamily="34" charset="0"/>
                <a:cs typeface="Arial" panose="020B0604020202020204" pitchFamily="34" charset="0"/>
              </a:rPr>
              <a:t>MCS</a:t>
            </a:r>
            <a:endParaRPr lang="en-GB" sz="800" b="1" kern="0" dirty="0">
              <a:solidFill>
                <a:schemeClr val="bg1"/>
              </a:solidFill>
              <a:latin typeface="Arial" panose="020B0604020202020204" pitchFamily="34" charset="0"/>
              <a:cs typeface="Arial" panose="020B0604020202020204" pitchFamily="34" charset="0"/>
            </a:endParaRPr>
          </a:p>
        </p:txBody>
      </p:sp>
      <p:sp>
        <p:nvSpPr>
          <p:cNvPr id="61" name="Rectangle 60"/>
          <p:cNvSpPr/>
          <p:nvPr/>
        </p:nvSpPr>
        <p:spPr bwMode="auto">
          <a:xfrm>
            <a:off x="5920331" y="4604192"/>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a:solidFill>
                  <a:schemeClr val="bg1"/>
                </a:solidFill>
                <a:latin typeface="Arial" panose="020B0604020202020204" pitchFamily="34" charset="0"/>
                <a:cs typeface="Arial" panose="020B0604020202020204" pitchFamily="34" charset="0"/>
              </a:rPr>
              <a:t>OPD</a:t>
            </a:r>
            <a:endParaRPr lang="en-GB" sz="800" b="1" kern="0" dirty="0">
              <a:solidFill>
                <a:schemeClr val="bg1"/>
              </a:solidFill>
              <a:latin typeface="Arial" panose="020B0604020202020204" pitchFamily="34" charset="0"/>
              <a:cs typeface="Arial" panose="020B0604020202020204" pitchFamily="34" charset="0"/>
            </a:endParaRPr>
          </a:p>
        </p:txBody>
      </p:sp>
      <p:sp>
        <p:nvSpPr>
          <p:cNvPr id="63" name="Rectangle 62"/>
          <p:cNvSpPr/>
          <p:nvPr/>
        </p:nvSpPr>
        <p:spPr bwMode="auto">
          <a:xfrm>
            <a:off x="4974748" y="2755217"/>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a:solidFill>
                  <a:schemeClr val="bg1"/>
                </a:solidFill>
                <a:latin typeface="Arial" panose="020B0604020202020204" pitchFamily="34" charset="0"/>
                <a:cs typeface="Arial" panose="020B0604020202020204" pitchFamily="34" charset="0"/>
              </a:rPr>
              <a:t>MCS</a:t>
            </a:r>
            <a:endParaRPr lang="en-GB" sz="800" b="1" kern="0" dirty="0">
              <a:solidFill>
                <a:schemeClr val="bg1"/>
              </a:solidFill>
              <a:latin typeface="Arial" panose="020B0604020202020204" pitchFamily="34" charset="0"/>
              <a:cs typeface="Arial" panose="020B0604020202020204" pitchFamily="34" charset="0"/>
            </a:endParaRPr>
          </a:p>
        </p:txBody>
      </p:sp>
      <p:sp>
        <p:nvSpPr>
          <p:cNvPr id="66" name="Rectangle 65"/>
          <p:cNvSpPr/>
          <p:nvPr/>
        </p:nvSpPr>
        <p:spPr bwMode="auto">
          <a:xfrm>
            <a:off x="8372947" y="5046269"/>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a:solidFill>
                  <a:schemeClr val="bg1"/>
                </a:solidFill>
                <a:latin typeface="Arial" panose="020B0604020202020204" pitchFamily="34" charset="0"/>
                <a:cs typeface="Arial" panose="020B0604020202020204" pitchFamily="34" charset="0"/>
              </a:rPr>
              <a:t>OPD</a:t>
            </a:r>
            <a:endParaRPr lang="en-GB" sz="800" b="1" kern="0" dirty="0">
              <a:solidFill>
                <a:schemeClr val="bg1"/>
              </a:solidFill>
              <a:latin typeface="Arial" panose="020B0604020202020204" pitchFamily="34" charset="0"/>
              <a:cs typeface="Arial" panose="020B0604020202020204" pitchFamily="34" charset="0"/>
            </a:endParaRPr>
          </a:p>
        </p:txBody>
      </p:sp>
      <p:sp>
        <p:nvSpPr>
          <p:cNvPr id="69" name="Rectangle 68"/>
          <p:cNvSpPr/>
          <p:nvPr/>
        </p:nvSpPr>
        <p:spPr bwMode="auto">
          <a:xfrm>
            <a:off x="6095794" y="2055112"/>
            <a:ext cx="350926" cy="159462"/>
          </a:xfrm>
          <a:prstGeom prst="rect">
            <a:avLst/>
          </a:prstGeom>
          <a:solidFill>
            <a:srgbClr val="4F81BD"/>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a:solidFill>
                  <a:schemeClr val="bg1"/>
                </a:solidFill>
                <a:latin typeface="Arial" panose="020B0604020202020204" pitchFamily="34" charset="0"/>
                <a:cs typeface="Arial" panose="020B0604020202020204" pitchFamily="34" charset="0"/>
              </a:rPr>
              <a:t>MPS</a:t>
            </a:r>
            <a:endParaRPr lang="en-GB" sz="800" b="1" kern="0" dirty="0">
              <a:solidFill>
                <a:schemeClr val="bg1"/>
              </a:solidFill>
              <a:latin typeface="Arial" panose="020B0604020202020204" pitchFamily="34" charset="0"/>
              <a:cs typeface="Arial" panose="020B0604020202020204" pitchFamily="34" charset="0"/>
            </a:endParaRPr>
          </a:p>
        </p:txBody>
      </p:sp>
      <p:sp>
        <p:nvSpPr>
          <p:cNvPr id="70" name="Rectangle 69"/>
          <p:cNvSpPr/>
          <p:nvPr/>
        </p:nvSpPr>
        <p:spPr bwMode="auto">
          <a:xfrm>
            <a:off x="6679035" y="1895650"/>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a:solidFill>
                  <a:schemeClr val="bg1"/>
                </a:solidFill>
                <a:latin typeface="Arial" panose="020B0604020202020204" pitchFamily="34" charset="0"/>
                <a:cs typeface="Arial" panose="020B0604020202020204" pitchFamily="34" charset="0"/>
              </a:rPr>
              <a:t>MPS</a:t>
            </a:r>
            <a:endParaRPr lang="en-GB" sz="800" b="1" kern="0" dirty="0">
              <a:solidFill>
                <a:schemeClr val="bg1"/>
              </a:solidFill>
              <a:latin typeface="Arial" panose="020B0604020202020204" pitchFamily="34" charset="0"/>
              <a:cs typeface="Arial" panose="020B0604020202020204" pitchFamily="34" charset="0"/>
            </a:endParaRPr>
          </a:p>
        </p:txBody>
      </p:sp>
      <p:sp>
        <p:nvSpPr>
          <p:cNvPr id="73" name="Rectangle 72"/>
          <p:cNvSpPr/>
          <p:nvPr/>
        </p:nvSpPr>
        <p:spPr bwMode="auto">
          <a:xfrm>
            <a:off x="6857171" y="2746698"/>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err="1">
                <a:solidFill>
                  <a:schemeClr val="bg1"/>
                </a:solidFill>
                <a:latin typeface="Arial" panose="020B0604020202020204" pitchFamily="34" charset="0"/>
                <a:cs typeface="Arial" panose="020B0604020202020204" pitchFamily="34" charset="0"/>
              </a:rPr>
              <a:t>NAVT</a:t>
            </a:r>
            <a:endParaRPr lang="en-GB" sz="800" b="1" kern="0" dirty="0">
              <a:solidFill>
                <a:schemeClr val="bg1"/>
              </a:solidFill>
              <a:latin typeface="Arial" panose="020B0604020202020204" pitchFamily="34" charset="0"/>
              <a:cs typeface="Arial" panose="020B0604020202020204" pitchFamily="34" charset="0"/>
            </a:endParaRPr>
          </a:p>
        </p:txBody>
      </p:sp>
      <p:sp>
        <p:nvSpPr>
          <p:cNvPr id="80" name="Rectangle 79"/>
          <p:cNvSpPr/>
          <p:nvPr/>
        </p:nvSpPr>
        <p:spPr bwMode="auto">
          <a:xfrm>
            <a:off x="5468969" y="409876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err="1">
                <a:solidFill>
                  <a:schemeClr val="bg1"/>
                </a:solidFill>
                <a:latin typeface="Arial" panose="020B0604020202020204" pitchFamily="34" charset="0"/>
                <a:cs typeface="Arial" panose="020B0604020202020204" pitchFamily="34" charset="0"/>
              </a:rPr>
              <a:t>NAVT</a:t>
            </a:r>
            <a:endParaRPr lang="en-GB" sz="800" b="1" kern="0" dirty="0">
              <a:solidFill>
                <a:schemeClr val="bg1"/>
              </a:solidFill>
              <a:latin typeface="Arial" panose="020B0604020202020204" pitchFamily="34" charset="0"/>
              <a:cs typeface="Arial" panose="020B0604020202020204" pitchFamily="34" charset="0"/>
            </a:endParaRPr>
          </a:p>
        </p:txBody>
      </p:sp>
      <p:sp>
        <p:nvSpPr>
          <p:cNvPr id="82" name="Rectangle 81"/>
          <p:cNvSpPr/>
          <p:nvPr/>
        </p:nvSpPr>
        <p:spPr bwMode="auto">
          <a:xfrm>
            <a:off x="5061794" y="4103756"/>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a:solidFill>
                  <a:schemeClr val="bg1"/>
                </a:solidFill>
                <a:latin typeface="Arial" panose="020B0604020202020204" pitchFamily="34" charset="0"/>
                <a:cs typeface="Arial" panose="020B0604020202020204" pitchFamily="34" charset="0"/>
              </a:rPr>
              <a:t>MPS</a:t>
            </a:r>
            <a:endParaRPr lang="en-GB" sz="800" b="1" kern="0" dirty="0">
              <a:solidFill>
                <a:schemeClr val="bg1"/>
              </a:solidFill>
              <a:latin typeface="Arial" panose="020B0604020202020204" pitchFamily="34" charset="0"/>
              <a:cs typeface="Arial" panose="020B0604020202020204" pitchFamily="34" charset="0"/>
            </a:endParaRPr>
          </a:p>
        </p:txBody>
      </p:sp>
      <p:sp>
        <p:nvSpPr>
          <p:cNvPr id="83" name="Oval 82"/>
          <p:cNvSpPr/>
          <p:nvPr/>
        </p:nvSpPr>
        <p:spPr>
          <a:xfrm>
            <a:off x="5303921" y="1404710"/>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86" name="Oval 85"/>
          <p:cNvSpPr/>
          <p:nvPr/>
        </p:nvSpPr>
        <p:spPr>
          <a:xfrm>
            <a:off x="6458191" y="1626372"/>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90" name="Oval 89"/>
          <p:cNvSpPr/>
          <p:nvPr/>
        </p:nvSpPr>
        <p:spPr>
          <a:xfrm>
            <a:off x="4302046" y="2545933"/>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93" name="Oval 92"/>
          <p:cNvSpPr/>
          <p:nvPr/>
        </p:nvSpPr>
        <p:spPr>
          <a:xfrm>
            <a:off x="4293009" y="296880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94" name="Oval 93"/>
          <p:cNvSpPr/>
          <p:nvPr/>
        </p:nvSpPr>
        <p:spPr>
          <a:xfrm>
            <a:off x="3810905" y="2448655"/>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95" name="Oval 94"/>
          <p:cNvSpPr/>
          <p:nvPr/>
        </p:nvSpPr>
        <p:spPr>
          <a:xfrm>
            <a:off x="3802099" y="3054770"/>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97" name="Oval 96"/>
          <p:cNvSpPr/>
          <p:nvPr/>
        </p:nvSpPr>
        <p:spPr>
          <a:xfrm>
            <a:off x="8211526" y="244679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98" name="Oval 97"/>
          <p:cNvSpPr/>
          <p:nvPr/>
        </p:nvSpPr>
        <p:spPr>
          <a:xfrm>
            <a:off x="7735858" y="2518792"/>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100" name="Oval 99"/>
          <p:cNvSpPr/>
          <p:nvPr/>
        </p:nvSpPr>
        <p:spPr>
          <a:xfrm>
            <a:off x="6763000" y="4604192"/>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102" name="Oval 101"/>
          <p:cNvSpPr/>
          <p:nvPr/>
        </p:nvSpPr>
        <p:spPr>
          <a:xfrm>
            <a:off x="7925207" y="4814607"/>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103" name="Oval 102"/>
          <p:cNvSpPr/>
          <p:nvPr/>
        </p:nvSpPr>
        <p:spPr>
          <a:xfrm>
            <a:off x="4604784" y="4285239"/>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104" name="Oval 103"/>
          <p:cNvSpPr/>
          <p:nvPr/>
        </p:nvSpPr>
        <p:spPr>
          <a:xfrm>
            <a:off x="5257848" y="458555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106" name="Oval 105"/>
          <p:cNvSpPr/>
          <p:nvPr/>
        </p:nvSpPr>
        <p:spPr>
          <a:xfrm>
            <a:off x="5075306" y="4814607"/>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107" name="Oval 106"/>
          <p:cNvSpPr/>
          <p:nvPr/>
        </p:nvSpPr>
        <p:spPr>
          <a:xfrm>
            <a:off x="5078211" y="439645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112" name="Rectangle 111"/>
          <p:cNvSpPr/>
          <p:nvPr/>
        </p:nvSpPr>
        <p:spPr bwMode="auto">
          <a:xfrm>
            <a:off x="6785504" y="4983732"/>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kern="0" dirty="0">
                <a:solidFill>
                  <a:schemeClr val="bg1"/>
                </a:solidFill>
                <a:latin typeface="Arial" panose="020B0604020202020204" pitchFamily="34" charset="0"/>
                <a:cs typeface="Arial" panose="020B0604020202020204" pitchFamily="34" charset="0"/>
              </a:rPr>
              <a:t>MCS</a:t>
            </a:r>
          </a:p>
        </p:txBody>
      </p:sp>
      <p:sp>
        <p:nvSpPr>
          <p:cNvPr id="114" name="Rectangle 113"/>
          <p:cNvSpPr/>
          <p:nvPr/>
        </p:nvSpPr>
        <p:spPr bwMode="auto">
          <a:xfrm>
            <a:off x="6785504" y="5143194"/>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kern="0" dirty="0" err="1">
                <a:solidFill>
                  <a:schemeClr val="bg1"/>
                </a:solidFill>
                <a:latin typeface="Arial" panose="020B0604020202020204" pitchFamily="34" charset="0"/>
                <a:cs typeface="Arial" panose="020B0604020202020204" pitchFamily="34" charset="0"/>
              </a:rPr>
              <a:t>NAVT</a:t>
            </a:r>
            <a:endParaRPr lang="en-GB" sz="800" kern="0" dirty="0">
              <a:solidFill>
                <a:schemeClr val="bg1"/>
              </a:solidFill>
              <a:latin typeface="Arial" panose="020B0604020202020204" pitchFamily="34" charset="0"/>
              <a:cs typeface="Arial" panose="020B0604020202020204" pitchFamily="34" charset="0"/>
            </a:endParaRPr>
          </a:p>
        </p:txBody>
      </p:sp>
      <p:sp>
        <p:nvSpPr>
          <p:cNvPr id="115" name="Rectangle 114"/>
          <p:cNvSpPr/>
          <p:nvPr/>
        </p:nvSpPr>
        <p:spPr bwMode="auto">
          <a:xfrm>
            <a:off x="6785504" y="5302656"/>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err="1">
                <a:solidFill>
                  <a:schemeClr val="bg1"/>
                </a:solidFill>
                <a:latin typeface="Arial" panose="020B0604020202020204" pitchFamily="34" charset="0"/>
                <a:cs typeface="Arial" panose="020B0604020202020204" pitchFamily="34" charset="0"/>
              </a:rPr>
              <a:t>MDP</a:t>
            </a:r>
            <a:endParaRPr lang="en-GB" sz="800" b="1" kern="0" dirty="0">
              <a:solidFill>
                <a:schemeClr val="bg1"/>
              </a:solidFill>
              <a:latin typeface="Arial" panose="020B0604020202020204" pitchFamily="34" charset="0"/>
              <a:cs typeface="Arial" panose="020B0604020202020204" pitchFamily="34" charset="0"/>
            </a:endParaRPr>
          </a:p>
        </p:txBody>
      </p:sp>
      <p:sp>
        <p:nvSpPr>
          <p:cNvPr id="117" name="Rectangle 116"/>
          <p:cNvSpPr/>
          <p:nvPr/>
        </p:nvSpPr>
        <p:spPr bwMode="auto">
          <a:xfrm>
            <a:off x="1815806" y="5987782"/>
            <a:ext cx="7952602" cy="467239"/>
          </a:xfrm>
          <a:prstGeom prst="rect">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txBody>
          <a:bodyPr vert="horz" wrap="square" lIns="18000" tIns="18000" rIns="18000" bIns="18000" numCol="1" rtlCol="0" anchor="t" anchorCtr="0" compatLnSpc="1">
            <a:prstTxWarp prst="textNoShape">
              <a:avLst/>
            </a:prstTxWarp>
            <a:spAutoFit/>
          </a:bodyPr>
          <a:lstStyle/>
          <a:p>
            <a:pPr fontAlgn="base">
              <a:spcBef>
                <a:spcPct val="0"/>
              </a:spcBef>
              <a:spcAft>
                <a:spcPct val="0"/>
              </a:spcAft>
            </a:pPr>
            <a:r>
              <a:rPr lang="en-GB" sz="1400" kern="0" dirty="0">
                <a:solidFill>
                  <a:srgbClr val="006699"/>
                </a:solidFill>
                <a:latin typeface="Arial" panose="020B0604020202020204" pitchFamily="34" charset="0"/>
                <a:cs typeface="Arial" panose="020B0604020202020204" pitchFamily="34" charset="0"/>
              </a:rPr>
              <a:t>Functions and Data Colour Coded: Data in Rectangles; Services indicated at Provider End by Circle</a:t>
            </a:r>
            <a:br>
              <a:rPr lang="en-GB" sz="1400" kern="0" dirty="0">
                <a:solidFill>
                  <a:srgbClr val="006699"/>
                </a:solidFill>
                <a:latin typeface="Arial" panose="020B0604020202020204" pitchFamily="34" charset="0"/>
                <a:cs typeface="Arial" panose="020B0604020202020204" pitchFamily="34" charset="0"/>
              </a:rPr>
            </a:br>
            <a:r>
              <a:rPr lang="en-GB" sz="1400" kern="0" dirty="0" err="1">
                <a:solidFill>
                  <a:srgbClr val="006699"/>
                </a:solidFill>
                <a:latin typeface="Arial" panose="020B0604020202020204" pitchFamily="34" charset="0"/>
                <a:cs typeface="Arial" panose="020B0604020202020204" pitchFamily="34" charset="0"/>
              </a:rPr>
              <a:t>MDP</a:t>
            </a:r>
            <a:r>
              <a:rPr lang="en-GB" sz="1400" kern="0" dirty="0">
                <a:solidFill>
                  <a:srgbClr val="006699"/>
                </a:solidFill>
                <a:latin typeface="Arial" panose="020B0604020202020204" pitchFamily="34" charset="0"/>
                <a:cs typeface="Arial" panose="020B0604020202020204" pitchFamily="34" charset="0"/>
              </a:rPr>
              <a:t> = Mission Data Product</a:t>
            </a:r>
          </a:p>
        </p:txBody>
      </p:sp>
      <p:sp>
        <p:nvSpPr>
          <p:cNvPr id="118" name="Oval 117"/>
          <p:cNvSpPr/>
          <p:nvPr/>
        </p:nvSpPr>
        <p:spPr>
          <a:xfrm>
            <a:off x="9054471" y="1626372"/>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119" name="Oval 118"/>
          <p:cNvSpPr/>
          <p:nvPr/>
        </p:nvSpPr>
        <p:spPr>
          <a:xfrm>
            <a:off x="8856428" y="1404710"/>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cxnSp>
        <p:nvCxnSpPr>
          <p:cNvPr id="120" name="Straight Connector 119"/>
          <p:cNvCxnSpPr>
            <a:stCxn id="12" idx="1"/>
            <a:endCxn id="9" idx="6"/>
          </p:cNvCxnSpPr>
          <p:nvPr/>
        </p:nvCxnSpPr>
        <p:spPr bwMode="auto">
          <a:xfrm flipH="1" flipV="1">
            <a:off x="4561100" y="2820834"/>
            <a:ext cx="2453022" cy="1635387"/>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4" name="Elbow Connector 13"/>
          <p:cNvCxnSpPr>
            <a:stCxn id="144" idx="1"/>
            <a:endCxn id="9" idx="2"/>
          </p:cNvCxnSpPr>
          <p:nvPr/>
        </p:nvCxnSpPr>
        <p:spPr bwMode="auto">
          <a:xfrm rot="16200000" flipH="1" flipV="1">
            <a:off x="5386427" y="-919212"/>
            <a:ext cx="1562405" cy="5917683"/>
          </a:xfrm>
          <a:prstGeom prst="bentConnector4">
            <a:avLst>
              <a:gd name="adj1" fmla="val -20463"/>
              <a:gd name="adj2" fmla="val 124069"/>
            </a:avLst>
          </a:prstGeom>
          <a:noFill/>
          <a:ln w="9525" cap="flat" cmpd="sng" algn="ctr">
            <a:solidFill>
              <a:schemeClr val="bg1">
                <a:lumMod val="65000"/>
              </a:schemeClr>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3" name="Oval 122"/>
          <p:cNvSpPr/>
          <p:nvPr/>
        </p:nvSpPr>
        <p:spPr>
          <a:xfrm>
            <a:off x="9060892" y="1167312"/>
            <a:ext cx="144000" cy="144000"/>
          </a:xfrm>
          <a:prstGeom prst="ellipse">
            <a:avLst/>
          </a:prstGeom>
          <a:solidFill>
            <a:schemeClr val="bg1">
              <a:lumMod val="6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124" name="Rectangle 123"/>
          <p:cNvSpPr/>
          <p:nvPr/>
        </p:nvSpPr>
        <p:spPr bwMode="auto">
          <a:xfrm>
            <a:off x="7552224" y="893274"/>
            <a:ext cx="632009" cy="159462"/>
          </a:xfrm>
          <a:prstGeom prst="rect">
            <a:avLst/>
          </a:prstGeom>
          <a:solidFill>
            <a:schemeClr val="bg1">
              <a:lumMod val="75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err="1">
                <a:solidFill>
                  <a:schemeClr val="bg1"/>
                </a:solidFill>
                <a:latin typeface="Arial" panose="020B0604020202020204" pitchFamily="34" charset="0"/>
                <a:cs typeface="Arial" panose="020B0604020202020204" pitchFamily="34" charset="0"/>
              </a:rPr>
              <a:t>CSS</a:t>
            </a:r>
            <a:r>
              <a:rPr lang="en-GB" sz="800" kern="0" dirty="0">
                <a:solidFill>
                  <a:schemeClr val="bg1"/>
                </a:solidFill>
                <a:latin typeface="Arial" panose="020B0604020202020204" pitchFamily="34" charset="0"/>
                <a:cs typeface="Arial" panose="020B0604020202020204" pitchFamily="34" charset="0"/>
              </a:rPr>
              <a:t>-M&amp;C</a:t>
            </a:r>
            <a:endParaRPr lang="en-GB" sz="800" b="1" kern="0" dirty="0">
              <a:solidFill>
                <a:schemeClr val="bg1"/>
              </a:solidFill>
              <a:latin typeface="Arial" panose="020B0604020202020204" pitchFamily="34" charset="0"/>
              <a:cs typeface="Arial" panose="020B0604020202020204" pitchFamily="34" charset="0"/>
            </a:endParaRPr>
          </a:p>
        </p:txBody>
      </p:sp>
      <p:sp>
        <p:nvSpPr>
          <p:cNvPr id="211" name="Rectangle 210"/>
          <p:cNvSpPr/>
          <p:nvPr/>
        </p:nvSpPr>
        <p:spPr bwMode="auto">
          <a:xfrm>
            <a:off x="4511824" y="2320381"/>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a:solidFill>
                  <a:schemeClr val="bg1"/>
                </a:solidFill>
                <a:latin typeface="Arial" panose="020B0604020202020204" pitchFamily="34" charset="0"/>
                <a:cs typeface="Arial" panose="020B0604020202020204" pitchFamily="34" charset="0"/>
              </a:rPr>
              <a:t>MCS</a:t>
            </a:r>
            <a:endParaRPr lang="en-GB" sz="800" b="1" kern="0" dirty="0">
              <a:solidFill>
                <a:schemeClr val="bg1"/>
              </a:solidFill>
              <a:latin typeface="Arial" panose="020B0604020202020204" pitchFamily="34" charset="0"/>
              <a:cs typeface="Arial" panose="020B0604020202020204" pitchFamily="34" charset="0"/>
            </a:endParaRPr>
          </a:p>
        </p:txBody>
      </p:sp>
      <p:sp>
        <p:nvSpPr>
          <p:cNvPr id="213" name="Oval 212"/>
          <p:cNvSpPr/>
          <p:nvPr/>
        </p:nvSpPr>
        <p:spPr>
          <a:xfrm>
            <a:off x="6008347" y="1725321"/>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91" name="Oval 90"/>
          <p:cNvSpPr/>
          <p:nvPr/>
        </p:nvSpPr>
        <p:spPr>
          <a:xfrm>
            <a:off x="4480795" y="2746698"/>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51" name="Rectangle 50"/>
          <p:cNvSpPr/>
          <p:nvPr/>
        </p:nvSpPr>
        <p:spPr bwMode="auto">
          <a:xfrm>
            <a:off x="4890569" y="305219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a:solidFill>
                  <a:schemeClr val="bg1"/>
                </a:solidFill>
                <a:latin typeface="Arial" panose="020B0604020202020204" pitchFamily="34" charset="0"/>
                <a:cs typeface="Arial" panose="020B0604020202020204" pitchFamily="34" charset="0"/>
              </a:rPr>
              <a:t>MCS</a:t>
            </a:r>
            <a:endParaRPr lang="en-GB" sz="800" b="1" kern="0" dirty="0">
              <a:solidFill>
                <a:schemeClr val="bg1"/>
              </a:solidFill>
              <a:latin typeface="Arial" panose="020B0604020202020204" pitchFamily="34" charset="0"/>
              <a:cs typeface="Arial" panose="020B0604020202020204" pitchFamily="34" charset="0"/>
            </a:endParaRPr>
          </a:p>
        </p:txBody>
      </p:sp>
      <p:sp>
        <p:nvSpPr>
          <p:cNvPr id="72" name="Rectangle 71"/>
          <p:cNvSpPr/>
          <p:nvPr/>
        </p:nvSpPr>
        <p:spPr bwMode="auto">
          <a:xfrm>
            <a:off x="6318291" y="4103569"/>
            <a:ext cx="350926" cy="159462"/>
          </a:xfrm>
          <a:prstGeom prst="rect">
            <a:avLst/>
          </a:prstGeom>
          <a:solidFill>
            <a:srgbClr val="FF99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a:solidFill>
                  <a:schemeClr val="bg1"/>
                </a:solidFill>
                <a:latin typeface="Arial" panose="020B0604020202020204" pitchFamily="34" charset="0"/>
                <a:cs typeface="Arial" panose="020B0604020202020204" pitchFamily="34" charset="0"/>
              </a:rPr>
              <a:t>OPD</a:t>
            </a:r>
            <a:endParaRPr lang="en-GB" sz="800" b="1" kern="0" dirty="0">
              <a:solidFill>
                <a:schemeClr val="bg1"/>
              </a:solidFill>
              <a:latin typeface="Arial" panose="020B0604020202020204" pitchFamily="34" charset="0"/>
              <a:cs typeface="Arial" panose="020B0604020202020204" pitchFamily="34" charset="0"/>
            </a:endParaRPr>
          </a:p>
        </p:txBody>
      </p:sp>
      <p:sp>
        <p:nvSpPr>
          <p:cNvPr id="101" name="Oval 100"/>
          <p:cNvSpPr/>
          <p:nvPr/>
        </p:nvSpPr>
        <p:spPr>
          <a:xfrm>
            <a:off x="6942122" y="4384220"/>
            <a:ext cx="144000" cy="144000"/>
          </a:xfrm>
          <a:prstGeom prst="ellipse">
            <a:avLst/>
          </a:prstGeom>
          <a:solidFill>
            <a:srgbClr val="FF99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307" name="Oval 306"/>
          <p:cNvSpPr>
            <a:spLocks noChangeArrowheads="1"/>
          </p:cNvSpPr>
          <p:nvPr/>
        </p:nvSpPr>
        <p:spPr bwMode="auto">
          <a:xfrm>
            <a:off x="2007383" y="5293901"/>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Processing</a:t>
            </a:r>
          </a:p>
        </p:txBody>
      </p:sp>
      <p:cxnSp>
        <p:nvCxnSpPr>
          <p:cNvPr id="309" name="Straight Connector 308"/>
          <p:cNvCxnSpPr>
            <a:stCxn id="11" idx="2"/>
            <a:endCxn id="307" idx="0"/>
          </p:cNvCxnSpPr>
          <p:nvPr/>
        </p:nvCxnSpPr>
        <p:spPr bwMode="auto">
          <a:xfrm rot="10800000" flipV="1">
            <a:off x="2683539" y="4676192"/>
            <a:ext cx="1304868" cy="617709"/>
          </a:xfrm>
          <a:prstGeom prst="bentConnector2">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3" name="Rectangle 312"/>
          <p:cNvSpPr/>
          <p:nvPr/>
        </p:nvSpPr>
        <p:spPr bwMode="auto">
          <a:xfrm>
            <a:off x="2508075" y="4087070"/>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kern="0" dirty="0">
                <a:solidFill>
                  <a:schemeClr val="bg1"/>
                </a:solidFill>
                <a:latin typeface="Arial" panose="020B0604020202020204" pitchFamily="34" charset="0"/>
                <a:cs typeface="Arial" panose="020B0604020202020204" pitchFamily="34" charset="0"/>
              </a:rPr>
              <a:t>MCS</a:t>
            </a:r>
          </a:p>
        </p:txBody>
      </p:sp>
      <p:sp>
        <p:nvSpPr>
          <p:cNvPr id="314" name="Rectangle 313"/>
          <p:cNvSpPr/>
          <p:nvPr/>
        </p:nvSpPr>
        <p:spPr bwMode="auto">
          <a:xfrm>
            <a:off x="2508075" y="4243671"/>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kern="0" dirty="0">
                <a:solidFill>
                  <a:schemeClr val="bg1"/>
                </a:solidFill>
                <a:latin typeface="Arial" panose="020B0604020202020204" pitchFamily="34" charset="0"/>
                <a:cs typeface="Arial" panose="020B0604020202020204" pitchFamily="34" charset="0"/>
              </a:rPr>
              <a:t>MPS</a:t>
            </a:r>
          </a:p>
        </p:txBody>
      </p:sp>
      <p:sp>
        <p:nvSpPr>
          <p:cNvPr id="315" name="Rectangle 314"/>
          <p:cNvSpPr/>
          <p:nvPr/>
        </p:nvSpPr>
        <p:spPr bwMode="auto">
          <a:xfrm>
            <a:off x="2508075" y="4400890"/>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a:r>
              <a:rPr lang="en-GB" sz="800" kern="0" dirty="0" err="1">
                <a:solidFill>
                  <a:schemeClr val="bg1"/>
                </a:solidFill>
                <a:latin typeface="Arial" panose="020B0604020202020204" pitchFamily="34" charset="0"/>
                <a:cs typeface="Arial" panose="020B0604020202020204" pitchFamily="34" charset="0"/>
              </a:rPr>
              <a:t>NAVT</a:t>
            </a:r>
            <a:endParaRPr lang="en-GB" sz="800" kern="0" dirty="0">
              <a:solidFill>
                <a:schemeClr val="bg1"/>
              </a:solidFill>
              <a:latin typeface="Arial" panose="020B0604020202020204" pitchFamily="34" charset="0"/>
              <a:cs typeface="Arial" panose="020B0604020202020204" pitchFamily="34" charset="0"/>
            </a:endParaRPr>
          </a:p>
        </p:txBody>
      </p:sp>
      <p:sp>
        <p:nvSpPr>
          <p:cNvPr id="316" name="Rectangle 315"/>
          <p:cNvSpPr/>
          <p:nvPr/>
        </p:nvSpPr>
        <p:spPr bwMode="auto">
          <a:xfrm>
            <a:off x="2508075" y="4565682"/>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err="1">
                <a:solidFill>
                  <a:schemeClr val="bg1"/>
                </a:solidFill>
                <a:latin typeface="Arial" panose="020B0604020202020204" pitchFamily="34" charset="0"/>
                <a:cs typeface="Arial" panose="020B0604020202020204" pitchFamily="34" charset="0"/>
              </a:rPr>
              <a:t>MDP</a:t>
            </a:r>
            <a:endParaRPr lang="en-GB" sz="800" b="1" kern="0" dirty="0">
              <a:solidFill>
                <a:schemeClr val="bg1"/>
              </a:solidFill>
              <a:latin typeface="Arial" panose="020B0604020202020204" pitchFamily="34" charset="0"/>
              <a:cs typeface="Arial" panose="020B0604020202020204" pitchFamily="34" charset="0"/>
            </a:endParaRPr>
          </a:p>
        </p:txBody>
      </p:sp>
      <p:sp>
        <p:nvSpPr>
          <p:cNvPr id="105" name="Oval 104"/>
          <p:cNvSpPr/>
          <p:nvPr/>
        </p:nvSpPr>
        <p:spPr>
          <a:xfrm>
            <a:off x="3946099" y="4604192"/>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cxnSp>
        <p:nvCxnSpPr>
          <p:cNvPr id="323" name="Straight Connector 322"/>
          <p:cNvCxnSpPr>
            <a:stCxn id="95" idx="4"/>
            <a:endCxn id="307" idx="0"/>
          </p:cNvCxnSpPr>
          <p:nvPr/>
        </p:nvCxnSpPr>
        <p:spPr bwMode="auto">
          <a:xfrm flipH="1">
            <a:off x="2683539" y="3198771"/>
            <a:ext cx="1190560" cy="2095131"/>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26" name="Straight Connector 325"/>
          <p:cNvCxnSpPr>
            <a:stCxn id="213" idx="3"/>
            <a:endCxn id="307" idx="0"/>
          </p:cNvCxnSpPr>
          <p:nvPr/>
        </p:nvCxnSpPr>
        <p:spPr bwMode="auto">
          <a:xfrm flipH="1">
            <a:off x="2683539" y="1848233"/>
            <a:ext cx="3345896" cy="3445668"/>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99" name="Oval 98"/>
          <p:cNvSpPr/>
          <p:nvPr/>
        </p:nvSpPr>
        <p:spPr>
          <a:xfrm>
            <a:off x="7531677" y="2762160"/>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cxnSp>
        <p:nvCxnSpPr>
          <p:cNvPr id="339" name="Elbow Connector 338"/>
          <p:cNvCxnSpPr>
            <a:stCxn id="307" idx="5"/>
            <a:endCxn id="7" idx="4"/>
          </p:cNvCxnSpPr>
          <p:nvPr/>
        </p:nvCxnSpPr>
        <p:spPr bwMode="auto">
          <a:xfrm rot="5400000" flipH="1" flipV="1">
            <a:off x="4378747" y="1923875"/>
            <a:ext cx="2683993" cy="5118181"/>
          </a:xfrm>
          <a:prstGeom prst="bentConnector3">
            <a:avLst>
              <a:gd name="adj1" fmla="val -306"/>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45" name="Oval 344"/>
          <p:cNvSpPr/>
          <p:nvPr/>
        </p:nvSpPr>
        <p:spPr>
          <a:xfrm>
            <a:off x="8207834" y="3068968"/>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346" name="Oval 345"/>
          <p:cNvSpPr/>
          <p:nvPr/>
        </p:nvSpPr>
        <p:spPr>
          <a:xfrm>
            <a:off x="3089652" y="5751506"/>
            <a:ext cx="144000" cy="144000"/>
          </a:xfrm>
          <a:prstGeom prst="ellipse">
            <a:avLst/>
          </a:prstGeom>
          <a:solidFill>
            <a:srgbClr val="CC00CC"/>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cxnSp>
        <p:nvCxnSpPr>
          <p:cNvPr id="347" name="Straight Connector 346"/>
          <p:cNvCxnSpPr>
            <a:stCxn id="307" idx="7"/>
            <a:endCxn id="11" idx="3"/>
          </p:cNvCxnSpPr>
          <p:nvPr/>
        </p:nvCxnSpPr>
        <p:spPr bwMode="auto">
          <a:xfrm flipV="1">
            <a:off x="3161653" y="4896165"/>
            <a:ext cx="1024796" cy="488853"/>
          </a:xfrm>
          <a:prstGeom prst="line">
            <a:avLst/>
          </a:prstGeom>
          <a:noFill/>
          <a:ln w="9525"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312" name="Oval 311"/>
          <p:cNvSpPr/>
          <p:nvPr/>
        </p:nvSpPr>
        <p:spPr>
          <a:xfrm>
            <a:off x="4114449" y="4830478"/>
            <a:ext cx="144000" cy="144000"/>
          </a:xfrm>
          <a:prstGeom prst="ellipse">
            <a:avLst/>
          </a:prstGeom>
          <a:solidFill>
            <a:srgbClr val="00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350" name="Rectangle 349"/>
          <p:cNvSpPr/>
          <p:nvPr/>
        </p:nvSpPr>
        <p:spPr bwMode="auto">
          <a:xfrm>
            <a:off x="3451173" y="5076524"/>
            <a:ext cx="350926" cy="159462"/>
          </a:xfrm>
          <a:prstGeom prst="rect">
            <a:avLst/>
          </a:prstGeom>
          <a:solidFill>
            <a:schemeClr val="accent5"/>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err="1">
                <a:solidFill>
                  <a:schemeClr val="bg1"/>
                </a:solidFill>
                <a:latin typeface="Arial" panose="020B0604020202020204" pitchFamily="34" charset="0"/>
                <a:cs typeface="Arial" panose="020B0604020202020204" pitchFamily="34" charset="0"/>
              </a:rPr>
              <a:t>MDP</a:t>
            </a:r>
            <a:endParaRPr lang="en-GB" sz="800" b="1" kern="0" dirty="0">
              <a:solidFill>
                <a:schemeClr val="bg1"/>
              </a:solidFill>
              <a:latin typeface="Arial" panose="020B0604020202020204" pitchFamily="34" charset="0"/>
              <a:cs typeface="Arial" panose="020B0604020202020204" pitchFamily="34" charset="0"/>
            </a:endParaRPr>
          </a:p>
        </p:txBody>
      </p:sp>
      <p:sp>
        <p:nvSpPr>
          <p:cNvPr id="355" name="Rectangle 354"/>
          <p:cNvSpPr/>
          <p:nvPr/>
        </p:nvSpPr>
        <p:spPr bwMode="auto">
          <a:xfrm>
            <a:off x="8104370" y="3395869"/>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err="1">
                <a:solidFill>
                  <a:schemeClr val="bg1"/>
                </a:solidFill>
                <a:latin typeface="Arial" panose="020B0604020202020204" pitchFamily="34" charset="0"/>
                <a:cs typeface="Arial" panose="020B0604020202020204" pitchFamily="34" charset="0"/>
              </a:rPr>
              <a:t>NAVT</a:t>
            </a:r>
            <a:endParaRPr lang="en-GB" sz="800" b="1" kern="0" dirty="0">
              <a:solidFill>
                <a:schemeClr val="bg1"/>
              </a:solidFill>
              <a:latin typeface="Arial" panose="020B0604020202020204" pitchFamily="34" charset="0"/>
              <a:cs typeface="Arial" panose="020B0604020202020204" pitchFamily="34" charset="0"/>
            </a:endParaRPr>
          </a:p>
        </p:txBody>
      </p:sp>
      <p:sp>
        <p:nvSpPr>
          <p:cNvPr id="356" name="Rectangle 355"/>
          <p:cNvSpPr/>
          <p:nvPr/>
        </p:nvSpPr>
        <p:spPr bwMode="auto">
          <a:xfrm>
            <a:off x="3459979" y="5756615"/>
            <a:ext cx="350926" cy="159462"/>
          </a:xfrm>
          <a:prstGeom prst="rect">
            <a:avLst/>
          </a:prstGeom>
          <a:solidFill>
            <a:srgbClr val="CC00CC"/>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err="1">
                <a:solidFill>
                  <a:schemeClr val="bg1"/>
                </a:solidFill>
                <a:latin typeface="Arial" panose="020B0604020202020204" pitchFamily="34" charset="0"/>
                <a:cs typeface="Arial" panose="020B0604020202020204" pitchFamily="34" charset="0"/>
              </a:rPr>
              <a:t>NAVT</a:t>
            </a:r>
            <a:endParaRPr lang="en-GB" sz="800" b="1" kern="0" dirty="0">
              <a:solidFill>
                <a:schemeClr val="bg1"/>
              </a:solidFill>
              <a:latin typeface="Arial" panose="020B0604020202020204" pitchFamily="34" charset="0"/>
              <a:cs typeface="Arial" panose="020B0604020202020204" pitchFamily="34" charset="0"/>
            </a:endParaRPr>
          </a:p>
        </p:txBody>
      </p:sp>
      <p:sp>
        <p:nvSpPr>
          <p:cNvPr id="357" name="Rectangle 356"/>
          <p:cNvSpPr/>
          <p:nvPr/>
        </p:nvSpPr>
        <p:spPr bwMode="auto">
          <a:xfrm>
            <a:off x="3451173" y="3507079"/>
            <a:ext cx="350926" cy="159462"/>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a:solidFill>
                  <a:schemeClr val="bg1"/>
                </a:solidFill>
                <a:latin typeface="Arial" panose="020B0604020202020204" pitchFamily="34" charset="0"/>
                <a:cs typeface="Arial" panose="020B0604020202020204" pitchFamily="34" charset="0"/>
              </a:rPr>
              <a:t>MCS</a:t>
            </a:r>
            <a:endParaRPr lang="en-GB" sz="800" b="1" kern="0" dirty="0">
              <a:solidFill>
                <a:schemeClr val="bg1"/>
              </a:solidFill>
              <a:latin typeface="Arial" panose="020B0604020202020204" pitchFamily="34" charset="0"/>
              <a:cs typeface="Arial" panose="020B0604020202020204" pitchFamily="34" charset="0"/>
            </a:endParaRPr>
          </a:p>
        </p:txBody>
      </p:sp>
      <p:sp>
        <p:nvSpPr>
          <p:cNvPr id="358" name="Rectangle 357"/>
          <p:cNvSpPr/>
          <p:nvPr/>
        </p:nvSpPr>
        <p:spPr bwMode="auto">
          <a:xfrm>
            <a:off x="3445754" y="4316721"/>
            <a:ext cx="350926" cy="159462"/>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algn="ctr" fontAlgn="base">
              <a:spcBef>
                <a:spcPct val="0"/>
              </a:spcBef>
              <a:spcAft>
                <a:spcPct val="0"/>
              </a:spcAft>
            </a:pPr>
            <a:r>
              <a:rPr lang="en-GB" sz="800" kern="0" dirty="0">
                <a:solidFill>
                  <a:schemeClr val="bg1"/>
                </a:solidFill>
                <a:latin typeface="Arial" panose="020B0604020202020204" pitchFamily="34" charset="0"/>
                <a:cs typeface="Arial" panose="020B0604020202020204" pitchFamily="34" charset="0"/>
              </a:rPr>
              <a:t>MPS</a:t>
            </a:r>
            <a:endParaRPr lang="en-GB" sz="800" b="1" kern="0" dirty="0">
              <a:solidFill>
                <a:schemeClr val="bg1"/>
              </a:solidFill>
              <a:latin typeface="Arial" panose="020B0604020202020204" pitchFamily="34" charset="0"/>
              <a:cs typeface="Arial" panose="020B0604020202020204" pitchFamily="34" charset="0"/>
            </a:endParaRPr>
          </a:p>
        </p:txBody>
      </p:sp>
      <p:sp>
        <p:nvSpPr>
          <p:cNvPr id="359" name="Oval 358"/>
          <p:cNvSpPr/>
          <p:nvPr/>
        </p:nvSpPr>
        <p:spPr>
          <a:xfrm>
            <a:off x="3089652" y="5318118"/>
            <a:ext cx="144000" cy="144000"/>
          </a:xfrm>
          <a:prstGeom prst="ellipse">
            <a:avLst/>
          </a:prstGeom>
          <a:solidFill>
            <a:schemeClr val="accent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Tree>
    <p:extLst>
      <p:ext uri="{BB962C8B-B14F-4D97-AF65-F5344CB8AC3E}">
        <p14:creationId xmlns:p14="http://schemas.microsoft.com/office/powerpoint/2010/main" val="1148536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1.1 MOIMS Data and Services - update</a:t>
            </a:r>
          </a:p>
        </p:txBody>
      </p:sp>
      <p:sp>
        <p:nvSpPr>
          <p:cNvPr id="3" name="Footer Placeholder 2"/>
          <p:cNvSpPr>
            <a:spLocks noGrp="1"/>
          </p:cNvSpPr>
          <p:nvPr>
            <p:ph type="ftr" sz="quarter" idx="10"/>
          </p:nvPr>
        </p:nvSpPr>
        <p:spPr/>
        <p:txBody>
          <a:bodyPr/>
          <a:lstStyle/>
          <a:p>
            <a:r>
              <a:rPr lang="en-GB" altLang="en-US"/>
              <a:t>MOIMS Services for SEA Reference Architecture</a:t>
            </a:r>
          </a:p>
        </p:txBody>
      </p:sp>
      <p:sp>
        <p:nvSpPr>
          <p:cNvPr id="4" name="Date Placeholder 3"/>
          <p:cNvSpPr>
            <a:spLocks noGrp="1"/>
          </p:cNvSpPr>
          <p:nvPr>
            <p:ph type="dt" sz="half" idx="2"/>
          </p:nvPr>
        </p:nvSpPr>
        <p:spPr/>
        <p:txBody>
          <a:bodyPr/>
          <a:lstStyle/>
          <a:p>
            <a:fld id="{4E6B5339-250B-497B-86A8-407D7FFBC494}" type="datetime1">
              <a:rPr lang="en-GB" smtClean="0"/>
              <a:t>28/09/2016</a:t>
            </a:fld>
            <a:endParaRPr lang="en-GB" dirty="0"/>
          </a:p>
        </p:txBody>
      </p:sp>
    </p:spTree>
    <p:extLst>
      <p:ext uri="{BB962C8B-B14F-4D97-AF65-F5344CB8AC3E}">
        <p14:creationId xmlns:p14="http://schemas.microsoft.com/office/powerpoint/2010/main" val="1328506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a:t>1.11 Data Storage and Archiving - original</a:t>
            </a:r>
          </a:p>
        </p:txBody>
      </p:sp>
      <p:sp>
        <p:nvSpPr>
          <p:cNvPr id="4" name="Footer Placeholder 3"/>
          <p:cNvSpPr>
            <a:spLocks noGrp="1"/>
          </p:cNvSpPr>
          <p:nvPr>
            <p:ph type="ftr" sz="quarter" idx="10"/>
          </p:nvPr>
        </p:nvSpPr>
        <p:spPr/>
        <p:txBody>
          <a:bodyPr/>
          <a:lstStyle/>
          <a:p>
            <a:r>
              <a:rPr lang="en-GB" altLang="en-US" sz="1800" kern="0">
                <a:solidFill>
                  <a:sysClr val="windowText" lastClr="000000"/>
                </a:solidFill>
              </a:rPr>
              <a:t>MOIMS Services for SEA Reference Architecture</a:t>
            </a:r>
          </a:p>
        </p:txBody>
      </p:sp>
      <p:sp>
        <p:nvSpPr>
          <p:cNvPr id="5" name="Date Placeholder 4"/>
          <p:cNvSpPr>
            <a:spLocks noGrp="1"/>
          </p:cNvSpPr>
          <p:nvPr>
            <p:ph type="dt" sz="half" idx="2"/>
          </p:nvPr>
        </p:nvSpPr>
        <p:spPr/>
        <p:txBody>
          <a:bodyPr/>
          <a:lstStyle/>
          <a:p>
            <a:fld id="{12855DAC-E062-42E1-AF07-8E9CA1B2E8F6}" type="datetime1">
              <a:rPr lang="en-GB" sz="1800" kern="0">
                <a:solidFill>
                  <a:sysClr val="windowText" lastClr="000000"/>
                </a:solidFill>
              </a:rPr>
              <a:pPr/>
              <a:t>28/09/2016</a:t>
            </a:fld>
            <a:endParaRPr lang="en-GB" sz="1800" kern="0" dirty="0">
              <a:solidFill>
                <a:sysClr val="windowText" lastClr="000000"/>
              </a:solidFill>
            </a:endParaRPr>
          </a:p>
        </p:txBody>
      </p:sp>
      <p:pic>
        <p:nvPicPr>
          <p:cNvPr id="108" name="Picture 107"/>
          <p:cNvPicPr/>
          <p:nvPr/>
        </p:nvPicPr>
        <p:blipFill>
          <a:blip r:embed="rId3">
            <a:extLst>
              <a:ext uri="{28A0092B-C50C-407E-A947-70E740481C1C}">
                <a14:useLocalDpi xmlns:a14="http://schemas.microsoft.com/office/drawing/2010/main" val="0"/>
              </a:ext>
            </a:extLst>
          </a:blip>
          <a:srcRect/>
          <a:stretch>
            <a:fillRect/>
          </a:stretch>
        </p:blipFill>
        <p:spPr bwMode="auto">
          <a:xfrm>
            <a:off x="1719580" y="1085850"/>
            <a:ext cx="8752840" cy="4686300"/>
          </a:xfrm>
          <a:prstGeom prst="rect">
            <a:avLst/>
          </a:prstGeom>
          <a:noFill/>
        </p:spPr>
      </p:pic>
    </p:spTree>
    <p:extLst>
      <p:ext uri="{BB962C8B-B14F-4D97-AF65-F5344CB8AC3E}">
        <p14:creationId xmlns:p14="http://schemas.microsoft.com/office/powerpoint/2010/main" val="3824632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1.11 Data Storage and Archiving - update</a:t>
            </a:r>
          </a:p>
        </p:txBody>
      </p:sp>
      <p:sp>
        <p:nvSpPr>
          <p:cNvPr id="5" name="Oval 8"/>
          <p:cNvSpPr>
            <a:spLocks noChangeArrowheads="1"/>
          </p:cNvSpPr>
          <p:nvPr/>
        </p:nvSpPr>
        <p:spPr bwMode="auto">
          <a:xfrm>
            <a:off x="9183119" y="734325"/>
            <a:ext cx="1352313" cy="622176"/>
          </a:xfrm>
          <a:prstGeom prst="ellipse">
            <a:avLst/>
          </a:prstGeom>
          <a:solidFill>
            <a:srgbClr val="FF99FF"/>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Navigation &amp; Timing</a:t>
            </a:r>
          </a:p>
        </p:txBody>
      </p:sp>
      <p:sp>
        <p:nvSpPr>
          <p:cNvPr id="7" name="Oval 6"/>
          <p:cNvSpPr>
            <a:spLocks noChangeArrowheads="1"/>
          </p:cNvSpPr>
          <p:nvPr/>
        </p:nvSpPr>
        <p:spPr bwMode="auto">
          <a:xfrm>
            <a:off x="4111716" y="768235"/>
            <a:ext cx="1352313" cy="622176"/>
          </a:xfrm>
          <a:prstGeom prst="ellipse">
            <a:avLst/>
          </a:prstGeom>
          <a:solidFill>
            <a:srgbClr val="FF7C80"/>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Mission</a:t>
            </a:r>
            <a:b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Control</a:t>
            </a:r>
          </a:p>
        </p:txBody>
      </p:sp>
      <p:sp>
        <p:nvSpPr>
          <p:cNvPr id="9" name="Oval 8"/>
          <p:cNvSpPr>
            <a:spLocks noChangeArrowheads="1"/>
          </p:cNvSpPr>
          <p:nvPr/>
        </p:nvSpPr>
        <p:spPr bwMode="auto">
          <a:xfrm>
            <a:off x="2007382" y="734325"/>
            <a:ext cx="1352313" cy="622176"/>
          </a:xfrm>
          <a:prstGeom prst="ellipse">
            <a:avLst/>
          </a:prstGeom>
          <a:solidFill>
            <a:srgbClr val="FFC000"/>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Operations</a:t>
            </a:r>
            <a:b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Preparation</a:t>
            </a:r>
          </a:p>
        </p:txBody>
      </p:sp>
      <p:sp>
        <p:nvSpPr>
          <p:cNvPr id="10" name="Oval 9"/>
          <p:cNvSpPr>
            <a:spLocks noChangeArrowheads="1"/>
          </p:cNvSpPr>
          <p:nvPr/>
        </p:nvSpPr>
        <p:spPr bwMode="auto">
          <a:xfrm>
            <a:off x="2492331" y="5846362"/>
            <a:ext cx="2015410"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User Support</a:t>
            </a:r>
          </a:p>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[Archive Consumer]</a:t>
            </a:r>
          </a:p>
        </p:txBody>
      </p:sp>
      <p:sp>
        <p:nvSpPr>
          <p:cNvPr id="11" name="Oval 10"/>
          <p:cNvSpPr>
            <a:spLocks noChangeArrowheads="1"/>
          </p:cNvSpPr>
          <p:nvPr/>
        </p:nvSpPr>
        <p:spPr bwMode="auto">
          <a:xfrm>
            <a:off x="473985" y="4831002"/>
            <a:ext cx="1352313" cy="622176"/>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Satellite</a:t>
            </a:r>
            <a:b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Dev. &amp; </a:t>
            </a:r>
            <a:r>
              <a:rPr kumimoji="1" lang="en-US" sz="1200" kern="0" dirty="0" err="1">
                <a:solidFill>
                  <a:srgbClr val="000000"/>
                </a:solidFill>
                <a:latin typeface="Arial" panose="020B0604020202020204" pitchFamily="34" charset="0"/>
                <a:ea typeface="ＭＳ Ｐゴシック" pitchFamily="34" charset="-128"/>
                <a:cs typeface="Arial" panose="020B0604020202020204" pitchFamily="34" charset="0"/>
              </a:rPr>
              <a:t>Maint</a:t>
            </a: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a:t>
            </a:r>
          </a:p>
        </p:txBody>
      </p:sp>
      <p:grpSp>
        <p:nvGrpSpPr>
          <p:cNvPr id="42" name="Group 41"/>
          <p:cNvGrpSpPr/>
          <p:nvPr/>
        </p:nvGrpSpPr>
        <p:grpSpPr>
          <a:xfrm>
            <a:off x="1331225" y="2537113"/>
            <a:ext cx="1352313" cy="1031085"/>
            <a:chOff x="4507740" y="2783361"/>
            <a:chExt cx="1352313" cy="1031085"/>
          </a:xfrm>
        </p:grpSpPr>
        <p:sp>
          <p:nvSpPr>
            <p:cNvPr id="14" name="Oval 13"/>
            <p:cNvSpPr>
              <a:spLocks noChangeArrowheads="1"/>
            </p:cNvSpPr>
            <p:nvPr/>
          </p:nvSpPr>
          <p:spPr bwMode="auto">
            <a:xfrm>
              <a:off x="4507740" y="2903275"/>
              <a:ext cx="1352313" cy="833429"/>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Operations</a:t>
              </a:r>
            </a:p>
            <a:p>
              <a:pPr algn="ctr" fontAlgn="base">
                <a:spcBef>
                  <a:spcPct val="0"/>
                </a:spcBef>
                <a:spcAft>
                  <a:spcPct val="0"/>
                </a:spcAft>
              </a:pPr>
              <a:r>
                <a:rPr kumimoji="1" lang="en-US" sz="1200" b="1" kern="0" dirty="0">
                  <a:solidFill>
                    <a:srgbClr val="FF0000"/>
                  </a:solidFill>
                  <a:latin typeface="Arial" panose="020B0604020202020204" pitchFamily="34" charset="0"/>
                  <a:ea typeface="ＭＳ Ｐゴシック" pitchFamily="34" charset="-128"/>
                  <a:cs typeface="Arial" panose="020B0604020202020204" pitchFamily="34" charset="0"/>
                </a:rPr>
                <a:t>Short term storage </a:t>
              </a:r>
              <a:r>
                <a:rPr kumimoji="1" lang="en-US" sz="1200" b="1" strike="dblStrike" kern="0" dirty="0">
                  <a:solidFill>
                    <a:srgbClr val="FF0000"/>
                  </a:solidFill>
                  <a:latin typeface="Arial" panose="020B0604020202020204" pitchFamily="34" charset="0"/>
                  <a:ea typeface="ＭＳ Ｐゴシック" pitchFamily="34" charset="-128"/>
                  <a:cs typeface="Arial" panose="020B0604020202020204" pitchFamily="34" charset="0"/>
                </a:rPr>
                <a:t>Archive</a:t>
              </a:r>
            </a:p>
          </p:txBody>
        </p:sp>
        <p:sp>
          <p:nvSpPr>
            <p:cNvPr id="21" name="Oval 20"/>
            <p:cNvSpPr/>
            <p:nvPr/>
          </p:nvSpPr>
          <p:spPr>
            <a:xfrm>
              <a:off x="5122021" y="3670446"/>
              <a:ext cx="144000" cy="144000"/>
            </a:xfrm>
            <a:prstGeom prst="ellipse">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22" name="Oval 21"/>
            <p:cNvSpPr/>
            <p:nvPr/>
          </p:nvSpPr>
          <p:spPr>
            <a:xfrm>
              <a:off x="5111897" y="2783361"/>
              <a:ext cx="144000" cy="144000"/>
            </a:xfrm>
            <a:prstGeom prst="ellipse">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grpSp>
      <p:grpSp>
        <p:nvGrpSpPr>
          <p:cNvPr id="53" name="Group 52"/>
          <p:cNvGrpSpPr/>
          <p:nvPr/>
        </p:nvGrpSpPr>
        <p:grpSpPr>
          <a:xfrm>
            <a:off x="7315163" y="5990721"/>
            <a:ext cx="1352313" cy="622176"/>
            <a:chOff x="5761982" y="5303397"/>
            <a:chExt cx="1352313" cy="622176"/>
          </a:xfrm>
        </p:grpSpPr>
        <p:sp>
          <p:nvSpPr>
            <p:cNvPr id="20" name="Oval 19"/>
            <p:cNvSpPr/>
            <p:nvPr/>
          </p:nvSpPr>
          <p:spPr>
            <a:xfrm>
              <a:off x="6970295" y="5748196"/>
              <a:ext cx="144000" cy="144000"/>
            </a:xfrm>
            <a:prstGeom prst="ellipse">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24" name="Oval 23"/>
            <p:cNvSpPr>
              <a:spLocks noChangeArrowheads="1"/>
            </p:cNvSpPr>
            <p:nvPr/>
          </p:nvSpPr>
          <p:spPr bwMode="auto">
            <a:xfrm>
              <a:off x="5761982" y="5303397"/>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1" kern="0" dirty="0">
                  <a:solidFill>
                    <a:srgbClr val="FF0000"/>
                  </a:solidFill>
                  <a:latin typeface="Arial" panose="020B0604020202020204" pitchFamily="34" charset="0"/>
                  <a:ea typeface="ＭＳ Ｐゴシック" pitchFamily="34" charset="-128"/>
                  <a:cs typeface="Arial" panose="020B0604020202020204" pitchFamily="34" charset="0"/>
                </a:rPr>
                <a:t>Long-term Data Archive</a:t>
              </a:r>
            </a:p>
          </p:txBody>
        </p:sp>
        <p:sp>
          <p:nvSpPr>
            <p:cNvPr id="15" name="Oval 14"/>
            <p:cNvSpPr/>
            <p:nvPr/>
          </p:nvSpPr>
          <p:spPr>
            <a:xfrm>
              <a:off x="5788054" y="5754808"/>
              <a:ext cx="144000" cy="144000"/>
            </a:xfrm>
            <a:prstGeom prst="ellipse">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grpSp>
      <p:cxnSp>
        <p:nvCxnSpPr>
          <p:cNvPr id="26" name="Straight Connector 25"/>
          <p:cNvCxnSpPr>
            <a:stCxn id="23" idx="2"/>
            <a:endCxn id="14" idx="6"/>
          </p:cNvCxnSpPr>
          <p:nvPr/>
        </p:nvCxnSpPr>
        <p:spPr bwMode="auto">
          <a:xfrm flipH="1">
            <a:off x="2683538" y="2795431"/>
            <a:ext cx="6688671" cy="278311"/>
          </a:xfrm>
          <a:prstGeom prst="line">
            <a:avLst/>
          </a:pr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8" name="Straight Connector 27"/>
          <p:cNvCxnSpPr>
            <a:stCxn id="13" idx="2"/>
            <a:endCxn id="14" idx="6"/>
          </p:cNvCxnSpPr>
          <p:nvPr/>
        </p:nvCxnSpPr>
        <p:spPr bwMode="auto">
          <a:xfrm flipH="1">
            <a:off x="2683538" y="2795431"/>
            <a:ext cx="6760671" cy="278311"/>
          </a:xfrm>
          <a:prstGeom prst="line">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6" name="Connector: Curved 45"/>
          <p:cNvCxnSpPr>
            <a:stCxn id="21" idx="4"/>
            <a:endCxn id="11" idx="0"/>
          </p:cNvCxnSpPr>
          <p:nvPr/>
        </p:nvCxnSpPr>
        <p:spPr bwMode="auto">
          <a:xfrm rot="5400000">
            <a:off x="952422" y="3765918"/>
            <a:ext cx="1262804" cy="867364"/>
          </a:xfrm>
          <a:prstGeom prst="curvedConnector3">
            <a:avLst>
              <a:gd name="adj1" fmla="val 50000"/>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9" name="Connector: Curved 48"/>
          <p:cNvCxnSpPr>
            <a:stCxn id="21" idx="5"/>
            <a:endCxn id="12" idx="0"/>
          </p:cNvCxnSpPr>
          <p:nvPr/>
        </p:nvCxnSpPr>
        <p:spPr bwMode="auto">
          <a:xfrm rot="16200000" flipH="1">
            <a:off x="4215999" y="1399529"/>
            <a:ext cx="20747" cy="4315908"/>
          </a:xfrm>
          <a:prstGeom prst="curvedConnector5">
            <a:avLst>
              <a:gd name="adj1" fmla="val 1101846"/>
              <a:gd name="adj2" fmla="val 49538"/>
              <a:gd name="adj3" fmla="val -1001846"/>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51" name="Connector: Curved 50"/>
          <p:cNvCxnSpPr>
            <a:stCxn id="15" idx="2"/>
            <a:endCxn id="10" idx="6"/>
          </p:cNvCxnSpPr>
          <p:nvPr/>
        </p:nvCxnSpPr>
        <p:spPr bwMode="auto">
          <a:xfrm rot="10800000">
            <a:off x="4507741" y="6157450"/>
            <a:ext cx="2833494" cy="356682"/>
          </a:xfrm>
          <a:prstGeom prst="curvedConnector3">
            <a:avLst>
              <a:gd name="adj1" fmla="val 50000"/>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3" name="Connector: Curved 62"/>
          <p:cNvCxnSpPr>
            <a:stCxn id="60" idx="6"/>
            <a:endCxn id="8" idx="0"/>
          </p:cNvCxnSpPr>
          <p:nvPr/>
        </p:nvCxnSpPr>
        <p:spPr bwMode="auto">
          <a:xfrm>
            <a:off x="7387163" y="3951496"/>
            <a:ext cx="2161142" cy="751865"/>
          </a:xfrm>
          <a:prstGeom prst="curvedConnector2">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5" name="Connector: Curved 64"/>
          <p:cNvCxnSpPr>
            <a:stCxn id="55" idx="4"/>
            <a:endCxn id="24" idx="0"/>
          </p:cNvCxnSpPr>
          <p:nvPr/>
        </p:nvCxnSpPr>
        <p:spPr bwMode="auto">
          <a:xfrm rot="5400000">
            <a:off x="8461808" y="4904224"/>
            <a:ext cx="616009" cy="1556984"/>
          </a:xfrm>
          <a:prstGeom prst="curvedConnector3">
            <a:avLst>
              <a:gd name="adj1" fmla="val 50000"/>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67" name="Connector: Curved 66"/>
          <p:cNvCxnSpPr>
            <a:stCxn id="54" idx="2"/>
            <a:endCxn id="10" idx="0"/>
          </p:cNvCxnSpPr>
          <p:nvPr/>
        </p:nvCxnSpPr>
        <p:spPr bwMode="auto">
          <a:xfrm rot="10800000" flipV="1">
            <a:off x="3500036" y="5013240"/>
            <a:ext cx="5300112" cy="833121"/>
          </a:xfrm>
          <a:prstGeom prst="curvedConnector2">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70" name="Connector: Curved 69"/>
          <p:cNvCxnSpPr>
            <a:stCxn id="56" idx="4"/>
            <a:endCxn id="12" idx="0"/>
          </p:cNvCxnSpPr>
          <p:nvPr/>
        </p:nvCxnSpPr>
        <p:spPr bwMode="auto">
          <a:xfrm rot="5400000">
            <a:off x="8065004" y="1512495"/>
            <a:ext cx="374685" cy="3736039"/>
          </a:xfrm>
          <a:prstGeom prst="curvedConnector3">
            <a:avLst>
              <a:gd name="adj1" fmla="val 50000"/>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72" name="Rectangle 71"/>
          <p:cNvSpPr/>
          <p:nvPr/>
        </p:nvSpPr>
        <p:spPr bwMode="auto">
          <a:xfrm>
            <a:off x="8385217" y="5592847"/>
            <a:ext cx="502006" cy="174851"/>
          </a:xfrm>
          <a:prstGeom prst="rect">
            <a:avLst/>
          </a:prstGeom>
          <a:solidFill>
            <a:srgbClr val="92D05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rgbClr val="006699"/>
                </a:solidFill>
                <a:effectLst/>
                <a:latin typeface="Gill Sans MT" pitchFamily="34" charset="0"/>
              </a:rPr>
              <a:t>XFDU</a:t>
            </a:r>
          </a:p>
        </p:txBody>
      </p:sp>
      <p:sp>
        <p:nvSpPr>
          <p:cNvPr id="73" name="Rectangle 72"/>
          <p:cNvSpPr/>
          <p:nvPr/>
        </p:nvSpPr>
        <p:spPr bwMode="auto">
          <a:xfrm>
            <a:off x="4932895" y="6093660"/>
            <a:ext cx="502006" cy="174851"/>
          </a:xfrm>
          <a:prstGeom prst="rect">
            <a:avLst/>
          </a:prstGeom>
          <a:solidFill>
            <a:srgbClr val="92D05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rgbClr val="006699"/>
                </a:solidFill>
                <a:effectLst/>
                <a:latin typeface="Gill Sans MT" pitchFamily="34" charset="0"/>
              </a:rPr>
              <a:t>XFDU</a:t>
            </a:r>
            <a:endParaRPr kumimoji="0" lang="en-GB" sz="700" b="1" i="0" u="none" strike="noStrike" cap="none" normalizeH="0" baseline="0" dirty="0">
              <a:ln>
                <a:noFill/>
              </a:ln>
              <a:solidFill>
                <a:srgbClr val="006699"/>
              </a:solidFill>
              <a:effectLst/>
              <a:latin typeface="Gill Sans MT" pitchFamily="34" charset="0"/>
            </a:endParaRPr>
          </a:p>
        </p:txBody>
      </p:sp>
      <p:sp>
        <p:nvSpPr>
          <p:cNvPr id="74" name="Rectangle 73"/>
          <p:cNvSpPr/>
          <p:nvPr/>
        </p:nvSpPr>
        <p:spPr bwMode="auto">
          <a:xfrm>
            <a:off x="6436262" y="5041941"/>
            <a:ext cx="502006" cy="174851"/>
          </a:xfrm>
          <a:prstGeom prst="rect">
            <a:avLst/>
          </a:prstGeom>
          <a:solidFill>
            <a:srgbClr val="92D05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rgbClr val="006699"/>
                </a:solidFill>
                <a:effectLst/>
                <a:latin typeface="Gill Sans MT" pitchFamily="34" charset="0"/>
              </a:rPr>
              <a:t>XFDU</a:t>
            </a:r>
            <a:endParaRPr kumimoji="0" lang="en-GB" sz="700" b="1" i="0" u="none" strike="noStrike" cap="none" normalizeH="0" baseline="0" dirty="0">
              <a:ln>
                <a:noFill/>
              </a:ln>
              <a:solidFill>
                <a:srgbClr val="006699"/>
              </a:solidFill>
              <a:effectLst/>
              <a:latin typeface="Gill Sans MT" pitchFamily="34" charset="0"/>
            </a:endParaRPr>
          </a:p>
        </p:txBody>
      </p:sp>
      <p:sp>
        <p:nvSpPr>
          <p:cNvPr id="75" name="Rectangle 74"/>
          <p:cNvSpPr/>
          <p:nvPr/>
        </p:nvSpPr>
        <p:spPr bwMode="auto">
          <a:xfrm>
            <a:off x="9127113" y="3993759"/>
            <a:ext cx="502006" cy="174851"/>
          </a:xfrm>
          <a:prstGeom prst="rect">
            <a:avLst/>
          </a:prstGeom>
          <a:solidFill>
            <a:srgbClr val="92D05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rgbClr val="006699"/>
                </a:solidFill>
                <a:effectLst/>
                <a:latin typeface="Gill Sans MT" pitchFamily="34" charset="0"/>
              </a:rPr>
              <a:t>XFDU</a:t>
            </a:r>
          </a:p>
        </p:txBody>
      </p:sp>
      <p:grpSp>
        <p:nvGrpSpPr>
          <p:cNvPr id="95" name="Group 94"/>
          <p:cNvGrpSpPr/>
          <p:nvPr/>
        </p:nvGrpSpPr>
        <p:grpSpPr>
          <a:xfrm>
            <a:off x="7083357" y="642472"/>
            <a:ext cx="1352313" cy="754040"/>
            <a:chOff x="6159530" y="711949"/>
            <a:chExt cx="1352313" cy="754040"/>
          </a:xfrm>
        </p:grpSpPr>
        <p:sp>
          <p:nvSpPr>
            <p:cNvPr id="6" name="Oval 8"/>
            <p:cNvSpPr>
              <a:spLocks noChangeArrowheads="1"/>
            </p:cNvSpPr>
            <p:nvPr/>
          </p:nvSpPr>
          <p:spPr bwMode="auto">
            <a:xfrm>
              <a:off x="6159530" y="843813"/>
              <a:ext cx="1352313" cy="622176"/>
            </a:xfrm>
            <a:prstGeom prst="ellipse">
              <a:avLst/>
            </a:prstGeom>
            <a:solidFill>
              <a:schemeClr val="tx2">
                <a:lumMod val="40000"/>
                <a:lumOff val="60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Planning &amp; Scheduling</a:t>
              </a:r>
            </a:p>
          </p:txBody>
        </p:sp>
        <p:sp>
          <p:nvSpPr>
            <p:cNvPr id="76" name="Rectangle 75"/>
            <p:cNvSpPr/>
            <p:nvPr/>
          </p:nvSpPr>
          <p:spPr bwMode="auto">
            <a:xfrm>
              <a:off x="6687265" y="711949"/>
              <a:ext cx="502006" cy="174851"/>
            </a:xfrm>
            <a:prstGeom prst="rect">
              <a:avLst/>
            </a:prstGeom>
            <a:solidFill>
              <a:srgbClr val="92D05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rgbClr val="FF0000"/>
                  </a:solidFill>
                  <a:effectLst/>
                  <a:latin typeface="Gill Sans MT" pitchFamily="34" charset="0"/>
                </a:rPr>
                <a:t>IPELTU</a:t>
              </a:r>
            </a:p>
          </p:txBody>
        </p:sp>
      </p:grpSp>
      <p:cxnSp>
        <p:nvCxnSpPr>
          <p:cNvPr id="78" name="Connector: Curved 77"/>
          <p:cNvCxnSpPr>
            <a:stCxn id="6" idx="4"/>
            <a:endCxn id="12" idx="0"/>
          </p:cNvCxnSpPr>
          <p:nvPr/>
        </p:nvCxnSpPr>
        <p:spPr bwMode="auto">
          <a:xfrm rot="5400000">
            <a:off x="5986248" y="1794590"/>
            <a:ext cx="2171345" cy="1375188"/>
          </a:xfrm>
          <a:prstGeom prst="curvedConnector3">
            <a:avLst>
              <a:gd name="adj1" fmla="val 50000"/>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1" name="Rectangle 80"/>
          <p:cNvSpPr/>
          <p:nvPr/>
        </p:nvSpPr>
        <p:spPr bwMode="auto">
          <a:xfrm>
            <a:off x="6629730" y="6580144"/>
            <a:ext cx="811044" cy="174851"/>
          </a:xfrm>
          <a:prstGeom prst="rect">
            <a:avLst/>
          </a:prstGeom>
          <a:solidFill>
            <a:schemeClr val="accent6">
              <a:lumMod val="20000"/>
              <a:lumOff val="80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rgbClr val="006699"/>
                </a:solidFill>
                <a:effectLst/>
                <a:latin typeface="Gill Sans MT" pitchFamily="34" charset="0"/>
              </a:rPr>
              <a:t>DAI:CAIS</a:t>
            </a:r>
          </a:p>
        </p:txBody>
      </p:sp>
      <p:pic>
        <p:nvPicPr>
          <p:cNvPr id="83" name="Picture 82" descr="Trash Can Icon - 128x128px"/>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51631" y="5890542"/>
            <a:ext cx="616978" cy="616978"/>
          </a:xfrm>
          <a:prstGeom prst="rect">
            <a:avLst/>
          </a:prstGeom>
        </p:spPr>
      </p:pic>
      <p:grpSp>
        <p:nvGrpSpPr>
          <p:cNvPr id="85" name="Group 84"/>
          <p:cNvGrpSpPr/>
          <p:nvPr/>
        </p:nvGrpSpPr>
        <p:grpSpPr>
          <a:xfrm>
            <a:off x="8800148" y="4703361"/>
            <a:ext cx="1740847" cy="974900"/>
            <a:chOff x="8800148" y="4369418"/>
            <a:chExt cx="1740847" cy="974900"/>
          </a:xfrm>
        </p:grpSpPr>
        <p:grpSp>
          <p:nvGrpSpPr>
            <p:cNvPr id="58" name="Group 57"/>
            <p:cNvGrpSpPr/>
            <p:nvPr/>
          </p:nvGrpSpPr>
          <p:grpSpPr>
            <a:xfrm>
              <a:off x="8800148" y="4369418"/>
              <a:ext cx="1424313" cy="671351"/>
              <a:chOff x="7572228" y="4370417"/>
              <a:chExt cx="1424313" cy="671351"/>
            </a:xfrm>
          </p:grpSpPr>
          <p:sp>
            <p:nvSpPr>
              <p:cNvPr id="8" name="Oval 7"/>
              <p:cNvSpPr>
                <a:spLocks noChangeArrowheads="1"/>
              </p:cNvSpPr>
              <p:nvPr/>
            </p:nvSpPr>
            <p:spPr bwMode="auto">
              <a:xfrm>
                <a:off x="7644228" y="4370417"/>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b="1" kern="0" dirty="0">
                    <a:solidFill>
                      <a:srgbClr val="FF0000"/>
                    </a:solidFill>
                    <a:latin typeface="Arial" panose="020B0604020202020204" pitchFamily="34" charset="0"/>
                    <a:ea typeface="ＭＳ Ｐゴシック" pitchFamily="34" charset="-128"/>
                    <a:cs typeface="Arial" panose="020B0604020202020204" pitchFamily="34" charset="0"/>
                  </a:rPr>
                  <a:t>Near-term</a:t>
                </a: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 Data Archive</a:t>
                </a:r>
              </a:p>
            </p:txBody>
          </p:sp>
          <p:sp>
            <p:nvSpPr>
              <p:cNvPr id="54" name="Oval 53"/>
              <p:cNvSpPr/>
              <p:nvPr/>
            </p:nvSpPr>
            <p:spPr>
              <a:xfrm>
                <a:off x="7572228" y="4608297"/>
                <a:ext cx="144000" cy="144000"/>
              </a:xfrm>
              <a:prstGeom prst="ellipse">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55" name="Oval 54"/>
              <p:cNvSpPr/>
              <p:nvPr/>
            </p:nvSpPr>
            <p:spPr>
              <a:xfrm>
                <a:off x="8248384" y="4897768"/>
                <a:ext cx="144000" cy="144000"/>
              </a:xfrm>
              <a:prstGeom prst="ellipse">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grpSp>
        <p:sp>
          <p:nvSpPr>
            <p:cNvPr id="82" name="Rectangle 81"/>
            <p:cNvSpPr/>
            <p:nvPr/>
          </p:nvSpPr>
          <p:spPr bwMode="auto">
            <a:xfrm>
              <a:off x="9729951" y="5169467"/>
              <a:ext cx="811044" cy="174851"/>
            </a:xfrm>
            <a:prstGeom prst="rect">
              <a:avLst/>
            </a:prstGeom>
            <a:solidFill>
              <a:schemeClr val="accent6">
                <a:lumMod val="20000"/>
                <a:lumOff val="80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rgbClr val="006699"/>
                  </a:solidFill>
                  <a:effectLst/>
                  <a:latin typeface="Gill Sans MT" pitchFamily="34" charset="0"/>
                </a:rPr>
                <a:t>DAI:PAIS</a:t>
              </a:r>
            </a:p>
          </p:txBody>
        </p:sp>
        <p:sp>
          <p:nvSpPr>
            <p:cNvPr id="84" name="Oval 83"/>
            <p:cNvSpPr/>
            <p:nvPr/>
          </p:nvSpPr>
          <p:spPr>
            <a:xfrm>
              <a:off x="10128448" y="4607298"/>
              <a:ext cx="144000" cy="144000"/>
            </a:xfrm>
            <a:prstGeom prst="ellipse">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grpSp>
      <p:cxnSp>
        <p:nvCxnSpPr>
          <p:cNvPr id="87" name="Connector: Curved 86"/>
          <p:cNvCxnSpPr>
            <a:stCxn id="84" idx="6"/>
            <a:endCxn id="83" idx="0"/>
          </p:cNvCxnSpPr>
          <p:nvPr/>
        </p:nvCxnSpPr>
        <p:spPr bwMode="auto">
          <a:xfrm>
            <a:off x="10272448" y="5013241"/>
            <a:ext cx="987672" cy="877301"/>
          </a:xfrm>
          <a:prstGeom prst="curvedConnector2">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grpSp>
        <p:nvGrpSpPr>
          <p:cNvPr id="61" name="Group 60"/>
          <p:cNvGrpSpPr/>
          <p:nvPr/>
        </p:nvGrpSpPr>
        <p:grpSpPr>
          <a:xfrm>
            <a:off x="5433272" y="3567857"/>
            <a:ext cx="1953891" cy="767490"/>
            <a:chOff x="4900328" y="4137657"/>
            <a:chExt cx="1953891" cy="767490"/>
          </a:xfrm>
        </p:grpSpPr>
        <p:sp>
          <p:nvSpPr>
            <p:cNvPr id="12" name="Oval 11"/>
            <p:cNvSpPr>
              <a:spLocks noChangeArrowheads="1"/>
            </p:cNvSpPr>
            <p:nvPr/>
          </p:nvSpPr>
          <p:spPr bwMode="auto">
            <a:xfrm>
              <a:off x="4900328" y="4137657"/>
              <a:ext cx="1902108" cy="767490"/>
            </a:xfrm>
            <a:prstGeom prst="ellipse">
              <a:avLst/>
            </a:prstGeom>
            <a:solidFill>
              <a:schemeClr val="bg1">
                <a:lumMod val="95000"/>
              </a:schemeClr>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Mission Data</a:t>
              </a:r>
              <a:b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b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Processing</a:t>
              </a:r>
            </a:p>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[Archive Producer]</a:t>
              </a:r>
            </a:p>
          </p:txBody>
        </p:sp>
        <p:sp>
          <p:nvSpPr>
            <p:cNvPr id="60" name="Oval 59"/>
            <p:cNvSpPr/>
            <p:nvPr/>
          </p:nvSpPr>
          <p:spPr>
            <a:xfrm>
              <a:off x="6710219" y="4449296"/>
              <a:ext cx="144000" cy="144000"/>
            </a:xfrm>
            <a:prstGeom prst="ellipse">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grpSp>
      <p:sp>
        <p:nvSpPr>
          <p:cNvPr id="90" name="Rectangle 89"/>
          <p:cNvSpPr/>
          <p:nvPr/>
        </p:nvSpPr>
        <p:spPr bwMode="auto">
          <a:xfrm>
            <a:off x="164163" y="2050905"/>
            <a:ext cx="1809891" cy="174851"/>
          </a:xfrm>
          <a:prstGeom prst="rect">
            <a:avLst/>
          </a:prstGeom>
          <a:solidFill>
            <a:schemeClr val="accent6">
              <a:lumMod val="20000"/>
              <a:lumOff val="80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rgbClr val="006699"/>
                </a:solidFill>
                <a:effectLst/>
                <a:latin typeface="Gill Sans MT" pitchFamily="34" charset="0"/>
              </a:rPr>
              <a:t>MO COM Service Archive</a:t>
            </a:r>
          </a:p>
        </p:txBody>
      </p:sp>
      <p:sp>
        <p:nvSpPr>
          <p:cNvPr id="97" name="TextBox 96"/>
          <p:cNvSpPr txBox="1"/>
          <p:nvPr/>
        </p:nvSpPr>
        <p:spPr>
          <a:xfrm>
            <a:off x="139634" y="3103951"/>
            <a:ext cx="1166761" cy="461665"/>
          </a:xfrm>
          <a:prstGeom prst="rect">
            <a:avLst/>
          </a:prstGeom>
          <a:noFill/>
        </p:spPr>
        <p:txBody>
          <a:bodyPr wrap="square" rtlCol="0">
            <a:spAutoFit/>
          </a:bodyPr>
          <a:lstStyle/>
          <a:p>
            <a:r>
              <a:rPr lang="en-GB" sz="1200" b="0" dirty="0">
                <a:latin typeface="Arial" panose="020B0604020202020204" pitchFamily="34" charset="0"/>
                <a:cs typeface="Arial" panose="020B0604020202020204" pitchFamily="34" charset="0"/>
              </a:rPr>
              <a:t>Data in Short-term storage</a:t>
            </a:r>
          </a:p>
        </p:txBody>
      </p:sp>
      <p:sp>
        <p:nvSpPr>
          <p:cNvPr id="98" name="TextBox 97"/>
          <p:cNvSpPr txBox="1"/>
          <p:nvPr/>
        </p:nvSpPr>
        <p:spPr>
          <a:xfrm>
            <a:off x="10320435" y="3623322"/>
            <a:ext cx="1819493" cy="1384995"/>
          </a:xfrm>
          <a:prstGeom prst="rect">
            <a:avLst/>
          </a:prstGeom>
          <a:noFill/>
        </p:spPr>
        <p:txBody>
          <a:bodyPr wrap="square" rtlCol="0">
            <a:spAutoFit/>
          </a:bodyPr>
          <a:lstStyle/>
          <a:p>
            <a:r>
              <a:rPr lang="en-GB" sz="1200" b="0" dirty="0">
                <a:latin typeface="Arial" panose="020B0604020202020204" pitchFamily="34" charset="0"/>
                <a:cs typeface="Arial" panose="020B0604020202020204" pitchFamily="34" charset="0"/>
              </a:rPr>
              <a:t>Data is kept in Near-term archive for</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Access by users and then </a:t>
            </a: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Selected and send to long term archive OR </a:t>
            </a: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Not selected</a:t>
            </a:r>
          </a:p>
        </p:txBody>
      </p:sp>
      <p:sp>
        <p:nvSpPr>
          <p:cNvPr id="99" name="TextBox 98"/>
          <p:cNvSpPr txBox="1"/>
          <p:nvPr/>
        </p:nvSpPr>
        <p:spPr>
          <a:xfrm>
            <a:off x="8682393" y="6255472"/>
            <a:ext cx="1254034" cy="461665"/>
          </a:xfrm>
          <a:prstGeom prst="rect">
            <a:avLst/>
          </a:prstGeom>
          <a:noFill/>
        </p:spPr>
        <p:txBody>
          <a:bodyPr wrap="square" rtlCol="0">
            <a:spAutoFit/>
          </a:bodyPr>
          <a:lstStyle/>
          <a:p>
            <a:r>
              <a:rPr lang="en-GB" sz="1200" b="0" dirty="0">
                <a:latin typeface="Arial" panose="020B0604020202020204" pitchFamily="34" charset="0"/>
                <a:cs typeface="Arial" panose="020B0604020202020204" pitchFamily="34" charset="0"/>
              </a:rPr>
              <a:t>Long-term archive</a:t>
            </a:r>
          </a:p>
        </p:txBody>
      </p:sp>
      <p:sp>
        <p:nvSpPr>
          <p:cNvPr id="100" name="TextBox 99"/>
          <p:cNvSpPr txBox="1"/>
          <p:nvPr/>
        </p:nvSpPr>
        <p:spPr>
          <a:xfrm>
            <a:off x="11182194" y="5128726"/>
            <a:ext cx="870893" cy="830997"/>
          </a:xfrm>
          <a:prstGeom prst="rect">
            <a:avLst/>
          </a:prstGeom>
          <a:noFill/>
        </p:spPr>
        <p:txBody>
          <a:bodyPr wrap="square" rtlCol="0">
            <a:spAutoFit/>
          </a:bodyPr>
          <a:lstStyle/>
          <a:p>
            <a:r>
              <a:rPr lang="en-GB" sz="1200" b="0" dirty="0">
                <a:latin typeface="Arial" panose="020B0604020202020204" pitchFamily="34" charset="0"/>
                <a:cs typeface="Arial" panose="020B0604020202020204" pitchFamily="34" charset="0"/>
              </a:rPr>
              <a:t>Some data is not selected</a:t>
            </a:r>
          </a:p>
        </p:txBody>
      </p:sp>
      <p:sp>
        <p:nvSpPr>
          <p:cNvPr id="101" name="TextBox 100"/>
          <p:cNvSpPr txBox="1"/>
          <p:nvPr/>
        </p:nvSpPr>
        <p:spPr>
          <a:xfrm>
            <a:off x="5696489" y="642211"/>
            <a:ext cx="1577761" cy="830997"/>
          </a:xfrm>
          <a:prstGeom prst="rect">
            <a:avLst/>
          </a:prstGeom>
          <a:noFill/>
        </p:spPr>
        <p:txBody>
          <a:bodyPr wrap="square" rtlCol="0">
            <a:spAutoFit/>
          </a:bodyPr>
          <a:lstStyle/>
          <a:p>
            <a:r>
              <a:rPr lang="en-GB" sz="1200" b="0" dirty="0">
                <a:latin typeface="Arial" panose="020B0604020202020204" pitchFamily="34" charset="0"/>
                <a:cs typeface="Arial" panose="020B0604020202020204" pitchFamily="34" charset="0"/>
              </a:rPr>
              <a:t>IPELTU helps figure out what metadata to collect  for long term usage</a:t>
            </a:r>
          </a:p>
        </p:txBody>
      </p:sp>
      <p:sp>
        <p:nvSpPr>
          <p:cNvPr id="62" name="Oval 61"/>
          <p:cNvSpPr/>
          <p:nvPr/>
        </p:nvSpPr>
        <p:spPr>
          <a:xfrm>
            <a:off x="2611538" y="1293042"/>
            <a:ext cx="144000" cy="144000"/>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64" name="Oval 63"/>
          <p:cNvSpPr/>
          <p:nvPr/>
        </p:nvSpPr>
        <p:spPr>
          <a:xfrm>
            <a:off x="4684584" y="1350016"/>
            <a:ext cx="144000" cy="144000"/>
          </a:xfrm>
          <a:prstGeom prst="ellips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66" name="Oval 65"/>
          <p:cNvSpPr/>
          <p:nvPr/>
        </p:nvSpPr>
        <p:spPr>
          <a:xfrm>
            <a:off x="7678615" y="1341649"/>
            <a:ext cx="144000" cy="144000"/>
          </a:xfrm>
          <a:prstGeom prst="ellipse">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sp>
        <p:nvSpPr>
          <p:cNvPr id="68" name="Oval 67"/>
          <p:cNvSpPr/>
          <p:nvPr/>
        </p:nvSpPr>
        <p:spPr>
          <a:xfrm>
            <a:off x="9750538" y="1283770"/>
            <a:ext cx="144000" cy="144000"/>
          </a:xfrm>
          <a:prstGeom prst="ellipse">
            <a:avLst/>
          </a:prstGeom>
          <a:solidFill>
            <a:schemeClr val="accent4"/>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grpSp>
        <p:nvGrpSpPr>
          <p:cNvPr id="29" name="Group 28"/>
          <p:cNvGrpSpPr/>
          <p:nvPr/>
        </p:nvGrpSpPr>
        <p:grpSpPr>
          <a:xfrm>
            <a:off x="9372209" y="2394361"/>
            <a:ext cx="1424313" cy="798811"/>
            <a:chOff x="8220924" y="1952012"/>
            <a:chExt cx="1424313" cy="798811"/>
          </a:xfrm>
        </p:grpSpPr>
        <p:grpSp>
          <p:nvGrpSpPr>
            <p:cNvPr id="57" name="Group 56"/>
            <p:cNvGrpSpPr/>
            <p:nvPr/>
          </p:nvGrpSpPr>
          <p:grpSpPr>
            <a:xfrm>
              <a:off x="8220924" y="2041994"/>
              <a:ext cx="1424313" cy="708829"/>
              <a:chOff x="7572228" y="3035093"/>
              <a:chExt cx="1424313" cy="708829"/>
            </a:xfrm>
          </p:grpSpPr>
          <p:grpSp>
            <p:nvGrpSpPr>
              <p:cNvPr id="35" name="Group 34"/>
              <p:cNvGrpSpPr/>
              <p:nvPr/>
            </p:nvGrpSpPr>
            <p:grpSpPr>
              <a:xfrm>
                <a:off x="7572228" y="3035093"/>
                <a:ext cx="1424313" cy="622176"/>
                <a:chOff x="7572228" y="3035093"/>
                <a:chExt cx="1424313" cy="622176"/>
              </a:xfrm>
            </p:grpSpPr>
            <p:sp>
              <p:nvSpPr>
                <p:cNvPr id="13" name="Oval 12"/>
                <p:cNvSpPr>
                  <a:spLocks noChangeArrowheads="1"/>
                </p:cNvSpPr>
                <p:nvPr/>
              </p:nvSpPr>
              <p:spPr bwMode="auto">
                <a:xfrm>
                  <a:off x="7644228" y="3035093"/>
                  <a:ext cx="1352313" cy="622176"/>
                </a:xfrm>
                <a:prstGeom prst="ellipse">
                  <a:avLst/>
                </a:prstGeom>
                <a:solidFill>
                  <a:srgbClr val="66FF99"/>
                </a:solidFill>
                <a:ln w="9525">
                  <a:solidFill>
                    <a:schemeClr val="tx1"/>
                  </a:solidFill>
                  <a:round/>
                  <a:headEnd/>
                  <a:tailEnd/>
                </a:ln>
              </p:spPr>
              <p:txBody>
                <a:bodyPr lIns="0" rIns="0" anchor="ctr"/>
                <a:lstStyle/>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On-board </a:t>
                  </a:r>
                </a:p>
                <a:p>
                  <a:pPr algn="ctr" fontAlgn="base">
                    <a:spcBef>
                      <a:spcPct val="0"/>
                    </a:spcBef>
                    <a:spcAft>
                      <a:spcPct val="0"/>
                    </a:spcAft>
                  </a:pPr>
                  <a:r>
                    <a:rPr kumimoji="1" lang="en-US" sz="1200" kern="0" dirty="0">
                      <a:solidFill>
                        <a:srgbClr val="000000"/>
                      </a:solidFill>
                      <a:latin typeface="Arial" panose="020B0604020202020204" pitchFamily="34" charset="0"/>
                      <a:ea typeface="ＭＳ Ｐゴシック" pitchFamily="34" charset="-128"/>
                      <a:cs typeface="Arial" panose="020B0604020202020204" pitchFamily="34" charset="0"/>
                    </a:rPr>
                    <a:t>File Store</a:t>
                  </a:r>
                </a:p>
              </p:txBody>
            </p:sp>
            <p:sp>
              <p:nvSpPr>
                <p:cNvPr id="23" name="Oval 22"/>
                <p:cNvSpPr/>
                <p:nvPr/>
              </p:nvSpPr>
              <p:spPr>
                <a:xfrm>
                  <a:off x="7572228" y="3274181"/>
                  <a:ext cx="144000" cy="144000"/>
                </a:xfrm>
                <a:prstGeom prst="ellipse">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grpSp>
          <p:sp>
            <p:nvSpPr>
              <p:cNvPr id="56" name="Oval 55"/>
              <p:cNvSpPr/>
              <p:nvPr/>
            </p:nvSpPr>
            <p:spPr>
              <a:xfrm>
                <a:off x="8248384" y="3599922"/>
                <a:ext cx="144000" cy="144000"/>
              </a:xfrm>
              <a:prstGeom prst="ellipse">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grpSp>
        <p:sp>
          <p:nvSpPr>
            <p:cNvPr id="69" name="Oval 68"/>
            <p:cNvSpPr/>
            <p:nvPr/>
          </p:nvSpPr>
          <p:spPr>
            <a:xfrm>
              <a:off x="8881016" y="1952012"/>
              <a:ext cx="144000" cy="144000"/>
            </a:xfrm>
            <a:prstGeom prst="ellipse">
              <a:avLst/>
            </a:prstGeom>
            <a:solidFill>
              <a:schemeClr val="accent3">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kern="0">
                <a:solidFill>
                  <a:sysClr val="windowText" lastClr="000000"/>
                </a:solidFill>
              </a:endParaRPr>
            </a:p>
          </p:txBody>
        </p:sp>
      </p:grpSp>
      <p:cxnSp>
        <p:nvCxnSpPr>
          <p:cNvPr id="17" name="Straight Connector 16"/>
          <p:cNvCxnSpPr>
            <a:stCxn id="62" idx="4"/>
            <a:endCxn id="22" idx="7"/>
          </p:cNvCxnSpPr>
          <p:nvPr/>
        </p:nvCxnSpPr>
        <p:spPr bwMode="auto">
          <a:xfrm flipH="1">
            <a:off x="2058294" y="1437042"/>
            <a:ext cx="625244" cy="1121159"/>
          </a:xfrm>
          <a:prstGeom prst="line">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19" name="Straight Connector 18"/>
          <p:cNvCxnSpPr>
            <a:stCxn id="64" idx="4"/>
            <a:endCxn id="22" idx="2"/>
          </p:cNvCxnSpPr>
          <p:nvPr/>
        </p:nvCxnSpPr>
        <p:spPr bwMode="auto">
          <a:xfrm flipH="1">
            <a:off x="1935382" y="1494016"/>
            <a:ext cx="2821202" cy="1115097"/>
          </a:xfrm>
          <a:prstGeom prst="line">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27" name="Straight Connector 26"/>
          <p:cNvCxnSpPr>
            <a:stCxn id="66" idx="2"/>
            <a:endCxn id="22" idx="6"/>
          </p:cNvCxnSpPr>
          <p:nvPr/>
        </p:nvCxnSpPr>
        <p:spPr bwMode="auto">
          <a:xfrm flipH="1">
            <a:off x="2079382" y="1413649"/>
            <a:ext cx="5599233" cy="1195464"/>
          </a:xfrm>
          <a:prstGeom prst="line">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1" name="Straight Connector 30"/>
          <p:cNvCxnSpPr>
            <a:stCxn id="68" idx="4"/>
            <a:endCxn id="22" idx="2"/>
          </p:cNvCxnSpPr>
          <p:nvPr/>
        </p:nvCxnSpPr>
        <p:spPr bwMode="auto">
          <a:xfrm flipH="1">
            <a:off x="1935382" y="1427770"/>
            <a:ext cx="7887156" cy="1181343"/>
          </a:xfrm>
          <a:prstGeom prst="line">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3" name="Straight Connector 32"/>
          <p:cNvCxnSpPr>
            <a:stCxn id="90" idx="3"/>
            <a:endCxn id="22" idx="1"/>
          </p:cNvCxnSpPr>
          <p:nvPr/>
        </p:nvCxnSpPr>
        <p:spPr bwMode="auto">
          <a:xfrm flipH="1">
            <a:off x="1956470" y="2138331"/>
            <a:ext cx="17584" cy="419870"/>
          </a:xfrm>
          <a:prstGeom prst="line">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6" name="Straight Connector 35"/>
          <p:cNvCxnSpPr>
            <a:stCxn id="64" idx="4"/>
            <a:endCxn id="69" idx="1"/>
          </p:cNvCxnSpPr>
          <p:nvPr/>
        </p:nvCxnSpPr>
        <p:spPr bwMode="auto">
          <a:xfrm>
            <a:off x="4756584" y="1494016"/>
            <a:ext cx="5296805" cy="921433"/>
          </a:xfrm>
          <a:prstGeom prst="line">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38" name="Straight Connector 37"/>
          <p:cNvCxnSpPr>
            <a:stCxn id="66" idx="3"/>
            <a:endCxn id="69" idx="0"/>
          </p:cNvCxnSpPr>
          <p:nvPr/>
        </p:nvCxnSpPr>
        <p:spPr bwMode="auto">
          <a:xfrm>
            <a:off x="7699703" y="1464561"/>
            <a:ext cx="2404598" cy="929800"/>
          </a:xfrm>
          <a:prstGeom prst="line">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cxnSp>
        <p:nvCxnSpPr>
          <p:cNvPr id="40" name="Straight Connector 39"/>
          <p:cNvCxnSpPr>
            <a:stCxn id="68" idx="4"/>
            <a:endCxn id="69" idx="2"/>
          </p:cNvCxnSpPr>
          <p:nvPr/>
        </p:nvCxnSpPr>
        <p:spPr bwMode="auto">
          <a:xfrm>
            <a:off x="9822538" y="1427770"/>
            <a:ext cx="209763" cy="1038591"/>
          </a:xfrm>
          <a:prstGeom prst="line">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86" name="Rectangle 85"/>
          <p:cNvSpPr/>
          <p:nvPr/>
        </p:nvSpPr>
        <p:spPr bwMode="auto">
          <a:xfrm>
            <a:off x="2241328" y="1759142"/>
            <a:ext cx="502006" cy="174851"/>
          </a:xfrm>
          <a:prstGeom prst="rect">
            <a:avLst/>
          </a:prstGeom>
          <a:solidFill>
            <a:srgbClr val="FFC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OPD</a:t>
            </a:r>
          </a:p>
        </p:txBody>
      </p:sp>
      <p:sp>
        <p:nvSpPr>
          <p:cNvPr id="91" name="Rectangle 90"/>
          <p:cNvSpPr/>
          <p:nvPr/>
        </p:nvSpPr>
        <p:spPr bwMode="auto">
          <a:xfrm>
            <a:off x="3619972" y="1772214"/>
            <a:ext cx="502006" cy="174851"/>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MCS</a:t>
            </a:r>
          </a:p>
        </p:txBody>
      </p:sp>
      <p:sp>
        <p:nvSpPr>
          <p:cNvPr id="92" name="Rectangle 91"/>
          <p:cNvSpPr/>
          <p:nvPr/>
        </p:nvSpPr>
        <p:spPr bwMode="auto">
          <a:xfrm>
            <a:off x="6474716" y="1521006"/>
            <a:ext cx="502006" cy="174851"/>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MPS</a:t>
            </a:r>
          </a:p>
        </p:txBody>
      </p:sp>
      <p:sp>
        <p:nvSpPr>
          <p:cNvPr id="94" name="Rectangle 93"/>
          <p:cNvSpPr/>
          <p:nvPr/>
        </p:nvSpPr>
        <p:spPr bwMode="auto">
          <a:xfrm>
            <a:off x="8822731" y="1464560"/>
            <a:ext cx="502006" cy="174851"/>
          </a:xfrm>
          <a:prstGeom prst="rect">
            <a:avLst/>
          </a:prstGeom>
          <a:solidFill>
            <a:schemeClr val="accent4"/>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NAVT</a:t>
            </a:r>
          </a:p>
        </p:txBody>
      </p:sp>
      <p:sp>
        <p:nvSpPr>
          <p:cNvPr id="96" name="Rectangle 95"/>
          <p:cNvSpPr/>
          <p:nvPr/>
        </p:nvSpPr>
        <p:spPr bwMode="auto">
          <a:xfrm>
            <a:off x="9638843" y="1746479"/>
            <a:ext cx="502006" cy="174851"/>
          </a:xfrm>
          <a:prstGeom prst="rect">
            <a:avLst/>
          </a:prstGeom>
          <a:solidFill>
            <a:schemeClr val="accent4"/>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NAVT</a:t>
            </a:r>
          </a:p>
        </p:txBody>
      </p:sp>
      <p:sp>
        <p:nvSpPr>
          <p:cNvPr id="103" name="Rectangle 102"/>
          <p:cNvSpPr/>
          <p:nvPr/>
        </p:nvSpPr>
        <p:spPr bwMode="auto">
          <a:xfrm>
            <a:off x="8595476" y="1783951"/>
            <a:ext cx="502006" cy="174851"/>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MPS</a:t>
            </a:r>
          </a:p>
        </p:txBody>
      </p:sp>
      <p:sp>
        <p:nvSpPr>
          <p:cNvPr id="106" name="Rectangle 105"/>
          <p:cNvSpPr/>
          <p:nvPr/>
        </p:nvSpPr>
        <p:spPr bwMode="auto">
          <a:xfrm>
            <a:off x="7945346" y="2018441"/>
            <a:ext cx="502006" cy="174851"/>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MCS</a:t>
            </a:r>
          </a:p>
        </p:txBody>
      </p:sp>
      <p:sp>
        <p:nvSpPr>
          <p:cNvPr id="107" name="Rectangle 106"/>
          <p:cNvSpPr/>
          <p:nvPr/>
        </p:nvSpPr>
        <p:spPr bwMode="auto">
          <a:xfrm>
            <a:off x="1332821" y="3984930"/>
            <a:ext cx="502006" cy="174851"/>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MCS</a:t>
            </a:r>
          </a:p>
        </p:txBody>
      </p:sp>
      <p:sp>
        <p:nvSpPr>
          <p:cNvPr id="109" name="Rectangle 108"/>
          <p:cNvSpPr/>
          <p:nvPr/>
        </p:nvSpPr>
        <p:spPr bwMode="auto">
          <a:xfrm>
            <a:off x="1334139" y="4161501"/>
            <a:ext cx="502006" cy="174851"/>
          </a:xfrm>
          <a:prstGeom prst="rect">
            <a:avLst/>
          </a:prstGeom>
          <a:solidFill>
            <a:schemeClr val="accent4"/>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NAVT</a:t>
            </a:r>
          </a:p>
        </p:txBody>
      </p:sp>
      <p:sp>
        <p:nvSpPr>
          <p:cNvPr id="110" name="Rectangle 109"/>
          <p:cNvSpPr/>
          <p:nvPr/>
        </p:nvSpPr>
        <p:spPr bwMode="auto">
          <a:xfrm>
            <a:off x="4737895" y="2875624"/>
            <a:ext cx="502006" cy="174851"/>
          </a:xfrm>
          <a:prstGeom prst="rect">
            <a:avLst/>
          </a:prstGeom>
          <a:solidFill>
            <a:schemeClr val="tx2">
              <a:lumMod val="40000"/>
              <a:lumOff val="60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MDP</a:t>
            </a:r>
          </a:p>
        </p:txBody>
      </p:sp>
      <p:sp>
        <p:nvSpPr>
          <p:cNvPr id="111" name="Rectangle 110"/>
          <p:cNvSpPr/>
          <p:nvPr/>
        </p:nvSpPr>
        <p:spPr bwMode="auto">
          <a:xfrm>
            <a:off x="1331225" y="4321400"/>
            <a:ext cx="502006" cy="174851"/>
          </a:xfrm>
          <a:prstGeom prst="rect">
            <a:avLst/>
          </a:prstGeom>
          <a:solidFill>
            <a:schemeClr val="tx2">
              <a:lumMod val="40000"/>
              <a:lumOff val="60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MDP</a:t>
            </a:r>
          </a:p>
        </p:txBody>
      </p:sp>
      <p:sp>
        <p:nvSpPr>
          <p:cNvPr id="112" name="Rectangle 111"/>
          <p:cNvSpPr/>
          <p:nvPr/>
        </p:nvSpPr>
        <p:spPr bwMode="auto">
          <a:xfrm>
            <a:off x="4088662" y="3262387"/>
            <a:ext cx="502006" cy="174851"/>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MCS</a:t>
            </a:r>
          </a:p>
        </p:txBody>
      </p:sp>
      <p:sp>
        <p:nvSpPr>
          <p:cNvPr id="113" name="Rectangle 112"/>
          <p:cNvSpPr/>
          <p:nvPr/>
        </p:nvSpPr>
        <p:spPr bwMode="auto">
          <a:xfrm>
            <a:off x="4089980" y="3438958"/>
            <a:ext cx="502006" cy="174851"/>
          </a:xfrm>
          <a:prstGeom prst="rect">
            <a:avLst/>
          </a:prstGeom>
          <a:solidFill>
            <a:schemeClr val="accent4"/>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NAVT</a:t>
            </a:r>
          </a:p>
        </p:txBody>
      </p:sp>
      <p:sp>
        <p:nvSpPr>
          <p:cNvPr id="114" name="Rectangle 113"/>
          <p:cNvSpPr/>
          <p:nvPr/>
        </p:nvSpPr>
        <p:spPr bwMode="auto">
          <a:xfrm>
            <a:off x="4087066" y="3598857"/>
            <a:ext cx="502006" cy="174851"/>
          </a:xfrm>
          <a:prstGeom prst="rect">
            <a:avLst/>
          </a:prstGeom>
          <a:solidFill>
            <a:schemeClr val="tx2">
              <a:lumMod val="40000"/>
              <a:lumOff val="60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MDP</a:t>
            </a:r>
          </a:p>
        </p:txBody>
      </p:sp>
      <p:sp>
        <p:nvSpPr>
          <p:cNvPr id="115" name="Rectangle 114"/>
          <p:cNvSpPr/>
          <p:nvPr/>
        </p:nvSpPr>
        <p:spPr bwMode="auto">
          <a:xfrm>
            <a:off x="4087066" y="3758281"/>
            <a:ext cx="502006" cy="174851"/>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MPS</a:t>
            </a:r>
          </a:p>
        </p:txBody>
      </p:sp>
      <p:cxnSp>
        <p:nvCxnSpPr>
          <p:cNvPr id="44" name="Connector: Curved 43"/>
          <p:cNvCxnSpPr>
            <a:stCxn id="21" idx="5"/>
            <a:endCxn id="10" idx="1"/>
          </p:cNvCxnSpPr>
          <p:nvPr/>
        </p:nvCxnSpPr>
        <p:spPr bwMode="auto">
          <a:xfrm rot="16200000" flipH="1">
            <a:off x="1232765" y="4382762"/>
            <a:ext cx="2390368" cy="719063"/>
          </a:xfrm>
          <a:prstGeom prst="curvedConnector3">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16" name="Rectangle 115"/>
          <p:cNvSpPr/>
          <p:nvPr/>
        </p:nvSpPr>
        <p:spPr bwMode="auto">
          <a:xfrm>
            <a:off x="2429215" y="4758004"/>
            <a:ext cx="502006" cy="174851"/>
          </a:xfrm>
          <a:prstGeom prst="rect">
            <a:avLst/>
          </a:prstGeom>
          <a:solidFill>
            <a:srgbClr val="FF0000"/>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MCS</a:t>
            </a:r>
          </a:p>
        </p:txBody>
      </p:sp>
      <p:sp>
        <p:nvSpPr>
          <p:cNvPr id="117" name="Rectangle 116"/>
          <p:cNvSpPr/>
          <p:nvPr/>
        </p:nvSpPr>
        <p:spPr bwMode="auto">
          <a:xfrm>
            <a:off x="2430533" y="4934575"/>
            <a:ext cx="502006" cy="174851"/>
          </a:xfrm>
          <a:prstGeom prst="rect">
            <a:avLst/>
          </a:prstGeom>
          <a:solidFill>
            <a:schemeClr val="accent4"/>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NAVT</a:t>
            </a:r>
          </a:p>
        </p:txBody>
      </p:sp>
      <p:sp>
        <p:nvSpPr>
          <p:cNvPr id="118" name="Rectangle 117"/>
          <p:cNvSpPr/>
          <p:nvPr/>
        </p:nvSpPr>
        <p:spPr bwMode="auto">
          <a:xfrm>
            <a:off x="2427619" y="5094474"/>
            <a:ext cx="502006" cy="174851"/>
          </a:xfrm>
          <a:prstGeom prst="rect">
            <a:avLst/>
          </a:prstGeom>
          <a:solidFill>
            <a:schemeClr val="tx2">
              <a:lumMod val="40000"/>
              <a:lumOff val="60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MDP</a:t>
            </a:r>
          </a:p>
        </p:txBody>
      </p:sp>
      <p:sp>
        <p:nvSpPr>
          <p:cNvPr id="119" name="Rectangle 118"/>
          <p:cNvSpPr/>
          <p:nvPr/>
        </p:nvSpPr>
        <p:spPr bwMode="auto">
          <a:xfrm>
            <a:off x="2427619" y="5253898"/>
            <a:ext cx="502006" cy="174851"/>
          </a:xfrm>
          <a:prstGeom prst="rect">
            <a:avLst/>
          </a:prstGeom>
          <a:solidFill>
            <a:schemeClr val="accent1"/>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chemeClr val="bg1"/>
                </a:solidFill>
                <a:effectLst/>
                <a:latin typeface="Gill Sans MT" pitchFamily="34" charset="0"/>
              </a:rPr>
              <a:t>MPS</a:t>
            </a:r>
          </a:p>
        </p:txBody>
      </p:sp>
      <p:sp>
        <p:nvSpPr>
          <p:cNvPr id="120" name="Rectangle 119"/>
          <p:cNvSpPr/>
          <p:nvPr/>
        </p:nvSpPr>
        <p:spPr bwMode="auto">
          <a:xfrm>
            <a:off x="10355174" y="1997621"/>
            <a:ext cx="1809891" cy="174851"/>
          </a:xfrm>
          <a:prstGeom prst="rect">
            <a:avLst/>
          </a:prstGeom>
          <a:solidFill>
            <a:schemeClr val="accent6">
              <a:lumMod val="20000"/>
              <a:lumOff val="80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rgbClr val="006699"/>
                </a:solidFill>
                <a:effectLst/>
                <a:latin typeface="Gill Sans MT" pitchFamily="34" charset="0"/>
              </a:rPr>
              <a:t>MO File Transfer &amp; Management</a:t>
            </a:r>
          </a:p>
        </p:txBody>
      </p:sp>
      <p:cxnSp>
        <p:nvCxnSpPr>
          <p:cNvPr id="48" name="Straight Connector 47"/>
          <p:cNvCxnSpPr>
            <a:stCxn id="120" idx="1"/>
            <a:endCxn id="69" idx="7"/>
          </p:cNvCxnSpPr>
          <p:nvPr/>
        </p:nvCxnSpPr>
        <p:spPr bwMode="auto">
          <a:xfrm flipH="1">
            <a:off x="10155213" y="2085047"/>
            <a:ext cx="199961" cy="330402"/>
          </a:xfrm>
          <a:prstGeom prst="line">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1" name="Rectangle 120"/>
          <p:cNvSpPr/>
          <p:nvPr/>
        </p:nvSpPr>
        <p:spPr bwMode="auto">
          <a:xfrm>
            <a:off x="10355173" y="3330964"/>
            <a:ext cx="1809891" cy="174851"/>
          </a:xfrm>
          <a:prstGeom prst="rect">
            <a:avLst/>
          </a:prstGeom>
          <a:solidFill>
            <a:schemeClr val="accent6">
              <a:lumMod val="20000"/>
              <a:lumOff val="80000"/>
            </a:schemeClr>
          </a:solidFill>
          <a:ln>
            <a:solidFill>
              <a:schemeClr val="tx1"/>
            </a:solidFill>
          </a:ln>
          <a:effectLst/>
          <a:extLst/>
        </p:spPr>
        <p:txBody>
          <a:bodyPr vert="horz" wrap="square" lIns="18000" tIns="18000" rIns="18000" bIns="1800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GB" sz="900" b="1" i="0" u="none" strike="noStrike" cap="none" normalizeH="0" baseline="0" dirty="0">
                <a:ln>
                  <a:noFill/>
                </a:ln>
                <a:solidFill>
                  <a:srgbClr val="006699"/>
                </a:solidFill>
                <a:effectLst/>
                <a:latin typeface="Gill Sans MT" pitchFamily="34" charset="0"/>
              </a:rPr>
              <a:t>MO Data Product Distribution</a:t>
            </a:r>
          </a:p>
        </p:txBody>
      </p:sp>
      <p:cxnSp>
        <p:nvCxnSpPr>
          <p:cNvPr id="52" name="Straight Connector 51"/>
          <p:cNvCxnSpPr>
            <a:stCxn id="121" idx="1"/>
            <a:endCxn id="56" idx="5"/>
          </p:cNvCxnSpPr>
          <p:nvPr/>
        </p:nvCxnSpPr>
        <p:spPr bwMode="auto">
          <a:xfrm flipH="1" flipV="1">
            <a:off x="10171277" y="3172084"/>
            <a:ext cx="183896" cy="246306"/>
          </a:xfrm>
          <a:prstGeom prst="line">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
        <p:nvSpPr>
          <p:cNvPr id="122" name="TextBox 121"/>
          <p:cNvSpPr txBox="1"/>
          <p:nvPr/>
        </p:nvSpPr>
        <p:spPr>
          <a:xfrm>
            <a:off x="187834" y="5739332"/>
            <a:ext cx="2232498" cy="1015663"/>
          </a:xfrm>
          <a:prstGeom prst="rect">
            <a:avLst/>
          </a:prstGeom>
          <a:noFill/>
        </p:spPr>
        <p:txBody>
          <a:bodyPr wrap="square" rtlCol="0">
            <a:spAutoFit/>
          </a:bodyPr>
          <a:lstStyle/>
          <a:p>
            <a:r>
              <a:rPr lang="en-GB" sz="1200" b="0" dirty="0">
                <a:latin typeface="Arial" panose="020B0604020202020204" pitchFamily="34" charset="0"/>
                <a:cs typeface="Arial" panose="020B0604020202020204" pitchFamily="34" charset="0"/>
              </a:rPr>
              <a:t>Users may include:</a:t>
            </a: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Engineers in project</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Scientists related to project</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Researchers in other areas</a:t>
            </a:r>
          </a:p>
          <a:p>
            <a:pPr marL="171450" indent="-171450">
              <a:buFont typeface="Arial" panose="020B0604020202020204" pitchFamily="34" charset="0"/>
              <a:buChar char="•"/>
            </a:pPr>
            <a:r>
              <a:rPr lang="en-GB" sz="1200" b="0" dirty="0">
                <a:latin typeface="Arial" panose="020B0604020202020204" pitchFamily="34" charset="0"/>
                <a:cs typeface="Arial" panose="020B0604020202020204" pitchFamily="34" charset="0"/>
              </a:rPr>
              <a:t>Public</a:t>
            </a:r>
          </a:p>
        </p:txBody>
      </p:sp>
      <p:cxnSp>
        <p:nvCxnSpPr>
          <p:cNvPr id="77" name="Straight Connector 76"/>
          <p:cNvCxnSpPr>
            <a:stCxn id="82" idx="1"/>
            <a:endCxn id="55" idx="7"/>
          </p:cNvCxnSpPr>
          <p:nvPr/>
        </p:nvCxnSpPr>
        <p:spPr bwMode="auto">
          <a:xfrm flipH="1" flipV="1">
            <a:off x="9599216" y="5251800"/>
            <a:ext cx="130735" cy="339036"/>
          </a:xfrm>
          <a:prstGeom prst="line">
            <a:avLst/>
          </a:prstGeom>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p:spPr>
      </p:cxnSp>
    </p:spTree>
    <p:extLst>
      <p:ext uri="{BB962C8B-B14F-4D97-AF65-F5344CB8AC3E}">
        <p14:creationId xmlns:p14="http://schemas.microsoft.com/office/powerpoint/2010/main" val="1432544385"/>
      </p:ext>
    </p:extLst>
  </p:cSld>
  <p:clrMapOvr>
    <a:masterClrMapping/>
  </p:clrMapOvr>
</p:sld>
</file>

<file path=ppt/theme/theme1.xml><?xml version="1.0" encoding="utf-8"?>
<a:theme xmlns:a="http://schemas.openxmlformats.org/drawingml/2006/main" name="CCSDS 2010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CSDS 2">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rgbClr val="AAC9E9"/>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vert="horz" wrap="square" lIns="18000" tIns="18000" rIns="18000" bIns="180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altLang="en-US" sz="2000" b="1" i="0" u="none" strike="noStrike" cap="none" normalizeH="0" baseline="0" smtClean="0">
            <a:ln>
              <a:noFill/>
            </a:ln>
            <a:solidFill>
              <a:srgbClr val="006699"/>
            </a:solidFill>
            <a:effectLst/>
            <a:latin typeface="Gill Sans MT" pitchFamily="34" charset="0"/>
          </a:defRPr>
        </a:defPPr>
      </a:lstStyle>
    </a:spDef>
    <a:lnDef>
      <a:spPr bwMode="auto">
        <a:noFill/>
        <a:ln w="25400" cap="flat" cmpd="sng" algn="ctr">
          <a:solidFill>
            <a:schemeClr val="tx1"/>
          </a:solidFill>
          <a:prstDash val="dash"/>
          <a:round/>
          <a:headEnd type="none" w="med" len="med"/>
          <a:tailEnd type="none" w="med" len="med"/>
        </a:ln>
        <a:effectLst/>
        <a:extLst>
          <a:ext uri="{909E8E84-426E-40DD-AFC4-6F175D3DCCD1}">
            <a14:hiddenFill xmlns:a14="http://schemas.microsoft.com/office/drawing/2010/main">
              <a:solidFill>
                <a:srgbClr val="AAC9E9"/>
              </a:solidFill>
            </a14:hiddenFill>
          </a:ext>
          <a:ext uri="{AF507438-7753-43E0-B8FC-AC1667EBCBE1}">
            <a14:hiddenEffects xmlns:a14="http://schemas.microsoft.com/office/drawing/2010/main">
              <a:effectLst>
                <a:outerShdw dist="107763" dir="2700000" algn="ctr" rotWithShape="0">
                  <a:schemeClr val="bg2">
                    <a:alpha val="50000"/>
                  </a:schemeClr>
                </a:outerShdw>
              </a:effectLst>
            </a14:hiddenEffects>
          </a:ext>
        </a:extLst>
      </a:spPr>
      <a:bodyPr/>
      <a:lstStyle/>
    </a:lnDef>
    <a:txDef>
      <a:spPr>
        <a:noFill/>
      </a:spPr>
      <a:bodyPr wrap="square" rtlCol="0">
        <a:spAutoFit/>
      </a:bodyPr>
      <a:lstStyle>
        <a:defPPr>
          <a:defRPr sz="1200" b="0" dirty="0">
            <a:latin typeface="Arial" panose="020B0604020202020204" pitchFamily="34" charset="0"/>
            <a:cs typeface="Arial" panose="020B0604020202020204" pitchFamily="34" charset="0"/>
          </a:defRPr>
        </a:defPPr>
      </a:lstStyle>
    </a:txDef>
  </a:objectDefaults>
  <a:extraClrSchemeLst>
    <a:extraClrScheme>
      <a:clrScheme name="CCSDS 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CCSDS 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CCSDS 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CSDS 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CCSDS 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CCSDS 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CCSDS 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CCSDS 2 8">
        <a:dk1>
          <a:srgbClr val="000000"/>
        </a:dk1>
        <a:lt1>
          <a:srgbClr val="FFFFFF"/>
        </a:lt1>
        <a:dk2>
          <a:srgbClr val="000000"/>
        </a:dk2>
        <a:lt2>
          <a:srgbClr val="808080"/>
        </a:lt2>
        <a:accent1>
          <a:srgbClr val="AAC9E9"/>
        </a:accent1>
        <a:accent2>
          <a:srgbClr val="99FFCC"/>
        </a:accent2>
        <a:accent3>
          <a:srgbClr val="FFFFFF"/>
        </a:accent3>
        <a:accent4>
          <a:srgbClr val="000000"/>
        </a:accent4>
        <a:accent5>
          <a:srgbClr val="D2E1F2"/>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2233</TotalTime>
  <Words>607</Words>
  <Application>Microsoft Office PowerPoint</Application>
  <PresentationFormat>Widescreen</PresentationFormat>
  <Paragraphs>127</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ＭＳ Ｐゴシック</vt:lpstr>
      <vt:lpstr>Arial</vt:lpstr>
      <vt:lpstr>Calibri</vt:lpstr>
      <vt:lpstr>Gill Sans MT</vt:lpstr>
      <vt:lpstr>Tahoma</vt:lpstr>
      <vt:lpstr>CCSDS 2010 Template</vt:lpstr>
      <vt:lpstr>1.1 MOIMS Data and Services</vt:lpstr>
      <vt:lpstr>1.1 MOIMS Data and Services - update</vt:lpstr>
      <vt:lpstr>1.11 Data Storage and Archiving - original</vt:lpstr>
      <vt:lpstr>1.11 Data Storage and Archiving - update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MOIMS Data and Services</dc:title>
  <dc:creator>David Giaretta</dc:creator>
  <cp:lastModifiedBy>David Giaretta</cp:lastModifiedBy>
  <cp:revision>27</cp:revision>
  <dcterms:created xsi:type="dcterms:W3CDTF">2016-09-26T20:39:15Z</dcterms:created>
  <dcterms:modified xsi:type="dcterms:W3CDTF">2016-09-29T21:32:50Z</dcterms:modified>
</cp:coreProperties>
</file>