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710" r:id="rId2"/>
    <p:sldId id="709" r:id="rId3"/>
    <p:sldId id="706" r:id="rId4"/>
  </p:sldIdLst>
  <p:sldSz cx="12192000" cy="6858000"/>
  <p:notesSz cx="7010400" cy="9296400"/>
  <p:embeddedFontLst>
    <p:embeddedFont>
      <p:font typeface="Microsoft YaHei" panose="020B0503020204020204" pitchFamily="34" charset="-122"/>
      <p:regular r:id="rId7"/>
      <p:bold r:id="rId8"/>
    </p:embeddedFont>
    <p:embeddedFont>
      <p:font typeface="Wingdings 2" panose="05020102010507070707" pitchFamily="18" charset="2"/>
      <p:regular r:id="rId9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99CCFF"/>
    <a:srgbClr val="CCFFCC"/>
    <a:srgbClr val="FFCC66"/>
    <a:srgbClr val="FF9999"/>
    <a:srgbClr val="66FFFF"/>
    <a:srgbClr val="FFC1E0"/>
    <a:srgbClr val="FF99CC"/>
    <a:srgbClr val="00AE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4" autoAdjust="0"/>
    <p:restoredTop sz="81731" autoAdjust="0"/>
  </p:normalViewPr>
  <p:slideViewPr>
    <p:cSldViewPr snapToGrid="0">
      <p:cViewPr varScale="1">
        <p:scale>
          <a:sx n="65" d="100"/>
          <a:sy n="65" d="100"/>
        </p:scale>
        <p:origin x="78" y="1764"/>
      </p:cViewPr>
      <p:guideLst>
        <p:guide orient="horz" pos="79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35" d="100"/>
          <a:sy n="35" d="100"/>
        </p:scale>
        <p:origin x="-149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t" anchorCtr="0" compatLnSpc="1">
            <a:prstTxWarp prst="textNoShape">
              <a:avLst/>
            </a:prstTxWarp>
          </a:bodyPr>
          <a:lstStyle>
            <a:lvl1pPr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7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t" anchorCtr="0" compatLnSpc="1">
            <a:prstTxWarp prst="textNoShape">
              <a:avLst/>
            </a:prstTxWarp>
          </a:bodyPr>
          <a:lstStyle>
            <a:lvl1pPr algn="r"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b" anchorCtr="0" compatLnSpc="1">
            <a:prstTxWarp prst="textNoShape">
              <a:avLst/>
            </a:prstTxWarp>
          </a:bodyPr>
          <a:lstStyle>
            <a:lvl1pPr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7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b" anchorCtr="0" compatLnSpc="1">
            <a:prstTxWarp prst="textNoShape">
              <a:avLst/>
            </a:prstTxWarp>
          </a:bodyPr>
          <a:lstStyle>
            <a:lvl1pPr algn="r"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8E551F7D-F2EA-44ED-8DE8-7BEC7C171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16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t" anchorCtr="0" compatLnSpc="1">
            <a:prstTxWarp prst="textNoShape">
              <a:avLst/>
            </a:prstTxWarp>
          </a:bodyPr>
          <a:lstStyle>
            <a:lvl1pPr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777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t" anchorCtr="0" compatLnSpc="1">
            <a:prstTxWarp prst="textNoShape">
              <a:avLst/>
            </a:prstTxWarp>
          </a:bodyPr>
          <a:lstStyle>
            <a:lvl1pPr algn="r"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b" anchorCtr="0" compatLnSpc="1">
            <a:prstTxWarp prst="textNoShape">
              <a:avLst/>
            </a:prstTxWarp>
          </a:bodyPr>
          <a:lstStyle>
            <a:lvl1pPr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777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b" anchorCtr="0" compatLnSpc="1">
            <a:prstTxWarp prst="textNoShape">
              <a:avLst/>
            </a:prstTxWarp>
          </a:bodyPr>
          <a:lstStyle>
            <a:lvl1pPr algn="r"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A56C0865-1E04-4EDC-8E8D-E93BEE8F9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634" y="4416098"/>
            <a:ext cx="5139134" cy="418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7" tIns="45114" rIns="91837" bIns="45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3863" y="703263"/>
            <a:ext cx="617220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04519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B864C-4639-42CF-911A-944AAD982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0816-E517-4603-9EC7-F200D9EC5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11065653" cy="5135563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990600"/>
            <a:ext cx="10972800" cy="5135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4C56-870E-4EE0-AB78-6714989EB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914401"/>
            <a:ext cx="10972800" cy="5211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AC460-B79F-486A-9B66-D78439992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10972800" cy="5135563"/>
          </a:xfrm>
          <a:prstGeom prst="rect">
            <a:avLst/>
          </a:prstGeom>
        </p:spPr>
        <p:txBody>
          <a:bodyPr/>
          <a:lstStyle>
            <a:lvl1pPr marL="346075" indent="-346075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"/>
              <a:defRPr sz="2400" b="0"/>
            </a:lvl1pPr>
            <a:lvl2pPr marL="684213" indent="-336550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"/>
              <a:defRPr sz="2200" b="0"/>
            </a:lvl2pPr>
            <a:lvl3pPr marL="914400" indent="-231775">
              <a:lnSpc>
                <a:spcPct val="100000"/>
              </a:lnSpc>
              <a:spcBef>
                <a:spcPts val="0"/>
              </a:spcBef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lnSpc>
                <a:spcPct val="100000"/>
              </a:lnSpc>
              <a:spcBef>
                <a:spcPts val="0"/>
              </a:spcBef>
              <a:buFont typeface="Wingdings 2" panose="05020102010507070707" pitchFamily="18" charset="2"/>
              <a:buChar char="ç"/>
              <a:defRPr sz="1600"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E6701-7125-43E0-8268-739018118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40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8AFD7-58B7-4D4F-84B0-658BD2B81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5384800" cy="5135563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90600"/>
            <a:ext cx="5384800" cy="5135563"/>
          </a:xfrm>
          <a:prstGeom prst="rect">
            <a:avLst/>
          </a:prstGeom>
        </p:spPr>
        <p:txBody>
          <a:bodyPr/>
          <a:lstStyle>
            <a:lvl1pPr marL="230188" marR="0" indent="-230188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125000"/>
              <a:buFont typeface="Wingdings" panose="05000000000000000000" pitchFamily="2" charset="2"/>
              <a:buChar char="ª"/>
              <a:tabLst/>
              <a:defRPr lang="en-US" sz="2400" b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25" marR="0" indent="-2222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80000"/>
              <a:buFont typeface="Wingdings" panose="05000000000000000000" pitchFamily="2" charset="2"/>
              <a:buChar char="u"/>
              <a:tabLst/>
              <a:defRPr lang="en-US" sz="2200" b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marR="0" indent="-231775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100000"/>
              <a:buFont typeface="Wingdings 2" panose="05020102010507070707" pitchFamily="18" charset="2"/>
              <a:buChar char="ö"/>
              <a:tabLst/>
              <a:defRPr lang="en-US" sz="2000" b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marR="0" indent="-231775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100000"/>
              <a:buFont typeface="Wingdings" panose="05000000000000000000" pitchFamily="2" charset="2"/>
              <a:buChar char="t"/>
              <a:tabLst/>
              <a:defRPr lang="en-US" sz="1800" b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7025" marR="0" indent="-220663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125000"/>
              <a:buFont typeface="Wingdings 2" panose="05020102010507070707" pitchFamily="18" charset="2"/>
              <a:buChar char="ç"/>
              <a:tabLst/>
              <a:defRPr lang="en-US" sz="1600" b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576D9-0004-4B5A-A8BD-A069E646B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373CD-B7F0-4829-852E-34755187B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1"/>
          </p:nvPr>
        </p:nvSpPr>
        <p:spPr>
          <a:xfrm>
            <a:off x="609600" y="2216361"/>
            <a:ext cx="5384800" cy="3909803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2"/>
          </p:nvPr>
        </p:nvSpPr>
        <p:spPr>
          <a:xfrm>
            <a:off x="6196927" y="2216360"/>
            <a:ext cx="5384800" cy="3915858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6DBB5-1FC3-4A7F-A21A-11B4D61A5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C76ED-7C72-4A30-9F26-0B1FC0B42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AD80D-2630-472C-93E3-0344B44A6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771836" y="990600"/>
            <a:ext cx="6906781" cy="5135563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AA9AD-347D-421A-BAF4-BB0A9EA8B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9" name="Line 829"/>
          <p:cNvSpPr>
            <a:spLocks noChangeShapeType="1"/>
          </p:cNvSpPr>
          <p:nvPr/>
        </p:nvSpPr>
        <p:spPr bwMode="auto">
          <a:xfrm>
            <a:off x="649818" y="838200"/>
            <a:ext cx="10991849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540648" name="Rectangle 20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473826"/>
            <a:ext cx="28448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1531F4F6-67AC-4E70-9FDD-B4038FE54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22251" y="580231"/>
            <a:ext cx="859367" cy="517525"/>
          </a:xfrm>
          <a:prstGeom prst="star4">
            <a:avLst>
              <a:gd name="adj" fmla="val 10648"/>
            </a:avLst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lIns="45720" rIns="45720" anchor="ctr"/>
          <a:lstStyle/>
          <a:p>
            <a:pPr>
              <a:defRPr/>
            </a:pPr>
            <a:endParaRPr lang="en-US" sz="2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</p:sldLayoutIdLst>
  <p:hf hdr="0" ft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Standards Can Fit Your </a:t>
            </a:r>
            <a:r>
              <a:rPr lang="en-US" dirty="0" smtClean="0"/>
              <a:t>Project Schedule (from SIF Class Material)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DE6701-7125-43E0-8268-7390181182C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4284374" y="2167466"/>
            <a:ext cx="1430867" cy="778934"/>
          </a:xfrm>
          <a:prstGeom prst="rect">
            <a:avLst/>
          </a:prstGeom>
          <a:solidFill>
            <a:srgbClr val="99CCFF"/>
          </a:solidFill>
          <a:ln w="381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r>
              <a:rPr lang="en-US" sz="1600" dirty="0">
                <a:latin typeface="+mn-lt"/>
              </a:rPr>
              <a:t>Phase A</a:t>
            </a:r>
          </a:p>
          <a:p>
            <a:pPr algn="ctr"/>
            <a:r>
              <a:rPr lang="en-US" sz="1100" dirty="0">
                <a:latin typeface="+mn-lt"/>
              </a:rPr>
              <a:t>Concept/Technology</a:t>
            </a:r>
          </a:p>
          <a:p>
            <a:pPr algn="ctr"/>
            <a:r>
              <a:rPr lang="en-US" sz="1100" dirty="0">
                <a:latin typeface="+mn-lt"/>
              </a:rPr>
              <a:t>Development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284374" y="1388532"/>
            <a:ext cx="1430867" cy="778934"/>
          </a:xfrm>
          <a:prstGeom prst="rect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Pre-phase A</a:t>
            </a:r>
          </a:p>
          <a:p>
            <a:pPr algn="ctr"/>
            <a:r>
              <a:rPr lang="en-US" sz="1100" dirty="0">
                <a:latin typeface="+mn-lt"/>
              </a:rPr>
              <a:t>Concept Studies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284374" y="2946400"/>
            <a:ext cx="1430867" cy="778934"/>
          </a:xfrm>
          <a:prstGeom prst="rect">
            <a:avLst/>
          </a:prstGeom>
          <a:solidFill>
            <a:srgbClr val="CCFFCC"/>
          </a:solidFill>
          <a:ln w="381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r>
              <a:rPr lang="en-US" sz="1600" dirty="0">
                <a:latin typeface="+mn-lt"/>
              </a:rPr>
              <a:t>Phase B</a:t>
            </a:r>
          </a:p>
          <a:p>
            <a:pPr algn="ctr"/>
            <a:r>
              <a:rPr lang="en-US" sz="1100" dirty="0">
                <a:latin typeface="+mn-lt"/>
              </a:rPr>
              <a:t>Prelim. Design &amp;</a:t>
            </a:r>
          </a:p>
          <a:p>
            <a:pPr algn="ctr"/>
            <a:r>
              <a:rPr lang="en-US" sz="1100" dirty="0">
                <a:latin typeface="+mn-lt"/>
              </a:rPr>
              <a:t>Technology Complete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284374" y="3725334"/>
            <a:ext cx="1430867" cy="778934"/>
          </a:xfrm>
          <a:prstGeom prst="rect">
            <a:avLst/>
          </a:prstGeom>
          <a:solidFill>
            <a:srgbClr val="FFFF99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Phase C</a:t>
            </a:r>
          </a:p>
          <a:p>
            <a:pPr algn="ctr"/>
            <a:r>
              <a:rPr lang="en-US" sz="1100" dirty="0">
                <a:latin typeface="+mn-lt"/>
              </a:rPr>
              <a:t>Final Design and</a:t>
            </a:r>
          </a:p>
          <a:p>
            <a:pPr algn="ctr"/>
            <a:r>
              <a:rPr lang="en-US" sz="1100" dirty="0">
                <a:latin typeface="+mn-lt"/>
              </a:rPr>
              <a:t>Fabrication / Build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284372" y="5277969"/>
            <a:ext cx="1430867" cy="651465"/>
          </a:xfrm>
          <a:prstGeom prst="rect">
            <a:avLst/>
          </a:prstGeom>
          <a:solidFill>
            <a:srgbClr val="FF9999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Arial"/>
              </a:rPr>
              <a:t>Phase E</a:t>
            </a:r>
          </a:p>
          <a:p>
            <a:pPr lvl="0" algn="ctr"/>
            <a:r>
              <a:rPr lang="en-US" sz="1100" dirty="0">
                <a:solidFill>
                  <a:srgbClr val="000000"/>
                </a:solidFill>
                <a:latin typeface="Arial"/>
              </a:rPr>
              <a:t>Operations and Sustainment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8934450" y="3017225"/>
            <a:ext cx="1693334" cy="32778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System Requirements Rev</a:t>
            </a: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System Design Review</a:t>
            </a:r>
          </a:p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Non-Advocate Review</a:t>
            </a: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Preliminary Design Review</a:t>
            </a: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Critical Design Review</a:t>
            </a:r>
          </a:p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System Integration Review</a:t>
            </a: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Test Readiness Review</a:t>
            </a:r>
          </a:p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Operational Readiness Rev</a:t>
            </a:r>
          </a:p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Flight Readiness Review</a:t>
            </a: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Primary Mission</a:t>
            </a: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Extended Mission</a:t>
            </a: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3498594" y="1386701"/>
            <a:ext cx="347133" cy="5087125"/>
          </a:xfrm>
          <a:prstGeom prst="downArrow">
            <a:avLst/>
          </a:prstGeom>
          <a:solidFill>
            <a:srgbClr val="92D050"/>
          </a:solidFill>
          <a:ln w="38100">
            <a:noFill/>
            <a:round/>
            <a:headEnd/>
            <a:tailEnd/>
          </a:ln>
        </p:spPr>
        <p:txBody>
          <a:bodyPr vert="vert" wrap="none" rtlCol="0" anchor="ctr"/>
          <a:lstStyle/>
          <a:p>
            <a:pPr algn="ctr"/>
            <a:r>
              <a:rPr lang="en-US" sz="1400" dirty="0">
                <a:latin typeface="+mj-lt"/>
              </a:rPr>
              <a:t>Time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1789368" y="1759072"/>
            <a:ext cx="21336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marL="112713" indent="-112713">
              <a:buFont typeface="Wingdings" pitchFamily="2" charset="2"/>
              <a:buChar char=""/>
            </a:pPr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Technical References (Architecture, conceptual frameworks, etc. drive broad approaches)</a:t>
            </a:r>
          </a:p>
        </p:txBody>
      </p:sp>
      <p:sp>
        <p:nvSpPr>
          <p:cNvPr id="29" name="Left Brace 28"/>
          <p:cNvSpPr/>
          <p:nvPr/>
        </p:nvSpPr>
        <p:spPr bwMode="auto">
          <a:xfrm>
            <a:off x="3988039" y="1388533"/>
            <a:ext cx="203200" cy="1430868"/>
          </a:xfrm>
          <a:prstGeom prst="leftBrace">
            <a:avLst>
              <a:gd name="adj1" fmla="val 8333"/>
              <a:gd name="adj2" fmla="val 3520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3305175" y="1892299"/>
            <a:ext cx="6828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Rectangle 32"/>
          <p:cNvSpPr/>
          <p:nvPr/>
        </p:nvSpPr>
        <p:spPr>
          <a:xfrm>
            <a:off x="1789369" y="2879999"/>
            <a:ext cx="230293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2713" indent="-112713">
              <a:buFont typeface="Wingdings" pitchFamily="2" charset="2"/>
              <a:buChar char=""/>
            </a:pPr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Technical Implementations (HW/SW approaches needed before CDR)</a:t>
            </a:r>
          </a:p>
        </p:txBody>
      </p:sp>
      <p:sp>
        <p:nvSpPr>
          <p:cNvPr id="34" name="Left Brace 33"/>
          <p:cNvSpPr/>
          <p:nvPr/>
        </p:nvSpPr>
        <p:spPr bwMode="auto">
          <a:xfrm>
            <a:off x="3617120" y="2709333"/>
            <a:ext cx="574119" cy="1405467"/>
          </a:xfrm>
          <a:prstGeom prst="leftBrace">
            <a:avLst>
              <a:gd name="adj1" fmla="val 8333"/>
              <a:gd name="adj2" fmla="val 2184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 bwMode="auto">
          <a:xfrm>
            <a:off x="1789368" y="2479889"/>
            <a:ext cx="21336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marL="112713" indent="-112713">
              <a:buFont typeface="Wingdings" pitchFamily="2" charset="2"/>
              <a:buChar char=""/>
            </a:pPr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Design Practices</a:t>
            </a:r>
            <a:br>
              <a:rPr lang="en-US" sz="1000" b="1" dirty="0">
                <a:solidFill>
                  <a:srgbClr val="0033CC"/>
                </a:solidFill>
                <a:latin typeface="Arial" charset="0"/>
              </a:rPr>
            </a:br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(needed before design starts)</a:t>
            </a:r>
          </a:p>
        </p:txBody>
      </p:sp>
      <p:sp>
        <p:nvSpPr>
          <p:cNvPr id="37" name="Left Brace 36"/>
          <p:cNvSpPr/>
          <p:nvPr/>
        </p:nvSpPr>
        <p:spPr bwMode="auto">
          <a:xfrm>
            <a:off x="3784837" y="1955800"/>
            <a:ext cx="406401" cy="1430868"/>
          </a:xfrm>
          <a:prstGeom prst="leftBrace">
            <a:avLst>
              <a:gd name="adj1" fmla="val 8333"/>
              <a:gd name="adj2" fmla="val 4645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3038476" y="2618207"/>
            <a:ext cx="74636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2" name="TextBox 41"/>
          <p:cNvSpPr txBox="1"/>
          <p:nvPr/>
        </p:nvSpPr>
        <p:spPr bwMode="auto">
          <a:xfrm>
            <a:off x="4146908" y="823455"/>
            <a:ext cx="1705792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NASA Mission</a:t>
            </a:r>
          </a:p>
          <a:p>
            <a:pPr algn="ctr"/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Life Cycle </a:t>
            </a:r>
          </a:p>
          <a:p>
            <a:pPr algn="ctr"/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(NASA NPR 7120.5E)</a:t>
            </a:r>
          </a:p>
        </p:txBody>
      </p:sp>
      <p:sp>
        <p:nvSpPr>
          <p:cNvPr id="43" name="TextBox 42"/>
          <p:cNvSpPr txBox="1"/>
          <p:nvPr/>
        </p:nvSpPr>
        <p:spPr bwMode="auto">
          <a:xfrm>
            <a:off x="1789368" y="5165169"/>
            <a:ext cx="21336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marL="112713" indent="-112713">
              <a:buFont typeface="Wingdings" pitchFamily="2" charset="2"/>
              <a:buChar char=""/>
            </a:pPr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Operational Practices</a:t>
            </a:r>
            <a:br>
              <a:rPr lang="en-US" sz="1000" b="1" dirty="0">
                <a:solidFill>
                  <a:srgbClr val="0033CC"/>
                </a:solidFill>
                <a:latin typeface="Arial" charset="0"/>
              </a:rPr>
            </a:br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(Typically before operations starts, but can also be introduced mid-operations)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4284374" y="4499035"/>
            <a:ext cx="1430867" cy="778934"/>
          </a:xfrm>
          <a:prstGeom prst="rect">
            <a:avLst/>
          </a:prstGeom>
          <a:solidFill>
            <a:srgbClr val="FFCC66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Phase D</a:t>
            </a:r>
          </a:p>
          <a:p>
            <a:pPr algn="ctr"/>
            <a:r>
              <a:rPr lang="en-US" sz="1100" dirty="0">
                <a:latin typeface="+mn-lt"/>
              </a:rPr>
              <a:t>System </a:t>
            </a:r>
            <a:r>
              <a:rPr lang="en-US" sz="1100" dirty="0" err="1">
                <a:latin typeface="+mn-lt"/>
              </a:rPr>
              <a:t>Assy</a:t>
            </a:r>
            <a:r>
              <a:rPr lang="en-US" sz="1100" dirty="0">
                <a:latin typeface="+mn-lt"/>
              </a:rPr>
              <a:t>, </a:t>
            </a:r>
            <a:r>
              <a:rPr lang="en-US" sz="1100" dirty="0" err="1">
                <a:latin typeface="+mn-lt"/>
              </a:rPr>
              <a:t>Integ</a:t>
            </a:r>
            <a:r>
              <a:rPr lang="en-US" sz="1100" dirty="0">
                <a:latin typeface="+mn-lt"/>
              </a:rPr>
              <a:t>,</a:t>
            </a:r>
          </a:p>
          <a:p>
            <a:pPr algn="ctr"/>
            <a:r>
              <a:rPr lang="en-US" sz="1100" dirty="0">
                <a:latin typeface="+mn-lt"/>
              </a:rPr>
              <a:t>Test, Launch, C/O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4284372" y="5930387"/>
            <a:ext cx="1430867" cy="648051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Arial"/>
              </a:rPr>
              <a:t>Phase F</a:t>
            </a:r>
          </a:p>
          <a:p>
            <a:pPr lvl="0" algn="ctr"/>
            <a:r>
              <a:rPr lang="en-US" sz="1100" dirty="0">
                <a:solidFill>
                  <a:srgbClr val="000000"/>
                </a:solidFill>
                <a:latin typeface="Arial"/>
              </a:rPr>
              <a:t>Closeout: </a:t>
            </a:r>
            <a:r>
              <a:rPr lang="en-US" sz="1100" dirty="0" smtClean="0">
                <a:solidFill>
                  <a:srgbClr val="000000"/>
                </a:solidFill>
                <a:latin typeface="Arial"/>
              </a:rPr>
              <a:t>Deorbit</a:t>
            </a:r>
            <a:r>
              <a:rPr lang="en-US" sz="1100" dirty="0">
                <a:solidFill>
                  <a:srgbClr val="000000"/>
                </a:solidFill>
                <a:latin typeface="Arial"/>
              </a:rPr>
              <a:t>,</a:t>
            </a:r>
          </a:p>
          <a:p>
            <a:pPr lvl="0" algn="ctr"/>
            <a:r>
              <a:rPr lang="en-US" sz="1100" dirty="0">
                <a:solidFill>
                  <a:srgbClr val="000000"/>
                </a:solidFill>
                <a:latin typeface="Arial"/>
              </a:rPr>
              <a:t>Data Preservation</a:t>
            </a:r>
          </a:p>
        </p:txBody>
      </p:sp>
      <p:sp>
        <p:nvSpPr>
          <p:cNvPr id="30" name="Left Brace 29"/>
          <p:cNvSpPr/>
          <p:nvPr/>
        </p:nvSpPr>
        <p:spPr bwMode="auto">
          <a:xfrm>
            <a:off x="3653605" y="4336333"/>
            <a:ext cx="537633" cy="1467055"/>
          </a:xfrm>
          <a:prstGeom prst="leftBrace">
            <a:avLst>
              <a:gd name="adj1" fmla="val 8333"/>
              <a:gd name="adj2" fmla="val 6458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3356970" y="5280351"/>
            <a:ext cx="314052" cy="59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5794890" y="2167466"/>
            <a:ext cx="1430867" cy="1219202"/>
          </a:xfrm>
          <a:prstGeom prst="rect">
            <a:avLst/>
          </a:prstGeom>
          <a:solidFill>
            <a:srgbClr val="99CCFF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Plan</a:t>
            </a:r>
            <a:endParaRPr lang="en-US" sz="1100" dirty="0"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794890" y="1388532"/>
            <a:ext cx="1430867" cy="778934"/>
          </a:xfrm>
          <a:prstGeom prst="rect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Initiate</a:t>
            </a:r>
            <a:endParaRPr lang="en-US" sz="1100" dirty="0"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794890" y="3386668"/>
            <a:ext cx="1430867" cy="1891300"/>
          </a:xfrm>
          <a:prstGeom prst="rect">
            <a:avLst/>
          </a:prstGeom>
          <a:solidFill>
            <a:srgbClr val="FFFF99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Executing</a:t>
            </a:r>
          </a:p>
        </p:txBody>
      </p:sp>
      <p:sp>
        <p:nvSpPr>
          <p:cNvPr id="46" name="TextBox 45"/>
          <p:cNvSpPr txBox="1"/>
          <p:nvPr/>
        </p:nvSpPr>
        <p:spPr bwMode="auto">
          <a:xfrm>
            <a:off x="5657698" y="839497"/>
            <a:ext cx="17057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PMBOK*</a:t>
            </a:r>
          </a:p>
          <a:p>
            <a:pPr algn="ctr"/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Phases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798095" y="5286256"/>
            <a:ext cx="1430867" cy="651465"/>
          </a:xfrm>
          <a:prstGeom prst="rect">
            <a:avLst/>
          </a:prstGeom>
          <a:solidFill>
            <a:srgbClr val="FF9999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Controlling</a:t>
            </a:r>
            <a:endParaRPr lang="en-US" sz="1100" dirty="0">
              <a:latin typeface="+mn-lt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798095" y="5938674"/>
            <a:ext cx="1430867" cy="648051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Closing</a:t>
            </a:r>
            <a:endParaRPr lang="en-US" sz="1100" dirty="0">
              <a:latin typeface="+mn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307728" y="2144121"/>
            <a:ext cx="1430867" cy="1219202"/>
          </a:xfrm>
          <a:prstGeom prst="rect">
            <a:avLst/>
          </a:prstGeom>
          <a:solidFill>
            <a:srgbClr val="99CCFF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Project Definition and Planning</a:t>
            </a:r>
            <a:endParaRPr lang="en-US" sz="1100" dirty="0">
              <a:latin typeface="+mn-lt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07728" y="1386700"/>
            <a:ext cx="1430867" cy="778934"/>
          </a:xfrm>
          <a:prstGeom prst="rect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Project Conception and Initiation</a:t>
            </a:r>
            <a:endParaRPr lang="en-US" sz="1100" dirty="0">
              <a:latin typeface="+mn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07728" y="3384836"/>
            <a:ext cx="1430867" cy="1612641"/>
          </a:xfrm>
          <a:prstGeom prst="rect">
            <a:avLst/>
          </a:prstGeom>
          <a:solidFill>
            <a:srgbClr val="FFFF99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Project Launch or Execution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310933" y="4998430"/>
            <a:ext cx="1430867" cy="937458"/>
          </a:xfrm>
          <a:prstGeom prst="rect">
            <a:avLst/>
          </a:prstGeom>
          <a:solidFill>
            <a:srgbClr val="FF9999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Project Performance and Control</a:t>
            </a:r>
            <a:endParaRPr lang="en-US" sz="11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310933" y="5936842"/>
            <a:ext cx="1430867" cy="648051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Project close</a:t>
            </a:r>
            <a:endParaRPr lang="en-US" sz="1100" dirty="0"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 bwMode="auto">
          <a:xfrm>
            <a:off x="7170264" y="867714"/>
            <a:ext cx="17057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PMI**</a:t>
            </a:r>
          </a:p>
          <a:p>
            <a:pPr algn="ctr"/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Phases</a:t>
            </a:r>
          </a:p>
        </p:txBody>
      </p:sp>
      <p:sp>
        <p:nvSpPr>
          <p:cNvPr id="55" name="TextBox 54"/>
          <p:cNvSpPr txBox="1"/>
          <p:nvPr/>
        </p:nvSpPr>
        <p:spPr bwMode="auto">
          <a:xfrm>
            <a:off x="87563" y="6215561"/>
            <a:ext cx="195519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*Project </a:t>
            </a:r>
            <a:r>
              <a:rPr lang="en-US" sz="900" b="1" dirty="0" err="1">
                <a:solidFill>
                  <a:srgbClr val="0033CC"/>
                </a:solidFill>
                <a:latin typeface="Arial" charset="0"/>
              </a:rPr>
              <a:t>Mgt</a:t>
            </a:r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 Body of Knowledge</a:t>
            </a:r>
          </a:p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**Project </a:t>
            </a:r>
            <a:r>
              <a:rPr lang="en-US" sz="900" b="1" dirty="0" err="1">
                <a:solidFill>
                  <a:srgbClr val="0033CC"/>
                </a:solidFill>
                <a:latin typeface="Arial" charset="0"/>
              </a:rPr>
              <a:t>Mgt</a:t>
            </a:r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 Institute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5561766" y="3137948"/>
            <a:ext cx="342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H="1">
            <a:off x="5561766" y="3403885"/>
            <a:ext cx="342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H="1">
            <a:off x="5561766" y="3822985"/>
            <a:ext cx="342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>
            <a:off x="5561766" y="4086224"/>
            <a:ext cx="342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flipH="1">
            <a:off x="5561766" y="4219730"/>
            <a:ext cx="342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H="1">
            <a:off x="5561766" y="4508560"/>
            <a:ext cx="342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H="1">
            <a:off x="5561766" y="4641910"/>
            <a:ext cx="342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flipH="1">
            <a:off x="5561766" y="4775260"/>
            <a:ext cx="342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H="1">
            <a:off x="5561766" y="5327710"/>
            <a:ext cx="342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H="1">
            <a:off x="5561766" y="5597410"/>
            <a:ext cx="342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5" name="Text Box 5"/>
          <p:cNvSpPr txBox="1">
            <a:spLocks noChangeArrowheads="1"/>
          </p:cNvSpPr>
          <p:nvPr/>
        </p:nvSpPr>
        <p:spPr bwMode="auto">
          <a:xfrm>
            <a:off x="12700" y="6524625"/>
            <a:ext cx="6056313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55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95000"/>
              </a:lnSpc>
              <a:buSzPct val="100000"/>
              <a:defRPr/>
            </a:pPr>
            <a:r>
              <a:rPr lang="en-US" altLang="en-US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©Space Infrastructure Foundation, Inc. 2014. </a:t>
            </a:r>
          </a:p>
        </p:txBody>
      </p:sp>
    </p:spTree>
    <p:extLst>
      <p:ext uri="{BB962C8B-B14F-4D97-AF65-F5344CB8AC3E}">
        <p14:creationId xmlns:p14="http://schemas.microsoft.com/office/powerpoint/2010/main" val="42923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/>
          <p:cNvSpPr/>
          <p:nvPr/>
        </p:nvSpPr>
        <p:spPr bwMode="auto">
          <a:xfrm>
            <a:off x="7551419" y="2127026"/>
            <a:ext cx="1430867" cy="1598306"/>
          </a:xfrm>
          <a:prstGeom prst="rect">
            <a:avLst/>
          </a:prstGeom>
          <a:solidFill>
            <a:srgbClr val="99CCFF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 smtClean="0">
                <a:latin typeface="+mn-lt"/>
              </a:rPr>
              <a:t>Planning Processes</a:t>
            </a:r>
            <a:endParaRPr lang="en-US" sz="1100" dirty="0">
              <a:latin typeface="+mn-lt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7551419" y="1369605"/>
            <a:ext cx="1430867" cy="778934"/>
          </a:xfrm>
          <a:prstGeom prst="rect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 smtClean="0">
                <a:latin typeface="+mn-lt"/>
              </a:rPr>
              <a:t>Initiating</a:t>
            </a:r>
          </a:p>
          <a:p>
            <a:pPr algn="ctr"/>
            <a:r>
              <a:rPr lang="en-US" sz="1600" dirty="0" smtClean="0">
                <a:latin typeface="+mn-lt"/>
              </a:rPr>
              <a:t>Processes</a:t>
            </a:r>
            <a:endParaRPr lang="en-US" sz="1100" dirty="0">
              <a:latin typeface="+mn-lt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7551419" y="3725333"/>
            <a:ext cx="1430867" cy="2194413"/>
          </a:xfrm>
          <a:prstGeom prst="rect">
            <a:avLst/>
          </a:prstGeom>
          <a:solidFill>
            <a:srgbClr val="FFFF99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 smtClean="0">
                <a:latin typeface="+mn-lt"/>
              </a:rPr>
              <a:t>Executing Processes</a:t>
            </a:r>
            <a:endParaRPr lang="en-US" sz="1600" dirty="0">
              <a:latin typeface="+mn-lt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7554624" y="5919747"/>
            <a:ext cx="1430867" cy="648051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 smtClean="0">
                <a:latin typeface="+mn-lt"/>
              </a:rPr>
              <a:t>Closing Processes</a:t>
            </a:r>
            <a:endParaRPr lang="en-US" sz="11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Info Prep to Enable Long-Term Use </a:t>
            </a:r>
            <a:r>
              <a:rPr lang="en-US" dirty="0" smtClean="0"/>
              <a:t>Mapped to Project Phases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775575" y="6473826"/>
            <a:ext cx="2844800" cy="231775"/>
          </a:xfrm>
        </p:spPr>
        <p:txBody>
          <a:bodyPr/>
          <a:lstStyle/>
          <a:p>
            <a:pPr>
              <a:defRPr/>
            </a:pPr>
            <a:fld id="{C6DE6701-7125-43E0-8268-7390181182C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3017549" y="2167466"/>
            <a:ext cx="1430867" cy="778934"/>
          </a:xfrm>
          <a:prstGeom prst="rect">
            <a:avLst/>
          </a:prstGeom>
          <a:solidFill>
            <a:srgbClr val="99CCFF"/>
          </a:solidFill>
          <a:ln w="381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r>
              <a:rPr lang="en-US" sz="1600" dirty="0">
                <a:latin typeface="+mn-lt"/>
              </a:rPr>
              <a:t>Phase A</a:t>
            </a:r>
          </a:p>
          <a:p>
            <a:pPr algn="ctr"/>
            <a:r>
              <a:rPr lang="en-US" sz="1100" dirty="0">
                <a:latin typeface="+mn-lt"/>
              </a:rPr>
              <a:t>Concept/Technology</a:t>
            </a:r>
          </a:p>
          <a:p>
            <a:pPr algn="ctr"/>
            <a:r>
              <a:rPr lang="en-US" sz="1100" dirty="0">
                <a:latin typeface="+mn-lt"/>
              </a:rPr>
              <a:t>Development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017549" y="1388532"/>
            <a:ext cx="1430867" cy="778934"/>
          </a:xfrm>
          <a:prstGeom prst="rect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Pre-phase A</a:t>
            </a:r>
          </a:p>
          <a:p>
            <a:pPr algn="ctr"/>
            <a:r>
              <a:rPr lang="en-US" sz="1100" dirty="0">
                <a:latin typeface="+mn-lt"/>
              </a:rPr>
              <a:t>Concept Studies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017549" y="2946400"/>
            <a:ext cx="1430867" cy="778934"/>
          </a:xfrm>
          <a:prstGeom prst="rect">
            <a:avLst/>
          </a:prstGeom>
          <a:solidFill>
            <a:srgbClr val="CCFFCC"/>
          </a:solidFill>
          <a:ln w="381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r>
              <a:rPr lang="en-US" sz="1600" dirty="0">
                <a:latin typeface="+mn-lt"/>
              </a:rPr>
              <a:t>Phase B</a:t>
            </a:r>
          </a:p>
          <a:p>
            <a:pPr algn="ctr"/>
            <a:r>
              <a:rPr lang="en-US" sz="1100" dirty="0">
                <a:latin typeface="+mn-lt"/>
              </a:rPr>
              <a:t>Prelim. Design &amp;</a:t>
            </a:r>
          </a:p>
          <a:p>
            <a:pPr algn="ctr"/>
            <a:r>
              <a:rPr lang="en-US" sz="1100" dirty="0">
                <a:latin typeface="+mn-lt"/>
              </a:rPr>
              <a:t>Technology Complete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017549" y="3725334"/>
            <a:ext cx="1430867" cy="778934"/>
          </a:xfrm>
          <a:prstGeom prst="rect">
            <a:avLst/>
          </a:prstGeom>
          <a:solidFill>
            <a:srgbClr val="FFFF99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Phase C</a:t>
            </a:r>
          </a:p>
          <a:p>
            <a:pPr algn="ctr"/>
            <a:r>
              <a:rPr lang="en-US" sz="1100" dirty="0">
                <a:latin typeface="+mn-lt"/>
              </a:rPr>
              <a:t>Final Design and</a:t>
            </a:r>
          </a:p>
          <a:p>
            <a:pPr algn="ctr"/>
            <a:r>
              <a:rPr lang="en-US" sz="1100" dirty="0">
                <a:latin typeface="+mn-lt"/>
              </a:rPr>
              <a:t>Fabrication / Build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017547" y="5277969"/>
            <a:ext cx="1430867" cy="651465"/>
          </a:xfrm>
          <a:prstGeom prst="rect">
            <a:avLst/>
          </a:prstGeom>
          <a:solidFill>
            <a:srgbClr val="FF9999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Arial"/>
              </a:rPr>
              <a:t>Phase E</a:t>
            </a:r>
          </a:p>
          <a:p>
            <a:pPr lvl="0" algn="ctr"/>
            <a:r>
              <a:rPr lang="en-US" sz="1100" dirty="0">
                <a:solidFill>
                  <a:srgbClr val="000000"/>
                </a:solidFill>
                <a:latin typeface="Arial"/>
              </a:rPr>
              <a:t>Operations and Sustainment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9927166" y="2607650"/>
            <a:ext cx="1693334" cy="36933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0033CC"/>
                </a:solidFill>
                <a:latin typeface="Arial" charset="0"/>
              </a:rPr>
              <a:t>Typical Project Events and Milestones</a:t>
            </a: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900" b="1" dirty="0" smtClean="0">
                <a:solidFill>
                  <a:srgbClr val="0033CC"/>
                </a:solidFill>
                <a:latin typeface="Arial" charset="0"/>
              </a:rPr>
              <a:t>System </a:t>
            </a:r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Requirements Rev</a:t>
            </a: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System Design Review</a:t>
            </a:r>
          </a:p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Non-Advocate Review</a:t>
            </a: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Preliminary Design Review</a:t>
            </a: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Critical Design Review</a:t>
            </a:r>
          </a:p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System Integration Review</a:t>
            </a: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Test Readiness Review</a:t>
            </a:r>
          </a:p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Operational Readiness Rev</a:t>
            </a:r>
          </a:p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Flight Readiness Review</a:t>
            </a: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Primary Mission</a:t>
            </a: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Extended Mission</a:t>
            </a: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  <a:p>
            <a:endParaRPr lang="en-US" sz="9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2307134" y="1386701"/>
            <a:ext cx="347133" cy="5087125"/>
          </a:xfrm>
          <a:prstGeom prst="downArrow">
            <a:avLst/>
          </a:prstGeom>
          <a:solidFill>
            <a:srgbClr val="92D050"/>
          </a:solidFill>
          <a:ln w="38100">
            <a:noFill/>
            <a:round/>
            <a:headEnd/>
            <a:tailEnd/>
          </a:ln>
        </p:spPr>
        <p:txBody>
          <a:bodyPr vert="vert" wrap="none" rtlCol="0" anchor="ctr"/>
          <a:lstStyle/>
          <a:p>
            <a:pPr algn="ctr"/>
            <a:r>
              <a:rPr lang="en-US" sz="1400" dirty="0">
                <a:latin typeface="+mj-lt"/>
              </a:rPr>
              <a:t>Time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522543" y="1759072"/>
            <a:ext cx="21336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marL="112713" indent="-112713">
              <a:buFont typeface="Wingdings" pitchFamily="2" charset="2"/>
              <a:buChar char=""/>
            </a:pPr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Technical References (Architecture, conceptual frameworks, etc. drive broad approaches)</a:t>
            </a:r>
          </a:p>
        </p:txBody>
      </p:sp>
      <p:sp>
        <p:nvSpPr>
          <p:cNvPr id="29" name="Left Brace 28"/>
          <p:cNvSpPr/>
          <p:nvPr/>
        </p:nvSpPr>
        <p:spPr bwMode="auto">
          <a:xfrm>
            <a:off x="2721214" y="1388533"/>
            <a:ext cx="203200" cy="1430868"/>
          </a:xfrm>
          <a:prstGeom prst="leftBrace">
            <a:avLst>
              <a:gd name="adj1" fmla="val 8333"/>
              <a:gd name="adj2" fmla="val 3520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2038350" y="1892299"/>
            <a:ext cx="6828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Rectangle 32"/>
          <p:cNvSpPr/>
          <p:nvPr/>
        </p:nvSpPr>
        <p:spPr>
          <a:xfrm>
            <a:off x="522544" y="2879999"/>
            <a:ext cx="230293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2713" indent="-112713">
              <a:buFont typeface="Wingdings" pitchFamily="2" charset="2"/>
              <a:buChar char=""/>
            </a:pPr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Technical Implementations (HW/SW approaches needed before CDR)</a:t>
            </a:r>
          </a:p>
        </p:txBody>
      </p:sp>
      <p:sp>
        <p:nvSpPr>
          <p:cNvPr id="34" name="Left Brace 33"/>
          <p:cNvSpPr/>
          <p:nvPr/>
        </p:nvSpPr>
        <p:spPr bwMode="auto">
          <a:xfrm>
            <a:off x="2350295" y="2709333"/>
            <a:ext cx="574119" cy="1405467"/>
          </a:xfrm>
          <a:prstGeom prst="leftBrace">
            <a:avLst>
              <a:gd name="adj1" fmla="val 8333"/>
              <a:gd name="adj2" fmla="val 2184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 bwMode="auto">
          <a:xfrm>
            <a:off x="522543" y="2479889"/>
            <a:ext cx="21336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marL="112713" indent="-112713">
              <a:buFont typeface="Wingdings" pitchFamily="2" charset="2"/>
              <a:buChar char=""/>
            </a:pPr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Design Practices</a:t>
            </a:r>
            <a:br>
              <a:rPr lang="en-US" sz="1000" b="1" dirty="0">
                <a:solidFill>
                  <a:srgbClr val="0033CC"/>
                </a:solidFill>
                <a:latin typeface="Arial" charset="0"/>
              </a:rPr>
            </a:br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(needed before design starts)</a:t>
            </a:r>
          </a:p>
        </p:txBody>
      </p:sp>
      <p:sp>
        <p:nvSpPr>
          <p:cNvPr id="37" name="Left Brace 36"/>
          <p:cNvSpPr/>
          <p:nvPr/>
        </p:nvSpPr>
        <p:spPr bwMode="auto">
          <a:xfrm>
            <a:off x="2518012" y="1955800"/>
            <a:ext cx="406401" cy="1430868"/>
          </a:xfrm>
          <a:prstGeom prst="leftBrace">
            <a:avLst>
              <a:gd name="adj1" fmla="val 8333"/>
              <a:gd name="adj2" fmla="val 4645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1771651" y="2618207"/>
            <a:ext cx="746361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2" name="TextBox 41"/>
          <p:cNvSpPr txBox="1"/>
          <p:nvPr/>
        </p:nvSpPr>
        <p:spPr bwMode="auto">
          <a:xfrm>
            <a:off x="2880083" y="823455"/>
            <a:ext cx="1705792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NASA Mission</a:t>
            </a:r>
          </a:p>
          <a:p>
            <a:pPr algn="ctr"/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Life Cycle </a:t>
            </a:r>
          </a:p>
          <a:p>
            <a:pPr algn="ctr"/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(NASA NPR 7120.5E)</a:t>
            </a:r>
          </a:p>
        </p:txBody>
      </p:sp>
      <p:sp>
        <p:nvSpPr>
          <p:cNvPr id="43" name="TextBox 42"/>
          <p:cNvSpPr txBox="1"/>
          <p:nvPr/>
        </p:nvSpPr>
        <p:spPr bwMode="auto">
          <a:xfrm>
            <a:off x="522543" y="5165169"/>
            <a:ext cx="21336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marL="112713" indent="-112713">
              <a:buFont typeface="Wingdings" pitchFamily="2" charset="2"/>
              <a:buChar char=""/>
            </a:pPr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Operational Practices</a:t>
            </a:r>
            <a:br>
              <a:rPr lang="en-US" sz="1000" b="1" dirty="0">
                <a:solidFill>
                  <a:srgbClr val="0033CC"/>
                </a:solidFill>
                <a:latin typeface="Arial" charset="0"/>
              </a:rPr>
            </a:br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(Typically before operations starts, but can also be introduced mid-operations)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017549" y="4499035"/>
            <a:ext cx="1430867" cy="778934"/>
          </a:xfrm>
          <a:prstGeom prst="rect">
            <a:avLst/>
          </a:prstGeom>
          <a:solidFill>
            <a:srgbClr val="FFCC66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Phase D</a:t>
            </a:r>
          </a:p>
          <a:p>
            <a:pPr algn="ctr"/>
            <a:r>
              <a:rPr lang="en-US" sz="1100" dirty="0">
                <a:latin typeface="+mn-lt"/>
              </a:rPr>
              <a:t>System </a:t>
            </a:r>
            <a:r>
              <a:rPr lang="en-US" sz="1100" dirty="0" err="1">
                <a:latin typeface="+mn-lt"/>
              </a:rPr>
              <a:t>Assy</a:t>
            </a:r>
            <a:r>
              <a:rPr lang="en-US" sz="1100" dirty="0">
                <a:latin typeface="+mn-lt"/>
              </a:rPr>
              <a:t>, </a:t>
            </a:r>
            <a:r>
              <a:rPr lang="en-US" sz="1100" dirty="0" err="1">
                <a:latin typeface="+mn-lt"/>
              </a:rPr>
              <a:t>Integ</a:t>
            </a:r>
            <a:r>
              <a:rPr lang="en-US" sz="1100" dirty="0">
                <a:latin typeface="+mn-lt"/>
              </a:rPr>
              <a:t>,</a:t>
            </a:r>
          </a:p>
          <a:p>
            <a:pPr algn="ctr"/>
            <a:r>
              <a:rPr lang="en-US" sz="1100" dirty="0">
                <a:latin typeface="+mn-lt"/>
              </a:rPr>
              <a:t>Test, Launch, C/O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017547" y="5930387"/>
            <a:ext cx="1430867" cy="648051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Arial"/>
              </a:rPr>
              <a:t>Phase F</a:t>
            </a:r>
          </a:p>
          <a:p>
            <a:pPr lvl="0" algn="ctr"/>
            <a:r>
              <a:rPr lang="en-US" sz="1100" dirty="0">
                <a:solidFill>
                  <a:srgbClr val="000000"/>
                </a:solidFill>
                <a:latin typeface="Arial"/>
              </a:rPr>
              <a:t>Closeout: Deorbit,</a:t>
            </a:r>
          </a:p>
          <a:p>
            <a:pPr lvl="0" algn="ctr"/>
            <a:r>
              <a:rPr lang="en-US" sz="1100" dirty="0">
                <a:solidFill>
                  <a:srgbClr val="000000"/>
                </a:solidFill>
                <a:latin typeface="Arial"/>
              </a:rPr>
              <a:t>Data Preservation</a:t>
            </a:r>
          </a:p>
        </p:txBody>
      </p:sp>
      <p:sp>
        <p:nvSpPr>
          <p:cNvPr id="30" name="Left Brace 29"/>
          <p:cNvSpPr/>
          <p:nvPr/>
        </p:nvSpPr>
        <p:spPr bwMode="auto">
          <a:xfrm>
            <a:off x="2386780" y="4336333"/>
            <a:ext cx="537633" cy="1467055"/>
          </a:xfrm>
          <a:prstGeom prst="leftBrace">
            <a:avLst>
              <a:gd name="adj1" fmla="val 8333"/>
              <a:gd name="adj2" fmla="val 6458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2090145" y="5280351"/>
            <a:ext cx="314052" cy="59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4528065" y="2167466"/>
            <a:ext cx="1430867" cy="1219202"/>
          </a:xfrm>
          <a:prstGeom prst="rect">
            <a:avLst/>
          </a:prstGeom>
          <a:solidFill>
            <a:srgbClr val="99CCFF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Plan</a:t>
            </a:r>
            <a:endParaRPr lang="en-US" sz="1100" dirty="0"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528065" y="1388532"/>
            <a:ext cx="1430867" cy="778934"/>
          </a:xfrm>
          <a:prstGeom prst="rect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Initiate</a:t>
            </a:r>
            <a:endParaRPr lang="en-US" sz="1100" dirty="0"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4528065" y="3386668"/>
            <a:ext cx="1430867" cy="1891300"/>
          </a:xfrm>
          <a:prstGeom prst="rect">
            <a:avLst/>
          </a:prstGeom>
          <a:solidFill>
            <a:srgbClr val="FFFF99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Executing</a:t>
            </a:r>
          </a:p>
        </p:txBody>
      </p:sp>
      <p:sp>
        <p:nvSpPr>
          <p:cNvPr id="46" name="TextBox 45"/>
          <p:cNvSpPr txBox="1"/>
          <p:nvPr/>
        </p:nvSpPr>
        <p:spPr bwMode="auto">
          <a:xfrm>
            <a:off x="4390873" y="839497"/>
            <a:ext cx="17057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PMBOK*</a:t>
            </a:r>
          </a:p>
          <a:p>
            <a:pPr algn="ctr"/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Phases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4531270" y="5286256"/>
            <a:ext cx="1430867" cy="651465"/>
          </a:xfrm>
          <a:prstGeom prst="rect">
            <a:avLst/>
          </a:prstGeom>
          <a:solidFill>
            <a:srgbClr val="FF9999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Controlling</a:t>
            </a:r>
            <a:endParaRPr lang="en-US" sz="1100" dirty="0">
              <a:latin typeface="+mn-lt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531270" y="5938674"/>
            <a:ext cx="1430867" cy="648051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Closing</a:t>
            </a:r>
            <a:endParaRPr lang="en-US" sz="1100" dirty="0">
              <a:latin typeface="+mn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040903" y="2144121"/>
            <a:ext cx="1430867" cy="1219202"/>
          </a:xfrm>
          <a:prstGeom prst="rect">
            <a:avLst/>
          </a:prstGeom>
          <a:solidFill>
            <a:srgbClr val="99CCFF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Project Definition and Planning</a:t>
            </a:r>
            <a:endParaRPr lang="en-US" sz="1100" dirty="0">
              <a:latin typeface="+mn-lt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040903" y="1386700"/>
            <a:ext cx="1430867" cy="778934"/>
          </a:xfrm>
          <a:prstGeom prst="rect">
            <a:avLst/>
          </a:prstGeom>
          <a:solidFill>
            <a:srgbClr val="CC99FF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Project Conception and Initiation</a:t>
            </a:r>
            <a:endParaRPr lang="en-US" sz="1100" dirty="0">
              <a:latin typeface="+mn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040903" y="3384836"/>
            <a:ext cx="1430867" cy="1612641"/>
          </a:xfrm>
          <a:prstGeom prst="rect">
            <a:avLst/>
          </a:prstGeom>
          <a:solidFill>
            <a:srgbClr val="FFFF99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Project Launch or Execution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6044108" y="4998430"/>
            <a:ext cx="1430867" cy="937458"/>
          </a:xfrm>
          <a:prstGeom prst="rect">
            <a:avLst/>
          </a:prstGeom>
          <a:solidFill>
            <a:srgbClr val="FF9999"/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Project Performance and Control</a:t>
            </a:r>
            <a:endParaRPr lang="en-US" sz="11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044108" y="5936842"/>
            <a:ext cx="1430867" cy="648051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dirty="0">
                <a:latin typeface="+mn-lt"/>
              </a:rPr>
              <a:t>Project close</a:t>
            </a:r>
            <a:endParaRPr lang="en-US" sz="1100" dirty="0"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 bwMode="auto">
          <a:xfrm>
            <a:off x="5903439" y="867714"/>
            <a:ext cx="17057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PMI**</a:t>
            </a:r>
          </a:p>
          <a:p>
            <a:pPr algn="ctr"/>
            <a:r>
              <a:rPr lang="en-US" sz="1000" b="1" dirty="0">
                <a:solidFill>
                  <a:srgbClr val="0033CC"/>
                </a:solidFill>
                <a:latin typeface="Arial" charset="0"/>
              </a:rPr>
              <a:t>Phases</a:t>
            </a:r>
          </a:p>
        </p:txBody>
      </p:sp>
      <p:sp>
        <p:nvSpPr>
          <p:cNvPr id="55" name="TextBox 54"/>
          <p:cNvSpPr txBox="1"/>
          <p:nvPr/>
        </p:nvSpPr>
        <p:spPr bwMode="auto">
          <a:xfrm>
            <a:off x="395098" y="6420055"/>
            <a:ext cx="195519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*Project </a:t>
            </a:r>
            <a:r>
              <a:rPr lang="en-US" sz="900" b="1" dirty="0" err="1">
                <a:solidFill>
                  <a:srgbClr val="0033CC"/>
                </a:solidFill>
                <a:latin typeface="Arial" charset="0"/>
              </a:rPr>
              <a:t>Mgt</a:t>
            </a:r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 Body of Knowledge</a:t>
            </a:r>
          </a:p>
          <a:p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**Project </a:t>
            </a:r>
            <a:r>
              <a:rPr lang="en-US" sz="900" b="1" dirty="0" err="1">
                <a:solidFill>
                  <a:srgbClr val="0033CC"/>
                </a:solidFill>
                <a:latin typeface="Arial" charset="0"/>
              </a:rPr>
              <a:t>Mgt</a:t>
            </a:r>
            <a:r>
              <a:rPr lang="en-US" sz="900" b="1" dirty="0">
                <a:solidFill>
                  <a:srgbClr val="0033CC"/>
                </a:solidFill>
                <a:latin typeface="Arial" charset="0"/>
              </a:rPr>
              <a:t> Institute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4294940" y="3137948"/>
            <a:ext cx="568725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H="1">
            <a:off x="4294940" y="3403885"/>
            <a:ext cx="568725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H="1">
            <a:off x="4294940" y="3822985"/>
            <a:ext cx="568725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>
            <a:off x="4294940" y="4086224"/>
            <a:ext cx="568725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flipH="1">
            <a:off x="4294940" y="4219730"/>
            <a:ext cx="568725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H="1">
            <a:off x="4294940" y="4508560"/>
            <a:ext cx="568725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H="1">
            <a:off x="4294940" y="4641910"/>
            <a:ext cx="568725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flipH="1">
            <a:off x="4294940" y="4775260"/>
            <a:ext cx="568725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H="1">
            <a:off x="4294940" y="5327710"/>
            <a:ext cx="568725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H="1">
            <a:off x="4294940" y="5597410"/>
            <a:ext cx="568725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87" name="TextBox 86"/>
          <p:cNvSpPr txBox="1"/>
          <p:nvPr/>
        </p:nvSpPr>
        <p:spPr bwMode="auto">
          <a:xfrm>
            <a:off x="7471770" y="877208"/>
            <a:ext cx="17057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IPELTU (this document)</a:t>
            </a:r>
            <a:endParaRPr lang="en-US" sz="1000" b="1" dirty="0">
              <a:solidFill>
                <a:srgbClr val="0033CC"/>
              </a:solidFill>
              <a:latin typeface="Arial" charset="0"/>
            </a:endParaRPr>
          </a:p>
          <a:p>
            <a:pPr algn="ctr"/>
            <a:r>
              <a:rPr lang="en-US" sz="1000" b="1" dirty="0" smtClean="0">
                <a:solidFill>
                  <a:srgbClr val="0033CC"/>
                </a:solidFill>
                <a:latin typeface="Arial" charset="0"/>
              </a:rPr>
              <a:t>Process Groups</a:t>
            </a:r>
            <a:endParaRPr lang="en-US" sz="1000" b="1" dirty="0">
              <a:solidFill>
                <a:srgbClr val="0033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4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DE6701-7125-43E0-8268-7390181182C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 bwMode="auto">
          <a:xfrm>
            <a:off x="2072641" y="1846217"/>
            <a:ext cx="2185852" cy="14773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Aerospace Corp Phase Names </a:t>
            </a:r>
          </a:p>
          <a:p>
            <a:r>
              <a:rPr lang="en-US" sz="1000" dirty="0"/>
              <a:t>0 : Concept Studies </a:t>
            </a:r>
            <a:br>
              <a:rPr lang="en-US" sz="1000" dirty="0"/>
            </a:br>
            <a:r>
              <a:rPr lang="en-US" sz="1000" dirty="0"/>
              <a:t>A : Concept Development </a:t>
            </a:r>
            <a:br>
              <a:rPr lang="en-US" sz="1000" dirty="0"/>
            </a:br>
            <a:r>
              <a:rPr lang="en-US" sz="1000" dirty="0"/>
              <a:t>B : Preliminary Design </a:t>
            </a:r>
            <a:br>
              <a:rPr lang="en-US" sz="1000" dirty="0"/>
            </a:br>
            <a:r>
              <a:rPr lang="en-US" sz="1000" dirty="0"/>
              <a:t>C : Complete Design </a:t>
            </a:r>
            <a:br>
              <a:rPr lang="en-US" sz="1000" dirty="0"/>
            </a:br>
            <a:r>
              <a:rPr lang="en-US" sz="1000" dirty="0"/>
              <a:t>D1 : Fabrication and Integration </a:t>
            </a:r>
            <a:br>
              <a:rPr lang="en-US" sz="1000" dirty="0"/>
            </a:br>
            <a:r>
              <a:rPr lang="en-US" sz="1000" dirty="0"/>
              <a:t>D2 : Fielding and Checkout </a:t>
            </a:r>
            <a:br>
              <a:rPr lang="en-US" sz="1000" dirty="0"/>
            </a:br>
            <a:r>
              <a:rPr lang="en-US" sz="1000" dirty="0"/>
              <a:t>D3 : Operations and Disposal </a:t>
            </a:r>
          </a:p>
          <a:p>
            <a:pPr marL="112713" indent="-112713">
              <a:buFont typeface="Wingdings" pitchFamily="2" charset="2"/>
              <a:buChar char=""/>
            </a:pPr>
            <a:endParaRPr lang="en-US" sz="10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4153990" y="1184497"/>
            <a:ext cx="2185852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PMBOK Phases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Initiate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Plan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Executing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Controlling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Closing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5971903" y="1627359"/>
            <a:ext cx="2185852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PMI Project Management Institute Inc.</a:t>
            </a:r>
          </a:p>
          <a:p>
            <a:r>
              <a:rPr lang="en-US" sz="1000" dirty="0"/>
              <a:t>1. Project conception and initiation</a:t>
            </a:r>
          </a:p>
          <a:p>
            <a:r>
              <a:rPr lang="en-US" sz="1000" dirty="0"/>
              <a:t>2. Project definition and planning</a:t>
            </a:r>
          </a:p>
          <a:p>
            <a:r>
              <a:rPr lang="en-US" sz="1000" dirty="0"/>
              <a:t>3. Project launch or execution</a:t>
            </a:r>
          </a:p>
          <a:p>
            <a:r>
              <a:rPr lang="en-US" sz="1000" dirty="0"/>
              <a:t>4. Project performance and control</a:t>
            </a:r>
          </a:p>
          <a:p>
            <a:r>
              <a:rPr lang="en-US" sz="1000" dirty="0"/>
              <a:t>5. Project close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1968138" y="3530004"/>
            <a:ext cx="2185852" cy="116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Projectmanagement-training.net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Initiation phase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Definition phase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Design phase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Development phase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Implementation phase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Follow-up phase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3978274" y="4191724"/>
            <a:ext cx="3426820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NASA project phase definitions (JPL website)</a:t>
            </a:r>
          </a:p>
          <a:p>
            <a:r>
              <a:rPr lang="en-US" sz="1000" dirty="0"/>
              <a:t>Pre-Phase A, Conceptual Study</a:t>
            </a:r>
          </a:p>
          <a:p>
            <a:r>
              <a:rPr lang="en-US" sz="1000" dirty="0"/>
              <a:t>Phase A, Preliminary Analysis</a:t>
            </a:r>
          </a:p>
          <a:p>
            <a:r>
              <a:rPr lang="en-US" sz="1000" dirty="0"/>
              <a:t>Phase B, Definition</a:t>
            </a:r>
          </a:p>
          <a:p>
            <a:r>
              <a:rPr lang="en-US" sz="1000" dirty="0"/>
              <a:t>Phase C/D, Design and Development</a:t>
            </a:r>
          </a:p>
          <a:p>
            <a:r>
              <a:rPr lang="en-US" sz="1000" dirty="0"/>
              <a:t>Phase E, Operations Phase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6910978" y="3397347"/>
            <a:ext cx="4262843" cy="14773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NASA project phase definitions from NPR 7120.5E</a:t>
            </a:r>
          </a:p>
          <a:p>
            <a:r>
              <a:rPr lang="en-US" sz="1000" dirty="0"/>
              <a:t>Pre-Phase A:  Concept Studies</a:t>
            </a:r>
          </a:p>
          <a:p>
            <a:r>
              <a:rPr lang="en-US" sz="1000" dirty="0"/>
              <a:t>Phase A: Concept &amp; Technology Development</a:t>
            </a:r>
          </a:p>
          <a:p>
            <a:r>
              <a:rPr lang="en-US" sz="1000" dirty="0"/>
              <a:t>Phase B:  Preliminary Design &amp; Technology Completion</a:t>
            </a:r>
          </a:p>
          <a:p>
            <a:r>
              <a:rPr lang="en-US" sz="1000" dirty="0"/>
              <a:t>Phase C:  Final Design &amp; Fabrication</a:t>
            </a:r>
          </a:p>
          <a:p>
            <a:r>
              <a:rPr lang="en-US" sz="1000" dirty="0"/>
              <a:t>Phase D:  System Assembly, Integration &amp; Test, Launch &amp; Checkout</a:t>
            </a:r>
          </a:p>
          <a:p>
            <a:r>
              <a:rPr lang="en-US" sz="1000" dirty="0"/>
              <a:t>Phase E:  Operations &amp; Sustainment</a:t>
            </a:r>
          </a:p>
          <a:p>
            <a:r>
              <a:rPr lang="en-US" sz="1000" dirty="0"/>
              <a:t>Phase F:  Closeout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4343832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2D050"/>
        </a:solidFill>
        <a:ln w="38100">
          <a:noFill/>
          <a:round/>
          <a:headEnd/>
          <a:tailEnd/>
        </a:ln>
      </a:spPr>
      <a:bodyPr wrap="none" rtlCol="0" anchor="ctr"/>
      <a:lstStyle>
        <a:defPPr algn="ctr"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noFill/>
        <a:ln w="12700">
          <a:noFill/>
          <a:miter lim="800000"/>
          <a:headEnd type="none" w="sm" len="sm"/>
          <a:tailEnd type="none" w="sm" len="sm"/>
        </a:ln>
      </a:spPr>
      <a:bodyPr wrap="square">
        <a:spAutoFit/>
      </a:bodyPr>
      <a:lstStyle>
        <a:defPPr marL="112713" indent="-112713">
          <a:buFont typeface="Wingdings" pitchFamily="2" charset="2"/>
          <a:buChar char=""/>
          <a:defRPr sz="1000" b="1" dirty="0" smtClean="0">
            <a:solidFill>
              <a:srgbClr val="0033CC"/>
            </a:solidFill>
            <a:latin typeface="Arial" charset="0"/>
          </a:defRPr>
        </a:defPPr>
      </a:lstStyle>
    </a:tx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ormal.potx" id="{935DECC2-4FF5-49C9-96C8-76B19F921323}" vid="{CD57C4AB-659B-4C77-9AC8-3AF292381BB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142</TotalTime>
  <Pages>51</Pages>
  <Words>517</Words>
  <Application>Microsoft Office PowerPoint</Application>
  <PresentationFormat>Widescreen</PresentationFormat>
  <Paragraphs>178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Wingdings</vt:lpstr>
      <vt:lpstr>Times New Roman</vt:lpstr>
      <vt:lpstr>Arial</vt:lpstr>
      <vt:lpstr>Microsoft YaHei</vt:lpstr>
      <vt:lpstr>Wingdings 2</vt:lpstr>
      <vt:lpstr>Blank</vt:lpstr>
      <vt:lpstr>How Standards Can Fit Your Project Schedule (from SIF Class Material)</vt:lpstr>
      <vt:lpstr>Info Prep to Enable Long-Term Use Mapped to Project Phases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CCSDS Overview</dc:subject>
  <dc:creator>Mike Kearney</dc:creator>
  <cp:lastModifiedBy>Mike Kearney</cp:lastModifiedBy>
  <cp:revision>16</cp:revision>
  <cp:lastPrinted>2001-11-29T04:39:41Z</cp:lastPrinted>
  <dcterms:created xsi:type="dcterms:W3CDTF">2016-09-05T19:30:53Z</dcterms:created>
  <dcterms:modified xsi:type="dcterms:W3CDTF">2016-09-05T21:56:52Z</dcterms:modified>
</cp:coreProperties>
</file>