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1" r:id="rId2"/>
    <p:sldId id="262" r:id="rId3"/>
  </p:sldIdLst>
  <p:sldSz cx="12192000" cy="6858000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C2E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0583333" y="5638800"/>
            <a:ext cx="1371600" cy="1079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Rectangle 202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869E9E-A04C-4AE7-B34E-06420E5FA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31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11065653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69E9E-A04C-4AE7-B34E-06420E5FA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06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990600"/>
            <a:ext cx="10972800" cy="513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en-US" noProof="0" dirty="0" smtClean="0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69E9E-A04C-4AE7-B34E-06420E5FA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288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914401"/>
            <a:ext cx="10972800" cy="5211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69E9E-A04C-4AE7-B34E-06420E5FA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63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135563"/>
          </a:xfrm>
          <a:prstGeom prst="rect">
            <a:avLst/>
          </a:prstGeom>
        </p:spPr>
        <p:txBody>
          <a:bodyPr/>
          <a:lstStyle>
            <a:lvl1pPr marL="346075" indent="-346075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"/>
              <a:defRPr sz="2400" b="0"/>
            </a:lvl1pPr>
            <a:lvl2pPr marL="684213" indent="-336550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"/>
              <a:defRPr sz="2200" b="0"/>
            </a:lvl2pPr>
            <a:lvl3pPr marL="914400" indent="-231775">
              <a:lnSpc>
                <a:spcPct val="100000"/>
              </a:lnSpc>
              <a:spcBef>
                <a:spcPts val="0"/>
              </a:spcBef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lnSpc>
                <a:spcPct val="100000"/>
              </a:lnSpc>
              <a:spcBef>
                <a:spcPts val="0"/>
              </a:spcBef>
              <a:buFont typeface="Wingdings 2" panose="05020102010507070707" pitchFamily="18" charset="2"/>
              <a:buChar char="ç"/>
              <a:defRPr sz="16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69E9E-A04C-4AE7-B34E-06420E5FA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2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4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69E9E-A04C-4AE7-B34E-06420E5FA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78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5384800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90600"/>
            <a:ext cx="5384800" cy="5135563"/>
          </a:xfrm>
          <a:prstGeom prst="rect">
            <a:avLst/>
          </a:prstGeom>
        </p:spPr>
        <p:txBody>
          <a:bodyPr/>
          <a:lstStyle>
            <a:lvl1pPr marL="230188" marR="0" indent="-230188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25000"/>
              <a:buFont typeface="Wingdings" panose="05000000000000000000" pitchFamily="2" charset="2"/>
              <a:buChar char="ª"/>
              <a:tabLst/>
              <a:defRPr lang="en-US" sz="24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marR="0" indent="-2222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80000"/>
              <a:buFont typeface="Wingdings" panose="05000000000000000000" pitchFamily="2" charset="2"/>
              <a:buChar char="u"/>
              <a:tabLst/>
              <a:defRPr lang="en-US" sz="22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marR="0" indent="-231775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00000"/>
              <a:buFont typeface="Wingdings 2" panose="05020102010507070707" pitchFamily="18" charset="2"/>
              <a:buChar char="ö"/>
              <a:tabLst/>
              <a:defRPr lang="en-US" sz="20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marR="0" indent="-231775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00000"/>
              <a:buFont typeface="Wingdings" panose="05000000000000000000" pitchFamily="2" charset="2"/>
              <a:buChar char="t"/>
              <a:tabLst/>
              <a:defRPr lang="en-US" sz="18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7025" marR="0" indent="-220663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25000"/>
              <a:buFont typeface="Wingdings 2" panose="05020102010507070707" pitchFamily="18" charset="2"/>
              <a:buChar char="ç"/>
              <a:tabLst/>
              <a:defRPr lang="en-US" sz="1600" b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69E9E-A04C-4AE7-B34E-06420E5FA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5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609600" y="2216361"/>
            <a:ext cx="5384800" cy="390980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6196927" y="2216360"/>
            <a:ext cx="5384800" cy="3915858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024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69E9E-A04C-4AE7-B34E-06420E5FA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13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69E9E-A04C-4AE7-B34E-06420E5FA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67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69E9E-A04C-4AE7-B34E-06420E5FA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34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838200"/>
            <a:ext cx="4011084" cy="6858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524001"/>
            <a:ext cx="4011084" cy="4602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771836" y="990600"/>
            <a:ext cx="6906781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69E9E-A04C-4AE7-B34E-06420E5FA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81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838200"/>
            <a:ext cx="7315200" cy="3889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69E9E-A04C-4AE7-B34E-06420E5FA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59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829"/>
          <p:cNvSpPr>
            <a:spLocks noChangeShapeType="1"/>
          </p:cNvSpPr>
          <p:nvPr/>
        </p:nvSpPr>
        <p:spPr bwMode="auto">
          <a:xfrm>
            <a:off x="649818" y="838200"/>
            <a:ext cx="10991849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40648" name="Rectangle 20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473826"/>
            <a:ext cx="28448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latin typeface="+mn-lt"/>
              </a:defRPr>
            </a:lvl1pPr>
          </a:lstStyle>
          <a:p>
            <a:fld id="{48869E9E-A04C-4AE7-B34E-06420E5FAB73}" type="slidenum">
              <a:rPr lang="en-GB" smtClean="0"/>
              <a:t>‹#›</a:t>
            </a:fld>
            <a:endParaRPr lang="en-GB"/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222251" y="579439"/>
            <a:ext cx="859367" cy="517525"/>
          </a:xfrm>
          <a:prstGeom prst="star4">
            <a:avLst>
              <a:gd name="adj" fmla="val 10648"/>
            </a:avLst>
          </a:prstGeom>
          <a:solidFill>
            <a:srgbClr val="000066"/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84999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7343704" y="604733"/>
            <a:ext cx="4520657" cy="801592"/>
            <a:chOff x="7343704" y="604733"/>
            <a:chExt cx="4520657" cy="801592"/>
          </a:xfrm>
        </p:grpSpPr>
        <p:grpSp>
          <p:nvGrpSpPr>
            <p:cNvPr id="26" name="Group 25"/>
            <p:cNvGrpSpPr/>
            <p:nvPr/>
          </p:nvGrpSpPr>
          <p:grpSpPr>
            <a:xfrm>
              <a:off x="7343704" y="604733"/>
              <a:ext cx="4520657" cy="801592"/>
              <a:chOff x="2211875" y="921921"/>
              <a:chExt cx="5043929" cy="1368092"/>
            </a:xfrm>
          </p:grpSpPr>
          <p:sp>
            <p:nvSpPr>
              <p:cNvPr id="82" name="Rectangle 81"/>
              <p:cNvSpPr/>
              <p:nvPr/>
            </p:nvSpPr>
            <p:spPr bwMode="auto">
              <a:xfrm>
                <a:off x="2211875" y="922344"/>
                <a:ext cx="5040272" cy="912313"/>
              </a:xfrm>
              <a:prstGeom prst="rect">
                <a:avLst/>
              </a:prstGeom>
              <a:solidFill>
                <a:srgbClr val="FFC000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rtlCol="0" anchor="t" anchorCtr="0"/>
              <a:lstStyle/>
              <a:p>
                <a:pPr algn="ctr"/>
                <a:r>
                  <a:rPr lang="en-US" sz="1200" b="1" dirty="0">
                    <a:solidFill>
                      <a:srgbClr val="0033CC"/>
                    </a:solidFill>
                    <a:latin typeface="Arial" charset="0"/>
                  </a:rPr>
                  <a:t>Archive Consumer </a:t>
                </a:r>
              </a:p>
              <a:p>
                <a:pPr algn="ctr"/>
                <a:r>
                  <a:rPr lang="en-US" sz="1200" b="1" dirty="0">
                    <a:solidFill>
                      <a:srgbClr val="0033CC"/>
                    </a:solidFill>
                    <a:latin typeface="Arial" charset="0"/>
                  </a:rPr>
                  <a:t>Application</a:t>
                </a:r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4977670" y="1610761"/>
                <a:ext cx="2014912" cy="679252"/>
                <a:chOff x="4986381" y="2089548"/>
                <a:chExt cx="2014912" cy="679252"/>
              </a:xfrm>
              <a:solidFill>
                <a:schemeClr val="bg1"/>
              </a:solidFill>
            </p:grpSpPr>
            <p:sp>
              <p:nvSpPr>
                <p:cNvPr id="102" name="Plaque 101"/>
                <p:cNvSpPr/>
                <p:nvPr/>
              </p:nvSpPr>
              <p:spPr bwMode="auto">
                <a:xfrm>
                  <a:off x="4986381" y="2089548"/>
                  <a:ext cx="315590" cy="678151"/>
                </a:xfrm>
                <a:prstGeom prst="plaque">
                  <a:avLst>
                    <a:gd name="adj" fmla="val 34409"/>
                  </a:avLst>
                </a:prstGeom>
                <a:grpFill/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Plaque 102"/>
                <p:cNvSpPr/>
                <p:nvPr/>
              </p:nvSpPr>
              <p:spPr bwMode="auto">
                <a:xfrm>
                  <a:off x="5552823" y="2090649"/>
                  <a:ext cx="315590" cy="678151"/>
                </a:xfrm>
                <a:prstGeom prst="plaque">
                  <a:avLst>
                    <a:gd name="adj" fmla="val 34409"/>
                  </a:avLst>
                </a:prstGeom>
                <a:grpFill/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Plaque 103"/>
                <p:cNvSpPr/>
                <p:nvPr/>
              </p:nvSpPr>
              <p:spPr bwMode="auto">
                <a:xfrm>
                  <a:off x="6119263" y="2090649"/>
                  <a:ext cx="315590" cy="678151"/>
                </a:xfrm>
                <a:prstGeom prst="plaque">
                  <a:avLst>
                    <a:gd name="adj" fmla="val 34409"/>
                  </a:avLst>
                </a:prstGeom>
                <a:grpFill/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laque 104"/>
                <p:cNvSpPr/>
                <p:nvPr/>
              </p:nvSpPr>
              <p:spPr bwMode="auto">
                <a:xfrm>
                  <a:off x="6685703" y="2090649"/>
                  <a:ext cx="315590" cy="678151"/>
                </a:xfrm>
                <a:prstGeom prst="plaque">
                  <a:avLst>
                    <a:gd name="adj" fmla="val 34409"/>
                  </a:avLst>
                </a:prstGeom>
                <a:grpFill/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1" name="Rectangle 340"/>
              <p:cNvSpPr/>
              <p:nvPr/>
            </p:nvSpPr>
            <p:spPr bwMode="auto">
              <a:xfrm>
                <a:off x="2215532" y="921921"/>
                <a:ext cx="5040272" cy="912313"/>
              </a:xfrm>
              <a:prstGeom prst="rect">
                <a:avLst/>
              </a:prstGeom>
              <a:solidFill>
                <a:srgbClr val="FFC000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rtlCol="0" anchor="t" anchorCtr="0"/>
              <a:lstStyle/>
              <a:p>
                <a:pPr algn="ctr"/>
                <a:r>
                  <a:rPr lang="en-US" sz="1200" b="1" dirty="0">
                    <a:solidFill>
                      <a:srgbClr val="0033CC"/>
                    </a:solidFill>
                    <a:latin typeface="Arial" charset="0"/>
                  </a:rPr>
                  <a:t>Archive </a:t>
                </a:r>
                <a:r>
                  <a:rPr lang="en-US" sz="1200" b="1" dirty="0" smtClean="0">
                    <a:solidFill>
                      <a:srgbClr val="0033CC"/>
                    </a:solidFill>
                    <a:latin typeface="Arial" charset="0"/>
                  </a:rPr>
                  <a:t>Consumer Application</a:t>
                </a:r>
                <a:endParaRPr lang="en-US" sz="1200" b="1" dirty="0">
                  <a:solidFill>
                    <a:srgbClr val="0033CC"/>
                  </a:solidFill>
                  <a:latin typeface="Arial" charset="0"/>
                </a:endParaRPr>
              </a:p>
            </p:txBody>
          </p:sp>
        </p:grpSp>
        <p:grpSp>
          <p:nvGrpSpPr>
            <p:cNvPr id="346" name="Group 345"/>
            <p:cNvGrpSpPr/>
            <p:nvPr/>
          </p:nvGrpSpPr>
          <p:grpSpPr>
            <a:xfrm>
              <a:off x="7685588" y="933606"/>
              <a:ext cx="3787232" cy="397987"/>
              <a:chOff x="5249217" y="1303887"/>
              <a:chExt cx="1805879" cy="397987"/>
            </a:xfrm>
            <a:solidFill>
              <a:schemeClr val="bg1"/>
            </a:solidFill>
          </p:grpSpPr>
          <p:sp>
            <p:nvSpPr>
              <p:cNvPr id="347" name="Plaque 346"/>
              <p:cNvSpPr/>
              <p:nvPr/>
            </p:nvSpPr>
            <p:spPr bwMode="auto">
              <a:xfrm>
                <a:off x="5249217" y="1303887"/>
                <a:ext cx="282850" cy="397342"/>
              </a:xfrm>
              <a:prstGeom prst="plaque">
                <a:avLst>
                  <a:gd name="adj" fmla="val 34409"/>
                </a:avLst>
              </a:prstGeom>
              <a:grpFill/>
              <a:ln w="381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Plaque 347"/>
              <p:cNvSpPr/>
              <p:nvPr/>
            </p:nvSpPr>
            <p:spPr bwMode="auto">
              <a:xfrm>
                <a:off x="5756895" y="1304532"/>
                <a:ext cx="282850" cy="397342"/>
              </a:xfrm>
              <a:prstGeom prst="plaque">
                <a:avLst>
                  <a:gd name="adj" fmla="val 34409"/>
                </a:avLst>
              </a:prstGeom>
              <a:grpFill/>
              <a:ln w="381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Plaque 348"/>
              <p:cNvSpPr/>
              <p:nvPr/>
            </p:nvSpPr>
            <p:spPr bwMode="auto">
              <a:xfrm>
                <a:off x="6264570" y="1304532"/>
                <a:ext cx="282850" cy="397342"/>
              </a:xfrm>
              <a:prstGeom prst="plaque">
                <a:avLst>
                  <a:gd name="adj" fmla="val 34409"/>
                </a:avLst>
              </a:prstGeom>
              <a:grpFill/>
              <a:ln w="381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Plaque 349"/>
              <p:cNvSpPr/>
              <p:nvPr/>
            </p:nvSpPr>
            <p:spPr bwMode="auto">
              <a:xfrm>
                <a:off x="6772246" y="1304532"/>
                <a:ext cx="282850" cy="397342"/>
              </a:xfrm>
              <a:prstGeom prst="plaque">
                <a:avLst>
                  <a:gd name="adj" fmla="val 34409"/>
                </a:avLst>
              </a:prstGeom>
              <a:grpFill/>
              <a:ln w="381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64" name="Freeform 263"/>
          <p:cNvSpPr/>
          <p:nvPr/>
        </p:nvSpPr>
        <p:spPr>
          <a:xfrm>
            <a:off x="523961" y="4104618"/>
            <a:ext cx="2040834" cy="1562101"/>
          </a:xfrm>
          <a:custGeom>
            <a:avLst/>
            <a:gdLst>
              <a:gd name="connsiteX0" fmla="*/ 0 w 1647825"/>
              <a:gd name="connsiteY0" fmla="*/ 409575 h 733425"/>
              <a:gd name="connsiteX1" fmla="*/ 9525 w 1647825"/>
              <a:gd name="connsiteY1" fmla="*/ 719138 h 733425"/>
              <a:gd name="connsiteX2" fmla="*/ 1647825 w 1647825"/>
              <a:gd name="connsiteY2" fmla="*/ 733425 h 733425"/>
              <a:gd name="connsiteX3" fmla="*/ 1643063 w 1647825"/>
              <a:gd name="connsiteY3" fmla="*/ 0 h 733425"/>
              <a:gd name="connsiteX4" fmla="*/ 1519238 w 1647825"/>
              <a:gd name="connsiteY4" fmla="*/ 9525 h 733425"/>
              <a:gd name="connsiteX5" fmla="*/ 1519238 w 1647825"/>
              <a:gd name="connsiteY5" fmla="*/ 414338 h 733425"/>
              <a:gd name="connsiteX6" fmla="*/ 0 w 1647825"/>
              <a:gd name="connsiteY6" fmla="*/ 409575 h 733425"/>
              <a:gd name="connsiteX0" fmla="*/ 0 w 1647825"/>
              <a:gd name="connsiteY0" fmla="*/ 809625 h 1133475"/>
              <a:gd name="connsiteX1" fmla="*/ 9525 w 1647825"/>
              <a:gd name="connsiteY1" fmla="*/ 1119188 h 1133475"/>
              <a:gd name="connsiteX2" fmla="*/ 1647825 w 1647825"/>
              <a:gd name="connsiteY2" fmla="*/ 1133475 h 1133475"/>
              <a:gd name="connsiteX3" fmla="*/ 1634428 w 1647825"/>
              <a:gd name="connsiteY3" fmla="*/ 0 h 1133475"/>
              <a:gd name="connsiteX4" fmla="*/ 1519238 w 1647825"/>
              <a:gd name="connsiteY4" fmla="*/ 409575 h 1133475"/>
              <a:gd name="connsiteX5" fmla="*/ 1519238 w 1647825"/>
              <a:gd name="connsiteY5" fmla="*/ 814388 h 1133475"/>
              <a:gd name="connsiteX6" fmla="*/ 0 w 1647825"/>
              <a:gd name="connsiteY6" fmla="*/ 809625 h 1133475"/>
              <a:gd name="connsiteX0" fmla="*/ 0 w 1647825"/>
              <a:gd name="connsiteY0" fmla="*/ 814388 h 1138238"/>
              <a:gd name="connsiteX1" fmla="*/ 9525 w 1647825"/>
              <a:gd name="connsiteY1" fmla="*/ 1123951 h 1138238"/>
              <a:gd name="connsiteX2" fmla="*/ 1647825 w 1647825"/>
              <a:gd name="connsiteY2" fmla="*/ 1138238 h 1138238"/>
              <a:gd name="connsiteX3" fmla="*/ 1634428 w 1647825"/>
              <a:gd name="connsiteY3" fmla="*/ 4763 h 1138238"/>
              <a:gd name="connsiteX4" fmla="*/ 1540828 w 1647825"/>
              <a:gd name="connsiteY4" fmla="*/ 0 h 1138238"/>
              <a:gd name="connsiteX5" fmla="*/ 1519238 w 1647825"/>
              <a:gd name="connsiteY5" fmla="*/ 819151 h 1138238"/>
              <a:gd name="connsiteX6" fmla="*/ 0 w 1647825"/>
              <a:gd name="connsiteY6" fmla="*/ 814388 h 1138238"/>
              <a:gd name="connsiteX0" fmla="*/ 0 w 1647825"/>
              <a:gd name="connsiteY0" fmla="*/ 814388 h 1138238"/>
              <a:gd name="connsiteX1" fmla="*/ 9525 w 1647825"/>
              <a:gd name="connsiteY1" fmla="*/ 1123951 h 1138238"/>
              <a:gd name="connsiteX2" fmla="*/ 1647825 w 1647825"/>
              <a:gd name="connsiteY2" fmla="*/ 1138238 h 1138238"/>
              <a:gd name="connsiteX3" fmla="*/ 1634428 w 1647825"/>
              <a:gd name="connsiteY3" fmla="*/ 4763 h 1138238"/>
              <a:gd name="connsiteX4" fmla="*/ 1519240 w 1647825"/>
              <a:gd name="connsiteY4" fmla="*/ 0 h 1138238"/>
              <a:gd name="connsiteX5" fmla="*/ 1519238 w 1647825"/>
              <a:gd name="connsiteY5" fmla="*/ 819151 h 1138238"/>
              <a:gd name="connsiteX6" fmla="*/ 0 w 1647825"/>
              <a:gd name="connsiteY6" fmla="*/ 814388 h 1138238"/>
              <a:gd name="connsiteX0" fmla="*/ 0 w 1647825"/>
              <a:gd name="connsiteY0" fmla="*/ 814388 h 1138238"/>
              <a:gd name="connsiteX1" fmla="*/ 9525 w 1647825"/>
              <a:gd name="connsiteY1" fmla="*/ 1123951 h 1138238"/>
              <a:gd name="connsiteX2" fmla="*/ 1647825 w 1647825"/>
              <a:gd name="connsiteY2" fmla="*/ 1138238 h 1138238"/>
              <a:gd name="connsiteX3" fmla="*/ 1634428 w 1647825"/>
              <a:gd name="connsiteY3" fmla="*/ 4763 h 1138238"/>
              <a:gd name="connsiteX4" fmla="*/ 1519240 w 1647825"/>
              <a:gd name="connsiteY4" fmla="*/ 0 h 1138238"/>
              <a:gd name="connsiteX5" fmla="*/ 1527874 w 1647825"/>
              <a:gd name="connsiteY5" fmla="*/ 809626 h 1138238"/>
              <a:gd name="connsiteX6" fmla="*/ 0 w 1647825"/>
              <a:gd name="connsiteY6" fmla="*/ 814388 h 1138238"/>
              <a:gd name="connsiteX0" fmla="*/ 0 w 1650685"/>
              <a:gd name="connsiteY0" fmla="*/ 1262063 h 1585913"/>
              <a:gd name="connsiteX1" fmla="*/ 9525 w 1650685"/>
              <a:gd name="connsiteY1" fmla="*/ 1571626 h 1585913"/>
              <a:gd name="connsiteX2" fmla="*/ 1647825 w 1650685"/>
              <a:gd name="connsiteY2" fmla="*/ 1585913 h 1585913"/>
              <a:gd name="connsiteX3" fmla="*/ 1650406 w 1650685"/>
              <a:gd name="connsiteY3" fmla="*/ 0 h 1585913"/>
              <a:gd name="connsiteX4" fmla="*/ 1519240 w 1650685"/>
              <a:gd name="connsiteY4" fmla="*/ 447675 h 1585913"/>
              <a:gd name="connsiteX5" fmla="*/ 1527874 w 1650685"/>
              <a:gd name="connsiteY5" fmla="*/ 1257301 h 1585913"/>
              <a:gd name="connsiteX6" fmla="*/ 0 w 1650685"/>
              <a:gd name="connsiteY6" fmla="*/ 1262063 h 1585913"/>
              <a:gd name="connsiteX0" fmla="*/ 0 w 1650685"/>
              <a:gd name="connsiteY0" fmla="*/ 1262063 h 1585913"/>
              <a:gd name="connsiteX1" fmla="*/ 9525 w 1650685"/>
              <a:gd name="connsiteY1" fmla="*/ 1571626 h 1585913"/>
              <a:gd name="connsiteX2" fmla="*/ 1647825 w 1650685"/>
              <a:gd name="connsiteY2" fmla="*/ 1585913 h 1585913"/>
              <a:gd name="connsiteX3" fmla="*/ 1650406 w 1650685"/>
              <a:gd name="connsiteY3" fmla="*/ 0 h 1585913"/>
              <a:gd name="connsiteX4" fmla="*/ 1543208 w 1650685"/>
              <a:gd name="connsiteY4" fmla="*/ 47625 h 1585913"/>
              <a:gd name="connsiteX5" fmla="*/ 1527874 w 1650685"/>
              <a:gd name="connsiteY5" fmla="*/ 1257301 h 1585913"/>
              <a:gd name="connsiteX6" fmla="*/ 0 w 1650685"/>
              <a:gd name="connsiteY6" fmla="*/ 1262063 h 1585913"/>
              <a:gd name="connsiteX0" fmla="*/ 0 w 1647825"/>
              <a:gd name="connsiteY0" fmla="*/ 1219200 h 1543050"/>
              <a:gd name="connsiteX1" fmla="*/ 9525 w 1647825"/>
              <a:gd name="connsiteY1" fmla="*/ 1528763 h 1543050"/>
              <a:gd name="connsiteX2" fmla="*/ 1647825 w 1647825"/>
              <a:gd name="connsiteY2" fmla="*/ 1543050 h 1543050"/>
              <a:gd name="connsiteX3" fmla="*/ 1646412 w 1647825"/>
              <a:gd name="connsiteY3" fmla="*/ 0 h 1543050"/>
              <a:gd name="connsiteX4" fmla="*/ 1543208 w 1647825"/>
              <a:gd name="connsiteY4" fmla="*/ 4762 h 1543050"/>
              <a:gd name="connsiteX5" fmla="*/ 1527874 w 1647825"/>
              <a:gd name="connsiteY5" fmla="*/ 1214438 h 1543050"/>
              <a:gd name="connsiteX6" fmla="*/ 0 w 1647825"/>
              <a:gd name="connsiteY6" fmla="*/ 1219200 h 1543050"/>
              <a:gd name="connsiteX0" fmla="*/ 0 w 1647825"/>
              <a:gd name="connsiteY0" fmla="*/ 1219200 h 1543050"/>
              <a:gd name="connsiteX1" fmla="*/ 9525 w 1647825"/>
              <a:gd name="connsiteY1" fmla="*/ 1528763 h 1543050"/>
              <a:gd name="connsiteX2" fmla="*/ 1647825 w 1647825"/>
              <a:gd name="connsiteY2" fmla="*/ 1543050 h 1543050"/>
              <a:gd name="connsiteX3" fmla="*/ 1646412 w 1647825"/>
              <a:gd name="connsiteY3" fmla="*/ 0 h 1543050"/>
              <a:gd name="connsiteX4" fmla="*/ 1543208 w 1647825"/>
              <a:gd name="connsiteY4" fmla="*/ 4762 h 1543050"/>
              <a:gd name="connsiteX5" fmla="*/ 1547846 w 1647825"/>
              <a:gd name="connsiteY5" fmla="*/ 1219201 h 1543050"/>
              <a:gd name="connsiteX6" fmla="*/ 0 w 1647825"/>
              <a:gd name="connsiteY6" fmla="*/ 1219200 h 1543050"/>
              <a:gd name="connsiteX0" fmla="*/ 0 w 1711737"/>
              <a:gd name="connsiteY0" fmla="*/ 1219200 h 1543050"/>
              <a:gd name="connsiteX1" fmla="*/ 73437 w 1711737"/>
              <a:gd name="connsiteY1" fmla="*/ 1528763 h 1543050"/>
              <a:gd name="connsiteX2" fmla="*/ 1711737 w 1711737"/>
              <a:gd name="connsiteY2" fmla="*/ 1543050 h 1543050"/>
              <a:gd name="connsiteX3" fmla="*/ 1710324 w 1711737"/>
              <a:gd name="connsiteY3" fmla="*/ 0 h 1543050"/>
              <a:gd name="connsiteX4" fmla="*/ 1607120 w 1711737"/>
              <a:gd name="connsiteY4" fmla="*/ 4762 h 1543050"/>
              <a:gd name="connsiteX5" fmla="*/ 1611758 w 1711737"/>
              <a:gd name="connsiteY5" fmla="*/ 1219201 h 1543050"/>
              <a:gd name="connsiteX6" fmla="*/ 0 w 1711737"/>
              <a:gd name="connsiteY6" fmla="*/ 1219200 h 1543050"/>
              <a:gd name="connsiteX0" fmla="*/ 0 w 1711737"/>
              <a:gd name="connsiteY0" fmla="*/ 1219200 h 1543050"/>
              <a:gd name="connsiteX1" fmla="*/ 5531 w 1711737"/>
              <a:gd name="connsiteY1" fmla="*/ 1524000 h 1543050"/>
              <a:gd name="connsiteX2" fmla="*/ 1711737 w 1711737"/>
              <a:gd name="connsiteY2" fmla="*/ 1543050 h 1543050"/>
              <a:gd name="connsiteX3" fmla="*/ 1710324 w 1711737"/>
              <a:gd name="connsiteY3" fmla="*/ 0 h 1543050"/>
              <a:gd name="connsiteX4" fmla="*/ 1607120 w 1711737"/>
              <a:gd name="connsiteY4" fmla="*/ 4762 h 1543050"/>
              <a:gd name="connsiteX5" fmla="*/ 1611758 w 1711737"/>
              <a:gd name="connsiteY5" fmla="*/ 1219201 h 1543050"/>
              <a:gd name="connsiteX6" fmla="*/ 0 w 1711737"/>
              <a:gd name="connsiteY6" fmla="*/ 1219200 h 1543050"/>
              <a:gd name="connsiteX0" fmla="*/ 0 w 1711737"/>
              <a:gd name="connsiteY0" fmla="*/ 1238251 h 1562101"/>
              <a:gd name="connsiteX1" fmla="*/ 5531 w 1711737"/>
              <a:gd name="connsiteY1" fmla="*/ 1543051 h 1562101"/>
              <a:gd name="connsiteX2" fmla="*/ 1711737 w 1711737"/>
              <a:gd name="connsiteY2" fmla="*/ 1562101 h 1562101"/>
              <a:gd name="connsiteX3" fmla="*/ 1710324 w 1711737"/>
              <a:gd name="connsiteY3" fmla="*/ 19051 h 1562101"/>
              <a:gd name="connsiteX4" fmla="*/ 1611114 w 1711737"/>
              <a:gd name="connsiteY4" fmla="*/ 0 h 1562101"/>
              <a:gd name="connsiteX5" fmla="*/ 1611758 w 1711737"/>
              <a:gd name="connsiteY5" fmla="*/ 1238252 h 1562101"/>
              <a:gd name="connsiteX6" fmla="*/ 0 w 1711737"/>
              <a:gd name="connsiteY6" fmla="*/ 1238251 h 1562101"/>
              <a:gd name="connsiteX0" fmla="*/ 0 w 1711737"/>
              <a:gd name="connsiteY0" fmla="*/ 1238251 h 1562101"/>
              <a:gd name="connsiteX1" fmla="*/ 5531 w 1711737"/>
              <a:gd name="connsiteY1" fmla="*/ 1543051 h 1562101"/>
              <a:gd name="connsiteX2" fmla="*/ 1711737 w 1711737"/>
              <a:gd name="connsiteY2" fmla="*/ 1562101 h 1562101"/>
              <a:gd name="connsiteX3" fmla="*/ 1710324 w 1711737"/>
              <a:gd name="connsiteY3" fmla="*/ 1 h 1562101"/>
              <a:gd name="connsiteX4" fmla="*/ 1611114 w 1711737"/>
              <a:gd name="connsiteY4" fmla="*/ 0 h 1562101"/>
              <a:gd name="connsiteX5" fmla="*/ 1611758 w 1711737"/>
              <a:gd name="connsiteY5" fmla="*/ 1238252 h 1562101"/>
              <a:gd name="connsiteX6" fmla="*/ 0 w 1711737"/>
              <a:gd name="connsiteY6" fmla="*/ 1238251 h 156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737" h="1562101">
                <a:moveTo>
                  <a:pt x="0" y="1238251"/>
                </a:moveTo>
                <a:lnTo>
                  <a:pt x="5531" y="1543051"/>
                </a:lnTo>
                <a:lnTo>
                  <a:pt x="1711737" y="1562101"/>
                </a:lnTo>
                <a:cubicBezTo>
                  <a:pt x="1710150" y="1317626"/>
                  <a:pt x="1711911" y="244476"/>
                  <a:pt x="1710324" y="1"/>
                </a:cubicBezTo>
                <a:lnTo>
                  <a:pt x="1611114" y="0"/>
                </a:lnTo>
                <a:cubicBezTo>
                  <a:pt x="1611113" y="273050"/>
                  <a:pt x="1611759" y="965202"/>
                  <a:pt x="1611758" y="1238252"/>
                </a:cubicBezTo>
                <a:lnTo>
                  <a:pt x="0" y="1238251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5" name="Freeform 264"/>
          <p:cNvSpPr/>
          <p:nvPr/>
        </p:nvSpPr>
        <p:spPr>
          <a:xfrm>
            <a:off x="521304" y="4104514"/>
            <a:ext cx="1709738" cy="747712"/>
          </a:xfrm>
          <a:custGeom>
            <a:avLst/>
            <a:gdLst>
              <a:gd name="connsiteX0" fmla="*/ 0 w 1647825"/>
              <a:gd name="connsiteY0" fmla="*/ 409575 h 733425"/>
              <a:gd name="connsiteX1" fmla="*/ 9525 w 1647825"/>
              <a:gd name="connsiteY1" fmla="*/ 719138 h 733425"/>
              <a:gd name="connsiteX2" fmla="*/ 1647825 w 1647825"/>
              <a:gd name="connsiteY2" fmla="*/ 733425 h 733425"/>
              <a:gd name="connsiteX3" fmla="*/ 1643063 w 1647825"/>
              <a:gd name="connsiteY3" fmla="*/ 0 h 733425"/>
              <a:gd name="connsiteX4" fmla="*/ 1519238 w 1647825"/>
              <a:gd name="connsiteY4" fmla="*/ 9525 h 733425"/>
              <a:gd name="connsiteX5" fmla="*/ 1519238 w 1647825"/>
              <a:gd name="connsiteY5" fmla="*/ 414338 h 733425"/>
              <a:gd name="connsiteX6" fmla="*/ 0 w 1647825"/>
              <a:gd name="connsiteY6" fmla="*/ 409575 h 733425"/>
              <a:gd name="connsiteX0" fmla="*/ 0 w 1709738"/>
              <a:gd name="connsiteY0" fmla="*/ 409575 h 733425"/>
              <a:gd name="connsiteX1" fmla="*/ 71438 w 1709738"/>
              <a:gd name="connsiteY1" fmla="*/ 719138 h 733425"/>
              <a:gd name="connsiteX2" fmla="*/ 1709738 w 1709738"/>
              <a:gd name="connsiteY2" fmla="*/ 733425 h 733425"/>
              <a:gd name="connsiteX3" fmla="*/ 1704976 w 1709738"/>
              <a:gd name="connsiteY3" fmla="*/ 0 h 733425"/>
              <a:gd name="connsiteX4" fmla="*/ 1581151 w 1709738"/>
              <a:gd name="connsiteY4" fmla="*/ 9525 h 733425"/>
              <a:gd name="connsiteX5" fmla="*/ 1581151 w 1709738"/>
              <a:gd name="connsiteY5" fmla="*/ 414338 h 733425"/>
              <a:gd name="connsiteX6" fmla="*/ 0 w 1709738"/>
              <a:gd name="connsiteY6" fmla="*/ 409575 h 733425"/>
              <a:gd name="connsiteX0" fmla="*/ 0 w 1709738"/>
              <a:gd name="connsiteY0" fmla="*/ 409575 h 733425"/>
              <a:gd name="connsiteX1" fmla="*/ 4763 w 1709738"/>
              <a:gd name="connsiteY1" fmla="*/ 704850 h 733425"/>
              <a:gd name="connsiteX2" fmla="*/ 1709738 w 1709738"/>
              <a:gd name="connsiteY2" fmla="*/ 733425 h 733425"/>
              <a:gd name="connsiteX3" fmla="*/ 1704976 w 1709738"/>
              <a:gd name="connsiteY3" fmla="*/ 0 h 733425"/>
              <a:gd name="connsiteX4" fmla="*/ 1581151 w 1709738"/>
              <a:gd name="connsiteY4" fmla="*/ 9525 h 733425"/>
              <a:gd name="connsiteX5" fmla="*/ 1581151 w 1709738"/>
              <a:gd name="connsiteY5" fmla="*/ 414338 h 733425"/>
              <a:gd name="connsiteX6" fmla="*/ 0 w 1709738"/>
              <a:gd name="connsiteY6" fmla="*/ 409575 h 733425"/>
              <a:gd name="connsiteX0" fmla="*/ 0 w 1709738"/>
              <a:gd name="connsiteY0" fmla="*/ 414338 h 738188"/>
              <a:gd name="connsiteX1" fmla="*/ 4763 w 1709738"/>
              <a:gd name="connsiteY1" fmla="*/ 709613 h 738188"/>
              <a:gd name="connsiteX2" fmla="*/ 1709738 w 1709738"/>
              <a:gd name="connsiteY2" fmla="*/ 738188 h 738188"/>
              <a:gd name="connsiteX3" fmla="*/ 1704976 w 1709738"/>
              <a:gd name="connsiteY3" fmla="*/ 4763 h 738188"/>
              <a:gd name="connsiteX4" fmla="*/ 1576389 w 1709738"/>
              <a:gd name="connsiteY4" fmla="*/ 0 h 738188"/>
              <a:gd name="connsiteX5" fmla="*/ 1581151 w 1709738"/>
              <a:gd name="connsiteY5" fmla="*/ 419101 h 738188"/>
              <a:gd name="connsiteX6" fmla="*/ 0 w 1709738"/>
              <a:gd name="connsiteY6" fmla="*/ 414338 h 738188"/>
              <a:gd name="connsiteX0" fmla="*/ 0 w 1709738"/>
              <a:gd name="connsiteY0" fmla="*/ 423862 h 747712"/>
              <a:gd name="connsiteX1" fmla="*/ 4763 w 1709738"/>
              <a:gd name="connsiteY1" fmla="*/ 719137 h 747712"/>
              <a:gd name="connsiteX2" fmla="*/ 1709738 w 1709738"/>
              <a:gd name="connsiteY2" fmla="*/ 747712 h 747712"/>
              <a:gd name="connsiteX3" fmla="*/ 1704976 w 1709738"/>
              <a:gd name="connsiteY3" fmla="*/ 0 h 747712"/>
              <a:gd name="connsiteX4" fmla="*/ 1576389 w 1709738"/>
              <a:gd name="connsiteY4" fmla="*/ 9524 h 747712"/>
              <a:gd name="connsiteX5" fmla="*/ 1581151 w 1709738"/>
              <a:gd name="connsiteY5" fmla="*/ 428625 h 747712"/>
              <a:gd name="connsiteX6" fmla="*/ 0 w 1709738"/>
              <a:gd name="connsiteY6" fmla="*/ 423862 h 74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9738" h="747712">
                <a:moveTo>
                  <a:pt x="0" y="423862"/>
                </a:moveTo>
                <a:cubicBezTo>
                  <a:pt x="1588" y="522287"/>
                  <a:pt x="3175" y="620712"/>
                  <a:pt x="4763" y="719137"/>
                </a:cubicBezTo>
                <a:lnTo>
                  <a:pt x="1709738" y="747712"/>
                </a:lnTo>
                <a:cubicBezTo>
                  <a:pt x="1708151" y="503237"/>
                  <a:pt x="1706563" y="244475"/>
                  <a:pt x="1704976" y="0"/>
                </a:cubicBezTo>
                <a:lnTo>
                  <a:pt x="1576389" y="9524"/>
                </a:lnTo>
                <a:cubicBezTo>
                  <a:pt x="1577976" y="149224"/>
                  <a:pt x="1579564" y="288925"/>
                  <a:pt x="1581151" y="428625"/>
                </a:cubicBezTo>
                <a:lnTo>
                  <a:pt x="0" y="423862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" name="Freeform 265"/>
          <p:cNvSpPr/>
          <p:nvPr/>
        </p:nvSpPr>
        <p:spPr>
          <a:xfrm>
            <a:off x="527047" y="4094854"/>
            <a:ext cx="1873702" cy="1171575"/>
          </a:xfrm>
          <a:custGeom>
            <a:avLst/>
            <a:gdLst>
              <a:gd name="connsiteX0" fmla="*/ 0 w 1647825"/>
              <a:gd name="connsiteY0" fmla="*/ 409575 h 733425"/>
              <a:gd name="connsiteX1" fmla="*/ 9525 w 1647825"/>
              <a:gd name="connsiteY1" fmla="*/ 719138 h 733425"/>
              <a:gd name="connsiteX2" fmla="*/ 1647825 w 1647825"/>
              <a:gd name="connsiteY2" fmla="*/ 733425 h 733425"/>
              <a:gd name="connsiteX3" fmla="*/ 1643063 w 1647825"/>
              <a:gd name="connsiteY3" fmla="*/ 0 h 733425"/>
              <a:gd name="connsiteX4" fmla="*/ 1519238 w 1647825"/>
              <a:gd name="connsiteY4" fmla="*/ 9525 h 733425"/>
              <a:gd name="connsiteX5" fmla="*/ 1519238 w 1647825"/>
              <a:gd name="connsiteY5" fmla="*/ 414338 h 733425"/>
              <a:gd name="connsiteX6" fmla="*/ 0 w 1647825"/>
              <a:gd name="connsiteY6" fmla="*/ 409575 h 733425"/>
              <a:gd name="connsiteX0" fmla="*/ 0 w 1647825"/>
              <a:gd name="connsiteY0" fmla="*/ 809625 h 1133475"/>
              <a:gd name="connsiteX1" fmla="*/ 9525 w 1647825"/>
              <a:gd name="connsiteY1" fmla="*/ 1119188 h 1133475"/>
              <a:gd name="connsiteX2" fmla="*/ 1647825 w 1647825"/>
              <a:gd name="connsiteY2" fmla="*/ 1133475 h 1133475"/>
              <a:gd name="connsiteX3" fmla="*/ 1634428 w 1647825"/>
              <a:gd name="connsiteY3" fmla="*/ 0 h 1133475"/>
              <a:gd name="connsiteX4" fmla="*/ 1519238 w 1647825"/>
              <a:gd name="connsiteY4" fmla="*/ 409575 h 1133475"/>
              <a:gd name="connsiteX5" fmla="*/ 1519238 w 1647825"/>
              <a:gd name="connsiteY5" fmla="*/ 814388 h 1133475"/>
              <a:gd name="connsiteX6" fmla="*/ 0 w 1647825"/>
              <a:gd name="connsiteY6" fmla="*/ 809625 h 1133475"/>
              <a:gd name="connsiteX0" fmla="*/ 0 w 1647825"/>
              <a:gd name="connsiteY0" fmla="*/ 814388 h 1138238"/>
              <a:gd name="connsiteX1" fmla="*/ 9525 w 1647825"/>
              <a:gd name="connsiteY1" fmla="*/ 1123951 h 1138238"/>
              <a:gd name="connsiteX2" fmla="*/ 1647825 w 1647825"/>
              <a:gd name="connsiteY2" fmla="*/ 1138238 h 1138238"/>
              <a:gd name="connsiteX3" fmla="*/ 1634428 w 1647825"/>
              <a:gd name="connsiteY3" fmla="*/ 4763 h 1138238"/>
              <a:gd name="connsiteX4" fmla="*/ 1540828 w 1647825"/>
              <a:gd name="connsiteY4" fmla="*/ 0 h 1138238"/>
              <a:gd name="connsiteX5" fmla="*/ 1519238 w 1647825"/>
              <a:gd name="connsiteY5" fmla="*/ 819151 h 1138238"/>
              <a:gd name="connsiteX6" fmla="*/ 0 w 1647825"/>
              <a:gd name="connsiteY6" fmla="*/ 814388 h 1138238"/>
              <a:gd name="connsiteX0" fmla="*/ 0 w 1647825"/>
              <a:gd name="connsiteY0" fmla="*/ 814388 h 1138238"/>
              <a:gd name="connsiteX1" fmla="*/ 9525 w 1647825"/>
              <a:gd name="connsiteY1" fmla="*/ 1123951 h 1138238"/>
              <a:gd name="connsiteX2" fmla="*/ 1647825 w 1647825"/>
              <a:gd name="connsiteY2" fmla="*/ 1138238 h 1138238"/>
              <a:gd name="connsiteX3" fmla="*/ 1634428 w 1647825"/>
              <a:gd name="connsiteY3" fmla="*/ 4763 h 1138238"/>
              <a:gd name="connsiteX4" fmla="*/ 1519240 w 1647825"/>
              <a:gd name="connsiteY4" fmla="*/ 0 h 1138238"/>
              <a:gd name="connsiteX5" fmla="*/ 1519238 w 1647825"/>
              <a:gd name="connsiteY5" fmla="*/ 819151 h 1138238"/>
              <a:gd name="connsiteX6" fmla="*/ 0 w 1647825"/>
              <a:gd name="connsiteY6" fmla="*/ 814388 h 1138238"/>
              <a:gd name="connsiteX0" fmla="*/ 0 w 1647825"/>
              <a:gd name="connsiteY0" fmla="*/ 814388 h 1138238"/>
              <a:gd name="connsiteX1" fmla="*/ 9525 w 1647825"/>
              <a:gd name="connsiteY1" fmla="*/ 1123951 h 1138238"/>
              <a:gd name="connsiteX2" fmla="*/ 1647825 w 1647825"/>
              <a:gd name="connsiteY2" fmla="*/ 1138238 h 1138238"/>
              <a:gd name="connsiteX3" fmla="*/ 1634428 w 1647825"/>
              <a:gd name="connsiteY3" fmla="*/ 4763 h 1138238"/>
              <a:gd name="connsiteX4" fmla="*/ 1519240 w 1647825"/>
              <a:gd name="connsiteY4" fmla="*/ 0 h 1138238"/>
              <a:gd name="connsiteX5" fmla="*/ 1527874 w 1647825"/>
              <a:gd name="connsiteY5" fmla="*/ 809626 h 1138238"/>
              <a:gd name="connsiteX6" fmla="*/ 0 w 1647825"/>
              <a:gd name="connsiteY6" fmla="*/ 814388 h 1138238"/>
              <a:gd name="connsiteX0" fmla="*/ 0 w 1695321"/>
              <a:gd name="connsiteY0" fmla="*/ 814388 h 1138238"/>
              <a:gd name="connsiteX1" fmla="*/ 57021 w 1695321"/>
              <a:gd name="connsiteY1" fmla="*/ 1123951 h 1138238"/>
              <a:gd name="connsiteX2" fmla="*/ 1695321 w 1695321"/>
              <a:gd name="connsiteY2" fmla="*/ 1138238 h 1138238"/>
              <a:gd name="connsiteX3" fmla="*/ 1681924 w 1695321"/>
              <a:gd name="connsiteY3" fmla="*/ 4763 h 1138238"/>
              <a:gd name="connsiteX4" fmla="*/ 1566736 w 1695321"/>
              <a:gd name="connsiteY4" fmla="*/ 0 h 1138238"/>
              <a:gd name="connsiteX5" fmla="*/ 1575370 w 1695321"/>
              <a:gd name="connsiteY5" fmla="*/ 809626 h 1138238"/>
              <a:gd name="connsiteX6" fmla="*/ 0 w 1695321"/>
              <a:gd name="connsiteY6" fmla="*/ 814388 h 1138238"/>
              <a:gd name="connsiteX0" fmla="*/ 3428 w 1698749"/>
              <a:gd name="connsiteY0" fmla="*/ 814388 h 1138238"/>
              <a:gd name="connsiteX1" fmla="*/ 0 w 1698749"/>
              <a:gd name="connsiteY1" fmla="*/ 1119188 h 1138238"/>
              <a:gd name="connsiteX2" fmla="*/ 1698749 w 1698749"/>
              <a:gd name="connsiteY2" fmla="*/ 1138238 h 1138238"/>
              <a:gd name="connsiteX3" fmla="*/ 1685352 w 1698749"/>
              <a:gd name="connsiteY3" fmla="*/ 4763 h 1138238"/>
              <a:gd name="connsiteX4" fmla="*/ 1570164 w 1698749"/>
              <a:gd name="connsiteY4" fmla="*/ 0 h 1138238"/>
              <a:gd name="connsiteX5" fmla="*/ 1578798 w 1698749"/>
              <a:gd name="connsiteY5" fmla="*/ 809626 h 1138238"/>
              <a:gd name="connsiteX6" fmla="*/ 3428 w 1698749"/>
              <a:gd name="connsiteY6" fmla="*/ 814388 h 1138238"/>
              <a:gd name="connsiteX0" fmla="*/ 3428 w 1698749"/>
              <a:gd name="connsiteY0" fmla="*/ 842963 h 1166813"/>
              <a:gd name="connsiteX1" fmla="*/ 0 w 1698749"/>
              <a:gd name="connsiteY1" fmla="*/ 1147763 h 1166813"/>
              <a:gd name="connsiteX2" fmla="*/ 1698749 w 1698749"/>
              <a:gd name="connsiteY2" fmla="*/ 1166813 h 1166813"/>
              <a:gd name="connsiteX3" fmla="*/ 1685352 w 1698749"/>
              <a:gd name="connsiteY3" fmla="*/ 33338 h 1166813"/>
              <a:gd name="connsiteX4" fmla="*/ 1565847 w 1698749"/>
              <a:gd name="connsiteY4" fmla="*/ 0 h 1166813"/>
              <a:gd name="connsiteX5" fmla="*/ 1578798 w 1698749"/>
              <a:gd name="connsiteY5" fmla="*/ 838201 h 1166813"/>
              <a:gd name="connsiteX6" fmla="*/ 3428 w 1698749"/>
              <a:gd name="connsiteY6" fmla="*/ 842963 h 1166813"/>
              <a:gd name="connsiteX0" fmla="*/ 3428 w 1698749"/>
              <a:gd name="connsiteY0" fmla="*/ 847725 h 1171575"/>
              <a:gd name="connsiteX1" fmla="*/ 0 w 1698749"/>
              <a:gd name="connsiteY1" fmla="*/ 1152525 h 1171575"/>
              <a:gd name="connsiteX2" fmla="*/ 1698749 w 1698749"/>
              <a:gd name="connsiteY2" fmla="*/ 1171575 h 1171575"/>
              <a:gd name="connsiteX3" fmla="*/ 1689670 w 1698749"/>
              <a:gd name="connsiteY3" fmla="*/ 0 h 1171575"/>
              <a:gd name="connsiteX4" fmla="*/ 1565847 w 1698749"/>
              <a:gd name="connsiteY4" fmla="*/ 4762 h 1171575"/>
              <a:gd name="connsiteX5" fmla="*/ 1578798 w 1698749"/>
              <a:gd name="connsiteY5" fmla="*/ 842963 h 1171575"/>
              <a:gd name="connsiteX6" fmla="*/ 3428 w 1698749"/>
              <a:gd name="connsiteY6" fmla="*/ 847725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8749" h="1171575">
                <a:moveTo>
                  <a:pt x="3428" y="847725"/>
                </a:moveTo>
                <a:cubicBezTo>
                  <a:pt x="2285" y="949325"/>
                  <a:pt x="1143" y="1050925"/>
                  <a:pt x="0" y="1152525"/>
                </a:cubicBezTo>
                <a:lnTo>
                  <a:pt x="1698749" y="1171575"/>
                </a:lnTo>
                <a:cubicBezTo>
                  <a:pt x="1697162" y="927100"/>
                  <a:pt x="1691257" y="244475"/>
                  <a:pt x="1689670" y="0"/>
                </a:cubicBezTo>
                <a:lnTo>
                  <a:pt x="1565847" y="4762"/>
                </a:lnTo>
                <a:cubicBezTo>
                  <a:pt x="1565846" y="277812"/>
                  <a:pt x="1578799" y="569913"/>
                  <a:pt x="1578798" y="842963"/>
                </a:cubicBezTo>
                <a:lnTo>
                  <a:pt x="3428" y="8477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 bwMode="auto">
          <a:xfrm>
            <a:off x="349245" y="1657762"/>
            <a:ext cx="4517379" cy="1025797"/>
          </a:xfrm>
          <a:prstGeom prst="rect">
            <a:avLst/>
          </a:prstGeom>
          <a:solidFill>
            <a:srgbClr val="70AC2E"/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49245" y="1229521"/>
            <a:ext cx="4517379" cy="859924"/>
            <a:chOff x="1939120" y="2149751"/>
            <a:chExt cx="2516617" cy="1467653"/>
          </a:xfrm>
        </p:grpSpPr>
        <p:grpSp>
          <p:nvGrpSpPr>
            <p:cNvPr id="2" name="Group 1"/>
            <p:cNvGrpSpPr/>
            <p:nvPr/>
          </p:nvGrpSpPr>
          <p:grpSpPr>
            <a:xfrm>
              <a:off x="1939120" y="2149751"/>
              <a:ext cx="2516617" cy="825926"/>
              <a:chOff x="3309645" y="2184850"/>
              <a:chExt cx="2516617" cy="825926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3309645" y="2362876"/>
                <a:ext cx="2516617" cy="647900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560497" y="2184850"/>
                <a:ext cx="323682" cy="178024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4126938" y="2184850"/>
                <a:ext cx="323682" cy="178024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4693379" y="2184850"/>
                <a:ext cx="323682" cy="178024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5259821" y="2184850"/>
                <a:ext cx="323682" cy="178024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TextBox 96"/>
            <p:cNvSpPr txBox="1"/>
            <p:nvPr/>
          </p:nvSpPr>
          <p:spPr bwMode="auto">
            <a:xfrm>
              <a:off x="2613497" y="2278499"/>
              <a:ext cx="1209978" cy="47275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Archive Producer I/F </a:t>
              </a:r>
            </a:p>
          </p:txBody>
        </p:sp>
        <p:sp>
          <p:nvSpPr>
            <p:cNvPr id="262" name="TextBox 261"/>
            <p:cNvSpPr txBox="1"/>
            <p:nvPr/>
          </p:nvSpPr>
          <p:spPr bwMode="auto">
            <a:xfrm>
              <a:off x="2612637" y="3144643"/>
              <a:ext cx="1165080" cy="47276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Archive </a:t>
              </a:r>
              <a:r>
                <a:rPr lang="en-US" sz="1200" b="1" dirty="0" smtClean="0">
                  <a:solidFill>
                    <a:srgbClr val="0033CC"/>
                  </a:solidFill>
                  <a:latin typeface="Arial" charset="0"/>
                </a:rPr>
                <a:t>Abstraction Layer</a:t>
              </a:r>
              <a:endParaRPr lang="en-US" sz="1200" b="1" dirty="0">
                <a:solidFill>
                  <a:srgbClr val="0033CC"/>
                </a:solidFill>
                <a:latin typeface="Arial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4047" y="-18813"/>
            <a:ext cx="12192000" cy="54942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DRAFT Concept– Standardized Archive Interoperability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49246" y="611088"/>
            <a:ext cx="4517378" cy="521017"/>
            <a:chOff x="3309645" y="1143000"/>
            <a:chExt cx="2516617" cy="1051964"/>
          </a:xfrm>
          <a:solidFill>
            <a:srgbClr val="FFC000"/>
          </a:solidFill>
        </p:grpSpPr>
        <p:sp>
          <p:nvSpPr>
            <p:cNvPr id="15" name="Rectangle 14"/>
            <p:cNvSpPr/>
            <p:nvPr/>
          </p:nvSpPr>
          <p:spPr bwMode="auto">
            <a:xfrm>
              <a:off x="3309645" y="1143000"/>
              <a:ext cx="2516617" cy="873940"/>
            </a:xfrm>
            <a:prstGeom prst="rect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t" anchorCtr="0"/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Archive Producer </a:t>
              </a:r>
              <a:r>
                <a:rPr lang="en-US" sz="1200" b="1" dirty="0" smtClean="0">
                  <a:solidFill>
                    <a:srgbClr val="0033CC"/>
                  </a:solidFill>
                  <a:latin typeface="Arial" charset="0"/>
                </a:rPr>
                <a:t>Application</a:t>
              </a:r>
              <a:endParaRPr lang="en-US" sz="1200" b="1" dirty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76087" y="2016939"/>
              <a:ext cx="250851" cy="178025"/>
            </a:xfrm>
            <a:prstGeom prst="rect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t" anchorCtr="0"/>
            <a:lstStyle/>
            <a:p>
              <a:pPr algn="ctr"/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442528" y="2016939"/>
              <a:ext cx="250851" cy="178025"/>
            </a:xfrm>
            <a:prstGeom prst="rect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t" anchorCtr="0"/>
            <a:lstStyle/>
            <a:p>
              <a:pPr algn="ctr"/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008969" y="2016939"/>
              <a:ext cx="250851" cy="178025"/>
            </a:xfrm>
            <a:prstGeom prst="rect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t" anchorCtr="0"/>
            <a:lstStyle/>
            <a:p>
              <a:pPr algn="ctr"/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575411" y="2016939"/>
              <a:ext cx="250851" cy="178025"/>
            </a:xfrm>
            <a:prstGeom prst="rect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t" anchorCtr="0"/>
            <a:lstStyle/>
            <a:p>
              <a:pPr algn="ctr"/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309645" y="2016939"/>
              <a:ext cx="250851" cy="178025"/>
            </a:xfrm>
            <a:prstGeom prst="rect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t" anchorCtr="0"/>
            <a:lstStyle/>
            <a:p>
              <a:pPr algn="ctr"/>
              <a:endParaRPr lang="en-US">
                <a:latin typeface="Arial Narrow" panose="020B0606020202030204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21304" y="5793890"/>
            <a:ext cx="11110421" cy="413120"/>
            <a:chOff x="561483" y="5602297"/>
            <a:chExt cx="11114166" cy="413120"/>
          </a:xfrm>
        </p:grpSpPr>
        <p:sp>
          <p:nvSpPr>
            <p:cNvPr id="74" name="Rectangle 73"/>
            <p:cNvSpPr/>
            <p:nvPr/>
          </p:nvSpPr>
          <p:spPr bwMode="auto">
            <a:xfrm>
              <a:off x="561483" y="5602297"/>
              <a:ext cx="11114166" cy="413120"/>
            </a:xfrm>
            <a:prstGeom prst="rect">
              <a:avLst/>
            </a:prstGeom>
            <a:solidFill>
              <a:srgbClr val="92D050"/>
            </a:soli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 bwMode="auto">
            <a:xfrm>
              <a:off x="625648" y="5615307"/>
              <a:ext cx="11050000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33CC"/>
                  </a:solidFill>
                  <a:latin typeface="Arial" charset="0"/>
                </a:rPr>
                <a:t>Archive Information Package Interface Layer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26608" y="3298285"/>
            <a:ext cx="3957986" cy="2384308"/>
            <a:chOff x="516156" y="2648653"/>
            <a:chExt cx="3957986" cy="2384308"/>
          </a:xfrm>
        </p:grpSpPr>
        <p:sp>
          <p:nvSpPr>
            <p:cNvPr id="135" name="TextBox 134"/>
            <p:cNvSpPr txBox="1"/>
            <p:nvPr/>
          </p:nvSpPr>
          <p:spPr bwMode="auto">
            <a:xfrm>
              <a:off x="2746201" y="3361938"/>
              <a:ext cx="1727941" cy="379863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rtlCol="0" anchor="b">
              <a:no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rgbClr val="0033CC"/>
                  </a:solidFill>
                  <a:latin typeface="Arial" charset="0"/>
                </a:defRPr>
              </a:lvl1pPr>
            </a:lstStyle>
            <a:p>
              <a:endParaRPr lang="en-US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516156" y="3461657"/>
              <a:ext cx="1528541" cy="1554131"/>
              <a:chOff x="1780384" y="5108150"/>
              <a:chExt cx="4629295" cy="1066839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126301" y="5955914"/>
                <a:ext cx="2845212" cy="2190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200" dirty="0"/>
                  <a:t>Bit layer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2088626" y="5648679"/>
                <a:ext cx="3671280" cy="2190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200" dirty="0"/>
                  <a:t>Structure layer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2097472" y="5388981"/>
                <a:ext cx="3698295" cy="222345"/>
              </a:xfrm>
              <a:custGeom>
                <a:avLst/>
                <a:gdLst>
                  <a:gd name="connsiteX0" fmla="*/ 0 w 1960043"/>
                  <a:gd name="connsiteY0" fmla="*/ 0 h 319140"/>
                  <a:gd name="connsiteX1" fmla="*/ 1960043 w 1960043"/>
                  <a:gd name="connsiteY1" fmla="*/ 0 h 319140"/>
                  <a:gd name="connsiteX2" fmla="*/ 1960043 w 1960043"/>
                  <a:gd name="connsiteY2" fmla="*/ 319140 h 319140"/>
                  <a:gd name="connsiteX3" fmla="*/ 0 w 1960043"/>
                  <a:gd name="connsiteY3" fmla="*/ 319140 h 319140"/>
                  <a:gd name="connsiteX4" fmla="*/ 0 w 1960043"/>
                  <a:gd name="connsiteY4" fmla="*/ 0 h 319140"/>
                  <a:gd name="connsiteX0" fmla="*/ 0 w 2036243"/>
                  <a:gd name="connsiteY0" fmla="*/ 0 h 319140"/>
                  <a:gd name="connsiteX1" fmla="*/ 2036243 w 2036243"/>
                  <a:gd name="connsiteY1" fmla="*/ 0 h 319140"/>
                  <a:gd name="connsiteX2" fmla="*/ 2036243 w 2036243"/>
                  <a:gd name="connsiteY2" fmla="*/ 319140 h 319140"/>
                  <a:gd name="connsiteX3" fmla="*/ 76200 w 2036243"/>
                  <a:gd name="connsiteY3" fmla="*/ 319140 h 319140"/>
                  <a:gd name="connsiteX4" fmla="*/ 0 w 2036243"/>
                  <a:gd name="connsiteY4" fmla="*/ 0 h 319140"/>
                  <a:gd name="connsiteX0" fmla="*/ 0 w 2036243"/>
                  <a:gd name="connsiteY0" fmla="*/ 0 h 323903"/>
                  <a:gd name="connsiteX1" fmla="*/ 2036243 w 2036243"/>
                  <a:gd name="connsiteY1" fmla="*/ 0 h 323903"/>
                  <a:gd name="connsiteX2" fmla="*/ 2036243 w 2036243"/>
                  <a:gd name="connsiteY2" fmla="*/ 319140 h 323903"/>
                  <a:gd name="connsiteX3" fmla="*/ 9525 w 2036243"/>
                  <a:gd name="connsiteY3" fmla="*/ 323903 h 323903"/>
                  <a:gd name="connsiteX4" fmla="*/ 0 w 2036243"/>
                  <a:gd name="connsiteY4" fmla="*/ 0 h 323903"/>
                  <a:gd name="connsiteX0" fmla="*/ 0 w 2026718"/>
                  <a:gd name="connsiteY0" fmla="*/ 4763 h 323903"/>
                  <a:gd name="connsiteX1" fmla="*/ 2026718 w 2026718"/>
                  <a:gd name="connsiteY1" fmla="*/ 0 h 323903"/>
                  <a:gd name="connsiteX2" fmla="*/ 2026718 w 2026718"/>
                  <a:gd name="connsiteY2" fmla="*/ 319140 h 323903"/>
                  <a:gd name="connsiteX3" fmla="*/ 0 w 2026718"/>
                  <a:gd name="connsiteY3" fmla="*/ 323903 h 323903"/>
                  <a:gd name="connsiteX4" fmla="*/ 0 w 2026718"/>
                  <a:gd name="connsiteY4" fmla="*/ 4763 h 323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6718" h="323903">
                    <a:moveTo>
                      <a:pt x="0" y="4763"/>
                    </a:moveTo>
                    <a:lnTo>
                      <a:pt x="2026718" y="0"/>
                    </a:lnTo>
                    <a:lnTo>
                      <a:pt x="2026718" y="319140"/>
                    </a:lnTo>
                    <a:lnTo>
                      <a:pt x="0" y="323903"/>
                    </a:lnTo>
                    <a:lnTo>
                      <a:pt x="0" y="4763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200" dirty="0"/>
                  <a:t>Semantic layer</a:t>
                </a: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780384" y="5108150"/>
                <a:ext cx="4629295" cy="219075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1200" dirty="0"/>
                  <a:t>Object layer</a:t>
                </a:r>
              </a:p>
            </p:txBody>
          </p:sp>
        </p:grpSp>
        <p:sp>
          <p:nvSpPr>
            <p:cNvPr id="150" name="TextBox 149"/>
            <p:cNvSpPr txBox="1"/>
            <p:nvPr/>
          </p:nvSpPr>
          <p:spPr bwMode="auto">
            <a:xfrm>
              <a:off x="520188" y="2654348"/>
              <a:ext cx="2040230" cy="824211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rtlCol="0" anchor="b">
              <a:noAutofit/>
            </a:bodyPr>
            <a:lstStyle/>
            <a:p>
              <a:pPr algn="ctr"/>
              <a:endParaRPr lang="en-US" sz="1200" b="1" dirty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 bwMode="auto">
            <a:xfrm>
              <a:off x="2746202" y="2648653"/>
              <a:ext cx="1727940" cy="669341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rtlCol="0">
              <a:no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rgbClr val="0033CC"/>
                  </a:solidFill>
                  <a:latin typeface="Arial" charset="0"/>
                </a:defRPr>
              </a:lvl1pPr>
            </a:lstStyle>
            <a:p>
              <a:endParaRPr lang="en-US" dirty="0"/>
            </a:p>
          </p:txBody>
        </p:sp>
        <p:sp>
          <p:nvSpPr>
            <p:cNvPr id="156" name="TextBox 155"/>
            <p:cNvSpPr txBox="1"/>
            <p:nvPr/>
          </p:nvSpPr>
          <p:spPr bwMode="auto">
            <a:xfrm>
              <a:off x="2749996" y="3705928"/>
              <a:ext cx="257369" cy="1325264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vert270" wrap="square" lIns="36000" tIns="36000" rIns="36000" bIns="36000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Provenance Info</a:t>
              </a:r>
            </a:p>
          </p:txBody>
        </p:sp>
        <p:sp>
          <p:nvSpPr>
            <p:cNvPr id="157" name="TextBox 156"/>
            <p:cNvSpPr txBox="1"/>
            <p:nvPr/>
          </p:nvSpPr>
          <p:spPr bwMode="auto">
            <a:xfrm>
              <a:off x="3061236" y="3596062"/>
              <a:ext cx="257369" cy="1436899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vert270" wrap="square" lIns="36000" tIns="36000" rIns="36000" bIns="36000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Context Info</a:t>
              </a:r>
            </a:p>
          </p:txBody>
        </p:sp>
        <p:sp>
          <p:nvSpPr>
            <p:cNvPr id="158" name="TextBox 157"/>
            <p:cNvSpPr txBox="1"/>
            <p:nvPr/>
          </p:nvSpPr>
          <p:spPr bwMode="auto">
            <a:xfrm>
              <a:off x="3382545" y="3587397"/>
              <a:ext cx="257369" cy="1436899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vert270" wrap="square" lIns="36000" tIns="36000" rIns="36000" bIns="36000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Reference Info</a:t>
              </a:r>
            </a:p>
          </p:txBody>
        </p:sp>
        <p:sp>
          <p:nvSpPr>
            <p:cNvPr id="159" name="TextBox 158"/>
            <p:cNvSpPr txBox="1"/>
            <p:nvPr/>
          </p:nvSpPr>
          <p:spPr bwMode="auto">
            <a:xfrm>
              <a:off x="3703788" y="3596062"/>
              <a:ext cx="257369" cy="1436899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vert270" wrap="square" lIns="36000" tIns="36000" rIns="36000" bIns="36000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Fixity Info</a:t>
              </a:r>
            </a:p>
          </p:txBody>
        </p:sp>
        <p:sp>
          <p:nvSpPr>
            <p:cNvPr id="160" name="TextBox 159"/>
            <p:cNvSpPr txBox="1"/>
            <p:nvPr/>
          </p:nvSpPr>
          <p:spPr bwMode="auto">
            <a:xfrm>
              <a:off x="4032107" y="3587328"/>
              <a:ext cx="442035" cy="1436899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vert270" wrap="square" lIns="36000" tIns="36000" rIns="36000" bIns="36000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Access Rights Info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69983" y="2259257"/>
            <a:ext cx="4447386" cy="425697"/>
            <a:chOff x="284418" y="1945296"/>
            <a:chExt cx="4447386" cy="425697"/>
          </a:xfrm>
        </p:grpSpPr>
        <p:grpSp>
          <p:nvGrpSpPr>
            <p:cNvPr id="23" name="Group 22"/>
            <p:cNvGrpSpPr/>
            <p:nvPr/>
          </p:nvGrpSpPr>
          <p:grpSpPr>
            <a:xfrm>
              <a:off x="3281727" y="1946314"/>
              <a:ext cx="742511" cy="423660"/>
              <a:chOff x="3377518" y="1946314"/>
              <a:chExt cx="742511" cy="423660"/>
            </a:xfrm>
          </p:grpSpPr>
          <p:sp>
            <p:nvSpPr>
              <p:cNvPr id="132" name="Rectangle 131"/>
              <p:cNvSpPr/>
              <p:nvPr/>
            </p:nvSpPr>
            <p:spPr bwMode="auto">
              <a:xfrm>
                <a:off x="3403135" y="1946314"/>
                <a:ext cx="691277" cy="423660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0"/>
              </a:p>
            </p:txBody>
          </p:sp>
          <p:sp>
            <p:nvSpPr>
              <p:cNvPr id="134" name="TextBox 133"/>
              <p:cNvSpPr txBox="1"/>
              <p:nvPr/>
            </p:nvSpPr>
            <p:spPr bwMode="auto">
              <a:xfrm>
                <a:off x="3377518" y="2004256"/>
                <a:ext cx="742511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Science Data</a:t>
                </a:r>
              </a:p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Binding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486789" y="1948206"/>
              <a:ext cx="848309" cy="419876"/>
              <a:chOff x="2511332" y="1948206"/>
              <a:chExt cx="848309" cy="419876"/>
            </a:xfrm>
          </p:grpSpPr>
          <p:sp>
            <p:nvSpPr>
              <p:cNvPr id="167" name="Rectangle 166"/>
              <p:cNvSpPr/>
              <p:nvPr/>
            </p:nvSpPr>
            <p:spPr bwMode="auto">
              <a:xfrm>
                <a:off x="2589848" y="1948206"/>
                <a:ext cx="691277" cy="419876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0"/>
              </a:p>
            </p:txBody>
          </p:sp>
          <p:sp>
            <p:nvSpPr>
              <p:cNvPr id="168" name="TextBox 167"/>
              <p:cNvSpPr txBox="1"/>
              <p:nvPr/>
            </p:nvSpPr>
            <p:spPr bwMode="auto">
              <a:xfrm>
                <a:off x="2511332" y="2004256"/>
                <a:ext cx="848309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Enterprise Data</a:t>
                </a:r>
              </a:p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Binding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827050" y="1946690"/>
              <a:ext cx="691278" cy="422908"/>
              <a:chOff x="1827050" y="1946690"/>
              <a:chExt cx="691278" cy="422908"/>
            </a:xfrm>
          </p:grpSpPr>
          <p:sp>
            <p:nvSpPr>
              <p:cNvPr id="180" name="Rectangle 179"/>
              <p:cNvSpPr/>
              <p:nvPr/>
            </p:nvSpPr>
            <p:spPr bwMode="auto">
              <a:xfrm>
                <a:off x="1827050" y="1946690"/>
                <a:ext cx="691278" cy="422908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0"/>
              </a:p>
            </p:txBody>
          </p:sp>
          <p:sp>
            <p:nvSpPr>
              <p:cNvPr id="181" name="TextBox 180"/>
              <p:cNvSpPr txBox="1"/>
              <p:nvPr/>
            </p:nvSpPr>
            <p:spPr bwMode="auto">
              <a:xfrm>
                <a:off x="1848722" y="2004255"/>
                <a:ext cx="647935" cy="30777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Web/HTML</a:t>
                </a:r>
              </a:p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Binding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088952" y="1945296"/>
              <a:ext cx="691278" cy="425697"/>
              <a:chOff x="1088952" y="1945296"/>
              <a:chExt cx="691278" cy="425697"/>
            </a:xfrm>
          </p:grpSpPr>
          <p:sp>
            <p:nvSpPr>
              <p:cNvPr id="196" name="Rectangle 195"/>
              <p:cNvSpPr/>
              <p:nvPr/>
            </p:nvSpPr>
            <p:spPr bwMode="auto">
              <a:xfrm>
                <a:off x="1088952" y="1945296"/>
                <a:ext cx="691278" cy="425697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0"/>
              </a:p>
            </p:txBody>
          </p:sp>
          <p:sp>
            <p:nvSpPr>
              <p:cNvPr id="197" name="TextBox 196"/>
              <p:cNvSpPr txBox="1"/>
              <p:nvPr/>
            </p:nvSpPr>
            <p:spPr bwMode="auto">
              <a:xfrm>
                <a:off x="1156310" y="2004256"/>
                <a:ext cx="556563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b="1" dirty="0" smtClean="0">
                    <a:solidFill>
                      <a:srgbClr val="0033CC"/>
                    </a:solidFill>
                    <a:latin typeface="Arial" charset="0"/>
                  </a:rPr>
                  <a:t>Doc/PDF</a:t>
                </a:r>
                <a:endParaRPr lang="en-US" sz="700" b="1" dirty="0">
                  <a:solidFill>
                    <a:srgbClr val="0033CC"/>
                  </a:solidFill>
                  <a:latin typeface="Arial" charset="0"/>
                </a:endParaRPr>
              </a:p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Binding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84418" y="1945296"/>
              <a:ext cx="813044" cy="425697"/>
              <a:chOff x="284418" y="1945296"/>
              <a:chExt cx="813044" cy="425697"/>
            </a:xfrm>
          </p:grpSpPr>
          <p:sp>
            <p:nvSpPr>
              <p:cNvPr id="210" name="Rectangle 209"/>
              <p:cNvSpPr/>
              <p:nvPr/>
            </p:nvSpPr>
            <p:spPr bwMode="auto">
              <a:xfrm>
                <a:off x="345301" y="1945296"/>
                <a:ext cx="691278" cy="425697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0"/>
              </a:p>
            </p:txBody>
          </p:sp>
          <p:sp>
            <p:nvSpPr>
              <p:cNvPr id="211" name="TextBox 210"/>
              <p:cNvSpPr txBox="1"/>
              <p:nvPr/>
            </p:nvSpPr>
            <p:spPr bwMode="auto">
              <a:xfrm>
                <a:off x="284418" y="2004256"/>
                <a:ext cx="813044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b="1" dirty="0" smtClean="0">
                    <a:solidFill>
                      <a:srgbClr val="0033CC"/>
                    </a:solidFill>
                    <a:latin typeface="Arial" charset="0"/>
                  </a:rPr>
                  <a:t>Archive </a:t>
                </a:r>
              </a:p>
              <a:p>
                <a:pPr algn="ctr"/>
                <a:r>
                  <a:rPr lang="en-US" sz="700" b="1" dirty="0" smtClean="0">
                    <a:solidFill>
                      <a:srgbClr val="0033CC"/>
                    </a:solidFill>
                    <a:latin typeface="Arial" charset="0"/>
                  </a:rPr>
                  <a:t>Common Calls</a:t>
                </a:r>
                <a:endParaRPr lang="en-US" sz="700" b="1" dirty="0">
                  <a:solidFill>
                    <a:srgbClr val="0033CC"/>
                  </a:solidFill>
                  <a:latin typeface="Arial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040526" y="1946314"/>
              <a:ext cx="691278" cy="423660"/>
              <a:chOff x="4153740" y="1946314"/>
              <a:chExt cx="691278" cy="423660"/>
            </a:xfrm>
          </p:grpSpPr>
          <p:sp>
            <p:nvSpPr>
              <p:cNvPr id="213" name="Rectangle 212"/>
              <p:cNvSpPr/>
              <p:nvPr/>
            </p:nvSpPr>
            <p:spPr bwMode="auto">
              <a:xfrm>
                <a:off x="4153740" y="1946314"/>
                <a:ext cx="691278" cy="423660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0"/>
              </a:p>
            </p:txBody>
          </p:sp>
          <p:sp>
            <p:nvSpPr>
              <p:cNvPr id="215" name="TextBox 214"/>
              <p:cNvSpPr txBox="1"/>
              <p:nvPr/>
            </p:nvSpPr>
            <p:spPr bwMode="auto">
              <a:xfrm>
                <a:off x="4182626" y="2004256"/>
                <a:ext cx="633507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b="1" dirty="0" smtClean="0">
                    <a:solidFill>
                      <a:srgbClr val="0033CC"/>
                    </a:solidFill>
                    <a:latin typeface="Arial" charset="0"/>
                  </a:rPr>
                  <a:t>Other TBD</a:t>
                </a:r>
                <a:endParaRPr lang="en-US" sz="700" b="1" dirty="0">
                  <a:solidFill>
                    <a:srgbClr val="0033CC"/>
                  </a:solidFill>
                  <a:latin typeface="Arial" charset="0"/>
                </a:endParaRPr>
              </a:p>
              <a:p>
                <a:pPr algn="ctr"/>
                <a:r>
                  <a:rPr lang="en-US" sz="700" b="1" dirty="0" smtClean="0">
                    <a:solidFill>
                      <a:srgbClr val="0033CC"/>
                    </a:solidFill>
                    <a:latin typeface="Arial" charset="0"/>
                  </a:rPr>
                  <a:t>Bindings</a:t>
                </a:r>
                <a:endParaRPr lang="en-US" sz="700" b="1" dirty="0">
                  <a:solidFill>
                    <a:srgbClr val="0033CC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30" name="Rectangle 29"/>
          <p:cNvSpPr/>
          <p:nvPr/>
        </p:nvSpPr>
        <p:spPr>
          <a:xfrm>
            <a:off x="349245" y="2845912"/>
            <a:ext cx="4517379" cy="238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Communications Layers </a:t>
            </a:r>
            <a:endParaRPr lang="en-US" dirty="0"/>
          </a:p>
        </p:txBody>
      </p:sp>
      <p:cxnSp>
        <p:nvCxnSpPr>
          <p:cNvPr id="36" name="Straight Connector 35"/>
          <p:cNvCxnSpPr>
            <a:stCxn id="210" idx="2"/>
          </p:cNvCxnSpPr>
          <p:nvPr/>
        </p:nvCxnSpPr>
        <p:spPr>
          <a:xfrm flipH="1">
            <a:off x="771749" y="2684954"/>
            <a:ext cx="4756" cy="61333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>
            <a:stCxn id="196" idx="2"/>
          </p:cNvCxnSpPr>
          <p:nvPr/>
        </p:nvCxnSpPr>
        <p:spPr>
          <a:xfrm flipH="1">
            <a:off x="1004085" y="2684954"/>
            <a:ext cx="516071" cy="620002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>
            <a:stCxn id="180" idx="2"/>
          </p:cNvCxnSpPr>
          <p:nvPr/>
        </p:nvCxnSpPr>
        <p:spPr>
          <a:xfrm flipH="1">
            <a:off x="1218879" y="2683559"/>
            <a:ext cx="1039375" cy="61715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>
            <a:stCxn id="167" idx="2"/>
          </p:cNvCxnSpPr>
          <p:nvPr/>
        </p:nvCxnSpPr>
        <p:spPr>
          <a:xfrm flipH="1">
            <a:off x="1430695" y="2682043"/>
            <a:ext cx="1565814" cy="62193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stCxn id="132" idx="2"/>
          </p:cNvCxnSpPr>
          <p:nvPr/>
        </p:nvCxnSpPr>
        <p:spPr>
          <a:xfrm flipH="1">
            <a:off x="1649011" y="2683935"/>
            <a:ext cx="2089537" cy="626435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>
            <a:stCxn id="213" idx="2"/>
          </p:cNvCxnSpPr>
          <p:nvPr/>
        </p:nvCxnSpPr>
        <p:spPr>
          <a:xfrm flipH="1">
            <a:off x="1848079" y="2683935"/>
            <a:ext cx="2623651" cy="626435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stCxn id="210" idx="2"/>
          </p:cNvCxnSpPr>
          <p:nvPr/>
        </p:nvCxnSpPr>
        <p:spPr>
          <a:xfrm>
            <a:off x="776505" y="2684954"/>
            <a:ext cx="2268320" cy="61333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>
            <a:stCxn id="132" idx="2"/>
          </p:cNvCxnSpPr>
          <p:nvPr/>
        </p:nvCxnSpPr>
        <p:spPr>
          <a:xfrm>
            <a:off x="3738548" y="2683935"/>
            <a:ext cx="202936" cy="599315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13" idx="2"/>
          </p:cNvCxnSpPr>
          <p:nvPr/>
        </p:nvCxnSpPr>
        <p:spPr>
          <a:xfrm flipH="1">
            <a:off x="4181476" y="2683935"/>
            <a:ext cx="290254" cy="60922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stCxn id="167" idx="2"/>
          </p:cNvCxnSpPr>
          <p:nvPr/>
        </p:nvCxnSpPr>
        <p:spPr>
          <a:xfrm>
            <a:off x="2996509" y="2682043"/>
            <a:ext cx="735192" cy="616242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stCxn id="180" idx="2"/>
          </p:cNvCxnSpPr>
          <p:nvPr/>
        </p:nvCxnSpPr>
        <p:spPr>
          <a:xfrm>
            <a:off x="2258254" y="2683559"/>
            <a:ext cx="1234246" cy="61472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stCxn id="196" idx="2"/>
          </p:cNvCxnSpPr>
          <p:nvPr/>
        </p:nvCxnSpPr>
        <p:spPr>
          <a:xfrm>
            <a:off x="1520156" y="2684954"/>
            <a:ext cx="1778669" cy="620002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Rectangle 285"/>
          <p:cNvSpPr/>
          <p:nvPr/>
        </p:nvSpPr>
        <p:spPr bwMode="auto">
          <a:xfrm>
            <a:off x="7343704" y="1311714"/>
            <a:ext cx="4517379" cy="379616"/>
          </a:xfrm>
          <a:prstGeom prst="rect">
            <a:avLst/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7678957" y="1123376"/>
            <a:ext cx="3787232" cy="397987"/>
            <a:chOff x="5249217" y="1303887"/>
            <a:chExt cx="1805879" cy="397987"/>
          </a:xfrm>
        </p:grpSpPr>
        <p:sp>
          <p:nvSpPr>
            <p:cNvPr id="337" name="Plaque 336"/>
            <p:cNvSpPr/>
            <p:nvPr/>
          </p:nvSpPr>
          <p:spPr bwMode="auto">
            <a:xfrm>
              <a:off x="5249217" y="1303887"/>
              <a:ext cx="282850" cy="397342"/>
            </a:xfrm>
            <a:prstGeom prst="plaque">
              <a:avLst>
                <a:gd name="adj" fmla="val 34409"/>
              </a:avLst>
            </a:prstGeom>
            <a:solidFill>
              <a:srgbClr val="92D050"/>
            </a:soli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338" name="Plaque 337"/>
            <p:cNvSpPr/>
            <p:nvPr/>
          </p:nvSpPr>
          <p:spPr bwMode="auto">
            <a:xfrm>
              <a:off x="5756895" y="1304532"/>
              <a:ext cx="282850" cy="397342"/>
            </a:xfrm>
            <a:prstGeom prst="plaque">
              <a:avLst>
                <a:gd name="adj" fmla="val 34409"/>
              </a:avLst>
            </a:prstGeom>
            <a:solidFill>
              <a:srgbClr val="92D050"/>
            </a:soli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339" name="Plaque 338"/>
            <p:cNvSpPr/>
            <p:nvPr/>
          </p:nvSpPr>
          <p:spPr bwMode="auto">
            <a:xfrm>
              <a:off x="6264570" y="1304532"/>
              <a:ext cx="282850" cy="397342"/>
            </a:xfrm>
            <a:prstGeom prst="plaque">
              <a:avLst>
                <a:gd name="adj" fmla="val 34409"/>
              </a:avLst>
            </a:prstGeom>
            <a:solidFill>
              <a:srgbClr val="92D050"/>
            </a:soli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340" name="Plaque 339"/>
            <p:cNvSpPr/>
            <p:nvPr/>
          </p:nvSpPr>
          <p:spPr bwMode="auto">
            <a:xfrm>
              <a:off x="6772246" y="1304532"/>
              <a:ext cx="282850" cy="397342"/>
            </a:xfrm>
            <a:prstGeom prst="plaque">
              <a:avLst>
                <a:gd name="adj" fmla="val 34409"/>
              </a:avLst>
            </a:prstGeom>
            <a:solidFill>
              <a:srgbClr val="92D050"/>
            </a:soli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</p:grpSp>
      <p:sp>
        <p:nvSpPr>
          <p:cNvPr id="284" name="TextBox 283"/>
          <p:cNvSpPr txBox="1"/>
          <p:nvPr/>
        </p:nvSpPr>
        <p:spPr bwMode="auto">
          <a:xfrm>
            <a:off x="8761405" y="1339580"/>
            <a:ext cx="181812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Archive </a:t>
            </a:r>
            <a:r>
              <a:rPr lang="en-US" sz="1200" b="1" dirty="0" smtClean="0">
                <a:solidFill>
                  <a:srgbClr val="0033CC"/>
                </a:solidFill>
                <a:latin typeface="Arial" charset="0"/>
              </a:rPr>
              <a:t>Consumer I/F </a:t>
            </a:r>
            <a:endParaRPr lang="en-US" sz="12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351" name="TextBox 350"/>
          <p:cNvSpPr txBox="1"/>
          <p:nvPr/>
        </p:nvSpPr>
        <p:spPr bwMode="auto">
          <a:xfrm>
            <a:off x="5499393" y="1600635"/>
            <a:ext cx="119776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CC"/>
                </a:solidFill>
                <a:latin typeface="Arial" charset="0"/>
              </a:rPr>
              <a:t>User Systems</a:t>
            </a:r>
            <a:endParaRPr lang="en-US" sz="12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352" name="TextBox 351"/>
          <p:cNvSpPr txBox="1"/>
          <p:nvPr/>
        </p:nvSpPr>
        <p:spPr bwMode="auto">
          <a:xfrm>
            <a:off x="5427783" y="4221279"/>
            <a:ext cx="142058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CC"/>
                </a:solidFill>
                <a:latin typeface="Arial" charset="0"/>
              </a:rPr>
              <a:t>Archive Systems</a:t>
            </a:r>
            <a:endParaRPr lang="en-US" sz="1200" b="1" dirty="0">
              <a:solidFill>
                <a:srgbClr val="0033CC"/>
              </a:solidFill>
              <a:latin typeface="Arial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5215918" y="2943044"/>
            <a:ext cx="1844311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 bwMode="auto">
          <a:xfrm rot="16200000">
            <a:off x="860781" y="2972344"/>
            <a:ext cx="813043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Archive </a:t>
            </a: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Common Calls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Doc/PDF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Web/HTML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Enterprise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Science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Other</a:t>
            </a:r>
            <a:endParaRPr lang="en-US" sz="7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52" name="TextBox 151"/>
          <p:cNvSpPr txBox="1"/>
          <p:nvPr/>
        </p:nvSpPr>
        <p:spPr bwMode="auto">
          <a:xfrm rot="16200000">
            <a:off x="3175108" y="2935418"/>
            <a:ext cx="813043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Archive </a:t>
            </a: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Common Calls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Doc/PDF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Web/HTML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Enterprise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Science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Other</a:t>
            </a:r>
            <a:endParaRPr lang="en-US" sz="7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53" name="TextBox 152"/>
          <p:cNvSpPr txBox="1"/>
          <p:nvPr/>
        </p:nvSpPr>
        <p:spPr bwMode="auto">
          <a:xfrm>
            <a:off x="1273686" y="3723144"/>
            <a:ext cx="1370965" cy="45427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Representation Information</a:t>
            </a:r>
          </a:p>
        </p:txBody>
      </p:sp>
      <p:sp>
        <p:nvSpPr>
          <p:cNvPr id="162" name="TextBox 161"/>
          <p:cNvSpPr txBox="1"/>
          <p:nvPr/>
        </p:nvSpPr>
        <p:spPr bwMode="auto">
          <a:xfrm>
            <a:off x="3941484" y="3702259"/>
            <a:ext cx="580735" cy="2024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200" b="1" dirty="0" smtClean="0">
                <a:solidFill>
                  <a:srgbClr val="0033CC"/>
                </a:solidFill>
                <a:latin typeface="Arial" charset="0"/>
              </a:rPr>
              <a:t>Data</a:t>
            </a:r>
            <a:endParaRPr lang="en-US" sz="12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63" name="TextBox 162"/>
          <p:cNvSpPr txBox="1"/>
          <p:nvPr/>
        </p:nvSpPr>
        <p:spPr bwMode="auto">
          <a:xfrm>
            <a:off x="2986521" y="3967626"/>
            <a:ext cx="1370965" cy="45427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200" b="1" dirty="0" smtClean="0">
                <a:solidFill>
                  <a:srgbClr val="0033CC"/>
                </a:solidFill>
                <a:latin typeface="Arial" charset="0"/>
              </a:rPr>
              <a:t>Preservation</a:t>
            </a:r>
          </a:p>
          <a:p>
            <a:pPr algn="ctr"/>
            <a:r>
              <a:rPr lang="en-US" sz="1200" b="1" dirty="0" smtClean="0">
                <a:solidFill>
                  <a:srgbClr val="0033CC"/>
                </a:solidFill>
                <a:latin typeface="Arial" charset="0"/>
              </a:rPr>
              <a:t>Description Info</a:t>
            </a:r>
            <a:endParaRPr lang="en-US" sz="12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283" name="Freeform 282"/>
          <p:cNvSpPr/>
          <p:nvPr/>
        </p:nvSpPr>
        <p:spPr>
          <a:xfrm>
            <a:off x="7518420" y="4143833"/>
            <a:ext cx="2040834" cy="1562101"/>
          </a:xfrm>
          <a:custGeom>
            <a:avLst/>
            <a:gdLst>
              <a:gd name="connsiteX0" fmla="*/ 0 w 1647825"/>
              <a:gd name="connsiteY0" fmla="*/ 409575 h 733425"/>
              <a:gd name="connsiteX1" fmla="*/ 9525 w 1647825"/>
              <a:gd name="connsiteY1" fmla="*/ 719138 h 733425"/>
              <a:gd name="connsiteX2" fmla="*/ 1647825 w 1647825"/>
              <a:gd name="connsiteY2" fmla="*/ 733425 h 733425"/>
              <a:gd name="connsiteX3" fmla="*/ 1643063 w 1647825"/>
              <a:gd name="connsiteY3" fmla="*/ 0 h 733425"/>
              <a:gd name="connsiteX4" fmla="*/ 1519238 w 1647825"/>
              <a:gd name="connsiteY4" fmla="*/ 9525 h 733425"/>
              <a:gd name="connsiteX5" fmla="*/ 1519238 w 1647825"/>
              <a:gd name="connsiteY5" fmla="*/ 414338 h 733425"/>
              <a:gd name="connsiteX6" fmla="*/ 0 w 1647825"/>
              <a:gd name="connsiteY6" fmla="*/ 409575 h 733425"/>
              <a:gd name="connsiteX0" fmla="*/ 0 w 1647825"/>
              <a:gd name="connsiteY0" fmla="*/ 809625 h 1133475"/>
              <a:gd name="connsiteX1" fmla="*/ 9525 w 1647825"/>
              <a:gd name="connsiteY1" fmla="*/ 1119188 h 1133475"/>
              <a:gd name="connsiteX2" fmla="*/ 1647825 w 1647825"/>
              <a:gd name="connsiteY2" fmla="*/ 1133475 h 1133475"/>
              <a:gd name="connsiteX3" fmla="*/ 1634428 w 1647825"/>
              <a:gd name="connsiteY3" fmla="*/ 0 h 1133475"/>
              <a:gd name="connsiteX4" fmla="*/ 1519238 w 1647825"/>
              <a:gd name="connsiteY4" fmla="*/ 409575 h 1133475"/>
              <a:gd name="connsiteX5" fmla="*/ 1519238 w 1647825"/>
              <a:gd name="connsiteY5" fmla="*/ 814388 h 1133475"/>
              <a:gd name="connsiteX6" fmla="*/ 0 w 1647825"/>
              <a:gd name="connsiteY6" fmla="*/ 809625 h 1133475"/>
              <a:gd name="connsiteX0" fmla="*/ 0 w 1647825"/>
              <a:gd name="connsiteY0" fmla="*/ 814388 h 1138238"/>
              <a:gd name="connsiteX1" fmla="*/ 9525 w 1647825"/>
              <a:gd name="connsiteY1" fmla="*/ 1123951 h 1138238"/>
              <a:gd name="connsiteX2" fmla="*/ 1647825 w 1647825"/>
              <a:gd name="connsiteY2" fmla="*/ 1138238 h 1138238"/>
              <a:gd name="connsiteX3" fmla="*/ 1634428 w 1647825"/>
              <a:gd name="connsiteY3" fmla="*/ 4763 h 1138238"/>
              <a:gd name="connsiteX4" fmla="*/ 1540828 w 1647825"/>
              <a:gd name="connsiteY4" fmla="*/ 0 h 1138238"/>
              <a:gd name="connsiteX5" fmla="*/ 1519238 w 1647825"/>
              <a:gd name="connsiteY5" fmla="*/ 819151 h 1138238"/>
              <a:gd name="connsiteX6" fmla="*/ 0 w 1647825"/>
              <a:gd name="connsiteY6" fmla="*/ 814388 h 1138238"/>
              <a:gd name="connsiteX0" fmla="*/ 0 w 1647825"/>
              <a:gd name="connsiteY0" fmla="*/ 814388 h 1138238"/>
              <a:gd name="connsiteX1" fmla="*/ 9525 w 1647825"/>
              <a:gd name="connsiteY1" fmla="*/ 1123951 h 1138238"/>
              <a:gd name="connsiteX2" fmla="*/ 1647825 w 1647825"/>
              <a:gd name="connsiteY2" fmla="*/ 1138238 h 1138238"/>
              <a:gd name="connsiteX3" fmla="*/ 1634428 w 1647825"/>
              <a:gd name="connsiteY3" fmla="*/ 4763 h 1138238"/>
              <a:gd name="connsiteX4" fmla="*/ 1519240 w 1647825"/>
              <a:gd name="connsiteY4" fmla="*/ 0 h 1138238"/>
              <a:gd name="connsiteX5" fmla="*/ 1519238 w 1647825"/>
              <a:gd name="connsiteY5" fmla="*/ 819151 h 1138238"/>
              <a:gd name="connsiteX6" fmla="*/ 0 w 1647825"/>
              <a:gd name="connsiteY6" fmla="*/ 814388 h 1138238"/>
              <a:gd name="connsiteX0" fmla="*/ 0 w 1647825"/>
              <a:gd name="connsiteY0" fmla="*/ 814388 h 1138238"/>
              <a:gd name="connsiteX1" fmla="*/ 9525 w 1647825"/>
              <a:gd name="connsiteY1" fmla="*/ 1123951 h 1138238"/>
              <a:gd name="connsiteX2" fmla="*/ 1647825 w 1647825"/>
              <a:gd name="connsiteY2" fmla="*/ 1138238 h 1138238"/>
              <a:gd name="connsiteX3" fmla="*/ 1634428 w 1647825"/>
              <a:gd name="connsiteY3" fmla="*/ 4763 h 1138238"/>
              <a:gd name="connsiteX4" fmla="*/ 1519240 w 1647825"/>
              <a:gd name="connsiteY4" fmla="*/ 0 h 1138238"/>
              <a:gd name="connsiteX5" fmla="*/ 1527874 w 1647825"/>
              <a:gd name="connsiteY5" fmla="*/ 809626 h 1138238"/>
              <a:gd name="connsiteX6" fmla="*/ 0 w 1647825"/>
              <a:gd name="connsiteY6" fmla="*/ 814388 h 1138238"/>
              <a:gd name="connsiteX0" fmla="*/ 0 w 1650685"/>
              <a:gd name="connsiteY0" fmla="*/ 1262063 h 1585913"/>
              <a:gd name="connsiteX1" fmla="*/ 9525 w 1650685"/>
              <a:gd name="connsiteY1" fmla="*/ 1571626 h 1585913"/>
              <a:gd name="connsiteX2" fmla="*/ 1647825 w 1650685"/>
              <a:gd name="connsiteY2" fmla="*/ 1585913 h 1585913"/>
              <a:gd name="connsiteX3" fmla="*/ 1650406 w 1650685"/>
              <a:gd name="connsiteY3" fmla="*/ 0 h 1585913"/>
              <a:gd name="connsiteX4" fmla="*/ 1519240 w 1650685"/>
              <a:gd name="connsiteY4" fmla="*/ 447675 h 1585913"/>
              <a:gd name="connsiteX5" fmla="*/ 1527874 w 1650685"/>
              <a:gd name="connsiteY5" fmla="*/ 1257301 h 1585913"/>
              <a:gd name="connsiteX6" fmla="*/ 0 w 1650685"/>
              <a:gd name="connsiteY6" fmla="*/ 1262063 h 1585913"/>
              <a:gd name="connsiteX0" fmla="*/ 0 w 1650685"/>
              <a:gd name="connsiteY0" fmla="*/ 1262063 h 1585913"/>
              <a:gd name="connsiteX1" fmla="*/ 9525 w 1650685"/>
              <a:gd name="connsiteY1" fmla="*/ 1571626 h 1585913"/>
              <a:gd name="connsiteX2" fmla="*/ 1647825 w 1650685"/>
              <a:gd name="connsiteY2" fmla="*/ 1585913 h 1585913"/>
              <a:gd name="connsiteX3" fmla="*/ 1650406 w 1650685"/>
              <a:gd name="connsiteY3" fmla="*/ 0 h 1585913"/>
              <a:gd name="connsiteX4" fmla="*/ 1543208 w 1650685"/>
              <a:gd name="connsiteY4" fmla="*/ 47625 h 1585913"/>
              <a:gd name="connsiteX5" fmla="*/ 1527874 w 1650685"/>
              <a:gd name="connsiteY5" fmla="*/ 1257301 h 1585913"/>
              <a:gd name="connsiteX6" fmla="*/ 0 w 1650685"/>
              <a:gd name="connsiteY6" fmla="*/ 1262063 h 1585913"/>
              <a:gd name="connsiteX0" fmla="*/ 0 w 1647825"/>
              <a:gd name="connsiteY0" fmla="*/ 1219200 h 1543050"/>
              <a:gd name="connsiteX1" fmla="*/ 9525 w 1647825"/>
              <a:gd name="connsiteY1" fmla="*/ 1528763 h 1543050"/>
              <a:gd name="connsiteX2" fmla="*/ 1647825 w 1647825"/>
              <a:gd name="connsiteY2" fmla="*/ 1543050 h 1543050"/>
              <a:gd name="connsiteX3" fmla="*/ 1646412 w 1647825"/>
              <a:gd name="connsiteY3" fmla="*/ 0 h 1543050"/>
              <a:gd name="connsiteX4" fmla="*/ 1543208 w 1647825"/>
              <a:gd name="connsiteY4" fmla="*/ 4762 h 1543050"/>
              <a:gd name="connsiteX5" fmla="*/ 1527874 w 1647825"/>
              <a:gd name="connsiteY5" fmla="*/ 1214438 h 1543050"/>
              <a:gd name="connsiteX6" fmla="*/ 0 w 1647825"/>
              <a:gd name="connsiteY6" fmla="*/ 1219200 h 1543050"/>
              <a:gd name="connsiteX0" fmla="*/ 0 w 1647825"/>
              <a:gd name="connsiteY0" fmla="*/ 1219200 h 1543050"/>
              <a:gd name="connsiteX1" fmla="*/ 9525 w 1647825"/>
              <a:gd name="connsiteY1" fmla="*/ 1528763 h 1543050"/>
              <a:gd name="connsiteX2" fmla="*/ 1647825 w 1647825"/>
              <a:gd name="connsiteY2" fmla="*/ 1543050 h 1543050"/>
              <a:gd name="connsiteX3" fmla="*/ 1646412 w 1647825"/>
              <a:gd name="connsiteY3" fmla="*/ 0 h 1543050"/>
              <a:gd name="connsiteX4" fmla="*/ 1543208 w 1647825"/>
              <a:gd name="connsiteY4" fmla="*/ 4762 h 1543050"/>
              <a:gd name="connsiteX5" fmla="*/ 1547846 w 1647825"/>
              <a:gd name="connsiteY5" fmla="*/ 1219201 h 1543050"/>
              <a:gd name="connsiteX6" fmla="*/ 0 w 1647825"/>
              <a:gd name="connsiteY6" fmla="*/ 1219200 h 1543050"/>
              <a:gd name="connsiteX0" fmla="*/ 0 w 1711737"/>
              <a:gd name="connsiteY0" fmla="*/ 1219200 h 1543050"/>
              <a:gd name="connsiteX1" fmla="*/ 73437 w 1711737"/>
              <a:gd name="connsiteY1" fmla="*/ 1528763 h 1543050"/>
              <a:gd name="connsiteX2" fmla="*/ 1711737 w 1711737"/>
              <a:gd name="connsiteY2" fmla="*/ 1543050 h 1543050"/>
              <a:gd name="connsiteX3" fmla="*/ 1710324 w 1711737"/>
              <a:gd name="connsiteY3" fmla="*/ 0 h 1543050"/>
              <a:gd name="connsiteX4" fmla="*/ 1607120 w 1711737"/>
              <a:gd name="connsiteY4" fmla="*/ 4762 h 1543050"/>
              <a:gd name="connsiteX5" fmla="*/ 1611758 w 1711737"/>
              <a:gd name="connsiteY5" fmla="*/ 1219201 h 1543050"/>
              <a:gd name="connsiteX6" fmla="*/ 0 w 1711737"/>
              <a:gd name="connsiteY6" fmla="*/ 1219200 h 1543050"/>
              <a:gd name="connsiteX0" fmla="*/ 0 w 1711737"/>
              <a:gd name="connsiteY0" fmla="*/ 1219200 h 1543050"/>
              <a:gd name="connsiteX1" fmla="*/ 5531 w 1711737"/>
              <a:gd name="connsiteY1" fmla="*/ 1524000 h 1543050"/>
              <a:gd name="connsiteX2" fmla="*/ 1711737 w 1711737"/>
              <a:gd name="connsiteY2" fmla="*/ 1543050 h 1543050"/>
              <a:gd name="connsiteX3" fmla="*/ 1710324 w 1711737"/>
              <a:gd name="connsiteY3" fmla="*/ 0 h 1543050"/>
              <a:gd name="connsiteX4" fmla="*/ 1607120 w 1711737"/>
              <a:gd name="connsiteY4" fmla="*/ 4762 h 1543050"/>
              <a:gd name="connsiteX5" fmla="*/ 1611758 w 1711737"/>
              <a:gd name="connsiteY5" fmla="*/ 1219201 h 1543050"/>
              <a:gd name="connsiteX6" fmla="*/ 0 w 1711737"/>
              <a:gd name="connsiteY6" fmla="*/ 1219200 h 1543050"/>
              <a:gd name="connsiteX0" fmla="*/ 0 w 1711737"/>
              <a:gd name="connsiteY0" fmla="*/ 1238251 h 1562101"/>
              <a:gd name="connsiteX1" fmla="*/ 5531 w 1711737"/>
              <a:gd name="connsiteY1" fmla="*/ 1543051 h 1562101"/>
              <a:gd name="connsiteX2" fmla="*/ 1711737 w 1711737"/>
              <a:gd name="connsiteY2" fmla="*/ 1562101 h 1562101"/>
              <a:gd name="connsiteX3" fmla="*/ 1710324 w 1711737"/>
              <a:gd name="connsiteY3" fmla="*/ 19051 h 1562101"/>
              <a:gd name="connsiteX4" fmla="*/ 1611114 w 1711737"/>
              <a:gd name="connsiteY4" fmla="*/ 0 h 1562101"/>
              <a:gd name="connsiteX5" fmla="*/ 1611758 w 1711737"/>
              <a:gd name="connsiteY5" fmla="*/ 1238252 h 1562101"/>
              <a:gd name="connsiteX6" fmla="*/ 0 w 1711737"/>
              <a:gd name="connsiteY6" fmla="*/ 1238251 h 1562101"/>
              <a:gd name="connsiteX0" fmla="*/ 0 w 1711737"/>
              <a:gd name="connsiteY0" fmla="*/ 1238251 h 1562101"/>
              <a:gd name="connsiteX1" fmla="*/ 5531 w 1711737"/>
              <a:gd name="connsiteY1" fmla="*/ 1543051 h 1562101"/>
              <a:gd name="connsiteX2" fmla="*/ 1711737 w 1711737"/>
              <a:gd name="connsiteY2" fmla="*/ 1562101 h 1562101"/>
              <a:gd name="connsiteX3" fmla="*/ 1710324 w 1711737"/>
              <a:gd name="connsiteY3" fmla="*/ 1 h 1562101"/>
              <a:gd name="connsiteX4" fmla="*/ 1611114 w 1711737"/>
              <a:gd name="connsiteY4" fmla="*/ 0 h 1562101"/>
              <a:gd name="connsiteX5" fmla="*/ 1611758 w 1711737"/>
              <a:gd name="connsiteY5" fmla="*/ 1238252 h 1562101"/>
              <a:gd name="connsiteX6" fmla="*/ 0 w 1711737"/>
              <a:gd name="connsiteY6" fmla="*/ 1238251 h 156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737" h="1562101">
                <a:moveTo>
                  <a:pt x="0" y="1238251"/>
                </a:moveTo>
                <a:lnTo>
                  <a:pt x="5531" y="1543051"/>
                </a:lnTo>
                <a:lnTo>
                  <a:pt x="1711737" y="1562101"/>
                </a:lnTo>
                <a:cubicBezTo>
                  <a:pt x="1710150" y="1317626"/>
                  <a:pt x="1711911" y="244476"/>
                  <a:pt x="1710324" y="1"/>
                </a:cubicBezTo>
                <a:lnTo>
                  <a:pt x="1611114" y="0"/>
                </a:lnTo>
                <a:cubicBezTo>
                  <a:pt x="1611113" y="273050"/>
                  <a:pt x="1611759" y="965202"/>
                  <a:pt x="1611758" y="1238252"/>
                </a:cubicBezTo>
                <a:lnTo>
                  <a:pt x="0" y="1238251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Freeform 286"/>
          <p:cNvSpPr/>
          <p:nvPr/>
        </p:nvSpPr>
        <p:spPr>
          <a:xfrm>
            <a:off x="7515763" y="4143729"/>
            <a:ext cx="1709738" cy="747712"/>
          </a:xfrm>
          <a:custGeom>
            <a:avLst/>
            <a:gdLst>
              <a:gd name="connsiteX0" fmla="*/ 0 w 1647825"/>
              <a:gd name="connsiteY0" fmla="*/ 409575 h 733425"/>
              <a:gd name="connsiteX1" fmla="*/ 9525 w 1647825"/>
              <a:gd name="connsiteY1" fmla="*/ 719138 h 733425"/>
              <a:gd name="connsiteX2" fmla="*/ 1647825 w 1647825"/>
              <a:gd name="connsiteY2" fmla="*/ 733425 h 733425"/>
              <a:gd name="connsiteX3" fmla="*/ 1643063 w 1647825"/>
              <a:gd name="connsiteY3" fmla="*/ 0 h 733425"/>
              <a:gd name="connsiteX4" fmla="*/ 1519238 w 1647825"/>
              <a:gd name="connsiteY4" fmla="*/ 9525 h 733425"/>
              <a:gd name="connsiteX5" fmla="*/ 1519238 w 1647825"/>
              <a:gd name="connsiteY5" fmla="*/ 414338 h 733425"/>
              <a:gd name="connsiteX6" fmla="*/ 0 w 1647825"/>
              <a:gd name="connsiteY6" fmla="*/ 409575 h 733425"/>
              <a:gd name="connsiteX0" fmla="*/ 0 w 1709738"/>
              <a:gd name="connsiteY0" fmla="*/ 409575 h 733425"/>
              <a:gd name="connsiteX1" fmla="*/ 71438 w 1709738"/>
              <a:gd name="connsiteY1" fmla="*/ 719138 h 733425"/>
              <a:gd name="connsiteX2" fmla="*/ 1709738 w 1709738"/>
              <a:gd name="connsiteY2" fmla="*/ 733425 h 733425"/>
              <a:gd name="connsiteX3" fmla="*/ 1704976 w 1709738"/>
              <a:gd name="connsiteY3" fmla="*/ 0 h 733425"/>
              <a:gd name="connsiteX4" fmla="*/ 1581151 w 1709738"/>
              <a:gd name="connsiteY4" fmla="*/ 9525 h 733425"/>
              <a:gd name="connsiteX5" fmla="*/ 1581151 w 1709738"/>
              <a:gd name="connsiteY5" fmla="*/ 414338 h 733425"/>
              <a:gd name="connsiteX6" fmla="*/ 0 w 1709738"/>
              <a:gd name="connsiteY6" fmla="*/ 409575 h 733425"/>
              <a:gd name="connsiteX0" fmla="*/ 0 w 1709738"/>
              <a:gd name="connsiteY0" fmla="*/ 409575 h 733425"/>
              <a:gd name="connsiteX1" fmla="*/ 4763 w 1709738"/>
              <a:gd name="connsiteY1" fmla="*/ 704850 h 733425"/>
              <a:gd name="connsiteX2" fmla="*/ 1709738 w 1709738"/>
              <a:gd name="connsiteY2" fmla="*/ 733425 h 733425"/>
              <a:gd name="connsiteX3" fmla="*/ 1704976 w 1709738"/>
              <a:gd name="connsiteY3" fmla="*/ 0 h 733425"/>
              <a:gd name="connsiteX4" fmla="*/ 1581151 w 1709738"/>
              <a:gd name="connsiteY4" fmla="*/ 9525 h 733425"/>
              <a:gd name="connsiteX5" fmla="*/ 1581151 w 1709738"/>
              <a:gd name="connsiteY5" fmla="*/ 414338 h 733425"/>
              <a:gd name="connsiteX6" fmla="*/ 0 w 1709738"/>
              <a:gd name="connsiteY6" fmla="*/ 409575 h 733425"/>
              <a:gd name="connsiteX0" fmla="*/ 0 w 1709738"/>
              <a:gd name="connsiteY0" fmla="*/ 414338 h 738188"/>
              <a:gd name="connsiteX1" fmla="*/ 4763 w 1709738"/>
              <a:gd name="connsiteY1" fmla="*/ 709613 h 738188"/>
              <a:gd name="connsiteX2" fmla="*/ 1709738 w 1709738"/>
              <a:gd name="connsiteY2" fmla="*/ 738188 h 738188"/>
              <a:gd name="connsiteX3" fmla="*/ 1704976 w 1709738"/>
              <a:gd name="connsiteY3" fmla="*/ 4763 h 738188"/>
              <a:gd name="connsiteX4" fmla="*/ 1576389 w 1709738"/>
              <a:gd name="connsiteY4" fmla="*/ 0 h 738188"/>
              <a:gd name="connsiteX5" fmla="*/ 1581151 w 1709738"/>
              <a:gd name="connsiteY5" fmla="*/ 419101 h 738188"/>
              <a:gd name="connsiteX6" fmla="*/ 0 w 1709738"/>
              <a:gd name="connsiteY6" fmla="*/ 414338 h 738188"/>
              <a:gd name="connsiteX0" fmla="*/ 0 w 1709738"/>
              <a:gd name="connsiteY0" fmla="*/ 423862 h 747712"/>
              <a:gd name="connsiteX1" fmla="*/ 4763 w 1709738"/>
              <a:gd name="connsiteY1" fmla="*/ 719137 h 747712"/>
              <a:gd name="connsiteX2" fmla="*/ 1709738 w 1709738"/>
              <a:gd name="connsiteY2" fmla="*/ 747712 h 747712"/>
              <a:gd name="connsiteX3" fmla="*/ 1704976 w 1709738"/>
              <a:gd name="connsiteY3" fmla="*/ 0 h 747712"/>
              <a:gd name="connsiteX4" fmla="*/ 1576389 w 1709738"/>
              <a:gd name="connsiteY4" fmla="*/ 9524 h 747712"/>
              <a:gd name="connsiteX5" fmla="*/ 1581151 w 1709738"/>
              <a:gd name="connsiteY5" fmla="*/ 428625 h 747712"/>
              <a:gd name="connsiteX6" fmla="*/ 0 w 1709738"/>
              <a:gd name="connsiteY6" fmla="*/ 423862 h 74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9738" h="747712">
                <a:moveTo>
                  <a:pt x="0" y="423862"/>
                </a:moveTo>
                <a:cubicBezTo>
                  <a:pt x="1588" y="522287"/>
                  <a:pt x="3175" y="620712"/>
                  <a:pt x="4763" y="719137"/>
                </a:cubicBezTo>
                <a:lnTo>
                  <a:pt x="1709738" y="747712"/>
                </a:lnTo>
                <a:cubicBezTo>
                  <a:pt x="1708151" y="503237"/>
                  <a:pt x="1706563" y="244475"/>
                  <a:pt x="1704976" y="0"/>
                </a:cubicBezTo>
                <a:lnTo>
                  <a:pt x="1576389" y="9524"/>
                </a:lnTo>
                <a:cubicBezTo>
                  <a:pt x="1577976" y="149224"/>
                  <a:pt x="1579564" y="288925"/>
                  <a:pt x="1581151" y="428625"/>
                </a:cubicBezTo>
                <a:lnTo>
                  <a:pt x="0" y="423862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Freeform 287"/>
          <p:cNvSpPr/>
          <p:nvPr/>
        </p:nvSpPr>
        <p:spPr>
          <a:xfrm>
            <a:off x="7521506" y="4134069"/>
            <a:ext cx="1873702" cy="1171575"/>
          </a:xfrm>
          <a:custGeom>
            <a:avLst/>
            <a:gdLst>
              <a:gd name="connsiteX0" fmla="*/ 0 w 1647825"/>
              <a:gd name="connsiteY0" fmla="*/ 409575 h 733425"/>
              <a:gd name="connsiteX1" fmla="*/ 9525 w 1647825"/>
              <a:gd name="connsiteY1" fmla="*/ 719138 h 733425"/>
              <a:gd name="connsiteX2" fmla="*/ 1647825 w 1647825"/>
              <a:gd name="connsiteY2" fmla="*/ 733425 h 733425"/>
              <a:gd name="connsiteX3" fmla="*/ 1643063 w 1647825"/>
              <a:gd name="connsiteY3" fmla="*/ 0 h 733425"/>
              <a:gd name="connsiteX4" fmla="*/ 1519238 w 1647825"/>
              <a:gd name="connsiteY4" fmla="*/ 9525 h 733425"/>
              <a:gd name="connsiteX5" fmla="*/ 1519238 w 1647825"/>
              <a:gd name="connsiteY5" fmla="*/ 414338 h 733425"/>
              <a:gd name="connsiteX6" fmla="*/ 0 w 1647825"/>
              <a:gd name="connsiteY6" fmla="*/ 409575 h 733425"/>
              <a:gd name="connsiteX0" fmla="*/ 0 w 1647825"/>
              <a:gd name="connsiteY0" fmla="*/ 809625 h 1133475"/>
              <a:gd name="connsiteX1" fmla="*/ 9525 w 1647825"/>
              <a:gd name="connsiteY1" fmla="*/ 1119188 h 1133475"/>
              <a:gd name="connsiteX2" fmla="*/ 1647825 w 1647825"/>
              <a:gd name="connsiteY2" fmla="*/ 1133475 h 1133475"/>
              <a:gd name="connsiteX3" fmla="*/ 1634428 w 1647825"/>
              <a:gd name="connsiteY3" fmla="*/ 0 h 1133475"/>
              <a:gd name="connsiteX4" fmla="*/ 1519238 w 1647825"/>
              <a:gd name="connsiteY4" fmla="*/ 409575 h 1133475"/>
              <a:gd name="connsiteX5" fmla="*/ 1519238 w 1647825"/>
              <a:gd name="connsiteY5" fmla="*/ 814388 h 1133475"/>
              <a:gd name="connsiteX6" fmla="*/ 0 w 1647825"/>
              <a:gd name="connsiteY6" fmla="*/ 809625 h 1133475"/>
              <a:gd name="connsiteX0" fmla="*/ 0 w 1647825"/>
              <a:gd name="connsiteY0" fmla="*/ 814388 h 1138238"/>
              <a:gd name="connsiteX1" fmla="*/ 9525 w 1647825"/>
              <a:gd name="connsiteY1" fmla="*/ 1123951 h 1138238"/>
              <a:gd name="connsiteX2" fmla="*/ 1647825 w 1647825"/>
              <a:gd name="connsiteY2" fmla="*/ 1138238 h 1138238"/>
              <a:gd name="connsiteX3" fmla="*/ 1634428 w 1647825"/>
              <a:gd name="connsiteY3" fmla="*/ 4763 h 1138238"/>
              <a:gd name="connsiteX4" fmla="*/ 1540828 w 1647825"/>
              <a:gd name="connsiteY4" fmla="*/ 0 h 1138238"/>
              <a:gd name="connsiteX5" fmla="*/ 1519238 w 1647825"/>
              <a:gd name="connsiteY5" fmla="*/ 819151 h 1138238"/>
              <a:gd name="connsiteX6" fmla="*/ 0 w 1647825"/>
              <a:gd name="connsiteY6" fmla="*/ 814388 h 1138238"/>
              <a:gd name="connsiteX0" fmla="*/ 0 w 1647825"/>
              <a:gd name="connsiteY0" fmla="*/ 814388 h 1138238"/>
              <a:gd name="connsiteX1" fmla="*/ 9525 w 1647825"/>
              <a:gd name="connsiteY1" fmla="*/ 1123951 h 1138238"/>
              <a:gd name="connsiteX2" fmla="*/ 1647825 w 1647825"/>
              <a:gd name="connsiteY2" fmla="*/ 1138238 h 1138238"/>
              <a:gd name="connsiteX3" fmla="*/ 1634428 w 1647825"/>
              <a:gd name="connsiteY3" fmla="*/ 4763 h 1138238"/>
              <a:gd name="connsiteX4" fmla="*/ 1519240 w 1647825"/>
              <a:gd name="connsiteY4" fmla="*/ 0 h 1138238"/>
              <a:gd name="connsiteX5" fmla="*/ 1519238 w 1647825"/>
              <a:gd name="connsiteY5" fmla="*/ 819151 h 1138238"/>
              <a:gd name="connsiteX6" fmla="*/ 0 w 1647825"/>
              <a:gd name="connsiteY6" fmla="*/ 814388 h 1138238"/>
              <a:gd name="connsiteX0" fmla="*/ 0 w 1647825"/>
              <a:gd name="connsiteY0" fmla="*/ 814388 h 1138238"/>
              <a:gd name="connsiteX1" fmla="*/ 9525 w 1647825"/>
              <a:gd name="connsiteY1" fmla="*/ 1123951 h 1138238"/>
              <a:gd name="connsiteX2" fmla="*/ 1647825 w 1647825"/>
              <a:gd name="connsiteY2" fmla="*/ 1138238 h 1138238"/>
              <a:gd name="connsiteX3" fmla="*/ 1634428 w 1647825"/>
              <a:gd name="connsiteY3" fmla="*/ 4763 h 1138238"/>
              <a:gd name="connsiteX4" fmla="*/ 1519240 w 1647825"/>
              <a:gd name="connsiteY4" fmla="*/ 0 h 1138238"/>
              <a:gd name="connsiteX5" fmla="*/ 1527874 w 1647825"/>
              <a:gd name="connsiteY5" fmla="*/ 809626 h 1138238"/>
              <a:gd name="connsiteX6" fmla="*/ 0 w 1647825"/>
              <a:gd name="connsiteY6" fmla="*/ 814388 h 1138238"/>
              <a:gd name="connsiteX0" fmla="*/ 0 w 1695321"/>
              <a:gd name="connsiteY0" fmla="*/ 814388 h 1138238"/>
              <a:gd name="connsiteX1" fmla="*/ 57021 w 1695321"/>
              <a:gd name="connsiteY1" fmla="*/ 1123951 h 1138238"/>
              <a:gd name="connsiteX2" fmla="*/ 1695321 w 1695321"/>
              <a:gd name="connsiteY2" fmla="*/ 1138238 h 1138238"/>
              <a:gd name="connsiteX3" fmla="*/ 1681924 w 1695321"/>
              <a:gd name="connsiteY3" fmla="*/ 4763 h 1138238"/>
              <a:gd name="connsiteX4" fmla="*/ 1566736 w 1695321"/>
              <a:gd name="connsiteY4" fmla="*/ 0 h 1138238"/>
              <a:gd name="connsiteX5" fmla="*/ 1575370 w 1695321"/>
              <a:gd name="connsiteY5" fmla="*/ 809626 h 1138238"/>
              <a:gd name="connsiteX6" fmla="*/ 0 w 1695321"/>
              <a:gd name="connsiteY6" fmla="*/ 814388 h 1138238"/>
              <a:gd name="connsiteX0" fmla="*/ 3428 w 1698749"/>
              <a:gd name="connsiteY0" fmla="*/ 814388 h 1138238"/>
              <a:gd name="connsiteX1" fmla="*/ 0 w 1698749"/>
              <a:gd name="connsiteY1" fmla="*/ 1119188 h 1138238"/>
              <a:gd name="connsiteX2" fmla="*/ 1698749 w 1698749"/>
              <a:gd name="connsiteY2" fmla="*/ 1138238 h 1138238"/>
              <a:gd name="connsiteX3" fmla="*/ 1685352 w 1698749"/>
              <a:gd name="connsiteY3" fmla="*/ 4763 h 1138238"/>
              <a:gd name="connsiteX4" fmla="*/ 1570164 w 1698749"/>
              <a:gd name="connsiteY4" fmla="*/ 0 h 1138238"/>
              <a:gd name="connsiteX5" fmla="*/ 1578798 w 1698749"/>
              <a:gd name="connsiteY5" fmla="*/ 809626 h 1138238"/>
              <a:gd name="connsiteX6" fmla="*/ 3428 w 1698749"/>
              <a:gd name="connsiteY6" fmla="*/ 814388 h 1138238"/>
              <a:gd name="connsiteX0" fmla="*/ 3428 w 1698749"/>
              <a:gd name="connsiteY0" fmla="*/ 842963 h 1166813"/>
              <a:gd name="connsiteX1" fmla="*/ 0 w 1698749"/>
              <a:gd name="connsiteY1" fmla="*/ 1147763 h 1166813"/>
              <a:gd name="connsiteX2" fmla="*/ 1698749 w 1698749"/>
              <a:gd name="connsiteY2" fmla="*/ 1166813 h 1166813"/>
              <a:gd name="connsiteX3" fmla="*/ 1685352 w 1698749"/>
              <a:gd name="connsiteY3" fmla="*/ 33338 h 1166813"/>
              <a:gd name="connsiteX4" fmla="*/ 1565847 w 1698749"/>
              <a:gd name="connsiteY4" fmla="*/ 0 h 1166813"/>
              <a:gd name="connsiteX5" fmla="*/ 1578798 w 1698749"/>
              <a:gd name="connsiteY5" fmla="*/ 838201 h 1166813"/>
              <a:gd name="connsiteX6" fmla="*/ 3428 w 1698749"/>
              <a:gd name="connsiteY6" fmla="*/ 842963 h 1166813"/>
              <a:gd name="connsiteX0" fmla="*/ 3428 w 1698749"/>
              <a:gd name="connsiteY0" fmla="*/ 847725 h 1171575"/>
              <a:gd name="connsiteX1" fmla="*/ 0 w 1698749"/>
              <a:gd name="connsiteY1" fmla="*/ 1152525 h 1171575"/>
              <a:gd name="connsiteX2" fmla="*/ 1698749 w 1698749"/>
              <a:gd name="connsiteY2" fmla="*/ 1171575 h 1171575"/>
              <a:gd name="connsiteX3" fmla="*/ 1689670 w 1698749"/>
              <a:gd name="connsiteY3" fmla="*/ 0 h 1171575"/>
              <a:gd name="connsiteX4" fmla="*/ 1565847 w 1698749"/>
              <a:gd name="connsiteY4" fmla="*/ 4762 h 1171575"/>
              <a:gd name="connsiteX5" fmla="*/ 1578798 w 1698749"/>
              <a:gd name="connsiteY5" fmla="*/ 842963 h 1171575"/>
              <a:gd name="connsiteX6" fmla="*/ 3428 w 1698749"/>
              <a:gd name="connsiteY6" fmla="*/ 847725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8749" h="1171575">
                <a:moveTo>
                  <a:pt x="3428" y="847725"/>
                </a:moveTo>
                <a:cubicBezTo>
                  <a:pt x="2285" y="949325"/>
                  <a:pt x="1143" y="1050925"/>
                  <a:pt x="0" y="1152525"/>
                </a:cubicBezTo>
                <a:lnTo>
                  <a:pt x="1698749" y="1171575"/>
                </a:lnTo>
                <a:cubicBezTo>
                  <a:pt x="1697162" y="927100"/>
                  <a:pt x="1691257" y="244475"/>
                  <a:pt x="1689670" y="0"/>
                </a:cubicBezTo>
                <a:lnTo>
                  <a:pt x="1565847" y="4762"/>
                </a:lnTo>
                <a:cubicBezTo>
                  <a:pt x="1565846" y="277812"/>
                  <a:pt x="1578799" y="569913"/>
                  <a:pt x="1578798" y="842963"/>
                </a:cubicBezTo>
                <a:lnTo>
                  <a:pt x="3428" y="8477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 bwMode="auto">
          <a:xfrm>
            <a:off x="7343704" y="1674145"/>
            <a:ext cx="4517379" cy="1048630"/>
          </a:xfrm>
          <a:prstGeom prst="rect">
            <a:avLst/>
          </a:prstGeom>
          <a:solidFill>
            <a:srgbClr val="70AC2E"/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 dirty="0"/>
          </a:p>
        </p:txBody>
      </p:sp>
      <p:grpSp>
        <p:nvGrpSpPr>
          <p:cNvPr id="290" name="Group 289"/>
          <p:cNvGrpSpPr/>
          <p:nvPr/>
        </p:nvGrpSpPr>
        <p:grpSpPr>
          <a:xfrm>
            <a:off x="7521067" y="3337500"/>
            <a:ext cx="3957986" cy="2384308"/>
            <a:chOff x="516156" y="2648653"/>
            <a:chExt cx="3957986" cy="2384308"/>
          </a:xfrm>
        </p:grpSpPr>
        <p:sp>
          <p:nvSpPr>
            <p:cNvPr id="342" name="TextBox 341"/>
            <p:cNvSpPr txBox="1"/>
            <p:nvPr/>
          </p:nvSpPr>
          <p:spPr bwMode="auto">
            <a:xfrm>
              <a:off x="2746201" y="3361938"/>
              <a:ext cx="1727941" cy="379863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rtlCol="0" anchor="b">
              <a:no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rgbClr val="0033CC"/>
                  </a:solidFill>
                  <a:latin typeface="Arial" charset="0"/>
                </a:defRPr>
              </a:lvl1pPr>
            </a:lstStyle>
            <a:p>
              <a:endParaRPr lang="en-US" dirty="0"/>
            </a:p>
          </p:txBody>
        </p:sp>
        <p:grpSp>
          <p:nvGrpSpPr>
            <p:cNvPr id="343" name="Group 342"/>
            <p:cNvGrpSpPr/>
            <p:nvPr/>
          </p:nvGrpSpPr>
          <p:grpSpPr>
            <a:xfrm>
              <a:off x="516156" y="3461657"/>
              <a:ext cx="1528541" cy="1554131"/>
              <a:chOff x="1780384" y="5108150"/>
              <a:chExt cx="4629295" cy="1066839"/>
            </a:xfrm>
          </p:grpSpPr>
          <p:sp>
            <p:nvSpPr>
              <p:cNvPr id="358" name="Rectangle 357"/>
              <p:cNvSpPr/>
              <p:nvPr/>
            </p:nvSpPr>
            <p:spPr>
              <a:xfrm>
                <a:off x="2126301" y="5955914"/>
                <a:ext cx="2845212" cy="2190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200" dirty="0"/>
                  <a:t>Bit layer</a:t>
                </a:r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2088626" y="5648679"/>
                <a:ext cx="3671280" cy="2190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200" dirty="0"/>
                  <a:t>Structure layer</a:t>
                </a:r>
              </a:p>
            </p:txBody>
          </p:sp>
          <p:sp>
            <p:nvSpPr>
              <p:cNvPr id="360" name="Rectangle 141"/>
              <p:cNvSpPr/>
              <p:nvPr/>
            </p:nvSpPr>
            <p:spPr>
              <a:xfrm>
                <a:off x="2097472" y="5388981"/>
                <a:ext cx="3698295" cy="222345"/>
              </a:xfrm>
              <a:custGeom>
                <a:avLst/>
                <a:gdLst>
                  <a:gd name="connsiteX0" fmla="*/ 0 w 1960043"/>
                  <a:gd name="connsiteY0" fmla="*/ 0 h 319140"/>
                  <a:gd name="connsiteX1" fmla="*/ 1960043 w 1960043"/>
                  <a:gd name="connsiteY1" fmla="*/ 0 h 319140"/>
                  <a:gd name="connsiteX2" fmla="*/ 1960043 w 1960043"/>
                  <a:gd name="connsiteY2" fmla="*/ 319140 h 319140"/>
                  <a:gd name="connsiteX3" fmla="*/ 0 w 1960043"/>
                  <a:gd name="connsiteY3" fmla="*/ 319140 h 319140"/>
                  <a:gd name="connsiteX4" fmla="*/ 0 w 1960043"/>
                  <a:gd name="connsiteY4" fmla="*/ 0 h 319140"/>
                  <a:gd name="connsiteX0" fmla="*/ 0 w 2036243"/>
                  <a:gd name="connsiteY0" fmla="*/ 0 h 319140"/>
                  <a:gd name="connsiteX1" fmla="*/ 2036243 w 2036243"/>
                  <a:gd name="connsiteY1" fmla="*/ 0 h 319140"/>
                  <a:gd name="connsiteX2" fmla="*/ 2036243 w 2036243"/>
                  <a:gd name="connsiteY2" fmla="*/ 319140 h 319140"/>
                  <a:gd name="connsiteX3" fmla="*/ 76200 w 2036243"/>
                  <a:gd name="connsiteY3" fmla="*/ 319140 h 319140"/>
                  <a:gd name="connsiteX4" fmla="*/ 0 w 2036243"/>
                  <a:gd name="connsiteY4" fmla="*/ 0 h 319140"/>
                  <a:gd name="connsiteX0" fmla="*/ 0 w 2036243"/>
                  <a:gd name="connsiteY0" fmla="*/ 0 h 323903"/>
                  <a:gd name="connsiteX1" fmla="*/ 2036243 w 2036243"/>
                  <a:gd name="connsiteY1" fmla="*/ 0 h 323903"/>
                  <a:gd name="connsiteX2" fmla="*/ 2036243 w 2036243"/>
                  <a:gd name="connsiteY2" fmla="*/ 319140 h 323903"/>
                  <a:gd name="connsiteX3" fmla="*/ 9525 w 2036243"/>
                  <a:gd name="connsiteY3" fmla="*/ 323903 h 323903"/>
                  <a:gd name="connsiteX4" fmla="*/ 0 w 2036243"/>
                  <a:gd name="connsiteY4" fmla="*/ 0 h 323903"/>
                  <a:gd name="connsiteX0" fmla="*/ 0 w 2026718"/>
                  <a:gd name="connsiteY0" fmla="*/ 4763 h 323903"/>
                  <a:gd name="connsiteX1" fmla="*/ 2026718 w 2026718"/>
                  <a:gd name="connsiteY1" fmla="*/ 0 h 323903"/>
                  <a:gd name="connsiteX2" fmla="*/ 2026718 w 2026718"/>
                  <a:gd name="connsiteY2" fmla="*/ 319140 h 323903"/>
                  <a:gd name="connsiteX3" fmla="*/ 0 w 2026718"/>
                  <a:gd name="connsiteY3" fmla="*/ 323903 h 323903"/>
                  <a:gd name="connsiteX4" fmla="*/ 0 w 2026718"/>
                  <a:gd name="connsiteY4" fmla="*/ 4763 h 323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6718" h="323903">
                    <a:moveTo>
                      <a:pt x="0" y="4763"/>
                    </a:moveTo>
                    <a:lnTo>
                      <a:pt x="2026718" y="0"/>
                    </a:lnTo>
                    <a:lnTo>
                      <a:pt x="2026718" y="319140"/>
                    </a:lnTo>
                    <a:lnTo>
                      <a:pt x="0" y="323903"/>
                    </a:lnTo>
                    <a:lnTo>
                      <a:pt x="0" y="4763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200" dirty="0"/>
                  <a:t>Semantic layer</a:t>
                </a:r>
              </a:p>
            </p:txBody>
          </p:sp>
          <p:sp>
            <p:nvSpPr>
              <p:cNvPr id="361" name="Rectangle 360"/>
              <p:cNvSpPr/>
              <p:nvPr/>
            </p:nvSpPr>
            <p:spPr>
              <a:xfrm>
                <a:off x="1780384" y="5108150"/>
                <a:ext cx="4629295" cy="219075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1200" dirty="0"/>
                  <a:t>Object layer</a:t>
                </a:r>
              </a:p>
            </p:txBody>
          </p:sp>
        </p:grpSp>
        <p:sp>
          <p:nvSpPr>
            <p:cNvPr id="344" name="TextBox 343"/>
            <p:cNvSpPr txBox="1"/>
            <p:nvPr/>
          </p:nvSpPr>
          <p:spPr bwMode="auto">
            <a:xfrm>
              <a:off x="520188" y="2654348"/>
              <a:ext cx="2040230" cy="824211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rtlCol="0" anchor="b">
              <a:noAutofit/>
            </a:bodyPr>
            <a:lstStyle/>
            <a:p>
              <a:pPr algn="ctr"/>
              <a:endParaRPr lang="en-US" sz="1200" b="1" dirty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345" name="TextBox 344"/>
            <p:cNvSpPr txBox="1"/>
            <p:nvPr/>
          </p:nvSpPr>
          <p:spPr bwMode="auto">
            <a:xfrm>
              <a:off x="2746202" y="2648653"/>
              <a:ext cx="1727940" cy="669341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rtlCol="0">
              <a:no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rgbClr val="0033CC"/>
                  </a:solidFill>
                  <a:latin typeface="Arial" charset="0"/>
                </a:defRPr>
              </a:lvl1pPr>
            </a:lstStyle>
            <a:p>
              <a:endParaRPr lang="en-US" dirty="0"/>
            </a:p>
          </p:txBody>
        </p:sp>
        <p:sp>
          <p:nvSpPr>
            <p:cNvPr id="353" name="TextBox 352"/>
            <p:cNvSpPr txBox="1"/>
            <p:nvPr/>
          </p:nvSpPr>
          <p:spPr bwMode="auto">
            <a:xfrm>
              <a:off x="2749996" y="3705928"/>
              <a:ext cx="257369" cy="1325264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vert270" wrap="square" lIns="36000" tIns="36000" rIns="36000" bIns="36000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Provenance Info</a:t>
              </a:r>
            </a:p>
          </p:txBody>
        </p:sp>
        <p:sp>
          <p:nvSpPr>
            <p:cNvPr id="354" name="TextBox 353"/>
            <p:cNvSpPr txBox="1"/>
            <p:nvPr/>
          </p:nvSpPr>
          <p:spPr bwMode="auto">
            <a:xfrm>
              <a:off x="3061236" y="3596062"/>
              <a:ext cx="257369" cy="1436899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vert270" wrap="square" lIns="36000" tIns="36000" rIns="36000" bIns="36000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Context Info</a:t>
              </a:r>
            </a:p>
          </p:txBody>
        </p:sp>
        <p:sp>
          <p:nvSpPr>
            <p:cNvPr id="355" name="TextBox 354"/>
            <p:cNvSpPr txBox="1"/>
            <p:nvPr/>
          </p:nvSpPr>
          <p:spPr bwMode="auto">
            <a:xfrm>
              <a:off x="3382545" y="3587397"/>
              <a:ext cx="257369" cy="1436899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vert270" wrap="square" lIns="36000" tIns="36000" rIns="36000" bIns="36000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Reference Info</a:t>
              </a:r>
            </a:p>
          </p:txBody>
        </p:sp>
        <p:sp>
          <p:nvSpPr>
            <p:cNvPr id="356" name="TextBox 355"/>
            <p:cNvSpPr txBox="1"/>
            <p:nvPr/>
          </p:nvSpPr>
          <p:spPr bwMode="auto">
            <a:xfrm>
              <a:off x="3703788" y="3596062"/>
              <a:ext cx="257369" cy="1436899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vert270" wrap="square" lIns="36000" tIns="36000" rIns="36000" bIns="36000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Fixity Info</a:t>
              </a:r>
            </a:p>
          </p:txBody>
        </p:sp>
        <p:sp>
          <p:nvSpPr>
            <p:cNvPr id="357" name="TextBox 356"/>
            <p:cNvSpPr txBox="1"/>
            <p:nvPr/>
          </p:nvSpPr>
          <p:spPr bwMode="auto">
            <a:xfrm>
              <a:off x="4032107" y="3587328"/>
              <a:ext cx="442035" cy="1436899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vert270" wrap="square" lIns="36000" tIns="36000" rIns="36000" bIns="36000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Access Rights Info</a:t>
              </a:r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7364442" y="2298472"/>
            <a:ext cx="4447386" cy="425697"/>
            <a:chOff x="284418" y="1945296"/>
            <a:chExt cx="4447386" cy="425697"/>
          </a:xfrm>
        </p:grpSpPr>
        <p:grpSp>
          <p:nvGrpSpPr>
            <p:cNvPr id="363" name="Group 362"/>
            <p:cNvGrpSpPr/>
            <p:nvPr/>
          </p:nvGrpSpPr>
          <p:grpSpPr>
            <a:xfrm>
              <a:off x="3281727" y="1946314"/>
              <a:ext cx="742511" cy="423660"/>
              <a:chOff x="3377518" y="1946314"/>
              <a:chExt cx="742511" cy="423660"/>
            </a:xfrm>
          </p:grpSpPr>
          <p:sp>
            <p:nvSpPr>
              <p:cNvPr id="379" name="Rectangle 378"/>
              <p:cNvSpPr/>
              <p:nvPr/>
            </p:nvSpPr>
            <p:spPr bwMode="auto">
              <a:xfrm>
                <a:off x="3403135" y="1946314"/>
                <a:ext cx="691277" cy="423660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0"/>
              </a:p>
            </p:txBody>
          </p:sp>
          <p:sp>
            <p:nvSpPr>
              <p:cNvPr id="380" name="TextBox 379"/>
              <p:cNvSpPr txBox="1"/>
              <p:nvPr/>
            </p:nvSpPr>
            <p:spPr bwMode="auto">
              <a:xfrm>
                <a:off x="3377518" y="2004256"/>
                <a:ext cx="742511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Science Data</a:t>
                </a:r>
              </a:p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Binding</a:t>
                </a:r>
              </a:p>
            </p:txBody>
          </p:sp>
        </p:grpSp>
        <p:grpSp>
          <p:nvGrpSpPr>
            <p:cNvPr id="364" name="Group 363"/>
            <p:cNvGrpSpPr/>
            <p:nvPr/>
          </p:nvGrpSpPr>
          <p:grpSpPr>
            <a:xfrm>
              <a:off x="2486789" y="1948206"/>
              <a:ext cx="848309" cy="419876"/>
              <a:chOff x="2511332" y="1948206"/>
              <a:chExt cx="848309" cy="419876"/>
            </a:xfrm>
          </p:grpSpPr>
          <p:sp>
            <p:nvSpPr>
              <p:cNvPr id="377" name="Rectangle 376"/>
              <p:cNvSpPr/>
              <p:nvPr/>
            </p:nvSpPr>
            <p:spPr bwMode="auto">
              <a:xfrm>
                <a:off x="2589848" y="1948206"/>
                <a:ext cx="691277" cy="419876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0"/>
              </a:p>
            </p:txBody>
          </p:sp>
          <p:sp>
            <p:nvSpPr>
              <p:cNvPr id="378" name="TextBox 377"/>
              <p:cNvSpPr txBox="1"/>
              <p:nvPr/>
            </p:nvSpPr>
            <p:spPr bwMode="auto">
              <a:xfrm>
                <a:off x="2511332" y="2004256"/>
                <a:ext cx="848309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Enterprise Data</a:t>
                </a:r>
              </a:p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Binding</a:t>
                </a:r>
              </a:p>
            </p:txBody>
          </p:sp>
        </p:grpSp>
        <p:grpSp>
          <p:nvGrpSpPr>
            <p:cNvPr id="365" name="Group 364"/>
            <p:cNvGrpSpPr/>
            <p:nvPr/>
          </p:nvGrpSpPr>
          <p:grpSpPr>
            <a:xfrm>
              <a:off x="1827050" y="1946690"/>
              <a:ext cx="691278" cy="422908"/>
              <a:chOff x="1827050" y="1946690"/>
              <a:chExt cx="691278" cy="422908"/>
            </a:xfrm>
          </p:grpSpPr>
          <p:sp>
            <p:nvSpPr>
              <p:cNvPr id="375" name="Rectangle 374"/>
              <p:cNvSpPr/>
              <p:nvPr/>
            </p:nvSpPr>
            <p:spPr bwMode="auto">
              <a:xfrm>
                <a:off x="1827050" y="1946690"/>
                <a:ext cx="691278" cy="422908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0"/>
              </a:p>
            </p:txBody>
          </p:sp>
          <p:sp>
            <p:nvSpPr>
              <p:cNvPr id="376" name="TextBox 375"/>
              <p:cNvSpPr txBox="1"/>
              <p:nvPr/>
            </p:nvSpPr>
            <p:spPr bwMode="auto">
              <a:xfrm>
                <a:off x="1848722" y="2004255"/>
                <a:ext cx="647935" cy="30777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Web/HTML</a:t>
                </a:r>
              </a:p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Binding</a:t>
                </a:r>
              </a:p>
            </p:txBody>
          </p:sp>
        </p:grpSp>
        <p:grpSp>
          <p:nvGrpSpPr>
            <p:cNvPr id="366" name="Group 365"/>
            <p:cNvGrpSpPr/>
            <p:nvPr/>
          </p:nvGrpSpPr>
          <p:grpSpPr>
            <a:xfrm>
              <a:off x="1088952" y="1945296"/>
              <a:ext cx="691278" cy="425697"/>
              <a:chOff x="1088952" y="1945296"/>
              <a:chExt cx="691278" cy="425697"/>
            </a:xfrm>
          </p:grpSpPr>
          <p:sp>
            <p:nvSpPr>
              <p:cNvPr id="373" name="Rectangle 372"/>
              <p:cNvSpPr/>
              <p:nvPr/>
            </p:nvSpPr>
            <p:spPr bwMode="auto">
              <a:xfrm>
                <a:off x="1088952" y="1945296"/>
                <a:ext cx="691278" cy="425697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0"/>
              </a:p>
            </p:txBody>
          </p:sp>
          <p:sp>
            <p:nvSpPr>
              <p:cNvPr id="374" name="TextBox 373"/>
              <p:cNvSpPr txBox="1"/>
              <p:nvPr/>
            </p:nvSpPr>
            <p:spPr bwMode="auto">
              <a:xfrm>
                <a:off x="1156310" y="2004256"/>
                <a:ext cx="556563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b="1" dirty="0" smtClean="0">
                    <a:solidFill>
                      <a:srgbClr val="0033CC"/>
                    </a:solidFill>
                    <a:latin typeface="Arial" charset="0"/>
                  </a:rPr>
                  <a:t>Doc/PDF</a:t>
                </a:r>
                <a:endParaRPr lang="en-US" sz="700" b="1" dirty="0">
                  <a:solidFill>
                    <a:srgbClr val="0033CC"/>
                  </a:solidFill>
                  <a:latin typeface="Arial" charset="0"/>
                </a:endParaRPr>
              </a:p>
              <a:p>
                <a:pPr algn="ctr"/>
                <a:r>
                  <a:rPr lang="en-US" sz="700" b="1" dirty="0">
                    <a:solidFill>
                      <a:srgbClr val="0033CC"/>
                    </a:solidFill>
                    <a:latin typeface="Arial" charset="0"/>
                  </a:rPr>
                  <a:t>Binding</a:t>
                </a:r>
              </a:p>
            </p:txBody>
          </p:sp>
        </p:grpSp>
        <p:grpSp>
          <p:nvGrpSpPr>
            <p:cNvPr id="367" name="Group 366"/>
            <p:cNvGrpSpPr/>
            <p:nvPr/>
          </p:nvGrpSpPr>
          <p:grpSpPr>
            <a:xfrm>
              <a:off x="284418" y="1945296"/>
              <a:ext cx="813044" cy="425697"/>
              <a:chOff x="284418" y="1945296"/>
              <a:chExt cx="813044" cy="425697"/>
            </a:xfrm>
          </p:grpSpPr>
          <p:sp>
            <p:nvSpPr>
              <p:cNvPr id="371" name="Rectangle 370"/>
              <p:cNvSpPr/>
              <p:nvPr/>
            </p:nvSpPr>
            <p:spPr bwMode="auto">
              <a:xfrm>
                <a:off x="345301" y="1945296"/>
                <a:ext cx="691278" cy="425697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0"/>
              </a:p>
            </p:txBody>
          </p:sp>
          <p:sp>
            <p:nvSpPr>
              <p:cNvPr id="372" name="TextBox 371"/>
              <p:cNvSpPr txBox="1"/>
              <p:nvPr/>
            </p:nvSpPr>
            <p:spPr bwMode="auto">
              <a:xfrm>
                <a:off x="284418" y="2004256"/>
                <a:ext cx="813044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b="1" dirty="0" smtClean="0">
                    <a:solidFill>
                      <a:srgbClr val="0033CC"/>
                    </a:solidFill>
                    <a:latin typeface="Arial" charset="0"/>
                  </a:rPr>
                  <a:t>Archive </a:t>
                </a:r>
              </a:p>
              <a:p>
                <a:pPr algn="ctr"/>
                <a:r>
                  <a:rPr lang="en-US" sz="700" b="1" dirty="0" smtClean="0">
                    <a:solidFill>
                      <a:srgbClr val="0033CC"/>
                    </a:solidFill>
                    <a:latin typeface="Arial" charset="0"/>
                  </a:rPr>
                  <a:t>Common Calls</a:t>
                </a:r>
                <a:endParaRPr lang="en-US" sz="700" b="1" dirty="0">
                  <a:solidFill>
                    <a:srgbClr val="0033CC"/>
                  </a:solidFill>
                  <a:latin typeface="Arial" charset="0"/>
                </a:endParaRPr>
              </a:p>
            </p:txBody>
          </p:sp>
        </p:grpSp>
        <p:grpSp>
          <p:nvGrpSpPr>
            <p:cNvPr id="368" name="Group 367"/>
            <p:cNvGrpSpPr/>
            <p:nvPr/>
          </p:nvGrpSpPr>
          <p:grpSpPr>
            <a:xfrm>
              <a:off x="4040526" y="1946314"/>
              <a:ext cx="691278" cy="423660"/>
              <a:chOff x="4153740" y="1946314"/>
              <a:chExt cx="691278" cy="423660"/>
            </a:xfrm>
          </p:grpSpPr>
          <p:sp>
            <p:nvSpPr>
              <p:cNvPr id="369" name="Rectangle 368"/>
              <p:cNvSpPr/>
              <p:nvPr/>
            </p:nvSpPr>
            <p:spPr bwMode="auto">
              <a:xfrm>
                <a:off x="4153740" y="1946314"/>
                <a:ext cx="691278" cy="423660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0"/>
              </a:p>
            </p:txBody>
          </p:sp>
          <p:sp>
            <p:nvSpPr>
              <p:cNvPr id="370" name="TextBox 369"/>
              <p:cNvSpPr txBox="1"/>
              <p:nvPr/>
            </p:nvSpPr>
            <p:spPr bwMode="auto">
              <a:xfrm>
                <a:off x="4182626" y="2004256"/>
                <a:ext cx="633507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b="1" dirty="0" smtClean="0">
                    <a:solidFill>
                      <a:srgbClr val="0033CC"/>
                    </a:solidFill>
                    <a:latin typeface="Arial" charset="0"/>
                  </a:rPr>
                  <a:t>Other TBD</a:t>
                </a:r>
                <a:endParaRPr lang="en-US" sz="700" b="1" dirty="0">
                  <a:solidFill>
                    <a:srgbClr val="0033CC"/>
                  </a:solidFill>
                  <a:latin typeface="Arial" charset="0"/>
                </a:endParaRPr>
              </a:p>
              <a:p>
                <a:pPr algn="ctr"/>
                <a:r>
                  <a:rPr lang="en-US" sz="700" b="1" dirty="0" smtClean="0">
                    <a:solidFill>
                      <a:srgbClr val="0033CC"/>
                    </a:solidFill>
                    <a:latin typeface="Arial" charset="0"/>
                  </a:rPr>
                  <a:t>Bindings</a:t>
                </a:r>
                <a:endParaRPr lang="en-US" sz="700" b="1" dirty="0">
                  <a:solidFill>
                    <a:srgbClr val="0033CC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381" name="Rectangle 380"/>
          <p:cNvSpPr/>
          <p:nvPr/>
        </p:nvSpPr>
        <p:spPr>
          <a:xfrm>
            <a:off x="7343704" y="2885127"/>
            <a:ext cx="4517379" cy="238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Communications Layers </a:t>
            </a:r>
            <a:endParaRPr lang="en-US" dirty="0"/>
          </a:p>
        </p:txBody>
      </p:sp>
      <p:cxnSp>
        <p:nvCxnSpPr>
          <p:cNvPr id="382" name="Straight Connector 381"/>
          <p:cNvCxnSpPr>
            <a:stCxn id="371" idx="2"/>
          </p:cNvCxnSpPr>
          <p:nvPr/>
        </p:nvCxnSpPr>
        <p:spPr>
          <a:xfrm flipH="1">
            <a:off x="7766208" y="2724169"/>
            <a:ext cx="4756" cy="61333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>
            <a:stCxn id="373" idx="2"/>
          </p:cNvCxnSpPr>
          <p:nvPr/>
        </p:nvCxnSpPr>
        <p:spPr>
          <a:xfrm flipH="1">
            <a:off x="7998544" y="2724169"/>
            <a:ext cx="516071" cy="620002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>
            <a:stCxn id="375" idx="2"/>
          </p:cNvCxnSpPr>
          <p:nvPr/>
        </p:nvCxnSpPr>
        <p:spPr>
          <a:xfrm flipH="1">
            <a:off x="8213338" y="2722774"/>
            <a:ext cx="1039375" cy="61715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>
            <a:stCxn id="377" idx="2"/>
          </p:cNvCxnSpPr>
          <p:nvPr/>
        </p:nvCxnSpPr>
        <p:spPr>
          <a:xfrm flipH="1">
            <a:off x="8425154" y="2721258"/>
            <a:ext cx="1565814" cy="62193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>
            <a:stCxn id="379" idx="2"/>
          </p:cNvCxnSpPr>
          <p:nvPr/>
        </p:nvCxnSpPr>
        <p:spPr>
          <a:xfrm flipH="1">
            <a:off x="8643470" y="2723150"/>
            <a:ext cx="2089537" cy="626435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>
            <a:stCxn id="369" idx="2"/>
          </p:cNvCxnSpPr>
          <p:nvPr/>
        </p:nvCxnSpPr>
        <p:spPr>
          <a:xfrm flipH="1">
            <a:off x="8842538" y="2723150"/>
            <a:ext cx="2623651" cy="626435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>
            <a:stCxn id="371" idx="2"/>
          </p:cNvCxnSpPr>
          <p:nvPr/>
        </p:nvCxnSpPr>
        <p:spPr>
          <a:xfrm>
            <a:off x="7770964" y="2724169"/>
            <a:ext cx="2268320" cy="61333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>
            <a:stCxn id="379" idx="2"/>
          </p:cNvCxnSpPr>
          <p:nvPr/>
        </p:nvCxnSpPr>
        <p:spPr>
          <a:xfrm>
            <a:off x="10733007" y="2723150"/>
            <a:ext cx="202936" cy="599315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>
            <a:stCxn id="369" idx="2"/>
          </p:cNvCxnSpPr>
          <p:nvPr/>
        </p:nvCxnSpPr>
        <p:spPr>
          <a:xfrm flipH="1">
            <a:off x="11175935" y="2723150"/>
            <a:ext cx="290254" cy="60922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>
            <a:stCxn id="377" idx="2"/>
          </p:cNvCxnSpPr>
          <p:nvPr/>
        </p:nvCxnSpPr>
        <p:spPr>
          <a:xfrm>
            <a:off x="9990968" y="2721258"/>
            <a:ext cx="735192" cy="616242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/>
          <p:cNvCxnSpPr>
            <a:stCxn id="375" idx="2"/>
          </p:cNvCxnSpPr>
          <p:nvPr/>
        </p:nvCxnSpPr>
        <p:spPr>
          <a:xfrm>
            <a:off x="9252713" y="2722774"/>
            <a:ext cx="1234246" cy="61472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/>
          <p:cNvCxnSpPr>
            <a:stCxn id="373" idx="2"/>
          </p:cNvCxnSpPr>
          <p:nvPr/>
        </p:nvCxnSpPr>
        <p:spPr>
          <a:xfrm>
            <a:off x="8514615" y="2724169"/>
            <a:ext cx="1778669" cy="620002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 txBox="1"/>
          <p:nvPr/>
        </p:nvSpPr>
        <p:spPr bwMode="auto">
          <a:xfrm rot="16200000">
            <a:off x="7855240" y="3011559"/>
            <a:ext cx="813043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Archive </a:t>
            </a: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Common Calls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Doc/PDF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Web/HTML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Enterprise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Science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Other</a:t>
            </a:r>
            <a:endParaRPr lang="en-US" sz="7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395" name="TextBox 394"/>
          <p:cNvSpPr txBox="1"/>
          <p:nvPr/>
        </p:nvSpPr>
        <p:spPr bwMode="auto">
          <a:xfrm rot="16200000">
            <a:off x="10169567" y="2974633"/>
            <a:ext cx="813043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Archive </a:t>
            </a: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Common Calls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Doc/PDF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Web/HTML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Enterprise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Science</a:t>
            </a:r>
          </a:p>
          <a:p>
            <a:pPr algn="r"/>
            <a:endParaRPr lang="en-US" sz="700" b="1" dirty="0">
              <a:solidFill>
                <a:srgbClr val="0033CC"/>
              </a:solidFill>
              <a:latin typeface="Arial" charset="0"/>
            </a:endParaRPr>
          </a:p>
          <a:p>
            <a:pPr algn="r"/>
            <a:r>
              <a:rPr lang="en-US" sz="700" b="1" dirty="0" smtClean="0">
                <a:solidFill>
                  <a:srgbClr val="0033CC"/>
                </a:solidFill>
                <a:latin typeface="Arial" charset="0"/>
              </a:rPr>
              <a:t>Other</a:t>
            </a:r>
            <a:endParaRPr lang="en-US" sz="7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396" name="TextBox 395"/>
          <p:cNvSpPr txBox="1"/>
          <p:nvPr/>
        </p:nvSpPr>
        <p:spPr bwMode="auto">
          <a:xfrm>
            <a:off x="8268145" y="3762359"/>
            <a:ext cx="1370965" cy="45427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Representation Information</a:t>
            </a:r>
          </a:p>
        </p:txBody>
      </p:sp>
      <p:sp>
        <p:nvSpPr>
          <p:cNvPr id="397" name="TextBox 396"/>
          <p:cNvSpPr txBox="1"/>
          <p:nvPr/>
        </p:nvSpPr>
        <p:spPr bwMode="auto">
          <a:xfrm>
            <a:off x="10935943" y="3741474"/>
            <a:ext cx="580735" cy="2024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200" b="1" dirty="0" smtClean="0">
                <a:solidFill>
                  <a:srgbClr val="0033CC"/>
                </a:solidFill>
                <a:latin typeface="Arial" charset="0"/>
              </a:rPr>
              <a:t>Data</a:t>
            </a:r>
            <a:endParaRPr lang="en-US" sz="12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398" name="TextBox 397"/>
          <p:cNvSpPr txBox="1"/>
          <p:nvPr/>
        </p:nvSpPr>
        <p:spPr bwMode="auto">
          <a:xfrm>
            <a:off x="9980980" y="4006841"/>
            <a:ext cx="1370965" cy="45427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200" b="1" dirty="0" smtClean="0">
                <a:solidFill>
                  <a:srgbClr val="0033CC"/>
                </a:solidFill>
                <a:latin typeface="Arial" charset="0"/>
              </a:rPr>
              <a:t>Preservation</a:t>
            </a:r>
          </a:p>
          <a:p>
            <a:pPr algn="ctr"/>
            <a:r>
              <a:rPr lang="en-US" sz="1200" b="1" dirty="0" smtClean="0">
                <a:solidFill>
                  <a:srgbClr val="0033CC"/>
                </a:solidFill>
                <a:latin typeface="Arial" charset="0"/>
              </a:rPr>
              <a:t>Description Info</a:t>
            </a:r>
            <a:endParaRPr lang="en-US" sz="12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399" name="TextBox 398"/>
          <p:cNvSpPr txBox="1"/>
          <p:nvPr/>
        </p:nvSpPr>
        <p:spPr bwMode="auto">
          <a:xfrm>
            <a:off x="8560000" y="1841316"/>
            <a:ext cx="209134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Archive </a:t>
            </a:r>
            <a:r>
              <a:rPr lang="en-US" sz="1200" b="1" dirty="0" smtClean="0">
                <a:solidFill>
                  <a:srgbClr val="0033CC"/>
                </a:solidFill>
                <a:latin typeface="Arial" charset="0"/>
              </a:rPr>
              <a:t>Abstraction Layer</a:t>
            </a:r>
            <a:endParaRPr lang="en-US" sz="12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61" name="TextBox 160"/>
          <p:cNvSpPr txBox="1"/>
          <p:nvPr/>
        </p:nvSpPr>
        <p:spPr bwMode="auto">
          <a:xfrm>
            <a:off x="5475805" y="483908"/>
            <a:ext cx="120141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CC"/>
                </a:solidFill>
                <a:latin typeface="Arial" charset="0"/>
              </a:rPr>
              <a:t>Protocol View</a:t>
            </a:r>
            <a:endParaRPr lang="en-US" sz="12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65" name="TextBox 164"/>
          <p:cNvSpPr txBox="1"/>
          <p:nvPr/>
        </p:nvSpPr>
        <p:spPr bwMode="auto">
          <a:xfrm>
            <a:off x="538801" y="6298756"/>
            <a:ext cx="11107909" cy="400110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40000"/>
                  <a:lumOff val="60000"/>
                </a:srgbClr>
              </a:gs>
              <a:gs pos="46000">
                <a:srgbClr val="FFC000">
                  <a:lumMod val="95000"/>
                  <a:lumOff val="5000"/>
                </a:srgbClr>
              </a:gs>
              <a:gs pos="100000">
                <a:srgbClr val="FFC000">
                  <a:lumMod val="60000"/>
                </a:srgbClr>
              </a:gs>
            </a:gsLst>
            <a:path path="circle">
              <a:fillToRect l="50000" t="130000" r="50000" b="-30000"/>
            </a:path>
            <a:tileRect/>
          </a:gra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Preservation activities</a:t>
            </a:r>
          </a:p>
        </p:txBody>
      </p:sp>
    </p:spTree>
    <p:extLst>
      <p:ext uri="{BB962C8B-B14F-4D97-AF65-F5344CB8AC3E}">
        <p14:creationId xmlns:p14="http://schemas.microsoft.com/office/powerpoint/2010/main" val="3990290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932727"/>
            <a:ext cx="10972800" cy="5135563"/>
          </a:xfrm>
        </p:spPr>
        <p:txBody>
          <a:bodyPr/>
          <a:lstStyle/>
          <a:p>
            <a:r>
              <a:rPr lang="en-US" sz="2000" dirty="0" smtClean="0"/>
              <a:t>In the User (Producer/Consumer) system:  </a:t>
            </a:r>
          </a:p>
          <a:p>
            <a:pPr lvl="1"/>
            <a:r>
              <a:rPr lang="en-US" sz="2000" dirty="0" smtClean="0"/>
              <a:t>One interface specification for Producers</a:t>
            </a:r>
          </a:p>
          <a:p>
            <a:pPr lvl="1"/>
            <a:r>
              <a:rPr lang="en-US" sz="2000" dirty="0" smtClean="0"/>
              <a:t>One interface specification for Consumers</a:t>
            </a:r>
          </a:p>
          <a:p>
            <a:pPr lvl="1"/>
            <a:r>
              <a:rPr lang="en-US" sz="2000" dirty="0" smtClean="0"/>
              <a:t>Abstraction layer: Exposes functionality </a:t>
            </a:r>
            <a:r>
              <a:rPr lang="en-US" sz="2000" dirty="0"/>
              <a:t>while concealing implementation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“Bindings” or specific protocol plug-ins for each type of archive/data/designated community.  </a:t>
            </a:r>
          </a:p>
          <a:p>
            <a:pPr lvl="1"/>
            <a:r>
              <a:rPr lang="en-US" sz="2000" dirty="0" smtClean="0"/>
              <a:t>A binding for “common calls” or functions that apply generically to all archives.</a:t>
            </a:r>
          </a:p>
          <a:p>
            <a:pPr lvl="1"/>
            <a:r>
              <a:rPr lang="en-US" sz="2000" dirty="0" smtClean="0"/>
              <a:t>All users don’t need all bindings/plug-ins.  Only those for the archives they seek.</a:t>
            </a:r>
          </a:p>
          <a:p>
            <a:pPr lvl="1"/>
            <a:r>
              <a:rPr lang="en-US" sz="2000" dirty="0" smtClean="0"/>
              <a:t>Hopefully, bindings for a designated community would be widely available and open source.   </a:t>
            </a:r>
          </a:p>
          <a:p>
            <a:pPr lvl="1"/>
            <a:r>
              <a:rPr lang="en-US" sz="2000" dirty="0" smtClean="0"/>
              <a:t>Consider developing a well-known “registry” where such plug-ins are accessible to researchers.</a:t>
            </a:r>
          </a:p>
          <a:p>
            <a:r>
              <a:rPr lang="en-US" sz="2000" dirty="0" smtClean="0"/>
              <a:t>In the Archive system:</a:t>
            </a:r>
          </a:p>
          <a:p>
            <a:pPr lvl="1"/>
            <a:r>
              <a:rPr lang="en-US" sz="2000" dirty="0" smtClean="0"/>
              <a:t>Access points are called by each binding in the user system</a:t>
            </a:r>
          </a:p>
          <a:p>
            <a:pPr lvl="1"/>
            <a:r>
              <a:rPr lang="en-US" sz="2000" dirty="0" smtClean="0"/>
              <a:t>Underlying structure defined by the AIP and OAIS.  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6895172"/>
      </p:ext>
    </p:extLst>
  </p:cSld>
  <p:clrMapOvr>
    <a:masterClrMapping/>
  </p:clrMapOvr>
</p:sld>
</file>

<file path=ppt/theme/theme1.xml><?xml version="1.0" encoding="utf-8"?>
<a:theme xmlns:a="http://schemas.openxmlformats.org/drawingml/2006/main" name="SIF Class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38100">
          <a:noFill/>
          <a:round/>
          <a:headEnd/>
          <a:tailEnd/>
        </a:ln>
      </a:spPr>
      <a:bodyPr wrap="none" rtlCol="0" anchor="ctr"/>
      <a:lstStyle>
        <a:defPPr algn="ctr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 w="12700">
          <a:noFill/>
          <a:miter lim="800000"/>
          <a:headEnd type="none" w="sm" len="sm"/>
          <a:tailEnd type="none" w="sm" len="sm"/>
        </a:ln>
      </a:spPr>
      <a:bodyPr wrap="square">
        <a:spAutoFit/>
      </a:bodyPr>
      <a:lstStyle>
        <a:defPPr marL="112713" indent="-112713">
          <a:buFont typeface="Wingdings" pitchFamily="2" charset="2"/>
          <a:buChar char=""/>
          <a:defRPr sz="1000" b="1" dirty="0" smtClean="0">
            <a:solidFill>
              <a:srgbClr val="0033CC"/>
            </a:solidFill>
            <a:latin typeface="Arial" charset="0"/>
          </a:defRPr>
        </a:defPPr>
      </a:lstStyle>
    </a:tx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IF Class Theme" id="{F2A9F63D-9434-46C8-8857-6A3511DF43D9}" vid="{C6102C34-92A3-4C79-8120-28368FF4BF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SIF Class Theme</Template>
  <TotalTime>2286</TotalTime>
  <Words>286</Words>
  <Application>Microsoft Office PowerPoint</Application>
  <PresentationFormat>Widescreen</PresentationFormat>
  <Paragraphs>127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Times New Roman</vt:lpstr>
      <vt:lpstr>Wingdings</vt:lpstr>
      <vt:lpstr>Wingdings 2</vt:lpstr>
      <vt:lpstr>SIF Class Theme</vt:lpstr>
      <vt:lpstr>DRAFT Concept– Standardized Archive Interoperability</vt:lpstr>
      <vt:lpstr>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Concept– Standardized Archive System Architecture</dc:title>
  <dc:creator>David Giaretta</dc:creator>
  <cp:lastModifiedBy>Mike Kearney</cp:lastModifiedBy>
  <cp:revision>33</cp:revision>
  <cp:lastPrinted>2016-07-11T15:11:12Z</cp:lastPrinted>
  <dcterms:created xsi:type="dcterms:W3CDTF">2016-07-11T13:34:19Z</dcterms:created>
  <dcterms:modified xsi:type="dcterms:W3CDTF">2016-07-13T21:43:00Z</dcterms:modified>
</cp:coreProperties>
</file>