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  <p:sldMasterId id="2147483655" r:id="rId2"/>
    <p:sldMasterId id="2147483656" r:id="rId3"/>
    <p:sldMasterId id="2147483657" r:id="rId4"/>
    <p:sldMasterId id="2147483658" r:id="rId5"/>
  </p:sldMasterIdLst>
  <p:notesMasterIdLst>
    <p:notesMasterId r:id="rId2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9144000" cy="6858000" type="screen4x3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20" y="-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974725" y="4560887"/>
            <a:ext cx="5365749" cy="43211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2"/>
          </p:nvPr>
        </p:nvSpPr>
        <p:spPr>
          <a:xfrm>
            <a:off x="1265237" y="725487"/>
            <a:ext cx="4786311" cy="35893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314605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/>
        </p:nvSpPr>
        <p:spPr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2400" b="1" i="0" u="none" strike="noStrike" cap="none" baseline="30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lang="en-US" sz="2400" b="1" i="0" u="none" strike="noStrike" cap="none" baseline="30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" name="Shape 41"/>
          <p:cNvSpPr>
            <a:spLocks noGrp="1" noRot="1" noChangeAspect="1"/>
          </p:cNvSpPr>
          <p:nvPr>
            <p:ph type="sldImg" idx="2"/>
          </p:nvPr>
        </p:nvSpPr>
        <p:spPr>
          <a:xfrm>
            <a:off x="1265237" y="725487"/>
            <a:ext cx="4786311" cy="35893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974725" y="4560887"/>
            <a:ext cx="5365749" cy="4321174"/>
          </a:xfrm>
          <a:prstGeom prst="rect">
            <a:avLst/>
          </a:prstGeom>
          <a:noFill/>
          <a:ln>
            <a:noFill/>
          </a:ln>
        </p:spPr>
        <p:txBody>
          <a:bodyPr lIns="95600" tIns="46950" rIns="95600" bIns="46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974725" y="4560887"/>
            <a:ext cx="5365800" cy="4321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265237" y="725487"/>
            <a:ext cx="4786200" cy="358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974725" y="4560887"/>
            <a:ext cx="5365800" cy="4321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265237" y="725487"/>
            <a:ext cx="4786200" cy="358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974725" y="4560887"/>
            <a:ext cx="5365800" cy="4321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265237" y="725487"/>
            <a:ext cx="4786200" cy="358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974725" y="4560887"/>
            <a:ext cx="5365800" cy="4321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265237" y="725487"/>
            <a:ext cx="4786200" cy="358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974725" y="4560887"/>
            <a:ext cx="5365800" cy="4321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265237" y="725487"/>
            <a:ext cx="4786200" cy="358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974725" y="4560887"/>
            <a:ext cx="5365800" cy="4321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265237" y="725487"/>
            <a:ext cx="4786200" cy="358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7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974725" y="4562475"/>
            <a:ext cx="5365749" cy="4319587"/>
          </a:xfrm>
          <a:prstGeom prst="rect">
            <a:avLst/>
          </a:prstGeom>
          <a:noFill/>
          <a:ln>
            <a:noFill/>
          </a:ln>
        </p:spPr>
        <p:txBody>
          <a:bodyPr lIns="97100" tIns="48550" rIns="97100" bIns="48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 txBox="1"/>
          <p:nvPr/>
        </p:nvSpPr>
        <p:spPr>
          <a:xfrm>
            <a:off x="4144962" y="9120188"/>
            <a:ext cx="3170236" cy="481011"/>
          </a:xfrm>
          <a:prstGeom prst="rect">
            <a:avLst/>
          </a:prstGeom>
          <a:noFill/>
          <a:ln>
            <a:noFill/>
          </a:ln>
        </p:spPr>
        <p:txBody>
          <a:bodyPr lIns="97100" tIns="48550" rIns="97100" bIns="485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974725" y="4560887"/>
            <a:ext cx="5365749" cy="43211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265237" y="725487"/>
            <a:ext cx="4786311" cy="35893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974725" y="4560887"/>
            <a:ext cx="5365749" cy="43211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265237" y="725487"/>
            <a:ext cx="4786311" cy="35893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974725" y="4560887"/>
            <a:ext cx="5365749" cy="43211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265238" y="725488"/>
            <a:ext cx="4786312" cy="35893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974725" y="4560887"/>
            <a:ext cx="5365749" cy="43211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265237" y="725487"/>
            <a:ext cx="4786311" cy="35893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974725" y="4560887"/>
            <a:ext cx="5365749" cy="43211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265237" y="725487"/>
            <a:ext cx="4786311" cy="35893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974725" y="4560887"/>
            <a:ext cx="5365749" cy="43211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265237" y="725487"/>
            <a:ext cx="4786311" cy="35893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974725" y="4560887"/>
            <a:ext cx="5365749" cy="43211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265237" y="725487"/>
            <a:ext cx="4786311" cy="35893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77862" y="96835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77862" y="1127125"/>
            <a:ext cx="7772400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8738" marR="0" lvl="0" indent="-58738" algn="l" rtl="0">
              <a:spcBef>
                <a:spcPts val="144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00050" marR="0" lvl="1" indent="-3175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635000" algn="l" rtl="0">
              <a:spcBef>
                <a:spcPts val="28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77862" y="96838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677862" y="96835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677862" y="96835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77862" y="1127125"/>
            <a:ext cx="3809998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640262" y="1127125"/>
            <a:ext cx="3809998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77862" y="96838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77862" y="1127125"/>
            <a:ext cx="7772400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/>
        </p:nvSpPr>
        <p:spPr>
          <a:xfrm>
            <a:off x="8420100" y="6611938"/>
            <a:ext cx="592138" cy="211136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ct val="25000"/>
              <a:buFont typeface="Helvetica Neue"/>
              <a:buNone/>
            </a:pPr>
            <a:fld id="{00000000-1234-1234-1234-123412341234}" type="slidenum">
              <a:rPr lang="en-US" sz="800" b="1" i="0" u="none" strike="noStrike" cap="none">
                <a:solidFill>
                  <a:srgbClr val="B2B2B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800" b="1" i="0" u="none" strike="noStrike" cap="none">
              <a:solidFill>
                <a:srgbClr val="B2B2B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Shape 13"/>
          <p:cNvSpPr txBox="1"/>
          <p:nvPr/>
        </p:nvSpPr>
        <p:spPr>
          <a:xfrm>
            <a:off x="2851150" y="6611938"/>
            <a:ext cx="3429000" cy="211136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ct val="25000"/>
              <a:buFont typeface="Helvetica Neue"/>
              <a:buNone/>
            </a:pPr>
            <a:r>
              <a:rPr lang="en-US" sz="800" b="1" i="0" u="none" strike="noStrike" cap="none">
                <a:solidFill>
                  <a:srgbClr val="B2B2B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Vint et al, January 15, 2015</a:t>
            </a:r>
          </a:p>
        </p:txBody>
      </p:sp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677862" y="96838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677862" y="1127125"/>
            <a:ext cx="7772400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77862" y="96838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677862" y="1127125"/>
            <a:ext cx="7772400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77862" y="96838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77862" y="1127125"/>
            <a:ext cx="7772400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/>
        </p:nvSpPr>
        <p:spPr>
          <a:xfrm>
            <a:off x="8420100" y="6611938"/>
            <a:ext cx="592138" cy="211136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ct val="25000"/>
              <a:buFont typeface="Helvetica Neue"/>
              <a:buNone/>
            </a:pPr>
            <a:fld id="{00000000-1234-1234-1234-123412341234}" type="slidenum">
              <a:rPr lang="en-US" sz="800" b="1">
                <a:solidFill>
                  <a:srgbClr val="B2B2B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800" b="1">
              <a:solidFill>
                <a:srgbClr val="B2B2B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Shape 32"/>
          <p:cNvSpPr txBox="1"/>
          <p:nvPr/>
        </p:nvSpPr>
        <p:spPr>
          <a:xfrm>
            <a:off x="2851150" y="6611938"/>
            <a:ext cx="3429000" cy="211136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B2B2B2"/>
              </a:buClr>
              <a:buSzPct val="25000"/>
              <a:buFont typeface="Helvetica Neue"/>
              <a:buNone/>
            </a:pPr>
            <a:r>
              <a:rPr lang="en-US" sz="800" b="1">
                <a:solidFill>
                  <a:srgbClr val="B2B2B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Vint et al, January 15, 2015</a:t>
            </a:r>
          </a:p>
        </p:txBody>
      </p: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77862" y="96838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77862" y="1127125"/>
            <a:ext cx="7772400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jpg"/><Relationship Id="rId12" Type="http://schemas.openxmlformats.org/officeDocument/2006/relationships/image" Target="../media/image19.jpg"/><Relationship Id="rId13" Type="http://schemas.openxmlformats.org/officeDocument/2006/relationships/image" Target="../media/image20.jpg"/><Relationship Id="rId14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jpg"/><Relationship Id="rId10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2.pn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5.png"/><Relationship Id="rId8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/>
        </p:nvSpPr>
        <p:spPr>
          <a:xfrm>
            <a:off x="8820150" y="6400800"/>
            <a:ext cx="323850" cy="22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2400" b="1" i="0" u="none" strike="noStrike" cap="none" baseline="3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lang="en-US" sz="2400" b="1" i="0" u="none" strike="noStrike" cap="none" baseline="30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ctrTitle"/>
          </p:nvPr>
        </p:nvSpPr>
        <p:spPr>
          <a:xfrm>
            <a:off x="482600" y="2451100"/>
            <a:ext cx="8229600" cy="623887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 Vellum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469900" y="4178300"/>
            <a:ext cx="8229600" cy="830262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250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0033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Vint Cerf and Ric</a:t>
            </a:r>
            <a:r>
              <a:rPr lang="en-US" sz="1800" b="1">
                <a:solidFill>
                  <a:srgbClr val="0033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</a:t>
            </a:r>
            <a:r>
              <a:rPr lang="en-US" sz="1800" b="1" i="0" u="none" strike="noStrike" cap="none">
                <a:solidFill>
                  <a:srgbClr val="0033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Whitt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250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0033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Google</a:t>
            </a:r>
          </a:p>
        </p:txBody>
      </p:sp>
      <p:sp>
        <p:nvSpPr>
          <p:cNvPr id="47" name="Shape 47"/>
          <p:cNvSpPr txBox="1"/>
          <p:nvPr/>
        </p:nvSpPr>
        <p:spPr>
          <a:xfrm>
            <a:off x="6019800" y="6172200"/>
            <a:ext cx="18414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baseline="30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Shape 48"/>
          <p:cNvSpPr txBox="1"/>
          <p:nvPr/>
        </p:nvSpPr>
        <p:spPr>
          <a:xfrm>
            <a:off x="1219200" y="5791200"/>
            <a:ext cx="1371599" cy="2238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25000"/>
              <a:buFont typeface="Times New Roman"/>
              <a:buNone/>
            </a:pPr>
            <a:r>
              <a:rPr lang="en-US" sz="2000" b="1" i="0" u="none" strike="noStrike" cap="none" baseline="300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April 2016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Times New Roman"/>
              <a:buNone/>
            </a:pPr>
            <a:endParaRPr sz="2000" b="1" i="0" u="none" strike="noStrike" cap="none" baseline="30000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625750" y="196500"/>
            <a:ext cx="7772400" cy="75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/>
              <a:t>The Indispensable Context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12" y="852150"/>
            <a:ext cx="7772400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3000" i="1">
                <a:solidFill>
                  <a:schemeClr val="dk2"/>
                </a:solidFill>
              </a:rPr>
              <a:t>“May all your problems</a:t>
            </a:r>
          </a:p>
          <a:p>
            <a:pPr marL="0" lvl="0" indent="-69850" rtl="0">
              <a:spcBef>
                <a:spcPts val="0"/>
              </a:spcBef>
              <a:buClr>
                <a:schemeClr val="dk2"/>
              </a:buClr>
              <a:buSzPct val="36666"/>
              <a:buFont typeface="Arial"/>
              <a:buNone/>
            </a:pPr>
            <a:r>
              <a:rPr lang="en-US" sz="3000" i="1">
                <a:solidFill>
                  <a:schemeClr val="dk2"/>
                </a:solidFill>
              </a:rPr>
              <a:t>be technical.”</a:t>
            </a:r>
            <a:r>
              <a:rPr lang="en-US" sz="3000">
                <a:solidFill>
                  <a:schemeClr val="dk2"/>
                </a:solidFill>
              </a:rPr>
              <a:t> </a:t>
            </a:r>
            <a:r>
              <a:rPr lang="en-US" sz="1800">
                <a:solidFill>
                  <a:schemeClr val="dk2"/>
                </a:solidFill>
              </a:rPr>
              <a:t>-- Jim Gray</a:t>
            </a:r>
          </a:p>
          <a:p>
            <a:pPr marL="5029200" marR="0" lvl="0" indent="0" rtl="0">
              <a:spcBef>
                <a:spcPts val="1440"/>
              </a:spcBef>
              <a:spcAft>
                <a:spcPts val="0"/>
              </a:spcAft>
              <a:buNone/>
            </a:pPr>
            <a:endParaRPr sz="3000" i="1">
              <a:solidFill>
                <a:schemeClr val="dk2"/>
              </a:solidFill>
            </a:endParaRPr>
          </a:p>
          <a:p>
            <a:pPr marL="5029200" marR="0" lvl="0" indent="0" algn="r" rtl="0">
              <a:spcBef>
                <a:spcPts val="144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									  </a:t>
            </a:r>
            <a:r>
              <a:rPr lang="en-US" sz="1800"/>
              <a:t>Evi Nemeth</a:t>
            </a:r>
          </a:p>
          <a:p>
            <a:pPr marL="1828800" marR="0" lvl="0" indent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225" y="2630787"/>
            <a:ext cx="2751799" cy="39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4875" y="1293550"/>
            <a:ext cx="3646450" cy="479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2225" y="4454850"/>
            <a:ext cx="1531650" cy="176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289925" y="167250"/>
            <a:ext cx="8597700" cy="75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/>
              <a:t>Facing Multi-Dimensional Challenges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12" y="822450"/>
            <a:ext cx="7772400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Beyond the technical solutions:</a:t>
            </a:r>
          </a:p>
          <a:p>
            <a:pPr marL="0" marR="0" lvl="0" indent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	</a:t>
            </a:r>
            <a:r>
              <a:rPr lang="en-US" sz="1800"/>
              <a:t>-- Public Policy (“Layer 9”): How will they be legally compliant? 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1800"/>
              <a:t>	-- Financial (“Layer 8”): How will they be paid for?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1800"/>
              <a:t>	-- Institutional (“Layers 1-9”): How will they be organized?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  <a:p>
            <a:pPr marL="1828800" marR="0" lvl="0" indent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6750" y="3149591"/>
            <a:ext cx="3631599" cy="3497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677862" y="96835"/>
            <a:ext cx="7772400" cy="7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/>
              <a:t>Layer 9 -- Public Policy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77862" y="952500"/>
            <a:ext cx="7772400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 u="sng"/>
              <a:t>Required</a:t>
            </a:r>
            <a:r>
              <a:rPr lang="en-US" sz="2400"/>
              <a:t>: A policy framework 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that encompasses compliance 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with all laws and regulations --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both national and international --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applicable to the preservation 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lifecycle acts of curating, storing, 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accessing, and using digital objects.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  <a:p>
            <a:pPr marL="1828800" marR="0" lvl="0" indent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5600" y="1362619"/>
            <a:ext cx="3384825" cy="2894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677862" y="96835"/>
            <a:ext cx="7772400" cy="7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/>
              <a:t>Layer 8 -- Financial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77862" y="952500"/>
            <a:ext cx="7772400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 u="sng"/>
              <a:t>Required</a:t>
            </a:r>
            <a:r>
              <a:rPr lang="en-US" sz="2400"/>
              <a:t>: A financial framework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that creates appropriate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incentives for viable, long-term,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sustainable funding of all 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necessary digital preservation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activities, including use of governmental leveraging and 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creative private sector business models.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  <a:p>
            <a:pPr marL="1828800" marR="0" lvl="0" indent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8675" y="1129025"/>
            <a:ext cx="3564499" cy="251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677862" y="96835"/>
            <a:ext cx="7772400" cy="7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/>
              <a:t>Layers 1-9 -- Institutional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77862" y="1007000"/>
            <a:ext cx="7772400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 u="sng"/>
              <a:t>Required</a:t>
            </a:r>
            <a:r>
              <a:rPr lang="en-US" sz="2400"/>
              <a:t>: An institutional framework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that enables greater organizing, 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coordinating, collaborating, and 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information sharing between and among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all stakeholders, without relying on 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heavyweight, top-down “governance” mechanisms of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r>
              <a:rPr lang="en-US" sz="2400"/>
              <a:t>unilateral and unaccountable decision-making.</a:t>
            </a:r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  <a:p>
            <a:pPr marL="1828800" marR="0" lvl="0" indent="0" algn="l" rtl="0">
              <a:spcBef>
                <a:spcPts val="144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3175" y="85882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677862" y="96838"/>
            <a:ext cx="7772400" cy="761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/>
        </p:nvSpPr>
        <p:spPr>
          <a:xfrm>
            <a:off x="6553200" y="6477000"/>
            <a:ext cx="1904999" cy="22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10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title" idx="4294967295"/>
          </p:nvPr>
        </p:nvSpPr>
        <p:spPr>
          <a:xfrm>
            <a:off x="698500" y="220662"/>
            <a:ext cx="7772400" cy="644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Archiving Static Content</a:t>
            </a:r>
          </a:p>
        </p:txBody>
      </p:sp>
      <p:pic>
        <p:nvPicPr>
          <p:cNvPr id="56" name="Shape 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2" y="1184275"/>
            <a:ext cx="2143125" cy="21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4975" y="1184275"/>
            <a:ext cx="2819400" cy="16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0625" y="904875"/>
            <a:ext cx="2282825" cy="296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4812" y="4149725"/>
            <a:ext cx="2333625" cy="196214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/>
        </p:nvSpPr>
        <p:spPr>
          <a:xfrm>
            <a:off x="176213" y="-1825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baseline="30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328612" y="-301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baseline="30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2" name="Shape 6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06750" y="3049588"/>
            <a:ext cx="2481262" cy="34861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/>
        </p:nvSpPr>
        <p:spPr>
          <a:xfrm>
            <a:off x="8820150" y="6400800"/>
            <a:ext cx="323850" cy="22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2400" b="1" i="0" u="none" strike="noStrike" cap="none" baseline="3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lang="en-US" sz="2400" b="1" i="0" u="none" strike="noStrike" cap="none" baseline="30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7035799" cy="341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311525"/>
            <a:ext cx="5068887" cy="354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8100" y="3048000"/>
            <a:ext cx="4025899" cy="380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32600" y="0"/>
            <a:ext cx="2959100" cy="295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677862" y="96835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It’s not just the medium!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77862" y="1127125"/>
            <a:ext cx="7772400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object structures, representations, vocabulary and standard terminology (schema, OWL, …)</a:t>
            </a:r>
          </a:p>
          <a:p>
            <a:pPr marL="285750" marR="0" lvl="0" indent="-285750" algn="l" rtl="0"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Identifier spaces, registries, resolution mechanisms</a:t>
            </a:r>
          </a:p>
          <a:p>
            <a:pPr marL="627062" marR="0" lvl="1" indent="-296862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irony of WWW, URLs, DNS (TBL was at CERN)</a:t>
            </a:r>
          </a:p>
          <a:p>
            <a:pPr marL="342900" marR="0" lvl="0" indent="-342900" algn="l" rtl="0"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Standard, rigorous ingestion processes</a:t>
            </a:r>
          </a:p>
          <a:p>
            <a:pPr marL="285750" marR="0" lvl="0" indent="-285750" algn="l" rtl="0"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Metadata (about the data, provenance, authenticity, calibration, ....)</a:t>
            </a:r>
          </a:p>
          <a:p>
            <a:pPr marL="285750" marR="0" lvl="0" indent="-285750" algn="l" rtl="0"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Legal frameworks for preservation (copyright, patents, licensing, special treatment for perserving bodies)</a:t>
            </a:r>
          </a:p>
          <a:p>
            <a:pPr marL="285750" marR="0" lvl="0" indent="-285750" algn="l" rtl="0"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Business Models for extended, long term operation</a:t>
            </a:r>
          </a:p>
          <a:p>
            <a:pPr marL="285750" marR="0" lvl="0" indent="-285750" algn="l" rtl="0"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677862" y="96835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Systematic Approach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77862" y="1127125"/>
            <a:ext cx="7772400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NASA (and others) need to adopt a systematic approach to long term archiving and preservation of information (such as the Open Archive Information System [OAIS] methods)</a:t>
            </a:r>
          </a:p>
          <a:p>
            <a:pPr marL="285750" marR="0" lvl="0" indent="-285750" algn="l" rtl="0"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PCAST and OSTP initiative to include data archiving for all federally-funded research needs practical and affordable solutions</a:t>
            </a:r>
          </a:p>
          <a:p>
            <a:pPr marL="285750" marR="0" lvl="0" indent="-285750" algn="l" rtl="0"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Distributed archiving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systems to spread load and risk</a:t>
            </a:r>
          </a:p>
          <a:p>
            <a:pPr marL="285750" marR="0" lvl="0" indent="-285750" algn="l" rtl="0"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Policy frameworks for incentive to implement and maintain solutions</a:t>
            </a:r>
          </a:p>
          <a:p>
            <a:pPr marL="285750" marR="0" lvl="0" indent="-285750" algn="l" rtl="0"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dirty="0" smtClean="0"/>
              <a:t>INTEROPERABILITY IS KEY!</a:t>
            </a:r>
            <a:endParaRPr lang="en-US"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698500" y="103188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About Executable Content?</a:t>
            </a:r>
          </a:p>
        </p:txBody>
      </p:sp>
      <p:grpSp>
        <p:nvGrpSpPr>
          <p:cNvPr id="89" name="Shape 89"/>
          <p:cNvGrpSpPr/>
          <p:nvPr/>
        </p:nvGrpSpPr>
        <p:grpSpPr>
          <a:xfrm>
            <a:off x="3854449" y="863600"/>
            <a:ext cx="5168899" cy="5778499"/>
            <a:chOff x="3854450" y="855662"/>
            <a:chExt cx="5168898" cy="5778499"/>
          </a:xfrm>
        </p:grpSpPr>
        <p:pic>
          <p:nvPicPr>
            <p:cNvPr id="90" name="Shape 9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88012" y="855662"/>
              <a:ext cx="3276600" cy="2047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Shape 9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73725" y="4373562"/>
              <a:ext cx="1746250" cy="2260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Shape 9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88235" y="3046410"/>
              <a:ext cx="1535112" cy="1997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Shape 93"/>
            <p:cNvPicPr preferRelativeResize="0"/>
            <p:nvPr/>
          </p:nvPicPr>
          <p:blipFill rotWithShape="1">
            <a:blip r:embed="rId6">
              <a:alphaModFix/>
            </a:blip>
            <a:srcRect l="2995" t="2525" r="2657" b="2788"/>
            <a:stretch/>
          </p:blipFill>
          <p:spPr>
            <a:xfrm>
              <a:off x="3854450" y="2740025"/>
              <a:ext cx="1755774" cy="227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Shape 94"/>
            <p:cNvSpPr txBox="1"/>
            <p:nvPr/>
          </p:nvSpPr>
          <p:spPr>
            <a:xfrm>
              <a:off x="5551487" y="3176585"/>
              <a:ext cx="1958974" cy="109537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</a:rPr>
                <a:t>Application-specific content</a:t>
              </a:r>
            </a:p>
          </p:txBody>
        </p:sp>
      </p:grpSp>
      <p:grpSp>
        <p:nvGrpSpPr>
          <p:cNvPr id="95" name="Shape 95"/>
          <p:cNvGrpSpPr/>
          <p:nvPr/>
        </p:nvGrpSpPr>
        <p:grpSpPr>
          <a:xfrm>
            <a:off x="184150" y="995363"/>
            <a:ext cx="3359150" cy="5073649"/>
            <a:chOff x="184150" y="995362"/>
            <a:chExt cx="3359150" cy="5073649"/>
          </a:xfrm>
        </p:grpSpPr>
        <p:pic>
          <p:nvPicPr>
            <p:cNvPr id="96" name="Shape 9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76375" y="995362"/>
              <a:ext cx="942975" cy="942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Shape 9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4150" y="2009775"/>
              <a:ext cx="1793874" cy="746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Shape 98"/>
            <p:cNvPicPr preferRelativeResize="0"/>
            <p:nvPr/>
          </p:nvPicPr>
          <p:blipFill rotWithShape="1">
            <a:blip r:embed="rId9">
              <a:alphaModFix/>
            </a:blip>
            <a:srcRect l="14889" r="14943"/>
            <a:stretch/>
          </p:blipFill>
          <p:spPr>
            <a:xfrm>
              <a:off x="280987" y="3411537"/>
              <a:ext cx="889000" cy="1266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Shape 99"/>
            <p:cNvPicPr preferRelativeResize="0"/>
            <p:nvPr/>
          </p:nvPicPr>
          <p:blipFill rotWithShape="1">
            <a:blip r:embed="rId10">
              <a:alphaModFix/>
            </a:blip>
            <a:srcRect l="10866" t="1900" r="3799"/>
            <a:stretch/>
          </p:blipFill>
          <p:spPr>
            <a:xfrm>
              <a:off x="1211262" y="2817810"/>
              <a:ext cx="876300" cy="863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Shape 100"/>
            <p:cNvPicPr preferRelativeResize="0"/>
            <p:nvPr/>
          </p:nvPicPr>
          <p:blipFill rotWithShape="1">
            <a:blip r:embed="rId11">
              <a:alphaModFix/>
            </a:blip>
            <a:srcRect l="14667" r="15611"/>
            <a:stretch/>
          </p:blipFill>
          <p:spPr>
            <a:xfrm>
              <a:off x="2682875" y="3429000"/>
              <a:ext cx="860425" cy="1231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Shape 101"/>
            <p:cNvPicPr preferRelativeResize="0"/>
            <p:nvPr/>
          </p:nvPicPr>
          <p:blipFill rotWithShape="1">
            <a:blip r:embed="rId12">
              <a:alphaModFix/>
            </a:blip>
            <a:srcRect l="14890" r="14890"/>
            <a:stretch/>
          </p:blipFill>
          <p:spPr>
            <a:xfrm>
              <a:off x="2478085" y="1703385"/>
              <a:ext cx="866773" cy="1231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Shape 102"/>
            <p:cNvPicPr preferRelativeResize="0"/>
            <p:nvPr/>
          </p:nvPicPr>
          <p:blipFill rotWithShape="1">
            <a:blip r:embed="rId13">
              <a:alphaModFix/>
            </a:blip>
            <a:srcRect l="14667" r="14889"/>
            <a:stretch/>
          </p:blipFill>
          <p:spPr>
            <a:xfrm>
              <a:off x="839787" y="4837112"/>
              <a:ext cx="866773" cy="1231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Shape 103"/>
            <p:cNvPicPr preferRelativeResize="0"/>
            <p:nvPr/>
          </p:nvPicPr>
          <p:blipFill rotWithShape="1">
            <a:blip r:embed="rId14">
              <a:alphaModFix/>
            </a:blip>
            <a:srcRect t="11720" b="14890"/>
            <a:stretch/>
          </p:blipFill>
          <p:spPr>
            <a:xfrm>
              <a:off x="1944685" y="4794250"/>
              <a:ext cx="1308100" cy="962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Shape 104"/>
            <p:cNvSpPr txBox="1"/>
            <p:nvPr/>
          </p:nvSpPr>
          <p:spPr>
            <a:xfrm>
              <a:off x="1392237" y="3862387"/>
              <a:ext cx="1162048" cy="3651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</a:rPr>
                <a:t>Games</a:t>
              </a:r>
            </a:p>
          </p:txBody>
        </p:sp>
      </p:grpSp>
      <p:grpSp>
        <p:nvGrpSpPr>
          <p:cNvPr id="105" name="Shape 105"/>
          <p:cNvGrpSpPr/>
          <p:nvPr/>
        </p:nvGrpSpPr>
        <p:grpSpPr>
          <a:xfrm>
            <a:off x="3860800" y="935038"/>
            <a:ext cx="1806574" cy="1071561"/>
            <a:chOff x="3860800" y="935037"/>
            <a:chExt cx="1806573" cy="1071561"/>
          </a:xfrm>
        </p:grpSpPr>
        <p:sp>
          <p:nvSpPr>
            <p:cNvPr id="106" name="Shape 106"/>
            <p:cNvSpPr txBox="1"/>
            <p:nvPr/>
          </p:nvSpPr>
          <p:spPr>
            <a:xfrm>
              <a:off x="3860800" y="935037"/>
              <a:ext cx="1657350" cy="560387"/>
            </a:xfrm>
            <a:prstGeom prst="rect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WordPerfect 1.0 doc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Can you read it today?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100 years from now?</a:t>
              </a:r>
            </a:p>
          </p:txBody>
        </p:sp>
        <p:sp>
          <p:nvSpPr>
            <p:cNvPr id="107" name="Shape 107"/>
            <p:cNvSpPr/>
            <p:nvPr/>
          </p:nvSpPr>
          <p:spPr>
            <a:xfrm>
              <a:off x="4906962" y="1497012"/>
              <a:ext cx="760410" cy="5095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1252" y="24299"/>
                    <a:pt x="2505" y="48971"/>
                    <a:pt x="11022" y="65794"/>
                  </a:cubicBezTo>
                  <a:cubicBezTo>
                    <a:pt x="19540" y="82616"/>
                    <a:pt x="32567" y="91588"/>
                    <a:pt x="50605" y="100560"/>
                  </a:cubicBezTo>
                  <a:cubicBezTo>
                    <a:pt x="68643" y="109532"/>
                    <a:pt x="108726" y="116635"/>
                    <a:pt x="120000" y="120000"/>
                  </a:cubicBezTo>
                </a:path>
              </a:pathLst>
            </a:custGeom>
            <a:noFill/>
            <a:ln w="127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" name="Shape 108"/>
          <p:cNvGrpSpPr/>
          <p:nvPr/>
        </p:nvGrpSpPr>
        <p:grpSpPr>
          <a:xfrm>
            <a:off x="7453312" y="5040312"/>
            <a:ext cx="1657350" cy="1211263"/>
            <a:chOff x="7453310" y="5040310"/>
            <a:chExt cx="1657350" cy="1211263"/>
          </a:xfrm>
        </p:grpSpPr>
        <p:sp>
          <p:nvSpPr>
            <p:cNvPr id="109" name="Shape 109"/>
            <p:cNvSpPr txBox="1"/>
            <p:nvPr/>
          </p:nvSpPr>
          <p:spPr>
            <a:xfrm>
              <a:off x="7453310" y="5691187"/>
              <a:ext cx="1657350" cy="560387"/>
            </a:xfrm>
            <a:prstGeom prst="rect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Original Wang doc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Can you read it today?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100 years from now?</a:t>
              </a:r>
            </a:p>
          </p:txBody>
        </p:sp>
        <p:cxnSp>
          <p:nvCxnSpPr>
            <p:cNvPr id="110" name="Shape 110"/>
            <p:cNvCxnSpPr/>
            <p:nvPr/>
          </p:nvCxnSpPr>
          <p:spPr>
            <a:xfrm rot="10800000" flipH="1">
              <a:off x="7874000" y="5040310"/>
              <a:ext cx="501650" cy="649286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/>
              <a:headEnd type="none" w="med" len="med"/>
              <a:tailEnd type="triangle" w="lg" len="lg"/>
            </a:ln>
          </p:spPr>
        </p:cxnSp>
      </p:grpSp>
      <p:grpSp>
        <p:nvGrpSpPr>
          <p:cNvPr id="111" name="Shape 111"/>
          <p:cNvGrpSpPr/>
          <p:nvPr/>
        </p:nvGrpSpPr>
        <p:grpSpPr>
          <a:xfrm>
            <a:off x="3727450" y="5011737"/>
            <a:ext cx="1714500" cy="1146176"/>
            <a:chOff x="3727450" y="5011735"/>
            <a:chExt cx="1714500" cy="1146176"/>
          </a:xfrm>
        </p:grpSpPr>
        <p:sp>
          <p:nvSpPr>
            <p:cNvPr id="112" name="Shape 112"/>
            <p:cNvSpPr txBox="1"/>
            <p:nvPr/>
          </p:nvSpPr>
          <p:spPr>
            <a:xfrm>
              <a:off x="3727450" y="5597525"/>
              <a:ext cx="1714500" cy="560387"/>
            </a:xfrm>
            <a:prstGeom prst="rect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Simulation model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Can you re-run old model with new data?</a:t>
              </a:r>
            </a:p>
          </p:txBody>
        </p:sp>
        <p:cxnSp>
          <p:nvCxnSpPr>
            <p:cNvPr id="113" name="Shape 113"/>
            <p:cNvCxnSpPr/>
            <p:nvPr/>
          </p:nvCxnSpPr>
          <p:spPr>
            <a:xfrm rot="10800000">
              <a:off x="4837111" y="5011735"/>
              <a:ext cx="425448" cy="573086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/>
              <a:headEnd type="none" w="med" len="med"/>
              <a:tailEnd type="triangle" w="lg" len="lg"/>
            </a:ln>
          </p:spPr>
        </p:cxnSp>
      </p:grpSp>
    </p:spTree>
  </p:cSld>
  <p:clrMapOvr>
    <a:masterClrMapping/>
  </p:clrMapOvr>
  <p:transition xmlns:p14="http://schemas.microsoft.com/office/powerpoint/2010/main"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677862" y="96838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Challenges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77862" y="1127125"/>
            <a:ext cx="3809999" cy="4953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Helvetica Neue"/>
              <a:buChar char="•"/>
            </a:pPr>
            <a:r>
              <a:rPr lang="en-US" sz="2800" b="1" i="0" u="none" strike="noStrike" cap="none">
                <a:solidFill>
                  <a:srgbClr val="0033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Interpretation of bits</a:t>
            </a:r>
          </a:p>
          <a:p>
            <a:pPr marL="457200" marR="0" lvl="0" indent="-457200" algn="l" rtl="0">
              <a:spcBef>
                <a:spcPts val="2238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Helvetica Neue"/>
              <a:buChar char="•"/>
            </a:pPr>
            <a:r>
              <a:rPr lang="en-US" sz="2800" b="1" i="0" u="none" strike="noStrike" cap="none">
                <a:solidFill>
                  <a:srgbClr val="0033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Metadata capture</a:t>
            </a:r>
          </a:p>
          <a:p>
            <a:pPr marL="457200" marR="0" lvl="0" indent="-457200" algn="l" rtl="0">
              <a:spcBef>
                <a:spcPts val="2238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Helvetica Neue"/>
              <a:buChar char="•"/>
            </a:pPr>
            <a:r>
              <a:rPr lang="en-US" sz="2800" b="1" i="0" u="none" strike="noStrike" cap="none">
                <a:solidFill>
                  <a:srgbClr val="0033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or executable code</a:t>
            </a:r>
          </a:p>
          <a:p>
            <a:pPr marL="457200" marR="0" lvl="0" indent="-457200" algn="l" rtl="0">
              <a:spcBef>
                <a:spcPts val="2238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Helvetica Neue"/>
              <a:buChar char="•"/>
            </a:pPr>
            <a:r>
              <a:rPr lang="en-US" sz="2800" b="1" i="0" u="none" strike="noStrike" cap="none">
                <a:solidFill>
                  <a:srgbClr val="0033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“Digital X-ray”</a:t>
            </a:r>
          </a:p>
          <a:p>
            <a:pPr marL="457200" marR="0" lvl="0" indent="-457200" algn="l" rtl="0">
              <a:spcBef>
                <a:spcPts val="2238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Helvetica Neue"/>
              <a:buChar char="•"/>
            </a:pPr>
            <a:r>
              <a:rPr lang="en-US" sz="2800" b="1" i="0" u="none" strike="noStrike" cap="none">
                <a:solidFill>
                  <a:srgbClr val="0033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Capacity for BIG DATA</a:t>
            </a:r>
          </a:p>
          <a:p>
            <a:pPr marL="457200" marR="0" lvl="0" indent="-457200" algn="l" rtl="0">
              <a:spcBef>
                <a:spcPts val="2238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Helvetica Neue"/>
              <a:buNone/>
            </a:pPr>
            <a:endParaRPr sz="2800" b="1" i="0" u="none" strike="noStrike" cap="none">
              <a:solidFill>
                <a:srgbClr val="0033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body" idx="2"/>
          </p:nvPr>
        </p:nvSpPr>
        <p:spPr>
          <a:xfrm>
            <a:off x="4640262" y="1127125"/>
            <a:ext cx="3809999" cy="4953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Helvetica Neue"/>
              <a:buChar char="•"/>
            </a:pPr>
            <a:r>
              <a:rPr lang="en-US" sz="2800" b="1" i="0" u="none" strike="noStrike" cap="none">
                <a:solidFill>
                  <a:srgbClr val="0033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Bankruptcies, sunsetting of apps, OS, hardware</a:t>
            </a:r>
          </a:p>
          <a:p>
            <a:pPr marL="457200" marR="0" lvl="0" indent="-457200" algn="l" rtl="0">
              <a:spcBef>
                <a:spcPts val="2238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Helvetica Neue"/>
              <a:buChar char="•"/>
            </a:pPr>
            <a:r>
              <a:rPr lang="en-US" sz="2800" b="1" i="0" u="none" strike="noStrike" cap="none">
                <a:solidFill>
                  <a:srgbClr val="0033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Intellectual Property Rights</a:t>
            </a:r>
          </a:p>
          <a:p>
            <a:pPr marL="457200" marR="0" lvl="0" indent="-457200" algn="l" rtl="0">
              <a:spcBef>
                <a:spcPts val="2238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Helvetica Neue"/>
              <a:buChar char="•"/>
            </a:pPr>
            <a:r>
              <a:rPr lang="en-US" sz="2800" b="1" i="0" u="none" strike="noStrike" cap="none">
                <a:solidFill>
                  <a:srgbClr val="0033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Legal frameworks, exceptions for preservation</a:t>
            </a:r>
          </a:p>
          <a:p>
            <a:pPr marL="457200" marR="0" lvl="0" indent="-457200" algn="l" rtl="0">
              <a:spcBef>
                <a:spcPts val="2238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Helvetica Neue"/>
              <a:buNone/>
            </a:pPr>
            <a:endParaRPr sz="2800" b="1" i="0" u="none" strike="noStrike" cap="none">
              <a:solidFill>
                <a:srgbClr val="0033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8820150" y="6400800"/>
            <a:ext cx="323850" cy="22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2400" b="1" baseline="3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lang="en-US" sz="2400" b="1" baseline="30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1828800" y="2514600"/>
            <a:ext cx="184149" cy="461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baseline="30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3822700" y="-1511300"/>
            <a:ext cx="184149" cy="461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baseline="30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806450" y="5326062"/>
            <a:ext cx="5016500" cy="1143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Linux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1778000" y="136525"/>
            <a:ext cx="5575300" cy="736599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Olive Implementation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3267075" y="3665537"/>
            <a:ext cx="1628775" cy="1665287"/>
          </a:xfrm>
          <a:prstGeom prst="rect">
            <a:avLst/>
          </a:prstGeom>
          <a:solidFill>
            <a:srgbClr val="FFCC99"/>
          </a:solidFill>
          <a:ln w="9525" cap="flat" cmpd="sng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VMNetX</a:t>
            </a:r>
            <a:br>
              <a:rPr lang="en-US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client</a:t>
            </a:r>
          </a:p>
        </p:txBody>
      </p:sp>
      <p:grpSp>
        <p:nvGrpSpPr>
          <p:cNvPr id="131" name="Shape 131"/>
          <p:cNvGrpSpPr/>
          <p:nvPr/>
        </p:nvGrpSpPr>
        <p:grpSpPr>
          <a:xfrm>
            <a:off x="1884362" y="5330825"/>
            <a:ext cx="2197100" cy="785813"/>
            <a:chOff x="1884360" y="5330824"/>
            <a:chExt cx="2197098" cy="785812"/>
          </a:xfrm>
        </p:grpSpPr>
        <p:cxnSp>
          <p:nvCxnSpPr>
            <p:cNvPr id="132" name="Shape 132"/>
            <p:cNvCxnSpPr/>
            <p:nvPr/>
          </p:nvCxnSpPr>
          <p:spPr>
            <a:xfrm rot="10800000" flipH="1">
              <a:off x="2668585" y="5330824"/>
              <a:ext cx="1412873" cy="531811"/>
            </a:xfrm>
            <a:prstGeom prst="straightConnector1">
              <a:avLst/>
            </a:prstGeom>
            <a:noFill/>
            <a:ln w="25400" cap="flat" cmpd="sng">
              <a:solidFill>
                <a:schemeClr val="lt1"/>
              </a:solidFill>
              <a:prstDash val="solid"/>
              <a:miter/>
              <a:headEnd type="none" w="med" len="med"/>
              <a:tailEnd type="triangle" w="lg" len="lg"/>
            </a:ln>
          </p:spPr>
        </p:cxnSp>
        <p:cxnSp>
          <p:nvCxnSpPr>
            <p:cNvPr id="133" name="Shape 133"/>
            <p:cNvCxnSpPr/>
            <p:nvPr/>
          </p:nvCxnSpPr>
          <p:spPr>
            <a:xfrm>
              <a:off x="1884360" y="5673725"/>
              <a:ext cx="509586" cy="315912"/>
            </a:xfrm>
            <a:prstGeom prst="straightConnector1">
              <a:avLst/>
            </a:prstGeom>
            <a:noFill/>
            <a:ln w="25400" cap="flat" cmpd="sng">
              <a:solidFill>
                <a:schemeClr val="lt1"/>
              </a:solidFill>
              <a:prstDash val="solid"/>
              <a:miter/>
              <a:headEnd type="none" w="med" len="med"/>
              <a:tailEnd type="triangle" w="lg" len="lg"/>
            </a:ln>
          </p:spPr>
        </p:cxnSp>
        <p:sp>
          <p:nvSpPr>
            <p:cNvPr id="134" name="Shape 134"/>
            <p:cNvSpPr txBox="1"/>
            <p:nvPr/>
          </p:nvSpPr>
          <p:spPr>
            <a:xfrm>
              <a:off x="2393950" y="5862637"/>
              <a:ext cx="549275" cy="254000"/>
            </a:xfrm>
            <a:prstGeom prst="rect">
              <a:avLst/>
            </a:prstGeom>
            <a:solidFill>
              <a:srgbClr val="C0C0C0"/>
            </a:solidFill>
            <a:ln w="9525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FUSE</a:t>
              </a:r>
            </a:p>
          </p:txBody>
        </p:sp>
      </p:grpSp>
      <p:sp>
        <p:nvSpPr>
          <p:cNvPr id="135" name="Shape 135"/>
          <p:cNvSpPr/>
          <p:nvPr/>
        </p:nvSpPr>
        <p:spPr>
          <a:xfrm>
            <a:off x="858837" y="5341937"/>
            <a:ext cx="2051050" cy="33178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34677" y="120000"/>
                </a:lnTo>
                <a:lnTo>
                  <a:pt x="85322" y="120000"/>
                </a:lnTo>
                <a:lnTo>
                  <a:pt x="1200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dk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VM Image file</a:t>
            </a:r>
          </a:p>
        </p:txBody>
      </p:sp>
      <p:grpSp>
        <p:nvGrpSpPr>
          <p:cNvPr id="136" name="Shape 136"/>
          <p:cNvGrpSpPr/>
          <p:nvPr/>
        </p:nvGrpSpPr>
        <p:grpSpPr>
          <a:xfrm>
            <a:off x="3424238" y="5330825"/>
            <a:ext cx="2162175" cy="1093788"/>
            <a:chOff x="3424237" y="5330825"/>
            <a:chExt cx="2162174" cy="1093787"/>
          </a:xfrm>
        </p:grpSpPr>
        <p:sp>
          <p:nvSpPr>
            <p:cNvPr id="137" name="Shape 137"/>
            <p:cNvSpPr txBox="1"/>
            <p:nvPr/>
          </p:nvSpPr>
          <p:spPr>
            <a:xfrm>
              <a:off x="3424237" y="5662612"/>
              <a:ext cx="1222375" cy="762000"/>
            </a:xfrm>
            <a:prstGeom prst="rect">
              <a:avLst/>
            </a:prstGeom>
            <a:solidFill>
              <a:srgbClr val="FFCC99"/>
            </a:solidFill>
            <a:ln w="12700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pristine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cache</a:t>
              </a:r>
            </a:p>
          </p:txBody>
        </p:sp>
        <p:sp>
          <p:nvSpPr>
            <p:cNvPr id="138" name="Shape 138"/>
            <p:cNvSpPr txBox="1"/>
            <p:nvPr/>
          </p:nvSpPr>
          <p:spPr>
            <a:xfrm>
              <a:off x="4773612" y="5678487"/>
              <a:ext cx="812799" cy="438150"/>
            </a:xfrm>
            <a:prstGeom prst="rect">
              <a:avLst/>
            </a:prstGeom>
            <a:solidFill>
              <a:srgbClr val="FFCC99"/>
            </a:solidFill>
            <a:ln w="12700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modified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cache</a:t>
              </a:r>
            </a:p>
          </p:txBody>
        </p:sp>
        <p:cxnSp>
          <p:nvCxnSpPr>
            <p:cNvPr id="139" name="Shape 139"/>
            <p:cNvCxnSpPr/>
            <p:nvPr/>
          </p:nvCxnSpPr>
          <p:spPr>
            <a:xfrm flipH="1">
              <a:off x="4035424" y="5330825"/>
              <a:ext cx="46035" cy="331785"/>
            </a:xfrm>
            <a:prstGeom prst="straightConnector1">
              <a:avLst/>
            </a:prstGeom>
            <a:noFill/>
            <a:ln w="25400" cap="flat" cmpd="sng">
              <a:solidFill>
                <a:srgbClr val="FFCC99"/>
              </a:solidFill>
              <a:prstDash val="solid"/>
              <a:miter/>
              <a:headEnd type="none" w="med" len="med"/>
              <a:tailEnd type="triangle" w="lg" len="lg"/>
            </a:ln>
          </p:spPr>
        </p:cxnSp>
        <p:cxnSp>
          <p:nvCxnSpPr>
            <p:cNvPr id="140" name="Shape 140"/>
            <p:cNvCxnSpPr/>
            <p:nvPr/>
          </p:nvCxnSpPr>
          <p:spPr>
            <a:xfrm>
              <a:off x="4081462" y="5330825"/>
              <a:ext cx="1098550" cy="347662"/>
            </a:xfrm>
            <a:prstGeom prst="straightConnector1">
              <a:avLst/>
            </a:prstGeom>
            <a:noFill/>
            <a:ln w="25400" cap="flat" cmpd="sng">
              <a:solidFill>
                <a:srgbClr val="FFCC99"/>
              </a:solidFill>
              <a:prstDash val="solid"/>
              <a:miter/>
              <a:headEnd type="none" w="med" len="med"/>
              <a:tailEnd type="triangle" w="lg" len="lg"/>
            </a:ln>
          </p:spPr>
        </p:cxnSp>
      </p:grpSp>
      <p:grpSp>
        <p:nvGrpSpPr>
          <p:cNvPr id="141" name="Shape 141"/>
          <p:cNvGrpSpPr/>
          <p:nvPr/>
        </p:nvGrpSpPr>
        <p:grpSpPr>
          <a:xfrm>
            <a:off x="4910138" y="3873500"/>
            <a:ext cx="1416049" cy="1249363"/>
            <a:chOff x="4910137" y="3873500"/>
            <a:chExt cx="1416048" cy="1249362"/>
          </a:xfrm>
        </p:grpSpPr>
        <p:sp>
          <p:nvSpPr>
            <p:cNvPr id="142" name="Shape 142"/>
            <p:cNvSpPr txBox="1"/>
            <p:nvPr/>
          </p:nvSpPr>
          <p:spPr>
            <a:xfrm>
              <a:off x="4999037" y="4179887"/>
              <a:ext cx="1327148" cy="94297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3399"/>
                </a:buClr>
                <a:buSzPct val="25000"/>
                <a:buFont typeface="Arial"/>
                <a:buNone/>
              </a:pPr>
              <a:r>
                <a:rPr lang="en-US" sz="1400" i="1">
                  <a:solidFill>
                    <a:srgbClr val="003399"/>
                  </a:solidFill>
                  <a:latin typeface="Arial"/>
                  <a:ea typeface="Arial"/>
                  <a:cs typeface="Arial"/>
                  <a:sym typeface="Arial"/>
                </a:rPr>
                <a:t>to Olive server</a:t>
              </a:r>
              <a:br>
                <a:rPr lang="en-US" sz="1400" i="1">
                  <a:solidFill>
                    <a:srgbClr val="003399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 i="1">
                  <a:solidFill>
                    <a:srgbClr val="003399"/>
                  </a:solidFill>
                  <a:latin typeface="Arial"/>
                  <a:ea typeface="Arial"/>
                  <a:cs typeface="Arial"/>
                  <a:sym typeface="Arial"/>
                </a:rPr>
                <a:t>via standard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3399"/>
                </a:buClr>
                <a:buSzPct val="25000"/>
                <a:buFont typeface="Arial"/>
                <a:buNone/>
              </a:pPr>
              <a:r>
                <a:rPr lang="en-US" sz="1400" i="1">
                  <a:solidFill>
                    <a:srgbClr val="003399"/>
                  </a:solidFill>
                  <a:latin typeface="Arial"/>
                  <a:ea typeface="Arial"/>
                  <a:cs typeface="Arial"/>
                  <a:sym typeface="Arial"/>
                </a:rPr>
                <a:t>HTTP range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3399"/>
                </a:buClr>
                <a:buSzPct val="25000"/>
                <a:buFont typeface="Arial"/>
                <a:buNone/>
              </a:pPr>
              <a:r>
                <a:rPr lang="en-US" sz="1400" i="1">
                  <a:solidFill>
                    <a:srgbClr val="003399"/>
                  </a:solidFill>
                  <a:latin typeface="Arial"/>
                  <a:ea typeface="Arial"/>
                  <a:cs typeface="Arial"/>
                  <a:sym typeface="Arial"/>
                </a:rPr>
                <a:t>requests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4910137" y="3873500"/>
              <a:ext cx="1212850" cy="314324"/>
            </a:xfrm>
            <a:prstGeom prst="rightArrow">
              <a:avLst>
                <a:gd name="adj1" fmla="val 50000"/>
                <a:gd name="adj2" fmla="val 50001"/>
              </a:avLst>
            </a:prstGeom>
            <a:solidFill>
              <a:srgbClr val="C0C0C0"/>
            </a:solidFill>
            <a:ln w="12700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baseline="3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44" name="Shape 144"/>
          <p:cNvGrpSpPr/>
          <p:nvPr/>
        </p:nvGrpSpPr>
        <p:grpSpPr>
          <a:xfrm>
            <a:off x="412750" y="2770187"/>
            <a:ext cx="2511425" cy="2222500"/>
            <a:chOff x="412750" y="2770185"/>
            <a:chExt cx="2511425" cy="2222500"/>
          </a:xfrm>
        </p:grpSpPr>
        <p:pic>
          <p:nvPicPr>
            <p:cNvPr id="145" name="Shape 14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4550" y="2770185"/>
              <a:ext cx="2079625" cy="22225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46" name="Shape 146"/>
            <p:cNvSpPr/>
            <p:nvPr/>
          </p:nvSpPr>
          <p:spPr>
            <a:xfrm>
              <a:off x="684212" y="2797175"/>
              <a:ext cx="88900" cy="2135186"/>
            </a:xfrm>
            <a:prstGeom prst="leftBrace">
              <a:avLst>
                <a:gd name="adj1" fmla="val 8340"/>
                <a:gd name="adj2" fmla="val 50000"/>
              </a:avLst>
            </a:prstGeom>
            <a:noFill/>
            <a:ln w="12700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baseline="3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7" name="Shape 147"/>
            <p:cNvSpPr txBox="1"/>
            <p:nvPr/>
          </p:nvSpPr>
          <p:spPr>
            <a:xfrm rot="-5400000">
              <a:off x="29367" y="3726655"/>
              <a:ext cx="1041400" cy="27463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3399"/>
                </a:buClr>
                <a:buSzPct val="25000"/>
                <a:buFont typeface="Arial"/>
                <a:buNone/>
              </a:pPr>
              <a:r>
                <a:rPr lang="en-US" sz="1800" b="1">
                  <a:solidFill>
                    <a:srgbClr val="003399"/>
                  </a:solidFill>
                  <a:latin typeface="Arial"/>
                  <a:ea typeface="Arial"/>
                  <a:cs typeface="Arial"/>
                  <a:sym typeface="Arial"/>
                </a:rPr>
                <a:t>Guest OS</a:t>
              </a:r>
            </a:p>
          </p:txBody>
        </p:sp>
      </p:grpSp>
      <p:grpSp>
        <p:nvGrpSpPr>
          <p:cNvPr id="148" name="Shape 148"/>
          <p:cNvGrpSpPr/>
          <p:nvPr/>
        </p:nvGrpSpPr>
        <p:grpSpPr>
          <a:xfrm>
            <a:off x="412749" y="4918074"/>
            <a:ext cx="2524125" cy="533400"/>
            <a:chOff x="412749" y="4918074"/>
            <a:chExt cx="2524124" cy="533399"/>
          </a:xfrm>
        </p:grpSpPr>
        <p:sp>
          <p:nvSpPr>
            <p:cNvPr id="149" name="Shape 149"/>
            <p:cNvSpPr txBox="1"/>
            <p:nvPr/>
          </p:nvSpPr>
          <p:spPr>
            <a:xfrm>
              <a:off x="838200" y="5003800"/>
              <a:ext cx="2098674" cy="323850"/>
            </a:xfrm>
            <a:prstGeom prst="rect">
              <a:avLst/>
            </a:prstGeom>
            <a:solidFill>
              <a:srgbClr val="00CC00"/>
            </a:solidFill>
            <a:ln w="9525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KVM / QEMU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684212" y="5032375"/>
              <a:ext cx="88900" cy="276224"/>
            </a:xfrm>
            <a:prstGeom prst="leftBrace">
              <a:avLst>
                <a:gd name="adj1" fmla="val 8329"/>
                <a:gd name="adj2" fmla="val 50000"/>
              </a:avLst>
            </a:prstGeom>
            <a:noFill/>
            <a:ln w="12700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baseline="3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1" name="Shape 151"/>
            <p:cNvSpPr txBox="1"/>
            <p:nvPr/>
          </p:nvSpPr>
          <p:spPr>
            <a:xfrm rot="-5400000">
              <a:off x="283368" y="5047455"/>
              <a:ext cx="533399" cy="27463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3399"/>
                </a:buClr>
                <a:buSzPct val="25000"/>
                <a:buFont typeface="Arial"/>
                <a:buNone/>
              </a:pPr>
              <a:r>
                <a:rPr lang="en-US" sz="1800" b="1">
                  <a:solidFill>
                    <a:srgbClr val="003399"/>
                  </a:solidFill>
                  <a:latin typeface="Arial"/>
                  <a:ea typeface="Arial"/>
                  <a:cs typeface="Arial"/>
                  <a:sym typeface="Arial"/>
                </a:rPr>
                <a:t>VMM</a:t>
              </a:r>
            </a:p>
          </p:txBody>
        </p:sp>
      </p:grpSp>
      <p:grpSp>
        <p:nvGrpSpPr>
          <p:cNvPr id="152" name="Shape 152"/>
          <p:cNvGrpSpPr/>
          <p:nvPr/>
        </p:nvGrpSpPr>
        <p:grpSpPr>
          <a:xfrm>
            <a:off x="412750" y="1225549"/>
            <a:ext cx="2501899" cy="1533524"/>
            <a:chOff x="412750" y="1225550"/>
            <a:chExt cx="2501897" cy="1533524"/>
          </a:xfrm>
        </p:grpSpPr>
        <p:pic>
          <p:nvPicPr>
            <p:cNvPr id="153" name="Shape 1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2012" y="1225550"/>
              <a:ext cx="2052636" cy="1533524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54" name="Shape 154"/>
            <p:cNvSpPr txBox="1"/>
            <p:nvPr/>
          </p:nvSpPr>
          <p:spPr>
            <a:xfrm rot="-5400000">
              <a:off x="-27781" y="1885156"/>
              <a:ext cx="1155700" cy="27463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3399"/>
                </a:buClr>
                <a:buSzPct val="25000"/>
                <a:buFont typeface="Arial"/>
                <a:buNone/>
              </a:pPr>
              <a:r>
                <a:rPr lang="en-US" sz="1800" b="1">
                  <a:solidFill>
                    <a:srgbClr val="003399"/>
                  </a:solidFill>
                  <a:latin typeface="Arial"/>
                  <a:ea typeface="Arial"/>
                  <a:cs typeface="Arial"/>
                  <a:sym typeface="Arial"/>
                </a:rPr>
                <a:t>Guest App</a:t>
              </a:r>
            </a:p>
          </p:txBody>
        </p:sp>
        <p:sp>
          <p:nvSpPr>
            <p:cNvPr id="155" name="Shape 155"/>
            <p:cNvSpPr/>
            <p:nvPr/>
          </p:nvSpPr>
          <p:spPr>
            <a:xfrm>
              <a:off x="652462" y="1228725"/>
              <a:ext cx="120649" cy="1474785"/>
            </a:xfrm>
            <a:prstGeom prst="leftBrace">
              <a:avLst>
                <a:gd name="adj1" fmla="val 8319"/>
                <a:gd name="adj2" fmla="val 50000"/>
              </a:avLst>
            </a:prstGeom>
            <a:noFill/>
            <a:ln w="12700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baseline="3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56" name="Shape 156"/>
          <p:cNvGrpSpPr/>
          <p:nvPr/>
        </p:nvGrpSpPr>
        <p:grpSpPr>
          <a:xfrm>
            <a:off x="6569075" y="2022474"/>
            <a:ext cx="2559050" cy="3559174"/>
            <a:chOff x="6569075" y="2022475"/>
            <a:chExt cx="2559050" cy="3559174"/>
          </a:xfrm>
        </p:grpSpPr>
        <p:pic>
          <p:nvPicPr>
            <p:cNvPr id="157" name="Shape 157"/>
            <p:cNvPicPr preferRelativeResize="0"/>
            <p:nvPr/>
          </p:nvPicPr>
          <p:blipFill rotWithShape="1">
            <a:blip r:embed="rId5">
              <a:alphaModFix/>
            </a:blip>
            <a:srcRect l="7545" r="7544"/>
            <a:stretch/>
          </p:blipFill>
          <p:spPr>
            <a:xfrm>
              <a:off x="6888160" y="2684460"/>
              <a:ext cx="2071686" cy="24399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Shape 158"/>
            <p:cNvSpPr txBox="1"/>
            <p:nvPr/>
          </p:nvSpPr>
          <p:spPr>
            <a:xfrm>
              <a:off x="7202485" y="2022475"/>
              <a:ext cx="1441448" cy="64135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3399"/>
                </a:buClr>
                <a:buSzPct val="25000"/>
                <a:buFont typeface="Arial"/>
                <a:buNone/>
              </a:pPr>
              <a:r>
                <a:rPr lang="en-US" sz="1800" b="1">
                  <a:solidFill>
                    <a:srgbClr val="003399"/>
                  </a:solidFill>
                  <a:latin typeface="Arial"/>
                  <a:ea typeface="Arial"/>
                  <a:cs typeface="Arial"/>
                  <a:sym typeface="Arial"/>
                </a:rPr>
                <a:t>Unmodified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3399"/>
                </a:buClr>
                <a:buSzPct val="25000"/>
                <a:buFont typeface="Arial"/>
                <a:buNone/>
              </a:pPr>
              <a:r>
                <a:rPr lang="en-US" sz="1800" b="1">
                  <a:solidFill>
                    <a:srgbClr val="003399"/>
                  </a:solidFill>
                  <a:latin typeface="Arial"/>
                  <a:ea typeface="Arial"/>
                  <a:cs typeface="Arial"/>
                  <a:sym typeface="Arial"/>
                </a:rPr>
                <a:t>Web Server</a:t>
              </a:r>
            </a:p>
          </p:txBody>
        </p:sp>
        <p:pic>
          <p:nvPicPr>
            <p:cNvPr id="159" name="Shape 15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569075" y="5145087"/>
              <a:ext cx="2559050" cy="4365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Shape 164"/>
          <p:cNvGrpSpPr/>
          <p:nvPr/>
        </p:nvGrpSpPr>
        <p:grpSpPr>
          <a:xfrm>
            <a:off x="2005012" y="868363"/>
            <a:ext cx="5524500" cy="5305425"/>
            <a:chOff x="2005010" y="868362"/>
            <a:chExt cx="5524500" cy="5305423"/>
          </a:xfrm>
        </p:grpSpPr>
        <p:pic>
          <p:nvPicPr>
            <p:cNvPr id="165" name="Shape 16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05010" y="868362"/>
              <a:ext cx="5524500" cy="50942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Shape 166"/>
            <p:cNvSpPr txBox="1"/>
            <p:nvPr/>
          </p:nvSpPr>
          <p:spPr>
            <a:xfrm>
              <a:off x="2349500" y="5807075"/>
              <a:ext cx="4921249" cy="36671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Olive Execution Server in Cloud or Cloudlet</a:t>
              </a:r>
            </a:p>
          </p:txBody>
        </p:sp>
      </p:grpSp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1143000" y="153988"/>
            <a:ext cx="6843712" cy="762000"/>
          </a:xfrm>
          <a:prstGeom prst="rect">
            <a:avLst/>
          </a:prstGeom>
          <a:noFill/>
          <a:ln>
            <a:noFill/>
          </a:ln>
        </p:spPr>
        <p:txBody>
          <a:bodyPr lIns="90475" tIns="44450" rIns="90475" bIns="444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Cloud Execution of Olive</a:t>
            </a:r>
          </a:p>
        </p:txBody>
      </p:sp>
      <p:grpSp>
        <p:nvGrpSpPr>
          <p:cNvPr id="168" name="Shape 168"/>
          <p:cNvGrpSpPr/>
          <p:nvPr/>
        </p:nvGrpSpPr>
        <p:grpSpPr>
          <a:xfrm rot="-1620000">
            <a:off x="3532188" y="1647824"/>
            <a:ext cx="3143249" cy="3132137"/>
            <a:chOff x="804862" y="1225550"/>
            <a:chExt cx="5608638" cy="5241925"/>
          </a:xfrm>
        </p:grpSpPr>
        <p:sp>
          <p:nvSpPr>
            <p:cNvPr id="169" name="Shape 169"/>
            <p:cNvSpPr txBox="1"/>
            <p:nvPr/>
          </p:nvSpPr>
          <p:spPr>
            <a:xfrm>
              <a:off x="804862" y="5324475"/>
              <a:ext cx="5016500" cy="1143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b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Linux</a:t>
              </a:r>
            </a:p>
          </p:txBody>
        </p:sp>
        <p:sp>
          <p:nvSpPr>
            <p:cNvPr id="170" name="Shape 170"/>
            <p:cNvSpPr txBox="1"/>
            <p:nvPr/>
          </p:nvSpPr>
          <p:spPr>
            <a:xfrm>
              <a:off x="3268660" y="3662362"/>
              <a:ext cx="1628775" cy="1666875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VMNetX</a:t>
              </a:r>
              <a:br>
                <a:rPr lang="en-US" sz="1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client</a:t>
              </a:r>
            </a:p>
          </p:txBody>
        </p:sp>
        <p:grpSp>
          <p:nvGrpSpPr>
            <p:cNvPr id="171" name="Shape 171"/>
            <p:cNvGrpSpPr/>
            <p:nvPr/>
          </p:nvGrpSpPr>
          <p:grpSpPr>
            <a:xfrm>
              <a:off x="1884360" y="5329235"/>
              <a:ext cx="2197101" cy="822326"/>
              <a:chOff x="1884360" y="5329235"/>
              <a:chExt cx="2197101" cy="822326"/>
            </a:xfrm>
          </p:grpSpPr>
          <p:cxnSp>
            <p:nvCxnSpPr>
              <p:cNvPr id="172" name="Shape 172"/>
              <p:cNvCxnSpPr/>
              <p:nvPr/>
            </p:nvCxnSpPr>
            <p:spPr>
              <a:xfrm rot="10800000" flipH="1">
                <a:off x="2670175" y="5329235"/>
                <a:ext cx="1411287" cy="531811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lt1"/>
                </a:solidFill>
                <a:prstDash val="solid"/>
                <a:miter/>
                <a:headEnd type="none" w="med" len="med"/>
                <a:tailEnd type="triangle" w="lg" len="lg"/>
              </a:ln>
            </p:spPr>
          </p:cxnSp>
          <p:cxnSp>
            <p:nvCxnSpPr>
              <p:cNvPr id="173" name="Shape 173"/>
              <p:cNvCxnSpPr/>
              <p:nvPr/>
            </p:nvCxnSpPr>
            <p:spPr>
              <a:xfrm>
                <a:off x="1884360" y="5672137"/>
                <a:ext cx="509586" cy="315912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lt1"/>
                </a:solidFill>
                <a:prstDash val="solid"/>
                <a:miter/>
                <a:headEnd type="none" w="med" len="med"/>
                <a:tailEnd type="triangle" w="lg" len="lg"/>
              </a:ln>
            </p:spPr>
          </p:cxnSp>
          <p:sp>
            <p:nvSpPr>
              <p:cNvPr id="174" name="Shape 174"/>
              <p:cNvSpPr txBox="1"/>
              <p:nvPr/>
            </p:nvSpPr>
            <p:spPr>
              <a:xfrm>
                <a:off x="2297110" y="5829300"/>
                <a:ext cx="741361" cy="322262"/>
              </a:xfrm>
              <a:prstGeom prst="rect">
                <a:avLst/>
              </a:prstGeom>
              <a:solidFill>
                <a:srgbClr val="C0C0C0"/>
              </a:solidFill>
              <a:ln w="9525" cap="flat" cmpd="sng">
                <a:solidFill>
                  <a:schemeClr val="dk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25000"/>
                  <a:buFont typeface="Arial"/>
                  <a:buNone/>
                </a:pPr>
                <a:r>
                  <a:rPr lang="en-US" sz="12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FUSE</a:t>
                </a:r>
              </a:p>
            </p:txBody>
          </p:sp>
        </p:grpSp>
        <p:sp>
          <p:nvSpPr>
            <p:cNvPr id="175" name="Shape 175"/>
            <p:cNvSpPr/>
            <p:nvPr/>
          </p:nvSpPr>
          <p:spPr>
            <a:xfrm>
              <a:off x="857250" y="5340350"/>
              <a:ext cx="2054223" cy="331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34677" y="120000"/>
                  </a:lnTo>
                  <a:lnTo>
                    <a:pt x="85322" y="12000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VM Image file</a:t>
              </a:r>
            </a:p>
          </p:txBody>
        </p:sp>
        <p:grpSp>
          <p:nvGrpSpPr>
            <p:cNvPr id="176" name="Shape 176"/>
            <p:cNvGrpSpPr/>
            <p:nvPr/>
          </p:nvGrpSpPr>
          <p:grpSpPr>
            <a:xfrm>
              <a:off x="3419475" y="5326062"/>
              <a:ext cx="2163761" cy="1093785"/>
              <a:chOff x="3419475" y="5326062"/>
              <a:chExt cx="2163761" cy="1093785"/>
            </a:xfrm>
          </p:grpSpPr>
          <p:sp>
            <p:nvSpPr>
              <p:cNvPr id="177" name="Shape 177"/>
              <p:cNvSpPr txBox="1"/>
              <p:nvPr/>
            </p:nvSpPr>
            <p:spPr>
              <a:xfrm>
                <a:off x="3419475" y="5659437"/>
                <a:ext cx="1220785" cy="760410"/>
              </a:xfrm>
              <a:prstGeom prst="rect">
                <a:avLst/>
              </a:prstGeom>
              <a:solidFill>
                <a:srgbClr val="FFCC99"/>
              </a:solidFill>
              <a:ln w="12700" cap="flat" cmpd="sng">
                <a:solidFill>
                  <a:schemeClr val="dk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25000"/>
                  <a:buFont typeface="Arial"/>
                  <a:buNone/>
                </a:pPr>
                <a:r>
                  <a:rPr lang="en-US" sz="8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pristine</a:t>
                </a: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25000"/>
                  <a:buFont typeface="Arial"/>
                  <a:buNone/>
                </a:pPr>
                <a:r>
                  <a:rPr lang="en-US" sz="8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cache</a:t>
                </a:r>
              </a:p>
            </p:txBody>
          </p:sp>
          <p:sp>
            <p:nvSpPr>
              <p:cNvPr id="178" name="Shape 178"/>
              <p:cNvSpPr txBox="1"/>
              <p:nvPr/>
            </p:nvSpPr>
            <p:spPr>
              <a:xfrm>
                <a:off x="4770437" y="5676900"/>
                <a:ext cx="812799" cy="430212"/>
              </a:xfrm>
              <a:prstGeom prst="rect">
                <a:avLst/>
              </a:prstGeom>
              <a:solidFill>
                <a:srgbClr val="FFCC99"/>
              </a:solidFill>
              <a:ln w="12700" cap="flat" cmpd="sng">
                <a:solidFill>
                  <a:schemeClr val="dk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25000"/>
                  <a:buFont typeface="Arial"/>
                  <a:buNone/>
                </a:pPr>
                <a:r>
                  <a:rPr lang="en-US" sz="8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modified</a:t>
                </a: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25000"/>
                  <a:buFont typeface="Arial"/>
                  <a:buNone/>
                </a:pPr>
                <a:r>
                  <a:rPr lang="en-US" sz="800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cache</a:t>
                </a:r>
              </a:p>
            </p:txBody>
          </p:sp>
          <p:cxnSp>
            <p:nvCxnSpPr>
              <p:cNvPr id="179" name="Shape 179"/>
              <p:cNvCxnSpPr/>
              <p:nvPr/>
            </p:nvCxnSpPr>
            <p:spPr>
              <a:xfrm flipH="1">
                <a:off x="4032249" y="5326062"/>
                <a:ext cx="46035" cy="331785"/>
              </a:xfrm>
              <a:prstGeom prst="straightConnector1">
                <a:avLst/>
              </a:prstGeom>
              <a:noFill/>
              <a:ln w="25400" cap="flat" cmpd="sng">
                <a:solidFill>
                  <a:srgbClr val="FFCC99"/>
                </a:solidFill>
                <a:prstDash val="solid"/>
                <a:miter/>
                <a:headEnd type="none" w="med" len="med"/>
                <a:tailEnd type="triangle" w="lg" len="lg"/>
              </a:ln>
            </p:spPr>
          </p:cxnSp>
          <p:cxnSp>
            <p:nvCxnSpPr>
              <p:cNvPr id="180" name="Shape 180"/>
              <p:cNvCxnSpPr/>
              <p:nvPr/>
            </p:nvCxnSpPr>
            <p:spPr>
              <a:xfrm>
                <a:off x="4078287" y="5327650"/>
                <a:ext cx="1098550" cy="34766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FFCC99"/>
                </a:solidFill>
                <a:prstDash val="solid"/>
                <a:miter/>
                <a:headEnd type="none" w="med" len="med"/>
                <a:tailEnd type="triangle" w="lg" len="lg"/>
              </a:ln>
            </p:spPr>
          </p:cxnSp>
        </p:grpSp>
        <p:grpSp>
          <p:nvGrpSpPr>
            <p:cNvPr id="181" name="Shape 181"/>
            <p:cNvGrpSpPr/>
            <p:nvPr/>
          </p:nvGrpSpPr>
          <p:grpSpPr>
            <a:xfrm>
              <a:off x="4906962" y="3868737"/>
              <a:ext cx="1506537" cy="1400173"/>
              <a:chOff x="4906962" y="3868737"/>
              <a:chExt cx="1506537" cy="1400173"/>
            </a:xfrm>
          </p:grpSpPr>
          <p:sp>
            <p:nvSpPr>
              <p:cNvPr id="182" name="Shape 182"/>
              <p:cNvSpPr txBox="1"/>
              <p:nvPr/>
            </p:nvSpPr>
            <p:spPr>
              <a:xfrm>
                <a:off x="4911725" y="4295775"/>
                <a:ext cx="1501775" cy="9731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3399"/>
                  </a:buClr>
                  <a:buSzPct val="25000"/>
                  <a:buFont typeface="Arial"/>
                  <a:buNone/>
                </a:pPr>
                <a:r>
                  <a:rPr lang="en-US" sz="800" i="1">
                    <a:solidFill>
                      <a:srgbClr val="003399"/>
                    </a:solidFill>
                    <a:latin typeface="Arial"/>
                    <a:ea typeface="Arial"/>
                    <a:cs typeface="Arial"/>
                    <a:sym typeface="Arial"/>
                  </a:rPr>
                  <a:t>to Olive server</a:t>
                </a:r>
                <a:br>
                  <a:rPr lang="en-US" sz="800" i="1">
                    <a:solidFill>
                      <a:srgbClr val="003399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800" i="1">
                    <a:solidFill>
                      <a:srgbClr val="003399"/>
                    </a:solidFill>
                    <a:latin typeface="Arial"/>
                    <a:ea typeface="Arial"/>
                    <a:cs typeface="Arial"/>
                    <a:sym typeface="Arial"/>
                  </a:rPr>
                  <a:t>via standard</a:t>
                </a: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3399"/>
                  </a:buClr>
                  <a:buSzPct val="25000"/>
                  <a:buFont typeface="Arial"/>
                  <a:buNone/>
                </a:pPr>
                <a:r>
                  <a:rPr lang="en-US" sz="800" i="1">
                    <a:solidFill>
                      <a:srgbClr val="003399"/>
                    </a:solidFill>
                    <a:latin typeface="Arial"/>
                    <a:ea typeface="Arial"/>
                    <a:cs typeface="Arial"/>
                    <a:sym typeface="Arial"/>
                  </a:rPr>
                  <a:t>HTTP range</a:t>
                </a: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3399"/>
                  </a:buClr>
                  <a:buSzPct val="25000"/>
                  <a:buFont typeface="Arial"/>
                  <a:buNone/>
                </a:pPr>
                <a:r>
                  <a:rPr lang="en-US" sz="800" i="1">
                    <a:solidFill>
                      <a:srgbClr val="003399"/>
                    </a:solidFill>
                    <a:latin typeface="Arial"/>
                    <a:ea typeface="Arial"/>
                    <a:cs typeface="Arial"/>
                    <a:sym typeface="Arial"/>
                  </a:rPr>
                  <a:t>requests</a:t>
                </a:r>
              </a:p>
            </p:txBody>
          </p:sp>
          <p:sp>
            <p:nvSpPr>
              <p:cNvPr id="183" name="Shape 183"/>
              <p:cNvSpPr/>
              <p:nvPr/>
            </p:nvSpPr>
            <p:spPr>
              <a:xfrm>
                <a:off x="4906962" y="3868737"/>
                <a:ext cx="1212850" cy="314324"/>
              </a:xfrm>
              <a:prstGeom prst="rightArrow">
                <a:avLst>
                  <a:gd name="adj1" fmla="val 50000"/>
                  <a:gd name="adj2" fmla="val 50001"/>
                </a:avLst>
              </a:prstGeom>
              <a:solidFill>
                <a:srgbClr val="C0C0C0"/>
              </a:solidFill>
              <a:ln w="12700" cap="flat" cmpd="sng">
                <a:solidFill>
                  <a:schemeClr val="dk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1" baseline="300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pic>
          <p:nvPicPr>
            <p:cNvPr id="184" name="Shape 18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4550" y="2770185"/>
              <a:ext cx="2079625" cy="22225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85" name="Shape 185"/>
            <p:cNvSpPr txBox="1"/>
            <p:nvPr/>
          </p:nvSpPr>
          <p:spPr>
            <a:xfrm>
              <a:off x="835025" y="5002212"/>
              <a:ext cx="2098674" cy="323850"/>
            </a:xfrm>
            <a:prstGeom prst="rect">
              <a:avLst/>
            </a:prstGeom>
            <a:solidFill>
              <a:srgbClr val="00CC00"/>
            </a:solidFill>
            <a:ln w="9525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4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KVM / QEMU</a:t>
              </a:r>
            </a:p>
          </p:txBody>
        </p:sp>
        <p:pic>
          <p:nvPicPr>
            <p:cNvPr id="186" name="Shape 18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2012" y="1225550"/>
              <a:ext cx="2052636" cy="1533524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grpSp>
        <p:nvGrpSpPr>
          <p:cNvPr id="187" name="Shape 187"/>
          <p:cNvGrpSpPr/>
          <p:nvPr/>
        </p:nvGrpSpPr>
        <p:grpSpPr>
          <a:xfrm>
            <a:off x="7294562" y="546100"/>
            <a:ext cx="1757362" cy="2403475"/>
            <a:chOff x="6569075" y="2081210"/>
            <a:chExt cx="2559050" cy="3500438"/>
          </a:xfrm>
        </p:grpSpPr>
        <p:pic>
          <p:nvPicPr>
            <p:cNvPr id="188" name="Shape 188"/>
            <p:cNvPicPr preferRelativeResize="0"/>
            <p:nvPr/>
          </p:nvPicPr>
          <p:blipFill rotWithShape="1">
            <a:blip r:embed="rId6">
              <a:alphaModFix/>
            </a:blip>
            <a:srcRect l="7545" r="7544"/>
            <a:stretch/>
          </p:blipFill>
          <p:spPr>
            <a:xfrm>
              <a:off x="6888160" y="2684460"/>
              <a:ext cx="2071686" cy="24399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Shape 189"/>
            <p:cNvSpPr txBox="1"/>
            <p:nvPr/>
          </p:nvSpPr>
          <p:spPr>
            <a:xfrm>
              <a:off x="7254875" y="2081210"/>
              <a:ext cx="1336675" cy="57785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3399"/>
                </a:buClr>
                <a:buSzPct val="25000"/>
                <a:buFont typeface="Arial"/>
                <a:buNone/>
              </a:pPr>
              <a:r>
                <a:rPr lang="en-US" sz="1000" b="1">
                  <a:solidFill>
                    <a:srgbClr val="003399"/>
                  </a:solidFill>
                  <a:latin typeface="Arial"/>
                  <a:ea typeface="Arial"/>
                  <a:cs typeface="Arial"/>
                  <a:sym typeface="Arial"/>
                </a:rPr>
                <a:t>Unmodified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3399"/>
                </a:buClr>
                <a:buSzPct val="25000"/>
                <a:buFont typeface="Arial"/>
                <a:buNone/>
              </a:pPr>
              <a:r>
                <a:rPr lang="en-US" sz="1000" b="1">
                  <a:solidFill>
                    <a:srgbClr val="003399"/>
                  </a:solidFill>
                  <a:latin typeface="Arial"/>
                  <a:ea typeface="Arial"/>
                  <a:cs typeface="Arial"/>
                  <a:sym typeface="Arial"/>
                </a:rPr>
                <a:t>Web Server</a:t>
              </a:r>
            </a:p>
          </p:txBody>
        </p:sp>
        <p:pic>
          <p:nvPicPr>
            <p:cNvPr id="190" name="Shape 19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569075" y="5145087"/>
              <a:ext cx="2559050" cy="43656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1" name="Shape 191"/>
          <p:cNvPicPr preferRelativeResize="0"/>
          <p:nvPr/>
        </p:nvPicPr>
        <p:blipFill rotWithShape="1">
          <a:blip r:embed="rId8">
            <a:alphaModFix/>
          </a:blip>
          <a:srcRect t="14581" b="11563"/>
          <a:stretch/>
        </p:blipFill>
        <p:spPr>
          <a:xfrm>
            <a:off x="79375" y="5586412"/>
            <a:ext cx="1524000" cy="11255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Shape 192"/>
          <p:cNvGrpSpPr/>
          <p:nvPr/>
        </p:nvGrpSpPr>
        <p:grpSpPr>
          <a:xfrm>
            <a:off x="552449" y="2517775"/>
            <a:ext cx="3475038" cy="3160710"/>
            <a:chOff x="552703" y="2517482"/>
            <a:chExt cx="3474752" cy="3160716"/>
          </a:xfrm>
        </p:grpSpPr>
        <p:sp>
          <p:nvSpPr>
            <p:cNvPr id="193" name="Shape 193"/>
            <p:cNvSpPr/>
            <p:nvPr/>
          </p:nvSpPr>
          <p:spPr>
            <a:xfrm rot="-1500000">
              <a:off x="3198812" y="2473324"/>
              <a:ext cx="330199" cy="2432050"/>
            </a:xfrm>
            <a:prstGeom prst="leftBrace">
              <a:avLst>
                <a:gd name="adj1" fmla="val 3615"/>
                <a:gd name="adj2" fmla="val 11407"/>
              </a:avLst>
            </a:prstGeom>
            <a:noFill/>
            <a:ln w="25400" cap="flat" cmpd="sng">
              <a:solidFill>
                <a:schemeClr val="hlink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baseline="3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4" name="Shape 194"/>
            <p:cNvSpPr/>
            <p:nvPr/>
          </p:nvSpPr>
          <p:spPr>
            <a:xfrm rot="-2039999">
              <a:off x="373060" y="4541835"/>
              <a:ext cx="3082925" cy="300035"/>
            </a:xfrm>
            <a:prstGeom prst="rightArrow">
              <a:avLst>
                <a:gd name="adj1" fmla="val 17731"/>
                <a:gd name="adj2" fmla="val 6422"/>
              </a:avLst>
            </a:prstGeom>
            <a:solidFill>
              <a:schemeClr val="hlink"/>
            </a:solidFill>
            <a:ln w="12700" cap="flat" cmpd="sng">
              <a:solidFill>
                <a:schemeClr val="hlink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 baseline="30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1220787" y="3957637"/>
              <a:ext cx="619125" cy="73025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SPICE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Remote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Desktop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Protocol</a:t>
              </a:r>
            </a:p>
          </p:txBody>
        </p:sp>
      </p:grpSp>
      <p:sp>
        <p:nvSpPr>
          <p:cNvPr id="196" name="Shape 196"/>
          <p:cNvSpPr txBox="1"/>
          <p:nvPr/>
        </p:nvSpPr>
        <p:spPr>
          <a:xfrm rot="-1920000">
            <a:off x="790574" y="4927599"/>
            <a:ext cx="1889124" cy="1825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ct val="25000"/>
              <a:buFont typeface="Arial Narrow"/>
              <a:buNone/>
            </a:pPr>
            <a:r>
              <a:rPr lang="en-US" sz="1200" b="1">
                <a:solidFill>
                  <a:srgbClr val="003399"/>
                </a:solidFill>
                <a:latin typeface="Arial Narrow"/>
                <a:ea typeface="Arial Narrow"/>
                <a:cs typeface="Arial Narrow"/>
                <a:sym typeface="Arial Narrow"/>
              </a:rPr>
              <a:t>low latency and high bandwidth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theme/theme1.xml><?xml version="1.0" encoding="utf-8"?>
<a:theme xmlns:a="http://schemas.openxmlformats.org/drawingml/2006/main" name="1_format">
  <a:themeElements>
    <a:clrScheme name="format 1">
      <a:dk1>
        <a:srgbClr val="003399"/>
      </a:dk1>
      <a:lt1>
        <a:srgbClr val="FFFFFF"/>
      </a:lt1>
      <a:dk2>
        <a:srgbClr val="000000"/>
      </a:dk2>
      <a:lt2>
        <a:srgbClr val="666666"/>
      </a:lt2>
      <a:accent1>
        <a:srgbClr val="007F19"/>
      </a:accent1>
      <a:accent2>
        <a:srgbClr val="FAFD00"/>
      </a:accent2>
      <a:accent3>
        <a:srgbClr val="FFFFFF"/>
      </a:accent3>
      <a:accent4>
        <a:srgbClr val="002A82"/>
      </a:accent4>
      <a:accent5>
        <a:srgbClr val="AAC0AB"/>
      </a:accent5>
      <a:accent6>
        <a:srgbClr val="E3E500"/>
      </a:accent6>
      <a:hlink>
        <a:srgbClr val="DC0707"/>
      </a:hlink>
      <a:folHlink>
        <a:srgbClr val="A21A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format">
  <a:themeElements>
    <a:clrScheme name="format 1">
      <a:dk1>
        <a:srgbClr val="003399"/>
      </a:dk1>
      <a:lt1>
        <a:srgbClr val="FFFFFF"/>
      </a:lt1>
      <a:dk2>
        <a:srgbClr val="000000"/>
      </a:dk2>
      <a:lt2>
        <a:srgbClr val="666666"/>
      </a:lt2>
      <a:accent1>
        <a:srgbClr val="007F19"/>
      </a:accent1>
      <a:accent2>
        <a:srgbClr val="FAFD00"/>
      </a:accent2>
      <a:accent3>
        <a:srgbClr val="FFFFFF"/>
      </a:accent3>
      <a:accent4>
        <a:srgbClr val="002A82"/>
      </a:accent4>
      <a:accent5>
        <a:srgbClr val="AAC0AB"/>
      </a:accent5>
      <a:accent6>
        <a:srgbClr val="E3E500"/>
      </a:accent6>
      <a:hlink>
        <a:srgbClr val="DC0707"/>
      </a:hlink>
      <a:folHlink>
        <a:srgbClr val="A21A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ormat">
  <a:themeElements>
    <a:clrScheme name="format 1">
      <a:dk1>
        <a:srgbClr val="003399"/>
      </a:dk1>
      <a:lt1>
        <a:srgbClr val="FFFFFF"/>
      </a:lt1>
      <a:dk2>
        <a:srgbClr val="000000"/>
      </a:dk2>
      <a:lt2>
        <a:srgbClr val="666666"/>
      </a:lt2>
      <a:accent1>
        <a:srgbClr val="007F19"/>
      </a:accent1>
      <a:accent2>
        <a:srgbClr val="FAFD00"/>
      </a:accent2>
      <a:accent3>
        <a:srgbClr val="FFFFFF"/>
      </a:accent3>
      <a:accent4>
        <a:srgbClr val="002A82"/>
      </a:accent4>
      <a:accent5>
        <a:srgbClr val="AAC0AB"/>
      </a:accent5>
      <a:accent6>
        <a:srgbClr val="E3E500"/>
      </a:accent6>
      <a:hlink>
        <a:srgbClr val="DC0707"/>
      </a:hlink>
      <a:folHlink>
        <a:srgbClr val="A21A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format">
  <a:themeElements>
    <a:clrScheme name="format 1">
      <a:dk1>
        <a:srgbClr val="003399"/>
      </a:dk1>
      <a:lt1>
        <a:srgbClr val="FFFFFF"/>
      </a:lt1>
      <a:dk2>
        <a:srgbClr val="000000"/>
      </a:dk2>
      <a:lt2>
        <a:srgbClr val="666666"/>
      </a:lt2>
      <a:accent1>
        <a:srgbClr val="007F19"/>
      </a:accent1>
      <a:accent2>
        <a:srgbClr val="FAFD00"/>
      </a:accent2>
      <a:accent3>
        <a:srgbClr val="FFFFFF"/>
      </a:accent3>
      <a:accent4>
        <a:srgbClr val="002A82"/>
      </a:accent4>
      <a:accent5>
        <a:srgbClr val="AAC0AB"/>
      </a:accent5>
      <a:accent6>
        <a:srgbClr val="E3E500"/>
      </a:accent6>
      <a:hlink>
        <a:srgbClr val="DC0707"/>
      </a:hlink>
      <a:folHlink>
        <a:srgbClr val="A21A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format">
  <a:themeElements>
    <a:clrScheme name="format 1">
      <a:dk1>
        <a:srgbClr val="003399"/>
      </a:dk1>
      <a:lt1>
        <a:srgbClr val="FFFFFF"/>
      </a:lt1>
      <a:dk2>
        <a:srgbClr val="000000"/>
      </a:dk2>
      <a:lt2>
        <a:srgbClr val="666666"/>
      </a:lt2>
      <a:accent1>
        <a:srgbClr val="007F19"/>
      </a:accent1>
      <a:accent2>
        <a:srgbClr val="FAFD00"/>
      </a:accent2>
      <a:accent3>
        <a:srgbClr val="FFFFFF"/>
      </a:accent3>
      <a:accent4>
        <a:srgbClr val="002A82"/>
      </a:accent4>
      <a:accent5>
        <a:srgbClr val="AAC0AB"/>
      </a:accent5>
      <a:accent6>
        <a:srgbClr val="E3E500"/>
      </a:accent6>
      <a:hlink>
        <a:srgbClr val="DC0707"/>
      </a:hlink>
      <a:folHlink>
        <a:srgbClr val="A21A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502</Words>
  <Application>Microsoft Macintosh PowerPoint</Application>
  <PresentationFormat>On-screen Show (4:3)</PresentationFormat>
  <Paragraphs>131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 Narrow</vt:lpstr>
      <vt:lpstr>Helvetica Neue</vt:lpstr>
      <vt:lpstr>1_format</vt:lpstr>
      <vt:lpstr>7_format</vt:lpstr>
      <vt:lpstr>2_format</vt:lpstr>
      <vt:lpstr>6_format</vt:lpstr>
      <vt:lpstr>4_format</vt:lpstr>
      <vt:lpstr>Digital Vellum</vt:lpstr>
      <vt:lpstr>Archiving Static Content</vt:lpstr>
      <vt:lpstr>PowerPoint Presentation</vt:lpstr>
      <vt:lpstr>It’s not just the medium!</vt:lpstr>
      <vt:lpstr>Systematic Approach</vt:lpstr>
      <vt:lpstr>What About Executable Content?</vt:lpstr>
      <vt:lpstr>Challenges</vt:lpstr>
      <vt:lpstr>Olive Implementation</vt:lpstr>
      <vt:lpstr>Cloud Execution of Olive</vt:lpstr>
      <vt:lpstr>The Indispensable Context</vt:lpstr>
      <vt:lpstr>Facing Multi-Dimensional Challenges</vt:lpstr>
      <vt:lpstr>Layer 9 -- Public Policy</vt:lpstr>
      <vt:lpstr>Layer 8 -- Financial</vt:lpstr>
      <vt:lpstr>Layers 1-9 -- Institutional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Vellum</dc:title>
  <cp:lastModifiedBy>Mac Admin</cp:lastModifiedBy>
  <cp:revision>1</cp:revision>
  <dcterms:modified xsi:type="dcterms:W3CDTF">2016-04-13T08:43:58Z</dcterms:modified>
</cp:coreProperties>
</file>