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0" r:id="rId3"/>
    <p:sldId id="291" r:id="rId4"/>
    <p:sldId id="292" r:id="rId5"/>
    <p:sldId id="270" r:id="rId6"/>
    <p:sldId id="257" r:id="rId7"/>
    <p:sldId id="258" r:id="rId8"/>
    <p:sldId id="263" r:id="rId9"/>
    <p:sldId id="264" r:id="rId10"/>
    <p:sldId id="293" r:id="rId11"/>
    <p:sldId id="265" r:id="rId12"/>
    <p:sldId id="266" r:id="rId13"/>
    <p:sldId id="267" r:id="rId14"/>
    <p:sldId id="268" r:id="rId15"/>
    <p:sldId id="269" r:id="rId16"/>
    <p:sldId id="271" r:id="rId17"/>
    <p:sldId id="272" r:id="rId18"/>
    <p:sldId id="273" r:id="rId19"/>
    <p:sldId id="289" r:id="rId20"/>
    <p:sldId id="261" r:id="rId21"/>
    <p:sldId id="259"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4" r:id="rId38"/>
    <p:sldId id="260" r:id="rId39"/>
    <p:sldId id="26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8" autoAdjust="0"/>
    <p:restoredTop sz="94660"/>
  </p:normalViewPr>
  <p:slideViewPr>
    <p:cSldViewPr snapToGrid="0">
      <p:cViewPr varScale="1">
        <p:scale>
          <a:sx n="77" d="100"/>
          <a:sy n="77" d="100"/>
        </p:scale>
        <p:origin x="86" y="149"/>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C5AFE-0D23-41DF-9EF4-7481372F6169}" type="datetimeFigureOut">
              <a:rPr lang="en-US" smtClean="0"/>
              <a:t>4/1/2016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DCC66-9118-481B-827B-F8C6FB707513}" type="slidenum">
              <a:rPr lang="en-US" smtClean="0"/>
              <a:t>‹#›</a:t>
            </a:fld>
            <a:endParaRPr lang="en-US"/>
          </a:p>
        </p:txBody>
      </p:sp>
    </p:spTree>
    <p:extLst>
      <p:ext uri="{BB962C8B-B14F-4D97-AF65-F5344CB8AC3E}">
        <p14:creationId xmlns:p14="http://schemas.microsoft.com/office/powerpoint/2010/main" val="350367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Check for</a:t>
            </a:r>
            <a:r>
              <a:rPr lang="en-US" sz="1100" baseline="0" dirty="0" smtClean="0"/>
              <a:t> .</a:t>
            </a:r>
            <a:r>
              <a:rPr lang="en-US" sz="1100" baseline="0" dirty="0" err="1" smtClean="0"/>
              <a:t>ppt</a:t>
            </a:r>
            <a:r>
              <a:rPr lang="en-US" sz="1100" baseline="0" dirty="0" smtClean="0"/>
              <a:t> slide from David</a:t>
            </a:r>
            <a:endParaRPr lang="en-US" sz="1100" dirty="0"/>
          </a:p>
        </p:txBody>
      </p:sp>
      <p:sp>
        <p:nvSpPr>
          <p:cNvPr id="4" name="Slide Number Placeholder 3"/>
          <p:cNvSpPr>
            <a:spLocks noGrp="1"/>
          </p:cNvSpPr>
          <p:nvPr>
            <p:ph type="sldNum" sz="quarter" idx="10"/>
          </p:nvPr>
        </p:nvSpPr>
        <p:spPr/>
        <p:txBody>
          <a:bodyPr/>
          <a:lstStyle/>
          <a:p>
            <a:fld id="{877DCC66-9118-481B-827B-F8C6FB707513}" type="slidenum">
              <a:rPr lang="en-US" smtClean="0"/>
              <a:t>4</a:t>
            </a:fld>
            <a:endParaRPr lang="en-US"/>
          </a:p>
        </p:txBody>
      </p:sp>
    </p:spTree>
    <p:extLst>
      <p:ext uri="{BB962C8B-B14F-4D97-AF65-F5344CB8AC3E}">
        <p14:creationId xmlns:p14="http://schemas.microsoft.com/office/powerpoint/2010/main" val="183516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a:t>
            </a:r>
            <a:r>
              <a:rPr lang="en-US" baseline="0" dirty="0" smtClean="0"/>
              <a:t> animate</a:t>
            </a:r>
            <a:endParaRPr lang="en-US" dirty="0"/>
          </a:p>
        </p:txBody>
      </p:sp>
      <p:sp>
        <p:nvSpPr>
          <p:cNvPr id="4" name="Slide Number Placeholder 3"/>
          <p:cNvSpPr>
            <a:spLocks noGrp="1"/>
          </p:cNvSpPr>
          <p:nvPr>
            <p:ph type="sldNum" sz="quarter" idx="10"/>
          </p:nvPr>
        </p:nvSpPr>
        <p:spPr/>
        <p:txBody>
          <a:bodyPr/>
          <a:lstStyle/>
          <a:p>
            <a:fld id="{877DCC66-9118-481B-827B-F8C6FB707513}" type="slidenum">
              <a:rPr lang="en-US" smtClean="0"/>
              <a:t>23</a:t>
            </a:fld>
            <a:endParaRPr lang="en-US"/>
          </a:p>
        </p:txBody>
      </p:sp>
    </p:spTree>
    <p:extLst>
      <p:ext uri="{BB962C8B-B14F-4D97-AF65-F5344CB8AC3E}">
        <p14:creationId xmlns:p14="http://schemas.microsoft.com/office/powerpoint/2010/main" val="369548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2859AE-1A80-472F-9C0E-05718BE8549B}" type="slidenum">
              <a:rPr lang="it-IT" altLang="en-US" sz="1200"/>
              <a:pPr/>
              <a:t>28</a:t>
            </a:fld>
            <a:endParaRPr lang="it-IT" altLang="en-US" sz="1200"/>
          </a:p>
        </p:txBody>
      </p:sp>
      <p:sp>
        <p:nvSpPr>
          <p:cNvPr id="39939" name="Rectangle 2"/>
          <p:cNvSpPr>
            <a:spLocks noGrp="1" noRot="1" noChangeAspect="1" noChangeArrowheads="1" noTextEdit="1"/>
          </p:cNvSpPr>
          <p:nvPr>
            <p:ph type="sldImg"/>
          </p:nvPr>
        </p:nvSpPr>
        <p:spPr>
          <a:xfrm>
            <a:off x="90488" y="744538"/>
            <a:ext cx="6616700" cy="3722687"/>
          </a:xfrm>
          <a:ln/>
        </p:spPr>
      </p:sp>
      <p:sp>
        <p:nvSpPr>
          <p:cNvPr id="39940" name="Rectangle 3"/>
          <p:cNvSpPr>
            <a:spLocks noGrp="1" noChangeArrowheads="1"/>
          </p:cNvSpPr>
          <p:nvPr>
            <p:ph type="body" idx="1"/>
          </p:nvPr>
        </p:nvSpPr>
        <p:spPr>
          <a:noFill/>
        </p:spPr>
        <p:txBody>
          <a:bodyPr/>
          <a:lstStyle/>
          <a:p>
            <a:pPr eaLnBrk="1" hangingPunct="1"/>
            <a:r>
              <a:rPr lang="en-GB" altLang="en-US"/>
              <a:t>jnieast - http://developers.casparpreserves.eu:8080/hudson/job/CASPAR-REPINF/ws/implementation/repinfotoolbox/jnieast/</a:t>
            </a:r>
          </a:p>
          <a:p>
            <a:pPr eaLnBrk="1" hangingPunct="1"/>
            <a:endParaRPr lang="en-GB" altLang="en-US"/>
          </a:p>
          <a:p>
            <a:pPr eaLnBrk="1" hangingPunct="1"/>
            <a:r>
              <a:rPr lang="en-GB" altLang="en-US"/>
              <a:t>DSSIL Interfaces - http://developers.casparpreserves.eu:8080/hudson/job/CASPAR-REPINF/ws/interfaces/repinfotoolbox/dssli/</a:t>
            </a:r>
          </a:p>
          <a:p>
            <a:pPr eaLnBrk="1" hangingPunct="1"/>
            <a:endParaRPr lang="en-GB" altLang="en-US"/>
          </a:p>
          <a:p>
            <a:pPr eaLnBrk="1" hangingPunct="1"/>
            <a:r>
              <a:rPr lang="en-GB" altLang="en-US"/>
              <a:t>DSSLI Implementations (partial) - http://developers.casparpreserves.eu:8080/hudson/job/CASPAR-REPINF/ws/implementation/repinfotoolbox/dsslieast/</a:t>
            </a:r>
          </a:p>
          <a:p>
            <a:pPr eaLnBrk="1" hangingPunct="1"/>
            <a:r>
              <a:rPr lang="en-GB" altLang="en-US"/>
              <a:t>                                               - http://developers.casparpreserves.eu:8080/hudson/job/CASPAR-REPINF/ws/implementation/repinfotoolbox/dsslidrb/</a:t>
            </a:r>
          </a:p>
        </p:txBody>
      </p:sp>
    </p:spTree>
    <p:extLst>
      <p:ext uri="{BB962C8B-B14F-4D97-AF65-F5344CB8AC3E}">
        <p14:creationId xmlns:p14="http://schemas.microsoft.com/office/powerpoint/2010/main" val="17639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2AA7CD-41A7-4B8F-BD4F-44D8B27394BB}" type="slidenum">
              <a:rPr lang="it-IT" altLang="en-US" sz="1200"/>
              <a:pPr/>
              <a:t>30</a:t>
            </a:fld>
            <a:endParaRPr lang="it-IT" altLang="en-US" sz="1200"/>
          </a:p>
        </p:txBody>
      </p:sp>
      <p:sp>
        <p:nvSpPr>
          <p:cNvPr id="44035" name="Rectangle 2"/>
          <p:cNvSpPr>
            <a:spLocks noGrp="1" noRot="1" noChangeAspect="1" noChangeArrowheads="1" noTextEdit="1"/>
          </p:cNvSpPr>
          <p:nvPr>
            <p:ph type="sldImg"/>
          </p:nvPr>
        </p:nvSpPr>
        <p:spPr>
          <a:xfrm>
            <a:off x="90488" y="744538"/>
            <a:ext cx="6616700" cy="3722687"/>
          </a:xfrm>
          <a:ln/>
        </p:spPr>
      </p:sp>
      <p:sp>
        <p:nvSpPr>
          <p:cNvPr id="44036" name="Rectangle 3"/>
          <p:cNvSpPr>
            <a:spLocks noGrp="1" noChangeArrowheads="1"/>
          </p:cNvSpPr>
          <p:nvPr>
            <p:ph type="body" idx="1"/>
          </p:nvPr>
        </p:nvSpPr>
        <p:spPr>
          <a:xfrm>
            <a:off x="906463" y="4713288"/>
            <a:ext cx="4984750" cy="4468812"/>
          </a:xfrm>
          <a:noFill/>
        </p:spPr>
        <p:txBody>
          <a:bodyPr/>
          <a:lstStyle/>
          <a:p>
            <a:pPr eaLnBrk="1" hangingPunct="1"/>
            <a:r>
              <a:rPr lang="en-GB" altLang="en-US"/>
              <a:t>This can be ignored if known as it was presented in the second review.</a:t>
            </a:r>
          </a:p>
          <a:p>
            <a:pPr eaLnBrk="1" hangingPunct="1"/>
            <a:endParaRPr lang="en-GB" altLang="en-US"/>
          </a:p>
          <a:p>
            <a:pPr eaLnBrk="1" hangingPunct="1"/>
            <a:endParaRPr lang="en-GB" altLang="en-US"/>
          </a:p>
          <a:p>
            <a:pPr eaLnBrk="1" hangingPunct="1"/>
            <a:r>
              <a:rPr lang="en-GB" altLang="en-US"/>
              <a:t>An example of an EAST description of STFC BADC MST data in BEST OASIS Modeller. Will show application as demo. No need to print.</a:t>
            </a:r>
            <a:endParaRPr lang="en-US" altLang="en-US"/>
          </a:p>
        </p:txBody>
      </p:sp>
    </p:spTree>
    <p:extLst>
      <p:ext uri="{BB962C8B-B14F-4D97-AF65-F5344CB8AC3E}">
        <p14:creationId xmlns:p14="http://schemas.microsoft.com/office/powerpoint/2010/main" val="282974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379C4E-B723-4650-9477-EE6F9A33FE07}" type="slidenum">
              <a:rPr lang="it-IT" altLang="en-US" sz="1200"/>
              <a:pPr/>
              <a:t>31</a:t>
            </a:fld>
            <a:endParaRPr lang="it-IT" altLang="en-US" sz="1200"/>
          </a:p>
        </p:txBody>
      </p:sp>
      <p:sp>
        <p:nvSpPr>
          <p:cNvPr id="46083" name="Rectangle 2"/>
          <p:cNvSpPr>
            <a:spLocks noGrp="1" noRot="1" noChangeAspect="1" noChangeArrowheads="1" noTextEdit="1"/>
          </p:cNvSpPr>
          <p:nvPr>
            <p:ph type="sldImg"/>
          </p:nvPr>
        </p:nvSpPr>
        <p:spPr>
          <a:xfrm>
            <a:off x="90488" y="744538"/>
            <a:ext cx="6616700" cy="3722687"/>
          </a:xfrm>
          <a:ln/>
        </p:spPr>
      </p:sp>
      <p:sp>
        <p:nvSpPr>
          <p:cNvPr id="46084" name="Rectangle 3"/>
          <p:cNvSpPr>
            <a:spLocks noGrp="1" noChangeArrowheads="1"/>
          </p:cNvSpPr>
          <p:nvPr>
            <p:ph type="body" idx="1"/>
          </p:nvPr>
        </p:nvSpPr>
        <p:spPr>
          <a:xfrm>
            <a:off x="906463" y="4713288"/>
            <a:ext cx="4984750" cy="4468812"/>
          </a:xfrm>
          <a:noFill/>
        </p:spPr>
        <p:txBody>
          <a:bodyPr/>
          <a:lstStyle/>
          <a:p>
            <a:pPr eaLnBrk="1" hangingPunct="1"/>
            <a:r>
              <a:rPr lang="en-GB" altLang="en-US"/>
              <a:t>This can be ignored if known as it was presented in the second review.</a:t>
            </a:r>
          </a:p>
          <a:p>
            <a:pPr eaLnBrk="1" hangingPunct="1"/>
            <a:endParaRPr lang="en-GB" altLang="en-US"/>
          </a:p>
          <a:p>
            <a:pPr eaLnBrk="1" hangingPunct="1"/>
            <a:endParaRPr lang="en-GB" altLang="en-US"/>
          </a:p>
          <a:p>
            <a:pPr eaLnBrk="1" hangingPunct="1"/>
            <a:r>
              <a:rPr lang="en-GB" altLang="en-US"/>
              <a:t>The UNESCO DRB description of their GRID data. Will explain structure. Do not print?</a:t>
            </a:r>
            <a:endParaRPr lang="en-US" altLang="en-US"/>
          </a:p>
        </p:txBody>
      </p:sp>
    </p:spTree>
    <p:extLst>
      <p:ext uri="{BB962C8B-B14F-4D97-AF65-F5344CB8AC3E}">
        <p14:creationId xmlns:p14="http://schemas.microsoft.com/office/powerpoint/2010/main" val="209806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384175" y="687388"/>
            <a:ext cx="6091238" cy="3427412"/>
          </a:xfrm>
          <a:ln/>
        </p:spPr>
      </p:sp>
      <p:sp>
        <p:nvSpPr>
          <p:cNvPr id="9219" name="Rectangle 3"/>
          <p:cNvSpPr>
            <a:spLocks noGrp="1" noChangeArrowheads="1"/>
          </p:cNvSpPr>
          <p:nvPr>
            <p:ph type="body" idx="1"/>
          </p:nvPr>
        </p:nvSpPr>
        <p:spPr>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Building up data types from individual values to complex data structures to specialised domain data types.</a:t>
            </a:r>
            <a:endParaRPr lang="en-US" altLang="en-US"/>
          </a:p>
        </p:txBody>
      </p:sp>
    </p:spTree>
    <p:extLst>
      <p:ext uri="{BB962C8B-B14F-4D97-AF65-F5344CB8AC3E}">
        <p14:creationId xmlns:p14="http://schemas.microsoft.com/office/powerpoint/2010/main" val="132544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0488" y="744538"/>
            <a:ext cx="6616700" cy="3722687"/>
          </a:xfrm>
          <a:ln/>
        </p:spPr>
      </p:sp>
      <p:sp>
        <p:nvSpPr>
          <p:cNvPr id="11267" name="Notes Placeholder 2"/>
          <p:cNvSpPr>
            <a:spLocks noGrp="1"/>
          </p:cNvSpPr>
          <p:nvPr>
            <p:ph type="body" idx="1"/>
          </p:nvPr>
        </p:nvSpPr>
        <p:spPr>
          <a:noFill/>
        </p:spPr>
        <p:txBody>
          <a:bodyPr/>
          <a:lstStyle/>
          <a:p>
            <a:pPr eaLnBrk="1" hangingPunct="1"/>
            <a:endParaRPr lang="en-US" altLang="en-US"/>
          </a:p>
        </p:txBody>
      </p:sp>
      <p:sp>
        <p:nvSpPr>
          <p:cNvPr id="4" name="Slide Number Placeholder 3"/>
          <p:cNvSpPr>
            <a:spLocks noGrp="1"/>
          </p:cNvSpPr>
          <p:nvPr>
            <p:ph type="sldNum" sz="quarter" idx="5"/>
          </p:nvPr>
        </p:nvSpPr>
        <p:spPr/>
        <p:txBody>
          <a:bodyPr/>
          <a:lstStyle/>
          <a:p>
            <a:pPr eaLnBrk="1" fontAlgn="auto" hangingPunct="1">
              <a:spcBef>
                <a:spcPts val="0"/>
              </a:spcBef>
              <a:spcAft>
                <a:spcPts val="0"/>
              </a:spcAft>
              <a:defRPr/>
            </a:pPr>
            <a:fld id="{2E42D820-CF23-43AA-8BA9-D05C59CA327F}" type="slidenum">
              <a:rPr lang="en-GB" sz="1800" kern="0">
                <a:solidFill>
                  <a:sysClr val="windowText" lastClr="000000"/>
                </a:solidFill>
              </a:rPr>
              <a:pPr eaLnBrk="1" fontAlgn="auto" hangingPunct="1">
                <a:spcBef>
                  <a:spcPts val="0"/>
                </a:spcBef>
                <a:spcAft>
                  <a:spcPts val="0"/>
                </a:spcAft>
                <a:defRPr/>
              </a:pPr>
              <a:t>33</a:t>
            </a:fld>
            <a:endParaRPr lang="en-GB" sz="1800" kern="0">
              <a:solidFill>
                <a:sysClr val="windowText" lastClr="000000"/>
              </a:solidFill>
            </a:endParaRPr>
          </a:p>
        </p:txBody>
      </p:sp>
    </p:spTree>
    <p:extLst>
      <p:ext uri="{BB962C8B-B14F-4D97-AF65-F5344CB8AC3E}">
        <p14:creationId xmlns:p14="http://schemas.microsoft.com/office/powerpoint/2010/main" val="415323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8E6240-2747-47CB-BE0F-62BAF9DC85F8}" type="slidenum">
              <a:rPr lang="it-IT" altLang="en-US" sz="1200"/>
              <a:pPr/>
              <a:t>35</a:t>
            </a:fld>
            <a:endParaRPr lang="it-IT" altLang="en-US" sz="1200"/>
          </a:p>
        </p:txBody>
      </p:sp>
      <p:sp>
        <p:nvSpPr>
          <p:cNvPr id="49155" name="Rectangle 2"/>
          <p:cNvSpPr>
            <a:spLocks noGrp="1" noRot="1" noChangeAspect="1" noChangeArrowheads="1" noTextEdit="1"/>
          </p:cNvSpPr>
          <p:nvPr>
            <p:ph type="sldImg"/>
          </p:nvPr>
        </p:nvSpPr>
        <p:spPr>
          <a:xfrm>
            <a:off x="90488" y="744538"/>
            <a:ext cx="6616700" cy="3722687"/>
          </a:xfrm>
          <a:ln/>
        </p:spPr>
      </p:sp>
      <p:sp>
        <p:nvSpPr>
          <p:cNvPr id="49156" name="Rectangle 3"/>
          <p:cNvSpPr>
            <a:spLocks noGrp="1" noChangeArrowheads="1"/>
          </p:cNvSpPr>
          <p:nvPr>
            <p:ph type="body" idx="1"/>
          </p:nvPr>
        </p:nvSpPr>
        <p:spPr>
          <a:xfrm>
            <a:off x="906463" y="4713288"/>
            <a:ext cx="4984750" cy="4468812"/>
          </a:xfrm>
          <a:noFill/>
        </p:spPr>
        <p:txBody>
          <a:bodyPr/>
          <a:lstStyle/>
          <a:p>
            <a:pPr eaLnBrk="1" hangingPunct="1"/>
            <a:r>
              <a:rPr lang="en-GB" altLang="en-US"/>
              <a:t>This can be ignored if known as it was presented in the second review.</a:t>
            </a:r>
          </a:p>
          <a:p>
            <a:pPr eaLnBrk="1" hangingPunct="1"/>
            <a:endParaRPr lang="en-GB" altLang="en-US"/>
          </a:p>
          <a:p>
            <a:pPr eaLnBrk="1" hangingPunct="1"/>
            <a:endParaRPr lang="en-GB" altLang="en-US"/>
          </a:p>
          <a:p>
            <a:pPr eaLnBrk="1" hangingPunct="1"/>
            <a:r>
              <a:rPr lang="en-GB" altLang="en-US"/>
              <a:t>Will show as example. Note the XPATH relating the structure and the semantic descriptions.</a:t>
            </a:r>
            <a:endParaRPr lang="en-US" altLang="en-US"/>
          </a:p>
        </p:txBody>
      </p:sp>
    </p:spTree>
    <p:extLst>
      <p:ext uri="{BB962C8B-B14F-4D97-AF65-F5344CB8AC3E}">
        <p14:creationId xmlns:p14="http://schemas.microsoft.com/office/powerpoint/2010/main" val="159186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ISO 16363</a:t>
            </a:r>
            <a:r>
              <a:rPr lang="en-GB" baseline="0" dirty="0" smtClean="0"/>
              <a:t> was derived from OAIS – the technical issues connected with preservation with “</a:t>
            </a:r>
            <a:r>
              <a:rPr lang="en-GB" dirty="0" smtClean="0"/>
              <a:t>Trusted Digital Repositories: Attributes and Responsibilities”</a:t>
            </a:r>
          </a:p>
          <a:p>
            <a:r>
              <a:rPr lang="en-GB" dirty="0" smtClean="0"/>
              <a:t>An intermediate version called TRAC was created but that was not a standard and was not designed for audits.</a:t>
            </a:r>
          </a:p>
          <a:p>
            <a:endParaRPr lang="en-GB" dirty="0" smtClean="0"/>
          </a:p>
          <a:p>
            <a:r>
              <a:rPr lang="en-GB" dirty="0" smtClean="0"/>
              <a:t>To follow the ISO process, ISO 16919 accompanies 16363 to help define who can audit. ISO/CASCO – concerned with conformity assessment – previously talked in terms of qualifications and experience. However now the idea is to define “competencies”  - what an</a:t>
            </a:r>
            <a:r>
              <a:rPr lang="en-GB" baseline="0" dirty="0" smtClean="0"/>
              <a:t> auditor needs to be able to do.</a:t>
            </a:r>
            <a:r>
              <a:rPr lang="en-GB" dirty="0" smtClean="0"/>
              <a:t>  </a:t>
            </a:r>
            <a:r>
              <a:rPr lang="en-GB" baseline="0" dirty="0" smtClean="0"/>
              <a:t> This allows us to specify in detail what these competencies are.</a:t>
            </a:r>
          </a:p>
          <a:p>
            <a:endParaRPr lang="en-GB" dirty="0" smtClean="0"/>
          </a:p>
          <a:p>
            <a:r>
              <a:rPr lang="en-GB" dirty="0" smtClean="0"/>
              <a:t>The question </a:t>
            </a:r>
            <a:r>
              <a:rPr lang="en-GB" baseline="0" dirty="0" smtClean="0"/>
              <a:t>is who determines that someone can do an audit?</a:t>
            </a:r>
          </a:p>
        </p:txBody>
      </p:sp>
      <p:sp>
        <p:nvSpPr>
          <p:cNvPr id="4" name="Slide Number Placeholder 3"/>
          <p:cNvSpPr>
            <a:spLocks noGrp="1"/>
          </p:cNvSpPr>
          <p:nvPr>
            <p:ph type="sldNum" sz="quarter" idx="10"/>
          </p:nvPr>
        </p:nvSpPr>
        <p:spPr/>
        <p:txBody>
          <a:bodyPr/>
          <a:lstStyle/>
          <a:p>
            <a:fld id="{F8F98CC5-4DBF-4378-AEAA-11438914B862}" type="slidenum">
              <a:rPr lang="en-GB" smtClean="0"/>
              <a:t>38</a:t>
            </a:fld>
            <a:endParaRPr lang="en-GB"/>
          </a:p>
        </p:txBody>
      </p:sp>
    </p:spTree>
    <p:extLst>
      <p:ext uri="{BB962C8B-B14F-4D97-AF65-F5344CB8AC3E}">
        <p14:creationId xmlns:p14="http://schemas.microsoft.com/office/powerpoint/2010/main" val="205416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repository must follow ISO 16363</a:t>
            </a:r>
            <a:r>
              <a:rPr lang="en-US" baseline="0" dirty="0" smtClean="0"/>
              <a:t> – check by an auditor</a:t>
            </a:r>
          </a:p>
          <a:p>
            <a:r>
              <a:rPr lang="en-GB" baseline="0" dirty="0" smtClean="0"/>
              <a:t>An Certification Body – the auditors -is accredited according to ISO 16919</a:t>
            </a:r>
          </a:p>
          <a:p>
            <a:r>
              <a:rPr lang="en-GB" baseline="0" dirty="0" smtClean="0"/>
              <a:t>The National Accreditation Body accredits the Certification body</a:t>
            </a:r>
          </a:p>
          <a:p>
            <a:r>
              <a:rPr lang="en-GB" baseline="0" dirty="0" smtClean="0"/>
              <a:t>Since the NAB does not know about digital preservation they appoint assessors who can make the judgement.</a:t>
            </a:r>
            <a:endParaRPr lang="en-GB" dirty="0" smtClean="0"/>
          </a:p>
        </p:txBody>
      </p:sp>
      <p:sp>
        <p:nvSpPr>
          <p:cNvPr id="4" name="Slide Number Placeholder 3"/>
          <p:cNvSpPr>
            <a:spLocks noGrp="1"/>
          </p:cNvSpPr>
          <p:nvPr>
            <p:ph type="sldNum" sz="quarter" idx="10"/>
          </p:nvPr>
        </p:nvSpPr>
        <p:spPr/>
        <p:txBody>
          <a:bodyPr/>
          <a:lstStyle/>
          <a:p>
            <a:fld id="{5C10D09A-9DCE-42FE-BF71-07E510FE7E6C}" type="slidenum">
              <a:rPr lang="en-US" smtClean="0"/>
              <a:t>39</a:t>
            </a:fld>
            <a:endParaRPr lang="en-US"/>
          </a:p>
        </p:txBody>
      </p:sp>
    </p:spTree>
    <p:extLst>
      <p:ext uri="{BB962C8B-B14F-4D97-AF65-F5344CB8AC3E}">
        <p14:creationId xmlns:p14="http://schemas.microsoft.com/office/powerpoint/2010/main" val="89999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b="1" dirty="0" smtClean="0"/>
              <a:t>Figure 4-1: OAIS Functional Entities </a:t>
            </a:r>
          </a:p>
          <a:p>
            <a:pPr eaLnBrk="1" hangingPunct="1"/>
            <a:endParaRPr lang="en-GB" b="0" dirty="0" smtClean="0"/>
          </a:p>
          <a:p>
            <a:pPr eaLnBrk="1" hangingPunct="1"/>
            <a:r>
              <a:rPr lang="en-GB" b="0" dirty="0" smtClean="0"/>
              <a:t>(20090520 – BS comment – added line between Admin and Archival Storage)</a:t>
            </a:r>
          </a:p>
        </p:txBody>
      </p:sp>
      <p:sp>
        <p:nvSpPr>
          <p:cNvPr id="4" name="Slide Number Placeholder 3"/>
          <p:cNvSpPr>
            <a:spLocks noGrp="1"/>
          </p:cNvSpPr>
          <p:nvPr>
            <p:ph type="sldNum" sz="quarter" idx="5"/>
          </p:nvPr>
        </p:nvSpPr>
        <p:spPr/>
        <p:txBody>
          <a:bodyPr/>
          <a:lstStyle/>
          <a:p>
            <a:pPr>
              <a:defRPr/>
            </a:pPr>
            <a:fld id="{E6AB1899-F34F-4D62-9FD5-0C3282DCE3BD}" type="slidenum">
              <a:rPr lang="en-GB" smtClean="0"/>
              <a:pPr>
                <a:defRPr/>
              </a:pPr>
              <a:t>5</a:t>
            </a:fld>
            <a:endParaRPr lang="en-GB" dirty="0"/>
          </a:p>
        </p:txBody>
      </p:sp>
    </p:spTree>
    <p:extLst>
      <p:ext uri="{BB962C8B-B14F-4D97-AF65-F5344CB8AC3E}">
        <p14:creationId xmlns:p14="http://schemas.microsoft.com/office/powerpoint/2010/main" val="327197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There is a hierarchy of ISO standards concerned with good auditing. </a:t>
            </a:r>
          </a:p>
          <a:p>
            <a:pPr>
              <a:defRPr/>
            </a:pPr>
            <a:r>
              <a:rPr lang="en-GB" b="1" dirty="0"/>
              <a:t>ISO 16919 is positioned within this hierarchy in order to ensure that these good practices can be applied to the evaluation of the trustworthiness of digital repositories using ISO 16363.</a:t>
            </a:r>
          </a:p>
          <a:p>
            <a:pPr>
              <a:defRPr/>
            </a:pPr>
            <a:endParaRPr lang="en-GB" b="1" dirty="0"/>
          </a:p>
          <a:p>
            <a:pPr>
              <a:defRPr/>
            </a:pPr>
            <a:r>
              <a:rPr lang="en-GB" b="1" dirty="0"/>
              <a:t>It covers principles needed to inspire confidence that third party certification of the management of the digital repository has been performed with impartiality, competence, responsibility, openness, confidentiality, and responsiveness to complaints.</a:t>
            </a:r>
          </a:p>
          <a:p>
            <a:pPr>
              <a:defRPr/>
            </a:pPr>
            <a:endParaRPr lang="en-GB" b="1" dirty="0"/>
          </a:p>
          <a:p>
            <a:pPr>
              <a:defRPr/>
            </a:pPr>
            <a:r>
              <a:rPr lang="en-GB" b="1" dirty="0"/>
              <a:t>As you all probably know, the OAIS Reference Model (ISO 14721) is the pre-eminent, world-wide standard detailing the required functions for an Open Archival Information System (OAIS) Archives.  It also provides a required information model for Archives.  Although it is desirable to do so, Archives do not need to use the terminology in the information model and the standard.  Repositories just need to be able to map their usage to the OAIS required items.  Of course it most modern situations, it is easiest to just use the OAIS terminology to ease the communication process with most up-to-date and technically savvy archivists.</a:t>
            </a:r>
          </a:p>
          <a:p>
            <a:pPr>
              <a:defRPr/>
            </a:pPr>
            <a:endParaRPr lang="en-GB" b="1" dirty="0"/>
          </a:p>
          <a:p>
            <a:pPr>
              <a:defRPr/>
            </a:pPr>
            <a:r>
              <a:rPr lang="en-GB" b="1" dirty="0"/>
              <a:t>Many Archives have claimed to be OAIS compliant.  ISO 16363 expands on OAIS standards and delivers specifically testable metrics that provide a more consistently verifiable situation for self-assessment and that </a:t>
            </a:r>
          </a:p>
          <a:p>
            <a:pPr>
              <a:defRPr/>
            </a:pPr>
            <a:r>
              <a:rPr lang="en-GB" b="1" dirty="0"/>
              <a:t>can lead to third-party certification.</a:t>
            </a:r>
          </a:p>
          <a:p>
            <a:pPr>
              <a:defRPr/>
            </a:pPr>
            <a:endParaRPr lang="en-GB" b="1" dirty="0"/>
          </a:p>
          <a:p>
            <a:pPr>
              <a:defRPr/>
            </a:pPr>
            <a:r>
              <a:rPr lang="en-GB" sz="1100" b="1" dirty="0"/>
              <a:t>ISO 16363 provides metrics concerning:</a:t>
            </a:r>
          </a:p>
          <a:p>
            <a:pPr marL="189172" indent="-189172">
              <a:buFont typeface="Arial" pitchFamily="34" charset="0"/>
              <a:buChar char="•"/>
              <a:defRPr/>
            </a:pPr>
            <a:r>
              <a:rPr lang="en-GB" sz="1100" b="1" dirty="0"/>
              <a:t>Organizational Infrastructure</a:t>
            </a:r>
          </a:p>
          <a:p>
            <a:pPr marL="662924" lvl="1" indent="-189172">
              <a:buFont typeface="Arial" pitchFamily="34" charset="0"/>
              <a:buChar char="•"/>
              <a:defRPr/>
            </a:pPr>
            <a:r>
              <a:rPr lang="en-GB" sz="900" b="1" dirty="0"/>
              <a:t>e.g. </a:t>
            </a:r>
            <a:r>
              <a:rPr lang="en-US" sz="900" b="1" dirty="0"/>
              <a:t>The repository shall have a documented history of the changes to its operations, procedures, software, and hardware.</a:t>
            </a:r>
            <a:endParaRPr lang="en-GB" sz="900" b="1" dirty="0"/>
          </a:p>
          <a:p>
            <a:pPr marL="189172" indent="-189172">
              <a:buFont typeface="Arial" pitchFamily="34" charset="0"/>
              <a:buChar char="•"/>
              <a:defRPr/>
            </a:pPr>
            <a:r>
              <a:rPr lang="en-GB" sz="1100" b="1" dirty="0"/>
              <a:t>Digital Object Management</a:t>
            </a:r>
          </a:p>
          <a:p>
            <a:pPr marL="662924" lvl="1" indent="-189172">
              <a:buFont typeface="Arial" pitchFamily="34" charset="0"/>
              <a:buChar char="•"/>
              <a:defRPr/>
            </a:pPr>
            <a:r>
              <a:rPr lang="en-GB" sz="900" b="1" dirty="0"/>
              <a:t>e.g. The repository shall have access to necessary tools and resources to provide authoritative Representation Information for all of the digital objects it contains</a:t>
            </a:r>
            <a:r>
              <a:rPr lang="en-GB" sz="1100" b="1" dirty="0"/>
              <a:t>.</a:t>
            </a:r>
          </a:p>
          <a:p>
            <a:pPr marL="189172" indent="-189172">
              <a:buFont typeface="Arial" pitchFamily="34" charset="0"/>
              <a:buChar char="•"/>
              <a:defRPr/>
            </a:pPr>
            <a:r>
              <a:rPr lang="en-GB" sz="1100" b="1" dirty="0"/>
              <a:t>Infrastructure and Security Risk Management</a:t>
            </a:r>
          </a:p>
          <a:p>
            <a:pPr marL="662924" lvl="1" indent="-189172">
              <a:buFont typeface="Arial" pitchFamily="34" charset="0"/>
              <a:buChar char="•"/>
              <a:defRPr/>
            </a:pPr>
            <a:r>
              <a:rPr lang="en-GB" sz="900" b="1" dirty="0"/>
              <a:t>e.g.. </a:t>
            </a:r>
            <a:r>
              <a:rPr lang="en-US" sz="900" b="1" dirty="0"/>
              <a:t>The repository shall have procedures in place to evaluate when changes are needed </a:t>
            </a:r>
            <a:r>
              <a:rPr lang="en-US" sz="1100" b="1" dirty="0"/>
              <a:t>to current </a:t>
            </a:r>
            <a:r>
              <a:rPr lang="en-US" sz="900" b="1" dirty="0"/>
              <a:t>software</a:t>
            </a:r>
            <a:r>
              <a:rPr lang="en-US" sz="1100" b="1" dirty="0"/>
              <a:t>.</a:t>
            </a:r>
          </a:p>
          <a:p>
            <a:pPr marL="473752" lvl="1">
              <a:defRPr/>
            </a:pPr>
            <a:endParaRPr lang="en-US" sz="1100" b="1" dirty="0"/>
          </a:p>
          <a:p>
            <a:pPr>
              <a:defRPr/>
            </a:pPr>
            <a:r>
              <a:rPr lang="en-US" sz="1100" b="1" dirty="0"/>
              <a:t>ISO/IEC 17021 is ISO’s and IEC’s generic auditing standard.  Since the underlying organizational infrastructures and processes needed to audit almost any type systems  is largely the same, it makes sense to provide a basic single, consistently applied process for all audits.  Then specific requirements for specific applications can be layered on top of those generic requirements.  We should also tell you that there is a whole suite of standards related to ISO/IEC 17021 that provide more detailed information.  An example is ISO/IEC 17022 that provides details of what should be in a Audit Report. </a:t>
            </a:r>
          </a:p>
          <a:p>
            <a:pPr>
              <a:defRPr/>
            </a:pPr>
            <a:endParaRPr lang="en-US" sz="1100" b="1" dirty="0"/>
          </a:p>
          <a:p>
            <a:pPr>
              <a:defRPr/>
            </a:pPr>
            <a:r>
              <a:rPr lang="en-US" sz="1100" b="1" dirty="0"/>
              <a:t>ISO 16919 provides those specific requirements for auditing of candidate Trustworthy Digital Repositories according to the metrics defined in ISO 16363.</a:t>
            </a:r>
          </a:p>
          <a:p>
            <a:pPr>
              <a:defRPr/>
            </a:pPr>
            <a:endParaRPr lang="en-US" sz="1100" b="1" dirty="0"/>
          </a:p>
          <a:p>
            <a:pPr>
              <a:defRPr/>
            </a:pPr>
            <a:r>
              <a:rPr lang="en-US" sz="1100" b="1" dirty="0"/>
              <a:t>This module and the following modules will concentrate on the specific requirements defined in ISO 16919 while also including some discussion of the ISO/IEC 17021 items of relevance to auditors and repository staff.  However the emphasis will be on ISO 16919 and how the competencies defined within it are related to the ISO 16363 metrics that the repository will be measured against.</a:t>
            </a:r>
          </a:p>
        </p:txBody>
      </p:sp>
      <p:sp>
        <p:nvSpPr>
          <p:cNvPr id="4" name="Slide Number Placeholder 3"/>
          <p:cNvSpPr>
            <a:spLocks noGrp="1"/>
          </p:cNvSpPr>
          <p:nvPr>
            <p:ph type="sldNum" sz="quarter" idx="10"/>
          </p:nvPr>
        </p:nvSpPr>
        <p:spPr/>
        <p:txBody>
          <a:bodyPr/>
          <a:lstStyle/>
          <a:p>
            <a:fld id="{F8F98CC5-4DBF-4378-AEAA-11438914B862}" type="slidenum">
              <a:rPr lang="en-GB" smtClean="0"/>
              <a:t>6</a:t>
            </a:fld>
            <a:endParaRPr lang="en-GB" dirty="0"/>
          </a:p>
        </p:txBody>
      </p:sp>
    </p:spTree>
    <p:extLst>
      <p:ext uri="{BB962C8B-B14F-4D97-AF65-F5344CB8AC3E}">
        <p14:creationId xmlns:p14="http://schemas.microsoft.com/office/powerpoint/2010/main" val="47526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Your</a:t>
            </a:r>
            <a:r>
              <a:rPr lang="en-US" baseline="0" dirty="0" smtClean="0"/>
              <a:t> National Body may also have a standards store usually priced in your local currency.</a:t>
            </a:r>
          </a:p>
          <a:p>
            <a:endParaRPr lang="en-US" baseline="0" dirty="0" smtClean="0"/>
          </a:p>
          <a:p>
            <a:r>
              <a:rPr lang="en-US" baseline="0" dirty="0" smtClean="0"/>
              <a:t>The ISO Standards actually have a few pages of ISO boilerplate that are attached to the front of the CCSDS documents</a:t>
            </a:r>
            <a:endParaRPr lang="en-US" dirty="0"/>
          </a:p>
        </p:txBody>
      </p:sp>
      <p:sp>
        <p:nvSpPr>
          <p:cNvPr id="4" name="Slide Number Placeholder 3"/>
          <p:cNvSpPr>
            <a:spLocks noGrp="1"/>
          </p:cNvSpPr>
          <p:nvPr>
            <p:ph type="sldNum" sz="quarter" idx="10"/>
          </p:nvPr>
        </p:nvSpPr>
        <p:spPr/>
        <p:txBody>
          <a:bodyPr/>
          <a:lstStyle/>
          <a:p>
            <a:fld id="{5C10D09A-9DCE-42FE-BF71-07E510FE7E6C}" type="slidenum">
              <a:rPr lang="en-US" smtClean="0"/>
              <a:t>7</a:t>
            </a:fld>
            <a:endParaRPr lang="en-US" dirty="0"/>
          </a:p>
        </p:txBody>
      </p:sp>
    </p:spTree>
    <p:extLst>
      <p:ext uri="{BB962C8B-B14F-4D97-AF65-F5344CB8AC3E}">
        <p14:creationId xmlns:p14="http://schemas.microsoft.com/office/powerpoint/2010/main" val="334719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There is a hierarchy of ISO standards concerned with good auditing. </a:t>
            </a:r>
          </a:p>
          <a:p>
            <a:pPr>
              <a:defRPr/>
            </a:pPr>
            <a:r>
              <a:rPr lang="en-GB" b="1" dirty="0"/>
              <a:t>ISO 16919 is positioned within this hierarchy in order to ensure that these good practices can be applied to the evaluation of the trustworthiness of digital repositories using ISO 16363.</a:t>
            </a:r>
          </a:p>
          <a:p>
            <a:pPr>
              <a:defRPr/>
            </a:pPr>
            <a:endParaRPr lang="en-GB" b="1" dirty="0"/>
          </a:p>
          <a:p>
            <a:pPr>
              <a:defRPr/>
            </a:pPr>
            <a:r>
              <a:rPr lang="en-GB" b="1" dirty="0"/>
              <a:t>It covers principles needed to inspire confidence that third party certification of the management of the digital repository has been performed with impartiality, competence, responsibility, openness, confidentiality, and responsiveness to complaints.</a:t>
            </a:r>
          </a:p>
          <a:p>
            <a:pPr>
              <a:defRPr/>
            </a:pPr>
            <a:endParaRPr lang="en-GB" b="1" dirty="0"/>
          </a:p>
          <a:p>
            <a:pPr>
              <a:defRPr/>
            </a:pPr>
            <a:r>
              <a:rPr lang="en-GB" b="1" dirty="0"/>
              <a:t>As you all probably know, the OAIS Reference Model (ISO 14721) is the pre-eminent, world-wide standard detailing the required functions for an Open Archival Information System (OAIS) Archives.  It also provides a required information model for Archives.  Although it is desirable to do so, Archives do not need to use the terminology in the information model and the standard.  Repositories just need to be able to map their usage to the OAIS required items.  Of course it most modern situations, it is easiest to just use the OAIS terminology to ease the communication process with most up-to-date and technically savvy archivists.</a:t>
            </a:r>
          </a:p>
          <a:p>
            <a:pPr>
              <a:defRPr/>
            </a:pPr>
            <a:endParaRPr lang="en-GB" b="1" dirty="0"/>
          </a:p>
          <a:p>
            <a:pPr>
              <a:defRPr/>
            </a:pPr>
            <a:r>
              <a:rPr lang="en-GB" b="1" dirty="0"/>
              <a:t>Many Archives have claimed to be OAIS compliant.  ISO 16363 expands on OAIS standards and delivers specifically testable metrics that provide a more consistently verifiable situation for self-assessment and that </a:t>
            </a:r>
          </a:p>
          <a:p>
            <a:pPr>
              <a:defRPr/>
            </a:pPr>
            <a:r>
              <a:rPr lang="en-GB" b="1" dirty="0"/>
              <a:t>can lead to third-party certification.</a:t>
            </a:r>
          </a:p>
          <a:p>
            <a:pPr>
              <a:defRPr/>
            </a:pPr>
            <a:endParaRPr lang="en-GB" b="1" dirty="0"/>
          </a:p>
          <a:p>
            <a:pPr>
              <a:defRPr/>
            </a:pPr>
            <a:r>
              <a:rPr lang="en-GB" sz="1100" b="1" dirty="0"/>
              <a:t>ISO 16363 provides metrics concerning:</a:t>
            </a:r>
          </a:p>
          <a:p>
            <a:pPr marL="189172" indent="-189172">
              <a:buFont typeface="Arial" pitchFamily="34" charset="0"/>
              <a:buChar char="•"/>
              <a:defRPr/>
            </a:pPr>
            <a:r>
              <a:rPr lang="en-GB" sz="1100" b="1" dirty="0"/>
              <a:t>Organizational Infrastructure</a:t>
            </a:r>
          </a:p>
          <a:p>
            <a:pPr marL="662924" lvl="1" indent="-189172">
              <a:buFont typeface="Arial" pitchFamily="34" charset="0"/>
              <a:buChar char="•"/>
              <a:defRPr/>
            </a:pPr>
            <a:r>
              <a:rPr lang="en-GB" sz="900" b="1" dirty="0"/>
              <a:t>e.g. </a:t>
            </a:r>
            <a:r>
              <a:rPr lang="en-US" sz="900" b="1" dirty="0"/>
              <a:t>The repository shall have a documented history of the changes to its operations, procedures, software, and hardware.</a:t>
            </a:r>
            <a:endParaRPr lang="en-GB" sz="900" b="1" dirty="0"/>
          </a:p>
          <a:p>
            <a:pPr marL="189172" indent="-189172">
              <a:buFont typeface="Arial" pitchFamily="34" charset="0"/>
              <a:buChar char="•"/>
              <a:defRPr/>
            </a:pPr>
            <a:r>
              <a:rPr lang="en-GB" sz="1100" b="1" dirty="0"/>
              <a:t>Digital Object Management</a:t>
            </a:r>
          </a:p>
          <a:p>
            <a:pPr marL="662924" lvl="1" indent="-189172">
              <a:buFont typeface="Arial" pitchFamily="34" charset="0"/>
              <a:buChar char="•"/>
              <a:defRPr/>
            </a:pPr>
            <a:r>
              <a:rPr lang="en-GB" sz="900" b="1" dirty="0"/>
              <a:t>e.g. The repository shall have access to necessary tools and resources to provide authoritative Representation Information for all of the digital objects it contains</a:t>
            </a:r>
            <a:r>
              <a:rPr lang="en-GB" sz="1100" b="1" dirty="0"/>
              <a:t>.</a:t>
            </a:r>
          </a:p>
          <a:p>
            <a:pPr marL="189172" indent="-189172">
              <a:buFont typeface="Arial" pitchFamily="34" charset="0"/>
              <a:buChar char="•"/>
              <a:defRPr/>
            </a:pPr>
            <a:r>
              <a:rPr lang="en-GB" sz="1100" b="1" dirty="0"/>
              <a:t>Infrastructure and Security Risk Management</a:t>
            </a:r>
          </a:p>
          <a:p>
            <a:pPr marL="662924" lvl="1" indent="-189172">
              <a:buFont typeface="Arial" pitchFamily="34" charset="0"/>
              <a:buChar char="•"/>
              <a:defRPr/>
            </a:pPr>
            <a:r>
              <a:rPr lang="en-GB" sz="900" b="1" dirty="0"/>
              <a:t>e.g.. </a:t>
            </a:r>
            <a:r>
              <a:rPr lang="en-US" sz="900" b="1" dirty="0"/>
              <a:t>The repository shall have procedures in place to evaluate when changes are needed </a:t>
            </a:r>
            <a:r>
              <a:rPr lang="en-US" sz="1100" b="1" dirty="0"/>
              <a:t>to current </a:t>
            </a:r>
            <a:r>
              <a:rPr lang="en-US" sz="900" b="1" dirty="0"/>
              <a:t>software</a:t>
            </a:r>
            <a:r>
              <a:rPr lang="en-US" sz="1100" b="1" dirty="0"/>
              <a:t>.</a:t>
            </a:r>
          </a:p>
          <a:p>
            <a:pPr marL="473752" lvl="1">
              <a:defRPr/>
            </a:pPr>
            <a:endParaRPr lang="en-US" sz="1100" b="1" dirty="0"/>
          </a:p>
          <a:p>
            <a:pPr>
              <a:defRPr/>
            </a:pPr>
            <a:r>
              <a:rPr lang="en-US" sz="1100" b="1" dirty="0"/>
              <a:t>ISO/IEC 17021 is ISO’s and IEC’s generic auditing standard.  Since the underlying organizational infrastructures and processes needed to audit almost any type systems  is largely the same, it makes sense to provide a basic single, consistently applied process for all audits.  Then specific requirements for specific applications can be layered on top of those generic requirements.  We should also tell you that there is a whole suite of standards related to ISO/IEC 17021 that provide more detailed information.  An example is ISO/IEC 17022 that provides details of what should be in a Audit Report. </a:t>
            </a:r>
          </a:p>
          <a:p>
            <a:pPr>
              <a:defRPr/>
            </a:pPr>
            <a:endParaRPr lang="en-US" sz="1100" b="1" dirty="0"/>
          </a:p>
          <a:p>
            <a:pPr>
              <a:defRPr/>
            </a:pPr>
            <a:r>
              <a:rPr lang="en-US" sz="1100" b="1" dirty="0"/>
              <a:t>ISO 16919 provides those specific requirements for auditing of candidate Trustworthy Digital Repositories according to the metrics defined in ISO 16363.</a:t>
            </a:r>
          </a:p>
          <a:p>
            <a:pPr>
              <a:defRPr/>
            </a:pPr>
            <a:endParaRPr lang="en-US" sz="1100" b="1" dirty="0"/>
          </a:p>
          <a:p>
            <a:pPr>
              <a:defRPr/>
            </a:pPr>
            <a:r>
              <a:rPr lang="en-US" sz="1100" b="1" dirty="0"/>
              <a:t>This module and the following modules will concentrate on the specific requirements defined in ISO 16919 while also including some discussion of the ISO/IEC 17021 items of relevance to auditors and repository staff.  However the emphasis will be on ISO 16919 and how the competencies defined within it are related to the ISO 16363 metrics that the repository will be measured against.</a:t>
            </a:r>
          </a:p>
        </p:txBody>
      </p:sp>
      <p:sp>
        <p:nvSpPr>
          <p:cNvPr id="4" name="Slide Number Placeholder 3"/>
          <p:cNvSpPr>
            <a:spLocks noGrp="1"/>
          </p:cNvSpPr>
          <p:nvPr>
            <p:ph type="sldNum" sz="quarter" idx="10"/>
          </p:nvPr>
        </p:nvSpPr>
        <p:spPr/>
        <p:txBody>
          <a:bodyPr/>
          <a:lstStyle/>
          <a:p>
            <a:fld id="{F8F98CC5-4DBF-4378-AEAA-11438914B862}" type="slidenum">
              <a:rPr lang="en-GB" smtClean="0"/>
              <a:t>8</a:t>
            </a:fld>
            <a:endParaRPr lang="en-GB" dirty="0"/>
          </a:p>
        </p:txBody>
      </p:sp>
    </p:spTree>
    <p:extLst>
      <p:ext uri="{BB962C8B-B14F-4D97-AF65-F5344CB8AC3E}">
        <p14:creationId xmlns:p14="http://schemas.microsoft.com/office/powerpoint/2010/main" val="180122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Your</a:t>
            </a:r>
            <a:r>
              <a:rPr lang="en-US" baseline="0" dirty="0" smtClean="0"/>
              <a:t> National Body may also have a standards store usually priced in your local currency.</a:t>
            </a:r>
          </a:p>
          <a:p>
            <a:endParaRPr lang="en-US" baseline="0" dirty="0" smtClean="0"/>
          </a:p>
          <a:p>
            <a:r>
              <a:rPr lang="en-US" baseline="0" dirty="0" smtClean="0"/>
              <a:t>The ISO Standards actually have a few pages of ISO boilerplate that are attached to the front of the CCSDS documents</a:t>
            </a:r>
            <a:endParaRPr lang="en-US" dirty="0"/>
          </a:p>
        </p:txBody>
      </p:sp>
      <p:sp>
        <p:nvSpPr>
          <p:cNvPr id="4" name="Slide Number Placeholder 3"/>
          <p:cNvSpPr>
            <a:spLocks noGrp="1"/>
          </p:cNvSpPr>
          <p:nvPr>
            <p:ph type="sldNum" sz="quarter" idx="10"/>
          </p:nvPr>
        </p:nvSpPr>
        <p:spPr/>
        <p:txBody>
          <a:bodyPr/>
          <a:lstStyle/>
          <a:p>
            <a:fld id="{5C10D09A-9DCE-42FE-BF71-07E510FE7E6C}" type="slidenum">
              <a:rPr lang="en-US" smtClean="0"/>
              <a:t>9</a:t>
            </a:fld>
            <a:endParaRPr lang="en-US" dirty="0"/>
          </a:p>
        </p:txBody>
      </p:sp>
    </p:spTree>
    <p:extLst>
      <p:ext uri="{BB962C8B-B14F-4D97-AF65-F5344CB8AC3E}">
        <p14:creationId xmlns:p14="http://schemas.microsoft.com/office/powerpoint/2010/main" val="34148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6F150-D47D-4558-AF56-B14FAA19DC0D}" type="slidenum">
              <a:rPr lang="en-US"/>
              <a:pPr/>
              <a:t>12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143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971535-34F6-4587-83D1-20D319BBE814}" type="slidenum">
              <a:rPr lang="en-US" smtClean="0"/>
              <a:pPr/>
              <a:t>13</a:t>
            </a:fld>
            <a:endParaRPr lang="en-US"/>
          </a:p>
        </p:txBody>
      </p:sp>
    </p:spTree>
    <p:extLst>
      <p:ext uri="{BB962C8B-B14F-4D97-AF65-F5344CB8AC3E}">
        <p14:creationId xmlns:p14="http://schemas.microsoft.com/office/powerpoint/2010/main" val="96591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918059-08F6-48D7-9ED3-90B0C40611CF}" type="slidenum">
              <a:rPr lang="it-IT" altLang="en-US" sz="1200"/>
              <a:pPr/>
              <a:t>22</a:t>
            </a:fld>
            <a:endParaRPr lang="it-IT" altLang="en-US" sz="1200"/>
          </a:p>
        </p:txBody>
      </p:sp>
      <p:sp>
        <p:nvSpPr>
          <p:cNvPr id="7171" name="Rectangle 2"/>
          <p:cNvSpPr>
            <a:spLocks noGrp="1" noRot="1" noChangeAspect="1" noChangeArrowheads="1" noTextEdit="1"/>
          </p:cNvSpPr>
          <p:nvPr>
            <p:ph type="sldImg"/>
          </p:nvPr>
        </p:nvSpPr>
        <p:spPr>
          <a:xfrm>
            <a:off x="90488" y="744538"/>
            <a:ext cx="6616700" cy="3722687"/>
          </a:xfrm>
          <a:ln/>
        </p:spPr>
      </p:sp>
      <p:sp>
        <p:nvSpPr>
          <p:cNvPr id="717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90843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329351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56063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59720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39221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76079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AE3A9-31F0-4A9B-9DBC-B1FEFBC711F7}"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91046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AE3A9-31F0-4A9B-9DBC-B1FEFBC711F7}" type="datetimeFigureOut">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69101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AE3A9-31F0-4A9B-9DBC-B1FEFBC711F7}" type="datetimeFigureOut">
              <a:rPr lang="en-US" smtClean="0"/>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58368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AE3A9-31F0-4A9B-9DBC-B1FEFBC711F7}"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370885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AE3A9-31F0-4A9B-9DBC-B1FEFBC711F7}"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777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AE3A9-31F0-4A9B-9DBC-B1FEFBC711F7}"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331610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AE3A9-31F0-4A9B-9DBC-B1FEFBC711F7}" type="datetimeFigureOut">
              <a:rPr lang="en-US" smtClean="0"/>
              <a:t>4/1/2016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90B39-C56C-4311-95B5-D57C86BA757E}" type="slidenum">
              <a:rPr lang="en-US" smtClean="0"/>
              <a:t>‹#›</a:t>
            </a:fld>
            <a:endParaRPr lang="en-US"/>
          </a:p>
        </p:txBody>
      </p:sp>
    </p:spTree>
    <p:extLst>
      <p:ext uri="{BB962C8B-B14F-4D97-AF65-F5344CB8AC3E}">
        <p14:creationId xmlns:p14="http://schemas.microsoft.com/office/powerpoint/2010/main" val="3821235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ast.cnes.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ogf.org/ogf/doku.php/standards/dfdl/dfdl" TargetMode="External"/><Relationship Id="rId5" Type="http://schemas.openxmlformats.org/officeDocument/2006/relationships/hyperlink" Target="http://www.gael.fr/drb/site/" TargetMode="External"/><Relationship Id="rId4" Type="http://schemas.openxmlformats.org/officeDocument/2006/relationships/hyperlink" Target="http://debat.c-s.f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iki.digitalrepositoryauditandcertification.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www.ccsds.org/" TargetMode="External"/><Relationship Id="rId4" Type="http://schemas.openxmlformats.org/officeDocument/2006/relationships/hyperlink" Target="http://www.alliancepermanentaccess.org/membership/member-resources/audit-and-certification"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lliancepermanentaccess.org/index.php/consultancy/dpglossary/#Representation_Inform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alliancepermanentaccess.org/index.php/consultancy/dpglossary/#Authentic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www.iso.org/home/store/catalogue_tc/" TargetMode="Externa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public.ccsds.org/publications/archive/652x1m2.pdf" TargetMode="External"/><Relationship Id="rId5" Type="http://schemas.openxmlformats.org/officeDocument/2006/relationships/hyperlink" Target="http://public.ccsds.org/publications/archive/652x0m1.pdf" TargetMode="External"/><Relationship Id="rId4" Type="http://schemas.openxmlformats.org/officeDocument/2006/relationships/hyperlink" Target="http://public.ccsds.org/publications/archive/650x0m2.pdf"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www.iso.org/home/store/catalogue_tc/" TargetMode="Externa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public.ccsds.org/publications/archive/652x1m2.pdf" TargetMode="External"/><Relationship Id="rId5" Type="http://schemas.openxmlformats.org/officeDocument/2006/relationships/hyperlink" Target="http://public.ccsds.org/publications/archive/651x0m1.pdf" TargetMode="External"/><Relationship Id="rId4" Type="http://schemas.openxmlformats.org/officeDocument/2006/relationships/hyperlink" Target="http://public.ccsds.org/publications/archive/650x0m2.pdf"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Long-term Information Preservation</a:t>
            </a:r>
            <a:endParaRPr lang="en-US" dirty="0"/>
          </a:p>
        </p:txBody>
      </p:sp>
      <p:sp>
        <p:nvSpPr>
          <p:cNvPr id="3" name="Subtitle 2"/>
          <p:cNvSpPr>
            <a:spLocks noGrp="1"/>
          </p:cNvSpPr>
          <p:nvPr>
            <p:ph type="subTitle" idx="1"/>
          </p:nvPr>
        </p:nvSpPr>
        <p:spPr/>
        <p:txBody>
          <a:bodyPr/>
          <a:lstStyle/>
          <a:p>
            <a:r>
              <a:rPr lang="en-US" dirty="0" smtClean="0"/>
              <a:t>CCSDS Contributions</a:t>
            </a:r>
            <a:endParaRPr lang="en-US" dirty="0"/>
          </a:p>
        </p:txBody>
      </p:sp>
    </p:spTree>
    <p:extLst>
      <p:ext uri="{BB962C8B-B14F-4D97-AF65-F5344CB8AC3E}">
        <p14:creationId xmlns:p14="http://schemas.microsoft.com/office/powerpoint/2010/main" val="330352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8869" y="1825625"/>
            <a:ext cx="10515600" cy="4351338"/>
          </a:xfrm>
        </p:spPr>
        <p:txBody>
          <a:bodyPr/>
          <a:lstStyle/>
          <a:p>
            <a:r>
              <a:rPr lang="en-US" dirty="0" smtClean="0"/>
              <a:t>Move Bruce’s presentation back out to separate presentation</a:t>
            </a:r>
          </a:p>
          <a:p>
            <a:endParaRPr lang="en-US" dirty="0"/>
          </a:p>
          <a:p>
            <a:endParaRPr lang="en-US" dirty="0"/>
          </a:p>
        </p:txBody>
      </p:sp>
    </p:spTree>
    <p:extLst>
      <p:ext uri="{BB962C8B-B14F-4D97-AF65-F5344CB8AC3E}">
        <p14:creationId xmlns:p14="http://schemas.microsoft.com/office/powerpoint/2010/main" val="3013170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91886"/>
            <a:ext cx="7772400" cy="3799114"/>
          </a:xfrm>
        </p:spPr>
        <p:txBody>
          <a:bodyPr>
            <a:normAutofit fontScale="90000"/>
          </a:bodyPr>
          <a:lstStyle/>
          <a:p>
            <a:r>
              <a:rPr lang="en-US" dirty="0" smtClean="0"/>
              <a:t>Who Begat Whom? The Origins and Development of the International Standard for a Trustworthy Digital Repository</a:t>
            </a:r>
            <a:endParaRPr lang="en-US" dirty="0"/>
          </a:p>
        </p:txBody>
      </p:sp>
      <p:sp>
        <p:nvSpPr>
          <p:cNvPr id="3" name="Subtitle 2"/>
          <p:cNvSpPr>
            <a:spLocks noGrp="1"/>
          </p:cNvSpPr>
          <p:nvPr>
            <p:ph type="subTitle" idx="1"/>
          </p:nvPr>
        </p:nvSpPr>
        <p:spPr>
          <a:xfrm>
            <a:off x="2895600" y="4419600"/>
            <a:ext cx="6400800" cy="1219200"/>
          </a:xfrm>
        </p:spPr>
        <p:txBody>
          <a:bodyPr>
            <a:normAutofit fontScale="92500" lnSpcReduction="10000"/>
          </a:bodyPr>
          <a:lstStyle/>
          <a:p>
            <a:r>
              <a:rPr lang="en-US" dirty="0" smtClean="0"/>
              <a:t>Bruce </a:t>
            </a:r>
            <a:r>
              <a:rPr lang="en-US" dirty="0" err="1" smtClean="0"/>
              <a:t>Ambacher</a:t>
            </a:r>
            <a:r>
              <a:rPr lang="en-US" dirty="0" smtClean="0"/>
              <a:t>, </a:t>
            </a:r>
          </a:p>
          <a:p>
            <a:r>
              <a:rPr lang="en-US" dirty="0" smtClean="0"/>
              <a:t>School of Information Studies</a:t>
            </a:r>
          </a:p>
          <a:p>
            <a:r>
              <a:rPr lang="en-US" dirty="0" smtClean="0"/>
              <a:t>University of Maryland</a:t>
            </a:r>
            <a:endParaRPr lang="en-US" dirty="0"/>
          </a:p>
        </p:txBody>
      </p:sp>
      <p:pic>
        <p:nvPicPr>
          <p:cNvPr id="4" name="Picture 4" descr="primary_mark"/>
          <p:cNvPicPr>
            <a:picLocks noChangeAspect="1" noChangeArrowheads="1"/>
          </p:cNvPicPr>
          <p:nvPr/>
        </p:nvPicPr>
        <p:blipFill>
          <a:blip r:embed="rId2" cstate="print"/>
          <a:srcRect/>
          <a:stretch>
            <a:fillRect/>
          </a:stretch>
        </p:blipFill>
        <p:spPr bwMode="auto">
          <a:xfrm>
            <a:off x="3124200" y="5867400"/>
            <a:ext cx="5486400" cy="762000"/>
          </a:xfrm>
          <a:prstGeom prst="rect">
            <a:avLst/>
          </a:prstGeom>
          <a:noFill/>
        </p:spPr>
      </p:pic>
    </p:spTree>
    <p:extLst>
      <p:ext uri="{BB962C8B-B14F-4D97-AF65-F5344CB8AC3E}">
        <p14:creationId xmlns:p14="http://schemas.microsoft.com/office/powerpoint/2010/main" val="2989599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p:cNvPicPr>
            <a:picLocks noChangeAspect="1" noChangeArrowheads="1"/>
          </p:cNvPicPr>
          <p:nvPr/>
        </p:nvPicPr>
        <p:blipFill>
          <a:blip r:embed="rId3" cstate="print"/>
          <a:srcRect/>
          <a:stretch>
            <a:fillRect/>
          </a:stretch>
        </p:blipFill>
        <p:spPr bwMode="auto">
          <a:xfrm>
            <a:off x="1752600" y="276227"/>
            <a:ext cx="8763000" cy="5895975"/>
          </a:xfrm>
          <a:prstGeom prst="rect">
            <a:avLst/>
          </a:prstGeom>
          <a:noFill/>
          <a:ln w="9525">
            <a:noFill/>
            <a:miter lim="800000"/>
            <a:headEnd/>
            <a:tailEnd/>
          </a:ln>
          <a:effectLst/>
        </p:spPr>
      </p:pic>
    </p:spTree>
    <p:extLst>
      <p:ext uri="{BB962C8B-B14F-4D97-AF65-F5344CB8AC3E}">
        <p14:creationId xmlns:p14="http://schemas.microsoft.com/office/powerpoint/2010/main" val="4058818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9144000" cy="1432254"/>
          </a:xfrm>
          <a:prstGeom prst="rect">
            <a:avLst/>
          </a:prstGeom>
          <a:solidFill>
            <a:schemeClr val="tx2">
              <a:lumMod val="75000"/>
            </a:schemeClr>
          </a:solidFill>
        </p:spPr>
        <p:txBody>
          <a:bodyPr wrap="square" lIns="16322" tIns="8161" rIns="16322" bIns="8161" rtlCol="0">
            <a:spAutoFit/>
          </a:bodyPr>
          <a:lstStyle/>
          <a:p>
            <a:pPr algn="ctr"/>
            <a:endParaRPr lang="en-US" sz="800" dirty="0">
              <a:solidFill>
                <a:schemeClr val="bg1"/>
              </a:solidFill>
            </a:endParaRPr>
          </a:p>
          <a:p>
            <a:pPr algn="ctr"/>
            <a:r>
              <a:rPr lang="en-US" sz="1300" b="1" dirty="0">
                <a:solidFill>
                  <a:schemeClr val="bg1"/>
                </a:solidFill>
              </a:rPr>
              <a:t>Audit and Certification Process for Science Data Digital Repositories</a:t>
            </a:r>
          </a:p>
          <a:p>
            <a:pPr algn="ctr"/>
            <a:endParaRPr lang="en-US" sz="700" b="1" dirty="0">
              <a:solidFill>
                <a:schemeClr val="bg1"/>
              </a:solidFill>
            </a:endParaRPr>
          </a:p>
          <a:p>
            <a:pPr algn="ctr"/>
            <a:r>
              <a:rPr lang="en-US" sz="1100" dirty="0">
                <a:solidFill>
                  <a:schemeClr val="bg1"/>
                </a:solidFill>
              </a:rPr>
              <a:t>D. Giaretta</a:t>
            </a:r>
            <a:r>
              <a:rPr lang="en-US" sz="1100" baseline="30000" dirty="0">
                <a:solidFill>
                  <a:schemeClr val="bg1"/>
                </a:solidFill>
              </a:rPr>
              <a:t>1</a:t>
            </a:r>
            <a:r>
              <a:rPr lang="en-US" sz="1100" dirty="0">
                <a:solidFill>
                  <a:schemeClr val="bg1"/>
                </a:solidFill>
              </a:rPr>
              <a:t>, B. Ambacher</a:t>
            </a:r>
            <a:r>
              <a:rPr lang="en-US" sz="1100" baseline="30000" dirty="0">
                <a:solidFill>
                  <a:schemeClr val="bg1"/>
                </a:solidFill>
              </a:rPr>
              <a:t>2</a:t>
            </a:r>
            <a:r>
              <a:rPr lang="en-US" sz="1100" dirty="0">
                <a:solidFill>
                  <a:schemeClr val="bg1"/>
                </a:solidFill>
              </a:rPr>
              <a:t>, K. Ashley</a:t>
            </a:r>
            <a:r>
              <a:rPr lang="en-US" sz="1100" baseline="30000" dirty="0">
                <a:solidFill>
                  <a:schemeClr val="bg1"/>
                </a:solidFill>
              </a:rPr>
              <a:t>3</a:t>
            </a:r>
            <a:r>
              <a:rPr lang="en-US" sz="1100" dirty="0">
                <a:solidFill>
                  <a:schemeClr val="bg1"/>
                </a:solidFill>
              </a:rPr>
              <a:t>, M. Conrad</a:t>
            </a:r>
            <a:r>
              <a:rPr lang="en-US" sz="1100" baseline="30000" dirty="0">
                <a:solidFill>
                  <a:schemeClr val="bg1"/>
                </a:solidFill>
              </a:rPr>
              <a:t>4</a:t>
            </a:r>
            <a:r>
              <a:rPr lang="en-US" sz="1100" dirty="0">
                <a:solidFill>
                  <a:schemeClr val="bg1"/>
                </a:solidFill>
              </a:rPr>
              <a:t>, R. Downs</a:t>
            </a:r>
            <a:r>
              <a:rPr lang="en-US" sz="1100" baseline="30000" dirty="0">
                <a:solidFill>
                  <a:schemeClr val="bg1"/>
                </a:solidFill>
              </a:rPr>
              <a:t>5</a:t>
            </a:r>
            <a:r>
              <a:rPr lang="en-US" sz="1100" dirty="0">
                <a:solidFill>
                  <a:schemeClr val="bg1"/>
                </a:solidFill>
              </a:rPr>
              <a:t>, J. Garrett</a:t>
            </a:r>
            <a:r>
              <a:rPr lang="en-US" sz="1100" baseline="30000" dirty="0">
                <a:solidFill>
                  <a:schemeClr val="bg1"/>
                </a:solidFill>
              </a:rPr>
              <a:t>6</a:t>
            </a:r>
            <a:r>
              <a:rPr lang="en-US" sz="1100" dirty="0">
                <a:solidFill>
                  <a:schemeClr val="bg1"/>
                </a:solidFill>
              </a:rPr>
              <a:t>, M. Guercio</a:t>
            </a:r>
            <a:r>
              <a:rPr lang="en-US" sz="1100" baseline="30000" dirty="0">
                <a:solidFill>
                  <a:schemeClr val="bg1"/>
                </a:solidFill>
              </a:rPr>
              <a:t>7</a:t>
            </a:r>
            <a:r>
              <a:rPr lang="en-US" sz="1100" dirty="0">
                <a:solidFill>
                  <a:schemeClr val="bg1"/>
                </a:solidFill>
              </a:rPr>
              <a:t>,</a:t>
            </a:r>
          </a:p>
          <a:p>
            <a:pPr algn="ctr"/>
            <a:r>
              <a:rPr lang="en-US" sz="1100" dirty="0">
                <a:solidFill>
                  <a:schemeClr val="bg1"/>
                </a:solidFill>
              </a:rPr>
              <a:t> S. Hughes</a:t>
            </a:r>
            <a:r>
              <a:rPr lang="en-US" sz="1100" baseline="30000" dirty="0">
                <a:solidFill>
                  <a:schemeClr val="bg1"/>
                </a:solidFill>
              </a:rPr>
              <a:t>8</a:t>
            </a:r>
            <a:r>
              <a:rPr lang="en-US" sz="1100" dirty="0">
                <a:solidFill>
                  <a:schemeClr val="bg1"/>
                </a:solidFill>
              </a:rPr>
              <a:t>, S. Lambert</a:t>
            </a:r>
            <a:r>
              <a:rPr lang="en-US" sz="1100" baseline="30000" dirty="0">
                <a:solidFill>
                  <a:schemeClr val="bg1"/>
                </a:solidFill>
              </a:rPr>
              <a:t>9</a:t>
            </a:r>
            <a:r>
              <a:rPr lang="en-US" sz="1100" dirty="0">
                <a:solidFill>
                  <a:schemeClr val="bg1"/>
                </a:solidFill>
              </a:rPr>
              <a:t>, T. Longstreth</a:t>
            </a:r>
            <a:r>
              <a:rPr lang="en-US" sz="1100" baseline="30000" dirty="0">
                <a:solidFill>
                  <a:schemeClr val="bg1"/>
                </a:solidFill>
              </a:rPr>
              <a:t>10</a:t>
            </a:r>
            <a:r>
              <a:rPr lang="en-US" sz="1100" dirty="0">
                <a:solidFill>
                  <a:schemeClr val="bg1"/>
                </a:solidFill>
              </a:rPr>
              <a:t>, D. Sawyer</a:t>
            </a:r>
            <a:r>
              <a:rPr lang="en-US" sz="1100" baseline="30000" dirty="0">
                <a:solidFill>
                  <a:schemeClr val="bg1"/>
                </a:solidFill>
              </a:rPr>
              <a:t>11</a:t>
            </a:r>
            <a:r>
              <a:rPr lang="en-US" sz="1100" dirty="0">
                <a:solidFill>
                  <a:schemeClr val="bg1"/>
                </a:solidFill>
              </a:rPr>
              <a:t>, B. Sierman</a:t>
            </a:r>
            <a:r>
              <a:rPr lang="en-US" sz="1100" baseline="30000" dirty="0">
                <a:solidFill>
                  <a:schemeClr val="bg1"/>
                </a:solidFill>
              </a:rPr>
              <a:t>12</a:t>
            </a:r>
            <a:r>
              <a:rPr lang="en-US" sz="1100" dirty="0">
                <a:solidFill>
                  <a:schemeClr val="bg1"/>
                </a:solidFill>
              </a:rPr>
              <a:t>, H. Tibbo</a:t>
            </a:r>
            <a:r>
              <a:rPr lang="en-US" sz="1100" baseline="30000" dirty="0">
                <a:solidFill>
                  <a:schemeClr val="bg1"/>
                </a:solidFill>
              </a:rPr>
              <a:t>13</a:t>
            </a:r>
            <a:r>
              <a:rPr lang="en-US" sz="1100" dirty="0">
                <a:solidFill>
                  <a:schemeClr val="bg1"/>
                </a:solidFill>
              </a:rPr>
              <a:t>, M. Waltz</a:t>
            </a:r>
            <a:r>
              <a:rPr lang="en-US" sz="1100" baseline="30000" dirty="0">
                <a:solidFill>
                  <a:schemeClr val="bg1"/>
                </a:solidFill>
              </a:rPr>
              <a:t>14</a:t>
            </a:r>
            <a:endParaRPr lang="en-US" sz="1000" dirty="0">
              <a:solidFill>
                <a:schemeClr val="bg1"/>
              </a:solidFill>
            </a:endParaRPr>
          </a:p>
          <a:p>
            <a:pPr algn="ctr"/>
            <a:endParaRPr lang="en-US" sz="900" baseline="30000" dirty="0">
              <a:solidFill>
                <a:schemeClr val="bg1"/>
              </a:solidFill>
              <a:latin typeface="Verdana" pitchFamily="34" charset="0"/>
            </a:endParaRPr>
          </a:p>
          <a:p>
            <a:pPr algn="ctr"/>
            <a:endParaRPr lang="en-US" sz="1200" i="1" dirty="0">
              <a:solidFill>
                <a:schemeClr val="bg1"/>
              </a:solidFill>
              <a:latin typeface="Verdana" pitchFamily="34" charset="0"/>
            </a:endParaRPr>
          </a:p>
          <a:p>
            <a:pPr algn="ctr"/>
            <a:endParaRPr lang="en-US" sz="1200" i="1" dirty="0">
              <a:solidFill>
                <a:schemeClr val="bg1"/>
              </a:solidFill>
              <a:latin typeface="Verdana" pitchFamily="34" charset="0"/>
            </a:endParaRPr>
          </a:p>
          <a:p>
            <a:pPr algn="ctr"/>
            <a:endParaRPr lang="en-US" sz="1200" i="1" dirty="0">
              <a:solidFill>
                <a:schemeClr val="bg1"/>
              </a:solidFill>
              <a:latin typeface="Verdana" pitchFamily="34" charset="0"/>
            </a:endParaRPr>
          </a:p>
        </p:txBody>
      </p:sp>
      <p:sp>
        <p:nvSpPr>
          <p:cNvPr id="177" name="Flowchart: Process 176"/>
          <p:cNvSpPr/>
          <p:nvPr/>
        </p:nvSpPr>
        <p:spPr>
          <a:xfrm>
            <a:off x="1524000" y="1564822"/>
            <a:ext cx="9144000" cy="529317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76" name="Flowchart: Process 175"/>
          <p:cNvSpPr/>
          <p:nvPr/>
        </p:nvSpPr>
        <p:spPr>
          <a:xfrm>
            <a:off x="4000500" y="1660071"/>
            <a:ext cx="4259036" cy="5143500"/>
          </a:xfrm>
          <a:prstGeom prst="flowChart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6" name="Rectangle 5"/>
          <p:cNvSpPr/>
          <p:nvPr/>
        </p:nvSpPr>
        <p:spPr>
          <a:xfrm>
            <a:off x="1524000" y="1401536"/>
            <a:ext cx="9144000" cy="1632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63" name="TextBox 162"/>
          <p:cNvSpPr txBox="1"/>
          <p:nvPr/>
        </p:nvSpPr>
        <p:spPr>
          <a:xfrm>
            <a:off x="1592037" y="1809750"/>
            <a:ext cx="2340429" cy="1170644"/>
          </a:xfrm>
          <a:prstGeom prst="rect">
            <a:avLst/>
          </a:prstGeom>
          <a:solidFill>
            <a:schemeClr val="bg1"/>
          </a:solidFill>
          <a:ln w="38100">
            <a:solidFill>
              <a:schemeClr val="tx1"/>
            </a:solidFill>
          </a:ln>
        </p:spPr>
        <p:txBody>
          <a:bodyPr wrap="square" lIns="16322" tIns="8161" rIns="16322" bIns="8161" rtlCol="0">
            <a:spAutoFit/>
          </a:bodyPr>
          <a:lstStyle/>
          <a:p>
            <a:r>
              <a:rPr lang="en-US" sz="500" dirty="0"/>
              <a:t>Science data digital repositories are entrusted to ensure that a science community’s data are available and useful to users both today and in the future. Part of the challenge in meeting this responsibility is identifying the standards, policies and procedures required to accomplish effective data preservation.  Subsequently a repository should be evaluated on whether or not they are effective in their data preservation efforts.   </a:t>
            </a:r>
          </a:p>
          <a:p>
            <a:endParaRPr lang="en-US" sz="500" dirty="0"/>
          </a:p>
          <a:p>
            <a:r>
              <a:rPr lang="en-US" sz="500" dirty="0"/>
              <a:t>This poster will outline the process by which digital repositories are being formally evaluated in terms of their ability to preserve the digitally encoded information with which they have been entrusted. The ISO standards on which this is based will be identified and the relationship of these standards to the Open Archive Information System (OAIS) reference model will be shown.</a:t>
            </a:r>
          </a:p>
          <a:p>
            <a:endParaRPr lang="en-US" sz="500" dirty="0"/>
          </a:p>
          <a:p>
            <a:r>
              <a:rPr lang="en-US" sz="500" dirty="0"/>
              <a:t>Six test audits have been conducted with three repositories in Europe and three in the USA. An assessment of the possible impact of this type of audit and certification on the practice of preserving digital information will also be provided.</a:t>
            </a:r>
          </a:p>
        </p:txBody>
      </p:sp>
      <p:sp>
        <p:nvSpPr>
          <p:cNvPr id="164" name="Rectangle 163"/>
          <p:cNvSpPr/>
          <p:nvPr/>
        </p:nvSpPr>
        <p:spPr>
          <a:xfrm>
            <a:off x="1592037" y="1646466"/>
            <a:ext cx="2340429" cy="16610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65" name="TextBox 164"/>
          <p:cNvSpPr txBox="1"/>
          <p:nvPr/>
        </p:nvSpPr>
        <p:spPr>
          <a:xfrm>
            <a:off x="2231571" y="1687286"/>
            <a:ext cx="1020536" cy="108814"/>
          </a:xfrm>
          <a:prstGeom prst="rect">
            <a:avLst/>
          </a:prstGeom>
          <a:noFill/>
        </p:spPr>
        <p:txBody>
          <a:bodyPr wrap="square" lIns="16322" tIns="8161" rIns="16322" bIns="8161" rtlCol="0">
            <a:spAutoFit/>
          </a:bodyPr>
          <a:lstStyle/>
          <a:p>
            <a:pPr algn="ctr"/>
            <a:r>
              <a:rPr lang="en-US" sz="600" dirty="0">
                <a:solidFill>
                  <a:schemeClr val="bg1"/>
                </a:solidFill>
              </a:rPr>
              <a:t>Abstract</a:t>
            </a:r>
            <a:endParaRPr lang="en-US" sz="600" dirty="0">
              <a:solidFill>
                <a:schemeClr val="bg1"/>
              </a:solidFill>
            </a:endParaRPr>
          </a:p>
        </p:txBody>
      </p:sp>
      <p:sp>
        <p:nvSpPr>
          <p:cNvPr id="166" name="TextBox 165"/>
          <p:cNvSpPr txBox="1"/>
          <p:nvPr/>
        </p:nvSpPr>
        <p:spPr>
          <a:xfrm>
            <a:off x="8338704" y="1836965"/>
            <a:ext cx="2234046" cy="5171739"/>
          </a:xfrm>
          <a:prstGeom prst="rect">
            <a:avLst/>
          </a:prstGeom>
          <a:solidFill>
            <a:schemeClr val="bg1"/>
          </a:solidFill>
          <a:ln w="38100">
            <a:solidFill>
              <a:schemeClr val="tx1"/>
            </a:solidFill>
          </a:ln>
        </p:spPr>
        <p:txBody>
          <a:bodyPr wrap="square" lIns="16322" tIns="8161" rIns="16322" bIns="8161" rtlCol="0">
            <a:spAutoFit/>
          </a:bodyPr>
          <a:lstStyle/>
          <a:p>
            <a:pPr marL="81610" lvl="1" indent="-40805"/>
            <a:r>
              <a:rPr lang="en-US" sz="500" b="1" dirty="0"/>
              <a:t>Who are the auditors?</a:t>
            </a:r>
          </a:p>
          <a:p>
            <a:pPr marL="81610" lvl="1" indent="-40805"/>
            <a:endParaRPr lang="en-US" sz="500" b="1" dirty="0"/>
          </a:p>
          <a:p>
            <a:pPr marL="40805" lvl="1"/>
            <a:r>
              <a:rPr lang="en-US" sz="500" dirty="0"/>
              <a:t>The auditor must have undertaken an accredited training course, must have appropriate expertise and must have taken part in audits with an existing group of auditors.</a:t>
            </a:r>
          </a:p>
          <a:p>
            <a:pPr marL="40805" lvl="1"/>
            <a:endParaRPr lang="en-US" sz="500" dirty="0"/>
          </a:p>
          <a:p>
            <a:pPr marL="40805" lvl="1"/>
            <a:r>
              <a:rPr lang="en-US" sz="500" b="1" dirty="0"/>
              <a:t>Who audits the auditors? </a:t>
            </a:r>
          </a:p>
          <a:p>
            <a:pPr marL="40805" lvl="1"/>
            <a:endParaRPr lang="en-US" sz="500" dirty="0"/>
          </a:p>
          <a:p>
            <a:pPr marL="40805" lvl="1"/>
            <a:r>
              <a:rPr lang="en-US" sz="500" dirty="0"/>
              <a:t>An initial body of auditors is defined based on the membership of the body which wrote the metrics document. This is called the Primary TDR </a:t>
            </a:r>
            <a:r>
              <a:rPr lang="en-US" sz="500" dirty="0" err="1"/>
              <a:t>Authorisation</a:t>
            </a:r>
            <a:r>
              <a:rPr lang="en-US" sz="500" dirty="0"/>
              <a:t> Body (PTAB). This body accredits training course, undertake the initial audits, and accredits auditors. It also accredits national authorization bodies which will accredit auditors within individual countries, allowing for the creation of an international network of accreditation bodies.</a:t>
            </a:r>
          </a:p>
          <a:p>
            <a:pPr marL="81610" lvl="1" indent="-40805"/>
            <a:endParaRPr lang="en-US" sz="500" b="1" dirty="0"/>
          </a:p>
          <a:p>
            <a:pPr marL="81610" lvl="1" indent="-40805"/>
            <a:r>
              <a:rPr lang="en-US" sz="500" b="1" dirty="0"/>
              <a:t>European Framework</a:t>
            </a:r>
          </a:p>
          <a:p>
            <a:pPr marL="81610" lvl="1" indent="-40805">
              <a:buFont typeface="Arial" pitchFamily="34" charset="0"/>
              <a:buChar char="•"/>
            </a:pPr>
            <a:endParaRPr lang="en-US" sz="500" dirty="0"/>
          </a:p>
          <a:p>
            <a:pPr marL="81610" lvl="1" indent="-40805">
              <a:buFont typeface="Arial" pitchFamily="34" charset="0"/>
              <a:buChar char="•"/>
            </a:pPr>
            <a:r>
              <a:rPr lang="en-US" sz="500" dirty="0"/>
              <a:t>In July 2010 the EU convened a meeting in which a Memorandum of Understanding was signed.</a:t>
            </a:r>
          </a:p>
          <a:p>
            <a:pPr marL="81610" lvl="1" indent="-40805">
              <a:buFont typeface="Arial" pitchFamily="34" charset="0"/>
              <a:buChar char="•"/>
            </a:pPr>
            <a:r>
              <a:rPr lang="en-US" sz="500" dirty="0"/>
              <a:t>The </a:t>
            </a:r>
            <a:r>
              <a:rPr lang="en-US" sz="500" dirty="0" err="1"/>
              <a:t>MoU</a:t>
            </a:r>
            <a:r>
              <a:rPr lang="en-US" sz="500" dirty="0"/>
              <a:t> was to define a European Framework for Audit and certification of Digital Repositories.</a:t>
            </a:r>
          </a:p>
          <a:p>
            <a:pPr marL="122415" lvl="2" indent="-40805">
              <a:buFont typeface="Arial" pitchFamily="34" charset="0"/>
              <a:buChar char="•"/>
            </a:pPr>
            <a:r>
              <a:rPr lang="en-US" sz="500" dirty="0"/>
              <a:t>The framework consists of a sequence of three levels, in increasing trustworthiness:</a:t>
            </a:r>
          </a:p>
          <a:p>
            <a:pPr marL="163220" lvl="3" indent="-40805">
              <a:buFont typeface="Arial" pitchFamily="34" charset="0"/>
              <a:buChar char="•"/>
            </a:pPr>
            <a:r>
              <a:rPr lang="en-US" sz="500" dirty="0"/>
              <a:t>BASIC CERTIFICATION is granted to repositories which obtain DSA certification;</a:t>
            </a:r>
          </a:p>
          <a:p>
            <a:pPr marL="163220" lvl="3" indent="-40805">
              <a:buFont typeface="Arial" pitchFamily="34" charset="0"/>
              <a:buChar char="•"/>
            </a:pPr>
            <a:r>
              <a:rPr lang="en-US" sz="500" dirty="0"/>
              <a:t>EXTENDED CERTIFICATION is granted to Basic Certification repositories which in addition perform a structured, externally reviewed and publicly available self- audit based on ISO 16363 or DIN 31644;</a:t>
            </a:r>
          </a:p>
          <a:p>
            <a:pPr marL="163220" lvl="3" indent="-40805">
              <a:buFont typeface="Arial" pitchFamily="34" charset="0"/>
              <a:buChar char="•"/>
            </a:pPr>
            <a:r>
              <a:rPr lang="en-US" sz="500" dirty="0"/>
              <a:t>FORMAL CERTIFICATION is granted to repositories which in addition to Basic Certification obtain full external audit and certification based on ISO 16363 or equivalent DIN 31644.</a:t>
            </a:r>
          </a:p>
          <a:p>
            <a:pPr marL="122415" lvl="2" indent="-40805">
              <a:buFont typeface="Arial" pitchFamily="34" charset="0"/>
              <a:buChar char="•"/>
            </a:pPr>
            <a:r>
              <a:rPr lang="en-US" sz="500" dirty="0"/>
              <a:t>The advantage of this framework is that it provides an easy route up to full ISO certification.</a:t>
            </a:r>
          </a:p>
          <a:p>
            <a:pPr marL="81610" lvl="1" indent="-40805">
              <a:buFont typeface="Arial" pitchFamily="34" charset="0"/>
              <a:buChar char="•"/>
            </a:pPr>
            <a:endParaRPr lang="en-US" sz="500" dirty="0"/>
          </a:p>
          <a:p>
            <a:pPr marL="81610" lvl="1" indent="-40805"/>
            <a:r>
              <a:rPr lang="en-US" sz="500" b="1" dirty="0"/>
              <a:t>Test Audits</a:t>
            </a:r>
          </a:p>
          <a:p>
            <a:pPr marL="81610" lvl="1" indent="-40805">
              <a:buFont typeface="Arial" pitchFamily="34" charset="0"/>
              <a:buChar char="•"/>
            </a:pPr>
            <a:endParaRPr lang="en-US" sz="500" dirty="0"/>
          </a:p>
          <a:p>
            <a:pPr marL="81610" lvl="1" indent="-40805">
              <a:buFont typeface="Arial" pitchFamily="34" charset="0"/>
              <a:buChar char="•"/>
            </a:pPr>
            <a:r>
              <a:rPr lang="en-US" sz="500" dirty="0"/>
              <a:t>To support the European Framework a number of test audits were planned and undertaken.</a:t>
            </a:r>
          </a:p>
          <a:p>
            <a:pPr marL="122415" lvl="2" indent="-40805">
              <a:buFont typeface="Arial" pitchFamily="34" charset="0"/>
              <a:buChar char="•"/>
            </a:pPr>
            <a:r>
              <a:rPr lang="en-US" sz="500" dirty="0"/>
              <a:t>The test audits involved three European and three US repositories.</a:t>
            </a:r>
          </a:p>
          <a:p>
            <a:pPr marL="81610" lvl="1" indent="-40805">
              <a:buFont typeface="Arial" pitchFamily="34" charset="0"/>
              <a:buChar char="•"/>
            </a:pPr>
            <a:r>
              <a:rPr lang="en-US" sz="500" dirty="0"/>
              <a:t>The audits were undertaken by PTAB members in June and July 2011.</a:t>
            </a:r>
          </a:p>
          <a:p>
            <a:pPr marL="122415" lvl="2" indent="-40805">
              <a:buFont typeface="Arial" pitchFamily="34" charset="0"/>
              <a:buChar char="•"/>
            </a:pPr>
            <a:r>
              <a:rPr lang="en-US" sz="500" dirty="0"/>
              <a:t>A normal audit would be undertaken by two auditors. </a:t>
            </a:r>
          </a:p>
          <a:p>
            <a:pPr marL="81610" lvl="1" indent="-40805">
              <a:buFont typeface="Arial" pitchFamily="34" charset="0"/>
              <a:buChar char="•"/>
            </a:pPr>
            <a:r>
              <a:rPr lang="en-US" sz="500" dirty="0"/>
              <a:t>Purpose of Test Audits</a:t>
            </a:r>
          </a:p>
          <a:p>
            <a:pPr marL="122415" lvl="2" indent="-40805">
              <a:buFont typeface="Arial" pitchFamily="34" charset="0"/>
              <a:buChar char="•"/>
            </a:pPr>
            <a:r>
              <a:rPr lang="en-US" sz="500" dirty="0"/>
              <a:t>Support the creation of the European Framework – providing evidence of the usefulness of such audits</a:t>
            </a:r>
          </a:p>
          <a:p>
            <a:pPr marL="122415" lvl="2" indent="-40805">
              <a:buFont typeface="Arial" pitchFamily="34" charset="0"/>
              <a:buChar char="•"/>
            </a:pPr>
            <a:r>
              <a:rPr lang="en-US" sz="500" dirty="0"/>
              <a:t>Identify metrics which were poorly explained and difficult for repositories to understand. </a:t>
            </a:r>
          </a:p>
          <a:p>
            <a:pPr marL="122415" lvl="2" indent="-40805">
              <a:buFont typeface="Arial" pitchFamily="34" charset="0"/>
              <a:buChar char="•"/>
            </a:pPr>
            <a:r>
              <a:rPr lang="en-US" sz="500" dirty="0"/>
              <a:t>Verify that the PTAB members had a common understanding and interpretation of the metrics, and judged evidence in a broadly similar way. </a:t>
            </a:r>
          </a:p>
          <a:p>
            <a:pPr marL="81610" lvl="1" indent="-40805">
              <a:buFont typeface="Arial" pitchFamily="34" charset="0"/>
              <a:buChar char="•"/>
            </a:pPr>
            <a:endParaRPr lang="en-US" sz="500" dirty="0"/>
          </a:p>
          <a:p>
            <a:pPr marL="81610" lvl="1" indent="-40805"/>
            <a:r>
              <a:rPr lang="en-US" sz="500" b="1" dirty="0"/>
              <a:t>Next Steps</a:t>
            </a:r>
          </a:p>
          <a:p>
            <a:pPr marL="81610" lvl="1" indent="-40805"/>
            <a:endParaRPr lang="en-US" sz="500" dirty="0"/>
          </a:p>
          <a:p>
            <a:pPr marL="81610" lvl="1" indent="-40805">
              <a:buFont typeface="Arial" pitchFamily="34" charset="0"/>
              <a:buChar char="•"/>
            </a:pPr>
            <a:r>
              <a:rPr lang="en-US" sz="500" dirty="0"/>
              <a:t>The PTAB legal entity is being created, as required by [13]. Available training sessions are being reviewed to see which can be accredited for candidate auditors.</a:t>
            </a:r>
          </a:p>
          <a:p>
            <a:pPr marL="81610" lvl="1" indent="-40805">
              <a:buFont typeface="Arial" pitchFamily="34" charset="0"/>
              <a:buChar char="•"/>
            </a:pPr>
            <a:r>
              <a:rPr lang="en-US" sz="500" dirty="0"/>
              <a:t>The European Framework will be promoted and the commercial world will be targeted for information about the audit system. </a:t>
            </a:r>
          </a:p>
          <a:p>
            <a:pPr marL="81610" lvl="1" indent="-40805">
              <a:buFont typeface="Arial" pitchFamily="34" charset="0"/>
              <a:buChar char="•"/>
            </a:pPr>
            <a:endParaRPr lang="en-US" sz="500" dirty="0"/>
          </a:p>
          <a:p>
            <a:pPr marL="81610" lvl="1" indent="-40805"/>
            <a:r>
              <a:rPr lang="en-US" sz="500" b="1" dirty="0"/>
              <a:t>Conclusion</a:t>
            </a:r>
          </a:p>
          <a:p>
            <a:pPr marL="81610" lvl="1" indent="-40805"/>
            <a:endParaRPr lang="en-US" sz="500" dirty="0"/>
          </a:p>
          <a:p>
            <a:pPr marL="81610" lvl="1" indent="-40805">
              <a:buFont typeface="Arial" pitchFamily="34" charset="0"/>
              <a:buChar char="•"/>
            </a:pPr>
            <a:r>
              <a:rPr lang="en-US" sz="500" dirty="0"/>
              <a:t>The demand for a way to judge the ability of repositories to preserve digital information has been around for, in digital timescales, a long time. We believe that we have a way to provide this service in a way which fits into the mainstream ISO audit and certification mechanism and which is based on OAIS and the evidence it demands. We further believe that the process and organization we are setting up is scalable and can have the confidence of those who rely on such repositories. </a:t>
            </a:r>
          </a:p>
        </p:txBody>
      </p:sp>
      <p:sp>
        <p:nvSpPr>
          <p:cNvPr id="167" name="Rectangle 166"/>
          <p:cNvSpPr/>
          <p:nvPr/>
        </p:nvSpPr>
        <p:spPr>
          <a:xfrm>
            <a:off x="8338704" y="1646464"/>
            <a:ext cx="2234046" cy="17698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68" name="TextBox 167"/>
          <p:cNvSpPr txBox="1"/>
          <p:nvPr/>
        </p:nvSpPr>
        <p:spPr>
          <a:xfrm>
            <a:off x="8395608" y="1667120"/>
            <a:ext cx="2109107" cy="108814"/>
          </a:xfrm>
          <a:prstGeom prst="rect">
            <a:avLst/>
          </a:prstGeom>
          <a:noFill/>
        </p:spPr>
        <p:txBody>
          <a:bodyPr wrap="square" lIns="16322" tIns="8161" rIns="16322" bIns="8161" rtlCol="0">
            <a:spAutoFit/>
          </a:bodyPr>
          <a:lstStyle/>
          <a:p>
            <a:pPr algn="ctr"/>
            <a:r>
              <a:rPr lang="en-US" sz="600" dirty="0">
                <a:solidFill>
                  <a:schemeClr val="bg1"/>
                </a:solidFill>
              </a:rPr>
              <a:t>Audit and Certification Process for Digital Repositories</a:t>
            </a:r>
            <a:endParaRPr lang="en-US" sz="600" dirty="0">
              <a:solidFill>
                <a:schemeClr val="bg1"/>
              </a:solidFill>
            </a:endParaRPr>
          </a:p>
        </p:txBody>
      </p:sp>
      <p:sp>
        <p:nvSpPr>
          <p:cNvPr id="98" name="TextBox 97"/>
          <p:cNvSpPr txBox="1"/>
          <p:nvPr/>
        </p:nvSpPr>
        <p:spPr>
          <a:xfrm>
            <a:off x="9997923" y="68036"/>
            <a:ext cx="563557" cy="108814"/>
          </a:xfrm>
          <a:prstGeom prst="rect">
            <a:avLst/>
          </a:prstGeom>
          <a:noFill/>
        </p:spPr>
        <p:txBody>
          <a:bodyPr wrap="none" lIns="16322" tIns="8161" rIns="16322" bIns="8161" rtlCol="0">
            <a:spAutoFit/>
          </a:bodyPr>
          <a:lstStyle/>
          <a:p>
            <a:r>
              <a:rPr lang="en-US" sz="600" b="1" dirty="0">
                <a:solidFill>
                  <a:schemeClr val="bg1"/>
                </a:solidFill>
                <a:latin typeface="Verdana" pitchFamily="34" charset="0"/>
              </a:rPr>
              <a:t>IN53B-1629</a:t>
            </a:r>
            <a:endParaRPr lang="en-US" sz="600" b="1" dirty="0">
              <a:solidFill>
                <a:schemeClr val="bg1"/>
              </a:solidFill>
              <a:latin typeface="Verdana" pitchFamily="34" charset="0"/>
            </a:endParaRPr>
          </a:p>
        </p:txBody>
      </p:sp>
      <p:sp>
        <p:nvSpPr>
          <p:cNvPr id="102" name="TextBox 101"/>
          <p:cNvSpPr txBox="1"/>
          <p:nvPr/>
        </p:nvSpPr>
        <p:spPr>
          <a:xfrm>
            <a:off x="1592037" y="3224893"/>
            <a:ext cx="2340429" cy="3448190"/>
          </a:xfrm>
          <a:prstGeom prst="rect">
            <a:avLst/>
          </a:prstGeom>
          <a:solidFill>
            <a:schemeClr val="bg1"/>
          </a:solidFill>
          <a:ln w="38100">
            <a:solidFill>
              <a:schemeClr val="tx1"/>
            </a:solidFill>
          </a:ln>
        </p:spPr>
        <p:txBody>
          <a:bodyPr wrap="square" lIns="16322" tIns="8161" rIns="16322" bIns="8161" rtlCol="0">
            <a:spAutoFit/>
          </a:bodyPr>
          <a:lstStyle/>
          <a:p>
            <a:r>
              <a:rPr lang="en-US" sz="500" dirty="0"/>
              <a:t>An entity whose mission is to provide reliable, long-term access to managed digital resources to its Designated Community, now and into the future.</a:t>
            </a:r>
          </a:p>
          <a:p>
            <a:endParaRPr lang="en-US" sz="600" dirty="0"/>
          </a:p>
          <a:p>
            <a:endParaRPr lang="en-US" sz="600" dirty="0"/>
          </a:p>
          <a:p>
            <a:endParaRPr lang="en-US" sz="600" dirty="0"/>
          </a:p>
          <a:p>
            <a:pPr marL="81610" indent="-40805"/>
            <a:r>
              <a:rPr lang="en-US" sz="500" b="1" dirty="0"/>
              <a:t>Introduction</a:t>
            </a:r>
          </a:p>
          <a:p>
            <a:pPr marL="81610" indent="-40805"/>
            <a:endParaRPr lang="en-US" sz="500" b="1" dirty="0"/>
          </a:p>
          <a:p>
            <a:pPr marL="81610" indent="-40805">
              <a:buFont typeface="Arial" pitchFamily="34" charset="0"/>
              <a:buChar char="•"/>
            </a:pPr>
            <a:r>
              <a:rPr lang="en-US" sz="500" dirty="0"/>
              <a:t>The Preserving Digital Information report of the Task Force on Archiving of Digital Information [1] declared,</a:t>
            </a:r>
          </a:p>
          <a:p>
            <a:pPr marL="122415" lvl="1" indent="-40805">
              <a:buFont typeface="Arial" pitchFamily="34" charset="0"/>
              <a:buChar char="•"/>
            </a:pPr>
            <a:r>
              <a:rPr lang="en-US" sz="500" dirty="0"/>
              <a:t>a critical component of digital archiving infrastructure is the existence of a sufficient number of trusted organizations capable of storing, migrating, and providing access to digital collections.</a:t>
            </a:r>
          </a:p>
          <a:p>
            <a:pPr marL="122415" lvl="1" indent="-40805">
              <a:buFont typeface="Arial" pitchFamily="34" charset="0"/>
              <a:buChar char="•"/>
            </a:pPr>
            <a:r>
              <a:rPr lang="en-US" sz="500" dirty="0"/>
              <a:t>a process of certification for digital archives is needed to create an overall climate of trust about the prospects of preserving digital information.</a:t>
            </a:r>
          </a:p>
          <a:p>
            <a:pPr marL="81610" indent="-40805">
              <a:buFont typeface="Arial" pitchFamily="34" charset="0"/>
              <a:buChar char="•"/>
            </a:pPr>
            <a:endParaRPr lang="en-US" sz="500" dirty="0"/>
          </a:p>
          <a:p>
            <a:pPr marL="81610" indent="-40805"/>
            <a:r>
              <a:rPr lang="en-US" sz="500" b="1" dirty="0"/>
              <a:t>Testability And Key OAIS Concepts</a:t>
            </a:r>
          </a:p>
          <a:p>
            <a:pPr marL="81610" indent="-40805"/>
            <a:endParaRPr lang="en-US" sz="500" b="1" dirty="0"/>
          </a:p>
          <a:p>
            <a:pPr marL="81610" indent="-40805">
              <a:buFont typeface="Arial" pitchFamily="34" charset="0"/>
              <a:buChar char="•"/>
            </a:pPr>
            <a:r>
              <a:rPr lang="en-US" sz="500" dirty="0"/>
              <a:t>The Reference Model for an Open Archival Information System (OAIS) [2] is “now adopted as the ‘de facto’ standard for building digital archives” [3].</a:t>
            </a:r>
          </a:p>
          <a:p>
            <a:pPr marL="81610" indent="-40805">
              <a:buFont typeface="Arial" pitchFamily="34" charset="0"/>
              <a:buChar char="•"/>
            </a:pPr>
            <a:r>
              <a:rPr lang="en-US" sz="500" dirty="0"/>
              <a:t>One of the key drivers of OAIS is the need for claims about preservation of digitally encoded information to be testable. </a:t>
            </a:r>
          </a:p>
          <a:p>
            <a:pPr marL="81610" indent="-40805">
              <a:buFont typeface="Arial" pitchFamily="34" charset="0"/>
              <a:buChar char="•"/>
            </a:pPr>
            <a:endParaRPr lang="en-US" sz="500" dirty="0"/>
          </a:p>
          <a:p>
            <a:pPr marL="81610" indent="-40805"/>
            <a:r>
              <a:rPr lang="en-US" sz="500" b="1" dirty="0"/>
              <a:t>Preservation</a:t>
            </a:r>
          </a:p>
          <a:p>
            <a:pPr marL="81610" indent="-40805"/>
            <a:endParaRPr lang="en-US" sz="500" dirty="0"/>
          </a:p>
          <a:p>
            <a:pPr marL="81610" indent="-40805">
              <a:buFont typeface="Arial" pitchFamily="34" charset="0"/>
              <a:buChar char="•"/>
            </a:pPr>
            <a:r>
              <a:rPr lang="en-US" sz="500" dirty="0"/>
              <a:t>Preserving digitally encoded information means that we must ensure that the information to be preserved is Independently Understandable to (and usable by) the Designated Community.</a:t>
            </a:r>
          </a:p>
          <a:p>
            <a:pPr marL="122415" lvl="1" indent="-40805">
              <a:buFont typeface="Arial" pitchFamily="34" charset="0"/>
              <a:buChar char="•"/>
            </a:pPr>
            <a:r>
              <a:rPr lang="en-US" sz="500" dirty="0"/>
              <a:t>There is a need to test that the digital object must somehow be useable and understandable in the future.</a:t>
            </a:r>
          </a:p>
          <a:p>
            <a:pPr marL="122415" lvl="1" indent="-40805">
              <a:buFont typeface="Arial" pitchFamily="34" charset="0"/>
              <a:buChar char="•"/>
            </a:pPr>
            <a:r>
              <a:rPr lang="en-US" sz="500" dirty="0"/>
              <a:t>A Designated Community is an identified group of potential Consumers who should be able to understand a particular set of information.</a:t>
            </a:r>
          </a:p>
          <a:p>
            <a:pPr marL="122415" lvl="1" indent="-40805">
              <a:buFont typeface="Arial" pitchFamily="34" charset="0"/>
              <a:buChar char="•"/>
            </a:pPr>
            <a:r>
              <a:rPr lang="en-US" sz="500" dirty="0"/>
              <a:t>The definition of the Designated Community is left to the repository.</a:t>
            </a:r>
          </a:p>
          <a:p>
            <a:pPr marL="122415" lvl="1" indent="-40805">
              <a:buFont typeface="Arial" pitchFamily="34" charset="0"/>
              <a:buChar char="•"/>
            </a:pPr>
            <a:r>
              <a:rPr lang="en-US" sz="500" dirty="0"/>
              <a:t>Those funding the repository, or entrusting their digital objects to the repository, can judge whether the definition of the Designated Community is appropriate for their needs.</a:t>
            </a:r>
          </a:p>
          <a:p>
            <a:pPr marL="122415" lvl="1" indent="-40805">
              <a:buFont typeface="Arial" pitchFamily="34" charset="0"/>
              <a:buChar char="•"/>
            </a:pPr>
            <a:endParaRPr lang="en-US" sz="500" b="1" dirty="0"/>
          </a:p>
          <a:p>
            <a:pPr marL="81610" lvl="1" indent="-40805"/>
            <a:r>
              <a:rPr lang="en-US" sz="500" b="1" dirty="0"/>
              <a:t>Audit And Certification Process</a:t>
            </a:r>
          </a:p>
          <a:p>
            <a:pPr marL="81610" lvl="1" indent="-40805">
              <a:buFont typeface="Arial" pitchFamily="34" charset="0"/>
              <a:buChar char="•"/>
            </a:pPr>
            <a:endParaRPr lang="en-US" sz="500" dirty="0"/>
          </a:p>
          <a:p>
            <a:pPr marL="81610" lvl="1" indent="-40805">
              <a:buFont typeface="Arial" pitchFamily="34" charset="0"/>
              <a:buChar char="•"/>
            </a:pPr>
            <a:r>
              <a:rPr lang="en-US" sz="500" dirty="0"/>
              <a:t>The Requirements for bodies providing audit and certification of candidate trustworthy digital repositories specified the way in which the audits were to be carried out.</a:t>
            </a:r>
          </a:p>
          <a:p>
            <a:pPr marL="122415" lvl="2" indent="-40805">
              <a:buFont typeface="Arial" pitchFamily="34" charset="0"/>
              <a:buChar char="•"/>
            </a:pPr>
            <a:r>
              <a:rPr lang="en-US" sz="500" dirty="0"/>
              <a:t>This defines the process and also the people.</a:t>
            </a:r>
          </a:p>
          <a:p>
            <a:pPr marL="122415" lvl="2" indent="-40805">
              <a:buFont typeface="Arial" pitchFamily="34" charset="0"/>
              <a:buChar char="•"/>
            </a:pPr>
            <a:r>
              <a:rPr lang="en-US" sz="500" dirty="0"/>
              <a:t>It is meant primarily for those setting up and managing the organization performing the auditing and certification of digital repositories.</a:t>
            </a:r>
          </a:p>
        </p:txBody>
      </p:sp>
      <p:sp>
        <p:nvSpPr>
          <p:cNvPr id="104" name="Rectangle 103"/>
          <p:cNvSpPr/>
          <p:nvPr/>
        </p:nvSpPr>
        <p:spPr>
          <a:xfrm>
            <a:off x="1592037" y="3048000"/>
            <a:ext cx="2340429" cy="17698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09" name="TextBox 108"/>
          <p:cNvSpPr txBox="1"/>
          <p:nvPr/>
        </p:nvSpPr>
        <p:spPr>
          <a:xfrm>
            <a:off x="1646465" y="3065957"/>
            <a:ext cx="2323171" cy="201147"/>
          </a:xfrm>
          <a:prstGeom prst="rect">
            <a:avLst/>
          </a:prstGeom>
          <a:noFill/>
        </p:spPr>
        <p:txBody>
          <a:bodyPr wrap="square" lIns="16322" tIns="8161" rIns="16322" bIns="8161" rtlCol="0">
            <a:spAutoFit/>
          </a:bodyPr>
          <a:lstStyle/>
          <a:p>
            <a:pPr algn="ctr"/>
            <a:r>
              <a:rPr lang="en-US" sz="600" dirty="0">
                <a:solidFill>
                  <a:schemeClr val="bg1"/>
                </a:solidFill>
              </a:rPr>
              <a:t>What is a Trustworthy Digital repository</a:t>
            </a:r>
          </a:p>
          <a:p>
            <a:pPr algn="ctr"/>
            <a:endParaRPr lang="en-US" sz="600" dirty="0">
              <a:solidFill>
                <a:schemeClr val="bg1"/>
              </a:solidFill>
            </a:endParaRPr>
          </a:p>
        </p:txBody>
      </p:sp>
      <p:sp>
        <p:nvSpPr>
          <p:cNvPr id="112" name="Rectangle 111"/>
          <p:cNvSpPr/>
          <p:nvPr/>
        </p:nvSpPr>
        <p:spPr>
          <a:xfrm>
            <a:off x="1592037" y="3415393"/>
            <a:ext cx="2340429" cy="17698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20" name="TextBox 19"/>
          <p:cNvSpPr txBox="1"/>
          <p:nvPr/>
        </p:nvSpPr>
        <p:spPr>
          <a:xfrm>
            <a:off x="6789965" y="1687286"/>
            <a:ext cx="1251857" cy="308869"/>
          </a:xfrm>
          <a:prstGeom prst="rect">
            <a:avLst/>
          </a:prstGeom>
          <a:solidFill>
            <a:schemeClr val="bg1"/>
          </a:solidFill>
          <a:ln w="38100">
            <a:noFill/>
          </a:ln>
        </p:spPr>
        <p:txBody>
          <a:bodyPr wrap="square" lIns="16322" tIns="8161" rIns="16322" bIns="8161" rtlCol="0">
            <a:spAutoFit/>
          </a:bodyPr>
          <a:lstStyle/>
          <a:p>
            <a:pPr marL="81610" lvl="1" indent="-40805" algn="ctr">
              <a:buFont typeface="Arial" pitchFamily="34" charset="0"/>
              <a:buChar char="•"/>
            </a:pPr>
            <a:endParaRPr lang="en-US" sz="500" dirty="0"/>
          </a:p>
          <a:p>
            <a:pPr marL="81610" lvl="1" indent="-40805" algn="ctr"/>
            <a:r>
              <a:rPr lang="en-US" sz="500" b="1" dirty="0"/>
              <a:t>Understanding the ISO Trusted</a:t>
            </a:r>
          </a:p>
          <a:p>
            <a:pPr marL="81610" lvl="1" indent="-40805" algn="ctr"/>
            <a:r>
              <a:rPr lang="en-US" sz="500" b="1" dirty="0"/>
              <a:t>Digital Repository Metrics</a:t>
            </a:r>
          </a:p>
          <a:p>
            <a:pPr marL="81610" lvl="1" indent="-40805">
              <a:buFont typeface="Arial" pitchFamily="34" charset="0"/>
              <a:buChar char="•"/>
            </a:pPr>
            <a:endParaRPr lang="en-US" sz="400" dirty="0"/>
          </a:p>
        </p:txBody>
      </p:sp>
      <p:sp>
        <p:nvSpPr>
          <p:cNvPr id="22" name="TextBox 21"/>
          <p:cNvSpPr txBox="1"/>
          <p:nvPr/>
        </p:nvSpPr>
        <p:spPr>
          <a:xfrm>
            <a:off x="1619251" y="3445977"/>
            <a:ext cx="2323171" cy="108814"/>
          </a:xfrm>
          <a:prstGeom prst="rect">
            <a:avLst/>
          </a:prstGeom>
          <a:noFill/>
        </p:spPr>
        <p:txBody>
          <a:bodyPr wrap="square" lIns="16322" tIns="8161" rIns="16322" bIns="8161" rtlCol="0">
            <a:spAutoFit/>
          </a:bodyPr>
          <a:lstStyle/>
          <a:p>
            <a:pPr algn="ctr"/>
            <a:r>
              <a:rPr lang="en-US" sz="600" dirty="0">
                <a:solidFill>
                  <a:schemeClr val="bg1"/>
                </a:solidFill>
              </a:rPr>
              <a:t>Audit and Certification Process for Digital Repositories</a:t>
            </a:r>
            <a:endParaRPr lang="en-US" sz="600" dirty="0">
              <a:solidFill>
                <a:schemeClr val="bg1"/>
              </a:solidFill>
            </a:endParaRPr>
          </a:p>
        </p:txBody>
      </p:sp>
      <p:sp>
        <p:nvSpPr>
          <p:cNvPr id="23" name="Rectangle 22"/>
          <p:cNvSpPr/>
          <p:nvPr/>
        </p:nvSpPr>
        <p:spPr>
          <a:xfrm>
            <a:off x="8137072" y="2694214"/>
            <a:ext cx="54429" cy="1592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25" name="Rectangle 24"/>
          <p:cNvSpPr/>
          <p:nvPr/>
        </p:nvSpPr>
        <p:spPr>
          <a:xfrm>
            <a:off x="7143750" y="4531180"/>
            <a:ext cx="68036" cy="167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27" name="Rectangle 26"/>
          <p:cNvSpPr/>
          <p:nvPr/>
        </p:nvSpPr>
        <p:spPr>
          <a:xfrm>
            <a:off x="7102929" y="1660073"/>
            <a:ext cx="27214" cy="17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30" name="Rectangle 29"/>
          <p:cNvSpPr/>
          <p:nvPr/>
        </p:nvSpPr>
        <p:spPr>
          <a:xfrm>
            <a:off x="8137072" y="2041071"/>
            <a:ext cx="54429"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32" name="TextBox 31"/>
          <p:cNvSpPr txBox="1"/>
          <p:nvPr/>
        </p:nvSpPr>
        <p:spPr>
          <a:xfrm>
            <a:off x="2408466" y="775608"/>
            <a:ext cx="1061357" cy="358883"/>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a:t>
            </a:r>
            <a:r>
              <a:rPr lang="en-US" sz="500" dirty="0">
                <a:solidFill>
                  <a:schemeClr val="bg1"/>
                </a:solidFill>
                <a:ea typeface="Calibri"/>
                <a:cs typeface="Times New Roman"/>
              </a:rPr>
              <a:t> STFC/APA</a:t>
            </a:r>
          </a:p>
          <a:p>
            <a:pPr>
              <a:lnSpc>
                <a:spcPct val="115000"/>
              </a:lnSpc>
            </a:pPr>
            <a:r>
              <a:rPr lang="en-US" sz="500" dirty="0">
                <a:solidFill>
                  <a:schemeClr val="bg1"/>
                </a:solidFill>
                <a:ea typeface="Calibri"/>
                <a:cs typeface="Times New Roman"/>
              </a:rPr>
              <a:t>Millers Cottage, </a:t>
            </a:r>
            <a:r>
              <a:rPr lang="en-US" sz="500" dirty="0" err="1">
                <a:solidFill>
                  <a:schemeClr val="bg1"/>
                </a:solidFill>
                <a:ea typeface="Calibri"/>
                <a:cs typeface="Times New Roman"/>
              </a:rPr>
              <a:t>Yetminster</a:t>
            </a:r>
            <a:r>
              <a:rPr lang="en-US" sz="500" dirty="0">
                <a:solidFill>
                  <a:schemeClr val="bg1"/>
                </a:solidFill>
                <a:ea typeface="Calibri"/>
                <a:cs typeface="Times New Roman"/>
              </a:rPr>
              <a:t>, Dorset, UK</a:t>
            </a:r>
          </a:p>
          <a:p>
            <a:pPr>
              <a:lnSpc>
                <a:spcPct val="115000"/>
              </a:lnSpc>
            </a:pPr>
            <a:r>
              <a:rPr lang="en-US" sz="500" dirty="0">
                <a:solidFill>
                  <a:schemeClr val="bg1"/>
                </a:solidFill>
                <a:ea typeface="Calibri"/>
                <a:cs typeface="Times New Roman"/>
              </a:rPr>
              <a:t>david@giaretta.org</a:t>
            </a:r>
          </a:p>
          <a:p>
            <a:endParaRPr lang="en-US" sz="500" dirty="0"/>
          </a:p>
        </p:txBody>
      </p:sp>
      <p:sp>
        <p:nvSpPr>
          <p:cNvPr id="33" name="TextBox 32"/>
          <p:cNvSpPr txBox="1"/>
          <p:nvPr/>
        </p:nvSpPr>
        <p:spPr>
          <a:xfrm>
            <a:off x="3562805" y="775607"/>
            <a:ext cx="1061357" cy="396072"/>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3</a:t>
            </a:r>
            <a:r>
              <a:rPr lang="en-US" sz="500" dirty="0">
                <a:solidFill>
                  <a:schemeClr val="bg1"/>
                </a:solidFill>
                <a:ea typeface="Calibri"/>
                <a:cs typeface="Times New Roman"/>
              </a:rPr>
              <a:t> Digital </a:t>
            </a:r>
            <a:r>
              <a:rPr lang="en-US" sz="500" dirty="0" err="1">
                <a:solidFill>
                  <a:schemeClr val="bg1"/>
                </a:solidFill>
                <a:ea typeface="Calibri"/>
                <a:cs typeface="Times New Roman"/>
              </a:rPr>
              <a:t>Curation</a:t>
            </a:r>
            <a:r>
              <a:rPr lang="en-US" sz="500" dirty="0">
                <a:solidFill>
                  <a:schemeClr val="bg1"/>
                </a:solidFill>
                <a:ea typeface="Calibri"/>
                <a:cs typeface="Times New Roman"/>
              </a:rPr>
              <a:t> Centre</a:t>
            </a:r>
          </a:p>
          <a:p>
            <a:pPr>
              <a:lnSpc>
                <a:spcPct val="115000"/>
              </a:lnSpc>
            </a:pPr>
            <a:r>
              <a:rPr lang="en-US" sz="500" dirty="0">
                <a:solidFill>
                  <a:schemeClr val="bg1"/>
                </a:solidFill>
                <a:ea typeface="Calibri"/>
                <a:cs typeface="Times New Roman"/>
              </a:rPr>
              <a:t>Edinburgh, UK</a:t>
            </a:r>
          </a:p>
          <a:p>
            <a:pPr>
              <a:lnSpc>
                <a:spcPct val="115000"/>
              </a:lnSpc>
              <a:spcAft>
                <a:spcPts val="179"/>
              </a:spcAft>
            </a:pPr>
            <a:r>
              <a:rPr lang="en-US" sz="500" dirty="0">
                <a:solidFill>
                  <a:schemeClr val="bg1"/>
                </a:solidFill>
                <a:ea typeface="Calibri"/>
                <a:cs typeface="Times New Roman"/>
              </a:rPr>
              <a:t>kevin@kevinashley.net</a:t>
            </a:r>
            <a:endParaRPr lang="en-US" sz="500" dirty="0"/>
          </a:p>
          <a:p>
            <a:pPr>
              <a:lnSpc>
                <a:spcPct val="115000"/>
              </a:lnSpc>
              <a:spcAft>
                <a:spcPts val="179"/>
              </a:spcAft>
            </a:pPr>
            <a:endParaRPr lang="en-US" sz="500" dirty="0">
              <a:solidFill>
                <a:schemeClr val="bg1"/>
              </a:solidFill>
              <a:ea typeface="Calibri"/>
              <a:cs typeface="Times New Roman"/>
            </a:endParaRPr>
          </a:p>
        </p:txBody>
      </p:sp>
      <p:sp>
        <p:nvSpPr>
          <p:cNvPr id="34" name="TextBox 33"/>
          <p:cNvSpPr txBox="1"/>
          <p:nvPr/>
        </p:nvSpPr>
        <p:spPr>
          <a:xfrm>
            <a:off x="4717144" y="775607"/>
            <a:ext cx="1061357" cy="402228"/>
          </a:xfrm>
          <a:prstGeom prst="rect">
            <a:avLst/>
          </a:prstGeom>
          <a:noFill/>
        </p:spPr>
        <p:txBody>
          <a:bodyPr wrap="square" lIns="16322" tIns="8161" rIns="16322" bIns="8161" rtlCol="0">
            <a:spAutoFit/>
          </a:bodyPr>
          <a:lstStyle/>
          <a:p>
            <a:pPr>
              <a:lnSpc>
                <a:spcPct val="115000"/>
              </a:lnSpc>
            </a:pPr>
            <a:r>
              <a:rPr lang="en-US" sz="600" baseline="30000" dirty="0">
                <a:solidFill>
                  <a:schemeClr val="bg1"/>
                </a:solidFill>
                <a:ea typeface="Calibri"/>
                <a:cs typeface="Times New Roman"/>
              </a:rPr>
              <a:t>5</a:t>
            </a:r>
            <a:r>
              <a:rPr lang="en-US" sz="600" dirty="0">
                <a:solidFill>
                  <a:schemeClr val="bg1"/>
                </a:solidFill>
                <a:ea typeface="Calibri"/>
                <a:cs typeface="Times New Roman"/>
              </a:rPr>
              <a:t> CIESIN, Columbia University </a:t>
            </a:r>
          </a:p>
          <a:p>
            <a:pPr>
              <a:lnSpc>
                <a:spcPct val="115000"/>
              </a:lnSpc>
              <a:spcAft>
                <a:spcPts val="179"/>
              </a:spcAft>
            </a:pPr>
            <a:r>
              <a:rPr lang="en-US" sz="500" dirty="0">
                <a:solidFill>
                  <a:schemeClr val="bg1"/>
                </a:solidFill>
                <a:ea typeface="Calibri"/>
                <a:cs typeface="Times New Roman"/>
              </a:rPr>
              <a:t>Palisades, NY,  USA rdowns@ciesin.columbia.edu</a:t>
            </a:r>
          </a:p>
          <a:p>
            <a:endParaRPr lang="en-US" sz="500" dirty="0"/>
          </a:p>
        </p:txBody>
      </p:sp>
      <p:sp>
        <p:nvSpPr>
          <p:cNvPr id="35" name="TextBox 34"/>
          <p:cNvSpPr txBox="1"/>
          <p:nvPr/>
        </p:nvSpPr>
        <p:spPr>
          <a:xfrm>
            <a:off x="5871483" y="775607"/>
            <a:ext cx="1061357" cy="402228"/>
          </a:xfrm>
          <a:prstGeom prst="rect">
            <a:avLst/>
          </a:prstGeom>
          <a:noFill/>
        </p:spPr>
        <p:txBody>
          <a:bodyPr wrap="square" lIns="16322" tIns="8161" rIns="16322" bIns="8161" rtlCol="0">
            <a:spAutoFit/>
          </a:bodyPr>
          <a:lstStyle/>
          <a:p>
            <a:pPr>
              <a:lnSpc>
                <a:spcPct val="115000"/>
              </a:lnSpc>
            </a:pPr>
            <a:r>
              <a:rPr lang="en-US" sz="600" baseline="30000" dirty="0">
                <a:solidFill>
                  <a:schemeClr val="bg1"/>
                </a:solidFill>
                <a:ea typeface="Calibri"/>
                <a:cs typeface="Times New Roman"/>
              </a:rPr>
              <a:t>7</a:t>
            </a:r>
            <a:r>
              <a:rPr lang="en-US" sz="600" dirty="0">
                <a:solidFill>
                  <a:schemeClr val="bg1"/>
                </a:solidFill>
                <a:ea typeface="Calibri"/>
                <a:cs typeface="Times New Roman"/>
              </a:rPr>
              <a:t> </a:t>
            </a:r>
            <a:r>
              <a:rPr lang="en-US" sz="500" dirty="0">
                <a:solidFill>
                  <a:schemeClr val="bg1"/>
                </a:solidFill>
                <a:ea typeface="Calibri"/>
                <a:cs typeface="Times New Roman"/>
              </a:rPr>
              <a:t>University of </a:t>
            </a:r>
            <a:r>
              <a:rPr lang="en-US" sz="500" dirty="0" err="1">
                <a:solidFill>
                  <a:schemeClr val="bg1"/>
                </a:solidFill>
                <a:ea typeface="Calibri"/>
                <a:cs typeface="Times New Roman"/>
              </a:rPr>
              <a:t>Urbino</a:t>
            </a:r>
            <a:endParaRPr lang="en-US" sz="500" dirty="0">
              <a:solidFill>
                <a:schemeClr val="bg1"/>
              </a:solidFill>
              <a:ea typeface="Calibri"/>
              <a:cs typeface="Times New Roman"/>
            </a:endParaRPr>
          </a:p>
          <a:p>
            <a:pPr>
              <a:lnSpc>
                <a:spcPct val="115000"/>
              </a:lnSpc>
            </a:pPr>
            <a:r>
              <a:rPr lang="en-US" sz="500" dirty="0" err="1">
                <a:solidFill>
                  <a:schemeClr val="bg1"/>
                </a:solidFill>
                <a:ea typeface="Calibri"/>
                <a:cs typeface="Times New Roman"/>
              </a:rPr>
              <a:t>Urbino</a:t>
            </a:r>
            <a:r>
              <a:rPr lang="en-US" sz="500" dirty="0">
                <a:solidFill>
                  <a:schemeClr val="bg1"/>
                </a:solidFill>
                <a:ea typeface="Calibri"/>
                <a:cs typeface="Times New Roman"/>
              </a:rPr>
              <a:t>, Italy</a:t>
            </a:r>
          </a:p>
          <a:p>
            <a:pPr>
              <a:lnSpc>
                <a:spcPct val="115000"/>
              </a:lnSpc>
              <a:spcAft>
                <a:spcPts val="179"/>
              </a:spcAft>
            </a:pPr>
            <a:r>
              <a:rPr lang="en-US" sz="500" dirty="0">
                <a:solidFill>
                  <a:schemeClr val="bg1"/>
                </a:solidFill>
                <a:ea typeface="Calibri"/>
                <a:cs typeface="Times New Roman"/>
              </a:rPr>
              <a:t>m.guercio@mclink.it</a:t>
            </a:r>
          </a:p>
          <a:p>
            <a:endParaRPr lang="en-US" sz="500" dirty="0"/>
          </a:p>
        </p:txBody>
      </p:sp>
      <p:sp>
        <p:nvSpPr>
          <p:cNvPr id="36" name="TextBox 35"/>
          <p:cNvSpPr txBox="1"/>
          <p:nvPr/>
        </p:nvSpPr>
        <p:spPr>
          <a:xfrm>
            <a:off x="7025823" y="775608"/>
            <a:ext cx="1061357" cy="358883"/>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9</a:t>
            </a:r>
            <a:r>
              <a:rPr lang="en-US" sz="500" dirty="0">
                <a:solidFill>
                  <a:schemeClr val="bg1"/>
                </a:solidFill>
                <a:ea typeface="Calibri"/>
                <a:cs typeface="Times New Roman"/>
              </a:rPr>
              <a:t> STFC </a:t>
            </a:r>
          </a:p>
          <a:p>
            <a:pPr>
              <a:lnSpc>
                <a:spcPct val="115000"/>
              </a:lnSpc>
            </a:pPr>
            <a:r>
              <a:rPr lang="en-US" sz="500" dirty="0">
                <a:solidFill>
                  <a:schemeClr val="bg1"/>
                </a:solidFill>
                <a:ea typeface="Calibri"/>
                <a:cs typeface="Times New Roman"/>
              </a:rPr>
              <a:t>Rutherford Appleton Lab, Oxon, UK</a:t>
            </a:r>
          </a:p>
          <a:p>
            <a:pPr>
              <a:lnSpc>
                <a:spcPct val="115000"/>
              </a:lnSpc>
            </a:pPr>
            <a:r>
              <a:rPr lang="en-US" sz="500" dirty="0">
                <a:solidFill>
                  <a:schemeClr val="bg1"/>
                </a:solidFill>
                <a:ea typeface="Calibri"/>
                <a:cs typeface="Times New Roman"/>
              </a:rPr>
              <a:t>simon.lambert@stfc.ac.uk</a:t>
            </a:r>
          </a:p>
          <a:p>
            <a:endParaRPr lang="en-US" sz="500" dirty="0"/>
          </a:p>
        </p:txBody>
      </p:sp>
      <p:sp>
        <p:nvSpPr>
          <p:cNvPr id="37" name="TextBox 36"/>
          <p:cNvSpPr txBox="1"/>
          <p:nvPr/>
        </p:nvSpPr>
        <p:spPr>
          <a:xfrm>
            <a:off x="8180162" y="775607"/>
            <a:ext cx="1061357" cy="402228"/>
          </a:xfrm>
          <a:prstGeom prst="rect">
            <a:avLst/>
          </a:prstGeom>
          <a:noFill/>
        </p:spPr>
        <p:txBody>
          <a:bodyPr wrap="square" lIns="16322" tIns="8161" rIns="16322" bIns="8161" rtlCol="0">
            <a:spAutoFit/>
          </a:bodyPr>
          <a:lstStyle/>
          <a:p>
            <a:pPr>
              <a:lnSpc>
                <a:spcPct val="115000"/>
              </a:lnSpc>
            </a:pPr>
            <a:r>
              <a:rPr lang="en-US" sz="600" baseline="30000" dirty="0">
                <a:solidFill>
                  <a:schemeClr val="bg1"/>
                </a:solidFill>
                <a:ea typeface="Calibri"/>
                <a:cs typeface="Times New Roman"/>
              </a:rPr>
              <a:t>11</a:t>
            </a:r>
            <a:r>
              <a:rPr lang="en-US" sz="600" dirty="0">
                <a:solidFill>
                  <a:schemeClr val="bg1"/>
                </a:solidFill>
                <a:ea typeface="Calibri"/>
                <a:cs typeface="Times New Roman"/>
              </a:rPr>
              <a:t> </a:t>
            </a:r>
            <a:r>
              <a:rPr lang="en-US" sz="500" dirty="0">
                <a:solidFill>
                  <a:schemeClr val="bg1"/>
                </a:solidFill>
                <a:ea typeface="Calibri"/>
                <a:cs typeface="Times New Roman"/>
              </a:rPr>
              <a:t>VIE, Inc</a:t>
            </a:r>
          </a:p>
          <a:p>
            <a:pPr>
              <a:lnSpc>
                <a:spcPct val="115000"/>
              </a:lnSpc>
            </a:pPr>
            <a:r>
              <a:rPr lang="en-US" sz="500" dirty="0">
                <a:solidFill>
                  <a:schemeClr val="bg1"/>
                </a:solidFill>
                <a:ea typeface="Calibri"/>
                <a:cs typeface="Times New Roman"/>
              </a:rPr>
              <a:t>Columbia, Maryland, USA</a:t>
            </a:r>
          </a:p>
          <a:p>
            <a:pPr>
              <a:lnSpc>
                <a:spcPct val="115000"/>
              </a:lnSpc>
              <a:spcAft>
                <a:spcPts val="179"/>
              </a:spcAft>
            </a:pPr>
            <a:r>
              <a:rPr lang="en-US" sz="500" dirty="0">
                <a:solidFill>
                  <a:schemeClr val="bg1"/>
                </a:solidFill>
                <a:ea typeface="Calibri"/>
                <a:cs typeface="Times New Roman"/>
              </a:rPr>
              <a:t>Sawyer@acm.org</a:t>
            </a:r>
          </a:p>
          <a:p>
            <a:endParaRPr lang="en-US" sz="500" dirty="0"/>
          </a:p>
        </p:txBody>
      </p:sp>
      <p:sp>
        <p:nvSpPr>
          <p:cNvPr id="40" name="TextBox 39"/>
          <p:cNvSpPr txBox="1"/>
          <p:nvPr/>
        </p:nvSpPr>
        <p:spPr>
          <a:xfrm>
            <a:off x="9334501" y="775608"/>
            <a:ext cx="1061357" cy="384531"/>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13</a:t>
            </a:r>
            <a:r>
              <a:rPr lang="en-US" sz="500" dirty="0">
                <a:solidFill>
                  <a:schemeClr val="bg1"/>
                </a:solidFill>
                <a:ea typeface="Calibri"/>
                <a:cs typeface="Times New Roman"/>
              </a:rPr>
              <a:t> Consultant</a:t>
            </a:r>
          </a:p>
          <a:p>
            <a:pPr>
              <a:lnSpc>
                <a:spcPct val="115000"/>
              </a:lnSpc>
            </a:pPr>
            <a:r>
              <a:rPr lang="en-US" sz="500" dirty="0">
                <a:solidFill>
                  <a:schemeClr val="bg1"/>
                </a:solidFill>
                <a:ea typeface="Calibri"/>
                <a:cs typeface="Times New Roman"/>
              </a:rPr>
              <a:t>Chapel Hill, NC, USA</a:t>
            </a:r>
          </a:p>
          <a:p>
            <a:pPr>
              <a:lnSpc>
                <a:spcPct val="115000"/>
              </a:lnSpc>
              <a:spcAft>
                <a:spcPts val="179"/>
              </a:spcAft>
            </a:pPr>
            <a:r>
              <a:rPr lang="en-US" sz="500" dirty="0">
                <a:solidFill>
                  <a:schemeClr val="bg1"/>
                </a:solidFill>
                <a:ea typeface="Calibri"/>
                <a:cs typeface="Times New Roman"/>
              </a:rPr>
              <a:t>tibbo@email.unc.edu</a:t>
            </a:r>
          </a:p>
          <a:p>
            <a:endParaRPr lang="en-US" sz="500" dirty="0"/>
          </a:p>
        </p:txBody>
      </p:sp>
      <p:sp>
        <p:nvSpPr>
          <p:cNvPr id="41" name="TextBox 40"/>
          <p:cNvSpPr txBox="1"/>
          <p:nvPr/>
        </p:nvSpPr>
        <p:spPr>
          <a:xfrm>
            <a:off x="2422073" y="1069862"/>
            <a:ext cx="1061357" cy="281939"/>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2</a:t>
            </a:r>
            <a:r>
              <a:rPr lang="en-US" sz="500" dirty="0">
                <a:solidFill>
                  <a:schemeClr val="bg1"/>
                </a:solidFill>
                <a:ea typeface="Calibri"/>
                <a:cs typeface="Times New Roman"/>
              </a:rPr>
              <a:t> University of Maryland</a:t>
            </a:r>
          </a:p>
          <a:p>
            <a:pPr>
              <a:lnSpc>
                <a:spcPct val="115000"/>
              </a:lnSpc>
            </a:pPr>
            <a:r>
              <a:rPr lang="en-US" sz="500" dirty="0">
                <a:solidFill>
                  <a:schemeClr val="bg1"/>
                </a:solidFill>
                <a:ea typeface="Calibri"/>
                <a:cs typeface="Times New Roman"/>
              </a:rPr>
              <a:t>College Park, MD, USA</a:t>
            </a:r>
          </a:p>
          <a:p>
            <a:pPr>
              <a:lnSpc>
                <a:spcPct val="115000"/>
              </a:lnSpc>
              <a:spcAft>
                <a:spcPts val="179"/>
              </a:spcAft>
            </a:pPr>
            <a:r>
              <a:rPr lang="en-US" sz="500" dirty="0">
                <a:solidFill>
                  <a:schemeClr val="bg1"/>
                </a:solidFill>
                <a:ea typeface="Calibri"/>
                <a:cs typeface="Times New Roman"/>
              </a:rPr>
              <a:t>bambache@umd.edu</a:t>
            </a:r>
          </a:p>
        </p:txBody>
      </p:sp>
      <p:sp>
        <p:nvSpPr>
          <p:cNvPr id="42" name="TextBox 41"/>
          <p:cNvSpPr txBox="1"/>
          <p:nvPr/>
        </p:nvSpPr>
        <p:spPr>
          <a:xfrm>
            <a:off x="3576412" y="1069862"/>
            <a:ext cx="1061357" cy="281939"/>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4</a:t>
            </a:r>
            <a:r>
              <a:rPr lang="en-US" sz="500" dirty="0">
                <a:solidFill>
                  <a:schemeClr val="bg1"/>
                </a:solidFill>
                <a:ea typeface="Calibri"/>
                <a:cs typeface="Times New Roman"/>
              </a:rPr>
              <a:t> NARA </a:t>
            </a:r>
          </a:p>
          <a:p>
            <a:pPr>
              <a:lnSpc>
                <a:spcPct val="115000"/>
              </a:lnSpc>
            </a:pPr>
            <a:r>
              <a:rPr lang="en-US" sz="500" dirty="0">
                <a:solidFill>
                  <a:schemeClr val="bg1"/>
                </a:solidFill>
                <a:ea typeface="Calibri"/>
                <a:cs typeface="Times New Roman"/>
              </a:rPr>
              <a:t>Rocket Center, WV , USA</a:t>
            </a:r>
          </a:p>
          <a:p>
            <a:pPr>
              <a:lnSpc>
                <a:spcPct val="115000"/>
              </a:lnSpc>
              <a:spcAft>
                <a:spcPts val="179"/>
              </a:spcAft>
            </a:pPr>
            <a:r>
              <a:rPr lang="en-US" sz="500" dirty="0">
                <a:solidFill>
                  <a:schemeClr val="bg1"/>
                </a:solidFill>
                <a:ea typeface="Calibri"/>
                <a:cs typeface="Times New Roman"/>
              </a:rPr>
              <a:t>mark.conrad@nara.gov</a:t>
            </a:r>
            <a:endParaRPr lang="en-US" sz="500" dirty="0">
              <a:solidFill>
                <a:schemeClr val="bg1"/>
              </a:solidFill>
              <a:ea typeface="Calibri"/>
              <a:cs typeface="Times New Roman"/>
            </a:endParaRPr>
          </a:p>
        </p:txBody>
      </p:sp>
      <p:sp>
        <p:nvSpPr>
          <p:cNvPr id="43" name="TextBox 42"/>
          <p:cNvSpPr txBox="1"/>
          <p:nvPr/>
        </p:nvSpPr>
        <p:spPr>
          <a:xfrm>
            <a:off x="4730751" y="1069862"/>
            <a:ext cx="1061357" cy="384531"/>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6</a:t>
            </a:r>
            <a:r>
              <a:rPr lang="en-US" sz="500" dirty="0">
                <a:solidFill>
                  <a:schemeClr val="bg1"/>
                </a:solidFill>
                <a:ea typeface="Calibri"/>
                <a:cs typeface="Times New Roman"/>
              </a:rPr>
              <a:t> ADNET Systems / NASA</a:t>
            </a:r>
          </a:p>
          <a:p>
            <a:pPr>
              <a:lnSpc>
                <a:spcPct val="115000"/>
              </a:lnSpc>
            </a:pPr>
            <a:r>
              <a:rPr lang="en-US" sz="500" dirty="0">
                <a:solidFill>
                  <a:schemeClr val="bg1"/>
                </a:solidFill>
                <a:ea typeface="Calibri"/>
                <a:cs typeface="Times New Roman"/>
              </a:rPr>
              <a:t>GSFC, Greenbelt, MD, USA</a:t>
            </a:r>
          </a:p>
          <a:p>
            <a:pPr>
              <a:lnSpc>
                <a:spcPct val="115000"/>
              </a:lnSpc>
              <a:spcAft>
                <a:spcPts val="179"/>
              </a:spcAft>
            </a:pPr>
            <a:r>
              <a:rPr lang="en-US" sz="500" dirty="0">
                <a:solidFill>
                  <a:schemeClr val="bg1"/>
                </a:solidFill>
                <a:ea typeface="Calibri"/>
                <a:cs typeface="Times New Roman"/>
              </a:rPr>
              <a:t>John.G.Garrett@nasa.gov</a:t>
            </a:r>
          </a:p>
          <a:p>
            <a:endParaRPr lang="en-US" sz="500" dirty="0"/>
          </a:p>
        </p:txBody>
      </p:sp>
      <p:sp>
        <p:nvSpPr>
          <p:cNvPr id="44" name="TextBox 43"/>
          <p:cNvSpPr txBox="1"/>
          <p:nvPr/>
        </p:nvSpPr>
        <p:spPr>
          <a:xfrm>
            <a:off x="5885091" y="1069862"/>
            <a:ext cx="1061357" cy="281939"/>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8</a:t>
            </a:r>
            <a:r>
              <a:rPr lang="en-US" sz="500" dirty="0">
                <a:solidFill>
                  <a:schemeClr val="bg1"/>
                </a:solidFill>
                <a:ea typeface="Calibri"/>
                <a:cs typeface="Times New Roman"/>
              </a:rPr>
              <a:t> JPL</a:t>
            </a:r>
          </a:p>
          <a:p>
            <a:pPr>
              <a:lnSpc>
                <a:spcPct val="115000"/>
              </a:lnSpc>
            </a:pPr>
            <a:r>
              <a:rPr lang="en-US" sz="500" dirty="0">
                <a:solidFill>
                  <a:schemeClr val="bg1"/>
                </a:solidFill>
                <a:ea typeface="Calibri"/>
                <a:cs typeface="Times New Roman"/>
              </a:rPr>
              <a:t>Pasadena, California , USA</a:t>
            </a:r>
          </a:p>
          <a:p>
            <a:pPr>
              <a:lnSpc>
                <a:spcPct val="115000"/>
              </a:lnSpc>
              <a:spcAft>
                <a:spcPts val="179"/>
              </a:spcAft>
            </a:pPr>
            <a:r>
              <a:rPr lang="en-US" sz="500" dirty="0">
                <a:solidFill>
                  <a:schemeClr val="bg1"/>
                </a:solidFill>
                <a:ea typeface="Calibri"/>
                <a:cs typeface="Times New Roman"/>
              </a:rPr>
              <a:t>steve.hughes@jpl.nasa.gov</a:t>
            </a:r>
          </a:p>
        </p:txBody>
      </p:sp>
      <p:sp>
        <p:nvSpPr>
          <p:cNvPr id="45" name="TextBox 44"/>
          <p:cNvSpPr txBox="1"/>
          <p:nvPr/>
        </p:nvSpPr>
        <p:spPr>
          <a:xfrm>
            <a:off x="7039430" y="1069862"/>
            <a:ext cx="1061357" cy="384531"/>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10 </a:t>
            </a:r>
            <a:r>
              <a:rPr lang="en-US" sz="500" dirty="0">
                <a:solidFill>
                  <a:schemeClr val="bg1"/>
                </a:solidFill>
                <a:ea typeface="Calibri"/>
                <a:cs typeface="Times New Roman"/>
              </a:rPr>
              <a:t>Retired </a:t>
            </a:r>
          </a:p>
          <a:p>
            <a:pPr>
              <a:lnSpc>
                <a:spcPct val="115000"/>
              </a:lnSpc>
            </a:pPr>
            <a:r>
              <a:rPr lang="en-US" sz="500" dirty="0">
                <a:solidFill>
                  <a:schemeClr val="bg1"/>
                </a:solidFill>
                <a:ea typeface="Calibri"/>
                <a:cs typeface="Times New Roman"/>
              </a:rPr>
              <a:t>Laurel, MD, USA </a:t>
            </a:r>
          </a:p>
          <a:p>
            <a:pPr>
              <a:lnSpc>
                <a:spcPct val="115000"/>
              </a:lnSpc>
              <a:spcAft>
                <a:spcPts val="179"/>
              </a:spcAft>
            </a:pPr>
            <a:r>
              <a:rPr lang="en-US" sz="500" dirty="0">
                <a:solidFill>
                  <a:schemeClr val="bg1"/>
                </a:solidFill>
                <a:ea typeface="Calibri"/>
                <a:cs typeface="Times New Roman"/>
              </a:rPr>
              <a:t>longstreth@acm.org  </a:t>
            </a:r>
          </a:p>
          <a:p>
            <a:endParaRPr lang="en-US" sz="500" dirty="0"/>
          </a:p>
        </p:txBody>
      </p:sp>
      <p:sp>
        <p:nvSpPr>
          <p:cNvPr id="46" name="TextBox 45"/>
          <p:cNvSpPr txBox="1"/>
          <p:nvPr/>
        </p:nvSpPr>
        <p:spPr>
          <a:xfrm>
            <a:off x="8193769" y="1069862"/>
            <a:ext cx="1061357" cy="281939"/>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12</a:t>
            </a:r>
            <a:r>
              <a:rPr lang="en-US" sz="500" dirty="0">
                <a:solidFill>
                  <a:schemeClr val="bg1"/>
                </a:solidFill>
                <a:ea typeface="Calibri"/>
                <a:cs typeface="Times New Roman"/>
              </a:rPr>
              <a:t> </a:t>
            </a:r>
            <a:r>
              <a:rPr lang="en-US" sz="500" dirty="0" err="1">
                <a:solidFill>
                  <a:schemeClr val="bg1"/>
                </a:solidFill>
                <a:ea typeface="Calibri"/>
                <a:cs typeface="Times New Roman"/>
              </a:rPr>
              <a:t>Koninklijke</a:t>
            </a:r>
            <a:r>
              <a:rPr lang="en-US" sz="500" dirty="0">
                <a:solidFill>
                  <a:schemeClr val="bg1"/>
                </a:solidFill>
                <a:ea typeface="Calibri"/>
                <a:cs typeface="Times New Roman"/>
              </a:rPr>
              <a:t> </a:t>
            </a:r>
            <a:r>
              <a:rPr lang="en-US" sz="500" dirty="0" err="1">
                <a:solidFill>
                  <a:schemeClr val="bg1"/>
                </a:solidFill>
                <a:ea typeface="Calibri"/>
                <a:cs typeface="Times New Roman"/>
              </a:rPr>
              <a:t>Bibliotheek</a:t>
            </a:r>
            <a:endParaRPr lang="en-US" sz="500" dirty="0">
              <a:solidFill>
                <a:schemeClr val="bg1"/>
              </a:solidFill>
              <a:ea typeface="Calibri"/>
              <a:cs typeface="Times New Roman"/>
            </a:endParaRPr>
          </a:p>
          <a:p>
            <a:pPr>
              <a:lnSpc>
                <a:spcPct val="115000"/>
              </a:lnSpc>
            </a:pPr>
            <a:r>
              <a:rPr lang="en-US" sz="500" dirty="0">
                <a:solidFill>
                  <a:schemeClr val="bg1"/>
                </a:solidFill>
                <a:ea typeface="Calibri"/>
                <a:cs typeface="Times New Roman"/>
              </a:rPr>
              <a:t>The Hague, The Netherlands</a:t>
            </a:r>
          </a:p>
          <a:p>
            <a:pPr>
              <a:lnSpc>
                <a:spcPct val="115000"/>
              </a:lnSpc>
            </a:pPr>
            <a:r>
              <a:rPr lang="en-US" sz="500" dirty="0">
                <a:solidFill>
                  <a:schemeClr val="bg1"/>
                </a:solidFill>
                <a:ea typeface="Calibri"/>
                <a:cs typeface="Times New Roman"/>
              </a:rPr>
              <a:t>Barbara.Sierman@kb.nl</a:t>
            </a:r>
          </a:p>
        </p:txBody>
      </p:sp>
      <p:sp>
        <p:nvSpPr>
          <p:cNvPr id="47" name="TextBox 46"/>
          <p:cNvSpPr txBox="1"/>
          <p:nvPr/>
        </p:nvSpPr>
        <p:spPr>
          <a:xfrm>
            <a:off x="9348108" y="1069862"/>
            <a:ext cx="1061357" cy="384531"/>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14 </a:t>
            </a:r>
            <a:r>
              <a:rPr lang="en-US" sz="500" dirty="0">
                <a:solidFill>
                  <a:schemeClr val="bg1"/>
                </a:solidFill>
                <a:ea typeface="Calibri"/>
                <a:cs typeface="Times New Roman"/>
              </a:rPr>
              <a:t>Center for Research Libraries</a:t>
            </a:r>
          </a:p>
          <a:p>
            <a:pPr>
              <a:lnSpc>
                <a:spcPct val="115000"/>
              </a:lnSpc>
            </a:pPr>
            <a:r>
              <a:rPr lang="en-US" sz="500" dirty="0">
                <a:solidFill>
                  <a:schemeClr val="bg1"/>
                </a:solidFill>
                <a:ea typeface="Calibri"/>
                <a:cs typeface="Times New Roman"/>
              </a:rPr>
              <a:t>Chicago, IL, USA</a:t>
            </a:r>
          </a:p>
          <a:p>
            <a:pPr>
              <a:lnSpc>
                <a:spcPct val="115000"/>
              </a:lnSpc>
              <a:spcAft>
                <a:spcPts val="179"/>
              </a:spcAft>
            </a:pPr>
            <a:r>
              <a:rPr lang="en-US" sz="500" u="sng" dirty="0">
                <a:solidFill>
                  <a:schemeClr val="bg1"/>
                </a:solidFill>
                <a:ea typeface="Calibri"/>
                <a:cs typeface="Times New Roman"/>
              </a:rPr>
              <a:t>waltz@crl.edu</a:t>
            </a:r>
            <a:endParaRPr lang="en-US" sz="500" dirty="0">
              <a:solidFill>
                <a:schemeClr val="bg1"/>
              </a:solidFill>
              <a:ea typeface="Calibri"/>
              <a:cs typeface="Times New Roman"/>
            </a:endParaRPr>
          </a:p>
          <a:p>
            <a:endParaRPr lang="en-US" sz="500" dirty="0"/>
          </a:p>
        </p:txBody>
      </p:sp>
      <p:sp>
        <p:nvSpPr>
          <p:cNvPr id="100" name="Text Box 185"/>
          <p:cNvSpPr txBox="1">
            <a:spLocks noChangeArrowheads="1"/>
          </p:cNvSpPr>
          <p:nvPr/>
        </p:nvSpPr>
        <p:spPr bwMode="auto">
          <a:xfrm>
            <a:off x="1592037" y="6653894"/>
            <a:ext cx="2340429" cy="201147"/>
          </a:xfrm>
          <a:prstGeom prst="rect">
            <a:avLst/>
          </a:prstGeom>
          <a:solidFill>
            <a:schemeClr val="bg1"/>
          </a:solidFill>
          <a:ln w="38100">
            <a:solidFill>
              <a:schemeClr val="tx1"/>
            </a:solidFill>
            <a:miter lim="800000"/>
            <a:headEnd/>
            <a:tailEnd/>
          </a:ln>
          <a:effectLst/>
        </p:spPr>
        <p:txBody>
          <a:bodyPr wrap="square" lIns="16322" tIns="8161" rIns="16322" bIns="8161">
            <a:spAutoFit/>
          </a:bodyPr>
          <a:lstStyle/>
          <a:p>
            <a:r>
              <a:rPr lang="en-US" sz="400" dirty="0">
                <a:ea typeface="ＭＳ Ｐゴシック" pitchFamily="28" charset="-128"/>
                <a:cs typeface="Arial" pitchFamily="34" charset="0"/>
              </a:rPr>
              <a:t>REFERENCES: All references are available in the following document.</a:t>
            </a:r>
          </a:p>
          <a:p>
            <a:r>
              <a:rPr lang="en-US" sz="400" dirty="0">
                <a:ea typeface="ＭＳ Ｐゴシック" pitchFamily="28" charset="-128"/>
                <a:cs typeface="Arial" pitchFamily="34" charset="0"/>
              </a:rPr>
              <a:t>[1] Giaretta, D., et. al., Audit and Certification Process for Digital Repositories, PV 2011, November 2011.</a:t>
            </a:r>
          </a:p>
          <a:p>
            <a:r>
              <a:rPr lang="en-US" sz="400" dirty="0">
                <a:ea typeface="ＭＳ Ｐゴシック" pitchFamily="28" charset="-128"/>
                <a:cs typeface="Arial" pitchFamily="34" charset="0"/>
              </a:rPr>
              <a:t>Copyright 2011 Primary Trustworthy Digital Repositories </a:t>
            </a:r>
            <a:r>
              <a:rPr lang="en-US" sz="400" dirty="0" err="1">
                <a:ea typeface="ＭＳ Ｐゴシック" pitchFamily="28" charset="-128"/>
                <a:cs typeface="Arial" pitchFamily="34" charset="0"/>
              </a:rPr>
              <a:t>Authorisation</a:t>
            </a:r>
            <a:r>
              <a:rPr lang="en-US" sz="400" dirty="0">
                <a:ea typeface="ＭＳ Ｐゴシック" pitchFamily="28" charset="-128"/>
                <a:cs typeface="Arial" pitchFamily="34" charset="0"/>
              </a:rPr>
              <a:t> Body, LTD.</a:t>
            </a:r>
          </a:p>
        </p:txBody>
      </p:sp>
      <p:pic>
        <p:nvPicPr>
          <p:cNvPr id="2" name="Picture 2" descr="C:\AA8ConfMtgs\AGU1111\HughesRepository\metric_111120.jpg"/>
          <p:cNvPicPr>
            <a:picLocks noChangeAspect="1" noChangeArrowheads="1"/>
          </p:cNvPicPr>
          <p:nvPr/>
        </p:nvPicPr>
        <p:blipFill>
          <a:blip r:embed="rId3" cstate="print"/>
          <a:srcRect/>
          <a:stretch>
            <a:fillRect/>
          </a:stretch>
        </p:blipFill>
        <p:spPr bwMode="auto">
          <a:xfrm>
            <a:off x="6762750" y="2076800"/>
            <a:ext cx="1468594" cy="4250523"/>
          </a:xfrm>
          <a:prstGeom prst="rect">
            <a:avLst/>
          </a:prstGeom>
          <a:noFill/>
        </p:spPr>
      </p:pic>
      <p:pic>
        <p:nvPicPr>
          <p:cNvPr id="1028" name="Picture 4" descr="C:\AA8ConfMtgs\AGU1111\HughesRepository\Audit_111123.jpg"/>
          <p:cNvPicPr>
            <a:picLocks noChangeAspect="1" noChangeArrowheads="1"/>
          </p:cNvPicPr>
          <p:nvPr/>
        </p:nvPicPr>
        <p:blipFill>
          <a:blip r:embed="rId4" cstate="print"/>
          <a:srcRect/>
          <a:stretch>
            <a:fillRect/>
          </a:stretch>
        </p:blipFill>
        <p:spPr bwMode="auto">
          <a:xfrm>
            <a:off x="4027715" y="1768928"/>
            <a:ext cx="2408795" cy="5021036"/>
          </a:xfrm>
          <a:prstGeom prst="rect">
            <a:avLst/>
          </a:prstGeom>
          <a:noFill/>
        </p:spPr>
      </p:pic>
      <p:sp>
        <p:nvSpPr>
          <p:cNvPr id="110" name="TextBox 109"/>
          <p:cNvSpPr txBox="1"/>
          <p:nvPr/>
        </p:nvSpPr>
        <p:spPr>
          <a:xfrm>
            <a:off x="4640037" y="1852389"/>
            <a:ext cx="612321" cy="93432"/>
          </a:xfrm>
          <a:prstGeom prst="rect">
            <a:avLst/>
          </a:prstGeom>
          <a:noFill/>
        </p:spPr>
        <p:txBody>
          <a:bodyPr wrap="square" lIns="16322" tIns="8161" rIns="16322" bIns="8161" rtlCol="0">
            <a:spAutoFit/>
          </a:bodyPr>
          <a:lstStyle/>
          <a:p>
            <a:pPr algn="ctr"/>
            <a:r>
              <a:rPr lang="en-US" sz="500" b="1" dirty="0">
                <a:solidFill>
                  <a:schemeClr val="tx2">
                    <a:lumMod val="50000"/>
                  </a:schemeClr>
                </a:solidFill>
              </a:rPr>
              <a:t>Historical Time Line</a:t>
            </a:r>
            <a:endParaRPr lang="en-US" sz="500" b="1" dirty="0">
              <a:solidFill>
                <a:schemeClr val="tx2">
                  <a:lumMod val="50000"/>
                </a:schemeClr>
              </a:solidFill>
            </a:endParaRPr>
          </a:p>
        </p:txBody>
      </p:sp>
    </p:spTree>
    <p:extLst>
      <p:ext uri="{BB962C8B-B14F-4D97-AF65-F5344CB8AC3E}">
        <p14:creationId xmlns:p14="http://schemas.microsoft.com/office/powerpoint/2010/main" val="4156532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304801"/>
            <a:ext cx="5410200" cy="6278642"/>
          </a:xfrm>
          <a:prstGeom prst="rect">
            <a:avLst/>
          </a:prstGeom>
        </p:spPr>
        <p:txBody>
          <a:bodyPr wrap="square">
            <a:spAutoFit/>
          </a:bodyPr>
          <a:lstStyle/>
          <a:p>
            <a:pPr algn="ctr"/>
            <a:endParaRPr lang="en-US" b="1" dirty="0"/>
          </a:p>
          <a:p>
            <a:pPr algn="ctr"/>
            <a:endParaRPr lang="en-US" b="1" dirty="0"/>
          </a:p>
          <a:p>
            <a:pPr algn="ctr"/>
            <a:endParaRPr lang="en-US" b="1" dirty="0"/>
          </a:p>
          <a:p>
            <a:pPr algn="ctr"/>
            <a:r>
              <a:rPr lang="en-US" sz="2400" b="1" dirty="0"/>
              <a:t>Preserving Digital Information</a:t>
            </a:r>
          </a:p>
          <a:p>
            <a:pPr algn="ctr"/>
            <a:endParaRPr lang="en-US" b="1" dirty="0"/>
          </a:p>
          <a:p>
            <a:pPr algn="ctr"/>
            <a:endParaRPr lang="en-US" b="1" dirty="0"/>
          </a:p>
          <a:p>
            <a:pPr algn="ctr"/>
            <a:endParaRPr lang="en-US" b="1" dirty="0"/>
          </a:p>
          <a:p>
            <a:pPr algn="ctr"/>
            <a:r>
              <a:rPr lang="en-US" b="1" dirty="0"/>
              <a:t>Report of the Task Force on Archiving of Digital Information</a:t>
            </a:r>
          </a:p>
          <a:p>
            <a:pPr algn="ctr"/>
            <a:endParaRPr lang="en-US" b="1" dirty="0"/>
          </a:p>
          <a:p>
            <a:pPr algn="ctr"/>
            <a:endParaRPr lang="en-US" b="1" dirty="0"/>
          </a:p>
          <a:p>
            <a:pPr algn="ctr"/>
            <a:r>
              <a:rPr lang="en-US" b="1" dirty="0"/>
              <a:t>commissioned</a:t>
            </a:r>
          </a:p>
          <a:p>
            <a:pPr algn="ctr"/>
            <a:r>
              <a:rPr lang="en-US" b="1" dirty="0"/>
              <a:t>by</a:t>
            </a:r>
          </a:p>
          <a:p>
            <a:pPr algn="ctr"/>
            <a:r>
              <a:rPr lang="en-US" b="1" dirty="0"/>
              <a:t>The Commission on Preservation and Access</a:t>
            </a:r>
          </a:p>
          <a:p>
            <a:pPr algn="ctr"/>
            <a:r>
              <a:rPr lang="en-US" b="1" dirty="0"/>
              <a:t>and</a:t>
            </a:r>
          </a:p>
          <a:p>
            <a:pPr algn="ctr"/>
            <a:r>
              <a:rPr lang="en-US" b="1" dirty="0"/>
              <a:t>The Research Libraries Group</a:t>
            </a:r>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May 1, 1996</a:t>
            </a:r>
            <a:endParaRPr lang="en-US" dirty="0"/>
          </a:p>
        </p:txBody>
      </p:sp>
    </p:spTree>
    <p:extLst>
      <p:ext uri="{BB962C8B-B14F-4D97-AF65-F5344CB8AC3E}">
        <p14:creationId xmlns:p14="http://schemas.microsoft.com/office/powerpoint/2010/main" val="2620275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1-18-5"/>
          <p:cNvPicPr>
            <a:picLocks noChangeAspect="1" noChangeArrowheads="1"/>
          </p:cNvPicPr>
          <p:nvPr/>
        </p:nvPicPr>
        <p:blipFill>
          <a:blip r:embed="rId2" cstate="print"/>
          <a:srcRect/>
          <a:stretch>
            <a:fillRect/>
          </a:stretch>
        </p:blipFill>
        <p:spPr>
          <a:xfrm>
            <a:off x="3581400" y="533400"/>
            <a:ext cx="5029200" cy="6096000"/>
          </a:xfrm>
          <a:prstGeom prst="rect">
            <a:avLst/>
          </a:prstGeom>
          <a:noFill/>
        </p:spPr>
      </p:pic>
    </p:spTree>
    <p:extLst>
      <p:ext uri="{BB962C8B-B14F-4D97-AF65-F5344CB8AC3E}">
        <p14:creationId xmlns:p14="http://schemas.microsoft.com/office/powerpoint/2010/main" val="2590851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381000"/>
            <a:ext cx="4572000" cy="5755422"/>
          </a:xfrm>
          <a:prstGeom prst="rect">
            <a:avLst/>
          </a:prstGeom>
        </p:spPr>
        <p:txBody>
          <a:bodyPr wrap="square">
            <a:spAutoFit/>
          </a:bodyPr>
          <a:lstStyle/>
          <a:p>
            <a:pPr algn="ctr"/>
            <a:endParaRPr lang="en-US" b="1" dirty="0"/>
          </a:p>
          <a:p>
            <a:pPr algn="ctr"/>
            <a:endParaRPr lang="en-US" b="1" dirty="0"/>
          </a:p>
          <a:p>
            <a:pPr algn="ctr"/>
            <a:endParaRPr lang="en-US" b="1" dirty="0"/>
          </a:p>
          <a:p>
            <a:pPr algn="ctr"/>
            <a:r>
              <a:rPr lang="en-US" sz="2400" b="1" dirty="0"/>
              <a:t>Trusted Digital Repositories:</a:t>
            </a:r>
          </a:p>
          <a:p>
            <a:pPr algn="ctr"/>
            <a:r>
              <a:rPr lang="en-US" sz="2400" b="1" dirty="0"/>
              <a:t>Attributes and Responsibilities</a:t>
            </a:r>
          </a:p>
          <a:p>
            <a:pPr algn="ctr"/>
            <a:endParaRPr lang="en-US" b="1" dirty="0"/>
          </a:p>
          <a:p>
            <a:pPr algn="ctr"/>
            <a:r>
              <a:rPr lang="en-US" sz="2000" b="1" dirty="0"/>
              <a:t>An RLG-OCLC Report</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1600" dirty="0"/>
              <a:t>RLG</a:t>
            </a:r>
          </a:p>
          <a:p>
            <a:pPr algn="ctr"/>
            <a:r>
              <a:rPr lang="en-US" sz="1600" dirty="0"/>
              <a:t>Mountain View, CA</a:t>
            </a:r>
          </a:p>
          <a:p>
            <a:pPr algn="ctr"/>
            <a:r>
              <a:rPr lang="en-US" sz="1600" dirty="0"/>
              <a:t>May 2002</a:t>
            </a:r>
            <a:endParaRPr lang="en-US" sz="1600" dirty="0"/>
          </a:p>
        </p:txBody>
      </p:sp>
    </p:spTree>
    <p:extLst>
      <p:ext uri="{BB962C8B-B14F-4D97-AF65-F5344CB8AC3E}">
        <p14:creationId xmlns:p14="http://schemas.microsoft.com/office/powerpoint/2010/main" val="3290336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3581400" y="171219"/>
          <a:ext cx="5029200" cy="6515562"/>
        </p:xfrm>
        <a:graphic>
          <a:graphicData uri="http://schemas.openxmlformats.org/presentationml/2006/ole">
            <mc:AlternateContent xmlns:mc="http://schemas.openxmlformats.org/markup-compatibility/2006">
              <mc:Choice xmlns:v="urn:schemas-microsoft-com:vml" Requires="v">
                <p:oleObj spid="_x0000_s1031" name="Acrobat Document" r:id="rId3" imgW="5829233" imgH="7543800" progId="AcroExch.Document.7">
                  <p:embed/>
                </p:oleObj>
              </mc:Choice>
              <mc:Fallback>
                <p:oleObj name="Acrobat Document" r:id="rId3" imgW="5829233" imgH="75438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71219"/>
                        <a:ext cx="5029200" cy="651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94807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581400" y="152400"/>
          <a:ext cx="5257800" cy="6705600"/>
        </p:xfrm>
        <a:graphic>
          <a:graphicData uri="http://schemas.openxmlformats.org/presentationml/2006/ole">
            <mc:AlternateContent xmlns:mc="http://schemas.openxmlformats.org/markup-compatibility/2006">
              <mc:Choice xmlns:v="urn:schemas-microsoft-com:vml" Requires="v">
                <p:oleObj spid="_x0000_s2055" name="Acrobat Document" r:id="rId3" imgW="5829233" imgH="7543800" progId="AcroExch.Document.7">
                  <p:embed/>
                </p:oleObj>
              </mc:Choice>
              <mc:Fallback>
                <p:oleObj name="Acrobat Document" r:id="rId3" imgW="5829233" imgH="75438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2400"/>
                        <a:ext cx="5257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81102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data</a:t>
            </a:r>
            <a:endParaRPr lang="en-US" dirty="0"/>
          </a:p>
        </p:txBody>
      </p:sp>
      <p:sp>
        <p:nvSpPr>
          <p:cNvPr id="3" name="Content Placeholder 2"/>
          <p:cNvSpPr>
            <a:spLocks noGrp="1"/>
          </p:cNvSpPr>
          <p:nvPr>
            <p:ph idx="1"/>
          </p:nvPr>
        </p:nvSpPr>
        <p:spPr/>
        <p:txBody>
          <a:bodyPr/>
          <a:lstStyle/>
          <a:p>
            <a:r>
              <a:rPr lang="en-US" dirty="0" smtClean="0"/>
              <a:t>Slide of just a number,   discuss what is it’s meaning</a:t>
            </a:r>
          </a:p>
          <a:p>
            <a:pPr lvl="1"/>
            <a:r>
              <a:rPr lang="en-US" dirty="0" smtClean="0"/>
              <a:t>Semantics</a:t>
            </a:r>
          </a:p>
          <a:p>
            <a:pPr lvl="1"/>
            <a:r>
              <a:rPr lang="en-US" dirty="0" smtClean="0"/>
              <a:t>Software</a:t>
            </a:r>
          </a:p>
          <a:p>
            <a:pPr lvl="1"/>
            <a:r>
              <a:rPr lang="en-US" dirty="0" smtClean="0"/>
              <a:t>Format</a:t>
            </a:r>
          </a:p>
          <a:p>
            <a:pPr lvl="1"/>
            <a:endParaRPr lang="en-US" dirty="0" smtClean="0"/>
          </a:p>
        </p:txBody>
      </p:sp>
    </p:spTree>
    <p:extLst>
      <p:ext uri="{BB962C8B-B14F-4D97-AF65-F5344CB8AC3E}">
        <p14:creationId xmlns:p14="http://schemas.microsoft.com/office/powerpoint/2010/main" val="254745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Slide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Table of Contents – w/ main thrusts</a:t>
            </a:r>
          </a:p>
          <a:p>
            <a:pPr lvl="1"/>
            <a:r>
              <a:rPr lang="en-US" dirty="0" smtClean="0"/>
              <a:t>Introduction – Who we are</a:t>
            </a:r>
          </a:p>
          <a:p>
            <a:pPr lvl="1"/>
            <a:r>
              <a:rPr lang="en-US" dirty="0" smtClean="0"/>
              <a:t>What we’ve done</a:t>
            </a:r>
          </a:p>
          <a:p>
            <a:pPr lvl="1"/>
            <a:r>
              <a:rPr lang="en-US" dirty="0" smtClean="0"/>
              <a:t>What we’re planning</a:t>
            </a:r>
          </a:p>
          <a:p>
            <a:pPr lvl="1"/>
            <a:endParaRPr lang="en-US" dirty="0"/>
          </a:p>
          <a:p>
            <a:pPr lvl="1"/>
            <a:r>
              <a:rPr lang="en-US" dirty="0" smtClean="0"/>
              <a:t>We hope you can be  our evangelist too</a:t>
            </a:r>
          </a:p>
          <a:p>
            <a:pPr lvl="1"/>
            <a:r>
              <a:rPr lang="en-US" dirty="0" smtClean="0"/>
              <a:t>Your idea of where we are going/what we need to address</a:t>
            </a:r>
          </a:p>
          <a:p>
            <a:pPr lvl="1"/>
            <a:r>
              <a:rPr lang="en-US" dirty="0" smtClean="0"/>
              <a:t>Why we’re approaching digital preservation the way </a:t>
            </a:r>
            <a:r>
              <a:rPr lang="en-US" smtClean="0"/>
              <a:t>we are</a:t>
            </a:r>
            <a:endParaRPr lang="en-US" dirty="0" smtClean="0"/>
          </a:p>
          <a:p>
            <a:pPr lvl="1"/>
            <a:endParaRPr lang="en-US" dirty="0"/>
          </a:p>
          <a:p>
            <a:r>
              <a:rPr lang="en-US" dirty="0" smtClean="0"/>
              <a:t>What is problem we are addressing</a:t>
            </a:r>
          </a:p>
          <a:p>
            <a:pPr marL="0" indent="0">
              <a:buNone/>
            </a:pPr>
            <a:endParaRPr lang="en-US" dirty="0" smtClean="0"/>
          </a:p>
          <a:p>
            <a:r>
              <a:rPr lang="en-US" dirty="0" smtClean="0"/>
              <a:t>Replace current 2-4   with OAIS concepts 2-4</a:t>
            </a:r>
            <a:endParaRPr lang="en-US" dirty="0"/>
          </a:p>
        </p:txBody>
      </p:sp>
    </p:spTree>
    <p:extLst>
      <p:ext uri="{BB962C8B-B14F-4D97-AF65-F5344CB8AC3E}">
        <p14:creationId xmlns:p14="http://schemas.microsoft.com/office/powerpoint/2010/main" val="4057449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OAIS-RM on CIESIN</a:t>
            </a:r>
            <a:endParaRPr lang="en-US" dirty="0"/>
          </a:p>
        </p:txBody>
      </p:sp>
      <p:sp>
        <p:nvSpPr>
          <p:cNvPr id="3" name="Content Placeholder 2"/>
          <p:cNvSpPr>
            <a:spLocks noGrp="1"/>
          </p:cNvSpPr>
          <p:nvPr>
            <p:ph idx="1"/>
          </p:nvPr>
        </p:nvSpPr>
        <p:spPr/>
        <p:txBody>
          <a:bodyPr/>
          <a:lstStyle/>
          <a:p>
            <a:r>
              <a:rPr lang="en-US" dirty="0" smtClean="0"/>
              <a:t>From Bob Downs</a:t>
            </a:r>
            <a:endParaRPr lang="en-US" dirty="0"/>
          </a:p>
        </p:txBody>
      </p:sp>
    </p:spTree>
    <p:extLst>
      <p:ext uri="{BB962C8B-B14F-4D97-AF65-F5344CB8AC3E}">
        <p14:creationId xmlns:p14="http://schemas.microsoft.com/office/powerpoint/2010/main" val="2548501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121"/>
            <a:ext cx="10515600" cy="761999"/>
          </a:xfrm>
        </p:spPr>
        <p:txBody>
          <a:bodyPr>
            <a:normAutofit/>
          </a:bodyPr>
          <a:lstStyle/>
          <a:p>
            <a:pPr algn="ctr"/>
            <a:r>
              <a:rPr lang="en-US" sz="2400" b="1" dirty="0" smtClean="0"/>
              <a:t>Influence of the OAIS-RM on PDS4</a:t>
            </a:r>
            <a:endParaRPr lang="en-US" sz="2400" b="1" dirty="0"/>
          </a:p>
        </p:txBody>
      </p:sp>
      <p:sp>
        <p:nvSpPr>
          <p:cNvPr id="3" name="Content Placeholder 2"/>
          <p:cNvSpPr>
            <a:spLocks noGrp="1"/>
          </p:cNvSpPr>
          <p:nvPr>
            <p:ph idx="1"/>
          </p:nvPr>
        </p:nvSpPr>
        <p:spPr>
          <a:xfrm>
            <a:off x="838200" y="822960"/>
            <a:ext cx="10515600" cy="5872480"/>
          </a:xfrm>
        </p:spPr>
        <p:txBody>
          <a:bodyPr>
            <a:normAutofit fontScale="77500" lnSpcReduction="20000"/>
          </a:bodyPr>
          <a:lstStyle/>
          <a:p>
            <a:pPr>
              <a:spcBef>
                <a:spcPts val="1101"/>
              </a:spcBef>
              <a:defRPr/>
            </a:pPr>
            <a:r>
              <a:rPr lang="en-US" sz="2300" dirty="0" smtClean="0"/>
              <a:t>The Planetary Data System (PDS4) is NASA’s official archive for all Solar System Exploration science </a:t>
            </a:r>
            <a:r>
              <a:rPr lang="en-US" sz="2300" dirty="0"/>
              <a:t>d</a:t>
            </a:r>
            <a:r>
              <a:rPr lang="en-US" sz="2300" dirty="0" smtClean="0"/>
              <a:t>ata.</a:t>
            </a:r>
          </a:p>
          <a:p>
            <a:pPr>
              <a:spcBef>
                <a:spcPts val="1101"/>
              </a:spcBef>
              <a:defRPr/>
            </a:pPr>
            <a:endParaRPr lang="en-US" sz="1000" dirty="0" smtClean="0"/>
          </a:p>
          <a:p>
            <a:pPr>
              <a:spcBef>
                <a:spcPts val="1101"/>
              </a:spcBef>
              <a:defRPr/>
            </a:pPr>
            <a:r>
              <a:rPr lang="en-US" sz="2300" dirty="0" smtClean="0"/>
              <a:t>PDS4 is a </a:t>
            </a:r>
            <a:r>
              <a:rPr lang="en-US" sz="2300" dirty="0"/>
              <a:t>major revision and transition to a modern system based on best practices for data system development while leveraging 20 years of lessons learned</a:t>
            </a:r>
            <a:r>
              <a:rPr lang="en-US" sz="2300" dirty="0" smtClean="0"/>
              <a:t>.</a:t>
            </a:r>
          </a:p>
          <a:p>
            <a:pPr marL="685800" lvl="2">
              <a:spcBef>
                <a:spcPts val="1101"/>
              </a:spcBef>
              <a:defRPr/>
            </a:pPr>
            <a:r>
              <a:rPr lang="en-US" sz="2100" dirty="0" smtClean="0"/>
              <a:t>PDS4 has been operational since 2013.</a:t>
            </a:r>
            <a:endParaRPr lang="en-US" sz="2100" dirty="0"/>
          </a:p>
          <a:p>
            <a:pPr marL="685800" lvl="2">
              <a:spcBef>
                <a:spcPts val="1101"/>
              </a:spcBef>
              <a:defRPr/>
            </a:pPr>
            <a:r>
              <a:rPr lang="en-US" sz="2100" dirty="0" smtClean="0"/>
              <a:t>PDS4 has been adopted </a:t>
            </a:r>
            <a:r>
              <a:rPr lang="en-US" sz="2100" dirty="0"/>
              <a:t>by the international Planetary Science </a:t>
            </a:r>
            <a:r>
              <a:rPr lang="en-US" sz="2100" dirty="0" smtClean="0"/>
              <a:t>Community</a:t>
            </a:r>
            <a:r>
              <a:rPr lang="en-US" sz="2100" dirty="0"/>
              <a:t> </a:t>
            </a:r>
            <a:r>
              <a:rPr lang="en-US" sz="2100" dirty="0" smtClean="0"/>
              <a:t>and considered to be a first-of-its-kind where a single system and set of standards has been adopted by an entire science community.</a:t>
            </a:r>
          </a:p>
          <a:p>
            <a:pPr marL="685800" lvl="2">
              <a:spcBef>
                <a:spcPts val="1101"/>
              </a:spcBef>
              <a:defRPr/>
            </a:pPr>
            <a:endParaRPr lang="en-US" sz="1000" dirty="0" smtClean="0"/>
          </a:p>
          <a:p>
            <a:pPr>
              <a:spcBef>
                <a:spcPts val="1101"/>
              </a:spcBef>
              <a:defRPr/>
            </a:pPr>
            <a:r>
              <a:rPr lang="en-US" sz="2300" dirty="0" smtClean="0"/>
              <a:t>The OAIS-RM heavily influenced the architecture and design of PDS4.</a:t>
            </a:r>
          </a:p>
          <a:p>
            <a:pPr lvl="1">
              <a:spcBef>
                <a:spcPts val="1101"/>
              </a:spcBef>
              <a:defRPr/>
            </a:pPr>
            <a:r>
              <a:rPr lang="en-US" sz="2100" dirty="0" smtClean="0"/>
              <a:t>PDS4 complies with the </a:t>
            </a:r>
            <a:r>
              <a:rPr lang="en-US" sz="2100" i="1" dirty="0" smtClean="0"/>
              <a:t>Mandatory Responsibilities </a:t>
            </a:r>
            <a:r>
              <a:rPr lang="en-US" sz="2100" dirty="0" smtClean="0"/>
              <a:t>required to operate </a:t>
            </a:r>
            <a:r>
              <a:rPr lang="en-US" sz="2100" dirty="0"/>
              <a:t>an OAIS archive</a:t>
            </a:r>
            <a:r>
              <a:rPr lang="en-US" sz="2100" dirty="0" smtClean="0"/>
              <a:t>.</a:t>
            </a:r>
          </a:p>
          <a:p>
            <a:pPr lvl="1">
              <a:spcBef>
                <a:spcPts val="1101"/>
              </a:spcBef>
              <a:defRPr/>
            </a:pPr>
            <a:r>
              <a:rPr lang="en-US" sz="2100" dirty="0" smtClean="0"/>
              <a:t>The PDS4 system and services architecture maps to the </a:t>
            </a:r>
            <a:r>
              <a:rPr lang="en-US" sz="2100" i="1" dirty="0" smtClean="0"/>
              <a:t>OAIS Functional Model</a:t>
            </a:r>
            <a:r>
              <a:rPr lang="en-US" sz="2100" dirty="0" smtClean="0"/>
              <a:t>.</a:t>
            </a:r>
          </a:p>
          <a:p>
            <a:pPr lvl="1">
              <a:spcBef>
                <a:spcPts val="1101"/>
              </a:spcBef>
              <a:defRPr/>
            </a:pPr>
            <a:r>
              <a:rPr lang="en-US" sz="2100" dirty="0" smtClean="0"/>
              <a:t>The PDS4 Information </a:t>
            </a:r>
            <a:r>
              <a:rPr lang="en-US" sz="2100" dirty="0"/>
              <a:t>M</a:t>
            </a:r>
            <a:r>
              <a:rPr lang="en-US" sz="2100" dirty="0" smtClean="0"/>
              <a:t>odel is based on OAIS-RM concepts.</a:t>
            </a:r>
          </a:p>
          <a:p>
            <a:pPr lvl="2">
              <a:spcBef>
                <a:spcPts val="1101"/>
              </a:spcBef>
              <a:defRPr/>
            </a:pPr>
            <a:r>
              <a:rPr lang="en-US" sz="2100" dirty="0" smtClean="0"/>
              <a:t>The </a:t>
            </a:r>
            <a:r>
              <a:rPr lang="en-US" sz="2100" i="1" dirty="0" smtClean="0"/>
              <a:t>Information Object</a:t>
            </a:r>
            <a:r>
              <a:rPr lang="en-US" sz="2100" dirty="0" smtClean="0"/>
              <a:t>, consisting of a </a:t>
            </a:r>
            <a:r>
              <a:rPr lang="en-US" sz="2100" i="1" dirty="0" smtClean="0"/>
              <a:t>Data Object </a:t>
            </a:r>
            <a:r>
              <a:rPr lang="en-US" sz="2100" dirty="0" smtClean="0"/>
              <a:t>and its </a:t>
            </a:r>
            <a:r>
              <a:rPr lang="en-US" sz="2100" i="1" dirty="0" smtClean="0"/>
              <a:t>Representation Information</a:t>
            </a:r>
            <a:r>
              <a:rPr lang="en-US" sz="2100" dirty="0" smtClean="0"/>
              <a:t>, is a foundational concept.</a:t>
            </a:r>
          </a:p>
          <a:p>
            <a:pPr lvl="2">
              <a:spcBef>
                <a:spcPts val="1101"/>
              </a:spcBef>
              <a:defRPr/>
            </a:pPr>
            <a:r>
              <a:rPr lang="en-US" sz="2100" i="1" dirty="0" smtClean="0"/>
              <a:t>Preservation Description Information </a:t>
            </a:r>
            <a:r>
              <a:rPr lang="en-US" sz="2100" dirty="0" smtClean="0"/>
              <a:t>(PDI) is required for all data</a:t>
            </a:r>
            <a:r>
              <a:rPr lang="en-US" sz="2300" dirty="0" smtClean="0"/>
              <a:t>.</a:t>
            </a:r>
          </a:p>
          <a:p>
            <a:pPr marL="914400" lvl="2" indent="0">
              <a:spcBef>
                <a:spcPts val="1101"/>
              </a:spcBef>
              <a:buNone/>
              <a:defRPr/>
            </a:pPr>
            <a:endParaRPr lang="en-US" sz="1000" dirty="0"/>
          </a:p>
          <a:p>
            <a:pPr>
              <a:spcBef>
                <a:spcPts val="1101"/>
              </a:spcBef>
              <a:defRPr/>
            </a:pPr>
            <a:r>
              <a:rPr lang="en-US" sz="2300" dirty="0" smtClean="0"/>
              <a:t>The PDS4 functional infrastructure is designed to respond to the OAIS-RM based PDS4 Information Model.</a:t>
            </a:r>
          </a:p>
          <a:p>
            <a:pPr lvl="1">
              <a:spcBef>
                <a:spcPts val="1101"/>
              </a:spcBef>
              <a:defRPr/>
            </a:pPr>
            <a:r>
              <a:rPr lang="en-US" sz="2100" dirty="0"/>
              <a:t>The model is independent from the implementation technology allowing both to evolve separately.</a:t>
            </a:r>
          </a:p>
          <a:p>
            <a:pPr lvl="1">
              <a:spcBef>
                <a:spcPts val="1101"/>
              </a:spcBef>
              <a:defRPr/>
            </a:pPr>
            <a:r>
              <a:rPr lang="en-US" sz="2100" dirty="0" smtClean="0"/>
              <a:t>Model extracts are used to design and configure system software and services.</a:t>
            </a:r>
          </a:p>
          <a:p>
            <a:pPr lvl="1">
              <a:spcBef>
                <a:spcPts val="1101"/>
              </a:spcBef>
              <a:defRPr/>
            </a:pPr>
            <a:endParaRPr lang="en-US" sz="900" dirty="0" smtClean="0"/>
          </a:p>
          <a:p>
            <a:pPr>
              <a:spcBef>
                <a:spcPts val="1101"/>
              </a:spcBef>
              <a:defRPr/>
            </a:pPr>
            <a:r>
              <a:rPr lang="en-US" sz="2300" dirty="0" smtClean="0"/>
              <a:t>The PDS is well positioned to be accredited against the ISO-16363 standards.</a:t>
            </a:r>
          </a:p>
          <a:p>
            <a:pPr lvl="2">
              <a:spcBef>
                <a:spcPts val="1101"/>
              </a:spcBef>
              <a:defRPr/>
            </a:pPr>
            <a:endParaRPr lang="en-US" sz="1200" dirty="0" smtClean="0"/>
          </a:p>
          <a:p>
            <a:pPr lvl="2">
              <a:spcBef>
                <a:spcPts val="1101"/>
              </a:spcBef>
              <a:defRPr/>
            </a:pPr>
            <a:endParaRPr lang="en-US" sz="1200" dirty="0"/>
          </a:p>
        </p:txBody>
      </p:sp>
    </p:spTree>
    <p:extLst>
      <p:ext uri="{BB962C8B-B14F-4D97-AF65-F5344CB8AC3E}">
        <p14:creationId xmlns:p14="http://schemas.microsoft.com/office/powerpoint/2010/main" val="428297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p:txBody>
          <a:bodyPr>
            <a:normAutofit/>
          </a:bodyPr>
          <a:lstStyle/>
          <a:p>
            <a:pPr eaLnBrk="1" hangingPunct="1"/>
            <a:r>
              <a:rPr lang="en-GB" altLang="en-US" sz="7200" dirty="0"/>
              <a:t>Preservation strategies</a:t>
            </a:r>
          </a:p>
        </p:txBody>
      </p:sp>
      <p:sp>
        <p:nvSpPr>
          <p:cNvPr id="2" name="Subtitle 1"/>
          <p:cNvSpPr>
            <a:spLocks noGrp="1"/>
          </p:cNvSpPr>
          <p:nvPr>
            <p:ph type="subTitle" idx="1"/>
          </p:nvPr>
        </p:nvSpPr>
        <p:spPr/>
        <p:txBody>
          <a:bodyPr/>
          <a:lstStyle/>
          <a:p>
            <a:endParaRPr lang="en-GB"/>
          </a:p>
        </p:txBody>
      </p:sp>
      <p:sp>
        <p:nvSpPr>
          <p:cNvPr id="6146" name="Rectangle 4"/>
          <p:cNvSpPr>
            <a:spLocks noGrp="1" noChangeArrowheads="1"/>
          </p:cNvSpPr>
          <p:nvPr>
            <p:ph type="sldNum" sz="quarter" idx="12"/>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A88827-EE24-4489-B017-6E7906DF88C1}" type="slidenum">
              <a:rPr lang="it-IT" altLang="en-US" sz="1400">
                <a:solidFill>
                  <a:schemeClr val="accent1"/>
                </a:solidFill>
              </a:rPr>
              <a:pPr/>
              <a:t>22</a:t>
            </a:fld>
            <a:endParaRPr lang="it-IT" altLang="en-US" sz="1400">
              <a:solidFill>
                <a:schemeClr val="accent1"/>
              </a:solidFill>
            </a:endParaRPr>
          </a:p>
        </p:txBody>
      </p:sp>
    </p:spTree>
    <p:extLst>
      <p:ext uri="{BB962C8B-B14F-4D97-AF65-F5344CB8AC3E}">
        <p14:creationId xmlns:p14="http://schemas.microsoft.com/office/powerpoint/2010/main" val="2296684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1351"/>
            <a:ext cx="10515600" cy="909185"/>
          </a:xfrm>
        </p:spPr>
        <p:txBody>
          <a:bodyPr/>
          <a:lstStyle/>
          <a:p>
            <a:r>
              <a:rPr lang="en-GB" b="1" dirty="0"/>
              <a:t>Options</a:t>
            </a:r>
          </a:p>
        </p:txBody>
      </p:sp>
      <p:sp>
        <p:nvSpPr>
          <p:cNvPr id="3" name="Content Placeholder 2"/>
          <p:cNvSpPr>
            <a:spLocks noGrp="1"/>
          </p:cNvSpPr>
          <p:nvPr>
            <p:ph idx="1"/>
          </p:nvPr>
        </p:nvSpPr>
        <p:spPr>
          <a:xfrm>
            <a:off x="195943" y="930730"/>
            <a:ext cx="11772899" cy="5821134"/>
          </a:xfrm>
        </p:spPr>
        <p:txBody>
          <a:bodyPr>
            <a:normAutofit/>
          </a:bodyPr>
          <a:lstStyle/>
          <a:p>
            <a:r>
              <a:rPr lang="en-GB" sz="3200" b="1" dirty="0"/>
              <a:t>EITHER</a:t>
            </a:r>
            <a:r>
              <a:rPr lang="en-GB" sz="3200" dirty="0"/>
              <a:t> </a:t>
            </a:r>
          </a:p>
          <a:p>
            <a:pPr lvl="1"/>
            <a:r>
              <a:rPr lang="en-GB" sz="2800" dirty="0"/>
              <a:t>Hand on the information to some other custodian</a:t>
            </a:r>
          </a:p>
          <a:p>
            <a:r>
              <a:rPr lang="en-GB" sz="3200" b="1" dirty="0"/>
              <a:t>OR</a:t>
            </a:r>
          </a:p>
          <a:p>
            <a:pPr lvl="1"/>
            <a:r>
              <a:rPr lang="en-GB" sz="2800" dirty="0"/>
              <a:t>Keep the information – in which case one can </a:t>
            </a:r>
          </a:p>
          <a:p>
            <a:pPr lvl="2"/>
            <a:r>
              <a:rPr lang="en-GB" sz="2400" b="1" dirty="0"/>
              <a:t>EITHER</a:t>
            </a:r>
          </a:p>
          <a:p>
            <a:pPr lvl="3"/>
            <a:r>
              <a:rPr lang="en-GB" sz="2200" dirty="0"/>
              <a:t>Keep the bits unchanged</a:t>
            </a:r>
          </a:p>
          <a:p>
            <a:pPr lvl="4"/>
            <a:r>
              <a:rPr lang="en-GB" sz="2000" dirty="0"/>
              <a:t>In which case one must add what OAIS calls “Representation Information” to ensure the information encoded in the bits can still be understood/used (by the Designated Community)</a:t>
            </a:r>
          </a:p>
          <a:p>
            <a:pPr lvl="2"/>
            <a:r>
              <a:rPr lang="en-GB" sz="2400" b="1" dirty="0"/>
              <a:t>OR</a:t>
            </a:r>
          </a:p>
          <a:p>
            <a:pPr lvl="3"/>
            <a:r>
              <a:rPr lang="en-GB" sz="2200" dirty="0"/>
              <a:t>Change the bits</a:t>
            </a:r>
          </a:p>
          <a:p>
            <a:pPr lvl="4"/>
            <a:r>
              <a:rPr lang="en-GB" sz="2000" dirty="0"/>
              <a:t>In which case one must keep evidence about why this new object should be considered “authentic” </a:t>
            </a:r>
          </a:p>
          <a:p>
            <a:pPr lvl="4"/>
            <a:r>
              <a:rPr lang="en-GB" sz="2000" dirty="0"/>
              <a:t>And enable the new bit sequences to be understandable/usable (add appropriate “Representation Information”)</a:t>
            </a:r>
          </a:p>
          <a:p>
            <a:pPr lvl="2"/>
            <a:endParaRPr lang="en-GB" dirty="0"/>
          </a:p>
        </p:txBody>
      </p:sp>
    </p:spTree>
    <p:extLst>
      <p:ext uri="{BB962C8B-B14F-4D97-AF65-F5344CB8AC3E}">
        <p14:creationId xmlns:p14="http://schemas.microsoft.com/office/powerpoint/2010/main" val="3613870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0CA058-450E-4D5B-BF2C-F204E6B5971B}" type="slidenum">
              <a:rPr lang="it-IT" altLang="en-US" sz="1400">
                <a:solidFill>
                  <a:schemeClr val="accent1"/>
                </a:solidFill>
              </a:rPr>
              <a:pPr/>
              <a:t>24</a:t>
            </a:fld>
            <a:endParaRPr lang="it-IT" altLang="en-US" sz="1400">
              <a:solidFill>
                <a:schemeClr val="accent1"/>
              </a:solidFill>
            </a:endParaRPr>
          </a:p>
        </p:txBody>
      </p:sp>
      <p:sp>
        <p:nvSpPr>
          <p:cNvPr id="21507" name="Title 1"/>
          <p:cNvSpPr>
            <a:spLocks noGrp="1"/>
          </p:cNvSpPr>
          <p:nvPr>
            <p:ph type="title" idx="4294967295"/>
          </p:nvPr>
        </p:nvSpPr>
        <p:spPr>
          <a:xfrm>
            <a:off x="838200" y="288924"/>
            <a:ext cx="10515600" cy="1325563"/>
          </a:xfrm>
        </p:spPr>
        <p:txBody>
          <a:bodyPr>
            <a:normAutofit/>
          </a:bodyPr>
          <a:lstStyle/>
          <a:p>
            <a:pPr eaLnBrk="1" hangingPunct="1"/>
            <a:r>
              <a:rPr lang="en-GB" altLang="en-US" b="1" dirty="0"/>
              <a:t>Information</a:t>
            </a:r>
          </a:p>
        </p:txBody>
      </p:sp>
      <p:sp>
        <p:nvSpPr>
          <p:cNvPr id="21508" name="Content Placeholder 2"/>
          <p:cNvSpPr>
            <a:spLocks noGrp="1"/>
          </p:cNvSpPr>
          <p:nvPr>
            <p:ph idx="4294967295"/>
          </p:nvPr>
        </p:nvSpPr>
        <p:spPr/>
        <p:txBody>
          <a:bodyPr/>
          <a:lstStyle/>
          <a:p>
            <a:pPr eaLnBrk="1" hangingPunct="1"/>
            <a:endParaRPr lang="en-GB" altLang="en-US" dirty="0"/>
          </a:p>
        </p:txBody>
      </p:sp>
      <p:sp>
        <p:nvSpPr>
          <p:cNvPr id="21509" name="Slide Number Placeholder 3"/>
          <p:cNvSpPr txBox="1">
            <a:spLocks noGrp="1"/>
          </p:cNvSpPr>
          <p:nvPr/>
        </p:nvSpPr>
        <p:spPr bwMode="auto">
          <a:xfrm>
            <a:off x="7696200"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b="1">
                <a:solidFill>
                  <a:srgbClr val="007E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rgbClr val="0066CC"/>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fld id="{DBB86BAA-5D11-455F-B82C-C626DBE3DEB0}" type="slidenum">
              <a:rPr lang="it-IT" altLang="en-US" sz="1400">
                <a:solidFill>
                  <a:schemeClr val="accent1"/>
                </a:solidFill>
              </a:rPr>
              <a:pPr algn="r">
                <a:spcBef>
                  <a:spcPct val="0"/>
                </a:spcBef>
                <a:buFontTx/>
                <a:buNone/>
              </a:pPr>
              <a:t>24</a:t>
            </a:fld>
            <a:endParaRPr lang="it-IT" altLang="en-US" sz="1400">
              <a:solidFill>
                <a:schemeClr val="accent1"/>
              </a:solidFill>
            </a:endParaRPr>
          </a:p>
        </p:txBody>
      </p:sp>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3573464"/>
            <a:ext cx="794543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504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295C8C-AF97-428B-B0C8-49E22B6DF337}" type="slidenum">
              <a:rPr lang="it-IT" altLang="en-US" sz="1400">
                <a:solidFill>
                  <a:schemeClr val="accent1"/>
                </a:solidFill>
              </a:rPr>
              <a:pPr/>
              <a:t>25</a:t>
            </a:fld>
            <a:endParaRPr lang="it-IT" altLang="en-US" sz="1400">
              <a:solidFill>
                <a:schemeClr val="accent1"/>
              </a:solidFill>
            </a:endParaRPr>
          </a:p>
        </p:txBody>
      </p:sp>
      <p:sp>
        <p:nvSpPr>
          <p:cNvPr id="25603" name="Rectangle 2"/>
          <p:cNvSpPr>
            <a:spLocks noGrp="1" noChangeArrowheads="1"/>
          </p:cNvSpPr>
          <p:nvPr>
            <p:ph type="title"/>
          </p:nvPr>
        </p:nvSpPr>
        <p:spPr/>
        <p:txBody>
          <a:bodyPr/>
          <a:lstStyle/>
          <a:p>
            <a:pPr eaLnBrk="1" hangingPunct="1"/>
            <a:r>
              <a:rPr lang="en-GB" altLang="en-US" b="1" dirty="0"/>
              <a:t>Archival Information Package </a:t>
            </a:r>
            <a:endParaRPr lang="en-US" altLang="en-US" b="1" dirty="0"/>
          </a:p>
        </p:txBody>
      </p:sp>
      <p:pic>
        <p:nvPicPr>
          <p:cNvPr id="2560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23356" y="1427162"/>
            <a:ext cx="6745288"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468644" y="1959429"/>
            <a:ext cx="2549185" cy="2031325"/>
          </a:xfrm>
          <a:prstGeom prst="rect">
            <a:avLst/>
          </a:prstGeom>
          <a:noFill/>
        </p:spPr>
        <p:txBody>
          <a:bodyPr wrap="square" rtlCol="0">
            <a:spAutoFit/>
          </a:bodyPr>
          <a:lstStyle/>
          <a:p>
            <a:pPr marL="285750" indent="-285750">
              <a:buFont typeface="Arial" panose="020B0604020202020204" pitchFamily="34" charset="0"/>
              <a:buChar char="•"/>
            </a:pPr>
            <a:r>
              <a:rPr lang="en-GB" dirty="0"/>
              <a:t>Logical package e.g. using pointers</a:t>
            </a:r>
          </a:p>
          <a:p>
            <a:pPr marL="285750" indent="-285750">
              <a:buFont typeface="Arial" panose="020B0604020202020204" pitchFamily="34" charset="0"/>
              <a:buChar char="•"/>
            </a:pPr>
            <a:r>
              <a:rPr lang="en-GB" dirty="0"/>
              <a:t>Contains everything needed for long term preservation</a:t>
            </a:r>
          </a:p>
          <a:p>
            <a:pPr marL="742950" lvl="1" indent="-285750">
              <a:buFont typeface="Arial" panose="020B0604020202020204" pitchFamily="34" charset="0"/>
              <a:buChar char="•"/>
            </a:pPr>
            <a:r>
              <a:rPr lang="en-GB" dirty="0"/>
              <a:t>Usability</a:t>
            </a:r>
          </a:p>
          <a:p>
            <a:pPr marL="742950" lvl="1" indent="-285750">
              <a:buFont typeface="Arial" panose="020B0604020202020204" pitchFamily="34" charset="0"/>
              <a:buChar char="•"/>
            </a:pPr>
            <a:r>
              <a:rPr lang="en-GB" dirty="0"/>
              <a:t>Authenticity</a:t>
            </a:r>
          </a:p>
        </p:txBody>
      </p:sp>
    </p:spTree>
    <p:extLst>
      <p:ext uri="{BB962C8B-B14F-4D97-AF65-F5344CB8AC3E}">
        <p14:creationId xmlns:p14="http://schemas.microsoft.com/office/powerpoint/2010/main" val="2095359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Representation Information examples</a:t>
            </a:r>
          </a:p>
        </p:txBody>
      </p:sp>
      <p:sp>
        <p:nvSpPr>
          <p:cNvPr id="3" name="Content Placeholder 2"/>
          <p:cNvSpPr>
            <a:spLocks noGrp="1"/>
          </p:cNvSpPr>
          <p:nvPr>
            <p:ph idx="1"/>
          </p:nvPr>
        </p:nvSpPr>
        <p:spPr/>
        <p:txBody>
          <a:bodyPr/>
          <a:lstStyle/>
          <a:p>
            <a:r>
              <a:rPr lang="en-GB" dirty="0"/>
              <a:t>Emulation support</a:t>
            </a:r>
          </a:p>
          <a:p>
            <a:r>
              <a:rPr lang="en-GB" dirty="0"/>
              <a:t>Documentation</a:t>
            </a:r>
          </a:p>
          <a:p>
            <a:r>
              <a:rPr lang="en-GB" dirty="0"/>
              <a:t>Data Dictionaries</a:t>
            </a:r>
          </a:p>
          <a:p>
            <a:r>
              <a:rPr lang="en-GB" dirty="0"/>
              <a:t>Data descriptions</a:t>
            </a:r>
          </a:p>
        </p:txBody>
      </p:sp>
    </p:spTree>
    <p:extLst>
      <p:ext uri="{BB962C8B-B14F-4D97-AF65-F5344CB8AC3E}">
        <p14:creationId xmlns:p14="http://schemas.microsoft.com/office/powerpoint/2010/main" val="3574080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Emulation – advantages and drawbacks</a:t>
            </a:r>
          </a:p>
        </p:txBody>
      </p:sp>
      <p:sp>
        <p:nvSpPr>
          <p:cNvPr id="3" name="Content Placeholder 2"/>
          <p:cNvSpPr>
            <a:spLocks noGrp="1"/>
          </p:cNvSpPr>
          <p:nvPr>
            <p:ph idx="1"/>
          </p:nvPr>
        </p:nvSpPr>
        <p:spPr/>
        <p:txBody>
          <a:bodyPr/>
          <a:lstStyle/>
          <a:p>
            <a:r>
              <a:rPr lang="en-GB" dirty="0"/>
              <a:t>Advantage</a:t>
            </a:r>
          </a:p>
          <a:p>
            <a:pPr lvl="1"/>
            <a:r>
              <a:rPr lang="en-GB" dirty="0"/>
              <a:t>Can do what was do-able previously e.g. </a:t>
            </a:r>
          </a:p>
          <a:p>
            <a:pPr lvl="2"/>
            <a:r>
              <a:rPr lang="en-GB" dirty="0"/>
              <a:t>display document in an format which is no longer supported by using emulation to enable use of  old software. Might need to emulate chip instruction sets, operating systems etc.</a:t>
            </a:r>
          </a:p>
          <a:p>
            <a:pPr lvl="2"/>
            <a:r>
              <a:rPr lang="en-GB" dirty="0"/>
              <a:t>Analyse old data using old analysis software e.g. CERN/LHC analysis software to repeat analyses of data, perhaps tweaking parameters </a:t>
            </a:r>
            <a:r>
              <a:rPr lang="en-GB" dirty="0" err="1"/>
              <a:t>etc</a:t>
            </a:r>
            <a:endParaRPr lang="en-GB" dirty="0"/>
          </a:p>
          <a:p>
            <a:r>
              <a:rPr lang="en-GB" dirty="0"/>
              <a:t>Disadvantage</a:t>
            </a:r>
          </a:p>
          <a:p>
            <a:pPr lvl="1"/>
            <a:r>
              <a:rPr lang="en-GB" dirty="0"/>
              <a:t>Can ONLY do what was do-able previously</a:t>
            </a:r>
          </a:p>
          <a:p>
            <a:pPr lvl="1"/>
            <a:r>
              <a:rPr lang="en-GB" dirty="0"/>
              <a:t>BUT </a:t>
            </a:r>
          </a:p>
          <a:p>
            <a:pPr lvl="2"/>
            <a:r>
              <a:rPr lang="en-GB" dirty="0"/>
              <a:t>Difficult to use OLD data in </a:t>
            </a:r>
            <a:r>
              <a:rPr lang="en-GB" b="1" u="sng" dirty="0"/>
              <a:t>NEW</a:t>
            </a:r>
            <a:r>
              <a:rPr lang="en-GB" dirty="0"/>
              <a:t> analysis software</a:t>
            </a:r>
          </a:p>
          <a:p>
            <a:pPr lvl="2"/>
            <a:r>
              <a:rPr lang="en-GB" dirty="0"/>
              <a:t>Difficult to combine OLD data with NEW data</a:t>
            </a:r>
          </a:p>
        </p:txBody>
      </p:sp>
    </p:spTree>
    <p:extLst>
      <p:ext uri="{BB962C8B-B14F-4D97-AF65-F5344CB8AC3E}">
        <p14:creationId xmlns:p14="http://schemas.microsoft.com/office/powerpoint/2010/main" val="646643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algn="ctr" eaLnBrk="1" hangingPunct="1"/>
            <a:r>
              <a:rPr lang="it-IT" altLang="en-US"/>
              <a:t> </a:t>
            </a:r>
            <a:endParaRPr lang="it-IT" altLang="en-US" sz="3200"/>
          </a:p>
        </p:txBody>
      </p:sp>
      <p:sp>
        <p:nvSpPr>
          <p:cNvPr id="38916" name="Rectangle 3"/>
          <p:cNvSpPr>
            <a:spLocks noGrp="1" noChangeArrowheads="1"/>
          </p:cNvSpPr>
          <p:nvPr>
            <p:ph idx="1"/>
          </p:nvPr>
        </p:nvSpPr>
        <p:spPr>
          <a:xfrm>
            <a:off x="726621" y="1425121"/>
            <a:ext cx="10515600" cy="4895850"/>
          </a:xfrm>
        </p:spPr>
        <p:txBody>
          <a:bodyPr>
            <a:normAutofit lnSpcReduction="10000"/>
          </a:bodyPr>
          <a:lstStyle/>
          <a:p>
            <a:pPr eaLnBrk="1" hangingPunct="1"/>
            <a:r>
              <a:rPr lang="en-US" altLang="en-US" sz="2400" dirty="0"/>
              <a:t>CNES EAST tools (</a:t>
            </a:r>
            <a:r>
              <a:rPr lang="en-US" altLang="en-US" sz="2400" dirty="0">
                <a:hlinkClick r:id="rId3"/>
              </a:rPr>
              <a:t>http://east.cnes.f</a:t>
            </a:r>
            <a:r>
              <a:rPr lang="en-US" altLang="en-US" sz="2400" dirty="0"/>
              <a:t>), OASIS, EAST C Library (reference implementation). </a:t>
            </a:r>
          </a:p>
          <a:p>
            <a:pPr eaLnBrk="1" hangingPunct="1"/>
            <a:r>
              <a:rPr lang="en-GB" altLang="en-US" sz="2400" dirty="0"/>
              <a:t>Also DEBAT (BEST Tools) </a:t>
            </a:r>
            <a:r>
              <a:rPr lang="en-US" altLang="en-US" sz="2400" dirty="0">
                <a:hlinkClick r:id="rId4"/>
              </a:rPr>
              <a:t>http://debat.c-s.fr/</a:t>
            </a:r>
            <a:endParaRPr lang="en-US" altLang="en-US" sz="2400" dirty="0"/>
          </a:p>
          <a:p>
            <a:pPr eaLnBrk="1" hangingPunct="1"/>
            <a:r>
              <a:rPr lang="en-US" altLang="en-US" sz="2400" dirty="0"/>
              <a:t>Data Request Broker (DRB) - </a:t>
            </a:r>
            <a:r>
              <a:rPr lang="en-US" altLang="en-US" sz="2400" dirty="0">
                <a:hlinkClick r:id="rId5"/>
              </a:rPr>
              <a:t>http://www.gael.fr/drb/site/</a:t>
            </a:r>
            <a:r>
              <a:rPr lang="en-US" altLang="en-US" sz="2400" dirty="0"/>
              <a:t>   </a:t>
            </a:r>
          </a:p>
          <a:p>
            <a:pPr eaLnBrk="1" hangingPunct="1"/>
            <a:r>
              <a:rPr lang="en-GB" altLang="en-US" sz="2400" dirty="0"/>
              <a:t>JNI Wrapper for EAST C Library (</a:t>
            </a:r>
            <a:r>
              <a:rPr lang="en-GB" altLang="en-US" sz="2400" dirty="0" err="1"/>
              <a:t>jnieast</a:t>
            </a:r>
            <a:r>
              <a:rPr lang="en-GB" altLang="en-US" sz="2400" dirty="0"/>
              <a:t>). </a:t>
            </a:r>
          </a:p>
          <a:p>
            <a:pPr eaLnBrk="1" hangingPunct="1"/>
            <a:r>
              <a:rPr lang="en-GB" altLang="en-US" sz="2400" dirty="0"/>
              <a:t>DEDSL Abstract, PVL, and XML(DTD) syntax for defining some simple data semantics. RDF, RDFS and OWL.</a:t>
            </a:r>
          </a:p>
          <a:p>
            <a:pPr eaLnBrk="1" hangingPunct="1"/>
            <a:r>
              <a:rPr lang="en-GB" altLang="en-US" sz="2400" dirty="0"/>
              <a:t>Interfaces for a more general data description language and semantics API (DSSIL).</a:t>
            </a:r>
          </a:p>
          <a:p>
            <a:pPr eaLnBrk="1" hangingPunct="1"/>
            <a:r>
              <a:rPr lang="en-GB" altLang="en-US" sz="2400" dirty="0"/>
              <a:t>GUI Tools for capturing Object Oriented Semantics (RDF and RDFS) and Code Generation.</a:t>
            </a:r>
          </a:p>
          <a:p>
            <a:r>
              <a:rPr lang="en-GB" altLang="en-US" sz="2400" dirty="0"/>
              <a:t>DFDL  (Data Format Description Language from Open Grid Forum) </a:t>
            </a:r>
            <a:r>
              <a:rPr lang="en-GB" altLang="en-US" sz="2400" dirty="0">
                <a:hlinkClick r:id="rId6"/>
              </a:rPr>
              <a:t>https://www.ogf.org/ogf/doku.php/standards/dfdl/dfdl</a:t>
            </a:r>
            <a:r>
              <a:rPr lang="en-GB" altLang="en-US" sz="2400" dirty="0"/>
              <a:t> </a:t>
            </a:r>
          </a:p>
          <a:p>
            <a:pPr eaLnBrk="1" hangingPunct="1"/>
            <a:endParaRPr lang="en-US" altLang="en-US" sz="2400" dirty="0"/>
          </a:p>
          <a:p>
            <a:pPr eaLnBrk="1" hangingPunct="1"/>
            <a:endParaRPr lang="en-US" altLang="en-US" sz="2400" dirty="0"/>
          </a:p>
        </p:txBody>
      </p:sp>
      <p:sp>
        <p:nvSpPr>
          <p:cNvPr id="38914" name="Slide Number Placeholder 3"/>
          <p:cNvSpPr>
            <a:spLocks noGrp="1"/>
          </p:cNvSpPr>
          <p:nvPr>
            <p:ph type="sldNum" sz="quarter" idx="12"/>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3C6FBD-28FC-41D3-84DB-FB9C94B4F9DB}" type="slidenum">
              <a:rPr lang="it-IT" altLang="en-US" sz="1400">
                <a:solidFill>
                  <a:schemeClr val="accent1"/>
                </a:solidFill>
              </a:rPr>
              <a:pPr/>
              <a:t>28</a:t>
            </a:fld>
            <a:endParaRPr lang="it-IT" altLang="en-US" sz="1400">
              <a:solidFill>
                <a:schemeClr val="accent1"/>
              </a:solidFill>
            </a:endParaRPr>
          </a:p>
        </p:txBody>
      </p:sp>
      <p:sp>
        <p:nvSpPr>
          <p:cNvPr id="38917" name="Rectangle 4"/>
          <p:cNvSpPr>
            <a:spLocks noChangeArrowheads="1"/>
          </p:cNvSpPr>
          <p:nvPr/>
        </p:nvSpPr>
        <p:spPr bwMode="auto">
          <a:xfrm>
            <a:off x="726621" y="188913"/>
            <a:ext cx="111932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4400" b="1" dirty="0">
                <a:latin typeface="+mj-lt"/>
              </a:rPr>
              <a:t>Formal Descriptions of Structure and Semantics</a:t>
            </a:r>
            <a:endParaRPr lang="en-US" altLang="en-US" sz="4400" b="1" dirty="0">
              <a:latin typeface="+mj-lt"/>
            </a:endParaRPr>
          </a:p>
        </p:txBody>
      </p:sp>
    </p:spTree>
    <p:extLst>
      <p:ext uri="{BB962C8B-B14F-4D97-AF65-F5344CB8AC3E}">
        <p14:creationId xmlns:p14="http://schemas.microsoft.com/office/powerpoint/2010/main" val="2564598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AA07B2-CCAA-4BD0-9228-E62ADA79BB56}" type="slidenum">
              <a:rPr lang="it-IT" altLang="en-US" sz="1400">
                <a:solidFill>
                  <a:schemeClr val="accent1"/>
                </a:solidFill>
              </a:rPr>
              <a:pPr/>
              <a:t>29</a:t>
            </a:fld>
            <a:endParaRPr lang="it-IT" altLang="en-US" sz="1400">
              <a:solidFill>
                <a:schemeClr val="accent1"/>
              </a:solidFill>
            </a:endParaRPr>
          </a:p>
        </p:txBody>
      </p:sp>
      <p:sp>
        <p:nvSpPr>
          <p:cNvPr id="47107" name="Rectangle 2"/>
          <p:cNvSpPr>
            <a:spLocks noGrp="1" noChangeArrowheads="1"/>
          </p:cNvSpPr>
          <p:nvPr>
            <p:ph type="title"/>
          </p:nvPr>
        </p:nvSpPr>
        <p:spPr/>
        <p:txBody>
          <a:bodyPr>
            <a:normAutofit/>
          </a:bodyPr>
          <a:lstStyle/>
          <a:p>
            <a:pPr eaLnBrk="1" hangingPunct="1"/>
            <a:r>
              <a:rPr lang="en-GB" altLang="en-US" b="1" dirty="0"/>
              <a:t>Advantages of Formal Descriptions of Structure</a:t>
            </a:r>
            <a:endParaRPr lang="en-US" altLang="en-US" b="1" dirty="0"/>
          </a:p>
        </p:txBody>
      </p:sp>
      <p:sp>
        <p:nvSpPr>
          <p:cNvPr id="47108" name="Rectangle 3"/>
          <p:cNvSpPr>
            <a:spLocks noGrp="1" noChangeArrowheads="1"/>
          </p:cNvSpPr>
          <p:nvPr>
            <p:ph type="body" idx="1"/>
          </p:nvPr>
        </p:nvSpPr>
        <p:spPr/>
        <p:txBody>
          <a:bodyPr/>
          <a:lstStyle/>
          <a:p>
            <a:pPr eaLnBrk="1" hangingPunct="1"/>
            <a:r>
              <a:rPr lang="en-GB" altLang="en-US"/>
              <a:t>Formal descriptions of structure gives a user the knowledge an ability to map data bits to data values in software.</a:t>
            </a:r>
          </a:p>
          <a:p>
            <a:pPr eaLnBrk="1" hangingPunct="1"/>
            <a:r>
              <a:rPr lang="en-GB" altLang="en-US"/>
              <a:t>Gives a common language for syntactic information to describe many different data formats.</a:t>
            </a:r>
          </a:p>
          <a:p>
            <a:pPr eaLnBrk="1" hangingPunct="1"/>
            <a:r>
              <a:rPr lang="en-GB" altLang="en-US"/>
              <a:t>One software API for many data formats:</a:t>
            </a:r>
          </a:p>
          <a:p>
            <a:pPr lvl="1" eaLnBrk="1" hangingPunct="1"/>
            <a:r>
              <a:rPr lang="en-GB" altLang="en-US"/>
              <a:t>may increase likelihood of data reuse</a:t>
            </a:r>
          </a:p>
          <a:p>
            <a:pPr eaLnBrk="1" hangingPunct="1"/>
            <a:r>
              <a:rPr lang="en-GB" altLang="en-US"/>
              <a:t>Machine readable descriptions.</a:t>
            </a:r>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2464929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OAIS Standard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Provides information model</a:t>
            </a:r>
          </a:p>
          <a:p>
            <a:r>
              <a:rPr lang="en-US" dirty="0" smtClean="0"/>
              <a:t>Provides mandatory requirements</a:t>
            </a:r>
          </a:p>
          <a:p>
            <a:r>
              <a:rPr lang="en-US" dirty="0" smtClean="0"/>
              <a:t>Provides framework for additional standards</a:t>
            </a:r>
          </a:p>
          <a:p>
            <a:endParaRPr lang="en-US" dirty="0"/>
          </a:p>
          <a:p>
            <a:r>
              <a:rPr lang="en-US" dirty="0" smtClean="0"/>
              <a:t>Follow-ons</a:t>
            </a:r>
          </a:p>
          <a:p>
            <a:pPr lvl="1"/>
            <a:r>
              <a:rPr lang="en-US" dirty="0" smtClean="0"/>
              <a:t>Auditing  and Certification Standards</a:t>
            </a:r>
          </a:p>
          <a:p>
            <a:pPr lvl="1"/>
            <a:r>
              <a:rPr lang="en-US" dirty="0" smtClean="0"/>
              <a:t>Detailed Processes</a:t>
            </a:r>
          </a:p>
          <a:p>
            <a:pPr lvl="1"/>
            <a:r>
              <a:rPr lang="en-US" dirty="0" smtClean="0"/>
              <a:t>Some Protocols</a:t>
            </a:r>
          </a:p>
          <a:p>
            <a:pPr lvl="1"/>
            <a:endParaRPr lang="en-US" dirty="0"/>
          </a:p>
          <a:p>
            <a:r>
              <a:rPr lang="en-US" dirty="0" smtClean="0"/>
              <a:t>Builds on previous data description standards</a:t>
            </a:r>
          </a:p>
        </p:txBody>
      </p:sp>
    </p:spTree>
    <p:extLst>
      <p:ext uri="{BB962C8B-B14F-4D97-AF65-F5344CB8AC3E}">
        <p14:creationId xmlns:p14="http://schemas.microsoft.com/office/powerpoint/2010/main" val="2696922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AEA2C0-DFE0-4097-8D81-C59FE19379E3}" type="slidenum">
              <a:rPr lang="it-IT" altLang="en-US" sz="1400">
                <a:solidFill>
                  <a:schemeClr val="accent1"/>
                </a:solidFill>
              </a:rPr>
              <a:pPr/>
              <a:t>30</a:t>
            </a:fld>
            <a:endParaRPr lang="it-IT" altLang="en-US" sz="1400">
              <a:solidFill>
                <a:schemeClr val="accent1"/>
              </a:solidFill>
            </a:endParaRPr>
          </a:p>
        </p:txBody>
      </p:sp>
      <p:sp>
        <p:nvSpPr>
          <p:cNvPr id="43011" name="Rectangle 2"/>
          <p:cNvSpPr>
            <a:spLocks noGrp="1" noChangeArrowheads="1"/>
          </p:cNvSpPr>
          <p:nvPr>
            <p:ph type="title"/>
          </p:nvPr>
        </p:nvSpPr>
        <p:spPr/>
        <p:txBody>
          <a:bodyPr>
            <a:normAutofit/>
          </a:bodyPr>
          <a:lstStyle/>
          <a:p>
            <a:pPr algn="ctr" eaLnBrk="1" hangingPunct="1"/>
            <a:r>
              <a:rPr lang="it-IT" altLang="en-US" b="1" dirty="0"/>
              <a:t>Formal Descriptions of Structure (Examples)</a:t>
            </a:r>
            <a:endParaRPr lang="en-US" altLang="en-US" b="1" dirty="0"/>
          </a:p>
        </p:txBody>
      </p:sp>
      <p:pic>
        <p:nvPicPr>
          <p:cNvPr id="43012" name="Picture 3" descr="mst-eas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0106" y="1467644"/>
            <a:ext cx="7951788"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491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171041-F961-41AE-9814-D63FB381C376}" type="slidenum">
              <a:rPr lang="it-IT" altLang="en-US" sz="1400">
                <a:solidFill>
                  <a:schemeClr val="accent1"/>
                </a:solidFill>
              </a:rPr>
              <a:pPr/>
              <a:t>31</a:t>
            </a:fld>
            <a:endParaRPr lang="it-IT" altLang="en-US" sz="1400">
              <a:solidFill>
                <a:schemeClr val="accent1"/>
              </a:solidFill>
            </a:endParaRPr>
          </a:p>
        </p:txBody>
      </p:sp>
      <p:sp>
        <p:nvSpPr>
          <p:cNvPr id="45059" name="Rectangle 2"/>
          <p:cNvSpPr>
            <a:spLocks noGrp="1" noChangeArrowheads="1"/>
          </p:cNvSpPr>
          <p:nvPr>
            <p:ph type="title"/>
          </p:nvPr>
        </p:nvSpPr>
        <p:spPr/>
        <p:txBody>
          <a:bodyPr>
            <a:normAutofit/>
          </a:bodyPr>
          <a:lstStyle/>
          <a:p>
            <a:pPr algn="ctr" eaLnBrk="1" hangingPunct="1"/>
            <a:r>
              <a:rPr lang="it-IT" altLang="en-US" b="1" dirty="0"/>
              <a:t>Formal Descriptions of Structure (Examples)</a:t>
            </a:r>
            <a:endParaRPr lang="en-US" altLang="en-US" b="1" dirty="0"/>
          </a:p>
        </p:txBody>
      </p:sp>
      <p:pic>
        <p:nvPicPr>
          <p:cNvPr id="45060" name="Picture 3" descr="drbunesc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0106" y="1609725"/>
            <a:ext cx="7951788"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990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22526" y="4100515"/>
            <a:ext cx="1008063" cy="935038"/>
            <a:chOff x="249" y="2568"/>
            <a:chExt cx="635" cy="589"/>
          </a:xfrm>
        </p:grpSpPr>
        <p:sp>
          <p:nvSpPr>
            <p:cNvPr id="31905" name="AutoShape 3"/>
            <p:cNvSpPr>
              <a:spLocks noChangeArrowheads="1"/>
            </p:cNvSpPr>
            <p:nvPr/>
          </p:nvSpPr>
          <p:spPr bwMode="auto">
            <a:xfrm>
              <a:off x="567" y="2568"/>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906" name="Text Box 4"/>
            <p:cNvSpPr txBox="1">
              <a:spLocks noChangeArrowheads="1"/>
            </p:cNvSpPr>
            <p:nvPr/>
          </p:nvSpPr>
          <p:spPr bwMode="auto">
            <a:xfrm>
              <a:off x="249" y="2750"/>
              <a:ext cx="63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a:solidFill>
                    <a:schemeClr val="tx2"/>
                  </a:solidFill>
                </a:rPr>
                <a:t>Data Value</a:t>
              </a:r>
              <a:endParaRPr lang="en-US" kern="0"/>
            </a:p>
          </p:txBody>
        </p:sp>
      </p:grpSp>
      <p:grpSp>
        <p:nvGrpSpPr>
          <p:cNvPr id="3" name="Group 5"/>
          <p:cNvGrpSpPr>
            <a:grpSpLocks/>
          </p:cNvGrpSpPr>
          <p:nvPr/>
        </p:nvGrpSpPr>
        <p:grpSpPr bwMode="auto">
          <a:xfrm>
            <a:off x="4438651" y="4029073"/>
            <a:ext cx="1368425" cy="730250"/>
            <a:chOff x="1519" y="2523"/>
            <a:chExt cx="862" cy="460"/>
          </a:xfrm>
        </p:grpSpPr>
        <p:grpSp>
          <p:nvGrpSpPr>
            <p:cNvPr id="8377" name="Group 6"/>
            <p:cNvGrpSpPr>
              <a:grpSpLocks/>
            </p:cNvGrpSpPr>
            <p:nvPr/>
          </p:nvGrpSpPr>
          <p:grpSpPr bwMode="auto">
            <a:xfrm>
              <a:off x="1655" y="2523"/>
              <a:ext cx="546" cy="136"/>
              <a:chOff x="1020" y="1752"/>
              <a:chExt cx="546" cy="136"/>
            </a:xfrm>
          </p:grpSpPr>
          <p:sp>
            <p:nvSpPr>
              <p:cNvPr id="31901" name="AutoShape 7"/>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902" name="AutoShape 8"/>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903" name="AutoShape 9"/>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904" name="AutoShape 10"/>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sp>
          <p:nvSpPr>
            <p:cNvPr id="31900" name="Text Box 11"/>
            <p:cNvSpPr txBox="1">
              <a:spLocks noChangeArrowheads="1"/>
            </p:cNvSpPr>
            <p:nvPr/>
          </p:nvSpPr>
          <p:spPr bwMode="auto">
            <a:xfrm>
              <a:off x="1519" y="2750"/>
              <a:ext cx="86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a:solidFill>
                    <a:schemeClr val="tx2"/>
                  </a:solidFill>
                </a:rPr>
                <a:t>Vector</a:t>
              </a:r>
              <a:endParaRPr lang="en-US" kern="0"/>
            </a:p>
          </p:txBody>
        </p:sp>
      </p:grpSp>
      <p:grpSp>
        <p:nvGrpSpPr>
          <p:cNvPr id="5" name="Group 12"/>
          <p:cNvGrpSpPr>
            <a:grpSpLocks/>
          </p:cNvGrpSpPr>
          <p:nvPr/>
        </p:nvGrpSpPr>
        <p:grpSpPr bwMode="auto">
          <a:xfrm>
            <a:off x="6599238" y="3032127"/>
            <a:ext cx="1295400" cy="1522413"/>
            <a:chOff x="2880" y="2341"/>
            <a:chExt cx="816" cy="959"/>
          </a:xfrm>
        </p:grpSpPr>
        <p:grpSp>
          <p:nvGrpSpPr>
            <p:cNvPr id="8350" name="Group 13"/>
            <p:cNvGrpSpPr>
              <a:grpSpLocks/>
            </p:cNvGrpSpPr>
            <p:nvPr/>
          </p:nvGrpSpPr>
          <p:grpSpPr bwMode="auto">
            <a:xfrm>
              <a:off x="3016" y="2341"/>
              <a:ext cx="546" cy="680"/>
              <a:chOff x="2064" y="1480"/>
              <a:chExt cx="546" cy="680"/>
            </a:xfrm>
          </p:grpSpPr>
          <p:grpSp>
            <p:nvGrpSpPr>
              <p:cNvPr id="8352" name="Group 14"/>
              <p:cNvGrpSpPr>
                <a:grpSpLocks/>
              </p:cNvGrpSpPr>
              <p:nvPr/>
            </p:nvGrpSpPr>
            <p:grpSpPr bwMode="auto">
              <a:xfrm>
                <a:off x="2064" y="1480"/>
                <a:ext cx="546" cy="136"/>
                <a:chOff x="1020" y="1752"/>
                <a:chExt cx="546" cy="136"/>
              </a:xfrm>
            </p:grpSpPr>
            <p:sp>
              <p:nvSpPr>
                <p:cNvPr id="31895" name="AutoShape 1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6" name="AutoShape 16"/>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7" name="AutoShape 1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8" name="AutoShape 18"/>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53" name="Group 19"/>
              <p:cNvGrpSpPr>
                <a:grpSpLocks/>
              </p:cNvGrpSpPr>
              <p:nvPr/>
            </p:nvGrpSpPr>
            <p:grpSpPr bwMode="auto">
              <a:xfrm>
                <a:off x="2064" y="1616"/>
                <a:ext cx="546" cy="136"/>
                <a:chOff x="1020" y="1752"/>
                <a:chExt cx="546" cy="136"/>
              </a:xfrm>
            </p:grpSpPr>
            <p:sp>
              <p:nvSpPr>
                <p:cNvPr id="31891" name="AutoShape 20"/>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2" name="AutoShape 21"/>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3" name="AutoShape 22"/>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4" name="AutoShape 23"/>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54" name="Group 24"/>
              <p:cNvGrpSpPr>
                <a:grpSpLocks/>
              </p:cNvGrpSpPr>
              <p:nvPr/>
            </p:nvGrpSpPr>
            <p:grpSpPr bwMode="auto">
              <a:xfrm>
                <a:off x="2064" y="1752"/>
                <a:ext cx="546" cy="136"/>
                <a:chOff x="1020" y="1752"/>
                <a:chExt cx="546" cy="136"/>
              </a:xfrm>
            </p:grpSpPr>
            <p:sp>
              <p:nvSpPr>
                <p:cNvPr id="31887" name="AutoShape 2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8" name="AutoShape 26"/>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9" name="AutoShape 2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0" name="AutoShape 28"/>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55" name="Group 29"/>
              <p:cNvGrpSpPr>
                <a:grpSpLocks/>
              </p:cNvGrpSpPr>
              <p:nvPr/>
            </p:nvGrpSpPr>
            <p:grpSpPr bwMode="auto">
              <a:xfrm>
                <a:off x="2064" y="1888"/>
                <a:ext cx="546" cy="136"/>
                <a:chOff x="1020" y="1752"/>
                <a:chExt cx="546" cy="136"/>
              </a:xfrm>
            </p:grpSpPr>
            <p:sp>
              <p:nvSpPr>
                <p:cNvPr id="31883" name="AutoShape 30"/>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4" name="AutoShape 31"/>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5" name="AutoShape 32"/>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6" name="AutoShape 33"/>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56" name="Group 34"/>
              <p:cNvGrpSpPr>
                <a:grpSpLocks/>
              </p:cNvGrpSpPr>
              <p:nvPr/>
            </p:nvGrpSpPr>
            <p:grpSpPr bwMode="auto">
              <a:xfrm>
                <a:off x="2064" y="2024"/>
                <a:ext cx="546" cy="136"/>
                <a:chOff x="1020" y="1752"/>
                <a:chExt cx="546" cy="136"/>
              </a:xfrm>
            </p:grpSpPr>
            <p:sp>
              <p:nvSpPr>
                <p:cNvPr id="31879" name="AutoShape 3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0" name="AutoShape 36"/>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1" name="AutoShape 3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2" name="AutoShape 38"/>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sp>
          <p:nvSpPr>
            <p:cNvPr id="31873" name="Text Box 39"/>
            <p:cNvSpPr txBox="1">
              <a:spLocks noChangeArrowheads="1"/>
            </p:cNvSpPr>
            <p:nvPr/>
          </p:nvSpPr>
          <p:spPr bwMode="auto">
            <a:xfrm>
              <a:off x="2880" y="3067"/>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a:solidFill>
                    <a:schemeClr val="tx2"/>
                  </a:solidFill>
                </a:rPr>
                <a:t>Image</a:t>
              </a:r>
              <a:endParaRPr lang="en-US" kern="0"/>
            </a:p>
          </p:txBody>
        </p:sp>
      </p:grpSp>
      <p:sp>
        <p:nvSpPr>
          <p:cNvPr id="316456" name="AutoShape 40"/>
          <p:cNvSpPr>
            <a:spLocks noChangeArrowheads="1"/>
          </p:cNvSpPr>
          <p:nvPr/>
        </p:nvSpPr>
        <p:spPr bwMode="auto">
          <a:xfrm>
            <a:off x="3359151" y="4029076"/>
            <a:ext cx="1152525"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57" name="AutoShape 41"/>
          <p:cNvSpPr>
            <a:spLocks noChangeArrowheads="1"/>
          </p:cNvSpPr>
          <p:nvPr/>
        </p:nvSpPr>
        <p:spPr bwMode="auto">
          <a:xfrm>
            <a:off x="5591176" y="3751264"/>
            <a:ext cx="1152525"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58" name="Text Box 42"/>
          <p:cNvSpPr txBox="1">
            <a:spLocks noChangeArrowheads="1"/>
          </p:cNvSpPr>
          <p:nvPr/>
        </p:nvSpPr>
        <p:spPr bwMode="auto">
          <a:xfrm>
            <a:off x="6743701" y="884239"/>
            <a:ext cx="1655763" cy="10318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a:t>Earth Observation image</a:t>
            </a:r>
            <a:endParaRPr lang="en-US" sz="2000" kern="0"/>
          </a:p>
        </p:txBody>
      </p:sp>
      <p:sp>
        <p:nvSpPr>
          <p:cNvPr id="316459" name="Text Box 43"/>
          <p:cNvSpPr txBox="1">
            <a:spLocks noChangeArrowheads="1"/>
          </p:cNvSpPr>
          <p:nvPr/>
        </p:nvSpPr>
        <p:spPr bwMode="auto">
          <a:xfrm>
            <a:off x="8545513" y="965201"/>
            <a:ext cx="2087562" cy="7270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a:t>Astronomical image</a:t>
            </a:r>
            <a:endParaRPr lang="en-US" sz="2000" kern="0"/>
          </a:p>
        </p:txBody>
      </p:sp>
      <p:sp>
        <p:nvSpPr>
          <p:cNvPr id="316460" name="AutoShape 44"/>
          <p:cNvSpPr>
            <a:spLocks noChangeArrowheads="1"/>
          </p:cNvSpPr>
          <p:nvPr/>
        </p:nvSpPr>
        <p:spPr bwMode="auto">
          <a:xfrm rot="16200000">
            <a:off x="6939758" y="2331245"/>
            <a:ext cx="973137" cy="358775"/>
          </a:xfrm>
          <a:custGeom>
            <a:avLst/>
            <a:gdLst>
              <a:gd name="T0" fmla="*/ 1481414290 w 21600"/>
              <a:gd name="T1" fmla="*/ 0 h 21600"/>
              <a:gd name="T2" fmla="*/ 0 w 21600"/>
              <a:gd name="T3" fmla="*/ 49491449 h 21600"/>
              <a:gd name="T4" fmla="*/ 1481414290 w 21600"/>
              <a:gd name="T5" fmla="*/ 98982631 h 21600"/>
              <a:gd name="T6" fmla="*/ 1975220735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61" name="AutoShape 45"/>
          <p:cNvSpPr>
            <a:spLocks noChangeArrowheads="1"/>
          </p:cNvSpPr>
          <p:nvPr/>
        </p:nvSpPr>
        <p:spPr bwMode="auto">
          <a:xfrm rot="18592597">
            <a:off x="7627938" y="2254251"/>
            <a:ext cx="1549400"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62" name="Text Box 46"/>
          <p:cNvSpPr txBox="1">
            <a:spLocks noChangeArrowheads="1"/>
          </p:cNvSpPr>
          <p:nvPr/>
        </p:nvSpPr>
        <p:spPr bwMode="auto">
          <a:xfrm>
            <a:off x="2998788" y="977900"/>
            <a:ext cx="1439862" cy="40011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a:t>Spectrum</a:t>
            </a:r>
            <a:endParaRPr lang="en-US" sz="2000" kern="0"/>
          </a:p>
        </p:txBody>
      </p:sp>
      <p:sp>
        <p:nvSpPr>
          <p:cNvPr id="316463" name="Text Box 47"/>
          <p:cNvSpPr txBox="1">
            <a:spLocks noChangeArrowheads="1"/>
          </p:cNvSpPr>
          <p:nvPr/>
        </p:nvSpPr>
        <p:spPr bwMode="auto">
          <a:xfrm>
            <a:off x="4438651" y="2127251"/>
            <a:ext cx="1439863" cy="7270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a:t>Time Series</a:t>
            </a:r>
            <a:endParaRPr lang="en-US" sz="2000" kern="0"/>
          </a:p>
        </p:txBody>
      </p:sp>
      <p:sp>
        <p:nvSpPr>
          <p:cNvPr id="316464" name="AutoShape 48"/>
          <p:cNvSpPr>
            <a:spLocks noChangeArrowheads="1"/>
          </p:cNvSpPr>
          <p:nvPr/>
        </p:nvSpPr>
        <p:spPr bwMode="auto">
          <a:xfrm rot="14964645">
            <a:off x="2867819" y="2428082"/>
            <a:ext cx="2395538"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65" name="AutoShape 49"/>
          <p:cNvSpPr>
            <a:spLocks noChangeArrowheads="1"/>
          </p:cNvSpPr>
          <p:nvPr/>
        </p:nvSpPr>
        <p:spPr bwMode="auto">
          <a:xfrm rot="16064342">
            <a:off x="4527551" y="3290889"/>
            <a:ext cx="1044575" cy="358775"/>
          </a:xfrm>
          <a:custGeom>
            <a:avLst/>
            <a:gdLst>
              <a:gd name="T0" fmla="*/ 1832197041 w 21600"/>
              <a:gd name="T1" fmla="*/ 0 h 21600"/>
              <a:gd name="T2" fmla="*/ 0 w 21600"/>
              <a:gd name="T3" fmla="*/ 49491449 h 21600"/>
              <a:gd name="T4" fmla="*/ 1832197041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59" name="Rectangle 50"/>
          <p:cNvSpPr>
            <a:spLocks noGrp="1" noChangeArrowheads="1"/>
          </p:cNvSpPr>
          <p:nvPr>
            <p:ph type="title"/>
          </p:nvPr>
        </p:nvSpPr>
        <p:spPr>
          <a:xfrm>
            <a:off x="481693" y="1"/>
            <a:ext cx="10157732" cy="860425"/>
          </a:xfrm>
        </p:spPr>
        <p:txBody>
          <a:bodyPr rtlCol="0">
            <a:noAutofit/>
          </a:bodyPr>
          <a:lstStyle/>
          <a:p>
            <a:pPr>
              <a:defRPr/>
            </a:pPr>
            <a:r>
              <a:rPr lang="en-GB" b="1" dirty="0"/>
              <a:t>Virtualisation - building up data types…</a:t>
            </a:r>
            <a:endParaRPr lang="en-US" b="1" dirty="0"/>
          </a:p>
        </p:txBody>
      </p:sp>
      <p:grpSp>
        <p:nvGrpSpPr>
          <p:cNvPr id="12" name="Group 51"/>
          <p:cNvGrpSpPr>
            <a:grpSpLocks/>
          </p:cNvGrpSpPr>
          <p:nvPr/>
        </p:nvGrpSpPr>
        <p:grpSpPr bwMode="auto">
          <a:xfrm>
            <a:off x="8975725" y="2889252"/>
            <a:ext cx="1295400" cy="1954213"/>
            <a:chOff x="4377" y="2251"/>
            <a:chExt cx="816" cy="1231"/>
          </a:xfrm>
        </p:grpSpPr>
        <p:sp>
          <p:nvSpPr>
            <p:cNvPr id="31766" name="Text Box 52"/>
            <p:cNvSpPr txBox="1">
              <a:spLocks noChangeArrowheads="1"/>
            </p:cNvSpPr>
            <p:nvPr/>
          </p:nvSpPr>
          <p:spPr bwMode="auto">
            <a:xfrm>
              <a:off x="4377" y="3249"/>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a:solidFill>
                    <a:schemeClr val="tx2"/>
                  </a:solidFill>
                </a:rPr>
                <a:t>3-D data</a:t>
              </a:r>
              <a:endParaRPr lang="en-US" kern="0"/>
            </a:p>
          </p:txBody>
        </p:sp>
        <p:grpSp>
          <p:nvGrpSpPr>
            <p:cNvPr id="8245" name="Group 53"/>
            <p:cNvGrpSpPr>
              <a:grpSpLocks/>
            </p:cNvGrpSpPr>
            <p:nvPr/>
          </p:nvGrpSpPr>
          <p:grpSpPr bwMode="auto">
            <a:xfrm>
              <a:off x="4377" y="2251"/>
              <a:ext cx="773" cy="907"/>
              <a:chOff x="4377" y="2251"/>
              <a:chExt cx="773" cy="907"/>
            </a:xfrm>
          </p:grpSpPr>
          <p:grpSp>
            <p:nvGrpSpPr>
              <p:cNvPr id="8246" name="Group 54"/>
              <p:cNvGrpSpPr>
                <a:grpSpLocks/>
              </p:cNvGrpSpPr>
              <p:nvPr/>
            </p:nvGrpSpPr>
            <p:grpSpPr bwMode="auto">
              <a:xfrm>
                <a:off x="4604" y="2251"/>
                <a:ext cx="546" cy="680"/>
                <a:chOff x="2064" y="1480"/>
                <a:chExt cx="546" cy="680"/>
              </a:xfrm>
            </p:grpSpPr>
            <p:grpSp>
              <p:nvGrpSpPr>
                <p:cNvPr id="8325" name="Group 55"/>
                <p:cNvGrpSpPr>
                  <a:grpSpLocks/>
                </p:cNvGrpSpPr>
                <p:nvPr/>
              </p:nvGrpSpPr>
              <p:grpSpPr bwMode="auto">
                <a:xfrm>
                  <a:off x="2064" y="1480"/>
                  <a:ext cx="546" cy="136"/>
                  <a:chOff x="1020" y="1752"/>
                  <a:chExt cx="546" cy="136"/>
                </a:xfrm>
              </p:grpSpPr>
              <p:sp>
                <p:nvSpPr>
                  <p:cNvPr id="31868" name="AutoShape 56"/>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9" name="AutoShape 57"/>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70" name="AutoShape 58"/>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71" name="AutoShape 59"/>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26" name="Group 60"/>
                <p:cNvGrpSpPr>
                  <a:grpSpLocks/>
                </p:cNvGrpSpPr>
                <p:nvPr/>
              </p:nvGrpSpPr>
              <p:grpSpPr bwMode="auto">
                <a:xfrm>
                  <a:off x="2064" y="1616"/>
                  <a:ext cx="546" cy="136"/>
                  <a:chOff x="1020" y="1752"/>
                  <a:chExt cx="546" cy="136"/>
                </a:xfrm>
              </p:grpSpPr>
              <p:sp>
                <p:nvSpPr>
                  <p:cNvPr id="31864" name="AutoShape 61"/>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5" name="AutoShape 62"/>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6" name="AutoShape 63"/>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7" name="AutoShape 64"/>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27" name="Group 65"/>
                <p:cNvGrpSpPr>
                  <a:grpSpLocks/>
                </p:cNvGrpSpPr>
                <p:nvPr/>
              </p:nvGrpSpPr>
              <p:grpSpPr bwMode="auto">
                <a:xfrm>
                  <a:off x="2064" y="1752"/>
                  <a:ext cx="546" cy="136"/>
                  <a:chOff x="1020" y="1752"/>
                  <a:chExt cx="546" cy="136"/>
                </a:xfrm>
              </p:grpSpPr>
              <p:sp>
                <p:nvSpPr>
                  <p:cNvPr id="31860" name="AutoShape 66"/>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1" name="AutoShape 67"/>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2" name="AutoShape 68"/>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3" name="AutoShape 69"/>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28" name="Group 70"/>
                <p:cNvGrpSpPr>
                  <a:grpSpLocks/>
                </p:cNvGrpSpPr>
                <p:nvPr/>
              </p:nvGrpSpPr>
              <p:grpSpPr bwMode="auto">
                <a:xfrm>
                  <a:off x="2064" y="1888"/>
                  <a:ext cx="546" cy="136"/>
                  <a:chOff x="1020" y="1752"/>
                  <a:chExt cx="546" cy="136"/>
                </a:xfrm>
              </p:grpSpPr>
              <p:sp>
                <p:nvSpPr>
                  <p:cNvPr id="31856" name="AutoShape 71"/>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7" name="AutoShape 72"/>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8" name="AutoShape 73"/>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9" name="AutoShape 74"/>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29" name="Group 75"/>
                <p:cNvGrpSpPr>
                  <a:grpSpLocks/>
                </p:cNvGrpSpPr>
                <p:nvPr/>
              </p:nvGrpSpPr>
              <p:grpSpPr bwMode="auto">
                <a:xfrm>
                  <a:off x="2064" y="2024"/>
                  <a:ext cx="546" cy="136"/>
                  <a:chOff x="1020" y="1752"/>
                  <a:chExt cx="546" cy="136"/>
                </a:xfrm>
              </p:grpSpPr>
              <p:sp>
                <p:nvSpPr>
                  <p:cNvPr id="31852" name="AutoShape 76"/>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3" name="AutoShape 77"/>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4" name="AutoShape 78"/>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5" name="AutoShape 79"/>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grpSp>
            <p:nvGrpSpPr>
              <p:cNvPr id="8247" name="Group 80"/>
              <p:cNvGrpSpPr>
                <a:grpSpLocks/>
              </p:cNvGrpSpPr>
              <p:nvPr/>
            </p:nvGrpSpPr>
            <p:grpSpPr bwMode="auto">
              <a:xfrm>
                <a:off x="4513" y="2297"/>
                <a:ext cx="546" cy="680"/>
                <a:chOff x="2064" y="1480"/>
                <a:chExt cx="546" cy="680"/>
              </a:xfrm>
            </p:grpSpPr>
            <p:grpSp>
              <p:nvGrpSpPr>
                <p:cNvPr id="8300" name="Group 81"/>
                <p:cNvGrpSpPr>
                  <a:grpSpLocks/>
                </p:cNvGrpSpPr>
                <p:nvPr/>
              </p:nvGrpSpPr>
              <p:grpSpPr bwMode="auto">
                <a:xfrm>
                  <a:off x="2064" y="1480"/>
                  <a:ext cx="546" cy="136"/>
                  <a:chOff x="1020" y="1752"/>
                  <a:chExt cx="546" cy="136"/>
                </a:xfrm>
              </p:grpSpPr>
              <p:sp>
                <p:nvSpPr>
                  <p:cNvPr id="31843" name="AutoShape 82"/>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4" name="AutoShape 83"/>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5" name="AutoShape 84"/>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6" name="AutoShape 85"/>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01" name="Group 86"/>
                <p:cNvGrpSpPr>
                  <a:grpSpLocks/>
                </p:cNvGrpSpPr>
                <p:nvPr/>
              </p:nvGrpSpPr>
              <p:grpSpPr bwMode="auto">
                <a:xfrm>
                  <a:off x="2064" y="1616"/>
                  <a:ext cx="546" cy="136"/>
                  <a:chOff x="1020" y="1752"/>
                  <a:chExt cx="546" cy="136"/>
                </a:xfrm>
              </p:grpSpPr>
              <p:sp>
                <p:nvSpPr>
                  <p:cNvPr id="31839" name="AutoShape 87"/>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0" name="AutoShape 88"/>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1" name="AutoShape 89"/>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2" name="AutoShape 90"/>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02" name="Group 91"/>
                <p:cNvGrpSpPr>
                  <a:grpSpLocks/>
                </p:cNvGrpSpPr>
                <p:nvPr/>
              </p:nvGrpSpPr>
              <p:grpSpPr bwMode="auto">
                <a:xfrm>
                  <a:off x="2064" y="1752"/>
                  <a:ext cx="546" cy="136"/>
                  <a:chOff x="1020" y="1752"/>
                  <a:chExt cx="546" cy="136"/>
                </a:xfrm>
              </p:grpSpPr>
              <p:sp>
                <p:nvSpPr>
                  <p:cNvPr id="31835" name="AutoShape 92"/>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6" name="AutoShape 93"/>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7" name="AutoShape 94"/>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8" name="AutoShape 95"/>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03" name="Group 96"/>
                <p:cNvGrpSpPr>
                  <a:grpSpLocks/>
                </p:cNvGrpSpPr>
                <p:nvPr/>
              </p:nvGrpSpPr>
              <p:grpSpPr bwMode="auto">
                <a:xfrm>
                  <a:off x="2064" y="1888"/>
                  <a:ext cx="546" cy="136"/>
                  <a:chOff x="1020" y="1752"/>
                  <a:chExt cx="546" cy="136"/>
                </a:xfrm>
              </p:grpSpPr>
              <p:sp>
                <p:nvSpPr>
                  <p:cNvPr id="31831" name="AutoShape 97"/>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2" name="AutoShape 98"/>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3" name="AutoShape 99"/>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4" name="AutoShape 100"/>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04" name="Group 101"/>
                <p:cNvGrpSpPr>
                  <a:grpSpLocks/>
                </p:cNvGrpSpPr>
                <p:nvPr/>
              </p:nvGrpSpPr>
              <p:grpSpPr bwMode="auto">
                <a:xfrm>
                  <a:off x="2064" y="2024"/>
                  <a:ext cx="546" cy="136"/>
                  <a:chOff x="1020" y="1752"/>
                  <a:chExt cx="546" cy="136"/>
                </a:xfrm>
              </p:grpSpPr>
              <p:sp>
                <p:nvSpPr>
                  <p:cNvPr id="31827" name="AutoShape 102"/>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28" name="AutoShape 103"/>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29" name="AutoShape 104"/>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0" name="AutoShape 105"/>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grpSp>
            <p:nvGrpSpPr>
              <p:cNvPr id="8248" name="Group 106"/>
              <p:cNvGrpSpPr>
                <a:grpSpLocks/>
              </p:cNvGrpSpPr>
              <p:nvPr/>
            </p:nvGrpSpPr>
            <p:grpSpPr bwMode="auto">
              <a:xfrm>
                <a:off x="4468" y="2387"/>
                <a:ext cx="546" cy="680"/>
                <a:chOff x="2064" y="1480"/>
                <a:chExt cx="546" cy="680"/>
              </a:xfrm>
            </p:grpSpPr>
            <p:grpSp>
              <p:nvGrpSpPr>
                <p:cNvPr id="8275" name="Group 107"/>
                <p:cNvGrpSpPr>
                  <a:grpSpLocks/>
                </p:cNvGrpSpPr>
                <p:nvPr/>
              </p:nvGrpSpPr>
              <p:grpSpPr bwMode="auto">
                <a:xfrm>
                  <a:off x="2064" y="1480"/>
                  <a:ext cx="546" cy="136"/>
                  <a:chOff x="1020" y="1752"/>
                  <a:chExt cx="546" cy="136"/>
                </a:xfrm>
              </p:grpSpPr>
              <p:sp>
                <p:nvSpPr>
                  <p:cNvPr id="31818" name="AutoShape 108"/>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9" name="AutoShape 109"/>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20" name="AutoShape 110"/>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21" name="AutoShape 111"/>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76" name="Group 112"/>
                <p:cNvGrpSpPr>
                  <a:grpSpLocks/>
                </p:cNvGrpSpPr>
                <p:nvPr/>
              </p:nvGrpSpPr>
              <p:grpSpPr bwMode="auto">
                <a:xfrm>
                  <a:off x="2064" y="1616"/>
                  <a:ext cx="546" cy="136"/>
                  <a:chOff x="1020" y="1752"/>
                  <a:chExt cx="546" cy="136"/>
                </a:xfrm>
              </p:grpSpPr>
              <p:sp>
                <p:nvSpPr>
                  <p:cNvPr id="31814" name="AutoShape 113"/>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5" name="AutoShape 114"/>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6" name="AutoShape 115"/>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7" name="AutoShape 116"/>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77" name="Group 117"/>
                <p:cNvGrpSpPr>
                  <a:grpSpLocks/>
                </p:cNvGrpSpPr>
                <p:nvPr/>
              </p:nvGrpSpPr>
              <p:grpSpPr bwMode="auto">
                <a:xfrm>
                  <a:off x="2064" y="1752"/>
                  <a:ext cx="546" cy="136"/>
                  <a:chOff x="1020" y="1752"/>
                  <a:chExt cx="546" cy="136"/>
                </a:xfrm>
              </p:grpSpPr>
              <p:sp>
                <p:nvSpPr>
                  <p:cNvPr id="31810" name="AutoShape 118"/>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1" name="AutoShape 119"/>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2" name="AutoShape 120"/>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3" name="AutoShape 121"/>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78" name="Group 122"/>
                <p:cNvGrpSpPr>
                  <a:grpSpLocks/>
                </p:cNvGrpSpPr>
                <p:nvPr/>
              </p:nvGrpSpPr>
              <p:grpSpPr bwMode="auto">
                <a:xfrm>
                  <a:off x="2064" y="1888"/>
                  <a:ext cx="546" cy="136"/>
                  <a:chOff x="1020" y="1752"/>
                  <a:chExt cx="546" cy="136"/>
                </a:xfrm>
              </p:grpSpPr>
              <p:sp>
                <p:nvSpPr>
                  <p:cNvPr id="31806" name="AutoShape 123"/>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7" name="AutoShape 124"/>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8" name="AutoShape 125"/>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9" name="AutoShape 126"/>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79" name="Group 127"/>
                <p:cNvGrpSpPr>
                  <a:grpSpLocks/>
                </p:cNvGrpSpPr>
                <p:nvPr/>
              </p:nvGrpSpPr>
              <p:grpSpPr bwMode="auto">
                <a:xfrm>
                  <a:off x="2064" y="2024"/>
                  <a:ext cx="546" cy="136"/>
                  <a:chOff x="1020" y="1752"/>
                  <a:chExt cx="546" cy="136"/>
                </a:xfrm>
              </p:grpSpPr>
              <p:sp>
                <p:nvSpPr>
                  <p:cNvPr id="31802" name="AutoShape 128"/>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3" name="AutoShape 129"/>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4" name="AutoShape 130"/>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5" name="AutoShape 131"/>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grpSp>
            <p:nvGrpSpPr>
              <p:cNvPr id="8249" name="Group 132"/>
              <p:cNvGrpSpPr>
                <a:grpSpLocks/>
              </p:cNvGrpSpPr>
              <p:nvPr/>
            </p:nvGrpSpPr>
            <p:grpSpPr bwMode="auto">
              <a:xfrm>
                <a:off x="4377" y="2478"/>
                <a:ext cx="546" cy="680"/>
                <a:chOff x="2064" y="1480"/>
                <a:chExt cx="546" cy="680"/>
              </a:xfrm>
            </p:grpSpPr>
            <p:grpSp>
              <p:nvGrpSpPr>
                <p:cNvPr id="8250" name="Group 133"/>
                <p:cNvGrpSpPr>
                  <a:grpSpLocks/>
                </p:cNvGrpSpPr>
                <p:nvPr/>
              </p:nvGrpSpPr>
              <p:grpSpPr bwMode="auto">
                <a:xfrm>
                  <a:off x="2064" y="1480"/>
                  <a:ext cx="546" cy="136"/>
                  <a:chOff x="1020" y="1752"/>
                  <a:chExt cx="546" cy="136"/>
                </a:xfrm>
              </p:grpSpPr>
              <p:sp>
                <p:nvSpPr>
                  <p:cNvPr id="31793" name="AutoShape 134"/>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4" name="AutoShape 135"/>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5" name="AutoShape 136"/>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6" name="AutoShape 137"/>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51" name="Group 138"/>
                <p:cNvGrpSpPr>
                  <a:grpSpLocks/>
                </p:cNvGrpSpPr>
                <p:nvPr/>
              </p:nvGrpSpPr>
              <p:grpSpPr bwMode="auto">
                <a:xfrm>
                  <a:off x="2064" y="1616"/>
                  <a:ext cx="546" cy="136"/>
                  <a:chOff x="1020" y="1752"/>
                  <a:chExt cx="546" cy="136"/>
                </a:xfrm>
              </p:grpSpPr>
              <p:sp>
                <p:nvSpPr>
                  <p:cNvPr id="31789" name="AutoShape 139"/>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0" name="AutoShape 140"/>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1" name="AutoShape 141"/>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2" name="AutoShape 142"/>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52" name="Group 143"/>
                <p:cNvGrpSpPr>
                  <a:grpSpLocks/>
                </p:cNvGrpSpPr>
                <p:nvPr/>
              </p:nvGrpSpPr>
              <p:grpSpPr bwMode="auto">
                <a:xfrm>
                  <a:off x="2064" y="1752"/>
                  <a:ext cx="546" cy="136"/>
                  <a:chOff x="1020" y="1752"/>
                  <a:chExt cx="546" cy="136"/>
                </a:xfrm>
              </p:grpSpPr>
              <p:sp>
                <p:nvSpPr>
                  <p:cNvPr id="31785" name="AutoShape 144"/>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6" name="AutoShape 145"/>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7" name="AutoShape 146"/>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8" name="AutoShape 147"/>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53" name="Group 148"/>
                <p:cNvGrpSpPr>
                  <a:grpSpLocks/>
                </p:cNvGrpSpPr>
                <p:nvPr/>
              </p:nvGrpSpPr>
              <p:grpSpPr bwMode="auto">
                <a:xfrm>
                  <a:off x="2064" y="1888"/>
                  <a:ext cx="546" cy="136"/>
                  <a:chOff x="1020" y="1752"/>
                  <a:chExt cx="546" cy="136"/>
                </a:xfrm>
              </p:grpSpPr>
              <p:sp>
                <p:nvSpPr>
                  <p:cNvPr id="31781" name="AutoShape 149"/>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2" name="AutoShape 150"/>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3" name="AutoShape 151"/>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4" name="AutoShape 152"/>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54" name="Group 153"/>
                <p:cNvGrpSpPr>
                  <a:grpSpLocks/>
                </p:cNvGrpSpPr>
                <p:nvPr/>
              </p:nvGrpSpPr>
              <p:grpSpPr bwMode="auto">
                <a:xfrm>
                  <a:off x="2064" y="2024"/>
                  <a:ext cx="546" cy="136"/>
                  <a:chOff x="1020" y="1752"/>
                  <a:chExt cx="546" cy="136"/>
                </a:xfrm>
              </p:grpSpPr>
              <p:sp>
                <p:nvSpPr>
                  <p:cNvPr id="31777" name="AutoShape 154"/>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78" name="AutoShape 155"/>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79" name="AutoShape 156"/>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0" name="AutoShape 157"/>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grpSp>
      </p:grpSp>
      <p:sp>
        <p:nvSpPr>
          <p:cNvPr id="316574" name="AutoShape 158"/>
          <p:cNvSpPr>
            <a:spLocks noChangeArrowheads="1"/>
          </p:cNvSpPr>
          <p:nvPr/>
        </p:nvSpPr>
        <p:spPr bwMode="auto">
          <a:xfrm>
            <a:off x="7751764" y="3392489"/>
            <a:ext cx="1152525"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62" name="TextBox 159"/>
          <p:cNvSpPr txBox="1">
            <a:spLocks noChangeArrowheads="1"/>
          </p:cNvSpPr>
          <p:nvPr/>
        </p:nvSpPr>
        <p:spPr bwMode="auto">
          <a:xfrm>
            <a:off x="2241551" y="5953126"/>
            <a:ext cx="157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kern="0"/>
              <a:t>1001110000</a:t>
            </a:r>
          </a:p>
          <a:p>
            <a:pPr eaLnBrk="1" hangingPunct="1">
              <a:defRPr/>
            </a:pPr>
            <a:r>
              <a:rPr lang="en-GB" kern="0"/>
              <a:t>1010100011</a:t>
            </a:r>
          </a:p>
        </p:txBody>
      </p:sp>
      <p:sp>
        <p:nvSpPr>
          <p:cNvPr id="161" name="AutoShape 44"/>
          <p:cNvSpPr>
            <a:spLocks noChangeArrowheads="1"/>
          </p:cNvSpPr>
          <p:nvPr/>
        </p:nvSpPr>
        <p:spPr bwMode="auto">
          <a:xfrm rot="16200000">
            <a:off x="2434433" y="5331620"/>
            <a:ext cx="973137" cy="358775"/>
          </a:xfrm>
          <a:custGeom>
            <a:avLst/>
            <a:gdLst>
              <a:gd name="T0" fmla="*/ 1481414290 w 21600"/>
              <a:gd name="T1" fmla="*/ 0 h 21600"/>
              <a:gd name="T2" fmla="*/ 0 w 21600"/>
              <a:gd name="T3" fmla="*/ 49491449 h 21600"/>
              <a:gd name="T4" fmla="*/ 1481414290 w 21600"/>
              <a:gd name="T5" fmla="*/ 98982631 h 21600"/>
              <a:gd name="T6" fmla="*/ 1975220735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62" name="AutoShape 44"/>
          <p:cNvSpPr>
            <a:spLocks noChangeArrowheads="1"/>
          </p:cNvSpPr>
          <p:nvPr/>
        </p:nvSpPr>
        <p:spPr bwMode="auto">
          <a:xfrm rot="10800000">
            <a:off x="3098800" y="5381626"/>
            <a:ext cx="973138" cy="358775"/>
          </a:xfrm>
          <a:custGeom>
            <a:avLst/>
            <a:gdLst>
              <a:gd name="T0" fmla="*/ 1481412767 w 21600"/>
              <a:gd name="T1" fmla="*/ 0 h 21600"/>
              <a:gd name="T2" fmla="*/ 0 w 21600"/>
              <a:gd name="T3" fmla="*/ 49491449 h 21600"/>
              <a:gd name="T4" fmla="*/ 1481412767 w 21600"/>
              <a:gd name="T5" fmla="*/ 98982631 h 21600"/>
              <a:gd name="T6" fmla="*/ 1975218705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nvGrpSpPr>
          <p:cNvPr id="4" name="Group 3"/>
          <p:cNvGrpSpPr>
            <a:grpSpLocks/>
          </p:cNvGrpSpPr>
          <p:nvPr/>
        </p:nvGrpSpPr>
        <p:grpSpPr bwMode="auto">
          <a:xfrm>
            <a:off x="5748339" y="4440238"/>
            <a:ext cx="3336925" cy="1522412"/>
            <a:chOff x="3721826" y="4416426"/>
            <a:chExt cx="3335406" cy="1522413"/>
          </a:xfrm>
        </p:grpSpPr>
        <p:grpSp>
          <p:nvGrpSpPr>
            <p:cNvPr id="8217" name="Group 14"/>
            <p:cNvGrpSpPr>
              <a:grpSpLocks/>
            </p:cNvGrpSpPr>
            <p:nvPr/>
          </p:nvGrpSpPr>
          <p:grpSpPr bwMode="auto">
            <a:xfrm>
              <a:off x="5977732" y="4416426"/>
              <a:ext cx="866775" cy="215900"/>
              <a:chOff x="1020" y="1752"/>
              <a:chExt cx="546" cy="136"/>
            </a:xfrm>
          </p:grpSpPr>
          <p:sp>
            <p:nvSpPr>
              <p:cNvPr id="187" name="AutoShape 1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8" name="AutoShape 16"/>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9" name="AutoShape 1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90" name="AutoShape 18"/>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18" name="Group 19"/>
            <p:cNvGrpSpPr>
              <a:grpSpLocks/>
            </p:cNvGrpSpPr>
            <p:nvPr/>
          </p:nvGrpSpPr>
          <p:grpSpPr bwMode="auto">
            <a:xfrm>
              <a:off x="5977732" y="4632326"/>
              <a:ext cx="866775" cy="215900"/>
              <a:chOff x="1020" y="1752"/>
              <a:chExt cx="546" cy="136"/>
            </a:xfrm>
          </p:grpSpPr>
          <p:sp>
            <p:nvSpPr>
              <p:cNvPr id="183" name="AutoShape 20"/>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4" name="AutoShape 21"/>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5" name="AutoShape 22"/>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6" name="AutoShape 23"/>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19" name="Group 24"/>
            <p:cNvGrpSpPr>
              <a:grpSpLocks/>
            </p:cNvGrpSpPr>
            <p:nvPr/>
          </p:nvGrpSpPr>
          <p:grpSpPr bwMode="auto">
            <a:xfrm>
              <a:off x="5977732" y="4848226"/>
              <a:ext cx="866775" cy="215900"/>
              <a:chOff x="1020" y="1752"/>
              <a:chExt cx="546" cy="136"/>
            </a:xfrm>
          </p:grpSpPr>
          <p:sp>
            <p:nvSpPr>
              <p:cNvPr id="179" name="AutoShape 2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0" name="AutoShape 26"/>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1" name="AutoShape 2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2" name="AutoShape 28"/>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20" name="Group 29"/>
            <p:cNvGrpSpPr>
              <a:grpSpLocks/>
            </p:cNvGrpSpPr>
            <p:nvPr/>
          </p:nvGrpSpPr>
          <p:grpSpPr bwMode="auto">
            <a:xfrm>
              <a:off x="5977732" y="5064126"/>
              <a:ext cx="866775" cy="215900"/>
              <a:chOff x="1020" y="1752"/>
              <a:chExt cx="546" cy="136"/>
            </a:xfrm>
          </p:grpSpPr>
          <p:sp>
            <p:nvSpPr>
              <p:cNvPr id="175" name="AutoShape 30"/>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6" name="AutoShape 31"/>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7" name="AutoShape 32"/>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8" name="AutoShape 33"/>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21" name="Group 34"/>
            <p:cNvGrpSpPr>
              <a:grpSpLocks/>
            </p:cNvGrpSpPr>
            <p:nvPr/>
          </p:nvGrpSpPr>
          <p:grpSpPr bwMode="auto">
            <a:xfrm>
              <a:off x="5977732" y="5280026"/>
              <a:ext cx="866775" cy="215900"/>
              <a:chOff x="1020" y="1752"/>
              <a:chExt cx="546" cy="136"/>
            </a:xfrm>
          </p:grpSpPr>
          <p:sp>
            <p:nvSpPr>
              <p:cNvPr id="171" name="AutoShape 3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2" name="AutoShape 36"/>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3" name="AutoShape 3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4" name="AutoShape 38"/>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sp>
          <p:nvSpPr>
            <p:cNvPr id="165" name="Text Box 39"/>
            <p:cNvSpPr txBox="1">
              <a:spLocks noChangeArrowheads="1"/>
            </p:cNvSpPr>
            <p:nvPr/>
          </p:nvSpPr>
          <p:spPr bwMode="auto">
            <a:xfrm>
              <a:off x="5762422" y="5568952"/>
              <a:ext cx="129481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dirty="0">
                  <a:solidFill>
                    <a:schemeClr val="tx2"/>
                  </a:solidFill>
                </a:rPr>
                <a:t>Table</a:t>
              </a:r>
              <a:endParaRPr lang="en-US" kern="0" dirty="0"/>
            </a:p>
          </p:txBody>
        </p:sp>
        <p:sp>
          <p:nvSpPr>
            <p:cNvPr id="191" name="AutoShape 41"/>
            <p:cNvSpPr>
              <a:spLocks noChangeArrowheads="1"/>
            </p:cNvSpPr>
            <p:nvPr/>
          </p:nvSpPr>
          <p:spPr bwMode="auto">
            <a:xfrm rot="1098695">
              <a:off x="3721826" y="4500563"/>
              <a:ext cx="2032661"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sp>
        <p:nvSpPr>
          <p:cNvPr id="193" name="Text Box 43"/>
          <p:cNvSpPr txBox="1">
            <a:spLocks noChangeArrowheads="1"/>
          </p:cNvSpPr>
          <p:nvPr/>
        </p:nvSpPr>
        <p:spPr bwMode="auto">
          <a:xfrm>
            <a:off x="9272951" y="5583239"/>
            <a:ext cx="2087563" cy="1016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dirty="0"/>
              <a:t>Various conceptually tabular  data</a:t>
            </a:r>
            <a:endParaRPr lang="en-US" sz="2000" kern="0" dirty="0"/>
          </a:p>
        </p:txBody>
      </p:sp>
      <p:sp>
        <p:nvSpPr>
          <p:cNvPr id="6" name="Rectangular Callout 5"/>
          <p:cNvSpPr/>
          <p:nvPr/>
        </p:nvSpPr>
        <p:spPr>
          <a:xfrm>
            <a:off x="4438651" y="5065713"/>
            <a:ext cx="2093913" cy="1763712"/>
          </a:xfrm>
          <a:prstGeom prst="wedgeRectCallout">
            <a:avLst>
              <a:gd name="adj1" fmla="val -65227"/>
              <a:gd name="adj2" fmla="val -204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kern="0" dirty="0">
                <a:solidFill>
                  <a:sysClr val="windowText" lastClr="000000"/>
                </a:solidFill>
              </a:rPr>
              <a:t>Data value obtained using Representation Information including </a:t>
            </a:r>
          </a:p>
          <a:p>
            <a:pPr>
              <a:defRPr/>
            </a:pPr>
            <a:r>
              <a:rPr lang="en-GB" sz="1400" b="1" kern="0" dirty="0">
                <a:solidFill>
                  <a:sysClr val="windowText" lastClr="000000"/>
                </a:solidFill>
              </a:rPr>
              <a:t>Data Descriptions: e.g. EAST or DRB or ..</a:t>
            </a:r>
          </a:p>
          <a:p>
            <a:pPr>
              <a:defRPr/>
            </a:pPr>
            <a:r>
              <a:rPr lang="en-GB" sz="1400" b="1" kern="0" dirty="0">
                <a:solidFill>
                  <a:sysClr val="windowText" lastClr="000000"/>
                </a:solidFill>
              </a:rPr>
              <a:t>Data Dictionaries:  e.g.  </a:t>
            </a:r>
            <a:r>
              <a:rPr lang="en-GB" sz="1400" b="1" kern="0" dirty="0" err="1">
                <a:solidFill>
                  <a:sysClr val="windowText" lastClr="000000"/>
                </a:solidFill>
              </a:rPr>
              <a:t>Onologies</a:t>
            </a:r>
            <a:r>
              <a:rPr lang="en-GB" sz="1400" b="1" kern="0" dirty="0">
                <a:solidFill>
                  <a:sysClr val="windowText" lastClr="000000"/>
                </a:solidFill>
              </a:rPr>
              <a:t> or DEDSL or ...</a:t>
            </a:r>
          </a:p>
        </p:txBody>
      </p:sp>
      <p:sp>
        <p:nvSpPr>
          <p:cNvPr id="194" name="Rectangular Callout 193"/>
          <p:cNvSpPr/>
          <p:nvPr/>
        </p:nvSpPr>
        <p:spPr>
          <a:xfrm>
            <a:off x="1598613" y="1724025"/>
            <a:ext cx="1878012" cy="2063750"/>
          </a:xfrm>
          <a:prstGeom prst="wedgeRectCallout">
            <a:avLst>
              <a:gd name="adj1" fmla="val 70986"/>
              <a:gd name="adj2" fmla="val 635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kern="0" dirty="0">
                <a:solidFill>
                  <a:sysClr val="windowText" lastClr="000000"/>
                </a:solidFill>
              </a:rPr>
              <a:t>Additional Representation Information e.g. </a:t>
            </a:r>
            <a:r>
              <a:rPr lang="en-GB" sz="1600" kern="0" dirty="0" err="1">
                <a:solidFill>
                  <a:sysClr val="windowText" lastClr="000000"/>
                </a:solidFill>
              </a:rPr>
              <a:t>xquery</a:t>
            </a:r>
            <a:r>
              <a:rPr lang="en-GB" sz="1600" kern="0" dirty="0">
                <a:solidFill>
                  <a:sysClr val="windowText" lastClr="000000"/>
                </a:solidFill>
              </a:rPr>
              <a:t>  built on DRB </a:t>
            </a:r>
            <a:r>
              <a:rPr lang="en-GB" sz="1600" kern="0" dirty="0" err="1">
                <a:solidFill>
                  <a:sysClr val="windowText" lastClr="000000"/>
                </a:solidFill>
              </a:rPr>
              <a:t>descripion</a:t>
            </a:r>
            <a:r>
              <a:rPr lang="en-GB" sz="1600" kern="0" dirty="0">
                <a:solidFill>
                  <a:sysClr val="windowText" lastClr="000000"/>
                </a:solidFill>
              </a:rPr>
              <a:t> allows one to construct higher level structures</a:t>
            </a:r>
          </a:p>
          <a:p>
            <a:pPr algn="ctr">
              <a:defRPr/>
            </a:pPr>
            <a:endParaRPr lang="en-US" sz="1200" kern="0" dirty="0">
              <a:solidFill>
                <a:sysClr val="windowText" lastClr="000000"/>
              </a:solidFill>
            </a:endParaRPr>
          </a:p>
        </p:txBody>
      </p:sp>
    </p:spTree>
    <p:extLst>
      <p:ext uri="{BB962C8B-B14F-4D97-AF65-F5344CB8AC3E}">
        <p14:creationId xmlns:p14="http://schemas.microsoft.com/office/powerpoint/2010/main" val="2488172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00"/>
                                        <p:tgtEl>
                                          <p:spTgt spid="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wipe(down)">
                                      <p:cBhvr>
                                        <p:cTn id="12" dur="500"/>
                                        <p:tgtEl>
                                          <p:spTgt spid="1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16456"/>
                                        </p:tgtEl>
                                        <p:attrNameLst>
                                          <p:attrName>style.visibility</p:attrName>
                                        </p:attrNameLst>
                                      </p:cBhvr>
                                      <p:to>
                                        <p:strVal val="visible"/>
                                      </p:to>
                                    </p:set>
                                    <p:animEffect transition="in" filter="wipe(left)">
                                      <p:cBhvr>
                                        <p:cTn id="22" dur="500"/>
                                        <p:tgtEl>
                                          <p:spTgt spid="3164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16457"/>
                                        </p:tgtEl>
                                        <p:attrNameLst>
                                          <p:attrName>style.visibility</p:attrName>
                                        </p:attrNameLst>
                                      </p:cBhvr>
                                      <p:to>
                                        <p:strVal val="visible"/>
                                      </p:to>
                                    </p:set>
                                    <p:animEffect transition="in" filter="wipe(left)">
                                      <p:cBhvr>
                                        <p:cTn id="32" dur="500"/>
                                        <p:tgtEl>
                                          <p:spTgt spid="3164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16574"/>
                                        </p:tgtEl>
                                        <p:attrNameLst>
                                          <p:attrName>style.visibility</p:attrName>
                                        </p:attrNameLst>
                                      </p:cBhvr>
                                      <p:to>
                                        <p:strVal val="visible"/>
                                      </p:to>
                                    </p:set>
                                    <p:animEffect transition="in" filter="wipe(left)">
                                      <p:cBhvr>
                                        <p:cTn id="42" dur="500"/>
                                        <p:tgtEl>
                                          <p:spTgt spid="3165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16460"/>
                                        </p:tgtEl>
                                        <p:attrNameLst>
                                          <p:attrName>style.visibility</p:attrName>
                                        </p:attrNameLst>
                                      </p:cBhvr>
                                      <p:to>
                                        <p:strVal val="visible"/>
                                      </p:to>
                                    </p:set>
                                    <p:animEffect transition="in" filter="wipe(down)">
                                      <p:cBhvr>
                                        <p:cTn id="52" dur="500"/>
                                        <p:tgtEl>
                                          <p:spTgt spid="3164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6458"/>
                                        </p:tgtEl>
                                        <p:attrNameLst>
                                          <p:attrName>style.visibility</p:attrName>
                                        </p:attrNameLst>
                                      </p:cBhvr>
                                      <p:to>
                                        <p:strVal val="visible"/>
                                      </p:to>
                                    </p:set>
                                    <p:animEffect transition="in" filter="blinds(horizontal)">
                                      <p:cBhvr>
                                        <p:cTn id="57" dur="500"/>
                                        <p:tgtEl>
                                          <p:spTgt spid="31645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316461"/>
                                        </p:tgtEl>
                                        <p:attrNameLst>
                                          <p:attrName>style.visibility</p:attrName>
                                        </p:attrNameLst>
                                      </p:cBhvr>
                                      <p:to>
                                        <p:strVal val="visible"/>
                                      </p:to>
                                    </p:set>
                                    <p:animEffect transition="in" filter="wipe(down)">
                                      <p:cBhvr>
                                        <p:cTn id="62" dur="500"/>
                                        <p:tgtEl>
                                          <p:spTgt spid="31646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6459"/>
                                        </p:tgtEl>
                                        <p:attrNameLst>
                                          <p:attrName>style.visibility</p:attrName>
                                        </p:attrNameLst>
                                      </p:cBhvr>
                                      <p:to>
                                        <p:strVal val="visible"/>
                                      </p:to>
                                    </p:set>
                                    <p:animEffect transition="in" filter="blinds(horizontal)">
                                      <p:cBhvr>
                                        <p:cTn id="67" dur="500"/>
                                        <p:tgtEl>
                                          <p:spTgt spid="31645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316464"/>
                                        </p:tgtEl>
                                        <p:attrNameLst>
                                          <p:attrName>style.visibility</p:attrName>
                                        </p:attrNameLst>
                                      </p:cBhvr>
                                      <p:to>
                                        <p:strVal val="visible"/>
                                      </p:to>
                                    </p:set>
                                    <p:animEffect transition="in" filter="wipe(down)">
                                      <p:cBhvr>
                                        <p:cTn id="72" dur="500"/>
                                        <p:tgtEl>
                                          <p:spTgt spid="3164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16462"/>
                                        </p:tgtEl>
                                        <p:attrNameLst>
                                          <p:attrName>style.visibility</p:attrName>
                                        </p:attrNameLst>
                                      </p:cBhvr>
                                      <p:to>
                                        <p:strVal val="visible"/>
                                      </p:to>
                                    </p:set>
                                    <p:animEffect transition="in" filter="blinds(horizontal)">
                                      <p:cBhvr>
                                        <p:cTn id="77" dur="500"/>
                                        <p:tgtEl>
                                          <p:spTgt spid="31646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316465"/>
                                        </p:tgtEl>
                                        <p:attrNameLst>
                                          <p:attrName>style.visibility</p:attrName>
                                        </p:attrNameLst>
                                      </p:cBhvr>
                                      <p:to>
                                        <p:strVal val="visible"/>
                                      </p:to>
                                    </p:set>
                                    <p:animEffect transition="in" filter="wipe(down)">
                                      <p:cBhvr>
                                        <p:cTn id="82" dur="500"/>
                                        <p:tgtEl>
                                          <p:spTgt spid="31646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16463"/>
                                        </p:tgtEl>
                                        <p:attrNameLst>
                                          <p:attrName>style.visibility</p:attrName>
                                        </p:attrNameLst>
                                      </p:cBhvr>
                                      <p:to>
                                        <p:strVal val="visible"/>
                                      </p:to>
                                    </p:set>
                                    <p:animEffect transition="in" filter="blinds(horizontal)">
                                      <p:cBhvr>
                                        <p:cTn id="87" dur="500"/>
                                        <p:tgtEl>
                                          <p:spTgt spid="31646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left)">
                                      <p:cBhvr>
                                        <p:cTn id="92" dur="500"/>
                                        <p:tgtEl>
                                          <p:spTgt spid="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58" grpId="0" animBg="1"/>
      <p:bldP spid="316459" grpId="0" animBg="1"/>
      <p:bldP spid="316462" grpId="0" animBg="1"/>
      <p:bldP spid="316463" grpId="0" animBg="1"/>
      <p:bldP spid="19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88" y="0"/>
            <a:ext cx="5421312"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3721" y="1751920"/>
            <a:ext cx="4002542" cy="3108543"/>
          </a:xfrm>
          <a:prstGeom prst="rect">
            <a:avLst/>
          </a:prstGeom>
          <a:noFill/>
        </p:spPr>
        <p:txBody>
          <a:bodyPr wrap="square">
            <a:spAutoFit/>
          </a:bodyPr>
          <a:lstStyle/>
          <a:p>
            <a:pPr marL="457200" indent="-457200">
              <a:buFont typeface="Arial" panose="020B0604020202020204" pitchFamily="34" charset="0"/>
              <a:buChar char="•"/>
              <a:defRPr/>
            </a:pPr>
            <a:r>
              <a:rPr lang="en-GB" sz="2800" kern="0" dirty="0">
                <a:solidFill>
                  <a:sysClr val="windowText" lastClr="000000"/>
                </a:solidFill>
              </a:rPr>
              <a:t>Building on simple virtualisation of tabular data into </a:t>
            </a:r>
            <a:r>
              <a:rPr lang="en-GB" sz="2800" kern="0" dirty="0" err="1">
                <a:solidFill>
                  <a:sysClr val="windowText" lastClr="000000"/>
                </a:solidFill>
              </a:rPr>
              <a:t>JTable</a:t>
            </a:r>
            <a:r>
              <a:rPr lang="en-GB" sz="2800" kern="0" dirty="0">
                <a:solidFill>
                  <a:sysClr val="windowText" lastClr="000000"/>
                </a:solidFill>
              </a:rPr>
              <a:t> based application</a:t>
            </a:r>
          </a:p>
          <a:p>
            <a:pPr marL="457200" indent="-457200">
              <a:buFont typeface="Arial" panose="020B0604020202020204" pitchFamily="34" charset="0"/>
              <a:buChar char="•"/>
              <a:defRPr/>
            </a:pPr>
            <a:r>
              <a:rPr lang="en-GB" sz="2800" kern="0" dirty="0">
                <a:solidFill>
                  <a:sysClr val="windowText" lastClr="000000"/>
                </a:solidFill>
              </a:rPr>
              <a:t>Can combine data in different formats</a:t>
            </a:r>
            <a:endParaRPr lang="en-US" sz="2800" kern="0" dirty="0">
              <a:solidFill>
                <a:sysClr val="windowText" lastClr="000000"/>
              </a:solidFill>
            </a:endParaRPr>
          </a:p>
        </p:txBody>
      </p:sp>
    </p:spTree>
    <p:extLst>
      <p:ext uri="{BB962C8B-B14F-4D97-AF65-F5344CB8AC3E}">
        <p14:creationId xmlns:p14="http://schemas.microsoft.com/office/powerpoint/2010/main" val="18344475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90CDF9-6AB3-4536-873A-42F7AEDB80AB}" type="slidenum">
              <a:rPr lang="it-IT" altLang="en-US" sz="1400">
                <a:solidFill>
                  <a:schemeClr val="accent1"/>
                </a:solidFill>
              </a:rPr>
              <a:pPr/>
              <a:t>34</a:t>
            </a:fld>
            <a:endParaRPr lang="it-IT" altLang="en-US" sz="1400">
              <a:solidFill>
                <a:schemeClr val="accent1"/>
              </a:solidFill>
            </a:endParaRPr>
          </a:p>
        </p:txBody>
      </p:sp>
      <p:sp>
        <p:nvSpPr>
          <p:cNvPr id="50179" name="Rectangle 2"/>
          <p:cNvSpPr>
            <a:spLocks noGrp="1" noChangeArrowheads="1"/>
          </p:cNvSpPr>
          <p:nvPr>
            <p:ph type="title"/>
          </p:nvPr>
        </p:nvSpPr>
        <p:spPr>
          <a:xfrm>
            <a:off x="838199" y="365125"/>
            <a:ext cx="11236779" cy="1325563"/>
          </a:xfrm>
        </p:spPr>
        <p:txBody>
          <a:bodyPr>
            <a:normAutofit/>
          </a:bodyPr>
          <a:lstStyle/>
          <a:p>
            <a:pPr eaLnBrk="1" hangingPunct="1"/>
            <a:r>
              <a:rPr lang="en-GB" altLang="en-US" b="1" dirty="0"/>
              <a:t>Advantages of Formal Descriptions of Semantics</a:t>
            </a:r>
            <a:endParaRPr lang="en-US" altLang="en-US" b="1" dirty="0"/>
          </a:p>
        </p:txBody>
      </p:sp>
      <p:sp>
        <p:nvSpPr>
          <p:cNvPr id="50180" name="Rectangle 3"/>
          <p:cNvSpPr>
            <a:spLocks noGrp="1" noChangeArrowheads="1"/>
          </p:cNvSpPr>
          <p:nvPr>
            <p:ph type="body" idx="1"/>
          </p:nvPr>
        </p:nvSpPr>
        <p:spPr>
          <a:xfrm>
            <a:off x="838200" y="1825625"/>
            <a:ext cx="10515600" cy="4895850"/>
          </a:xfrm>
        </p:spPr>
        <p:txBody>
          <a:bodyPr/>
          <a:lstStyle/>
          <a:p>
            <a:pPr eaLnBrk="1" hangingPunct="1">
              <a:lnSpc>
                <a:spcPct val="90000"/>
              </a:lnSpc>
              <a:buFontTx/>
              <a:buNone/>
            </a:pPr>
            <a:endParaRPr lang="en-GB" altLang="en-US" dirty="0"/>
          </a:p>
          <a:p>
            <a:pPr eaLnBrk="1" hangingPunct="1">
              <a:lnSpc>
                <a:spcPct val="90000"/>
              </a:lnSpc>
            </a:pPr>
            <a:r>
              <a:rPr lang="en-GB" altLang="en-US" dirty="0"/>
              <a:t>Semantic properties such as name, description and units add meaning to the data values and data objects.</a:t>
            </a:r>
          </a:p>
          <a:p>
            <a:pPr eaLnBrk="1" hangingPunct="1">
              <a:lnSpc>
                <a:spcPct val="90000"/>
              </a:lnSpc>
            </a:pPr>
            <a:r>
              <a:rPr lang="en-GB" altLang="en-US" dirty="0"/>
              <a:t>Object oriented view of the data combined with the structure and semantics virtualises the process of going from the bits to a usable data object in software.</a:t>
            </a:r>
          </a:p>
          <a:p>
            <a:pPr eaLnBrk="1" hangingPunct="1">
              <a:lnSpc>
                <a:spcPct val="90000"/>
              </a:lnSpc>
            </a:pPr>
            <a:r>
              <a:rPr lang="en-GB" altLang="en-US" dirty="0"/>
              <a:t>Combined with formal structure it encapsulates all the knowledge needed to go from the bits to a data object in software.</a:t>
            </a:r>
          </a:p>
          <a:p>
            <a:pPr eaLnBrk="1" hangingPunct="1">
              <a:lnSpc>
                <a:spcPct val="90000"/>
              </a:lnSpc>
            </a:pPr>
            <a:r>
              <a:rPr lang="en-GB" altLang="en-US" dirty="0"/>
              <a:t>Remove the need for data specific Access Software!</a:t>
            </a:r>
          </a:p>
        </p:txBody>
      </p:sp>
    </p:spTree>
    <p:extLst>
      <p:ext uri="{BB962C8B-B14F-4D97-AF65-F5344CB8AC3E}">
        <p14:creationId xmlns:p14="http://schemas.microsoft.com/office/powerpoint/2010/main" val="3454714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CB3E5D-E78D-4E87-BE2F-EA382E3D0F49}" type="slidenum">
              <a:rPr lang="it-IT" altLang="en-US" sz="1400">
                <a:solidFill>
                  <a:schemeClr val="accent1"/>
                </a:solidFill>
              </a:rPr>
              <a:pPr/>
              <a:t>35</a:t>
            </a:fld>
            <a:endParaRPr lang="it-IT" altLang="en-US" sz="1400">
              <a:solidFill>
                <a:schemeClr val="accent1"/>
              </a:solidFill>
            </a:endParaRPr>
          </a:p>
        </p:txBody>
      </p:sp>
      <p:sp>
        <p:nvSpPr>
          <p:cNvPr id="48131" name="Rectangle 2"/>
          <p:cNvSpPr>
            <a:spLocks noGrp="1" noChangeArrowheads="1"/>
          </p:cNvSpPr>
          <p:nvPr>
            <p:ph type="title"/>
          </p:nvPr>
        </p:nvSpPr>
        <p:spPr/>
        <p:txBody>
          <a:bodyPr>
            <a:normAutofit/>
          </a:bodyPr>
          <a:lstStyle/>
          <a:p>
            <a:pPr algn="ctr" eaLnBrk="1" hangingPunct="1"/>
            <a:r>
              <a:rPr lang="en-GB" altLang="en-US" b="1" dirty="0"/>
              <a:t>DEDSL Example</a:t>
            </a:r>
            <a:endParaRPr lang="en-US" altLang="en-US" b="1" dirty="0"/>
          </a:p>
        </p:txBody>
      </p:sp>
      <p:pic>
        <p:nvPicPr>
          <p:cNvPr id="48132" name="Picture 3" descr="unescodeds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525588"/>
            <a:ext cx="7951788"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63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Dog</a:t>
            </a:r>
            <a:endParaRPr lang="en-US" dirty="0"/>
          </a:p>
        </p:txBody>
      </p:sp>
      <p:sp>
        <p:nvSpPr>
          <p:cNvPr id="3" name="Content Placeholder 2"/>
          <p:cNvSpPr>
            <a:spLocks noGrp="1"/>
          </p:cNvSpPr>
          <p:nvPr>
            <p:ph idx="1"/>
          </p:nvPr>
        </p:nvSpPr>
        <p:spPr/>
        <p:txBody>
          <a:bodyPr/>
          <a:lstStyle/>
          <a:p>
            <a:r>
              <a:rPr lang="en-US" dirty="0" smtClean="0"/>
              <a:t>Presentation from Mark Conrad</a:t>
            </a:r>
            <a:endParaRPr lang="en-US" dirty="0"/>
          </a:p>
        </p:txBody>
      </p:sp>
    </p:spTree>
    <p:extLst>
      <p:ext uri="{BB962C8B-B14F-4D97-AF65-F5344CB8AC3E}">
        <p14:creationId xmlns:p14="http://schemas.microsoft.com/office/powerpoint/2010/main" val="735944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507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641410" y="1369129"/>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2000" b="1" dirty="0">
                <a:solidFill>
                  <a:schemeClr val="tx1"/>
                </a:solidFill>
              </a:rPr>
              <a:t>OAIS </a:t>
            </a:r>
          </a:p>
          <a:p>
            <a:pPr algn="ctr">
              <a:defRPr/>
            </a:pPr>
            <a:r>
              <a:rPr lang="en-GB" sz="2000" b="1" dirty="0">
                <a:solidFill>
                  <a:schemeClr val="tx1"/>
                </a:solidFill>
              </a:rPr>
              <a:t>(ISO 14721)</a:t>
            </a:r>
          </a:p>
        </p:txBody>
      </p:sp>
      <p:sp>
        <p:nvSpPr>
          <p:cNvPr id="32" name="Rectangle 31"/>
          <p:cNvSpPr/>
          <p:nvPr/>
        </p:nvSpPr>
        <p:spPr>
          <a:xfrm>
            <a:off x="1641476" y="2628900"/>
            <a:ext cx="1439863" cy="10795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200" dirty="0">
                <a:solidFill>
                  <a:schemeClr val="tx1"/>
                </a:solidFill>
              </a:rPr>
              <a:t>Trusted Digital Repositories:</a:t>
            </a:r>
          </a:p>
          <a:p>
            <a:pPr algn="ctr">
              <a:defRPr/>
            </a:pPr>
            <a:r>
              <a:rPr lang="en-GB" sz="1200" dirty="0">
                <a:solidFill>
                  <a:schemeClr val="tx1"/>
                </a:solidFill>
              </a:rPr>
              <a:t>Attributes and Responsibilities</a:t>
            </a:r>
          </a:p>
        </p:txBody>
      </p:sp>
      <p:sp>
        <p:nvSpPr>
          <p:cNvPr id="34" name="Rectangle 33"/>
          <p:cNvSpPr/>
          <p:nvPr/>
        </p:nvSpPr>
        <p:spPr>
          <a:xfrm>
            <a:off x="5519567" y="3520666"/>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Audit and Certification of Trustworthy Digital Repositories</a:t>
            </a:r>
          </a:p>
          <a:p>
            <a:pPr algn="ctr">
              <a:defRPr/>
            </a:pPr>
            <a:r>
              <a:rPr lang="en-GB" sz="1100" b="1" dirty="0">
                <a:solidFill>
                  <a:schemeClr val="tx1"/>
                </a:solidFill>
              </a:rPr>
              <a:t>(ISO 16363 )</a:t>
            </a:r>
          </a:p>
        </p:txBody>
      </p:sp>
      <p:sp>
        <p:nvSpPr>
          <p:cNvPr id="35" name="Rectangle 34"/>
          <p:cNvSpPr/>
          <p:nvPr/>
        </p:nvSpPr>
        <p:spPr>
          <a:xfrm>
            <a:off x="5530858" y="1268760"/>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Requirements For Bodies Providing Audit And Certification</a:t>
            </a:r>
          </a:p>
          <a:p>
            <a:pPr algn="ctr">
              <a:defRPr/>
            </a:pPr>
            <a:r>
              <a:rPr lang="en-GB" sz="1100" b="1" dirty="0">
                <a:solidFill>
                  <a:schemeClr val="tx1"/>
                </a:solidFill>
              </a:rPr>
              <a:t>(ISO 16919 )</a:t>
            </a:r>
          </a:p>
        </p:txBody>
      </p:sp>
      <p:sp>
        <p:nvSpPr>
          <p:cNvPr id="37" name="Right Arrow 36"/>
          <p:cNvSpPr/>
          <p:nvPr/>
        </p:nvSpPr>
        <p:spPr>
          <a:xfrm rot="707433">
            <a:off x="3213245" y="3112756"/>
            <a:ext cx="1935841"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8" name="Right Arrow 37"/>
          <p:cNvSpPr/>
          <p:nvPr/>
        </p:nvSpPr>
        <p:spPr>
          <a:xfrm rot="1597136">
            <a:off x="3372459" y="2522512"/>
            <a:ext cx="2947562"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1" name="Rectangle 40"/>
          <p:cNvSpPr/>
          <p:nvPr/>
        </p:nvSpPr>
        <p:spPr>
          <a:xfrm>
            <a:off x="9102477" y="3753057"/>
            <a:ext cx="1544092" cy="79023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b="1" dirty="0">
                <a:solidFill>
                  <a:schemeClr val="tx1"/>
                </a:solidFill>
              </a:rPr>
              <a:t>Certification</a:t>
            </a:r>
            <a:endParaRPr lang="en-GB" sz="1400" b="1" dirty="0">
              <a:solidFill>
                <a:schemeClr val="tx1"/>
              </a:solidFill>
            </a:endParaRPr>
          </a:p>
        </p:txBody>
      </p:sp>
      <p:sp>
        <p:nvSpPr>
          <p:cNvPr id="43" name="Right Arrow 42"/>
          <p:cNvSpPr/>
          <p:nvPr/>
        </p:nvSpPr>
        <p:spPr>
          <a:xfrm>
            <a:off x="7041107" y="3925716"/>
            <a:ext cx="2061370"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8" name="Right Arrow 47"/>
          <p:cNvSpPr/>
          <p:nvPr/>
        </p:nvSpPr>
        <p:spPr>
          <a:xfrm rot="2636159">
            <a:off x="6862775" y="2626649"/>
            <a:ext cx="675075"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2802" name="TextBox 48"/>
          <p:cNvSpPr txBox="1">
            <a:spLocks noChangeArrowheads="1"/>
          </p:cNvSpPr>
          <p:nvPr/>
        </p:nvSpPr>
        <p:spPr bwMode="auto">
          <a:xfrm>
            <a:off x="1524001" y="6308726"/>
            <a:ext cx="5292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800"/>
              <a:t>See </a:t>
            </a:r>
            <a:r>
              <a:rPr lang="en-GB" sz="800">
                <a:hlinkClick r:id="rId3"/>
              </a:rPr>
              <a:t>http://wiki.digitalrepositoryauditandcertification.org</a:t>
            </a:r>
            <a:r>
              <a:rPr lang="en-GB" sz="800"/>
              <a:t>  and </a:t>
            </a:r>
            <a:r>
              <a:rPr lang="en-GB" sz="800">
                <a:hlinkClick r:id="rId4"/>
              </a:rPr>
              <a:t>http://www.alliancepermanentaccess.org/membership/member-resources/audit-and-certification</a:t>
            </a:r>
            <a:r>
              <a:rPr lang="en-GB" sz="800"/>
              <a:t> </a:t>
            </a:r>
          </a:p>
          <a:p>
            <a:pPr eaLnBrk="1" hangingPunct="1"/>
            <a:r>
              <a:rPr lang="en-GB" sz="800"/>
              <a:t>Standards will be available free from </a:t>
            </a:r>
            <a:r>
              <a:rPr lang="en-GB" sz="800">
                <a:hlinkClick r:id="rId5"/>
              </a:rPr>
              <a:t>http://www.ccsds.org</a:t>
            </a:r>
            <a:r>
              <a:rPr lang="en-GB" sz="800"/>
              <a:t> </a:t>
            </a:r>
          </a:p>
        </p:txBody>
      </p:sp>
      <p:sp>
        <p:nvSpPr>
          <p:cNvPr id="50" name="Rectangular Callout 49"/>
          <p:cNvSpPr/>
          <p:nvPr/>
        </p:nvSpPr>
        <p:spPr>
          <a:xfrm>
            <a:off x="7986713" y="638176"/>
            <a:ext cx="2474912" cy="2295525"/>
          </a:xfrm>
          <a:prstGeom prst="wedgeRectCallout">
            <a:avLst>
              <a:gd name="adj1" fmla="val -91488"/>
              <a:gd name="adj2" fmla="val -28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43973" rIns="91423" bIns="45711" anchor="ctr"/>
          <a:lstStyle/>
          <a:p>
            <a:pPr>
              <a:defRPr/>
            </a:pPr>
            <a:r>
              <a:rPr lang="en-GB" sz="900" b="1" dirty="0"/>
              <a:t>There is a hierarchy of ISO standards concerned with good auditing. </a:t>
            </a:r>
          </a:p>
          <a:p>
            <a:pPr>
              <a:defRPr/>
            </a:pPr>
            <a:r>
              <a:rPr lang="en-GB" sz="900" b="1" dirty="0"/>
              <a:t>ISO 16919 is positioned within this hierarchy in order to ensure that these good practices can be applied to the evaluation of the trustworthiness of digital repositories using ISO 16363.</a:t>
            </a:r>
          </a:p>
          <a:p>
            <a:pPr>
              <a:defRPr/>
            </a:pPr>
            <a:r>
              <a:rPr lang="en-GB" sz="900" b="1" dirty="0"/>
              <a:t>It covers principles needed to inspire confidence that third party certification of the management of the digital repository has been performed with impartiality, competence, responsibility, openness, confidentiality, and responsiveness to complaints</a:t>
            </a:r>
          </a:p>
          <a:p>
            <a:pPr>
              <a:defRPr/>
            </a:pPr>
            <a:endParaRPr lang="en-GB" sz="1100" dirty="0"/>
          </a:p>
        </p:txBody>
      </p:sp>
      <p:sp>
        <p:nvSpPr>
          <p:cNvPr id="51" name="Rectangular Callout 50"/>
          <p:cNvSpPr/>
          <p:nvPr/>
        </p:nvSpPr>
        <p:spPr>
          <a:xfrm>
            <a:off x="1730375" y="4014789"/>
            <a:ext cx="3600450" cy="2293937"/>
          </a:xfrm>
          <a:prstGeom prst="wedgeRectCallout">
            <a:avLst>
              <a:gd name="adj1" fmla="val 55396"/>
              <a:gd name="adj2" fmla="val -5915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GB" sz="1050" b="1" dirty="0"/>
              <a:t>Metrics concerning:</a:t>
            </a:r>
          </a:p>
          <a:p>
            <a:pPr marL="182528" indent="-182528">
              <a:buFont typeface="Arial" pitchFamily="34" charset="0"/>
              <a:buChar char="•"/>
              <a:defRPr/>
            </a:pPr>
            <a:r>
              <a:rPr lang="en-GB" sz="1050" b="1" dirty="0"/>
              <a:t>Organizational Infrastructure</a:t>
            </a:r>
          </a:p>
          <a:p>
            <a:pPr marL="639641" lvl="1" indent="-182528">
              <a:buFont typeface="Arial" pitchFamily="34" charset="0"/>
              <a:buChar char="•"/>
              <a:defRPr/>
            </a:pPr>
            <a:r>
              <a:rPr lang="en-GB" sz="900" b="1" dirty="0"/>
              <a:t>e.g. </a:t>
            </a:r>
            <a:r>
              <a:rPr lang="en-US" sz="900" b="1" dirty="0"/>
              <a:t>The repository shall have a documented history of the changes to its operations, procedures, software, and hardware.</a:t>
            </a:r>
            <a:endParaRPr lang="en-GB" sz="900" b="1" dirty="0"/>
          </a:p>
          <a:p>
            <a:pPr marL="182528" indent="-182528">
              <a:buFont typeface="Arial" pitchFamily="34" charset="0"/>
              <a:buChar char="•"/>
              <a:defRPr/>
            </a:pPr>
            <a:r>
              <a:rPr lang="en-GB" sz="1050" b="1" dirty="0"/>
              <a:t>Digital Object Management</a:t>
            </a:r>
          </a:p>
          <a:p>
            <a:pPr marL="639641" lvl="1" indent="-182528">
              <a:buFont typeface="Arial" pitchFamily="34" charset="0"/>
              <a:buChar char="•"/>
              <a:defRPr/>
            </a:pPr>
            <a:r>
              <a:rPr lang="en-GB" sz="900" b="1" dirty="0"/>
              <a:t>e.g. The repository shall have access to necessary tools and resources to provide authoritative Representation Information for all of the digital objects it contains</a:t>
            </a:r>
            <a:r>
              <a:rPr lang="en-GB" sz="1050" b="1" dirty="0"/>
              <a:t>.</a:t>
            </a:r>
          </a:p>
          <a:p>
            <a:pPr marL="182528" indent="-182528">
              <a:buFont typeface="Arial" pitchFamily="34" charset="0"/>
              <a:buChar char="•"/>
              <a:defRPr/>
            </a:pPr>
            <a:r>
              <a:rPr lang="en-GB" sz="1050" b="1" dirty="0"/>
              <a:t>Infrastructure and Security Risk Management</a:t>
            </a:r>
          </a:p>
          <a:p>
            <a:pPr marL="639641" lvl="1" indent="-182528">
              <a:buFont typeface="Arial" pitchFamily="34" charset="0"/>
              <a:buChar char="•"/>
              <a:defRPr/>
            </a:pPr>
            <a:r>
              <a:rPr lang="en-GB" sz="900" b="1" dirty="0" err="1"/>
              <a:t>eg</a:t>
            </a:r>
            <a:r>
              <a:rPr lang="en-GB" sz="900" b="1" dirty="0"/>
              <a:t>. </a:t>
            </a:r>
            <a:r>
              <a:rPr lang="en-US" sz="900" b="1" dirty="0"/>
              <a:t>The repository shall have procedures in place to evaluate when changes are needed </a:t>
            </a:r>
            <a:r>
              <a:rPr lang="en-US" sz="1100" b="1" dirty="0"/>
              <a:t>to current </a:t>
            </a:r>
            <a:r>
              <a:rPr lang="en-US" sz="900" b="1" dirty="0"/>
              <a:t>software</a:t>
            </a:r>
            <a:r>
              <a:rPr lang="en-US" sz="1100" b="1" dirty="0"/>
              <a:t>.</a:t>
            </a:r>
            <a:endParaRPr lang="en-GB" sz="1100" dirty="0"/>
          </a:p>
        </p:txBody>
      </p:sp>
      <p:sp>
        <p:nvSpPr>
          <p:cNvPr id="32806" name="TextBox 56"/>
          <p:cNvSpPr txBox="1">
            <a:spLocks noChangeArrowheads="1"/>
          </p:cNvSpPr>
          <p:nvPr/>
        </p:nvSpPr>
        <p:spPr bwMode="auto">
          <a:xfrm>
            <a:off x="7091081" y="3429001"/>
            <a:ext cx="2245279" cy="5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1" rIns="91423" bIns="4571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600" dirty="0"/>
              <a:t>Audit by </a:t>
            </a:r>
            <a:r>
              <a:rPr lang="en-GB" sz="1600" dirty="0"/>
              <a:t>external, </a:t>
            </a:r>
            <a:r>
              <a:rPr lang="en-GB" sz="1600" b="1" dirty="0"/>
              <a:t>accredited</a:t>
            </a:r>
            <a:r>
              <a:rPr lang="en-GB" sz="1600" dirty="0"/>
              <a:t>, </a:t>
            </a:r>
            <a:r>
              <a:rPr lang="en-GB" sz="1600" dirty="0"/>
              <a:t>auditors</a:t>
            </a:r>
          </a:p>
        </p:txBody>
      </p:sp>
      <p:sp>
        <p:nvSpPr>
          <p:cNvPr id="32807" name="TextBox 1"/>
          <p:cNvSpPr txBox="1">
            <a:spLocks noChangeArrowheads="1"/>
          </p:cNvSpPr>
          <p:nvPr/>
        </p:nvSpPr>
        <p:spPr bwMode="auto">
          <a:xfrm>
            <a:off x="3161190" y="9272"/>
            <a:ext cx="7289388"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4400" dirty="0">
                <a:latin typeface="+mj-lt"/>
              </a:rPr>
              <a:t>Relationship between standards</a:t>
            </a:r>
            <a:endParaRPr lang="en-GB" sz="4400" dirty="0">
              <a:latin typeface="+mj-lt"/>
            </a:endParaRPr>
          </a:p>
          <a:p>
            <a:pPr eaLnBrk="1" hangingPunct="1"/>
            <a:endParaRPr lang="en-GB" dirty="0"/>
          </a:p>
        </p:txBody>
      </p:sp>
      <p:sp>
        <p:nvSpPr>
          <p:cNvPr id="16" name="Rectangle 15"/>
          <p:cNvSpPr/>
          <p:nvPr/>
        </p:nvSpPr>
        <p:spPr>
          <a:xfrm>
            <a:off x="4706163" y="2935264"/>
            <a:ext cx="719931" cy="3873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200" dirty="0">
                <a:solidFill>
                  <a:schemeClr val="tx1"/>
                </a:solidFill>
              </a:rPr>
              <a:t>TRAC</a:t>
            </a:r>
            <a:endParaRPr lang="en-GB" sz="1200" dirty="0">
              <a:solidFill>
                <a:schemeClr val="tx1"/>
              </a:solidFill>
            </a:endParaRPr>
          </a:p>
        </p:txBody>
      </p:sp>
      <p:sp>
        <p:nvSpPr>
          <p:cNvPr id="2" name="Slide Number Placeholder 1"/>
          <p:cNvSpPr>
            <a:spLocks noGrp="1"/>
          </p:cNvSpPr>
          <p:nvPr>
            <p:ph type="sldNum" sz="quarter" idx="12"/>
          </p:nvPr>
        </p:nvSpPr>
        <p:spPr/>
        <p:txBody>
          <a:bodyPr/>
          <a:lstStyle/>
          <a:p>
            <a:fld id="{4FB0E12D-9565-4020-A2D9-57A3A93C960B}" type="slidenum">
              <a:rPr lang="en-US" smtClean="0"/>
              <a:t>38</a:t>
            </a:fld>
            <a:endParaRPr lang="en-US"/>
          </a:p>
        </p:txBody>
      </p:sp>
    </p:spTree>
    <p:extLst>
      <p:ext uri="{BB962C8B-B14F-4D97-AF65-F5344CB8AC3E}">
        <p14:creationId xmlns:p14="http://schemas.microsoft.com/office/powerpoint/2010/main" val="2151927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8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7" grpId="0" animBg="1"/>
      <p:bldP spid="38" grpId="0" animBg="1"/>
      <p:bldP spid="41" grpId="0" animBg="1"/>
      <p:bldP spid="43" grpId="0" animBg="1"/>
      <p:bldP spid="48" grpId="0" animBg="1"/>
      <p:bldP spid="50" grpId="0" animBg="1"/>
      <p:bldP spid="51" grpId="0" animBg="1"/>
      <p:bldP spid="32806" grpId="0"/>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48898" y="6228225"/>
            <a:ext cx="3138743" cy="418475"/>
            <a:chOff x="1011460" y="5923981"/>
            <a:chExt cx="2840460" cy="705888"/>
          </a:xfrm>
        </p:grpSpPr>
        <p:sp>
          <p:nvSpPr>
            <p:cNvPr id="4" name="TextBox 3"/>
            <p:cNvSpPr txBox="1"/>
            <p:nvPr/>
          </p:nvSpPr>
          <p:spPr>
            <a:xfrm>
              <a:off x="1011460" y="5923981"/>
              <a:ext cx="1440160" cy="674910"/>
            </a:xfrm>
            <a:prstGeom prst="rect">
              <a:avLst/>
            </a:prstGeom>
            <a:noFill/>
            <a:ln w="25400">
              <a:solidFill>
                <a:schemeClr val="tx1"/>
              </a:solidFill>
            </a:ln>
          </p:spPr>
          <p:txBody>
            <a:bodyPr wrap="square" rtlCol="0">
              <a:spAutoFit/>
            </a:bodyPr>
            <a:lstStyle/>
            <a:p>
              <a:pPr algn="ctr"/>
              <a:r>
                <a:rPr lang="en-GB" sz="2000" dirty="0"/>
                <a:t>Repository</a:t>
              </a:r>
              <a:endParaRPr lang="en-GB" sz="2000" dirty="0"/>
            </a:p>
          </p:txBody>
        </p:sp>
        <p:sp>
          <p:nvSpPr>
            <p:cNvPr id="5" name="TextBox 4"/>
            <p:cNvSpPr txBox="1"/>
            <p:nvPr/>
          </p:nvSpPr>
          <p:spPr>
            <a:xfrm>
              <a:off x="2411760" y="5954959"/>
              <a:ext cx="1440160" cy="674910"/>
            </a:xfrm>
            <a:prstGeom prst="rect">
              <a:avLst/>
            </a:prstGeom>
            <a:noFill/>
            <a:ln w="25400">
              <a:noFill/>
            </a:ln>
          </p:spPr>
          <p:txBody>
            <a:bodyPr wrap="square" rtlCol="0">
              <a:spAutoFit/>
            </a:bodyPr>
            <a:lstStyle/>
            <a:p>
              <a:pPr algn="ctr"/>
              <a:r>
                <a:rPr lang="en-GB" sz="2000" dirty="0"/>
                <a:t>ISO 16363</a:t>
              </a:r>
              <a:endParaRPr lang="en-GB" sz="2000" dirty="0"/>
            </a:p>
          </p:txBody>
        </p:sp>
      </p:grpSp>
      <p:grpSp>
        <p:nvGrpSpPr>
          <p:cNvPr id="7" name="Group 6"/>
          <p:cNvGrpSpPr/>
          <p:nvPr/>
        </p:nvGrpSpPr>
        <p:grpSpPr>
          <a:xfrm>
            <a:off x="1740906" y="4969675"/>
            <a:ext cx="3955229" cy="713566"/>
            <a:chOff x="644181" y="5949280"/>
            <a:chExt cx="3207739" cy="713566"/>
          </a:xfrm>
        </p:grpSpPr>
        <p:sp>
          <p:nvSpPr>
            <p:cNvPr id="8" name="TextBox 7"/>
            <p:cNvSpPr txBox="1"/>
            <p:nvPr/>
          </p:nvSpPr>
          <p:spPr>
            <a:xfrm>
              <a:off x="644181" y="5949280"/>
              <a:ext cx="1767579" cy="400110"/>
            </a:xfrm>
            <a:prstGeom prst="rect">
              <a:avLst/>
            </a:prstGeom>
            <a:noFill/>
            <a:ln w="25400">
              <a:solidFill>
                <a:schemeClr val="tx1"/>
              </a:solidFill>
            </a:ln>
          </p:spPr>
          <p:txBody>
            <a:bodyPr wrap="square" rtlCol="0">
              <a:spAutoFit/>
            </a:bodyPr>
            <a:lstStyle/>
            <a:p>
              <a:pPr algn="ctr"/>
              <a:r>
                <a:rPr lang="en-GB" sz="2000" dirty="0"/>
                <a:t>Certification Body</a:t>
              </a:r>
              <a:endParaRPr lang="en-GB" sz="2000" dirty="0"/>
            </a:p>
          </p:txBody>
        </p:sp>
        <p:sp>
          <p:nvSpPr>
            <p:cNvPr id="9" name="TextBox 8"/>
            <p:cNvSpPr txBox="1"/>
            <p:nvPr/>
          </p:nvSpPr>
          <p:spPr>
            <a:xfrm>
              <a:off x="2411760" y="5954960"/>
              <a:ext cx="1440160" cy="707886"/>
            </a:xfrm>
            <a:prstGeom prst="rect">
              <a:avLst/>
            </a:prstGeom>
            <a:noFill/>
            <a:ln w="25400">
              <a:noFill/>
            </a:ln>
          </p:spPr>
          <p:txBody>
            <a:bodyPr wrap="square" rtlCol="0">
              <a:spAutoFit/>
            </a:bodyPr>
            <a:lstStyle/>
            <a:p>
              <a:pPr algn="ctr"/>
              <a:r>
                <a:rPr lang="en-GB" sz="2000" dirty="0"/>
                <a:t>ISO 17021</a:t>
              </a:r>
            </a:p>
            <a:p>
              <a:pPr algn="ctr"/>
              <a:r>
                <a:rPr lang="en-GB" sz="2000" dirty="0"/>
                <a:t>(ISO) 16919</a:t>
              </a:r>
              <a:endParaRPr lang="en-GB" sz="2000" dirty="0"/>
            </a:p>
          </p:txBody>
        </p:sp>
      </p:grpSp>
      <p:grpSp>
        <p:nvGrpSpPr>
          <p:cNvPr id="10" name="Group 9"/>
          <p:cNvGrpSpPr/>
          <p:nvPr/>
        </p:nvGrpSpPr>
        <p:grpSpPr>
          <a:xfrm>
            <a:off x="1644976" y="3474379"/>
            <a:ext cx="4127444" cy="1015663"/>
            <a:chOff x="934484" y="5572847"/>
            <a:chExt cx="3478059" cy="1015663"/>
          </a:xfrm>
        </p:grpSpPr>
        <p:sp>
          <p:nvSpPr>
            <p:cNvPr id="11" name="TextBox 10"/>
            <p:cNvSpPr txBox="1"/>
            <p:nvPr/>
          </p:nvSpPr>
          <p:spPr>
            <a:xfrm>
              <a:off x="934484" y="5572847"/>
              <a:ext cx="1974406" cy="1015663"/>
            </a:xfrm>
            <a:prstGeom prst="rect">
              <a:avLst/>
            </a:prstGeom>
            <a:noFill/>
            <a:ln w="25400">
              <a:solidFill>
                <a:schemeClr val="tx1"/>
              </a:solidFill>
            </a:ln>
          </p:spPr>
          <p:txBody>
            <a:bodyPr wrap="square" rtlCol="0">
              <a:spAutoFit/>
            </a:bodyPr>
            <a:lstStyle/>
            <a:p>
              <a:pPr algn="ctr"/>
              <a:r>
                <a:rPr lang="en-GB" sz="2000" dirty="0"/>
                <a:t>National Accreditation Body (NAB)</a:t>
              </a:r>
              <a:endParaRPr lang="en-GB" sz="2000" dirty="0"/>
            </a:p>
          </p:txBody>
        </p:sp>
        <p:sp>
          <p:nvSpPr>
            <p:cNvPr id="12" name="TextBox 11"/>
            <p:cNvSpPr txBox="1"/>
            <p:nvPr/>
          </p:nvSpPr>
          <p:spPr>
            <a:xfrm>
              <a:off x="2972383" y="5942178"/>
              <a:ext cx="1440160" cy="400110"/>
            </a:xfrm>
            <a:prstGeom prst="rect">
              <a:avLst/>
            </a:prstGeom>
            <a:noFill/>
            <a:ln w="25400">
              <a:noFill/>
            </a:ln>
          </p:spPr>
          <p:txBody>
            <a:bodyPr wrap="square" rtlCol="0">
              <a:spAutoFit/>
            </a:bodyPr>
            <a:lstStyle/>
            <a:p>
              <a:pPr algn="ctr"/>
              <a:r>
                <a:rPr lang="en-GB" sz="2000" dirty="0"/>
                <a:t>ISO 17011(?)</a:t>
              </a:r>
              <a:endParaRPr lang="en-GB" sz="2000" dirty="0"/>
            </a:p>
          </p:txBody>
        </p:sp>
      </p:grpSp>
      <p:sp>
        <p:nvSpPr>
          <p:cNvPr id="13" name="TextBox 12"/>
          <p:cNvSpPr txBox="1"/>
          <p:nvPr/>
        </p:nvSpPr>
        <p:spPr>
          <a:xfrm>
            <a:off x="6120528" y="3756987"/>
            <a:ext cx="1440160" cy="400110"/>
          </a:xfrm>
          <a:prstGeom prst="rect">
            <a:avLst/>
          </a:prstGeom>
          <a:noFill/>
          <a:ln w="25400">
            <a:solidFill>
              <a:schemeClr val="tx1"/>
            </a:solidFill>
          </a:ln>
        </p:spPr>
        <p:txBody>
          <a:bodyPr wrap="square" rtlCol="0">
            <a:spAutoFit/>
          </a:bodyPr>
          <a:lstStyle/>
          <a:p>
            <a:pPr algn="ctr"/>
            <a:r>
              <a:rPr lang="en-GB" sz="2000" dirty="0"/>
              <a:t>NAB</a:t>
            </a:r>
            <a:endParaRPr lang="en-GB" sz="2000" dirty="0"/>
          </a:p>
        </p:txBody>
      </p:sp>
      <p:sp>
        <p:nvSpPr>
          <p:cNvPr id="14" name="TextBox 13"/>
          <p:cNvSpPr txBox="1"/>
          <p:nvPr/>
        </p:nvSpPr>
        <p:spPr>
          <a:xfrm>
            <a:off x="9048328" y="3756987"/>
            <a:ext cx="1440160" cy="400110"/>
          </a:xfrm>
          <a:prstGeom prst="rect">
            <a:avLst/>
          </a:prstGeom>
          <a:noFill/>
          <a:ln w="25400">
            <a:solidFill>
              <a:schemeClr val="tx1"/>
            </a:solidFill>
          </a:ln>
        </p:spPr>
        <p:txBody>
          <a:bodyPr wrap="square" rtlCol="0">
            <a:spAutoFit/>
          </a:bodyPr>
          <a:lstStyle/>
          <a:p>
            <a:pPr algn="ctr"/>
            <a:r>
              <a:rPr lang="en-GB" sz="2000" dirty="0"/>
              <a:t>NAB</a:t>
            </a:r>
            <a:endParaRPr lang="en-GB" sz="2000" dirty="0"/>
          </a:p>
        </p:txBody>
      </p:sp>
      <p:sp>
        <p:nvSpPr>
          <p:cNvPr id="15" name="TextBox 14"/>
          <p:cNvSpPr txBox="1"/>
          <p:nvPr/>
        </p:nvSpPr>
        <p:spPr>
          <a:xfrm>
            <a:off x="5549057" y="2340104"/>
            <a:ext cx="1440160" cy="707886"/>
          </a:xfrm>
          <a:prstGeom prst="rect">
            <a:avLst/>
          </a:prstGeom>
          <a:noFill/>
          <a:ln w="25400">
            <a:solidFill>
              <a:schemeClr val="tx1"/>
            </a:solidFill>
          </a:ln>
        </p:spPr>
        <p:txBody>
          <a:bodyPr wrap="square" rtlCol="0">
            <a:spAutoFit/>
          </a:bodyPr>
          <a:lstStyle/>
          <a:p>
            <a:pPr algn="ctr"/>
            <a:r>
              <a:rPr lang="en-GB" sz="2000" dirty="0"/>
              <a:t>Regional Group</a:t>
            </a:r>
            <a:endParaRPr lang="en-GB" sz="2000" dirty="0"/>
          </a:p>
        </p:txBody>
      </p:sp>
      <p:sp>
        <p:nvSpPr>
          <p:cNvPr id="16" name="TextBox 15"/>
          <p:cNvSpPr txBox="1"/>
          <p:nvPr/>
        </p:nvSpPr>
        <p:spPr>
          <a:xfrm>
            <a:off x="4295800" y="110977"/>
            <a:ext cx="3024336" cy="461665"/>
          </a:xfrm>
          <a:prstGeom prst="rect">
            <a:avLst/>
          </a:prstGeom>
          <a:noFill/>
          <a:ln w="25400">
            <a:solidFill>
              <a:schemeClr val="tx1"/>
            </a:solidFill>
          </a:ln>
        </p:spPr>
        <p:txBody>
          <a:bodyPr wrap="square" rtlCol="0">
            <a:spAutoFit/>
          </a:bodyPr>
          <a:lstStyle/>
          <a:p>
            <a:pPr algn="ctr"/>
            <a:r>
              <a:rPr lang="en-GB" sz="2400" dirty="0"/>
              <a:t>IAF</a:t>
            </a:r>
            <a:endParaRPr lang="en-GB" sz="1600" dirty="0"/>
          </a:p>
        </p:txBody>
      </p:sp>
      <p:sp>
        <p:nvSpPr>
          <p:cNvPr id="17" name="TextBox 16"/>
          <p:cNvSpPr txBox="1"/>
          <p:nvPr/>
        </p:nvSpPr>
        <p:spPr>
          <a:xfrm>
            <a:off x="5126360" y="975072"/>
            <a:ext cx="537592" cy="338554"/>
          </a:xfrm>
          <a:prstGeom prst="rect">
            <a:avLst/>
          </a:prstGeom>
          <a:noFill/>
          <a:ln w="25400">
            <a:solidFill>
              <a:schemeClr val="tx1"/>
            </a:solidFill>
          </a:ln>
        </p:spPr>
        <p:txBody>
          <a:bodyPr wrap="square" rtlCol="0">
            <a:spAutoFit/>
          </a:bodyPr>
          <a:lstStyle/>
          <a:p>
            <a:pPr algn="ctr"/>
            <a:r>
              <a:rPr lang="en-GB" sz="1600" dirty="0"/>
              <a:t>TC</a:t>
            </a:r>
            <a:endParaRPr lang="en-GB" sz="1600" dirty="0"/>
          </a:p>
        </p:txBody>
      </p:sp>
      <p:sp>
        <p:nvSpPr>
          <p:cNvPr id="18" name="TextBox 17"/>
          <p:cNvSpPr txBox="1"/>
          <p:nvPr/>
        </p:nvSpPr>
        <p:spPr>
          <a:xfrm>
            <a:off x="5879976" y="975072"/>
            <a:ext cx="537592" cy="338554"/>
          </a:xfrm>
          <a:prstGeom prst="rect">
            <a:avLst/>
          </a:prstGeom>
          <a:noFill/>
          <a:ln w="25400">
            <a:solidFill>
              <a:schemeClr val="tx1"/>
            </a:solidFill>
          </a:ln>
        </p:spPr>
        <p:txBody>
          <a:bodyPr wrap="square" rtlCol="0">
            <a:spAutoFit/>
          </a:bodyPr>
          <a:lstStyle/>
          <a:p>
            <a:pPr algn="ctr"/>
            <a:r>
              <a:rPr lang="en-GB" sz="1600" dirty="0"/>
              <a:t>TC</a:t>
            </a:r>
            <a:endParaRPr lang="en-GB" sz="1600" dirty="0"/>
          </a:p>
        </p:txBody>
      </p:sp>
      <p:sp>
        <p:nvSpPr>
          <p:cNvPr id="19" name="TextBox 18"/>
          <p:cNvSpPr txBox="1"/>
          <p:nvPr/>
        </p:nvSpPr>
        <p:spPr>
          <a:xfrm>
            <a:off x="4838328" y="1717917"/>
            <a:ext cx="537592" cy="338554"/>
          </a:xfrm>
          <a:prstGeom prst="rect">
            <a:avLst/>
          </a:prstGeom>
          <a:noFill/>
          <a:ln w="25400">
            <a:solidFill>
              <a:schemeClr val="tx1"/>
            </a:solidFill>
          </a:ln>
        </p:spPr>
        <p:txBody>
          <a:bodyPr wrap="square" rtlCol="0">
            <a:spAutoFit/>
          </a:bodyPr>
          <a:lstStyle/>
          <a:p>
            <a:pPr algn="ctr"/>
            <a:r>
              <a:rPr lang="en-GB" sz="1600" dirty="0"/>
              <a:t>WG</a:t>
            </a:r>
            <a:endParaRPr lang="en-GB" sz="1600" dirty="0"/>
          </a:p>
        </p:txBody>
      </p:sp>
      <p:sp>
        <p:nvSpPr>
          <p:cNvPr id="20" name="TextBox 19"/>
          <p:cNvSpPr txBox="1"/>
          <p:nvPr/>
        </p:nvSpPr>
        <p:spPr>
          <a:xfrm>
            <a:off x="8406502" y="2094534"/>
            <a:ext cx="1440160" cy="707886"/>
          </a:xfrm>
          <a:prstGeom prst="rect">
            <a:avLst/>
          </a:prstGeom>
          <a:noFill/>
          <a:ln w="25400">
            <a:solidFill>
              <a:schemeClr val="tx1"/>
            </a:solidFill>
          </a:ln>
        </p:spPr>
        <p:txBody>
          <a:bodyPr wrap="square" rtlCol="0">
            <a:spAutoFit/>
          </a:bodyPr>
          <a:lstStyle/>
          <a:p>
            <a:pPr algn="ctr"/>
            <a:r>
              <a:rPr lang="en-GB" sz="2000" dirty="0"/>
              <a:t>Regional Group</a:t>
            </a:r>
            <a:endParaRPr lang="en-GB" sz="2000" dirty="0"/>
          </a:p>
        </p:txBody>
      </p:sp>
      <p:cxnSp>
        <p:nvCxnSpPr>
          <p:cNvPr id="22" name="Elbow Connector 21"/>
          <p:cNvCxnSpPr>
            <a:stCxn id="16" idx="2"/>
            <a:endCxn id="17" idx="0"/>
          </p:cNvCxnSpPr>
          <p:nvPr/>
        </p:nvCxnSpPr>
        <p:spPr>
          <a:xfrm rot="5400000">
            <a:off x="5400348" y="567450"/>
            <a:ext cx="402431" cy="412812"/>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6" idx="2"/>
            <a:endCxn id="18" idx="0"/>
          </p:cNvCxnSpPr>
          <p:nvPr/>
        </p:nvCxnSpPr>
        <p:spPr>
          <a:xfrm rot="16200000" flipH="1">
            <a:off x="5777156" y="603454"/>
            <a:ext cx="402431" cy="340804"/>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7" idx="2"/>
            <a:endCxn id="19" idx="0"/>
          </p:cNvCxnSpPr>
          <p:nvPr/>
        </p:nvCxnSpPr>
        <p:spPr>
          <a:xfrm rot="5400000">
            <a:off x="5048996" y="1371755"/>
            <a:ext cx="404291" cy="288032"/>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4" idx="0"/>
            <a:endCxn id="8" idx="2"/>
          </p:cNvCxnSpPr>
          <p:nvPr/>
        </p:nvCxnSpPr>
        <p:spPr>
          <a:xfrm rot="16200000" flipV="1">
            <a:off x="2408400" y="5792029"/>
            <a:ext cx="858439" cy="13952"/>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8" idx="0"/>
            <a:endCxn id="11" idx="2"/>
          </p:cNvCxnSpPr>
          <p:nvPr/>
        </p:nvCxnSpPr>
        <p:spPr>
          <a:xfrm rot="16200000" flipV="1">
            <a:off x="2583754" y="4722787"/>
            <a:ext cx="479634" cy="14143"/>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1" idx="0"/>
            <a:endCxn id="16" idx="1"/>
          </p:cNvCxnSpPr>
          <p:nvPr/>
        </p:nvCxnSpPr>
        <p:spPr>
          <a:xfrm rot="5400000" flipH="1" flipV="1">
            <a:off x="1989866" y="1168445"/>
            <a:ext cx="3132569" cy="1479301"/>
          </a:xfrm>
          <a:prstGeom prst="curvedConnector2">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1" idx="0"/>
            <a:endCxn id="15" idx="2"/>
          </p:cNvCxnSpPr>
          <p:nvPr/>
        </p:nvCxnSpPr>
        <p:spPr>
          <a:xfrm rot="5400000" flipH="1" flipV="1">
            <a:off x="4329624" y="1534865"/>
            <a:ext cx="426388" cy="3452638"/>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13" idx="0"/>
            <a:endCxn id="15" idx="2"/>
          </p:cNvCxnSpPr>
          <p:nvPr/>
        </p:nvCxnSpPr>
        <p:spPr>
          <a:xfrm rot="16200000" flipV="1">
            <a:off x="6200376" y="3116754"/>
            <a:ext cx="708997" cy="571471"/>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5" idx="0"/>
            <a:endCxn id="16" idx="3"/>
          </p:cNvCxnSpPr>
          <p:nvPr/>
        </p:nvCxnSpPr>
        <p:spPr>
          <a:xfrm rot="5400000" flipH="1" flipV="1">
            <a:off x="5795490" y="815459"/>
            <a:ext cx="1998295" cy="1050999"/>
          </a:xfrm>
          <a:prstGeom prst="curvedConnector4">
            <a:avLst>
              <a:gd name="adj1" fmla="val 44224"/>
              <a:gd name="adj2" fmla="val 121751"/>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14" idx="0"/>
            <a:endCxn id="20" idx="2"/>
          </p:cNvCxnSpPr>
          <p:nvPr/>
        </p:nvCxnSpPr>
        <p:spPr>
          <a:xfrm rot="16200000" flipV="1">
            <a:off x="8970213" y="2958791"/>
            <a:ext cx="954567" cy="641826"/>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0" idx="0"/>
            <a:endCxn id="16" idx="3"/>
          </p:cNvCxnSpPr>
          <p:nvPr/>
        </p:nvCxnSpPr>
        <p:spPr>
          <a:xfrm rot="16200000" flipV="1">
            <a:off x="7346998" y="314949"/>
            <a:ext cx="1752725" cy="1806446"/>
          </a:xfrm>
          <a:prstGeom prst="curvedConnector2">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66057" y="2340106"/>
            <a:ext cx="1089736" cy="584775"/>
          </a:xfrm>
          <a:prstGeom prst="rect">
            <a:avLst/>
          </a:prstGeom>
          <a:noFill/>
        </p:spPr>
        <p:txBody>
          <a:bodyPr wrap="square" rtlCol="0">
            <a:spAutoFit/>
          </a:bodyPr>
          <a:lstStyle/>
          <a:p>
            <a:r>
              <a:rPr lang="en-GB" sz="1600" dirty="0"/>
              <a:t>USA: ANSI</a:t>
            </a:r>
          </a:p>
          <a:p>
            <a:r>
              <a:rPr lang="en-GB" sz="1600" dirty="0"/>
              <a:t>ANAB</a:t>
            </a:r>
            <a:endParaRPr lang="en-GB" sz="1600" dirty="0"/>
          </a:p>
        </p:txBody>
      </p:sp>
      <p:sp>
        <p:nvSpPr>
          <p:cNvPr id="32" name="TextBox 31"/>
          <p:cNvSpPr txBox="1"/>
          <p:nvPr/>
        </p:nvSpPr>
        <p:spPr>
          <a:xfrm>
            <a:off x="2816175" y="2350303"/>
            <a:ext cx="832897" cy="584775"/>
          </a:xfrm>
          <a:prstGeom prst="rect">
            <a:avLst/>
          </a:prstGeom>
          <a:noFill/>
        </p:spPr>
        <p:txBody>
          <a:bodyPr wrap="square" rtlCol="0">
            <a:spAutoFit/>
          </a:bodyPr>
          <a:lstStyle/>
          <a:p>
            <a:r>
              <a:rPr lang="en-GB" sz="1600" dirty="0"/>
              <a:t>UK: </a:t>
            </a:r>
          </a:p>
          <a:p>
            <a:r>
              <a:rPr lang="en-GB" sz="1600" dirty="0"/>
              <a:t>UKAS</a:t>
            </a:r>
            <a:endParaRPr lang="en-GB" sz="1600" dirty="0"/>
          </a:p>
        </p:txBody>
      </p:sp>
      <p:sp>
        <p:nvSpPr>
          <p:cNvPr id="34" name="TextBox 33"/>
          <p:cNvSpPr txBox="1"/>
          <p:nvPr/>
        </p:nvSpPr>
        <p:spPr>
          <a:xfrm>
            <a:off x="3363386" y="2340170"/>
            <a:ext cx="1170257" cy="584775"/>
          </a:xfrm>
          <a:prstGeom prst="rect">
            <a:avLst/>
          </a:prstGeom>
          <a:noFill/>
        </p:spPr>
        <p:txBody>
          <a:bodyPr wrap="square" rtlCol="0">
            <a:spAutoFit/>
          </a:bodyPr>
          <a:lstStyle/>
          <a:p>
            <a:r>
              <a:rPr lang="en-GB" sz="1600" dirty="0"/>
              <a:t>INDIA: </a:t>
            </a:r>
          </a:p>
          <a:p>
            <a:r>
              <a:rPr lang="en-GB" sz="1600" dirty="0"/>
              <a:t>NABCB</a:t>
            </a:r>
            <a:endParaRPr lang="en-GB" sz="1600" dirty="0"/>
          </a:p>
        </p:txBody>
      </p:sp>
      <p:sp>
        <p:nvSpPr>
          <p:cNvPr id="3" name="TextBox 2"/>
          <p:cNvSpPr txBox="1"/>
          <p:nvPr/>
        </p:nvSpPr>
        <p:spPr>
          <a:xfrm>
            <a:off x="4295800" y="4323345"/>
            <a:ext cx="6192689" cy="646331"/>
          </a:xfrm>
          <a:prstGeom prst="rect">
            <a:avLst/>
          </a:prstGeom>
          <a:noFill/>
        </p:spPr>
        <p:txBody>
          <a:bodyPr wrap="square" rtlCol="0">
            <a:spAutoFit/>
          </a:bodyPr>
          <a:lstStyle/>
          <a:p>
            <a:r>
              <a:rPr lang="en-GB" dirty="0">
                <a:solidFill>
                  <a:srgbClr val="FF0000"/>
                </a:solidFill>
              </a:rPr>
              <a:t>National Accreditation Body appoints ASSESSORS to help decide whether or not to accredit </a:t>
            </a:r>
            <a:endParaRPr lang="en-GB" dirty="0">
              <a:solidFill>
                <a:srgbClr val="FF0000"/>
              </a:solidFill>
            </a:endParaRPr>
          </a:p>
        </p:txBody>
      </p:sp>
      <p:sp>
        <p:nvSpPr>
          <p:cNvPr id="21" name="Slide Number Placeholder 20"/>
          <p:cNvSpPr>
            <a:spLocks noGrp="1"/>
          </p:cNvSpPr>
          <p:nvPr>
            <p:ph type="sldNum" sz="quarter" idx="12"/>
          </p:nvPr>
        </p:nvSpPr>
        <p:spPr/>
        <p:txBody>
          <a:bodyPr/>
          <a:lstStyle/>
          <a:p>
            <a:fld id="{4FB0E12D-9565-4020-A2D9-57A3A93C960B}" type="slidenum">
              <a:rPr lang="en-US" smtClean="0"/>
              <a:t>39</a:t>
            </a:fld>
            <a:endParaRPr lang="en-US"/>
          </a:p>
        </p:txBody>
      </p:sp>
    </p:spTree>
    <p:extLst>
      <p:ext uri="{BB962C8B-B14F-4D97-AF65-F5344CB8AC3E}">
        <p14:creationId xmlns:p14="http://schemas.microsoft.com/office/powerpoint/2010/main" val="136274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 grpId="0"/>
      <p:bldP spid="32" grpId="0"/>
      <p:bldP spid="3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135" y="365125"/>
            <a:ext cx="10672665" cy="1325563"/>
          </a:xfrm>
        </p:spPr>
        <p:txBody>
          <a:bodyPr/>
          <a:lstStyle/>
          <a:p>
            <a:r>
              <a:rPr lang="en-US" dirty="0" smtClean="0"/>
              <a:t>Key OAIS concepts regarding data preservation</a:t>
            </a:r>
            <a:endParaRPr lang="en-US" dirty="0"/>
          </a:p>
        </p:txBody>
      </p:sp>
      <p:sp>
        <p:nvSpPr>
          <p:cNvPr id="4" name="Rectangle 1"/>
          <p:cNvSpPr>
            <a:spLocks noGrp="1" noChangeArrowheads="1"/>
          </p:cNvSpPr>
          <p:nvPr>
            <p:ph idx="1"/>
          </p:nvPr>
        </p:nvSpPr>
        <p:spPr bwMode="auto">
          <a:xfrm>
            <a:off x="681136" y="1552189"/>
            <a:ext cx="1050626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Claiming “This is being preserved” is untestable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Essentially meaningless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Except “BIT PRESERVATION”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How can we make it testable?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Claim to be able to continue to “do something” with it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Understand/use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Need extra information to help this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Representation Information</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Still meaningless…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Things are too interrelated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"Representation Information" potentially unlimited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Repository must define a target group (Designated Community) – those the repository guarantees can understand – so we can test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Many other concepts identified - including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4"/>
              </a:rPr>
              <a:t>Authenticity</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Finer grained taxonomy than simply saying “metadata” </a:t>
            </a:r>
          </a:p>
          <a:p>
            <a:pPr marL="457200" lvl="1" indent="0" eaLnBrk="0" fontAlgn="base" hangingPunct="0">
              <a:lnSpc>
                <a:spcPct val="100000"/>
              </a:lnSpc>
              <a:spcBef>
                <a:spcPct val="0"/>
              </a:spcBef>
              <a:spcAft>
                <a:spcPct val="0"/>
              </a:spcAft>
              <a:buFontTx/>
              <a:buChar char="•"/>
            </a:pPr>
            <a:r>
              <a:rPr lang="en-US" altLang="en-US" sz="1400" dirty="0" smtClean="0">
                <a:latin typeface="Arial" panose="020B0604020202020204" pitchFamily="34" charset="0"/>
              </a:rPr>
              <a:t>Allows one to ask if one has all the required types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8746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05757" y="160716"/>
            <a:ext cx="8955618" cy="5887214"/>
            <a:chOff x="12907" y="160716"/>
            <a:chExt cx="2267031" cy="1434942"/>
          </a:xfrm>
        </p:grpSpPr>
        <p:sp>
          <p:nvSpPr>
            <p:cNvPr id="8" name="Rectangle 7"/>
            <p:cNvSpPr/>
            <p:nvPr/>
          </p:nvSpPr>
          <p:spPr bwMode="auto">
            <a:xfrm>
              <a:off x="283729" y="160716"/>
              <a:ext cx="1571023" cy="1214297"/>
            </a:xfrm>
            <a:prstGeom prst="rect">
              <a:avLst/>
            </a:prstGeom>
            <a:blipFill>
              <a:blip r:embed="rId3" cstate="print">
                <a:alphaModFix amt="50000"/>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2851" tIns="11425" rIns="22851" bIns="11425" anchor="ctr"/>
            <a:lstStyle/>
            <a:p>
              <a:pPr algn="ctr">
                <a:defRPr/>
              </a:pPr>
              <a:endParaRPr lang="en-GB" dirty="0"/>
            </a:p>
          </p:txBody>
        </p:sp>
        <p:sp>
          <p:nvSpPr>
            <p:cNvPr id="2" name="Rounded Rectangle 1"/>
            <p:cNvSpPr/>
            <p:nvPr/>
          </p:nvSpPr>
          <p:spPr bwMode="auto">
            <a:xfrm>
              <a:off x="658727" y="220637"/>
              <a:ext cx="874599"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400" b="1" dirty="0">
                  <a:solidFill>
                    <a:schemeClr val="tx1"/>
                  </a:solidFill>
                </a:rPr>
                <a:t>Preservation Planning</a:t>
              </a:r>
            </a:p>
          </p:txBody>
        </p:sp>
        <p:sp>
          <p:nvSpPr>
            <p:cNvPr id="3" name="Rounded Rectangle 2"/>
            <p:cNvSpPr/>
            <p:nvPr/>
          </p:nvSpPr>
          <p:spPr bwMode="auto">
            <a:xfrm>
              <a:off x="801583" y="500005"/>
              <a:ext cx="502378"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000" b="1" dirty="0">
                  <a:solidFill>
                    <a:schemeClr val="tx1"/>
                  </a:solidFill>
                </a:rPr>
                <a:t>Data</a:t>
              </a:r>
            </a:p>
            <a:p>
              <a:pPr algn="ctr">
                <a:defRPr/>
              </a:pPr>
              <a:r>
                <a:rPr lang="en-GB" sz="2000" b="1" dirty="0">
                  <a:solidFill>
                    <a:schemeClr val="tx1"/>
                  </a:solidFill>
                </a:rPr>
                <a:t>Management</a:t>
              </a:r>
            </a:p>
          </p:txBody>
        </p:sp>
        <p:sp>
          <p:nvSpPr>
            <p:cNvPr id="4" name="Rounded Rectangle 3"/>
            <p:cNvSpPr/>
            <p:nvPr/>
          </p:nvSpPr>
          <p:spPr bwMode="auto">
            <a:xfrm>
              <a:off x="890868" y="803579"/>
              <a:ext cx="357141"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000" b="1" dirty="0">
                  <a:solidFill>
                    <a:schemeClr val="tx1"/>
                  </a:solidFill>
                </a:rPr>
                <a:t>Archival </a:t>
              </a:r>
            </a:p>
            <a:p>
              <a:pPr algn="ctr">
                <a:defRPr/>
              </a:pPr>
              <a:r>
                <a:rPr lang="en-GB" sz="2000" b="1" dirty="0">
                  <a:solidFill>
                    <a:schemeClr val="tx1"/>
                  </a:solidFill>
                </a:rPr>
                <a:t>Storage</a:t>
              </a:r>
            </a:p>
          </p:txBody>
        </p:sp>
        <p:sp>
          <p:nvSpPr>
            <p:cNvPr id="5" name="Rounded Rectangle 4"/>
            <p:cNvSpPr/>
            <p:nvPr/>
          </p:nvSpPr>
          <p:spPr bwMode="auto">
            <a:xfrm>
              <a:off x="1462294" y="642863"/>
              <a:ext cx="321030" cy="285717"/>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400" b="1" dirty="0">
                  <a:solidFill>
                    <a:schemeClr val="tx1"/>
                  </a:solidFill>
                </a:rPr>
                <a:t>Access</a:t>
              </a:r>
              <a:endParaRPr lang="en-GB" sz="1600" b="1" dirty="0">
                <a:solidFill>
                  <a:schemeClr val="tx1"/>
                </a:solidFill>
              </a:endParaRPr>
            </a:p>
          </p:txBody>
        </p:sp>
        <p:sp>
          <p:nvSpPr>
            <p:cNvPr id="6" name="Rounded Rectangle 5"/>
            <p:cNvSpPr/>
            <p:nvPr/>
          </p:nvSpPr>
          <p:spPr bwMode="auto">
            <a:xfrm>
              <a:off x="373014" y="660721"/>
              <a:ext cx="285713"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400" b="1" dirty="0">
                  <a:solidFill>
                    <a:schemeClr val="tx1"/>
                  </a:solidFill>
                </a:rPr>
                <a:t>Ingest</a:t>
              </a:r>
            </a:p>
          </p:txBody>
        </p:sp>
        <p:sp>
          <p:nvSpPr>
            <p:cNvPr id="9" name="TextBox 8"/>
            <p:cNvSpPr txBox="1"/>
            <p:nvPr/>
          </p:nvSpPr>
          <p:spPr bwMode="auto">
            <a:xfrm>
              <a:off x="12907" y="364905"/>
              <a:ext cx="92454" cy="767904"/>
            </a:xfrm>
            <a:prstGeom prst="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vert="wordArtVert" lIns="0" tIns="0" rIns="0" bIns="0" anchor="ctr">
              <a:spAutoFit/>
            </a:bodyPr>
            <a:lstStyle/>
            <a:p>
              <a:pPr algn="ctr">
                <a:defRPr/>
              </a:pPr>
              <a:r>
                <a:rPr lang="en-GB" sz="2000" b="1" dirty="0"/>
                <a:t>PRODUCER</a:t>
              </a:r>
              <a:endParaRPr lang="en-GB" sz="500" b="1" dirty="0"/>
            </a:p>
          </p:txBody>
        </p:sp>
        <p:sp>
          <p:nvSpPr>
            <p:cNvPr id="10" name="TextBox 9"/>
            <p:cNvSpPr txBox="1"/>
            <p:nvPr/>
          </p:nvSpPr>
          <p:spPr bwMode="auto">
            <a:xfrm>
              <a:off x="2187484" y="366418"/>
              <a:ext cx="92454" cy="750046"/>
            </a:xfrm>
            <a:prstGeom prst="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vert="wordArtVert" lIns="0" tIns="0" rIns="0" bIns="0" anchor="ctr">
              <a:spAutoFit/>
            </a:bodyPr>
            <a:lstStyle/>
            <a:p>
              <a:pPr>
                <a:defRPr/>
              </a:pPr>
              <a:r>
                <a:rPr lang="en-GB" sz="2000" b="1" dirty="0"/>
                <a:t>CONSUMER</a:t>
              </a:r>
            </a:p>
          </p:txBody>
        </p:sp>
        <p:cxnSp>
          <p:nvCxnSpPr>
            <p:cNvPr id="12" name="Straight Arrow Connector 11"/>
            <p:cNvCxnSpPr/>
            <p:nvPr/>
          </p:nvCxnSpPr>
          <p:spPr bwMode="auto">
            <a:xfrm rot="5400000" flipH="1" flipV="1">
              <a:off x="623012" y="482149"/>
              <a:ext cx="71429" cy="2857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rot="16200000" flipH="1">
              <a:off x="676583" y="678581"/>
              <a:ext cx="53572" cy="3749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a:off x="1303961" y="589292"/>
              <a:ext cx="158333" cy="892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V="1">
              <a:off x="1248009" y="821436"/>
              <a:ext cx="214285" cy="714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337100" y="964493"/>
              <a:ext cx="214288"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399596" y="741277"/>
              <a:ext cx="660721"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1047015" y="897429"/>
              <a:ext cx="437306"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1550983" y="1000208"/>
              <a:ext cx="143255" cy="0"/>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flipV="1">
              <a:off x="221428" y="309924"/>
              <a:ext cx="437299" cy="1150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9" idx="2"/>
            </p:cNvCxnSpPr>
            <p:nvPr/>
          </p:nvCxnSpPr>
          <p:spPr bwMode="auto">
            <a:xfrm>
              <a:off x="59134" y="1132809"/>
              <a:ext cx="135706" cy="33471"/>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10800000" flipH="1">
              <a:off x="194443" y="1164694"/>
              <a:ext cx="196428" cy="1984"/>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0" idx="0"/>
            </p:cNvCxnSpPr>
            <p:nvPr/>
          </p:nvCxnSpPr>
          <p:spPr bwMode="auto">
            <a:xfrm flipH="1" flipV="1">
              <a:off x="2071418" y="303574"/>
              <a:ext cx="162293" cy="62844"/>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bwMode="auto">
            <a:xfrm rot="10800000" flipV="1">
              <a:off x="1533326" y="303574"/>
              <a:ext cx="538092" cy="6349"/>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0" idx="2"/>
            </p:cNvCxnSpPr>
            <p:nvPr/>
          </p:nvCxnSpPr>
          <p:spPr bwMode="auto">
            <a:xfrm flipH="1">
              <a:off x="2053561" y="1116464"/>
              <a:ext cx="180150" cy="44261"/>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 idx="3"/>
            </p:cNvCxnSpPr>
            <p:nvPr/>
          </p:nvCxnSpPr>
          <p:spPr bwMode="auto">
            <a:xfrm rot="10800000" flipV="1">
              <a:off x="1764892" y="1160725"/>
              <a:ext cx="288669" cy="396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flipV="1">
              <a:off x="59127" y="321035"/>
              <a:ext cx="163094" cy="43870"/>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bwMode="auto">
            <a:xfrm>
              <a:off x="113669" y="767864"/>
              <a:ext cx="160713" cy="107144"/>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2000" b="1" dirty="0">
                  <a:solidFill>
                    <a:schemeClr val="tx1"/>
                  </a:solidFill>
                </a:rPr>
                <a:t>SIP</a:t>
              </a:r>
            </a:p>
          </p:txBody>
        </p:sp>
        <p:cxnSp>
          <p:nvCxnSpPr>
            <p:cNvPr id="106" name="Straight Arrow Connector 105"/>
            <p:cNvCxnSpPr>
              <a:stCxn id="9" idx="3"/>
            </p:cNvCxnSpPr>
            <p:nvPr/>
          </p:nvCxnSpPr>
          <p:spPr bwMode="auto">
            <a:xfrm>
              <a:off x="105361" y="748857"/>
              <a:ext cx="267653" cy="1150"/>
            </a:xfrm>
            <a:prstGeom prst="straightConnector1">
              <a:avLst/>
            </a:prstGeom>
            <a:ln w="190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07" name="Oval 106"/>
            <p:cNvSpPr/>
            <p:nvPr/>
          </p:nvSpPr>
          <p:spPr bwMode="auto">
            <a:xfrm>
              <a:off x="301586" y="428575"/>
              <a:ext cx="392855" cy="196431"/>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1600" b="1" dirty="0">
                  <a:solidFill>
                    <a:schemeClr val="tx1"/>
                  </a:solidFill>
                </a:rPr>
                <a:t>Descriptive Information</a:t>
              </a:r>
            </a:p>
          </p:txBody>
        </p:sp>
        <p:sp>
          <p:nvSpPr>
            <p:cNvPr id="108" name="Oval 107"/>
            <p:cNvSpPr/>
            <p:nvPr/>
          </p:nvSpPr>
          <p:spPr bwMode="auto">
            <a:xfrm>
              <a:off x="1408723" y="413099"/>
              <a:ext cx="392458" cy="196430"/>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1600" b="1" dirty="0">
                  <a:solidFill>
                    <a:schemeClr val="tx1"/>
                  </a:solidFill>
                </a:rPr>
                <a:t>Descriptive Information</a:t>
              </a:r>
            </a:p>
          </p:txBody>
        </p:sp>
        <p:sp>
          <p:nvSpPr>
            <p:cNvPr id="109" name="Oval 108"/>
            <p:cNvSpPr/>
            <p:nvPr/>
          </p:nvSpPr>
          <p:spPr bwMode="auto">
            <a:xfrm>
              <a:off x="515870" y="875008"/>
              <a:ext cx="160714" cy="107144"/>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2000" b="1" dirty="0">
                  <a:solidFill>
                    <a:schemeClr val="tx1"/>
                  </a:solidFill>
                </a:rPr>
                <a:t>AIP</a:t>
              </a:r>
            </a:p>
          </p:txBody>
        </p:sp>
        <p:sp>
          <p:nvSpPr>
            <p:cNvPr id="110" name="Oval 109"/>
            <p:cNvSpPr/>
            <p:nvPr/>
          </p:nvSpPr>
          <p:spPr bwMode="auto">
            <a:xfrm>
              <a:off x="1285707" y="892865"/>
              <a:ext cx="160714" cy="107144"/>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2000" b="1" dirty="0">
                  <a:solidFill>
                    <a:schemeClr val="tx1"/>
                  </a:solidFill>
                </a:rPr>
                <a:t>AIP</a:t>
              </a:r>
            </a:p>
          </p:txBody>
        </p:sp>
        <p:cxnSp>
          <p:nvCxnSpPr>
            <p:cNvPr id="112" name="Straight Arrow Connector 111"/>
            <p:cNvCxnSpPr/>
            <p:nvPr/>
          </p:nvCxnSpPr>
          <p:spPr bwMode="auto">
            <a:xfrm rot="10800000">
              <a:off x="1785705" y="659133"/>
              <a:ext cx="374998"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7" name="TextBox 112"/>
            <p:cNvSpPr txBox="1">
              <a:spLocks noChangeArrowheads="1"/>
            </p:cNvSpPr>
            <p:nvPr/>
          </p:nvSpPr>
          <p:spPr bwMode="auto">
            <a:xfrm>
              <a:off x="1857133" y="573815"/>
              <a:ext cx="249999" cy="73139"/>
            </a:xfrm>
            <a:prstGeom prst="rect">
              <a:avLst/>
            </a:prstGeom>
            <a:noFill/>
            <a:ln w="9525">
              <a:noFill/>
              <a:miter lim="800000"/>
              <a:headEnd/>
              <a:tailEnd/>
            </a:ln>
          </p:spPr>
          <p:txBody>
            <a:bodyPr lIns="22851" tIns="11425" rIns="22851" bIns="11425">
              <a:spAutoFit/>
            </a:bodyPr>
            <a:lstStyle/>
            <a:p>
              <a:r>
                <a:rPr lang="en-GB" dirty="0">
                  <a:latin typeface="Calibri" pitchFamily="34" charset="0"/>
                </a:rPr>
                <a:t>queries</a:t>
              </a:r>
            </a:p>
          </p:txBody>
        </p:sp>
        <p:cxnSp>
          <p:nvCxnSpPr>
            <p:cNvPr id="118" name="Straight Arrow Connector 117"/>
            <p:cNvCxnSpPr/>
            <p:nvPr/>
          </p:nvCxnSpPr>
          <p:spPr bwMode="auto">
            <a:xfrm>
              <a:off x="1785705" y="740880"/>
              <a:ext cx="374998"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9" name="TextBox 118"/>
            <p:cNvSpPr txBox="1">
              <a:spLocks noChangeArrowheads="1"/>
            </p:cNvSpPr>
            <p:nvPr/>
          </p:nvSpPr>
          <p:spPr bwMode="auto">
            <a:xfrm>
              <a:off x="1785705" y="665483"/>
              <a:ext cx="428569" cy="69048"/>
            </a:xfrm>
            <a:prstGeom prst="rect">
              <a:avLst/>
            </a:prstGeom>
            <a:noFill/>
            <a:ln w="9525">
              <a:noFill/>
              <a:miter lim="800000"/>
              <a:headEnd/>
              <a:tailEnd/>
            </a:ln>
          </p:spPr>
          <p:txBody>
            <a:bodyPr lIns="0" tIns="0" rIns="0" bIns="0">
              <a:spAutoFit/>
            </a:bodyPr>
            <a:lstStyle/>
            <a:p>
              <a:r>
                <a:rPr lang="en-GB" dirty="0">
                  <a:latin typeface="Calibri" pitchFamily="34" charset="0"/>
                </a:rPr>
                <a:t>query responses</a:t>
              </a:r>
            </a:p>
          </p:txBody>
        </p:sp>
        <p:sp>
          <p:nvSpPr>
            <p:cNvPr id="6200" name="TextBox 130"/>
            <p:cNvSpPr txBox="1">
              <a:spLocks noChangeArrowheads="1"/>
            </p:cNvSpPr>
            <p:nvPr/>
          </p:nvSpPr>
          <p:spPr bwMode="auto">
            <a:xfrm>
              <a:off x="1857133" y="740880"/>
              <a:ext cx="249999" cy="73139"/>
            </a:xfrm>
            <a:prstGeom prst="rect">
              <a:avLst/>
            </a:prstGeom>
            <a:noFill/>
            <a:ln w="9525">
              <a:noFill/>
              <a:miter lim="800000"/>
              <a:headEnd/>
              <a:tailEnd/>
            </a:ln>
          </p:spPr>
          <p:txBody>
            <a:bodyPr lIns="22851" tIns="11425" rIns="22851" bIns="11425">
              <a:spAutoFit/>
            </a:bodyPr>
            <a:lstStyle/>
            <a:p>
              <a:r>
                <a:rPr lang="en-GB" dirty="0">
                  <a:latin typeface="Calibri" pitchFamily="34" charset="0"/>
                </a:rPr>
                <a:t>orders</a:t>
              </a:r>
            </a:p>
          </p:txBody>
        </p:sp>
        <p:cxnSp>
          <p:nvCxnSpPr>
            <p:cNvPr id="136" name="Straight Arrow Connector 135"/>
            <p:cNvCxnSpPr/>
            <p:nvPr/>
          </p:nvCxnSpPr>
          <p:spPr bwMode="auto">
            <a:xfrm>
              <a:off x="1788086" y="892865"/>
              <a:ext cx="392855"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bwMode="auto">
            <a:xfrm rot="10800000">
              <a:off x="1785705" y="821436"/>
              <a:ext cx="392855"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0" name="Oval 139"/>
            <p:cNvSpPr/>
            <p:nvPr/>
          </p:nvSpPr>
          <p:spPr bwMode="auto">
            <a:xfrm>
              <a:off x="1910705" y="910723"/>
              <a:ext cx="160713" cy="107144"/>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2000" b="1" dirty="0">
                  <a:solidFill>
                    <a:schemeClr val="tx1"/>
                  </a:solidFill>
                </a:rPr>
                <a:t>DIP</a:t>
              </a:r>
            </a:p>
          </p:txBody>
        </p:sp>
        <p:cxnSp>
          <p:nvCxnSpPr>
            <p:cNvPr id="157" name="Straight Connector 156"/>
            <p:cNvCxnSpPr/>
            <p:nvPr/>
          </p:nvCxnSpPr>
          <p:spPr bwMode="auto">
            <a:xfrm rot="16200000" flipH="1">
              <a:off x="983129" y="1358148"/>
              <a:ext cx="210319" cy="1984"/>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207" name="TextBox 159"/>
            <p:cNvSpPr txBox="1">
              <a:spLocks noChangeArrowheads="1"/>
            </p:cNvSpPr>
            <p:nvPr/>
          </p:nvSpPr>
          <p:spPr bwMode="auto">
            <a:xfrm>
              <a:off x="803567" y="1500014"/>
              <a:ext cx="624997" cy="95644"/>
            </a:xfrm>
            <a:prstGeom prst="rect">
              <a:avLst/>
            </a:prstGeom>
            <a:noFill/>
            <a:ln w="9525">
              <a:noFill/>
              <a:miter lim="800000"/>
              <a:headEnd/>
              <a:tailEnd/>
            </a:ln>
          </p:spPr>
          <p:txBody>
            <a:bodyPr lIns="22851" tIns="11425" rIns="22851" bIns="11425">
              <a:spAutoFit/>
            </a:bodyPr>
            <a:lstStyle/>
            <a:p>
              <a:pPr algn="ctr"/>
              <a:r>
                <a:rPr lang="en-GB" sz="2400" b="1" dirty="0">
                  <a:latin typeface="Calibri" pitchFamily="34" charset="0"/>
                </a:rPr>
                <a:t>MANAGEMENT</a:t>
              </a:r>
              <a:endParaRPr lang="en-GB" b="1" dirty="0">
                <a:latin typeface="Calibri" pitchFamily="34" charset="0"/>
              </a:endParaRPr>
            </a:p>
          </p:txBody>
        </p:sp>
        <p:sp>
          <p:nvSpPr>
            <p:cNvPr id="7" name="Rounded Rectangle 6"/>
            <p:cNvSpPr/>
            <p:nvPr/>
          </p:nvSpPr>
          <p:spPr bwMode="auto">
            <a:xfrm>
              <a:off x="372439" y="1075407"/>
              <a:ext cx="1392453"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400" b="1" dirty="0">
                  <a:solidFill>
                    <a:schemeClr val="tx1"/>
                  </a:solidFill>
                </a:rPr>
                <a:t>Administration</a:t>
              </a:r>
            </a:p>
          </p:txBody>
        </p:sp>
        <p:cxnSp>
          <p:nvCxnSpPr>
            <p:cNvPr id="44" name="Straight Connector 43"/>
            <p:cNvCxnSpPr>
              <a:stCxn id="7" idx="0"/>
              <a:endCxn id="4" idx="2"/>
            </p:cNvCxnSpPr>
            <p:nvPr/>
          </p:nvCxnSpPr>
          <p:spPr>
            <a:xfrm rot="5400000" flipH="1" flipV="1">
              <a:off x="1022425" y="1028392"/>
              <a:ext cx="93255" cy="774"/>
            </a:xfrm>
            <a:prstGeom prst="line">
              <a:avLst/>
            </a:prstGeom>
            <a:ln w="38100">
              <a:solidFill>
                <a:schemeClr val="tx1"/>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248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524000" y="1255114"/>
            <a:ext cx="9144000" cy="5605426"/>
          </a:xfrm>
          <a:prstGeom prst="rect">
            <a:avLst/>
          </a:prstGeom>
          <a:gradFill>
            <a:gsLst>
              <a:gs pos="0">
                <a:srgbClr val="5E9EFF">
                  <a:alpha val="90000"/>
                </a:srgbClr>
              </a:gs>
              <a:gs pos="39999">
                <a:srgbClr val="85C2FF"/>
              </a:gs>
              <a:gs pos="70000">
                <a:srgbClr val="C4D6EB"/>
              </a:gs>
              <a:gs pos="100000">
                <a:srgbClr val="FFEBFA"/>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b="1" dirty="0">
              <a:solidFill>
                <a:schemeClr val="tx1"/>
              </a:solidFill>
            </a:endParaRPr>
          </a:p>
        </p:txBody>
      </p:sp>
      <p:sp>
        <p:nvSpPr>
          <p:cNvPr id="31" name="Rectangle 30"/>
          <p:cNvSpPr/>
          <p:nvPr/>
        </p:nvSpPr>
        <p:spPr>
          <a:xfrm>
            <a:off x="2134592" y="3583757"/>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400" b="1" dirty="0">
                <a:solidFill>
                  <a:schemeClr val="tx1"/>
                </a:solidFill>
              </a:rPr>
              <a:t>Reference Model for an OAIS </a:t>
            </a:r>
            <a:endParaRPr lang="en-GB" sz="1400" b="1" dirty="0">
              <a:solidFill>
                <a:schemeClr val="tx1"/>
              </a:solidFill>
            </a:endParaRPr>
          </a:p>
          <a:p>
            <a:pPr algn="ctr">
              <a:defRPr/>
            </a:pPr>
            <a:r>
              <a:rPr lang="en-GB" sz="1400" b="1" dirty="0">
                <a:solidFill>
                  <a:schemeClr val="tx1"/>
                </a:solidFill>
              </a:rPr>
              <a:t>(ISO 14721)</a:t>
            </a:r>
          </a:p>
        </p:txBody>
      </p:sp>
      <p:sp>
        <p:nvSpPr>
          <p:cNvPr id="34" name="Rectangle 33"/>
          <p:cNvSpPr/>
          <p:nvPr/>
        </p:nvSpPr>
        <p:spPr>
          <a:xfrm>
            <a:off x="4816106" y="3583757"/>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Audit and Certification of Trustworthy Digital Repositories</a:t>
            </a:r>
          </a:p>
          <a:p>
            <a:pPr algn="ctr">
              <a:defRPr/>
            </a:pPr>
            <a:r>
              <a:rPr lang="en-GB" sz="1100" b="1" dirty="0">
                <a:solidFill>
                  <a:schemeClr val="tx1"/>
                </a:solidFill>
              </a:rPr>
              <a:t>(ISO 16363 )</a:t>
            </a:r>
          </a:p>
        </p:txBody>
      </p:sp>
      <p:sp>
        <p:nvSpPr>
          <p:cNvPr id="35" name="Rectangle 34"/>
          <p:cNvSpPr/>
          <p:nvPr/>
        </p:nvSpPr>
        <p:spPr>
          <a:xfrm>
            <a:off x="7380982" y="3574389"/>
            <a:ext cx="1533771" cy="1059467"/>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Requirements For Bodies Providing Audit And </a:t>
            </a:r>
            <a:r>
              <a:rPr lang="en-GB" sz="1100" b="1" dirty="0">
                <a:solidFill>
                  <a:schemeClr val="tx1"/>
                </a:solidFill>
              </a:rPr>
              <a:t>Certification of Trustworthy Digital Repositories</a:t>
            </a:r>
            <a:endParaRPr lang="en-GB" sz="1100" b="1" dirty="0">
              <a:solidFill>
                <a:schemeClr val="tx1"/>
              </a:solidFill>
            </a:endParaRPr>
          </a:p>
          <a:p>
            <a:pPr algn="ctr">
              <a:defRPr/>
            </a:pPr>
            <a:r>
              <a:rPr lang="en-GB" sz="1100" b="1" dirty="0">
                <a:solidFill>
                  <a:schemeClr val="tx1"/>
                </a:solidFill>
              </a:rPr>
              <a:t>(ISO 16919 )</a:t>
            </a:r>
          </a:p>
        </p:txBody>
      </p:sp>
      <p:sp>
        <p:nvSpPr>
          <p:cNvPr id="36" name="Right Arrow 35"/>
          <p:cNvSpPr/>
          <p:nvPr/>
        </p:nvSpPr>
        <p:spPr>
          <a:xfrm rot="6397618">
            <a:off x="8163194" y="2856546"/>
            <a:ext cx="1169132" cy="311296"/>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7" name="Right Arrow 36"/>
          <p:cNvSpPr/>
          <p:nvPr/>
        </p:nvSpPr>
        <p:spPr>
          <a:xfrm>
            <a:off x="3861917" y="3898137"/>
            <a:ext cx="675075"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8" name="Right Arrow 37"/>
          <p:cNvSpPr/>
          <p:nvPr/>
        </p:nvSpPr>
        <p:spPr>
          <a:xfrm rot="3320536">
            <a:off x="8201004" y="5001710"/>
            <a:ext cx="1344511" cy="378594"/>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1" name="Rectangle 40"/>
          <p:cNvSpPr/>
          <p:nvPr/>
        </p:nvSpPr>
        <p:spPr>
          <a:xfrm>
            <a:off x="8727925" y="5773010"/>
            <a:ext cx="1544092" cy="79023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b="1" dirty="0">
                <a:solidFill>
                  <a:schemeClr val="tx1"/>
                </a:solidFill>
              </a:rPr>
              <a:t>Certification</a:t>
            </a:r>
            <a:endParaRPr lang="en-GB" sz="1400" b="1" dirty="0">
              <a:solidFill>
                <a:schemeClr val="tx1"/>
              </a:solidFill>
            </a:endParaRPr>
          </a:p>
        </p:txBody>
      </p:sp>
      <p:sp>
        <p:nvSpPr>
          <p:cNvPr id="43" name="Right Arrow 42"/>
          <p:cNvSpPr/>
          <p:nvPr/>
        </p:nvSpPr>
        <p:spPr>
          <a:xfrm rot="5400000">
            <a:off x="8101614" y="3812861"/>
            <a:ext cx="3449593" cy="548052"/>
          </a:xfrm>
          <a:prstGeom prst="rightArrow">
            <a:avLst>
              <a:gd name="adj1" fmla="val 27425"/>
              <a:gd name="adj2" fmla="val 47665"/>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8" name="Right Arrow 47"/>
          <p:cNvSpPr/>
          <p:nvPr/>
        </p:nvSpPr>
        <p:spPr>
          <a:xfrm>
            <a:off x="6535839" y="3898137"/>
            <a:ext cx="692516"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51" name="Rectangular Callout 50"/>
          <p:cNvSpPr/>
          <p:nvPr/>
        </p:nvSpPr>
        <p:spPr>
          <a:xfrm>
            <a:off x="6783666" y="1467886"/>
            <a:ext cx="1512168" cy="511121"/>
          </a:xfrm>
          <a:prstGeom prst="wedgeRectCallout">
            <a:avLst>
              <a:gd name="adj1" fmla="val 73405"/>
              <a:gd name="adj2" fmla="val -2611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General requirements for conduct of all ISO/IEC Audits</a:t>
            </a:r>
          </a:p>
        </p:txBody>
      </p:sp>
      <p:sp>
        <p:nvSpPr>
          <p:cNvPr id="32807" name="TextBox 1"/>
          <p:cNvSpPr txBox="1">
            <a:spLocks noChangeArrowheads="1"/>
          </p:cNvSpPr>
          <p:nvPr/>
        </p:nvSpPr>
        <p:spPr bwMode="auto">
          <a:xfrm>
            <a:off x="3337769" y="-46935"/>
            <a:ext cx="695791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3200" b="1" dirty="0">
                <a:solidFill>
                  <a:srgbClr val="FF0000"/>
                </a:solidFill>
              </a:rPr>
              <a:t>Standards based Repository Audit and Certification (ISO </a:t>
            </a:r>
            <a:r>
              <a:rPr lang="en-GB" sz="3200" b="1" dirty="0">
                <a:solidFill>
                  <a:srgbClr val="FF0000"/>
                </a:solidFill>
              </a:rPr>
              <a:t>16363 and ISO 16919)</a:t>
            </a:r>
            <a:endParaRPr lang="en-GB" b="1" dirty="0">
              <a:solidFill>
                <a:srgbClr val="FF0000"/>
              </a:solidFill>
            </a:endParaRPr>
          </a:p>
          <a:p>
            <a:pPr eaLnBrk="1" hangingPunct="1"/>
            <a:endParaRPr lang="en-GB" dirty="0"/>
          </a:p>
        </p:txBody>
      </p:sp>
      <p:sp>
        <p:nvSpPr>
          <p:cNvPr id="19" name="Rectangle 18"/>
          <p:cNvSpPr/>
          <p:nvPr/>
        </p:nvSpPr>
        <p:spPr>
          <a:xfrm>
            <a:off x="8646676" y="1408613"/>
            <a:ext cx="1533771" cy="1059467"/>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Requirements For Bodies Providing Audit And </a:t>
            </a:r>
            <a:r>
              <a:rPr lang="en-GB" sz="1100" b="1" dirty="0">
                <a:solidFill>
                  <a:schemeClr val="tx1"/>
                </a:solidFill>
              </a:rPr>
              <a:t>Certification of Management Systems</a:t>
            </a:r>
            <a:endParaRPr lang="en-GB" sz="1100" b="1" dirty="0">
              <a:solidFill>
                <a:schemeClr val="tx1"/>
              </a:solidFill>
            </a:endParaRPr>
          </a:p>
          <a:p>
            <a:pPr algn="ctr">
              <a:defRPr/>
            </a:pPr>
            <a:r>
              <a:rPr lang="en-GB" sz="1100" b="1" dirty="0">
                <a:solidFill>
                  <a:schemeClr val="tx1"/>
                </a:solidFill>
              </a:rPr>
              <a:t>(</a:t>
            </a:r>
            <a:r>
              <a:rPr lang="en-GB" sz="1100" b="1" dirty="0">
                <a:solidFill>
                  <a:schemeClr val="tx1"/>
                </a:solidFill>
              </a:rPr>
              <a:t>ISO/IEC 17021 </a:t>
            </a:r>
            <a:r>
              <a:rPr lang="en-GB" sz="1100" b="1" dirty="0">
                <a:solidFill>
                  <a:schemeClr val="tx1"/>
                </a:solidFill>
              </a:rPr>
              <a:t>)</a:t>
            </a:r>
          </a:p>
        </p:txBody>
      </p:sp>
      <p:sp>
        <p:nvSpPr>
          <p:cNvPr id="20" name="Right Arrow 19"/>
          <p:cNvSpPr/>
          <p:nvPr/>
        </p:nvSpPr>
        <p:spPr>
          <a:xfrm rot="1726247" flipV="1">
            <a:off x="5560983" y="5347439"/>
            <a:ext cx="3378357" cy="398748"/>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22" name="Rectangular Callout 21"/>
          <p:cNvSpPr/>
          <p:nvPr/>
        </p:nvSpPr>
        <p:spPr>
          <a:xfrm>
            <a:off x="6494076" y="2517842"/>
            <a:ext cx="1512168" cy="693967"/>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Specific additional requirements for conduct of  ISO Audits of TDRs</a:t>
            </a:r>
          </a:p>
        </p:txBody>
      </p:sp>
      <p:sp>
        <p:nvSpPr>
          <p:cNvPr id="23" name="Rectangular Callout 22"/>
          <p:cNvSpPr/>
          <p:nvPr/>
        </p:nvSpPr>
        <p:spPr>
          <a:xfrm>
            <a:off x="4250888" y="2519010"/>
            <a:ext cx="1512168" cy="693967"/>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Specific metrics that must be demonstrated to become a Certified ISO TDR</a:t>
            </a:r>
          </a:p>
        </p:txBody>
      </p:sp>
      <p:sp>
        <p:nvSpPr>
          <p:cNvPr id="25" name="Rectangular Callout 24"/>
          <p:cNvSpPr/>
          <p:nvPr/>
        </p:nvSpPr>
        <p:spPr>
          <a:xfrm>
            <a:off x="1825600" y="2520298"/>
            <a:ext cx="1512168" cy="693967"/>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Original Standard describing requirement of an ISO defined Open Archival Info System</a:t>
            </a:r>
          </a:p>
        </p:txBody>
      </p:sp>
      <p:sp>
        <p:nvSpPr>
          <p:cNvPr id="2" name="Slide Number Placeholder 1"/>
          <p:cNvSpPr>
            <a:spLocks noGrp="1"/>
          </p:cNvSpPr>
          <p:nvPr>
            <p:ph type="sldNum" sz="quarter" idx="12"/>
          </p:nvPr>
        </p:nvSpPr>
        <p:spPr/>
        <p:txBody>
          <a:bodyPr/>
          <a:lstStyle/>
          <a:p>
            <a:fld id="{4FB0E12D-9565-4020-A2D9-57A3A93C960B}" type="slidenum">
              <a:rPr lang="en-US" smtClean="0"/>
              <a:t>6</a:t>
            </a:fld>
            <a:endParaRPr lang="en-US" dirty="0"/>
          </a:p>
        </p:txBody>
      </p:sp>
    </p:spTree>
    <p:extLst>
      <p:ext uri="{BB962C8B-B14F-4D97-AF65-F5344CB8AC3E}">
        <p14:creationId xmlns:p14="http://schemas.microsoft.com/office/powerpoint/2010/main" val="2547423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6" grpId="0" animBg="1"/>
      <p:bldP spid="37" grpId="0" animBg="1"/>
      <p:bldP spid="38" grpId="0" animBg="1"/>
      <p:bldP spid="41" grpId="0" animBg="1"/>
      <p:bldP spid="43" grpId="0" animBg="1"/>
      <p:bldP spid="48" grpId="0" animBg="1"/>
      <p:bldP spid="51" grpId="0" animBg="1"/>
      <p:bldP spid="19" grpId="0" animBg="1"/>
      <p:bldP spid="20" grpId="0" animBg="1"/>
      <p:bldP spid="22"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688" y="82010"/>
            <a:ext cx="6923112" cy="916012"/>
          </a:xfrm>
        </p:spPr>
        <p:txBody>
          <a:bodyPr/>
          <a:lstStyle/>
          <a:p>
            <a:pPr algn="ctr">
              <a:defRPr/>
            </a:pPr>
            <a:r>
              <a:rPr lang="en-US" dirty="0" smtClean="0">
                <a:solidFill>
                  <a:schemeClr val="tx2">
                    <a:satMod val="200000"/>
                  </a:schemeClr>
                </a:solidFill>
                <a:ea typeface="+mj-ea"/>
                <a:cs typeface="+mj-cs"/>
              </a:rPr>
              <a:t>Get Your </a:t>
            </a:r>
            <a:r>
              <a:rPr lang="en-US" dirty="0" smtClean="0">
                <a:solidFill>
                  <a:schemeClr val="tx2">
                    <a:satMod val="200000"/>
                  </a:schemeClr>
                </a:solidFill>
              </a:rPr>
              <a:t>Standards</a:t>
            </a:r>
            <a:endParaRPr lang="en-US" dirty="0">
              <a:solidFill>
                <a:schemeClr val="tx2">
                  <a:satMod val="200000"/>
                </a:schemeClr>
              </a:solidFill>
              <a:ea typeface="+mj-ea"/>
              <a:cs typeface="+mj-cs"/>
            </a:endParaRPr>
          </a:p>
        </p:txBody>
      </p:sp>
      <p:sp>
        <p:nvSpPr>
          <p:cNvPr id="38915" name="Content Placeholder 2"/>
          <p:cNvSpPr>
            <a:spLocks noGrp="1"/>
          </p:cNvSpPr>
          <p:nvPr>
            <p:ph idx="1"/>
          </p:nvPr>
        </p:nvSpPr>
        <p:spPr>
          <a:xfrm>
            <a:off x="2711624" y="764704"/>
            <a:ext cx="7848872" cy="3177480"/>
          </a:xfrm>
        </p:spPr>
        <p:txBody>
          <a:bodyPr>
            <a:normAutofit fontScale="47500" lnSpcReduction="20000"/>
          </a:bodyPr>
          <a:lstStyle/>
          <a:p>
            <a:r>
              <a:rPr lang="en-US" sz="5100" dirty="0"/>
              <a:t>You can get all ISO Standards from ISO website at: </a:t>
            </a:r>
            <a:r>
              <a:rPr lang="en-US" sz="5100" dirty="0">
                <a:hlinkClick r:id="rId3"/>
              </a:rPr>
              <a:t>http://www.iso.org/home/store/catalogue_tc/</a:t>
            </a:r>
            <a:r>
              <a:rPr lang="en-US" sz="5100" dirty="0"/>
              <a:t> </a:t>
            </a:r>
          </a:p>
          <a:p>
            <a:r>
              <a:rPr lang="en-US" sz="5100" dirty="0"/>
              <a:t>You can also download the CCSDS Magenta Book equivalents of the ISO docs for free</a:t>
            </a:r>
          </a:p>
          <a:p>
            <a:pPr lvl="1"/>
            <a:r>
              <a:rPr lang="en-US" sz="4700" dirty="0"/>
              <a:t>ISO </a:t>
            </a:r>
            <a:r>
              <a:rPr lang="en-US" sz="4700" dirty="0" smtClean="0"/>
              <a:t>14721 (OAIS) equivalent </a:t>
            </a:r>
            <a:r>
              <a:rPr lang="en-US" sz="4700" dirty="0"/>
              <a:t>here: </a:t>
            </a:r>
            <a:r>
              <a:rPr lang="en-US" sz="4700" dirty="0">
                <a:hlinkClick r:id="rId4"/>
              </a:rPr>
              <a:t>http</a:t>
            </a:r>
            <a:r>
              <a:rPr lang="en-US" sz="4700" dirty="0">
                <a:hlinkClick r:id="rId4"/>
              </a:rPr>
              <a:t>://</a:t>
            </a:r>
            <a:r>
              <a:rPr lang="en-US" sz="4700" dirty="0">
                <a:hlinkClick r:id="rId4"/>
              </a:rPr>
              <a:t>public.ccsds.org/publications/archive/650x0m2.pdf</a:t>
            </a:r>
            <a:endParaRPr lang="en-US" sz="4700" dirty="0"/>
          </a:p>
          <a:p>
            <a:pPr lvl="1"/>
            <a:r>
              <a:rPr lang="en-US" sz="4700" dirty="0"/>
              <a:t>ISO 16363 </a:t>
            </a:r>
            <a:r>
              <a:rPr lang="en-US" sz="4700" dirty="0" smtClean="0"/>
              <a:t>(RAC metrics) equivalent </a:t>
            </a:r>
            <a:r>
              <a:rPr lang="en-US" sz="4700" dirty="0"/>
              <a:t>here: </a:t>
            </a:r>
            <a:r>
              <a:rPr lang="en-US" sz="4700" dirty="0">
                <a:hlinkClick r:id="rId5"/>
              </a:rPr>
              <a:t>http://public.ccsds.org/publications/archive/652x0m1.pdf</a:t>
            </a:r>
            <a:endParaRPr lang="en-US" sz="4700" dirty="0"/>
          </a:p>
          <a:p>
            <a:pPr lvl="1"/>
            <a:r>
              <a:rPr lang="en-US" sz="4700" dirty="0"/>
              <a:t>ISO 16919 </a:t>
            </a:r>
            <a:r>
              <a:rPr lang="en-US" sz="4700" dirty="0" smtClean="0"/>
              <a:t>(RAC process) equivalent </a:t>
            </a:r>
            <a:r>
              <a:rPr lang="en-US" sz="4700" dirty="0"/>
              <a:t>here</a:t>
            </a:r>
            <a:r>
              <a:rPr lang="en-US" sz="4700" dirty="0"/>
              <a:t>: </a:t>
            </a:r>
            <a:r>
              <a:rPr lang="en-US" sz="4700" dirty="0">
                <a:hlinkClick r:id="rId6"/>
              </a:rPr>
              <a:t>http</a:t>
            </a:r>
            <a:r>
              <a:rPr lang="en-US" sz="4700" dirty="0">
                <a:hlinkClick r:id="rId6"/>
              </a:rPr>
              <a:t>://</a:t>
            </a:r>
            <a:r>
              <a:rPr lang="en-US" sz="4700" dirty="0">
                <a:hlinkClick r:id="rId6"/>
              </a:rPr>
              <a:t>public.ccsds.org/publications/archive/652x1m2.pdf</a:t>
            </a:r>
            <a:endParaRPr lang="en-US" sz="4700" dirty="0"/>
          </a:p>
        </p:txBody>
      </p:sp>
      <p:pic>
        <p:nvPicPr>
          <p:cNvPr id="6" name="Picture 5" descr="Magenta.png"/>
          <p:cNvPicPr>
            <a:picLocks noChangeAspect="1"/>
          </p:cNvPicPr>
          <p:nvPr/>
        </p:nvPicPr>
        <p:blipFill>
          <a:blip r:embed="rId7"/>
          <a:stretch>
            <a:fillRect/>
          </a:stretch>
        </p:blipFill>
        <p:spPr>
          <a:xfrm>
            <a:off x="5447928" y="3849702"/>
            <a:ext cx="2261066" cy="2915816"/>
          </a:xfrm>
          <a:prstGeom prst="rect">
            <a:avLst/>
          </a:prstGeom>
        </p:spPr>
      </p:pic>
      <p:pic>
        <p:nvPicPr>
          <p:cNvPr id="3" name="Picture 2"/>
          <p:cNvPicPr>
            <a:picLocks noChangeAspect="1"/>
          </p:cNvPicPr>
          <p:nvPr/>
        </p:nvPicPr>
        <p:blipFill>
          <a:blip r:embed="rId8"/>
          <a:stretch>
            <a:fillRect/>
          </a:stretch>
        </p:blipFill>
        <p:spPr>
          <a:xfrm>
            <a:off x="7893207" y="3836372"/>
            <a:ext cx="2250468" cy="2929146"/>
          </a:xfrm>
          <a:prstGeom prst="rect">
            <a:avLst/>
          </a:prstGeom>
        </p:spPr>
      </p:pic>
      <p:pic>
        <p:nvPicPr>
          <p:cNvPr id="5" name="Picture 4"/>
          <p:cNvPicPr>
            <a:picLocks noChangeAspect="1"/>
          </p:cNvPicPr>
          <p:nvPr/>
        </p:nvPicPr>
        <p:blipFill>
          <a:blip r:embed="rId9"/>
          <a:stretch>
            <a:fillRect/>
          </a:stretch>
        </p:blipFill>
        <p:spPr>
          <a:xfrm>
            <a:off x="3035817" y="3836372"/>
            <a:ext cx="2227898" cy="2915816"/>
          </a:xfrm>
          <a:prstGeom prst="rect">
            <a:avLst/>
          </a:prstGeom>
        </p:spPr>
      </p:pic>
      <p:sp>
        <p:nvSpPr>
          <p:cNvPr id="4" name="Slide Number Placeholder 3"/>
          <p:cNvSpPr>
            <a:spLocks noGrp="1"/>
          </p:cNvSpPr>
          <p:nvPr>
            <p:ph type="sldNum" sz="quarter" idx="12"/>
          </p:nvPr>
        </p:nvSpPr>
        <p:spPr/>
        <p:txBody>
          <a:bodyPr/>
          <a:lstStyle/>
          <a:p>
            <a:fld id="{4FB0E12D-9565-4020-A2D9-57A3A93C960B}" type="slidenum">
              <a:rPr lang="en-US" smtClean="0"/>
              <a:t>7</a:t>
            </a:fld>
            <a:endParaRPr lang="en-US" dirty="0"/>
          </a:p>
        </p:txBody>
      </p:sp>
    </p:spTree>
    <p:extLst>
      <p:ext uri="{BB962C8B-B14F-4D97-AF65-F5344CB8AC3E}">
        <p14:creationId xmlns:p14="http://schemas.microsoft.com/office/powerpoint/2010/main" val="76863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 calcmode="lin" valueType="num">
                                      <p:cBhvr additive="base">
                                        <p:cTn id="2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8915">
                                            <p:txEl>
                                              <p:pRg st="4" end="4"/>
                                            </p:txEl>
                                          </p:spTgt>
                                        </p:tgtEl>
                                        <p:attrNameLst>
                                          <p:attrName>style.visibility</p:attrName>
                                        </p:attrNameLst>
                                      </p:cBhvr>
                                      <p:to>
                                        <p:strVal val="visible"/>
                                      </p:to>
                                    </p:set>
                                    <p:anim calcmode="lin" valueType="num">
                                      <p:cBhvr additive="base">
                                        <p:cTn id="40"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889000" y="1234794"/>
            <a:ext cx="9144000" cy="5605426"/>
          </a:xfrm>
          <a:prstGeom prst="rect">
            <a:avLst/>
          </a:prstGeom>
          <a:gradFill>
            <a:gsLst>
              <a:gs pos="0">
                <a:srgbClr val="5E9EFF">
                  <a:alpha val="90000"/>
                </a:srgbClr>
              </a:gs>
              <a:gs pos="39999">
                <a:srgbClr val="85C2FF"/>
              </a:gs>
              <a:gs pos="70000">
                <a:srgbClr val="C4D6EB"/>
              </a:gs>
              <a:gs pos="100000">
                <a:srgbClr val="FFEBFA"/>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b="1" dirty="0">
              <a:solidFill>
                <a:schemeClr val="tx1"/>
              </a:solidFill>
            </a:endParaRPr>
          </a:p>
        </p:txBody>
      </p:sp>
      <p:sp>
        <p:nvSpPr>
          <p:cNvPr id="31" name="Rectangle 30"/>
          <p:cNvSpPr/>
          <p:nvPr/>
        </p:nvSpPr>
        <p:spPr>
          <a:xfrm>
            <a:off x="1800081" y="4083727"/>
            <a:ext cx="1440160" cy="1005805"/>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400" b="1" dirty="0">
                <a:solidFill>
                  <a:schemeClr val="tx1"/>
                </a:solidFill>
              </a:rPr>
              <a:t>Reference Model for an OAIS </a:t>
            </a:r>
            <a:endParaRPr lang="en-GB" sz="1400" b="1" dirty="0">
              <a:solidFill>
                <a:schemeClr val="tx1"/>
              </a:solidFill>
            </a:endParaRPr>
          </a:p>
          <a:p>
            <a:pPr algn="ctr">
              <a:defRPr/>
            </a:pPr>
            <a:r>
              <a:rPr lang="en-GB" sz="1400" b="1" dirty="0">
                <a:solidFill>
                  <a:schemeClr val="tx1"/>
                </a:solidFill>
              </a:rPr>
              <a:t>(ISO 14721)</a:t>
            </a:r>
          </a:p>
        </p:txBody>
      </p:sp>
      <p:sp>
        <p:nvSpPr>
          <p:cNvPr id="34" name="Rectangle 33"/>
          <p:cNvSpPr/>
          <p:nvPr/>
        </p:nvSpPr>
        <p:spPr>
          <a:xfrm>
            <a:off x="4505704" y="4083727"/>
            <a:ext cx="1440160" cy="1023259"/>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smtClean="0">
                <a:solidFill>
                  <a:schemeClr val="tx1"/>
                </a:solidFill>
              </a:rPr>
              <a:t>Producer-Archive Ingest Methodology Abstract Standard</a:t>
            </a:r>
          </a:p>
          <a:p>
            <a:pPr algn="ctr">
              <a:defRPr/>
            </a:pPr>
            <a:r>
              <a:rPr lang="en-GB" sz="1100" b="1" dirty="0" smtClean="0">
                <a:solidFill>
                  <a:schemeClr val="tx1"/>
                </a:solidFill>
              </a:rPr>
              <a:t>(PAIMAS)</a:t>
            </a:r>
            <a:endParaRPr lang="en-GB" sz="1100" b="1" dirty="0">
              <a:solidFill>
                <a:schemeClr val="tx1"/>
              </a:solidFill>
            </a:endParaRPr>
          </a:p>
          <a:p>
            <a:pPr algn="ctr">
              <a:defRPr/>
            </a:pPr>
            <a:r>
              <a:rPr lang="en-GB" sz="1100" b="1" dirty="0">
                <a:solidFill>
                  <a:schemeClr val="tx1"/>
                </a:solidFill>
              </a:rPr>
              <a:t>(ISO </a:t>
            </a:r>
            <a:r>
              <a:rPr lang="en-GB" sz="1100" b="1" dirty="0" smtClean="0">
                <a:solidFill>
                  <a:schemeClr val="tx1"/>
                </a:solidFill>
              </a:rPr>
              <a:t>20652 </a:t>
            </a:r>
            <a:r>
              <a:rPr lang="en-GB" sz="1100" b="1" dirty="0">
                <a:solidFill>
                  <a:schemeClr val="tx1"/>
                </a:solidFill>
              </a:rPr>
              <a:t>)</a:t>
            </a:r>
          </a:p>
        </p:txBody>
      </p:sp>
      <p:sp>
        <p:nvSpPr>
          <p:cNvPr id="35" name="Rectangle 34"/>
          <p:cNvSpPr/>
          <p:nvPr/>
        </p:nvSpPr>
        <p:spPr>
          <a:xfrm>
            <a:off x="7031642" y="4083726"/>
            <a:ext cx="1533771" cy="102326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smtClean="0">
                <a:solidFill>
                  <a:schemeClr val="tx1"/>
                </a:solidFill>
              </a:rPr>
              <a:t>Producer-Archive Ingest Specification</a:t>
            </a:r>
            <a:endParaRPr lang="en-GB" sz="1100" b="1" dirty="0">
              <a:solidFill>
                <a:schemeClr val="tx1"/>
              </a:solidFill>
            </a:endParaRPr>
          </a:p>
          <a:p>
            <a:pPr algn="ctr">
              <a:defRPr/>
            </a:pPr>
            <a:r>
              <a:rPr lang="en-GB" sz="1100" b="1" dirty="0">
                <a:solidFill>
                  <a:schemeClr val="tx1"/>
                </a:solidFill>
              </a:rPr>
              <a:t>(ISO </a:t>
            </a:r>
            <a:r>
              <a:rPr lang="en-GB" sz="1100" b="1" dirty="0" smtClean="0">
                <a:solidFill>
                  <a:schemeClr val="tx1"/>
                </a:solidFill>
              </a:rPr>
              <a:t>20104 </a:t>
            </a:r>
            <a:r>
              <a:rPr lang="en-GB" sz="1100" b="1" dirty="0">
                <a:solidFill>
                  <a:schemeClr val="tx1"/>
                </a:solidFill>
              </a:rPr>
              <a:t>)</a:t>
            </a:r>
          </a:p>
        </p:txBody>
      </p:sp>
      <p:sp>
        <p:nvSpPr>
          <p:cNvPr id="37" name="Right Arrow 36"/>
          <p:cNvSpPr/>
          <p:nvPr/>
        </p:nvSpPr>
        <p:spPr>
          <a:xfrm>
            <a:off x="3562046" y="4347549"/>
            <a:ext cx="675075"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8" name="Right Arrow 47"/>
          <p:cNvSpPr/>
          <p:nvPr/>
        </p:nvSpPr>
        <p:spPr>
          <a:xfrm>
            <a:off x="6142495" y="4347149"/>
            <a:ext cx="692516"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2807" name="TextBox 1"/>
          <p:cNvSpPr txBox="1">
            <a:spLocks noChangeArrowheads="1"/>
          </p:cNvSpPr>
          <p:nvPr/>
        </p:nvSpPr>
        <p:spPr bwMode="auto">
          <a:xfrm>
            <a:off x="2712929" y="46619"/>
            <a:ext cx="695791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3200" b="1" dirty="0" smtClean="0">
                <a:solidFill>
                  <a:srgbClr val="FF0000"/>
                </a:solidFill>
              </a:rPr>
              <a:t>Archive Process and Protocol Standards</a:t>
            </a:r>
          </a:p>
          <a:p>
            <a:pPr eaLnBrk="1" hangingPunct="1"/>
            <a:r>
              <a:rPr lang="en-GB" sz="3200" b="1" dirty="0" smtClean="0">
                <a:solidFill>
                  <a:srgbClr val="FF0000"/>
                </a:solidFill>
              </a:rPr>
              <a:t> (</a:t>
            </a:r>
            <a:r>
              <a:rPr lang="en-GB" sz="3200" b="1" dirty="0">
                <a:solidFill>
                  <a:srgbClr val="FF0000"/>
                </a:solidFill>
              </a:rPr>
              <a:t>ISO </a:t>
            </a:r>
            <a:r>
              <a:rPr lang="en-GB" sz="3200" b="1" dirty="0" smtClean="0">
                <a:solidFill>
                  <a:srgbClr val="FF0000"/>
                </a:solidFill>
              </a:rPr>
              <a:t>20652 </a:t>
            </a:r>
            <a:r>
              <a:rPr lang="en-GB" sz="3200" b="1" dirty="0">
                <a:solidFill>
                  <a:srgbClr val="FF0000"/>
                </a:solidFill>
              </a:rPr>
              <a:t>and ISO </a:t>
            </a:r>
            <a:r>
              <a:rPr lang="en-GB" sz="3200" b="1" dirty="0" smtClean="0">
                <a:solidFill>
                  <a:srgbClr val="FF0000"/>
                </a:solidFill>
              </a:rPr>
              <a:t>20104)</a:t>
            </a:r>
            <a:endParaRPr lang="en-GB" b="1" dirty="0">
              <a:solidFill>
                <a:srgbClr val="FF0000"/>
              </a:solidFill>
            </a:endParaRPr>
          </a:p>
          <a:p>
            <a:pPr eaLnBrk="1" hangingPunct="1"/>
            <a:endParaRPr lang="en-GB" dirty="0"/>
          </a:p>
        </p:txBody>
      </p:sp>
      <p:sp>
        <p:nvSpPr>
          <p:cNvPr id="20" name="Right Arrow 19"/>
          <p:cNvSpPr/>
          <p:nvPr/>
        </p:nvSpPr>
        <p:spPr>
          <a:xfrm rot="2554559" flipV="1">
            <a:off x="5367891" y="3220316"/>
            <a:ext cx="1774989" cy="398748"/>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22" name="Rectangular Callout 21"/>
          <p:cNvSpPr/>
          <p:nvPr/>
        </p:nvSpPr>
        <p:spPr>
          <a:xfrm>
            <a:off x="7006504" y="2904831"/>
            <a:ext cx="1686308" cy="880559"/>
          </a:xfrm>
          <a:prstGeom prst="wedgeRectCallout">
            <a:avLst>
              <a:gd name="adj1" fmla="val -5179"/>
              <a:gd name="adj2" fmla="val 9541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smtClean="0"/>
              <a:t>Abstract specification and an XML Implementation for describing transfer to an archive and actual SIPs </a:t>
            </a:r>
            <a:r>
              <a:rPr lang="en-US" sz="1050" b="1" dirty="0" err="1" smtClean="0"/>
              <a:t>setnt</a:t>
            </a:r>
            <a:r>
              <a:rPr lang="en-US" sz="1050" b="1" dirty="0" smtClean="0"/>
              <a:t> to archive</a:t>
            </a:r>
            <a:endParaRPr lang="en-US" sz="1050" b="1" dirty="0"/>
          </a:p>
        </p:txBody>
      </p:sp>
      <p:sp>
        <p:nvSpPr>
          <p:cNvPr id="23" name="Rectangular Callout 22"/>
          <p:cNvSpPr/>
          <p:nvPr/>
        </p:nvSpPr>
        <p:spPr>
          <a:xfrm>
            <a:off x="3713616" y="2883335"/>
            <a:ext cx="1512168" cy="880558"/>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smtClean="0"/>
              <a:t>Process to plan for and execute ingest to an archive - 4 Phases with </a:t>
            </a:r>
            <a:r>
              <a:rPr lang="en-US" sz="1050" b="1" dirty="0" err="1" smtClean="0"/>
              <a:t>subphases</a:t>
            </a:r>
            <a:r>
              <a:rPr lang="en-US" sz="1050" b="1" dirty="0" smtClean="0"/>
              <a:t> and checklist of actions in each </a:t>
            </a:r>
            <a:endParaRPr lang="en-US" sz="1050" b="1" dirty="0"/>
          </a:p>
        </p:txBody>
      </p:sp>
      <p:sp>
        <p:nvSpPr>
          <p:cNvPr id="25" name="Rectangular Callout 24"/>
          <p:cNvSpPr/>
          <p:nvPr/>
        </p:nvSpPr>
        <p:spPr>
          <a:xfrm>
            <a:off x="1386398" y="2922324"/>
            <a:ext cx="1512168" cy="880559"/>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Original Standard describing requirement of an ISO defined Open Archival Info System</a:t>
            </a:r>
          </a:p>
        </p:txBody>
      </p:sp>
      <p:sp>
        <p:nvSpPr>
          <p:cNvPr id="2" name="Slide Number Placeholder 1"/>
          <p:cNvSpPr>
            <a:spLocks noGrp="1"/>
          </p:cNvSpPr>
          <p:nvPr>
            <p:ph type="sldNum" sz="quarter" idx="12"/>
          </p:nvPr>
        </p:nvSpPr>
        <p:spPr/>
        <p:txBody>
          <a:bodyPr/>
          <a:lstStyle/>
          <a:p>
            <a:fld id="{4FB0E12D-9565-4020-A2D9-57A3A93C960B}" type="slidenum">
              <a:rPr lang="en-US" smtClean="0"/>
              <a:t>8</a:t>
            </a:fld>
            <a:endParaRPr lang="en-US" dirty="0"/>
          </a:p>
        </p:txBody>
      </p:sp>
      <p:sp>
        <p:nvSpPr>
          <p:cNvPr id="24" name="Rectangle 23"/>
          <p:cNvSpPr/>
          <p:nvPr/>
        </p:nvSpPr>
        <p:spPr>
          <a:xfrm>
            <a:off x="4740920" y="1619403"/>
            <a:ext cx="1440160" cy="1005805"/>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400" b="1" dirty="0" smtClean="0">
                <a:solidFill>
                  <a:schemeClr val="tx1"/>
                </a:solidFill>
              </a:rPr>
              <a:t>XML Formatted Data Unit (XFDU)</a:t>
            </a:r>
            <a:endParaRPr lang="en-GB" sz="1400" b="1" dirty="0">
              <a:solidFill>
                <a:schemeClr val="tx1"/>
              </a:solidFill>
            </a:endParaRPr>
          </a:p>
          <a:p>
            <a:pPr algn="ctr">
              <a:defRPr/>
            </a:pPr>
            <a:r>
              <a:rPr lang="en-GB" sz="1400" b="1" dirty="0">
                <a:solidFill>
                  <a:schemeClr val="tx1"/>
                </a:solidFill>
              </a:rPr>
              <a:t>(ISO </a:t>
            </a:r>
            <a:r>
              <a:rPr lang="en-GB" sz="1400" b="1" dirty="0" smtClean="0">
                <a:solidFill>
                  <a:schemeClr val="tx1"/>
                </a:solidFill>
              </a:rPr>
              <a:t>13527)</a:t>
            </a:r>
            <a:endParaRPr lang="en-GB" sz="1400" b="1" dirty="0">
              <a:solidFill>
                <a:schemeClr val="tx1"/>
              </a:solidFill>
            </a:endParaRPr>
          </a:p>
        </p:txBody>
      </p:sp>
      <p:sp>
        <p:nvSpPr>
          <p:cNvPr id="27" name="Rectangular Callout 26"/>
          <p:cNvSpPr/>
          <p:nvPr/>
        </p:nvSpPr>
        <p:spPr>
          <a:xfrm>
            <a:off x="2142482" y="1432003"/>
            <a:ext cx="2033232" cy="811579"/>
          </a:xfrm>
          <a:prstGeom prst="wedgeRectCallout">
            <a:avLst>
              <a:gd name="adj1" fmla="val 84361"/>
              <a:gd name="adj2" fmla="val -623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smtClean="0"/>
              <a:t>XML-based package potentially containing binary and/or textual information</a:t>
            </a:r>
            <a:endParaRPr lang="en-US" sz="1050" b="1" dirty="0"/>
          </a:p>
        </p:txBody>
      </p:sp>
    </p:spTree>
    <p:extLst>
      <p:ext uri="{BB962C8B-B14F-4D97-AF65-F5344CB8AC3E}">
        <p14:creationId xmlns:p14="http://schemas.microsoft.com/office/powerpoint/2010/main" val="11307421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7" grpId="0" animBg="1"/>
      <p:bldP spid="48" grpId="0" animBg="1"/>
      <p:bldP spid="20" grpId="0" animBg="1"/>
      <p:bldP spid="22" grpId="0" animBg="1"/>
      <p:bldP spid="23" grpId="0" animBg="1"/>
      <p:bldP spid="25" grpId="0" animBg="1"/>
      <p:bldP spid="24"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688" y="82010"/>
            <a:ext cx="6923112" cy="916012"/>
          </a:xfrm>
        </p:spPr>
        <p:txBody>
          <a:bodyPr/>
          <a:lstStyle/>
          <a:p>
            <a:pPr algn="ctr">
              <a:defRPr/>
            </a:pPr>
            <a:r>
              <a:rPr lang="en-US" dirty="0" smtClean="0">
                <a:solidFill>
                  <a:schemeClr val="tx2">
                    <a:satMod val="200000"/>
                  </a:schemeClr>
                </a:solidFill>
                <a:ea typeface="+mj-ea"/>
                <a:cs typeface="+mj-cs"/>
              </a:rPr>
              <a:t>Get Your </a:t>
            </a:r>
            <a:r>
              <a:rPr lang="en-US" dirty="0" smtClean="0">
                <a:solidFill>
                  <a:schemeClr val="tx2">
                    <a:satMod val="200000"/>
                  </a:schemeClr>
                </a:solidFill>
              </a:rPr>
              <a:t>Standards</a:t>
            </a:r>
            <a:endParaRPr lang="en-US" dirty="0">
              <a:solidFill>
                <a:schemeClr val="tx2">
                  <a:satMod val="200000"/>
                </a:schemeClr>
              </a:solidFill>
              <a:ea typeface="+mj-ea"/>
              <a:cs typeface="+mj-cs"/>
            </a:endParaRPr>
          </a:p>
        </p:txBody>
      </p:sp>
      <p:sp>
        <p:nvSpPr>
          <p:cNvPr id="38915" name="Content Placeholder 2"/>
          <p:cNvSpPr>
            <a:spLocks noGrp="1"/>
          </p:cNvSpPr>
          <p:nvPr>
            <p:ph idx="1"/>
          </p:nvPr>
        </p:nvSpPr>
        <p:spPr>
          <a:xfrm>
            <a:off x="307909" y="764704"/>
            <a:ext cx="11884091" cy="3177480"/>
          </a:xfrm>
        </p:spPr>
        <p:txBody>
          <a:bodyPr>
            <a:normAutofit fontScale="47500" lnSpcReduction="20000"/>
          </a:bodyPr>
          <a:lstStyle/>
          <a:p>
            <a:r>
              <a:rPr lang="en-US" sz="5100" dirty="0"/>
              <a:t>You can get all ISO Standards from ISO website at: </a:t>
            </a:r>
            <a:r>
              <a:rPr lang="en-US" sz="5100" dirty="0">
                <a:hlinkClick r:id="rId3"/>
              </a:rPr>
              <a:t>http://www.iso.org/home/store/catalogue_tc/</a:t>
            </a:r>
            <a:r>
              <a:rPr lang="en-US" sz="5100" dirty="0"/>
              <a:t> </a:t>
            </a:r>
          </a:p>
          <a:p>
            <a:r>
              <a:rPr lang="en-US" sz="5100" dirty="0"/>
              <a:t>You can also download the </a:t>
            </a:r>
            <a:r>
              <a:rPr lang="en-US" sz="5100" dirty="0" smtClean="0"/>
              <a:t>CCSDS </a:t>
            </a:r>
            <a:r>
              <a:rPr lang="en-US" sz="5100" dirty="0"/>
              <a:t>Book equivalents of the ISO docs for free</a:t>
            </a:r>
          </a:p>
          <a:p>
            <a:pPr lvl="1"/>
            <a:r>
              <a:rPr lang="en-US" sz="4700" dirty="0"/>
              <a:t>ISO 14721 </a:t>
            </a:r>
            <a:r>
              <a:rPr lang="en-US" sz="4700" dirty="0" smtClean="0"/>
              <a:t>(OAIS) equivalent </a:t>
            </a:r>
            <a:r>
              <a:rPr lang="en-US" sz="4700" dirty="0"/>
              <a:t>here: </a:t>
            </a:r>
            <a:r>
              <a:rPr lang="en-US" sz="4700" dirty="0" smtClean="0"/>
              <a:t>      </a:t>
            </a:r>
            <a:r>
              <a:rPr lang="en-US" sz="4700" dirty="0" smtClean="0">
                <a:hlinkClick r:id="rId4"/>
              </a:rPr>
              <a:t>http</a:t>
            </a:r>
            <a:r>
              <a:rPr lang="en-US" sz="4700" dirty="0">
                <a:hlinkClick r:id="rId4"/>
              </a:rPr>
              <a:t>://</a:t>
            </a:r>
            <a:r>
              <a:rPr lang="en-US" sz="4700" dirty="0">
                <a:hlinkClick r:id="rId4"/>
              </a:rPr>
              <a:t>public.ccsds.org/publications/archive/650x0m2.pdf</a:t>
            </a:r>
            <a:endParaRPr lang="en-US" sz="4700" dirty="0"/>
          </a:p>
          <a:p>
            <a:pPr lvl="1"/>
            <a:r>
              <a:rPr lang="en-US" sz="4700" dirty="0"/>
              <a:t>ISO </a:t>
            </a:r>
            <a:r>
              <a:rPr lang="en-US" sz="4700" dirty="0" smtClean="0"/>
              <a:t>20652 (PAIMAS) equivalent </a:t>
            </a:r>
            <a:r>
              <a:rPr lang="en-US" sz="4700" dirty="0"/>
              <a:t>here: </a:t>
            </a:r>
            <a:r>
              <a:rPr lang="en-US" sz="4700" dirty="0" smtClean="0"/>
              <a:t> </a:t>
            </a:r>
            <a:r>
              <a:rPr lang="en-US" sz="4700" dirty="0" smtClean="0">
                <a:hlinkClick r:id="rId5"/>
              </a:rPr>
              <a:t>http</a:t>
            </a:r>
            <a:r>
              <a:rPr lang="en-US" sz="4700" dirty="0">
                <a:hlinkClick r:id="rId5"/>
              </a:rPr>
              <a:t>://</a:t>
            </a:r>
            <a:r>
              <a:rPr lang="en-US" sz="4700" dirty="0" smtClean="0">
                <a:hlinkClick r:id="rId5"/>
              </a:rPr>
              <a:t>public.ccsds.org/publications/archive/651x0m1.pdf</a:t>
            </a:r>
            <a:endParaRPr lang="en-US" sz="4700" dirty="0"/>
          </a:p>
          <a:p>
            <a:pPr lvl="1"/>
            <a:r>
              <a:rPr lang="en-US" sz="4700" dirty="0"/>
              <a:t>ISO </a:t>
            </a:r>
            <a:r>
              <a:rPr lang="en-US" sz="4700" dirty="0" smtClean="0"/>
              <a:t>20104 (PAIS) equivalent </a:t>
            </a:r>
            <a:r>
              <a:rPr lang="en-US" sz="4700" dirty="0"/>
              <a:t>here</a:t>
            </a:r>
            <a:r>
              <a:rPr lang="en-US" sz="4700" dirty="0"/>
              <a:t>: </a:t>
            </a:r>
            <a:r>
              <a:rPr lang="en-US" sz="4700" dirty="0" smtClean="0"/>
              <a:t>       </a:t>
            </a:r>
            <a:r>
              <a:rPr lang="en-US" sz="4700" dirty="0" smtClean="0">
                <a:hlinkClick r:id="rId6"/>
              </a:rPr>
              <a:t>http</a:t>
            </a:r>
            <a:r>
              <a:rPr lang="en-US" sz="4700" dirty="0">
                <a:hlinkClick r:id="rId6"/>
              </a:rPr>
              <a:t>://</a:t>
            </a:r>
            <a:r>
              <a:rPr lang="en-US" sz="4700" dirty="0" smtClean="0">
                <a:hlinkClick r:id="rId6"/>
              </a:rPr>
              <a:t>public.ccsds.org/publications/archive/651x1b1.pdf</a:t>
            </a:r>
            <a:endParaRPr lang="en-US" sz="4700" dirty="0" smtClean="0"/>
          </a:p>
          <a:p>
            <a:pPr lvl="1"/>
            <a:r>
              <a:rPr lang="en-US" sz="4700" dirty="0" smtClean="0"/>
              <a:t>ISO 13527 (XFDU) equivalent here:      </a:t>
            </a:r>
            <a:r>
              <a:rPr lang="en-US" sz="4700" dirty="0" smtClean="0">
                <a:hlinkClick r:id="rId6"/>
              </a:rPr>
              <a:t>http://public.ccsds.org/publications/archive/661x1b1.pdf</a:t>
            </a:r>
            <a:endParaRPr lang="en-US" sz="4700" dirty="0" smtClean="0"/>
          </a:p>
          <a:p>
            <a:pPr lvl="1"/>
            <a:endParaRPr lang="en-US" sz="4700" dirty="0"/>
          </a:p>
        </p:txBody>
      </p:sp>
      <p:pic>
        <p:nvPicPr>
          <p:cNvPr id="6" name="Picture 5" descr="Magenta.png"/>
          <p:cNvPicPr>
            <a:picLocks noChangeAspect="1"/>
          </p:cNvPicPr>
          <p:nvPr/>
        </p:nvPicPr>
        <p:blipFill>
          <a:blip r:embed="rId7"/>
          <a:stretch>
            <a:fillRect/>
          </a:stretch>
        </p:blipFill>
        <p:spPr>
          <a:xfrm>
            <a:off x="3757988" y="3843037"/>
            <a:ext cx="2261066" cy="2915816"/>
          </a:xfrm>
          <a:prstGeom prst="rect">
            <a:avLst/>
          </a:prstGeom>
        </p:spPr>
      </p:pic>
      <p:pic>
        <p:nvPicPr>
          <p:cNvPr id="3" name="Picture 2"/>
          <p:cNvPicPr>
            <a:picLocks noChangeAspect="1"/>
          </p:cNvPicPr>
          <p:nvPr/>
        </p:nvPicPr>
        <p:blipFill>
          <a:blip r:embed="rId8"/>
          <a:stretch>
            <a:fillRect/>
          </a:stretch>
        </p:blipFill>
        <p:spPr>
          <a:xfrm>
            <a:off x="6189593" y="3849956"/>
            <a:ext cx="2250468" cy="2929146"/>
          </a:xfrm>
          <a:prstGeom prst="rect">
            <a:avLst/>
          </a:prstGeom>
        </p:spPr>
      </p:pic>
      <p:pic>
        <p:nvPicPr>
          <p:cNvPr id="5" name="Picture 4"/>
          <p:cNvPicPr>
            <a:picLocks noChangeAspect="1"/>
          </p:cNvPicPr>
          <p:nvPr/>
        </p:nvPicPr>
        <p:blipFill>
          <a:blip r:embed="rId9"/>
          <a:stretch>
            <a:fillRect/>
          </a:stretch>
        </p:blipFill>
        <p:spPr>
          <a:xfrm>
            <a:off x="1210187" y="3836372"/>
            <a:ext cx="2227898" cy="2915816"/>
          </a:xfrm>
          <a:prstGeom prst="rect">
            <a:avLst/>
          </a:prstGeom>
        </p:spPr>
      </p:pic>
      <p:sp>
        <p:nvSpPr>
          <p:cNvPr id="4" name="Slide Number Placeholder 3"/>
          <p:cNvSpPr>
            <a:spLocks noGrp="1"/>
          </p:cNvSpPr>
          <p:nvPr>
            <p:ph type="sldNum" sz="quarter" idx="12"/>
          </p:nvPr>
        </p:nvSpPr>
        <p:spPr/>
        <p:txBody>
          <a:bodyPr/>
          <a:lstStyle/>
          <a:p>
            <a:fld id="{4FB0E12D-9565-4020-A2D9-57A3A93C960B}" type="slidenum">
              <a:rPr lang="en-US" smtClean="0"/>
              <a:t>9</a:t>
            </a:fld>
            <a:endParaRPr lang="en-US" dirty="0"/>
          </a:p>
        </p:txBody>
      </p:sp>
      <p:pic>
        <p:nvPicPr>
          <p:cNvPr id="8" name="Picture 7"/>
          <p:cNvPicPr>
            <a:picLocks noChangeAspect="1"/>
          </p:cNvPicPr>
          <p:nvPr/>
        </p:nvPicPr>
        <p:blipFill>
          <a:blip r:embed="rId8"/>
          <a:stretch>
            <a:fillRect/>
          </a:stretch>
        </p:blipFill>
        <p:spPr>
          <a:xfrm>
            <a:off x="8610600" y="3836372"/>
            <a:ext cx="2250468" cy="2929146"/>
          </a:xfrm>
          <a:prstGeom prst="rect">
            <a:avLst/>
          </a:prstGeom>
        </p:spPr>
      </p:pic>
    </p:spTree>
    <p:extLst>
      <p:ext uri="{BB962C8B-B14F-4D97-AF65-F5344CB8AC3E}">
        <p14:creationId xmlns:p14="http://schemas.microsoft.com/office/powerpoint/2010/main" val="2823594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 calcmode="lin" valueType="num">
                                      <p:cBhvr additive="base">
                                        <p:cTn id="2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8915">
                                            <p:txEl>
                                              <p:pRg st="4" end="4"/>
                                            </p:txEl>
                                          </p:spTgt>
                                        </p:tgtEl>
                                        <p:attrNameLst>
                                          <p:attrName>style.visibility</p:attrName>
                                        </p:attrNameLst>
                                      </p:cBhvr>
                                      <p:to>
                                        <p:strVal val="visible"/>
                                      </p:to>
                                    </p:set>
                                    <p:anim calcmode="lin" valueType="num">
                                      <p:cBhvr additive="base">
                                        <p:cTn id="40"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8915">
                                            <p:txEl>
                                              <p:pRg st="5" end="5"/>
                                            </p:txEl>
                                          </p:spTgt>
                                        </p:tgtEl>
                                        <p:attrNameLst>
                                          <p:attrName>style.visibility</p:attrName>
                                        </p:attrNameLst>
                                      </p:cBhvr>
                                      <p:to>
                                        <p:strVal val="visible"/>
                                      </p:to>
                                    </p:set>
                                    <p:anim calcmode="lin" valueType="num">
                                      <p:cBhvr additive="base">
                                        <p:cTn id="46"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4"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4549</Words>
  <Application>Microsoft Office PowerPoint</Application>
  <PresentationFormat>Widescreen</PresentationFormat>
  <Paragraphs>551</Paragraphs>
  <Slides>39</Slides>
  <Notes>18</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ＭＳ Ｐゴシック</vt:lpstr>
      <vt:lpstr>Arial</vt:lpstr>
      <vt:lpstr>Calibri</vt:lpstr>
      <vt:lpstr>Calibri Light</vt:lpstr>
      <vt:lpstr>Times New Roman</vt:lpstr>
      <vt:lpstr>Verdana</vt:lpstr>
      <vt:lpstr>Office Theme</vt:lpstr>
      <vt:lpstr>Acrobat Document</vt:lpstr>
      <vt:lpstr>Long-term Information Preservation</vt:lpstr>
      <vt:lpstr>Context Slide</vt:lpstr>
      <vt:lpstr>OAIS Standard Overview</vt:lpstr>
      <vt:lpstr>Key OAIS concepts regarding data preservation</vt:lpstr>
      <vt:lpstr>PowerPoint Presentation</vt:lpstr>
      <vt:lpstr>PowerPoint Presentation</vt:lpstr>
      <vt:lpstr>Get Your Standards</vt:lpstr>
      <vt:lpstr>PowerPoint Presentation</vt:lpstr>
      <vt:lpstr>Get Your Standards</vt:lpstr>
      <vt:lpstr>PowerPoint Presentation</vt:lpstr>
      <vt:lpstr>Who Begat Whom? The Origins and Development of the International Standard for a Trustworthy Digital Repository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Interpretation of data</vt:lpstr>
      <vt:lpstr>Influence of OAIS-RM on CIESIN</vt:lpstr>
      <vt:lpstr>Influence of the OAIS-RM on PDS4</vt:lpstr>
      <vt:lpstr>Preservation strategies</vt:lpstr>
      <vt:lpstr>Options</vt:lpstr>
      <vt:lpstr>Information</vt:lpstr>
      <vt:lpstr>Archival Information Package </vt:lpstr>
      <vt:lpstr>Representation Information examples</vt:lpstr>
      <vt:lpstr>Emulation – advantages and drawbacks</vt:lpstr>
      <vt:lpstr> </vt:lpstr>
      <vt:lpstr>Advantages of Formal Descriptions of Structure</vt:lpstr>
      <vt:lpstr>Formal Descriptions of Structure (Examples)</vt:lpstr>
      <vt:lpstr>Formal Descriptions of Structure (Examples)</vt:lpstr>
      <vt:lpstr>Virtualisation - building up data types…</vt:lpstr>
      <vt:lpstr>PowerPoint Presentation</vt:lpstr>
      <vt:lpstr>Advantages of Formal Descriptions of Semantics</vt:lpstr>
      <vt:lpstr>DEDSL Example</vt:lpstr>
      <vt:lpstr>Brown Dog</vt:lpstr>
      <vt:lpstr>Backup Slides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Garrett</dc:creator>
  <cp:lastModifiedBy>John Garrett</cp:lastModifiedBy>
  <cp:revision>24</cp:revision>
  <dcterms:created xsi:type="dcterms:W3CDTF">2016-04-01T06:42:14Z</dcterms:created>
  <dcterms:modified xsi:type="dcterms:W3CDTF">2016-04-01T19:04:07Z</dcterms:modified>
</cp:coreProperties>
</file>