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0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3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3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7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1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6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0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9795-3D40-4732-B7FB-380BC443E13D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95ABB-C3AD-4D71-99B7-87A7A4AC0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5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121"/>
            <a:ext cx="10515600" cy="76199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Influence of the OAIS-RM on PDS4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87248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101"/>
              </a:spcBef>
              <a:defRPr/>
            </a:pPr>
            <a:r>
              <a:rPr lang="en-US" sz="2300" dirty="0" smtClean="0"/>
              <a:t>The Planetary Data System (PDS4) is NASA’s official archive for all Solar System Exploration science </a:t>
            </a:r>
            <a:r>
              <a:rPr lang="en-US" sz="2300" dirty="0"/>
              <a:t>d</a:t>
            </a:r>
            <a:r>
              <a:rPr lang="en-US" sz="2300" dirty="0" smtClean="0"/>
              <a:t>ata.</a:t>
            </a:r>
          </a:p>
          <a:p>
            <a:pPr>
              <a:spcBef>
                <a:spcPts val="1101"/>
              </a:spcBef>
              <a:defRPr/>
            </a:pPr>
            <a:endParaRPr lang="en-US" sz="1000" dirty="0" smtClean="0"/>
          </a:p>
          <a:p>
            <a:pPr>
              <a:spcBef>
                <a:spcPts val="1101"/>
              </a:spcBef>
              <a:defRPr/>
            </a:pPr>
            <a:r>
              <a:rPr lang="en-US" sz="2300" dirty="0" smtClean="0"/>
              <a:t>PDS4 is a </a:t>
            </a:r>
            <a:r>
              <a:rPr lang="en-US" sz="2300" dirty="0"/>
              <a:t>major revision and transition to a modern system based on best practices for data system development while leveraging 20 years of lessons learned</a:t>
            </a:r>
            <a:r>
              <a:rPr lang="en-US" sz="2300" dirty="0" smtClean="0"/>
              <a:t>.</a:t>
            </a:r>
          </a:p>
          <a:p>
            <a:pPr marL="685800" lvl="2">
              <a:spcBef>
                <a:spcPts val="1101"/>
              </a:spcBef>
              <a:defRPr/>
            </a:pPr>
            <a:r>
              <a:rPr lang="en-US" sz="2100" dirty="0" smtClean="0"/>
              <a:t>PDS4 has been </a:t>
            </a:r>
            <a:r>
              <a:rPr lang="en-US" sz="2100" dirty="0" smtClean="0"/>
              <a:t>operational since 2013.</a:t>
            </a:r>
            <a:endParaRPr lang="en-US" sz="2100" dirty="0"/>
          </a:p>
          <a:p>
            <a:pPr marL="685800" lvl="2">
              <a:spcBef>
                <a:spcPts val="1101"/>
              </a:spcBef>
              <a:defRPr/>
            </a:pPr>
            <a:r>
              <a:rPr lang="en-US" sz="2100" dirty="0" smtClean="0"/>
              <a:t>PDS4 has been adopted </a:t>
            </a:r>
            <a:r>
              <a:rPr lang="en-US" sz="2100" dirty="0"/>
              <a:t>by the international Planetary Science </a:t>
            </a:r>
            <a:r>
              <a:rPr lang="en-US" sz="2100" dirty="0" smtClean="0"/>
              <a:t>Community</a:t>
            </a:r>
            <a:r>
              <a:rPr lang="en-US" sz="2100" dirty="0"/>
              <a:t> </a:t>
            </a:r>
            <a:r>
              <a:rPr lang="en-US" sz="2100" dirty="0" smtClean="0"/>
              <a:t>and </a:t>
            </a:r>
            <a:r>
              <a:rPr lang="en-US" sz="2100" dirty="0" smtClean="0"/>
              <a:t>considered to be a first-of-its-kind where a single system and set of standards has been adopted by an entire science community.</a:t>
            </a:r>
            <a:endParaRPr lang="en-US" sz="2100" dirty="0" smtClean="0"/>
          </a:p>
          <a:p>
            <a:pPr marL="685800" lvl="2">
              <a:spcBef>
                <a:spcPts val="1101"/>
              </a:spcBef>
              <a:defRPr/>
            </a:pPr>
            <a:endParaRPr lang="en-US" sz="1000" dirty="0" smtClean="0"/>
          </a:p>
          <a:p>
            <a:pPr>
              <a:spcBef>
                <a:spcPts val="1101"/>
              </a:spcBef>
              <a:defRPr/>
            </a:pPr>
            <a:r>
              <a:rPr lang="en-US" sz="2300" dirty="0" smtClean="0"/>
              <a:t>The OAIS-RM heavily influenced the architecture and design of PDS4.</a:t>
            </a:r>
          </a:p>
          <a:p>
            <a:pPr lvl="1">
              <a:spcBef>
                <a:spcPts val="1101"/>
              </a:spcBef>
              <a:defRPr/>
            </a:pPr>
            <a:r>
              <a:rPr lang="en-US" sz="2100" dirty="0" smtClean="0"/>
              <a:t>PDS4 </a:t>
            </a:r>
            <a:r>
              <a:rPr lang="en-US" sz="2100" dirty="0" smtClean="0"/>
              <a:t>complies with the </a:t>
            </a:r>
            <a:r>
              <a:rPr lang="en-US" sz="2100" i="1" dirty="0" smtClean="0"/>
              <a:t>Mandatory Responsibilities </a:t>
            </a:r>
            <a:r>
              <a:rPr lang="en-US" sz="2100" dirty="0" smtClean="0"/>
              <a:t>required to operate </a:t>
            </a:r>
            <a:r>
              <a:rPr lang="en-US" sz="2100" dirty="0"/>
              <a:t>an OAIS archive</a:t>
            </a:r>
            <a:r>
              <a:rPr lang="en-US" sz="2100" dirty="0" smtClean="0"/>
              <a:t>.</a:t>
            </a:r>
          </a:p>
          <a:p>
            <a:pPr lvl="1">
              <a:spcBef>
                <a:spcPts val="1101"/>
              </a:spcBef>
              <a:defRPr/>
            </a:pPr>
            <a:r>
              <a:rPr lang="en-US" sz="2100" dirty="0" smtClean="0"/>
              <a:t>The </a:t>
            </a:r>
            <a:r>
              <a:rPr lang="en-US" sz="2100" dirty="0" smtClean="0"/>
              <a:t>PDS4 system and services </a:t>
            </a:r>
            <a:r>
              <a:rPr lang="en-US" sz="2100" dirty="0" smtClean="0"/>
              <a:t>architecture maps to the </a:t>
            </a:r>
            <a:r>
              <a:rPr lang="en-US" sz="2100" i="1" dirty="0" smtClean="0"/>
              <a:t>OAIS Functional Model</a:t>
            </a:r>
            <a:r>
              <a:rPr lang="en-US" sz="2100" dirty="0" smtClean="0"/>
              <a:t>.</a:t>
            </a:r>
          </a:p>
          <a:p>
            <a:pPr lvl="1">
              <a:spcBef>
                <a:spcPts val="1101"/>
              </a:spcBef>
              <a:defRPr/>
            </a:pPr>
            <a:r>
              <a:rPr lang="en-US" sz="2100" dirty="0" smtClean="0"/>
              <a:t>The </a:t>
            </a:r>
            <a:r>
              <a:rPr lang="en-US" sz="2100" dirty="0" smtClean="0"/>
              <a:t>PDS4 Information </a:t>
            </a:r>
            <a:r>
              <a:rPr lang="en-US" sz="2100" dirty="0"/>
              <a:t>M</a:t>
            </a:r>
            <a:r>
              <a:rPr lang="en-US" sz="2100" dirty="0" smtClean="0"/>
              <a:t>odel </a:t>
            </a:r>
            <a:r>
              <a:rPr lang="en-US" sz="2100" dirty="0" smtClean="0"/>
              <a:t>is based on </a:t>
            </a:r>
            <a:r>
              <a:rPr lang="en-US" sz="2100" dirty="0" smtClean="0"/>
              <a:t>OAIS-RM concepts.</a:t>
            </a:r>
            <a:endParaRPr lang="en-US" sz="2100" dirty="0" smtClean="0"/>
          </a:p>
          <a:p>
            <a:pPr lvl="2">
              <a:spcBef>
                <a:spcPts val="1101"/>
              </a:spcBef>
              <a:defRPr/>
            </a:pPr>
            <a:r>
              <a:rPr lang="en-US" sz="2100" dirty="0" smtClean="0"/>
              <a:t>The </a:t>
            </a:r>
            <a:r>
              <a:rPr lang="en-US" sz="2100" i="1" dirty="0" smtClean="0"/>
              <a:t>Information Object</a:t>
            </a:r>
            <a:r>
              <a:rPr lang="en-US" sz="2100" dirty="0" smtClean="0"/>
              <a:t>, consisting of a </a:t>
            </a:r>
            <a:r>
              <a:rPr lang="en-US" sz="2100" i="1" dirty="0" smtClean="0"/>
              <a:t>Data Object </a:t>
            </a:r>
            <a:r>
              <a:rPr lang="en-US" sz="2100" dirty="0" smtClean="0"/>
              <a:t>and its </a:t>
            </a:r>
            <a:r>
              <a:rPr lang="en-US" sz="2100" i="1" dirty="0" smtClean="0"/>
              <a:t>Representation Information</a:t>
            </a:r>
            <a:r>
              <a:rPr lang="en-US" sz="2100" dirty="0" smtClean="0"/>
              <a:t>, is </a:t>
            </a:r>
            <a:r>
              <a:rPr lang="en-US" sz="2100" dirty="0" smtClean="0"/>
              <a:t>a </a:t>
            </a:r>
            <a:r>
              <a:rPr lang="en-US" sz="2100" dirty="0" smtClean="0"/>
              <a:t>foundational concept</a:t>
            </a:r>
            <a:r>
              <a:rPr lang="en-US" sz="2100" dirty="0" smtClean="0"/>
              <a:t>.</a:t>
            </a:r>
          </a:p>
          <a:p>
            <a:pPr lvl="2">
              <a:spcBef>
                <a:spcPts val="1101"/>
              </a:spcBef>
              <a:defRPr/>
            </a:pPr>
            <a:r>
              <a:rPr lang="en-US" sz="2100" i="1" dirty="0" smtClean="0"/>
              <a:t>Preservation Description Information </a:t>
            </a:r>
            <a:r>
              <a:rPr lang="en-US" sz="2100" dirty="0" smtClean="0"/>
              <a:t>(PDI) is required for all data</a:t>
            </a:r>
            <a:r>
              <a:rPr lang="en-US" sz="2300" dirty="0" smtClean="0"/>
              <a:t>.</a:t>
            </a:r>
          </a:p>
          <a:p>
            <a:pPr marL="914400" lvl="2" indent="0">
              <a:spcBef>
                <a:spcPts val="1101"/>
              </a:spcBef>
              <a:buNone/>
              <a:defRPr/>
            </a:pPr>
            <a:endParaRPr lang="en-US" sz="1000" dirty="0"/>
          </a:p>
          <a:p>
            <a:pPr>
              <a:spcBef>
                <a:spcPts val="1101"/>
              </a:spcBef>
              <a:defRPr/>
            </a:pPr>
            <a:r>
              <a:rPr lang="en-US" sz="2300" dirty="0" smtClean="0"/>
              <a:t>The PDS4 </a:t>
            </a:r>
            <a:r>
              <a:rPr lang="en-US" sz="2300" dirty="0" smtClean="0"/>
              <a:t>functional infrastructure </a:t>
            </a:r>
            <a:r>
              <a:rPr lang="en-US" sz="2300" dirty="0" smtClean="0"/>
              <a:t>is designed to respond to the </a:t>
            </a:r>
            <a:r>
              <a:rPr lang="en-US" sz="2300" dirty="0" smtClean="0"/>
              <a:t>OAIS-RM based PDS4 Information Model.</a:t>
            </a:r>
            <a:endParaRPr lang="en-US" sz="2300" dirty="0" smtClean="0"/>
          </a:p>
          <a:p>
            <a:pPr lvl="1">
              <a:spcBef>
                <a:spcPts val="1101"/>
              </a:spcBef>
              <a:defRPr/>
            </a:pPr>
            <a:r>
              <a:rPr lang="en-US" sz="2100" dirty="0"/>
              <a:t>The model is independent from the implementation technology allowing both to evolve separately.</a:t>
            </a:r>
          </a:p>
          <a:p>
            <a:pPr lvl="1">
              <a:spcBef>
                <a:spcPts val="1101"/>
              </a:spcBef>
              <a:defRPr/>
            </a:pPr>
            <a:r>
              <a:rPr lang="en-US" sz="2100" dirty="0" smtClean="0"/>
              <a:t>Model e</a:t>
            </a:r>
            <a:r>
              <a:rPr lang="en-US" sz="2100" dirty="0" smtClean="0"/>
              <a:t>xtracts </a:t>
            </a:r>
            <a:r>
              <a:rPr lang="en-US" sz="2100" dirty="0" smtClean="0"/>
              <a:t>are used to design and configure system software and services.</a:t>
            </a:r>
          </a:p>
          <a:p>
            <a:pPr lvl="1">
              <a:spcBef>
                <a:spcPts val="1101"/>
              </a:spcBef>
              <a:defRPr/>
            </a:pPr>
            <a:endParaRPr lang="en-US" sz="900" dirty="0" smtClean="0"/>
          </a:p>
          <a:p>
            <a:pPr>
              <a:spcBef>
                <a:spcPts val="1101"/>
              </a:spcBef>
              <a:defRPr/>
            </a:pPr>
            <a:r>
              <a:rPr lang="en-US" sz="2300" dirty="0" smtClean="0"/>
              <a:t>The PDS is well positioned to be accredited against the ISO-16363 </a:t>
            </a:r>
            <a:r>
              <a:rPr lang="en-US" sz="2300" dirty="0" smtClean="0"/>
              <a:t>standards.</a:t>
            </a:r>
            <a:endParaRPr lang="en-US" sz="2300" dirty="0" smtClean="0"/>
          </a:p>
          <a:p>
            <a:pPr lvl="2">
              <a:spcBef>
                <a:spcPts val="1101"/>
              </a:spcBef>
              <a:defRPr/>
            </a:pPr>
            <a:endParaRPr lang="en-US" sz="1200" dirty="0" smtClean="0"/>
          </a:p>
          <a:p>
            <a:pPr lvl="2">
              <a:spcBef>
                <a:spcPts val="1101"/>
              </a:spcBef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4271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226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Influence of the OAIS-RM on PDS4</vt:lpstr>
    </vt:vector>
  </TitlesOfParts>
  <Company>JPL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John S (398B)</dc:creator>
  <cp:lastModifiedBy>Hughes, John S (398B)</cp:lastModifiedBy>
  <cp:revision>10</cp:revision>
  <cp:lastPrinted>2016-03-30T22:26:28Z</cp:lastPrinted>
  <dcterms:created xsi:type="dcterms:W3CDTF">2016-03-30T21:40:50Z</dcterms:created>
  <dcterms:modified xsi:type="dcterms:W3CDTF">2016-03-31T16:05:34Z</dcterms:modified>
</cp:coreProperties>
</file>