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09" r:id="rId2"/>
    <p:sldId id="710" r:id="rId3"/>
    <p:sldId id="708" r:id="rId4"/>
  </p:sldIdLst>
  <p:sldSz cx="9144000" cy="6858000" type="letter"/>
  <p:notesSz cx="7010400" cy="9296400"/>
  <p:embeddedFontLst>
    <p:embeddedFont>
      <p:font typeface="Wingdings 2" panose="05020102010507070707" pitchFamily="18" charset="2"/>
      <p:regular r:id="rId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CFF"/>
    <a:srgbClr val="FFC1E0"/>
    <a:srgbClr val="FF99CC"/>
    <a:srgbClr val="00AE00"/>
    <a:srgbClr val="FF00FF"/>
    <a:srgbClr val="33CC33"/>
    <a:srgbClr val="00DE64"/>
    <a:srgbClr val="FF66FF"/>
    <a:srgbClr val="FF9900"/>
    <a:srgbClr val="3D8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44" autoAdjust="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149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7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8E551F7D-F2EA-44ED-8DE8-7BEC7C171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16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777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A56C0865-1E04-4EDC-8E8D-E93BEE8F9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4" y="4416098"/>
            <a:ext cx="5139134" cy="418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7" tIns="45114" rIns="91837" bIns="45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04519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B864C-4639-42CF-911A-944AAD982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0816-E517-4603-9EC7-F200D9EC5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8299240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C56-870E-4EE0-AB78-6714989EB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C460-B79F-486A-9B66-D7843999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/>
          <a:lstStyle>
            <a:lvl1pPr marL="346075" indent="-3460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"/>
              <a:defRPr sz="2400" b="0"/>
            </a:lvl1pPr>
            <a:lvl2pPr marL="684213" indent="-336550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"/>
              <a:defRPr sz="2200" b="0"/>
            </a:lvl2pPr>
            <a:lvl3pPr marL="914400" indent="-231775">
              <a:lnSpc>
                <a:spcPct val="100000"/>
              </a:lnSpc>
              <a:spcBef>
                <a:spcPts val="0"/>
              </a:spcBef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lnSpc>
                <a:spcPct val="100000"/>
              </a:lnSpc>
              <a:spcBef>
                <a:spcPts val="0"/>
              </a:spcBef>
              <a:buFont typeface="Wingdings 2" panose="05020102010507070707" pitchFamily="18" charset="2"/>
              <a:buChar char="ç"/>
              <a:defRPr sz="16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6701-7125-43E0-8268-739018118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AFD7-58B7-4D4F-84B0-658BD2B81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  <a:prstGeom prst="rect">
            <a:avLst/>
          </a:prstGeom>
        </p:spPr>
        <p:txBody>
          <a:bodyPr/>
          <a:lstStyle>
            <a:lvl1pPr marL="230188" marR="0" indent="-230188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" panose="05000000000000000000" pitchFamily="2" charset="2"/>
              <a:buChar char="ª"/>
              <a:tabLst/>
              <a:defRPr lang="en-US" sz="24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marR="0" indent="-2222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80000"/>
              <a:buFont typeface="Wingdings" panose="05000000000000000000" pitchFamily="2" charset="2"/>
              <a:buChar char="u"/>
              <a:tabLst/>
              <a:defRPr lang="en-US" sz="22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 2" panose="05020102010507070707" pitchFamily="18" charset="2"/>
              <a:buChar char="ö"/>
              <a:tabLst/>
              <a:defRPr lang="en-US" sz="20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" panose="05000000000000000000" pitchFamily="2" charset="2"/>
              <a:buChar char="t"/>
              <a:tabLst/>
              <a:defRPr lang="en-US" sz="18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7025" marR="0" indent="-220663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 2" panose="05020102010507070707" pitchFamily="18" charset="2"/>
              <a:buChar char="ç"/>
              <a:tabLst/>
              <a:defRPr lang="en-US" sz="1600" b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76D9-0004-4B5A-A8BD-A069E646B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373CD-B7F0-4829-852E-34755187B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57200" y="2216360"/>
            <a:ext cx="4038600" cy="390980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4647695" y="2216360"/>
            <a:ext cx="4038600" cy="3915858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DBB5-1FC3-4A7F-A21A-11B4D61A5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76ED-7C72-4A30-9F26-0B1FC0B42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D80D-2630-472C-93E3-0344B44A6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578877" y="990600"/>
            <a:ext cx="5180086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A9AD-347D-421A-BAF4-BB0A9EA8B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0648" name="Rectangle 20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3825"/>
            <a:ext cx="21336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531F4F6-67AC-4E70-9FDD-B4038FE5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66688" y="580230"/>
            <a:ext cx="644525" cy="517525"/>
          </a:xfrm>
          <a:prstGeom prst="star4">
            <a:avLst>
              <a:gd name="adj" fmla="val 10648"/>
            </a:avLst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45720" rIns="4572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</p:sldLayoutIdLst>
  <p:hf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and Data/Information Lifecycle mapping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6DBB5-1FC3-4A7F-A21A-11B4D61A50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91"/>
          <a:stretch/>
        </p:blipFill>
        <p:spPr bwMode="auto">
          <a:xfrm>
            <a:off x="1719759" y="5260331"/>
            <a:ext cx="877065" cy="1066165"/>
          </a:xfrm>
          <a:prstGeom prst="rect">
            <a:avLst/>
          </a:prstGeom>
          <a:noFill/>
        </p:spPr>
      </p:pic>
      <p:sp>
        <p:nvSpPr>
          <p:cNvPr id="5" name="Pentagon 4"/>
          <p:cNvSpPr/>
          <p:nvPr/>
        </p:nvSpPr>
        <p:spPr bwMode="auto">
          <a:xfrm>
            <a:off x="950903" y="2171855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Pre-Phase A</a:t>
            </a:r>
          </a:p>
          <a:p>
            <a:pPr lvl="0" algn="ctr"/>
            <a:r>
              <a:rPr lang="en-US" sz="700" dirty="0" smtClean="0">
                <a:solidFill>
                  <a:srgbClr val="000000"/>
                </a:solidFill>
                <a:latin typeface="Arial"/>
              </a:rPr>
              <a:t>Conceptual </a:t>
            </a:r>
            <a:r>
              <a:rPr lang="en-US" sz="700" dirty="0">
                <a:solidFill>
                  <a:srgbClr val="000000"/>
                </a:solidFill>
                <a:latin typeface="Arial"/>
              </a:rPr>
              <a:t>Analysis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" y="2321297"/>
            <a:ext cx="95090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Project</a:t>
            </a: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Lifecycle</a:t>
            </a: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(All Possible</a:t>
            </a: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Phases)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0" y="4009808"/>
            <a:ext cx="95090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Data/Info.</a:t>
            </a: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Lifecycle</a:t>
            </a: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(All Possible</a:t>
            </a: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Phases)</a:t>
            </a:r>
          </a:p>
        </p:txBody>
      </p:sp>
      <p:sp>
        <p:nvSpPr>
          <p:cNvPr id="15" name="Pentagon 14"/>
          <p:cNvSpPr/>
          <p:nvPr/>
        </p:nvSpPr>
        <p:spPr bwMode="auto">
          <a:xfrm>
            <a:off x="1804343" y="2171855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Phase A</a:t>
            </a:r>
          </a:p>
          <a:p>
            <a:pPr algn="ctr"/>
            <a:r>
              <a:rPr lang="en-US" sz="700" dirty="0" smtClean="0">
                <a:latin typeface="+mn-lt"/>
              </a:rPr>
              <a:t>Preliminary Analysis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2657783" y="2171855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Phase B</a:t>
            </a:r>
          </a:p>
          <a:p>
            <a:pPr algn="ctr"/>
            <a:r>
              <a:rPr lang="en-US" sz="700" dirty="0" smtClean="0">
                <a:latin typeface="+mn-lt"/>
              </a:rPr>
              <a:t>Definition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17" name="Pentagon 16"/>
          <p:cNvSpPr/>
          <p:nvPr/>
        </p:nvSpPr>
        <p:spPr bwMode="auto">
          <a:xfrm>
            <a:off x="3511223" y="2171855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Phase C/D</a:t>
            </a:r>
          </a:p>
          <a:p>
            <a:pPr algn="ctr"/>
            <a:r>
              <a:rPr lang="en-US" sz="700" dirty="0" smtClean="0">
                <a:latin typeface="+mn-lt"/>
              </a:rPr>
              <a:t>Design/Development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4364663" y="2171855"/>
            <a:ext cx="1643623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Operations</a:t>
            </a:r>
          </a:p>
          <a:p>
            <a:pPr algn="ctr"/>
            <a:r>
              <a:rPr lang="en-US" sz="700" dirty="0" smtClean="0">
                <a:latin typeface="+mn-lt"/>
              </a:rPr>
              <a:t>Mission Execution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19" name="Pentagon 18"/>
          <p:cNvSpPr/>
          <p:nvPr/>
        </p:nvSpPr>
        <p:spPr bwMode="auto">
          <a:xfrm>
            <a:off x="6066948" y="2186312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Termination</a:t>
            </a:r>
          </a:p>
          <a:p>
            <a:pPr algn="ctr"/>
            <a:r>
              <a:rPr lang="en-US" sz="700" dirty="0" smtClean="0">
                <a:latin typeface="+mn-lt"/>
              </a:rPr>
              <a:t>Spacecraft Deorbit</a:t>
            </a:r>
          </a:p>
          <a:p>
            <a:pPr algn="ctr"/>
            <a:r>
              <a:rPr lang="en-US" sz="700" dirty="0" smtClean="0">
                <a:latin typeface="+mn-lt"/>
              </a:rPr>
              <a:t>Data turnover to </a:t>
            </a:r>
          </a:p>
          <a:p>
            <a:pPr algn="ctr"/>
            <a:r>
              <a:rPr lang="en-US" sz="700" dirty="0" smtClean="0">
                <a:latin typeface="+mn-lt"/>
              </a:rPr>
              <a:t>Long-term Archive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950901" y="3891038"/>
            <a:ext cx="1645923" cy="1006770"/>
          </a:xfrm>
          <a:prstGeom prst="homePlate">
            <a:avLst>
              <a:gd name="adj" fmla="val 13772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Data </a:t>
            </a:r>
          </a:p>
          <a:p>
            <a:pPr algn="ctr"/>
            <a:r>
              <a:rPr lang="en-US" sz="1100" dirty="0" smtClean="0">
                <a:latin typeface="+mn-lt"/>
              </a:rPr>
              <a:t>Formulation</a:t>
            </a:r>
          </a:p>
          <a:p>
            <a:pPr algn="ctr"/>
            <a:r>
              <a:rPr lang="en-US" sz="700" dirty="0" smtClean="0">
                <a:latin typeface="+mn-lt"/>
              </a:rPr>
              <a:t>Addressing Data Plan</a:t>
            </a:r>
          </a:p>
          <a:p>
            <a:pPr algn="ctr"/>
            <a:r>
              <a:rPr lang="en-US" sz="700" dirty="0" smtClean="0">
                <a:latin typeface="+mn-lt"/>
              </a:rPr>
              <a:t>In </a:t>
            </a:r>
            <a:r>
              <a:rPr lang="en-US" sz="700" dirty="0" err="1" smtClean="0">
                <a:latin typeface="+mn-lt"/>
              </a:rPr>
              <a:t>Conceputal</a:t>
            </a:r>
            <a:r>
              <a:rPr lang="en-US" sz="700" dirty="0" smtClean="0">
                <a:latin typeface="+mn-lt"/>
              </a:rPr>
              <a:t> Analysis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24" name="Pentagon 23"/>
          <p:cNvSpPr/>
          <p:nvPr/>
        </p:nvSpPr>
        <p:spPr bwMode="auto">
          <a:xfrm>
            <a:off x="7053979" y="2176169"/>
            <a:ext cx="1861421" cy="1006770"/>
          </a:xfrm>
          <a:prstGeom prst="homePlate">
            <a:avLst>
              <a:gd name="adj" fmla="val 19827"/>
            </a:avLst>
          </a:prstGeom>
          <a:solidFill>
            <a:srgbClr val="9BBCFF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Archive </a:t>
            </a:r>
          </a:p>
          <a:p>
            <a:pPr algn="ctr"/>
            <a:r>
              <a:rPr lang="en-US" sz="1100" dirty="0" smtClean="0">
                <a:latin typeface="+mn-lt"/>
              </a:rPr>
              <a:t>Operations</a:t>
            </a:r>
          </a:p>
          <a:p>
            <a:pPr algn="ctr"/>
            <a:r>
              <a:rPr lang="en-US" sz="700" dirty="0" smtClean="0">
                <a:latin typeface="+mn-lt"/>
              </a:rPr>
              <a:t>Archive access</a:t>
            </a:r>
          </a:p>
          <a:p>
            <a:pPr algn="ctr"/>
            <a:r>
              <a:rPr lang="en-US" sz="700" dirty="0" smtClean="0">
                <a:latin typeface="+mn-lt"/>
              </a:rPr>
              <a:t>Provision and</a:t>
            </a:r>
          </a:p>
          <a:p>
            <a:pPr algn="ctr"/>
            <a:r>
              <a:rPr lang="en-US" sz="700" dirty="0" smtClean="0">
                <a:latin typeface="+mn-lt"/>
              </a:rPr>
              <a:t>eternal curation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26" name="Pentagon 25"/>
          <p:cNvSpPr/>
          <p:nvPr/>
        </p:nvSpPr>
        <p:spPr bwMode="auto">
          <a:xfrm>
            <a:off x="2657783" y="3891038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Data </a:t>
            </a:r>
          </a:p>
          <a:p>
            <a:pPr algn="ctr"/>
            <a:r>
              <a:rPr lang="en-US" sz="1100" dirty="0" smtClean="0">
                <a:latin typeface="+mn-lt"/>
              </a:rPr>
              <a:t>Definition</a:t>
            </a:r>
          </a:p>
          <a:p>
            <a:pPr algn="ctr"/>
            <a:r>
              <a:rPr lang="en-US" sz="700" dirty="0" smtClean="0">
                <a:latin typeface="+mn-lt"/>
              </a:rPr>
              <a:t>Establishment of Data</a:t>
            </a:r>
          </a:p>
          <a:p>
            <a:pPr algn="ctr"/>
            <a:r>
              <a:rPr lang="en-US" sz="700" dirty="0" smtClean="0">
                <a:latin typeface="+mn-lt"/>
              </a:rPr>
              <a:t>Handling for the project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27" name="Pentagon 26"/>
          <p:cNvSpPr/>
          <p:nvPr/>
        </p:nvSpPr>
        <p:spPr bwMode="auto">
          <a:xfrm>
            <a:off x="3511223" y="3891038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Implementation</a:t>
            </a:r>
          </a:p>
          <a:p>
            <a:pPr algn="ctr"/>
            <a:r>
              <a:rPr lang="en-US" sz="700" dirty="0" smtClean="0">
                <a:latin typeface="+mn-lt"/>
              </a:rPr>
              <a:t>Design/Develop HW/SW</a:t>
            </a:r>
          </a:p>
          <a:p>
            <a:pPr algn="ctr"/>
            <a:r>
              <a:rPr lang="en-US" sz="700" dirty="0" smtClean="0">
                <a:latin typeface="+mn-lt"/>
              </a:rPr>
              <a:t>Systems, processes</a:t>
            </a:r>
          </a:p>
          <a:p>
            <a:pPr algn="ctr"/>
            <a:endParaRPr lang="en-US" sz="1100" dirty="0">
              <a:latin typeface="+mn-lt"/>
            </a:endParaRPr>
          </a:p>
        </p:txBody>
      </p:sp>
      <p:sp>
        <p:nvSpPr>
          <p:cNvPr id="28" name="Pentagon 27"/>
          <p:cNvSpPr/>
          <p:nvPr/>
        </p:nvSpPr>
        <p:spPr bwMode="auto">
          <a:xfrm>
            <a:off x="4364662" y="3891038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Operations</a:t>
            </a:r>
          </a:p>
          <a:p>
            <a:pPr algn="ctr"/>
            <a:r>
              <a:rPr lang="en-US" sz="700" dirty="0" smtClean="0">
                <a:latin typeface="+mn-lt"/>
              </a:rPr>
              <a:t>Create/Collect data, </a:t>
            </a:r>
          </a:p>
          <a:p>
            <a:pPr algn="ctr"/>
            <a:r>
              <a:rPr lang="en-US" sz="700" dirty="0" smtClean="0">
                <a:latin typeface="+mn-lt"/>
              </a:rPr>
              <a:t>Contemporary access</a:t>
            </a:r>
          </a:p>
          <a:p>
            <a:pPr algn="ctr"/>
            <a:r>
              <a:rPr lang="en-US" sz="700" dirty="0" smtClean="0">
                <a:latin typeface="+mn-lt"/>
              </a:rPr>
              <a:t>And exploitation</a:t>
            </a:r>
            <a:endParaRPr lang="en-US" sz="1100" dirty="0">
              <a:latin typeface="+mn-lt"/>
            </a:endParaRPr>
          </a:p>
        </p:txBody>
      </p:sp>
      <p:sp>
        <p:nvSpPr>
          <p:cNvPr id="29" name="Pentagon 28"/>
          <p:cNvSpPr/>
          <p:nvPr/>
        </p:nvSpPr>
        <p:spPr bwMode="auto">
          <a:xfrm>
            <a:off x="5215805" y="3891038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Initial </a:t>
            </a:r>
          </a:p>
          <a:p>
            <a:pPr algn="ctr"/>
            <a:r>
              <a:rPr lang="en-US" sz="1100" dirty="0" smtClean="0">
                <a:latin typeface="+mn-lt"/>
              </a:rPr>
              <a:t>Exploitation</a:t>
            </a:r>
          </a:p>
          <a:p>
            <a:pPr algn="ctr"/>
            <a:r>
              <a:rPr lang="en-US" sz="700" dirty="0" smtClean="0">
                <a:latin typeface="+mn-lt"/>
              </a:rPr>
              <a:t>Create/Collect data, </a:t>
            </a:r>
          </a:p>
          <a:p>
            <a:pPr algn="ctr"/>
            <a:r>
              <a:rPr lang="en-US" sz="700" dirty="0" smtClean="0">
                <a:latin typeface="+mn-lt"/>
              </a:rPr>
              <a:t>Contemporary access</a:t>
            </a:r>
          </a:p>
          <a:p>
            <a:pPr algn="ctr"/>
            <a:r>
              <a:rPr lang="en-US" sz="700" dirty="0" smtClean="0">
                <a:latin typeface="+mn-lt"/>
              </a:rPr>
              <a:t>And exploitation</a:t>
            </a:r>
            <a:endParaRPr lang="en-US" sz="1100" dirty="0">
              <a:latin typeface="+mn-lt"/>
            </a:endParaRPr>
          </a:p>
        </p:txBody>
      </p:sp>
      <p:sp>
        <p:nvSpPr>
          <p:cNvPr id="30" name="Pentagon 29"/>
          <p:cNvSpPr/>
          <p:nvPr/>
        </p:nvSpPr>
        <p:spPr bwMode="auto">
          <a:xfrm>
            <a:off x="7894319" y="3891038"/>
            <a:ext cx="1021081" cy="1006770"/>
          </a:xfrm>
          <a:prstGeom prst="homePlate">
            <a:avLst>
              <a:gd name="adj" fmla="val 19827"/>
            </a:avLst>
          </a:prstGeom>
          <a:solidFill>
            <a:srgbClr val="9BBCFF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Legacy</a:t>
            </a:r>
          </a:p>
          <a:p>
            <a:pPr algn="ctr"/>
            <a:r>
              <a:rPr lang="en-US" sz="1100" dirty="0" smtClean="0">
                <a:latin typeface="+mn-lt"/>
              </a:rPr>
              <a:t>Exploitation </a:t>
            </a:r>
          </a:p>
          <a:p>
            <a:pPr algn="ctr"/>
            <a:r>
              <a:rPr lang="en-US" sz="700" dirty="0" smtClean="0">
                <a:latin typeface="+mn-lt"/>
              </a:rPr>
              <a:t>Extra measures to </a:t>
            </a:r>
          </a:p>
          <a:p>
            <a:pPr algn="ctr"/>
            <a:r>
              <a:rPr lang="en-US" sz="700" dirty="0" smtClean="0">
                <a:latin typeface="+mn-lt"/>
              </a:rPr>
              <a:t>Cope with obsolete</a:t>
            </a:r>
          </a:p>
          <a:p>
            <a:pPr algn="ctr"/>
            <a:r>
              <a:rPr lang="en-US" sz="700" dirty="0" smtClean="0">
                <a:latin typeface="+mn-lt"/>
              </a:rPr>
              <a:t>HW/SW access</a:t>
            </a:r>
          </a:p>
          <a:p>
            <a:pPr algn="ctr"/>
            <a:r>
              <a:rPr lang="en-US" sz="700" dirty="0" smtClean="0">
                <a:latin typeface="+mn-lt"/>
              </a:rPr>
              <a:t>requirements</a:t>
            </a:r>
            <a:endParaRPr lang="en-US" sz="1100" dirty="0">
              <a:latin typeface="+mn-lt"/>
            </a:endParaRPr>
          </a:p>
        </p:txBody>
      </p:sp>
      <p:sp>
        <p:nvSpPr>
          <p:cNvPr id="31" name="Pentagon 30"/>
          <p:cNvSpPr/>
          <p:nvPr/>
        </p:nvSpPr>
        <p:spPr bwMode="auto">
          <a:xfrm>
            <a:off x="7055407" y="3891038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BBCFF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Long-term</a:t>
            </a:r>
          </a:p>
          <a:p>
            <a:pPr algn="ctr"/>
            <a:r>
              <a:rPr lang="en-US" sz="1100" dirty="0" smtClean="0">
                <a:latin typeface="+mn-lt"/>
              </a:rPr>
              <a:t>Exploitation</a:t>
            </a:r>
          </a:p>
          <a:p>
            <a:pPr algn="ctr"/>
            <a:r>
              <a:rPr lang="en-US" sz="700" dirty="0" smtClean="0">
                <a:latin typeface="+mn-lt"/>
              </a:rPr>
              <a:t>Using current tools for</a:t>
            </a:r>
          </a:p>
          <a:p>
            <a:pPr algn="ctr"/>
            <a:r>
              <a:rPr lang="en-US" sz="700" dirty="0" smtClean="0">
                <a:latin typeface="+mn-lt"/>
              </a:rPr>
              <a:t>Post-project research</a:t>
            </a:r>
            <a:endParaRPr lang="en-US" sz="1100" dirty="0">
              <a:latin typeface="+mn-lt"/>
            </a:endParaRPr>
          </a:p>
        </p:txBody>
      </p:sp>
      <p:sp>
        <p:nvSpPr>
          <p:cNvPr id="32" name="Pentagon 31"/>
          <p:cNvSpPr/>
          <p:nvPr/>
        </p:nvSpPr>
        <p:spPr bwMode="auto">
          <a:xfrm>
            <a:off x="6059701" y="3872235"/>
            <a:ext cx="792481" cy="1006770"/>
          </a:xfrm>
          <a:prstGeom prst="homePlate">
            <a:avLst>
              <a:gd name="adj" fmla="val 19827"/>
            </a:avLst>
          </a:prstGeom>
          <a:solidFill>
            <a:srgbClr val="9BBCFF"/>
          </a:solidFill>
          <a:ln w="38100">
            <a:noFill/>
            <a:round/>
            <a:headEnd/>
            <a:tailEnd/>
          </a:ln>
        </p:spPr>
        <p:txBody>
          <a:bodyPr vert="vert270" wrap="none" rtlCol="0" anchor="ctr"/>
          <a:lstStyle/>
          <a:p>
            <a:pPr algn="ctr"/>
            <a:r>
              <a:rPr lang="en-US" sz="1100" dirty="0" smtClean="0">
                <a:latin typeface="+mn-lt"/>
              </a:rPr>
              <a:t>Migration</a:t>
            </a:r>
          </a:p>
          <a:p>
            <a:pPr algn="ctr"/>
            <a:r>
              <a:rPr lang="en-US" sz="700" dirty="0" smtClean="0">
                <a:latin typeface="+mn-lt"/>
              </a:rPr>
              <a:t>Transfer to</a:t>
            </a:r>
          </a:p>
          <a:p>
            <a:pPr algn="ctr"/>
            <a:r>
              <a:rPr lang="en-US" sz="700" dirty="0" smtClean="0">
                <a:latin typeface="+mn-lt"/>
              </a:rPr>
              <a:t>Long-term archive</a:t>
            </a:r>
            <a:endParaRPr lang="en-US" sz="1100" dirty="0">
              <a:latin typeface="+mn-lt"/>
            </a:endParaRPr>
          </a:p>
        </p:txBody>
      </p:sp>
      <p:pic>
        <p:nvPicPr>
          <p:cNvPr id="33" name="Picture 3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8"/>
          <a:stretch/>
        </p:blipFill>
        <p:spPr bwMode="auto">
          <a:xfrm>
            <a:off x="3502975" y="5260330"/>
            <a:ext cx="2897777" cy="1066165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 bwMode="auto">
          <a:xfrm>
            <a:off x="-26499" y="5469378"/>
            <a:ext cx="150554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Mapping to current</a:t>
            </a: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“Lifecycle” document</a:t>
            </a:r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4645284" y="-2518977"/>
            <a:ext cx="347133" cy="7735899"/>
          </a:xfrm>
          <a:prstGeom prst="downArrow">
            <a:avLst>
              <a:gd name="adj1" fmla="val 50000"/>
              <a:gd name="adj2" fmla="val 182962"/>
            </a:avLst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" wrap="none" rtlCol="0" anchor="ctr"/>
          <a:lstStyle/>
          <a:p>
            <a:pPr algn="ctr"/>
            <a:r>
              <a:rPr lang="en-US" sz="1400" dirty="0" smtClean="0">
                <a:latin typeface="+mj-lt"/>
              </a:rPr>
              <a:t>Time</a:t>
            </a:r>
            <a:endParaRPr lang="en-US" sz="14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6956458" y="1750700"/>
            <a:ext cx="17828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(A project phase, but </a:t>
            </a: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usually a different project)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283159" y="3182557"/>
            <a:ext cx="0" cy="7124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141331" y="3182557"/>
            <a:ext cx="0" cy="7124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999503" y="3182557"/>
            <a:ext cx="0" cy="7124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857675" y="3182557"/>
            <a:ext cx="0" cy="7124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715847" y="3182557"/>
            <a:ext cx="0" cy="7124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574019" y="3182557"/>
            <a:ext cx="0" cy="7124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7290363" y="3182557"/>
            <a:ext cx="0" cy="7124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8148538" y="3182557"/>
            <a:ext cx="0" cy="7124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432191" y="3182557"/>
            <a:ext cx="0" cy="7124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5903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Backup: </a:t>
            </a:r>
          </a:p>
          <a:p>
            <a:r>
              <a:rPr lang="en-US" dirty="0" smtClean="0"/>
              <a:t>Excerpt from SIF class material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6DBB5-1FC3-4A7F-A21A-11B4D61A50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Standards Can Fit Your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75667" y="2167466"/>
            <a:ext cx="1430867" cy="778934"/>
          </a:xfrm>
          <a:prstGeom prst="rect">
            <a:avLst/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dirty="0" smtClean="0">
                <a:latin typeface="+mn-lt"/>
              </a:rPr>
              <a:t>Phase A</a:t>
            </a:r>
          </a:p>
          <a:p>
            <a:pPr algn="ctr"/>
            <a:r>
              <a:rPr lang="en-US" sz="1100" dirty="0" smtClean="0">
                <a:latin typeface="+mn-lt"/>
              </a:rPr>
              <a:t>Preliminary Analysis</a:t>
            </a:r>
            <a:endParaRPr lang="en-US" sz="11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275667" y="1388532"/>
            <a:ext cx="1430867" cy="778934"/>
          </a:xfrm>
          <a:prstGeom prst="rect">
            <a:avLst/>
          </a:prstGeom>
          <a:solidFill>
            <a:srgbClr val="FFFF99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dirty="0" smtClean="0">
                <a:latin typeface="+mn-lt"/>
              </a:rPr>
              <a:t>Pre-phase A</a:t>
            </a:r>
          </a:p>
          <a:p>
            <a:pPr algn="ctr"/>
            <a:r>
              <a:rPr lang="en-US" sz="1100" dirty="0" smtClean="0">
                <a:latin typeface="+mn-lt"/>
              </a:rPr>
              <a:t>Conceptual Study</a:t>
            </a:r>
            <a:endParaRPr lang="en-US" sz="11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275667" y="2946400"/>
            <a:ext cx="1430867" cy="778934"/>
          </a:xfrm>
          <a:prstGeom prst="rect">
            <a:avLst/>
          </a:prstGeom>
          <a:solidFill>
            <a:srgbClr val="FF99CC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dirty="0" smtClean="0">
                <a:latin typeface="+mn-lt"/>
              </a:rPr>
              <a:t>Phase B</a:t>
            </a:r>
          </a:p>
          <a:p>
            <a:pPr algn="ctr"/>
            <a:r>
              <a:rPr lang="en-US" sz="1100" dirty="0" smtClean="0">
                <a:latin typeface="+mn-lt"/>
              </a:rPr>
              <a:t>Definition</a:t>
            </a:r>
            <a:endParaRPr lang="en-US" sz="1100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75667" y="3725334"/>
            <a:ext cx="1430867" cy="7789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dirty="0" smtClean="0">
                <a:latin typeface="+mn-lt"/>
              </a:rPr>
              <a:t>Phase C/D</a:t>
            </a:r>
          </a:p>
          <a:p>
            <a:pPr algn="ctr"/>
            <a:r>
              <a:rPr lang="en-US" sz="1100" dirty="0" smtClean="0">
                <a:latin typeface="+mn-lt"/>
              </a:rPr>
              <a:t>Design and </a:t>
            </a:r>
          </a:p>
          <a:p>
            <a:pPr algn="ctr"/>
            <a:r>
              <a:rPr lang="en-US" sz="1100" dirty="0" smtClean="0">
                <a:latin typeface="+mn-lt"/>
              </a:rPr>
              <a:t>Development</a:t>
            </a:r>
            <a:endParaRPr lang="en-US" sz="11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75667" y="4504268"/>
            <a:ext cx="1430867" cy="778934"/>
          </a:xfrm>
          <a:prstGeom prst="rect">
            <a:avLst/>
          </a:prstGeom>
          <a:solidFill>
            <a:srgbClr val="FF9900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dirty="0" smtClean="0">
                <a:latin typeface="+mn-lt"/>
              </a:rPr>
              <a:t>Operations</a:t>
            </a:r>
          </a:p>
          <a:p>
            <a:pPr algn="ctr"/>
            <a:r>
              <a:rPr lang="en-US" sz="1100" dirty="0" smtClean="0">
                <a:latin typeface="+mn-lt"/>
              </a:rPr>
              <a:t>Mission Ops and </a:t>
            </a:r>
          </a:p>
          <a:p>
            <a:pPr algn="ctr"/>
            <a:r>
              <a:rPr lang="en-US" sz="1100" dirty="0" smtClean="0">
                <a:latin typeface="+mn-lt"/>
              </a:rPr>
              <a:t>Data Analysis</a:t>
            </a:r>
            <a:endParaRPr lang="en-US" sz="11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5706534" y="3080054"/>
            <a:ext cx="2074334" cy="17851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System Requirements Review</a:t>
            </a:r>
          </a:p>
          <a:p>
            <a:endParaRPr lang="en-US" sz="10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System Design Review</a:t>
            </a:r>
            <a:endParaRPr lang="en-US" sz="1000" b="1" dirty="0">
              <a:solidFill>
                <a:srgbClr val="0033CC"/>
              </a:solidFill>
              <a:latin typeface="Arial" charset="0"/>
            </a:endParaRPr>
          </a:p>
          <a:p>
            <a:endParaRPr lang="en-US" sz="1000" b="1" dirty="0" smtClean="0">
              <a:solidFill>
                <a:srgbClr val="0033CC"/>
              </a:solidFill>
              <a:latin typeface="Arial" charset="0"/>
            </a:endParaRP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Preliminary Design Review</a:t>
            </a:r>
          </a:p>
          <a:p>
            <a:endParaRPr lang="en-US" sz="10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Critical Design Review</a:t>
            </a:r>
          </a:p>
          <a:p>
            <a:endParaRPr lang="en-US" sz="10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Flight Readiness Review</a:t>
            </a:r>
          </a:p>
          <a:p>
            <a:endParaRPr lang="en-US" sz="10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Flight Execution</a:t>
            </a:r>
            <a:endParaRPr lang="en-US" sz="10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939801" y="1265766"/>
            <a:ext cx="347133" cy="4140201"/>
          </a:xfrm>
          <a:prstGeom prst="downArrow">
            <a:avLst/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" wrap="none" rtlCol="0" anchor="ctr"/>
          <a:lstStyle/>
          <a:p>
            <a:pPr algn="ctr"/>
            <a:r>
              <a:rPr lang="en-US" sz="1400" dirty="0" smtClean="0">
                <a:latin typeface="+mj-lt"/>
              </a:rPr>
              <a:t>Time</a:t>
            </a:r>
            <a:endParaRPr lang="en-US" sz="14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1380066" y="1759072"/>
            <a:ext cx="2133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Technical References (Architecture, conceptual frameworks, etc. drive broad approaches)</a:t>
            </a:r>
          </a:p>
        </p:txBody>
      </p:sp>
      <p:sp>
        <p:nvSpPr>
          <p:cNvPr id="29" name="Left Brace 28"/>
          <p:cNvSpPr/>
          <p:nvPr/>
        </p:nvSpPr>
        <p:spPr bwMode="auto">
          <a:xfrm>
            <a:off x="3979333" y="1388533"/>
            <a:ext cx="203200" cy="1430868"/>
          </a:xfrm>
          <a:prstGeom prst="leftBrace">
            <a:avLst>
              <a:gd name="adj1" fmla="val 8333"/>
              <a:gd name="adj2" fmla="val 3520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>
            <a:endCxn id="29" idx="1"/>
          </p:cNvCxnSpPr>
          <p:nvPr/>
        </p:nvCxnSpPr>
        <p:spPr bwMode="auto">
          <a:xfrm>
            <a:off x="2971800" y="1888067"/>
            <a:ext cx="1007533" cy="4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1380066" y="2879999"/>
            <a:ext cx="23029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713" lvl="0" indent="-112713">
              <a:buFont typeface="Wingdings" pitchFamily="2" charset="2"/>
              <a:buChar char=""/>
            </a:pP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Technical </a:t>
            </a:r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Implementations (HW/SW approaches needed before CDR)</a:t>
            </a:r>
            <a:endParaRPr lang="en-US" sz="10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34" name="Left Brace 33"/>
          <p:cNvSpPr/>
          <p:nvPr/>
        </p:nvSpPr>
        <p:spPr bwMode="auto">
          <a:xfrm>
            <a:off x="3551765" y="2709332"/>
            <a:ext cx="630767" cy="1405467"/>
          </a:xfrm>
          <a:prstGeom prst="leftBrace">
            <a:avLst>
              <a:gd name="adj1" fmla="val 8333"/>
              <a:gd name="adj2" fmla="val 2184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1380066" y="2479889"/>
            <a:ext cx="21336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Design Practices</a:t>
            </a:r>
            <a:br>
              <a:rPr lang="en-US" sz="1000" b="1" dirty="0" smtClean="0">
                <a:solidFill>
                  <a:srgbClr val="0033CC"/>
                </a:solidFill>
                <a:latin typeface="Arial" charset="0"/>
              </a:rPr>
            </a:br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(needed before design starts)</a:t>
            </a:r>
          </a:p>
        </p:txBody>
      </p:sp>
      <p:sp>
        <p:nvSpPr>
          <p:cNvPr id="37" name="Left Brace 36"/>
          <p:cNvSpPr/>
          <p:nvPr/>
        </p:nvSpPr>
        <p:spPr bwMode="auto">
          <a:xfrm>
            <a:off x="3776130" y="1955800"/>
            <a:ext cx="406401" cy="1430868"/>
          </a:xfrm>
          <a:prstGeom prst="leftBrace">
            <a:avLst>
              <a:gd name="adj1" fmla="val 8333"/>
              <a:gd name="adj2" fmla="val 4645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717799" y="2617115"/>
            <a:ext cx="1058331" cy="10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3242732" y="3017225"/>
            <a:ext cx="342899" cy="10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/>
          <p:cNvSpPr txBox="1"/>
          <p:nvPr/>
        </p:nvSpPr>
        <p:spPr bwMode="auto">
          <a:xfrm>
            <a:off x="4381499" y="913311"/>
            <a:ext cx="121920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Typical Mission</a:t>
            </a:r>
          </a:p>
          <a:p>
            <a:pPr algn="ctr"/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Life Cycle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1380066" y="4376290"/>
            <a:ext cx="2133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Operational Practices</a:t>
            </a:r>
            <a:br>
              <a:rPr lang="en-US" sz="1000" b="1" dirty="0" smtClean="0">
                <a:solidFill>
                  <a:srgbClr val="0033CC"/>
                </a:solidFill>
                <a:latin typeface="Arial" charset="0"/>
              </a:rPr>
            </a:br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(Typically before operations starts, but can also be introduced mid-operations)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971800" y="4514909"/>
            <a:ext cx="130386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7353833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38100">
          <a:noFill/>
          <a:round/>
          <a:headEnd/>
          <a:tailEnd/>
        </a:ln>
      </a:spPr>
      <a:bodyPr wrap="none" rtlCol="0" anchor="ctr"/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12700">
          <a:noFill/>
          <a:miter lim="800000"/>
          <a:headEnd type="none" w="sm" len="sm"/>
          <a:tailEnd type="none" w="sm" len="sm"/>
        </a:ln>
      </a:spPr>
      <a:bodyPr wrap="square">
        <a:spAutoFit/>
      </a:bodyPr>
      <a:lstStyle>
        <a:defPPr marL="112713" indent="-112713">
          <a:buFont typeface="Wingdings" pitchFamily="2" charset="2"/>
          <a:buChar char=""/>
          <a:defRPr sz="1000" b="1" dirty="0" smtClean="0">
            <a:solidFill>
              <a:srgbClr val="0033CC"/>
            </a:solidFill>
            <a:latin typeface="Arial" charset="0"/>
          </a:defRPr>
        </a:defPPr>
      </a:lstStyle>
    </a:tx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rmal.potx" id="{935DECC2-4FF5-49C9-96C8-76B19F921323}" vid="{CD57C4AB-659B-4C77-9AC8-3AF292381BB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</TotalTime>
  <Pages>51</Pages>
  <Words>223</Words>
  <Application>Microsoft Office PowerPoint</Application>
  <PresentationFormat>Letter Paper (8.5x11 in)</PresentationFormat>
  <Paragraphs>102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Wingdings</vt:lpstr>
      <vt:lpstr>Wingdings 2</vt:lpstr>
      <vt:lpstr>Times New Roman</vt:lpstr>
      <vt:lpstr>Blank</vt:lpstr>
      <vt:lpstr>Project and Data/Information Lifecycle mapping</vt:lpstr>
      <vt:lpstr>PowerPoint Presentation</vt:lpstr>
      <vt:lpstr>How Standards Can Fit Your Schedule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CCSDS Overview</dc:subject>
  <dc:creator>Mike Kearney</dc:creator>
  <cp:lastModifiedBy>Mike Kearney</cp:lastModifiedBy>
  <cp:revision>8</cp:revision>
  <cp:lastPrinted>2001-11-29T04:39:41Z</cp:lastPrinted>
  <dcterms:created xsi:type="dcterms:W3CDTF">2016-03-01T15:19:16Z</dcterms:created>
  <dcterms:modified xsi:type="dcterms:W3CDTF">2016-03-01T17:08:01Z</dcterms:modified>
</cp:coreProperties>
</file>