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25" autoAdjust="0"/>
  </p:normalViewPr>
  <p:slideViewPr>
    <p:cSldViewPr showGuides="1">
      <p:cViewPr>
        <p:scale>
          <a:sx n="100" d="100"/>
          <a:sy n="100" d="100"/>
        </p:scale>
        <p:origin x="-444" y="-72"/>
      </p:cViewPr>
      <p:guideLst>
        <p:guide orient="horz" pos="2160"/>
        <p:guide pos="29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DAC255-0F64-4677-8412-9491F01407D6}" type="datetimeFigureOut">
              <a:rPr lang="en-US" smtClean="0"/>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FABD8B-14E1-4C96-A5EE-047716B61900}" type="slidenum">
              <a:rPr lang="en-US" smtClean="0"/>
              <a:t>‹#›</a:t>
            </a:fld>
            <a:endParaRPr lang="en-US"/>
          </a:p>
        </p:txBody>
      </p:sp>
    </p:spTree>
    <p:extLst>
      <p:ext uri="{BB962C8B-B14F-4D97-AF65-F5344CB8AC3E}">
        <p14:creationId xmlns:p14="http://schemas.microsoft.com/office/powerpoint/2010/main" val="339253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t>Digital Stewardship: Responsible planning, curation and management of digital data or digital information.  Stewardship includes adding value to existing digital data or digital information.</a:t>
            </a:r>
          </a:p>
          <a:p>
            <a:r>
              <a:rPr lang="en-US" sz="1200" smtClean="0"/>
              <a:t>Contains also:</a:t>
            </a:r>
          </a:p>
          <a:p>
            <a:r>
              <a:rPr lang="en-US" sz="1200" smtClean="0"/>
              <a:t>Digital Curation : The selection, organization, maintenance, collection, preservation or archiving and presentation of digital data or digital information typically using professional or expert knowledge.</a:t>
            </a:r>
          </a:p>
          <a:p>
            <a:r>
              <a:rPr lang="en-US" sz="1200" smtClean="0"/>
              <a:t>Contains also:</a:t>
            </a:r>
          </a:p>
          <a:p>
            <a:r>
              <a:rPr lang="en-US" sz="1200" smtClean="0"/>
              <a:t>Digital Preservation : The actions that maintain (including consolidate) digital data or digital information in its original or existing form, as well as actions that maintain the users’ ability to access and use it</a:t>
            </a:r>
          </a:p>
          <a:p>
            <a:r>
              <a:rPr lang="en-US" sz="1200" smtClean="0"/>
              <a:t>Contains also:</a:t>
            </a:r>
          </a:p>
          <a:p>
            <a:r>
              <a:rPr lang="en-US" sz="1200" smtClean="0"/>
              <a:t>Data consolidation: ….</a:t>
            </a:r>
            <a:endParaRPr lang="en-US" sz="1200"/>
          </a:p>
        </p:txBody>
      </p:sp>
      <p:sp>
        <p:nvSpPr>
          <p:cNvPr id="4" name="Slide Number Placeholder 3"/>
          <p:cNvSpPr>
            <a:spLocks noGrp="1"/>
          </p:cNvSpPr>
          <p:nvPr>
            <p:ph type="sldNum" sz="quarter" idx="10"/>
          </p:nvPr>
        </p:nvSpPr>
        <p:spPr/>
        <p:txBody>
          <a:bodyPr/>
          <a:lstStyle/>
          <a:p>
            <a:fld id="{0FFABD8B-14E1-4C96-A5EE-047716B61900}" type="slidenum">
              <a:rPr lang="en-US" smtClean="0"/>
              <a:t>1</a:t>
            </a:fld>
            <a:endParaRPr lang="en-US"/>
          </a:p>
        </p:txBody>
      </p:sp>
    </p:spTree>
    <p:extLst>
      <p:ext uri="{BB962C8B-B14F-4D97-AF65-F5344CB8AC3E}">
        <p14:creationId xmlns:p14="http://schemas.microsoft.com/office/powerpoint/2010/main" val="77562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71671-2D99-47A0-BEAA-919C5DF2F7C1}"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222544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71671-2D99-47A0-BEAA-919C5DF2F7C1}"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383758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71671-2D99-47A0-BEAA-919C5DF2F7C1}"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17084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371671-2D99-47A0-BEAA-919C5DF2F7C1}"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97726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71671-2D99-47A0-BEAA-919C5DF2F7C1}"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304910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371671-2D99-47A0-BEAA-919C5DF2F7C1}"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216273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371671-2D99-47A0-BEAA-919C5DF2F7C1}"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9731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71671-2D99-47A0-BEAA-919C5DF2F7C1}"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137206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71671-2D99-47A0-BEAA-919C5DF2F7C1}"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32221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71671-2D99-47A0-BEAA-919C5DF2F7C1}"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159302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71671-2D99-47A0-BEAA-919C5DF2F7C1}"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D23DC-3C02-4837-B079-D063EF0C3354}" type="slidenum">
              <a:rPr lang="en-US" smtClean="0"/>
              <a:t>‹#›</a:t>
            </a:fld>
            <a:endParaRPr lang="en-US"/>
          </a:p>
        </p:txBody>
      </p:sp>
    </p:spTree>
    <p:extLst>
      <p:ext uri="{BB962C8B-B14F-4D97-AF65-F5344CB8AC3E}">
        <p14:creationId xmlns:p14="http://schemas.microsoft.com/office/powerpoint/2010/main" val="219506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71671-2D99-47A0-BEAA-919C5DF2F7C1}" type="datetimeFigureOut">
              <a:rPr lang="en-US" smtClean="0"/>
              <a:t>10/24/2014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D23DC-3C02-4837-B079-D063EF0C3354}" type="slidenum">
              <a:rPr lang="en-US" smtClean="0"/>
              <a:t>‹#›</a:t>
            </a:fld>
            <a:endParaRPr lang="en-US"/>
          </a:p>
        </p:txBody>
      </p:sp>
    </p:spTree>
    <p:extLst>
      <p:ext uri="{BB962C8B-B14F-4D97-AF65-F5344CB8AC3E}">
        <p14:creationId xmlns:p14="http://schemas.microsoft.com/office/powerpoint/2010/main" val="403576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67544" y="1556792"/>
            <a:ext cx="8136904" cy="4680520"/>
          </a:xfrm>
          <a:prstGeom prst="ellipse">
            <a:avLst/>
          </a:prstGeom>
          <a:solidFill>
            <a:schemeClr val="bg2">
              <a:lumMod val="75000"/>
            </a:schemeClr>
          </a:solidFill>
        </p:spPr>
        <p:style>
          <a:lnRef idx="0">
            <a:schemeClr val="accent6"/>
          </a:lnRef>
          <a:fillRef idx="3">
            <a:schemeClr val="accent6"/>
          </a:fillRef>
          <a:effectRef idx="3">
            <a:schemeClr val="accent6"/>
          </a:effectRef>
          <a:fontRef idx="minor">
            <a:schemeClr val="lt1"/>
          </a:fontRef>
        </p:style>
        <p:txBody>
          <a:bodyPr tIns="0" rtlCol="0" anchor="t" anchorCtr="0"/>
          <a:lstStyle/>
          <a:p>
            <a:pPr algn="ctr"/>
            <a:endParaRPr lang="en-US" b="1">
              <a:solidFill>
                <a:schemeClr val="tx1"/>
              </a:solidFill>
            </a:endParaRPr>
          </a:p>
        </p:txBody>
      </p:sp>
      <p:sp>
        <p:nvSpPr>
          <p:cNvPr id="7" name="Oval 6"/>
          <p:cNvSpPr/>
          <p:nvPr/>
        </p:nvSpPr>
        <p:spPr>
          <a:xfrm>
            <a:off x="1115616" y="2204864"/>
            <a:ext cx="3672408" cy="1701507"/>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mtClean="0">
                <a:solidFill>
                  <a:schemeClr val="tx1"/>
                </a:solidFill>
              </a:rPr>
              <a:t>Planning</a:t>
            </a:r>
            <a:endParaRPr lang="en-US">
              <a:solidFill>
                <a:schemeClr val="tx1"/>
              </a:solidFill>
            </a:endParaRPr>
          </a:p>
        </p:txBody>
      </p:sp>
      <p:sp>
        <p:nvSpPr>
          <p:cNvPr id="9" name="Oval 8"/>
          <p:cNvSpPr/>
          <p:nvPr/>
        </p:nvSpPr>
        <p:spPr>
          <a:xfrm>
            <a:off x="539552" y="2924944"/>
            <a:ext cx="3672408" cy="1701507"/>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mtClean="0">
                <a:solidFill>
                  <a:schemeClr val="tx1"/>
                </a:solidFill>
              </a:rPr>
              <a:t>Management</a:t>
            </a:r>
            <a:endParaRPr lang="en-US">
              <a:solidFill>
                <a:schemeClr val="tx1"/>
              </a:solidFill>
            </a:endParaRPr>
          </a:p>
        </p:txBody>
      </p:sp>
      <p:sp>
        <p:nvSpPr>
          <p:cNvPr id="10" name="Oval 9"/>
          <p:cNvSpPr/>
          <p:nvPr/>
        </p:nvSpPr>
        <p:spPr>
          <a:xfrm>
            <a:off x="4067944" y="2204864"/>
            <a:ext cx="3672408" cy="1701507"/>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mtClean="0">
                <a:solidFill>
                  <a:schemeClr val="tx1"/>
                </a:solidFill>
              </a:rPr>
              <a:t>Adding value</a:t>
            </a:r>
            <a:endParaRPr lang="en-US">
              <a:solidFill>
                <a:schemeClr val="tx1"/>
              </a:solidFill>
            </a:endParaRPr>
          </a:p>
        </p:txBody>
      </p:sp>
      <p:sp>
        <p:nvSpPr>
          <p:cNvPr id="8" name="Oval 7"/>
          <p:cNvSpPr/>
          <p:nvPr/>
        </p:nvSpPr>
        <p:spPr>
          <a:xfrm>
            <a:off x="2267744" y="3068960"/>
            <a:ext cx="5688632" cy="2952328"/>
          </a:xfrm>
          <a:prstGeom prst="ellipse">
            <a:avLst/>
          </a:prstGeom>
          <a:solidFill>
            <a:schemeClr val="bg2">
              <a:lumMod val="75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endParaRPr lang="en-US" b="1">
              <a:solidFill>
                <a:schemeClr val="tx1"/>
              </a:solidFill>
            </a:endParaRPr>
          </a:p>
        </p:txBody>
      </p:sp>
      <p:sp>
        <p:nvSpPr>
          <p:cNvPr id="11" name="Oval 10"/>
          <p:cNvSpPr/>
          <p:nvPr/>
        </p:nvSpPr>
        <p:spPr>
          <a:xfrm>
            <a:off x="2880382" y="3429000"/>
            <a:ext cx="1863824" cy="85571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smtClean="0">
                <a:solidFill>
                  <a:schemeClr val="tx1"/>
                </a:solidFill>
              </a:rPr>
              <a:t>Selection</a:t>
            </a:r>
            <a:endParaRPr lang="en-US" sz="1400">
              <a:solidFill>
                <a:schemeClr val="tx1"/>
              </a:solidFill>
            </a:endParaRPr>
          </a:p>
        </p:txBody>
      </p:sp>
      <p:sp>
        <p:nvSpPr>
          <p:cNvPr id="12" name="Oval 11"/>
          <p:cNvSpPr/>
          <p:nvPr/>
        </p:nvSpPr>
        <p:spPr>
          <a:xfrm>
            <a:off x="2448334" y="3789040"/>
            <a:ext cx="1863824" cy="85571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smtClean="0">
                <a:solidFill>
                  <a:schemeClr val="tx1"/>
                </a:solidFill>
              </a:rPr>
              <a:t>Organization</a:t>
            </a:r>
            <a:endParaRPr lang="en-US" sz="1400">
              <a:solidFill>
                <a:schemeClr val="tx1"/>
              </a:solidFill>
            </a:endParaRPr>
          </a:p>
        </p:txBody>
      </p:sp>
      <p:sp>
        <p:nvSpPr>
          <p:cNvPr id="13" name="Oval 12"/>
          <p:cNvSpPr/>
          <p:nvPr/>
        </p:nvSpPr>
        <p:spPr>
          <a:xfrm>
            <a:off x="2448334" y="4221088"/>
            <a:ext cx="1863824" cy="85571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smtClean="0">
                <a:solidFill>
                  <a:schemeClr val="tx1"/>
                </a:solidFill>
              </a:rPr>
              <a:t>Maintenance</a:t>
            </a:r>
            <a:endParaRPr lang="en-US" sz="1400">
              <a:solidFill>
                <a:schemeClr val="tx1"/>
              </a:solidFill>
            </a:endParaRPr>
          </a:p>
        </p:txBody>
      </p:sp>
      <p:sp>
        <p:nvSpPr>
          <p:cNvPr id="14" name="Oval 13"/>
          <p:cNvSpPr/>
          <p:nvPr/>
        </p:nvSpPr>
        <p:spPr>
          <a:xfrm>
            <a:off x="2808374" y="4581128"/>
            <a:ext cx="1863824" cy="85571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smtClean="0">
                <a:solidFill>
                  <a:schemeClr val="tx1"/>
                </a:solidFill>
              </a:rPr>
              <a:t>Collection</a:t>
            </a:r>
            <a:endParaRPr lang="en-US" sz="1400">
              <a:solidFill>
                <a:schemeClr val="tx1"/>
              </a:solidFill>
            </a:endParaRPr>
          </a:p>
        </p:txBody>
      </p:sp>
      <p:sp>
        <p:nvSpPr>
          <p:cNvPr id="16" name="Oval 15"/>
          <p:cNvSpPr/>
          <p:nvPr/>
        </p:nvSpPr>
        <p:spPr>
          <a:xfrm>
            <a:off x="3456446" y="4941168"/>
            <a:ext cx="1863824" cy="85571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smtClean="0">
                <a:solidFill>
                  <a:schemeClr val="tx1"/>
                </a:solidFill>
              </a:rPr>
              <a:t>Presentation</a:t>
            </a:r>
            <a:endParaRPr lang="en-US" sz="1400">
              <a:solidFill>
                <a:schemeClr val="tx1"/>
              </a:solidFill>
            </a:endParaRPr>
          </a:p>
        </p:txBody>
      </p:sp>
      <p:sp>
        <p:nvSpPr>
          <p:cNvPr id="15" name="Oval 14"/>
          <p:cNvSpPr/>
          <p:nvPr/>
        </p:nvSpPr>
        <p:spPr>
          <a:xfrm>
            <a:off x="4464558" y="3861048"/>
            <a:ext cx="3456384" cy="1512168"/>
          </a:xfrm>
          <a:prstGeom prst="ellipse">
            <a:avLst/>
          </a:prstGeom>
          <a:solidFill>
            <a:schemeClr val="bg2">
              <a:lumMod val="75000"/>
            </a:schemeClr>
          </a:solidFill>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de-DE" sz="1400" b="1" smtClean="0">
                <a:solidFill>
                  <a:schemeClr val="tx1"/>
                </a:solidFill>
              </a:rPr>
              <a:t>Preservation / Archiving</a:t>
            </a:r>
            <a:endParaRPr lang="en-US" sz="1400" b="1">
              <a:solidFill>
                <a:schemeClr val="tx1"/>
              </a:solidFill>
            </a:endParaRPr>
          </a:p>
        </p:txBody>
      </p:sp>
      <p:sp>
        <p:nvSpPr>
          <p:cNvPr id="18" name="Oval 17"/>
          <p:cNvSpPr/>
          <p:nvPr/>
        </p:nvSpPr>
        <p:spPr>
          <a:xfrm>
            <a:off x="6345150" y="4365104"/>
            <a:ext cx="1503784" cy="49567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ctr" anchorCtr="0"/>
          <a:lstStyle/>
          <a:p>
            <a:pPr algn="ctr"/>
            <a:r>
              <a:rPr lang="de-DE" sz="1200" smtClean="0">
                <a:solidFill>
                  <a:schemeClr val="tx1"/>
                </a:solidFill>
              </a:rPr>
              <a:t>Maintain accessibility</a:t>
            </a:r>
            <a:endParaRPr lang="en-US" sz="1200">
              <a:solidFill>
                <a:schemeClr val="tx1"/>
              </a:solidFill>
            </a:endParaRPr>
          </a:p>
        </p:txBody>
      </p:sp>
      <p:sp>
        <p:nvSpPr>
          <p:cNvPr id="19" name="Oval 18"/>
          <p:cNvSpPr/>
          <p:nvPr/>
        </p:nvSpPr>
        <p:spPr>
          <a:xfrm>
            <a:off x="4608574" y="4445496"/>
            <a:ext cx="1503784" cy="495672"/>
          </a:xfrm>
          <a:prstGeom prst="ellipse">
            <a:avLst/>
          </a:prstGeom>
          <a:solidFill>
            <a:schemeClr val="bg2">
              <a:lumMod val="90000"/>
            </a:schemeClr>
          </a:solidFill>
        </p:spPr>
        <p:style>
          <a:lnRef idx="0">
            <a:schemeClr val="accent6"/>
          </a:lnRef>
          <a:fillRef idx="3">
            <a:schemeClr val="accent6"/>
          </a:fillRef>
          <a:effectRef idx="3">
            <a:schemeClr val="accent6"/>
          </a:effectRef>
          <a:fontRef idx="minor">
            <a:schemeClr val="lt1"/>
          </a:fontRef>
        </p:style>
        <p:txBody>
          <a:bodyPr rtlCol="0" anchor="ctr" anchorCtr="0"/>
          <a:lstStyle/>
          <a:p>
            <a:pPr algn="ctr"/>
            <a:r>
              <a:rPr lang="de-DE" sz="1200" smtClean="0">
                <a:solidFill>
                  <a:schemeClr val="tx1"/>
                </a:solidFill>
              </a:rPr>
              <a:t>Maintain usability</a:t>
            </a:r>
            <a:endParaRPr lang="en-US" sz="1200">
              <a:solidFill>
                <a:schemeClr val="tx1"/>
              </a:solidFill>
            </a:endParaRPr>
          </a:p>
        </p:txBody>
      </p:sp>
      <p:sp>
        <p:nvSpPr>
          <p:cNvPr id="17" name="Oval 16"/>
          <p:cNvSpPr/>
          <p:nvPr/>
        </p:nvSpPr>
        <p:spPr>
          <a:xfrm>
            <a:off x="5544678" y="4805536"/>
            <a:ext cx="1503784" cy="495672"/>
          </a:xfrm>
          <a:prstGeom prst="ellipse">
            <a:avLst/>
          </a:prstGeom>
          <a:solidFill>
            <a:schemeClr val="bg2">
              <a:lumMod val="75000"/>
            </a:schemeClr>
          </a:solidFill>
        </p:spPr>
        <p:style>
          <a:lnRef idx="0">
            <a:schemeClr val="accent6"/>
          </a:lnRef>
          <a:fillRef idx="3">
            <a:schemeClr val="accent6"/>
          </a:fillRef>
          <a:effectRef idx="3">
            <a:schemeClr val="accent6"/>
          </a:effectRef>
          <a:fontRef idx="minor">
            <a:schemeClr val="lt1"/>
          </a:fontRef>
        </p:style>
        <p:txBody>
          <a:bodyPr rtlCol="0" anchor="ctr" anchorCtr="0"/>
          <a:lstStyle/>
          <a:p>
            <a:pPr algn="ctr"/>
            <a:r>
              <a:rPr lang="de-DE" sz="1200" b="1" smtClean="0">
                <a:solidFill>
                  <a:schemeClr val="tx1"/>
                </a:solidFill>
              </a:rPr>
              <a:t>Consolidation</a:t>
            </a:r>
            <a:endParaRPr lang="en-US" sz="1200" b="1">
              <a:solidFill>
                <a:schemeClr val="tx1"/>
              </a:solidFill>
            </a:endParaRPr>
          </a:p>
        </p:txBody>
      </p:sp>
      <p:sp>
        <p:nvSpPr>
          <p:cNvPr id="20" name="Title 1"/>
          <p:cNvSpPr txBox="1">
            <a:spLocks/>
          </p:cNvSpPr>
          <p:nvPr/>
        </p:nvSpPr>
        <p:spPr>
          <a:xfrm>
            <a:off x="0" y="274638"/>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800" smtClean="0"/>
              <a:t>Data Stewardship – Curation – Preservation - Consolidation</a:t>
            </a:r>
            <a:endParaRPr lang="en-US" sz="2800"/>
          </a:p>
        </p:txBody>
      </p:sp>
      <p:sp>
        <p:nvSpPr>
          <p:cNvPr id="22" name="TextBox 21"/>
          <p:cNvSpPr txBox="1"/>
          <p:nvPr/>
        </p:nvSpPr>
        <p:spPr>
          <a:xfrm>
            <a:off x="3543096" y="1772816"/>
            <a:ext cx="2057807" cy="400110"/>
          </a:xfrm>
          <a:prstGeom prst="rect">
            <a:avLst/>
          </a:prstGeom>
          <a:noFill/>
        </p:spPr>
        <p:txBody>
          <a:bodyPr wrap="none" rtlCol="0">
            <a:spAutoFit/>
          </a:bodyPr>
          <a:lstStyle/>
          <a:p>
            <a:r>
              <a:rPr lang="de-DE" sz="2000" b="1" smtClean="0"/>
              <a:t>Data Stewardship</a:t>
            </a:r>
            <a:endParaRPr lang="en-US" sz="2000" b="1"/>
          </a:p>
        </p:txBody>
      </p:sp>
      <p:sp>
        <p:nvSpPr>
          <p:cNvPr id="23" name="TextBox 22"/>
          <p:cNvSpPr txBox="1"/>
          <p:nvPr/>
        </p:nvSpPr>
        <p:spPr>
          <a:xfrm>
            <a:off x="4564474" y="3140968"/>
            <a:ext cx="1095172" cy="400110"/>
          </a:xfrm>
          <a:prstGeom prst="rect">
            <a:avLst/>
          </a:prstGeom>
          <a:noFill/>
        </p:spPr>
        <p:txBody>
          <a:bodyPr wrap="none" rtlCol="0">
            <a:spAutoFit/>
          </a:bodyPr>
          <a:lstStyle/>
          <a:p>
            <a:r>
              <a:rPr lang="de-DE" sz="2000" b="1" smtClean="0"/>
              <a:t>Curation</a:t>
            </a:r>
            <a:endParaRPr lang="en-US" sz="2000" b="1"/>
          </a:p>
        </p:txBody>
      </p:sp>
    </p:spTree>
    <p:extLst>
      <p:ext uri="{BB962C8B-B14F-4D97-AF65-F5344CB8AC3E}">
        <p14:creationId xmlns:p14="http://schemas.microsoft.com/office/powerpoint/2010/main" val="38630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Words>
  <Application>Microsoft Office PowerPoint</Application>
  <PresentationFormat>On-screen Show (4:3)</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DLR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Molch, Katrin</dc:creator>
  <cp:lastModifiedBy>Molch, Katrin</cp:lastModifiedBy>
  <cp:revision>4</cp:revision>
  <dcterms:created xsi:type="dcterms:W3CDTF">2014-10-24T13:21:25Z</dcterms:created>
  <dcterms:modified xsi:type="dcterms:W3CDTF">2014-10-24T13:48:05Z</dcterms:modified>
</cp:coreProperties>
</file>