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5" r:id="rId3"/>
    <p:sldId id="302" r:id="rId4"/>
    <p:sldId id="287" r:id="rId5"/>
    <p:sldId id="273" r:id="rId6"/>
    <p:sldId id="298" r:id="rId7"/>
    <p:sldId id="301" r:id="rId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405"/>
    <a:srgbClr val="EC7305"/>
    <a:srgbClr val="005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139" autoAdjust="0"/>
  </p:normalViewPr>
  <p:slideViewPr>
    <p:cSldViewPr>
      <p:cViewPr>
        <p:scale>
          <a:sx n="80" d="100"/>
          <a:sy n="80" d="100"/>
        </p:scale>
        <p:origin x="-60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32"/>
    </p:cViewPr>
  </p:sorterViewPr>
  <p:notesViewPr>
    <p:cSldViewPr showGuides="1">
      <p:cViewPr varScale="1">
        <p:scale>
          <a:sx n="38" d="100"/>
          <a:sy n="38" d="100"/>
        </p:scale>
        <p:origin x="-2194" y="-58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B63F0-B2EA-4192-96C0-921E7954A73F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7829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7829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20EC8-83AE-4B1C-9EA8-FE916774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473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707D-6C43-4D7D-9E88-8A110A5497F5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331F6-2083-468C-B80B-3650EF24A4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2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0F68667-9D32-478C-8FE4-52EDB3511988}" type="slidenum">
              <a:rPr lang="fr-FR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998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3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776"/>
            <a:ext cx="2133600" cy="21602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DE001C76-F60A-414B-9023-A95F6C016352}" type="datetime1">
              <a:rPr lang="fr-FR" smtClean="0"/>
              <a:t>04/11/2014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Boucon Danièle, COPIL pérennisation des données, 05/02/2014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Picture 10" descr="Couv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68595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-180000" y="2134800"/>
            <a:ext cx="8532000" cy="864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3200" b="1" kern="1200" cap="all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979613" y="1400400"/>
            <a:ext cx="6337300" cy="28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1600" b="1" kern="1200" dirty="0" smtClean="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5"/>
          </p:nvPr>
        </p:nvSpPr>
        <p:spPr>
          <a:xfrm>
            <a:off x="611188" y="3429000"/>
            <a:ext cx="7777162" cy="43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texte 10"/>
          <p:cNvSpPr>
            <a:spLocks noGrp="1"/>
          </p:cNvSpPr>
          <p:nvPr>
            <p:ph type="body" sz="quarter" idx="16"/>
          </p:nvPr>
        </p:nvSpPr>
        <p:spPr>
          <a:xfrm>
            <a:off x="1980000" y="4276800"/>
            <a:ext cx="6337300" cy="936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1600" b="1" kern="1200" dirty="0" smtClean="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7"/>
          </p:nvPr>
        </p:nvSpPr>
        <p:spPr>
          <a:xfrm>
            <a:off x="5938341" y="288925"/>
            <a:ext cx="2378075" cy="9080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1" name="Espace réservé pour une image  20"/>
          <p:cNvSpPr>
            <a:spLocks noGrp="1"/>
          </p:cNvSpPr>
          <p:nvPr>
            <p:ph type="pic" sz="quarter" idx="18"/>
          </p:nvPr>
        </p:nvSpPr>
        <p:spPr>
          <a:xfrm>
            <a:off x="6876000" y="5373688"/>
            <a:ext cx="1438275" cy="55403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9"/>
          </p:nvPr>
        </p:nvSpPr>
        <p:spPr>
          <a:xfrm>
            <a:off x="6443663" y="4725144"/>
            <a:ext cx="1873250" cy="50323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4" name="Line 6"/>
          <p:cNvSpPr>
            <a:spLocks noChangeShapeType="1"/>
          </p:cNvSpPr>
          <p:nvPr userDrawn="1"/>
        </p:nvSpPr>
        <p:spPr bwMode="gray">
          <a:xfrm>
            <a:off x="8604250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5" name="Oval 5"/>
          <p:cNvSpPr>
            <a:spLocks noChangeArrowheads="1"/>
          </p:cNvSpPr>
          <p:nvPr userDrawn="1"/>
        </p:nvSpPr>
        <p:spPr bwMode="gray">
          <a:xfrm>
            <a:off x="8513763" y="585788"/>
            <a:ext cx="179387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gray">
          <a:xfrm>
            <a:off x="8604250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7" name="Oval 7"/>
          <p:cNvSpPr>
            <a:spLocks noChangeArrowheads="1"/>
          </p:cNvSpPr>
          <p:nvPr userDrawn="1"/>
        </p:nvSpPr>
        <p:spPr bwMode="gray">
          <a:xfrm>
            <a:off x="8513763" y="6053138"/>
            <a:ext cx="179387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7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93580C7A-D165-4470-81BB-4A9A7E52AA29}" type="datetime1">
              <a:rPr lang="fr-FR" smtClean="0"/>
              <a:t>04/11/2014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FR" smtClean="0"/>
              <a:t>Boucon Danièle, COPIL pérennisation des données, 05/02/2014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gray">
          <a:xfrm>
            <a:off x="809625" y="549275"/>
            <a:ext cx="1588" cy="554355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 rot="16200000">
            <a:off x="-1850231" y="2983707"/>
            <a:ext cx="446405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3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SUMMARY</a:t>
            </a:r>
            <a:endParaRPr lang="fr-FR" sz="43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7"/>
          <p:cNvSpPr>
            <a:spLocks noChangeArrowheads="1"/>
          </p:cNvSpPr>
          <p:nvPr userDrawn="1"/>
        </p:nvSpPr>
        <p:spPr bwMode="gray">
          <a:xfrm>
            <a:off x="720725" y="512763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 userDrawn="1"/>
        </p:nvSpPr>
        <p:spPr bwMode="gray">
          <a:xfrm>
            <a:off x="720725" y="5986463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1188000" y="1486800"/>
            <a:ext cx="7776488" cy="367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EC7405"/>
              </a:buClr>
              <a:buSzPct val="80000"/>
              <a:buFont typeface="Wingdings 2" pitchFamily="18" charset="2"/>
              <a:buChar char=""/>
              <a:defRPr sz="2200" b="1" cap="all" baseline="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00993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34388F1E-357F-42F7-9B7F-4C24249F4BEE}" type="datetime1">
              <a:rPr lang="fr-FR" smtClean="0"/>
              <a:t>04/11/2014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FR" smtClean="0"/>
              <a:t>Boucon Danièle, COPIL pérennisation des données, 05/02/2014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9"/>
          <p:cNvSpPr>
            <a:spLocks noGrp="1"/>
          </p:cNvSpPr>
          <p:nvPr>
            <p:ph sz="quarter" idx="16"/>
          </p:nvPr>
        </p:nvSpPr>
        <p:spPr>
          <a:xfrm>
            <a:off x="539750" y="1340768"/>
            <a:ext cx="8064499" cy="46805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EC7305"/>
                </a:solidFill>
              </a:defRPr>
            </a:lvl1pPr>
            <a:lvl2pPr marL="0" indent="0">
              <a:buNone/>
              <a:defRPr/>
            </a:lvl2pPr>
            <a:lvl3pPr marL="360000" indent="-228600">
              <a:buSzPct val="80000"/>
              <a:buFont typeface="Wingdings 2" pitchFamily="18" charset="2"/>
              <a:buChar char=""/>
              <a:defRPr sz="1800"/>
            </a:lvl3pPr>
            <a:lvl4pPr marL="540000" indent="-228600">
              <a:buFont typeface="Wingdings 2" pitchFamily="18" charset="2"/>
              <a:buChar char="è"/>
              <a:defRPr sz="1600"/>
            </a:lvl4pPr>
            <a:lvl5pPr marL="720000">
              <a:buClr>
                <a:srgbClr val="EC7305"/>
              </a:buCl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288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00" y="187200"/>
            <a:ext cx="8064000" cy="720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6BBEE7AB-5BD2-4547-B493-AB4834FB3267}" type="datetime1">
              <a:rPr lang="fr-FR" smtClean="0"/>
              <a:t>04/11/2014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FR" smtClean="0"/>
              <a:t>Boucon Danièle, COPIL pérennisation des données, 05/02/2014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774800"/>
            <a:ext cx="3600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8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4932040" y="1772816"/>
            <a:ext cx="3600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2780928"/>
            <a:ext cx="3600000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4932052" y="2780928"/>
            <a:ext cx="3600000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3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5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85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contenu sans barre H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BC5C858-A93B-46BE-9C0F-4C226F59A510}" type="datetime1">
              <a:rPr lang="fr-FR" smtClean="0"/>
              <a:t>04/11/2014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FR" smtClean="0"/>
              <a:t>Boucon Danièle, COPIL pérennisation des données, 05/02/2014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627200"/>
            <a:ext cx="8064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2564904"/>
            <a:ext cx="8064896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2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04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contenu sans barre H et sans pieds de pag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627200"/>
            <a:ext cx="8064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2564904"/>
            <a:ext cx="8064896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8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E06013C5-C0FF-473D-9F80-1540CE90BC85}" type="datetime1">
              <a:rPr lang="fr-FR" smtClean="0"/>
              <a:t>04/11/2014</a:t>
            </a:fld>
            <a:endParaRPr lang="fr-FR" dirty="0"/>
          </a:p>
        </p:txBody>
      </p:sp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FR" smtClean="0"/>
              <a:t>Boucon Danièle, COPIL pérennisation des données, 05/02/2014</a:t>
            </a:r>
            <a:endParaRPr lang="fr-FR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095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B3BD2961-D3A1-4AE1-AB69-09C8859E8794}" type="datetime1">
              <a:rPr lang="fr-FR" smtClean="0"/>
              <a:t>04/11/2014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FR" smtClean="0"/>
              <a:t>Boucon Danièle, COPIL pérennisation des données, 05/02/2014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78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0000" y="187200"/>
            <a:ext cx="8064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 smtClean="0"/>
              <a:t>Modifiez les styles du texte du masque</a:t>
            </a:r>
          </a:p>
          <a:p>
            <a:pPr marL="0" lvl="1" indent="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None/>
            </a:pPr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60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2" r:id="rId4"/>
    <p:sldLayoutId id="2147483663" r:id="rId5"/>
    <p:sldLayoutId id="2147483664" r:id="rId6"/>
    <p:sldLayoutId id="2147483666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200" b="1" kern="1200" cap="all" baseline="0">
          <a:solidFill>
            <a:srgbClr val="00519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lang="fr-FR" sz="2000" kern="1200" dirty="0" smtClean="0">
          <a:solidFill>
            <a:srgbClr val="EC7305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None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0000" indent="-22860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Char char=""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0000" indent="-285750" algn="l" defTabSz="914400" rtl="0" eaLnBrk="1" latinLnBrk="0" hangingPunct="1">
        <a:spcBef>
          <a:spcPct val="20000"/>
        </a:spcBef>
        <a:buClr>
          <a:srgbClr val="EC7305"/>
        </a:buClr>
        <a:buFont typeface="Wingdings 2" pitchFamily="18" charset="2"/>
        <a:buChar char="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000" indent="-228600" algn="l" defTabSz="914400" rtl="0" eaLnBrk="1" latinLnBrk="0" hangingPunct="1">
        <a:spcBef>
          <a:spcPct val="20000"/>
        </a:spcBef>
        <a:buClr>
          <a:srgbClr val="EC7305"/>
        </a:buClr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d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ccsds.org/publications/archive/651x1b1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2800" dirty="0" smtClean="0"/>
              <a:t>CCSDS feedback for </a:t>
            </a:r>
            <a:r>
              <a:rPr lang="fr-FR" sz="2800" dirty="0" err="1" smtClean="0"/>
              <a:t>ltdp</a:t>
            </a:r>
            <a:endParaRPr lang="fr-FR" sz="2800" dirty="0" smtClean="0"/>
          </a:p>
          <a:p>
            <a:endParaRPr lang="fr-FR" sz="2800" dirty="0" smtClean="0"/>
          </a:p>
          <a:p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Boucon Danièle, LTDP </a:t>
            </a:r>
            <a:r>
              <a:rPr lang="fr-FR" dirty="0" smtClean="0"/>
              <a:t>4th </a:t>
            </a:r>
            <a:r>
              <a:rPr lang="fr-FR" dirty="0" err="1" smtClean="0"/>
              <a:t>November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82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2BA1B85-A4A5-43AE-B7FC-9397773141D9}" type="slidenum">
              <a:rPr smtClean="0">
                <a:latin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smtClean="0">
              <a:latin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type="body" sz="quarter" idx="13"/>
          </p:nvPr>
        </p:nvSpPr>
        <p:spPr>
          <a:xfrm>
            <a:off x="1043608" y="1052736"/>
            <a:ext cx="7776488" cy="3672000"/>
          </a:xfrm>
        </p:spPr>
        <p:txBody>
          <a:bodyPr rtlCol="0">
            <a:normAutofit fontScale="92500" lnSpcReduction="20000"/>
          </a:bodyPr>
          <a:lstStyle/>
          <a:p>
            <a:pPr lvl="2" eaLnBrk="1" fontAlgn="auto" hangingPunct="1">
              <a:spcAft>
                <a:spcPts val="0"/>
              </a:spcAft>
              <a:defRPr/>
            </a:pPr>
            <a:endParaRPr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endParaRPr dirty="0"/>
          </a:p>
          <a:p>
            <a:pPr lvl="2" eaLnBrk="1" fontAlgn="auto" hangingPunct="1">
              <a:spcAft>
                <a:spcPts val="0"/>
              </a:spcAft>
              <a:defRPr/>
            </a:pPr>
            <a:endParaRPr sz="1300" dirty="0" smtClean="0"/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sz="2400" dirty="0" smtClean="0"/>
              <a:t>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sz="2400" dirty="0" smtClean="0"/>
              <a:t> Introduction</a:t>
            </a:r>
          </a:p>
          <a:p>
            <a:pPr marL="131400" lvl="2" indent="0" eaLnBrk="1" fontAlgn="auto" hangingPunct="1">
              <a:spcAft>
                <a:spcPts val="0"/>
              </a:spcAft>
              <a:buNone/>
              <a:defRPr/>
            </a:pPr>
            <a:r>
              <a:rPr sz="2400" dirty="0" smtClean="0"/>
              <a:t>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sz="2400" dirty="0" smtClean="0"/>
              <a:t> PAIS tutorial</a:t>
            </a:r>
            <a:endParaRPr sz="2400" dirty="0" smtClean="0"/>
          </a:p>
          <a:p>
            <a:pPr marL="131400" lvl="2" indent="0" eaLnBrk="1" fontAlgn="auto" hangingPunct="1">
              <a:spcAft>
                <a:spcPts val="0"/>
              </a:spcAft>
              <a:buNone/>
              <a:defRPr/>
            </a:pPr>
            <a:endParaRPr lang="fr-FR" sz="2400" dirty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fr-FR" sz="2400" dirty="0" smtClean="0"/>
              <a:t> Information </a:t>
            </a:r>
            <a:r>
              <a:rPr lang="fr-FR" sz="2400" dirty="0" smtClean="0"/>
              <a:t>Curation </a:t>
            </a:r>
            <a:r>
              <a:rPr lang="fr-FR" sz="2400" dirty="0" err="1" smtClean="0"/>
              <a:t>Process</a:t>
            </a:r>
            <a:endParaRPr sz="2400" dirty="0" smtClean="0"/>
          </a:p>
          <a:p>
            <a:pPr marL="131400" lvl="2" indent="0" eaLnBrk="1" fontAlgn="auto" hangingPunct="1">
              <a:spcAft>
                <a:spcPts val="0"/>
              </a:spcAft>
              <a:buNone/>
              <a:defRPr/>
            </a:pPr>
            <a:endParaRPr lang="fr-FR" sz="2400" dirty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fr-FR" sz="2400" dirty="0" smtClean="0"/>
              <a:t> Conclusion</a:t>
            </a:r>
            <a:endParaRPr sz="2200" dirty="0" smtClean="0"/>
          </a:p>
          <a:p>
            <a:pPr lvl="3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dirty="0" smtClean="0"/>
          </a:p>
        </p:txBody>
      </p:sp>
      <p:sp>
        <p:nvSpPr>
          <p:cNvPr id="7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</p:spPr>
        <p:txBody>
          <a:bodyPr/>
          <a:lstStyle/>
          <a:p>
            <a:r>
              <a:rPr lang="fr-FR" dirty="0" smtClean="0"/>
              <a:t>Boucon Danièle, CCSDS DAI standards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40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51520" y="4400475"/>
            <a:ext cx="8712968" cy="19088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51520" y="1484784"/>
            <a:ext cx="8712968" cy="2771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>
          <a:xfrm>
            <a:off x="107950" y="908050"/>
            <a:ext cx="9036050" cy="5689600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sz="2800" dirty="0" smtClean="0">
                <a:solidFill>
                  <a:srgbClr val="EC7405"/>
                </a:solidFill>
              </a:rPr>
              <a:t>Links </a:t>
            </a:r>
            <a:r>
              <a:rPr sz="2800" dirty="0" err="1" smtClean="0">
                <a:solidFill>
                  <a:srgbClr val="EC7405"/>
                </a:solidFill>
              </a:rPr>
              <a:t>with</a:t>
            </a:r>
            <a:r>
              <a:rPr sz="2800" dirty="0" smtClean="0">
                <a:solidFill>
                  <a:srgbClr val="EC7405"/>
                </a:solidFill>
              </a:rPr>
              <a:t> OAIS</a:t>
            </a:r>
          </a:p>
          <a:p>
            <a:pPr marL="131400" lvl="2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sz="2000" b="1" dirty="0" smtClean="0"/>
          </a:p>
          <a:p>
            <a:pPr marL="131400" lvl="2" indent="0">
              <a:buNone/>
              <a:defRPr/>
            </a:pPr>
            <a:r>
              <a:rPr lang="fr-FR" sz="2600" b="1" dirty="0" smtClean="0"/>
              <a:t>Audit </a:t>
            </a:r>
            <a:r>
              <a:rPr lang="fr-FR" sz="2600" b="1" dirty="0"/>
              <a:t>and certification </a:t>
            </a:r>
            <a:r>
              <a:rPr lang="fr-FR" sz="2600" b="1" dirty="0" smtClean="0"/>
              <a:t>                  </a:t>
            </a:r>
          </a:p>
          <a:p>
            <a:pPr marL="131400" lvl="2" indent="0"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                                                       </a:t>
            </a:r>
          </a:p>
          <a:p>
            <a:pPr marL="131400" lvl="2" indent="0">
              <a:buNone/>
              <a:defRPr/>
            </a:pPr>
            <a:endParaRPr lang="fr-FR" sz="2000" b="1" dirty="0"/>
          </a:p>
          <a:p>
            <a:pPr marL="131400" lvl="2" indent="0">
              <a:buNone/>
              <a:defRPr/>
            </a:pPr>
            <a:r>
              <a:rPr lang="fr-FR" sz="2000" b="1" dirty="0" smtClean="0"/>
              <a:t>                                                              </a:t>
            </a:r>
            <a:r>
              <a:rPr sz="2600" b="1" dirty="0" smtClean="0"/>
              <a:t>OAIS</a:t>
            </a:r>
            <a:r>
              <a:rPr sz="2600" dirty="0" smtClean="0"/>
              <a:t> </a:t>
            </a:r>
          </a:p>
          <a:p>
            <a:pPr marL="131400" lvl="2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fr-FR" sz="1400" dirty="0" smtClean="0"/>
          </a:p>
          <a:p>
            <a:pPr marL="131400" lvl="2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sz="1400" dirty="0" smtClean="0"/>
          </a:p>
          <a:p>
            <a:pPr marL="131400" lvl="2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sz="1400" dirty="0" smtClean="0"/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sz="2000" b="1" dirty="0" smtClean="0"/>
              <a:t>                                                             </a:t>
            </a:r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sz="2000" b="1" dirty="0"/>
              <a:t> </a:t>
            </a:r>
            <a:r>
              <a:rPr lang="fr-FR" sz="2000" b="1" dirty="0" smtClean="0"/>
              <a:t>                                                          </a:t>
            </a:r>
            <a:r>
              <a:rPr sz="2600" b="1" dirty="0" smtClean="0"/>
              <a:t>PAIMAS       Information </a:t>
            </a:r>
            <a:r>
              <a:rPr sz="2600" b="1" dirty="0" smtClean="0"/>
              <a:t>Curation</a:t>
            </a:r>
            <a:endParaRPr sz="2600" b="1" dirty="0" smtClean="0"/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sz="2600" b="1" dirty="0"/>
              <a:t> </a:t>
            </a:r>
            <a:r>
              <a:rPr lang="fr-FR" sz="2600" b="1" dirty="0" smtClean="0"/>
              <a:t>                                                                         </a:t>
            </a:r>
            <a:r>
              <a:rPr lang="fr-FR" sz="2600" b="1" dirty="0" err="1"/>
              <a:t>P</a:t>
            </a:r>
            <a:r>
              <a:rPr sz="2600" b="1" dirty="0" err="1" smtClean="0"/>
              <a:t>rocess</a:t>
            </a:r>
            <a:r>
              <a:rPr sz="2600" b="1" dirty="0" smtClean="0"/>
              <a:t>   </a:t>
            </a:r>
            <a:endParaRPr sz="2600" b="1" dirty="0" smtClean="0"/>
          </a:p>
          <a:p>
            <a:pPr marL="131400" lvl="2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sz="1400" dirty="0" smtClean="0"/>
          </a:p>
          <a:p>
            <a:pPr marL="131400" lvl="2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sz="1400" dirty="0"/>
          </a:p>
          <a:p>
            <a:pPr marL="131400" lvl="2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fr-FR" sz="1400" b="1" dirty="0" smtClean="0"/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sz="2800" b="1" dirty="0" smtClean="0"/>
              <a:t>        DEDSL                         PAIS</a:t>
            </a:r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sz="2000" dirty="0" smtClean="0">
              <a:solidFill>
                <a:srgbClr val="EC7405"/>
              </a:solidFill>
            </a:endParaRPr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sz="2000" dirty="0" smtClean="0">
              <a:solidFill>
                <a:srgbClr val="EC7405"/>
              </a:solidFill>
            </a:endParaRPr>
          </a:p>
          <a:p>
            <a:pPr marL="131400" lvl="2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sz="2000" dirty="0">
              <a:solidFill>
                <a:srgbClr val="EC7405"/>
              </a:solidFill>
            </a:endParaRPr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sz="2000" b="1" dirty="0" smtClean="0">
                <a:solidFill>
                  <a:srgbClr val="EC7405"/>
                </a:solidFill>
              </a:rPr>
              <a:t>                                                              </a:t>
            </a:r>
            <a:r>
              <a:rPr sz="2800" b="1" dirty="0" smtClean="0"/>
              <a:t>XFDU </a:t>
            </a:r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rgbClr val="EC7405"/>
                </a:solidFill>
              </a:rPr>
              <a:t> </a:t>
            </a:r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endParaRPr dirty="0" smtClean="0"/>
          </a:p>
          <a:p>
            <a:pPr lvl="3" eaLnBrk="1" fontAlgn="auto" hangingPunct="1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13316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526213"/>
            <a:ext cx="4318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BDE9E05-F36B-4FC7-9939-0F3F00AB11B2}" type="slidenum">
              <a:rPr smtClean="0">
                <a:latin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smtClean="0">
              <a:latin typeface="Arial" pitchFamily="34" charset="0"/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4283075" y="3032471"/>
            <a:ext cx="288925" cy="36036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4325329" y="4041700"/>
            <a:ext cx="288925" cy="3587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 rot="1611291" flipV="1">
            <a:off x="2315355" y="2154097"/>
            <a:ext cx="1469112" cy="242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 flipV="1">
            <a:off x="4343312" y="5114350"/>
            <a:ext cx="302042" cy="5609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4" name="Flèche droite 13"/>
          <p:cNvSpPr/>
          <p:nvPr/>
        </p:nvSpPr>
        <p:spPr>
          <a:xfrm rot="1364197" flipV="1">
            <a:off x="5227301" y="2985331"/>
            <a:ext cx="1469112" cy="242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483848" y="5945803"/>
            <a:ext cx="271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Implementation</a:t>
            </a:r>
            <a:r>
              <a:rPr lang="fr-FR" b="1" dirty="0" smtClean="0"/>
              <a:t> standards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6686236" y="1475492"/>
            <a:ext cx="2248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Conceptual</a:t>
            </a:r>
            <a:r>
              <a:rPr lang="fr-FR" b="1" dirty="0" smtClean="0"/>
              <a:t> standards</a:t>
            </a:r>
            <a:endParaRPr lang="fr-FR" b="1" dirty="0"/>
          </a:p>
        </p:txBody>
      </p:sp>
      <p:sp>
        <p:nvSpPr>
          <p:cNvPr id="5" name="Cœur 4"/>
          <p:cNvSpPr/>
          <p:nvPr/>
        </p:nvSpPr>
        <p:spPr>
          <a:xfrm>
            <a:off x="3989162" y="2188866"/>
            <a:ext cx="884880" cy="756245"/>
          </a:xfrm>
          <a:prstGeom prst="hear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</p:spPr>
        <p:txBody>
          <a:bodyPr/>
          <a:lstStyle/>
          <a:p>
            <a:r>
              <a:rPr lang="fr-FR" dirty="0" smtClean="0"/>
              <a:t>Boucon Danièle, CCSDS DAI standards</a:t>
            </a:r>
            <a:endParaRPr lang="fr-FR" dirty="0"/>
          </a:p>
        </p:txBody>
      </p:sp>
      <p:sp>
        <p:nvSpPr>
          <p:cNvPr id="19" name="Flèche droite 18"/>
          <p:cNvSpPr/>
          <p:nvPr/>
        </p:nvSpPr>
        <p:spPr>
          <a:xfrm rot="8595561" flipV="1">
            <a:off x="1375435" y="3700817"/>
            <a:ext cx="2868676" cy="1047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6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>
          <a:xfrm>
            <a:off x="107504" y="980728"/>
            <a:ext cx="9036274" cy="554461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EC7405"/>
                </a:solidFill>
              </a:rPr>
              <a:t>Main CCSDS DAI standards (</a:t>
            </a:r>
            <a:r>
              <a:rPr lang="fr-FR" dirty="0" err="1" smtClean="0">
                <a:solidFill>
                  <a:srgbClr val="EC7405"/>
                </a:solidFill>
              </a:rPr>
              <a:t>available</a:t>
            </a:r>
            <a:r>
              <a:rPr lang="fr-FR" dirty="0" smtClean="0">
                <a:solidFill>
                  <a:srgbClr val="EC7405"/>
                </a:solidFill>
              </a:rPr>
              <a:t> </a:t>
            </a:r>
            <a:r>
              <a:rPr lang="fr-FR" dirty="0" err="1" smtClean="0">
                <a:solidFill>
                  <a:srgbClr val="EC7405"/>
                </a:solidFill>
              </a:rPr>
              <a:t>at</a:t>
            </a:r>
            <a:r>
              <a:rPr lang="fr-FR" dirty="0" smtClean="0">
                <a:solidFill>
                  <a:srgbClr val="EC7405"/>
                </a:solidFill>
              </a:rPr>
              <a:t> </a:t>
            </a:r>
            <a:r>
              <a:rPr lang="fr-FR" dirty="0" smtClean="0">
                <a:solidFill>
                  <a:srgbClr val="EC7405"/>
                </a:solidFill>
                <a:hlinkClick r:id="rId3"/>
              </a:rPr>
              <a:t>www.ccsds.org</a:t>
            </a:r>
            <a:r>
              <a:rPr lang="fr-FR" dirty="0" smtClean="0">
                <a:solidFill>
                  <a:srgbClr val="EC7405"/>
                </a:solidFill>
              </a:rPr>
              <a:t>)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OAIS and </a:t>
            </a:r>
            <a:r>
              <a:rPr lang="fr-FR" dirty="0" err="1" smtClean="0"/>
              <a:t>related</a:t>
            </a:r>
            <a:r>
              <a:rPr lang="fr-FR" dirty="0" smtClean="0"/>
              <a:t> standards</a:t>
            </a:r>
          </a:p>
          <a:p>
            <a:pPr lvl="2"/>
            <a:r>
              <a:rPr lang="fr-FR" dirty="0" smtClean="0"/>
              <a:t>OAIS (</a:t>
            </a:r>
            <a:r>
              <a:rPr lang="fr-FR" dirty="0"/>
              <a:t>Reference Model for an Open </a:t>
            </a:r>
            <a:r>
              <a:rPr lang="fr-FR" dirty="0" err="1"/>
              <a:t>Archival</a:t>
            </a:r>
            <a:r>
              <a:rPr lang="fr-FR" dirty="0"/>
              <a:t> Information </a:t>
            </a:r>
            <a:r>
              <a:rPr lang="fr-FR" dirty="0" smtClean="0"/>
              <a:t>System), </a:t>
            </a:r>
            <a:r>
              <a:rPr lang="fr-FR" dirty="0"/>
              <a:t>CCSDS </a:t>
            </a:r>
            <a:r>
              <a:rPr lang="fr-FR" dirty="0" smtClean="0"/>
              <a:t>650.0-M-2, ISO 14721:2012</a:t>
            </a:r>
          </a:p>
          <a:p>
            <a:pPr lvl="2"/>
            <a:r>
              <a:rPr lang="fr-FR" dirty="0" smtClean="0"/>
              <a:t>PAIMAS (Producer Archive Interface </a:t>
            </a:r>
            <a:r>
              <a:rPr lang="fr-FR" dirty="0" err="1" smtClean="0"/>
              <a:t>Methodology</a:t>
            </a:r>
            <a:r>
              <a:rPr lang="fr-FR" dirty="0" smtClean="0"/>
              <a:t> Abstract Standard), CCSDS 651.0-M-1, ISO 20652:2006</a:t>
            </a:r>
          </a:p>
          <a:p>
            <a:pPr lvl="2"/>
            <a:r>
              <a:rPr lang="fr-FR" dirty="0" smtClean="0"/>
              <a:t>PAIS (Producer Archive Interface </a:t>
            </a:r>
            <a:r>
              <a:rPr lang="fr-FR" dirty="0" err="1" smtClean="0"/>
              <a:t>Specification</a:t>
            </a:r>
            <a:r>
              <a:rPr lang="fr-FR" dirty="0" smtClean="0"/>
              <a:t>), CCSDS 651.1-R-1</a:t>
            </a:r>
            <a:r>
              <a:rPr lang="fr-FR" dirty="0" smtClean="0"/>
              <a:t>, and tutorial</a:t>
            </a:r>
            <a:r>
              <a:rPr lang="fr-FR" b="1" dirty="0"/>
              <a:t> </a:t>
            </a:r>
            <a:r>
              <a:rPr lang="fr-FR" dirty="0" smtClean="0"/>
              <a:t>CCSDS </a:t>
            </a:r>
            <a:r>
              <a:rPr lang="fr-FR" dirty="0" smtClean="0"/>
              <a:t>651.2-G-1 </a:t>
            </a:r>
          </a:p>
          <a:p>
            <a:pPr lvl="2"/>
            <a:r>
              <a:rPr lang="fr-FR" dirty="0" smtClean="0"/>
              <a:t>Audit and certification of </a:t>
            </a:r>
            <a:r>
              <a:rPr lang="fr-FR" dirty="0" err="1"/>
              <a:t>Trustworthy</a:t>
            </a:r>
            <a:r>
              <a:rPr lang="fr-FR" dirty="0"/>
              <a:t> Digital </a:t>
            </a:r>
            <a:r>
              <a:rPr lang="fr-FR" dirty="0" err="1" smtClean="0"/>
              <a:t>Repositories</a:t>
            </a:r>
            <a:r>
              <a:rPr lang="fr-FR" dirty="0" smtClean="0"/>
              <a:t>, CCSDS 652.0-M-1, ISO 16363:2012</a:t>
            </a:r>
          </a:p>
          <a:p>
            <a:pPr lvl="2"/>
            <a:r>
              <a:rPr lang="fr-FR" dirty="0" err="1"/>
              <a:t>Requirements</a:t>
            </a:r>
            <a:r>
              <a:rPr lang="fr-FR" dirty="0"/>
              <a:t> for Bodies </a:t>
            </a:r>
            <a:r>
              <a:rPr lang="fr-FR" dirty="0" err="1"/>
              <a:t>Providing</a:t>
            </a:r>
            <a:r>
              <a:rPr lang="fr-FR" dirty="0"/>
              <a:t> Audit and Certification of </a:t>
            </a:r>
            <a:r>
              <a:rPr lang="fr-FR" dirty="0" smtClean="0"/>
              <a:t>Candidate </a:t>
            </a:r>
            <a:r>
              <a:rPr lang="fr-FR" dirty="0" err="1"/>
              <a:t>Trustworthy</a:t>
            </a:r>
            <a:r>
              <a:rPr lang="fr-FR" dirty="0"/>
              <a:t> Digital </a:t>
            </a:r>
            <a:r>
              <a:rPr lang="fr-FR" dirty="0" err="1" smtClean="0"/>
              <a:t>Repositories</a:t>
            </a:r>
            <a:r>
              <a:rPr lang="fr-FR" dirty="0" smtClean="0"/>
              <a:t>, </a:t>
            </a:r>
            <a:r>
              <a:rPr lang="fr-FR" dirty="0"/>
              <a:t>CCSDS </a:t>
            </a:r>
            <a:r>
              <a:rPr lang="fr-FR" dirty="0" smtClean="0"/>
              <a:t>652.1-M-1, ISO 16919</a:t>
            </a:r>
          </a:p>
          <a:p>
            <a:pPr lvl="2"/>
            <a:r>
              <a:rPr lang="fr-FR" i="1" dirty="0" smtClean="0"/>
              <a:t>Information </a:t>
            </a:r>
            <a:r>
              <a:rPr lang="fr-FR" i="1" dirty="0" smtClean="0"/>
              <a:t>Curation </a:t>
            </a:r>
            <a:r>
              <a:rPr lang="fr-FR" i="1" dirty="0" err="1"/>
              <a:t>P</a:t>
            </a:r>
            <a:r>
              <a:rPr lang="fr-FR" i="1" dirty="0" err="1" smtClean="0"/>
              <a:t>rocess</a:t>
            </a:r>
            <a:r>
              <a:rPr lang="fr-FR" i="1" dirty="0" smtClean="0"/>
              <a:t>, </a:t>
            </a:r>
            <a:r>
              <a:rPr lang="en-US" i="1" dirty="0"/>
              <a:t>CCSDS 653.0-W-0.1</a:t>
            </a:r>
            <a:r>
              <a:rPr lang="fr-FR" i="1" dirty="0" smtClean="0"/>
              <a:t> (</a:t>
            </a:r>
            <a:r>
              <a:rPr lang="fr-FR" i="1" dirty="0" err="1" smtClean="0"/>
              <a:t>project</a:t>
            </a:r>
            <a:r>
              <a:rPr lang="fr-FR" i="1" dirty="0" smtClean="0"/>
              <a:t>, document not  </a:t>
            </a:r>
            <a:r>
              <a:rPr lang="fr-FR" i="1" dirty="0" err="1" smtClean="0"/>
              <a:t>yet</a:t>
            </a:r>
            <a:r>
              <a:rPr lang="fr-FR" i="1" dirty="0" smtClean="0"/>
              <a:t> </a:t>
            </a:r>
            <a:r>
              <a:rPr lang="fr-FR" i="1" dirty="0" err="1" smtClean="0"/>
              <a:t>available</a:t>
            </a:r>
            <a:r>
              <a:rPr lang="fr-FR" i="1" dirty="0" smtClean="0"/>
              <a:t>)</a:t>
            </a:r>
          </a:p>
          <a:p>
            <a:pPr lvl="2"/>
            <a:endParaRPr lang="fr-FR" dirty="0"/>
          </a:p>
          <a:p>
            <a:pPr marL="131400" lvl="2" indent="0">
              <a:buNone/>
            </a:pPr>
            <a:r>
              <a:rPr lang="fr-FR" dirty="0" smtClean="0">
                <a:solidFill>
                  <a:srgbClr val="EC7405"/>
                </a:solidFill>
              </a:rPr>
              <a:t>Data packaging</a:t>
            </a:r>
          </a:p>
          <a:p>
            <a:pPr lvl="2"/>
            <a:r>
              <a:rPr lang="fr-FR" dirty="0" smtClean="0"/>
              <a:t>XFDU (XML </a:t>
            </a:r>
            <a:r>
              <a:rPr lang="fr-FR" dirty="0" err="1" smtClean="0"/>
              <a:t>Formatted</a:t>
            </a:r>
            <a:r>
              <a:rPr lang="fr-FR" dirty="0" smtClean="0"/>
              <a:t> Data Unit), </a:t>
            </a:r>
            <a:r>
              <a:rPr lang="fr-FR" dirty="0"/>
              <a:t> </a:t>
            </a:r>
            <a:r>
              <a:rPr lang="fr-FR" dirty="0" smtClean="0"/>
              <a:t>CCSDS 661.0-B-1, ISO 13527:2010</a:t>
            </a:r>
          </a:p>
          <a:p>
            <a:pPr lvl="2"/>
            <a:endParaRPr lang="fr-FR" dirty="0"/>
          </a:p>
          <a:p>
            <a:pPr marL="131400" lvl="2" indent="0">
              <a:buNone/>
            </a:pPr>
            <a:r>
              <a:rPr lang="fr-FR" dirty="0" smtClean="0">
                <a:solidFill>
                  <a:srgbClr val="EC7405"/>
                </a:solidFill>
              </a:rPr>
              <a:t>Data structure and description</a:t>
            </a:r>
            <a:endParaRPr lang="fr-FR" dirty="0" smtClean="0"/>
          </a:p>
          <a:p>
            <a:pPr lvl="2"/>
            <a:r>
              <a:rPr lang="fr-FR" dirty="0" smtClean="0"/>
              <a:t>EAST (Data Description </a:t>
            </a:r>
            <a:r>
              <a:rPr lang="fr-FR" dirty="0" err="1" smtClean="0"/>
              <a:t>Language</a:t>
            </a:r>
            <a:r>
              <a:rPr lang="fr-FR" dirty="0" smtClean="0"/>
              <a:t>), </a:t>
            </a:r>
            <a:r>
              <a:rPr lang="fr-FR" dirty="0"/>
              <a:t>CCSDS </a:t>
            </a:r>
            <a:r>
              <a:rPr lang="fr-FR" dirty="0" smtClean="0"/>
              <a:t>644.0-B-2, ISO 15889</a:t>
            </a:r>
          </a:p>
          <a:p>
            <a:pPr lvl="2"/>
            <a:r>
              <a:rPr lang="fr-FR" dirty="0" smtClean="0"/>
              <a:t>DEDSL (</a:t>
            </a:r>
            <a:r>
              <a:rPr lang="fr-FR" dirty="0"/>
              <a:t>Data </a:t>
            </a:r>
            <a:r>
              <a:rPr lang="fr-FR" dirty="0" err="1"/>
              <a:t>Entity</a:t>
            </a:r>
            <a:r>
              <a:rPr lang="fr-FR" dirty="0"/>
              <a:t> </a:t>
            </a:r>
            <a:r>
              <a:rPr lang="fr-FR" dirty="0" err="1"/>
              <a:t>Dictionary</a:t>
            </a:r>
            <a:r>
              <a:rPr lang="fr-FR" dirty="0"/>
              <a:t> </a:t>
            </a:r>
            <a:r>
              <a:rPr lang="fr-FR" dirty="0" err="1"/>
              <a:t>Specification</a:t>
            </a:r>
            <a:r>
              <a:rPr lang="fr-FR" dirty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), </a:t>
            </a:r>
            <a:r>
              <a:rPr lang="fr-FR" dirty="0"/>
              <a:t>CCSDS </a:t>
            </a:r>
            <a:r>
              <a:rPr lang="fr-FR" dirty="0" smtClean="0"/>
              <a:t>647.1-B-1, ISO 21961</a:t>
            </a:r>
          </a:p>
          <a:p>
            <a:pPr marL="131400" lvl="2" indent="0">
              <a:buNone/>
            </a:pPr>
            <a:endParaRPr lang="fr-FR" dirty="0" smtClean="0"/>
          </a:p>
          <a:p>
            <a:pPr lvl="2"/>
            <a:endParaRPr lang="fr-FR" dirty="0" smtClean="0"/>
          </a:p>
          <a:p>
            <a:pPr lvl="3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158B-2901-4CDA-80EA-5413E4B8512B}" type="datetime1">
              <a:rPr lang="fr-FR" smtClean="0"/>
              <a:t>04/11/2014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Boucon Danièle, CCSDS DAI standards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00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PAIS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>
          <a:xfrm>
            <a:off x="250825" y="836612"/>
            <a:ext cx="8569325" cy="5544715"/>
          </a:xfrm>
        </p:spPr>
        <p:txBody>
          <a:bodyPr rtlCol="0">
            <a:normAutofit/>
          </a:bodyPr>
          <a:lstStyle/>
          <a:p>
            <a:pPr lvl="2" eaLnBrk="1" fontAlgn="auto" hangingPunct="1">
              <a:spcAft>
                <a:spcPts val="0"/>
              </a:spcAft>
              <a:defRPr/>
            </a:pPr>
            <a:endParaRPr dirty="0" smtClean="0"/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sz="2400" dirty="0" smtClean="0"/>
          </a:p>
          <a:p>
            <a:pPr lvl="2">
              <a:defRPr/>
            </a:pPr>
            <a:r>
              <a:rPr lang="fr-FR" sz="2400" dirty="0">
                <a:cs typeface="Times New Roman" pitchFamily="18" charset="0"/>
              </a:rPr>
              <a:t> </a:t>
            </a:r>
            <a:r>
              <a:rPr lang="fr-FR" sz="2400" dirty="0" smtClean="0">
                <a:cs typeface="Times New Roman" pitchFamily="18" charset="0"/>
              </a:rPr>
              <a:t>CCSDS </a:t>
            </a:r>
            <a:r>
              <a:rPr lang="fr-FR" sz="2400" dirty="0" smtClean="0">
                <a:cs typeface="Times New Roman" pitchFamily="18" charset="0"/>
              </a:rPr>
              <a:t>PAIS, ISO DIS 20104</a:t>
            </a:r>
            <a:endParaRPr lang="fr-FR" sz="2400" dirty="0" smtClean="0">
              <a:cs typeface="Times New Roman" pitchFamily="18" charset="0"/>
            </a:endParaRPr>
          </a:p>
          <a:p>
            <a:pPr lvl="2">
              <a:defRPr/>
            </a:pPr>
            <a:endParaRPr lang="fr-FR" sz="2400" dirty="0">
              <a:cs typeface="Times New Roman" pitchFamily="18" charset="0"/>
            </a:endParaRPr>
          </a:p>
          <a:p>
            <a:pPr marL="131400" lvl="2" indent="0">
              <a:buNone/>
              <a:defRPr/>
            </a:pPr>
            <a:r>
              <a:rPr lang="fr-FR" sz="2000" u="sng" dirty="0">
                <a:hlinkClick r:id="rId2"/>
              </a:rPr>
              <a:t>http://public.ccsds.org/publications/archive/651x1b1.pdf</a:t>
            </a:r>
            <a:endParaRPr lang="fr-FR" sz="2200" dirty="0" smtClean="0">
              <a:cs typeface="Times New Roman" pitchFamily="18" charset="0"/>
            </a:endParaRPr>
          </a:p>
          <a:p>
            <a:pPr lvl="2">
              <a:defRPr/>
            </a:pPr>
            <a:endParaRPr sz="2400" dirty="0"/>
          </a:p>
          <a:p>
            <a:pPr lvl="2">
              <a:defRPr/>
            </a:pPr>
            <a:r>
              <a:rPr lang="fr-FR" sz="2400" dirty="0" smtClean="0">
                <a:cs typeface="Times New Roman" pitchFamily="18" charset="0"/>
              </a:rPr>
              <a:t> PAIS tutorial</a:t>
            </a:r>
            <a:r>
              <a:rPr lang="fr-FR" sz="2400" dirty="0" smtClean="0">
                <a:cs typeface="Times New Roman" pitchFamily="18" charset="0"/>
              </a:rPr>
              <a:t>: </a:t>
            </a:r>
            <a:r>
              <a:rPr lang="fr-FR" sz="2400" dirty="0" err="1" smtClean="0">
                <a:cs typeface="Times New Roman" pitchFamily="18" charset="0"/>
              </a:rPr>
              <a:t>method</a:t>
            </a:r>
            <a:r>
              <a:rPr lang="fr-FR" sz="2400" dirty="0" smtClean="0">
                <a:cs typeface="Times New Roman" pitchFamily="18" charset="0"/>
              </a:rPr>
              <a:t> + </a:t>
            </a:r>
            <a:r>
              <a:rPr lang="fr-FR" sz="2400" dirty="0" err="1" smtClean="0">
                <a:cs typeface="Times New Roman" pitchFamily="18" charset="0"/>
              </a:rPr>
              <a:t>practical</a:t>
            </a:r>
            <a:r>
              <a:rPr lang="fr-FR" sz="2400" dirty="0" smtClean="0">
                <a:cs typeface="Times New Roman" pitchFamily="18" charset="0"/>
              </a:rPr>
              <a:t> test cases</a:t>
            </a:r>
          </a:p>
          <a:p>
            <a:pPr lvl="2">
              <a:defRPr/>
            </a:pPr>
            <a:endParaRPr lang="fr-FR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lvl="3">
              <a:defRPr/>
            </a:pPr>
            <a:r>
              <a:rPr lang="fr-FR" sz="2000" dirty="0" smtClean="0">
                <a:solidFill>
                  <a:srgbClr val="FF0000"/>
                </a:solidFill>
                <a:cs typeface="Times New Roman" pitchFamily="18" charset="0"/>
              </a:rPr>
              <a:t>NASA ISEE test case (</a:t>
            </a:r>
            <a:r>
              <a:rPr lang="fr-FR" sz="2000" dirty="0" err="1" smtClean="0">
                <a:solidFill>
                  <a:srgbClr val="FF0000"/>
                </a:solidFill>
                <a:cs typeface="Times New Roman" pitchFamily="18" charset="0"/>
              </a:rPr>
              <a:t>closed</a:t>
            </a:r>
            <a:r>
              <a:rPr lang="fr-FR" sz="2000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</a:p>
          <a:p>
            <a:pPr lvl="3">
              <a:defRPr/>
            </a:pPr>
            <a:r>
              <a:rPr lang="fr-FR" sz="2000" dirty="0" smtClean="0">
                <a:solidFill>
                  <a:srgbClr val="FF0000"/>
                </a:solidFill>
                <a:cs typeface="Times New Roman" pitchFamily="18" charset="0"/>
              </a:rPr>
              <a:t>ESA SAFE test case (</a:t>
            </a:r>
            <a:r>
              <a:rPr lang="fr-FR" sz="2000" dirty="0" err="1" smtClean="0">
                <a:solidFill>
                  <a:srgbClr val="FF0000"/>
                </a:solidFill>
                <a:cs typeface="Times New Roman" pitchFamily="18" charset="0"/>
              </a:rPr>
              <a:t>closed</a:t>
            </a:r>
            <a:r>
              <a:rPr lang="fr-FR" sz="2000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</a:p>
          <a:p>
            <a:pPr lvl="3">
              <a:defRPr/>
            </a:pPr>
            <a:r>
              <a:rPr lang="fr-FR" sz="2000" dirty="0" smtClean="0">
                <a:solidFill>
                  <a:srgbClr val="FF0000"/>
                </a:solidFill>
                <a:cs typeface="Times New Roman" pitchFamily="18" charset="0"/>
              </a:rPr>
              <a:t>CNES COROT test case (</a:t>
            </a:r>
            <a:r>
              <a:rPr lang="fr-FR" sz="2000" dirty="0" err="1" smtClean="0">
                <a:solidFill>
                  <a:srgbClr val="FF0000"/>
                </a:solidFill>
                <a:cs typeface="Times New Roman" pitchFamily="18" charset="0"/>
              </a:rPr>
              <a:t>undergoing</a:t>
            </a:r>
            <a:r>
              <a:rPr lang="fr-FR" sz="2000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</a:p>
          <a:p>
            <a:pPr lvl="3">
              <a:defRPr/>
            </a:pPr>
            <a:r>
              <a:rPr lang="fr-FR" sz="2000" dirty="0" err="1" smtClean="0">
                <a:solidFill>
                  <a:srgbClr val="FF0000"/>
                </a:solidFill>
                <a:cs typeface="Times New Roman" pitchFamily="18" charset="0"/>
              </a:rPr>
              <a:t>BnF</a:t>
            </a:r>
            <a:r>
              <a:rPr lang="fr-FR" sz="2000" dirty="0" smtClean="0">
                <a:solidFill>
                  <a:srgbClr val="FF0000"/>
                </a:solidFill>
                <a:cs typeface="Times New Roman" pitchFamily="18" charset="0"/>
              </a:rPr>
              <a:t> doc test case (</a:t>
            </a:r>
            <a:r>
              <a:rPr lang="fr-FR" sz="2000" dirty="0" err="1" smtClean="0">
                <a:solidFill>
                  <a:srgbClr val="FF0000"/>
                </a:solidFill>
                <a:cs typeface="Times New Roman" pitchFamily="18" charset="0"/>
              </a:rPr>
              <a:t>with</a:t>
            </a:r>
            <a:r>
              <a:rPr lang="fr-FR" sz="2000" dirty="0" smtClean="0">
                <a:solidFill>
                  <a:srgbClr val="FF0000"/>
                </a:solidFill>
                <a:cs typeface="Times New Roman" pitchFamily="18" charset="0"/>
              </a:rPr>
              <a:t> METS) (</a:t>
            </a:r>
            <a:r>
              <a:rPr lang="fr-FR" sz="2000" dirty="0" err="1" smtClean="0">
                <a:solidFill>
                  <a:srgbClr val="FF0000"/>
                </a:solidFill>
                <a:cs typeface="Times New Roman" pitchFamily="18" charset="0"/>
              </a:rPr>
              <a:t>undergoing</a:t>
            </a:r>
            <a:r>
              <a:rPr lang="fr-FR" sz="2000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fr-FR" sz="20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lvl="3">
              <a:defRPr/>
            </a:pPr>
            <a:endParaRPr lang="fr-FR" sz="2200" dirty="0" smtClean="0"/>
          </a:p>
          <a:p>
            <a:pPr lvl="3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marL="131400" lvl="2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dirty="0" smtClean="0"/>
          </a:p>
        </p:txBody>
      </p:sp>
      <p:sp>
        <p:nvSpPr>
          <p:cNvPr id="11270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526213"/>
            <a:ext cx="4318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2BA1B85-A4A5-43AE-B7FC-9397773141D9}" type="slidenum">
              <a:rPr smtClean="0">
                <a:latin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smtClean="0">
              <a:latin typeface="Arial" pitchFamily="34" charset="0"/>
            </a:endParaRPr>
          </a:p>
        </p:txBody>
      </p:sp>
      <p:sp>
        <p:nvSpPr>
          <p:cNvPr id="7" name="Espace réservé du pied de page 18"/>
          <p:cNvSpPr txBox="1">
            <a:spLocks/>
          </p:cNvSpPr>
          <p:nvPr/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Boucon Danièle, CCSDS DAI standards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1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Information curation </a:t>
            </a:r>
            <a:r>
              <a:rPr lang="fr-FR" dirty="0" err="1" smtClean="0"/>
              <a:t>process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>
          <a:xfrm>
            <a:off x="0" y="1124744"/>
            <a:ext cx="8856786" cy="54006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End-to-end </a:t>
            </a:r>
            <a:r>
              <a:rPr lang="fr-FR" dirty="0" err="1" smtClean="0"/>
              <a:t>process</a:t>
            </a:r>
            <a:r>
              <a:rPr lang="fr-FR" dirty="0" smtClean="0"/>
              <a:t> (</a:t>
            </a:r>
            <a:r>
              <a:rPr lang="fr-FR" dirty="0" err="1" smtClean="0"/>
              <a:t>conceptual</a:t>
            </a:r>
            <a:r>
              <a:rPr lang="fr-FR" dirty="0" smtClean="0"/>
              <a:t> standard)</a:t>
            </a:r>
          </a:p>
          <a:p>
            <a:pPr lvl="1"/>
            <a:endParaRPr lang="fr-FR" dirty="0" smtClean="0"/>
          </a:p>
          <a:p>
            <a:pPr lvl="2"/>
            <a:r>
              <a:rPr lang="fr-FR" sz="2400" dirty="0" smtClean="0"/>
              <a:t> </a:t>
            </a:r>
            <a:r>
              <a:rPr lang="fr-FR" sz="2400" b="1" dirty="0" err="1" smtClean="0"/>
              <a:t>Material</a:t>
            </a:r>
            <a:r>
              <a:rPr lang="fr-FR" sz="2400" b="1" dirty="0" smtClean="0"/>
              <a:t> </a:t>
            </a:r>
            <a:r>
              <a:rPr lang="fr-FR" sz="2400" b="1" dirty="0" err="1"/>
              <a:t>provided</a:t>
            </a:r>
            <a:r>
              <a:rPr lang="fr-FR" sz="2400" b="1" dirty="0"/>
              <a:t> by the LTDP </a:t>
            </a:r>
            <a:r>
              <a:rPr lang="fr-FR" sz="2400" b="1" dirty="0" smtClean="0"/>
              <a:t>WG as input</a:t>
            </a:r>
          </a:p>
          <a:p>
            <a:pPr lvl="2"/>
            <a:r>
              <a:rPr lang="fr-FR" sz="2400" b="1" dirty="0"/>
              <a:t> </a:t>
            </a:r>
            <a:r>
              <a:rPr lang="fr-FR" sz="2400" b="1" dirty="0" err="1" smtClean="0"/>
              <a:t>Comments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provided</a:t>
            </a:r>
            <a:r>
              <a:rPr lang="fr-FR" sz="2400" b="1" dirty="0" smtClean="0"/>
              <a:t> by the CCSDS</a:t>
            </a:r>
          </a:p>
          <a:p>
            <a:pPr lvl="2"/>
            <a:endParaRPr lang="fr-FR" dirty="0"/>
          </a:p>
          <a:p>
            <a:pPr lvl="2"/>
            <a:r>
              <a:rPr lang="fr-FR" dirty="0" smtClean="0"/>
              <a:t> </a:t>
            </a:r>
            <a:r>
              <a:rPr lang="fr-FR" sz="2200" dirty="0" err="1"/>
              <a:t>G</a:t>
            </a:r>
            <a:r>
              <a:rPr lang="fr-FR" sz="2200" dirty="0" err="1" smtClean="0"/>
              <a:t>eneric</a:t>
            </a:r>
            <a:r>
              <a:rPr lang="fr-FR" sz="2200" dirty="0" smtClean="0"/>
              <a:t> </a:t>
            </a:r>
            <a:r>
              <a:rPr lang="fr-FR" sz="2200" dirty="0" err="1" smtClean="0"/>
              <a:t>process</a:t>
            </a:r>
            <a:r>
              <a:rPr lang="fr-FR" sz="2200" dirty="0" smtClean="0"/>
              <a:t> (</a:t>
            </a:r>
            <a:r>
              <a:rPr lang="fr-FR" sz="2200" dirty="0"/>
              <a:t>Not </a:t>
            </a:r>
            <a:r>
              <a:rPr lang="fr-FR" sz="2200" dirty="0" err="1"/>
              <a:t>only</a:t>
            </a:r>
            <a:r>
              <a:rPr lang="fr-FR" sz="2200" dirty="0"/>
              <a:t> </a:t>
            </a:r>
            <a:r>
              <a:rPr lang="fr-FR" sz="2200" dirty="0" err="1"/>
              <a:t>dedicated</a:t>
            </a:r>
            <a:r>
              <a:rPr lang="fr-FR" sz="2200" dirty="0"/>
              <a:t> to </a:t>
            </a:r>
            <a:r>
              <a:rPr lang="fr-FR" sz="2200" dirty="0" err="1"/>
              <a:t>space</a:t>
            </a:r>
            <a:r>
              <a:rPr lang="fr-FR" sz="2200" dirty="0"/>
              <a:t> </a:t>
            </a:r>
            <a:r>
              <a:rPr lang="fr-FR" sz="2200" dirty="0" err="1"/>
              <a:t>agencies</a:t>
            </a:r>
            <a:r>
              <a:rPr lang="fr-FR" sz="2200" dirty="0"/>
              <a:t> (</a:t>
            </a:r>
            <a:r>
              <a:rPr lang="fr-FR" sz="2200" dirty="0" err="1"/>
              <a:t>e.g</a:t>
            </a:r>
            <a:r>
              <a:rPr lang="fr-FR" sz="2200" dirty="0"/>
              <a:t>. </a:t>
            </a:r>
            <a:r>
              <a:rPr lang="fr-FR" sz="2200" dirty="0" err="1"/>
              <a:t>BnF</a:t>
            </a:r>
            <a:r>
              <a:rPr lang="fr-FR" sz="2200" dirty="0"/>
              <a:t> </a:t>
            </a:r>
            <a:r>
              <a:rPr lang="fr-FR" sz="2200" dirty="0" smtClean="0"/>
              <a:t>participant)</a:t>
            </a:r>
          </a:p>
          <a:p>
            <a:pPr lvl="2"/>
            <a:endParaRPr lang="fr-FR" dirty="0" smtClean="0"/>
          </a:p>
          <a:p>
            <a:pPr lvl="3"/>
            <a:r>
              <a:rPr lang="fr-FR" sz="2200" dirty="0" smtClean="0"/>
              <a:t> </a:t>
            </a:r>
            <a:r>
              <a:rPr lang="fr-FR" sz="2200" dirty="0" err="1" smtClean="0"/>
              <a:t>Generic</a:t>
            </a:r>
            <a:r>
              <a:rPr lang="fr-FR" sz="2200" dirty="0" smtClean="0"/>
              <a:t> </a:t>
            </a:r>
            <a:r>
              <a:rPr lang="fr-FR" sz="2200" dirty="0" err="1" smtClean="0"/>
              <a:t>terminology</a:t>
            </a:r>
            <a:r>
              <a:rPr lang="fr-FR" sz="2200" dirty="0" smtClean="0"/>
              <a:t> (</a:t>
            </a:r>
            <a:r>
              <a:rPr lang="fr-FR" sz="2200" dirty="0" err="1" smtClean="0"/>
              <a:t>identify</a:t>
            </a:r>
            <a:r>
              <a:rPr lang="fr-FR" sz="2200" dirty="0" smtClean="0"/>
              <a:t> new </a:t>
            </a:r>
            <a:r>
              <a:rPr lang="fr-FR" sz="2200" dirty="0" err="1" smtClean="0"/>
              <a:t>terms</a:t>
            </a:r>
            <a:r>
              <a:rPr lang="fr-FR" sz="2200" dirty="0" smtClean="0"/>
              <a:t> in addition to the </a:t>
            </a:r>
            <a:r>
              <a:rPr lang="fr-FR" sz="2200" dirty="0" err="1" smtClean="0"/>
              <a:t>existing</a:t>
            </a:r>
            <a:r>
              <a:rPr lang="fr-FR" sz="2200" dirty="0" smtClean="0"/>
              <a:t> OAIS </a:t>
            </a:r>
            <a:r>
              <a:rPr lang="fr-FR" sz="2200" dirty="0" err="1" smtClean="0"/>
              <a:t>ones</a:t>
            </a:r>
            <a:r>
              <a:rPr lang="fr-FR" sz="2200" dirty="0" smtClean="0"/>
              <a:t>, </a:t>
            </a:r>
            <a:r>
              <a:rPr lang="fr-FR" sz="2200" dirty="0" err="1" smtClean="0"/>
              <a:t>with</a:t>
            </a:r>
            <a:r>
              <a:rPr lang="fr-FR" sz="2200" dirty="0" smtClean="0"/>
              <a:t> possible </a:t>
            </a:r>
            <a:r>
              <a:rPr lang="fr-FR" sz="2200" dirty="0" err="1" smtClean="0"/>
              <a:t>specialization</a:t>
            </a:r>
            <a:r>
              <a:rPr lang="fr-FR" sz="2200" dirty="0" smtClean="0"/>
              <a:t> by </a:t>
            </a:r>
            <a:r>
              <a:rPr lang="fr-FR" sz="2200" dirty="0" err="1" smtClean="0"/>
              <a:t>domains</a:t>
            </a:r>
            <a:r>
              <a:rPr lang="fr-FR" sz="2200" dirty="0" smtClean="0"/>
              <a:t> EO …)</a:t>
            </a:r>
          </a:p>
          <a:p>
            <a:pPr lvl="3"/>
            <a:r>
              <a:rPr lang="fr-FR" sz="2200" dirty="0"/>
              <a:t> </a:t>
            </a:r>
            <a:r>
              <a:rPr lang="fr-FR" sz="2200" dirty="0" smtClean="0"/>
              <a:t>Meeting the 22nd </a:t>
            </a:r>
            <a:r>
              <a:rPr lang="fr-FR" sz="2200" dirty="0" err="1" smtClean="0"/>
              <a:t>September</a:t>
            </a:r>
            <a:r>
              <a:rPr lang="fr-FR" sz="2200" dirty="0" smtClean="0"/>
              <a:t> (</a:t>
            </a:r>
            <a:r>
              <a:rPr lang="fr-FR" sz="2200" dirty="0" err="1" smtClean="0"/>
              <a:t>Stewardship</a:t>
            </a:r>
            <a:r>
              <a:rPr lang="fr-FR" sz="2200" dirty="0" smtClean="0"/>
              <a:t>/Curation/</a:t>
            </a:r>
            <a:r>
              <a:rPr lang="fr-FR" sz="2200" dirty="0" err="1" smtClean="0"/>
              <a:t>Preservation</a:t>
            </a:r>
            <a:r>
              <a:rPr lang="fr-FR" sz="2200" dirty="0" smtClean="0"/>
              <a:t>)</a:t>
            </a:r>
            <a:endParaRPr lang="fr-FR" sz="2200" dirty="0" smtClean="0"/>
          </a:p>
          <a:p>
            <a:pPr lvl="2"/>
            <a:endParaRPr lang="fr-FR" dirty="0" smtClean="0"/>
          </a:p>
          <a:p>
            <a:pPr lvl="2"/>
            <a:r>
              <a:rPr lang="fr-FR" sz="2200" dirty="0" err="1" smtClean="0"/>
              <a:t>Terminology</a:t>
            </a:r>
            <a:r>
              <a:rPr lang="fr-FR" sz="2200" dirty="0" smtClean="0"/>
              <a:t>, content, use cases</a:t>
            </a:r>
            <a:endParaRPr lang="fr-FR" sz="2200" dirty="0" smtClean="0"/>
          </a:p>
          <a:p>
            <a:pPr lvl="3"/>
            <a:endParaRPr lang="fr-FR" sz="2200" dirty="0"/>
          </a:p>
          <a:p>
            <a:pPr lvl="2"/>
            <a:r>
              <a:rPr lang="fr-FR" sz="2200" dirty="0" smtClean="0"/>
              <a:t>Planning:</a:t>
            </a:r>
            <a:endParaRPr lang="fr-FR" sz="2200" dirty="0" smtClean="0"/>
          </a:p>
          <a:p>
            <a:pPr lvl="3"/>
            <a:r>
              <a:rPr lang="fr-FR" dirty="0" smtClean="0"/>
              <a:t>End 2016: CCSDS standard</a:t>
            </a:r>
          </a:p>
          <a:p>
            <a:pPr lvl="3"/>
            <a:r>
              <a:rPr lang="fr-FR" dirty="0" err="1" smtClean="0"/>
              <a:t>Mid</a:t>
            </a:r>
            <a:r>
              <a:rPr lang="fr-FR" dirty="0" smtClean="0"/>
              <a:t> 2017: Complete ISO </a:t>
            </a:r>
            <a:r>
              <a:rPr lang="fr-FR" dirty="0" err="1" smtClean="0"/>
              <a:t>review</a:t>
            </a:r>
            <a:endParaRPr lang="fr-FR" dirty="0" smtClean="0"/>
          </a:p>
          <a:p>
            <a:pPr lvl="3"/>
            <a:r>
              <a:rPr lang="fr-FR" dirty="0" smtClean="0"/>
              <a:t>End 2017: ISO publication</a:t>
            </a:r>
          </a:p>
          <a:p>
            <a:pPr lvl="2"/>
            <a:endParaRPr lang="fr-FR" dirty="0" smtClean="0"/>
          </a:p>
          <a:p>
            <a:pPr lvl="2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158B-2901-4CDA-80EA-5413E4B8512B}" type="datetime1">
              <a:rPr lang="fr-FR" smtClean="0"/>
              <a:t>04/11/2014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Boucon Danièle, CCSDS DAI standards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43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events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>
          <a:xfrm>
            <a:off x="-1016" y="692696"/>
            <a:ext cx="9145016" cy="5256584"/>
          </a:xfrm>
        </p:spPr>
        <p:txBody>
          <a:bodyPr>
            <a:normAutofit/>
          </a:bodyPr>
          <a:lstStyle/>
          <a:p>
            <a:pPr marL="131400" lvl="2" indent="0">
              <a:buNone/>
            </a:pPr>
            <a:endParaRPr lang="fr-FR" dirty="0"/>
          </a:p>
          <a:p>
            <a:pPr marL="311400" lvl="3" indent="0">
              <a:buNone/>
            </a:pPr>
            <a:endParaRPr lang="fr-FR" sz="2200" dirty="0" smtClean="0"/>
          </a:p>
          <a:p>
            <a:pPr lvl="2"/>
            <a:r>
              <a:rPr lang="fr-FR" sz="2600" dirty="0" smtClean="0"/>
              <a:t> </a:t>
            </a:r>
            <a:r>
              <a:rPr lang="fr-FR" sz="2600" dirty="0" err="1" smtClean="0"/>
              <a:t>Next</a:t>
            </a:r>
            <a:r>
              <a:rPr lang="fr-FR" sz="2600" dirty="0" smtClean="0"/>
              <a:t> CCSDS meeting: 10-14th </a:t>
            </a:r>
            <a:r>
              <a:rPr lang="fr-FR" sz="2600" dirty="0" err="1" smtClean="0"/>
              <a:t>November</a:t>
            </a:r>
            <a:r>
              <a:rPr lang="fr-FR" sz="2600" dirty="0" smtClean="0"/>
              <a:t> (London)</a:t>
            </a:r>
          </a:p>
          <a:p>
            <a:pPr marL="131400" lvl="2" indent="0">
              <a:buNone/>
            </a:pPr>
            <a:r>
              <a:rPr lang="fr-FR" sz="2600" dirty="0" smtClean="0"/>
              <a:t> </a:t>
            </a:r>
          </a:p>
          <a:p>
            <a:pPr lvl="2"/>
            <a:r>
              <a:rPr lang="fr-FR" sz="2600" dirty="0" smtClean="0"/>
              <a:t> PAIS tutorial</a:t>
            </a:r>
            <a:endParaRPr lang="fr-FR" sz="2600" dirty="0" smtClean="0"/>
          </a:p>
          <a:p>
            <a:pPr lvl="3"/>
            <a:r>
              <a:rPr lang="fr-FR" sz="2400" dirty="0" smtClean="0"/>
              <a:t> Complete </a:t>
            </a:r>
            <a:r>
              <a:rPr lang="fr-FR" sz="2400" dirty="0" err="1" smtClean="0"/>
              <a:t>draft</a:t>
            </a:r>
            <a:r>
              <a:rPr lang="fr-FR" sz="2400" dirty="0" smtClean="0"/>
              <a:t> </a:t>
            </a:r>
            <a:r>
              <a:rPr lang="fr-FR" sz="2400" dirty="0" err="1" smtClean="0"/>
              <a:t>should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available</a:t>
            </a:r>
            <a:r>
              <a:rPr lang="fr-FR" sz="2400" dirty="0" smtClean="0"/>
              <a:t> </a:t>
            </a:r>
            <a:r>
              <a:rPr lang="fr-FR" sz="2400" dirty="0" err="1" smtClean="0"/>
              <a:t>early</a:t>
            </a:r>
            <a:r>
              <a:rPr lang="fr-FR" sz="2400" dirty="0" smtClean="0"/>
              <a:t> 2015</a:t>
            </a:r>
            <a:endParaRPr lang="fr-FR" sz="2400" dirty="0">
              <a:solidFill>
                <a:srgbClr val="FF0000"/>
              </a:solidFill>
            </a:endParaRPr>
          </a:p>
          <a:p>
            <a:pPr marL="131400" lvl="2" indent="0">
              <a:buNone/>
            </a:pPr>
            <a:endParaRPr lang="fr-FR" sz="2600" dirty="0"/>
          </a:p>
          <a:p>
            <a:pPr lvl="2"/>
            <a:r>
              <a:rPr lang="fr-FR" sz="2600" dirty="0" smtClean="0"/>
              <a:t> Information </a:t>
            </a:r>
            <a:r>
              <a:rPr lang="fr-FR" sz="2600" dirty="0" smtClean="0"/>
              <a:t>Curation </a:t>
            </a:r>
            <a:r>
              <a:rPr lang="fr-FR" sz="2600" dirty="0" err="1" smtClean="0"/>
              <a:t>Process</a:t>
            </a:r>
            <a:endParaRPr lang="fr-FR" sz="2600" dirty="0" smtClean="0"/>
          </a:p>
          <a:p>
            <a:pPr lvl="3"/>
            <a:r>
              <a:rPr lang="fr-FR" sz="2400" dirty="0" err="1" smtClean="0"/>
              <a:t>Proposal</a:t>
            </a:r>
            <a:r>
              <a:rPr lang="fr-FR" sz="2400" dirty="0" smtClean="0"/>
              <a:t> for </a:t>
            </a:r>
            <a:r>
              <a:rPr lang="fr-FR" sz="2400" dirty="0" err="1" smtClean="0"/>
              <a:t>terminology</a:t>
            </a:r>
            <a:r>
              <a:rPr lang="fr-FR" sz="2400" dirty="0" smtClean="0"/>
              <a:t> and structure </a:t>
            </a:r>
            <a:r>
              <a:rPr lang="fr-FR" sz="2400" dirty="0" err="1" smtClean="0"/>
              <a:t>early</a:t>
            </a:r>
            <a:r>
              <a:rPr lang="fr-FR" sz="2400" dirty="0" smtClean="0"/>
              <a:t> 2015</a:t>
            </a:r>
          </a:p>
          <a:p>
            <a:pPr lvl="3"/>
            <a:r>
              <a:rPr lang="fr-FR" sz="2400" dirty="0" smtClean="0"/>
              <a:t>Coordination </a:t>
            </a:r>
            <a:r>
              <a:rPr lang="fr-FR" sz="2400" dirty="0" err="1" smtClean="0"/>
              <a:t>with</a:t>
            </a:r>
            <a:r>
              <a:rPr lang="fr-FR" sz="2400" dirty="0" smtClean="0"/>
              <a:t> LTDP «</a:t>
            </a:r>
            <a:r>
              <a:rPr lang="fr-FR" sz="2400" dirty="0" err="1" smtClean="0"/>
              <a:t>Preservation</a:t>
            </a:r>
            <a:r>
              <a:rPr lang="fr-FR" sz="2400" dirty="0" smtClean="0"/>
              <a:t> workflow »</a:t>
            </a:r>
            <a:endParaRPr lang="fr-FR" sz="2400" dirty="0" smtClean="0"/>
          </a:p>
          <a:p>
            <a:pPr lvl="2"/>
            <a:endParaRPr lang="fr-FR" sz="2600" dirty="0"/>
          </a:p>
          <a:p>
            <a:pPr marL="131400" lvl="2" indent="0">
              <a:buNone/>
            </a:pPr>
            <a:endParaRPr lang="fr-FR" sz="2400" dirty="0" smtClean="0"/>
          </a:p>
          <a:p>
            <a:pPr lvl="3"/>
            <a:endParaRPr lang="fr-FR" sz="2400" dirty="0" smtClean="0"/>
          </a:p>
          <a:p>
            <a:pPr marL="131400" lvl="2" indent="0">
              <a:buNone/>
            </a:pPr>
            <a:endParaRPr lang="fr-FR" sz="2200" dirty="0" smtClean="0"/>
          </a:p>
          <a:p>
            <a:pPr lvl="3"/>
            <a:endParaRPr lang="fr-FR" dirty="0" smtClean="0"/>
          </a:p>
          <a:p>
            <a:pPr marL="131400" lvl="2" indent="0">
              <a:buNone/>
            </a:pP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7" name="Espace réservé du pied de page 18"/>
          <p:cNvSpPr txBox="1">
            <a:spLocks/>
          </p:cNvSpPr>
          <p:nvPr/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Boucon Danièle, CCSDS DAI standards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6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QUETTE_POWERPOINT_ 2011.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MAQUETTE_POWERPOINT_ 2011.ppt</Template>
  <TotalTime>5762</TotalTime>
  <Words>398</Words>
  <Application>Microsoft Office PowerPoint</Application>
  <PresentationFormat>Affichage à l'écran (4:3)</PresentationFormat>
  <Paragraphs>121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MAQUETTE_POWERPOINT_ 2011.ppt</vt:lpstr>
      <vt:lpstr>Présentation PowerPoint</vt:lpstr>
      <vt:lpstr>Présentation PowerPoint</vt:lpstr>
      <vt:lpstr>introduction</vt:lpstr>
      <vt:lpstr>introduction</vt:lpstr>
      <vt:lpstr>PAIS</vt:lpstr>
      <vt:lpstr>Information curation process</vt:lpstr>
      <vt:lpstr>events</vt:lpstr>
    </vt:vector>
  </TitlesOfParts>
  <Company>CNES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boucond</dc:creator>
  <cp:lastModifiedBy>boucond</cp:lastModifiedBy>
  <cp:revision>383</cp:revision>
  <cp:lastPrinted>2014-03-20T10:53:15Z</cp:lastPrinted>
  <dcterms:created xsi:type="dcterms:W3CDTF">2013-05-17T06:48:18Z</dcterms:created>
  <dcterms:modified xsi:type="dcterms:W3CDTF">2014-11-04T11:14:34Z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