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334" r:id="rId6"/>
    <p:sldId id="333" r:id="rId7"/>
    <p:sldId id="335" r:id="rId8"/>
    <p:sldId id="331" r:id="rId9"/>
    <p:sldId id="337" r:id="rId10"/>
    <p:sldId id="33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EB8EEC-B754-4793-B219-62E843FD5D73}">
          <p14:sldIdLst>
            <p14:sldId id="257"/>
            <p14:sldId id="334"/>
            <p14:sldId id="333"/>
            <p14:sldId id="335"/>
            <p14:sldId id="331"/>
            <p14:sldId id="337"/>
            <p14:sldId id="336"/>
          </p14:sldIdLst>
        </p14:section>
        <p14:section name="backup" id="{AE7E169B-766D-4157-978F-41A5A81331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A4A09-7FAF-449B-98EF-0353CFFFD814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83CC4-B9A9-437F-94B4-770ABE74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8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F425A-31A4-4E48-97B9-0D9D1C00A7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6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F425A-31A4-4E48-97B9-0D9D1C00A7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2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6AB-4613-4BA8-B3D8-A35A761F8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76B5C-7578-40DE-B659-9ADBE79A8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7A07C-7F55-4581-8267-96C10D3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F7760-C265-4D68-AFD8-13CACE42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BFBF3-7E0B-4D0F-89C4-2BDBC11C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8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E7025-BB39-4076-8816-2482DF72D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7E8FF-731B-4C34-B04D-9260F015A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D5966-3D74-48E5-8371-BFF389454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A6BC3-EB5B-4FA3-BACF-5F646468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BF080-80B9-4744-8681-022A7646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9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B8F1E-D6E3-4D3C-AB9E-37B066D57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8D569-3178-4F96-BF2C-E48A6E67C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92BC4-4F15-4936-93A5-CE37960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20154-397E-4092-B362-C6500C92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7319-2B8F-4773-93CC-9FED3332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6751C-8DD2-43F8-B3EC-DB9CCAC7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4B039-F1A6-4DBB-9D83-E3B99E172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BB4FD-DF76-4C14-AF1A-5DAF0E29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93DAB-E4C4-4839-ACE0-ABC773E2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2C755-467E-4065-B8A5-65BB7F51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4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9DEA6-0011-41F5-A9EF-6409CF05D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7FAD3-A60A-40FB-9253-1F003FD34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F10E0-4013-4788-871F-A29D8441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E4B9A-12B4-49B0-8B74-9E13BC228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7AAC9-7410-48C6-B240-5BE13A5F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4BBC-D008-4DC6-BE15-E42994239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4939-8380-4B57-B5E9-D4EC81888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87FEC-D903-4548-BB3E-EF61CC2D3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144A7-C2AC-4DF1-A799-0EEDB252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A59A2-72C9-4706-8024-A4FFA9F0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F47C9-5F13-481C-872A-569A2FE8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07931-0FE6-46D9-8769-C7BF31E9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63D19-FFF1-48C3-9BFD-AD1F4E835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59673-10CA-4882-9498-6DE744B8C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07774-79A7-4015-A4AD-01438A825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C40E9-5B36-4DC3-9264-F5CBB804D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9554BB-D116-49DE-BBF2-26EE398F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BC5E6-04D9-4E26-9668-0E5D349E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9D064-27AA-4096-B26E-E67F3356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8A95-40BF-4A98-99E2-A3133193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D4E8F-F185-425D-92B5-83D2A20E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569F6-F63B-483B-950E-37C1390D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9E75F-24CD-4655-8BFD-A00C01DA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9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73762-856A-4845-B47A-E8598CF1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6B883-E96F-45C5-BBF2-04FBEE371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A95E7-550D-450A-ACDA-456F19EC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0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8E7DF-9DF3-4F2A-9FC6-2633E31F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B3AC4-DC64-4F3E-B0FD-5218810DC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6DE83-1BC1-4EE4-8D28-B3D080548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19986-6C08-4B7E-9D20-2F9969489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D5E2C-D9CD-45A0-B053-7035C4D7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F4811-39B4-4390-8328-65E5ABC9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7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3D82-0088-4AE4-8B83-A51CB92BA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BD2635-45DB-445D-A529-47AC3729D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E0495-BB45-4031-ABFA-1AF2C2FDD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58685-3B16-4DED-8064-29693F11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5C4B9-D967-49C4-9601-94579C0C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01112-F44E-4435-B30D-D1CD5F17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7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71D202-6D36-4D1B-B575-289CEBD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5B237-FA57-4C72-9D59-538393124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7C816-B336-4BBD-9D3E-36D19E58B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6FA7-5A6B-48A0-9040-3211A6B2966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A3C7C-69FA-457B-8ED8-73A3510E4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39797-E33E-4CE7-AF7B-81E6DF84B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6906-0A79-4E27-B19D-7DE673F4D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.ccsds.org/Pubs/922x2b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813E-5F1D-424A-8CBF-6D3BAF2A1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57512"/>
          </a:xfrm>
        </p:spPr>
        <p:txBody>
          <a:bodyPr>
            <a:normAutofit fontScale="90000"/>
          </a:bodyPr>
          <a:lstStyle/>
          <a:p>
            <a:r>
              <a:rPr lang="en-US" dirty="0"/>
              <a:t>Tracking Data Message Pv2.02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CCSDS Real-Time Tracking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B5FC8-63E3-F14A-A08C-F4C458F1B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7122" y="4526443"/>
            <a:ext cx="9144000" cy="1655762"/>
          </a:xfrm>
        </p:spPr>
        <p:txBody>
          <a:bodyPr/>
          <a:lstStyle/>
          <a:p>
            <a:pPr algn="r"/>
            <a:r>
              <a:rPr lang="en-US" dirty="0"/>
              <a:t>12 June 2023</a:t>
            </a:r>
          </a:p>
          <a:p>
            <a:pPr algn="r"/>
            <a:r>
              <a:rPr lang="en-US" dirty="0"/>
              <a:t>Juan Crenshaw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4256A-A174-C642-A54B-39505AD8898E}"/>
              </a:ext>
            </a:extLst>
          </p:cNvPr>
          <p:cNvSpPr txBox="1"/>
          <p:nvPr/>
        </p:nvSpPr>
        <p:spPr>
          <a:xfrm>
            <a:off x="768096" y="5650992"/>
            <a:ext cx="5787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Blue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 suggested edits, changes, new content or comments </a:t>
            </a:r>
          </a:p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= considerations from feedback</a:t>
            </a:r>
          </a:p>
        </p:txBody>
      </p:sp>
    </p:spTree>
    <p:extLst>
      <p:ext uri="{BB962C8B-B14F-4D97-AF65-F5344CB8AC3E}">
        <p14:creationId xmlns:p14="http://schemas.microsoft.com/office/powerpoint/2010/main" val="402132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6D83-987B-483F-A940-912940ED9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E80A-8939-4A92-A160-2032F472E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Realtime Tracking data in connection with CCSDS 503.0-B-2</a:t>
            </a:r>
          </a:p>
          <a:p>
            <a:r>
              <a:rPr lang="en-US" dirty="0"/>
              <a:t>Impacts of CCSDS 503.0-B-2 on real-time TDM support</a:t>
            </a:r>
          </a:p>
          <a:p>
            <a:r>
              <a:rPr lang="en-US" dirty="0"/>
              <a:t>Proposed updates in support of Realtime TDM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Notes: no implementations of CSTS currently available</a:t>
            </a:r>
          </a:p>
        </p:txBody>
      </p:sp>
    </p:spTree>
    <p:extLst>
      <p:ext uri="{BB962C8B-B14F-4D97-AF65-F5344CB8AC3E}">
        <p14:creationId xmlns:p14="http://schemas.microsoft.com/office/powerpoint/2010/main" val="54976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4E1B0-59A4-4D0B-8FDB-3E577B5D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Realtime Tracking data in connection with CCSDS 503.0-B-2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8CC0E-1FC7-441D-B6D2-A79248E89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CCSDS Realtime tracking data is currently supported via CCSDS 922.2-B-2 (CROSS SUPPORT TRANSFER SERVICE— TRACKING DATA SERVICE) -</a:t>
            </a: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https://public.ccsds.org/Pubs/922x2b2.pdf</a:t>
            </a:r>
            <a:endParaRPr lang="en-US" sz="2800" dirty="0"/>
          </a:p>
          <a:p>
            <a:r>
              <a:rPr lang="en-US" i="1" dirty="0"/>
              <a:t>“The TD-CSTS is a transfer service that allows a spaceflight mission to receive periodic measurements of certain tracking data as soon as they are generated by a Cross Support Complex or anytime thereafter.”</a:t>
            </a:r>
          </a:p>
          <a:p>
            <a:r>
              <a:rPr lang="en-US" i="1" dirty="0"/>
              <a:t>“The TD-CSTS delivers the tracking data as a periodic sequence of data segments </a:t>
            </a:r>
            <a:r>
              <a:rPr lang="en-US" i="1" u="sng" dirty="0">
                <a:highlight>
                  <a:srgbClr val="FFFF00"/>
                </a:highlight>
              </a:rPr>
              <a:t>formatted in accordance with components of a CCSDS Tracking Data Message (TDM)</a:t>
            </a:r>
            <a:r>
              <a:rPr lang="en-US" i="1" dirty="0"/>
              <a:t>, as specified in the TDM Recommended Standard (reference [3]).”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CCSDS 503.0-B-2</a:t>
            </a:r>
          </a:p>
        </p:txBody>
      </p:sp>
    </p:spTree>
    <p:extLst>
      <p:ext uri="{BB962C8B-B14F-4D97-AF65-F5344CB8AC3E}">
        <p14:creationId xmlns:p14="http://schemas.microsoft.com/office/powerpoint/2010/main" val="292224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D4AC2-9D56-419F-88C9-2F904796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Impacts of CCSDS 503.0-B-2 on real-time TDM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0265A-39F4-4E4B-9872-8355954A1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Section 1.3: </a:t>
            </a:r>
            <a:r>
              <a:rPr lang="en-US" i="1" dirty="0"/>
              <a:t>“NOTE – However, the TDM that results from transfer via the TD-CSTS will likely be </a:t>
            </a:r>
            <a:r>
              <a:rPr lang="en-US" i="1" dirty="0">
                <a:highlight>
                  <a:srgbClr val="FFFF00"/>
                </a:highlight>
              </a:rPr>
              <a:t>larger than a TDM that contains the same information</a:t>
            </a:r>
            <a:r>
              <a:rPr lang="en-US" i="1" dirty="0"/>
              <a:t> but that is generated at a single time (i.e., after the conclusion of the tracking pass) because the </a:t>
            </a:r>
            <a:r>
              <a:rPr lang="en-US" i="1" dirty="0">
                <a:highlight>
                  <a:srgbClr val="FFFF00"/>
                </a:highlight>
              </a:rPr>
              <a:t>transfer of TDM data via the TD-CSTS involves the repetition of metadata with every tracking data measurement</a:t>
            </a:r>
            <a:r>
              <a:rPr lang="en-US" i="1" dirty="0"/>
              <a:t> in order to facilitate the incremental transfer of tracking data in near real time.”</a:t>
            </a:r>
          </a:p>
          <a:p>
            <a:r>
              <a:rPr lang="en-US" dirty="0"/>
              <a:t>1.6.1.8 Terms Defined in This Specification: </a:t>
            </a:r>
            <a:r>
              <a:rPr lang="en-US" i="1" dirty="0"/>
              <a:t>“TDM atomic segment: a TDM Segment (i.e., Metadata Section and Data Section), constrained to contain a single tracking data measurement and its associated metadata.”</a:t>
            </a:r>
          </a:p>
          <a:p>
            <a:r>
              <a:rPr lang="en-US" dirty="0"/>
              <a:t>Section 2.1: </a:t>
            </a:r>
            <a:r>
              <a:rPr lang="en-US" i="1" dirty="0"/>
              <a:t>“NOTE – Even though the complete data delivery mode can be used to deliver the tracking data measurements a significant time after they were observed, the complete data delivery mode still delivers the measurements formatted as though they were to be transferred in real time, i.e., </a:t>
            </a:r>
            <a:r>
              <a:rPr lang="en-US" i="1" dirty="0">
                <a:highlight>
                  <a:srgbClr val="FFFF00"/>
                </a:highlight>
              </a:rPr>
              <a:t>not formatted as a TDM file, which would avoid the overhead caused by the metadata sent for each tracking data measurement</a:t>
            </a:r>
            <a:r>
              <a:rPr lang="en-US" i="1" dirty="0"/>
              <a:t> (see also the NOTE in 1.3).”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6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261A-FA1E-4945-BB82-9A33BEDE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20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Real-Time Data Updates for TDM format.</a:t>
            </a:r>
            <a:br>
              <a:rPr lang="en-US" dirty="0"/>
            </a:br>
            <a:r>
              <a:rPr lang="en-US" dirty="0"/>
              <a:t>Considering to </a:t>
            </a:r>
            <a:r>
              <a:rPr lang="en-US" dirty="0">
                <a:solidFill>
                  <a:schemeClr val="accent1"/>
                </a:solidFill>
              </a:rPr>
              <a:t>Add to 503v2.02 pink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FDB55-309A-4182-9820-98A56A65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79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Real-Time data with current TDM format requires inclusion of Header and Metadata for every data point or section of data transmitted</a:t>
            </a:r>
          </a:p>
          <a:p>
            <a:pPr lvl="1"/>
            <a:r>
              <a:rPr lang="en-US" dirty="0"/>
              <a:t>Lots of overhead</a:t>
            </a:r>
          </a:p>
          <a:p>
            <a:r>
              <a:rPr lang="en-US" dirty="0"/>
              <a:t>Potential Implementation 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Utilize </a:t>
            </a:r>
            <a:r>
              <a:rPr lang="en-US" dirty="0">
                <a:solidFill>
                  <a:schemeClr val="accent1"/>
                </a:solidFill>
              </a:rPr>
              <a:t>TRACK_ID </a:t>
            </a:r>
            <a:r>
              <a:rPr lang="en-US" dirty="0">
                <a:solidFill>
                  <a:srgbClr val="FF0000"/>
                </a:solidFill>
              </a:rPr>
              <a:t>(include text describing TRACK_ID)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Each atomic segment identifies applicable </a:t>
            </a:r>
            <a:r>
              <a:rPr lang="en-US" dirty="0">
                <a:solidFill>
                  <a:schemeClr val="accent1"/>
                </a:solidFill>
              </a:rPr>
              <a:t>TRACK_ID</a:t>
            </a:r>
            <a:r>
              <a:rPr lang="en-US" dirty="0"/>
              <a:t>, with no need to repeat all the metadata information.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new </a:t>
            </a:r>
            <a:r>
              <a:rPr lang="en-US" dirty="0">
                <a:solidFill>
                  <a:schemeClr val="accent1"/>
                </a:solidFill>
              </a:rPr>
              <a:t>TRACK_ID_SEGMENT</a:t>
            </a:r>
            <a:r>
              <a:rPr lang="en-US" dirty="0"/>
              <a:t> keyword could also be used to index messages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Erik: CSTS has package count functionality. CSSM provides an analogous to track ID (service package identifier) – Need to look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Holger: functionality already captured by CSTS sequence counter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Erik: could be optional and not used for CSTS. Would it be useful for other implementations?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What other information in the KVN or XML would need to be repeated?</a:t>
            </a:r>
          </a:p>
          <a:p>
            <a:r>
              <a:rPr lang="en-US" dirty="0">
                <a:solidFill>
                  <a:schemeClr val="accent1"/>
                </a:solidFill>
              </a:rPr>
              <a:t>This could apply to CSTS TRACKING DATA SERVICE, CCSDS 922.2</a:t>
            </a:r>
          </a:p>
          <a:p>
            <a:r>
              <a:rPr lang="en-US" dirty="0">
                <a:solidFill>
                  <a:schemeClr val="accent1"/>
                </a:solidFill>
              </a:rPr>
              <a:t>It could also apply to other means of real-time tracking implementations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3CEE6-E461-4FE6-B6B7-576A1447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45F3-5820-1141-8702-7AA835721C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2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261A-FA1E-4945-BB82-9A33BEDE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790" y="47521"/>
            <a:ext cx="3287660" cy="1771754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Real-Time Data Example</a:t>
            </a:r>
            <a:br>
              <a:rPr lang="en-US" sz="2400" dirty="0"/>
            </a:br>
            <a:r>
              <a:rPr lang="en-US" sz="2400" dirty="0"/>
              <a:t>CCSDS 922.2-B-2 Sections B2, B3</a:t>
            </a:r>
            <a:br>
              <a:rPr lang="en-US" sz="5400" b="1" u="sng" dirty="0">
                <a:solidFill>
                  <a:schemeClr val="accent1"/>
                </a:solidFill>
              </a:rPr>
            </a:br>
            <a:r>
              <a:rPr lang="en-US" sz="3200" b="1" u="sng" dirty="0"/>
              <a:t>no edits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3CEE6-E461-4FE6-B6B7-576A1447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45F3-5820-1141-8702-7AA835721CC3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5CDC9E-D530-4C31-94D0-19566E5FCB92}"/>
              </a:ext>
            </a:extLst>
          </p:cNvPr>
          <p:cNvSpPr txBox="1"/>
          <p:nvPr/>
        </p:nvSpPr>
        <p:spPr>
          <a:xfrm>
            <a:off x="143839" y="26165"/>
            <a:ext cx="42329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800" dirty="0"/>
              <a:t>CCSDS_TDM_VERS 		= 1.0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800" dirty="0"/>
              <a:t>CREATION_DATE 		= 2007-075T11:42:28.000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800" dirty="0"/>
              <a:t>ORIGINATOR 		= JPL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E5D338-11C1-4E3B-8D26-42B45913062F}"/>
              </a:ext>
            </a:extLst>
          </p:cNvPr>
          <p:cNvSpPr txBox="1"/>
          <p:nvPr/>
        </p:nvSpPr>
        <p:spPr>
          <a:xfrm>
            <a:off x="143837" y="503030"/>
            <a:ext cx="423295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2007-075T11:50:43.000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2007-075T11:50:53.000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TRANSMIT_BAND 		= X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TRANSMIT_FREQ_1 		= 2007-075T11:50:43.000 7175510611.700343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C4E99A1-31A5-4342-8559-6033F028F902}"/>
              </a:ext>
            </a:extLst>
          </p:cNvPr>
          <p:cNvSpPr txBox="1">
            <a:spLocks/>
          </p:cNvSpPr>
          <p:nvPr/>
        </p:nvSpPr>
        <p:spPr>
          <a:xfrm>
            <a:off x="4512030" y="3627833"/>
            <a:ext cx="30171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Courier New" panose="02070309020205020404" pitchFamily="49" charset="0"/>
                <a:cs typeface="Times New Roman" panose="02020603050405020304" pitchFamily="18" charset="0"/>
              </a:rPr>
              <a:t>Would removing the need to repeat the Metadata with every atomic segment be beneficial?</a:t>
            </a:r>
            <a:endParaRPr lang="en-US" sz="3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5A2704-88D6-44A4-96C6-33536193D269}"/>
              </a:ext>
            </a:extLst>
          </p:cNvPr>
          <p:cNvSpPr txBox="1"/>
          <p:nvPr/>
        </p:nvSpPr>
        <p:spPr>
          <a:xfrm>
            <a:off x="143837" y="2089580"/>
            <a:ext cx="423295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2007-075T11:50:43.000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2007-075T11:50:43.000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TRANSMIT_BAND 		= X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TRANSMIT_FREQ_RATE_1	= 2007-075T11:50:43.000 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F7F77F-7F29-4EBC-A7AE-0FB7B8C3890D}"/>
              </a:ext>
            </a:extLst>
          </p:cNvPr>
          <p:cNvSpPr txBox="1"/>
          <p:nvPr/>
        </p:nvSpPr>
        <p:spPr>
          <a:xfrm>
            <a:off x="143837" y="3678483"/>
            <a:ext cx="423295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2007-075T11:50:48.000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2007-075T11:50:48.000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TRANSMIT_BAND 		= X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TRANSMIT_FREQ_1		= 2007-075T11:50:48.000 7175510611.700343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8FBF30-D57A-4C4B-A6D2-387671D219F4}"/>
              </a:ext>
            </a:extLst>
          </p:cNvPr>
          <p:cNvSpPr txBox="1"/>
          <p:nvPr/>
        </p:nvSpPr>
        <p:spPr>
          <a:xfrm>
            <a:off x="143837" y="5267386"/>
            <a:ext cx="423295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2007-075T11:50:48.000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2007-075T11:50:48.000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TRANSMIT_BAND 		= X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TRANSMIT_FREQ_RATE_1	= 2007-075T11:50:48.000 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DF0399-5814-455C-A3F7-1C7FCA851D1D}"/>
              </a:ext>
            </a:extLst>
          </p:cNvPr>
          <p:cNvSpPr txBox="1"/>
          <p:nvPr/>
        </p:nvSpPr>
        <p:spPr>
          <a:xfrm>
            <a:off x="7782727" y="642115"/>
            <a:ext cx="4232953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2007-075T11:50:43.000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2007-075T11:50:53.000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PARTICIPANT_2 		= XENOSAT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PATH 		= 1,2,1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INTEGRATION_REF 		= 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RANGE_MODE 		= COHERENT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RANGE_MODULUS 		= 2.0e+26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RANGE_UNITS 		= km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RANGE 		= 2007-075T11:50:43.000 80452.7025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60499A-0528-4BC4-933E-9951688EF4B5}"/>
              </a:ext>
            </a:extLst>
          </p:cNvPr>
          <p:cNvSpPr txBox="1"/>
          <p:nvPr/>
        </p:nvSpPr>
        <p:spPr>
          <a:xfrm>
            <a:off x="7782727" y="2843003"/>
            <a:ext cx="423295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2007-075T11:50:53.000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2007-075T11:50:53.000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TRANSMIT_BAND 		= X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TRANSMIT_FREQ_1 		= 2007-075T11:50:53.000 7175510611.700343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C5A5DF-BF5E-4AB2-9E06-1ED58D7E0FAF}"/>
              </a:ext>
            </a:extLst>
          </p:cNvPr>
          <p:cNvSpPr txBox="1"/>
          <p:nvPr/>
        </p:nvSpPr>
        <p:spPr>
          <a:xfrm>
            <a:off x="7782727" y="4429553"/>
            <a:ext cx="423295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2007-075T11:50:53.000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2007-075T11:50:53.000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TRANSMIT_BAND 		= X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TRANSMIT_FREQ_RATE_1	= 2007-075T11:50:53.000 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1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261A-FA1E-4945-BB82-9A33BEDE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790" y="47521"/>
            <a:ext cx="3287660" cy="17717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>Real-Time Data Example</a:t>
            </a:r>
            <a:br>
              <a:rPr lang="en-US" sz="2400" dirty="0"/>
            </a:br>
            <a:r>
              <a:rPr lang="en-US" sz="2400" dirty="0"/>
              <a:t>CCSDS 922.2-B-2 Sections B2, B3</a:t>
            </a:r>
            <a:br>
              <a:rPr lang="en-US" sz="5400" b="1" u="sng" dirty="0">
                <a:solidFill>
                  <a:schemeClr val="accent1"/>
                </a:solidFill>
              </a:rPr>
            </a:br>
            <a:r>
              <a:rPr lang="en-US" sz="2700" b="1" u="sng" dirty="0">
                <a:solidFill>
                  <a:schemeClr val="accent1"/>
                </a:solidFill>
              </a:rPr>
              <a:t>with changes in TDM format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3CEE6-E461-4FE6-B6B7-576A1447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45F3-5820-1141-8702-7AA835721CC3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5CDC9E-D530-4C31-94D0-19566E5FCB92}"/>
              </a:ext>
            </a:extLst>
          </p:cNvPr>
          <p:cNvSpPr txBox="1"/>
          <p:nvPr/>
        </p:nvSpPr>
        <p:spPr>
          <a:xfrm>
            <a:off x="143839" y="635765"/>
            <a:ext cx="42329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800" dirty="0"/>
              <a:t>CCSDS_TDM_VERS 		= </a:t>
            </a:r>
            <a:r>
              <a:rPr lang="fr-FR" sz="800" dirty="0">
                <a:solidFill>
                  <a:schemeClr val="accent1"/>
                </a:solidFill>
              </a:rPr>
              <a:t>2</a:t>
            </a:r>
            <a:r>
              <a:rPr lang="fr-FR" sz="800" dirty="0"/>
              <a:t>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800" dirty="0"/>
              <a:t>CREATION_DATE 		= 2007-075T11:42:28.000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fr-FR" sz="800" dirty="0"/>
              <a:t>ORIGINATOR 		= JPL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E5D338-11C1-4E3B-8D26-42B45913062F}"/>
              </a:ext>
            </a:extLst>
          </p:cNvPr>
          <p:cNvSpPr txBox="1"/>
          <p:nvPr/>
        </p:nvSpPr>
        <p:spPr>
          <a:xfrm>
            <a:off x="143837" y="1118980"/>
            <a:ext cx="4232953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TRACK_ID 		= 2007-0075_TxFreq-0001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2007-075T11:50:43.000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2007-075T11:50:43.000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TRANSMIT_BAND 		= X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TRANSMIT_FREQ_1 		= 2007-075T11:50:43.000 7175510611.700343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5A2704-88D6-44A4-96C6-33536193D269}"/>
              </a:ext>
            </a:extLst>
          </p:cNvPr>
          <p:cNvSpPr txBox="1"/>
          <p:nvPr/>
        </p:nvSpPr>
        <p:spPr>
          <a:xfrm>
            <a:off x="143836" y="2833074"/>
            <a:ext cx="423295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TRACK_ID 		= 2007-0075_TxFreq-0001</a:t>
            </a:r>
          </a:p>
          <a:p>
            <a:r>
              <a:rPr lang="en-US" sz="800" dirty="0">
                <a:solidFill>
                  <a:schemeClr val="accent1"/>
                </a:solidFill>
              </a:rPr>
              <a:t>TRACK_ID_SEGMENT 		= 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TRANSMIT_FREQ_RATE_1	= 2007-075T11:50:43.000 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F7F77F-7F29-4EBC-A7AE-0FB7B8C3890D}"/>
              </a:ext>
            </a:extLst>
          </p:cNvPr>
          <p:cNvSpPr txBox="1"/>
          <p:nvPr/>
        </p:nvSpPr>
        <p:spPr>
          <a:xfrm>
            <a:off x="143836" y="3931615"/>
            <a:ext cx="423295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TRACK_ID 		= 2007-0075_TxFreq-0001</a:t>
            </a:r>
          </a:p>
          <a:p>
            <a:r>
              <a:rPr lang="en-US" sz="800" dirty="0">
                <a:solidFill>
                  <a:schemeClr val="accent1"/>
                </a:solidFill>
              </a:rPr>
              <a:t>TRACK_ID_SEGMENT 		=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TRANSMIT_FREQ_1		= 2007-075T11:50:48.000 7175510611.700343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8FBF30-D57A-4C4B-A6D2-387671D219F4}"/>
              </a:ext>
            </a:extLst>
          </p:cNvPr>
          <p:cNvSpPr txBox="1"/>
          <p:nvPr/>
        </p:nvSpPr>
        <p:spPr>
          <a:xfrm>
            <a:off x="143835" y="5030156"/>
            <a:ext cx="423295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TRACK_ID 		= 2007-0075_TxFreq-0001</a:t>
            </a:r>
          </a:p>
          <a:p>
            <a:r>
              <a:rPr lang="en-US" sz="800" dirty="0">
                <a:solidFill>
                  <a:schemeClr val="accent1"/>
                </a:solidFill>
              </a:rPr>
              <a:t>TRACK_ID_SEGMENT 		= 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TRANSMIT_FREQ_RATE_1	= 2007-075T11:50:48.000 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DF0399-5814-455C-A3F7-1C7FCA851D1D}"/>
              </a:ext>
            </a:extLst>
          </p:cNvPr>
          <p:cNvSpPr txBox="1"/>
          <p:nvPr/>
        </p:nvSpPr>
        <p:spPr>
          <a:xfrm>
            <a:off x="7782726" y="445007"/>
            <a:ext cx="423295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r>
              <a:rPr lang="en-US" sz="800" dirty="0">
                <a:solidFill>
                  <a:schemeClr val="accent1"/>
                </a:solidFill>
              </a:rPr>
              <a:t>TRACK_ID 		= 2007-0075_Range-0001</a:t>
            </a: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TIME_SYSTEM 		= UTC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START_TIME 		= 2007-075T11:50:43.000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STOP_TIME 		= 2007-075T11:50:53.000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PARTICIPANT_1 		= DSS-26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PARTICIPANT_2 		= XENOSAT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MODE 		= SEQUENTIAL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PATH 		= 1,2,1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INTEGRATION_REF 		= 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RANGE_MODE 		= COHERENT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RANGE_MODULUS 		= 2.0e+26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RANGE_UNITS 		= km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RANGE 		= 2007-075T11:50:43.000 80452.7025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60499A-0528-4BC4-933E-9951688EF4B5}"/>
              </a:ext>
            </a:extLst>
          </p:cNvPr>
          <p:cNvSpPr txBox="1"/>
          <p:nvPr/>
        </p:nvSpPr>
        <p:spPr>
          <a:xfrm>
            <a:off x="7782725" y="2786055"/>
            <a:ext cx="423295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TRACK_ID 		= 2007-0075_TxFreq-0001</a:t>
            </a:r>
          </a:p>
          <a:p>
            <a:r>
              <a:rPr lang="en-US" sz="800" dirty="0">
                <a:solidFill>
                  <a:schemeClr val="accent1"/>
                </a:solidFill>
              </a:rPr>
              <a:t>TRACK_ID_SEGMENT 		= 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TRANSMIT_FREQ_1 		= 2007-075T11:50:53.000 7175510611.700343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C5A5DF-BF5E-4AB2-9E06-1ED58D7E0FAF}"/>
              </a:ext>
            </a:extLst>
          </p:cNvPr>
          <p:cNvSpPr txBox="1"/>
          <p:nvPr/>
        </p:nvSpPr>
        <p:spPr>
          <a:xfrm>
            <a:off x="7782724" y="3889647"/>
            <a:ext cx="423295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TRACK_ID 		= 2007-0075_TxFreq-0001</a:t>
            </a:r>
          </a:p>
          <a:p>
            <a:r>
              <a:rPr lang="en-US" sz="800" dirty="0">
                <a:solidFill>
                  <a:schemeClr val="accent1"/>
                </a:solidFill>
              </a:rPr>
              <a:t>TRACK_ID_SEGMENT 		= 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TRANSMIT_FREQ_RATE_1	= 2007-075T11:50:53.000 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DATA_STOP</a:t>
            </a:r>
            <a:endParaRPr lang="en-US" sz="1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B8C8A6-C0C0-4BDB-BC64-58EDA64AA21A}"/>
              </a:ext>
            </a:extLst>
          </p:cNvPr>
          <p:cNvSpPr txBox="1"/>
          <p:nvPr/>
        </p:nvSpPr>
        <p:spPr>
          <a:xfrm>
            <a:off x="7782723" y="5005492"/>
            <a:ext cx="423295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META_START</a:t>
            </a:r>
          </a:p>
          <a:p>
            <a:r>
              <a:rPr lang="en-US" sz="800" dirty="0">
                <a:solidFill>
                  <a:schemeClr val="accent1"/>
                </a:solidFill>
              </a:rPr>
              <a:t>TRACK_ID 		= 2007-0075_Range-0001</a:t>
            </a:r>
          </a:p>
          <a:p>
            <a:r>
              <a:rPr lang="en-US" sz="800" dirty="0">
                <a:solidFill>
                  <a:schemeClr val="accent1"/>
                </a:solidFill>
              </a:rPr>
              <a:t>TRACK_ID_SEGMENT 		= 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META_STOP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accent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DATA_START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RANGE 		= 2007-075T11:50:53.000 80492.4025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chemeClr val="accent1"/>
                </a:solidFill>
              </a:rPr>
              <a:t>DATA_STOP</a:t>
            </a:r>
            <a:endParaRPr lang="en-US" sz="1000" dirty="0">
              <a:solidFill>
                <a:schemeClr val="accent1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119A2C4-F262-4C55-AA72-616179885592}"/>
              </a:ext>
            </a:extLst>
          </p:cNvPr>
          <p:cNvSpPr txBox="1">
            <a:spLocks/>
          </p:cNvSpPr>
          <p:nvPr/>
        </p:nvSpPr>
        <p:spPr>
          <a:xfrm>
            <a:off x="4512030" y="2559050"/>
            <a:ext cx="3017179" cy="3276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TRACK_ID is an existing keyword</a:t>
            </a:r>
          </a:p>
          <a:p>
            <a:pPr algn="ctr"/>
            <a:endParaRPr lang="en-US" sz="3600" dirty="0">
              <a:solidFill>
                <a:schemeClr val="accent1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chemeClr val="accent1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FF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Should </a:t>
            </a:r>
            <a:r>
              <a:rPr lang="en-US" sz="3600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TRACK_ID_SEGMENT functionality be addressed externally (e.g. SLE?</a:t>
            </a:r>
          </a:p>
          <a:p>
            <a:pPr algn="ctr"/>
            <a:endParaRPr lang="en-US" sz="3600" dirty="0">
              <a:solidFill>
                <a:srgbClr val="FF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Erik:</a:t>
            </a:r>
            <a:r>
              <a:rPr lang="en-US" sz="360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Track_ID</a:t>
            </a:r>
            <a:r>
              <a:rPr lang="en-US" sz="360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 would need to resolve with service management.</a:t>
            </a:r>
          </a:p>
          <a:p>
            <a:pPr algn="ctr"/>
            <a:endParaRPr lang="en-US" sz="3600" dirty="0">
              <a:solidFill>
                <a:srgbClr val="FF0000"/>
              </a:solidFill>
              <a:latin typeface="Courier New" panose="02070309020205020404" pitchFamily="49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Erik: Working out cloud computing algorithms that address this. Would need to verify if this would be helpful.</a:t>
            </a:r>
          </a:p>
          <a:p>
            <a:pPr algn="ctr"/>
            <a:endParaRPr lang="en-US" sz="3600" dirty="0">
              <a:solidFill>
                <a:srgbClr val="FF0000"/>
              </a:solidFill>
              <a:latin typeface="Courier New" panose="02070309020205020404" pitchFamily="49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Dave: Question, how are credentials addressed: Credentials worked out a priori.</a:t>
            </a:r>
          </a:p>
          <a:p>
            <a:pPr algn="ctr"/>
            <a:endParaRPr lang="en-US" sz="3600" dirty="0">
              <a:solidFill>
                <a:srgbClr val="FF0000"/>
              </a:solidFill>
              <a:latin typeface="Courier New" panose="02070309020205020404" pitchFamily="49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Erik: Would like to run this through Holger </a:t>
            </a:r>
            <a:r>
              <a:rPr lang="en-US" sz="3600" dirty="0" err="1">
                <a:solidFill>
                  <a:srgbClr val="FF0000"/>
                </a:solidFill>
              </a:rPr>
              <a:t>Dreihahn</a:t>
            </a:r>
            <a:endParaRPr lang="en-US" sz="3600" dirty="0">
              <a:solidFill>
                <a:srgbClr val="FF0000"/>
              </a:solidFill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TD-CTTS had a recent update (February 2023)</a:t>
            </a:r>
          </a:p>
        </p:txBody>
      </p:sp>
    </p:spTree>
    <p:extLst>
      <p:ext uri="{BB962C8B-B14F-4D97-AF65-F5344CB8AC3E}">
        <p14:creationId xmlns:p14="http://schemas.microsoft.com/office/powerpoint/2010/main" val="220856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510A459AA8E42B36FF50FD4AC1F62" ma:contentTypeVersion="2" ma:contentTypeDescription="Create a new document." ma:contentTypeScope="" ma:versionID="6b9760b2ca844d491397037b8718c5ea">
  <xsd:schema xmlns:xsd="http://www.w3.org/2001/XMLSchema" xmlns:xs="http://www.w3.org/2001/XMLSchema" xmlns:p="http://schemas.microsoft.com/office/2006/metadata/properties" xmlns:ns2="3f6d87a5-d087-48ea-a590-7231d54bbde2" targetNamespace="http://schemas.microsoft.com/office/2006/metadata/properties" ma:root="true" ma:fieldsID="d2c1901255c0ca1a62fc61cce631f85f" ns2:_="">
    <xsd:import namespace="3f6d87a5-d087-48ea-a590-7231d54bb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d87a5-d087-48ea-a590-7231d54bb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0CA007-188E-45B8-83B5-F52FD9BEB04E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3f6d87a5-d087-48ea-a590-7231d54bbde2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C5E60A1-F28F-47A5-B16E-5120403496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3AA63E-9A64-4578-97FD-254BF1CFD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d87a5-d087-48ea-a590-7231d54bb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1639</Words>
  <Application>Microsoft Office PowerPoint</Application>
  <PresentationFormat>Widescreen</PresentationFormat>
  <Paragraphs>228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Tracking Data Message Pv2.02   CCSDS Real-Time Tracking Data</vt:lpstr>
      <vt:lpstr>Agenda</vt:lpstr>
      <vt:lpstr>Realtime Tracking data in connection with CCSDS 503.0-B-2</vt:lpstr>
      <vt:lpstr>Impacts of CCSDS 503.0-B-2 on real-time TDM support</vt:lpstr>
      <vt:lpstr>Real-Time Data Updates for TDM format. Considering to Add to 503v2.02 pink book</vt:lpstr>
      <vt:lpstr>Real-Time Data Example CCSDS 922.2-B-2 Sections B2, B3 no edits</vt:lpstr>
      <vt:lpstr>Real-Time Data Example CCSDS 922.2-B-2 Sections B2, B3 with changes in TDM format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Data Message Pv2.02   CCSDS Real-Time Tracking Data</dc:title>
  <dc:creator>Crenshaw, Juan M. (GSFC-5950)</dc:creator>
  <cp:lastModifiedBy>Crenshaw, Juan M. (GSFC-5950)</cp:lastModifiedBy>
  <cp:revision>4</cp:revision>
  <dcterms:created xsi:type="dcterms:W3CDTF">2023-06-12T12:41:18Z</dcterms:created>
  <dcterms:modified xsi:type="dcterms:W3CDTF">2023-07-06T15:05:44Z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0x010100DE5510A459AA8E42B36FF50FD4AC1F62</vt:lpwstr>
  </property>
</Properties>
</file>