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521" r:id="rId3"/>
    <p:sldId id="385" r:id="rId4"/>
    <p:sldId id="533" r:id="rId5"/>
    <p:sldId id="557" r:id="rId6"/>
    <p:sldId id="558" r:id="rId7"/>
    <p:sldId id="559" r:id="rId8"/>
    <p:sldId id="560" r:id="rId9"/>
    <p:sldId id="561" r:id="rId10"/>
    <p:sldId id="564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65" r:id="rId21"/>
    <p:sldId id="534" r:id="rId22"/>
    <p:sldId id="575" r:id="rId23"/>
    <p:sldId id="562" r:id="rId24"/>
    <p:sldId id="563" r:id="rId25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>
          <p15:clr>
            <a:srgbClr val="A4A3A4"/>
          </p15:clr>
        </p15:guide>
        <p15:guide id="2" pos="4160">
          <p15:clr>
            <a:srgbClr val="A4A3A4"/>
          </p15:clr>
        </p15:guide>
        <p15:guide id="3" pos="1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7D0A"/>
    <a:srgbClr val="E6E6E6"/>
    <a:srgbClr val="6600FF"/>
    <a:srgbClr val="FF0000"/>
    <a:srgbClr val="007A37"/>
    <a:srgbClr val="FF6699"/>
    <a:srgbClr val="FF9933"/>
    <a:srgbClr val="48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 autoAdjust="0"/>
    <p:restoredTop sz="94591" autoAdjust="0"/>
  </p:normalViewPr>
  <p:slideViewPr>
    <p:cSldViewPr snapToGrid="0">
      <p:cViewPr varScale="1">
        <p:scale>
          <a:sx n="109" d="100"/>
          <a:sy n="109" d="100"/>
        </p:scale>
        <p:origin x="1286" y="82"/>
      </p:cViewPr>
      <p:guideLst>
        <p:guide orient="horz" pos="2248"/>
        <p:guide pos="4160"/>
        <p:guide pos="15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-2213"/>
    </p:cViewPr>
  </p:sorterViewPr>
  <p:notesViewPr>
    <p:cSldViewPr snapToGrid="0">
      <p:cViewPr>
        <p:scale>
          <a:sx n="100" d="100"/>
          <a:sy n="100" d="100"/>
        </p:scale>
        <p:origin x="-2172" y="-72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D93F47-F43B-4A5A-AB97-72A411C4099E}" type="slidenum">
              <a:rPr lang="en-GB"/>
              <a:pPr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4525" y="4415156"/>
            <a:ext cx="6541350" cy="41836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1EB9808-2A34-48DA-AD52-BB4BDA6E4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2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D3A694C-9B91-49DD-8A48-1A4C24487A4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31670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43213" y="2781300"/>
            <a:ext cx="6048375" cy="66675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573463"/>
            <a:ext cx="6018212" cy="496887"/>
          </a:xfrm>
        </p:spPr>
        <p:txBody>
          <a:bodyPr lIns="91435" tIns="45718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597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A1F-41BA-4A9C-8E29-404304D1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9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013" y="260350"/>
            <a:ext cx="1555750" cy="5608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4519613" cy="5608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F18-412B-487B-AD22-1733DAA4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11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F428-CDC8-4F7A-BAE8-5FA134E3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21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D3C6-2CAC-4403-B5FF-40B9D912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9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1890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0" y="1341438"/>
            <a:ext cx="1892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37FA-B176-4A36-842B-7F29A4CB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D6-3BFE-4E84-8CBC-529CDF48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3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C762-EBE4-43E4-AD09-F4E6B7E3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7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DC36-AAC3-4E8D-82F7-623833A0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2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43F-09A1-4F47-AD39-C9DB7066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A640-26D9-469E-9313-9699C03F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39354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62277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0" y="6613525"/>
            <a:ext cx="2249488" cy="2444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i="1" smtClean="0">
                <a:solidFill>
                  <a:schemeClr val="tx1"/>
                </a:solidFill>
              </a:rPr>
              <a:t>www.ccsds.org</a:t>
            </a:r>
            <a:endParaRPr lang="en-GB" sz="10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097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B33348-EFC2-4780-A34E-D2A7EB74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0" y="981075"/>
            <a:ext cx="9144000" cy="746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o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tomatics.com/download/doc/TSN1_Spec.pdf" TargetMode="External"/><Relationship Id="rId2" Type="http://schemas.openxmlformats.org/officeDocument/2006/relationships/hyperlink" Target="http://www.protomatics.com/tsn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409825"/>
            <a:ext cx="7442200" cy="149878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/>
              <a:t>Functional Resource Model Magenta Book Status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22313" y="4213056"/>
            <a:ext cx="7594600" cy="1515697"/>
          </a:xfrm>
        </p:spPr>
        <p:txBody>
          <a:bodyPr/>
          <a:lstStyle/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CSSA Workshop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Cyberspace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25 October 2021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>
                <a:solidFill>
                  <a:srgbClr val="FF0000"/>
                </a:solidFill>
              </a:rPr>
              <a:t>Updated on 28 October 2021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John Pietras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Global Science and Technology, Inc.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78" y="871538"/>
            <a:ext cx="8781733" cy="5726112"/>
          </a:xfrm>
        </p:spPr>
        <p:txBody>
          <a:bodyPr/>
          <a:lstStyle/>
          <a:p>
            <a:r>
              <a:rPr lang="en-US" sz="2000" dirty="0" smtClean="0"/>
              <a:t>FRM concept before 2021</a:t>
            </a:r>
          </a:p>
          <a:p>
            <a:pPr lvl="1"/>
            <a:r>
              <a:rPr lang="en-US" sz="1800" dirty="0" smtClean="0"/>
              <a:t>[TM,] AOS and FLF USLP OID frames could contain a static P-R data field in the Transfer Frame Data Field</a:t>
            </a:r>
          </a:p>
          <a:p>
            <a:pPr lvl="1"/>
            <a:r>
              <a:rPr lang="en-US" sz="1800" dirty="0" smtClean="0"/>
              <a:t>FLF Sync, Channel Encoding, and OID Generation FR generates </a:t>
            </a:r>
            <a:r>
              <a:rPr lang="en-US" sz="1800" i="1" dirty="0" smtClean="0"/>
              <a:t>OID Data Units </a:t>
            </a:r>
            <a:r>
              <a:rPr lang="en-US" sz="1800" dirty="0" smtClean="0"/>
              <a:t>containing fixed content contained in a configuration parameter of the FR</a:t>
            </a:r>
          </a:p>
          <a:p>
            <a:pPr lvl="2"/>
            <a:r>
              <a:rPr lang="en-US" sz="1600" dirty="0" smtClean="0"/>
              <a:t>When AOS MC Mux is the source of frames, the OID Data Unit contains an octet string that is configured as a static AOS OID frame</a:t>
            </a:r>
          </a:p>
          <a:p>
            <a:pPr lvl="2"/>
            <a:r>
              <a:rPr lang="en-US" sz="1600" dirty="0"/>
              <a:t>When </a:t>
            </a:r>
            <a:r>
              <a:rPr lang="en-US" sz="1600" dirty="0" smtClean="0"/>
              <a:t>FLF USLP </a:t>
            </a:r>
            <a:r>
              <a:rPr lang="en-US" sz="1600" dirty="0"/>
              <a:t>MC Mux is the source of frames, the OID Data Unit contains an octet string that is configured as </a:t>
            </a:r>
            <a:r>
              <a:rPr lang="en-US" sz="1600" dirty="0" smtClean="0"/>
              <a:t>a </a:t>
            </a:r>
            <a:r>
              <a:rPr lang="en-US" sz="1600" dirty="0"/>
              <a:t>static AOS OID frame</a:t>
            </a:r>
          </a:p>
          <a:p>
            <a:pPr lvl="2"/>
            <a:r>
              <a:rPr lang="en-US" sz="1600" dirty="0"/>
              <a:t>When </a:t>
            </a:r>
            <a:r>
              <a:rPr lang="en-US" sz="1600" dirty="0" smtClean="0"/>
              <a:t>FF-CSTS is the </a:t>
            </a:r>
            <a:r>
              <a:rPr lang="en-US" sz="1600" dirty="0"/>
              <a:t>source of </a:t>
            </a:r>
            <a:r>
              <a:rPr lang="en-US" sz="1600" dirty="0" smtClean="0"/>
              <a:t>CADUs, </a:t>
            </a:r>
            <a:r>
              <a:rPr lang="en-US" sz="1600" dirty="0"/>
              <a:t>the OID Data Unit contains an octet string that is configured as </a:t>
            </a:r>
            <a:r>
              <a:rPr lang="en-US" sz="1600" dirty="0" smtClean="0"/>
              <a:t>a </a:t>
            </a:r>
            <a:r>
              <a:rPr lang="en-US" sz="1600" dirty="0"/>
              <a:t>static </a:t>
            </a:r>
            <a:r>
              <a:rPr lang="en-US" sz="1600" dirty="0" smtClean="0"/>
              <a:t>OID CADU with the appropriate encoding applied</a:t>
            </a:r>
          </a:p>
          <a:p>
            <a:pPr lvl="3"/>
            <a:r>
              <a:rPr lang="en-US" sz="1400" dirty="0" smtClean="0"/>
              <a:t>AOS CADUs</a:t>
            </a:r>
          </a:p>
          <a:p>
            <a:pPr lvl="3"/>
            <a:r>
              <a:rPr lang="en-US" sz="1400" dirty="0" smtClean="0"/>
              <a:t>FLF CADUs</a:t>
            </a:r>
          </a:p>
          <a:p>
            <a:pPr lvl="3"/>
            <a:r>
              <a:rPr lang="en-US" sz="1400" dirty="0" smtClean="0"/>
              <a:t>Non-CCSDS CADUs</a:t>
            </a:r>
          </a:p>
          <a:p>
            <a:pPr lvl="1"/>
            <a:r>
              <a:rPr lang="en-US" sz="1800" dirty="0" smtClean="0"/>
              <a:t>No coding (except optionally convolutional coding) applied to CADUs</a:t>
            </a:r>
          </a:p>
          <a:p>
            <a:pPr lvl="1"/>
            <a:r>
              <a:rPr lang="en-US" sz="1800" dirty="0" smtClean="0"/>
              <a:t>CADU mode doesn’t work with SMTF stream slicing</a:t>
            </a:r>
          </a:p>
          <a:p>
            <a:pPr lvl="1"/>
            <a:r>
              <a:rPr lang="en-US" sz="1800" dirty="0" smtClean="0"/>
              <a:t>AOS MC Mux and FLF USLP MC Mux </a:t>
            </a:r>
            <a:r>
              <a:rPr lang="en-US" sz="1800" i="1" dirty="0" smtClean="0"/>
              <a:t>do not </a:t>
            </a:r>
            <a:r>
              <a:rPr lang="en-US" sz="1800" dirty="0" smtClean="0"/>
              <a:t>generate OID frames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78" y="197045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(1 of 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525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(2 of 10)</a:t>
            </a:r>
            <a:endParaRPr lang="en-US" sz="24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075" y="2075768"/>
            <a:ext cx="5715000" cy="452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2070" y="1359201"/>
            <a:ext cx="7265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FLF Sync, Channel Encoding, and OID Generation – pre-2021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326735" y="2117189"/>
            <a:ext cx="1125415" cy="541606"/>
          </a:xfrm>
          <a:prstGeom prst="accentBorderCallout1">
            <a:avLst>
              <a:gd name="adj1" fmla="val 27841"/>
              <a:gd name="adj2" fmla="val 110862"/>
              <a:gd name="adj3" fmla="val 86526"/>
              <a:gd name="adj4" fmla="val 210457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Produces OID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Frames or CADUs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with fixed content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Callout 1 (Border and Accent Bar) 9"/>
          <p:cNvSpPr/>
          <p:nvPr/>
        </p:nvSpPr>
        <p:spPr bwMode="auto">
          <a:xfrm>
            <a:off x="7549075" y="1794482"/>
            <a:ext cx="1296572" cy="510347"/>
          </a:xfrm>
          <a:prstGeom prst="accentBorderCallout1">
            <a:avLst>
              <a:gd name="adj1" fmla="val 22646"/>
              <a:gd name="adj2" fmla="val -4763"/>
              <a:gd name="adj3" fmla="val 91031"/>
              <a:gd name="adj4" fmla="val -275385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Only user-data-bearing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 smtClean="0">
                <a:solidFill>
                  <a:schemeClr val="tx1"/>
                </a:solidFill>
              </a:rPr>
              <a:t>Transfer</a:t>
            </a:r>
            <a:r>
              <a:rPr lang="en-US" sz="900" dirty="0" smtClean="0">
                <a:solidFill>
                  <a:schemeClr val="tx1"/>
                </a:solidFill>
              </a:rPr>
              <a:t> frames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34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(3 of 10)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778" y="871538"/>
            <a:ext cx="8781733" cy="5726112"/>
          </a:xfrm>
        </p:spPr>
        <p:txBody>
          <a:bodyPr/>
          <a:lstStyle/>
          <a:p>
            <a:r>
              <a:rPr lang="en-US" sz="2000" dirty="0" smtClean="0"/>
              <a:t>2021 changes to TM, AOS, and USLP OID frames</a:t>
            </a:r>
          </a:p>
          <a:p>
            <a:pPr lvl="1"/>
            <a:r>
              <a:rPr lang="en-US" sz="1800" dirty="0" smtClean="0"/>
              <a:t>[TM,] AOS and FLF USLP OID frames now must contain a changing P-R Transfer Frame Data Field</a:t>
            </a:r>
          </a:p>
          <a:p>
            <a:pPr lvl="2"/>
            <a:r>
              <a:rPr lang="en-US" sz="1600" dirty="0" smtClean="0"/>
              <a:t>Purpose is to  avoid periodicity that causes receivers to lock onto the wrong frequency</a:t>
            </a:r>
          </a:p>
          <a:p>
            <a:pPr lvl="1"/>
            <a:r>
              <a:rPr lang="en-US" sz="1800" dirty="0" smtClean="0"/>
              <a:t>As a consequence, FLF Sync, Channel Encoding, and OID Generation FR can no longer simply generate </a:t>
            </a:r>
            <a:r>
              <a:rPr lang="en-US" sz="1800" i="1" dirty="0" smtClean="0"/>
              <a:t>OID Data Units </a:t>
            </a:r>
            <a:r>
              <a:rPr lang="en-US" sz="1800" dirty="0" smtClean="0"/>
              <a:t>containing fixed content</a:t>
            </a:r>
          </a:p>
          <a:p>
            <a:pPr lvl="1"/>
            <a:r>
              <a:rPr lang="en-US" sz="1800" dirty="0" smtClean="0"/>
              <a:t>P-R-encoded </a:t>
            </a:r>
            <a:r>
              <a:rPr lang="en-US" sz="1800" dirty="0"/>
              <a:t>Transfer Frame Data </a:t>
            </a:r>
            <a:r>
              <a:rPr lang="en-US" sz="1800" dirty="0" smtClean="0"/>
              <a:t>Fields appear in different parts of [TM,] AOS, and USLP frames</a:t>
            </a:r>
          </a:p>
          <a:p>
            <a:pPr lvl="2"/>
            <a:r>
              <a:rPr lang="en-US" sz="1600" dirty="0" smtClean="0"/>
              <a:t>I.e., OID frame generation process must be SDLP-aware</a:t>
            </a:r>
          </a:p>
          <a:p>
            <a:pPr lvl="1"/>
            <a:r>
              <a:rPr lang="en-US" sz="1800" dirty="0" smtClean="0"/>
              <a:t>3 candidate solutions (there may be more)</a:t>
            </a:r>
          </a:p>
        </p:txBody>
      </p:sp>
    </p:spTree>
    <p:extLst>
      <p:ext uri="{BB962C8B-B14F-4D97-AF65-F5344CB8AC3E}">
        <p14:creationId xmlns:p14="http://schemas.microsoft.com/office/powerpoint/2010/main" val="11286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21" y="989744"/>
            <a:ext cx="8612920" cy="5502495"/>
          </a:xfrm>
        </p:spPr>
        <p:txBody>
          <a:bodyPr/>
          <a:lstStyle/>
          <a:p>
            <a:pPr marL="228600" lvl="2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First candidate solution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Move </a:t>
            </a:r>
            <a:r>
              <a:rPr lang="en-US" dirty="0"/>
              <a:t>responsibility for OID frame generation back into </a:t>
            </a:r>
            <a:r>
              <a:rPr lang="en-US" dirty="0" smtClean="0"/>
              <a:t>AOS and FLF USLP MC </a:t>
            </a:r>
            <a:r>
              <a:rPr lang="en-US" dirty="0"/>
              <a:t>Mux </a:t>
            </a:r>
            <a:r>
              <a:rPr lang="en-US" dirty="0" smtClean="0"/>
              <a:t>FRs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Limit </a:t>
            </a:r>
            <a:r>
              <a:rPr lang="en-US" dirty="0"/>
              <a:t>OID CADU generation to non-CCSDS space data link protocols that use static OID </a:t>
            </a:r>
            <a:r>
              <a:rPr lang="en-US" dirty="0" smtClean="0"/>
              <a:t>CADUs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/>
              <a:t>No </a:t>
            </a:r>
            <a:r>
              <a:rPr lang="en-US" dirty="0" smtClean="0"/>
              <a:t>coding </a:t>
            </a:r>
            <a:r>
              <a:rPr lang="en-US" dirty="0"/>
              <a:t>(except optionally convolutional coding) applied to </a:t>
            </a:r>
            <a:r>
              <a:rPr lang="en-US" dirty="0" smtClean="0"/>
              <a:t>CADUs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Benefits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Allows SDLP to remain opaque to FLF </a:t>
            </a:r>
            <a:r>
              <a:rPr lang="en-US" dirty="0"/>
              <a:t>Sync, Channel Encoding, and OID Generation </a:t>
            </a:r>
            <a:r>
              <a:rPr lang="en-US" dirty="0" smtClean="0"/>
              <a:t>FR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For OID frame generation, more closely aligns with organization of AOS and USLP Blue Books, which allocates OID frame generation to MC Mux procedures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Has little effect on existing FRM definitions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Shortcomings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Still doesn’t work with SMTF stream slicing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CADU mode has very little worth if it is confined to only non-CCSDS SDLPs that use static OID CADUs</a:t>
            </a:r>
          </a:p>
          <a:p>
            <a:pPr marL="914400" lvl="4" indent="0">
              <a:spcBef>
                <a:spcPct val="50000"/>
              </a:spcBef>
              <a:buSzPct val="75000"/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(4 of 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092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(5 of 10)</a:t>
            </a:r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278" y="2087001"/>
            <a:ext cx="5715000" cy="452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8341" y="1188800"/>
            <a:ext cx="7550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FLF Sync, Channel Encoding, and OID Generation – Candidate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1 (Border and Accent Bar) 7"/>
          <p:cNvSpPr/>
          <p:nvPr/>
        </p:nvSpPr>
        <p:spPr bwMode="auto">
          <a:xfrm>
            <a:off x="305634" y="1906173"/>
            <a:ext cx="1125415" cy="541606"/>
          </a:xfrm>
          <a:prstGeom prst="accentBorderCallout1">
            <a:avLst>
              <a:gd name="adj1" fmla="val 27841"/>
              <a:gd name="adj2" fmla="val 110862"/>
              <a:gd name="adj3" fmla="val 129383"/>
              <a:gd name="adj4" fmla="val 216707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Produces OID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CADUs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with fixed content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Callout 1 (Border and Accent Bar) 9"/>
          <p:cNvSpPr/>
          <p:nvPr/>
        </p:nvSpPr>
        <p:spPr bwMode="auto">
          <a:xfrm>
            <a:off x="7638756" y="1588910"/>
            <a:ext cx="1174653" cy="591582"/>
          </a:xfrm>
          <a:prstGeom prst="accentBorderCallout1">
            <a:avLst>
              <a:gd name="adj1" fmla="val 22646"/>
              <a:gd name="adj2" fmla="val -4763"/>
              <a:gd name="adj3" fmla="val 120731"/>
              <a:gd name="adj4" fmla="val -308376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User-data-bearing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frames and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OID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Frames from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MC Mux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07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6421" y="989744"/>
            <a:ext cx="8612920" cy="5706478"/>
          </a:xfrm>
        </p:spPr>
        <p:txBody>
          <a:bodyPr/>
          <a:lstStyle/>
          <a:p>
            <a:pPr marL="228600" lvl="2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Second candidate solution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/>
              <a:t>Move responsibility for OID frame generation back into AOS and FLF USLP MC Mux FRs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OID generation is limited to OID CADUs carrying CCSDS AOS and USLP OID frames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Octet-string OID Data Unit is replaced by AOS/USLP picklist</a:t>
            </a:r>
          </a:p>
          <a:p>
            <a:pPr marL="1600200" lvl="5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Must be configured with SCID to use (and other info?)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In CADU mode, OID frames are generated that are then encoded using the same coding as user-data-bearing frames, </a:t>
            </a:r>
            <a:r>
              <a:rPr lang="en-US" u="sng" dirty="0" smtClean="0"/>
              <a:t>including SMTF stream slicing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Benefits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More closely aligns with organization of AOS and USLP Blue Books, which allocates OID frame generation to MC Mux procedures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u="sng" dirty="0" smtClean="0"/>
              <a:t>Transfer frame mode </a:t>
            </a:r>
            <a:r>
              <a:rPr lang="en-US" dirty="0" smtClean="0"/>
              <a:t>can still support any SDLP, including future CCSDS SDLPs and even non-CCSDS SDLPs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CADU mode supports AOS and USLP CADUs (instead of only non-CCSDS CADUs)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Shortcomings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/>
              <a:t>FLF Sync, Channel Encoding, and OID Generation </a:t>
            </a:r>
            <a:r>
              <a:rPr lang="en-US" dirty="0" smtClean="0"/>
              <a:t>FR </a:t>
            </a:r>
            <a:r>
              <a:rPr lang="en-US" u="sng" dirty="0" smtClean="0"/>
              <a:t>CADU generation</a:t>
            </a:r>
            <a:r>
              <a:rPr lang="en-US" dirty="0" smtClean="0"/>
              <a:t> becomes specific to AOS and USLP; no ability to support CADU mode for non-standard SDLPs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7384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(6 of 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7163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838" y="1844083"/>
            <a:ext cx="6124698" cy="48451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(7 of 10)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68341" y="1188800"/>
            <a:ext cx="762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FLF Sync, Channel Encoding, and OID Generation – Candidate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1 (Border and Accent Bar) 7"/>
          <p:cNvSpPr/>
          <p:nvPr/>
        </p:nvSpPr>
        <p:spPr bwMode="auto">
          <a:xfrm>
            <a:off x="305634" y="1906172"/>
            <a:ext cx="1125415" cy="1132449"/>
          </a:xfrm>
          <a:prstGeom prst="accentBorderCallout1">
            <a:avLst>
              <a:gd name="adj1" fmla="val 27841"/>
              <a:gd name="adj2" fmla="val 110862"/>
              <a:gd name="adj3" fmla="val 49597"/>
              <a:gd name="adj4" fmla="val 200457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Produces AOS or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USLP OID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Frames only in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CADU mode when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solidFill>
                  <a:schemeClr val="tx1"/>
                </a:solidFill>
              </a:rPr>
              <a:t>User-generated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CADUs are not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availble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7638756" y="1588910"/>
            <a:ext cx="1174653" cy="591582"/>
          </a:xfrm>
          <a:prstGeom prst="accentBorderCallout1">
            <a:avLst>
              <a:gd name="adj1" fmla="val 22646"/>
              <a:gd name="adj2" fmla="val -4763"/>
              <a:gd name="adj3" fmla="val 82683"/>
              <a:gd name="adj4" fmla="val -310172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User-data-bearing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frames and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OID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Frames from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MC Mux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36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(8 of 10)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6421" y="989744"/>
            <a:ext cx="8612920" cy="5502495"/>
          </a:xfrm>
        </p:spPr>
        <p:txBody>
          <a:bodyPr/>
          <a:lstStyle/>
          <a:p>
            <a:pPr marL="228600" lvl="2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Third candidate solution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Perform OID </a:t>
            </a:r>
            <a:r>
              <a:rPr lang="en-US" dirty="0"/>
              <a:t>frame generation </a:t>
            </a:r>
            <a:r>
              <a:rPr lang="en-US" dirty="0" smtClean="0"/>
              <a:t>for both transfer frame mode and CADU mode in </a:t>
            </a:r>
            <a:r>
              <a:rPr lang="en-US" dirty="0"/>
              <a:t>FLF Sync, Channel Encoding, and OID Generation </a:t>
            </a:r>
            <a:r>
              <a:rPr lang="en-US" dirty="0" smtClean="0"/>
              <a:t>FR</a:t>
            </a:r>
            <a:endParaRPr lang="en-US" dirty="0"/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Octet-string OID Data Unit is replaced by AOS/USLP picklist</a:t>
            </a:r>
          </a:p>
          <a:p>
            <a:pPr marL="1600200" lvl="5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/>
              <a:t>Must be configured with SCID to use (and other info</a:t>
            </a:r>
            <a:r>
              <a:rPr lang="en-US" dirty="0" smtClean="0"/>
              <a:t>?)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/>
              <a:t>In </a:t>
            </a:r>
            <a:r>
              <a:rPr lang="en-US" dirty="0" smtClean="0"/>
              <a:t>both transfer frame and CADU modes, </a:t>
            </a:r>
            <a:r>
              <a:rPr lang="en-US" dirty="0"/>
              <a:t>OID frames are generated that are then encoded using the same coding as user-data-bearing frames, including SMTF stream slicing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Benefits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Keeps all OID generation in one FR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Future </a:t>
            </a:r>
            <a:r>
              <a:rPr lang="en-US" dirty="0"/>
              <a:t>CCSDS or non-standard SDLPs </a:t>
            </a:r>
            <a:r>
              <a:rPr lang="en-US" dirty="0" smtClean="0"/>
              <a:t>can be supported in transfer frame mode if the FRs (i.e., MC Mux FRs) for those </a:t>
            </a:r>
          </a:p>
          <a:p>
            <a:pPr marL="685800" lvl="3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Shortcomings</a:t>
            </a:r>
          </a:p>
          <a:p>
            <a:pPr marL="1143000" lvl="4">
              <a:spcBef>
                <a:spcPct val="50000"/>
              </a:spcBef>
              <a:buSzPct val="75000"/>
              <a:buFont typeface="Wingdings" pitchFamily="2" charset="2"/>
              <a:buChar char="§"/>
            </a:pPr>
            <a:r>
              <a:rPr lang="en-US" dirty="0" smtClean="0"/>
              <a:t>No ability to generate OID transfer frames or OID CADUs CCSDS or non-standard SDLPs in both transfer frame and CADU modes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14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(9 of 10)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838" y="1844083"/>
            <a:ext cx="6124698" cy="4845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8341" y="1188800"/>
            <a:ext cx="762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FLF Sync, Channel Encoding, and OID Generation – Candidate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1 (Border and Accent Bar) 7"/>
          <p:cNvSpPr/>
          <p:nvPr/>
        </p:nvSpPr>
        <p:spPr bwMode="auto">
          <a:xfrm>
            <a:off x="305634" y="1906172"/>
            <a:ext cx="1125415" cy="1456006"/>
          </a:xfrm>
          <a:prstGeom prst="accentBorderCallout1">
            <a:avLst>
              <a:gd name="adj1" fmla="val 27841"/>
              <a:gd name="adj2" fmla="val 110862"/>
              <a:gd name="adj3" fmla="val 44283"/>
              <a:gd name="adj4" fmla="val 202332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Produces AOS or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USLP OID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Frames in both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Transfer Frame 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CADU modes when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solidFill>
                  <a:schemeClr val="tx1"/>
                </a:solidFill>
              </a:rPr>
              <a:t>User-generated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solidFill>
                  <a:schemeClr val="tx1"/>
                </a:solidFill>
              </a:rPr>
              <a:t>Transfer frames or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CADUs are not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available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7516838" y="1588910"/>
            <a:ext cx="1296572" cy="510347"/>
          </a:xfrm>
          <a:prstGeom prst="accentBorderCallout1">
            <a:avLst>
              <a:gd name="adj1" fmla="val 22646"/>
              <a:gd name="adj2" fmla="val -4763"/>
              <a:gd name="adj3" fmla="val 125487"/>
              <a:gd name="adj4" fmla="val -274843"/>
            </a:avLst>
          </a:prstGeom>
          <a:solidFill>
            <a:srgbClr val="4899FF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Only user-data-bearing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 smtClean="0">
                <a:solidFill>
                  <a:schemeClr val="tx1"/>
                </a:solidFill>
              </a:rPr>
              <a:t>Transfer</a:t>
            </a:r>
            <a:r>
              <a:rPr lang="en-US" sz="900" dirty="0" smtClean="0">
                <a:solidFill>
                  <a:schemeClr val="tx1"/>
                </a:solidFill>
              </a:rPr>
              <a:t> frames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76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3982" y="773064"/>
            <a:ext cx="8968154" cy="5495362"/>
          </a:xfrm>
        </p:spPr>
        <p:txBody>
          <a:bodyPr/>
          <a:lstStyle/>
          <a:p>
            <a:r>
              <a:rPr lang="en-US" sz="1800" dirty="0" smtClean="0"/>
              <a:t>Summary of candidates</a:t>
            </a:r>
          </a:p>
          <a:p>
            <a:pPr lvl="1"/>
            <a:r>
              <a:rPr lang="en-US" sz="1600" dirty="0"/>
              <a:t>Candidate 1</a:t>
            </a:r>
          </a:p>
          <a:p>
            <a:pPr lvl="2"/>
            <a:r>
              <a:rPr lang="en-US" sz="1400" dirty="0"/>
              <a:t>Simplicity of changes is outweighed by the loss of CADU mode for AOS and USLP, especially given the fixed-OID-content constraint on the CADU mode</a:t>
            </a:r>
            <a:endParaRPr lang="en-US" sz="1200" dirty="0"/>
          </a:p>
          <a:p>
            <a:pPr lvl="1"/>
            <a:r>
              <a:rPr lang="en-US" sz="1600" dirty="0"/>
              <a:t>Candidate 2</a:t>
            </a:r>
          </a:p>
          <a:p>
            <a:pPr lvl="2"/>
            <a:r>
              <a:rPr lang="en-US" sz="1400" dirty="0"/>
              <a:t>Supports USLP and AOS P-R OID generation requirements for both transfer frame and CADU </a:t>
            </a:r>
            <a:r>
              <a:rPr lang="en-US" sz="1400" dirty="0" smtClean="0"/>
              <a:t>mode</a:t>
            </a:r>
          </a:p>
          <a:p>
            <a:pPr lvl="3"/>
            <a:r>
              <a:rPr lang="en-US" sz="1200" dirty="0" smtClean="0"/>
              <a:t>In transfer frame mode, OID frames generated by AOS VC Mux and USLP VC Mux</a:t>
            </a:r>
          </a:p>
          <a:p>
            <a:pPr lvl="3"/>
            <a:r>
              <a:rPr lang="en-US" sz="1200" dirty="0" smtClean="0"/>
              <a:t>In CADU mode, OID frames generated by </a:t>
            </a:r>
            <a:r>
              <a:rPr lang="en-US" sz="1200" dirty="0"/>
              <a:t>FLF Sync, Channel Encoding, and OID Generation</a:t>
            </a:r>
          </a:p>
          <a:p>
            <a:pPr lvl="2"/>
            <a:r>
              <a:rPr lang="en-US" sz="1400" dirty="0"/>
              <a:t>Allows FLF Sync, Channel Encoding, and OID Generation FR to support future CCSDS and non-standard SDLPs in </a:t>
            </a:r>
            <a:r>
              <a:rPr lang="en-US" sz="1400" u="sng" dirty="0"/>
              <a:t>transfer frame </a:t>
            </a:r>
            <a:r>
              <a:rPr lang="en-US" sz="1400" u="sng" dirty="0" smtClean="0"/>
              <a:t>mode </a:t>
            </a:r>
            <a:r>
              <a:rPr lang="en-US" sz="1400" dirty="0"/>
              <a:t>if the VC Mux FRs for those SDLPs generate their OID </a:t>
            </a:r>
            <a:r>
              <a:rPr lang="en-US" sz="1400" dirty="0" smtClean="0"/>
              <a:t>frames</a:t>
            </a:r>
            <a:endParaRPr lang="en-US" sz="1400" u="sng" dirty="0"/>
          </a:p>
          <a:p>
            <a:pPr lvl="1"/>
            <a:r>
              <a:rPr lang="en-US" sz="1600" dirty="0" smtClean="0"/>
              <a:t>Candidate </a:t>
            </a:r>
            <a:r>
              <a:rPr lang="en-US" sz="1600" dirty="0"/>
              <a:t>3</a:t>
            </a:r>
          </a:p>
          <a:p>
            <a:pPr lvl="2"/>
            <a:r>
              <a:rPr lang="en-US" sz="1400" dirty="0"/>
              <a:t>Supports USLP and AOS P-R OID generation requirements for both transfer frame and CADU </a:t>
            </a:r>
            <a:r>
              <a:rPr lang="en-US" sz="1400" dirty="0" smtClean="0"/>
              <a:t>mode: all OID frames generated by </a:t>
            </a:r>
            <a:r>
              <a:rPr lang="en-US" sz="1400" dirty="0"/>
              <a:t>FLF Sync, Channel Encoding, and OID </a:t>
            </a:r>
            <a:r>
              <a:rPr lang="en-US" sz="1400" dirty="0" smtClean="0"/>
              <a:t>Generation</a:t>
            </a:r>
            <a:endParaRPr lang="en-US" sz="1400" dirty="0"/>
          </a:p>
          <a:p>
            <a:pPr lvl="2"/>
            <a:r>
              <a:rPr lang="en-US" sz="1400" dirty="0"/>
              <a:t>Allows FLF Sync, Channel Encoding, and OID Generation FR to support future CCSDS and non-standard SDLPs in </a:t>
            </a:r>
            <a:r>
              <a:rPr lang="en-US" sz="1400" u="sng" dirty="0"/>
              <a:t>transfer frame </a:t>
            </a:r>
            <a:r>
              <a:rPr lang="en-US" sz="1400" u="sng" dirty="0" smtClean="0"/>
              <a:t>mode</a:t>
            </a:r>
            <a:r>
              <a:rPr lang="en-US" sz="1400" dirty="0" smtClean="0"/>
              <a:t> if the VC Mux FRs for those SDLPs generate their OID frames</a:t>
            </a:r>
            <a:endParaRPr lang="en-US" sz="1400" u="sng" dirty="0"/>
          </a:p>
          <a:p>
            <a:pPr lvl="2"/>
            <a:r>
              <a:rPr lang="en-US" sz="1400" dirty="0" smtClean="0"/>
              <a:t>Future </a:t>
            </a:r>
            <a:r>
              <a:rPr lang="en-US" sz="1400" dirty="0"/>
              <a:t>CCSDS SDLPs can be accommodated in CADU mode with an update to FLF Sync, Channel Encoding, and OID Generation FR</a:t>
            </a:r>
          </a:p>
          <a:p>
            <a:pPr lvl="2"/>
            <a:r>
              <a:rPr lang="en-US" sz="1400" dirty="0"/>
              <a:t>Non-CCSDS SDLPs can be accommodated in CADU mode Agency-specific FRs</a:t>
            </a:r>
          </a:p>
          <a:p>
            <a:r>
              <a:rPr lang="en-US" sz="1800" dirty="0" smtClean="0"/>
              <a:t>WG Decision: adopt Candidate 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Support for dynamic pseudo-randomization OID frames (10 of 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284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" y="260350"/>
            <a:ext cx="6942406" cy="611188"/>
          </a:xfrm>
        </p:spPr>
        <p:txBody>
          <a:bodyPr/>
          <a:lstStyle/>
          <a:p>
            <a:r>
              <a:rPr lang="en-US" sz="2400" dirty="0" smtClean="0"/>
              <a:t>FRM Magenta Book </a:t>
            </a:r>
            <a:r>
              <a:rPr lang="en-US" sz="2400" dirty="0" smtClean="0"/>
              <a:t>Status - Overview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225082" y="960854"/>
            <a:ext cx="9193236" cy="6063834"/>
          </a:xfrm>
        </p:spPr>
        <p:txBody>
          <a:bodyPr/>
          <a:lstStyle/>
          <a:p>
            <a:r>
              <a:rPr lang="en-US" sz="1600" dirty="0" smtClean="0"/>
              <a:t>Magenta </a:t>
            </a:r>
            <a:r>
              <a:rPr lang="en-US" sz="1600" dirty="0" smtClean="0"/>
              <a:t>Book content:</a:t>
            </a:r>
          </a:p>
          <a:p>
            <a:pPr lvl="1"/>
            <a:r>
              <a:rPr lang="en-US" sz="1200" dirty="0" smtClean="0"/>
              <a:t> </a:t>
            </a:r>
            <a:r>
              <a:rPr lang="en-US" sz="1400" dirty="0" smtClean="0"/>
              <a:t>FRM concepts and structure (e.g., FR, FR Strata, FR Sets, configuration categories (SLS, retrieval, forward offline))</a:t>
            </a:r>
          </a:p>
          <a:p>
            <a:pPr lvl="1"/>
            <a:r>
              <a:rPr lang="en-US" sz="1400" dirty="0" smtClean="0"/>
              <a:t>SANA FR registry organization and attribute definitions</a:t>
            </a:r>
          </a:p>
          <a:p>
            <a:pPr lvl="1"/>
            <a:r>
              <a:rPr lang="en-US" sz="1400" dirty="0" smtClean="0"/>
              <a:t>FR Strata/FR Set/FR definitions for Tier-1 and Tier-2 FRs</a:t>
            </a:r>
          </a:p>
          <a:p>
            <a:pPr lvl="2"/>
            <a:r>
              <a:rPr lang="en-US" sz="1200" dirty="0" smtClean="0"/>
              <a:t>Organized by FR Strata (one per section): FR Set: FR</a:t>
            </a:r>
          </a:p>
          <a:p>
            <a:pPr lvl="2"/>
            <a:r>
              <a:rPr lang="en-US" sz="1200" dirty="0" smtClean="0"/>
              <a:t>FR behavior (primarily by reference to CCSDS Blue Books)</a:t>
            </a:r>
          </a:p>
          <a:p>
            <a:pPr lvl="2"/>
            <a:r>
              <a:rPr lang="en-US" sz="1200" dirty="0" smtClean="0"/>
              <a:t>Deviations from CCSDS Blue Book definitions (where applicable)</a:t>
            </a:r>
          </a:p>
          <a:p>
            <a:pPr lvl="3"/>
            <a:r>
              <a:rPr lang="en-US" sz="1100" dirty="0" smtClean="0"/>
              <a:t>Modified behavior (if applicable)</a:t>
            </a:r>
          </a:p>
          <a:p>
            <a:pPr lvl="3"/>
            <a:r>
              <a:rPr lang="en-US" sz="1100" dirty="0" smtClean="0"/>
              <a:t>Differences from Blue Book managed parameters (if applicable)</a:t>
            </a:r>
          </a:p>
          <a:p>
            <a:pPr lvl="2"/>
            <a:r>
              <a:rPr lang="en-US" sz="1200" dirty="0" smtClean="0"/>
              <a:t>Service Access Point (SAP) and ancillary interfaces between FRs</a:t>
            </a:r>
          </a:p>
          <a:p>
            <a:pPr lvl="2"/>
            <a:r>
              <a:rPr lang="en-US" sz="1200" dirty="0" smtClean="0"/>
              <a:t>28 Tier-1 FRs (corresponding SANA registry FRs have already been peer-reviewed by subject matter experts)</a:t>
            </a:r>
          </a:p>
          <a:p>
            <a:pPr lvl="2"/>
            <a:r>
              <a:rPr lang="en-US" sz="1200" dirty="0" smtClean="0"/>
              <a:t>13 Tier-2 </a:t>
            </a:r>
            <a:r>
              <a:rPr lang="en-US" sz="1200" dirty="0"/>
              <a:t>FRs (corresponding SANA registry FRs have </a:t>
            </a:r>
            <a:r>
              <a:rPr lang="en-US" sz="1200" b="1" dirty="0" smtClean="0"/>
              <a:t>not yet </a:t>
            </a:r>
            <a:r>
              <a:rPr lang="en-US" sz="1200" dirty="0"/>
              <a:t>been peer-reviewed by subject matter </a:t>
            </a:r>
            <a:r>
              <a:rPr lang="en-US" sz="1200" dirty="0" smtClean="0"/>
              <a:t>experts)</a:t>
            </a:r>
          </a:p>
          <a:p>
            <a:pPr lvl="2"/>
            <a:r>
              <a:rPr lang="en-US" sz="1200" dirty="0" smtClean="0"/>
              <a:t>Space Data Link Protocol FR Sets contain FRs for only “lower” SDLP functions</a:t>
            </a:r>
          </a:p>
          <a:p>
            <a:pPr lvl="3"/>
            <a:r>
              <a:rPr lang="en-US" sz="1100" dirty="0" smtClean="0"/>
              <a:t>The FR Set definitions identify </a:t>
            </a:r>
            <a:r>
              <a:rPr lang="en-US" sz="1100" dirty="0"/>
              <a:t>the </a:t>
            </a:r>
            <a:r>
              <a:rPr lang="en-US" sz="1100" u="sng" dirty="0" smtClean="0"/>
              <a:t>functionality</a:t>
            </a:r>
            <a:r>
              <a:rPr lang="en-US" sz="1100" dirty="0" smtClean="0"/>
              <a:t> </a:t>
            </a:r>
            <a:r>
              <a:rPr lang="en-US" sz="1100" dirty="0"/>
              <a:t>that will be covered by future versions of the FR </a:t>
            </a:r>
            <a:r>
              <a:rPr lang="en-US" sz="1100" dirty="0" smtClean="0"/>
              <a:t>Sets (e.g</a:t>
            </a:r>
            <a:r>
              <a:rPr lang="en-US" sz="1100" dirty="0"/>
              <a:t>., USLP MAP </a:t>
            </a:r>
            <a:r>
              <a:rPr lang="en-US" sz="1100" dirty="0" smtClean="0"/>
              <a:t>Multiplexing)</a:t>
            </a:r>
          </a:p>
          <a:p>
            <a:pPr lvl="1"/>
            <a:r>
              <a:rPr lang="en-US" sz="1400" dirty="0" smtClean="0"/>
              <a:t>OID offsets for FR Strata and FR Sets (annex A)</a:t>
            </a:r>
          </a:p>
          <a:p>
            <a:pPr lvl="1"/>
            <a:r>
              <a:rPr lang="en-US" sz="1400" dirty="0"/>
              <a:t>Abbreviations for construction of FR and parameter/event/directive (PED) classifiers </a:t>
            </a:r>
            <a:r>
              <a:rPr lang="en-US" sz="1400" dirty="0" smtClean="0"/>
              <a:t>(annex B) - New</a:t>
            </a:r>
          </a:p>
          <a:p>
            <a:pPr lvl="1"/>
            <a:r>
              <a:rPr lang="en-US" sz="1400" dirty="0" smtClean="0"/>
              <a:t>Security, SANA, and patent considerations (annex C)</a:t>
            </a:r>
          </a:p>
          <a:p>
            <a:pPr lvl="1"/>
            <a:r>
              <a:rPr lang="en-US" sz="1400" dirty="0" smtClean="0"/>
              <a:t>Acronyms (annex D)</a:t>
            </a:r>
          </a:p>
          <a:p>
            <a:pPr lvl="1"/>
            <a:r>
              <a:rPr lang="en-US" sz="1400" dirty="0" smtClean="0"/>
              <a:t>Identified future FR Sets (annex E)</a:t>
            </a:r>
          </a:p>
        </p:txBody>
      </p:sp>
    </p:spTree>
    <p:extLst>
      <p:ext uri="{BB962C8B-B14F-4D97-AF65-F5344CB8AC3E}">
        <p14:creationId xmlns:p14="http://schemas.microsoft.com/office/powerpoint/2010/main" val="686649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54" y="871538"/>
            <a:ext cx="8563683" cy="5451890"/>
          </a:xfrm>
        </p:spPr>
        <p:txBody>
          <a:bodyPr/>
          <a:lstStyle/>
          <a:p>
            <a:r>
              <a:rPr lang="en-US" sz="1800" dirty="0" smtClean="0"/>
              <a:t>Tier-2 contains </a:t>
            </a:r>
            <a:r>
              <a:rPr lang="en-US" sz="1800" dirty="0"/>
              <a:t>Non-validated Radiometric Data Collection and Non-validated Radiometric Data Store </a:t>
            </a:r>
            <a:r>
              <a:rPr lang="en-US" sz="1800" dirty="0" smtClean="0"/>
              <a:t>FRs</a:t>
            </a:r>
          </a:p>
          <a:p>
            <a:pPr lvl="1"/>
            <a:r>
              <a:rPr lang="en-US" sz="1600" dirty="0" smtClean="0"/>
              <a:t>These could be (and have been – by me!) misinterpreted as some sort of file-oriented alternative to TD-CSTS for the delivery of non-validated RM data</a:t>
            </a:r>
          </a:p>
          <a:p>
            <a:pPr lvl="2"/>
            <a:r>
              <a:rPr lang="en-US" sz="1400" dirty="0" smtClean="0"/>
              <a:t>There is no IAOG service called for, nor is there a planned CCSDS service</a:t>
            </a:r>
          </a:p>
          <a:p>
            <a:r>
              <a:rPr lang="en-US" sz="1800" dirty="0" smtClean="0"/>
              <a:t>After further consideration, the purpose of these FRs is to capture radiometric data in the initial step of producing </a:t>
            </a:r>
            <a:r>
              <a:rPr lang="en-US" sz="1800" u="sng" dirty="0" smtClean="0"/>
              <a:t>validated</a:t>
            </a:r>
            <a:r>
              <a:rPr lang="en-US" sz="1800" dirty="0" smtClean="0"/>
              <a:t> RM data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Non-validated Radiometric Data Collection and Non-validated Radiometric Data Store </a:t>
            </a:r>
            <a:r>
              <a:rPr lang="en-US" sz="1800" dirty="0" smtClean="0"/>
              <a:t>FR definitions in the Magenta Book will be updated to clarify this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91046" cy="611188"/>
          </a:xfrm>
        </p:spPr>
        <p:txBody>
          <a:bodyPr/>
          <a:lstStyle/>
          <a:p>
            <a:pPr lvl="1"/>
            <a:r>
              <a:rPr lang="en-US" sz="2000" dirty="0" smtClean="0"/>
              <a:t>Issue/Concern – Purpose of </a:t>
            </a:r>
            <a:r>
              <a:rPr lang="en-US" sz="2000" dirty="0"/>
              <a:t>Non-validated Radiometric Data </a:t>
            </a:r>
            <a:r>
              <a:rPr lang="en-US" sz="2000" dirty="0" smtClean="0"/>
              <a:t>Collection and </a:t>
            </a:r>
            <a:r>
              <a:rPr lang="en-US" sz="2000" dirty="0"/>
              <a:t>Non-validated Radiometric </a:t>
            </a:r>
            <a:r>
              <a:rPr lang="en-US" sz="2000" dirty="0" smtClean="0"/>
              <a:t>Data Store FRs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13" y="3421845"/>
            <a:ext cx="8180362" cy="14190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9303" y="5012567"/>
            <a:ext cx="640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automated collection during space link session              offline manual process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3427573" y="3149073"/>
            <a:ext cx="298276" cy="3495822"/>
          </a:xfrm>
          <a:prstGeom prst="leftBrace">
            <a:avLst>
              <a:gd name="adj1" fmla="val 8615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6717654" y="3669428"/>
            <a:ext cx="298276" cy="2514600"/>
          </a:xfrm>
          <a:prstGeom prst="leftBrace">
            <a:avLst>
              <a:gd name="adj1" fmla="val 8615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91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46" y="824560"/>
            <a:ext cx="8787940" cy="5986609"/>
          </a:xfrm>
        </p:spPr>
        <p:txBody>
          <a:bodyPr/>
          <a:lstStyle/>
          <a:p>
            <a:r>
              <a:rPr lang="en-US" sz="1600" dirty="0" smtClean="0"/>
              <a:t>(Potentially) affects</a:t>
            </a:r>
            <a:endParaRPr lang="en-US" sz="1600" dirty="0" smtClean="0"/>
          </a:p>
          <a:p>
            <a:pPr lvl="1"/>
            <a:r>
              <a:rPr lang="en-US" sz="1400" dirty="0" smtClean="0"/>
              <a:t>VLF Synchronization </a:t>
            </a:r>
            <a:r>
              <a:rPr lang="en-US" sz="1400" dirty="0"/>
              <a:t>and Channel </a:t>
            </a:r>
            <a:r>
              <a:rPr lang="en-US" sz="1400" dirty="0" smtClean="0"/>
              <a:t>Decoding</a:t>
            </a:r>
          </a:p>
          <a:p>
            <a:pPr lvl="1"/>
            <a:r>
              <a:rPr lang="en-US" sz="1400" dirty="0">
                <a:solidFill>
                  <a:schemeClr val="bg2"/>
                </a:solidFill>
              </a:rPr>
              <a:t>TM/AOS MC </a:t>
            </a:r>
            <a:r>
              <a:rPr lang="en-US" sz="1400" dirty="0" err="1" smtClean="0">
                <a:solidFill>
                  <a:schemeClr val="bg2"/>
                </a:solidFill>
              </a:rPr>
              <a:t>Demultiplexing</a:t>
            </a:r>
            <a:endParaRPr lang="en-US" sz="1400" dirty="0" smtClean="0">
              <a:solidFill>
                <a:schemeClr val="bg2"/>
              </a:solidFill>
            </a:endParaRPr>
          </a:p>
          <a:p>
            <a:pPr lvl="1"/>
            <a:r>
              <a:rPr lang="en-US" sz="1400" dirty="0">
                <a:solidFill>
                  <a:schemeClr val="bg2"/>
                </a:solidFill>
              </a:rPr>
              <a:t>TM/AOS </a:t>
            </a:r>
            <a:r>
              <a:rPr lang="en-US" sz="1400" dirty="0" smtClean="0">
                <a:solidFill>
                  <a:schemeClr val="bg2"/>
                </a:solidFill>
              </a:rPr>
              <a:t>VC </a:t>
            </a:r>
            <a:r>
              <a:rPr lang="en-US" sz="1400" dirty="0" err="1">
                <a:solidFill>
                  <a:schemeClr val="bg2"/>
                </a:solidFill>
              </a:rPr>
              <a:t>Demultiplexing</a:t>
            </a:r>
            <a:endParaRPr lang="en-US" sz="1400" dirty="0">
              <a:solidFill>
                <a:schemeClr val="bg2"/>
              </a:solidFill>
            </a:endParaRPr>
          </a:p>
          <a:p>
            <a:pPr lvl="1"/>
            <a:r>
              <a:rPr lang="en-US" sz="1400" dirty="0">
                <a:solidFill>
                  <a:schemeClr val="bg2"/>
                </a:solidFill>
              </a:rPr>
              <a:t>VLF USLP </a:t>
            </a:r>
            <a:r>
              <a:rPr lang="en-US" sz="1400" dirty="0" smtClean="0">
                <a:solidFill>
                  <a:schemeClr val="bg2"/>
                </a:solidFill>
              </a:rPr>
              <a:t>MC </a:t>
            </a:r>
            <a:r>
              <a:rPr lang="en-US" sz="1400" dirty="0" err="1">
                <a:solidFill>
                  <a:schemeClr val="bg2"/>
                </a:solidFill>
              </a:rPr>
              <a:t>Demultiplexing</a:t>
            </a:r>
            <a:endParaRPr lang="en-US" sz="1400" dirty="0">
              <a:solidFill>
                <a:schemeClr val="bg2"/>
              </a:solidFill>
            </a:endParaRP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VLF USLP VC </a:t>
            </a:r>
            <a:r>
              <a:rPr lang="en-US" sz="1400" dirty="0" err="1">
                <a:solidFill>
                  <a:schemeClr val="bg2"/>
                </a:solidFill>
              </a:rPr>
              <a:t>Demultiplexing</a:t>
            </a:r>
            <a:endParaRPr lang="en-US" sz="1400" dirty="0">
              <a:solidFill>
                <a:schemeClr val="bg2"/>
              </a:solidFill>
            </a:endParaRPr>
          </a:p>
          <a:p>
            <a:pPr lvl="1"/>
            <a:r>
              <a:rPr lang="en-US" sz="1400" dirty="0">
                <a:solidFill>
                  <a:schemeClr val="bg2"/>
                </a:solidFill>
              </a:rPr>
              <a:t>FLF USLP V</a:t>
            </a:r>
            <a:r>
              <a:rPr lang="en-US" sz="1400" dirty="0" smtClean="0">
                <a:solidFill>
                  <a:schemeClr val="bg2"/>
                </a:solidFill>
              </a:rPr>
              <a:t>C </a:t>
            </a:r>
            <a:r>
              <a:rPr lang="en-US" sz="1400" dirty="0" err="1">
                <a:solidFill>
                  <a:schemeClr val="bg2"/>
                </a:solidFill>
              </a:rPr>
              <a:t>Demultiplexing</a:t>
            </a:r>
            <a:endParaRPr lang="en-US" sz="1400" dirty="0">
              <a:solidFill>
                <a:schemeClr val="bg2"/>
              </a:solidFill>
            </a:endParaRP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Fixed Length Frame Synchronization and Channel Decoding</a:t>
            </a:r>
          </a:p>
          <a:p>
            <a:r>
              <a:rPr lang="en-US" sz="1600" dirty="0" smtClean="0"/>
              <a:t>No effect on RAF, RCF, ROCF TS Provider FR definitions (MB or MIB) because they just reference Blue Book definitions </a:t>
            </a:r>
          </a:p>
          <a:p>
            <a:r>
              <a:rPr lang="en-US" sz="1600" dirty="0" smtClean="0"/>
              <a:t>Summary of PIDs</a:t>
            </a:r>
          </a:p>
          <a:p>
            <a:pPr lvl="1"/>
            <a:r>
              <a:rPr lang="en-US" sz="1200" dirty="0" smtClean="0"/>
              <a:t>Eliminate use of TC Sync and Channel Decoding for VLF USLP on the return link</a:t>
            </a:r>
          </a:p>
          <a:p>
            <a:r>
              <a:rPr lang="en-US" sz="1600" dirty="0" smtClean="0"/>
              <a:t>Simple solution</a:t>
            </a:r>
          </a:p>
          <a:p>
            <a:pPr lvl="1"/>
            <a:r>
              <a:rPr lang="en-US" sz="1200" dirty="0" smtClean="0"/>
              <a:t>Remove support for VLF frames (and TC S&amp;CC) from RAF, RCF, and ROCF Blue Books</a:t>
            </a:r>
          </a:p>
          <a:p>
            <a:pPr lvl="1"/>
            <a:r>
              <a:rPr lang="en-US" sz="1200" dirty="0" smtClean="0"/>
              <a:t>Remove VLF frames from RAF, RCF, ROCF from FRM (if and as necessary)</a:t>
            </a:r>
          </a:p>
          <a:p>
            <a:pPr lvl="1"/>
            <a:r>
              <a:rPr lang="en-US" sz="1200" dirty="0" smtClean="0"/>
              <a:t>Delete VLF Sync and Channel Decoding FR from FRM (but keep the material in the Tech Note version for possible future use in an onboard version of the FR)</a:t>
            </a:r>
          </a:p>
          <a:p>
            <a:r>
              <a:rPr lang="en-US" sz="1600" dirty="0" smtClean="0"/>
              <a:t>Complicating factor – SDLPWG and C&amp;SWG are thinking about adding VLF support to TM S&amp;CC</a:t>
            </a:r>
          </a:p>
          <a:p>
            <a:pPr lvl="1"/>
            <a:r>
              <a:rPr lang="en-US" sz="1200" dirty="0" smtClean="0"/>
              <a:t>Multiple issues to be worked out; could take a year or more to sort out</a:t>
            </a:r>
          </a:p>
          <a:p>
            <a:pPr lvl="1"/>
            <a:r>
              <a:rPr lang="en-US" sz="1200" dirty="0" smtClean="0"/>
              <a:t>Would affect RAF, RCF, ROCF BBs and associated FRs; </a:t>
            </a:r>
            <a:r>
              <a:rPr lang="en-US" sz="1200" dirty="0" smtClean="0">
                <a:solidFill>
                  <a:schemeClr val="bg2"/>
                </a:solidFill>
              </a:rPr>
              <a:t>FLF Synchronization </a:t>
            </a:r>
            <a:r>
              <a:rPr lang="en-US" sz="1200" dirty="0">
                <a:solidFill>
                  <a:schemeClr val="bg2"/>
                </a:solidFill>
              </a:rPr>
              <a:t>and Channel </a:t>
            </a:r>
            <a:r>
              <a:rPr lang="en-US" sz="1200" dirty="0" smtClean="0">
                <a:solidFill>
                  <a:schemeClr val="bg2"/>
                </a:solidFill>
              </a:rPr>
              <a:t>Decoding</a:t>
            </a:r>
            <a:r>
              <a:rPr lang="en-US" sz="1200" dirty="0" smtClean="0"/>
              <a:t> FR</a:t>
            </a:r>
          </a:p>
          <a:p>
            <a:pPr lvl="1"/>
            <a:r>
              <a:rPr lang="en-US" sz="1200" dirty="0" smtClean="0">
                <a:solidFill>
                  <a:schemeClr val="bg2"/>
                </a:solidFill>
              </a:rPr>
              <a:t>Waiting for that to happen would leave the SLE updates and FRM publication in limbo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PIDs to remove VLF USLP from RAF, RCF, and ROCF (1 of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39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PIDs to remove VLF USLP from RAF, RCF, and ROCF (2 of 2)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8011" y="1162089"/>
            <a:ext cx="8787940" cy="5562171"/>
          </a:xfrm>
        </p:spPr>
        <p:txBody>
          <a:bodyPr/>
          <a:lstStyle/>
          <a:p>
            <a:r>
              <a:rPr lang="en-US" sz="1600" dirty="0" smtClean="0">
                <a:solidFill>
                  <a:schemeClr val="bg2"/>
                </a:solidFill>
              </a:rPr>
              <a:t>WG decision – ignore possibility of adding VLF to TM S&amp;CC, adopt the “simple solution”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Delete </a:t>
            </a:r>
            <a:r>
              <a:rPr lang="en-US" sz="1400" dirty="0"/>
              <a:t>VLF Sync and Channel Decoding FR from FRM </a:t>
            </a:r>
            <a:endParaRPr lang="en-US" sz="1400" dirty="0" smtClean="0"/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Keep FLF Synchronization </a:t>
            </a:r>
            <a:r>
              <a:rPr lang="en-US" sz="1400" dirty="0">
                <a:solidFill>
                  <a:schemeClr val="bg2"/>
                </a:solidFill>
              </a:rPr>
              <a:t>and Channel Decoding</a:t>
            </a:r>
            <a:r>
              <a:rPr lang="en-US" sz="1400" dirty="0"/>
              <a:t> </a:t>
            </a:r>
            <a:r>
              <a:rPr lang="en-US" sz="1400" dirty="0" smtClean="0"/>
              <a:t>FR as-is</a:t>
            </a:r>
            <a:endParaRPr lang="en-US" sz="1400" dirty="0"/>
          </a:p>
          <a:p>
            <a:r>
              <a:rPr lang="en-US" sz="1600" dirty="0" smtClean="0">
                <a:solidFill>
                  <a:schemeClr val="bg2"/>
                </a:solidFill>
              </a:rPr>
              <a:t>What to do with </a:t>
            </a:r>
            <a:r>
              <a:rPr lang="en-US" sz="1600" dirty="0">
                <a:solidFill>
                  <a:schemeClr val="bg2"/>
                </a:solidFill>
              </a:rPr>
              <a:t>VLF USLP MC </a:t>
            </a:r>
            <a:r>
              <a:rPr lang="en-US" sz="1600" dirty="0" err="1" smtClean="0">
                <a:solidFill>
                  <a:schemeClr val="bg2"/>
                </a:solidFill>
              </a:rPr>
              <a:t>Demux</a:t>
            </a:r>
            <a:r>
              <a:rPr lang="en-US" sz="1600" dirty="0" smtClean="0">
                <a:solidFill>
                  <a:schemeClr val="bg2"/>
                </a:solidFill>
              </a:rPr>
              <a:t> and </a:t>
            </a:r>
            <a:r>
              <a:rPr lang="en-US" sz="1600" dirty="0">
                <a:solidFill>
                  <a:schemeClr val="bg2"/>
                </a:solidFill>
              </a:rPr>
              <a:t>VLF USLP </a:t>
            </a:r>
            <a:r>
              <a:rPr lang="en-US" sz="1600" dirty="0" smtClean="0">
                <a:solidFill>
                  <a:schemeClr val="bg2"/>
                </a:solidFill>
              </a:rPr>
              <a:t>VC </a:t>
            </a:r>
            <a:r>
              <a:rPr lang="en-US" sz="1600" dirty="0" err="1" smtClean="0">
                <a:solidFill>
                  <a:schemeClr val="bg2"/>
                </a:solidFill>
              </a:rPr>
              <a:t>Demux</a:t>
            </a:r>
            <a:r>
              <a:rPr lang="en-US" sz="1600" dirty="0" smtClean="0">
                <a:solidFill>
                  <a:schemeClr val="bg2"/>
                </a:solidFill>
              </a:rPr>
              <a:t> in Tier-2 and the Magenta Book?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Without </a:t>
            </a:r>
            <a:r>
              <a:rPr lang="en-US" sz="1400" dirty="0"/>
              <a:t>VLF Sync and Channel Decoding </a:t>
            </a:r>
            <a:r>
              <a:rPr lang="en-US" sz="1400" dirty="0" smtClean="0"/>
              <a:t>FR, there is no source of VL frames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WG decision – Delete FRs from Tier-2 and </a:t>
            </a:r>
            <a:r>
              <a:rPr lang="en-US" sz="1400" dirty="0" err="1" smtClean="0">
                <a:solidFill>
                  <a:schemeClr val="bg2"/>
                </a:solidFill>
              </a:rPr>
              <a:t>fiorst</a:t>
            </a:r>
            <a:r>
              <a:rPr lang="en-US" sz="1400" dirty="0" smtClean="0">
                <a:solidFill>
                  <a:schemeClr val="bg2"/>
                </a:solidFill>
              </a:rPr>
              <a:t> issue of Magenta Book, keep material for future use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If and when TM S&amp;CC adds VLF support: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Replace </a:t>
            </a:r>
            <a:r>
              <a:rPr lang="en-US" sz="1400" dirty="0">
                <a:solidFill>
                  <a:schemeClr val="bg2"/>
                </a:solidFill>
              </a:rPr>
              <a:t>FLF </a:t>
            </a:r>
            <a:r>
              <a:rPr lang="en-US" sz="1400" dirty="0" smtClean="0">
                <a:solidFill>
                  <a:schemeClr val="bg2"/>
                </a:solidFill>
              </a:rPr>
              <a:t>Sync </a:t>
            </a:r>
            <a:r>
              <a:rPr lang="en-US" sz="1400" dirty="0">
                <a:solidFill>
                  <a:schemeClr val="bg2"/>
                </a:solidFill>
              </a:rPr>
              <a:t>and Channel Decoding</a:t>
            </a:r>
            <a:r>
              <a:rPr lang="en-US" sz="1400" dirty="0"/>
              <a:t> </a:t>
            </a:r>
            <a:r>
              <a:rPr lang="en-US" sz="1400" dirty="0" smtClean="0"/>
              <a:t>FR with a new TM </a:t>
            </a:r>
            <a:r>
              <a:rPr lang="en-US" sz="1400" dirty="0" smtClean="0">
                <a:solidFill>
                  <a:schemeClr val="bg2"/>
                </a:solidFill>
              </a:rPr>
              <a:t>Sync </a:t>
            </a:r>
            <a:r>
              <a:rPr lang="en-US" sz="1400" dirty="0">
                <a:solidFill>
                  <a:schemeClr val="bg2"/>
                </a:solidFill>
              </a:rPr>
              <a:t>and Channel Decoding</a:t>
            </a:r>
            <a:r>
              <a:rPr lang="en-US" sz="1400" dirty="0"/>
              <a:t> FR </a:t>
            </a:r>
            <a:r>
              <a:rPr lang="en-US" sz="1400" dirty="0" smtClean="0"/>
              <a:t>that supports both FLF and VLF frames</a:t>
            </a:r>
          </a:p>
          <a:p>
            <a:pPr lvl="2"/>
            <a:r>
              <a:rPr lang="en-US" sz="1200" dirty="0" smtClean="0"/>
              <a:t>Depending on how VLF support is added to TM S&amp;CC, there may be a new SAP type for VLF frames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Replace FLF Sync, Channel Encoding and OID Generation FR with a new TM Sync, Channel Encoding and OID Generation FR</a:t>
            </a:r>
          </a:p>
          <a:p>
            <a:pPr lvl="2"/>
            <a:r>
              <a:rPr lang="en-US" sz="1200" dirty="0"/>
              <a:t>Depending on how VLF support is added to TM S&amp;CC, there may be a new SAP type for VLF </a:t>
            </a:r>
            <a:r>
              <a:rPr lang="en-US" sz="1200" dirty="0" smtClean="0"/>
              <a:t>frames</a:t>
            </a:r>
            <a:endParaRPr lang="en-US" sz="1200" dirty="0" smtClean="0">
              <a:solidFill>
                <a:schemeClr val="bg2"/>
              </a:solidFill>
            </a:endParaRP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Allow VLF USLP MC Mux to access </a:t>
            </a:r>
            <a:r>
              <a:rPr lang="en-US" sz="1400" dirty="0">
                <a:solidFill>
                  <a:schemeClr val="bg2"/>
                </a:solidFill>
              </a:rPr>
              <a:t>TM Sync, Channel Encoding and OID </a:t>
            </a:r>
            <a:r>
              <a:rPr lang="en-US" sz="1400" dirty="0" smtClean="0">
                <a:solidFill>
                  <a:schemeClr val="bg2"/>
                </a:solidFill>
              </a:rPr>
              <a:t>Generation FR (in addition to TC PLOP, Sync, and Channel Encoding)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Include </a:t>
            </a:r>
            <a:r>
              <a:rPr lang="en-US" sz="1400" dirty="0">
                <a:solidFill>
                  <a:schemeClr val="bg2"/>
                </a:solidFill>
              </a:rPr>
              <a:t>VLF USLP MC </a:t>
            </a:r>
            <a:r>
              <a:rPr lang="en-US" sz="1400" dirty="0" err="1">
                <a:solidFill>
                  <a:schemeClr val="bg2"/>
                </a:solidFill>
              </a:rPr>
              <a:t>Demux</a:t>
            </a:r>
            <a:r>
              <a:rPr lang="en-US" sz="1400" dirty="0">
                <a:solidFill>
                  <a:schemeClr val="bg2"/>
                </a:solidFill>
              </a:rPr>
              <a:t> and VLF USLP VC </a:t>
            </a:r>
            <a:r>
              <a:rPr lang="en-US" sz="1400" dirty="0" err="1" smtClean="0">
                <a:solidFill>
                  <a:schemeClr val="bg2"/>
                </a:solidFill>
              </a:rPr>
              <a:t>Demux</a:t>
            </a:r>
            <a:r>
              <a:rPr lang="en-US" sz="1400" dirty="0" smtClean="0">
                <a:solidFill>
                  <a:schemeClr val="bg2"/>
                </a:solidFill>
              </a:rPr>
              <a:t> FRs in Magenta Book and SANA Registry</a:t>
            </a:r>
          </a:p>
          <a:p>
            <a:pPr lvl="1"/>
            <a:r>
              <a:rPr lang="en-US" sz="1400" dirty="0" smtClean="0">
                <a:solidFill>
                  <a:schemeClr val="bg2"/>
                </a:solidFill>
              </a:rPr>
              <a:t>Allow </a:t>
            </a:r>
            <a:r>
              <a:rPr lang="en-US" sz="1400" dirty="0">
                <a:solidFill>
                  <a:schemeClr val="bg2"/>
                </a:solidFill>
              </a:rPr>
              <a:t>VLF USLP MC </a:t>
            </a:r>
            <a:r>
              <a:rPr lang="en-US" sz="1400" dirty="0" err="1" smtClean="0">
                <a:solidFill>
                  <a:schemeClr val="bg2"/>
                </a:solidFill>
              </a:rPr>
              <a:t>Demux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</a:rPr>
              <a:t>to access TM </a:t>
            </a:r>
            <a:r>
              <a:rPr lang="en-US" sz="1400" dirty="0" smtClean="0">
                <a:solidFill>
                  <a:schemeClr val="bg2"/>
                </a:solidFill>
              </a:rPr>
              <a:t>Sync and </a:t>
            </a:r>
            <a:r>
              <a:rPr lang="en-US" sz="1400" dirty="0">
                <a:solidFill>
                  <a:schemeClr val="bg2"/>
                </a:solidFill>
              </a:rPr>
              <a:t>Channel </a:t>
            </a:r>
            <a:r>
              <a:rPr lang="en-US" sz="1400" dirty="0" smtClean="0">
                <a:solidFill>
                  <a:schemeClr val="bg2"/>
                </a:solidFill>
              </a:rPr>
              <a:t>Decoding FR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02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PIDs to add FSR status as a reason to disable CLTU transmission 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3179" y="824560"/>
            <a:ext cx="8717601" cy="5773090"/>
          </a:xfrm>
        </p:spPr>
        <p:txBody>
          <a:bodyPr/>
          <a:lstStyle/>
          <a:p>
            <a:r>
              <a:rPr lang="en-US" sz="1600" dirty="0" smtClean="0"/>
              <a:t>(Potentially) affects</a:t>
            </a:r>
            <a:endParaRPr lang="en-US" sz="1600" dirty="0" smtClean="0"/>
          </a:p>
          <a:p>
            <a:pPr lvl="1"/>
            <a:r>
              <a:rPr lang="en-US" sz="1400" dirty="0"/>
              <a:t>TC PLOP, Synchronization, and Channel </a:t>
            </a:r>
            <a:r>
              <a:rPr lang="en-US" sz="1400" dirty="0" smtClean="0"/>
              <a:t>Encoding </a:t>
            </a:r>
          </a:p>
          <a:p>
            <a:pPr lvl="1"/>
            <a:r>
              <a:rPr lang="en-US" sz="1400" dirty="0"/>
              <a:t>TM/AOS MC </a:t>
            </a:r>
            <a:r>
              <a:rPr lang="en-US" sz="1400" dirty="0" err="1" smtClean="0"/>
              <a:t>Demultiplexing</a:t>
            </a:r>
            <a:endParaRPr lang="en-US" sz="1400" dirty="0" smtClean="0"/>
          </a:p>
          <a:p>
            <a:pPr lvl="1"/>
            <a:r>
              <a:rPr lang="en-US" sz="1400" dirty="0"/>
              <a:t>TM/AOS </a:t>
            </a:r>
            <a:r>
              <a:rPr lang="en-US" sz="1400" dirty="0" smtClean="0"/>
              <a:t>VC </a:t>
            </a:r>
            <a:r>
              <a:rPr lang="en-US" sz="1400" dirty="0" err="1" smtClean="0"/>
              <a:t>Demultiplexing</a:t>
            </a:r>
            <a:endParaRPr lang="en-US" sz="1400" dirty="0" smtClean="0"/>
          </a:p>
          <a:p>
            <a:pPr lvl="1"/>
            <a:r>
              <a:rPr lang="en-US" sz="1400" dirty="0"/>
              <a:t>FLF USLP VC </a:t>
            </a:r>
            <a:r>
              <a:rPr lang="en-US" sz="1400" dirty="0" err="1"/>
              <a:t>Demultiplexing</a:t>
            </a:r>
            <a:endParaRPr lang="en-US" sz="1400" dirty="0" smtClean="0"/>
          </a:p>
          <a:p>
            <a:pPr lvl="1"/>
            <a:r>
              <a:rPr lang="en-US" sz="1400" dirty="0" smtClean="0"/>
              <a:t>FLF Synchronization</a:t>
            </a:r>
            <a:r>
              <a:rPr lang="en-US" sz="1400" dirty="0"/>
              <a:t>, Channel Encoding, and Only-Idle-Data </a:t>
            </a:r>
            <a:r>
              <a:rPr lang="en-US" sz="1400" dirty="0" smtClean="0"/>
              <a:t>Generation (MB and MIB)</a:t>
            </a:r>
            <a:endParaRPr lang="en-US" sz="1400" dirty="0"/>
          </a:p>
          <a:p>
            <a:r>
              <a:rPr lang="en-US" sz="1600" dirty="0" smtClean="0"/>
              <a:t>No </a:t>
            </a:r>
            <a:r>
              <a:rPr lang="en-US" sz="1600" dirty="0"/>
              <a:t>effect on </a:t>
            </a:r>
            <a:r>
              <a:rPr lang="en-US" sz="1600" dirty="0" smtClean="0"/>
              <a:t>F-CLTU TS </a:t>
            </a:r>
            <a:r>
              <a:rPr lang="en-US" sz="1600" dirty="0"/>
              <a:t>Provider FR </a:t>
            </a:r>
            <a:r>
              <a:rPr lang="en-US" sz="1600" dirty="0" smtClean="0"/>
              <a:t>MB or MIB definitions because they just reference </a:t>
            </a:r>
            <a:r>
              <a:rPr lang="en-US" sz="1600" dirty="0"/>
              <a:t>Blue Book </a:t>
            </a:r>
            <a:r>
              <a:rPr lang="en-US" sz="1600" dirty="0" smtClean="0"/>
              <a:t>definitions </a:t>
            </a:r>
          </a:p>
          <a:p>
            <a:r>
              <a:rPr lang="en-US" sz="1600" dirty="0" smtClean="0"/>
              <a:t>Summary of PIDs</a:t>
            </a:r>
          </a:p>
          <a:p>
            <a:pPr lvl="1"/>
            <a:r>
              <a:rPr lang="en-US" sz="1200" dirty="0" smtClean="0"/>
              <a:t>Use flags in Frame Status Report (FSR) OCFs to disable CLTU transmission, similar to use of No RF Availability and No Bit Lock flags in CLCWs</a:t>
            </a:r>
          </a:p>
          <a:p>
            <a:r>
              <a:rPr lang="en-US" sz="1600" dirty="0" smtClean="0"/>
              <a:t>Complicating factors </a:t>
            </a:r>
          </a:p>
          <a:p>
            <a:pPr lvl="1"/>
            <a:r>
              <a:rPr lang="en-US" sz="1200" dirty="0" smtClean="0"/>
              <a:t>CLCW flags report on whole-link availability, while FSRs report on Security Associations in individual VCs: inadvisable to shut down whole link for possible problems on a single link</a:t>
            </a:r>
          </a:p>
          <a:p>
            <a:pPr lvl="1"/>
            <a:r>
              <a:rPr lang="en-US" sz="1200" dirty="0" smtClean="0"/>
              <a:t>If PIDs are accepted, significant FRM MB and MIB changes needed to add FSR flag to resource status of </a:t>
            </a:r>
            <a:r>
              <a:rPr lang="en-US" sz="1200" dirty="0"/>
              <a:t>TC PLOP, Synchronization, and Channel </a:t>
            </a:r>
            <a:r>
              <a:rPr lang="en-US" sz="1200" dirty="0" smtClean="0"/>
              <a:t>Encoding and SDLP </a:t>
            </a:r>
            <a:r>
              <a:rPr lang="en-US" sz="1200" dirty="0" err="1" smtClean="0"/>
              <a:t>Demux</a:t>
            </a:r>
            <a:r>
              <a:rPr lang="en-US" sz="1200" dirty="0" smtClean="0"/>
              <a:t> FRs that currently extract only CLCWs </a:t>
            </a:r>
          </a:p>
          <a:p>
            <a:pPr lvl="1"/>
            <a:r>
              <a:rPr lang="en-US" sz="1200" dirty="0"/>
              <a:t>If PIDs are </a:t>
            </a:r>
            <a:r>
              <a:rPr lang="en-US" sz="1200" dirty="0" smtClean="0"/>
              <a:t>accepted, resource status of </a:t>
            </a:r>
            <a:r>
              <a:rPr lang="en-US" sz="1200" dirty="0"/>
              <a:t>FLF Synchronization, Channel Encoding, and Only-Idle-Data Generation </a:t>
            </a:r>
            <a:r>
              <a:rPr lang="en-US" sz="1200" dirty="0" smtClean="0"/>
              <a:t>FR should also transition to “interrupted” under the same condition – significant changes to MB and MIB definitions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WG decision – do not disable CLTU transmission on the basis of FSR  </a:t>
            </a:r>
          </a:p>
          <a:p>
            <a:pPr lvl="1"/>
            <a:r>
              <a:rPr lang="en-US" sz="1200" dirty="0" smtClean="0">
                <a:solidFill>
                  <a:schemeClr val="bg2"/>
                </a:solidFill>
              </a:rPr>
              <a:t>Greg </a:t>
            </a:r>
            <a:r>
              <a:rPr lang="en-US" sz="1200" dirty="0" err="1" smtClean="0">
                <a:solidFill>
                  <a:schemeClr val="bg2"/>
                </a:solidFill>
              </a:rPr>
              <a:t>Kazz</a:t>
            </a:r>
            <a:r>
              <a:rPr lang="en-US" sz="1200" dirty="0" smtClean="0">
                <a:solidFill>
                  <a:schemeClr val="bg2"/>
                </a:solidFill>
              </a:rPr>
              <a:t> (Space Data Link Protocol WG chair), Craig Biggerstaff (</a:t>
            </a:r>
            <a:r>
              <a:rPr lang="en-US" sz="1200" dirty="0" smtClean="0"/>
              <a:t>Space </a:t>
            </a:r>
            <a:r>
              <a:rPr lang="en-US" sz="1200" dirty="0"/>
              <a:t>Data Link Layer Security WG </a:t>
            </a:r>
            <a:r>
              <a:rPr lang="en-US" sz="1200" dirty="0" smtClean="0"/>
              <a:t> member)</a:t>
            </a:r>
            <a:r>
              <a:rPr lang="en-US" sz="1200" dirty="0" smtClean="0">
                <a:solidFill>
                  <a:schemeClr val="bg2"/>
                </a:solidFill>
              </a:rPr>
              <a:t>, and Gilles </a:t>
            </a:r>
            <a:r>
              <a:rPr lang="en-US" sz="1200" dirty="0" err="1" smtClean="0">
                <a:solidFill>
                  <a:schemeClr val="bg2"/>
                </a:solidFill>
              </a:rPr>
              <a:t>Moury</a:t>
            </a:r>
            <a:r>
              <a:rPr lang="en-US" sz="1200" dirty="0" smtClean="0">
                <a:solidFill>
                  <a:schemeClr val="bg2"/>
                </a:solidFill>
              </a:rPr>
              <a:t> (</a:t>
            </a:r>
            <a:r>
              <a:rPr lang="en-US" sz="1200" dirty="0"/>
              <a:t>Space Data Link Layer Security </a:t>
            </a:r>
            <a:r>
              <a:rPr lang="en-US" sz="1200" dirty="0" smtClean="0"/>
              <a:t>WG chair) </a:t>
            </a:r>
            <a:r>
              <a:rPr lang="en-US" sz="1200" dirty="0" smtClean="0">
                <a:solidFill>
                  <a:schemeClr val="bg2"/>
                </a:solidFill>
              </a:rPr>
              <a:t>all concur that FSR status should not be used to disable transmission in the ESLT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586857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26" y="1074152"/>
            <a:ext cx="8275296" cy="4517756"/>
          </a:xfrm>
        </p:spPr>
        <p:txBody>
          <a:bodyPr/>
          <a:lstStyle/>
          <a:p>
            <a:r>
              <a:rPr lang="en-US" sz="2000" dirty="0"/>
              <a:t>No effect on </a:t>
            </a:r>
            <a:r>
              <a:rPr lang="en-US" sz="2000" dirty="0" smtClean="0"/>
              <a:t>any FRs because the behavior in question is strictly limited to F-CLTU TS Provider FR, which simply </a:t>
            </a:r>
            <a:r>
              <a:rPr lang="en-US" sz="2000" dirty="0"/>
              <a:t>reference Blue Book </a:t>
            </a:r>
            <a:r>
              <a:rPr lang="en-US" sz="2000" dirty="0" smtClean="0"/>
              <a:t>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Issue/Concern – PIDs to explicitly address FSR content of ROCF transfers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041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28 Tier-1 FRs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14" y="983304"/>
            <a:ext cx="3961543" cy="5614346"/>
          </a:xfrm>
        </p:spPr>
        <p:txBody>
          <a:bodyPr/>
          <a:lstStyle/>
          <a:p>
            <a:r>
              <a:rPr lang="en-US" sz="1400" dirty="0" smtClean="0"/>
              <a:t>Antenna</a:t>
            </a:r>
            <a:endParaRPr lang="en-US" sz="1400" dirty="0"/>
          </a:p>
          <a:p>
            <a:r>
              <a:rPr lang="en-US" sz="1400" dirty="0"/>
              <a:t>CCSDS 401 Space Link Carrier </a:t>
            </a:r>
            <a:r>
              <a:rPr lang="en-US" sz="1400" dirty="0" smtClean="0"/>
              <a:t>Transmission</a:t>
            </a:r>
            <a:endParaRPr lang="en-US" sz="1400" dirty="0"/>
          </a:p>
          <a:p>
            <a:r>
              <a:rPr lang="en-US" sz="1400" dirty="0"/>
              <a:t>Ranging </a:t>
            </a:r>
            <a:r>
              <a:rPr lang="en-US" sz="1400" dirty="0" smtClean="0"/>
              <a:t>Transmission</a:t>
            </a:r>
            <a:endParaRPr lang="en-US" sz="1400" dirty="0"/>
          </a:p>
          <a:p>
            <a:r>
              <a:rPr lang="en-US" sz="1400" dirty="0"/>
              <a:t>CCSDS 401 Space Link Carrier </a:t>
            </a:r>
            <a:r>
              <a:rPr lang="en-US" sz="1400" dirty="0" smtClean="0"/>
              <a:t>Reception</a:t>
            </a:r>
            <a:endParaRPr lang="en-US" sz="1400" dirty="0"/>
          </a:p>
          <a:p>
            <a:r>
              <a:rPr lang="en-US" sz="1400" dirty="0"/>
              <a:t>Range and Doppler </a:t>
            </a:r>
            <a:r>
              <a:rPr lang="en-US" sz="1400" dirty="0" smtClean="0"/>
              <a:t>Extraction</a:t>
            </a:r>
            <a:endParaRPr lang="en-US" sz="1400" dirty="0"/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TC PLOP, Synchronization, and Channel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Encoding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Fixed Length Frame Synchronization, Channel Encoding, and Only-Idle-Data </a:t>
            </a:r>
            <a:r>
              <a:rPr lang="en-US" sz="1400" dirty="0" smtClean="0">
                <a:solidFill>
                  <a:srgbClr val="FF0000"/>
                </a:solidFill>
              </a:rPr>
              <a:t>Generation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Fixed Length Frame Synchronization and Channel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Decoding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dirty="0"/>
              <a:t>TC Master Channel (MC) </a:t>
            </a:r>
            <a:r>
              <a:rPr lang="en-US" sz="1400" dirty="0" smtClean="0"/>
              <a:t>Multiplexing</a:t>
            </a:r>
            <a:endParaRPr lang="en-US" sz="1400" dirty="0"/>
          </a:p>
          <a:p>
            <a:r>
              <a:rPr lang="en-US" sz="1400" dirty="0"/>
              <a:t>TC Virtual Channel (VC) </a:t>
            </a:r>
            <a:r>
              <a:rPr lang="en-US" sz="1400" dirty="0" smtClean="0"/>
              <a:t>Multiplexing</a:t>
            </a:r>
            <a:endParaRPr lang="en-US" sz="1400" dirty="0"/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AOS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MC Multiplexing</a:t>
            </a:r>
          </a:p>
          <a:p>
            <a:r>
              <a:rPr lang="en-US" sz="1400" dirty="0"/>
              <a:t>AOS VC Multiplexing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15657" y="983304"/>
            <a:ext cx="3961543" cy="417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Fixed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Length Frame (FLF) USLP MC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Multiplexing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dirty="0"/>
              <a:t>FLF USLP VC </a:t>
            </a:r>
            <a:r>
              <a:rPr lang="en-US" sz="1400" dirty="0" smtClean="0"/>
              <a:t>Multiplexing</a:t>
            </a:r>
            <a:endParaRPr lang="en-US" sz="1400" dirty="0"/>
          </a:p>
          <a:p>
            <a:r>
              <a:rPr lang="en-US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TM/AOS MC </a:t>
            </a:r>
            <a:r>
              <a:rPr lang="en-US" sz="14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Demultiplexing</a:t>
            </a:r>
            <a:endParaRPr lang="en-US" sz="1400" kern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TM/AOS VC </a:t>
            </a:r>
            <a:r>
              <a:rPr lang="en-US" sz="1400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Demultiplexing</a:t>
            </a:r>
            <a:endParaRPr lang="en-US" sz="1400" kern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kern="0" dirty="0" smtClean="0"/>
              <a:t>Frame Data Sink</a:t>
            </a:r>
          </a:p>
          <a:p>
            <a:r>
              <a:rPr lang="en-US" sz="1400" kern="0" dirty="0" smtClean="0"/>
              <a:t>TDM Segment Generation</a:t>
            </a:r>
          </a:p>
          <a:p>
            <a:r>
              <a:rPr lang="en-US" sz="1400" kern="0" dirty="0" smtClean="0"/>
              <a:t>Offline Frame Buffer</a:t>
            </a:r>
          </a:p>
          <a:p>
            <a:r>
              <a:rPr lang="en-US" sz="1400" kern="0" dirty="0" smtClean="0"/>
              <a:t>TDM Recording Buffer</a:t>
            </a:r>
          </a:p>
          <a:p>
            <a:r>
              <a:rPr lang="en-US" sz="1400" kern="0" dirty="0" smtClean="0"/>
              <a:t>SLE F-CLTU Transfer Service Provider</a:t>
            </a:r>
          </a:p>
          <a:p>
            <a:r>
              <a:rPr lang="en-US" sz="1400" kern="0" dirty="0" smtClean="0"/>
              <a:t>Forward Frame CSTS Provider</a:t>
            </a:r>
          </a:p>
          <a:p>
            <a:r>
              <a:rPr lang="en-US" sz="1400" kern="0" dirty="0" smtClean="0"/>
              <a:t>SLE RAF Transfer Service Provider</a:t>
            </a:r>
          </a:p>
          <a:p>
            <a:r>
              <a:rPr lang="en-US" sz="1400" kern="0" dirty="0" smtClean="0"/>
              <a:t>SLE RCF Transfer Service Provider</a:t>
            </a:r>
          </a:p>
          <a:p>
            <a:r>
              <a:rPr lang="en-US" sz="1400" kern="0" dirty="0" smtClean="0"/>
              <a:t>SLE ROCF Transfer Service Provider</a:t>
            </a:r>
          </a:p>
          <a:p>
            <a:r>
              <a:rPr lang="en-US" sz="1400" kern="0" dirty="0" smtClean="0"/>
              <a:t>Tracking Data CSTS Provider</a:t>
            </a:r>
          </a:p>
          <a:p>
            <a:r>
              <a:rPr lang="en-US" sz="1400" kern="0" dirty="0" smtClean="0"/>
              <a:t>Monitored Data CSTS Provider</a:t>
            </a:r>
          </a:p>
          <a:p>
            <a:pPr lvl="1"/>
            <a:endParaRPr lang="en-US" sz="1400" kern="0" dirty="0" smtClean="0"/>
          </a:p>
          <a:p>
            <a:pPr lvl="1"/>
            <a:endParaRPr lang="en-US" sz="1400" kern="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32449" y="6309306"/>
            <a:ext cx="6102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FRs in red will need to be updated in response to recent changes</a:t>
            </a:r>
          </a:p>
        </p:txBody>
      </p:sp>
    </p:spTree>
    <p:extLst>
      <p:ext uri="{BB962C8B-B14F-4D97-AF65-F5344CB8AC3E}">
        <p14:creationId xmlns:p14="http://schemas.microsoft.com/office/powerpoint/2010/main" val="250835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97" y="1124708"/>
            <a:ext cx="8408802" cy="5810616"/>
          </a:xfrm>
        </p:spPr>
        <p:txBody>
          <a:bodyPr/>
          <a:lstStyle/>
          <a:p>
            <a:r>
              <a:rPr lang="en-US" sz="1600" dirty="0" smtClean="0"/>
              <a:t>Delta-DOR </a:t>
            </a:r>
            <a:r>
              <a:rPr lang="en-US" sz="1600" dirty="0"/>
              <a:t>Raw Data </a:t>
            </a:r>
            <a:r>
              <a:rPr lang="en-US" sz="1600" dirty="0" smtClean="0"/>
              <a:t>Collection</a:t>
            </a:r>
            <a:endParaRPr lang="en-US" sz="1600" dirty="0"/>
          </a:p>
          <a:p>
            <a:r>
              <a:rPr lang="en-US" sz="1600" dirty="0"/>
              <a:t>Open Loop Data Collection</a:t>
            </a:r>
          </a:p>
          <a:p>
            <a:r>
              <a:rPr lang="en-US" sz="1600" strike="sngStrike" dirty="0">
                <a:solidFill>
                  <a:srgbClr val="FF0000"/>
                </a:solidFill>
              </a:rPr>
              <a:t>VLF Synchronization and Channel </a:t>
            </a:r>
            <a:r>
              <a:rPr lang="en-US" sz="1600" strike="sngStrike" dirty="0" smtClean="0">
                <a:solidFill>
                  <a:srgbClr val="FF0000"/>
                </a:solidFill>
              </a:rPr>
              <a:t>Decoding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r>
              <a:rPr lang="en-US" sz="1600" dirty="0"/>
              <a:t>Variable Frame Length (VLF) USLP </a:t>
            </a:r>
            <a:r>
              <a:rPr lang="en-US" sz="1600" dirty="0" smtClean="0"/>
              <a:t>MC</a:t>
            </a:r>
            <a:br>
              <a:rPr lang="en-US" sz="1600" dirty="0" smtClean="0"/>
            </a:br>
            <a:r>
              <a:rPr lang="en-US" sz="1600" dirty="0" smtClean="0"/>
              <a:t> Multiplexing</a:t>
            </a:r>
            <a:endParaRPr lang="en-US" sz="1600" dirty="0"/>
          </a:p>
          <a:p>
            <a:r>
              <a:rPr lang="en-US" sz="1600" dirty="0"/>
              <a:t>VLF USLP VC </a:t>
            </a:r>
            <a:r>
              <a:rPr lang="en-US" sz="1600" dirty="0" smtClean="0"/>
              <a:t>Multiplexing</a:t>
            </a:r>
            <a:endParaRPr lang="en-US" sz="1600" dirty="0"/>
          </a:p>
          <a:p>
            <a:r>
              <a:rPr lang="en-US" sz="1600" strike="sngStrike" dirty="0">
                <a:solidFill>
                  <a:srgbClr val="FF0000"/>
                </a:solidFill>
              </a:rPr>
              <a:t>VLF USLP MC </a:t>
            </a:r>
            <a:r>
              <a:rPr lang="en-US" sz="1600" strike="sngStrike" dirty="0" err="1" smtClean="0">
                <a:solidFill>
                  <a:srgbClr val="FF0000"/>
                </a:solidFill>
              </a:rPr>
              <a:t>Demultiplexing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r>
              <a:rPr lang="en-US" sz="1600" strike="sngStrike" dirty="0">
                <a:solidFill>
                  <a:srgbClr val="FF0000"/>
                </a:solidFill>
              </a:rPr>
              <a:t>VLF USLP VC </a:t>
            </a:r>
            <a:r>
              <a:rPr lang="en-US" sz="1600" strike="sngStrike" dirty="0" err="1" smtClean="0">
                <a:solidFill>
                  <a:srgbClr val="FF0000"/>
                </a:solidFill>
              </a:rPr>
              <a:t>Demultiplexing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r>
              <a:rPr lang="en-US" sz="1600" dirty="0"/>
              <a:t>FLF USLP MC </a:t>
            </a:r>
            <a:r>
              <a:rPr lang="en-US" sz="1600" dirty="0" err="1"/>
              <a:t>Demultiplexing</a:t>
            </a:r>
            <a:endParaRPr lang="en-US" sz="1600" dirty="0"/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FLF USLP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VC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Demultiplexing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Non-validated Radiometric Data Collection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Non-validated Radiometric Data Store</a:t>
            </a:r>
          </a:p>
          <a:p>
            <a:r>
              <a:rPr lang="en-US" sz="1600" dirty="0"/>
              <a:t>Validated Radiometric Data Store</a:t>
            </a:r>
          </a:p>
          <a:p>
            <a:r>
              <a:rPr lang="en-US" sz="1600" dirty="0"/>
              <a:t>D-DOR Raw Data Store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05735" cy="611188"/>
          </a:xfrm>
        </p:spPr>
        <p:txBody>
          <a:bodyPr/>
          <a:lstStyle/>
          <a:p>
            <a:r>
              <a:rPr lang="en-US" sz="2400" dirty="0" smtClean="0"/>
              <a:t>13 Tier-2 FRs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32449" y="6309306"/>
            <a:ext cx="6102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FRs in red will need to be updated in response to recent changes</a:t>
            </a:r>
          </a:p>
        </p:txBody>
      </p:sp>
    </p:spTree>
    <p:extLst>
      <p:ext uri="{BB962C8B-B14F-4D97-AF65-F5344CB8AC3E}">
        <p14:creationId xmlns:p14="http://schemas.microsoft.com/office/powerpoint/2010/main" val="390366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829865" cy="611188"/>
          </a:xfrm>
        </p:spPr>
        <p:txBody>
          <a:bodyPr/>
          <a:lstStyle/>
          <a:p>
            <a:r>
              <a:rPr lang="en-US" sz="2400" dirty="0" smtClean="0"/>
              <a:t>Some parting thoughts on the FRM (1 of 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20" y="1230264"/>
            <a:ext cx="8500378" cy="5256212"/>
          </a:xfrm>
        </p:spPr>
        <p:txBody>
          <a:bodyPr/>
          <a:lstStyle/>
          <a:p>
            <a:r>
              <a:rPr lang="en-US" sz="2000" dirty="0" smtClean="0"/>
              <a:t>Use of SAP </a:t>
            </a:r>
            <a:r>
              <a:rPr lang="en-US" sz="2000" dirty="0"/>
              <a:t>ancillary </a:t>
            </a:r>
            <a:r>
              <a:rPr lang="en-US" sz="2000" dirty="0" smtClean="0"/>
              <a:t>interface information in the FRM database</a:t>
            </a:r>
          </a:p>
          <a:p>
            <a:pPr lvl="1"/>
            <a:r>
              <a:rPr lang="en-US" sz="1800" dirty="0" smtClean="0"/>
              <a:t>Information is in the FRM MB</a:t>
            </a:r>
          </a:p>
          <a:p>
            <a:pPr lvl="1"/>
            <a:r>
              <a:rPr lang="en-US" sz="1800" dirty="0" smtClean="0"/>
              <a:t>FRM database has structures for the data but they have not been populated</a:t>
            </a:r>
          </a:p>
          <a:p>
            <a:pPr lvl="1"/>
            <a:r>
              <a:rPr lang="en-US" sz="1800" dirty="0" smtClean="0"/>
              <a:t>Information might be used to help construct the “wiring diagram” part of configuration profiles</a:t>
            </a:r>
            <a:endParaRPr lang="en-US" sz="1800" dirty="0"/>
          </a:p>
          <a:p>
            <a:r>
              <a:rPr lang="en-US" sz="2000" dirty="0" smtClean="0"/>
              <a:t>CCSDS 415 FRs would be needed for NSN support</a:t>
            </a:r>
          </a:p>
          <a:p>
            <a:pPr lvl="1"/>
            <a:r>
              <a:rPr lang="en-US" sz="1800" dirty="0" smtClean="0"/>
              <a:t>Recommend that the FRs be based on </a:t>
            </a:r>
            <a:r>
              <a:rPr lang="en-US" sz="1800" i="1" dirty="0" smtClean="0"/>
              <a:t>ICD between Space Network and Customers for Service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6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829865" cy="611188"/>
          </a:xfrm>
        </p:spPr>
        <p:txBody>
          <a:bodyPr/>
          <a:lstStyle/>
          <a:p>
            <a:r>
              <a:rPr lang="en-US" sz="2400" dirty="0" smtClean="0"/>
              <a:t>Some parting thoughts on the FRM (2 of 4)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85" y="871538"/>
            <a:ext cx="8500378" cy="5726112"/>
          </a:xfrm>
        </p:spPr>
        <p:txBody>
          <a:bodyPr/>
          <a:lstStyle/>
          <a:p>
            <a:r>
              <a:rPr lang="en-US" sz="2000" dirty="0" smtClean="0"/>
              <a:t>Data structure definitions in FR definitions</a:t>
            </a:r>
          </a:p>
          <a:p>
            <a:pPr lvl="1"/>
            <a:r>
              <a:rPr lang="en-US" sz="1600" dirty="0" smtClean="0"/>
              <a:t>So far, the FRM and associated SANA registry formally define only the </a:t>
            </a:r>
            <a:r>
              <a:rPr lang="en-US" sz="1600" i="1" dirty="0" smtClean="0"/>
              <a:t>management</a:t>
            </a:r>
            <a:r>
              <a:rPr lang="en-US" sz="1600" dirty="0" smtClean="0"/>
              <a:t> information of the FRs</a:t>
            </a:r>
          </a:p>
          <a:p>
            <a:pPr lvl="2"/>
            <a:r>
              <a:rPr lang="en-US" sz="1400" dirty="0" smtClean="0"/>
              <a:t>Specification of behavior and data structures is deferred to text- and graphics-based definitions in the source Blue Books</a:t>
            </a:r>
          </a:p>
          <a:p>
            <a:pPr lvl="1"/>
            <a:r>
              <a:rPr lang="en-US" sz="1600" dirty="0" smtClean="0"/>
              <a:t>There is some interest in extending the FR definitions to more-formally address protocol data structures</a:t>
            </a:r>
          </a:p>
          <a:p>
            <a:pPr lvl="1"/>
            <a:r>
              <a:rPr lang="en-US" sz="1600" dirty="0" smtClean="0"/>
              <a:t>Transfer Syntax Notation One (TSN.1: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www.protomatics.com/tsn1.html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www.protomatics.com/download/doc/TSN1_Spec.pdf</a:t>
            </a:r>
            <a:r>
              <a:rPr lang="en-US" sz="1600" dirty="0" smtClean="0"/>
              <a:t>) is a bit-oriented derivation of ASN.1</a:t>
            </a:r>
          </a:p>
          <a:p>
            <a:pPr lvl="2"/>
            <a:r>
              <a:rPr lang="en-US" sz="1400" dirty="0" smtClean="0"/>
              <a:t>Used to define Wireshark decoders</a:t>
            </a:r>
          </a:p>
          <a:p>
            <a:pPr lvl="2"/>
            <a:r>
              <a:rPr lang="en-US" sz="1400" dirty="0" smtClean="0"/>
              <a:t>Should be investigated for use in formally defining CCSDS protocol data structures (e.g., transfer frames, packets)</a:t>
            </a:r>
          </a:p>
          <a:p>
            <a:pPr lvl="2"/>
            <a:r>
              <a:rPr lang="en-US" sz="1400" dirty="0" smtClean="0"/>
              <a:t>Unambiguity and </a:t>
            </a:r>
            <a:r>
              <a:rPr lang="en-US" sz="1400" dirty="0" err="1" smtClean="0"/>
              <a:t>compilability</a:t>
            </a:r>
            <a:r>
              <a:rPr lang="en-US" sz="1400" dirty="0" smtClean="0"/>
              <a:t> of modules would benefit interoperability testing and implementations</a:t>
            </a:r>
          </a:p>
          <a:p>
            <a:pPr lvl="2"/>
            <a:r>
              <a:rPr lang="en-US" sz="1400" dirty="0" smtClean="0"/>
              <a:t>Ideally, TSN.1 definitions would be made  part of the source Recommended Standards, but FRM could be a fallback “host”</a:t>
            </a:r>
          </a:p>
          <a:p>
            <a:pPr lvl="2"/>
            <a:r>
              <a:rPr lang="en-US" sz="1400" dirty="0" smtClean="0"/>
              <a:t>NOTE - TSN.1 was developed by </a:t>
            </a:r>
            <a:r>
              <a:rPr lang="en-US" sz="1400" dirty="0" err="1" smtClean="0"/>
              <a:t>Protomatics</a:t>
            </a:r>
            <a:r>
              <a:rPr lang="en-US" sz="1400" dirty="0" smtClean="0"/>
              <a:t>, Inc. for its TSN.1 compiler product. There could be intellectual property issues involved in using TSN.1 for CCSDS</a:t>
            </a:r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23729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5320" y="1230264"/>
            <a:ext cx="8500378" cy="5256212"/>
          </a:xfrm>
        </p:spPr>
        <p:txBody>
          <a:bodyPr/>
          <a:lstStyle/>
          <a:p>
            <a:r>
              <a:rPr lang="en-US" sz="2000" dirty="0" smtClean="0"/>
              <a:t>Organization-specific extensions of CCSDS-standard FR definitions</a:t>
            </a:r>
          </a:p>
          <a:p>
            <a:pPr lvl="1"/>
            <a:r>
              <a:rPr lang="en-US" sz="1600" dirty="0" smtClean="0"/>
              <a:t>The FRM already supports registration of CSTS-compliant Agency-specific FRs under the </a:t>
            </a:r>
            <a:r>
              <a:rPr lang="en-US" sz="1600" i="1" dirty="0" err="1" smtClean="0"/>
              <a:t>agenciesFunctionalities</a:t>
            </a:r>
            <a:r>
              <a:rPr lang="en-US" sz="1600" dirty="0" smtClean="0"/>
              <a:t> node</a:t>
            </a:r>
          </a:p>
          <a:p>
            <a:pPr lvl="1"/>
            <a:r>
              <a:rPr lang="en-US" sz="1600" dirty="0" smtClean="0"/>
              <a:t>There is not currently a formal method for registering Agency/organizational parameters/events/directives (PEDs) to existing CCSDS-standard FRs</a:t>
            </a:r>
          </a:p>
          <a:p>
            <a:pPr lvl="1"/>
            <a:r>
              <a:rPr lang="en-US" sz="1600" dirty="0" smtClean="0"/>
              <a:t>Proposed for consideration: subdivide and allocate the range space of each PED, much in the same way that we allocate the FR range space to FR Strata and FR Sets. E.g., </a:t>
            </a:r>
          </a:p>
          <a:p>
            <a:pPr lvl="2"/>
            <a:r>
              <a:rPr lang="en-US" sz="1200" dirty="0" smtClean="0"/>
              <a:t>Allocate 1 – 500 of each PED to CCSDS</a:t>
            </a:r>
          </a:p>
          <a:p>
            <a:pPr lvl="2"/>
            <a:r>
              <a:rPr lang="en-US" sz="1200" dirty="0" smtClean="0"/>
              <a:t>Allow Agencies/organizations to be allocated subranges (fixed or variable sized TBD) that they control</a:t>
            </a:r>
          </a:p>
          <a:p>
            <a:pPr lvl="1"/>
            <a:r>
              <a:rPr lang="en-US" sz="1600" dirty="0" smtClean="0"/>
              <a:t>Would require some Authorizing Entity (CSSA?) to manage the sub-allocation</a:t>
            </a:r>
          </a:p>
          <a:p>
            <a:pPr lvl="1"/>
            <a:r>
              <a:rPr lang="en-US" sz="1600" dirty="0" smtClean="0"/>
              <a:t>Would require some PED naming convention(s) to ensure no overlap in classifiers</a:t>
            </a:r>
          </a:p>
          <a:p>
            <a:pPr lvl="2"/>
            <a:r>
              <a:rPr lang="en-US" sz="1200" dirty="0" smtClean="0"/>
              <a:t>E.g., assign each organization an abbreviated identifier that would be concatenated with the FR PED prefix – an ESTRACK-specific parameter of the Antenna FR would have the prefix “</a:t>
            </a:r>
            <a:r>
              <a:rPr lang="en-US" sz="1200" dirty="0" err="1" smtClean="0"/>
              <a:t>antEstrack</a:t>
            </a:r>
            <a:r>
              <a:rPr lang="en-US" sz="1200" dirty="0" smtClean="0"/>
              <a:t>” or “</a:t>
            </a:r>
            <a:r>
              <a:rPr lang="en-US" sz="1200" dirty="0" err="1" smtClean="0"/>
              <a:t>ant_Estrack</a:t>
            </a:r>
            <a:r>
              <a:rPr lang="en-US" sz="1200" dirty="0" smtClean="0"/>
              <a:t>_”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829865" cy="611188"/>
          </a:xfrm>
        </p:spPr>
        <p:txBody>
          <a:bodyPr/>
          <a:lstStyle/>
          <a:p>
            <a:r>
              <a:rPr lang="en-US" sz="2400" dirty="0" smtClean="0"/>
              <a:t>Some parting thoughts on the FRM (3 of 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6030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140676" y="977046"/>
            <a:ext cx="9144000" cy="5880954"/>
          </a:xfrm>
        </p:spPr>
        <p:txBody>
          <a:bodyPr/>
          <a:lstStyle/>
          <a:p>
            <a:r>
              <a:rPr lang="en-US" sz="1800" dirty="0" smtClean="0"/>
              <a:t>Observation: PED Names could be further simplified</a:t>
            </a:r>
          </a:p>
          <a:p>
            <a:pPr lvl="1"/>
            <a:r>
              <a:rPr lang="en-US" sz="1600" dirty="0" smtClean="0"/>
              <a:t>CSTS SFW B-1 allowed and defined “generic” parameters and events that could be used by multiple FRs</a:t>
            </a:r>
          </a:p>
          <a:p>
            <a:pPr lvl="2"/>
            <a:r>
              <a:rPr lang="en-US" sz="1400" dirty="0" smtClean="0"/>
              <a:t>The generic PEs were registered under separate OID nodes from the individual FR </a:t>
            </a:r>
            <a:r>
              <a:rPr lang="en-US" sz="1400" dirty="0" err="1" smtClean="0"/>
              <a:t>subnodes</a:t>
            </a:r>
            <a:r>
              <a:rPr lang="en-US" sz="1400" dirty="0" smtClean="0"/>
              <a:t>, resulting in PED “Names” with the construction</a:t>
            </a:r>
            <a:br>
              <a:rPr lang="en-US" sz="1400" dirty="0" smtClean="0"/>
            </a:br>
            <a:r>
              <a:rPr lang="en-US" sz="1400" dirty="0" smtClean="0"/>
              <a:t>[{{</a:t>
            </a:r>
            <a:r>
              <a:rPr lang="en-US" sz="1400" dirty="0" err="1" smtClean="0"/>
              <a:t>FRTypeOid</a:t>
            </a:r>
            <a:r>
              <a:rPr lang="en-US" sz="1400" dirty="0" smtClean="0"/>
              <a:t>}:FRIN} : {</a:t>
            </a:r>
            <a:r>
              <a:rPr lang="en-US" sz="1400" dirty="0" err="1" smtClean="0"/>
              <a:t>PEDOid</a:t>
            </a:r>
            <a:r>
              <a:rPr lang="en-US" sz="1400" dirty="0" smtClean="0"/>
              <a:t>}]</a:t>
            </a:r>
          </a:p>
          <a:p>
            <a:pPr lvl="2"/>
            <a:r>
              <a:rPr lang="en-US" sz="1400" dirty="0" smtClean="0"/>
              <a:t>The classifiers of the generic PEDs were also generic</a:t>
            </a:r>
          </a:p>
          <a:p>
            <a:pPr lvl="1"/>
            <a:r>
              <a:rPr lang="en-US" sz="1600" dirty="0"/>
              <a:t>CSTS SFW </a:t>
            </a:r>
            <a:r>
              <a:rPr lang="en-US" sz="1600" dirty="0" smtClean="0"/>
              <a:t>B-2 eliminated “generic</a:t>
            </a:r>
            <a:r>
              <a:rPr lang="en-US" sz="1600" dirty="0"/>
              <a:t>” parameters and events </a:t>
            </a:r>
            <a:r>
              <a:rPr lang="en-US" sz="1600" dirty="0" smtClean="0"/>
              <a:t>and required that each FR define it’s own parameters/events for several common parameters and events</a:t>
            </a:r>
          </a:p>
          <a:p>
            <a:pPr lvl="2"/>
            <a:r>
              <a:rPr lang="en-US" sz="1400" dirty="0" smtClean="0"/>
              <a:t>Now </a:t>
            </a:r>
            <a:r>
              <a:rPr lang="en-US" sz="1400" u="sng" dirty="0" smtClean="0"/>
              <a:t>all</a:t>
            </a:r>
            <a:r>
              <a:rPr lang="en-US" sz="1400" dirty="0" smtClean="0"/>
              <a:t> PEDs are registered under their FR OID nodes, and all PED classifiers have the same PED prefix as the other PEDs for an FR</a:t>
            </a:r>
          </a:p>
          <a:p>
            <a:pPr lvl="2"/>
            <a:r>
              <a:rPr lang="en-US" sz="1400" dirty="0" smtClean="0"/>
              <a:t>Thus the </a:t>
            </a:r>
            <a:r>
              <a:rPr lang="en-US" sz="1400" dirty="0" err="1" smtClean="0"/>
              <a:t>FRTypeOid</a:t>
            </a:r>
            <a:r>
              <a:rPr lang="en-US" sz="1400" dirty="0" smtClean="0"/>
              <a:t> component if the PED Name is now redundant, and could be eliminated: i.e., the PED Name could be constructed as</a:t>
            </a:r>
            <a:br>
              <a:rPr lang="en-US" sz="1400" dirty="0" smtClean="0"/>
            </a:br>
            <a:r>
              <a:rPr lang="en-US" sz="1400" dirty="0" smtClean="0"/>
              <a:t>{{</a:t>
            </a:r>
            <a:r>
              <a:rPr lang="en-US" sz="1400" dirty="0" err="1" smtClean="0"/>
              <a:t>PEDOid</a:t>
            </a:r>
            <a:r>
              <a:rPr lang="en-US" sz="1400" dirty="0" smtClean="0"/>
              <a:t>}:FRIN}</a:t>
            </a:r>
          </a:p>
          <a:p>
            <a:pPr lvl="2"/>
            <a:r>
              <a:rPr lang="en-US" sz="1400" dirty="0" smtClean="0"/>
              <a:t>NOTE: This simplification wouldn’t affect uses of </a:t>
            </a:r>
            <a:r>
              <a:rPr lang="en-US" sz="1400" dirty="0" err="1" smtClean="0"/>
              <a:t>FrNicknames</a:t>
            </a:r>
            <a:r>
              <a:rPr lang="en-US" sz="1400" dirty="0" smtClean="0"/>
              <a:t> (e.g., in SM entities like configuration profiles, because the FrNickname still must represent the {{</a:t>
            </a:r>
            <a:r>
              <a:rPr lang="en-US" sz="1400" dirty="0" err="1"/>
              <a:t>FRTypeOid</a:t>
            </a:r>
            <a:r>
              <a:rPr lang="en-US" sz="1400" dirty="0"/>
              <a:t>}:FRIN} </a:t>
            </a:r>
            <a:r>
              <a:rPr lang="en-US" sz="1400" dirty="0" smtClean="0"/>
              <a:t>combination</a:t>
            </a:r>
            <a:endParaRPr lang="en-US" sz="1400" dirty="0"/>
          </a:p>
          <a:p>
            <a:pPr lvl="1"/>
            <a:r>
              <a:rPr lang="en-US" sz="1600" dirty="0" smtClean="0"/>
              <a:t>I am not proposing that this change be made for it’s own sake; I’m merely observing that it would be possible to do</a:t>
            </a:r>
          </a:p>
          <a:p>
            <a:pPr lvl="2"/>
            <a:r>
              <a:rPr lang="en-US" sz="1600" dirty="0" smtClean="0"/>
              <a:t>However, if in the future there is some reason that it would be advantageous to do so, it is available 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829865" cy="611188"/>
          </a:xfrm>
        </p:spPr>
        <p:txBody>
          <a:bodyPr/>
          <a:lstStyle/>
          <a:p>
            <a:r>
              <a:rPr lang="en-US" sz="2400" dirty="0" smtClean="0"/>
              <a:t>Some parting thoughts on the FRM (4 of 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3123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469945" cy="611188"/>
          </a:xfrm>
        </p:spPr>
        <p:txBody>
          <a:bodyPr/>
          <a:lstStyle/>
          <a:p>
            <a:r>
              <a:rPr lang="en-US" sz="2400" dirty="0" smtClean="0"/>
              <a:t>Tier-1 and Tier-2 FR Affected by Issues/Concerns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8181" y="1081778"/>
            <a:ext cx="8159892" cy="5417496"/>
          </a:xfrm>
        </p:spPr>
        <p:txBody>
          <a:bodyPr/>
          <a:lstStyle/>
          <a:p>
            <a:r>
              <a:rPr lang="en-US" dirty="0" smtClean="0"/>
              <a:t>Tier-1</a:t>
            </a:r>
            <a:endParaRPr lang="en-US" dirty="0"/>
          </a:p>
          <a:p>
            <a:pPr lvl="1"/>
            <a:r>
              <a:rPr lang="en-US" sz="1600" dirty="0">
                <a:solidFill>
                  <a:srgbClr val="00CC00"/>
                </a:solidFill>
              </a:rPr>
              <a:t>TC PLOP, Synchronization, and Channel </a:t>
            </a:r>
            <a:r>
              <a:rPr lang="en-US" sz="1600" dirty="0" smtClean="0">
                <a:solidFill>
                  <a:srgbClr val="00CC00"/>
                </a:solidFill>
              </a:rPr>
              <a:t>Encoding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Fixed </a:t>
            </a:r>
            <a:r>
              <a:rPr lang="en-US" sz="1600" b="1" dirty="0">
                <a:solidFill>
                  <a:srgbClr val="FF0000"/>
                </a:solidFill>
              </a:rPr>
              <a:t>Length Frame Synchronization, Channel Encoding, and Only-Idle-Data </a:t>
            </a:r>
            <a:r>
              <a:rPr lang="en-US" sz="1600" b="1" dirty="0" smtClean="0">
                <a:solidFill>
                  <a:srgbClr val="FF0000"/>
                </a:solidFill>
              </a:rPr>
              <a:t>Generation (MB and MIB)</a:t>
            </a:r>
            <a:endParaRPr lang="en-US" sz="1600" b="1" dirty="0">
              <a:solidFill>
                <a:srgbClr val="FF0000"/>
              </a:solidFill>
            </a:endParaRPr>
          </a:p>
          <a:p>
            <a:pPr lvl="1"/>
            <a:r>
              <a:rPr lang="en-US" sz="1600" dirty="0">
                <a:solidFill>
                  <a:srgbClr val="00CC00"/>
                </a:solidFill>
              </a:rPr>
              <a:t>Fixed Length Frame Synchronization and Channel Decoding</a:t>
            </a:r>
          </a:p>
          <a:p>
            <a:pPr lvl="1"/>
            <a:r>
              <a:rPr lang="en-US" sz="1600" dirty="0">
                <a:solidFill>
                  <a:srgbClr val="00CC00"/>
                </a:solidFill>
              </a:rPr>
              <a:t>AOS MC Multiplexing</a:t>
            </a:r>
          </a:p>
          <a:p>
            <a:pPr lvl="1"/>
            <a:r>
              <a:rPr lang="en-US" sz="1600" dirty="0" smtClean="0">
                <a:solidFill>
                  <a:srgbClr val="00CC00"/>
                </a:solidFill>
              </a:rPr>
              <a:t>FLF USLP </a:t>
            </a:r>
            <a:r>
              <a:rPr lang="en-US" sz="1600" dirty="0">
                <a:solidFill>
                  <a:srgbClr val="00CC00"/>
                </a:solidFill>
              </a:rPr>
              <a:t>MC Multiplexing</a:t>
            </a:r>
          </a:p>
          <a:p>
            <a:pPr lvl="1"/>
            <a:r>
              <a:rPr lang="en-US" sz="1600" dirty="0" smtClean="0">
                <a:solidFill>
                  <a:srgbClr val="00CC00"/>
                </a:solidFill>
              </a:rPr>
              <a:t>TM/AOS MC </a:t>
            </a:r>
            <a:r>
              <a:rPr lang="en-US" sz="1600" dirty="0" err="1" smtClean="0">
                <a:solidFill>
                  <a:srgbClr val="00CC00"/>
                </a:solidFill>
              </a:rPr>
              <a:t>Demultiplexing</a:t>
            </a:r>
            <a:endParaRPr lang="en-US" sz="1600" dirty="0">
              <a:solidFill>
                <a:srgbClr val="00CC00"/>
              </a:solidFill>
            </a:endParaRPr>
          </a:p>
          <a:p>
            <a:pPr lvl="1"/>
            <a:r>
              <a:rPr lang="en-US" sz="1600" dirty="0">
                <a:solidFill>
                  <a:srgbClr val="00CC00"/>
                </a:solidFill>
              </a:rPr>
              <a:t>TM/AOS </a:t>
            </a:r>
            <a:r>
              <a:rPr lang="en-US" sz="1600" dirty="0" smtClean="0">
                <a:solidFill>
                  <a:srgbClr val="00CC00"/>
                </a:solidFill>
              </a:rPr>
              <a:t>VC </a:t>
            </a:r>
            <a:r>
              <a:rPr lang="en-US" sz="1600" dirty="0" err="1">
                <a:solidFill>
                  <a:srgbClr val="00CC00"/>
                </a:solidFill>
              </a:rPr>
              <a:t>Demultiplexing</a:t>
            </a:r>
            <a:endParaRPr lang="en-US" sz="1600" dirty="0">
              <a:solidFill>
                <a:srgbClr val="00CC00"/>
              </a:solidFill>
            </a:endParaRPr>
          </a:p>
          <a:p>
            <a:r>
              <a:rPr lang="en-US" dirty="0" smtClean="0"/>
              <a:t>Tier-2</a:t>
            </a:r>
          </a:p>
          <a:p>
            <a:pPr lvl="1"/>
            <a:r>
              <a:rPr lang="en-US" sz="1600" b="1" strike="sngStrike" dirty="0">
                <a:solidFill>
                  <a:srgbClr val="FF0000"/>
                </a:solidFill>
              </a:rPr>
              <a:t>VLF Synchronization and Channel </a:t>
            </a:r>
            <a:r>
              <a:rPr lang="en-US" sz="1600" b="1" strike="sngStrike" dirty="0" smtClean="0">
                <a:solidFill>
                  <a:srgbClr val="FF0000"/>
                </a:solidFill>
              </a:rPr>
              <a:t>Decoding</a:t>
            </a:r>
            <a:r>
              <a:rPr lang="en-US" sz="1600" b="1" dirty="0" smtClean="0">
                <a:solidFill>
                  <a:srgbClr val="FF0000"/>
                </a:solidFill>
              </a:rPr>
              <a:t> (MB and MIB)</a:t>
            </a:r>
          </a:p>
          <a:p>
            <a:pPr lvl="1"/>
            <a:r>
              <a:rPr lang="en-US" sz="1600" dirty="0">
                <a:solidFill>
                  <a:srgbClr val="00CC00"/>
                </a:solidFill>
              </a:rPr>
              <a:t>FLF USLP VC </a:t>
            </a:r>
            <a:r>
              <a:rPr lang="en-US" sz="1600" dirty="0" err="1">
                <a:solidFill>
                  <a:srgbClr val="00CC00"/>
                </a:solidFill>
              </a:rPr>
              <a:t>Demultiplexing</a:t>
            </a:r>
            <a:endParaRPr lang="en-US" sz="1600" dirty="0">
              <a:solidFill>
                <a:srgbClr val="00CC00"/>
              </a:solidFill>
            </a:endParaRPr>
          </a:p>
          <a:p>
            <a:pPr lvl="1"/>
            <a:r>
              <a:rPr lang="en-US" sz="1600" b="1" strike="sngStrike" dirty="0">
                <a:solidFill>
                  <a:srgbClr val="FF0000"/>
                </a:solidFill>
              </a:rPr>
              <a:t>VLF USLP </a:t>
            </a:r>
            <a:r>
              <a:rPr lang="en-US" sz="1600" b="1" strike="sngStrike" dirty="0" smtClean="0">
                <a:solidFill>
                  <a:srgbClr val="FF0000"/>
                </a:solidFill>
              </a:rPr>
              <a:t>MC </a:t>
            </a:r>
            <a:r>
              <a:rPr lang="en-US" sz="1600" b="1" strike="sngStrike" dirty="0" err="1" smtClean="0">
                <a:solidFill>
                  <a:srgbClr val="FF0000"/>
                </a:solidFill>
              </a:rPr>
              <a:t>Demultiplexing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(MB and MIB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  <a:endParaRPr lang="en-US" sz="1600" b="1" strike="sngStrike" dirty="0">
              <a:solidFill>
                <a:srgbClr val="FF0000"/>
              </a:solidFill>
            </a:endParaRPr>
          </a:p>
          <a:p>
            <a:pPr lvl="1"/>
            <a:r>
              <a:rPr lang="en-US" sz="1600" b="1" strike="sngStrike" dirty="0">
                <a:solidFill>
                  <a:srgbClr val="FF0000"/>
                </a:solidFill>
              </a:rPr>
              <a:t>VLF USLP VC </a:t>
            </a:r>
            <a:r>
              <a:rPr lang="en-US" sz="1600" b="1" dirty="0" err="1" smtClean="0">
                <a:solidFill>
                  <a:srgbClr val="FF0000"/>
                </a:solidFill>
              </a:rPr>
              <a:t>Demultiplexing</a:t>
            </a:r>
            <a:r>
              <a:rPr lang="en-US" sz="1600" b="1" dirty="0" smtClean="0">
                <a:solidFill>
                  <a:srgbClr val="FF0000"/>
                </a:solidFill>
              </a:rPr>
              <a:t> (</a:t>
            </a:r>
            <a:r>
              <a:rPr lang="en-US" sz="1600" b="1" dirty="0">
                <a:solidFill>
                  <a:srgbClr val="FF0000"/>
                </a:solidFill>
              </a:rPr>
              <a:t>MB and MIB)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Non-validated </a:t>
            </a:r>
            <a:r>
              <a:rPr lang="en-US" sz="1600" dirty="0">
                <a:solidFill>
                  <a:srgbClr val="FF0000"/>
                </a:solidFill>
              </a:rPr>
              <a:t>Radiometric Data </a:t>
            </a:r>
            <a:r>
              <a:rPr lang="en-US" sz="1600" dirty="0" smtClean="0">
                <a:solidFill>
                  <a:srgbClr val="FF0000"/>
                </a:solidFill>
              </a:rPr>
              <a:t>Collection (MB only)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Non-validated Radiometric Data </a:t>
            </a:r>
            <a:r>
              <a:rPr lang="en-US" sz="1600" dirty="0" smtClean="0">
                <a:solidFill>
                  <a:srgbClr val="FF0000"/>
                </a:solidFill>
              </a:rPr>
              <a:t>Store (MB only)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5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E-SM Service Specification Red 1 - Overview3">
  <a:themeElements>
    <a:clrScheme name="SLE-SM Service Specification Red 1 - Overview3 10">
      <a:dk1>
        <a:srgbClr val="000000"/>
      </a:dk1>
      <a:lt1>
        <a:srgbClr val="FFFFFF"/>
      </a:lt1>
      <a:dk2>
        <a:srgbClr val="FFFFFF"/>
      </a:dk2>
      <a:lt2>
        <a:srgbClr val="022B47"/>
      </a:lt2>
      <a:accent1>
        <a:srgbClr val="0091CA"/>
      </a:accent1>
      <a:accent2>
        <a:srgbClr val="002B47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263F"/>
      </a:accent6>
      <a:hlink>
        <a:srgbClr val="000000"/>
      </a:hlink>
      <a:folHlink>
        <a:srgbClr val="000000"/>
      </a:folHlink>
    </a:clrScheme>
    <a:fontScheme name="SLE-SM Service Specification Red 1 - Overvie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E-SM Service Specification Red 1 - Overvie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E-SM Service Specification Red 1 - Overview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8">
        <a:dk1>
          <a:srgbClr val="000000"/>
        </a:dk1>
        <a:lt1>
          <a:srgbClr val="FFFFFF"/>
        </a:lt1>
        <a:dk2>
          <a:srgbClr val="0091CA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9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10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SLE-SM Service Specification Red 1 - Overview3</Template>
  <TotalTime>74468</TotalTime>
  <Words>3356</Words>
  <Application>Microsoft Office PowerPoint</Application>
  <PresentationFormat>On-screen Show (4:3)</PresentationFormat>
  <Paragraphs>330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SLE-SM Service Specification Red 1 - Overview3</vt:lpstr>
      <vt:lpstr>Functional Resource Model Magenta Book Status</vt:lpstr>
      <vt:lpstr>FRM Magenta Book Status - Overview</vt:lpstr>
      <vt:lpstr>28 Tier-1 FRs</vt:lpstr>
      <vt:lpstr>13 Tier-2 FRs</vt:lpstr>
      <vt:lpstr>Some parting thoughts on the FRM (1 of 4)</vt:lpstr>
      <vt:lpstr>Some parting thoughts on the FRM (2 of 4)</vt:lpstr>
      <vt:lpstr>Some parting thoughts on the FRM (3 of 4)</vt:lpstr>
      <vt:lpstr>Some parting thoughts on the FRM (4 of 4)</vt:lpstr>
      <vt:lpstr>Tier-1 and Tier-2 FR Affected by Issues/Concerns</vt:lpstr>
      <vt:lpstr>Issue/Concern – Support for dynamic pseudo-randomization OID frames (1 of 10)</vt:lpstr>
      <vt:lpstr>Issue/Concern – Support for dynamic pseudo-randomization OID frames (2 of 10)</vt:lpstr>
      <vt:lpstr>Issue/Concern – Support for dynamic pseudo-randomization OID frames (3 of 10)</vt:lpstr>
      <vt:lpstr>Issue/Concern – Support for dynamic pseudo-randomization OID frames (4 of 10)</vt:lpstr>
      <vt:lpstr>Issue/Concern – Support for dynamic pseudo-randomization OID frames (5 of 10)</vt:lpstr>
      <vt:lpstr>Issue/Concern – Support for dynamic pseudo-randomization OID frames (6 of 10)</vt:lpstr>
      <vt:lpstr>Issue/Concern – Support for dynamic pseudo-randomization OID frames (7 of 10)</vt:lpstr>
      <vt:lpstr>Issue/Concern – Support for dynamic pseudo-randomization OID frames (8 of 10)</vt:lpstr>
      <vt:lpstr>Issue/Concern – Support for dynamic pseudo-randomization OID frames (9 of 10)</vt:lpstr>
      <vt:lpstr>Issue/Concern – Support for dynamic pseudo-randomization OID frames (10 of 10)</vt:lpstr>
      <vt:lpstr>Issue/Concern – Purpose of Non-validated Radiometric Data Collection and Non-validated Radiometric Data Store FRs</vt:lpstr>
      <vt:lpstr>Issue/Concern – PIDs to remove VLF USLP from RAF, RCF, and ROCF (1 of 2)</vt:lpstr>
      <vt:lpstr>Issue/Concern – PIDs to remove VLF USLP from RAF, RCF, and ROCF (2 of 2)</vt:lpstr>
      <vt:lpstr>Issue/Concern – PIDs to add FSR status as a reason to disable CLTU transmission </vt:lpstr>
      <vt:lpstr>Issue/Concern – PIDs to explicitly address FSR content of ROCF transfers</vt:lpstr>
    </vt:vector>
  </TitlesOfParts>
  <Company>VEGA Group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SM Service Specification - Red 1  Overview</dc:title>
  <dc:creator>pquintela</dc:creator>
  <cp:keywords>SLE-SM</cp:keywords>
  <cp:lastModifiedBy>John Pietras</cp:lastModifiedBy>
  <cp:revision>1514</cp:revision>
  <cp:lastPrinted>2019-10-17T20:51:45Z</cp:lastPrinted>
  <dcterms:created xsi:type="dcterms:W3CDTF">2006-05-15T11:39:39Z</dcterms:created>
  <dcterms:modified xsi:type="dcterms:W3CDTF">2021-10-28T18:09:39Z</dcterms:modified>
</cp:coreProperties>
</file>