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528" r:id="rId3"/>
    <p:sldId id="385" r:id="rId4"/>
    <p:sldId id="521" r:id="rId5"/>
    <p:sldId id="529" r:id="rId6"/>
    <p:sldId id="530" r:id="rId7"/>
    <p:sldId id="508" r:id="rId8"/>
    <p:sldId id="532" r:id="rId9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8">
          <p15:clr>
            <a:srgbClr val="A4A3A4"/>
          </p15:clr>
        </p15:guide>
        <p15:guide id="2" pos="4160">
          <p15:clr>
            <a:srgbClr val="A4A3A4"/>
          </p15:clr>
        </p15:guide>
        <p15:guide id="3" pos="1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  <a:srgbClr val="FF6699"/>
    <a:srgbClr val="FF9933"/>
    <a:srgbClr val="FF0000"/>
    <a:srgbClr val="4899FF"/>
    <a:srgbClr val="FFFFFF"/>
    <a:srgbClr val="FFFF00"/>
    <a:srgbClr val="1B82FF"/>
    <a:srgbClr val="006EF4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4570" autoAdjust="0"/>
    <p:restoredTop sz="94591" autoAdjust="0"/>
  </p:normalViewPr>
  <p:slideViewPr>
    <p:cSldViewPr snapToGrid="0">
      <p:cViewPr varScale="1">
        <p:scale>
          <a:sx n="82" d="100"/>
          <a:sy n="82" d="100"/>
        </p:scale>
        <p:origin x="1584" y="-19"/>
      </p:cViewPr>
      <p:guideLst>
        <p:guide orient="horz" pos="2248"/>
        <p:guide pos="4160"/>
        <p:guide pos="152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172" y="-72"/>
      </p:cViewPr>
      <p:guideLst>
        <p:guide orient="horz" pos="292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667" y="0"/>
            <a:ext cx="3037734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98"/>
            <a:ext cx="3037735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667" y="8831898"/>
            <a:ext cx="3037734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8D93F47-F43B-4A5A-AB97-72A411C4099E}" type="slidenum">
              <a:rPr lang="en-GB"/>
              <a:pPr>
                <a:defRPr/>
              </a:pPr>
              <a:t>‹#›</a:t>
            </a:fld>
            <a:endParaRPr lang="en-GB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44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667" y="0"/>
            <a:ext cx="3037734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3437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4525" y="4415156"/>
            <a:ext cx="6541350" cy="41836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659" tIns="45830" rIns="91659" bIns="45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898"/>
            <a:ext cx="3037735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667" y="8831898"/>
            <a:ext cx="3037734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1EB9808-2A34-48DA-AD52-BB4BDA6E44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23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6107">
              <a:defRPr sz="2000">
                <a:solidFill>
                  <a:schemeClr val="bg1"/>
                </a:solidFill>
                <a:latin typeface="Arial" charset="0"/>
              </a:defRPr>
            </a:lvl1pPr>
            <a:lvl2pPr marL="741761" indent="-285293" defTabSz="916107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1171" indent="-228234" defTabSz="916107">
              <a:defRPr sz="2000">
                <a:solidFill>
                  <a:schemeClr val="bg1"/>
                </a:solidFill>
                <a:latin typeface="Arial" charset="0"/>
              </a:defRPr>
            </a:lvl3pPr>
            <a:lvl4pPr marL="1597640" indent="-228234" defTabSz="916107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4108" indent="-228234" defTabSz="916107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0577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67045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3514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79982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7D3A694C-9B91-49DD-8A48-1A4C24487A4E}" type="slidenum">
              <a:rPr lang="en-GB" altLang="en-US" sz="1200">
                <a:solidFill>
                  <a:schemeClr val="tx1"/>
                </a:solidFill>
              </a:rPr>
              <a:pPr/>
              <a:t>1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4813"/>
            <a:ext cx="3167063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843213" y="2781300"/>
            <a:ext cx="6048375" cy="66675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3573463"/>
            <a:ext cx="6018212" cy="496887"/>
          </a:xfrm>
        </p:spPr>
        <p:txBody>
          <a:bodyPr lIns="91435" tIns="45718"/>
          <a:lstStyle>
            <a:lvl1pPr marL="0" indent="0">
              <a:buFont typeface="Wingdings" pitchFamily="2" charset="2"/>
              <a:buNone/>
              <a:defRPr b="1"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72597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8A1F-41BA-4A9C-8E29-404304D11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991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013" y="260350"/>
            <a:ext cx="1555750" cy="5608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60350"/>
            <a:ext cx="4519613" cy="5608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84F18-412B-487B-AD22-1733DAA48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911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EF428-CDC8-4F7A-BAE8-5FA134E3D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4210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CD3C6-2CAC-4403-B5FF-40B9D9121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6985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41438"/>
            <a:ext cx="1890712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0" y="1341438"/>
            <a:ext cx="18923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37FA-B176-4A36-842B-7F29A4CB4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247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054D6-3BFE-4E84-8CBC-529CDF485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236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0C762-EBE4-43E4-AD09-F4E6B7E3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2477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6DC36-AAC3-4E8D-82F7-623833A08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28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5B43F-09A1-4F47-AD39-C9DB70661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000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A640-26D9-469E-9313-9699C03FA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056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41438"/>
            <a:ext cx="3935412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8000" tIns="288000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260350"/>
            <a:ext cx="6227763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0" y="6613525"/>
            <a:ext cx="2249488" cy="2444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1000" i="1" smtClean="0">
                <a:solidFill>
                  <a:schemeClr val="tx1"/>
                </a:solidFill>
              </a:rPr>
              <a:t>www.ccsds.org</a:t>
            </a:r>
            <a:endParaRPr lang="en-GB" sz="1000" i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4097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9765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AB33348-EFC2-4780-A34E-D2A7EB749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13"/>
          <p:cNvSpPr>
            <a:spLocks noChangeArrowheads="1"/>
          </p:cNvSpPr>
          <p:nvPr userDrawn="1"/>
        </p:nvSpPr>
        <p:spPr bwMode="auto">
          <a:xfrm>
            <a:off x="0" y="981075"/>
            <a:ext cx="9144000" cy="746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Char char="o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2409825"/>
            <a:ext cx="7442200" cy="1972052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 smtClean="0"/>
              <a:t>Services Supported by Functional </a:t>
            </a:r>
            <a:r>
              <a:rPr lang="en-US" dirty="0" smtClean="0"/>
              <a:t>Resource </a:t>
            </a:r>
            <a:r>
              <a:rPr lang="en-US" dirty="0" smtClean="0"/>
              <a:t>Tiers</a:t>
            </a:r>
            <a:endParaRPr lang="en-GB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22313" y="4535786"/>
            <a:ext cx="7594600" cy="1515697"/>
          </a:xfrm>
        </p:spPr>
        <p:txBody>
          <a:bodyPr/>
          <a:lstStyle/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dirty="0" smtClean="0"/>
              <a:t>CSSA Workshop</a:t>
            </a:r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dirty="0" smtClean="0"/>
              <a:t>Cyberspace</a:t>
            </a:r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dirty="0" smtClean="0"/>
              <a:t>26 </a:t>
            </a:r>
            <a:r>
              <a:rPr lang="en-US" altLang="en-US" sz="1400" dirty="0" smtClean="0"/>
              <a:t>October 2020</a:t>
            </a:r>
            <a:endParaRPr lang="en-US" altLang="en-US" sz="1400" dirty="0"/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endParaRPr lang="en-US" altLang="en-US" sz="1400" dirty="0" smtClean="0"/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i="1" dirty="0" smtClean="0"/>
              <a:t>John Pietras</a:t>
            </a:r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i="1" dirty="0" smtClean="0"/>
              <a:t>Global Science and Technology, Inc.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Purpose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61" y="1005536"/>
            <a:ext cx="7844939" cy="4527550"/>
          </a:xfrm>
        </p:spPr>
        <p:txBody>
          <a:bodyPr/>
          <a:lstStyle/>
          <a:p>
            <a:r>
              <a:rPr lang="en-US" sz="2000" dirty="0" smtClean="0"/>
              <a:t>To view the current (Tier-1) and possible future tiers from the perspective of which user-visible services are made available by them</a:t>
            </a:r>
            <a:endParaRPr lang="en-US" sz="2000" dirty="0" smtClean="0"/>
          </a:p>
          <a:p>
            <a:r>
              <a:rPr lang="en-US" sz="2000" dirty="0" smtClean="0"/>
              <a:t>This approach may help us decide what should be in Tier-2</a:t>
            </a:r>
          </a:p>
          <a:p>
            <a:r>
              <a:rPr lang="en-US" sz="2000" dirty="0" smtClean="0"/>
              <a:t>There are other FRs that are not mentioned here (e.g., the CCSDS 415 Space Link Carriers)</a:t>
            </a:r>
          </a:p>
          <a:p>
            <a:r>
              <a:rPr lang="en-US" sz="2000" dirty="0" smtClean="0"/>
              <a:t>Red-text color coding for proposed Tier-2 Services and FRs</a:t>
            </a:r>
          </a:p>
          <a:p>
            <a:pPr lvl="1"/>
            <a:r>
              <a:rPr lang="en-US" sz="1800" dirty="0" smtClean="0"/>
              <a:t>a new service </a:t>
            </a:r>
          </a:p>
          <a:p>
            <a:pPr lvl="1"/>
            <a:r>
              <a:rPr lang="en-US" sz="1800" dirty="0" smtClean="0"/>
              <a:t>a new capability of a service that is already supported by Tier-1, and</a:t>
            </a:r>
          </a:p>
          <a:p>
            <a:pPr lvl="1"/>
            <a:r>
              <a:rPr lang="en-US" sz="1800" dirty="0" smtClean="0"/>
              <a:t>An FR that needs to be developed to support the new service or new capability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9798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Services Supported by Tier-1 (1 of 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1538"/>
            <a:ext cx="8746435" cy="5614346"/>
          </a:xfrm>
        </p:spPr>
        <p:txBody>
          <a:bodyPr/>
          <a:lstStyle/>
          <a:p>
            <a:pPr marL="228600" lvl="1" indent="-228600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sz="1600" dirty="0" smtClean="0"/>
              <a:t>F-CLTU (</a:t>
            </a:r>
            <a:r>
              <a:rPr lang="en-US" sz="1400" dirty="0"/>
              <a:t>CLTUs can contain TC or VLF USLP </a:t>
            </a:r>
            <a:r>
              <a:rPr lang="en-US" sz="1400" dirty="0" smtClean="0"/>
              <a:t>frames, or other variable-length SL-PDUs)</a:t>
            </a:r>
            <a:endParaRPr lang="en-US" sz="1600" dirty="0" smtClean="0"/>
          </a:p>
          <a:p>
            <a:pPr lvl="1"/>
            <a:r>
              <a:rPr lang="en-US" sz="1400" dirty="0" smtClean="0"/>
              <a:t>Over TC PLOP, Sync &amp; Channel Encoding, CCSDS 401 Space Link Carrier </a:t>
            </a:r>
            <a:r>
              <a:rPr lang="en-US" sz="1400" dirty="0" err="1" smtClean="0"/>
              <a:t>Xmit</a:t>
            </a:r>
            <a:r>
              <a:rPr lang="en-US" sz="1400" dirty="0" smtClean="0"/>
              <a:t>, Antenna</a:t>
            </a:r>
          </a:p>
          <a:p>
            <a:pPr lvl="1"/>
            <a:r>
              <a:rPr lang="en-US" sz="1400" dirty="0" smtClean="0"/>
              <a:t>CLTUs can contain TC or VLF USLP frames (other)</a:t>
            </a:r>
          </a:p>
          <a:p>
            <a:pPr lvl="1"/>
            <a:r>
              <a:rPr lang="en-US" sz="1400" dirty="0" smtClean="0"/>
              <a:t>CLCW (RF, bit lock), feedback from TM and AOS return links</a:t>
            </a:r>
          </a:p>
          <a:p>
            <a:pPr lvl="2"/>
            <a:r>
              <a:rPr lang="en-US" sz="1200" dirty="0" smtClean="0"/>
              <a:t>[TM/AOS VC </a:t>
            </a:r>
            <a:r>
              <a:rPr lang="en-US" sz="1200" dirty="0" err="1" smtClean="0"/>
              <a:t>Demux</a:t>
            </a:r>
            <a:r>
              <a:rPr lang="en-US" sz="1200" dirty="0" smtClean="0"/>
              <a:t>], TM/AOS MC </a:t>
            </a:r>
            <a:r>
              <a:rPr lang="en-US" sz="1200" dirty="0" err="1" smtClean="0"/>
              <a:t>Demux</a:t>
            </a:r>
            <a:r>
              <a:rPr lang="en-US" sz="1200" dirty="0" smtClean="0"/>
              <a:t>, FLF Sync and Channel Decoding, </a:t>
            </a:r>
            <a:r>
              <a:rPr lang="en-US" sz="1200" dirty="0"/>
              <a:t>CCSDS 401 Space Link Carrier </a:t>
            </a:r>
            <a:r>
              <a:rPr lang="en-US" sz="1200" dirty="0" err="1" smtClean="0"/>
              <a:t>Rcpt</a:t>
            </a:r>
            <a:r>
              <a:rPr lang="en-US" sz="1200" dirty="0" smtClean="0"/>
              <a:t>, Antenna</a:t>
            </a:r>
            <a:endParaRPr lang="en-US" sz="1400" dirty="0" smtClean="0"/>
          </a:p>
          <a:p>
            <a:r>
              <a:rPr lang="en-US" sz="1600" dirty="0" smtClean="0"/>
              <a:t>FF-CSTS</a:t>
            </a:r>
            <a:endParaRPr lang="en-US" sz="1600" dirty="0" smtClean="0"/>
          </a:p>
          <a:p>
            <a:pPr lvl="1"/>
            <a:r>
              <a:rPr lang="en-US" sz="1400" dirty="0" smtClean="0"/>
              <a:t>TC Frames</a:t>
            </a:r>
          </a:p>
          <a:p>
            <a:pPr lvl="2"/>
            <a:r>
              <a:rPr lang="en-US" sz="1200" dirty="0" smtClean="0"/>
              <a:t>Over TC VC Mux, TC MC Mux, TC PLOP, Sync </a:t>
            </a:r>
            <a:r>
              <a:rPr lang="en-US" sz="1200" dirty="0"/>
              <a:t>&amp; Channel </a:t>
            </a:r>
            <a:r>
              <a:rPr lang="en-US" sz="1200" dirty="0" smtClean="0"/>
              <a:t>Encoding</a:t>
            </a:r>
            <a:r>
              <a:rPr lang="en-US" sz="1200" dirty="0"/>
              <a:t>, CCSDS 401 Space Link Carrier </a:t>
            </a:r>
            <a:r>
              <a:rPr lang="en-US" sz="1200" dirty="0" err="1"/>
              <a:t>Xmit</a:t>
            </a:r>
            <a:r>
              <a:rPr lang="en-US" sz="1200" dirty="0"/>
              <a:t>, </a:t>
            </a:r>
            <a:r>
              <a:rPr lang="en-US" sz="1200" dirty="0" smtClean="0"/>
              <a:t>Antenna</a:t>
            </a:r>
          </a:p>
          <a:p>
            <a:pPr lvl="2"/>
            <a:r>
              <a:rPr lang="en-US" sz="1200" dirty="0"/>
              <a:t>CLCW (RF, bit lock), feedback from TM and AOS return </a:t>
            </a:r>
            <a:r>
              <a:rPr lang="en-US" sz="1200" dirty="0" smtClean="0"/>
              <a:t>links</a:t>
            </a:r>
          </a:p>
          <a:p>
            <a:pPr lvl="3"/>
            <a:r>
              <a:rPr lang="en-US" sz="1100" dirty="0"/>
              <a:t>[TM/AOS VC </a:t>
            </a:r>
            <a:r>
              <a:rPr lang="en-US" sz="1100" dirty="0" err="1"/>
              <a:t>Demux</a:t>
            </a:r>
            <a:r>
              <a:rPr lang="en-US" sz="1100" dirty="0"/>
              <a:t>], TM/AOS MC </a:t>
            </a:r>
            <a:r>
              <a:rPr lang="en-US" sz="1100" dirty="0" err="1"/>
              <a:t>Demux</a:t>
            </a:r>
            <a:r>
              <a:rPr lang="en-US" sz="1100" dirty="0"/>
              <a:t>, FLF Sync and Channel Decoding, CCSDS 401 Space Link Carrier </a:t>
            </a:r>
            <a:r>
              <a:rPr lang="en-US" sz="1100" dirty="0" err="1"/>
              <a:t>Rcpt</a:t>
            </a:r>
            <a:r>
              <a:rPr lang="en-US" sz="1100" dirty="0"/>
              <a:t>, </a:t>
            </a:r>
            <a:r>
              <a:rPr lang="en-US" sz="1100" dirty="0" smtClean="0"/>
              <a:t>Antenna</a:t>
            </a:r>
          </a:p>
          <a:p>
            <a:pPr lvl="1"/>
            <a:r>
              <a:rPr lang="en-US" sz="1400" dirty="0" smtClean="0"/>
              <a:t>AOS Frames</a:t>
            </a:r>
          </a:p>
          <a:p>
            <a:pPr lvl="2"/>
            <a:r>
              <a:rPr lang="en-US" sz="1200" dirty="0"/>
              <a:t>Over </a:t>
            </a:r>
            <a:r>
              <a:rPr lang="en-US" sz="1200" dirty="0" smtClean="0"/>
              <a:t>AOS </a:t>
            </a:r>
            <a:r>
              <a:rPr lang="en-US" sz="1200" dirty="0"/>
              <a:t>VC Mux, </a:t>
            </a:r>
            <a:r>
              <a:rPr lang="en-US" sz="1200" dirty="0" smtClean="0"/>
              <a:t>AOS </a:t>
            </a:r>
            <a:r>
              <a:rPr lang="en-US" sz="1200" dirty="0"/>
              <a:t>MC Mux, </a:t>
            </a:r>
            <a:r>
              <a:rPr lang="en-US" sz="1200" dirty="0" smtClean="0"/>
              <a:t>FLF Sync, Channel Encoding and OID Generation, </a:t>
            </a:r>
            <a:r>
              <a:rPr lang="en-US" sz="1200" dirty="0"/>
              <a:t>CCSDS 401 Space Link Carrier </a:t>
            </a:r>
            <a:r>
              <a:rPr lang="en-US" sz="1200" dirty="0" err="1"/>
              <a:t>Xmit</a:t>
            </a:r>
            <a:r>
              <a:rPr lang="en-US" sz="1200" dirty="0"/>
              <a:t>, </a:t>
            </a:r>
            <a:r>
              <a:rPr lang="en-US" sz="1200" dirty="0" smtClean="0"/>
              <a:t>Antenna</a:t>
            </a:r>
          </a:p>
          <a:p>
            <a:pPr lvl="2"/>
            <a:r>
              <a:rPr lang="en-US" sz="1200" dirty="0" smtClean="0"/>
              <a:t>(no CLCW feedback for AOS frames)</a:t>
            </a:r>
            <a:endParaRPr lang="en-US" sz="1200" dirty="0"/>
          </a:p>
          <a:p>
            <a:pPr lvl="1"/>
            <a:r>
              <a:rPr lang="en-US" sz="1400" dirty="0" smtClean="0"/>
              <a:t>FLF USLP Frames</a:t>
            </a:r>
          </a:p>
          <a:p>
            <a:pPr lvl="2"/>
            <a:r>
              <a:rPr lang="en-US" sz="1200" dirty="0"/>
              <a:t>Over </a:t>
            </a:r>
            <a:r>
              <a:rPr lang="en-US" sz="1200" dirty="0" smtClean="0"/>
              <a:t>FLF USLP </a:t>
            </a:r>
            <a:r>
              <a:rPr lang="en-US" sz="1200" dirty="0"/>
              <a:t>VC Mux, </a:t>
            </a:r>
            <a:r>
              <a:rPr lang="en-US" sz="1200" dirty="0" smtClean="0"/>
              <a:t>FLF USLP </a:t>
            </a:r>
            <a:r>
              <a:rPr lang="en-US" sz="1200" dirty="0"/>
              <a:t>MC Mux, FLF Sync, Channel Encoding and OID Generation, CCSDS 401 Space Link Carrier </a:t>
            </a:r>
            <a:r>
              <a:rPr lang="en-US" sz="1200" dirty="0" err="1"/>
              <a:t>Xmit</a:t>
            </a:r>
            <a:r>
              <a:rPr lang="en-US" sz="1200" dirty="0"/>
              <a:t>, Antenna</a:t>
            </a:r>
          </a:p>
          <a:p>
            <a:pPr lvl="2"/>
            <a:r>
              <a:rPr lang="en-US" sz="1200" u="sng" dirty="0" smtClean="0"/>
              <a:t>RF/bit lock CLCW (if available) is assumed to NOT affect FLF USLP frame transmission</a:t>
            </a:r>
            <a:endParaRPr lang="en-US" sz="1400" u="sng" dirty="0" smtClean="0"/>
          </a:p>
          <a:p>
            <a:pPr lvl="1"/>
            <a:r>
              <a:rPr lang="en-US" sz="1400" dirty="0" smtClean="0"/>
              <a:t>CADUs </a:t>
            </a:r>
            <a:r>
              <a:rPr lang="en-US" sz="1600" dirty="0"/>
              <a:t>(</a:t>
            </a:r>
            <a:r>
              <a:rPr lang="en-US" sz="1400" dirty="0"/>
              <a:t>CLTUs can contain </a:t>
            </a:r>
            <a:r>
              <a:rPr lang="en-US" sz="1400" dirty="0" smtClean="0"/>
              <a:t>AOS </a:t>
            </a:r>
            <a:r>
              <a:rPr lang="en-US" sz="1400" dirty="0"/>
              <a:t>or </a:t>
            </a:r>
            <a:r>
              <a:rPr lang="en-US" sz="1400" dirty="0" smtClean="0"/>
              <a:t>FLF </a:t>
            </a:r>
            <a:r>
              <a:rPr lang="en-US" sz="1400" dirty="0"/>
              <a:t>USLP frames, or other </a:t>
            </a:r>
            <a:r>
              <a:rPr lang="en-US" sz="1400" dirty="0" smtClean="0"/>
              <a:t>fixed-length SL-PDUs</a:t>
            </a:r>
            <a:r>
              <a:rPr lang="en-US" sz="1400" dirty="0"/>
              <a:t>)</a:t>
            </a:r>
            <a:endParaRPr lang="en-US" sz="1600" dirty="0"/>
          </a:p>
          <a:p>
            <a:pPr lvl="2"/>
            <a:r>
              <a:rPr lang="en-US" sz="1200" dirty="0" smtClean="0"/>
              <a:t>FLF </a:t>
            </a:r>
            <a:r>
              <a:rPr lang="en-US" sz="1200" dirty="0"/>
              <a:t>Sync, Channel Encoding and OID Generation, CCSDS 401 Space Link Carrier </a:t>
            </a:r>
            <a:r>
              <a:rPr lang="en-US" sz="1200" dirty="0" err="1"/>
              <a:t>Xmit</a:t>
            </a:r>
            <a:r>
              <a:rPr lang="en-US" sz="1200" dirty="0"/>
              <a:t>, </a:t>
            </a:r>
            <a:r>
              <a:rPr lang="en-US" sz="1200" dirty="0" smtClean="0"/>
              <a:t>Antenna</a:t>
            </a:r>
          </a:p>
          <a:p>
            <a:pPr lvl="2"/>
            <a:r>
              <a:rPr lang="en-US" sz="1200" u="sng" dirty="0"/>
              <a:t>RF/bit lock CLCW (if available) is assumed to NOT affect FLF USLP frame </a:t>
            </a:r>
            <a:r>
              <a:rPr lang="en-US" sz="1200" u="sng" dirty="0" smtClean="0"/>
              <a:t>transmission</a:t>
            </a:r>
            <a:endParaRPr lang="en-US" sz="1200" dirty="0"/>
          </a:p>
          <a:p>
            <a:pPr marL="457200" lvl="1" indent="0">
              <a:buNone/>
            </a:pPr>
            <a:endParaRPr lang="en-US" sz="1200" dirty="0" smtClean="0"/>
          </a:p>
          <a:p>
            <a:pPr lvl="1"/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54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3678" y="932351"/>
            <a:ext cx="8908329" cy="5604486"/>
          </a:xfrm>
        </p:spPr>
        <p:txBody>
          <a:bodyPr/>
          <a:lstStyle/>
          <a:p>
            <a:r>
              <a:rPr lang="en-US" sz="1800" dirty="0" smtClean="0"/>
              <a:t>RAF </a:t>
            </a:r>
          </a:p>
          <a:p>
            <a:pPr lvl="1"/>
            <a:r>
              <a:rPr lang="en-US" sz="1400" dirty="0" smtClean="0"/>
              <a:t>Online: TM, AOS or FLF USLP frames over FLF Sync and Channel Decoding, CCSDS 401 Space Link Carrier </a:t>
            </a:r>
            <a:r>
              <a:rPr lang="en-US" sz="1400" dirty="0" err="1" smtClean="0"/>
              <a:t>Rcpt</a:t>
            </a:r>
            <a:r>
              <a:rPr lang="en-US" sz="1400" dirty="0" smtClean="0"/>
              <a:t>, Antenna</a:t>
            </a:r>
          </a:p>
          <a:p>
            <a:pPr lvl="1"/>
            <a:r>
              <a:rPr lang="en-US" sz="1400" dirty="0" smtClean="0"/>
              <a:t>Offline: </a:t>
            </a:r>
            <a:r>
              <a:rPr lang="en-US" sz="1400" dirty="0"/>
              <a:t>TM, AOS or FLF USLP </a:t>
            </a:r>
            <a:r>
              <a:rPr lang="en-US" sz="1400" dirty="0" smtClean="0"/>
              <a:t>frames extracted from Offline Frames Buffer</a:t>
            </a:r>
          </a:p>
          <a:p>
            <a:r>
              <a:rPr lang="en-US" sz="1800" dirty="0" smtClean="0"/>
              <a:t>RCF </a:t>
            </a:r>
            <a:endParaRPr lang="en-US" sz="1800" dirty="0"/>
          </a:p>
          <a:p>
            <a:pPr lvl="1"/>
            <a:r>
              <a:rPr lang="en-US" sz="1400" dirty="0"/>
              <a:t>Online: TM, AOS or FLF USLP </a:t>
            </a:r>
            <a:r>
              <a:rPr lang="en-US" sz="1400" dirty="0" smtClean="0"/>
              <a:t>frames </a:t>
            </a:r>
            <a:r>
              <a:rPr lang="en-US" sz="1400" dirty="0"/>
              <a:t>over FLF Sync and Channel Decoding, CCSDS 401 Space Link Carrier </a:t>
            </a:r>
            <a:r>
              <a:rPr lang="en-US" sz="1400" dirty="0" err="1"/>
              <a:t>Rcpt</a:t>
            </a:r>
            <a:r>
              <a:rPr lang="en-US" sz="1400" dirty="0"/>
              <a:t>, Antenna</a:t>
            </a:r>
          </a:p>
          <a:p>
            <a:pPr lvl="1"/>
            <a:r>
              <a:rPr lang="en-US" sz="1400" dirty="0"/>
              <a:t>Offline: TM, AOS or FLF USLP </a:t>
            </a:r>
            <a:r>
              <a:rPr lang="en-US" sz="1400" dirty="0" smtClean="0"/>
              <a:t>frames </a:t>
            </a:r>
            <a:r>
              <a:rPr lang="en-US" sz="1400" dirty="0"/>
              <a:t>extracted from Offline Frames Buffer</a:t>
            </a:r>
          </a:p>
          <a:p>
            <a:r>
              <a:rPr lang="en-US" sz="1800" dirty="0" smtClean="0"/>
              <a:t>ROCF </a:t>
            </a:r>
            <a:endParaRPr lang="en-US" sz="1800" dirty="0"/>
          </a:p>
          <a:p>
            <a:pPr lvl="1"/>
            <a:r>
              <a:rPr lang="en-US" sz="1400" dirty="0"/>
              <a:t>Online: </a:t>
            </a:r>
            <a:r>
              <a:rPr lang="en-US" sz="1400" dirty="0" smtClean="0"/>
              <a:t>Extracts OCFs from </a:t>
            </a:r>
            <a:r>
              <a:rPr lang="en-US" sz="1400" dirty="0"/>
              <a:t>TM, AOS or FLF USLP </a:t>
            </a:r>
            <a:r>
              <a:rPr lang="en-US" sz="1400" dirty="0" smtClean="0"/>
              <a:t>frames </a:t>
            </a:r>
            <a:r>
              <a:rPr lang="en-US" sz="1400" dirty="0"/>
              <a:t>over FLF Sync and Channel Decoding, CCSDS 401 Space Link Carrier </a:t>
            </a:r>
            <a:r>
              <a:rPr lang="en-US" sz="1400" dirty="0" err="1"/>
              <a:t>Rcpt</a:t>
            </a:r>
            <a:r>
              <a:rPr lang="en-US" sz="1400" dirty="0"/>
              <a:t>, Antenna</a:t>
            </a:r>
          </a:p>
          <a:p>
            <a:pPr lvl="1"/>
            <a:r>
              <a:rPr lang="en-US" sz="1400" dirty="0"/>
              <a:t>Offline: Extracts OCFs from TM, AOS or FLF USLP </a:t>
            </a:r>
            <a:r>
              <a:rPr lang="en-US" sz="1400" dirty="0" smtClean="0"/>
              <a:t>frames </a:t>
            </a:r>
            <a:r>
              <a:rPr lang="en-US" sz="1400" dirty="0"/>
              <a:t>extracted from Offline Frames Buffer</a:t>
            </a:r>
          </a:p>
          <a:p>
            <a:r>
              <a:rPr lang="en-US" sz="1800" dirty="0" smtClean="0"/>
              <a:t>TD-CSTS (real-time raw radiometric data: version 1)</a:t>
            </a:r>
            <a:endParaRPr lang="en-US" sz="1800" dirty="0" smtClean="0"/>
          </a:p>
          <a:p>
            <a:pPr lvl="1"/>
            <a:r>
              <a:rPr lang="en-US" sz="1400" dirty="0" smtClean="0"/>
              <a:t>Online: Over TDM Segment Generation, Antenna</a:t>
            </a:r>
            <a:r>
              <a:rPr lang="en-US" sz="1400" dirty="0"/>
              <a:t>, (CCSDS 401 Space Link Carrier </a:t>
            </a:r>
            <a:r>
              <a:rPr lang="en-US" sz="1400" dirty="0" err="1" smtClean="0"/>
              <a:t>Xmit</a:t>
            </a:r>
            <a:r>
              <a:rPr lang="en-US" sz="1400" dirty="0" smtClean="0"/>
              <a:t>, </a:t>
            </a:r>
            <a:r>
              <a:rPr lang="en-US" sz="1400" dirty="0"/>
              <a:t>CCSDS 401 Space Link Carrier </a:t>
            </a:r>
            <a:r>
              <a:rPr lang="en-US" sz="1400" dirty="0" err="1" smtClean="0"/>
              <a:t>Rcpt</a:t>
            </a:r>
            <a:r>
              <a:rPr lang="en-US" sz="1400" dirty="0" smtClean="0"/>
              <a:t>, Ranging Transmission, and/or Range and Doppler Extraction)</a:t>
            </a:r>
          </a:p>
          <a:p>
            <a:pPr lvl="1"/>
            <a:r>
              <a:rPr lang="en-US" sz="1400" dirty="0" smtClean="0"/>
              <a:t>Offline: TDM Atomic Segments from TDM Recording Buffer</a:t>
            </a:r>
            <a:endParaRPr lang="en-US" sz="1400" dirty="0" smtClean="0"/>
          </a:p>
          <a:p>
            <a:pPr lvl="2"/>
            <a:r>
              <a:rPr lang="en-US" sz="1200" dirty="0" smtClean="0"/>
              <a:t>Structure </a:t>
            </a:r>
            <a:r>
              <a:rPr lang="en-US" sz="1200" dirty="0" smtClean="0"/>
              <a:t>of the FR definitions</a:t>
            </a:r>
          </a:p>
          <a:p>
            <a:pPr lvl="1"/>
            <a:r>
              <a:rPr lang="en-US" sz="1400" u="sng" dirty="0" smtClean="0"/>
              <a:t>References</a:t>
            </a:r>
          </a:p>
          <a:p>
            <a:r>
              <a:rPr lang="en-US" sz="1800" dirty="0" smtClean="0"/>
              <a:t>MD-CSTS</a:t>
            </a:r>
            <a:r>
              <a:rPr lang="en-US" sz="1200" dirty="0" smtClean="0"/>
              <a:t> </a:t>
            </a:r>
            <a:r>
              <a:rPr lang="en-US" sz="1800" dirty="0" smtClean="0"/>
              <a:t>(version 1)</a:t>
            </a:r>
            <a:endParaRPr lang="en-US" sz="1800" dirty="0" smtClean="0"/>
          </a:p>
          <a:p>
            <a:pPr lvl="1"/>
            <a:endParaRPr lang="en-US" sz="14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Services Supported by Tier-1 (2 of 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66492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1000" y="871538"/>
            <a:ext cx="8908329" cy="5726112"/>
          </a:xfrm>
        </p:spPr>
        <p:txBody>
          <a:bodyPr/>
          <a:lstStyle/>
          <a:p>
            <a:pPr marL="228600" lvl="1" indent="-228600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FF0000"/>
                </a:solidFill>
              </a:rPr>
              <a:t>FSP</a:t>
            </a:r>
          </a:p>
          <a:p>
            <a:pPr marL="628650" lvl="2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sz="1400" dirty="0" smtClean="0"/>
              <a:t>Over </a:t>
            </a:r>
            <a:r>
              <a:rPr lang="en-US" sz="1400" dirty="0" smtClean="0">
                <a:solidFill>
                  <a:srgbClr val="FF0000"/>
                </a:solidFill>
              </a:rPr>
              <a:t>TC </a:t>
            </a:r>
            <a:r>
              <a:rPr lang="en-US" sz="1400" dirty="0" err="1" smtClean="0">
                <a:solidFill>
                  <a:srgbClr val="FF0000"/>
                </a:solidFill>
              </a:rPr>
              <a:t>Encap</a:t>
            </a:r>
            <a:r>
              <a:rPr lang="en-US" sz="1400" dirty="0" smtClean="0">
                <a:solidFill>
                  <a:srgbClr val="FF0000"/>
                </a:solidFill>
              </a:rPr>
              <a:t> and MAP </a:t>
            </a:r>
            <a:r>
              <a:rPr lang="en-US" sz="1400" dirty="0" err="1" smtClean="0">
                <a:solidFill>
                  <a:srgbClr val="FF0000"/>
                </a:solidFill>
              </a:rPr>
              <a:t>Pkt</a:t>
            </a:r>
            <a:r>
              <a:rPr lang="en-US" sz="1400" dirty="0" smtClean="0">
                <a:solidFill>
                  <a:srgbClr val="FF0000"/>
                </a:solidFill>
              </a:rPr>
              <a:t> Processing</a:t>
            </a:r>
            <a:r>
              <a:rPr lang="en-US" sz="1400" dirty="0" smtClean="0"/>
              <a:t>, </a:t>
            </a:r>
            <a:r>
              <a:rPr lang="en-US" sz="1400" dirty="0" smtClean="0">
                <a:solidFill>
                  <a:srgbClr val="FF0000"/>
                </a:solidFill>
              </a:rPr>
              <a:t>TC MAP Mux, TC </a:t>
            </a:r>
            <a:r>
              <a:rPr lang="en-US" sz="1400" dirty="0" err="1" smtClean="0">
                <a:solidFill>
                  <a:srgbClr val="FF0000"/>
                </a:solidFill>
              </a:rPr>
              <a:t>Encap</a:t>
            </a:r>
            <a:r>
              <a:rPr lang="en-US" sz="1400" dirty="0" smtClean="0"/>
              <a:t>, </a:t>
            </a:r>
            <a:r>
              <a:rPr lang="en-US" sz="1400" dirty="0" smtClean="0">
                <a:solidFill>
                  <a:srgbClr val="FF0000"/>
                </a:solidFill>
              </a:rPr>
              <a:t>VC </a:t>
            </a:r>
            <a:r>
              <a:rPr lang="en-US" sz="1400" dirty="0" err="1" smtClean="0">
                <a:solidFill>
                  <a:srgbClr val="FF0000"/>
                </a:solidFill>
              </a:rPr>
              <a:t>Pkt</a:t>
            </a:r>
            <a:r>
              <a:rPr lang="en-US" sz="1400" dirty="0" smtClean="0">
                <a:solidFill>
                  <a:srgbClr val="FF0000"/>
                </a:solidFill>
              </a:rPr>
              <a:t> Processing, &amp; VC Generation</a:t>
            </a:r>
            <a:r>
              <a:rPr lang="en-US" sz="1400" dirty="0" smtClean="0"/>
              <a:t>, </a:t>
            </a:r>
            <a:r>
              <a:rPr lang="en-US" sz="1400" dirty="0"/>
              <a:t>TC PLOP, Sync &amp; Channel Encoding, CCSDS 401 Space Link Carrier </a:t>
            </a:r>
            <a:r>
              <a:rPr lang="en-US" sz="1400" dirty="0" err="1"/>
              <a:t>Xmit</a:t>
            </a:r>
            <a:r>
              <a:rPr lang="en-US" sz="1400" dirty="0"/>
              <a:t>, Antenna</a:t>
            </a:r>
            <a:endParaRPr lang="en-US" sz="1400" dirty="0" smtClean="0"/>
          </a:p>
          <a:p>
            <a:pPr marL="228600" lvl="1" indent="-228600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sz="1600" dirty="0" smtClean="0"/>
              <a:t>F-CLTU</a:t>
            </a:r>
            <a:endParaRPr lang="en-US" sz="1600" dirty="0"/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CLCW (RF, bit lock), feedback from FLF USLP return links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FLF MC </a:t>
            </a:r>
            <a:r>
              <a:rPr lang="en-US" sz="1200" dirty="0" err="1">
                <a:solidFill>
                  <a:srgbClr val="FF0000"/>
                </a:solidFill>
              </a:rPr>
              <a:t>Demux</a:t>
            </a:r>
            <a:r>
              <a:rPr lang="en-US" sz="1200" dirty="0"/>
              <a:t>, FLF Sync and Channel Decoding, CCSDS 401 Space Link Carrier </a:t>
            </a:r>
            <a:r>
              <a:rPr lang="en-US" sz="1200" dirty="0" err="1"/>
              <a:t>Rcpt</a:t>
            </a:r>
            <a:r>
              <a:rPr lang="en-US" sz="1200" dirty="0"/>
              <a:t>, Antenna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CLCW (RF, bit lock), feedback from VLF USLP return links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FLF MC </a:t>
            </a:r>
            <a:r>
              <a:rPr lang="en-US" sz="1200" dirty="0" err="1">
                <a:solidFill>
                  <a:srgbClr val="FF0000"/>
                </a:solidFill>
              </a:rPr>
              <a:t>Demux</a:t>
            </a:r>
            <a:r>
              <a:rPr lang="en-US" sz="1200" dirty="0"/>
              <a:t>, </a:t>
            </a:r>
            <a:r>
              <a:rPr lang="en-US" sz="1200" dirty="0">
                <a:solidFill>
                  <a:srgbClr val="FF0000"/>
                </a:solidFill>
              </a:rPr>
              <a:t>TC Sync and Channel Decoding</a:t>
            </a:r>
            <a:r>
              <a:rPr lang="en-US" sz="1200" dirty="0"/>
              <a:t>, CCSDS 401 Space Link Carrier </a:t>
            </a:r>
            <a:r>
              <a:rPr lang="en-US" sz="1200" dirty="0" err="1"/>
              <a:t>Rcpt</a:t>
            </a:r>
            <a:r>
              <a:rPr lang="en-US" sz="1200" dirty="0"/>
              <a:t>, Antenna</a:t>
            </a:r>
            <a:endParaRPr lang="en-US" sz="1400" dirty="0"/>
          </a:p>
          <a:p>
            <a:r>
              <a:rPr lang="en-US" sz="1600" dirty="0" smtClean="0"/>
              <a:t>FF-CSTS</a:t>
            </a:r>
            <a:endParaRPr lang="en-US" sz="1600" dirty="0"/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VLF USLP Frames</a:t>
            </a:r>
            <a:endParaRPr lang="en-US" sz="1400" dirty="0">
              <a:solidFill>
                <a:srgbClr val="FF0000"/>
              </a:solidFill>
            </a:endParaRPr>
          </a:p>
          <a:p>
            <a:pPr lvl="2"/>
            <a:r>
              <a:rPr lang="en-US" sz="1200" dirty="0"/>
              <a:t>Over </a:t>
            </a:r>
            <a:r>
              <a:rPr lang="en-US" sz="1200" dirty="0" smtClean="0">
                <a:solidFill>
                  <a:srgbClr val="FF0000"/>
                </a:solidFill>
              </a:rPr>
              <a:t>VLF USLP </a:t>
            </a:r>
            <a:r>
              <a:rPr lang="en-US" sz="1200" dirty="0">
                <a:solidFill>
                  <a:srgbClr val="FF0000"/>
                </a:solidFill>
              </a:rPr>
              <a:t>VC Mux</a:t>
            </a:r>
            <a:r>
              <a:rPr lang="en-US" sz="1200" dirty="0"/>
              <a:t>, </a:t>
            </a:r>
            <a:r>
              <a:rPr lang="en-US" sz="1200" dirty="0" smtClean="0">
                <a:solidFill>
                  <a:srgbClr val="FF0000"/>
                </a:solidFill>
              </a:rPr>
              <a:t>VLF USLP </a:t>
            </a:r>
            <a:r>
              <a:rPr lang="en-US" sz="1200" dirty="0">
                <a:solidFill>
                  <a:srgbClr val="FF0000"/>
                </a:solidFill>
              </a:rPr>
              <a:t>MC Mux</a:t>
            </a:r>
            <a:r>
              <a:rPr lang="en-US" sz="1200" dirty="0"/>
              <a:t>, TC PLOP, Sync &amp; Channel Encoding, CCSDS 401 Space Link Carrier </a:t>
            </a:r>
            <a:r>
              <a:rPr lang="en-US" sz="1200" dirty="0" err="1"/>
              <a:t>Xmit</a:t>
            </a:r>
            <a:r>
              <a:rPr lang="en-US" sz="1200" dirty="0"/>
              <a:t>, </a:t>
            </a:r>
            <a:r>
              <a:rPr lang="en-US" sz="1200" dirty="0" smtClean="0"/>
              <a:t>Antenna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CLCW (RF, bit lock), feedback from </a:t>
            </a:r>
            <a:r>
              <a:rPr lang="en-US" sz="1200" dirty="0" smtClean="0">
                <a:solidFill>
                  <a:srgbClr val="FF0000"/>
                </a:solidFill>
              </a:rPr>
              <a:t>FLF USLP return links</a:t>
            </a:r>
          </a:p>
          <a:p>
            <a:pPr lvl="3"/>
            <a:r>
              <a:rPr lang="en-US" sz="1100" dirty="0" smtClean="0">
                <a:solidFill>
                  <a:srgbClr val="FF0000"/>
                </a:solidFill>
              </a:rPr>
              <a:t>FLF USLP MC </a:t>
            </a:r>
            <a:r>
              <a:rPr lang="en-US" sz="1100" dirty="0" err="1" smtClean="0">
                <a:solidFill>
                  <a:srgbClr val="FF0000"/>
                </a:solidFill>
              </a:rPr>
              <a:t>Demux</a:t>
            </a:r>
            <a:r>
              <a:rPr lang="en-US" sz="1100" dirty="0" smtClean="0"/>
              <a:t>, FLF Sync and Channel Decoding, CCSDS 401 Space Link Carrier </a:t>
            </a:r>
            <a:r>
              <a:rPr lang="en-US" sz="1100" dirty="0" err="1" smtClean="0"/>
              <a:t>Rcpt</a:t>
            </a:r>
            <a:r>
              <a:rPr lang="en-US" sz="1100" dirty="0" smtClean="0"/>
              <a:t>, Antenna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CLCW (RF, bit lock), feedback from </a:t>
            </a:r>
            <a:r>
              <a:rPr lang="en-US" sz="1200" dirty="0" smtClean="0">
                <a:solidFill>
                  <a:srgbClr val="FF0000"/>
                </a:solidFill>
              </a:rPr>
              <a:t>VLF </a:t>
            </a:r>
            <a:r>
              <a:rPr lang="en-US" sz="1200" dirty="0">
                <a:solidFill>
                  <a:srgbClr val="FF0000"/>
                </a:solidFill>
              </a:rPr>
              <a:t>USLP return links</a:t>
            </a:r>
          </a:p>
          <a:p>
            <a:pPr lvl="3"/>
            <a:r>
              <a:rPr lang="en-US" sz="1100" dirty="0" smtClean="0">
                <a:solidFill>
                  <a:srgbClr val="FF0000"/>
                </a:solidFill>
              </a:rPr>
              <a:t>VLF </a:t>
            </a:r>
            <a:r>
              <a:rPr lang="en-US" sz="1100" dirty="0">
                <a:solidFill>
                  <a:srgbClr val="FF0000"/>
                </a:solidFill>
              </a:rPr>
              <a:t>USLP MC </a:t>
            </a:r>
            <a:r>
              <a:rPr lang="en-US" sz="1100" dirty="0" err="1">
                <a:solidFill>
                  <a:srgbClr val="FF0000"/>
                </a:solidFill>
              </a:rPr>
              <a:t>Demux</a:t>
            </a:r>
            <a:r>
              <a:rPr lang="en-US" sz="1100" dirty="0"/>
              <a:t>, </a:t>
            </a:r>
            <a:r>
              <a:rPr lang="en-US" sz="1100" dirty="0" smtClean="0">
                <a:solidFill>
                  <a:srgbClr val="FF0000"/>
                </a:solidFill>
              </a:rPr>
              <a:t>TC </a:t>
            </a:r>
            <a:r>
              <a:rPr lang="en-US" sz="1100" dirty="0">
                <a:solidFill>
                  <a:srgbClr val="FF0000"/>
                </a:solidFill>
              </a:rPr>
              <a:t>Sync and Channel Decoding</a:t>
            </a:r>
            <a:r>
              <a:rPr lang="en-US" sz="1100" dirty="0"/>
              <a:t>, CCSDS 401 Space Link Carrier </a:t>
            </a:r>
            <a:r>
              <a:rPr lang="en-US" sz="1100" dirty="0" err="1"/>
              <a:t>Rcpt</a:t>
            </a:r>
            <a:r>
              <a:rPr lang="en-US" sz="1100" dirty="0"/>
              <a:t>, </a:t>
            </a:r>
            <a:r>
              <a:rPr lang="en-US" sz="1100" dirty="0" smtClean="0"/>
              <a:t>Antenna</a:t>
            </a:r>
            <a:endParaRPr lang="en-US" sz="1200" dirty="0" smtClean="0"/>
          </a:p>
          <a:p>
            <a:pPr lvl="2"/>
            <a:r>
              <a:rPr lang="en-US" sz="1200" dirty="0" smtClean="0"/>
              <a:t>NOTE - CLCW </a:t>
            </a:r>
            <a:r>
              <a:rPr lang="en-US" sz="1200" dirty="0"/>
              <a:t>(RF, bit lock), feedback from TM and AOS return </a:t>
            </a:r>
            <a:r>
              <a:rPr lang="en-US" sz="1200" dirty="0" smtClean="0"/>
              <a:t>links is already available, if mixed USLP-</a:t>
            </a:r>
            <a:r>
              <a:rPr lang="en-US" sz="1200" dirty="0" err="1" smtClean="0"/>
              <a:t>xmit</a:t>
            </a:r>
            <a:r>
              <a:rPr lang="en-US" sz="1200" dirty="0" smtClean="0"/>
              <a:t> / TM/AOS </a:t>
            </a:r>
            <a:r>
              <a:rPr lang="en-US" sz="1200" dirty="0" err="1" smtClean="0"/>
              <a:t>rcpt</a:t>
            </a:r>
            <a:r>
              <a:rPr lang="en-US" sz="1200" dirty="0" smtClean="0"/>
              <a:t> is envisioned</a:t>
            </a:r>
          </a:p>
          <a:p>
            <a:r>
              <a:rPr lang="en-US" sz="1600" dirty="0" smtClean="0"/>
              <a:t>RAF </a:t>
            </a:r>
          </a:p>
          <a:p>
            <a:pPr lvl="1"/>
            <a:r>
              <a:rPr lang="en-US" sz="1400" dirty="0" smtClean="0"/>
              <a:t>Online: </a:t>
            </a:r>
            <a:r>
              <a:rPr lang="en-US" sz="1400" dirty="0" smtClean="0">
                <a:solidFill>
                  <a:srgbClr val="FF0000"/>
                </a:solidFill>
              </a:rPr>
              <a:t>VLF USLP frames over TC Sync and Channel Decoding</a:t>
            </a:r>
            <a:r>
              <a:rPr lang="en-US" sz="1400" dirty="0" smtClean="0"/>
              <a:t>, CCSDS 401 Space Link Carrier </a:t>
            </a:r>
            <a:r>
              <a:rPr lang="en-US" sz="1400" dirty="0" err="1" smtClean="0"/>
              <a:t>Rcpt</a:t>
            </a:r>
            <a:r>
              <a:rPr lang="en-US" sz="1400" dirty="0" smtClean="0"/>
              <a:t>, Antenna</a:t>
            </a:r>
          </a:p>
          <a:p>
            <a:pPr lvl="1"/>
            <a:r>
              <a:rPr lang="en-US" sz="1400" dirty="0" smtClean="0"/>
              <a:t>Offline: VLF USLP frames extracted from Offline Frames Buffer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Services Proposed for Tier-2 (1 of 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52102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Services Proposed for Tier-2 (2 of 4)</a:t>
            </a:r>
            <a:endParaRPr lang="en-US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838881"/>
            <a:ext cx="8908329" cy="579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8000" tIns="288000" rIns="91435" bIns="4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 smtClean="0"/>
              <a:t>RAF </a:t>
            </a:r>
          </a:p>
          <a:p>
            <a:pPr lvl="1"/>
            <a:r>
              <a:rPr lang="en-US" sz="1400" kern="0" dirty="0" smtClean="0"/>
              <a:t>Online: </a:t>
            </a:r>
            <a:r>
              <a:rPr lang="en-US" sz="1400" kern="0" dirty="0" smtClean="0">
                <a:solidFill>
                  <a:srgbClr val="FF0000"/>
                </a:solidFill>
              </a:rPr>
              <a:t>VLF USLP frames over TC Sync and Channel Decoding</a:t>
            </a:r>
            <a:r>
              <a:rPr lang="en-US" sz="1400" kern="0" dirty="0" smtClean="0"/>
              <a:t>, CCSDS 401 Space Link Carrier </a:t>
            </a:r>
            <a:r>
              <a:rPr lang="en-US" sz="1400" kern="0" dirty="0" err="1" smtClean="0"/>
              <a:t>Rcpt</a:t>
            </a:r>
            <a:r>
              <a:rPr lang="en-US" sz="1400" kern="0" dirty="0" smtClean="0"/>
              <a:t>, Antenna</a:t>
            </a:r>
          </a:p>
          <a:p>
            <a:pPr lvl="1"/>
            <a:r>
              <a:rPr lang="en-US" sz="1400" kern="0" dirty="0" smtClean="0"/>
              <a:t>Offline: VLF USLP frames extracted from Offline Frames Buffer</a:t>
            </a:r>
          </a:p>
          <a:p>
            <a:r>
              <a:rPr lang="en-US" sz="1600" kern="0" dirty="0" smtClean="0"/>
              <a:t>RCF </a:t>
            </a:r>
          </a:p>
          <a:p>
            <a:pPr lvl="1"/>
            <a:r>
              <a:rPr lang="en-US" sz="1400" kern="0" dirty="0" smtClean="0"/>
              <a:t>Online: </a:t>
            </a:r>
            <a:r>
              <a:rPr lang="en-US" sz="1400" kern="0" dirty="0" smtClean="0">
                <a:solidFill>
                  <a:srgbClr val="FF0000"/>
                </a:solidFill>
              </a:rPr>
              <a:t>VLF USLP frames over TC Sync and Channel Decoding</a:t>
            </a:r>
            <a:r>
              <a:rPr lang="en-US" sz="1400" kern="0" dirty="0" smtClean="0"/>
              <a:t>, CCSDS 401 Space Link Carrier </a:t>
            </a:r>
            <a:r>
              <a:rPr lang="en-US" sz="1400" kern="0" dirty="0" err="1" smtClean="0"/>
              <a:t>Rcpt</a:t>
            </a:r>
            <a:r>
              <a:rPr lang="en-US" sz="1400" kern="0" dirty="0" smtClean="0"/>
              <a:t>, Antenna</a:t>
            </a:r>
          </a:p>
          <a:p>
            <a:pPr lvl="1"/>
            <a:r>
              <a:rPr lang="en-US" sz="1400" kern="0" dirty="0" smtClean="0"/>
              <a:t>Offline: VLF USLP frames extracted from Offline Frames Buffer</a:t>
            </a:r>
          </a:p>
          <a:p>
            <a:r>
              <a:rPr lang="en-US" sz="1600" kern="0" dirty="0" smtClean="0"/>
              <a:t>ROCF </a:t>
            </a:r>
          </a:p>
          <a:p>
            <a:pPr lvl="1"/>
            <a:r>
              <a:rPr lang="en-US" sz="1400" kern="0" dirty="0" smtClean="0"/>
              <a:t>Online: Extracts OCFs from </a:t>
            </a:r>
            <a:r>
              <a:rPr lang="en-US" sz="1400" kern="0" dirty="0" smtClean="0">
                <a:solidFill>
                  <a:srgbClr val="FF0000"/>
                </a:solidFill>
              </a:rPr>
              <a:t>VLF USLP frames over TC Sync and Channel Decoding</a:t>
            </a:r>
            <a:r>
              <a:rPr lang="en-US" sz="1400" kern="0" dirty="0" smtClean="0"/>
              <a:t>, CCSDS 401 Space Link Carrier </a:t>
            </a:r>
            <a:r>
              <a:rPr lang="en-US" sz="1400" kern="0" dirty="0" err="1" smtClean="0"/>
              <a:t>Rcpt</a:t>
            </a:r>
            <a:r>
              <a:rPr lang="en-US" sz="1400" kern="0" dirty="0" smtClean="0"/>
              <a:t>, Antenna</a:t>
            </a:r>
          </a:p>
          <a:p>
            <a:pPr lvl="1"/>
            <a:r>
              <a:rPr lang="en-US" sz="1400" kern="0" dirty="0" smtClean="0"/>
              <a:t>Offline: Extracts OCFs from VLF USLP frames extracted from Offline Frames Buffer</a:t>
            </a:r>
          </a:p>
          <a:p>
            <a:r>
              <a:rPr lang="en-US" sz="1600" dirty="0">
                <a:solidFill>
                  <a:srgbClr val="FF0000"/>
                </a:solidFill>
              </a:rPr>
              <a:t>Delta DOR </a:t>
            </a:r>
            <a:r>
              <a:rPr lang="en-US" sz="1600" dirty="0"/>
              <a:t>(raw data collection and transfer)</a:t>
            </a:r>
          </a:p>
          <a:p>
            <a:pPr lvl="1"/>
            <a:r>
              <a:rPr lang="en-US" sz="1400" dirty="0"/>
              <a:t>Online: </a:t>
            </a:r>
            <a:r>
              <a:rPr lang="en-US" sz="1400" dirty="0">
                <a:solidFill>
                  <a:srgbClr val="FF0000"/>
                </a:solidFill>
              </a:rPr>
              <a:t>D-DOR Raw Data Store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</a:rPr>
              <a:t>D-DOR Receiver/Formatter</a:t>
            </a:r>
            <a:r>
              <a:rPr lang="en-US" sz="1400" dirty="0"/>
              <a:t>, Antenna</a:t>
            </a:r>
          </a:p>
          <a:p>
            <a:pPr lvl="1"/>
            <a:r>
              <a:rPr lang="en-US" sz="1400" dirty="0"/>
              <a:t>Offline: </a:t>
            </a:r>
            <a:r>
              <a:rPr lang="en-US" sz="1400" dirty="0">
                <a:solidFill>
                  <a:srgbClr val="FF0000"/>
                </a:solidFill>
              </a:rPr>
              <a:t>D-DOR Raw Data Store, TGFT Host</a:t>
            </a:r>
            <a:endParaRPr lang="en-US" sz="1400" dirty="0"/>
          </a:p>
          <a:p>
            <a:pPr lvl="2"/>
            <a:endParaRPr lang="en-US" sz="1400" dirty="0" smtClean="0">
              <a:solidFill>
                <a:srgbClr val="FF0000"/>
              </a:solidFill>
            </a:endParaRPr>
          </a:p>
          <a:p>
            <a:pPr lvl="1"/>
            <a:endParaRPr lang="en-US" sz="1400" dirty="0"/>
          </a:p>
          <a:p>
            <a:pPr lvl="1"/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75986329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Services Proposed for Tier-2 (3 of 4)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0" y="998943"/>
            <a:ext cx="8908329" cy="609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8000" tIns="288000" rIns="91435" bIns="4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28600" lvl="1" indent="-228600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FF0000"/>
                </a:solidFill>
              </a:rPr>
              <a:t>Forward CFDP File Service (</a:t>
            </a:r>
            <a:r>
              <a:rPr lang="en-US" sz="1400" b="1" i="1" dirty="0" smtClean="0">
                <a:solidFill>
                  <a:srgbClr val="FF0000"/>
                </a:solidFill>
              </a:rPr>
              <a:t>We </a:t>
            </a:r>
            <a:r>
              <a:rPr lang="en-US" sz="1400" b="1" i="1" dirty="0">
                <a:solidFill>
                  <a:srgbClr val="FF0000"/>
                </a:solidFill>
              </a:rPr>
              <a:t>need a clear concept of </a:t>
            </a:r>
            <a:r>
              <a:rPr lang="en-US" sz="1400" b="1" i="1" dirty="0" smtClean="0">
                <a:solidFill>
                  <a:srgbClr val="FF0000"/>
                </a:solidFill>
              </a:rPr>
              <a:t>operations)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TGFT Host, Forward File Data Store, CFDP File Transmission </a:t>
            </a:r>
            <a:r>
              <a:rPr lang="en-US" sz="1400" dirty="0" err="1" smtClean="0">
                <a:solidFill>
                  <a:srgbClr val="FF0000"/>
                </a:solidFill>
              </a:rPr>
              <a:t>Processng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r>
              <a:rPr lang="en-US" sz="1400" dirty="0" smtClean="0"/>
              <a:t>CFDP Entity </a:t>
            </a:r>
            <a:r>
              <a:rPr lang="en-US" sz="1400" dirty="0" smtClean="0">
                <a:solidFill>
                  <a:srgbClr val="FF0000"/>
                </a:solidFill>
              </a:rPr>
              <a:t>over: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TC </a:t>
            </a:r>
            <a:r>
              <a:rPr lang="en-US" sz="1200" dirty="0" err="1" smtClean="0">
                <a:solidFill>
                  <a:srgbClr val="FF0000"/>
                </a:solidFill>
              </a:rPr>
              <a:t>Encap</a:t>
            </a:r>
            <a:r>
              <a:rPr lang="en-US" sz="1200" dirty="0" smtClean="0">
                <a:solidFill>
                  <a:srgbClr val="FF0000"/>
                </a:solidFill>
              </a:rPr>
              <a:t> &amp; MAP </a:t>
            </a:r>
            <a:r>
              <a:rPr lang="en-US" sz="1200" dirty="0" err="1" smtClean="0">
                <a:solidFill>
                  <a:srgbClr val="FF0000"/>
                </a:solidFill>
              </a:rPr>
              <a:t>Pkt</a:t>
            </a:r>
            <a:r>
              <a:rPr lang="en-US" sz="1200" dirty="0" smtClean="0">
                <a:solidFill>
                  <a:srgbClr val="FF0000"/>
                </a:solidFill>
              </a:rPr>
              <a:t> Processing, TC MAP Mux, TC </a:t>
            </a:r>
            <a:r>
              <a:rPr lang="en-US" sz="1200" dirty="0" err="1" smtClean="0">
                <a:solidFill>
                  <a:srgbClr val="FF0000"/>
                </a:solidFill>
              </a:rPr>
              <a:t>Encap</a:t>
            </a:r>
            <a:r>
              <a:rPr lang="en-US" sz="1200" dirty="0" smtClean="0">
                <a:solidFill>
                  <a:srgbClr val="FF0000"/>
                </a:solidFill>
              </a:rPr>
              <a:t>, VC </a:t>
            </a:r>
            <a:r>
              <a:rPr lang="en-US" sz="1200" dirty="0" err="1" smtClean="0">
                <a:solidFill>
                  <a:srgbClr val="FF0000"/>
                </a:solidFill>
              </a:rPr>
              <a:t>Pkt</a:t>
            </a:r>
            <a:r>
              <a:rPr lang="en-US" sz="1200" dirty="0" smtClean="0">
                <a:solidFill>
                  <a:srgbClr val="FF0000"/>
                </a:solidFill>
              </a:rPr>
              <a:t> Processing &amp; VC Generation, </a:t>
            </a:r>
            <a:r>
              <a:rPr lang="en-US" sz="1200" dirty="0" smtClean="0"/>
              <a:t>TC VC Mux, TC MC Mux, TC </a:t>
            </a:r>
            <a:r>
              <a:rPr lang="en-US" sz="1200" dirty="0"/>
              <a:t>PLOP, Sync &amp; Channel Encoding, CCSDS 401 Space Link Carrier </a:t>
            </a:r>
            <a:r>
              <a:rPr lang="en-US" sz="1200" dirty="0" err="1"/>
              <a:t>Xmit</a:t>
            </a:r>
            <a:r>
              <a:rPr lang="en-US" sz="1200" dirty="0"/>
              <a:t>, </a:t>
            </a:r>
            <a:r>
              <a:rPr lang="en-US" sz="1200" dirty="0" smtClean="0"/>
              <a:t>Antenna;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TC </a:t>
            </a:r>
            <a:r>
              <a:rPr lang="en-US" sz="1200" dirty="0" err="1">
                <a:solidFill>
                  <a:srgbClr val="FF0000"/>
                </a:solidFill>
              </a:rPr>
              <a:t>Encap</a:t>
            </a:r>
            <a:r>
              <a:rPr lang="en-US" sz="1200" dirty="0">
                <a:solidFill>
                  <a:srgbClr val="FF0000"/>
                </a:solidFill>
              </a:rPr>
              <a:t>, VC </a:t>
            </a:r>
            <a:r>
              <a:rPr lang="en-US" sz="1200" dirty="0" err="1">
                <a:solidFill>
                  <a:srgbClr val="FF0000"/>
                </a:solidFill>
              </a:rPr>
              <a:t>Pkt</a:t>
            </a:r>
            <a:r>
              <a:rPr lang="en-US" sz="1200" dirty="0">
                <a:solidFill>
                  <a:srgbClr val="FF0000"/>
                </a:solidFill>
              </a:rPr>
              <a:t> Processing &amp; VC Generation, </a:t>
            </a:r>
            <a:r>
              <a:rPr lang="en-US" sz="1200" dirty="0"/>
              <a:t>TC VC Mux, TC MC Mux, </a:t>
            </a:r>
            <a:r>
              <a:rPr lang="en-US" sz="1200" dirty="0" smtClean="0"/>
              <a:t>TC </a:t>
            </a:r>
            <a:r>
              <a:rPr lang="en-US" sz="1200" dirty="0"/>
              <a:t>PLOP, Sync &amp; Channel Encoding, CCSDS 401 Space Link Carrier </a:t>
            </a:r>
            <a:r>
              <a:rPr lang="en-US" sz="1200" dirty="0" err="1"/>
              <a:t>Xmit</a:t>
            </a:r>
            <a:r>
              <a:rPr lang="en-US" sz="1200" dirty="0"/>
              <a:t>, Antenna</a:t>
            </a:r>
            <a:r>
              <a:rPr lang="en-US" sz="1200" dirty="0" smtClean="0"/>
              <a:t>;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AOS </a:t>
            </a:r>
            <a:r>
              <a:rPr lang="en-US" sz="1200" dirty="0" err="1">
                <a:solidFill>
                  <a:srgbClr val="FF0000"/>
                </a:solidFill>
              </a:rPr>
              <a:t>Encap</a:t>
            </a:r>
            <a:r>
              <a:rPr lang="en-US" sz="1200" dirty="0">
                <a:solidFill>
                  <a:srgbClr val="FF0000"/>
                </a:solidFill>
              </a:rPr>
              <a:t>, VC </a:t>
            </a:r>
            <a:r>
              <a:rPr lang="en-US" sz="1200" dirty="0" err="1">
                <a:solidFill>
                  <a:srgbClr val="FF0000"/>
                </a:solidFill>
              </a:rPr>
              <a:t>Pkt</a:t>
            </a:r>
            <a:r>
              <a:rPr lang="en-US" sz="1200" dirty="0">
                <a:solidFill>
                  <a:srgbClr val="FF0000"/>
                </a:solidFill>
              </a:rPr>
              <a:t> Processing &amp; VC Generation, </a:t>
            </a:r>
            <a:r>
              <a:rPr lang="en-US" sz="1200" dirty="0" smtClean="0"/>
              <a:t>AOS </a:t>
            </a:r>
            <a:r>
              <a:rPr lang="en-US" sz="1200" dirty="0"/>
              <a:t>VC Mux, </a:t>
            </a:r>
            <a:r>
              <a:rPr lang="en-US" sz="1200" dirty="0" smtClean="0"/>
              <a:t>AOS </a:t>
            </a:r>
            <a:r>
              <a:rPr lang="en-US" sz="1200" dirty="0"/>
              <a:t>MC Mux, </a:t>
            </a:r>
            <a:r>
              <a:rPr lang="en-US" sz="1200" dirty="0" smtClean="0"/>
              <a:t>FLF Sync, Channel Encoding and OID Generation, </a:t>
            </a:r>
            <a:r>
              <a:rPr lang="en-US" sz="1200" dirty="0"/>
              <a:t>CCSDS 401 Space Link Carrier </a:t>
            </a:r>
            <a:r>
              <a:rPr lang="en-US" sz="1200" dirty="0" err="1"/>
              <a:t>Xmit</a:t>
            </a:r>
            <a:r>
              <a:rPr lang="en-US" sz="1200" dirty="0"/>
              <a:t>, Antenna</a:t>
            </a:r>
            <a:r>
              <a:rPr lang="en-US" sz="1200" dirty="0" smtClean="0"/>
              <a:t>;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VLF USLP </a:t>
            </a:r>
            <a:r>
              <a:rPr lang="en-US" sz="1200" dirty="0" err="1">
                <a:solidFill>
                  <a:srgbClr val="FF0000"/>
                </a:solidFill>
              </a:rPr>
              <a:t>Encap</a:t>
            </a:r>
            <a:r>
              <a:rPr lang="en-US" sz="1200" dirty="0">
                <a:solidFill>
                  <a:srgbClr val="FF0000"/>
                </a:solidFill>
              </a:rPr>
              <a:t> &amp; MAP </a:t>
            </a:r>
            <a:r>
              <a:rPr lang="en-US" sz="1200" dirty="0" err="1">
                <a:solidFill>
                  <a:srgbClr val="FF0000"/>
                </a:solidFill>
              </a:rPr>
              <a:t>Pkt</a:t>
            </a:r>
            <a:r>
              <a:rPr lang="en-US" sz="1200" dirty="0">
                <a:solidFill>
                  <a:srgbClr val="FF0000"/>
                </a:solidFill>
              </a:rPr>
              <a:t> Processing, </a:t>
            </a:r>
            <a:r>
              <a:rPr lang="en-US" sz="1200" dirty="0" smtClean="0">
                <a:solidFill>
                  <a:srgbClr val="FF0000"/>
                </a:solidFill>
              </a:rPr>
              <a:t>VLF USLP MAP </a:t>
            </a:r>
            <a:r>
              <a:rPr lang="en-US" sz="1200" dirty="0">
                <a:solidFill>
                  <a:srgbClr val="FF0000"/>
                </a:solidFill>
              </a:rPr>
              <a:t>Mux, </a:t>
            </a:r>
            <a:r>
              <a:rPr lang="en-US" sz="1200" dirty="0" smtClean="0">
                <a:solidFill>
                  <a:srgbClr val="FF0000"/>
                </a:solidFill>
              </a:rPr>
              <a:t>VLF USLP </a:t>
            </a:r>
            <a:r>
              <a:rPr lang="en-US" sz="1200" dirty="0" err="1" smtClean="0">
                <a:solidFill>
                  <a:srgbClr val="FF0000"/>
                </a:solidFill>
              </a:rPr>
              <a:t>Encap</a:t>
            </a:r>
            <a:r>
              <a:rPr lang="en-US" sz="1200" dirty="0">
                <a:solidFill>
                  <a:srgbClr val="FF0000"/>
                </a:solidFill>
              </a:rPr>
              <a:t>, VC </a:t>
            </a:r>
            <a:r>
              <a:rPr lang="en-US" sz="1200" dirty="0" err="1">
                <a:solidFill>
                  <a:srgbClr val="FF0000"/>
                </a:solidFill>
              </a:rPr>
              <a:t>Pkt</a:t>
            </a:r>
            <a:r>
              <a:rPr lang="en-US" sz="1200" dirty="0">
                <a:solidFill>
                  <a:srgbClr val="FF0000"/>
                </a:solidFill>
              </a:rPr>
              <a:t> Processing &amp; VC Generation, </a:t>
            </a:r>
            <a:r>
              <a:rPr lang="en-US" sz="1200" dirty="0" smtClean="0">
                <a:solidFill>
                  <a:srgbClr val="FF0000"/>
                </a:solidFill>
              </a:rPr>
              <a:t>VLF USLP </a:t>
            </a:r>
            <a:r>
              <a:rPr lang="en-US" sz="1200" dirty="0">
                <a:solidFill>
                  <a:srgbClr val="FF0000"/>
                </a:solidFill>
              </a:rPr>
              <a:t>VC Mux, </a:t>
            </a:r>
            <a:r>
              <a:rPr lang="en-US" sz="1200" dirty="0" smtClean="0">
                <a:solidFill>
                  <a:srgbClr val="FF0000"/>
                </a:solidFill>
              </a:rPr>
              <a:t>VLF USLP </a:t>
            </a:r>
            <a:r>
              <a:rPr lang="en-US" sz="1200" dirty="0">
                <a:solidFill>
                  <a:srgbClr val="FF0000"/>
                </a:solidFill>
              </a:rPr>
              <a:t>MC Mux</a:t>
            </a:r>
            <a:r>
              <a:rPr lang="en-US" sz="1200" dirty="0"/>
              <a:t>, </a:t>
            </a:r>
            <a:r>
              <a:rPr lang="en-US" sz="1200" dirty="0" smtClean="0"/>
              <a:t>TC </a:t>
            </a:r>
            <a:r>
              <a:rPr lang="en-US" sz="1200" dirty="0"/>
              <a:t>PLOP, Sync &amp; Channel Encoding, CCSDS 401 Space Link Carrier </a:t>
            </a:r>
            <a:r>
              <a:rPr lang="en-US" sz="1200" dirty="0" err="1"/>
              <a:t>Xmit</a:t>
            </a:r>
            <a:r>
              <a:rPr lang="en-US" sz="1200" dirty="0"/>
              <a:t>, Antenna</a:t>
            </a:r>
            <a:r>
              <a:rPr lang="en-US" sz="1200" dirty="0" smtClean="0"/>
              <a:t>; and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FLF </a:t>
            </a:r>
            <a:r>
              <a:rPr lang="en-US" sz="1200" dirty="0">
                <a:solidFill>
                  <a:srgbClr val="FF0000"/>
                </a:solidFill>
              </a:rPr>
              <a:t>USLP </a:t>
            </a:r>
            <a:r>
              <a:rPr lang="en-US" sz="1200" dirty="0" err="1">
                <a:solidFill>
                  <a:srgbClr val="FF0000"/>
                </a:solidFill>
              </a:rPr>
              <a:t>Encap</a:t>
            </a:r>
            <a:r>
              <a:rPr lang="en-US" sz="1200" dirty="0">
                <a:solidFill>
                  <a:srgbClr val="FF0000"/>
                </a:solidFill>
              </a:rPr>
              <a:t> &amp; MAP </a:t>
            </a:r>
            <a:r>
              <a:rPr lang="en-US" sz="1200" dirty="0" err="1">
                <a:solidFill>
                  <a:srgbClr val="FF0000"/>
                </a:solidFill>
              </a:rPr>
              <a:t>Pkt</a:t>
            </a:r>
            <a:r>
              <a:rPr lang="en-US" sz="1200" dirty="0">
                <a:solidFill>
                  <a:srgbClr val="FF0000"/>
                </a:solidFill>
              </a:rPr>
              <a:t> Processing, </a:t>
            </a:r>
            <a:r>
              <a:rPr lang="en-US" sz="1200" dirty="0" smtClean="0">
                <a:solidFill>
                  <a:srgbClr val="FF0000"/>
                </a:solidFill>
              </a:rPr>
              <a:t>FLF </a:t>
            </a:r>
            <a:r>
              <a:rPr lang="en-US" sz="1200" dirty="0">
                <a:solidFill>
                  <a:srgbClr val="FF0000"/>
                </a:solidFill>
              </a:rPr>
              <a:t>USLP MAP Mux, </a:t>
            </a:r>
            <a:r>
              <a:rPr lang="en-US" sz="1200" dirty="0" smtClean="0">
                <a:solidFill>
                  <a:srgbClr val="FF0000"/>
                </a:solidFill>
              </a:rPr>
              <a:t>FLF </a:t>
            </a:r>
            <a:r>
              <a:rPr lang="en-US" sz="1200" dirty="0">
                <a:solidFill>
                  <a:srgbClr val="FF0000"/>
                </a:solidFill>
              </a:rPr>
              <a:t>USLP </a:t>
            </a:r>
            <a:r>
              <a:rPr lang="en-US" sz="1200" dirty="0" err="1">
                <a:solidFill>
                  <a:srgbClr val="FF0000"/>
                </a:solidFill>
              </a:rPr>
              <a:t>Encap</a:t>
            </a:r>
            <a:r>
              <a:rPr lang="en-US" sz="1200" dirty="0">
                <a:solidFill>
                  <a:srgbClr val="FF0000"/>
                </a:solidFill>
              </a:rPr>
              <a:t>, VC </a:t>
            </a:r>
            <a:r>
              <a:rPr lang="en-US" sz="1200" dirty="0" err="1">
                <a:solidFill>
                  <a:srgbClr val="FF0000"/>
                </a:solidFill>
              </a:rPr>
              <a:t>Pkt</a:t>
            </a:r>
            <a:r>
              <a:rPr lang="en-US" sz="1200" dirty="0">
                <a:solidFill>
                  <a:srgbClr val="FF0000"/>
                </a:solidFill>
              </a:rPr>
              <a:t> Processing &amp; VC Generation, </a:t>
            </a:r>
            <a:r>
              <a:rPr lang="en-US" sz="1200" dirty="0" smtClean="0"/>
              <a:t>FLF </a:t>
            </a:r>
            <a:r>
              <a:rPr lang="en-US" sz="1200" dirty="0"/>
              <a:t>USLP VC Mux, </a:t>
            </a:r>
            <a:r>
              <a:rPr lang="en-US" sz="1200" dirty="0" smtClean="0"/>
              <a:t>FLF </a:t>
            </a:r>
            <a:r>
              <a:rPr lang="en-US" sz="1200" dirty="0"/>
              <a:t>USLP MC Mux, TC PLOP, Sync &amp; Channel Encoding, CCSDS 401 Space Link Carrier </a:t>
            </a:r>
            <a:r>
              <a:rPr lang="en-US" sz="1200" dirty="0" err="1"/>
              <a:t>Xmit</a:t>
            </a:r>
            <a:r>
              <a:rPr lang="en-US" sz="1200" dirty="0"/>
              <a:t>, </a:t>
            </a:r>
            <a:r>
              <a:rPr lang="en-US" sz="1200" dirty="0" smtClean="0"/>
              <a:t>Antenna</a:t>
            </a:r>
            <a:endParaRPr lang="en-US" sz="12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Return </a:t>
            </a:r>
            <a:r>
              <a:rPr lang="en-US" sz="1600" dirty="0">
                <a:solidFill>
                  <a:srgbClr val="FF0000"/>
                </a:solidFill>
              </a:rPr>
              <a:t>CFDP File </a:t>
            </a:r>
            <a:r>
              <a:rPr lang="en-US" sz="1600" dirty="0" smtClean="0">
                <a:solidFill>
                  <a:srgbClr val="FF0000"/>
                </a:solidFill>
              </a:rPr>
              <a:t>Service (</a:t>
            </a:r>
            <a:r>
              <a:rPr lang="en-US" sz="1400" b="1" i="1" dirty="0" smtClean="0">
                <a:solidFill>
                  <a:srgbClr val="FF0000"/>
                </a:solidFill>
              </a:rPr>
              <a:t>We </a:t>
            </a:r>
            <a:r>
              <a:rPr lang="en-US" sz="1400" b="1" i="1" dirty="0">
                <a:solidFill>
                  <a:srgbClr val="FF0000"/>
                </a:solidFill>
              </a:rPr>
              <a:t>need a clear concept of </a:t>
            </a:r>
            <a:r>
              <a:rPr lang="en-US" sz="1400" b="1" i="1" dirty="0" smtClean="0">
                <a:solidFill>
                  <a:srgbClr val="FF0000"/>
                </a:solidFill>
              </a:rPr>
              <a:t>operations)</a:t>
            </a:r>
            <a:endParaRPr lang="en-US" sz="1400" b="1" i="1" dirty="0">
              <a:solidFill>
                <a:srgbClr val="FF0000"/>
              </a:solidFill>
            </a:endParaRP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TGFT Host, </a:t>
            </a:r>
            <a:r>
              <a:rPr lang="en-US" sz="1400" dirty="0" smtClean="0">
                <a:solidFill>
                  <a:srgbClr val="FF0000"/>
                </a:solidFill>
              </a:rPr>
              <a:t>Return </a:t>
            </a:r>
            <a:r>
              <a:rPr lang="en-US" sz="1400" dirty="0">
                <a:solidFill>
                  <a:srgbClr val="FF0000"/>
                </a:solidFill>
              </a:rPr>
              <a:t>File Data Store, CFDP File </a:t>
            </a:r>
            <a:r>
              <a:rPr lang="en-US" sz="1400" dirty="0" smtClean="0">
                <a:solidFill>
                  <a:srgbClr val="FF0000"/>
                </a:solidFill>
              </a:rPr>
              <a:t>Reception Processing, </a:t>
            </a:r>
            <a:r>
              <a:rPr lang="en-US" sz="1400" dirty="0"/>
              <a:t>CFDP Entity </a:t>
            </a:r>
            <a:r>
              <a:rPr lang="en-US" sz="1400" dirty="0">
                <a:solidFill>
                  <a:srgbClr val="FF0000"/>
                </a:solidFill>
              </a:rPr>
              <a:t>over: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TM/AOS Packet Extraction and De-encapsulation, </a:t>
            </a:r>
            <a:r>
              <a:rPr lang="en-US" sz="1200" dirty="0" smtClean="0"/>
              <a:t>TM/AOS </a:t>
            </a:r>
            <a:r>
              <a:rPr lang="en-US" sz="1200" dirty="0"/>
              <a:t>VC </a:t>
            </a:r>
            <a:r>
              <a:rPr lang="en-US" sz="1200" dirty="0" err="1" smtClean="0"/>
              <a:t>Demux</a:t>
            </a:r>
            <a:r>
              <a:rPr lang="en-US" sz="1200" dirty="0"/>
              <a:t>, </a:t>
            </a:r>
            <a:r>
              <a:rPr lang="en-US" sz="1200" dirty="0" smtClean="0"/>
              <a:t>TM/AOS </a:t>
            </a:r>
            <a:r>
              <a:rPr lang="en-US" sz="1200" dirty="0"/>
              <a:t>MC </a:t>
            </a:r>
            <a:r>
              <a:rPr lang="en-US" sz="1200" dirty="0" err="1" smtClean="0"/>
              <a:t>Demux</a:t>
            </a:r>
            <a:r>
              <a:rPr lang="en-US" sz="1200" dirty="0"/>
              <a:t>, </a:t>
            </a:r>
            <a:r>
              <a:rPr lang="en-US" sz="1200" dirty="0" smtClean="0"/>
              <a:t>FLF Sync </a:t>
            </a:r>
            <a:r>
              <a:rPr lang="en-US" sz="1200" dirty="0"/>
              <a:t>&amp; Channel </a:t>
            </a:r>
            <a:r>
              <a:rPr lang="en-US" sz="1200" dirty="0" smtClean="0"/>
              <a:t>Decoding</a:t>
            </a:r>
            <a:r>
              <a:rPr lang="en-US" sz="1200" dirty="0"/>
              <a:t>, CCSDS 401 Space Link Carrier </a:t>
            </a:r>
            <a:r>
              <a:rPr lang="en-US" sz="1200" dirty="0" err="1" smtClean="0"/>
              <a:t>Rcpt</a:t>
            </a:r>
            <a:r>
              <a:rPr lang="en-US" sz="1200" dirty="0" smtClean="0"/>
              <a:t>, </a:t>
            </a:r>
            <a:r>
              <a:rPr lang="en-US" sz="1200" dirty="0"/>
              <a:t>Antenna;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FLF USLP </a:t>
            </a:r>
            <a:r>
              <a:rPr lang="en-US" sz="1200" dirty="0" smtClean="0">
                <a:solidFill>
                  <a:srgbClr val="FF0000"/>
                </a:solidFill>
              </a:rPr>
              <a:t>De-</a:t>
            </a:r>
            <a:r>
              <a:rPr lang="en-US" sz="1200" dirty="0" err="1" smtClean="0">
                <a:solidFill>
                  <a:srgbClr val="FF0000"/>
                </a:solidFill>
              </a:rPr>
              <a:t>encap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>
                <a:solidFill>
                  <a:srgbClr val="FF0000"/>
                </a:solidFill>
              </a:rPr>
              <a:t>&amp; MAP </a:t>
            </a:r>
            <a:r>
              <a:rPr lang="en-US" sz="1200" dirty="0" err="1">
                <a:solidFill>
                  <a:srgbClr val="FF0000"/>
                </a:solidFill>
              </a:rPr>
              <a:t>Pkt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Extraction, </a:t>
            </a:r>
            <a:r>
              <a:rPr lang="en-US" sz="1200" dirty="0">
                <a:solidFill>
                  <a:srgbClr val="FF0000"/>
                </a:solidFill>
              </a:rPr>
              <a:t>FLF USLP MAP </a:t>
            </a:r>
            <a:r>
              <a:rPr lang="en-US" sz="1200" dirty="0" err="1" smtClean="0">
                <a:solidFill>
                  <a:srgbClr val="FF0000"/>
                </a:solidFill>
              </a:rPr>
              <a:t>Demux</a:t>
            </a:r>
            <a:r>
              <a:rPr lang="en-US" sz="1200" dirty="0">
                <a:solidFill>
                  <a:srgbClr val="FF0000"/>
                </a:solidFill>
              </a:rPr>
              <a:t>, </a:t>
            </a:r>
            <a:r>
              <a:rPr lang="en-US" sz="1200" dirty="0" smtClean="0">
                <a:solidFill>
                  <a:srgbClr val="FF0000"/>
                </a:solidFill>
              </a:rPr>
              <a:t>FLF </a:t>
            </a:r>
            <a:r>
              <a:rPr lang="en-US" sz="1200" dirty="0">
                <a:solidFill>
                  <a:srgbClr val="FF0000"/>
                </a:solidFill>
              </a:rPr>
              <a:t>USLP VC </a:t>
            </a:r>
            <a:r>
              <a:rPr lang="en-US" sz="1200" dirty="0" err="1" smtClean="0">
                <a:solidFill>
                  <a:srgbClr val="FF0000"/>
                </a:solidFill>
              </a:rPr>
              <a:t>Demux</a:t>
            </a:r>
            <a:r>
              <a:rPr lang="en-US" sz="1200" dirty="0">
                <a:solidFill>
                  <a:srgbClr val="FF0000"/>
                </a:solidFill>
              </a:rPr>
              <a:t>, FLF USLP MC </a:t>
            </a:r>
            <a:r>
              <a:rPr lang="en-US" sz="1200" dirty="0" err="1" smtClean="0">
                <a:solidFill>
                  <a:srgbClr val="FF0000"/>
                </a:solidFill>
              </a:rPr>
              <a:t>Demux</a:t>
            </a:r>
            <a:r>
              <a:rPr lang="en-US" sz="1200" dirty="0"/>
              <a:t>, FLF Sync &amp; Channel Decoding, CCSDS 401 Space Link Carrier </a:t>
            </a:r>
            <a:r>
              <a:rPr lang="en-US" sz="1200" dirty="0" err="1"/>
              <a:t>Rcpt</a:t>
            </a:r>
            <a:r>
              <a:rPr lang="en-US" sz="1200" dirty="0"/>
              <a:t>, </a:t>
            </a:r>
            <a:r>
              <a:rPr lang="en-US" sz="1200" dirty="0" smtClean="0"/>
              <a:t>Antenna; and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VLF </a:t>
            </a:r>
            <a:r>
              <a:rPr lang="en-US" sz="1200" dirty="0">
                <a:solidFill>
                  <a:srgbClr val="FF0000"/>
                </a:solidFill>
              </a:rPr>
              <a:t>USLP </a:t>
            </a:r>
            <a:r>
              <a:rPr lang="en-US" sz="1200" dirty="0" smtClean="0">
                <a:solidFill>
                  <a:srgbClr val="FF0000"/>
                </a:solidFill>
              </a:rPr>
              <a:t>De-</a:t>
            </a:r>
            <a:r>
              <a:rPr lang="en-US" sz="1200" dirty="0" err="1" smtClean="0">
                <a:solidFill>
                  <a:srgbClr val="FF0000"/>
                </a:solidFill>
              </a:rPr>
              <a:t>encap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>
                <a:solidFill>
                  <a:srgbClr val="FF0000"/>
                </a:solidFill>
              </a:rPr>
              <a:t>&amp; MAP </a:t>
            </a:r>
            <a:r>
              <a:rPr lang="en-US" sz="1200" dirty="0" err="1">
                <a:solidFill>
                  <a:srgbClr val="FF0000"/>
                </a:solidFill>
              </a:rPr>
              <a:t>Pkt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Extraction, </a:t>
            </a:r>
            <a:r>
              <a:rPr lang="en-US" sz="1200" dirty="0">
                <a:solidFill>
                  <a:srgbClr val="FF0000"/>
                </a:solidFill>
              </a:rPr>
              <a:t>V</a:t>
            </a:r>
            <a:r>
              <a:rPr lang="en-US" sz="1200" dirty="0" smtClean="0">
                <a:solidFill>
                  <a:srgbClr val="FF0000"/>
                </a:solidFill>
              </a:rPr>
              <a:t>LF </a:t>
            </a:r>
            <a:r>
              <a:rPr lang="en-US" sz="1200" dirty="0">
                <a:solidFill>
                  <a:srgbClr val="FF0000"/>
                </a:solidFill>
              </a:rPr>
              <a:t>USLP MAP </a:t>
            </a:r>
            <a:r>
              <a:rPr lang="en-US" sz="1200" dirty="0" err="1" smtClean="0">
                <a:solidFill>
                  <a:srgbClr val="FF0000"/>
                </a:solidFill>
              </a:rPr>
              <a:t>Demux</a:t>
            </a:r>
            <a:r>
              <a:rPr lang="en-US" sz="1200" dirty="0" smtClean="0">
                <a:solidFill>
                  <a:srgbClr val="FF0000"/>
                </a:solidFill>
              </a:rPr>
              <a:t>, </a:t>
            </a:r>
            <a:r>
              <a:rPr lang="en-US" sz="1200" dirty="0">
                <a:solidFill>
                  <a:srgbClr val="FF0000"/>
                </a:solidFill>
              </a:rPr>
              <a:t>VLF USLP VC </a:t>
            </a:r>
            <a:r>
              <a:rPr lang="en-US" sz="1200" dirty="0" err="1" smtClean="0">
                <a:solidFill>
                  <a:srgbClr val="FF0000"/>
                </a:solidFill>
              </a:rPr>
              <a:t>Demux</a:t>
            </a:r>
            <a:r>
              <a:rPr lang="en-US" sz="1200" dirty="0">
                <a:solidFill>
                  <a:srgbClr val="FF0000"/>
                </a:solidFill>
              </a:rPr>
              <a:t>, VLF USLP MC </a:t>
            </a:r>
            <a:r>
              <a:rPr lang="en-US" sz="1200" dirty="0" err="1" smtClean="0">
                <a:solidFill>
                  <a:srgbClr val="FF0000"/>
                </a:solidFill>
              </a:rPr>
              <a:t>Demux</a:t>
            </a:r>
            <a:r>
              <a:rPr lang="en-US" sz="1200" dirty="0"/>
              <a:t>, </a:t>
            </a:r>
            <a:r>
              <a:rPr lang="en-US" sz="1200" dirty="0">
                <a:solidFill>
                  <a:srgbClr val="FF0000"/>
                </a:solidFill>
              </a:rPr>
              <a:t>TC </a:t>
            </a:r>
            <a:r>
              <a:rPr lang="en-US" sz="1200" dirty="0" smtClean="0">
                <a:solidFill>
                  <a:srgbClr val="FF0000"/>
                </a:solidFill>
              </a:rPr>
              <a:t>Sync </a:t>
            </a:r>
            <a:r>
              <a:rPr lang="en-US" sz="1200" dirty="0">
                <a:solidFill>
                  <a:srgbClr val="FF0000"/>
                </a:solidFill>
              </a:rPr>
              <a:t>&amp; Channel </a:t>
            </a:r>
            <a:r>
              <a:rPr lang="en-US" sz="1200" dirty="0" smtClean="0">
                <a:solidFill>
                  <a:srgbClr val="FF0000"/>
                </a:solidFill>
              </a:rPr>
              <a:t>Decoding</a:t>
            </a:r>
            <a:r>
              <a:rPr lang="en-US" sz="1200" dirty="0"/>
              <a:t>, CCSDS 401 Space Link Carrier </a:t>
            </a:r>
            <a:r>
              <a:rPr lang="en-US" sz="1200" dirty="0" err="1" smtClean="0"/>
              <a:t>Rcpt</a:t>
            </a:r>
            <a:r>
              <a:rPr lang="en-US" sz="1200" dirty="0" smtClean="0"/>
              <a:t>, Antenna</a:t>
            </a:r>
            <a:endParaRPr lang="en-US" sz="1200" dirty="0"/>
          </a:p>
          <a:p>
            <a:pPr lvl="2"/>
            <a:endParaRPr lang="en-US" sz="1200" dirty="0"/>
          </a:p>
          <a:p>
            <a:pPr lvl="2"/>
            <a:endParaRPr lang="en-US" sz="1400" dirty="0"/>
          </a:p>
          <a:p>
            <a:pPr lvl="2"/>
            <a:endParaRPr lang="en-US" sz="1400" dirty="0" smtClean="0">
              <a:solidFill>
                <a:srgbClr val="FF0000"/>
              </a:solidFill>
            </a:endParaRPr>
          </a:p>
          <a:p>
            <a:pPr lvl="1"/>
            <a:endParaRPr lang="en-US" sz="1400" dirty="0"/>
          </a:p>
          <a:p>
            <a:pPr lvl="1"/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34079057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042854"/>
            <a:ext cx="8908329" cy="5815146"/>
          </a:xfrm>
        </p:spPr>
        <p:txBody>
          <a:bodyPr/>
          <a:lstStyle/>
          <a:p>
            <a:r>
              <a:rPr lang="en-US" sz="1600" dirty="0" smtClean="0"/>
              <a:t>Validated Radiometric Data</a:t>
            </a:r>
          </a:p>
          <a:p>
            <a:pPr lvl="1"/>
            <a:r>
              <a:rPr lang="en-US" sz="1400" dirty="0" smtClean="0"/>
              <a:t>Online: Antenna; </a:t>
            </a:r>
            <a:r>
              <a:rPr lang="en-US" sz="1400" dirty="0" smtClean="0">
                <a:solidFill>
                  <a:srgbClr val="FF0000"/>
                </a:solidFill>
              </a:rPr>
              <a:t>Non-Validated Radiometric Data Collection, Non-Validated Radiometric Data Store</a:t>
            </a:r>
          </a:p>
          <a:p>
            <a:pPr lvl="1"/>
            <a:r>
              <a:rPr lang="en-US" sz="1400" dirty="0" smtClean="0"/>
              <a:t>Offline: </a:t>
            </a:r>
            <a:r>
              <a:rPr lang="en-US" sz="1400" dirty="0" smtClean="0">
                <a:solidFill>
                  <a:srgbClr val="FF0000"/>
                </a:solidFill>
              </a:rPr>
              <a:t>Validated Radiometric Data Store, TGFT Host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Services Proposed for Tier-2 (4 of 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85576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LE-SM Service Specification Red 1 - Overview3">
  <a:themeElements>
    <a:clrScheme name="SLE-SM Service Specification Red 1 - Overview3 10">
      <a:dk1>
        <a:srgbClr val="000000"/>
      </a:dk1>
      <a:lt1>
        <a:srgbClr val="FFFFFF"/>
      </a:lt1>
      <a:dk2>
        <a:srgbClr val="FFFFFF"/>
      </a:dk2>
      <a:lt2>
        <a:srgbClr val="022B47"/>
      </a:lt2>
      <a:accent1>
        <a:srgbClr val="0091CA"/>
      </a:accent1>
      <a:accent2>
        <a:srgbClr val="002B47"/>
      </a:accent2>
      <a:accent3>
        <a:srgbClr val="FFFFFF"/>
      </a:accent3>
      <a:accent4>
        <a:srgbClr val="000000"/>
      </a:accent4>
      <a:accent5>
        <a:srgbClr val="AAC7E1"/>
      </a:accent5>
      <a:accent6>
        <a:srgbClr val="00263F"/>
      </a:accent6>
      <a:hlink>
        <a:srgbClr val="000000"/>
      </a:hlink>
      <a:folHlink>
        <a:srgbClr val="000000"/>
      </a:folHlink>
    </a:clrScheme>
    <a:fontScheme name="SLE-SM Service Specification Red 1 - Overview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899FF">
            <a:alpha val="50000"/>
          </a:srgbClr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899FF">
            <a:alpha val="50000"/>
          </a:srgbClr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E-SM Service Specification Red 1 - Overview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E-SM Service Specification Red 1 - Overview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8">
        <a:dk1>
          <a:srgbClr val="000000"/>
        </a:dk1>
        <a:lt1>
          <a:srgbClr val="FFFFFF"/>
        </a:lt1>
        <a:dk2>
          <a:srgbClr val="0091CA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BFED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9">
        <a:dk1>
          <a:srgbClr val="000000"/>
        </a:dk1>
        <a:lt1>
          <a:srgbClr val="FFFFFF"/>
        </a:lt1>
        <a:dk2>
          <a:srgbClr val="FFFFFF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BFED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10">
        <a:dk1>
          <a:srgbClr val="000000"/>
        </a:dk1>
        <a:lt1>
          <a:srgbClr val="FFFFFF"/>
        </a:lt1>
        <a:dk2>
          <a:srgbClr val="FFFFFF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SLE-SM Service Specification Red 1 - Overview3</Template>
  <TotalTime>56697</TotalTime>
  <Words>1436</Words>
  <Application>Microsoft Office PowerPoint</Application>
  <PresentationFormat>On-screen Show (4:3)</PresentationFormat>
  <Paragraphs>112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SLE-SM Service Specification Red 1 - Overview3</vt:lpstr>
      <vt:lpstr>Services Supported by Functional Resource Tiers</vt:lpstr>
      <vt:lpstr>Purpose</vt:lpstr>
      <vt:lpstr>Services Supported by Tier-1 (1 of 2)</vt:lpstr>
      <vt:lpstr>Services Supported by Tier-1 (2 of 2)</vt:lpstr>
      <vt:lpstr>Services Proposed for Tier-2 (1 of 4)</vt:lpstr>
      <vt:lpstr>Services Proposed for Tier-2 (2 of 4)</vt:lpstr>
      <vt:lpstr>Services Proposed for Tier-2 (3 of 4)</vt:lpstr>
      <vt:lpstr>Services Proposed for Tier-2 (4 of 4)</vt:lpstr>
    </vt:vector>
  </TitlesOfParts>
  <Company>VEGA Group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 SM Service Specification - Red 1  Overview</dc:title>
  <dc:creator>pquintela</dc:creator>
  <cp:keywords>SLE-SM</cp:keywords>
  <cp:lastModifiedBy>John Pietras</cp:lastModifiedBy>
  <cp:revision>1318</cp:revision>
  <cp:lastPrinted>2019-10-17T20:51:45Z</cp:lastPrinted>
  <dcterms:created xsi:type="dcterms:W3CDTF">2006-05-15T11:39:39Z</dcterms:created>
  <dcterms:modified xsi:type="dcterms:W3CDTF">2020-10-26T14:12:58Z</dcterms:modified>
</cp:coreProperties>
</file>