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8"/>
  </p:notesMasterIdLst>
  <p:handoutMasterIdLst>
    <p:handoutMasterId r:id="rId19"/>
  </p:handoutMasterIdLst>
  <p:sldIdLst>
    <p:sldId id="256" r:id="rId2"/>
    <p:sldId id="385" r:id="rId3"/>
    <p:sldId id="463" r:id="rId4"/>
    <p:sldId id="468" r:id="rId5"/>
    <p:sldId id="464" r:id="rId6"/>
    <p:sldId id="465" r:id="rId7"/>
    <p:sldId id="466" r:id="rId8"/>
    <p:sldId id="467" r:id="rId9"/>
    <p:sldId id="469" r:id="rId10"/>
    <p:sldId id="473" r:id="rId11"/>
    <p:sldId id="471" r:id="rId12"/>
    <p:sldId id="472" r:id="rId13"/>
    <p:sldId id="474" r:id="rId14"/>
    <p:sldId id="475" r:id="rId15"/>
    <p:sldId id="470" r:id="rId16"/>
    <p:sldId id="476" r:id="rId17"/>
  </p:sldIdLst>
  <p:sldSz cx="9144000" cy="6858000" type="screen4x3"/>
  <p:notesSz cx="7010400" cy="9296400"/>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76" userDrawn="1">
          <p15:clr>
            <a:srgbClr val="A4A3A4"/>
          </p15:clr>
        </p15:guide>
        <p15:guide id="3" pos="1512" userDrawn="1">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899FF"/>
    <a:srgbClr val="FFFFFF"/>
    <a:srgbClr val="FF9933"/>
    <a:srgbClr val="FF6699"/>
    <a:srgbClr val="FFFF00"/>
    <a:srgbClr val="1B82FF"/>
    <a:srgbClr val="006EF4"/>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8" autoAdjust="0"/>
    <p:restoredTop sz="94591" autoAdjust="0"/>
  </p:normalViewPr>
  <p:slideViewPr>
    <p:cSldViewPr snapToGrid="0">
      <p:cViewPr varScale="1">
        <p:scale>
          <a:sx n="111" d="100"/>
          <a:sy n="111" d="100"/>
        </p:scale>
        <p:origin x="852" y="108"/>
      </p:cViewPr>
      <p:guideLst>
        <p:guide orient="horz" pos="2248"/>
        <p:guide pos="4176"/>
        <p:guide pos="1512"/>
      </p:guideLst>
    </p:cSldViewPr>
  </p:slideViewPr>
  <p:outlineViewPr>
    <p:cViewPr>
      <p:scale>
        <a:sx n="66" d="100"/>
        <a:sy n="66" d="100"/>
      </p:scale>
      <p:origin x="0" y="0"/>
    </p:cViewPr>
  </p:outlineViewPr>
  <p:notesTextViewPr>
    <p:cViewPr>
      <p:scale>
        <a:sx n="75" d="100"/>
        <a:sy n="75" d="100"/>
      </p:scale>
      <p:origin x="0" y="0"/>
    </p:cViewPr>
  </p:notesTextViewPr>
  <p:sorterViewPr>
    <p:cViewPr>
      <p:scale>
        <a:sx n="86" d="100"/>
        <a:sy n="86" d="100"/>
      </p:scale>
      <p:origin x="0" y="0"/>
    </p:cViewPr>
  </p:sorterViewPr>
  <p:notesViewPr>
    <p:cSldViewPr snapToGrid="0">
      <p:cViewPr>
        <p:scale>
          <a:sx n="100" d="100"/>
          <a:sy n="100" d="100"/>
        </p:scale>
        <p:origin x="-2172" y="-7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B8D93F47-F43B-4A5A-AB97-72A411C4099E}" type="slidenum">
              <a:rPr lang="en-GB"/>
              <a:pPr>
                <a:defRPr/>
              </a:pPr>
              <a:t>‹#›</a:t>
            </a:fld>
            <a:endParaRPr lang="en-GB">
              <a:latin typeface="Times New Roman" pitchFamily="18" charset="0"/>
            </a:endParaRPr>
          </a:p>
        </p:txBody>
      </p:sp>
    </p:spTree>
    <p:extLst>
      <p:ext uri="{BB962C8B-B14F-4D97-AF65-F5344CB8AC3E}">
        <p14:creationId xmlns:p14="http://schemas.microsoft.com/office/powerpoint/2010/main" val="361414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Times New Roman" pitchFamily="18" charset="0"/>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525" y="4415156"/>
            <a:ext cx="6541350" cy="4183697"/>
          </a:xfrm>
          <a:prstGeom prst="rect">
            <a:avLst/>
          </a:prstGeom>
          <a:noFill/>
          <a:ln w="12700">
            <a:noFill/>
            <a:miter lim="800000"/>
            <a:headEnd type="none" w="sm" len="sm"/>
            <a:tailEnd type="none" w="sm" len="sm"/>
          </a:ln>
          <a:effectLst/>
        </p:spPr>
        <p:txBody>
          <a:bodyPr vert="horz" wrap="square" lIns="91659" tIns="45830" rIns="91659" bIns="4583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31EB9808-2A34-48DA-AD52-BB4BDA6E4407}" type="slidenum">
              <a:rPr lang="en-GB"/>
              <a:pPr>
                <a:defRPr/>
              </a:pPr>
              <a:t>‹#›</a:t>
            </a:fld>
            <a:endParaRPr lang="en-GB"/>
          </a:p>
        </p:txBody>
      </p:sp>
    </p:spTree>
    <p:extLst>
      <p:ext uri="{BB962C8B-B14F-4D97-AF65-F5344CB8AC3E}">
        <p14:creationId xmlns:p14="http://schemas.microsoft.com/office/powerpoint/2010/main" val="81112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6107">
              <a:defRPr sz="2000">
                <a:solidFill>
                  <a:schemeClr val="bg1"/>
                </a:solidFill>
                <a:latin typeface="Arial" charset="0"/>
              </a:defRPr>
            </a:lvl1pPr>
            <a:lvl2pPr marL="741761" indent="-285293" defTabSz="916107">
              <a:defRPr sz="2000">
                <a:solidFill>
                  <a:schemeClr val="bg1"/>
                </a:solidFill>
                <a:latin typeface="Arial" charset="0"/>
              </a:defRPr>
            </a:lvl2pPr>
            <a:lvl3pPr marL="1141171" indent="-228234" defTabSz="916107">
              <a:defRPr sz="2000">
                <a:solidFill>
                  <a:schemeClr val="bg1"/>
                </a:solidFill>
                <a:latin typeface="Arial" charset="0"/>
              </a:defRPr>
            </a:lvl3pPr>
            <a:lvl4pPr marL="1597640" indent="-228234" defTabSz="916107">
              <a:defRPr sz="2000">
                <a:solidFill>
                  <a:schemeClr val="bg1"/>
                </a:solidFill>
                <a:latin typeface="Arial" charset="0"/>
              </a:defRPr>
            </a:lvl4pPr>
            <a:lvl5pPr marL="2054108" indent="-228234" defTabSz="916107">
              <a:defRPr sz="2000">
                <a:solidFill>
                  <a:schemeClr val="bg1"/>
                </a:solidFill>
                <a:latin typeface="Arial" charset="0"/>
              </a:defRPr>
            </a:lvl5pPr>
            <a:lvl6pPr marL="2510577" indent="-228234" defTabSz="916107" eaLnBrk="0" fontAlgn="base" hangingPunct="0">
              <a:spcBef>
                <a:spcPct val="0"/>
              </a:spcBef>
              <a:spcAft>
                <a:spcPct val="0"/>
              </a:spcAft>
              <a:defRPr sz="2000">
                <a:solidFill>
                  <a:schemeClr val="bg1"/>
                </a:solidFill>
                <a:latin typeface="Arial" charset="0"/>
              </a:defRPr>
            </a:lvl6pPr>
            <a:lvl7pPr marL="2967045" indent="-228234" defTabSz="916107" eaLnBrk="0" fontAlgn="base" hangingPunct="0">
              <a:spcBef>
                <a:spcPct val="0"/>
              </a:spcBef>
              <a:spcAft>
                <a:spcPct val="0"/>
              </a:spcAft>
              <a:defRPr sz="2000">
                <a:solidFill>
                  <a:schemeClr val="bg1"/>
                </a:solidFill>
                <a:latin typeface="Arial" charset="0"/>
              </a:defRPr>
            </a:lvl7pPr>
            <a:lvl8pPr marL="3423514" indent="-228234" defTabSz="916107" eaLnBrk="0" fontAlgn="base" hangingPunct="0">
              <a:spcBef>
                <a:spcPct val="0"/>
              </a:spcBef>
              <a:spcAft>
                <a:spcPct val="0"/>
              </a:spcAft>
              <a:defRPr sz="2000">
                <a:solidFill>
                  <a:schemeClr val="bg1"/>
                </a:solidFill>
                <a:latin typeface="Arial" charset="0"/>
              </a:defRPr>
            </a:lvl8pPr>
            <a:lvl9pPr marL="3879982" indent="-228234" defTabSz="916107" eaLnBrk="0" fontAlgn="base" hangingPunct="0">
              <a:spcBef>
                <a:spcPct val="0"/>
              </a:spcBef>
              <a:spcAft>
                <a:spcPct val="0"/>
              </a:spcAft>
              <a:defRPr sz="2000">
                <a:solidFill>
                  <a:schemeClr val="bg1"/>
                </a:solidFill>
                <a:latin typeface="Arial" charset="0"/>
              </a:defRPr>
            </a:lvl9pPr>
          </a:lstStyle>
          <a:p>
            <a:fld id="{7D3A694C-9B91-49DD-8A48-1A4C24487A4E}" type="slidenum">
              <a:rPr lang="en-GB" altLang="en-US" sz="1200">
                <a:solidFill>
                  <a:schemeClr val="tx1"/>
                </a:solidFill>
              </a:rPr>
              <a:pPr/>
              <a:t>1</a:t>
            </a:fld>
            <a:endParaRPr lang="en-GB" altLang="en-US" sz="1200">
              <a:solidFill>
                <a:schemeClr val="tx1"/>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4072597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E5528A1F-41BA-4A9C-8E29-404304D11BA7}" type="slidenum">
              <a:rPr lang="en-US"/>
              <a:pPr>
                <a:defRPr/>
              </a:pPr>
              <a:t>‹#›</a:t>
            </a:fld>
            <a:endParaRPr lang="en-US"/>
          </a:p>
        </p:txBody>
      </p:sp>
    </p:spTree>
    <p:extLst>
      <p:ext uri="{BB962C8B-B14F-4D97-AF65-F5344CB8AC3E}">
        <p14:creationId xmlns:p14="http://schemas.microsoft.com/office/powerpoint/2010/main" val="25519991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B084F18-412B-487B-AD22-1733DAA48C0C}" type="slidenum">
              <a:rPr lang="en-US"/>
              <a:pPr>
                <a:defRPr/>
              </a:pPr>
              <a:t>‹#›</a:t>
            </a:fld>
            <a:endParaRPr lang="en-US"/>
          </a:p>
        </p:txBody>
      </p:sp>
    </p:spTree>
    <p:extLst>
      <p:ext uri="{BB962C8B-B14F-4D97-AF65-F5344CB8AC3E}">
        <p14:creationId xmlns:p14="http://schemas.microsoft.com/office/powerpoint/2010/main" val="3750991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03EF428-CDC8-4F7A-BAE8-5FA134E3D3D4}" type="slidenum">
              <a:rPr lang="en-US"/>
              <a:pPr>
                <a:defRPr/>
              </a:pPr>
              <a:t>‹#›</a:t>
            </a:fld>
            <a:endParaRPr lang="en-US"/>
          </a:p>
        </p:txBody>
      </p:sp>
    </p:spTree>
    <p:extLst>
      <p:ext uri="{BB962C8B-B14F-4D97-AF65-F5344CB8AC3E}">
        <p14:creationId xmlns:p14="http://schemas.microsoft.com/office/powerpoint/2010/main" val="2666642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pPr>
              <a:defRPr/>
            </a:pPr>
            <a:fld id="{013CD3C6-2CAC-4403-B5FF-40B9D9121F48}" type="slidenum">
              <a:rPr lang="en-US"/>
              <a:pPr>
                <a:defRPr/>
              </a:pPr>
              <a:t>‹#›</a:t>
            </a:fld>
            <a:endParaRPr lang="en-US"/>
          </a:p>
        </p:txBody>
      </p:sp>
    </p:spTree>
    <p:extLst>
      <p:ext uri="{BB962C8B-B14F-4D97-AF65-F5344CB8AC3E}">
        <p14:creationId xmlns:p14="http://schemas.microsoft.com/office/powerpoint/2010/main" val="8862698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pPr>
              <a:defRPr/>
            </a:pPr>
            <a:fld id="{7BCA37FA-B176-4A36-842B-7F29A4CB439F}" type="slidenum">
              <a:rPr lang="en-US"/>
              <a:pPr>
                <a:defRPr/>
              </a:pPr>
              <a:t>‹#›</a:t>
            </a:fld>
            <a:endParaRPr lang="en-US"/>
          </a:p>
        </p:txBody>
      </p:sp>
    </p:spTree>
    <p:extLst>
      <p:ext uri="{BB962C8B-B14F-4D97-AF65-F5344CB8AC3E}">
        <p14:creationId xmlns:p14="http://schemas.microsoft.com/office/powerpoint/2010/main" val="41830247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fld id="{4CD054D6-3BFE-4E84-8CBC-529CDF485D4C}" type="slidenum">
              <a:rPr lang="en-US"/>
              <a:pPr>
                <a:defRPr/>
              </a:pPr>
              <a:t>‹#›</a:t>
            </a:fld>
            <a:endParaRPr lang="en-US"/>
          </a:p>
        </p:txBody>
      </p:sp>
    </p:spTree>
    <p:extLst>
      <p:ext uri="{BB962C8B-B14F-4D97-AF65-F5344CB8AC3E}">
        <p14:creationId xmlns:p14="http://schemas.microsoft.com/office/powerpoint/2010/main" val="1562523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pPr>
              <a:defRPr/>
            </a:pPr>
            <a:fld id="{CEE0C762-EBE4-43E4-AD09-F4E6B7E32DAA}" type="slidenum">
              <a:rPr lang="en-US"/>
              <a:pPr>
                <a:defRPr/>
              </a:pPr>
              <a:t>‹#›</a:t>
            </a:fld>
            <a:endParaRPr lang="en-US"/>
          </a:p>
        </p:txBody>
      </p:sp>
    </p:spTree>
    <p:extLst>
      <p:ext uri="{BB962C8B-B14F-4D97-AF65-F5344CB8AC3E}">
        <p14:creationId xmlns:p14="http://schemas.microsoft.com/office/powerpoint/2010/main" val="1326324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pPr>
              <a:defRPr/>
            </a:pPr>
            <a:fld id="{4536DC36-AAC3-4E8D-82F7-623833A08C6D}" type="slidenum">
              <a:rPr lang="en-US"/>
              <a:pPr>
                <a:defRPr/>
              </a:pPr>
              <a:t>‹#›</a:t>
            </a:fld>
            <a:endParaRPr lang="en-US"/>
          </a:p>
        </p:txBody>
      </p:sp>
    </p:spTree>
    <p:extLst>
      <p:ext uri="{BB962C8B-B14F-4D97-AF65-F5344CB8AC3E}">
        <p14:creationId xmlns:p14="http://schemas.microsoft.com/office/powerpoint/2010/main" val="37379528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E045B43F-09A1-4F47-AD39-C9DB7066117E}" type="slidenum">
              <a:rPr lang="en-US"/>
              <a:pPr>
                <a:defRPr/>
              </a:pPr>
              <a:t>‹#›</a:t>
            </a:fld>
            <a:endParaRPr lang="en-US"/>
          </a:p>
        </p:txBody>
      </p:sp>
    </p:spTree>
    <p:extLst>
      <p:ext uri="{BB962C8B-B14F-4D97-AF65-F5344CB8AC3E}">
        <p14:creationId xmlns:p14="http://schemas.microsoft.com/office/powerpoint/2010/main" val="619700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A239A640-26D9-469E-9313-9699C03FA8FD}" type="slidenum">
              <a:rPr lang="en-US"/>
              <a:pPr>
                <a:defRPr/>
              </a:pPr>
              <a:t>‹#›</a:t>
            </a:fld>
            <a:endParaRPr lang="en-US"/>
          </a:p>
        </p:txBody>
      </p:sp>
    </p:spTree>
    <p:extLst>
      <p:ext uri="{BB962C8B-B14F-4D97-AF65-F5344CB8AC3E}">
        <p14:creationId xmlns:p14="http://schemas.microsoft.com/office/powerpoint/2010/main" val="2527305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2AB33348-EFC2-4780-A34E-D2A7EB749224}" type="slidenum">
              <a:rPr lang="en-US"/>
              <a:pPr>
                <a:defRPr/>
              </a:pPr>
              <a:t>‹#›</a:t>
            </a:fld>
            <a:endParaRPr 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972052"/>
          </a:xfrm>
          <a:ln w="28575">
            <a:solidFill>
              <a:schemeClr val="tx1"/>
            </a:solidFill>
            <a:miter lim="800000"/>
            <a:headEnd/>
            <a:tailEnd/>
          </a:ln>
        </p:spPr>
        <p:txBody>
          <a:bodyPr anchor="ctr"/>
          <a:lstStyle/>
          <a:p>
            <a:pPr algn="ctr">
              <a:defRPr/>
            </a:pPr>
            <a:r>
              <a:rPr lang="en-US" dirty="0" smtClean="0">
                <a:effectLst>
                  <a:outerShdw blurRad="38100" dist="38100" dir="2700000" algn="tl">
                    <a:srgbClr val="DDDDDD"/>
                  </a:outerShdw>
                </a:effectLst>
                <a:ea typeface="ＭＳ Ｐゴシック" charset="0"/>
              </a:rPr>
              <a:t>Forward Frame CSTS – CESG Red Book Approval Review – Proposed PID Response</a:t>
            </a:r>
            <a:endParaRPr lang="en-GB" dirty="0" smtClean="0"/>
          </a:p>
        </p:txBody>
      </p:sp>
      <p:sp>
        <p:nvSpPr>
          <p:cNvPr id="13315" name="Rectangle 2"/>
          <p:cNvSpPr>
            <a:spLocks noGrp="1" noChangeArrowheads="1"/>
          </p:cNvSpPr>
          <p:nvPr>
            <p:ph type="subTitle" idx="1"/>
          </p:nvPr>
        </p:nvSpPr>
        <p:spPr>
          <a:xfrm>
            <a:off x="722313" y="4553893"/>
            <a:ext cx="7594600" cy="1515697"/>
          </a:xfrm>
        </p:spPr>
        <p:txBody>
          <a:bodyPr/>
          <a:lstStyle/>
          <a:p>
            <a:pPr algn="ctr">
              <a:lnSpc>
                <a:spcPct val="80000"/>
              </a:lnSpc>
              <a:tabLst>
                <a:tab pos="3200400" algn="l"/>
              </a:tabLst>
            </a:pPr>
            <a:r>
              <a:rPr lang="en-US" altLang="en-US" sz="1400" dirty="0" smtClean="0"/>
              <a:t>CSTSWG </a:t>
            </a:r>
            <a:r>
              <a:rPr lang="en-US" altLang="en-US" sz="1400" dirty="0" smtClean="0"/>
              <a:t>Fall Workshop</a:t>
            </a:r>
          </a:p>
          <a:p>
            <a:pPr algn="ctr">
              <a:lnSpc>
                <a:spcPct val="80000"/>
              </a:lnSpc>
              <a:tabLst>
                <a:tab pos="3200400" algn="l"/>
              </a:tabLst>
            </a:pPr>
            <a:r>
              <a:rPr lang="en-US" altLang="en-US" sz="1400" dirty="0" smtClean="0"/>
              <a:t>Berlin, Germany</a:t>
            </a:r>
          </a:p>
          <a:p>
            <a:pPr algn="ctr">
              <a:lnSpc>
                <a:spcPct val="80000"/>
              </a:lnSpc>
              <a:tabLst>
                <a:tab pos="3200400" algn="l"/>
              </a:tabLst>
            </a:pPr>
            <a:r>
              <a:rPr lang="en-US" altLang="en-US" sz="1400" dirty="0" smtClean="0"/>
              <a:t>October 2018 </a:t>
            </a:r>
          </a:p>
          <a:p>
            <a:pPr algn="ctr">
              <a:lnSpc>
                <a:spcPct val="80000"/>
              </a:lnSpc>
              <a:tabLst>
                <a:tab pos="3200400" algn="l"/>
              </a:tabLst>
            </a:pPr>
            <a:r>
              <a:rPr lang="en-US" altLang="en-US" sz="1400" dirty="0" smtClean="0"/>
              <a:t>(</a:t>
            </a:r>
            <a:r>
              <a:rPr lang="en-US" altLang="en-US" sz="1400" dirty="0" smtClean="0"/>
              <a:t>updated to reflect results of meeting with Gian Paolo </a:t>
            </a:r>
            <a:r>
              <a:rPr lang="en-US" altLang="en-US" sz="1400" dirty="0" err="1" smtClean="0"/>
              <a:t>Calzolari</a:t>
            </a:r>
            <a:r>
              <a:rPr lang="en-US" altLang="en-US" sz="1400" dirty="0" smtClean="0"/>
              <a:t>)</a:t>
            </a:r>
          </a:p>
          <a:p>
            <a:pPr algn="ctr">
              <a:lnSpc>
                <a:spcPct val="80000"/>
              </a:lnSpc>
              <a:tabLst>
                <a:tab pos="3200400" algn="l"/>
              </a:tabLst>
            </a:pPr>
            <a:endParaRPr lang="en-US" altLang="en-US" sz="1400" dirty="0" smtClean="0"/>
          </a:p>
          <a:p>
            <a:pPr algn="ctr">
              <a:lnSpc>
                <a:spcPct val="80000"/>
              </a:lnSpc>
              <a:tabLst>
                <a:tab pos="3200400" algn="l"/>
              </a:tabLst>
            </a:pPr>
            <a:r>
              <a:rPr lang="en-US" altLang="en-US" sz="1400" i="1" dirty="0" smtClean="0"/>
              <a:t>John Pietras</a:t>
            </a:r>
          </a:p>
          <a:p>
            <a:pPr algn="ctr">
              <a:lnSpc>
                <a:spcPct val="80000"/>
              </a:lnSpc>
              <a:tabLst>
                <a:tab pos="3200400" algn="l"/>
              </a:tabLst>
            </a:pPr>
            <a:r>
              <a:rPr lang="en-US" altLang="en-US" sz="1400" i="1" dirty="0" smtClean="0"/>
              <a:t>Global Science and Technology, Inc.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10</a:t>
            </a:fld>
            <a:endParaRPr lang="en-US"/>
          </a:p>
        </p:txBody>
      </p:sp>
      <p:sp>
        <p:nvSpPr>
          <p:cNvPr id="5" name="Title 1"/>
          <p:cNvSpPr>
            <a:spLocks noGrp="1"/>
          </p:cNvSpPr>
          <p:nvPr>
            <p:ph type="title"/>
          </p:nvPr>
        </p:nvSpPr>
        <p:spPr>
          <a:xfrm>
            <a:off x="0" y="260350"/>
            <a:ext cx="7395588" cy="611188"/>
          </a:xfrm>
        </p:spPr>
        <p:txBody>
          <a:bodyPr/>
          <a:lstStyle/>
          <a:p>
            <a:r>
              <a:rPr lang="en-US" sz="2000" dirty="0" smtClean="0"/>
              <a:t>F. </a:t>
            </a:r>
            <a:r>
              <a:rPr lang="en-US" sz="2000" dirty="0"/>
              <a:t>Ambiguity regarding sync and channel coding standards for fixed-length frames (AOS and USLP</a:t>
            </a:r>
            <a:r>
              <a:rPr lang="en-US" sz="2000" dirty="0" smtClean="0"/>
              <a:t>) (2 of 4) </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9880" y="1241879"/>
            <a:ext cx="4106982" cy="5355771"/>
          </a:xfrm>
          <a:prstGeom prst="rect">
            <a:avLst/>
          </a:prstGeom>
        </p:spPr>
      </p:pic>
      <p:sp>
        <p:nvSpPr>
          <p:cNvPr id="7" name="TextBox 6"/>
          <p:cNvSpPr txBox="1"/>
          <p:nvPr/>
        </p:nvSpPr>
        <p:spPr>
          <a:xfrm>
            <a:off x="525986" y="3226762"/>
            <a:ext cx="1794337" cy="2246769"/>
          </a:xfrm>
          <a:prstGeom prst="rect">
            <a:avLst/>
          </a:prstGeom>
          <a:noFill/>
        </p:spPr>
        <p:txBody>
          <a:bodyPr wrap="square" rtlCol="0">
            <a:spAutoFit/>
          </a:bodyPr>
          <a:lstStyle/>
          <a:p>
            <a:r>
              <a:rPr lang="en-US" dirty="0" smtClean="0">
                <a:solidFill>
                  <a:schemeClr val="tx1"/>
                </a:solidFill>
              </a:rPr>
              <a:t>Forward Variable-Length Frame configuration for TC Transfer Frames </a:t>
            </a:r>
            <a:endParaRPr lang="en-US" dirty="0">
              <a:solidFill>
                <a:schemeClr val="tx1"/>
              </a:solidFill>
            </a:endParaRPr>
          </a:p>
        </p:txBody>
      </p:sp>
    </p:spTree>
    <p:extLst>
      <p:ext uri="{BB962C8B-B14F-4D97-AF65-F5344CB8AC3E}">
        <p14:creationId xmlns:p14="http://schemas.microsoft.com/office/powerpoint/2010/main" val="30782506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11</a:t>
            </a:fld>
            <a:endParaRPr lang="en-US"/>
          </a:p>
        </p:txBody>
      </p:sp>
      <p:sp>
        <p:nvSpPr>
          <p:cNvPr id="5" name="Title 1"/>
          <p:cNvSpPr>
            <a:spLocks noGrp="1"/>
          </p:cNvSpPr>
          <p:nvPr>
            <p:ph type="title"/>
          </p:nvPr>
        </p:nvSpPr>
        <p:spPr>
          <a:xfrm>
            <a:off x="0" y="260350"/>
            <a:ext cx="7395588" cy="611188"/>
          </a:xfrm>
        </p:spPr>
        <p:txBody>
          <a:bodyPr/>
          <a:lstStyle/>
          <a:p>
            <a:r>
              <a:rPr lang="en-US" sz="2000" dirty="0" smtClean="0"/>
              <a:t>F. </a:t>
            </a:r>
            <a:r>
              <a:rPr lang="en-US" sz="2000" dirty="0"/>
              <a:t>Ambiguity regarding sync and channel coding standards for fixed-length frames (AOS and USLP</a:t>
            </a:r>
            <a:r>
              <a:rPr lang="en-US" sz="2000" dirty="0" smtClean="0"/>
              <a:t>) (3 of 4) </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8376" y="1225897"/>
            <a:ext cx="4113971" cy="5411711"/>
          </a:xfrm>
          <a:prstGeom prst="rect">
            <a:avLst/>
          </a:prstGeom>
        </p:spPr>
      </p:pic>
      <p:sp>
        <p:nvSpPr>
          <p:cNvPr id="7" name="TextBox 6"/>
          <p:cNvSpPr txBox="1"/>
          <p:nvPr/>
        </p:nvSpPr>
        <p:spPr>
          <a:xfrm>
            <a:off x="525986" y="3226762"/>
            <a:ext cx="1794337" cy="2246769"/>
          </a:xfrm>
          <a:prstGeom prst="rect">
            <a:avLst/>
          </a:prstGeom>
          <a:noFill/>
        </p:spPr>
        <p:txBody>
          <a:bodyPr wrap="square" rtlCol="0">
            <a:spAutoFit/>
          </a:bodyPr>
          <a:lstStyle/>
          <a:p>
            <a:r>
              <a:rPr lang="en-US" dirty="0" smtClean="0">
                <a:solidFill>
                  <a:schemeClr val="tx1"/>
                </a:solidFill>
              </a:rPr>
              <a:t>Forward Fixed-Length Frame configuration for AOS Transfer Frames </a:t>
            </a:r>
            <a:endParaRPr lang="en-US" dirty="0">
              <a:solidFill>
                <a:schemeClr val="tx1"/>
              </a:solidFill>
            </a:endParaRPr>
          </a:p>
        </p:txBody>
      </p:sp>
    </p:spTree>
    <p:extLst>
      <p:ext uri="{BB962C8B-B14F-4D97-AF65-F5344CB8AC3E}">
        <p14:creationId xmlns:p14="http://schemas.microsoft.com/office/powerpoint/2010/main" val="132408624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12</a:t>
            </a:fld>
            <a:endParaRPr lang="en-US"/>
          </a:p>
        </p:txBody>
      </p:sp>
      <p:sp>
        <p:nvSpPr>
          <p:cNvPr id="5" name="Title 1"/>
          <p:cNvSpPr>
            <a:spLocks noGrp="1"/>
          </p:cNvSpPr>
          <p:nvPr>
            <p:ph type="title"/>
          </p:nvPr>
        </p:nvSpPr>
        <p:spPr>
          <a:xfrm>
            <a:off x="0" y="260350"/>
            <a:ext cx="7395588" cy="611188"/>
          </a:xfrm>
        </p:spPr>
        <p:txBody>
          <a:bodyPr/>
          <a:lstStyle/>
          <a:p>
            <a:r>
              <a:rPr lang="en-US" sz="2000" dirty="0" smtClean="0"/>
              <a:t>F. </a:t>
            </a:r>
            <a:r>
              <a:rPr lang="en-US" sz="2000" dirty="0"/>
              <a:t>Ambiguity regarding sync and channel coding standards for fixed-length frames (AOS and USLP</a:t>
            </a:r>
            <a:r>
              <a:rPr lang="en-US" sz="2000" dirty="0" smtClean="0"/>
              <a:t>) (4 of 4) </a:t>
            </a:r>
            <a:endParaRPr lang="en-US" sz="20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616" y="1105318"/>
            <a:ext cx="4289149" cy="5642149"/>
          </a:xfrm>
          <a:prstGeom prst="rect">
            <a:avLst/>
          </a:prstGeom>
        </p:spPr>
      </p:pic>
      <p:sp>
        <p:nvSpPr>
          <p:cNvPr id="8" name="TextBox 7"/>
          <p:cNvSpPr txBox="1"/>
          <p:nvPr/>
        </p:nvSpPr>
        <p:spPr>
          <a:xfrm>
            <a:off x="525986" y="3226762"/>
            <a:ext cx="1794337" cy="2246769"/>
          </a:xfrm>
          <a:prstGeom prst="rect">
            <a:avLst/>
          </a:prstGeom>
          <a:noFill/>
        </p:spPr>
        <p:txBody>
          <a:bodyPr wrap="square" rtlCol="0">
            <a:spAutoFit/>
          </a:bodyPr>
          <a:lstStyle/>
          <a:p>
            <a:r>
              <a:rPr lang="en-US" dirty="0" smtClean="0">
                <a:solidFill>
                  <a:schemeClr val="tx1"/>
                </a:solidFill>
              </a:rPr>
              <a:t>Forward Fixed-Length Frame configuration for USLP Transfer Frames </a:t>
            </a:r>
            <a:endParaRPr lang="en-US" dirty="0">
              <a:solidFill>
                <a:schemeClr val="tx1"/>
              </a:solidFill>
            </a:endParaRPr>
          </a:p>
        </p:txBody>
      </p:sp>
    </p:spTree>
    <p:extLst>
      <p:ext uri="{BB962C8B-B14F-4D97-AF65-F5344CB8AC3E}">
        <p14:creationId xmlns:p14="http://schemas.microsoft.com/office/powerpoint/2010/main" val="170318436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13</a:t>
            </a:fld>
            <a:endParaRPr lang="en-US"/>
          </a:p>
        </p:txBody>
      </p:sp>
      <p:sp>
        <p:nvSpPr>
          <p:cNvPr id="5" name="Title 1"/>
          <p:cNvSpPr>
            <a:spLocks noGrp="1"/>
          </p:cNvSpPr>
          <p:nvPr>
            <p:ph type="title"/>
          </p:nvPr>
        </p:nvSpPr>
        <p:spPr>
          <a:xfrm>
            <a:off x="0" y="260350"/>
            <a:ext cx="7395588" cy="611188"/>
          </a:xfrm>
        </p:spPr>
        <p:txBody>
          <a:bodyPr/>
          <a:lstStyle/>
          <a:p>
            <a:r>
              <a:rPr lang="en-US" sz="2000" dirty="0" smtClean="0"/>
              <a:t>F. </a:t>
            </a:r>
            <a:r>
              <a:rPr lang="en-US" sz="2000" dirty="0"/>
              <a:t>Ambiguity regarding sync and channel coding standards for fixed-length frames (AOS and USLP</a:t>
            </a:r>
            <a:r>
              <a:rPr lang="en-US" sz="2000" dirty="0" smtClean="0"/>
              <a:t>) (5 of 6) </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6729" y="1155132"/>
            <a:ext cx="4310601" cy="5572240"/>
          </a:xfrm>
          <a:prstGeom prst="rect">
            <a:avLst/>
          </a:prstGeom>
        </p:spPr>
      </p:pic>
      <p:sp>
        <p:nvSpPr>
          <p:cNvPr id="7" name="TextBox 6"/>
          <p:cNvSpPr txBox="1"/>
          <p:nvPr/>
        </p:nvSpPr>
        <p:spPr>
          <a:xfrm>
            <a:off x="636518" y="2895167"/>
            <a:ext cx="1794337" cy="2246769"/>
          </a:xfrm>
          <a:prstGeom prst="rect">
            <a:avLst/>
          </a:prstGeom>
          <a:noFill/>
        </p:spPr>
        <p:txBody>
          <a:bodyPr wrap="square" rtlCol="0">
            <a:spAutoFit/>
          </a:bodyPr>
          <a:lstStyle/>
          <a:p>
            <a:r>
              <a:rPr lang="en-US" dirty="0" smtClean="0">
                <a:solidFill>
                  <a:schemeClr val="tx1"/>
                </a:solidFill>
              </a:rPr>
              <a:t>Forward Variable-Length Frame configuration for USLP Transfer Frames </a:t>
            </a:r>
            <a:endParaRPr lang="en-US" dirty="0">
              <a:solidFill>
                <a:schemeClr val="tx1"/>
              </a:solidFill>
            </a:endParaRPr>
          </a:p>
        </p:txBody>
      </p:sp>
    </p:spTree>
    <p:extLst>
      <p:ext uri="{BB962C8B-B14F-4D97-AF65-F5344CB8AC3E}">
        <p14:creationId xmlns:p14="http://schemas.microsoft.com/office/powerpoint/2010/main" val="268485651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14</a:t>
            </a:fld>
            <a:endParaRPr lang="en-US"/>
          </a:p>
        </p:txBody>
      </p:sp>
      <p:sp>
        <p:nvSpPr>
          <p:cNvPr id="5" name="Title 1"/>
          <p:cNvSpPr>
            <a:spLocks noGrp="1"/>
          </p:cNvSpPr>
          <p:nvPr>
            <p:ph type="title"/>
          </p:nvPr>
        </p:nvSpPr>
        <p:spPr>
          <a:xfrm>
            <a:off x="0" y="260350"/>
            <a:ext cx="7395588" cy="611188"/>
          </a:xfrm>
        </p:spPr>
        <p:txBody>
          <a:bodyPr/>
          <a:lstStyle/>
          <a:p>
            <a:r>
              <a:rPr lang="en-US" sz="2000" dirty="0" smtClean="0"/>
              <a:t>F. </a:t>
            </a:r>
            <a:r>
              <a:rPr lang="en-US" sz="2000" dirty="0"/>
              <a:t>Ambiguity regarding sync and channel coding standards for fixed-length frames (AOS and USLP</a:t>
            </a:r>
            <a:r>
              <a:rPr lang="en-US" sz="2000" dirty="0" smtClean="0"/>
              <a:t>) (6 of 6) </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7681" y="1501064"/>
            <a:ext cx="5858693" cy="5096586"/>
          </a:xfrm>
          <a:prstGeom prst="rect">
            <a:avLst/>
          </a:prstGeom>
        </p:spPr>
      </p:pic>
      <p:sp>
        <p:nvSpPr>
          <p:cNvPr id="7" name="TextBox 6"/>
          <p:cNvSpPr txBox="1"/>
          <p:nvPr/>
        </p:nvSpPr>
        <p:spPr>
          <a:xfrm>
            <a:off x="646566" y="3206666"/>
            <a:ext cx="1794337" cy="1015663"/>
          </a:xfrm>
          <a:prstGeom prst="rect">
            <a:avLst/>
          </a:prstGeom>
          <a:noFill/>
        </p:spPr>
        <p:txBody>
          <a:bodyPr wrap="square" rtlCol="0">
            <a:spAutoFit/>
          </a:bodyPr>
          <a:lstStyle/>
          <a:p>
            <a:r>
              <a:rPr lang="en-US" dirty="0" smtClean="0">
                <a:solidFill>
                  <a:schemeClr val="tx1"/>
                </a:solidFill>
              </a:rPr>
              <a:t>Forward CADU configuration</a:t>
            </a:r>
            <a:endParaRPr lang="en-US" dirty="0">
              <a:solidFill>
                <a:schemeClr val="tx1"/>
              </a:solidFill>
            </a:endParaRPr>
          </a:p>
        </p:txBody>
      </p:sp>
    </p:spTree>
    <p:extLst>
      <p:ext uri="{BB962C8B-B14F-4D97-AF65-F5344CB8AC3E}">
        <p14:creationId xmlns:p14="http://schemas.microsoft.com/office/powerpoint/2010/main" val="309096616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 </a:t>
            </a:r>
            <a:r>
              <a:rPr lang="en-US" sz="2400" dirty="0"/>
              <a:t>Coding choices in </a:t>
            </a:r>
            <a:r>
              <a:rPr lang="en-US" sz="2400" dirty="0" smtClean="0"/>
              <a:t>scenarios</a:t>
            </a:r>
            <a:endParaRPr lang="en-US" sz="2400" dirty="0"/>
          </a:p>
        </p:txBody>
      </p:sp>
      <p:sp>
        <p:nvSpPr>
          <p:cNvPr id="3" name="Content Placeholder 2"/>
          <p:cNvSpPr>
            <a:spLocks noGrp="1"/>
          </p:cNvSpPr>
          <p:nvPr>
            <p:ph idx="1"/>
          </p:nvPr>
        </p:nvSpPr>
        <p:spPr>
          <a:xfrm>
            <a:off x="0" y="1057433"/>
            <a:ext cx="8894274" cy="5800567"/>
          </a:xfrm>
        </p:spPr>
        <p:txBody>
          <a:bodyPr/>
          <a:lstStyle/>
          <a:p>
            <a:r>
              <a:rPr lang="en-US" sz="2000" dirty="0" smtClean="0"/>
              <a:t>The Forward AOS Frames scenario (2.5.2) uses Reed-Solomon and convolutional coding, and the CADU scenario uses CC</a:t>
            </a:r>
          </a:p>
          <a:p>
            <a:r>
              <a:rPr lang="en-US" sz="2000" dirty="0" smtClean="0"/>
              <a:t>PID states that NASA proposes not to include either Reed-Solomon or convolutional encoding, despite the fact that they are being used for ISS</a:t>
            </a:r>
          </a:p>
          <a:p>
            <a:r>
              <a:rPr lang="en-US" sz="2000" dirty="0" smtClean="0"/>
              <a:t>Response:</a:t>
            </a:r>
          </a:p>
          <a:p>
            <a:pPr lvl="1"/>
            <a:r>
              <a:rPr lang="en-US" sz="1800" dirty="0" smtClean="0"/>
              <a:t>LDPC remains (as of the end of the Berlin meeting) on the list of included coding schemes for fixed-length frames</a:t>
            </a:r>
          </a:p>
          <a:p>
            <a:pPr lvl="2"/>
            <a:r>
              <a:rPr lang="en-US" sz="1600" dirty="0" smtClean="0"/>
              <a:t>R-S and CC will probably still stay in, but probably only for legacy support (i.e., ISS)</a:t>
            </a:r>
            <a:endParaRPr lang="en-US" sz="1600" dirty="0" smtClean="0"/>
          </a:p>
          <a:p>
            <a:pPr lvl="1"/>
            <a:r>
              <a:rPr lang="en-US" sz="1800" dirty="0" smtClean="0"/>
              <a:t>LDPC will be used instead of Reed-Solomon in the Forward AOS Frames scenario</a:t>
            </a:r>
            <a:endParaRPr lang="en-US" sz="1600" dirty="0" smtClean="0"/>
          </a:p>
          <a:p>
            <a:pPr lvl="1"/>
            <a:r>
              <a:rPr lang="en-US" sz="1800" dirty="0" smtClean="0"/>
              <a:t>Drop CC from both </a:t>
            </a:r>
            <a:r>
              <a:rPr lang="en-US" sz="1800" dirty="0" smtClean="0"/>
              <a:t>scenarios</a:t>
            </a:r>
            <a:endParaRPr lang="en-US" sz="18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15</a:t>
            </a:fld>
            <a:endParaRPr lang="en-US"/>
          </a:p>
        </p:txBody>
      </p:sp>
    </p:spTree>
    <p:extLst>
      <p:ext uri="{BB962C8B-B14F-4D97-AF65-F5344CB8AC3E}">
        <p14:creationId xmlns:p14="http://schemas.microsoft.com/office/powerpoint/2010/main" val="2244705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 Imprecise/nonstandard terminology</a:t>
            </a:r>
            <a:endParaRPr lang="en-US" sz="2400" dirty="0"/>
          </a:p>
        </p:txBody>
      </p:sp>
      <p:sp>
        <p:nvSpPr>
          <p:cNvPr id="3" name="Content Placeholder 2"/>
          <p:cNvSpPr>
            <a:spLocks noGrp="1"/>
          </p:cNvSpPr>
          <p:nvPr>
            <p:ph idx="1"/>
          </p:nvPr>
        </p:nvSpPr>
        <p:spPr>
          <a:xfrm>
            <a:off x="179388" y="1341438"/>
            <a:ext cx="7929632" cy="4527550"/>
          </a:xfrm>
        </p:spPr>
        <p:txBody>
          <a:bodyPr/>
          <a:lstStyle/>
          <a:p>
            <a:r>
              <a:rPr lang="en-US" dirty="0" smtClean="0"/>
              <a:t>Multiple </a:t>
            </a:r>
            <a:r>
              <a:rPr lang="en-US" dirty="0" smtClean="0"/>
              <a:t>undefined and inconsistently/incorrectly-defined </a:t>
            </a:r>
            <a:r>
              <a:rPr lang="en-US" dirty="0" smtClean="0"/>
              <a:t>terms, e.g.,</a:t>
            </a:r>
          </a:p>
          <a:p>
            <a:pPr lvl="1"/>
            <a:r>
              <a:rPr lang="en-US" dirty="0" smtClean="0"/>
              <a:t>OID CADUs</a:t>
            </a:r>
          </a:p>
          <a:p>
            <a:pPr lvl="1"/>
            <a:r>
              <a:rPr lang="en-US" dirty="0" smtClean="0"/>
              <a:t>SL-PDUs</a:t>
            </a:r>
          </a:p>
          <a:p>
            <a:pPr lvl="1"/>
            <a:r>
              <a:rPr lang="en-US" dirty="0" smtClean="0"/>
              <a:t>Partially-encoded transfer </a:t>
            </a:r>
            <a:r>
              <a:rPr lang="en-US" dirty="0" smtClean="0"/>
              <a:t>frames</a:t>
            </a:r>
          </a:p>
          <a:p>
            <a:pPr lvl="1"/>
            <a:r>
              <a:rPr lang="en-US" dirty="0" smtClean="0"/>
              <a:t>Forward space data link protocols</a:t>
            </a:r>
          </a:p>
          <a:p>
            <a:pPr lvl="1"/>
            <a:r>
              <a:rPr lang="en-US" dirty="0" smtClean="0"/>
              <a:t>Unified transfer frames</a:t>
            </a:r>
          </a:p>
          <a:p>
            <a:pPr lvl="1"/>
            <a:r>
              <a:rPr lang="en-US" dirty="0" smtClean="0"/>
              <a:t>Mission-unique CADUs</a:t>
            </a:r>
            <a:endParaRPr lang="en-US" dirty="0" smtClean="0"/>
          </a:p>
          <a:p>
            <a:r>
              <a:rPr lang="en-US" dirty="0" smtClean="0"/>
              <a:t>Most of these terms will disappear in the clean-up</a:t>
            </a:r>
          </a:p>
          <a:p>
            <a:r>
              <a:rPr lang="en-US" dirty="0" smtClean="0"/>
              <a:t>The rest will be defined and added to section 1.6.1.5</a:t>
            </a:r>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16</a:t>
            </a:fld>
            <a:endParaRPr lang="en-US"/>
          </a:p>
        </p:txBody>
      </p:sp>
    </p:spTree>
    <p:extLst>
      <p:ext uri="{BB962C8B-B14F-4D97-AF65-F5344CB8AC3E}">
        <p14:creationId xmlns:p14="http://schemas.microsoft.com/office/powerpoint/2010/main" val="117289216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405735" cy="611188"/>
          </a:xfrm>
        </p:spPr>
        <p:txBody>
          <a:bodyPr/>
          <a:lstStyle/>
          <a:p>
            <a:r>
              <a:rPr lang="en-US" sz="2400" dirty="0" smtClean="0"/>
              <a:t>Background</a:t>
            </a:r>
            <a:endParaRPr lang="en-US" sz="2400" dirty="0"/>
          </a:p>
        </p:txBody>
      </p:sp>
      <p:sp>
        <p:nvSpPr>
          <p:cNvPr id="3" name="Content Placeholder 2"/>
          <p:cNvSpPr>
            <a:spLocks noGrp="1"/>
          </p:cNvSpPr>
          <p:nvPr>
            <p:ph idx="1"/>
          </p:nvPr>
        </p:nvSpPr>
        <p:spPr>
          <a:xfrm>
            <a:off x="208434" y="1035049"/>
            <a:ext cx="8249180" cy="5646407"/>
          </a:xfrm>
        </p:spPr>
        <p:txBody>
          <a:bodyPr/>
          <a:lstStyle/>
          <a:p>
            <a:r>
              <a:rPr lang="en-US" sz="2000" dirty="0" smtClean="0"/>
              <a:t>The CSEG review of the candidate Forward Frame Red Book concluded on 11 October</a:t>
            </a:r>
          </a:p>
          <a:p>
            <a:r>
              <a:rPr lang="en-US" sz="2000" dirty="0" smtClean="0"/>
              <a:t>One omnibus PID was submitted to the Secretariat by Gian Paolo </a:t>
            </a:r>
            <a:r>
              <a:rPr lang="en-US" sz="2000" dirty="0" err="1" smtClean="0"/>
              <a:t>Calzolari</a:t>
            </a:r>
            <a:r>
              <a:rPr lang="en-US" sz="2000" dirty="0" smtClean="0"/>
              <a:t> </a:t>
            </a:r>
          </a:p>
          <a:p>
            <a:pPr lvl="1"/>
            <a:r>
              <a:rPr lang="en-US" sz="1600" dirty="0" smtClean="0"/>
              <a:t>922x3r0_CESG_Approval-GPC1.docx</a:t>
            </a:r>
            <a:endParaRPr lang="en-US" sz="1600" dirty="0"/>
          </a:p>
          <a:p>
            <a:r>
              <a:rPr lang="en-US" sz="2000" dirty="0" smtClean="0"/>
              <a:t>This briefing proposes responses to Gian Paolo’s comments and recommendations</a:t>
            </a:r>
          </a:p>
          <a:p>
            <a:r>
              <a:rPr lang="en-US" sz="2000" dirty="0" smtClean="0"/>
              <a:t>The omnibus PID essentially progresses section by section through the book, but addresses </a:t>
            </a:r>
            <a:r>
              <a:rPr lang="en-US" sz="2000" dirty="0" smtClean="0"/>
              <a:t>some basic </a:t>
            </a:r>
            <a:r>
              <a:rPr lang="en-US" sz="2000" dirty="0" smtClean="0"/>
              <a:t>cross-cutting themes </a:t>
            </a:r>
          </a:p>
          <a:p>
            <a:r>
              <a:rPr lang="en-US" sz="2000" dirty="0" smtClean="0"/>
              <a:t>This presentation is organized in term of those themes</a:t>
            </a:r>
          </a:p>
          <a:p>
            <a:pPr lvl="2"/>
            <a:endParaRPr lang="en-US" sz="12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a:t>
            </a:fld>
            <a:endParaRPr lang="en-US"/>
          </a:p>
        </p:txBody>
      </p:sp>
    </p:spTree>
    <p:extLst>
      <p:ext uri="{BB962C8B-B14F-4D97-AF65-F5344CB8AC3E}">
        <p14:creationId xmlns:p14="http://schemas.microsoft.com/office/powerpoint/2010/main" val="250835482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Themes</a:t>
            </a:r>
            <a:endParaRPr lang="en-US" sz="2400" dirty="0"/>
          </a:p>
        </p:txBody>
      </p:sp>
      <p:sp>
        <p:nvSpPr>
          <p:cNvPr id="3" name="Content Placeholder 2"/>
          <p:cNvSpPr>
            <a:spLocks noGrp="1"/>
          </p:cNvSpPr>
          <p:nvPr>
            <p:ph idx="1"/>
          </p:nvPr>
        </p:nvSpPr>
        <p:spPr>
          <a:xfrm>
            <a:off x="189950" y="943084"/>
            <a:ext cx="7887250" cy="5340019"/>
          </a:xfrm>
        </p:spPr>
        <p:txBody>
          <a:bodyPr/>
          <a:lstStyle/>
          <a:p>
            <a:pPr marL="457200" indent="-457200">
              <a:buFont typeface="+mj-lt"/>
              <a:buAutoNum type="alphaUcPeriod"/>
            </a:pPr>
            <a:r>
              <a:rPr lang="en-US" sz="2000" dirty="0" smtClean="0"/>
              <a:t>BD </a:t>
            </a:r>
            <a:r>
              <a:rPr lang="en-US" sz="2000" dirty="0"/>
              <a:t>as well as AD frames are discarded in sequence-controlled data transfer </a:t>
            </a:r>
            <a:r>
              <a:rPr lang="en-US" sz="2000" dirty="0" smtClean="0"/>
              <a:t>mode</a:t>
            </a:r>
          </a:p>
          <a:p>
            <a:pPr marL="457200" indent="-457200">
              <a:buFont typeface="+mj-lt"/>
              <a:buAutoNum type="alphaUcPeriod"/>
            </a:pPr>
            <a:r>
              <a:rPr lang="en-US" sz="2000" dirty="0" smtClean="0"/>
              <a:t>Too much emphasis on support for non-CCSDS protocols</a:t>
            </a:r>
          </a:p>
          <a:p>
            <a:pPr marL="457200" indent="-457200">
              <a:buFont typeface="+mj-lt"/>
              <a:buAutoNum type="alphaUcPeriod"/>
            </a:pPr>
            <a:r>
              <a:rPr lang="en-US" sz="2000" dirty="0" smtClean="0"/>
              <a:t>Unprovable claim for support for “all” future CCSDS space link protocols</a:t>
            </a:r>
          </a:p>
          <a:p>
            <a:pPr marL="457200" indent="-457200">
              <a:buFont typeface="+mj-lt"/>
              <a:buAutoNum type="alphaUcPeriod"/>
            </a:pPr>
            <a:r>
              <a:rPr lang="en-US" sz="2000" dirty="0" smtClean="0"/>
              <a:t>Sequence-controlled DP procedure vs. TC sequence-controlled service</a:t>
            </a:r>
          </a:p>
          <a:p>
            <a:pPr marL="457200" indent="-457200">
              <a:buFont typeface="+mj-lt"/>
              <a:buAutoNum type="alphaUcPeriod"/>
            </a:pPr>
            <a:r>
              <a:rPr lang="en-US" sz="2000" dirty="0" smtClean="0"/>
              <a:t>Inconsistent treatment of USLP</a:t>
            </a:r>
          </a:p>
          <a:p>
            <a:pPr marL="457200" indent="-457200">
              <a:buFont typeface="+mj-lt"/>
              <a:buAutoNum type="alphaUcPeriod"/>
            </a:pPr>
            <a:r>
              <a:rPr lang="en-US" sz="2000" dirty="0" smtClean="0"/>
              <a:t>Ambiguity regarding sync and channel coding standards for fixed-length frames (AOS and USLP)</a:t>
            </a:r>
          </a:p>
          <a:p>
            <a:pPr marL="457200" indent="-457200">
              <a:buFont typeface="+mj-lt"/>
              <a:buAutoNum type="alphaUcPeriod"/>
            </a:pPr>
            <a:r>
              <a:rPr lang="en-US" sz="2000" dirty="0" smtClean="0"/>
              <a:t>Coding choices in scenarios</a:t>
            </a:r>
          </a:p>
          <a:p>
            <a:pPr marL="457200" indent="-457200">
              <a:buFont typeface="+mj-lt"/>
              <a:buAutoNum type="alphaUcPeriod"/>
            </a:pPr>
            <a:r>
              <a:rPr lang="en-US" sz="2000" dirty="0" smtClean="0"/>
              <a:t>Imprecise/nonstandard terminology</a:t>
            </a:r>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3</a:t>
            </a:fld>
            <a:endParaRPr lang="en-US"/>
          </a:p>
        </p:txBody>
      </p:sp>
    </p:spTree>
    <p:extLst>
      <p:ext uri="{BB962C8B-B14F-4D97-AF65-F5344CB8AC3E}">
        <p14:creationId xmlns:p14="http://schemas.microsoft.com/office/powerpoint/2010/main" val="39027692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7" y="260350"/>
            <a:ext cx="7269933" cy="611188"/>
          </a:xfrm>
        </p:spPr>
        <p:txBody>
          <a:bodyPr/>
          <a:lstStyle/>
          <a:p>
            <a:r>
              <a:rPr lang="en-US" sz="2400" dirty="0" smtClean="0"/>
              <a:t>A. BD </a:t>
            </a:r>
            <a:r>
              <a:rPr lang="en-US" sz="2400" dirty="0"/>
              <a:t>as well as AD frames are discarded in sequence-controlled data transfer </a:t>
            </a:r>
            <a:r>
              <a:rPr lang="en-US" sz="2400" dirty="0" smtClean="0"/>
              <a:t>mode</a:t>
            </a:r>
            <a:endParaRPr lang="en-US" sz="2400" dirty="0"/>
          </a:p>
        </p:txBody>
      </p:sp>
      <p:sp>
        <p:nvSpPr>
          <p:cNvPr id="3" name="Content Placeholder 2"/>
          <p:cNvSpPr>
            <a:spLocks noGrp="1"/>
          </p:cNvSpPr>
          <p:nvPr>
            <p:ph idx="1"/>
          </p:nvPr>
        </p:nvSpPr>
        <p:spPr>
          <a:xfrm>
            <a:off x="179387" y="871538"/>
            <a:ext cx="8367083" cy="5693103"/>
          </a:xfrm>
        </p:spPr>
        <p:txBody>
          <a:bodyPr/>
          <a:lstStyle/>
          <a:p>
            <a:r>
              <a:rPr lang="en-US" sz="1400" dirty="0" smtClean="0"/>
              <a:t>The FF Red Book states:” The </a:t>
            </a:r>
            <a:r>
              <a:rPr lang="en-US" sz="1400" dirty="0"/>
              <a:t>principal operational philosophy of the SCFDP procedure is that the sequencing and timing of the transmission of each frame is of critical importance, and that if each frame cannot be transmitted in-sequence and within its permitted time window then the transmission of frames must be suspended until proper sequencing and timing can be </a:t>
            </a:r>
            <a:r>
              <a:rPr lang="en-US" sz="1400" dirty="0" smtClean="0"/>
              <a:t>restored”</a:t>
            </a:r>
          </a:p>
          <a:p>
            <a:r>
              <a:rPr lang="en-US" sz="1400" dirty="0" smtClean="0"/>
              <a:t>Gian Paolo’s comment: “</a:t>
            </a:r>
            <a:r>
              <a:rPr lang="en-US" sz="1400" dirty="0"/>
              <a:t>This means that if a user if queueing AD and BD Frames also the BD Frames would be </a:t>
            </a:r>
            <a:r>
              <a:rPr lang="en-US" sz="1400" dirty="0" smtClean="0"/>
              <a:t>discarded. This </a:t>
            </a:r>
            <a:r>
              <a:rPr lang="en-US" sz="1400" dirty="0"/>
              <a:t>means that FF would not really support a user mixing AD and BD frames (or that the user in such cases shall act with very precise timing). The document completely ignores that in the uplink that could be sequence controlled service (not mode) and expedited service (for TC but also for USLP). I think this concept shall be clarified and addressed in the </a:t>
            </a:r>
            <a:r>
              <a:rPr lang="en-US" sz="1400" dirty="0" smtClean="0"/>
              <a:t>document”</a:t>
            </a:r>
          </a:p>
          <a:p>
            <a:r>
              <a:rPr lang="en-US" sz="1400" dirty="0" smtClean="0"/>
              <a:t>Is this a flaw in the FF service and/or the SFW Sequence-Controlled DP procedure?</a:t>
            </a:r>
          </a:p>
          <a:p>
            <a:pPr lvl="1"/>
            <a:r>
              <a:rPr lang="en-US" sz="1200" dirty="0" smtClean="0"/>
              <a:t>If it is a flaw, how might we correct it?</a:t>
            </a:r>
          </a:p>
          <a:p>
            <a:pPr lvl="1"/>
            <a:r>
              <a:rPr lang="en-US" sz="1200" dirty="0" smtClean="0"/>
              <a:t>If it’s NOT a flaw, how do we address it in the book so as to make TC-cognizant readers understand that it’s not a problem</a:t>
            </a:r>
            <a:r>
              <a:rPr lang="en-US" sz="1200" dirty="0" smtClean="0"/>
              <a:t>?</a:t>
            </a:r>
          </a:p>
          <a:p>
            <a:r>
              <a:rPr lang="en-US" sz="1400" dirty="0" smtClean="0"/>
              <a:t>Resolution: it will be sufficient to include a Note that explains that because the transmission of all frames is suspended upon occurrence of an error condition, when the SCFDP is used to carry Telecommand and USLP AD and BD frames, any BD frames that are behind a rejected AD frame in the Input Queue will also be rejected, even though those frames are technically not constrained by the timing considerations of the AD frames. Users of the Forward Frame service to transfer TC frames and variable-length USLP frames must be aware of this behavior and adjust the use of BD frames accordingly.</a:t>
            </a:r>
            <a:endParaRPr lang="en-US" sz="1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4</a:t>
            </a:fld>
            <a:endParaRPr lang="en-US"/>
          </a:p>
        </p:txBody>
      </p:sp>
    </p:spTree>
    <p:extLst>
      <p:ext uri="{BB962C8B-B14F-4D97-AF65-F5344CB8AC3E}">
        <p14:creationId xmlns:p14="http://schemas.microsoft.com/office/powerpoint/2010/main" val="67822850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378574" cy="611188"/>
          </a:xfrm>
        </p:spPr>
        <p:txBody>
          <a:bodyPr/>
          <a:lstStyle/>
          <a:p>
            <a:r>
              <a:rPr lang="en-US" sz="2400" dirty="0" smtClean="0"/>
              <a:t>B. Too </a:t>
            </a:r>
            <a:r>
              <a:rPr lang="en-US" sz="2400" dirty="0"/>
              <a:t>much emphasis on </a:t>
            </a:r>
            <a:r>
              <a:rPr lang="en-US" sz="2400" dirty="0" smtClean="0"/>
              <a:t>support for non-CCSDS protocols</a:t>
            </a:r>
            <a:endParaRPr lang="en-US" sz="2400" dirty="0"/>
          </a:p>
        </p:txBody>
      </p:sp>
      <p:sp>
        <p:nvSpPr>
          <p:cNvPr id="3" name="Content Placeholder 2"/>
          <p:cNvSpPr>
            <a:spLocks noGrp="1"/>
          </p:cNvSpPr>
          <p:nvPr>
            <p:ph idx="1"/>
          </p:nvPr>
        </p:nvSpPr>
        <p:spPr>
          <a:xfrm>
            <a:off x="333297" y="1061660"/>
            <a:ext cx="8122640" cy="5535990"/>
          </a:xfrm>
        </p:spPr>
        <p:txBody>
          <a:bodyPr/>
          <a:lstStyle/>
          <a:p>
            <a:r>
              <a:rPr lang="en-US" sz="1800" dirty="0" smtClean="0"/>
              <a:t>Multiple statements about ability of FF service to support “Mission-unique” protocols and “partially encoded transfer frames”</a:t>
            </a:r>
          </a:p>
          <a:p>
            <a:pPr lvl="1"/>
            <a:r>
              <a:rPr lang="en-US" sz="1600" dirty="0" smtClean="0"/>
              <a:t>PID comments/conditions (multiple)</a:t>
            </a:r>
          </a:p>
          <a:p>
            <a:pPr lvl="2"/>
            <a:r>
              <a:rPr lang="en-US" sz="1400" dirty="0" smtClean="0"/>
              <a:t>Core purpose is to support to CCSDS-standard transfer frames and CADUs</a:t>
            </a:r>
          </a:p>
          <a:p>
            <a:pPr lvl="2"/>
            <a:r>
              <a:rPr lang="en-US" sz="1400" dirty="0" smtClean="0"/>
              <a:t>“partially encoded transfer frame” concept is confusing</a:t>
            </a:r>
          </a:p>
          <a:p>
            <a:pPr lvl="2"/>
            <a:r>
              <a:rPr lang="en-US" sz="1400" dirty="0" smtClean="0"/>
              <a:t>Ability to support non-CCSDS-standard frames and CADUs should be relegated to Notes and/or a “dedicated section on how to cheat the forward frame service”</a:t>
            </a:r>
          </a:p>
          <a:p>
            <a:r>
              <a:rPr lang="en-US" sz="1800" dirty="0" smtClean="0"/>
              <a:t>Proposed resolution</a:t>
            </a:r>
          </a:p>
          <a:p>
            <a:pPr lvl="1"/>
            <a:r>
              <a:rPr lang="en-US" sz="1600" dirty="0" smtClean="0"/>
              <a:t>Purpose/definition of the FF service will specifically be to transfer TC transfer frames, AOS transfer frames, USLP transfer frames, and CADUs</a:t>
            </a:r>
          </a:p>
          <a:p>
            <a:pPr lvl="1"/>
            <a:r>
              <a:rPr lang="en-US" sz="1600" dirty="0" smtClean="0"/>
              <a:t>Eliminate “partially encoded transfer frames”</a:t>
            </a:r>
          </a:p>
          <a:p>
            <a:pPr lvl="1"/>
            <a:r>
              <a:rPr lang="en-US" sz="1600" dirty="0" smtClean="0"/>
              <a:t>Brief notes in the text alluding to the ability to support non-CCSDS frames and CADUs but without elaboration</a:t>
            </a:r>
          </a:p>
          <a:p>
            <a:pPr lvl="1"/>
            <a:r>
              <a:rPr lang="en-US" sz="1600" dirty="0" smtClean="0"/>
              <a:t>Informative </a:t>
            </a:r>
            <a:r>
              <a:rPr lang="en-US" sz="1600" dirty="0" smtClean="0"/>
              <a:t>annex of examples of:</a:t>
            </a:r>
          </a:p>
          <a:p>
            <a:pPr lvl="2"/>
            <a:r>
              <a:rPr lang="en-US" sz="1400" dirty="0" smtClean="0"/>
              <a:t>FF transfer of non-CCSDS frames and CADUs</a:t>
            </a:r>
          </a:p>
          <a:p>
            <a:pPr lvl="2"/>
            <a:r>
              <a:rPr lang="en-US" sz="1400" dirty="0" smtClean="0"/>
              <a:t>FF transfer of R-S encoded frames (DSN case</a:t>
            </a:r>
            <a:r>
              <a:rPr lang="en-US" sz="1400" dirty="0" smtClean="0"/>
              <a:t>)</a:t>
            </a:r>
            <a:endParaRPr lang="en-US" sz="14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5</a:t>
            </a:fld>
            <a:endParaRPr lang="en-US"/>
          </a:p>
        </p:txBody>
      </p:sp>
    </p:spTree>
    <p:extLst>
      <p:ext uri="{BB962C8B-B14F-4D97-AF65-F5344CB8AC3E}">
        <p14:creationId xmlns:p14="http://schemas.microsoft.com/office/powerpoint/2010/main" val="142439785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95" y="1232797"/>
            <a:ext cx="8457618" cy="4527550"/>
          </a:xfrm>
        </p:spPr>
        <p:txBody>
          <a:bodyPr/>
          <a:lstStyle/>
          <a:p>
            <a:r>
              <a:rPr lang="en-US" sz="2000" dirty="0" smtClean="0"/>
              <a:t>Multiple statements regarding intent to support future CCSDS space link protocols</a:t>
            </a:r>
            <a:endParaRPr lang="en-US" dirty="0" smtClean="0"/>
          </a:p>
          <a:p>
            <a:pPr lvl="1"/>
            <a:r>
              <a:rPr lang="en-US" sz="1800" dirty="0" smtClean="0"/>
              <a:t>PID Comment/condition: such ability is unprovable</a:t>
            </a:r>
          </a:p>
          <a:p>
            <a:pPr lvl="2"/>
            <a:r>
              <a:rPr lang="en-US" sz="1600" dirty="0" smtClean="0"/>
              <a:t>Normative support is for TC, AOS, and USLP</a:t>
            </a:r>
          </a:p>
          <a:p>
            <a:r>
              <a:rPr lang="en-US" sz="2000" dirty="0" smtClean="0"/>
              <a:t>Proposed response:</a:t>
            </a:r>
          </a:p>
          <a:p>
            <a:pPr lvl="1"/>
            <a:r>
              <a:rPr lang="en-US" sz="1600" dirty="0" smtClean="0"/>
              <a:t>Normative support is for TC, AOS, and USLP</a:t>
            </a:r>
          </a:p>
          <a:p>
            <a:pPr lvl="1"/>
            <a:r>
              <a:rPr lang="en-US" sz="1600" dirty="0" smtClean="0"/>
              <a:t>Informative note that features of service make it likely to be able to support future space link protocols that meet the (TBS) </a:t>
            </a:r>
            <a:r>
              <a:rPr lang="en-US" sz="1600" dirty="0" smtClean="0"/>
              <a:t>conditions</a:t>
            </a:r>
            <a:endParaRPr lang="en-US" sz="16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6</a:t>
            </a:fld>
            <a:endParaRPr lang="en-US"/>
          </a:p>
        </p:txBody>
      </p:sp>
      <p:sp>
        <p:nvSpPr>
          <p:cNvPr id="5" name="Title 1"/>
          <p:cNvSpPr>
            <a:spLocks noGrp="1"/>
          </p:cNvSpPr>
          <p:nvPr>
            <p:ph type="title"/>
          </p:nvPr>
        </p:nvSpPr>
        <p:spPr>
          <a:xfrm>
            <a:off x="0" y="260350"/>
            <a:ext cx="7360467" cy="611188"/>
          </a:xfrm>
        </p:spPr>
        <p:txBody>
          <a:bodyPr/>
          <a:lstStyle/>
          <a:p>
            <a:r>
              <a:rPr lang="en-US" sz="2400" dirty="0" smtClean="0"/>
              <a:t>C. Unprovable </a:t>
            </a:r>
            <a:r>
              <a:rPr lang="en-US" sz="2400" dirty="0"/>
              <a:t>claim for support for “all” future CCSDS space link protocols</a:t>
            </a:r>
          </a:p>
        </p:txBody>
      </p:sp>
    </p:spTree>
    <p:extLst>
      <p:ext uri="{BB962C8B-B14F-4D97-AF65-F5344CB8AC3E}">
        <p14:creationId xmlns:p14="http://schemas.microsoft.com/office/powerpoint/2010/main" val="250275722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431" y="871538"/>
            <a:ext cx="9172843" cy="5726112"/>
          </a:xfrm>
        </p:spPr>
        <p:txBody>
          <a:bodyPr/>
          <a:lstStyle/>
          <a:p>
            <a:r>
              <a:rPr lang="en-US" sz="1600" dirty="0" smtClean="0"/>
              <a:t>The use of “sequence-controlled DP procedure” is confusing to those used to the TC sequence-controlled service</a:t>
            </a:r>
          </a:p>
          <a:p>
            <a:pPr lvl="1"/>
            <a:r>
              <a:rPr lang="en-US" sz="1400" dirty="0" smtClean="0"/>
              <a:t>Several PIDs advising to make sure that the term is always qualified </a:t>
            </a:r>
          </a:p>
          <a:p>
            <a:pPr lvl="1"/>
            <a:r>
              <a:rPr lang="en-US" sz="1400" dirty="0" smtClean="0"/>
              <a:t>PID on nominal use cases questions why AOS frames are nominally excluded from S-C mode, and why TC frames are nominally excluded from the buffered data mode</a:t>
            </a:r>
          </a:p>
          <a:p>
            <a:pPr lvl="2"/>
            <a:r>
              <a:rPr lang="en-US" sz="1200" dirty="0" smtClean="0"/>
              <a:t>PID implies a misunderstanding of the basis upon which SC mode does its sequence controlling (frame sequence numbers instead of the PROCESS-DATA invocation data-unit-id)</a:t>
            </a:r>
            <a:endParaRPr lang="en-US" sz="1200" dirty="0"/>
          </a:p>
          <a:p>
            <a:r>
              <a:rPr lang="en-US" sz="1800" dirty="0" smtClean="0"/>
              <a:t>Possible solutions</a:t>
            </a:r>
          </a:p>
          <a:p>
            <a:pPr lvl="1"/>
            <a:r>
              <a:rPr lang="en-US" sz="1400" dirty="0" smtClean="0"/>
              <a:t>Always use the qualifiers to distinguish from TC SC service – yes, if we don’t change the name</a:t>
            </a:r>
          </a:p>
          <a:p>
            <a:pPr lvl="1"/>
            <a:r>
              <a:rPr lang="en-US" sz="1400" dirty="0" smtClean="0"/>
              <a:t>Delete/reword the offending nominal uses case statement</a:t>
            </a:r>
          </a:p>
          <a:p>
            <a:pPr lvl="2"/>
            <a:r>
              <a:rPr lang="en-US" sz="1200" dirty="0" smtClean="0"/>
              <a:t>On its own, it just avoids the problem but still leaves the misunderstanding</a:t>
            </a:r>
          </a:p>
          <a:p>
            <a:pPr lvl="1"/>
            <a:r>
              <a:rPr lang="en-US" sz="1400" dirty="0" smtClean="0"/>
              <a:t>Explain what the SFW SCDP procedure is, how it defines “sequence controlled”, and how that differs from TC SC service</a:t>
            </a:r>
          </a:p>
          <a:p>
            <a:pPr lvl="2"/>
            <a:r>
              <a:rPr lang="en-US" sz="1200" dirty="0" smtClean="0"/>
              <a:t>Gets into the weeds early in the FF Overview section</a:t>
            </a:r>
          </a:p>
          <a:p>
            <a:pPr lvl="2"/>
            <a:r>
              <a:rPr lang="en-US" sz="1200" dirty="0" smtClean="0"/>
              <a:t>Negates the layering of the Framework approach if we have to repeat definitions</a:t>
            </a:r>
          </a:p>
          <a:p>
            <a:pPr lvl="2"/>
            <a:r>
              <a:rPr lang="en-US" sz="1200" dirty="0" smtClean="0"/>
              <a:t>Doesn’t help future services that use the SFW SCDP procedure to avoid the same confusion</a:t>
            </a:r>
          </a:p>
          <a:p>
            <a:pPr lvl="1"/>
            <a:r>
              <a:rPr lang="en-US" sz="1400" dirty="0" smtClean="0"/>
              <a:t>Briefly note that SFW </a:t>
            </a:r>
            <a:r>
              <a:rPr lang="en-US" sz="1400" dirty="0"/>
              <a:t>SCDP </a:t>
            </a:r>
            <a:r>
              <a:rPr lang="en-US" sz="1400" dirty="0" smtClean="0"/>
              <a:t>procedure upon which the SCFDP procedure is based has its on definition of “sequence controlled” that’s not related to TC SC service, and point to SFW. </a:t>
            </a:r>
            <a:endParaRPr lang="en-US" sz="1400" dirty="0" smtClean="0"/>
          </a:p>
          <a:p>
            <a:pPr lvl="2"/>
            <a:endParaRPr lang="en-US" sz="12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7</a:t>
            </a:fld>
            <a:endParaRPr lang="en-US"/>
          </a:p>
        </p:txBody>
      </p:sp>
      <p:sp>
        <p:nvSpPr>
          <p:cNvPr id="5" name="Title 1"/>
          <p:cNvSpPr>
            <a:spLocks noGrp="1"/>
          </p:cNvSpPr>
          <p:nvPr>
            <p:ph type="title"/>
          </p:nvPr>
        </p:nvSpPr>
        <p:spPr>
          <a:xfrm>
            <a:off x="0" y="260350"/>
            <a:ext cx="7306147" cy="611188"/>
          </a:xfrm>
        </p:spPr>
        <p:txBody>
          <a:bodyPr/>
          <a:lstStyle/>
          <a:p>
            <a:r>
              <a:rPr lang="en-US" sz="2400" dirty="0"/>
              <a:t>D. Sequence-controlled DP procedure vs. TC sequence-controlled </a:t>
            </a:r>
            <a:r>
              <a:rPr lang="en-US" sz="2400" dirty="0" smtClean="0"/>
              <a:t>service</a:t>
            </a:r>
            <a:endParaRPr lang="en-US" sz="2400" dirty="0"/>
          </a:p>
        </p:txBody>
      </p:sp>
    </p:spTree>
    <p:extLst>
      <p:ext uri="{BB962C8B-B14F-4D97-AF65-F5344CB8AC3E}">
        <p14:creationId xmlns:p14="http://schemas.microsoft.com/office/powerpoint/2010/main" val="37211277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 Inconsistent treatment of </a:t>
            </a:r>
            <a:r>
              <a:rPr lang="en-US" sz="2400" dirty="0" smtClean="0"/>
              <a:t>USLP</a:t>
            </a:r>
            <a:endParaRPr lang="en-US" sz="2400" dirty="0"/>
          </a:p>
        </p:txBody>
      </p:sp>
      <p:sp>
        <p:nvSpPr>
          <p:cNvPr id="3" name="Content Placeholder 2"/>
          <p:cNvSpPr>
            <a:spLocks noGrp="1"/>
          </p:cNvSpPr>
          <p:nvPr>
            <p:ph idx="1"/>
          </p:nvPr>
        </p:nvSpPr>
        <p:spPr>
          <a:xfrm>
            <a:off x="188440" y="871538"/>
            <a:ext cx="8611528" cy="5726112"/>
          </a:xfrm>
        </p:spPr>
        <p:txBody>
          <a:bodyPr/>
          <a:lstStyle/>
          <a:p>
            <a:r>
              <a:rPr lang="en-US" sz="2000" dirty="0" smtClean="0"/>
              <a:t>Sometimes USLP is stated as a core goal, sometimes as “this should also work for USLP”, and sometimes not mentioned at all even when it is appropriate</a:t>
            </a:r>
          </a:p>
          <a:p>
            <a:pPr lvl="1"/>
            <a:r>
              <a:rPr lang="en-US" sz="1600" dirty="0" smtClean="0"/>
              <a:t>Note: this is an artifact of the book being written as USLP became progressively more “real”</a:t>
            </a:r>
          </a:p>
          <a:p>
            <a:r>
              <a:rPr lang="en-US" sz="2000" dirty="0" smtClean="0"/>
              <a:t>Multiple PIDs pointing out discrepancies, calling for equal status for USLP</a:t>
            </a:r>
          </a:p>
          <a:p>
            <a:r>
              <a:rPr lang="en-US" sz="2000" dirty="0" smtClean="0"/>
              <a:t>Proposed response: Make USLP co-equal, add it where it is missing, e.g.,</a:t>
            </a:r>
          </a:p>
          <a:p>
            <a:pPr lvl="1"/>
            <a:r>
              <a:rPr lang="en-US" sz="1600" dirty="0" smtClean="0"/>
              <a:t>Note that the forward AOS Frames scenario applies equally to fixed-length USLP frames</a:t>
            </a:r>
          </a:p>
          <a:p>
            <a:pPr lvl="1"/>
            <a:r>
              <a:rPr lang="en-US" sz="1600" dirty="0" smtClean="0"/>
              <a:t>Change the third scenario from AOS CADU to CADUs, note that they can contain either AOS or USLP fixed-length Transfer Frames</a:t>
            </a:r>
          </a:p>
          <a:p>
            <a:pPr lvl="1"/>
            <a:endParaRPr lang="en-US" sz="1800" dirty="0"/>
          </a:p>
          <a:p>
            <a:pPr lvl="1"/>
            <a:endParaRPr lang="en-US" sz="1800" dirty="0"/>
          </a:p>
          <a:p>
            <a:pPr lvl="1"/>
            <a:endParaRPr lang="en-US" sz="1800" dirty="0"/>
          </a:p>
          <a:p>
            <a:pPr lvl="1"/>
            <a:endParaRPr lang="en-US" sz="1800" dirty="0"/>
          </a:p>
          <a:p>
            <a:pPr lvl="1"/>
            <a:endParaRPr lang="en-US" sz="1800" dirty="0" smtClean="0"/>
          </a:p>
          <a:p>
            <a:pPr lvl="1"/>
            <a:endParaRPr lang="en-US" sz="1800" dirty="0" smtClean="0"/>
          </a:p>
          <a:p>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8</a:t>
            </a:fld>
            <a:endParaRPr lang="en-US"/>
          </a:p>
        </p:txBody>
      </p:sp>
    </p:spTree>
    <p:extLst>
      <p:ext uri="{BB962C8B-B14F-4D97-AF65-F5344CB8AC3E}">
        <p14:creationId xmlns:p14="http://schemas.microsoft.com/office/powerpoint/2010/main" val="15223265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395588" cy="611188"/>
          </a:xfrm>
        </p:spPr>
        <p:txBody>
          <a:bodyPr/>
          <a:lstStyle/>
          <a:p>
            <a:r>
              <a:rPr lang="en-US" sz="2000" dirty="0" smtClean="0"/>
              <a:t>F. </a:t>
            </a:r>
            <a:r>
              <a:rPr lang="en-US" sz="2000" dirty="0"/>
              <a:t>Ambiguity regarding sync and channel coding standards for fixed-length frames (AOS and USLP</a:t>
            </a:r>
            <a:r>
              <a:rPr lang="en-US" sz="2000" dirty="0" smtClean="0"/>
              <a:t>) (1 of 4) </a:t>
            </a:r>
            <a:endParaRPr lang="en-US" sz="2000" dirty="0"/>
          </a:p>
        </p:txBody>
      </p:sp>
      <p:sp>
        <p:nvSpPr>
          <p:cNvPr id="3" name="Content Placeholder 2"/>
          <p:cNvSpPr>
            <a:spLocks noGrp="1"/>
          </p:cNvSpPr>
          <p:nvPr>
            <p:ph idx="1"/>
          </p:nvPr>
        </p:nvSpPr>
        <p:spPr>
          <a:xfrm>
            <a:off x="179387" y="871538"/>
            <a:ext cx="8643065" cy="5820664"/>
          </a:xfrm>
        </p:spPr>
        <p:txBody>
          <a:bodyPr/>
          <a:lstStyle/>
          <a:p>
            <a:r>
              <a:rPr lang="en-US" sz="2000" dirty="0" smtClean="0"/>
              <a:t>“AOS” Synchronization, Channel Coding, and OID Generation FR applies to fixed-length USLP frames as well as AOS</a:t>
            </a:r>
          </a:p>
          <a:p>
            <a:r>
              <a:rPr lang="en-US" sz="2000" dirty="0" smtClean="0"/>
              <a:t>Inclusion of OID generation in this FR is confusing to readers familiar with CCSDS SDLP and S&amp;CC standards</a:t>
            </a:r>
          </a:p>
          <a:p>
            <a:r>
              <a:rPr lang="en-US" sz="2000" dirty="0" smtClean="0"/>
              <a:t>PID proposal: change the name of the FR to be more inclusive</a:t>
            </a:r>
          </a:p>
          <a:p>
            <a:r>
              <a:rPr lang="en-US" sz="2000" dirty="0" smtClean="0"/>
              <a:t>Alternative?: eliminate reference to FRs in this book. Refer instead to the functions and their source Blue Books only</a:t>
            </a:r>
          </a:p>
          <a:p>
            <a:pPr lvl="1"/>
            <a:r>
              <a:rPr lang="en-US" sz="1800" dirty="0" smtClean="0"/>
              <a:t>Rationale</a:t>
            </a:r>
          </a:p>
          <a:p>
            <a:pPr lvl="2"/>
            <a:r>
              <a:rPr lang="en-US" sz="1600" dirty="0" smtClean="0"/>
              <a:t>Unlike MD-CSTS and SC-CSTS, functional resources are not central to the operation of the service: no harm done if only their </a:t>
            </a:r>
            <a:r>
              <a:rPr lang="en-US" sz="1600" u="sng" dirty="0" smtClean="0"/>
              <a:t>functionality</a:t>
            </a:r>
            <a:r>
              <a:rPr lang="en-US" sz="1600" dirty="0" smtClean="0"/>
              <a:t> is mentioned</a:t>
            </a:r>
          </a:p>
          <a:p>
            <a:pPr lvl="2"/>
            <a:r>
              <a:rPr lang="en-US" sz="1600" dirty="0" smtClean="0"/>
              <a:t>Saves the reader the effort to understand this intermediate concept </a:t>
            </a:r>
          </a:p>
          <a:p>
            <a:pPr lvl="2"/>
            <a:r>
              <a:rPr lang="en-US" sz="1600" dirty="0" smtClean="0"/>
              <a:t>Eliminates the need to rationalize why OID Generation is done by and FR named “Sync and Channel Coding” instead of by one named “Space Data Link Protocol”</a:t>
            </a:r>
          </a:p>
          <a:p>
            <a:pPr lvl="1"/>
            <a:r>
              <a:rPr lang="en-US" sz="1800" dirty="0" smtClean="0"/>
              <a:t>Caveat: we’ll still have to address the special case of OID generation when CADUs are being transferred, but that is would be specific to the CADU case</a:t>
            </a:r>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9</a:t>
            </a:fld>
            <a:endParaRPr lang="en-US"/>
          </a:p>
        </p:txBody>
      </p:sp>
    </p:spTree>
    <p:extLst>
      <p:ext uri="{BB962C8B-B14F-4D97-AF65-F5344CB8AC3E}">
        <p14:creationId xmlns:p14="http://schemas.microsoft.com/office/powerpoint/2010/main" val="321869244"/>
      </p:ext>
    </p:extLst>
  </p:cSld>
  <p:clrMapOvr>
    <a:masterClrMapping/>
  </p:clrMapOvr>
  <p:transition/>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SLE-SM Service Specification Red 1 - Overview3</Template>
  <TotalTime>46585</TotalTime>
  <Words>1610</Words>
  <Application>Microsoft Office PowerPoint</Application>
  <PresentationFormat>On-screen Show (4:3)</PresentationFormat>
  <Paragraphs>131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Times New Roman</vt:lpstr>
      <vt:lpstr>Wingdings</vt:lpstr>
      <vt:lpstr>SLE-SM Service Specification Red 1 - Overview3</vt:lpstr>
      <vt:lpstr>Forward Frame CSTS – CESG Red Book Approval Review – Proposed PID Response</vt:lpstr>
      <vt:lpstr>Background</vt:lpstr>
      <vt:lpstr>Themes</vt:lpstr>
      <vt:lpstr>A. BD as well as AD frames are discarded in sequence-controlled data transfer mode</vt:lpstr>
      <vt:lpstr>B. Too much emphasis on support for non-CCSDS protocols</vt:lpstr>
      <vt:lpstr>C. Unprovable claim for support for “all” future CCSDS space link protocols</vt:lpstr>
      <vt:lpstr>D. Sequence-controlled DP procedure vs. TC sequence-controlled service</vt:lpstr>
      <vt:lpstr>E. Inconsistent treatment of USLP</vt:lpstr>
      <vt:lpstr>F. Ambiguity regarding sync and channel coding standards for fixed-length frames (AOS and USLP) (1 of 4) </vt:lpstr>
      <vt:lpstr>F. Ambiguity regarding sync and channel coding standards for fixed-length frames (AOS and USLP) (2 of 4) </vt:lpstr>
      <vt:lpstr>F. Ambiguity regarding sync and channel coding standards for fixed-length frames (AOS and USLP) (3 of 4) </vt:lpstr>
      <vt:lpstr>F. Ambiguity regarding sync and channel coding standards for fixed-length frames (AOS and USLP) (4 of 4) </vt:lpstr>
      <vt:lpstr>F. Ambiguity regarding sync and channel coding standards for fixed-length frames (AOS and USLP) (5 of 6) </vt:lpstr>
      <vt:lpstr>F. Ambiguity regarding sync and channel coding standards for fixed-length frames (AOS and USLP) (6 of 6) </vt:lpstr>
      <vt:lpstr>G. Coding choices in scenarios</vt:lpstr>
      <vt:lpstr>H. Imprecise/nonstandard terminology</vt:lpstr>
    </vt:vector>
  </TitlesOfParts>
  <Company>VEGA Group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 SM Service Specification - Red 1  Overview</dc:title>
  <dc:creator>pquintela</dc:creator>
  <cp:keywords>SLE-SM</cp:keywords>
  <cp:lastModifiedBy>John Pietras</cp:lastModifiedBy>
  <cp:revision>1026</cp:revision>
  <cp:lastPrinted>2018-10-12T19:49:44Z</cp:lastPrinted>
  <dcterms:created xsi:type="dcterms:W3CDTF">2006-05-15T11:39:39Z</dcterms:created>
  <dcterms:modified xsi:type="dcterms:W3CDTF">2018-10-17T17:35:29Z</dcterms:modified>
</cp:coreProperties>
</file>