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0" r:id="rId3"/>
    <p:sldId id="273" r:id="rId4"/>
    <p:sldId id="274" r:id="rId5"/>
    <p:sldId id="285" r:id="rId6"/>
    <p:sldId id="275" r:id="rId7"/>
    <p:sldId id="283" r:id="rId8"/>
    <p:sldId id="281" r:id="rId9"/>
    <p:sldId id="265" r:id="rId10"/>
    <p:sldId id="284" r:id="rId11"/>
    <p:sldId id="267" r:id="rId12"/>
    <p:sldId id="279" r:id="rId13"/>
    <p:sldId id="282" r:id="rId14"/>
    <p:sldId id="271" r:id="rId15"/>
    <p:sldId id="272" r:id="rId16"/>
    <p:sldId id="268" r:id="rId1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1" autoAdjust="0"/>
    <p:restoredTop sz="96740" autoAdjust="0"/>
  </p:normalViewPr>
  <p:slideViewPr>
    <p:cSldViewPr snapToGrid="0">
      <p:cViewPr varScale="1">
        <p:scale>
          <a:sx n="73" d="100"/>
          <a:sy n="73" d="100"/>
        </p:scale>
        <p:origin x="906" y="6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FC155B-466E-4F16-997D-24E09EC6A46D}" type="doc">
      <dgm:prSet loTypeId="urn:microsoft.com/office/officeart/2005/8/layout/arrow2" loCatId="process" qsTypeId="urn:microsoft.com/office/officeart/2005/8/quickstyle/simple3" qsCatId="simple" csTypeId="urn:microsoft.com/office/officeart/2005/8/colors/colorful2" csCatId="colorful" phldr="1"/>
      <dgm:spPr/>
    </dgm:pt>
    <dgm:pt modelId="{082E45EA-6AD7-44DE-98FC-66F7AC653E90}">
      <dgm:prSet phldrT="[テキスト]" custT="1"/>
      <dgm:spPr/>
      <dgm:t>
        <a:bodyPr/>
        <a:lstStyle/>
        <a:p>
          <a:r>
            <a:rPr kumimoji="1" lang="en-US" altLang="ja-JP" sz="1400" b="1" dirty="0"/>
            <a:t>Getting Started with small-scale development, and expanding through PDCA cycles</a:t>
          </a:r>
          <a:endParaRPr kumimoji="1" lang="ja-JP" altLang="en-US" sz="1400" b="1" dirty="0"/>
        </a:p>
      </dgm:t>
    </dgm:pt>
    <dgm:pt modelId="{F28C6605-AC2D-49D4-A474-5774A96F83C5}" type="parTrans" cxnId="{A15D8ACB-C7E0-4F94-8A47-5B27CD58AF15}">
      <dgm:prSet/>
      <dgm:spPr/>
      <dgm:t>
        <a:bodyPr/>
        <a:lstStyle/>
        <a:p>
          <a:endParaRPr kumimoji="1" lang="ja-JP" altLang="en-US"/>
        </a:p>
      </dgm:t>
    </dgm:pt>
    <dgm:pt modelId="{7D27F04A-4C54-4DDD-B4F6-E64C0889958C}" type="sibTrans" cxnId="{A15D8ACB-C7E0-4F94-8A47-5B27CD58AF15}">
      <dgm:prSet/>
      <dgm:spPr/>
      <dgm:t>
        <a:bodyPr/>
        <a:lstStyle/>
        <a:p>
          <a:endParaRPr kumimoji="1" lang="ja-JP" altLang="en-US"/>
        </a:p>
      </dgm:t>
    </dgm:pt>
    <dgm:pt modelId="{C1F9D43A-A9D1-493B-94DD-0E96CA8BC1D3}">
      <dgm:prSet phldrT="[テキスト]" custT="1"/>
      <dgm:spPr/>
      <dgm:t>
        <a:bodyPr/>
        <a:lstStyle/>
        <a:p>
          <a:r>
            <a:rPr kumimoji="1" lang="en-US" altLang="ja-JP" sz="1400" b="1" dirty="0">
              <a:solidFill>
                <a:schemeClr val="tx1"/>
              </a:solidFill>
            </a:rPr>
            <a:t>Testing interoperability first within JAXA, then with other agencies</a:t>
          </a:r>
          <a:endParaRPr kumimoji="1" lang="ja-JP" altLang="en-US" sz="1400" b="1" dirty="0">
            <a:solidFill>
              <a:schemeClr val="tx1"/>
            </a:solidFill>
          </a:endParaRPr>
        </a:p>
      </dgm:t>
    </dgm:pt>
    <dgm:pt modelId="{B2A42793-6D9F-44DD-B58D-18BE773DDEAF}" type="parTrans" cxnId="{3770CEB6-A18A-4399-9753-809F14AA6AE7}">
      <dgm:prSet/>
      <dgm:spPr/>
      <dgm:t>
        <a:bodyPr/>
        <a:lstStyle/>
        <a:p>
          <a:endParaRPr kumimoji="1" lang="ja-JP" altLang="en-US"/>
        </a:p>
      </dgm:t>
    </dgm:pt>
    <dgm:pt modelId="{78FF3187-D5B7-4101-91AB-79CB17C28FFC}" type="sibTrans" cxnId="{3770CEB6-A18A-4399-9753-809F14AA6AE7}">
      <dgm:prSet/>
      <dgm:spPr/>
      <dgm:t>
        <a:bodyPr/>
        <a:lstStyle/>
        <a:p>
          <a:endParaRPr kumimoji="1" lang="ja-JP" altLang="en-US"/>
        </a:p>
      </dgm:t>
    </dgm:pt>
    <dgm:pt modelId="{4C04ABD1-F6BC-441F-9E0B-648DC68DAE28}">
      <dgm:prSet phldrT="[テキスト]" custT="1"/>
      <dgm:spPr/>
      <dgm:t>
        <a:bodyPr/>
        <a:lstStyle/>
        <a:p>
          <a:r>
            <a:rPr kumimoji="1" lang="en-US" altLang="ja-JP" sz="1400" b="1" dirty="0"/>
            <a:t>Promoting the MD-CSTS to outside users (developing open-source software, possibly)</a:t>
          </a:r>
          <a:endParaRPr kumimoji="1" lang="ja-JP" altLang="en-US" sz="1400" b="1" dirty="0"/>
        </a:p>
      </dgm:t>
    </dgm:pt>
    <dgm:pt modelId="{A97B4201-2071-49F7-A5EC-E938C41E7A01}" type="parTrans" cxnId="{6ECBBD43-C626-4CA2-81BB-94837FA1DC0A}">
      <dgm:prSet/>
      <dgm:spPr/>
      <dgm:t>
        <a:bodyPr/>
        <a:lstStyle/>
        <a:p>
          <a:endParaRPr kumimoji="1" lang="ja-JP" altLang="en-US"/>
        </a:p>
      </dgm:t>
    </dgm:pt>
    <dgm:pt modelId="{6F7D408A-96A3-4DB3-BC32-CCAF45E95393}" type="sibTrans" cxnId="{6ECBBD43-C626-4CA2-81BB-94837FA1DC0A}">
      <dgm:prSet/>
      <dgm:spPr/>
      <dgm:t>
        <a:bodyPr/>
        <a:lstStyle/>
        <a:p>
          <a:endParaRPr kumimoji="1" lang="ja-JP" altLang="en-US"/>
        </a:p>
      </dgm:t>
    </dgm:pt>
    <dgm:pt modelId="{8F265351-9C58-47D4-9909-7DA88E8F025D}" type="pres">
      <dgm:prSet presAssocID="{23FC155B-466E-4F16-997D-24E09EC6A46D}" presName="arrowDiagram" presStyleCnt="0">
        <dgm:presLayoutVars>
          <dgm:chMax val="5"/>
          <dgm:dir/>
          <dgm:resizeHandles val="exact"/>
        </dgm:presLayoutVars>
      </dgm:prSet>
      <dgm:spPr/>
    </dgm:pt>
    <dgm:pt modelId="{A2F64104-A31D-4C35-A43C-3248D19C8D84}" type="pres">
      <dgm:prSet presAssocID="{23FC155B-466E-4F16-997D-24E09EC6A46D}" presName="arrow" presStyleLbl="bgShp" presStyleIdx="0" presStyleCnt="1"/>
      <dgm:spPr/>
    </dgm:pt>
    <dgm:pt modelId="{E6E2AE13-326B-4445-B60A-E1DBE5E26AB0}" type="pres">
      <dgm:prSet presAssocID="{23FC155B-466E-4F16-997D-24E09EC6A46D}" presName="arrowDiagram3" presStyleCnt="0"/>
      <dgm:spPr/>
    </dgm:pt>
    <dgm:pt modelId="{18DB21BD-85E2-47A5-9150-CE2F302367FC}" type="pres">
      <dgm:prSet presAssocID="{082E45EA-6AD7-44DE-98FC-66F7AC653E90}" presName="bullet3a" presStyleLbl="node1" presStyleIdx="0" presStyleCnt="3"/>
      <dgm:spPr/>
    </dgm:pt>
    <dgm:pt modelId="{876F592A-09E6-4810-A83C-80A32E819F80}" type="pres">
      <dgm:prSet presAssocID="{082E45EA-6AD7-44DE-98FC-66F7AC653E90}" presName="textBox3a" presStyleLbl="revTx" presStyleIdx="0" presStyleCnt="3" custScaleX="242912" custLinFactNeighborX="53815" custLinFactNeighborY="40517">
        <dgm:presLayoutVars>
          <dgm:bulletEnabled val="1"/>
        </dgm:presLayoutVars>
      </dgm:prSet>
      <dgm:spPr/>
      <dgm:t>
        <a:bodyPr/>
        <a:lstStyle/>
        <a:p>
          <a:endParaRPr kumimoji="1" lang="ja-JP" altLang="en-US"/>
        </a:p>
      </dgm:t>
    </dgm:pt>
    <dgm:pt modelId="{0BB457B2-A5C8-4345-9150-6023F4EA2811}" type="pres">
      <dgm:prSet presAssocID="{C1F9D43A-A9D1-493B-94DD-0E96CA8BC1D3}" presName="bullet3b" presStyleLbl="node1" presStyleIdx="1" presStyleCnt="3"/>
      <dgm:spPr/>
    </dgm:pt>
    <dgm:pt modelId="{CA486DAB-069D-4C31-B9B3-8A9AA24738A0}" type="pres">
      <dgm:prSet presAssocID="{C1F9D43A-A9D1-493B-94DD-0E96CA8BC1D3}" presName="textBox3b" presStyleLbl="revTx" presStyleIdx="1" presStyleCnt="3" custScaleX="157916" custLinFactNeighborX="-31487" custLinFactNeighborY="-88617">
        <dgm:presLayoutVars>
          <dgm:bulletEnabled val="1"/>
        </dgm:presLayoutVars>
      </dgm:prSet>
      <dgm:spPr/>
      <dgm:t>
        <a:bodyPr/>
        <a:lstStyle/>
        <a:p>
          <a:endParaRPr kumimoji="1" lang="ja-JP" altLang="en-US"/>
        </a:p>
      </dgm:t>
    </dgm:pt>
    <dgm:pt modelId="{4EEC3BFC-B4C0-4732-B3C2-2C95143210B1}" type="pres">
      <dgm:prSet presAssocID="{4C04ABD1-F6BC-441F-9E0B-648DC68DAE28}" presName="bullet3c" presStyleLbl="node1" presStyleIdx="2" presStyleCnt="3"/>
      <dgm:spPr/>
    </dgm:pt>
    <dgm:pt modelId="{B59DDD4B-F8EA-4D76-9919-21A0B4C282F7}" type="pres">
      <dgm:prSet presAssocID="{4C04ABD1-F6BC-441F-9E0B-648DC68DAE28}" presName="textBox3c" presStyleLbl="revTx" presStyleIdx="2" presStyleCnt="3" custScaleX="146755" custLinFactNeighborX="24455" custLinFactNeighborY="8599">
        <dgm:presLayoutVars>
          <dgm:bulletEnabled val="1"/>
        </dgm:presLayoutVars>
      </dgm:prSet>
      <dgm:spPr/>
      <dgm:t>
        <a:bodyPr/>
        <a:lstStyle/>
        <a:p>
          <a:endParaRPr kumimoji="1" lang="ja-JP" altLang="en-US"/>
        </a:p>
      </dgm:t>
    </dgm:pt>
  </dgm:ptLst>
  <dgm:cxnLst>
    <dgm:cxn modelId="{3770CEB6-A18A-4399-9753-809F14AA6AE7}" srcId="{23FC155B-466E-4F16-997D-24E09EC6A46D}" destId="{C1F9D43A-A9D1-493B-94DD-0E96CA8BC1D3}" srcOrd="1" destOrd="0" parTransId="{B2A42793-6D9F-44DD-B58D-18BE773DDEAF}" sibTransId="{78FF3187-D5B7-4101-91AB-79CB17C28FFC}"/>
    <dgm:cxn modelId="{2105759D-B2EC-4AD3-994B-ED36790FBB64}" type="presOf" srcId="{C1F9D43A-A9D1-493B-94DD-0E96CA8BC1D3}" destId="{CA486DAB-069D-4C31-B9B3-8A9AA24738A0}" srcOrd="0" destOrd="0" presId="urn:microsoft.com/office/officeart/2005/8/layout/arrow2"/>
    <dgm:cxn modelId="{A15D8ACB-C7E0-4F94-8A47-5B27CD58AF15}" srcId="{23FC155B-466E-4F16-997D-24E09EC6A46D}" destId="{082E45EA-6AD7-44DE-98FC-66F7AC653E90}" srcOrd="0" destOrd="0" parTransId="{F28C6605-AC2D-49D4-A474-5774A96F83C5}" sibTransId="{7D27F04A-4C54-4DDD-B4F6-E64C0889958C}"/>
    <dgm:cxn modelId="{57D2E58D-48DA-44A7-A2E7-715A63D19DA4}" type="presOf" srcId="{23FC155B-466E-4F16-997D-24E09EC6A46D}" destId="{8F265351-9C58-47D4-9909-7DA88E8F025D}" srcOrd="0" destOrd="0" presId="urn:microsoft.com/office/officeart/2005/8/layout/arrow2"/>
    <dgm:cxn modelId="{BA18790D-C40E-472F-9495-693733BF7699}" type="presOf" srcId="{082E45EA-6AD7-44DE-98FC-66F7AC653E90}" destId="{876F592A-09E6-4810-A83C-80A32E819F80}" srcOrd="0" destOrd="0" presId="urn:microsoft.com/office/officeart/2005/8/layout/arrow2"/>
    <dgm:cxn modelId="{6ECBBD43-C626-4CA2-81BB-94837FA1DC0A}" srcId="{23FC155B-466E-4F16-997D-24E09EC6A46D}" destId="{4C04ABD1-F6BC-441F-9E0B-648DC68DAE28}" srcOrd="2" destOrd="0" parTransId="{A97B4201-2071-49F7-A5EC-E938C41E7A01}" sibTransId="{6F7D408A-96A3-4DB3-BC32-CCAF45E95393}"/>
    <dgm:cxn modelId="{FC7F699D-6FBC-4765-881A-29E61642A64F}" type="presOf" srcId="{4C04ABD1-F6BC-441F-9E0B-648DC68DAE28}" destId="{B59DDD4B-F8EA-4D76-9919-21A0B4C282F7}" srcOrd="0" destOrd="0" presId="urn:microsoft.com/office/officeart/2005/8/layout/arrow2"/>
    <dgm:cxn modelId="{25A8173C-28A7-40A3-AB65-746E8B087C64}" type="presParOf" srcId="{8F265351-9C58-47D4-9909-7DA88E8F025D}" destId="{A2F64104-A31D-4C35-A43C-3248D19C8D84}" srcOrd="0" destOrd="0" presId="urn:microsoft.com/office/officeart/2005/8/layout/arrow2"/>
    <dgm:cxn modelId="{1A838067-53C6-4598-96BE-31FA858E1B90}" type="presParOf" srcId="{8F265351-9C58-47D4-9909-7DA88E8F025D}" destId="{E6E2AE13-326B-4445-B60A-E1DBE5E26AB0}" srcOrd="1" destOrd="0" presId="urn:microsoft.com/office/officeart/2005/8/layout/arrow2"/>
    <dgm:cxn modelId="{29CC2703-A756-4A1F-A049-7E922A37D498}" type="presParOf" srcId="{E6E2AE13-326B-4445-B60A-E1DBE5E26AB0}" destId="{18DB21BD-85E2-47A5-9150-CE2F302367FC}" srcOrd="0" destOrd="0" presId="urn:microsoft.com/office/officeart/2005/8/layout/arrow2"/>
    <dgm:cxn modelId="{2204DBA1-B771-4B3D-8EA7-BB9E4E81F7F9}" type="presParOf" srcId="{E6E2AE13-326B-4445-B60A-E1DBE5E26AB0}" destId="{876F592A-09E6-4810-A83C-80A32E819F80}" srcOrd="1" destOrd="0" presId="urn:microsoft.com/office/officeart/2005/8/layout/arrow2"/>
    <dgm:cxn modelId="{AE969998-7A23-471E-B3B4-87659BFC4036}" type="presParOf" srcId="{E6E2AE13-326B-4445-B60A-E1DBE5E26AB0}" destId="{0BB457B2-A5C8-4345-9150-6023F4EA2811}" srcOrd="2" destOrd="0" presId="urn:microsoft.com/office/officeart/2005/8/layout/arrow2"/>
    <dgm:cxn modelId="{A924E0DC-18CC-4EC6-8577-ABE3BB41AFA9}" type="presParOf" srcId="{E6E2AE13-326B-4445-B60A-E1DBE5E26AB0}" destId="{CA486DAB-069D-4C31-B9B3-8A9AA24738A0}" srcOrd="3" destOrd="0" presId="urn:microsoft.com/office/officeart/2005/8/layout/arrow2"/>
    <dgm:cxn modelId="{C4477259-0376-4014-B3D0-B3D6482259D7}" type="presParOf" srcId="{E6E2AE13-326B-4445-B60A-E1DBE5E26AB0}" destId="{4EEC3BFC-B4C0-4732-B3C2-2C95143210B1}" srcOrd="4" destOrd="0" presId="urn:microsoft.com/office/officeart/2005/8/layout/arrow2"/>
    <dgm:cxn modelId="{20BF2433-A828-4221-A85E-30A2BA3032E6}" type="presParOf" srcId="{E6E2AE13-326B-4445-B60A-E1DBE5E26AB0}" destId="{B59DDD4B-F8EA-4D76-9919-21A0B4C282F7}"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F64104-A31D-4C35-A43C-3248D19C8D84}">
      <dsp:nvSpPr>
        <dsp:cNvPr id="0" name=""/>
        <dsp:cNvSpPr/>
      </dsp:nvSpPr>
      <dsp:spPr>
        <a:xfrm>
          <a:off x="64858" y="898683"/>
          <a:ext cx="4896394" cy="3060246"/>
        </a:xfrm>
        <a:prstGeom prst="swooshArrow">
          <a:avLst>
            <a:gd name="adj1" fmla="val 25000"/>
            <a:gd name="adj2" fmla="val 2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18DB21BD-85E2-47A5-9150-CE2F302367FC}">
      <dsp:nvSpPr>
        <dsp:cNvPr id="0" name=""/>
        <dsp:cNvSpPr/>
      </dsp:nvSpPr>
      <dsp:spPr>
        <a:xfrm>
          <a:off x="686700" y="3010865"/>
          <a:ext cx="127306" cy="127306"/>
        </a:xfrm>
        <a:prstGeom prst="ellipse">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76F592A-09E6-4810-A83C-80A32E819F80}">
      <dsp:nvSpPr>
        <dsp:cNvPr id="0" name=""/>
        <dsp:cNvSpPr/>
      </dsp:nvSpPr>
      <dsp:spPr>
        <a:xfrm>
          <a:off x="549094" y="3432855"/>
          <a:ext cx="2771285" cy="8844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7457" tIns="0" rIns="0" bIns="0" numCol="1" spcCol="1270" anchor="t" anchorCtr="0">
          <a:noAutofit/>
        </a:bodyPr>
        <a:lstStyle/>
        <a:p>
          <a:pPr lvl="0" algn="l" defTabSz="622300">
            <a:lnSpc>
              <a:spcPct val="90000"/>
            </a:lnSpc>
            <a:spcBef>
              <a:spcPct val="0"/>
            </a:spcBef>
            <a:spcAft>
              <a:spcPct val="35000"/>
            </a:spcAft>
          </a:pPr>
          <a:r>
            <a:rPr kumimoji="1" lang="en-US" altLang="ja-JP" sz="1400" b="1" kern="1200" dirty="0"/>
            <a:t>Getting Started with small-scale development, and expanding through PDCA cycles</a:t>
          </a:r>
          <a:endParaRPr kumimoji="1" lang="ja-JP" altLang="en-US" sz="1400" b="1" kern="1200" dirty="0"/>
        </a:p>
      </dsp:txBody>
      <dsp:txXfrm>
        <a:off x="549094" y="3432855"/>
        <a:ext cx="2771285" cy="884411"/>
      </dsp:txXfrm>
    </dsp:sp>
    <dsp:sp modelId="{0BB457B2-A5C8-4345-9150-6023F4EA2811}">
      <dsp:nvSpPr>
        <dsp:cNvPr id="0" name=""/>
        <dsp:cNvSpPr/>
      </dsp:nvSpPr>
      <dsp:spPr>
        <a:xfrm>
          <a:off x="1810423" y="2179090"/>
          <a:ext cx="230130" cy="230130"/>
        </a:xfrm>
        <a:prstGeom prst="ellipse">
          <a:avLst/>
        </a:prstGeom>
        <a:gradFill rotWithShape="0">
          <a:gsLst>
            <a:gs pos="0">
              <a:schemeClr val="accent2">
                <a:hueOff val="-727682"/>
                <a:satOff val="-41964"/>
                <a:lumOff val="4314"/>
                <a:alphaOff val="0"/>
                <a:lumMod val="110000"/>
                <a:satMod val="105000"/>
                <a:tint val="67000"/>
              </a:schemeClr>
            </a:gs>
            <a:gs pos="50000">
              <a:schemeClr val="accent2">
                <a:hueOff val="-727682"/>
                <a:satOff val="-41964"/>
                <a:lumOff val="4314"/>
                <a:alphaOff val="0"/>
                <a:lumMod val="105000"/>
                <a:satMod val="103000"/>
                <a:tint val="73000"/>
              </a:schemeClr>
            </a:gs>
            <a:gs pos="100000">
              <a:schemeClr val="accent2">
                <a:hueOff val="-727682"/>
                <a:satOff val="-41964"/>
                <a:lumOff val="431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A486DAB-069D-4C31-B9B3-8A9AA24738A0}">
      <dsp:nvSpPr>
        <dsp:cNvPr id="0" name=""/>
        <dsp:cNvSpPr/>
      </dsp:nvSpPr>
      <dsp:spPr>
        <a:xfrm>
          <a:off x="1215178" y="818883"/>
          <a:ext cx="1855725" cy="1664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41" tIns="0" rIns="0" bIns="0" numCol="1" spcCol="1270" anchor="t" anchorCtr="0">
          <a:noAutofit/>
        </a:bodyPr>
        <a:lstStyle/>
        <a:p>
          <a:pPr lvl="0" algn="l" defTabSz="622300">
            <a:lnSpc>
              <a:spcPct val="90000"/>
            </a:lnSpc>
            <a:spcBef>
              <a:spcPct val="0"/>
            </a:spcBef>
            <a:spcAft>
              <a:spcPct val="35000"/>
            </a:spcAft>
          </a:pPr>
          <a:r>
            <a:rPr kumimoji="1" lang="en-US" altLang="ja-JP" sz="1400" b="1" kern="1200" dirty="0">
              <a:solidFill>
                <a:schemeClr val="tx1"/>
              </a:solidFill>
            </a:rPr>
            <a:t>Testing interoperability first within JAXA, then with other agencies</a:t>
          </a:r>
          <a:endParaRPr kumimoji="1" lang="ja-JP" altLang="en-US" sz="1400" b="1" kern="1200" dirty="0">
            <a:solidFill>
              <a:schemeClr val="tx1"/>
            </a:solidFill>
          </a:endParaRPr>
        </a:p>
      </dsp:txBody>
      <dsp:txXfrm>
        <a:off x="1215178" y="818883"/>
        <a:ext cx="1855725" cy="1664773"/>
      </dsp:txXfrm>
    </dsp:sp>
    <dsp:sp modelId="{4EEC3BFC-B4C0-4732-B3C2-2C95143210B1}">
      <dsp:nvSpPr>
        <dsp:cNvPr id="0" name=""/>
        <dsp:cNvSpPr/>
      </dsp:nvSpPr>
      <dsp:spPr>
        <a:xfrm>
          <a:off x="3161828" y="1672926"/>
          <a:ext cx="318265" cy="318265"/>
        </a:xfrm>
        <a:prstGeom prst="ellipse">
          <a:avLst/>
        </a:prstGeom>
        <a:gradFill rotWithShape="0">
          <a:gsLst>
            <a:gs pos="0">
              <a:schemeClr val="accent2">
                <a:hueOff val="-1455363"/>
                <a:satOff val="-83928"/>
                <a:lumOff val="8628"/>
                <a:alphaOff val="0"/>
                <a:lumMod val="110000"/>
                <a:satMod val="105000"/>
                <a:tint val="67000"/>
              </a:schemeClr>
            </a:gs>
            <a:gs pos="50000">
              <a:schemeClr val="accent2">
                <a:hueOff val="-1455363"/>
                <a:satOff val="-83928"/>
                <a:lumOff val="8628"/>
                <a:alphaOff val="0"/>
                <a:lumMod val="105000"/>
                <a:satMod val="103000"/>
                <a:tint val="73000"/>
              </a:schemeClr>
            </a:gs>
            <a:gs pos="100000">
              <a:schemeClr val="accent2">
                <a:hueOff val="-1455363"/>
                <a:satOff val="-83928"/>
                <a:lumOff val="86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59DDD4B-F8EA-4D76-9919-21A0B4C282F7}">
      <dsp:nvSpPr>
        <dsp:cNvPr id="0" name=""/>
        <dsp:cNvSpPr/>
      </dsp:nvSpPr>
      <dsp:spPr>
        <a:xfrm>
          <a:off x="3171825" y="2014948"/>
          <a:ext cx="1724568" cy="2126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642" tIns="0" rIns="0" bIns="0" numCol="1" spcCol="1270" anchor="t" anchorCtr="0">
          <a:noAutofit/>
        </a:bodyPr>
        <a:lstStyle/>
        <a:p>
          <a:pPr lvl="0" algn="l" defTabSz="622300">
            <a:lnSpc>
              <a:spcPct val="90000"/>
            </a:lnSpc>
            <a:spcBef>
              <a:spcPct val="0"/>
            </a:spcBef>
            <a:spcAft>
              <a:spcPct val="35000"/>
            </a:spcAft>
          </a:pPr>
          <a:r>
            <a:rPr kumimoji="1" lang="en-US" altLang="ja-JP" sz="1400" b="1" kern="1200" dirty="0"/>
            <a:t>Promoting the MD-CSTS to outside users (developing open-source software, possibly)</a:t>
          </a:r>
          <a:endParaRPr kumimoji="1" lang="ja-JP" altLang="en-US" sz="1400" b="1" kern="1200" dirty="0"/>
        </a:p>
      </dsp:txBody>
      <dsp:txXfrm>
        <a:off x="3171825" y="2014948"/>
        <a:ext cx="1724568" cy="2126871"/>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A41A2C-825E-4173-881B-601EA8636A6F}" type="datetimeFigureOut">
              <a:rPr kumimoji="1" lang="ja-JP" altLang="en-US" smtClean="0"/>
              <a:t>2018/10/11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587CC3-26A5-4B7E-B155-F1C6A1E6D515}" type="slidenum">
              <a:rPr kumimoji="1" lang="ja-JP" altLang="en-US" smtClean="0"/>
              <a:t>‹#›</a:t>
            </a:fld>
            <a:endParaRPr kumimoji="1" lang="ja-JP" altLang="en-US"/>
          </a:p>
        </p:txBody>
      </p:sp>
    </p:spTree>
    <p:extLst>
      <p:ext uri="{BB962C8B-B14F-4D97-AF65-F5344CB8AC3E}">
        <p14:creationId xmlns:p14="http://schemas.microsoft.com/office/powerpoint/2010/main" val="39573193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D587CC3-26A5-4B7E-B155-F1C6A1E6D515}" type="slidenum">
              <a:rPr kumimoji="1" lang="ja-JP" altLang="en-US" smtClean="0"/>
              <a:t>6</a:t>
            </a:fld>
            <a:endParaRPr kumimoji="1" lang="ja-JP" altLang="en-US"/>
          </a:p>
        </p:txBody>
      </p:sp>
    </p:spTree>
    <p:extLst>
      <p:ext uri="{BB962C8B-B14F-4D97-AF65-F5344CB8AC3E}">
        <p14:creationId xmlns:p14="http://schemas.microsoft.com/office/powerpoint/2010/main" val="964916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0457CD-F84A-4418-8115-BB2510609240}" type="slidenum">
              <a:rPr kumimoji="1" lang="ja-JP" altLang="en-US" smtClean="0"/>
              <a:t>9</a:t>
            </a:fld>
            <a:endParaRPr kumimoji="1" lang="ja-JP" altLang="en-US"/>
          </a:p>
        </p:txBody>
      </p:sp>
    </p:spTree>
    <p:extLst>
      <p:ext uri="{BB962C8B-B14F-4D97-AF65-F5344CB8AC3E}">
        <p14:creationId xmlns:p14="http://schemas.microsoft.com/office/powerpoint/2010/main" val="4286635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D587CC3-26A5-4B7E-B155-F1C6A1E6D515}" type="slidenum">
              <a:rPr kumimoji="1" lang="ja-JP" altLang="en-US" smtClean="0"/>
              <a:t>16</a:t>
            </a:fld>
            <a:endParaRPr kumimoji="1" lang="ja-JP" altLang="en-US"/>
          </a:p>
        </p:txBody>
      </p:sp>
    </p:spTree>
    <p:extLst>
      <p:ext uri="{BB962C8B-B14F-4D97-AF65-F5344CB8AC3E}">
        <p14:creationId xmlns:p14="http://schemas.microsoft.com/office/powerpoint/2010/main" val="1614544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286FA8A-F75D-4A3F-8852-D752FB10F222}" type="datetime1">
              <a:rPr kumimoji="1" lang="ja-JP" altLang="en-US" smtClean="0"/>
              <a:t>2018/10/11</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CSODA-SOG-18018</a:t>
            </a:r>
            <a:endParaRPr kumimoji="1" lang="ja-JP" altLang="en-US"/>
          </a:p>
        </p:txBody>
      </p:sp>
      <p:sp>
        <p:nvSpPr>
          <p:cNvPr id="6" name="スライド番号プレースホルダー 5"/>
          <p:cNvSpPr>
            <a:spLocks noGrp="1"/>
          </p:cNvSpPr>
          <p:nvPr>
            <p:ph type="sldNum" sz="quarter" idx="12"/>
          </p:nvPr>
        </p:nvSpPr>
        <p:spPr/>
        <p:txBody>
          <a:body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3341030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90D5EA-94F5-4F70-81D3-746B8BAF6381}" type="datetime1">
              <a:rPr kumimoji="1" lang="ja-JP" altLang="en-US" smtClean="0"/>
              <a:t>2018/10/11</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CSODA-SOG-18018</a:t>
            </a:r>
            <a:endParaRPr kumimoji="1" lang="ja-JP" altLang="en-US"/>
          </a:p>
        </p:txBody>
      </p:sp>
      <p:sp>
        <p:nvSpPr>
          <p:cNvPr id="6" name="スライド番号プレースホルダー 5"/>
          <p:cNvSpPr>
            <a:spLocks noGrp="1"/>
          </p:cNvSpPr>
          <p:nvPr>
            <p:ph type="sldNum" sz="quarter" idx="12"/>
          </p:nvPr>
        </p:nvSpPr>
        <p:spPr/>
        <p:txBody>
          <a:body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2128911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8DCB2D4-6647-42B2-AE9E-25AF8B75325C}" type="datetime1">
              <a:rPr kumimoji="1" lang="ja-JP" altLang="en-US" smtClean="0"/>
              <a:t>2018/10/11</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CSODA-SOG-18018</a:t>
            </a:r>
            <a:endParaRPr kumimoji="1" lang="ja-JP" altLang="en-US"/>
          </a:p>
        </p:txBody>
      </p:sp>
      <p:sp>
        <p:nvSpPr>
          <p:cNvPr id="6" name="スライド番号プレースホルダー 5"/>
          <p:cNvSpPr>
            <a:spLocks noGrp="1"/>
          </p:cNvSpPr>
          <p:nvPr>
            <p:ph type="sldNum" sz="quarter" idx="12"/>
          </p:nvPr>
        </p:nvSpPr>
        <p:spPr/>
        <p:txBody>
          <a:body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3098273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363ECF-23CA-4B18-89B4-ADE3F68EA57E}" type="datetime1">
              <a:rPr kumimoji="1" lang="ja-JP" altLang="en-US" smtClean="0"/>
              <a:t>2018/10/11</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CSODA-SOG-18018</a:t>
            </a:r>
            <a:endParaRPr kumimoji="1" lang="ja-JP" altLang="en-US"/>
          </a:p>
        </p:txBody>
      </p:sp>
      <p:sp>
        <p:nvSpPr>
          <p:cNvPr id="6" name="スライド番号プレースホルダー 5"/>
          <p:cNvSpPr>
            <a:spLocks noGrp="1"/>
          </p:cNvSpPr>
          <p:nvPr>
            <p:ph type="sldNum" sz="quarter" idx="12"/>
          </p:nvPr>
        </p:nvSpPr>
        <p:spPr/>
        <p:txBody>
          <a:body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4017401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C9B49C0-FBC6-43F1-8DB4-36117F0A83E2}" type="datetime1">
              <a:rPr kumimoji="1" lang="ja-JP" altLang="en-US" smtClean="0"/>
              <a:t>2018/10/11</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CSODA-SOG-18018</a:t>
            </a:r>
            <a:endParaRPr kumimoji="1" lang="ja-JP" altLang="en-US"/>
          </a:p>
        </p:txBody>
      </p:sp>
      <p:sp>
        <p:nvSpPr>
          <p:cNvPr id="6" name="スライド番号プレースホルダー 5"/>
          <p:cNvSpPr>
            <a:spLocks noGrp="1"/>
          </p:cNvSpPr>
          <p:nvPr>
            <p:ph type="sldNum" sz="quarter" idx="12"/>
          </p:nvPr>
        </p:nvSpPr>
        <p:spPr/>
        <p:txBody>
          <a:body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92034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F854558-6824-4964-8383-65233D285412}" type="datetime1">
              <a:rPr kumimoji="1" lang="ja-JP" altLang="en-US" smtClean="0"/>
              <a:t>2018/10/11</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CSODA-SOG-18018</a:t>
            </a:r>
            <a:endParaRPr kumimoji="1" lang="ja-JP" altLang="en-US"/>
          </a:p>
        </p:txBody>
      </p:sp>
      <p:sp>
        <p:nvSpPr>
          <p:cNvPr id="7" name="スライド番号プレースホルダー 6"/>
          <p:cNvSpPr>
            <a:spLocks noGrp="1"/>
          </p:cNvSpPr>
          <p:nvPr>
            <p:ph type="sldNum" sz="quarter" idx="12"/>
          </p:nvPr>
        </p:nvSpPr>
        <p:spPr/>
        <p:txBody>
          <a:body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4035268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932C37-5EA0-416C-A3DE-13F74A40857D}" type="datetime1">
              <a:rPr kumimoji="1" lang="ja-JP" altLang="en-US" smtClean="0"/>
              <a:t>2018/10/11</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CSODA-SOG-18018</a:t>
            </a:r>
            <a:endParaRPr kumimoji="1" lang="ja-JP" altLang="en-US"/>
          </a:p>
        </p:txBody>
      </p:sp>
      <p:sp>
        <p:nvSpPr>
          <p:cNvPr id="9" name="スライド番号プレースホルダー 8"/>
          <p:cNvSpPr>
            <a:spLocks noGrp="1"/>
          </p:cNvSpPr>
          <p:nvPr>
            <p:ph type="sldNum" sz="quarter" idx="12"/>
          </p:nvPr>
        </p:nvSpPr>
        <p:spPr/>
        <p:txBody>
          <a:body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1273967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CBB30FC-2D29-415B-977E-9C8125C028C0}" type="datetime1">
              <a:rPr kumimoji="1" lang="ja-JP" altLang="en-US" smtClean="0"/>
              <a:t>2018/10/11</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CSODA-SOG-18018</a:t>
            </a:r>
            <a:endParaRPr kumimoji="1" lang="ja-JP" altLang="en-US"/>
          </a:p>
        </p:txBody>
      </p:sp>
      <p:sp>
        <p:nvSpPr>
          <p:cNvPr id="5" name="スライド番号プレースホルダー 4"/>
          <p:cNvSpPr>
            <a:spLocks noGrp="1"/>
          </p:cNvSpPr>
          <p:nvPr>
            <p:ph type="sldNum" sz="quarter" idx="12"/>
          </p:nvPr>
        </p:nvSpPr>
        <p:spPr/>
        <p:txBody>
          <a:body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2812515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58FF6B6-32C6-40A1-8452-D0B8FF57A529}" type="datetime1">
              <a:rPr kumimoji="1" lang="ja-JP" altLang="en-US" smtClean="0"/>
              <a:t>2018/10/11</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CSODA-SOG-18018</a:t>
            </a:r>
            <a:endParaRPr kumimoji="1" lang="ja-JP" altLang="en-US"/>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4091514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F8B2A2-376A-416A-B880-5DC29CBEC353}" type="datetime1">
              <a:rPr kumimoji="1" lang="ja-JP" altLang="en-US" smtClean="0"/>
              <a:t>2018/10/11</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CSODA-SOG-18018</a:t>
            </a:r>
            <a:endParaRPr kumimoji="1" lang="ja-JP" altLang="en-US"/>
          </a:p>
        </p:txBody>
      </p:sp>
      <p:sp>
        <p:nvSpPr>
          <p:cNvPr id="7" name="スライド番号プレースホルダー 6"/>
          <p:cNvSpPr>
            <a:spLocks noGrp="1"/>
          </p:cNvSpPr>
          <p:nvPr>
            <p:ph type="sldNum" sz="quarter" idx="12"/>
          </p:nvPr>
        </p:nvSpPr>
        <p:spPr/>
        <p:txBody>
          <a:body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832442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B3EE138-3C50-45F7-A216-0C037FFE82EC}" type="datetime1">
              <a:rPr kumimoji="1" lang="ja-JP" altLang="en-US" smtClean="0"/>
              <a:t>2018/10/11</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CSODA-SOG-18018</a:t>
            </a:r>
            <a:endParaRPr kumimoji="1" lang="ja-JP" altLang="en-US"/>
          </a:p>
        </p:txBody>
      </p:sp>
      <p:sp>
        <p:nvSpPr>
          <p:cNvPr id="7" name="スライド番号プレースホルダー 6"/>
          <p:cNvSpPr>
            <a:spLocks noGrp="1"/>
          </p:cNvSpPr>
          <p:nvPr>
            <p:ph type="sldNum" sz="quarter" idx="12"/>
          </p:nvPr>
        </p:nvSpPr>
        <p:spPr/>
        <p:txBody>
          <a:body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2029206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43B1BE-C664-4D39-8CC4-E6B77DDE467B}" type="datetime1">
              <a:rPr kumimoji="1" lang="ja-JP" altLang="en-US" smtClean="0"/>
              <a:t>2018/10/11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CSODA-SOG-18018</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89D31D-CD2A-4292-90BF-968A94E39839}" type="slidenum">
              <a:rPr kumimoji="1" lang="ja-JP" altLang="en-US" smtClean="0"/>
              <a:t>‹#›</a:t>
            </a:fld>
            <a:endParaRPr kumimoji="1" lang="ja-JP" altLang="en-US"/>
          </a:p>
        </p:txBody>
      </p:sp>
    </p:spTree>
    <p:extLst>
      <p:ext uri="{BB962C8B-B14F-4D97-AF65-F5344CB8AC3E}">
        <p14:creationId xmlns:p14="http://schemas.microsoft.com/office/powerpoint/2010/main" val="16137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iyano.yoshikazu@jaxa.jp"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6.xml"/><Relationship Id="rId5" Type="http://schemas.openxmlformats.org/officeDocument/2006/relationships/hyperlink" Target="http://haya2now.jp/"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anaregistry.org/r/functional_resources"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86962" y="567934"/>
            <a:ext cx="9653953" cy="2387600"/>
          </a:xfrm>
        </p:spPr>
        <p:txBody>
          <a:bodyPr>
            <a:normAutofit/>
          </a:bodyPr>
          <a:lstStyle/>
          <a:p>
            <a:r>
              <a:rPr lang="en-US" altLang="ja-JP" sz="3600" b="1" dirty="0">
                <a:latin typeface="游ゴシック Medium" panose="020B0500000000000000" pitchFamily="50" charset="-128"/>
                <a:ea typeface="游ゴシック Medium" panose="020B0500000000000000" pitchFamily="50" charset="-128"/>
              </a:rPr>
              <a:t>JAXA’s Perspective on Implementing CSTSes</a:t>
            </a:r>
            <a:br>
              <a:rPr lang="en-US" altLang="ja-JP" sz="3600" b="1" dirty="0">
                <a:latin typeface="游ゴシック Medium" panose="020B0500000000000000" pitchFamily="50" charset="-128"/>
                <a:ea typeface="游ゴシック Medium" panose="020B0500000000000000" pitchFamily="50" charset="-128"/>
              </a:rPr>
            </a:br>
            <a:r>
              <a:rPr lang="en-US" altLang="ja-JP" sz="3200" dirty="0"/>
              <a:t>(from the viewpoint of a service-user side)</a:t>
            </a:r>
            <a:endParaRPr kumimoji="1" lang="ja-JP" altLang="en-US" sz="3600" b="1" dirty="0">
              <a:latin typeface="游ゴシック Medium" panose="020B0500000000000000" pitchFamily="50" charset="-128"/>
              <a:ea typeface="游ゴシック Medium" panose="020B0500000000000000" pitchFamily="50" charset="-128"/>
            </a:endParaRPr>
          </a:p>
        </p:txBody>
      </p:sp>
      <p:sp>
        <p:nvSpPr>
          <p:cNvPr id="3" name="サブタイトル 2"/>
          <p:cNvSpPr>
            <a:spLocks noGrp="1"/>
          </p:cNvSpPr>
          <p:nvPr>
            <p:ph type="subTitle" idx="1"/>
          </p:nvPr>
        </p:nvSpPr>
        <p:spPr>
          <a:xfrm>
            <a:off x="1523999" y="3602038"/>
            <a:ext cx="9379527" cy="2854180"/>
          </a:xfrm>
        </p:spPr>
        <p:txBody>
          <a:bodyPr>
            <a:normAutofit fontScale="92500" lnSpcReduction="10000"/>
          </a:bodyPr>
          <a:lstStyle/>
          <a:p>
            <a:endParaRPr lang="en-US" altLang="ja-JP" dirty="0"/>
          </a:p>
          <a:p>
            <a:r>
              <a:rPr kumimoji="1" lang="en-US" altLang="ja-JP" dirty="0"/>
              <a:t>Miyano Yoshikazu</a:t>
            </a:r>
          </a:p>
          <a:p>
            <a:r>
              <a:rPr lang="en-US" altLang="ja-JP" dirty="0">
                <a:hlinkClick r:id="rId2"/>
              </a:rPr>
              <a:t>miyano.yoshikazu@jaxa.jp</a:t>
            </a:r>
            <a:endParaRPr lang="en-US" altLang="ja-JP" dirty="0"/>
          </a:p>
          <a:p>
            <a:endParaRPr kumimoji="1" lang="en-US" altLang="ja-JP" dirty="0"/>
          </a:p>
          <a:p>
            <a:r>
              <a:rPr lang="en-US" altLang="ja-JP" dirty="0"/>
              <a:t>Center for Science-Satellite Operation and Data Archive</a:t>
            </a:r>
          </a:p>
          <a:p>
            <a:r>
              <a:rPr lang="en-US" altLang="ja-JP" dirty="0"/>
              <a:t>ISAS (Institute of Space and Astronautical Science)</a:t>
            </a:r>
          </a:p>
          <a:p>
            <a:r>
              <a:rPr lang="en-US" altLang="ja-JP" dirty="0"/>
              <a:t>JAXA</a:t>
            </a:r>
          </a:p>
          <a:p>
            <a:endParaRPr kumimoji="1" lang="ja-JP" altLang="en-US" dirty="0"/>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1</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CSODA-SOG-18018</a:t>
            </a:r>
            <a:endParaRPr kumimoji="1" lang="ja-JP" altLang="en-US"/>
          </a:p>
        </p:txBody>
      </p:sp>
    </p:spTree>
    <p:extLst>
      <p:ext uri="{BB962C8B-B14F-4D97-AF65-F5344CB8AC3E}">
        <p14:creationId xmlns:p14="http://schemas.microsoft.com/office/powerpoint/2010/main" val="3662994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84019" y="129598"/>
            <a:ext cx="10515600" cy="604693"/>
          </a:xfrm>
        </p:spPr>
        <p:txBody>
          <a:bodyPr>
            <a:normAutofit/>
          </a:bodyPr>
          <a:lstStyle/>
          <a:p>
            <a:r>
              <a:rPr kumimoji="1" lang="en-US" altLang="ja-JP" sz="3200" dirty="0" smtClean="0"/>
              <a:t>2-2 Planned Implementation </a:t>
            </a:r>
            <a:r>
              <a:rPr lang="en-US" altLang="ja-JP" sz="3200" dirty="0" smtClean="0"/>
              <a:t>Phases</a:t>
            </a:r>
            <a:endParaRPr kumimoji="1" lang="ja-JP" altLang="en-US" sz="3200" dirty="0"/>
          </a:p>
        </p:txBody>
      </p:sp>
      <p:sp>
        <p:nvSpPr>
          <p:cNvPr id="5" name="コンテンツ プレースホルダー 4"/>
          <p:cNvSpPr>
            <a:spLocks noGrp="1"/>
          </p:cNvSpPr>
          <p:nvPr>
            <p:ph idx="1"/>
          </p:nvPr>
        </p:nvSpPr>
        <p:spPr>
          <a:xfrm>
            <a:off x="284019" y="554500"/>
            <a:ext cx="7697387" cy="6303500"/>
          </a:xfrm>
        </p:spPr>
        <p:txBody>
          <a:bodyPr>
            <a:normAutofit lnSpcReduction="10000"/>
          </a:bodyPr>
          <a:lstStyle/>
          <a:p>
            <a:pPr marL="0" indent="0">
              <a:buNone/>
            </a:pPr>
            <a:endParaRPr lang="en-US" altLang="ja-JP" sz="2200" dirty="0" smtClean="0"/>
          </a:p>
          <a:p>
            <a:pPr marL="342900" indent="-342900">
              <a:buAutoNum type="arabicParenR"/>
            </a:pPr>
            <a:r>
              <a:rPr lang="en-US" altLang="ja-JP" sz="2200" b="1" dirty="0" smtClean="0"/>
              <a:t>Getting started with small scale development</a:t>
            </a:r>
          </a:p>
          <a:p>
            <a:pPr marL="0" indent="0">
              <a:buNone/>
            </a:pPr>
            <a:r>
              <a:rPr lang="en-US" altLang="ja-JP" sz="2200" dirty="0"/>
              <a:t> </a:t>
            </a:r>
            <a:r>
              <a:rPr lang="en-US" altLang="ja-JP" sz="2200" dirty="0" smtClean="0"/>
              <a:t>  JAXA service users will </a:t>
            </a:r>
            <a:r>
              <a:rPr lang="en-US" altLang="ja-JP" sz="2200" dirty="0"/>
              <a:t>initiate implementation </a:t>
            </a:r>
            <a:r>
              <a:rPr lang="en-US" altLang="ja-JP" sz="2200" b="1" dirty="0"/>
              <a:t>with </a:t>
            </a:r>
            <a:r>
              <a:rPr lang="en-US" altLang="ja-JP" sz="2200" b="1" dirty="0" smtClean="0"/>
              <a:t>mandatory procedures and several </a:t>
            </a:r>
            <a:r>
              <a:rPr lang="en-US" altLang="ja-JP" sz="2200" b="1" dirty="0"/>
              <a:t>numbers of </a:t>
            </a:r>
            <a:r>
              <a:rPr lang="en-US" altLang="ja-JP" sz="2200" b="1" dirty="0" smtClean="0"/>
              <a:t>parameters/events. Expansion will be held throughout PDCA cycle.</a:t>
            </a:r>
          </a:p>
          <a:p>
            <a:pPr marL="0" indent="0">
              <a:buNone/>
            </a:pPr>
            <a:r>
              <a:rPr lang="en-US" altLang="ja-JP" sz="2200" dirty="0" smtClean="0"/>
              <a:t>Service management, especially service package, will be also considered in expansion phase.</a:t>
            </a:r>
            <a:endParaRPr lang="en-US" altLang="ja-JP" sz="2200" dirty="0"/>
          </a:p>
          <a:p>
            <a:pPr marL="0" indent="0">
              <a:buNone/>
            </a:pPr>
            <a:r>
              <a:rPr lang="en-US" altLang="ja-JP" sz="2200" dirty="0" smtClean="0"/>
              <a:t>2) </a:t>
            </a:r>
            <a:r>
              <a:rPr lang="en-US" altLang="ja-JP" sz="2200" b="1" dirty="0" smtClean="0"/>
              <a:t>Interoperability test will be done firstly within JAXA and then with agencies</a:t>
            </a:r>
          </a:p>
          <a:p>
            <a:pPr marL="0" indent="0">
              <a:buNone/>
            </a:pPr>
            <a:r>
              <a:rPr lang="en-US" altLang="ja-JP" sz="2200" dirty="0" smtClean="0"/>
              <a:t>JAXA service users will also develop </a:t>
            </a:r>
            <a:r>
              <a:rPr lang="en-US" altLang="ja-JP" sz="2200" dirty="0"/>
              <a:t>a simulator of MD-CSTS Service Provider and will do interoperability test within JAXA and then connect Service Provider by other agencies</a:t>
            </a:r>
            <a:r>
              <a:rPr lang="en-US" altLang="ja-JP" sz="2200" dirty="0" smtClean="0"/>
              <a:t>.</a:t>
            </a:r>
          </a:p>
          <a:p>
            <a:pPr marL="0" indent="0">
              <a:buNone/>
            </a:pPr>
            <a:r>
              <a:rPr lang="en-US" altLang="ja-JP" sz="2200" dirty="0" smtClean="0"/>
              <a:t>3) </a:t>
            </a:r>
            <a:r>
              <a:rPr lang="en-US" altLang="ja-JP" sz="2200" b="1" dirty="0" smtClean="0"/>
              <a:t>Promotion to service users outside JAXA.</a:t>
            </a:r>
          </a:p>
          <a:p>
            <a:pPr marL="0" indent="0">
              <a:buNone/>
            </a:pPr>
            <a:r>
              <a:rPr lang="en-US" altLang="ja-JP" sz="2200" b="1" dirty="0" smtClean="0"/>
              <a:t>My motivation is to release this gateway open source software for service users outsides JAXA, </a:t>
            </a:r>
            <a:r>
              <a:rPr lang="en-US" altLang="ja-JP" sz="2200" dirty="0" smtClean="0"/>
              <a:t>though I need to negotiate license description with developers. Service users, especially in universities, will install the software. </a:t>
            </a:r>
          </a:p>
          <a:p>
            <a:pPr marL="0" indent="0">
              <a:buNone/>
            </a:pPr>
            <a:endParaRPr lang="en-US" altLang="ja-JP" dirty="0"/>
          </a:p>
          <a:p>
            <a:endParaRPr kumimoji="1" lang="ja-JP" altLang="en-US" dirty="0"/>
          </a:p>
        </p:txBody>
      </p:sp>
      <p:sp>
        <p:nvSpPr>
          <p:cNvPr id="3" name="スライド番号プレースホルダー 2"/>
          <p:cNvSpPr>
            <a:spLocks noGrp="1"/>
          </p:cNvSpPr>
          <p:nvPr>
            <p:ph type="sldNum" sz="quarter" idx="12"/>
          </p:nvPr>
        </p:nvSpPr>
        <p:spPr/>
        <p:txBody>
          <a:bodyPr/>
          <a:lstStyle/>
          <a:p>
            <a:fld id="{FC89D31D-CD2A-4292-90BF-968A94E39839}" type="slidenum">
              <a:rPr kumimoji="1" lang="ja-JP" altLang="en-US" smtClean="0"/>
              <a:t>10</a:t>
            </a:fld>
            <a:endParaRPr kumimoji="1" lang="ja-JP" altLang="en-US"/>
          </a:p>
        </p:txBody>
      </p:sp>
      <p:sp>
        <p:nvSpPr>
          <p:cNvPr id="7" name="テキスト ボックス 6"/>
          <p:cNvSpPr txBox="1"/>
          <p:nvPr/>
        </p:nvSpPr>
        <p:spPr>
          <a:xfrm>
            <a:off x="10238509" y="1468582"/>
            <a:ext cx="184731" cy="369332"/>
          </a:xfrm>
          <a:prstGeom prst="rect">
            <a:avLst/>
          </a:prstGeom>
          <a:noFill/>
        </p:spPr>
        <p:txBody>
          <a:bodyPr wrap="none" rtlCol="0">
            <a:spAutoFit/>
          </a:bodyPr>
          <a:lstStyle/>
          <a:p>
            <a:endParaRPr kumimoji="1" lang="ja-JP" altLang="en-US" dirty="0"/>
          </a:p>
        </p:txBody>
      </p:sp>
      <p:graphicFrame>
        <p:nvGraphicFramePr>
          <p:cNvPr id="9" name="コンテンツ プレースホルダー 3">
            <a:extLst>
              <a:ext uri="{FF2B5EF4-FFF2-40B4-BE49-F238E27FC236}">
                <a16:creationId xmlns:a16="http://schemas.microsoft.com/office/drawing/2014/main" id="{6AB0A6DE-1E6D-4CEC-99E5-556A0218EB98}"/>
              </a:ext>
            </a:extLst>
          </p:cNvPr>
          <p:cNvGraphicFramePr>
            <a:graphicFrameLocks/>
          </p:cNvGraphicFramePr>
          <p:nvPr>
            <p:extLst>
              <p:ext uri="{D42A27DB-BD31-4B8C-83A1-F6EECF244321}">
                <p14:modId xmlns:p14="http://schemas.microsoft.com/office/powerpoint/2010/main" val="3425271585"/>
              </p:ext>
            </p:extLst>
          </p:nvPr>
        </p:nvGraphicFramePr>
        <p:xfrm>
          <a:off x="7312332" y="222069"/>
          <a:ext cx="4896394" cy="4857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フッター プレースホルダー 1"/>
          <p:cNvSpPr>
            <a:spLocks noGrp="1"/>
          </p:cNvSpPr>
          <p:nvPr>
            <p:ph type="ftr" sz="quarter" idx="11"/>
          </p:nvPr>
        </p:nvSpPr>
        <p:spPr/>
        <p:txBody>
          <a:bodyPr/>
          <a:lstStyle/>
          <a:p>
            <a:r>
              <a:rPr kumimoji="1" lang="en-US" altLang="ja-JP" smtClean="0"/>
              <a:t>CSODA-SOG-18018</a:t>
            </a:r>
            <a:endParaRPr kumimoji="1" lang="ja-JP" altLang="en-US"/>
          </a:p>
        </p:txBody>
      </p:sp>
    </p:spTree>
    <p:extLst>
      <p:ext uri="{BB962C8B-B14F-4D97-AF65-F5344CB8AC3E}">
        <p14:creationId xmlns:p14="http://schemas.microsoft.com/office/powerpoint/2010/main" val="2772001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28600" y="849408"/>
            <a:ext cx="11963400" cy="5506942"/>
          </a:xfrm>
        </p:spPr>
        <p:txBody>
          <a:bodyPr>
            <a:normAutofit fontScale="92500" lnSpcReduction="20000"/>
          </a:bodyPr>
          <a:lstStyle/>
          <a:p>
            <a:pPr marL="514350" indent="-514350">
              <a:buAutoNum type="arabicParenR"/>
            </a:pPr>
            <a:r>
              <a:rPr lang="en-US" altLang="ja-JP" sz="2400" b="1" dirty="0" smtClean="0">
                <a:solidFill>
                  <a:srgbClr val="FF0000"/>
                </a:solidFill>
              </a:rPr>
              <a:t>When will functional </a:t>
            </a:r>
            <a:r>
              <a:rPr lang="en-US" altLang="ja-JP" sz="2400" b="1" dirty="0">
                <a:solidFill>
                  <a:srgbClr val="FF0000"/>
                </a:solidFill>
              </a:rPr>
              <a:t>resources of SANA </a:t>
            </a:r>
            <a:r>
              <a:rPr lang="en-US" altLang="ja-JP" sz="2400" b="1" dirty="0" smtClean="0">
                <a:solidFill>
                  <a:srgbClr val="FF0000"/>
                </a:solidFill>
              </a:rPr>
              <a:t>Registry be approved?</a:t>
            </a:r>
            <a:endParaRPr lang="en-US" altLang="ja-JP" sz="2400" b="1" dirty="0">
              <a:solidFill>
                <a:srgbClr val="FF0000"/>
              </a:solidFill>
            </a:endParaRPr>
          </a:p>
          <a:p>
            <a:pPr marL="623888" indent="0">
              <a:lnSpc>
                <a:spcPct val="120000"/>
              </a:lnSpc>
              <a:buNone/>
            </a:pPr>
            <a:r>
              <a:rPr lang="en-US" altLang="ja-JP" sz="2400" b="1" dirty="0" smtClean="0"/>
              <a:t>The issue on SANA registries will be also discussed in CMC meeting next week</a:t>
            </a:r>
          </a:p>
          <a:p>
            <a:pPr marL="623888" indent="0">
              <a:lnSpc>
                <a:spcPct val="120000"/>
              </a:lnSpc>
              <a:buNone/>
            </a:pPr>
            <a:r>
              <a:rPr lang="en-US" altLang="ja-JP" sz="2400" b="1" dirty="0" smtClean="0"/>
              <a:t>The </a:t>
            </a:r>
            <a:r>
              <a:rPr lang="en-US" altLang="ja-JP" sz="2400" b="1" dirty="0"/>
              <a:t>functional resource types of SANA Registry related to MD-CSTS should be approved before any agency starting implementing CSTSes</a:t>
            </a:r>
            <a:r>
              <a:rPr lang="en-US" altLang="ja-JP" sz="2400" dirty="0"/>
              <a:t>, while JAXA considers approving all functional resource types will be too time-consuming.</a:t>
            </a:r>
            <a:br>
              <a:rPr lang="en-US" altLang="ja-JP" sz="2400" dirty="0"/>
            </a:br>
            <a:endParaRPr lang="en-US" altLang="ja-JP" sz="2400" dirty="0"/>
          </a:p>
          <a:p>
            <a:pPr marL="0" indent="1520825">
              <a:buNone/>
            </a:pPr>
            <a:r>
              <a:rPr lang="en-US" altLang="ja-JP" sz="1900" dirty="0"/>
              <a:t>Functional Resource Types used in the operational scenario of MD-CSTS BB (922.1-B-1 )</a:t>
            </a:r>
          </a:p>
          <a:p>
            <a:pPr marL="0" indent="1520825">
              <a:buNone/>
            </a:pPr>
            <a:r>
              <a:rPr lang="en-US" altLang="ja-JP" sz="1900" dirty="0"/>
              <a:t>– Antenna</a:t>
            </a:r>
          </a:p>
          <a:p>
            <a:pPr marL="0" indent="1520825">
              <a:buNone/>
            </a:pPr>
            <a:r>
              <a:rPr lang="en-US" altLang="ja-JP" sz="1900" dirty="0"/>
              <a:t>– Forward Space Link Carrier Transmission</a:t>
            </a:r>
          </a:p>
          <a:p>
            <a:pPr marL="0" indent="1520825">
              <a:buNone/>
            </a:pPr>
            <a:r>
              <a:rPr lang="en-US" altLang="ja-JP" sz="1900" dirty="0"/>
              <a:t>– Forward TC PLOP, Sync, and Channel Encoding</a:t>
            </a:r>
          </a:p>
          <a:p>
            <a:pPr marL="0" indent="1520825">
              <a:buNone/>
            </a:pPr>
            <a:r>
              <a:rPr lang="en-US" altLang="ja-JP" sz="1900" dirty="0"/>
              <a:t>– Forward CLTU Transfer Service Provider</a:t>
            </a:r>
          </a:p>
          <a:p>
            <a:pPr marL="0" indent="1520825">
              <a:buNone/>
            </a:pPr>
            <a:r>
              <a:rPr lang="en-US" altLang="ja-JP" sz="1900" dirty="0"/>
              <a:t>– Return Space Link Carrier Reception</a:t>
            </a:r>
          </a:p>
          <a:p>
            <a:pPr marL="0" indent="1520825">
              <a:buNone/>
            </a:pPr>
            <a:r>
              <a:rPr lang="en-US" altLang="ja-JP" sz="1900" dirty="0"/>
              <a:t>– Return TM Synchronization and Decoding</a:t>
            </a:r>
          </a:p>
          <a:p>
            <a:pPr marL="0" indent="1520825">
              <a:buNone/>
            </a:pPr>
            <a:r>
              <a:rPr lang="en-US" altLang="ja-JP" sz="1900" dirty="0"/>
              <a:t>– Return All Frames Transfer Service Provider</a:t>
            </a:r>
          </a:p>
          <a:p>
            <a:pPr marL="0" indent="1520825">
              <a:buNone/>
            </a:pPr>
            <a:r>
              <a:rPr lang="en-US" altLang="ja-JP" sz="1900" dirty="0"/>
              <a:t>– Monitored Data CSTS Provider</a:t>
            </a:r>
          </a:p>
          <a:p>
            <a:pPr marL="0" indent="1520825">
              <a:buNone/>
            </a:pPr>
            <a:r>
              <a:rPr lang="en-US" altLang="ja-JP" sz="1900" dirty="0"/>
              <a:t>– Monitored Data Collection</a:t>
            </a:r>
          </a:p>
          <a:p>
            <a:pPr marL="0" indent="0">
              <a:buNone/>
            </a:pPr>
            <a:endParaRPr lang="en-US" altLang="ja-JP" sz="2400" dirty="0"/>
          </a:p>
          <a:p>
            <a:pPr marL="0" indent="0">
              <a:buNone/>
            </a:pPr>
            <a:endParaRPr lang="en-US" altLang="ja-JP" sz="2400" dirty="0"/>
          </a:p>
          <a:p>
            <a:pPr marL="0" indent="0">
              <a:buNone/>
            </a:pPr>
            <a:endParaRPr lang="en-US" altLang="ja-JP" sz="2400" dirty="0"/>
          </a:p>
          <a:p>
            <a:pPr marL="0" indent="0">
              <a:buNone/>
            </a:pPr>
            <a:endParaRPr lang="en-US" altLang="ja-JP"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11</a:t>
            </a:fld>
            <a:endParaRPr kumimoji="1" lang="ja-JP" altLang="en-US"/>
          </a:p>
        </p:txBody>
      </p:sp>
      <p:sp>
        <p:nvSpPr>
          <p:cNvPr id="6" name="タイトル 5"/>
          <p:cNvSpPr>
            <a:spLocks noGrp="1"/>
          </p:cNvSpPr>
          <p:nvPr>
            <p:ph type="title"/>
          </p:nvPr>
        </p:nvSpPr>
        <p:spPr>
          <a:xfrm>
            <a:off x="228600" y="0"/>
            <a:ext cx="10515600" cy="692727"/>
          </a:xfrm>
        </p:spPr>
        <p:txBody>
          <a:bodyPr>
            <a:noAutofit/>
          </a:bodyPr>
          <a:lstStyle/>
          <a:p>
            <a:r>
              <a:rPr kumimoji="1" lang="en-US" altLang="ja-JP" sz="2800" dirty="0"/>
              <a:t>2-3. </a:t>
            </a:r>
            <a:r>
              <a:rPr lang="en-US" altLang="ja-JP" sz="2800" dirty="0" smtClean="0"/>
              <a:t>Discussion (1/2)</a:t>
            </a:r>
            <a:endParaRPr kumimoji="1" lang="ja-JP" altLang="en-US" sz="2800" dirty="0"/>
          </a:p>
        </p:txBody>
      </p:sp>
      <p:sp>
        <p:nvSpPr>
          <p:cNvPr id="2" name="フッター プレースホルダー 1"/>
          <p:cNvSpPr>
            <a:spLocks noGrp="1"/>
          </p:cNvSpPr>
          <p:nvPr>
            <p:ph type="ftr" sz="quarter" idx="11"/>
          </p:nvPr>
        </p:nvSpPr>
        <p:spPr/>
        <p:txBody>
          <a:bodyPr/>
          <a:lstStyle/>
          <a:p>
            <a:r>
              <a:rPr kumimoji="1" lang="en-US" altLang="ja-JP" smtClean="0"/>
              <a:t>CSODA-SOG-18018</a:t>
            </a:r>
            <a:endParaRPr kumimoji="1" lang="ja-JP" altLang="en-US"/>
          </a:p>
        </p:txBody>
      </p:sp>
    </p:spTree>
    <p:extLst>
      <p:ext uri="{BB962C8B-B14F-4D97-AF65-F5344CB8AC3E}">
        <p14:creationId xmlns:p14="http://schemas.microsoft.com/office/powerpoint/2010/main" val="830604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87384" y="1145135"/>
            <a:ext cx="11572108" cy="5421485"/>
          </a:xfrm>
        </p:spPr>
        <p:txBody>
          <a:bodyPr>
            <a:normAutofit/>
          </a:bodyPr>
          <a:lstStyle/>
          <a:p>
            <a:pPr marL="0" indent="0">
              <a:buNone/>
            </a:pPr>
            <a:r>
              <a:rPr lang="en-US" altLang="ja-JP" sz="2400" b="1" dirty="0">
                <a:solidFill>
                  <a:srgbClr val="FF0000"/>
                </a:solidFill>
              </a:rPr>
              <a:t>2</a:t>
            </a:r>
            <a:r>
              <a:rPr lang="en-US" altLang="ja-JP" sz="2400" b="1" dirty="0" smtClean="0">
                <a:solidFill>
                  <a:srgbClr val="FF0000"/>
                </a:solidFill>
              </a:rPr>
              <a:t>) Should CSTS WG make </a:t>
            </a:r>
            <a:r>
              <a:rPr lang="en-US" altLang="ja-JP" sz="2400" b="1" dirty="0">
                <a:solidFill>
                  <a:srgbClr val="FF0000"/>
                </a:solidFill>
              </a:rPr>
              <a:t>CCSDS </a:t>
            </a:r>
            <a:r>
              <a:rPr lang="en-US" altLang="ja-JP" sz="2400" b="1" dirty="0" smtClean="0">
                <a:solidFill>
                  <a:srgbClr val="FF0000"/>
                </a:solidFill>
              </a:rPr>
              <a:t>books </a:t>
            </a:r>
            <a:r>
              <a:rPr lang="en-US" altLang="ja-JP" sz="2400" b="1" dirty="0">
                <a:solidFill>
                  <a:srgbClr val="FF0000"/>
                </a:solidFill>
              </a:rPr>
              <a:t>for </a:t>
            </a:r>
            <a:r>
              <a:rPr lang="en-US" altLang="ja-JP" sz="2400" b="1" dirty="0" err="1">
                <a:solidFill>
                  <a:srgbClr val="FF0000"/>
                </a:solidFill>
              </a:rPr>
              <a:t>CSTSes</a:t>
            </a:r>
            <a:r>
              <a:rPr lang="en-US" altLang="ja-JP" sz="2400" b="1" dirty="0">
                <a:solidFill>
                  <a:srgbClr val="FF0000"/>
                </a:solidFill>
              </a:rPr>
              <a:t> </a:t>
            </a:r>
            <a:r>
              <a:rPr lang="en-US" altLang="ja-JP" sz="2400" b="1" dirty="0" smtClean="0">
                <a:solidFill>
                  <a:srgbClr val="FF0000"/>
                </a:solidFill>
              </a:rPr>
              <a:t>API like SLE API MBs?</a:t>
            </a:r>
            <a:endParaRPr lang="en-US" altLang="ja-JP" sz="2400" b="1" dirty="0">
              <a:solidFill>
                <a:srgbClr val="FF0000"/>
              </a:solidFill>
            </a:endParaRPr>
          </a:p>
          <a:p>
            <a:pPr marL="358775" indent="0">
              <a:lnSpc>
                <a:spcPct val="100000"/>
              </a:lnSpc>
              <a:buNone/>
            </a:pPr>
            <a:r>
              <a:rPr lang="en-US" altLang="ja-JP" sz="2400" dirty="0"/>
              <a:t>JAXA </a:t>
            </a:r>
            <a:r>
              <a:rPr lang="en-US" altLang="ja-JP" sz="2400" dirty="0" smtClean="0"/>
              <a:t>service users consider </a:t>
            </a:r>
            <a:r>
              <a:rPr lang="en-US" altLang="ja-JP" sz="2400" dirty="0"/>
              <a:t>providing APIs to user gateway to harmonize with legacy systems. </a:t>
            </a:r>
            <a:r>
              <a:rPr lang="en-US" altLang="ja-JP" sz="2400" b="1" dirty="0"/>
              <a:t>If </a:t>
            </a:r>
            <a:r>
              <a:rPr lang="en-US" altLang="ja-JP" sz="2400" b="1" dirty="0" smtClean="0"/>
              <a:t>our WG will also have a </a:t>
            </a:r>
            <a:r>
              <a:rPr lang="en-US" altLang="ja-JP" sz="2400" b="1" dirty="0"/>
              <a:t>plan to edit equivalent books of SLE API MB, JAXA </a:t>
            </a:r>
            <a:r>
              <a:rPr lang="en-US" altLang="ja-JP" sz="2400" b="1" dirty="0" smtClean="0"/>
              <a:t>will </a:t>
            </a:r>
            <a:r>
              <a:rPr lang="en-US" altLang="ja-JP" sz="2400" b="1" dirty="0"/>
              <a:t>support the APIs based on the books</a:t>
            </a:r>
            <a:r>
              <a:rPr lang="en-US" altLang="ja-JP" sz="2400" b="1" dirty="0" smtClean="0"/>
              <a:t>. </a:t>
            </a:r>
            <a:r>
              <a:rPr lang="en-US" altLang="ja-JP" sz="2400" dirty="0" smtClean="0"/>
              <a:t>Otherwise</a:t>
            </a:r>
            <a:r>
              <a:rPr lang="en-US" altLang="ja-JP" sz="2400" dirty="0"/>
              <a:t>, JAXA will document API book just for JAXA user </a:t>
            </a:r>
            <a:r>
              <a:rPr lang="en-US" altLang="ja-JP" sz="2400" dirty="0" smtClean="0"/>
              <a:t>gateway without standardizing </a:t>
            </a:r>
            <a:r>
              <a:rPr lang="en-US" altLang="ja-JP" sz="2400" dirty="0"/>
              <a:t>in CCSDS.</a:t>
            </a:r>
          </a:p>
          <a:p>
            <a:pPr marL="0" indent="0">
              <a:buNone/>
            </a:pPr>
            <a:endParaRPr lang="en-US" altLang="ja-JP" sz="2400" dirty="0"/>
          </a:p>
          <a:p>
            <a:pPr marL="358775" indent="-358775">
              <a:lnSpc>
                <a:spcPct val="100000"/>
              </a:lnSpc>
              <a:buNone/>
            </a:pPr>
            <a:r>
              <a:rPr lang="en-US" altLang="ja-JP" sz="2400" b="1" dirty="0">
                <a:solidFill>
                  <a:srgbClr val="FF0000"/>
                </a:solidFill>
              </a:rPr>
              <a:t>3</a:t>
            </a:r>
            <a:r>
              <a:rPr lang="en-US" altLang="ja-JP" sz="2400" b="1" dirty="0" smtClean="0">
                <a:solidFill>
                  <a:srgbClr val="FF0000"/>
                </a:solidFill>
              </a:rPr>
              <a:t>) </a:t>
            </a:r>
            <a:r>
              <a:rPr lang="en-US" altLang="ja-JP" sz="2400" b="1" dirty="0">
                <a:solidFill>
                  <a:srgbClr val="FF0000"/>
                </a:solidFill>
              </a:rPr>
              <a:t>What programming language should </a:t>
            </a:r>
            <a:r>
              <a:rPr lang="en-US" altLang="ja-JP" sz="2400" b="1" dirty="0" smtClean="0">
                <a:solidFill>
                  <a:srgbClr val="FF0000"/>
                </a:solidFill>
              </a:rPr>
              <a:t>JAXA </a:t>
            </a:r>
            <a:r>
              <a:rPr lang="en-US" altLang="ja-JP" sz="2400" b="1" dirty="0">
                <a:solidFill>
                  <a:srgbClr val="FF0000"/>
                </a:solidFill>
              </a:rPr>
              <a:t>use </a:t>
            </a:r>
            <a:r>
              <a:rPr lang="en-US" altLang="ja-JP" sz="2400" b="1" dirty="0" smtClean="0">
                <a:solidFill>
                  <a:srgbClr val="FF0000"/>
                </a:solidFill>
              </a:rPr>
              <a:t>in order to </a:t>
            </a:r>
            <a:r>
              <a:rPr lang="en-US" altLang="ja-JP" sz="2400" b="1" dirty="0">
                <a:solidFill>
                  <a:srgbClr val="FF0000"/>
                </a:solidFill>
              </a:rPr>
              <a:t>promote CSTSes to end-users?</a:t>
            </a:r>
          </a:p>
          <a:p>
            <a:pPr marL="358775" indent="0">
              <a:lnSpc>
                <a:spcPct val="100000"/>
              </a:lnSpc>
              <a:buNone/>
            </a:pPr>
            <a:r>
              <a:rPr lang="en-US" altLang="ja-JP" sz="2400" dirty="0"/>
              <a:t>JAXA </a:t>
            </a:r>
            <a:r>
              <a:rPr lang="en-US" altLang="ja-JP" sz="2400" dirty="0" smtClean="0"/>
              <a:t>has </a:t>
            </a:r>
            <a:r>
              <a:rPr lang="en-US" altLang="ja-JP" sz="2400" dirty="0"/>
              <a:t>developed cross support systems and their GUIs </a:t>
            </a:r>
            <a:r>
              <a:rPr lang="en-US" altLang="ja-JP" sz="2400" dirty="0" smtClean="0"/>
              <a:t>by JAVA programming. </a:t>
            </a:r>
            <a:r>
              <a:rPr lang="en-US" altLang="ja-JP" sz="2400" b="1" dirty="0"/>
              <a:t>Will JAVA keep attracting users even after Oracle will charge for JAVA?  </a:t>
            </a:r>
            <a:r>
              <a:rPr lang="en-US" altLang="ja-JP" sz="2400" dirty="0"/>
              <a:t>My concern is to keep coding in JAVA using </a:t>
            </a:r>
            <a:r>
              <a:rPr lang="en-US" altLang="ja-JP" sz="2400" dirty="0" err="1"/>
              <a:t>OpenJDK</a:t>
            </a:r>
            <a:r>
              <a:rPr lang="en-US" altLang="ja-JP" sz="2400" dirty="0"/>
              <a:t> </a:t>
            </a:r>
            <a:r>
              <a:rPr lang="en-US" altLang="ja-JP" sz="2400" dirty="0" smtClean="0"/>
              <a:t>or </a:t>
            </a:r>
            <a:r>
              <a:rPr lang="en-US" altLang="ja-JP" sz="2400" dirty="0"/>
              <a:t>to develop in other programming languages such as C++.</a:t>
            </a:r>
            <a:endParaRPr lang="en-US" altLang="ja-JP"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12</a:t>
            </a:fld>
            <a:endParaRPr kumimoji="1" lang="ja-JP" altLang="en-US"/>
          </a:p>
        </p:txBody>
      </p:sp>
      <p:sp>
        <p:nvSpPr>
          <p:cNvPr id="6" name="タイトル 5"/>
          <p:cNvSpPr>
            <a:spLocks noGrp="1"/>
          </p:cNvSpPr>
          <p:nvPr>
            <p:ph type="title"/>
          </p:nvPr>
        </p:nvSpPr>
        <p:spPr>
          <a:xfrm>
            <a:off x="441726" y="274288"/>
            <a:ext cx="10515600" cy="692727"/>
          </a:xfrm>
        </p:spPr>
        <p:txBody>
          <a:bodyPr>
            <a:noAutofit/>
          </a:bodyPr>
          <a:lstStyle/>
          <a:p>
            <a:r>
              <a:rPr kumimoji="1" lang="en-US" altLang="ja-JP" sz="2800" dirty="0" smtClean="0"/>
              <a:t>2-3. Discussions (2/2)</a:t>
            </a:r>
            <a:endParaRPr kumimoji="1" lang="ja-JP" altLang="en-US" sz="2800" dirty="0"/>
          </a:p>
        </p:txBody>
      </p:sp>
      <p:sp>
        <p:nvSpPr>
          <p:cNvPr id="2" name="フッター プレースホルダー 1"/>
          <p:cNvSpPr>
            <a:spLocks noGrp="1"/>
          </p:cNvSpPr>
          <p:nvPr>
            <p:ph type="ftr" sz="quarter" idx="11"/>
          </p:nvPr>
        </p:nvSpPr>
        <p:spPr/>
        <p:txBody>
          <a:bodyPr/>
          <a:lstStyle/>
          <a:p>
            <a:r>
              <a:rPr kumimoji="1" lang="en-US" altLang="ja-JP" smtClean="0"/>
              <a:t>CSODA-SOG-18018</a:t>
            </a:r>
            <a:endParaRPr kumimoji="1" lang="ja-JP" altLang="en-US"/>
          </a:p>
        </p:txBody>
      </p:sp>
    </p:spTree>
    <p:extLst>
      <p:ext uri="{BB962C8B-B14F-4D97-AF65-F5344CB8AC3E}">
        <p14:creationId xmlns:p14="http://schemas.microsoft.com/office/powerpoint/2010/main" val="2105159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5131" y="600891"/>
            <a:ext cx="11612879" cy="4284618"/>
          </a:xfrm>
        </p:spPr>
        <p:txBody>
          <a:bodyPr>
            <a:noAutofit/>
          </a:bodyPr>
          <a:lstStyle/>
          <a:p>
            <a:pPr marL="742950" indent="-742950">
              <a:lnSpc>
                <a:spcPct val="100000"/>
              </a:lnSpc>
              <a:buFont typeface="+mj-lt"/>
              <a:buAutoNum type="arabicPeriod" startAt="3"/>
            </a:pPr>
            <a:r>
              <a:rPr lang="en-US" altLang="ja-JP" sz="3200" dirty="0"/>
              <a:t>Probable approaches to promote CSTSes to end-users</a:t>
            </a:r>
            <a:br>
              <a:rPr lang="en-US" altLang="ja-JP" sz="3200" dirty="0"/>
            </a:br>
            <a:r>
              <a:rPr lang="en-US" altLang="ja-JP" sz="3200" dirty="0"/>
              <a:t>3-1. My impression towards CCSDS from the viewpoint of service users</a:t>
            </a:r>
            <a:br>
              <a:rPr lang="en-US" altLang="ja-JP" sz="3200" dirty="0"/>
            </a:br>
            <a:r>
              <a:rPr lang="en-US" altLang="ja-JP" sz="3200" dirty="0"/>
              <a:t>3-2. Interoperability Model </a:t>
            </a:r>
            <a:r>
              <a:rPr lang="en-US" altLang="ja-JP" sz="3200" dirty="0" smtClean="0"/>
              <a:t/>
            </a:r>
            <a:br>
              <a:rPr lang="en-US" altLang="ja-JP" sz="3200" dirty="0" smtClean="0"/>
            </a:br>
            <a:r>
              <a:rPr lang="en-US" altLang="ja-JP" sz="3200" dirty="0" smtClean="0"/>
              <a:t>3-3 Discussion: how to promote our standards to end-users</a:t>
            </a:r>
            <a:br>
              <a:rPr lang="en-US" altLang="ja-JP" sz="3200" dirty="0" smtClean="0"/>
            </a:br>
            <a:r>
              <a:rPr lang="en-US" altLang="ja-JP" sz="3200" dirty="0" smtClean="0"/>
              <a:t/>
            </a:r>
            <a:br>
              <a:rPr lang="en-US" altLang="ja-JP" sz="3200" dirty="0" smtClean="0"/>
            </a:br>
            <a:r>
              <a:rPr lang="en-US" altLang="ja-JP" sz="3200" dirty="0" smtClean="0"/>
              <a:t>In final section, I will propose how to promote CCSDS standards especially to end-users.</a:t>
            </a:r>
            <a:r>
              <a:rPr lang="en-US" altLang="ja-JP" sz="3200" dirty="0"/>
              <a:t/>
            </a:r>
            <a:br>
              <a:rPr lang="en-US" altLang="ja-JP" sz="3200" dirty="0"/>
            </a:br>
            <a:r>
              <a:rPr lang="en-US" altLang="ja-JP" dirty="0"/>
              <a:t/>
            </a:r>
            <a:br>
              <a:rPr lang="en-US" altLang="ja-JP" dirty="0"/>
            </a:br>
            <a:endParaRPr lang="en-US" altLang="ja-JP" dirty="0"/>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13</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CSODA-SOG-18018</a:t>
            </a:r>
            <a:endParaRPr kumimoji="1" lang="ja-JP" altLang="en-US"/>
          </a:p>
        </p:txBody>
      </p:sp>
    </p:spTree>
    <p:extLst>
      <p:ext uri="{BB962C8B-B14F-4D97-AF65-F5344CB8AC3E}">
        <p14:creationId xmlns:p14="http://schemas.microsoft.com/office/powerpoint/2010/main" val="1974648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69129" y="880150"/>
            <a:ext cx="12022871" cy="5690467"/>
          </a:xfrm>
        </p:spPr>
        <p:txBody>
          <a:bodyPr>
            <a:normAutofit fontScale="25000" lnSpcReduction="20000"/>
          </a:bodyPr>
          <a:lstStyle/>
          <a:p>
            <a:pPr marL="0" indent="0">
              <a:lnSpc>
                <a:spcPct val="120000"/>
              </a:lnSpc>
              <a:buNone/>
            </a:pPr>
            <a:r>
              <a:rPr lang="en-US" altLang="ja-JP" sz="7400" b="1" dirty="0" smtClean="0"/>
              <a:t>1) CCSDS publishes only documents.</a:t>
            </a:r>
          </a:p>
          <a:p>
            <a:pPr marL="0" indent="0">
              <a:lnSpc>
                <a:spcPct val="120000"/>
              </a:lnSpc>
              <a:buNone/>
            </a:pPr>
            <a:r>
              <a:rPr lang="en-US" altLang="ja-JP" sz="7400" dirty="0" smtClean="0"/>
              <a:t>I recognize that CCSDS </a:t>
            </a:r>
            <a:r>
              <a:rPr lang="en-US" altLang="ja-JP" sz="7400" dirty="0"/>
              <a:t>proceeds standardization of a technology through publishing documents to promote interoperability basically from the viewpoints of Service Providers. </a:t>
            </a:r>
            <a:r>
              <a:rPr lang="en-US" altLang="ja-JP" sz="7400" b="1" dirty="0"/>
              <a:t>Additional approaches such as providing open source software are out of scope for CCSDS community so far. </a:t>
            </a:r>
            <a:r>
              <a:rPr lang="en-US" altLang="ja-JP" sz="7400" b="1" dirty="0" smtClean="0"/>
              <a:t> </a:t>
            </a:r>
            <a:r>
              <a:rPr lang="en-US" altLang="ja-JP" sz="7400" dirty="0" smtClean="0"/>
              <a:t>IOAG are still discussing the issues </a:t>
            </a:r>
            <a:r>
              <a:rPr lang="en-US" altLang="ja-JP" sz="7400" dirty="0"/>
              <a:t>on how to promote standards to service users including commercial industry and </a:t>
            </a:r>
            <a:r>
              <a:rPr lang="en-US" altLang="ja-JP" sz="7400" dirty="0" smtClean="0"/>
              <a:t>universities.</a:t>
            </a:r>
          </a:p>
          <a:p>
            <a:pPr marL="0" indent="0">
              <a:lnSpc>
                <a:spcPct val="120000"/>
              </a:lnSpc>
              <a:buNone/>
            </a:pPr>
            <a:endParaRPr kumimoji="1" lang="en-US" altLang="ja-JP" sz="7400" dirty="0" smtClean="0"/>
          </a:p>
          <a:p>
            <a:pPr marL="0" indent="0">
              <a:lnSpc>
                <a:spcPct val="120000"/>
              </a:lnSpc>
              <a:buNone/>
            </a:pPr>
            <a:r>
              <a:rPr kumimoji="1" lang="en-US" altLang="ja-JP" sz="7400" b="1" dirty="0" smtClean="0"/>
              <a:t>2)  End-</a:t>
            </a:r>
            <a:r>
              <a:rPr lang="en-US" altLang="ja-JP" sz="7400" b="1" dirty="0" smtClean="0"/>
              <a:t>users might feel di</a:t>
            </a:r>
            <a:r>
              <a:rPr kumimoji="1" lang="en-US" altLang="ja-JP" sz="7400" b="1" dirty="0" smtClean="0"/>
              <a:t>fficult to implement CCSDS standards especially service level</a:t>
            </a:r>
          </a:p>
          <a:p>
            <a:pPr marL="0" indent="0">
              <a:lnSpc>
                <a:spcPct val="120000"/>
              </a:lnSpc>
              <a:buNone/>
            </a:pPr>
            <a:r>
              <a:rPr kumimoji="1" lang="en-US" altLang="ja-JP" sz="7400" dirty="0" smtClean="0"/>
              <a:t>Therefore</a:t>
            </a:r>
            <a:r>
              <a:rPr kumimoji="1" lang="en-US" altLang="ja-JP" sz="7400" dirty="0"/>
              <a:t>, end-users </a:t>
            </a:r>
            <a:r>
              <a:rPr lang="en-US" altLang="ja-JP" sz="7400" dirty="0"/>
              <a:t>must develop services based on documents unless developers will sell their products compatible with standard. </a:t>
            </a:r>
            <a:r>
              <a:rPr lang="en-US" altLang="ja-JP" sz="7400" b="1" dirty="0" smtClean="0"/>
              <a:t>They </a:t>
            </a:r>
            <a:r>
              <a:rPr lang="en-US" altLang="ja-JP" sz="7400" b="1" dirty="0"/>
              <a:t>tend to find it difficult to implement standards in service level, while they can easily adopt systems in data format level</a:t>
            </a:r>
            <a:r>
              <a:rPr lang="en-US" altLang="ja-JP" sz="7400" dirty="0"/>
              <a:t> such as the ones developed by CCSDS Navigation WG.</a:t>
            </a:r>
          </a:p>
          <a:p>
            <a:pPr marL="0" indent="0">
              <a:lnSpc>
                <a:spcPct val="120000"/>
              </a:lnSpc>
              <a:buNone/>
            </a:pPr>
            <a:endParaRPr lang="en-US" altLang="ja-JP" sz="7400" b="1" dirty="0"/>
          </a:p>
          <a:p>
            <a:pPr marL="0" indent="0">
              <a:lnSpc>
                <a:spcPct val="120000"/>
              </a:lnSpc>
              <a:buNone/>
            </a:pPr>
            <a:r>
              <a:rPr lang="en-US" altLang="ja-JP" sz="7400" b="1" dirty="0"/>
              <a:t>To</a:t>
            </a:r>
            <a:r>
              <a:rPr lang="ja-JP" altLang="en-US" sz="7400" b="1" dirty="0"/>
              <a:t> </a:t>
            </a:r>
            <a:r>
              <a:rPr lang="en-US" altLang="ja-JP" sz="7400" b="1" dirty="0"/>
              <a:t>my understandings, </a:t>
            </a:r>
            <a:r>
              <a:rPr lang="en-US" altLang="ja-JP" sz="7400" b="1" dirty="0" smtClean="0"/>
              <a:t>end-users expect CCSDS </a:t>
            </a:r>
            <a:r>
              <a:rPr lang="en-US" altLang="ja-JP" sz="7400" b="1" dirty="0"/>
              <a:t>to support implementation </a:t>
            </a:r>
            <a:r>
              <a:rPr lang="en-US" altLang="ja-JP" sz="7400" b="1" dirty="0" smtClean="0"/>
              <a:t>as </a:t>
            </a:r>
            <a:r>
              <a:rPr lang="en-US" altLang="ja-JP" sz="7400" b="1" dirty="0"/>
              <a:t>approach of promotion. </a:t>
            </a:r>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kumimoji="1" lang="en-US" altLang="ja-JP" dirty="0"/>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14</a:t>
            </a:fld>
            <a:endParaRPr kumimoji="1" lang="ja-JP" altLang="en-US"/>
          </a:p>
        </p:txBody>
      </p:sp>
      <p:sp>
        <p:nvSpPr>
          <p:cNvPr id="7" name="タイトル 5">
            <a:extLst>
              <a:ext uri="{FF2B5EF4-FFF2-40B4-BE49-F238E27FC236}">
                <a16:creationId xmlns:a16="http://schemas.microsoft.com/office/drawing/2014/main" id="{C5E5C5B6-87EA-4775-B201-59932DABC066}"/>
              </a:ext>
            </a:extLst>
          </p:cNvPr>
          <p:cNvSpPr>
            <a:spLocks noGrp="1"/>
          </p:cNvSpPr>
          <p:nvPr>
            <p:ph type="title"/>
          </p:nvPr>
        </p:nvSpPr>
        <p:spPr>
          <a:xfrm>
            <a:off x="-1" y="36565"/>
            <a:ext cx="11599817" cy="692727"/>
          </a:xfrm>
        </p:spPr>
        <p:txBody>
          <a:bodyPr>
            <a:noAutofit/>
          </a:bodyPr>
          <a:lstStyle/>
          <a:p>
            <a:r>
              <a:rPr kumimoji="1" lang="en-US" altLang="ja-JP" sz="2800" dirty="0"/>
              <a:t>3-1. </a:t>
            </a:r>
            <a:r>
              <a:rPr lang="en-US" altLang="ja-JP" sz="2800" dirty="0"/>
              <a:t>My </a:t>
            </a:r>
            <a:r>
              <a:rPr lang="en-US" altLang="ja-JP" sz="2800" dirty="0" smtClean="0"/>
              <a:t>impression </a:t>
            </a:r>
            <a:r>
              <a:rPr lang="en-US" altLang="ja-JP" sz="2800" dirty="0"/>
              <a:t>towards CCSDS from the viewpoint of service </a:t>
            </a:r>
            <a:r>
              <a:rPr lang="en-US" altLang="ja-JP" sz="2800" dirty="0" smtClean="0"/>
              <a:t>users</a:t>
            </a:r>
            <a:endParaRPr kumimoji="1" lang="ja-JP" altLang="en-US" sz="2800" dirty="0"/>
          </a:p>
        </p:txBody>
      </p:sp>
      <p:sp>
        <p:nvSpPr>
          <p:cNvPr id="2" name="フッター プレースホルダー 1"/>
          <p:cNvSpPr>
            <a:spLocks noGrp="1"/>
          </p:cNvSpPr>
          <p:nvPr>
            <p:ph type="ftr" sz="quarter" idx="11"/>
          </p:nvPr>
        </p:nvSpPr>
        <p:spPr/>
        <p:txBody>
          <a:bodyPr/>
          <a:lstStyle/>
          <a:p>
            <a:r>
              <a:rPr kumimoji="1" lang="en-US" altLang="ja-JP" smtClean="0"/>
              <a:t>CSODA-SOG-18018</a:t>
            </a:r>
            <a:endParaRPr kumimoji="1" lang="ja-JP" altLang="en-US"/>
          </a:p>
        </p:txBody>
      </p:sp>
    </p:spTree>
    <p:extLst>
      <p:ext uri="{BB962C8B-B14F-4D97-AF65-F5344CB8AC3E}">
        <p14:creationId xmlns:p14="http://schemas.microsoft.com/office/powerpoint/2010/main" val="4551452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3394" y="1169896"/>
            <a:ext cx="2839152" cy="646168"/>
          </a:xfrm>
        </p:spPr>
        <p:txBody>
          <a:bodyPr>
            <a:noAutofit/>
          </a:bodyPr>
          <a:lstStyle/>
          <a:p>
            <a:pPr algn="ctr"/>
            <a:r>
              <a:rPr lang="en-US" sz="1800" b="1" dirty="0"/>
              <a:t>Interoperability </a:t>
            </a:r>
            <a:br>
              <a:rPr lang="en-US" sz="1800" b="1" dirty="0"/>
            </a:br>
            <a:r>
              <a:rPr lang="en-US" sz="1800" b="1" dirty="0"/>
              <a:t>Levels </a:t>
            </a:r>
          </a:p>
        </p:txBody>
      </p:sp>
      <p:sp>
        <p:nvSpPr>
          <p:cNvPr id="4" name="Slide Number Placeholder 3"/>
          <p:cNvSpPr>
            <a:spLocks noGrp="1"/>
          </p:cNvSpPr>
          <p:nvPr>
            <p:ph type="sldNum" sz="quarter" idx="10"/>
          </p:nvPr>
        </p:nvSpPr>
        <p:spPr>
          <a:xfrm>
            <a:off x="-768927" y="6492875"/>
            <a:ext cx="2743200" cy="365125"/>
          </a:xfrm>
        </p:spPr>
        <p:txBody>
          <a:bodyPr/>
          <a:lstStyle/>
          <a:p>
            <a:pPr>
              <a:defRPr/>
            </a:pPr>
            <a:fld id="{C6DE6701-7125-43E0-8268-7390181182C0}" type="slidenum">
              <a:rPr lang="en-US" smtClean="0"/>
              <a:pPr>
                <a:defRPr/>
              </a:pPr>
              <a:t>15</a:t>
            </a:fld>
            <a:endParaRPr lang="en-US"/>
          </a:p>
        </p:txBody>
      </p:sp>
      <p:grpSp>
        <p:nvGrpSpPr>
          <p:cNvPr id="5" name="Group 4"/>
          <p:cNvGrpSpPr/>
          <p:nvPr/>
        </p:nvGrpSpPr>
        <p:grpSpPr>
          <a:xfrm>
            <a:off x="132540" y="1365463"/>
            <a:ext cx="6092041" cy="4803569"/>
            <a:chOff x="1359725" y="1240971"/>
            <a:chExt cx="6092041" cy="4803569"/>
          </a:xfrm>
        </p:grpSpPr>
        <p:sp>
          <p:nvSpPr>
            <p:cNvPr id="6" name="Isosceles Triangle 5"/>
            <p:cNvSpPr/>
            <p:nvPr/>
          </p:nvSpPr>
          <p:spPr bwMode="auto">
            <a:xfrm>
              <a:off x="1359725" y="1240971"/>
              <a:ext cx="6092041" cy="4803569"/>
            </a:xfrm>
            <a:prstGeom prst="triangle">
              <a:avLst/>
            </a:prstGeom>
            <a:solidFill>
              <a:srgbClr val="92D050"/>
            </a:solidFill>
            <a:ln w="38100">
              <a:noFill/>
              <a:round/>
              <a:headEnd/>
              <a:tailEnd/>
            </a:ln>
          </p:spPr>
          <p:txBody>
            <a:bodyPr wrap="none" rtlCol="0" anchor="ctr"/>
            <a:lstStyle/>
            <a:p>
              <a:pPr algn="ctr"/>
              <a:endParaRPr lang="en-US" dirty="0"/>
            </a:p>
          </p:txBody>
        </p:sp>
        <p:sp>
          <p:nvSpPr>
            <p:cNvPr id="7" name="Rectangle 6"/>
            <p:cNvSpPr/>
            <p:nvPr/>
          </p:nvSpPr>
          <p:spPr bwMode="auto">
            <a:xfrm>
              <a:off x="1831769" y="5079668"/>
              <a:ext cx="5165763" cy="231569"/>
            </a:xfrm>
            <a:prstGeom prst="rect">
              <a:avLst/>
            </a:prstGeom>
            <a:solidFill>
              <a:schemeClr val="bg1"/>
            </a:solidFill>
            <a:ln w="38100">
              <a:noFill/>
              <a:round/>
              <a:headEnd/>
              <a:tailEnd/>
            </a:ln>
          </p:spPr>
          <p:txBody>
            <a:bodyPr wrap="none" rtlCol="0" anchor="ctr"/>
            <a:lstStyle/>
            <a:p>
              <a:pPr algn="ctr"/>
              <a:endParaRPr lang="en-US"/>
            </a:p>
          </p:txBody>
        </p:sp>
        <p:sp>
          <p:nvSpPr>
            <p:cNvPr id="8" name="Rectangle 7"/>
            <p:cNvSpPr/>
            <p:nvPr/>
          </p:nvSpPr>
          <p:spPr bwMode="auto">
            <a:xfrm>
              <a:off x="2547258" y="3951512"/>
              <a:ext cx="3764478" cy="231569"/>
            </a:xfrm>
            <a:prstGeom prst="rect">
              <a:avLst/>
            </a:prstGeom>
            <a:solidFill>
              <a:schemeClr val="bg1"/>
            </a:solidFill>
            <a:ln w="38100">
              <a:noFill/>
              <a:round/>
              <a:headEnd/>
              <a:tailEnd/>
            </a:ln>
          </p:spPr>
          <p:txBody>
            <a:bodyPr wrap="none" rtlCol="0" anchor="ctr"/>
            <a:lstStyle/>
            <a:p>
              <a:pPr algn="ctr"/>
              <a:endParaRPr lang="en-US"/>
            </a:p>
          </p:txBody>
        </p:sp>
        <p:sp>
          <p:nvSpPr>
            <p:cNvPr id="9" name="Rectangle 8"/>
            <p:cNvSpPr/>
            <p:nvPr/>
          </p:nvSpPr>
          <p:spPr bwMode="auto">
            <a:xfrm>
              <a:off x="3152899" y="2995549"/>
              <a:ext cx="2505693" cy="231569"/>
            </a:xfrm>
            <a:prstGeom prst="rect">
              <a:avLst/>
            </a:prstGeom>
            <a:solidFill>
              <a:schemeClr val="bg1"/>
            </a:solidFill>
            <a:ln w="38100">
              <a:noFill/>
              <a:round/>
              <a:headEnd/>
              <a:tailEnd/>
            </a:ln>
          </p:spPr>
          <p:txBody>
            <a:bodyPr wrap="none" rtlCol="0" anchor="ctr"/>
            <a:lstStyle/>
            <a:p>
              <a:pPr algn="ctr"/>
              <a:endParaRPr lang="en-US"/>
            </a:p>
          </p:txBody>
        </p:sp>
      </p:grpSp>
      <p:sp>
        <p:nvSpPr>
          <p:cNvPr id="10" name="TextBox 9"/>
          <p:cNvSpPr txBox="1"/>
          <p:nvPr/>
        </p:nvSpPr>
        <p:spPr bwMode="auto">
          <a:xfrm>
            <a:off x="604583" y="5515888"/>
            <a:ext cx="5147952" cy="600164"/>
          </a:xfrm>
          <a:prstGeom prst="rect">
            <a:avLst/>
          </a:prstGeom>
          <a:noFill/>
          <a:ln w="12700">
            <a:noFill/>
            <a:miter lim="800000"/>
            <a:headEnd type="none" w="sm" len="sm"/>
            <a:tailEnd type="none" w="sm" len="sm"/>
          </a:ln>
        </p:spPr>
        <p:txBody>
          <a:bodyPr wrap="square" rtlCol="0">
            <a:spAutoFit/>
          </a:bodyPr>
          <a:lstStyle/>
          <a:p>
            <a:pPr algn="ctr"/>
            <a:r>
              <a:rPr lang="en-US" sz="1100" b="1" dirty="0">
                <a:solidFill>
                  <a:srgbClr val="0033CC"/>
                </a:solidFill>
                <a:latin typeface="Arial" charset="0"/>
              </a:rPr>
              <a:t>Minimal: </a:t>
            </a:r>
            <a:r>
              <a:rPr lang="en-US" sz="1100" b="1" dirty="0">
                <a:solidFill>
                  <a:srgbClr val="FF0000"/>
                </a:solidFill>
                <a:latin typeface="Arial" charset="0"/>
              </a:rPr>
              <a:t>Single Agency Interfaces applied to multiple agencies</a:t>
            </a:r>
          </a:p>
          <a:p>
            <a:pPr algn="ctr"/>
            <a:r>
              <a:rPr lang="en-US" sz="1100" b="1" dirty="0">
                <a:solidFill>
                  <a:srgbClr val="0033CC"/>
                </a:solidFill>
                <a:latin typeface="Arial" charset="0"/>
              </a:rPr>
              <a:t>Program-unique; often not designed for reuse; not developed collaboratively.</a:t>
            </a:r>
          </a:p>
        </p:txBody>
      </p:sp>
      <p:sp>
        <p:nvSpPr>
          <p:cNvPr id="11" name="TextBox 10"/>
          <p:cNvSpPr txBox="1"/>
          <p:nvPr/>
        </p:nvSpPr>
        <p:spPr bwMode="auto">
          <a:xfrm>
            <a:off x="588265" y="4491272"/>
            <a:ext cx="5147952" cy="600164"/>
          </a:xfrm>
          <a:prstGeom prst="rect">
            <a:avLst/>
          </a:prstGeom>
          <a:noFill/>
          <a:ln w="12700">
            <a:noFill/>
            <a:miter lim="800000"/>
            <a:headEnd type="none" w="sm" len="sm"/>
            <a:tailEnd type="none" w="sm" len="sm"/>
          </a:ln>
        </p:spPr>
        <p:txBody>
          <a:bodyPr wrap="square" rtlCol="0">
            <a:spAutoFit/>
          </a:bodyPr>
          <a:lstStyle/>
          <a:p>
            <a:pPr algn="ctr"/>
            <a:r>
              <a:rPr lang="en-US" sz="1050" b="1" dirty="0">
                <a:solidFill>
                  <a:srgbClr val="0033CC"/>
                </a:solidFill>
                <a:latin typeface="Arial" charset="0"/>
              </a:rPr>
              <a:t>Moderate: </a:t>
            </a:r>
            <a:r>
              <a:rPr lang="en-US" sz="1050" b="1" dirty="0">
                <a:solidFill>
                  <a:srgbClr val="FF0000"/>
                </a:solidFill>
                <a:latin typeface="Arial" charset="0"/>
              </a:rPr>
              <a:t>Standardized Interfaces, </a:t>
            </a:r>
          </a:p>
          <a:p>
            <a:pPr algn="ctr"/>
            <a:r>
              <a:rPr lang="en-US" sz="1050" b="1" dirty="0">
                <a:solidFill>
                  <a:srgbClr val="FF0000"/>
                </a:solidFill>
                <a:latin typeface="Arial" charset="0"/>
              </a:rPr>
              <a:t>formats, services.  </a:t>
            </a:r>
            <a:r>
              <a:rPr lang="en-US" sz="1050" b="1" dirty="0">
                <a:solidFill>
                  <a:srgbClr val="0033CC"/>
                </a:solidFill>
                <a:latin typeface="Arial" charset="0"/>
              </a:rPr>
              <a:t>Multi-program; Multi-Agency, standards </a:t>
            </a:r>
          </a:p>
          <a:p>
            <a:pPr algn="ctr"/>
            <a:r>
              <a:rPr lang="en-US" sz="1050" b="1" dirty="0">
                <a:solidFill>
                  <a:srgbClr val="0033CC"/>
                </a:solidFill>
                <a:latin typeface="Arial" charset="0"/>
              </a:rPr>
              <a:t>developed collaboratively, software may be developed independently</a:t>
            </a:r>
            <a:r>
              <a:rPr lang="en-US" sz="1100" b="1" dirty="0">
                <a:solidFill>
                  <a:srgbClr val="0033CC"/>
                </a:solidFill>
                <a:latin typeface="Arial" charset="0"/>
              </a:rPr>
              <a:t>..</a:t>
            </a:r>
          </a:p>
        </p:txBody>
      </p:sp>
      <p:sp>
        <p:nvSpPr>
          <p:cNvPr id="12" name="TextBox 11"/>
          <p:cNvSpPr txBox="1"/>
          <p:nvPr/>
        </p:nvSpPr>
        <p:spPr bwMode="auto">
          <a:xfrm>
            <a:off x="604584" y="3461343"/>
            <a:ext cx="5293427" cy="600164"/>
          </a:xfrm>
          <a:prstGeom prst="rect">
            <a:avLst/>
          </a:prstGeom>
          <a:noFill/>
          <a:ln w="12700">
            <a:noFill/>
            <a:miter lim="800000"/>
            <a:headEnd type="none" w="sm" len="sm"/>
            <a:tailEnd type="none" w="sm" len="sm"/>
          </a:ln>
        </p:spPr>
        <p:txBody>
          <a:bodyPr wrap="square" rtlCol="0">
            <a:spAutoFit/>
          </a:bodyPr>
          <a:lstStyle/>
          <a:p>
            <a:pPr algn="ctr"/>
            <a:r>
              <a:rPr lang="en-US" sz="1100" b="1" dirty="0">
                <a:solidFill>
                  <a:srgbClr val="0033CC"/>
                </a:solidFill>
                <a:latin typeface="Arial" charset="0"/>
              </a:rPr>
              <a:t>High: </a:t>
            </a:r>
            <a:r>
              <a:rPr lang="en-US" sz="1100" b="1" dirty="0">
                <a:solidFill>
                  <a:srgbClr val="FF3300"/>
                </a:solidFill>
                <a:latin typeface="Arial" charset="0"/>
              </a:rPr>
              <a:t>C</a:t>
            </a:r>
            <a:r>
              <a:rPr lang="en-US" sz="1100" b="1" dirty="0">
                <a:solidFill>
                  <a:srgbClr val="FF0000"/>
                </a:solidFill>
                <a:latin typeface="Arial" charset="0"/>
              </a:rPr>
              <a:t>ommon services and applications;</a:t>
            </a:r>
          </a:p>
          <a:p>
            <a:pPr algn="ctr"/>
            <a:r>
              <a:rPr lang="en-US" sz="1100" b="1" dirty="0">
                <a:solidFill>
                  <a:srgbClr val="FF0000"/>
                </a:solidFill>
                <a:latin typeface="Arial" charset="0"/>
              </a:rPr>
              <a:t> COTS product support.  </a:t>
            </a:r>
            <a:r>
              <a:rPr lang="en-US" sz="1100" b="1" dirty="0">
                <a:solidFill>
                  <a:srgbClr val="0033CC"/>
                </a:solidFill>
                <a:latin typeface="Arial" charset="0"/>
              </a:rPr>
              <a:t>Developed to </a:t>
            </a:r>
          </a:p>
          <a:p>
            <a:pPr algn="ctr"/>
            <a:r>
              <a:rPr lang="en-US" sz="1100" b="1" dirty="0">
                <a:solidFill>
                  <a:srgbClr val="0033CC"/>
                </a:solidFill>
                <a:latin typeface="Arial" charset="0"/>
              </a:rPr>
              <a:t>multi-agency requirements/standards.</a:t>
            </a:r>
          </a:p>
        </p:txBody>
      </p:sp>
      <p:sp>
        <p:nvSpPr>
          <p:cNvPr id="13" name="TextBox 12"/>
          <p:cNvSpPr txBox="1"/>
          <p:nvPr/>
        </p:nvSpPr>
        <p:spPr bwMode="auto">
          <a:xfrm>
            <a:off x="2335733" y="2096922"/>
            <a:ext cx="1717631" cy="1061829"/>
          </a:xfrm>
          <a:prstGeom prst="rect">
            <a:avLst/>
          </a:prstGeom>
          <a:noFill/>
          <a:ln w="12700">
            <a:noFill/>
            <a:miter lim="800000"/>
            <a:headEnd type="none" w="sm" len="sm"/>
            <a:tailEnd type="none" w="sm" len="sm"/>
          </a:ln>
        </p:spPr>
        <p:txBody>
          <a:bodyPr wrap="square" rtlCol="0">
            <a:spAutoFit/>
          </a:bodyPr>
          <a:lstStyle/>
          <a:p>
            <a:pPr algn="ctr"/>
            <a:r>
              <a:rPr lang="en-US" sz="1050" b="1" dirty="0">
                <a:solidFill>
                  <a:srgbClr val="0033CC"/>
                </a:solidFill>
                <a:latin typeface="Arial" charset="0"/>
              </a:rPr>
              <a:t>Extensive: </a:t>
            </a:r>
            <a:r>
              <a:rPr lang="en-US" sz="1050" b="1" dirty="0">
                <a:solidFill>
                  <a:srgbClr val="FF0000"/>
                </a:solidFill>
                <a:latin typeface="Arial" charset="0"/>
              </a:rPr>
              <a:t>Data </a:t>
            </a:r>
          </a:p>
          <a:p>
            <a:pPr algn="ctr"/>
            <a:r>
              <a:rPr lang="en-US" sz="1050" b="1" dirty="0">
                <a:solidFill>
                  <a:srgbClr val="FF0000"/>
                </a:solidFill>
                <a:latin typeface="Arial" charset="0"/>
              </a:rPr>
              <a:t>exchange approaches are routine, incorporated into policy and tools. Assumed for each mission</a:t>
            </a:r>
            <a:r>
              <a:rPr lang="en-US" sz="1050" b="1" dirty="0">
                <a:solidFill>
                  <a:srgbClr val="0033CC"/>
                </a:solidFill>
                <a:latin typeface="Arial" charset="0"/>
              </a:rPr>
              <a:t>.</a:t>
            </a:r>
          </a:p>
        </p:txBody>
      </p:sp>
      <p:sp>
        <p:nvSpPr>
          <p:cNvPr id="18" name="Rectangle 17"/>
          <p:cNvSpPr/>
          <p:nvPr/>
        </p:nvSpPr>
        <p:spPr bwMode="auto">
          <a:xfrm>
            <a:off x="108760" y="6299801"/>
            <a:ext cx="6139597" cy="451262"/>
          </a:xfrm>
          <a:prstGeom prst="rect">
            <a:avLst/>
          </a:prstGeom>
          <a:solidFill>
            <a:srgbClr val="92D050"/>
          </a:solidFill>
          <a:ln w="38100">
            <a:noFill/>
            <a:round/>
            <a:headEnd/>
            <a:tailEnd/>
          </a:ln>
        </p:spPr>
        <p:txBody>
          <a:bodyPr wrap="none" rtlCol="0" anchor="ctr"/>
          <a:lstStyle/>
          <a:p>
            <a:pPr algn="ctr"/>
            <a:endParaRPr lang="en-US"/>
          </a:p>
        </p:txBody>
      </p:sp>
      <p:sp>
        <p:nvSpPr>
          <p:cNvPr id="20" name="TextBox 19"/>
          <p:cNvSpPr txBox="1"/>
          <p:nvPr/>
        </p:nvSpPr>
        <p:spPr bwMode="auto">
          <a:xfrm>
            <a:off x="189880" y="6406519"/>
            <a:ext cx="5562655" cy="261610"/>
          </a:xfrm>
          <a:prstGeom prst="rect">
            <a:avLst/>
          </a:prstGeom>
          <a:noFill/>
          <a:ln w="12700">
            <a:noFill/>
            <a:miter lim="800000"/>
            <a:headEnd type="none" w="sm" len="sm"/>
            <a:tailEnd type="none" w="sm" len="sm"/>
          </a:ln>
        </p:spPr>
        <p:txBody>
          <a:bodyPr wrap="square" rtlCol="0">
            <a:spAutoFit/>
          </a:bodyPr>
          <a:lstStyle/>
          <a:p>
            <a:pPr algn="ctr"/>
            <a:r>
              <a:rPr lang="en-US" sz="1100" b="1" dirty="0">
                <a:solidFill>
                  <a:srgbClr val="0033CC"/>
                </a:solidFill>
                <a:latin typeface="Arial" charset="0"/>
              </a:rPr>
              <a:t>Essentially None: Reliance on public infrastructure such as voice calls</a:t>
            </a:r>
          </a:p>
        </p:txBody>
      </p:sp>
      <p:sp>
        <p:nvSpPr>
          <p:cNvPr id="21" name="TextBox 20"/>
          <p:cNvSpPr txBox="1"/>
          <p:nvPr/>
        </p:nvSpPr>
        <p:spPr bwMode="auto">
          <a:xfrm>
            <a:off x="5132104" y="3346092"/>
            <a:ext cx="2695698" cy="707886"/>
          </a:xfrm>
          <a:prstGeom prst="rect">
            <a:avLst/>
          </a:prstGeom>
          <a:noFill/>
          <a:ln w="12700">
            <a:noFill/>
            <a:miter lim="800000"/>
            <a:headEnd type="none" w="sm" len="sm"/>
            <a:tailEnd type="none" w="sm" len="sm"/>
          </a:ln>
        </p:spPr>
        <p:txBody>
          <a:bodyPr wrap="square" rtlCol="0">
            <a:spAutoFit/>
          </a:bodyPr>
          <a:lstStyle/>
          <a:p>
            <a:r>
              <a:rPr lang="en-US" sz="1000" b="1" dirty="0">
                <a:solidFill>
                  <a:srgbClr val="0033CC"/>
                </a:solidFill>
                <a:latin typeface="Arial" charset="0"/>
              </a:rPr>
              <a:t>Agencies acquire common systems (executable SW, not just interfaces);  Team members have common tools and common training on those tools.</a:t>
            </a:r>
          </a:p>
        </p:txBody>
      </p:sp>
      <p:sp>
        <p:nvSpPr>
          <p:cNvPr id="23" name="TextBox 22"/>
          <p:cNvSpPr txBox="1"/>
          <p:nvPr/>
        </p:nvSpPr>
        <p:spPr bwMode="auto">
          <a:xfrm>
            <a:off x="5571396" y="4447650"/>
            <a:ext cx="2695698" cy="400110"/>
          </a:xfrm>
          <a:prstGeom prst="rect">
            <a:avLst/>
          </a:prstGeom>
          <a:noFill/>
          <a:ln w="12700">
            <a:noFill/>
            <a:miter lim="800000"/>
            <a:headEnd type="none" w="sm" len="sm"/>
            <a:tailEnd type="none" w="sm" len="sm"/>
          </a:ln>
        </p:spPr>
        <p:txBody>
          <a:bodyPr wrap="square" rtlCol="0">
            <a:spAutoFit/>
          </a:bodyPr>
          <a:lstStyle/>
          <a:p>
            <a:r>
              <a:rPr lang="en-US" sz="1000" b="1" dirty="0">
                <a:solidFill>
                  <a:schemeClr val="accent1">
                    <a:lumMod val="50000"/>
                  </a:schemeClr>
                </a:solidFill>
                <a:latin typeface="Arial" charset="0"/>
              </a:rPr>
              <a:t>Agencies develop or adapt systems to satisfy standard interfaces</a:t>
            </a:r>
          </a:p>
        </p:txBody>
      </p:sp>
      <p:sp>
        <p:nvSpPr>
          <p:cNvPr id="24" name="TextBox 23"/>
          <p:cNvSpPr txBox="1"/>
          <p:nvPr/>
        </p:nvSpPr>
        <p:spPr bwMode="auto">
          <a:xfrm>
            <a:off x="6129604" y="5454332"/>
            <a:ext cx="2030723" cy="553998"/>
          </a:xfrm>
          <a:prstGeom prst="rect">
            <a:avLst/>
          </a:prstGeom>
          <a:noFill/>
          <a:ln w="12700">
            <a:noFill/>
            <a:miter lim="800000"/>
            <a:headEnd type="none" w="sm" len="sm"/>
            <a:tailEnd type="none" w="sm" len="sm"/>
          </a:ln>
        </p:spPr>
        <p:txBody>
          <a:bodyPr wrap="square" rtlCol="0">
            <a:spAutoFit/>
          </a:bodyPr>
          <a:lstStyle/>
          <a:p>
            <a:r>
              <a:rPr lang="en-US" sz="1000" b="1" dirty="0">
                <a:solidFill>
                  <a:srgbClr val="0033CC"/>
                </a:solidFill>
                <a:latin typeface="Arial" charset="0"/>
              </a:rPr>
              <a:t>ISS Case (in general): Lead agency specifies exchange data formats</a:t>
            </a:r>
          </a:p>
        </p:txBody>
      </p:sp>
      <p:sp>
        <p:nvSpPr>
          <p:cNvPr id="25" name="Oval 24"/>
          <p:cNvSpPr/>
          <p:nvPr/>
        </p:nvSpPr>
        <p:spPr bwMode="auto">
          <a:xfrm>
            <a:off x="5084535" y="4847760"/>
            <a:ext cx="973723" cy="540328"/>
          </a:xfrm>
          <a:prstGeom prst="ellipse">
            <a:avLst/>
          </a:prstGeom>
          <a:solidFill>
            <a:srgbClr val="CC0000"/>
          </a:solidFill>
          <a:ln w="38100">
            <a:noFill/>
            <a:round/>
            <a:headEnd/>
            <a:tailEnd/>
          </a:ln>
        </p:spPr>
        <p:txBody>
          <a:bodyPr wrap="none" rtlCol="0" anchor="ctr"/>
          <a:lstStyle/>
          <a:p>
            <a:pPr algn="ctr"/>
            <a:r>
              <a:rPr lang="en-US" sz="1050" b="1" dirty="0">
                <a:solidFill>
                  <a:schemeClr val="accent3"/>
                </a:solidFill>
                <a:latin typeface="Arial" panose="020B0604020202020204" pitchFamily="34" charset="0"/>
                <a:cs typeface="Arial" panose="020B0604020202020204" pitchFamily="34" charset="0"/>
              </a:rPr>
              <a:t>Data Format</a:t>
            </a:r>
          </a:p>
          <a:p>
            <a:pPr algn="ctr"/>
            <a:r>
              <a:rPr lang="en-US" sz="1050" b="1" dirty="0">
                <a:solidFill>
                  <a:schemeClr val="accent3"/>
                </a:solidFill>
                <a:latin typeface="Arial" panose="020B0604020202020204" pitchFamily="34" charset="0"/>
                <a:cs typeface="Arial" panose="020B0604020202020204" pitchFamily="34" charset="0"/>
              </a:rPr>
              <a:t>Level</a:t>
            </a:r>
          </a:p>
        </p:txBody>
      </p:sp>
      <p:sp>
        <p:nvSpPr>
          <p:cNvPr id="26" name="Oval 25"/>
          <p:cNvSpPr/>
          <p:nvPr/>
        </p:nvSpPr>
        <p:spPr bwMode="auto">
          <a:xfrm>
            <a:off x="4431407" y="4107377"/>
            <a:ext cx="1187559" cy="540328"/>
          </a:xfrm>
          <a:prstGeom prst="ellipse">
            <a:avLst/>
          </a:prstGeom>
          <a:solidFill>
            <a:srgbClr val="CC0000"/>
          </a:solidFill>
          <a:ln w="38100">
            <a:noFill/>
            <a:round/>
            <a:headEnd/>
            <a:tailEnd/>
          </a:ln>
        </p:spPr>
        <p:txBody>
          <a:bodyPr wrap="none" rtlCol="0" anchor="ctr"/>
          <a:lstStyle/>
          <a:p>
            <a:pPr algn="ctr"/>
            <a:r>
              <a:rPr lang="en-US" sz="1050" b="1" dirty="0">
                <a:solidFill>
                  <a:schemeClr val="accent3"/>
                </a:solidFill>
                <a:latin typeface="Arial" panose="020B0604020202020204" pitchFamily="34" charset="0"/>
                <a:cs typeface="Arial" panose="020B0604020202020204" pitchFamily="34" charset="0"/>
              </a:rPr>
              <a:t>Service level</a:t>
            </a:r>
          </a:p>
          <a:p>
            <a:pPr algn="ctr"/>
            <a:r>
              <a:rPr lang="en-US" sz="1050" b="1" dirty="0">
                <a:solidFill>
                  <a:schemeClr val="accent3"/>
                </a:solidFill>
                <a:latin typeface="Arial" panose="020B0604020202020204" pitchFamily="34" charset="0"/>
                <a:cs typeface="Arial" panose="020B0604020202020204" pitchFamily="34" charset="0"/>
              </a:rPr>
              <a:t>(MO Services)</a:t>
            </a:r>
          </a:p>
          <a:p>
            <a:pPr algn="ctr"/>
            <a:endParaRPr lang="en-US" sz="1050" b="1" dirty="0">
              <a:solidFill>
                <a:schemeClr val="accent3"/>
              </a:solidFill>
              <a:latin typeface="Arial" panose="020B0604020202020204" pitchFamily="34" charset="0"/>
              <a:cs typeface="Arial" panose="020B0604020202020204" pitchFamily="34" charset="0"/>
            </a:endParaRPr>
          </a:p>
        </p:txBody>
      </p:sp>
      <p:sp>
        <p:nvSpPr>
          <p:cNvPr id="31" name="Oval 30"/>
          <p:cNvSpPr/>
          <p:nvPr/>
        </p:nvSpPr>
        <p:spPr bwMode="auto">
          <a:xfrm>
            <a:off x="4053364" y="2909442"/>
            <a:ext cx="973723" cy="540328"/>
          </a:xfrm>
          <a:prstGeom prst="ellipse">
            <a:avLst/>
          </a:prstGeom>
          <a:solidFill>
            <a:srgbClr val="CC0000"/>
          </a:solidFill>
          <a:ln w="38100">
            <a:noFill/>
            <a:round/>
            <a:headEnd/>
            <a:tailEnd/>
          </a:ln>
        </p:spPr>
        <p:txBody>
          <a:bodyPr wrap="none" rtlCol="0" anchor="ctr"/>
          <a:lstStyle/>
          <a:p>
            <a:pPr algn="ctr"/>
            <a:r>
              <a:rPr lang="en-US" sz="1050" b="1" dirty="0">
                <a:solidFill>
                  <a:schemeClr val="accent3"/>
                </a:solidFill>
                <a:latin typeface="Arial" panose="020B0604020202020204" pitchFamily="34" charset="0"/>
                <a:cs typeface="Arial" panose="020B0604020202020204" pitchFamily="34" charset="0"/>
              </a:rPr>
              <a:t>Governance</a:t>
            </a:r>
          </a:p>
          <a:p>
            <a:pPr algn="ctr"/>
            <a:r>
              <a:rPr lang="en-US" sz="1050" b="1" dirty="0">
                <a:solidFill>
                  <a:schemeClr val="accent3"/>
                </a:solidFill>
                <a:latin typeface="Arial" panose="020B0604020202020204" pitchFamily="34" charset="0"/>
                <a:cs typeface="Arial" panose="020B0604020202020204" pitchFamily="34" charset="0"/>
              </a:rPr>
              <a:t>Policy</a:t>
            </a:r>
          </a:p>
        </p:txBody>
      </p:sp>
      <p:sp>
        <p:nvSpPr>
          <p:cNvPr id="27" name="二等辺三角形 26"/>
          <p:cNvSpPr/>
          <p:nvPr/>
        </p:nvSpPr>
        <p:spPr>
          <a:xfrm rot="10800000">
            <a:off x="10080812" y="2909442"/>
            <a:ext cx="1681695" cy="2881758"/>
          </a:xfrm>
          <a:prstGeom prst="triangle">
            <a:avLst>
              <a:gd name="adj" fmla="val 53127"/>
            </a:avLst>
          </a:prstGeom>
          <a:gradFill flip="none" rotWithShape="1">
            <a:gsLst>
              <a:gs pos="0">
                <a:srgbClr val="FFFF00"/>
              </a:gs>
              <a:gs pos="100000">
                <a:schemeClr val="bg1"/>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143935" y="292984"/>
            <a:ext cx="11904129" cy="769441"/>
          </a:xfrm>
          <a:prstGeom prst="rect">
            <a:avLst/>
          </a:prstGeom>
          <a:noFill/>
        </p:spPr>
        <p:txBody>
          <a:bodyPr wrap="square" rtlCol="0">
            <a:spAutoFit/>
          </a:bodyPr>
          <a:lstStyle/>
          <a:p>
            <a:r>
              <a:rPr kumimoji="1" lang="en-US" altLang="ja-JP" sz="2400" dirty="0"/>
              <a:t>3-2. Interoperability Model </a:t>
            </a:r>
            <a:endParaRPr kumimoji="1" lang="en-US" altLang="ja-JP" sz="2400" dirty="0" smtClean="0"/>
          </a:p>
          <a:p>
            <a:r>
              <a:rPr kumimoji="1" lang="en-US" altLang="ja-JP" sz="2000" dirty="0" smtClean="0"/>
              <a:t>(This Pyramid is quoted </a:t>
            </a:r>
            <a:r>
              <a:rPr lang="en-US" altLang="ja-JP" sz="2000" dirty="0"/>
              <a:t>f</a:t>
            </a:r>
            <a:r>
              <a:rPr lang="en-US" altLang="ja-JP" sz="2000" dirty="0" smtClean="0"/>
              <a:t>rom </a:t>
            </a:r>
            <a:r>
              <a:rPr lang="en-US" altLang="ja-JP" sz="2000" dirty="0"/>
              <a:t>Final Report and Roadmap Strategy of MOSSG/IOAG)</a:t>
            </a:r>
            <a:r>
              <a:rPr kumimoji="1" lang="en-US" altLang="ja-JP" sz="2000" dirty="0"/>
              <a:t> </a:t>
            </a:r>
            <a:endParaRPr kumimoji="1" lang="ja-JP" altLang="en-US" sz="2000" dirty="0"/>
          </a:p>
        </p:txBody>
      </p:sp>
      <p:sp>
        <p:nvSpPr>
          <p:cNvPr id="33" name="上矢印 32"/>
          <p:cNvSpPr/>
          <p:nvPr/>
        </p:nvSpPr>
        <p:spPr>
          <a:xfrm>
            <a:off x="7827802" y="1923634"/>
            <a:ext cx="1690336" cy="4084696"/>
          </a:xfrm>
          <a:prstGeom prst="upArrow">
            <a:avLst/>
          </a:prstGeom>
          <a:gradFill flip="none" rotWithShape="1">
            <a:gsLst>
              <a:gs pos="0">
                <a:srgbClr val="0070C0"/>
              </a:gs>
              <a:gs pos="100000">
                <a:schemeClr val="bg1"/>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10276681" y="5782152"/>
            <a:ext cx="1380506" cy="923330"/>
          </a:xfrm>
          <a:prstGeom prst="rect">
            <a:avLst/>
          </a:prstGeom>
          <a:noFill/>
        </p:spPr>
        <p:txBody>
          <a:bodyPr wrap="none" rtlCol="0">
            <a:spAutoFit/>
          </a:bodyPr>
          <a:lstStyle/>
          <a:p>
            <a:pPr algn="ctr"/>
            <a:r>
              <a:rPr kumimoji="1" lang="en-US" altLang="ja-JP" b="1" dirty="0"/>
              <a:t>Easy </a:t>
            </a:r>
          </a:p>
          <a:p>
            <a:pPr algn="ctr"/>
            <a:r>
              <a:rPr kumimoji="1" lang="en-US" altLang="ja-JP" b="1" dirty="0"/>
              <a:t>to </a:t>
            </a:r>
          </a:p>
          <a:p>
            <a:pPr algn="ctr"/>
            <a:r>
              <a:rPr kumimoji="1" lang="en-US" altLang="ja-JP" b="1" dirty="0"/>
              <a:t>implement</a:t>
            </a:r>
            <a:endParaRPr kumimoji="1" lang="ja-JP" altLang="en-US" b="1" dirty="0"/>
          </a:p>
        </p:txBody>
      </p:sp>
      <p:sp>
        <p:nvSpPr>
          <p:cNvPr id="35" name="テキスト ボックス 34"/>
          <p:cNvSpPr txBox="1"/>
          <p:nvPr/>
        </p:nvSpPr>
        <p:spPr>
          <a:xfrm>
            <a:off x="10276681" y="1956922"/>
            <a:ext cx="1380506" cy="923330"/>
          </a:xfrm>
          <a:prstGeom prst="rect">
            <a:avLst/>
          </a:prstGeom>
          <a:noFill/>
        </p:spPr>
        <p:txBody>
          <a:bodyPr wrap="none" rtlCol="0">
            <a:spAutoFit/>
          </a:bodyPr>
          <a:lstStyle/>
          <a:p>
            <a:pPr algn="ctr"/>
            <a:r>
              <a:rPr lang="en-US" altLang="ja-JP" b="1" dirty="0"/>
              <a:t>Difficult </a:t>
            </a:r>
          </a:p>
          <a:p>
            <a:pPr algn="ctr"/>
            <a:r>
              <a:rPr kumimoji="1" lang="en-US" altLang="ja-JP" b="1" dirty="0"/>
              <a:t>to </a:t>
            </a:r>
          </a:p>
          <a:p>
            <a:pPr algn="ctr"/>
            <a:r>
              <a:rPr kumimoji="1" lang="en-US" altLang="ja-JP" b="1" dirty="0"/>
              <a:t>implement</a:t>
            </a:r>
            <a:endParaRPr kumimoji="1" lang="ja-JP" altLang="en-US" b="1" dirty="0"/>
          </a:p>
        </p:txBody>
      </p:sp>
      <p:sp>
        <p:nvSpPr>
          <p:cNvPr id="28" name="TextBox 16"/>
          <p:cNvSpPr txBox="1"/>
          <p:nvPr/>
        </p:nvSpPr>
        <p:spPr bwMode="auto">
          <a:xfrm>
            <a:off x="1665478" y="2039504"/>
            <a:ext cx="777834" cy="646331"/>
          </a:xfrm>
          <a:prstGeom prst="rect">
            <a:avLst/>
          </a:prstGeom>
          <a:noFill/>
          <a:ln w="12700">
            <a:noFill/>
            <a:miter lim="800000"/>
            <a:headEnd type="none" w="sm" len="sm"/>
            <a:tailEnd type="none" w="sm" len="sm"/>
          </a:ln>
        </p:spPr>
        <p:txBody>
          <a:bodyPr wrap="square" rtlCol="0">
            <a:spAutoFit/>
          </a:bodyPr>
          <a:lstStyle/>
          <a:p>
            <a:r>
              <a:rPr lang="en-US" sz="3600" b="1" dirty="0">
                <a:solidFill>
                  <a:srgbClr val="0033CC"/>
                </a:solidFill>
                <a:latin typeface="Arial" charset="0"/>
              </a:rPr>
              <a:t>4</a:t>
            </a:r>
          </a:p>
        </p:txBody>
      </p:sp>
      <p:sp>
        <p:nvSpPr>
          <p:cNvPr id="29" name="TextBox 15"/>
          <p:cNvSpPr txBox="1"/>
          <p:nvPr/>
        </p:nvSpPr>
        <p:spPr bwMode="auto">
          <a:xfrm>
            <a:off x="886954" y="3286919"/>
            <a:ext cx="777834" cy="646331"/>
          </a:xfrm>
          <a:prstGeom prst="rect">
            <a:avLst/>
          </a:prstGeom>
          <a:noFill/>
          <a:ln w="12700">
            <a:noFill/>
            <a:miter lim="800000"/>
            <a:headEnd type="none" w="sm" len="sm"/>
            <a:tailEnd type="none" w="sm" len="sm"/>
          </a:ln>
        </p:spPr>
        <p:txBody>
          <a:bodyPr wrap="square" rtlCol="0">
            <a:spAutoFit/>
          </a:bodyPr>
          <a:lstStyle/>
          <a:p>
            <a:r>
              <a:rPr lang="en-US" sz="3600" b="1" dirty="0">
                <a:solidFill>
                  <a:srgbClr val="0033CC"/>
                </a:solidFill>
                <a:latin typeface="Arial" charset="0"/>
              </a:rPr>
              <a:t>3</a:t>
            </a:r>
          </a:p>
        </p:txBody>
      </p:sp>
      <p:sp>
        <p:nvSpPr>
          <p:cNvPr id="32" name="TextBox 14"/>
          <p:cNvSpPr txBox="1"/>
          <p:nvPr/>
        </p:nvSpPr>
        <p:spPr bwMode="auto">
          <a:xfrm>
            <a:off x="400093" y="4365714"/>
            <a:ext cx="777834" cy="646331"/>
          </a:xfrm>
          <a:prstGeom prst="rect">
            <a:avLst/>
          </a:prstGeom>
          <a:noFill/>
          <a:ln w="12700">
            <a:noFill/>
            <a:miter lim="800000"/>
            <a:headEnd type="none" w="sm" len="sm"/>
            <a:tailEnd type="none" w="sm" len="sm"/>
          </a:ln>
        </p:spPr>
        <p:txBody>
          <a:bodyPr wrap="square" rtlCol="0">
            <a:spAutoFit/>
          </a:bodyPr>
          <a:lstStyle/>
          <a:p>
            <a:r>
              <a:rPr lang="en-US" sz="3600" b="1" dirty="0">
                <a:solidFill>
                  <a:srgbClr val="0033CC"/>
                </a:solidFill>
                <a:latin typeface="Arial" charset="0"/>
              </a:rPr>
              <a:t>2</a:t>
            </a:r>
          </a:p>
        </p:txBody>
      </p:sp>
      <p:sp>
        <p:nvSpPr>
          <p:cNvPr id="36" name="TextBox 13"/>
          <p:cNvSpPr txBox="1"/>
          <p:nvPr/>
        </p:nvSpPr>
        <p:spPr bwMode="auto">
          <a:xfrm>
            <a:off x="0" y="5351639"/>
            <a:ext cx="777834" cy="646331"/>
          </a:xfrm>
          <a:prstGeom prst="rect">
            <a:avLst/>
          </a:prstGeom>
          <a:noFill/>
          <a:ln w="12700">
            <a:noFill/>
            <a:miter lim="800000"/>
            <a:headEnd type="none" w="sm" len="sm"/>
            <a:tailEnd type="none" w="sm" len="sm"/>
          </a:ln>
        </p:spPr>
        <p:txBody>
          <a:bodyPr wrap="square" rtlCol="0">
            <a:spAutoFit/>
          </a:bodyPr>
          <a:lstStyle/>
          <a:p>
            <a:r>
              <a:rPr lang="en-US" sz="3600" b="1" dirty="0">
                <a:solidFill>
                  <a:srgbClr val="0033CC"/>
                </a:solidFill>
                <a:latin typeface="Arial" charset="0"/>
              </a:rPr>
              <a:t>1</a:t>
            </a:r>
          </a:p>
        </p:txBody>
      </p:sp>
      <p:sp>
        <p:nvSpPr>
          <p:cNvPr id="37" name="Oval 24"/>
          <p:cNvSpPr/>
          <p:nvPr/>
        </p:nvSpPr>
        <p:spPr bwMode="auto">
          <a:xfrm>
            <a:off x="9518138" y="4610767"/>
            <a:ext cx="1862983" cy="802556"/>
          </a:xfrm>
          <a:prstGeom prst="ellipse">
            <a:avLst/>
          </a:prstGeom>
          <a:solidFill>
            <a:srgbClr val="CC0000"/>
          </a:solidFill>
          <a:ln w="38100">
            <a:noFill/>
            <a:round/>
            <a:headEnd/>
            <a:tailEnd/>
          </a:ln>
        </p:spPr>
        <p:txBody>
          <a:bodyPr wrap="none" rtlCol="0" anchor="ctr"/>
          <a:lstStyle/>
          <a:p>
            <a:pPr algn="ctr"/>
            <a:r>
              <a:rPr lang="en-US" sz="1050" b="1" dirty="0">
                <a:solidFill>
                  <a:schemeClr val="accent3"/>
                </a:solidFill>
                <a:latin typeface="Arial" panose="020B0604020202020204" pitchFamily="34" charset="0"/>
                <a:cs typeface="Arial" panose="020B0604020202020204" pitchFamily="34" charset="0"/>
              </a:rPr>
              <a:t>CCSDS Navigation</a:t>
            </a:r>
          </a:p>
          <a:p>
            <a:pPr algn="ctr"/>
            <a:endParaRPr lang="en-US" sz="1050" b="1" dirty="0">
              <a:solidFill>
                <a:schemeClr val="accent3"/>
              </a:solidFill>
              <a:latin typeface="Arial" panose="020B0604020202020204" pitchFamily="34" charset="0"/>
              <a:cs typeface="Arial" panose="020B0604020202020204" pitchFamily="34" charset="0"/>
            </a:endParaRPr>
          </a:p>
        </p:txBody>
      </p:sp>
      <p:sp>
        <p:nvSpPr>
          <p:cNvPr id="38" name="Oval 24"/>
          <p:cNvSpPr/>
          <p:nvPr/>
        </p:nvSpPr>
        <p:spPr bwMode="auto">
          <a:xfrm>
            <a:off x="8286587" y="3933250"/>
            <a:ext cx="1133969" cy="1431770"/>
          </a:xfrm>
          <a:prstGeom prst="ellipse">
            <a:avLst/>
          </a:prstGeom>
          <a:solidFill>
            <a:srgbClr val="CC0000"/>
          </a:solidFill>
          <a:ln w="38100">
            <a:noFill/>
            <a:round/>
            <a:headEnd/>
            <a:tailEnd/>
          </a:ln>
        </p:spPr>
        <p:txBody>
          <a:bodyPr wrap="none" rtlCol="0" anchor="ctr"/>
          <a:lstStyle/>
          <a:p>
            <a:pPr algn="ctr"/>
            <a:r>
              <a:rPr lang="en-US" sz="1050" b="1" dirty="0">
                <a:solidFill>
                  <a:schemeClr val="accent3"/>
                </a:solidFill>
                <a:latin typeface="Arial" panose="020B0604020202020204" pitchFamily="34" charset="0"/>
                <a:cs typeface="Arial" panose="020B0604020202020204" pitchFamily="34" charset="0"/>
              </a:rPr>
              <a:t>CCSDS </a:t>
            </a:r>
          </a:p>
          <a:p>
            <a:pPr algn="ctr"/>
            <a:r>
              <a:rPr lang="en-US" sz="1050" b="1" dirty="0">
                <a:solidFill>
                  <a:schemeClr val="accent3"/>
                </a:solidFill>
                <a:latin typeface="Arial" panose="020B0604020202020204" pitchFamily="34" charset="0"/>
                <a:cs typeface="Arial" panose="020B0604020202020204" pitchFamily="34" charset="0"/>
              </a:rPr>
              <a:t>CSS</a:t>
            </a:r>
          </a:p>
          <a:p>
            <a:pPr algn="ctr"/>
            <a:r>
              <a:rPr lang="en-US" sz="1050" b="1" dirty="0">
                <a:solidFill>
                  <a:schemeClr val="accent3"/>
                </a:solidFill>
                <a:latin typeface="Arial" panose="020B0604020202020204" pitchFamily="34" charset="0"/>
                <a:cs typeface="Arial" panose="020B0604020202020204" pitchFamily="34" charset="0"/>
              </a:rPr>
              <a:t>Area</a:t>
            </a:r>
          </a:p>
        </p:txBody>
      </p:sp>
      <p:sp>
        <p:nvSpPr>
          <p:cNvPr id="39" name="Oval 24"/>
          <p:cNvSpPr/>
          <p:nvPr/>
        </p:nvSpPr>
        <p:spPr bwMode="auto">
          <a:xfrm>
            <a:off x="9464645" y="3618256"/>
            <a:ext cx="1862983" cy="802556"/>
          </a:xfrm>
          <a:prstGeom prst="ellipse">
            <a:avLst/>
          </a:prstGeom>
          <a:solidFill>
            <a:srgbClr val="CC0000"/>
          </a:solidFill>
          <a:ln w="38100">
            <a:noFill/>
            <a:round/>
            <a:headEnd/>
            <a:tailEnd/>
          </a:ln>
        </p:spPr>
        <p:txBody>
          <a:bodyPr wrap="none" rtlCol="0" anchor="ctr"/>
          <a:lstStyle/>
          <a:p>
            <a:pPr algn="ctr"/>
            <a:r>
              <a:rPr lang="en-US" sz="1050" b="1" dirty="0">
                <a:solidFill>
                  <a:schemeClr val="accent3"/>
                </a:solidFill>
                <a:latin typeface="Arial" panose="020B0604020202020204" pitchFamily="34" charset="0"/>
                <a:cs typeface="Arial" panose="020B0604020202020204" pitchFamily="34" charset="0"/>
              </a:rPr>
              <a:t>CCSDS Mission Operations</a:t>
            </a:r>
          </a:p>
        </p:txBody>
      </p:sp>
      <p:sp>
        <p:nvSpPr>
          <p:cNvPr id="3" name="フッター プレースホルダー 2"/>
          <p:cNvSpPr>
            <a:spLocks noGrp="1"/>
          </p:cNvSpPr>
          <p:nvPr>
            <p:ph type="ftr" sz="quarter" idx="11"/>
          </p:nvPr>
        </p:nvSpPr>
        <p:spPr/>
        <p:txBody>
          <a:bodyPr/>
          <a:lstStyle/>
          <a:p>
            <a:r>
              <a:rPr kumimoji="1" lang="en-US" altLang="ja-JP" smtClean="0"/>
              <a:t>CSODA-SOG-18018</a:t>
            </a:r>
            <a:endParaRPr kumimoji="1" lang="ja-JP" altLang="en-US"/>
          </a:p>
        </p:txBody>
      </p:sp>
    </p:spTree>
    <p:extLst>
      <p:ext uri="{BB962C8B-B14F-4D97-AF65-F5344CB8AC3E}">
        <p14:creationId xmlns:p14="http://schemas.microsoft.com/office/powerpoint/2010/main" val="3984630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43391" y="692726"/>
            <a:ext cx="11370186" cy="6165273"/>
          </a:xfrm>
        </p:spPr>
        <p:txBody>
          <a:bodyPr>
            <a:normAutofit fontScale="92500" lnSpcReduction="10000"/>
          </a:bodyPr>
          <a:lstStyle/>
          <a:p>
            <a:pPr marL="0" indent="0">
              <a:buNone/>
            </a:pPr>
            <a:r>
              <a:rPr lang="en-US" altLang="ja-JP" sz="3100" b="1" dirty="0">
                <a:solidFill>
                  <a:srgbClr val="FF0000"/>
                </a:solidFill>
              </a:rPr>
              <a:t>How should </a:t>
            </a:r>
            <a:r>
              <a:rPr lang="en-US" altLang="ja-JP" sz="3100" b="1" dirty="0" smtClean="0">
                <a:solidFill>
                  <a:srgbClr val="FF0000"/>
                </a:solidFill>
              </a:rPr>
              <a:t>CSTS WG promote </a:t>
            </a:r>
            <a:r>
              <a:rPr lang="en-US" altLang="ja-JP" sz="3100" b="1" dirty="0">
                <a:solidFill>
                  <a:srgbClr val="FF0000"/>
                </a:solidFill>
              </a:rPr>
              <a:t>standards to end-users?</a:t>
            </a:r>
          </a:p>
          <a:p>
            <a:pPr marL="809625" indent="-273050">
              <a:lnSpc>
                <a:spcPct val="120000"/>
              </a:lnSpc>
            </a:pPr>
            <a:r>
              <a:rPr lang="en-US" altLang="ja-JP" sz="2300" dirty="0" smtClean="0"/>
              <a:t>I </a:t>
            </a:r>
            <a:r>
              <a:rPr lang="en-US" altLang="ja-JP" sz="2300" dirty="0"/>
              <a:t>suggest that at least CSS area </a:t>
            </a:r>
            <a:r>
              <a:rPr lang="en-US" altLang="ja-JP" sz="2300" b="1" dirty="0" smtClean="0"/>
              <a:t>have </a:t>
            </a:r>
            <a:r>
              <a:rPr lang="en-US" altLang="ja-JP" sz="2300" b="1" dirty="0"/>
              <a:t>sessions related to implement published </a:t>
            </a:r>
            <a:r>
              <a:rPr lang="en-US" altLang="ja-JP" sz="2300" b="1" dirty="0" smtClean="0"/>
              <a:t>standards </a:t>
            </a:r>
            <a:r>
              <a:rPr lang="en-US" altLang="ja-JP" sz="2300" dirty="0"/>
              <a:t>during CCSDS technical </a:t>
            </a:r>
            <a:r>
              <a:rPr lang="en-US" altLang="ja-JP" sz="2300" dirty="0" smtClean="0"/>
              <a:t>meeting in order to promote our standards to end-users. </a:t>
            </a:r>
            <a:r>
              <a:rPr lang="en-US" altLang="ja-JP" sz="2300" b="1" dirty="0" smtClean="0"/>
              <a:t>End-users are interested in how to use standards.</a:t>
            </a:r>
            <a:endParaRPr lang="en-US" altLang="ja-JP" sz="2300" b="1" dirty="0"/>
          </a:p>
          <a:p>
            <a:pPr marL="809625" indent="-273050">
              <a:lnSpc>
                <a:spcPct val="120000"/>
              </a:lnSpc>
            </a:pPr>
            <a:r>
              <a:rPr lang="en-US" altLang="ja-JP" sz="2300" dirty="0"/>
              <a:t>Targeted participants </a:t>
            </a:r>
            <a:r>
              <a:rPr lang="en-US" altLang="ja-JP" sz="2300" b="1" dirty="0"/>
              <a:t>are not only end-users but also large service providers such as KSAT and SSC </a:t>
            </a:r>
            <a:r>
              <a:rPr lang="en-US" altLang="ja-JP" sz="2300" dirty="0"/>
              <a:t>which do not attend CCSDS meetings.</a:t>
            </a:r>
          </a:p>
          <a:p>
            <a:pPr marL="809625" indent="-273050">
              <a:lnSpc>
                <a:spcPct val="120000"/>
              </a:lnSpc>
            </a:pPr>
            <a:r>
              <a:rPr lang="en-US" altLang="ja-JP" sz="2300" dirty="0"/>
              <a:t>Given that this session be held, I will have the following presentations from a viewpoint of JAXA Service Users.</a:t>
            </a:r>
            <a:endParaRPr lang="en-US" altLang="ja-JP" b="1" dirty="0"/>
          </a:p>
          <a:p>
            <a:pPr marL="1344613" lvl="1" indent="-271463">
              <a:lnSpc>
                <a:spcPct val="120000"/>
              </a:lnSpc>
              <a:buFont typeface="+mj-lt"/>
              <a:buAutoNum type="alphaLcPeriod"/>
            </a:pPr>
            <a:r>
              <a:rPr lang="en-US" altLang="ja-JP" sz="2600" dirty="0"/>
              <a:t>MD-CSTS user gateway </a:t>
            </a:r>
            <a:r>
              <a:rPr lang="en-US" altLang="ja-JP" sz="2600" b="1" dirty="0"/>
              <a:t>development details such as UML/</a:t>
            </a:r>
            <a:r>
              <a:rPr lang="en-US" altLang="ja-JP" sz="2600" b="1" dirty="0" err="1"/>
              <a:t>SysML</a:t>
            </a:r>
            <a:r>
              <a:rPr lang="en-US" altLang="ja-JP" sz="2600" b="1" dirty="0"/>
              <a:t> modeling and API documents.</a:t>
            </a:r>
            <a:r>
              <a:rPr lang="en-US" altLang="ja-JP" sz="2600" dirty="0"/>
              <a:t> These will be just documented, not standardized.</a:t>
            </a:r>
          </a:p>
          <a:p>
            <a:pPr marL="1344613" lvl="1" indent="-271463">
              <a:lnSpc>
                <a:spcPct val="120000"/>
              </a:lnSpc>
              <a:buFont typeface="+mj-lt"/>
              <a:buAutoNum type="alphaLcPeriod"/>
            </a:pPr>
            <a:r>
              <a:rPr lang="en-US" altLang="ja-JP" b="1" dirty="0"/>
              <a:t>JAXA </a:t>
            </a:r>
            <a:r>
              <a:rPr lang="en-US" altLang="ja-JP" b="1" dirty="0" smtClean="0"/>
              <a:t>exchange tools in data format level </a:t>
            </a:r>
            <a:r>
              <a:rPr lang="en-US" altLang="ja-JP" dirty="0" smtClean="0"/>
              <a:t>between CCSDS Service Management Functions and </a:t>
            </a:r>
            <a:r>
              <a:rPr lang="en-US" altLang="ja-JP" dirty="0"/>
              <a:t>JAXA </a:t>
            </a:r>
            <a:r>
              <a:rPr lang="en-US" altLang="ja-JP" dirty="0" smtClean="0"/>
              <a:t>formats</a:t>
            </a:r>
            <a:r>
              <a:rPr lang="en-US" altLang="ja-JP" dirty="0"/>
              <a:t>. </a:t>
            </a:r>
            <a:r>
              <a:rPr lang="en-US" altLang="ja-JP" dirty="0" smtClean="0"/>
              <a:t>JAXA service users can probably implement these tools if standards  are in </a:t>
            </a:r>
            <a:r>
              <a:rPr lang="en-US" altLang="ja-JP" dirty="0"/>
              <a:t>data format level</a:t>
            </a:r>
            <a:r>
              <a:rPr lang="en-US" altLang="ja-JP" dirty="0" smtClean="0"/>
              <a:t>.</a:t>
            </a:r>
            <a:endParaRPr lang="en-US" altLang="ja-JP" dirty="0"/>
          </a:p>
          <a:p>
            <a:pPr marL="0" indent="0">
              <a:buNone/>
            </a:pPr>
            <a:endParaRPr lang="en-US" altLang="ja-JP" dirty="0"/>
          </a:p>
          <a:p>
            <a:pPr marL="0" indent="0">
              <a:buNone/>
            </a:pPr>
            <a:endParaRPr lang="en-US" altLang="ja-JP"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16</a:t>
            </a:fld>
            <a:endParaRPr kumimoji="1" lang="ja-JP" altLang="en-US"/>
          </a:p>
        </p:txBody>
      </p:sp>
      <p:sp>
        <p:nvSpPr>
          <p:cNvPr id="6" name="タイトル 5"/>
          <p:cNvSpPr>
            <a:spLocks noGrp="1"/>
          </p:cNvSpPr>
          <p:nvPr>
            <p:ph type="title"/>
          </p:nvPr>
        </p:nvSpPr>
        <p:spPr>
          <a:xfrm>
            <a:off x="450272" y="1"/>
            <a:ext cx="10515600" cy="692726"/>
          </a:xfrm>
        </p:spPr>
        <p:txBody>
          <a:bodyPr>
            <a:normAutofit/>
          </a:bodyPr>
          <a:lstStyle/>
          <a:p>
            <a:r>
              <a:rPr kumimoji="1" lang="en-US" altLang="ja-JP" sz="2800" dirty="0"/>
              <a:t>3-3. Discussion</a:t>
            </a:r>
            <a:endParaRPr kumimoji="1" lang="ja-JP" altLang="en-US" sz="2800" dirty="0"/>
          </a:p>
        </p:txBody>
      </p:sp>
      <p:sp>
        <p:nvSpPr>
          <p:cNvPr id="2" name="フッター プレースホルダー 1"/>
          <p:cNvSpPr>
            <a:spLocks noGrp="1"/>
          </p:cNvSpPr>
          <p:nvPr>
            <p:ph type="ftr" sz="quarter" idx="11"/>
          </p:nvPr>
        </p:nvSpPr>
        <p:spPr/>
        <p:txBody>
          <a:bodyPr/>
          <a:lstStyle/>
          <a:p>
            <a:r>
              <a:rPr kumimoji="1" lang="en-US" altLang="ja-JP" smtClean="0"/>
              <a:t>CSODA-SOG-18018</a:t>
            </a:r>
            <a:endParaRPr kumimoji="1" lang="ja-JP" altLang="en-US"/>
          </a:p>
        </p:txBody>
      </p:sp>
    </p:spTree>
    <p:extLst>
      <p:ext uri="{BB962C8B-B14F-4D97-AF65-F5344CB8AC3E}">
        <p14:creationId xmlns:p14="http://schemas.microsoft.com/office/powerpoint/2010/main" val="4030368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199" y="614327"/>
            <a:ext cx="10515600" cy="772796"/>
          </a:xfrm>
        </p:spPr>
        <p:txBody>
          <a:bodyPr>
            <a:normAutofit/>
          </a:bodyPr>
          <a:lstStyle/>
          <a:p>
            <a:r>
              <a:rPr kumimoji="1" lang="en-US" altLang="ja-JP" dirty="0"/>
              <a:t>Outline</a:t>
            </a:r>
            <a:endParaRPr kumimoji="1" lang="ja-JP" altLang="en-US" dirty="0"/>
          </a:p>
        </p:txBody>
      </p:sp>
      <p:sp>
        <p:nvSpPr>
          <p:cNvPr id="5" name="コンテンツ プレースホルダー 4"/>
          <p:cNvSpPr>
            <a:spLocks noGrp="1"/>
          </p:cNvSpPr>
          <p:nvPr>
            <p:ph idx="1"/>
          </p:nvPr>
        </p:nvSpPr>
        <p:spPr>
          <a:xfrm>
            <a:off x="930727" y="1800143"/>
            <a:ext cx="11087102" cy="4738769"/>
          </a:xfrm>
        </p:spPr>
        <p:txBody>
          <a:bodyPr>
            <a:normAutofit/>
          </a:bodyPr>
          <a:lstStyle/>
          <a:p>
            <a:pPr marL="0" indent="0">
              <a:buNone/>
            </a:pPr>
            <a:endParaRPr lang="en-US" altLang="ja-JP" dirty="0"/>
          </a:p>
          <a:p>
            <a:pPr marL="514350" indent="-514350">
              <a:buAutoNum type="arabicPeriod"/>
            </a:pPr>
            <a:r>
              <a:rPr lang="en-US" altLang="ja-JP" sz="2600" dirty="0"/>
              <a:t>JAXA’s </a:t>
            </a:r>
            <a:r>
              <a:rPr lang="en-US" altLang="ja-JP" sz="2600" b="1" dirty="0"/>
              <a:t>current status </a:t>
            </a:r>
            <a:r>
              <a:rPr lang="en-US" altLang="ja-JP" sz="2600" dirty="0"/>
              <a:t>on implementing CSTSes</a:t>
            </a:r>
          </a:p>
          <a:p>
            <a:pPr marL="538163" indent="0">
              <a:buNone/>
            </a:pPr>
            <a:endParaRPr lang="en-US" altLang="ja-JP" sz="2600" dirty="0"/>
          </a:p>
          <a:p>
            <a:pPr marL="514350" indent="-514350">
              <a:buFont typeface="+mj-lt"/>
              <a:buAutoNum type="arabicPeriod" startAt="2"/>
            </a:pPr>
            <a:r>
              <a:rPr lang="en-US" altLang="ja-JP" sz="2600" dirty="0"/>
              <a:t>JAXA’s</a:t>
            </a:r>
            <a:r>
              <a:rPr lang="ja-JP" altLang="en-US" sz="2600" dirty="0"/>
              <a:t> </a:t>
            </a:r>
            <a:r>
              <a:rPr lang="en-US" altLang="ja-JP" sz="2600" dirty="0"/>
              <a:t>scope and </a:t>
            </a:r>
            <a:r>
              <a:rPr lang="en-US" altLang="ja-JP" sz="2600" b="1" dirty="0"/>
              <a:t>planned phases of CSTSes implementation</a:t>
            </a:r>
          </a:p>
          <a:p>
            <a:pPr marL="0" indent="0">
              <a:buNone/>
            </a:pPr>
            <a:endParaRPr lang="en-US" altLang="ja-JP" sz="2600" dirty="0"/>
          </a:p>
          <a:p>
            <a:pPr marL="514350" indent="-514350">
              <a:buFont typeface="+mj-lt"/>
              <a:buAutoNum type="arabicPeriod" startAt="3"/>
            </a:pPr>
            <a:r>
              <a:rPr lang="en-US" altLang="ja-JP" sz="2600" dirty="0"/>
              <a:t>JAXA’s </a:t>
            </a:r>
            <a:r>
              <a:rPr lang="en-US" altLang="ja-JP" sz="2600" b="1" dirty="0"/>
              <a:t>probable approaches to promote CSTSes to end-users</a:t>
            </a:r>
          </a:p>
          <a:p>
            <a:pPr marL="0" indent="0">
              <a:buNone/>
            </a:pPr>
            <a:endParaRPr lang="en-US" altLang="ja-JP" dirty="0"/>
          </a:p>
          <a:p>
            <a:pPr marL="0" indent="0">
              <a:buNone/>
            </a:pPr>
            <a:endParaRPr lang="ja-JP" altLang="en-US" dirty="0"/>
          </a:p>
          <a:p>
            <a:pPr marL="0" indent="0">
              <a:buNone/>
            </a:pPr>
            <a:endParaRPr lang="en-US" altLang="ja-JP" dirty="0"/>
          </a:p>
          <a:p>
            <a:endParaRPr lang="en-US" altLang="ja-JP" dirty="0"/>
          </a:p>
          <a:p>
            <a:endParaRPr kumimoji="1" lang="ja-JP" altLang="en-US" dirty="0"/>
          </a:p>
        </p:txBody>
      </p:sp>
      <p:sp>
        <p:nvSpPr>
          <p:cNvPr id="2" name="スライド番号プレースホルダー 1"/>
          <p:cNvSpPr>
            <a:spLocks noGrp="1"/>
          </p:cNvSpPr>
          <p:nvPr>
            <p:ph type="sldNum" sz="quarter" idx="12"/>
          </p:nvPr>
        </p:nvSpPr>
        <p:spPr/>
        <p:txBody>
          <a:bodyPr/>
          <a:lstStyle/>
          <a:p>
            <a:fld id="{FC89D31D-CD2A-4292-90BF-968A94E39839}" type="slidenum">
              <a:rPr kumimoji="1" lang="ja-JP" altLang="en-US" smtClean="0"/>
              <a:t>2</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CSODA-SOG-18018</a:t>
            </a:r>
            <a:endParaRPr kumimoji="1" lang="ja-JP" altLang="en-US"/>
          </a:p>
        </p:txBody>
      </p:sp>
    </p:spTree>
    <p:extLst>
      <p:ext uri="{BB962C8B-B14F-4D97-AF65-F5344CB8AC3E}">
        <p14:creationId xmlns:p14="http://schemas.microsoft.com/office/powerpoint/2010/main" val="1736913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867164"/>
            <a:ext cx="10515600" cy="3085130"/>
          </a:xfrm>
        </p:spPr>
        <p:txBody>
          <a:bodyPr>
            <a:noAutofit/>
          </a:bodyPr>
          <a:lstStyle/>
          <a:p>
            <a:pPr marL="719138" indent="-719138">
              <a:lnSpc>
                <a:spcPct val="100000"/>
              </a:lnSpc>
              <a:buAutoNum type="arabicPeriod"/>
            </a:pPr>
            <a:r>
              <a:rPr lang="en-US" altLang="ja-JP" sz="3600" dirty="0"/>
              <a:t>JAXA’s current status on implementing </a:t>
            </a:r>
            <a:r>
              <a:rPr lang="en-US" altLang="ja-JP" sz="3600" dirty="0" err="1" smtClean="0"/>
              <a:t>CSTSes</a:t>
            </a:r>
            <a:r>
              <a:rPr lang="en-US" altLang="ja-JP" sz="3600" dirty="0"/>
              <a:t/>
            </a:r>
            <a:br>
              <a:rPr lang="en-US" altLang="ja-JP" sz="3600" dirty="0"/>
            </a:br>
            <a:r>
              <a:rPr lang="en-US" altLang="ja-JP" sz="2800" dirty="0"/>
              <a:t>1-1. Current system overview in respect of CSS services </a:t>
            </a:r>
            <a:br>
              <a:rPr lang="en-US" altLang="ja-JP" sz="2800" dirty="0"/>
            </a:br>
            <a:r>
              <a:rPr lang="en-US" altLang="ja-JP" sz="2800" dirty="0"/>
              <a:t>1-2. Current operational status </a:t>
            </a:r>
            <a:r>
              <a:rPr lang="en-US" altLang="ja-JP" sz="2800" dirty="0" smtClean="0"/>
              <a:t/>
            </a:r>
            <a:br>
              <a:rPr lang="en-US" altLang="ja-JP" sz="2800" dirty="0" smtClean="0"/>
            </a:br>
            <a:r>
              <a:rPr lang="en-US" altLang="ja-JP" sz="2800" dirty="0" smtClean="0"/>
              <a:t>1-3  Reference</a:t>
            </a:r>
            <a:br>
              <a:rPr lang="en-US" altLang="ja-JP" sz="2800" dirty="0" smtClean="0"/>
            </a:br>
            <a:r>
              <a:rPr lang="en-US" altLang="ja-JP" sz="2800" dirty="0"/>
              <a:t/>
            </a:r>
            <a:br>
              <a:rPr lang="en-US" altLang="ja-JP" sz="2800" dirty="0"/>
            </a:br>
            <a:r>
              <a:rPr lang="en-US" altLang="ja-JP" sz="2800" b="1" dirty="0" smtClean="0"/>
              <a:t>This section shows what JAXA service providers and users will think and do for </a:t>
            </a:r>
            <a:r>
              <a:rPr lang="en-US" altLang="ja-JP" sz="2800" b="1" dirty="0" err="1" smtClean="0"/>
              <a:t>CSTSes</a:t>
            </a:r>
            <a:r>
              <a:rPr lang="en-US" altLang="ja-JP" sz="2800" b="1" dirty="0" smtClean="0"/>
              <a:t>.</a:t>
            </a:r>
            <a:br>
              <a:rPr lang="en-US" altLang="ja-JP" sz="2800" b="1" dirty="0" smtClean="0"/>
            </a:br>
            <a:r>
              <a:rPr lang="en-US" altLang="ja-JP" sz="2800" dirty="0" smtClean="0"/>
              <a:t/>
            </a:r>
            <a:br>
              <a:rPr lang="en-US" altLang="ja-JP" sz="2800" dirty="0" smtClean="0"/>
            </a:br>
            <a:endParaRPr lang="en-US" altLang="ja-JP" dirty="0"/>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3</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CSODA-SOG-18018</a:t>
            </a:r>
            <a:endParaRPr kumimoji="1" lang="ja-JP" altLang="en-US"/>
          </a:p>
        </p:txBody>
      </p:sp>
    </p:spTree>
    <p:extLst>
      <p:ext uri="{BB962C8B-B14F-4D97-AF65-F5344CB8AC3E}">
        <p14:creationId xmlns:p14="http://schemas.microsoft.com/office/powerpoint/2010/main" val="2244162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 name="正方形/長方形 393">
            <a:extLst>
              <a:ext uri="{FF2B5EF4-FFF2-40B4-BE49-F238E27FC236}">
                <a16:creationId xmlns:a16="http://schemas.microsoft.com/office/drawing/2014/main" id="{D7852122-DFAC-40D2-B95B-1AED66CB819F}"/>
              </a:ext>
            </a:extLst>
          </p:cNvPr>
          <p:cNvSpPr/>
          <p:nvPr/>
        </p:nvSpPr>
        <p:spPr>
          <a:xfrm>
            <a:off x="8890355" y="1788060"/>
            <a:ext cx="3305273" cy="5029994"/>
          </a:xfrm>
          <a:prstGeom prst="rect">
            <a:avLst/>
          </a:prstGeom>
          <a:solidFill>
            <a:srgbClr val="FFFFFF"/>
          </a:solidFill>
          <a:ln w="3175" cap="flat" cmpd="sng" algn="ctr">
            <a:solidFill>
              <a:srgbClr val="000000"/>
            </a:solidFill>
            <a:prstDash val="sysDot"/>
          </a:ln>
          <a:effectLst/>
        </p:spPr>
        <p:txBody>
          <a:bodyPr anchor="ctr"/>
          <a:lstStyle/>
          <a:p>
            <a:pPr algn="ctr">
              <a:defRPr/>
            </a:pPr>
            <a:endParaRPr kumimoji="0" lang="ja-JP" altLang="en-US" kern="0">
              <a:solidFill>
                <a:prstClr val="white"/>
              </a:solidFill>
              <a:latin typeface="Times New Roman" panose="02020603050405020304" pitchFamily="18" charset="0"/>
              <a:ea typeface="ＭＳ Ｐゴシック"/>
              <a:cs typeface="Times New Roman" panose="02020603050405020304" pitchFamily="18" charset="0"/>
            </a:endParaRPr>
          </a:p>
        </p:txBody>
      </p:sp>
      <p:sp>
        <p:nvSpPr>
          <p:cNvPr id="475" name="テキスト ボックス 474"/>
          <p:cNvSpPr txBox="1"/>
          <p:nvPr/>
        </p:nvSpPr>
        <p:spPr>
          <a:xfrm flipH="1">
            <a:off x="1296705" y="2779165"/>
            <a:ext cx="1696015" cy="338554"/>
          </a:xfrm>
          <a:prstGeom prst="rect">
            <a:avLst/>
          </a:prstGeom>
          <a:noFill/>
        </p:spPr>
        <p:txBody>
          <a:bodyPr wrap="square" rtlCol="0">
            <a:spAutoFit/>
          </a:bodyPr>
          <a:lstStyle/>
          <a:p>
            <a:r>
              <a:rPr kumimoji="1" lang="en-US" altLang="ja-JP" sz="1600" dirty="0"/>
              <a:t>TC/TM</a:t>
            </a:r>
            <a:r>
              <a:rPr lang="en-US" altLang="ja-JP" sz="1600" dirty="0"/>
              <a:t>(legacy)</a:t>
            </a:r>
            <a:endParaRPr kumimoji="1" lang="ja-JP" altLang="en-US" sz="1600" dirty="0"/>
          </a:p>
        </p:txBody>
      </p:sp>
      <p:sp>
        <p:nvSpPr>
          <p:cNvPr id="381" name="正方形/長方形 380">
            <a:extLst>
              <a:ext uri="{FF2B5EF4-FFF2-40B4-BE49-F238E27FC236}">
                <a16:creationId xmlns:a16="http://schemas.microsoft.com/office/drawing/2014/main" id="{D7852122-DFAC-40D2-B95B-1AED66CB819F}"/>
              </a:ext>
            </a:extLst>
          </p:cNvPr>
          <p:cNvSpPr/>
          <p:nvPr/>
        </p:nvSpPr>
        <p:spPr>
          <a:xfrm>
            <a:off x="1377205" y="903148"/>
            <a:ext cx="7458546" cy="5927404"/>
          </a:xfrm>
          <a:prstGeom prst="rect">
            <a:avLst/>
          </a:prstGeom>
          <a:noFill/>
          <a:ln w="3175" cap="flat" cmpd="sng" algn="ctr">
            <a:solidFill>
              <a:srgbClr val="000000"/>
            </a:solidFill>
            <a:prstDash val="sysDot"/>
          </a:ln>
          <a:effectLst/>
        </p:spPr>
        <p:txBody>
          <a:bodyPr anchor="ctr"/>
          <a:lstStyle/>
          <a:p>
            <a:pPr algn="ctr">
              <a:defRPr/>
            </a:pPr>
            <a:endParaRPr kumimoji="0" lang="ja-JP" altLang="en-US" kern="0" dirty="0">
              <a:solidFill>
                <a:prstClr val="white"/>
              </a:solidFill>
              <a:latin typeface="Times New Roman" panose="02020603050405020304" pitchFamily="18" charset="0"/>
              <a:ea typeface="ＭＳ Ｐゴシック"/>
              <a:cs typeface="Times New Roman" panose="02020603050405020304" pitchFamily="18" charset="0"/>
            </a:endParaRPr>
          </a:p>
        </p:txBody>
      </p:sp>
      <p:sp>
        <p:nvSpPr>
          <p:cNvPr id="6" name="正方形/長方形 5">
            <a:extLst>
              <a:ext uri="{FF2B5EF4-FFF2-40B4-BE49-F238E27FC236}">
                <a16:creationId xmlns:a16="http://schemas.microsoft.com/office/drawing/2014/main" id="{A8F2929A-8A5B-4A9A-A223-EEBC72D46B96}"/>
              </a:ext>
            </a:extLst>
          </p:cNvPr>
          <p:cNvSpPr/>
          <p:nvPr/>
        </p:nvSpPr>
        <p:spPr>
          <a:xfrm>
            <a:off x="1519565" y="4632867"/>
            <a:ext cx="2016125" cy="965200"/>
          </a:xfrm>
          <a:prstGeom prst="rect">
            <a:avLst/>
          </a:prstGeom>
          <a:solidFill>
            <a:srgbClr val="FFFFFF"/>
          </a:solidFill>
          <a:ln w="3175" cap="flat" cmpd="sng" algn="ctr">
            <a:solidFill>
              <a:srgbClr val="000000"/>
            </a:solidFill>
            <a:prstDash val="sysDot"/>
          </a:ln>
          <a:effectLst/>
        </p:spPr>
        <p:txBody>
          <a:bodyPr anchor="ctr"/>
          <a:lstStyle/>
          <a:p>
            <a:pPr algn="ctr">
              <a:defRPr/>
            </a:pPr>
            <a:endParaRPr kumimoji="0" lang="ja-JP" altLang="en-US" kern="0">
              <a:solidFill>
                <a:prstClr val="white"/>
              </a:solidFill>
              <a:latin typeface="Times New Roman" panose="02020603050405020304" pitchFamily="18" charset="0"/>
              <a:ea typeface="ＭＳ Ｐゴシック"/>
              <a:cs typeface="Times New Roman" panose="02020603050405020304" pitchFamily="18" charset="0"/>
            </a:endParaRPr>
          </a:p>
        </p:txBody>
      </p:sp>
      <p:sp>
        <p:nvSpPr>
          <p:cNvPr id="7" name="正方形/長方形 6">
            <a:extLst>
              <a:ext uri="{FF2B5EF4-FFF2-40B4-BE49-F238E27FC236}">
                <a16:creationId xmlns:a16="http://schemas.microsoft.com/office/drawing/2014/main" id="{65826AB5-15B8-461E-8ECA-1DD1ACC91939}"/>
              </a:ext>
            </a:extLst>
          </p:cNvPr>
          <p:cNvSpPr/>
          <p:nvPr/>
        </p:nvSpPr>
        <p:spPr>
          <a:xfrm>
            <a:off x="1951364" y="4964656"/>
            <a:ext cx="1512888" cy="555625"/>
          </a:xfrm>
          <a:prstGeom prst="rect">
            <a:avLst/>
          </a:prstGeom>
          <a:solidFill>
            <a:srgbClr val="FFFFFF"/>
          </a:solidFill>
          <a:ln w="12700" cap="flat" cmpd="sng" algn="ctr">
            <a:solidFill>
              <a:srgbClr val="000000"/>
            </a:solidFill>
            <a:prstDash val="solid"/>
          </a:ln>
          <a:effectLst/>
        </p:spPr>
        <p:txBody>
          <a:bodyPr anchor="ctr"/>
          <a:lstStyle/>
          <a:p>
            <a:pPr algn="ctr">
              <a:defRPr/>
            </a:pPr>
            <a:endParaRPr kumimoji="0" lang="ja-JP" altLang="en-US" kern="0">
              <a:solidFill>
                <a:prstClr val="white"/>
              </a:solidFill>
              <a:latin typeface="Times New Roman" panose="02020603050405020304" pitchFamily="18" charset="0"/>
              <a:ea typeface="ＭＳ Ｐゴシック"/>
              <a:cs typeface="Times New Roman" panose="02020603050405020304" pitchFamily="18" charset="0"/>
            </a:endParaRPr>
          </a:p>
        </p:txBody>
      </p:sp>
      <p:grpSp>
        <p:nvGrpSpPr>
          <p:cNvPr id="8" name="グループ化 11">
            <a:extLst>
              <a:ext uri="{FF2B5EF4-FFF2-40B4-BE49-F238E27FC236}">
                <a16:creationId xmlns:a16="http://schemas.microsoft.com/office/drawing/2014/main" id="{545EB915-4C2C-4DC6-8744-88294438B0EF}"/>
              </a:ext>
            </a:extLst>
          </p:cNvPr>
          <p:cNvGrpSpPr>
            <a:grpSpLocks/>
          </p:cNvGrpSpPr>
          <p:nvPr/>
        </p:nvGrpSpPr>
        <p:grpSpPr bwMode="auto">
          <a:xfrm flipH="1">
            <a:off x="1583065" y="4805905"/>
            <a:ext cx="392113" cy="461962"/>
            <a:chOff x="1470399" y="1423910"/>
            <a:chExt cx="487195" cy="515168"/>
          </a:xfrm>
        </p:grpSpPr>
        <p:sp>
          <p:nvSpPr>
            <p:cNvPr id="9" name="Freeform 710">
              <a:extLst>
                <a:ext uri="{FF2B5EF4-FFF2-40B4-BE49-F238E27FC236}">
                  <a16:creationId xmlns:a16="http://schemas.microsoft.com/office/drawing/2014/main" id="{4A47507B-62AE-4B20-A63F-0EE41AD78663}"/>
                </a:ext>
              </a:extLst>
            </p:cNvPr>
            <p:cNvSpPr>
              <a:spLocks/>
            </p:cNvSpPr>
            <p:nvPr/>
          </p:nvSpPr>
          <p:spPr bwMode="auto">
            <a:xfrm>
              <a:off x="1574939" y="1423910"/>
              <a:ext cx="382655" cy="293876"/>
            </a:xfrm>
            <a:custGeom>
              <a:avLst/>
              <a:gdLst>
                <a:gd name="T0" fmla="*/ 0 w 611"/>
                <a:gd name="T1" fmla="*/ 0 h 473"/>
                <a:gd name="T2" fmla="*/ 0 w 611"/>
                <a:gd name="T3" fmla="*/ 0 h 473"/>
                <a:gd name="T4" fmla="*/ 0 w 611"/>
                <a:gd name="T5" fmla="*/ 0 h 473"/>
                <a:gd name="T6" fmla="*/ 0 w 611"/>
                <a:gd name="T7" fmla="*/ 0 h 473"/>
                <a:gd name="T8" fmla="*/ 0 w 611"/>
                <a:gd name="T9" fmla="*/ 0 h 473"/>
                <a:gd name="T10" fmla="*/ 0 w 611"/>
                <a:gd name="T11" fmla="*/ 0 h 473"/>
                <a:gd name="T12" fmla="*/ 0 w 611"/>
                <a:gd name="T13" fmla="*/ 0 h 473"/>
                <a:gd name="T14" fmla="*/ 0 w 611"/>
                <a:gd name="T15" fmla="*/ 0 h 473"/>
                <a:gd name="T16" fmla="*/ 0 w 611"/>
                <a:gd name="T17" fmla="*/ 0 h 473"/>
                <a:gd name="T18" fmla="*/ 0 w 611"/>
                <a:gd name="T19" fmla="*/ 0 h 473"/>
                <a:gd name="T20" fmla="*/ 0 w 611"/>
                <a:gd name="T21" fmla="*/ 0 h 473"/>
                <a:gd name="T22" fmla="*/ 0 w 611"/>
                <a:gd name="T23" fmla="*/ 0 h 473"/>
                <a:gd name="T24" fmla="*/ 0 w 611"/>
                <a:gd name="T25" fmla="*/ 0 h 473"/>
                <a:gd name="T26" fmla="*/ 0 w 611"/>
                <a:gd name="T27" fmla="*/ 0 h 473"/>
                <a:gd name="T28" fmla="*/ 0 w 611"/>
                <a:gd name="T29" fmla="*/ 0 h 473"/>
                <a:gd name="T30" fmla="*/ 0 w 611"/>
                <a:gd name="T31" fmla="*/ 0 h 473"/>
                <a:gd name="T32" fmla="*/ 0 w 611"/>
                <a:gd name="T33" fmla="*/ 0 h 473"/>
                <a:gd name="T34" fmla="*/ 0 w 611"/>
                <a:gd name="T35" fmla="*/ 0 h 473"/>
                <a:gd name="T36" fmla="*/ 0 w 611"/>
                <a:gd name="T37" fmla="*/ 0 h 473"/>
                <a:gd name="T38" fmla="*/ 0 w 611"/>
                <a:gd name="T39" fmla="*/ 0 h 473"/>
                <a:gd name="T40" fmla="*/ 0 w 611"/>
                <a:gd name="T41" fmla="*/ 0 h 473"/>
                <a:gd name="T42" fmla="*/ 0 w 611"/>
                <a:gd name="T43" fmla="*/ 0 h 473"/>
                <a:gd name="T44" fmla="*/ 0 w 611"/>
                <a:gd name="T45" fmla="*/ 0 h 473"/>
                <a:gd name="T46" fmla="*/ 0 w 611"/>
                <a:gd name="T47" fmla="*/ 0 h 473"/>
                <a:gd name="T48" fmla="*/ 0 w 611"/>
                <a:gd name="T49" fmla="*/ 0 h 473"/>
                <a:gd name="T50" fmla="*/ 0 w 611"/>
                <a:gd name="T51" fmla="*/ 0 h 473"/>
                <a:gd name="T52" fmla="*/ 0 w 611"/>
                <a:gd name="T53" fmla="*/ 0 h 473"/>
                <a:gd name="T54" fmla="*/ 0 w 611"/>
                <a:gd name="T55" fmla="*/ 0 h 473"/>
                <a:gd name="T56" fmla="*/ 0 w 611"/>
                <a:gd name="T57" fmla="*/ 0 h 473"/>
                <a:gd name="T58" fmla="*/ 0 w 611"/>
                <a:gd name="T59" fmla="*/ 0 h 473"/>
                <a:gd name="T60" fmla="*/ 0 w 611"/>
                <a:gd name="T61" fmla="*/ 0 h 473"/>
                <a:gd name="T62" fmla="*/ 0 w 611"/>
                <a:gd name="T63" fmla="*/ 0 h 473"/>
                <a:gd name="T64" fmla="*/ 0 w 611"/>
                <a:gd name="T65" fmla="*/ 0 h 4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11"/>
                <a:gd name="T100" fmla="*/ 0 h 473"/>
                <a:gd name="T101" fmla="*/ 611 w 611"/>
                <a:gd name="T102" fmla="*/ 473 h 4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11" h="473">
                  <a:moveTo>
                    <a:pt x="203" y="430"/>
                  </a:moveTo>
                  <a:lnTo>
                    <a:pt x="262" y="451"/>
                  </a:lnTo>
                  <a:lnTo>
                    <a:pt x="321" y="466"/>
                  </a:lnTo>
                  <a:lnTo>
                    <a:pt x="380" y="473"/>
                  </a:lnTo>
                  <a:lnTo>
                    <a:pt x="436" y="472"/>
                  </a:lnTo>
                  <a:lnTo>
                    <a:pt x="487" y="461"/>
                  </a:lnTo>
                  <a:lnTo>
                    <a:pt x="533" y="442"/>
                  </a:lnTo>
                  <a:lnTo>
                    <a:pt x="570" y="412"/>
                  </a:lnTo>
                  <a:lnTo>
                    <a:pt x="599" y="371"/>
                  </a:lnTo>
                  <a:lnTo>
                    <a:pt x="611" y="330"/>
                  </a:lnTo>
                  <a:lnTo>
                    <a:pt x="609" y="285"/>
                  </a:lnTo>
                  <a:lnTo>
                    <a:pt x="594" y="238"/>
                  </a:lnTo>
                  <a:lnTo>
                    <a:pt x="569" y="191"/>
                  </a:lnTo>
                  <a:lnTo>
                    <a:pt x="534" y="145"/>
                  </a:lnTo>
                  <a:lnTo>
                    <a:pt x="491" y="103"/>
                  </a:lnTo>
                  <a:lnTo>
                    <a:pt x="440" y="65"/>
                  </a:lnTo>
                  <a:lnTo>
                    <a:pt x="385" y="37"/>
                  </a:lnTo>
                  <a:lnTo>
                    <a:pt x="326" y="16"/>
                  </a:lnTo>
                  <a:lnTo>
                    <a:pt x="268" y="4"/>
                  </a:lnTo>
                  <a:lnTo>
                    <a:pt x="213" y="0"/>
                  </a:lnTo>
                  <a:lnTo>
                    <a:pt x="160" y="5"/>
                  </a:lnTo>
                  <a:lnTo>
                    <a:pt x="112" y="17"/>
                  </a:lnTo>
                  <a:lnTo>
                    <a:pt x="71" y="38"/>
                  </a:lnTo>
                  <a:lnTo>
                    <a:pt x="37" y="65"/>
                  </a:lnTo>
                  <a:lnTo>
                    <a:pt x="13" y="100"/>
                  </a:lnTo>
                  <a:lnTo>
                    <a:pt x="0" y="140"/>
                  </a:lnTo>
                  <a:lnTo>
                    <a:pt x="0" y="185"/>
                  </a:lnTo>
                  <a:lnTo>
                    <a:pt x="11" y="232"/>
                  </a:lnTo>
                  <a:lnTo>
                    <a:pt x="31" y="278"/>
                  </a:lnTo>
                  <a:lnTo>
                    <a:pt x="61" y="322"/>
                  </a:lnTo>
                  <a:lnTo>
                    <a:pt x="101" y="363"/>
                  </a:lnTo>
                  <a:lnTo>
                    <a:pt x="149" y="399"/>
                  </a:lnTo>
                  <a:lnTo>
                    <a:pt x="203" y="430"/>
                  </a:lnTo>
                  <a:close/>
                </a:path>
              </a:pathLst>
            </a:custGeom>
            <a:solidFill>
              <a:srgbClr val="FFFFFF"/>
            </a:solidFill>
            <a:ln w="1588">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10" name="Freeform 711">
              <a:extLst>
                <a:ext uri="{FF2B5EF4-FFF2-40B4-BE49-F238E27FC236}">
                  <a16:creationId xmlns:a16="http://schemas.microsoft.com/office/drawing/2014/main" id="{D1270521-9A8B-4EA8-AE56-1ADDF7F5284B}"/>
                </a:ext>
              </a:extLst>
            </p:cNvPr>
            <p:cNvSpPr>
              <a:spLocks/>
            </p:cNvSpPr>
            <p:nvPr/>
          </p:nvSpPr>
          <p:spPr bwMode="auto">
            <a:xfrm>
              <a:off x="1642002" y="1655824"/>
              <a:ext cx="165686" cy="107991"/>
            </a:xfrm>
            <a:custGeom>
              <a:avLst/>
              <a:gdLst>
                <a:gd name="T0" fmla="*/ 0 w 264"/>
                <a:gd name="T1" fmla="*/ 0 h 172"/>
                <a:gd name="T2" fmla="*/ 0 w 264"/>
                <a:gd name="T3" fmla="*/ 0 h 172"/>
                <a:gd name="T4" fmla="*/ 0 w 264"/>
                <a:gd name="T5" fmla="*/ 0 h 172"/>
                <a:gd name="T6" fmla="*/ 0 w 264"/>
                <a:gd name="T7" fmla="*/ 0 h 172"/>
                <a:gd name="T8" fmla="*/ 0 w 264"/>
                <a:gd name="T9" fmla="*/ 0 h 172"/>
                <a:gd name="T10" fmla="*/ 0 w 264"/>
                <a:gd name="T11" fmla="*/ 0 h 172"/>
                <a:gd name="T12" fmla="*/ 0 w 264"/>
                <a:gd name="T13" fmla="*/ 0 h 172"/>
                <a:gd name="T14" fmla="*/ 0 w 264"/>
                <a:gd name="T15" fmla="*/ 0 h 172"/>
                <a:gd name="T16" fmla="*/ 0 w 264"/>
                <a:gd name="T17" fmla="*/ 0 h 172"/>
                <a:gd name="T18" fmla="*/ 0 w 264"/>
                <a:gd name="T19" fmla="*/ 0 h 172"/>
                <a:gd name="T20" fmla="*/ 0 w 264"/>
                <a:gd name="T21" fmla="*/ 0 h 172"/>
                <a:gd name="T22" fmla="*/ 0 w 264"/>
                <a:gd name="T23" fmla="*/ 0 h 172"/>
                <a:gd name="T24" fmla="*/ 0 w 264"/>
                <a:gd name="T25" fmla="*/ 0 h 172"/>
                <a:gd name="T26" fmla="*/ 0 w 264"/>
                <a:gd name="T27" fmla="*/ 0 h 172"/>
                <a:gd name="T28" fmla="*/ 0 w 264"/>
                <a:gd name="T29" fmla="*/ 0 h 172"/>
                <a:gd name="T30" fmla="*/ 0 w 264"/>
                <a:gd name="T31" fmla="*/ 0 h 172"/>
                <a:gd name="T32" fmla="*/ 0 w 264"/>
                <a:gd name="T33" fmla="*/ 0 h 172"/>
                <a:gd name="T34" fmla="*/ 0 w 264"/>
                <a:gd name="T35" fmla="*/ 0 h 172"/>
                <a:gd name="T36" fmla="*/ 0 w 264"/>
                <a:gd name="T37" fmla="*/ 0 h 172"/>
                <a:gd name="T38" fmla="*/ 0 w 264"/>
                <a:gd name="T39" fmla="*/ 0 h 172"/>
                <a:gd name="T40" fmla="*/ 0 w 264"/>
                <a:gd name="T41" fmla="*/ 0 h 172"/>
                <a:gd name="T42" fmla="*/ 0 w 264"/>
                <a:gd name="T43" fmla="*/ 0 h 172"/>
                <a:gd name="T44" fmla="*/ 0 w 264"/>
                <a:gd name="T45" fmla="*/ 0 h 172"/>
                <a:gd name="T46" fmla="*/ 0 w 264"/>
                <a:gd name="T47" fmla="*/ 0 h 172"/>
                <a:gd name="T48" fmla="*/ 0 w 264"/>
                <a:gd name="T49" fmla="*/ 0 h 172"/>
                <a:gd name="T50" fmla="*/ 0 w 264"/>
                <a:gd name="T51" fmla="*/ 0 h 172"/>
                <a:gd name="T52" fmla="*/ 0 w 264"/>
                <a:gd name="T53" fmla="*/ 0 h 172"/>
                <a:gd name="T54" fmla="*/ 0 w 264"/>
                <a:gd name="T55" fmla="*/ 0 h 172"/>
                <a:gd name="T56" fmla="*/ 0 w 264"/>
                <a:gd name="T57" fmla="*/ 0 h 172"/>
                <a:gd name="T58" fmla="*/ 0 w 264"/>
                <a:gd name="T59" fmla="*/ 0 h 172"/>
                <a:gd name="T60" fmla="*/ 0 w 264"/>
                <a:gd name="T61" fmla="*/ 0 h 172"/>
                <a:gd name="T62" fmla="*/ 0 w 264"/>
                <a:gd name="T63" fmla="*/ 0 h 172"/>
                <a:gd name="T64" fmla="*/ 0 w 264"/>
                <a:gd name="T65" fmla="*/ 0 h 172"/>
                <a:gd name="T66" fmla="*/ 0 w 264"/>
                <a:gd name="T67" fmla="*/ 0 h 172"/>
                <a:gd name="T68" fmla="*/ 0 w 264"/>
                <a:gd name="T69" fmla="*/ 0 h 172"/>
                <a:gd name="T70" fmla="*/ 0 w 264"/>
                <a:gd name="T71" fmla="*/ 0 h 172"/>
                <a:gd name="T72" fmla="*/ 0 w 264"/>
                <a:gd name="T73" fmla="*/ 0 h 172"/>
                <a:gd name="T74" fmla="*/ 0 w 264"/>
                <a:gd name="T75" fmla="*/ 0 h 172"/>
                <a:gd name="T76" fmla="*/ 0 w 264"/>
                <a:gd name="T77" fmla="*/ 0 h 172"/>
                <a:gd name="T78" fmla="*/ 0 w 264"/>
                <a:gd name="T79" fmla="*/ 0 h 172"/>
                <a:gd name="T80" fmla="*/ 0 w 264"/>
                <a:gd name="T81" fmla="*/ 0 h 172"/>
                <a:gd name="T82" fmla="*/ 0 w 264"/>
                <a:gd name="T83" fmla="*/ 0 h 172"/>
                <a:gd name="T84" fmla="*/ 0 w 264"/>
                <a:gd name="T85" fmla="*/ 0 h 17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4"/>
                <a:gd name="T130" fmla="*/ 0 h 172"/>
                <a:gd name="T131" fmla="*/ 264 w 264"/>
                <a:gd name="T132" fmla="*/ 172 h 17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4" h="172">
                  <a:moveTo>
                    <a:pt x="92" y="57"/>
                  </a:moveTo>
                  <a:lnTo>
                    <a:pt x="80" y="51"/>
                  </a:lnTo>
                  <a:lnTo>
                    <a:pt x="67" y="45"/>
                  </a:lnTo>
                  <a:lnTo>
                    <a:pt x="55" y="39"/>
                  </a:lnTo>
                  <a:lnTo>
                    <a:pt x="44" y="31"/>
                  </a:lnTo>
                  <a:lnTo>
                    <a:pt x="32" y="24"/>
                  </a:lnTo>
                  <a:lnTo>
                    <a:pt x="21" y="17"/>
                  </a:lnTo>
                  <a:lnTo>
                    <a:pt x="10" y="8"/>
                  </a:lnTo>
                  <a:lnTo>
                    <a:pt x="0" y="0"/>
                  </a:lnTo>
                  <a:lnTo>
                    <a:pt x="0" y="39"/>
                  </a:lnTo>
                  <a:lnTo>
                    <a:pt x="6" y="39"/>
                  </a:lnTo>
                  <a:lnTo>
                    <a:pt x="6" y="157"/>
                  </a:lnTo>
                  <a:lnTo>
                    <a:pt x="49" y="157"/>
                  </a:lnTo>
                  <a:lnTo>
                    <a:pt x="49" y="169"/>
                  </a:lnTo>
                  <a:lnTo>
                    <a:pt x="50" y="165"/>
                  </a:lnTo>
                  <a:lnTo>
                    <a:pt x="55" y="163"/>
                  </a:lnTo>
                  <a:lnTo>
                    <a:pt x="62" y="160"/>
                  </a:lnTo>
                  <a:lnTo>
                    <a:pt x="71" y="158"/>
                  </a:lnTo>
                  <a:lnTo>
                    <a:pt x="83" y="157"/>
                  </a:lnTo>
                  <a:lnTo>
                    <a:pt x="97" y="155"/>
                  </a:lnTo>
                  <a:lnTo>
                    <a:pt x="112" y="154"/>
                  </a:lnTo>
                  <a:lnTo>
                    <a:pt x="128" y="154"/>
                  </a:lnTo>
                  <a:lnTo>
                    <a:pt x="145" y="154"/>
                  </a:lnTo>
                  <a:lnTo>
                    <a:pt x="159" y="155"/>
                  </a:lnTo>
                  <a:lnTo>
                    <a:pt x="174" y="157"/>
                  </a:lnTo>
                  <a:lnTo>
                    <a:pt x="186" y="158"/>
                  </a:lnTo>
                  <a:lnTo>
                    <a:pt x="195" y="160"/>
                  </a:lnTo>
                  <a:lnTo>
                    <a:pt x="203" y="163"/>
                  </a:lnTo>
                  <a:lnTo>
                    <a:pt x="207" y="165"/>
                  </a:lnTo>
                  <a:lnTo>
                    <a:pt x="209" y="169"/>
                  </a:lnTo>
                  <a:lnTo>
                    <a:pt x="215" y="172"/>
                  </a:lnTo>
                  <a:lnTo>
                    <a:pt x="237" y="172"/>
                  </a:lnTo>
                  <a:lnTo>
                    <a:pt x="237" y="163"/>
                  </a:lnTo>
                  <a:lnTo>
                    <a:pt x="264" y="153"/>
                  </a:lnTo>
                  <a:lnTo>
                    <a:pt x="264" y="100"/>
                  </a:lnTo>
                  <a:lnTo>
                    <a:pt x="242" y="99"/>
                  </a:lnTo>
                  <a:lnTo>
                    <a:pt x="222" y="95"/>
                  </a:lnTo>
                  <a:lnTo>
                    <a:pt x="200" y="92"/>
                  </a:lnTo>
                  <a:lnTo>
                    <a:pt x="179" y="87"/>
                  </a:lnTo>
                  <a:lnTo>
                    <a:pt x="157" y="81"/>
                  </a:lnTo>
                  <a:lnTo>
                    <a:pt x="135" y="73"/>
                  </a:lnTo>
                  <a:lnTo>
                    <a:pt x="114" y="66"/>
                  </a:lnTo>
                  <a:lnTo>
                    <a:pt x="92" y="57"/>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11" name="Freeform 712">
              <a:extLst>
                <a:ext uri="{FF2B5EF4-FFF2-40B4-BE49-F238E27FC236}">
                  <a16:creationId xmlns:a16="http://schemas.microsoft.com/office/drawing/2014/main" id="{C8B47DD5-A8CC-45DA-BE39-9DBA396CF26F}"/>
                </a:ext>
              </a:extLst>
            </p:cNvPr>
            <p:cNvSpPr>
              <a:spLocks/>
            </p:cNvSpPr>
            <p:nvPr/>
          </p:nvSpPr>
          <p:spPr bwMode="auto">
            <a:xfrm>
              <a:off x="1620305" y="1758503"/>
              <a:ext cx="214997" cy="180575"/>
            </a:xfrm>
            <a:custGeom>
              <a:avLst/>
              <a:gdLst>
                <a:gd name="T0" fmla="*/ 0 w 346"/>
                <a:gd name="T1" fmla="*/ 0 h 288"/>
                <a:gd name="T2" fmla="*/ 0 w 346"/>
                <a:gd name="T3" fmla="*/ 0 h 288"/>
                <a:gd name="T4" fmla="*/ 0 w 346"/>
                <a:gd name="T5" fmla="*/ 0 h 288"/>
                <a:gd name="T6" fmla="*/ 0 w 346"/>
                <a:gd name="T7" fmla="*/ 0 h 288"/>
                <a:gd name="T8" fmla="*/ 0 w 346"/>
                <a:gd name="T9" fmla="*/ 0 h 288"/>
                <a:gd name="T10" fmla="*/ 0 w 346"/>
                <a:gd name="T11" fmla="*/ 0 h 288"/>
                <a:gd name="T12" fmla="*/ 0 w 346"/>
                <a:gd name="T13" fmla="*/ 0 h 288"/>
                <a:gd name="T14" fmla="*/ 0 w 346"/>
                <a:gd name="T15" fmla="*/ 0 h 288"/>
                <a:gd name="T16" fmla="*/ 0 w 346"/>
                <a:gd name="T17" fmla="*/ 0 h 288"/>
                <a:gd name="T18" fmla="*/ 0 w 346"/>
                <a:gd name="T19" fmla="*/ 0 h 288"/>
                <a:gd name="T20" fmla="*/ 0 w 346"/>
                <a:gd name="T21" fmla="*/ 0 h 288"/>
                <a:gd name="T22" fmla="*/ 0 w 346"/>
                <a:gd name="T23" fmla="*/ 0 h 288"/>
                <a:gd name="T24" fmla="*/ 0 w 346"/>
                <a:gd name="T25" fmla="*/ 0 h 288"/>
                <a:gd name="T26" fmla="*/ 0 w 346"/>
                <a:gd name="T27" fmla="*/ 0 h 288"/>
                <a:gd name="T28" fmla="*/ 0 w 346"/>
                <a:gd name="T29" fmla="*/ 0 h 288"/>
                <a:gd name="T30" fmla="*/ 0 w 346"/>
                <a:gd name="T31" fmla="*/ 0 h 288"/>
                <a:gd name="T32" fmla="*/ 0 w 346"/>
                <a:gd name="T33" fmla="*/ 0 h 288"/>
                <a:gd name="T34" fmla="*/ 0 w 346"/>
                <a:gd name="T35" fmla="*/ 0 h 288"/>
                <a:gd name="T36" fmla="*/ 0 w 346"/>
                <a:gd name="T37" fmla="*/ 0 h 288"/>
                <a:gd name="T38" fmla="*/ 0 w 346"/>
                <a:gd name="T39" fmla="*/ 0 h 288"/>
                <a:gd name="T40" fmla="*/ 0 w 346"/>
                <a:gd name="T41" fmla="*/ 0 h 288"/>
                <a:gd name="T42" fmla="*/ 0 w 346"/>
                <a:gd name="T43" fmla="*/ 0 h 288"/>
                <a:gd name="T44" fmla="*/ 0 w 346"/>
                <a:gd name="T45" fmla="*/ 0 h 288"/>
                <a:gd name="T46" fmla="*/ 0 w 346"/>
                <a:gd name="T47" fmla="*/ 0 h 288"/>
                <a:gd name="T48" fmla="*/ 0 w 346"/>
                <a:gd name="T49" fmla="*/ 0 h 288"/>
                <a:gd name="T50" fmla="*/ 0 w 346"/>
                <a:gd name="T51" fmla="*/ 0 h 288"/>
                <a:gd name="T52" fmla="*/ 0 w 346"/>
                <a:gd name="T53" fmla="*/ 0 h 288"/>
                <a:gd name="T54" fmla="*/ 0 w 346"/>
                <a:gd name="T55" fmla="*/ 0 h 288"/>
                <a:gd name="T56" fmla="*/ 0 w 346"/>
                <a:gd name="T57" fmla="*/ 0 h 288"/>
                <a:gd name="T58" fmla="*/ 0 w 346"/>
                <a:gd name="T59" fmla="*/ 0 h 288"/>
                <a:gd name="T60" fmla="*/ 0 w 346"/>
                <a:gd name="T61" fmla="*/ 0 h 288"/>
                <a:gd name="T62" fmla="*/ 0 w 346"/>
                <a:gd name="T63" fmla="*/ 0 h 288"/>
                <a:gd name="T64" fmla="*/ 0 w 346"/>
                <a:gd name="T65" fmla="*/ 0 h 288"/>
                <a:gd name="T66" fmla="*/ 0 w 346"/>
                <a:gd name="T67" fmla="*/ 0 h 288"/>
                <a:gd name="T68" fmla="*/ 0 w 346"/>
                <a:gd name="T69" fmla="*/ 0 h 288"/>
                <a:gd name="T70" fmla="*/ 0 w 346"/>
                <a:gd name="T71" fmla="*/ 0 h 288"/>
                <a:gd name="T72" fmla="*/ 0 w 346"/>
                <a:gd name="T73" fmla="*/ 0 h 288"/>
                <a:gd name="T74" fmla="*/ 0 w 346"/>
                <a:gd name="T75" fmla="*/ 0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46"/>
                <a:gd name="T115" fmla="*/ 0 h 288"/>
                <a:gd name="T116" fmla="*/ 346 w 346"/>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46" h="288">
                  <a:moveTo>
                    <a:pt x="66" y="135"/>
                  </a:moveTo>
                  <a:lnTo>
                    <a:pt x="31" y="129"/>
                  </a:lnTo>
                  <a:lnTo>
                    <a:pt x="31" y="128"/>
                  </a:lnTo>
                  <a:lnTo>
                    <a:pt x="31" y="126"/>
                  </a:lnTo>
                  <a:lnTo>
                    <a:pt x="31" y="124"/>
                  </a:lnTo>
                  <a:lnTo>
                    <a:pt x="31" y="122"/>
                  </a:lnTo>
                  <a:lnTo>
                    <a:pt x="31" y="121"/>
                  </a:lnTo>
                  <a:lnTo>
                    <a:pt x="31" y="120"/>
                  </a:lnTo>
                  <a:lnTo>
                    <a:pt x="32" y="118"/>
                  </a:lnTo>
                  <a:lnTo>
                    <a:pt x="34" y="118"/>
                  </a:lnTo>
                  <a:lnTo>
                    <a:pt x="35" y="117"/>
                  </a:lnTo>
                  <a:lnTo>
                    <a:pt x="36" y="116"/>
                  </a:lnTo>
                  <a:lnTo>
                    <a:pt x="37" y="115"/>
                  </a:lnTo>
                  <a:lnTo>
                    <a:pt x="38" y="115"/>
                  </a:lnTo>
                  <a:lnTo>
                    <a:pt x="76" y="109"/>
                  </a:lnTo>
                  <a:lnTo>
                    <a:pt x="113" y="5"/>
                  </a:lnTo>
                  <a:lnTo>
                    <a:pt x="114" y="5"/>
                  </a:lnTo>
                  <a:lnTo>
                    <a:pt x="119" y="4"/>
                  </a:lnTo>
                  <a:lnTo>
                    <a:pt x="125" y="4"/>
                  </a:lnTo>
                  <a:lnTo>
                    <a:pt x="132" y="3"/>
                  </a:lnTo>
                  <a:lnTo>
                    <a:pt x="142" y="1"/>
                  </a:lnTo>
                  <a:lnTo>
                    <a:pt x="150" y="0"/>
                  </a:lnTo>
                  <a:lnTo>
                    <a:pt x="160" y="0"/>
                  </a:lnTo>
                  <a:lnTo>
                    <a:pt x="170" y="0"/>
                  </a:lnTo>
                  <a:lnTo>
                    <a:pt x="179" y="0"/>
                  </a:lnTo>
                  <a:lnTo>
                    <a:pt x="189" y="0"/>
                  </a:lnTo>
                  <a:lnTo>
                    <a:pt x="198" y="1"/>
                  </a:lnTo>
                  <a:lnTo>
                    <a:pt x="208" y="3"/>
                  </a:lnTo>
                  <a:lnTo>
                    <a:pt x="215" y="4"/>
                  </a:lnTo>
                  <a:lnTo>
                    <a:pt x="221" y="4"/>
                  </a:lnTo>
                  <a:lnTo>
                    <a:pt x="225" y="5"/>
                  </a:lnTo>
                  <a:lnTo>
                    <a:pt x="227" y="5"/>
                  </a:lnTo>
                  <a:lnTo>
                    <a:pt x="229" y="10"/>
                  </a:lnTo>
                  <a:lnTo>
                    <a:pt x="245" y="10"/>
                  </a:lnTo>
                  <a:lnTo>
                    <a:pt x="318" y="81"/>
                  </a:lnTo>
                  <a:lnTo>
                    <a:pt x="289" y="81"/>
                  </a:lnTo>
                  <a:lnTo>
                    <a:pt x="236" y="24"/>
                  </a:lnTo>
                  <a:lnTo>
                    <a:pt x="271" y="109"/>
                  </a:lnTo>
                  <a:lnTo>
                    <a:pt x="303" y="112"/>
                  </a:lnTo>
                  <a:lnTo>
                    <a:pt x="309" y="117"/>
                  </a:lnTo>
                  <a:lnTo>
                    <a:pt x="309" y="123"/>
                  </a:lnTo>
                  <a:lnTo>
                    <a:pt x="278" y="134"/>
                  </a:lnTo>
                  <a:lnTo>
                    <a:pt x="298" y="168"/>
                  </a:lnTo>
                  <a:lnTo>
                    <a:pt x="306" y="169"/>
                  </a:lnTo>
                  <a:lnTo>
                    <a:pt x="313" y="170"/>
                  </a:lnTo>
                  <a:lnTo>
                    <a:pt x="319" y="171"/>
                  </a:lnTo>
                  <a:lnTo>
                    <a:pt x="325" y="174"/>
                  </a:lnTo>
                  <a:lnTo>
                    <a:pt x="330" y="175"/>
                  </a:lnTo>
                  <a:lnTo>
                    <a:pt x="333" y="177"/>
                  </a:lnTo>
                  <a:lnTo>
                    <a:pt x="336" y="179"/>
                  </a:lnTo>
                  <a:lnTo>
                    <a:pt x="337" y="179"/>
                  </a:lnTo>
                  <a:lnTo>
                    <a:pt x="346" y="268"/>
                  </a:lnTo>
                  <a:lnTo>
                    <a:pt x="334" y="265"/>
                  </a:lnTo>
                  <a:lnTo>
                    <a:pt x="257" y="270"/>
                  </a:lnTo>
                  <a:lnTo>
                    <a:pt x="257" y="286"/>
                  </a:lnTo>
                  <a:lnTo>
                    <a:pt x="247" y="286"/>
                  </a:lnTo>
                  <a:lnTo>
                    <a:pt x="235" y="287"/>
                  </a:lnTo>
                  <a:lnTo>
                    <a:pt x="224" y="287"/>
                  </a:lnTo>
                  <a:lnTo>
                    <a:pt x="213" y="287"/>
                  </a:lnTo>
                  <a:lnTo>
                    <a:pt x="203" y="287"/>
                  </a:lnTo>
                  <a:lnTo>
                    <a:pt x="194" y="288"/>
                  </a:lnTo>
                  <a:lnTo>
                    <a:pt x="185" y="288"/>
                  </a:lnTo>
                  <a:lnTo>
                    <a:pt x="177" y="288"/>
                  </a:lnTo>
                  <a:lnTo>
                    <a:pt x="155" y="287"/>
                  </a:lnTo>
                  <a:lnTo>
                    <a:pt x="129" y="287"/>
                  </a:lnTo>
                  <a:lnTo>
                    <a:pt x="100" y="286"/>
                  </a:lnTo>
                  <a:lnTo>
                    <a:pt x="70" y="285"/>
                  </a:lnTo>
                  <a:lnTo>
                    <a:pt x="43" y="283"/>
                  </a:lnTo>
                  <a:lnTo>
                    <a:pt x="20" y="282"/>
                  </a:lnTo>
                  <a:lnTo>
                    <a:pt x="5" y="282"/>
                  </a:lnTo>
                  <a:lnTo>
                    <a:pt x="0" y="282"/>
                  </a:lnTo>
                  <a:lnTo>
                    <a:pt x="66" y="135"/>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12" name="Freeform 713">
              <a:extLst>
                <a:ext uri="{FF2B5EF4-FFF2-40B4-BE49-F238E27FC236}">
                  <a16:creationId xmlns:a16="http://schemas.microsoft.com/office/drawing/2014/main" id="{25CE726F-4B52-482A-9016-39A3B2DD2B8B}"/>
                </a:ext>
              </a:extLst>
            </p:cNvPr>
            <p:cNvSpPr>
              <a:spLocks/>
            </p:cNvSpPr>
            <p:nvPr/>
          </p:nvSpPr>
          <p:spPr bwMode="auto">
            <a:xfrm>
              <a:off x="1675533" y="1751422"/>
              <a:ext cx="98622" cy="15934"/>
            </a:xfrm>
            <a:custGeom>
              <a:avLst/>
              <a:gdLst>
                <a:gd name="T0" fmla="*/ 0 w 160"/>
                <a:gd name="T1" fmla="*/ 0 h 24"/>
                <a:gd name="T2" fmla="*/ 0 w 160"/>
                <a:gd name="T3" fmla="*/ 0 h 24"/>
                <a:gd name="T4" fmla="*/ 0 w 160"/>
                <a:gd name="T5" fmla="*/ 0 h 24"/>
                <a:gd name="T6" fmla="*/ 0 w 160"/>
                <a:gd name="T7" fmla="*/ 0 h 24"/>
                <a:gd name="T8" fmla="*/ 0 w 160"/>
                <a:gd name="T9" fmla="*/ 0 h 24"/>
                <a:gd name="T10" fmla="*/ 0 w 160"/>
                <a:gd name="T11" fmla="*/ 0 h 24"/>
                <a:gd name="T12" fmla="*/ 0 w 160"/>
                <a:gd name="T13" fmla="*/ 0 h 24"/>
                <a:gd name="T14" fmla="*/ 0 w 160"/>
                <a:gd name="T15" fmla="*/ 0 h 24"/>
                <a:gd name="T16" fmla="*/ 0 w 160"/>
                <a:gd name="T17" fmla="*/ 0 h 24"/>
                <a:gd name="T18" fmla="*/ 0 w 160"/>
                <a:gd name="T19" fmla="*/ 0 h 24"/>
                <a:gd name="T20" fmla="*/ 0 w 160"/>
                <a:gd name="T21" fmla="*/ 0 h 24"/>
                <a:gd name="T22" fmla="*/ 0 w 160"/>
                <a:gd name="T23" fmla="*/ 0 h 24"/>
                <a:gd name="T24" fmla="*/ 0 w 160"/>
                <a:gd name="T25" fmla="*/ 0 h 24"/>
                <a:gd name="T26" fmla="*/ 0 w 160"/>
                <a:gd name="T27" fmla="*/ 0 h 24"/>
                <a:gd name="T28" fmla="*/ 0 w 160"/>
                <a:gd name="T29" fmla="*/ 0 h 24"/>
                <a:gd name="T30" fmla="*/ 0 w 160"/>
                <a:gd name="T31" fmla="*/ 0 h 24"/>
                <a:gd name="T32" fmla="*/ 0 w 160"/>
                <a:gd name="T33" fmla="*/ 0 h 24"/>
                <a:gd name="T34" fmla="*/ 0 w 160"/>
                <a:gd name="T35" fmla="*/ 0 h 24"/>
                <a:gd name="T36" fmla="*/ 0 w 160"/>
                <a:gd name="T37" fmla="*/ 0 h 24"/>
                <a:gd name="T38" fmla="*/ 0 w 160"/>
                <a:gd name="T39" fmla="*/ 0 h 24"/>
                <a:gd name="T40" fmla="*/ 0 w 160"/>
                <a:gd name="T41" fmla="*/ 0 h 24"/>
                <a:gd name="T42" fmla="*/ 0 w 160"/>
                <a:gd name="T43" fmla="*/ 0 h 24"/>
                <a:gd name="T44" fmla="*/ 0 w 160"/>
                <a:gd name="T45" fmla="*/ 0 h 24"/>
                <a:gd name="T46" fmla="*/ 0 w 160"/>
                <a:gd name="T47" fmla="*/ 0 h 24"/>
                <a:gd name="T48" fmla="*/ 0 w 160"/>
                <a:gd name="T49" fmla="*/ 0 h 24"/>
                <a:gd name="T50" fmla="*/ 0 w 160"/>
                <a:gd name="T51" fmla="*/ 0 h 24"/>
                <a:gd name="T52" fmla="*/ 0 w 160"/>
                <a:gd name="T53" fmla="*/ 0 h 24"/>
                <a:gd name="T54" fmla="*/ 0 w 160"/>
                <a:gd name="T55" fmla="*/ 0 h 24"/>
                <a:gd name="T56" fmla="*/ 0 w 160"/>
                <a:gd name="T57" fmla="*/ 0 h 24"/>
                <a:gd name="T58" fmla="*/ 0 w 160"/>
                <a:gd name="T59" fmla="*/ 0 h 24"/>
                <a:gd name="T60" fmla="*/ 0 w 160"/>
                <a:gd name="T61" fmla="*/ 0 h 24"/>
                <a:gd name="T62" fmla="*/ 0 w 160"/>
                <a:gd name="T63" fmla="*/ 0 h 24"/>
                <a:gd name="T64" fmla="*/ 0 w 160"/>
                <a:gd name="T65" fmla="*/ 0 h 24"/>
                <a:gd name="T66" fmla="*/ 0 w 160"/>
                <a:gd name="T67" fmla="*/ 0 h 24"/>
                <a:gd name="T68" fmla="*/ 0 w 160"/>
                <a:gd name="T69" fmla="*/ 0 h 24"/>
                <a:gd name="T70" fmla="*/ 0 w 160"/>
                <a:gd name="T71" fmla="*/ 0 h 24"/>
                <a:gd name="T72" fmla="*/ 0 w 160"/>
                <a:gd name="T73" fmla="*/ 0 h 24"/>
                <a:gd name="T74" fmla="*/ 0 w 160"/>
                <a:gd name="T75" fmla="*/ 0 h 24"/>
                <a:gd name="T76" fmla="*/ 0 w 160"/>
                <a:gd name="T77" fmla="*/ 0 h 24"/>
                <a:gd name="T78" fmla="*/ 0 w 160"/>
                <a:gd name="T79" fmla="*/ 0 h 24"/>
                <a:gd name="T80" fmla="*/ 0 w 160"/>
                <a:gd name="T81" fmla="*/ 0 h 24"/>
                <a:gd name="T82" fmla="*/ 0 w 160"/>
                <a:gd name="T83" fmla="*/ 0 h 24"/>
                <a:gd name="T84" fmla="*/ 0 w 160"/>
                <a:gd name="T85" fmla="*/ 0 h 24"/>
                <a:gd name="T86" fmla="*/ 0 w 160"/>
                <a:gd name="T87" fmla="*/ 0 h 24"/>
                <a:gd name="T88" fmla="*/ 0 w 160"/>
                <a:gd name="T89" fmla="*/ 0 h 24"/>
                <a:gd name="T90" fmla="*/ 0 w 160"/>
                <a:gd name="T91" fmla="*/ 0 h 24"/>
                <a:gd name="T92" fmla="*/ 0 w 160"/>
                <a:gd name="T93" fmla="*/ 0 h 24"/>
                <a:gd name="T94" fmla="*/ 0 w 160"/>
                <a:gd name="T95" fmla="*/ 0 h 24"/>
                <a:gd name="T96" fmla="*/ 0 w 160"/>
                <a:gd name="T97" fmla="*/ 0 h 24"/>
                <a:gd name="T98" fmla="*/ 0 w 160"/>
                <a:gd name="T99" fmla="*/ 0 h 24"/>
                <a:gd name="T100" fmla="*/ 0 w 160"/>
                <a:gd name="T101" fmla="*/ 0 h 24"/>
                <a:gd name="T102" fmla="*/ 0 w 160"/>
                <a:gd name="T103" fmla="*/ 0 h 2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0"/>
                <a:gd name="T157" fmla="*/ 0 h 24"/>
                <a:gd name="T158" fmla="*/ 160 w 160"/>
                <a:gd name="T159" fmla="*/ 24 h 2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0" h="24">
                  <a:moveTo>
                    <a:pt x="152" y="21"/>
                  </a:moveTo>
                  <a:lnTo>
                    <a:pt x="142" y="21"/>
                  </a:lnTo>
                  <a:lnTo>
                    <a:pt x="140" y="16"/>
                  </a:lnTo>
                  <a:lnTo>
                    <a:pt x="138" y="16"/>
                  </a:lnTo>
                  <a:lnTo>
                    <a:pt x="134" y="15"/>
                  </a:lnTo>
                  <a:lnTo>
                    <a:pt x="128" y="15"/>
                  </a:lnTo>
                  <a:lnTo>
                    <a:pt x="121" y="14"/>
                  </a:lnTo>
                  <a:lnTo>
                    <a:pt x="111" y="12"/>
                  </a:lnTo>
                  <a:lnTo>
                    <a:pt x="102" y="11"/>
                  </a:lnTo>
                  <a:lnTo>
                    <a:pt x="92" y="11"/>
                  </a:lnTo>
                  <a:lnTo>
                    <a:pt x="83" y="11"/>
                  </a:lnTo>
                  <a:lnTo>
                    <a:pt x="73" y="11"/>
                  </a:lnTo>
                  <a:lnTo>
                    <a:pt x="63" y="11"/>
                  </a:lnTo>
                  <a:lnTo>
                    <a:pt x="55" y="12"/>
                  </a:lnTo>
                  <a:lnTo>
                    <a:pt x="45" y="14"/>
                  </a:lnTo>
                  <a:lnTo>
                    <a:pt x="38" y="15"/>
                  </a:lnTo>
                  <a:lnTo>
                    <a:pt x="32" y="15"/>
                  </a:lnTo>
                  <a:lnTo>
                    <a:pt x="27" y="16"/>
                  </a:lnTo>
                  <a:lnTo>
                    <a:pt x="26" y="16"/>
                  </a:lnTo>
                  <a:lnTo>
                    <a:pt x="24" y="24"/>
                  </a:lnTo>
                  <a:lnTo>
                    <a:pt x="18" y="23"/>
                  </a:lnTo>
                  <a:lnTo>
                    <a:pt x="13" y="23"/>
                  </a:lnTo>
                  <a:lnTo>
                    <a:pt x="9" y="22"/>
                  </a:lnTo>
                  <a:lnTo>
                    <a:pt x="6" y="20"/>
                  </a:lnTo>
                  <a:lnTo>
                    <a:pt x="3" y="18"/>
                  </a:lnTo>
                  <a:lnTo>
                    <a:pt x="1" y="17"/>
                  </a:lnTo>
                  <a:lnTo>
                    <a:pt x="0" y="16"/>
                  </a:lnTo>
                  <a:lnTo>
                    <a:pt x="0" y="15"/>
                  </a:lnTo>
                  <a:lnTo>
                    <a:pt x="1" y="11"/>
                  </a:lnTo>
                  <a:lnTo>
                    <a:pt x="6" y="9"/>
                  </a:lnTo>
                  <a:lnTo>
                    <a:pt x="13" y="6"/>
                  </a:lnTo>
                  <a:lnTo>
                    <a:pt x="22" y="4"/>
                  </a:lnTo>
                  <a:lnTo>
                    <a:pt x="34" y="3"/>
                  </a:lnTo>
                  <a:lnTo>
                    <a:pt x="48" y="1"/>
                  </a:lnTo>
                  <a:lnTo>
                    <a:pt x="63" y="0"/>
                  </a:lnTo>
                  <a:lnTo>
                    <a:pt x="79" y="0"/>
                  </a:lnTo>
                  <a:lnTo>
                    <a:pt x="96" y="0"/>
                  </a:lnTo>
                  <a:lnTo>
                    <a:pt x="110" y="1"/>
                  </a:lnTo>
                  <a:lnTo>
                    <a:pt x="125" y="3"/>
                  </a:lnTo>
                  <a:lnTo>
                    <a:pt x="137" y="4"/>
                  </a:lnTo>
                  <a:lnTo>
                    <a:pt x="146" y="6"/>
                  </a:lnTo>
                  <a:lnTo>
                    <a:pt x="154" y="9"/>
                  </a:lnTo>
                  <a:lnTo>
                    <a:pt x="158" y="11"/>
                  </a:lnTo>
                  <a:lnTo>
                    <a:pt x="160" y="15"/>
                  </a:lnTo>
                  <a:lnTo>
                    <a:pt x="160" y="16"/>
                  </a:lnTo>
                  <a:lnTo>
                    <a:pt x="158" y="17"/>
                  </a:lnTo>
                  <a:lnTo>
                    <a:pt x="157" y="18"/>
                  </a:lnTo>
                  <a:lnTo>
                    <a:pt x="155" y="20"/>
                  </a:lnTo>
                  <a:lnTo>
                    <a:pt x="154" y="20"/>
                  </a:lnTo>
                  <a:lnTo>
                    <a:pt x="152" y="21"/>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13" name="Freeform 714">
              <a:extLst>
                <a:ext uri="{FF2B5EF4-FFF2-40B4-BE49-F238E27FC236}">
                  <a16:creationId xmlns:a16="http://schemas.microsoft.com/office/drawing/2014/main" id="{33B30C0D-64D3-4B21-BED9-205F26481F0E}"/>
                </a:ext>
              </a:extLst>
            </p:cNvPr>
            <p:cNvSpPr>
              <a:spLocks/>
            </p:cNvSpPr>
            <p:nvPr/>
          </p:nvSpPr>
          <p:spPr bwMode="auto">
            <a:xfrm>
              <a:off x="1780074" y="1924915"/>
              <a:ext cx="104539" cy="14163"/>
            </a:xfrm>
            <a:custGeom>
              <a:avLst/>
              <a:gdLst>
                <a:gd name="T0" fmla="*/ 0 w 168"/>
                <a:gd name="T1" fmla="*/ 0 h 22"/>
                <a:gd name="T2" fmla="*/ 0 w 168"/>
                <a:gd name="T3" fmla="*/ 0 h 22"/>
                <a:gd name="T4" fmla="*/ 0 w 168"/>
                <a:gd name="T5" fmla="*/ 0 h 22"/>
                <a:gd name="T6" fmla="*/ 0 w 168"/>
                <a:gd name="T7" fmla="*/ 0 h 22"/>
                <a:gd name="T8" fmla="*/ 0 w 168"/>
                <a:gd name="T9" fmla="*/ 0 h 22"/>
                <a:gd name="T10" fmla="*/ 0 w 168"/>
                <a:gd name="T11" fmla="*/ 0 h 22"/>
                <a:gd name="T12" fmla="*/ 0 w 168"/>
                <a:gd name="T13" fmla="*/ 0 h 22"/>
                <a:gd name="T14" fmla="*/ 0 60000 65536"/>
                <a:gd name="T15" fmla="*/ 0 60000 65536"/>
                <a:gd name="T16" fmla="*/ 0 60000 65536"/>
                <a:gd name="T17" fmla="*/ 0 60000 65536"/>
                <a:gd name="T18" fmla="*/ 0 60000 65536"/>
                <a:gd name="T19" fmla="*/ 0 60000 65536"/>
                <a:gd name="T20" fmla="*/ 0 60000 65536"/>
                <a:gd name="T21" fmla="*/ 0 w 168"/>
                <a:gd name="T22" fmla="*/ 0 h 22"/>
                <a:gd name="T23" fmla="*/ 168 w 168"/>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8" h="22">
                  <a:moveTo>
                    <a:pt x="77" y="0"/>
                  </a:moveTo>
                  <a:lnTo>
                    <a:pt x="168" y="15"/>
                  </a:lnTo>
                  <a:lnTo>
                    <a:pt x="168" y="18"/>
                  </a:lnTo>
                  <a:lnTo>
                    <a:pt x="114" y="22"/>
                  </a:lnTo>
                  <a:lnTo>
                    <a:pt x="0" y="21"/>
                  </a:lnTo>
                  <a:lnTo>
                    <a:pt x="0" y="5"/>
                  </a:lnTo>
                  <a:lnTo>
                    <a:pt x="77" y="0"/>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14" name="Freeform 715">
              <a:extLst>
                <a:ext uri="{FF2B5EF4-FFF2-40B4-BE49-F238E27FC236}">
                  <a16:creationId xmlns:a16="http://schemas.microsoft.com/office/drawing/2014/main" id="{1E46F9CB-9210-42CD-B5BD-EE74A83C0562}"/>
                </a:ext>
              </a:extLst>
            </p:cNvPr>
            <p:cNvSpPr>
              <a:spLocks/>
            </p:cNvSpPr>
            <p:nvPr/>
          </p:nvSpPr>
          <p:spPr bwMode="auto">
            <a:xfrm>
              <a:off x="1645947" y="1747881"/>
              <a:ext cx="47339" cy="5312"/>
            </a:xfrm>
            <a:custGeom>
              <a:avLst/>
              <a:gdLst>
                <a:gd name="T0" fmla="*/ 0 w 75"/>
                <a:gd name="T1" fmla="*/ 0 h 10"/>
                <a:gd name="T2" fmla="*/ 0 w 75"/>
                <a:gd name="T3" fmla="*/ 0 h 10"/>
                <a:gd name="T4" fmla="*/ 0 w 75"/>
                <a:gd name="T5" fmla="*/ 0 h 10"/>
                <a:gd name="T6" fmla="*/ 0 60000 65536"/>
                <a:gd name="T7" fmla="*/ 0 60000 65536"/>
                <a:gd name="T8" fmla="*/ 0 60000 65536"/>
                <a:gd name="T9" fmla="*/ 0 w 75"/>
                <a:gd name="T10" fmla="*/ 0 h 10"/>
                <a:gd name="T11" fmla="*/ 75 w 75"/>
                <a:gd name="T12" fmla="*/ 10 h 10"/>
              </a:gdLst>
              <a:ahLst/>
              <a:cxnLst>
                <a:cxn ang="T6">
                  <a:pos x="T0" y="T1"/>
                </a:cxn>
                <a:cxn ang="T7">
                  <a:pos x="T2" y="T3"/>
                </a:cxn>
                <a:cxn ang="T8">
                  <a:pos x="T4" y="T5"/>
                </a:cxn>
              </a:cxnLst>
              <a:rect l="T9" t="T10" r="T11" b="T12"/>
              <a:pathLst>
                <a:path w="75" h="10">
                  <a:moveTo>
                    <a:pt x="75" y="0"/>
                  </a:moveTo>
                  <a:lnTo>
                    <a:pt x="29" y="0"/>
                  </a:lnTo>
                  <a:lnTo>
                    <a:pt x="0" y="1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15" name="Freeform 716">
              <a:extLst>
                <a:ext uri="{FF2B5EF4-FFF2-40B4-BE49-F238E27FC236}">
                  <a16:creationId xmlns:a16="http://schemas.microsoft.com/office/drawing/2014/main" id="{5F115411-BA50-4915-9647-3601A09E564D}"/>
                </a:ext>
              </a:extLst>
            </p:cNvPr>
            <p:cNvSpPr>
              <a:spLocks/>
            </p:cNvSpPr>
            <p:nvPr/>
          </p:nvSpPr>
          <p:spPr bwMode="auto">
            <a:xfrm>
              <a:off x="1675533" y="1746112"/>
              <a:ext cx="47339" cy="8851"/>
            </a:xfrm>
            <a:custGeom>
              <a:avLst/>
              <a:gdLst>
                <a:gd name="T0" fmla="*/ 0 w 79"/>
                <a:gd name="T1" fmla="*/ 0 h 14"/>
                <a:gd name="T2" fmla="*/ 0 w 79"/>
                <a:gd name="T3" fmla="*/ 0 h 14"/>
                <a:gd name="T4" fmla="*/ 0 w 79"/>
                <a:gd name="T5" fmla="*/ 0 h 14"/>
                <a:gd name="T6" fmla="*/ 0 w 79"/>
                <a:gd name="T7" fmla="*/ 0 h 14"/>
                <a:gd name="T8" fmla="*/ 0 w 79"/>
                <a:gd name="T9" fmla="*/ 0 h 14"/>
                <a:gd name="T10" fmla="*/ 0 w 79"/>
                <a:gd name="T11" fmla="*/ 0 h 14"/>
                <a:gd name="T12" fmla="*/ 0 w 79"/>
                <a:gd name="T13" fmla="*/ 0 h 14"/>
                <a:gd name="T14" fmla="*/ 0 w 79"/>
                <a:gd name="T15" fmla="*/ 0 h 14"/>
                <a:gd name="T16" fmla="*/ 0 w 79"/>
                <a:gd name="T17" fmla="*/ 0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9"/>
                <a:gd name="T28" fmla="*/ 0 h 14"/>
                <a:gd name="T29" fmla="*/ 79 w 79"/>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9" h="14">
                  <a:moveTo>
                    <a:pt x="0" y="14"/>
                  </a:moveTo>
                  <a:lnTo>
                    <a:pt x="1" y="10"/>
                  </a:lnTo>
                  <a:lnTo>
                    <a:pt x="6" y="8"/>
                  </a:lnTo>
                  <a:lnTo>
                    <a:pt x="13" y="6"/>
                  </a:lnTo>
                  <a:lnTo>
                    <a:pt x="22" y="3"/>
                  </a:lnTo>
                  <a:lnTo>
                    <a:pt x="34" y="2"/>
                  </a:lnTo>
                  <a:lnTo>
                    <a:pt x="48" y="0"/>
                  </a:lnTo>
                  <a:lnTo>
                    <a:pt x="63" y="0"/>
                  </a:lnTo>
                  <a:lnTo>
                    <a:pt x="79"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16" name="Freeform 717">
              <a:extLst>
                <a:ext uri="{FF2B5EF4-FFF2-40B4-BE49-F238E27FC236}">
                  <a16:creationId xmlns:a16="http://schemas.microsoft.com/office/drawing/2014/main" id="{6C921694-3A69-43AF-97C6-6F8372B77249}"/>
                </a:ext>
              </a:extLst>
            </p:cNvPr>
            <p:cNvSpPr>
              <a:spLocks/>
            </p:cNvSpPr>
            <p:nvPr/>
          </p:nvSpPr>
          <p:spPr bwMode="auto">
            <a:xfrm>
              <a:off x="1722872" y="1746112"/>
              <a:ext cx="51284" cy="8851"/>
            </a:xfrm>
            <a:custGeom>
              <a:avLst/>
              <a:gdLst>
                <a:gd name="T0" fmla="*/ 0 w 81"/>
                <a:gd name="T1" fmla="*/ 0 h 14"/>
                <a:gd name="T2" fmla="*/ 0 w 81"/>
                <a:gd name="T3" fmla="*/ 0 h 14"/>
                <a:gd name="T4" fmla="*/ 0 w 81"/>
                <a:gd name="T5" fmla="*/ 0 h 14"/>
                <a:gd name="T6" fmla="*/ 0 w 81"/>
                <a:gd name="T7" fmla="*/ 0 h 14"/>
                <a:gd name="T8" fmla="*/ 0 w 81"/>
                <a:gd name="T9" fmla="*/ 0 h 14"/>
                <a:gd name="T10" fmla="*/ 0 w 81"/>
                <a:gd name="T11" fmla="*/ 0 h 14"/>
                <a:gd name="T12" fmla="*/ 0 w 81"/>
                <a:gd name="T13" fmla="*/ 0 h 14"/>
                <a:gd name="T14" fmla="*/ 0 w 81"/>
                <a:gd name="T15" fmla="*/ 0 h 14"/>
                <a:gd name="T16" fmla="*/ 0 w 81"/>
                <a:gd name="T17" fmla="*/ 0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1"/>
                <a:gd name="T28" fmla="*/ 0 h 14"/>
                <a:gd name="T29" fmla="*/ 81 w 81"/>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1" h="14">
                  <a:moveTo>
                    <a:pt x="0" y="0"/>
                  </a:moveTo>
                  <a:lnTo>
                    <a:pt x="17" y="0"/>
                  </a:lnTo>
                  <a:lnTo>
                    <a:pt x="31" y="0"/>
                  </a:lnTo>
                  <a:lnTo>
                    <a:pt x="46" y="2"/>
                  </a:lnTo>
                  <a:lnTo>
                    <a:pt x="58" y="3"/>
                  </a:lnTo>
                  <a:lnTo>
                    <a:pt x="67" y="6"/>
                  </a:lnTo>
                  <a:lnTo>
                    <a:pt x="75" y="8"/>
                  </a:lnTo>
                  <a:lnTo>
                    <a:pt x="79" y="10"/>
                  </a:lnTo>
                  <a:lnTo>
                    <a:pt x="81" y="1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17" name="Freeform 718">
              <a:extLst>
                <a:ext uri="{FF2B5EF4-FFF2-40B4-BE49-F238E27FC236}">
                  <a16:creationId xmlns:a16="http://schemas.microsoft.com/office/drawing/2014/main" id="{FE556A39-DA56-4F0E-8919-78C794E3BA70}"/>
                </a:ext>
              </a:extLst>
            </p:cNvPr>
            <p:cNvSpPr>
              <a:spLocks/>
            </p:cNvSpPr>
            <p:nvPr/>
          </p:nvSpPr>
          <p:spPr bwMode="auto">
            <a:xfrm>
              <a:off x="1645947" y="1747881"/>
              <a:ext cx="47339" cy="5312"/>
            </a:xfrm>
            <a:custGeom>
              <a:avLst/>
              <a:gdLst>
                <a:gd name="T0" fmla="*/ 0 w 75"/>
                <a:gd name="T1" fmla="*/ 0 h 10"/>
                <a:gd name="T2" fmla="*/ 0 w 75"/>
                <a:gd name="T3" fmla="*/ 0 h 10"/>
                <a:gd name="T4" fmla="*/ 0 w 75"/>
                <a:gd name="T5" fmla="*/ 0 h 10"/>
                <a:gd name="T6" fmla="*/ 0 w 75"/>
                <a:gd name="T7" fmla="*/ 0 h 10"/>
                <a:gd name="T8" fmla="*/ 0 w 75"/>
                <a:gd name="T9" fmla="*/ 0 h 10"/>
                <a:gd name="T10" fmla="*/ 0 w 75"/>
                <a:gd name="T11" fmla="*/ 0 h 10"/>
                <a:gd name="T12" fmla="*/ 0 w 75"/>
                <a:gd name="T13" fmla="*/ 0 h 10"/>
                <a:gd name="T14" fmla="*/ 0 w 75"/>
                <a:gd name="T15" fmla="*/ 0 h 10"/>
                <a:gd name="T16" fmla="*/ 0 w 75"/>
                <a:gd name="T17" fmla="*/ 0 h 10"/>
                <a:gd name="T18" fmla="*/ 0 w 75"/>
                <a:gd name="T19" fmla="*/ 0 h 10"/>
                <a:gd name="T20" fmla="*/ 0 w 75"/>
                <a:gd name="T21" fmla="*/ 0 h 10"/>
                <a:gd name="T22" fmla="*/ 0 w 75"/>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5"/>
                <a:gd name="T37" fmla="*/ 0 h 10"/>
                <a:gd name="T38" fmla="*/ 75 w 75"/>
                <a:gd name="T39" fmla="*/ 10 h 1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5" h="10">
                  <a:moveTo>
                    <a:pt x="75" y="0"/>
                  </a:moveTo>
                  <a:lnTo>
                    <a:pt x="69" y="1"/>
                  </a:lnTo>
                  <a:lnTo>
                    <a:pt x="63" y="1"/>
                  </a:lnTo>
                  <a:lnTo>
                    <a:pt x="58" y="2"/>
                  </a:lnTo>
                  <a:lnTo>
                    <a:pt x="53" y="4"/>
                  </a:lnTo>
                  <a:lnTo>
                    <a:pt x="50" y="5"/>
                  </a:lnTo>
                  <a:lnTo>
                    <a:pt x="46" y="7"/>
                  </a:lnTo>
                  <a:lnTo>
                    <a:pt x="44" y="8"/>
                  </a:lnTo>
                  <a:lnTo>
                    <a:pt x="43" y="10"/>
                  </a:lnTo>
                  <a:lnTo>
                    <a:pt x="0" y="10"/>
                  </a:lnTo>
                  <a:lnTo>
                    <a:pt x="29" y="0"/>
                  </a:lnTo>
                  <a:lnTo>
                    <a:pt x="75" y="0"/>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18" name="Freeform 719">
              <a:extLst>
                <a:ext uri="{FF2B5EF4-FFF2-40B4-BE49-F238E27FC236}">
                  <a16:creationId xmlns:a16="http://schemas.microsoft.com/office/drawing/2014/main" id="{1550AEC1-A57F-49B1-910A-01CCEDC2233E}"/>
                </a:ext>
              </a:extLst>
            </p:cNvPr>
            <p:cNvSpPr>
              <a:spLocks/>
            </p:cNvSpPr>
            <p:nvPr/>
          </p:nvSpPr>
          <p:spPr bwMode="auto">
            <a:xfrm>
              <a:off x="1803743" y="1737259"/>
              <a:ext cx="37476" cy="5312"/>
            </a:xfrm>
            <a:custGeom>
              <a:avLst/>
              <a:gdLst>
                <a:gd name="T0" fmla="*/ 0 w 60"/>
                <a:gd name="T1" fmla="*/ 0 h 9"/>
                <a:gd name="T2" fmla="*/ 0 w 60"/>
                <a:gd name="T3" fmla="*/ 0 h 9"/>
                <a:gd name="T4" fmla="*/ 0 w 60"/>
                <a:gd name="T5" fmla="*/ 0 h 9"/>
                <a:gd name="T6" fmla="*/ 0 w 60"/>
                <a:gd name="T7" fmla="*/ 0 h 9"/>
                <a:gd name="T8" fmla="*/ 0 w 60"/>
                <a:gd name="T9" fmla="*/ 0 h 9"/>
                <a:gd name="T10" fmla="*/ 0 w 60"/>
                <a:gd name="T11" fmla="*/ 0 h 9"/>
                <a:gd name="T12" fmla="*/ 0 w 60"/>
                <a:gd name="T13" fmla="*/ 0 h 9"/>
                <a:gd name="T14" fmla="*/ 0 60000 65536"/>
                <a:gd name="T15" fmla="*/ 0 60000 65536"/>
                <a:gd name="T16" fmla="*/ 0 60000 65536"/>
                <a:gd name="T17" fmla="*/ 0 60000 65536"/>
                <a:gd name="T18" fmla="*/ 0 60000 65536"/>
                <a:gd name="T19" fmla="*/ 0 60000 65536"/>
                <a:gd name="T20" fmla="*/ 0 60000 65536"/>
                <a:gd name="T21" fmla="*/ 0 w 60"/>
                <a:gd name="T22" fmla="*/ 0 h 9"/>
                <a:gd name="T23" fmla="*/ 60 w 60"/>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9">
                  <a:moveTo>
                    <a:pt x="0" y="9"/>
                  </a:moveTo>
                  <a:lnTo>
                    <a:pt x="0" y="3"/>
                  </a:lnTo>
                  <a:lnTo>
                    <a:pt x="8" y="0"/>
                  </a:lnTo>
                  <a:lnTo>
                    <a:pt x="8" y="7"/>
                  </a:lnTo>
                  <a:lnTo>
                    <a:pt x="60" y="7"/>
                  </a:lnTo>
                  <a:lnTo>
                    <a:pt x="53" y="9"/>
                  </a:lnTo>
                  <a:lnTo>
                    <a:pt x="0" y="9"/>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19" name="Line 720">
              <a:extLst>
                <a:ext uri="{FF2B5EF4-FFF2-40B4-BE49-F238E27FC236}">
                  <a16:creationId xmlns:a16="http://schemas.microsoft.com/office/drawing/2014/main" id="{F8E63085-3428-4F17-AE8D-34BF858CFEA8}"/>
                </a:ext>
              </a:extLst>
            </p:cNvPr>
            <p:cNvSpPr>
              <a:spLocks noChangeShapeType="1"/>
            </p:cNvSpPr>
            <p:nvPr/>
          </p:nvSpPr>
          <p:spPr bwMode="auto">
            <a:xfrm flipV="1">
              <a:off x="1803743" y="1740800"/>
              <a:ext cx="5917" cy="177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0" name="Freeform 721">
              <a:extLst>
                <a:ext uri="{FF2B5EF4-FFF2-40B4-BE49-F238E27FC236}">
                  <a16:creationId xmlns:a16="http://schemas.microsoft.com/office/drawing/2014/main" id="{BE4AEE27-D42B-4FB5-B7D1-5B1B711DE8FA}"/>
                </a:ext>
              </a:extLst>
            </p:cNvPr>
            <p:cNvSpPr>
              <a:spLocks/>
            </p:cNvSpPr>
            <p:nvPr/>
          </p:nvSpPr>
          <p:spPr bwMode="auto">
            <a:xfrm>
              <a:off x="1724845" y="1590322"/>
              <a:ext cx="35504" cy="26555"/>
            </a:xfrm>
            <a:custGeom>
              <a:avLst/>
              <a:gdLst>
                <a:gd name="T0" fmla="*/ 0 w 58"/>
                <a:gd name="T1" fmla="*/ 0 h 42"/>
                <a:gd name="T2" fmla="*/ 0 w 58"/>
                <a:gd name="T3" fmla="*/ 0 h 42"/>
                <a:gd name="T4" fmla="*/ 0 w 58"/>
                <a:gd name="T5" fmla="*/ 0 h 42"/>
                <a:gd name="T6" fmla="*/ 0 w 58"/>
                <a:gd name="T7" fmla="*/ 0 h 42"/>
                <a:gd name="T8" fmla="*/ 0 w 58"/>
                <a:gd name="T9" fmla="*/ 0 h 42"/>
                <a:gd name="T10" fmla="*/ 0 w 58"/>
                <a:gd name="T11" fmla="*/ 0 h 42"/>
                <a:gd name="T12" fmla="*/ 0 w 58"/>
                <a:gd name="T13" fmla="*/ 0 h 42"/>
                <a:gd name="T14" fmla="*/ 0 w 58"/>
                <a:gd name="T15" fmla="*/ 0 h 42"/>
                <a:gd name="T16" fmla="*/ 0 w 58"/>
                <a:gd name="T17" fmla="*/ 0 h 42"/>
                <a:gd name="T18" fmla="*/ 0 w 58"/>
                <a:gd name="T19" fmla="*/ 0 h 42"/>
                <a:gd name="T20" fmla="*/ 0 w 58"/>
                <a:gd name="T21" fmla="*/ 0 h 42"/>
                <a:gd name="T22" fmla="*/ 0 w 58"/>
                <a:gd name="T23" fmla="*/ 0 h 42"/>
                <a:gd name="T24" fmla="*/ 0 w 58"/>
                <a:gd name="T25" fmla="*/ 0 h 42"/>
                <a:gd name="T26" fmla="*/ 0 w 58"/>
                <a:gd name="T27" fmla="*/ 0 h 42"/>
                <a:gd name="T28" fmla="*/ 0 w 58"/>
                <a:gd name="T29" fmla="*/ 0 h 42"/>
                <a:gd name="T30" fmla="*/ 0 w 58"/>
                <a:gd name="T31" fmla="*/ 0 h 42"/>
                <a:gd name="T32" fmla="*/ 0 w 58"/>
                <a:gd name="T33" fmla="*/ 0 h 42"/>
                <a:gd name="T34" fmla="*/ 0 w 58"/>
                <a:gd name="T35" fmla="*/ 0 h 42"/>
                <a:gd name="T36" fmla="*/ 0 w 58"/>
                <a:gd name="T37" fmla="*/ 0 h 42"/>
                <a:gd name="T38" fmla="*/ 0 w 58"/>
                <a:gd name="T39" fmla="*/ 0 h 42"/>
                <a:gd name="T40" fmla="*/ 0 w 58"/>
                <a:gd name="T41" fmla="*/ 0 h 42"/>
                <a:gd name="T42" fmla="*/ 0 w 58"/>
                <a:gd name="T43" fmla="*/ 0 h 42"/>
                <a:gd name="T44" fmla="*/ 0 w 58"/>
                <a:gd name="T45" fmla="*/ 0 h 42"/>
                <a:gd name="T46" fmla="*/ 0 w 58"/>
                <a:gd name="T47" fmla="*/ 0 h 42"/>
                <a:gd name="T48" fmla="*/ 0 w 58"/>
                <a:gd name="T49" fmla="*/ 0 h 42"/>
                <a:gd name="T50" fmla="*/ 0 w 58"/>
                <a:gd name="T51" fmla="*/ 0 h 42"/>
                <a:gd name="T52" fmla="*/ 0 w 58"/>
                <a:gd name="T53" fmla="*/ 0 h 42"/>
                <a:gd name="T54" fmla="*/ 0 w 58"/>
                <a:gd name="T55" fmla="*/ 0 h 42"/>
                <a:gd name="T56" fmla="*/ 0 w 58"/>
                <a:gd name="T57" fmla="*/ 0 h 42"/>
                <a:gd name="T58" fmla="*/ 0 w 58"/>
                <a:gd name="T59" fmla="*/ 0 h 42"/>
                <a:gd name="T60" fmla="*/ 0 w 58"/>
                <a:gd name="T61" fmla="*/ 0 h 42"/>
                <a:gd name="T62" fmla="*/ 0 w 58"/>
                <a:gd name="T63" fmla="*/ 0 h 42"/>
                <a:gd name="T64" fmla="*/ 0 w 58"/>
                <a:gd name="T65" fmla="*/ 0 h 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8"/>
                <a:gd name="T100" fmla="*/ 0 h 42"/>
                <a:gd name="T101" fmla="*/ 58 w 58"/>
                <a:gd name="T102" fmla="*/ 42 h 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8" h="42">
                  <a:moveTo>
                    <a:pt x="39" y="4"/>
                  </a:moveTo>
                  <a:lnTo>
                    <a:pt x="33" y="1"/>
                  </a:lnTo>
                  <a:lnTo>
                    <a:pt x="27" y="0"/>
                  </a:lnTo>
                  <a:lnTo>
                    <a:pt x="21" y="0"/>
                  </a:lnTo>
                  <a:lnTo>
                    <a:pt x="16" y="0"/>
                  </a:lnTo>
                  <a:lnTo>
                    <a:pt x="11" y="1"/>
                  </a:lnTo>
                  <a:lnTo>
                    <a:pt x="8" y="2"/>
                  </a:lnTo>
                  <a:lnTo>
                    <a:pt x="4" y="5"/>
                  </a:lnTo>
                  <a:lnTo>
                    <a:pt x="2" y="8"/>
                  </a:lnTo>
                  <a:lnTo>
                    <a:pt x="0" y="12"/>
                  </a:lnTo>
                  <a:lnTo>
                    <a:pt x="0" y="17"/>
                  </a:lnTo>
                  <a:lnTo>
                    <a:pt x="2" y="21"/>
                  </a:lnTo>
                  <a:lnTo>
                    <a:pt x="3" y="24"/>
                  </a:lnTo>
                  <a:lnTo>
                    <a:pt x="6" y="29"/>
                  </a:lnTo>
                  <a:lnTo>
                    <a:pt x="10" y="33"/>
                  </a:lnTo>
                  <a:lnTo>
                    <a:pt x="15" y="36"/>
                  </a:lnTo>
                  <a:lnTo>
                    <a:pt x="20" y="39"/>
                  </a:lnTo>
                  <a:lnTo>
                    <a:pt x="26" y="41"/>
                  </a:lnTo>
                  <a:lnTo>
                    <a:pt x="32" y="42"/>
                  </a:lnTo>
                  <a:lnTo>
                    <a:pt x="36" y="42"/>
                  </a:lnTo>
                  <a:lnTo>
                    <a:pt x="42" y="42"/>
                  </a:lnTo>
                  <a:lnTo>
                    <a:pt x="47" y="41"/>
                  </a:lnTo>
                  <a:lnTo>
                    <a:pt x="51" y="40"/>
                  </a:lnTo>
                  <a:lnTo>
                    <a:pt x="55" y="37"/>
                  </a:lnTo>
                  <a:lnTo>
                    <a:pt x="57" y="34"/>
                  </a:lnTo>
                  <a:lnTo>
                    <a:pt x="58" y="30"/>
                  </a:lnTo>
                  <a:lnTo>
                    <a:pt x="58" y="25"/>
                  </a:lnTo>
                  <a:lnTo>
                    <a:pt x="57" y="22"/>
                  </a:lnTo>
                  <a:lnTo>
                    <a:pt x="56" y="18"/>
                  </a:lnTo>
                  <a:lnTo>
                    <a:pt x="52" y="13"/>
                  </a:lnTo>
                  <a:lnTo>
                    <a:pt x="49" y="10"/>
                  </a:lnTo>
                  <a:lnTo>
                    <a:pt x="44" y="6"/>
                  </a:lnTo>
                  <a:lnTo>
                    <a:pt x="39" y="4"/>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1" name="Freeform 722">
              <a:extLst>
                <a:ext uri="{FF2B5EF4-FFF2-40B4-BE49-F238E27FC236}">
                  <a16:creationId xmlns:a16="http://schemas.microsoft.com/office/drawing/2014/main" id="{8AADD5B4-C341-4DA0-A96B-76A1985EEA82}"/>
                </a:ext>
              </a:extLst>
            </p:cNvPr>
            <p:cNvSpPr>
              <a:spLocks/>
            </p:cNvSpPr>
            <p:nvPr/>
          </p:nvSpPr>
          <p:spPr bwMode="auto">
            <a:xfrm>
              <a:off x="1726817" y="1590322"/>
              <a:ext cx="29587" cy="23014"/>
            </a:xfrm>
            <a:custGeom>
              <a:avLst/>
              <a:gdLst>
                <a:gd name="T0" fmla="*/ 0 w 48"/>
                <a:gd name="T1" fmla="*/ 0 h 36"/>
                <a:gd name="T2" fmla="*/ 0 w 48"/>
                <a:gd name="T3" fmla="*/ 0 h 36"/>
                <a:gd name="T4" fmla="*/ 0 w 48"/>
                <a:gd name="T5" fmla="*/ 0 h 36"/>
                <a:gd name="T6" fmla="*/ 0 w 48"/>
                <a:gd name="T7" fmla="*/ 0 h 36"/>
                <a:gd name="T8" fmla="*/ 0 w 48"/>
                <a:gd name="T9" fmla="*/ 0 h 36"/>
                <a:gd name="T10" fmla="*/ 0 w 48"/>
                <a:gd name="T11" fmla="*/ 0 h 36"/>
                <a:gd name="T12" fmla="*/ 0 w 48"/>
                <a:gd name="T13" fmla="*/ 0 h 36"/>
                <a:gd name="T14" fmla="*/ 0 w 48"/>
                <a:gd name="T15" fmla="*/ 0 h 36"/>
                <a:gd name="T16" fmla="*/ 0 w 48"/>
                <a:gd name="T17" fmla="*/ 0 h 36"/>
                <a:gd name="T18" fmla="*/ 0 w 48"/>
                <a:gd name="T19" fmla="*/ 0 h 36"/>
                <a:gd name="T20" fmla="*/ 0 w 48"/>
                <a:gd name="T21" fmla="*/ 0 h 36"/>
                <a:gd name="T22" fmla="*/ 0 w 48"/>
                <a:gd name="T23" fmla="*/ 0 h 36"/>
                <a:gd name="T24" fmla="*/ 0 w 48"/>
                <a:gd name="T25" fmla="*/ 0 h 36"/>
                <a:gd name="T26" fmla="*/ 0 w 48"/>
                <a:gd name="T27" fmla="*/ 0 h 36"/>
                <a:gd name="T28" fmla="*/ 0 w 48"/>
                <a:gd name="T29" fmla="*/ 0 h 36"/>
                <a:gd name="T30" fmla="*/ 0 w 48"/>
                <a:gd name="T31" fmla="*/ 0 h 36"/>
                <a:gd name="T32" fmla="*/ 0 w 48"/>
                <a:gd name="T33" fmla="*/ 0 h 36"/>
                <a:gd name="T34" fmla="*/ 0 w 48"/>
                <a:gd name="T35" fmla="*/ 0 h 36"/>
                <a:gd name="T36" fmla="*/ 0 w 48"/>
                <a:gd name="T37" fmla="*/ 0 h 36"/>
                <a:gd name="T38" fmla="*/ 0 w 48"/>
                <a:gd name="T39" fmla="*/ 0 h 36"/>
                <a:gd name="T40" fmla="*/ 0 w 48"/>
                <a:gd name="T41" fmla="*/ 0 h 36"/>
                <a:gd name="T42" fmla="*/ 0 w 48"/>
                <a:gd name="T43" fmla="*/ 0 h 36"/>
                <a:gd name="T44" fmla="*/ 0 w 48"/>
                <a:gd name="T45" fmla="*/ 0 h 36"/>
                <a:gd name="T46" fmla="*/ 0 w 48"/>
                <a:gd name="T47" fmla="*/ 0 h 36"/>
                <a:gd name="T48" fmla="*/ 0 w 48"/>
                <a:gd name="T49" fmla="*/ 0 h 36"/>
                <a:gd name="T50" fmla="*/ 0 w 48"/>
                <a:gd name="T51" fmla="*/ 0 h 36"/>
                <a:gd name="T52" fmla="*/ 0 w 48"/>
                <a:gd name="T53" fmla="*/ 0 h 36"/>
                <a:gd name="T54" fmla="*/ 0 w 48"/>
                <a:gd name="T55" fmla="*/ 0 h 36"/>
                <a:gd name="T56" fmla="*/ 0 w 48"/>
                <a:gd name="T57" fmla="*/ 0 h 36"/>
                <a:gd name="T58" fmla="*/ 0 w 48"/>
                <a:gd name="T59" fmla="*/ 0 h 36"/>
                <a:gd name="T60" fmla="*/ 0 w 48"/>
                <a:gd name="T61" fmla="*/ 0 h 36"/>
                <a:gd name="T62" fmla="*/ 0 w 48"/>
                <a:gd name="T63" fmla="*/ 0 h 36"/>
                <a:gd name="T64" fmla="*/ 0 w 48"/>
                <a:gd name="T65" fmla="*/ 0 h 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8"/>
                <a:gd name="T100" fmla="*/ 0 h 36"/>
                <a:gd name="T101" fmla="*/ 48 w 48"/>
                <a:gd name="T102" fmla="*/ 36 h 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8" h="36">
                  <a:moveTo>
                    <a:pt x="33" y="4"/>
                  </a:moveTo>
                  <a:lnTo>
                    <a:pt x="28" y="3"/>
                  </a:lnTo>
                  <a:lnTo>
                    <a:pt x="23" y="1"/>
                  </a:lnTo>
                  <a:lnTo>
                    <a:pt x="18" y="0"/>
                  </a:lnTo>
                  <a:lnTo>
                    <a:pt x="13" y="0"/>
                  </a:lnTo>
                  <a:lnTo>
                    <a:pt x="10" y="1"/>
                  </a:lnTo>
                  <a:lnTo>
                    <a:pt x="6" y="3"/>
                  </a:lnTo>
                  <a:lnTo>
                    <a:pt x="4" y="5"/>
                  </a:lnTo>
                  <a:lnTo>
                    <a:pt x="1" y="9"/>
                  </a:lnTo>
                  <a:lnTo>
                    <a:pt x="0" y="11"/>
                  </a:lnTo>
                  <a:lnTo>
                    <a:pt x="0" y="15"/>
                  </a:lnTo>
                  <a:lnTo>
                    <a:pt x="1" y="18"/>
                  </a:lnTo>
                  <a:lnTo>
                    <a:pt x="3" y="22"/>
                  </a:lnTo>
                  <a:lnTo>
                    <a:pt x="6" y="24"/>
                  </a:lnTo>
                  <a:lnTo>
                    <a:pt x="9" y="28"/>
                  </a:lnTo>
                  <a:lnTo>
                    <a:pt x="12" y="30"/>
                  </a:lnTo>
                  <a:lnTo>
                    <a:pt x="17" y="33"/>
                  </a:lnTo>
                  <a:lnTo>
                    <a:pt x="22" y="35"/>
                  </a:lnTo>
                  <a:lnTo>
                    <a:pt x="27" y="36"/>
                  </a:lnTo>
                  <a:lnTo>
                    <a:pt x="31" y="36"/>
                  </a:lnTo>
                  <a:lnTo>
                    <a:pt x="35" y="36"/>
                  </a:lnTo>
                  <a:lnTo>
                    <a:pt x="40" y="35"/>
                  </a:lnTo>
                  <a:lnTo>
                    <a:pt x="42" y="34"/>
                  </a:lnTo>
                  <a:lnTo>
                    <a:pt x="46" y="32"/>
                  </a:lnTo>
                  <a:lnTo>
                    <a:pt x="47" y="29"/>
                  </a:lnTo>
                  <a:lnTo>
                    <a:pt x="48" y="26"/>
                  </a:lnTo>
                  <a:lnTo>
                    <a:pt x="48" y="22"/>
                  </a:lnTo>
                  <a:lnTo>
                    <a:pt x="48" y="20"/>
                  </a:lnTo>
                  <a:lnTo>
                    <a:pt x="46" y="16"/>
                  </a:lnTo>
                  <a:lnTo>
                    <a:pt x="44" y="12"/>
                  </a:lnTo>
                  <a:lnTo>
                    <a:pt x="41" y="9"/>
                  </a:lnTo>
                  <a:lnTo>
                    <a:pt x="36" y="6"/>
                  </a:lnTo>
                  <a:lnTo>
                    <a:pt x="33" y="4"/>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2" name="Freeform 723">
              <a:extLst>
                <a:ext uri="{FF2B5EF4-FFF2-40B4-BE49-F238E27FC236}">
                  <a16:creationId xmlns:a16="http://schemas.microsoft.com/office/drawing/2014/main" id="{15F71F6D-F616-40D3-8B31-5033A1D89376}"/>
                </a:ext>
              </a:extLst>
            </p:cNvPr>
            <p:cNvSpPr>
              <a:spLocks/>
            </p:cNvSpPr>
            <p:nvPr/>
          </p:nvSpPr>
          <p:spPr bwMode="auto">
            <a:xfrm>
              <a:off x="1762321" y="1531900"/>
              <a:ext cx="13808" cy="17703"/>
            </a:xfrm>
            <a:custGeom>
              <a:avLst/>
              <a:gdLst>
                <a:gd name="T0" fmla="*/ 0 w 20"/>
                <a:gd name="T1" fmla="*/ 0 h 27"/>
                <a:gd name="T2" fmla="*/ 0 w 20"/>
                <a:gd name="T3" fmla="*/ 0 h 27"/>
                <a:gd name="T4" fmla="*/ 0 w 20"/>
                <a:gd name="T5" fmla="*/ 0 h 27"/>
                <a:gd name="T6" fmla="*/ 0 w 20"/>
                <a:gd name="T7" fmla="*/ 0 h 27"/>
                <a:gd name="T8" fmla="*/ 0 w 20"/>
                <a:gd name="T9" fmla="*/ 0 h 27"/>
                <a:gd name="T10" fmla="*/ 0 w 20"/>
                <a:gd name="T11" fmla="*/ 0 h 27"/>
                <a:gd name="T12" fmla="*/ 0 w 20"/>
                <a:gd name="T13" fmla="*/ 0 h 27"/>
                <a:gd name="T14" fmla="*/ 0 w 20"/>
                <a:gd name="T15" fmla="*/ 0 h 27"/>
                <a:gd name="T16" fmla="*/ 0 w 20"/>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27"/>
                <a:gd name="T29" fmla="*/ 20 w 20"/>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27">
                  <a:moveTo>
                    <a:pt x="1" y="0"/>
                  </a:moveTo>
                  <a:lnTo>
                    <a:pt x="0" y="4"/>
                  </a:lnTo>
                  <a:lnTo>
                    <a:pt x="0" y="8"/>
                  </a:lnTo>
                  <a:lnTo>
                    <a:pt x="1" y="11"/>
                  </a:lnTo>
                  <a:lnTo>
                    <a:pt x="3" y="15"/>
                  </a:lnTo>
                  <a:lnTo>
                    <a:pt x="6" y="18"/>
                  </a:lnTo>
                  <a:lnTo>
                    <a:pt x="10" y="22"/>
                  </a:lnTo>
                  <a:lnTo>
                    <a:pt x="14" y="25"/>
                  </a:lnTo>
                  <a:lnTo>
                    <a:pt x="20" y="2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3" name="Freeform 724">
              <a:extLst>
                <a:ext uri="{FF2B5EF4-FFF2-40B4-BE49-F238E27FC236}">
                  <a16:creationId xmlns:a16="http://schemas.microsoft.com/office/drawing/2014/main" id="{2856DD45-B502-4CFE-A730-A6C1D98FC02B}"/>
                </a:ext>
              </a:extLst>
            </p:cNvPr>
            <p:cNvSpPr>
              <a:spLocks/>
            </p:cNvSpPr>
            <p:nvPr/>
          </p:nvSpPr>
          <p:spPr bwMode="auto">
            <a:xfrm>
              <a:off x="1762321" y="1528359"/>
              <a:ext cx="21698" cy="3541"/>
            </a:xfrm>
            <a:custGeom>
              <a:avLst/>
              <a:gdLst>
                <a:gd name="T0" fmla="*/ 0 w 33"/>
                <a:gd name="T1" fmla="*/ 0 h 8"/>
                <a:gd name="T2" fmla="*/ 0 w 33"/>
                <a:gd name="T3" fmla="*/ 0 h 8"/>
                <a:gd name="T4" fmla="*/ 0 w 33"/>
                <a:gd name="T5" fmla="*/ 0 h 8"/>
                <a:gd name="T6" fmla="*/ 0 w 33"/>
                <a:gd name="T7" fmla="*/ 0 h 8"/>
                <a:gd name="T8" fmla="*/ 0 w 33"/>
                <a:gd name="T9" fmla="*/ 0 h 8"/>
                <a:gd name="T10" fmla="*/ 0 w 33"/>
                <a:gd name="T11" fmla="*/ 0 h 8"/>
                <a:gd name="T12" fmla="*/ 0 w 33"/>
                <a:gd name="T13" fmla="*/ 0 h 8"/>
                <a:gd name="T14" fmla="*/ 0 w 33"/>
                <a:gd name="T15" fmla="*/ 0 h 8"/>
                <a:gd name="T16" fmla="*/ 0 w 33"/>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8"/>
                <a:gd name="T29" fmla="*/ 33 w 33"/>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8">
                  <a:moveTo>
                    <a:pt x="33" y="2"/>
                  </a:moveTo>
                  <a:lnTo>
                    <a:pt x="27" y="1"/>
                  </a:lnTo>
                  <a:lnTo>
                    <a:pt x="21" y="0"/>
                  </a:lnTo>
                  <a:lnTo>
                    <a:pt x="17" y="0"/>
                  </a:lnTo>
                  <a:lnTo>
                    <a:pt x="12" y="0"/>
                  </a:lnTo>
                  <a:lnTo>
                    <a:pt x="8" y="1"/>
                  </a:lnTo>
                  <a:lnTo>
                    <a:pt x="5" y="4"/>
                  </a:lnTo>
                  <a:lnTo>
                    <a:pt x="1" y="6"/>
                  </a:lnTo>
                  <a:lnTo>
                    <a:pt x="0" y="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4" name="Freeform 725">
              <a:extLst>
                <a:ext uri="{FF2B5EF4-FFF2-40B4-BE49-F238E27FC236}">
                  <a16:creationId xmlns:a16="http://schemas.microsoft.com/office/drawing/2014/main" id="{8824504C-E36A-42EF-9E3E-58AF14EC1BEA}"/>
                </a:ext>
              </a:extLst>
            </p:cNvPr>
            <p:cNvSpPr>
              <a:spLocks/>
            </p:cNvSpPr>
            <p:nvPr/>
          </p:nvSpPr>
          <p:spPr bwMode="auto">
            <a:xfrm>
              <a:off x="1784019" y="1528359"/>
              <a:ext cx="11835" cy="17703"/>
            </a:xfrm>
            <a:custGeom>
              <a:avLst/>
              <a:gdLst>
                <a:gd name="T0" fmla="*/ 0 w 20"/>
                <a:gd name="T1" fmla="*/ 0 h 27"/>
                <a:gd name="T2" fmla="*/ 0 w 20"/>
                <a:gd name="T3" fmla="*/ 0 h 27"/>
                <a:gd name="T4" fmla="*/ 0 w 20"/>
                <a:gd name="T5" fmla="*/ 0 h 27"/>
                <a:gd name="T6" fmla="*/ 0 w 20"/>
                <a:gd name="T7" fmla="*/ 0 h 27"/>
                <a:gd name="T8" fmla="*/ 0 w 20"/>
                <a:gd name="T9" fmla="*/ 0 h 27"/>
                <a:gd name="T10" fmla="*/ 0 w 20"/>
                <a:gd name="T11" fmla="*/ 0 h 27"/>
                <a:gd name="T12" fmla="*/ 0 w 20"/>
                <a:gd name="T13" fmla="*/ 0 h 27"/>
                <a:gd name="T14" fmla="*/ 0 w 20"/>
                <a:gd name="T15" fmla="*/ 0 h 27"/>
                <a:gd name="T16" fmla="*/ 0 w 20"/>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27"/>
                <a:gd name="T29" fmla="*/ 20 w 20"/>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27">
                  <a:moveTo>
                    <a:pt x="20" y="27"/>
                  </a:moveTo>
                  <a:lnTo>
                    <a:pt x="20" y="23"/>
                  </a:lnTo>
                  <a:lnTo>
                    <a:pt x="20" y="20"/>
                  </a:lnTo>
                  <a:lnTo>
                    <a:pt x="18" y="16"/>
                  </a:lnTo>
                  <a:lnTo>
                    <a:pt x="16" y="12"/>
                  </a:lnTo>
                  <a:lnTo>
                    <a:pt x="14" y="9"/>
                  </a:lnTo>
                  <a:lnTo>
                    <a:pt x="10" y="6"/>
                  </a:lnTo>
                  <a:lnTo>
                    <a:pt x="5" y="3"/>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5" name="Freeform 726">
              <a:extLst>
                <a:ext uri="{FF2B5EF4-FFF2-40B4-BE49-F238E27FC236}">
                  <a16:creationId xmlns:a16="http://schemas.microsoft.com/office/drawing/2014/main" id="{B4917D84-227D-4A6E-93B6-619629493FF2}"/>
                </a:ext>
              </a:extLst>
            </p:cNvPr>
            <p:cNvSpPr>
              <a:spLocks/>
            </p:cNvSpPr>
            <p:nvPr/>
          </p:nvSpPr>
          <p:spPr bwMode="auto">
            <a:xfrm>
              <a:off x="1776129" y="1546063"/>
              <a:ext cx="19724" cy="7081"/>
            </a:xfrm>
            <a:custGeom>
              <a:avLst/>
              <a:gdLst>
                <a:gd name="T0" fmla="*/ 0 w 34"/>
                <a:gd name="T1" fmla="*/ 0 h 10"/>
                <a:gd name="T2" fmla="*/ 0 w 34"/>
                <a:gd name="T3" fmla="*/ 0 h 10"/>
                <a:gd name="T4" fmla="*/ 0 w 34"/>
                <a:gd name="T5" fmla="*/ 0 h 10"/>
                <a:gd name="T6" fmla="*/ 0 w 34"/>
                <a:gd name="T7" fmla="*/ 0 h 10"/>
                <a:gd name="T8" fmla="*/ 0 w 34"/>
                <a:gd name="T9" fmla="*/ 0 h 10"/>
                <a:gd name="T10" fmla="*/ 0 w 34"/>
                <a:gd name="T11" fmla="*/ 0 h 10"/>
                <a:gd name="T12" fmla="*/ 0 w 34"/>
                <a:gd name="T13" fmla="*/ 0 h 10"/>
                <a:gd name="T14" fmla="*/ 0 w 34"/>
                <a:gd name="T15" fmla="*/ 0 h 10"/>
                <a:gd name="T16" fmla="*/ 0 w 34"/>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
                <a:gd name="T28" fmla="*/ 0 h 10"/>
                <a:gd name="T29" fmla="*/ 34 w 34"/>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 h="10">
                  <a:moveTo>
                    <a:pt x="0" y="6"/>
                  </a:moveTo>
                  <a:lnTo>
                    <a:pt x="5" y="8"/>
                  </a:lnTo>
                  <a:lnTo>
                    <a:pt x="11" y="8"/>
                  </a:lnTo>
                  <a:lnTo>
                    <a:pt x="16" y="10"/>
                  </a:lnTo>
                  <a:lnTo>
                    <a:pt x="20" y="8"/>
                  </a:lnTo>
                  <a:lnTo>
                    <a:pt x="25" y="7"/>
                  </a:lnTo>
                  <a:lnTo>
                    <a:pt x="29" y="6"/>
                  </a:lnTo>
                  <a:lnTo>
                    <a:pt x="31" y="4"/>
                  </a:lnTo>
                  <a:lnTo>
                    <a:pt x="34"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6" name="Freeform 727">
              <a:extLst>
                <a:ext uri="{FF2B5EF4-FFF2-40B4-BE49-F238E27FC236}">
                  <a16:creationId xmlns:a16="http://schemas.microsoft.com/office/drawing/2014/main" id="{B8480521-E8FB-4F90-BA01-1B77F27BCACD}"/>
                </a:ext>
              </a:extLst>
            </p:cNvPr>
            <p:cNvSpPr>
              <a:spLocks/>
            </p:cNvSpPr>
            <p:nvPr/>
          </p:nvSpPr>
          <p:spPr bwMode="auto">
            <a:xfrm>
              <a:off x="1754431" y="1533671"/>
              <a:ext cx="17753" cy="23014"/>
            </a:xfrm>
            <a:custGeom>
              <a:avLst/>
              <a:gdLst>
                <a:gd name="T0" fmla="*/ 0 w 26"/>
                <a:gd name="T1" fmla="*/ 0 h 34"/>
                <a:gd name="T2" fmla="*/ 0 w 26"/>
                <a:gd name="T3" fmla="*/ 0 h 34"/>
                <a:gd name="T4" fmla="*/ 0 w 26"/>
                <a:gd name="T5" fmla="*/ 0 h 34"/>
                <a:gd name="T6" fmla="*/ 0 w 26"/>
                <a:gd name="T7" fmla="*/ 0 h 34"/>
                <a:gd name="T8" fmla="*/ 0 w 26"/>
                <a:gd name="T9" fmla="*/ 0 h 34"/>
                <a:gd name="T10" fmla="*/ 0 w 26"/>
                <a:gd name="T11" fmla="*/ 0 h 34"/>
                <a:gd name="T12" fmla="*/ 0 w 26"/>
                <a:gd name="T13" fmla="*/ 0 h 34"/>
                <a:gd name="T14" fmla="*/ 0 w 26"/>
                <a:gd name="T15" fmla="*/ 0 h 34"/>
                <a:gd name="T16" fmla="*/ 0 w 26"/>
                <a:gd name="T17" fmla="*/ 0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
                <a:gd name="T28" fmla="*/ 0 h 34"/>
                <a:gd name="T29" fmla="*/ 26 w 26"/>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 h="34">
                  <a:moveTo>
                    <a:pt x="1" y="0"/>
                  </a:moveTo>
                  <a:lnTo>
                    <a:pt x="0" y="3"/>
                  </a:lnTo>
                  <a:lnTo>
                    <a:pt x="0" y="8"/>
                  </a:lnTo>
                  <a:lnTo>
                    <a:pt x="2" y="13"/>
                  </a:lnTo>
                  <a:lnTo>
                    <a:pt x="4" y="18"/>
                  </a:lnTo>
                  <a:lnTo>
                    <a:pt x="8" y="23"/>
                  </a:lnTo>
                  <a:lnTo>
                    <a:pt x="14" y="28"/>
                  </a:lnTo>
                  <a:lnTo>
                    <a:pt x="20" y="31"/>
                  </a:lnTo>
                  <a:lnTo>
                    <a:pt x="26" y="3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7" name="Freeform 728">
              <a:extLst>
                <a:ext uri="{FF2B5EF4-FFF2-40B4-BE49-F238E27FC236}">
                  <a16:creationId xmlns:a16="http://schemas.microsoft.com/office/drawing/2014/main" id="{9576CF04-8198-4B37-BE50-62EABD6040E5}"/>
                </a:ext>
              </a:extLst>
            </p:cNvPr>
            <p:cNvSpPr>
              <a:spLocks/>
            </p:cNvSpPr>
            <p:nvPr/>
          </p:nvSpPr>
          <p:spPr bwMode="auto">
            <a:xfrm>
              <a:off x="1754431" y="1526590"/>
              <a:ext cx="29587" cy="7081"/>
            </a:xfrm>
            <a:custGeom>
              <a:avLst/>
              <a:gdLst>
                <a:gd name="T0" fmla="*/ 0 w 44"/>
                <a:gd name="T1" fmla="*/ 0 h 12"/>
                <a:gd name="T2" fmla="*/ 0 w 44"/>
                <a:gd name="T3" fmla="*/ 0 h 12"/>
                <a:gd name="T4" fmla="*/ 0 w 44"/>
                <a:gd name="T5" fmla="*/ 0 h 12"/>
                <a:gd name="T6" fmla="*/ 0 w 44"/>
                <a:gd name="T7" fmla="*/ 0 h 12"/>
                <a:gd name="T8" fmla="*/ 0 w 44"/>
                <a:gd name="T9" fmla="*/ 0 h 12"/>
                <a:gd name="T10" fmla="*/ 0 w 44"/>
                <a:gd name="T11" fmla="*/ 0 h 12"/>
                <a:gd name="T12" fmla="*/ 0 w 44"/>
                <a:gd name="T13" fmla="*/ 0 h 12"/>
                <a:gd name="T14" fmla="*/ 0 w 44"/>
                <a:gd name="T15" fmla="*/ 0 h 12"/>
                <a:gd name="T16" fmla="*/ 0 w 44"/>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4"/>
                <a:gd name="T28" fmla="*/ 0 h 12"/>
                <a:gd name="T29" fmla="*/ 44 w 4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4" h="12">
                  <a:moveTo>
                    <a:pt x="44" y="3"/>
                  </a:moveTo>
                  <a:lnTo>
                    <a:pt x="37" y="1"/>
                  </a:lnTo>
                  <a:lnTo>
                    <a:pt x="30" y="0"/>
                  </a:lnTo>
                  <a:lnTo>
                    <a:pt x="23" y="0"/>
                  </a:lnTo>
                  <a:lnTo>
                    <a:pt x="17" y="0"/>
                  </a:lnTo>
                  <a:lnTo>
                    <a:pt x="11" y="2"/>
                  </a:lnTo>
                  <a:lnTo>
                    <a:pt x="6" y="5"/>
                  </a:lnTo>
                  <a:lnTo>
                    <a:pt x="2" y="7"/>
                  </a:lnTo>
                  <a:lnTo>
                    <a:pt x="0" y="12"/>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8" name="Freeform 729">
              <a:extLst>
                <a:ext uri="{FF2B5EF4-FFF2-40B4-BE49-F238E27FC236}">
                  <a16:creationId xmlns:a16="http://schemas.microsoft.com/office/drawing/2014/main" id="{FA2BF3F4-63C5-432C-8DBD-A8072F96FEFF}"/>
                </a:ext>
              </a:extLst>
            </p:cNvPr>
            <p:cNvSpPr>
              <a:spLocks/>
            </p:cNvSpPr>
            <p:nvPr/>
          </p:nvSpPr>
          <p:spPr bwMode="auto">
            <a:xfrm>
              <a:off x="1784019" y="1528359"/>
              <a:ext cx="15780" cy="23015"/>
            </a:xfrm>
            <a:custGeom>
              <a:avLst/>
              <a:gdLst>
                <a:gd name="T0" fmla="*/ 0 w 27"/>
                <a:gd name="T1" fmla="*/ 0 h 35"/>
                <a:gd name="T2" fmla="*/ 0 w 27"/>
                <a:gd name="T3" fmla="*/ 0 h 35"/>
                <a:gd name="T4" fmla="*/ 0 w 27"/>
                <a:gd name="T5" fmla="*/ 0 h 35"/>
                <a:gd name="T6" fmla="*/ 0 w 27"/>
                <a:gd name="T7" fmla="*/ 0 h 35"/>
                <a:gd name="T8" fmla="*/ 0 w 27"/>
                <a:gd name="T9" fmla="*/ 0 h 35"/>
                <a:gd name="T10" fmla="*/ 0 w 27"/>
                <a:gd name="T11" fmla="*/ 0 h 35"/>
                <a:gd name="T12" fmla="*/ 0 w 27"/>
                <a:gd name="T13" fmla="*/ 0 h 35"/>
                <a:gd name="T14" fmla="*/ 0 w 27"/>
                <a:gd name="T15" fmla="*/ 0 h 35"/>
                <a:gd name="T16" fmla="*/ 0 w 27"/>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
                <a:gd name="T28" fmla="*/ 0 h 35"/>
                <a:gd name="T29" fmla="*/ 27 w 27"/>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 h="35">
                  <a:moveTo>
                    <a:pt x="26" y="35"/>
                  </a:moveTo>
                  <a:lnTo>
                    <a:pt x="27" y="31"/>
                  </a:lnTo>
                  <a:lnTo>
                    <a:pt x="26" y="26"/>
                  </a:lnTo>
                  <a:lnTo>
                    <a:pt x="24" y="21"/>
                  </a:lnTo>
                  <a:lnTo>
                    <a:pt x="22" y="16"/>
                  </a:lnTo>
                  <a:lnTo>
                    <a:pt x="17" y="11"/>
                  </a:lnTo>
                  <a:lnTo>
                    <a:pt x="12" y="8"/>
                  </a:lnTo>
                  <a:lnTo>
                    <a:pt x="6" y="4"/>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9" name="Freeform 730">
              <a:extLst>
                <a:ext uri="{FF2B5EF4-FFF2-40B4-BE49-F238E27FC236}">
                  <a16:creationId xmlns:a16="http://schemas.microsoft.com/office/drawing/2014/main" id="{8B6CA030-0F23-4C54-AF61-9826C77D2C39}"/>
                </a:ext>
              </a:extLst>
            </p:cNvPr>
            <p:cNvSpPr>
              <a:spLocks/>
            </p:cNvSpPr>
            <p:nvPr/>
          </p:nvSpPr>
          <p:spPr bwMode="auto">
            <a:xfrm>
              <a:off x="1772184" y="1551374"/>
              <a:ext cx="27614" cy="7081"/>
            </a:xfrm>
            <a:custGeom>
              <a:avLst/>
              <a:gdLst>
                <a:gd name="T0" fmla="*/ 0 w 45"/>
                <a:gd name="T1" fmla="*/ 0 h 11"/>
                <a:gd name="T2" fmla="*/ 0 w 45"/>
                <a:gd name="T3" fmla="*/ 0 h 11"/>
                <a:gd name="T4" fmla="*/ 0 w 45"/>
                <a:gd name="T5" fmla="*/ 0 h 11"/>
                <a:gd name="T6" fmla="*/ 0 w 45"/>
                <a:gd name="T7" fmla="*/ 0 h 11"/>
                <a:gd name="T8" fmla="*/ 0 w 45"/>
                <a:gd name="T9" fmla="*/ 0 h 11"/>
                <a:gd name="T10" fmla="*/ 0 w 45"/>
                <a:gd name="T11" fmla="*/ 0 h 11"/>
                <a:gd name="T12" fmla="*/ 0 w 45"/>
                <a:gd name="T13" fmla="*/ 0 h 11"/>
                <a:gd name="T14" fmla="*/ 0 w 45"/>
                <a:gd name="T15" fmla="*/ 0 h 11"/>
                <a:gd name="T16" fmla="*/ 0 w 45"/>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
                <a:gd name="T28" fmla="*/ 0 h 11"/>
                <a:gd name="T29" fmla="*/ 45 w 45"/>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 h="11">
                  <a:moveTo>
                    <a:pt x="0" y="8"/>
                  </a:moveTo>
                  <a:lnTo>
                    <a:pt x="7" y="10"/>
                  </a:lnTo>
                  <a:lnTo>
                    <a:pt x="14" y="11"/>
                  </a:lnTo>
                  <a:lnTo>
                    <a:pt x="22" y="11"/>
                  </a:lnTo>
                  <a:lnTo>
                    <a:pt x="28" y="11"/>
                  </a:lnTo>
                  <a:lnTo>
                    <a:pt x="32" y="10"/>
                  </a:lnTo>
                  <a:lnTo>
                    <a:pt x="37" y="8"/>
                  </a:lnTo>
                  <a:lnTo>
                    <a:pt x="42" y="4"/>
                  </a:lnTo>
                  <a:lnTo>
                    <a:pt x="45"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0" name="Line 731">
              <a:extLst>
                <a:ext uri="{FF2B5EF4-FFF2-40B4-BE49-F238E27FC236}">
                  <a16:creationId xmlns:a16="http://schemas.microsoft.com/office/drawing/2014/main" id="{58C22EE8-A9EC-4424-90A7-A83CE26CF4D6}"/>
                </a:ext>
              </a:extLst>
            </p:cNvPr>
            <p:cNvSpPr>
              <a:spLocks noChangeShapeType="1"/>
            </p:cNvSpPr>
            <p:nvPr/>
          </p:nvSpPr>
          <p:spPr bwMode="auto">
            <a:xfrm flipV="1">
              <a:off x="1657782" y="1521278"/>
              <a:ext cx="132153" cy="1770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1" name="Line 732">
              <a:extLst>
                <a:ext uri="{FF2B5EF4-FFF2-40B4-BE49-F238E27FC236}">
                  <a16:creationId xmlns:a16="http://schemas.microsoft.com/office/drawing/2014/main" id="{4C2E7522-CADD-4FBB-86BF-6766EBDEB9C6}"/>
                </a:ext>
              </a:extLst>
            </p:cNvPr>
            <p:cNvSpPr>
              <a:spLocks noChangeShapeType="1"/>
            </p:cNvSpPr>
            <p:nvPr/>
          </p:nvSpPr>
          <p:spPr bwMode="auto">
            <a:xfrm>
              <a:off x="1789935" y="1521278"/>
              <a:ext cx="37477" cy="3540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2" name="Line 733">
              <a:extLst>
                <a:ext uri="{FF2B5EF4-FFF2-40B4-BE49-F238E27FC236}">
                  <a16:creationId xmlns:a16="http://schemas.microsoft.com/office/drawing/2014/main" id="{CBBA7EE0-E75F-4FAB-AA0D-6F4E2E04FAFD}"/>
                </a:ext>
              </a:extLst>
            </p:cNvPr>
            <p:cNvSpPr>
              <a:spLocks noChangeShapeType="1"/>
            </p:cNvSpPr>
            <p:nvPr/>
          </p:nvSpPr>
          <p:spPr bwMode="auto">
            <a:xfrm flipV="1">
              <a:off x="1780074" y="1498264"/>
              <a:ext cx="23669" cy="424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3" name="Line 734">
              <a:extLst>
                <a:ext uri="{FF2B5EF4-FFF2-40B4-BE49-F238E27FC236}">
                  <a16:creationId xmlns:a16="http://schemas.microsoft.com/office/drawing/2014/main" id="{EC91C5F6-FE7F-4E33-9245-D06E5466C70C}"/>
                </a:ext>
              </a:extLst>
            </p:cNvPr>
            <p:cNvSpPr>
              <a:spLocks noChangeShapeType="1"/>
            </p:cNvSpPr>
            <p:nvPr/>
          </p:nvSpPr>
          <p:spPr bwMode="auto">
            <a:xfrm flipV="1">
              <a:off x="1772184" y="1521278"/>
              <a:ext cx="17751" cy="14870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4" name="Freeform 735">
              <a:extLst>
                <a:ext uri="{FF2B5EF4-FFF2-40B4-BE49-F238E27FC236}">
                  <a16:creationId xmlns:a16="http://schemas.microsoft.com/office/drawing/2014/main" id="{5A3D2FFD-9B58-4849-9BD5-C7A7EA0E986F}"/>
                </a:ext>
              </a:extLst>
            </p:cNvPr>
            <p:cNvSpPr>
              <a:spLocks noEditPoints="1"/>
            </p:cNvSpPr>
            <p:nvPr/>
          </p:nvSpPr>
          <p:spPr bwMode="auto">
            <a:xfrm>
              <a:off x="1748515" y="1567307"/>
              <a:ext cx="17751" cy="21244"/>
            </a:xfrm>
            <a:custGeom>
              <a:avLst/>
              <a:gdLst>
                <a:gd name="T0" fmla="*/ 0 w 29"/>
                <a:gd name="T1" fmla="*/ 0 h 33"/>
                <a:gd name="T2" fmla="*/ 0 w 29"/>
                <a:gd name="T3" fmla="*/ 0 h 33"/>
                <a:gd name="T4" fmla="*/ 0 w 29"/>
                <a:gd name="T5" fmla="*/ 0 h 33"/>
                <a:gd name="T6" fmla="*/ 0 w 29"/>
                <a:gd name="T7" fmla="*/ 0 h 33"/>
                <a:gd name="T8" fmla="*/ 0 w 29"/>
                <a:gd name="T9" fmla="*/ 0 h 33"/>
                <a:gd name="T10" fmla="*/ 0 w 29"/>
                <a:gd name="T11" fmla="*/ 0 h 33"/>
                <a:gd name="T12" fmla="*/ 0 w 29"/>
                <a:gd name="T13" fmla="*/ 0 h 33"/>
                <a:gd name="T14" fmla="*/ 0 w 29"/>
                <a:gd name="T15" fmla="*/ 0 h 33"/>
                <a:gd name="T16" fmla="*/ 0 w 29"/>
                <a:gd name="T17" fmla="*/ 0 h 33"/>
                <a:gd name="T18" fmla="*/ 0 w 29"/>
                <a:gd name="T19" fmla="*/ 0 h 33"/>
                <a:gd name="T20" fmla="*/ 0 w 29"/>
                <a:gd name="T21" fmla="*/ 0 h 33"/>
                <a:gd name="T22" fmla="*/ 0 w 29"/>
                <a:gd name="T23" fmla="*/ 0 h 33"/>
                <a:gd name="T24" fmla="*/ 0 w 29"/>
                <a:gd name="T25" fmla="*/ 0 h 33"/>
                <a:gd name="T26" fmla="*/ 0 w 29"/>
                <a:gd name="T27" fmla="*/ 0 h 33"/>
                <a:gd name="T28" fmla="*/ 0 w 29"/>
                <a:gd name="T29" fmla="*/ 0 h 33"/>
                <a:gd name="T30" fmla="*/ 0 w 29"/>
                <a:gd name="T31" fmla="*/ 0 h 33"/>
                <a:gd name="T32" fmla="*/ 0 w 29"/>
                <a:gd name="T33" fmla="*/ 0 h 33"/>
                <a:gd name="T34" fmla="*/ 0 w 29"/>
                <a:gd name="T35" fmla="*/ 0 h 33"/>
                <a:gd name="T36" fmla="*/ 0 w 29"/>
                <a:gd name="T37" fmla="*/ 0 h 33"/>
                <a:gd name="T38" fmla="*/ 0 w 29"/>
                <a:gd name="T39" fmla="*/ 0 h 33"/>
                <a:gd name="T40" fmla="*/ 0 w 29"/>
                <a:gd name="T41" fmla="*/ 0 h 33"/>
                <a:gd name="T42" fmla="*/ 0 w 29"/>
                <a:gd name="T43" fmla="*/ 0 h 33"/>
                <a:gd name="T44" fmla="*/ 0 w 29"/>
                <a:gd name="T45" fmla="*/ 0 h 33"/>
                <a:gd name="T46" fmla="*/ 0 w 29"/>
                <a:gd name="T47" fmla="*/ 0 h 33"/>
                <a:gd name="T48" fmla="*/ 0 w 29"/>
                <a:gd name="T49" fmla="*/ 0 h 33"/>
                <a:gd name="T50" fmla="*/ 0 w 29"/>
                <a:gd name="T51" fmla="*/ 0 h 33"/>
                <a:gd name="T52" fmla="*/ 0 w 29"/>
                <a:gd name="T53" fmla="*/ 0 h 33"/>
                <a:gd name="T54" fmla="*/ 0 w 29"/>
                <a:gd name="T55" fmla="*/ 0 h 33"/>
                <a:gd name="T56" fmla="*/ 0 w 29"/>
                <a:gd name="T57" fmla="*/ 0 h 33"/>
                <a:gd name="T58" fmla="*/ 0 w 29"/>
                <a:gd name="T59" fmla="*/ 0 h 33"/>
                <a:gd name="T60" fmla="*/ 0 w 29"/>
                <a:gd name="T61" fmla="*/ 0 h 33"/>
                <a:gd name="T62" fmla="*/ 0 w 29"/>
                <a:gd name="T63" fmla="*/ 0 h 33"/>
                <a:gd name="T64" fmla="*/ 0 w 29"/>
                <a:gd name="T65" fmla="*/ 0 h 3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33"/>
                <a:gd name="T101" fmla="*/ 29 w 29"/>
                <a:gd name="T102" fmla="*/ 33 h 3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33">
                  <a:moveTo>
                    <a:pt x="23" y="1"/>
                  </a:moveTo>
                  <a:lnTo>
                    <a:pt x="20" y="1"/>
                  </a:lnTo>
                  <a:lnTo>
                    <a:pt x="19" y="0"/>
                  </a:lnTo>
                  <a:lnTo>
                    <a:pt x="17" y="0"/>
                  </a:lnTo>
                  <a:lnTo>
                    <a:pt x="15" y="0"/>
                  </a:lnTo>
                  <a:lnTo>
                    <a:pt x="14" y="1"/>
                  </a:lnTo>
                  <a:lnTo>
                    <a:pt x="13" y="1"/>
                  </a:lnTo>
                  <a:lnTo>
                    <a:pt x="12" y="2"/>
                  </a:lnTo>
                  <a:lnTo>
                    <a:pt x="11" y="4"/>
                  </a:lnTo>
                  <a:lnTo>
                    <a:pt x="11" y="6"/>
                  </a:lnTo>
                  <a:lnTo>
                    <a:pt x="11" y="7"/>
                  </a:lnTo>
                  <a:lnTo>
                    <a:pt x="12" y="9"/>
                  </a:lnTo>
                  <a:lnTo>
                    <a:pt x="12" y="10"/>
                  </a:lnTo>
                  <a:lnTo>
                    <a:pt x="13" y="11"/>
                  </a:lnTo>
                  <a:lnTo>
                    <a:pt x="14" y="11"/>
                  </a:lnTo>
                  <a:lnTo>
                    <a:pt x="17" y="12"/>
                  </a:lnTo>
                  <a:lnTo>
                    <a:pt x="18" y="13"/>
                  </a:lnTo>
                  <a:lnTo>
                    <a:pt x="20" y="13"/>
                  </a:lnTo>
                  <a:lnTo>
                    <a:pt x="21" y="13"/>
                  </a:lnTo>
                  <a:lnTo>
                    <a:pt x="23" y="13"/>
                  </a:lnTo>
                  <a:lnTo>
                    <a:pt x="25" y="13"/>
                  </a:lnTo>
                  <a:lnTo>
                    <a:pt x="26" y="12"/>
                  </a:lnTo>
                  <a:lnTo>
                    <a:pt x="27" y="12"/>
                  </a:lnTo>
                  <a:lnTo>
                    <a:pt x="27" y="11"/>
                  </a:lnTo>
                  <a:lnTo>
                    <a:pt x="29" y="10"/>
                  </a:lnTo>
                  <a:lnTo>
                    <a:pt x="29" y="9"/>
                  </a:lnTo>
                  <a:lnTo>
                    <a:pt x="27" y="7"/>
                  </a:lnTo>
                  <a:lnTo>
                    <a:pt x="27" y="6"/>
                  </a:lnTo>
                  <a:lnTo>
                    <a:pt x="26" y="5"/>
                  </a:lnTo>
                  <a:lnTo>
                    <a:pt x="25" y="4"/>
                  </a:lnTo>
                  <a:lnTo>
                    <a:pt x="24" y="2"/>
                  </a:lnTo>
                  <a:lnTo>
                    <a:pt x="23" y="1"/>
                  </a:lnTo>
                  <a:close/>
                  <a:moveTo>
                    <a:pt x="11" y="21"/>
                  </a:moveTo>
                  <a:lnTo>
                    <a:pt x="9" y="21"/>
                  </a:lnTo>
                  <a:lnTo>
                    <a:pt x="7" y="19"/>
                  </a:lnTo>
                  <a:lnTo>
                    <a:pt x="6" y="19"/>
                  </a:lnTo>
                  <a:lnTo>
                    <a:pt x="4" y="19"/>
                  </a:lnTo>
                  <a:lnTo>
                    <a:pt x="2" y="19"/>
                  </a:lnTo>
                  <a:lnTo>
                    <a:pt x="1" y="21"/>
                  </a:lnTo>
                  <a:lnTo>
                    <a:pt x="1" y="22"/>
                  </a:lnTo>
                  <a:lnTo>
                    <a:pt x="0" y="22"/>
                  </a:lnTo>
                  <a:lnTo>
                    <a:pt x="0" y="23"/>
                  </a:lnTo>
                  <a:lnTo>
                    <a:pt x="0" y="24"/>
                  </a:lnTo>
                  <a:lnTo>
                    <a:pt x="0" y="25"/>
                  </a:lnTo>
                  <a:lnTo>
                    <a:pt x="0" y="27"/>
                  </a:lnTo>
                  <a:lnTo>
                    <a:pt x="1" y="28"/>
                  </a:lnTo>
                  <a:lnTo>
                    <a:pt x="2" y="29"/>
                  </a:lnTo>
                  <a:lnTo>
                    <a:pt x="3" y="30"/>
                  </a:lnTo>
                  <a:lnTo>
                    <a:pt x="6" y="31"/>
                  </a:lnTo>
                  <a:lnTo>
                    <a:pt x="7" y="33"/>
                  </a:lnTo>
                  <a:lnTo>
                    <a:pt x="9" y="33"/>
                  </a:lnTo>
                  <a:lnTo>
                    <a:pt x="11" y="33"/>
                  </a:lnTo>
                  <a:lnTo>
                    <a:pt x="12" y="33"/>
                  </a:lnTo>
                  <a:lnTo>
                    <a:pt x="14" y="33"/>
                  </a:lnTo>
                  <a:lnTo>
                    <a:pt x="15" y="31"/>
                  </a:lnTo>
                  <a:lnTo>
                    <a:pt x="17" y="30"/>
                  </a:lnTo>
                  <a:lnTo>
                    <a:pt x="17" y="29"/>
                  </a:lnTo>
                  <a:lnTo>
                    <a:pt x="17" y="28"/>
                  </a:lnTo>
                  <a:lnTo>
                    <a:pt x="17" y="27"/>
                  </a:lnTo>
                  <a:lnTo>
                    <a:pt x="17" y="25"/>
                  </a:lnTo>
                  <a:lnTo>
                    <a:pt x="15" y="24"/>
                  </a:lnTo>
                  <a:lnTo>
                    <a:pt x="14" y="23"/>
                  </a:lnTo>
                  <a:lnTo>
                    <a:pt x="13" y="22"/>
                  </a:lnTo>
                  <a:lnTo>
                    <a:pt x="11" y="21"/>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5" name="Line 736">
              <a:extLst>
                <a:ext uri="{FF2B5EF4-FFF2-40B4-BE49-F238E27FC236}">
                  <a16:creationId xmlns:a16="http://schemas.microsoft.com/office/drawing/2014/main" id="{CCD6BC43-C598-4761-A978-2EBF3B3319B2}"/>
                </a:ext>
              </a:extLst>
            </p:cNvPr>
            <p:cNvSpPr>
              <a:spLocks noChangeShapeType="1"/>
            </p:cNvSpPr>
            <p:nvPr/>
          </p:nvSpPr>
          <p:spPr bwMode="auto">
            <a:xfrm flipH="1">
              <a:off x="1758376" y="1560226"/>
              <a:ext cx="1973" cy="354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6" name="Freeform 737">
              <a:extLst>
                <a:ext uri="{FF2B5EF4-FFF2-40B4-BE49-F238E27FC236}">
                  <a16:creationId xmlns:a16="http://schemas.microsoft.com/office/drawing/2014/main" id="{F8389668-1DB3-47B4-B6E9-55AE5E337165}"/>
                </a:ext>
              </a:extLst>
            </p:cNvPr>
            <p:cNvSpPr>
              <a:spLocks/>
            </p:cNvSpPr>
            <p:nvPr/>
          </p:nvSpPr>
          <p:spPr bwMode="auto">
            <a:xfrm>
              <a:off x="1760349" y="1560226"/>
              <a:ext cx="3945" cy="7081"/>
            </a:xfrm>
            <a:custGeom>
              <a:avLst/>
              <a:gdLst>
                <a:gd name="T0" fmla="*/ 0 w 6"/>
                <a:gd name="T1" fmla="*/ 0 h 10"/>
                <a:gd name="T2" fmla="*/ 0 w 6"/>
                <a:gd name="T3" fmla="*/ 0 h 10"/>
                <a:gd name="T4" fmla="*/ 0 w 6"/>
                <a:gd name="T5" fmla="*/ 0 h 10"/>
                <a:gd name="T6" fmla="*/ 0 w 6"/>
                <a:gd name="T7" fmla="*/ 0 h 10"/>
                <a:gd name="T8" fmla="*/ 0 w 6"/>
                <a:gd name="T9" fmla="*/ 0 h 10"/>
                <a:gd name="T10" fmla="*/ 0 w 6"/>
                <a:gd name="T11" fmla="*/ 0 h 10"/>
                <a:gd name="T12" fmla="*/ 0 w 6"/>
                <a:gd name="T13" fmla="*/ 0 h 10"/>
                <a:gd name="T14" fmla="*/ 0 w 6"/>
                <a:gd name="T15" fmla="*/ 0 h 10"/>
                <a:gd name="T16" fmla="*/ 0 w 6"/>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10"/>
                <a:gd name="T29" fmla="*/ 6 w 6"/>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10">
                  <a:moveTo>
                    <a:pt x="6" y="10"/>
                  </a:moveTo>
                  <a:lnTo>
                    <a:pt x="5" y="8"/>
                  </a:lnTo>
                  <a:lnTo>
                    <a:pt x="4" y="7"/>
                  </a:lnTo>
                  <a:lnTo>
                    <a:pt x="2" y="6"/>
                  </a:lnTo>
                  <a:lnTo>
                    <a:pt x="1" y="5"/>
                  </a:lnTo>
                  <a:lnTo>
                    <a:pt x="0" y="4"/>
                  </a:lnTo>
                  <a:lnTo>
                    <a:pt x="0" y="2"/>
                  </a:lnTo>
                  <a:lnTo>
                    <a:pt x="0" y="1"/>
                  </a:lnTo>
                  <a:lnTo>
                    <a:pt x="1"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7" name="Freeform 738">
              <a:extLst>
                <a:ext uri="{FF2B5EF4-FFF2-40B4-BE49-F238E27FC236}">
                  <a16:creationId xmlns:a16="http://schemas.microsoft.com/office/drawing/2014/main" id="{DAFA13F7-F05C-42DB-9B7B-68A1E73B9D8B}"/>
                </a:ext>
              </a:extLst>
            </p:cNvPr>
            <p:cNvSpPr>
              <a:spLocks/>
            </p:cNvSpPr>
            <p:nvPr/>
          </p:nvSpPr>
          <p:spPr bwMode="auto">
            <a:xfrm>
              <a:off x="1764294" y="1565537"/>
              <a:ext cx="7890" cy="1770"/>
            </a:xfrm>
            <a:custGeom>
              <a:avLst/>
              <a:gdLst>
                <a:gd name="T0" fmla="*/ 0 w 12"/>
                <a:gd name="T1" fmla="*/ 0 h 4"/>
                <a:gd name="T2" fmla="*/ 0 w 12"/>
                <a:gd name="T3" fmla="*/ 0 h 4"/>
                <a:gd name="T4" fmla="*/ 0 w 12"/>
                <a:gd name="T5" fmla="*/ 0 h 4"/>
                <a:gd name="T6" fmla="*/ 0 w 12"/>
                <a:gd name="T7" fmla="*/ 0 h 4"/>
                <a:gd name="T8" fmla="*/ 0 w 12"/>
                <a:gd name="T9" fmla="*/ 0 h 4"/>
                <a:gd name="T10" fmla="*/ 0 w 12"/>
                <a:gd name="T11" fmla="*/ 0 h 4"/>
                <a:gd name="T12" fmla="*/ 0 w 12"/>
                <a:gd name="T13" fmla="*/ 0 h 4"/>
                <a:gd name="T14" fmla="*/ 0 w 12"/>
                <a:gd name="T15" fmla="*/ 0 h 4"/>
                <a:gd name="T16" fmla="*/ 0 w 1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4"/>
                <a:gd name="T29" fmla="*/ 12 w 1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4">
                  <a:moveTo>
                    <a:pt x="12" y="0"/>
                  </a:moveTo>
                  <a:lnTo>
                    <a:pt x="11" y="1"/>
                  </a:lnTo>
                  <a:lnTo>
                    <a:pt x="10" y="3"/>
                  </a:lnTo>
                  <a:lnTo>
                    <a:pt x="8" y="3"/>
                  </a:lnTo>
                  <a:lnTo>
                    <a:pt x="7" y="4"/>
                  </a:lnTo>
                  <a:lnTo>
                    <a:pt x="6" y="4"/>
                  </a:lnTo>
                  <a:lnTo>
                    <a:pt x="4" y="4"/>
                  </a:lnTo>
                  <a:lnTo>
                    <a:pt x="2" y="3"/>
                  </a:lnTo>
                  <a:lnTo>
                    <a:pt x="0" y="3"/>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8" name="Line 739">
              <a:extLst>
                <a:ext uri="{FF2B5EF4-FFF2-40B4-BE49-F238E27FC236}">
                  <a16:creationId xmlns:a16="http://schemas.microsoft.com/office/drawing/2014/main" id="{3F8DA17A-B0B7-487A-B798-698B45AD3D0C}"/>
                </a:ext>
              </a:extLst>
            </p:cNvPr>
            <p:cNvSpPr>
              <a:spLocks noChangeShapeType="1"/>
            </p:cNvSpPr>
            <p:nvPr/>
          </p:nvSpPr>
          <p:spPr bwMode="auto">
            <a:xfrm flipV="1">
              <a:off x="1768239" y="1565537"/>
              <a:ext cx="3945"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9" name="Freeform 740">
              <a:extLst>
                <a:ext uri="{FF2B5EF4-FFF2-40B4-BE49-F238E27FC236}">
                  <a16:creationId xmlns:a16="http://schemas.microsoft.com/office/drawing/2014/main" id="{859F5311-F7DF-4098-915D-218E64B8C579}"/>
                </a:ext>
              </a:extLst>
            </p:cNvPr>
            <p:cNvSpPr>
              <a:spLocks/>
            </p:cNvSpPr>
            <p:nvPr/>
          </p:nvSpPr>
          <p:spPr bwMode="auto">
            <a:xfrm>
              <a:off x="1762321" y="1567307"/>
              <a:ext cx="5918" cy="3541"/>
            </a:xfrm>
            <a:custGeom>
              <a:avLst/>
              <a:gdLst>
                <a:gd name="T0" fmla="*/ 0 w 10"/>
                <a:gd name="T1" fmla="*/ 2147483646 h 2"/>
                <a:gd name="T2" fmla="*/ 0 w 10"/>
                <a:gd name="T3" fmla="*/ 2147483646 h 2"/>
                <a:gd name="T4" fmla="*/ 0 w 10"/>
                <a:gd name="T5" fmla="*/ 2147483646 h 2"/>
                <a:gd name="T6" fmla="*/ 0 w 10"/>
                <a:gd name="T7" fmla="*/ 2147483646 h 2"/>
                <a:gd name="T8" fmla="*/ 0 w 10"/>
                <a:gd name="T9" fmla="*/ 2147483646 h 2"/>
                <a:gd name="T10" fmla="*/ 0 w 10"/>
                <a:gd name="T11" fmla="*/ 2147483646 h 2"/>
                <a:gd name="T12" fmla="*/ 0 w 10"/>
                <a:gd name="T13" fmla="*/ 2147483646 h 2"/>
                <a:gd name="T14" fmla="*/ 0 w 10"/>
                <a:gd name="T15" fmla="*/ 2147483646 h 2"/>
                <a:gd name="T16" fmla="*/ 0 w 10"/>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2"/>
                <a:gd name="T29" fmla="*/ 10 w 10"/>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2">
                  <a:moveTo>
                    <a:pt x="0" y="1"/>
                  </a:moveTo>
                  <a:lnTo>
                    <a:pt x="1" y="2"/>
                  </a:lnTo>
                  <a:lnTo>
                    <a:pt x="3" y="2"/>
                  </a:lnTo>
                  <a:lnTo>
                    <a:pt x="4" y="2"/>
                  </a:lnTo>
                  <a:lnTo>
                    <a:pt x="7" y="2"/>
                  </a:lnTo>
                  <a:lnTo>
                    <a:pt x="8" y="2"/>
                  </a:lnTo>
                  <a:lnTo>
                    <a:pt x="9" y="1"/>
                  </a:lnTo>
                  <a:lnTo>
                    <a:pt x="10" y="1"/>
                  </a:lnTo>
                  <a:lnTo>
                    <a:pt x="1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0" name="Freeform 741">
              <a:extLst>
                <a:ext uri="{FF2B5EF4-FFF2-40B4-BE49-F238E27FC236}">
                  <a16:creationId xmlns:a16="http://schemas.microsoft.com/office/drawing/2014/main" id="{6A90373E-4AE3-4006-98CF-1D5D36B4B771}"/>
                </a:ext>
              </a:extLst>
            </p:cNvPr>
            <p:cNvSpPr>
              <a:spLocks/>
            </p:cNvSpPr>
            <p:nvPr/>
          </p:nvSpPr>
          <p:spPr bwMode="auto">
            <a:xfrm>
              <a:off x="1758376" y="1563766"/>
              <a:ext cx="3945" cy="7081"/>
            </a:xfrm>
            <a:custGeom>
              <a:avLst/>
              <a:gdLst>
                <a:gd name="T0" fmla="*/ 0 w 6"/>
                <a:gd name="T1" fmla="*/ 0 h 8"/>
                <a:gd name="T2" fmla="*/ 0 w 6"/>
                <a:gd name="T3" fmla="*/ 0 h 8"/>
                <a:gd name="T4" fmla="*/ 0 w 6"/>
                <a:gd name="T5" fmla="*/ 0 h 8"/>
                <a:gd name="T6" fmla="*/ 0 w 6"/>
                <a:gd name="T7" fmla="*/ 0 h 8"/>
                <a:gd name="T8" fmla="*/ 0 w 6"/>
                <a:gd name="T9" fmla="*/ 0 h 8"/>
                <a:gd name="T10" fmla="*/ 0 w 6"/>
                <a:gd name="T11" fmla="*/ 0 h 8"/>
                <a:gd name="T12" fmla="*/ 0 w 6"/>
                <a:gd name="T13" fmla="*/ 0 h 8"/>
                <a:gd name="T14" fmla="*/ 0 w 6"/>
                <a:gd name="T15" fmla="*/ 0 h 8"/>
                <a:gd name="T16" fmla="*/ 0 w 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8"/>
                <a:gd name="T29" fmla="*/ 6 w 6"/>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8">
                  <a:moveTo>
                    <a:pt x="0" y="0"/>
                  </a:moveTo>
                  <a:lnTo>
                    <a:pt x="0" y="1"/>
                  </a:lnTo>
                  <a:lnTo>
                    <a:pt x="0" y="2"/>
                  </a:lnTo>
                  <a:lnTo>
                    <a:pt x="0" y="3"/>
                  </a:lnTo>
                  <a:lnTo>
                    <a:pt x="1" y="5"/>
                  </a:lnTo>
                  <a:lnTo>
                    <a:pt x="1" y="6"/>
                  </a:lnTo>
                  <a:lnTo>
                    <a:pt x="2" y="7"/>
                  </a:lnTo>
                  <a:lnTo>
                    <a:pt x="4" y="8"/>
                  </a:lnTo>
                  <a:lnTo>
                    <a:pt x="6" y="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1" name="Line 742">
              <a:extLst>
                <a:ext uri="{FF2B5EF4-FFF2-40B4-BE49-F238E27FC236}">
                  <a16:creationId xmlns:a16="http://schemas.microsoft.com/office/drawing/2014/main" id="{2766757B-693C-453B-ABBF-B8CD8BD0FAC7}"/>
                </a:ext>
              </a:extLst>
            </p:cNvPr>
            <p:cNvSpPr>
              <a:spLocks noChangeShapeType="1"/>
            </p:cNvSpPr>
            <p:nvPr/>
          </p:nvSpPr>
          <p:spPr bwMode="auto">
            <a:xfrm flipH="1">
              <a:off x="1752460" y="1572618"/>
              <a:ext cx="1972"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2" name="Freeform 743">
              <a:extLst>
                <a:ext uri="{FF2B5EF4-FFF2-40B4-BE49-F238E27FC236}">
                  <a16:creationId xmlns:a16="http://schemas.microsoft.com/office/drawing/2014/main" id="{08EC147C-82DD-4164-AC15-11CA41BCB7B8}"/>
                </a:ext>
              </a:extLst>
            </p:cNvPr>
            <p:cNvSpPr>
              <a:spLocks/>
            </p:cNvSpPr>
            <p:nvPr/>
          </p:nvSpPr>
          <p:spPr bwMode="auto">
            <a:xfrm>
              <a:off x="1754431" y="1572618"/>
              <a:ext cx="3945" cy="3541"/>
            </a:xfrm>
            <a:custGeom>
              <a:avLst/>
              <a:gdLst>
                <a:gd name="T0" fmla="*/ 0 w 6"/>
                <a:gd name="T1" fmla="*/ 0 h 8"/>
                <a:gd name="T2" fmla="*/ 0 w 6"/>
                <a:gd name="T3" fmla="*/ 0 h 8"/>
                <a:gd name="T4" fmla="*/ 0 w 6"/>
                <a:gd name="T5" fmla="*/ 0 h 8"/>
                <a:gd name="T6" fmla="*/ 0 w 6"/>
                <a:gd name="T7" fmla="*/ 0 h 8"/>
                <a:gd name="T8" fmla="*/ 0 w 6"/>
                <a:gd name="T9" fmla="*/ 0 h 8"/>
                <a:gd name="T10" fmla="*/ 0 w 6"/>
                <a:gd name="T11" fmla="*/ 0 h 8"/>
                <a:gd name="T12" fmla="*/ 0 w 6"/>
                <a:gd name="T13" fmla="*/ 0 h 8"/>
                <a:gd name="T14" fmla="*/ 0 w 6"/>
                <a:gd name="T15" fmla="*/ 0 h 8"/>
                <a:gd name="T16" fmla="*/ 0 w 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8"/>
                <a:gd name="T29" fmla="*/ 6 w 6"/>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8">
                  <a:moveTo>
                    <a:pt x="6" y="8"/>
                  </a:moveTo>
                  <a:lnTo>
                    <a:pt x="3" y="7"/>
                  </a:lnTo>
                  <a:lnTo>
                    <a:pt x="2" y="7"/>
                  </a:lnTo>
                  <a:lnTo>
                    <a:pt x="1" y="6"/>
                  </a:lnTo>
                  <a:lnTo>
                    <a:pt x="1" y="5"/>
                  </a:lnTo>
                  <a:lnTo>
                    <a:pt x="0" y="3"/>
                  </a:lnTo>
                  <a:lnTo>
                    <a:pt x="0"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3" name="Freeform 744">
              <a:extLst>
                <a:ext uri="{FF2B5EF4-FFF2-40B4-BE49-F238E27FC236}">
                  <a16:creationId xmlns:a16="http://schemas.microsoft.com/office/drawing/2014/main" id="{7A26DF2F-0E17-49A0-A3DD-8409A38321C9}"/>
                </a:ext>
              </a:extLst>
            </p:cNvPr>
            <p:cNvSpPr>
              <a:spLocks/>
            </p:cNvSpPr>
            <p:nvPr/>
          </p:nvSpPr>
          <p:spPr bwMode="auto">
            <a:xfrm>
              <a:off x="1758376" y="1576159"/>
              <a:ext cx="5918" cy="1770"/>
            </a:xfrm>
            <a:custGeom>
              <a:avLst/>
              <a:gdLst>
                <a:gd name="T0" fmla="*/ 0 w 10"/>
                <a:gd name="T1" fmla="*/ 0 h 2"/>
                <a:gd name="T2" fmla="*/ 0 w 10"/>
                <a:gd name="T3" fmla="*/ 2147483646 h 2"/>
                <a:gd name="T4" fmla="*/ 0 w 10"/>
                <a:gd name="T5" fmla="*/ 2147483646 h 2"/>
                <a:gd name="T6" fmla="*/ 0 w 10"/>
                <a:gd name="T7" fmla="*/ 2147483646 h 2"/>
                <a:gd name="T8" fmla="*/ 0 w 10"/>
                <a:gd name="T9" fmla="*/ 2147483646 h 2"/>
                <a:gd name="T10" fmla="*/ 0 w 10"/>
                <a:gd name="T11" fmla="*/ 2147483646 h 2"/>
                <a:gd name="T12" fmla="*/ 0 w 10"/>
                <a:gd name="T13" fmla="*/ 2147483646 h 2"/>
                <a:gd name="T14" fmla="*/ 0 w 10"/>
                <a:gd name="T15" fmla="*/ 2147483646 h 2"/>
                <a:gd name="T16" fmla="*/ 0 w 10"/>
                <a:gd name="T17" fmla="*/ 2147483646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2"/>
                <a:gd name="T29" fmla="*/ 10 w 10"/>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2">
                  <a:moveTo>
                    <a:pt x="10" y="0"/>
                  </a:moveTo>
                  <a:lnTo>
                    <a:pt x="10" y="1"/>
                  </a:lnTo>
                  <a:lnTo>
                    <a:pt x="9" y="1"/>
                  </a:lnTo>
                  <a:lnTo>
                    <a:pt x="8" y="2"/>
                  </a:lnTo>
                  <a:lnTo>
                    <a:pt x="6" y="2"/>
                  </a:lnTo>
                  <a:lnTo>
                    <a:pt x="4" y="2"/>
                  </a:lnTo>
                  <a:lnTo>
                    <a:pt x="3" y="2"/>
                  </a:lnTo>
                  <a:lnTo>
                    <a:pt x="1" y="2"/>
                  </a:lnTo>
                  <a:lnTo>
                    <a:pt x="0" y="1"/>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4" name="Line 745">
              <a:extLst>
                <a:ext uri="{FF2B5EF4-FFF2-40B4-BE49-F238E27FC236}">
                  <a16:creationId xmlns:a16="http://schemas.microsoft.com/office/drawing/2014/main" id="{9D7B87D8-983F-47C6-B895-7222378CEBE3}"/>
                </a:ext>
              </a:extLst>
            </p:cNvPr>
            <p:cNvSpPr>
              <a:spLocks noChangeShapeType="1"/>
            </p:cNvSpPr>
            <p:nvPr/>
          </p:nvSpPr>
          <p:spPr bwMode="auto">
            <a:xfrm flipV="1">
              <a:off x="1764294" y="1576159"/>
              <a:ext cx="1972"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5" name="Freeform 746">
              <a:extLst>
                <a:ext uri="{FF2B5EF4-FFF2-40B4-BE49-F238E27FC236}">
                  <a16:creationId xmlns:a16="http://schemas.microsoft.com/office/drawing/2014/main" id="{7CAC2669-97AF-4625-9C52-B3FCC96B0C01}"/>
                </a:ext>
              </a:extLst>
            </p:cNvPr>
            <p:cNvSpPr>
              <a:spLocks/>
            </p:cNvSpPr>
            <p:nvPr/>
          </p:nvSpPr>
          <p:spPr bwMode="auto">
            <a:xfrm>
              <a:off x="1756404" y="1577929"/>
              <a:ext cx="7890" cy="1771"/>
            </a:xfrm>
            <a:custGeom>
              <a:avLst/>
              <a:gdLst>
                <a:gd name="T0" fmla="*/ 0 w 12"/>
                <a:gd name="T1" fmla="*/ 0 h 3"/>
                <a:gd name="T2" fmla="*/ 0 w 12"/>
                <a:gd name="T3" fmla="*/ 0 h 3"/>
                <a:gd name="T4" fmla="*/ 0 w 12"/>
                <a:gd name="T5" fmla="*/ 0 h 3"/>
                <a:gd name="T6" fmla="*/ 0 w 12"/>
                <a:gd name="T7" fmla="*/ 0 h 3"/>
                <a:gd name="T8" fmla="*/ 0 w 12"/>
                <a:gd name="T9" fmla="*/ 0 h 3"/>
                <a:gd name="T10" fmla="*/ 0 w 12"/>
                <a:gd name="T11" fmla="*/ 0 h 3"/>
                <a:gd name="T12" fmla="*/ 0 w 12"/>
                <a:gd name="T13" fmla="*/ 0 h 3"/>
                <a:gd name="T14" fmla="*/ 0 w 12"/>
                <a:gd name="T15" fmla="*/ 0 h 3"/>
                <a:gd name="T16" fmla="*/ 0 w 12"/>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
                <a:gd name="T29" fmla="*/ 12 w 1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
                  <a:moveTo>
                    <a:pt x="0" y="2"/>
                  </a:moveTo>
                  <a:lnTo>
                    <a:pt x="3" y="3"/>
                  </a:lnTo>
                  <a:lnTo>
                    <a:pt x="4" y="3"/>
                  </a:lnTo>
                  <a:lnTo>
                    <a:pt x="6" y="3"/>
                  </a:lnTo>
                  <a:lnTo>
                    <a:pt x="7" y="3"/>
                  </a:lnTo>
                  <a:lnTo>
                    <a:pt x="9" y="3"/>
                  </a:lnTo>
                  <a:lnTo>
                    <a:pt x="10" y="3"/>
                  </a:lnTo>
                  <a:lnTo>
                    <a:pt x="11" y="2"/>
                  </a:lnTo>
                  <a:lnTo>
                    <a:pt x="12"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6" name="Freeform 747">
              <a:extLst>
                <a:ext uri="{FF2B5EF4-FFF2-40B4-BE49-F238E27FC236}">
                  <a16:creationId xmlns:a16="http://schemas.microsoft.com/office/drawing/2014/main" id="{AA8A7C65-8E96-46FD-AEA5-D170A5220F36}"/>
                </a:ext>
              </a:extLst>
            </p:cNvPr>
            <p:cNvSpPr>
              <a:spLocks/>
            </p:cNvSpPr>
            <p:nvPr/>
          </p:nvSpPr>
          <p:spPr bwMode="auto">
            <a:xfrm>
              <a:off x="1752460" y="1572618"/>
              <a:ext cx="3945" cy="5310"/>
            </a:xfrm>
            <a:custGeom>
              <a:avLst/>
              <a:gdLst>
                <a:gd name="T0" fmla="*/ 0 w 6"/>
                <a:gd name="T1" fmla="*/ 0 h 9"/>
                <a:gd name="T2" fmla="*/ 0 w 6"/>
                <a:gd name="T3" fmla="*/ 0 h 9"/>
                <a:gd name="T4" fmla="*/ 0 w 6"/>
                <a:gd name="T5" fmla="*/ 0 h 9"/>
                <a:gd name="T6" fmla="*/ 0 w 6"/>
                <a:gd name="T7" fmla="*/ 0 h 9"/>
                <a:gd name="T8" fmla="*/ 0 w 6"/>
                <a:gd name="T9" fmla="*/ 0 h 9"/>
                <a:gd name="T10" fmla="*/ 0 w 6"/>
                <a:gd name="T11" fmla="*/ 0 h 9"/>
                <a:gd name="T12" fmla="*/ 0 w 6"/>
                <a:gd name="T13" fmla="*/ 0 h 9"/>
                <a:gd name="T14" fmla="*/ 0 w 6"/>
                <a:gd name="T15" fmla="*/ 0 h 9"/>
                <a:gd name="T16" fmla="*/ 0 w 6"/>
                <a:gd name="T17" fmla="*/ 0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9"/>
                <a:gd name="T29" fmla="*/ 6 w 6"/>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9">
                  <a:moveTo>
                    <a:pt x="1" y="0"/>
                  </a:moveTo>
                  <a:lnTo>
                    <a:pt x="0" y="1"/>
                  </a:lnTo>
                  <a:lnTo>
                    <a:pt x="0" y="3"/>
                  </a:lnTo>
                  <a:lnTo>
                    <a:pt x="1" y="4"/>
                  </a:lnTo>
                  <a:lnTo>
                    <a:pt x="1" y="5"/>
                  </a:lnTo>
                  <a:lnTo>
                    <a:pt x="3" y="6"/>
                  </a:lnTo>
                  <a:lnTo>
                    <a:pt x="4" y="7"/>
                  </a:lnTo>
                  <a:lnTo>
                    <a:pt x="5" y="9"/>
                  </a:lnTo>
                  <a:lnTo>
                    <a:pt x="6" y="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7" name="Freeform 748">
              <a:extLst>
                <a:ext uri="{FF2B5EF4-FFF2-40B4-BE49-F238E27FC236}">
                  <a16:creationId xmlns:a16="http://schemas.microsoft.com/office/drawing/2014/main" id="{8390CD92-9546-4DDD-8500-14612F24F2B7}"/>
                </a:ext>
              </a:extLst>
            </p:cNvPr>
            <p:cNvSpPr>
              <a:spLocks noEditPoints="1"/>
            </p:cNvSpPr>
            <p:nvPr/>
          </p:nvSpPr>
          <p:spPr bwMode="auto">
            <a:xfrm>
              <a:off x="1738652" y="1560226"/>
              <a:ext cx="33532" cy="46029"/>
            </a:xfrm>
            <a:custGeom>
              <a:avLst/>
              <a:gdLst>
                <a:gd name="T0" fmla="*/ 0 w 54"/>
                <a:gd name="T1" fmla="*/ 0 h 73"/>
                <a:gd name="T2" fmla="*/ 0 w 54"/>
                <a:gd name="T3" fmla="*/ 0 h 73"/>
                <a:gd name="T4" fmla="*/ 0 w 54"/>
                <a:gd name="T5" fmla="*/ 0 h 73"/>
                <a:gd name="T6" fmla="*/ 0 w 54"/>
                <a:gd name="T7" fmla="*/ 0 h 73"/>
                <a:gd name="T8" fmla="*/ 0 w 54"/>
                <a:gd name="T9" fmla="*/ 0 h 73"/>
                <a:gd name="T10" fmla="*/ 0 w 54"/>
                <a:gd name="T11" fmla="*/ 0 h 73"/>
                <a:gd name="T12" fmla="*/ 0 w 54"/>
                <a:gd name="T13" fmla="*/ 0 h 73"/>
                <a:gd name="T14" fmla="*/ 0 w 54"/>
                <a:gd name="T15" fmla="*/ 0 h 73"/>
                <a:gd name="T16" fmla="*/ 0 w 54"/>
                <a:gd name="T17" fmla="*/ 0 h 73"/>
                <a:gd name="T18" fmla="*/ 0 w 54"/>
                <a:gd name="T19" fmla="*/ 0 h 73"/>
                <a:gd name="T20" fmla="*/ 0 w 54"/>
                <a:gd name="T21" fmla="*/ 0 h 73"/>
                <a:gd name="T22" fmla="*/ 0 w 54"/>
                <a:gd name="T23" fmla="*/ 0 h 73"/>
                <a:gd name="T24" fmla="*/ 0 w 54"/>
                <a:gd name="T25" fmla="*/ 0 h 73"/>
                <a:gd name="T26" fmla="*/ 0 w 54"/>
                <a:gd name="T27" fmla="*/ 0 h 73"/>
                <a:gd name="T28" fmla="*/ 0 w 54"/>
                <a:gd name="T29" fmla="*/ 0 h 73"/>
                <a:gd name="T30" fmla="*/ 0 w 54"/>
                <a:gd name="T31" fmla="*/ 0 h 73"/>
                <a:gd name="T32" fmla="*/ 0 w 54"/>
                <a:gd name="T33" fmla="*/ 0 h 73"/>
                <a:gd name="T34" fmla="*/ 0 w 54"/>
                <a:gd name="T35" fmla="*/ 0 h 73"/>
                <a:gd name="T36" fmla="*/ 0 w 54"/>
                <a:gd name="T37" fmla="*/ 0 h 73"/>
                <a:gd name="T38" fmla="*/ 0 w 54"/>
                <a:gd name="T39" fmla="*/ 0 h 73"/>
                <a:gd name="T40" fmla="*/ 0 w 54"/>
                <a:gd name="T41" fmla="*/ 0 h 73"/>
                <a:gd name="T42" fmla="*/ 0 w 54"/>
                <a:gd name="T43" fmla="*/ 0 h 73"/>
                <a:gd name="T44" fmla="*/ 0 w 54"/>
                <a:gd name="T45" fmla="*/ 0 h 73"/>
                <a:gd name="T46" fmla="*/ 0 w 54"/>
                <a:gd name="T47" fmla="*/ 0 h 73"/>
                <a:gd name="T48" fmla="*/ 0 w 54"/>
                <a:gd name="T49" fmla="*/ 0 h 73"/>
                <a:gd name="T50" fmla="*/ 0 w 54"/>
                <a:gd name="T51" fmla="*/ 0 h 73"/>
                <a:gd name="T52" fmla="*/ 0 w 54"/>
                <a:gd name="T53" fmla="*/ 0 h 73"/>
                <a:gd name="T54" fmla="*/ 0 w 54"/>
                <a:gd name="T55" fmla="*/ 0 h 73"/>
                <a:gd name="T56" fmla="*/ 0 w 54"/>
                <a:gd name="T57" fmla="*/ 0 h 73"/>
                <a:gd name="T58" fmla="*/ 0 w 54"/>
                <a:gd name="T59" fmla="*/ 0 h 73"/>
                <a:gd name="T60" fmla="*/ 0 w 54"/>
                <a:gd name="T61" fmla="*/ 0 h 73"/>
                <a:gd name="T62" fmla="*/ 0 w 54"/>
                <a:gd name="T63" fmla="*/ 0 h 73"/>
                <a:gd name="T64" fmla="*/ 0 w 54"/>
                <a:gd name="T65" fmla="*/ 0 h 73"/>
                <a:gd name="T66" fmla="*/ 0 w 54"/>
                <a:gd name="T67" fmla="*/ 0 h 73"/>
                <a:gd name="T68" fmla="*/ 0 w 54"/>
                <a:gd name="T69" fmla="*/ 0 h 73"/>
                <a:gd name="T70" fmla="*/ 0 w 54"/>
                <a:gd name="T71" fmla="*/ 0 h 73"/>
                <a:gd name="T72" fmla="*/ 0 w 54"/>
                <a:gd name="T73" fmla="*/ 0 h 73"/>
                <a:gd name="T74" fmla="*/ 0 w 54"/>
                <a:gd name="T75" fmla="*/ 0 h 73"/>
                <a:gd name="T76" fmla="*/ 0 w 54"/>
                <a:gd name="T77" fmla="*/ 0 h 73"/>
                <a:gd name="T78" fmla="*/ 0 w 54"/>
                <a:gd name="T79" fmla="*/ 0 h 73"/>
                <a:gd name="T80" fmla="*/ 0 w 54"/>
                <a:gd name="T81" fmla="*/ 0 h 73"/>
                <a:gd name="T82" fmla="*/ 0 w 54"/>
                <a:gd name="T83" fmla="*/ 0 h 73"/>
                <a:gd name="T84" fmla="*/ 0 w 54"/>
                <a:gd name="T85" fmla="*/ 0 h 73"/>
                <a:gd name="T86" fmla="*/ 0 w 54"/>
                <a:gd name="T87" fmla="*/ 0 h 73"/>
                <a:gd name="T88" fmla="*/ 0 w 54"/>
                <a:gd name="T89" fmla="*/ 0 h 73"/>
                <a:gd name="T90" fmla="*/ 0 w 54"/>
                <a:gd name="T91" fmla="*/ 0 h 73"/>
                <a:gd name="T92" fmla="*/ 0 w 54"/>
                <a:gd name="T93" fmla="*/ 0 h 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4"/>
                <a:gd name="T142" fmla="*/ 0 h 73"/>
                <a:gd name="T143" fmla="*/ 54 w 54"/>
                <a:gd name="T144" fmla="*/ 73 h 7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4" h="73">
                  <a:moveTo>
                    <a:pt x="48" y="1"/>
                  </a:moveTo>
                  <a:lnTo>
                    <a:pt x="46" y="0"/>
                  </a:lnTo>
                  <a:lnTo>
                    <a:pt x="44" y="0"/>
                  </a:lnTo>
                  <a:lnTo>
                    <a:pt x="43" y="0"/>
                  </a:lnTo>
                  <a:lnTo>
                    <a:pt x="41" y="0"/>
                  </a:lnTo>
                  <a:lnTo>
                    <a:pt x="40" y="0"/>
                  </a:lnTo>
                  <a:lnTo>
                    <a:pt x="38" y="1"/>
                  </a:lnTo>
                  <a:lnTo>
                    <a:pt x="37" y="1"/>
                  </a:lnTo>
                  <a:lnTo>
                    <a:pt x="37" y="2"/>
                  </a:lnTo>
                  <a:lnTo>
                    <a:pt x="36" y="3"/>
                  </a:lnTo>
                  <a:lnTo>
                    <a:pt x="36" y="4"/>
                  </a:lnTo>
                  <a:lnTo>
                    <a:pt x="36" y="6"/>
                  </a:lnTo>
                  <a:lnTo>
                    <a:pt x="37" y="7"/>
                  </a:lnTo>
                  <a:lnTo>
                    <a:pt x="38" y="8"/>
                  </a:lnTo>
                  <a:lnTo>
                    <a:pt x="40" y="9"/>
                  </a:lnTo>
                  <a:lnTo>
                    <a:pt x="41" y="10"/>
                  </a:lnTo>
                  <a:lnTo>
                    <a:pt x="42" y="12"/>
                  </a:lnTo>
                  <a:lnTo>
                    <a:pt x="44" y="12"/>
                  </a:lnTo>
                  <a:lnTo>
                    <a:pt x="46" y="13"/>
                  </a:lnTo>
                  <a:lnTo>
                    <a:pt x="48" y="13"/>
                  </a:lnTo>
                  <a:lnTo>
                    <a:pt x="49" y="13"/>
                  </a:lnTo>
                  <a:lnTo>
                    <a:pt x="50" y="12"/>
                  </a:lnTo>
                  <a:lnTo>
                    <a:pt x="52" y="12"/>
                  </a:lnTo>
                  <a:lnTo>
                    <a:pt x="53" y="10"/>
                  </a:lnTo>
                  <a:lnTo>
                    <a:pt x="54" y="9"/>
                  </a:lnTo>
                  <a:lnTo>
                    <a:pt x="54" y="8"/>
                  </a:lnTo>
                  <a:lnTo>
                    <a:pt x="54" y="7"/>
                  </a:lnTo>
                  <a:lnTo>
                    <a:pt x="54" y="6"/>
                  </a:lnTo>
                  <a:lnTo>
                    <a:pt x="53" y="4"/>
                  </a:lnTo>
                  <a:lnTo>
                    <a:pt x="52" y="3"/>
                  </a:lnTo>
                  <a:lnTo>
                    <a:pt x="50" y="2"/>
                  </a:lnTo>
                  <a:lnTo>
                    <a:pt x="49" y="2"/>
                  </a:lnTo>
                  <a:lnTo>
                    <a:pt x="48" y="1"/>
                  </a:lnTo>
                  <a:close/>
                  <a:moveTo>
                    <a:pt x="31" y="18"/>
                  </a:moveTo>
                  <a:lnTo>
                    <a:pt x="35" y="12"/>
                  </a:lnTo>
                  <a:lnTo>
                    <a:pt x="35" y="13"/>
                  </a:lnTo>
                  <a:lnTo>
                    <a:pt x="36" y="13"/>
                  </a:lnTo>
                  <a:lnTo>
                    <a:pt x="37" y="14"/>
                  </a:lnTo>
                  <a:lnTo>
                    <a:pt x="38" y="15"/>
                  </a:lnTo>
                  <a:lnTo>
                    <a:pt x="40" y="15"/>
                  </a:lnTo>
                  <a:lnTo>
                    <a:pt x="41" y="15"/>
                  </a:lnTo>
                  <a:lnTo>
                    <a:pt x="41" y="16"/>
                  </a:lnTo>
                  <a:lnTo>
                    <a:pt x="42" y="16"/>
                  </a:lnTo>
                  <a:lnTo>
                    <a:pt x="43" y="16"/>
                  </a:lnTo>
                  <a:lnTo>
                    <a:pt x="44" y="16"/>
                  </a:lnTo>
                  <a:lnTo>
                    <a:pt x="46" y="16"/>
                  </a:lnTo>
                  <a:lnTo>
                    <a:pt x="42" y="24"/>
                  </a:lnTo>
                  <a:lnTo>
                    <a:pt x="41" y="24"/>
                  </a:lnTo>
                  <a:lnTo>
                    <a:pt x="40" y="25"/>
                  </a:lnTo>
                  <a:lnTo>
                    <a:pt x="38" y="25"/>
                  </a:lnTo>
                  <a:lnTo>
                    <a:pt x="37" y="25"/>
                  </a:lnTo>
                  <a:lnTo>
                    <a:pt x="36" y="25"/>
                  </a:lnTo>
                  <a:lnTo>
                    <a:pt x="35" y="24"/>
                  </a:lnTo>
                  <a:lnTo>
                    <a:pt x="34" y="24"/>
                  </a:lnTo>
                  <a:lnTo>
                    <a:pt x="32" y="23"/>
                  </a:lnTo>
                  <a:lnTo>
                    <a:pt x="31" y="23"/>
                  </a:lnTo>
                  <a:lnTo>
                    <a:pt x="31" y="21"/>
                  </a:lnTo>
                  <a:lnTo>
                    <a:pt x="31" y="20"/>
                  </a:lnTo>
                  <a:lnTo>
                    <a:pt x="30" y="20"/>
                  </a:lnTo>
                  <a:lnTo>
                    <a:pt x="30" y="19"/>
                  </a:lnTo>
                  <a:lnTo>
                    <a:pt x="31" y="18"/>
                  </a:lnTo>
                  <a:close/>
                  <a:moveTo>
                    <a:pt x="20" y="36"/>
                  </a:moveTo>
                  <a:lnTo>
                    <a:pt x="26" y="25"/>
                  </a:lnTo>
                  <a:lnTo>
                    <a:pt x="28" y="26"/>
                  </a:lnTo>
                  <a:lnTo>
                    <a:pt x="29" y="27"/>
                  </a:lnTo>
                  <a:lnTo>
                    <a:pt x="30" y="27"/>
                  </a:lnTo>
                  <a:lnTo>
                    <a:pt x="30" y="29"/>
                  </a:lnTo>
                  <a:lnTo>
                    <a:pt x="31" y="29"/>
                  </a:lnTo>
                  <a:lnTo>
                    <a:pt x="32" y="30"/>
                  </a:lnTo>
                  <a:lnTo>
                    <a:pt x="34" y="30"/>
                  </a:lnTo>
                  <a:lnTo>
                    <a:pt x="35" y="30"/>
                  </a:lnTo>
                  <a:lnTo>
                    <a:pt x="36" y="30"/>
                  </a:lnTo>
                  <a:lnTo>
                    <a:pt x="37" y="30"/>
                  </a:lnTo>
                  <a:lnTo>
                    <a:pt x="31" y="41"/>
                  </a:lnTo>
                  <a:lnTo>
                    <a:pt x="31" y="42"/>
                  </a:lnTo>
                  <a:lnTo>
                    <a:pt x="30" y="42"/>
                  </a:lnTo>
                  <a:lnTo>
                    <a:pt x="29" y="43"/>
                  </a:lnTo>
                  <a:lnTo>
                    <a:pt x="28" y="43"/>
                  </a:lnTo>
                  <a:lnTo>
                    <a:pt x="26" y="43"/>
                  </a:lnTo>
                  <a:lnTo>
                    <a:pt x="25" y="42"/>
                  </a:lnTo>
                  <a:lnTo>
                    <a:pt x="24" y="42"/>
                  </a:lnTo>
                  <a:lnTo>
                    <a:pt x="23" y="42"/>
                  </a:lnTo>
                  <a:lnTo>
                    <a:pt x="23" y="41"/>
                  </a:lnTo>
                  <a:lnTo>
                    <a:pt x="21" y="39"/>
                  </a:lnTo>
                  <a:lnTo>
                    <a:pt x="20" y="39"/>
                  </a:lnTo>
                  <a:lnTo>
                    <a:pt x="20" y="38"/>
                  </a:lnTo>
                  <a:lnTo>
                    <a:pt x="20" y="37"/>
                  </a:lnTo>
                  <a:lnTo>
                    <a:pt x="20" y="36"/>
                  </a:lnTo>
                  <a:close/>
                  <a:moveTo>
                    <a:pt x="1" y="64"/>
                  </a:moveTo>
                  <a:lnTo>
                    <a:pt x="0" y="65"/>
                  </a:lnTo>
                  <a:lnTo>
                    <a:pt x="0" y="66"/>
                  </a:lnTo>
                  <a:lnTo>
                    <a:pt x="1" y="67"/>
                  </a:lnTo>
                  <a:lnTo>
                    <a:pt x="1" y="68"/>
                  </a:lnTo>
                  <a:lnTo>
                    <a:pt x="2" y="70"/>
                  </a:lnTo>
                  <a:lnTo>
                    <a:pt x="3" y="71"/>
                  </a:lnTo>
                  <a:lnTo>
                    <a:pt x="5" y="72"/>
                  </a:lnTo>
                  <a:lnTo>
                    <a:pt x="6" y="72"/>
                  </a:lnTo>
                  <a:lnTo>
                    <a:pt x="8" y="73"/>
                  </a:lnTo>
                  <a:lnTo>
                    <a:pt x="9" y="73"/>
                  </a:lnTo>
                  <a:lnTo>
                    <a:pt x="12" y="73"/>
                  </a:lnTo>
                  <a:lnTo>
                    <a:pt x="13" y="73"/>
                  </a:lnTo>
                  <a:lnTo>
                    <a:pt x="14" y="73"/>
                  </a:lnTo>
                  <a:lnTo>
                    <a:pt x="15" y="73"/>
                  </a:lnTo>
                  <a:lnTo>
                    <a:pt x="17" y="72"/>
                  </a:lnTo>
                  <a:lnTo>
                    <a:pt x="18" y="71"/>
                  </a:lnTo>
                  <a:lnTo>
                    <a:pt x="34" y="44"/>
                  </a:lnTo>
                  <a:lnTo>
                    <a:pt x="32" y="45"/>
                  </a:lnTo>
                  <a:lnTo>
                    <a:pt x="31" y="47"/>
                  </a:lnTo>
                  <a:lnTo>
                    <a:pt x="29" y="47"/>
                  </a:lnTo>
                  <a:lnTo>
                    <a:pt x="28" y="47"/>
                  </a:lnTo>
                  <a:lnTo>
                    <a:pt x="26" y="47"/>
                  </a:lnTo>
                  <a:lnTo>
                    <a:pt x="24" y="47"/>
                  </a:lnTo>
                  <a:lnTo>
                    <a:pt x="23" y="45"/>
                  </a:lnTo>
                  <a:lnTo>
                    <a:pt x="20" y="44"/>
                  </a:lnTo>
                  <a:lnTo>
                    <a:pt x="19" y="43"/>
                  </a:lnTo>
                  <a:lnTo>
                    <a:pt x="18" y="42"/>
                  </a:lnTo>
                  <a:lnTo>
                    <a:pt x="17" y="41"/>
                  </a:lnTo>
                  <a:lnTo>
                    <a:pt x="17" y="39"/>
                  </a:lnTo>
                  <a:lnTo>
                    <a:pt x="17" y="38"/>
                  </a:lnTo>
                  <a:lnTo>
                    <a:pt x="17" y="37"/>
                  </a:lnTo>
                  <a:lnTo>
                    <a:pt x="17" y="36"/>
                  </a:lnTo>
                  <a:lnTo>
                    <a:pt x="1" y="64"/>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8" name="Freeform 749">
              <a:extLst>
                <a:ext uri="{FF2B5EF4-FFF2-40B4-BE49-F238E27FC236}">
                  <a16:creationId xmlns:a16="http://schemas.microsoft.com/office/drawing/2014/main" id="{124DE614-C39E-4D15-A8B5-7D0054014CF8}"/>
                </a:ext>
              </a:extLst>
            </p:cNvPr>
            <p:cNvSpPr>
              <a:spLocks noEditPoints="1"/>
            </p:cNvSpPr>
            <p:nvPr/>
          </p:nvSpPr>
          <p:spPr bwMode="auto">
            <a:xfrm>
              <a:off x="1809660" y="1717786"/>
              <a:ext cx="31559" cy="23014"/>
            </a:xfrm>
            <a:custGeom>
              <a:avLst/>
              <a:gdLst>
                <a:gd name="T0" fmla="*/ 0 w 52"/>
                <a:gd name="T1" fmla="*/ 0 h 35"/>
                <a:gd name="T2" fmla="*/ 0 w 52"/>
                <a:gd name="T3" fmla="*/ 0 h 35"/>
                <a:gd name="T4" fmla="*/ 0 w 52"/>
                <a:gd name="T5" fmla="*/ 0 h 35"/>
                <a:gd name="T6" fmla="*/ 0 w 52"/>
                <a:gd name="T7" fmla="*/ 0 h 35"/>
                <a:gd name="T8" fmla="*/ 0 w 52"/>
                <a:gd name="T9" fmla="*/ 0 h 35"/>
                <a:gd name="T10" fmla="*/ 0 w 52"/>
                <a:gd name="T11" fmla="*/ 0 h 35"/>
                <a:gd name="T12" fmla="*/ 0 w 52"/>
                <a:gd name="T13" fmla="*/ 0 h 35"/>
                <a:gd name="T14" fmla="*/ 0 w 52"/>
                <a:gd name="T15" fmla="*/ 0 h 35"/>
                <a:gd name="T16" fmla="*/ 0 w 52"/>
                <a:gd name="T17" fmla="*/ 0 h 35"/>
                <a:gd name="T18" fmla="*/ 0 w 52"/>
                <a:gd name="T19" fmla="*/ 0 h 35"/>
                <a:gd name="T20" fmla="*/ 0 w 52"/>
                <a:gd name="T21" fmla="*/ 0 h 35"/>
                <a:gd name="T22" fmla="*/ 0 w 52"/>
                <a:gd name="T23" fmla="*/ 0 h 35"/>
                <a:gd name="T24" fmla="*/ 0 w 52"/>
                <a:gd name="T25" fmla="*/ 0 h 35"/>
                <a:gd name="T26" fmla="*/ 0 w 52"/>
                <a:gd name="T27" fmla="*/ 0 h 35"/>
                <a:gd name="T28" fmla="*/ 0 w 52"/>
                <a:gd name="T29" fmla="*/ 0 h 35"/>
                <a:gd name="T30" fmla="*/ 0 w 52"/>
                <a:gd name="T31" fmla="*/ 0 h 35"/>
                <a:gd name="T32" fmla="*/ 0 w 52"/>
                <a:gd name="T33" fmla="*/ 0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35"/>
                <a:gd name="T53" fmla="*/ 52 w 52"/>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35">
                  <a:moveTo>
                    <a:pt x="43" y="0"/>
                  </a:moveTo>
                  <a:lnTo>
                    <a:pt x="43" y="28"/>
                  </a:lnTo>
                  <a:lnTo>
                    <a:pt x="39" y="28"/>
                  </a:lnTo>
                  <a:lnTo>
                    <a:pt x="39" y="1"/>
                  </a:lnTo>
                  <a:lnTo>
                    <a:pt x="40" y="1"/>
                  </a:lnTo>
                  <a:lnTo>
                    <a:pt x="40" y="0"/>
                  </a:lnTo>
                  <a:lnTo>
                    <a:pt x="41" y="0"/>
                  </a:lnTo>
                  <a:lnTo>
                    <a:pt x="42" y="0"/>
                  </a:lnTo>
                  <a:lnTo>
                    <a:pt x="43" y="0"/>
                  </a:lnTo>
                  <a:close/>
                  <a:moveTo>
                    <a:pt x="0" y="35"/>
                  </a:moveTo>
                  <a:lnTo>
                    <a:pt x="0" y="28"/>
                  </a:lnTo>
                  <a:lnTo>
                    <a:pt x="52" y="28"/>
                  </a:lnTo>
                  <a:lnTo>
                    <a:pt x="52" y="35"/>
                  </a:lnTo>
                  <a:lnTo>
                    <a:pt x="0" y="35"/>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9" name="Line 750">
              <a:extLst>
                <a:ext uri="{FF2B5EF4-FFF2-40B4-BE49-F238E27FC236}">
                  <a16:creationId xmlns:a16="http://schemas.microsoft.com/office/drawing/2014/main" id="{C3B44D37-7FC6-4729-9B35-D02A5A241D30}"/>
                </a:ext>
              </a:extLst>
            </p:cNvPr>
            <p:cNvSpPr>
              <a:spLocks noChangeShapeType="1"/>
            </p:cNvSpPr>
            <p:nvPr/>
          </p:nvSpPr>
          <p:spPr bwMode="auto">
            <a:xfrm>
              <a:off x="1620305" y="1652283"/>
              <a:ext cx="19724" cy="177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0" name="Freeform 751">
              <a:extLst>
                <a:ext uri="{FF2B5EF4-FFF2-40B4-BE49-F238E27FC236}">
                  <a16:creationId xmlns:a16="http://schemas.microsoft.com/office/drawing/2014/main" id="{DD33C818-ECE7-425A-8AE3-D327AB5B0DF4}"/>
                </a:ext>
              </a:extLst>
            </p:cNvPr>
            <p:cNvSpPr>
              <a:spLocks/>
            </p:cNvSpPr>
            <p:nvPr/>
          </p:nvSpPr>
          <p:spPr bwMode="auto">
            <a:xfrm>
              <a:off x="1770211" y="1760274"/>
              <a:ext cx="5918" cy="5310"/>
            </a:xfrm>
            <a:custGeom>
              <a:avLst/>
              <a:gdLst>
                <a:gd name="T0" fmla="*/ 0 w 7"/>
                <a:gd name="T1" fmla="*/ 0 h 6"/>
                <a:gd name="T2" fmla="*/ 0 w 7"/>
                <a:gd name="T3" fmla="*/ 0 h 6"/>
                <a:gd name="T4" fmla="*/ 0 w 7"/>
                <a:gd name="T5" fmla="*/ 0 h 6"/>
                <a:gd name="T6" fmla="*/ 0 w 7"/>
                <a:gd name="T7" fmla="*/ 0 h 6"/>
                <a:gd name="T8" fmla="*/ 0 w 7"/>
                <a:gd name="T9" fmla="*/ 0 h 6"/>
                <a:gd name="T10" fmla="*/ 0 w 7"/>
                <a:gd name="T11" fmla="*/ 0 h 6"/>
                <a:gd name="T12" fmla="*/ 0 w 7"/>
                <a:gd name="T13" fmla="*/ 0 h 6"/>
                <a:gd name="T14" fmla="*/ 0 w 7"/>
                <a:gd name="T15" fmla="*/ 0 h 6"/>
                <a:gd name="T16" fmla="*/ 0 w 7"/>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6"/>
                <a:gd name="T29" fmla="*/ 7 w 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6">
                  <a:moveTo>
                    <a:pt x="0" y="6"/>
                  </a:moveTo>
                  <a:lnTo>
                    <a:pt x="1" y="6"/>
                  </a:lnTo>
                  <a:lnTo>
                    <a:pt x="2" y="4"/>
                  </a:lnTo>
                  <a:lnTo>
                    <a:pt x="5" y="3"/>
                  </a:lnTo>
                  <a:lnTo>
                    <a:pt x="6" y="3"/>
                  </a:lnTo>
                  <a:lnTo>
                    <a:pt x="6" y="2"/>
                  </a:lnTo>
                  <a:lnTo>
                    <a:pt x="7" y="1"/>
                  </a:lnTo>
                  <a:lnTo>
                    <a:pt x="7"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1" name="Freeform 752">
              <a:extLst>
                <a:ext uri="{FF2B5EF4-FFF2-40B4-BE49-F238E27FC236}">
                  <a16:creationId xmlns:a16="http://schemas.microsoft.com/office/drawing/2014/main" id="{24305C13-DE5C-4820-B6A3-AEDC49F0D6AC}"/>
                </a:ext>
              </a:extLst>
            </p:cNvPr>
            <p:cNvSpPr>
              <a:spLocks/>
            </p:cNvSpPr>
            <p:nvPr/>
          </p:nvSpPr>
          <p:spPr bwMode="auto">
            <a:xfrm>
              <a:off x="1620305" y="1839939"/>
              <a:ext cx="41422" cy="95598"/>
            </a:xfrm>
            <a:custGeom>
              <a:avLst/>
              <a:gdLst>
                <a:gd name="T0" fmla="*/ 0 w 66"/>
                <a:gd name="T1" fmla="*/ 0 h 153"/>
                <a:gd name="T2" fmla="*/ 0 w 66"/>
                <a:gd name="T3" fmla="*/ 0 h 153"/>
                <a:gd name="T4" fmla="*/ 0 w 66"/>
                <a:gd name="T5" fmla="*/ 0 h 153"/>
                <a:gd name="T6" fmla="*/ 0 60000 65536"/>
                <a:gd name="T7" fmla="*/ 0 60000 65536"/>
                <a:gd name="T8" fmla="*/ 0 60000 65536"/>
                <a:gd name="T9" fmla="*/ 0 w 66"/>
                <a:gd name="T10" fmla="*/ 0 h 153"/>
                <a:gd name="T11" fmla="*/ 66 w 66"/>
                <a:gd name="T12" fmla="*/ 153 h 153"/>
              </a:gdLst>
              <a:ahLst/>
              <a:cxnLst>
                <a:cxn ang="T6">
                  <a:pos x="T0" y="T1"/>
                </a:cxn>
                <a:cxn ang="T7">
                  <a:pos x="T2" y="T3"/>
                </a:cxn>
                <a:cxn ang="T8">
                  <a:pos x="T4" y="T5"/>
                </a:cxn>
              </a:cxnLst>
              <a:rect l="T9" t="T10" r="T11" b="T12"/>
              <a:pathLst>
                <a:path w="66" h="153">
                  <a:moveTo>
                    <a:pt x="32" y="0"/>
                  </a:moveTo>
                  <a:lnTo>
                    <a:pt x="66" y="6"/>
                  </a:lnTo>
                  <a:lnTo>
                    <a:pt x="0" y="153"/>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2" name="Freeform 753">
              <a:extLst>
                <a:ext uri="{FF2B5EF4-FFF2-40B4-BE49-F238E27FC236}">
                  <a16:creationId xmlns:a16="http://schemas.microsoft.com/office/drawing/2014/main" id="{D40621D5-B1E3-4EB6-BCDA-5E3E91FB21CC}"/>
                </a:ext>
              </a:extLst>
            </p:cNvPr>
            <p:cNvSpPr>
              <a:spLocks/>
            </p:cNvSpPr>
            <p:nvPr/>
          </p:nvSpPr>
          <p:spPr bwMode="auto">
            <a:xfrm>
              <a:off x="1620305" y="1935537"/>
              <a:ext cx="110457" cy="3541"/>
            </a:xfrm>
            <a:custGeom>
              <a:avLst/>
              <a:gdLst>
                <a:gd name="T0" fmla="*/ 0 w 177"/>
                <a:gd name="T1" fmla="*/ 0 h 6"/>
                <a:gd name="T2" fmla="*/ 0 w 177"/>
                <a:gd name="T3" fmla="*/ 0 h 6"/>
                <a:gd name="T4" fmla="*/ 0 w 177"/>
                <a:gd name="T5" fmla="*/ 0 h 6"/>
                <a:gd name="T6" fmla="*/ 0 w 177"/>
                <a:gd name="T7" fmla="*/ 0 h 6"/>
                <a:gd name="T8" fmla="*/ 0 w 177"/>
                <a:gd name="T9" fmla="*/ 0 h 6"/>
                <a:gd name="T10" fmla="*/ 0 w 177"/>
                <a:gd name="T11" fmla="*/ 0 h 6"/>
                <a:gd name="T12" fmla="*/ 0 w 177"/>
                <a:gd name="T13" fmla="*/ 0 h 6"/>
                <a:gd name="T14" fmla="*/ 0 w 177"/>
                <a:gd name="T15" fmla="*/ 0 h 6"/>
                <a:gd name="T16" fmla="*/ 0 w 177"/>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7"/>
                <a:gd name="T28" fmla="*/ 0 h 6"/>
                <a:gd name="T29" fmla="*/ 177 w 17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7" h="6">
                  <a:moveTo>
                    <a:pt x="0" y="0"/>
                  </a:moveTo>
                  <a:lnTo>
                    <a:pt x="5" y="0"/>
                  </a:lnTo>
                  <a:lnTo>
                    <a:pt x="21" y="1"/>
                  </a:lnTo>
                  <a:lnTo>
                    <a:pt x="44" y="1"/>
                  </a:lnTo>
                  <a:lnTo>
                    <a:pt x="70" y="2"/>
                  </a:lnTo>
                  <a:lnTo>
                    <a:pt x="100" y="4"/>
                  </a:lnTo>
                  <a:lnTo>
                    <a:pt x="129" y="5"/>
                  </a:lnTo>
                  <a:lnTo>
                    <a:pt x="156" y="6"/>
                  </a:lnTo>
                  <a:lnTo>
                    <a:pt x="177" y="6"/>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3" name="Freeform 754">
              <a:extLst>
                <a:ext uri="{FF2B5EF4-FFF2-40B4-BE49-F238E27FC236}">
                  <a16:creationId xmlns:a16="http://schemas.microsoft.com/office/drawing/2014/main" id="{73A5DF38-EBDD-4B3F-8D81-27C2511FA6A9}"/>
                </a:ext>
              </a:extLst>
            </p:cNvPr>
            <p:cNvSpPr>
              <a:spLocks/>
            </p:cNvSpPr>
            <p:nvPr/>
          </p:nvSpPr>
          <p:spPr bwMode="auto">
            <a:xfrm>
              <a:off x="1730762" y="1937308"/>
              <a:ext cx="51284" cy="1770"/>
            </a:xfrm>
            <a:custGeom>
              <a:avLst/>
              <a:gdLst>
                <a:gd name="T0" fmla="*/ 0 w 81"/>
                <a:gd name="T1" fmla="*/ 2147483646 h 2"/>
                <a:gd name="T2" fmla="*/ 0 w 81"/>
                <a:gd name="T3" fmla="*/ 2147483646 h 2"/>
                <a:gd name="T4" fmla="*/ 0 w 81"/>
                <a:gd name="T5" fmla="*/ 2147483646 h 2"/>
                <a:gd name="T6" fmla="*/ 0 w 81"/>
                <a:gd name="T7" fmla="*/ 2147483646 h 2"/>
                <a:gd name="T8" fmla="*/ 0 w 81"/>
                <a:gd name="T9" fmla="*/ 2147483646 h 2"/>
                <a:gd name="T10" fmla="*/ 0 w 81"/>
                <a:gd name="T11" fmla="*/ 2147483646 h 2"/>
                <a:gd name="T12" fmla="*/ 0 w 81"/>
                <a:gd name="T13" fmla="*/ 2147483646 h 2"/>
                <a:gd name="T14" fmla="*/ 0 w 81"/>
                <a:gd name="T15" fmla="*/ 0 h 2"/>
                <a:gd name="T16" fmla="*/ 0 w 81"/>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1"/>
                <a:gd name="T28" fmla="*/ 0 h 2"/>
                <a:gd name="T29" fmla="*/ 81 w 81"/>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1" h="2">
                  <a:moveTo>
                    <a:pt x="0" y="2"/>
                  </a:moveTo>
                  <a:lnTo>
                    <a:pt x="9" y="2"/>
                  </a:lnTo>
                  <a:lnTo>
                    <a:pt x="17" y="2"/>
                  </a:lnTo>
                  <a:lnTo>
                    <a:pt x="27" y="2"/>
                  </a:lnTo>
                  <a:lnTo>
                    <a:pt x="36" y="1"/>
                  </a:lnTo>
                  <a:lnTo>
                    <a:pt x="47" y="1"/>
                  </a:lnTo>
                  <a:lnTo>
                    <a:pt x="58" y="1"/>
                  </a:lnTo>
                  <a:lnTo>
                    <a:pt x="70" y="0"/>
                  </a:lnTo>
                  <a:lnTo>
                    <a:pt x="81"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4" name="Freeform 755">
              <a:extLst>
                <a:ext uri="{FF2B5EF4-FFF2-40B4-BE49-F238E27FC236}">
                  <a16:creationId xmlns:a16="http://schemas.microsoft.com/office/drawing/2014/main" id="{4EE7C53B-353E-4895-BE2F-2625FEC90376}"/>
                </a:ext>
              </a:extLst>
            </p:cNvPr>
            <p:cNvSpPr>
              <a:spLocks/>
            </p:cNvSpPr>
            <p:nvPr/>
          </p:nvSpPr>
          <p:spPr bwMode="auto">
            <a:xfrm>
              <a:off x="1782046" y="1870035"/>
              <a:ext cx="104540" cy="67273"/>
            </a:xfrm>
            <a:custGeom>
              <a:avLst/>
              <a:gdLst>
                <a:gd name="T0" fmla="*/ 0 w 167"/>
                <a:gd name="T1" fmla="*/ 0 h 109"/>
                <a:gd name="T2" fmla="*/ 0 w 167"/>
                <a:gd name="T3" fmla="*/ 0 h 109"/>
                <a:gd name="T4" fmla="*/ 0 w 167"/>
                <a:gd name="T5" fmla="*/ 0 h 109"/>
                <a:gd name="T6" fmla="*/ 0 w 167"/>
                <a:gd name="T7" fmla="*/ 0 h 109"/>
                <a:gd name="T8" fmla="*/ 0 w 167"/>
                <a:gd name="T9" fmla="*/ 0 h 109"/>
                <a:gd name="T10" fmla="*/ 0 w 167"/>
                <a:gd name="T11" fmla="*/ 0 h 109"/>
                <a:gd name="T12" fmla="*/ 0 w 167"/>
                <a:gd name="T13" fmla="*/ 0 h 109"/>
                <a:gd name="T14" fmla="*/ 0 60000 65536"/>
                <a:gd name="T15" fmla="*/ 0 60000 65536"/>
                <a:gd name="T16" fmla="*/ 0 60000 65536"/>
                <a:gd name="T17" fmla="*/ 0 60000 65536"/>
                <a:gd name="T18" fmla="*/ 0 60000 65536"/>
                <a:gd name="T19" fmla="*/ 0 60000 65536"/>
                <a:gd name="T20" fmla="*/ 0 60000 65536"/>
                <a:gd name="T21" fmla="*/ 0 w 167"/>
                <a:gd name="T22" fmla="*/ 0 h 109"/>
                <a:gd name="T23" fmla="*/ 167 w 167"/>
                <a:gd name="T24" fmla="*/ 109 h 1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7" h="109">
                  <a:moveTo>
                    <a:pt x="0" y="108"/>
                  </a:moveTo>
                  <a:lnTo>
                    <a:pt x="0" y="109"/>
                  </a:lnTo>
                  <a:lnTo>
                    <a:pt x="113" y="109"/>
                  </a:lnTo>
                  <a:lnTo>
                    <a:pt x="167" y="105"/>
                  </a:lnTo>
                  <a:lnTo>
                    <a:pt x="167" y="102"/>
                  </a:lnTo>
                  <a:lnTo>
                    <a:pt x="89" y="90"/>
                  </a:lnTo>
                  <a:lnTo>
                    <a:pt x="79"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5" name="Freeform 756">
              <a:extLst>
                <a:ext uri="{FF2B5EF4-FFF2-40B4-BE49-F238E27FC236}">
                  <a16:creationId xmlns:a16="http://schemas.microsoft.com/office/drawing/2014/main" id="{8C8514B3-A577-43CE-8540-0D79F6634DA1}"/>
                </a:ext>
              </a:extLst>
            </p:cNvPr>
            <p:cNvSpPr>
              <a:spLocks/>
            </p:cNvSpPr>
            <p:nvPr/>
          </p:nvSpPr>
          <p:spPr bwMode="auto">
            <a:xfrm>
              <a:off x="1807688" y="1864724"/>
              <a:ext cx="23669" cy="5312"/>
            </a:xfrm>
            <a:custGeom>
              <a:avLst/>
              <a:gdLst>
                <a:gd name="T0" fmla="*/ 0 w 38"/>
                <a:gd name="T1" fmla="*/ 0 h 9"/>
                <a:gd name="T2" fmla="*/ 0 w 38"/>
                <a:gd name="T3" fmla="*/ 0 h 9"/>
                <a:gd name="T4" fmla="*/ 0 w 38"/>
                <a:gd name="T5" fmla="*/ 0 h 9"/>
                <a:gd name="T6" fmla="*/ 0 w 38"/>
                <a:gd name="T7" fmla="*/ 0 h 9"/>
                <a:gd name="T8" fmla="*/ 0 w 38"/>
                <a:gd name="T9" fmla="*/ 0 h 9"/>
                <a:gd name="T10" fmla="*/ 0 w 38"/>
                <a:gd name="T11" fmla="*/ 0 h 9"/>
                <a:gd name="T12" fmla="*/ 0 w 38"/>
                <a:gd name="T13" fmla="*/ 0 h 9"/>
                <a:gd name="T14" fmla="*/ 0 w 38"/>
                <a:gd name="T15" fmla="*/ 0 h 9"/>
                <a:gd name="T16" fmla="*/ 0 w 38"/>
                <a:gd name="T17" fmla="*/ 0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9"/>
                <a:gd name="T29" fmla="*/ 38 w 38"/>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9">
                  <a:moveTo>
                    <a:pt x="38" y="9"/>
                  </a:moveTo>
                  <a:lnTo>
                    <a:pt x="37" y="9"/>
                  </a:lnTo>
                  <a:lnTo>
                    <a:pt x="35" y="8"/>
                  </a:lnTo>
                  <a:lnTo>
                    <a:pt x="31" y="6"/>
                  </a:lnTo>
                  <a:lnTo>
                    <a:pt x="26" y="5"/>
                  </a:lnTo>
                  <a:lnTo>
                    <a:pt x="20" y="2"/>
                  </a:lnTo>
                  <a:lnTo>
                    <a:pt x="14" y="1"/>
                  </a:lnTo>
                  <a:lnTo>
                    <a:pt x="7" y="0"/>
                  </a:lnTo>
                  <a:lnTo>
                    <a:pt x="0"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6" name="Freeform 757">
              <a:extLst>
                <a:ext uri="{FF2B5EF4-FFF2-40B4-BE49-F238E27FC236}">
                  <a16:creationId xmlns:a16="http://schemas.microsoft.com/office/drawing/2014/main" id="{07372A2C-B721-4069-90D0-4565A9BBA73B}"/>
                </a:ext>
              </a:extLst>
            </p:cNvPr>
            <p:cNvSpPr>
              <a:spLocks/>
            </p:cNvSpPr>
            <p:nvPr/>
          </p:nvSpPr>
          <p:spPr bwMode="auto">
            <a:xfrm>
              <a:off x="1768239" y="1765585"/>
              <a:ext cx="51284" cy="99139"/>
            </a:xfrm>
            <a:custGeom>
              <a:avLst/>
              <a:gdLst>
                <a:gd name="T0" fmla="*/ 0 w 82"/>
                <a:gd name="T1" fmla="*/ 0 h 159"/>
                <a:gd name="T2" fmla="*/ 0 w 82"/>
                <a:gd name="T3" fmla="*/ 0 h 159"/>
                <a:gd name="T4" fmla="*/ 0 w 82"/>
                <a:gd name="T5" fmla="*/ 0 h 159"/>
                <a:gd name="T6" fmla="*/ 0 w 82"/>
                <a:gd name="T7" fmla="*/ 0 h 159"/>
                <a:gd name="T8" fmla="*/ 0 w 82"/>
                <a:gd name="T9" fmla="*/ 0 h 159"/>
                <a:gd name="T10" fmla="*/ 0 w 82"/>
                <a:gd name="T11" fmla="*/ 0 h 159"/>
                <a:gd name="T12" fmla="*/ 0 w 82"/>
                <a:gd name="T13" fmla="*/ 0 h 159"/>
                <a:gd name="T14" fmla="*/ 0 w 82"/>
                <a:gd name="T15" fmla="*/ 0 h 159"/>
                <a:gd name="T16" fmla="*/ 0 w 82"/>
                <a:gd name="T17" fmla="*/ 0 h 159"/>
                <a:gd name="T18" fmla="*/ 0 w 82"/>
                <a:gd name="T19" fmla="*/ 0 h 159"/>
                <a:gd name="T20" fmla="*/ 0 w 82"/>
                <a:gd name="T21" fmla="*/ 0 h 1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2"/>
                <a:gd name="T34" fmla="*/ 0 h 159"/>
                <a:gd name="T35" fmla="*/ 82 w 82"/>
                <a:gd name="T36" fmla="*/ 159 h 1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2" h="159">
                  <a:moveTo>
                    <a:pt x="63" y="159"/>
                  </a:moveTo>
                  <a:lnTo>
                    <a:pt x="42" y="124"/>
                  </a:lnTo>
                  <a:lnTo>
                    <a:pt x="74" y="114"/>
                  </a:lnTo>
                  <a:lnTo>
                    <a:pt x="74" y="107"/>
                  </a:lnTo>
                  <a:lnTo>
                    <a:pt x="68" y="103"/>
                  </a:lnTo>
                  <a:lnTo>
                    <a:pt x="35" y="98"/>
                  </a:lnTo>
                  <a:lnTo>
                    <a:pt x="0" y="14"/>
                  </a:lnTo>
                  <a:lnTo>
                    <a:pt x="53" y="72"/>
                  </a:lnTo>
                  <a:lnTo>
                    <a:pt x="82" y="72"/>
                  </a:lnTo>
                  <a:lnTo>
                    <a:pt x="10" y="0"/>
                  </a:lnTo>
                  <a:lnTo>
                    <a:pt x="4"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7" name="Freeform 758">
              <a:extLst>
                <a:ext uri="{FF2B5EF4-FFF2-40B4-BE49-F238E27FC236}">
                  <a16:creationId xmlns:a16="http://schemas.microsoft.com/office/drawing/2014/main" id="{D393CCB0-36FD-4ECB-9F2C-10AD00BCCD8E}"/>
                </a:ext>
              </a:extLst>
            </p:cNvPr>
            <p:cNvSpPr>
              <a:spLocks/>
            </p:cNvSpPr>
            <p:nvPr/>
          </p:nvSpPr>
          <p:spPr bwMode="auto">
            <a:xfrm>
              <a:off x="1640029" y="1832858"/>
              <a:ext cx="1973" cy="7081"/>
            </a:xfrm>
            <a:custGeom>
              <a:avLst/>
              <a:gdLst>
                <a:gd name="T0" fmla="*/ 0 w 1"/>
                <a:gd name="T1" fmla="*/ 0 h 10"/>
                <a:gd name="T2" fmla="*/ 0 w 1"/>
                <a:gd name="T3" fmla="*/ 0 h 10"/>
                <a:gd name="T4" fmla="*/ 0 w 1"/>
                <a:gd name="T5" fmla="*/ 0 h 10"/>
                <a:gd name="T6" fmla="*/ 0 w 1"/>
                <a:gd name="T7" fmla="*/ 0 h 10"/>
                <a:gd name="T8" fmla="*/ 0 w 1"/>
                <a:gd name="T9" fmla="*/ 0 h 10"/>
                <a:gd name="T10" fmla="*/ 0 w 1"/>
                <a:gd name="T11" fmla="*/ 0 h 10"/>
                <a:gd name="T12" fmla="*/ 0 w 1"/>
                <a:gd name="T13" fmla="*/ 0 h 10"/>
                <a:gd name="T14" fmla="*/ 0 w 1"/>
                <a:gd name="T15" fmla="*/ 0 h 10"/>
                <a:gd name="T16" fmla="*/ 0 w 1"/>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10"/>
                <a:gd name="T29" fmla="*/ 1 w 1"/>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10">
                  <a:moveTo>
                    <a:pt x="0" y="0"/>
                  </a:moveTo>
                  <a:lnTo>
                    <a:pt x="0" y="0"/>
                  </a:lnTo>
                  <a:lnTo>
                    <a:pt x="0" y="2"/>
                  </a:lnTo>
                  <a:lnTo>
                    <a:pt x="0" y="4"/>
                  </a:lnTo>
                  <a:lnTo>
                    <a:pt x="0" y="5"/>
                  </a:lnTo>
                  <a:lnTo>
                    <a:pt x="0" y="8"/>
                  </a:lnTo>
                  <a:lnTo>
                    <a:pt x="0" y="9"/>
                  </a:lnTo>
                  <a:lnTo>
                    <a:pt x="0" y="1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8" name="Freeform 759">
              <a:extLst>
                <a:ext uri="{FF2B5EF4-FFF2-40B4-BE49-F238E27FC236}">
                  <a16:creationId xmlns:a16="http://schemas.microsoft.com/office/drawing/2014/main" id="{A60FFCC8-B5A3-4897-BAF3-750AA434A81F}"/>
                </a:ext>
              </a:extLst>
            </p:cNvPr>
            <p:cNvSpPr>
              <a:spLocks/>
            </p:cNvSpPr>
            <p:nvPr/>
          </p:nvSpPr>
          <p:spPr bwMode="auto">
            <a:xfrm>
              <a:off x="1640029" y="1831088"/>
              <a:ext cx="3945" cy="1770"/>
            </a:xfrm>
            <a:custGeom>
              <a:avLst/>
              <a:gdLst>
                <a:gd name="T0" fmla="*/ 0 w 7"/>
                <a:gd name="T1" fmla="*/ 0 h 5"/>
                <a:gd name="T2" fmla="*/ 0 w 7"/>
                <a:gd name="T3" fmla="*/ 0 h 5"/>
                <a:gd name="T4" fmla="*/ 0 w 7"/>
                <a:gd name="T5" fmla="*/ 0 h 5"/>
                <a:gd name="T6" fmla="*/ 0 w 7"/>
                <a:gd name="T7" fmla="*/ 0 h 5"/>
                <a:gd name="T8" fmla="*/ 0 w 7"/>
                <a:gd name="T9" fmla="*/ 0 h 5"/>
                <a:gd name="T10" fmla="*/ 0 w 7"/>
                <a:gd name="T11" fmla="*/ 0 h 5"/>
                <a:gd name="T12" fmla="*/ 0 w 7"/>
                <a:gd name="T13" fmla="*/ 0 h 5"/>
                <a:gd name="T14" fmla="*/ 0 w 7"/>
                <a:gd name="T15" fmla="*/ 0 h 5"/>
                <a:gd name="T16" fmla="*/ 0 w 7"/>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7" y="0"/>
                  </a:moveTo>
                  <a:lnTo>
                    <a:pt x="7" y="0"/>
                  </a:lnTo>
                  <a:lnTo>
                    <a:pt x="6" y="0"/>
                  </a:lnTo>
                  <a:lnTo>
                    <a:pt x="4" y="2"/>
                  </a:lnTo>
                  <a:lnTo>
                    <a:pt x="4" y="3"/>
                  </a:lnTo>
                  <a:lnTo>
                    <a:pt x="3" y="3"/>
                  </a:lnTo>
                  <a:lnTo>
                    <a:pt x="2" y="4"/>
                  </a:lnTo>
                  <a:lnTo>
                    <a:pt x="1" y="4"/>
                  </a:lnTo>
                  <a:lnTo>
                    <a:pt x="0" y="5"/>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9" name="Freeform 760">
              <a:extLst>
                <a:ext uri="{FF2B5EF4-FFF2-40B4-BE49-F238E27FC236}">
                  <a16:creationId xmlns:a16="http://schemas.microsoft.com/office/drawing/2014/main" id="{EB8EC27A-53A9-4C64-B31B-C0669236F6F5}"/>
                </a:ext>
              </a:extLst>
            </p:cNvPr>
            <p:cNvSpPr>
              <a:spLocks/>
            </p:cNvSpPr>
            <p:nvPr/>
          </p:nvSpPr>
          <p:spPr bwMode="auto">
            <a:xfrm>
              <a:off x="1643974" y="1767356"/>
              <a:ext cx="45367" cy="63732"/>
            </a:xfrm>
            <a:custGeom>
              <a:avLst/>
              <a:gdLst>
                <a:gd name="T0" fmla="*/ 0 w 72"/>
                <a:gd name="T1" fmla="*/ 0 h 100"/>
                <a:gd name="T2" fmla="*/ 0 w 72"/>
                <a:gd name="T3" fmla="*/ 0 h 100"/>
                <a:gd name="T4" fmla="*/ 0 w 72"/>
                <a:gd name="T5" fmla="*/ 0 h 100"/>
                <a:gd name="T6" fmla="*/ 0 60000 65536"/>
                <a:gd name="T7" fmla="*/ 0 60000 65536"/>
                <a:gd name="T8" fmla="*/ 0 60000 65536"/>
                <a:gd name="T9" fmla="*/ 0 w 72"/>
                <a:gd name="T10" fmla="*/ 0 h 100"/>
                <a:gd name="T11" fmla="*/ 72 w 72"/>
                <a:gd name="T12" fmla="*/ 100 h 100"/>
              </a:gdLst>
              <a:ahLst/>
              <a:cxnLst>
                <a:cxn ang="T6">
                  <a:pos x="T0" y="T1"/>
                </a:cxn>
                <a:cxn ang="T7">
                  <a:pos x="T2" y="T3"/>
                </a:cxn>
                <a:cxn ang="T8">
                  <a:pos x="T4" y="T5"/>
                </a:cxn>
              </a:cxnLst>
              <a:rect l="T9" t="T10" r="T11" b="T12"/>
              <a:pathLst>
                <a:path w="72" h="100">
                  <a:moveTo>
                    <a:pt x="72" y="0"/>
                  </a:moveTo>
                  <a:lnTo>
                    <a:pt x="37" y="94"/>
                  </a:lnTo>
                  <a:lnTo>
                    <a:pt x="0" y="10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60" name="Freeform 761">
              <a:extLst>
                <a:ext uri="{FF2B5EF4-FFF2-40B4-BE49-F238E27FC236}">
                  <a16:creationId xmlns:a16="http://schemas.microsoft.com/office/drawing/2014/main" id="{AA52C7F5-B89A-4EB5-8380-1927EB0D5B63}"/>
                </a:ext>
              </a:extLst>
            </p:cNvPr>
            <p:cNvSpPr>
              <a:spLocks/>
            </p:cNvSpPr>
            <p:nvPr/>
          </p:nvSpPr>
          <p:spPr bwMode="auto">
            <a:xfrm>
              <a:off x="1675533" y="1760274"/>
              <a:ext cx="13808" cy="7081"/>
            </a:xfrm>
            <a:custGeom>
              <a:avLst/>
              <a:gdLst>
                <a:gd name="T0" fmla="*/ 0 w 24"/>
                <a:gd name="T1" fmla="*/ 0 h 10"/>
                <a:gd name="T2" fmla="*/ 0 w 24"/>
                <a:gd name="T3" fmla="*/ 0 h 10"/>
                <a:gd name="T4" fmla="*/ 0 w 24"/>
                <a:gd name="T5" fmla="*/ 0 h 10"/>
                <a:gd name="T6" fmla="*/ 0 w 24"/>
                <a:gd name="T7" fmla="*/ 0 h 10"/>
                <a:gd name="T8" fmla="*/ 0 w 24"/>
                <a:gd name="T9" fmla="*/ 0 h 10"/>
                <a:gd name="T10" fmla="*/ 0 w 24"/>
                <a:gd name="T11" fmla="*/ 0 h 10"/>
                <a:gd name="T12" fmla="*/ 0 w 24"/>
                <a:gd name="T13" fmla="*/ 0 h 10"/>
                <a:gd name="T14" fmla="*/ 0 w 24"/>
                <a:gd name="T15" fmla="*/ 0 h 10"/>
                <a:gd name="T16" fmla="*/ 0 w 24"/>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0"/>
                <a:gd name="T29" fmla="*/ 24 w 24"/>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0">
                  <a:moveTo>
                    <a:pt x="0" y="0"/>
                  </a:moveTo>
                  <a:lnTo>
                    <a:pt x="0" y="1"/>
                  </a:lnTo>
                  <a:lnTo>
                    <a:pt x="1" y="2"/>
                  </a:lnTo>
                  <a:lnTo>
                    <a:pt x="4" y="4"/>
                  </a:lnTo>
                  <a:lnTo>
                    <a:pt x="6" y="6"/>
                  </a:lnTo>
                  <a:lnTo>
                    <a:pt x="10" y="7"/>
                  </a:lnTo>
                  <a:lnTo>
                    <a:pt x="13" y="8"/>
                  </a:lnTo>
                  <a:lnTo>
                    <a:pt x="18" y="9"/>
                  </a:lnTo>
                  <a:lnTo>
                    <a:pt x="24" y="1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61" name="Freeform 762">
              <a:extLst>
                <a:ext uri="{FF2B5EF4-FFF2-40B4-BE49-F238E27FC236}">
                  <a16:creationId xmlns:a16="http://schemas.microsoft.com/office/drawing/2014/main" id="{91183460-34B9-4D15-B9E5-C500950B9916}"/>
                </a:ext>
              </a:extLst>
            </p:cNvPr>
            <p:cNvSpPr>
              <a:spLocks/>
            </p:cNvSpPr>
            <p:nvPr/>
          </p:nvSpPr>
          <p:spPr bwMode="auto">
            <a:xfrm>
              <a:off x="1643974" y="1655824"/>
              <a:ext cx="31559" cy="104451"/>
            </a:xfrm>
            <a:custGeom>
              <a:avLst/>
              <a:gdLst>
                <a:gd name="T0" fmla="*/ 0 w 48"/>
                <a:gd name="T1" fmla="*/ 0 h 168"/>
                <a:gd name="T2" fmla="*/ 0 w 48"/>
                <a:gd name="T3" fmla="*/ 0 h 168"/>
                <a:gd name="T4" fmla="*/ 0 w 48"/>
                <a:gd name="T5" fmla="*/ 0 h 168"/>
                <a:gd name="T6" fmla="*/ 0 w 48"/>
                <a:gd name="T7" fmla="*/ 0 h 168"/>
                <a:gd name="T8" fmla="*/ 0 w 48"/>
                <a:gd name="T9" fmla="*/ 0 h 168"/>
                <a:gd name="T10" fmla="*/ 0 w 48"/>
                <a:gd name="T11" fmla="*/ 0 h 168"/>
                <a:gd name="T12" fmla="*/ 0 60000 65536"/>
                <a:gd name="T13" fmla="*/ 0 60000 65536"/>
                <a:gd name="T14" fmla="*/ 0 60000 65536"/>
                <a:gd name="T15" fmla="*/ 0 60000 65536"/>
                <a:gd name="T16" fmla="*/ 0 60000 65536"/>
                <a:gd name="T17" fmla="*/ 0 60000 65536"/>
                <a:gd name="T18" fmla="*/ 0 w 48"/>
                <a:gd name="T19" fmla="*/ 0 h 168"/>
                <a:gd name="T20" fmla="*/ 48 w 48"/>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48" h="168">
                  <a:moveTo>
                    <a:pt x="0" y="0"/>
                  </a:moveTo>
                  <a:lnTo>
                    <a:pt x="0" y="37"/>
                  </a:lnTo>
                  <a:lnTo>
                    <a:pt x="6" y="37"/>
                  </a:lnTo>
                  <a:lnTo>
                    <a:pt x="6" y="157"/>
                  </a:lnTo>
                  <a:lnTo>
                    <a:pt x="48" y="157"/>
                  </a:lnTo>
                  <a:lnTo>
                    <a:pt x="48" y="168"/>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62" name="Freeform 763">
              <a:extLst>
                <a:ext uri="{FF2B5EF4-FFF2-40B4-BE49-F238E27FC236}">
                  <a16:creationId xmlns:a16="http://schemas.microsoft.com/office/drawing/2014/main" id="{3A29179D-17D0-42AC-88F4-A67C562DA394}"/>
                </a:ext>
              </a:extLst>
            </p:cNvPr>
            <p:cNvSpPr>
              <a:spLocks/>
            </p:cNvSpPr>
            <p:nvPr/>
          </p:nvSpPr>
          <p:spPr bwMode="auto">
            <a:xfrm>
              <a:off x="1584801" y="1576159"/>
              <a:ext cx="59173" cy="99139"/>
            </a:xfrm>
            <a:custGeom>
              <a:avLst/>
              <a:gdLst>
                <a:gd name="T0" fmla="*/ 0 w 98"/>
                <a:gd name="T1" fmla="*/ 0 h 159"/>
                <a:gd name="T2" fmla="*/ 0 w 98"/>
                <a:gd name="T3" fmla="*/ 0 h 159"/>
                <a:gd name="T4" fmla="*/ 0 w 98"/>
                <a:gd name="T5" fmla="*/ 0 h 159"/>
                <a:gd name="T6" fmla="*/ 0 w 98"/>
                <a:gd name="T7" fmla="*/ 0 h 159"/>
                <a:gd name="T8" fmla="*/ 0 w 98"/>
                <a:gd name="T9" fmla="*/ 0 h 159"/>
                <a:gd name="T10" fmla="*/ 0 w 98"/>
                <a:gd name="T11" fmla="*/ 0 h 159"/>
                <a:gd name="T12" fmla="*/ 0 w 98"/>
                <a:gd name="T13" fmla="*/ 0 h 159"/>
                <a:gd name="T14" fmla="*/ 0 w 98"/>
                <a:gd name="T15" fmla="*/ 0 h 159"/>
                <a:gd name="T16" fmla="*/ 0 w 98"/>
                <a:gd name="T17" fmla="*/ 0 h 1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159"/>
                <a:gd name="T29" fmla="*/ 98 w 98"/>
                <a:gd name="T30" fmla="*/ 159 h 15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159">
                  <a:moveTo>
                    <a:pt x="0" y="0"/>
                  </a:moveTo>
                  <a:lnTo>
                    <a:pt x="3" y="19"/>
                  </a:lnTo>
                  <a:lnTo>
                    <a:pt x="9" y="41"/>
                  </a:lnTo>
                  <a:lnTo>
                    <a:pt x="20" y="64"/>
                  </a:lnTo>
                  <a:lnTo>
                    <a:pt x="32" y="87"/>
                  </a:lnTo>
                  <a:lnTo>
                    <a:pt x="47" y="110"/>
                  </a:lnTo>
                  <a:lnTo>
                    <a:pt x="63" y="130"/>
                  </a:lnTo>
                  <a:lnTo>
                    <a:pt x="81" y="147"/>
                  </a:lnTo>
                  <a:lnTo>
                    <a:pt x="98" y="159"/>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63" name="Freeform 764">
              <a:extLst>
                <a:ext uri="{FF2B5EF4-FFF2-40B4-BE49-F238E27FC236}">
                  <a16:creationId xmlns:a16="http://schemas.microsoft.com/office/drawing/2014/main" id="{C7E41173-2761-47C2-B91A-353C8EF908FE}"/>
                </a:ext>
              </a:extLst>
            </p:cNvPr>
            <p:cNvSpPr>
              <a:spLocks/>
            </p:cNvSpPr>
            <p:nvPr/>
          </p:nvSpPr>
          <p:spPr bwMode="auto">
            <a:xfrm>
              <a:off x="1776129" y="1717786"/>
              <a:ext cx="33531" cy="46029"/>
            </a:xfrm>
            <a:custGeom>
              <a:avLst/>
              <a:gdLst>
                <a:gd name="T0" fmla="*/ 0 w 55"/>
                <a:gd name="T1" fmla="*/ 0 h 72"/>
                <a:gd name="T2" fmla="*/ 0 w 55"/>
                <a:gd name="T3" fmla="*/ 0 h 72"/>
                <a:gd name="T4" fmla="*/ 0 w 55"/>
                <a:gd name="T5" fmla="*/ 0 h 72"/>
                <a:gd name="T6" fmla="*/ 0 w 55"/>
                <a:gd name="T7" fmla="*/ 0 h 72"/>
                <a:gd name="T8" fmla="*/ 0 w 55"/>
                <a:gd name="T9" fmla="*/ 0 h 72"/>
                <a:gd name="T10" fmla="*/ 0 w 55"/>
                <a:gd name="T11" fmla="*/ 0 h 72"/>
                <a:gd name="T12" fmla="*/ 0 60000 65536"/>
                <a:gd name="T13" fmla="*/ 0 60000 65536"/>
                <a:gd name="T14" fmla="*/ 0 60000 65536"/>
                <a:gd name="T15" fmla="*/ 0 60000 65536"/>
                <a:gd name="T16" fmla="*/ 0 60000 65536"/>
                <a:gd name="T17" fmla="*/ 0 60000 65536"/>
                <a:gd name="T18" fmla="*/ 0 w 55"/>
                <a:gd name="T19" fmla="*/ 0 h 72"/>
                <a:gd name="T20" fmla="*/ 55 w 55"/>
                <a:gd name="T21" fmla="*/ 72 h 72"/>
              </a:gdLst>
              <a:ahLst/>
              <a:cxnLst>
                <a:cxn ang="T12">
                  <a:pos x="T0" y="T1"/>
                </a:cxn>
                <a:cxn ang="T13">
                  <a:pos x="T2" y="T3"/>
                </a:cxn>
                <a:cxn ang="T14">
                  <a:pos x="T4" y="T5"/>
                </a:cxn>
                <a:cxn ang="T15">
                  <a:pos x="T6" y="T7"/>
                </a:cxn>
                <a:cxn ang="T16">
                  <a:pos x="T8" y="T9"/>
                </a:cxn>
                <a:cxn ang="T17">
                  <a:pos x="T10" y="T11"/>
                </a:cxn>
              </a:cxnLst>
              <a:rect l="T18" t="T19" r="T20" b="T21"/>
              <a:pathLst>
                <a:path w="55" h="72">
                  <a:moveTo>
                    <a:pt x="0" y="69"/>
                  </a:moveTo>
                  <a:lnTo>
                    <a:pt x="6" y="72"/>
                  </a:lnTo>
                  <a:lnTo>
                    <a:pt x="29" y="72"/>
                  </a:lnTo>
                  <a:lnTo>
                    <a:pt x="29" y="63"/>
                  </a:lnTo>
                  <a:lnTo>
                    <a:pt x="55" y="54"/>
                  </a:lnTo>
                  <a:lnTo>
                    <a:pt x="55"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64" name="Line 769">
              <a:extLst>
                <a:ext uri="{FF2B5EF4-FFF2-40B4-BE49-F238E27FC236}">
                  <a16:creationId xmlns:a16="http://schemas.microsoft.com/office/drawing/2014/main" id="{6A340767-5FED-4ED0-859B-9BD778FA97B8}"/>
                </a:ext>
              </a:extLst>
            </p:cNvPr>
            <p:cNvSpPr>
              <a:spLocks noChangeShapeType="1"/>
            </p:cNvSpPr>
            <p:nvPr/>
          </p:nvSpPr>
          <p:spPr bwMode="auto">
            <a:xfrm>
              <a:off x="1470399" y="1857642"/>
              <a:ext cx="209079" cy="354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grpSp>
      <p:sp>
        <p:nvSpPr>
          <p:cNvPr id="65" name="Freeform 1393">
            <a:extLst>
              <a:ext uri="{FF2B5EF4-FFF2-40B4-BE49-F238E27FC236}">
                <a16:creationId xmlns:a16="http://schemas.microsoft.com/office/drawing/2014/main" id="{C819F985-0C06-43D0-A7EB-ED631D10C1E2}"/>
              </a:ext>
            </a:extLst>
          </p:cNvPr>
          <p:cNvSpPr>
            <a:spLocks/>
          </p:cNvSpPr>
          <p:nvPr/>
        </p:nvSpPr>
        <p:spPr bwMode="auto">
          <a:xfrm>
            <a:off x="1375102" y="4677318"/>
            <a:ext cx="277812" cy="246063"/>
          </a:xfrm>
          <a:custGeom>
            <a:avLst/>
            <a:gdLst>
              <a:gd name="T0" fmla="*/ 2147483646 w 642"/>
              <a:gd name="T1" fmla="*/ 2147483646 h 208"/>
              <a:gd name="T2" fmla="*/ 2147483646 w 642"/>
              <a:gd name="T3" fmla="*/ 2147483646 h 208"/>
              <a:gd name="T4" fmla="*/ 2147483646 w 642"/>
              <a:gd name="T5" fmla="*/ 2147483646 h 208"/>
              <a:gd name="T6" fmla="*/ 0 w 642"/>
              <a:gd name="T7" fmla="*/ 0 h 208"/>
              <a:gd name="T8" fmla="*/ 2147483646 w 642"/>
              <a:gd name="T9" fmla="*/ 2147483646 h 208"/>
              <a:gd name="T10" fmla="*/ 2147483646 w 642"/>
              <a:gd name="T11" fmla="*/ 2147483646 h 208"/>
              <a:gd name="T12" fmla="*/ 2147483646 w 642"/>
              <a:gd name="T13" fmla="*/ 2147483646 h 208"/>
              <a:gd name="T14" fmla="*/ 0 60000 65536"/>
              <a:gd name="T15" fmla="*/ 0 60000 65536"/>
              <a:gd name="T16" fmla="*/ 0 60000 65536"/>
              <a:gd name="T17" fmla="*/ 0 60000 65536"/>
              <a:gd name="T18" fmla="*/ 0 60000 65536"/>
              <a:gd name="T19" fmla="*/ 0 60000 65536"/>
              <a:gd name="T20" fmla="*/ 0 60000 65536"/>
              <a:gd name="T21" fmla="*/ 0 w 642"/>
              <a:gd name="T22" fmla="*/ 0 h 208"/>
              <a:gd name="T23" fmla="*/ 642 w 642"/>
              <a:gd name="T24" fmla="*/ 208 h 2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2" h="208">
                <a:moveTo>
                  <a:pt x="642" y="208"/>
                </a:moveTo>
                <a:lnTo>
                  <a:pt x="309" y="80"/>
                </a:lnTo>
                <a:lnTo>
                  <a:pt x="314" y="110"/>
                </a:lnTo>
                <a:lnTo>
                  <a:pt x="0" y="0"/>
                </a:lnTo>
                <a:lnTo>
                  <a:pt x="334" y="127"/>
                </a:lnTo>
                <a:lnTo>
                  <a:pt x="328" y="98"/>
                </a:lnTo>
                <a:lnTo>
                  <a:pt x="642" y="208"/>
                </a:lnTo>
                <a:close/>
              </a:path>
            </a:pathLst>
          </a:custGeom>
          <a:solidFill>
            <a:srgbClr val="000000"/>
          </a:solidFill>
          <a:ln w="4763">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pic>
        <p:nvPicPr>
          <p:cNvPr id="66" name="Picture 1401">
            <a:extLst>
              <a:ext uri="{FF2B5EF4-FFF2-40B4-BE49-F238E27FC236}">
                <a16:creationId xmlns:a16="http://schemas.microsoft.com/office/drawing/2014/main" id="{7B83C4B1-FCCC-49A0-9E07-4D9E4B11E3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865" y="4367755"/>
            <a:ext cx="4238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 name="正方形/長方形 66">
            <a:extLst>
              <a:ext uri="{FF2B5EF4-FFF2-40B4-BE49-F238E27FC236}">
                <a16:creationId xmlns:a16="http://schemas.microsoft.com/office/drawing/2014/main" id="{4DF54466-E7CF-4835-87D6-822D866067BB}"/>
              </a:ext>
            </a:extLst>
          </p:cNvPr>
          <p:cNvSpPr/>
          <p:nvPr/>
        </p:nvSpPr>
        <p:spPr>
          <a:xfrm>
            <a:off x="2024390" y="5048793"/>
            <a:ext cx="574675" cy="409575"/>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Sync/</a:t>
            </a:r>
          </a:p>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coding</a:t>
            </a:r>
            <a:endParaRPr kumimoji="0" lang="ja-JP" altLang="en-US" sz="1000"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68" name="テキスト ボックス 67">
            <a:extLst>
              <a:ext uri="{FF2B5EF4-FFF2-40B4-BE49-F238E27FC236}">
                <a16:creationId xmlns:a16="http://schemas.microsoft.com/office/drawing/2014/main" id="{3BF08460-4340-4145-8DD4-3CED757DA8DA}"/>
              </a:ext>
            </a:extLst>
          </p:cNvPr>
          <p:cNvSpPr txBox="1"/>
          <p:nvPr/>
        </p:nvSpPr>
        <p:spPr>
          <a:xfrm>
            <a:off x="2641610" y="5063544"/>
            <a:ext cx="782959" cy="384721"/>
          </a:xfrm>
          <a:prstGeom prst="rect">
            <a:avLst/>
          </a:prstGeom>
          <a:noFill/>
          <a:ln w="19050">
            <a:solidFill>
              <a:srgbClr val="FFFFFF">
                <a:lumMod val="50000"/>
              </a:srgbClr>
            </a:solidFill>
          </a:ln>
        </p:spPr>
        <p:txBody>
          <a:bodyPr wrap="square">
            <a:spAutoFit/>
          </a:bodyPr>
          <a:lstStyle/>
          <a:p>
            <a:pPr algn="ctr">
              <a:defRPr/>
            </a:pPr>
            <a:r>
              <a:rPr kumimoji="0" lang="en-US" altLang="ja-JP" sz="1000" kern="0" dirty="0">
                <a:solidFill>
                  <a:prstClr val="black"/>
                </a:solidFill>
                <a:latin typeface="Times New Roman" panose="02020603050405020304" pitchFamily="18" charset="0"/>
                <a:ea typeface="ＭＳ Ｐゴシック"/>
                <a:cs typeface="Times New Roman" panose="02020603050405020304" pitchFamily="18" charset="0"/>
              </a:rPr>
              <a:t>AOS / TM </a:t>
            </a:r>
            <a:r>
              <a:rPr kumimoji="0" lang="en-US" altLang="ja-JP" sz="900" kern="0" dirty="0">
                <a:solidFill>
                  <a:prstClr val="black"/>
                </a:solidFill>
                <a:latin typeface="Times New Roman" panose="02020603050405020304" pitchFamily="18" charset="0"/>
                <a:ea typeface="ＭＳ Ｐゴシック"/>
                <a:cs typeface="Times New Roman" panose="02020603050405020304" pitchFamily="18" charset="0"/>
              </a:rPr>
              <a:t>protocol </a:t>
            </a:r>
            <a:endParaRPr kumimoji="0" lang="ja-JP" altLang="en-US" sz="900" kern="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247" name="正方形/長方形 246">
            <a:extLst>
              <a:ext uri="{FF2B5EF4-FFF2-40B4-BE49-F238E27FC236}">
                <a16:creationId xmlns:a16="http://schemas.microsoft.com/office/drawing/2014/main" id="{E7E140A3-5D17-406A-9E69-63630EF562AE}"/>
              </a:ext>
            </a:extLst>
          </p:cNvPr>
          <p:cNvSpPr/>
          <p:nvPr/>
        </p:nvSpPr>
        <p:spPr>
          <a:xfrm>
            <a:off x="1466295" y="1783271"/>
            <a:ext cx="2016125" cy="965200"/>
          </a:xfrm>
          <a:prstGeom prst="rect">
            <a:avLst/>
          </a:prstGeom>
          <a:solidFill>
            <a:srgbClr val="FFFFFF"/>
          </a:solidFill>
          <a:ln w="3175" cap="flat" cmpd="sng" algn="ctr">
            <a:solidFill>
              <a:srgbClr val="000000"/>
            </a:solidFill>
            <a:prstDash val="sysDot"/>
          </a:ln>
          <a:effectLst/>
        </p:spPr>
        <p:txBody>
          <a:bodyPr anchor="ctr"/>
          <a:lstStyle/>
          <a:p>
            <a:pPr algn="ctr">
              <a:defRPr/>
            </a:pPr>
            <a:endParaRPr kumimoji="0" lang="ja-JP" altLang="en-US" kern="0">
              <a:solidFill>
                <a:prstClr val="white"/>
              </a:solidFill>
              <a:latin typeface="Times New Roman" panose="02020603050405020304" pitchFamily="18" charset="0"/>
              <a:ea typeface="ＭＳ Ｐゴシック"/>
              <a:cs typeface="Times New Roman" panose="02020603050405020304" pitchFamily="18" charset="0"/>
            </a:endParaRPr>
          </a:p>
        </p:txBody>
      </p:sp>
      <p:sp>
        <p:nvSpPr>
          <p:cNvPr id="248" name="正方形/長方形 247">
            <a:extLst>
              <a:ext uri="{FF2B5EF4-FFF2-40B4-BE49-F238E27FC236}">
                <a16:creationId xmlns:a16="http://schemas.microsoft.com/office/drawing/2014/main" id="{E913C688-D2BE-4157-9C06-B0EE22B6DDE6}"/>
              </a:ext>
            </a:extLst>
          </p:cNvPr>
          <p:cNvSpPr/>
          <p:nvPr/>
        </p:nvSpPr>
        <p:spPr>
          <a:xfrm>
            <a:off x="1898094" y="2115060"/>
            <a:ext cx="1512888" cy="555625"/>
          </a:xfrm>
          <a:prstGeom prst="rect">
            <a:avLst/>
          </a:prstGeom>
          <a:solidFill>
            <a:srgbClr val="FFFFFF"/>
          </a:solidFill>
          <a:ln w="12700" cap="flat" cmpd="sng" algn="ctr">
            <a:solidFill>
              <a:srgbClr val="000000"/>
            </a:solidFill>
            <a:prstDash val="solid"/>
          </a:ln>
          <a:effectLst/>
        </p:spPr>
        <p:txBody>
          <a:bodyPr anchor="ctr"/>
          <a:lstStyle/>
          <a:p>
            <a:pPr algn="ctr">
              <a:defRPr/>
            </a:pPr>
            <a:endParaRPr kumimoji="0" lang="ja-JP" altLang="en-US" kern="0">
              <a:solidFill>
                <a:prstClr val="white"/>
              </a:solidFill>
              <a:latin typeface="Times New Roman" panose="02020603050405020304" pitchFamily="18" charset="0"/>
              <a:ea typeface="ＭＳ Ｐゴシック"/>
              <a:cs typeface="Times New Roman" panose="02020603050405020304" pitchFamily="18" charset="0"/>
            </a:endParaRPr>
          </a:p>
        </p:txBody>
      </p:sp>
      <p:grpSp>
        <p:nvGrpSpPr>
          <p:cNvPr id="249" name="グループ化 11">
            <a:extLst>
              <a:ext uri="{FF2B5EF4-FFF2-40B4-BE49-F238E27FC236}">
                <a16:creationId xmlns:a16="http://schemas.microsoft.com/office/drawing/2014/main" id="{EC57299B-DEEC-45A7-803C-24917AB866CC}"/>
              </a:ext>
            </a:extLst>
          </p:cNvPr>
          <p:cNvGrpSpPr>
            <a:grpSpLocks/>
          </p:cNvGrpSpPr>
          <p:nvPr/>
        </p:nvGrpSpPr>
        <p:grpSpPr bwMode="auto">
          <a:xfrm flipH="1">
            <a:off x="1529795" y="1956309"/>
            <a:ext cx="392113" cy="461962"/>
            <a:chOff x="1470399" y="1423910"/>
            <a:chExt cx="487195" cy="515168"/>
          </a:xfrm>
        </p:grpSpPr>
        <p:sp>
          <p:nvSpPr>
            <p:cNvPr id="250" name="Freeform 710">
              <a:extLst>
                <a:ext uri="{FF2B5EF4-FFF2-40B4-BE49-F238E27FC236}">
                  <a16:creationId xmlns:a16="http://schemas.microsoft.com/office/drawing/2014/main" id="{5735BCA9-274F-4564-803D-09870CFD51AA}"/>
                </a:ext>
              </a:extLst>
            </p:cNvPr>
            <p:cNvSpPr>
              <a:spLocks/>
            </p:cNvSpPr>
            <p:nvPr/>
          </p:nvSpPr>
          <p:spPr bwMode="auto">
            <a:xfrm>
              <a:off x="1574939" y="1423910"/>
              <a:ext cx="382655" cy="293876"/>
            </a:xfrm>
            <a:custGeom>
              <a:avLst/>
              <a:gdLst>
                <a:gd name="T0" fmla="*/ 0 w 611"/>
                <a:gd name="T1" fmla="*/ 0 h 473"/>
                <a:gd name="T2" fmla="*/ 0 w 611"/>
                <a:gd name="T3" fmla="*/ 0 h 473"/>
                <a:gd name="T4" fmla="*/ 0 w 611"/>
                <a:gd name="T5" fmla="*/ 0 h 473"/>
                <a:gd name="T6" fmla="*/ 0 w 611"/>
                <a:gd name="T7" fmla="*/ 0 h 473"/>
                <a:gd name="T8" fmla="*/ 0 w 611"/>
                <a:gd name="T9" fmla="*/ 0 h 473"/>
                <a:gd name="T10" fmla="*/ 0 w 611"/>
                <a:gd name="T11" fmla="*/ 0 h 473"/>
                <a:gd name="T12" fmla="*/ 0 w 611"/>
                <a:gd name="T13" fmla="*/ 0 h 473"/>
                <a:gd name="T14" fmla="*/ 0 w 611"/>
                <a:gd name="T15" fmla="*/ 0 h 473"/>
                <a:gd name="T16" fmla="*/ 0 w 611"/>
                <a:gd name="T17" fmla="*/ 0 h 473"/>
                <a:gd name="T18" fmla="*/ 0 w 611"/>
                <a:gd name="T19" fmla="*/ 0 h 473"/>
                <a:gd name="T20" fmla="*/ 0 w 611"/>
                <a:gd name="T21" fmla="*/ 0 h 473"/>
                <a:gd name="T22" fmla="*/ 0 w 611"/>
                <a:gd name="T23" fmla="*/ 0 h 473"/>
                <a:gd name="T24" fmla="*/ 0 w 611"/>
                <a:gd name="T25" fmla="*/ 0 h 473"/>
                <a:gd name="T26" fmla="*/ 0 w 611"/>
                <a:gd name="T27" fmla="*/ 0 h 473"/>
                <a:gd name="T28" fmla="*/ 0 w 611"/>
                <a:gd name="T29" fmla="*/ 0 h 473"/>
                <a:gd name="T30" fmla="*/ 0 w 611"/>
                <a:gd name="T31" fmla="*/ 0 h 473"/>
                <a:gd name="T32" fmla="*/ 0 w 611"/>
                <a:gd name="T33" fmla="*/ 0 h 473"/>
                <a:gd name="T34" fmla="*/ 0 w 611"/>
                <a:gd name="T35" fmla="*/ 0 h 473"/>
                <a:gd name="T36" fmla="*/ 0 w 611"/>
                <a:gd name="T37" fmla="*/ 0 h 473"/>
                <a:gd name="T38" fmla="*/ 0 w 611"/>
                <a:gd name="T39" fmla="*/ 0 h 473"/>
                <a:gd name="T40" fmla="*/ 0 w 611"/>
                <a:gd name="T41" fmla="*/ 0 h 473"/>
                <a:gd name="T42" fmla="*/ 0 w 611"/>
                <a:gd name="T43" fmla="*/ 0 h 473"/>
                <a:gd name="T44" fmla="*/ 0 w 611"/>
                <a:gd name="T45" fmla="*/ 0 h 473"/>
                <a:gd name="T46" fmla="*/ 0 w 611"/>
                <a:gd name="T47" fmla="*/ 0 h 473"/>
                <a:gd name="T48" fmla="*/ 0 w 611"/>
                <a:gd name="T49" fmla="*/ 0 h 473"/>
                <a:gd name="T50" fmla="*/ 0 w 611"/>
                <a:gd name="T51" fmla="*/ 0 h 473"/>
                <a:gd name="T52" fmla="*/ 0 w 611"/>
                <a:gd name="T53" fmla="*/ 0 h 473"/>
                <a:gd name="T54" fmla="*/ 0 w 611"/>
                <a:gd name="T55" fmla="*/ 0 h 473"/>
                <a:gd name="T56" fmla="*/ 0 w 611"/>
                <a:gd name="T57" fmla="*/ 0 h 473"/>
                <a:gd name="T58" fmla="*/ 0 w 611"/>
                <a:gd name="T59" fmla="*/ 0 h 473"/>
                <a:gd name="T60" fmla="*/ 0 w 611"/>
                <a:gd name="T61" fmla="*/ 0 h 473"/>
                <a:gd name="T62" fmla="*/ 0 w 611"/>
                <a:gd name="T63" fmla="*/ 0 h 473"/>
                <a:gd name="T64" fmla="*/ 0 w 611"/>
                <a:gd name="T65" fmla="*/ 0 h 4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11"/>
                <a:gd name="T100" fmla="*/ 0 h 473"/>
                <a:gd name="T101" fmla="*/ 611 w 611"/>
                <a:gd name="T102" fmla="*/ 473 h 4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11" h="473">
                  <a:moveTo>
                    <a:pt x="203" y="430"/>
                  </a:moveTo>
                  <a:lnTo>
                    <a:pt x="262" y="451"/>
                  </a:lnTo>
                  <a:lnTo>
                    <a:pt x="321" y="466"/>
                  </a:lnTo>
                  <a:lnTo>
                    <a:pt x="380" y="473"/>
                  </a:lnTo>
                  <a:lnTo>
                    <a:pt x="436" y="472"/>
                  </a:lnTo>
                  <a:lnTo>
                    <a:pt x="487" y="461"/>
                  </a:lnTo>
                  <a:lnTo>
                    <a:pt x="533" y="442"/>
                  </a:lnTo>
                  <a:lnTo>
                    <a:pt x="570" y="412"/>
                  </a:lnTo>
                  <a:lnTo>
                    <a:pt x="599" y="371"/>
                  </a:lnTo>
                  <a:lnTo>
                    <a:pt x="611" y="330"/>
                  </a:lnTo>
                  <a:lnTo>
                    <a:pt x="609" y="285"/>
                  </a:lnTo>
                  <a:lnTo>
                    <a:pt x="594" y="238"/>
                  </a:lnTo>
                  <a:lnTo>
                    <a:pt x="569" y="191"/>
                  </a:lnTo>
                  <a:lnTo>
                    <a:pt x="534" y="145"/>
                  </a:lnTo>
                  <a:lnTo>
                    <a:pt x="491" y="103"/>
                  </a:lnTo>
                  <a:lnTo>
                    <a:pt x="440" y="65"/>
                  </a:lnTo>
                  <a:lnTo>
                    <a:pt x="385" y="37"/>
                  </a:lnTo>
                  <a:lnTo>
                    <a:pt x="326" y="16"/>
                  </a:lnTo>
                  <a:lnTo>
                    <a:pt x="268" y="4"/>
                  </a:lnTo>
                  <a:lnTo>
                    <a:pt x="213" y="0"/>
                  </a:lnTo>
                  <a:lnTo>
                    <a:pt x="160" y="5"/>
                  </a:lnTo>
                  <a:lnTo>
                    <a:pt x="112" y="17"/>
                  </a:lnTo>
                  <a:lnTo>
                    <a:pt x="71" y="38"/>
                  </a:lnTo>
                  <a:lnTo>
                    <a:pt x="37" y="65"/>
                  </a:lnTo>
                  <a:lnTo>
                    <a:pt x="13" y="100"/>
                  </a:lnTo>
                  <a:lnTo>
                    <a:pt x="0" y="140"/>
                  </a:lnTo>
                  <a:lnTo>
                    <a:pt x="0" y="185"/>
                  </a:lnTo>
                  <a:lnTo>
                    <a:pt x="11" y="232"/>
                  </a:lnTo>
                  <a:lnTo>
                    <a:pt x="31" y="278"/>
                  </a:lnTo>
                  <a:lnTo>
                    <a:pt x="61" y="322"/>
                  </a:lnTo>
                  <a:lnTo>
                    <a:pt x="101" y="363"/>
                  </a:lnTo>
                  <a:lnTo>
                    <a:pt x="149" y="399"/>
                  </a:lnTo>
                  <a:lnTo>
                    <a:pt x="203" y="430"/>
                  </a:lnTo>
                  <a:close/>
                </a:path>
              </a:pathLst>
            </a:custGeom>
            <a:solidFill>
              <a:srgbClr val="FFFFFF"/>
            </a:solidFill>
            <a:ln w="1588">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51" name="Freeform 711">
              <a:extLst>
                <a:ext uri="{FF2B5EF4-FFF2-40B4-BE49-F238E27FC236}">
                  <a16:creationId xmlns:a16="http://schemas.microsoft.com/office/drawing/2014/main" id="{9BBB86FE-294D-4277-A325-F090457DAFAF}"/>
                </a:ext>
              </a:extLst>
            </p:cNvPr>
            <p:cNvSpPr>
              <a:spLocks/>
            </p:cNvSpPr>
            <p:nvPr/>
          </p:nvSpPr>
          <p:spPr bwMode="auto">
            <a:xfrm>
              <a:off x="1642002" y="1655824"/>
              <a:ext cx="165686" cy="107991"/>
            </a:xfrm>
            <a:custGeom>
              <a:avLst/>
              <a:gdLst>
                <a:gd name="T0" fmla="*/ 0 w 264"/>
                <a:gd name="T1" fmla="*/ 0 h 172"/>
                <a:gd name="T2" fmla="*/ 0 w 264"/>
                <a:gd name="T3" fmla="*/ 0 h 172"/>
                <a:gd name="T4" fmla="*/ 0 w 264"/>
                <a:gd name="T5" fmla="*/ 0 h 172"/>
                <a:gd name="T6" fmla="*/ 0 w 264"/>
                <a:gd name="T7" fmla="*/ 0 h 172"/>
                <a:gd name="T8" fmla="*/ 0 w 264"/>
                <a:gd name="T9" fmla="*/ 0 h 172"/>
                <a:gd name="T10" fmla="*/ 0 w 264"/>
                <a:gd name="T11" fmla="*/ 0 h 172"/>
                <a:gd name="T12" fmla="*/ 0 w 264"/>
                <a:gd name="T13" fmla="*/ 0 h 172"/>
                <a:gd name="T14" fmla="*/ 0 w 264"/>
                <a:gd name="T15" fmla="*/ 0 h 172"/>
                <a:gd name="T16" fmla="*/ 0 w 264"/>
                <a:gd name="T17" fmla="*/ 0 h 172"/>
                <a:gd name="T18" fmla="*/ 0 w 264"/>
                <a:gd name="T19" fmla="*/ 0 h 172"/>
                <a:gd name="T20" fmla="*/ 0 w 264"/>
                <a:gd name="T21" fmla="*/ 0 h 172"/>
                <a:gd name="T22" fmla="*/ 0 w 264"/>
                <a:gd name="T23" fmla="*/ 0 h 172"/>
                <a:gd name="T24" fmla="*/ 0 w 264"/>
                <a:gd name="T25" fmla="*/ 0 h 172"/>
                <a:gd name="T26" fmla="*/ 0 w 264"/>
                <a:gd name="T27" fmla="*/ 0 h 172"/>
                <a:gd name="T28" fmla="*/ 0 w 264"/>
                <a:gd name="T29" fmla="*/ 0 h 172"/>
                <a:gd name="T30" fmla="*/ 0 w 264"/>
                <a:gd name="T31" fmla="*/ 0 h 172"/>
                <a:gd name="T32" fmla="*/ 0 w 264"/>
                <a:gd name="T33" fmla="*/ 0 h 172"/>
                <a:gd name="T34" fmla="*/ 0 w 264"/>
                <a:gd name="T35" fmla="*/ 0 h 172"/>
                <a:gd name="T36" fmla="*/ 0 w 264"/>
                <a:gd name="T37" fmla="*/ 0 h 172"/>
                <a:gd name="T38" fmla="*/ 0 w 264"/>
                <a:gd name="T39" fmla="*/ 0 h 172"/>
                <a:gd name="T40" fmla="*/ 0 w 264"/>
                <a:gd name="T41" fmla="*/ 0 h 172"/>
                <a:gd name="T42" fmla="*/ 0 w 264"/>
                <a:gd name="T43" fmla="*/ 0 h 172"/>
                <a:gd name="T44" fmla="*/ 0 w 264"/>
                <a:gd name="T45" fmla="*/ 0 h 172"/>
                <a:gd name="T46" fmla="*/ 0 w 264"/>
                <a:gd name="T47" fmla="*/ 0 h 172"/>
                <a:gd name="T48" fmla="*/ 0 w 264"/>
                <a:gd name="T49" fmla="*/ 0 h 172"/>
                <a:gd name="T50" fmla="*/ 0 w 264"/>
                <a:gd name="T51" fmla="*/ 0 h 172"/>
                <a:gd name="T52" fmla="*/ 0 w 264"/>
                <a:gd name="T53" fmla="*/ 0 h 172"/>
                <a:gd name="T54" fmla="*/ 0 w 264"/>
                <a:gd name="T55" fmla="*/ 0 h 172"/>
                <a:gd name="T56" fmla="*/ 0 w 264"/>
                <a:gd name="T57" fmla="*/ 0 h 172"/>
                <a:gd name="T58" fmla="*/ 0 w 264"/>
                <a:gd name="T59" fmla="*/ 0 h 172"/>
                <a:gd name="T60" fmla="*/ 0 w 264"/>
                <a:gd name="T61" fmla="*/ 0 h 172"/>
                <a:gd name="T62" fmla="*/ 0 w 264"/>
                <a:gd name="T63" fmla="*/ 0 h 172"/>
                <a:gd name="T64" fmla="*/ 0 w 264"/>
                <a:gd name="T65" fmla="*/ 0 h 172"/>
                <a:gd name="T66" fmla="*/ 0 w 264"/>
                <a:gd name="T67" fmla="*/ 0 h 172"/>
                <a:gd name="T68" fmla="*/ 0 w 264"/>
                <a:gd name="T69" fmla="*/ 0 h 172"/>
                <a:gd name="T70" fmla="*/ 0 w 264"/>
                <a:gd name="T71" fmla="*/ 0 h 172"/>
                <a:gd name="T72" fmla="*/ 0 w 264"/>
                <a:gd name="T73" fmla="*/ 0 h 172"/>
                <a:gd name="T74" fmla="*/ 0 w 264"/>
                <a:gd name="T75" fmla="*/ 0 h 172"/>
                <a:gd name="T76" fmla="*/ 0 w 264"/>
                <a:gd name="T77" fmla="*/ 0 h 172"/>
                <a:gd name="T78" fmla="*/ 0 w 264"/>
                <a:gd name="T79" fmla="*/ 0 h 172"/>
                <a:gd name="T80" fmla="*/ 0 w 264"/>
                <a:gd name="T81" fmla="*/ 0 h 172"/>
                <a:gd name="T82" fmla="*/ 0 w 264"/>
                <a:gd name="T83" fmla="*/ 0 h 172"/>
                <a:gd name="T84" fmla="*/ 0 w 264"/>
                <a:gd name="T85" fmla="*/ 0 h 17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4"/>
                <a:gd name="T130" fmla="*/ 0 h 172"/>
                <a:gd name="T131" fmla="*/ 264 w 264"/>
                <a:gd name="T132" fmla="*/ 172 h 17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4" h="172">
                  <a:moveTo>
                    <a:pt x="92" y="57"/>
                  </a:moveTo>
                  <a:lnTo>
                    <a:pt x="80" y="51"/>
                  </a:lnTo>
                  <a:lnTo>
                    <a:pt x="67" y="45"/>
                  </a:lnTo>
                  <a:lnTo>
                    <a:pt x="55" y="39"/>
                  </a:lnTo>
                  <a:lnTo>
                    <a:pt x="44" y="31"/>
                  </a:lnTo>
                  <a:lnTo>
                    <a:pt x="32" y="24"/>
                  </a:lnTo>
                  <a:lnTo>
                    <a:pt x="21" y="17"/>
                  </a:lnTo>
                  <a:lnTo>
                    <a:pt x="10" y="8"/>
                  </a:lnTo>
                  <a:lnTo>
                    <a:pt x="0" y="0"/>
                  </a:lnTo>
                  <a:lnTo>
                    <a:pt x="0" y="39"/>
                  </a:lnTo>
                  <a:lnTo>
                    <a:pt x="6" y="39"/>
                  </a:lnTo>
                  <a:lnTo>
                    <a:pt x="6" y="157"/>
                  </a:lnTo>
                  <a:lnTo>
                    <a:pt x="49" y="157"/>
                  </a:lnTo>
                  <a:lnTo>
                    <a:pt x="49" y="169"/>
                  </a:lnTo>
                  <a:lnTo>
                    <a:pt x="50" y="165"/>
                  </a:lnTo>
                  <a:lnTo>
                    <a:pt x="55" y="163"/>
                  </a:lnTo>
                  <a:lnTo>
                    <a:pt x="62" y="160"/>
                  </a:lnTo>
                  <a:lnTo>
                    <a:pt x="71" y="158"/>
                  </a:lnTo>
                  <a:lnTo>
                    <a:pt x="83" y="157"/>
                  </a:lnTo>
                  <a:lnTo>
                    <a:pt x="97" y="155"/>
                  </a:lnTo>
                  <a:lnTo>
                    <a:pt x="112" y="154"/>
                  </a:lnTo>
                  <a:lnTo>
                    <a:pt x="128" y="154"/>
                  </a:lnTo>
                  <a:lnTo>
                    <a:pt x="145" y="154"/>
                  </a:lnTo>
                  <a:lnTo>
                    <a:pt x="159" y="155"/>
                  </a:lnTo>
                  <a:lnTo>
                    <a:pt x="174" y="157"/>
                  </a:lnTo>
                  <a:lnTo>
                    <a:pt x="186" y="158"/>
                  </a:lnTo>
                  <a:lnTo>
                    <a:pt x="195" y="160"/>
                  </a:lnTo>
                  <a:lnTo>
                    <a:pt x="203" y="163"/>
                  </a:lnTo>
                  <a:lnTo>
                    <a:pt x="207" y="165"/>
                  </a:lnTo>
                  <a:lnTo>
                    <a:pt x="209" y="169"/>
                  </a:lnTo>
                  <a:lnTo>
                    <a:pt x="215" y="172"/>
                  </a:lnTo>
                  <a:lnTo>
                    <a:pt x="237" y="172"/>
                  </a:lnTo>
                  <a:lnTo>
                    <a:pt x="237" y="163"/>
                  </a:lnTo>
                  <a:lnTo>
                    <a:pt x="264" y="153"/>
                  </a:lnTo>
                  <a:lnTo>
                    <a:pt x="264" y="100"/>
                  </a:lnTo>
                  <a:lnTo>
                    <a:pt x="242" y="99"/>
                  </a:lnTo>
                  <a:lnTo>
                    <a:pt x="222" y="95"/>
                  </a:lnTo>
                  <a:lnTo>
                    <a:pt x="200" y="92"/>
                  </a:lnTo>
                  <a:lnTo>
                    <a:pt x="179" y="87"/>
                  </a:lnTo>
                  <a:lnTo>
                    <a:pt x="157" y="81"/>
                  </a:lnTo>
                  <a:lnTo>
                    <a:pt x="135" y="73"/>
                  </a:lnTo>
                  <a:lnTo>
                    <a:pt x="114" y="66"/>
                  </a:lnTo>
                  <a:lnTo>
                    <a:pt x="92" y="57"/>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52" name="Freeform 712">
              <a:extLst>
                <a:ext uri="{FF2B5EF4-FFF2-40B4-BE49-F238E27FC236}">
                  <a16:creationId xmlns:a16="http://schemas.microsoft.com/office/drawing/2014/main" id="{17A032F5-8752-4A82-A000-A584C7325805}"/>
                </a:ext>
              </a:extLst>
            </p:cNvPr>
            <p:cNvSpPr>
              <a:spLocks/>
            </p:cNvSpPr>
            <p:nvPr/>
          </p:nvSpPr>
          <p:spPr bwMode="auto">
            <a:xfrm>
              <a:off x="1620305" y="1758503"/>
              <a:ext cx="214997" cy="180575"/>
            </a:xfrm>
            <a:custGeom>
              <a:avLst/>
              <a:gdLst>
                <a:gd name="T0" fmla="*/ 0 w 346"/>
                <a:gd name="T1" fmla="*/ 0 h 288"/>
                <a:gd name="T2" fmla="*/ 0 w 346"/>
                <a:gd name="T3" fmla="*/ 0 h 288"/>
                <a:gd name="T4" fmla="*/ 0 w 346"/>
                <a:gd name="T5" fmla="*/ 0 h 288"/>
                <a:gd name="T6" fmla="*/ 0 w 346"/>
                <a:gd name="T7" fmla="*/ 0 h 288"/>
                <a:gd name="T8" fmla="*/ 0 w 346"/>
                <a:gd name="T9" fmla="*/ 0 h 288"/>
                <a:gd name="T10" fmla="*/ 0 w 346"/>
                <a:gd name="T11" fmla="*/ 0 h 288"/>
                <a:gd name="T12" fmla="*/ 0 w 346"/>
                <a:gd name="T13" fmla="*/ 0 h 288"/>
                <a:gd name="T14" fmla="*/ 0 w 346"/>
                <a:gd name="T15" fmla="*/ 0 h 288"/>
                <a:gd name="T16" fmla="*/ 0 w 346"/>
                <a:gd name="T17" fmla="*/ 0 h 288"/>
                <a:gd name="T18" fmla="*/ 0 w 346"/>
                <a:gd name="T19" fmla="*/ 0 h 288"/>
                <a:gd name="T20" fmla="*/ 0 w 346"/>
                <a:gd name="T21" fmla="*/ 0 h 288"/>
                <a:gd name="T22" fmla="*/ 0 w 346"/>
                <a:gd name="T23" fmla="*/ 0 h 288"/>
                <a:gd name="T24" fmla="*/ 0 w 346"/>
                <a:gd name="T25" fmla="*/ 0 h 288"/>
                <a:gd name="T26" fmla="*/ 0 w 346"/>
                <a:gd name="T27" fmla="*/ 0 h 288"/>
                <a:gd name="T28" fmla="*/ 0 w 346"/>
                <a:gd name="T29" fmla="*/ 0 h 288"/>
                <a:gd name="T30" fmla="*/ 0 w 346"/>
                <a:gd name="T31" fmla="*/ 0 h 288"/>
                <a:gd name="T32" fmla="*/ 0 w 346"/>
                <a:gd name="T33" fmla="*/ 0 h 288"/>
                <a:gd name="T34" fmla="*/ 0 w 346"/>
                <a:gd name="T35" fmla="*/ 0 h 288"/>
                <a:gd name="T36" fmla="*/ 0 w 346"/>
                <a:gd name="T37" fmla="*/ 0 h 288"/>
                <a:gd name="T38" fmla="*/ 0 w 346"/>
                <a:gd name="T39" fmla="*/ 0 h 288"/>
                <a:gd name="T40" fmla="*/ 0 w 346"/>
                <a:gd name="T41" fmla="*/ 0 h 288"/>
                <a:gd name="T42" fmla="*/ 0 w 346"/>
                <a:gd name="T43" fmla="*/ 0 h 288"/>
                <a:gd name="T44" fmla="*/ 0 w 346"/>
                <a:gd name="T45" fmla="*/ 0 h 288"/>
                <a:gd name="T46" fmla="*/ 0 w 346"/>
                <a:gd name="T47" fmla="*/ 0 h 288"/>
                <a:gd name="T48" fmla="*/ 0 w 346"/>
                <a:gd name="T49" fmla="*/ 0 h 288"/>
                <a:gd name="T50" fmla="*/ 0 w 346"/>
                <a:gd name="T51" fmla="*/ 0 h 288"/>
                <a:gd name="T52" fmla="*/ 0 w 346"/>
                <a:gd name="T53" fmla="*/ 0 h 288"/>
                <a:gd name="T54" fmla="*/ 0 w 346"/>
                <a:gd name="T55" fmla="*/ 0 h 288"/>
                <a:gd name="T56" fmla="*/ 0 w 346"/>
                <a:gd name="T57" fmla="*/ 0 h 288"/>
                <a:gd name="T58" fmla="*/ 0 w 346"/>
                <a:gd name="T59" fmla="*/ 0 h 288"/>
                <a:gd name="T60" fmla="*/ 0 w 346"/>
                <a:gd name="T61" fmla="*/ 0 h 288"/>
                <a:gd name="T62" fmla="*/ 0 w 346"/>
                <a:gd name="T63" fmla="*/ 0 h 288"/>
                <a:gd name="T64" fmla="*/ 0 w 346"/>
                <a:gd name="T65" fmla="*/ 0 h 288"/>
                <a:gd name="T66" fmla="*/ 0 w 346"/>
                <a:gd name="T67" fmla="*/ 0 h 288"/>
                <a:gd name="T68" fmla="*/ 0 w 346"/>
                <a:gd name="T69" fmla="*/ 0 h 288"/>
                <a:gd name="T70" fmla="*/ 0 w 346"/>
                <a:gd name="T71" fmla="*/ 0 h 288"/>
                <a:gd name="T72" fmla="*/ 0 w 346"/>
                <a:gd name="T73" fmla="*/ 0 h 288"/>
                <a:gd name="T74" fmla="*/ 0 w 346"/>
                <a:gd name="T75" fmla="*/ 0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46"/>
                <a:gd name="T115" fmla="*/ 0 h 288"/>
                <a:gd name="T116" fmla="*/ 346 w 346"/>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46" h="288">
                  <a:moveTo>
                    <a:pt x="66" y="135"/>
                  </a:moveTo>
                  <a:lnTo>
                    <a:pt x="31" y="129"/>
                  </a:lnTo>
                  <a:lnTo>
                    <a:pt x="31" y="128"/>
                  </a:lnTo>
                  <a:lnTo>
                    <a:pt x="31" y="126"/>
                  </a:lnTo>
                  <a:lnTo>
                    <a:pt x="31" y="124"/>
                  </a:lnTo>
                  <a:lnTo>
                    <a:pt x="31" y="122"/>
                  </a:lnTo>
                  <a:lnTo>
                    <a:pt x="31" y="121"/>
                  </a:lnTo>
                  <a:lnTo>
                    <a:pt x="31" y="120"/>
                  </a:lnTo>
                  <a:lnTo>
                    <a:pt x="32" y="118"/>
                  </a:lnTo>
                  <a:lnTo>
                    <a:pt x="34" y="118"/>
                  </a:lnTo>
                  <a:lnTo>
                    <a:pt x="35" y="117"/>
                  </a:lnTo>
                  <a:lnTo>
                    <a:pt x="36" y="116"/>
                  </a:lnTo>
                  <a:lnTo>
                    <a:pt x="37" y="115"/>
                  </a:lnTo>
                  <a:lnTo>
                    <a:pt x="38" y="115"/>
                  </a:lnTo>
                  <a:lnTo>
                    <a:pt x="76" y="109"/>
                  </a:lnTo>
                  <a:lnTo>
                    <a:pt x="113" y="5"/>
                  </a:lnTo>
                  <a:lnTo>
                    <a:pt x="114" y="5"/>
                  </a:lnTo>
                  <a:lnTo>
                    <a:pt x="119" y="4"/>
                  </a:lnTo>
                  <a:lnTo>
                    <a:pt x="125" y="4"/>
                  </a:lnTo>
                  <a:lnTo>
                    <a:pt x="132" y="3"/>
                  </a:lnTo>
                  <a:lnTo>
                    <a:pt x="142" y="1"/>
                  </a:lnTo>
                  <a:lnTo>
                    <a:pt x="150" y="0"/>
                  </a:lnTo>
                  <a:lnTo>
                    <a:pt x="160" y="0"/>
                  </a:lnTo>
                  <a:lnTo>
                    <a:pt x="170" y="0"/>
                  </a:lnTo>
                  <a:lnTo>
                    <a:pt x="179" y="0"/>
                  </a:lnTo>
                  <a:lnTo>
                    <a:pt x="189" y="0"/>
                  </a:lnTo>
                  <a:lnTo>
                    <a:pt x="198" y="1"/>
                  </a:lnTo>
                  <a:lnTo>
                    <a:pt x="208" y="3"/>
                  </a:lnTo>
                  <a:lnTo>
                    <a:pt x="215" y="4"/>
                  </a:lnTo>
                  <a:lnTo>
                    <a:pt x="221" y="4"/>
                  </a:lnTo>
                  <a:lnTo>
                    <a:pt x="225" y="5"/>
                  </a:lnTo>
                  <a:lnTo>
                    <a:pt x="227" y="5"/>
                  </a:lnTo>
                  <a:lnTo>
                    <a:pt x="229" y="10"/>
                  </a:lnTo>
                  <a:lnTo>
                    <a:pt x="245" y="10"/>
                  </a:lnTo>
                  <a:lnTo>
                    <a:pt x="318" y="81"/>
                  </a:lnTo>
                  <a:lnTo>
                    <a:pt x="289" y="81"/>
                  </a:lnTo>
                  <a:lnTo>
                    <a:pt x="236" y="24"/>
                  </a:lnTo>
                  <a:lnTo>
                    <a:pt x="271" y="109"/>
                  </a:lnTo>
                  <a:lnTo>
                    <a:pt x="303" y="112"/>
                  </a:lnTo>
                  <a:lnTo>
                    <a:pt x="309" y="117"/>
                  </a:lnTo>
                  <a:lnTo>
                    <a:pt x="309" y="123"/>
                  </a:lnTo>
                  <a:lnTo>
                    <a:pt x="278" y="134"/>
                  </a:lnTo>
                  <a:lnTo>
                    <a:pt x="298" y="168"/>
                  </a:lnTo>
                  <a:lnTo>
                    <a:pt x="306" y="169"/>
                  </a:lnTo>
                  <a:lnTo>
                    <a:pt x="313" y="170"/>
                  </a:lnTo>
                  <a:lnTo>
                    <a:pt x="319" y="171"/>
                  </a:lnTo>
                  <a:lnTo>
                    <a:pt x="325" y="174"/>
                  </a:lnTo>
                  <a:lnTo>
                    <a:pt x="330" y="175"/>
                  </a:lnTo>
                  <a:lnTo>
                    <a:pt x="333" y="177"/>
                  </a:lnTo>
                  <a:lnTo>
                    <a:pt x="336" y="179"/>
                  </a:lnTo>
                  <a:lnTo>
                    <a:pt x="337" y="179"/>
                  </a:lnTo>
                  <a:lnTo>
                    <a:pt x="346" y="268"/>
                  </a:lnTo>
                  <a:lnTo>
                    <a:pt x="334" y="265"/>
                  </a:lnTo>
                  <a:lnTo>
                    <a:pt x="257" y="270"/>
                  </a:lnTo>
                  <a:lnTo>
                    <a:pt x="257" y="286"/>
                  </a:lnTo>
                  <a:lnTo>
                    <a:pt x="247" y="286"/>
                  </a:lnTo>
                  <a:lnTo>
                    <a:pt x="235" y="287"/>
                  </a:lnTo>
                  <a:lnTo>
                    <a:pt x="224" y="287"/>
                  </a:lnTo>
                  <a:lnTo>
                    <a:pt x="213" y="287"/>
                  </a:lnTo>
                  <a:lnTo>
                    <a:pt x="203" y="287"/>
                  </a:lnTo>
                  <a:lnTo>
                    <a:pt x="194" y="288"/>
                  </a:lnTo>
                  <a:lnTo>
                    <a:pt x="185" y="288"/>
                  </a:lnTo>
                  <a:lnTo>
                    <a:pt x="177" y="288"/>
                  </a:lnTo>
                  <a:lnTo>
                    <a:pt x="155" y="287"/>
                  </a:lnTo>
                  <a:lnTo>
                    <a:pt x="129" y="287"/>
                  </a:lnTo>
                  <a:lnTo>
                    <a:pt x="100" y="286"/>
                  </a:lnTo>
                  <a:lnTo>
                    <a:pt x="70" y="285"/>
                  </a:lnTo>
                  <a:lnTo>
                    <a:pt x="43" y="283"/>
                  </a:lnTo>
                  <a:lnTo>
                    <a:pt x="20" y="282"/>
                  </a:lnTo>
                  <a:lnTo>
                    <a:pt x="5" y="282"/>
                  </a:lnTo>
                  <a:lnTo>
                    <a:pt x="0" y="282"/>
                  </a:lnTo>
                  <a:lnTo>
                    <a:pt x="66" y="135"/>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53" name="Freeform 713">
              <a:extLst>
                <a:ext uri="{FF2B5EF4-FFF2-40B4-BE49-F238E27FC236}">
                  <a16:creationId xmlns:a16="http://schemas.microsoft.com/office/drawing/2014/main" id="{C6913A98-D41A-495A-9028-CF59F86C4B63}"/>
                </a:ext>
              </a:extLst>
            </p:cNvPr>
            <p:cNvSpPr>
              <a:spLocks/>
            </p:cNvSpPr>
            <p:nvPr/>
          </p:nvSpPr>
          <p:spPr bwMode="auto">
            <a:xfrm>
              <a:off x="1675533" y="1751422"/>
              <a:ext cx="98622" cy="15934"/>
            </a:xfrm>
            <a:custGeom>
              <a:avLst/>
              <a:gdLst>
                <a:gd name="T0" fmla="*/ 0 w 160"/>
                <a:gd name="T1" fmla="*/ 0 h 24"/>
                <a:gd name="T2" fmla="*/ 0 w 160"/>
                <a:gd name="T3" fmla="*/ 0 h 24"/>
                <a:gd name="T4" fmla="*/ 0 w 160"/>
                <a:gd name="T5" fmla="*/ 0 h 24"/>
                <a:gd name="T6" fmla="*/ 0 w 160"/>
                <a:gd name="T7" fmla="*/ 0 h 24"/>
                <a:gd name="T8" fmla="*/ 0 w 160"/>
                <a:gd name="T9" fmla="*/ 0 h 24"/>
                <a:gd name="T10" fmla="*/ 0 w 160"/>
                <a:gd name="T11" fmla="*/ 0 h 24"/>
                <a:gd name="T12" fmla="*/ 0 w 160"/>
                <a:gd name="T13" fmla="*/ 0 h 24"/>
                <a:gd name="T14" fmla="*/ 0 w 160"/>
                <a:gd name="T15" fmla="*/ 0 h 24"/>
                <a:gd name="T16" fmla="*/ 0 w 160"/>
                <a:gd name="T17" fmla="*/ 0 h 24"/>
                <a:gd name="T18" fmla="*/ 0 w 160"/>
                <a:gd name="T19" fmla="*/ 0 h 24"/>
                <a:gd name="T20" fmla="*/ 0 w 160"/>
                <a:gd name="T21" fmla="*/ 0 h 24"/>
                <a:gd name="T22" fmla="*/ 0 w 160"/>
                <a:gd name="T23" fmla="*/ 0 h 24"/>
                <a:gd name="T24" fmla="*/ 0 w 160"/>
                <a:gd name="T25" fmla="*/ 0 h 24"/>
                <a:gd name="T26" fmla="*/ 0 w 160"/>
                <a:gd name="T27" fmla="*/ 0 h 24"/>
                <a:gd name="T28" fmla="*/ 0 w 160"/>
                <a:gd name="T29" fmla="*/ 0 h 24"/>
                <a:gd name="T30" fmla="*/ 0 w 160"/>
                <a:gd name="T31" fmla="*/ 0 h 24"/>
                <a:gd name="T32" fmla="*/ 0 w 160"/>
                <a:gd name="T33" fmla="*/ 0 h 24"/>
                <a:gd name="T34" fmla="*/ 0 w 160"/>
                <a:gd name="T35" fmla="*/ 0 h 24"/>
                <a:gd name="T36" fmla="*/ 0 w 160"/>
                <a:gd name="T37" fmla="*/ 0 h 24"/>
                <a:gd name="T38" fmla="*/ 0 w 160"/>
                <a:gd name="T39" fmla="*/ 0 h 24"/>
                <a:gd name="T40" fmla="*/ 0 w 160"/>
                <a:gd name="T41" fmla="*/ 0 h 24"/>
                <a:gd name="T42" fmla="*/ 0 w 160"/>
                <a:gd name="T43" fmla="*/ 0 h 24"/>
                <a:gd name="T44" fmla="*/ 0 w 160"/>
                <a:gd name="T45" fmla="*/ 0 h 24"/>
                <a:gd name="T46" fmla="*/ 0 w 160"/>
                <a:gd name="T47" fmla="*/ 0 h 24"/>
                <a:gd name="T48" fmla="*/ 0 w 160"/>
                <a:gd name="T49" fmla="*/ 0 h 24"/>
                <a:gd name="T50" fmla="*/ 0 w 160"/>
                <a:gd name="T51" fmla="*/ 0 h 24"/>
                <a:gd name="T52" fmla="*/ 0 w 160"/>
                <a:gd name="T53" fmla="*/ 0 h 24"/>
                <a:gd name="T54" fmla="*/ 0 w 160"/>
                <a:gd name="T55" fmla="*/ 0 h 24"/>
                <a:gd name="T56" fmla="*/ 0 w 160"/>
                <a:gd name="T57" fmla="*/ 0 h 24"/>
                <a:gd name="T58" fmla="*/ 0 w 160"/>
                <a:gd name="T59" fmla="*/ 0 h 24"/>
                <a:gd name="T60" fmla="*/ 0 w 160"/>
                <a:gd name="T61" fmla="*/ 0 h 24"/>
                <a:gd name="T62" fmla="*/ 0 w 160"/>
                <a:gd name="T63" fmla="*/ 0 h 24"/>
                <a:gd name="T64" fmla="*/ 0 w 160"/>
                <a:gd name="T65" fmla="*/ 0 h 24"/>
                <a:gd name="T66" fmla="*/ 0 w 160"/>
                <a:gd name="T67" fmla="*/ 0 h 24"/>
                <a:gd name="T68" fmla="*/ 0 w 160"/>
                <a:gd name="T69" fmla="*/ 0 h 24"/>
                <a:gd name="T70" fmla="*/ 0 w 160"/>
                <a:gd name="T71" fmla="*/ 0 h 24"/>
                <a:gd name="T72" fmla="*/ 0 w 160"/>
                <a:gd name="T73" fmla="*/ 0 h 24"/>
                <a:gd name="T74" fmla="*/ 0 w 160"/>
                <a:gd name="T75" fmla="*/ 0 h 24"/>
                <a:gd name="T76" fmla="*/ 0 w 160"/>
                <a:gd name="T77" fmla="*/ 0 h 24"/>
                <a:gd name="T78" fmla="*/ 0 w 160"/>
                <a:gd name="T79" fmla="*/ 0 h 24"/>
                <a:gd name="T80" fmla="*/ 0 w 160"/>
                <a:gd name="T81" fmla="*/ 0 h 24"/>
                <a:gd name="T82" fmla="*/ 0 w 160"/>
                <a:gd name="T83" fmla="*/ 0 h 24"/>
                <a:gd name="T84" fmla="*/ 0 w 160"/>
                <a:gd name="T85" fmla="*/ 0 h 24"/>
                <a:gd name="T86" fmla="*/ 0 w 160"/>
                <a:gd name="T87" fmla="*/ 0 h 24"/>
                <a:gd name="T88" fmla="*/ 0 w 160"/>
                <a:gd name="T89" fmla="*/ 0 h 24"/>
                <a:gd name="T90" fmla="*/ 0 w 160"/>
                <a:gd name="T91" fmla="*/ 0 h 24"/>
                <a:gd name="T92" fmla="*/ 0 w 160"/>
                <a:gd name="T93" fmla="*/ 0 h 24"/>
                <a:gd name="T94" fmla="*/ 0 w 160"/>
                <a:gd name="T95" fmla="*/ 0 h 24"/>
                <a:gd name="T96" fmla="*/ 0 w 160"/>
                <a:gd name="T97" fmla="*/ 0 h 24"/>
                <a:gd name="T98" fmla="*/ 0 w 160"/>
                <a:gd name="T99" fmla="*/ 0 h 24"/>
                <a:gd name="T100" fmla="*/ 0 w 160"/>
                <a:gd name="T101" fmla="*/ 0 h 24"/>
                <a:gd name="T102" fmla="*/ 0 w 160"/>
                <a:gd name="T103" fmla="*/ 0 h 2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0"/>
                <a:gd name="T157" fmla="*/ 0 h 24"/>
                <a:gd name="T158" fmla="*/ 160 w 160"/>
                <a:gd name="T159" fmla="*/ 24 h 2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0" h="24">
                  <a:moveTo>
                    <a:pt x="152" y="21"/>
                  </a:moveTo>
                  <a:lnTo>
                    <a:pt x="142" y="21"/>
                  </a:lnTo>
                  <a:lnTo>
                    <a:pt x="140" y="16"/>
                  </a:lnTo>
                  <a:lnTo>
                    <a:pt x="138" y="16"/>
                  </a:lnTo>
                  <a:lnTo>
                    <a:pt x="134" y="15"/>
                  </a:lnTo>
                  <a:lnTo>
                    <a:pt x="128" y="15"/>
                  </a:lnTo>
                  <a:lnTo>
                    <a:pt x="121" y="14"/>
                  </a:lnTo>
                  <a:lnTo>
                    <a:pt x="111" y="12"/>
                  </a:lnTo>
                  <a:lnTo>
                    <a:pt x="102" y="11"/>
                  </a:lnTo>
                  <a:lnTo>
                    <a:pt x="92" y="11"/>
                  </a:lnTo>
                  <a:lnTo>
                    <a:pt x="83" y="11"/>
                  </a:lnTo>
                  <a:lnTo>
                    <a:pt x="73" y="11"/>
                  </a:lnTo>
                  <a:lnTo>
                    <a:pt x="63" y="11"/>
                  </a:lnTo>
                  <a:lnTo>
                    <a:pt x="55" y="12"/>
                  </a:lnTo>
                  <a:lnTo>
                    <a:pt x="45" y="14"/>
                  </a:lnTo>
                  <a:lnTo>
                    <a:pt x="38" y="15"/>
                  </a:lnTo>
                  <a:lnTo>
                    <a:pt x="32" y="15"/>
                  </a:lnTo>
                  <a:lnTo>
                    <a:pt x="27" y="16"/>
                  </a:lnTo>
                  <a:lnTo>
                    <a:pt x="26" y="16"/>
                  </a:lnTo>
                  <a:lnTo>
                    <a:pt x="24" y="24"/>
                  </a:lnTo>
                  <a:lnTo>
                    <a:pt x="18" y="23"/>
                  </a:lnTo>
                  <a:lnTo>
                    <a:pt x="13" y="23"/>
                  </a:lnTo>
                  <a:lnTo>
                    <a:pt x="9" y="22"/>
                  </a:lnTo>
                  <a:lnTo>
                    <a:pt x="6" y="20"/>
                  </a:lnTo>
                  <a:lnTo>
                    <a:pt x="3" y="18"/>
                  </a:lnTo>
                  <a:lnTo>
                    <a:pt x="1" y="17"/>
                  </a:lnTo>
                  <a:lnTo>
                    <a:pt x="0" y="16"/>
                  </a:lnTo>
                  <a:lnTo>
                    <a:pt x="0" y="15"/>
                  </a:lnTo>
                  <a:lnTo>
                    <a:pt x="1" y="11"/>
                  </a:lnTo>
                  <a:lnTo>
                    <a:pt x="6" y="9"/>
                  </a:lnTo>
                  <a:lnTo>
                    <a:pt x="13" y="6"/>
                  </a:lnTo>
                  <a:lnTo>
                    <a:pt x="22" y="4"/>
                  </a:lnTo>
                  <a:lnTo>
                    <a:pt x="34" y="3"/>
                  </a:lnTo>
                  <a:lnTo>
                    <a:pt x="48" y="1"/>
                  </a:lnTo>
                  <a:lnTo>
                    <a:pt x="63" y="0"/>
                  </a:lnTo>
                  <a:lnTo>
                    <a:pt x="79" y="0"/>
                  </a:lnTo>
                  <a:lnTo>
                    <a:pt x="96" y="0"/>
                  </a:lnTo>
                  <a:lnTo>
                    <a:pt x="110" y="1"/>
                  </a:lnTo>
                  <a:lnTo>
                    <a:pt x="125" y="3"/>
                  </a:lnTo>
                  <a:lnTo>
                    <a:pt x="137" y="4"/>
                  </a:lnTo>
                  <a:lnTo>
                    <a:pt x="146" y="6"/>
                  </a:lnTo>
                  <a:lnTo>
                    <a:pt x="154" y="9"/>
                  </a:lnTo>
                  <a:lnTo>
                    <a:pt x="158" y="11"/>
                  </a:lnTo>
                  <a:lnTo>
                    <a:pt x="160" y="15"/>
                  </a:lnTo>
                  <a:lnTo>
                    <a:pt x="160" y="16"/>
                  </a:lnTo>
                  <a:lnTo>
                    <a:pt x="158" y="17"/>
                  </a:lnTo>
                  <a:lnTo>
                    <a:pt x="157" y="18"/>
                  </a:lnTo>
                  <a:lnTo>
                    <a:pt x="155" y="20"/>
                  </a:lnTo>
                  <a:lnTo>
                    <a:pt x="154" y="20"/>
                  </a:lnTo>
                  <a:lnTo>
                    <a:pt x="152" y="21"/>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54" name="Freeform 714">
              <a:extLst>
                <a:ext uri="{FF2B5EF4-FFF2-40B4-BE49-F238E27FC236}">
                  <a16:creationId xmlns:a16="http://schemas.microsoft.com/office/drawing/2014/main" id="{987EEF53-E832-4C99-BE25-B2310344621F}"/>
                </a:ext>
              </a:extLst>
            </p:cNvPr>
            <p:cNvSpPr>
              <a:spLocks/>
            </p:cNvSpPr>
            <p:nvPr/>
          </p:nvSpPr>
          <p:spPr bwMode="auto">
            <a:xfrm>
              <a:off x="1780074" y="1924915"/>
              <a:ext cx="104539" cy="14163"/>
            </a:xfrm>
            <a:custGeom>
              <a:avLst/>
              <a:gdLst>
                <a:gd name="T0" fmla="*/ 0 w 168"/>
                <a:gd name="T1" fmla="*/ 0 h 22"/>
                <a:gd name="T2" fmla="*/ 0 w 168"/>
                <a:gd name="T3" fmla="*/ 0 h 22"/>
                <a:gd name="T4" fmla="*/ 0 w 168"/>
                <a:gd name="T5" fmla="*/ 0 h 22"/>
                <a:gd name="T6" fmla="*/ 0 w 168"/>
                <a:gd name="T7" fmla="*/ 0 h 22"/>
                <a:gd name="T8" fmla="*/ 0 w 168"/>
                <a:gd name="T9" fmla="*/ 0 h 22"/>
                <a:gd name="T10" fmla="*/ 0 w 168"/>
                <a:gd name="T11" fmla="*/ 0 h 22"/>
                <a:gd name="T12" fmla="*/ 0 w 168"/>
                <a:gd name="T13" fmla="*/ 0 h 22"/>
                <a:gd name="T14" fmla="*/ 0 60000 65536"/>
                <a:gd name="T15" fmla="*/ 0 60000 65536"/>
                <a:gd name="T16" fmla="*/ 0 60000 65536"/>
                <a:gd name="T17" fmla="*/ 0 60000 65536"/>
                <a:gd name="T18" fmla="*/ 0 60000 65536"/>
                <a:gd name="T19" fmla="*/ 0 60000 65536"/>
                <a:gd name="T20" fmla="*/ 0 60000 65536"/>
                <a:gd name="T21" fmla="*/ 0 w 168"/>
                <a:gd name="T22" fmla="*/ 0 h 22"/>
                <a:gd name="T23" fmla="*/ 168 w 168"/>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8" h="22">
                  <a:moveTo>
                    <a:pt x="77" y="0"/>
                  </a:moveTo>
                  <a:lnTo>
                    <a:pt x="168" y="15"/>
                  </a:lnTo>
                  <a:lnTo>
                    <a:pt x="168" y="18"/>
                  </a:lnTo>
                  <a:lnTo>
                    <a:pt x="114" y="22"/>
                  </a:lnTo>
                  <a:lnTo>
                    <a:pt x="0" y="21"/>
                  </a:lnTo>
                  <a:lnTo>
                    <a:pt x="0" y="5"/>
                  </a:lnTo>
                  <a:lnTo>
                    <a:pt x="77" y="0"/>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55" name="Freeform 715">
              <a:extLst>
                <a:ext uri="{FF2B5EF4-FFF2-40B4-BE49-F238E27FC236}">
                  <a16:creationId xmlns:a16="http://schemas.microsoft.com/office/drawing/2014/main" id="{C37F6307-E5C0-436F-8637-8BB4C362936F}"/>
                </a:ext>
              </a:extLst>
            </p:cNvPr>
            <p:cNvSpPr>
              <a:spLocks/>
            </p:cNvSpPr>
            <p:nvPr/>
          </p:nvSpPr>
          <p:spPr bwMode="auto">
            <a:xfrm>
              <a:off x="1645947" y="1747881"/>
              <a:ext cx="47339" cy="5312"/>
            </a:xfrm>
            <a:custGeom>
              <a:avLst/>
              <a:gdLst>
                <a:gd name="T0" fmla="*/ 0 w 75"/>
                <a:gd name="T1" fmla="*/ 0 h 10"/>
                <a:gd name="T2" fmla="*/ 0 w 75"/>
                <a:gd name="T3" fmla="*/ 0 h 10"/>
                <a:gd name="T4" fmla="*/ 0 w 75"/>
                <a:gd name="T5" fmla="*/ 0 h 10"/>
                <a:gd name="T6" fmla="*/ 0 60000 65536"/>
                <a:gd name="T7" fmla="*/ 0 60000 65536"/>
                <a:gd name="T8" fmla="*/ 0 60000 65536"/>
                <a:gd name="T9" fmla="*/ 0 w 75"/>
                <a:gd name="T10" fmla="*/ 0 h 10"/>
                <a:gd name="T11" fmla="*/ 75 w 75"/>
                <a:gd name="T12" fmla="*/ 10 h 10"/>
              </a:gdLst>
              <a:ahLst/>
              <a:cxnLst>
                <a:cxn ang="T6">
                  <a:pos x="T0" y="T1"/>
                </a:cxn>
                <a:cxn ang="T7">
                  <a:pos x="T2" y="T3"/>
                </a:cxn>
                <a:cxn ang="T8">
                  <a:pos x="T4" y="T5"/>
                </a:cxn>
              </a:cxnLst>
              <a:rect l="T9" t="T10" r="T11" b="T12"/>
              <a:pathLst>
                <a:path w="75" h="10">
                  <a:moveTo>
                    <a:pt x="75" y="0"/>
                  </a:moveTo>
                  <a:lnTo>
                    <a:pt x="29" y="0"/>
                  </a:lnTo>
                  <a:lnTo>
                    <a:pt x="0" y="1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56" name="Freeform 716">
              <a:extLst>
                <a:ext uri="{FF2B5EF4-FFF2-40B4-BE49-F238E27FC236}">
                  <a16:creationId xmlns:a16="http://schemas.microsoft.com/office/drawing/2014/main" id="{C087CDEE-5F8B-42DE-8DBB-BEB0221FAA53}"/>
                </a:ext>
              </a:extLst>
            </p:cNvPr>
            <p:cNvSpPr>
              <a:spLocks/>
            </p:cNvSpPr>
            <p:nvPr/>
          </p:nvSpPr>
          <p:spPr bwMode="auto">
            <a:xfrm>
              <a:off x="1675533" y="1746112"/>
              <a:ext cx="47339" cy="8851"/>
            </a:xfrm>
            <a:custGeom>
              <a:avLst/>
              <a:gdLst>
                <a:gd name="T0" fmla="*/ 0 w 79"/>
                <a:gd name="T1" fmla="*/ 0 h 14"/>
                <a:gd name="T2" fmla="*/ 0 w 79"/>
                <a:gd name="T3" fmla="*/ 0 h 14"/>
                <a:gd name="T4" fmla="*/ 0 w 79"/>
                <a:gd name="T5" fmla="*/ 0 h 14"/>
                <a:gd name="T6" fmla="*/ 0 w 79"/>
                <a:gd name="T7" fmla="*/ 0 h 14"/>
                <a:gd name="T8" fmla="*/ 0 w 79"/>
                <a:gd name="T9" fmla="*/ 0 h 14"/>
                <a:gd name="T10" fmla="*/ 0 w 79"/>
                <a:gd name="T11" fmla="*/ 0 h 14"/>
                <a:gd name="T12" fmla="*/ 0 w 79"/>
                <a:gd name="T13" fmla="*/ 0 h 14"/>
                <a:gd name="T14" fmla="*/ 0 w 79"/>
                <a:gd name="T15" fmla="*/ 0 h 14"/>
                <a:gd name="T16" fmla="*/ 0 w 79"/>
                <a:gd name="T17" fmla="*/ 0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9"/>
                <a:gd name="T28" fmla="*/ 0 h 14"/>
                <a:gd name="T29" fmla="*/ 79 w 79"/>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9" h="14">
                  <a:moveTo>
                    <a:pt x="0" y="14"/>
                  </a:moveTo>
                  <a:lnTo>
                    <a:pt x="1" y="10"/>
                  </a:lnTo>
                  <a:lnTo>
                    <a:pt x="6" y="8"/>
                  </a:lnTo>
                  <a:lnTo>
                    <a:pt x="13" y="6"/>
                  </a:lnTo>
                  <a:lnTo>
                    <a:pt x="22" y="3"/>
                  </a:lnTo>
                  <a:lnTo>
                    <a:pt x="34" y="2"/>
                  </a:lnTo>
                  <a:lnTo>
                    <a:pt x="48" y="0"/>
                  </a:lnTo>
                  <a:lnTo>
                    <a:pt x="63" y="0"/>
                  </a:lnTo>
                  <a:lnTo>
                    <a:pt x="79"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57" name="Freeform 717">
              <a:extLst>
                <a:ext uri="{FF2B5EF4-FFF2-40B4-BE49-F238E27FC236}">
                  <a16:creationId xmlns:a16="http://schemas.microsoft.com/office/drawing/2014/main" id="{A03682BD-020F-4C03-8C86-EEF09C8B32F5}"/>
                </a:ext>
              </a:extLst>
            </p:cNvPr>
            <p:cNvSpPr>
              <a:spLocks/>
            </p:cNvSpPr>
            <p:nvPr/>
          </p:nvSpPr>
          <p:spPr bwMode="auto">
            <a:xfrm>
              <a:off x="1722872" y="1746112"/>
              <a:ext cx="51284" cy="8851"/>
            </a:xfrm>
            <a:custGeom>
              <a:avLst/>
              <a:gdLst>
                <a:gd name="T0" fmla="*/ 0 w 81"/>
                <a:gd name="T1" fmla="*/ 0 h 14"/>
                <a:gd name="T2" fmla="*/ 0 w 81"/>
                <a:gd name="T3" fmla="*/ 0 h 14"/>
                <a:gd name="T4" fmla="*/ 0 w 81"/>
                <a:gd name="T5" fmla="*/ 0 h 14"/>
                <a:gd name="T6" fmla="*/ 0 w 81"/>
                <a:gd name="T7" fmla="*/ 0 h 14"/>
                <a:gd name="T8" fmla="*/ 0 w 81"/>
                <a:gd name="T9" fmla="*/ 0 h 14"/>
                <a:gd name="T10" fmla="*/ 0 w 81"/>
                <a:gd name="T11" fmla="*/ 0 h 14"/>
                <a:gd name="T12" fmla="*/ 0 w 81"/>
                <a:gd name="T13" fmla="*/ 0 h 14"/>
                <a:gd name="T14" fmla="*/ 0 w 81"/>
                <a:gd name="T15" fmla="*/ 0 h 14"/>
                <a:gd name="T16" fmla="*/ 0 w 81"/>
                <a:gd name="T17" fmla="*/ 0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1"/>
                <a:gd name="T28" fmla="*/ 0 h 14"/>
                <a:gd name="T29" fmla="*/ 81 w 81"/>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1" h="14">
                  <a:moveTo>
                    <a:pt x="0" y="0"/>
                  </a:moveTo>
                  <a:lnTo>
                    <a:pt x="17" y="0"/>
                  </a:lnTo>
                  <a:lnTo>
                    <a:pt x="31" y="0"/>
                  </a:lnTo>
                  <a:lnTo>
                    <a:pt x="46" y="2"/>
                  </a:lnTo>
                  <a:lnTo>
                    <a:pt x="58" y="3"/>
                  </a:lnTo>
                  <a:lnTo>
                    <a:pt x="67" y="6"/>
                  </a:lnTo>
                  <a:lnTo>
                    <a:pt x="75" y="8"/>
                  </a:lnTo>
                  <a:lnTo>
                    <a:pt x="79" y="10"/>
                  </a:lnTo>
                  <a:lnTo>
                    <a:pt x="81" y="1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58" name="Freeform 718">
              <a:extLst>
                <a:ext uri="{FF2B5EF4-FFF2-40B4-BE49-F238E27FC236}">
                  <a16:creationId xmlns:a16="http://schemas.microsoft.com/office/drawing/2014/main" id="{7649528F-30E2-4A7F-8F5B-036FB23E72D1}"/>
                </a:ext>
              </a:extLst>
            </p:cNvPr>
            <p:cNvSpPr>
              <a:spLocks/>
            </p:cNvSpPr>
            <p:nvPr/>
          </p:nvSpPr>
          <p:spPr bwMode="auto">
            <a:xfrm>
              <a:off x="1645947" y="1747881"/>
              <a:ext cx="47339" cy="5312"/>
            </a:xfrm>
            <a:custGeom>
              <a:avLst/>
              <a:gdLst>
                <a:gd name="T0" fmla="*/ 0 w 75"/>
                <a:gd name="T1" fmla="*/ 0 h 10"/>
                <a:gd name="T2" fmla="*/ 0 w 75"/>
                <a:gd name="T3" fmla="*/ 0 h 10"/>
                <a:gd name="T4" fmla="*/ 0 w 75"/>
                <a:gd name="T5" fmla="*/ 0 h 10"/>
                <a:gd name="T6" fmla="*/ 0 w 75"/>
                <a:gd name="T7" fmla="*/ 0 h 10"/>
                <a:gd name="T8" fmla="*/ 0 w 75"/>
                <a:gd name="T9" fmla="*/ 0 h 10"/>
                <a:gd name="T10" fmla="*/ 0 w 75"/>
                <a:gd name="T11" fmla="*/ 0 h 10"/>
                <a:gd name="T12" fmla="*/ 0 w 75"/>
                <a:gd name="T13" fmla="*/ 0 h 10"/>
                <a:gd name="T14" fmla="*/ 0 w 75"/>
                <a:gd name="T15" fmla="*/ 0 h 10"/>
                <a:gd name="T16" fmla="*/ 0 w 75"/>
                <a:gd name="T17" fmla="*/ 0 h 10"/>
                <a:gd name="T18" fmla="*/ 0 w 75"/>
                <a:gd name="T19" fmla="*/ 0 h 10"/>
                <a:gd name="T20" fmla="*/ 0 w 75"/>
                <a:gd name="T21" fmla="*/ 0 h 10"/>
                <a:gd name="T22" fmla="*/ 0 w 75"/>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5"/>
                <a:gd name="T37" fmla="*/ 0 h 10"/>
                <a:gd name="T38" fmla="*/ 75 w 75"/>
                <a:gd name="T39" fmla="*/ 10 h 1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5" h="10">
                  <a:moveTo>
                    <a:pt x="75" y="0"/>
                  </a:moveTo>
                  <a:lnTo>
                    <a:pt x="69" y="1"/>
                  </a:lnTo>
                  <a:lnTo>
                    <a:pt x="63" y="1"/>
                  </a:lnTo>
                  <a:lnTo>
                    <a:pt x="58" y="2"/>
                  </a:lnTo>
                  <a:lnTo>
                    <a:pt x="53" y="4"/>
                  </a:lnTo>
                  <a:lnTo>
                    <a:pt x="50" y="5"/>
                  </a:lnTo>
                  <a:lnTo>
                    <a:pt x="46" y="7"/>
                  </a:lnTo>
                  <a:lnTo>
                    <a:pt x="44" y="8"/>
                  </a:lnTo>
                  <a:lnTo>
                    <a:pt x="43" y="10"/>
                  </a:lnTo>
                  <a:lnTo>
                    <a:pt x="0" y="10"/>
                  </a:lnTo>
                  <a:lnTo>
                    <a:pt x="29" y="0"/>
                  </a:lnTo>
                  <a:lnTo>
                    <a:pt x="75" y="0"/>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59" name="Freeform 719">
              <a:extLst>
                <a:ext uri="{FF2B5EF4-FFF2-40B4-BE49-F238E27FC236}">
                  <a16:creationId xmlns:a16="http://schemas.microsoft.com/office/drawing/2014/main" id="{01BA02BB-5D33-4128-88CA-54052B9D9158}"/>
                </a:ext>
              </a:extLst>
            </p:cNvPr>
            <p:cNvSpPr>
              <a:spLocks/>
            </p:cNvSpPr>
            <p:nvPr/>
          </p:nvSpPr>
          <p:spPr bwMode="auto">
            <a:xfrm>
              <a:off x="1803743" y="1737259"/>
              <a:ext cx="37476" cy="5312"/>
            </a:xfrm>
            <a:custGeom>
              <a:avLst/>
              <a:gdLst>
                <a:gd name="T0" fmla="*/ 0 w 60"/>
                <a:gd name="T1" fmla="*/ 0 h 9"/>
                <a:gd name="T2" fmla="*/ 0 w 60"/>
                <a:gd name="T3" fmla="*/ 0 h 9"/>
                <a:gd name="T4" fmla="*/ 0 w 60"/>
                <a:gd name="T5" fmla="*/ 0 h 9"/>
                <a:gd name="T6" fmla="*/ 0 w 60"/>
                <a:gd name="T7" fmla="*/ 0 h 9"/>
                <a:gd name="T8" fmla="*/ 0 w 60"/>
                <a:gd name="T9" fmla="*/ 0 h 9"/>
                <a:gd name="T10" fmla="*/ 0 w 60"/>
                <a:gd name="T11" fmla="*/ 0 h 9"/>
                <a:gd name="T12" fmla="*/ 0 w 60"/>
                <a:gd name="T13" fmla="*/ 0 h 9"/>
                <a:gd name="T14" fmla="*/ 0 60000 65536"/>
                <a:gd name="T15" fmla="*/ 0 60000 65536"/>
                <a:gd name="T16" fmla="*/ 0 60000 65536"/>
                <a:gd name="T17" fmla="*/ 0 60000 65536"/>
                <a:gd name="T18" fmla="*/ 0 60000 65536"/>
                <a:gd name="T19" fmla="*/ 0 60000 65536"/>
                <a:gd name="T20" fmla="*/ 0 60000 65536"/>
                <a:gd name="T21" fmla="*/ 0 w 60"/>
                <a:gd name="T22" fmla="*/ 0 h 9"/>
                <a:gd name="T23" fmla="*/ 60 w 60"/>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9">
                  <a:moveTo>
                    <a:pt x="0" y="9"/>
                  </a:moveTo>
                  <a:lnTo>
                    <a:pt x="0" y="3"/>
                  </a:lnTo>
                  <a:lnTo>
                    <a:pt x="8" y="0"/>
                  </a:lnTo>
                  <a:lnTo>
                    <a:pt x="8" y="7"/>
                  </a:lnTo>
                  <a:lnTo>
                    <a:pt x="60" y="7"/>
                  </a:lnTo>
                  <a:lnTo>
                    <a:pt x="53" y="9"/>
                  </a:lnTo>
                  <a:lnTo>
                    <a:pt x="0" y="9"/>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60" name="Line 720">
              <a:extLst>
                <a:ext uri="{FF2B5EF4-FFF2-40B4-BE49-F238E27FC236}">
                  <a16:creationId xmlns:a16="http://schemas.microsoft.com/office/drawing/2014/main" id="{1245C2A5-3A58-4098-9301-AECBD2E440CA}"/>
                </a:ext>
              </a:extLst>
            </p:cNvPr>
            <p:cNvSpPr>
              <a:spLocks noChangeShapeType="1"/>
            </p:cNvSpPr>
            <p:nvPr/>
          </p:nvSpPr>
          <p:spPr bwMode="auto">
            <a:xfrm flipV="1">
              <a:off x="1803743" y="1740800"/>
              <a:ext cx="5917" cy="177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61" name="Freeform 721">
              <a:extLst>
                <a:ext uri="{FF2B5EF4-FFF2-40B4-BE49-F238E27FC236}">
                  <a16:creationId xmlns:a16="http://schemas.microsoft.com/office/drawing/2014/main" id="{C89EFF32-911D-4E21-8537-C4014E1C80B5}"/>
                </a:ext>
              </a:extLst>
            </p:cNvPr>
            <p:cNvSpPr>
              <a:spLocks/>
            </p:cNvSpPr>
            <p:nvPr/>
          </p:nvSpPr>
          <p:spPr bwMode="auto">
            <a:xfrm>
              <a:off x="1724845" y="1590322"/>
              <a:ext cx="35504" cy="26555"/>
            </a:xfrm>
            <a:custGeom>
              <a:avLst/>
              <a:gdLst>
                <a:gd name="T0" fmla="*/ 0 w 58"/>
                <a:gd name="T1" fmla="*/ 0 h 42"/>
                <a:gd name="T2" fmla="*/ 0 w 58"/>
                <a:gd name="T3" fmla="*/ 0 h 42"/>
                <a:gd name="T4" fmla="*/ 0 w 58"/>
                <a:gd name="T5" fmla="*/ 0 h 42"/>
                <a:gd name="T6" fmla="*/ 0 w 58"/>
                <a:gd name="T7" fmla="*/ 0 h 42"/>
                <a:gd name="T8" fmla="*/ 0 w 58"/>
                <a:gd name="T9" fmla="*/ 0 h 42"/>
                <a:gd name="T10" fmla="*/ 0 w 58"/>
                <a:gd name="T11" fmla="*/ 0 h 42"/>
                <a:gd name="T12" fmla="*/ 0 w 58"/>
                <a:gd name="T13" fmla="*/ 0 h 42"/>
                <a:gd name="T14" fmla="*/ 0 w 58"/>
                <a:gd name="T15" fmla="*/ 0 h 42"/>
                <a:gd name="T16" fmla="*/ 0 w 58"/>
                <a:gd name="T17" fmla="*/ 0 h 42"/>
                <a:gd name="T18" fmla="*/ 0 w 58"/>
                <a:gd name="T19" fmla="*/ 0 h 42"/>
                <a:gd name="T20" fmla="*/ 0 w 58"/>
                <a:gd name="T21" fmla="*/ 0 h 42"/>
                <a:gd name="T22" fmla="*/ 0 w 58"/>
                <a:gd name="T23" fmla="*/ 0 h 42"/>
                <a:gd name="T24" fmla="*/ 0 w 58"/>
                <a:gd name="T25" fmla="*/ 0 h 42"/>
                <a:gd name="T26" fmla="*/ 0 w 58"/>
                <a:gd name="T27" fmla="*/ 0 h 42"/>
                <a:gd name="T28" fmla="*/ 0 w 58"/>
                <a:gd name="T29" fmla="*/ 0 h 42"/>
                <a:gd name="T30" fmla="*/ 0 w 58"/>
                <a:gd name="T31" fmla="*/ 0 h 42"/>
                <a:gd name="T32" fmla="*/ 0 w 58"/>
                <a:gd name="T33" fmla="*/ 0 h 42"/>
                <a:gd name="T34" fmla="*/ 0 w 58"/>
                <a:gd name="T35" fmla="*/ 0 h 42"/>
                <a:gd name="T36" fmla="*/ 0 w 58"/>
                <a:gd name="T37" fmla="*/ 0 h 42"/>
                <a:gd name="T38" fmla="*/ 0 w 58"/>
                <a:gd name="T39" fmla="*/ 0 h 42"/>
                <a:gd name="T40" fmla="*/ 0 w 58"/>
                <a:gd name="T41" fmla="*/ 0 h 42"/>
                <a:gd name="T42" fmla="*/ 0 w 58"/>
                <a:gd name="T43" fmla="*/ 0 h 42"/>
                <a:gd name="T44" fmla="*/ 0 w 58"/>
                <a:gd name="T45" fmla="*/ 0 h 42"/>
                <a:gd name="T46" fmla="*/ 0 w 58"/>
                <a:gd name="T47" fmla="*/ 0 h 42"/>
                <a:gd name="T48" fmla="*/ 0 w 58"/>
                <a:gd name="T49" fmla="*/ 0 h 42"/>
                <a:gd name="T50" fmla="*/ 0 w 58"/>
                <a:gd name="T51" fmla="*/ 0 h 42"/>
                <a:gd name="T52" fmla="*/ 0 w 58"/>
                <a:gd name="T53" fmla="*/ 0 h 42"/>
                <a:gd name="T54" fmla="*/ 0 w 58"/>
                <a:gd name="T55" fmla="*/ 0 h 42"/>
                <a:gd name="T56" fmla="*/ 0 w 58"/>
                <a:gd name="T57" fmla="*/ 0 h 42"/>
                <a:gd name="T58" fmla="*/ 0 w 58"/>
                <a:gd name="T59" fmla="*/ 0 h 42"/>
                <a:gd name="T60" fmla="*/ 0 w 58"/>
                <a:gd name="T61" fmla="*/ 0 h 42"/>
                <a:gd name="T62" fmla="*/ 0 w 58"/>
                <a:gd name="T63" fmla="*/ 0 h 42"/>
                <a:gd name="T64" fmla="*/ 0 w 58"/>
                <a:gd name="T65" fmla="*/ 0 h 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8"/>
                <a:gd name="T100" fmla="*/ 0 h 42"/>
                <a:gd name="T101" fmla="*/ 58 w 58"/>
                <a:gd name="T102" fmla="*/ 42 h 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8" h="42">
                  <a:moveTo>
                    <a:pt x="39" y="4"/>
                  </a:moveTo>
                  <a:lnTo>
                    <a:pt x="33" y="1"/>
                  </a:lnTo>
                  <a:lnTo>
                    <a:pt x="27" y="0"/>
                  </a:lnTo>
                  <a:lnTo>
                    <a:pt x="21" y="0"/>
                  </a:lnTo>
                  <a:lnTo>
                    <a:pt x="16" y="0"/>
                  </a:lnTo>
                  <a:lnTo>
                    <a:pt x="11" y="1"/>
                  </a:lnTo>
                  <a:lnTo>
                    <a:pt x="8" y="2"/>
                  </a:lnTo>
                  <a:lnTo>
                    <a:pt x="4" y="5"/>
                  </a:lnTo>
                  <a:lnTo>
                    <a:pt x="2" y="8"/>
                  </a:lnTo>
                  <a:lnTo>
                    <a:pt x="0" y="12"/>
                  </a:lnTo>
                  <a:lnTo>
                    <a:pt x="0" y="17"/>
                  </a:lnTo>
                  <a:lnTo>
                    <a:pt x="2" y="21"/>
                  </a:lnTo>
                  <a:lnTo>
                    <a:pt x="3" y="24"/>
                  </a:lnTo>
                  <a:lnTo>
                    <a:pt x="6" y="29"/>
                  </a:lnTo>
                  <a:lnTo>
                    <a:pt x="10" y="33"/>
                  </a:lnTo>
                  <a:lnTo>
                    <a:pt x="15" y="36"/>
                  </a:lnTo>
                  <a:lnTo>
                    <a:pt x="20" y="39"/>
                  </a:lnTo>
                  <a:lnTo>
                    <a:pt x="26" y="41"/>
                  </a:lnTo>
                  <a:lnTo>
                    <a:pt x="32" y="42"/>
                  </a:lnTo>
                  <a:lnTo>
                    <a:pt x="36" y="42"/>
                  </a:lnTo>
                  <a:lnTo>
                    <a:pt x="42" y="42"/>
                  </a:lnTo>
                  <a:lnTo>
                    <a:pt x="47" y="41"/>
                  </a:lnTo>
                  <a:lnTo>
                    <a:pt x="51" y="40"/>
                  </a:lnTo>
                  <a:lnTo>
                    <a:pt x="55" y="37"/>
                  </a:lnTo>
                  <a:lnTo>
                    <a:pt x="57" y="34"/>
                  </a:lnTo>
                  <a:lnTo>
                    <a:pt x="58" y="30"/>
                  </a:lnTo>
                  <a:lnTo>
                    <a:pt x="58" y="25"/>
                  </a:lnTo>
                  <a:lnTo>
                    <a:pt x="57" y="22"/>
                  </a:lnTo>
                  <a:lnTo>
                    <a:pt x="56" y="18"/>
                  </a:lnTo>
                  <a:lnTo>
                    <a:pt x="52" y="13"/>
                  </a:lnTo>
                  <a:lnTo>
                    <a:pt x="49" y="10"/>
                  </a:lnTo>
                  <a:lnTo>
                    <a:pt x="44" y="6"/>
                  </a:lnTo>
                  <a:lnTo>
                    <a:pt x="39" y="4"/>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62" name="Freeform 722">
              <a:extLst>
                <a:ext uri="{FF2B5EF4-FFF2-40B4-BE49-F238E27FC236}">
                  <a16:creationId xmlns:a16="http://schemas.microsoft.com/office/drawing/2014/main" id="{AFC6B814-C148-49C8-BDA4-CE136739F363}"/>
                </a:ext>
              </a:extLst>
            </p:cNvPr>
            <p:cNvSpPr>
              <a:spLocks/>
            </p:cNvSpPr>
            <p:nvPr/>
          </p:nvSpPr>
          <p:spPr bwMode="auto">
            <a:xfrm>
              <a:off x="1726817" y="1590322"/>
              <a:ext cx="29587" cy="23014"/>
            </a:xfrm>
            <a:custGeom>
              <a:avLst/>
              <a:gdLst>
                <a:gd name="T0" fmla="*/ 0 w 48"/>
                <a:gd name="T1" fmla="*/ 0 h 36"/>
                <a:gd name="T2" fmla="*/ 0 w 48"/>
                <a:gd name="T3" fmla="*/ 0 h 36"/>
                <a:gd name="T4" fmla="*/ 0 w 48"/>
                <a:gd name="T5" fmla="*/ 0 h 36"/>
                <a:gd name="T6" fmla="*/ 0 w 48"/>
                <a:gd name="T7" fmla="*/ 0 h 36"/>
                <a:gd name="T8" fmla="*/ 0 w 48"/>
                <a:gd name="T9" fmla="*/ 0 h 36"/>
                <a:gd name="T10" fmla="*/ 0 w 48"/>
                <a:gd name="T11" fmla="*/ 0 h 36"/>
                <a:gd name="T12" fmla="*/ 0 w 48"/>
                <a:gd name="T13" fmla="*/ 0 h 36"/>
                <a:gd name="T14" fmla="*/ 0 w 48"/>
                <a:gd name="T15" fmla="*/ 0 h 36"/>
                <a:gd name="T16" fmla="*/ 0 w 48"/>
                <a:gd name="T17" fmla="*/ 0 h 36"/>
                <a:gd name="T18" fmla="*/ 0 w 48"/>
                <a:gd name="T19" fmla="*/ 0 h 36"/>
                <a:gd name="T20" fmla="*/ 0 w 48"/>
                <a:gd name="T21" fmla="*/ 0 h 36"/>
                <a:gd name="T22" fmla="*/ 0 w 48"/>
                <a:gd name="T23" fmla="*/ 0 h 36"/>
                <a:gd name="T24" fmla="*/ 0 w 48"/>
                <a:gd name="T25" fmla="*/ 0 h 36"/>
                <a:gd name="T26" fmla="*/ 0 w 48"/>
                <a:gd name="T27" fmla="*/ 0 h 36"/>
                <a:gd name="T28" fmla="*/ 0 w 48"/>
                <a:gd name="T29" fmla="*/ 0 h 36"/>
                <a:gd name="T30" fmla="*/ 0 w 48"/>
                <a:gd name="T31" fmla="*/ 0 h 36"/>
                <a:gd name="T32" fmla="*/ 0 w 48"/>
                <a:gd name="T33" fmla="*/ 0 h 36"/>
                <a:gd name="T34" fmla="*/ 0 w 48"/>
                <a:gd name="T35" fmla="*/ 0 h 36"/>
                <a:gd name="T36" fmla="*/ 0 w 48"/>
                <a:gd name="T37" fmla="*/ 0 h 36"/>
                <a:gd name="T38" fmla="*/ 0 w 48"/>
                <a:gd name="T39" fmla="*/ 0 h 36"/>
                <a:gd name="T40" fmla="*/ 0 w 48"/>
                <a:gd name="T41" fmla="*/ 0 h 36"/>
                <a:gd name="T42" fmla="*/ 0 w 48"/>
                <a:gd name="T43" fmla="*/ 0 h 36"/>
                <a:gd name="T44" fmla="*/ 0 w 48"/>
                <a:gd name="T45" fmla="*/ 0 h 36"/>
                <a:gd name="T46" fmla="*/ 0 w 48"/>
                <a:gd name="T47" fmla="*/ 0 h 36"/>
                <a:gd name="T48" fmla="*/ 0 w 48"/>
                <a:gd name="T49" fmla="*/ 0 h 36"/>
                <a:gd name="T50" fmla="*/ 0 w 48"/>
                <a:gd name="T51" fmla="*/ 0 h 36"/>
                <a:gd name="T52" fmla="*/ 0 w 48"/>
                <a:gd name="T53" fmla="*/ 0 h 36"/>
                <a:gd name="T54" fmla="*/ 0 w 48"/>
                <a:gd name="T55" fmla="*/ 0 h 36"/>
                <a:gd name="T56" fmla="*/ 0 w 48"/>
                <a:gd name="T57" fmla="*/ 0 h 36"/>
                <a:gd name="T58" fmla="*/ 0 w 48"/>
                <a:gd name="T59" fmla="*/ 0 h 36"/>
                <a:gd name="T60" fmla="*/ 0 w 48"/>
                <a:gd name="T61" fmla="*/ 0 h 36"/>
                <a:gd name="T62" fmla="*/ 0 w 48"/>
                <a:gd name="T63" fmla="*/ 0 h 36"/>
                <a:gd name="T64" fmla="*/ 0 w 48"/>
                <a:gd name="T65" fmla="*/ 0 h 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8"/>
                <a:gd name="T100" fmla="*/ 0 h 36"/>
                <a:gd name="T101" fmla="*/ 48 w 48"/>
                <a:gd name="T102" fmla="*/ 36 h 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8" h="36">
                  <a:moveTo>
                    <a:pt x="33" y="4"/>
                  </a:moveTo>
                  <a:lnTo>
                    <a:pt x="28" y="3"/>
                  </a:lnTo>
                  <a:lnTo>
                    <a:pt x="23" y="1"/>
                  </a:lnTo>
                  <a:lnTo>
                    <a:pt x="18" y="0"/>
                  </a:lnTo>
                  <a:lnTo>
                    <a:pt x="13" y="0"/>
                  </a:lnTo>
                  <a:lnTo>
                    <a:pt x="10" y="1"/>
                  </a:lnTo>
                  <a:lnTo>
                    <a:pt x="6" y="3"/>
                  </a:lnTo>
                  <a:lnTo>
                    <a:pt x="4" y="5"/>
                  </a:lnTo>
                  <a:lnTo>
                    <a:pt x="1" y="9"/>
                  </a:lnTo>
                  <a:lnTo>
                    <a:pt x="0" y="11"/>
                  </a:lnTo>
                  <a:lnTo>
                    <a:pt x="0" y="15"/>
                  </a:lnTo>
                  <a:lnTo>
                    <a:pt x="1" y="18"/>
                  </a:lnTo>
                  <a:lnTo>
                    <a:pt x="3" y="22"/>
                  </a:lnTo>
                  <a:lnTo>
                    <a:pt x="6" y="24"/>
                  </a:lnTo>
                  <a:lnTo>
                    <a:pt x="9" y="28"/>
                  </a:lnTo>
                  <a:lnTo>
                    <a:pt x="12" y="30"/>
                  </a:lnTo>
                  <a:lnTo>
                    <a:pt x="17" y="33"/>
                  </a:lnTo>
                  <a:lnTo>
                    <a:pt x="22" y="35"/>
                  </a:lnTo>
                  <a:lnTo>
                    <a:pt x="27" y="36"/>
                  </a:lnTo>
                  <a:lnTo>
                    <a:pt x="31" y="36"/>
                  </a:lnTo>
                  <a:lnTo>
                    <a:pt x="35" y="36"/>
                  </a:lnTo>
                  <a:lnTo>
                    <a:pt x="40" y="35"/>
                  </a:lnTo>
                  <a:lnTo>
                    <a:pt x="42" y="34"/>
                  </a:lnTo>
                  <a:lnTo>
                    <a:pt x="46" y="32"/>
                  </a:lnTo>
                  <a:lnTo>
                    <a:pt x="47" y="29"/>
                  </a:lnTo>
                  <a:lnTo>
                    <a:pt x="48" y="26"/>
                  </a:lnTo>
                  <a:lnTo>
                    <a:pt x="48" y="22"/>
                  </a:lnTo>
                  <a:lnTo>
                    <a:pt x="48" y="20"/>
                  </a:lnTo>
                  <a:lnTo>
                    <a:pt x="46" y="16"/>
                  </a:lnTo>
                  <a:lnTo>
                    <a:pt x="44" y="12"/>
                  </a:lnTo>
                  <a:lnTo>
                    <a:pt x="41" y="9"/>
                  </a:lnTo>
                  <a:lnTo>
                    <a:pt x="36" y="6"/>
                  </a:lnTo>
                  <a:lnTo>
                    <a:pt x="33" y="4"/>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63" name="Freeform 723">
              <a:extLst>
                <a:ext uri="{FF2B5EF4-FFF2-40B4-BE49-F238E27FC236}">
                  <a16:creationId xmlns:a16="http://schemas.microsoft.com/office/drawing/2014/main" id="{51717089-2CFE-4AE9-9B96-8D3870869749}"/>
                </a:ext>
              </a:extLst>
            </p:cNvPr>
            <p:cNvSpPr>
              <a:spLocks/>
            </p:cNvSpPr>
            <p:nvPr/>
          </p:nvSpPr>
          <p:spPr bwMode="auto">
            <a:xfrm>
              <a:off x="1762321" y="1531900"/>
              <a:ext cx="13808" cy="17703"/>
            </a:xfrm>
            <a:custGeom>
              <a:avLst/>
              <a:gdLst>
                <a:gd name="T0" fmla="*/ 0 w 20"/>
                <a:gd name="T1" fmla="*/ 0 h 27"/>
                <a:gd name="T2" fmla="*/ 0 w 20"/>
                <a:gd name="T3" fmla="*/ 0 h 27"/>
                <a:gd name="T4" fmla="*/ 0 w 20"/>
                <a:gd name="T5" fmla="*/ 0 h 27"/>
                <a:gd name="T6" fmla="*/ 0 w 20"/>
                <a:gd name="T7" fmla="*/ 0 h 27"/>
                <a:gd name="T8" fmla="*/ 0 w 20"/>
                <a:gd name="T9" fmla="*/ 0 h 27"/>
                <a:gd name="T10" fmla="*/ 0 w 20"/>
                <a:gd name="T11" fmla="*/ 0 h 27"/>
                <a:gd name="T12" fmla="*/ 0 w 20"/>
                <a:gd name="T13" fmla="*/ 0 h 27"/>
                <a:gd name="T14" fmla="*/ 0 w 20"/>
                <a:gd name="T15" fmla="*/ 0 h 27"/>
                <a:gd name="T16" fmla="*/ 0 w 20"/>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27"/>
                <a:gd name="T29" fmla="*/ 20 w 20"/>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27">
                  <a:moveTo>
                    <a:pt x="1" y="0"/>
                  </a:moveTo>
                  <a:lnTo>
                    <a:pt x="0" y="4"/>
                  </a:lnTo>
                  <a:lnTo>
                    <a:pt x="0" y="8"/>
                  </a:lnTo>
                  <a:lnTo>
                    <a:pt x="1" y="11"/>
                  </a:lnTo>
                  <a:lnTo>
                    <a:pt x="3" y="15"/>
                  </a:lnTo>
                  <a:lnTo>
                    <a:pt x="6" y="18"/>
                  </a:lnTo>
                  <a:lnTo>
                    <a:pt x="10" y="22"/>
                  </a:lnTo>
                  <a:lnTo>
                    <a:pt x="14" y="25"/>
                  </a:lnTo>
                  <a:lnTo>
                    <a:pt x="20" y="2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64" name="Freeform 724">
              <a:extLst>
                <a:ext uri="{FF2B5EF4-FFF2-40B4-BE49-F238E27FC236}">
                  <a16:creationId xmlns:a16="http://schemas.microsoft.com/office/drawing/2014/main" id="{5D55323D-7DCB-4FE9-A156-18435E19552F}"/>
                </a:ext>
              </a:extLst>
            </p:cNvPr>
            <p:cNvSpPr>
              <a:spLocks/>
            </p:cNvSpPr>
            <p:nvPr/>
          </p:nvSpPr>
          <p:spPr bwMode="auto">
            <a:xfrm>
              <a:off x="1762321" y="1528359"/>
              <a:ext cx="21698" cy="3541"/>
            </a:xfrm>
            <a:custGeom>
              <a:avLst/>
              <a:gdLst>
                <a:gd name="T0" fmla="*/ 0 w 33"/>
                <a:gd name="T1" fmla="*/ 0 h 8"/>
                <a:gd name="T2" fmla="*/ 0 w 33"/>
                <a:gd name="T3" fmla="*/ 0 h 8"/>
                <a:gd name="T4" fmla="*/ 0 w 33"/>
                <a:gd name="T5" fmla="*/ 0 h 8"/>
                <a:gd name="T6" fmla="*/ 0 w 33"/>
                <a:gd name="T7" fmla="*/ 0 h 8"/>
                <a:gd name="T8" fmla="*/ 0 w 33"/>
                <a:gd name="T9" fmla="*/ 0 h 8"/>
                <a:gd name="T10" fmla="*/ 0 w 33"/>
                <a:gd name="T11" fmla="*/ 0 h 8"/>
                <a:gd name="T12" fmla="*/ 0 w 33"/>
                <a:gd name="T13" fmla="*/ 0 h 8"/>
                <a:gd name="T14" fmla="*/ 0 w 33"/>
                <a:gd name="T15" fmla="*/ 0 h 8"/>
                <a:gd name="T16" fmla="*/ 0 w 33"/>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8"/>
                <a:gd name="T29" fmla="*/ 33 w 33"/>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8">
                  <a:moveTo>
                    <a:pt x="33" y="2"/>
                  </a:moveTo>
                  <a:lnTo>
                    <a:pt x="27" y="1"/>
                  </a:lnTo>
                  <a:lnTo>
                    <a:pt x="21" y="0"/>
                  </a:lnTo>
                  <a:lnTo>
                    <a:pt x="17" y="0"/>
                  </a:lnTo>
                  <a:lnTo>
                    <a:pt x="12" y="0"/>
                  </a:lnTo>
                  <a:lnTo>
                    <a:pt x="8" y="1"/>
                  </a:lnTo>
                  <a:lnTo>
                    <a:pt x="5" y="4"/>
                  </a:lnTo>
                  <a:lnTo>
                    <a:pt x="1" y="6"/>
                  </a:lnTo>
                  <a:lnTo>
                    <a:pt x="0" y="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65" name="Freeform 725">
              <a:extLst>
                <a:ext uri="{FF2B5EF4-FFF2-40B4-BE49-F238E27FC236}">
                  <a16:creationId xmlns:a16="http://schemas.microsoft.com/office/drawing/2014/main" id="{C33A9B36-F546-4005-9764-2EF2BCB7CBC1}"/>
                </a:ext>
              </a:extLst>
            </p:cNvPr>
            <p:cNvSpPr>
              <a:spLocks/>
            </p:cNvSpPr>
            <p:nvPr/>
          </p:nvSpPr>
          <p:spPr bwMode="auto">
            <a:xfrm>
              <a:off x="1784019" y="1528359"/>
              <a:ext cx="11835" cy="17703"/>
            </a:xfrm>
            <a:custGeom>
              <a:avLst/>
              <a:gdLst>
                <a:gd name="T0" fmla="*/ 0 w 20"/>
                <a:gd name="T1" fmla="*/ 0 h 27"/>
                <a:gd name="T2" fmla="*/ 0 w 20"/>
                <a:gd name="T3" fmla="*/ 0 h 27"/>
                <a:gd name="T4" fmla="*/ 0 w 20"/>
                <a:gd name="T5" fmla="*/ 0 h 27"/>
                <a:gd name="T6" fmla="*/ 0 w 20"/>
                <a:gd name="T7" fmla="*/ 0 h 27"/>
                <a:gd name="T8" fmla="*/ 0 w 20"/>
                <a:gd name="T9" fmla="*/ 0 h 27"/>
                <a:gd name="T10" fmla="*/ 0 w 20"/>
                <a:gd name="T11" fmla="*/ 0 h 27"/>
                <a:gd name="T12" fmla="*/ 0 w 20"/>
                <a:gd name="T13" fmla="*/ 0 h 27"/>
                <a:gd name="T14" fmla="*/ 0 w 20"/>
                <a:gd name="T15" fmla="*/ 0 h 27"/>
                <a:gd name="T16" fmla="*/ 0 w 20"/>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27"/>
                <a:gd name="T29" fmla="*/ 20 w 20"/>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27">
                  <a:moveTo>
                    <a:pt x="20" y="27"/>
                  </a:moveTo>
                  <a:lnTo>
                    <a:pt x="20" y="23"/>
                  </a:lnTo>
                  <a:lnTo>
                    <a:pt x="20" y="20"/>
                  </a:lnTo>
                  <a:lnTo>
                    <a:pt x="18" y="16"/>
                  </a:lnTo>
                  <a:lnTo>
                    <a:pt x="16" y="12"/>
                  </a:lnTo>
                  <a:lnTo>
                    <a:pt x="14" y="9"/>
                  </a:lnTo>
                  <a:lnTo>
                    <a:pt x="10" y="6"/>
                  </a:lnTo>
                  <a:lnTo>
                    <a:pt x="5" y="3"/>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66" name="Freeform 726">
              <a:extLst>
                <a:ext uri="{FF2B5EF4-FFF2-40B4-BE49-F238E27FC236}">
                  <a16:creationId xmlns:a16="http://schemas.microsoft.com/office/drawing/2014/main" id="{5E216D01-C5C9-4389-A9EB-E9BF09B03BAF}"/>
                </a:ext>
              </a:extLst>
            </p:cNvPr>
            <p:cNvSpPr>
              <a:spLocks/>
            </p:cNvSpPr>
            <p:nvPr/>
          </p:nvSpPr>
          <p:spPr bwMode="auto">
            <a:xfrm>
              <a:off x="1776129" y="1546063"/>
              <a:ext cx="19724" cy="7081"/>
            </a:xfrm>
            <a:custGeom>
              <a:avLst/>
              <a:gdLst>
                <a:gd name="T0" fmla="*/ 0 w 34"/>
                <a:gd name="T1" fmla="*/ 0 h 10"/>
                <a:gd name="T2" fmla="*/ 0 w 34"/>
                <a:gd name="T3" fmla="*/ 0 h 10"/>
                <a:gd name="T4" fmla="*/ 0 w 34"/>
                <a:gd name="T5" fmla="*/ 0 h 10"/>
                <a:gd name="T6" fmla="*/ 0 w 34"/>
                <a:gd name="T7" fmla="*/ 0 h 10"/>
                <a:gd name="T8" fmla="*/ 0 w 34"/>
                <a:gd name="T9" fmla="*/ 0 h 10"/>
                <a:gd name="T10" fmla="*/ 0 w 34"/>
                <a:gd name="T11" fmla="*/ 0 h 10"/>
                <a:gd name="T12" fmla="*/ 0 w 34"/>
                <a:gd name="T13" fmla="*/ 0 h 10"/>
                <a:gd name="T14" fmla="*/ 0 w 34"/>
                <a:gd name="T15" fmla="*/ 0 h 10"/>
                <a:gd name="T16" fmla="*/ 0 w 34"/>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
                <a:gd name="T28" fmla="*/ 0 h 10"/>
                <a:gd name="T29" fmla="*/ 34 w 34"/>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 h="10">
                  <a:moveTo>
                    <a:pt x="0" y="6"/>
                  </a:moveTo>
                  <a:lnTo>
                    <a:pt x="5" y="8"/>
                  </a:lnTo>
                  <a:lnTo>
                    <a:pt x="11" y="8"/>
                  </a:lnTo>
                  <a:lnTo>
                    <a:pt x="16" y="10"/>
                  </a:lnTo>
                  <a:lnTo>
                    <a:pt x="20" y="8"/>
                  </a:lnTo>
                  <a:lnTo>
                    <a:pt x="25" y="7"/>
                  </a:lnTo>
                  <a:lnTo>
                    <a:pt x="29" y="6"/>
                  </a:lnTo>
                  <a:lnTo>
                    <a:pt x="31" y="4"/>
                  </a:lnTo>
                  <a:lnTo>
                    <a:pt x="34"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67" name="Freeform 727">
              <a:extLst>
                <a:ext uri="{FF2B5EF4-FFF2-40B4-BE49-F238E27FC236}">
                  <a16:creationId xmlns:a16="http://schemas.microsoft.com/office/drawing/2014/main" id="{B6E18B09-F805-4E18-9C24-BC6F3DFFA002}"/>
                </a:ext>
              </a:extLst>
            </p:cNvPr>
            <p:cNvSpPr>
              <a:spLocks/>
            </p:cNvSpPr>
            <p:nvPr/>
          </p:nvSpPr>
          <p:spPr bwMode="auto">
            <a:xfrm>
              <a:off x="1754431" y="1533671"/>
              <a:ext cx="17753" cy="23014"/>
            </a:xfrm>
            <a:custGeom>
              <a:avLst/>
              <a:gdLst>
                <a:gd name="T0" fmla="*/ 0 w 26"/>
                <a:gd name="T1" fmla="*/ 0 h 34"/>
                <a:gd name="T2" fmla="*/ 0 w 26"/>
                <a:gd name="T3" fmla="*/ 0 h 34"/>
                <a:gd name="T4" fmla="*/ 0 w 26"/>
                <a:gd name="T5" fmla="*/ 0 h 34"/>
                <a:gd name="T6" fmla="*/ 0 w 26"/>
                <a:gd name="T7" fmla="*/ 0 h 34"/>
                <a:gd name="T8" fmla="*/ 0 w 26"/>
                <a:gd name="T9" fmla="*/ 0 h 34"/>
                <a:gd name="T10" fmla="*/ 0 w 26"/>
                <a:gd name="T11" fmla="*/ 0 h 34"/>
                <a:gd name="T12" fmla="*/ 0 w 26"/>
                <a:gd name="T13" fmla="*/ 0 h 34"/>
                <a:gd name="T14" fmla="*/ 0 w 26"/>
                <a:gd name="T15" fmla="*/ 0 h 34"/>
                <a:gd name="T16" fmla="*/ 0 w 26"/>
                <a:gd name="T17" fmla="*/ 0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
                <a:gd name="T28" fmla="*/ 0 h 34"/>
                <a:gd name="T29" fmla="*/ 26 w 26"/>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 h="34">
                  <a:moveTo>
                    <a:pt x="1" y="0"/>
                  </a:moveTo>
                  <a:lnTo>
                    <a:pt x="0" y="3"/>
                  </a:lnTo>
                  <a:lnTo>
                    <a:pt x="0" y="8"/>
                  </a:lnTo>
                  <a:lnTo>
                    <a:pt x="2" y="13"/>
                  </a:lnTo>
                  <a:lnTo>
                    <a:pt x="4" y="18"/>
                  </a:lnTo>
                  <a:lnTo>
                    <a:pt x="8" y="23"/>
                  </a:lnTo>
                  <a:lnTo>
                    <a:pt x="14" y="28"/>
                  </a:lnTo>
                  <a:lnTo>
                    <a:pt x="20" y="31"/>
                  </a:lnTo>
                  <a:lnTo>
                    <a:pt x="26" y="3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68" name="Freeform 728">
              <a:extLst>
                <a:ext uri="{FF2B5EF4-FFF2-40B4-BE49-F238E27FC236}">
                  <a16:creationId xmlns:a16="http://schemas.microsoft.com/office/drawing/2014/main" id="{D19687D1-40C5-4E32-AD26-6619A6B6A861}"/>
                </a:ext>
              </a:extLst>
            </p:cNvPr>
            <p:cNvSpPr>
              <a:spLocks/>
            </p:cNvSpPr>
            <p:nvPr/>
          </p:nvSpPr>
          <p:spPr bwMode="auto">
            <a:xfrm>
              <a:off x="1754431" y="1526590"/>
              <a:ext cx="29587" cy="7081"/>
            </a:xfrm>
            <a:custGeom>
              <a:avLst/>
              <a:gdLst>
                <a:gd name="T0" fmla="*/ 0 w 44"/>
                <a:gd name="T1" fmla="*/ 0 h 12"/>
                <a:gd name="T2" fmla="*/ 0 w 44"/>
                <a:gd name="T3" fmla="*/ 0 h 12"/>
                <a:gd name="T4" fmla="*/ 0 w 44"/>
                <a:gd name="T5" fmla="*/ 0 h 12"/>
                <a:gd name="T6" fmla="*/ 0 w 44"/>
                <a:gd name="T7" fmla="*/ 0 h 12"/>
                <a:gd name="T8" fmla="*/ 0 w 44"/>
                <a:gd name="T9" fmla="*/ 0 h 12"/>
                <a:gd name="T10" fmla="*/ 0 w 44"/>
                <a:gd name="T11" fmla="*/ 0 h 12"/>
                <a:gd name="T12" fmla="*/ 0 w 44"/>
                <a:gd name="T13" fmla="*/ 0 h 12"/>
                <a:gd name="T14" fmla="*/ 0 w 44"/>
                <a:gd name="T15" fmla="*/ 0 h 12"/>
                <a:gd name="T16" fmla="*/ 0 w 44"/>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4"/>
                <a:gd name="T28" fmla="*/ 0 h 12"/>
                <a:gd name="T29" fmla="*/ 44 w 4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4" h="12">
                  <a:moveTo>
                    <a:pt x="44" y="3"/>
                  </a:moveTo>
                  <a:lnTo>
                    <a:pt x="37" y="1"/>
                  </a:lnTo>
                  <a:lnTo>
                    <a:pt x="30" y="0"/>
                  </a:lnTo>
                  <a:lnTo>
                    <a:pt x="23" y="0"/>
                  </a:lnTo>
                  <a:lnTo>
                    <a:pt x="17" y="0"/>
                  </a:lnTo>
                  <a:lnTo>
                    <a:pt x="11" y="2"/>
                  </a:lnTo>
                  <a:lnTo>
                    <a:pt x="6" y="5"/>
                  </a:lnTo>
                  <a:lnTo>
                    <a:pt x="2" y="7"/>
                  </a:lnTo>
                  <a:lnTo>
                    <a:pt x="0" y="12"/>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69" name="Freeform 729">
              <a:extLst>
                <a:ext uri="{FF2B5EF4-FFF2-40B4-BE49-F238E27FC236}">
                  <a16:creationId xmlns:a16="http://schemas.microsoft.com/office/drawing/2014/main" id="{75D7AB50-4062-4B31-9D28-7D1B619D8CE5}"/>
                </a:ext>
              </a:extLst>
            </p:cNvPr>
            <p:cNvSpPr>
              <a:spLocks/>
            </p:cNvSpPr>
            <p:nvPr/>
          </p:nvSpPr>
          <p:spPr bwMode="auto">
            <a:xfrm>
              <a:off x="1784019" y="1528359"/>
              <a:ext cx="15780" cy="23015"/>
            </a:xfrm>
            <a:custGeom>
              <a:avLst/>
              <a:gdLst>
                <a:gd name="T0" fmla="*/ 0 w 27"/>
                <a:gd name="T1" fmla="*/ 0 h 35"/>
                <a:gd name="T2" fmla="*/ 0 w 27"/>
                <a:gd name="T3" fmla="*/ 0 h 35"/>
                <a:gd name="T4" fmla="*/ 0 w 27"/>
                <a:gd name="T5" fmla="*/ 0 h 35"/>
                <a:gd name="T6" fmla="*/ 0 w 27"/>
                <a:gd name="T7" fmla="*/ 0 h 35"/>
                <a:gd name="T8" fmla="*/ 0 w 27"/>
                <a:gd name="T9" fmla="*/ 0 h 35"/>
                <a:gd name="T10" fmla="*/ 0 w 27"/>
                <a:gd name="T11" fmla="*/ 0 h 35"/>
                <a:gd name="T12" fmla="*/ 0 w 27"/>
                <a:gd name="T13" fmla="*/ 0 h 35"/>
                <a:gd name="T14" fmla="*/ 0 w 27"/>
                <a:gd name="T15" fmla="*/ 0 h 35"/>
                <a:gd name="T16" fmla="*/ 0 w 27"/>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
                <a:gd name="T28" fmla="*/ 0 h 35"/>
                <a:gd name="T29" fmla="*/ 27 w 27"/>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 h="35">
                  <a:moveTo>
                    <a:pt x="26" y="35"/>
                  </a:moveTo>
                  <a:lnTo>
                    <a:pt x="27" y="31"/>
                  </a:lnTo>
                  <a:lnTo>
                    <a:pt x="26" y="26"/>
                  </a:lnTo>
                  <a:lnTo>
                    <a:pt x="24" y="21"/>
                  </a:lnTo>
                  <a:lnTo>
                    <a:pt x="22" y="16"/>
                  </a:lnTo>
                  <a:lnTo>
                    <a:pt x="17" y="11"/>
                  </a:lnTo>
                  <a:lnTo>
                    <a:pt x="12" y="8"/>
                  </a:lnTo>
                  <a:lnTo>
                    <a:pt x="6" y="4"/>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70" name="Freeform 730">
              <a:extLst>
                <a:ext uri="{FF2B5EF4-FFF2-40B4-BE49-F238E27FC236}">
                  <a16:creationId xmlns:a16="http://schemas.microsoft.com/office/drawing/2014/main" id="{976A2513-36A7-4EA3-B4DA-8E69032952F8}"/>
                </a:ext>
              </a:extLst>
            </p:cNvPr>
            <p:cNvSpPr>
              <a:spLocks/>
            </p:cNvSpPr>
            <p:nvPr/>
          </p:nvSpPr>
          <p:spPr bwMode="auto">
            <a:xfrm>
              <a:off x="1772184" y="1551374"/>
              <a:ext cx="27614" cy="7081"/>
            </a:xfrm>
            <a:custGeom>
              <a:avLst/>
              <a:gdLst>
                <a:gd name="T0" fmla="*/ 0 w 45"/>
                <a:gd name="T1" fmla="*/ 0 h 11"/>
                <a:gd name="T2" fmla="*/ 0 w 45"/>
                <a:gd name="T3" fmla="*/ 0 h 11"/>
                <a:gd name="T4" fmla="*/ 0 w 45"/>
                <a:gd name="T5" fmla="*/ 0 h 11"/>
                <a:gd name="T6" fmla="*/ 0 w 45"/>
                <a:gd name="T7" fmla="*/ 0 h 11"/>
                <a:gd name="T8" fmla="*/ 0 w 45"/>
                <a:gd name="T9" fmla="*/ 0 h 11"/>
                <a:gd name="T10" fmla="*/ 0 w 45"/>
                <a:gd name="T11" fmla="*/ 0 h 11"/>
                <a:gd name="T12" fmla="*/ 0 w 45"/>
                <a:gd name="T13" fmla="*/ 0 h 11"/>
                <a:gd name="T14" fmla="*/ 0 w 45"/>
                <a:gd name="T15" fmla="*/ 0 h 11"/>
                <a:gd name="T16" fmla="*/ 0 w 45"/>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
                <a:gd name="T28" fmla="*/ 0 h 11"/>
                <a:gd name="T29" fmla="*/ 45 w 45"/>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 h="11">
                  <a:moveTo>
                    <a:pt x="0" y="8"/>
                  </a:moveTo>
                  <a:lnTo>
                    <a:pt x="7" y="10"/>
                  </a:lnTo>
                  <a:lnTo>
                    <a:pt x="14" y="11"/>
                  </a:lnTo>
                  <a:lnTo>
                    <a:pt x="22" y="11"/>
                  </a:lnTo>
                  <a:lnTo>
                    <a:pt x="28" y="11"/>
                  </a:lnTo>
                  <a:lnTo>
                    <a:pt x="32" y="10"/>
                  </a:lnTo>
                  <a:lnTo>
                    <a:pt x="37" y="8"/>
                  </a:lnTo>
                  <a:lnTo>
                    <a:pt x="42" y="4"/>
                  </a:lnTo>
                  <a:lnTo>
                    <a:pt x="45"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71" name="Line 731">
              <a:extLst>
                <a:ext uri="{FF2B5EF4-FFF2-40B4-BE49-F238E27FC236}">
                  <a16:creationId xmlns:a16="http://schemas.microsoft.com/office/drawing/2014/main" id="{4899C731-727A-4F5F-836A-BAB1D068AFAF}"/>
                </a:ext>
              </a:extLst>
            </p:cNvPr>
            <p:cNvSpPr>
              <a:spLocks noChangeShapeType="1"/>
            </p:cNvSpPr>
            <p:nvPr/>
          </p:nvSpPr>
          <p:spPr bwMode="auto">
            <a:xfrm flipV="1">
              <a:off x="1657782" y="1521278"/>
              <a:ext cx="132153" cy="1770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72" name="Line 732">
              <a:extLst>
                <a:ext uri="{FF2B5EF4-FFF2-40B4-BE49-F238E27FC236}">
                  <a16:creationId xmlns:a16="http://schemas.microsoft.com/office/drawing/2014/main" id="{371F3727-CDFF-4D36-A63A-997E106CFAE2}"/>
                </a:ext>
              </a:extLst>
            </p:cNvPr>
            <p:cNvSpPr>
              <a:spLocks noChangeShapeType="1"/>
            </p:cNvSpPr>
            <p:nvPr/>
          </p:nvSpPr>
          <p:spPr bwMode="auto">
            <a:xfrm>
              <a:off x="1789935" y="1521278"/>
              <a:ext cx="37477" cy="3540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73" name="Line 733">
              <a:extLst>
                <a:ext uri="{FF2B5EF4-FFF2-40B4-BE49-F238E27FC236}">
                  <a16:creationId xmlns:a16="http://schemas.microsoft.com/office/drawing/2014/main" id="{4E9F0F93-7394-47DF-A57B-522776C33275}"/>
                </a:ext>
              </a:extLst>
            </p:cNvPr>
            <p:cNvSpPr>
              <a:spLocks noChangeShapeType="1"/>
            </p:cNvSpPr>
            <p:nvPr/>
          </p:nvSpPr>
          <p:spPr bwMode="auto">
            <a:xfrm flipV="1">
              <a:off x="1780074" y="1498264"/>
              <a:ext cx="23669" cy="424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74" name="Line 734">
              <a:extLst>
                <a:ext uri="{FF2B5EF4-FFF2-40B4-BE49-F238E27FC236}">
                  <a16:creationId xmlns:a16="http://schemas.microsoft.com/office/drawing/2014/main" id="{D1AB6FF5-18DA-4E4F-830A-79881DB7C0DD}"/>
                </a:ext>
              </a:extLst>
            </p:cNvPr>
            <p:cNvSpPr>
              <a:spLocks noChangeShapeType="1"/>
            </p:cNvSpPr>
            <p:nvPr/>
          </p:nvSpPr>
          <p:spPr bwMode="auto">
            <a:xfrm flipV="1">
              <a:off x="1772184" y="1521278"/>
              <a:ext cx="17751" cy="14870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75" name="Freeform 735">
              <a:extLst>
                <a:ext uri="{FF2B5EF4-FFF2-40B4-BE49-F238E27FC236}">
                  <a16:creationId xmlns:a16="http://schemas.microsoft.com/office/drawing/2014/main" id="{EAA5884A-214D-44E9-BAA1-B1603A72B23F}"/>
                </a:ext>
              </a:extLst>
            </p:cNvPr>
            <p:cNvSpPr>
              <a:spLocks noEditPoints="1"/>
            </p:cNvSpPr>
            <p:nvPr/>
          </p:nvSpPr>
          <p:spPr bwMode="auto">
            <a:xfrm>
              <a:off x="1748515" y="1567307"/>
              <a:ext cx="17751" cy="21244"/>
            </a:xfrm>
            <a:custGeom>
              <a:avLst/>
              <a:gdLst>
                <a:gd name="T0" fmla="*/ 0 w 29"/>
                <a:gd name="T1" fmla="*/ 0 h 33"/>
                <a:gd name="T2" fmla="*/ 0 w 29"/>
                <a:gd name="T3" fmla="*/ 0 h 33"/>
                <a:gd name="T4" fmla="*/ 0 w 29"/>
                <a:gd name="T5" fmla="*/ 0 h 33"/>
                <a:gd name="T6" fmla="*/ 0 w 29"/>
                <a:gd name="T7" fmla="*/ 0 h 33"/>
                <a:gd name="T8" fmla="*/ 0 w 29"/>
                <a:gd name="T9" fmla="*/ 0 h 33"/>
                <a:gd name="T10" fmla="*/ 0 w 29"/>
                <a:gd name="T11" fmla="*/ 0 h 33"/>
                <a:gd name="T12" fmla="*/ 0 w 29"/>
                <a:gd name="T13" fmla="*/ 0 h 33"/>
                <a:gd name="T14" fmla="*/ 0 w 29"/>
                <a:gd name="T15" fmla="*/ 0 h 33"/>
                <a:gd name="T16" fmla="*/ 0 w 29"/>
                <a:gd name="T17" fmla="*/ 0 h 33"/>
                <a:gd name="T18" fmla="*/ 0 w 29"/>
                <a:gd name="T19" fmla="*/ 0 h 33"/>
                <a:gd name="T20" fmla="*/ 0 w 29"/>
                <a:gd name="T21" fmla="*/ 0 h 33"/>
                <a:gd name="T22" fmla="*/ 0 w 29"/>
                <a:gd name="T23" fmla="*/ 0 h 33"/>
                <a:gd name="T24" fmla="*/ 0 w 29"/>
                <a:gd name="T25" fmla="*/ 0 h 33"/>
                <a:gd name="T26" fmla="*/ 0 w 29"/>
                <a:gd name="T27" fmla="*/ 0 h 33"/>
                <a:gd name="T28" fmla="*/ 0 w 29"/>
                <a:gd name="T29" fmla="*/ 0 h 33"/>
                <a:gd name="T30" fmla="*/ 0 w 29"/>
                <a:gd name="T31" fmla="*/ 0 h 33"/>
                <a:gd name="T32" fmla="*/ 0 w 29"/>
                <a:gd name="T33" fmla="*/ 0 h 33"/>
                <a:gd name="T34" fmla="*/ 0 w 29"/>
                <a:gd name="T35" fmla="*/ 0 h 33"/>
                <a:gd name="T36" fmla="*/ 0 w 29"/>
                <a:gd name="T37" fmla="*/ 0 h 33"/>
                <a:gd name="T38" fmla="*/ 0 w 29"/>
                <a:gd name="T39" fmla="*/ 0 h 33"/>
                <a:gd name="T40" fmla="*/ 0 w 29"/>
                <a:gd name="T41" fmla="*/ 0 h 33"/>
                <a:gd name="T42" fmla="*/ 0 w 29"/>
                <a:gd name="T43" fmla="*/ 0 h 33"/>
                <a:gd name="T44" fmla="*/ 0 w 29"/>
                <a:gd name="T45" fmla="*/ 0 h 33"/>
                <a:gd name="T46" fmla="*/ 0 w 29"/>
                <a:gd name="T47" fmla="*/ 0 h 33"/>
                <a:gd name="T48" fmla="*/ 0 w 29"/>
                <a:gd name="T49" fmla="*/ 0 h 33"/>
                <a:gd name="T50" fmla="*/ 0 w 29"/>
                <a:gd name="T51" fmla="*/ 0 h 33"/>
                <a:gd name="T52" fmla="*/ 0 w 29"/>
                <a:gd name="T53" fmla="*/ 0 h 33"/>
                <a:gd name="T54" fmla="*/ 0 w 29"/>
                <a:gd name="T55" fmla="*/ 0 h 33"/>
                <a:gd name="T56" fmla="*/ 0 w 29"/>
                <a:gd name="T57" fmla="*/ 0 h 33"/>
                <a:gd name="T58" fmla="*/ 0 w 29"/>
                <a:gd name="T59" fmla="*/ 0 h 33"/>
                <a:gd name="T60" fmla="*/ 0 w 29"/>
                <a:gd name="T61" fmla="*/ 0 h 33"/>
                <a:gd name="T62" fmla="*/ 0 w 29"/>
                <a:gd name="T63" fmla="*/ 0 h 33"/>
                <a:gd name="T64" fmla="*/ 0 w 29"/>
                <a:gd name="T65" fmla="*/ 0 h 3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33"/>
                <a:gd name="T101" fmla="*/ 29 w 29"/>
                <a:gd name="T102" fmla="*/ 33 h 3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33">
                  <a:moveTo>
                    <a:pt x="23" y="1"/>
                  </a:moveTo>
                  <a:lnTo>
                    <a:pt x="20" y="1"/>
                  </a:lnTo>
                  <a:lnTo>
                    <a:pt x="19" y="0"/>
                  </a:lnTo>
                  <a:lnTo>
                    <a:pt x="17" y="0"/>
                  </a:lnTo>
                  <a:lnTo>
                    <a:pt x="15" y="0"/>
                  </a:lnTo>
                  <a:lnTo>
                    <a:pt x="14" y="1"/>
                  </a:lnTo>
                  <a:lnTo>
                    <a:pt x="13" y="1"/>
                  </a:lnTo>
                  <a:lnTo>
                    <a:pt x="12" y="2"/>
                  </a:lnTo>
                  <a:lnTo>
                    <a:pt x="11" y="4"/>
                  </a:lnTo>
                  <a:lnTo>
                    <a:pt x="11" y="6"/>
                  </a:lnTo>
                  <a:lnTo>
                    <a:pt x="11" y="7"/>
                  </a:lnTo>
                  <a:lnTo>
                    <a:pt x="12" y="9"/>
                  </a:lnTo>
                  <a:lnTo>
                    <a:pt x="12" y="10"/>
                  </a:lnTo>
                  <a:lnTo>
                    <a:pt x="13" y="11"/>
                  </a:lnTo>
                  <a:lnTo>
                    <a:pt x="14" y="11"/>
                  </a:lnTo>
                  <a:lnTo>
                    <a:pt x="17" y="12"/>
                  </a:lnTo>
                  <a:lnTo>
                    <a:pt x="18" y="13"/>
                  </a:lnTo>
                  <a:lnTo>
                    <a:pt x="20" y="13"/>
                  </a:lnTo>
                  <a:lnTo>
                    <a:pt x="21" y="13"/>
                  </a:lnTo>
                  <a:lnTo>
                    <a:pt x="23" y="13"/>
                  </a:lnTo>
                  <a:lnTo>
                    <a:pt x="25" y="13"/>
                  </a:lnTo>
                  <a:lnTo>
                    <a:pt x="26" y="12"/>
                  </a:lnTo>
                  <a:lnTo>
                    <a:pt x="27" y="12"/>
                  </a:lnTo>
                  <a:lnTo>
                    <a:pt x="27" y="11"/>
                  </a:lnTo>
                  <a:lnTo>
                    <a:pt x="29" y="10"/>
                  </a:lnTo>
                  <a:lnTo>
                    <a:pt x="29" y="9"/>
                  </a:lnTo>
                  <a:lnTo>
                    <a:pt x="27" y="7"/>
                  </a:lnTo>
                  <a:lnTo>
                    <a:pt x="27" y="6"/>
                  </a:lnTo>
                  <a:lnTo>
                    <a:pt x="26" y="5"/>
                  </a:lnTo>
                  <a:lnTo>
                    <a:pt x="25" y="4"/>
                  </a:lnTo>
                  <a:lnTo>
                    <a:pt x="24" y="2"/>
                  </a:lnTo>
                  <a:lnTo>
                    <a:pt x="23" y="1"/>
                  </a:lnTo>
                  <a:close/>
                  <a:moveTo>
                    <a:pt x="11" y="21"/>
                  </a:moveTo>
                  <a:lnTo>
                    <a:pt x="9" y="21"/>
                  </a:lnTo>
                  <a:lnTo>
                    <a:pt x="7" y="19"/>
                  </a:lnTo>
                  <a:lnTo>
                    <a:pt x="6" y="19"/>
                  </a:lnTo>
                  <a:lnTo>
                    <a:pt x="4" y="19"/>
                  </a:lnTo>
                  <a:lnTo>
                    <a:pt x="2" y="19"/>
                  </a:lnTo>
                  <a:lnTo>
                    <a:pt x="1" y="21"/>
                  </a:lnTo>
                  <a:lnTo>
                    <a:pt x="1" y="22"/>
                  </a:lnTo>
                  <a:lnTo>
                    <a:pt x="0" y="22"/>
                  </a:lnTo>
                  <a:lnTo>
                    <a:pt x="0" y="23"/>
                  </a:lnTo>
                  <a:lnTo>
                    <a:pt x="0" y="24"/>
                  </a:lnTo>
                  <a:lnTo>
                    <a:pt x="0" y="25"/>
                  </a:lnTo>
                  <a:lnTo>
                    <a:pt x="0" y="27"/>
                  </a:lnTo>
                  <a:lnTo>
                    <a:pt x="1" y="28"/>
                  </a:lnTo>
                  <a:lnTo>
                    <a:pt x="2" y="29"/>
                  </a:lnTo>
                  <a:lnTo>
                    <a:pt x="3" y="30"/>
                  </a:lnTo>
                  <a:lnTo>
                    <a:pt x="6" y="31"/>
                  </a:lnTo>
                  <a:lnTo>
                    <a:pt x="7" y="33"/>
                  </a:lnTo>
                  <a:lnTo>
                    <a:pt x="9" y="33"/>
                  </a:lnTo>
                  <a:lnTo>
                    <a:pt x="11" y="33"/>
                  </a:lnTo>
                  <a:lnTo>
                    <a:pt x="12" y="33"/>
                  </a:lnTo>
                  <a:lnTo>
                    <a:pt x="14" y="33"/>
                  </a:lnTo>
                  <a:lnTo>
                    <a:pt x="15" y="31"/>
                  </a:lnTo>
                  <a:lnTo>
                    <a:pt x="17" y="30"/>
                  </a:lnTo>
                  <a:lnTo>
                    <a:pt x="17" y="29"/>
                  </a:lnTo>
                  <a:lnTo>
                    <a:pt x="17" y="28"/>
                  </a:lnTo>
                  <a:lnTo>
                    <a:pt x="17" y="27"/>
                  </a:lnTo>
                  <a:lnTo>
                    <a:pt x="17" y="25"/>
                  </a:lnTo>
                  <a:lnTo>
                    <a:pt x="15" y="24"/>
                  </a:lnTo>
                  <a:lnTo>
                    <a:pt x="14" y="23"/>
                  </a:lnTo>
                  <a:lnTo>
                    <a:pt x="13" y="22"/>
                  </a:lnTo>
                  <a:lnTo>
                    <a:pt x="11" y="21"/>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76" name="Line 736">
              <a:extLst>
                <a:ext uri="{FF2B5EF4-FFF2-40B4-BE49-F238E27FC236}">
                  <a16:creationId xmlns:a16="http://schemas.microsoft.com/office/drawing/2014/main" id="{0A1B1358-DAA0-49EA-A614-6A57FB7FAFA3}"/>
                </a:ext>
              </a:extLst>
            </p:cNvPr>
            <p:cNvSpPr>
              <a:spLocks noChangeShapeType="1"/>
            </p:cNvSpPr>
            <p:nvPr/>
          </p:nvSpPr>
          <p:spPr bwMode="auto">
            <a:xfrm flipH="1">
              <a:off x="1758376" y="1560226"/>
              <a:ext cx="1973" cy="354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77" name="Freeform 737">
              <a:extLst>
                <a:ext uri="{FF2B5EF4-FFF2-40B4-BE49-F238E27FC236}">
                  <a16:creationId xmlns:a16="http://schemas.microsoft.com/office/drawing/2014/main" id="{640A4881-E9D7-4C35-8BB1-B780F4E8B6C7}"/>
                </a:ext>
              </a:extLst>
            </p:cNvPr>
            <p:cNvSpPr>
              <a:spLocks/>
            </p:cNvSpPr>
            <p:nvPr/>
          </p:nvSpPr>
          <p:spPr bwMode="auto">
            <a:xfrm>
              <a:off x="1760349" y="1560226"/>
              <a:ext cx="3945" cy="7081"/>
            </a:xfrm>
            <a:custGeom>
              <a:avLst/>
              <a:gdLst>
                <a:gd name="T0" fmla="*/ 0 w 6"/>
                <a:gd name="T1" fmla="*/ 0 h 10"/>
                <a:gd name="T2" fmla="*/ 0 w 6"/>
                <a:gd name="T3" fmla="*/ 0 h 10"/>
                <a:gd name="T4" fmla="*/ 0 w 6"/>
                <a:gd name="T5" fmla="*/ 0 h 10"/>
                <a:gd name="T6" fmla="*/ 0 w 6"/>
                <a:gd name="T7" fmla="*/ 0 h 10"/>
                <a:gd name="T8" fmla="*/ 0 w 6"/>
                <a:gd name="T9" fmla="*/ 0 h 10"/>
                <a:gd name="T10" fmla="*/ 0 w 6"/>
                <a:gd name="T11" fmla="*/ 0 h 10"/>
                <a:gd name="T12" fmla="*/ 0 w 6"/>
                <a:gd name="T13" fmla="*/ 0 h 10"/>
                <a:gd name="T14" fmla="*/ 0 w 6"/>
                <a:gd name="T15" fmla="*/ 0 h 10"/>
                <a:gd name="T16" fmla="*/ 0 w 6"/>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10"/>
                <a:gd name="T29" fmla="*/ 6 w 6"/>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10">
                  <a:moveTo>
                    <a:pt x="6" y="10"/>
                  </a:moveTo>
                  <a:lnTo>
                    <a:pt x="5" y="8"/>
                  </a:lnTo>
                  <a:lnTo>
                    <a:pt x="4" y="7"/>
                  </a:lnTo>
                  <a:lnTo>
                    <a:pt x="2" y="6"/>
                  </a:lnTo>
                  <a:lnTo>
                    <a:pt x="1" y="5"/>
                  </a:lnTo>
                  <a:lnTo>
                    <a:pt x="0" y="4"/>
                  </a:lnTo>
                  <a:lnTo>
                    <a:pt x="0" y="2"/>
                  </a:lnTo>
                  <a:lnTo>
                    <a:pt x="0" y="1"/>
                  </a:lnTo>
                  <a:lnTo>
                    <a:pt x="1"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78" name="Freeform 738">
              <a:extLst>
                <a:ext uri="{FF2B5EF4-FFF2-40B4-BE49-F238E27FC236}">
                  <a16:creationId xmlns:a16="http://schemas.microsoft.com/office/drawing/2014/main" id="{AB4EFDF7-576A-4DF0-88C6-7A37DCCB11B8}"/>
                </a:ext>
              </a:extLst>
            </p:cNvPr>
            <p:cNvSpPr>
              <a:spLocks/>
            </p:cNvSpPr>
            <p:nvPr/>
          </p:nvSpPr>
          <p:spPr bwMode="auto">
            <a:xfrm>
              <a:off x="1764294" y="1565537"/>
              <a:ext cx="7890" cy="1770"/>
            </a:xfrm>
            <a:custGeom>
              <a:avLst/>
              <a:gdLst>
                <a:gd name="T0" fmla="*/ 0 w 12"/>
                <a:gd name="T1" fmla="*/ 0 h 4"/>
                <a:gd name="T2" fmla="*/ 0 w 12"/>
                <a:gd name="T3" fmla="*/ 0 h 4"/>
                <a:gd name="T4" fmla="*/ 0 w 12"/>
                <a:gd name="T5" fmla="*/ 0 h 4"/>
                <a:gd name="T6" fmla="*/ 0 w 12"/>
                <a:gd name="T7" fmla="*/ 0 h 4"/>
                <a:gd name="T8" fmla="*/ 0 w 12"/>
                <a:gd name="T9" fmla="*/ 0 h 4"/>
                <a:gd name="T10" fmla="*/ 0 w 12"/>
                <a:gd name="T11" fmla="*/ 0 h 4"/>
                <a:gd name="T12" fmla="*/ 0 w 12"/>
                <a:gd name="T13" fmla="*/ 0 h 4"/>
                <a:gd name="T14" fmla="*/ 0 w 12"/>
                <a:gd name="T15" fmla="*/ 0 h 4"/>
                <a:gd name="T16" fmla="*/ 0 w 1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4"/>
                <a:gd name="T29" fmla="*/ 12 w 1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4">
                  <a:moveTo>
                    <a:pt x="12" y="0"/>
                  </a:moveTo>
                  <a:lnTo>
                    <a:pt x="11" y="1"/>
                  </a:lnTo>
                  <a:lnTo>
                    <a:pt x="10" y="3"/>
                  </a:lnTo>
                  <a:lnTo>
                    <a:pt x="8" y="3"/>
                  </a:lnTo>
                  <a:lnTo>
                    <a:pt x="7" y="4"/>
                  </a:lnTo>
                  <a:lnTo>
                    <a:pt x="6" y="4"/>
                  </a:lnTo>
                  <a:lnTo>
                    <a:pt x="4" y="4"/>
                  </a:lnTo>
                  <a:lnTo>
                    <a:pt x="2" y="3"/>
                  </a:lnTo>
                  <a:lnTo>
                    <a:pt x="0" y="3"/>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79" name="Line 739">
              <a:extLst>
                <a:ext uri="{FF2B5EF4-FFF2-40B4-BE49-F238E27FC236}">
                  <a16:creationId xmlns:a16="http://schemas.microsoft.com/office/drawing/2014/main" id="{4F145454-561C-451E-84E7-50C433B8837F}"/>
                </a:ext>
              </a:extLst>
            </p:cNvPr>
            <p:cNvSpPr>
              <a:spLocks noChangeShapeType="1"/>
            </p:cNvSpPr>
            <p:nvPr/>
          </p:nvSpPr>
          <p:spPr bwMode="auto">
            <a:xfrm flipV="1">
              <a:off x="1768239" y="1565537"/>
              <a:ext cx="3945"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80" name="Freeform 740">
              <a:extLst>
                <a:ext uri="{FF2B5EF4-FFF2-40B4-BE49-F238E27FC236}">
                  <a16:creationId xmlns:a16="http://schemas.microsoft.com/office/drawing/2014/main" id="{4F9A68F3-79D5-4A0C-923B-9BFAA3A7A0BD}"/>
                </a:ext>
              </a:extLst>
            </p:cNvPr>
            <p:cNvSpPr>
              <a:spLocks/>
            </p:cNvSpPr>
            <p:nvPr/>
          </p:nvSpPr>
          <p:spPr bwMode="auto">
            <a:xfrm>
              <a:off x="1762321" y="1567307"/>
              <a:ext cx="5918" cy="3541"/>
            </a:xfrm>
            <a:custGeom>
              <a:avLst/>
              <a:gdLst>
                <a:gd name="T0" fmla="*/ 0 w 10"/>
                <a:gd name="T1" fmla="*/ 2147483646 h 2"/>
                <a:gd name="T2" fmla="*/ 0 w 10"/>
                <a:gd name="T3" fmla="*/ 2147483646 h 2"/>
                <a:gd name="T4" fmla="*/ 0 w 10"/>
                <a:gd name="T5" fmla="*/ 2147483646 h 2"/>
                <a:gd name="T6" fmla="*/ 0 w 10"/>
                <a:gd name="T7" fmla="*/ 2147483646 h 2"/>
                <a:gd name="T8" fmla="*/ 0 w 10"/>
                <a:gd name="T9" fmla="*/ 2147483646 h 2"/>
                <a:gd name="T10" fmla="*/ 0 w 10"/>
                <a:gd name="T11" fmla="*/ 2147483646 h 2"/>
                <a:gd name="T12" fmla="*/ 0 w 10"/>
                <a:gd name="T13" fmla="*/ 2147483646 h 2"/>
                <a:gd name="T14" fmla="*/ 0 w 10"/>
                <a:gd name="T15" fmla="*/ 2147483646 h 2"/>
                <a:gd name="T16" fmla="*/ 0 w 10"/>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2"/>
                <a:gd name="T29" fmla="*/ 10 w 10"/>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2">
                  <a:moveTo>
                    <a:pt x="0" y="1"/>
                  </a:moveTo>
                  <a:lnTo>
                    <a:pt x="1" y="2"/>
                  </a:lnTo>
                  <a:lnTo>
                    <a:pt x="3" y="2"/>
                  </a:lnTo>
                  <a:lnTo>
                    <a:pt x="4" y="2"/>
                  </a:lnTo>
                  <a:lnTo>
                    <a:pt x="7" y="2"/>
                  </a:lnTo>
                  <a:lnTo>
                    <a:pt x="8" y="2"/>
                  </a:lnTo>
                  <a:lnTo>
                    <a:pt x="9" y="1"/>
                  </a:lnTo>
                  <a:lnTo>
                    <a:pt x="10" y="1"/>
                  </a:lnTo>
                  <a:lnTo>
                    <a:pt x="1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81" name="Freeform 741">
              <a:extLst>
                <a:ext uri="{FF2B5EF4-FFF2-40B4-BE49-F238E27FC236}">
                  <a16:creationId xmlns:a16="http://schemas.microsoft.com/office/drawing/2014/main" id="{4018AB08-0716-41B1-A089-BB87C65878B7}"/>
                </a:ext>
              </a:extLst>
            </p:cNvPr>
            <p:cNvSpPr>
              <a:spLocks/>
            </p:cNvSpPr>
            <p:nvPr/>
          </p:nvSpPr>
          <p:spPr bwMode="auto">
            <a:xfrm>
              <a:off x="1758376" y="1563766"/>
              <a:ext cx="3945" cy="7081"/>
            </a:xfrm>
            <a:custGeom>
              <a:avLst/>
              <a:gdLst>
                <a:gd name="T0" fmla="*/ 0 w 6"/>
                <a:gd name="T1" fmla="*/ 0 h 8"/>
                <a:gd name="T2" fmla="*/ 0 w 6"/>
                <a:gd name="T3" fmla="*/ 0 h 8"/>
                <a:gd name="T4" fmla="*/ 0 w 6"/>
                <a:gd name="T5" fmla="*/ 0 h 8"/>
                <a:gd name="T6" fmla="*/ 0 w 6"/>
                <a:gd name="T7" fmla="*/ 0 h 8"/>
                <a:gd name="T8" fmla="*/ 0 w 6"/>
                <a:gd name="T9" fmla="*/ 0 h 8"/>
                <a:gd name="T10" fmla="*/ 0 w 6"/>
                <a:gd name="T11" fmla="*/ 0 h 8"/>
                <a:gd name="T12" fmla="*/ 0 w 6"/>
                <a:gd name="T13" fmla="*/ 0 h 8"/>
                <a:gd name="T14" fmla="*/ 0 w 6"/>
                <a:gd name="T15" fmla="*/ 0 h 8"/>
                <a:gd name="T16" fmla="*/ 0 w 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8"/>
                <a:gd name="T29" fmla="*/ 6 w 6"/>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8">
                  <a:moveTo>
                    <a:pt x="0" y="0"/>
                  </a:moveTo>
                  <a:lnTo>
                    <a:pt x="0" y="1"/>
                  </a:lnTo>
                  <a:lnTo>
                    <a:pt x="0" y="2"/>
                  </a:lnTo>
                  <a:lnTo>
                    <a:pt x="0" y="3"/>
                  </a:lnTo>
                  <a:lnTo>
                    <a:pt x="1" y="5"/>
                  </a:lnTo>
                  <a:lnTo>
                    <a:pt x="1" y="6"/>
                  </a:lnTo>
                  <a:lnTo>
                    <a:pt x="2" y="7"/>
                  </a:lnTo>
                  <a:lnTo>
                    <a:pt x="4" y="8"/>
                  </a:lnTo>
                  <a:lnTo>
                    <a:pt x="6" y="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82" name="Line 742">
              <a:extLst>
                <a:ext uri="{FF2B5EF4-FFF2-40B4-BE49-F238E27FC236}">
                  <a16:creationId xmlns:a16="http://schemas.microsoft.com/office/drawing/2014/main" id="{9D97168F-6AAB-4844-B97E-EC0AAB0CC151}"/>
                </a:ext>
              </a:extLst>
            </p:cNvPr>
            <p:cNvSpPr>
              <a:spLocks noChangeShapeType="1"/>
            </p:cNvSpPr>
            <p:nvPr/>
          </p:nvSpPr>
          <p:spPr bwMode="auto">
            <a:xfrm flipH="1">
              <a:off x="1752460" y="1572618"/>
              <a:ext cx="1972"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83" name="Freeform 743">
              <a:extLst>
                <a:ext uri="{FF2B5EF4-FFF2-40B4-BE49-F238E27FC236}">
                  <a16:creationId xmlns:a16="http://schemas.microsoft.com/office/drawing/2014/main" id="{88A3F9B8-2A4D-4DA6-B1C3-4D94EB0F7C32}"/>
                </a:ext>
              </a:extLst>
            </p:cNvPr>
            <p:cNvSpPr>
              <a:spLocks/>
            </p:cNvSpPr>
            <p:nvPr/>
          </p:nvSpPr>
          <p:spPr bwMode="auto">
            <a:xfrm>
              <a:off x="1754431" y="1572618"/>
              <a:ext cx="3945" cy="3541"/>
            </a:xfrm>
            <a:custGeom>
              <a:avLst/>
              <a:gdLst>
                <a:gd name="T0" fmla="*/ 0 w 6"/>
                <a:gd name="T1" fmla="*/ 0 h 8"/>
                <a:gd name="T2" fmla="*/ 0 w 6"/>
                <a:gd name="T3" fmla="*/ 0 h 8"/>
                <a:gd name="T4" fmla="*/ 0 w 6"/>
                <a:gd name="T5" fmla="*/ 0 h 8"/>
                <a:gd name="T6" fmla="*/ 0 w 6"/>
                <a:gd name="T7" fmla="*/ 0 h 8"/>
                <a:gd name="T8" fmla="*/ 0 w 6"/>
                <a:gd name="T9" fmla="*/ 0 h 8"/>
                <a:gd name="T10" fmla="*/ 0 w 6"/>
                <a:gd name="T11" fmla="*/ 0 h 8"/>
                <a:gd name="T12" fmla="*/ 0 w 6"/>
                <a:gd name="T13" fmla="*/ 0 h 8"/>
                <a:gd name="T14" fmla="*/ 0 w 6"/>
                <a:gd name="T15" fmla="*/ 0 h 8"/>
                <a:gd name="T16" fmla="*/ 0 w 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8"/>
                <a:gd name="T29" fmla="*/ 6 w 6"/>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8">
                  <a:moveTo>
                    <a:pt x="6" y="8"/>
                  </a:moveTo>
                  <a:lnTo>
                    <a:pt x="3" y="7"/>
                  </a:lnTo>
                  <a:lnTo>
                    <a:pt x="2" y="7"/>
                  </a:lnTo>
                  <a:lnTo>
                    <a:pt x="1" y="6"/>
                  </a:lnTo>
                  <a:lnTo>
                    <a:pt x="1" y="5"/>
                  </a:lnTo>
                  <a:lnTo>
                    <a:pt x="0" y="3"/>
                  </a:lnTo>
                  <a:lnTo>
                    <a:pt x="0"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84" name="Freeform 744">
              <a:extLst>
                <a:ext uri="{FF2B5EF4-FFF2-40B4-BE49-F238E27FC236}">
                  <a16:creationId xmlns:a16="http://schemas.microsoft.com/office/drawing/2014/main" id="{BEA8A9B6-B913-479D-B069-C3BA74D0310B}"/>
                </a:ext>
              </a:extLst>
            </p:cNvPr>
            <p:cNvSpPr>
              <a:spLocks/>
            </p:cNvSpPr>
            <p:nvPr/>
          </p:nvSpPr>
          <p:spPr bwMode="auto">
            <a:xfrm>
              <a:off x="1758376" y="1576159"/>
              <a:ext cx="5918" cy="1770"/>
            </a:xfrm>
            <a:custGeom>
              <a:avLst/>
              <a:gdLst>
                <a:gd name="T0" fmla="*/ 0 w 10"/>
                <a:gd name="T1" fmla="*/ 0 h 2"/>
                <a:gd name="T2" fmla="*/ 0 w 10"/>
                <a:gd name="T3" fmla="*/ 2147483646 h 2"/>
                <a:gd name="T4" fmla="*/ 0 w 10"/>
                <a:gd name="T5" fmla="*/ 2147483646 h 2"/>
                <a:gd name="T6" fmla="*/ 0 w 10"/>
                <a:gd name="T7" fmla="*/ 2147483646 h 2"/>
                <a:gd name="T8" fmla="*/ 0 w 10"/>
                <a:gd name="T9" fmla="*/ 2147483646 h 2"/>
                <a:gd name="T10" fmla="*/ 0 w 10"/>
                <a:gd name="T11" fmla="*/ 2147483646 h 2"/>
                <a:gd name="T12" fmla="*/ 0 w 10"/>
                <a:gd name="T13" fmla="*/ 2147483646 h 2"/>
                <a:gd name="T14" fmla="*/ 0 w 10"/>
                <a:gd name="T15" fmla="*/ 2147483646 h 2"/>
                <a:gd name="T16" fmla="*/ 0 w 10"/>
                <a:gd name="T17" fmla="*/ 2147483646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2"/>
                <a:gd name="T29" fmla="*/ 10 w 10"/>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2">
                  <a:moveTo>
                    <a:pt x="10" y="0"/>
                  </a:moveTo>
                  <a:lnTo>
                    <a:pt x="10" y="1"/>
                  </a:lnTo>
                  <a:lnTo>
                    <a:pt x="9" y="1"/>
                  </a:lnTo>
                  <a:lnTo>
                    <a:pt x="8" y="2"/>
                  </a:lnTo>
                  <a:lnTo>
                    <a:pt x="6" y="2"/>
                  </a:lnTo>
                  <a:lnTo>
                    <a:pt x="4" y="2"/>
                  </a:lnTo>
                  <a:lnTo>
                    <a:pt x="3" y="2"/>
                  </a:lnTo>
                  <a:lnTo>
                    <a:pt x="1" y="2"/>
                  </a:lnTo>
                  <a:lnTo>
                    <a:pt x="0" y="1"/>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85" name="Line 745">
              <a:extLst>
                <a:ext uri="{FF2B5EF4-FFF2-40B4-BE49-F238E27FC236}">
                  <a16:creationId xmlns:a16="http://schemas.microsoft.com/office/drawing/2014/main" id="{49A28E13-7E5E-4727-AE16-167E75974C60}"/>
                </a:ext>
              </a:extLst>
            </p:cNvPr>
            <p:cNvSpPr>
              <a:spLocks noChangeShapeType="1"/>
            </p:cNvSpPr>
            <p:nvPr/>
          </p:nvSpPr>
          <p:spPr bwMode="auto">
            <a:xfrm flipV="1">
              <a:off x="1764294" y="1576159"/>
              <a:ext cx="1972"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86" name="Freeform 746">
              <a:extLst>
                <a:ext uri="{FF2B5EF4-FFF2-40B4-BE49-F238E27FC236}">
                  <a16:creationId xmlns:a16="http://schemas.microsoft.com/office/drawing/2014/main" id="{EF3B5901-F917-4497-B10A-C7B6A8AE8598}"/>
                </a:ext>
              </a:extLst>
            </p:cNvPr>
            <p:cNvSpPr>
              <a:spLocks/>
            </p:cNvSpPr>
            <p:nvPr/>
          </p:nvSpPr>
          <p:spPr bwMode="auto">
            <a:xfrm>
              <a:off x="1756404" y="1577929"/>
              <a:ext cx="7890" cy="1771"/>
            </a:xfrm>
            <a:custGeom>
              <a:avLst/>
              <a:gdLst>
                <a:gd name="T0" fmla="*/ 0 w 12"/>
                <a:gd name="T1" fmla="*/ 0 h 3"/>
                <a:gd name="T2" fmla="*/ 0 w 12"/>
                <a:gd name="T3" fmla="*/ 0 h 3"/>
                <a:gd name="T4" fmla="*/ 0 w 12"/>
                <a:gd name="T5" fmla="*/ 0 h 3"/>
                <a:gd name="T6" fmla="*/ 0 w 12"/>
                <a:gd name="T7" fmla="*/ 0 h 3"/>
                <a:gd name="T8" fmla="*/ 0 w 12"/>
                <a:gd name="T9" fmla="*/ 0 h 3"/>
                <a:gd name="T10" fmla="*/ 0 w 12"/>
                <a:gd name="T11" fmla="*/ 0 h 3"/>
                <a:gd name="T12" fmla="*/ 0 w 12"/>
                <a:gd name="T13" fmla="*/ 0 h 3"/>
                <a:gd name="T14" fmla="*/ 0 w 12"/>
                <a:gd name="T15" fmla="*/ 0 h 3"/>
                <a:gd name="T16" fmla="*/ 0 w 12"/>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
                <a:gd name="T29" fmla="*/ 12 w 1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
                  <a:moveTo>
                    <a:pt x="0" y="2"/>
                  </a:moveTo>
                  <a:lnTo>
                    <a:pt x="3" y="3"/>
                  </a:lnTo>
                  <a:lnTo>
                    <a:pt x="4" y="3"/>
                  </a:lnTo>
                  <a:lnTo>
                    <a:pt x="6" y="3"/>
                  </a:lnTo>
                  <a:lnTo>
                    <a:pt x="7" y="3"/>
                  </a:lnTo>
                  <a:lnTo>
                    <a:pt x="9" y="3"/>
                  </a:lnTo>
                  <a:lnTo>
                    <a:pt x="10" y="3"/>
                  </a:lnTo>
                  <a:lnTo>
                    <a:pt x="11" y="2"/>
                  </a:lnTo>
                  <a:lnTo>
                    <a:pt x="12"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87" name="Freeform 747">
              <a:extLst>
                <a:ext uri="{FF2B5EF4-FFF2-40B4-BE49-F238E27FC236}">
                  <a16:creationId xmlns:a16="http://schemas.microsoft.com/office/drawing/2014/main" id="{47751EF4-B14D-4FB4-B7A6-A0AF26417AB4}"/>
                </a:ext>
              </a:extLst>
            </p:cNvPr>
            <p:cNvSpPr>
              <a:spLocks/>
            </p:cNvSpPr>
            <p:nvPr/>
          </p:nvSpPr>
          <p:spPr bwMode="auto">
            <a:xfrm>
              <a:off x="1752460" y="1572618"/>
              <a:ext cx="3945" cy="5310"/>
            </a:xfrm>
            <a:custGeom>
              <a:avLst/>
              <a:gdLst>
                <a:gd name="T0" fmla="*/ 0 w 6"/>
                <a:gd name="T1" fmla="*/ 0 h 9"/>
                <a:gd name="T2" fmla="*/ 0 w 6"/>
                <a:gd name="T3" fmla="*/ 0 h 9"/>
                <a:gd name="T4" fmla="*/ 0 w 6"/>
                <a:gd name="T5" fmla="*/ 0 h 9"/>
                <a:gd name="T6" fmla="*/ 0 w 6"/>
                <a:gd name="T7" fmla="*/ 0 h 9"/>
                <a:gd name="T8" fmla="*/ 0 w 6"/>
                <a:gd name="T9" fmla="*/ 0 h 9"/>
                <a:gd name="T10" fmla="*/ 0 w 6"/>
                <a:gd name="T11" fmla="*/ 0 h 9"/>
                <a:gd name="T12" fmla="*/ 0 w 6"/>
                <a:gd name="T13" fmla="*/ 0 h 9"/>
                <a:gd name="T14" fmla="*/ 0 w 6"/>
                <a:gd name="T15" fmla="*/ 0 h 9"/>
                <a:gd name="T16" fmla="*/ 0 w 6"/>
                <a:gd name="T17" fmla="*/ 0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9"/>
                <a:gd name="T29" fmla="*/ 6 w 6"/>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9">
                  <a:moveTo>
                    <a:pt x="1" y="0"/>
                  </a:moveTo>
                  <a:lnTo>
                    <a:pt x="0" y="1"/>
                  </a:lnTo>
                  <a:lnTo>
                    <a:pt x="0" y="3"/>
                  </a:lnTo>
                  <a:lnTo>
                    <a:pt x="1" y="4"/>
                  </a:lnTo>
                  <a:lnTo>
                    <a:pt x="1" y="5"/>
                  </a:lnTo>
                  <a:lnTo>
                    <a:pt x="3" y="6"/>
                  </a:lnTo>
                  <a:lnTo>
                    <a:pt x="4" y="7"/>
                  </a:lnTo>
                  <a:lnTo>
                    <a:pt x="5" y="9"/>
                  </a:lnTo>
                  <a:lnTo>
                    <a:pt x="6" y="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88" name="Freeform 748">
              <a:extLst>
                <a:ext uri="{FF2B5EF4-FFF2-40B4-BE49-F238E27FC236}">
                  <a16:creationId xmlns:a16="http://schemas.microsoft.com/office/drawing/2014/main" id="{EF9A778D-672C-46F8-877E-64087895B113}"/>
                </a:ext>
              </a:extLst>
            </p:cNvPr>
            <p:cNvSpPr>
              <a:spLocks noEditPoints="1"/>
            </p:cNvSpPr>
            <p:nvPr/>
          </p:nvSpPr>
          <p:spPr bwMode="auto">
            <a:xfrm>
              <a:off x="1738652" y="1560226"/>
              <a:ext cx="33532" cy="46029"/>
            </a:xfrm>
            <a:custGeom>
              <a:avLst/>
              <a:gdLst>
                <a:gd name="T0" fmla="*/ 0 w 54"/>
                <a:gd name="T1" fmla="*/ 0 h 73"/>
                <a:gd name="T2" fmla="*/ 0 w 54"/>
                <a:gd name="T3" fmla="*/ 0 h 73"/>
                <a:gd name="T4" fmla="*/ 0 w 54"/>
                <a:gd name="T5" fmla="*/ 0 h 73"/>
                <a:gd name="T6" fmla="*/ 0 w 54"/>
                <a:gd name="T7" fmla="*/ 0 h 73"/>
                <a:gd name="T8" fmla="*/ 0 w 54"/>
                <a:gd name="T9" fmla="*/ 0 h 73"/>
                <a:gd name="T10" fmla="*/ 0 w 54"/>
                <a:gd name="T11" fmla="*/ 0 h 73"/>
                <a:gd name="T12" fmla="*/ 0 w 54"/>
                <a:gd name="T13" fmla="*/ 0 h 73"/>
                <a:gd name="T14" fmla="*/ 0 w 54"/>
                <a:gd name="T15" fmla="*/ 0 h 73"/>
                <a:gd name="T16" fmla="*/ 0 w 54"/>
                <a:gd name="T17" fmla="*/ 0 h 73"/>
                <a:gd name="T18" fmla="*/ 0 w 54"/>
                <a:gd name="T19" fmla="*/ 0 h 73"/>
                <a:gd name="T20" fmla="*/ 0 w 54"/>
                <a:gd name="T21" fmla="*/ 0 h 73"/>
                <a:gd name="T22" fmla="*/ 0 w 54"/>
                <a:gd name="T23" fmla="*/ 0 h 73"/>
                <a:gd name="T24" fmla="*/ 0 w 54"/>
                <a:gd name="T25" fmla="*/ 0 h 73"/>
                <a:gd name="T26" fmla="*/ 0 w 54"/>
                <a:gd name="T27" fmla="*/ 0 h 73"/>
                <a:gd name="T28" fmla="*/ 0 w 54"/>
                <a:gd name="T29" fmla="*/ 0 h 73"/>
                <a:gd name="T30" fmla="*/ 0 w 54"/>
                <a:gd name="T31" fmla="*/ 0 h 73"/>
                <a:gd name="T32" fmla="*/ 0 w 54"/>
                <a:gd name="T33" fmla="*/ 0 h 73"/>
                <a:gd name="T34" fmla="*/ 0 w 54"/>
                <a:gd name="T35" fmla="*/ 0 h 73"/>
                <a:gd name="T36" fmla="*/ 0 w 54"/>
                <a:gd name="T37" fmla="*/ 0 h 73"/>
                <a:gd name="T38" fmla="*/ 0 w 54"/>
                <a:gd name="T39" fmla="*/ 0 h 73"/>
                <a:gd name="T40" fmla="*/ 0 w 54"/>
                <a:gd name="T41" fmla="*/ 0 h 73"/>
                <a:gd name="T42" fmla="*/ 0 w 54"/>
                <a:gd name="T43" fmla="*/ 0 h 73"/>
                <a:gd name="T44" fmla="*/ 0 w 54"/>
                <a:gd name="T45" fmla="*/ 0 h 73"/>
                <a:gd name="T46" fmla="*/ 0 w 54"/>
                <a:gd name="T47" fmla="*/ 0 h 73"/>
                <a:gd name="T48" fmla="*/ 0 w 54"/>
                <a:gd name="T49" fmla="*/ 0 h 73"/>
                <a:gd name="T50" fmla="*/ 0 w 54"/>
                <a:gd name="T51" fmla="*/ 0 h 73"/>
                <a:gd name="T52" fmla="*/ 0 w 54"/>
                <a:gd name="T53" fmla="*/ 0 h 73"/>
                <a:gd name="T54" fmla="*/ 0 w 54"/>
                <a:gd name="T55" fmla="*/ 0 h 73"/>
                <a:gd name="T56" fmla="*/ 0 w 54"/>
                <a:gd name="T57" fmla="*/ 0 h 73"/>
                <a:gd name="T58" fmla="*/ 0 w 54"/>
                <a:gd name="T59" fmla="*/ 0 h 73"/>
                <a:gd name="T60" fmla="*/ 0 w 54"/>
                <a:gd name="T61" fmla="*/ 0 h 73"/>
                <a:gd name="T62" fmla="*/ 0 w 54"/>
                <a:gd name="T63" fmla="*/ 0 h 73"/>
                <a:gd name="T64" fmla="*/ 0 w 54"/>
                <a:gd name="T65" fmla="*/ 0 h 73"/>
                <a:gd name="T66" fmla="*/ 0 w 54"/>
                <a:gd name="T67" fmla="*/ 0 h 73"/>
                <a:gd name="T68" fmla="*/ 0 w 54"/>
                <a:gd name="T69" fmla="*/ 0 h 73"/>
                <a:gd name="T70" fmla="*/ 0 w 54"/>
                <a:gd name="T71" fmla="*/ 0 h 73"/>
                <a:gd name="T72" fmla="*/ 0 w 54"/>
                <a:gd name="T73" fmla="*/ 0 h 73"/>
                <a:gd name="T74" fmla="*/ 0 w 54"/>
                <a:gd name="T75" fmla="*/ 0 h 73"/>
                <a:gd name="T76" fmla="*/ 0 w 54"/>
                <a:gd name="T77" fmla="*/ 0 h 73"/>
                <a:gd name="T78" fmla="*/ 0 w 54"/>
                <a:gd name="T79" fmla="*/ 0 h 73"/>
                <a:gd name="T80" fmla="*/ 0 w 54"/>
                <a:gd name="T81" fmla="*/ 0 h 73"/>
                <a:gd name="T82" fmla="*/ 0 w 54"/>
                <a:gd name="T83" fmla="*/ 0 h 73"/>
                <a:gd name="T84" fmla="*/ 0 w 54"/>
                <a:gd name="T85" fmla="*/ 0 h 73"/>
                <a:gd name="T86" fmla="*/ 0 w 54"/>
                <a:gd name="T87" fmla="*/ 0 h 73"/>
                <a:gd name="T88" fmla="*/ 0 w 54"/>
                <a:gd name="T89" fmla="*/ 0 h 73"/>
                <a:gd name="T90" fmla="*/ 0 w 54"/>
                <a:gd name="T91" fmla="*/ 0 h 73"/>
                <a:gd name="T92" fmla="*/ 0 w 54"/>
                <a:gd name="T93" fmla="*/ 0 h 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4"/>
                <a:gd name="T142" fmla="*/ 0 h 73"/>
                <a:gd name="T143" fmla="*/ 54 w 54"/>
                <a:gd name="T144" fmla="*/ 73 h 7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4" h="73">
                  <a:moveTo>
                    <a:pt x="48" y="1"/>
                  </a:moveTo>
                  <a:lnTo>
                    <a:pt x="46" y="0"/>
                  </a:lnTo>
                  <a:lnTo>
                    <a:pt x="44" y="0"/>
                  </a:lnTo>
                  <a:lnTo>
                    <a:pt x="43" y="0"/>
                  </a:lnTo>
                  <a:lnTo>
                    <a:pt x="41" y="0"/>
                  </a:lnTo>
                  <a:lnTo>
                    <a:pt x="40" y="0"/>
                  </a:lnTo>
                  <a:lnTo>
                    <a:pt x="38" y="1"/>
                  </a:lnTo>
                  <a:lnTo>
                    <a:pt x="37" y="1"/>
                  </a:lnTo>
                  <a:lnTo>
                    <a:pt x="37" y="2"/>
                  </a:lnTo>
                  <a:lnTo>
                    <a:pt x="36" y="3"/>
                  </a:lnTo>
                  <a:lnTo>
                    <a:pt x="36" y="4"/>
                  </a:lnTo>
                  <a:lnTo>
                    <a:pt x="36" y="6"/>
                  </a:lnTo>
                  <a:lnTo>
                    <a:pt x="37" y="7"/>
                  </a:lnTo>
                  <a:lnTo>
                    <a:pt x="38" y="8"/>
                  </a:lnTo>
                  <a:lnTo>
                    <a:pt x="40" y="9"/>
                  </a:lnTo>
                  <a:lnTo>
                    <a:pt x="41" y="10"/>
                  </a:lnTo>
                  <a:lnTo>
                    <a:pt x="42" y="12"/>
                  </a:lnTo>
                  <a:lnTo>
                    <a:pt x="44" y="12"/>
                  </a:lnTo>
                  <a:lnTo>
                    <a:pt x="46" y="13"/>
                  </a:lnTo>
                  <a:lnTo>
                    <a:pt x="48" y="13"/>
                  </a:lnTo>
                  <a:lnTo>
                    <a:pt x="49" y="13"/>
                  </a:lnTo>
                  <a:lnTo>
                    <a:pt x="50" y="12"/>
                  </a:lnTo>
                  <a:lnTo>
                    <a:pt x="52" y="12"/>
                  </a:lnTo>
                  <a:lnTo>
                    <a:pt x="53" y="10"/>
                  </a:lnTo>
                  <a:lnTo>
                    <a:pt x="54" y="9"/>
                  </a:lnTo>
                  <a:lnTo>
                    <a:pt x="54" y="8"/>
                  </a:lnTo>
                  <a:lnTo>
                    <a:pt x="54" y="7"/>
                  </a:lnTo>
                  <a:lnTo>
                    <a:pt x="54" y="6"/>
                  </a:lnTo>
                  <a:lnTo>
                    <a:pt x="53" y="4"/>
                  </a:lnTo>
                  <a:lnTo>
                    <a:pt x="52" y="3"/>
                  </a:lnTo>
                  <a:lnTo>
                    <a:pt x="50" y="2"/>
                  </a:lnTo>
                  <a:lnTo>
                    <a:pt x="49" y="2"/>
                  </a:lnTo>
                  <a:lnTo>
                    <a:pt x="48" y="1"/>
                  </a:lnTo>
                  <a:close/>
                  <a:moveTo>
                    <a:pt x="31" y="18"/>
                  </a:moveTo>
                  <a:lnTo>
                    <a:pt x="35" y="12"/>
                  </a:lnTo>
                  <a:lnTo>
                    <a:pt x="35" y="13"/>
                  </a:lnTo>
                  <a:lnTo>
                    <a:pt x="36" y="13"/>
                  </a:lnTo>
                  <a:lnTo>
                    <a:pt x="37" y="14"/>
                  </a:lnTo>
                  <a:lnTo>
                    <a:pt x="38" y="15"/>
                  </a:lnTo>
                  <a:lnTo>
                    <a:pt x="40" y="15"/>
                  </a:lnTo>
                  <a:lnTo>
                    <a:pt x="41" y="15"/>
                  </a:lnTo>
                  <a:lnTo>
                    <a:pt x="41" y="16"/>
                  </a:lnTo>
                  <a:lnTo>
                    <a:pt x="42" y="16"/>
                  </a:lnTo>
                  <a:lnTo>
                    <a:pt x="43" y="16"/>
                  </a:lnTo>
                  <a:lnTo>
                    <a:pt x="44" y="16"/>
                  </a:lnTo>
                  <a:lnTo>
                    <a:pt x="46" y="16"/>
                  </a:lnTo>
                  <a:lnTo>
                    <a:pt x="42" y="24"/>
                  </a:lnTo>
                  <a:lnTo>
                    <a:pt x="41" y="24"/>
                  </a:lnTo>
                  <a:lnTo>
                    <a:pt x="40" y="25"/>
                  </a:lnTo>
                  <a:lnTo>
                    <a:pt x="38" y="25"/>
                  </a:lnTo>
                  <a:lnTo>
                    <a:pt x="37" y="25"/>
                  </a:lnTo>
                  <a:lnTo>
                    <a:pt x="36" y="25"/>
                  </a:lnTo>
                  <a:lnTo>
                    <a:pt x="35" y="24"/>
                  </a:lnTo>
                  <a:lnTo>
                    <a:pt x="34" y="24"/>
                  </a:lnTo>
                  <a:lnTo>
                    <a:pt x="32" y="23"/>
                  </a:lnTo>
                  <a:lnTo>
                    <a:pt x="31" y="23"/>
                  </a:lnTo>
                  <a:lnTo>
                    <a:pt x="31" y="21"/>
                  </a:lnTo>
                  <a:lnTo>
                    <a:pt x="31" y="20"/>
                  </a:lnTo>
                  <a:lnTo>
                    <a:pt x="30" y="20"/>
                  </a:lnTo>
                  <a:lnTo>
                    <a:pt x="30" y="19"/>
                  </a:lnTo>
                  <a:lnTo>
                    <a:pt x="31" y="18"/>
                  </a:lnTo>
                  <a:close/>
                  <a:moveTo>
                    <a:pt x="20" y="36"/>
                  </a:moveTo>
                  <a:lnTo>
                    <a:pt x="26" y="25"/>
                  </a:lnTo>
                  <a:lnTo>
                    <a:pt x="28" y="26"/>
                  </a:lnTo>
                  <a:lnTo>
                    <a:pt x="29" y="27"/>
                  </a:lnTo>
                  <a:lnTo>
                    <a:pt x="30" y="27"/>
                  </a:lnTo>
                  <a:lnTo>
                    <a:pt x="30" y="29"/>
                  </a:lnTo>
                  <a:lnTo>
                    <a:pt x="31" y="29"/>
                  </a:lnTo>
                  <a:lnTo>
                    <a:pt x="32" y="30"/>
                  </a:lnTo>
                  <a:lnTo>
                    <a:pt x="34" y="30"/>
                  </a:lnTo>
                  <a:lnTo>
                    <a:pt x="35" y="30"/>
                  </a:lnTo>
                  <a:lnTo>
                    <a:pt x="36" y="30"/>
                  </a:lnTo>
                  <a:lnTo>
                    <a:pt x="37" y="30"/>
                  </a:lnTo>
                  <a:lnTo>
                    <a:pt x="31" y="41"/>
                  </a:lnTo>
                  <a:lnTo>
                    <a:pt x="31" y="42"/>
                  </a:lnTo>
                  <a:lnTo>
                    <a:pt x="30" y="42"/>
                  </a:lnTo>
                  <a:lnTo>
                    <a:pt x="29" y="43"/>
                  </a:lnTo>
                  <a:lnTo>
                    <a:pt x="28" y="43"/>
                  </a:lnTo>
                  <a:lnTo>
                    <a:pt x="26" y="43"/>
                  </a:lnTo>
                  <a:lnTo>
                    <a:pt x="25" y="42"/>
                  </a:lnTo>
                  <a:lnTo>
                    <a:pt x="24" y="42"/>
                  </a:lnTo>
                  <a:lnTo>
                    <a:pt x="23" y="42"/>
                  </a:lnTo>
                  <a:lnTo>
                    <a:pt x="23" y="41"/>
                  </a:lnTo>
                  <a:lnTo>
                    <a:pt x="21" y="39"/>
                  </a:lnTo>
                  <a:lnTo>
                    <a:pt x="20" y="39"/>
                  </a:lnTo>
                  <a:lnTo>
                    <a:pt x="20" y="38"/>
                  </a:lnTo>
                  <a:lnTo>
                    <a:pt x="20" y="37"/>
                  </a:lnTo>
                  <a:lnTo>
                    <a:pt x="20" y="36"/>
                  </a:lnTo>
                  <a:close/>
                  <a:moveTo>
                    <a:pt x="1" y="64"/>
                  </a:moveTo>
                  <a:lnTo>
                    <a:pt x="0" y="65"/>
                  </a:lnTo>
                  <a:lnTo>
                    <a:pt x="0" y="66"/>
                  </a:lnTo>
                  <a:lnTo>
                    <a:pt x="1" y="67"/>
                  </a:lnTo>
                  <a:lnTo>
                    <a:pt x="1" y="68"/>
                  </a:lnTo>
                  <a:lnTo>
                    <a:pt x="2" y="70"/>
                  </a:lnTo>
                  <a:lnTo>
                    <a:pt x="3" y="71"/>
                  </a:lnTo>
                  <a:lnTo>
                    <a:pt x="5" y="72"/>
                  </a:lnTo>
                  <a:lnTo>
                    <a:pt x="6" y="72"/>
                  </a:lnTo>
                  <a:lnTo>
                    <a:pt x="8" y="73"/>
                  </a:lnTo>
                  <a:lnTo>
                    <a:pt x="9" y="73"/>
                  </a:lnTo>
                  <a:lnTo>
                    <a:pt x="12" y="73"/>
                  </a:lnTo>
                  <a:lnTo>
                    <a:pt x="13" y="73"/>
                  </a:lnTo>
                  <a:lnTo>
                    <a:pt x="14" y="73"/>
                  </a:lnTo>
                  <a:lnTo>
                    <a:pt x="15" y="73"/>
                  </a:lnTo>
                  <a:lnTo>
                    <a:pt x="17" y="72"/>
                  </a:lnTo>
                  <a:lnTo>
                    <a:pt x="18" y="71"/>
                  </a:lnTo>
                  <a:lnTo>
                    <a:pt x="34" y="44"/>
                  </a:lnTo>
                  <a:lnTo>
                    <a:pt x="32" y="45"/>
                  </a:lnTo>
                  <a:lnTo>
                    <a:pt x="31" y="47"/>
                  </a:lnTo>
                  <a:lnTo>
                    <a:pt x="29" y="47"/>
                  </a:lnTo>
                  <a:lnTo>
                    <a:pt x="28" y="47"/>
                  </a:lnTo>
                  <a:lnTo>
                    <a:pt x="26" y="47"/>
                  </a:lnTo>
                  <a:lnTo>
                    <a:pt x="24" y="47"/>
                  </a:lnTo>
                  <a:lnTo>
                    <a:pt x="23" y="45"/>
                  </a:lnTo>
                  <a:lnTo>
                    <a:pt x="20" y="44"/>
                  </a:lnTo>
                  <a:lnTo>
                    <a:pt x="19" y="43"/>
                  </a:lnTo>
                  <a:lnTo>
                    <a:pt x="18" y="42"/>
                  </a:lnTo>
                  <a:lnTo>
                    <a:pt x="17" y="41"/>
                  </a:lnTo>
                  <a:lnTo>
                    <a:pt x="17" y="39"/>
                  </a:lnTo>
                  <a:lnTo>
                    <a:pt x="17" y="38"/>
                  </a:lnTo>
                  <a:lnTo>
                    <a:pt x="17" y="37"/>
                  </a:lnTo>
                  <a:lnTo>
                    <a:pt x="17" y="36"/>
                  </a:lnTo>
                  <a:lnTo>
                    <a:pt x="1" y="64"/>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89" name="Freeform 749">
              <a:extLst>
                <a:ext uri="{FF2B5EF4-FFF2-40B4-BE49-F238E27FC236}">
                  <a16:creationId xmlns:a16="http://schemas.microsoft.com/office/drawing/2014/main" id="{773D3361-C392-48A6-8826-1E79300321E4}"/>
                </a:ext>
              </a:extLst>
            </p:cNvPr>
            <p:cNvSpPr>
              <a:spLocks noEditPoints="1"/>
            </p:cNvSpPr>
            <p:nvPr/>
          </p:nvSpPr>
          <p:spPr bwMode="auto">
            <a:xfrm>
              <a:off x="1809660" y="1717786"/>
              <a:ext cx="31559" cy="23014"/>
            </a:xfrm>
            <a:custGeom>
              <a:avLst/>
              <a:gdLst>
                <a:gd name="T0" fmla="*/ 0 w 52"/>
                <a:gd name="T1" fmla="*/ 0 h 35"/>
                <a:gd name="T2" fmla="*/ 0 w 52"/>
                <a:gd name="T3" fmla="*/ 0 h 35"/>
                <a:gd name="T4" fmla="*/ 0 w 52"/>
                <a:gd name="T5" fmla="*/ 0 h 35"/>
                <a:gd name="T6" fmla="*/ 0 w 52"/>
                <a:gd name="T7" fmla="*/ 0 h 35"/>
                <a:gd name="T8" fmla="*/ 0 w 52"/>
                <a:gd name="T9" fmla="*/ 0 h 35"/>
                <a:gd name="T10" fmla="*/ 0 w 52"/>
                <a:gd name="T11" fmla="*/ 0 h 35"/>
                <a:gd name="T12" fmla="*/ 0 w 52"/>
                <a:gd name="T13" fmla="*/ 0 h 35"/>
                <a:gd name="T14" fmla="*/ 0 w 52"/>
                <a:gd name="T15" fmla="*/ 0 h 35"/>
                <a:gd name="T16" fmla="*/ 0 w 52"/>
                <a:gd name="T17" fmla="*/ 0 h 35"/>
                <a:gd name="T18" fmla="*/ 0 w 52"/>
                <a:gd name="T19" fmla="*/ 0 h 35"/>
                <a:gd name="T20" fmla="*/ 0 w 52"/>
                <a:gd name="T21" fmla="*/ 0 h 35"/>
                <a:gd name="T22" fmla="*/ 0 w 52"/>
                <a:gd name="T23" fmla="*/ 0 h 35"/>
                <a:gd name="T24" fmla="*/ 0 w 52"/>
                <a:gd name="T25" fmla="*/ 0 h 35"/>
                <a:gd name="T26" fmla="*/ 0 w 52"/>
                <a:gd name="T27" fmla="*/ 0 h 35"/>
                <a:gd name="T28" fmla="*/ 0 w 52"/>
                <a:gd name="T29" fmla="*/ 0 h 35"/>
                <a:gd name="T30" fmla="*/ 0 w 52"/>
                <a:gd name="T31" fmla="*/ 0 h 35"/>
                <a:gd name="T32" fmla="*/ 0 w 52"/>
                <a:gd name="T33" fmla="*/ 0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35"/>
                <a:gd name="T53" fmla="*/ 52 w 52"/>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35">
                  <a:moveTo>
                    <a:pt x="43" y="0"/>
                  </a:moveTo>
                  <a:lnTo>
                    <a:pt x="43" y="28"/>
                  </a:lnTo>
                  <a:lnTo>
                    <a:pt x="39" y="28"/>
                  </a:lnTo>
                  <a:lnTo>
                    <a:pt x="39" y="1"/>
                  </a:lnTo>
                  <a:lnTo>
                    <a:pt x="40" y="1"/>
                  </a:lnTo>
                  <a:lnTo>
                    <a:pt x="40" y="0"/>
                  </a:lnTo>
                  <a:lnTo>
                    <a:pt x="41" y="0"/>
                  </a:lnTo>
                  <a:lnTo>
                    <a:pt x="42" y="0"/>
                  </a:lnTo>
                  <a:lnTo>
                    <a:pt x="43" y="0"/>
                  </a:lnTo>
                  <a:close/>
                  <a:moveTo>
                    <a:pt x="0" y="35"/>
                  </a:moveTo>
                  <a:lnTo>
                    <a:pt x="0" y="28"/>
                  </a:lnTo>
                  <a:lnTo>
                    <a:pt x="52" y="28"/>
                  </a:lnTo>
                  <a:lnTo>
                    <a:pt x="52" y="35"/>
                  </a:lnTo>
                  <a:lnTo>
                    <a:pt x="0" y="35"/>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90" name="Line 750">
              <a:extLst>
                <a:ext uri="{FF2B5EF4-FFF2-40B4-BE49-F238E27FC236}">
                  <a16:creationId xmlns:a16="http://schemas.microsoft.com/office/drawing/2014/main" id="{8A0D6597-414C-4F03-AB04-891934BEA334}"/>
                </a:ext>
              </a:extLst>
            </p:cNvPr>
            <p:cNvSpPr>
              <a:spLocks noChangeShapeType="1"/>
            </p:cNvSpPr>
            <p:nvPr/>
          </p:nvSpPr>
          <p:spPr bwMode="auto">
            <a:xfrm>
              <a:off x="1620305" y="1652283"/>
              <a:ext cx="19724" cy="177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91" name="Freeform 751">
              <a:extLst>
                <a:ext uri="{FF2B5EF4-FFF2-40B4-BE49-F238E27FC236}">
                  <a16:creationId xmlns:a16="http://schemas.microsoft.com/office/drawing/2014/main" id="{CCDDFF6E-F743-4F39-85D9-3A6B521A5468}"/>
                </a:ext>
              </a:extLst>
            </p:cNvPr>
            <p:cNvSpPr>
              <a:spLocks/>
            </p:cNvSpPr>
            <p:nvPr/>
          </p:nvSpPr>
          <p:spPr bwMode="auto">
            <a:xfrm>
              <a:off x="1770211" y="1760274"/>
              <a:ext cx="5918" cy="5310"/>
            </a:xfrm>
            <a:custGeom>
              <a:avLst/>
              <a:gdLst>
                <a:gd name="T0" fmla="*/ 0 w 7"/>
                <a:gd name="T1" fmla="*/ 0 h 6"/>
                <a:gd name="T2" fmla="*/ 0 w 7"/>
                <a:gd name="T3" fmla="*/ 0 h 6"/>
                <a:gd name="T4" fmla="*/ 0 w 7"/>
                <a:gd name="T5" fmla="*/ 0 h 6"/>
                <a:gd name="T6" fmla="*/ 0 w 7"/>
                <a:gd name="T7" fmla="*/ 0 h 6"/>
                <a:gd name="T8" fmla="*/ 0 w 7"/>
                <a:gd name="T9" fmla="*/ 0 h 6"/>
                <a:gd name="T10" fmla="*/ 0 w 7"/>
                <a:gd name="T11" fmla="*/ 0 h 6"/>
                <a:gd name="T12" fmla="*/ 0 w 7"/>
                <a:gd name="T13" fmla="*/ 0 h 6"/>
                <a:gd name="T14" fmla="*/ 0 w 7"/>
                <a:gd name="T15" fmla="*/ 0 h 6"/>
                <a:gd name="T16" fmla="*/ 0 w 7"/>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6"/>
                <a:gd name="T29" fmla="*/ 7 w 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6">
                  <a:moveTo>
                    <a:pt x="0" y="6"/>
                  </a:moveTo>
                  <a:lnTo>
                    <a:pt x="1" y="6"/>
                  </a:lnTo>
                  <a:lnTo>
                    <a:pt x="2" y="4"/>
                  </a:lnTo>
                  <a:lnTo>
                    <a:pt x="5" y="3"/>
                  </a:lnTo>
                  <a:lnTo>
                    <a:pt x="6" y="3"/>
                  </a:lnTo>
                  <a:lnTo>
                    <a:pt x="6" y="2"/>
                  </a:lnTo>
                  <a:lnTo>
                    <a:pt x="7" y="1"/>
                  </a:lnTo>
                  <a:lnTo>
                    <a:pt x="7"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92" name="Freeform 752">
              <a:extLst>
                <a:ext uri="{FF2B5EF4-FFF2-40B4-BE49-F238E27FC236}">
                  <a16:creationId xmlns:a16="http://schemas.microsoft.com/office/drawing/2014/main" id="{61105922-B006-4CE5-A6CD-8C289B45AE03}"/>
                </a:ext>
              </a:extLst>
            </p:cNvPr>
            <p:cNvSpPr>
              <a:spLocks/>
            </p:cNvSpPr>
            <p:nvPr/>
          </p:nvSpPr>
          <p:spPr bwMode="auto">
            <a:xfrm>
              <a:off x="1620305" y="1839939"/>
              <a:ext cx="41422" cy="95598"/>
            </a:xfrm>
            <a:custGeom>
              <a:avLst/>
              <a:gdLst>
                <a:gd name="T0" fmla="*/ 0 w 66"/>
                <a:gd name="T1" fmla="*/ 0 h 153"/>
                <a:gd name="T2" fmla="*/ 0 w 66"/>
                <a:gd name="T3" fmla="*/ 0 h 153"/>
                <a:gd name="T4" fmla="*/ 0 w 66"/>
                <a:gd name="T5" fmla="*/ 0 h 153"/>
                <a:gd name="T6" fmla="*/ 0 60000 65536"/>
                <a:gd name="T7" fmla="*/ 0 60000 65536"/>
                <a:gd name="T8" fmla="*/ 0 60000 65536"/>
                <a:gd name="T9" fmla="*/ 0 w 66"/>
                <a:gd name="T10" fmla="*/ 0 h 153"/>
                <a:gd name="T11" fmla="*/ 66 w 66"/>
                <a:gd name="T12" fmla="*/ 153 h 153"/>
              </a:gdLst>
              <a:ahLst/>
              <a:cxnLst>
                <a:cxn ang="T6">
                  <a:pos x="T0" y="T1"/>
                </a:cxn>
                <a:cxn ang="T7">
                  <a:pos x="T2" y="T3"/>
                </a:cxn>
                <a:cxn ang="T8">
                  <a:pos x="T4" y="T5"/>
                </a:cxn>
              </a:cxnLst>
              <a:rect l="T9" t="T10" r="T11" b="T12"/>
              <a:pathLst>
                <a:path w="66" h="153">
                  <a:moveTo>
                    <a:pt x="32" y="0"/>
                  </a:moveTo>
                  <a:lnTo>
                    <a:pt x="66" y="6"/>
                  </a:lnTo>
                  <a:lnTo>
                    <a:pt x="0" y="153"/>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93" name="Freeform 753">
              <a:extLst>
                <a:ext uri="{FF2B5EF4-FFF2-40B4-BE49-F238E27FC236}">
                  <a16:creationId xmlns:a16="http://schemas.microsoft.com/office/drawing/2014/main" id="{02F9A612-C304-4EF6-A529-78CA65ECF566}"/>
                </a:ext>
              </a:extLst>
            </p:cNvPr>
            <p:cNvSpPr>
              <a:spLocks/>
            </p:cNvSpPr>
            <p:nvPr/>
          </p:nvSpPr>
          <p:spPr bwMode="auto">
            <a:xfrm>
              <a:off x="1620305" y="1935537"/>
              <a:ext cx="110457" cy="3541"/>
            </a:xfrm>
            <a:custGeom>
              <a:avLst/>
              <a:gdLst>
                <a:gd name="T0" fmla="*/ 0 w 177"/>
                <a:gd name="T1" fmla="*/ 0 h 6"/>
                <a:gd name="T2" fmla="*/ 0 w 177"/>
                <a:gd name="T3" fmla="*/ 0 h 6"/>
                <a:gd name="T4" fmla="*/ 0 w 177"/>
                <a:gd name="T5" fmla="*/ 0 h 6"/>
                <a:gd name="T6" fmla="*/ 0 w 177"/>
                <a:gd name="T7" fmla="*/ 0 h 6"/>
                <a:gd name="T8" fmla="*/ 0 w 177"/>
                <a:gd name="T9" fmla="*/ 0 h 6"/>
                <a:gd name="T10" fmla="*/ 0 w 177"/>
                <a:gd name="T11" fmla="*/ 0 h 6"/>
                <a:gd name="T12" fmla="*/ 0 w 177"/>
                <a:gd name="T13" fmla="*/ 0 h 6"/>
                <a:gd name="T14" fmla="*/ 0 w 177"/>
                <a:gd name="T15" fmla="*/ 0 h 6"/>
                <a:gd name="T16" fmla="*/ 0 w 177"/>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7"/>
                <a:gd name="T28" fmla="*/ 0 h 6"/>
                <a:gd name="T29" fmla="*/ 177 w 17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7" h="6">
                  <a:moveTo>
                    <a:pt x="0" y="0"/>
                  </a:moveTo>
                  <a:lnTo>
                    <a:pt x="5" y="0"/>
                  </a:lnTo>
                  <a:lnTo>
                    <a:pt x="21" y="1"/>
                  </a:lnTo>
                  <a:lnTo>
                    <a:pt x="44" y="1"/>
                  </a:lnTo>
                  <a:lnTo>
                    <a:pt x="70" y="2"/>
                  </a:lnTo>
                  <a:lnTo>
                    <a:pt x="100" y="4"/>
                  </a:lnTo>
                  <a:lnTo>
                    <a:pt x="129" y="5"/>
                  </a:lnTo>
                  <a:lnTo>
                    <a:pt x="156" y="6"/>
                  </a:lnTo>
                  <a:lnTo>
                    <a:pt x="177" y="6"/>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94" name="Freeform 754">
              <a:extLst>
                <a:ext uri="{FF2B5EF4-FFF2-40B4-BE49-F238E27FC236}">
                  <a16:creationId xmlns:a16="http://schemas.microsoft.com/office/drawing/2014/main" id="{4E3F4CE5-5B04-4957-AE59-C9BD9FCBDF85}"/>
                </a:ext>
              </a:extLst>
            </p:cNvPr>
            <p:cNvSpPr>
              <a:spLocks/>
            </p:cNvSpPr>
            <p:nvPr/>
          </p:nvSpPr>
          <p:spPr bwMode="auto">
            <a:xfrm>
              <a:off x="1730762" y="1937308"/>
              <a:ext cx="51284" cy="1770"/>
            </a:xfrm>
            <a:custGeom>
              <a:avLst/>
              <a:gdLst>
                <a:gd name="T0" fmla="*/ 0 w 81"/>
                <a:gd name="T1" fmla="*/ 2147483646 h 2"/>
                <a:gd name="T2" fmla="*/ 0 w 81"/>
                <a:gd name="T3" fmla="*/ 2147483646 h 2"/>
                <a:gd name="T4" fmla="*/ 0 w 81"/>
                <a:gd name="T5" fmla="*/ 2147483646 h 2"/>
                <a:gd name="T6" fmla="*/ 0 w 81"/>
                <a:gd name="T7" fmla="*/ 2147483646 h 2"/>
                <a:gd name="T8" fmla="*/ 0 w 81"/>
                <a:gd name="T9" fmla="*/ 2147483646 h 2"/>
                <a:gd name="T10" fmla="*/ 0 w 81"/>
                <a:gd name="T11" fmla="*/ 2147483646 h 2"/>
                <a:gd name="T12" fmla="*/ 0 w 81"/>
                <a:gd name="T13" fmla="*/ 2147483646 h 2"/>
                <a:gd name="T14" fmla="*/ 0 w 81"/>
                <a:gd name="T15" fmla="*/ 0 h 2"/>
                <a:gd name="T16" fmla="*/ 0 w 81"/>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1"/>
                <a:gd name="T28" fmla="*/ 0 h 2"/>
                <a:gd name="T29" fmla="*/ 81 w 81"/>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1" h="2">
                  <a:moveTo>
                    <a:pt x="0" y="2"/>
                  </a:moveTo>
                  <a:lnTo>
                    <a:pt x="9" y="2"/>
                  </a:lnTo>
                  <a:lnTo>
                    <a:pt x="17" y="2"/>
                  </a:lnTo>
                  <a:lnTo>
                    <a:pt x="27" y="2"/>
                  </a:lnTo>
                  <a:lnTo>
                    <a:pt x="36" y="1"/>
                  </a:lnTo>
                  <a:lnTo>
                    <a:pt x="47" y="1"/>
                  </a:lnTo>
                  <a:lnTo>
                    <a:pt x="58" y="1"/>
                  </a:lnTo>
                  <a:lnTo>
                    <a:pt x="70" y="0"/>
                  </a:lnTo>
                  <a:lnTo>
                    <a:pt x="81"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95" name="Freeform 755">
              <a:extLst>
                <a:ext uri="{FF2B5EF4-FFF2-40B4-BE49-F238E27FC236}">
                  <a16:creationId xmlns:a16="http://schemas.microsoft.com/office/drawing/2014/main" id="{68C6E279-74E5-4481-AB6C-7ED9660D7B76}"/>
                </a:ext>
              </a:extLst>
            </p:cNvPr>
            <p:cNvSpPr>
              <a:spLocks/>
            </p:cNvSpPr>
            <p:nvPr/>
          </p:nvSpPr>
          <p:spPr bwMode="auto">
            <a:xfrm>
              <a:off x="1782046" y="1870035"/>
              <a:ext cx="104540" cy="67273"/>
            </a:xfrm>
            <a:custGeom>
              <a:avLst/>
              <a:gdLst>
                <a:gd name="T0" fmla="*/ 0 w 167"/>
                <a:gd name="T1" fmla="*/ 0 h 109"/>
                <a:gd name="T2" fmla="*/ 0 w 167"/>
                <a:gd name="T3" fmla="*/ 0 h 109"/>
                <a:gd name="T4" fmla="*/ 0 w 167"/>
                <a:gd name="T5" fmla="*/ 0 h 109"/>
                <a:gd name="T6" fmla="*/ 0 w 167"/>
                <a:gd name="T7" fmla="*/ 0 h 109"/>
                <a:gd name="T8" fmla="*/ 0 w 167"/>
                <a:gd name="T9" fmla="*/ 0 h 109"/>
                <a:gd name="T10" fmla="*/ 0 w 167"/>
                <a:gd name="T11" fmla="*/ 0 h 109"/>
                <a:gd name="T12" fmla="*/ 0 w 167"/>
                <a:gd name="T13" fmla="*/ 0 h 109"/>
                <a:gd name="T14" fmla="*/ 0 60000 65536"/>
                <a:gd name="T15" fmla="*/ 0 60000 65536"/>
                <a:gd name="T16" fmla="*/ 0 60000 65536"/>
                <a:gd name="T17" fmla="*/ 0 60000 65536"/>
                <a:gd name="T18" fmla="*/ 0 60000 65536"/>
                <a:gd name="T19" fmla="*/ 0 60000 65536"/>
                <a:gd name="T20" fmla="*/ 0 60000 65536"/>
                <a:gd name="T21" fmla="*/ 0 w 167"/>
                <a:gd name="T22" fmla="*/ 0 h 109"/>
                <a:gd name="T23" fmla="*/ 167 w 167"/>
                <a:gd name="T24" fmla="*/ 109 h 1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7" h="109">
                  <a:moveTo>
                    <a:pt x="0" y="108"/>
                  </a:moveTo>
                  <a:lnTo>
                    <a:pt x="0" y="109"/>
                  </a:lnTo>
                  <a:lnTo>
                    <a:pt x="113" y="109"/>
                  </a:lnTo>
                  <a:lnTo>
                    <a:pt x="167" y="105"/>
                  </a:lnTo>
                  <a:lnTo>
                    <a:pt x="167" y="102"/>
                  </a:lnTo>
                  <a:lnTo>
                    <a:pt x="89" y="90"/>
                  </a:lnTo>
                  <a:lnTo>
                    <a:pt x="79"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96" name="Freeform 756">
              <a:extLst>
                <a:ext uri="{FF2B5EF4-FFF2-40B4-BE49-F238E27FC236}">
                  <a16:creationId xmlns:a16="http://schemas.microsoft.com/office/drawing/2014/main" id="{68B886E2-3C94-4953-8779-B297F0B55792}"/>
                </a:ext>
              </a:extLst>
            </p:cNvPr>
            <p:cNvSpPr>
              <a:spLocks/>
            </p:cNvSpPr>
            <p:nvPr/>
          </p:nvSpPr>
          <p:spPr bwMode="auto">
            <a:xfrm>
              <a:off x="1807688" y="1864724"/>
              <a:ext cx="23669" cy="5312"/>
            </a:xfrm>
            <a:custGeom>
              <a:avLst/>
              <a:gdLst>
                <a:gd name="T0" fmla="*/ 0 w 38"/>
                <a:gd name="T1" fmla="*/ 0 h 9"/>
                <a:gd name="T2" fmla="*/ 0 w 38"/>
                <a:gd name="T3" fmla="*/ 0 h 9"/>
                <a:gd name="T4" fmla="*/ 0 w 38"/>
                <a:gd name="T5" fmla="*/ 0 h 9"/>
                <a:gd name="T6" fmla="*/ 0 w 38"/>
                <a:gd name="T7" fmla="*/ 0 h 9"/>
                <a:gd name="T8" fmla="*/ 0 w 38"/>
                <a:gd name="T9" fmla="*/ 0 h 9"/>
                <a:gd name="T10" fmla="*/ 0 w 38"/>
                <a:gd name="T11" fmla="*/ 0 h 9"/>
                <a:gd name="T12" fmla="*/ 0 w 38"/>
                <a:gd name="T13" fmla="*/ 0 h 9"/>
                <a:gd name="T14" fmla="*/ 0 w 38"/>
                <a:gd name="T15" fmla="*/ 0 h 9"/>
                <a:gd name="T16" fmla="*/ 0 w 38"/>
                <a:gd name="T17" fmla="*/ 0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9"/>
                <a:gd name="T29" fmla="*/ 38 w 38"/>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9">
                  <a:moveTo>
                    <a:pt x="38" y="9"/>
                  </a:moveTo>
                  <a:lnTo>
                    <a:pt x="37" y="9"/>
                  </a:lnTo>
                  <a:lnTo>
                    <a:pt x="35" y="8"/>
                  </a:lnTo>
                  <a:lnTo>
                    <a:pt x="31" y="6"/>
                  </a:lnTo>
                  <a:lnTo>
                    <a:pt x="26" y="5"/>
                  </a:lnTo>
                  <a:lnTo>
                    <a:pt x="20" y="2"/>
                  </a:lnTo>
                  <a:lnTo>
                    <a:pt x="14" y="1"/>
                  </a:lnTo>
                  <a:lnTo>
                    <a:pt x="7" y="0"/>
                  </a:lnTo>
                  <a:lnTo>
                    <a:pt x="0"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97" name="Freeform 757">
              <a:extLst>
                <a:ext uri="{FF2B5EF4-FFF2-40B4-BE49-F238E27FC236}">
                  <a16:creationId xmlns:a16="http://schemas.microsoft.com/office/drawing/2014/main" id="{43E086A4-C53D-478D-994F-F9B2A1552AEE}"/>
                </a:ext>
              </a:extLst>
            </p:cNvPr>
            <p:cNvSpPr>
              <a:spLocks/>
            </p:cNvSpPr>
            <p:nvPr/>
          </p:nvSpPr>
          <p:spPr bwMode="auto">
            <a:xfrm>
              <a:off x="1768239" y="1765585"/>
              <a:ext cx="51284" cy="99139"/>
            </a:xfrm>
            <a:custGeom>
              <a:avLst/>
              <a:gdLst>
                <a:gd name="T0" fmla="*/ 0 w 82"/>
                <a:gd name="T1" fmla="*/ 0 h 159"/>
                <a:gd name="T2" fmla="*/ 0 w 82"/>
                <a:gd name="T3" fmla="*/ 0 h 159"/>
                <a:gd name="T4" fmla="*/ 0 w 82"/>
                <a:gd name="T5" fmla="*/ 0 h 159"/>
                <a:gd name="T6" fmla="*/ 0 w 82"/>
                <a:gd name="T7" fmla="*/ 0 h 159"/>
                <a:gd name="T8" fmla="*/ 0 w 82"/>
                <a:gd name="T9" fmla="*/ 0 h 159"/>
                <a:gd name="T10" fmla="*/ 0 w 82"/>
                <a:gd name="T11" fmla="*/ 0 h 159"/>
                <a:gd name="T12" fmla="*/ 0 w 82"/>
                <a:gd name="T13" fmla="*/ 0 h 159"/>
                <a:gd name="T14" fmla="*/ 0 w 82"/>
                <a:gd name="T15" fmla="*/ 0 h 159"/>
                <a:gd name="T16" fmla="*/ 0 w 82"/>
                <a:gd name="T17" fmla="*/ 0 h 159"/>
                <a:gd name="T18" fmla="*/ 0 w 82"/>
                <a:gd name="T19" fmla="*/ 0 h 159"/>
                <a:gd name="T20" fmla="*/ 0 w 82"/>
                <a:gd name="T21" fmla="*/ 0 h 1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2"/>
                <a:gd name="T34" fmla="*/ 0 h 159"/>
                <a:gd name="T35" fmla="*/ 82 w 82"/>
                <a:gd name="T36" fmla="*/ 159 h 1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2" h="159">
                  <a:moveTo>
                    <a:pt x="63" y="159"/>
                  </a:moveTo>
                  <a:lnTo>
                    <a:pt x="42" y="124"/>
                  </a:lnTo>
                  <a:lnTo>
                    <a:pt x="74" y="114"/>
                  </a:lnTo>
                  <a:lnTo>
                    <a:pt x="74" y="107"/>
                  </a:lnTo>
                  <a:lnTo>
                    <a:pt x="68" y="103"/>
                  </a:lnTo>
                  <a:lnTo>
                    <a:pt x="35" y="98"/>
                  </a:lnTo>
                  <a:lnTo>
                    <a:pt x="0" y="14"/>
                  </a:lnTo>
                  <a:lnTo>
                    <a:pt x="53" y="72"/>
                  </a:lnTo>
                  <a:lnTo>
                    <a:pt x="82" y="72"/>
                  </a:lnTo>
                  <a:lnTo>
                    <a:pt x="10" y="0"/>
                  </a:lnTo>
                  <a:lnTo>
                    <a:pt x="4"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98" name="Freeform 758">
              <a:extLst>
                <a:ext uri="{FF2B5EF4-FFF2-40B4-BE49-F238E27FC236}">
                  <a16:creationId xmlns:a16="http://schemas.microsoft.com/office/drawing/2014/main" id="{C38116A7-7B22-4FD1-9AE7-764A18619148}"/>
                </a:ext>
              </a:extLst>
            </p:cNvPr>
            <p:cNvSpPr>
              <a:spLocks/>
            </p:cNvSpPr>
            <p:nvPr/>
          </p:nvSpPr>
          <p:spPr bwMode="auto">
            <a:xfrm>
              <a:off x="1640029" y="1832858"/>
              <a:ext cx="1973" cy="7081"/>
            </a:xfrm>
            <a:custGeom>
              <a:avLst/>
              <a:gdLst>
                <a:gd name="T0" fmla="*/ 0 w 1"/>
                <a:gd name="T1" fmla="*/ 0 h 10"/>
                <a:gd name="T2" fmla="*/ 0 w 1"/>
                <a:gd name="T3" fmla="*/ 0 h 10"/>
                <a:gd name="T4" fmla="*/ 0 w 1"/>
                <a:gd name="T5" fmla="*/ 0 h 10"/>
                <a:gd name="T6" fmla="*/ 0 w 1"/>
                <a:gd name="T7" fmla="*/ 0 h 10"/>
                <a:gd name="T8" fmla="*/ 0 w 1"/>
                <a:gd name="T9" fmla="*/ 0 h 10"/>
                <a:gd name="T10" fmla="*/ 0 w 1"/>
                <a:gd name="T11" fmla="*/ 0 h 10"/>
                <a:gd name="T12" fmla="*/ 0 w 1"/>
                <a:gd name="T13" fmla="*/ 0 h 10"/>
                <a:gd name="T14" fmla="*/ 0 w 1"/>
                <a:gd name="T15" fmla="*/ 0 h 10"/>
                <a:gd name="T16" fmla="*/ 0 w 1"/>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10"/>
                <a:gd name="T29" fmla="*/ 1 w 1"/>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10">
                  <a:moveTo>
                    <a:pt x="0" y="0"/>
                  </a:moveTo>
                  <a:lnTo>
                    <a:pt x="0" y="0"/>
                  </a:lnTo>
                  <a:lnTo>
                    <a:pt x="0" y="2"/>
                  </a:lnTo>
                  <a:lnTo>
                    <a:pt x="0" y="4"/>
                  </a:lnTo>
                  <a:lnTo>
                    <a:pt x="0" y="5"/>
                  </a:lnTo>
                  <a:lnTo>
                    <a:pt x="0" y="8"/>
                  </a:lnTo>
                  <a:lnTo>
                    <a:pt x="0" y="9"/>
                  </a:lnTo>
                  <a:lnTo>
                    <a:pt x="0" y="1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299" name="Freeform 759">
              <a:extLst>
                <a:ext uri="{FF2B5EF4-FFF2-40B4-BE49-F238E27FC236}">
                  <a16:creationId xmlns:a16="http://schemas.microsoft.com/office/drawing/2014/main" id="{69F7920D-B60B-4221-BF4E-C021B312F7A3}"/>
                </a:ext>
              </a:extLst>
            </p:cNvPr>
            <p:cNvSpPr>
              <a:spLocks/>
            </p:cNvSpPr>
            <p:nvPr/>
          </p:nvSpPr>
          <p:spPr bwMode="auto">
            <a:xfrm>
              <a:off x="1640029" y="1831088"/>
              <a:ext cx="3945" cy="1770"/>
            </a:xfrm>
            <a:custGeom>
              <a:avLst/>
              <a:gdLst>
                <a:gd name="T0" fmla="*/ 0 w 7"/>
                <a:gd name="T1" fmla="*/ 0 h 5"/>
                <a:gd name="T2" fmla="*/ 0 w 7"/>
                <a:gd name="T3" fmla="*/ 0 h 5"/>
                <a:gd name="T4" fmla="*/ 0 w 7"/>
                <a:gd name="T5" fmla="*/ 0 h 5"/>
                <a:gd name="T6" fmla="*/ 0 w 7"/>
                <a:gd name="T7" fmla="*/ 0 h 5"/>
                <a:gd name="T8" fmla="*/ 0 w 7"/>
                <a:gd name="T9" fmla="*/ 0 h 5"/>
                <a:gd name="T10" fmla="*/ 0 w 7"/>
                <a:gd name="T11" fmla="*/ 0 h 5"/>
                <a:gd name="T12" fmla="*/ 0 w 7"/>
                <a:gd name="T13" fmla="*/ 0 h 5"/>
                <a:gd name="T14" fmla="*/ 0 w 7"/>
                <a:gd name="T15" fmla="*/ 0 h 5"/>
                <a:gd name="T16" fmla="*/ 0 w 7"/>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7" y="0"/>
                  </a:moveTo>
                  <a:lnTo>
                    <a:pt x="7" y="0"/>
                  </a:lnTo>
                  <a:lnTo>
                    <a:pt x="6" y="0"/>
                  </a:lnTo>
                  <a:lnTo>
                    <a:pt x="4" y="2"/>
                  </a:lnTo>
                  <a:lnTo>
                    <a:pt x="4" y="3"/>
                  </a:lnTo>
                  <a:lnTo>
                    <a:pt x="3" y="3"/>
                  </a:lnTo>
                  <a:lnTo>
                    <a:pt x="2" y="4"/>
                  </a:lnTo>
                  <a:lnTo>
                    <a:pt x="1" y="4"/>
                  </a:lnTo>
                  <a:lnTo>
                    <a:pt x="0" y="5"/>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00" name="Freeform 760">
              <a:extLst>
                <a:ext uri="{FF2B5EF4-FFF2-40B4-BE49-F238E27FC236}">
                  <a16:creationId xmlns:a16="http://schemas.microsoft.com/office/drawing/2014/main" id="{942ED02B-C719-4725-B167-A1965C8AD1F9}"/>
                </a:ext>
              </a:extLst>
            </p:cNvPr>
            <p:cNvSpPr>
              <a:spLocks/>
            </p:cNvSpPr>
            <p:nvPr/>
          </p:nvSpPr>
          <p:spPr bwMode="auto">
            <a:xfrm>
              <a:off x="1643974" y="1767356"/>
              <a:ext cx="45367" cy="63732"/>
            </a:xfrm>
            <a:custGeom>
              <a:avLst/>
              <a:gdLst>
                <a:gd name="T0" fmla="*/ 0 w 72"/>
                <a:gd name="T1" fmla="*/ 0 h 100"/>
                <a:gd name="T2" fmla="*/ 0 w 72"/>
                <a:gd name="T3" fmla="*/ 0 h 100"/>
                <a:gd name="T4" fmla="*/ 0 w 72"/>
                <a:gd name="T5" fmla="*/ 0 h 100"/>
                <a:gd name="T6" fmla="*/ 0 60000 65536"/>
                <a:gd name="T7" fmla="*/ 0 60000 65536"/>
                <a:gd name="T8" fmla="*/ 0 60000 65536"/>
                <a:gd name="T9" fmla="*/ 0 w 72"/>
                <a:gd name="T10" fmla="*/ 0 h 100"/>
                <a:gd name="T11" fmla="*/ 72 w 72"/>
                <a:gd name="T12" fmla="*/ 100 h 100"/>
              </a:gdLst>
              <a:ahLst/>
              <a:cxnLst>
                <a:cxn ang="T6">
                  <a:pos x="T0" y="T1"/>
                </a:cxn>
                <a:cxn ang="T7">
                  <a:pos x="T2" y="T3"/>
                </a:cxn>
                <a:cxn ang="T8">
                  <a:pos x="T4" y="T5"/>
                </a:cxn>
              </a:cxnLst>
              <a:rect l="T9" t="T10" r="T11" b="T12"/>
              <a:pathLst>
                <a:path w="72" h="100">
                  <a:moveTo>
                    <a:pt x="72" y="0"/>
                  </a:moveTo>
                  <a:lnTo>
                    <a:pt x="37" y="94"/>
                  </a:lnTo>
                  <a:lnTo>
                    <a:pt x="0" y="10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01" name="Freeform 761">
              <a:extLst>
                <a:ext uri="{FF2B5EF4-FFF2-40B4-BE49-F238E27FC236}">
                  <a16:creationId xmlns:a16="http://schemas.microsoft.com/office/drawing/2014/main" id="{DC2FE8B1-7A0A-44BC-BCA2-E18EADD8240B}"/>
                </a:ext>
              </a:extLst>
            </p:cNvPr>
            <p:cNvSpPr>
              <a:spLocks/>
            </p:cNvSpPr>
            <p:nvPr/>
          </p:nvSpPr>
          <p:spPr bwMode="auto">
            <a:xfrm>
              <a:off x="1675533" y="1760274"/>
              <a:ext cx="13808" cy="7081"/>
            </a:xfrm>
            <a:custGeom>
              <a:avLst/>
              <a:gdLst>
                <a:gd name="T0" fmla="*/ 0 w 24"/>
                <a:gd name="T1" fmla="*/ 0 h 10"/>
                <a:gd name="T2" fmla="*/ 0 w 24"/>
                <a:gd name="T3" fmla="*/ 0 h 10"/>
                <a:gd name="T4" fmla="*/ 0 w 24"/>
                <a:gd name="T5" fmla="*/ 0 h 10"/>
                <a:gd name="T6" fmla="*/ 0 w 24"/>
                <a:gd name="T7" fmla="*/ 0 h 10"/>
                <a:gd name="T8" fmla="*/ 0 w 24"/>
                <a:gd name="T9" fmla="*/ 0 h 10"/>
                <a:gd name="T10" fmla="*/ 0 w 24"/>
                <a:gd name="T11" fmla="*/ 0 h 10"/>
                <a:gd name="T12" fmla="*/ 0 w 24"/>
                <a:gd name="T13" fmla="*/ 0 h 10"/>
                <a:gd name="T14" fmla="*/ 0 w 24"/>
                <a:gd name="T15" fmla="*/ 0 h 10"/>
                <a:gd name="T16" fmla="*/ 0 w 24"/>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0"/>
                <a:gd name="T29" fmla="*/ 24 w 24"/>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0">
                  <a:moveTo>
                    <a:pt x="0" y="0"/>
                  </a:moveTo>
                  <a:lnTo>
                    <a:pt x="0" y="1"/>
                  </a:lnTo>
                  <a:lnTo>
                    <a:pt x="1" y="2"/>
                  </a:lnTo>
                  <a:lnTo>
                    <a:pt x="4" y="4"/>
                  </a:lnTo>
                  <a:lnTo>
                    <a:pt x="6" y="6"/>
                  </a:lnTo>
                  <a:lnTo>
                    <a:pt x="10" y="7"/>
                  </a:lnTo>
                  <a:lnTo>
                    <a:pt x="13" y="8"/>
                  </a:lnTo>
                  <a:lnTo>
                    <a:pt x="18" y="9"/>
                  </a:lnTo>
                  <a:lnTo>
                    <a:pt x="24" y="1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02" name="Freeform 762">
              <a:extLst>
                <a:ext uri="{FF2B5EF4-FFF2-40B4-BE49-F238E27FC236}">
                  <a16:creationId xmlns:a16="http://schemas.microsoft.com/office/drawing/2014/main" id="{6F0FB964-8A4E-4610-82EB-BA5F386CD58C}"/>
                </a:ext>
              </a:extLst>
            </p:cNvPr>
            <p:cNvSpPr>
              <a:spLocks/>
            </p:cNvSpPr>
            <p:nvPr/>
          </p:nvSpPr>
          <p:spPr bwMode="auto">
            <a:xfrm>
              <a:off x="1643974" y="1655824"/>
              <a:ext cx="31559" cy="104451"/>
            </a:xfrm>
            <a:custGeom>
              <a:avLst/>
              <a:gdLst>
                <a:gd name="T0" fmla="*/ 0 w 48"/>
                <a:gd name="T1" fmla="*/ 0 h 168"/>
                <a:gd name="T2" fmla="*/ 0 w 48"/>
                <a:gd name="T3" fmla="*/ 0 h 168"/>
                <a:gd name="T4" fmla="*/ 0 w 48"/>
                <a:gd name="T5" fmla="*/ 0 h 168"/>
                <a:gd name="T6" fmla="*/ 0 w 48"/>
                <a:gd name="T7" fmla="*/ 0 h 168"/>
                <a:gd name="T8" fmla="*/ 0 w 48"/>
                <a:gd name="T9" fmla="*/ 0 h 168"/>
                <a:gd name="T10" fmla="*/ 0 w 48"/>
                <a:gd name="T11" fmla="*/ 0 h 168"/>
                <a:gd name="T12" fmla="*/ 0 60000 65536"/>
                <a:gd name="T13" fmla="*/ 0 60000 65536"/>
                <a:gd name="T14" fmla="*/ 0 60000 65536"/>
                <a:gd name="T15" fmla="*/ 0 60000 65536"/>
                <a:gd name="T16" fmla="*/ 0 60000 65536"/>
                <a:gd name="T17" fmla="*/ 0 60000 65536"/>
                <a:gd name="T18" fmla="*/ 0 w 48"/>
                <a:gd name="T19" fmla="*/ 0 h 168"/>
                <a:gd name="T20" fmla="*/ 48 w 48"/>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48" h="168">
                  <a:moveTo>
                    <a:pt x="0" y="0"/>
                  </a:moveTo>
                  <a:lnTo>
                    <a:pt x="0" y="37"/>
                  </a:lnTo>
                  <a:lnTo>
                    <a:pt x="6" y="37"/>
                  </a:lnTo>
                  <a:lnTo>
                    <a:pt x="6" y="157"/>
                  </a:lnTo>
                  <a:lnTo>
                    <a:pt x="48" y="157"/>
                  </a:lnTo>
                  <a:lnTo>
                    <a:pt x="48" y="168"/>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03" name="Freeform 763">
              <a:extLst>
                <a:ext uri="{FF2B5EF4-FFF2-40B4-BE49-F238E27FC236}">
                  <a16:creationId xmlns:a16="http://schemas.microsoft.com/office/drawing/2014/main" id="{B67FF87D-400F-4334-A733-B510548164CF}"/>
                </a:ext>
              </a:extLst>
            </p:cNvPr>
            <p:cNvSpPr>
              <a:spLocks/>
            </p:cNvSpPr>
            <p:nvPr/>
          </p:nvSpPr>
          <p:spPr bwMode="auto">
            <a:xfrm>
              <a:off x="1584801" y="1576159"/>
              <a:ext cx="59173" cy="99139"/>
            </a:xfrm>
            <a:custGeom>
              <a:avLst/>
              <a:gdLst>
                <a:gd name="T0" fmla="*/ 0 w 98"/>
                <a:gd name="T1" fmla="*/ 0 h 159"/>
                <a:gd name="T2" fmla="*/ 0 w 98"/>
                <a:gd name="T3" fmla="*/ 0 h 159"/>
                <a:gd name="T4" fmla="*/ 0 w 98"/>
                <a:gd name="T5" fmla="*/ 0 h 159"/>
                <a:gd name="T6" fmla="*/ 0 w 98"/>
                <a:gd name="T7" fmla="*/ 0 h 159"/>
                <a:gd name="T8" fmla="*/ 0 w 98"/>
                <a:gd name="T9" fmla="*/ 0 h 159"/>
                <a:gd name="T10" fmla="*/ 0 w 98"/>
                <a:gd name="T11" fmla="*/ 0 h 159"/>
                <a:gd name="T12" fmla="*/ 0 w 98"/>
                <a:gd name="T13" fmla="*/ 0 h 159"/>
                <a:gd name="T14" fmla="*/ 0 w 98"/>
                <a:gd name="T15" fmla="*/ 0 h 159"/>
                <a:gd name="T16" fmla="*/ 0 w 98"/>
                <a:gd name="T17" fmla="*/ 0 h 1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159"/>
                <a:gd name="T29" fmla="*/ 98 w 98"/>
                <a:gd name="T30" fmla="*/ 159 h 15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159">
                  <a:moveTo>
                    <a:pt x="0" y="0"/>
                  </a:moveTo>
                  <a:lnTo>
                    <a:pt x="3" y="19"/>
                  </a:lnTo>
                  <a:lnTo>
                    <a:pt x="9" y="41"/>
                  </a:lnTo>
                  <a:lnTo>
                    <a:pt x="20" y="64"/>
                  </a:lnTo>
                  <a:lnTo>
                    <a:pt x="32" y="87"/>
                  </a:lnTo>
                  <a:lnTo>
                    <a:pt x="47" y="110"/>
                  </a:lnTo>
                  <a:lnTo>
                    <a:pt x="63" y="130"/>
                  </a:lnTo>
                  <a:lnTo>
                    <a:pt x="81" y="147"/>
                  </a:lnTo>
                  <a:lnTo>
                    <a:pt x="98" y="159"/>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04" name="Freeform 764">
              <a:extLst>
                <a:ext uri="{FF2B5EF4-FFF2-40B4-BE49-F238E27FC236}">
                  <a16:creationId xmlns:a16="http://schemas.microsoft.com/office/drawing/2014/main" id="{E435E02C-BA35-4E61-9C25-B3F26A7F1919}"/>
                </a:ext>
              </a:extLst>
            </p:cNvPr>
            <p:cNvSpPr>
              <a:spLocks/>
            </p:cNvSpPr>
            <p:nvPr/>
          </p:nvSpPr>
          <p:spPr bwMode="auto">
            <a:xfrm>
              <a:off x="1776129" y="1717786"/>
              <a:ext cx="33531" cy="46029"/>
            </a:xfrm>
            <a:custGeom>
              <a:avLst/>
              <a:gdLst>
                <a:gd name="T0" fmla="*/ 0 w 55"/>
                <a:gd name="T1" fmla="*/ 0 h 72"/>
                <a:gd name="T2" fmla="*/ 0 w 55"/>
                <a:gd name="T3" fmla="*/ 0 h 72"/>
                <a:gd name="T4" fmla="*/ 0 w 55"/>
                <a:gd name="T5" fmla="*/ 0 h 72"/>
                <a:gd name="T6" fmla="*/ 0 w 55"/>
                <a:gd name="T7" fmla="*/ 0 h 72"/>
                <a:gd name="T8" fmla="*/ 0 w 55"/>
                <a:gd name="T9" fmla="*/ 0 h 72"/>
                <a:gd name="T10" fmla="*/ 0 w 55"/>
                <a:gd name="T11" fmla="*/ 0 h 72"/>
                <a:gd name="T12" fmla="*/ 0 60000 65536"/>
                <a:gd name="T13" fmla="*/ 0 60000 65536"/>
                <a:gd name="T14" fmla="*/ 0 60000 65536"/>
                <a:gd name="T15" fmla="*/ 0 60000 65536"/>
                <a:gd name="T16" fmla="*/ 0 60000 65536"/>
                <a:gd name="T17" fmla="*/ 0 60000 65536"/>
                <a:gd name="T18" fmla="*/ 0 w 55"/>
                <a:gd name="T19" fmla="*/ 0 h 72"/>
                <a:gd name="T20" fmla="*/ 55 w 55"/>
                <a:gd name="T21" fmla="*/ 72 h 72"/>
              </a:gdLst>
              <a:ahLst/>
              <a:cxnLst>
                <a:cxn ang="T12">
                  <a:pos x="T0" y="T1"/>
                </a:cxn>
                <a:cxn ang="T13">
                  <a:pos x="T2" y="T3"/>
                </a:cxn>
                <a:cxn ang="T14">
                  <a:pos x="T4" y="T5"/>
                </a:cxn>
                <a:cxn ang="T15">
                  <a:pos x="T6" y="T7"/>
                </a:cxn>
                <a:cxn ang="T16">
                  <a:pos x="T8" y="T9"/>
                </a:cxn>
                <a:cxn ang="T17">
                  <a:pos x="T10" y="T11"/>
                </a:cxn>
              </a:cxnLst>
              <a:rect l="T18" t="T19" r="T20" b="T21"/>
              <a:pathLst>
                <a:path w="55" h="72">
                  <a:moveTo>
                    <a:pt x="0" y="69"/>
                  </a:moveTo>
                  <a:lnTo>
                    <a:pt x="6" y="72"/>
                  </a:lnTo>
                  <a:lnTo>
                    <a:pt x="29" y="72"/>
                  </a:lnTo>
                  <a:lnTo>
                    <a:pt x="29" y="63"/>
                  </a:lnTo>
                  <a:lnTo>
                    <a:pt x="55" y="54"/>
                  </a:lnTo>
                  <a:lnTo>
                    <a:pt x="55"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305" name="Line 769">
              <a:extLst>
                <a:ext uri="{FF2B5EF4-FFF2-40B4-BE49-F238E27FC236}">
                  <a16:creationId xmlns:a16="http://schemas.microsoft.com/office/drawing/2014/main" id="{CC4D8E75-514D-410A-AA8B-47F652F6B1A3}"/>
                </a:ext>
              </a:extLst>
            </p:cNvPr>
            <p:cNvSpPr>
              <a:spLocks noChangeShapeType="1"/>
            </p:cNvSpPr>
            <p:nvPr/>
          </p:nvSpPr>
          <p:spPr bwMode="auto">
            <a:xfrm>
              <a:off x="1470399" y="1857642"/>
              <a:ext cx="209079" cy="354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grpSp>
      <p:sp>
        <p:nvSpPr>
          <p:cNvPr id="306" name="Freeform 1393">
            <a:extLst>
              <a:ext uri="{FF2B5EF4-FFF2-40B4-BE49-F238E27FC236}">
                <a16:creationId xmlns:a16="http://schemas.microsoft.com/office/drawing/2014/main" id="{F1F56555-FBD9-4A33-9601-754029128AB2}"/>
              </a:ext>
            </a:extLst>
          </p:cNvPr>
          <p:cNvSpPr>
            <a:spLocks/>
          </p:cNvSpPr>
          <p:nvPr/>
        </p:nvSpPr>
        <p:spPr bwMode="auto">
          <a:xfrm>
            <a:off x="1321832" y="1827722"/>
            <a:ext cx="277812" cy="246063"/>
          </a:xfrm>
          <a:custGeom>
            <a:avLst/>
            <a:gdLst>
              <a:gd name="T0" fmla="*/ 2147483646 w 642"/>
              <a:gd name="T1" fmla="*/ 2147483646 h 208"/>
              <a:gd name="T2" fmla="*/ 2147483646 w 642"/>
              <a:gd name="T3" fmla="*/ 2147483646 h 208"/>
              <a:gd name="T4" fmla="*/ 2147483646 w 642"/>
              <a:gd name="T5" fmla="*/ 2147483646 h 208"/>
              <a:gd name="T6" fmla="*/ 0 w 642"/>
              <a:gd name="T7" fmla="*/ 0 h 208"/>
              <a:gd name="T8" fmla="*/ 2147483646 w 642"/>
              <a:gd name="T9" fmla="*/ 2147483646 h 208"/>
              <a:gd name="T10" fmla="*/ 2147483646 w 642"/>
              <a:gd name="T11" fmla="*/ 2147483646 h 208"/>
              <a:gd name="T12" fmla="*/ 2147483646 w 642"/>
              <a:gd name="T13" fmla="*/ 2147483646 h 208"/>
              <a:gd name="T14" fmla="*/ 0 60000 65536"/>
              <a:gd name="T15" fmla="*/ 0 60000 65536"/>
              <a:gd name="T16" fmla="*/ 0 60000 65536"/>
              <a:gd name="T17" fmla="*/ 0 60000 65536"/>
              <a:gd name="T18" fmla="*/ 0 60000 65536"/>
              <a:gd name="T19" fmla="*/ 0 60000 65536"/>
              <a:gd name="T20" fmla="*/ 0 60000 65536"/>
              <a:gd name="T21" fmla="*/ 0 w 642"/>
              <a:gd name="T22" fmla="*/ 0 h 208"/>
              <a:gd name="T23" fmla="*/ 642 w 642"/>
              <a:gd name="T24" fmla="*/ 208 h 2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2" h="208">
                <a:moveTo>
                  <a:pt x="642" y="208"/>
                </a:moveTo>
                <a:lnTo>
                  <a:pt x="309" y="80"/>
                </a:lnTo>
                <a:lnTo>
                  <a:pt x="314" y="110"/>
                </a:lnTo>
                <a:lnTo>
                  <a:pt x="0" y="0"/>
                </a:lnTo>
                <a:lnTo>
                  <a:pt x="334" y="127"/>
                </a:lnTo>
                <a:lnTo>
                  <a:pt x="328" y="98"/>
                </a:lnTo>
                <a:lnTo>
                  <a:pt x="642" y="208"/>
                </a:lnTo>
                <a:close/>
              </a:path>
            </a:pathLst>
          </a:custGeom>
          <a:solidFill>
            <a:srgbClr val="000000"/>
          </a:solidFill>
          <a:ln w="4763">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pic>
        <p:nvPicPr>
          <p:cNvPr id="307" name="Picture 1401">
            <a:extLst>
              <a:ext uri="{FF2B5EF4-FFF2-40B4-BE49-F238E27FC236}">
                <a16:creationId xmlns:a16="http://schemas.microsoft.com/office/drawing/2014/main" id="{0FDC69DD-CC6E-4905-B73C-294B9A2254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595" y="1518159"/>
            <a:ext cx="4238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 name="正方形/長方形 307">
            <a:extLst>
              <a:ext uri="{FF2B5EF4-FFF2-40B4-BE49-F238E27FC236}">
                <a16:creationId xmlns:a16="http://schemas.microsoft.com/office/drawing/2014/main" id="{07DA07FA-12F0-4780-A4FD-62AF88A1ED09}"/>
              </a:ext>
            </a:extLst>
          </p:cNvPr>
          <p:cNvSpPr/>
          <p:nvPr/>
        </p:nvSpPr>
        <p:spPr>
          <a:xfrm>
            <a:off x="1971120" y="2199197"/>
            <a:ext cx="574675" cy="409575"/>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Sync/</a:t>
            </a:r>
          </a:p>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coding</a:t>
            </a:r>
            <a:endParaRPr kumimoji="0" lang="ja-JP" altLang="en-US" sz="1000"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309" name="テキスト ボックス 308">
            <a:extLst>
              <a:ext uri="{FF2B5EF4-FFF2-40B4-BE49-F238E27FC236}">
                <a16:creationId xmlns:a16="http://schemas.microsoft.com/office/drawing/2014/main" id="{9DA9C717-D952-4CA6-9DD1-DDC803AF1EF7}"/>
              </a:ext>
            </a:extLst>
          </p:cNvPr>
          <p:cNvSpPr txBox="1"/>
          <p:nvPr/>
        </p:nvSpPr>
        <p:spPr>
          <a:xfrm>
            <a:off x="2576275" y="2212993"/>
            <a:ext cx="792163" cy="384721"/>
          </a:xfrm>
          <a:prstGeom prst="rect">
            <a:avLst/>
          </a:prstGeom>
          <a:noFill/>
          <a:ln w="19050">
            <a:solidFill>
              <a:srgbClr val="FFFFFF">
                <a:lumMod val="50000"/>
              </a:srgbClr>
            </a:solidFill>
          </a:ln>
        </p:spPr>
        <p:txBody>
          <a:bodyPr wrap="square">
            <a:spAutoFit/>
          </a:bodyP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AOS / TM </a:t>
            </a:r>
            <a:r>
              <a:rPr kumimoji="0" lang="en-US" altLang="ja-JP" sz="900" kern="0">
                <a:solidFill>
                  <a:prstClr val="black"/>
                </a:solidFill>
                <a:latin typeface="Times New Roman" panose="02020603050405020304" pitchFamily="18" charset="0"/>
                <a:ea typeface="ＭＳ Ｐゴシック"/>
                <a:cs typeface="Times New Roman" panose="02020603050405020304" pitchFamily="18" charset="0"/>
              </a:rPr>
              <a:t>protocol </a:t>
            </a:r>
            <a:endParaRPr kumimoji="0" lang="ja-JP" altLang="en-US" sz="900"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04" name="正方形/長方形 403">
            <a:extLst>
              <a:ext uri="{FF2B5EF4-FFF2-40B4-BE49-F238E27FC236}">
                <a16:creationId xmlns:a16="http://schemas.microsoft.com/office/drawing/2014/main" id="{D7852122-DFAC-40D2-B95B-1AED66CB819F}"/>
              </a:ext>
            </a:extLst>
          </p:cNvPr>
          <p:cNvSpPr/>
          <p:nvPr/>
        </p:nvSpPr>
        <p:spPr>
          <a:xfrm>
            <a:off x="4529791" y="1754319"/>
            <a:ext cx="3986337" cy="3781664"/>
          </a:xfrm>
          <a:prstGeom prst="rect">
            <a:avLst/>
          </a:prstGeom>
          <a:solidFill>
            <a:schemeClr val="accent2">
              <a:lumMod val="20000"/>
              <a:lumOff val="80000"/>
            </a:schemeClr>
          </a:solidFill>
          <a:ln w="3175" cap="flat" cmpd="sng" algn="ctr">
            <a:solidFill>
              <a:srgbClr val="FF0000"/>
            </a:solidFill>
            <a:prstDash val="sysDot"/>
          </a:ln>
          <a:effectLst/>
        </p:spPr>
        <p:txBody>
          <a:bodyPr anchor="ctr"/>
          <a:lstStyle/>
          <a:p>
            <a:pPr algn="ctr">
              <a:defRPr/>
            </a:pPr>
            <a:endParaRPr kumimoji="0" lang="ja-JP" altLang="en-US" kern="0">
              <a:solidFill>
                <a:prstClr val="white"/>
              </a:solidFill>
              <a:latin typeface="Times New Roman" panose="02020603050405020304" pitchFamily="18" charset="0"/>
              <a:ea typeface="ＭＳ Ｐゴシック"/>
              <a:cs typeface="Times New Roman" panose="02020603050405020304" pitchFamily="18" charset="0"/>
            </a:endParaRPr>
          </a:p>
        </p:txBody>
      </p:sp>
      <p:sp>
        <p:nvSpPr>
          <p:cNvPr id="405" name="正方形/長方形 404">
            <a:extLst>
              <a:ext uri="{FF2B5EF4-FFF2-40B4-BE49-F238E27FC236}">
                <a16:creationId xmlns:a16="http://schemas.microsoft.com/office/drawing/2014/main" id="{90AB832E-EF86-426C-A6F6-E1D6787F94D7}"/>
              </a:ext>
            </a:extLst>
          </p:cNvPr>
          <p:cNvSpPr/>
          <p:nvPr/>
        </p:nvSpPr>
        <p:spPr>
          <a:xfrm>
            <a:off x="4918162" y="2708492"/>
            <a:ext cx="2070087" cy="1831969"/>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100" b="1" kern="0" dirty="0">
                <a:solidFill>
                  <a:prstClr val="black"/>
                </a:solidFill>
                <a:latin typeface="Times New Roman" panose="02020603050405020304" pitchFamily="18" charset="0"/>
                <a:ea typeface="ＭＳ Ｐゴシック"/>
                <a:cs typeface="Times New Roman" panose="02020603050405020304" pitchFamily="18" charset="0"/>
              </a:rPr>
              <a:t>Mission</a:t>
            </a:r>
          </a:p>
          <a:p>
            <a:pPr algn="ctr">
              <a:defRPr/>
            </a:pPr>
            <a:r>
              <a:rPr kumimoji="0" lang="en-US" altLang="ja-JP" sz="1100" b="1" kern="0" dirty="0">
                <a:solidFill>
                  <a:prstClr val="black"/>
                </a:solidFill>
                <a:latin typeface="Times New Roman" panose="02020603050405020304" pitchFamily="18" charset="0"/>
                <a:ea typeface="ＭＳ Ｐゴシック"/>
                <a:cs typeface="Times New Roman" panose="02020603050405020304" pitchFamily="18" charset="0"/>
              </a:rPr>
              <a:t>Operations</a:t>
            </a:r>
          </a:p>
          <a:p>
            <a:pPr algn="ctr">
              <a:defRPr/>
            </a:pPr>
            <a:r>
              <a:rPr kumimoji="0" lang="en-US" altLang="ja-JP" sz="1100" b="1" kern="0" dirty="0">
                <a:solidFill>
                  <a:prstClr val="black"/>
                </a:solidFill>
                <a:latin typeface="Times New Roman" panose="02020603050405020304" pitchFamily="18" charset="0"/>
                <a:ea typeface="ＭＳ Ｐゴシック"/>
                <a:cs typeface="Times New Roman" panose="02020603050405020304" pitchFamily="18" charset="0"/>
              </a:rPr>
              <a:t>system</a:t>
            </a:r>
            <a:endParaRPr kumimoji="0" lang="ja-JP" altLang="en-US" sz="800" kern="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06" name="正方形/長方形 405">
            <a:extLst>
              <a:ext uri="{FF2B5EF4-FFF2-40B4-BE49-F238E27FC236}">
                <a16:creationId xmlns:a16="http://schemas.microsoft.com/office/drawing/2014/main" id="{C441E87F-C1A5-452F-BDC4-9D2E626C93D0}"/>
              </a:ext>
            </a:extLst>
          </p:cNvPr>
          <p:cNvSpPr/>
          <p:nvPr/>
        </p:nvSpPr>
        <p:spPr>
          <a:xfrm>
            <a:off x="2410142" y="3065441"/>
            <a:ext cx="940467" cy="428666"/>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dirty="0">
                <a:solidFill>
                  <a:prstClr val="black"/>
                </a:solidFill>
                <a:latin typeface="Times New Roman" panose="02020603050405020304" pitchFamily="18" charset="0"/>
                <a:ea typeface="ＭＳ Ｐゴシック"/>
                <a:cs typeface="Times New Roman" panose="02020603050405020304" pitchFamily="18" charset="0"/>
              </a:rPr>
              <a:t>SLE</a:t>
            </a:r>
          </a:p>
          <a:p>
            <a:pPr algn="ctr">
              <a:defRPr/>
            </a:pPr>
            <a:r>
              <a:rPr kumimoji="0" lang="en-US" altLang="ja-JP" sz="1000" kern="0" dirty="0">
                <a:solidFill>
                  <a:prstClr val="black"/>
                </a:solidFill>
                <a:latin typeface="Times New Roman" panose="02020603050405020304" pitchFamily="18" charset="0"/>
                <a:ea typeface="ＭＳ Ｐゴシック"/>
                <a:cs typeface="Times New Roman" panose="02020603050405020304" pitchFamily="18" charset="0"/>
              </a:rPr>
              <a:t>provider</a:t>
            </a:r>
            <a:endParaRPr kumimoji="0" lang="ja-JP" altLang="en-US" sz="1000" kern="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07" name="テキスト ボックス 84">
            <a:extLst>
              <a:ext uri="{FF2B5EF4-FFF2-40B4-BE49-F238E27FC236}">
                <a16:creationId xmlns:a16="http://schemas.microsoft.com/office/drawing/2014/main" id="{CDE568A3-2502-49D6-9F01-ABF0F2A2C7D0}"/>
              </a:ext>
            </a:extLst>
          </p:cNvPr>
          <p:cNvSpPr txBox="1">
            <a:spLocks noChangeArrowheads="1"/>
          </p:cNvSpPr>
          <p:nvPr/>
        </p:nvSpPr>
        <p:spPr bwMode="auto">
          <a:xfrm>
            <a:off x="4557604" y="1765553"/>
            <a:ext cx="409327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defRPr/>
            </a:pPr>
            <a:r>
              <a:rPr lang="en-US" altLang="ja-JP" sz="2000" b="1" u="sng" kern="0" dirty="0">
                <a:solidFill>
                  <a:srgbClr val="984807"/>
                </a:solidFill>
                <a:latin typeface="Times New Roman" panose="02020603050405020304" pitchFamily="18" charset="0"/>
                <a:cs typeface="Times New Roman" panose="02020603050405020304" pitchFamily="18" charset="0"/>
              </a:rPr>
              <a:t>Space and astronautical science</a:t>
            </a:r>
          </a:p>
          <a:p>
            <a:pPr algn="ctr">
              <a:spcBef>
                <a:spcPct val="0"/>
              </a:spcBef>
              <a:buNone/>
              <a:defRPr/>
            </a:pPr>
            <a:r>
              <a:rPr lang="en-US" altLang="ja-JP" sz="2000" b="1" u="sng" kern="0" dirty="0">
                <a:solidFill>
                  <a:srgbClr val="984807"/>
                </a:solidFill>
                <a:latin typeface="Times New Roman" panose="02020603050405020304" pitchFamily="18" charset="0"/>
                <a:cs typeface="Times New Roman" panose="02020603050405020304" pitchFamily="18" charset="0"/>
              </a:rPr>
              <a:t>mission Users</a:t>
            </a:r>
            <a:endParaRPr lang="ja-JP" altLang="en-US" sz="2000" b="1" u="sng" kern="0" dirty="0">
              <a:solidFill>
                <a:srgbClr val="984807"/>
              </a:solidFill>
              <a:latin typeface="Times New Roman" panose="02020603050405020304" pitchFamily="18" charset="0"/>
              <a:cs typeface="Times New Roman" panose="02020603050405020304" pitchFamily="18" charset="0"/>
            </a:endParaRPr>
          </a:p>
        </p:txBody>
      </p:sp>
      <p:sp>
        <p:nvSpPr>
          <p:cNvPr id="409" name="正方形/長方形 408">
            <a:extLst>
              <a:ext uri="{FF2B5EF4-FFF2-40B4-BE49-F238E27FC236}">
                <a16:creationId xmlns:a16="http://schemas.microsoft.com/office/drawing/2014/main" id="{11DB5117-2179-47AB-982A-EBA94710E706}"/>
              </a:ext>
            </a:extLst>
          </p:cNvPr>
          <p:cNvSpPr/>
          <p:nvPr/>
        </p:nvSpPr>
        <p:spPr>
          <a:xfrm>
            <a:off x="7735866" y="3009952"/>
            <a:ext cx="745047" cy="511720"/>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SLE</a:t>
            </a:r>
          </a:p>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user</a:t>
            </a:r>
            <a:endParaRPr kumimoji="0" lang="ja-JP" altLang="en-US" sz="1000" kern="0">
              <a:solidFill>
                <a:prstClr val="black"/>
              </a:solidFill>
              <a:latin typeface="Times New Roman" panose="02020603050405020304" pitchFamily="18" charset="0"/>
              <a:ea typeface="ＭＳ Ｐゴシック"/>
              <a:cs typeface="Times New Roman" panose="02020603050405020304" pitchFamily="18" charset="0"/>
            </a:endParaRPr>
          </a:p>
        </p:txBody>
      </p:sp>
      <p:cxnSp>
        <p:nvCxnSpPr>
          <p:cNvPr id="420" name="直線コネクタ 419">
            <a:extLst>
              <a:ext uri="{FF2B5EF4-FFF2-40B4-BE49-F238E27FC236}">
                <a16:creationId xmlns:a16="http://schemas.microsoft.com/office/drawing/2014/main" id="{51524F1A-9BA3-4CC7-A687-867D146139AD}"/>
              </a:ext>
            </a:extLst>
          </p:cNvPr>
          <p:cNvCxnSpPr>
            <a:cxnSpLocks/>
          </p:cNvCxnSpPr>
          <p:nvPr/>
        </p:nvCxnSpPr>
        <p:spPr>
          <a:xfrm flipH="1">
            <a:off x="2875881" y="2608772"/>
            <a:ext cx="3792" cy="456668"/>
          </a:xfrm>
          <a:prstGeom prst="line">
            <a:avLst/>
          </a:prstGeom>
          <a:noFill/>
          <a:ln w="25400" cap="flat" cmpd="sng" algn="ctr">
            <a:solidFill>
              <a:srgbClr val="7030A0"/>
            </a:solidFill>
            <a:prstDash val="solid"/>
          </a:ln>
          <a:effectLst/>
        </p:spPr>
      </p:cxnSp>
      <p:sp>
        <p:nvSpPr>
          <p:cNvPr id="2" name="タイトル 1"/>
          <p:cNvSpPr>
            <a:spLocks noGrp="1"/>
          </p:cNvSpPr>
          <p:nvPr>
            <p:ph type="title"/>
          </p:nvPr>
        </p:nvSpPr>
        <p:spPr>
          <a:xfrm>
            <a:off x="68627" y="56252"/>
            <a:ext cx="8582248" cy="544911"/>
          </a:xfrm>
        </p:spPr>
        <p:txBody>
          <a:bodyPr>
            <a:normAutofit fontScale="90000"/>
          </a:bodyPr>
          <a:lstStyle/>
          <a:p>
            <a:r>
              <a:rPr kumimoji="1" lang="en-US" altLang="ja-JP" sz="2800" b="1" dirty="0"/>
              <a:t>1-1. Current system overview in respect of CSS services </a:t>
            </a:r>
            <a:r>
              <a:rPr kumimoji="1" lang="en-US" altLang="ja-JP" sz="2800" b="1" dirty="0" smtClean="0"/>
              <a:t>(1/2)</a:t>
            </a:r>
            <a:endParaRPr kumimoji="1" lang="ja-JP" altLang="en-US" sz="2800" b="1" dirty="0"/>
          </a:p>
        </p:txBody>
      </p:sp>
      <p:sp>
        <p:nvSpPr>
          <p:cNvPr id="387" name="正方形/長方形 386">
            <a:extLst>
              <a:ext uri="{FF2B5EF4-FFF2-40B4-BE49-F238E27FC236}">
                <a16:creationId xmlns:a16="http://schemas.microsoft.com/office/drawing/2014/main" id="{D7852122-DFAC-40D2-B95B-1AED66CB819F}"/>
              </a:ext>
            </a:extLst>
          </p:cNvPr>
          <p:cNvSpPr/>
          <p:nvPr/>
        </p:nvSpPr>
        <p:spPr>
          <a:xfrm>
            <a:off x="4648499" y="5654319"/>
            <a:ext cx="3986337" cy="1057638"/>
          </a:xfrm>
          <a:prstGeom prst="rect">
            <a:avLst/>
          </a:prstGeom>
          <a:solidFill>
            <a:schemeClr val="bg1">
              <a:lumMod val="95000"/>
            </a:schemeClr>
          </a:solidFill>
          <a:ln w="3175" cap="flat" cmpd="sng" algn="ctr">
            <a:solidFill>
              <a:srgbClr val="000000"/>
            </a:solidFill>
            <a:prstDash val="sysDot"/>
          </a:ln>
          <a:effectLst/>
        </p:spPr>
        <p:txBody>
          <a:bodyPr anchor="ctr"/>
          <a:lstStyle/>
          <a:p>
            <a:pPr algn="ctr">
              <a:defRPr/>
            </a:pPr>
            <a:endParaRPr kumimoji="0" lang="ja-JP" altLang="en-US" kern="0">
              <a:solidFill>
                <a:prstClr val="white"/>
              </a:solidFill>
              <a:latin typeface="Times New Roman" panose="02020603050405020304" pitchFamily="18" charset="0"/>
              <a:ea typeface="ＭＳ Ｐゴシック"/>
              <a:cs typeface="Times New Roman" panose="02020603050405020304" pitchFamily="18" charset="0"/>
            </a:endParaRPr>
          </a:p>
        </p:txBody>
      </p:sp>
      <p:sp>
        <p:nvSpPr>
          <p:cNvPr id="388" name="テキスト ボックス 84">
            <a:extLst>
              <a:ext uri="{FF2B5EF4-FFF2-40B4-BE49-F238E27FC236}">
                <a16:creationId xmlns:a16="http://schemas.microsoft.com/office/drawing/2014/main" id="{CDE568A3-2502-49D6-9F01-ABF0F2A2C7D0}"/>
              </a:ext>
            </a:extLst>
          </p:cNvPr>
          <p:cNvSpPr txBox="1">
            <a:spLocks noChangeArrowheads="1"/>
          </p:cNvSpPr>
          <p:nvPr/>
        </p:nvSpPr>
        <p:spPr bwMode="auto">
          <a:xfrm>
            <a:off x="4545385" y="5617891"/>
            <a:ext cx="42320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defRPr/>
            </a:pPr>
            <a:r>
              <a:rPr lang="en-US" altLang="ja-JP" sz="2000" b="1" u="sng" kern="0" dirty="0">
                <a:solidFill>
                  <a:schemeClr val="bg1">
                    <a:lumMod val="50000"/>
                  </a:schemeClr>
                </a:solidFill>
                <a:latin typeface="Times New Roman" panose="02020603050405020304" pitchFamily="18" charset="0"/>
                <a:cs typeface="Times New Roman" panose="02020603050405020304" pitchFamily="18" charset="0"/>
              </a:rPr>
              <a:t>Other mission users</a:t>
            </a:r>
            <a:r>
              <a:rPr lang="ja-JP" altLang="en-US" sz="2000" b="1" u="sng" kern="0" dirty="0">
                <a:solidFill>
                  <a:schemeClr val="bg1">
                    <a:lumMod val="50000"/>
                  </a:schemeClr>
                </a:solidFill>
                <a:latin typeface="Times New Roman" panose="02020603050405020304" pitchFamily="18" charset="0"/>
                <a:cs typeface="Times New Roman" panose="02020603050405020304" pitchFamily="18" charset="0"/>
              </a:rPr>
              <a:t> </a:t>
            </a:r>
            <a:r>
              <a:rPr lang="en-US" altLang="ja-JP" sz="2000" b="1" u="sng" kern="0" dirty="0">
                <a:solidFill>
                  <a:schemeClr val="bg1">
                    <a:lumMod val="50000"/>
                  </a:schemeClr>
                </a:solidFill>
                <a:latin typeface="Times New Roman" panose="02020603050405020304" pitchFamily="18" charset="0"/>
                <a:cs typeface="Times New Roman" panose="02020603050405020304" pitchFamily="18" charset="0"/>
              </a:rPr>
              <a:t>(</a:t>
            </a:r>
            <a:r>
              <a:rPr lang="en-US" altLang="ja-JP" sz="2000" b="1" u="sng" kern="0" dirty="0" err="1">
                <a:solidFill>
                  <a:schemeClr val="bg1">
                    <a:lumMod val="50000"/>
                  </a:schemeClr>
                </a:solidFill>
                <a:latin typeface="Times New Roman" panose="02020603050405020304" pitchFamily="18" charset="0"/>
                <a:cs typeface="Times New Roman" panose="02020603050405020304" pitchFamily="18" charset="0"/>
              </a:rPr>
              <a:t>eg.</a:t>
            </a:r>
            <a:r>
              <a:rPr lang="en-US" altLang="ja-JP" sz="2000" b="1" u="sng" kern="0" dirty="0">
                <a:solidFill>
                  <a:schemeClr val="bg1">
                    <a:lumMod val="50000"/>
                  </a:schemeClr>
                </a:solidFill>
                <a:latin typeface="Times New Roman" panose="02020603050405020304" pitchFamily="18" charset="0"/>
                <a:cs typeface="Times New Roman" panose="02020603050405020304" pitchFamily="18" charset="0"/>
              </a:rPr>
              <a:t> EO mission)</a:t>
            </a:r>
            <a:endParaRPr lang="ja-JP" altLang="en-US" sz="2000" b="1" u="sng" kern="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390" name="正方形/長方形 389">
            <a:extLst>
              <a:ext uri="{FF2B5EF4-FFF2-40B4-BE49-F238E27FC236}">
                <a16:creationId xmlns:a16="http://schemas.microsoft.com/office/drawing/2014/main" id="{E7029D8C-3F92-47EB-A808-892F843C6735}"/>
              </a:ext>
            </a:extLst>
          </p:cNvPr>
          <p:cNvSpPr/>
          <p:nvPr/>
        </p:nvSpPr>
        <p:spPr>
          <a:xfrm>
            <a:off x="9289231" y="5589232"/>
            <a:ext cx="2735262" cy="1246295"/>
          </a:xfrm>
          <a:prstGeom prst="rect">
            <a:avLst/>
          </a:prstGeom>
          <a:solidFill>
            <a:srgbClr val="FFFFFF"/>
          </a:solidFill>
          <a:ln w="3175" cap="flat" cmpd="sng" algn="ctr">
            <a:solidFill>
              <a:srgbClr val="000000"/>
            </a:solidFill>
            <a:prstDash val="sysDot"/>
          </a:ln>
          <a:effectLst/>
        </p:spPr>
        <p:txBody>
          <a:bodyPr anchor="ctr"/>
          <a:lstStyle/>
          <a:p>
            <a:pPr algn="ctr">
              <a:defRPr/>
            </a:pPr>
            <a:endParaRPr kumimoji="0" lang="ja-JP" altLang="en-US" kern="0">
              <a:solidFill>
                <a:prstClr val="white"/>
              </a:solidFill>
              <a:latin typeface="Times New Roman" panose="02020603050405020304" pitchFamily="18" charset="0"/>
              <a:ea typeface="ＭＳ Ｐゴシック"/>
              <a:cs typeface="Times New Roman" panose="02020603050405020304" pitchFamily="18" charset="0"/>
            </a:endParaRPr>
          </a:p>
        </p:txBody>
      </p:sp>
      <p:sp>
        <p:nvSpPr>
          <p:cNvPr id="396" name="正方形/長方形 395">
            <a:extLst>
              <a:ext uri="{FF2B5EF4-FFF2-40B4-BE49-F238E27FC236}">
                <a16:creationId xmlns:a16="http://schemas.microsoft.com/office/drawing/2014/main" id="{9D4388E5-975E-48BA-99D9-A492BAD564FF}"/>
              </a:ext>
            </a:extLst>
          </p:cNvPr>
          <p:cNvSpPr/>
          <p:nvPr/>
        </p:nvSpPr>
        <p:spPr>
          <a:xfrm>
            <a:off x="10216548" y="6181584"/>
            <a:ext cx="1438275" cy="615950"/>
          </a:xfrm>
          <a:prstGeom prst="rect">
            <a:avLst/>
          </a:prstGeom>
          <a:solidFill>
            <a:srgbClr val="FFFFFF"/>
          </a:solidFill>
          <a:ln w="12700" cap="flat" cmpd="sng" algn="ctr">
            <a:solidFill>
              <a:srgbClr val="000000"/>
            </a:solidFill>
            <a:prstDash val="solid"/>
          </a:ln>
          <a:effectLst/>
        </p:spPr>
        <p:txBody>
          <a:bodyPr anchor="ctr"/>
          <a:lstStyle/>
          <a:p>
            <a:pPr algn="ctr">
              <a:defRPr/>
            </a:pPr>
            <a:endParaRPr kumimoji="0" lang="ja-JP" altLang="en-US" kern="0">
              <a:solidFill>
                <a:prstClr val="white"/>
              </a:solidFill>
              <a:latin typeface="Times New Roman" panose="02020603050405020304" pitchFamily="18" charset="0"/>
              <a:ea typeface="ＭＳ Ｐゴシック"/>
              <a:cs typeface="Times New Roman" panose="02020603050405020304" pitchFamily="18" charset="0"/>
            </a:endParaRPr>
          </a:p>
        </p:txBody>
      </p:sp>
      <p:grpSp>
        <p:nvGrpSpPr>
          <p:cNvPr id="398" name="グループ化 155">
            <a:extLst>
              <a:ext uri="{FF2B5EF4-FFF2-40B4-BE49-F238E27FC236}">
                <a16:creationId xmlns:a16="http://schemas.microsoft.com/office/drawing/2014/main" id="{2B5411F4-1E57-45C0-81C0-7612721E5419}"/>
              </a:ext>
            </a:extLst>
          </p:cNvPr>
          <p:cNvGrpSpPr>
            <a:grpSpLocks/>
          </p:cNvGrpSpPr>
          <p:nvPr/>
        </p:nvGrpSpPr>
        <p:grpSpPr bwMode="auto">
          <a:xfrm flipH="1">
            <a:off x="11643478" y="5945481"/>
            <a:ext cx="392112" cy="461962"/>
            <a:chOff x="1470399" y="1423910"/>
            <a:chExt cx="487195" cy="515168"/>
          </a:xfrm>
        </p:grpSpPr>
        <p:sp>
          <p:nvSpPr>
            <p:cNvPr id="399" name="Freeform 710">
              <a:extLst>
                <a:ext uri="{FF2B5EF4-FFF2-40B4-BE49-F238E27FC236}">
                  <a16:creationId xmlns:a16="http://schemas.microsoft.com/office/drawing/2014/main" id="{50834BAC-3FA4-455B-B05E-8F6663D67F44}"/>
                </a:ext>
              </a:extLst>
            </p:cNvPr>
            <p:cNvSpPr>
              <a:spLocks/>
            </p:cNvSpPr>
            <p:nvPr/>
          </p:nvSpPr>
          <p:spPr bwMode="auto">
            <a:xfrm>
              <a:off x="1574938" y="1423910"/>
              <a:ext cx="382656" cy="293876"/>
            </a:xfrm>
            <a:custGeom>
              <a:avLst/>
              <a:gdLst>
                <a:gd name="T0" fmla="*/ 0 w 611"/>
                <a:gd name="T1" fmla="*/ 0 h 473"/>
                <a:gd name="T2" fmla="*/ 0 w 611"/>
                <a:gd name="T3" fmla="*/ 0 h 473"/>
                <a:gd name="T4" fmla="*/ 0 w 611"/>
                <a:gd name="T5" fmla="*/ 0 h 473"/>
                <a:gd name="T6" fmla="*/ 0 w 611"/>
                <a:gd name="T7" fmla="*/ 0 h 473"/>
                <a:gd name="T8" fmla="*/ 0 w 611"/>
                <a:gd name="T9" fmla="*/ 0 h 473"/>
                <a:gd name="T10" fmla="*/ 0 w 611"/>
                <a:gd name="T11" fmla="*/ 0 h 473"/>
                <a:gd name="T12" fmla="*/ 0 w 611"/>
                <a:gd name="T13" fmla="*/ 0 h 473"/>
                <a:gd name="T14" fmla="*/ 0 w 611"/>
                <a:gd name="T15" fmla="*/ 0 h 473"/>
                <a:gd name="T16" fmla="*/ 0 w 611"/>
                <a:gd name="T17" fmla="*/ 0 h 473"/>
                <a:gd name="T18" fmla="*/ 0 w 611"/>
                <a:gd name="T19" fmla="*/ 0 h 473"/>
                <a:gd name="T20" fmla="*/ 0 w 611"/>
                <a:gd name="T21" fmla="*/ 0 h 473"/>
                <a:gd name="T22" fmla="*/ 0 w 611"/>
                <a:gd name="T23" fmla="*/ 0 h 473"/>
                <a:gd name="T24" fmla="*/ 0 w 611"/>
                <a:gd name="T25" fmla="*/ 0 h 473"/>
                <a:gd name="T26" fmla="*/ 0 w 611"/>
                <a:gd name="T27" fmla="*/ 0 h 473"/>
                <a:gd name="T28" fmla="*/ 0 w 611"/>
                <a:gd name="T29" fmla="*/ 0 h 473"/>
                <a:gd name="T30" fmla="*/ 0 w 611"/>
                <a:gd name="T31" fmla="*/ 0 h 473"/>
                <a:gd name="T32" fmla="*/ 0 w 611"/>
                <a:gd name="T33" fmla="*/ 0 h 473"/>
                <a:gd name="T34" fmla="*/ 0 w 611"/>
                <a:gd name="T35" fmla="*/ 0 h 473"/>
                <a:gd name="T36" fmla="*/ 0 w 611"/>
                <a:gd name="T37" fmla="*/ 0 h 473"/>
                <a:gd name="T38" fmla="*/ 0 w 611"/>
                <a:gd name="T39" fmla="*/ 0 h 473"/>
                <a:gd name="T40" fmla="*/ 0 w 611"/>
                <a:gd name="T41" fmla="*/ 0 h 473"/>
                <a:gd name="T42" fmla="*/ 0 w 611"/>
                <a:gd name="T43" fmla="*/ 0 h 473"/>
                <a:gd name="T44" fmla="*/ 0 w 611"/>
                <a:gd name="T45" fmla="*/ 0 h 473"/>
                <a:gd name="T46" fmla="*/ 0 w 611"/>
                <a:gd name="T47" fmla="*/ 0 h 473"/>
                <a:gd name="T48" fmla="*/ 0 w 611"/>
                <a:gd name="T49" fmla="*/ 0 h 473"/>
                <a:gd name="T50" fmla="*/ 0 w 611"/>
                <a:gd name="T51" fmla="*/ 0 h 473"/>
                <a:gd name="T52" fmla="*/ 0 w 611"/>
                <a:gd name="T53" fmla="*/ 0 h 473"/>
                <a:gd name="T54" fmla="*/ 0 w 611"/>
                <a:gd name="T55" fmla="*/ 0 h 473"/>
                <a:gd name="T56" fmla="*/ 0 w 611"/>
                <a:gd name="T57" fmla="*/ 0 h 473"/>
                <a:gd name="T58" fmla="*/ 0 w 611"/>
                <a:gd name="T59" fmla="*/ 0 h 473"/>
                <a:gd name="T60" fmla="*/ 0 w 611"/>
                <a:gd name="T61" fmla="*/ 0 h 473"/>
                <a:gd name="T62" fmla="*/ 0 w 611"/>
                <a:gd name="T63" fmla="*/ 0 h 473"/>
                <a:gd name="T64" fmla="*/ 0 w 611"/>
                <a:gd name="T65" fmla="*/ 0 h 4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11"/>
                <a:gd name="T100" fmla="*/ 0 h 473"/>
                <a:gd name="T101" fmla="*/ 611 w 611"/>
                <a:gd name="T102" fmla="*/ 473 h 4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11" h="473">
                  <a:moveTo>
                    <a:pt x="203" y="430"/>
                  </a:moveTo>
                  <a:lnTo>
                    <a:pt x="262" y="451"/>
                  </a:lnTo>
                  <a:lnTo>
                    <a:pt x="321" y="466"/>
                  </a:lnTo>
                  <a:lnTo>
                    <a:pt x="380" y="473"/>
                  </a:lnTo>
                  <a:lnTo>
                    <a:pt x="436" y="472"/>
                  </a:lnTo>
                  <a:lnTo>
                    <a:pt x="487" y="461"/>
                  </a:lnTo>
                  <a:lnTo>
                    <a:pt x="533" y="442"/>
                  </a:lnTo>
                  <a:lnTo>
                    <a:pt x="570" y="412"/>
                  </a:lnTo>
                  <a:lnTo>
                    <a:pt x="599" y="371"/>
                  </a:lnTo>
                  <a:lnTo>
                    <a:pt x="611" y="330"/>
                  </a:lnTo>
                  <a:lnTo>
                    <a:pt x="609" y="285"/>
                  </a:lnTo>
                  <a:lnTo>
                    <a:pt x="594" y="238"/>
                  </a:lnTo>
                  <a:lnTo>
                    <a:pt x="569" y="191"/>
                  </a:lnTo>
                  <a:lnTo>
                    <a:pt x="534" y="145"/>
                  </a:lnTo>
                  <a:lnTo>
                    <a:pt x="491" y="103"/>
                  </a:lnTo>
                  <a:lnTo>
                    <a:pt x="440" y="65"/>
                  </a:lnTo>
                  <a:lnTo>
                    <a:pt x="385" y="37"/>
                  </a:lnTo>
                  <a:lnTo>
                    <a:pt x="326" y="16"/>
                  </a:lnTo>
                  <a:lnTo>
                    <a:pt x="268" y="4"/>
                  </a:lnTo>
                  <a:lnTo>
                    <a:pt x="213" y="0"/>
                  </a:lnTo>
                  <a:lnTo>
                    <a:pt x="160" y="5"/>
                  </a:lnTo>
                  <a:lnTo>
                    <a:pt x="112" y="17"/>
                  </a:lnTo>
                  <a:lnTo>
                    <a:pt x="71" y="38"/>
                  </a:lnTo>
                  <a:lnTo>
                    <a:pt x="37" y="65"/>
                  </a:lnTo>
                  <a:lnTo>
                    <a:pt x="13" y="100"/>
                  </a:lnTo>
                  <a:lnTo>
                    <a:pt x="0" y="140"/>
                  </a:lnTo>
                  <a:lnTo>
                    <a:pt x="0" y="185"/>
                  </a:lnTo>
                  <a:lnTo>
                    <a:pt x="11" y="232"/>
                  </a:lnTo>
                  <a:lnTo>
                    <a:pt x="31" y="278"/>
                  </a:lnTo>
                  <a:lnTo>
                    <a:pt x="61" y="322"/>
                  </a:lnTo>
                  <a:lnTo>
                    <a:pt x="101" y="363"/>
                  </a:lnTo>
                  <a:lnTo>
                    <a:pt x="149" y="399"/>
                  </a:lnTo>
                  <a:lnTo>
                    <a:pt x="203" y="430"/>
                  </a:lnTo>
                  <a:close/>
                </a:path>
              </a:pathLst>
            </a:custGeom>
            <a:solidFill>
              <a:srgbClr val="FFFFFF"/>
            </a:solidFill>
            <a:ln w="1588">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00" name="Freeform 711">
              <a:extLst>
                <a:ext uri="{FF2B5EF4-FFF2-40B4-BE49-F238E27FC236}">
                  <a16:creationId xmlns:a16="http://schemas.microsoft.com/office/drawing/2014/main" id="{60305C44-5A27-408F-B591-58AF01693281}"/>
                </a:ext>
              </a:extLst>
            </p:cNvPr>
            <p:cNvSpPr>
              <a:spLocks/>
            </p:cNvSpPr>
            <p:nvPr/>
          </p:nvSpPr>
          <p:spPr bwMode="auto">
            <a:xfrm>
              <a:off x="1642002" y="1655824"/>
              <a:ext cx="165686" cy="107991"/>
            </a:xfrm>
            <a:custGeom>
              <a:avLst/>
              <a:gdLst>
                <a:gd name="T0" fmla="*/ 0 w 264"/>
                <a:gd name="T1" fmla="*/ 0 h 172"/>
                <a:gd name="T2" fmla="*/ 0 w 264"/>
                <a:gd name="T3" fmla="*/ 0 h 172"/>
                <a:gd name="T4" fmla="*/ 0 w 264"/>
                <a:gd name="T5" fmla="*/ 0 h 172"/>
                <a:gd name="T6" fmla="*/ 0 w 264"/>
                <a:gd name="T7" fmla="*/ 0 h 172"/>
                <a:gd name="T8" fmla="*/ 0 w 264"/>
                <a:gd name="T9" fmla="*/ 0 h 172"/>
                <a:gd name="T10" fmla="*/ 0 w 264"/>
                <a:gd name="T11" fmla="*/ 0 h 172"/>
                <a:gd name="T12" fmla="*/ 0 w 264"/>
                <a:gd name="T13" fmla="*/ 0 h 172"/>
                <a:gd name="T14" fmla="*/ 0 w 264"/>
                <a:gd name="T15" fmla="*/ 0 h 172"/>
                <a:gd name="T16" fmla="*/ 0 w 264"/>
                <a:gd name="T17" fmla="*/ 0 h 172"/>
                <a:gd name="T18" fmla="*/ 0 w 264"/>
                <a:gd name="T19" fmla="*/ 0 h 172"/>
                <a:gd name="T20" fmla="*/ 0 w 264"/>
                <a:gd name="T21" fmla="*/ 0 h 172"/>
                <a:gd name="T22" fmla="*/ 0 w 264"/>
                <a:gd name="T23" fmla="*/ 0 h 172"/>
                <a:gd name="T24" fmla="*/ 0 w 264"/>
                <a:gd name="T25" fmla="*/ 0 h 172"/>
                <a:gd name="T26" fmla="*/ 0 w 264"/>
                <a:gd name="T27" fmla="*/ 0 h 172"/>
                <a:gd name="T28" fmla="*/ 0 w 264"/>
                <a:gd name="T29" fmla="*/ 0 h 172"/>
                <a:gd name="T30" fmla="*/ 0 w 264"/>
                <a:gd name="T31" fmla="*/ 0 h 172"/>
                <a:gd name="T32" fmla="*/ 0 w 264"/>
                <a:gd name="T33" fmla="*/ 0 h 172"/>
                <a:gd name="T34" fmla="*/ 0 w 264"/>
                <a:gd name="T35" fmla="*/ 0 h 172"/>
                <a:gd name="T36" fmla="*/ 0 w 264"/>
                <a:gd name="T37" fmla="*/ 0 h 172"/>
                <a:gd name="T38" fmla="*/ 0 w 264"/>
                <a:gd name="T39" fmla="*/ 0 h 172"/>
                <a:gd name="T40" fmla="*/ 0 w 264"/>
                <a:gd name="T41" fmla="*/ 0 h 172"/>
                <a:gd name="T42" fmla="*/ 0 w 264"/>
                <a:gd name="T43" fmla="*/ 0 h 172"/>
                <a:gd name="T44" fmla="*/ 0 w 264"/>
                <a:gd name="T45" fmla="*/ 0 h 172"/>
                <a:gd name="T46" fmla="*/ 0 w 264"/>
                <a:gd name="T47" fmla="*/ 0 h 172"/>
                <a:gd name="T48" fmla="*/ 0 w 264"/>
                <a:gd name="T49" fmla="*/ 0 h 172"/>
                <a:gd name="T50" fmla="*/ 0 w 264"/>
                <a:gd name="T51" fmla="*/ 0 h 172"/>
                <a:gd name="T52" fmla="*/ 0 w 264"/>
                <a:gd name="T53" fmla="*/ 0 h 172"/>
                <a:gd name="T54" fmla="*/ 0 w 264"/>
                <a:gd name="T55" fmla="*/ 0 h 172"/>
                <a:gd name="T56" fmla="*/ 0 w 264"/>
                <a:gd name="T57" fmla="*/ 0 h 172"/>
                <a:gd name="T58" fmla="*/ 0 w 264"/>
                <a:gd name="T59" fmla="*/ 0 h 172"/>
                <a:gd name="T60" fmla="*/ 0 w 264"/>
                <a:gd name="T61" fmla="*/ 0 h 172"/>
                <a:gd name="T62" fmla="*/ 0 w 264"/>
                <a:gd name="T63" fmla="*/ 0 h 172"/>
                <a:gd name="T64" fmla="*/ 0 w 264"/>
                <a:gd name="T65" fmla="*/ 0 h 172"/>
                <a:gd name="T66" fmla="*/ 0 w 264"/>
                <a:gd name="T67" fmla="*/ 0 h 172"/>
                <a:gd name="T68" fmla="*/ 0 w 264"/>
                <a:gd name="T69" fmla="*/ 0 h 172"/>
                <a:gd name="T70" fmla="*/ 0 w 264"/>
                <a:gd name="T71" fmla="*/ 0 h 172"/>
                <a:gd name="T72" fmla="*/ 0 w 264"/>
                <a:gd name="T73" fmla="*/ 0 h 172"/>
                <a:gd name="T74" fmla="*/ 0 w 264"/>
                <a:gd name="T75" fmla="*/ 0 h 172"/>
                <a:gd name="T76" fmla="*/ 0 w 264"/>
                <a:gd name="T77" fmla="*/ 0 h 172"/>
                <a:gd name="T78" fmla="*/ 0 w 264"/>
                <a:gd name="T79" fmla="*/ 0 h 172"/>
                <a:gd name="T80" fmla="*/ 0 w 264"/>
                <a:gd name="T81" fmla="*/ 0 h 172"/>
                <a:gd name="T82" fmla="*/ 0 w 264"/>
                <a:gd name="T83" fmla="*/ 0 h 172"/>
                <a:gd name="T84" fmla="*/ 0 w 264"/>
                <a:gd name="T85" fmla="*/ 0 h 17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4"/>
                <a:gd name="T130" fmla="*/ 0 h 172"/>
                <a:gd name="T131" fmla="*/ 264 w 264"/>
                <a:gd name="T132" fmla="*/ 172 h 17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4" h="172">
                  <a:moveTo>
                    <a:pt x="92" y="57"/>
                  </a:moveTo>
                  <a:lnTo>
                    <a:pt x="80" y="51"/>
                  </a:lnTo>
                  <a:lnTo>
                    <a:pt x="67" y="45"/>
                  </a:lnTo>
                  <a:lnTo>
                    <a:pt x="55" y="39"/>
                  </a:lnTo>
                  <a:lnTo>
                    <a:pt x="44" y="31"/>
                  </a:lnTo>
                  <a:lnTo>
                    <a:pt x="32" y="24"/>
                  </a:lnTo>
                  <a:lnTo>
                    <a:pt x="21" y="17"/>
                  </a:lnTo>
                  <a:lnTo>
                    <a:pt x="10" y="8"/>
                  </a:lnTo>
                  <a:lnTo>
                    <a:pt x="0" y="0"/>
                  </a:lnTo>
                  <a:lnTo>
                    <a:pt x="0" y="39"/>
                  </a:lnTo>
                  <a:lnTo>
                    <a:pt x="6" y="39"/>
                  </a:lnTo>
                  <a:lnTo>
                    <a:pt x="6" y="157"/>
                  </a:lnTo>
                  <a:lnTo>
                    <a:pt x="49" y="157"/>
                  </a:lnTo>
                  <a:lnTo>
                    <a:pt x="49" y="169"/>
                  </a:lnTo>
                  <a:lnTo>
                    <a:pt x="50" y="165"/>
                  </a:lnTo>
                  <a:lnTo>
                    <a:pt x="55" y="163"/>
                  </a:lnTo>
                  <a:lnTo>
                    <a:pt x="62" y="160"/>
                  </a:lnTo>
                  <a:lnTo>
                    <a:pt x="71" y="158"/>
                  </a:lnTo>
                  <a:lnTo>
                    <a:pt x="83" y="157"/>
                  </a:lnTo>
                  <a:lnTo>
                    <a:pt x="97" y="155"/>
                  </a:lnTo>
                  <a:lnTo>
                    <a:pt x="112" y="154"/>
                  </a:lnTo>
                  <a:lnTo>
                    <a:pt x="128" y="154"/>
                  </a:lnTo>
                  <a:lnTo>
                    <a:pt x="145" y="154"/>
                  </a:lnTo>
                  <a:lnTo>
                    <a:pt x="159" y="155"/>
                  </a:lnTo>
                  <a:lnTo>
                    <a:pt x="174" y="157"/>
                  </a:lnTo>
                  <a:lnTo>
                    <a:pt x="186" y="158"/>
                  </a:lnTo>
                  <a:lnTo>
                    <a:pt x="195" y="160"/>
                  </a:lnTo>
                  <a:lnTo>
                    <a:pt x="203" y="163"/>
                  </a:lnTo>
                  <a:lnTo>
                    <a:pt x="207" y="165"/>
                  </a:lnTo>
                  <a:lnTo>
                    <a:pt x="209" y="169"/>
                  </a:lnTo>
                  <a:lnTo>
                    <a:pt x="215" y="172"/>
                  </a:lnTo>
                  <a:lnTo>
                    <a:pt x="237" y="172"/>
                  </a:lnTo>
                  <a:lnTo>
                    <a:pt x="237" y="163"/>
                  </a:lnTo>
                  <a:lnTo>
                    <a:pt x="264" y="153"/>
                  </a:lnTo>
                  <a:lnTo>
                    <a:pt x="264" y="100"/>
                  </a:lnTo>
                  <a:lnTo>
                    <a:pt x="242" y="99"/>
                  </a:lnTo>
                  <a:lnTo>
                    <a:pt x="222" y="95"/>
                  </a:lnTo>
                  <a:lnTo>
                    <a:pt x="200" y="92"/>
                  </a:lnTo>
                  <a:lnTo>
                    <a:pt x="179" y="87"/>
                  </a:lnTo>
                  <a:lnTo>
                    <a:pt x="157" y="81"/>
                  </a:lnTo>
                  <a:lnTo>
                    <a:pt x="135" y="73"/>
                  </a:lnTo>
                  <a:lnTo>
                    <a:pt x="114" y="66"/>
                  </a:lnTo>
                  <a:lnTo>
                    <a:pt x="92" y="57"/>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01" name="Freeform 712">
              <a:extLst>
                <a:ext uri="{FF2B5EF4-FFF2-40B4-BE49-F238E27FC236}">
                  <a16:creationId xmlns:a16="http://schemas.microsoft.com/office/drawing/2014/main" id="{4B4A8531-B09D-4905-B824-B9CEA9F0CF39}"/>
                </a:ext>
              </a:extLst>
            </p:cNvPr>
            <p:cNvSpPr>
              <a:spLocks/>
            </p:cNvSpPr>
            <p:nvPr/>
          </p:nvSpPr>
          <p:spPr bwMode="auto">
            <a:xfrm>
              <a:off x="1620305" y="1758503"/>
              <a:ext cx="214997" cy="180575"/>
            </a:xfrm>
            <a:custGeom>
              <a:avLst/>
              <a:gdLst>
                <a:gd name="T0" fmla="*/ 0 w 346"/>
                <a:gd name="T1" fmla="*/ 0 h 288"/>
                <a:gd name="T2" fmla="*/ 0 w 346"/>
                <a:gd name="T3" fmla="*/ 0 h 288"/>
                <a:gd name="T4" fmla="*/ 0 w 346"/>
                <a:gd name="T5" fmla="*/ 0 h 288"/>
                <a:gd name="T6" fmla="*/ 0 w 346"/>
                <a:gd name="T7" fmla="*/ 0 h 288"/>
                <a:gd name="T8" fmla="*/ 0 w 346"/>
                <a:gd name="T9" fmla="*/ 0 h 288"/>
                <a:gd name="T10" fmla="*/ 0 w 346"/>
                <a:gd name="T11" fmla="*/ 0 h 288"/>
                <a:gd name="T12" fmla="*/ 0 w 346"/>
                <a:gd name="T13" fmla="*/ 0 h 288"/>
                <a:gd name="T14" fmla="*/ 0 w 346"/>
                <a:gd name="T15" fmla="*/ 0 h 288"/>
                <a:gd name="T16" fmla="*/ 0 w 346"/>
                <a:gd name="T17" fmla="*/ 0 h 288"/>
                <a:gd name="T18" fmla="*/ 0 w 346"/>
                <a:gd name="T19" fmla="*/ 0 h 288"/>
                <a:gd name="T20" fmla="*/ 0 w 346"/>
                <a:gd name="T21" fmla="*/ 0 h 288"/>
                <a:gd name="T22" fmla="*/ 0 w 346"/>
                <a:gd name="T23" fmla="*/ 0 h 288"/>
                <a:gd name="T24" fmla="*/ 0 w 346"/>
                <a:gd name="T25" fmla="*/ 0 h 288"/>
                <a:gd name="T26" fmla="*/ 0 w 346"/>
                <a:gd name="T27" fmla="*/ 0 h 288"/>
                <a:gd name="T28" fmla="*/ 0 w 346"/>
                <a:gd name="T29" fmla="*/ 0 h 288"/>
                <a:gd name="T30" fmla="*/ 0 w 346"/>
                <a:gd name="T31" fmla="*/ 0 h 288"/>
                <a:gd name="T32" fmla="*/ 0 w 346"/>
                <a:gd name="T33" fmla="*/ 0 h 288"/>
                <a:gd name="T34" fmla="*/ 0 w 346"/>
                <a:gd name="T35" fmla="*/ 0 h 288"/>
                <a:gd name="T36" fmla="*/ 0 w 346"/>
                <a:gd name="T37" fmla="*/ 0 h 288"/>
                <a:gd name="T38" fmla="*/ 0 w 346"/>
                <a:gd name="T39" fmla="*/ 0 h 288"/>
                <a:gd name="T40" fmla="*/ 0 w 346"/>
                <a:gd name="T41" fmla="*/ 0 h 288"/>
                <a:gd name="T42" fmla="*/ 0 w 346"/>
                <a:gd name="T43" fmla="*/ 0 h 288"/>
                <a:gd name="T44" fmla="*/ 0 w 346"/>
                <a:gd name="T45" fmla="*/ 0 h 288"/>
                <a:gd name="T46" fmla="*/ 0 w 346"/>
                <a:gd name="T47" fmla="*/ 0 h 288"/>
                <a:gd name="T48" fmla="*/ 0 w 346"/>
                <a:gd name="T49" fmla="*/ 0 h 288"/>
                <a:gd name="T50" fmla="*/ 0 w 346"/>
                <a:gd name="T51" fmla="*/ 0 h 288"/>
                <a:gd name="T52" fmla="*/ 0 w 346"/>
                <a:gd name="T53" fmla="*/ 0 h 288"/>
                <a:gd name="T54" fmla="*/ 0 w 346"/>
                <a:gd name="T55" fmla="*/ 0 h 288"/>
                <a:gd name="T56" fmla="*/ 0 w 346"/>
                <a:gd name="T57" fmla="*/ 0 h 288"/>
                <a:gd name="T58" fmla="*/ 0 w 346"/>
                <a:gd name="T59" fmla="*/ 0 h 288"/>
                <a:gd name="T60" fmla="*/ 0 w 346"/>
                <a:gd name="T61" fmla="*/ 0 h 288"/>
                <a:gd name="T62" fmla="*/ 0 w 346"/>
                <a:gd name="T63" fmla="*/ 0 h 288"/>
                <a:gd name="T64" fmla="*/ 0 w 346"/>
                <a:gd name="T65" fmla="*/ 0 h 288"/>
                <a:gd name="T66" fmla="*/ 0 w 346"/>
                <a:gd name="T67" fmla="*/ 0 h 288"/>
                <a:gd name="T68" fmla="*/ 0 w 346"/>
                <a:gd name="T69" fmla="*/ 0 h 288"/>
                <a:gd name="T70" fmla="*/ 0 w 346"/>
                <a:gd name="T71" fmla="*/ 0 h 288"/>
                <a:gd name="T72" fmla="*/ 0 w 346"/>
                <a:gd name="T73" fmla="*/ 0 h 288"/>
                <a:gd name="T74" fmla="*/ 0 w 346"/>
                <a:gd name="T75" fmla="*/ 0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46"/>
                <a:gd name="T115" fmla="*/ 0 h 288"/>
                <a:gd name="T116" fmla="*/ 346 w 346"/>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46" h="288">
                  <a:moveTo>
                    <a:pt x="66" y="135"/>
                  </a:moveTo>
                  <a:lnTo>
                    <a:pt x="31" y="129"/>
                  </a:lnTo>
                  <a:lnTo>
                    <a:pt x="31" y="128"/>
                  </a:lnTo>
                  <a:lnTo>
                    <a:pt x="31" y="126"/>
                  </a:lnTo>
                  <a:lnTo>
                    <a:pt x="31" y="124"/>
                  </a:lnTo>
                  <a:lnTo>
                    <a:pt x="31" y="122"/>
                  </a:lnTo>
                  <a:lnTo>
                    <a:pt x="31" y="121"/>
                  </a:lnTo>
                  <a:lnTo>
                    <a:pt x="31" y="120"/>
                  </a:lnTo>
                  <a:lnTo>
                    <a:pt x="32" y="118"/>
                  </a:lnTo>
                  <a:lnTo>
                    <a:pt x="34" y="118"/>
                  </a:lnTo>
                  <a:lnTo>
                    <a:pt x="35" y="117"/>
                  </a:lnTo>
                  <a:lnTo>
                    <a:pt x="36" y="116"/>
                  </a:lnTo>
                  <a:lnTo>
                    <a:pt x="37" y="115"/>
                  </a:lnTo>
                  <a:lnTo>
                    <a:pt x="38" y="115"/>
                  </a:lnTo>
                  <a:lnTo>
                    <a:pt x="76" y="109"/>
                  </a:lnTo>
                  <a:lnTo>
                    <a:pt x="113" y="5"/>
                  </a:lnTo>
                  <a:lnTo>
                    <a:pt x="114" y="5"/>
                  </a:lnTo>
                  <a:lnTo>
                    <a:pt x="119" y="4"/>
                  </a:lnTo>
                  <a:lnTo>
                    <a:pt x="125" y="4"/>
                  </a:lnTo>
                  <a:lnTo>
                    <a:pt x="132" y="3"/>
                  </a:lnTo>
                  <a:lnTo>
                    <a:pt x="142" y="1"/>
                  </a:lnTo>
                  <a:lnTo>
                    <a:pt x="150" y="0"/>
                  </a:lnTo>
                  <a:lnTo>
                    <a:pt x="160" y="0"/>
                  </a:lnTo>
                  <a:lnTo>
                    <a:pt x="170" y="0"/>
                  </a:lnTo>
                  <a:lnTo>
                    <a:pt x="179" y="0"/>
                  </a:lnTo>
                  <a:lnTo>
                    <a:pt x="189" y="0"/>
                  </a:lnTo>
                  <a:lnTo>
                    <a:pt x="198" y="1"/>
                  </a:lnTo>
                  <a:lnTo>
                    <a:pt x="208" y="3"/>
                  </a:lnTo>
                  <a:lnTo>
                    <a:pt x="215" y="4"/>
                  </a:lnTo>
                  <a:lnTo>
                    <a:pt x="221" y="4"/>
                  </a:lnTo>
                  <a:lnTo>
                    <a:pt x="225" y="5"/>
                  </a:lnTo>
                  <a:lnTo>
                    <a:pt x="227" y="5"/>
                  </a:lnTo>
                  <a:lnTo>
                    <a:pt x="229" y="10"/>
                  </a:lnTo>
                  <a:lnTo>
                    <a:pt x="245" y="10"/>
                  </a:lnTo>
                  <a:lnTo>
                    <a:pt x="318" y="81"/>
                  </a:lnTo>
                  <a:lnTo>
                    <a:pt x="289" y="81"/>
                  </a:lnTo>
                  <a:lnTo>
                    <a:pt x="236" y="24"/>
                  </a:lnTo>
                  <a:lnTo>
                    <a:pt x="271" y="109"/>
                  </a:lnTo>
                  <a:lnTo>
                    <a:pt x="303" y="112"/>
                  </a:lnTo>
                  <a:lnTo>
                    <a:pt x="309" y="117"/>
                  </a:lnTo>
                  <a:lnTo>
                    <a:pt x="309" y="123"/>
                  </a:lnTo>
                  <a:lnTo>
                    <a:pt x="278" y="134"/>
                  </a:lnTo>
                  <a:lnTo>
                    <a:pt x="298" y="168"/>
                  </a:lnTo>
                  <a:lnTo>
                    <a:pt x="306" y="169"/>
                  </a:lnTo>
                  <a:lnTo>
                    <a:pt x="313" y="170"/>
                  </a:lnTo>
                  <a:lnTo>
                    <a:pt x="319" y="171"/>
                  </a:lnTo>
                  <a:lnTo>
                    <a:pt x="325" y="174"/>
                  </a:lnTo>
                  <a:lnTo>
                    <a:pt x="330" y="175"/>
                  </a:lnTo>
                  <a:lnTo>
                    <a:pt x="333" y="177"/>
                  </a:lnTo>
                  <a:lnTo>
                    <a:pt x="336" y="179"/>
                  </a:lnTo>
                  <a:lnTo>
                    <a:pt x="337" y="179"/>
                  </a:lnTo>
                  <a:lnTo>
                    <a:pt x="346" y="268"/>
                  </a:lnTo>
                  <a:lnTo>
                    <a:pt x="334" y="265"/>
                  </a:lnTo>
                  <a:lnTo>
                    <a:pt x="257" y="270"/>
                  </a:lnTo>
                  <a:lnTo>
                    <a:pt x="257" y="286"/>
                  </a:lnTo>
                  <a:lnTo>
                    <a:pt x="247" y="286"/>
                  </a:lnTo>
                  <a:lnTo>
                    <a:pt x="235" y="287"/>
                  </a:lnTo>
                  <a:lnTo>
                    <a:pt x="224" y="287"/>
                  </a:lnTo>
                  <a:lnTo>
                    <a:pt x="213" y="287"/>
                  </a:lnTo>
                  <a:lnTo>
                    <a:pt x="203" y="287"/>
                  </a:lnTo>
                  <a:lnTo>
                    <a:pt x="194" y="288"/>
                  </a:lnTo>
                  <a:lnTo>
                    <a:pt x="185" y="288"/>
                  </a:lnTo>
                  <a:lnTo>
                    <a:pt x="177" y="288"/>
                  </a:lnTo>
                  <a:lnTo>
                    <a:pt x="155" y="287"/>
                  </a:lnTo>
                  <a:lnTo>
                    <a:pt x="129" y="287"/>
                  </a:lnTo>
                  <a:lnTo>
                    <a:pt x="100" y="286"/>
                  </a:lnTo>
                  <a:lnTo>
                    <a:pt x="70" y="285"/>
                  </a:lnTo>
                  <a:lnTo>
                    <a:pt x="43" y="283"/>
                  </a:lnTo>
                  <a:lnTo>
                    <a:pt x="20" y="282"/>
                  </a:lnTo>
                  <a:lnTo>
                    <a:pt x="5" y="282"/>
                  </a:lnTo>
                  <a:lnTo>
                    <a:pt x="0" y="282"/>
                  </a:lnTo>
                  <a:lnTo>
                    <a:pt x="66" y="135"/>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02" name="Freeform 713">
              <a:extLst>
                <a:ext uri="{FF2B5EF4-FFF2-40B4-BE49-F238E27FC236}">
                  <a16:creationId xmlns:a16="http://schemas.microsoft.com/office/drawing/2014/main" id="{8C8CB793-F06A-46C5-AE43-2E22BEEE68AB}"/>
                </a:ext>
              </a:extLst>
            </p:cNvPr>
            <p:cNvSpPr>
              <a:spLocks/>
            </p:cNvSpPr>
            <p:nvPr/>
          </p:nvSpPr>
          <p:spPr bwMode="auto">
            <a:xfrm>
              <a:off x="1675534" y="1751422"/>
              <a:ext cx="98623" cy="15934"/>
            </a:xfrm>
            <a:custGeom>
              <a:avLst/>
              <a:gdLst>
                <a:gd name="T0" fmla="*/ 0 w 160"/>
                <a:gd name="T1" fmla="*/ 0 h 24"/>
                <a:gd name="T2" fmla="*/ 0 w 160"/>
                <a:gd name="T3" fmla="*/ 0 h 24"/>
                <a:gd name="T4" fmla="*/ 0 w 160"/>
                <a:gd name="T5" fmla="*/ 0 h 24"/>
                <a:gd name="T6" fmla="*/ 0 w 160"/>
                <a:gd name="T7" fmla="*/ 0 h 24"/>
                <a:gd name="T8" fmla="*/ 0 w 160"/>
                <a:gd name="T9" fmla="*/ 0 h 24"/>
                <a:gd name="T10" fmla="*/ 0 w 160"/>
                <a:gd name="T11" fmla="*/ 0 h 24"/>
                <a:gd name="T12" fmla="*/ 0 w 160"/>
                <a:gd name="T13" fmla="*/ 0 h 24"/>
                <a:gd name="T14" fmla="*/ 0 w 160"/>
                <a:gd name="T15" fmla="*/ 0 h 24"/>
                <a:gd name="T16" fmla="*/ 0 w 160"/>
                <a:gd name="T17" fmla="*/ 0 h 24"/>
                <a:gd name="T18" fmla="*/ 0 w 160"/>
                <a:gd name="T19" fmla="*/ 0 h 24"/>
                <a:gd name="T20" fmla="*/ 0 w 160"/>
                <a:gd name="T21" fmla="*/ 0 h 24"/>
                <a:gd name="T22" fmla="*/ 0 w 160"/>
                <a:gd name="T23" fmla="*/ 0 h 24"/>
                <a:gd name="T24" fmla="*/ 0 w 160"/>
                <a:gd name="T25" fmla="*/ 0 h 24"/>
                <a:gd name="T26" fmla="*/ 0 w 160"/>
                <a:gd name="T27" fmla="*/ 0 h 24"/>
                <a:gd name="T28" fmla="*/ 0 w 160"/>
                <a:gd name="T29" fmla="*/ 0 h 24"/>
                <a:gd name="T30" fmla="*/ 0 w 160"/>
                <a:gd name="T31" fmla="*/ 0 h 24"/>
                <a:gd name="T32" fmla="*/ 0 w 160"/>
                <a:gd name="T33" fmla="*/ 0 h 24"/>
                <a:gd name="T34" fmla="*/ 0 w 160"/>
                <a:gd name="T35" fmla="*/ 0 h 24"/>
                <a:gd name="T36" fmla="*/ 0 w 160"/>
                <a:gd name="T37" fmla="*/ 0 h 24"/>
                <a:gd name="T38" fmla="*/ 0 w 160"/>
                <a:gd name="T39" fmla="*/ 0 h 24"/>
                <a:gd name="T40" fmla="*/ 0 w 160"/>
                <a:gd name="T41" fmla="*/ 0 h 24"/>
                <a:gd name="T42" fmla="*/ 0 w 160"/>
                <a:gd name="T43" fmla="*/ 0 h 24"/>
                <a:gd name="T44" fmla="*/ 0 w 160"/>
                <a:gd name="T45" fmla="*/ 0 h 24"/>
                <a:gd name="T46" fmla="*/ 0 w 160"/>
                <a:gd name="T47" fmla="*/ 0 h 24"/>
                <a:gd name="T48" fmla="*/ 0 w 160"/>
                <a:gd name="T49" fmla="*/ 0 h 24"/>
                <a:gd name="T50" fmla="*/ 0 w 160"/>
                <a:gd name="T51" fmla="*/ 0 h 24"/>
                <a:gd name="T52" fmla="*/ 0 w 160"/>
                <a:gd name="T53" fmla="*/ 0 h 24"/>
                <a:gd name="T54" fmla="*/ 0 w 160"/>
                <a:gd name="T55" fmla="*/ 0 h 24"/>
                <a:gd name="T56" fmla="*/ 0 w 160"/>
                <a:gd name="T57" fmla="*/ 0 h 24"/>
                <a:gd name="T58" fmla="*/ 0 w 160"/>
                <a:gd name="T59" fmla="*/ 0 h 24"/>
                <a:gd name="T60" fmla="*/ 0 w 160"/>
                <a:gd name="T61" fmla="*/ 0 h 24"/>
                <a:gd name="T62" fmla="*/ 0 w 160"/>
                <a:gd name="T63" fmla="*/ 0 h 24"/>
                <a:gd name="T64" fmla="*/ 0 w 160"/>
                <a:gd name="T65" fmla="*/ 0 h 24"/>
                <a:gd name="T66" fmla="*/ 0 w 160"/>
                <a:gd name="T67" fmla="*/ 0 h 24"/>
                <a:gd name="T68" fmla="*/ 0 w 160"/>
                <a:gd name="T69" fmla="*/ 0 h 24"/>
                <a:gd name="T70" fmla="*/ 0 w 160"/>
                <a:gd name="T71" fmla="*/ 0 h 24"/>
                <a:gd name="T72" fmla="*/ 0 w 160"/>
                <a:gd name="T73" fmla="*/ 0 h 24"/>
                <a:gd name="T74" fmla="*/ 0 w 160"/>
                <a:gd name="T75" fmla="*/ 0 h 24"/>
                <a:gd name="T76" fmla="*/ 0 w 160"/>
                <a:gd name="T77" fmla="*/ 0 h 24"/>
                <a:gd name="T78" fmla="*/ 0 w 160"/>
                <a:gd name="T79" fmla="*/ 0 h 24"/>
                <a:gd name="T80" fmla="*/ 0 w 160"/>
                <a:gd name="T81" fmla="*/ 0 h 24"/>
                <a:gd name="T82" fmla="*/ 0 w 160"/>
                <a:gd name="T83" fmla="*/ 0 h 24"/>
                <a:gd name="T84" fmla="*/ 0 w 160"/>
                <a:gd name="T85" fmla="*/ 0 h 24"/>
                <a:gd name="T86" fmla="*/ 0 w 160"/>
                <a:gd name="T87" fmla="*/ 0 h 24"/>
                <a:gd name="T88" fmla="*/ 0 w 160"/>
                <a:gd name="T89" fmla="*/ 0 h 24"/>
                <a:gd name="T90" fmla="*/ 0 w 160"/>
                <a:gd name="T91" fmla="*/ 0 h 24"/>
                <a:gd name="T92" fmla="*/ 0 w 160"/>
                <a:gd name="T93" fmla="*/ 0 h 24"/>
                <a:gd name="T94" fmla="*/ 0 w 160"/>
                <a:gd name="T95" fmla="*/ 0 h 24"/>
                <a:gd name="T96" fmla="*/ 0 w 160"/>
                <a:gd name="T97" fmla="*/ 0 h 24"/>
                <a:gd name="T98" fmla="*/ 0 w 160"/>
                <a:gd name="T99" fmla="*/ 0 h 24"/>
                <a:gd name="T100" fmla="*/ 0 w 160"/>
                <a:gd name="T101" fmla="*/ 0 h 24"/>
                <a:gd name="T102" fmla="*/ 0 w 160"/>
                <a:gd name="T103" fmla="*/ 0 h 2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0"/>
                <a:gd name="T157" fmla="*/ 0 h 24"/>
                <a:gd name="T158" fmla="*/ 160 w 160"/>
                <a:gd name="T159" fmla="*/ 24 h 2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0" h="24">
                  <a:moveTo>
                    <a:pt x="152" y="21"/>
                  </a:moveTo>
                  <a:lnTo>
                    <a:pt x="142" y="21"/>
                  </a:lnTo>
                  <a:lnTo>
                    <a:pt x="140" y="16"/>
                  </a:lnTo>
                  <a:lnTo>
                    <a:pt x="138" y="16"/>
                  </a:lnTo>
                  <a:lnTo>
                    <a:pt x="134" y="15"/>
                  </a:lnTo>
                  <a:lnTo>
                    <a:pt x="128" y="15"/>
                  </a:lnTo>
                  <a:lnTo>
                    <a:pt x="121" y="14"/>
                  </a:lnTo>
                  <a:lnTo>
                    <a:pt x="111" y="12"/>
                  </a:lnTo>
                  <a:lnTo>
                    <a:pt x="102" y="11"/>
                  </a:lnTo>
                  <a:lnTo>
                    <a:pt x="92" y="11"/>
                  </a:lnTo>
                  <a:lnTo>
                    <a:pt x="83" y="11"/>
                  </a:lnTo>
                  <a:lnTo>
                    <a:pt x="73" y="11"/>
                  </a:lnTo>
                  <a:lnTo>
                    <a:pt x="63" y="11"/>
                  </a:lnTo>
                  <a:lnTo>
                    <a:pt x="55" y="12"/>
                  </a:lnTo>
                  <a:lnTo>
                    <a:pt x="45" y="14"/>
                  </a:lnTo>
                  <a:lnTo>
                    <a:pt x="38" y="15"/>
                  </a:lnTo>
                  <a:lnTo>
                    <a:pt x="32" y="15"/>
                  </a:lnTo>
                  <a:lnTo>
                    <a:pt x="27" y="16"/>
                  </a:lnTo>
                  <a:lnTo>
                    <a:pt x="26" y="16"/>
                  </a:lnTo>
                  <a:lnTo>
                    <a:pt x="24" y="24"/>
                  </a:lnTo>
                  <a:lnTo>
                    <a:pt x="18" y="23"/>
                  </a:lnTo>
                  <a:lnTo>
                    <a:pt x="13" y="23"/>
                  </a:lnTo>
                  <a:lnTo>
                    <a:pt x="9" y="22"/>
                  </a:lnTo>
                  <a:lnTo>
                    <a:pt x="6" y="20"/>
                  </a:lnTo>
                  <a:lnTo>
                    <a:pt x="3" y="18"/>
                  </a:lnTo>
                  <a:lnTo>
                    <a:pt x="1" y="17"/>
                  </a:lnTo>
                  <a:lnTo>
                    <a:pt x="0" y="16"/>
                  </a:lnTo>
                  <a:lnTo>
                    <a:pt x="0" y="15"/>
                  </a:lnTo>
                  <a:lnTo>
                    <a:pt x="1" y="11"/>
                  </a:lnTo>
                  <a:lnTo>
                    <a:pt x="6" y="9"/>
                  </a:lnTo>
                  <a:lnTo>
                    <a:pt x="13" y="6"/>
                  </a:lnTo>
                  <a:lnTo>
                    <a:pt x="22" y="4"/>
                  </a:lnTo>
                  <a:lnTo>
                    <a:pt x="34" y="3"/>
                  </a:lnTo>
                  <a:lnTo>
                    <a:pt x="48" y="1"/>
                  </a:lnTo>
                  <a:lnTo>
                    <a:pt x="63" y="0"/>
                  </a:lnTo>
                  <a:lnTo>
                    <a:pt x="79" y="0"/>
                  </a:lnTo>
                  <a:lnTo>
                    <a:pt x="96" y="0"/>
                  </a:lnTo>
                  <a:lnTo>
                    <a:pt x="110" y="1"/>
                  </a:lnTo>
                  <a:lnTo>
                    <a:pt x="125" y="3"/>
                  </a:lnTo>
                  <a:lnTo>
                    <a:pt x="137" y="4"/>
                  </a:lnTo>
                  <a:lnTo>
                    <a:pt x="146" y="6"/>
                  </a:lnTo>
                  <a:lnTo>
                    <a:pt x="154" y="9"/>
                  </a:lnTo>
                  <a:lnTo>
                    <a:pt x="158" y="11"/>
                  </a:lnTo>
                  <a:lnTo>
                    <a:pt x="160" y="15"/>
                  </a:lnTo>
                  <a:lnTo>
                    <a:pt x="160" y="16"/>
                  </a:lnTo>
                  <a:lnTo>
                    <a:pt x="158" y="17"/>
                  </a:lnTo>
                  <a:lnTo>
                    <a:pt x="157" y="18"/>
                  </a:lnTo>
                  <a:lnTo>
                    <a:pt x="155" y="20"/>
                  </a:lnTo>
                  <a:lnTo>
                    <a:pt x="154" y="20"/>
                  </a:lnTo>
                  <a:lnTo>
                    <a:pt x="152" y="21"/>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03" name="Freeform 714">
              <a:extLst>
                <a:ext uri="{FF2B5EF4-FFF2-40B4-BE49-F238E27FC236}">
                  <a16:creationId xmlns:a16="http://schemas.microsoft.com/office/drawing/2014/main" id="{4299F1E2-A15D-4A2C-818B-9DFEA5F4406B}"/>
                </a:ext>
              </a:extLst>
            </p:cNvPr>
            <p:cNvSpPr>
              <a:spLocks/>
            </p:cNvSpPr>
            <p:nvPr/>
          </p:nvSpPr>
          <p:spPr bwMode="auto">
            <a:xfrm>
              <a:off x="1780073" y="1924915"/>
              <a:ext cx="104541" cy="14163"/>
            </a:xfrm>
            <a:custGeom>
              <a:avLst/>
              <a:gdLst>
                <a:gd name="T0" fmla="*/ 0 w 168"/>
                <a:gd name="T1" fmla="*/ 0 h 22"/>
                <a:gd name="T2" fmla="*/ 0 w 168"/>
                <a:gd name="T3" fmla="*/ 0 h 22"/>
                <a:gd name="T4" fmla="*/ 0 w 168"/>
                <a:gd name="T5" fmla="*/ 0 h 22"/>
                <a:gd name="T6" fmla="*/ 0 w 168"/>
                <a:gd name="T7" fmla="*/ 0 h 22"/>
                <a:gd name="T8" fmla="*/ 0 w 168"/>
                <a:gd name="T9" fmla="*/ 0 h 22"/>
                <a:gd name="T10" fmla="*/ 0 w 168"/>
                <a:gd name="T11" fmla="*/ 0 h 22"/>
                <a:gd name="T12" fmla="*/ 0 w 168"/>
                <a:gd name="T13" fmla="*/ 0 h 22"/>
                <a:gd name="T14" fmla="*/ 0 60000 65536"/>
                <a:gd name="T15" fmla="*/ 0 60000 65536"/>
                <a:gd name="T16" fmla="*/ 0 60000 65536"/>
                <a:gd name="T17" fmla="*/ 0 60000 65536"/>
                <a:gd name="T18" fmla="*/ 0 60000 65536"/>
                <a:gd name="T19" fmla="*/ 0 60000 65536"/>
                <a:gd name="T20" fmla="*/ 0 60000 65536"/>
                <a:gd name="T21" fmla="*/ 0 w 168"/>
                <a:gd name="T22" fmla="*/ 0 h 22"/>
                <a:gd name="T23" fmla="*/ 168 w 168"/>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8" h="22">
                  <a:moveTo>
                    <a:pt x="77" y="0"/>
                  </a:moveTo>
                  <a:lnTo>
                    <a:pt x="168" y="15"/>
                  </a:lnTo>
                  <a:lnTo>
                    <a:pt x="168" y="18"/>
                  </a:lnTo>
                  <a:lnTo>
                    <a:pt x="114" y="22"/>
                  </a:lnTo>
                  <a:lnTo>
                    <a:pt x="0" y="21"/>
                  </a:lnTo>
                  <a:lnTo>
                    <a:pt x="0" y="5"/>
                  </a:lnTo>
                  <a:lnTo>
                    <a:pt x="77" y="0"/>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11" name="Freeform 715">
              <a:extLst>
                <a:ext uri="{FF2B5EF4-FFF2-40B4-BE49-F238E27FC236}">
                  <a16:creationId xmlns:a16="http://schemas.microsoft.com/office/drawing/2014/main" id="{40EB5C1F-0DB8-492E-83EC-29BFE59EAD00}"/>
                </a:ext>
              </a:extLst>
            </p:cNvPr>
            <p:cNvSpPr>
              <a:spLocks/>
            </p:cNvSpPr>
            <p:nvPr/>
          </p:nvSpPr>
          <p:spPr bwMode="auto">
            <a:xfrm>
              <a:off x="1645947" y="1747881"/>
              <a:ext cx="47339" cy="5312"/>
            </a:xfrm>
            <a:custGeom>
              <a:avLst/>
              <a:gdLst>
                <a:gd name="T0" fmla="*/ 0 w 75"/>
                <a:gd name="T1" fmla="*/ 0 h 10"/>
                <a:gd name="T2" fmla="*/ 0 w 75"/>
                <a:gd name="T3" fmla="*/ 0 h 10"/>
                <a:gd name="T4" fmla="*/ 0 w 75"/>
                <a:gd name="T5" fmla="*/ 0 h 10"/>
                <a:gd name="T6" fmla="*/ 0 60000 65536"/>
                <a:gd name="T7" fmla="*/ 0 60000 65536"/>
                <a:gd name="T8" fmla="*/ 0 60000 65536"/>
                <a:gd name="T9" fmla="*/ 0 w 75"/>
                <a:gd name="T10" fmla="*/ 0 h 10"/>
                <a:gd name="T11" fmla="*/ 75 w 75"/>
                <a:gd name="T12" fmla="*/ 10 h 10"/>
              </a:gdLst>
              <a:ahLst/>
              <a:cxnLst>
                <a:cxn ang="T6">
                  <a:pos x="T0" y="T1"/>
                </a:cxn>
                <a:cxn ang="T7">
                  <a:pos x="T2" y="T3"/>
                </a:cxn>
                <a:cxn ang="T8">
                  <a:pos x="T4" y="T5"/>
                </a:cxn>
              </a:cxnLst>
              <a:rect l="T9" t="T10" r="T11" b="T12"/>
              <a:pathLst>
                <a:path w="75" h="10">
                  <a:moveTo>
                    <a:pt x="75" y="0"/>
                  </a:moveTo>
                  <a:lnTo>
                    <a:pt x="29" y="0"/>
                  </a:lnTo>
                  <a:lnTo>
                    <a:pt x="0" y="1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12" name="Freeform 716">
              <a:extLst>
                <a:ext uri="{FF2B5EF4-FFF2-40B4-BE49-F238E27FC236}">
                  <a16:creationId xmlns:a16="http://schemas.microsoft.com/office/drawing/2014/main" id="{00EFD7F7-B464-4758-A5AD-71EC0964516A}"/>
                </a:ext>
              </a:extLst>
            </p:cNvPr>
            <p:cNvSpPr>
              <a:spLocks/>
            </p:cNvSpPr>
            <p:nvPr/>
          </p:nvSpPr>
          <p:spPr bwMode="auto">
            <a:xfrm>
              <a:off x="1675534" y="1746112"/>
              <a:ext cx="47339" cy="8851"/>
            </a:xfrm>
            <a:custGeom>
              <a:avLst/>
              <a:gdLst>
                <a:gd name="T0" fmla="*/ 0 w 79"/>
                <a:gd name="T1" fmla="*/ 0 h 14"/>
                <a:gd name="T2" fmla="*/ 0 w 79"/>
                <a:gd name="T3" fmla="*/ 0 h 14"/>
                <a:gd name="T4" fmla="*/ 0 w 79"/>
                <a:gd name="T5" fmla="*/ 0 h 14"/>
                <a:gd name="T6" fmla="*/ 0 w 79"/>
                <a:gd name="T7" fmla="*/ 0 h 14"/>
                <a:gd name="T8" fmla="*/ 0 w 79"/>
                <a:gd name="T9" fmla="*/ 0 h 14"/>
                <a:gd name="T10" fmla="*/ 0 w 79"/>
                <a:gd name="T11" fmla="*/ 0 h 14"/>
                <a:gd name="T12" fmla="*/ 0 w 79"/>
                <a:gd name="T13" fmla="*/ 0 h 14"/>
                <a:gd name="T14" fmla="*/ 0 w 79"/>
                <a:gd name="T15" fmla="*/ 0 h 14"/>
                <a:gd name="T16" fmla="*/ 0 w 79"/>
                <a:gd name="T17" fmla="*/ 0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9"/>
                <a:gd name="T28" fmla="*/ 0 h 14"/>
                <a:gd name="T29" fmla="*/ 79 w 79"/>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9" h="14">
                  <a:moveTo>
                    <a:pt x="0" y="14"/>
                  </a:moveTo>
                  <a:lnTo>
                    <a:pt x="1" y="10"/>
                  </a:lnTo>
                  <a:lnTo>
                    <a:pt x="6" y="8"/>
                  </a:lnTo>
                  <a:lnTo>
                    <a:pt x="13" y="6"/>
                  </a:lnTo>
                  <a:lnTo>
                    <a:pt x="22" y="3"/>
                  </a:lnTo>
                  <a:lnTo>
                    <a:pt x="34" y="2"/>
                  </a:lnTo>
                  <a:lnTo>
                    <a:pt x="48" y="0"/>
                  </a:lnTo>
                  <a:lnTo>
                    <a:pt x="63" y="0"/>
                  </a:lnTo>
                  <a:lnTo>
                    <a:pt x="79"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13" name="Freeform 717">
              <a:extLst>
                <a:ext uri="{FF2B5EF4-FFF2-40B4-BE49-F238E27FC236}">
                  <a16:creationId xmlns:a16="http://schemas.microsoft.com/office/drawing/2014/main" id="{FF8A9143-9F73-4C64-8FFA-826D1DBCAE08}"/>
                </a:ext>
              </a:extLst>
            </p:cNvPr>
            <p:cNvSpPr>
              <a:spLocks/>
            </p:cNvSpPr>
            <p:nvPr/>
          </p:nvSpPr>
          <p:spPr bwMode="auto">
            <a:xfrm>
              <a:off x="1722873" y="1746112"/>
              <a:ext cx="51284" cy="8851"/>
            </a:xfrm>
            <a:custGeom>
              <a:avLst/>
              <a:gdLst>
                <a:gd name="T0" fmla="*/ 0 w 81"/>
                <a:gd name="T1" fmla="*/ 0 h 14"/>
                <a:gd name="T2" fmla="*/ 0 w 81"/>
                <a:gd name="T3" fmla="*/ 0 h 14"/>
                <a:gd name="T4" fmla="*/ 0 w 81"/>
                <a:gd name="T5" fmla="*/ 0 h 14"/>
                <a:gd name="T6" fmla="*/ 0 w 81"/>
                <a:gd name="T7" fmla="*/ 0 h 14"/>
                <a:gd name="T8" fmla="*/ 0 w 81"/>
                <a:gd name="T9" fmla="*/ 0 h 14"/>
                <a:gd name="T10" fmla="*/ 0 w 81"/>
                <a:gd name="T11" fmla="*/ 0 h 14"/>
                <a:gd name="T12" fmla="*/ 0 w 81"/>
                <a:gd name="T13" fmla="*/ 0 h 14"/>
                <a:gd name="T14" fmla="*/ 0 w 81"/>
                <a:gd name="T15" fmla="*/ 0 h 14"/>
                <a:gd name="T16" fmla="*/ 0 w 81"/>
                <a:gd name="T17" fmla="*/ 0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1"/>
                <a:gd name="T28" fmla="*/ 0 h 14"/>
                <a:gd name="T29" fmla="*/ 81 w 81"/>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1" h="14">
                  <a:moveTo>
                    <a:pt x="0" y="0"/>
                  </a:moveTo>
                  <a:lnTo>
                    <a:pt x="17" y="0"/>
                  </a:lnTo>
                  <a:lnTo>
                    <a:pt x="31" y="0"/>
                  </a:lnTo>
                  <a:lnTo>
                    <a:pt x="46" y="2"/>
                  </a:lnTo>
                  <a:lnTo>
                    <a:pt x="58" y="3"/>
                  </a:lnTo>
                  <a:lnTo>
                    <a:pt x="67" y="6"/>
                  </a:lnTo>
                  <a:lnTo>
                    <a:pt x="75" y="8"/>
                  </a:lnTo>
                  <a:lnTo>
                    <a:pt x="79" y="10"/>
                  </a:lnTo>
                  <a:lnTo>
                    <a:pt x="81" y="1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14" name="Freeform 718">
              <a:extLst>
                <a:ext uri="{FF2B5EF4-FFF2-40B4-BE49-F238E27FC236}">
                  <a16:creationId xmlns:a16="http://schemas.microsoft.com/office/drawing/2014/main" id="{5FCE5EA3-D3BE-42F5-AE19-613E6D5CB10D}"/>
                </a:ext>
              </a:extLst>
            </p:cNvPr>
            <p:cNvSpPr>
              <a:spLocks/>
            </p:cNvSpPr>
            <p:nvPr/>
          </p:nvSpPr>
          <p:spPr bwMode="auto">
            <a:xfrm>
              <a:off x="1645947" y="1747881"/>
              <a:ext cx="47339" cy="5312"/>
            </a:xfrm>
            <a:custGeom>
              <a:avLst/>
              <a:gdLst>
                <a:gd name="T0" fmla="*/ 0 w 75"/>
                <a:gd name="T1" fmla="*/ 0 h 10"/>
                <a:gd name="T2" fmla="*/ 0 w 75"/>
                <a:gd name="T3" fmla="*/ 0 h 10"/>
                <a:gd name="T4" fmla="*/ 0 w 75"/>
                <a:gd name="T5" fmla="*/ 0 h 10"/>
                <a:gd name="T6" fmla="*/ 0 w 75"/>
                <a:gd name="T7" fmla="*/ 0 h 10"/>
                <a:gd name="T8" fmla="*/ 0 w 75"/>
                <a:gd name="T9" fmla="*/ 0 h 10"/>
                <a:gd name="T10" fmla="*/ 0 w 75"/>
                <a:gd name="T11" fmla="*/ 0 h 10"/>
                <a:gd name="T12" fmla="*/ 0 w 75"/>
                <a:gd name="T13" fmla="*/ 0 h 10"/>
                <a:gd name="T14" fmla="*/ 0 w 75"/>
                <a:gd name="T15" fmla="*/ 0 h 10"/>
                <a:gd name="T16" fmla="*/ 0 w 75"/>
                <a:gd name="T17" fmla="*/ 0 h 10"/>
                <a:gd name="T18" fmla="*/ 0 w 75"/>
                <a:gd name="T19" fmla="*/ 0 h 10"/>
                <a:gd name="T20" fmla="*/ 0 w 75"/>
                <a:gd name="T21" fmla="*/ 0 h 10"/>
                <a:gd name="T22" fmla="*/ 0 w 75"/>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5"/>
                <a:gd name="T37" fmla="*/ 0 h 10"/>
                <a:gd name="T38" fmla="*/ 75 w 75"/>
                <a:gd name="T39" fmla="*/ 10 h 1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5" h="10">
                  <a:moveTo>
                    <a:pt x="75" y="0"/>
                  </a:moveTo>
                  <a:lnTo>
                    <a:pt x="69" y="1"/>
                  </a:lnTo>
                  <a:lnTo>
                    <a:pt x="63" y="1"/>
                  </a:lnTo>
                  <a:lnTo>
                    <a:pt x="58" y="2"/>
                  </a:lnTo>
                  <a:lnTo>
                    <a:pt x="53" y="4"/>
                  </a:lnTo>
                  <a:lnTo>
                    <a:pt x="50" y="5"/>
                  </a:lnTo>
                  <a:lnTo>
                    <a:pt x="46" y="7"/>
                  </a:lnTo>
                  <a:lnTo>
                    <a:pt x="44" y="8"/>
                  </a:lnTo>
                  <a:lnTo>
                    <a:pt x="43" y="10"/>
                  </a:lnTo>
                  <a:lnTo>
                    <a:pt x="0" y="10"/>
                  </a:lnTo>
                  <a:lnTo>
                    <a:pt x="29" y="0"/>
                  </a:lnTo>
                  <a:lnTo>
                    <a:pt x="75" y="0"/>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15" name="Freeform 719">
              <a:extLst>
                <a:ext uri="{FF2B5EF4-FFF2-40B4-BE49-F238E27FC236}">
                  <a16:creationId xmlns:a16="http://schemas.microsoft.com/office/drawing/2014/main" id="{22EC9969-D42C-4F87-B201-CDF8786E1081}"/>
                </a:ext>
              </a:extLst>
            </p:cNvPr>
            <p:cNvSpPr>
              <a:spLocks/>
            </p:cNvSpPr>
            <p:nvPr/>
          </p:nvSpPr>
          <p:spPr bwMode="auto">
            <a:xfrm>
              <a:off x="1803743" y="1737259"/>
              <a:ext cx="37477" cy="5312"/>
            </a:xfrm>
            <a:custGeom>
              <a:avLst/>
              <a:gdLst>
                <a:gd name="T0" fmla="*/ 0 w 60"/>
                <a:gd name="T1" fmla="*/ 0 h 9"/>
                <a:gd name="T2" fmla="*/ 0 w 60"/>
                <a:gd name="T3" fmla="*/ 0 h 9"/>
                <a:gd name="T4" fmla="*/ 0 w 60"/>
                <a:gd name="T5" fmla="*/ 0 h 9"/>
                <a:gd name="T6" fmla="*/ 0 w 60"/>
                <a:gd name="T7" fmla="*/ 0 h 9"/>
                <a:gd name="T8" fmla="*/ 0 w 60"/>
                <a:gd name="T9" fmla="*/ 0 h 9"/>
                <a:gd name="T10" fmla="*/ 0 w 60"/>
                <a:gd name="T11" fmla="*/ 0 h 9"/>
                <a:gd name="T12" fmla="*/ 0 w 60"/>
                <a:gd name="T13" fmla="*/ 0 h 9"/>
                <a:gd name="T14" fmla="*/ 0 60000 65536"/>
                <a:gd name="T15" fmla="*/ 0 60000 65536"/>
                <a:gd name="T16" fmla="*/ 0 60000 65536"/>
                <a:gd name="T17" fmla="*/ 0 60000 65536"/>
                <a:gd name="T18" fmla="*/ 0 60000 65536"/>
                <a:gd name="T19" fmla="*/ 0 60000 65536"/>
                <a:gd name="T20" fmla="*/ 0 60000 65536"/>
                <a:gd name="T21" fmla="*/ 0 w 60"/>
                <a:gd name="T22" fmla="*/ 0 h 9"/>
                <a:gd name="T23" fmla="*/ 60 w 60"/>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9">
                  <a:moveTo>
                    <a:pt x="0" y="9"/>
                  </a:moveTo>
                  <a:lnTo>
                    <a:pt x="0" y="3"/>
                  </a:lnTo>
                  <a:lnTo>
                    <a:pt x="8" y="0"/>
                  </a:lnTo>
                  <a:lnTo>
                    <a:pt x="8" y="7"/>
                  </a:lnTo>
                  <a:lnTo>
                    <a:pt x="60" y="7"/>
                  </a:lnTo>
                  <a:lnTo>
                    <a:pt x="53" y="9"/>
                  </a:lnTo>
                  <a:lnTo>
                    <a:pt x="0" y="9"/>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16" name="Line 720">
              <a:extLst>
                <a:ext uri="{FF2B5EF4-FFF2-40B4-BE49-F238E27FC236}">
                  <a16:creationId xmlns:a16="http://schemas.microsoft.com/office/drawing/2014/main" id="{FA75D7A3-5516-48E0-BB1A-E608E08C6819}"/>
                </a:ext>
              </a:extLst>
            </p:cNvPr>
            <p:cNvSpPr>
              <a:spLocks noChangeShapeType="1"/>
            </p:cNvSpPr>
            <p:nvPr/>
          </p:nvSpPr>
          <p:spPr bwMode="auto">
            <a:xfrm flipV="1">
              <a:off x="1803743" y="1740800"/>
              <a:ext cx="5918" cy="177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17" name="Freeform 721">
              <a:extLst>
                <a:ext uri="{FF2B5EF4-FFF2-40B4-BE49-F238E27FC236}">
                  <a16:creationId xmlns:a16="http://schemas.microsoft.com/office/drawing/2014/main" id="{BCCB7639-7586-4E92-8C10-F2425DEDF8A2}"/>
                </a:ext>
              </a:extLst>
            </p:cNvPr>
            <p:cNvSpPr>
              <a:spLocks/>
            </p:cNvSpPr>
            <p:nvPr/>
          </p:nvSpPr>
          <p:spPr bwMode="auto">
            <a:xfrm>
              <a:off x="1724845" y="1590322"/>
              <a:ext cx="35504" cy="26555"/>
            </a:xfrm>
            <a:custGeom>
              <a:avLst/>
              <a:gdLst>
                <a:gd name="T0" fmla="*/ 0 w 58"/>
                <a:gd name="T1" fmla="*/ 0 h 42"/>
                <a:gd name="T2" fmla="*/ 0 w 58"/>
                <a:gd name="T3" fmla="*/ 0 h 42"/>
                <a:gd name="T4" fmla="*/ 0 w 58"/>
                <a:gd name="T5" fmla="*/ 0 h 42"/>
                <a:gd name="T6" fmla="*/ 0 w 58"/>
                <a:gd name="T7" fmla="*/ 0 h 42"/>
                <a:gd name="T8" fmla="*/ 0 w 58"/>
                <a:gd name="T9" fmla="*/ 0 h 42"/>
                <a:gd name="T10" fmla="*/ 0 w 58"/>
                <a:gd name="T11" fmla="*/ 0 h 42"/>
                <a:gd name="T12" fmla="*/ 0 w 58"/>
                <a:gd name="T13" fmla="*/ 0 h 42"/>
                <a:gd name="T14" fmla="*/ 0 w 58"/>
                <a:gd name="T15" fmla="*/ 0 h 42"/>
                <a:gd name="T16" fmla="*/ 0 w 58"/>
                <a:gd name="T17" fmla="*/ 0 h 42"/>
                <a:gd name="T18" fmla="*/ 0 w 58"/>
                <a:gd name="T19" fmla="*/ 0 h 42"/>
                <a:gd name="T20" fmla="*/ 0 w 58"/>
                <a:gd name="T21" fmla="*/ 0 h 42"/>
                <a:gd name="T22" fmla="*/ 0 w 58"/>
                <a:gd name="T23" fmla="*/ 0 h 42"/>
                <a:gd name="T24" fmla="*/ 0 w 58"/>
                <a:gd name="T25" fmla="*/ 0 h 42"/>
                <a:gd name="T26" fmla="*/ 0 w 58"/>
                <a:gd name="T27" fmla="*/ 0 h 42"/>
                <a:gd name="T28" fmla="*/ 0 w 58"/>
                <a:gd name="T29" fmla="*/ 0 h 42"/>
                <a:gd name="T30" fmla="*/ 0 w 58"/>
                <a:gd name="T31" fmla="*/ 0 h 42"/>
                <a:gd name="T32" fmla="*/ 0 w 58"/>
                <a:gd name="T33" fmla="*/ 0 h 42"/>
                <a:gd name="T34" fmla="*/ 0 w 58"/>
                <a:gd name="T35" fmla="*/ 0 h 42"/>
                <a:gd name="T36" fmla="*/ 0 w 58"/>
                <a:gd name="T37" fmla="*/ 0 h 42"/>
                <a:gd name="T38" fmla="*/ 0 w 58"/>
                <a:gd name="T39" fmla="*/ 0 h 42"/>
                <a:gd name="T40" fmla="*/ 0 w 58"/>
                <a:gd name="T41" fmla="*/ 0 h 42"/>
                <a:gd name="T42" fmla="*/ 0 w 58"/>
                <a:gd name="T43" fmla="*/ 0 h 42"/>
                <a:gd name="T44" fmla="*/ 0 w 58"/>
                <a:gd name="T45" fmla="*/ 0 h 42"/>
                <a:gd name="T46" fmla="*/ 0 w 58"/>
                <a:gd name="T47" fmla="*/ 0 h 42"/>
                <a:gd name="T48" fmla="*/ 0 w 58"/>
                <a:gd name="T49" fmla="*/ 0 h 42"/>
                <a:gd name="T50" fmla="*/ 0 w 58"/>
                <a:gd name="T51" fmla="*/ 0 h 42"/>
                <a:gd name="T52" fmla="*/ 0 w 58"/>
                <a:gd name="T53" fmla="*/ 0 h 42"/>
                <a:gd name="T54" fmla="*/ 0 w 58"/>
                <a:gd name="T55" fmla="*/ 0 h 42"/>
                <a:gd name="T56" fmla="*/ 0 w 58"/>
                <a:gd name="T57" fmla="*/ 0 h 42"/>
                <a:gd name="T58" fmla="*/ 0 w 58"/>
                <a:gd name="T59" fmla="*/ 0 h 42"/>
                <a:gd name="T60" fmla="*/ 0 w 58"/>
                <a:gd name="T61" fmla="*/ 0 h 42"/>
                <a:gd name="T62" fmla="*/ 0 w 58"/>
                <a:gd name="T63" fmla="*/ 0 h 42"/>
                <a:gd name="T64" fmla="*/ 0 w 58"/>
                <a:gd name="T65" fmla="*/ 0 h 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8"/>
                <a:gd name="T100" fmla="*/ 0 h 42"/>
                <a:gd name="T101" fmla="*/ 58 w 58"/>
                <a:gd name="T102" fmla="*/ 42 h 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8" h="42">
                  <a:moveTo>
                    <a:pt x="39" y="4"/>
                  </a:moveTo>
                  <a:lnTo>
                    <a:pt x="33" y="1"/>
                  </a:lnTo>
                  <a:lnTo>
                    <a:pt x="27" y="0"/>
                  </a:lnTo>
                  <a:lnTo>
                    <a:pt x="21" y="0"/>
                  </a:lnTo>
                  <a:lnTo>
                    <a:pt x="16" y="0"/>
                  </a:lnTo>
                  <a:lnTo>
                    <a:pt x="11" y="1"/>
                  </a:lnTo>
                  <a:lnTo>
                    <a:pt x="8" y="2"/>
                  </a:lnTo>
                  <a:lnTo>
                    <a:pt x="4" y="5"/>
                  </a:lnTo>
                  <a:lnTo>
                    <a:pt x="2" y="8"/>
                  </a:lnTo>
                  <a:lnTo>
                    <a:pt x="0" y="12"/>
                  </a:lnTo>
                  <a:lnTo>
                    <a:pt x="0" y="17"/>
                  </a:lnTo>
                  <a:lnTo>
                    <a:pt x="2" y="21"/>
                  </a:lnTo>
                  <a:lnTo>
                    <a:pt x="3" y="24"/>
                  </a:lnTo>
                  <a:lnTo>
                    <a:pt x="6" y="29"/>
                  </a:lnTo>
                  <a:lnTo>
                    <a:pt x="10" y="33"/>
                  </a:lnTo>
                  <a:lnTo>
                    <a:pt x="15" y="36"/>
                  </a:lnTo>
                  <a:lnTo>
                    <a:pt x="20" y="39"/>
                  </a:lnTo>
                  <a:lnTo>
                    <a:pt x="26" y="41"/>
                  </a:lnTo>
                  <a:lnTo>
                    <a:pt x="32" y="42"/>
                  </a:lnTo>
                  <a:lnTo>
                    <a:pt x="36" y="42"/>
                  </a:lnTo>
                  <a:lnTo>
                    <a:pt x="42" y="42"/>
                  </a:lnTo>
                  <a:lnTo>
                    <a:pt x="47" y="41"/>
                  </a:lnTo>
                  <a:lnTo>
                    <a:pt x="51" y="40"/>
                  </a:lnTo>
                  <a:lnTo>
                    <a:pt x="55" y="37"/>
                  </a:lnTo>
                  <a:lnTo>
                    <a:pt x="57" y="34"/>
                  </a:lnTo>
                  <a:lnTo>
                    <a:pt x="58" y="30"/>
                  </a:lnTo>
                  <a:lnTo>
                    <a:pt x="58" y="25"/>
                  </a:lnTo>
                  <a:lnTo>
                    <a:pt x="57" y="22"/>
                  </a:lnTo>
                  <a:lnTo>
                    <a:pt x="56" y="18"/>
                  </a:lnTo>
                  <a:lnTo>
                    <a:pt x="52" y="13"/>
                  </a:lnTo>
                  <a:lnTo>
                    <a:pt x="49" y="10"/>
                  </a:lnTo>
                  <a:lnTo>
                    <a:pt x="44" y="6"/>
                  </a:lnTo>
                  <a:lnTo>
                    <a:pt x="39" y="4"/>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18" name="Freeform 722">
              <a:extLst>
                <a:ext uri="{FF2B5EF4-FFF2-40B4-BE49-F238E27FC236}">
                  <a16:creationId xmlns:a16="http://schemas.microsoft.com/office/drawing/2014/main" id="{BFCC3102-6573-4A1E-BE6D-4C96840166B7}"/>
                </a:ext>
              </a:extLst>
            </p:cNvPr>
            <p:cNvSpPr>
              <a:spLocks/>
            </p:cNvSpPr>
            <p:nvPr/>
          </p:nvSpPr>
          <p:spPr bwMode="auto">
            <a:xfrm>
              <a:off x="1726818" y="1590322"/>
              <a:ext cx="29586" cy="23014"/>
            </a:xfrm>
            <a:custGeom>
              <a:avLst/>
              <a:gdLst>
                <a:gd name="T0" fmla="*/ 0 w 48"/>
                <a:gd name="T1" fmla="*/ 0 h 36"/>
                <a:gd name="T2" fmla="*/ 0 w 48"/>
                <a:gd name="T3" fmla="*/ 0 h 36"/>
                <a:gd name="T4" fmla="*/ 0 w 48"/>
                <a:gd name="T5" fmla="*/ 0 h 36"/>
                <a:gd name="T6" fmla="*/ 0 w 48"/>
                <a:gd name="T7" fmla="*/ 0 h 36"/>
                <a:gd name="T8" fmla="*/ 0 w 48"/>
                <a:gd name="T9" fmla="*/ 0 h 36"/>
                <a:gd name="T10" fmla="*/ 0 w 48"/>
                <a:gd name="T11" fmla="*/ 0 h 36"/>
                <a:gd name="T12" fmla="*/ 0 w 48"/>
                <a:gd name="T13" fmla="*/ 0 h 36"/>
                <a:gd name="T14" fmla="*/ 0 w 48"/>
                <a:gd name="T15" fmla="*/ 0 h 36"/>
                <a:gd name="T16" fmla="*/ 0 w 48"/>
                <a:gd name="T17" fmla="*/ 0 h 36"/>
                <a:gd name="T18" fmla="*/ 0 w 48"/>
                <a:gd name="T19" fmla="*/ 0 h 36"/>
                <a:gd name="T20" fmla="*/ 0 w 48"/>
                <a:gd name="T21" fmla="*/ 0 h 36"/>
                <a:gd name="T22" fmla="*/ 0 w 48"/>
                <a:gd name="T23" fmla="*/ 0 h 36"/>
                <a:gd name="T24" fmla="*/ 0 w 48"/>
                <a:gd name="T25" fmla="*/ 0 h 36"/>
                <a:gd name="T26" fmla="*/ 0 w 48"/>
                <a:gd name="T27" fmla="*/ 0 h 36"/>
                <a:gd name="T28" fmla="*/ 0 w 48"/>
                <a:gd name="T29" fmla="*/ 0 h 36"/>
                <a:gd name="T30" fmla="*/ 0 w 48"/>
                <a:gd name="T31" fmla="*/ 0 h 36"/>
                <a:gd name="T32" fmla="*/ 0 w 48"/>
                <a:gd name="T33" fmla="*/ 0 h 36"/>
                <a:gd name="T34" fmla="*/ 0 w 48"/>
                <a:gd name="T35" fmla="*/ 0 h 36"/>
                <a:gd name="T36" fmla="*/ 0 w 48"/>
                <a:gd name="T37" fmla="*/ 0 h 36"/>
                <a:gd name="T38" fmla="*/ 0 w 48"/>
                <a:gd name="T39" fmla="*/ 0 h 36"/>
                <a:gd name="T40" fmla="*/ 0 w 48"/>
                <a:gd name="T41" fmla="*/ 0 h 36"/>
                <a:gd name="T42" fmla="*/ 0 w 48"/>
                <a:gd name="T43" fmla="*/ 0 h 36"/>
                <a:gd name="T44" fmla="*/ 0 w 48"/>
                <a:gd name="T45" fmla="*/ 0 h 36"/>
                <a:gd name="T46" fmla="*/ 0 w 48"/>
                <a:gd name="T47" fmla="*/ 0 h 36"/>
                <a:gd name="T48" fmla="*/ 0 w 48"/>
                <a:gd name="T49" fmla="*/ 0 h 36"/>
                <a:gd name="T50" fmla="*/ 0 w 48"/>
                <a:gd name="T51" fmla="*/ 0 h 36"/>
                <a:gd name="T52" fmla="*/ 0 w 48"/>
                <a:gd name="T53" fmla="*/ 0 h 36"/>
                <a:gd name="T54" fmla="*/ 0 w 48"/>
                <a:gd name="T55" fmla="*/ 0 h 36"/>
                <a:gd name="T56" fmla="*/ 0 w 48"/>
                <a:gd name="T57" fmla="*/ 0 h 36"/>
                <a:gd name="T58" fmla="*/ 0 w 48"/>
                <a:gd name="T59" fmla="*/ 0 h 36"/>
                <a:gd name="T60" fmla="*/ 0 w 48"/>
                <a:gd name="T61" fmla="*/ 0 h 36"/>
                <a:gd name="T62" fmla="*/ 0 w 48"/>
                <a:gd name="T63" fmla="*/ 0 h 36"/>
                <a:gd name="T64" fmla="*/ 0 w 48"/>
                <a:gd name="T65" fmla="*/ 0 h 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8"/>
                <a:gd name="T100" fmla="*/ 0 h 36"/>
                <a:gd name="T101" fmla="*/ 48 w 48"/>
                <a:gd name="T102" fmla="*/ 36 h 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8" h="36">
                  <a:moveTo>
                    <a:pt x="33" y="4"/>
                  </a:moveTo>
                  <a:lnTo>
                    <a:pt x="28" y="3"/>
                  </a:lnTo>
                  <a:lnTo>
                    <a:pt x="23" y="1"/>
                  </a:lnTo>
                  <a:lnTo>
                    <a:pt x="18" y="0"/>
                  </a:lnTo>
                  <a:lnTo>
                    <a:pt x="13" y="0"/>
                  </a:lnTo>
                  <a:lnTo>
                    <a:pt x="10" y="1"/>
                  </a:lnTo>
                  <a:lnTo>
                    <a:pt x="6" y="3"/>
                  </a:lnTo>
                  <a:lnTo>
                    <a:pt x="4" y="5"/>
                  </a:lnTo>
                  <a:lnTo>
                    <a:pt x="1" y="9"/>
                  </a:lnTo>
                  <a:lnTo>
                    <a:pt x="0" y="11"/>
                  </a:lnTo>
                  <a:lnTo>
                    <a:pt x="0" y="15"/>
                  </a:lnTo>
                  <a:lnTo>
                    <a:pt x="1" y="18"/>
                  </a:lnTo>
                  <a:lnTo>
                    <a:pt x="3" y="22"/>
                  </a:lnTo>
                  <a:lnTo>
                    <a:pt x="6" y="24"/>
                  </a:lnTo>
                  <a:lnTo>
                    <a:pt x="9" y="28"/>
                  </a:lnTo>
                  <a:lnTo>
                    <a:pt x="12" y="30"/>
                  </a:lnTo>
                  <a:lnTo>
                    <a:pt x="17" y="33"/>
                  </a:lnTo>
                  <a:lnTo>
                    <a:pt x="22" y="35"/>
                  </a:lnTo>
                  <a:lnTo>
                    <a:pt x="27" y="36"/>
                  </a:lnTo>
                  <a:lnTo>
                    <a:pt x="31" y="36"/>
                  </a:lnTo>
                  <a:lnTo>
                    <a:pt x="35" y="36"/>
                  </a:lnTo>
                  <a:lnTo>
                    <a:pt x="40" y="35"/>
                  </a:lnTo>
                  <a:lnTo>
                    <a:pt x="42" y="34"/>
                  </a:lnTo>
                  <a:lnTo>
                    <a:pt x="46" y="32"/>
                  </a:lnTo>
                  <a:lnTo>
                    <a:pt x="47" y="29"/>
                  </a:lnTo>
                  <a:lnTo>
                    <a:pt x="48" y="26"/>
                  </a:lnTo>
                  <a:lnTo>
                    <a:pt x="48" y="22"/>
                  </a:lnTo>
                  <a:lnTo>
                    <a:pt x="48" y="20"/>
                  </a:lnTo>
                  <a:lnTo>
                    <a:pt x="46" y="16"/>
                  </a:lnTo>
                  <a:lnTo>
                    <a:pt x="44" y="12"/>
                  </a:lnTo>
                  <a:lnTo>
                    <a:pt x="41" y="9"/>
                  </a:lnTo>
                  <a:lnTo>
                    <a:pt x="36" y="6"/>
                  </a:lnTo>
                  <a:lnTo>
                    <a:pt x="33" y="4"/>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19" name="Freeform 723">
              <a:extLst>
                <a:ext uri="{FF2B5EF4-FFF2-40B4-BE49-F238E27FC236}">
                  <a16:creationId xmlns:a16="http://schemas.microsoft.com/office/drawing/2014/main" id="{D34476AD-0832-4355-AA8F-AD515B5EF721}"/>
                </a:ext>
              </a:extLst>
            </p:cNvPr>
            <p:cNvSpPr>
              <a:spLocks/>
            </p:cNvSpPr>
            <p:nvPr/>
          </p:nvSpPr>
          <p:spPr bwMode="auto">
            <a:xfrm>
              <a:off x="1762322" y="1531900"/>
              <a:ext cx="13807" cy="17703"/>
            </a:xfrm>
            <a:custGeom>
              <a:avLst/>
              <a:gdLst>
                <a:gd name="T0" fmla="*/ 0 w 20"/>
                <a:gd name="T1" fmla="*/ 0 h 27"/>
                <a:gd name="T2" fmla="*/ 0 w 20"/>
                <a:gd name="T3" fmla="*/ 0 h 27"/>
                <a:gd name="T4" fmla="*/ 0 w 20"/>
                <a:gd name="T5" fmla="*/ 0 h 27"/>
                <a:gd name="T6" fmla="*/ 0 w 20"/>
                <a:gd name="T7" fmla="*/ 0 h 27"/>
                <a:gd name="T8" fmla="*/ 0 w 20"/>
                <a:gd name="T9" fmla="*/ 0 h 27"/>
                <a:gd name="T10" fmla="*/ 0 w 20"/>
                <a:gd name="T11" fmla="*/ 0 h 27"/>
                <a:gd name="T12" fmla="*/ 0 w 20"/>
                <a:gd name="T13" fmla="*/ 0 h 27"/>
                <a:gd name="T14" fmla="*/ 0 w 20"/>
                <a:gd name="T15" fmla="*/ 0 h 27"/>
                <a:gd name="T16" fmla="*/ 0 w 20"/>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27"/>
                <a:gd name="T29" fmla="*/ 20 w 20"/>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27">
                  <a:moveTo>
                    <a:pt x="1" y="0"/>
                  </a:moveTo>
                  <a:lnTo>
                    <a:pt x="0" y="4"/>
                  </a:lnTo>
                  <a:lnTo>
                    <a:pt x="0" y="8"/>
                  </a:lnTo>
                  <a:lnTo>
                    <a:pt x="1" y="11"/>
                  </a:lnTo>
                  <a:lnTo>
                    <a:pt x="3" y="15"/>
                  </a:lnTo>
                  <a:lnTo>
                    <a:pt x="6" y="18"/>
                  </a:lnTo>
                  <a:lnTo>
                    <a:pt x="10" y="22"/>
                  </a:lnTo>
                  <a:lnTo>
                    <a:pt x="14" y="25"/>
                  </a:lnTo>
                  <a:lnTo>
                    <a:pt x="20" y="2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21" name="Freeform 724">
              <a:extLst>
                <a:ext uri="{FF2B5EF4-FFF2-40B4-BE49-F238E27FC236}">
                  <a16:creationId xmlns:a16="http://schemas.microsoft.com/office/drawing/2014/main" id="{ECF6E4C6-B275-4EA6-A00B-FEEEB5063D3F}"/>
                </a:ext>
              </a:extLst>
            </p:cNvPr>
            <p:cNvSpPr>
              <a:spLocks/>
            </p:cNvSpPr>
            <p:nvPr/>
          </p:nvSpPr>
          <p:spPr bwMode="auto">
            <a:xfrm>
              <a:off x="1762322" y="1528359"/>
              <a:ext cx="21696" cy="3541"/>
            </a:xfrm>
            <a:custGeom>
              <a:avLst/>
              <a:gdLst>
                <a:gd name="T0" fmla="*/ 0 w 33"/>
                <a:gd name="T1" fmla="*/ 0 h 8"/>
                <a:gd name="T2" fmla="*/ 0 w 33"/>
                <a:gd name="T3" fmla="*/ 0 h 8"/>
                <a:gd name="T4" fmla="*/ 0 w 33"/>
                <a:gd name="T5" fmla="*/ 0 h 8"/>
                <a:gd name="T6" fmla="*/ 0 w 33"/>
                <a:gd name="T7" fmla="*/ 0 h 8"/>
                <a:gd name="T8" fmla="*/ 0 w 33"/>
                <a:gd name="T9" fmla="*/ 0 h 8"/>
                <a:gd name="T10" fmla="*/ 0 w 33"/>
                <a:gd name="T11" fmla="*/ 0 h 8"/>
                <a:gd name="T12" fmla="*/ 0 w 33"/>
                <a:gd name="T13" fmla="*/ 0 h 8"/>
                <a:gd name="T14" fmla="*/ 0 w 33"/>
                <a:gd name="T15" fmla="*/ 0 h 8"/>
                <a:gd name="T16" fmla="*/ 0 w 33"/>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8"/>
                <a:gd name="T29" fmla="*/ 33 w 33"/>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8">
                  <a:moveTo>
                    <a:pt x="33" y="2"/>
                  </a:moveTo>
                  <a:lnTo>
                    <a:pt x="27" y="1"/>
                  </a:lnTo>
                  <a:lnTo>
                    <a:pt x="21" y="0"/>
                  </a:lnTo>
                  <a:lnTo>
                    <a:pt x="17" y="0"/>
                  </a:lnTo>
                  <a:lnTo>
                    <a:pt x="12" y="0"/>
                  </a:lnTo>
                  <a:lnTo>
                    <a:pt x="8" y="1"/>
                  </a:lnTo>
                  <a:lnTo>
                    <a:pt x="5" y="4"/>
                  </a:lnTo>
                  <a:lnTo>
                    <a:pt x="1" y="6"/>
                  </a:lnTo>
                  <a:lnTo>
                    <a:pt x="0" y="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22" name="Freeform 725">
              <a:extLst>
                <a:ext uri="{FF2B5EF4-FFF2-40B4-BE49-F238E27FC236}">
                  <a16:creationId xmlns:a16="http://schemas.microsoft.com/office/drawing/2014/main" id="{1DA0D296-7C38-4580-9F61-D20CC6F7DD04}"/>
                </a:ext>
              </a:extLst>
            </p:cNvPr>
            <p:cNvSpPr>
              <a:spLocks/>
            </p:cNvSpPr>
            <p:nvPr/>
          </p:nvSpPr>
          <p:spPr bwMode="auto">
            <a:xfrm>
              <a:off x="1784018" y="1528359"/>
              <a:ext cx="11835" cy="17703"/>
            </a:xfrm>
            <a:custGeom>
              <a:avLst/>
              <a:gdLst>
                <a:gd name="T0" fmla="*/ 0 w 20"/>
                <a:gd name="T1" fmla="*/ 0 h 27"/>
                <a:gd name="T2" fmla="*/ 0 w 20"/>
                <a:gd name="T3" fmla="*/ 0 h 27"/>
                <a:gd name="T4" fmla="*/ 0 w 20"/>
                <a:gd name="T5" fmla="*/ 0 h 27"/>
                <a:gd name="T6" fmla="*/ 0 w 20"/>
                <a:gd name="T7" fmla="*/ 0 h 27"/>
                <a:gd name="T8" fmla="*/ 0 w 20"/>
                <a:gd name="T9" fmla="*/ 0 h 27"/>
                <a:gd name="T10" fmla="*/ 0 w 20"/>
                <a:gd name="T11" fmla="*/ 0 h 27"/>
                <a:gd name="T12" fmla="*/ 0 w 20"/>
                <a:gd name="T13" fmla="*/ 0 h 27"/>
                <a:gd name="T14" fmla="*/ 0 w 20"/>
                <a:gd name="T15" fmla="*/ 0 h 27"/>
                <a:gd name="T16" fmla="*/ 0 w 20"/>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27"/>
                <a:gd name="T29" fmla="*/ 20 w 20"/>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27">
                  <a:moveTo>
                    <a:pt x="20" y="27"/>
                  </a:moveTo>
                  <a:lnTo>
                    <a:pt x="20" y="23"/>
                  </a:lnTo>
                  <a:lnTo>
                    <a:pt x="20" y="20"/>
                  </a:lnTo>
                  <a:lnTo>
                    <a:pt x="18" y="16"/>
                  </a:lnTo>
                  <a:lnTo>
                    <a:pt x="16" y="12"/>
                  </a:lnTo>
                  <a:lnTo>
                    <a:pt x="14" y="9"/>
                  </a:lnTo>
                  <a:lnTo>
                    <a:pt x="10" y="6"/>
                  </a:lnTo>
                  <a:lnTo>
                    <a:pt x="5" y="3"/>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23" name="Freeform 726">
              <a:extLst>
                <a:ext uri="{FF2B5EF4-FFF2-40B4-BE49-F238E27FC236}">
                  <a16:creationId xmlns:a16="http://schemas.microsoft.com/office/drawing/2014/main" id="{6D7A7C9F-47A2-4445-B1EE-8B0565AA94DF}"/>
                </a:ext>
              </a:extLst>
            </p:cNvPr>
            <p:cNvSpPr>
              <a:spLocks/>
            </p:cNvSpPr>
            <p:nvPr/>
          </p:nvSpPr>
          <p:spPr bwMode="auto">
            <a:xfrm>
              <a:off x="1776128" y="1546063"/>
              <a:ext cx="19725" cy="7081"/>
            </a:xfrm>
            <a:custGeom>
              <a:avLst/>
              <a:gdLst>
                <a:gd name="T0" fmla="*/ 0 w 34"/>
                <a:gd name="T1" fmla="*/ 0 h 10"/>
                <a:gd name="T2" fmla="*/ 0 w 34"/>
                <a:gd name="T3" fmla="*/ 0 h 10"/>
                <a:gd name="T4" fmla="*/ 0 w 34"/>
                <a:gd name="T5" fmla="*/ 0 h 10"/>
                <a:gd name="T6" fmla="*/ 0 w 34"/>
                <a:gd name="T7" fmla="*/ 0 h 10"/>
                <a:gd name="T8" fmla="*/ 0 w 34"/>
                <a:gd name="T9" fmla="*/ 0 h 10"/>
                <a:gd name="T10" fmla="*/ 0 w 34"/>
                <a:gd name="T11" fmla="*/ 0 h 10"/>
                <a:gd name="T12" fmla="*/ 0 w 34"/>
                <a:gd name="T13" fmla="*/ 0 h 10"/>
                <a:gd name="T14" fmla="*/ 0 w 34"/>
                <a:gd name="T15" fmla="*/ 0 h 10"/>
                <a:gd name="T16" fmla="*/ 0 w 34"/>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
                <a:gd name="T28" fmla="*/ 0 h 10"/>
                <a:gd name="T29" fmla="*/ 34 w 34"/>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 h="10">
                  <a:moveTo>
                    <a:pt x="0" y="6"/>
                  </a:moveTo>
                  <a:lnTo>
                    <a:pt x="5" y="8"/>
                  </a:lnTo>
                  <a:lnTo>
                    <a:pt x="11" y="8"/>
                  </a:lnTo>
                  <a:lnTo>
                    <a:pt x="16" y="10"/>
                  </a:lnTo>
                  <a:lnTo>
                    <a:pt x="20" y="8"/>
                  </a:lnTo>
                  <a:lnTo>
                    <a:pt x="25" y="7"/>
                  </a:lnTo>
                  <a:lnTo>
                    <a:pt x="29" y="6"/>
                  </a:lnTo>
                  <a:lnTo>
                    <a:pt x="31" y="4"/>
                  </a:lnTo>
                  <a:lnTo>
                    <a:pt x="34"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24" name="Freeform 727">
              <a:extLst>
                <a:ext uri="{FF2B5EF4-FFF2-40B4-BE49-F238E27FC236}">
                  <a16:creationId xmlns:a16="http://schemas.microsoft.com/office/drawing/2014/main" id="{0569379A-6E0B-47F3-9C9E-33BADD0D77EE}"/>
                </a:ext>
              </a:extLst>
            </p:cNvPr>
            <p:cNvSpPr>
              <a:spLocks/>
            </p:cNvSpPr>
            <p:nvPr/>
          </p:nvSpPr>
          <p:spPr bwMode="auto">
            <a:xfrm>
              <a:off x="1754432" y="1533671"/>
              <a:ext cx="17751" cy="23014"/>
            </a:xfrm>
            <a:custGeom>
              <a:avLst/>
              <a:gdLst>
                <a:gd name="T0" fmla="*/ 0 w 26"/>
                <a:gd name="T1" fmla="*/ 0 h 34"/>
                <a:gd name="T2" fmla="*/ 0 w 26"/>
                <a:gd name="T3" fmla="*/ 0 h 34"/>
                <a:gd name="T4" fmla="*/ 0 w 26"/>
                <a:gd name="T5" fmla="*/ 0 h 34"/>
                <a:gd name="T6" fmla="*/ 0 w 26"/>
                <a:gd name="T7" fmla="*/ 0 h 34"/>
                <a:gd name="T8" fmla="*/ 0 w 26"/>
                <a:gd name="T9" fmla="*/ 0 h 34"/>
                <a:gd name="T10" fmla="*/ 0 w 26"/>
                <a:gd name="T11" fmla="*/ 0 h 34"/>
                <a:gd name="T12" fmla="*/ 0 w 26"/>
                <a:gd name="T13" fmla="*/ 0 h 34"/>
                <a:gd name="T14" fmla="*/ 0 w 26"/>
                <a:gd name="T15" fmla="*/ 0 h 34"/>
                <a:gd name="T16" fmla="*/ 0 w 26"/>
                <a:gd name="T17" fmla="*/ 0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
                <a:gd name="T28" fmla="*/ 0 h 34"/>
                <a:gd name="T29" fmla="*/ 26 w 26"/>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 h="34">
                  <a:moveTo>
                    <a:pt x="1" y="0"/>
                  </a:moveTo>
                  <a:lnTo>
                    <a:pt x="0" y="3"/>
                  </a:lnTo>
                  <a:lnTo>
                    <a:pt x="0" y="8"/>
                  </a:lnTo>
                  <a:lnTo>
                    <a:pt x="2" y="13"/>
                  </a:lnTo>
                  <a:lnTo>
                    <a:pt x="4" y="18"/>
                  </a:lnTo>
                  <a:lnTo>
                    <a:pt x="8" y="23"/>
                  </a:lnTo>
                  <a:lnTo>
                    <a:pt x="14" y="28"/>
                  </a:lnTo>
                  <a:lnTo>
                    <a:pt x="20" y="31"/>
                  </a:lnTo>
                  <a:lnTo>
                    <a:pt x="26" y="3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25" name="Freeform 728">
              <a:extLst>
                <a:ext uri="{FF2B5EF4-FFF2-40B4-BE49-F238E27FC236}">
                  <a16:creationId xmlns:a16="http://schemas.microsoft.com/office/drawing/2014/main" id="{B43A8D40-C144-4C8C-A3BC-CE50E264EB50}"/>
                </a:ext>
              </a:extLst>
            </p:cNvPr>
            <p:cNvSpPr>
              <a:spLocks/>
            </p:cNvSpPr>
            <p:nvPr/>
          </p:nvSpPr>
          <p:spPr bwMode="auto">
            <a:xfrm>
              <a:off x="1754432" y="1526590"/>
              <a:ext cx="29586" cy="7081"/>
            </a:xfrm>
            <a:custGeom>
              <a:avLst/>
              <a:gdLst>
                <a:gd name="T0" fmla="*/ 0 w 44"/>
                <a:gd name="T1" fmla="*/ 0 h 12"/>
                <a:gd name="T2" fmla="*/ 0 w 44"/>
                <a:gd name="T3" fmla="*/ 0 h 12"/>
                <a:gd name="T4" fmla="*/ 0 w 44"/>
                <a:gd name="T5" fmla="*/ 0 h 12"/>
                <a:gd name="T6" fmla="*/ 0 w 44"/>
                <a:gd name="T7" fmla="*/ 0 h 12"/>
                <a:gd name="T8" fmla="*/ 0 w 44"/>
                <a:gd name="T9" fmla="*/ 0 h 12"/>
                <a:gd name="T10" fmla="*/ 0 w 44"/>
                <a:gd name="T11" fmla="*/ 0 h 12"/>
                <a:gd name="T12" fmla="*/ 0 w 44"/>
                <a:gd name="T13" fmla="*/ 0 h 12"/>
                <a:gd name="T14" fmla="*/ 0 w 44"/>
                <a:gd name="T15" fmla="*/ 0 h 12"/>
                <a:gd name="T16" fmla="*/ 0 w 44"/>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4"/>
                <a:gd name="T28" fmla="*/ 0 h 12"/>
                <a:gd name="T29" fmla="*/ 44 w 4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4" h="12">
                  <a:moveTo>
                    <a:pt x="44" y="3"/>
                  </a:moveTo>
                  <a:lnTo>
                    <a:pt x="37" y="1"/>
                  </a:lnTo>
                  <a:lnTo>
                    <a:pt x="30" y="0"/>
                  </a:lnTo>
                  <a:lnTo>
                    <a:pt x="23" y="0"/>
                  </a:lnTo>
                  <a:lnTo>
                    <a:pt x="17" y="0"/>
                  </a:lnTo>
                  <a:lnTo>
                    <a:pt x="11" y="2"/>
                  </a:lnTo>
                  <a:lnTo>
                    <a:pt x="6" y="5"/>
                  </a:lnTo>
                  <a:lnTo>
                    <a:pt x="2" y="7"/>
                  </a:lnTo>
                  <a:lnTo>
                    <a:pt x="0" y="12"/>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26" name="Freeform 729">
              <a:extLst>
                <a:ext uri="{FF2B5EF4-FFF2-40B4-BE49-F238E27FC236}">
                  <a16:creationId xmlns:a16="http://schemas.microsoft.com/office/drawing/2014/main" id="{9BAE8D7A-0313-4C81-B84F-E69F6101D2F7}"/>
                </a:ext>
              </a:extLst>
            </p:cNvPr>
            <p:cNvSpPr>
              <a:spLocks/>
            </p:cNvSpPr>
            <p:nvPr/>
          </p:nvSpPr>
          <p:spPr bwMode="auto">
            <a:xfrm>
              <a:off x="1784018" y="1528359"/>
              <a:ext cx="15780" cy="23015"/>
            </a:xfrm>
            <a:custGeom>
              <a:avLst/>
              <a:gdLst>
                <a:gd name="T0" fmla="*/ 0 w 27"/>
                <a:gd name="T1" fmla="*/ 0 h 35"/>
                <a:gd name="T2" fmla="*/ 0 w 27"/>
                <a:gd name="T3" fmla="*/ 0 h 35"/>
                <a:gd name="T4" fmla="*/ 0 w 27"/>
                <a:gd name="T5" fmla="*/ 0 h 35"/>
                <a:gd name="T6" fmla="*/ 0 w 27"/>
                <a:gd name="T7" fmla="*/ 0 h 35"/>
                <a:gd name="T8" fmla="*/ 0 w 27"/>
                <a:gd name="T9" fmla="*/ 0 h 35"/>
                <a:gd name="T10" fmla="*/ 0 w 27"/>
                <a:gd name="T11" fmla="*/ 0 h 35"/>
                <a:gd name="T12" fmla="*/ 0 w 27"/>
                <a:gd name="T13" fmla="*/ 0 h 35"/>
                <a:gd name="T14" fmla="*/ 0 w 27"/>
                <a:gd name="T15" fmla="*/ 0 h 35"/>
                <a:gd name="T16" fmla="*/ 0 w 27"/>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
                <a:gd name="T28" fmla="*/ 0 h 35"/>
                <a:gd name="T29" fmla="*/ 27 w 27"/>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 h="35">
                  <a:moveTo>
                    <a:pt x="26" y="35"/>
                  </a:moveTo>
                  <a:lnTo>
                    <a:pt x="27" y="31"/>
                  </a:lnTo>
                  <a:lnTo>
                    <a:pt x="26" y="26"/>
                  </a:lnTo>
                  <a:lnTo>
                    <a:pt x="24" y="21"/>
                  </a:lnTo>
                  <a:lnTo>
                    <a:pt x="22" y="16"/>
                  </a:lnTo>
                  <a:lnTo>
                    <a:pt x="17" y="11"/>
                  </a:lnTo>
                  <a:lnTo>
                    <a:pt x="12" y="8"/>
                  </a:lnTo>
                  <a:lnTo>
                    <a:pt x="6" y="4"/>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27" name="Freeform 730">
              <a:extLst>
                <a:ext uri="{FF2B5EF4-FFF2-40B4-BE49-F238E27FC236}">
                  <a16:creationId xmlns:a16="http://schemas.microsoft.com/office/drawing/2014/main" id="{A140ECD3-FBEC-490E-AC79-9BF40D7C41FC}"/>
                </a:ext>
              </a:extLst>
            </p:cNvPr>
            <p:cNvSpPr>
              <a:spLocks/>
            </p:cNvSpPr>
            <p:nvPr/>
          </p:nvSpPr>
          <p:spPr bwMode="auto">
            <a:xfrm>
              <a:off x="1772184" y="1551374"/>
              <a:ext cx="27614" cy="7081"/>
            </a:xfrm>
            <a:custGeom>
              <a:avLst/>
              <a:gdLst>
                <a:gd name="T0" fmla="*/ 0 w 45"/>
                <a:gd name="T1" fmla="*/ 0 h 11"/>
                <a:gd name="T2" fmla="*/ 0 w 45"/>
                <a:gd name="T3" fmla="*/ 0 h 11"/>
                <a:gd name="T4" fmla="*/ 0 w 45"/>
                <a:gd name="T5" fmla="*/ 0 h 11"/>
                <a:gd name="T6" fmla="*/ 0 w 45"/>
                <a:gd name="T7" fmla="*/ 0 h 11"/>
                <a:gd name="T8" fmla="*/ 0 w 45"/>
                <a:gd name="T9" fmla="*/ 0 h 11"/>
                <a:gd name="T10" fmla="*/ 0 w 45"/>
                <a:gd name="T11" fmla="*/ 0 h 11"/>
                <a:gd name="T12" fmla="*/ 0 w 45"/>
                <a:gd name="T13" fmla="*/ 0 h 11"/>
                <a:gd name="T14" fmla="*/ 0 w 45"/>
                <a:gd name="T15" fmla="*/ 0 h 11"/>
                <a:gd name="T16" fmla="*/ 0 w 45"/>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
                <a:gd name="T28" fmla="*/ 0 h 11"/>
                <a:gd name="T29" fmla="*/ 45 w 45"/>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 h="11">
                  <a:moveTo>
                    <a:pt x="0" y="8"/>
                  </a:moveTo>
                  <a:lnTo>
                    <a:pt x="7" y="10"/>
                  </a:lnTo>
                  <a:lnTo>
                    <a:pt x="14" y="11"/>
                  </a:lnTo>
                  <a:lnTo>
                    <a:pt x="22" y="11"/>
                  </a:lnTo>
                  <a:lnTo>
                    <a:pt x="28" y="11"/>
                  </a:lnTo>
                  <a:lnTo>
                    <a:pt x="32" y="10"/>
                  </a:lnTo>
                  <a:lnTo>
                    <a:pt x="37" y="8"/>
                  </a:lnTo>
                  <a:lnTo>
                    <a:pt x="42" y="4"/>
                  </a:lnTo>
                  <a:lnTo>
                    <a:pt x="45"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28" name="Line 731">
              <a:extLst>
                <a:ext uri="{FF2B5EF4-FFF2-40B4-BE49-F238E27FC236}">
                  <a16:creationId xmlns:a16="http://schemas.microsoft.com/office/drawing/2014/main" id="{70788B2F-CB04-487F-A448-2E5D4A9F8DE9}"/>
                </a:ext>
              </a:extLst>
            </p:cNvPr>
            <p:cNvSpPr>
              <a:spLocks noChangeShapeType="1"/>
            </p:cNvSpPr>
            <p:nvPr/>
          </p:nvSpPr>
          <p:spPr bwMode="auto">
            <a:xfrm flipV="1">
              <a:off x="1657781" y="1521278"/>
              <a:ext cx="132155" cy="1770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29" name="Line 732">
              <a:extLst>
                <a:ext uri="{FF2B5EF4-FFF2-40B4-BE49-F238E27FC236}">
                  <a16:creationId xmlns:a16="http://schemas.microsoft.com/office/drawing/2014/main" id="{0CC7333C-F71A-4FE8-90BC-A9AB5238F285}"/>
                </a:ext>
              </a:extLst>
            </p:cNvPr>
            <p:cNvSpPr>
              <a:spLocks noChangeShapeType="1"/>
            </p:cNvSpPr>
            <p:nvPr/>
          </p:nvSpPr>
          <p:spPr bwMode="auto">
            <a:xfrm>
              <a:off x="1789936" y="1521278"/>
              <a:ext cx="37476" cy="3540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30" name="Line 733">
              <a:extLst>
                <a:ext uri="{FF2B5EF4-FFF2-40B4-BE49-F238E27FC236}">
                  <a16:creationId xmlns:a16="http://schemas.microsoft.com/office/drawing/2014/main" id="{9424AC9B-B24C-48FB-9DA1-C670581E63D1}"/>
                </a:ext>
              </a:extLst>
            </p:cNvPr>
            <p:cNvSpPr>
              <a:spLocks noChangeShapeType="1"/>
            </p:cNvSpPr>
            <p:nvPr/>
          </p:nvSpPr>
          <p:spPr bwMode="auto">
            <a:xfrm flipV="1">
              <a:off x="1780073" y="1498264"/>
              <a:ext cx="23669" cy="424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31" name="Line 734">
              <a:extLst>
                <a:ext uri="{FF2B5EF4-FFF2-40B4-BE49-F238E27FC236}">
                  <a16:creationId xmlns:a16="http://schemas.microsoft.com/office/drawing/2014/main" id="{C0B798C9-F0B7-4848-AD62-9FE863B4B183}"/>
                </a:ext>
              </a:extLst>
            </p:cNvPr>
            <p:cNvSpPr>
              <a:spLocks noChangeShapeType="1"/>
            </p:cNvSpPr>
            <p:nvPr/>
          </p:nvSpPr>
          <p:spPr bwMode="auto">
            <a:xfrm flipV="1">
              <a:off x="1772184" y="1521278"/>
              <a:ext cx="17753" cy="14870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32" name="Freeform 735">
              <a:extLst>
                <a:ext uri="{FF2B5EF4-FFF2-40B4-BE49-F238E27FC236}">
                  <a16:creationId xmlns:a16="http://schemas.microsoft.com/office/drawing/2014/main" id="{FD7A6914-2444-4938-9F73-B702D77AC457}"/>
                </a:ext>
              </a:extLst>
            </p:cNvPr>
            <p:cNvSpPr>
              <a:spLocks noEditPoints="1"/>
            </p:cNvSpPr>
            <p:nvPr/>
          </p:nvSpPr>
          <p:spPr bwMode="auto">
            <a:xfrm>
              <a:off x="1748514" y="1567307"/>
              <a:ext cx="17753" cy="21244"/>
            </a:xfrm>
            <a:custGeom>
              <a:avLst/>
              <a:gdLst>
                <a:gd name="T0" fmla="*/ 0 w 29"/>
                <a:gd name="T1" fmla="*/ 0 h 33"/>
                <a:gd name="T2" fmla="*/ 0 w 29"/>
                <a:gd name="T3" fmla="*/ 0 h 33"/>
                <a:gd name="T4" fmla="*/ 0 w 29"/>
                <a:gd name="T5" fmla="*/ 0 h 33"/>
                <a:gd name="T6" fmla="*/ 0 w 29"/>
                <a:gd name="T7" fmla="*/ 0 h 33"/>
                <a:gd name="T8" fmla="*/ 0 w 29"/>
                <a:gd name="T9" fmla="*/ 0 h 33"/>
                <a:gd name="T10" fmla="*/ 0 w 29"/>
                <a:gd name="T11" fmla="*/ 0 h 33"/>
                <a:gd name="T12" fmla="*/ 0 w 29"/>
                <a:gd name="T13" fmla="*/ 0 h 33"/>
                <a:gd name="T14" fmla="*/ 0 w 29"/>
                <a:gd name="T15" fmla="*/ 0 h 33"/>
                <a:gd name="T16" fmla="*/ 0 w 29"/>
                <a:gd name="T17" fmla="*/ 0 h 33"/>
                <a:gd name="T18" fmla="*/ 0 w 29"/>
                <a:gd name="T19" fmla="*/ 0 h 33"/>
                <a:gd name="T20" fmla="*/ 0 w 29"/>
                <a:gd name="T21" fmla="*/ 0 h 33"/>
                <a:gd name="T22" fmla="*/ 0 w 29"/>
                <a:gd name="T23" fmla="*/ 0 h 33"/>
                <a:gd name="T24" fmla="*/ 0 w 29"/>
                <a:gd name="T25" fmla="*/ 0 h 33"/>
                <a:gd name="T26" fmla="*/ 0 w 29"/>
                <a:gd name="T27" fmla="*/ 0 h 33"/>
                <a:gd name="T28" fmla="*/ 0 w 29"/>
                <a:gd name="T29" fmla="*/ 0 h 33"/>
                <a:gd name="T30" fmla="*/ 0 w 29"/>
                <a:gd name="T31" fmla="*/ 0 h 33"/>
                <a:gd name="T32" fmla="*/ 0 w 29"/>
                <a:gd name="T33" fmla="*/ 0 h 33"/>
                <a:gd name="T34" fmla="*/ 0 w 29"/>
                <a:gd name="T35" fmla="*/ 0 h 33"/>
                <a:gd name="T36" fmla="*/ 0 w 29"/>
                <a:gd name="T37" fmla="*/ 0 h 33"/>
                <a:gd name="T38" fmla="*/ 0 w 29"/>
                <a:gd name="T39" fmla="*/ 0 h 33"/>
                <a:gd name="T40" fmla="*/ 0 w 29"/>
                <a:gd name="T41" fmla="*/ 0 h 33"/>
                <a:gd name="T42" fmla="*/ 0 w 29"/>
                <a:gd name="T43" fmla="*/ 0 h 33"/>
                <a:gd name="T44" fmla="*/ 0 w 29"/>
                <a:gd name="T45" fmla="*/ 0 h 33"/>
                <a:gd name="T46" fmla="*/ 0 w 29"/>
                <a:gd name="T47" fmla="*/ 0 h 33"/>
                <a:gd name="T48" fmla="*/ 0 w 29"/>
                <a:gd name="T49" fmla="*/ 0 h 33"/>
                <a:gd name="T50" fmla="*/ 0 w 29"/>
                <a:gd name="T51" fmla="*/ 0 h 33"/>
                <a:gd name="T52" fmla="*/ 0 w 29"/>
                <a:gd name="T53" fmla="*/ 0 h 33"/>
                <a:gd name="T54" fmla="*/ 0 w 29"/>
                <a:gd name="T55" fmla="*/ 0 h 33"/>
                <a:gd name="T56" fmla="*/ 0 w 29"/>
                <a:gd name="T57" fmla="*/ 0 h 33"/>
                <a:gd name="T58" fmla="*/ 0 w 29"/>
                <a:gd name="T59" fmla="*/ 0 h 33"/>
                <a:gd name="T60" fmla="*/ 0 w 29"/>
                <a:gd name="T61" fmla="*/ 0 h 33"/>
                <a:gd name="T62" fmla="*/ 0 w 29"/>
                <a:gd name="T63" fmla="*/ 0 h 33"/>
                <a:gd name="T64" fmla="*/ 0 w 29"/>
                <a:gd name="T65" fmla="*/ 0 h 3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33"/>
                <a:gd name="T101" fmla="*/ 29 w 29"/>
                <a:gd name="T102" fmla="*/ 33 h 3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33">
                  <a:moveTo>
                    <a:pt x="23" y="1"/>
                  </a:moveTo>
                  <a:lnTo>
                    <a:pt x="20" y="1"/>
                  </a:lnTo>
                  <a:lnTo>
                    <a:pt x="19" y="0"/>
                  </a:lnTo>
                  <a:lnTo>
                    <a:pt x="17" y="0"/>
                  </a:lnTo>
                  <a:lnTo>
                    <a:pt x="15" y="0"/>
                  </a:lnTo>
                  <a:lnTo>
                    <a:pt x="14" y="1"/>
                  </a:lnTo>
                  <a:lnTo>
                    <a:pt x="13" y="1"/>
                  </a:lnTo>
                  <a:lnTo>
                    <a:pt x="12" y="2"/>
                  </a:lnTo>
                  <a:lnTo>
                    <a:pt x="11" y="4"/>
                  </a:lnTo>
                  <a:lnTo>
                    <a:pt x="11" y="6"/>
                  </a:lnTo>
                  <a:lnTo>
                    <a:pt x="11" y="7"/>
                  </a:lnTo>
                  <a:lnTo>
                    <a:pt x="12" y="9"/>
                  </a:lnTo>
                  <a:lnTo>
                    <a:pt x="12" y="10"/>
                  </a:lnTo>
                  <a:lnTo>
                    <a:pt x="13" y="11"/>
                  </a:lnTo>
                  <a:lnTo>
                    <a:pt x="14" y="11"/>
                  </a:lnTo>
                  <a:lnTo>
                    <a:pt x="17" y="12"/>
                  </a:lnTo>
                  <a:lnTo>
                    <a:pt x="18" y="13"/>
                  </a:lnTo>
                  <a:lnTo>
                    <a:pt x="20" y="13"/>
                  </a:lnTo>
                  <a:lnTo>
                    <a:pt x="21" y="13"/>
                  </a:lnTo>
                  <a:lnTo>
                    <a:pt x="23" y="13"/>
                  </a:lnTo>
                  <a:lnTo>
                    <a:pt x="25" y="13"/>
                  </a:lnTo>
                  <a:lnTo>
                    <a:pt x="26" y="12"/>
                  </a:lnTo>
                  <a:lnTo>
                    <a:pt x="27" y="12"/>
                  </a:lnTo>
                  <a:lnTo>
                    <a:pt x="27" y="11"/>
                  </a:lnTo>
                  <a:lnTo>
                    <a:pt x="29" y="10"/>
                  </a:lnTo>
                  <a:lnTo>
                    <a:pt x="29" y="9"/>
                  </a:lnTo>
                  <a:lnTo>
                    <a:pt x="27" y="7"/>
                  </a:lnTo>
                  <a:lnTo>
                    <a:pt x="27" y="6"/>
                  </a:lnTo>
                  <a:lnTo>
                    <a:pt x="26" y="5"/>
                  </a:lnTo>
                  <a:lnTo>
                    <a:pt x="25" y="4"/>
                  </a:lnTo>
                  <a:lnTo>
                    <a:pt x="24" y="2"/>
                  </a:lnTo>
                  <a:lnTo>
                    <a:pt x="23" y="1"/>
                  </a:lnTo>
                  <a:close/>
                  <a:moveTo>
                    <a:pt x="11" y="21"/>
                  </a:moveTo>
                  <a:lnTo>
                    <a:pt x="9" y="21"/>
                  </a:lnTo>
                  <a:lnTo>
                    <a:pt x="7" y="19"/>
                  </a:lnTo>
                  <a:lnTo>
                    <a:pt x="6" y="19"/>
                  </a:lnTo>
                  <a:lnTo>
                    <a:pt x="4" y="19"/>
                  </a:lnTo>
                  <a:lnTo>
                    <a:pt x="2" y="19"/>
                  </a:lnTo>
                  <a:lnTo>
                    <a:pt x="1" y="21"/>
                  </a:lnTo>
                  <a:lnTo>
                    <a:pt x="1" y="22"/>
                  </a:lnTo>
                  <a:lnTo>
                    <a:pt x="0" y="22"/>
                  </a:lnTo>
                  <a:lnTo>
                    <a:pt x="0" y="23"/>
                  </a:lnTo>
                  <a:lnTo>
                    <a:pt x="0" y="24"/>
                  </a:lnTo>
                  <a:lnTo>
                    <a:pt x="0" y="25"/>
                  </a:lnTo>
                  <a:lnTo>
                    <a:pt x="0" y="27"/>
                  </a:lnTo>
                  <a:lnTo>
                    <a:pt x="1" y="28"/>
                  </a:lnTo>
                  <a:lnTo>
                    <a:pt x="2" y="29"/>
                  </a:lnTo>
                  <a:lnTo>
                    <a:pt x="3" y="30"/>
                  </a:lnTo>
                  <a:lnTo>
                    <a:pt x="6" y="31"/>
                  </a:lnTo>
                  <a:lnTo>
                    <a:pt x="7" y="33"/>
                  </a:lnTo>
                  <a:lnTo>
                    <a:pt x="9" y="33"/>
                  </a:lnTo>
                  <a:lnTo>
                    <a:pt x="11" y="33"/>
                  </a:lnTo>
                  <a:lnTo>
                    <a:pt x="12" y="33"/>
                  </a:lnTo>
                  <a:lnTo>
                    <a:pt x="14" y="33"/>
                  </a:lnTo>
                  <a:lnTo>
                    <a:pt x="15" y="31"/>
                  </a:lnTo>
                  <a:lnTo>
                    <a:pt x="17" y="30"/>
                  </a:lnTo>
                  <a:lnTo>
                    <a:pt x="17" y="29"/>
                  </a:lnTo>
                  <a:lnTo>
                    <a:pt x="17" y="28"/>
                  </a:lnTo>
                  <a:lnTo>
                    <a:pt x="17" y="27"/>
                  </a:lnTo>
                  <a:lnTo>
                    <a:pt x="17" y="25"/>
                  </a:lnTo>
                  <a:lnTo>
                    <a:pt x="15" y="24"/>
                  </a:lnTo>
                  <a:lnTo>
                    <a:pt x="14" y="23"/>
                  </a:lnTo>
                  <a:lnTo>
                    <a:pt x="13" y="22"/>
                  </a:lnTo>
                  <a:lnTo>
                    <a:pt x="11" y="21"/>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33" name="Line 736">
              <a:extLst>
                <a:ext uri="{FF2B5EF4-FFF2-40B4-BE49-F238E27FC236}">
                  <a16:creationId xmlns:a16="http://schemas.microsoft.com/office/drawing/2014/main" id="{3934FDCD-453C-4D0C-8F6B-9C06FA849788}"/>
                </a:ext>
              </a:extLst>
            </p:cNvPr>
            <p:cNvSpPr>
              <a:spLocks noChangeShapeType="1"/>
            </p:cNvSpPr>
            <p:nvPr/>
          </p:nvSpPr>
          <p:spPr bwMode="auto">
            <a:xfrm flipH="1">
              <a:off x="1758377" y="1560226"/>
              <a:ext cx="1972" cy="354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34" name="Freeform 737">
              <a:extLst>
                <a:ext uri="{FF2B5EF4-FFF2-40B4-BE49-F238E27FC236}">
                  <a16:creationId xmlns:a16="http://schemas.microsoft.com/office/drawing/2014/main" id="{3853F91D-5E6C-427A-AF9D-552DDEEFDF88}"/>
                </a:ext>
              </a:extLst>
            </p:cNvPr>
            <p:cNvSpPr>
              <a:spLocks/>
            </p:cNvSpPr>
            <p:nvPr/>
          </p:nvSpPr>
          <p:spPr bwMode="auto">
            <a:xfrm>
              <a:off x="1760349" y="1560226"/>
              <a:ext cx="3945" cy="7081"/>
            </a:xfrm>
            <a:custGeom>
              <a:avLst/>
              <a:gdLst>
                <a:gd name="T0" fmla="*/ 0 w 6"/>
                <a:gd name="T1" fmla="*/ 0 h 10"/>
                <a:gd name="T2" fmla="*/ 0 w 6"/>
                <a:gd name="T3" fmla="*/ 0 h 10"/>
                <a:gd name="T4" fmla="*/ 0 w 6"/>
                <a:gd name="T5" fmla="*/ 0 h 10"/>
                <a:gd name="T6" fmla="*/ 0 w 6"/>
                <a:gd name="T7" fmla="*/ 0 h 10"/>
                <a:gd name="T8" fmla="*/ 0 w 6"/>
                <a:gd name="T9" fmla="*/ 0 h 10"/>
                <a:gd name="T10" fmla="*/ 0 w 6"/>
                <a:gd name="T11" fmla="*/ 0 h 10"/>
                <a:gd name="T12" fmla="*/ 0 w 6"/>
                <a:gd name="T13" fmla="*/ 0 h 10"/>
                <a:gd name="T14" fmla="*/ 0 w 6"/>
                <a:gd name="T15" fmla="*/ 0 h 10"/>
                <a:gd name="T16" fmla="*/ 0 w 6"/>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10"/>
                <a:gd name="T29" fmla="*/ 6 w 6"/>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10">
                  <a:moveTo>
                    <a:pt x="6" y="10"/>
                  </a:moveTo>
                  <a:lnTo>
                    <a:pt x="5" y="8"/>
                  </a:lnTo>
                  <a:lnTo>
                    <a:pt x="4" y="7"/>
                  </a:lnTo>
                  <a:lnTo>
                    <a:pt x="2" y="6"/>
                  </a:lnTo>
                  <a:lnTo>
                    <a:pt x="1" y="5"/>
                  </a:lnTo>
                  <a:lnTo>
                    <a:pt x="0" y="4"/>
                  </a:lnTo>
                  <a:lnTo>
                    <a:pt x="0" y="2"/>
                  </a:lnTo>
                  <a:lnTo>
                    <a:pt x="0" y="1"/>
                  </a:lnTo>
                  <a:lnTo>
                    <a:pt x="1"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35" name="Freeform 738">
              <a:extLst>
                <a:ext uri="{FF2B5EF4-FFF2-40B4-BE49-F238E27FC236}">
                  <a16:creationId xmlns:a16="http://schemas.microsoft.com/office/drawing/2014/main" id="{E857D9F6-AF88-464E-BC1F-8DE174D881CE}"/>
                </a:ext>
              </a:extLst>
            </p:cNvPr>
            <p:cNvSpPr>
              <a:spLocks/>
            </p:cNvSpPr>
            <p:nvPr/>
          </p:nvSpPr>
          <p:spPr bwMode="auto">
            <a:xfrm>
              <a:off x="1764294" y="1565537"/>
              <a:ext cx="7890" cy="1770"/>
            </a:xfrm>
            <a:custGeom>
              <a:avLst/>
              <a:gdLst>
                <a:gd name="T0" fmla="*/ 0 w 12"/>
                <a:gd name="T1" fmla="*/ 0 h 4"/>
                <a:gd name="T2" fmla="*/ 0 w 12"/>
                <a:gd name="T3" fmla="*/ 0 h 4"/>
                <a:gd name="T4" fmla="*/ 0 w 12"/>
                <a:gd name="T5" fmla="*/ 0 h 4"/>
                <a:gd name="T6" fmla="*/ 0 w 12"/>
                <a:gd name="T7" fmla="*/ 0 h 4"/>
                <a:gd name="T8" fmla="*/ 0 w 12"/>
                <a:gd name="T9" fmla="*/ 0 h 4"/>
                <a:gd name="T10" fmla="*/ 0 w 12"/>
                <a:gd name="T11" fmla="*/ 0 h 4"/>
                <a:gd name="T12" fmla="*/ 0 w 12"/>
                <a:gd name="T13" fmla="*/ 0 h 4"/>
                <a:gd name="T14" fmla="*/ 0 w 12"/>
                <a:gd name="T15" fmla="*/ 0 h 4"/>
                <a:gd name="T16" fmla="*/ 0 w 1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4"/>
                <a:gd name="T29" fmla="*/ 12 w 1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4">
                  <a:moveTo>
                    <a:pt x="12" y="0"/>
                  </a:moveTo>
                  <a:lnTo>
                    <a:pt x="11" y="1"/>
                  </a:lnTo>
                  <a:lnTo>
                    <a:pt x="10" y="3"/>
                  </a:lnTo>
                  <a:lnTo>
                    <a:pt x="8" y="3"/>
                  </a:lnTo>
                  <a:lnTo>
                    <a:pt x="7" y="4"/>
                  </a:lnTo>
                  <a:lnTo>
                    <a:pt x="6" y="4"/>
                  </a:lnTo>
                  <a:lnTo>
                    <a:pt x="4" y="4"/>
                  </a:lnTo>
                  <a:lnTo>
                    <a:pt x="2" y="3"/>
                  </a:lnTo>
                  <a:lnTo>
                    <a:pt x="0" y="3"/>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36" name="Line 739">
              <a:extLst>
                <a:ext uri="{FF2B5EF4-FFF2-40B4-BE49-F238E27FC236}">
                  <a16:creationId xmlns:a16="http://schemas.microsoft.com/office/drawing/2014/main" id="{170422A2-0448-46EC-944C-02BFDE71C192}"/>
                </a:ext>
              </a:extLst>
            </p:cNvPr>
            <p:cNvSpPr>
              <a:spLocks noChangeShapeType="1"/>
            </p:cNvSpPr>
            <p:nvPr/>
          </p:nvSpPr>
          <p:spPr bwMode="auto">
            <a:xfrm flipV="1">
              <a:off x="1768239" y="1565537"/>
              <a:ext cx="3945"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37" name="Freeform 740">
              <a:extLst>
                <a:ext uri="{FF2B5EF4-FFF2-40B4-BE49-F238E27FC236}">
                  <a16:creationId xmlns:a16="http://schemas.microsoft.com/office/drawing/2014/main" id="{E7691569-1771-4C08-9304-2FC925B6C509}"/>
                </a:ext>
              </a:extLst>
            </p:cNvPr>
            <p:cNvSpPr>
              <a:spLocks/>
            </p:cNvSpPr>
            <p:nvPr/>
          </p:nvSpPr>
          <p:spPr bwMode="auto">
            <a:xfrm>
              <a:off x="1762322" y="1567307"/>
              <a:ext cx="5917" cy="3541"/>
            </a:xfrm>
            <a:custGeom>
              <a:avLst/>
              <a:gdLst>
                <a:gd name="T0" fmla="*/ 0 w 10"/>
                <a:gd name="T1" fmla="*/ 2147483646 h 2"/>
                <a:gd name="T2" fmla="*/ 0 w 10"/>
                <a:gd name="T3" fmla="*/ 2147483646 h 2"/>
                <a:gd name="T4" fmla="*/ 0 w 10"/>
                <a:gd name="T5" fmla="*/ 2147483646 h 2"/>
                <a:gd name="T6" fmla="*/ 0 w 10"/>
                <a:gd name="T7" fmla="*/ 2147483646 h 2"/>
                <a:gd name="T8" fmla="*/ 0 w 10"/>
                <a:gd name="T9" fmla="*/ 2147483646 h 2"/>
                <a:gd name="T10" fmla="*/ 0 w 10"/>
                <a:gd name="T11" fmla="*/ 2147483646 h 2"/>
                <a:gd name="T12" fmla="*/ 0 w 10"/>
                <a:gd name="T13" fmla="*/ 2147483646 h 2"/>
                <a:gd name="T14" fmla="*/ 0 w 10"/>
                <a:gd name="T15" fmla="*/ 2147483646 h 2"/>
                <a:gd name="T16" fmla="*/ 0 w 10"/>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2"/>
                <a:gd name="T29" fmla="*/ 10 w 10"/>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2">
                  <a:moveTo>
                    <a:pt x="0" y="1"/>
                  </a:moveTo>
                  <a:lnTo>
                    <a:pt x="1" y="2"/>
                  </a:lnTo>
                  <a:lnTo>
                    <a:pt x="3" y="2"/>
                  </a:lnTo>
                  <a:lnTo>
                    <a:pt x="4" y="2"/>
                  </a:lnTo>
                  <a:lnTo>
                    <a:pt x="7" y="2"/>
                  </a:lnTo>
                  <a:lnTo>
                    <a:pt x="8" y="2"/>
                  </a:lnTo>
                  <a:lnTo>
                    <a:pt x="9" y="1"/>
                  </a:lnTo>
                  <a:lnTo>
                    <a:pt x="10" y="1"/>
                  </a:lnTo>
                  <a:lnTo>
                    <a:pt x="1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38" name="Freeform 741">
              <a:extLst>
                <a:ext uri="{FF2B5EF4-FFF2-40B4-BE49-F238E27FC236}">
                  <a16:creationId xmlns:a16="http://schemas.microsoft.com/office/drawing/2014/main" id="{EAA70605-670E-4F2D-968A-358D0DFAF4DB}"/>
                </a:ext>
              </a:extLst>
            </p:cNvPr>
            <p:cNvSpPr>
              <a:spLocks/>
            </p:cNvSpPr>
            <p:nvPr/>
          </p:nvSpPr>
          <p:spPr bwMode="auto">
            <a:xfrm>
              <a:off x="1758377" y="1563766"/>
              <a:ext cx="3945" cy="7081"/>
            </a:xfrm>
            <a:custGeom>
              <a:avLst/>
              <a:gdLst>
                <a:gd name="T0" fmla="*/ 0 w 6"/>
                <a:gd name="T1" fmla="*/ 0 h 8"/>
                <a:gd name="T2" fmla="*/ 0 w 6"/>
                <a:gd name="T3" fmla="*/ 0 h 8"/>
                <a:gd name="T4" fmla="*/ 0 w 6"/>
                <a:gd name="T5" fmla="*/ 0 h 8"/>
                <a:gd name="T6" fmla="*/ 0 w 6"/>
                <a:gd name="T7" fmla="*/ 0 h 8"/>
                <a:gd name="T8" fmla="*/ 0 w 6"/>
                <a:gd name="T9" fmla="*/ 0 h 8"/>
                <a:gd name="T10" fmla="*/ 0 w 6"/>
                <a:gd name="T11" fmla="*/ 0 h 8"/>
                <a:gd name="T12" fmla="*/ 0 w 6"/>
                <a:gd name="T13" fmla="*/ 0 h 8"/>
                <a:gd name="T14" fmla="*/ 0 w 6"/>
                <a:gd name="T15" fmla="*/ 0 h 8"/>
                <a:gd name="T16" fmla="*/ 0 w 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8"/>
                <a:gd name="T29" fmla="*/ 6 w 6"/>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8">
                  <a:moveTo>
                    <a:pt x="0" y="0"/>
                  </a:moveTo>
                  <a:lnTo>
                    <a:pt x="0" y="1"/>
                  </a:lnTo>
                  <a:lnTo>
                    <a:pt x="0" y="2"/>
                  </a:lnTo>
                  <a:lnTo>
                    <a:pt x="0" y="3"/>
                  </a:lnTo>
                  <a:lnTo>
                    <a:pt x="1" y="5"/>
                  </a:lnTo>
                  <a:lnTo>
                    <a:pt x="1" y="6"/>
                  </a:lnTo>
                  <a:lnTo>
                    <a:pt x="2" y="7"/>
                  </a:lnTo>
                  <a:lnTo>
                    <a:pt x="4" y="8"/>
                  </a:lnTo>
                  <a:lnTo>
                    <a:pt x="6" y="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39" name="Line 742">
              <a:extLst>
                <a:ext uri="{FF2B5EF4-FFF2-40B4-BE49-F238E27FC236}">
                  <a16:creationId xmlns:a16="http://schemas.microsoft.com/office/drawing/2014/main" id="{E757D160-2FCB-4232-95FF-0BF5F19A1D03}"/>
                </a:ext>
              </a:extLst>
            </p:cNvPr>
            <p:cNvSpPr>
              <a:spLocks noChangeShapeType="1"/>
            </p:cNvSpPr>
            <p:nvPr/>
          </p:nvSpPr>
          <p:spPr bwMode="auto">
            <a:xfrm flipH="1">
              <a:off x="1752459" y="1572618"/>
              <a:ext cx="1973"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40" name="Freeform 743">
              <a:extLst>
                <a:ext uri="{FF2B5EF4-FFF2-40B4-BE49-F238E27FC236}">
                  <a16:creationId xmlns:a16="http://schemas.microsoft.com/office/drawing/2014/main" id="{3471E0AD-2E00-4E1C-B874-E71CF1867057}"/>
                </a:ext>
              </a:extLst>
            </p:cNvPr>
            <p:cNvSpPr>
              <a:spLocks/>
            </p:cNvSpPr>
            <p:nvPr/>
          </p:nvSpPr>
          <p:spPr bwMode="auto">
            <a:xfrm>
              <a:off x="1754432" y="1572618"/>
              <a:ext cx="3945" cy="3541"/>
            </a:xfrm>
            <a:custGeom>
              <a:avLst/>
              <a:gdLst>
                <a:gd name="T0" fmla="*/ 0 w 6"/>
                <a:gd name="T1" fmla="*/ 0 h 8"/>
                <a:gd name="T2" fmla="*/ 0 w 6"/>
                <a:gd name="T3" fmla="*/ 0 h 8"/>
                <a:gd name="T4" fmla="*/ 0 w 6"/>
                <a:gd name="T5" fmla="*/ 0 h 8"/>
                <a:gd name="T6" fmla="*/ 0 w 6"/>
                <a:gd name="T7" fmla="*/ 0 h 8"/>
                <a:gd name="T8" fmla="*/ 0 w 6"/>
                <a:gd name="T9" fmla="*/ 0 h 8"/>
                <a:gd name="T10" fmla="*/ 0 w 6"/>
                <a:gd name="T11" fmla="*/ 0 h 8"/>
                <a:gd name="T12" fmla="*/ 0 w 6"/>
                <a:gd name="T13" fmla="*/ 0 h 8"/>
                <a:gd name="T14" fmla="*/ 0 w 6"/>
                <a:gd name="T15" fmla="*/ 0 h 8"/>
                <a:gd name="T16" fmla="*/ 0 w 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8"/>
                <a:gd name="T29" fmla="*/ 6 w 6"/>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8">
                  <a:moveTo>
                    <a:pt x="6" y="8"/>
                  </a:moveTo>
                  <a:lnTo>
                    <a:pt x="3" y="7"/>
                  </a:lnTo>
                  <a:lnTo>
                    <a:pt x="2" y="7"/>
                  </a:lnTo>
                  <a:lnTo>
                    <a:pt x="1" y="6"/>
                  </a:lnTo>
                  <a:lnTo>
                    <a:pt x="1" y="5"/>
                  </a:lnTo>
                  <a:lnTo>
                    <a:pt x="0" y="3"/>
                  </a:lnTo>
                  <a:lnTo>
                    <a:pt x="0"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41" name="Freeform 744">
              <a:extLst>
                <a:ext uri="{FF2B5EF4-FFF2-40B4-BE49-F238E27FC236}">
                  <a16:creationId xmlns:a16="http://schemas.microsoft.com/office/drawing/2014/main" id="{601651F1-76DD-4D2E-86F5-103AE55726D0}"/>
                </a:ext>
              </a:extLst>
            </p:cNvPr>
            <p:cNvSpPr>
              <a:spLocks/>
            </p:cNvSpPr>
            <p:nvPr/>
          </p:nvSpPr>
          <p:spPr bwMode="auto">
            <a:xfrm>
              <a:off x="1758377" y="1576159"/>
              <a:ext cx="5917" cy="1770"/>
            </a:xfrm>
            <a:custGeom>
              <a:avLst/>
              <a:gdLst>
                <a:gd name="T0" fmla="*/ 0 w 10"/>
                <a:gd name="T1" fmla="*/ 0 h 2"/>
                <a:gd name="T2" fmla="*/ 0 w 10"/>
                <a:gd name="T3" fmla="*/ 2147483646 h 2"/>
                <a:gd name="T4" fmla="*/ 0 w 10"/>
                <a:gd name="T5" fmla="*/ 2147483646 h 2"/>
                <a:gd name="T6" fmla="*/ 0 w 10"/>
                <a:gd name="T7" fmla="*/ 2147483646 h 2"/>
                <a:gd name="T8" fmla="*/ 0 w 10"/>
                <a:gd name="T9" fmla="*/ 2147483646 h 2"/>
                <a:gd name="T10" fmla="*/ 0 w 10"/>
                <a:gd name="T11" fmla="*/ 2147483646 h 2"/>
                <a:gd name="T12" fmla="*/ 0 w 10"/>
                <a:gd name="T13" fmla="*/ 2147483646 h 2"/>
                <a:gd name="T14" fmla="*/ 0 w 10"/>
                <a:gd name="T15" fmla="*/ 2147483646 h 2"/>
                <a:gd name="T16" fmla="*/ 0 w 10"/>
                <a:gd name="T17" fmla="*/ 2147483646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2"/>
                <a:gd name="T29" fmla="*/ 10 w 10"/>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2">
                  <a:moveTo>
                    <a:pt x="10" y="0"/>
                  </a:moveTo>
                  <a:lnTo>
                    <a:pt x="10" y="1"/>
                  </a:lnTo>
                  <a:lnTo>
                    <a:pt x="9" y="1"/>
                  </a:lnTo>
                  <a:lnTo>
                    <a:pt x="8" y="2"/>
                  </a:lnTo>
                  <a:lnTo>
                    <a:pt x="6" y="2"/>
                  </a:lnTo>
                  <a:lnTo>
                    <a:pt x="4" y="2"/>
                  </a:lnTo>
                  <a:lnTo>
                    <a:pt x="3" y="2"/>
                  </a:lnTo>
                  <a:lnTo>
                    <a:pt x="1" y="2"/>
                  </a:lnTo>
                  <a:lnTo>
                    <a:pt x="0" y="1"/>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42" name="Line 745">
              <a:extLst>
                <a:ext uri="{FF2B5EF4-FFF2-40B4-BE49-F238E27FC236}">
                  <a16:creationId xmlns:a16="http://schemas.microsoft.com/office/drawing/2014/main" id="{CE08A7A5-FE3A-4865-987D-68B9B9F2E812}"/>
                </a:ext>
              </a:extLst>
            </p:cNvPr>
            <p:cNvSpPr>
              <a:spLocks noChangeShapeType="1"/>
            </p:cNvSpPr>
            <p:nvPr/>
          </p:nvSpPr>
          <p:spPr bwMode="auto">
            <a:xfrm flipV="1">
              <a:off x="1764294" y="1576159"/>
              <a:ext cx="1973"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43" name="Freeform 746">
              <a:extLst>
                <a:ext uri="{FF2B5EF4-FFF2-40B4-BE49-F238E27FC236}">
                  <a16:creationId xmlns:a16="http://schemas.microsoft.com/office/drawing/2014/main" id="{8DF884EC-A4BA-453B-A2B9-B102E66B17BB}"/>
                </a:ext>
              </a:extLst>
            </p:cNvPr>
            <p:cNvSpPr>
              <a:spLocks/>
            </p:cNvSpPr>
            <p:nvPr/>
          </p:nvSpPr>
          <p:spPr bwMode="auto">
            <a:xfrm>
              <a:off x="1756404" y="1577929"/>
              <a:ext cx="7890" cy="1771"/>
            </a:xfrm>
            <a:custGeom>
              <a:avLst/>
              <a:gdLst>
                <a:gd name="T0" fmla="*/ 0 w 12"/>
                <a:gd name="T1" fmla="*/ 0 h 3"/>
                <a:gd name="T2" fmla="*/ 0 w 12"/>
                <a:gd name="T3" fmla="*/ 0 h 3"/>
                <a:gd name="T4" fmla="*/ 0 w 12"/>
                <a:gd name="T5" fmla="*/ 0 h 3"/>
                <a:gd name="T6" fmla="*/ 0 w 12"/>
                <a:gd name="T7" fmla="*/ 0 h 3"/>
                <a:gd name="T8" fmla="*/ 0 w 12"/>
                <a:gd name="T9" fmla="*/ 0 h 3"/>
                <a:gd name="T10" fmla="*/ 0 w 12"/>
                <a:gd name="T11" fmla="*/ 0 h 3"/>
                <a:gd name="T12" fmla="*/ 0 w 12"/>
                <a:gd name="T13" fmla="*/ 0 h 3"/>
                <a:gd name="T14" fmla="*/ 0 w 12"/>
                <a:gd name="T15" fmla="*/ 0 h 3"/>
                <a:gd name="T16" fmla="*/ 0 w 12"/>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
                <a:gd name="T29" fmla="*/ 12 w 1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
                  <a:moveTo>
                    <a:pt x="0" y="2"/>
                  </a:moveTo>
                  <a:lnTo>
                    <a:pt x="3" y="3"/>
                  </a:lnTo>
                  <a:lnTo>
                    <a:pt x="4" y="3"/>
                  </a:lnTo>
                  <a:lnTo>
                    <a:pt x="6" y="3"/>
                  </a:lnTo>
                  <a:lnTo>
                    <a:pt x="7" y="3"/>
                  </a:lnTo>
                  <a:lnTo>
                    <a:pt x="9" y="3"/>
                  </a:lnTo>
                  <a:lnTo>
                    <a:pt x="10" y="3"/>
                  </a:lnTo>
                  <a:lnTo>
                    <a:pt x="11" y="2"/>
                  </a:lnTo>
                  <a:lnTo>
                    <a:pt x="12"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44" name="Freeform 747">
              <a:extLst>
                <a:ext uri="{FF2B5EF4-FFF2-40B4-BE49-F238E27FC236}">
                  <a16:creationId xmlns:a16="http://schemas.microsoft.com/office/drawing/2014/main" id="{40BFFB62-3A44-4684-8F03-91D4DC17C5E1}"/>
                </a:ext>
              </a:extLst>
            </p:cNvPr>
            <p:cNvSpPr>
              <a:spLocks/>
            </p:cNvSpPr>
            <p:nvPr/>
          </p:nvSpPr>
          <p:spPr bwMode="auto">
            <a:xfrm>
              <a:off x="1752459" y="1572618"/>
              <a:ext cx="3945" cy="5310"/>
            </a:xfrm>
            <a:custGeom>
              <a:avLst/>
              <a:gdLst>
                <a:gd name="T0" fmla="*/ 0 w 6"/>
                <a:gd name="T1" fmla="*/ 0 h 9"/>
                <a:gd name="T2" fmla="*/ 0 w 6"/>
                <a:gd name="T3" fmla="*/ 0 h 9"/>
                <a:gd name="T4" fmla="*/ 0 w 6"/>
                <a:gd name="T5" fmla="*/ 0 h 9"/>
                <a:gd name="T6" fmla="*/ 0 w 6"/>
                <a:gd name="T7" fmla="*/ 0 h 9"/>
                <a:gd name="T8" fmla="*/ 0 w 6"/>
                <a:gd name="T9" fmla="*/ 0 h 9"/>
                <a:gd name="T10" fmla="*/ 0 w 6"/>
                <a:gd name="T11" fmla="*/ 0 h 9"/>
                <a:gd name="T12" fmla="*/ 0 w 6"/>
                <a:gd name="T13" fmla="*/ 0 h 9"/>
                <a:gd name="T14" fmla="*/ 0 w 6"/>
                <a:gd name="T15" fmla="*/ 0 h 9"/>
                <a:gd name="T16" fmla="*/ 0 w 6"/>
                <a:gd name="T17" fmla="*/ 0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9"/>
                <a:gd name="T29" fmla="*/ 6 w 6"/>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9">
                  <a:moveTo>
                    <a:pt x="1" y="0"/>
                  </a:moveTo>
                  <a:lnTo>
                    <a:pt x="0" y="1"/>
                  </a:lnTo>
                  <a:lnTo>
                    <a:pt x="0" y="3"/>
                  </a:lnTo>
                  <a:lnTo>
                    <a:pt x="1" y="4"/>
                  </a:lnTo>
                  <a:lnTo>
                    <a:pt x="1" y="5"/>
                  </a:lnTo>
                  <a:lnTo>
                    <a:pt x="3" y="6"/>
                  </a:lnTo>
                  <a:lnTo>
                    <a:pt x="4" y="7"/>
                  </a:lnTo>
                  <a:lnTo>
                    <a:pt x="5" y="9"/>
                  </a:lnTo>
                  <a:lnTo>
                    <a:pt x="6" y="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45" name="Freeform 748">
              <a:extLst>
                <a:ext uri="{FF2B5EF4-FFF2-40B4-BE49-F238E27FC236}">
                  <a16:creationId xmlns:a16="http://schemas.microsoft.com/office/drawing/2014/main" id="{3FD8D3B6-D35A-4A09-8E93-00E5A14A2063}"/>
                </a:ext>
              </a:extLst>
            </p:cNvPr>
            <p:cNvSpPr>
              <a:spLocks noEditPoints="1"/>
            </p:cNvSpPr>
            <p:nvPr/>
          </p:nvSpPr>
          <p:spPr bwMode="auto">
            <a:xfrm>
              <a:off x="1738652" y="1560226"/>
              <a:ext cx="33531" cy="46029"/>
            </a:xfrm>
            <a:custGeom>
              <a:avLst/>
              <a:gdLst>
                <a:gd name="T0" fmla="*/ 0 w 54"/>
                <a:gd name="T1" fmla="*/ 0 h 73"/>
                <a:gd name="T2" fmla="*/ 0 w 54"/>
                <a:gd name="T3" fmla="*/ 0 h 73"/>
                <a:gd name="T4" fmla="*/ 0 w 54"/>
                <a:gd name="T5" fmla="*/ 0 h 73"/>
                <a:gd name="T6" fmla="*/ 0 w 54"/>
                <a:gd name="T7" fmla="*/ 0 h 73"/>
                <a:gd name="T8" fmla="*/ 0 w 54"/>
                <a:gd name="T9" fmla="*/ 0 h 73"/>
                <a:gd name="T10" fmla="*/ 0 w 54"/>
                <a:gd name="T11" fmla="*/ 0 h 73"/>
                <a:gd name="T12" fmla="*/ 0 w 54"/>
                <a:gd name="T13" fmla="*/ 0 h 73"/>
                <a:gd name="T14" fmla="*/ 0 w 54"/>
                <a:gd name="T15" fmla="*/ 0 h 73"/>
                <a:gd name="T16" fmla="*/ 0 w 54"/>
                <a:gd name="T17" fmla="*/ 0 h 73"/>
                <a:gd name="T18" fmla="*/ 0 w 54"/>
                <a:gd name="T19" fmla="*/ 0 h 73"/>
                <a:gd name="T20" fmla="*/ 0 w 54"/>
                <a:gd name="T21" fmla="*/ 0 h 73"/>
                <a:gd name="T22" fmla="*/ 0 w 54"/>
                <a:gd name="T23" fmla="*/ 0 h 73"/>
                <a:gd name="T24" fmla="*/ 0 w 54"/>
                <a:gd name="T25" fmla="*/ 0 h 73"/>
                <a:gd name="T26" fmla="*/ 0 w 54"/>
                <a:gd name="T27" fmla="*/ 0 h 73"/>
                <a:gd name="T28" fmla="*/ 0 w 54"/>
                <a:gd name="T29" fmla="*/ 0 h 73"/>
                <a:gd name="T30" fmla="*/ 0 w 54"/>
                <a:gd name="T31" fmla="*/ 0 h 73"/>
                <a:gd name="T32" fmla="*/ 0 w 54"/>
                <a:gd name="T33" fmla="*/ 0 h 73"/>
                <a:gd name="T34" fmla="*/ 0 w 54"/>
                <a:gd name="T35" fmla="*/ 0 h 73"/>
                <a:gd name="T36" fmla="*/ 0 w 54"/>
                <a:gd name="T37" fmla="*/ 0 h 73"/>
                <a:gd name="T38" fmla="*/ 0 w 54"/>
                <a:gd name="T39" fmla="*/ 0 h 73"/>
                <a:gd name="T40" fmla="*/ 0 w 54"/>
                <a:gd name="T41" fmla="*/ 0 h 73"/>
                <a:gd name="T42" fmla="*/ 0 w 54"/>
                <a:gd name="T43" fmla="*/ 0 h 73"/>
                <a:gd name="T44" fmla="*/ 0 w 54"/>
                <a:gd name="T45" fmla="*/ 0 h 73"/>
                <a:gd name="T46" fmla="*/ 0 w 54"/>
                <a:gd name="T47" fmla="*/ 0 h 73"/>
                <a:gd name="T48" fmla="*/ 0 w 54"/>
                <a:gd name="T49" fmla="*/ 0 h 73"/>
                <a:gd name="T50" fmla="*/ 0 w 54"/>
                <a:gd name="T51" fmla="*/ 0 h 73"/>
                <a:gd name="T52" fmla="*/ 0 w 54"/>
                <a:gd name="T53" fmla="*/ 0 h 73"/>
                <a:gd name="T54" fmla="*/ 0 w 54"/>
                <a:gd name="T55" fmla="*/ 0 h 73"/>
                <a:gd name="T56" fmla="*/ 0 w 54"/>
                <a:gd name="T57" fmla="*/ 0 h 73"/>
                <a:gd name="T58" fmla="*/ 0 w 54"/>
                <a:gd name="T59" fmla="*/ 0 h 73"/>
                <a:gd name="T60" fmla="*/ 0 w 54"/>
                <a:gd name="T61" fmla="*/ 0 h 73"/>
                <a:gd name="T62" fmla="*/ 0 w 54"/>
                <a:gd name="T63" fmla="*/ 0 h 73"/>
                <a:gd name="T64" fmla="*/ 0 w 54"/>
                <a:gd name="T65" fmla="*/ 0 h 73"/>
                <a:gd name="T66" fmla="*/ 0 w 54"/>
                <a:gd name="T67" fmla="*/ 0 h 73"/>
                <a:gd name="T68" fmla="*/ 0 w 54"/>
                <a:gd name="T69" fmla="*/ 0 h 73"/>
                <a:gd name="T70" fmla="*/ 0 w 54"/>
                <a:gd name="T71" fmla="*/ 0 h 73"/>
                <a:gd name="T72" fmla="*/ 0 w 54"/>
                <a:gd name="T73" fmla="*/ 0 h 73"/>
                <a:gd name="T74" fmla="*/ 0 w 54"/>
                <a:gd name="T75" fmla="*/ 0 h 73"/>
                <a:gd name="T76" fmla="*/ 0 w 54"/>
                <a:gd name="T77" fmla="*/ 0 h 73"/>
                <a:gd name="T78" fmla="*/ 0 w 54"/>
                <a:gd name="T79" fmla="*/ 0 h 73"/>
                <a:gd name="T80" fmla="*/ 0 w 54"/>
                <a:gd name="T81" fmla="*/ 0 h 73"/>
                <a:gd name="T82" fmla="*/ 0 w 54"/>
                <a:gd name="T83" fmla="*/ 0 h 73"/>
                <a:gd name="T84" fmla="*/ 0 w 54"/>
                <a:gd name="T85" fmla="*/ 0 h 73"/>
                <a:gd name="T86" fmla="*/ 0 w 54"/>
                <a:gd name="T87" fmla="*/ 0 h 73"/>
                <a:gd name="T88" fmla="*/ 0 w 54"/>
                <a:gd name="T89" fmla="*/ 0 h 73"/>
                <a:gd name="T90" fmla="*/ 0 w 54"/>
                <a:gd name="T91" fmla="*/ 0 h 73"/>
                <a:gd name="T92" fmla="*/ 0 w 54"/>
                <a:gd name="T93" fmla="*/ 0 h 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4"/>
                <a:gd name="T142" fmla="*/ 0 h 73"/>
                <a:gd name="T143" fmla="*/ 54 w 54"/>
                <a:gd name="T144" fmla="*/ 73 h 7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4" h="73">
                  <a:moveTo>
                    <a:pt x="48" y="1"/>
                  </a:moveTo>
                  <a:lnTo>
                    <a:pt x="46" y="0"/>
                  </a:lnTo>
                  <a:lnTo>
                    <a:pt x="44" y="0"/>
                  </a:lnTo>
                  <a:lnTo>
                    <a:pt x="43" y="0"/>
                  </a:lnTo>
                  <a:lnTo>
                    <a:pt x="41" y="0"/>
                  </a:lnTo>
                  <a:lnTo>
                    <a:pt x="40" y="0"/>
                  </a:lnTo>
                  <a:lnTo>
                    <a:pt x="38" y="1"/>
                  </a:lnTo>
                  <a:lnTo>
                    <a:pt x="37" y="1"/>
                  </a:lnTo>
                  <a:lnTo>
                    <a:pt x="37" y="2"/>
                  </a:lnTo>
                  <a:lnTo>
                    <a:pt x="36" y="3"/>
                  </a:lnTo>
                  <a:lnTo>
                    <a:pt x="36" y="4"/>
                  </a:lnTo>
                  <a:lnTo>
                    <a:pt x="36" y="6"/>
                  </a:lnTo>
                  <a:lnTo>
                    <a:pt x="37" y="7"/>
                  </a:lnTo>
                  <a:lnTo>
                    <a:pt x="38" y="8"/>
                  </a:lnTo>
                  <a:lnTo>
                    <a:pt x="40" y="9"/>
                  </a:lnTo>
                  <a:lnTo>
                    <a:pt x="41" y="10"/>
                  </a:lnTo>
                  <a:lnTo>
                    <a:pt x="42" y="12"/>
                  </a:lnTo>
                  <a:lnTo>
                    <a:pt x="44" y="12"/>
                  </a:lnTo>
                  <a:lnTo>
                    <a:pt x="46" y="13"/>
                  </a:lnTo>
                  <a:lnTo>
                    <a:pt x="48" y="13"/>
                  </a:lnTo>
                  <a:lnTo>
                    <a:pt x="49" y="13"/>
                  </a:lnTo>
                  <a:lnTo>
                    <a:pt x="50" y="12"/>
                  </a:lnTo>
                  <a:lnTo>
                    <a:pt x="52" y="12"/>
                  </a:lnTo>
                  <a:lnTo>
                    <a:pt x="53" y="10"/>
                  </a:lnTo>
                  <a:lnTo>
                    <a:pt x="54" y="9"/>
                  </a:lnTo>
                  <a:lnTo>
                    <a:pt x="54" y="8"/>
                  </a:lnTo>
                  <a:lnTo>
                    <a:pt x="54" y="7"/>
                  </a:lnTo>
                  <a:lnTo>
                    <a:pt x="54" y="6"/>
                  </a:lnTo>
                  <a:lnTo>
                    <a:pt x="53" y="4"/>
                  </a:lnTo>
                  <a:lnTo>
                    <a:pt x="52" y="3"/>
                  </a:lnTo>
                  <a:lnTo>
                    <a:pt x="50" y="2"/>
                  </a:lnTo>
                  <a:lnTo>
                    <a:pt x="49" y="2"/>
                  </a:lnTo>
                  <a:lnTo>
                    <a:pt x="48" y="1"/>
                  </a:lnTo>
                  <a:close/>
                  <a:moveTo>
                    <a:pt x="31" y="18"/>
                  </a:moveTo>
                  <a:lnTo>
                    <a:pt x="35" y="12"/>
                  </a:lnTo>
                  <a:lnTo>
                    <a:pt x="35" y="13"/>
                  </a:lnTo>
                  <a:lnTo>
                    <a:pt x="36" y="13"/>
                  </a:lnTo>
                  <a:lnTo>
                    <a:pt x="37" y="14"/>
                  </a:lnTo>
                  <a:lnTo>
                    <a:pt x="38" y="15"/>
                  </a:lnTo>
                  <a:lnTo>
                    <a:pt x="40" y="15"/>
                  </a:lnTo>
                  <a:lnTo>
                    <a:pt x="41" y="15"/>
                  </a:lnTo>
                  <a:lnTo>
                    <a:pt x="41" y="16"/>
                  </a:lnTo>
                  <a:lnTo>
                    <a:pt x="42" y="16"/>
                  </a:lnTo>
                  <a:lnTo>
                    <a:pt x="43" y="16"/>
                  </a:lnTo>
                  <a:lnTo>
                    <a:pt x="44" y="16"/>
                  </a:lnTo>
                  <a:lnTo>
                    <a:pt x="46" y="16"/>
                  </a:lnTo>
                  <a:lnTo>
                    <a:pt x="42" y="24"/>
                  </a:lnTo>
                  <a:lnTo>
                    <a:pt x="41" y="24"/>
                  </a:lnTo>
                  <a:lnTo>
                    <a:pt x="40" y="25"/>
                  </a:lnTo>
                  <a:lnTo>
                    <a:pt x="38" y="25"/>
                  </a:lnTo>
                  <a:lnTo>
                    <a:pt x="37" y="25"/>
                  </a:lnTo>
                  <a:lnTo>
                    <a:pt x="36" y="25"/>
                  </a:lnTo>
                  <a:lnTo>
                    <a:pt x="35" y="24"/>
                  </a:lnTo>
                  <a:lnTo>
                    <a:pt x="34" y="24"/>
                  </a:lnTo>
                  <a:lnTo>
                    <a:pt x="32" y="23"/>
                  </a:lnTo>
                  <a:lnTo>
                    <a:pt x="31" y="23"/>
                  </a:lnTo>
                  <a:lnTo>
                    <a:pt x="31" y="21"/>
                  </a:lnTo>
                  <a:lnTo>
                    <a:pt x="31" y="20"/>
                  </a:lnTo>
                  <a:lnTo>
                    <a:pt x="30" y="20"/>
                  </a:lnTo>
                  <a:lnTo>
                    <a:pt x="30" y="19"/>
                  </a:lnTo>
                  <a:lnTo>
                    <a:pt x="31" y="18"/>
                  </a:lnTo>
                  <a:close/>
                  <a:moveTo>
                    <a:pt x="20" y="36"/>
                  </a:moveTo>
                  <a:lnTo>
                    <a:pt x="26" y="25"/>
                  </a:lnTo>
                  <a:lnTo>
                    <a:pt x="28" y="26"/>
                  </a:lnTo>
                  <a:lnTo>
                    <a:pt x="29" y="27"/>
                  </a:lnTo>
                  <a:lnTo>
                    <a:pt x="30" y="27"/>
                  </a:lnTo>
                  <a:lnTo>
                    <a:pt x="30" y="29"/>
                  </a:lnTo>
                  <a:lnTo>
                    <a:pt x="31" y="29"/>
                  </a:lnTo>
                  <a:lnTo>
                    <a:pt x="32" y="30"/>
                  </a:lnTo>
                  <a:lnTo>
                    <a:pt x="34" y="30"/>
                  </a:lnTo>
                  <a:lnTo>
                    <a:pt x="35" y="30"/>
                  </a:lnTo>
                  <a:lnTo>
                    <a:pt x="36" y="30"/>
                  </a:lnTo>
                  <a:lnTo>
                    <a:pt x="37" y="30"/>
                  </a:lnTo>
                  <a:lnTo>
                    <a:pt x="31" y="41"/>
                  </a:lnTo>
                  <a:lnTo>
                    <a:pt x="31" y="42"/>
                  </a:lnTo>
                  <a:lnTo>
                    <a:pt x="30" y="42"/>
                  </a:lnTo>
                  <a:lnTo>
                    <a:pt x="29" y="43"/>
                  </a:lnTo>
                  <a:lnTo>
                    <a:pt x="28" y="43"/>
                  </a:lnTo>
                  <a:lnTo>
                    <a:pt x="26" y="43"/>
                  </a:lnTo>
                  <a:lnTo>
                    <a:pt x="25" y="42"/>
                  </a:lnTo>
                  <a:lnTo>
                    <a:pt x="24" y="42"/>
                  </a:lnTo>
                  <a:lnTo>
                    <a:pt x="23" y="42"/>
                  </a:lnTo>
                  <a:lnTo>
                    <a:pt x="23" y="41"/>
                  </a:lnTo>
                  <a:lnTo>
                    <a:pt x="21" y="39"/>
                  </a:lnTo>
                  <a:lnTo>
                    <a:pt x="20" y="39"/>
                  </a:lnTo>
                  <a:lnTo>
                    <a:pt x="20" y="38"/>
                  </a:lnTo>
                  <a:lnTo>
                    <a:pt x="20" y="37"/>
                  </a:lnTo>
                  <a:lnTo>
                    <a:pt x="20" y="36"/>
                  </a:lnTo>
                  <a:close/>
                  <a:moveTo>
                    <a:pt x="1" y="64"/>
                  </a:moveTo>
                  <a:lnTo>
                    <a:pt x="0" y="65"/>
                  </a:lnTo>
                  <a:lnTo>
                    <a:pt x="0" y="66"/>
                  </a:lnTo>
                  <a:lnTo>
                    <a:pt x="1" y="67"/>
                  </a:lnTo>
                  <a:lnTo>
                    <a:pt x="1" y="68"/>
                  </a:lnTo>
                  <a:lnTo>
                    <a:pt x="2" y="70"/>
                  </a:lnTo>
                  <a:lnTo>
                    <a:pt x="3" y="71"/>
                  </a:lnTo>
                  <a:lnTo>
                    <a:pt x="5" y="72"/>
                  </a:lnTo>
                  <a:lnTo>
                    <a:pt x="6" y="72"/>
                  </a:lnTo>
                  <a:lnTo>
                    <a:pt x="8" y="73"/>
                  </a:lnTo>
                  <a:lnTo>
                    <a:pt x="9" y="73"/>
                  </a:lnTo>
                  <a:lnTo>
                    <a:pt x="12" y="73"/>
                  </a:lnTo>
                  <a:lnTo>
                    <a:pt x="13" y="73"/>
                  </a:lnTo>
                  <a:lnTo>
                    <a:pt x="14" y="73"/>
                  </a:lnTo>
                  <a:lnTo>
                    <a:pt x="15" y="73"/>
                  </a:lnTo>
                  <a:lnTo>
                    <a:pt x="17" y="72"/>
                  </a:lnTo>
                  <a:lnTo>
                    <a:pt x="18" y="71"/>
                  </a:lnTo>
                  <a:lnTo>
                    <a:pt x="34" y="44"/>
                  </a:lnTo>
                  <a:lnTo>
                    <a:pt x="32" y="45"/>
                  </a:lnTo>
                  <a:lnTo>
                    <a:pt x="31" y="47"/>
                  </a:lnTo>
                  <a:lnTo>
                    <a:pt x="29" y="47"/>
                  </a:lnTo>
                  <a:lnTo>
                    <a:pt x="28" y="47"/>
                  </a:lnTo>
                  <a:lnTo>
                    <a:pt x="26" y="47"/>
                  </a:lnTo>
                  <a:lnTo>
                    <a:pt x="24" y="47"/>
                  </a:lnTo>
                  <a:lnTo>
                    <a:pt x="23" y="45"/>
                  </a:lnTo>
                  <a:lnTo>
                    <a:pt x="20" y="44"/>
                  </a:lnTo>
                  <a:lnTo>
                    <a:pt x="19" y="43"/>
                  </a:lnTo>
                  <a:lnTo>
                    <a:pt x="18" y="42"/>
                  </a:lnTo>
                  <a:lnTo>
                    <a:pt x="17" y="41"/>
                  </a:lnTo>
                  <a:lnTo>
                    <a:pt x="17" y="39"/>
                  </a:lnTo>
                  <a:lnTo>
                    <a:pt x="17" y="38"/>
                  </a:lnTo>
                  <a:lnTo>
                    <a:pt x="17" y="37"/>
                  </a:lnTo>
                  <a:lnTo>
                    <a:pt x="17" y="36"/>
                  </a:lnTo>
                  <a:lnTo>
                    <a:pt x="1" y="64"/>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46" name="Freeform 749">
              <a:extLst>
                <a:ext uri="{FF2B5EF4-FFF2-40B4-BE49-F238E27FC236}">
                  <a16:creationId xmlns:a16="http://schemas.microsoft.com/office/drawing/2014/main" id="{56CFC2C2-8C57-4F60-94C3-449632571D85}"/>
                </a:ext>
              </a:extLst>
            </p:cNvPr>
            <p:cNvSpPr>
              <a:spLocks noEditPoints="1"/>
            </p:cNvSpPr>
            <p:nvPr/>
          </p:nvSpPr>
          <p:spPr bwMode="auto">
            <a:xfrm>
              <a:off x="1809661" y="1717786"/>
              <a:ext cx="31559" cy="23014"/>
            </a:xfrm>
            <a:custGeom>
              <a:avLst/>
              <a:gdLst>
                <a:gd name="T0" fmla="*/ 0 w 52"/>
                <a:gd name="T1" fmla="*/ 0 h 35"/>
                <a:gd name="T2" fmla="*/ 0 w 52"/>
                <a:gd name="T3" fmla="*/ 0 h 35"/>
                <a:gd name="T4" fmla="*/ 0 w 52"/>
                <a:gd name="T5" fmla="*/ 0 h 35"/>
                <a:gd name="T6" fmla="*/ 0 w 52"/>
                <a:gd name="T7" fmla="*/ 0 h 35"/>
                <a:gd name="T8" fmla="*/ 0 w 52"/>
                <a:gd name="T9" fmla="*/ 0 h 35"/>
                <a:gd name="T10" fmla="*/ 0 w 52"/>
                <a:gd name="T11" fmla="*/ 0 h 35"/>
                <a:gd name="T12" fmla="*/ 0 w 52"/>
                <a:gd name="T13" fmla="*/ 0 h 35"/>
                <a:gd name="T14" fmla="*/ 0 w 52"/>
                <a:gd name="T15" fmla="*/ 0 h 35"/>
                <a:gd name="T16" fmla="*/ 0 w 52"/>
                <a:gd name="T17" fmla="*/ 0 h 35"/>
                <a:gd name="T18" fmla="*/ 0 w 52"/>
                <a:gd name="T19" fmla="*/ 0 h 35"/>
                <a:gd name="T20" fmla="*/ 0 w 52"/>
                <a:gd name="T21" fmla="*/ 0 h 35"/>
                <a:gd name="T22" fmla="*/ 0 w 52"/>
                <a:gd name="T23" fmla="*/ 0 h 35"/>
                <a:gd name="T24" fmla="*/ 0 w 52"/>
                <a:gd name="T25" fmla="*/ 0 h 35"/>
                <a:gd name="T26" fmla="*/ 0 w 52"/>
                <a:gd name="T27" fmla="*/ 0 h 35"/>
                <a:gd name="T28" fmla="*/ 0 w 52"/>
                <a:gd name="T29" fmla="*/ 0 h 35"/>
                <a:gd name="T30" fmla="*/ 0 w 52"/>
                <a:gd name="T31" fmla="*/ 0 h 35"/>
                <a:gd name="T32" fmla="*/ 0 w 52"/>
                <a:gd name="T33" fmla="*/ 0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35"/>
                <a:gd name="T53" fmla="*/ 52 w 52"/>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35">
                  <a:moveTo>
                    <a:pt x="43" y="0"/>
                  </a:moveTo>
                  <a:lnTo>
                    <a:pt x="43" y="28"/>
                  </a:lnTo>
                  <a:lnTo>
                    <a:pt x="39" y="28"/>
                  </a:lnTo>
                  <a:lnTo>
                    <a:pt x="39" y="1"/>
                  </a:lnTo>
                  <a:lnTo>
                    <a:pt x="40" y="1"/>
                  </a:lnTo>
                  <a:lnTo>
                    <a:pt x="40" y="0"/>
                  </a:lnTo>
                  <a:lnTo>
                    <a:pt x="41" y="0"/>
                  </a:lnTo>
                  <a:lnTo>
                    <a:pt x="42" y="0"/>
                  </a:lnTo>
                  <a:lnTo>
                    <a:pt x="43" y="0"/>
                  </a:lnTo>
                  <a:close/>
                  <a:moveTo>
                    <a:pt x="0" y="35"/>
                  </a:moveTo>
                  <a:lnTo>
                    <a:pt x="0" y="28"/>
                  </a:lnTo>
                  <a:lnTo>
                    <a:pt x="52" y="28"/>
                  </a:lnTo>
                  <a:lnTo>
                    <a:pt x="52" y="35"/>
                  </a:lnTo>
                  <a:lnTo>
                    <a:pt x="0" y="35"/>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47" name="Line 750">
              <a:extLst>
                <a:ext uri="{FF2B5EF4-FFF2-40B4-BE49-F238E27FC236}">
                  <a16:creationId xmlns:a16="http://schemas.microsoft.com/office/drawing/2014/main" id="{1F9F57B0-7A70-4860-83E0-1D4A24E64D9C}"/>
                </a:ext>
              </a:extLst>
            </p:cNvPr>
            <p:cNvSpPr>
              <a:spLocks noChangeShapeType="1"/>
            </p:cNvSpPr>
            <p:nvPr/>
          </p:nvSpPr>
          <p:spPr bwMode="auto">
            <a:xfrm>
              <a:off x="1620305" y="1652283"/>
              <a:ext cx="19725" cy="177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48" name="Freeform 751">
              <a:extLst>
                <a:ext uri="{FF2B5EF4-FFF2-40B4-BE49-F238E27FC236}">
                  <a16:creationId xmlns:a16="http://schemas.microsoft.com/office/drawing/2014/main" id="{4784AEF9-9E60-4033-903F-D55088998451}"/>
                </a:ext>
              </a:extLst>
            </p:cNvPr>
            <p:cNvSpPr>
              <a:spLocks/>
            </p:cNvSpPr>
            <p:nvPr/>
          </p:nvSpPr>
          <p:spPr bwMode="auto">
            <a:xfrm>
              <a:off x="1770212" y="1760274"/>
              <a:ext cx="5917" cy="5310"/>
            </a:xfrm>
            <a:custGeom>
              <a:avLst/>
              <a:gdLst>
                <a:gd name="T0" fmla="*/ 0 w 7"/>
                <a:gd name="T1" fmla="*/ 0 h 6"/>
                <a:gd name="T2" fmla="*/ 0 w 7"/>
                <a:gd name="T3" fmla="*/ 0 h 6"/>
                <a:gd name="T4" fmla="*/ 0 w 7"/>
                <a:gd name="T5" fmla="*/ 0 h 6"/>
                <a:gd name="T6" fmla="*/ 0 w 7"/>
                <a:gd name="T7" fmla="*/ 0 h 6"/>
                <a:gd name="T8" fmla="*/ 0 w 7"/>
                <a:gd name="T9" fmla="*/ 0 h 6"/>
                <a:gd name="T10" fmla="*/ 0 w 7"/>
                <a:gd name="T11" fmla="*/ 0 h 6"/>
                <a:gd name="T12" fmla="*/ 0 w 7"/>
                <a:gd name="T13" fmla="*/ 0 h 6"/>
                <a:gd name="T14" fmla="*/ 0 w 7"/>
                <a:gd name="T15" fmla="*/ 0 h 6"/>
                <a:gd name="T16" fmla="*/ 0 w 7"/>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6"/>
                <a:gd name="T29" fmla="*/ 7 w 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6">
                  <a:moveTo>
                    <a:pt x="0" y="6"/>
                  </a:moveTo>
                  <a:lnTo>
                    <a:pt x="1" y="6"/>
                  </a:lnTo>
                  <a:lnTo>
                    <a:pt x="2" y="4"/>
                  </a:lnTo>
                  <a:lnTo>
                    <a:pt x="5" y="3"/>
                  </a:lnTo>
                  <a:lnTo>
                    <a:pt x="6" y="3"/>
                  </a:lnTo>
                  <a:lnTo>
                    <a:pt x="6" y="2"/>
                  </a:lnTo>
                  <a:lnTo>
                    <a:pt x="7" y="1"/>
                  </a:lnTo>
                  <a:lnTo>
                    <a:pt x="7"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49" name="Freeform 752">
              <a:extLst>
                <a:ext uri="{FF2B5EF4-FFF2-40B4-BE49-F238E27FC236}">
                  <a16:creationId xmlns:a16="http://schemas.microsoft.com/office/drawing/2014/main" id="{75A08C07-9796-4D97-AE09-74386C9EBA81}"/>
                </a:ext>
              </a:extLst>
            </p:cNvPr>
            <p:cNvSpPr>
              <a:spLocks/>
            </p:cNvSpPr>
            <p:nvPr/>
          </p:nvSpPr>
          <p:spPr bwMode="auto">
            <a:xfrm>
              <a:off x="1620305" y="1839939"/>
              <a:ext cx="41421" cy="95598"/>
            </a:xfrm>
            <a:custGeom>
              <a:avLst/>
              <a:gdLst>
                <a:gd name="T0" fmla="*/ 0 w 66"/>
                <a:gd name="T1" fmla="*/ 0 h 153"/>
                <a:gd name="T2" fmla="*/ 0 w 66"/>
                <a:gd name="T3" fmla="*/ 0 h 153"/>
                <a:gd name="T4" fmla="*/ 0 w 66"/>
                <a:gd name="T5" fmla="*/ 0 h 153"/>
                <a:gd name="T6" fmla="*/ 0 60000 65536"/>
                <a:gd name="T7" fmla="*/ 0 60000 65536"/>
                <a:gd name="T8" fmla="*/ 0 60000 65536"/>
                <a:gd name="T9" fmla="*/ 0 w 66"/>
                <a:gd name="T10" fmla="*/ 0 h 153"/>
                <a:gd name="T11" fmla="*/ 66 w 66"/>
                <a:gd name="T12" fmla="*/ 153 h 153"/>
              </a:gdLst>
              <a:ahLst/>
              <a:cxnLst>
                <a:cxn ang="T6">
                  <a:pos x="T0" y="T1"/>
                </a:cxn>
                <a:cxn ang="T7">
                  <a:pos x="T2" y="T3"/>
                </a:cxn>
                <a:cxn ang="T8">
                  <a:pos x="T4" y="T5"/>
                </a:cxn>
              </a:cxnLst>
              <a:rect l="T9" t="T10" r="T11" b="T12"/>
              <a:pathLst>
                <a:path w="66" h="153">
                  <a:moveTo>
                    <a:pt x="32" y="0"/>
                  </a:moveTo>
                  <a:lnTo>
                    <a:pt x="66" y="6"/>
                  </a:lnTo>
                  <a:lnTo>
                    <a:pt x="0" y="153"/>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50" name="Freeform 753">
              <a:extLst>
                <a:ext uri="{FF2B5EF4-FFF2-40B4-BE49-F238E27FC236}">
                  <a16:creationId xmlns:a16="http://schemas.microsoft.com/office/drawing/2014/main" id="{C4199ABD-3D21-4612-82A1-D86E4FC49C70}"/>
                </a:ext>
              </a:extLst>
            </p:cNvPr>
            <p:cNvSpPr>
              <a:spLocks/>
            </p:cNvSpPr>
            <p:nvPr/>
          </p:nvSpPr>
          <p:spPr bwMode="auto">
            <a:xfrm>
              <a:off x="1620305" y="1935537"/>
              <a:ext cx="110457" cy="3541"/>
            </a:xfrm>
            <a:custGeom>
              <a:avLst/>
              <a:gdLst>
                <a:gd name="T0" fmla="*/ 0 w 177"/>
                <a:gd name="T1" fmla="*/ 0 h 6"/>
                <a:gd name="T2" fmla="*/ 0 w 177"/>
                <a:gd name="T3" fmla="*/ 0 h 6"/>
                <a:gd name="T4" fmla="*/ 0 w 177"/>
                <a:gd name="T5" fmla="*/ 0 h 6"/>
                <a:gd name="T6" fmla="*/ 0 w 177"/>
                <a:gd name="T7" fmla="*/ 0 h 6"/>
                <a:gd name="T8" fmla="*/ 0 w 177"/>
                <a:gd name="T9" fmla="*/ 0 h 6"/>
                <a:gd name="T10" fmla="*/ 0 w 177"/>
                <a:gd name="T11" fmla="*/ 0 h 6"/>
                <a:gd name="T12" fmla="*/ 0 w 177"/>
                <a:gd name="T13" fmla="*/ 0 h 6"/>
                <a:gd name="T14" fmla="*/ 0 w 177"/>
                <a:gd name="T15" fmla="*/ 0 h 6"/>
                <a:gd name="T16" fmla="*/ 0 w 177"/>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7"/>
                <a:gd name="T28" fmla="*/ 0 h 6"/>
                <a:gd name="T29" fmla="*/ 177 w 17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7" h="6">
                  <a:moveTo>
                    <a:pt x="0" y="0"/>
                  </a:moveTo>
                  <a:lnTo>
                    <a:pt x="5" y="0"/>
                  </a:lnTo>
                  <a:lnTo>
                    <a:pt x="21" y="1"/>
                  </a:lnTo>
                  <a:lnTo>
                    <a:pt x="44" y="1"/>
                  </a:lnTo>
                  <a:lnTo>
                    <a:pt x="70" y="2"/>
                  </a:lnTo>
                  <a:lnTo>
                    <a:pt x="100" y="4"/>
                  </a:lnTo>
                  <a:lnTo>
                    <a:pt x="129" y="5"/>
                  </a:lnTo>
                  <a:lnTo>
                    <a:pt x="156" y="6"/>
                  </a:lnTo>
                  <a:lnTo>
                    <a:pt x="177" y="6"/>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51" name="Freeform 754">
              <a:extLst>
                <a:ext uri="{FF2B5EF4-FFF2-40B4-BE49-F238E27FC236}">
                  <a16:creationId xmlns:a16="http://schemas.microsoft.com/office/drawing/2014/main" id="{692D81E7-6BE3-48E4-96C6-C0644663FB86}"/>
                </a:ext>
              </a:extLst>
            </p:cNvPr>
            <p:cNvSpPr>
              <a:spLocks/>
            </p:cNvSpPr>
            <p:nvPr/>
          </p:nvSpPr>
          <p:spPr bwMode="auto">
            <a:xfrm>
              <a:off x="1730763" y="1937308"/>
              <a:ext cx="51284" cy="1770"/>
            </a:xfrm>
            <a:custGeom>
              <a:avLst/>
              <a:gdLst>
                <a:gd name="T0" fmla="*/ 0 w 81"/>
                <a:gd name="T1" fmla="*/ 2147483646 h 2"/>
                <a:gd name="T2" fmla="*/ 0 w 81"/>
                <a:gd name="T3" fmla="*/ 2147483646 h 2"/>
                <a:gd name="T4" fmla="*/ 0 w 81"/>
                <a:gd name="T5" fmla="*/ 2147483646 h 2"/>
                <a:gd name="T6" fmla="*/ 0 w 81"/>
                <a:gd name="T7" fmla="*/ 2147483646 h 2"/>
                <a:gd name="T8" fmla="*/ 0 w 81"/>
                <a:gd name="T9" fmla="*/ 2147483646 h 2"/>
                <a:gd name="T10" fmla="*/ 0 w 81"/>
                <a:gd name="T11" fmla="*/ 2147483646 h 2"/>
                <a:gd name="T12" fmla="*/ 0 w 81"/>
                <a:gd name="T13" fmla="*/ 2147483646 h 2"/>
                <a:gd name="T14" fmla="*/ 0 w 81"/>
                <a:gd name="T15" fmla="*/ 0 h 2"/>
                <a:gd name="T16" fmla="*/ 0 w 81"/>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1"/>
                <a:gd name="T28" fmla="*/ 0 h 2"/>
                <a:gd name="T29" fmla="*/ 81 w 81"/>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1" h="2">
                  <a:moveTo>
                    <a:pt x="0" y="2"/>
                  </a:moveTo>
                  <a:lnTo>
                    <a:pt x="9" y="2"/>
                  </a:lnTo>
                  <a:lnTo>
                    <a:pt x="17" y="2"/>
                  </a:lnTo>
                  <a:lnTo>
                    <a:pt x="27" y="2"/>
                  </a:lnTo>
                  <a:lnTo>
                    <a:pt x="36" y="1"/>
                  </a:lnTo>
                  <a:lnTo>
                    <a:pt x="47" y="1"/>
                  </a:lnTo>
                  <a:lnTo>
                    <a:pt x="58" y="1"/>
                  </a:lnTo>
                  <a:lnTo>
                    <a:pt x="70" y="0"/>
                  </a:lnTo>
                  <a:lnTo>
                    <a:pt x="81"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52" name="Freeform 755">
              <a:extLst>
                <a:ext uri="{FF2B5EF4-FFF2-40B4-BE49-F238E27FC236}">
                  <a16:creationId xmlns:a16="http://schemas.microsoft.com/office/drawing/2014/main" id="{013DA4B7-15C7-4584-B2E2-29528A25007F}"/>
                </a:ext>
              </a:extLst>
            </p:cNvPr>
            <p:cNvSpPr>
              <a:spLocks/>
            </p:cNvSpPr>
            <p:nvPr/>
          </p:nvSpPr>
          <p:spPr bwMode="auto">
            <a:xfrm>
              <a:off x="1782046" y="1870035"/>
              <a:ext cx="104539" cy="67273"/>
            </a:xfrm>
            <a:custGeom>
              <a:avLst/>
              <a:gdLst>
                <a:gd name="T0" fmla="*/ 0 w 167"/>
                <a:gd name="T1" fmla="*/ 0 h 109"/>
                <a:gd name="T2" fmla="*/ 0 w 167"/>
                <a:gd name="T3" fmla="*/ 0 h 109"/>
                <a:gd name="T4" fmla="*/ 0 w 167"/>
                <a:gd name="T5" fmla="*/ 0 h 109"/>
                <a:gd name="T6" fmla="*/ 0 w 167"/>
                <a:gd name="T7" fmla="*/ 0 h 109"/>
                <a:gd name="T8" fmla="*/ 0 w 167"/>
                <a:gd name="T9" fmla="*/ 0 h 109"/>
                <a:gd name="T10" fmla="*/ 0 w 167"/>
                <a:gd name="T11" fmla="*/ 0 h 109"/>
                <a:gd name="T12" fmla="*/ 0 w 167"/>
                <a:gd name="T13" fmla="*/ 0 h 109"/>
                <a:gd name="T14" fmla="*/ 0 60000 65536"/>
                <a:gd name="T15" fmla="*/ 0 60000 65536"/>
                <a:gd name="T16" fmla="*/ 0 60000 65536"/>
                <a:gd name="T17" fmla="*/ 0 60000 65536"/>
                <a:gd name="T18" fmla="*/ 0 60000 65536"/>
                <a:gd name="T19" fmla="*/ 0 60000 65536"/>
                <a:gd name="T20" fmla="*/ 0 60000 65536"/>
                <a:gd name="T21" fmla="*/ 0 w 167"/>
                <a:gd name="T22" fmla="*/ 0 h 109"/>
                <a:gd name="T23" fmla="*/ 167 w 167"/>
                <a:gd name="T24" fmla="*/ 109 h 1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7" h="109">
                  <a:moveTo>
                    <a:pt x="0" y="108"/>
                  </a:moveTo>
                  <a:lnTo>
                    <a:pt x="0" y="109"/>
                  </a:lnTo>
                  <a:lnTo>
                    <a:pt x="113" y="109"/>
                  </a:lnTo>
                  <a:lnTo>
                    <a:pt x="167" y="105"/>
                  </a:lnTo>
                  <a:lnTo>
                    <a:pt x="167" y="102"/>
                  </a:lnTo>
                  <a:lnTo>
                    <a:pt x="89" y="90"/>
                  </a:lnTo>
                  <a:lnTo>
                    <a:pt x="79"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53" name="Freeform 756">
              <a:extLst>
                <a:ext uri="{FF2B5EF4-FFF2-40B4-BE49-F238E27FC236}">
                  <a16:creationId xmlns:a16="http://schemas.microsoft.com/office/drawing/2014/main" id="{23FA0593-0968-4D11-B908-2B1648D5D9C2}"/>
                </a:ext>
              </a:extLst>
            </p:cNvPr>
            <p:cNvSpPr>
              <a:spLocks/>
            </p:cNvSpPr>
            <p:nvPr/>
          </p:nvSpPr>
          <p:spPr bwMode="auto">
            <a:xfrm>
              <a:off x="1807688" y="1864724"/>
              <a:ext cx="23669" cy="5312"/>
            </a:xfrm>
            <a:custGeom>
              <a:avLst/>
              <a:gdLst>
                <a:gd name="T0" fmla="*/ 0 w 38"/>
                <a:gd name="T1" fmla="*/ 0 h 9"/>
                <a:gd name="T2" fmla="*/ 0 w 38"/>
                <a:gd name="T3" fmla="*/ 0 h 9"/>
                <a:gd name="T4" fmla="*/ 0 w 38"/>
                <a:gd name="T5" fmla="*/ 0 h 9"/>
                <a:gd name="T6" fmla="*/ 0 w 38"/>
                <a:gd name="T7" fmla="*/ 0 h 9"/>
                <a:gd name="T8" fmla="*/ 0 w 38"/>
                <a:gd name="T9" fmla="*/ 0 h 9"/>
                <a:gd name="T10" fmla="*/ 0 w 38"/>
                <a:gd name="T11" fmla="*/ 0 h 9"/>
                <a:gd name="T12" fmla="*/ 0 w 38"/>
                <a:gd name="T13" fmla="*/ 0 h 9"/>
                <a:gd name="T14" fmla="*/ 0 w 38"/>
                <a:gd name="T15" fmla="*/ 0 h 9"/>
                <a:gd name="T16" fmla="*/ 0 w 38"/>
                <a:gd name="T17" fmla="*/ 0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9"/>
                <a:gd name="T29" fmla="*/ 38 w 38"/>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9">
                  <a:moveTo>
                    <a:pt x="38" y="9"/>
                  </a:moveTo>
                  <a:lnTo>
                    <a:pt x="37" y="9"/>
                  </a:lnTo>
                  <a:lnTo>
                    <a:pt x="35" y="8"/>
                  </a:lnTo>
                  <a:lnTo>
                    <a:pt x="31" y="6"/>
                  </a:lnTo>
                  <a:lnTo>
                    <a:pt x="26" y="5"/>
                  </a:lnTo>
                  <a:lnTo>
                    <a:pt x="20" y="2"/>
                  </a:lnTo>
                  <a:lnTo>
                    <a:pt x="14" y="1"/>
                  </a:lnTo>
                  <a:lnTo>
                    <a:pt x="7" y="0"/>
                  </a:lnTo>
                  <a:lnTo>
                    <a:pt x="0"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54" name="Freeform 757">
              <a:extLst>
                <a:ext uri="{FF2B5EF4-FFF2-40B4-BE49-F238E27FC236}">
                  <a16:creationId xmlns:a16="http://schemas.microsoft.com/office/drawing/2014/main" id="{3C56072D-90EA-418B-8604-49A1B506E760}"/>
                </a:ext>
              </a:extLst>
            </p:cNvPr>
            <p:cNvSpPr>
              <a:spLocks/>
            </p:cNvSpPr>
            <p:nvPr/>
          </p:nvSpPr>
          <p:spPr bwMode="auto">
            <a:xfrm>
              <a:off x="1768239" y="1765585"/>
              <a:ext cx="51284" cy="99139"/>
            </a:xfrm>
            <a:custGeom>
              <a:avLst/>
              <a:gdLst>
                <a:gd name="T0" fmla="*/ 0 w 82"/>
                <a:gd name="T1" fmla="*/ 0 h 159"/>
                <a:gd name="T2" fmla="*/ 0 w 82"/>
                <a:gd name="T3" fmla="*/ 0 h 159"/>
                <a:gd name="T4" fmla="*/ 0 w 82"/>
                <a:gd name="T5" fmla="*/ 0 h 159"/>
                <a:gd name="T6" fmla="*/ 0 w 82"/>
                <a:gd name="T7" fmla="*/ 0 h 159"/>
                <a:gd name="T8" fmla="*/ 0 w 82"/>
                <a:gd name="T9" fmla="*/ 0 h 159"/>
                <a:gd name="T10" fmla="*/ 0 w 82"/>
                <a:gd name="T11" fmla="*/ 0 h 159"/>
                <a:gd name="T12" fmla="*/ 0 w 82"/>
                <a:gd name="T13" fmla="*/ 0 h 159"/>
                <a:gd name="T14" fmla="*/ 0 w 82"/>
                <a:gd name="T15" fmla="*/ 0 h 159"/>
                <a:gd name="T16" fmla="*/ 0 w 82"/>
                <a:gd name="T17" fmla="*/ 0 h 159"/>
                <a:gd name="T18" fmla="*/ 0 w 82"/>
                <a:gd name="T19" fmla="*/ 0 h 159"/>
                <a:gd name="T20" fmla="*/ 0 w 82"/>
                <a:gd name="T21" fmla="*/ 0 h 1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2"/>
                <a:gd name="T34" fmla="*/ 0 h 159"/>
                <a:gd name="T35" fmla="*/ 82 w 82"/>
                <a:gd name="T36" fmla="*/ 159 h 1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2" h="159">
                  <a:moveTo>
                    <a:pt x="63" y="159"/>
                  </a:moveTo>
                  <a:lnTo>
                    <a:pt x="42" y="124"/>
                  </a:lnTo>
                  <a:lnTo>
                    <a:pt x="74" y="114"/>
                  </a:lnTo>
                  <a:lnTo>
                    <a:pt x="74" y="107"/>
                  </a:lnTo>
                  <a:lnTo>
                    <a:pt x="68" y="103"/>
                  </a:lnTo>
                  <a:lnTo>
                    <a:pt x="35" y="98"/>
                  </a:lnTo>
                  <a:lnTo>
                    <a:pt x="0" y="14"/>
                  </a:lnTo>
                  <a:lnTo>
                    <a:pt x="53" y="72"/>
                  </a:lnTo>
                  <a:lnTo>
                    <a:pt x="82" y="72"/>
                  </a:lnTo>
                  <a:lnTo>
                    <a:pt x="10" y="0"/>
                  </a:lnTo>
                  <a:lnTo>
                    <a:pt x="4"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55" name="Freeform 758">
              <a:extLst>
                <a:ext uri="{FF2B5EF4-FFF2-40B4-BE49-F238E27FC236}">
                  <a16:creationId xmlns:a16="http://schemas.microsoft.com/office/drawing/2014/main" id="{45140D43-971C-4387-8A21-A358AF417881}"/>
                </a:ext>
              </a:extLst>
            </p:cNvPr>
            <p:cNvSpPr>
              <a:spLocks/>
            </p:cNvSpPr>
            <p:nvPr/>
          </p:nvSpPr>
          <p:spPr bwMode="auto">
            <a:xfrm>
              <a:off x="1640030" y="1832858"/>
              <a:ext cx="1972" cy="7081"/>
            </a:xfrm>
            <a:custGeom>
              <a:avLst/>
              <a:gdLst>
                <a:gd name="T0" fmla="*/ 0 w 1"/>
                <a:gd name="T1" fmla="*/ 0 h 10"/>
                <a:gd name="T2" fmla="*/ 0 w 1"/>
                <a:gd name="T3" fmla="*/ 0 h 10"/>
                <a:gd name="T4" fmla="*/ 0 w 1"/>
                <a:gd name="T5" fmla="*/ 0 h 10"/>
                <a:gd name="T6" fmla="*/ 0 w 1"/>
                <a:gd name="T7" fmla="*/ 0 h 10"/>
                <a:gd name="T8" fmla="*/ 0 w 1"/>
                <a:gd name="T9" fmla="*/ 0 h 10"/>
                <a:gd name="T10" fmla="*/ 0 w 1"/>
                <a:gd name="T11" fmla="*/ 0 h 10"/>
                <a:gd name="T12" fmla="*/ 0 w 1"/>
                <a:gd name="T13" fmla="*/ 0 h 10"/>
                <a:gd name="T14" fmla="*/ 0 w 1"/>
                <a:gd name="T15" fmla="*/ 0 h 10"/>
                <a:gd name="T16" fmla="*/ 0 w 1"/>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10"/>
                <a:gd name="T29" fmla="*/ 1 w 1"/>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10">
                  <a:moveTo>
                    <a:pt x="0" y="0"/>
                  </a:moveTo>
                  <a:lnTo>
                    <a:pt x="0" y="0"/>
                  </a:lnTo>
                  <a:lnTo>
                    <a:pt x="0" y="2"/>
                  </a:lnTo>
                  <a:lnTo>
                    <a:pt x="0" y="4"/>
                  </a:lnTo>
                  <a:lnTo>
                    <a:pt x="0" y="5"/>
                  </a:lnTo>
                  <a:lnTo>
                    <a:pt x="0" y="8"/>
                  </a:lnTo>
                  <a:lnTo>
                    <a:pt x="0" y="9"/>
                  </a:lnTo>
                  <a:lnTo>
                    <a:pt x="0" y="1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56" name="Freeform 759">
              <a:extLst>
                <a:ext uri="{FF2B5EF4-FFF2-40B4-BE49-F238E27FC236}">
                  <a16:creationId xmlns:a16="http://schemas.microsoft.com/office/drawing/2014/main" id="{0952C2B7-E6FD-4F59-B16B-E46726451FEC}"/>
                </a:ext>
              </a:extLst>
            </p:cNvPr>
            <p:cNvSpPr>
              <a:spLocks/>
            </p:cNvSpPr>
            <p:nvPr/>
          </p:nvSpPr>
          <p:spPr bwMode="auto">
            <a:xfrm>
              <a:off x="1640030" y="1831088"/>
              <a:ext cx="3945" cy="1770"/>
            </a:xfrm>
            <a:custGeom>
              <a:avLst/>
              <a:gdLst>
                <a:gd name="T0" fmla="*/ 0 w 7"/>
                <a:gd name="T1" fmla="*/ 0 h 5"/>
                <a:gd name="T2" fmla="*/ 0 w 7"/>
                <a:gd name="T3" fmla="*/ 0 h 5"/>
                <a:gd name="T4" fmla="*/ 0 w 7"/>
                <a:gd name="T5" fmla="*/ 0 h 5"/>
                <a:gd name="T6" fmla="*/ 0 w 7"/>
                <a:gd name="T7" fmla="*/ 0 h 5"/>
                <a:gd name="T8" fmla="*/ 0 w 7"/>
                <a:gd name="T9" fmla="*/ 0 h 5"/>
                <a:gd name="T10" fmla="*/ 0 w 7"/>
                <a:gd name="T11" fmla="*/ 0 h 5"/>
                <a:gd name="T12" fmla="*/ 0 w 7"/>
                <a:gd name="T13" fmla="*/ 0 h 5"/>
                <a:gd name="T14" fmla="*/ 0 w 7"/>
                <a:gd name="T15" fmla="*/ 0 h 5"/>
                <a:gd name="T16" fmla="*/ 0 w 7"/>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7" y="0"/>
                  </a:moveTo>
                  <a:lnTo>
                    <a:pt x="7" y="0"/>
                  </a:lnTo>
                  <a:lnTo>
                    <a:pt x="6" y="0"/>
                  </a:lnTo>
                  <a:lnTo>
                    <a:pt x="4" y="2"/>
                  </a:lnTo>
                  <a:lnTo>
                    <a:pt x="4" y="3"/>
                  </a:lnTo>
                  <a:lnTo>
                    <a:pt x="3" y="3"/>
                  </a:lnTo>
                  <a:lnTo>
                    <a:pt x="2" y="4"/>
                  </a:lnTo>
                  <a:lnTo>
                    <a:pt x="1" y="4"/>
                  </a:lnTo>
                  <a:lnTo>
                    <a:pt x="0" y="5"/>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57" name="Freeform 760">
              <a:extLst>
                <a:ext uri="{FF2B5EF4-FFF2-40B4-BE49-F238E27FC236}">
                  <a16:creationId xmlns:a16="http://schemas.microsoft.com/office/drawing/2014/main" id="{A3D0C736-BA6D-47EB-AD34-30B6F4B6AE32}"/>
                </a:ext>
              </a:extLst>
            </p:cNvPr>
            <p:cNvSpPr>
              <a:spLocks/>
            </p:cNvSpPr>
            <p:nvPr/>
          </p:nvSpPr>
          <p:spPr bwMode="auto">
            <a:xfrm>
              <a:off x="1643975" y="1767356"/>
              <a:ext cx="45366" cy="63732"/>
            </a:xfrm>
            <a:custGeom>
              <a:avLst/>
              <a:gdLst>
                <a:gd name="T0" fmla="*/ 0 w 72"/>
                <a:gd name="T1" fmla="*/ 0 h 100"/>
                <a:gd name="T2" fmla="*/ 0 w 72"/>
                <a:gd name="T3" fmla="*/ 0 h 100"/>
                <a:gd name="T4" fmla="*/ 0 w 72"/>
                <a:gd name="T5" fmla="*/ 0 h 100"/>
                <a:gd name="T6" fmla="*/ 0 60000 65536"/>
                <a:gd name="T7" fmla="*/ 0 60000 65536"/>
                <a:gd name="T8" fmla="*/ 0 60000 65536"/>
                <a:gd name="T9" fmla="*/ 0 w 72"/>
                <a:gd name="T10" fmla="*/ 0 h 100"/>
                <a:gd name="T11" fmla="*/ 72 w 72"/>
                <a:gd name="T12" fmla="*/ 100 h 100"/>
              </a:gdLst>
              <a:ahLst/>
              <a:cxnLst>
                <a:cxn ang="T6">
                  <a:pos x="T0" y="T1"/>
                </a:cxn>
                <a:cxn ang="T7">
                  <a:pos x="T2" y="T3"/>
                </a:cxn>
                <a:cxn ang="T8">
                  <a:pos x="T4" y="T5"/>
                </a:cxn>
              </a:cxnLst>
              <a:rect l="T9" t="T10" r="T11" b="T12"/>
              <a:pathLst>
                <a:path w="72" h="100">
                  <a:moveTo>
                    <a:pt x="72" y="0"/>
                  </a:moveTo>
                  <a:lnTo>
                    <a:pt x="37" y="94"/>
                  </a:lnTo>
                  <a:lnTo>
                    <a:pt x="0" y="10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58" name="Freeform 761">
              <a:extLst>
                <a:ext uri="{FF2B5EF4-FFF2-40B4-BE49-F238E27FC236}">
                  <a16:creationId xmlns:a16="http://schemas.microsoft.com/office/drawing/2014/main" id="{FBE79D21-ECAE-401F-836E-3F812D93F154}"/>
                </a:ext>
              </a:extLst>
            </p:cNvPr>
            <p:cNvSpPr>
              <a:spLocks/>
            </p:cNvSpPr>
            <p:nvPr/>
          </p:nvSpPr>
          <p:spPr bwMode="auto">
            <a:xfrm>
              <a:off x="1675534" y="1760274"/>
              <a:ext cx="13807" cy="7081"/>
            </a:xfrm>
            <a:custGeom>
              <a:avLst/>
              <a:gdLst>
                <a:gd name="T0" fmla="*/ 0 w 24"/>
                <a:gd name="T1" fmla="*/ 0 h 10"/>
                <a:gd name="T2" fmla="*/ 0 w 24"/>
                <a:gd name="T3" fmla="*/ 0 h 10"/>
                <a:gd name="T4" fmla="*/ 0 w 24"/>
                <a:gd name="T5" fmla="*/ 0 h 10"/>
                <a:gd name="T6" fmla="*/ 0 w 24"/>
                <a:gd name="T7" fmla="*/ 0 h 10"/>
                <a:gd name="T8" fmla="*/ 0 w 24"/>
                <a:gd name="T9" fmla="*/ 0 h 10"/>
                <a:gd name="T10" fmla="*/ 0 w 24"/>
                <a:gd name="T11" fmla="*/ 0 h 10"/>
                <a:gd name="T12" fmla="*/ 0 w 24"/>
                <a:gd name="T13" fmla="*/ 0 h 10"/>
                <a:gd name="T14" fmla="*/ 0 w 24"/>
                <a:gd name="T15" fmla="*/ 0 h 10"/>
                <a:gd name="T16" fmla="*/ 0 w 24"/>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0"/>
                <a:gd name="T29" fmla="*/ 24 w 24"/>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0">
                  <a:moveTo>
                    <a:pt x="0" y="0"/>
                  </a:moveTo>
                  <a:lnTo>
                    <a:pt x="0" y="1"/>
                  </a:lnTo>
                  <a:lnTo>
                    <a:pt x="1" y="2"/>
                  </a:lnTo>
                  <a:lnTo>
                    <a:pt x="4" y="4"/>
                  </a:lnTo>
                  <a:lnTo>
                    <a:pt x="6" y="6"/>
                  </a:lnTo>
                  <a:lnTo>
                    <a:pt x="10" y="7"/>
                  </a:lnTo>
                  <a:lnTo>
                    <a:pt x="13" y="8"/>
                  </a:lnTo>
                  <a:lnTo>
                    <a:pt x="18" y="9"/>
                  </a:lnTo>
                  <a:lnTo>
                    <a:pt x="24" y="1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59" name="Freeform 762">
              <a:extLst>
                <a:ext uri="{FF2B5EF4-FFF2-40B4-BE49-F238E27FC236}">
                  <a16:creationId xmlns:a16="http://schemas.microsoft.com/office/drawing/2014/main" id="{F6EC7AF5-7BA9-4519-B735-3673DC53F7F9}"/>
                </a:ext>
              </a:extLst>
            </p:cNvPr>
            <p:cNvSpPr>
              <a:spLocks/>
            </p:cNvSpPr>
            <p:nvPr/>
          </p:nvSpPr>
          <p:spPr bwMode="auto">
            <a:xfrm>
              <a:off x="1643975" y="1655824"/>
              <a:ext cx="31559" cy="104451"/>
            </a:xfrm>
            <a:custGeom>
              <a:avLst/>
              <a:gdLst>
                <a:gd name="T0" fmla="*/ 0 w 48"/>
                <a:gd name="T1" fmla="*/ 0 h 168"/>
                <a:gd name="T2" fmla="*/ 0 w 48"/>
                <a:gd name="T3" fmla="*/ 0 h 168"/>
                <a:gd name="T4" fmla="*/ 0 w 48"/>
                <a:gd name="T5" fmla="*/ 0 h 168"/>
                <a:gd name="T6" fmla="*/ 0 w 48"/>
                <a:gd name="T7" fmla="*/ 0 h 168"/>
                <a:gd name="T8" fmla="*/ 0 w 48"/>
                <a:gd name="T9" fmla="*/ 0 h 168"/>
                <a:gd name="T10" fmla="*/ 0 w 48"/>
                <a:gd name="T11" fmla="*/ 0 h 168"/>
                <a:gd name="T12" fmla="*/ 0 60000 65536"/>
                <a:gd name="T13" fmla="*/ 0 60000 65536"/>
                <a:gd name="T14" fmla="*/ 0 60000 65536"/>
                <a:gd name="T15" fmla="*/ 0 60000 65536"/>
                <a:gd name="T16" fmla="*/ 0 60000 65536"/>
                <a:gd name="T17" fmla="*/ 0 60000 65536"/>
                <a:gd name="T18" fmla="*/ 0 w 48"/>
                <a:gd name="T19" fmla="*/ 0 h 168"/>
                <a:gd name="T20" fmla="*/ 48 w 48"/>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48" h="168">
                  <a:moveTo>
                    <a:pt x="0" y="0"/>
                  </a:moveTo>
                  <a:lnTo>
                    <a:pt x="0" y="37"/>
                  </a:lnTo>
                  <a:lnTo>
                    <a:pt x="6" y="37"/>
                  </a:lnTo>
                  <a:lnTo>
                    <a:pt x="6" y="157"/>
                  </a:lnTo>
                  <a:lnTo>
                    <a:pt x="48" y="157"/>
                  </a:lnTo>
                  <a:lnTo>
                    <a:pt x="48" y="168"/>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60" name="Freeform 763">
              <a:extLst>
                <a:ext uri="{FF2B5EF4-FFF2-40B4-BE49-F238E27FC236}">
                  <a16:creationId xmlns:a16="http://schemas.microsoft.com/office/drawing/2014/main" id="{20FA3E2C-F28C-440F-8444-A4CB29DDC6B9}"/>
                </a:ext>
              </a:extLst>
            </p:cNvPr>
            <p:cNvSpPr>
              <a:spLocks/>
            </p:cNvSpPr>
            <p:nvPr/>
          </p:nvSpPr>
          <p:spPr bwMode="auto">
            <a:xfrm>
              <a:off x="1584801" y="1576159"/>
              <a:ext cx="59174" cy="99139"/>
            </a:xfrm>
            <a:custGeom>
              <a:avLst/>
              <a:gdLst>
                <a:gd name="T0" fmla="*/ 0 w 98"/>
                <a:gd name="T1" fmla="*/ 0 h 159"/>
                <a:gd name="T2" fmla="*/ 0 w 98"/>
                <a:gd name="T3" fmla="*/ 0 h 159"/>
                <a:gd name="T4" fmla="*/ 0 w 98"/>
                <a:gd name="T5" fmla="*/ 0 h 159"/>
                <a:gd name="T6" fmla="*/ 0 w 98"/>
                <a:gd name="T7" fmla="*/ 0 h 159"/>
                <a:gd name="T8" fmla="*/ 0 w 98"/>
                <a:gd name="T9" fmla="*/ 0 h 159"/>
                <a:gd name="T10" fmla="*/ 0 w 98"/>
                <a:gd name="T11" fmla="*/ 0 h 159"/>
                <a:gd name="T12" fmla="*/ 0 w 98"/>
                <a:gd name="T13" fmla="*/ 0 h 159"/>
                <a:gd name="T14" fmla="*/ 0 w 98"/>
                <a:gd name="T15" fmla="*/ 0 h 159"/>
                <a:gd name="T16" fmla="*/ 0 w 98"/>
                <a:gd name="T17" fmla="*/ 0 h 1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159"/>
                <a:gd name="T29" fmla="*/ 98 w 98"/>
                <a:gd name="T30" fmla="*/ 159 h 15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159">
                  <a:moveTo>
                    <a:pt x="0" y="0"/>
                  </a:moveTo>
                  <a:lnTo>
                    <a:pt x="3" y="19"/>
                  </a:lnTo>
                  <a:lnTo>
                    <a:pt x="9" y="41"/>
                  </a:lnTo>
                  <a:lnTo>
                    <a:pt x="20" y="64"/>
                  </a:lnTo>
                  <a:lnTo>
                    <a:pt x="32" y="87"/>
                  </a:lnTo>
                  <a:lnTo>
                    <a:pt x="47" y="110"/>
                  </a:lnTo>
                  <a:lnTo>
                    <a:pt x="63" y="130"/>
                  </a:lnTo>
                  <a:lnTo>
                    <a:pt x="81" y="147"/>
                  </a:lnTo>
                  <a:lnTo>
                    <a:pt x="98" y="159"/>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61" name="Freeform 764">
              <a:extLst>
                <a:ext uri="{FF2B5EF4-FFF2-40B4-BE49-F238E27FC236}">
                  <a16:creationId xmlns:a16="http://schemas.microsoft.com/office/drawing/2014/main" id="{0257EEEA-A13E-4373-BB73-D42CCF3E8C02}"/>
                </a:ext>
              </a:extLst>
            </p:cNvPr>
            <p:cNvSpPr>
              <a:spLocks/>
            </p:cNvSpPr>
            <p:nvPr/>
          </p:nvSpPr>
          <p:spPr bwMode="auto">
            <a:xfrm>
              <a:off x="1776128" y="1717786"/>
              <a:ext cx="33532" cy="46029"/>
            </a:xfrm>
            <a:custGeom>
              <a:avLst/>
              <a:gdLst>
                <a:gd name="T0" fmla="*/ 0 w 55"/>
                <a:gd name="T1" fmla="*/ 0 h 72"/>
                <a:gd name="T2" fmla="*/ 0 w 55"/>
                <a:gd name="T3" fmla="*/ 0 h 72"/>
                <a:gd name="T4" fmla="*/ 0 w 55"/>
                <a:gd name="T5" fmla="*/ 0 h 72"/>
                <a:gd name="T6" fmla="*/ 0 w 55"/>
                <a:gd name="T7" fmla="*/ 0 h 72"/>
                <a:gd name="T8" fmla="*/ 0 w 55"/>
                <a:gd name="T9" fmla="*/ 0 h 72"/>
                <a:gd name="T10" fmla="*/ 0 w 55"/>
                <a:gd name="T11" fmla="*/ 0 h 72"/>
                <a:gd name="T12" fmla="*/ 0 60000 65536"/>
                <a:gd name="T13" fmla="*/ 0 60000 65536"/>
                <a:gd name="T14" fmla="*/ 0 60000 65536"/>
                <a:gd name="T15" fmla="*/ 0 60000 65536"/>
                <a:gd name="T16" fmla="*/ 0 60000 65536"/>
                <a:gd name="T17" fmla="*/ 0 60000 65536"/>
                <a:gd name="T18" fmla="*/ 0 w 55"/>
                <a:gd name="T19" fmla="*/ 0 h 72"/>
                <a:gd name="T20" fmla="*/ 55 w 55"/>
                <a:gd name="T21" fmla="*/ 72 h 72"/>
              </a:gdLst>
              <a:ahLst/>
              <a:cxnLst>
                <a:cxn ang="T12">
                  <a:pos x="T0" y="T1"/>
                </a:cxn>
                <a:cxn ang="T13">
                  <a:pos x="T2" y="T3"/>
                </a:cxn>
                <a:cxn ang="T14">
                  <a:pos x="T4" y="T5"/>
                </a:cxn>
                <a:cxn ang="T15">
                  <a:pos x="T6" y="T7"/>
                </a:cxn>
                <a:cxn ang="T16">
                  <a:pos x="T8" y="T9"/>
                </a:cxn>
                <a:cxn ang="T17">
                  <a:pos x="T10" y="T11"/>
                </a:cxn>
              </a:cxnLst>
              <a:rect l="T18" t="T19" r="T20" b="T21"/>
              <a:pathLst>
                <a:path w="55" h="72">
                  <a:moveTo>
                    <a:pt x="0" y="69"/>
                  </a:moveTo>
                  <a:lnTo>
                    <a:pt x="6" y="72"/>
                  </a:lnTo>
                  <a:lnTo>
                    <a:pt x="29" y="72"/>
                  </a:lnTo>
                  <a:lnTo>
                    <a:pt x="29" y="63"/>
                  </a:lnTo>
                  <a:lnTo>
                    <a:pt x="55" y="54"/>
                  </a:lnTo>
                  <a:lnTo>
                    <a:pt x="55"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62" name="Line 769">
              <a:extLst>
                <a:ext uri="{FF2B5EF4-FFF2-40B4-BE49-F238E27FC236}">
                  <a16:creationId xmlns:a16="http://schemas.microsoft.com/office/drawing/2014/main" id="{4010103D-2430-4BCA-91FE-E818D7248D37}"/>
                </a:ext>
              </a:extLst>
            </p:cNvPr>
            <p:cNvSpPr>
              <a:spLocks noChangeShapeType="1"/>
            </p:cNvSpPr>
            <p:nvPr/>
          </p:nvSpPr>
          <p:spPr bwMode="auto">
            <a:xfrm>
              <a:off x="1470399" y="1857642"/>
              <a:ext cx="209080" cy="354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grpSp>
      <p:sp>
        <p:nvSpPr>
          <p:cNvPr id="463" name="Freeform 1393">
            <a:extLst>
              <a:ext uri="{FF2B5EF4-FFF2-40B4-BE49-F238E27FC236}">
                <a16:creationId xmlns:a16="http://schemas.microsoft.com/office/drawing/2014/main" id="{A2541F4E-A62C-4807-9DA2-9AA715C3ED9D}"/>
              </a:ext>
            </a:extLst>
          </p:cNvPr>
          <p:cNvSpPr>
            <a:spLocks/>
          </p:cNvSpPr>
          <p:nvPr/>
        </p:nvSpPr>
        <p:spPr bwMode="auto">
          <a:xfrm>
            <a:off x="11473243" y="5670867"/>
            <a:ext cx="277813" cy="246063"/>
          </a:xfrm>
          <a:custGeom>
            <a:avLst/>
            <a:gdLst>
              <a:gd name="T0" fmla="*/ 2147483646 w 642"/>
              <a:gd name="T1" fmla="*/ 2147483646 h 208"/>
              <a:gd name="T2" fmla="*/ 2147483646 w 642"/>
              <a:gd name="T3" fmla="*/ 2147483646 h 208"/>
              <a:gd name="T4" fmla="*/ 2147483646 w 642"/>
              <a:gd name="T5" fmla="*/ 2147483646 h 208"/>
              <a:gd name="T6" fmla="*/ 0 w 642"/>
              <a:gd name="T7" fmla="*/ 0 h 208"/>
              <a:gd name="T8" fmla="*/ 2147483646 w 642"/>
              <a:gd name="T9" fmla="*/ 2147483646 h 208"/>
              <a:gd name="T10" fmla="*/ 2147483646 w 642"/>
              <a:gd name="T11" fmla="*/ 2147483646 h 208"/>
              <a:gd name="T12" fmla="*/ 2147483646 w 642"/>
              <a:gd name="T13" fmla="*/ 2147483646 h 208"/>
              <a:gd name="T14" fmla="*/ 0 60000 65536"/>
              <a:gd name="T15" fmla="*/ 0 60000 65536"/>
              <a:gd name="T16" fmla="*/ 0 60000 65536"/>
              <a:gd name="T17" fmla="*/ 0 60000 65536"/>
              <a:gd name="T18" fmla="*/ 0 60000 65536"/>
              <a:gd name="T19" fmla="*/ 0 60000 65536"/>
              <a:gd name="T20" fmla="*/ 0 60000 65536"/>
              <a:gd name="T21" fmla="*/ 0 w 642"/>
              <a:gd name="T22" fmla="*/ 0 h 208"/>
              <a:gd name="T23" fmla="*/ 642 w 642"/>
              <a:gd name="T24" fmla="*/ 208 h 2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2" h="208">
                <a:moveTo>
                  <a:pt x="642" y="208"/>
                </a:moveTo>
                <a:lnTo>
                  <a:pt x="309" y="80"/>
                </a:lnTo>
                <a:lnTo>
                  <a:pt x="314" y="110"/>
                </a:lnTo>
                <a:lnTo>
                  <a:pt x="0" y="0"/>
                </a:lnTo>
                <a:lnTo>
                  <a:pt x="334" y="127"/>
                </a:lnTo>
                <a:lnTo>
                  <a:pt x="328" y="98"/>
                </a:lnTo>
                <a:lnTo>
                  <a:pt x="642" y="208"/>
                </a:lnTo>
                <a:close/>
              </a:path>
            </a:pathLst>
          </a:custGeom>
          <a:solidFill>
            <a:srgbClr val="000000"/>
          </a:solidFill>
          <a:ln w="4763">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464" name="テキスト ボックス 214">
            <a:extLst>
              <a:ext uri="{FF2B5EF4-FFF2-40B4-BE49-F238E27FC236}">
                <a16:creationId xmlns:a16="http://schemas.microsoft.com/office/drawing/2014/main" id="{C732F27F-DE78-47D5-9E1C-1CCBCE20C14B}"/>
              </a:ext>
            </a:extLst>
          </p:cNvPr>
          <p:cNvSpPr txBox="1">
            <a:spLocks noChangeArrowheads="1"/>
          </p:cNvSpPr>
          <p:nvPr/>
        </p:nvSpPr>
        <p:spPr bwMode="auto">
          <a:xfrm>
            <a:off x="9164895" y="5476693"/>
            <a:ext cx="257542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defRPr/>
            </a:pPr>
            <a:r>
              <a:rPr lang="en-US" altLang="ja-JP" sz="2000" b="1" u="sng" kern="0" dirty="0">
                <a:solidFill>
                  <a:srgbClr val="984807"/>
                </a:solidFill>
                <a:latin typeface="Times New Roman" panose="02020603050405020304" pitchFamily="18" charset="0"/>
                <a:cs typeface="Times New Roman" panose="02020603050405020304" pitchFamily="18" charset="0"/>
              </a:rPr>
              <a:t>Agency/</a:t>
            </a:r>
            <a:r>
              <a:rPr lang="en-US" altLang="ja-JP" sz="2000" b="1" u="sng" kern="0" dirty="0" err="1">
                <a:solidFill>
                  <a:srgbClr val="984807"/>
                </a:solidFill>
                <a:latin typeface="Times New Roman" panose="02020603050405020304" pitchFamily="18" charset="0"/>
                <a:cs typeface="Times New Roman" panose="02020603050405020304" pitchFamily="18" charset="0"/>
              </a:rPr>
              <a:t>Comercial</a:t>
            </a:r>
            <a:endParaRPr lang="en-US" altLang="ja-JP" sz="2000" b="1" u="sng" kern="0" dirty="0">
              <a:solidFill>
                <a:srgbClr val="984807"/>
              </a:solidFill>
              <a:latin typeface="Times New Roman" panose="02020603050405020304" pitchFamily="18" charset="0"/>
              <a:cs typeface="Times New Roman" panose="02020603050405020304" pitchFamily="18" charset="0"/>
            </a:endParaRPr>
          </a:p>
          <a:p>
            <a:pPr algn="ctr">
              <a:spcBef>
                <a:spcPct val="0"/>
              </a:spcBef>
              <a:buNone/>
              <a:defRPr/>
            </a:pPr>
            <a:r>
              <a:rPr lang="en-US" altLang="ja-JP" sz="2000" b="1" u="sng" kern="0" dirty="0">
                <a:solidFill>
                  <a:srgbClr val="984807"/>
                </a:solidFill>
                <a:latin typeface="Times New Roman" panose="02020603050405020304" pitchFamily="18" charset="0"/>
                <a:cs typeface="Times New Roman" panose="02020603050405020304" pitchFamily="18" charset="0"/>
              </a:rPr>
              <a:t>Providers</a:t>
            </a:r>
            <a:endParaRPr lang="ja-JP" altLang="en-US" sz="2000" b="1" u="sng" kern="0" dirty="0">
              <a:solidFill>
                <a:srgbClr val="984807"/>
              </a:solidFill>
              <a:latin typeface="Times New Roman" panose="02020603050405020304" pitchFamily="18" charset="0"/>
              <a:cs typeface="Times New Roman" panose="02020603050405020304" pitchFamily="18" charset="0"/>
            </a:endParaRPr>
          </a:p>
        </p:txBody>
      </p:sp>
      <p:sp>
        <p:nvSpPr>
          <p:cNvPr id="466" name="正方形/長方形 465">
            <a:extLst>
              <a:ext uri="{FF2B5EF4-FFF2-40B4-BE49-F238E27FC236}">
                <a16:creationId xmlns:a16="http://schemas.microsoft.com/office/drawing/2014/main" id="{4473834D-E27F-4CE1-89B2-12F76F52192B}"/>
              </a:ext>
            </a:extLst>
          </p:cNvPr>
          <p:cNvSpPr/>
          <p:nvPr/>
        </p:nvSpPr>
        <p:spPr>
          <a:xfrm>
            <a:off x="11075947" y="6350045"/>
            <a:ext cx="576263" cy="411162"/>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Sync/</a:t>
            </a:r>
          </a:p>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coding</a:t>
            </a:r>
            <a:endParaRPr kumimoji="0" lang="ja-JP" altLang="en-US" sz="1000"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67" name="正方形/長方形 466">
            <a:extLst>
              <a:ext uri="{FF2B5EF4-FFF2-40B4-BE49-F238E27FC236}">
                <a16:creationId xmlns:a16="http://schemas.microsoft.com/office/drawing/2014/main" id="{601337EE-997F-4D12-A17B-522CC9EDA947}"/>
              </a:ext>
            </a:extLst>
          </p:cNvPr>
          <p:cNvSpPr/>
          <p:nvPr/>
        </p:nvSpPr>
        <p:spPr>
          <a:xfrm>
            <a:off x="9439302" y="6303614"/>
            <a:ext cx="647700" cy="409575"/>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SLE</a:t>
            </a:r>
          </a:p>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provider</a:t>
            </a:r>
            <a:endParaRPr kumimoji="0" lang="ja-JP" altLang="en-US" sz="1000"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68" name="テキスト ボックス 467">
            <a:extLst>
              <a:ext uri="{FF2B5EF4-FFF2-40B4-BE49-F238E27FC236}">
                <a16:creationId xmlns:a16="http://schemas.microsoft.com/office/drawing/2014/main" id="{C809B7AC-81C1-438E-9EF5-FEA4C59128D5}"/>
              </a:ext>
            </a:extLst>
          </p:cNvPr>
          <p:cNvSpPr txBox="1"/>
          <p:nvPr/>
        </p:nvSpPr>
        <p:spPr>
          <a:xfrm>
            <a:off x="10272904" y="6237463"/>
            <a:ext cx="715963" cy="538163"/>
          </a:xfrm>
          <a:prstGeom prst="rect">
            <a:avLst/>
          </a:prstGeom>
          <a:noFill/>
          <a:ln w="19050">
            <a:solidFill>
              <a:srgbClr val="FFFFFF">
                <a:lumMod val="50000"/>
              </a:srgbClr>
            </a:solidFill>
          </a:ln>
        </p:spPr>
        <p:txBody>
          <a:bodyPr>
            <a:spAutoFit/>
          </a:bodyP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AOS / TM </a:t>
            </a:r>
            <a:r>
              <a:rPr kumimoji="0" lang="en-US" altLang="ja-JP" sz="900" kern="0">
                <a:solidFill>
                  <a:prstClr val="black"/>
                </a:solidFill>
                <a:latin typeface="Times New Roman" panose="02020603050405020304" pitchFamily="18" charset="0"/>
                <a:ea typeface="ＭＳ Ｐゴシック"/>
                <a:cs typeface="Times New Roman" panose="02020603050405020304" pitchFamily="18" charset="0"/>
              </a:rPr>
              <a:t>protocol </a:t>
            </a:r>
            <a:endParaRPr kumimoji="0" lang="ja-JP" altLang="en-US" sz="900"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69" name="正方形/長方形 468">
            <a:extLst>
              <a:ext uri="{FF2B5EF4-FFF2-40B4-BE49-F238E27FC236}">
                <a16:creationId xmlns:a16="http://schemas.microsoft.com/office/drawing/2014/main" id="{4AAB487B-862E-4987-BFE0-F26ED45C2FB2}"/>
              </a:ext>
            </a:extLst>
          </p:cNvPr>
          <p:cNvSpPr/>
          <p:nvPr/>
        </p:nvSpPr>
        <p:spPr>
          <a:xfrm>
            <a:off x="9351219" y="6103834"/>
            <a:ext cx="792289" cy="655638"/>
          </a:xfrm>
          <a:prstGeom prst="rect">
            <a:avLst/>
          </a:prstGeom>
          <a:noFill/>
          <a:ln w="28575" cap="flat" cmpd="sng" algn="ctr">
            <a:solidFill>
              <a:schemeClr val="accent6">
                <a:lumMod val="50000"/>
              </a:schemeClr>
            </a:solidFill>
            <a:prstDash val="sysDot"/>
          </a:ln>
          <a:effectLst/>
        </p:spPr>
        <p:txBody>
          <a:bodyPr anchor="ctr"/>
          <a:lstStyle/>
          <a:p>
            <a:pPr algn="ctr">
              <a:defRPr/>
            </a:pPr>
            <a:endParaRPr kumimoji="0" lang="ja-JP" altLang="en-US" kern="0">
              <a:solidFill>
                <a:sysClr val="windowText" lastClr="000000"/>
              </a:solidFill>
              <a:latin typeface="Times New Roman" panose="02020603050405020304" pitchFamily="18" charset="0"/>
              <a:ea typeface="ＭＳ Ｐゴシック"/>
              <a:cs typeface="Times New Roman" panose="02020603050405020304" pitchFamily="18" charset="0"/>
            </a:endParaRPr>
          </a:p>
        </p:txBody>
      </p:sp>
      <p:sp>
        <p:nvSpPr>
          <p:cNvPr id="482" name="テキスト ボックス 481"/>
          <p:cNvSpPr txBox="1"/>
          <p:nvPr/>
        </p:nvSpPr>
        <p:spPr>
          <a:xfrm flipH="1">
            <a:off x="6941661" y="2970688"/>
            <a:ext cx="1041873" cy="584775"/>
          </a:xfrm>
          <a:prstGeom prst="rect">
            <a:avLst/>
          </a:prstGeom>
          <a:noFill/>
        </p:spPr>
        <p:txBody>
          <a:bodyPr wrap="square" rtlCol="0">
            <a:spAutoFit/>
          </a:bodyPr>
          <a:lstStyle/>
          <a:p>
            <a:r>
              <a:rPr kumimoji="1" lang="en-US" altLang="ja-JP" sz="1600" dirty="0"/>
              <a:t>TC/TM</a:t>
            </a:r>
          </a:p>
          <a:p>
            <a:r>
              <a:rPr lang="en-US" altLang="ja-JP" sz="1600" dirty="0"/>
              <a:t>(legacy)</a:t>
            </a:r>
            <a:endParaRPr kumimoji="1" lang="ja-JP" altLang="en-US" sz="1600" dirty="0"/>
          </a:p>
        </p:txBody>
      </p:sp>
      <p:cxnSp>
        <p:nvCxnSpPr>
          <p:cNvPr id="492" name="直線コネクタ 491">
            <a:extLst>
              <a:ext uri="{FF2B5EF4-FFF2-40B4-BE49-F238E27FC236}">
                <a16:creationId xmlns:a16="http://schemas.microsoft.com/office/drawing/2014/main" id="{51524F1A-9BA3-4CC7-A687-867D146139AD}"/>
              </a:ext>
            </a:extLst>
          </p:cNvPr>
          <p:cNvCxnSpPr>
            <a:cxnSpLocks/>
            <a:endCxn id="406" idx="2"/>
          </p:cNvCxnSpPr>
          <p:nvPr/>
        </p:nvCxnSpPr>
        <p:spPr>
          <a:xfrm flipV="1">
            <a:off x="2880376" y="3494107"/>
            <a:ext cx="0" cy="586121"/>
          </a:xfrm>
          <a:prstGeom prst="line">
            <a:avLst/>
          </a:prstGeom>
          <a:noFill/>
          <a:ln w="25400" cap="flat" cmpd="sng" algn="ctr">
            <a:solidFill>
              <a:srgbClr val="0070C0"/>
            </a:solidFill>
            <a:prstDash val="solid"/>
          </a:ln>
          <a:effectLst/>
        </p:spPr>
      </p:cxnSp>
      <p:sp>
        <p:nvSpPr>
          <p:cNvPr id="494" name="テキスト ボックス 493"/>
          <p:cNvSpPr txBox="1"/>
          <p:nvPr/>
        </p:nvSpPr>
        <p:spPr>
          <a:xfrm flipH="1">
            <a:off x="1368686" y="3628813"/>
            <a:ext cx="1490237" cy="338554"/>
          </a:xfrm>
          <a:prstGeom prst="rect">
            <a:avLst/>
          </a:prstGeom>
          <a:noFill/>
        </p:spPr>
        <p:txBody>
          <a:bodyPr wrap="square" rtlCol="0">
            <a:spAutoFit/>
          </a:bodyPr>
          <a:lstStyle/>
          <a:p>
            <a:r>
              <a:rPr kumimoji="1" lang="en-US" altLang="ja-JP" sz="1600" dirty="0"/>
              <a:t>TC/TM</a:t>
            </a:r>
            <a:r>
              <a:rPr lang="en-US" altLang="ja-JP" sz="1600" dirty="0"/>
              <a:t>(SLE)</a:t>
            </a:r>
            <a:endParaRPr kumimoji="1" lang="ja-JP" altLang="en-US" sz="1600" dirty="0"/>
          </a:p>
        </p:txBody>
      </p:sp>
      <p:sp>
        <p:nvSpPr>
          <p:cNvPr id="495" name="テキスト ボックス 494"/>
          <p:cNvSpPr txBox="1"/>
          <p:nvPr/>
        </p:nvSpPr>
        <p:spPr>
          <a:xfrm flipH="1">
            <a:off x="-17686" y="3322508"/>
            <a:ext cx="1476607" cy="461665"/>
          </a:xfrm>
          <a:prstGeom prst="rect">
            <a:avLst/>
          </a:prstGeom>
          <a:noFill/>
        </p:spPr>
        <p:txBody>
          <a:bodyPr wrap="square" rtlCol="0">
            <a:spAutoFit/>
          </a:bodyPr>
          <a:lstStyle/>
          <a:p>
            <a:pPr algn="ctr"/>
            <a:r>
              <a:rPr lang="en-US" altLang="ja-JP" sz="1200" dirty="0"/>
              <a:t>From/To</a:t>
            </a:r>
          </a:p>
          <a:p>
            <a:pPr algn="ctr"/>
            <a:r>
              <a:rPr lang="en-US" altLang="ja-JP" sz="1200" dirty="0" err="1"/>
              <a:t>Bepicolombo</a:t>
            </a:r>
            <a:r>
              <a:rPr lang="en-US" altLang="ja-JP" sz="1200" dirty="0"/>
              <a:t>/ESA</a:t>
            </a:r>
            <a:endParaRPr kumimoji="1" lang="en-US" altLang="ja-JP" sz="1200" dirty="0"/>
          </a:p>
        </p:txBody>
      </p:sp>
      <p:pic>
        <p:nvPicPr>
          <p:cNvPr id="517" name="図 5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46450" y="3585374"/>
            <a:ext cx="1070355" cy="1070355"/>
          </a:xfrm>
          <a:prstGeom prst="rect">
            <a:avLst/>
          </a:prstGeom>
        </p:spPr>
      </p:pic>
      <p:sp>
        <p:nvSpPr>
          <p:cNvPr id="518" name="テキスト ボックス 517"/>
          <p:cNvSpPr txBox="1"/>
          <p:nvPr/>
        </p:nvSpPr>
        <p:spPr>
          <a:xfrm flipH="1">
            <a:off x="8297533" y="3225258"/>
            <a:ext cx="1637194" cy="584775"/>
          </a:xfrm>
          <a:prstGeom prst="rect">
            <a:avLst/>
          </a:prstGeom>
          <a:noFill/>
        </p:spPr>
        <p:txBody>
          <a:bodyPr wrap="square" rtlCol="0">
            <a:spAutoFit/>
          </a:bodyPr>
          <a:lstStyle/>
          <a:p>
            <a:endParaRPr kumimoji="1" lang="en-US" altLang="ja-JP" sz="1600" dirty="0"/>
          </a:p>
          <a:p>
            <a:endParaRPr kumimoji="1" lang="ja-JP" altLang="en-US" sz="1600" dirty="0"/>
          </a:p>
        </p:txBody>
      </p:sp>
      <p:sp>
        <p:nvSpPr>
          <p:cNvPr id="522" name="タイトル 1"/>
          <p:cNvSpPr txBox="1">
            <a:spLocks/>
          </p:cNvSpPr>
          <p:nvPr/>
        </p:nvSpPr>
        <p:spPr>
          <a:xfrm>
            <a:off x="1348063" y="1358144"/>
            <a:ext cx="3174070" cy="5895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000" b="1" dirty="0"/>
              <a:t>JAXA Service </a:t>
            </a:r>
            <a:r>
              <a:rPr lang="en-US" altLang="ja-JP" sz="2000" b="1" dirty="0" smtClean="0"/>
              <a:t>Providers</a:t>
            </a:r>
            <a:endParaRPr lang="ja-JP" altLang="en-US" sz="2000" b="1" dirty="0"/>
          </a:p>
        </p:txBody>
      </p:sp>
      <p:sp>
        <p:nvSpPr>
          <p:cNvPr id="523" name="タイトル 1"/>
          <p:cNvSpPr txBox="1">
            <a:spLocks/>
          </p:cNvSpPr>
          <p:nvPr/>
        </p:nvSpPr>
        <p:spPr>
          <a:xfrm>
            <a:off x="4495902" y="1334113"/>
            <a:ext cx="4076533" cy="5895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2000" b="1" dirty="0"/>
              <a:t>JAXA Service </a:t>
            </a:r>
            <a:r>
              <a:rPr lang="en-US" altLang="ja-JP" sz="2000" b="1" dirty="0" smtClean="0"/>
              <a:t>Users</a:t>
            </a:r>
            <a:endParaRPr lang="ja-JP" altLang="en-US" sz="2000" b="1" dirty="0"/>
          </a:p>
        </p:txBody>
      </p:sp>
      <p:sp>
        <p:nvSpPr>
          <p:cNvPr id="524" name="タイトル 1"/>
          <p:cNvSpPr txBox="1">
            <a:spLocks/>
          </p:cNvSpPr>
          <p:nvPr/>
        </p:nvSpPr>
        <p:spPr>
          <a:xfrm>
            <a:off x="9316805" y="1304448"/>
            <a:ext cx="4076533" cy="5895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000" b="1" dirty="0"/>
              <a:t>Service </a:t>
            </a:r>
            <a:r>
              <a:rPr lang="en-US" altLang="ja-JP" sz="2000" b="1" dirty="0" smtClean="0"/>
              <a:t>Providers </a:t>
            </a:r>
            <a:endParaRPr lang="ja-JP" altLang="en-US" sz="2000" b="1" dirty="0"/>
          </a:p>
        </p:txBody>
      </p:sp>
      <p:sp>
        <p:nvSpPr>
          <p:cNvPr id="525" name="タイトル 1"/>
          <p:cNvSpPr txBox="1">
            <a:spLocks/>
          </p:cNvSpPr>
          <p:nvPr/>
        </p:nvSpPr>
        <p:spPr>
          <a:xfrm>
            <a:off x="29977" y="425903"/>
            <a:ext cx="9223333" cy="544911"/>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t>JAXA Service Users have no interoperability in CSTSes apart from TC/TM in SLE </a:t>
            </a:r>
            <a:endParaRPr lang="ja-JP" altLang="en-US" sz="2400" dirty="0"/>
          </a:p>
        </p:txBody>
      </p:sp>
      <p:sp>
        <p:nvSpPr>
          <p:cNvPr id="526" name="正方形/長方形 525">
            <a:extLst>
              <a:ext uri="{FF2B5EF4-FFF2-40B4-BE49-F238E27FC236}">
                <a16:creationId xmlns:a16="http://schemas.microsoft.com/office/drawing/2014/main" id="{C441E87F-C1A5-452F-BDC4-9D2E626C93D0}"/>
              </a:ext>
            </a:extLst>
          </p:cNvPr>
          <p:cNvSpPr/>
          <p:nvPr/>
        </p:nvSpPr>
        <p:spPr>
          <a:xfrm>
            <a:off x="2466747" y="6342767"/>
            <a:ext cx="1927394" cy="420568"/>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dirty="0">
                <a:solidFill>
                  <a:prstClr val="black"/>
                </a:solidFill>
                <a:latin typeface="Times New Roman" panose="02020603050405020304" pitchFamily="18" charset="0"/>
                <a:ea typeface="ＭＳ Ｐゴシック"/>
                <a:cs typeface="Times New Roman" panose="02020603050405020304" pitchFamily="18" charset="0"/>
              </a:rPr>
              <a:t>JAXA’s Planning System</a:t>
            </a:r>
          </a:p>
          <a:p>
            <a:pPr algn="ctr">
              <a:defRPr/>
            </a:pPr>
            <a:r>
              <a:rPr kumimoji="0" lang="en-US" altLang="ja-JP" sz="1000" kern="0" dirty="0">
                <a:solidFill>
                  <a:prstClr val="black"/>
                </a:solidFill>
                <a:latin typeface="Times New Roman" panose="02020603050405020304" pitchFamily="18" charset="0"/>
                <a:ea typeface="ＭＳ Ｐゴシック"/>
                <a:cs typeface="Times New Roman" panose="02020603050405020304" pitchFamily="18" charset="0"/>
              </a:rPr>
              <a:t>(Legacy systems) </a:t>
            </a:r>
          </a:p>
        </p:txBody>
      </p:sp>
      <p:sp>
        <p:nvSpPr>
          <p:cNvPr id="374" name="テキスト ボックス 373"/>
          <p:cNvSpPr txBox="1"/>
          <p:nvPr/>
        </p:nvSpPr>
        <p:spPr>
          <a:xfrm flipH="1">
            <a:off x="1374034" y="3829066"/>
            <a:ext cx="1433702" cy="276999"/>
          </a:xfrm>
          <a:prstGeom prst="rect">
            <a:avLst/>
          </a:prstGeom>
          <a:noFill/>
        </p:spPr>
        <p:txBody>
          <a:bodyPr wrap="square" rtlCol="0">
            <a:spAutoFit/>
          </a:bodyPr>
          <a:lstStyle/>
          <a:p>
            <a:r>
              <a:rPr lang="en-US" altLang="ja-JP" sz="1200" dirty="0"/>
              <a:t>(only Usuda64</a:t>
            </a:r>
            <a:r>
              <a:rPr kumimoji="1" lang="en-US" altLang="ja-JP" sz="1200" dirty="0"/>
              <a:t>)</a:t>
            </a:r>
            <a:endParaRPr kumimoji="1" lang="ja-JP" altLang="en-US" sz="1200" dirty="0"/>
          </a:p>
        </p:txBody>
      </p:sp>
      <p:cxnSp>
        <p:nvCxnSpPr>
          <p:cNvPr id="379" name="直線コネクタ 378">
            <a:extLst>
              <a:ext uri="{FF2B5EF4-FFF2-40B4-BE49-F238E27FC236}">
                <a16:creationId xmlns:a16="http://schemas.microsoft.com/office/drawing/2014/main" id="{51524F1A-9BA3-4CC7-A687-867D146139AD}"/>
              </a:ext>
            </a:extLst>
          </p:cNvPr>
          <p:cNvCxnSpPr>
            <a:cxnSpLocks/>
            <a:stCxn id="467" idx="1"/>
          </p:cNvCxnSpPr>
          <p:nvPr/>
        </p:nvCxnSpPr>
        <p:spPr>
          <a:xfrm flipH="1" flipV="1">
            <a:off x="8536905" y="6487246"/>
            <a:ext cx="902397" cy="21156"/>
          </a:xfrm>
          <a:prstGeom prst="line">
            <a:avLst/>
          </a:prstGeom>
          <a:noFill/>
          <a:ln w="25400" cap="flat" cmpd="sng" algn="ctr">
            <a:solidFill>
              <a:srgbClr val="0070C0"/>
            </a:solidFill>
            <a:prstDash val="solid"/>
          </a:ln>
          <a:effectLst/>
        </p:spPr>
      </p:cxnSp>
      <p:sp>
        <p:nvSpPr>
          <p:cNvPr id="380" name="テキスト ボックス 379"/>
          <p:cNvSpPr txBox="1"/>
          <p:nvPr/>
        </p:nvSpPr>
        <p:spPr>
          <a:xfrm flipH="1">
            <a:off x="8499794" y="6188923"/>
            <a:ext cx="1623473" cy="584775"/>
          </a:xfrm>
          <a:prstGeom prst="rect">
            <a:avLst/>
          </a:prstGeom>
          <a:noFill/>
        </p:spPr>
        <p:txBody>
          <a:bodyPr wrap="square" rtlCol="0">
            <a:spAutoFit/>
          </a:bodyPr>
          <a:lstStyle/>
          <a:p>
            <a:r>
              <a:rPr kumimoji="1" lang="en-US" altLang="ja-JP" sz="1600" dirty="0"/>
              <a:t>TC/TM</a:t>
            </a:r>
          </a:p>
          <a:p>
            <a:r>
              <a:rPr lang="en-US" altLang="ja-JP" sz="1600" dirty="0"/>
              <a:t>(SLE)</a:t>
            </a:r>
            <a:endParaRPr kumimoji="1" lang="ja-JP" altLang="en-US" sz="1600" dirty="0"/>
          </a:p>
        </p:txBody>
      </p:sp>
      <p:cxnSp>
        <p:nvCxnSpPr>
          <p:cNvPr id="410" name="カギ線コネクタ 409"/>
          <p:cNvCxnSpPr>
            <a:cxnSpLocks/>
          </p:cNvCxnSpPr>
          <p:nvPr/>
        </p:nvCxnSpPr>
        <p:spPr>
          <a:xfrm flipV="1">
            <a:off x="7032834" y="3986080"/>
            <a:ext cx="1406064" cy="8566"/>
          </a:xfrm>
          <a:prstGeom prst="bentConnector3">
            <a:avLst>
              <a:gd name="adj1" fmla="val 50000"/>
            </a:avLst>
          </a:prstGeom>
          <a:noFill/>
          <a:ln w="88900" cap="flat" cmpd="sng" algn="ctr">
            <a:solidFill>
              <a:srgbClr val="7030A0"/>
            </a:solidFill>
            <a:prstDash val="solid"/>
          </a:ln>
          <a:effectLst/>
        </p:spPr>
      </p:cxnSp>
      <p:cxnSp>
        <p:nvCxnSpPr>
          <p:cNvPr id="476" name="カギ線コネクタ 475"/>
          <p:cNvCxnSpPr>
            <a:cxnSpLocks/>
          </p:cNvCxnSpPr>
          <p:nvPr/>
        </p:nvCxnSpPr>
        <p:spPr>
          <a:xfrm rot="10800000" flipV="1">
            <a:off x="9077795" y="3630049"/>
            <a:ext cx="928018" cy="411151"/>
          </a:xfrm>
          <a:prstGeom prst="bentConnector3">
            <a:avLst>
              <a:gd name="adj1" fmla="val 3576"/>
            </a:avLst>
          </a:prstGeom>
          <a:noFill/>
          <a:ln w="88900" cap="flat" cmpd="sng" algn="ctr">
            <a:solidFill>
              <a:srgbClr val="FFFF00"/>
            </a:solidFill>
            <a:prstDash val="solid"/>
          </a:ln>
          <a:effectLst/>
        </p:spPr>
      </p:cxnSp>
      <p:sp>
        <p:nvSpPr>
          <p:cNvPr id="489" name="正方形/長方形 488">
            <a:extLst>
              <a:ext uri="{FF2B5EF4-FFF2-40B4-BE49-F238E27FC236}">
                <a16:creationId xmlns:a16="http://schemas.microsoft.com/office/drawing/2014/main" id="{11DB5117-2179-47AB-982A-EBA94710E706}"/>
              </a:ext>
            </a:extLst>
          </p:cNvPr>
          <p:cNvSpPr/>
          <p:nvPr/>
        </p:nvSpPr>
        <p:spPr>
          <a:xfrm>
            <a:off x="7543827" y="6151705"/>
            <a:ext cx="1019427" cy="511720"/>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dirty="0">
                <a:solidFill>
                  <a:prstClr val="black"/>
                </a:solidFill>
                <a:latin typeface="Times New Roman" panose="02020603050405020304" pitchFamily="18" charset="0"/>
                <a:ea typeface="ＭＳ Ｐゴシック"/>
                <a:cs typeface="Times New Roman" panose="02020603050405020304" pitchFamily="18" charset="0"/>
              </a:rPr>
              <a:t>SLE</a:t>
            </a:r>
          </a:p>
          <a:p>
            <a:pPr algn="ctr">
              <a:defRPr/>
            </a:pPr>
            <a:r>
              <a:rPr kumimoji="0" lang="en-US" altLang="ja-JP" sz="1000" kern="0" dirty="0">
                <a:solidFill>
                  <a:prstClr val="black"/>
                </a:solidFill>
                <a:latin typeface="Times New Roman" panose="02020603050405020304" pitchFamily="18" charset="0"/>
                <a:ea typeface="ＭＳ Ｐゴシック"/>
                <a:cs typeface="Times New Roman" panose="02020603050405020304" pitchFamily="18" charset="0"/>
              </a:rPr>
              <a:t>user</a:t>
            </a:r>
            <a:endParaRPr kumimoji="0" lang="ja-JP" altLang="en-US" sz="1000" kern="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91" name="正方形/長方形 490">
            <a:extLst>
              <a:ext uri="{FF2B5EF4-FFF2-40B4-BE49-F238E27FC236}">
                <a16:creationId xmlns:a16="http://schemas.microsoft.com/office/drawing/2014/main" id="{90AB832E-EF86-426C-A6F6-E1D6787F94D7}"/>
              </a:ext>
            </a:extLst>
          </p:cNvPr>
          <p:cNvSpPr/>
          <p:nvPr/>
        </p:nvSpPr>
        <p:spPr>
          <a:xfrm>
            <a:off x="4687463" y="6142474"/>
            <a:ext cx="1734228" cy="528365"/>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100" b="1" kern="0" dirty="0">
                <a:solidFill>
                  <a:prstClr val="black"/>
                </a:solidFill>
                <a:latin typeface="Times New Roman" panose="02020603050405020304" pitchFamily="18" charset="0"/>
                <a:ea typeface="ＭＳ Ｐゴシック"/>
                <a:cs typeface="Times New Roman" panose="02020603050405020304" pitchFamily="18" charset="0"/>
              </a:rPr>
              <a:t>Mission</a:t>
            </a:r>
          </a:p>
          <a:p>
            <a:pPr algn="ctr">
              <a:defRPr/>
            </a:pPr>
            <a:r>
              <a:rPr kumimoji="0" lang="en-US" altLang="ja-JP" sz="1100" b="1" kern="0" dirty="0">
                <a:solidFill>
                  <a:prstClr val="black"/>
                </a:solidFill>
                <a:latin typeface="Times New Roman" panose="02020603050405020304" pitchFamily="18" charset="0"/>
                <a:ea typeface="ＭＳ Ｐゴシック"/>
                <a:cs typeface="Times New Roman" panose="02020603050405020304" pitchFamily="18" charset="0"/>
              </a:rPr>
              <a:t>Operations</a:t>
            </a:r>
          </a:p>
          <a:p>
            <a:pPr algn="ctr">
              <a:defRPr/>
            </a:pPr>
            <a:r>
              <a:rPr kumimoji="0" lang="en-US" altLang="ja-JP" sz="1100" b="1" kern="0" dirty="0">
                <a:solidFill>
                  <a:prstClr val="black"/>
                </a:solidFill>
                <a:latin typeface="Times New Roman" panose="02020603050405020304" pitchFamily="18" charset="0"/>
                <a:ea typeface="ＭＳ Ｐゴシック"/>
                <a:cs typeface="Times New Roman" panose="02020603050405020304" pitchFamily="18" charset="0"/>
              </a:rPr>
              <a:t>system</a:t>
            </a:r>
            <a:endParaRPr kumimoji="0" lang="ja-JP" altLang="en-US" sz="800" kern="0" dirty="0">
              <a:solidFill>
                <a:prstClr val="black"/>
              </a:solidFill>
              <a:latin typeface="Times New Roman" panose="02020603050405020304" pitchFamily="18" charset="0"/>
              <a:ea typeface="ＭＳ Ｐゴシック"/>
              <a:cs typeface="Times New Roman" panose="02020603050405020304" pitchFamily="18" charset="0"/>
            </a:endParaRPr>
          </a:p>
        </p:txBody>
      </p:sp>
      <p:cxnSp>
        <p:nvCxnSpPr>
          <p:cNvPr id="312" name="直線コネクタ 311">
            <a:extLst>
              <a:ext uri="{FF2B5EF4-FFF2-40B4-BE49-F238E27FC236}">
                <a16:creationId xmlns:a16="http://schemas.microsoft.com/office/drawing/2014/main" id="{51524F1A-9BA3-4CC7-A687-867D146139AD}"/>
              </a:ext>
            </a:extLst>
          </p:cNvPr>
          <p:cNvCxnSpPr>
            <a:cxnSpLocks/>
          </p:cNvCxnSpPr>
          <p:nvPr/>
        </p:nvCxnSpPr>
        <p:spPr>
          <a:xfrm flipH="1" flipV="1">
            <a:off x="9672514" y="1044877"/>
            <a:ext cx="767318" cy="16788"/>
          </a:xfrm>
          <a:prstGeom prst="line">
            <a:avLst/>
          </a:prstGeom>
          <a:noFill/>
          <a:ln w="88900" cap="flat" cmpd="sng" algn="ctr">
            <a:solidFill>
              <a:srgbClr val="7030A0"/>
            </a:solidFill>
            <a:prstDash val="solid"/>
          </a:ln>
          <a:effectLst/>
        </p:spPr>
      </p:cxnSp>
      <p:cxnSp>
        <p:nvCxnSpPr>
          <p:cNvPr id="384" name="直線コネクタ 383">
            <a:extLst>
              <a:ext uri="{FF2B5EF4-FFF2-40B4-BE49-F238E27FC236}">
                <a16:creationId xmlns:a16="http://schemas.microsoft.com/office/drawing/2014/main" id="{51524F1A-9BA3-4CC7-A687-867D146139AD}"/>
              </a:ext>
            </a:extLst>
          </p:cNvPr>
          <p:cNvCxnSpPr>
            <a:cxnSpLocks/>
          </p:cNvCxnSpPr>
          <p:nvPr/>
        </p:nvCxnSpPr>
        <p:spPr>
          <a:xfrm flipH="1" flipV="1">
            <a:off x="9685673" y="875349"/>
            <a:ext cx="746697" cy="9672"/>
          </a:xfrm>
          <a:prstGeom prst="line">
            <a:avLst/>
          </a:prstGeom>
          <a:noFill/>
          <a:ln w="88900" cap="flat" cmpd="sng" algn="ctr">
            <a:solidFill>
              <a:schemeClr val="tx1"/>
            </a:solidFill>
            <a:prstDash val="solid"/>
          </a:ln>
          <a:effectLst/>
        </p:spPr>
      </p:cxnSp>
      <p:cxnSp>
        <p:nvCxnSpPr>
          <p:cNvPr id="385" name="カギ線コネクタ 384"/>
          <p:cNvCxnSpPr>
            <a:cxnSpLocks/>
          </p:cNvCxnSpPr>
          <p:nvPr/>
        </p:nvCxnSpPr>
        <p:spPr>
          <a:xfrm rot="10800000">
            <a:off x="9679569" y="953989"/>
            <a:ext cx="746204" cy="8117"/>
          </a:xfrm>
          <a:prstGeom prst="bentConnector3">
            <a:avLst>
              <a:gd name="adj1" fmla="val 50000"/>
            </a:avLst>
          </a:prstGeom>
          <a:noFill/>
          <a:ln w="88900" cap="flat" cmpd="sng" algn="ctr">
            <a:solidFill>
              <a:srgbClr val="FFFF00"/>
            </a:solidFill>
            <a:prstDash val="solid"/>
          </a:ln>
          <a:effectLst/>
        </p:spPr>
      </p:cxnSp>
      <p:cxnSp>
        <p:nvCxnSpPr>
          <p:cNvPr id="391" name="直線コネクタ 390">
            <a:extLst>
              <a:ext uri="{FF2B5EF4-FFF2-40B4-BE49-F238E27FC236}">
                <a16:creationId xmlns:a16="http://schemas.microsoft.com/office/drawing/2014/main" id="{51524F1A-9BA3-4CC7-A687-867D146139AD}"/>
              </a:ext>
            </a:extLst>
          </p:cNvPr>
          <p:cNvCxnSpPr>
            <a:cxnSpLocks/>
          </p:cNvCxnSpPr>
          <p:nvPr/>
        </p:nvCxnSpPr>
        <p:spPr>
          <a:xfrm flipH="1">
            <a:off x="9666383" y="483185"/>
            <a:ext cx="716494" cy="0"/>
          </a:xfrm>
          <a:prstGeom prst="line">
            <a:avLst/>
          </a:prstGeom>
          <a:noFill/>
          <a:ln w="88900" cap="flat" cmpd="sng" algn="ctr">
            <a:solidFill>
              <a:srgbClr val="0070C0"/>
            </a:solidFill>
            <a:prstDash val="solid"/>
          </a:ln>
          <a:effectLst/>
        </p:spPr>
      </p:cxnSp>
      <p:sp>
        <p:nvSpPr>
          <p:cNvPr id="486" name="テキスト ボックス 485"/>
          <p:cNvSpPr txBox="1"/>
          <p:nvPr/>
        </p:nvSpPr>
        <p:spPr>
          <a:xfrm>
            <a:off x="10695226" y="316424"/>
            <a:ext cx="1005403" cy="369332"/>
          </a:xfrm>
          <a:prstGeom prst="rect">
            <a:avLst/>
          </a:prstGeom>
          <a:noFill/>
          <a:ln w="19050">
            <a:noFill/>
          </a:ln>
        </p:spPr>
        <p:txBody>
          <a:bodyPr wrap="none" rtlCol="0">
            <a:spAutoFit/>
          </a:bodyPr>
          <a:lstStyle/>
          <a:p>
            <a:pPr algn="ctr"/>
            <a:r>
              <a:rPr kumimoji="0" lang="en-US" altLang="ja-JP" kern="0" dirty="0">
                <a:solidFill>
                  <a:prstClr val="black"/>
                </a:solidFill>
                <a:latin typeface="Times New Roman" panose="02020603050405020304" pitchFamily="18" charset="0"/>
                <a:ea typeface="ＭＳ Ｐゴシック"/>
                <a:cs typeface="Times New Roman" panose="02020603050405020304" pitchFamily="18" charset="0"/>
              </a:rPr>
              <a:t>Standard</a:t>
            </a:r>
            <a:endParaRPr kumimoji="0" lang="ja-JP" altLang="en-US" kern="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392" name="テキスト ボックス 391"/>
          <p:cNvSpPr txBox="1"/>
          <p:nvPr/>
        </p:nvSpPr>
        <p:spPr>
          <a:xfrm>
            <a:off x="10694415" y="792633"/>
            <a:ext cx="864339" cy="369332"/>
          </a:xfrm>
          <a:prstGeom prst="rect">
            <a:avLst/>
          </a:prstGeom>
          <a:noFill/>
          <a:ln w="19050">
            <a:noFill/>
          </a:ln>
        </p:spPr>
        <p:txBody>
          <a:bodyPr wrap="none" rtlCol="0">
            <a:spAutoFit/>
          </a:bodyPr>
          <a:lstStyle/>
          <a:p>
            <a:pPr algn="ctr"/>
            <a:r>
              <a:rPr kumimoji="0" lang="en-US" altLang="ja-JP" kern="0" dirty="0">
                <a:solidFill>
                  <a:prstClr val="black"/>
                </a:solidFill>
                <a:latin typeface="Times New Roman" panose="02020603050405020304" pitchFamily="18" charset="0"/>
                <a:ea typeface="ＭＳ Ｐゴシック"/>
                <a:cs typeface="Times New Roman" panose="02020603050405020304" pitchFamily="18" charset="0"/>
              </a:rPr>
              <a:t>Legacy</a:t>
            </a:r>
            <a:endParaRPr kumimoji="0" lang="ja-JP" altLang="en-US" kern="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393" name="テキスト ボックス 392"/>
          <p:cNvSpPr txBox="1"/>
          <p:nvPr/>
        </p:nvSpPr>
        <p:spPr>
          <a:xfrm flipH="1">
            <a:off x="7712032" y="3715559"/>
            <a:ext cx="2102757" cy="1015663"/>
          </a:xfrm>
          <a:prstGeom prst="rect">
            <a:avLst/>
          </a:prstGeom>
          <a:noFill/>
        </p:spPr>
        <p:txBody>
          <a:bodyPr wrap="square" rtlCol="0">
            <a:spAutoFit/>
          </a:bodyPr>
          <a:lstStyle/>
          <a:p>
            <a:pPr algn="ctr"/>
            <a:r>
              <a:rPr lang="en-US" altLang="ja-JP" sz="2000" b="1" dirty="0"/>
              <a:t>No</a:t>
            </a:r>
          </a:p>
          <a:p>
            <a:pPr algn="ctr"/>
            <a:r>
              <a:rPr kumimoji="1" lang="en-US" altLang="ja-JP" sz="2000" b="1" dirty="0"/>
              <a:t>Interoperability</a:t>
            </a:r>
          </a:p>
          <a:p>
            <a:pPr algn="ctr"/>
            <a:r>
              <a:rPr lang="en-US" altLang="ja-JP" sz="2000" b="1" dirty="0"/>
              <a:t>In CSTSes</a:t>
            </a:r>
            <a:endParaRPr kumimoji="1" lang="ja-JP" altLang="en-US" sz="2000" b="1" dirty="0"/>
          </a:p>
        </p:txBody>
      </p:sp>
      <p:cxnSp>
        <p:nvCxnSpPr>
          <p:cNvPr id="383" name="直線コネクタ 382">
            <a:extLst>
              <a:ext uri="{FF2B5EF4-FFF2-40B4-BE49-F238E27FC236}">
                <a16:creationId xmlns:a16="http://schemas.microsoft.com/office/drawing/2014/main" id="{3348B044-0DC6-42BB-B477-27B25E5AA4AE}"/>
              </a:ext>
            </a:extLst>
          </p:cNvPr>
          <p:cNvCxnSpPr>
            <a:cxnSpLocks/>
          </p:cNvCxnSpPr>
          <p:nvPr/>
        </p:nvCxnSpPr>
        <p:spPr>
          <a:xfrm>
            <a:off x="786676" y="4062644"/>
            <a:ext cx="2089205" cy="3"/>
          </a:xfrm>
          <a:prstGeom prst="line">
            <a:avLst/>
          </a:prstGeom>
          <a:noFill/>
          <a:ln w="25400" cap="flat" cmpd="sng" algn="ctr">
            <a:solidFill>
              <a:srgbClr val="0070C0"/>
            </a:solidFill>
            <a:prstDash val="solid"/>
          </a:ln>
          <a:effectLst/>
        </p:spPr>
      </p:cxnSp>
      <p:sp>
        <p:nvSpPr>
          <p:cNvPr id="395" name="正方形/長方形 394">
            <a:extLst>
              <a:ext uri="{FF2B5EF4-FFF2-40B4-BE49-F238E27FC236}">
                <a16:creationId xmlns:a16="http://schemas.microsoft.com/office/drawing/2014/main" id="{43BC8BB2-28FF-4E12-BA40-6F41DCBE6EEF}"/>
              </a:ext>
            </a:extLst>
          </p:cNvPr>
          <p:cNvSpPr/>
          <p:nvPr/>
        </p:nvSpPr>
        <p:spPr>
          <a:xfrm>
            <a:off x="329087" y="3763395"/>
            <a:ext cx="704019" cy="511720"/>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SLE</a:t>
            </a:r>
          </a:p>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user</a:t>
            </a:r>
            <a:endParaRPr kumimoji="0" lang="ja-JP" altLang="en-US" sz="1000"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397" name="正方形/長方形 396">
            <a:extLst>
              <a:ext uri="{FF2B5EF4-FFF2-40B4-BE49-F238E27FC236}">
                <a16:creationId xmlns:a16="http://schemas.microsoft.com/office/drawing/2014/main" id="{7807682B-B7B0-43C9-AE55-AE7D36248764}"/>
              </a:ext>
            </a:extLst>
          </p:cNvPr>
          <p:cNvSpPr/>
          <p:nvPr/>
        </p:nvSpPr>
        <p:spPr>
          <a:xfrm>
            <a:off x="2530271" y="5701452"/>
            <a:ext cx="940467" cy="428666"/>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dirty="0">
                <a:solidFill>
                  <a:prstClr val="black"/>
                </a:solidFill>
                <a:latin typeface="Times New Roman" panose="02020603050405020304" pitchFamily="18" charset="0"/>
                <a:ea typeface="ＭＳ Ｐゴシック"/>
                <a:cs typeface="Times New Roman" panose="02020603050405020304" pitchFamily="18" charset="0"/>
              </a:rPr>
              <a:t>SLE</a:t>
            </a:r>
          </a:p>
          <a:p>
            <a:pPr algn="ctr">
              <a:defRPr/>
            </a:pPr>
            <a:r>
              <a:rPr kumimoji="0" lang="en-US" altLang="ja-JP" sz="1000" kern="0" dirty="0">
                <a:solidFill>
                  <a:prstClr val="black"/>
                </a:solidFill>
                <a:latin typeface="Times New Roman" panose="02020603050405020304" pitchFamily="18" charset="0"/>
                <a:ea typeface="ＭＳ Ｐゴシック"/>
                <a:cs typeface="Times New Roman" panose="02020603050405020304" pitchFamily="18" charset="0"/>
              </a:rPr>
              <a:t>provider</a:t>
            </a:r>
            <a:endParaRPr kumimoji="0" lang="ja-JP" altLang="en-US" sz="1000" kern="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08" name="テキスト ボックス 84">
            <a:extLst>
              <a:ext uri="{FF2B5EF4-FFF2-40B4-BE49-F238E27FC236}">
                <a16:creationId xmlns:a16="http://schemas.microsoft.com/office/drawing/2014/main" id="{FCEB34C5-24E7-40A3-B79B-6E7099237F4A}"/>
              </a:ext>
            </a:extLst>
          </p:cNvPr>
          <p:cNvSpPr txBox="1">
            <a:spLocks noChangeArrowheads="1"/>
          </p:cNvSpPr>
          <p:nvPr/>
        </p:nvSpPr>
        <p:spPr bwMode="auto">
          <a:xfrm>
            <a:off x="1085219" y="1758242"/>
            <a:ext cx="317407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defRPr/>
            </a:pPr>
            <a:r>
              <a:rPr lang="en-US" altLang="ja-JP" sz="2000" b="1" u="sng" kern="0" dirty="0">
                <a:solidFill>
                  <a:srgbClr val="984807"/>
                </a:solidFill>
                <a:latin typeface="Times New Roman" panose="02020603050405020304" pitchFamily="18" charset="0"/>
                <a:cs typeface="Times New Roman" panose="02020603050405020304" pitchFamily="18" charset="0"/>
              </a:rPr>
              <a:t>JAXA DSN</a:t>
            </a:r>
            <a:endParaRPr lang="ja-JP" altLang="en-US" sz="2000" b="1" u="sng" kern="0" dirty="0">
              <a:solidFill>
                <a:srgbClr val="984807"/>
              </a:solidFill>
              <a:latin typeface="Times New Roman" panose="02020603050405020304" pitchFamily="18" charset="0"/>
              <a:cs typeface="Times New Roman" panose="02020603050405020304" pitchFamily="18" charset="0"/>
            </a:endParaRPr>
          </a:p>
        </p:txBody>
      </p:sp>
      <p:sp>
        <p:nvSpPr>
          <p:cNvPr id="465" name="テキスト ボックス 84">
            <a:extLst>
              <a:ext uri="{FF2B5EF4-FFF2-40B4-BE49-F238E27FC236}">
                <a16:creationId xmlns:a16="http://schemas.microsoft.com/office/drawing/2014/main" id="{3927128C-982E-4E70-A4E3-C356B02E7774}"/>
              </a:ext>
            </a:extLst>
          </p:cNvPr>
          <p:cNvSpPr txBox="1">
            <a:spLocks noChangeArrowheads="1"/>
          </p:cNvSpPr>
          <p:nvPr/>
        </p:nvSpPr>
        <p:spPr bwMode="auto">
          <a:xfrm>
            <a:off x="1067124" y="4601347"/>
            <a:ext cx="317407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defRPr/>
            </a:pPr>
            <a:r>
              <a:rPr lang="en-US" altLang="ja-JP" sz="2000" b="1" u="sng" kern="0" dirty="0">
                <a:solidFill>
                  <a:srgbClr val="984807"/>
                </a:solidFill>
                <a:latin typeface="Times New Roman" panose="02020603050405020304" pitchFamily="18" charset="0"/>
                <a:cs typeface="Times New Roman" panose="02020603050405020304" pitchFamily="18" charset="0"/>
              </a:rPr>
              <a:t>JAXA NEN</a:t>
            </a:r>
            <a:endParaRPr lang="ja-JP" altLang="en-US" sz="2000" b="1" u="sng" kern="0" dirty="0">
              <a:solidFill>
                <a:srgbClr val="984807"/>
              </a:solidFill>
              <a:latin typeface="Times New Roman" panose="02020603050405020304" pitchFamily="18" charset="0"/>
              <a:cs typeface="Times New Roman" panose="02020603050405020304" pitchFamily="18" charset="0"/>
            </a:endParaRPr>
          </a:p>
        </p:txBody>
      </p:sp>
      <p:cxnSp>
        <p:nvCxnSpPr>
          <p:cNvPr id="471" name="直線コネクタ 470">
            <a:extLst>
              <a:ext uri="{FF2B5EF4-FFF2-40B4-BE49-F238E27FC236}">
                <a16:creationId xmlns:a16="http://schemas.microsoft.com/office/drawing/2014/main" id="{70CF0B76-88EF-4614-9F14-57F61C19E5A9}"/>
              </a:ext>
            </a:extLst>
          </p:cNvPr>
          <p:cNvCxnSpPr>
            <a:cxnSpLocks/>
          </p:cNvCxnSpPr>
          <p:nvPr/>
        </p:nvCxnSpPr>
        <p:spPr>
          <a:xfrm flipV="1">
            <a:off x="2992720" y="6111632"/>
            <a:ext cx="0" cy="135474"/>
          </a:xfrm>
          <a:prstGeom prst="line">
            <a:avLst/>
          </a:prstGeom>
          <a:noFill/>
          <a:ln w="25400" cap="flat" cmpd="sng" algn="ctr">
            <a:solidFill>
              <a:srgbClr val="0070C0"/>
            </a:solidFill>
            <a:prstDash val="solid"/>
          </a:ln>
          <a:effectLst/>
        </p:spPr>
      </p:cxnSp>
      <p:cxnSp>
        <p:nvCxnSpPr>
          <p:cNvPr id="472" name="直線コネクタ 471">
            <a:extLst>
              <a:ext uri="{FF2B5EF4-FFF2-40B4-BE49-F238E27FC236}">
                <a16:creationId xmlns:a16="http://schemas.microsoft.com/office/drawing/2014/main" id="{EB08921E-58BA-4119-9357-67D51497C9EF}"/>
              </a:ext>
            </a:extLst>
          </p:cNvPr>
          <p:cNvCxnSpPr>
            <a:cxnSpLocks/>
            <a:stCxn id="474" idx="3"/>
          </p:cNvCxnSpPr>
          <p:nvPr/>
        </p:nvCxnSpPr>
        <p:spPr>
          <a:xfrm flipV="1">
            <a:off x="1097730" y="6253456"/>
            <a:ext cx="1926644" cy="8874"/>
          </a:xfrm>
          <a:prstGeom prst="line">
            <a:avLst/>
          </a:prstGeom>
          <a:noFill/>
          <a:ln w="25400" cap="flat" cmpd="sng" algn="ctr">
            <a:solidFill>
              <a:srgbClr val="0070C0"/>
            </a:solidFill>
            <a:prstDash val="solid"/>
          </a:ln>
          <a:effectLst/>
        </p:spPr>
      </p:cxnSp>
      <p:sp>
        <p:nvSpPr>
          <p:cNvPr id="474" name="正方形/長方形 473">
            <a:extLst>
              <a:ext uri="{FF2B5EF4-FFF2-40B4-BE49-F238E27FC236}">
                <a16:creationId xmlns:a16="http://schemas.microsoft.com/office/drawing/2014/main" id="{FC18DB19-BECC-45E4-9A25-A4AEDAF17995}"/>
              </a:ext>
            </a:extLst>
          </p:cNvPr>
          <p:cNvSpPr/>
          <p:nvPr/>
        </p:nvSpPr>
        <p:spPr>
          <a:xfrm>
            <a:off x="393711" y="6006470"/>
            <a:ext cx="704019" cy="511720"/>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SLE</a:t>
            </a:r>
          </a:p>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user</a:t>
            </a:r>
            <a:endParaRPr kumimoji="0" lang="ja-JP" altLang="en-US" sz="1000"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478" name="テキスト ボックス 477">
            <a:extLst>
              <a:ext uri="{FF2B5EF4-FFF2-40B4-BE49-F238E27FC236}">
                <a16:creationId xmlns:a16="http://schemas.microsoft.com/office/drawing/2014/main" id="{422DD146-3BB8-4C27-9342-957B4ABE048B}"/>
              </a:ext>
            </a:extLst>
          </p:cNvPr>
          <p:cNvSpPr txBox="1"/>
          <p:nvPr/>
        </p:nvSpPr>
        <p:spPr>
          <a:xfrm flipH="1">
            <a:off x="83135" y="5493187"/>
            <a:ext cx="1301866" cy="461665"/>
          </a:xfrm>
          <a:prstGeom prst="rect">
            <a:avLst/>
          </a:prstGeom>
          <a:noFill/>
        </p:spPr>
        <p:txBody>
          <a:bodyPr wrap="square" rtlCol="0">
            <a:spAutoFit/>
          </a:bodyPr>
          <a:lstStyle/>
          <a:p>
            <a:pPr algn="ctr"/>
            <a:r>
              <a:rPr kumimoji="1" lang="en-US" altLang="ja-JP" sz="1200" dirty="0"/>
              <a:t>From/To</a:t>
            </a:r>
          </a:p>
          <a:p>
            <a:pPr algn="ctr"/>
            <a:r>
              <a:rPr kumimoji="1" lang="en-US" altLang="ja-JP" sz="1200" dirty="0"/>
              <a:t>Other Agencies</a:t>
            </a:r>
          </a:p>
        </p:txBody>
      </p:sp>
      <p:cxnSp>
        <p:nvCxnSpPr>
          <p:cNvPr id="481" name="直線コネクタ 480">
            <a:extLst>
              <a:ext uri="{FF2B5EF4-FFF2-40B4-BE49-F238E27FC236}">
                <a16:creationId xmlns:a16="http://schemas.microsoft.com/office/drawing/2014/main" id="{588FC571-E033-482F-8F2C-4EB0F2E10432}"/>
              </a:ext>
            </a:extLst>
          </p:cNvPr>
          <p:cNvCxnSpPr>
            <a:cxnSpLocks/>
          </p:cNvCxnSpPr>
          <p:nvPr/>
        </p:nvCxnSpPr>
        <p:spPr>
          <a:xfrm>
            <a:off x="3000504" y="5421540"/>
            <a:ext cx="0" cy="255934"/>
          </a:xfrm>
          <a:prstGeom prst="line">
            <a:avLst/>
          </a:prstGeom>
          <a:noFill/>
          <a:ln w="25400" cap="flat" cmpd="sng" algn="ctr">
            <a:solidFill>
              <a:srgbClr val="7030A0"/>
            </a:solidFill>
            <a:prstDash val="solid"/>
          </a:ln>
          <a:effectLst/>
        </p:spPr>
      </p:cxnSp>
      <p:sp>
        <p:nvSpPr>
          <p:cNvPr id="483" name="テキスト ボックス 482">
            <a:extLst>
              <a:ext uri="{FF2B5EF4-FFF2-40B4-BE49-F238E27FC236}">
                <a16:creationId xmlns:a16="http://schemas.microsoft.com/office/drawing/2014/main" id="{1B3C00A3-91C4-4EEF-9A7B-D6DFA110C1BB}"/>
              </a:ext>
            </a:extLst>
          </p:cNvPr>
          <p:cNvSpPr txBox="1"/>
          <p:nvPr/>
        </p:nvSpPr>
        <p:spPr>
          <a:xfrm flipH="1">
            <a:off x="1239159" y="5936064"/>
            <a:ext cx="1490237" cy="338554"/>
          </a:xfrm>
          <a:prstGeom prst="rect">
            <a:avLst/>
          </a:prstGeom>
          <a:noFill/>
        </p:spPr>
        <p:txBody>
          <a:bodyPr wrap="square" rtlCol="0">
            <a:spAutoFit/>
          </a:bodyPr>
          <a:lstStyle/>
          <a:p>
            <a:r>
              <a:rPr kumimoji="1" lang="en-US" altLang="ja-JP" sz="1600" dirty="0"/>
              <a:t>TC/TM</a:t>
            </a:r>
            <a:r>
              <a:rPr lang="en-US" altLang="ja-JP" sz="1600" dirty="0"/>
              <a:t>(SLE)</a:t>
            </a:r>
            <a:endParaRPr kumimoji="1" lang="ja-JP" altLang="en-US" sz="1600" dirty="0"/>
          </a:p>
        </p:txBody>
      </p:sp>
      <p:cxnSp>
        <p:nvCxnSpPr>
          <p:cNvPr id="83" name="直線コネクタ 82">
            <a:extLst>
              <a:ext uri="{FF2B5EF4-FFF2-40B4-BE49-F238E27FC236}">
                <a16:creationId xmlns:a16="http://schemas.microsoft.com/office/drawing/2014/main" id="{DC619288-BCAC-4DA0-AE30-4F5418088E86}"/>
              </a:ext>
            </a:extLst>
          </p:cNvPr>
          <p:cNvCxnSpPr>
            <a:cxnSpLocks/>
            <a:stCxn id="247" idx="3"/>
            <a:endCxn id="405" idx="1"/>
          </p:cNvCxnSpPr>
          <p:nvPr/>
        </p:nvCxnSpPr>
        <p:spPr>
          <a:xfrm>
            <a:off x="3482420" y="2265871"/>
            <a:ext cx="1435742" cy="13586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5" name="直線コネクタ 484">
            <a:extLst>
              <a:ext uri="{FF2B5EF4-FFF2-40B4-BE49-F238E27FC236}">
                <a16:creationId xmlns:a16="http://schemas.microsoft.com/office/drawing/2014/main" id="{B0EBB2E1-F852-40BD-A20F-3916DE067002}"/>
              </a:ext>
            </a:extLst>
          </p:cNvPr>
          <p:cNvCxnSpPr>
            <a:cxnSpLocks/>
            <a:stCxn id="6" idx="3"/>
            <a:endCxn id="405" idx="1"/>
          </p:cNvCxnSpPr>
          <p:nvPr/>
        </p:nvCxnSpPr>
        <p:spPr>
          <a:xfrm flipV="1">
            <a:off x="3535690" y="3624477"/>
            <a:ext cx="1382472" cy="149099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7" name="直線コネクタ 486">
            <a:extLst>
              <a:ext uri="{FF2B5EF4-FFF2-40B4-BE49-F238E27FC236}">
                <a16:creationId xmlns:a16="http://schemas.microsoft.com/office/drawing/2014/main" id="{2AA00114-D839-4FF3-B55B-9098386D3322}"/>
              </a:ext>
            </a:extLst>
          </p:cNvPr>
          <p:cNvCxnSpPr>
            <a:cxnSpLocks/>
            <a:endCxn id="409" idx="1"/>
          </p:cNvCxnSpPr>
          <p:nvPr/>
        </p:nvCxnSpPr>
        <p:spPr>
          <a:xfrm>
            <a:off x="7014352" y="3265812"/>
            <a:ext cx="721514" cy="0"/>
          </a:xfrm>
          <a:prstGeom prst="line">
            <a:avLst/>
          </a:prstGeom>
          <a:noFill/>
          <a:ln w="25400" cap="flat" cmpd="sng" algn="ctr">
            <a:solidFill>
              <a:srgbClr val="7030A0"/>
            </a:solidFill>
            <a:prstDash val="solid"/>
          </a:ln>
          <a:effectLst/>
        </p:spPr>
      </p:cxnSp>
      <p:sp>
        <p:nvSpPr>
          <p:cNvPr id="493" name="正方形/長方形 492">
            <a:extLst>
              <a:ext uri="{FF2B5EF4-FFF2-40B4-BE49-F238E27FC236}">
                <a16:creationId xmlns:a16="http://schemas.microsoft.com/office/drawing/2014/main" id="{BF16B365-1F0D-4E1C-8576-9BB8C10B2C1B}"/>
              </a:ext>
            </a:extLst>
          </p:cNvPr>
          <p:cNvSpPr/>
          <p:nvPr/>
        </p:nvSpPr>
        <p:spPr>
          <a:xfrm>
            <a:off x="9235836" y="2356359"/>
            <a:ext cx="2735262" cy="1246295"/>
          </a:xfrm>
          <a:prstGeom prst="rect">
            <a:avLst/>
          </a:prstGeom>
          <a:solidFill>
            <a:srgbClr val="FFFFFF"/>
          </a:solidFill>
          <a:ln w="3175" cap="flat" cmpd="sng" algn="ctr">
            <a:solidFill>
              <a:srgbClr val="000000"/>
            </a:solidFill>
            <a:prstDash val="sysDot"/>
          </a:ln>
          <a:effectLst/>
        </p:spPr>
        <p:txBody>
          <a:bodyPr anchor="ctr"/>
          <a:lstStyle/>
          <a:p>
            <a:pPr algn="ctr">
              <a:defRPr/>
            </a:pPr>
            <a:endParaRPr kumimoji="0" lang="ja-JP" altLang="en-US" kern="0">
              <a:solidFill>
                <a:prstClr val="white"/>
              </a:solidFill>
              <a:latin typeface="Times New Roman" panose="02020603050405020304" pitchFamily="18" charset="0"/>
              <a:ea typeface="ＭＳ Ｐゴシック"/>
              <a:cs typeface="Times New Roman" panose="02020603050405020304" pitchFamily="18" charset="0"/>
            </a:endParaRPr>
          </a:p>
        </p:txBody>
      </p:sp>
      <p:sp>
        <p:nvSpPr>
          <p:cNvPr id="497" name="正方形/長方形 496">
            <a:extLst>
              <a:ext uri="{FF2B5EF4-FFF2-40B4-BE49-F238E27FC236}">
                <a16:creationId xmlns:a16="http://schemas.microsoft.com/office/drawing/2014/main" id="{41F16582-242B-4F80-ADC8-2DA6712F837E}"/>
              </a:ext>
            </a:extLst>
          </p:cNvPr>
          <p:cNvSpPr/>
          <p:nvPr/>
        </p:nvSpPr>
        <p:spPr>
          <a:xfrm>
            <a:off x="10163153" y="2948711"/>
            <a:ext cx="1438275" cy="615950"/>
          </a:xfrm>
          <a:prstGeom prst="rect">
            <a:avLst/>
          </a:prstGeom>
          <a:solidFill>
            <a:srgbClr val="FFFFFF"/>
          </a:solidFill>
          <a:ln w="12700" cap="flat" cmpd="sng" algn="ctr">
            <a:solidFill>
              <a:srgbClr val="000000"/>
            </a:solidFill>
            <a:prstDash val="solid"/>
          </a:ln>
          <a:effectLst/>
        </p:spPr>
        <p:txBody>
          <a:bodyPr anchor="ctr"/>
          <a:lstStyle/>
          <a:p>
            <a:pPr algn="ctr">
              <a:defRPr/>
            </a:pPr>
            <a:endParaRPr kumimoji="0" lang="ja-JP" altLang="en-US" kern="0">
              <a:solidFill>
                <a:prstClr val="white"/>
              </a:solidFill>
              <a:latin typeface="Times New Roman" panose="02020603050405020304" pitchFamily="18" charset="0"/>
              <a:ea typeface="ＭＳ Ｐゴシック"/>
              <a:cs typeface="Times New Roman" panose="02020603050405020304" pitchFamily="18" charset="0"/>
            </a:endParaRPr>
          </a:p>
        </p:txBody>
      </p:sp>
      <p:grpSp>
        <p:nvGrpSpPr>
          <p:cNvPr id="501" name="グループ化 155">
            <a:extLst>
              <a:ext uri="{FF2B5EF4-FFF2-40B4-BE49-F238E27FC236}">
                <a16:creationId xmlns:a16="http://schemas.microsoft.com/office/drawing/2014/main" id="{C676ADE8-1194-4F88-8587-EC283C6BD62E}"/>
              </a:ext>
            </a:extLst>
          </p:cNvPr>
          <p:cNvGrpSpPr>
            <a:grpSpLocks/>
          </p:cNvGrpSpPr>
          <p:nvPr/>
        </p:nvGrpSpPr>
        <p:grpSpPr bwMode="auto">
          <a:xfrm flipH="1">
            <a:off x="11590083" y="2712608"/>
            <a:ext cx="392112" cy="461962"/>
            <a:chOff x="1470399" y="1423910"/>
            <a:chExt cx="487195" cy="515168"/>
          </a:xfrm>
        </p:grpSpPr>
        <p:sp>
          <p:nvSpPr>
            <p:cNvPr id="503" name="Freeform 710">
              <a:extLst>
                <a:ext uri="{FF2B5EF4-FFF2-40B4-BE49-F238E27FC236}">
                  <a16:creationId xmlns:a16="http://schemas.microsoft.com/office/drawing/2014/main" id="{98FB8257-93CC-40A5-BBDF-721D5D61169E}"/>
                </a:ext>
              </a:extLst>
            </p:cNvPr>
            <p:cNvSpPr>
              <a:spLocks/>
            </p:cNvSpPr>
            <p:nvPr/>
          </p:nvSpPr>
          <p:spPr bwMode="auto">
            <a:xfrm>
              <a:off x="1574938" y="1423910"/>
              <a:ext cx="382656" cy="293876"/>
            </a:xfrm>
            <a:custGeom>
              <a:avLst/>
              <a:gdLst>
                <a:gd name="T0" fmla="*/ 0 w 611"/>
                <a:gd name="T1" fmla="*/ 0 h 473"/>
                <a:gd name="T2" fmla="*/ 0 w 611"/>
                <a:gd name="T3" fmla="*/ 0 h 473"/>
                <a:gd name="T4" fmla="*/ 0 w 611"/>
                <a:gd name="T5" fmla="*/ 0 h 473"/>
                <a:gd name="T6" fmla="*/ 0 w 611"/>
                <a:gd name="T7" fmla="*/ 0 h 473"/>
                <a:gd name="T8" fmla="*/ 0 w 611"/>
                <a:gd name="T9" fmla="*/ 0 h 473"/>
                <a:gd name="T10" fmla="*/ 0 w 611"/>
                <a:gd name="T11" fmla="*/ 0 h 473"/>
                <a:gd name="T12" fmla="*/ 0 w 611"/>
                <a:gd name="T13" fmla="*/ 0 h 473"/>
                <a:gd name="T14" fmla="*/ 0 w 611"/>
                <a:gd name="T15" fmla="*/ 0 h 473"/>
                <a:gd name="T16" fmla="*/ 0 w 611"/>
                <a:gd name="T17" fmla="*/ 0 h 473"/>
                <a:gd name="T18" fmla="*/ 0 w 611"/>
                <a:gd name="T19" fmla="*/ 0 h 473"/>
                <a:gd name="T20" fmla="*/ 0 w 611"/>
                <a:gd name="T21" fmla="*/ 0 h 473"/>
                <a:gd name="T22" fmla="*/ 0 w 611"/>
                <a:gd name="T23" fmla="*/ 0 h 473"/>
                <a:gd name="T24" fmla="*/ 0 w 611"/>
                <a:gd name="T25" fmla="*/ 0 h 473"/>
                <a:gd name="T26" fmla="*/ 0 w 611"/>
                <a:gd name="T27" fmla="*/ 0 h 473"/>
                <a:gd name="T28" fmla="*/ 0 w 611"/>
                <a:gd name="T29" fmla="*/ 0 h 473"/>
                <a:gd name="T30" fmla="*/ 0 w 611"/>
                <a:gd name="T31" fmla="*/ 0 h 473"/>
                <a:gd name="T32" fmla="*/ 0 w 611"/>
                <a:gd name="T33" fmla="*/ 0 h 473"/>
                <a:gd name="T34" fmla="*/ 0 w 611"/>
                <a:gd name="T35" fmla="*/ 0 h 473"/>
                <a:gd name="T36" fmla="*/ 0 w 611"/>
                <a:gd name="T37" fmla="*/ 0 h 473"/>
                <a:gd name="T38" fmla="*/ 0 w 611"/>
                <a:gd name="T39" fmla="*/ 0 h 473"/>
                <a:gd name="T40" fmla="*/ 0 w 611"/>
                <a:gd name="T41" fmla="*/ 0 h 473"/>
                <a:gd name="T42" fmla="*/ 0 w 611"/>
                <a:gd name="T43" fmla="*/ 0 h 473"/>
                <a:gd name="T44" fmla="*/ 0 w 611"/>
                <a:gd name="T45" fmla="*/ 0 h 473"/>
                <a:gd name="T46" fmla="*/ 0 w 611"/>
                <a:gd name="T47" fmla="*/ 0 h 473"/>
                <a:gd name="T48" fmla="*/ 0 w 611"/>
                <a:gd name="T49" fmla="*/ 0 h 473"/>
                <a:gd name="T50" fmla="*/ 0 w 611"/>
                <a:gd name="T51" fmla="*/ 0 h 473"/>
                <a:gd name="T52" fmla="*/ 0 w 611"/>
                <a:gd name="T53" fmla="*/ 0 h 473"/>
                <a:gd name="T54" fmla="*/ 0 w 611"/>
                <a:gd name="T55" fmla="*/ 0 h 473"/>
                <a:gd name="T56" fmla="*/ 0 w 611"/>
                <a:gd name="T57" fmla="*/ 0 h 473"/>
                <a:gd name="T58" fmla="*/ 0 w 611"/>
                <a:gd name="T59" fmla="*/ 0 h 473"/>
                <a:gd name="T60" fmla="*/ 0 w 611"/>
                <a:gd name="T61" fmla="*/ 0 h 473"/>
                <a:gd name="T62" fmla="*/ 0 w 611"/>
                <a:gd name="T63" fmla="*/ 0 h 473"/>
                <a:gd name="T64" fmla="*/ 0 w 611"/>
                <a:gd name="T65" fmla="*/ 0 h 4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11"/>
                <a:gd name="T100" fmla="*/ 0 h 473"/>
                <a:gd name="T101" fmla="*/ 611 w 611"/>
                <a:gd name="T102" fmla="*/ 473 h 4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11" h="473">
                  <a:moveTo>
                    <a:pt x="203" y="430"/>
                  </a:moveTo>
                  <a:lnTo>
                    <a:pt x="262" y="451"/>
                  </a:lnTo>
                  <a:lnTo>
                    <a:pt x="321" y="466"/>
                  </a:lnTo>
                  <a:lnTo>
                    <a:pt x="380" y="473"/>
                  </a:lnTo>
                  <a:lnTo>
                    <a:pt x="436" y="472"/>
                  </a:lnTo>
                  <a:lnTo>
                    <a:pt x="487" y="461"/>
                  </a:lnTo>
                  <a:lnTo>
                    <a:pt x="533" y="442"/>
                  </a:lnTo>
                  <a:lnTo>
                    <a:pt x="570" y="412"/>
                  </a:lnTo>
                  <a:lnTo>
                    <a:pt x="599" y="371"/>
                  </a:lnTo>
                  <a:lnTo>
                    <a:pt x="611" y="330"/>
                  </a:lnTo>
                  <a:lnTo>
                    <a:pt x="609" y="285"/>
                  </a:lnTo>
                  <a:lnTo>
                    <a:pt x="594" y="238"/>
                  </a:lnTo>
                  <a:lnTo>
                    <a:pt x="569" y="191"/>
                  </a:lnTo>
                  <a:lnTo>
                    <a:pt x="534" y="145"/>
                  </a:lnTo>
                  <a:lnTo>
                    <a:pt x="491" y="103"/>
                  </a:lnTo>
                  <a:lnTo>
                    <a:pt x="440" y="65"/>
                  </a:lnTo>
                  <a:lnTo>
                    <a:pt x="385" y="37"/>
                  </a:lnTo>
                  <a:lnTo>
                    <a:pt x="326" y="16"/>
                  </a:lnTo>
                  <a:lnTo>
                    <a:pt x="268" y="4"/>
                  </a:lnTo>
                  <a:lnTo>
                    <a:pt x="213" y="0"/>
                  </a:lnTo>
                  <a:lnTo>
                    <a:pt x="160" y="5"/>
                  </a:lnTo>
                  <a:lnTo>
                    <a:pt x="112" y="17"/>
                  </a:lnTo>
                  <a:lnTo>
                    <a:pt x="71" y="38"/>
                  </a:lnTo>
                  <a:lnTo>
                    <a:pt x="37" y="65"/>
                  </a:lnTo>
                  <a:lnTo>
                    <a:pt x="13" y="100"/>
                  </a:lnTo>
                  <a:lnTo>
                    <a:pt x="0" y="140"/>
                  </a:lnTo>
                  <a:lnTo>
                    <a:pt x="0" y="185"/>
                  </a:lnTo>
                  <a:lnTo>
                    <a:pt x="11" y="232"/>
                  </a:lnTo>
                  <a:lnTo>
                    <a:pt x="31" y="278"/>
                  </a:lnTo>
                  <a:lnTo>
                    <a:pt x="61" y="322"/>
                  </a:lnTo>
                  <a:lnTo>
                    <a:pt x="101" y="363"/>
                  </a:lnTo>
                  <a:lnTo>
                    <a:pt x="149" y="399"/>
                  </a:lnTo>
                  <a:lnTo>
                    <a:pt x="203" y="430"/>
                  </a:lnTo>
                  <a:close/>
                </a:path>
              </a:pathLst>
            </a:custGeom>
            <a:solidFill>
              <a:srgbClr val="FFFFFF"/>
            </a:solidFill>
            <a:ln w="1588">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04" name="Freeform 711">
              <a:extLst>
                <a:ext uri="{FF2B5EF4-FFF2-40B4-BE49-F238E27FC236}">
                  <a16:creationId xmlns:a16="http://schemas.microsoft.com/office/drawing/2014/main" id="{467BADFE-84FB-4CE8-9FC6-FCE51D410B8A}"/>
                </a:ext>
              </a:extLst>
            </p:cNvPr>
            <p:cNvSpPr>
              <a:spLocks/>
            </p:cNvSpPr>
            <p:nvPr/>
          </p:nvSpPr>
          <p:spPr bwMode="auto">
            <a:xfrm>
              <a:off x="1642002" y="1655824"/>
              <a:ext cx="165686" cy="107991"/>
            </a:xfrm>
            <a:custGeom>
              <a:avLst/>
              <a:gdLst>
                <a:gd name="T0" fmla="*/ 0 w 264"/>
                <a:gd name="T1" fmla="*/ 0 h 172"/>
                <a:gd name="T2" fmla="*/ 0 w 264"/>
                <a:gd name="T3" fmla="*/ 0 h 172"/>
                <a:gd name="T4" fmla="*/ 0 w 264"/>
                <a:gd name="T5" fmla="*/ 0 h 172"/>
                <a:gd name="T6" fmla="*/ 0 w 264"/>
                <a:gd name="T7" fmla="*/ 0 h 172"/>
                <a:gd name="T8" fmla="*/ 0 w 264"/>
                <a:gd name="T9" fmla="*/ 0 h 172"/>
                <a:gd name="T10" fmla="*/ 0 w 264"/>
                <a:gd name="T11" fmla="*/ 0 h 172"/>
                <a:gd name="T12" fmla="*/ 0 w 264"/>
                <a:gd name="T13" fmla="*/ 0 h 172"/>
                <a:gd name="T14" fmla="*/ 0 w 264"/>
                <a:gd name="T15" fmla="*/ 0 h 172"/>
                <a:gd name="T16" fmla="*/ 0 w 264"/>
                <a:gd name="T17" fmla="*/ 0 h 172"/>
                <a:gd name="T18" fmla="*/ 0 w 264"/>
                <a:gd name="T19" fmla="*/ 0 h 172"/>
                <a:gd name="T20" fmla="*/ 0 w 264"/>
                <a:gd name="T21" fmla="*/ 0 h 172"/>
                <a:gd name="T22" fmla="*/ 0 w 264"/>
                <a:gd name="T23" fmla="*/ 0 h 172"/>
                <a:gd name="T24" fmla="*/ 0 w 264"/>
                <a:gd name="T25" fmla="*/ 0 h 172"/>
                <a:gd name="T26" fmla="*/ 0 w 264"/>
                <a:gd name="T27" fmla="*/ 0 h 172"/>
                <a:gd name="T28" fmla="*/ 0 w 264"/>
                <a:gd name="T29" fmla="*/ 0 h 172"/>
                <a:gd name="T30" fmla="*/ 0 w 264"/>
                <a:gd name="T31" fmla="*/ 0 h 172"/>
                <a:gd name="T32" fmla="*/ 0 w 264"/>
                <a:gd name="T33" fmla="*/ 0 h 172"/>
                <a:gd name="T34" fmla="*/ 0 w 264"/>
                <a:gd name="T35" fmla="*/ 0 h 172"/>
                <a:gd name="T36" fmla="*/ 0 w 264"/>
                <a:gd name="T37" fmla="*/ 0 h 172"/>
                <a:gd name="T38" fmla="*/ 0 w 264"/>
                <a:gd name="T39" fmla="*/ 0 h 172"/>
                <a:gd name="T40" fmla="*/ 0 w 264"/>
                <a:gd name="T41" fmla="*/ 0 h 172"/>
                <a:gd name="T42" fmla="*/ 0 w 264"/>
                <a:gd name="T43" fmla="*/ 0 h 172"/>
                <a:gd name="T44" fmla="*/ 0 w 264"/>
                <a:gd name="T45" fmla="*/ 0 h 172"/>
                <a:gd name="T46" fmla="*/ 0 w 264"/>
                <a:gd name="T47" fmla="*/ 0 h 172"/>
                <a:gd name="T48" fmla="*/ 0 w 264"/>
                <a:gd name="T49" fmla="*/ 0 h 172"/>
                <a:gd name="T50" fmla="*/ 0 w 264"/>
                <a:gd name="T51" fmla="*/ 0 h 172"/>
                <a:gd name="T52" fmla="*/ 0 w 264"/>
                <a:gd name="T53" fmla="*/ 0 h 172"/>
                <a:gd name="T54" fmla="*/ 0 w 264"/>
                <a:gd name="T55" fmla="*/ 0 h 172"/>
                <a:gd name="T56" fmla="*/ 0 w 264"/>
                <a:gd name="T57" fmla="*/ 0 h 172"/>
                <a:gd name="T58" fmla="*/ 0 w 264"/>
                <a:gd name="T59" fmla="*/ 0 h 172"/>
                <a:gd name="T60" fmla="*/ 0 w 264"/>
                <a:gd name="T61" fmla="*/ 0 h 172"/>
                <a:gd name="T62" fmla="*/ 0 w 264"/>
                <a:gd name="T63" fmla="*/ 0 h 172"/>
                <a:gd name="T64" fmla="*/ 0 w 264"/>
                <a:gd name="T65" fmla="*/ 0 h 172"/>
                <a:gd name="T66" fmla="*/ 0 w 264"/>
                <a:gd name="T67" fmla="*/ 0 h 172"/>
                <a:gd name="T68" fmla="*/ 0 w 264"/>
                <a:gd name="T69" fmla="*/ 0 h 172"/>
                <a:gd name="T70" fmla="*/ 0 w 264"/>
                <a:gd name="T71" fmla="*/ 0 h 172"/>
                <a:gd name="T72" fmla="*/ 0 w 264"/>
                <a:gd name="T73" fmla="*/ 0 h 172"/>
                <a:gd name="T74" fmla="*/ 0 w 264"/>
                <a:gd name="T75" fmla="*/ 0 h 172"/>
                <a:gd name="T76" fmla="*/ 0 w 264"/>
                <a:gd name="T77" fmla="*/ 0 h 172"/>
                <a:gd name="T78" fmla="*/ 0 w 264"/>
                <a:gd name="T79" fmla="*/ 0 h 172"/>
                <a:gd name="T80" fmla="*/ 0 w 264"/>
                <a:gd name="T81" fmla="*/ 0 h 172"/>
                <a:gd name="T82" fmla="*/ 0 w 264"/>
                <a:gd name="T83" fmla="*/ 0 h 172"/>
                <a:gd name="T84" fmla="*/ 0 w 264"/>
                <a:gd name="T85" fmla="*/ 0 h 17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4"/>
                <a:gd name="T130" fmla="*/ 0 h 172"/>
                <a:gd name="T131" fmla="*/ 264 w 264"/>
                <a:gd name="T132" fmla="*/ 172 h 17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4" h="172">
                  <a:moveTo>
                    <a:pt x="92" y="57"/>
                  </a:moveTo>
                  <a:lnTo>
                    <a:pt x="80" y="51"/>
                  </a:lnTo>
                  <a:lnTo>
                    <a:pt x="67" y="45"/>
                  </a:lnTo>
                  <a:lnTo>
                    <a:pt x="55" y="39"/>
                  </a:lnTo>
                  <a:lnTo>
                    <a:pt x="44" y="31"/>
                  </a:lnTo>
                  <a:lnTo>
                    <a:pt x="32" y="24"/>
                  </a:lnTo>
                  <a:lnTo>
                    <a:pt x="21" y="17"/>
                  </a:lnTo>
                  <a:lnTo>
                    <a:pt x="10" y="8"/>
                  </a:lnTo>
                  <a:lnTo>
                    <a:pt x="0" y="0"/>
                  </a:lnTo>
                  <a:lnTo>
                    <a:pt x="0" y="39"/>
                  </a:lnTo>
                  <a:lnTo>
                    <a:pt x="6" y="39"/>
                  </a:lnTo>
                  <a:lnTo>
                    <a:pt x="6" y="157"/>
                  </a:lnTo>
                  <a:lnTo>
                    <a:pt x="49" y="157"/>
                  </a:lnTo>
                  <a:lnTo>
                    <a:pt x="49" y="169"/>
                  </a:lnTo>
                  <a:lnTo>
                    <a:pt x="50" y="165"/>
                  </a:lnTo>
                  <a:lnTo>
                    <a:pt x="55" y="163"/>
                  </a:lnTo>
                  <a:lnTo>
                    <a:pt x="62" y="160"/>
                  </a:lnTo>
                  <a:lnTo>
                    <a:pt x="71" y="158"/>
                  </a:lnTo>
                  <a:lnTo>
                    <a:pt x="83" y="157"/>
                  </a:lnTo>
                  <a:lnTo>
                    <a:pt x="97" y="155"/>
                  </a:lnTo>
                  <a:lnTo>
                    <a:pt x="112" y="154"/>
                  </a:lnTo>
                  <a:lnTo>
                    <a:pt x="128" y="154"/>
                  </a:lnTo>
                  <a:lnTo>
                    <a:pt x="145" y="154"/>
                  </a:lnTo>
                  <a:lnTo>
                    <a:pt x="159" y="155"/>
                  </a:lnTo>
                  <a:lnTo>
                    <a:pt x="174" y="157"/>
                  </a:lnTo>
                  <a:lnTo>
                    <a:pt x="186" y="158"/>
                  </a:lnTo>
                  <a:lnTo>
                    <a:pt x="195" y="160"/>
                  </a:lnTo>
                  <a:lnTo>
                    <a:pt x="203" y="163"/>
                  </a:lnTo>
                  <a:lnTo>
                    <a:pt x="207" y="165"/>
                  </a:lnTo>
                  <a:lnTo>
                    <a:pt x="209" y="169"/>
                  </a:lnTo>
                  <a:lnTo>
                    <a:pt x="215" y="172"/>
                  </a:lnTo>
                  <a:lnTo>
                    <a:pt x="237" y="172"/>
                  </a:lnTo>
                  <a:lnTo>
                    <a:pt x="237" y="163"/>
                  </a:lnTo>
                  <a:lnTo>
                    <a:pt x="264" y="153"/>
                  </a:lnTo>
                  <a:lnTo>
                    <a:pt x="264" y="100"/>
                  </a:lnTo>
                  <a:lnTo>
                    <a:pt x="242" y="99"/>
                  </a:lnTo>
                  <a:lnTo>
                    <a:pt x="222" y="95"/>
                  </a:lnTo>
                  <a:lnTo>
                    <a:pt x="200" y="92"/>
                  </a:lnTo>
                  <a:lnTo>
                    <a:pt x="179" y="87"/>
                  </a:lnTo>
                  <a:lnTo>
                    <a:pt x="157" y="81"/>
                  </a:lnTo>
                  <a:lnTo>
                    <a:pt x="135" y="73"/>
                  </a:lnTo>
                  <a:lnTo>
                    <a:pt x="114" y="66"/>
                  </a:lnTo>
                  <a:lnTo>
                    <a:pt x="92" y="57"/>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06" name="Freeform 712">
              <a:extLst>
                <a:ext uri="{FF2B5EF4-FFF2-40B4-BE49-F238E27FC236}">
                  <a16:creationId xmlns:a16="http://schemas.microsoft.com/office/drawing/2014/main" id="{219C5139-2AD7-4D9E-B229-2ADE39D89580}"/>
                </a:ext>
              </a:extLst>
            </p:cNvPr>
            <p:cNvSpPr>
              <a:spLocks/>
            </p:cNvSpPr>
            <p:nvPr/>
          </p:nvSpPr>
          <p:spPr bwMode="auto">
            <a:xfrm>
              <a:off x="1620305" y="1758503"/>
              <a:ext cx="214997" cy="180575"/>
            </a:xfrm>
            <a:custGeom>
              <a:avLst/>
              <a:gdLst>
                <a:gd name="T0" fmla="*/ 0 w 346"/>
                <a:gd name="T1" fmla="*/ 0 h 288"/>
                <a:gd name="T2" fmla="*/ 0 w 346"/>
                <a:gd name="T3" fmla="*/ 0 h 288"/>
                <a:gd name="T4" fmla="*/ 0 w 346"/>
                <a:gd name="T5" fmla="*/ 0 h 288"/>
                <a:gd name="T6" fmla="*/ 0 w 346"/>
                <a:gd name="T7" fmla="*/ 0 h 288"/>
                <a:gd name="T8" fmla="*/ 0 w 346"/>
                <a:gd name="T9" fmla="*/ 0 h 288"/>
                <a:gd name="T10" fmla="*/ 0 w 346"/>
                <a:gd name="T11" fmla="*/ 0 h 288"/>
                <a:gd name="T12" fmla="*/ 0 w 346"/>
                <a:gd name="T13" fmla="*/ 0 h 288"/>
                <a:gd name="T14" fmla="*/ 0 w 346"/>
                <a:gd name="T15" fmla="*/ 0 h 288"/>
                <a:gd name="T16" fmla="*/ 0 w 346"/>
                <a:gd name="T17" fmla="*/ 0 h 288"/>
                <a:gd name="T18" fmla="*/ 0 w 346"/>
                <a:gd name="T19" fmla="*/ 0 h 288"/>
                <a:gd name="T20" fmla="*/ 0 w 346"/>
                <a:gd name="T21" fmla="*/ 0 h 288"/>
                <a:gd name="T22" fmla="*/ 0 w 346"/>
                <a:gd name="T23" fmla="*/ 0 h 288"/>
                <a:gd name="T24" fmla="*/ 0 w 346"/>
                <a:gd name="T25" fmla="*/ 0 h 288"/>
                <a:gd name="T26" fmla="*/ 0 w 346"/>
                <a:gd name="T27" fmla="*/ 0 h 288"/>
                <a:gd name="T28" fmla="*/ 0 w 346"/>
                <a:gd name="T29" fmla="*/ 0 h 288"/>
                <a:gd name="T30" fmla="*/ 0 w 346"/>
                <a:gd name="T31" fmla="*/ 0 h 288"/>
                <a:gd name="T32" fmla="*/ 0 w 346"/>
                <a:gd name="T33" fmla="*/ 0 h 288"/>
                <a:gd name="T34" fmla="*/ 0 w 346"/>
                <a:gd name="T35" fmla="*/ 0 h 288"/>
                <a:gd name="T36" fmla="*/ 0 w 346"/>
                <a:gd name="T37" fmla="*/ 0 h 288"/>
                <a:gd name="T38" fmla="*/ 0 w 346"/>
                <a:gd name="T39" fmla="*/ 0 h 288"/>
                <a:gd name="T40" fmla="*/ 0 w 346"/>
                <a:gd name="T41" fmla="*/ 0 h 288"/>
                <a:gd name="T42" fmla="*/ 0 w 346"/>
                <a:gd name="T43" fmla="*/ 0 h 288"/>
                <a:gd name="T44" fmla="*/ 0 w 346"/>
                <a:gd name="T45" fmla="*/ 0 h 288"/>
                <a:gd name="T46" fmla="*/ 0 w 346"/>
                <a:gd name="T47" fmla="*/ 0 h 288"/>
                <a:gd name="T48" fmla="*/ 0 w 346"/>
                <a:gd name="T49" fmla="*/ 0 h 288"/>
                <a:gd name="T50" fmla="*/ 0 w 346"/>
                <a:gd name="T51" fmla="*/ 0 h 288"/>
                <a:gd name="T52" fmla="*/ 0 w 346"/>
                <a:gd name="T53" fmla="*/ 0 h 288"/>
                <a:gd name="T54" fmla="*/ 0 w 346"/>
                <a:gd name="T55" fmla="*/ 0 h 288"/>
                <a:gd name="T56" fmla="*/ 0 w 346"/>
                <a:gd name="T57" fmla="*/ 0 h 288"/>
                <a:gd name="T58" fmla="*/ 0 w 346"/>
                <a:gd name="T59" fmla="*/ 0 h 288"/>
                <a:gd name="T60" fmla="*/ 0 w 346"/>
                <a:gd name="T61" fmla="*/ 0 h 288"/>
                <a:gd name="T62" fmla="*/ 0 w 346"/>
                <a:gd name="T63" fmla="*/ 0 h 288"/>
                <a:gd name="T64" fmla="*/ 0 w 346"/>
                <a:gd name="T65" fmla="*/ 0 h 288"/>
                <a:gd name="T66" fmla="*/ 0 w 346"/>
                <a:gd name="T67" fmla="*/ 0 h 288"/>
                <a:gd name="T68" fmla="*/ 0 w 346"/>
                <a:gd name="T69" fmla="*/ 0 h 288"/>
                <a:gd name="T70" fmla="*/ 0 w 346"/>
                <a:gd name="T71" fmla="*/ 0 h 288"/>
                <a:gd name="T72" fmla="*/ 0 w 346"/>
                <a:gd name="T73" fmla="*/ 0 h 288"/>
                <a:gd name="T74" fmla="*/ 0 w 346"/>
                <a:gd name="T75" fmla="*/ 0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46"/>
                <a:gd name="T115" fmla="*/ 0 h 288"/>
                <a:gd name="T116" fmla="*/ 346 w 346"/>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46" h="288">
                  <a:moveTo>
                    <a:pt x="66" y="135"/>
                  </a:moveTo>
                  <a:lnTo>
                    <a:pt x="31" y="129"/>
                  </a:lnTo>
                  <a:lnTo>
                    <a:pt x="31" y="128"/>
                  </a:lnTo>
                  <a:lnTo>
                    <a:pt x="31" y="126"/>
                  </a:lnTo>
                  <a:lnTo>
                    <a:pt x="31" y="124"/>
                  </a:lnTo>
                  <a:lnTo>
                    <a:pt x="31" y="122"/>
                  </a:lnTo>
                  <a:lnTo>
                    <a:pt x="31" y="121"/>
                  </a:lnTo>
                  <a:lnTo>
                    <a:pt x="31" y="120"/>
                  </a:lnTo>
                  <a:lnTo>
                    <a:pt x="32" y="118"/>
                  </a:lnTo>
                  <a:lnTo>
                    <a:pt x="34" y="118"/>
                  </a:lnTo>
                  <a:lnTo>
                    <a:pt x="35" y="117"/>
                  </a:lnTo>
                  <a:lnTo>
                    <a:pt x="36" y="116"/>
                  </a:lnTo>
                  <a:lnTo>
                    <a:pt x="37" y="115"/>
                  </a:lnTo>
                  <a:lnTo>
                    <a:pt x="38" y="115"/>
                  </a:lnTo>
                  <a:lnTo>
                    <a:pt x="76" y="109"/>
                  </a:lnTo>
                  <a:lnTo>
                    <a:pt x="113" y="5"/>
                  </a:lnTo>
                  <a:lnTo>
                    <a:pt x="114" y="5"/>
                  </a:lnTo>
                  <a:lnTo>
                    <a:pt x="119" y="4"/>
                  </a:lnTo>
                  <a:lnTo>
                    <a:pt x="125" y="4"/>
                  </a:lnTo>
                  <a:lnTo>
                    <a:pt x="132" y="3"/>
                  </a:lnTo>
                  <a:lnTo>
                    <a:pt x="142" y="1"/>
                  </a:lnTo>
                  <a:lnTo>
                    <a:pt x="150" y="0"/>
                  </a:lnTo>
                  <a:lnTo>
                    <a:pt x="160" y="0"/>
                  </a:lnTo>
                  <a:lnTo>
                    <a:pt x="170" y="0"/>
                  </a:lnTo>
                  <a:lnTo>
                    <a:pt x="179" y="0"/>
                  </a:lnTo>
                  <a:lnTo>
                    <a:pt x="189" y="0"/>
                  </a:lnTo>
                  <a:lnTo>
                    <a:pt x="198" y="1"/>
                  </a:lnTo>
                  <a:lnTo>
                    <a:pt x="208" y="3"/>
                  </a:lnTo>
                  <a:lnTo>
                    <a:pt x="215" y="4"/>
                  </a:lnTo>
                  <a:lnTo>
                    <a:pt x="221" y="4"/>
                  </a:lnTo>
                  <a:lnTo>
                    <a:pt x="225" y="5"/>
                  </a:lnTo>
                  <a:lnTo>
                    <a:pt x="227" y="5"/>
                  </a:lnTo>
                  <a:lnTo>
                    <a:pt x="229" y="10"/>
                  </a:lnTo>
                  <a:lnTo>
                    <a:pt x="245" y="10"/>
                  </a:lnTo>
                  <a:lnTo>
                    <a:pt x="318" y="81"/>
                  </a:lnTo>
                  <a:lnTo>
                    <a:pt x="289" y="81"/>
                  </a:lnTo>
                  <a:lnTo>
                    <a:pt x="236" y="24"/>
                  </a:lnTo>
                  <a:lnTo>
                    <a:pt x="271" y="109"/>
                  </a:lnTo>
                  <a:lnTo>
                    <a:pt x="303" y="112"/>
                  </a:lnTo>
                  <a:lnTo>
                    <a:pt x="309" y="117"/>
                  </a:lnTo>
                  <a:lnTo>
                    <a:pt x="309" y="123"/>
                  </a:lnTo>
                  <a:lnTo>
                    <a:pt x="278" y="134"/>
                  </a:lnTo>
                  <a:lnTo>
                    <a:pt x="298" y="168"/>
                  </a:lnTo>
                  <a:lnTo>
                    <a:pt x="306" y="169"/>
                  </a:lnTo>
                  <a:lnTo>
                    <a:pt x="313" y="170"/>
                  </a:lnTo>
                  <a:lnTo>
                    <a:pt x="319" y="171"/>
                  </a:lnTo>
                  <a:lnTo>
                    <a:pt x="325" y="174"/>
                  </a:lnTo>
                  <a:lnTo>
                    <a:pt x="330" y="175"/>
                  </a:lnTo>
                  <a:lnTo>
                    <a:pt x="333" y="177"/>
                  </a:lnTo>
                  <a:lnTo>
                    <a:pt x="336" y="179"/>
                  </a:lnTo>
                  <a:lnTo>
                    <a:pt x="337" y="179"/>
                  </a:lnTo>
                  <a:lnTo>
                    <a:pt x="346" y="268"/>
                  </a:lnTo>
                  <a:lnTo>
                    <a:pt x="334" y="265"/>
                  </a:lnTo>
                  <a:lnTo>
                    <a:pt x="257" y="270"/>
                  </a:lnTo>
                  <a:lnTo>
                    <a:pt x="257" y="286"/>
                  </a:lnTo>
                  <a:lnTo>
                    <a:pt x="247" y="286"/>
                  </a:lnTo>
                  <a:lnTo>
                    <a:pt x="235" y="287"/>
                  </a:lnTo>
                  <a:lnTo>
                    <a:pt x="224" y="287"/>
                  </a:lnTo>
                  <a:lnTo>
                    <a:pt x="213" y="287"/>
                  </a:lnTo>
                  <a:lnTo>
                    <a:pt x="203" y="287"/>
                  </a:lnTo>
                  <a:lnTo>
                    <a:pt x="194" y="288"/>
                  </a:lnTo>
                  <a:lnTo>
                    <a:pt x="185" y="288"/>
                  </a:lnTo>
                  <a:lnTo>
                    <a:pt x="177" y="288"/>
                  </a:lnTo>
                  <a:lnTo>
                    <a:pt x="155" y="287"/>
                  </a:lnTo>
                  <a:lnTo>
                    <a:pt x="129" y="287"/>
                  </a:lnTo>
                  <a:lnTo>
                    <a:pt x="100" y="286"/>
                  </a:lnTo>
                  <a:lnTo>
                    <a:pt x="70" y="285"/>
                  </a:lnTo>
                  <a:lnTo>
                    <a:pt x="43" y="283"/>
                  </a:lnTo>
                  <a:lnTo>
                    <a:pt x="20" y="282"/>
                  </a:lnTo>
                  <a:lnTo>
                    <a:pt x="5" y="282"/>
                  </a:lnTo>
                  <a:lnTo>
                    <a:pt x="0" y="282"/>
                  </a:lnTo>
                  <a:lnTo>
                    <a:pt x="66" y="135"/>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08" name="Freeform 713">
              <a:extLst>
                <a:ext uri="{FF2B5EF4-FFF2-40B4-BE49-F238E27FC236}">
                  <a16:creationId xmlns:a16="http://schemas.microsoft.com/office/drawing/2014/main" id="{3819F8CD-FE15-42E4-B2C6-4EA7109E4574}"/>
                </a:ext>
              </a:extLst>
            </p:cNvPr>
            <p:cNvSpPr>
              <a:spLocks/>
            </p:cNvSpPr>
            <p:nvPr/>
          </p:nvSpPr>
          <p:spPr bwMode="auto">
            <a:xfrm>
              <a:off x="1675534" y="1751422"/>
              <a:ext cx="98623" cy="15934"/>
            </a:xfrm>
            <a:custGeom>
              <a:avLst/>
              <a:gdLst>
                <a:gd name="T0" fmla="*/ 0 w 160"/>
                <a:gd name="T1" fmla="*/ 0 h 24"/>
                <a:gd name="T2" fmla="*/ 0 w 160"/>
                <a:gd name="T3" fmla="*/ 0 h 24"/>
                <a:gd name="T4" fmla="*/ 0 w 160"/>
                <a:gd name="T5" fmla="*/ 0 h 24"/>
                <a:gd name="T6" fmla="*/ 0 w 160"/>
                <a:gd name="T7" fmla="*/ 0 h 24"/>
                <a:gd name="T8" fmla="*/ 0 w 160"/>
                <a:gd name="T9" fmla="*/ 0 h 24"/>
                <a:gd name="T10" fmla="*/ 0 w 160"/>
                <a:gd name="T11" fmla="*/ 0 h 24"/>
                <a:gd name="T12" fmla="*/ 0 w 160"/>
                <a:gd name="T13" fmla="*/ 0 h 24"/>
                <a:gd name="T14" fmla="*/ 0 w 160"/>
                <a:gd name="T15" fmla="*/ 0 h 24"/>
                <a:gd name="T16" fmla="*/ 0 w 160"/>
                <a:gd name="T17" fmla="*/ 0 h 24"/>
                <a:gd name="T18" fmla="*/ 0 w 160"/>
                <a:gd name="T19" fmla="*/ 0 h 24"/>
                <a:gd name="T20" fmla="*/ 0 w 160"/>
                <a:gd name="T21" fmla="*/ 0 h 24"/>
                <a:gd name="T22" fmla="*/ 0 w 160"/>
                <a:gd name="T23" fmla="*/ 0 h 24"/>
                <a:gd name="T24" fmla="*/ 0 w 160"/>
                <a:gd name="T25" fmla="*/ 0 h 24"/>
                <a:gd name="T26" fmla="*/ 0 w 160"/>
                <a:gd name="T27" fmla="*/ 0 h 24"/>
                <a:gd name="T28" fmla="*/ 0 w 160"/>
                <a:gd name="T29" fmla="*/ 0 h 24"/>
                <a:gd name="T30" fmla="*/ 0 w 160"/>
                <a:gd name="T31" fmla="*/ 0 h 24"/>
                <a:gd name="T32" fmla="*/ 0 w 160"/>
                <a:gd name="T33" fmla="*/ 0 h 24"/>
                <a:gd name="T34" fmla="*/ 0 w 160"/>
                <a:gd name="T35" fmla="*/ 0 h 24"/>
                <a:gd name="T36" fmla="*/ 0 w 160"/>
                <a:gd name="T37" fmla="*/ 0 h 24"/>
                <a:gd name="T38" fmla="*/ 0 w 160"/>
                <a:gd name="T39" fmla="*/ 0 h 24"/>
                <a:gd name="T40" fmla="*/ 0 w 160"/>
                <a:gd name="T41" fmla="*/ 0 h 24"/>
                <a:gd name="T42" fmla="*/ 0 w 160"/>
                <a:gd name="T43" fmla="*/ 0 h 24"/>
                <a:gd name="T44" fmla="*/ 0 w 160"/>
                <a:gd name="T45" fmla="*/ 0 h 24"/>
                <a:gd name="T46" fmla="*/ 0 w 160"/>
                <a:gd name="T47" fmla="*/ 0 h 24"/>
                <a:gd name="T48" fmla="*/ 0 w 160"/>
                <a:gd name="T49" fmla="*/ 0 h 24"/>
                <a:gd name="T50" fmla="*/ 0 w 160"/>
                <a:gd name="T51" fmla="*/ 0 h 24"/>
                <a:gd name="T52" fmla="*/ 0 w 160"/>
                <a:gd name="T53" fmla="*/ 0 h 24"/>
                <a:gd name="T54" fmla="*/ 0 w 160"/>
                <a:gd name="T55" fmla="*/ 0 h 24"/>
                <a:gd name="T56" fmla="*/ 0 w 160"/>
                <a:gd name="T57" fmla="*/ 0 h 24"/>
                <a:gd name="T58" fmla="*/ 0 w 160"/>
                <a:gd name="T59" fmla="*/ 0 h 24"/>
                <a:gd name="T60" fmla="*/ 0 w 160"/>
                <a:gd name="T61" fmla="*/ 0 h 24"/>
                <a:gd name="T62" fmla="*/ 0 w 160"/>
                <a:gd name="T63" fmla="*/ 0 h 24"/>
                <a:gd name="T64" fmla="*/ 0 w 160"/>
                <a:gd name="T65" fmla="*/ 0 h 24"/>
                <a:gd name="T66" fmla="*/ 0 w 160"/>
                <a:gd name="T67" fmla="*/ 0 h 24"/>
                <a:gd name="T68" fmla="*/ 0 w 160"/>
                <a:gd name="T69" fmla="*/ 0 h 24"/>
                <a:gd name="T70" fmla="*/ 0 w 160"/>
                <a:gd name="T71" fmla="*/ 0 h 24"/>
                <a:gd name="T72" fmla="*/ 0 w 160"/>
                <a:gd name="T73" fmla="*/ 0 h 24"/>
                <a:gd name="T74" fmla="*/ 0 w 160"/>
                <a:gd name="T75" fmla="*/ 0 h 24"/>
                <a:gd name="T76" fmla="*/ 0 w 160"/>
                <a:gd name="T77" fmla="*/ 0 h 24"/>
                <a:gd name="T78" fmla="*/ 0 w 160"/>
                <a:gd name="T79" fmla="*/ 0 h 24"/>
                <a:gd name="T80" fmla="*/ 0 w 160"/>
                <a:gd name="T81" fmla="*/ 0 h 24"/>
                <a:gd name="T82" fmla="*/ 0 w 160"/>
                <a:gd name="T83" fmla="*/ 0 h 24"/>
                <a:gd name="T84" fmla="*/ 0 w 160"/>
                <a:gd name="T85" fmla="*/ 0 h 24"/>
                <a:gd name="T86" fmla="*/ 0 w 160"/>
                <a:gd name="T87" fmla="*/ 0 h 24"/>
                <a:gd name="T88" fmla="*/ 0 w 160"/>
                <a:gd name="T89" fmla="*/ 0 h 24"/>
                <a:gd name="T90" fmla="*/ 0 w 160"/>
                <a:gd name="T91" fmla="*/ 0 h 24"/>
                <a:gd name="T92" fmla="*/ 0 w 160"/>
                <a:gd name="T93" fmla="*/ 0 h 24"/>
                <a:gd name="T94" fmla="*/ 0 w 160"/>
                <a:gd name="T95" fmla="*/ 0 h 24"/>
                <a:gd name="T96" fmla="*/ 0 w 160"/>
                <a:gd name="T97" fmla="*/ 0 h 24"/>
                <a:gd name="T98" fmla="*/ 0 w 160"/>
                <a:gd name="T99" fmla="*/ 0 h 24"/>
                <a:gd name="T100" fmla="*/ 0 w 160"/>
                <a:gd name="T101" fmla="*/ 0 h 24"/>
                <a:gd name="T102" fmla="*/ 0 w 160"/>
                <a:gd name="T103" fmla="*/ 0 h 2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0"/>
                <a:gd name="T157" fmla="*/ 0 h 24"/>
                <a:gd name="T158" fmla="*/ 160 w 160"/>
                <a:gd name="T159" fmla="*/ 24 h 2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0" h="24">
                  <a:moveTo>
                    <a:pt x="152" y="21"/>
                  </a:moveTo>
                  <a:lnTo>
                    <a:pt x="142" y="21"/>
                  </a:lnTo>
                  <a:lnTo>
                    <a:pt x="140" y="16"/>
                  </a:lnTo>
                  <a:lnTo>
                    <a:pt x="138" y="16"/>
                  </a:lnTo>
                  <a:lnTo>
                    <a:pt x="134" y="15"/>
                  </a:lnTo>
                  <a:lnTo>
                    <a:pt x="128" y="15"/>
                  </a:lnTo>
                  <a:lnTo>
                    <a:pt x="121" y="14"/>
                  </a:lnTo>
                  <a:lnTo>
                    <a:pt x="111" y="12"/>
                  </a:lnTo>
                  <a:lnTo>
                    <a:pt x="102" y="11"/>
                  </a:lnTo>
                  <a:lnTo>
                    <a:pt x="92" y="11"/>
                  </a:lnTo>
                  <a:lnTo>
                    <a:pt x="83" y="11"/>
                  </a:lnTo>
                  <a:lnTo>
                    <a:pt x="73" y="11"/>
                  </a:lnTo>
                  <a:lnTo>
                    <a:pt x="63" y="11"/>
                  </a:lnTo>
                  <a:lnTo>
                    <a:pt x="55" y="12"/>
                  </a:lnTo>
                  <a:lnTo>
                    <a:pt x="45" y="14"/>
                  </a:lnTo>
                  <a:lnTo>
                    <a:pt x="38" y="15"/>
                  </a:lnTo>
                  <a:lnTo>
                    <a:pt x="32" y="15"/>
                  </a:lnTo>
                  <a:lnTo>
                    <a:pt x="27" y="16"/>
                  </a:lnTo>
                  <a:lnTo>
                    <a:pt x="26" y="16"/>
                  </a:lnTo>
                  <a:lnTo>
                    <a:pt x="24" y="24"/>
                  </a:lnTo>
                  <a:lnTo>
                    <a:pt x="18" y="23"/>
                  </a:lnTo>
                  <a:lnTo>
                    <a:pt x="13" y="23"/>
                  </a:lnTo>
                  <a:lnTo>
                    <a:pt x="9" y="22"/>
                  </a:lnTo>
                  <a:lnTo>
                    <a:pt x="6" y="20"/>
                  </a:lnTo>
                  <a:lnTo>
                    <a:pt x="3" y="18"/>
                  </a:lnTo>
                  <a:lnTo>
                    <a:pt x="1" y="17"/>
                  </a:lnTo>
                  <a:lnTo>
                    <a:pt x="0" y="16"/>
                  </a:lnTo>
                  <a:lnTo>
                    <a:pt x="0" y="15"/>
                  </a:lnTo>
                  <a:lnTo>
                    <a:pt x="1" y="11"/>
                  </a:lnTo>
                  <a:lnTo>
                    <a:pt x="6" y="9"/>
                  </a:lnTo>
                  <a:lnTo>
                    <a:pt x="13" y="6"/>
                  </a:lnTo>
                  <a:lnTo>
                    <a:pt x="22" y="4"/>
                  </a:lnTo>
                  <a:lnTo>
                    <a:pt x="34" y="3"/>
                  </a:lnTo>
                  <a:lnTo>
                    <a:pt x="48" y="1"/>
                  </a:lnTo>
                  <a:lnTo>
                    <a:pt x="63" y="0"/>
                  </a:lnTo>
                  <a:lnTo>
                    <a:pt x="79" y="0"/>
                  </a:lnTo>
                  <a:lnTo>
                    <a:pt x="96" y="0"/>
                  </a:lnTo>
                  <a:lnTo>
                    <a:pt x="110" y="1"/>
                  </a:lnTo>
                  <a:lnTo>
                    <a:pt x="125" y="3"/>
                  </a:lnTo>
                  <a:lnTo>
                    <a:pt x="137" y="4"/>
                  </a:lnTo>
                  <a:lnTo>
                    <a:pt x="146" y="6"/>
                  </a:lnTo>
                  <a:lnTo>
                    <a:pt x="154" y="9"/>
                  </a:lnTo>
                  <a:lnTo>
                    <a:pt x="158" y="11"/>
                  </a:lnTo>
                  <a:lnTo>
                    <a:pt x="160" y="15"/>
                  </a:lnTo>
                  <a:lnTo>
                    <a:pt x="160" y="16"/>
                  </a:lnTo>
                  <a:lnTo>
                    <a:pt x="158" y="17"/>
                  </a:lnTo>
                  <a:lnTo>
                    <a:pt x="157" y="18"/>
                  </a:lnTo>
                  <a:lnTo>
                    <a:pt x="155" y="20"/>
                  </a:lnTo>
                  <a:lnTo>
                    <a:pt x="154" y="20"/>
                  </a:lnTo>
                  <a:lnTo>
                    <a:pt x="152" y="21"/>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09" name="Freeform 714">
              <a:extLst>
                <a:ext uri="{FF2B5EF4-FFF2-40B4-BE49-F238E27FC236}">
                  <a16:creationId xmlns:a16="http://schemas.microsoft.com/office/drawing/2014/main" id="{13312938-566F-49FC-BB58-A54876987F43}"/>
                </a:ext>
              </a:extLst>
            </p:cNvPr>
            <p:cNvSpPr>
              <a:spLocks/>
            </p:cNvSpPr>
            <p:nvPr/>
          </p:nvSpPr>
          <p:spPr bwMode="auto">
            <a:xfrm>
              <a:off x="1780073" y="1924915"/>
              <a:ext cx="104541" cy="14163"/>
            </a:xfrm>
            <a:custGeom>
              <a:avLst/>
              <a:gdLst>
                <a:gd name="T0" fmla="*/ 0 w 168"/>
                <a:gd name="T1" fmla="*/ 0 h 22"/>
                <a:gd name="T2" fmla="*/ 0 w 168"/>
                <a:gd name="T3" fmla="*/ 0 h 22"/>
                <a:gd name="T4" fmla="*/ 0 w 168"/>
                <a:gd name="T5" fmla="*/ 0 h 22"/>
                <a:gd name="T6" fmla="*/ 0 w 168"/>
                <a:gd name="T7" fmla="*/ 0 h 22"/>
                <a:gd name="T8" fmla="*/ 0 w 168"/>
                <a:gd name="T9" fmla="*/ 0 h 22"/>
                <a:gd name="T10" fmla="*/ 0 w 168"/>
                <a:gd name="T11" fmla="*/ 0 h 22"/>
                <a:gd name="T12" fmla="*/ 0 w 168"/>
                <a:gd name="T13" fmla="*/ 0 h 22"/>
                <a:gd name="T14" fmla="*/ 0 60000 65536"/>
                <a:gd name="T15" fmla="*/ 0 60000 65536"/>
                <a:gd name="T16" fmla="*/ 0 60000 65536"/>
                <a:gd name="T17" fmla="*/ 0 60000 65536"/>
                <a:gd name="T18" fmla="*/ 0 60000 65536"/>
                <a:gd name="T19" fmla="*/ 0 60000 65536"/>
                <a:gd name="T20" fmla="*/ 0 60000 65536"/>
                <a:gd name="T21" fmla="*/ 0 w 168"/>
                <a:gd name="T22" fmla="*/ 0 h 22"/>
                <a:gd name="T23" fmla="*/ 168 w 168"/>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8" h="22">
                  <a:moveTo>
                    <a:pt x="77" y="0"/>
                  </a:moveTo>
                  <a:lnTo>
                    <a:pt x="168" y="15"/>
                  </a:lnTo>
                  <a:lnTo>
                    <a:pt x="168" y="18"/>
                  </a:lnTo>
                  <a:lnTo>
                    <a:pt x="114" y="22"/>
                  </a:lnTo>
                  <a:lnTo>
                    <a:pt x="0" y="21"/>
                  </a:lnTo>
                  <a:lnTo>
                    <a:pt x="0" y="5"/>
                  </a:lnTo>
                  <a:lnTo>
                    <a:pt x="77" y="0"/>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10" name="Freeform 715">
              <a:extLst>
                <a:ext uri="{FF2B5EF4-FFF2-40B4-BE49-F238E27FC236}">
                  <a16:creationId xmlns:a16="http://schemas.microsoft.com/office/drawing/2014/main" id="{1B9185EC-8C81-41C9-AB82-CA8F0859F846}"/>
                </a:ext>
              </a:extLst>
            </p:cNvPr>
            <p:cNvSpPr>
              <a:spLocks/>
            </p:cNvSpPr>
            <p:nvPr/>
          </p:nvSpPr>
          <p:spPr bwMode="auto">
            <a:xfrm>
              <a:off x="1645947" y="1747881"/>
              <a:ext cx="47339" cy="5312"/>
            </a:xfrm>
            <a:custGeom>
              <a:avLst/>
              <a:gdLst>
                <a:gd name="T0" fmla="*/ 0 w 75"/>
                <a:gd name="T1" fmla="*/ 0 h 10"/>
                <a:gd name="T2" fmla="*/ 0 w 75"/>
                <a:gd name="T3" fmla="*/ 0 h 10"/>
                <a:gd name="T4" fmla="*/ 0 w 75"/>
                <a:gd name="T5" fmla="*/ 0 h 10"/>
                <a:gd name="T6" fmla="*/ 0 60000 65536"/>
                <a:gd name="T7" fmla="*/ 0 60000 65536"/>
                <a:gd name="T8" fmla="*/ 0 60000 65536"/>
                <a:gd name="T9" fmla="*/ 0 w 75"/>
                <a:gd name="T10" fmla="*/ 0 h 10"/>
                <a:gd name="T11" fmla="*/ 75 w 75"/>
                <a:gd name="T12" fmla="*/ 10 h 10"/>
              </a:gdLst>
              <a:ahLst/>
              <a:cxnLst>
                <a:cxn ang="T6">
                  <a:pos x="T0" y="T1"/>
                </a:cxn>
                <a:cxn ang="T7">
                  <a:pos x="T2" y="T3"/>
                </a:cxn>
                <a:cxn ang="T8">
                  <a:pos x="T4" y="T5"/>
                </a:cxn>
              </a:cxnLst>
              <a:rect l="T9" t="T10" r="T11" b="T12"/>
              <a:pathLst>
                <a:path w="75" h="10">
                  <a:moveTo>
                    <a:pt x="75" y="0"/>
                  </a:moveTo>
                  <a:lnTo>
                    <a:pt x="29" y="0"/>
                  </a:lnTo>
                  <a:lnTo>
                    <a:pt x="0" y="1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11" name="Freeform 716">
              <a:extLst>
                <a:ext uri="{FF2B5EF4-FFF2-40B4-BE49-F238E27FC236}">
                  <a16:creationId xmlns:a16="http://schemas.microsoft.com/office/drawing/2014/main" id="{884796D8-13C4-43F5-98B8-3FC62B92D545}"/>
                </a:ext>
              </a:extLst>
            </p:cNvPr>
            <p:cNvSpPr>
              <a:spLocks/>
            </p:cNvSpPr>
            <p:nvPr/>
          </p:nvSpPr>
          <p:spPr bwMode="auto">
            <a:xfrm>
              <a:off x="1675534" y="1746112"/>
              <a:ext cx="47339" cy="8851"/>
            </a:xfrm>
            <a:custGeom>
              <a:avLst/>
              <a:gdLst>
                <a:gd name="T0" fmla="*/ 0 w 79"/>
                <a:gd name="T1" fmla="*/ 0 h 14"/>
                <a:gd name="T2" fmla="*/ 0 w 79"/>
                <a:gd name="T3" fmla="*/ 0 h 14"/>
                <a:gd name="T4" fmla="*/ 0 w 79"/>
                <a:gd name="T5" fmla="*/ 0 h 14"/>
                <a:gd name="T6" fmla="*/ 0 w 79"/>
                <a:gd name="T7" fmla="*/ 0 h 14"/>
                <a:gd name="T8" fmla="*/ 0 w 79"/>
                <a:gd name="T9" fmla="*/ 0 h 14"/>
                <a:gd name="T10" fmla="*/ 0 w 79"/>
                <a:gd name="T11" fmla="*/ 0 h 14"/>
                <a:gd name="T12" fmla="*/ 0 w 79"/>
                <a:gd name="T13" fmla="*/ 0 h 14"/>
                <a:gd name="T14" fmla="*/ 0 w 79"/>
                <a:gd name="T15" fmla="*/ 0 h 14"/>
                <a:gd name="T16" fmla="*/ 0 w 79"/>
                <a:gd name="T17" fmla="*/ 0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9"/>
                <a:gd name="T28" fmla="*/ 0 h 14"/>
                <a:gd name="T29" fmla="*/ 79 w 79"/>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9" h="14">
                  <a:moveTo>
                    <a:pt x="0" y="14"/>
                  </a:moveTo>
                  <a:lnTo>
                    <a:pt x="1" y="10"/>
                  </a:lnTo>
                  <a:lnTo>
                    <a:pt x="6" y="8"/>
                  </a:lnTo>
                  <a:lnTo>
                    <a:pt x="13" y="6"/>
                  </a:lnTo>
                  <a:lnTo>
                    <a:pt x="22" y="3"/>
                  </a:lnTo>
                  <a:lnTo>
                    <a:pt x="34" y="2"/>
                  </a:lnTo>
                  <a:lnTo>
                    <a:pt x="48" y="0"/>
                  </a:lnTo>
                  <a:lnTo>
                    <a:pt x="63" y="0"/>
                  </a:lnTo>
                  <a:lnTo>
                    <a:pt x="79"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12" name="Freeform 717">
              <a:extLst>
                <a:ext uri="{FF2B5EF4-FFF2-40B4-BE49-F238E27FC236}">
                  <a16:creationId xmlns:a16="http://schemas.microsoft.com/office/drawing/2014/main" id="{6C240EF9-C01E-4A0B-9C82-41528C362765}"/>
                </a:ext>
              </a:extLst>
            </p:cNvPr>
            <p:cNvSpPr>
              <a:spLocks/>
            </p:cNvSpPr>
            <p:nvPr/>
          </p:nvSpPr>
          <p:spPr bwMode="auto">
            <a:xfrm>
              <a:off x="1722873" y="1746112"/>
              <a:ext cx="51284" cy="8851"/>
            </a:xfrm>
            <a:custGeom>
              <a:avLst/>
              <a:gdLst>
                <a:gd name="T0" fmla="*/ 0 w 81"/>
                <a:gd name="T1" fmla="*/ 0 h 14"/>
                <a:gd name="T2" fmla="*/ 0 w 81"/>
                <a:gd name="T3" fmla="*/ 0 h 14"/>
                <a:gd name="T4" fmla="*/ 0 w 81"/>
                <a:gd name="T5" fmla="*/ 0 h 14"/>
                <a:gd name="T6" fmla="*/ 0 w 81"/>
                <a:gd name="T7" fmla="*/ 0 h 14"/>
                <a:gd name="T8" fmla="*/ 0 w 81"/>
                <a:gd name="T9" fmla="*/ 0 h 14"/>
                <a:gd name="T10" fmla="*/ 0 w 81"/>
                <a:gd name="T11" fmla="*/ 0 h 14"/>
                <a:gd name="T12" fmla="*/ 0 w 81"/>
                <a:gd name="T13" fmla="*/ 0 h 14"/>
                <a:gd name="T14" fmla="*/ 0 w 81"/>
                <a:gd name="T15" fmla="*/ 0 h 14"/>
                <a:gd name="T16" fmla="*/ 0 w 81"/>
                <a:gd name="T17" fmla="*/ 0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1"/>
                <a:gd name="T28" fmla="*/ 0 h 14"/>
                <a:gd name="T29" fmla="*/ 81 w 81"/>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1" h="14">
                  <a:moveTo>
                    <a:pt x="0" y="0"/>
                  </a:moveTo>
                  <a:lnTo>
                    <a:pt x="17" y="0"/>
                  </a:lnTo>
                  <a:lnTo>
                    <a:pt x="31" y="0"/>
                  </a:lnTo>
                  <a:lnTo>
                    <a:pt x="46" y="2"/>
                  </a:lnTo>
                  <a:lnTo>
                    <a:pt x="58" y="3"/>
                  </a:lnTo>
                  <a:lnTo>
                    <a:pt x="67" y="6"/>
                  </a:lnTo>
                  <a:lnTo>
                    <a:pt x="75" y="8"/>
                  </a:lnTo>
                  <a:lnTo>
                    <a:pt x="79" y="10"/>
                  </a:lnTo>
                  <a:lnTo>
                    <a:pt x="81" y="1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13" name="Freeform 718">
              <a:extLst>
                <a:ext uri="{FF2B5EF4-FFF2-40B4-BE49-F238E27FC236}">
                  <a16:creationId xmlns:a16="http://schemas.microsoft.com/office/drawing/2014/main" id="{633C1370-AC5E-4F34-AB44-84E7DC65F311}"/>
                </a:ext>
              </a:extLst>
            </p:cNvPr>
            <p:cNvSpPr>
              <a:spLocks/>
            </p:cNvSpPr>
            <p:nvPr/>
          </p:nvSpPr>
          <p:spPr bwMode="auto">
            <a:xfrm>
              <a:off x="1645947" y="1747881"/>
              <a:ext cx="47339" cy="5312"/>
            </a:xfrm>
            <a:custGeom>
              <a:avLst/>
              <a:gdLst>
                <a:gd name="T0" fmla="*/ 0 w 75"/>
                <a:gd name="T1" fmla="*/ 0 h 10"/>
                <a:gd name="T2" fmla="*/ 0 w 75"/>
                <a:gd name="T3" fmla="*/ 0 h 10"/>
                <a:gd name="T4" fmla="*/ 0 w 75"/>
                <a:gd name="T5" fmla="*/ 0 h 10"/>
                <a:gd name="T6" fmla="*/ 0 w 75"/>
                <a:gd name="T7" fmla="*/ 0 h 10"/>
                <a:gd name="T8" fmla="*/ 0 w 75"/>
                <a:gd name="T9" fmla="*/ 0 h 10"/>
                <a:gd name="T10" fmla="*/ 0 w 75"/>
                <a:gd name="T11" fmla="*/ 0 h 10"/>
                <a:gd name="T12" fmla="*/ 0 w 75"/>
                <a:gd name="T13" fmla="*/ 0 h 10"/>
                <a:gd name="T14" fmla="*/ 0 w 75"/>
                <a:gd name="T15" fmla="*/ 0 h 10"/>
                <a:gd name="T16" fmla="*/ 0 w 75"/>
                <a:gd name="T17" fmla="*/ 0 h 10"/>
                <a:gd name="T18" fmla="*/ 0 w 75"/>
                <a:gd name="T19" fmla="*/ 0 h 10"/>
                <a:gd name="T20" fmla="*/ 0 w 75"/>
                <a:gd name="T21" fmla="*/ 0 h 10"/>
                <a:gd name="T22" fmla="*/ 0 w 75"/>
                <a:gd name="T23" fmla="*/ 0 h 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5"/>
                <a:gd name="T37" fmla="*/ 0 h 10"/>
                <a:gd name="T38" fmla="*/ 75 w 75"/>
                <a:gd name="T39" fmla="*/ 10 h 1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5" h="10">
                  <a:moveTo>
                    <a:pt x="75" y="0"/>
                  </a:moveTo>
                  <a:lnTo>
                    <a:pt x="69" y="1"/>
                  </a:lnTo>
                  <a:lnTo>
                    <a:pt x="63" y="1"/>
                  </a:lnTo>
                  <a:lnTo>
                    <a:pt x="58" y="2"/>
                  </a:lnTo>
                  <a:lnTo>
                    <a:pt x="53" y="4"/>
                  </a:lnTo>
                  <a:lnTo>
                    <a:pt x="50" y="5"/>
                  </a:lnTo>
                  <a:lnTo>
                    <a:pt x="46" y="7"/>
                  </a:lnTo>
                  <a:lnTo>
                    <a:pt x="44" y="8"/>
                  </a:lnTo>
                  <a:lnTo>
                    <a:pt x="43" y="10"/>
                  </a:lnTo>
                  <a:lnTo>
                    <a:pt x="0" y="10"/>
                  </a:lnTo>
                  <a:lnTo>
                    <a:pt x="29" y="0"/>
                  </a:lnTo>
                  <a:lnTo>
                    <a:pt x="75" y="0"/>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14" name="Freeform 719">
              <a:extLst>
                <a:ext uri="{FF2B5EF4-FFF2-40B4-BE49-F238E27FC236}">
                  <a16:creationId xmlns:a16="http://schemas.microsoft.com/office/drawing/2014/main" id="{38DCB47A-A3EE-4BDC-9F58-CD387E007486}"/>
                </a:ext>
              </a:extLst>
            </p:cNvPr>
            <p:cNvSpPr>
              <a:spLocks/>
            </p:cNvSpPr>
            <p:nvPr/>
          </p:nvSpPr>
          <p:spPr bwMode="auto">
            <a:xfrm>
              <a:off x="1803743" y="1737259"/>
              <a:ext cx="37477" cy="5312"/>
            </a:xfrm>
            <a:custGeom>
              <a:avLst/>
              <a:gdLst>
                <a:gd name="T0" fmla="*/ 0 w 60"/>
                <a:gd name="T1" fmla="*/ 0 h 9"/>
                <a:gd name="T2" fmla="*/ 0 w 60"/>
                <a:gd name="T3" fmla="*/ 0 h 9"/>
                <a:gd name="T4" fmla="*/ 0 w 60"/>
                <a:gd name="T5" fmla="*/ 0 h 9"/>
                <a:gd name="T6" fmla="*/ 0 w 60"/>
                <a:gd name="T7" fmla="*/ 0 h 9"/>
                <a:gd name="T8" fmla="*/ 0 w 60"/>
                <a:gd name="T9" fmla="*/ 0 h 9"/>
                <a:gd name="T10" fmla="*/ 0 w 60"/>
                <a:gd name="T11" fmla="*/ 0 h 9"/>
                <a:gd name="T12" fmla="*/ 0 w 60"/>
                <a:gd name="T13" fmla="*/ 0 h 9"/>
                <a:gd name="T14" fmla="*/ 0 60000 65536"/>
                <a:gd name="T15" fmla="*/ 0 60000 65536"/>
                <a:gd name="T16" fmla="*/ 0 60000 65536"/>
                <a:gd name="T17" fmla="*/ 0 60000 65536"/>
                <a:gd name="T18" fmla="*/ 0 60000 65536"/>
                <a:gd name="T19" fmla="*/ 0 60000 65536"/>
                <a:gd name="T20" fmla="*/ 0 60000 65536"/>
                <a:gd name="T21" fmla="*/ 0 w 60"/>
                <a:gd name="T22" fmla="*/ 0 h 9"/>
                <a:gd name="T23" fmla="*/ 60 w 60"/>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9">
                  <a:moveTo>
                    <a:pt x="0" y="9"/>
                  </a:moveTo>
                  <a:lnTo>
                    <a:pt x="0" y="3"/>
                  </a:lnTo>
                  <a:lnTo>
                    <a:pt x="8" y="0"/>
                  </a:lnTo>
                  <a:lnTo>
                    <a:pt x="8" y="7"/>
                  </a:lnTo>
                  <a:lnTo>
                    <a:pt x="60" y="7"/>
                  </a:lnTo>
                  <a:lnTo>
                    <a:pt x="53" y="9"/>
                  </a:lnTo>
                  <a:lnTo>
                    <a:pt x="0" y="9"/>
                  </a:lnTo>
                  <a:close/>
                </a:path>
              </a:pathLst>
            </a:custGeom>
            <a:solidFill>
              <a:srgbClr val="80808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15" name="Line 720">
              <a:extLst>
                <a:ext uri="{FF2B5EF4-FFF2-40B4-BE49-F238E27FC236}">
                  <a16:creationId xmlns:a16="http://schemas.microsoft.com/office/drawing/2014/main" id="{A5DD2573-E183-40D7-A088-93A7AF137EB1}"/>
                </a:ext>
              </a:extLst>
            </p:cNvPr>
            <p:cNvSpPr>
              <a:spLocks noChangeShapeType="1"/>
            </p:cNvSpPr>
            <p:nvPr/>
          </p:nvSpPr>
          <p:spPr bwMode="auto">
            <a:xfrm flipV="1">
              <a:off x="1803743" y="1740800"/>
              <a:ext cx="5918" cy="177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16" name="Freeform 721">
              <a:extLst>
                <a:ext uri="{FF2B5EF4-FFF2-40B4-BE49-F238E27FC236}">
                  <a16:creationId xmlns:a16="http://schemas.microsoft.com/office/drawing/2014/main" id="{07B40445-2186-49B5-B5A3-1483B2950CFB}"/>
                </a:ext>
              </a:extLst>
            </p:cNvPr>
            <p:cNvSpPr>
              <a:spLocks/>
            </p:cNvSpPr>
            <p:nvPr/>
          </p:nvSpPr>
          <p:spPr bwMode="auto">
            <a:xfrm>
              <a:off x="1724845" y="1590322"/>
              <a:ext cx="35504" cy="26555"/>
            </a:xfrm>
            <a:custGeom>
              <a:avLst/>
              <a:gdLst>
                <a:gd name="T0" fmla="*/ 0 w 58"/>
                <a:gd name="T1" fmla="*/ 0 h 42"/>
                <a:gd name="T2" fmla="*/ 0 w 58"/>
                <a:gd name="T3" fmla="*/ 0 h 42"/>
                <a:gd name="T4" fmla="*/ 0 w 58"/>
                <a:gd name="T5" fmla="*/ 0 h 42"/>
                <a:gd name="T6" fmla="*/ 0 w 58"/>
                <a:gd name="T7" fmla="*/ 0 h 42"/>
                <a:gd name="T8" fmla="*/ 0 w 58"/>
                <a:gd name="T9" fmla="*/ 0 h 42"/>
                <a:gd name="T10" fmla="*/ 0 w 58"/>
                <a:gd name="T11" fmla="*/ 0 h 42"/>
                <a:gd name="T12" fmla="*/ 0 w 58"/>
                <a:gd name="T13" fmla="*/ 0 h 42"/>
                <a:gd name="T14" fmla="*/ 0 w 58"/>
                <a:gd name="T15" fmla="*/ 0 h 42"/>
                <a:gd name="T16" fmla="*/ 0 w 58"/>
                <a:gd name="T17" fmla="*/ 0 h 42"/>
                <a:gd name="T18" fmla="*/ 0 w 58"/>
                <a:gd name="T19" fmla="*/ 0 h 42"/>
                <a:gd name="T20" fmla="*/ 0 w 58"/>
                <a:gd name="T21" fmla="*/ 0 h 42"/>
                <a:gd name="T22" fmla="*/ 0 w 58"/>
                <a:gd name="T23" fmla="*/ 0 h 42"/>
                <a:gd name="T24" fmla="*/ 0 w 58"/>
                <a:gd name="T25" fmla="*/ 0 h 42"/>
                <a:gd name="T26" fmla="*/ 0 w 58"/>
                <a:gd name="T27" fmla="*/ 0 h 42"/>
                <a:gd name="T28" fmla="*/ 0 w 58"/>
                <a:gd name="T29" fmla="*/ 0 h 42"/>
                <a:gd name="T30" fmla="*/ 0 w 58"/>
                <a:gd name="T31" fmla="*/ 0 h 42"/>
                <a:gd name="T32" fmla="*/ 0 w 58"/>
                <a:gd name="T33" fmla="*/ 0 h 42"/>
                <a:gd name="T34" fmla="*/ 0 w 58"/>
                <a:gd name="T35" fmla="*/ 0 h 42"/>
                <a:gd name="T36" fmla="*/ 0 w 58"/>
                <a:gd name="T37" fmla="*/ 0 h 42"/>
                <a:gd name="T38" fmla="*/ 0 w 58"/>
                <a:gd name="T39" fmla="*/ 0 h 42"/>
                <a:gd name="T40" fmla="*/ 0 w 58"/>
                <a:gd name="T41" fmla="*/ 0 h 42"/>
                <a:gd name="T42" fmla="*/ 0 w 58"/>
                <a:gd name="T43" fmla="*/ 0 h 42"/>
                <a:gd name="T44" fmla="*/ 0 w 58"/>
                <a:gd name="T45" fmla="*/ 0 h 42"/>
                <a:gd name="T46" fmla="*/ 0 w 58"/>
                <a:gd name="T47" fmla="*/ 0 h 42"/>
                <a:gd name="T48" fmla="*/ 0 w 58"/>
                <a:gd name="T49" fmla="*/ 0 h 42"/>
                <a:gd name="T50" fmla="*/ 0 w 58"/>
                <a:gd name="T51" fmla="*/ 0 h 42"/>
                <a:gd name="T52" fmla="*/ 0 w 58"/>
                <a:gd name="T53" fmla="*/ 0 h 42"/>
                <a:gd name="T54" fmla="*/ 0 w 58"/>
                <a:gd name="T55" fmla="*/ 0 h 42"/>
                <a:gd name="T56" fmla="*/ 0 w 58"/>
                <a:gd name="T57" fmla="*/ 0 h 42"/>
                <a:gd name="T58" fmla="*/ 0 w 58"/>
                <a:gd name="T59" fmla="*/ 0 h 42"/>
                <a:gd name="T60" fmla="*/ 0 w 58"/>
                <a:gd name="T61" fmla="*/ 0 h 42"/>
                <a:gd name="T62" fmla="*/ 0 w 58"/>
                <a:gd name="T63" fmla="*/ 0 h 42"/>
                <a:gd name="T64" fmla="*/ 0 w 58"/>
                <a:gd name="T65" fmla="*/ 0 h 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8"/>
                <a:gd name="T100" fmla="*/ 0 h 42"/>
                <a:gd name="T101" fmla="*/ 58 w 58"/>
                <a:gd name="T102" fmla="*/ 42 h 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8" h="42">
                  <a:moveTo>
                    <a:pt x="39" y="4"/>
                  </a:moveTo>
                  <a:lnTo>
                    <a:pt x="33" y="1"/>
                  </a:lnTo>
                  <a:lnTo>
                    <a:pt x="27" y="0"/>
                  </a:lnTo>
                  <a:lnTo>
                    <a:pt x="21" y="0"/>
                  </a:lnTo>
                  <a:lnTo>
                    <a:pt x="16" y="0"/>
                  </a:lnTo>
                  <a:lnTo>
                    <a:pt x="11" y="1"/>
                  </a:lnTo>
                  <a:lnTo>
                    <a:pt x="8" y="2"/>
                  </a:lnTo>
                  <a:lnTo>
                    <a:pt x="4" y="5"/>
                  </a:lnTo>
                  <a:lnTo>
                    <a:pt x="2" y="8"/>
                  </a:lnTo>
                  <a:lnTo>
                    <a:pt x="0" y="12"/>
                  </a:lnTo>
                  <a:lnTo>
                    <a:pt x="0" y="17"/>
                  </a:lnTo>
                  <a:lnTo>
                    <a:pt x="2" y="21"/>
                  </a:lnTo>
                  <a:lnTo>
                    <a:pt x="3" y="24"/>
                  </a:lnTo>
                  <a:lnTo>
                    <a:pt x="6" y="29"/>
                  </a:lnTo>
                  <a:lnTo>
                    <a:pt x="10" y="33"/>
                  </a:lnTo>
                  <a:lnTo>
                    <a:pt x="15" y="36"/>
                  </a:lnTo>
                  <a:lnTo>
                    <a:pt x="20" y="39"/>
                  </a:lnTo>
                  <a:lnTo>
                    <a:pt x="26" y="41"/>
                  </a:lnTo>
                  <a:lnTo>
                    <a:pt x="32" y="42"/>
                  </a:lnTo>
                  <a:lnTo>
                    <a:pt x="36" y="42"/>
                  </a:lnTo>
                  <a:lnTo>
                    <a:pt x="42" y="42"/>
                  </a:lnTo>
                  <a:lnTo>
                    <a:pt x="47" y="41"/>
                  </a:lnTo>
                  <a:lnTo>
                    <a:pt x="51" y="40"/>
                  </a:lnTo>
                  <a:lnTo>
                    <a:pt x="55" y="37"/>
                  </a:lnTo>
                  <a:lnTo>
                    <a:pt x="57" y="34"/>
                  </a:lnTo>
                  <a:lnTo>
                    <a:pt x="58" y="30"/>
                  </a:lnTo>
                  <a:lnTo>
                    <a:pt x="58" y="25"/>
                  </a:lnTo>
                  <a:lnTo>
                    <a:pt x="57" y="22"/>
                  </a:lnTo>
                  <a:lnTo>
                    <a:pt x="56" y="18"/>
                  </a:lnTo>
                  <a:lnTo>
                    <a:pt x="52" y="13"/>
                  </a:lnTo>
                  <a:lnTo>
                    <a:pt x="49" y="10"/>
                  </a:lnTo>
                  <a:lnTo>
                    <a:pt x="44" y="6"/>
                  </a:lnTo>
                  <a:lnTo>
                    <a:pt x="39" y="4"/>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19" name="Freeform 722">
              <a:extLst>
                <a:ext uri="{FF2B5EF4-FFF2-40B4-BE49-F238E27FC236}">
                  <a16:creationId xmlns:a16="http://schemas.microsoft.com/office/drawing/2014/main" id="{CF4CEF4D-28B2-4AE6-9CBD-BC5B5A72068C}"/>
                </a:ext>
              </a:extLst>
            </p:cNvPr>
            <p:cNvSpPr>
              <a:spLocks/>
            </p:cNvSpPr>
            <p:nvPr/>
          </p:nvSpPr>
          <p:spPr bwMode="auto">
            <a:xfrm>
              <a:off x="1726818" y="1590322"/>
              <a:ext cx="29586" cy="23014"/>
            </a:xfrm>
            <a:custGeom>
              <a:avLst/>
              <a:gdLst>
                <a:gd name="T0" fmla="*/ 0 w 48"/>
                <a:gd name="T1" fmla="*/ 0 h 36"/>
                <a:gd name="T2" fmla="*/ 0 w 48"/>
                <a:gd name="T3" fmla="*/ 0 h 36"/>
                <a:gd name="T4" fmla="*/ 0 w 48"/>
                <a:gd name="T5" fmla="*/ 0 h 36"/>
                <a:gd name="T6" fmla="*/ 0 w 48"/>
                <a:gd name="T7" fmla="*/ 0 h 36"/>
                <a:gd name="T8" fmla="*/ 0 w 48"/>
                <a:gd name="T9" fmla="*/ 0 h 36"/>
                <a:gd name="T10" fmla="*/ 0 w 48"/>
                <a:gd name="T11" fmla="*/ 0 h 36"/>
                <a:gd name="T12" fmla="*/ 0 w 48"/>
                <a:gd name="T13" fmla="*/ 0 h 36"/>
                <a:gd name="T14" fmla="*/ 0 w 48"/>
                <a:gd name="T15" fmla="*/ 0 h 36"/>
                <a:gd name="T16" fmla="*/ 0 w 48"/>
                <a:gd name="T17" fmla="*/ 0 h 36"/>
                <a:gd name="T18" fmla="*/ 0 w 48"/>
                <a:gd name="T19" fmla="*/ 0 h 36"/>
                <a:gd name="T20" fmla="*/ 0 w 48"/>
                <a:gd name="T21" fmla="*/ 0 h 36"/>
                <a:gd name="T22" fmla="*/ 0 w 48"/>
                <a:gd name="T23" fmla="*/ 0 h 36"/>
                <a:gd name="T24" fmla="*/ 0 w 48"/>
                <a:gd name="T25" fmla="*/ 0 h 36"/>
                <a:gd name="T26" fmla="*/ 0 w 48"/>
                <a:gd name="T27" fmla="*/ 0 h 36"/>
                <a:gd name="T28" fmla="*/ 0 w 48"/>
                <a:gd name="T29" fmla="*/ 0 h 36"/>
                <a:gd name="T30" fmla="*/ 0 w 48"/>
                <a:gd name="T31" fmla="*/ 0 h 36"/>
                <a:gd name="T32" fmla="*/ 0 w 48"/>
                <a:gd name="T33" fmla="*/ 0 h 36"/>
                <a:gd name="T34" fmla="*/ 0 w 48"/>
                <a:gd name="T35" fmla="*/ 0 h 36"/>
                <a:gd name="T36" fmla="*/ 0 w 48"/>
                <a:gd name="T37" fmla="*/ 0 h 36"/>
                <a:gd name="T38" fmla="*/ 0 w 48"/>
                <a:gd name="T39" fmla="*/ 0 h 36"/>
                <a:gd name="T40" fmla="*/ 0 w 48"/>
                <a:gd name="T41" fmla="*/ 0 h 36"/>
                <a:gd name="T42" fmla="*/ 0 w 48"/>
                <a:gd name="T43" fmla="*/ 0 h 36"/>
                <a:gd name="T44" fmla="*/ 0 w 48"/>
                <a:gd name="T45" fmla="*/ 0 h 36"/>
                <a:gd name="T46" fmla="*/ 0 w 48"/>
                <a:gd name="T47" fmla="*/ 0 h 36"/>
                <a:gd name="T48" fmla="*/ 0 w 48"/>
                <a:gd name="T49" fmla="*/ 0 h 36"/>
                <a:gd name="T50" fmla="*/ 0 w 48"/>
                <a:gd name="T51" fmla="*/ 0 h 36"/>
                <a:gd name="T52" fmla="*/ 0 w 48"/>
                <a:gd name="T53" fmla="*/ 0 h 36"/>
                <a:gd name="T54" fmla="*/ 0 w 48"/>
                <a:gd name="T55" fmla="*/ 0 h 36"/>
                <a:gd name="T56" fmla="*/ 0 w 48"/>
                <a:gd name="T57" fmla="*/ 0 h 36"/>
                <a:gd name="T58" fmla="*/ 0 w 48"/>
                <a:gd name="T59" fmla="*/ 0 h 36"/>
                <a:gd name="T60" fmla="*/ 0 w 48"/>
                <a:gd name="T61" fmla="*/ 0 h 36"/>
                <a:gd name="T62" fmla="*/ 0 w 48"/>
                <a:gd name="T63" fmla="*/ 0 h 36"/>
                <a:gd name="T64" fmla="*/ 0 w 48"/>
                <a:gd name="T65" fmla="*/ 0 h 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8"/>
                <a:gd name="T100" fmla="*/ 0 h 36"/>
                <a:gd name="T101" fmla="*/ 48 w 48"/>
                <a:gd name="T102" fmla="*/ 36 h 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8" h="36">
                  <a:moveTo>
                    <a:pt x="33" y="4"/>
                  </a:moveTo>
                  <a:lnTo>
                    <a:pt x="28" y="3"/>
                  </a:lnTo>
                  <a:lnTo>
                    <a:pt x="23" y="1"/>
                  </a:lnTo>
                  <a:lnTo>
                    <a:pt x="18" y="0"/>
                  </a:lnTo>
                  <a:lnTo>
                    <a:pt x="13" y="0"/>
                  </a:lnTo>
                  <a:lnTo>
                    <a:pt x="10" y="1"/>
                  </a:lnTo>
                  <a:lnTo>
                    <a:pt x="6" y="3"/>
                  </a:lnTo>
                  <a:lnTo>
                    <a:pt x="4" y="5"/>
                  </a:lnTo>
                  <a:lnTo>
                    <a:pt x="1" y="9"/>
                  </a:lnTo>
                  <a:lnTo>
                    <a:pt x="0" y="11"/>
                  </a:lnTo>
                  <a:lnTo>
                    <a:pt x="0" y="15"/>
                  </a:lnTo>
                  <a:lnTo>
                    <a:pt x="1" y="18"/>
                  </a:lnTo>
                  <a:lnTo>
                    <a:pt x="3" y="22"/>
                  </a:lnTo>
                  <a:lnTo>
                    <a:pt x="6" y="24"/>
                  </a:lnTo>
                  <a:lnTo>
                    <a:pt x="9" y="28"/>
                  </a:lnTo>
                  <a:lnTo>
                    <a:pt x="12" y="30"/>
                  </a:lnTo>
                  <a:lnTo>
                    <a:pt x="17" y="33"/>
                  </a:lnTo>
                  <a:lnTo>
                    <a:pt x="22" y="35"/>
                  </a:lnTo>
                  <a:lnTo>
                    <a:pt x="27" y="36"/>
                  </a:lnTo>
                  <a:lnTo>
                    <a:pt x="31" y="36"/>
                  </a:lnTo>
                  <a:lnTo>
                    <a:pt x="35" y="36"/>
                  </a:lnTo>
                  <a:lnTo>
                    <a:pt x="40" y="35"/>
                  </a:lnTo>
                  <a:lnTo>
                    <a:pt x="42" y="34"/>
                  </a:lnTo>
                  <a:lnTo>
                    <a:pt x="46" y="32"/>
                  </a:lnTo>
                  <a:lnTo>
                    <a:pt x="47" y="29"/>
                  </a:lnTo>
                  <a:lnTo>
                    <a:pt x="48" y="26"/>
                  </a:lnTo>
                  <a:lnTo>
                    <a:pt x="48" y="22"/>
                  </a:lnTo>
                  <a:lnTo>
                    <a:pt x="48" y="20"/>
                  </a:lnTo>
                  <a:lnTo>
                    <a:pt x="46" y="16"/>
                  </a:lnTo>
                  <a:lnTo>
                    <a:pt x="44" y="12"/>
                  </a:lnTo>
                  <a:lnTo>
                    <a:pt x="41" y="9"/>
                  </a:lnTo>
                  <a:lnTo>
                    <a:pt x="36" y="6"/>
                  </a:lnTo>
                  <a:lnTo>
                    <a:pt x="33" y="4"/>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20" name="Freeform 723">
              <a:extLst>
                <a:ext uri="{FF2B5EF4-FFF2-40B4-BE49-F238E27FC236}">
                  <a16:creationId xmlns:a16="http://schemas.microsoft.com/office/drawing/2014/main" id="{0C27FA57-0B84-4D21-82DE-82AFA0CF6872}"/>
                </a:ext>
              </a:extLst>
            </p:cNvPr>
            <p:cNvSpPr>
              <a:spLocks/>
            </p:cNvSpPr>
            <p:nvPr/>
          </p:nvSpPr>
          <p:spPr bwMode="auto">
            <a:xfrm>
              <a:off x="1762322" y="1531900"/>
              <a:ext cx="13807" cy="17703"/>
            </a:xfrm>
            <a:custGeom>
              <a:avLst/>
              <a:gdLst>
                <a:gd name="T0" fmla="*/ 0 w 20"/>
                <a:gd name="T1" fmla="*/ 0 h 27"/>
                <a:gd name="T2" fmla="*/ 0 w 20"/>
                <a:gd name="T3" fmla="*/ 0 h 27"/>
                <a:gd name="T4" fmla="*/ 0 w 20"/>
                <a:gd name="T5" fmla="*/ 0 h 27"/>
                <a:gd name="T6" fmla="*/ 0 w 20"/>
                <a:gd name="T7" fmla="*/ 0 h 27"/>
                <a:gd name="T8" fmla="*/ 0 w 20"/>
                <a:gd name="T9" fmla="*/ 0 h 27"/>
                <a:gd name="T10" fmla="*/ 0 w 20"/>
                <a:gd name="T11" fmla="*/ 0 h 27"/>
                <a:gd name="T12" fmla="*/ 0 w 20"/>
                <a:gd name="T13" fmla="*/ 0 h 27"/>
                <a:gd name="T14" fmla="*/ 0 w 20"/>
                <a:gd name="T15" fmla="*/ 0 h 27"/>
                <a:gd name="T16" fmla="*/ 0 w 20"/>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27"/>
                <a:gd name="T29" fmla="*/ 20 w 20"/>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27">
                  <a:moveTo>
                    <a:pt x="1" y="0"/>
                  </a:moveTo>
                  <a:lnTo>
                    <a:pt x="0" y="4"/>
                  </a:lnTo>
                  <a:lnTo>
                    <a:pt x="0" y="8"/>
                  </a:lnTo>
                  <a:lnTo>
                    <a:pt x="1" y="11"/>
                  </a:lnTo>
                  <a:lnTo>
                    <a:pt x="3" y="15"/>
                  </a:lnTo>
                  <a:lnTo>
                    <a:pt x="6" y="18"/>
                  </a:lnTo>
                  <a:lnTo>
                    <a:pt x="10" y="22"/>
                  </a:lnTo>
                  <a:lnTo>
                    <a:pt x="14" y="25"/>
                  </a:lnTo>
                  <a:lnTo>
                    <a:pt x="20" y="27"/>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21" name="Freeform 724">
              <a:extLst>
                <a:ext uri="{FF2B5EF4-FFF2-40B4-BE49-F238E27FC236}">
                  <a16:creationId xmlns:a16="http://schemas.microsoft.com/office/drawing/2014/main" id="{C556E739-8D58-44E5-B4C4-DE95FBAAE5EA}"/>
                </a:ext>
              </a:extLst>
            </p:cNvPr>
            <p:cNvSpPr>
              <a:spLocks/>
            </p:cNvSpPr>
            <p:nvPr/>
          </p:nvSpPr>
          <p:spPr bwMode="auto">
            <a:xfrm>
              <a:off x="1762322" y="1528359"/>
              <a:ext cx="21696" cy="3541"/>
            </a:xfrm>
            <a:custGeom>
              <a:avLst/>
              <a:gdLst>
                <a:gd name="T0" fmla="*/ 0 w 33"/>
                <a:gd name="T1" fmla="*/ 0 h 8"/>
                <a:gd name="T2" fmla="*/ 0 w 33"/>
                <a:gd name="T3" fmla="*/ 0 h 8"/>
                <a:gd name="T4" fmla="*/ 0 w 33"/>
                <a:gd name="T5" fmla="*/ 0 h 8"/>
                <a:gd name="T6" fmla="*/ 0 w 33"/>
                <a:gd name="T7" fmla="*/ 0 h 8"/>
                <a:gd name="T8" fmla="*/ 0 w 33"/>
                <a:gd name="T9" fmla="*/ 0 h 8"/>
                <a:gd name="T10" fmla="*/ 0 w 33"/>
                <a:gd name="T11" fmla="*/ 0 h 8"/>
                <a:gd name="T12" fmla="*/ 0 w 33"/>
                <a:gd name="T13" fmla="*/ 0 h 8"/>
                <a:gd name="T14" fmla="*/ 0 w 33"/>
                <a:gd name="T15" fmla="*/ 0 h 8"/>
                <a:gd name="T16" fmla="*/ 0 w 33"/>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8"/>
                <a:gd name="T29" fmla="*/ 33 w 33"/>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8">
                  <a:moveTo>
                    <a:pt x="33" y="2"/>
                  </a:moveTo>
                  <a:lnTo>
                    <a:pt x="27" y="1"/>
                  </a:lnTo>
                  <a:lnTo>
                    <a:pt x="21" y="0"/>
                  </a:lnTo>
                  <a:lnTo>
                    <a:pt x="17" y="0"/>
                  </a:lnTo>
                  <a:lnTo>
                    <a:pt x="12" y="0"/>
                  </a:lnTo>
                  <a:lnTo>
                    <a:pt x="8" y="1"/>
                  </a:lnTo>
                  <a:lnTo>
                    <a:pt x="5" y="4"/>
                  </a:lnTo>
                  <a:lnTo>
                    <a:pt x="1" y="6"/>
                  </a:lnTo>
                  <a:lnTo>
                    <a:pt x="0" y="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27" name="Freeform 725">
              <a:extLst>
                <a:ext uri="{FF2B5EF4-FFF2-40B4-BE49-F238E27FC236}">
                  <a16:creationId xmlns:a16="http://schemas.microsoft.com/office/drawing/2014/main" id="{DCFFB553-9DB1-45E2-81BD-0FF66974F63F}"/>
                </a:ext>
              </a:extLst>
            </p:cNvPr>
            <p:cNvSpPr>
              <a:spLocks/>
            </p:cNvSpPr>
            <p:nvPr/>
          </p:nvSpPr>
          <p:spPr bwMode="auto">
            <a:xfrm>
              <a:off x="1784018" y="1528359"/>
              <a:ext cx="11835" cy="17703"/>
            </a:xfrm>
            <a:custGeom>
              <a:avLst/>
              <a:gdLst>
                <a:gd name="T0" fmla="*/ 0 w 20"/>
                <a:gd name="T1" fmla="*/ 0 h 27"/>
                <a:gd name="T2" fmla="*/ 0 w 20"/>
                <a:gd name="T3" fmla="*/ 0 h 27"/>
                <a:gd name="T4" fmla="*/ 0 w 20"/>
                <a:gd name="T5" fmla="*/ 0 h 27"/>
                <a:gd name="T6" fmla="*/ 0 w 20"/>
                <a:gd name="T7" fmla="*/ 0 h 27"/>
                <a:gd name="T8" fmla="*/ 0 w 20"/>
                <a:gd name="T9" fmla="*/ 0 h 27"/>
                <a:gd name="T10" fmla="*/ 0 w 20"/>
                <a:gd name="T11" fmla="*/ 0 h 27"/>
                <a:gd name="T12" fmla="*/ 0 w 20"/>
                <a:gd name="T13" fmla="*/ 0 h 27"/>
                <a:gd name="T14" fmla="*/ 0 w 20"/>
                <a:gd name="T15" fmla="*/ 0 h 27"/>
                <a:gd name="T16" fmla="*/ 0 w 20"/>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27"/>
                <a:gd name="T29" fmla="*/ 20 w 20"/>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27">
                  <a:moveTo>
                    <a:pt x="20" y="27"/>
                  </a:moveTo>
                  <a:lnTo>
                    <a:pt x="20" y="23"/>
                  </a:lnTo>
                  <a:lnTo>
                    <a:pt x="20" y="20"/>
                  </a:lnTo>
                  <a:lnTo>
                    <a:pt x="18" y="16"/>
                  </a:lnTo>
                  <a:lnTo>
                    <a:pt x="16" y="12"/>
                  </a:lnTo>
                  <a:lnTo>
                    <a:pt x="14" y="9"/>
                  </a:lnTo>
                  <a:lnTo>
                    <a:pt x="10" y="6"/>
                  </a:lnTo>
                  <a:lnTo>
                    <a:pt x="5" y="3"/>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28" name="Freeform 726">
              <a:extLst>
                <a:ext uri="{FF2B5EF4-FFF2-40B4-BE49-F238E27FC236}">
                  <a16:creationId xmlns:a16="http://schemas.microsoft.com/office/drawing/2014/main" id="{2996ECFA-21FD-4230-9743-36C04167F1BA}"/>
                </a:ext>
              </a:extLst>
            </p:cNvPr>
            <p:cNvSpPr>
              <a:spLocks/>
            </p:cNvSpPr>
            <p:nvPr/>
          </p:nvSpPr>
          <p:spPr bwMode="auto">
            <a:xfrm>
              <a:off x="1776128" y="1546063"/>
              <a:ext cx="19725" cy="7081"/>
            </a:xfrm>
            <a:custGeom>
              <a:avLst/>
              <a:gdLst>
                <a:gd name="T0" fmla="*/ 0 w 34"/>
                <a:gd name="T1" fmla="*/ 0 h 10"/>
                <a:gd name="T2" fmla="*/ 0 w 34"/>
                <a:gd name="T3" fmla="*/ 0 h 10"/>
                <a:gd name="T4" fmla="*/ 0 w 34"/>
                <a:gd name="T5" fmla="*/ 0 h 10"/>
                <a:gd name="T6" fmla="*/ 0 w 34"/>
                <a:gd name="T7" fmla="*/ 0 h 10"/>
                <a:gd name="T8" fmla="*/ 0 w 34"/>
                <a:gd name="T9" fmla="*/ 0 h 10"/>
                <a:gd name="T10" fmla="*/ 0 w 34"/>
                <a:gd name="T11" fmla="*/ 0 h 10"/>
                <a:gd name="T12" fmla="*/ 0 w 34"/>
                <a:gd name="T13" fmla="*/ 0 h 10"/>
                <a:gd name="T14" fmla="*/ 0 w 34"/>
                <a:gd name="T15" fmla="*/ 0 h 10"/>
                <a:gd name="T16" fmla="*/ 0 w 34"/>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
                <a:gd name="T28" fmla="*/ 0 h 10"/>
                <a:gd name="T29" fmla="*/ 34 w 34"/>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 h="10">
                  <a:moveTo>
                    <a:pt x="0" y="6"/>
                  </a:moveTo>
                  <a:lnTo>
                    <a:pt x="5" y="8"/>
                  </a:lnTo>
                  <a:lnTo>
                    <a:pt x="11" y="8"/>
                  </a:lnTo>
                  <a:lnTo>
                    <a:pt x="16" y="10"/>
                  </a:lnTo>
                  <a:lnTo>
                    <a:pt x="20" y="8"/>
                  </a:lnTo>
                  <a:lnTo>
                    <a:pt x="25" y="7"/>
                  </a:lnTo>
                  <a:lnTo>
                    <a:pt x="29" y="6"/>
                  </a:lnTo>
                  <a:lnTo>
                    <a:pt x="31" y="4"/>
                  </a:lnTo>
                  <a:lnTo>
                    <a:pt x="34"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29" name="Freeform 727">
              <a:extLst>
                <a:ext uri="{FF2B5EF4-FFF2-40B4-BE49-F238E27FC236}">
                  <a16:creationId xmlns:a16="http://schemas.microsoft.com/office/drawing/2014/main" id="{A684CE17-1D81-4012-AD1A-9D08B9F092FA}"/>
                </a:ext>
              </a:extLst>
            </p:cNvPr>
            <p:cNvSpPr>
              <a:spLocks/>
            </p:cNvSpPr>
            <p:nvPr/>
          </p:nvSpPr>
          <p:spPr bwMode="auto">
            <a:xfrm>
              <a:off x="1754432" y="1533671"/>
              <a:ext cx="17751" cy="23014"/>
            </a:xfrm>
            <a:custGeom>
              <a:avLst/>
              <a:gdLst>
                <a:gd name="T0" fmla="*/ 0 w 26"/>
                <a:gd name="T1" fmla="*/ 0 h 34"/>
                <a:gd name="T2" fmla="*/ 0 w 26"/>
                <a:gd name="T3" fmla="*/ 0 h 34"/>
                <a:gd name="T4" fmla="*/ 0 w 26"/>
                <a:gd name="T5" fmla="*/ 0 h 34"/>
                <a:gd name="T6" fmla="*/ 0 w 26"/>
                <a:gd name="T7" fmla="*/ 0 h 34"/>
                <a:gd name="T8" fmla="*/ 0 w 26"/>
                <a:gd name="T9" fmla="*/ 0 h 34"/>
                <a:gd name="T10" fmla="*/ 0 w 26"/>
                <a:gd name="T11" fmla="*/ 0 h 34"/>
                <a:gd name="T12" fmla="*/ 0 w 26"/>
                <a:gd name="T13" fmla="*/ 0 h 34"/>
                <a:gd name="T14" fmla="*/ 0 w 26"/>
                <a:gd name="T15" fmla="*/ 0 h 34"/>
                <a:gd name="T16" fmla="*/ 0 w 26"/>
                <a:gd name="T17" fmla="*/ 0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
                <a:gd name="T28" fmla="*/ 0 h 34"/>
                <a:gd name="T29" fmla="*/ 26 w 26"/>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 h="34">
                  <a:moveTo>
                    <a:pt x="1" y="0"/>
                  </a:moveTo>
                  <a:lnTo>
                    <a:pt x="0" y="3"/>
                  </a:lnTo>
                  <a:lnTo>
                    <a:pt x="0" y="8"/>
                  </a:lnTo>
                  <a:lnTo>
                    <a:pt x="2" y="13"/>
                  </a:lnTo>
                  <a:lnTo>
                    <a:pt x="4" y="18"/>
                  </a:lnTo>
                  <a:lnTo>
                    <a:pt x="8" y="23"/>
                  </a:lnTo>
                  <a:lnTo>
                    <a:pt x="14" y="28"/>
                  </a:lnTo>
                  <a:lnTo>
                    <a:pt x="20" y="31"/>
                  </a:lnTo>
                  <a:lnTo>
                    <a:pt x="26" y="34"/>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30" name="Freeform 728">
              <a:extLst>
                <a:ext uri="{FF2B5EF4-FFF2-40B4-BE49-F238E27FC236}">
                  <a16:creationId xmlns:a16="http://schemas.microsoft.com/office/drawing/2014/main" id="{18D17642-30B1-4516-9D79-9583B7BEE472}"/>
                </a:ext>
              </a:extLst>
            </p:cNvPr>
            <p:cNvSpPr>
              <a:spLocks/>
            </p:cNvSpPr>
            <p:nvPr/>
          </p:nvSpPr>
          <p:spPr bwMode="auto">
            <a:xfrm>
              <a:off x="1754432" y="1526590"/>
              <a:ext cx="29586" cy="7081"/>
            </a:xfrm>
            <a:custGeom>
              <a:avLst/>
              <a:gdLst>
                <a:gd name="T0" fmla="*/ 0 w 44"/>
                <a:gd name="T1" fmla="*/ 0 h 12"/>
                <a:gd name="T2" fmla="*/ 0 w 44"/>
                <a:gd name="T3" fmla="*/ 0 h 12"/>
                <a:gd name="T4" fmla="*/ 0 w 44"/>
                <a:gd name="T5" fmla="*/ 0 h 12"/>
                <a:gd name="T6" fmla="*/ 0 w 44"/>
                <a:gd name="T7" fmla="*/ 0 h 12"/>
                <a:gd name="T8" fmla="*/ 0 w 44"/>
                <a:gd name="T9" fmla="*/ 0 h 12"/>
                <a:gd name="T10" fmla="*/ 0 w 44"/>
                <a:gd name="T11" fmla="*/ 0 h 12"/>
                <a:gd name="T12" fmla="*/ 0 w 44"/>
                <a:gd name="T13" fmla="*/ 0 h 12"/>
                <a:gd name="T14" fmla="*/ 0 w 44"/>
                <a:gd name="T15" fmla="*/ 0 h 12"/>
                <a:gd name="T16" fmla="*/ 0 w 44"/>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4"/>
                <a:gd name="T28" fmla="*/ 0 h 12"/>
                <a:gd name="T29" fmla="*/ 44 w 44"/>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4" h="12">
                  <a:moveTo>
                    <a:pt x="44" y="3"/>
                  </a:moveTo>
                  <a:lnTo>
                    <a:pt x="37" y="1"/>
                  </a:lnTo>
                  <a:lnTo>
                    <a:pt x="30" y="0"/>
                  </a:lnTo>
                  <a:lnTo>
                    <a:pt x="23" y="0"/>
                  </a:lnTo>
                  <a:lnTo>
                    <a:pt x="17" y="0"/>
                  </a:lnTo>
                  <a:lnTo>
                    <a:pt x="11" y="2"/>
                  </a:lnTo>
                  <a:lnTo>
                    <a:pt x="6" y="5"/>
                  </a:lnTo>
                  <a:lnTo>
                    <a:pt x="2" y="7"/>
                  </a:lnTo>
                  <a:lnTo>
                    <a:pt x="0" y="12"/>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31" name="Freeform 729">
              <a:extLst>
                <a:ext uri="{FF2B5EF4-FFF2-40B4-BE49-F238E27FC236}">
                  <a16:creationId xmlns:a16="http://schemas.microsoft.com/office/drawing/2014/main" id="{0F2A80F3-FA1C-4AF4-9C8B-53509DDA661E}"/>
                </a:ext>
              </a:extLst>
            </p:cNvPr>
            <p:cNvSpPr>
              <a:spLocks/>
            </p:cNvSpPr>
            <p:nvPr/>
          </p:nvSpPr>
          <p:spPr bwMode="auto">
            <a:xfrm>
              <a:off x="1784018" y="1528359"/>
              <a:ext cx="15780" cy="23015"/>
            </a:xfrm>
            <a:custGeom>
              <a:avLst/>
              <a:gdLst>
                <a:gd name="T0" fmla="*/ 0 w 27"/>
                <a:gd name="T1" fmla="*/ 0 h 35"/>
                <a:gd name="T2" fmla="*/ 0 w 27"/>
                <a:gd name="T3" fmla="*/ 0 h 35"/>
                <a:gd name="T4" fmla="*/ 0 w 27"/>
                <a:gd name="T5" fmla="*/ 0 h 35"/>
                <a:gd name="T6" fmla="*/ 0 w 27"/>
                <a:gd name="T7" fmla="*/ 0 h 35"/>
                <a:gd name="T8" fmla="*/ 0 w 27"/>
                <a:gd name="T9" fmla="*/ 0 h 35"/>
                <a:gd name="T10" fmla="*/ 0 w 27"/>
                <a:gd name="T11" fmla="*/ 0 h 35"/>
                <a:gd name="T12" fmla="*/ 0 w 27"/>
                <a:gd name="T13" fmla="*/ 0 h 35"/>
                <a:gd name="T14" fmla="*/ 0 w 27"/>
                <a:gd name="T15" fmla="*/ 0 h 35"/>
                <a:gd name="T16" fmla="*/ 0 w 27"/>
                <a:gd name="T17" fmla="*/ 0 h 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
                <a:gd name="T28" fmla="*/ 0 h 35"/>
                <a:gd name="T29" fmla="*/ 27 w 27"/>
                <a:gd name="T30" fmla="*/ 35 h 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 h="35">
                  <a:moveTo>
                    <a:pt x="26" y="35"/>
                  </a:moveTo>
                  <a:lnTo>
                    <a:pt x="27" y="31"/>
                  </a:lnTo>
                  <a:lnTo>
                    <a:pt x="26" y="26"/>
                  </a:lnTo>
                  <a:lnTo>
                    <a:pt x="24" y="21"/>
                  </a:lnTo>
                  <a:lnTo>
                    <a:pt x="22" y="16"/>
                  </a:lnTo>
                  <a:lnTo>
                    <a:pt x="17" y="11"/>
                  </a:lnTo>
                  <a:lnTo>
                    <a:pt x="12" y="8"/>
                  </a:lnTo>
                  <a:lnTo>
                    <a:pt x="6" y="4"/>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32" name="Freeform 730">
              <a:extLst>
                <a:ext uri="{FF2B5EF4-FFF2-40B4-BE49-F238E27FC236}">
                  <a16:creationId xmlns:a16="http://schemas.microsoft.com/office/drawing/2014/main" id="{AA23B656-C97C-4361-8AAA-996BD44D32AE}"/>
                </a:ext>
              </a:extLst>
            </p:cNvPr>
            <p:cNvSpPr>
              <a:spLocks/>
            </p:cNvSpPr>
            <p:nvPr/>
          </p:nvSpPr>
          <p:spPr bwMode="auto">
            <a:xfrm>
              <a:off x="1772184" y="1551374"/>
              <a:ext cx="27614" cy="7081"/>
            </a:xfrm>
            <a:custGeom>
              <a:avLst/>
              <a:gdLst>
                <a:gd name="T0" fmla="*/ 0 w 45"/>
                <a:gd name="T1" fmla="*/ 0 h 11"/>
                <a:gd name="T2" fmla="*/ 0 w 45"/>
                <a:gd name="T3" fmla="*/ 0 h 11"/>
                <a:gd name="T4" fmla="*/ 0 w 45"/>
                <a:gd name="T5" fmla="*/ 0 h 11"/>
                <a:gd name="T6" fmla="*/ 0 w 45"/>
                <a:gd name="T7" fmla="*/ 0 h 11"/>
                <a:gd name="T8" fmla="*/ 0 w 45"/>
                <a:gd name="T9" fmla="*/ 0 h 11"/>
                <a:gd name="T10" fmla="*/ 0 w 45"/>
                <a:gd name="T11" fmla="*/ 0 h 11"/>
                <a:gd name="T12" fmla="*/ 0 w 45"/>
                <a:gd name="T13" fmla="*/ 0 h 11"/>
                <a:gd name="T14" fmla="*/ 0 w 45"/>
                <a:gd name="T15" fmla="*/ 0 h 11"/>
                <a:gd name="T16" fmla="*/ 0 w 45"/>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
                <a:gd name="T28" fmla="*/ 0 h 11"/>
                <a:gd name="T29" fmla="*/ 45 w 45"/>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 h="11">
                  <a:moveTo>
                    <a:pt x="0" y="8"/>
                  </a:moveTo>
                  <a:lnTo>
                    <a:pt x="7" y="10"/>
                  </a:lnTo>
                  <a:lnTo>
                    <a:pt x="14" y="11"/>
                  </a:lnTo>
                  <a:lnTo>
                    <a:pt x="22" y="11"/>
                  </a:lnTo>
                  <a:lnTo>
                    <a:pt x="28" y="11"/>
                  </a:lnTo>
                  <a:lnTo>
                    <a:pt x="32" y="10"/>
                  </a:lnTo>
                  <a:lnTo>
                    <a:pt x="37" y="8"/>
                  </a:lnTo>
                  <a:lnTo>
                    <a:pt x="42" y="4"/>
                  </a:lnTo>
                  <a:lnTo>
                    <a:pt x="45"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33" name="Line 731">
              <a:extLst>
                <a:ext uri="{FF2B5EF4-FFF2-40B4-BE49-F238E27FC236}">
                  <a16:creationId xmlns:a16="http://schemas.microsoft.com/office/drawing/2014/main" id="{8DF447A2-1151-4894-9393-7A02A16DE7CD}"/>
                </a:ext>
              </a:extLst>
            </p:cNvPr>
            <p:cNvSpPr>
              <a:spLocks noChangeShapeType="1"/>
            </p:cNvSpPr>
            <p:nvPr/>
          </p:nvSpPr>
          <p:spPr bwMode="auto">
            <a:xfrm flipV="1">
              <a:off x="1657781" y="1521278"/>
              <a:ext cx="132155" cy="1770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34" name="Line 732">
              <a:extLst>
                <a:ext uri="{FF2B5EF4-FFF2-40B4-BE49-F238E27FC236}">
                  <a16:creationId xmlns:a16="http://schemas.microsoft.com/office/drawing/2014/main" id="{07C19116-5F67-4133-8418-93E767185488}"/>
                </a:ext>
              </a:extLst>
            </p:cNvPr>
            <p:cNvSpPr>
              <a:spLocks noChangeShapeType="1"/>
            </p:cNvSpPr>
            <p:nvPr/>
          </p:nvSpPr>
          <p:spPr bwMode="auto">
            <a:xfrm>
              <a:off x="1789936" y="1521278"/>
              <a:ext cx="37476" cy="35407"/>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35" name="Line 733">
              <a:extLst>
                <a:ext uri="{FF2B5EF4-FFF2-40B4-BE49-F238E27FC236}">
                  <a16:creationId xmlns:a16="http://schemas.microsoft.com/office/drawing/2014/main" id="{E5823EF6-5186-475E-8DE4-E0A2820C4048}"/>
                </a:ext>
              </a:extLst>
            </p:cNvPr>
            <p:cNvSpPr>
              <a:spLocks noChangeShapeType="1"/>
            </p:cNvSpPr>
            <p:nvPr/>
          </p:nvSpPr>
          <p:spPr bwMode="auto">
            <a:xfrm flipV="1">
              <a:off x="1780073" y="1498264"/>
              <a:ext cx="23669" cy="424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36" name="Line 734">
              <a:extLst>
                <a:ext uri="{FF2B5EF4-FFF2-40B4-BE49-F238E27FC236}">
                  <a16:creationId xmlns:a16="http://schemas.microsoft.com/office/drawing/2014/main" id="{CDE138F2-B60C-4C12-BA5B-F4C9F9E1C3D1}"/>
                </a:ext>
              </a:extLst>
            </p:cNvPr>
            <p:cNvSpPr>
              <a:spLocks noChangeShapeType="1"/>
            </p:cNvSpPr>
            <p:nvPr/>
          </p:nvSpPr>
          <p:spPr bwMode="auto">
            <a:xfrm flipV="1">
              <a:off x="1772184" y="1521278"/>
              <a:ext cx="17753" cy="14870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37" name="Freeform 735">
              <a:extLst>
                <a:ext uri="{FF2B5EF4-FFF2-40B4-BE49-F238E27FC236}">
                  <a16:creationId xmlns:a16="http://schemas.microsoft.com/office/drawing/2014/main" id="{059C9475-0F9A-4D26-981F-AC8B9D2E8C75}"/>
                </a:ext>
              </a:extLst>
            </p:cNvPr>
            <p:cNvSpPr>
              <a:spLocks noEditPoints="1"/>
            </p:cNvSpPr>
            <p:nvPr/>
          </p:nvSpPr>
          <p:spPr bwMode="auto">
            <a:xfrm>
              <a:off x="1748514" y="1567307"/>
              <a:ext cx="17753" cy="21244"/>
            </a:xfrm>
            <a:custGeom>
              <a:avLst/>
              <a:gdLst>
                <a:gd name="T0" fmla="*/ 0 w 29"/>
                <a:gd name="T1" fmla="*/ 0 h 33"/>
                <a:gd name="T2" fmla="*/ 0 w 29"/>
                <a:gd name="T3" fmla="*/ 0 h 33"/>
                <a:gd name="T4" fmla="*/ 0 w 29"/>
                <a:gd name="T5" fmla="*/ 0 h 33"/>
                <a:gd name="T6" fmla="*/ 0 w 29"/>
                <a:gd name="T7" fmla="*/ 0 h 33"/>
                <a:gd name="T8" fmla="*/ 0 w 29"/>
                <a:gd name="T9" fmla="*/ 0 h 33"/>
                <a:gd name="T10" fmla="*/ 0 w 29"/>
                <a:gd name="T11" fmla="*/ 0 h 33"/>
                <a:gd name="T12" fmla="*/ 0 w 29"/>
                <a:gd name="T13" fmla="*/ 0 h 33"/>
                <a:gd name="T14" fmla="*/ 0 w 29"/>
                <a:gd name="T15" fmla="*/ 0 h 33"/>
                <a:gd name="T16" fmla="*/ 0 w 29"/>
                <a:gd name="T17" fmla="*/ 0 h 33"/>
                <a:gd name="T18" fmla="*/ 0 w 29"/>
                <a:gd name="T19" fmla="*/ 0 h 33"/>
                <a:gd name="T20" fmla="*/ 0 w 29"/>
                <a:gd name="T21" fmla="*/ 0 h 33"/>
                <a:gd name="T22" fmla="*/ 0 w 29"/>
                <a:gd name="T23" fmla="*/ 0 h 33"/>
                <a:gd name="T24" fmla="*/ 0 w 29"/>
                <a:gd name="T25" fmla="*/ 0 h 33"/>
                <a:gd name="T26" fmla="*/ 0 w 29"/>
                <a:gd name="T27" fmla="*/ 0 h 33"/>
                <a:gd name="T28" fmla="*/ 0 w 29"/>
                <a:gd name="T29" fmla="*/ 0 h 33"/>
                <a:gd name="T30" fmla="*/ 0 w 29"/>
                <a:gd name="T31" fmla="*/ 0 h 33"/>
                <a:gd name="T32" fmla="*/ 0 w 29"/>
                <a:gd name="T33" fmla="*/ 0 h 33"/>
                <a:gd name="T34" fmla="*/ 0 w 29"/>
                <a:gd name="T35" fmla="*/ 0 h 33"/>
                <a:gd name="T36" fmla="*/ 0 w 29"/>
                <a:gd name="T37" fmla="*/ 0 h 33"/>
                <a:gd name="T38" fmla="*/ 0 w 29"/>
                <a:gd name="T39" fmla="*/ 0 h 33"/>
                <a:gd name="T40" fmla="*/ 0 w 29"/>
                <a:gd name="T41" fmla="*/ 0 h 33"/>
                <a:gd name="T42" fmla="*/ 0 w 29"/>
                <a:gd name="T43" fmla="*/ 0 h 33"/>
                <a:gd name="T44" fmla="*/ 0 w 29"/>
                <a:gd name="T45" fmla="*/ 0 h 33"/>
                <a:gd name="T46" fmla="*/ 0 w 29"/>
                <a:gd name="T47" fmla="*/ 0 h 33"/>
                <a:gd name="T48" fmla="*/ 0 w 29"/>
                <a:gd name="T49" fmla="*/ 0 h 33"/>
                <a:gd name="T50" fmla="*/ 0 w 29"/>
                <a:gd name="T51" fmla="*/ 0 h 33"/>
                <a:gd name="T52" fmla="*/ 0 w 29"/>
                <a:gd name="T53" fmla="*/ 0 h 33"/>
                <a:gd name="T54" fmla="*/ 0 w 29"/>
                <a:gd name="T55" fmla="*/ 0 h 33"/>
                <a:gd name="T56" fmla="*/ 0 w 29"/>
                <a:gd name="T57" fmla="*/ 0 h 33"/>
                <a:gd name="T58" fmla="*/ 0 w 29"/>
                <a:gd name="T59" fmla="*/ 0 h 33"/>
                <a:gd name="T60" fmla="*/ 0 w 29"/>
                <a:gd name="T61" fmla="*/ 0 h 33"/>
                <a:gd name="T62" fmla="*/ 0 w 29"/>
                <a:gd name="T63" fmla="*/ 0 h 33"/>
                <a:gd name="T64" fmla="*/ 0 w 29"/>
                <a:gd name="T65" fmla="*/ 0 h 3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
                <a:gd name="T100" fmla="*/ 0 h 33"/>
                <a:gd name="T101" fmla="*/ 29 w 29"/>
                <a:gd name="T102" fmla="*/ 33 h 3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 h="33">
                  <a:moveTo>
                    <a:pt x="23" y="1"/>
                  </a:moveTo>
                  <a:lnTo>
                    <a:pt x="20" y="1"/>
                  </a:lnTo>
                  <a:lnTo>
                    <a:pt x="19" y="0"/>
                  </a:lnTo>
                  <a:lnTo>
                    <a:pt x="17" y="0"/>
                  </a:lnTo>
                  <a:lnTo>
                    <a:pt x="15" y="0"/>
                  </a:lnTo>
                  <a:lnTo>
                    <a:pt x="14" y="1"/>
                  </a:lnTo>
                  <a:lnTo>
                    <a:pt x="13" y="1"/>
                  </a:lnTo>
                  <a:lnTo>
                    <a:pt x="12" y="2"/>
                  </a:lnTo>
                  <a:lnTo>
                    <a:pt x="11" y="4"/>
                  </a:lnTo>
                  <a:lnTo>
                    <a:pt x="11" y="6"/>
                  </a:lnTo>
                  <a:lnTo>
                    <a:pt x="11" y="7"/>
                  </a:lnTo>
                  <a:lnTo>
                    <a:pt x="12" y="9"/>
                  </a:lnTo>
                  <a:lnTo>
                    <a:pt x="12" y="10"/>
                  </a:lnTo>
                  <a:lnTo>
                    <a:pt x="13" y="11"/>
                  </a:lnTo>
                  <a:lnTo>
                    <a:pt x="14" y="11"/>
                  </a:lnTo>
                  <a:lnTo>
                    <a:pt x="17" y="12"/>
                  </a:lnTo>
                  <a:lnTo>
                    <a:pt x="18" y="13"/>
                  </a:lnTo>
                  <a:lnTo>
                    <a:pt x="20" y="13"/>
                  </a:lnTo>
                  <a:lnTo>
                    <a:pt x="21" y="13"/>
                  </a:lnTo>
                  <a:lnTo>
                    <a:pt x="23" y="13"/>
                  </a:lnTo>
                  <a:lnTo>
                    <a:pt x="25" y="13"/>
                  </a:lnTo>
                  <a:lnTo>
                    <a:pt x="26" y="12"/>
                  </a:lnTo>
                  <a:lnTo>
                    <a:pt x="27" y="12"/>
                  </a:lnTo>
                  <a:lnTo>
                    <a:pt x="27" y="11"/>
                  </a:lnTo>
                  <a:lnTo>
                    <a:pt x="29" y="10"/>
                  </a:lnTo>
                  <a:lnTo>
                    <a:pt x="29" y="9"/>
                  </a:lnTo>
                  <a:lnTo>
                    <a:pt x="27" y="7"/>
                  </a:lnTo>
                  <a:lnTo>
                    <a:pt x="27" y="6"/>
                  </a:lnTo>
                  <a:lnTo>
                    <a:pt x="26" y="5"/>
                  </a:lnTo>
                  <a:lnTo>
                    <a:pt x="25" y="4"/>
                  </a:lnTo>
                  <a:lnTo>
                    <a:pt x="24" y="2"/>
                  </a:lnTo>
                  <a:lnTo>
                    <a:pt x="23" y="1"/>
                  </a:lnTo>
                  <a:close/>
                  <a:moveTo>
                    <a:pt x="11" y="21"/>
                  </a:moveTo>
                  <a:lnTo>
                    <a:pt x="9" y="21"/>
                  </a:lnTo>
                  <a:lnTo>
                    <a:pt x="7" y="19"/>
                  </a:lnTo>
                  <a:lnTo>
                    <a:pt x="6" y="19"/>
                  </a:lnTo>
                  <a:lnTo>
                    <a:pt x="4" y="19"/>
                  </a:lnTo>
                  <a:lnTo>
                    <a:pt x="2" y="19"/>
                  </a:lnTo>
                  <a:lnTo>
                    <a:pt x="1" y="21"/>
                  </a:lnTo>
                  <a:lnTo>
                    <a:pt x="1" y="22"/>
                  </a:lnTo>
                  <a:lnTo>
                    <a:pt x="0" y="22"/>
                  </a:lnTo>
                  <a:lnTo>
                    <a:pt x="0" y="23"/>
                  </a:lnTo>
                  <a:lnTo>
                    <a:pt x="0" y="24"/>
                  </a:lnTo>
                  <a:lnTo>
                    <a:pt x="0" y="25"/>
                  </a:lnTo>
                  <a:lnTo>
                    <a:pt x="0" y="27"/>
                  </a:lnTo>
                  <a:lnTo>
                    <a:pt x="1" y="28"/>
                  </a:lnTo>
                  <a:lnTo>
                    <a:pt x="2" y="29"/>
                  </a:lnTo>
                  <a:lnTo>
                    <a:pt x="3" y="30"/>
                  </a:lnTo>
                  <a:lnTo>
                    <a:pt x="6" y="31"/>
                  </a:lnTo>
                  <a:lnTo>
                    <a:pt x="7" y="33"/>
                  </a:lnTo>
                  <a:lnTo>
                    <a:pt x="9" y="33"/>
                  </a:lnTo>
                  <a:lnTo>
                    <a:pt x="11" y="33"/>
                  </a:lnTo>
                  <a:lnTo>
                    <a:pt x="12" y="33"/>
                  </a:lnTo>
                  <a:lnTo>
                    <a:pt x="14" y="33"/>
                  </a:lnTo>
                  <a:lnTo>
                    <a:pt x="15" y="31"/>
                  </a:lnTo>
                  <a:lnTo>
                    <a:pt x="17" y="30"/>
                  </a:lnTo>
                  <a:lnTo>
                    <a:pt x="17" y="29"/>
                  </a:lnTo>
                  <a:lnTo>
                    <a:pt x="17" y="28"/>
                  </a:lnTo>
                  <a:lnTo>
                    <a:pt x="17" y="27"/>
                  </a:lnTo>
                  <a:lnTo>
                    <a:pt x="17" y="25"/>
                  </a:lnTo>
                  <a:lnTo>
                    <a:pt x="15" y="24"/>
                  </a:lnTo>
                  <a:lnTo>
                    <a:pt x="14" y="23"/>
                  </a:lnTo>
                  <a:lnTo>
                    <a:pt x="13" y="22"/>
                  </a:lnTo>
                  <a:lnTo>
                    <a:pt x="11" y="21"/>
                  </a:lnTo>
                  <a:close/>
                </a:path>
              </a:pathLst>
            </a:custGeom>
            <a:solidFill>
              <a:srgbClr val="C0C0C0"/>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38" name="Line 736">
              <a:extLst>
                <a:ext uri="{FF2B5EF4-FFF2-40B4-BE49-F238E27FC236}">
                  <a16:creationId xmlns:a16="http://schemas.microsoft.com/office/drawing/2014/main" id="{3A888683-484E-4C6E-BCDA-0C7B8CB837DF}"/>
                </a:ext>
              </a:extLst>
            </p:cNvPr>
            <p:cNvSpPr>
              <a:spLocks noChangeShapeType="1"/>
            </p:cNvSpPr>
            <p:nvPr/>
          </p:nvSpPr>
          <p:spPr bwMode="auto">
            <a:xfrm flipH="1">
              <a:off x="1758377" y="1560226"/>
              <a:ext cx="1972" cy="354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39" name="Freeform 737">
              <a:extLst>
                <a:ext uri="{FF2B5EF4-FFF2-40B4-BE49-F238E27FC236}">
                  <a16:creationId xmlns:a16="http://schemas.microsoft.com/office/drawing/2014/main" id="{EB9291CF-C6D4-4787-BD7F-0DEB1C52D8AE}"/>
                </a:ext>
              </a:extLst>
            </p:cNvPr>
            <p:cNvSpPr>
              <a:spLocks/>
            </p:cNvSpPr>
            <p:nvPr/>
          </p:nvSpPr>
          <p:spPr bwMode="auto">
            <a:xfrm>
              <a:off x="1760349" y="1560226"/>
              <a:ext cx="3945" cy="7081"/>
            </a:xfrm>
            <a:custGeom>
              <a:avLst/>
              <a:gdLst>
                <a:gd name="T0" fmla="*/ 0 w 6"/>
                <a:gd name="T1" fmla="*/ 0 h 10"/>
                <a:gd name="T2" fmla="*/ 0 w 6"/>
                <a:gd name="T3" fmla="*/ 0 h 10"/>
                <a:gd name="T4" fmla="*/ 0 w 6"/>
                <a:gd name="T5" fmla="*/ 0 h 10"/>
                <a:gd name="T6" fmla="*/ 0 w 6"/>
                <a:gd name="T7" fmla="*/ 0 h 10"/>
                <a:gd name="T8" fmla="*/ 0 w 6"/>
                <a:gd name="T9" fmla="*/ 0 h 10"/>
                <a:gd name="T10" fmla="*/ 0 w 6"/>
                <a:gd name="T11" fmla="*/ 0 h 10"/>
                <a:gd name="T12" fmla="*/ 0 w 6"/>
                <a:gd name="T13" fmla="*/ 0 h 10"/>
                <a:gd name="T14" fmla="*/ 0 w 6"/>
                <a:gd name="T15" fmla="*/ 0 h 10"/>
                <a:gd name="T16" fmla="*/ 0 w 6"/>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10"/>
                <a:gd name="T29" fmla="*/ 6 w 6"/>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10">
                  <a:moveTo>
                    <a:pt x="6" y="10"/>
                  </a:moveTo>
                  <a:lnTo>
                    <a:pt x="5" y="8"/>
                  </a:lnTo>
                  <a:lnTo>
                    <a:pt x="4" y="7"/>
                  </a:lnTo>
                  <a:lnTo>
                    <a:pt x="2" y="6"/>
                  </a:lnTo>
                  <a:lnTo>
                    <a:pt x="1" y="5"/>
                  </a:lnTo>
                  <a:lnTo>
                    <a:pt x="0" y="4"/>
                  </a:lnTo>
                  <a:lnTo>
                    <a:pt x="0" y="2"/>
                  </a:lnTo>
                  <a:lnTo>
                    <a:pt x="0" y="1"/>
                  </a:lnTo>
                  <a:lnTo>
                    <a:pt x="1"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40" name="Freeform 738">
              <a:extLst>
                <a:ext uri="{FF2B5EF4-FFF2-40B4-BE49-F238E27FC236}">
                  <a16:creationId xmlns:a16="http://schemas.microsoft.com/office/drawing/2014/main" id="{148230CF-9AC3-46DA-8BA7-47CE32B744FA}"/>
                </a:ext>
              </a:extLst>
            </p:cNvPr>
            <p:cNvSpPr>
              <a:spLocks/>
            </p:cNvSpPr>
            <p:nvPr/>
          </p:nvSpPr>
          <p:spPr bwMode="auto">
            <a:xfrm>
              <a:off x="1764294" y="1565537"/>
              <a:ext cx="7890" cy="1770"/>
            </a:xfrm>
            <a:custGeom>
              <a:avLst/>
              <a:gdLst>
                <a:gd name="T0" fmla="*/ 0 w 12"/>
                <a:gd name="T1" fmla="*/ 0 h 4"/>
                <a:gd name="T2" fmla="*/ 0 w 12"/>
                <a:gd name="T3" fmla="*/ 0 h 4"/>
                <a:gd name="T4" fmla="*/ 0 w 12"/>
                <a:gd name="T5" fmla="*/ 0 h 4"/>
                <a:gd name="T6" fmla="*/ 0 w 12"/>
                <a:gd name="T7" fmla="*/ 0 h 4"/>
                <a:gd name="T8" fmla="*/ 0 w 12"/>
                <a:gd name="T9" fmla="*/ 0 h 4"/>
                <a:gd name="T10" fmla="*/ 0 w 12"/>
                <a:gd name="T11" fmla="*/ 0 h 4"/>
                <a:gd name="T12" fmla="*/ 0 w 12"/>
                <a:gd name="T13" fmla="*/ 0 h 4"/>
                <a:gd name="T14" fmla="*/ 0 w 12"/>
                <a:gd name="T15" fmla="*/ 0 h 4"/>
                <a:gd name="T16" fmla="*/ 0 w 12"/>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4"/>
                <a:gd name="T29" fmla="*/ 12 w 12"/>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4">
                  <a:moveTo>
                    <a:pt x="12" y="0"/>
                  </a:moveTo>
                  <a:lnTo>
                    <a:pt x="11" y="1"/>
                  </a:lnTo>
                  <a:lnTo>
                    <a:pt x="10" y="3"/>
                  </a:lnTo>
                  <a:lnTo>
                    <a:pt x="8" y="3"/>
                  </a:lnTo>
                  <a:lnTo>
                    <a:pt x="7" y="4"/>
                  </a:lnTo>
                  <a:lnTo>
                    <a:pt x="6" y="4"/>
                  </a:lnTo>
                  <a:lnTo>
                    <a:pt x="4" y="4"/>
                  </a:lnTo>
                  <a:lnTo>
                    <a:pt x="2" y="3"/>
                  </a:lnTo>
                  <a:lnTo>
                    <a:pt x="0" y="3"/>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41" name="Line 739">
              <a:extLst>
                <a:ext uri="{FF2B5EF4-FFF2-40B4-BE49-F238E27FC236}">
                  <a16:creationId xmlns:a16="http://schemas.microsoft.com/office/drawing/2014/main" id="{1166E8A8-26A0-4F8E-82EA-F200DDC3F536}"/>
                </a:ext>
              </a:extLst>
            </p:cNvPr>
            <p:cNvSpPr>
              <a:spLocks noChangeShapeType="1"/>
            </p:cNvSpPr>
            <p:nvPr/>
          </p:nvSpPr>
          <p:spPr bwMode="auto">
            <a:xfrm flipV="1">
              <a:off x="1768239" y="1565537"/>
              <a:ext cx="3945"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42" name="Freeform 740">
              <a:extLst>
                <a:ext uri="{FF2B5EF4-FFF2-40B4-BE49-F238E27FC236}">
                  <a16:creationId xmlns:a16="http://schemas.microsoft.com/office/drawing/2014/main" id="{C3BE261A-E9AD-45AF-B46A-3DA78012AC98}"/>
                </a:ext>
              </a:extLst>
            </p:cNvPr>
            <p:cNvSpPr>
              <a:spLocks/>
            </p:cNvSpPr>
            <p:nvPr/>
          </p:nvSpPr>
          <p:spPr bwMode="auto">
            <a:xfrm>
              <a:off x="1762322" y="1567307"/>
              <a:ext cx="5917" cy="3541"/>
            </a:xfrm>
            <a:custGeom>
              <a:avLst/>
              <a:gdLst>
                <a:gd name="T0" fmla="*/ 0 w 10"/>
                <a:gd name="T1" fmla="*/ 2147483646 h 2"/>
                <a:gd name="T2" fmla="*/ 0 w 10"/>
                <a:gd name="T3" fmla="*/ 2147483646 h 2"/>
                <a:gd name="T4" fmla="*/ 0 w 10"/>
                <a:gd name="T5" fmla="*/ 2147483646 h 2"/>
                <a:gd name="T6" fmla="*/ 0 w 10"/>
                <a:gd name="T7" fmla="*/ 2147483646 h 2"/>
                <a:gd name="T8" fmla="*/ 0 w 10"/>
                <a:gd name="T9" fmla="*/ 2147483646 h 2"/>
                <a:gd name="T10" fmla="*/ 0 w 10"/>
                <a:gd name="T11" fmla="*/ 2147483646 h 2"/>
                <a:gd name="T12" fmla="*/ 0 w 10"/>
                <a:gd name="T13" fmla="*/ 2147483646 h 2"/>
                <a:gd name="T14" fmla="*/ 0 w 10"/>
                <a:gd name="T15" fmla="*/ 2147483646 h 2"/>
                <a:gd name="T16" fmla="*/ 0 w 10"/>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2"/>
                <a:gd name="T29" fmla="*/ 10 w 10"/>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2">
                  <a:moveTo>
                    <a:pt x="0" y="1"/>
                  </a:moveTo>
                  <a:lnTo>
                    <a:pt x="1" y="2"/>
                  </a:lnTo>
                  <a:lnTo>
                    <a:pt x="3" y="2"/>
                  </a:lnTo>
                  <a:lnTo>
                    <a:pt x="4" y="2"/>
                  </a:lnTo>
                  <a:lnTo>
                    <a:pt x="7" y="2"/>
                  </a:lnTo>
                  <a:lnTo>
                    <a:pt x="8" y="2"/>
                  </a:lnTo>
                  <a:lnTo>
                    <a:pt x="9" y="1"/>
                  </a:lnTo>
                  <a:lnTo>
                    <a:pt x="10" y="1"/>
                  </a:lnTo>
                  <a:lnTo>
                    <a:pt x="1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43" name="Freeform 741">
              <a:extLst>
                <a:ext uri="{FF2B5EF4-FFF2-40B4-BE49-F238E27FC236}">
                  <a16:creationId xmlns:a16="http://schemas.microsoft.com/office/drawing/2014/main" id="{5C2DFEB8-4836-4B21-9C34-7370C314B39A}"/>
                </a:ext>
              </a:extLst>
            </p:cNvPr>
            <p:cNvSpPr>
              <a:spLocks/>
            </p:cNvSpPr>
            <p:nvPr/>
          </p:nvSpPr>
          <p:spPr bwMode="auto">
            <a:xfrm>
              <a:off x="1758377" y="1563766"/>
              <a:ext cx="3945" cy="7081"/>
            </a:xfrm>
            <a:custGeom>
              <a:avLst/>
              <a:gdLst>
                <a:gd name="T0" fmla="*/ 0 w 6"/>
                <a:gd name="T1" fmla="*/ 0 h 8"/>
                <a:gd name="T2" fmla="*/ 0 w 6"/>
                <a:gd name="T3" fmla="*/ 0 h 8"/>
                <a:gd name="T4" fmla="*/ 0 w 6"/>
                <a:gd name="T5" fmla="*/ 0 h 8"/>
                <a:gd name="T6" fmla="*/ 0 w 6"/>
                <a:gd name="T7" fmla="*/ 0 h 8"/>
                <a:gd name="T8" fmla="*/ 0 w 6"/>
                <a:gd name="T9" fmla="*/ 0 h 8"/>
                <a:gd name="T10" fmla="*/ 0 w 6"/>
                <a:gd name="T11" fmla="*/ 0 h 8"/>
                <a:gd name="T12" fmla="*/ 0 w 6"/>
                <a:gd name="T13" fmla="*/ 0 h 8"/>
                <a:gd name="T14" fmla="*/ 0 w 6"/>
                <a:gd name="T15" fmla="*/ 0 h 8"/>
                <a:gd name="T16" fmla="*/ 0 w 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8"/>
                <a:gd name="T29" fmla="*/ 6 w 6"/>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8">
                  <a:moveTo>
                    <a:pt x="0" y="0"/>
                  </a:moveTo>
                  <a:lnTo>
                    <a:pt x="0" y="1"/>
                  </a:lnTo>
                  <a:lnTo>
                    <a:pt x="0" y="2"/>
                  </a:lnTo>
                  <a:lnTo>
                    <a:pt x="0" y="3"/>
                  </a:lnTo>
                  <a:lnTo>
                    <a:pt x="1" y="5"/>
                  </a:lnTo>
                  <a:lnTo>
                    <a:pt x="1" y="6"/>
                  </a:lnTo>
                  <a:lnTo>
                    <a:pt x="2" y="7"/>
                  </a:lnTo>
                  <a:lnTo>
                    <a:pt x="4" y="8"/>
                  </a:lnTo>
                  <a:lnTo>
                    <a:pt x="6" y="8"/>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44" name="Line 742">
              <a:extLst>
                <a:ext uri="{FF2B5EF4-FFF2-40B4-BE49-F238E27FC236}">
                  <a16:creationId xmlns:a16="http://schemas.microsoft.com/office/drawing/2014/main" id="{E3DDF5C7-07B4-40A4-BAFB-9159BFE6A27A}"/>
                </a:ext>
              </a:extLst>
            </p:cNvPr>
            <p:cNvSpPr>
              <a:spLocks noChangeShapeType="1"/>
            </p:cNvSpPr>
            <p:nvPr/>
          </p:nvSpPr>
          <p:spPr bwMode="auto">
            <a:xfrm flipH="1">
              <a:off x="1752459" y="1572618"/>
              <a:ext cx="1973"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45" name="Freeform 743">
              <a:extLst>
                <a:ext uri="{FF2B5EF4-FFF2-40B4-BE49-F238E27FC236}">
                  <a16:creationId xmlns:a16="http://schemas.microsoft.com/office/drawing/2014/main" id="{C4E33F35-B908-463C-AD0C-31DB5B87CEF0}"/>
                </a:ext>
              </a:extLst>
            </p:cNvPr>
            <p:cNvSpPr>
              <a:spLocks/>
            </p:cNvSpPr>
            <p:nvPr/>
          </p:nvSpPr>
          <p:spPr bwMode="auto">
            <a:xfrm>
              <a:off x="1754432" y="1572618"/>
              <a:ext cx="3945" cy="3541"/>
            </a:xfrm>
            <a:custGeom>
              <a:avLst/>
              <a:gdLst>
                <a:gd name="T0" fmla="*/ 0 w 6"/>
                <a:gd name="T1" fmla="*/ 0 h 8"/>
                <a:gd name="T2" fmla="*/ 0 w 6"/>
                <a:gd name="T3" fmla="*/ 0 h 8"/>
                <a:gd name="T4" fmla="*/ 0 w 6"/>
                <a:gd name="T5" fmla="*/ 0 h 8"/>
                <a:gd name="T6" fmla="*/ 0 w 6"/>
                <a:gd name="T7" fmla="*/ 0 h 8"/>
                <a:gd name="T8" fmla="*/ 0 w 6"/>
                <a:gd name="T9" fmla="*/ 0 h 8"/>
                <a:gd name="T10" fmla="*/ 0 w 6"/>
                <a:gd name="T11" fmla="*/ 0 h 8"/>
                <a:gd name="T12" fmla="*/ 0 w 6"/>
                <a:gd name="T13" fmla="*/ 0 h 8"/>
                <a:gd name="T14" fmla="*/ 0 w 6"/>
                <a:gd name="T15" fmla="*/ 0 h 8"/>
                <a:gd name="T16" fmla="*/ 0 w 6"/>
                <a:gd name="T17" fmla="*/ 0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8"/>
                <a:gd name="T29" fmla="*/ 6 w 6"/>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8">
                  <a:moveTo>
                    <a:pt x="6" y="8"/>
                  </a:moveTo>
                  <a:lnTo>
                    <a:pt x="3" y="7"/>
                  </a:lnTo>
                  <a:lnTo>
                    <a:pt x="2" y="7"/>
                  </a:lnTo>
                  <a:lnTo>
                    <a:pt x="1" y="6"/>
                  </a:lnTo>
                  <a:lnTo>
                    <a:pt x="1" y="5"/>
                  </a:lnTo>
                  <a:lnTo>
                    <a:pt x="0" y="3"/>
                  </a:lnTo>
                  <a:lnTo>
                    <a:pt x="0" y="2"/>
                  </a:lnTo>
                  <a:lnTo>
                    <a:pt x="0"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46" name="Freeform 744">
              <a:extLst>
                <a:ext uri="{FF2B5EF4-FFF2-40B4-BE49-F238E27FC236}">
                  <a16:creationId xmlns:a16="http://schemas.microsoft.com/office/drawing/2014/main" id="{CCC4DE8B-BD90-4C50-A03C-B7D6E4ADE92C}"/>
                </a:ext>
              </a:extLst>
            </p:cNvPr>
            <p:cNvSpPr>
              <a:spLocks/>
            </p:cNvSpPr>
            <p:nvPr/>
          </p:nvSpPr>
          <p:spPr bwMode="auto">
            <a:xfrm>
              <a:off x="1758377" y="1576159"/>
              <a:ext cx="5917" cy="1770"/>
            </a:xfrm>
            <a:custGeom>
              <a:avLst/>
              <a:gdLst>
                <a:gd name="T0" fmla="*/ 0 w 10"/>
                <a:gd name="T1" fmla="*/ 0 h 2"/>
                <a:gd name="T2" fmla="*/ 0 w 10"/>
                <a:gd name="T3" fmla="*/ 2147483646 h 2"/>
                <a:gd name="T4" fmla="*/ 0 w 10"/>
                <a:gd name="T5" fmla="*/ 2147483646 h 2"/>
                <a:gd name="T6" fmla="*/ 0 w 10"/>
                <a:gd name="T7" fmla="*/ 2147483646 h 2"/>
                <a:gd name="T8" fmla="*/ 0 w 10"/>
                <a:gd name="T9" fmla="*/ 2147483646 h 2"/>
                <a:gd name="T10" fmla="*/ 0 w 10"/>
                <a:gd name="T11" fmla="*/ 2147483646 h 2"/>
                <a:gd name="T12" fmla="*/ 0 w 10"/>
                <a:gd name="T13" fmla="*/ 2147483646 h 2"/>
                <a:gd name="T14" fmla="*/ 0 w 10"/>
                <a:gd name="T15" fmla="*/ 2147483646 h 2"/>
                <a:gd name="T16" fmla="*/ 0 w 10"/>
                <a:gd name="T17" fmla="*/ 2147483646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
                <a:gd name="T28" fmla="*/ 0 h 2"/>
                <a:gd name="T29" fmla="*/ 10 w 10"/>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 h="2">
                  <a:moveTo>
                    <a:pt x="10" y="0"/>
                  </a:moveTo>
                  <a:lnTo>
                    <a:pt x="10" y="1"/>
                  </a:lnTo>
                  <a:lnTo>
                    <a:pt x="9" y="1"/>
                  </a:lnTo>
                  <a:lnTo>
                    <a:pt x="8" y="2"/>
                  </a:lnTo>
                  <a:lnTo>
                    <a:pt x="6" y="2"/>
                  </a:lnTo>
                  <a:lnTo>
                    <a:pt x="4" y="2"/>
                  </a:lnTo>
                  <a:lnTo>
                    <a:pt x="3" y="2"/>
                  </a:lnTo>
                  <a:lnTo>
                    <a:pt x="1" y="2"/>
                  </a:lnTo>
                  <a:lnTo>
                    <a:pt x="0" y="1"/>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47" name="Line 745">
              <a:extLst>
                <a:ext uri="{FF2B5EF4-FFF2-40B4-BE49-F238E27FC236}">
                  <a16:creationId xmlns:a16="http://schemas.microsoft.com/office/drawing/2014/main" id="{57048ABF-D21D-4B3A-8FA1-93AC5D7AAD99}"/>
                </a:ext>
              </a:extLst>
            </p:cNvPr>
            <p:cNvSpPr>
              <a:spLocks noChangeShapeType="1"/>
            </p:cNvSpPr>
            <p:nvPr/>
          </p:nvSpPr>
          <p:spPr bwMode="auto">
            <a:xfrm flipV="1">
              <a:off x="1764294" y="1576159"/>
              <a:ext cx="1973" cy="177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48" name="Freeform 746">
              <a:extLst>
                <a:ext uri="{FF2B5EF4-FFF2-40B4-BE49-F238E27FC236}">
                  <a16:creationId xmlns:a16="http://schemas.microsoft.com/office/drawing/2014/main" id="{83BB39EF-ABE8-4D60-9122-9F5543769841}"/>
                </a:ext>
              </a:extLst>
            </p:cNvPr>
            <p:cNvSpPr>
              <a:spLocks/>
            </p:cNvSpPr>
            <p:nvPr/>
          </p:nvSpPr>
          <p:spPr bwMode="auto">
            <a:xfrm>
              <a:off x="1756404" y="1577929"/>
              <a:ext cx="7890" cy="1771"/>
            </a:xfrm>
            <a:custGeom>
              <a:avLst/>
              <a:gdLst>
                <a:gd name="T0" fmla="*/ 0 w 12"/>
                <a:gd name="T1" fmla="*/ 0 h 3"/>
                <a:gd name="T2" fmla="*/ 0 w 12"/>
                <a:gd name="T3" fmla="*/ 0 h 3"/>
                <a:gd name="T4" fmla="*/ 0 w 12"/>
                <a:gd name="T5" fmla="*/ 0 h 3"/>
                <a:gd name="T6" fmla="*/ 0 w 12"/>
                <a:gd name="T7" fmla="*/ 0 h 3"/>
                <a:gd name="T8" fmla="*/ 0 w 12"/>
                <a:gd name="T9" fmla="*/ 0 h 3"/>
                <a:gd name="T10" fmla="*/ 0 w 12"/>
                <a:gd name="T11" fmla="*/ 0 h 3"/>
                <a:gd name="T12" fmla="*/ 0 w 12"/>
                <a:gd name="T13" fmla="*/ 0 h 3"/>
                <a:gd name="T14" fmla="*/ 0 w 12"/>
                <a:gd name="T15" fmla="*/ 0 h 3"/>
                <a:gd name="T16" fmla="*/ 0 w 12"/>
                <a:gd name="T17" fmla="*/ 0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3"/>
                <a:gd name="T29" fmla="*/ 12 w 12"/>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3">
                  <a:moveTo>
                    <a:pt x="0" y="2"/>
                  </a:moveTo>
                  <a:lnTo>
                    <a:pt x="3" y="3"/>
                  </a:lnTo>
                  <a:lnTo>
                    <a:pt x="4" y="3"/>
                  </a:lnTo>
                  <a:lnTo>
                    <a:pt x="6" y="3"/>
                  </a:lnTo>
                  <a:lnTo>
                    <a:pt x="7" y="3"/>
                  </a:lnTo>
                  <a:lnTo>
                    <a:pt x="9" y="3"/>
                  </a:lnTo>
                  <a:lnTo>
                    <a:pt x="10" y="3"/>
                  </a:lnTo>
                  <a:lnTo>
                    <a:pt x="11" y="2"/>
                  </a:lnTo>
                  <a:lnTo>
                    <a:pt x="12" y="0"/>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49" name="Freeform 747">
              <a:extLst>
                <a:ext uri="{FF2B5EF4-FFF2-40B4-BE49-F238E27FC236}">
                  <a16:creationId xmlns:a16="http://schemas.microsoft.com/office/drawing/2014/main" id="{09E84B68-7068-4DEB-8CFA-B1B4B8BD50CA}"/>
                </a:ext>
              </a:extLst>
            </p:cNvPr>
            <p:cNvSpPr>
              <a:spLocks/>
            </p:cNvSpPr>
            <p:nvPr/>
          </p:nvSpPr>
          <p:spPr bwMode="auto">
            <a:xfrm>
              <a:off x="1752459" y="1572618"/>
              <a:ext cx="3945" cy="5310"/>
            </a:xfrm>
            <a:custGeom>
              <a:avLst/>
              <a:gdLst>
                <a:gd name="T0" fmla="*/ 0 w 6"/>
                <a:gd name="T1" fmla="*/ 0 h 9"/>
                <a:gd name="T2" fmla="*/ 0 w 6"/>
                <a:gd name="T3" fmla="*/ 0 h 9"/>
                <a:gd name="T4" fmla="*/ 0 w 6"/>
                <a:gd name="T5" fmla="*/ 0 h 9"/>
                <a:gd name="T6" fmla="*/ 0 w 6"/>
                <a:gd name="T7" fmla="*/ 0 h 9"/>
                <a:gd name="T8" fmla="*/ 0 w 6"/>
                <a:gd name="T9" fmla="*/ 0 h 9"/>
                <a:gd name="T10" fmla="*/ 0 w 6"/>
                <a:gd name="T11" fmla="*/ 0 h 9"/>
                <a:gd name="T12" fmla="*/ 0 w 6"/>
                <a:gd name="T13" fmla="*/ 0 h 9"/>
                <a:gd name="T14" fmla="*/ 0 w 6"/>
                <a:gd name="T15" fmla="*/ 0 h 9"/>
                <a:gd name="T16" fmla="*/ 0 w 6"/>
                <a:gd name="T17" fmla="*/ 0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9"/>
                <a:gd name="T29" fmla="*/ 6 w 6"/>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9">
                  <a:moveTo>
                    <a:pt x="1" y="0"/>
                  </a:moveTo>
                  <a:lnTo>
                    <a:pt x="0" y="1"/>
                  </a:lnTo>
                  <a:lnTo>
                    <a:pt x="0" y="3"/>
                  </a:lnTo>
                  <a:lnTo>
                    <a:pt x="1" y="4"/>
                  </a:lnTo>
                  <a:lnTo>
                    <a:pt x="1" y="5"/>
                  </a:lnTo>
                  <a:lnTo>
                    <a:pt x="3" y="6"/>
                  </a:lnTo>
                  <a:lnTo>
                    <a:pt x="4" y="7"/>
                  </a:lnTo>
                  <a:lnTo>
                    <a:pt x="5" y="9"/>
                  </a:lnTo>
                  <a:lnTo>
                    <a:pt x="6" y="9"/>
                  </a:lnTo>
                </a:path>
              </a:pathLst>
            </a:custGeom>
            <a:noFill/>
            <a:ln w="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50" name="Freeform 748">
              <a:extLst>
                <a:ext uri="{FF2B5EF4-FFF2-40B4-BE49-F238E27FC236}">
                  <a16:creationId xmlns:a16="http://schemas.microsoft.com/office/drawing/2014/main" id="{DF6C9CB2-0464-456A-9297-FBBED31E0AC5}"/>
                </a:ext>
              </a:extLst>
            </p:cNvPr>
            <p:cNvSpPr>
              <a:spLocks noEditPoints="1"/>
            </p:cNvSpPr>
            <p:nvPr/>
          </p:nvSpPr>
          <p:spPr bwMode="auto">
            <a:xfrm>
              <a:off x="1738652" y="1560226"/>
              <a:ext cx="33531" cy="46029"/>
            </a:xfrm>
            <a:custGeom>
              <a:avLst/>
              <a:gdLst>
                <a:gd name="T0" fmla="*/ 0 w 54"/>
                <a:gd name="T1" fmla="*/ 0 h 73"/>
                <a:gd name="T2" fmla="*/ 0 w 54"/>
                <a:gd name="T3" fmla="*/ 0 h 73"/>
                <a:gd name="T4" fmla="*/ 0 w 54"/>
                <a:gd name="T5" fmla="*/ 0 h 73"/>
                <a:gd name="T6" fmla="*/ 0 w 54"/>
                <a:gd name="T7" fmla="*/ 0 h 73"/>
                <a:gd name="T8" fmla="*/ 0 w 54"/>
                <a:gd name="T9" fmla="*/ 0 h 73"/>
                <a:gd name="T10" fmla="*/ 0 w 54"/>
                <a:gd name="T11" fmla="*/ 0 h 73"/>
                <a:gd name="T12" fmla="*/ 0 w 54"/>
                <a:gd name="T13" fmla="*/ 0 h 73"/>
                <a:gd name="T14" fmla="*/ 0 w 54"/>
                <a:gd name="T15" fmla="*/ 0 h 73"/>
                <a:gd name="T16" fmla="*/ 0 w 54"/>
                <a:gd name="T17" fmla="*/ 0 h 73"/>
                <a:gd name="T18" fmla="*/ 0 w 54"/>
                <a:gd name="T19" fmla="*/ 0 h 73"/>
                <a:gd name="T20" fmla="*/ 0 w 54"/>
                <a:gd name="T21" fmla="*/ 0 h 73"/>
                <a:gd name="T22" fmla="*/ 0 w 54"/>
                <a:gd name="T23" fmla="*/ 0 h 73"/>
                <a:gd name="T24" fmla="*/ 0 w 54"/>
                <a:gd name="T25" fmla="*/ 0 h 73"/>
                <a:gd name="T26" fmla="*/ 0 w 54"/>
                <a:gd name="T27" fmla="*/ 0 h 73"/>
                <a:gd name="T28" fmla="*/ 0 w 54"/>
                <a:gd name="T29" fmla="*/ 0 h 73"/>
                <a:gd name="T30" fmla="*/ 0 w 54"/>
                <a:gd name="T31" fmla="*/ 0 h 73"/>
                <a:gd name="T32" fmla="*/ 0 w 54"/>
                <a:gd name="T33" fmla="*/ 0 h 73"/>
                <a:gd name="T34" fmla="*/ 0 w 54"/>
                <a:gd name="T35" fmla="*/ 0 h 73"/>
                <a:gd name="T36" fmla="*/ 0 w 54"/>
                <a:gd name="T37" fmla="*/ 0 h 73"/>
                <a:gd name="T38" fmla="*/ 0 w 54"/>
                <a:gd name="T39" fmla="*/ 0 h 73"/>
                <a:gd name="T40" fmla="*/ 0 w 54"/>
                <a:gd name="T41" fmla="*/ 0 h 73"/>
                <a:gd name="T42" fmla="*/ 0 w 54"/>
                <a:gd name="T43" fmla="*/ 0 h 73"/>
                <a:gd name="T44" fmla="*/ 0 w 54"/>
                <a:gd name="T45" fmla="*/ 0 h 73"/>
                <a:gd name="T46" fmla="*/ 0 w 54"/>
                <a:gd name="T47" fmla="*/ 0 h 73"/>
                <a:gd name="T48" fmla="*/ 0 w 54"/>
                <a:gd name="T49" fmla="*/ 0 h 73"/>
                <a:gd name="T50" fmla="*/ 0 w 54"/>
                <a:gd name="T51" fmla="*/ 0 h 73"/>
                <a:gd name="T52" fmla="*/ 0 w 54"/>
                <a:gd name="T53" fmla="*/ 0 h 73"/>
                <a:gd name="T54" fmla="*/ 0 w 54"/>
                <a:gd name="T55" fmla="*/ 0 h 73"/>
                <a:gd name="T56" fmla="*/ 0 w 54"/>
                <a:gd name="T57" fmla="*/ 0 h 73"/>
                <a:gd name="T58" fmla="*/ 0 w 54"/>
                <a:gd name="T59" fmla="*/ 0 h 73"/>
                <a:gd name="T60" fmla="*/ 0 w 54"/>
                <a:gd name="T61" fmla="*/ 0 h 73"/>
                <a:gd name="T62" fmla="*/ 0 w 54"/>
                <a:gd name="T63" fmla="*/ 0 h 73"/>
                <a:gd name="T64" fmla="*/ 0 w 54"/>
                <a:gd name="T65" fmla="*/ 0 h 73"/>
                <a:gd name="T66" fmla="*/ 0 w 54"/>
                <a:gd name="T67" fmla="*/ 0 h 73"/>
                <a:gd name="T68" fmla="*/ 0 w 54"/>
                <a:gd name="T69" fmla="*/ 0 h 73"/>
                <a:gd name="T70" fmla="*/ 0 w 54"/>
                <a:gd name="T71" fmla="*/ 0 h 73"/>
                <a:gd name="T72" fmla="*/ 0 w 54"/>
                <a:gd name="T73" fmla="*/ 0 h 73"/>
                <a:gd name="T74" fmla="*/ 0 w 54"/>
                <a:gd name="T75" fmla="*/ 0 h 73"/>
                <a:gd name="T76" fmla="*/ 0 w 54"/>
                <a:gd name="T77" fmla="*/ 0 h 73"/>
                <a:gd name="T78" fmla="*/ 0 w 54"/>
                <a:gd name="T79" fmla="*/ 0 h 73"/>
                <a:gd name="T80" fmla="*/ 0 w 54"/>
                <a:gd name="T81" fmla="*/ 0 h 73"/>
                <a:gd name="T82" fmla="*/ 0 w 54"/>
                <a:gd name="T83" fmla="*/ 0 h 73"/>
                <a:gd name="T84" fmla="*/ 0 w 54"/>
                <a:gd name="T85" fmla="*/ 0 h 73"/>
                <a:gd name="T86" fmla="*/ 0 w 54"/>
                <a:gd name="T87" fmla="*/ 0 h 73"/>
                <a:gd name="T88" fmla="*/ 0 w 54"/>
                <a:gd name="T89" fmla="*/ 0 h 73"/>
                <a:gd name="T90" fmla="*/ 0 w 54"/>
                <a:gd name="T91" fmla="*/ 0 h 73"/>
                <a:gd name="T92" fmla="*/ 0 w 54"/>
                <a:gd name="T93" fmla="*/ 0 h 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4"/>
                <a:gd name="T142" fmla="*/ 0 h 73"/>
                <a:gd name="T143" fmla="*/ 54 w 54"/>
                <a:gd name="T144" fmla="*/ 73 h 73"/>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4" h="73">
                  <a:moveTo>
                    <a:pt x="48" y="1"/>
                  </a:moveTo>
                  <a:lnTo>
                    <a:pt x="46" y="0"/>
                  </a:lnTo>
                  <a:lnTo>
                    <a:pt x="44" y="0"/>
                  </a:lnTo>
                  <a:lnTo>
                    <a:pt x="43" y="0"/>
                  </a:lnTo>
                  <a:lnTo>
                    <a:pt x="41" y="0"/>
                  </a:lnTo>
                  <a:lnTo>
                    <a:pt x="40" y="0"/>
                  </a:lnTo>
                  <a:lnTo>
                    <a:pt x="38" y="1"/>
                  </a:lnTo>
                  <a:lnTo>
                    <a:pt x="37" y="1"/>
                  </a:lnTo>
                  <a:lnTo>
                    <a:pt x="37" y="2"/>
                  </a:lnTo>
                  <a:lnTo>
                    <a:pt x="36" y="3"/>
                  </a:lnTo>
                  <a:lnTo>
                    <a:pt x="36" y="4"/>
                  </a:lnTo>
                  <a:lnTo>
                    <a:pt x="36" y="6"/>
                  </a:lnTo>
                  <a:lnTo>
                    <a:pt x="37" y="7"/>
                  </a:lnTo>
                  <a:lnTo>
                    <a:pt x="38" y="8"/>
                  </a:lnTo>
                  <a:lnTo>
                    <a:pt x="40" y="9"/>
                  </a:lnTo>
                  <a:lnTo>
                    <a:pt x="41" y="10"/>
                  </a:lnTo>
                  <a:lnTo>
                    <a:pt x="42" y="12"/>
                  </a:lnTo>
                  <a:lnTo>
                    <a:pt x="44" y="12"/>
                  </a:lnTo>
                  <a:lnTo>
                    <a:pt x="46" y="13"/>
                  </a:lnTo>
                  <a:lnTo>
                    <a:pt x="48" y="13"/>
                  </a:lnTo>
                  <a:lnTo>
                    <a:pt x="49" y="13"/>
                  </a:lnTo>
                  <a:lnTo>
                    <a:pt x="50" y="12"/>
                  </a:lnTo>
                  <a:lnTo>
                    <a:pt x="52" y="12"/>
                  </a:lnTo>
                  <a:lnTo>
                    <a:pt x="53" y="10"/>
                  </a:lnTo>
                  <a:lnTo>
                    <a:pt x="54" y="9"/>
                  </a:lnTo>
                  <a:lnTo>
                    <a:pt x="54" y="8"/>
                  </a:lnTo>
                  <a:lnTo>
                    <a:pt x="54" y="7"/>
                  </a:lnTo>
                  <a:lnTo>
                    <a:pt x="54" y="6"/>
                  </a:lnTo>
                  <a:lnTo>
                    <a:pt x="53" y="4"/>
                  </a:lnTo>
                  <a:lnTo>
                    <a:pt x="52" y="3"/>
                  </a:lnTo>
                  <a:lnTo>
                    <a:pt x="50" y="2"/>
                  </a:lnTo>
                  <a:lnTo>
                    <a:pt x="49" y="2"/>
                  </a:lnTo>
                  <a:lnTo>
                    <a:pt x="48" y="1"/>
                  </a:lnTo>
                  <a:close/>
                  <a:moveTo>
                    <a:pt x="31" y="18"/>
                  </a:moveTo>
                  <a:lnTo>
                    <a:pt x="35" y="12"/>
                  </a:lnTo>
                  <a:lnTo>
                    <a:pt x="35" y="13"/>
                  </a:lnTo>
                  <a:lnTo>
                    <a:pt x="36" y="13"/>
                  </a:lnTo>
                  <a:lnTo>
                    <a:pt x="37" y="14"/>
                  </a:lnTo>
                  <a:lnTo>
                    <a:pt x="38" y="15"/>
                  </a:lnTo>
                  <a:lnTo>
                    <a:pt x="40" y="15"/>
                  </a:lnTo>
                  <a:lnTo>
                    <a:pt x="41" y="15"/>
                  </a:lnTo>
                  <a:lnTo>
                    <a:pt x="41" y="16"/>
                  </a:lnTo>
                  <a:lnTo>
                    <a:pt x="42" y="16"/>
                  </a:lnTo>
                  <a:lnTo>
                    <a:pt x="43" y="16"/>
                  </a:lnTo>
                  <a:lnTo>
                    <a:pt x="44" y="16"/>
                  </a:lnTo>
                  <a:lnTo>
                    <a:pt x="46" y="16"/>
                  </a:lnTo>
                  <a:lnTo>
                    <a:pt x="42" y="24"/>
                  </a:lnTo>
                  <a:lnTo>
                    <a:pt x="41" y="24"/>
                  </a:lnTo>
                  <a:lnTo>
                    <a:pt x="40" y="25"/>
                  </a:lnTo>
                  <a:lnTo>
                    <a:pt x="38" y="25"/>
                  </a:lnTo>
                  <a:lnTo>
                    <a:pt x="37" y="25"/>
                  </a:lnTo>
                  <a:lnTo>
                    <a:pt x="36" y="25"/>
                  </a:lnTo>
                  <a:lnTo>
                    <a:pt x="35" y="24"/>
                  </a:lnTo>
                  <a:lnTo>
                    <a:pt x="34" y="24"/>
                  </a:lnTo>
                  <a:lnTo>
                    <a:pt x="32" y="23"/>
                  </a:lnTo>
                  <a:lnTo>
                    <a:pt x="31" y="23"/>
                  </a:lnTo>
                  <a:lnTo>
                    <a:pt x="31" y="21"/>
                  </a:lnTo>
                  <a:lnTo>
                    <a:pt x="31" y="20"/>
                  </a:lnTo>
                  <a:lnTo>
                    <a:pt x="30" y="20"/>
                  </a:lnTo>
                  <a:lnTo>
                    <a:pt x="30" y="19"/>
                  </a:lnTo>
                  <a:lnTo>
                    <a:pt x="31" y="18"/>
                  </a:lnTo>
                  <a:close/>
                  <a:moveTo>
                    <a:pt x="20" y="36"/>
                  </a:moveTo>
                  <a:lnTo>
                    <a:pt x="26" y="25"/>
                  </a:lnTo>
                  <a:lnTo>
                    <a:pt x="28" y="26"/>
                  </a:lnTo>
                  <a:lnTo>
                    <a:pt x="29" y="27"/>
                  </a:lnTo>
                  <a:lnTo>
                    <a:pt x="30" y="27"/>
                  </a:lnTo>
                  <a:lnTo>
                    <a:pt x="30" y="29"/>
                  </a:lnTo>
                  <a:lnTo>
                    <a:pt x="31" y="29"/>
                  </a:lnTo>
                  <a:lnTo>
                    <a:pt x="32" y="30"/>
                  </a:lnTo>
                  <a:lnTo>
                    <a:pt x="34" y="30"/>
                  </a:lnTo>
                  <a:lnTo>
                    <a:pt x="35" y="30"/>
                  </a:lnTo>
                  <a:lnTo>
                    <a:pt x="36" y="30"/>
                  </a:lnTo>
                  <a:lnTo>
                    <a:pt x="37" y="30"/>
                  </a:lnTo>
                  <a:lnTo>
                    <a:pt x="31" y="41"/>
                  </a:lnTo>
                  <a:lnTo>
                    <a:pt x="31" y="42"/>
                  </a:lnTo>
                  <a:lnTo>
                    <a:pt x="30" y="42"/>
                  </a:lnTo>
                  <a:lnTo>
                    <a:pt x="29" y="43"/>
                  </a:lnTo>
                  <a:lnTo>
                    <a:pt x="28" y="43"/>
                  </a:lnTo>
                  <a:lnTo>
                    <a:pt x="26" y="43"/>
                  </a:lnTo>
                  <a:lnTo>
                    <a:pt x="25" y="42"/>
                  </a:lnTo>
                  <a:lnTo>
                    <a:pt x="24" y="42"/>
                  </a:lnTo>
                  <a:lnTo>
                    <a:pt x="23" y="42"/>
                  </a:lnTo>
                  <a:lnTo>
                    <a:pt x="23" y="41"/>
                  </a:lnTo>
                  <a:lnTo>
                    <a:pt x="21" y="39"/>
                  </a:lnTo>
                  <a:lnTo>
                    <a:pt x="20" y="39"/>
                  </a:lnTo>
                  <a:lnTo>
                    <a:pt x="20" y="38"/>
                  </a:lnTo>
                  <a:lnTo>
                    <a:pt x="20" y="37"/>
                  </a:lnTo>
                  <a:lnTo>
                    <a:pt x="20" y="36"/>
                  </a:lnTo>
                  <a:close/>
                  <a:moveTo>
                    <a:pt x="1" y="64"/>
                  </a:moveTo>
                  <a:lnTo>
                    <a:pt x="0" y="65"/>
                  </a:lnTo>
                  <a:lnTo>
                    <a:pt x="0" y="66"/>
                  </a:lnTo>
                  <a:lnTo>
                    <a:pt x="1" y="67"/>
                  </a:lnTo>
                  <a:lnTo>
                    <a:pt x="1" y="68"/>
                  </a:lnTo>
                  <a:lnTo>
                    <a:pt x="2" y="70"/>
                  </a:lnTo>
                  <a:lnTo>
                    <a:pt x="3" y="71"/>
                  </a:lnTo>
                  <a:lnTo>
                    <a:pt x="5" y="72"/>
                  </a:lnTo>
                  <a:lnTo>
                    <a:pt x="6" y="72"/>
                  </a:lnTo>
                  <a:lnTo>
                    <a:pt x="8" y="73"/>
                  </a:lnTo>
                  <a:lnTo>
                    <a:pt x="9" y="73"/>
                  </a:lnTo>
                  <a:lnTo>
                    <a:pt x="12" y="73"/>
                  </a:lnTo>
                  <a:lnTo>
                    <a:pt x="13" y="73"/>
                  </a:lnTo>
                  <a:lnTo>
                    <a:pt x="14" y="73"/>
                  </a:lnTo>
                  <a:lnTo>
                    <a:pt x="15" y="73"/>
                  </a:lnTo>
                  <a:lnTo>
                    <a:pt x="17" y="72"/>
                  </a:lnTo>
                  <a:lnTo>
                    <a:pt x="18" y="71"/>
                  </a:lnTo>
                  <a:lnTo>
                    <a:pt x="34" y="44"/>
                  </a:lnTo>
                  <a:lnTo>
                    <a:pt x="32" y="45"/>
                  </a:lnTo>
                  <a:lnTo>
                    <a:pt x="31" y="47"/>
                  </a:lnTo>
                  <a:lnTo>
                    <a:pt x="29" y="47"/>
                  </a:lnTo>
                  <a:lnTo>
                    <a:pt x="28" y="47"/>
                  </a:lnTo>
                  <a:lnTo>
                    <a:pt x="26" y="47"/>
                  </a:lnTo>
                  <a:lnTo>
                    <a:pt x="24" y="47"/>
                  </a:lnTo>
                  <a:lnTo>
                    <a:pt x="23" y="45"/>
                  </a:lnTo>
                  <a:lnTo>
                    <a:pt x="20" y="44"/>
                  </a:lnTo>
                  <a:lnTo>
                    <a:pt x="19" y="43"/>
                  </a:lnTo>
                  <a:lnTo>
                    <a:pt x="18" y="42"/>
                  </a:lnTo>
                  <a:lnTo>
                    <a:pt x="17" y="41"/>
                  </a:lnTo>
                  <a:lnTo>
                    <a:pt x="17" y="39"/>
                  </a:lnTo>
                  <a:lnTo>
                    <a:pt x="17" y="38"/>
                  </a:lnTo>
                  <a:lnTo>
                    <a:pt x="17" y="37"/>
                  </a:lnTo>
                  <a:lnTo>
                    <a:pt x="17" y="36"/>
                  </a:lnTo>
                  <a:lnTo>
                    <a:pt x="1" y="64"/>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51" name="Freeform 749">
              <a:extLst>
                <a:ext uri="{FF2B5EF4-FFF2-40B4-BE49-F238E27FC236}">
                  <a16:creationId xmlns:a16="http://schemas.microsoft.com/office/drawing/2014/main" id="{8E1EEDE9-3D48-42F7-9DEF-515B89A43CA1}"/>
                </a:ext>
              </a:extLst>
            </p:cNvPr>
            <p:cNvSpPr>
              <a:spLocks noEditPoints="1"/>
            </p:cNvSpPr>
            <p:nvPr/>
          </p:nvSpPr>
          <p:spPr bwMode="auto">
            <a:xfrm>
              <a:off x="1809661" y="1717786"/>
              <a:ext cx="31559" cy="23014"/>
            </a:xfrm>
            <a:custGeom>
              <a:avLst/>
              <a:gdLst>
                <a:gd name="T0" fmla="*/ 0 w 52"/>
                <a:gd name="T1" fmla="*/ 0 h 35"/>
                <a:gd name="T2" fmla="*/ 0 w 52"/>
                <a:gd name="T3" fmla="*/ 0 h 35"/>
                <a:gd name="T4" fmla="*/ 0 w 52"/>
                <a:gd name="T5" fmla="*/ 0 h 35"/>
                <a:gd name="T6" fmla="*/ 0 w 52"/>
                <a:gd name="T7" fmla="*/ 0 h 35"/>
                <a:gd name="T8" fmla="*/ 0 w 52"/>
                <a:gd name="T9" fmla="*/ 0 h 35"/>
                <a:gd name="T10" fmla="*/ 0 w 52"/>
                <a:gd name="T11" fmla="*/ 0 h 35"/>
                <a:gd name="T12" fmla="*/ 0 w 52"/>
                <a:gd name="T13" fmla="*/ 0 h 35"/>
                <a:gd name="T14" fmla="*/ 0 w 52"/>
                <a:gd name="T15" fmla="*/ 0 h 35"/>
                <a:gd name="T16" fmla="*/ 0 w 52"/>
                <a:gd name="T17" fmla="*/ 0 h 35"/>
                <a:gd name="T18" fmla="*/ 0 w 52"/>
                <a:gd name="T19" fmla="*/ 0 h 35"/>
                <a:gd name="T20" fmla="*/ 0 w 52"/>
                <a:gd name="T21" fmla="*/ 0 h 35"/>
                <a:gd name="T22" fmla="*/ 0 w 52"/>
                <a:gd name="T23" fmla="*/ 0 h 35"/>
                <a:gd name="T24" fmla="*/ 0 w 52"/>
                <a:gd name="T25" fmla="*/ 0 h 35"/>
                <a:gd name="T26" fmla="*/ 0 w 52"/>
                <a:gd name="T27" fmla="*/ 0 h 35"/>
                <a:gd name="T28" fmla="*/ 0 w 52"/>
                <a:gd name="T29" fmla="*/ 0 h 35"/>
                <a:gd name="T30" fmla="*/ 0 w 52"/>
                <a:gd name="T31" fmla="*/ 0 h 35"/>
                <a:gd name="T32" fmla="*/ 0 w 52"/>
                <a:gd name="T33" fmla="*/ 0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35"/>
                <a:gd name="T53" fmla="*/ 52 w 52"/>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35">
                  <a:moveTo>
                    <a:pt x="43" y="0"/>
                  </a:moveTo>
                  <a:lnTo>
                    <a:pt x="43" y="28"/>
                  </a:lnTo>
                  <a:lnTo>
                    <a:pt x="39" y="28"/>
                  </a:lnTo>
                  <a:lnTo>
                    <a:pt x="39" y="1"/>
                  </a:lnTo>
                  <a:lnTo>
                    <a:pt x="40" y="1"/>
                  </a:lnTo>
                  <a:lnTo>
                    <a:pt x="40" y="0"/>
                  </a:lnTo>
                  <a:lnTo>
                    <a:pt x="41" y="0"/>
                  </a:lnTo>
                  <a:lnTo>
                    <a:pt x="42" y="0"/>
                  </a:lnTo>
                  <a:lnTo>
                    <a:pt x="43" y="0"/>
                  </a:lnTo>
                  <a:close/>
                  <a:moveTo>
                    <a:pt x="0" y="35"/>
                  </a:moveTo>
                  <a:lnTo>
                    <a:pt x="0" y="28"/>
                  </a:lnTo>
                  <a:lnTo>
                    <a:pt x="52" y="28"/>
                  </a:lnTo>
                  <a:lnTo>
                    <a:pt x="52" y="35"/>
                  </a:lnTo>
                  <a:lnTo>
                    <a:pt x="0" y="35"/>
                  </a:lnTo>
                  <a:close/>
                </a:path>
              </a:pathLst>
            </a:custGeom>
            <a:solidFill>
              <a:srgbClr val="FFFFFF"/>
            </a:solidFill>
            <a:ln w="0">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52" name="Line 750">
              <a:extLst>
                <a:ext uri="{FF2B5EF4-FFF2-40B4-BE49-F238E27FC236}">
                  <a16:creationId xmlns:a16="http://schemas.microsoft.com/office/drawing/2014/main" id="{7AB90263-6CB8-4C7B-BB62-B6252E130657}"/>
                </a:ext>
              </a:extLst>
            </p:cNvPr>
            <p:cNvSpPr>
              <a:spLocks noChangeShapeType="1"/>
            </p:cNvSpPr>
            <p:nvPr/>
          </p:nvSpPr>
          <p:spPr bwMode="auto">
            <a:xfrm>
              <a:off x="1620305" y="1652283"/>
              <a:ext cx="19725" cy="1771"/>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53" name="Freeform 751">
              <a:extLst>
                <a:ext uri="{FF2B5EF4-FFF2-40B4-BE49-F238E27FC236}">
                  <a16:creationId xmlns:a16="http://schemas.microsoft.com/office/drawing/2014/main" id="{B001E925-1A89-41F8-A15E-72C43AFB27E0}"/>
                </a:ext>
              </a:extLst>
            </p:cNvPr>
            <p:cNvSpPr>
              <a:spLocks/>
            </p:cNvSpPr>
            <p:nvPr/>
          </p:nvSpPr>
          <p:spPr bwMode="auto">
            <a:xfrm>
              <a:off x="1770212" y="1760274"/>
              <a:ext cx="5917" cy="5310"/>
            </a:xfrm>
            <a:custGeom>
              <a:avLst/>
              <a:gdLst>
                <a:gd name="T0" fmla="*/ 0 w 7"/>
                <a:gd name="T1" fmla="*/ 0 h 6"/>
                <a:gd name="T2" fmla="*/ 0 w 7"/>
                <a:gd name="T3" fmla="*/ 0 h 6"/>
                <a:gd name="T4" fmla="*/ 0 w 7"/>
                <a:gd name="T5" fmla="*/ 0 h 6"/>
                <a:gd name="T6" fmla="*/ 0 w 7"/>
                <a:gd name="T7" fmla="*/ 0 h 6"/>
                <a:gd name="T8" fmla="*/ 0 w 7"/>
                <a:gd name="T9" fmla="*/ 0 h 6"/>
                <a:gd name="T10" fmla="*/ 0 w 7"/>
                <a:gd name="T11" fmla="*/ 0 h 6"/>
                <a:gd name="T12" fmla="*/ 0 w 7"/>
                <a:gd name="T13" fmla="*/ 0 h 6"/>
                <a:gd name="T14" fmla="*/ 0 w 7"/>
                <a:gd name="T15" fmla="*/ 0 h 6"/>
                <a:gd name="T16" fmla="*/ 0 w 7"/>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6"/>
                <a:gd name="T29" fmla="*/ 7 w 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6">
                  <a:moveTo>
                    <a:pt x="0" y="6"/>
                  </a:moveTo>
                  <a:lnTo>
                    <a:pt x="1" y="6"/>
                  </a:lnTo>
                  <a:lnTo>
                    <a:pt x="2" y="4"/>
                  </a:lnTo>
                  <a:lnTo>
                    <a:pt x="5" y="3"/>
                  </a:lnTo>
                  <a:lnTo>
                    <a:pt x="6" y="3"/>
                  </a:lnTo>
                  <a:lnTo>
                    <a:pt x="6" y="2"/>
                  </a:lnTo>
                  <a:lnTo>
                    <a:pt x="7" y="1"/>
                  </a:lnTo>
                  <a:lnTo>
                    <a:pt x="7"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54" name="Freeform 752">
              <a:extLst>
                <a:ext uri="{FF2B5EF4-FFF2-40B4-BE49-F238E27FC236}">
                  <a16:creationId xmlns:a16="http://schemas.microsoft.com/office/drawing/2014/main" id="{C31E2A76-0362-417C-8DE8-790CA6B41563}"/>
                </a:ext>
              </a:extLst>
            </p:cNvPr>
            <p:cNvSpPr>
              <a:spLocks/>
            </p:cNvSpPr>
            <p:nvPr/>
          </p:nvSpPr>
          <p:spPr bwMode="auto">
            <a:xfrm>
              <a:off x="1620305" y="1839939"/>
              <a:ext cx="41421" cy="95598"/>
            </a:xfrm>
            <a:custGeom>
              <a:avLst/>
              <a:gdLst>
                <a:gd name="T0" fmla="*/ 0 w 66"/>
                <a:gd name="T1" fmla="*/ 0 h 153"/>
                <a:gd name="T2" fmla="*/ 0 w 66"/>
                <a:gd name="T3" fmla="*/ 0 h 153"/>
                <a:gd name="T4" fmla="*/ 0 w 66"/>
                <a:gd name="T5" fmla="*/ 0 h 153"/>
                <a:gd name="T6" fmla="*/ 0 60000 65536"/>
                <a:gd name="T7" fmla="*/ 0 60000 65536"/>
                <a:gd name="T8" fmla="*/ 0 60000 65536"/>
                <a:gd name="T9" fmla="*/ 0 w 66"/>
                <a:gd name="T10" fmla="*/ 0 h 153"/>
                <a:gd name="T11" fmla="*/ 66 w 66"/>
                <a:gd name="T12" fmla="*/ 153 h 153"/>
              </a:gdLst>
              <a:ahLst/>
              <a:cxnLst>
                <a:cxn ang="T6">
                  <a:pos x="T0" y="T1"/>
                </a:cxn>
                <a:cxn ang="T7">
                  <a:pos x="T2" y="T3"/>
                </a:cxn>
                <a:cxn ang="T8">
                  <a:pos x="T4" y="T5"/>
                </a:cxn>
              </a:cxnLst>
              <a:rect l="T9" t="T10" r="T11" b="T12"/>
              <a:pathLst>
                <a:path w="66" h="153">
                  <a:moveTo>
                    <a:pt x="32" y="0"/>
                  </a:moveTo>
                  <a:lnTo>
                    <a:pt x="66" y="6"/>
                  </a:lnTo>
                  <a:lnTo>
                    <a:pt x="0" y="153"/>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55" name="Freeform 753">
              <a:extLst>
                <a:ext uri="{FF2B5EF4-FFF2-40B4-BE49-F238E27FC236}">
                  <a16:creationId xmlns:a16="http://schemas.microsoft.com/office/drawing/2014/main" id="{F31F359C-BD82-46D7-AD5C-991669921894}"/>
                </a:ext>
              </a:extLst>
            </p:cNvPr>
            <p:cNvSpPr>
              <a:spLocks/>
            </p:cNvSpPr>
            <p:nvPr/>
          </p:nvSpPr>
          <p:spPr bwMode="auto">
            <a:xfrm>
              <a:off x="1620305" y="1935537"/>
              <a:ext cx="110457" cy="3541"/>
            </a:xfrm>
            <a:custGeom>
              <a:avLst/>
              <a:gdLst>
                <a:gd name="T0" fmla="*/ 0 w 177"/>
                <a:gd name="T1" fmla="*/ 0 h 6"/>
                <a:gd name="T2" fmla="*/ 0 w 177"/>
                <a:gd name="T3" fmla="*/ 0 h 6"/>
                <a:gd name="T4" fmla="*/ 0 w 177"/>
                <a:gd name="T5" fmla="*/ 0 h 6"/>
                <a:gd name="T6" fmla="*/ 0 w 177"/>
                <a:gd name="T7" fmla="*/ 0 h 6"/>
                <a:gd name="T8" fmla="*/ 0 w 177"/>
                <a:gd name="T9" fmla="*/ 0 h 6"/>
                <a:gd name="T10" fmla="*/ 0 w 177"/>
                <a:gd name="T11" fmla="*/ 0 h 6"/>
                <a:gd name="T12" fmla="*/ 0 w 177"/>
                <a:gd name="T13" fmla="*/ 0 h 6"/>
                <a:gd name="T14" fmla="*/ 0 w 177"/>
                <a:gd name="T15" fmla="*/ 0 h 6"/>
                <a:gd name="T16" fmla="*/ 0 w 177"/>
                <a:gd name="T17" fmla="*/ 0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7"/>
                <a:gd name="T28" fmla="*/ 0 h 6"/>
                <a:gd name="T29" fmla="*/ 177 w 17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7" h="6">
                  <a:moveTo>
                    <a:pt x="0" y="0"/>
                  </a:moveTo>
                  <a:lnTo>
                    <a:pt x="5" y="0"/>
                  </a:lnTo>
                  <a:lnTo>
                    <a:pt x="21" y="1"/>
                  </a:lnTo>
                  <a:lnTo>
                    <a:pt x="44" y="1"/>
                  </a:lnTo>
                  <a:lnTo>
                    <a:pt x="70" y="2"/>
                  </a:lnTo>
                  <a:lnTo>
                    <a:pt x="100" y="4"/>
                  </a:lnTo>
                  <a:lnTo>
                    <a:pt x="129" y="5"/>
                  </a:lnTo>
                  <a:lnTo>
                    <a:pt x="156" y="6"/>
                  </a:lnTo>
                  <a:lnTo>
                    <a:pt x="177" y="6"/>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56" name="Freeform 754">
              <a:extLst>
                <a:ext uri="{FF2B5EF4-FFF2-40B4-BE49-F238E27FC236}">
                  <a16:creationId xmlns:a16="http://schemas.microsoft.com/office/drawing/2014/main" id="{0CD94F79-A95B-4F4B-BF1D-D684F7B82104}"/>
                </a:ext>
              </a:extLst>
            </p:cNvPr>
            <p:cNvSpPr>
              <a:spLocks/>
            </p:cNvSpPr>
            <p:nvPr/>
          </p:nvSpPr>
          <p:spPr bwMode="auto">
            <a:xfrm>
              <a:off x="1730763" y="1937308"/>
              <a:ext cx="51284" cy="1770"/>
            </a:xfrm>
            <a:custGeom>
              <a:avLst/>
              <a:gdLst>
                <a:gd name="T0" fmla="*/ 0 w 81"/>
                <a:gd name="T1" fmla="*/ 2147483646 h 2"/>
                <a:gd name="T2" fmla="*/ 0 w 81"/>
                <a:gd name="T3" fmla="*/ 2147483646 h 2"/>
                <a:gd name="T4" fmla="*/ 0 w 81"/>
                <a:gd name="T5" fmla="*/ 2147483646 h 2"/>
                <a:gd name="T6" fmla="*/ 0 w 81"/>
                <a:gd name="T7" fmla="*/ 2147483646 h 2"/>
                <a:gd name="T8" fmla="*/ 0 w 81"/>
                <a:gd name="T9" fmla="*/ 2147483646 h 2"/>
                <a:gd name="T10" fmla="*/ 0 w 81"/>
                <a:gd name="T11" fmla="*/ 2147483646 h 2"/>
                <a:gd name="T12" fmla="*/ 0 w 81"/>
                <a:gd name="T13" fmla="*/ 2147483646 h 2"/>
                <a:gd name="T14" fmla="*/ 0 w 81"/>
                <a:gd name="T15" fmla="*/ 0 h 2"/>
                <a:gd name="T16" fmla="*/ 0 w 81"/>
                <a:gd name="T17" fmla="*/ 0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1"/>
                <a:gd name="T28" fmla="*/ 0 h 2"/>
                <a:gd name="T29" fmla="*/ 81 w 81"/>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1" h="2">
                  <a:moveTo>
                    <a:pt x="0" y="2"/>
                  </a:moveTo>
                  <a:lnTo>
                    <a:pt x="9" y="2"/>
                  </a:lnTo>
                  <a:lnTo>
                    <a:pt x="17" y="2"/>
                  </a:lnTo>
                  <a:lnTo>
                    <a:pt x="27" y="2"/>
                  </a:lnTo>
                  <a:lnTo>
                    <a:pt x="36" y="1"/>
                  </a:lnTo>
                  <a:lnTo>
                    <a:pt x="47" y="1"/>
                  </a:lnTo>
                  <a:lnTo>
                    <a:pt x="58" y="1"/>
                  </a:lnTo>
                  <a:lnTo>
                    <a:pt x="70" y="0"/>
                  </a:lnTo>
                  <a:lnTo>
                    <a:pt x="81"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57" name="Freeform 755">
              <a:extLst>
                <a:ext uri="{FF2B5EF4-FFF2-40B4-BE49-F238E27FC236}">
                  <a16:creationId xmlns:a16="http://schemas.microsoft.com/office/drawing/2014/main" id="{E5070CB4-8C0B-4489-B827-9E6D5ED62D2F}"/>
                </a:ext>
              </a:extLst>
            </p:cNvPr>
            <p:cNvSpPr>
              <a:spLocks/>
            </p:cNvSpPr>
            <p:nvPr/>
          </p:nvSpPr>
          <p:spPr bwMode="auto">
            <a:xfrm>
              <a:off x="1782046" y="1870035"/>
              <a:ext cx="104539" cy="67273"/>
            </a:xfrm>
            <a:custGeom>
              <a:avLst/>
              <a:gdLst>
                <a:gd name="T0" fmla="*/ 0 w 167"/>
                <a:gd name="T1" fmla="*/ 0 h 109"/>
                <a:gd name="T2" fmla="*/ 0 w 167"/>
                <a:gd name="T3" fmla="*/ 0 h 109"/>
                <a:gd name="T4" fmla="*/ 0 w 167"/>
                <a:gd name="T5" fmla="*/ 0 h 109"/>
                <a:gd name="T6" fmla="*/ 0 w 167"/>
                <a:gd name="T7" fmla="*/ 0 h 109"/>
                <a:gd name="T8" fmla="*/ 0 w 167"/>
                <a:gd name="T9" fmla="*/ 0 h 109"/>
                <a:gd name="T10" fmla="*/ 0 w 167"/>
                <a:gd name="T11" fmla="*/ 0 h 109"/>
                <a:gd name="T12" fmla="*/ 0 w 167"/>
                <a:gd name="T13" fmla="*/ 0 h 109"/>
                <a:gd name="T14" fmla="*/ 0 60000 65536"/>
                <a:gd name="T15" fmla="*/ 0 60000 65536"/>
                <a:gd name="T16" fmla="*/ 0 60000 65536"/>
                <a:gd name="T17" fmla="*/ 0 60000 65536"/>
                <a:gd name="T18" fmla="*/ 0 60000 65536"/>
                <a:gd name="T19" fmla="*/ 0 60000 65536"/>
                <a:gd name="T20" fmla="*/ 0 60000 65536"/>
                <a:gd name="T21" fmla="*/ 0 w 167"/>
                <a:gd name="T22" fmla="*/ 0 h 109"/>
                <a:gd name="T23" fmla="*/ 167 w 167"/>
                <a:gd name="T24" fmla="*/ 109 h 1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7" h="109">
                  <a:moveTo>
                    <a:pt x="0" y="108"/>
                  </a:moveTo>
                  <a:lnTo>
                    <a:pt x="0" y="109"/>
                  </a:lnTo>
                  <a:lnTo>
                    <a:pt x="113" y="109"/>
                  </a:lnTo>
                  <a:lnTo>
                    <a:pt x="167" y="105"/>
                  </a:lnTo>
                  <a:lnTo>
                    <a:pt x="167" y="102"/>
                  </a:lnTo>
                  <a:lnTo>
                    <a:pt x="89" y="90"/>
                  </a:lnTo>
                  <a:lnTo>
                    <a:pt x="79"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58" name="Freeform 756">
              <a:extLst>
                <a:ext uri="{FF2B5EF4-FFF2-40B4-BE49-F238E27FC236}">
                  <a16:creationId xmlns:a16="http://schemas.microsoft.com/office/drawing/2014/main" id="{937D9A27-57CC-44E9-866C-CB1DA06EC0C3}"/>
                </a:ext>
              </a:extLst>
            </p:cNvPr>
            <p:cNvSpPr>
              <a:spLocks/>
            </p:cNvSpPr>
            <p:nvPr/>
          </p:nvSpPr>
          <p:spPr bwMode="auto">
            <a:xfrm>
              <a:off x="1807688" y="1864724"/>
              <a:ext cx="23669" cy="5312"/>
            </a:xfrm>
            <a:custGeom>
              <a:avLst/>
              <a:gdLst>
                <a:gd name="T0" fmla="*/ 0 w 38"/>
                <a:gd name="T1" fmla="*/ 0 h 9"/>
                <a:gd name="T2" fmla="*/ 0 w 38"/>
                <a:gd name="T3" fmla="*/ 0 h 9"/>
                <a:gd name="T4" fmla="*/ 0 w 38"/>
                <a:gd name="T5" fmla="*/ 0 h 9"/>
                <a:gd name="T6" fmla="*/ 0 w 38"/>
                <a:gd name="T7" fmla="*/ 0 h 9"/>
                <a:gd name="T8" fmla="*/ 0 w 38"/>
                <a:gd name="T9" fmla="*/ 0 h 9"/>
                <a:gd name="T10" fmla="*/ 0 w 38"/>
                <a:gd name="T11" fmla="*/ 0 h 9"/>
                <a:gd name="T12" fmla="*/ 0 w 38"/>
                <a:gd name="T13" fmla="*/ 0 h 9"/>
                <a:gd name="T14" fmla="*/ 0 w 38"/>
                <a:gd name="T15" fmla="*/ 0 h 9"/>
                <a:gd name="T16" fmla="*/ 0 w 38"/>
                <a:gd name="T17" fmla="*/ 0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9"/>
                <a:gd name="T29" fmla="*/ 38 w 38"/>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9">
                  <a:moveTo>
                    <a:pt x="38" y="9"/>
                  </a:moveTo>
                  <a:lnTo>
                    <a:pt x="37" y="9"/>
                  </a:lnTo>
                  <a:lnTo>
                    <a:pt x="35" y="8"/>
                  </a:lnTo>
                  <a:lnTo>
                    <a:pt x="31" y="6"/>
                  </a:lnTo>
                  <a:lnTo>
                    <a:pt x="26" y="5"/>
                  </a:lnTo>
                  <a:lnTo>
                    <a:pt x="20" y="2"/>
                  </a:lnTo>
                  <a:lnTo>
                    <a:pt x="14" y="1"/>
                  </a:lnTo>
                  <a:lnTo>
                    <a:pt x="7" y="0"/>
                  </a:lnTo>
                  <a:lnTo>
                    <a:pt x="0"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59" name="Freeform 757">
              <a:extLst>
                <a:ext uri="{FF2B5EF4-FFF2-40B4-BE49-F238E27FC236}">
                  <a16:creationId xmlns:a16="http://schemas.microsoft.com/office/drawing/2014/main" id="{CC3D3B83-FE90-4C51-A47A-81EEC1E1D7BC}"/>
                </a:ext>
              </a:extLst>
            </p:cNvPr>
            <p:cNvSpPr>
              <a:spLocks/>
            </p:cNvSpPr>
            <p:nvPr/>
          </p:nvSpPr>
          <p:spPr bwMode="auto">
            <a:xfrm>
              <a:off x="1768239" y="1765585"/>
              <a:ext cx="51284" cy="99139"/>
            </a:xfrm>
            <a:custGeom>
              <a:avLst/>
              <a:gdLst>
                <a:gd name="T0" fmla="*/ 0 w 82"/>
                <a:gd name="T1" fmla="*/ 0 h 159"/>
                <a:gd name="T2" fmla="*/ 0 w 82"/>
                <a:gd name="T3" fmla="*/ 0 h 159"/>
                <a:gd name="T4" fmla="*/ 0 w 82"/>
                <a:gd name="T5" fmla="*/ 0 h 159"/>
                <a:gd name="T6" fmla="*/ 0 w 82"/>
                <a:gd name="T7" fmla="*/ 0 h 159"/>
                <a:gd name="T8" fmla="*/ 0 w 82"/>
                <a:gd name="T9" fmla="*/ 0 h 159"/>
                <a:gd name="T10" fmla="*/ 0 w 82"/>
                <a:gd name="T11" fmla="*/ 0 h 159"/>
                <a:gd name="T12" fmla="*/ 0 w 82"/>
                <a:gd name="T13" fmla="*/ 0 h 159"/>
                <a:gd name="T14" fmla="*/ 0 w 82"/>
                <a:gd name="T15" fmla="*/ 0 h 159"/>
                <a:gd name="T16" fmla="*/ 0 w 82"/>
                <a:gd name="T17" fmla="*/ 0 h 159"/>
                <a:gd name="T18" fmla="*/ 0 w 82"/>
                <a:gd name="T19" fmla="*/ 0 h 159"/>
                <a:gd name="T20" fmla="*/ 0 w 82"/>
                <a:gd name="T21" fmla="*/ 0 h 1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2"/>
                <a:gd name="T34" fmla="*/ 0 h 159"/>
                <a:gd name="T35" fmla="*/ 82 w 82"/>
                <a:gd name="T36" fmla="*/ 159 h 1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2" h="159">
                  <a:moveTo>
                    <a:pt x="63" y="159"/>
                  </a:moveTo>
                  <a:lnTo>
                    <a:pt x="42" y="124"/>
                  </a:lnTo>
                  <a:lnTo>
                    <a:pt x="74" y="114"/>
                  </a:lnTo>
                  <a:lnTo>
                    <a:pt x="74" y="107"/>
                  </a:lnTo>
                  <a:lnTo>
                    <a:pt x="68" y="103"/>
                  </a:lnTo>
                  <a:lnTo>
                    <a:pt x="35" y="98"/>
                  </a:lnTo>
                  <a:lnTo>
                    <a:pt x="0" y="14"/>
                  </a:lnTo>
                  <a:lnTo>
                    <a:pt x="53" y="72"/>
                  </a:lnTo>
                  <a:lnTo>
                    <a:pt x="82" y="72"/>
                  </a:lnTo>
                  <a:lnTo>
                    <a:pt x="10" y="0"/>
                  </a:lnTo>
                  <a:lnTo>
                    <a:pt x="4"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60" name="Freeform 758">
              <a:extLst>
                <a:ext uri="{FF2B5EF4-FFF2-40B4-BE49-F238E27FC236}">
                  <a16:creationId xmlns:a16="http://schemas.microsoft.com/office/drawing/2014/main" id="{3756B9CE-23C7-49BB-AA61-752C3918FE77}"/>
                </a:ext>
              </a:extLst>
            </p:cNvPr>
            <p:cNvSpPr>
              <a:spLocks/>
            </p:cNvSpPr>
            <p:nvPr/>
          </p:nvSpPr>
          <p:spPr bwMode="auto">
            <a:xfrm>
              <a:off x="1640030" y="1832858"/>
              <a:ext cx="1972" cy="7081"/>
            </a:xfrm>
            <a:custGeom>
              <a:avLst/>
              <a:gdLst>
                <a:gd name="T0" fmla="*/ 0 w 1"/>
                <a:gd name="T1" fmla="*/ 0 h 10"/>
                <a:gd name="T2" fmla="*/ 0 w 1"/>
                <a:gd name="T3" fmla="*/ 0 h 10"/>
                <a:gd name="T4" fmla="*/ 0 w 1"/>
                <a:gd name="T5" fmla="*/ 0 h 10"/>
                <a:gd name="T6" fmla="*/ 0 w 1"/>
                <a:gd name="T7" fmla="*/ 0 h 10"/>
                <a:gd name="T8" fmla="*/ 0 w 1"/>
                <a:gd name="T9" fmla="*/ 0 h 10"/>
                <a:gd name="T10" fmla="*/ 0 w 1"/>
                <a:gd name="T11" fmla="*/ 0 h 10"/>
                <a:gd name="T12" fmla="*/ 0 w 1"/>
                <a:gd name="T13" fmla="*/ 0 h 10"/>
                <a:gd name="T14" fmla="*/ 0 w 1"/>
                <a:gd name="T15" fmla="*/ 0 h 10"/>
                <a:gd name="T16" fmla="*/ 0 w 1"/>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10"/>
                <a:gd name="T29" fmla="*/ 1 w 1"/>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10">
                  <a:moveTo>
                    <a:pt x="0" y="0"/>
                  </a:moveTo>
                  <a:lnTo>
                    <a:pt x="0" y="0"/>
                  </a:lnTo>
                  <a:lnTo>
                    <a:pt x="0" y="2"/>
                  </a:lnTo>
                  <a:lnTo>
                    <a:pt x="0" y="4"/>
                  </a:lnTo>
                  <a:lnTo>
                    <a:pt x="0" y="5"/>
                  </a:lnTo>
                  <a:lnTo>
                    <a:pt x="0" y="8"/>
                  </a:lnTo>
                  <a:lnTo>
                    <a:pt x="0" y="9"/>
                  </a:lnTo>
                  <a:lnTo>
                    <a:pt x="0" y="1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61" name="Freeform 759">
              <a:extLst>
                <a:ext uri="{FF2B5EF4-FFF2-40B4-BE49-F238E27FC236}">
                  <a16:creationId xmlns:a16="http://schemas.microsoft.com/office/drawing/2014/main" id="{4FF7762F-7BE4-47AB-86F1-B6F32D90148F}"/>
                </a:ext>
              </a:extLst>
            </p:cNvPr>
            <p:cNvSpPr>
              <a:spLocks/>
            </p:cNvSpPr>
            <p:nvPr/>
          </p:nvSpPr>
          <p:spPr bwMode="auto">
            <a:xfrm>
              <a:off x="1640030" y="1831088"/>
              <a:ext cx="3945" cy="1770"/>
            </a:xfrm>
            <a:custGeom>
              <a:avLst/>
              <a:gdLst>
                <a:gd name="T0" fmla="*/ 0 w 7"/>
                <a:gd name="T1" fmla="*/ 0 h 5"/>
                <a:gd name="T2" fmla="*/ 0 w 7"/>
                <a:gd name="T3" fmla="*/ 0 h 5"/>
                <a:gd name="T4" fmla="*/ 0 w 7"/>
                <a:gd name="T5" fmla="*/ 0 h 5"/>
                <a:gd name="T6" fmla="*/ 0 w 7"/>
                <a:gd name="T7" fmla="*/ 0 h 5"/>
                <a:gd name="T8" fmla="*/ 0 w 7"/>
                <a:gd name="T9" fmla="*/ 0 h 5"/>
                <a:gd name="T10" fmla="*/ 0 w 7"/>
                <a:gd name="T11" fmla="*/ 0 h 5"/>
                <a:gd name="T12" fmla="*/ 0 w 7"/>
                <a:gd name="T13" fmla="*/ 0 h 5"/>
                <a:gd name="T14" fmla="*/ 0 w 7"/>
                <a:gd name="T15" fmla="*/ 0 h 5"/>
                <a:gd name="T16" fmla="*/ 0 w 7"/>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7" y="0"/>
                  </a:moveTo>
                  <a:lnTo>
                    <a:pt x="7" y="0"/>
                  </a:lnTo>
                  <a:lnTo>
                    <a:pt x="6" y="0"/>
                  </a:lnTo>
                  <a:lnTo>
                    <a:pt x="4" y="2"/>
                  </a:lnTo>
                  <a:lnTo>
                    <a:pt x="4" y="3"/>
                  </a:lnTo>
                  <a:lnTo>
                    <a:pt x="3" y="3"/>
                  </a:lnTo>
                  <a:lnTo>
                    <a:pt x="2" y="4"/>
                  </a:lnTo>
                  <a:lnTo>
                    <a:pt x="1" y="4"/>
                  </a:lnTo>
                  <a:lnTo>
                    <a:pt x="0" y="5"/>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62" name="Freeform 760">
              <a:extLst>
                <a:ext uri="{FF2B5EF4-FFF2-40B4-BE49-F238E27FC236}">
                  <a16:creationId xmlns:a16="http://schemas.microsoft.com/office/drawing/2014/main" id="{5B2A8849-569C-44AC-BD31-B712755CA076}"/>
                </a:ext>
              </a:extLst>
            </p:cNvPr>
            <p:cNvSpPr>
              <a:spLocks/>
            </p:cNvSpPr>
            <p:nvPr/>
          </p:nvSpPr>
          <p:spPr bwMode="auto">
            <a:xfrm>
              <a:off x="1643975" y="1767356"/>
              <a:ext cx="45366" cy="63732"/>
            </a:xfrm>
            <a:custGeom>
              <a:avLst/>
              <a:gdLst>
                <a:gd name="T0" fmla="*/ 0 w 72"/>
                <a:gd name="T1" fmla="*/ 0 h 100"/>
                <a:gd name="T2" fmla="*/ 0 w 72"/>
                <a:gd name="T3" fmla="*/ 0 h 100"/>
                <a:gd name="T4" fmla="*/ 0 w 72"/>
                <a:gd name="T5" fmla="*/ 0 h 100"/>
                <a:gd name="T6" fmla="*/ 0 60000 65536"/>
                <a:gd name="T7" fmla="*/ 0 60000 65536"/>
                <a:gd name="T8" fmla="*/ 0 60000 65536"/>
                <a:gd name="T9" fmla="*/ 0 w 72"/>
                <a:gd name="T10" fmla="*/ 0 h 100"/>
                <a:gd name="T11" fmla="*/ 72 w 72"/>
                <a:gd name="T12" fmla="*/ 100 h 100"/>
              </a:gdLst>
              <a:ahLst/>
              <a:cxnLst>
                <a:cxn ang="T6">
                  <a:pos x="T0" y="T1"/>
                </a:cxn>
                <a:cxn ang="T7">
                  <a:pos x="T2" y="T3"/>
                </a:cxn>
                <a:cxn ang="T8">
                  <a:pos x="T4" y="T5"/>
                </a:cxn>
              </a:cxnLst>
              <a:rect l="T9" t="T10" r="T11" b="T12"/>
              <a:pathLst>
                <a:path w="72" h="100">
                  <a:moveTo>
                    <a:pt x="72" y="0"/>
                  </a:moveTo>
                  <a:lnTo>
                    <a:pt x="37" y="94"/>
                  </a:lnTo>
                  <a:lnTo>
                    <a:pt x="0" y="10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63" name="Freeform 761">
              <a:extLst>
                <a:ext uri="{FF2B5EF4-FFF2-40B4-BE49-F238E27FC236}">
                  <a16:creationId xmlns:a16="http://schemas.microsoft.com/office/drawing/2014/main" id="{668CCE2C-1C7F-4CAF-B987-4E4840885A02}"/>
                </a:ext>
              </a:extLst>
            </p:cNvPr>
            <p:cNvSpPr>
              <a:spLocks/>
            </p:cNvSpPr>
            <p:nvPr/>
          </p:nvSpPr>
          <p:spPr bwMode="auto">
            <a:xfrm>
              <a:off x="1675534" y="1760274"/>
              <a:ext cx="13807" cy="7081"/>
            </a:xfrm>
            <a:custGeom>
              <a:avLst/>
              <a:gdLst>
                <a:gd name="T0" fmla="*/ 0 w 24"/>
                <a:gd name="T1" fmla="*/ 0 h 10"/>
                <a:gd name="T2" fmla="*/ 0 w 24"/>
                <a:gd name="T3" fmla="*/ 0 h 10"/>
                <a:gd name="T4" fmla="*/ 0 w 24"/>
                <a:gd name="T5" fmla="*/ 0 h 10"/>
                <a:gd name="T6" fmla="*/ 0 w 24"/>
                <a:gd name="T7" fmla="*/ 0 h 10"/>
                <a:gd name="T8" fmla="*/ 0 w 24"/>
                <a:gd name="T9" fmla="*/ 0 h 10"/>
                <a:gd name="T10" fmla="*/ 0 w 24"/>
                <a:gd name="T11" fmla="*/ 0 h 10"/>
                <a:gd name="T12" fmla="*/ 0 w 24"/>
                <a:gd name="T13" fmla="*/ 0 h 10"/>
                <a:gd name="T14" fmla="*/ 0 w 24"/>
                <a:gd name="T15" fmla="*/ 0 h 10"/>
                <a:gd name="T16" fmla="*/ 0 w 24"/>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
                <a:gd name="T28" fmla="*/ 0 h 10"/>
                <a:gd name="T29" fmla="*/ 24 w 24"/>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 h="10">
                  <a:moveTo>
                    <a:pt x="0" y="0"/>
                  </a:moveTo>
                  <a:lnTo>
                    <a:pt x="0" y="1"/>
                  </a:lnTo>
                  <a:lnTo>
                    <a:pt x="1" y="2"/>
                  </a:lnTo>
                  <a:lnTo>
                    <a:pt x="4" y="4"/>
                  </a:lnTo>
                  <a:lnTo>
                    <a:pt x="6" y="6"/>
                  </a:lnTo>
                  <a:lnTo>
                    <a:pt x="10" y="7"/>
                  </a:lnTo>
                  <a:lnTo>
                    <a:pt x="13" y="8"/>
                  </a:lnTo>
                  <a:lnTo>
                    <a:pt x="18" y="9"/>
                  </a:lnTo>
                  <a:lnTo>
                    <a:pt x="24" y="1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64" name="Freeform 762">
              <a:extLst>
                <a:ext uri="{FF2B5EF4-FFF2-40B4-BE49-F238E27FC236}">
                  <a16:creationId xmlns:a16="http://schemas.microsoft.com/office/drawing/2014/main" id="{FE637B52-1BD9-46B1-BDDE-1F1A984C42B2}"/>
                </a:ext>
              </a:extLst>
            </p:cNvPr>
            <p:cNvSpPr>
              <a:spLocks/>
            </p:cNvSpPr>
            <p:nvPr/>
          </p:nvSpPr>
          <p:spPr bwMode="auto">
            <a:xfrm>
              <a:off x="1643975" y="1655824"/>
              <a:ext cx="31559" cy="104451"/>
            </a:xfrm>
            <a:custGeom>
              <a:avLst/>
              <a:gdLst>
                <a:gd name="T0" fmla="*/ 0 w 48"/>
                <a:gd name="T1" fmla="*/ 0 h 168"/>
                <a:gd name="T2" fmla="*/ 0 w 48"/>
                <a:gd name="T3" fmla="*/ 0 h 168"/>
                <a:gd name="T4" fmla="*/ 0 w 48"/>
                <a:gd name="T5" fmla="*/ 0 h 168"/>
                <a:gd name="T6" fmla="*/ 0 w 48"/>
                <a:gd name="T7" fmla="*/ 0 h 168"/>
                <a:gd name="T8" fmla="*/ 0 w 48"/>
                <a:gd name="T9" fmla="*/ 0 h 168"/>
                <a:gd name="T10" fmla="*/ 0 w 48"/>
                <a:gd name="T11" fmla="*/ 0 h 168"/>
                <a:gd name="T12" fmla="*/ 0 60000 65536"/>
                <a:gd name="T13" fmla="*/ 0 60000 65536"/>
                <a:gd name="T14" fmla="*/ 0 60000 65536"/>
                <a:gd name="T15" fmla="*/ 0 60000 65536"/>
                <a:gd name="T16" fmla="*/ 0 60000 65536"/>
                <a:gd name="T17" fmla="*/ 0 60000 65536"/>
                <a:gd name="T18" fmla="*/ 0 w 48"/>
                <a:gd name="T19" fmla="*/ 0 h 168"/>
                <a:gd name="T20" fmla="*/ 48 w 48"/>
                <a:gd name="T21" fmla="*/ 168 h 168"/>
              </a:gdLst>
              <a:ahLst/>
              <a:cxnLst>
                <a:cxn ang="T12">
                  <a:pos x="T0" y="T1"/>
                </a:cxn>
                <a:cxn ang="T13">
                  <a:pos x="T2" y="T3"/>
                </a:cxn>
                <a:cxn ang="T14">
                  <a:pos x="T4" y="T5"/>
                </a:cxn>
                <a:cxn ang="T15">
                  <a:pos x="T6" y="T7"/>
                </a:cxn>
                <a:cxn ang="T16">
                  <a:pos x="T8" y="T9"/>
                </a:cxn>
                <a:cxn ang="T17">
                  <a:pos x="T10" y="T11"/>
                </a:cxn>
              </a:cxnLst>
              <a:rect l="T18" t="T19" r="T20" b="T21"/>
              <a:pathLst>
                <a:path w="48" h="168">
                  <a:moveTo>
                    <a:pt x="0" y="0"/>
                  </a:moveTo>
                  <a:lnTo>
                    <a:pt x="0" y="37"/>
                  </a:lnTo>
                  <a:lnTo>
                    <a:pt x="6" y="37"/>
                  </a:lnTo>
                  <a:lnTo>
                    <a:pt x="6" y="157"/>
                  </a:lnTo>
                  <a:lnTo>
                    <a:pt x="48" y="157"/>
                  </a:lnTo>
                  <a:lnTo>
                    <a:pt x="48" y="168"/>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65" name="Freeform 763">
              <a:extLst>
                <a:ext uri="{FF2B5EF4-FFF2-40B4-BE49-F238E27FC236}">
                  <a16:creationId xmlns:a16="http://schemas.microsoft.com/office/drawing/2014/main" id="{1DA1D0E4-0FE1-4999-9776-C2CAF8535A34}"/>
                </a:ext>
              </a:extLst>
            </p:cNvPr>
            <p:cNvSpPr>
              <a:spLocks/>
            </p:cNvSpPr>
            <p:nvPr/>
          </p:nvSpPr>
          <p:spPr bwMode="auto">
            <a:xfrm>
              <a:off x="1584801" y="1576159"/>
              <a:ext cx="59174" cy="99139"/>
            </a:xfrm>
            <a:custGeom>
              <a:avLst/>
              <a:gdLst>
                <a:gd name="T0" fmla="*/ 0 w 98"/>
                <a:gd name="T1" fmla="*/ 0 h 159"/>
                <a:gd name="T2" fmla="*/ 0 w 98"/>
                <a:gd name="T3" fmla="*/ 0 h 159"/>
                <a:gd name="T4" fmla="*/ 0 w 98"/>
                <a:gd name="T5" fmla="*/ 0 h 159"/>
                <a:gd name="T6" fmla="*/ 0 w 98"/>
                <a:gd name="T7" fmla="*/ 0 h 159"/>
                <a:gd name="T8" fmla="*/ 0 w 98"/>
                <a:gd name="T9" fmla="*/ 0 h 159"/>
                <a:gd name="T10" fmla="*/ 0 w 98"/>
                <a:gd name="T11" fmla="*/ 0 h 159"/>
                <a:gd name="T12" fmla="*/ 0 w 98"/>
                <a:gd name="T13" fmla="*/ 0 h 159"/>
                <a:gd name="T14" fmla="*/ 0 w 98"/>
                <a:gd name="T15" fmla="*/ 0 h 159"/>
                <a:gd name="T16" fmla="*/ 0 w 98"/>
                <a:gd name="T17" fmla="*/ 0 h 15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159"/>
                <a:gd name="T29" fmla="*/ 98 w 98"/>
                <a:gd name="T30" fmla="*/ 159 h 15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159">
                  <a:moveTo>
                    <a:pt x="0" y="0"/>
                  </a:moveTo>
                  <a:lnTo>
                    <a:pt x="3" y="19"/>
                  </a:lnTo>
                  <a:lnTo>
                    <a:pt x="9" y="41"/>
                  </a:lnTo>
                  <a:lnTo>
                    <a:pt x="20" y="64"/>
                  </a:lnTo>
                  <a:lnTo>
                    <a:pt x="32" y="87"/>
                  </a:lnTo>
                  <a:lnTo>
                    <a:pt x="47" y="110"/>
                  </a:lnTo>
                  <a:lnTo>
                    <a:pt x="63" y="130"/>
                  </a:lnTo>
                  <a:lnTo>
                    <a:pt x="81" y="147"/>
                  </a:lnTo>
                  <a:lnTo>
                    <a:pt x="98" y="159"/>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66" name="Freeform 764">
              <a:extLst>
                <a:ext uri="{FF2B5EF4-FFF2-40B4-BE49-F238E27FC236}">
                  <a16:creationId xmlns:a16="http://schemas.microsoft.com/office/drawing/2014/main" id="{CF4CD3B6-C3D9-42D3-93C7-37F8577B4A34}"/>
                </a:ext>
              </a:extLst>
            </p:cNvPr>
            <p:cNvSpPr>
              <a:spLocks/>
            </p:cNvSpPr>
            <p:nvPr/>
          </p:nvSpPr>
          <p:spPr bwMode="auto">
            <a:xfrm>
              <a:off x="1776128" y="1717786"/>
              <a:ext cx="33532" cy="46029"/>
            </a:xfrm>
            <a:custGeom>
              <a:avLst/>
              <a:gdLst>
                <a:gd name="T0" fmla="*/ 0 w 55"/>
                <a:gd name="T1" fmla="*/ 0 h 72"/>
                <a:gd name="T2" fmla="*/ 0 w 55"/>
                <a:gd name="T3" fmla="*/ 0 h 72"/>
                <a:gd name="T4" fmla="*/ 0 w 55"/>
                <a:gd name="T5" fmla="*/ 0 h 72"/>
                <a:gd name="T6" fmla="*/ 0 w 55"/>
                <a:gd name="T7" fmla="*/ 0 h 72"/>
                <a:gd name="T8" fmla="*/ 0 w 55"/>
                <a:gd name="T9" fmla="*/ 0 h 72"/>
                <a:gd name="T10" fmla="*/ 0 w 55"/>
                <a:gd name="T11" fmla="*/ 0 h 72"/>
                <a:gd name="T12" fmla="*/ 0 60000 65536"/>
                <a:gd name="T13" fmla="*/ 0 60000 65536"/>
                <a:gd name="T14" fmla="*/ 0 60000 65536"/>
                <a:gd name="T15" fmla="*/ 0 60000 65536"/>
                <a:gd name="T16" fmla="*/ 0 60000 65536"/>
                <a:gd name="T17" fmla="*/ 0 60000 65536"/>
                <a:gd name="T18" fmla="*/ 0 w 55"/>
                <a:gd name="T19" fmla="*/ 0 h 72"/>
                <a:gd name="T20" fmla="*/ 55 w 55"/>
                <a:gd name="T21" fmla="*/ 72 h 72"/>
              </a:gdLst>
              <a:ahLst/>
              <a:cxnLst>
                <a:cxn ang="T12">
                  <a:pos x="T0" y="T1"/>
                </a:cxn>
                <a:cxn ang="T13">
                  <a:pos x="T2" y="T3"/>
                </a:cxn>
                <a:cxn ang="T14">
                  <a:pos x="T4" y="T5"/>
                </a:cxn>
                <a:cxn ang="T15">
                  <a:pos x="T6" y="T7"/>
                </a:cxn>
                <a:cxn ang="T16">
                  <a:pos x="T8" y="T9"/>
                </a:cxn>
                <a:cxn ang="T17">
                  <a:pos x="T10" y="T11"/>
                </a:cxn>
              </a:cxnLst>
              <a:rect l="T18" t="T19" r="T20" b="T21"/>
              <a:pathLst>
                <a:path w="55" h="72">
                  <a:moveTo>
                    <a:pt x="0" y="69"/>
                  </a:moveTo>
                  <a:lnTo>
                    <a:pt x="6" y="72"/>
                  </a:lnTo>
                  <a:lnTo>
                    <a:pt x="29" y="72"/>
                  </a:lnTo>
                  <a:lnTo>
                    <a:pt x="29" y="63"/>
                  </a:lnTo>
                  <a:lnTo>
                    <a:pt x="55" y="54"/>
                  </a:lnTo>
                  <a:lnTo>
                    <a:pt x="55" y="0"/>
                  </a:lnTo>
                </a:path>
              </a:pathLst>
            </a:custGeom>
            <a:noFill/>
            <a:ln w="15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67" name="Line 769">
              <a:extLst>
                <a:ext uri="{FF2B5EF4-FFF2-40B4-BE49-F238E27FC236}">
                  <a16:creationId xmlns:a16="http://schemas.microsoft.com/office/drawing/2014/main" id="{3FD12409-55ED-41CD-93A5-875015053115}"/>
                </a:ext>
              </a:extLst>
            </p:cNvPr>
            <p:cNvSpPr>
              <a:spLocks noChangeShapeType="1"/>
            </p:cNvSpPr>
            <p:nvPr/>
          </p:nvSpPr>
          <p:spPr bwMode="auto">
            <a:xfrm>
              <a:off x="1470399" y="1857642"/>
              <a:ext cx="209080" cy="3541"/>
            </a:xfrm>
            <a:prstGeom prst="line">
              <a:avLst/>
            </a:prstGeom>
            <a:noFill/>
            <a:ln w="4763">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grpSp>
      <p:sp>
        <p:nvSpPr>
          <p:cNvPr id="568" name="Freeform 1393">
            <a:extLst>
              <a:ext uri="{FF2B5EF4-FFF2-40B4-BE49-F238E27FC236}">
                <a16:creationId xmlns:a16="http://schemas.microsoft.com/office/drawing/2014/main" id="{4482637D-D3F5-404C-8735-49B1AE10E781}"/>
              </a:ext>
            </a:extLst>
          </p:cNvPr>
          <p:cNvSpPr>
            <a:spLocks/>
          </p:cNvSpPr>
          <p:nvPr/>
        </p:nvSpPr>
        <p:spPr bwMode="auto">
          <a:xfrm>
            <a:off x="11419848" y="2437994"/>
            <a:ext cx="277813" cy="246063"/>
          </a:xfrm>
          <a:custGeom>
            <a:avLst/>
            <a:gdLst>
              <a:gd name="T0" fmla="*/ 2147483646 w 642"/>
              <a:gd name="T1" fmla="*/ 2147483646 h 208"/>
              <a:gd name="T2" fmla="*/ 2147483646 w 642"/>
              <a:gd name="T3" fmla="*/ 2147483646 h 208"/>
              <a:gd name="T4" fmla="*/ 2147483646 w 642"/>
              <a:gd name="T5" fmla="*/ 2147483646 h 208"/>
              <a:gd name="T6" fmla="*/ 0 w 642"/>
              <a:gd name="T7" fmla="*/ 0 h 208"/>
              <a:gd name="T8" fmla="*/ 2147483646 w 642"/>
              <a:gd name="T9" fmla="*/ 2147483646 h 208"/>
              <a:gd name="T10" fmla="*/ 2147483646 w 642"/>
              <a:gd name="T11" fmla="*/ 2147483646 h 208"/>
              <a:gd name="T12" fmla="*/ 2147483646 w 642"/>
              <a:gd name="T13" fmla="*/ 2147483646 h 208"/>
              <a:gd name="T14" fmla="*/ 0 60000 65536"/>
              <a:gd name="T15" fmla="*/ 0 60000 65536"/>
              <a:gd name="T16" fmla="*/ 0 60000 65536"/>
              <a:gd name="T17" fmla="*/ 0 60000 65536"/>
              <a:gd name="T18" fmla="*/ 0 60000 65536"/>
              <a:gd name="T19" fmla="*/ 0 60000 65536"/>
              <a:gd name="T20" fmla="*/ 0 60000 65536"/>
              <a:gd name="T21" fmla="*/ 0 w 642"/>
              <a:gd name="T22" fmla="*/ 0 h 208"/>
              <a:gd name="T23" fmla="*/ 642 w 642"/>
              <a:gd name="T24" fmla="*/ 208 h 2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2" h="208">
                <a:moveTo>
                  <a:pt x="642" y="208"/>
                </a:moveTo>
                <a:lnTo>
                  <a:pt x="309" y="80"/>
                </a:lnTo>
                <a:lnTo>
                  <a:pt x="314" y="110"/>
                </a:lnTo>
                <a:lnTo>
                  <a:pt x="0" y="0"/>
                </a:lnTo>
                <a:lnTo>
                  <a:pt x="334" y="127"/>
                </a:lnTo>
                <a:lnTo>
                  <a:pt x="328" y="98"/>
                </a:lnTo>
                <a:lnTo>
                  <a:pt x="642" y="208"/>
                </a:lnTo>
                <a:close/>
              </a:path>
            </a:pathLst>
          </a:custGeom>
          <a:solidFill>
            <a:srgbClr val="000000"/>
          </a:solidFill>
          <a:ln w="4763">
            <a:solidFill>
              <a:srgbClr val="000000"/>
            </a:solidFill>
            <a:round/>
            <a:headEnd/>
            <a:tailEnd/>
          </a:ln>
        </p:spPr>
        <p:txBody>
          <a:bodyPr/>
          <a:lstStyle/>
          <a:p>
            <a:pPr>
              <a:defRPr/>
            </a:pPr>
            <a:endParaRPr lang="ja-JP" altLang="en-US" kern="0">
              <a:solidFill>
                <a:sysClr val="windowText" lastClr="000000"/>
              </a:solidFill>
              <a:latin typeface="Arial" panose="020B0604020202020204" pitchFamily="34" charset="0"/>
              <a:ea typeface="ＭＳ Ｐゴシック" panose="020B0600070205080204" pitchFamily="50" charset="-128"/>
            </a:endParaRPr>
          </a:p>
        </p:txBody>
      </p:sp>
      <p:sp>
        <p:nvSpPr>
          <p:cNvPr id="570" name="正方形/長方形 569">
            <a:extLst>
              <a:ext uri="{FF2B5EF4-FFF2-40B4-BE49-F238E27FC236}">
                <a16:creationId xmlns:a16="http://schemas.microsoft.com/office/drawing/2014/main" id="{B0B664CA-F4FB-4978-A558-4E6CE00AD1F0}"/>
              </a:ext>
            </a:extLst>
          </p:cNvPr>
          <p:cNvSpPr/>
          <p:nvPr/>
        </p:nvSpPr>
        <p:spPr>
          <a:xfrm>
            <a:off x="11022552" y="3117172"/>
            <a:ext cx="576263" cy="411162"/>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Sync/</a:t>
            </a:r>
          </a:p>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coding</a:t>
            </a:r>
            <a:endParaRPr kumimoji="0" lang="ja-JP" altLang="en-US" sz="1000"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571" name="正方形/長方形 570">
            <a:extLst>
              <a:ext uri="{FF2B5EF4-FFF2-40B4-BE49-F238E27FC236}">
                <a16:creationId xmlns:a16="http://schemas.microsoft.com/office/drawing/2014/main" id="{E4CB35A9-0BFD-4283-ADC2-6498E8AA74A4}"/>
              </a:ext>
            </a:extLst>
          </p:cNvPr>
          <p:cNvSpPr/>
          <p:nvPr/>
        </p:nvSpPr>
        <p:spPr>
          <a:xfrm>
            <a:off x="9385907" y="3070741"/>
            <a:ext cx="647700" cy="409575"/>
          </a:xfrm>
          <a:prstGeom prst="rect">
            <a:avLst/>
          </a:prstGeom>
          <a:solidFill>
            <a:srgbClr val="FFFFFF"/>
          </a:solidFill>
          <a:ln w="12700" cap="flat" cmpd="sng" algn="ctr">
            <a:solidFill>
              <a:srgbClr val="000000"/>
            </a:solidFill>
            <a:prstDash val="solid"/>
          </a:ln>
          <a:effectLst/>
        </p:spPr>
        <p:txBody>
          <a:bodyPr anchor="ct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SLE</a:t>
            </a:r>
          </a:p>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provider</a:t>
            </a:r>
            <a:endParaRPr kumimoji="0" lang="ja-JP" altLang="en-US" sz="1000"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572" name="テキスト ボックス 571">
            <a:extLst>
              <a:ext uri="{FF2B5EF4-FFF2-40B4-BE49-F238E27FC236}">
                <a16:creationId xmlns:a16="http://schemas.microsoft.com/office/drawing/2014/main" id="{6943BB2C-857F-440E-A850-A12676ADB67B}"/>
              </a:ext>
            </a:extLst>
          </p:cNvPr>
          <p:cNvSpPr txBox="1"/>
          <p:nvPr/>
        </p:nvSpPr>
        <p:spPr>
          <a:xfrm>
            <a:off x="10219509" y="3004590"/>
            <a:ext cx="715963" cy="538163"/>
          </a:xfrm>
          <a:prstGeom prst="rect">
            <a:avLst/>
          </a:prstGeom>
          <a:noFill/>
          <a:ln w="19050">
            <a:solidFill>
              <a:srgbClr val="FFFFFF">
                <a:lumMod val="50000"/>
              </a:srgbClr>
            </a:solidFill>
          </a:ln>
        </p:spPr>
        <p:txBody>
          <a:bodyPr>
            <a:spAutoFit/>
          </a:bodyPr>
          <a:lstStyle/>
          <a:p>
            <a:pPr algn="ctr">
              <a:defRPr/>
            </a:pPr>
            <a:r>
              <a:rPr kumimoji="0" lang="en-US" altLang="ja-JP" sz="1000" kern="0">
                <a:solidFill>
                  <a:prstClr val="black"/>
                </a:solidFill>
                <a:latin typeface="Times New Roman" panose="02020603050405020304" pitchFamily="18" charset="0"/>
                <a:ea typeface="ＭＳ Ｐゴシック"/>
                <a:cs typeface="Times New Roman" panose="02020603050405020304" pitchFamily="18" charset="0"/>
              </a:rPr>
              <a:t>AOS / TM </a:t>
            </a:r>
            <a:r>
              <a:rPr kumimoji="0" lang="en-US" altLang="ja-JP" sz="900" kern="0">
                <a:solidFill>
                  <a:prstClr val="black"/>
                </a:solidFill>
                <a:latin typeface="Times New Roman" panose="02020603050405020304" pitchFamily="18" charset="0"/>
                <a:ea typeface="ＭＳ Ｐゴシック"/>
                <a:cs typeface="Times New Roman" panose="02020603050405020304" pitchFamily="18" charset="0"/>
              </a:rPr>
              <a:t>protocol </a:t>
            </a:r>
            <a:endParaRPr kumimoji="0" lang="ja-JP" altLang="en-US" sz="900" kern="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573" name="正方形/長方形 572">
            <a:extLst>
              <a:ext uri="{FF2B5EF4-FFF2-40B4-BE49-F238E27FC236}">
                <a16:creationId xmlns:a16="http://schemas.microsoft.com/office/drawing/2014/main" id="{ABD718F9-A1AB-4401-904A-F4104B877CC5}"/>
              </a:ext>
            </a:extLst>
          </p:cNvPr>
          <p:cNvSpPr/>
          <p:nvPr/>
        </p:nvSpPr>
        <p:spPr>
          <a:xfrm>
            <a:off x="9297824" y="2870961"/>
            <a:ext cx="792289" cy="655638"/>
          </a:xfrm>
          <a:prstGeom prst="rect">
            <a:avLst/>
          </a:prstGeom>
          <a:noFill/>
          <a:ln w="28575" cap="flat" cmpd="sng" algn="ctr">
            <a:solidFill>
              <a:schemeClr val="accent6">
                <a:lumMod val="50000"/>
              </a:schemeClr>
            </a:solidFill>
            <a:prstDash val="sysDot"/>
          </a:ln>
          <a:effectLst/>
        </p:spPr>
        <p:txBody>
          <a:bodyPr anchor="ctr"/>
          <a:lstStyle/>
          <a:p>
            <a:pPr algn="ctr">
              <a:defRPr/>
            </a:pPr>
            <a:endParaRPr kumimoji="0" lang="ja-JP" altLang="en-US" kern="0">
              <a:solidFill>
                <a:sysClr val="windowText" lastClr="000000"/>
              </a:solidFill>
              <a:latin typeface="Times New Roman" panose="02020603050405020304" pitchFamily="18" charset="0"/>
              <a:ea typeface="ＭＳ Ｐゴシック"/>
              <a:cs typeface="Times New Roman" panose="02020603050405020304" pitchFamily="18" charset="0"/>
            </a:endParaRPr>
          </a:p>
        </p:txBody>
      </p:sp>
      <p:sp>
        <p:nvSpPr>
          <p:cNvPr id="373" name="テキスト ボックス 214">
            <a:extLst>
              <a:ext uri="{FF2B5EF4-FFF2-40B4-BE49-F238E27FC236}">
                <a16:creationId xmlns:a16="http://schemas.microsoft.com/office/drawing/2014/main" id="{C732F27F-DE78-47D5-9E1C-1CCBCE20C14B}"/>
              </a:ext>
            </a:extLst>
          </p:cNvPr>
          <p:cNvSpPr txBox="1">
            <a:spLocks noChangeArrowheads="1"/>
          </p:cNvSpPr>
          <p:nvPr/>
        </p:nvSpPr>
        <p:spPr bwMode="auto">
          <a:xfrm>
            <a:off x="9120879" y="2274648"/>
            <a:ext cx="265085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defRPr/>
            </a:pPr>
            <a:r>
              <a:rPr lang="en-US" altLang="ja-JP" sz="1800" b="1" u="sng" kern="0" dirty="0">
                <a:solidFill>
                  <a:srgbClr val="984807"/>
                </a:solidFill>
                <a:latin typeface="Times New Roman" panose="02020603050405020304" pitchFamily="18" charset="0"/>
                <a:cs typeface="Times New Roman" panose="02020603050405020304" pitchFamily="18" charset="0"/>
              </a:rPr>
              <a:t>NASA/DSN, ESA/</a:t>
            </a:r>
            <a:r>
              <a:rPr lang="en-US" altLang="ja-JP" sz="1800" b="1" u="sng" kern="0" dirty="0" err="1">
                <a:solidFill>
                  <a:srgbClr val="984807"/>
                </a:solidFill>
                <a:latin typeface="Times New Roman" panose="02020603050405020304" pitchFamily="18" charset="0"/>
                <a:cs typeface="Times New Roman" panose="02020603050405020304" pitchFamily="18" charset="0"/>
              </a:rPr>
              <a:t>Estrack</a:t>
            </a:r>
            <a:r>
              <a:rPr lang="en-US" altLang="ja-JP" sz="1800" b="1" u="sng" kern="0" dirty="0">
                <a:solidFill>
                  <a:srgbClr val="984807"/>
                </a:solidFill>
                <a:latin typeface="Times New Roman" panose="02020603050405020304" pitchFamily="18" charset="0"/>
                <a:cs typeface="Times New Roman" panose="02020603050405020304" pitchFamily="18" charset="0"/>
              </a:rPr>
              <a:t> stations</a:t>
            </a:r>
            <a:endParaRPr lang="ja-JP" altLang="en-US" sz="1800" b="1" u="sng" kern="0" dirty="0">
              <a:solidFill>
                <a:srgbClr val="984807"/>
              </a:solidFill>
              <a:latin typeface="Times New Roman" panose="02020603050405020304" pitchFamily="18" charset="0"/>
              <a:cs typeface="Times New Roman" panose="02020603050405020304" pitchFamily="18" charset="0"/>
            </a:endParaRPr>
          </a:p>
        </p:txBody>
      </p:sp>
      <p:cxnSp>
        <p:nvCxnSpPr>
          <p:cNvPr id="574" name="直線コネクタ 573">
            <a:extLst>
              <a:ext uri="{FF2B5EF4-FFF2-40B4-BE49-F238E27FC236}">
                <a16:creationId xmlns:a16="http://schemas.microsoft.com/office/drawing/2014/main" id="{E221177E-FCFB-4912-8B65-A30547DA67D0}"/>
              </a:ext>
            </a:extLst>
          </p:cNvPr>
          <p:cNvCxnSpPr>
            <a:cxnSpLocks/>
            <a:endCxn id="571" idx="1"/>
          </p:cNvCxnSpPr>
          <p:nvPr/>
        </p:nvCxnSpPr>
        <p:spPr>
          <a:xfrm>
            <a:off x="8516128" y="3275529"/>
            <a:ext cx="869779" cy="0"/>
          </a:xfrm>
          <a:prstGeom prst="line">
            <a:avLst/>
          </a:prstGeom>
          <a:noFill/>
          <a:ln w="25400" cap="flat" cmpd="sng" algn="ctr">
            <a:solidFill>
              <a:srgbClr val="0070C0"/>
            </a:solidFill>
            <a:prstDash val="solid"/>
          </a:ln>
          <a:effectLst/>
        </p:spPr>
      </p:cxnSp>
      <p:sp>
        <p:nvSpPr>
          <p:cNvPr id="490" name="テキスト ボックス 489"/>
          <p:cNvSpPr txBox="1"/>
          <p:nvPr/>
        </p:nvSpPr>
        <p:spPr>
          <a:xfrm flipH="1">
            <a:off x="8050250" y="3007883"/>
            <a:ext cx="1623473" cy="584775"/>
          </a:xfrm>
          <a:prstGeom prst="rect">
            <a:avLst/>
          </a:prstGeom>
          <a:noFill/>
        </p:spPr>
        <p:txBody>
          <a:bodyPr wrap="square" rtlCol="0">
            <a:spAutoFit/>
          </a:bodyPr>
          <a:lstStyle/>
          <a:p>
            <a:pPr algn="ctr"/>
            <a:r>
              <a:rPr kumimoji="1" lang="en-US" altLang="ja-JP" sz="1600" dirty="0"/>
              <a:t>TC/TM</a:t>
            </a:r>
          </a:p>
          <a:p>
            <a:pPr algn="ctr"/>
            <a:r>
              <a:rPr lang="en-US" altLang="ja-JP" sz="1600" dirty="0"/>
              <a:t>(SLE)</a:t>
            </a:r>
            <a:endParaRPr kumimoji="1" lang="ja-JP" altLang="en-US" sz="1600" dirty="0"/>
          </a:p>
        </p:txBody>
      </p:sp>
      <p:cxnSp>
        <p:nvCxnSpPr>
          <p:cNvPr id="575" name="直線コネクタ 574">
            <a:extLst>
              <a:ext uri="{FF2B5EF4-FFF2-40B4-BE49-F238E27FC236}">
                <a16:creationId xmlns:a16="http://schemas.microsoft.com/office/drawing/2014/main" id="{0AFC31C9-1991-4762-9FBF-015F6C6C8B8B}"/>
              </a:ext>
            </a:extLst>
          </p:cNvPr>
          <p:cNvCxnSpPr>
            <a:cxnSpLocks/>
            <a:stCxn id="491" idx="3"/>
            <a:endCxn id="489" idx="1"/>
          </p:cNvCxnSpPr>
          <p:nvPr/>
        </p:nvCxnSpPr>
        <p:spPr>
          <a:xfrm>
            <a:off x="6421691" y="6406657"/>
            <a:ext cx="1122136" cy="90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6" name="直線コネクタ 575">
            <a:extLst>
              <a:ext uri="{FF2B5EF4-FFF2-40B4-BE49-F238E27FC236}">
                <a16:creationId xmlns:a16="http://schemas.microsoft.com/office/drawing/2014/main" id="{509D3CAE-D129-4630-BBF4-44E5A4DED121}"/>
              </a:ext>
            </a:extLst>
          </p:cNvPr>
          <p:cNvCxnSpPr>
            <a:cxnSpLocks/>
            <a:stCxn id="6" idx="3"/>
            <a:endCxn id="491" idx="1"/>
          </p:cNvCxnSpPr>
          <p:nvPr/>
        </p:nvCxnSpPr>
        <p:spPr>
          <a:xfrm>
            <a:off x="3535690" y="5115467"/>
            <a:ext cx="1151773" cy="129119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77" name="テキスト ボックス 84">
            <a:extLst>
              <a:ext uri="{FF2B5EF4-FFF2-40B4-BE49-F238E27FC236}">
                <a16:creationId xmlns:a16="http://schemas.microsoft.com/office/drawing/2014/main" id="{7C2DA8DB-2528-46AE-B58D-301886A23120}"/>
              </a:ext>
            </a:extLst>
          </p:cNvPr>
          <p:cNvSpPr txBox="1">
            <a:spLocks noChangeArrowheads="1"/>
          </p:cNvSpPr>
          <p:nvPr/>
        </p:nvSpPr>
        <p:spPr bwMode="auto">
          <a:xfrm>
            <a:off x="3587554" y="835257"/>
            <a:ext cx="317407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defRPr/>
            </a:pPr>
            <a:r>
              <a:rPr lang="en-US" altLang="ja-JP" sz="2800" b="1" u="sng" kern="0" dirty="0">
                <a:solidFill>
                  <a:srgbClr val="984807"/>
                </a:solidFill>
                <a:latin typeface="Times New Roman" panose="02020603050405020304" pitchFamily="18" charset="0"/>
                <a:cs typeface="Times New Roman" panose="02020603050405020304" pitchFamily="18" charset="0"/>
              </a:rPr>
              <a:t>JAXA</a:t>
            </a:r>
            <a:endParaRPr lang="ja-JP" altLang="en-US" sz="2800" b="1" u="sng" kern="0" dirty="0">
              <a:solidFill>
                <a:srgbClr val="984807"/>
              </a:solidFill>
              <a:latin typeface="Times New Roman" panose="02020603050405020304" pitchFamily="18" charset="0"/>
              <a:cs typeface="Times New Roman" panose="02020603050405020304" pitchFamily="18" charset="0"/>
            </a:endParaRPr>
          </a:p>
        </p:txBody>
      </p:sp>
      <p:sp>
        <p:nvSpPr>
          <p:cNvPr id="3" name="フッター プレースホルダー 2"/>
          <p:cNvSpPr>
            <a:spLocks noGrp="1"/>
          </p:cNvSpPr>
          <p:nvPr>
            <p:ph type="ftr" sz="quarter" idx="11"/>
          </p:nvPr>
        </p:nvSpPr>
        <p:spPr/>
        <p:txBody>
          <a:bodyPr/>
          <a:lstStyle/>
          <a:p>
            <a:r>
              <a:rPr kumimoji="1" lang="en-US" altLang="ja-JP" smtClean="0"/>
              <a:t>CSODA-SOG-18018</a:t>
            </a:r>
            <a:endParaRPr kumimoji="1" lang="ja-JP" altLang="en-US"/>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4</a:t>
            </a:fld>
            <a:endParaRPr kumimoji="1" lang="ja-JP" altLang="en-US"/>
          </a:p>
        </p:txBody>
      </p:sp>
    </p:spTree>
    <p:extLst>
      <p:ext uri="{BB962C8B-B14F-4D97-AF65-F5344CB8AC3E}">
        <p14:creationId xmlns:p14="http://schemas.microsoft.com/office/powerpoint/2010/main" val="4292282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FC89D31D-CD2A-4292-90BF-968A94E39839}" type="slidenum">
              <a:rPr kumimoji="1" lang="ja-JP" altLang="en-US" smtClean="0"/>
              <a:t>5</a:t>
            </a:fld>
            <a:endParaRPr kumimoji="1" lang="ja-JP" altLang="en-US"/>
          </a:p>
        </p:txBody>
      </p:sp>
      <p:sp>
        <p:nvSpPr>
          <p:cNvPr id="4" name="タイトル 1"/>
          <p:cNvSpPr>
            <a:spLocks noGrp="1"/>
          </p:cNvSpPr>
          <p:nvPr>
            <p:ph type="title"/>
          </p:nvPr>
        </p:nvSpPr>
        <p:spPr>
          <a:xfrm>
            <a:off x="86564" y="67450"/>
            <a:ext cx="12105436" cy="910291"/>
          </a:xfrm>
        </p:spPr>
        <p:txBody>
          <a:bodyPr>
            <a:normAutofit fontScale="90000"/>
          </a:bodyPr>
          <a:lstStyle/>
          <a:p>
            <a:r>
              <a:rPr kumimoji="1" lang="en-US" altLang="ja-JP" sz="2800" b="1" dirty="0"/>
              <a:t>1-1. </a:t>
            </a:r>
            <a:r>
              <a:rPr kumimoji="1" lang="en-US" altLang="ja-JP" sz="2800" b="1" dirty="0" smtClean="0"/>
              <a:t>Current </a:t>
            </a:r>
            <a:r>
              <a:rPr kumimoji="1" lang="en-US" altLang="ja-JP" sz="2800" b="1" dirty="0"/>
              <a:t>system overview in respect of CSS services </a:t>
            </a:r>
            <a:r>
              <a:rPr kumimoji="1" lang="en-US" altLang="ja-JP" sz="2800" b="1" dirty="0" smtClean="0"/>
              <a:t>(</a:t>
            </a:r>
            <a:r>
              <a:rPr lang="en-US" altLang="ja-JP" sz="2800" b="1" dirty="0"/>
              <a:t>2/2)</a:t>
            </a:r>
            <a:br>
              <a:rPr lang="en-US" altLang="ja-JP" sz="2800" b="1" dirty="0"/>
            </a:br>
            <a:r>
              <a:rPr lang="en-US" altLang="ja-JP" sz="2800" b="1" dirty="0"/>
              <a:t>Current status of </a:t>
            </a:r>
            <a:r>
              <a:rPr lang="en-US" altLang="ja-JP" sz="2800" b="1" dirty="0" smtClean="0"/>
              <a:t>monitoring DSN </a:t>
            </a:r>
            <a:r>
              <a:rPr lang="en-US" altLang="ja-JP" sz="2800" b="1" dirty="0"/>
              <a:t>and </a:t>
            </a:r>
            <a:r>
              <a:rPr lang="en-US" altLang="ja-JP" sz="2800" b="1" dirty="0" err="1"/>
              <a:t>Estrack</a:t>
            </a:r>
            <a:r>
              <a:rPr lang="en-US" altLang="ja-JP" sz="2800" b="1" dirty="0"/>
              <a:t>:</a:t>
            </a:r>
            <a:br>
              <a:rPr lang="en-US" altLang="ja-JP" sz="2800" b="1" dirty="0"/>
            </a:br>
            <a:endParaRPr kumimoji="1" lang="ja-JP" altLang="en-US" sz="2800" b="1"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808" y="731520"/>
            <a:ext cx="6803088" cy="5102316"/>
          </a:xfrm>
          <a:prstGeom prst="rect">
            <a:avLst/>
          </a:prstGeom>
        </p:spPr>
      </p:pic>
      <p:sp>
        <p:nvSpPr>
          <p:cNvPr id="6" name="テキスト ボックス 5"/>
          <p:cNvSpPr txBox="1"/>
          <p:nvPr/>
        </p:nvSpPr>
        <p:spPr>
          <a:xfrm>
            <a:off x="468661" y="5956076"/>
            <a:ext cx="6573381" cy="707886"/>
          </a:xfrm>
          <a:prstGeom prst="rect">
            <a:avLst/>
          </a:prstGeom>
          <a:noFill/>
          <a:ln w="19050">
            <a:solidFill>
              <a:srgbClr val="FFFFFF">
                <a:lumMod val="50000"/>
              </a:srgbClr>
            </a:solidFill>
          </a:ln>
        </p:spPr>
        <p:txBody>
          <a:bodyPr wrap="square" rtlCol="0">
            <a:spAutoFit/>
          </a:bodyPr>
          <a:lstStyle/>
          <a:p>
            <a:pPr algn="ctr">
              <a:spcBef>
                <a:spcPct val="0"/>
              </a:spcBef>
              <a:buNone/>
              <a:defRPr/>
            </a:pPr>
            <a:r>
              <a:rPr lang="en-US" altLang="ja-JP" sz="2000" b="1" kern="0" dirty="0" smtClean="0">
                <a:latin typeface="Times New Roman" panose="02020603050405020304" pitchFamily="18" charset="0"/>
                <a:cs typeface="Times New Roman" panose="02020603050405020304" pitchFamily="18" charset="0"/>
              </a:rPr>
              <a:t>JAXA Mission Operations Center </a:t>
            </a:r>
          </a:p>
          <a:p>
            <a:pPr algn="ctr">
              <a:spcBef>
                <a:spcPct val="0"/>
              </a:spcBef>
              <a:buNone/>
              <a:defRPr/>
            </a:pPr>
            <a:r>
              <a:rPr lang="en-US" altLang="ja-JP" sz="2000" b="1" kern="0" dirty="0" smtClean="0">
                <a:latin typeface="Times New Roman" panose="02020603050405020304" pitchFamily="18" charset="0"/>
                <a:cs typeface="Times New Roman" panose="02020603050405020304" pitchFamily="18" charset="0"/>
              </a:rPr>
              <a:t>for Space </a:t>
            </a:r>
            <a:r>
              <a:rPr lang="en-US" altLang="ja-JP" sz="2000" b="1" kern="0" dirty="0">
                <a:latin typeface="Times New Roman" panose="02020603050405020304" pitchFamily="18" charset="0"/>
                <a:cs typeface="Times New Roman" panose="02020603050405020304" pitchFamily="18" charset="0"/>
              </a:rPr>
              <a:t>and </a:t>
            </a:r>
            <a:r>
              <a:rPr lang="en-US" altLang="ja-JP" sz="2000" b="1" kern="0" dirty="0" err="1">
                <a:latin typeface="Times New Roman" panose="02020603050405020304" pitchFamily="18" charset="0"/>
                <a:cs typeface="Times New Roman" panose="02020603050405020304" pitchFamily="18" charset="0"/>
              </a:rPr>
              <a:t>astronautical</a:t>
            </a:r>
            <a:r>
              <a:rPr lang="en-US" altLang="ja-JP" sz="2000" b="1" kern="0" dirty="0">
                <a:latin typeface="Times New Roman" panose="02020603050405020304" pitchFamily="18" charset="0"/>
                <a:cs typeface="Times New Roman" panose="02020603050405020304" pitchFamily="18" charset="0"/>
              </a:rPr>
              <a:t> </a:t>
            </a:r>
            <a:r>
              <a:rPr lang="en-US" altLang="ja-JP" sz="2000" b="1" kern="0" dirty="0" smtClean="0">
                <a:latin typeface="Times New Roman" panose="02020603050405020304" pitchFamily="18" charset="0"/>
                <a:cs typeface="Times New Roman" panose="02020603050405020304" pitchFamily="18" charset="0"/>
              </a:rPr>
              <a:t>science missions</a:t>
            </a:r>
            <a:endParaRPr lang="ja-JP" altLang="en-US" sz="2000" b="1" kern="0" dirty="0">
              <a:latin typeface="Times New Roman" panose="02020603050405020304" pitchFamily="18" charset="0"/>
              <a:cs typeface="Times New Roman" panose="02020603050405020304" pitchFamily="18" charset="0"/>
            </a:endParaRPr>
          </a:p>
        </p:txBody>
      </p:sp>
      <p:sp>
        <p:nvSpPr>
          <p:cNvPr id="7" name="楕円 6"/>
          <p:cNvSpPr/>
          <p:nvPr/>
        </p:nvSpPr>
        <p:spPr>
          <a:xfrm>
            <a:off x="5434148" y="1597705"/>
            <a:ext cx="1254035" cy="12540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p:cNvPicPr>
            <a:picLocks noChangeAspect="1"/>
          </p:cNvPicPr>
          <p:nvPr/>
        </p:nvPicPr>
        <p:blipFill>
          <a:blip r:embed="rId3"/>
          <a:stretch>
            <a:fillRect/>
          </a:stretch>
        </p:blipFill>
        <p:spPr>
          <a:xfrm>
            <a:off x="7901586" y="914983"/>
            <a:ext cx="4099668" cy="2304937"/>
          </a:xfrm>
          <a:prstGeom prst="rect">
            <a:avLst/>
          </a:prstGeom>
        </p:spPr>
      </p:pic>
      <p:sp>
        <p:nvSpPr>
          <p:cNvPr id="9" name="テキスト ボックス 8"/>
          <p:cNvSpPr txBox="1"/>
          <p:nvPr/>
        </p:nvSpPr>
        <p:spPr>
          <a:xfrm>
            <a:off x="7780499" y="5648286"/>
            <a:ext cx="4144555" cy="1200329"/>
          </a:xfrm>
          <a:prstGeom prst="rect">
            <a:avLst/>
          </a:prstGeom>
          <a:noFill/>
          <a:ln w="19050">
            <a:solidFill>
              <a:srgbClr val="FFFFFF">
                <a:lumMod val="50000"/>
              </a:srgbClr>
            </a:solidFill>
          </a:ln>
        </p:spPr>
        <p:txBody>
          <a:bodyPr wrap="square" rtlCol="0">
            <a:spAutoFit/>
          </a:bodyPr>
          <a:lstStyle/>
          <a:p>
            <a:pPr algn="ctr"/>
            <a:r>
              <a:rPr kumimoji="0" lang="en-US" altLang="ja-JP" kern="0" dirty="0" smtClean="0">
                <a:solidFill>
                  <a:prstClr val="black"/>
                </a:solidFill>
                <a:latin typeface="Times New Roman" panose="02020603050405020304" pitchFamily="18" charset="0"/>
                <a:ea typeface="ＭＳ Ｐゴシック"/>
                <a:cs typeface="Times New Roman" panose="02020603050405020304" pitchFamily="18" charset="0"/>
              </a:rPr>
              <a:t>(During operation using </a:t>
            </a:r>
            <a:r>
              <a:rPr kumimoji="0" lang="en-US" altLang="ja-JP" kern="0" dirty="0" err="1" smtClean="0">
                <a:solidFill>
                  <a:prstClr val="black"/>
                </a:solidFill>
                <a:latin typeface="Times New Roman" panose="02020603050405020304" pitchFamily="18" charset="0"/>
                <a:ea typeface="ＭＳ Ｐゴシック"/>
                <a:cs typeface="Times New Roman" panose="02020603050405020304" pitchFamily="18" charset="0"/>
              </a:rPr>
              <a:t>Estrack</a:t>
            </a:r>
            <a:r>
              <a:rPr kumimoji="0" lang="en-US" altLang="ja-JP" kern="0" dirty="0" smtClean="0">
                <a:solidFill>
                  <a:prstClr val="black"/>
                </a:solidFill>
                <a:latin typeface="Times New Roman" panose="02020603050405020304" pitchFamily="18" charset="0"/>
                <a:ea typeface="ＭＳ Ｐゴシック"/>
                <a:cs typeface="Times New Roman" panose="02020603050405020304" pitchFamily="18" charset="0"/>
              </a:rPr>
              <a:t>)</a:t>
            </a:r>
          </a:p>
          <a:p>
            <a:pPr algn="ctr"/>
            <a:endParaRPr kumimoji="0" lang="en-US" altLang="ja-JP" kern="0" dirty="0">
              <a:solidFill>
                <a:prstClr val="black"/>
              </a:solidFill>
              <a:latin typeface="Times New Roman" panose="02020603050405020304" pitchFamily="18" charset="0"/>
              <a:ea typeface="ＭＳ Ｐゴシック"/>
              <a:cs typeface="Times New Roman" panose="02020603050405020304" pitchFamily="18" charset="0"/>
            </a:endParaRPr>
          </a:p>
          <a:p>
            <a:pPr algn="ctr"/>
            <a:r>
              <a:rPr kumimoji="0" lang="en-US" altLang="ja-JP" kern="0" dirty="0" smtClean="0">
                <a:solidFill>
                  <a:prstClr val="black"/>
                </a:solidFill>
                <a:latin typeface="Times New Roman" panose="02020603050405020304" pitchFamily="18" charset="0"/>
                <a:ea typeface="ＭＳ Ｐゴシック"/>
                <a:cs typeface="Times New Roman" panose="02020603050405020304" pitchFamily="18" charset="0"/>
              </a:rPr>
              <a:t>Live Streaming via camera  is displayed on the screen</a:t>
            </a:r>
          </a:p>
        </p:txBody>
      </p:sp>
      <p:cxnSp>
        <p:nvCxnSpPr>
          <p:cNvPr id="13" name="直線コネクタ 12"/>
          <p:cNvCxnSpPr>
            <a:stCxn id="7" idx="6"/>
          </p:cNvCxnSpPr>
          <p:nvPr/>
        </p:nvCxnSpPr>
        <p:spPr>
          <a:xfrm>
            <a:off x="6688183" y="2224722"/>
            <a:ext cx="1213403"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6435340" y="2703693"/>
            <a:ext cx="1331947" cy="2957519"/>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7767287" y="674995"/>
            <a:ext cx="4577113" cy="369332"/>
          </a:xfrm>
          <a:prstGeom prst="rect">
            <a:avLst/>
          </a:prstGeom>
          <a:noFill/>
          <a:ln w="19050">
            <a:solidFill>
              <a:srgbClr val="FFFFFF">
                <a:lumMod val="50000"/>
              </a:srgbClr>
            </a:solidFill>
          </a:ln>
        </p:spPr>
        <p:txBody>
          <a:bodyPr wrap="square" rtlCol="0">
            <a:spAutoFit/>
          </a:bodyPr>
          <a:lstStyle/>
          <a:p>
            <a:pPr algn="ctr"/>
            <a:r>
              <a:rPr kumimoji="0" lang="en-US" altLang="ja-JP" kern="0" dirty="0">
                <a:solidFill>
                  <a:prstClr val="black"/>
                </a:solidFill>
                <a:latin typeface="Times New Roman" panose="02020603050405020304" pitchFamily="18" charset="0"/>
                <a:ea typeface="ＭＳ Ｐゴシック"/>
                <a:cs typeface="Times New Roman" panose="02020603050405020304" pitchFamily="18" charset="0"/>
              </a:rPr>
              <a:t>DSN NOW(https://</a:t>
            </a:r>
            <a:r>
              <a:rPr kumimoji="0" lang="en-US" altLang="ja-JP" kern="0" dirty="0" smtClean="0">
                <a:solidFill>
                  <a:prstClr val="black"/>
                </a:solidFill>
                <a:latin typeface="Times New Roman" panose="02020603050405020304" pitchFamily="18" charset="0"/>
                <a:ea typeface="ＭＳ Ｐゴシック"/>
                <a:cs typeface="Times New Roman" panose="02020603050405020304" pitchFamily="18" charset="0"/>
              </a:rPr>
              <a:t>eyes.nasa.gov/dsn/dsn.html)</a:t>
            </a:r>
            <a:endParaRPr kumimoji="0" lang="ja-JP" altLang="en-US" kern="0" dirty="0">
              <a:solidFill>
                <a:prstClr val="black"/>
              </a:solidFill>
              <a:latin typeface="Times New Roman" panose="02020603050405020304" pitchFamily="18" charset="0"/>
              <a:ea typeface="ＭＳ Ｐゴシック"/>
              <a:cs typeface="Times New Roman" panose="02020603050405020304" pitchFamily="18" charset="0"/>
            </a:endParaRPr>
          </a:p>
        </p:txBody>
      </p:sp>
      <p:pic>
        <p:nvPicPr>
          <p:cNvPr id="20" name="図 19"/>
          <p:cNvPicPr>
            <a:picLocks noChangeAspect="1"/>
          </p:cNvPicPr>
          <p:nvPr/>
        </p:nvPicPr>
        <p:blipFill>
          <a:blip r:embed="rId4"/>
          <a:stretch>
            <a:fillRect/>
          </a:stretch>
        </p:blipFill>
        <p:spPr>
          <a:xfrm>
            <a:off x="8454206" y="3711414"/>
            <a:ext cx="2883612" cy="1621240"/>
          </a:xfrm>
          <a:prstGeom prst="rect">
            <a:avLst/>
          </a:prstGeom>
        </p:spPr>
      </p:pic>
      <p:sp>
        <p:nvSpPr>
          <p:cNvPr id="21" name="テキスト ボックス 20"/>
          <p:cNvSpPr txBox="1"/>
          <p:nvPr/>
        </p:nvSpPr>
        <p:spPr>
          <a:xfrm>
            <a:off x="7424140" y="3342082"/>
            <a:ext cx="4767860" cy="369332"/>
          </a:xfrm>
          <a:prstGeom prst="rect">
            <a:avLst/>
          </a:prstGeom>
          <a:noFill/>
          <a:ln w="19050">
            <a:solidFill>
              <a:srgbClr val="FFFFFF">
                <a:lumMod val="50000"/>
              </a:srgbClr>
            </a:solidFill>
          </a:ln>
        </p:spPr>
        <p:txBody>
          <a:bodyPr wrap="square" rtlCol="0">
            <a:spAutoFit/>
          </a:bodyPr>
          <a:lstStyle/>
          <a:p>
            <a:pPr algn="ctr"/>
            <a:r>
              <a:rPr kumimoji="0" lang="en-US" altLang="ja-JP" kern="0" dirty="0" smtClean="0">
                <a:solidFill>
                  <a:prstClr val="black"/>
                </a:solidFill>
                <a:latin typeface="Times New Roman" panose="02020603050405020304" pitchFamily="18" charset="0"/>
                <a:ea typeface="ＭＳ Ｐゴシック"/>
                <a:cs typeface="Times New Roman" panose="02020603050405020304" pitchFamily="18" charset="0"/>
              </a:rPr>
              <a:t>Haya2NOW(</a:t>
            </a:r>
            <a:r>
              <a:rPr kumimoji="0" lang="en-US" altLang="ja-JP" kern="0" dirty="0" smtClean="0">
                <a:solidFill>
                  <a:prstClr val="black"/>
                </a:solidFill>
                <a:latin typeface="Times New Roman" panose="02020603050405020304" pitchFamily="18" charset="0"/>
                <a:ea typeface="ＭＳ Ｐゴシック"/>
                <a:cs typeface="Times New Roman" panose="02020603050405020304" pitchFamily="18" charset="0"/>
                <a:hlinkClick r:id="rId5"/>
              </a:rPr>
              <a:t>http</a:t>
            </a:r>
            <a:r>
              <a:rPr kumimoji="0" lang="en-US" altLang="ja-JP" kern="0" dirty="0">
                <a:solidFill>
                  <a:prstClr val="black"/>
                </a:solidFill>
                <a:latin typeface="Times New Roman" panose="02020603050405020304" pitchFamily="18" charset="0"/>
                <a:ea typeface="ＭＳ Ｐゴシック"/>
                <a:cs typeface="Times New Roman" panose="02020603050405020304" pitchFamily="18" charset="0"/>
                <a:hlinkClick r:id="rId5"/>
              </a:rPr>
              <a:t>://haya2now.jp</a:t>
            </a:r>
            <a:r>
              <a:rPr kumimoji="0" lang="en-US" altLang="ja-JP" kern="0" dirty="0" smtClean="0">
                <a:solidFill>
                  <a:prstClr val="black"/>
                </a:solidFill>
                <a:latin typeface="Times New Roman" panose="02020603050405020304" pitchFamily="18" charset="0"/>
                <a:ea typeface="ＭＳ Ｐゴシック"/>
                <a:cs typeface="Times New Roman" panose="02020603050405020304" pitchFamily="18" charset="0"/>
              </a:rPr>
              <a:t>)</a:t>
            </a:r>
            <a:endParaRPr kumimoji="0" lang="ja-JP" altLang="en-US" kern="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2" name="フッター プレースホルダー 1"/>
          <p:cNvSpPr>
            <a:spLocks noGrp="1"/>
          </p:cNvSpPr>
          <p:nvPr>
            <p:ph type="ftr" sz="quarter" idx="11"/>
          </p:nvPr>
        </p:nvSpPr>
        <p:spPr/>
        <p:txBody>
          <a:bodyPr/>
          <a:lstStyle/>
          <a:p>
            <a:r>
              <a:rPr kumimoji="1" lang="en-US" altLang="ja-JP" smtClean="0"/>
              <a:t>CSODA-SOG-18018</a:t>
            </a:r>
            <a:endParaRPr kumimoji="1" lang="ja-JP" altLang="en-US"/>
          </a:p>
        </p:txBody>
      </p:sp>
    </p:spTree>
    <p:extLst>
      <p:ext uri="{BB962C8B-B14F-4D97-AF65-F5344CB8AC3E}">
        <p14:creationId xmlns:p14="http://schemas.microsoft.com/office/powerpoint/2010/main" val="822703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1237" y="48551"/>
            <a:ext cx="10515600" cy="743240"/>
          </a:xfrm>
        </p:spPr>
        <p:txBody>
          <a:bodyPr>
            <a:normAutofit/>
          </a:bodyPr>
          <a:lstStyle/>
          <a:p>
            <a:r>
              <a:rPr lang="en-US" altLang="ja-JP" sz="2800" b="1" dirty="0"/>
              <a:t>1-2. Current operational </a:t>
            </a:r>
            <a:r>
              <a:rPr lang="en-US" altLang="ja-JP" sz="2800" b="1" dirty="0" smtClean="0"/>
              <a:t>status </a:t>
            </a:r>
            <a:endParaRPr lang="ja-JP" altLang="en-US" sz="2800" b="1" dirty="0"/>
          </a:p>
        </p:txBody>
      </p:sp>
      <p:sp>
        <p:nvSpPr>
          <p:cNvPr id="3" name="コンテンツ プレースホルダー 2"/>
          <p:cNvSpPr>
            <a:spLocks noGrp="1"/>
          </p:cNvSpPr>
          <p:nvPr>
            <p:ph idx="1"/>
          </p:nvPr>
        </p:nvSpPr>
        <p:spPr>
          <a:xfrm>
            <a:off x="253637" y="640080"/>
            <a:ext cx="11711940" cy="6081395"/>
          </a:xfrm>
        </p:spPr>
        <p:txBody>
          <a:bodyPr>
            <a:noAutofit/>
          </a:bodyPr>
          <a:lstStyle/>
          <a:p>
            <a:r>
              <a:rPr lang="en-US" altLang="ja-JP" sz="2400" b="1" dirty="0" smtClean="0"/>
              <a:t>From the viewpoints of </a:t>
            </a:r>
            <a:r>
              <a:rPr lang="en-US" altLang="ja-JP" sz="2400" b="1" dirty="0"/>
              <a:t>both </a:t>
            </a:r>
            <a:r>
              <a:rPr lang="en-US" altLang="ja-JP" sz="2400" b="1" dirty="0" smtClean="0"/>
              <a:t>service providers and service users</a:t>
            </a:r>
            <a:endParaRPr lang="en-US" altLang="ja-JP" sz="2400" b="1" dirty="0"/>
          </a:p>
          <a:p>
            <a:pPr marL="0" indent="0">
              <a:buNone/>
            </a:pPr>
            <a:r>
              <a:rPr lang="en-US" altLang="ja-JP" sz="2400" dirty="0"/>
              <a:t> </a:t>
            </a:r>
            <a:r>
              <a:rPr lang="en-US" altLang="ja-JP" sz="2400" dirty="0" smtClean="0"/>
              <a:t>  JAXA has </a:t>
            </a:r>
            <a:r>
              <a:rPr lang="en-US" altLang="ja-JP" sz="2400" dirty="0"/>
              <a:t>several joint activities with other agencies including NASA and </a:t>
            </a:r>
            <a:r>
              <a:rPr lang="en-US" altLang="ja-JP" sz="2400" dirty="0" smtClean="0"/>
              <a:t>ESA. JAXA </a:t>
            </a:r>
            <a:r>
              <a:rPr lang="en-US" altLang="ja-JP" sz="2400" dirty="0"/>
              <a:t>is becoming more and more convinced that </a:t>
            </a:r>
            <a:r>
              <a:rPr lang="en-US" altLang="ja-JP" sz="2400" b="1" dirty="0"/>
              <a:t>the use of standard CSTSes will greatly contribute to feasibility and operability of its future missions and the reduction of development and interface costs. </a:t>
            </a:r>
          </a:p>
          <a:p>
            <a:r>
              <a:rPr lang="en-US" altLang="ja-JP" sz="2400" b="1" dirty="0"/>
              <a:t>From the viewpoint of </a:t>
            </a:r>
            <a:r>
              <a:rPr lang="en-US" altLang="ja-JP" sz="2400" b="1" dirty="0" smtClean="0"/>
              <a:t>service users</a:t>
            </a:r>
            <a:endParaRPr lang="en-US" altLang="ja-JP" sz="2400" dirty="0" smtClean="0"/>
          </a:p>
          <a:p>
            <a:pPr marL="0" indent="0">
              <a:buNone/>
            </a:pPr>
            <a:r>
              <a:rPr lang="en-US" altLang="ja-JP" sz="2400" dirty="0"/>
              <a:t> </a:t>
            </a:r>
            <a:r>
              <a:rPr lang="en-US" altLang="ja-JP" sz="2400" dirty="0" smtClean="0"/>
              <a:t> The </a:t>
            </a:r>
            <a:r>
              <a:rPr lang="en-US" altLang="ja-JP" sz="2400" dirty="0"/>
              <a:t>first </a:t>
            </a:r>
            <a:r>
              <a:rPr lang="en-US" altLang="ja-JP" sz="2400" dirty="0" smtClean="0"/>
              <a:t>service to </a:t>
            </a:r>
            <a:r>
              <a:rPr lang="en-US" altLang="ja-JP" sz="2400" dirty="0"/>
              <a:t>implement </a:t>
            </a:r>
            <a:r>
              <a:rPr lang="en-US" altLang="ja-JP" sz="2400" dirty="0" smtClean="0"/>
              <a:t>would be </a:t>
            </a:r>
            <a:r>
              <a:rPr lang="en-US" altLang="ja-JP" sz="2400" b="1" dirty="0"/>
              <a:t>Monitored Data</a:t>
            </a:r>
            <a:r>
              <a:rPr lang="en-US" altLang="ja-JP" sz="2400" dirty="0"/>
              <a:t>. The studies with commercial developers have </a:t>
            </a:r>
            <a:r>
              <a:rPr lang="en-US" altLang="ja-JP" sz="2400" dirty="0" smtClean="0"/>
              <a:t>been already </a:t>
            </a:r>
            <a:r>
              <a:rPr lang="en-US" altLang="ja-JP" sz="2400" dirty="0"/>
              <a:t>completed, and </a:t>
            </a:r>
            <a:r>
              <a:rPr lang="en-US" altLang="ja-JP" sz="2400" b="1" dirty="0" smtClean="0"/>
              <a:t>JAXA service users </a:t>
            </a:r>
            <a:r>
              <a:rPr lang="en-US" altLang="ja-JP" sz="2400" b="1" dirty="0"/>
              <a:t>can request funding to </a:t>
            </a:r>
            <a:r>
              <a:rPr lang="en-US" altLang="ja-JP" sz="2400" b="1" dirty="0" smtClean="0"/>
              <a:t>Japanese </a:t>
            </a:r>
            <a:r>
              <a:rPr lang="en-US" altLang="ja-JP" sz="2400" b="1" dirty="0"/>
              <a:t>government as soon as it is certain that other agencies </a:t>
            </a:r>
            <a:r>
              <a:rPr lang="en-US" altLang="ja-JP" sz="2400" b="1" dirty="0" smtClean="0"/>
              <a:t>will implement </a:t>
            </a:r>
            <a:r>
              <a:rPr lang="en-US" altLang="ja-JP" sz="2400" b="1" dirty="0"/>
              <a:t>CSTSes to their ground stations as well.</a:t>
            </a:r>
          </a:p>
          <a:p>
            <a:endParaRPr lang="en-US" altLang="ja-JP" sz="2000" dirty="0"/>
          </a:p>
          <a:p>
            <a:pPr marL="0" indent="0">
              <a:buNone/>
            </a:pPr>
            <a:r>
              <a:rPr lang="en-US" altLang="ja-JP" sz="2400" b="1" dirty="0" smtClean="0">
                <a:solidFill>
                  <a:srgbClr val="FF0000"/>
                </a:solidFill>
              </a:rPr>
              <a:t>QUESTION</a:t>
            </a:r>
            <a:r>
              <a:rPr lang="en-US" altLang="ja-JP" sz="2400" b="1" dirty="0">
                <a:solidFill>
                  <a:srgbClr val="FF0000"/>
                </a:solidFill>
              </a:rPr>
              <a:t>: </a:t>
            </a:r>
            <a:r>
              <a:rPr lang="en-US" altLang="ja-JP" sz="2400" b="1" dirty="0" smtClean="0">
                <a:solidFill>
                  <a:srgbClr val="FF0000"/>
                </a:solidFill>
              </a:rPr>
              <a:t>Does your agency have </a:t>
            </a:r>
            <a:r>
              <a:rPr lang="en-US" altLang="ja-JP" sz="2400" b="1" dirty="0">
                <a:solidFill>
                  <a:srgbClr val="FF0000"/>
                </a:solidFill>
              </a:rPr>
              <a:t>concrete plans to provide MD-</a:t>
            </a:r>
            <a:r>
              <a:rPr lang="en-US" altLang="ja-JP" sz="2400" b="1" dirty="0" err="1">
                <a:solidFill>
                  <a:srgbClr val="FF0000"/>
                </a:solidFill>
              </a:rPr>
              <a:t>CSTSes</a:t>
            </a:r>
            <a:r>
              <a:rPr lang="en-US" altLang="ja-JP" sz="2400" b="1" dirty="0">
                <a:solidFill>
                  <a:srgbClr val="FF0000"/>
                </a:solidFill>
              </a:rPr>
              <a:t> to your ground stations? By when?</a:t>
            </a:r>
          </a:p>
          <a:p>
            <a:pPr marL="0" indent="0">
              <a:buNone/>
            </a:pPr>
            <a:r>
              <a:rPr lang="en-US" altLang="ja-JP" sz="2400" b="1" dirty="0" smtClean="0"/>
              <a:t>JAXA service providers have </a:t>
            </a:r>
            <a:r>
              <a:rPr lang="en-US" altLang="ja-JP" sz="2400" b="1" dirty="0"/>
              <a:t>also started studying the capability/possibility of implement CSTSes as a part of its future strategic plan, but </a:t>
            </a:r>
            <a:r>
              <a:rPr lang="en-US" altLang="ja-JP" sz="2400" b="1" dirty="0" smtClean="0"/>
              <a:t>they do </a:t>
            </a:r>
            <a:r>
              <a:rPr lang="en-US" altLang="ja-JP" sz="2400" b="1" dirty="0"/>
              <a:t>not have any concrete infusion plans. </a:t>
            </a:r>
          </a:p>
          <a:p>
            <a:pPr marL="0" indent="0">
              <a:buNone/>
            </a:pPr>
            <a:endParaRPr kumimoji="1" lang="ja-JP" altLang="en-US" sz="2400" dirty="0"/>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6</a:t>
            </a:fld>
            <a:endParaRPr kumimoji="1" lang="ja-JP" altLang="en-US" dirty="0"/>
          </a:p>
        </p:txBody>
      </p:sp>
      <p:sp>
        <p:nvSpPr>
          <p:cNvPr id="5" name="矢印: 下 4">
            <a:extLst>
              <a:ext uri="{FF2B5EF4-FFF2-40B4-BE49-F238E27FC236}">
                <a16:creationId xmlns:a16="http://schemas.microsoft.com/office/drawing/2014/main" id="{CEDF228D-AE76-4580-9348-44559240545A}"/>
              </a:ext>
            </a:extLst>
          </p:cNvPr>
          <p:cNvSpPr/>
          <p:nvPr/>
        </p:nvSpPr>
        <p:spPr>
          <a:xfrm>
            <a:off x="4732020" y="4436475"/>
            <a:ext cx="1734094" cy="29228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フッター プレースホルダー 5"/>
          <p:cNvSpPr>
            <a:spLocks noGrp="1"/>
          </p:cNvSpPr>
          <p:nvPr>
            <p:ph type="ftr" sz="quarter" idx="11"/>
          </p:nvPr>
        </p:nvSpPr>
        <p:spPr/>
        <p:txBody>
          <a:bodyPr/>
          <a:lstStyle/>
          <a:p>
            <a:r>
              <a:rPr kumimoji="1" lang="en-US" altLang="ja-JP" smtClean="0"/>
              <a:t>CSODA-SOG-18018</a:t>
            </a:r>
            <a:endParaRPr kumimoji="1" lang="ja-JP" altLang="en-US"/>
          </a:p>
        </p:txBody>
      </p:sp>
    </p:spTree>
    <p:extLst>
      <p:ext uri="{BB962C8B-B14F-4D97-AF65-F5344CB8AC3E}">
        <p14:creationId xmlns:p14="http://schemas.microsoft.com/office/powerpoint/2010/main" val="172725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855" y="-7714"/>
            <a:ext cx="10515600" cy="609602"/>
          </a:xfrm>
        </p:spPr>
        <p:txBody>
          <a:bodyPr>
            <a:normAutofit/>
          </a:bodyPr>
          <a:lstStyle/>
          <a:p>
            <a:r>
              <a:rPr kumimoji="1" lang="en-US" altLang="ja-JP" sz="2800" dirty="0" smtClean="0"/>
              <a:t>1-3 Reference</a:t>
            </a:r>
            <a:endParaRPr kumimoji="1" lang="ja-JP" altLang="en-US" sz="2800" dirty="0"/>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7</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157662383"/>
              </p:ext>
            </p:extLst>
          </p:nvPr>
        </p:nvGraphicFramePr>
        <p:xfrm>
          <a:off x="13855" y="1510752"/>
          <a:ext cx="12178147" cy="5210723"/>
        </p:xfrm>
        <a:graphic>
          <a:graphicData uri="http://schemas.openxmlformats.org/drawingml/2006/table">
            <a:tbl>
              <a:tblPr firstRow="1" bandRow="1">
                <a:tableStyleId>{5C22544A-7EE6-4342-B048-85BDC9FD1C3A}</a:tableStyleId>
              </a:tblPr>
              <a:tblGrid>
                <a:gridCol w="1909927">
                  <a:extLst>
                    <a:ext uri="{9D8B030D-6E8A-4147-A177-3AD203B41FA5}">
                      <a16:colId xmlns:a16="http://schemas.microsoft.com/office/drawing/2014/main" val="81509025"/>
                    </a:ext>
                  </a:extLst>
                </a:gridCol>
                <a:gridCol w="2184124">
                  <a:extLst>
                    <a:ext uri="{9D8B030D-6E8A-4147-A177-3AD203B41FA5}">
                      <a16:colId xmlns:a16="http://schemas.microsoft.com/office/drawing/2014/main" val="2985355096"/>
                    </a:ext>
                  </a:extLst>
                </a:gridCol>
                <a:gridCol w="4024712">
                  <a:extLst>
                    <a:ext uri="{9D8B030D-6E8A-4147-A177-3AD203B41FA5}">
                      <a16:colId xmlns:a16="http://schemas.microsoft.com/office/drawing/2014/main" val="1842391976"/>
                    </a:ext>
                  </a:extLst>
                </a:gridCol>
                <a:gridCol w="942109">
                  <a:extLst>
                    <a:ext uri="{9D8B030D-6E8A-4147-A177-3AD203B41FA5}">
                      <a16:colId xmlns:a16="http://schemas.microsoft.com/office/drawing/2014/main" val="3372151449"/>
                    </a:ext>
                  </a:extLst>
                </a:gridCol>
                <a:gridCol w="928255">
                  <a:extLst>
                    <a:ext uri="{9D8B030D-6E8A-4147-A177-3AD203B41FA5}">
                      <a16:colId xmlns:a16="http://schemas.microsoft.com/office/drawing/2014/main" val="1765365476"/>
                    </a:ext>
                  </a:extLst>
                </a:gridCol>
                <a:gridCol w="969818">
                  <a:extLst>
                    <a:ext uri="{9D8B030D-6E8A-4147-A177-3AD203B41FA5}">
                      <a16:colId xmlns:a16="http://schemas.microsoft.com/office/drawing/2014/main" val="1213939756"/>
                    </a:ext>
                  </a:extLst>
                </a:gridCol>
                <a:gridCol w="928468">
                  <a:extLst>
                    <a:ext uri="{9D8B030D-6E8A-4147-A177-3AD203B41FA5}">
                      <a16:colId xmlns:a16="http://schemas.microsoft.com/office/drawing/2014/main" val="1281887581"/>
                    </a:ext>
                  </a:extLst>
                </a:gridCol>
                <a:gridCol w="290734">
                  <a:extLst>
                    <a:ext uri="{9D8B030D-6E8A-4147-A177-3AD203B41FA5}">
                      <a16:colId xmlns:a16="http://schemas.microsoft.com/office/drawing/2014/main" val="1297193107"/>
                    </a:ext>
                  </a:extLst>
                </a:gridCol>
              </a:tblGrid>
              <a:tr h="0">
                <a:tc>
                  <a:txBody>
                    <a:bodyPr/>
                    <a:lstStyle/>
                    <a:p>
                      <a:r>
                        <a:rPr kumimoji="1" lang="en-US" altLang="ja-JP" sz="1600" dirty="0" err="1" smtClean="0"/>
                        <a:t>CSTSes</a:t>
                      </a:r>
                      <a:endParaRPr kumimoji="1" lang="ja-JP" altLang="en-US" sz="1600" dirty="0"/>
                    </a:p>
                  </a:txBody>
                  <a:tcPr/>
                </a:tc>
                <a:tc>
                  <a:txBody>
                    <a:bodyPr/>
                    <a:lstStyle/>
                    <a:p>
                      <a:r>
                        <a:rPr kumimoji="1" lang="en-US" altLang="ja-JP" sz="1600" dirty="0"/>
                        <a:t>JAXA Service </a:t>
                      </a:r>
                      <a:r>
                        <a:rPr kumimoji="1" lang="en-US" altLang="ja-JP" sz="1600" dirty="0" smtClean="0"/>
                        <a:t>Providers</a:t>
                      </a:r>
                      <a:endParaRPr kumimoji="1" lang="ja-JP" altLang="en-US" sz="1600" dirty="0"/>
                    </a:p>
                  </a:txBody>
                  <a:tcPr/>
                </a:tc>
                <a:tc>
                  <a:txBody>
                    <a:bodyPr/>
                    <a:lstStyle/>
                    <a:p>
                      <a:r>
                        <a:rPr kumimoji="1" lang="en-US" altLang="ja-JP" sz="1600" dirty="0"/>
                        <a:t>JAXA  Service</a:t>
                      </a:r>
                      <a:r>
                        <a:rPr kumimoji="1" lang="en-US" altLang="ja-JP" sz="1600" baseline="0" dirty="0"/>
                        <a:t> Users</a:t>
                      </a:r>
                      <a:endParaRPr kumimoji="1" lang="ja-JP" altLang="en-US" sz="1600" dirty="0"/>
                    </a:p>
                  </a:txBody>
                  <a:tcPr/>
                </a:tc>
                <a:tc>
                  <a:txBody>
                    <a:bodyPr/>
                    <a:lstStyle/>
                    <a:p>
                      <a:r>
                        <a:rPr kumimoji="1" lang="en-US" altLang="ja-JP" sz="1600" dirty="0"/>
                        <a:t>NASA </a:t>
                      </a:r>
                      <a:endParaRPr kumimoji="1" lang="ja-JP" altLang="en-US" sz="1600" dirty="0"/>
                    </a:p>
                  </a:txBody>
                  <a:tcPr/>
                </a:tc>
                <a:tc>
                  <a:txBody>
                    <a:bodyPr/>
                    <a:lstStyle/>
                    <a:p>
                      <a:r>
                        <a:rPr kumimoji="1" lang="en-US" altLang="ja-JP" sz="1600" dirty="0"/>
                        <a:t>ESA</a:t>
                      </a:r>
                      <a:endParaRPr kumimoji="1" lang="ja-JP" altLang="en-US" sz="1600" dirty="0"/>
                    </a:p>
                  </a:txBody>
                  <a:tcPr/>
                </a:tc>
                <a:tc>
                  <a:txBody>
                    <a:bodyPr/>
                    <a:lstStyle/>
                    <a:p>
                      <a:r>
                        <a:rPr kumimoji="1" lang="en-US" altLang="ja-JP" sz="1600" dirty="0"/>
                        <a:t>DLR</a:t>
                      </a:r>
                      <a:endParaRPr kumimoji="1" lang="ja-JP" altLang="en-US" sz="1600" dirty="0"/>
                    </a:p>
                  </a:txBody>
                  <a:tcPr/>
                </a:tc>
                <a:tc>
                  <a:txBody>
                    <a:bodyPr/>
                    <a:lstStyle/>
                    <a:p>
                      <a:r>
                        <a:rPr kumimoji="1" lang="en-US" altLang="ja-JP" sz="1600" dirty="0"/>
                        <a:t>CNES</a:t>
                      </a:r>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2171082250"/>
                  </a:ext>
                </a:extLst>
              </a:tr>
              <a:tr h="1164215">
                <a:tc rowSpan="2">
                  <a:txBody>
                    <a:bodyPr/>
                    <a:lstStyle/>
                    <a:p>
                      <a:r>
                        <a:rPr kumimoji="1" lang="en-US" altLang="ja-JP" sz="1600" b="1" dirty="0"/>
                        <a:t>MD-CSTS</a:t>
                      </a:r>
                      <a:endParaRPr kumimoji="1" lang="ja-JP" altLang="en-US" sz="1600" b="1" dirty="0"/>
                    </a:p>
                  </a:txBody>
                  <a:tcPr/>
                </a:tc>
                <a:tc rowSpan="5">
                  <a:txBody>
                    <a:bodyPr/>
                    <a:lstStyle/>
                    <a:p>
                      <a:endParaRPr kumimoji="1" lang="en-US" altLang="ja-JP" sz="1600" b="1" dirty="0"/>
                    </a:p>
                    <a:p>
                      <a:endParaRPr kumimoji="1" lang="en-US" altLang="ja-JP" sz="1600" b="1" dirty="0"/>
                    </a:p>
                    <a:p>
                      <a:endParaRPr kumimoji="1" lang="en-US" altLang="ja-JP" sz="1600" b="1" dirty="0"/>
                    </a:p>
                    <a:p>
                      <a:endParaRPr kumimoji="1" lang="en-US" altLang="ja-JP" sz="1600" b="1" dirty="0"/>
                    </a:p>
                    <a:p>
                      <a:r>
                        <a:rPr kumimoji="1" lang="en-US" altLang="ja-JP" sz="1600" b="0" dirty="0"/>
                        <a:t>Currently, having no concrete plan.</a:t>
                      </a:r>
                    </a:p>
                    <a:p>
                      <a:r>
                        <a:rPr kumimoji="1" lang="en-US" altLang="ja-JP" sz="1600" b="0" dirty="0"/>
                        <a:t>But, starts a study for future capability.</a:t>
                      </a:r>
                    </a:p>
                    <a:p>
                      <a:r>
                        <a:rPr kumimoji="1" lang="en-US" altLang="ja-JP" sz="1600" b="0" dirty="0"/>
                        <a:t>Also, having deeply concerned with other agencies’ situation. </a:t>
                      </a:r>
                    </a:p>
                  </a:txBody>
                  <a:tcPr/>
                </a:tc>
                <a:tc>
                  <a:txBody>
                    <a:bodyPr/>
                    <a:lstStyle/>
                    <a:p>
                      <a:r>
                        <a:rPr kumimoji="1" lang="en-US" altLang="ja-JP" sz="1600" b="1" dirty="0"/>
                        <a:t>Study with developer was finished last</a:t>
                      </a:r>
                      <a:r>
                        <a:rPr kumimoji="1" lang="en-US" altLang="ja-JP" sz="1600" b="1" baseline="0" dirty="0"/>
                        <a:t> year. JAXA service users will request funding as soon as other agencies declare to implement in ground stations.</a:t>
                      </a:r>
                      <a:endParaRPr kumimoji="1" lang="ja-JP" altLang="en-US" sz="1600" b="1" dirty="0"/>
                    </a:p>
                  </a:txBody>
                  <a:tcPr/>
                </a:tc>
                <a:tc>
                  <a:txBody>
                    <a:bodyPr/>
                    <a:lstStyle/>
                    <a:p>
                      <a:r>
                        <a:rPr kumimoji="1" lang="en-US" altLang="ja-JP" sz="1600" b="1" dirty="0"/>
                        <a:t>Yes</a:t>
                      </a:r>
                    </a:p>
                    <a:p>
                      <a:r>
                        <a:rPr kumimoji="1" lang="en-US" altLang="ja-JP" sz="1600" b="1" dirty="0"/>
                        <a:t> </a:t>
                      </a:r>
                      <a:r>
                        <a:rPr kumimoji="1" lang="en-US" altLang="ja-JP" sz="1600" b="0" dirty="0"/>
                        <a:t>or</a:t>
                      </a:r>
                      <a:r>
                        <a:rPr kumimoji="1" lang="en-US" altLang="ja-JP" sz="1600" b="1" dirty="0"/>
                        <a:t> </a:t>
                      </a:r>
                    </a:p>
                    <a:p>
                      <a:r>
                        <a:rPr kumimoji="1" lang="en-US" altLang="ja-JP" sz="1600" b="1" dirty="0"/>
                        <a:t>No</a:t>
                      </a:r>
                    </a:p>
                    <a:p>
                      <a:r>
                        <a:rPr kumimoji="1" lang="en-US" altLang="ja-JP" sz="1600" b="1" dirty="0"/>
                        <a:t>When?</a:t>
                      </a:r>
                      <a:endParaRPr kumimoji="1" lang="ja-JP" altLang="en-US" sz="1600" b="1" dirty="0"/>
                    </a:p>
                  </a:txBody>
                  <a:tcPr/>
                </a:tc>
                <a:tc>
                  <a:txBody>
                    <a:bodyPr/>
                    <a:lstStyle/>
                    <a:p>
                      <a:r>
                        <a:rPr kumimoji="1" lang="en-US" altLang="ja-JP" sz="1600" b="1" dirty="0"/>
                        <a:t>Yes </a:t>
                      </a:r>
                    </a:p>
                    <a:p>
                      <a:r>
                        <a:rPr kumimoji="1" lang="en-US" altLang="ja-JP" sz="1600" b="0" dirty="0"/>
                        <a:t>or </a:t>
                      </a:r>
                    </a:p>
                    <a:p>
                      <a:r>
                        <a:rPr kumimoji="1" lang="en-US" altLang="ja-JP" sz="1600" b="1" dirty="0"/>
                        <a:t>No</a:t>
                      </a:r>
                    </a:p>
                    <a:p>
                      <a:r>
                        <a:rPr kumimoji="1" lang="en-US" altLang="ja-JP" sz="1600" b="1" dirty="0"/>
                        <a:t>When?</a:t>
                      </a:r>
                      <a:endParaRPr kumimoji="1" lang="ja-JP" altLang="en-US" sz="1600" b="1" dirty="0"/>
                    </a:p>
                  </a:txBody>
                  <a:tcPr/>
                </a:tc>
                <a:tc>
                  <a:txBody>
                    <a:bodyPr/>
                    <a:lstStyle/>
                    <a:p>
                      <a:r>
                        <a:rPr kumimoji="1" lang="en-US" altLang="ja-JP" sz="1600" b="1" dirty="0"/>
                        <a:t>Yes </a:t>
                      </a:r>
                    </a:p>
                    <a:p>
                      <a:r>
                        <a:rPr kumimoji="1" lang="en-US" altLang="ja-JP" sz="1600" b="0" dirty="0"/>
                        <a:t>or</a:t>
                      </a:r>
                      <a:r>
                        <a:rPr kumimoji="1" lang="en-US" altLang="ja-JP" sz="1600" b="1" dirty="0"/>
                        <a:t> </a:t>
                      </a:r>
                    </a:p>
                    <a:p>
                      <a:r>
                        <a:rPr kumimoji="1" lang="en-US" altLang="ja-JP" sz="1600" b="1" dirty="0"/>
                        <a:t>No</a:t>
                      </a:r>
                    </a:p>
                    <a:p>
                      <a:r>
                        <a:rPr kumimoji="1" lang="en-US" altLang="ja-JP" sz="1600" b="1" dirty="0"/>
                        <a:t>When?</a:t>
                      </a:r>
                      <a:endParaRPr kumimoji="1" lang="ja-JP" altLang="en-US" sz="1600" b="1" dirty="0"/>
                    </a:p>
                  </a:txBody>
                  <a:tcPr/>
                </a:tc>
                <a:tc>
                  <a:txBody>
                    <a:bodyPr/>
                    <a:lstStyle/>
                    <a:p>
                      <a:r>
                        <a:rPr kumimoji="1" lang="en-US" altLang="ja-JP" sz="1600" b="1" dirty="0"/>
                        <a:t>Yes</a:t>
                      </a:r>
                    </a:p>
                    <a:p>
                      <a:r>
                        <a:rPr kumimoji="1" lang="en-US" altLang="ja-JP" sz="1600" b="0" dirty="0"/>
                        <a:t>or</a:t>
                      </a:r>
                      <a:r>
                        <a:rPr kumimoji="1" lang="en-US" altLang="ja-JP" sz="1600" b="1" dirty="0"/>
                        <a:t> </a:t>
                      </a:r>
                    </a:p>
                    <a:p>
                      <a:r>
                        <a:rPr kumimoji="1" lang="en-US" altLang="ja-JP" sz="1600" b="1" dirty="0"/>
                        <a:t>No</a:t>
                      </a:r>
                    </a:p>
                    <a:p>
                      <a:r>
                        <a:rPr kumimoji="1" lang="en-US" altLang="ja-JP" sz="1600" b="1" dirty="0"/>
                        <a:t>When?</a:t>
                      </a:r>
                      <a:endParaRPr kumimoji="1" lang="ja-JP" altLang="en-US" sz="1600" b="1" dirty="0"/>
                    </a:p>
                  </a:txBody>
                  <a:tcPr/>
                </a:tc>
                <a:tc>
                  <a:txBody>
                    <a:bodyPr/>
                    <a:lstStyle/>
                    <a:p>
                      <a:endParaRPr kumimoji="1" lang="ja-JP" altLang="en-US" sz="1600" dirty="0"/>
                    </a:p>
                  </a:txBody>
                  <a:tcPr/>
                </a:tc>
                <a:extLst>
                  <a:ext uri="{0D108BD9-81ED-4DB2-BD59-A6C34878D82A}">
                    <a16:rowId xmlns:a16="http://schemas.microsoft.com/office/drawing/2014/main" val="2230629622"/>
                  </a:ext>
                </a:extLst>
              </a:tr>
              <a:tr h="201843">
                <a:tc vMerge="1">
                  <a:txBody>
                    <a:bodyPr/>
                    <a:lstStyle/>
                    <a:p>
                      <a:endParaRPr kumimoji="1" lang="ja-JP" altLang="en-US"/>
                    </a:p>
                  </a:txBody>
                  <a:tcPr/>
                </a:tc>
                <a:tc vMerge="1">
                  <a:txBody>
                    <a:bodyPr/>
                    <a:lstStyle/>
                    <a:p>
                      <a:endParaRPr kumimoji="1" lang="ja-JP" altLang="en-US"/>
                    </a:p>
                  </a:txBody>
                  <a:tcPr/>
                </a:tc>
                <a:tc rowSpan="3">
                  <a:txBody>
                    <a:bodyPr/>
                    <a:lstStyle/>
                    <a:p>
                      <a:r>
                        <a:rPr kumimoji="1" lang="en-US" altLang="ja-JP" sz="1600" dirty="0"/>
                        <a:t>No</a:t>
                      </a:r>
                      <a:r>
                        <a:rPr kumimoji="1" lang="en-US" altLang="ja-JP" sz="1600" baseline="0" dirty="0"/>
                        <a:t> plan to implement. JAXA service users will make decisions after implementing MD-CSTS user gateway.</a:t>
                      </a:r>
                      <a:endParaRPr kumimoji="1" lang="ja-JP" altLang="en-US" sz="1600" dirty="0"/>
                    </a:p>
                  </a:txBody>
                  <a:tcPr/>
                </a:tc>
                <a:tc rowSpan="2">
                  <a:txBody>
                    <a:bodyPr/>
                    <a:lstStyle/>
                    <a:p>
                      <a:endParaRPr kumimoji="1" lang="ja-JP" altLang="en-US"/>
                    </a:p>
                  </a:txBody>
                  <a:tcPr/>
                </a:tc>
                <a:tc rowSpan="2">
                  <a:txBody>
                    <a:bodyPr/>
                    <a:lstStyle/>
                    <a:p>
                      <a:endParaRPr kumimoji="1" lang="ja-JP" altLang="en-US"/>
                    </a:p>
                  </a:txBody>
                  <a:tcPr/>
                </a:tc>
                <a:tc rowSpan="2">
                  <a:txBody>
                    <a:bodyPr/>
                    <a:lstStyle/>
                    <a:p>
                      <a:endParaRPr kumimoji="1" lang="ja-JP" altLang="en-US"/>
                    </a:p>
                  </a:txBody>
                  <a:tcPr/>
                </a:tc>
                <a:tc rowSpan="2">
                  <a:txBody>
                    <a:bodyPr/>
                    <a:lstStyle/>
                    <a:p>
                      <a:endParaRPr kumimoji="1" lang="ja-JP" altLang="en-US"/>
                    </a:p>
                  </a:txBody>
                  <a:tcPr/>
                </a:tc>
                <a:tc rowSpan="2">
                  <a:txBody>
                    <a:bodyPr/>
                    <a:lstStyle/>
                    <a:p>
                      <a:endParaRPr kumimoji="1" lang="ja-JP" altLang="en-US"/>
                    </a:p>
                  </a:txBody>
                  <a:tcPr/>
                </a:tc>
                <a:extLst>
                  <a:ext uri="{0D108BD9-81ED-4DB2-BD59-A6C34878D82A}">
                    <a16:rowId xmlns:a16="http://schemas.microsoft.com/office/drawing/2014/main" val="749387412"/>
                  </a:ext>
                </a:extLst>
              </a:tr>
              <a:tr h="370840">
                <a:tc>
                  <a:txBody>
                    <a:bodyPr/>
                    <a:lstStyle/>
                    <a:p>
                      <a:r>
                        <a:rPr kumimoji="1" lang="en-US" altLang="ja-JP" sz="1600"/>
                        <a:t>TD-CSTS</a:t>
                      </a:r>
                      <a:endParaRPr kumimoji="1" lang="ja-JP" altLang="en-US" sz="1600" dirty="0"/>
                    </a:p>
                  </a:txBody>
                  <a:tcPr/>
                </a:tc>
                <a:tc vMerge="1">
                  <a:txBody>
                    <a:bodyPr/>
                    <a:lstStyle/>
                    <a:p>
                      <a:endParaRPr kumimoji="1" lang="ja-JP" altLang="en-US" dirty="0"/>
                    </a:p>
                  </a:txBody>
                  <a:tcPr/>
                </a:tc>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extLst>
                  <a:ext uri="{0D108BD9-81ED-4DB2-BD59-A6C34878D82A}">
                    <a16:rowId xmlns:a16="http://schemas.microsoft.com/office/drawing/2014/main" val="3773027663"/>
                  </a:ext>
                </a:extLst>
              </a:tr>
              <a:tr h="370840">
                <a:tc>
                  <a:txBody>
                    <a:bodyPr/>
                    <a:lstStyle/>
                    <a:p>
                      <a:r>
                        <a:rPr kumimoji="1" lang="en-US" altLang="ja-JP" sz="1600"/>
                        <a:t>FF-CSTS</a:t>
                      </a:r>
                      <a:endParaRPr kumimoji="1" lang="ja-JP" altLang="en-US" sz="1600" dirty="0"/>
                    </a:p>
                  </a:txBody>
                  <a:tcPr/>
                </a:tc>
                <a:tc vMerge="1">
                  <a:txBody>
                    <a:bodyPr/>
                    <a:lstStyle/>
                    <a:p>
                      <a:endParaRPr kumimoji="1" lang="ja-JP" altLang="en-US" dirty="0"/>
                    </a:p>
                  </a:txBody>
                  <a:tcPr/>
                </a:tc>
                <a:tc vMerge="1">
                  <a:txBody>
                    <a:bodyPr/>
                    <a:lstStyle/>
                    <a:p>
                      <a:endParaRPr kumimoji="1" lang="ja-JP" altLang="en-US"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2431046802"/>
                  </a:ext>
                </a:extLst>
              </a:tr>
              <a:tr h="370840">
                <a:tc>
                  <a:txBody>
                    <a:bodyPr/>
                    <a:lstStyle/>
                    <a:p>
                      <a:r>
                        <a:rPr kumimoji="1" lang="en-US" altLang="ja-JP" sz="1600" dirty="0"/>
                        <a:t>Service Control</a:t>
                      </a:r>
                      <a:endParaRPr kumimoji="1" lang="ja-JP" altLang="en-US" sz="1600" dirty="0"/>
                    </a:p>
                  </a:txBody>
                  <a:tcPr/>
                </a:tc>
                <a:tc vMerge="1">
                  <a:txBody>
                    <a:bodyPr/>
                    <a:lstStyle/>
                    <a:p>
                      <a:endParaRPr kumimoji="1" lang="ja-JP" altLang="en-US" sz="1600" dirty="0"/>
                    </a:p>
                  </a:txBody>
                  <a:tcPr/>
                </a:tc>
                <a:tc>
                  <a:txBody>
                    <a:bodyPr/>
                    <a:lstStyle/>
                    <a:p>
                      <a:r>
                        <a:rPr kumimoji="1" lang="en-US" altLang="ja-JP" sz="1600" dirty="0"/>
                        <a:t>No study. Mission Operations Monitor &amp; Control Services BB (522.1-B1) is</a:t>
                      </a:r>
                      <a:r>
                        <a:rPr kumimoji="1" lang="en-US" altLang="ja-JP" sz="1600" baseline="0" dirty="0"/>
                        <a:t> similar service.</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458249112"/>
                  </a:ext>
                </a:extLst>
              </a:tr>
              <a:tr h="1280449">
                <a:tc>
                  <a:txBody>
                    <a:bodyPr/>
                    <a:lstStyle/>
                    <a:p>
                      <a:r>
                        <a:rPr kumimoji="1" lang="en-US" altLang="ja-JP" sz="1600" dirty="0"/>
                        <a:t>DDOR</a:t>
                      </a:r>
                      <a:r>
                        <a:rPr kumimoji="1" lang="en-US" altLang="ja-JP" sz="1600" baseline="0" dirty="0"/>
                        <a:t> CSTS</a:t>
                      </a:r>
                    </a:p>
                    <a:p>
                      <a:r>
                        <a:rPr kumimoji="1" lang="en-US" altLang="ja-JP" sz="1600" baseline="0" dirty="0"/>
                        <a:t>(Scope of IOAG catalog #1)</a:t>
                      </a:r>
                      <a:endParaRPr kumimoji="1" lang="ja-JP" altLang="en-US" sz="1600" dirty="0"/>
                    </a:p>
                  </a:txBody>
                  <a:tcPr/>
                </a:tc>
                <a:tc gridSpan="2">
                  <a:txBody>
                    <a:bodyPr/>
                    <a:lstStyle/>
                    <a:p>
                      <a:r>
                        <a:rPr kumimoji="1" lang="en-US" altLang="ja-JP" sz="1600" dirty="0"/>
                        <a:t>No concrete plan</a:t>
                      </a:r>
                      <a:r>
                        <a:rPr kumimoji="1" lang="en-US" altLang="ja-JP" sz="1600" baseline="0" dirty="0"/>
                        <a:t> to implement over TGFT. </a:t>
                      </a:r>
                    </a:p>
                    <a:p>
                      <a:r>
                        <a:rPr kumimoji="1" lang="en-US" altLang="ja-JP" sz="1600" baseline="0" dirty="0"/>
                        <a:t>JAXA replied in IOAG this August as follow:</a:t>
                      </a:r>
                    </a:p>
                    <a:p>
                      <a:r>
                        <a:rPr kumimoji="1" lang="en-US" altLang="ja-JP" sz="1600" baseline="0" dirty="0"/>
                        <a:t>JAXA supports the P1 for DDOR services in the ICPA. However, regarding the file exchange mechanism, JAXA confirmed with its partner agencies that DDOR file exchange shall be performed with conventional existing mechanism (e.g. SFTP).</a:t>
                      </a:r>
                    </a:p>
                  </a:txBody>
                  <a:tcPr/>
                </a:tc>
                <a:tc hMerge="1">
                  <a:txBody>
                    <a:bodyPr/>
                    <a:lstStyle/>
                    <a:p>
                      <a:endParaRPr kumimoji="1" lang="ja-JP" altLang="en-US"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77333101"/>
                  </a:ext>
                </a:extLst>
              </a:tr>
            </a:tbl>
          </a:graphicData>
        </a:graphic>
      </p:graphicFrame>
      <p:sp>
        <p:nvSpPr>
          <p:cNvPr id="6" name="正方形/長方形 5"/>
          <p:cNvSpPr/>
          <p:nvPr/>
        </p:nvSpPr>
        <p:spPr>
          <a:xfrm>
            <a:off x="13857" y="2090512"/>
            <a:ext cx="12178145" cy="137805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8477786" y="3468567"/>
            <a:ext cx="3008828" cy="461665"/>
          </a:xfrm>
          <a:prstGeom prst="rect">
            <a:avLst/>
          </a:prstGeom>
          <a:noFill/>
        </p:spPr>
        <p:txBody>
          <a:bodyPr wrap="square" rtlCol="0">
            <a:spAutoFit/>
          </a:bodyPr>
          <a:lstStyle/>
          <a:p>
            <a:r>
              <a:rPr kumimoji="1" lang="en-US" altLang="ja-JP" sz="2400" b="1" dirty="0">
                <a:solidFill>
                  <a:srgbClr val="FF0000"/>
                </a:solidFill>
              </a:rPr>
              <a:t>Scope of question</a:t>
            </a:r>
            <a:endParaRPr kumimoji="1" lang="ja-JP" altLang="en-US" sz="2400" b="1" dirty="0">
              <a:solidFill>
                <a:srgbClr val="FF0000"/>
              </a:solidFill>
            </a:endParaRPr>
          </a:p>
        </p:txBody>
      </p:sp>
      <p:sp>
        <p:nvSpPr>
          <p:cNvPr id="3" name="テキスト ボックス 2"/>
          <p:cNvSpPr txBox="1"/>
          <p:nvPr/>
        </p:nvSpPr>
        <p:spPr>
          <a:xfrm>
            <a:off x="234205" y="493958"/>
            <a:ext cx="11119595" cy="830997"/>
          </a:xfrm>
          <a:prstGeom prst="rect">
            <a:avLst/>
          </a:prstGeom>
          <a:noFill/>
          <a:ln w="19050">
            <a:solidFill>
              <a:srgbClr val="FFFFFF">
                <a:lumMod val="50000"/>
              </a:srgbClr>
            </a:solidFill>
          </a:ln>
        </p:spPr>
        <p:txBody>
          <a:bodyPr wrap="square" rtlCol="0">
            <a:spAutoFit/>
          </a:bodyPr>
          <a:lstStyle/>
          <a:p>
            <a:r>
              <a:rPr kumimoji="0" lang="en-US" altLang="ja-JP" sz="2400" kern="0" dirty="0" smtClean="0">
                <a:solidFill>
                  <a:prstClr val="black"/>
                </a:solidFill>
                <a:latin typeface="Times New Roman" panose="02020603050405020304" pitchFamily="18" charset="0"/>
                <a:ea typeface="ＭＳ Ｐゴシック"/>
                <a:cs typeface="Times New Roman" panose="02020603050405020304" pitchFamily="18" charset="0"/>
              </a:rPr>
              <a:t>This table shows current status of JAXA for the </a:t>
            </a:r>
            <a:r>
              <a:rPr kumimoji="0" lang="en-US" altLang="ja-JP" sz="2400" kern="0" dirty="0" err="1" smtClean="0">
                <a:solidFill>
                  <a:prstClr val="black"/>
                </a:solidFill>
                <a:latin typeface="Times New Roman" panose="02020603050405020304" pitchFamily="18" charset="0"/>
                <a:ea typeface="ＭＳ Ｐゴシック"/>
                <a:cs typeface="Times New Roman" panose="02020603050405020304" pitchFamily="18" charset="0"/>
              </a:rPr>
              <a:t>CSTSes</a:t>
            </a:r>
            <a:r>
              <a:rPr kumimoji="0" lang="en-US" altLang="ja-JP" sz="2400" kern="0" dirty="0" smtClean="0">
                <a:solidFill>
                  <a:prstClr val="black"/>
                </a:solidFill>
                <a:latin typeface="Times New Roman" panose="02020603050405020304" pitchFamily="18" charset="0"/>
                <a:ea typeface="ＭＳ Ｐゴシック"/>
                <a:cs typeface="Times New Roman" panose="02020603050405020304" pitchFamily="18" charset="0"/>
              </a:rPr>
              <a:t> that are describe in IOAG Service </a:t>
            </a:r>
            <a:r>
              <a:rPr kumimoji="0" lang="en-US" altLang="ja-JP" sz="2400" kern="0" dirty="0" err="1" smtClean="0">
                <a:solidFill>
                  <a:prstClr val="black"/>
                </a:solidFill>
                <a:latin typeface="Times New Roman" panose="02020603050405020304" pitchFamily="18" charset="0"/>
                <a:ea typeface="ＭＳ Ｐゴシック"/>
                <a:cs typeface="Times New Roman" panose="02020603050405020304" pitchFamily="18" charset="0"/>
              </a:rPr>
              <a:t>Cataloge</a:t>
            </a:r>
            <a:r>
              <a:rPr kumimoji="0" lang="en-US" altLang="ja-JP" sz="2400" kern="0" dirty="0" smtClean="0">
                <a:solidFill>
                  <a:prstClr val="black"/>
                </a:solidFill>
                <a:latin typeface="Times New Roman" panose="02020603050405020304" pitchFamily="18" charset="0"/>
                <a:ea typeface="ＭＳ Ｐゴシック"/>
                <a:cs typeface="Times New Roman" panose="02020603050405020304" pitchFamily="18" charset="0"/>
              </a:rPr>
              <a:t> #1 and the charter of CWE CSTS WG.</a:t>
            </a:r>
            <a:endParaRPr kumimoji="0" lang="ja-JP" altLang="en-US" sz="2400" kern="0" dirty="0">
              <a:solidFill>
                <a:prstClr val="black"/>
              </a:solidFill>
              <a:latin typeface="Times New Roman" panose="02020603050405020304" pitchFamily="18" charset="0"/>
              <a:ea typeface="ＭＳ Ｐゴシック"/>
              <a:cs typeface="Times New Roman" panose="02020603050405020304" pitchFamily="18" charset="0"/>
            </a:endParaRPr>
          </a:p>
        </p:txBody>
      </p:sp>
      <p:sp>
        <p:nvSpPr>
          <p:cNvPr id="8" name="フッター プレースホルダー 7"/>
          <p:cNvSpPr>
            <a:spLocks noGrp="1"/>
          </p:cNvSpPr>
          <p:nvPr>
            <p:ph type="ftr" sz="quarter" idx="11"/>
          </p:nvPr>
        </p:nvSpPr>
        <p:spPr/>
        <p:txBody>
          <a:bodyPr/>
          <a:lstStyle/>
          <a:p>
            <a:r>
              <a:rPr kumimoji="1" lang="en-US" altLang="ja-JP" smtClean="0"/>
              <a:t>CSODA-SOG-18018</a:t>
            </a:r>
            <a:endParaRPr kumimoji="1" lang="ja-JP" altLang="en-US"/>
          </a:p>
        </p:txBody>
      </p:sp>
    </p:spTree>
    <p:extLst>
      <p:ext uri="{BB962C8B-B14F-4D97-AF65-F5344CB8AC3E}">
        <p14:creationId xmlns:p14="http://schemas.microsoft.com/office/powerpoint/2010/main" val="3187775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4320" y="672224"/>
            <a:ext cx="11616145" cy="4234662"/>
          </a:xfrm>
        </p:spPr>
        <p:txBody>
          <a:bodyPr>
            <a:noAutofit/>
          </a:bodyPr>
          <a:lstStyle/>
          <a:p>
            <a:pPr marL="742950" indent="-742950">
              <a:lnSpc>
                <a:spcPct val="100000"/>
              </a:lnSpc>
              <a:buFont typeface="+mj-lt"/>
              <a:buAutoNum type="arabicPeriod" startAt="2"/>
            </a:pPr>
            <a:r>
              <a:rPr lang="en-US" altLang="ja-JP" sz="3200" dirty="0"/>
              <a:t>JAXA’s</a:t>
            </a:r>
            <a:r>
              <a:rPr lang="ja-JP" altLang="en-US" sz="3200" dirty="0"/>
              <a:t> </a:t>
            </a:r>
            <a:r>
              <a:rPr lang="en-US" altLang="ja-JP" sz="3200" dirty="0"/>
              <a:t>scope and planned phases of </a:t>
            </a:r>
            <a:r>
              <a:rPr lang="en-US" altLang="ja-JP" sz="3200" dirty="0" err="1"/>
              <a:t>CSTSes</a:t>
            </a:r>
            <a:r>
              <a:rPr lang="en-US" altLang="ja-JP" sz="3200" dirty="0"/>
              <a:t> implementation</a:t>
            </a:r>
            <a:br>
              <a:rPr lang="en-US" altLang="ja-JP" sz="3200" dirty="0"/>
            </a:br>
            <a:r>
              <a:rPr lang="en-US" altLang="ja-JP" sz="3200" dirty="0"/>
              <a:t>2-1. JAXA’s MD-CSTS User Gateway</a:t>
            </a:r>
            <a:br>
              <a:rPr lang="en-US" altLang="ja-JP" sz="3200" dirty="0"/>
            </a:br>
            <a:r>
              <a:rPr lang="en-US" altLang="ja-JP" sz="3200" dirty="0"/>
              <a:t>2-2 Planned Implementation </a:t>
            </a:r>
            <a:r>
              <a:rPr lang="en-US" altLang="ja-JP" sz="3200" dirty="0" smtClean="0"/>
              <a:t>Phases</a:t>
            </a:r>
            <a:br>
              <a:rPr lang="en-US" altLang="ja-JP" sz="3200" dirty="0" smtClean="0"/>
            </a:br>
            <a:r>
              <a:rPr lang="en-US" altLang="ja-JP" sz="3200" dirty="0" smtClean="0"/>
              <a:t>2-3 Discussions</a:t>
            </a:r>
            <a:br>
              <a:rPr lang="en-US" altLang="ja-JP" sz="3200" dirty="0" smtClean="0"/>
            </a:br>
            <a:r>
              <a:rPr lang="en-US" altLang="ja-JP" sz="3200" b="1" dirty="0"/>
              <a:t/>
            </a:r>
            <a:br>
              <a:rPr lang="en-US" altLang="ja-JP" sz="3200" b="1" dirty="0"/>
            </a:br>
            <a:r>
              <a:rPr lang="en-US" altLang="ja-JP" sz="3200" b="1" dirty="0" smtClean="0"/>
              <a:t>In section 2, JAXA service users will start to develop MD-CSTS user gateway for ground stations outsides JAXA, </a:t>
            </a:r>
            <a:r>
              <a:rPr lang="en-US" altLang="ja-JP" sz="3200" b="1" dirty="0"/>
              <a:t> </a:t>
            </a:r>
            <a:r>
              <a:rPr lang="en-US" altLang="ja-JP" sz="3200" b="1" dirty="0" smtClean="0"/>
              <a:t>on the condition that funding be approved. </a:t>
            </a:r>
            <a:endParaRPr lang="en-US" altLang="ja-JP" b="1" dirty="0"/>
          </a:p>
        </p:txBody>
      </p:sp>
      <p:sp>
        <p:nvSpPr>
          <p:cNvPr id="4" name="スライド番号プレースホルダー 3"/>
          <p:cNvSpPr>
            <a:spLocks noGrp="1"/>
          </p:cNvSpPr>
          <p:nvPr>
            <p:ph type="sldNum" sz="quarter" idx="12"/>
          </p:nvPr>
        </p:nvSpPr>
        <p:spPr/>
        <p:txBody>
          <a:bodyPr/>
          <a:lstStyle/>
          <a:p>
            <a:fld id="{FC89D31D-CD2A-4292-90BF-968A94E39839}" type="slidenum">
              <a:rPr kumimoji="1" lang="ja-JP" altLang="en-US" smtClean="0"/>
              <a:t>8</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CSODA-SOG-18018</a:t>
            </a:r>
            <a:endParaRPr kumimoji="1" lang="ja-JP" altLang="en-US"/>
          </a:p>
        </p:txBody>
      </p:sp>
    </p:spTree>
    <p:extLst>
      <p:ext uri="{BB962C8B-B14F-4D97-AF65-F5344CB8AC3E}">
        <p14:creationId xmlns:p14="http://schemas.microsoft.com/office/powerpoint/2010/main" val="2893762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408214" y="74022"/>
            <a:ext cx="11561618" cy="826366"/>
          </a:xfrm>
        </p:spPr>
        <p:txBody>
          <a:bodyPr>
            <a:normAutofit/>
          </a:bodyPr>
          <a:lstStyle/>
          <a:p>
            <a:r>
              <a:rPr kumimoji="1" lang="en-US" altLang="ja-JP" sz="2800" dirty="0"/>
              <a:t>2-1. JAXA’s MD-CSTS User Gateway</a:t>
            </a:r>
            <a:endParaRPr kumimoji="1" lang="ja-JP" altLang="en-US" sz="2800" dirty="0"/>
          </a:p>
        </p:txBody>
      </p:sp>
      <p:graphicFrame>
        <p:nvGraphicFramePr>
          <p:cNvPr id="18" name="表 17"/>
          <p:cNvGraphicFramePr>
            <a:graphicFrameLocks noGrp="1"/>
          </p:cNvGraphicFramePr>
          <p:nvPr>
            <p:extLst>
              <p:ext uri="{D42A27DB-BD31-4B8C-83A1-F6EECF244321}">
                <p14:modId xmlns:p14="http://schemas.microsoft.com/office/powerpoint/2010/main" val="2211245381"/>
              </p:ext>
            </p:extLst>
          </p:nvPr>
        </p:nvGraphicFramePr>
        <p:xfrm>
          <a:off x="6484956" y="1025894"/>
          <a:ext cx="4857749" cy="5526445"/>
        </p:xfrm>
        <a:graphic>
          <a:graphicData uri="http://schemas.openxmlformats.org/drawingml/2006/table">
            <a:tbl>
              <a:tblPr firstRow="1" bandRow="1">
                <a:tableStyleId>{5C22544A-7EE6-4342-B048-85BDC9FD1C3A}</a:tableStyleId>
              </a:tblPr>
              <a:tblGrid>
                <a:gridCol w="837526">
                  <a:extLst>
                    <a:ext uri="{9D8B030D-6E8A-4147-A177-3AD203B41FA5}">
                      <a16:colId xmlns:a16="http://schemas.microsoft.com/office/drawing/2014/main" val="4052712915"/>
                    </a:ext>
                  </a:extLst>
                </a:gridCol>
                <a:gridCol w="4020223">
                  <a:extLst>
                    <a:ext uri="{9D8B030D-6E8A-4147-A177-3AD203B41FA5}">
                      <a16:colId xmlns:a16="http://schemas.microsoft.com/office/drawing/2014/main" val="3332902314"/>
                    </a:ext>
                  </a:extLst>
                </a:gridCol>
              </a:tblGrid>
              <a:tr h="608493">
                <a:tc>
                  <a:txBody>
                    <a:bodyPr/>
                    <a:lstStyle/>
                    <a:p>
                      <a:endParaRPr kumimoji="1" lang="ja-JP" altLang="en-US" sz="1800" dirty="0"/>
                    </a:p>
                  </a:txBody>
                  <a:tcPr/>
                </a:tc>
                <a:tc>
                  <a:txBody>
                    <a:bodyPr/>
                    <a:lstStyle/>
                    <a:p>
                      <a:r>
                        <a:rPr kumimoji="1" lang="en-US" altLang="ja-JP" sz="1800" dirty="0"/>
                        <a:t>Document</a:t>
                      </a:r>
                      <a:r>
                        <a:rPr kumimoji="1" lang="en-US" altLang="ja-JP" sz="1800" baseline="0" dirty="0"/>
                        <a:t>s and Information to implement</a:t>
                      </a:r>
                      <a:endParaRPr kumimoji="1" lang="ja-JP" altLang="en-US" sz="1800" dirty="0"/>
                    </a:p>
                  </a:txBody>
                  <a:tcPr/>
                </a:tc>
                <a:extLst>
                  <a:ext uri="{0D108BD9-81ED-4DB2-BD59-A6C34878D82A}">
                    <a16:rowId xmlns:a16="http://schemas.microsoft.com/office/drawing/2014/main" val="1156268716"/>
                  </a:ext>
                </a:extLst>
              </a:tr>
              <a:tr h="831914">
                <a:tc>
                  <a:txBody>
                    <a:bodyPr/>
                    <a:lstStyle/>
                    <a:p>
                      <a:r>
                        <a:rPr kumimoji="1" lang="en-US" altLang="ja-JP" sz="1800" b="0" dirty="0"/>
                        <a:t>1</a:t>
                      </a:r>
                      <a:endParaRPr kumimoji="1" lang="ja-JP" altLang="en-US" sz="1800" b="0" dirty="0"/>
                    </a:p>
                  </a:txBody>
                  <a:tcPr/>
                </a:tc>
                <a:tc>
                  <a:txBody>
                    <a:bodyPr/>
                    <a:lstStyle/>
                    <a:p>
                      <a:r>
                        <a:rPr kumimoji="1" lang="en-US" altLang="ja-JP" sz="1800" b="0" dirty="0"/>
                        <a:t>MD-CSTS BB</a:t>
                      </a:r>
                      <a:r>
                        <a:rPr kumimoji="1" lang="en-US" altLang="ja-JP" sz="1800" b="0" baseline="0" dirty="0"/>
                        <a:t> </a:t>
                      </a:r>
                    </a:p>
                    <a:p>
                      <a:r>
                        <a:rPr kumimoji="1" lang="en-US" altLang="ja-JP" sz="1800" b="0" baseline="0" dirty="0"/>
                        <a:t>922.1-B-1 </a:t>
                      </a:r>
                      <a:endParaRPr kumimoji="1" lang="ja-JP" altLang="en-US" sz="1800" b="0" dirty="0"/>
                    </a:p>
                  </a:txBody>
                  <a:tcPr/>
                </a:tc>
                <a:extLst>
                  <a:ext uri="{0D108BD9-81ED-4DB2-BD59-A6C34878D82A}">
                    <a16:rowId xmlns:a16="http://schemas.microsoft.com/office/drawing/2014/main" val="955672757"/>
                  </a:ext>
                </a:extLst>
              </a:tr>
              <a:tr h="831914">
                <a:tc>
                  <a:txBody>
                    <a:bodyPr/>
                    <a:lstStyle/>
                    <a:p>
                      <a:r>
                        <a:rPr kumimoji="1" lang="en-US" altLang="ja-JP" sz="1800" b="0" dirty="0"/>
                        <a:t>2</a:t>
                      </a:r>
                      <a:endParaRPr kumimoji="1" lang="ja-JP" altLang="en-US" sz="1800" b="0" dirty="0"/>
                    </a:p>
                  </a:txBody>
                  <a:tcPr/>
                </a:tc>
                <a:tc>
                  <a:txBody>
                    <a:bodyPr/>
                    <a:lstStyle/>
                    <a:p>
                      <a:r>
                        <a:rPr kumimoji="1" lang="en-US" altLang="ja-JP" sz="1800" b="0" dirty="0"/>
                        <a:t>Specification Framework BB </a:t>
                      </a:r>
                    </a:p>
                    <a:p>
                      <a:r>
                        <a:rPr kumimoji="1" lang="en-US" altLang="ja-JP" sz="1800" b="0" dirty="0"/>
                        <a:t>921.1-B-1 </a:t>
                      </a:r>
                      <a:endParaRPr kumimoji="1" lang="ja-JP" altLang="en-US" sz="1800" b="0" dirty="0"/>
                    </a:p>
                  </a:txBody>
                  <a:tcPr/>
                </a:tc>
                <a:extLst>
                  <a:ext uri="{0D108BD9-81ED-4DB2-BD59-A6C34878D82A}">
                    <a16:rowId xmlns:a16="http://schemas.microsoft.com/office/drawing/2014/main" val="109026139"/>
                  </a:ext>
                </a:extLst>
              </a:tr>
              <a:tr h="1202422">
                <a:tc>
                  <a:txBody>
                    <a:bodyPr/>
                    <a:lstStyle/>
                    <a:p>
                      <a:r>
                        <a:rPr kumimoji="1" lang="en-US" altLang="ja-JP" sz="1800" b="1" dirty="0"/>
                        <a:t>3</a:t>
                      </a:r>
                      <a:endParaRPr kumimoji="1" lang="ja-JP" altLang="en-US" sz="1800" b="1" dirty="0"/>
                    </a:p>
                  </a:txBody>
                  <a:tcPr/>
                </a:tc>
                <a:tc>
                  <a:txBody>
                    <a:bodyPr/>
                    <a:lstStyle/>
                    <a:p>
                      <a:r>
                        <a:rPr kumimoji="1" lang="en-US" altLang="ja-JP" sz="1800" b="1" dirty="0"/>
                        <a:t>SANA</a:t>
                      </a:r>
                      <a:r>
                        <a:rPr kumimoji="1" lang="en-US" altLang="ja-JP" sz="1800" b="1" baseline="0" dirty="0"/>
                        <a:t> Registry Functional Resources</a:t>
                      </a:r>
                    </a:p>
                    <a:p>
                      <a:r>
                        <a:rPr kumimoji="1" lang="en-US" altLang="ja-JP" sz="1800" b="1" dirty="0">
                          <a:hlinkClick r:id="rId3"/>
                        </a:rPr>
                        <a:t>https://sanaregistry.org/r/functional_resources</a:t>
                      </a:r>
                      <a:endParaRPr kumimoji="1" lang="en-US" altLang="ja-JP" sz="1800" b="1" dirty="0"/>
                    </a:p>
                    <a:p>
                      <a:r>
                        <a:rPr kumimoji="1" lang="en-US" altLang="ja-JP" sz="1800" b="1" dirty="0">
                          <a:solidFill>
                            <a:srgbClr val="FF0000"/>
                          </a:solidFill>
                        </a:rPr>
                        <a:t>(In Candidate)</a:t>
                      </a:r>
                      <a:endParaRPr kumimoji="1" lang="ja-JP" altLang="en-US" sz="1800" b="1" dirty="0">
                        <a:solidFill>
                          <a:srgbClr val="FF0000"/>
                        </a:solidFill>
                      </a:endParaRPr>
                    </a:p>
                  </a:txBody>
                  <a:tcPr/>
                </a:tc>
                <a:extLst>
                  <a:ext uri="{0D108BD9-81ED-4DB2-BD59-A6C34878D82A}">
                    <a16:rowId xmlns:a16="http://schemas.microsoft.com/office/drawing/2014/main" val="2145186022"/>
                  </a:ext>
                </a:extLst>
              </a:tr>
              <a:tr h="927583">
                <a:tc>
                  <a:txBody>
                    <a:bodyPr/>
                    <a:lstStyle/>
                    <a:p>
                      <a:r>
                        <a:rPr kumimoji="1" lang="en-US" altLang="ja-JP" sz="1800" b="0" dirty="0"/>
                        <a:t>4</a:t>
                      </a:r>
                      <a:endParaRPr kumimoji="1" lang="ja-JP" altLang="en-US" sz="1800" b="0" dirty="0"/>
                    </a:p>
                  </a:txBody>
                  <a:tcPr/>
                </a:tc>
                <a:tc>
                  <a:txBody>
                    <a:bodyPr/>
                    <a:lstStyle/>
                    <a:p>
                      <a:r>
                        <a:rPr kumimoji="1" lang="en-US" altLang="ja-JP" sz="1800" b="0" dirty="0"/>
                        <a:t>Internet Protocol for Transfer Service (ISP1)</a:t>
                      </a:r>
                    </a:p>
                    <a:p>
                      <a:r>
                        <a:rPr kumimoji="1" lang="en-US" altLang="ja-JP" sz="1800" b="0" dirty="0"/>
                        <a:t>913.1-B-2</a:t>
                      </a:r>
                      <a:endParaRPr kumimoji="1" lang="ja-JP" altLang="en-US" sz="1800" b="0" dirty="0"/>
                    </a:p>
                  </a:txBody>
                  <a:tcPr/>
                </a:tc>
                <a:extLst>
                  <a:ext uri="{0D108BD9-81ED-4DB2-BD59-A6C34878D82A}">
                    <a16:rowId xmlns:a16="http://schemas.microsoft.com/office/drawing/2014/main" val="2580263570"/>
                  </a:ext>
                </a:extLst>
              </a:tr>
              <a:tr h="831914">
                <a:tc>
                  <a:txBody>
                    <a:bodyPr/>
                    <a:lstStyle/>
                    <a:p>
                      <a:r>
                        <a:rPr kumimoji="1" lang="en-US" altLang="ja-JP" sz="1800" b="1" dirty="0"/>
                        <a:t>5</a:t>
                      </a:r>
                      <a:endParaRPr kumimoji="1" lang="ja-JP" altLang="en-US" sz="1800" b="1" dirty="0"/>
                    </a:p>
                  </a:txBody>
                  <a:tcPr/>
                </a:tc>
                <a:tc>
                  <a:txBody>
                    <a:bodyPr/>
                    <a:lstStyle/>
                    <a:p>
                      <a:pPr algn="l"/>
                      <a:r>
                        <a:rPr kumimoji="1" lang="en-US" altLang="ja-JP" sz="1800" b="1" dirty="0"/>
                        <a:t>Language API for MD-CSTS</a:t>
                      </a:r>
                    </a:p>
                    <a:p>
                      <a:pPr algn="l"/>
                      <a:r>
                        <a:rPr kumimoji="1" lang="en-US" altLang="ja-JP" sz="1800" b="1" dirty="0">
                          <a:solidFill>
                            <a:srgbClr val="FF0000"/>
                          </a:solidFill>
                        </a:rPr>
                        <a:t>(No document)</a:t>
                      </a:r>
                      <a:endParaRPr kumimoji="1" lang="ja-JP" altLang="en-US" sz="1800" b="1" dirty="0">
                        <a:solidFill>
                          <a:srgbClr val="FF0000"/>
                        </a:solidFill>
                      </a:endParaRPr>
                    </a:p>
                  </a:txBody>
                  <a:tcPr/>
                </a:tc>
                <a:extLst>
                  <a:ext uri="{0D108BD9-81ED-4DB2-BD59-A6C34878D82A}">
                    <a16:rowId xmlns:a16="http://schemas.microsoft.com/office/drawing/2014/main" val="2026741551"/>
                  </a:ext>
                </a:extLst>
              </a:tr>
            </a:tbl>
          </a:graphicData>
        </a:graphic>
      </p:graphicFrame>
      <p:grpSp>
        <p:nvGrpSpPr>
          <p:cNvPr id="3" name="グループ化 2">
            <a:extLst>
              <a:ext uri="{FF2B5EF4-FFF2-40B4-BE49-F238E27FC236}">
                <a16:creationId xmlns:a16="http://schemas.microsoft.com/office/drawing/2014/main" id="{7E9CE18B-3ABF-4BCA-AEC7-8DC4299A6DF5}"/>
              </a:ext>
            </a:extLst>
          </p:cNvPr>
          <p:cNvGrpSpPr/>
          <p:nvPr/>
        </p:nvGrpSpPr>
        <p:grpSpPr>
          <a:xfrm>
            <a:off x="508547" y="1110593"/>
            <a:ext cx="4875070" cy="5120100"/>
            <a:chOff x="161925" y="905143"/>
            <a:chExt cx="5429870" cy="5702785"/>
          </a:xfrm>
        </p:grpSpPr>
        <p:sp>
          <p:nvSpPr>
            <p:cNvPr id="8" name="下矢印 7"/>
            <p:cNvSpPr/>
            <p:nvPr/>
          </p:nvSpPr>
          <p:spPr>
            <a:xfrm>
              <a:off x="2433441" y="1860575"/>
              <a:ext cx="1925782" cy="7109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847648" y="2691409"/>
              <a:ext cx="3588327" cy="914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MD-CSTS</a:t>
              </a:r>
              <a:r>
                <a:rPr kumimoji="1" lang="ja-JP" altLang="en-US" dirty="0">
                  <a:solidFill>
                    <a:schemeClr val="tx1"/>
                  </a:solidFill>
                </a:rPr>
                <a:t> </a:t>
              </a:r>
              <a:r>
                <a:rPr lang="en-US" altLang="ja-JP" dirty="0">
                  <a:solidFill>
                    <a:schemeClr val="tx1"/>
                  </a:solidFill>
                </a:rPr>
                <a:t>User</a:t>
              </a:r>
            </a:p>
            <a:p>
              <a:pPr algn="ctr"/>
              <a:r>
                <a:rPr kumimoji="1" lang="en-US" altLang="ja-JP" dirty="0">
                  <a:solidFill>
                    <a:schemeClr val="tx1"/>
                  </a:solidFill>
                </a:rPr>
                <a:t>Function</a:t>
              </a:r>
              <a:endParaRPr kumimoji="1" lang="ja-JP" altLang="en-US" dirty="0">
                <a:solidFill>
                  <a:schemeClr val="tx1"/>
                </a:solidFill>
              </a:endParaRPr>
            </a:p>
          </p:txBody>
        </p:sp>
        <p:sp>
          <p:nvSpPr>
            <p:cNvPr id="10" name="下矢印 9"/>
            <p:cNvSpPr/>
            <p:nvPr/>
          </p:nvSpPr>
          <p:spPr>
            <a:xfrm rot="2481678">
              <a:off x="1278721" y="4668592"/>
              <a:ext cx="1047252" cy="7205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331514" y="1934688"/>
              <a:ext cx="1260281" cy="369332"/>
            </a:xfrm>
            <a:prstGeom prst="rect">
              <a:avLst/>
            </a:prstGeom>
            <a:noFill/>
          </p:spPr>
          <p:txBody>
            <a:bodyPr wrap="none" rtlCol="0">
              <a:spAutoFit/>
            </a:bodyPr>
            <a:lstStyle/>
            <a:p>
              <a:r>
                <a:rPr kumimoji="1" lang="en-US" altLang="ja-JP" dirty="0"/>
                <a:t>MD-CSTS</a:t>
              </a:r>
              <a:endParaRPr kumimoji="1" lang="ja-JP" altLang="en-US" dirty="0"/>
            </a:p>
          </p:txBody>
        </p:sp>
        <p:sp>
          <p:nvSpPr>
            <p:cNvPr id="2" name="楕円 1"/>
            <p:cNvSpPr/>
            <p:nvPr/>
          </p:nvSpPr>
          <p:spPr>
            <a:xfrm>
              <a:off x="1847647" y="3744828"/>
              <a:ext cx="3588327" cy="9144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Language API for MD-CSTS</a:t>
              </a:r>
              <a:endParaRPr kumimoji="1" lang="ja-JP" altLang="en-US" dirty="0">
                <a:solidFill>
                  <a:schemeClr val="tx1"/>
                </a:solidFill>
              </a:endParaRPr>
            </a:p>
          </p:txBody>
        </p:sp>
        <p:sp>
          <p:nvSpPr>
            <p:cNvPr id="14" name="正方形/長方形 13"/>
            <p:cNvSpPr/>
            <p:nvPr/>
          </p:nvSpPr>
          <p:spPr>
            <a:xfrm>
              <a:off x="161925" y="5693528"/>
              <a:ext cx="1702377" cy="914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GUI</a:t>
              </a:r>
            </a:p>
            <a:p>
              <a:pPr algn="ctr"/>
              <a:r>
                <a:rPr lang="en-US" altLang="ja-JP" dirty="0">
                  <a:solidFill>
                    <a:schemeClr val="tx1"/>
                  </a:solidFill>
                </a:rPr>
                <a:t>For</a:t>
              </a:r>
            </a:p>
            <a:p>
              <a:pPr algn="ctr"/>
              <a:r>
                <a:rPr lang="en-US" altLang="ja-JP" dirty="0">
                  <a:solidFill>
                    <a:schemeClr val="tx1"/>
                  </a:solidFill>
                </a:rPr>
                <a:t>MD-CSTS</a:t>
              </a:r>
            </a:p>
          </p:txBody>
        </p:sp>
        <p:sp>
          <p:nvSpPr>
            <p:cNvPr id="15" name="正方形/長方形 14"/>
            <p:cNvSpPr/>
            <p:nvPr/>
          </p:nvSpPr>
          <p:spPr>
            <a:xfrm>
              <a:off x="2225385" y="5693528"/>
              <a:ext cx="2947555"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Legacy </a:t>
              </a:r>
            </a:p>
            <a:p>
              <a:pPr algn="ctr"/>
              <a:r>
                <a:rPr lang="en-US" altLang="ja-JP" dirty="0">
                  <a:solidFill>
                    <a:schemeClr val="tx1"/>
                  </a:solidFill>
                </a:rPr>
                <a:t>systems</a:t>
              </a:r>
            </a:p>
          </p:txBody>
        </p:sp>
        <p:sp>
          <p:nvSpPr>
            <p:cNvPr id="16" name="下矢印 15"/>
            <p:cNvSpPr/>
            <p:nvPr/>
          </p:nvSpPr>
          <p:spPr>
            <a:xfrm>
              <a:off x="3154619" y="4826663"/>
              <a:ext cx="1047252" cy="7191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2267983" y="905143"/>
              <a:ext cx="2338706" cy="8574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MD-CSTS</a:t>
              </a:r>
              <a:r>
                <a:rPr kumimoji="1" lang="ja-JP" altLang="en-US" dirty="0">
                  <a:solidFill>
                    <a:schemeClr val="tx1"/>
                  </a:solidFill>
                </a:rPr>
                <a:t> </a:t>
              </a:r>
              <a:endParaRPr kumimoji="1" lang="en-US" altLang="ja-JP" dirty="0">
                <a:solidFill>
                  <a:schemeClr val="tx1"/>
                </a:solidFill>
              </a:endParaRPr>
            </a:p>
            <a:p>
              <a:pPr algn="ctr"/>
              <a:r>
                <a:rPr lang="en-US" altLang="ja-JP" dirty="0">
                  <a:solidFill>
                    <a:schemeClr val="tx1"/>
                  </a:solidFill>
                </a:rPr>
                <a:t>Service Provider</a:t>
              </a:r>
            </a:p>
          </p:txBody>
        </p:sp>
      </p:grpSp>
      <p:sp>
        <p:nvSpPr>
          <p:cNvPr id="20" name="正方形/長方形 19"/>
          <p:cNvSpPr/>
          <p:nvPr/>
        </p:nvSpPr>
        <p:spPr>
          <a:xfrm>
            <a:off x="508547" y="6446511"/>
            <a:ext cx="2968570" cy="32765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rPr>
              <a:t>Scope of JAXA’s implementation</a:t>
            </a:r>
          </a:p>
        </p:txBody>
      </p:sp>
      <p:sp>
        <p:nvSpPr>
          <p:cNvPr id="4" name="フッター プレースホルダー 3"/>
          <p:cNvSpPr>
            <a:spLocks noGrp="1"/>
          </p:cNvSpPr>
          <p:nvPr>
            <p:ph type="ftr" sz="quarter" idx="11"/>
          </p:nvPr>
        </p:nvSpPr>
        <p:spPr/>
        <p:txBody>
          <a:bodyPr/>
          <a:lstStyle/>
          <a:p>
            <a:r>
              <a:rPr kumimoji="1" lang="en-US" altLang="ja-JP" smtClean="0"/>
              <a:t>CSODA-SOG-18018</a:t>
            </a:r>
            <a:endParaRPr kumimoji="1" lang="ja-JP" altLang="en-US"/>
          </a:p>
        </p:txBody>
      </p:sp>
      <p:sp>
        <p:nvSpPr>
          <p:cNvPr id="5" name="スライド番号プレースホルダー 4"/>
          <p:cNvSpPr>
            <a:spLocks noGrp="1"/>
          </p:cNvSpPr>
          <p:nvPr>
            <p:ph type="sldNum" sz="quarter" idx="12"/>
          </p:nvPr>
        </p:nvSpPr>
        <p:spPr/>
        <p:txBody>
          <a:bodyPr/>
          <a:lstStyle/>
          <a:p>
            <a:fld id="{FC89D31D-CD2A-4292-90BF-968A94E39839}" type="slidenum">
              <a:rPr kumimoji="1" lang="ja-JP" altLang="en-US" smtClean="0"/>
              <a:t>9</a:t>
            </a:fld>
            <a:endParaRPr kumimoji="1" lang="ja-JP" altLang="en-US"/>
          </a:p>
        </p:txBody>
      </p:sp>
    </p:spTree>
    <p:extLst>
      <p:ext uri="{BB962C8B-B14F-4D97-AF65-F5344CB8AC3E}">
        <p14:creationId xmlns:p14="http://schemas.microsoft.com/office/powerpoint/2010/main" val="137843502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w="19050">
          <a:solidFill>
            <a:srgbClr val="FFFFFF">
              <a:lumMod val="50000"/>
            </a:srgbClr>
          </a:solidFill>
        </a:ln>
      </a:spPr>
      <a:bodyPr>
        <a:spAutoFit/>
      </a:bodyPr>
      <a:lstStyle>
        <a:defPPr algn="ctr">
          <a:defRPr kumimoji="0" sz="1000" kern="0">
            <a:solidFill>
              <a:prstClr val="black"/>
            </a:solidFill>
            <a:latin typeface="Times New Roman" panose="02020603050405020304" pitchFamily="18" charset="0"/>
            <a:ea typeface="ＭＳ Ｐゴシック"/>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2278</TotalTime>
  <Words>1633</Words>
  <Application>Microsoft Office PowerPoint</Application>
  <PresentationFormat>ワイド画面</PresentationFormat>
  <Paragraphs>309</Paragraphs>
  <Slides>16</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ＭＳ Ｐゴシック</vt:lpstr>
      <vt:lpstr>游ゴシック</vt:lpstr>
      <vt:lpstr>游ゴシック Light</vt:lpstr>
      <vt:lpstr>游ゴシック Medium</vt:lpstr>
      <vt:lpstr>Arial</vt:lpstr>
      <vt:lpstr>Times New Roman</vt:lpstr>
      <vt:lpstr>Office テーマ</vt:lpstr>
      <vt:lpstr>JAXA’s Perspective on Implementing CSTSes (from the viewpoint of a service-user side)</vt:lpstr>
      <vt:lpstr>Outline</vt:lpstr>
      <vt:lpstr>JAXA’s current status on implementing CSTSes 1-1. Current system overview in respect of CSS services  1-2. Current operational status  1-3  Reference  This section shows what JAXA service providers and users will think and do for CSTSes.  </vt:lpstr>
      <vt:lpstr>1-1. Current system overview in respect of CSS services (1/2)</vt:lpstr>
      <vt:lpstr>1-1. Current system overview in respect of CSS services (2/2) Current status of monitoring DSN and Estrack: </vt:lpstr>
      <vt:lpstr>1-2. Current operational status </vt:lpstr>
      <vt:lpstr>1-3 Reference</vt:lpstr>
      <vt:lpstr>JAXA’s scope and planned phases of CSTSes implementation 2-1. JAXA’s MD-CSTS User Gateway 2-2 Planned Implementation Phases 2-3 Discussions  In section 2, JAXA service users will start to develop MD-CSTS user gateway for ground stations outsides JAXA,  on the condition that funding be approved. </vt:lpstr>
      <vt:lpstr>2-1. JAXA’s MD-CSTS User Gateway</vt:lpstr>
      <vt:lpstr>2-2 Planned Implementation Phases</vt:lpstr>
      <vt:lpstr>2-3. Discussion (1/2)</vt:lpstr>
      <vt:lpstr>2-3. Discussions (2/2)</vt:lpstr>
      <vt:lpstr>Probable approaches to promote CSTSes to end-users 3-1. My impression towards CCSDS from the viewpoint of service users 3-2. Interoperability Model  3-3 Discussion: how to promote our standards to end-users  In final section, I will propose how to promote CCSDS standards especially to end-users.  </vt:lpstr>
      <vt:lpstr>3-1. My impression towards CCSDS from the viewpoint of service users</vt:lpstr>
      <vt:lpstr>Interoperability  Levels </vt:lpstr>
      <vt:lpstr>3-3.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宮野　喜和</dc:creator>
  <cp:lastModifiedBy>Yoshikazu Miyano(JAXA)</cp:lastModifiedBy>
  <cp:revision>197</cp:revision>
  <dcterms:created xsi:type="dcterms:W3CDTF">2017-10-20T06:59:23Z</dcterms:created>
  <dcterms:modified xsi:type="dcterms:W3CDTF">2018-10-11T09:01:29Z</dcterms:modified>
</cp:coreProperties>
</file>