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5" r:id="rId6"/>
    <p:sldId id="261" r:id="rId7"/>
    <p:sldId id="266" r:id="rId8"/>
    <p:sldId id="267" r:id="rId9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shikazu Miyano(JAXA)" initials="YM" lastIdx="1" clrIdx="0">
    <p:extLst>
      <p:ext uri="{19B8F6BF-5375-455C-9EA6-DF929625EA0E}">
        <p15:presenceInfo xmlns:p15="http://schemas.microsoft.com/office/powerpoint/2012/main" userId="Yoshikazu Miyano(JAX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DFA51-556A-4EC3-A922-9053296BF0DC}" type="datetimeFigureOut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F4868-78B0-48E4-8F79-2A137245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8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0E82-722C-4F0E-BBC3-17C824CF7A5C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55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79A4-980A-4AFF-B9F3-4E3C914C3528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5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25F6-B19A-4A9B-8F5A-D65031575DD7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38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4910-1757-44A6-BAB0-9932E87F8310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59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0C79-ADB5-46D5-A27A-BD04BAE4F8E1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3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BAB1-E406-4FB0-9713-B2151A4D3881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96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4E6-0DA4-42AD-BEAD-7FB1C9445FBB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D56-2F60-4310-AF29-013FC0DD86E3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7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3B02-2590-4B0C-84C6-224543ECE0B3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79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381F-9E6A-4B0B-B10D-BE62153E71DC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6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732-2E12-43D3-B532-25C9BCA68CED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46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785C-6EDA-40DB-AAAB-11E241B46175}" type="datetime1">
              <a:rPr kumimoji="1" lang="ja-JP" altLang="en-US" smtClean="0"/>
              <a:t>2018/10/11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193F-C425-4992-8CAD-FEA145CC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27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SOE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表示ツール</a:t>
            </a:r>
            <a:r>
              <a:rPr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将来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検討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11</a:t>
            </a:r>
            <a:r>
              <a:rPr lang="ja-JP" altLang="en-US" dirty="0" smtClean="0"/>
              <a:t>日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CSODA/JAXA</a:t>
            </a:r>
            <a:r>
              <a:rPr kumimoji="1" lang="ja-JP" altLang="en-US" dirty="0" smtClean="0"/>
              <a:t>　宮野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15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ja-JP" altLang="en-US" dirty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SOE</a:t>
            </a:r>
            <a:r>
              <a:rPr lang="ja-JP" altLang="en-US" sz="2400" dirty="0" smtClean="0"/>
              <a:t>表示ツールの将来として、標準規格等の取り込み等を軸に検討を実施する。本資料は、</a:t>
            </a:r>
            <a:r>
              <a:rPr lang="en-US" altLang="ja-JP" sz="2400" dirty="0" smtClean="0"/>
              <a:t>SED</a:t>
            </a:r>
            <a:r>
              <a:rPr lang="ja-JP" altLang="en-US" sz="2400" dirty="0" smtClean="0"/>
              <a:t>殿（</a:t>
            </a:r>
            <a:r>
              <a:rPr lang="en-US" altLang="ja-JP" sz="2400" dirty="0" smtClean="0"/>
              <a:t>SOE</a:t>
            </a:r>
            <a:r>
              <a:rPr lang="ja-JP" altLang="en-US" sz="2400" dirty="0" smtClean="0"/>
              <a:t>表示ツール整備業者）と</a:t>
            </a:r>
            <a:r>
              <a:rPr lang="en-US" altLang="ja-JP" sz="2400" dirty="0" smtClean="0"/>
              <a:t>TSOL</a:t>
            </a:r>
            <a:r>
              <a:rPr lang="ja-JP" altLang="en-US" sz="2400" dirty="0" smtClean="0"/>
              <a:t>殿（</a:t>
            </a:r>
            <a:r>
              <a:rPr lang="en-US" altLang="ja-JP" sz="2400" dirty="0" smtClean="0"/>
              <a:t>INPS</a:t>
            </a:r>
            <a:r>
              <a:rPr lang="ja-JP" altLang="en-US" sz="2400" dirty="0" err="1" smtClean="0"/>
              <a:t>、</a:t>
            </a:r>
            <a:r>
              <a:rPr lang="en-US" altLang="ja-JP" sz="2400" dirty="0" smtClean="0"/>
              <a:t>SMACS</a:t>
            </a:r>
            <a:r>
              <a:rPr lang="ja-JP" altLang="en-US" sz="2400" dirty="0" smtClean="0"/>
              <a:t>整備業者）の役割分担を調整するために資料である。</a:t>
            </a: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現状の整理</a:t>
            </a:r>
            <a:endParaRPr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SOE</a:t>
            </a:r>
            <a:r>
              <a:rPr lang="ja-JP" altLang="en-US" sz="2400" dirty="0"/>
              <a:t>表示ツール将来像のイメージ</a:t>
            </a: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今後の進め方</a:t>
            </a:r>
            <a:endParaRPr lang="en-US" altLang="ja-JP" sz="2400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6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4287" y="40029"/>
            <a:ext cx="10515600" cy="809058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1.</a:t>
            </a:r>
            <a:r>
              <a:rPr lang="ja-JP" altLang="en-US" sz="2800" dirty="0"/>
              <a:t>現状の整理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SOE</a:t>
            </a:r>
            <a:r>
              <a:rPr lang="ja-JP" altLang="en-US" sz="2800" dirty="0" smtClean="0"/>
              <a:t>表示ツールとのインターフェース）</a:t>
            </a:r>
            <a:r>
              <a:rPr lang="en-US" altLang="ja-JP" sz="2800" dirty="0" smtClean="0"/>
              <a:t>(1/2</a:t>
            </a:r>
            <a:r>
              <a:rPr lang="en-US" altLang="ja-JP" sz="2800" dirty="0"/>
              <a:t>)</a:t>
            </a:r>
            <a:endParaRPr kumimoji="1" lang="ja-JP" altLang="en-US" sz="2800" dirty="0"/>
          </a:p>
        </p:txBody>
      </p:sp>
      <p:sp>
        <p:nvSpPr>
          <p:cNvPr id="21" name="コンテンツ プレースホルダー 20"/>
          <p:cNvSpPr>
            <a:spLocks noGrp="1"/>
          </p:cNvSpPr>
          <p:nvPr>
            <p:ph idx="1"/>
          </p:nvPr>
        </p:nvSpPr>
        <p:spPr>
          <a:xfrm>
            <a:off x="237307" y="848034"/>
            <a:ext cx="11571859" cy="19953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問題点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(1)SOE</a:t>
            </a:r>
            <a:r>
              <a:rPr lang="ja-JP" altLang="en-US" dirty="0" smtClean="0"/>
              <a:t>表示</a:t>
            </a:r>
            <a:r>
              <a:rPr lang="ja-JP" altLang="en-US" dirty="0"/>
              <a:t>ツール</a:t>
            </a:r>
            <a:r>
              <a:rPr lang="ja-JP" altLang="en-US" dirty="0" smtClean="0"/>
              <a:t>は、筑波の計画系・軌道系ファイルとのインターフェースを前提としているので、</a:t>
            </a:r>
            <a:r>
              <a:rPr lang="en-US" altLang="ja-JP" dirty="0" smtClean="0"/>
              <a:t>GN</a:t>
            </a:r>
            <a:r>
              <a:rPr lang="ja-JP" altLang="en-US" dirty="0" smtClean="0"/>
              <a:t>・</a:t>
            </a:r>
            <a:r>
              <a:rPr lang="en-US" altLang="ja-JP" dirty="0" smtClean="0"/>
              <a:t>EN</a:t>
            </a:r>
            <a:r>
              <a:rPr lang="ja-JP" altLang="en-US" dirty="0" smtClean="0"/>
              <a:t>局しか対応していない。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(2)</a:t>
            </a:r>
            <a:r>
              <a:rPr lang="ja-JP" altLang="en-US" dirty="0" smtClean="0"/>
              <a:t>海外機関を対象とするためには、標準規格を採用していく必要がある。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9879875" y="2843349"/>
            <a:ext cx="2129245" cy="386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SOE</a:t>
            </a:r>
          </a:p>
          <a:p>
            <a:pPr algn="ctr"/>
            <a:r>
              <a:rPr lang="ja-JP" altLang="en-US" dirty="0" smtClean="0"/>
              <a:t>表示ツール</a:t>
            </a:r>
            <a:endParaRPr lang="en-US" altLang="ja-JP" dirty="0" smtClean="0"/>
          </a:p>
          <a:p>
            <a:pPr algn="ctr"/>
            <a:endParaRPr lang="en-US" altLang="ja-JP" dirty="0"/>
          </a:p>
        </p:txBody>
      </p:sp>
      <p:sp>
        <p:nvSpPr>
          <p:cNvPr id="11" name="正方形/長方形 10"/>
          <p:cNvSpPr/>
          <p:nvPr/>
        </p:nvSpPr>
        <p:spPr>
          <a:xfrm>
            <a:off x="237308" y="5630092"/>
            <a:ext cx="3296194" cy="107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システム</a:t>
            </a:r>
            <a:endParaRPr lang="en-US" altLang="ja-JP" dirty="0" smtClean="0"/>
          </a:p>
          <a:p>
            <a:pPr algn="ctr"/>
            <a:endParaRPr lang="en-US" altLang="ja-JP" dirty="0"/>
          </a:p>
        </p:txBody>
      </p:sp>
      <p:sp>
        <p:nvSpPr>
          <p:cNvPr id="12" name="正方形/長方形 11"/>
          <p:cNvSpPr/>
          <p:nvPr/>
        </p:nvSpPr>
        <p:spPr>
          <a:xfrm>
            <a:off x="237308" y="2947851"/>
            <a:ext cx="3296194" cy="230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INP</a:t>
            </a:r>
            <a:r>
              <a:rPr lang="en-US" altLang="ja-JP" dirty="0"/>
              <a:t>S</a:t>
            </a:r>
            <a:endParaRPr lang="en-US" altLang="ja-JP" dirty="0" smtClean="0"/>
          </a:p>
          <a:p>
            <a:pPr algn="ctr"/>
            <a:endParaRPr lang="en-US" altLang="ja-JP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036423" y="4071256"/>
            <a:ext cx="5042263" cy="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036423" y="6170022"/>
            <a:ext cx="5042263" cy="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495108" y="374200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計画系ファイル（独自規格）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52087" y="580069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軌道</a:t>
            </a:r>
            <a:r>
              <a:rPr kumimoji="1" lang="ja-JP" altLang="en-US" dirty="0" smtClean="0"/>
              <a:t>系ファイル（独自規格）</a:t>
            </a:r>
            <a:endParaRPr kumimoji="1" lang="ja-JP" altLang="en-US" dirty="0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楕円 1"/>
          <p:cNvSpPr/>
          <p:nvPr/>
        </p:nvSpPr>
        <p:spPr>
          <a:xfrm>
            <a:off x="4383838" y="4440588"/>
            <a:ext cx="4786287" cy="10283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SED</a:t>
            </a:r>
            <a:r>
              <a:rPr kumimoji="1" lang="ja-JP" altLang="en-US" dirty="0" smtClean="0"/>
              <a:t>殿、どのファイルを取得しているかわからないので、ファイル仕様文書の抜粋を提示していただけないでしょうか？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09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5529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2. SOE</a:t>
            </a:r>
            <a:r>
              <a:rPr lang="ja-JP" altLang="en-US" sz="2800" dirty="0" smtClean="0"/>
              <a:t>表示ツール将来像のイメージ</a:t>
            </a:r>
            <a:r>
              <a:rPr lang="en-US" altLang="ja-JP" sz="2800" dirty="0" smtClean="0"/>
              <a:t>(1/2)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056" y="797995"/>
            <a:ext cx="4813042" cy="5602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dirty="0" smtClean="0"/>
              <a:t>1)</a:t>
            </a:r>
            <a:r>
              <a:rPr lang="ja-JP" altLang="en-US" sz="2200" dirty="0" smtClean="0"/>
              <a:t>海外機関との相互運用を視野に入れて、</a:t>
            </a:r>
            <a:r>
              <a:rPr lang="en-US" altLang="ja-JP" sz="2200" dirty="0" smtClean="0"/>
              <a:t>SOE</a:t>
            </a:r>
            <a:r>
              <a:rPr lang="ja-JP" altLang="en-US" sz="2200" dirty="0" smtClean="0"/>
              <a:t>を海外機関と共有できるようにする。（海外機関は独自の</a:t>
            </a:r>
            <a:r>
              <a:rPr lang="en-US" altLang="ja-JP" sz="2200" dirty="0" smtClean="0"/>
              <a:t>SOE</a:t>
            </a:r>
            <a:r>
              <a:rPr lang="ja-JP" altLang="en-US" sz="2200" dirty="0" smtClean="0"/>
              <a:t>表示ツールを採用していることを前提とする。）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2) 1)</a:t>
            </a:r>
            <a:r>
              <a:rPr lang="ja-JP" altLang="en-US" sz="2200" dirty="0" smtClean="0"/>
              <a:t>を実現するためには、標準規格（</a:t>
            </a:r>
            <a:r>
              <a:rPr lang="en-US" altLang="ja-JP" sz="2200" dirty="0" smtClean="0"/>
              <a:t>CCSDS,OMG</a:t>
            </a:r>
            <a:r>
              <a:rPr lang="ja-JP" altLang="en-US" sz="2200" dirty="0" smtClean="0"/>
              <a:t>等）を可能な限り採用していく。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3)</a:t>
            </a:r>
            <a:r>
              <a:rPr lang="ja-JP" altLang="en-US" sz="2200" dirty="0" smtClean="0"/>
              <a:t>他機関や大学に積極的に利用してもらうために、</a:t>
            </a:r>
            <a:r>
              <a:rPr lang="en-US" altLang="ja-JP" sz="2200" dirty="0" smtClean="0"/>
              <a:t>Protocol</a:t>
            </a:r>
            <a:r>
              <a:rPr lang="ja-JP" altLang="en-US" sz="2200" dirty="0"/>
              <a:t> </a:t>
            </a:r>
            <a:r>
              <a:rPr lang="en-US" altLang="ja-JP" sz="2200" dirty="0" smtClean="0"/>
              <a:t>Binding</a:t>
            </a:r>
            <a:r>
              <a:rPr lang="ja-JP" altLang="en-US" sz="2200" dirty="0" smtClean="0"/>
              <a:t>および</a:t>
            </a:r>
            <a:r>
              <a:rPr lang="en-US" altLang="ja-JP" sz="2200" dirty="0" err="1" smtClean="0"/>
              <a:t>Kanguage</a:t>
            </a:r>
            <a:r>
              <a:rPr lang="en-US" altLang="ja-JP" sz="2200" dirty="0" smtClean="0"/>
              <a:t> API</a:t>
            </a:r>
            <a:r>
              <a:rPr lang="ja-JP" altLang="en-US" sz="2200" dirty="0" err="1" smtClean="0"/>
              <a:t>を提</a:t>
            </a:r>
            <a:r>
              <a:rPr lang="ja-JP" altLang="en-US" sz="2200" dirty="0" smtClean="0"/>
              <a:t>供する。</a:t>
            </a:r>
            <a:endParaRPr lang="en-US" altLang="ja-JP" sz="2200" dirty="0"/>
          </a:p>
          <a:p>
            <a:pPr marL="0" indent="0">
              <a:buNone/>
            </a:pPr>
            <a:r>
              <a:rPr lang="en-US" altLang="ja-JP" sz="2200" dirty="0"/>
              <a:t>4</a:t>
            </a:r>
            <a:r>
              <a:rPr lang="en-US" altLang="ja-JP" sz="2200" dirty="0" smtClean="0"/>
              <a:t>)JAXA</a:t>
            </a:r>
            <a:r>
              <a:rPr lang="ja-JP" altLang="en-US" sz="2200" dirty="0" smtClean="0"/>
              <a:t>外と共同開発する可能性を考慮して</a:t>
            </a:r>
            <a:r>
              <a:rPr lang="ja-JP" altLang="en-US" sz="2200" dirty="0"/>
              <a:t>、</a:t>
            </a:r>
            <a:r>
              <a:rPr lang="ja-JP" altLang="en-US" sz="2200" dirty="0" smtClean="0"/>
              <a:t>モデルベース開発ですすめる。</a:t>
            </a:r>
            <a:endParaRPr lang="ja-JP" altLang="en-US" sz="22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4" name="Group 2">
            <a:extLst/>
          </p:cNvPr>
          <p:cNvGrpSpPr/>
          <p:nvPr/>
        </p:nvGrpSpPr>
        <p:grpSpPr>
          <a:xfrm>
            <a:off x="5739617" y="1089284"/>
            <a:ext cx="6213232" cy="5311516"/>
            <a:chOff x="0" y="0"/>
            <a:chExt cx="5452035" cy="4616484"/>
          </a:xfrm>
        </p:grpSpPr>
        <p:pic>
          <p:nvPicPr>
            <p:cNvPr id="5" name="Picture 2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313" y="117609"/>
              <a:ext cx="1406556" cy="1054917"/>
            </a:xfrm>
            <a:prstGeom prst="rect">
              <a:avLst/>
            </a:prstGeom>
          </p:spPr>
        </p:pic>
        <p:pic>
          <p:nvPicPr>
            <p:cNvPr id="6" name="Picture 2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7166" y="1229105"/>
              <a:ext cx="470692" cy="496636"/>
            </a:xfrm>
            <a:prstGeom prst="rect">
              <a:avLst/>
            </a:prstGeom>
          </p:spPr>
        </p:pic>
        <p:pic>
          <p:nvPicPr>
            <p:cNvPr id="7" name="Picture 2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279" y="1243275"/>
              <a:ext cx="304639" cy="359988"/>
            </a:xfrm>
            <a:prstGeom prst="rect">
              <a:avLst/>
            </a:prstGeom>
          </p:spPr>
        </p:pic>
        <p:sp>
          <p:nvSpPr>
            <p:cNvPr id="8" name="Rectangle 257"/>
            <p:cNvSpPr/>
            <p:nvPr/>
          </p:nvSpPr>
          <p:spPr>
            <a:xfrm>
              <a:off x="573682" y="377668"/>
              <a:ext cx="1652631" cy="494950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" name="Rectangle 258"/>
            <p:cNvSpPr/>
            <p:nvPr/>
          </p:nvSpPr>
          <p:spPr>
            <a:xfrm>
              <a:off x="1553390" y="1033953"/>
              <a:ext cx="479570" cy="612397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10" name="Straight Connector 259"/>
            <p:cNvCxnSpPr/>
            <p:nvPr/>
          </p:nvCxnSpPr>
          <p:spPr>
            <a:xfrm>
              <a:off x="1474061" y="703299"/>
              <a:ext cx="308538" cy="5399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1"/>
            <p:cNvSpPr txBox="1"/>
            <p:nvPr/>
          </p:nvSpPr>
          <p:spPr>
            <a:xfrm>
              <a:off x="1219636" y="162274"/>
              <a:ext cx="161068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B:  Platform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2" name="Picture 2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7813" y="760616"/>
              <a:ext cx="491932" cy="572569"/>
            </a:xfrm>
            <a:prstGeom prst="rect">
              <a:avLst/>
            </a:prstGeom>
          </p:spPr>
        </p:pic>
        <p:cxnSp>
          <p:nvCxnSpPr>
            <p:cNvPr id="13" name="Straight Connector 262"/>
            <p:cNvCxnSpPr/>
            <p:nvPr/>
          </p:nvCxnSpPr>
          <p:spPr>
            <a:xfrm flipH="1">
              <a:off x="2877902" y="1079891"/>
              <a:ext cx="619712" cy="32657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0"/>
            <p:cNvSpPr txBox="1"/>
            <p:nvPr/>
          </p:nvSpPr>
          <p:spPr>
            <a:xfrm>
              <a:off x="3194131" y="0"/>
              <a:ext cx="1706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B:  Mission Ops Center, Primary Service Provider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5" name="Straight Connector 264"/>
            <p:cNvCxnSpPr/>
            <p:nvPr/>
          </p:nvCxnSpPr>
          <p:spPr>
            <a:xfrm>
              <a:off x="5414133" y="775479"/>
              <a:ext cx="19794" cy="33333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33"/>
            <p:cNvSpPr txBox="1"/>
            <p:nvPr/>
          </p:nvSpPr>
          <p:spPr>
            <a:xfrm>
              <a:off x="3157744" y="1678229"/>
              <a:ext cx="2047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A:  Science Operations Center, Primary Service User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12"/>
            <p:cNvSpPr txBox="1"/>
            <p:nvPr/>
          </p:nvSpPr>
          <p:spPr>
            <a:xfrm>
              <a:off x="355340" y="1646099"/>
              <a:ext cx="1853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A:  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Payload/Instrument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9" name="Picture 26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7902" y="2095013"/>
              <a:ext cx="712289" cy="712289"/>
            </a:xfrm>
            <a:prstGeom prst="rect">
              <a:avLst/>
            </a:prstGeom>
          </p:spPr>
        </p:pic>
        <p:pic>
          <p:nvPicPr>
            <p:cNvPr id="20" name="Picture 26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7858" y="340283"/>
              <a:ext cx="768949" cy="768949"/>
            </a:xfrm>
            <a:prstGeom prst="rect">
              <a:avLst/>
            </a:prstGeom>
          </p:spPr>
        </p:pic>
        <p:cxnSp>
          <p:nvCxnSpPr>
            <p:cNvPr id="21" name="Straight Connector 270"/>
            <p:cNvCxnSpPr/>
            <p:nvPr/>
          </p:nvCxnSpPr>
          <p:spPr>
            <a:xfrm>
              <a:off x="4798268" y="754769"/>
              <a:ext cx="624832" cy="58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71"/>
            <p:cNvSpPr/>
            <p:nvPr/>
          </p:nvSpPr>
          <p:spPr>
            <a:xfrm>
              <a:off x="3014384" y="337644"/>
              <a:ext cx="2209094" cy="1055397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3" name="Rectangle 272"/>
            <p:cNvSpPr/>
            <p:nvPr/>
          </p:nvSpPr>
          <p:spPr>
            <a:xfrm>
              <a:off x="2830321" y="2060973"/>
              <a:ext cx="2374533" cy="983508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24" name="Straight Connector 273"/>
            <p:cNvCxnSpPr/>
            <p:nvPr/>
          </p:nvCxnSpPr>
          <p:spPr>
            <a:xfrm flipV="1">
              <a:off x="4823484" y="2531543"/>
              <a:ext cx="599616" cy="510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41"/>
            <p:cNvSpPr txBox="1"/>
            <p:nvPr/>
          </p:nvSpPr>
          <p:spPr>
            <a:xfrm>
              <a:off x="3648213" y="754769"/>
              <a:ext cx="1774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Service Provider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457200" indent="-228600" algn="l">
                <a:spcAft>
                  <a:spcPts val="0"/>
                </a:spcAft>
                <a:tabLst>
                  <a:tab pos="457200" algn="l"/>
                </a:tabLs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Access control</a:t>
              </a:r>
              <a:endParaRPr lang="ja-JP" sz="1200">
                <a:effectLst/>
                <a:latin typeface="Times New Roman" panose="02020603050405020304" pitchFamily="18" charset="0"/>
                <a:ea typeface="ＭＳ 明朝" panose="02020609040205080304" pitchFamily="17" charset="-128"/>
              </a:endParaRPr>
            </a:p>
            <a:p>
              <a:pPr marL="457200" indent="-228600" algn="l">
                <a:spcAft>
                  <a:spcPts val="0"/>
                </a:spcAft>
                <a:tabLst>
                  <a:tab pos="457200" algn="l"/>
                </a:tabLs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Service responses</a:t>
              </a:r>
              <a:endParaRPr lang="ja-JP" sz="1200">
                <a:effectLst/>
                <a:latin typeface="Times New Roman" panose="02020603050405020304" pitchFamily="18" charset="0"/>
                <a:ea typeface="ＭＳ 明朝" panose="02020609040205080304" pitchFamily="17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Service User – Nav services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42"/>
            <p:cNvSpPr txBox="1"/>
            <p:nvPr/>
          </p:nvSpPr>
          <p:spPr>
            <a:xfrm>
              <a:off x="3431278" y="2536650"/>
              <a:ext cx="166407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Service User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 algn="l"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Information/service requests</a:t>
              </a:r>
              <a:endParaRPr lang="ja-JP" sz="12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pic>
          <p:nvPicPr>
            <p:cNvPr id="27" name="Picture 276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9873" y="2156093"/>
              <a:ext cx="256934" cy="304992"/>
            </a:xfrm>
            <a:prstGeom prst="rect">
              <a:avLst/>
            </a:prstGeom>
          </p:spPr>
        </p:pic>
        <p:pic>
          <p:nvPicPr>
            <p:cNvPr id="28" name="Picture 277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3590" y="2155997"/>
              <a:ext cx="256934" cy="304992"/>
            </a:xfrm>
            <a:prstGeom prst="rect">
              <a:avLst/>
            </a:prstGeom>
          </p:spPr>
        </p:pic>
        <p:pic>
          <p:nvPicPr>
            <p:cNvPr id="29" name="Picture 278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1351" y="2152107"/>
              <a:ext cx="256934" cy="304992"/>
            </a:xfrm>
            <a:prstGeom prst="rect">
              <a:avLst/>
            </a:prstGeom>
          </p:spPr>
        </p:pic>
        <p:pic>
          <p:nvPicPr>
            <p:cNvPr id="30" name="Picture 279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2050" y="2158613"/>
              <a:ext cx="256934" cy="304992"/>
            </a:xfrm>
            <a:prstGeom prst="rect">
              <a:avLst/>
            </a:prstGeom>
          </p:spPr>
        </p:pic>
        <p:cxnSp>
          <p:nvCxnSpPr>
            <p:cNvPr id="31" name="Straight Connector 280"/>
            <p:cNvCxnSpPr/>
            <p:nvPr/>
          </p:nvCxnSpPr>
          <p:spPr>
            <a:xfrm flipH="1">
              <a:off x="3639032" y="2382793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81"/>
            <p:cNvCxnSpPr/>
            <p:nvPr/>
          </p:nvCxnSpPr>
          <p:spPr>
            <a:xfrm flipH="1">
              <a:off x="4187616" y="2373110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82"/>
            <p:cNvCxnSpPr/>
            <p:nvPr/>
          </p:nvCxnSpPr>
          <p:spPr>
            <a:xfrm flipH="1">
              <a:off x="3925814" y="2373531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83"/>
            <p:cNvCxnSpPr/>
            <p:nvPr/>
          </p:nvCxnSpPr>
          <p:spPr>
            <a:xfrm flipH="1">
              <a:off x="4439144" y="2387334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284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0762" y="375275"/>
              <a:ext cx="256934" cy="304992"/>
            </a:xfrm>
            <a:prstGeom prst="rect">
              <a:avLst/>
            </a:prstGeom>
          </p:spPr>
        </p:pic>
        <p:pic>
          <p:nvPicPr>
            <p:cNvPr id="36" name="Picture 285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479" y="375179"/>
              <a:ext cx="256934" cy="304992"/>
            </a:xfrm>
            <a:prstGeom prst="rect">
              <a:avLst/>
            </a:prstGeom>
          </p:spPr>
        </p:pic>
        <p:pic>
          <p:nvPicPr>
            <p:cNvPr id="37" name="Picture 286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2240" y="371289"/>
              <a:ext cx="256934" cy="304992"/>
            </a:xfrm>
            <a:prstGeom prst="rect">
              <a:avLst/>
            </a:prstGeom>
          </p:spPr>
        </p:pic>
        <p:pic>
          <p:nvPicPr>
            <p:cNvPr id="38" name="Picture 287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2939" y="377795"/>
              <a:ext cx="256934" cy="304992"/>
            </a:xfrm>
            <a:prstGeom prst="rect">
              <a:avLst/>
            </a:prstGeom>
          </p:spPr>
        </p:pic>
        <p:cxnSp>
          <p:nvCxnSpPr>
            <p:cNvPr id="39" name="Straight Connector 288"/>
            <p:cNvCxnSpPr/>
            <p:nvPr/>
          </p:nvCxnSpPr>
          <p:spPr>
            <a:xfrm flipH="1">
              <a:off x="3729921" y="601975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89"/>
            <p:cNvCxnSpPr/>
            <p:nvPr/>
          </p:nvCxnSpPr>
          <p:spPr>
            <a:xfrm flipH="1">
              <a:off x="4278505" y="592292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90"/>
            <p:cNvCxnSpPr/>
            <p:nvPr/>
          </p:nvCxnSpPr>
          <p:spPr>
            <a:xfrm flipH="1">
              <a:off x="4016703" y="592713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91"/>
            <p:cNvCxnSpPr/>
            <p:nvPr/>
          </p:nvCxnSpPr>
          <p:spPr>
            <a:xfrm flipH="1">
              <a:off x="4530033" y="606516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3"/>
            <p:cNvSpPr txBox="1"/>
            <p:nvPr/>
          </p:nvSpPr>
          <p:spPr>
            <a:xfrm>
              <a:off x="95729" y="2404323"/>
              <a:ext cx="2229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D:  Flight Dynamics Service Center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4" name="Picture 29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37" y="2720477"/>
              <a:ext cx="712289" cy="712289"/>
            </a:xfrm>
            <a:prstGeom prst="rect">
              <a:avLst/>
            </a:prstGeom>
          </p:spPr>
        </p:pic>
        <p:sp>
          <p:nvSpPr>
            <p:cNvPr id="45" name="Rectangle 294"/>
            <p:cNvSpPr/>
            <p:nvPr/>
          </p:nvSpPr>
          <p:spPr>
            <a:xfrm>
              <a:off x="0" y="2686417"/>
              <a:ext cx="2357438" cy="907943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46" name="Straight Connector 295"/>
            <p:cNvCxnSpPr/>
            <p:nvPr/>
          </p:nvCxnSpPr>
          <p:spPr>
            <a:xfrm>
              <a:off x="1935503" y="3157005"/>
              <a:ext cx="3516532" cy="527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53"/>
            <p:cNvSpPr txBox="1"/>
            <p:nvPr/>
          </p:nvSpPr>
          <p:spPr>
            <a:xfrm>
              <a:off x="491160" y="3195839"/>
              <a:ext cx="191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0" indent="-342900" algn="l"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Telemetry service user</a:t>
              </a:r>
              <a:endParaRPr lang="ja-JP" sz="12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marL="342900" lvl="0" indent="-342900" algn="l"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Navigation service provider</a:t>
              </a:r>
              <a:endParaRPr lang="ja-JP" sz="120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8" name="Picture 297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108" y="2781557"/>
              <a:ext cx="256934" cy="304992"/>
            </a:xfrm>
            <a:prstGeom prst="rect">
              <a:avLst/>
            </a:prstGeom>
          </p:spPr>
        </p:pic>
        <p:pic>
          <p:nvPicPr>
            <p:cNvPr id="49" name="Picture 298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825" y="2781461"/>
              <a:ext cx="256934" cy="304992"/>
            </a:xfrm>
            <a:prstGeom prst="rect">
              <a:avLst/>
            </a:prstGeom>
          </p:spPr>
        </p:pic>
        <p:pic>
          <p:nvPicPr>
            <p:cNvPr id="50" name="Picture 299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586" y="2777571"/>
              <a:ext cx="256934" cy="304992"/>
            </a:xfrm>
            <a:prstGeom prst="rect">
              <a:avLst/>
            </a:prstGeom>
          </p:spPr>
        </p:pic>
        <p:pic>
          <p:nvPicPr>
            <p:cNvPr id="51" name="Picture 300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9285" y="2784077"/>
              <a:ext cx="256934" cy="304992"/>
            </a:xfrm>
            <a:prstGeom prst="rect">
              <a:avLst/>
            </a:prstGeom>
          </p:spPr>
        </p:pic>
        <p:cxnSp>
          <p:nvCxnSpPr>
            <p:cNvPr id="52" name="Straight Connector 301"/>
            <p:cNvCxnSpPr/>
            <p:nvPr/>
          </p:nvCxnSpPr>
          <p:spPr>
            <a:xfrm flipH="1">
              <a:off x="776267" y="3008257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302"/>
            <p:cNvCxnSpPr/>
            <p:nvPr/>
          </p:nvCxnSpPr>
          <p:spPr>
            <a:xfrm flipH="1">
              <a:off x="1324851" y="2998574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303"/>
            <p:cNvCxnSpPr/>
            <p:nvPr/>
          </p:nvCxnSpPr>
          <p:spPr>
            <a:xfrm flipH="1">
              <a:off x="1063049" y="2998995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304"/>
            <p:cNvCxnSpPr/>
            <p:nvPr/>
          </p:nvCxnSpPr>
          <p:spPr>
            <a:xfrm flipH="1">
              <a:off x="1576379" y="3012798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74"/>
            <p:cNvSpPr txBox="1"/>
            <p:nvPr/>
          </p:nvSpPr>
          <p:spPr>
            <a:xfrm>
              <a:off x="3182960" y="3240622"/>
              <a:ext cx="2047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C:  Science Operations Center, Primary Service User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57" name="Picture 30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3118" y="3657406"/>
              <a:ext cx="712289" cy="712289"/>
            </a:xfrm>
            <a:prstGeom prst="rect">
              <a:avLst/>
            </a:prstGeom>
          </p:spPr>
        </p:pic>
        <p:sp>
          <p:nvSpPr>
            <p:cNvPr id="58" name="Rectangle 307"/>
            <p:cNvSpPr/>
            <p:nvPr/>
          </p:nvSpPr>
          <p:spPr>
            <a:xfrm>
              <a:off x="2830311" y="3623127"/>
              <a:ext cx="2397194" cy="977448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59" name="Straight Connector 308"/>
            <p:cNvCxnSpPr/>
            <p:nvPr/>
          </p:nvCxnSpPr>
          <p:spPr>
            <a:xfrm>
              <a:off x="4823484" y="4093934"/>
              <a:ext cx="624832" cy="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309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5089" y="3718486"/>
              <a:ext cx="256934" cy="304992"/>
            </a:xfrm>
            <a:prstGeom prst="rect">
              <a:avLst/>
            </a:prstGeom>
          </p:spPr>
        </p:pic>
        <p:pic>
          <p:nvPicPr>
            <p:cNvPr id="61" name="Picture 310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806" y="3718390"/>
              <a:ext cx="256934" cy="304992"/>
            </a:xfrm>
            <a:prstGeom prst="rect">
              <a:avLst/>
            </a:prstGeom>
          </p:spPr>
        </p:pic>
        <p:pic>
          <p:nvPicPr>
            <p:cNvPr id="62" name="Picture 31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6567" y="3714500"/>
              <a:ext cx="256934" cy="304992"/>
            </a:xfrm>
            <a:prstGeom prst="rect">
              <a:avLst/>
            </a:prstGeom>
          </p:spPr>
        </p:pic>
        <p:pic>
          <p:nvPicPr>
            <p:cNvPr id="63" name="Picture 312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266" y="3721006"/>
              <a:ext cx="256934" cy="304992"/>
            </a:xfrm>
            <a:prstGeom prst="rect">
              <a:avLst/>
            </a:prstGeom>
          </p:spPr>
        </p:pic>
        <p:cxnSp>
          <p:nvCxnSpPr>
            <p:cNvPr id="64" name="Straight Connector 313"/>
            <p:cNvCxnSpPr/>
            <p:nvPr/>
          </p:nvCxnSpPr>
          <p:spPr>
            <a:xfrm flipH="1">
              <a:off x="3664248" y="3945186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314"/>
            <p:cNvCxnSpPr/>
            <p:nvPr/>
          </p:nvCxnSpPr>
          <p:spPr>
            <a:xfrm flipH="1">
              <a:off x="4212832" y="3935503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315"/>
            <p:cNvCxnSpPr/>
            <p:nvPr/>
          </p:nvCxnSpPr>
          <p:spPr>
            <a:xfrm flipH="1">
              <a:off x="3951030" y="3935924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316"/>
            <p:cNvCxnSpPr/>
            <p:nvPr/>
          </p:nvCxnSpPr>
          <p:spPr>
            <a:xfrm flipH="1">
              <a:off x="4464360" y="3949727"/>
              <a:ext cx="5427" cy="132151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88"/>
            <p:cNvSpPr txBox="1"/>
            <p:nvPr/>
          </p:nvSpPr>
          <p:spPr>
            <a:xfrm>
              <a:off x="3431157" y="4106579"/>
              <a:ext cx="1986280" cy="509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Service User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457200" indent="-228600" algn="l">
                <a:spcAft>
                  <a:spcPts val="0"/>
                </a:spcAft>
                <a:tabLst>
                  <a:tab pos="457200" algn="l"/>
                </a:tabLs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Information/service requests</a:t>
              </a:r>
              <a:endParaRPr lang="ja-JP" sz="1200">
                <a:effectLst/>
                <a:latin typeface="Times New Roman" panose="02020603050405020304" pitchFamily="18" charset="0"/>
                <a:ea typeface="ＭＳ 明朝" panose="02020609040205080304" pitchFamily="17" charset="-128"/>
              </a:endParaRPr>
            </a:p>
          </p:txBody>
        </p:sp>
        <p:pic>
          <p:nvPicPr>
            <p:cNvPr id="69" name="Picture 3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309" y="1251104"/>
              <a:ext cx="304639" cy="359988"/>
            </a:xfrm>
            <a:prstGeom prst="rect">
              <a:avLst/>
            </a:prstGeom>
          </p:spPr>
        </p:pic>
        <p:sp>
          <p:nvSpPr>
            <p:cNvPr id="70" name="Rectangle 319"/>
            <p:cNvSpPr/>
            <p:nvPr/>
          </p:nvSpPr>
          <p:spPr>
            <a:xfrm>
              <a:off x="681843" y="1035491"/>
              <a:ext cx="479570" cy="612397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71" name="Straight Connector 320"/>
            <p:cNvCxnSpPr/>
            <p:nvPr/>
          </p:nvCxnSpPr>
          <p:spPr>
            <a:xfrm flipH="1">
              <a:off x="921629" y="690004"/>
              <a:ext cx="432733" cy="561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92"/>
            <p:cNvSpPr txBox="1"/>
            <p:nvPr/>
          </p:nvSpPr>
          <p:spPr>
            <a:xfrm>
              <a:off x="1491602" y="1640080"/>
              <a:ext cx="1853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Agency C:  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Payload/Instrument</a:t>
              </a:r>
              <a:endParaRPr lang="ja-JP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3" name="Straight Connector 322"/>
            <p:cNvCxnSpPr/>
            <p:nvPr/>
          </p:nvCxnSpPr>
          <p:spPr>
            <a:xfrm flipV="1">
              <a:off x="3440490" y="2524111"/>
              <a:ext cx="1382993" cy="3897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323"/>
            <p:cNvCxnSpPr/>
            <p:nvPr/>
          </p:nvCxnSpPr>
          <p:spPr>
            <a:xfrm flipV="1">
              <a:off x="3583018" y="740820"/>
              <a:ext cx="1382993" cy="3897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324"/>
            <p:cNvCxnSpPr/>
            <p:nvPr/>
          </p:nvCxnSpPr>
          <p:spPr>
            <a:xfrm flipV="1">
              <a:off x="3441361" y="4106957"/>
              <a:ext cx="1382993" cy="3897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325"/>
            <p:cNvCxnSpPr/>
            <p:nvPr/>
          </p:nvCxnSpPr>
          <p:spPr>
            <a:xfrm flipV="1">
              <a:off x="538121" y="3155656"/>
              <a:ext cx="1382993" cy="3897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7" name="Picture 32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269" y="611431"/>
              <a:ext cx="288111" cy="329113"/>
            </a:xfrm>
            <a:prstGeom prst="rect">
              <a:avLst/>
            </a:prstGeom>
          </p:spPr>
        </p:pic>
        <p:pic>
          <p:nvPicPr>
            <p:cNvPr id="78" name="Picture 32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268" y="2366984"/>
              <a:ext cx="288111" cy="329113"/>
            </a:xfrm>
            <a:prstGeom prst="rect">
              <a:avLst/>
            </a:prstGeom>
          </p:spPr>
        </p:pic>
        <p:pic>
          <p:nvPicPr>
            <p:cNvPr id="79" name="Picture 3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3484" y="3929377"/>
              <a:ext cx="288111" cy="329113"/>
            </a:xfrm>
            <a:prstGeom prst="rect">
              <a:avLst/>
            </a:prstGeom>
          </p:spPr>
        </p:pic>
        <p:pic>
          <p:nvPicPr>
            <p:cNvPr id="80" name="Picture 32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5503" y="2992448"/>
              <a:ext cx="288111" cy="329113"/>
            </a:xfrm>
            <a:prstGeom prst="rect">
              <a:avLst/>
            </a:prstGeom>
          </p:spPr>
        </p:pic>
      </p:grpSp>
      <p:sp>
        <p:nvSpPr>
          <p:cNvPr id="81" name="フッター プレースホルダー 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82" name="スライド番号プレースホルダー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95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35" y="-47211"/>
            <a:ext cx="10515600" cy="1242965"/>
          </a:xfrm>
        </p:spPr>
        <p:txBody>
          <a:bodyPr>
            <a:normAutofit fontScale="90000"/>
          </a:bodyPr>
          <a:lstStyle/>
          <a:p>
            <a:r>
              <a:rPr lang="en-US" altLang="ja-JP" sz="2800" dirty="0"/>
              <a:t>2. SOE</a:t>
            </a:r>
            <a:r>
              <a:rPr lang="ja-JP" altLang="en-US" sz="2800" dirty="0"/>
              <a:t>表示ツール将来像のイメージ</a:t>
            </a:r>
            <a:r>
              <a:rPr lang="en-US" altLang="ja-JP" sz="2800" dirty="0" smtClean="0"/>
              <a:t>(2/2)</a:t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当面</a:t>
            </a:r>
            <a:r>
              <a:rPr lang="ja-JP" altLang="en-US" sz="2800" dirty="0" smtClean="0"/>
              <a:t>は　　　　　に焦点をあてる。　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617136" y="1195754"/>
            <a:ext cx="3701646" cy="1167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局関連システム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軌道系システム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等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JAXA)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635575" y="1195754"/>
            <a:ext cx="3829594" cy="1167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局関連システム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軌道系システム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等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（海外機関）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8276159" y="5174566"/>
            <a:ext cx="2129245" cy="148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SOE</a:t>
            </a:r>
          </a:p>
          <a:p>
            <a:pPr algn="ctr"/>
            <a:r>
              <a:rPr lang="ja-JP" altLang="en-US" dirty="0" smtClean="0"/>
              <a:t>表示ツール相当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（海外機関）</a:t>
            </a:r>
            <a:endParaRPr lang="en-US" altLang="ja-JP" dirty="0" smtClean="0"/>
          </a:p>
          <a:p>
            <a:pPr algn="ctr"/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2189537" y="3275428"/>
            <a:ext cx="2129245" cy="148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Service</a:t>
            </a:r>
          </a:p>
          <a:p>
            <a:pPr algn="ctr"/>
            <a:r>
              <a:rPr lang="en-US" altLang="ja-JP" dirty="0" smtClean="0"/>
              <a:t>Provider</a:t>
            </a:r>
          </a:p>
          <a:p>
            <a:pPr algn="ctr"/>
            <a:r>
              <a:rPr lang="ja-JP" altLang="en-US" dirty="0" smtClean="0"/>
              <a:t>と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User</a:t>
            </a:r>
          </a:p>
          <a:p>
            <a:pPr algn="ctr"/>
            <a:r>
              <a:rPr lang="ja-JP" altLang="en-US" dirty="0"/>
              <a:t>整備</a:t>
            </a:r>
            <a:r>
              <a:rPr lang="ja-JP" altLang="en-US" dirty="0" smtClean="0"/>
              <a:t>が前提</a:t>
            </a:r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7635575" y="3275428"/>
            <a:ext cx="2129245" cy="148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Service</a:t>
            </a:r>
          </a:p>
          <a:p>
            <a:pPr algn="ctr"/>
            <a:r>
              <a:rPr lang="en-US" altLang="ja-JP" dirty="0" smtClean="0"/>
              <a:t>Provider</a:t>
            </a:r>
          </a:p>
          <a:p>
            <a:pPr algn="ctr"/>
            <a:r>
              <a:rPr lang="ja-JP" altLang="en-US" dirty="0" smtClean="0"/>
              <a:t>と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User</a:t>
            </a:r>
          </a:p>
          <a:p>
            <a:pPr algn="ctr"/>
            <a:r>
              <a:rPr lang="ja-JP" altLang="en-US" dirty="0"/>
              <a:t>整備</a:t>
            </a:r>
            <a:r>
              <a:rPr lang="ja-JP" altLang="en-US" dirty="0" smtClean="0"/>
              <a:t>が前提</a:t>
            </a:r>
            <a:endParaRPr lang="en-US" altLang="ja-JP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364566" y="2363372"/>
            <a:ext cx="28136" cy="274320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8732854" y="2393853"/>
            <a:ext cx="14068" cy="912056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3240091" y="2393853"/>
            <a:ext cx="14068" cy="912056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8" idx="1"/>
          </p:cNvCxnSpPr>
          <p:nvPr/>
        </p:nvCxnSpPr>
        <p:spPr>
          <a:xfrm flipH="1">
            <a:off x="4337370" y="4017499"/>
            <a:ext cx="3298205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1014885" y="5258972"/>
            <a:ext cx="2129245" cy="148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SOE</a:t>
            </a:r>
          </a:p>
          <a:p>
            <a:pPr algn="ctr"/>
            <a:r>
              <a:rPr lang="ja-JP" altLang="en-US" dirty="0" smtClean="0"/>
              <a:t>表示ツール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JAXA)</a:t>
            </a:r>
          </a:p>
          <a:p>
            <a:pPr algn="ctr"/>
            <a:endParaRPr lang="en-US" altLang="ja-JP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686929" y="4759570"/>
            <a:ext cx="0" cy="499402"/>
          </a:xfrm>
          <a:prstGeom prst="straightConnector1">
            <a:avLst/>
          </a:prstGeom>
          <a:ln w="635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9197926" y="4759570"/>
            <a:ext cx="0" cy="499402"/>
          </a:xfrm>
          <a:prstGeom prst="straightConnector1">
            <a:avLst/>
          </a:prstGeom>
          <a:ln w="635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1210827" y="766689"/>
            <a:ext cx="1257132" cy="2813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6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937" y="129994"/>
            <a:ext cx="10515600" cy="706029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3 </a:t>
            </a:r>
            <a:r>
              <a:rPr kumimoji="1" lang="ja-JP" altLang="en-US" sz="2800" dirty="0" smtClean="0"/>
              <a:t>今後の進め方（来年度開始目標）</a:t>
            </a:r>
            <a:r>
              <a:rPr kumimoji="1" lang="en-US" altLang="ja-JP" sz="2800" dirty="0" smtClean="0"/>
              <a:t>(1/2)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3880" y="976539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sz="2400" dirty="0" smtClean="0"/>
              <a:t>1)SOE</a:t>
            </a:r>
            <a:r>
              <a:rPr lang="ja-JP" altLang="en-US" sz="2400" dirty="0" smtClean="0"/>
              <a:t>のあるべき姿を議論する必要があるが時間を要するので、現状の</a:t>
            </a:r>
            <a:r>
              <a:rPr lang="en-US" altLang="ja-JP" sz="2400" dirty="0" smtClean="0"/>
              <a:t>SOE</a:t>
            </a:r>
            <a:r>
              <a:rPr lang="ja-JP" altLang="en-US" sz="2400" dirty="0" smtClean="0"/>
              <a:t>表示ツールがインターフェースするファイルと対応する標準規格の整理を行いたい。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2)INPS</a:t>
            </a:r>
            <a:r>
              <a:rPr lang="ja-JP" altLang="en-US" sz="2400" dirty="0" smtClean="0"/>
              <a:t>や軌道系システム直接改修することが望ましいが、調整に時間を要し費用がかさむため、まずはフォーマット変換ツールを試作し検証する。（</a:t>
            </a:r>
            <a:r>
              <a:rPr lang="en-US" altLang="ja-JP" sz="2400" dirty="0" smtClean="0"/>
              <a:t>IOAG Service Catalog #1</a:t>
            </a:r>
            <a:r>
              <a:rPr lang="ja-JP" altLang="en-US" sz="2400" dirty="0" smtClean="0"/>
              <a:t>に記載されているサービスが優先的に検証をしたい。軌道系については、</a:t>
            </a:r>
            <a:r>
              <a:rPr lang="en-US" altLang="ja-JP" sz="2400" dirty="0" smtClean="0"/>
              <a:t>Service Management</a:t>
            </a:r>
            <a:r>
              <a:rPr lang="ja-JP" altLang="en-US" sz="2400" dirty="0" smtClean="0"/>
              <a:t>か</a:t>
            </a:r>
            <a:r>
              <a:rPr lang="en-US" altLang="ja-JP" sz="2400" dirty="0" smtClean="0"/>
              <a:t>Navigation</a:t>
            </a:r>
            <a:r>
              <a:rPr lang="ja-JP" altLang="en-US" sz="2400" dirty="0" smtClean="0"/>
              <a:t>を利用するか検討が必要。</a:t>
            </a:r>
            <a:r>
              <a:rPr lang="en-US" altLang="ja-JP" sz="2400" dirty="0" smtClean="0"/>
              <a:t>CCSDS</a:t>
            </a:r>
            <a:r>
              <a:rPr lang="ja-JP" altLang="en-US" sz="2400" dirty="0" smtClean="0"/>
              <a:t>規格であれば、</a:t>
            </a:r>
            <a:r>
              <a:rPr lang="en-US" altLang="ja-JP" sz="2400" dirty="0" smtClean="0"/>
              <a:t>CCSDS</a:t>
            </a:r>
            <a:r>
              <a:rPr lang="ja-JP" altLang="en-US" sz="2400" dirty="0" smtClean="0"/>
              <a:t>会合に報告します。）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3) SOE</a:t>
            </a:r>
            <a:r>
              <a:rPr lang="ja-JP" altLang="en-US" sz="2400" dirty="0" smtClean="0"/>
              <a:t>のあるべき姿については、２）が完了してから実施したい。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調整事項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１）標準規格を理解する必要があるのですが、主は</a:t>
            </a:r>
            <a:r>
              <a:rPr lang="en-US" altLang="ja-JP" sz="2400" dirty="0" smtClean="0"/>
              <a:t>TSOL</a:t>
            </a:r>
            <a:r>
              <a:rPr lang="ja-JP" altLang="en-US" sz="2400" dirty="0" smtClean="0"/>
              <a:t>殿、</a:t>
            </a:r>
            <a:r>
              <a:rPr lang="en-US" altLang="ja-JP" sz="2400" dirty="0" smtClean="0"/>
              <a:t>SED</a:t>
            </a:r>
            <a:r>
              <a:rPr lang="ja-JP" altLang="en-US" sz="2400" dirty="0" smtClean="0"/>
              <a:t>殿どちらがよろしいでしょうか？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83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937" y="129994"/>
            <a:ext cx="10515600" cy="1741009"/>
          </a:xfrm>
        </p:spPr>
        <p:txBody>
          <a:bodyPr>
            <a:normAutofit fontScale="90000"/>
          </a:bodyPr>
          <a:lstStyle/>
          <a:p>
            <a:r>
              <a:rPr kumimoji="1" lang="en-US" altLang="ja-JP" sz="2800" dirty="0" smtClean="0"/>
              <a:t>3 </a:t>
            </a:r>
            <a:r>
              <a:rPr kumimoji="1" lang="ja-JP" altLang="en-US" sz="2800" dirty="0" smtClean="0"/>
              <a:t>今後の進め方（来年度開始目標）</a:t>
            </a:r>
            <a:r>
              <a:rPr kumimoji="1" lang="en-US" altLang="ja-JP" sz="2800" dirty="0" smtClean="0"/>
              <a:t>(</a:t>
            </a:r>
            <a:r>
              <a:rPr lang="en-US" altLang="ja-JP" sz="2800" dirty="0"/>
              <a:t>2/2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IOAG Service Catalog #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から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65" y="2214657"/>
            <a:ext cx="9956143" cy="2934119"/>
          </a:xfrm>
          <a:prstGeom prst="rect">
            <a:avLst/>
          </a:prstGeom>
        </p:spPr>
      </p:pic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15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937" y="129994"/>
            <a:ext cx="10515600" cy="1741009"/>
          </a:xfrm>
        </p:spPr>
        <p:txBody>
          <a:bodyPr>
            <a:normAutofit fontScale="90000"/>
          </a:bodyPr>
          <a:lstStyle/>
          <a:p>
            <a:r>
              <a:rPr kumimoji="1" lang="en-US" altLang="ja-JP" sz="2800" dirty="0" smtClean="0"/>
              <a:t>3 </a:t>
            </a:r>
            <a:r>
              <a:rPr kumimoji="1" lang="ja-JP" altLang="en-US" sz="2800" dirty="0" smtClean="0"/>
              <a:t>今後の進め方（来年度開始目標）</a:t>
            </a:r>
            <a:r>
              <a:rPr kumimoji="1" lang="en-US" altLang="ja-JP" sz="2800" dirty="0" smtClean="0"/>
              <a:t>(</a:t>
            </a:r>
            <a:r>
              <a:rPr lang="en-US" altLang="ja-JP" sz="2800" dirty="0"/>
              <a:t>2/2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IOAG Service Catalog #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から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2" y="1000498"/>
            <a:ext cx="8362173" cy="5677081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CSODA-SOG-18017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193F-C425-4992-8CAD-FEA145CC14A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89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672</Words>
  <Application>Microsoft Office PowerPoint</Application>
  <PresentationFormat>ワイド画面</PresentationFormat>
  <Paragraphs>98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明朝</vt:lpstr>
      <vt:lpstr>游ゴシック</vt:lpstr>
      <vt:lpstr>游ゴシック Light</vt:lpstr>
      <vt:lpstr>Arial</vt:lpstr>
      <vt:lpstr>Calibri</vt:lpstr>
      <vt:lpstr>Times New Roman</vt:lpstr>
      <vt:lpstr>Office テーマ</vt:lpstr>
      <vt:lpstr>SOE表示ツール将来検討</vt:lpstr>
      <vt:lpstr>アウトライン</vt:lpstr>
      <vt:lpstr>1.現状の整理（SOE表示ツールとのインターフェース）(1/2)</vt:lpstr>
      <vt:lpstr>2. SOE表示ツール将来像のイメージ(1/2)</vt:lpstr>
      <vt:lpstr>2. SOE表示ツール将来像のイメージ(2/2)  当面は　　　　　に焦点をあてる。　</vt:lpstr>
      <vt:lpstr>3 今後の進め方（来年度開始目標）(1/2)</vt:lpstr>
      <vt:lpstr>3 今後の進め方（来年度開始目標）(2/2) IOAG Service Catalog #1から   </vt:lpstr>
      <vt:lpstr>3 今後の進め方（来年度開始目標）(2/2) IOAG Service Catalog #1から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筑波・相模原SOE表示ツールの課題整理</dc:title>
  <dc:creator>Yoshikazu Miyano(JAXA)</dc:creator>
  <cp:lastModifiedBy>Yoshikazu Miyano(JAXA)</cp:lastModifiedBy>
  <cp:revision>62</cp:revision>
  <cp:lastPrinted>2018-07-03T13:42:50Z</cp:lastPrinted>
  <dcterms:created xsi:type="dcterms:W3CDTF">2018-05-31T04:56:56Z</dcterms:created>
  <dcterms:modified xsi:type="dcterms:W3CDTF">2018-10-11T05:22:32Z</dcterms:modified>
</cp:coreProperties>
</file>