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3" r:id="rId4"/>
    <p:sldId id="274" r:id="rId5"/>
    <p:sldId id="285" r:id="rId6"/>
    <p:sldId id="275" r:id="rId7"/>
    <p:sldId id="283" r:id="rId8"/>
    <p:sldId id="281" r:id="rId9"/>
    <p:sldId id="265" r:id="rId10"/>
    <p:sldId id="284" r:id="rId11"/>
    <p:sldId id="267" r:id="rId12"/>
    <p:sldId id="279" r:id="rId13"/>
    <p:sldId id="282" r:id="rId14"/>
    <p:sldId id="271" r:id="rId15"/>
    <p:sldId id="272" r:id="rId16"/>
    <p:sldId id="268"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6740" autoAdjust="0"/>
  </p:normalViewPr>
  <p:slideViewPr>
    <p:cSldViewPr snapToGrid="0">
      <p:cViewPr varScale="1">
        <p:scale>
          <a:sx n="73" d="100"/>
          <a:sy n="73" d="100"/>
        </p:scale>
        <p:origin x="96"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FC155B-466E-4F16-997D-24E09EC6A46D}" type="doc">
      <dgm:prSet loTypeId="urn:microsoft.com/office/officeart/2005/8/layout/arrow2" loCatId="process" qsTypeId="urn:microsoft.com/office/officeart/2005/8/quickstyle/simple3" qsCatId="simple" csTypeId="urn:microsoft.com/office/officeart/2005/8/colors/colorful2" csCatId="colorful" phldr="1"/>
      <dgm:spPr/>
    </dgm:pt>
    <dgm:pt modelId="{082E45EA-6AD7-44DE-98FC-66F7AC653E90}">
      <dgm:prSet phldrT="[テキスト]" custT="1"/>
      <dgm:spPr/>
      <dgm:t>
        <a:bodyPr/>
        <a:lstStyle/>
        <a:p>
          <a:r>
            <a:rPr kumimoji="1" lang="en-US" altLang="ja-JP" sz="1400" b="1" dirty="0"/>
            <a:t>Getting Started with small-scale development, and expanding through PDCA cycles</a:t>
          </a:r>
          <a:endParaRPr kumimoji="1" lang="ja-JP" altLang="en-US" sz="1400" b="1" dirty="0"/>
        </a:p>
      </dgm:t>
    </dgm:pt>
    <dgm:pt modelId="{F28C6605-AC2D-49D4-A474-5774A96F83C5}" type="parTrans" cxnId="{A15D8ACB-C7E0-4F94-8A47-5B27CD58AF15}">
      <dgm:prSet/>
      <dgm:spPr/>
      <dgm:t>
        <a:bodyPr/>
        <a:lstStyle/>
        <a:p>
          <a:endParaRPr kumimoji="1" lang="ja-JP" altLang="en-US"/>
        </a:p>
      </dgm:t>
    </dgm:pt>
    <dgm:pt modelId="{7D27F04A-4C54-4DDD-B4F6-E64C0889958C}" type="sibTrans" cxnId="{A15D8ACB-C7E0-4F94-8A47-5B27CD58AF15}">
      <dgm:prSet/>
      <dgm:spPr/>
      <dgm:t>
        <a:bodyPr/>
        <a:lstStyle/>
        <a:p>
          <a:endParaRPr kumimoji="1" lang="ja-JP" altLang="en-US"/>
        </a:p>
      </dgm:t>
    </dgm:pt>
    <dgm:pt modelId="{C1F9D43A-A9D1-493B-94DD-0E96CA8BC1D3}">
      <dgm:prSet phldrT="[テキスト]" custT="1"/>
      <dgm:spPr/>
      <dgm:t>
        <a:bodyPr/>
        <a:lstStyle/>
        <a:p>
          <a:r>
            <a:rPr kumimoji="1" lang="en-US" altLang="ja-JP" sz="1400" b="1" dirty="0">
              <a:solidFill>
                <a:schemeClr val="tx1"/>
              </a:solidFill>
            </a:rPr>
            <a:t>Testing interoperability first within JAXA, then with other agencies</a:t>
          </a:r>
          <a:endParaRPr kumimoji="1" lang="ja-JP" altLang="en-US" sz="1400" b="1" dirty="0">
            <a:solidFill>
              <a:schemeClr val="tx1"/>
            </a:solidFill>
          </a:endParaRPr>
        </a:p>
      </dgm:t>
    </dgm:pt>
    <dgm:pt modelId="{B2A42793-6D9F-44DD-B58D-18BE773DDEAF}" type="parTrans" cxnId="{3770CEB6-A18A-4399-9753-809F14AA6AE7}">
      <dgm:prSet/>
      <dgm:spPr/>
      <dgm:t>
        <a:bodyPr/>
        <a:lstStyle/>
        <a:p>
          <a:endParaRPr kumimoji="1" lang="ja-JP" altLang="en-US"/>
        </a:p>
      </dgm:t>
    </dgm:pt>
    <dgm:pt modelId="{78FF3187-D5B7-4101-91AB-79CB17C28FFC}" type="sibTrans" cxnId="{3770CEB6-A18A-4399-9753-809F14AA6AE7}">
      <dgm:prSet/>
      <dgm:spPr/>
      <dgm:t>
        <a:bodyPr/>
        <a:lstStyle/>
        <a:p>
          <a:endParaRPr kumimoji="1" lang="ja-JP" altLang="en-US"/>
        </a:p>
      </dgm:t>
    </dgm:pt>
    <dgm:pt modelId="{4C04ABD1-F6BC-441F-9E0B-648DC68DAE28}">
      <dgm:prSet phldrT="[テキスト]" custT="1"/>
      <dgm:spPr/>
      <dgm:t>
        <a:bodyPr/>
        <a:lstStyle/>
        <a:p>
          <a:r>
            <a:rPr kumimoji="1" lang="en-US" altLang="ja-JP" sz="1400" b="1" dirty="0"/>
            <a:t>Promoting the MD-CSTS to outside users (developing open-source software, possibly)</a:t>
          </a:r>
          <a:endParaRPr kumimoji="1" lang="ja-JP" altLang="en-US" sz="1400" b="1" dirty="0"/>
        </a:p>
      </dgm:t>
    </dgm:pt>
    <dgm:pt modelId="{A97B4201-2071-49F7-A5EC-E938C41E7A01}" type="parTrans" cxnId="{6ECBBD43-C626-4CA2-81BB-94837FA1DC0A}">
      <dgm:prSet/>
      <dgm:spPr/>
      <dgm:t>
        <a:bodyPr/>
        <a:lstStyle/>
        <a:p>
          <a:endParaRPr kumimoji="1" lang="ja-JP" altLang="en-US"/>
        </a:p>
      </dgm:t>
    </dgm:pt>
    <dgm:pt modelId="{6F7D408A-96A3-4DB3-BC32-CCAF45E95393}" type="sibTrans" cxnId="{6ECBBD43-C626-4CA2-81BB-94837FA1DC0A}">
      <dgm:prSet/>
      <dgm:spPr/>
      <dgm:t>
        <a:bodyPr/>
        <a:lstStyle/>
        <a:p>
          <a:endParaRPr kumimoji="1" lang="ja-JP" altLang="en-US"/>
        </a:p>
      </dgm:t>
    </dgm:pt>
    <dgm:pt modelId="{8F265351-9C58-47D4-9909-7DA88E8F025D}" type="pres">
      <dgm:prSet presAssocID="{23FC155B-466E-4F16-997D-24E09EC6A46D}" presName="arrowDiagram" presStyleCnt="0">
        <dgm:presLayoutVars>
          <dgm:chMax val="5"/>
          <dgm:dir/>
          <dgm:resizeHandles val="exact"/>
        </dgm:presLayoutVars>
      </dgm:prSet>
      <dgm:spPr/>
    </dgm:pt>
    <dgm:pt modelId="{A2F64104-A31D-4C35-A43C-3248D19C8D84}" type="pres">
      <dgm:prSet presAssocID="{23FC155B-466E-4F16-997D-24E09EC6A46D}" presName="arrow" presStyleLbl="bgShp" presStyleIdx="0" presStyleCnt="1"/>
      <dgm:spPr/>
    </dgm:pt>
    <dgm:pt modelId="{E6E2AE13-326B-4445-B60A-E1DBE5E26AB0}" type="pres">
      <dgm:prSet presAssocID="{23FC155B-466E-4F16-997D-24E09EC6A46D}" presName="arrowDiagram3" presStyleCnt="0"/>
      <dgm:spPr/>
    </dgm:pt>
    <dgm:pt modelId="{18DB21BD-85E2-47A5-9150-CE2F302367FC}" type="pres">
      <dgm:prSet presAssocID="{082E45EA-6AD7-44DE-98FC-66F7AC653E90}" presName="bullet3a" presStyleLbl="node1" presStyleIdx="0" presStyleCnt="3"/>
      <dgm:spPr/>
    </dgm:pt>
    <dgm:pt modelId="{876F592A-09E6-4810-A83C-80A32E819F80}" type="pres">
      <dgm:prSet presAssocID="{082E45EA-6AD7-44DE-98FC-66F7AC653E90}" presName="textBox3a" presStyleLbl="revTx" presStyleIdx="0" presStyleCnt="3" custScaleX="242912" custLinFactNeighborX="53815" custLinFactNeighborY="40517">
        <dgm:presLayoutVars>
          <dgm:bulletEnabled val="1"/>
        </dgm:presLayoutVars>
      </dgm:prSet>
      <dgm:spPr/>
      <dgm:t>
        <a:bodyPr/>
        <a:lstStyle/>
        <a:p>
          <a:endParaRPr kumimoji="1" lang="ja-JP" altLang="en-US"/>
        </a:p>
      </dgm:t>
    </dgm:pt>
    <dgm:pt modelId="{0BB457B2-A5C8-4345-9150-6023F4EA2811}" type="pres">
      <dgm:prSet presAssocID="{C1F9D43A-A9D1-493B-94DD-0E96CA8BC1D3}" presName="bullet3b" presStyleLbl="node1" presStyleIdx="1" presStyleCnt="3"/>
      <dgm:spPr/>
    </dgm:pt>
    <dgm:pt modelId="{CA486DAB-069D-4C31-B9B3-8A9AA24738A0}" type="pres">
      <dgm:prSet presAssocID="{C1F9D43A-A9D1-493B-94DD-0E96CA8BC1D3}" presName="textBox3b" presStyleLbl="revTx" presStyleIdx="1" presStyleCnt="3" custScaleX="157916" custLinFactNeighborX="-31487" custLinFactNeighborY="-88617">
        <dgm:presLayoutVars>
          <dgm:bulletEnabled val="1"/>
        </dgm:presLayoutVars>
      </dgm:prSet>
      <dgm:spPr/>
      <dgm:t>
        <a:bodyPr/>
        <a:lstStyle/>
        <a:p>
          <a:endParaRPr kumimoji="1" lang="ja-JP" altLang="en-US"/>
        </a:p>
      </dgm:t>
    </dgm:pt>
    <dgm:pt modelId="{4EEC3BFC-B4C0-4732-B3C2-2C95143210B1}" type="pres">
      <dgm:prSet presAssocID="{4C04ABD1-F6BC-441F-9E0B-648DC68DAE28}" presName="bullet3c" presStyleLbl="node1" presStyleIdx="2" presStyleCnt="3"/>
      <dgm:spPr/>
    </dgm:pt>
    <dgm:pt modelId="{B59DDD4B-F8EA-4D76-9919-21A0B4C282F7}" type="pres">
      <dgm:prSet presAssocID="{4C04ABD1-F6BC-441F-9E0B-648DC68DAE28}" presName="textBox3c" presStyleLbl="revTx" presStyleIdx="2" presStyleCnt="3" custScaleX="146755" custLinFactNeighborX="24455" custLinFactNeighborY="8599">
        <dgm:presLayoutVars>
          <dgm:bulletEnabled val="1"/>
        </dgm:presLayoutVars>
      </dgm:prSet>
      <dgm:spPr/>
      <dgm:t>
        <a:bodyPr/>
        <a:lstStyle/>
        <a:p>
          <a:endParaRPr kumimoji="1" lang="ja-JP" altLang="en-US"/>
        </a:p>
      </dgm:t>
    </dgm:pt>
  </dgm:ptLst>
  <dgm:cxnLst>
    <dgm:cxn modelId="{3770CEB6-A18A-4399-9753-809F14AA6AE7}" srcId="{23FC155B-466E-4F16-997D-24E09EC6A46D}" destId="{C1F9D43A-A9D1-493B-94DD-0E96CA8BC1D3}" srcOrd="1" destOrd="0" parTransId="{B2A42793-6D9F-44DD-B58D-18BE773DDEAF}" sibTransId="{78FF3187-D5B7-4101-91AB-79CB17C28FFC}"/>
    <dgm:cxn modelId="{2105759D-B2EC-4AD3-994B-ED36790FBB64}" type="presOf" srcId="{C1F9D43A-A9D1-493B-94DD-0E96CA8BC1D3}" destId="{CA486DAB-069D-4C31-B9B3-8A9AA24738A0}" srcOrd="0" destOrd="0" presId="urn:microsoft.com/office/officeart/2005/8/layout/arrow2"/>
    <dgm:cxn modelId="{57D2E58D-48DA-44A7-A2E7-715A63D19DA4}" type="presOf" srcId="{23FC155B-466E-4F16-997D-24E09EC6A46D}" destId="{8F265351-9C58-47D4-9909-7DA88E8F025D}" srcOrd="0" destOrd="0" presId="urn:microsoft.com/office/officeart/2005/8/layout/arrow2"/>
    <dgm:cxn modelId="{A15D8ACB-C7E0-4F94-8A47-5B27CD58AF15}" srcId="{23FC155B-466E-4F16-997D-24E09EC6A46D}" destId="{082E45EA-6AD7-44DE-98FC-66F7AC653E90}" srcOrd="0" destOrd="0" parTransId="{F28C6605-AC2D-49D4-A474-5774A96F83C5}" sibTransId="{7D27F04A-4C54-4DDD-B4F6-E64C0889958C}"/>
    <dgm:cxn modelId="{BA18790D-C40E-472F-9495-693733BF7699}" type="presOf" srcId="{082E45EA-6AD7-44DE-98FC-66F7AC653E90}" destId="{876F592A-09E6-4810-A83C-80A32E819F80}" srcOrd="0" destOrd="0" presId="urn:microsoft.com/office/officeart/2005/8/layout/arrow2"/>
    <dgm:cxn modelId="{6ECBBD43-C626-4CA2-81BB-94837FA1DC0A}" srcId="{23FC155B-466E-4F16-997D-24E09EC6A46D}" destId="{4C04ABD1-F6BC-441F-9E0B-648DC68DAE28}" srcOrd="2" destOrd="0" parTransId="{A97B4201-2071-49F7-A5EC-E938C41E7A01}" sibTransId="{6F7D408A-96A3-4DB3-BC32-CCAF45E95393}"/>
    <dgm:cxn modelId="{FC7F699D-6FBC-4765-881A-29E61642A64F}" type="presOf" srcId="{4C04ABD1-F6BC-441F-9E0B-648DC68DAE28}" destId="{B59DDD4B-F8EA-4D76-9919-21A0B4C282F7}" srcOrd="0" destOrd="0" presId="urn:microsoft.com/office/officeart/2005/8/layout/arrow2"/>
    <dgm:cxn modelId="{25A8173C-28A7-40A3-AB65-746E8B087C64}" type="presParOf" srcId="{8F265351-9C58-47D4-9909-7DA88E8F025D}" destId="{A2F64104-A31D-4C35-A43C-3248D19C8D84}" srcOrd="0" destOrd="0" presId="urn:microsoft.com/office/officeart/2005/8/layout/arrow2"/>
    <dgm:cxn modelId="{1A838067-53C6-4598-96BE-31FA858E1B90}" type="presParOf" srcId="{8F265351-9C58-47D4-9909-7DA88E8F025D}" destId="{E6E2AE13-326B-4445-B60A-E1DBE5E26AB0}" srcOrd="1" destOrd="0" presId="urn:microsoft.com/office/officeart/2005/8/layout/arrow2"/>
    <dgm:cxn modelId="{29CC2703-A756-4A1F-A049-7E922A37D498}" type="presParOf" srcId="{E6E2AE13-326B-4445-B60A-E1DBE5E26AB0}" destId="{18DB21BD-85E2-47A5-9150-CE2F302367FC}" srcOrd="0" destOrd="0" presId="urn:microsoft.com/office/officeart/2005/8/layout/arrow2"/>
    <dgm:cxn modelId="{2204DBA1-B771-4B3D-8EA7-BB9E4E81F7F9}" type="presParOf" srcId="{E6E2AE13-326B-4445-B60A-E1DBE5E26AB0}" destId="{876F592A-09E6-4810-A83C-80A32E819F80}" srcOrd="1" destOrd="0" presId="urn:microsoft.com/office/officeart/2005/8/layout/arrow2"/>
    <dgm:cxn modelId="{AE969998-7A23-471E-B3B4-87659BFC4036}" type="presParOf" srcId="{E6E2AE13-326B-4445-B60A-E1DBE5E26AB0}" destId="{0BB457B2-A5C8-4345-9150-6023F4EA2811}" srcOrd="2" destOrd="0" presId="urn:microsoft.com/office/officeart/2005/8/layout/arrow2"/>
    <dgm:cxn modelId="{A924E0DC-18CC-4EC6-8577-ABE3BB41AFA9}" type="presParOf" srcId="{E6E2AE13-326B-4445-B60A-E1DBE5E26AB0}" destId="{CA486DAB-069D-4C31-B9B3-8A9AA24738A0}" srcOrd="3" destOrd="0" presId="urn:microsoft.com/office/officeart/2005/8/layout/arrow2"/>
    <dgm:cxn modelId="{C4477259-0376-4014-B3D0-B3D6482259D7}" type="presParOf" srcId="{E6E2AE13-326B-4445-B60A-E1DBE5E26AB0}" destId="{4EEC3BFC-B4C0-4732-B3C2-2C95143210B1}" srcOrd="4" destOrd="0" presId="urn:microsoft.com/office/officeart/2005/8/layout/arrow2"/>
    <dgm:cxn modelId="{20BF2433-A828-4221-A85E-30A2BA3032E6}" type="presParOf" srcId="{E6E2AE13-326B-4445-B60A-E1DBE5E26AB0}" destId="{B59DDD4B-F8EA-4D76-9919-21A0B4C282F7}"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64104-A31D-4C35-A43C-3248D19C8D84}">
      <dsp:nvSpPr>
        <dsp:cNvPr id="0" name=""/>
        <dsp:cNvSpPr/>
      </dsp:nvSpPr>
      <dsp:spPr>
        <a:xfrm>
          <a:off x="64858" y="898683"/>
          <a:ext cx="4896394" cy="3060246"/>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8DB21BD-85E2-47A5-9150-CE2F302367FC}">
      <dsp:nvSpPr>
        <dsp:cNvPr id="0" name=""/>
        <dsp:cNvSpPr/>
      </dsp:nvSpPr>
      <dsp:spPr>
        <a:xfrm>
          <a:off x="686700" y="3010865"/>
          <a:ext cx="127306" cy="127306"/>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76F592A-09E6-4810-A83C-80A32E819F80}">
      <dsp:nvSpPr>
        <dsp:cNvPr id="0" name=""/>
        <dsp:cNvSpPr/>
      </dsp:nvSpPr>
      <dsp:spPr>
        <a:xfrm>
          <a:off x="549094" y="3432855"/>
          <a:ext cx="2771285" cy="884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457" tIns="0" rIns="0" bIns="0" numCol="1" spcCol="1270" anchor="t" anchorCtr="0">
          <a:noAutofit/>
        </a:bodyPr>
        <a:lstStyle/>
        <a:p>
          <a:pPr lvl="0" algn="l" defTabSz="622300">
            <a:lnSpc>
              <a:spcPct val="90000"/>
            </a:lnSpc>
            <a:spcBef>
              <a:spcPct val="0"/>
            </a:spcBef>
            <a:spcAft>
              <a:spcPct val="35000"/>
            </a:spcAft>
          </a:pPr>
          <a:r>
            <a:rPr kumimoji="1" lang="en-US" altLang="ja-JP" sz="1400" b="1" kern="1200" dirty="0"/>
            <a:t>Getting Started with small-scale development, and expanding through PDCA cycles</a:t>
          </a:r>
          <a:endParaRPr kumimoji="1" lang="ja-JP" altLang="en-US" sz="1400" b="1" kern="1200" dirty="0"/>
        </a:p>
      </dsp:txBody>
      <dsp:txXfrm>
        <a:off x="549094" y="3432855"/>
        <a:ext cx="2771285" cy="884411"/>
      </dsp:txXfrm>
    </dsp:sp>
    <dsp:sp modelId="{0BB457B2-A5C8-4345-9150-6023F4EA2811}">
      <dsp:nvSpPr>
        <dsp:cNvPr id="0" name=""/>
        <dsp:cNvSpPr/>
      </dsp:nvSpPr>
      <dsp:spPr>
        <a:xfrm>
          <a:off x="1810423" y="2179090"/>
          <a:ext cx="230130" cy="230130"/>
        </a:xfrm>
        <a:prstGeom prst="ellipse">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A486DAB-069D-4C31-B9B3-8A9AA24738A0}">
      <dsp:nvSpPr>
        <dsp:cNvPr id="0" name=""/>
        <dsp:cNvSpPr/>
      </dsp:nvSpPr>
      <dsp:spPr>
        <a:xfrm>
          <a:off x="1215178" y="818883"/>
          <a:ext cx="1855725" cy="1664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41" tIns="0" rIns="0" bIns="0" numCol="1" spcCol="1270" anchor="t" anchorCtr="0">
          <a:noAutofit/>
        </a:bodyPr>
        <a:lstStyle/>
        <a:p>
          <a:pPr lvl="0" algn="l" defTabSz="622300">
            <a:lnSpc>
              <a:spcPct val="90000"/>
            </a:lnSpc>
            <a:spcBef>
              <a:spcPct val="0"/>
            </a:spcBef>
            <a:spcAft>
              <a:spcPct val="35000"/>
            </a:spcAft>
          </a:pPr>
          <a:r>
            <a:rPr kumimoji="1" lang="en-US" altLang="ja-JP" sz="1400" b="1" kern="1200" dirty="0">
              <a:solidFill>
                <a:schemeClr val="tx1"/>
              </a:solidFill>
            </a:rPr>
            <a:t>Testing interoperability first within JAXA, then with other agencies</a:t>
          </a:r>
          <a:endParaRPr kumimoji="1" lang="ja-JP" altLang="en-US" sz="1400" b="1" kern="1200" dirty="0">
            <a:solidFill>
              <a:schemeClr val="tx1"/>
            </a:solidFill>
          </a:endParaRPr>
        </a:p>
      </dsp:txBody>
      <dsp:txXfrm>
        <a:off x="1215178" y="818883"/>
        <a:ext cx="1855725" cy="1664773"/>
      </dsp:txXfrm>
    </dsp:sp>
    <dsp:sp modelId="{4EEC3BFC-B4C0-4732-B3C2-2C95143210B1}">
      <dsp:nvSpPr>
        <dsp:cNvPr id="0" name=""/>
        <dsp:cNvSpPr/>
      </dsp:nvSpPr>
      <dsp:spPr>
        <a:xfrm>
          <a:off x="3161828" y="1672926"/>
          <a:ext cx="318265" cy="318265"/>
        </a:xfrm>
        <a:prstGeom prst="ellipse">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59DDD4B-F8EA-4D76-9919-21A0B4C282F7}">
      <dsp:nvSpPr>
        <dsp:cNvPr id="0" name=""/>
        <dsp:cNvSpPr/>
      </dsp:nvSpPr>
      <dsp:spPr>
        <a:xfrm>
          <a:off x="3171825" y="2014948"/>
          <a:ext cx="1724568" cy="2126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2" tIns="0" rIns="0" bIns="0" numCol="1" spcCol="1270" anchor="t" anchorCtr="0">
          <a:noAutofit/>
        </a:bodyPr>
        <a:lstStyle/>
        <a:p>
          <a:pPr lvl="0" algn="l" defTabSz="622300">
            <a:lnSpc>
              <a:spcPct val="90000"/>
            </a:lnSpc>
            <a:spcBef>
              <a:spcPct val="0"/>
            </a:spcBef>
            <a:spcAft>
              <a:spcPct val="35000"/>
            </a:spcAft>
          </a:pPr>
          <a:r>
            <a:rPr kumimoji="1" lang="en-US" altLang="ja-JP" sz="1400" b="1" kern="1200" dirty="0"/>
            <a:t>Promoting the MD-CSTS to outside users (developing open-source software, possibly)</a:t>
          </a:r>
          <a:endParaRPr kumimoji="1" lang="ja-JP" altLang="en-US" sz="1400" b="1" kern="1200" dirty="0"/>
        </a:p>
      </dsp:txBody>
      <dsp:txXfrm>
        <a:off x="3171825" y="2014948"/>
        <a:ext cx="1724568" cy="212687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41A2C-825E-4173-881B-601EA8636A6F}" type="datetimeFigureOut">
              <a:rPr kumimoji="1" lang="ja-JP" altLang="en-US" smtClean="0"/>
              <a:t>2018/10/3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87CC3-26A5-4B7E-B155-F1C6A1E6D515}" type="slidenum">
              <a:rPr kumimoji="1" lang="ja-JP" altLang="en-US" smtClean="0"/>
              <a:t>‹#›</a:t>
            </a:fld>
            <a:endParaRPr kumimoji="1" lang="ja-JP" altLang="en-US"/>
          </a:p>
        </p:txBody>
      </p:sp>
    </p:spTree>
    <p:extLst>
      <p:ext uri="{BB962C8B-B14F-4D97-AF65-F5344CB8AC3E}">
        <p14:creationId xmlns:p14="http://schemas.microsoft.com/office/powerpoint/2010/main" val="39573193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587CC3-26A5-4B7E-B155-F1C6A1E6D515}" type="slidenum">
              <a:rPr kumimoji="1" lang="ja-JP" altLang="en-US" smtClean="0"/>
              <a:t>6</a:t>
            </a:fld>
            <a:endParaRPr kumimoji="1" lang="ja-JP" altLang="en-US"/>
          </a:p>
        </p:txBody>
      </p:sp>
    </p:spTree>
    <p:extLst>
      <p:ext uri="{BB962C8B-B14F-4D97-AF65-F5344CB8AC3E}">
        <p14:creationId xmlns:p14="http://schemas.microsoft.com/office/powerpoint/2010/main" val="964916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0457CD-F84A-4418-8115-BB2510609240}" type="slidenum">
              <a:rPr kumimoji="1" lang="ja-JP" altLang="en-US" smtClean="0"/>
              <a:t>9</a:t>
            </a:fld>
            <a:endParaRPr kumimoji="1" lang="ja-JP" altLang="en-US"/>
          </a:p>
        </p:txBody>
      </p:sp>
    </p:spTree>
    <p:extLst>
      <p:ext uri="{BB962C8B-B14F-4D97-AF65-F5344CB8AC3E}">
        <p14:creationId xmlns:p14="http://schemas.microsoft.com/office/powerpoint/2010/main" val="428663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587CC3-26A5-4B7E-B155-F1C6A1E6D515}" type="slidenum">
              <a:rPr kumimoji="1" lang="ja-JP" altLang="en-US" smtClean="0"/>
              <a:t>16</a:t>
            </a:fld>
            <a:endParaRPr kumimoji="1" lang="ja-JP" altLang="en-US"/>
          </a:p>
        </p:txBody>
      </p:sp>
    </p:spTree>
    <p:extLst>
      <p:ext uri="{BB962C8B-B14F-4D97-AF65-F5344CB8AC3E}">
        <p14:creationId xmlns:p14="http://schemas.microsoft.com/office/powerpoint/2010/main" val="1614544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9D7CE38-F675-43C3-9973-75432199B52A}" type="datetime1">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334103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D2817B-FA90-4190-B670-23FDFA8242C6}" type="datetime1">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212891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F5DB09-24CD-461F-A500-17D550E14551}" type="datetime1">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309827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1C907E8-B38F-478A-B82E-CC3B098BAC2D}" type="datetime1">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401740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A6935E5-5406-4BDA-B460-ECD3AC2B2949}" type="datetime1">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9203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84D696-298B-4565-B307-031D2A0782CB}" type="datetime1">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403526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DB307FB-5F08-4A65-947A-3DB3EA88573A}" type="datetime1">
              <a:rPr kumimoji="1" lang="ja-JP" altLang="en-US" smtClean="0"/>
              <a:t>2018/10/3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127396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EDDE81E-970F-4BA2-9F5F-91C959A9CB64}" type="datetime1">
              <a:rPr kumimoji="1" lang="ja-JP" altLang="en-US" smtClean="0"/>
              <a:t>2018/10/3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281251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00F9EA-23EC-4ABC-889A-EDE8B18CCA37}" type="datetime1">
              <a:rPr kumimoji="1" lang="ja-JP" altLang="en-US" smtClean="0"/>
              <a:t>2018/10/3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409151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14A8943-39FC-4C10-B2D3-5ADB563D0215}" type="datetime1">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83244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82A179D-73E7-4D63-89DB-ED43A8346FDC}" type="datetime1">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202920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C4FA6-A0EF-4FA1-86BC-DABA2DD2A04D}" type="datetime1">
              <a:rPr kumimoji="1" lang="ja-JP" altLang="en-US" smtClean="0"/>
              <a:t>2018/10/3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16137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yano.yoshikazu@jaxa.j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6.xml"/><Relationship Id="rId5" Type="http://schemas.openxmlformats.org/officeDocument/2006/relationships/hyperlink" Target="http://haya2now.jp/"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anaregistry.org/r/functional_resource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6962" y="567934"/>
            <a:ext cx="9653953" cy="2387600"/>
          </a:xfrm>
        </p:spPr>
        <p:txBody>
          <a:bodyPr>
            <a:normAutofit/>
          </a:bodyPr>
          <a:lstStyle/>
          <a:p>
            <a:r>
              <a:rPr lang="en-US" altLang="ja-JP" sz="3600" b="1" dirty="0">
                <a:latin typeface="游ゴシック Medium" panose="020B0500000000000000" pitchFamily="50" charset="-128"/>
                <a:ea typeface="游ゴシック Medium" panose="020B0500000000000000" pitchFamily="50" charset="-128"/>
              </a:rPr>
              <a:t>JAXA’s Perspective on Implementing CSTSes</a:t>
            </a:r>
            <a:br>
              <a:rPr lang="en-US" altLang="ja-JP" sz="3600" b="1" dirty="0">
                <a:latin typeface="游ゴシック Medium" panose="020B0500000000000000" pitchFamily="50" charset="-128"/>
                <a:ea typeface="游ゴシック Medium" panose="020B0500000000000000" pitchFamily="50" charset="-128"/>
              </a:rPr>
            </a:br>
            <a:r>
              <a:rPr lang="en-US" altLang="ja-JP" sz="3200" dirty="0"/>
              <a:t>(from the viewpoint of a service-user side)</a:t>
            </a:r>
            <a:endParaRPr kumimoji="1" lang="ja-JP" altLang="en-US" sz="3600" b="1" dirty="0">
              <a:latin typeface="游ゴシック Medium" panose="020B0500000000000000" pitchFamily="50" charset="-128"/>
              <a:ea typeface="游ゴシック Medium" panose="020B0500000000000000" pitchFamily="50" charset="-128"/>
            </a:endParaRPr>
          </a:p>
        </p:txBody>
      </p:sp>
      <p:sp>
        <p:nvSpPr>
          <p:cNvPr id="3" name="サブタイトル 2"/>
          <p:cNvSpPr>
            <a:spLocks noGrp="1"/>
          </p:cNvSpPr>
          <p:nvPr>
            <p:ph type="subTitle" idx="1"/>
          </p:nvPr>
        </p:nvSpPr>
        <p:spPr>
          <a:xfrm>
            <a:off x="1523999" y="3602038"/>
            <a:ext cx="9379527" cy="2854180"/>
          </a:xfrm>
        </p:spPr>
        <p:txBody>
          <a:bodyPr>
            <a:normAutofit fontScale="92500" lnSpcReduction="10000"/>
          </a:bodyPr>
          <a:lstStyle/>
          <a:p>
            <a:endParaRPr lang="en-US" altLang="ja-JP" dirty="0"/>
          </a:p>
          <a:p>
            <a:r>
              <a:rPr kumimoji="1" lang="en-US" altLang="ja-JP" dirty="0"/>
              <a:t>Miyano Yoshikazu</a:t>
            </a:r>
          </a:p>
          <a:p>
            <a:r>
              <a:rPr lang="en-US" altLang="ja-JP" dirty="0">
                <a:hlinkClick r:id="rId2"/>
              </a:rPr>
              <a:t>miyano.yoshikazu@jaxa.jp</a:t>
            </a:r>
            <a:endParaRPr lang="en-US" altLang="ja-JP" dirty="0"/>
          </a:p>
          <a:p>
            <a:endParaRPr kumimoji="1" lang="en-US" altLang="ja-JP" dirty="0"/>
          </a:p>
          <a:p>
            <a:r>
              <a:rPr lang="en-US" altLang="ja-JP" dirty="0"/>
              <a:t>Center for Science-Satellite Operation and Data Archive</a:t>
            </a:r>
          </a:p>
          <a:p>
            <a:r>
              <a:rPr lang="en-US" altLang="ja-JP" dirty="0"/>
              <a:t>ISAS (Institute of Space and Astronautical Science)</a:t>
            </a:r>
          </a:p>
          <a:p>
            <a:r>
              <a:rPr lang="en-US" altLang="ja-JP" dirty="0"/>
              <a:t>JAXA</a:t>
            </a:r>
          </a:p>
          <a:p>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a:t>
            </a:fld>
            <a:endParaRPr kumimoji="1" lang="ja-JP" altLang="en-US"/>
          </a:p>
        </p:txBody>
      </p:sp>
    </p:spTree>
    <p:extLst>
      <p:ext uri="{BB962C8B-B14F-4D97-AF65-F5344CB8AC3E}">
        <p14:creationId xmlns:p14="http://schemas.microsoft.com/office/powerpoint/2010/main" val="3662994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84019" y="129598"/>
            <a:ext cx="10515600" cy="604693"/>
          </a:xfrm>
        </p:spPr>
        <p:txBody>
          <a:bodyPr>
            <a:normAutofit/>
          </a:bodyPr>
          <a:lstStyle/>
          <a:p>
            <a:r>
              <a:rPr kumimoji="1" lang="en-US" altLang="ja-JP" sz="3200" dirty="0" smtClean="0"/>
              <a:t>2-2 Planned Implementation </a:t>
            </a:r>
            <a:r>
              <a:rPr lang="en-US" altLang="ja-JP" sz="3200" dirty="0" smtClean="0"/>
              <a:t>Phases</a:t>
            </a:r>
            <a:endParaRPr kumimoji="1" lang="ja-JP" altLang="en-US" sz="3200" dirty="0"/>
          </a:p>
        </p:txBody>
      </p:sp>
      <p:sp>
        <p:nvSpPr>
          <p:cNvPr id="5" name="コンテンツ プレースホルダー 4"/>
          <p:cNvSpPr>
            <a:spLocks noGrp="1"/>
          </p:cNvSpPr>
          <p:nvPr>
            <p:ph idx="1"/>
          </p:nvPr>
        </p:nvSpPr>
        <p:spPr>
          <a:xfrm>
            <a:off x="284019" y="554500"/>
            <a:ext cx="7697387" cy="6303500"/>
          </a:xfrm>
        </p:spPr>
        <p:txBody>
          <a:bodyPr>
            <a:normAutofit/>
          </a:bodyPr>
          <a:lstStyle/>
          <a:p>
            <a:pPr marL="0" indent="0">
              <a:buNone/>
            </a:pPr>
            <a:endParaRPr lang="en-US" altLang="ja-JP" sz="2200" dirty="0" smtClean="0"/>
          </a:p>
          <a:p>
            <a:pPr marL="342900" indent="-342900">
              <a:buAutoNum type="arabicParenR"/>
            </a:pPr>
            <a:r>
              <a:rPr lang="en-US" altLang="ja-JP" sz="2200" b="1" dirty="0" smtClean="0"/>
              <a:t>Getting started with small scale development</a:t>
            </a:r>
          </a:p>
          <a:p>
            <a:pPr marL="0" indent="0">
              <a:buNone/>
            </a:pPr>
            <a:r>
              <a:rPr lang="en-US" altLang="ja-JP" sz="2200" dirty="0"/>
              <a:t> </a:t>
            </a:r>
            <a:r>
              <a:rPr lang="en-US" altLang="ja-JP" sz="2200" dirty="0" smtClean="0"/>
              <a:t>  JAXA </a:t>
            </a:r>
            <a:r>
              <a:rPr lang="en-US" altLang="ja-JP" sz="2200" dirty="0"/>
              <a:t>will initiate implementation </a:t>
            </a:r>
            <a:r>
              <a:rPr lang="en-US" altLang="ja-JP" sz="2200" b="1" dirty="0"/>
              <a:t>with </a:t>
            </a:r>
            <a:r>
              <a:rPr lang="en-US" altLang="ja-JP" sz="2200" b="1" dirty="0" smtClean="0"/>
              <a:t>mandatory procedures and several </a:t>
            </a:r>
            <a:r>
              <a:rPr lang="en-US" altLang="ja-JP" sz="2200" b="1" dirty="0"/>
              <a:t>numbers of </a:t>
            </a:r>
            <a:r>
              <a:rPr lang="en-US" altLang="ja-JP" sz="2200" b="1" dirty="0" smtClean="0"/>
              <a:t>parameters/events. Expansion will be held throughout PDCA cycle.</a:t>
            </a:r>
          </a:p>
          <a:p>
            <a:pPr marL="0" indent="0">
              <a:buNone/>
            </a:pPr>
            <a:r>
              <a:rPr lang="en-US" altLang="ja-JP" sz="2200" dirty="0" smtClean="0"/>
              <a:t>Service management, especially service package, will be also considered in expansion phase.</a:t>
            </a:r>
            <a:endParaRPr lang="en-US" altLang="ja-JP" sz="2200" dirty="0"/>
          </a:p>
          <a:p>
            <a:pPr marL="0" indent="0">
              <a:buNone/>
            </a:pPr>
            <a:r>
              <a:rPr lang="en-US" altLang="ja-JP" sz="2200" dirty="0" smtClean="0"/>
              <a:t>2) </a:t>
            </a:r>
            <a:r>
              <a:rPr lang="en-US" altLang="ja-JP" sz="2200" b="1" dirty="0" smtClean="0"/>
              <a:t>Interoperability test will be done firstly within JAXA and then with agencies</a:t>
            </a:r>
          </a:p>
          <a:p>
            <a:pPr marL="0" indent="0">
              <a:buNone/>
            </a:pPr>
            <a:r>
              <a:rPr lang="en-US" altLang="ja-JP" sz="2200" dirty="0" smtClean="0"/>
              <a:t>JAXA </a:t>
            </a:r>
            <a:r>
              <a:rPr lang="en-US" altLang="ja-JP" sz="2200" dirty="0"/>
              <a:t>will develop a simulator of MD-CSTS Service Provider and will do interoperability test within JAXA and then connect Service Provider by other agencies</a:t>
            </a:r>
            <a:r>
              <a:rPr lang="en-US" altLang="ja-JP" sz="2200" dirty="0" smtClean="0"/>
              <a:t>.</a:t>
            </a:r>
          </a:p>
          <a:p>
            <a:pPr marL="0" indent="0">
              <a:buNone/>
            </a:pPr>
            <a:r>
              <a:rPr lang="en-US" altLang="ja-JP" sz="2200" dirty="0" smtClean="0"/>
              <a:t>3) </a:t>
            </a:r>
            <a:r>
              <a:rPr lang="en-US" altLang="ja-JP" sz="2200" b="1" dirty="0" smtClean="0"/>
              <a:t>Promotion to service users outside JAXA.</a:t>
            </a:r>
          </a:p>
          <a:p>
            <a:pPr marL="0" indent="0">
              <a:buNone/>
            </a:pPr>
            <a:r>
              <a:rPr lang="en-US" altLang="ja-JP" sz="2200" b="1" dirty="0" smtClean="0"/>
              <a:t>My motivation is for service users outsides JAXA to use this gateway free of charge. </a:t>
            </a:r>
            <a:r>
              <a:rPr lang="en-US" altLang="ja-JP" sz="2200" dirty="0" smtClean="0"/>
              <a:t>Releasing the software as open source is the best for all. I need to negotiate with developer rather than JAXA</a:t>
            </a:r>
          </a:p>
          <a:p>
            <a:pPr marL="0" indent="0">
              <a:buNone/>
            </a:pPr>
            <a:endParaRPr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fld id="{FC89D31D-CD2A-4292-90BF-968A94E39839}" type="slidenum">
              <a:rPr kumimoji="1" lang="ja-JP" altLang="en-US" smtClean="0"/>
              <a:t>10</a:t>
            </a:fld>
            <a:endParaRPr kumimoji="1" lang="ja-JP" altLang="en-US"/>
          </a:p>
        </p:txBody>
      </p:sp>
      <p:sp>
        <p:nvSpPr>
          <p:cNvPr id="7" name="テキスト ボックス 6"/>
          <p:cNvSpPr txBox="1"/>
          <p:nvPr/>
        </p:nvSpPr>
        <p:spPr>
          <a:xfrm>
            <a:off x="10238509" y="1468582"/>
            <a:ext cx="184731" cy="369332"/>
          </a:xfrm>
          <a:prstGeom prst="rect">
            <a:avLst/>
          </a:prstGeom>
          <a:noFill/>
        </p:spPr>
        <p:txBody>
          <a:bodyPr wrap="none" rtlCol="0">
            <a:spAutoFit/>
          </a:bodyPr>
          <a:lstStyle/>
          <a:p>
            <a:endParaRPr kumimoji="1" lang="ja-JP" altLang="en-US" dirty="0"/>
          </a:p>
        </p:txBody>
      </p:sp>
      <p:graphicFrame>
        <p:nvGraphicFramePr>
          <p:cNvPr id="9" name="コンテンツ プレースホルダー 3">
            <a:extLst>
              <a:ext uri="{FF2B5EF4-FFF2-40B4-BE49-F238E27FC236}">
                <a16:creationId xmlns:a16="http://schemas.microsoft.com/office/drawing/2014/main" id="{6AB0A6DE-1E6D-4CEC-99E5-556A0218EB98}"/>
              </a:ext>
            </a:extLst>
          </p:cNvPr>
          <p:cNvGraphicFramePr>
            <a:graphicFrameLocks/>
          </p:cNvGraphicFramePr>
          <p:nvPr>
            <p:extLst>
              <p:ext uri="{D42A27DB-BD31-4B8C-83A1-F6EECF244321}">
                <p14:modId xmlns:p14="http://schemas.microsoft.com/office/powerpoint/2010/main" val="3425271585"/>
              </p:ext>
            </p:extLst>
          </p:nvPr>
        </p:nvGraphicFramePr>
        <p:xfrm>
          <a:off x="7312332" y="222069"/>
          <a:ext cx="4896394" cy="48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00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8600" y="1059679"/>
            <a:ext cx="11963400" cy="5506942"/>
          </a:xfrm>
        </p:spPr>
        <p:txBody>
          <a:bodyPr>
            <a:normAutofit fontScale="92500" lnSpcReduction="10000"/>
          </a:bodyPr>
          <a:lstStyle/>
          <a:p>
            <a:pPr marL="514350" indent="-514350">
              <a:buAutoNum type="arabicParenR"/>
            </a:pPr>
            <a:r>
              <a:rPr lang="en-US" altLang="ja-JP" sz="2400" b="1" dirty="0"/>
              <a:t>JAXA proposes to approve some of the functional resources of SANA Registry.</a:t>
            </a:r>
          </a:p>
          <a:p>
            <a:pPr marL="623888" indent="0">
              <a:lnSpc>
                <a:spcPct val="120000"/>
              </a:lnSpc>
              <a:buNone/>
            </a:pPr>
            <a:r>
              <a:rPr lang="en-US" altLang="ja-JP" sz="2400" dirty="0"/>
              <a:t>The functional resource types of SANA Registry related to MD-CSTS should be approved</a:t>
            </a:r>
            <a:r>
              <a:rPr lang="en-US" altLang="ja-JP" sz="2400" b="1" dirty="0"/>
              <a:t> </a:t>
            </a:r>
            <a:r>
              <a:rPr lang="en-US" altLang="ja-JP" sz="2400" dirty="0"/>
              <a:t>before any agency starting implementing CSTSes, while JAXA considers approving all functional resource types will be too time-consuming.</a:t>
            </a:r>
            <a:br>
              <a:rPr lang="en-US" altLang="ja-JP" sz="2400" dirty="0"/>
            </a:br>
            <a:endParaRPr lang="en-US" altLang="ja-JP" sz="2400" dirty="0"/>
          </a:p>
          <a:p>
            <a:pPr marL="0" indent="1520825">
              <a:buNone/>
            </a:pPr>
            <a:r>
              <a:rPr lang="en-US" altLang="ja-JP" sz="1900" dirty="0"/>
              <a:t>Functional Resource Types used in the operational scenario of MD-CSTS BB (922.1-B-1 )</a:t>
            </a:r>
          </a:p>
          <a:p>
            <a:pPr marL="0" indent="1520825">
              <a:buNone/>
            </a:pPr>
            <a:r>
              <a:rPr lang="en-US" altLang="ja-JP" sz="1900" dirty="0"/>
              <a:t>– Antenna</a:t>
            </a:r>
          </a:p>
          <a:p>
            <a:pPr marL="0" indent="1520825">
              <a:buNone/>
            </a:pPr>
            <a:r>
              <a:rPr lang="en-US" altLang="ja-JP" sz="1900" dirty="0"/>
              <a:t>– Forward Space Link Carrier Transmission</a:t>
            </a:r>
          </a:p>
          <a:p>
            <a:pPr marL="0" indent="1520825">
              <a:buNone/>
            </a:pPr>
            <a:r>
              <a:rPr lang="en-US" altLang="ja-JP" sz="1900" dirty="0"/>
              <a:t>– Forward TC PLOP, Sync, and Channel Encoding</a:t>
            </a:r>
          </a:p>
          <a:p>
            <a:pPr marL="0" indent="1520825">
              <a:buNone/>
            </a:pPr>
            <a:r>
              <a:rPr lang="en-US" altLang="ja-JP" sz="1900" dirty="0"/>
              <a:t>– Forward CLTU Transfer Service Provider</a:t>
            </a:r>
          </a:p>
          <a:p>
            <a:pPr marL="0" indent="1520825">
              <a:buNone/>
            </a:pPr>
            <a:r>
              <a:rPr lang="en-US" altLang="ja-JP" sz="1900" dirty="0"/>
              <a:t>– Return Space Link Carrier Reception</a:t>
            </a:r>
          </a:p>
          <a:p>
            <a:pPr marL="0" indent="1520825">
              <a:buNone/>
            </a:pPr>
            <a:r>
              <a:rPr lang="en-US" altLang="ja-JP" sz="1900" dirty="0"/>
              <a:t>– Return TM Synchronization and Decoding</a:t>
            </a:r>
          </a:p>
          <a:p>
            <a:pPr marL="0" indent="1520825">
              <a:buNone/>
            </a:pPr>
            <a:r>
              <a:rPr lang="en-US" altLang="ja-JP" sz="1900" dirty="0"/>
              <a:t>– Return All Frames Transfer Service Provider</a:t>
            </a:r>
          </a:p>
          <a:p>
            <a:pPr marL="0" indent="1520825">
              <a:buNone/>
            </a:pPr>
            <a:r>
              <a:rPr lang="en-US" altLang="ja-JP" sz="1900" dirty="0"/>
              <a:t>– Monitored Data CSTS Provider</a:t>
            </a:r>
          </a:p>
          <a:p>
            <a:pPr marL="0" indent="1520825">
              <a:buNone/>
            </a:pPr>
            <a:r>
              <a:rPr lang="en-US" altLang="ja-JP" sz="1900" dirty="0"/>
              <a:t>– Monitored Data Collection</a:t>
            </a:r>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11</a:t>
            </a:fld>
            <a:endParaRPr kumimoji="1" lang="ja-JP" altLang="en-US"/>
          </a:p>
        </p:txBody>
      </p:sp>
      <p:sp>
        <p:nvSpPr>
          <p:cNvPr id="6" name="タイトル 5"/>
          <p:cNvSpPr>
            <a:spLocks noGrp="1"/>
          </p:cNvSpPr>
          <p:nvPr>
            <p:ph type="title"/>
          </p:nvPr>
        </p:nvSpPr>
        <p:spPr>
          <a:xfrm>
            <a:off x="228600" y="220644"/>
            <a:ext cx="10515600" cy="692727"/>
          </a:xfrm>
        </p:spPr>
        <p:txBody>
          <a:bodyPr>
            <a:noAutofit/>
          </a:bodyPr>
          <a:lstStyle/>
          <a:p>
            <a:r>
              <a:rPr kumimoji="1" lang="en-US" altLang="ja-JP" sz="2800" dirty="0"/>
              <a:t>2-3. </a:t>
            </a:r>
            <a:r>
              <a:rPr lang="en-US" altLang="ja-JP" sz="2800" dirty="0" smtClean="0"/>
              <a:t>Discussion (1/2)</a:t>
            </a:r>
            <a:endParaRPr kumimoji="1" lang="ja-JP" altLang="en-US" sz="2800" dirty="0"/>
          </a:p>
        </p:txBody>
      </p:sp>
    </p:spTree>
    <p:extLst>
      <p:ext uri="{BB962C8B-B14F-4D97-AF65-F5344CB8AC3E}">
        <p14:creationId xmlns:p14="http://schemas.microsoft.com/office/powerpoint/2010/main" val="830604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145135"/>
            <a:ext cx="11021291" cy="5421485"/>
          </a:xfrm>
        </p:spPr>
        <p:txBody>
          <a:bodyPr>
            <a:normAutofit lnSpcReduction="10000"/>
          </a:bodyPr>
          <a:lstStyle/>
          <a:p>
            <a:pPr marL="0" indent="0">
              <a:buNone/>
            </a:pPr>
            <a:r>
              <a:rPr lang="en-US" altLang="ja-JP" sz="2400" b="1" dirty="0"/>
              <a:t>1) </a:t>
            </a:r>
            <a:r>
              <a:rPr lang="en-US" altLang="ja-JP" sz="2400" b="1" dirty="0" smtClean="0"/>
              <a:t>Should CSTS WG make </a:t>
            </a:r>
            <a:r>
              <a:rPr lang="en-US" altLang="ja-JP" sz="2400" b="1" dirty="0"/>
              <a:t>CCSDS </a:t>
            </a:r>
            <a:r>
              <a:rPr lang="en-US" altLang="ja-JP" sz="2400" b="1" dirty="0" smtClean="0"/>
              <a:t>books </a:t>
            </a:r>
            <a:r>
              <a:rPr lang="en-US" altLang="ja-JP" sz="2400" b="1" dirty="0"/>
              <a:t>for </a:t>
            </a:r>
            <a:r>
              <a:rPr lang="en-US" altLang="ja-JP" sz="2400" b="1" dirty="0" err="1"/>
              <a:t>CSTSes</a:t>
            </a:r>
            <a:r>
              <a:rPr lang="en-US" altLang="ja-JP" sz="2400" b="1" dirty="0"/>
              <a:t> </a:t>
            </a:r>
            <a:r>
              <a:rPr lang="en-US" altLang="ja-JP" sz="2400" b="1" dirty="0" smtClean="0"/>
              <a:t>API like SLE API MBs?</a:t>
            </a:r>
            <a:endParaRPr lang="en-US" altLang="ja-JP" sz="2400" b="1" dirty="0"/>
          </a:p>
          <a:p>
            <a:pPr marL="358775" indent="0">
              <a:lnSpc>
                <a:spcPct val="100000"/>
              </a:lnSpc>
              <a:buNone/>
            </a:pPr>
            <a:r>
              <a:rPr lang="en-US" altLang="ja-JP" sz="2400" dirty="0"/>
              <a:t>JAXA considers providing APIs to user gateway to harmonize with legacy systems. </a:t>
            </a:r>
            <a:r>
              <a:rPr lang="en-US" altLang="ja-JP" sz="2400" b="1" dirty="0"/>
              <a:t>If there will be </a:t>
            </a:r>
            <a:r>
              <a:rPr lang="en-US" altLang="ja-JP" sz="2400" b="1" dirty="0" smtClean="0"/>
              <a:t>also a </a:t>
            </a:r>
            <a:r>
              <a:rPr lang="en-US" altLang="ja-JP" sz="2400" b="1" dirty="0"/>
              <a:t>plan to edit equivalent books of SLE API MB, JAXA will support the APIs based on the books</a:t>
            </a:r>
            <a:r>
              <a:rPr lang="en-US" altLang="ja-JP" sz="2400" b="1" dirty="0" smtClean="0"/>
              <a:t>. </a:t>
            </a:r>
            <a:r>
              <a:rPr lang="en-US" altLang="ja-JP" sz="2400" dirty="0" smtClean="0"/>
              <a:t>Otherwise</a:t>
            </a:r>
            <a:r>
              <a:rPr lang="en-US" altLang="ja-JP" sz="2400" dirty="0"/>
              <a:t>, JAXA will document API book just for JAXA user gateway, which will not standardized in CCSDS.</a:t>
            </a:r>
          </a:p>
          <a:p>
            <a:pPr marL="0" indent="0">
              <a:buNone/>
            </a:pPr>
            <a:endParaRPr lang="en-US" altLang="ja-JP" sz="2400" dirty="0"/>
          </a:p>
          <a:p>
            <a:pPr marL="358775" indent="-358775">
              <a:lnSpc>
                <a:spcPct val="100000"/>
              </a:lnSpc>
              <a:buNone/>
            </a:pPr>
            <a:r>
              <a:rPr lang="en-US" altLang="ja-JP" sz="2400" b="1" dirty="0"/>
              <a:t>2) What programming language should we use to promote CSTSes to end-users?</a:t>
            </a:r>
          </a:p>
          <a:p>
            <a:pPr marL="358775" indent="0">
              <a:lnSpc>
                <a:spcPct val="100000"/>
              </a:lnSpc>
              <a:buNone/>
            </a:pPr>
            <a:r>
              <a:rPr lang="en-US" altLang="ja-JP" sz="2400" dirty="0"/>
              <a:t>JAXA has developed cross support systems and their GUIs in JAVA. </a:t>
            </a:r>
            <a:r>
              <a:rPr lang="en-US" altLang="ja-JP" sz="2400" b="1" dirty="0"/>
              <a:t>Will JAVA keep attracting users even after Oracle will charge for JAVA?  </a:t>
            </a:r>
            <a:r>
              <a:rPr lang="en-US" altLang="ja-JP" sz="2400" dirty="0"/>
              <a:t>My concern is to keep coding in JAVA using OpenJDK and to develop in other programming languages such as C++.</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12</a:t>
            </a:fld>
            <a:endParaRPr kumimoji="1" lang="ja-JP" altLang="en-US"/>
          </a:p>
        </p:txBody>
      </p:sp>
      <p:sp>
        <p:nvSpPr>
          <p:cNvPr id="6" name="タイトル 5"/>
          <p:cNvSpPr>
            <a:spLocks noGrp="1"/>
          </p:cNvSpPr>
          <p:nvPr>
            <p:ph type="title"/>
          </p:nvPr>
        </p:nvSpPr>
        <p:spPr>
          <a:xfrm>
            <a:off x="441726" y="274288"/>
            <a:ext cx="10515600" cy="692727"/>
          </a:xfrm>
        </p:spPr>
        <p:txBody>
          <a:bodyPr>
            <a:noAutofit/>
          </a:bodyPr>
          <a:lstStyle/>
          <a:p>
            <a:r>
              <a:rPr kumimoji="1" lang="en-US" altLang="ja-JP" sz="2800" dirty="0" smtClean="0"/>
              <a:t>2-3. Discussions (2/2)</a:t>
            </a:r>
            <a:endParaRPr kumimoji="1" lang="ja-JP" altLang="en-US" sz="2800" dirty="0"/>
          </a:p>
        </p:txBody>
      </p:sp>
    </p:spTree>
    <p:extLst>
      <p:ext uri="{BB962C8B-B14F-4D97-AF65-F5344CB8AC3E}">
        <p14:creationId xmlns:p14="http://schemas.microsoft.com/office/powerpoint/2010/main" val="210515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5131" y="600891"/>
            <a:ext cx="11612879" cy="2471176"/>
          </a:xfrm>
        </p:spPr>
        <p:txBody>
          <a:bodyPr>
            <a:noAutofit/>
          </a:bodyPr>
          <a:lstStyle/>
          <a:p>
            <a:pPr marL="742950" indent="-742950">
              <a:lnSpc>
                <a:spcPct val="100000"/>
              </a:lnSpc>
              <a:buFont typeface="+mj-lt"/>
              <a:buAutoNum type="arabicPeriod" startAt="3"/>
            </a:pPr>
            <a:r>
              <a:rPr lang="en-US" altLang="ja-JP" sz="3200" dirty="0"/>
              <a:t>Probable approaches to promote CSTSes to end-users</a:t>
            </a:r>
            <a:br>
              <a:rPr lang="en-US" altLang="ja-JP" sz="3200" dirty="0"/>
            </a:br>
            <a:r>
              <a:rPr lang="en-US" altLang="ja-JP" sz="3200" dirty="0"/>
              <a:t>3-1. Promotion to end-users</a:t>
            </a:r>
            <a:br>
              <a:rPr lang="en-US" altLang="ja-JP" sz="3200" dirty="0"/>
            </a:br>
            <a:r>
              <a:rPr lang="en-US" altLang="ja-JP" sz="3200" dirty="0"/>
              <a:t>3-2. Interoperability Model </a:t>
            </a:r>
            <a:r>
              <a:rPr lang="en-US" altLang="ja-JP" sz="3200" dirty="0" smtClean="0"/>
              <a:t/>
            </a:r>
            <a:br>
              <a:rPr lang="en-US" altLang="ja-JP" sz="3200" dirty="0" smtClean="0"/>
            </a:br>
            <a:r>
              <a:rPr lang="en-US" altLang="ja-JP" sz="3200" dirty="0" smtClean="0"/>
              <a:t>3-3 Discussion</a:t>
            </a:r>
            <a:r>
              <a:rPr lang="en-US" altLang="ja-JP" dirty="0"/>
              <a:t/>
            </a:r>
            <a:br>
              <a:rPr lang="en-US" altLang="ja-JP" dirty="0"/>
            </a:br>
            <a:endParaRPr lang="en-US" altLang="ja-JP"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13</a:t>
            </a:fld>
            <a:endParaRPr kumimoji="1" lang="ja-JP" altLang="en-US"/>
          </a:p>
        </p:txBody>
      </p:sp>
    </p:spTree>
    <p:extLst>
      <p:ext uri="{BB962C8B-B14F-4D97-AF65-F5344CB8AC3E}">
        <p14:creationId xmlns:p14="http://schemas.microsoft.com/office/powerpoint/2010/main" val="1974648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5700" y="1486013"/>
            <a:ext cx="11200600" cy="4351338"/>
          </a:xfrm>
        </p:spPr>
        <p:txBody>
          <a:bodyPr>
            <a:normAutofit fontScale="70000" lnSpcReduction="20000"/>
          </a:bodyPr>
          <a:lstStyle/>
          <a:p>
            <a:pPr marL="0" indent="0">
              <a:lnSpc>
                <a:spcPct val="120000"/>
              </a:lnSpc>
              <a:buNone/>
            </a:pPr>
            <a:r>
              <a:rPr lang="en-US" altLang="ja-JP" dirty="0"/>
              <a:t>CCSDS proceeds standardization of a technology through publishing documents to promote interoperability basically from the viewpoints of Service Providers. </a:t>
            </a:r>
            <a:r>
              <a:rPr lang="en-US" altLang="ja-JP" b="1" dirty="0"/>
              <a:t>Additional approaches such as providing open source software are out of scope for CCSDS community so far.</a:t>
            </a:r>
          </a:p>
          <a:p>
            <a:pPr marL="0" indent="0">
              <a:lnSpc>
                <a:spcPct val="120000"/>
              </a:lnSpc>
              <a:buNone/>
            </a:pPr>
            <a:endParaRPr lang="en-US" altLang="ja-JP" dirty="0"/>
          </a:p>
          <a:p>
            <a:pPr marL="0" indent="0">
              <a:lnSpc>
                <a:spcPct val="120000"/>
              </a:lnSpc>
              <a:buNone/>
            </a:pPr>
            <a:r>
              <a:rPr kumimoji="1" lang="en-US" altLang="ja-JP" dirty="0"/>
              <a:t>Therefore, end-users </a:t>
            </a:r>
            <a:r>
              <a:rPr lang="en-US" altLang="ja-JP" dirty="0"/>
              <a:t>must develop services based on documents unless developers will sell their products compatible with standard. </a:t>
            </a:r>
            <a:r>
              <a:rPr lang="en-US" altLang="ja-JP" b="1" dirty="0" smtClean="0"/>
              <a:t>They </a:t>
            </a:r>
            <a:r>
              <a:rPr lang="en-US" altLang="ja-JP" b="1" dirty="0"/>
              <a:t>tend to find it difficult to implement standards in service level, while they can easily adopt systems in data format level</a:t>
            </a:r>
            <a:r>
              <a:rPr lang="en-US" altLang="ja-JP" dirty="0"/>
              <a:t> such as the ones developed by CCSDS Navigation WG.</a:t>
            </a:r>
          </a:p>
          <a:p>
            <a:pPr marL="0" indent="0">
              <a:lnSpc>
                <a:spcPct val="120000"/>
              </a:lnSpc>
              <a:buNone/>
            </a:pPr>
            <a:endParaRPr lang="en-US" altLang="ja-JP" dirty="0"/>
          </a:p>
          <a:p>
            <a:pPr marL="0" indent="0">
              <a:lnSpc>
                <a:spcPct val="120000"/>
              </a:lnSpc>
              <a:buNone/>
            </a:pPr>
            <a:r>
              <a:rPr lang="en-US" altLang="ja-JP" dirty="0"/>
              <a:t>To</a:t>
            </a:r>
            <a:r>
              <a:rPr lang="ja-JP" altLang="en-US" dirty="0"/>
              <a:t> </a:t>
            </a:r>
            <a:r>
              <a:rPr lang="en-US" altLang="ja-JP" dirty="0"/>
              <a:t>my understandings, </a:t>
            </a:r>
            <a:r>
              <a:rPr lang="en-US" altLang="ja-JP" b="1" dirty="0"/>
              <a:t>CCSDS is expected to support implementation for end-users as approach of promotion. </a:t>
            </a:r>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en-US" altLang="ja-JP"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14</a:t>
            </a:fld>
            <a:endParaRPr kumimoji="1" lang="ja-JP" altLang="en-US"/>
          </a:p>
        </p:txBody>
      </p:sp>
      <p:sp>
        <p:nvSpPr>
          <p:cNvPr id="7" name="タイトル 5">
            <a:extLst>
              <a:ext uri="{FF2B5EF4-FFF2-40B4-BE49-F238E27FC236}">
                <a16:creationId xmlns:a16="http://schemas.microsoft.com/office/drawing/2014/main" id="{C5E5C5B6-87EA-4775-B201-59932DABC066}"/>
              </a:ext>
            </a:extLst>
          </p:cNvPr>
          <p:cNvSpPr>
            <a:spLocks noGrp="1"/>
          </p:cNvSpPr>
          <p:nvPr>
            <p:ph type="title"/>
          </p:nvPr>
        </p:nvSpPr>
        <p:spPr>
          <a:xfrm>
            <a:off x="495700" y="406173"/>
            <a:ext cx="10515600" cy="692727"/>
          </a:xfrm>
        </p:spPr>
        <p:txBody>
          <a:bodyPr>
            <a:noAutofit/>
          </a:bodyPr>
          <a:lstStyle/>
          <a:p>
            <a:r>
              <a:rPr kumimoji="1" lang="en-US" altLang="ja-JP" sz="2800" dirty="0"/>
              <a:t>3-1. </a:t>
            </a:r>
            <a:r>
              <a:rPr lang="en-US" altLang="ja-JP" sz="2800" dirty="0"/>
              <a:t>Promotion to end-users</a:t>
            </a:r>
            <a:endParaRPr kumimoji="1" lang="ja-JP" altLang="en-US" sz="2800" dirty="0"/>
          </a:p>
        </p:txBody>
      </p:sp>
    </p:spTree>
    <p:extLst>
      <p:ext uri="{BB962C8B-B14F-4D97-AF65-F5344CB8AC3E}">
        <p14:creationId xmlns:p14="http://schemas.microsoft.com/office/powerpoint/2010/main" val="455145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3394" y="1169896"/>
            <a:ext cx="2839152" cy="646168"/>
          </a:xfrm>
        </p:spPr>
        <p:txBody>
          <a:bodyPr>
            <a:noAutofit/>
          </a:bodyPr>
          <a:lstStyle/>
          <a:p>
            <a:pPr algn="ctr"/>
            <a:r>
              <a:rPr lang="en-US" sz="1800" b="1" dirty="0"/>
              <a:t>Interoperability </a:t>
            </a:r>
            <a:br>
              <a:rPr lang="en-US" sz="1800" b="1" dirty="0"/>
            </a:br>
            <a:r>
              <a:rPr lang="en-US" sz="1800" b="1" dirty="0"/>
              <a:t>Levels </a:t>
            </a:r>
          </a:p>
        </p:txBody>
      </p:sp>
      <p:sp>
        <p:nvSpPr>
          <p:cNvPr id="4" name="Slide Number Placeholder 3"/>
          <p:cNvSpPr>
            <a:spLocks noGrp="1"/>
          </p:cNvSpPr>
          <p:nvPr>
            <p:ph type="sldNum" sz="quarter" idx="10"/>
          </p:nvPr>
        </p:nvSpPr>
        <p:spPr>
          <a:xfrm>
            <a:off x="-768927" y="6492875"/>
            <a:ext cx="2743200" cy="365125"/>
          </a:xfrm>
        </p:spPr>
        <p:txBody>
          <a:bodyPr/>
          <a:lstStyle/>
          <a:p>
            <a:pPr>
              <a:defRPr/>
            </a:pPr>
            <a:fld id="{C6DE6701-7125-43E0-8268-7390181182C0}" type="slidenum">
              <a:rPr lang="en-US" smtClean="0"/>
              <a:pPr>
                <a:defRPr/>
              </a:pPr>
              <a:t>15</a:t>
            </a:fld>
            <a:endParaRPr lang="en-US"/>
          </a:p>
        </p:txBody>
      </p:sp>
      <p:grpSp>
        <p:nvGrpSpPr>
          <p:cNvPr id="5" name="Group 4"/>
          <p:cNvGrpSpPr/>
          <p:nvPr/>
        </p:nvGrpSpPr>
        <p:grpSpPr>
          <a:xfrm>
            <a:off x="132540" y="1365463"/>
            <a:ext cx="6092041" cy="4803569"/>
            <a:chOff x="1359725" y="1240971"/>
            <a:chExt cx="6092041" cy="4803569"/>
          </a:xfrm>
        </p:grpSpPr>
        <p:sp>
          <p:nvSpPr>
            <p:cNvPr id="6" name="Isosceles Triangle 5"/>
            <p:cNvSpPr/>
            <p:nvPr/>
          </p:nvSpPr>
          <p:spPr bwMode="auto">
            <a:xfrm>
              <a:off x="1359725" y="1240971"/>
              <a:ext cx="6092041" cy="4803569"/>
            </a:xfrm>
            <a:prstGeom prst="triangle">
              <a:avLst/>
            </a:prstGeom>
            <a:solidFill>
              <a:srgbClr val="92D050"/>
            </a:solidFill>
            <a:ln w="38100">
              <a:noFill/>
              <a:round/>
              <a:headEnd/>
              <a:tailEnd/>
            </a:ln>
          </p:spPr>
          <p:txBody>
            <a:bodyPr wrap="none" rtlCol="0" anchor="ctr"/>
            <a:lstStyle/>
            <a:p>
              <a:pPr algn="ctr"/>
              <a:endParaRPr lang="en-US" dirty="0"/>
            </a:p>
          </p:txBody>
        </p:sp>
        <p:sp>
          <p:nvSpPr>
            <p:cNvPr id="7" name="Rectangle 6"/>
            <p:cNvSpPr/>
            <p:nvPr/>
          </p:nvSpPr>
          <p:spPr bwMode="auto">
            <a:xfrm>
              <a:off x="1831769" y="5079668"/>
              <a:ext cx="5165763" cy="231569"/>
            </a:xfrm>
            <a:prstGeom prst="rect">
              <a:avLst/>
            </a:prstGeom>
            <a:solidFill>
              <a:schemeClr val="bg1"/>
            </a:solidFill>
            <a:ln w="38100">
              <a:noFill/>
              <a:round/>
              <a:headEnd/>
              <a:tailEnd/>
            </a:ln>
          </p:spPr>
          <p:txBody>
            <a:bodyPr wrap="none" rtlCol="0" anchor="ctr"/>
            <a:lstStyle/>
            <a:p>
              <a:pPr algn="ctr"/>
              <a:endParaRPr lang="en-US"/>
            </a:p>
          </p:txBody>
        </p:sp>
        <p:sp>
          <p:nvSpPr>
            <p:cNvPr id="8" name="Rectangle 7"/>
            <p:cNvSpPr/>
            <p:nvPr/>
          </p:nvSpPr>
          <p:spPr bwMode="auto">
            <a:xfrm>
              <a:off x="2547258" y="3951512"/>
              <a:ext cx="3764478" cy="231569"/>
            </a:xfrm>
            <a:prstGeom prst="rect">
              <a:avLst/>
            </a:prstGeom>
            <a:solidFill>
              <a:schemeClr val="bg1"/>
            </a:solidFill>
            <a:ln w="38100">
              <a:noFill/>
              <a:round/>
              <a:headEnd/>
              <a:tailEnd/>
            </a:ln>
          </p:spPr>
          <p:txBody>
            <a:bodyPr wrap="none" rtlCol="0" anchor="ctr"/>
            <a:lstStyle/>
            <a:p>
              <a:pPr algn="ctr"/>
              <a:endParaRPr lang="en-US"/>
            </a:p>
          </p:txBody>
        </p:sp>
        <p:sp>
          <p:nvSpPr>
            <p:cNvPr id="9" name="Rectangle 8"/>
            <p:cNvSpPr/>
            <p:nvPr/>
          </p:nvSpPr>
          <p:spPr bwMode="auto">
            <a:xfrm>
              <a:off x="3152899" y="2995549"/>
              <a:ext cx="2505693" cy="231569"/>
            </a:xfrm>
            <a:prstGeom prst="rect">
              <a:avLst/>
            </a:prstGeom>
            <a:solidFill>
              <a:schemeClr val="bg1"/>
            </a:solidFill>
            <a:ln w="38100">
              <a:noFill/>
              <a:round/>
              <a:headEnd/>
              <a:tailEnd/>
            </a:ln>
          </p:spPr>
          <p:txBody>
            <a:bodyPr wrap="none" rtlCol="0" anchor="ctr"/>
            <a:lstStyle/>
            <a:p>
              <a:pPr algn="ctr"/>
              <a:endParaRPr lang="en-US"/>
            </a:p>
          </p:txBody>
        </p:sp>
      </p:grpSp>
      <p:sp>
        <p:nvSpPr>
          <p:cNvPr id="10" name="TextBox 9"/>
          <p:cNvSpPr txBox="1"/>
          <p:nvPr/>
        </p:nvSpPr>
        <p:spPr bwMode="auto">
          <a:xfrm>
            <a:off x="604583" y="5515888"/>
            <a:ext cx="5147952" cy="600164"/>
          </a:xfrm>
          <a:prstGeom prst="rect">
            <a:avLst/>
          </a:prstGeom>
          <a:noFill/>
          <a:ln w="12700">
            <a:noFill/>
            <a:miter lim="800000"/>
            <a:headEnd type="none" w="sm" len="sm"/>
            <a:tailEnd type="none" w="sm" len="sm"/>
          </a:ln>
        </p:spPr>
        <p:txBody>
          <a:bodyPr wrap="square" rtlCol="0">
            <a:spAutoFit/>
          </a:bodyPr>
          <a:lstStyle/>
          <a:p>
            <a:pPr algn="ctr"/>
            <a:r>
              <a:rPr lang="en-US" sz="1100" b="1" dirty="0">
                <a:solidFill>
                  <a:srgbClr val="0033CC"/>
                </a:solidFill>
                <a:latin typeface="Arial" charset="0"/>
              </a:rPr>
              <a:t>Minimal: </a:t>
            </a:r>
            <a:r>
              <a:rPr lang="en-US" sz="1100" b="1" dirty="0">
                <a:solidFill>
                  <a:srgbClr val="FF0000"/>
                </a:solidFill>
                <a:latin typeface="Arial" charset="0"/>
              </a:rPr>
              <a:t>Single Agency Interfaces applied to multiple agencies</a:t>
            </a:r>
          </a:p>
          <a:p>
            <a:pPr algn="ctr"/>
            <a:r>
              <a:rPr lang="en-US" sz="1100" b="1" dirty="0">
                <a:solidFill>
                  <a:srgbClr val="0033CC"/>
                </a:solidFill>
                <a:latin typeface="Arial" charset="0"/>
              </a:rPr>
              <a:t>Program-unique; often not designed for reuse; not developed collaboratively.</a:t>
            </a:r>
          </a:p>
        </p:txBody>
      </p:sp>
      <p:sp>
        <p:nvSpPr>
          <p:cNvPr id="11" name="TextBox 10"/>
          <p:cNvSpPr txBox="1"/>
          <p:nvPr/>
        </p:nvSpPr>
        <p:spPr bwMode="auto">
          <a:xfrm>
            <a:off x="588265" y="4491272"/>
            <a:ext cx="5147952" cy="600164"/>
          </a:xfrm>
          <a:prstGeom prst="rect">
            <a:avLst/>
          </a:prstGeom>
          <a:noFill/>
          <a:ln w="12700">
            <a:noFill/>
            <a:miter lim="800000"/>
            <a:headEnd type="none" w="sm" len="sm"/>
            <a:tailEnd type="none" w="sm" len="sm"/>
          </a:ln>
        </p:spPr>
        <p:txBody>
          <a:bodyPr wrap="square" rtlCol="0">
            <a:spAutoFit/>
          </a:bodyPr>
          <a:lstStyle/>
          <a:p>
            <a:pPr algn="ctr"/>
            <a:r>
              <a:rPr lang="en-US" sz="1050" b="1" dirty="0">
                <a:solidFill>
                  <a:srgbClr val="0033CC"/>
                </a:solidFill>
                <a:latin typeface="Arial" charset="0"/>
              </a:rPr>
              <a:t>Moderate: </a:t>
            </a:r>
            <a:r>
              <a:rPr lang="en-US" sz="1050" b="1" dirty="0">
                <a:solidFill>
                  <a:srgbClr val="FF0000"/>
                </a:solidFill>
                <a:latin typeface="Arial" charset="0"/>
              </a:rPr>
              <a:t>Standardized Interfaces, </a:t>
            </a:r>
          </a:p>
          <a:p>
            <a:pPr algn="ctr"/>
            <a:r>
              <a:rPr lang="en-US" sz="1050" b="1" dirty="0">
                <a:solidFill>
                  <a:srgbClr val="FF0000"/>
                </a:solidFill>
                <a:latin typeface="Arial" charset="0"/>
              </a:rPr>
              <a:t>formats, services.  </a:t>
            </a:r>
            <a:r>
              <a:rPr lang="en-US" sz="1050" b="1" dirty="0">
                <a:solidFill>
                  <a:srgbClr val="0033CC"/>
                </a:solidFill>
                <a:latin typeface="Arial" charset="0"/>
              </a:rPr>
              <a:t>Multi-program; Multi-Agency, standards </a:t>
            </a:r>
          </a:p>
          <a:p>
            <a:pPr algn="ctr"/>
            <a:r>
              <a:rPr lang="en-US" sz="1050" b="1" dirty="0">
                <a:solidFill>
                  <a:srgbClr val="0033CC"/>
                </a:solidFill>
                <a:latin typeface="Arial" charset="0"/>
              </a:rPr>
              <a:t>developed collaboratively, software may be developed independently</a:t>
            </a:r>
            <a:r>
              <a:rPr lang="en-US" sz="1100" b="1" dirty="0">
                <a:solidFill>
                  <a:srgbClr val="0033CC"/>
                </a:solidFill>
                <a:latin typeface="Arial" charset="0"/>
              </a:rPr>
              <a:t>..</a:t>
            </a:r>
          </a:p>
        </p:txBody>
      </p:sp>
      <p:sp>
        <p:nvSpPr>
          <p:cNvPr id="12" name="TextBox 11"/>
          <p:cNvSpPr txBox="1"/>
          <p:nvPr/>
        </p:nvSpPr>
        <p:spPr bwMode="auto">
          <a:xfrm>
            <a:off x="604584" y="3461343"/>
            <a:ext cx="5293427" cy="600164"/>
          </a:xfrm>
          <a:prstGeom prst="rect">
            <a:avLst/>
          </a:prstGeom>
          <a:noFill/>
          <a:ln w="12700">
            <a:noFill/>
            <a:miter lim="800000"/>
            <a:headEnd type="none" w="sm" len="sm"/>
            <a:tailEnd type="none" w="sm" len="sm"/>
          </a:ln>
        </p:spPr>
        <p:txBody>
          <a:bodyPr wrap="square" rtlCol="0">
            <a:spAutoFit/>
          </a:bodyPr>
          <a:lstStyle/>
          <a:p>
            <a:pPr algn="ctr"/>
            <a:r>
              <a:rPr lang="en-US" sz="1100" b="1" dirty="0">
                <a:solidFill>
                  <a:srgbClr val="0033CC"/>
                </a:solidFill>
                <a:latin typeface="Arial" charset="0"/>
              </a:rPr>
              <a:t>High: </a:t>
            </a:r>
            <a:r>
              <a:rPr lang="en-US" sz="1100" b="1" dirty="0">
                <a:solidFill>
                  <a:srgbClr val="FF3300"/>
                </a:solidFill>
                <a:latin typeface="Arial" charset="0"/>
              </a:rPr>
              <a:t>C</a:t>
            </a:r>
            <a:r>
              <a:rPr lang="en-US" sz="1100" b="1" dirty="0">
                <a:solidFill>
                  <a:srgbClr val="FF0000"/>
                </a:solidFill>
                <a:latin typeface="Arial" charset="0"/>
              </a:rPr>
              <a:t>ommon services and applications;</a:t>
            </a:r>
          </a:p>
          <a:p>
            <a:pPr algn="ctr"/>
            <a:r>
              <a:rPr lang="en-US" sz="1100" b="1" dirty="0">
                <a:solidFill>
                  <a:srgbClr val="FF0000"/>
                </a:solidFill>
                <a:latin typeface="Arial" charset="0"/>
              </a:rPr>
              <a:t> COTS product support.  </a:t>
            </a:r>
            <a:r>
              <a:rPr lang="en-US" sz="1100" b="1" dirty="0">
                <a:solidFill>
                  <a:srgbClr val="0033CC"/>
                </a:solidFill>
                <a:latin typeface="Arial" charset="0"/>
              </a:rPr>
              <a:t>Developed to </a:t>
            </a:r>
          </a:p>
          <a:p>
            <a:pPr algn="ctr"/>
            <a:r>
              <a:rPr lang="en-US" sz="1100" b="1" dirty="0">
                <a:solidFill>
                  <a:srgbClr val="0033CC"/>
                </a:solidFill>
                <a:latin typeface="Arial" charset="0"/>
              </a:rPr>
              <a:t>multi-agency requirements/standards.</a:t>
            </a:r>
          </a:p>
        </p:txBody>
      </p:sp>
      <p:sp>
        <p:nvSpPr>
          <p:cNvPr id="13" name="TextBox 12"/>
          <p:cNvSpPr txBox="1"/>
          <p:nvPr/>
        </p:nvSpPr>
        <p:spPr bwMode="auto">
          <a:xfrm>
            <a:off x="2335733" y="2096922"/>
            <a:ext cx="1717631" cy="1061829"/>
          </a:xfrm>
          <a:prstGeom prst="rect">
            <a:avLst/>
          </a:prstGeom>
          <a:noFill/>
          <a:ln w="12700">
            <a:noFill/>
            <a:miter lim="800000"/>
            <a:headEnd type="none" w="sm" len="sm"/>
            <a:tailEnd type="none" w="sm" len="sm"/>
          </a:ln>
        </p:spPr>
        <p:txBody>
          <a:bodyPr wrap="square" rtlCol="0">
            <a:spAutoFit/>
          </a:bodyPr>
          <a:lstStyle/>
          <a:p>
            <a:pPr algn="ctr"/>
            <a:r>
              <a:rPr lang="en-US" sz="1050" b="1" dirty="0">
                <a:solidFill>
                  <a:srgbClr val="0033CC"/>
                </a:solidFill>
                <a:latin typeface="Arial" charset="0"/>
              </a:rPr>
              <a:t>Extensive: </a:t>
            </a:r>
            <a:r>
              <a:rPr lang="en-US" sz="1050" b="1" dirty="0">
                <a:solidFill>
                  <a:srgbClr val="FF0000"/>
                </a:solidFill>
                <a:latin typeface="Arial" charset="0"/>
              </a:rPr>
              <a:t>Data </a:t>
            </a:r>
          </a:p>
          <a:p>
            <a:pPr algn="ctr"/>
            <a:r>
              <a:rPr lang="en-US" sz="1050" b="1" dirty="0">
                <a:solidFill>
                  <a:srgbClr val="FF0000"/>
                </a:solidFill>
                <a:latin typeface="Arial" charset="0"/>
              </a:rPr>
              <a:t>exchange approaches are routine, incorporated into policy and tools. Assumed for each mission</a:t>
            </a:r>
            <a:r>
              <a:rPr lang="en-US" sz="1050" b="1" dirty="0">
                <a:solidFill>
                  <a:srgbClr val="0033CC"/>
                </a:solidFill>
                <a:latin typeface="Arial" charset="0"/>
              </a:rPr>
              <a:t>.</a:t>
            </a:r>
          </a:p>
        </p:txBody>
      </p:sp>
      <p:sp>
        <p:nvSpPr>
          <p:cNvPr id="18" name="Rectangle 17"/>
          <p:cNvSpPr/>
          <p:nvPr/>
        </p:nvSpPr>
        <p:spPr bwMode="auto">
          <a:xfrm>
            <a:off x="108760" y="6299801"/>
            <a:ext cx="6139597" cy="451262"/>
          </a:xfrm>
          <a:prstGeom prst="rect">
            <a:avLst/>
          </a:prstGeom>
          <a:solidFill>
            <a:srgbClr val="92D050"/>
          </a:solidFill>
          <a:ln w="38100">
            <a:noFill/>
            <a:round/>
            <a:headEnd/>
            <a:tailEnd/>
          </a:ln>
        </p:spPr>
        <p:txBody>
          <a:bodyPr wrap="none" rtlCol="0" anchor="ctr"/>
          <a:lstStyle/>
          <a:p>
            <a:pPr algn="ctr"/>
            <a:endParaRPr lang="en-US"/>
          </a:p>
        </p:txBody>
      </p:sp>
      <p:sp>
        <p:nvSpPr>
          <p:cNvPr id="20" name="TextBox 19"/>
          <p:cNvSpPr txBox="1"/>
          <p:nvPr/>
        </p:nvSpPr>
        <p:spPr bwMode="auto">
          <a:xfrm>
            <a:off x="189880" y="6406519"/>
            <a:ext cx="5562655" cy="261610"/>
          </a:xfrm>
          <a:prstGeom prst="rect">
            <a:avLst/>
          </a:prstGeom>
          <a:noFill/>
          <a:ln w="12700">
            <a:noFill/>
            <a:miter lim="800000"/>
            <a:headEnd type="none" w="sm" len="sm"/>
            <a:tailEnd type="none" w="sm" len="sm"/>
          </a:ln>
        </p:spPr>
        <p:txBody>
          <a:bodyPr wrap="square" rtlCol="0">
            <a:spAutoFit/>
          </a:bodyPr>
          <a:lstStyle/>
          <a:p>
            <a:pPr algn="ctr"/>
            <a:r>
              <a:rPr lang="en-US" sz="1100" b="1" dirty="0">
                <a:solidFill>
                  <a:srgbClr val="0033CC"/>
                </a:solidFill>
                <a:latin typeface="Arial" charset="0"/>
              </a:rPr>
              <a:t>Essentially None: Reliance on public infrastructure such as voice calls</a:t>
            </a:r>
          </a:p>
        </p:txBody>
      </p:sp>
      <p:sp>
        <p:nvSpPr>
          <p:cNvPr id="21" name="TextBox 20"/>
          <p:cNvSpPr txBox="1"/>
          <p:nvPr/>
        </p:nvSpPr>
        <p:spPr bwMode="auto">
          <a:xfrm>
            <a:off x="5132104" y="3346092"/>
            <a:ext cx="2695698" cy="707886"/>
          </a:xfrm>
          <a:prstGeom prst="rect">
            <a:avLst/>
          </a:prstGeom>
          <a:noFill/>
          <a:ln w="12700">
            <a:noFill/>
            <a:miter lim="800000"/>
            <a:headEnd type="none" w="sm" len="sm"/>
            <a:tailEnd type="none" w="sm" len="sm"/>
          </a:ln>
        </p:spPr>
        <p:txBody>
          <a:bodyPr wrap="square" rtlCol="0">
            <a:spAutoFit/>
          </a:bodyPr>
          <a:lstStyle/>
          <a:p>
            <a:r>
              <a:rPr lang="en-US" sz="1000" b="1" dirty="0">
                <a:solidFill>
                  <a:srgbClr val="0033CC"/>
                </a:solidFill>
                <a:latin typeface="Arial" charset="0"/>
              </a:rPr>
              <a:t>Agencies acquire common systems (executable SW, not just interfaces);  Team members have common tools and common training on those tools.</a:t>
            </a:r>
          </a:p>
        </p:txBody>
      </p:sp>
      <p:sp>
        <p:nvSpPr>
          <p:cNvPr id="23" name="TextBox 22"/>
          <p:cNvSpPr txBox="1"/>
          <p:nvPr/>
        </p:nvSpPr>
        <p:spPr bwMode="auto">
          <a:xfrm>
            <a:off x="5571396" y="4447650"/>
            <a:ext cx="2695698" cy="400110"/>
          </a:xfrm>
          <a:prstGeom prst="rect">
            <a:avLst/>
          </a:prstGeom>
          <a:noFill/>
          <a:ln w="12700">
            <a:noFill/>
            <a:miter lim="800000"/>
            <a:headEnd type="none" w="sm" len="sm"/>
            <a:tailEnd type="none" w="sm" len="sm"/>
          </a:ln>
        </p:spPr>
        <p:txBody>
          <a:bodyPr wrap="square" rtlCol="0">
            <a:spAutoFit/>
          </a:bodyPr>
          <a:lstStyle/>
          <a:p>
            <a:r>
              <a:rPr lang="en-US" sz="1000" b="1" dirty="0">
                <a:solidFill>
                  <a:schemeClr val="accent1">
                    <a:lumMod val="50000"/>
                  </a:schemeClr>
                </a:solidFill>
                <a:latin typeface="Arial" charset="0"/>
              </a:rPr>
              <a:t>Agencies develop or adapt systems to satisfy standard interfaces</a:t>
            </a:r>
          </a:p>
        </p:txBody>
      </p:sp>
      <p:sp>
        <p:nvSpPr>
          <p:cNvPr id="24" name="TextBox 23"/>
          <p:cNvSpPr txBox="1"/>
          <p:nvPr/>
        </p:nvSpPr>
        <p:spPr bwMode="auto">
          <a:xfrm>
            <a:off x="6129604" y="5454332"/>
            <a:ext cx="2030723" cy="553998"/>
          </a:xfrm>
          <a:prstGeom prst="rect">
            <a:avLst/>
          </a:prstGeom>
          <a:noFill/>
          <a:ln w="12700">
            <a:noFill/>
            <a:miter lim="800000"/>
            <a:headEnd type="none" w="sm" len="sm"/>
            <a:tailEnd type="none" w="sm" len="sm"/>
          </a:ln>
        </p:spPr>
        <p:txBody>
          <a:bodyPr wrap="square" rtlCol="0">
            <a:spAutoFit/>
          </a:bodyPr>
          <a:lstStyle/>
          <a:p>
            <a:r>
              <a:rPr lang="en-US" sz="1000" b="1" dirty="0">
                <a:solidFill>
                  <a:srgbClr val="0033CC"/>
                </a:solidFill>
                <a:latin typeface="Arial" charset="0"/>
              </a:rPr>
              <a:t>ISS Case (in general): Lead agency specifies exchange data formats</a:t>
            </a:r>
          </a:p>
        </p:txBody>
      </p:sp>
      <p:sp>
        <p:nvSpPr>
          <p:cNvPr id="25" name="Oval 24"/>
          <p:cNvSpPr/>
          <p:nvPr/>
        </p:nvSpPr>
        <p:spPr bwMode="auto">
          <a:xfrm>
            <a:off x="5084535" y="4847760"/>
            <a:ext cx="973723" cy="540328"/>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Data Format</a:t>
            </a:r>
          </a:p>
          <a:p>
            <a:pPr algn="ctr"/>
            <a:r>
              <a:rPr lang="en-US" sz="1050" b="1" dirty="0">
                <a:solidFill>
                  <a:schemeClr val="accent3"/>
                </a:solidFill>
                <a:latin typeface="Arial" panose="020B0604020202020204" pitchFamily="34" charset="0"/>
                <a:cs typeface="Arial" panose="020B0604020202020204" pitchFamily="34" charset="0"/>
              </a:rPr>
              <a:t>Level</a:t>
            </a:r>
          </a:p>
        </p:txBody>
      </p:sp>
      <p:sp>
        <p:nvSpPr>
          <p:cNvPr id="26" name="Oval 25"/>
          <p:cNvSpPr/>
          <p:nvPr/>
        </p:nvSpPr>
        <p:spPr bwMode="auto">
          <a:xfrm>
            <a:off x="4431407" y="4107377"/>
            <a:ext cx="1187559" cy="540328"/>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Service level</a:t>
            </a:r>
          </a:p>
          <a:p>
            <a:pPr algn="ctr"/>
            <a:r>
              <a:rPr lang="en-US" sz="1050" b="1" dirty="0">
                <a:solidFill>
                  <a:schemeClr val="accent3"/>
                </a:solidFill>
                <a:latin typeface="Arial" panose="020B0604020202020204" pitchFamily="34" charset="0"/>
                <a:cs typeface="Arial" panose="020B0604020202020204" pitchFamily="34" charset="0"/>
              </a:rPr>
              <a:t>(MO Services)</a:t>
            </a:r>
          </a:p>
          <a:p>
            <a:pPr algn="ctr"/>
            <a:endParaRPr lang="en-US" sz="1050" b="1" dirty="0">
              <a:solidFill>
                <a:schemeClr val="accent3"/>
              </a:solidFill>
              <a:latin typeface="Arial" panose="020B0604020202020204" pitchFamily="34" charset="0"/>
              <a:cs typeface="Arial" panose="020B0604020202020204" pitchFamily="34" charset="0"/>
            </a:endParaRPr>
          </a:p>
        </p:txBody>
      </p:sp>
      <p:sp>
        <p:nvSpPr>
          <p:cNvPr id="31" name="Oval 30"/>
          <p:cNvSpPr/>
          <p:nvPr/>
        </p:nvSpPr>
        <p:spPr bwMode="auto">
          <a:xfrm>
            <a:off x="4053364" y="2909442"/>
            <a:ext cx="973723" cy="540328"/>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Governance</a:t>
            </a:r>
          </a:p>
          <a:p>
            <a:pPr algn="ctr"/>
            <a:r>
              <a:rPr lang="en-US" sz="1050" b="1" dirty="0">
                <a:solidFill>
                  <a:schemeClr val="accent3"/>
                </a:solidFill>
                <a:latin typeface="Arial" panose="020B0604020202020204" pitchFamily="34" charset="0"/>
                <a:cs typeface="Arial" panose="020B0604020202020204" pitchFamily="34" charset="0"/>
              </a:rPr>
              <a:t>Policy</a:t>
            </a:r>
          </a:p>
        </p:txBody>
      </p:sp>
      <p:sp>
        <p:nvSpPr>
          <p:cNvPr id="27" name="二等辺三角形 26"/>
          <p:cNvSpPr/>
          <p:nvPr/>
        </p:nvSpPr>
        <p:spPr>
          <a:xfrm rot="10800000">
            <a:off x="10080812" y="2909442"/>
            <a:ext cx="1681695" cy="2881758"/>
          </a:xfrm>
          <a:prstGeom prst="triangle">
            <a:avLst>
              <a:gd name="adj" fmla="val 53127"/>
            </a:avLst>
          </a:prstGeom>
          <a:gradFill flip="none" rotWithShape="1">
            <a:gsLst>
              <a:gs pos="0">
                <a:srgbClr val="FFFF00"/>
              </a:gs>
              <a:gs pos="100000">
                <a:schemeClr val="bg1"/>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43935" y="292984"/>
            <a:ext cx="11904129" cy="769441"/>
          </a:xfrm>
          <a:prstGeom prst="rect">
            <a:avLst/>
          </a:prstGeom>
          <a:noFill/>
        </p:spPr>
        <p:txBody>
          <a:bodyPr wrap="square" rtlCol="0">
            <a:spAutoFit/>
          </a:bodyPr>
          <a:lstStyle/>
          <a:p>
            <a:r>
              <a:rPr kumimoji="1" lang="en-US" altLang="ja-JP" sz="2400" dirty="0"/>
              <a:t>3-2. Interoperability Model </a:t>
            </a:r>
            <a:endParaRPr kumimoji="1" lang="en-US" altLang="ja-JP" sz="2400" dirty="0" smtClean="0"/>
          </a:p>
          <a:p>
            <a:r>
              <a:rPr kumimoji="1" lang="en-US" altLang="ja-JP" sz="2000" dirty="0" smtClean="0"/>
              <a:t>(This Pyramid is quoted </a:t>
            </a:r>
            <a:r>
              <a:rPr lang="en-US" altLang="ja-JP" sz="2000" dirty="0"/>
              <a:t>f</a:t>
            </a:r>
            <a:r>
              <a:rPr lang="en-US" altLang="ja-JP" sz="2000" dirty="0" smtClean="0"/>
              <a:t>rom </a:t>
            </a:r>
            <a:r>
              <a:rPr lang="en-US" altLang="ja-JP" sz="2000" dirty="0"/>
              <a:t>Final Report and Roadmap Strategy of MOSSG/IOAG)</a:t>
            </a:r>
            <a:r>
              <a:rPr kumimoji="1" lang="en-US" altLang="ja-JP" sz="2000" dirty="0"/>
              <a:t> </a:t>
            </a:r>
            <a:endParaRPr kumimoji="1" lang="ja-JP" altLang="en-US" sz="2000" dirty="0"/>
          </a:p>
        </p:txBody>
      </p:sp>
      <p:sp>
        <p:nvSpPr>
          <p:cNvPr id="33" name="上矢印 32"/>
          <p:cNvSpPr/>
          <p:nvPr/>
        </p:nvSpPr>
        <p:spPr>
          <a:xfrm>
            <a:off x="7827802" y="1923634"/>
            <a:ext cx="1690336" cy="4084696"/>
          </a:xfrm>
          <a:prstGeom prst="upArrow">
            <a:avLst/>
          </a:prstGeom>
          <a:gradFill flip="none" rotWithShape="1">
            <a:gsLst>
              <a:gs pos="0">
                <a:srgbClr val="0070C0"/>
              </a:gs>
              <a:gs pos="100000">
                <a:schemeClr val="bg1"/>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0276681" y="5782152"/>
            <a:ext cx="1380506" cy="923330"/>
          </a:xfrm>
          <a:prstGeom prst="rect">
            <a:avLst/>
          </a:prstGeom>
          <a:noFill/>
        </p:spPr>
        <p:txBody>
          <a:bodyPr wrap="none" rtlCol="0">
            <a:spAutoFit/>
          </a:bodyPr>
          <a:lstStyle/>
          <a:p>
            <a:pPr algn="ctr"/>
            <a:r>
              <a:rPr kumimoji="1" lang="en-US" altLang="ja-JP" b="1" dirty="0"/>
              <a:t>Easy </a:t>
            </a:r>
          </a:p>
          <a:p>
            <a:pPr algn="ctr"/>
            <a:r>
              <a:rPr kumimoji="1" lang="en-US" altLang="ja-JP" b="1" dirty="0"/>
              <a:t>to </a:t>
            </a:r>
          </a:p>
          <a:p>
            <a:pPr algn="ctr"/>
            <a:r>
              <a:rPr kumimoji="1" lang="en-US" altLang="ja-JP" b="1" dirty="0"/>
              <a:t>implement</a:t>
            </a:r>
            <a:endParaRPr kumimoji="1" lang="ja-JP" altLang="en-US" b="1" dirty="0"/>
          </a:p>
        </p:txBody>
      </p:sp>
      <p:sp>
        <p:nvSpPr>
          <p:cNvPr id="35" name="テキスト ボックス 34"/>
          <p:cNvSpPr txBox="1"/>
          <p:nvPr/>
        </p:nvSpPr>
        <p:spPr>
          <a:xfrm>
            <a:off x="10276681" y="1956922"/>
            <a:ext cx="1380506" cy="923330"/>
          </a:xfrm>
          <a:prstGeom prst="rect">
            <a:avLst/>
          </a:prstGeom>
          <a:noFill/>
        </p:spPr>
        <p:txBody>
          <a:bodyPr wrap="none" rtlCol="0">
            <a:spAutoFit/>
          </a:bodyPr>
          <a:lstStyle/>
          <a:p>
            <a:pPr algn="ctr"/>
            <a:r>
              <a:rPr lang="en-US" altLang="ja-JP" b="1" dirty="0"/>
              <a:t>Difficult </a:t>
            </a:r>
          </a:p>
          <a:p>
            <a:pPr algn="ctr"/>
            <a:r>
              <a:rPr kumimoji="1" lang="en-US" altLang="ja-JP" b="1" dirty="0"/>
              <a:t>to </a:t>
            </a:r>
          </a:p>
          <a:p>
            <a:pPr algn="ctr"/>
            <a:r>
              <a:rPr kumimoji="1" lang="en-US" altLang="ja-JP" b="1" dirty="0"/>
              <a:t>implement</a:t>
            </a:r>
            <a:endParaRPr kumimoji="1" lang="ja-JP" altLang="en-US" b="1" dirty="0"/>
          </a:p>
        </p:txBody>
      </p:sp>
      <p:sp>
        <p:nvSpPr>
          <p:cNvPr id="28" name="TextBox 16"/>
          <p:cNvSpPr txBox="1"/>
          <p:nvPr/>
        </p:nvSpPr>
        <p:spPr bwMode="auto">
          <a:xfrm>
            <a:off x="1665478" y="2039504"/>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4</a:t>
            </a:r>
          </a:p>
        </p:txBody>
      </p:sp>
      <p:sp>
        <p:nvSpPr>
          <p:cNvPr id="29" name="TextBox 15"/>
          <p:cNvSpPr txBox="1"/>
          <p:nvPr/>
        </p:nvSpPr>
        <p:spPr bwMode="auto">
          <a:xfrm>
            <a:off x="886954" y="3286919"/>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3</a:t>
            </a:r>
          </a:p>
        </p:txBody>
      </p:sp>
      <p:sp>
        <p:nvSpPr>
          <p:cNvPr id="32" name="TextBox 14"/>
          <p:cNvSpPr txBox="1"/>
          <p:nvPr/>
        </p:nvSpPr>
        <p:spPr bwMode="auto">
          <a:xfrm>
            <a:off x="400093" y="4365714"/>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2</a:t>
            </a:r>
          </a:p>
        </p:txBody>
      </p:sp>
      <p:sp>
        <p:nvSpPr>
          <p:cNvPr id="36" name="TextBox 13"/>
          <p:cNvSpPr txBox="1"/>
          <p:nvPr/>
        </p:nvSpPr>
        <p:spPr bwMode="auto">
          <a:xfrm>
            <a:off x="0" y="5351639"/>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1</a:t>
            </a:r>
          </a:p>
        </p:txBody>
      </p:sp>
      <p:sp>
        <p:nvSpPr>
          <p:cNvPr id="37" name="Oval 24"/>
          <p:cNvSpPr/>
          <p:nvPr/>
        </p:nvSpPr>
        <p:spPr bwMode="auto">
          <a:xfrm>
            <a:off x="9518138" y="4610767"/>
            <a:ext cx="1862983" cy="802556"/>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CCSDS Navigation</a:t>
            </a:r>
          </a:p>
          <a:p>
            <a:pPr algn="ctr"/>
            <a:endParaRPr lang="en-US" sz="1050" b="1" dirty="0">
              <a:solidFill>
                <a:schemeClr val="accent3"/>
              </a:solidFill>
              <a:latin typeface="Arial" panose="020B0604020202020204" pitchFamily="34" charset="0"/>
              <a:cs typeface="Arial" panose="020B0604020202020204" pitchFamily="34" charset="0"/>
            </a:endParaRPr>
          </a:p>
        </p:txBody>
      </p:sp>
      <p:sp>
        <p:nvSpPr>
          <p:cNvPr id="38" name="Oval 24"/>
          <p:cNvSpPr/>
          <p:nvPr/>
        </p:nvSpPr>
        <p:spPr bwMode="auto">
          <a:xfrm>
            <a:off x="8286587" y="3933250"/>
            <a:ext cx="1133969" cy="1431770"/>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CCSDS </a:t>
            </a:r>
          </a:p>
          <a:p>
            <a:pPr algn="ctr"/>
            <a:r>
              <a:rPr lang="en-US" sz="1050" b="1" dirty="0">
                <a:solidFill>
                  <a:schemeClr val="accent3"/>
                </a:solidFill>
                <a:latin typeface="Arial" panose="020B0604020202020204" pitchFamily="34" charset="0"/>
                <a:cs typeface="Arial" panose="020B0604020202020204" pitchFamily="34" charset="0"/>
              </a:rPr>
              <a:t>CSS</a:t>
            </a:r>
          </a:p>
          <a:p>
            <a:pPr algn="ctr"/>
            <a:r>
              <a:rPr lang="en-US" sz="1050" b="1" dirty="0">
                <a:solidFill>
                  <a:schemeClr val="accent3"/>
                </a:solidFill>
                <a:latin typeface="Arial" panose="020B0604020202020204" pitchFamily="34" charset="0"/>
                <a:cs typeface="Arial" panose="020B0604020202020204" pitchFamily="34" charset="0"/>
              </a:rPr>
              <a:t>Area</a:t>
            </a:r>
          </a:p>
        </p:txBody>
      </p:sp>
      <p:sp>
        <p:nvSpPr>
          <p:cNvPr id="39" name="Oval 24"/>
          <p:cNvSpPr/>
          <p:nvPr/>
        </p:nvSpPr>
        <p:spPr bwMode="auto">
          <a:xfrm>
            <a:off x="9464645" y="3618256"/>
            <a:ext cx="1862983" cy="802556"/>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CCSDS Mission Operations</a:t>
            </a:r>
          </a:p>
        </p:txBody>
      </p:sp>
    </p:spTree>
    <p:extLst>
      <p:ext uri="{BB962C8B-B14F-4D97-AF65-F5344CB8AC3E}">
        <p14:creationId xmlns:p14="http://schemas.microsoft.com/office/powerpoint/2010/main" val="398463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3391" y="692726"/>
            <a:ext cx="11370186" cy="6165273"/>
          </a:xfrm>
        </p:spPr>
        <p:txBody>
          <a:bodyPr>
            <a:normAutofit fontScale="77500" lnSpcReduction="20000"/>
          </a:bodyPr>
          <a:lstStyle/>
          <a:p>
            <a:pPr marL="0" indent="0">
              <a:buNone/>
            </a:pPr>
            <a:r>
              <a:rPr lang="en-US" altLang="ja-JP" sz="3100" b="1" dirty="0"/>
              <a:t>How should </a:t>
            </a:r>
            <a:r>
              <a:rPr lang="en-US" altLang="ja-JP" sz="3100" b="1" dirty="0" smtClean="0"/>
              <a:t>CSTS WG promote </a:t>
            </a:r>
            <a:r>
              <a:rPr lang="en-US" altLang="ja-JP" sz="3100" b="1" dirty="0"/>
              <a:t>standards to end-users?</a:t>
            </a:r>
          </a:p>
          <a:p>
            <a:pPr marL="809625" indent="-273050">
              <a:lnSpc>
                <a:spcPct val="120000"/>
              </a:lnSpc>
            </a:pPr>
            <a:r>
              <a:rPr lang="en-US" altLang="ja-JP" sz="2300" dirty="0"/>
              <a:t>I recognize the aim of CCSDS is to make standard documents and not to focus on implementation phase after documentations.</a:t>
            </a:r>
          </a:p>
          <a:p>
            <a:pPr marL="809625" indent="-273050">
              <a:lnSpc>
                <a:spcPct val="120000"/>
              </a:lnSpc>
            </a:pPr>
            <a:r>
              <a:rPr lang="en-US" altLang="ja-JP" sz="2300" dirty="0"/>
              <a:t>Issues on how to promote standards to service users including commercial industry and universities are still being discussed at IOAG.</a:t>
            </a:r>
          </a:p>
          <a:p>
            <a:pPr marL="809625" indent="-273050">
              <a:lnSpc>
                <a:spcPct val="120000"/>
              </a:lnSpc>
            </a:pPr>
            <a:r>
              <a:rPr lang="en-US" altLang="ja-JP" sz="2300" b="1" dirty="0"/>
              <a:t>Service users especially in universities tend to find it difficult to implement CCSDS standards by themselves </a:t>
            </a:r>
            <a:r>
              <a:rPr lang="en-US" altLang="ja-JP" sz="2300" dirty="0"/>
              <a:t>without using open source software or buying COTS products. </a:t>
            </a:r>
          </a:p>
          <a:p>
            <a:pPr marL="809625" indent="-273050">
              <a:lnSpc>
                <a:spcPct val="120000"/>
              </a:lnSpc>
            </a:pPr>
            <a:r>
              <a:rPr lang="en-US" altLang="ja-JP" sz="2300" dirty="0"/>
              <a:t>I suggest that at least CSS area  </a:t>
            </a:r>
            <a:r>
              <a:rPr lang="en-US" altLang="ja-JP" sz="2300" b="1" dirty="0"/>
              <a:t>have sessions related to implement published documents </a:t>
            </a:r>
            <a:r>
              <a:rPr lang="en-US" altLang="ja-JP" sz="2300" dirty="0"/>
              <a:t>during CCSDS technical meeting.</a:t>
            </a:r>
          </a:p>
          <a:p>
            <a:pPr marL="809625" indent="-273050">
              <a:lnSpc>
                <a:spcPct val="120000"/>
              </a:lnSpc>
            </a:pPr>
            <a:r>
              <a:rPr lang="en-US" altLang="ja-JP" sz="2300" dirty="0"/>
              <a:t>Targeted participants </a:t>
            </a:r>
            <a:r>
              <a:rPr lang="en-US" altLang="ja-JP" sz="2300" b="1" dirty="0"/>
              <a:t>are not only end-users but also large service providers such as KSAT and SSC </a:t>
            </a:r>
            <a:r>
              <a:rPr lang="en-US" altLang="ja-JP" sz="2300" dirty="0"/>
              <a:t>which do not attend CCSDS meetings.</a:t>
            </a:r>
          </a:p>
          <a:p>
            <a:pPr marL="809625" indent="-273050">
              <a:lnSpc>
                <a:spcPct val="120000"/>
              </a:lnSpc>
            </a:pPr>
            <a:r>
              <a:rPr lang="en-US" altLang="ja-JP" sz="2300" dirty="0"/>
              <a:t>Given that this session be held, I will have the following presentations from a viewpoint of JAXA Service Users.</a:t>
            </a:r>
            <a:endParaRPr lang="en-US" altLang="ja-JP" b="1" dirty="0"/>
          </a:p>
          <a:p>
            <a:pPr marL="1344613" lvl="1" indent="-271463">
              <a:lnSpc>
                <a:spcPct val="120000"/>
              </a:lnSpc>
              <a:buFont typeface="+mj-lt"/>
              <a:buAutoNum type="alphaLcPeriod"/>
            </a:pPr>
            <a:r>
              <a:rPr lang="en-US" altLang="ja-JP" sz="2600" dirty="0"/>
              <a:t>MD-CSTS user gateway </a:t>
            </a:r>
            <a:r>
              <a:rPr lang="en-US" altLang="ja-JP" sz="2600" b="1" dirty="0"/>
              <a:t>development details such as UML/</a:t>
            </a:r>
            <a:r>
              <a:rPr lang="en-US" altLang="ja-JP" sz="2600" b="1" dirty="0" err="1"/>
              <a:t>SysML</a:t>
            </a:r>
            <a:r>
              <a:rPr lang="en-US" altLang="ja-JP" sz="2600" b="1" dirty="0"/>
              <a:t> modeling and API documents.</a:t>
            </a:r>
            <a:r>
              <a:rPr lang="en-US" altLang="ja-JP" sz="2600" dirty="0"/>
              <a:t> These will be just documented, not standardized.</a:t>
            </a:r>
          </a:p>
          <a:p>
            <a:pPr marL="1344613" lvl="1" indent="-271463">
              <a:lnSpc>
                <a:spcPct val="120000"/>
              </a:lnSpc>
              <a:buFont typeface="+mj-lt"/>
              <a:buAutoNum type="alphaLcPeriod"/>
            </a:pPr>
            <a:r>
              <a:rPr lang="en-US" altLang="ja-JP" b="1" dirty="0"/>
              <a:t>JAXA conversion </a:t>
            </a:r>
            <a:r>
              <a:rPr lang="en-US" altLang="ja-JP" b="1" dirty="0" smtClean="0"/>
              <a:t>tools for JAXA end-users </a:t>
            </a:r>
            <a:r>
              <a:rPr lang="en-US" altLang="ja-JP" dirty="0" smtClean="0"/>
              <a:t>between data formats of CCSDS Service Management Functions and </a:t>
            </a:r>
            <a:r>
              <a:rPr lang="en-US" altLang="ja-JP" dirty="0"/>
              <a:t>JAXA </a:t>
            </a:r>
            <a:r>
              <a:rPr lang="en-US" altLang="ja-JP" dirty="0" smtClean="0"/>
              <a:t>formats</a:t>
            </a:r>
            <a:r>
              <a:rPr lang="en-US" altLang="ja-JP" dirty="0"/>
              <a:t>. It is possible to implement tools </a:t>
            </a:r>
            <a:r>
              <a:rPr lang="en-US" altLang="ja-JP" b="1" dirty="0"/>
              <a:t>regarding standards in data format level.) </a:t>
            </a: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16</a:t>
            </a:fld>
            <a:endParaRPr kumimoji="1" lang="ja-JP" altLang="en-US"/>
          </a:p>
        </p:txBody>
      </p:sp>
      <p:sp>
        <p:nvSpPr>
          <p:cNvPr id="6" name="タイトル 5"/>
          <p:cNvSpPr>
            <a:spLocks noGrp="1"/>
          </p:cNvSpPr>
          <p:nvPr>
            <p:ph type="title"/>
          </p:nvPr>
        </p:nvSpPr>
        <p:spPr>
          <a:xfrm>
            <a:off x="450272" y="1"/>
            <a:ext cx="10515600" cy="692726"/>
          </a:xfrm>
        </p:spPr>
        <p:txBody>
          <a:bodyPr>
            <a:normAutofit/>
          </a:bodyPr>
          <a:lstStyle/>
          <a:p>
            <a:r>
              <a:rPr kumimoji="1" lang="en-US" altLang="ja-JP" sz="2800" dirty="0"/>
              <a:t>3-3. Discussion</a:t>
            </a:r>
            <a:endParaRPr kumimoji="1" lang="ja-JP" altLang="en-US" sz="2800" dirty="0"/>
          </a:p>
        </p:txBody>
      </p:sp>
    </p:spTree>
    <p:extLst>
      <p:ext uri="{BB962C8B-B14F-4D97-AF65-F5344CB8AC3E}">
        <p14:creationId xmlns:p14="http://schemas.microsoft.com/office/powerpoint/2010/main" val="403036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199" y="614327"/>
            <a:ext cx="10515600" cy="772796"/>
          </a:xfrm>
        </p:spPr>
        <p:txBody>
          <a:bodyPr>
            <a:normAutofit/>
          </a:bodyPr>
          <a:lstStyle/>
          <a:p>
            <a:r>
              <a:rPr kumimoji="1" lang="en-US" altLang="ja-JP" dirty="0"/>
              <a:t>Outline</a:t>
            </a:r>
            <a:endParaRPr kumimoji="1" lang="ja-JP" altLang="en-US" dirty="0"/>
          </a:p>
        </p:txBody>
      </p:sp>
      <p:sp>
        <p:nvSpPr>
          <p:cNvPr id="5" name="コンテンツ プレースホルダー 4"/>
          <p:cNvSpPr>
            <a:spLocks noGrp="1"/>
          </p:cNvSpPr>
          <p:nvPr>
            <p:ph idx="1"/>
          </p:nvPr>
        </p:nvSpPr>
        <p:spPr>
          <a:xfrm>
            <a:off x="930727" y="1800143"/>
            <a:ext cx="10330543" cy="4738769"/>
          </a:xfrm>
        </p:spPr>
        <p:txBody>
          <a:bodyPr>
            <a:normAutofit/>
          </a:bodyPr>
          <a:lstStyle/>
          <a:p>
            <a:pPr marL="0" indent="0">
              <a:buNone/>
            </a:pPr>
            <a:endParaRPr lang="en-US" altLang="ja-JP" dirty="0"/>
          </a:p>
          <a:p>
            <a:pPr marL="514350" indent="-514350">
              <a:buAutoNum type="arabicPeriod"/>
            </a:pPr>
            <a:r>
              <a:rPr lang="en-US" altLang="ja-JP" sz="2600" dirty="0"/>
              <a:t>JAXA’s current status on implementing CSTSes</a:t>
            </a:r>
          </a:p>
          <a:p>
            <a:pPr marL="538163" indent="0">
              <a:buNone/>
            </a:pPr>
            <a:endParaRPr lang="en-US" altLang="ja-JP" sz="2600" dirty="0"/>
          </a:p>
          <a:p>
            <a:pPr marL="514350" indent="-514350">
              <a:buFont typeface="+mj-lt"/>
              <a:buAutoNum type="arabicPeriod" startAt="2"/>
            </a:pPr>
            <a:r>
              <a:rPr lang="en-US" altLang="ja-JP" sz="2600" dirty="0"/>
              <a:t>JAXA’s</a:t>
            </a:r>
            <a:r>
              <a:rPr lang="ja-JP" altLang="en-US" sz="2600" dirty="0"/>
              <a:t> </a:t>
            </a:r>
            <a:r>
              <a:rPr lang="en-US" altLang="ja-JP" sz="2600" dirty="0"/>
              <a:t>scope and planned phases of CSTSes implementation</a:t>
            </a:r>
          </a:p>
          <a:p>
            <a:pPr marL="0" indent="0">
              <a:buNone/>
            </a:pPr>
            <a:endParaRPr lang="en-US" altLang="ja-JP" sz="2600" dirty="0"/>
          </a:p>
          <a:p>
            <a:pPr marL="514350" indent="-514350">
              <a:buFont typeface="+mj-lt"/>
              <a:buAutoNum type="arabicPeriod" startAt="3"/>
            </a:pPr>
            <a:r>
              <a:rPr lang="en-US" altLang="ja-JP" sz="2600" dirty="0"/>
              <a:t>JAXA’s probable approaches to promote CSTSes to end-users</a:t>
            </a:r>
          </a:p>
          <a:p>
            <a:pPr marL="0" indent="0">
              <a:buNone/>
            </a:pPr>
            <a:endParaRPr lang="en-US" altLang="ja-JP" dirty="0"/>
          </a:p>
          <a:p>
            <a:pPr marL="0" indent="0">
              <a:buNone/>
            </a:pPr>
            <a:endParaRPr lang="ja-JP" altLang="en-US" dirty="0"/>
          </a:p>
          <a:p>
            <a:pPr marL="0" indent="0">
              <a:buNone/>
            </a:pPr>
            <a:endParaRPr lang="en-US" altLang="ja-JP" dirty="0"/>
          </a:p>
          <a:p>
            <a:endParaRPr lang="en-US"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FC89D31D-CD2A-4292-90BF-968A94E39839}" type="slidenum">
              <a:rPr kumimoji="1" lang="ja-JP" altLang="en-US" smtClean="0"/>
              <a:t>2</a:t>
            </a:fld>
            <a:endParaRPr kumimoji="1" lang="ja-JP" altLang="en-US"/>
          </a:p>
        </p:txBody>
      </p:sp>
    </p:spTree>
    <p:extLst>
      <p:ext uri="{BB962C8B-B14F-4D97-AF65-F5344CB8AC3E}">
        <p14:creationId xmlns:p14="http://schemas.microsoft.com/office/powerpoint/2010/main" val="1736913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867164"/>
            <a:ext cx="10515600" cy="3085130"/>
          </a:xfrm>
        </p:spPr>
        <p:txBody>
          <a:bodyPr>
            <a:noAutofit/>
          </a:bodyPr>
          <a:lstStyle/>
          <a:p>
            <a:pPr marL="719138" indent="-719138">
              <a:lnSpc>
                <a:spcPct val="100000"/>
              </a:lnSpc>
              <a:buAutoNum type="arabicPeriod"/>
            </a:pPr>
            <a:r>
              <a:rPr lang="en-US" altLang="ja-JP" sz="3600" dirty="0"/>
              <a:t>JAXA’s current status on implementing </a:t>
            </a:r>
            <a:r>
              <a:rPr lang="en-US" altLang="ja-JP" sz="3600" dirty="0" err="1" smtClean="0"/>
              <a:t>CSTSes</a:t>
            </a:r>
            <a:r>
              <a:rPr lang="en-US" altLang="ja-JP" sz="3600" dirty="0"/>
              <a:t/>
            </a:r>
            <a:br>
              <a:rPr lang="en-US" altLang="ja-JP" sz="3600" dirty="0"/>
            </a:br>
            <a:r>
              <a:rPr lang="en-US" altLang="ja-JP" sz="2800" dirty="0"/>
              <a:t>1-1. Current system overview in respect of CSS services </a:t>
            </a:r>
            <a:br>
              <a:rPr lang="en-US" altLang="ja-JP" sz="2800" dirty="0"/>
            </a:br>
            <a:r>
              <a:rPr lang="en-US" altLang="ja-JP" sz="2800" dirty="0"/>
              <a:t>1-2. Current operational status </a:t>
            </a:r>
            <a:r>
              <a:rPr lang="en-US" altLang="ja-JP" sz="2800" dirty="0" smtClean="0"/>
              <a:t/>
            </a:r>
            <a:br>
              <a:rPr lang="en-US" altLang="ja-JP" sz="2800" dirty="0" smtClean="0"/>
            </a:br>
            <a:r>
              <a:rPr lang="en-US" altLang="ja-JP" sz="2800" dirty="0" smtClean="0"/>
              <a:t>1-3  Reference</a:t>
            </a:r>
            <a:br>
              <a:rPr lang="en-US" altLang="ja-JP" sz="2800" dirty="0" smtClean="0"/>
            </a:br>
            <a:endParaRPr lang="en-US" altLang="ja-JP"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3</a:t>
            </a:fld>
            <a:endParaRPr kumimoji="1" lang="ja-JP" altLang="en-US"/>
          </a:p>
        </p:txBody>
      </p:sp>
    </p:spTree>
    <p:extLst>
      <p:ext uri="{BB962C8B-B14F-4D97-AF65-F5344CB8AC3E}">
        <p14:creationId xmlns:p14="http://schemas.microsoft.com/office/powerpoint/2010/main" val="2244162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正方形/長方形 393">
            <a:extLst>
              <a:ext uri="{FF2B5EF4-FFF2-40B4-BE49-F238E27FC236}">
                <a16:creationId xmlns:a16="http://schemas.microsoft.com/office/drawing/2014/main" id="{D7852122-DFAC-40D2-B95B-1AED66CB819F}"/>
              </a:ext>
            </a:extLst>
          </p:cNvPr>
          <p:cNvSpPr/>
          <p:nvPr/>
        </p:nvSpPr>
        <p:spPr>
          <a:xfrm>
            <a:off x="8890355" y="1788060"/>
            <a:ext cx="3305273" cy="5029994"/>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475" name="テキスト ボックス 474"/>
          <p:cNvSpPr txBox="1"/>
          <p:nvPr/>
        </p:nvSpPr>
        <p:spPr>
          <a:xfrm flipH="1">
            <a:off x="1296705" y="2779165"/>
            <a:ext cx="1696015" cy="338554"/>
          </a:xfrm>
          <a:prstGeom prst="rect">
            <a:avLst/>
          </a:prstGeom>
          <a:noFill/>
        </p:spPr>
        <p:txBody>
          <a:bodyPr wrap="square" rtlCol="0">
            <a:spAutoFit/>
          </a:bodyPr>
          <a:lstStyle/>
          <a:p>
            <a:r>
              <a:rPr kumimoji="1" lang="en-US" altLang="ja-JP" sz="1600" dirty="0"/>
              <a:t>TC/TM</a:t>
            </a:r>
            <a:r>
              <a:rPr lang="en-US" altLang="ja-JP" sz="1600" dirty="0"/>
              <a:t>(legacy)</a:t>
            </a:r>
            <a:endParaRPr kumimoji="1" lang="ja-JP" altLang="en-US" sz="1600" dirty="0"/>
          </a:p>
        </p:txBody>
      </p:sp>
      <p:sp>
        <p:nvSpPr>
          <p:cNvPr id="381" name="正方形/長方形 380">
            <a:extLst>
              <a:ext uri="{FF2B5EF4-FFF2-40B4-BE49-F238E27FC236}">
                <a16:creationId xmlns:a16="http://schemas.microsoft.com/office/drawing/2014/main" id="{D7852122-DFAC-40D2-B95B-1AED66CB819F}"/>
              </a:ext>
            </a:extLst>
          </p:cNvPr>
          <p:cNvSpPr/>
          <p:nvPr/>
        </p:nvSpPr>
        <p:spPr>
          <a:xfrm>
            <a:off x="1377205" y="903148"/>
            <a:ext cx="7458546" cy="5927404"/>
          </a:xfrm>
          <a:prstGeom prst="rect">
            <a:avLst/>
          </a:prstGeom>
          <a:noFill/>
          <a:ln w="3175" cap="flat" cmpd="sng" algn="ctr">
            <a:solidFill>
              <a:srgbClr val="000000"/>
            </a:solidFill>
            <a:prstDash val="sysDot"/>
          </a:ln>
          <a:effectLst/>
        </p:spPr>
        <p:txBody>
          <a:bodyPr anchor="ctr"/>
          <a:lstStyle/>
          <a:p>
            <a:pPr algn="ctr">
              <a:defRPr/>
            </a:pPr>
            <a:endParaRPr kumimoji="0" lang="ja-JP" altLang="en-US" kern="0" dirty="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6" name="正方形/長方形 5">
            <a:extLst>
              <a:ext uri="{FF2B5EF4-FFF2-40B4-BE49-F238E27FC236}">
                <a16:creationId xmlns:a16="http://schemas.microsoft.com/office/drawing/2014/main" id="{A8F2929A-8A5B-4A9A-A223-EEBC72D46B96}"/>
              </a:ext>
            </a:extLst>
          </p:cNvPr>
          <p:cNvSpPr/>
          <p:nvPr/>
        </p:nvSpPr>
        <p:spPr>
          <a:xfrm>
            <a:off x="1519565" y="4632867"/>
            <a:ext cx="2016125" cy="965200"/>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7" name="正方形/長方形 6">
            <a:extLst>
              <a:ext uri="{FF2B5EF4-FFF2-40B4-BE49-F238E27FC236}">
                <a16:creationId xmlns:a16="http://schemas.microsoft.com/office/drawing/2014/main" id="{65826AB5-15B8-461E-8ECA-1DD1ACC91939}"/>
              </a:ext>
            </a:extLst>
          </p:cNvPr>
          <p:cNvSpPr/>
          <p:nvPr/>
        </p:nvSpPr>
        <p:spPr>
          <a:xfrm>
            <a:off x="1951364" y="4964656"/>
            <a:ext cx="1512888" cy="555625"/>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8" name="グループ化 11">
            <a:extLst>
              <a:ext uri="{FF2B5EF4-FFF2-40B4-BE49-F238E27FC236}">
                <a16:creationId xmlns:a16="http://schemas.microsoft.com/office/drawing/2014/main" id="{545EB915-4C2C-4DC6-8744-88294438B0EF}"/>
              </a:ext>
            </a:extLst>
          </p:cNvPr>
          <p:cNvGrpSpPr>
            <a:grpSpLocks/>
          </p:cNvGrpSpPr>
          <p:nvPr/>
        </p:nvGrpSpPr>
        <p:grpSpPr bwMode="auto">
          <a:xfrm flipH="1">
            <a:off x="1583065" y="4805905"/>
            <a:ext cx="392113" cy="461962"/>
            <a:chOff x="1470399" y="1423910"/>
            <a:chExt cx="487195" cy="515168"/>
          </a:xfrm>
        </p:grpSpPr>
        <p:sp>
          <p:nvSpPr>
            <p:cNvPr id="9" name="Freeform 710">
              <a:extLst>
                <a:ext uri="{FF2B5EF4-FFF2-40B4-BE49-F238E27FC236}">
                  <a16:creationId xmlns:a16="http://schemas.microsoft.com/office/drawing/2014/main" id="{4A47507B-62AE-4B20-A63F-0EE41AD78663}"/>
                </a:ext>
              </a:extLst>
            </p:cNvPr>
            <p:cNvSpPr>
              <a:spLocks/>
            </p:cNvSpPr>
            <p:nvPr/>
          </p:nvSpPr>
          <p:spPr bwMode="auto">
            <a:xfrm>
              <a:off x="1574939" y="1423910"/>
              <a:ext cx="382655"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0" name="Freeform 711">
              <a:extLst>
                <a:ext uri="{FF2B5EF4-FFF2-40B4-BE49-F238E27FC236}">
                  <a16:creationId xmlns:a16="http://schemas.microsoft.com/office/drawing/2014/main" id="{D1270521-9A8B-4EA8-AE56-1ADDF7F5284B}"/>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1" name="Freeform 712">
              <a:extLst>
                <a:ext uri="{FF2B5EF4-FFF2-40B4-BE49-F238E27FC236}">
                  <a16:creationId xmlns:a16="http://schemas.microsoft.com/office/drawing/2014/main" id="{C8B47DD5-A8CC-45DA-BE39-9DBA396CF26F}"/>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2" name="Freeform 713">
              <a:extLst>
                <a:ext uri="{FF2B5EF4-FFF2-40B4-BE49-F238E27FC236}">
                  <a16:creationId xmlns:a16="http://schemas.microsoft.com/office/drawing/2014/main" id="{25CE726F-4B52-482A-9016-39A3B2DD2B8B}"/>
                </a:ext>
              </a:extLst>
            </p:cNvPr>
            <p:cNvSpPr>
              <a:spLocks/>
            </p:cNvSpPr>
            <p:nvPr/>
          </p:nvSpPr>
          <p:spPr bwMode="auto">
            <a:xfrm>
              <a:off x="1675533" y="1751422"/>
              <a:ext cx="98622"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3" name="Freeform 714">
              <a:extLst>
                <a:ext uri="{FF2B5EF4-FFF2-40B4-BE49-F238E27FC236}">
                  <a16:creationId xmlns:a16="http://schemas.microsoft.com/office/drawing/2014/main" id="{33B30C0D-64D3-4B21-BED9-205F26481F0E}"/>
                </a:ext>
              </a:extLst>
            </p:cNvPr>
            <p:cNvSpPr>
              <a:spLocks/>
            </p:cNvSpPr>
            <p:nvPr/>
          </p:nvSpPr>
          <p:spPr bwMode="auto">
            <a:xfrm>
              <a:off x="1780074" y="1924915"/>
              <a:ext cx="104539"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4" name="Freeform 715">
              <a:extLst>
                <a:ext uri="{FF2B5EF4-FFF2-40B4-BE49-F238E27FC236}">
                  <a16:creationId xmlns:a16="http://schemas.microsoft.com/office/drawing/2014/main" id="{1E46F9CB-9210-42CD-B5BD-EE74A83C0562}"/>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5" name="Freeform 716">
              <a:extLst>
                <a:ext uri="{FF2B5EF4-FFF2-40B4-BE49-F238E27FC236}">
                  <a16:creationId xmlns:a16="http://schemas.microsoft.com/office/drawing/2014/main" id="{5F115411-BA50-4915-9647-3601A09E564D}"/>
                </a:ext>
              </a:extLst>
            </p:cNvPr>
            <p:cNvSpPr>
              <a:spLocks/>
            </p:cNvSpPr>
            <p:nvPr/>
          </p:nvSpPr>
          <p:spPr bwMode="auto">
            <a:xfrm>
              <a:off x="1675533"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6" name="Freeform 717">
              <a:extLst>
                <a:ext uri="{FF2B5EF4-FFF2-40B4-BE49-F238E27FC236}">
                  <a16:creationId xmlns:a16="http://schemas.microsoft.com/office/drawing/2014/main" id="{6C921694-3A69-43AF-97C6-6F8372B77249}"/>
                </a:ext>
              </a:extLst>
            </p:cNvPr>
            <p:cNvSpPr>
              <a:spLocks/>
            </p:cNvSpPr>
            <p:nvPr/>
          </p:nvSpPr>
          <p:spPr bwMode="auto">
            <a:xfrm>
              <a:off x="1722872"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7" name="Freeform 718">
              <a:extLst>
                <a:ext uri="{FF2B5EF4-FFF2-40B4-BE49-F238E27FC236}">
                  <a16:creationId xmlns:a16="http://schemas.microsoft.com/office/drawing/2014/main" id="{FE556A39-DA56-4F0E-8919-78C794E3BA70}"/>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8" name="Freeform 719">
              <a:extLst>
                <a:ext uri="{FF2B5EF4-FFF2-40B4-BE49-F238E27FC236}">
                  <a16:creationId xmlns:a16="http://schemas.microsoft.com/office/drawing/2014/main" id="{1550AEC1-A57F-49B1-910A-01CCEDC2233E}"/>
                </a:ext>
              </a:extLst>
            </p:cNvPr>
            <p:cNvSpPr>
              <a:spLocks/>
            </p:cNvSpPr>
            <p:nvPr/>
          </p:nvSpPr>
          <p:spPr bwMode="auto">
            <a:xfrm>
              <a:off x="1803743" y="1737259"/>
              <a:ext cx="37476"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9" name="Line 720">
              <a:extLst>
                <a:ext uri="{FF2B5EF4-FFF2-40B4-BE49-F238E27FC236}">
                  <a16:creationId xmlns:a16="http://schemas.microsoft.com/office/drawing/2014/main" id="{F8E63085-3428-4F17-AE8D-34BF858CFEA8}"/>
                </a:ext>
              </a:extLst>
            </p:cNvPr>
            <p:cNvSpPr>
              <a:spLocks noChangeShapeType="1"/>
            </p:cNvSpPr>
            <p:nvPr/>
          </p:nvSpPr>
          <p:spPr bwMode="auto">
            <a:xfrm flipV="1">
              <a:off x="1803743" y="1740800"/>
              <a:ext cx="5917"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0" name="Freeform 721">
              <a:extLst>
                <a:ext uri="{FF2B5EF4-FFF2-40B4-BE49-F238E27FC236}">
                  <a16:creationId xmlns:a16="http://schemas.microsoft.com/office/drawing/2014/main" id="{BE4AEE27-D42B-4FB5-B7D1-5B1B711DE8FA}"/>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1" name="Freeform 722">
              <a:extLst>
                <a:ext uri="{FF2B5EF4-FFF2-40B4-BE49-F238E27FC236}">
                  <a16:creationId xmlns:a16="http://schemas.microsoft.com/office/drawing/2014/main" id="{8AADD5B4-C341-4DA0-A96B-76A1985EEA82}"/>
                </a:ext>
              </a:extLst>
            </p:cNvPr>
            <p:cNvSpPr>
              <a:spLocks/>
            </p:cNvSpPr>
            <p:nvPr/>
          </p:nvSpPr>
          <p:spPr bwMode="auto">
            <a:xfrm>
              <a:off x="1726817" y="1590322"/>
              <a:ext cx="29587"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2" name="Freeform 723">
              <a:extLst>
                <a:ext uri="{FF2B5EF4-FFF2-40B4-BE49-F238E27FC236}">
                  <a16:creationId xmlns:a16="http://schemas.microsoft.com/office/drawing/2014/main" id="{15F71F6D-F616-40D3-8B31-5033A1D89376}"/>
                </a:ext>
              </a:extLst>
            </p:cNvPr>
            <p:cNvSpPr>
              <a:spLocks/>
            </p:cNvSpPr>
            <p:nvPr/>
          </p:nvSpPr>
          <p:spPr bwMode="auto">
            <a:xfrm>
              <a:off x="1762321" y="1531900"/>
              <a:ext cx="13808"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3" name="Freeform 724">
              <a:extLst>
                <a:ext uri="{FF2B5EF4-FFF2-40B4-BE49-F238E27FC236}">
                  <a16:creationId xmlns:a16="http://schemas.microsoft.com/office/drawing/2014/main" id="{2856DD45-B502-4CFE-A730-A6C1D98FC02B}"/>
                </a:ext>
              </a:extLst>
            </p:cNvPr>
            <p:cNvSpPr>
              <a:spLocks/>
            </p:cNvSpPr>
            <p:nvPr/>
          </p:nvSpPr>
          <p:spPr bwMode="auto">
            <a:xfrm>
              <a:off x="1762321" y="1528359"/>
              <a:ext cx="21698"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4" name="Freeform 725">
              <a:extLst>
                <a:ext uri="{FF2B5EF4-FFF2-40B4-BE49-F238E27FC236}">
                  <a16:creationId xmlns:a16="http://schemas.microsoft.com/office/drawing/2014/main" id="{8824504C-E36A-42EF-9E3E-58AF14EC1BEA}"/>
                </a:ext>
              </a:extLst>
            </p:cNvPr>
            <p:cNvSpPr>
              <a:spLocks/>
            </p:cNvSpPr>
            <p:nvPr/>
          </p:nvSpPr>
          <p:spPr bwMode="auto">
            <a:xfrm>
              <a:off x="1784019"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 name="Freeform 726">
              <a:extLst>
                <a:ext uri="{FF2B5EF4-FFF2-40B4-BE49-F238E27FC236}">
                  <a16:creationId xmlns:a16="http://schemas.microsoft.com/office/drawing/2014/main" id="{B4917D84-227D-4A6E-93B6-619629493FF2}"/>
                </a:ext>
              </a:extLst>
            </p:cNvPr>
            <p:cNvSpPr>
              <a:spLocks/>
            </p:cNvSpPr>
            <p:nvPr/>
          </p:nvSpPr>
          <p:spPr bwMode="auto">
            <a:xfrm>
              <a:off x="1776129" y="1546063"/>
              <a:ext cx="19724"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 name="Freeform 727">
              <a:extLst>
                <a:ext uri="{FF2B5EF4-FFF2-40B4-BE49-F238E27FC236}">
                  <a16:creationId xmlns:a16="http://schemas.microsoft.com/office/drawing/2014/main" id="{B8480521-E8FB-4F90-BA01-1B77F27BCACD}"/>
                </a:ext>
              </a:extLst>
            </p:cNvPr>
            <p:cNvSpPr>
              <a:spLocks/>
            </p:cNvSpPr>
            <p:nvPr/>
          </p:nvSpPr>
          <p:spPr bwMode="auto">
            <a:xfrm>
              <a:off x="1754431" y="1533671"/>
              <a:ext cx="17753"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 name="Freeform 728">
              <a:extLst>
                <a:ext uri="{FF2B5EF4-FFF2-40B4-BE49-F238E27FC236}">
                  <a16:creationId xmlns:a16="http://schemas.microsoft.com/office/drawing/2014/main" id="{9576CF04-8198-4B37-BE50-62EABD6040E5}"/>
                </a:ext>
              </a:extLst>
            </p:cNvPr>
            <p:cNvSpPr>
              <a:spLocks/>
            </p:cNvSpPr>
            <p:nvPr/>
          </p:nvSpPr>
          <p:spPr bwMode="auto">
            <a:xfrm>
              <a:off x="1754431" y="1526590"/>
              <a:ext cx="29587"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 name="Freeform 729">
              <a:extLst>
                <a:ext uri="{FF2B5EF4-FFF2-40B4-BE49-F238E27FC236}">
                  <a16:creationId xmlns:a16="http://schemas.microsoft.com/office/drawing/2014/main" id="{FA2BF3F4-63C5-432C-8DBD-A8072F96FEFF}"/>
                </a:ext>
              </a:extLst>
            </p:cNvPr>
            <p:cNvSpPr>
              <a:spLocks/>
            </p:cNvSpPr>
            <p:nvPr/>
          </p:nvSpPr>
          <p:spPr bwMode="auto">
            <a:xfrm>
              <a:off x="1784019"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 name="Freeform 730">
              <a:extLst>
                <a:ext uri="{FF2B5EF4-FFF2-40B4-BE49-F238E27FC236}">
                  <a16:creationId xmlns:a16="http://schemas.microsoft.com/office/drawing/2014/main" id="{8B6CA030-0F23-4C54-AF61-9826C77D2C39}"/>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 name="Line 731">
              <a:extLst>
                <a:ext uri="{FF2B5EF4-FFF2-40B4-BE49-F238E27FC236}">
                  <a16:creationId xmlns:a16="http://schemas.microsoft.com/office/drawing/2014/main" id="{58C22EE8-A9EC-4424-90A7-A83CE26CF4D6}"/>
                </a:ext>
              </a:extLst>
            </p:cNvPr>
            <p:cNvSpPr>
              <a:spLocks noChangeShapeType="1"/>
            </p:cNvSpPr>
            <p:nvPr/>
          </p:nvSpPr>
          <p:spPr bwMode="auto">
            <a:xfrm flipV="1">
              <a:off x="1657782" y="1521278"/>
              <a:ext cx="132153"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1" name="Line 732">
              <a:extLst>
                <a:ext uri="{FF2B5EF4-FFF2-40B4-BE49-F238E27FC236}">
                  <a16:creationId xmlns:a16="http://schemas.microsoft.com/office/drawing/2014/main" id="{4C2E7522-CADD-4FBB-86BF-6766EBDEB9C6}"/>
                </a:ext>
              </a:extLst>
            </p:cNvPr>
            <p:cNvSpPr>
              <a:spLocks noChangeShapeType="1"/>
            </p:cNvSpPr>
            <p:nvPr/>
          </p:nvSpPr>
          <p:spPr bwMode="auto">
            <a:xfrm>
              <a:off x="1789935" y="1521278"/>
              <a:ext cx="37477"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2" name="Line 733">
              <a:extLst>
                <a:ext uri="{FF2B5EF4-FFF2-40B4-BE49-F238E27FC236}">
                  <a16:creationId xmlns:a16="http://schemas.microsoft.com/office/drawing/2014/main" id="{CBBA7EE0-E75F-4FAB-AA0D-6F4E2E04FAFD}"/>
                </a:ext>
              </a:extLst>
            </p:cNvPr>
            <p:cNvSpPr>
              <a:spLocks noChangeShapeType="1"/>
            </p:cNvSpPr>
            <p:nvPr/>
          </p:nvSpPr>
          <p:spPr bwMode="auto">
            <a:xfrm flipV="1">
              <a:off x="1780074"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3" name="Line 734">
              <a:extLst>
                <a:ext uri="{FF2B5EF4-FFF2-40B4-BE49-F238E27FC236}">
                  <a16:creationId xmlns:a16="http://schemas.microsoft.com/office/drawing/2014/main" id="{EC91C5F6-FE7F-4E33-9245-D06E5466C70C}"/>
                </a:ext>
              </a:extLst>
            </p:cNvPr>
            <p:cNvSpPr>
              <a:spLocks noChangeShapeType="1"/>
            </p:cNvSpPr>
            <p:nvPr/>
          </p:nvSpPr>
          <p:spPr bwMode="auto">
            <a:xfrm flipV="1">
              <a:off x="1772184" y="1521278"/>
              <a:ext cx="17751"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4" name="Freeform 735">
              <a:extLst>
                <a:ext uri="{FF2B5EF4-FFF2-40B4-BE49-F238E27FC236}">
                  <a16:creationId xmlns:a16="http://schemas.microsoft.com/office/drawing/2014/main" id="{5A3D2FFD-9B58-4849-9BD5-C7A7EA0E986F}"/>
                </a:ext>
              </a:extLst>
            </p:cNvPr>
            <p:cNvSpPr>
              <a:spLocks noEditPoints="1"/>
            </p:cNvSpPr>
            <p:nvPr/>
          </p:nvSpPr>
          <p:spPr bwMode="auto">
            <a:xfrm>
              <a:off x="1748515" y="1567307"/>
              <a:ext cx="17751"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5" name="Line 736">
              <a:extLst>
                <a:ext uri="{FF2B5EF4-FFF2-40B4-BE49-F238E27FC236}">
                  <a16:creationId xmlns:a16="http://schemas.microsoft.com/office/drawing/2014/main" id="{CCD6BC43-C598-4761-A978-2EBF3B3319B2}"/>
                </a:ext>
              </a:extLst>
            </p:cNvPr>
            <p:cNvSpPr>
              <a:spLocks noChangeShapeType="1"/>
            </p:cNvSpPr>
            <p:nvPr/>
          </p:nvSpPr>
          <p:spPr bwMode="auto">
            <a:xfrm flipH="1">
              <a:off x="1758376" y="1560226"/>
              <a:ext cx="1973"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6" name="Freeform 737">
              <a:extLst>
                <a:ext uri="{FF2B5EF4-FFF2-40B4-BE49-F238E27FC236}">
                  <a16:creationId xmlns:a16="http://schemas.microsoft.com/office/drawing/2014/main" id="{F8389668-1DB3-47B4-B6E9-55AE5E337165}"/>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7" name="Freeform 738">
              <a:extLst>
                <a:ext uri="{FF2B5EF4-FFF2-40B4-BE49-F238E27FC236}">
                  <a16:creationId xmlns:a16="http://schemas.microsoft.com/office/drawing/2014/main" id="{DAFA13F7-F05C-42DB-9B7B-68A1E73B9D8B}"/>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8" name="Line 739">
              <a:extLst>
                <a:ext uri="{FF2B5EF4-FFF2-40B4-BE49-F238E27FC236}">
                  <a16:creationId xmlns:a16="http://schemas.microsoft.com/office/drawing/2014/main" id="{3F8DA17A-B0B7-487A-B798-698B45AD3D0C}"/>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9" name="Freeform 740">
              <a:extLst>
                <a:ext uri="{FF2B5EF4-FFF2-40B4-BE49-F238E27FC236}">
                  <a16:creationId xmlns:a16="http://schemas.microsoft.com/office/drawing/2014/main" id="{859F5311-F7DF-4098-915D-218E64B8C579}"/>
                </a:ext>
              </a:extLst>
            </p:cNvPr>
            <p:cNvSpPr>
              <a:spLocks/>
            </p:cNvSpPr>
            <p:nvPr/>
          </p:nvSpPr>
          <p:spPr bwMode="auto">
            <a:xfrm>
              <a:off x="1762321" y="1567307"/>
              <a:ext cx="5918"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 name="Freeform 741">
              <a:extLst>
                <a:ext uri="{FF2B5EF4-FFF2-40B4-BE49-F238E27FC236}">
                  <a16:creationId xmlns:a16="http://schemas.microsoft.com/office/drawing/2014/main" id="{6A90373E-4AE3-4006-98CF-1D5D36B4B771}"/>
                </a:ext>
              </a:extLst>
            </p:cNvPr>
            <p:cNvSpPr>
              <a:spLocks/>
            </p:cNvSpPr>
            <p:nvPr/>
          </p:nvSpPr>
          <p:spPr bwMode="auto">
            <a:xfrm>
              <a:off x="1758376"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 name="Line 742">
              <a:extLst>
                <a:ext uri="{FF2B5EF4-FFF2-40B4-BE49-F238E27FC236}">
                  <a16:creationId xmlns:a16="http://schemas.microsoft.com/office/drawing/2014/main" id="{2766757B-693C-453B-ABBF-B8CD8BD0FAC7}"/>
                </a:ext>
              </a:extLst>
            </p:cNvPr>
            <p:cNvSpPr>
              <a:spLocks noChangeShapeType="1"/>
            </p:cNvSpPr>
            <p:nvPr/>
          </p:nvSpPr>
          <p:spPr bwMode="auto">
            <a:xfrm flipH="1">
              <a:off x="1752460" y="1572618"/>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 name="Freeform 743">
              <a:extLst>
                <a:ext uri="{FF2B5EF4-FFF2-40B4-BE49-F238E27FC236}">
                  <a16:creationId xmlns:a16="http://schemas.microsoft.com/office/drawing/2014/main" id="{08EC147C-82DD-4164-AC15-11CA41BCB7B8}"/>
                </a:ext>
              </a:extLst>
            </p:cNvPr>
            <p:cNvSpPr>
              <a:spLocks/>
            </p:cNvSpPr>
            <p:nvPr/>
          </p:nvSpPr>
          <p:spPr bwMode="auto">
            <a:xfrm>
              <a:off x="1754431"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 name="Freeform 744">
              <a:extLst>
                <a:ext uri="{FF2B5EF4-FFF2-40B4-BE49-F238E27FC236}">
                  <a16:creationId xmlns:a16="http://schemas.microsoft.com/office/drawing/2014/main" id="{7A26DF2F-0E17-49A0-A3DD-8409A38321C9}"/>
                </a:ext>
              </a:extLst>
            </p:cNvPr>
            <p:cNvSpPr>
              <a:spLocks/>
            </p:cNvSpPr>
            <p:nvPr/>
          </p:nvSpPr>
          <p:spPr bwMode="auto">
            <a:xfrm>
              <a:off x="1758376" y="1576159"/>
              <a:ext cx="5918"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 name="Line 745">
              <a:extLst>
                <a:ext uri="{FF2B5EF4-FFF2-40B4-BE49-F238E27FC236}">
                  <a16:creationId xmlns:a16="http://schemas.microsoft.com/office/drawing/2014/main" id="{9D7B87D8-983F-47C6-B895-7222378CEBE3}"/>
                </a:ext>
              </a:extLst>
            </p:cNvPr>
            <p:cNvSpPr>
              <a:spLocks noChangeShapeType="1"/>
            </p:cNvSpPr>
            <p:nvPr/>
          </p:nvSpPr>
          <p:spPr bwMode="auto">
            <a:xfrm flipV="1">
              <a:off x="1764294" y="1576159"/>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 name="Freeform 746">
              <a:extLst>
                <a:ext uri="{FF2B5EF4-FFF2-40B4-BE49-F238E27FC236}">
                  <a16:creationId xmlns:a16="http://schemas.microsoft.com/office/drawing/2014/main" id="{7CAC2669-97AF-4625-9C52-B3FCC96B0C01}"/>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 name="Freeform 747">
              <a:extLst>
                <a:ext uri="{FF2B5EF4-FFF2-40B4-BE49-F238E27FC236}">
                  <a16:creationId xmlns:a16="http://schemas.microsoft.com/office/drawing/2014/main" id="{AA8A7C65-8E96-46FD-AEA5-D170A5220F36}"/>
                </a:ext>
              </a:extLst>
            </p:cNvPr>
            <p:cNvSpPr>
              <a:spLocks/>
            </p:cNvSpPr>
            <p:nvPr/>
          </p:nvSpPr>
          <p:spPr bwMode="auto">
            <a:xfrm>
              <a:off x="1752460"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7" name="Freeform 748">
              <a:extLst>
                <a:ext uri="{FF2B5EF4-FFF2-40B4-BE49-F238E27FC236}">
                  <a16:creationId xmlns:a16="http://schemas.microsoft.com/office/drawing/2014/main" id="{8390CD92-9546-4DDD-8500-14612F24F2B7}"/>
                </a:ext>
              </a:extLst>
            </p:cNvPr>
            <p:cNvSpPr>
              <a:spLocks noEditPoints="1"/>
            </p:cNvSpPr>
            <p:nvPr/>
          </p:nvSpPr>
          <p:spPr bwMode="auto">
            <a:xfrm>
              <a:off x="1738652" y="1560226"/>
              <a:ext cx="33532"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8" name="Freeform 749">
              <a:extLst>
                <a:ext uri="{FF2B5EF4-FFF2-40B4-BE49-F238E27FC236}">
                  <a16:creationId xmlns:a16="http://schemas.microsoft.com/office/drawing/2014/main" id="{124DE614-C39E-4D15-A8B5-7D0054014CF8}"/>
                </a:ext>
              </a:extLst>
            </p:cNvPr>
            <p:cNvSpPr>
              <a:spLocks noEditPoints="1"/>
            </p:cNvSpPr>
            <p:nvPr/>
          </p:nvSpPr>
          <p:spPr bwMode="auto">
            <a:xfrm>
              <a:off x="1809660"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9" name="Line 750">
              <a:extLst>
                <a:ext uri="{FF2B5EF4-FFF2-40B4-BE49-F238E27FC236}">
                  <a16:creationId xmlns:a16="http://schemas.microsoft.com/office/drawing/2014/main" id="{C3B44D37-7FC6-4729-9B35-D02A5A241D30}"/>
                </a:ext>
              </a:extLst>
            </p:cNvPr>
            <p:cNvSpPr>
              <a:spLocks noChangeShapeType="1"/>
            </p:cNvSpPr>
            <p:nvPr/>
          </p:nvSpPr>
          <p:spPr bwMode="auto">
            <a:xfrm>
              <a:off x="1620305" y="1652283"/>
              <a:ext cx="19724"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 name="Freeform 751">
              <a:extLst>
                <a:ext uri="{FF2B5EF4-FFF2-40B4-BE49-F238E27FC236}">
                  <a16:creationId xmlns:a16="http://schemas.microsoft.com/office/drawing/2014/main" id="{DD33C818-ECE7-425A-8AE3-D327AB5B0DF4}"/>
                </a:ext>
              </a:extLst>
            </p:cNvPr>
            <p:cNvSpPr>
              <a:spLocks/>
            </p:cNvSpPr>
            <p:nvPr/>
          </p:nvSpPr>
          <p:spPr bwMode="auto">
            <a:xfrm>
              <a:off x="1770211" y="1760274"/>
              <a:ext cx="5918"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 name="Freeform 752">
              <a:extLst>
                <a:ext uri="{FF2B5EF4-FFF2-40B4-BE49-F238E27FC236}">
                  <a16:creationId xmlns:a16="http://schemas.microsoft.com/office/drawing/2014/main" id="{24305C13-DE5C-4820-B6A3-AEDC49F0D6AC}"/>
                </a:ext>
              </a:extLst>
            </p:cNvPr>
            <p:cNvSpPr>
              <a:spLocks/>
            </p:cNvSpPr>
            <p:nvPr/>
          </p:nvSpPr>
          <p:spPr bwMode="auto">
            <a:xfrm>
              <a:off x="1620305" y="1839939"/>
              <a:ext cx="41422"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 name="Freeform 753">
              <a:extLst>
                <a:ext uri="{FF2B5EF4-FFF2-40B4-BE49-F238E27FC236}">
                  <a16:creationId xmlns:a16="http://schemas.microsoft.com/office/drawing/2014/main" id="{D40621D5-B1E3-4EB6-BCDA-5E3E91FB21CC}"/>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 name="Freeform 754">
              <a:extLst>
                <a:ext uri="{FF2B5EF4-FFF2-40B4-BE49-F238E27FC236}">
                  <a16:creationId xmlns:a16="http://schemas.microsoft.com/office/drawing/2014/main" id="{73A5DF38-EBDD-4B3F-8D81-27C2511FA6A9}"/>
                </a:ext>
              </a:extLst>
            </p:cNvPr>
            <p:cNvSpPr>
              <a:spLocks/>
            </p:cNvSpPr>
            <p:nvPr/>
          </p:nvSpPr>
          <p:spPr bwMode="auto">
            <a:xfrm>
              <a:off x="1730762"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 name="Freeform 755">
              <a:extLst>
                <a:ext uri="{FF2B5EF4-FFF2-40B4-BE49-F238E27FC236}">
                  <a16:creationId xmlns:a16="http://schemas.microsoft.com/office/drawing/2014/main" id="{4EE7C53B-353E-4895-BE2F-2625FEC90376}"/>
                </a:ext>
              </a:extLst>
            </p:cNvPr>
            <p:cNvSpPr>
              <a:spLocks/>
            </p:cNvSpPr>
            <p:nvPr/>
          </p:nvSpPr>
          <p:spPr bwMode="auto">
            <a:xfrm>
              <a:off x="1782046" y="1870035"/>
              <a:ext cx="104540"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 name="Freeform 756">
              <a:extLst>
                <a:ext uri="{FF2B5EF4-FFF2-40B4-BE49-F238E27FC236}">
                  <a16:creationId xmlns:a16="http://schemas.microsoft.com/office/drawing/2014/main" id="{8C8514B3-A577-43CE-8540-0D79F6634DA1}"/>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 name="Freeform 757">
              <a:extLst>
                <a:ext uri="{FF2B5EF4-FFF2-40B4-BE49-F238E27FC236}">
                  <a16:creationId xmlns:a16="http://schemas.microsoft.com/office/drawing/2014/main" id="{07372A2C-B721-4069-90D0-4565A9BBA73B}"/>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7" name="Freeform 758">
              <a:extLst>
                <a:ext uri="{FF2B5EF4-FFF2-40B4-BE49-F238E27FC236}">
                  <a16:creationId xmlns:a16="http://schemas.microsoft.com/office/drawing/2014/main" id="{D393CCB0-36FD-4ECB-9F2C-10AD00BCCD8E}"/>
                </a:ext>
              </a:extLst>
            </p:cNvPr>
            <p:cNvSpPr>
              <a:spLocks/>
            </p:cNvSpPr>
            <p:nvPr/>
          </p:nvSpPr>
          <p:spPr bwMode="auto">
            <a:xfrm>
              <a:off x="1640029" y="1832858"/>
              <a:ext cx="1973"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8" name="Freeform 759">
              <a:extLst>
                <a:ext uri="{FF2B5EF4-FFF2-40B4-BE49-F238E27FC236}">
                  <a16:creationId xmlns:a16="http://schemas.microsoft.com/office/drawing/2014/main" id="{A60FFCC8-B5A3-4897-BAF3-750AA434A81F}"/>
                </a:ext>
              </a:extLst>
            </p:cNvPr>
            <p:cNvSpPr>
              <a:spLocks/>
            </p:cNvSpPr>
            <p:nvPr/>
          </p:nvSpPr>
          <p:spPr bwMode="auto">
            <a:xfrm>
              <a:off x="1640029"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9" name="Freeform 760">
              <a:extLst>
                <a:ext uri="{FF2B5EF4-FFF2-40B4-BE49-F238E27FC236}">
                  <a16:creationId xmlns:a16="http://schemas.microsoft.com/office/drawing/2014/main" id="{EB8EC27A-53A9-4C64-B31B-C0669236F6F5}"/>
                </a:ext>
              </a:extLst>
            </p:cNvPr>
            <p:cNvSpPr>
              <a:spLocks/>
            </p:cNvSpPr>
            <p:nvPr/>
          </p:nvSpPr>
          <p:spPr bwMode="auto">
            <a:xfrm>
              <a:off x="1643974" y="1767356"/>
              <a:ext cx="45367"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0" name="Freeform 761">
              <a:extLst>
                <a:ext uri="{FF2B5EF4-FFF2-40B4-BE49-F238E27FC236}">
                  <a16:creationId xmlns:a16="http://schemas.microsoft.com/office/drawing/2014/main" id="{AA52C7F5-B89A-4EB5-8380-1927EB0D5B63}"/>
                </a:ext>
              </a:extLst>
            </p:cNvPr>
            <p:cNvSpPr>
              <a:spLocks/>
            </p:cNvSpPr>
            <p:nvPr/>
          </p:nvSpPr>
          <p:spPr bwMode="auto">
            <a:xfrm>
              <a:off x="1675533" y="1760274"/>
              <a:ext cx="13808"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1" name="Freeform 762">
              <a:extLst>
                <a:ext uri="{FF2B5EF4-FFF2-40B4-BE49-F238E27FC236}">
                  <a16:creationId xmlns:a16="http://schemas.microsoft.com/office/drawing/2014/main" id="{91183460-34B9-4D15-B9E5-C500950B9916}"/>
                </a:ext>
              </a:extLst>
            </p:cNvPr>
            <p:cNvSpPr>
              <a:spLocks/>
            </p:cNvSpPr>
            <p:nvPr/>
          </p:nvSpPr>
          <p:spPr bwMode="auto">
            <a:xfrm>
              <a:off x="1643974"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2" name="Freeform 763">
              <a:extLst>
                <a:ext uri="{FF2B5EF4-FFF2-40B4-BE49-F238E27FC236}">
                  <a16:creationId xmlns:a16="http://schemas.microsoft.com/office/drawing/2014/main" id="{3A29179D-17D0-42AC-88F4-A67C562DA394}"/>
                </a:ext>
              </a:extLst>
            </p:cNvPr>
            <p:cNvSpPr>
              <a:spLocks/>
            </p:cNvSpPr>
            <p:nvPr/>
          </p:nvSpPr>
          <p:spPr bwMode="auto">
            <a:xfrm>
              <a:off x="1584801" y="1576159"/>
              <a:ext cx="59173"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3" name="Freeform 764">
              <a:extLst>
                <a:ext uri="{FF2B5EF4-FFF2-40B4-BE49-F238E27FC236}">
                  <a16:creationId xmlns:a16="http://schemas.microsoft.com/office/drawing/2014/main" id="{C7E41173-2761-47C2-B91A-353C8EF908FE}"/>
                </a:ext>
              </a:extLst>
            </p:cNvPr>
            <p:cNvSpPr>
              <a:spLocks/>
            </p:cNvSpPr>
            <p:nvPr/>
          </p:nvSpPr>
          <p:spPr bwMode="auto">
            <a:xfrm>
              <a:off x="1776129" y="1717786"/>
              <a:ext cx="33531"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4" name="Line 769">
              <a:extLst>
                <a:ext uri="{FF2B5EF4-FFF2-40B4-BE49-F238E27FC236}">
                  <a16:creationId xmlns:a16="http://schemas.microsoft.com/office/drawing/2014/main" id="{6A340767-5FED-4ED0-859B-9BD778FA97B8}"/>
                </a:ext>
              </a:extLst>
            </p:cNvPr>
            <p:cNvSpPr>
              <a:spLocks noChangeShapeType="1"/>
            </p:cNvSpPr>
            <p:nvPr/>
          </p:nvSpPr>
          <p:spPr bwMode="auto">
            <a:xfrm>
              <a:off x="1470399" y="1857642"/>
              <a:ext cx="209079"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65" name="Freeform 1393">
            <a:extLst>
              <a:ext uri="{FF2B5EF4-FFF2-40B4-BE49-F238E27FC236}">
                <a16:creationId xmlns:a16="http://schemas.microsoft.com/office/drawing/2014/main" id="{C819F985-0C06-43D0-A7EB-ED631D10C1E2}"/>
              </a:ext>
            </a:extLst>
          </p:cNvPr>
          <p:cNvSpPr>
            <a:spLocks/>
          </p:cNvSpPr>
          <p:nvPr/>
        </p:nvSpPr>
        <p:spPr bwMode="auto">
          <a:xfrm>
            <a:off x="1375102" y="4677318"/>
            <a:ext cx="277812"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pic>
        <p:nvPicPr>
          <p:cNvPr id="66" name="Picture 1401">
            <a:extLst>
              <a:ext uri="{FF2B5EF4-FFF2-40B4-BE49-F238E27FC236}">
                <a16:creationId xmlns:a16="http://schemas.microsoft.com/office/drawing/2014/main" id="{7B83C4B1-FCCC-49A0-9E07-4D9E4B11E3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865" y="4367755"/>
            <a:ext cx="423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正方形/長方形 66">
            <a:extLst>
              <a:ext uri="{FF2B5EF4-FFF2-40B4-BE49-F238E27FC236}">
                <a16:creationId xmlns:a16="http://schemas.microsoft.com/office/drawing/2014/main" id="{4DF54466-E7CF-4835-87D6-822D866067BB}"/>
              </a:ext>
            </a:extLst>
          </p:cNvPr>
          <p:cNvSpPr/>
          <p:nvPr/>
        </p:nvSpPr>
        <p:spPr>
          <a:xfrm>
            <a:off x="2024390" y="5048793"/>
            <a:ext cx="574675"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8" name="テキスト ボックス 67">
            <a:extLst>
              <a:ext uri="{FF2B5EF4-FFF2-40B4-BE49-F238E27FC236}">
                <a16:creationId xmlns:a16="http://schemas.microsoft.com/office/drawing/2014/main" id="{3BF08460-4340-4145-8DD4-3CED757DA8DA}"/>
              </a:ext>
            </a:extLst>
          </p:cNvPr>
          <p:cNvSpPr txBox="1"/>
          <p:nvPr/>
        </p:nvSpPr>
        <p:spPr>
          <a:xfrm>
            <a:off x="2641610" y="5063544"/>
            <a:ext cx="782959" cy="384721"/>
          </a:xfrm>
          <a:prstGeom prst="rect">
            <a:avLst/>
          </a:prstGeom>
          <a:noFill/>
          <a:ln w="19050">
            <a:solidFill>
              <a:srgbClr val="FFFFFF">
                <a:lumMod val="50000"/>
              </a:srgbClr>
            </a:solidFill>
          </a:ln>
        </p:spPr>
        <p:txBody>
          <a:bodyPr wrap="square">
            <a:spAutoFit/>
          </a:bodyP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dirty="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47" name="正方形/長方形 246">
            <a:extLst>
              <a:ext uri="{FF2B5EF4-FFF2-40B4-BE49-F238E27FC236}">
                <a16:creationId xmlns:a16="http://schemas.microsoft.com/office/drawing/2014/main" id="{E7E140A3-5D17-406A-9E69-63630EF562AE}"/>
              </a:ext>
            </a:extLst>
          </p:cNvPr>
          <p:cNvSpPr/>
          <p:nvPr/>
        </p:nvSpPr>
        <p:spPr>
          <a:xfrm>
            <a:off x="1466295" y="1783271"/>
            <a:ext cx="2016125" cy="965200"/>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248" name="正方形/長方形 247">
            <a:extLst>
              <a:ext uri="{FF2B5EF4-FFF2-40B4-BE49-F238E27FC236}">
                <a16:creationId xmlns:a16="http://schemas.microsoft.com/office/drawing/2014/main" id="{E913C688-D2BE-4157-9C06-B0EE22B6DDE6}"/>
              </a:ext>
            </a:extLst>
          </p:cNvPr>
          <p:cNvSpPr/>
          <p:nvPr/>
        </p:nvSpPr>
        <p:spPr>
          <a:xfrm>
            <a:off x="1898094" y="2115060"/>
            <a:ext cx="1512888" cy="555625"/>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249" name="グループ化 11">
            <a:extLst>
              <a:ext uri="{FF2B5EF4-FFF2-40B4-BE49-F238E27FC236}">
                <a16:creationId xmlns:a16="http://schemas.microsoft.com/office/drawing/2014/main" id="{EC57299B-DEEC-45A7-803C-24917AB866CC}"/>
              </a:ext>
            </a:extLst>
          </p:cNvPr>
          <p:cNvGrpSpPr>
            <a:grpSpLocks/>
          </p:cNvGrpSpPr>
          <p:nvPr/>
        </p:nvGrpSpPr>
        <p:grpSpPr bwMode="auto">
          <a:xfrm flipH="1">
            <a:off x="1529795" y="1956309"/>
            <a:ext cx="392113" cy="461962"/>
            <a:chOff x="1470399" y="1423910"/>
            <a:chExt cx="487195" cy="515168"/>
          </a:xfrm>
        </p:grpSpPr>
        <p:sp>
          <p:nvSpPr>
            <p:cNvPr id="250" name="Freeform 710">
              <a:extLst>
                <a:ext uri="{FF2B5EF4-FFF2-40B4-BE49-F238E27FC236}">
                  <a16:creationId xmlns:a16="http://schemas.microsoft.com/office/drawing/2014/main" id="{5735BCA9-274F-4564-803D-09870CFD51AA}"/>
                </a:ext>
              </a:extLst>
            </p:cNvPr>
            <p:cNvSpPr>
              <a:spLocks/>
            </p:cNvSpPr>
            <p:nvPr/>
          </p:nvSpPr>
          <p:spPr bwMode="auto">
            <a:xfrm>
              <a:off x="1574939" y="1423910"/>
              <a:ext cx="382655"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1" name="Freeform 711">
              <a:extLst>
                <a:ext uri="{FF2B5EF4-FFF2-40B4-BE49-F238E27FC236}">
                  <a16:creationId xmlns:a16="http://schemas.microsoft.com/office/drawing/2014/main" id="{9BBB86FE-294D-4277-A325-F090457DAFAF}"/>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2" name="Freeform 712">
              <a:extLst>
                <a:ext uri="{FF2B5EF4-FFF2-40B4-BE49-F238E27FC236}">
                  <a16:creationId xmlns:a16="http://schemas.microsoft.com/office/drawing/2014/main" id="{17A032F5-8752-4A82-A000-A584C7325805}"/>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3" name="Freeform 713">
              <a:extLst>
                <a:ext uri="{FF2B5EF4-FFF2-40B4-BE49-F238E27FC236}">
                  <a16:creationId xmlns:a16="http://schemas.microsoft.com/office/drawing/2014/main" id="{C6913A98-D41A-495A-9028-CF59F86C4B63}"/>
                </a:ext>
              </a:extLst>
            </p:cNvPr>
            <p:cNvSpPr>
              <a:spLocks/>
            </p:cNvSpPr>
            <p:nvPr/>
          </p:nvSpPr>
          <p:spPr bwMode="auto">
            <a:xfrm>
              <a:off x="1675533" y="1751422"/>
              <a:ext cx="98622"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4" name="Freeform 714">
              <a:extLst>
                <a:ext uri="{FF2B5EF4-FFF2-40B4-BE49-F238E27FC236}">
                  <a16:creationId xmlns:a16="http://schemas.microsoft.com/office/drawing/2014/main" id="{987EEF53-E832-4C99-BE25-B2310344621F}"/>
                </a:ext>
              </a:extLst>
            </p:cNvPr>
            <p:cNvSpPr>
              <a:spLocks/>
            </p:cNvSpPr>
            <p:nvPr/>
          </p:nvSpPr>
          <p:spPr bwMode="auto">
            <a:xfrm>
              <a:off x="1780074" y="1924915"/>
              <a:ext cx="104539"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5" name="Freeform 715">
              <a:extLst>
                <a:ext uri="{FF2B5EF4-FFF2-40B4-BE49-F238E27FC236}">
                  <a16:creationId xmlns:a16="http://schemas.microsoft.com/office/drawing/2014/main" id="{C37F6307-E5C0-436F-8637-8BB4C362936F}"/>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6" name="Freeform 716">
              <a:extLst>
                <a:ext uri="{FF2B5EF4-FFF2-40B4-BE49-F238E27FC236}">
                  <a16:creationId xmlns:a16="http://schemas.microsoft.com/office/drawing/2014/main" id="{C087CDEE-5F8B-42DE-8DBB-BEB0221FAA53}"/>
                </a:ext>
              </a:extLst>
            </p:cNvPr>
            <p:cNvSpPr>
              <a:spLocks/>
            </p:cNvSpPr>
            <p:nvPr/>
          </p:nvSpPr>
          <p:spPr bwMode="auto">
            <a:xfrm>
              <a:off x="1675533"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7" name="Freeform 717">
              <a:extLst>
                <a:ext uri="{FF2B5EF4-FFF2-40B4-BE49-F238E27FC236}">
                  <a16:creationId xmlns:a16="http://schemas.microsoft.com/office/drawing/2014/main" id="{A03682BD-020F-4C03-8C86-EEF09C8B32F5}"/>
                </a:ext>
              </a:extLst>
            </p:cNvPr>
            <p:cNvSpPr>
              <a:spLocks/>
            </p:cNvSpPr>
            <p:nvPr/>
          </p:nvSpPr>
          <p:spPr bwMode="auto">
            <a:xfrm>
              <a:off x="1722872"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8" name="Freeform 718">
              <a:extLst>
                <a:ext uri="{FF2B5EF4-FFF2-40B4-BE49-F238E27FC236}">
                  <a16:creationId xmlns:a16="http://schemas.microsoft.com/office/drawing/2014/main" id="{7649528F-30E2-4A7F-8F5B-036FB23E72D1}"/>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9" name="Freeform 719">
              <a:extLst>
                <a:ext uri="{FF2B5EF4-FFF2-40B4-BE49-F238E27FC236}">
                  <a16:creationId xmlns:a16="http://schemas.microsoft.com/office/drawing/2014/main" id="{01BA02BB-5D33-4128-88CA-54052B9D9158}"/>
                </a:ext>
              </a:extLst>
            </p:cNvPr>
            <p:cNvSpPr>
              <a:spLocks/>
            </p:cNvSpPr>
            <p:nvPr/>
          </p:nvSpPr>
          <p:spPr bwMode="auto">
            <a:xfrm>
              <a:off x="1803743" y="1737259"/>
              <a:ext cx="37476"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0" name="Line 720">
              <a:extLst>
                <a:ext uri="{FF2B5EF4-FFF2-40B4-BE49-F238E27FC236}">
                  <a16:creationId xmlns:a16="http://schemas.microsoft.com/office/drawing/2014/main" id="{1245C2A5-3A58-4098-9301-AECBD2E440CA}"/>
                </a:ext>
              </a:extLst>
            </p:cNvPr>
            <p:cNvSpPr>
              <a:spLocks noChangeShapeType="1"/>
            </p:cNvSpPr>
            <p:nvPr/>
          </p:nvSpPr>
          <p:spPr bwMode="auto">
            <a:xfrm flipV="1">
              <a:off x="1803743" y="1740800"/>
              <a:ext cx="5917"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1" name="Freeform 721">
              <a:extLst>
                <a:ext uri="{FF2B5EF4-FFF2-40B4-BE49-F238E27FC236}">
                  <a16:creationId xmlns:a16="http://schemas.microsoft.com/office/drawing/2014/main" id="{C89EFF32-911D-4E21-8537-C4014E1C80B5}"/>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2" name="Freeform 722">
              <a:extLst>
                <a:ext uri="{FF2B5EF4-FFF2-40B4-BE49-F238E27FC236}">
                  <a16:creationId xmlns:a16="http://schemas.microsoft.com/office/drawing/2014/main" id="{AFC6B814-C148-49C8-BDA4-CE136739F363}"/>
                </a:ext>
              </a:extLst>
            </p:cNvPr>
            <p:cNvSpPr>
              <a:spLocks/>
            </p:cNvSpPr>
            <p:nvPr/>
          </p:nvSpPr>
          <p:spPr bwMode="auto">
            <a:xfrm>
              <a:off x="1726817" y="1590322"/>
              <a:ext cx="29587"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3" name="Freeform 723">
              <a:extLst>
                <a:ext uri="{FF2B5EF4-FFF2-40B4-BE49-F238E27FC236}">
                  <a16:creationId xmlns:a16="http://schemas.microsoft.com/office/drawing/2014/main" id="{51717089-2CFE-4AE9-9B96-8D3870869749}"/>
                </a:ext>
              </a:extLst>
            </p:cNvPr>
            <p:cNvSpPr>
              <a:spLocks/>
            </p:cNvSpPr>
            <p:nvPr/>
          </p:nvSpPr>
          <p:spPr bwMode="auto">
            <a:xfrm>
              <a:off x="1762321" y="1531900"/>
              <a:ext cx="13808"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4" name="Freeform 724">
              <a:extLst>
                <a:ext uri="{FF2B5EF4-FFF2-40B4-BE49-F238E27FC236}">
                  <a16:creationId xmlns:a16="http://schemas.microsoft.com/office/drawing/2014/main" id="{5D55323D-7DCB-4FE9-A156-18435E19552F}"/>
                </a:ext>
              </a:extLst>
            </p:cNvPr>
            <p:cNvSpPr>
              <a:spLocks/>
            </p:cNvSpPr>
            <p:nvPr/>
          </p:nvSpPr>
          <p:spPr bwMode="auto">
            <a:xfrm>
              <a:off x="1762321" y="1528359"/>
              <a:ext cx="21698"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5" name="Freeform 725">
              <a:extLst>
                <a:ext uri="{FF2B5EF4-FFF2-40B4-BE49-F238E27FC236}">
                  <a16:creationId xmlns:a16="http://schemas.microsoft.com/office/drawing/2014/main" id="{C33A9B36-F546-4005-9764-2EF2BCB7CBC1}"/>
                </a:ext>
              </a:extLst>
            </p:cNvPr>
            <p:cNvSpPr>
              <a:spLocks/>
            </p:cNvSpPr>
            <p:nvPr/>
          </p:nvSpPr>
          <p:spPr bwMode="auto">
            <a:xfrm>
              <a:off x="1784019"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6" name="Freeform 726">
              <a:extLst>
                <a:ext uri="{FF2B5EF4-FFF2-40B4-BE49-F238E27FC236}">
                  <a16:creationId xmlns:a16="http://schemas.microsoft.com/office/drawing/2014/main" id="{5E216D01-C5C9-4389-A9EB-E9BF09B03BAF}"/>
                </a:ext>
              </a:extLst>
            </p:cNvPr>
            <p:cNvSpPr>
              <a:spLocks/>
            </p:cNvSpPr>
            <p:nvPr/>
          </p:nvSpPr>
          <p:spPr bwMode="auto">
            <a:xfrm>
              <a:off x="1776129" y="1546063"/>
              <a:ext cx="19724"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7" name="Freeform 727">
              <a:extLst>
                <a:ext uri="{FF2B5EF4-FFF2-40B4-BE49-F238E27FC236}">
                  <a16:creationId xmlns:a16="http://schemas.microsoft.com/office/drawing/2014/main" id="{B6E18B09-F805-4E18-9C24-BC6F3DFFA002}"/>
                </a:ext>
              </a:extLst>
            </p:cNvPr>
            <p:cNvSpPr>
              <a:spLocks/>
            </p:cNvSpPr>
            <p:nvPr/>
          </p:nvSpPr>
          <p:spPr bwMode="auto">
            <a:xfrm>
              <a:off x="1754431" y="1533671"/>
              <a:ext cx="17753"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8" name="Freeform 728">
              <a:extLst>
                <a:ext uri="{FF2B5EF4-FFF2-40B4-BE49-F238E27FC236}">
                  <a16:creationId xmlns:a16="http://schemas.microsoft.com/office/drawing/2014/main" id="{D19687D1-40C5-4E32-AD26-6619A6B6A861}"/>
                </a:ext>
              </a:extLst>
            </p:cNvPr>
            <p:cNvSpPr>
              <a:spLocks/>
            </p:cNvSpPr>
            <p:nvPr/>
          </p:nvSpPr>
          <p:spPr bwMode="auto">
            <a:xfrm>
              <a:off x="1754431" y="1526590"/>
              <a:ext cx="29587"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9" name="Freeform 729">
              <a:extLst>
                <a:ext uri="{FF2B5EF4-FFF2-40B4-BE49-F238E27FC236}">
                  <a16:creationId xmlns:a16="http://schemas.microsoft.com/office/drawing/2014/main" id="{75D7AB50-4062-4B31-9D28-7D1B619D8CE5}"/>
                </a:ext>
              </a:extLst>
            </p:cNvPr>
            <p:cNvSpPr>
              <a:spLocks/>
            </p:cNvSpPr>
            <p:nvPr/>
          </p:nvSpPr>
          <p:spPr bwMode="auto">
            <a:xfrm>
              <a:off x="1784019"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0" name="Freeform 730">
              <a:extLst>
                <a:ext uri="{FF2B5EF4-FFF2-40B4-BE49-F238E27FC236}">
                  <a16:creationId xmlns:a16="http://schemas.microsoft.com/office/drawing/2014/main" id="{976A2513-36A7-4EA3-B4DA-8E69032952F8}"/>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1" name="Line 731">
              <a:extLst>
                <a:ext uri="{FF2B5EF4-FFF2-40B4-BE49-F238E27FC236}">
                  <a16:creationId xmlns:a16="http://schemas.microsoft.com/office/drawing/2014/main" id="{4899C731-727A-4F5F-836A-BAB1D068AFAF}"/>
                </a:ext>
              </a:extLst>
            </p:cNvPr>
            <p:cNvSpPr>
              <a:spLocks noChangeShapeType="1"/>
            </p:cNvSpPr>
            <p:nvPr/>
          </p:nvSpPr>
          <p:spPr bwMode="auto">
            <a:xfrm flipV="1">
              <a:off x="1657782" y="1521278"/>
              <a:ext cx="132153"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2" name="Line 732">
              <a:extLst>
                <a:ext uri="{FF2B5EF4-FFF2-40B4-BE49-F238E27FC236}">
                  <a16:creationId xmlns:a16="http://schemas.microsoft.com/office/drawing/2014/main" id="{371F3727-CDFF-4D36-A63A-997E106CFAE2}"/>
                </a:ext>
              </a:extLst>
            </p:cNvPr>
            <p:cNvSpPr>
              <a:spLocks noChangeShapeType="1"/>
            </p:cNvSpPr>
            <p:nvPr/>
          </p:nvSpPr>
          <p:spPr bwMode="auto">
            <a:xfrm>
              <a:off x="1789935" y="1521278"/>
              <a:ext cx="37477"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3" name="Line 733">
              <a:extLst>
                <a:ext uri="{FF2B5EF4-FFF2-40B4-BE49-F238E27FC236}">
                  <a16:creationId xmlns:a16="http://schemas.microsoft.com/office/drawing/2014/main" id="{4E9F0F93-7394-47DF-A57B-522776C33275}"/>
                </a:ext>
              </a:extLst>
            </p:cNvPr>
            <p:cNvSpPr>
              <a:spLocks noChangeShapeType="1"/>
            </p:cNvSpPr>
            <p:nvPr/>
          </p:nvSpPr>
          <p:spPr bwMode="auto">
            <a:xfrm flipV="1">
              <a:off x="1780074"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4" name="Line 734">
              <a:extLst>
                <a:ext uri="{FF2B5EF4-FFF2-40B4-BE49-F238E27FC236}">
                  <a16:creationId xmlns:a16="http://schemas.microsoft.com/office/drawing/2014/main" id="{D1AB6FF5-18DA-4E4F-830A-79881DB7C0DD}"/>
                </a:ext>
              </a:extLst>
            </p:cNvPr>
            <p:cNvSpPr>
              <a:spLocks noChangeShapeType="1"/>
            </p:cNvSpPr>
            <p:nvPr/>
          </p:nvSpPr>
          <p:spPr bwMode="auto">
            <a:xfrm flipV="1">
              <a:off x="1772184" y="1521278"/>
              <a:ext cx="17751"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5" name="Freeform 735">
              <a:extLst>
                <a:ext uri="{FF2B5EF4-FFF2-40B4-BE49-F238E27FC236}">
                  <a16:creationId xmlns:a16="http://schemas.microsoft.com/office/drawing/2014/main" id="{EAA5884A-214D-44E9-BAA1-B1603A72B23F}"/>
                </a:ext>
              </a:extLst>
            </p:cNvPr>
            <p:cNvSpPr>
              <a:spLocks noEditPoints="1"/>
            </p:cNvSpPr>
            <p:nvPr/>
          </p:nvSpPr>
          <p:spPr bwMode="auto">
            <a:xfrm>
              <a:off x="1748515" y="1567307"/>
              <a:ext cx="17751"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6" name="Line 736">
              <a:extLst>
                <a:ext uri="{FF2B5EF4-FFF2-40B4-BE49-F238E27FC236}">
                  <a16:creationId xmlns:a16="http://schemas.microsoft.com/office/drawing/2014/main" id="{0A1B1358-DAA0-49EA-A614-6A57FB7FAFA3}"/>
                </a:ext>
              </a:extLst>
            </p:cNvPr>
            <p:cNvSpPr>
              <a:spLocks noChangeShapeType="1"/>
            </p:cNvSpPr>
            <p:nvPr/>
          </p:nvSpPr>
          <p:spPr bwMode="auto">
            <a:xfrm flipH="1">
              <a:off x="1758376" y="1560226"/>
              <a:ext cx="1973"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7" name="Freeform 737">
              <a:extLst>
                <a:ext uri="{FF2B5EF4-FFF2-40B4-BE49-F238E27FC236}">
                  <a16:creationId xmlns:a16="http://schemas.microsoft.com/office/drawing/2014/main" id="{640A4881-E9D7-4C35-8BB1-B780F4E8B6C7}"/>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8" name="Freeform 738">
              <a:extLst>
                <a:ext uri="{FF2B5EF4-FFF2-40B4-BE49-F238E27FC236}">
                  <a16:creationId xmlns:a16="http://schemas.microsoft.com/office/drawing/2014/main" id="{AB4EFDF7-576A-4DF0-88C6-7A37DCCB11B8}"/>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9" name="Line 739">
              <a:extLst>
                <a:ext uri="{FF2B5EF4-FFF2-40B4-BE49-F238E27FC236}">
                  <a16:creationId xmlns:a16="http://schemas.microsoft.com/office/drawing/2014/main" id="{4F145454-561C-451E-84E7-50C433B8837F}"/>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0" name="Freeform 740">
              <a:extLst>
                <a:ext uri="{FF2B5EF4-FFF2-40B4-BE49-F238E27FC236}">
                  <a16:creationId xmlns:a16="http://schemas.microsoft.com/office/drawing/2014/main" id="{4F9A68F3-79D5-4A0C-923B-9BFAA3A7A0BD}"/>
                </a:ext>
              </a:extLst>
            </p:cNvPr>
            <p:cNvSpPr>
              <a:spLocks/>
            </p:cNvSpPr>
            <p:nvPr/>
          </p:nvSpPr>
          <p:spPr bwMode="auto">
            <a:xfrm>
              <a:off x="1762321" y="1567307"/>
              <a:ext cx="5918"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1" name="Freeform 741">
              <a:extLst>
                <a:ext uri="{FF2B5EF4-FFF2-40B4-BE49-F238E27FC236}">
                  <a16:creationId xmlns:a16="http://schemas.microsoft.com/office/drawing/2014/main" id="{4018AB08-0716-41B1-A089-BB87C65878B7}"/>
                </a:ext>
              </a:extLst>
            </p:cNvPr>
            <p:cNvSpPr>
              <a:spLocks/>
            </p:cNvSpPr>
            <p:nvPr/>
          </p:nvSpPr>
          <p:spPr bwMode="auto">
            <a:xfrm>
              <a:off x="1758376"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2" name="Line 742">
              <a:extLst>
                <a:ext uri="{FF2B5EF4-FFF2-40B4-BE49-F238E27FC236}">
                  <a16:creationId xmlns:a16="http://schemas.microsoft.com/office/drawing/2014/main" id="{9D97168F-6AAB-4844-B97E-EC0AAB0CC151}"/>
                </a:ext>
              </a:extLst>
            </p:cNvPr>
            <p:cNvSpPr>
              <a:spLocks noChangeShapeType="1"/>
            </p:cNvSpPr>
            <p:nvPr/>
          </p:nvSpPr>
          <p:spPr bwMode="auto">
            <a:xfrm flipH="1">
              <a:off x="1752460" y="1572618"/>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3" name="Freeform 743">
              <a:extLst>
                <a:ext uri="{FF2B5EF4-FFF2-40B4-BE49-F238E27FC236}">
                  <a16:creationId xmlns:a16="http://schemas.microsoft.com/office/drawing/2014/main" id="{88A3F9B8-2A4D-4DA6-B1C3-4D94EB0F7C32}"/>
                </a:ext>
              </a:extLst>
            </p:cNvPr>
            <p:cNvSpPr>
              <a:spLocks/>
            </p:cNvSpPr>
            <p:nvPr/>
          </p:nvSpPr>
          <p:spPr bwMode="auto">
            <a:xfrm>
              <a:off x="1754431"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4" name="Freeform 744">
              <a:extLst>
                <a:ext uri="{FF2B5EF4-FFF2-40B4-BE49-F238E27FC236}">
                  <a16:creationId xmlns:a16="http://schemas.microsoft.com/office/drawing/2014/main" id="{BEA8A9B6-B913-479D-B069-C3BA74D0310B}"/>
                </a:ext>
              </a:extLst>
            </p:cNvPr>
            <p:cNvSpPr>
              <a:spLocks/>
            </p:cNvSpPr>
            <p:nvPr/>
          </p:nvSpPr>
          <p:spPr bwMode="auto">
            <a:xfrm>
              <a:off x="1758376" y="1576159"/>
              <a:ext cx="5918"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5" name="Line 745">
              <a:extLst>
                <a:ext uri="{FF2B5EF4-FFF2-40B4-BE49-F238E27FC236}">
                  <a16:creationId xmlns:a16="http://schemas.microsoft.com/office/drawing/2014/main" id="{49A28E13-7E5E-4727-AE16-167E75974C60}"/>
                </a:ext>
              </a:extLst>
            </p:cNvPr>
            <p:cNvSpPr>
              <a:spLocks noChangeShapeType="1"/>
            </p:cNvSpPr>
            <p:nvPr/>
          </p:nvSpPr>
          <p:spPr bwMode="auto">
            <a:xfrm flipV="1">
              <a:off x="1764294" y="1576159"/>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6" name="Freeform 746">
              <a:extLst>
                <a:ext uri="{FF2B5EF4-FFF2-40B4-BE49-F238E27FC236}">
                  <a16:creationId xmlns:a16="http://schemas.microsoft.com/office/drawing/2014/main" id="{EF3B5901-F917-4497-B10A-C7B6A8AE8598}"/>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7" name="Freeform 747">
              <a:extLst>
                <a:ext uri="{FF2B5EF4-FFF2-40B4-BE49-F238E27FC236}">
                  <a16:creationId xmlns:a16="http://schemas.microsoft.com/office/drawing/2014/main" id="{47751EF4-B14D-4FB4-B7A6-A0AF26417AB4}"/>
                </a:ext>
              </a:extLst>
            </p:cNvPr>
            <p:cNvSpPr>
              <a:spLocks/>
            </p:cNvSpPr>
            <p:nvPr/>
          </p:nvSpPr>
          <p:spPr bwMode="auto">
            <a:xfrm>
              <a:off x="1752460"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8" name="Freeform 748">
              <a:extLst>
                <a:ext uri="{FF2B5EF4-FFF2-40B4-BE49-F238E27FC236}">
                  <a16:creationId xmlns:a16="http://schemas.microsoft.com/office/drawing/2014/main" id="{EF9A778D-672C-46F8-877E-64087895B113}"/>
                </a:ext>
              </a:extLst>
            </p:cNvPr>
            <p:cNvSpPr>
              <a:spLocks noEditPoints="1"/>
            </p:cNvSpPr>
            <p:nvPr/>
          </p:nvSpPr>
          <p:spPr bwMode="auto">
            <a:xfrm>
              <a:off x="1738652" y="1560226"/>
              <a:ext cx="33532"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9" name="Freeform 749">
              <a:extLst>
                <a:ext uri="{FF2B5EF4-FFF2-40B4-BE49-F238E27FC236}">
                  <a16:creationId xmlns:a16="http://schemas.microsoft.com/office/drawing/2014/main" id="{773D3361-C392-48A6-8826-1E79300321E4}"/>
                </a:ext>
              </a:extLst>
            </p:cNvPr>
            <p:cNvSpPr>
              <a:spLocks noEditPoints="1"/>
            </p:cNvSpPr>
            <p:nvPr/>
          </p:nvSpPr>
          <p:spPr bwMode="auto">
            <a:xfrm>
              <a:off x="1809660"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0" name="Line 750">
              <a:extLst>
                <a:ext uri="{FF2B5EF4-FFF2-40B4-BE49-F238E27FC236}">
                  <a16:creationId xmlns:a16="http://schemas.microsoft.com/office/drawing/2014/main" id="{8A0D6597-414C-4F03-AB04-891934BEA334}"/>
                </a:ext>
              </a:extLst>
            </p:cNvPr>
            <p:cNvSpPr>
              <a:spLocks noChangeShapeType="1"/>
            </p:cNvSpPr>
            <p:nvPr/>
          </p:nvSpPr>
          <p:spPr bwMode="auto">
            <a:xfrm>
              <a:off x="1620305" y="1652283"/>
              <a:ext cx="19724"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1" name="Freeform 751">
              <a:extLst>
                <a:ext uri="{FF2B5EF4-FFF2-40B4-BE49-F238E27FC236}">
                  <a16:creationId xmlns:a16="http://schemas.microsoft.com/office/drawing/2014/main" id="{CCDDFF6E-F743-4F39-85D9-3A6B521A5468}"/>
                </a:ext>
              </a:extLst>
            </p:cNvPr>
            <p:cNvSpPr>
              <a:spLocks/>
            </p:cNvSpPr>
            <p:nvPr/>
          </p:nvSpPr>
          <p:spPr bwMode="auto">
            <a:xfrm>
              <a:off x="1770211" y="1760274"/>
              <a:ext cx="5918"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2" name="Freeform 752">
              <a:extLst>
                <a:ext uri="{FF2B5EF4-FFF2-40B4-BE49-F238E27FC236}">
                  <a16:creationId xmlns:a16="http://schemas.microsoft.com/office/drawing/2014/main" id="{61105922-B006-4CE5-A6CD-8C289B45AE03}"/>
                </a:ext>
              </a:extLst>
            </p:cNvPr>
            <p:cNvSpPr>
              <a:spLocks/>
            </p:cNvSpPr>
            <p:nvPr/>
          </p:nvSpPr>
          <p:spPr bwMode="auto">
            <a:xfrm>
              <a:off x="1620305" y="1839939"/>
              <a:ext cx="41422"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3" name="Freeform 753">
              <a:extLst>
                <a:ext uri="{FF2B5EF4-FFF2-40B4-BE49-F238E27FC236}">
                  <a16:creationId xmlns:a16="http://schemas.microsoft.com/office/drawing/2014/main" id="{02F9A612-C304-4EF6-A529-78CA65ECF566}"/>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4" name="Freeform 754">
              <a:extLst>
                <a:ext uri="{FF2B5EF4-FFF2-40B4-BE49-F238E27FC236}">
                  <a16:creationId xmlns:a16="http://schemas.microsoft.com/office/drawing/2014/main" id="{4E3F4CE5-5B04-4957-AE59-C9BD9FCBDF85}"/>
                </a:ext>
              </a:extLst>
            </p:cNvPr>
            <p:cNvSpPr>
              <a:spLocks/>
            </p:cNvSpPr>
            <p:nvPr/>
          </p:nvSpPr>
          <p:spPr bwMode="auto">
            <a:xfrm>
              <a:off x="1730762"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5" name="Freeform 755">
              <a:extLst>
                <a:ext uri="{FF2B5EF4-FFF2-40B4-BE49-F238E27FC236}">
                  <a16:creationId xmlns:a16="http://schemas.microsoft.com/office/drawing/2014/main" id="{68C6E279-74E5-4481-AB6C-7ED9660D7B76}"/>
                </a:ext>
              </a:extLst>
            </p:cNvPr>
            <p:cNvSpPr>
              <a:spLocks/>
            </p:cNvSpPr>
            <p:nvPr/>
          </p:nvSpPr>
          <p:spPr bwMode="auto">
            <a:xfrm>
              <a:off x="1782046" y="1870035"/>
              <a:ext cx="104540"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6" name="Freeform 756">
              <a:extLst>
                <a:ext uri="{FF2B5EF4-FFF2-40B4-BE49-F238E27FC236}">
                  <a16:creationId xmlns:a16="http://schemas.microsoft.com/office/drawing/2014/main" id="{68B886E2-3C94-4953-8779-B297F0B55792}"/>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7" name="Freeform 757">
              <a:extLst>
                <a:ext uri="{FF2B5EF4-FFF2-40B4-BE49-F238E27FC236}">
                  <a16:creationId xmlns:a16="http://schemas.microsoft.com/office/drawing/2014/main" id="{43E086A4-C53D-478D-994F-F9B2A1552AEE}"/>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8" name="Freeform 758">
              <a:extLst>
                <a:ext uri="{FF2B5EF4-FFF2-40B4-BE49-F238E27FC236}">
                  <a16:creationId xmlns:a16="http://schemas.microsoft.com/office/drawing/2014/main" id="{C38116A7-7B22-4FD1-9AE7-764A18619148}"/>
                </a:ext>
              </a:extLst>
            </p:cNvPr>
            <p:cNvSpPr>
              <a:spLocks/>
            </p:cNvSpPr>
            <p:nvPr/>
          </p:nvSpPr>
          <p:spPr bwMode="auto">
            <a:xfrm>
              <a:off x="1640029" y="1832858"/>
              <a:ext cx="1973"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9" name="Freeform 759">
              <a:extLst>
                <a:ext uri="{FF2B5EF4-FFF2-40B4-BE49-F238E27FC236}">
                  <a16:creationId xmlns:a16="http://schemas.microsoft.com/office/drawing/2014/main" id="{69F7920D-B60B-4221-BF4E-C021B312F7A3}"/>
                </a:ext>
              </a:extLst>
            </p:cNvPr>
            <p:cNvSpPr>
              <a:spLocks/>
            </p:cNvSpPr>
            <p:nvPr/>
          </p:nvSpPr>
          <p:spPr bwMode="auto">
            <a:xfrm>
              <a:off x="1640029"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0" name="Freeform 760">
              <a:extLst>
                <a:ext uri="{FF2B5EF4-FFF2-40B4-BE49-F238E27FC236}">
                  <a16:creationId xmlns:a16="http://schemas.microsoft.com/office/drawing/2014/main" id="{942ED02B-C719-4725-B167-A1965C8AD1F9}"/>
                </a:ext>
              </a:extLst>
            </p:cNvPr>
            <p:cNvSpPr>
              <a:spLocks/>
            </p:cNvSpPr>
            <p:nvPr/>
          </p:nvSpPr>
          <p:spPr bwMode="auto">
            <a:xfrm>
              <a:off x="1643974" y="1767356"/>
              <a:ext cx="45367"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1" name="Freeform 761">
              <a:extLst>
                <a:ext uri="{FF2B5EF4-FFF2-40B4-BE49-F238E27FC236}">
                  <a16:creationId xmlns:a16="http://schemas.microsoft.com/office/drawing/2014/main" id="{DC2FE8B1-7A0A-44BC-BCA2-E18EADD8240B}"/>
                </a:ext>
              </a:extLst>
            </p:cNvPr>
            <p:cNvSpPr>
              <a:spLocks/>
            </p:cNvSpPr>
            <p:nvPr/>
          </p:nvSpPr>
          <p:spPr bwMode="auto">
            <a:xfrm>
              <a:off x="1675533" y="1760274"/>
              <a:ext cx="13808"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2" name="Freeform 762">
              <a:extLst>
                <a:ext uri="{FF2B5EF4-FFF2-40B4-BE49-F238E27FC236}">
                  <a16:creationId xmlns:a16="http://schemas.microsoft.com/office/drawing/2014/main" id="{6F0FB964-8A4E-4610-82EB-BA5F386CD58C}"/>
                </a:ext>
              </a:extLst>
            </p:cNvPr>
            <p:cNvSpPr>
              <a:spLocks/>
            </p:cNvSpPr>
            <p:nvPr/>
          </p:nvSpPr>
          <p:spPr bwMode="auto">
            <a:xfrm>
              <a:off x="1643974"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3" name="Freeform 763">
              <a:extLst>
                <a:ext uri="{FF2B5EF4-FFF2-40B4-BE49-F238E27FC236}">
                  <a16:creationId xmlns:a16="http://schemas.microsoft.com/office/drawing/2014/main" id="{B67FF87D-400F-4334-A733-B510548164CF}"/>
                </a:ext>
              </a:extLst>
            </p:cNvPr>
            <p:cNvSpPr>
              <a:spLocks/>
            </p:cNvSpPr>
            <p:nvPr/>
          </p:nvSpPr>
          <p:spPr bwMode="auto">
            <a:xfrm>
              <a:off x="1584801" y="1576159"/>
              <a:ext cx="59173"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4" name="Freeform 764">
              <a:extLst>
                <a:ext uri="{FF2B5EF4-FFF2-40B4-BE49-F238E27FC236}">
                  <a16:creationId xmlns:a16="http://schemas.microsoft.com/office/drawing/2014/main" id="{E435E02C-BA35-4E61-9C25-B3F26A7F1919}"/>
                </a:ext>
              </a:extLst>
            </p:cNvPr>
            <p:cNvSpPr>
              <a:spLocks/>
            </p:cNvSpPr>
            <p:nvPr/>
          </p:nvSpPr>
          <p:spPr bwMode="auto">
            <a:xfrm>
              <a:off x="1776129" y="1717786"/>
              <a:ext cx="33531"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5" name="Line 769">
              <a:extLst>
                <a:ext uri="{FF2B5EF4-FFF2-40B4-BE49-F238E27FC236}">
                  <a16:creationId xmlns:a16="http://schemas.microsoft.com/office/drawing/2014/main" id="{CC4D8E75-514D-410A-AA8B-47F652F6B1A3}"/>
                </a:ext>
              </a:extLst>
            </p:cNvPr>
            <p:cNvSpPr>
              <a:spLocks noChangeShapeType="1"/>
            </p:cNvSpPr>
            <p:nvPr/>
          </p:nvSpPr>
          <p:spPr bwMode="auto">
            <a:xfrm>
              <a:off x="1470399" y="1857642"/>
              <a:ext cx="209079"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306" name="Freeform 1393">
            <a:extLst>
              <a:ext uri="{FF2B5EF4-FFF2-40B4-BE49-F238E27FC236}">
                <a16:creationId xmlns:a16="http://schemas.microsoft.com/office/drawing/2014/main" id="{F1F56555-FBD9-4A33-9601-754029128AB2}"/>
              </a:ext>
            </a:extLst>
          </p:cNvPr>
          <p:cNvSpPr>
            <a:spLocks/>
          </p:cNvSpPr>
          <p:nvPr/>
        </p:nvSpPr>
        <p:spPr bwMode="auto">
          <a:xfrm>
            <a:off x="1321832" y="1827722"/>
            <a:ext cx="277812"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pic>
        <p:nvPicPr>
          <p:cNvPr id="307" name="Picture 1401">
            <a:extLst>
              <a:ext uri="{FF2B5EF4-FFF2-40B4-BE49-F238E27FC236}">
                <a16:creationId xmlns:a16="http://schemas.microsoft.com/office/drawing/2014/main" id="{0FDC69DD-CC6E-4905-B73C-294B9A2254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595" y="1518159"/>
            <a:ext cx="423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 name="正方形/長方形 307">
            <a:extLst>
              <a:ext uri="{FF2B5EF4-FFF2-40B4-BE49-F238E27FC236}">
                <a16:creationId xmlns:a16="http://schemas.microsoft.com/office/drawing/2014/main" id="{07DA07FA-12F0-4780-A4FD-62AF88A1ED09}"/>
              </a:ext>
            </a:extLst>
          </p:cNvPr>
          <p:cNvSpPr/>
          <p:nvPr/>
        </p:nvSpPr>
        <p:spPr>
          <a:xfrm>
            <a:off x="1971120" y="2199197"/>
            <a:ext cx="574675"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09" name="テキスト ボックス 308">
            <a:extLst>
              <a:ext uri="{FF2B5EF4-FFF2-40B4-BE49-F238E27FC236}">
                <a16:creationId xmlns:a16="http://schemas.microsoft.com/office/drawing/2014/main" id="{9DA9C717-D952-4CA6-9DD1-DDC803AF1EF7}"/>
              </a:ext>
            </a:extLst>
          </p:cNvPr>
          <p:cNvSpPr txBox="1"/>
          <p:nvPr/>
        </p:nvSpPr>
        <p:spPr>
          <a:xfrm>
            <a:off x="2576275" y="2212993"/>
            <a:ext cx="792163" cy="384721"/>
          </a:xfrm>
          <a:prstGeom prst="rect">
            <a:avLst/>
          </a:prstGeom>
          <a:noFill/>
          <a:ln w="19050">
            <a:solidFill>
              <a:srgbClr val="FFFFFF">
                <a:lumMod val="50000"/>
              </a:srgbClr>
            </a:solidFill>
          </a:ln>
        </p:spPr>
        <p:txBody>
          <a:bodyPr wrap="square">
            <a:spAutoFit/>
          </a:bodyP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4" name="正方形/長方形 403">
            <a:extLst>
              <a:ext uri="{FF2B5EF4-FFF2-40B4-BE49-F238E27FC236}">
                <a16:creationId xmlns:a16="http://schemas.microsoft.com/office/drawing/2014/main" id="{D7852122-DFAC-40D2-B95B-1AED66CB819F}"/>
              </a:ext>
            </a:extLst>
          </p:cNvPr>
          <p:cNvSpPr/>
          <p:nvPr/>
        </p:nvSpPr>
        <p:spPr>
          <a:xfrm>
            <a:off x="4529791" y="1754319"/>
            <a:ext cx="3986337" cy="3781664"/>
          </a:xfrm>
          <a:prstGeom prst="rect">
            <a:avLst/>
          </a:prstGeom>
          <a:solidFill>
            <a:schemeClr val="accent2">
              <a:lumMod val="20000"/>
              <a:lumOff val="80000"/>
            </a:schemeClr>
          </a:solidFill>
          <a:ln w="3175" cap="flat" cmpd="sng" algn="ctr">
            <a:solidFill>
              <a:srgbClr val="FF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405" name="正方形/長方形 404">
            <a:extLst>
              <a:ext uri="{FF2B5EF4-FFF2-40B4-BE49-F238E27FC236}">
                <a16:creationId xmlns:a16="http://schemas.microsoft.com/office/drawing/2014/main" id="{90AB832E-EF86-426C-A6F6-E1D6787F94D7}"/>
              </a:ext>
            </a:extLst>
          </p:cNvPr>
          <p:cNvSpPr/>
          <p:nvPr/>
        </p:nvSpPr>
        <p:spPr>
          <a:xfrm>
            <a:off x="4918162" y="2708492"/>
            <a:ext cx="2070087" cy="1831969"/>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Mission</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Operations</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system</a:t>
            </a:r>
            <a:endParaRPr kumimoji="0" lang="ja-JP" altLang="en-US" sz="8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6" name="正方形/長方形 405">
            <a:extLst>
              <a:ext uri="{FF2B5EF4-FFF2-40B4-BE49-F238E27FC236}">
                <a16:creationId xmlns:a16="http://schemas.microsoft.com/office/drawing/2014/main" id="{C441E87F-C1A5-452F-BDC4-9D2E626C93D0}"/>
              </a:ext>
            </a:extLst>
          </p:cNvPr>
          <p:cNvSpPr/>
          <p:nvPr/>
        </p:nvSpPr>
        <p:spPr>
          <a:xfrm>
            <a:off x="2410142" y="3065441"/>
            <a:ext cx="940467" cy="428666"/>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7" name="テキスト ボックス 84">
            <a:extLst>
              <a:ext uri="{FF2B5EF4-FFF2-40B4-BE49-F238E27FC236}">
                <a16:creationId xmlns:a16="http://schemas.microsoft.com/office/drawing/2014/main" id="{CDE568A3-2502-49D6-9F01-ABF0F2A2C7D0}"/>
              </a:ext>
            </a:extLst>
          </p:cNvPr>
          <p:cNvSpPr txBox="1">
            <a:spLocks noChangeArrowheads="1"/>
          </p:cNvSpPr>
          <p:nvPr/>
        </p:nvSpPr>
        <p:spPr bwMode="auto">
          <a:xfrm>
            <a:off x="4557604" y="1765553"/>
            <a:ext cx="40932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Space and astronautical science</a:t>
            </a:r>
          </a:p>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mission Users</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sp>
        <p:nvSpPr>
          <p:cNvPr id="409" name="正方形/長方形 408">
            <a:extLst>
              <a:ext uri="{FF2B5EF4-FFF2-40B4-BE49-F238E27FC236}">
                <a16:creationId xmlns:a16="http://schemas.microsoft.com/office/drawing/2014/main" id="{11DB5117-2179-47AB-982A-EBA94710E706}"/>
              </a:ext>
            </a:extLst>
          </p:cNvPr>
          <p:cNvSpPr/>
          <p:nvPr/>
        </p:nvSpPr>
        <p:spPr>
          <a:xfrm>
            <a:off x="7735866" y="3009952"/>
            <a:ext cx="745047"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cxnSp>
        <p:nvCxnSpPr>
          <p:cNvPr id="420" name="直線コネクタ 419">
            <a:extLst>
              <a:ext uri="{FF2B5EF4-FFF2-40B4-BE49-F238E27FC236}">
                <a16:creationId xmlns:a16="http://schemas.microsoft.com/office/drawing/2014/main" id="{51524F1A-9BA3-4CC7-A687-867D146139AD}"/>
              </a:ext>
            </a:extLst>
          </p:cNvPr>
          <p:cNvCxnSpPr>
            <a:cxnSpLocks/>
          </p:cNvCxnSpPr>
          <p:nvPr/>
        </p:nvCxnSpPr>
        <p:spPr>
          <a:xfrm flipH="1">
            <a:off x="2875881" y="2608772"/>
            <a:ext cx="3792" cy="456668"/>
          </a:xfrm>
          <a:prstGeom prst="line">
            <a:avLst/>
          </a:prstGeom>
          <a:noFill/>
          <a:ln w="25400" cap="flat" cmpd="sng" algn="ctr">
            <a:solidFill>
              <a:srgbClr val="7030A0"/>
            </a:solidFill>
            <a:prstDash val="solid"/>
          </a:ln>
          <a:effectLst/>
        </p:spPr>
      </p:cxnSp>
      <p:sp>
        <p:nvSpPr>
          <p:cNvPr id="2" name="タイトル 1"/>
          <p:cNvSpPr>
            <a:spLocks noGrp="1"/>
          </p:cNvSpPr>
          <p:nvPr>
            <p:ph type="title"/>
          </p:nvPr>
        </p:nvSpPr>
        <p:spPr>
          <a:xfrm>
            <a:off x="68627" y="56252"/>
            <a:ext cx="8582248" cy="544911"/>
          </a:xfrm>
        </p:spPr>
        <p:txBody>
          <a:bodyPr>
            <a:normAutofit fontScale="90000"/>
          </a:bodyPr>
          <a:lstStyle/>
          <a:p>
            <a:r>
              <a:rPr kumimoji="1" lang="en-US" altLang="ja-JP" sz="2800" b="1" dirty="0"/>
              <a:t>1-1. Current system overview in respect of CSS services </a:t>
            </a:r>
            <a:r>
              <a:rPr kumimoji="1" lang="en-US" altLang="ja-JP" sz="2800" b="1" dirty="0" smtClean="0"/>
              <a:t>(1/2)</a:t>
            </a:r>
            <a:endParaRPr kumimoji="1" lang="ja-JP" altLang="en-US" sz="2800" b="1" dirty="0"/>
          </a:p>
        </p:txBody>
      </p:sp>
      <p:sp>
        <p:nvSpPr>
          <p:cNvPr id="387" name="正方形/長方形 386">
            <a:extLst>
              <a:ext uri="{FF2B5EF4-FFF2-40B4-BE49-F238E27FC236}">
                <a16:creationId xmlns:a16="http://schemas.microsoft.com/office/drawing/2014/main" id="{D7852122-DFAC-40D2-B95B-1AED66CB819F}"/>
              </a:ext>
            </a:extLst>
          </p:cNvPr>
          <p:cNvSpPr/>
          <p:nvPr/>
        </p:nvSpPr>
        <p:spPr>
          <a:xfrm>
            <a:off x="4648499" y="5654319"/>
            <a:ext cx="3986337" cy="1057638"/>
          </a:xfrm>
          <a:prstGeom prst="rect">
            <a:avLst/>
          </a:prstGeom>
          <a:solidFill>
            <a:schemeClr val="bg1">
              <a:lumMod val="95000"/>
            </a:schemeClr>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388" name="テキスト ボックス 84">
            <a:extLst>
              <a:ext uri="{FF2B5EF4-FFF2-40B4-BE49-F238E27FC236}">
                <a16:creationId xmlns:a16="http://schemas.microsoft.com/office/drawing/2014/main" id="{CDE568A3-2502-49D6-9F01-ABF0F2A2C7D0}"/>
              </a:ext>
            </a:extLst>
          </p:cNvPr>
          <p:cNvSpPr txBox="1">
            <a:spLocks noChangeArrowheads="1"/>
          </p:cNvSpPr>
          <p:nvPr/>
        </p:nvSpPr>
        <p:spPr bwMode="auto">
          <a:xfrm>
            <a:off x="4545385" y="5617891"/>
            <a:ext cx="42320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chemeClr val="bg1">
                    <a:lumMod val="50000"/>
                  </a:schemeClr>
                </a:solidFill>
                <a:latin typeface="Times New Roman" panose="02020603050405020304" pitchFamily="18" charset="0"/>
                <a:cs typeface="Times New Roman" panose="02020603050405020304" pitchFamily="18" charset="0"/>
              </a:rPr>
              <a:t>Other mission users</a:t>
            </a:r>
            <a:r>
              <a:rPr lang="ja-JP" altLang="en-US" sz="2000" b="1" u="sng" kern="0" dirty="0">
                <a:solidFill>
                  <a:schemeClr val="bg1">
                    <a:lumMod val="50000"/>
                  </a:schemeClr>
                </a:solidFill>
                <a:latin typeface="Times New Roman" panose="02020603050405020304" pitchFamily="18" charset="0"/>
                <a:cs typeface="Times New Roman" panose="02020603050405020304" pitchFamily="18" charset="0"/>
              </a:rPr>
              <a:t> </a:t>
            </a:r>
            <a:r>
              <a:rPr lang="en-US" altLang="ja-JP" sz="2000" b="1" u="sng" kern="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2000" b="1" u="sng" kern="0" dirty="0" err="1">
                <a:solidFill>
                  <a:schemeClr val="bg1">
                    <a:lumMod val="50000"/>
                  </a:schemeClr>
                </a:solidFill>
                <a:latin typeface="Times New Roman" panose="02020603050405020304" pitchFamily="18" charset="0"/>
                <a:cs typeface="Times New Roman" panose="02020603050405020304" pitchFamily="18" charset="0"/>
              </a:rPr>
              <a:t>eg.</a:t>
            </a:r>
            <a:r>
              <a:rPr lang="en-US" altLang="ja-JP" sz="2000" b="1" u="sng" kern="0" dirty="0">
                <a:solidFill>
                  <a:schemeClr val="bg1">
                    <a:lumMod val="50000"/>
                  </a:schemeClr>
                </a:solidFill>
                <a:latin typeface="Times New Roman" panose="02020603050405020304" pitchFamily="18" charset="0"/>
                <a:cs typeface="Times New Roman" panose="02020603050405020304" pitchFamily="18" charset="0"/>
              </a:rPr>
              <a:t> EO mission)</a:t>
            </a:r>
            <a:endParaRPr lang="ja-JP" altLang="en-US" sz="2000" b="1" u="sng" kern="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90" name="正方形/長方形 389">
            <a:extLst>
              <a:ext uri="{FF2B5EF4-FFF2-40B4-BE49-F238E27FC236}">
                <a16:creationId xmlns:a16="http://schemas.microsoft.com/office/drawing/2014/main" id="{E7029D8C-3F92-47EB-A808-892F843C6735}"/>
              </a:ext>
            </a:extLst>
          </p:cNvPr>
          <p:cNvSpPr/>
          <p:nvPr/>
        </p:nvSpPr>
        <p:spPr>
          <a:xfrm>
            <a:off x="9289231" y="5589232"/>
            <a:ext cx="2735262" cy="1246295"/>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396" name="正方形/長方形 395">
            <a:extLst>
              <a:ext uri="{FF2B5EF4-FFF2-40B4-BE49-F238E27FC236}">
                <a16:creationId xmlns:a16="http://schemas.microsoft.com/office/drawing/2014/main" id="{9D4388E5-975E-48BA-99D9-A492BAD564FF}"/>
              </a:ext>
            </a:extLst>
          </p:cNvPr>
          <p:cNvSpPr/>
          <p:nvPr/>
        </p:nvSpPr>
        <p:spPr>
          <a:xfrm>
            <a:off x="10216548" y="6181584"/>
            <a:ext cx="1438275" cy="615950"/>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398" name="グループ化 155">
            <a:extLst>
              <a:ext uri="{FF2B5EF4-FFF2-40B4-BE49-F238E27FC236}">
                <a16:creationId xmlns:a16="http://schemas.microsoft.com/office/drawing/2014/main" id="{2B5411F4-1E57-45C0-81C0-7612721E5419}"/>
              </a:ext>
            </a:extLst>
          </p:cNvPr>
          <p:cNvGrpSpPr>
            <a:grpSpLocks/>
          </p:cNvGrpSpPr>
          <p:nvPr/>
        </p:nvGrpSpPr>
        <p:grpSpPr bwMode="auto">
          <a:xfrm flipH="1">
            <a:off x="11643478" y="5945481"/>
            <a:ext cx="392112" cy="461962"/>
            <a:chOff x="1470399" y="1423910"/>
            <a:chExt cx="487195" cy="515168"/>
          </a:xfrm>
        </p:grpSpPr>
        <p:sp>
          <p:nvSpPr>
            <p:cNvPr id="399" name="Freeform 710">
              <a:extLst>
                <a:ext uri="{FF2B5EF4-FFF2-40B4-BE49-F238E27FC236}">
                  <a16:creationId xmlns:a16="http://schemas.microsoft.com/office/drawing/2014/main" id="{50834BAC-3FA4-455B-B05E-8F6663D67F44}"/>
                </a:ext>
              </a:extLst>
            </p:cNvPr>
            <p:cNvSpPr>
              <a:spLocks/>
            </p:cNvSpPr>
            <p:nvPr/>
          </p:nvSpPr>
          <p:spPr bwMode="auto">
            <a:xfrm>
              <a:off x="1574938" y="1423910"/>
              <a:ext cx="382656"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0" name="Freeform 711">
              <a:extLst>
                <a:ext uri="{FF2B5EF4-FFF2-40B4-BE49-F238E27FC236}">
                  <a16:creationId xmlns:a16="http://schemas.microsoft.com/office/drawing/2014/main" id="{60305C44-5A27-408F-B591-58AF01693281}"/>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1" name="Freeform 712">
              <a:extLst>
                <a:ext uri="{FF2B5EF4-FFF2-40B4-BE49-F238E27FC236}">
                  <a16:creationId xmlns:a16="http://schemas.microsoft.com/office/drawing/2014/main" id="{4B4A8531-B09D-4905-B824-B9CEA9F0CF39}"/>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2" name="Freeform 713">
              <a:extLst>
                <a:ext uri="{FF2B5EF4-FFF2-40B4-BE49-F238E27FC236}">
                  <a16:creationId xmlns:a16="http://schemas.microsoft.com/office/drawing/2014/main" id="{8C8CB793-F06A-46C5-AE43-2E22BEEE68AB}"/>
                </a:ext>
              </a:extLst>
            </p:cNvPr>
            <p:cNvSpPr>
              <a:spLocks/>
            </p:cNvSpPr>
            <p:nvPr/>
          </p:nvSpPr>
          <p:spPr bwMode="auto">
            <a:xfrm>
              <a:off x="1675534" y="1751422"/>
              <a:ext cx="98623"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3" name="Freeform 714">
              <a:extLst>
                <a:ext uri="{FF2B5EF4-FFF2-40B4-BE49-F238E27FC236}">
                  <a16:creationId xmlns:a16="http://schemas.microsoft.com/office/drawing/2014/main" id="{4299F1E2-A15D-4A2C-818B-9DFEA5F4406B}"/>
                </a:ext>
              </a:extLst>
            </p:cNvPr>
            <p:cNvSpPr>
              <a:spLocks/>
            </p:cNvSpPr>
            <p:nvPr/>
          </p:nvSpPr>
          <p:spPr bwMode="auto">
            <a:xfrm>
              <a:off x="1780073" y="1924915"/>
              <a:ext cx="104541"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1" name="Freeform 715">
              <a:extLst>
                <a:ext uri="{FF2B5EF4-FFF2-40B4-BE49-F238E27FC236}">
                  <a16:creationId xmlns:a16="http://schemas.microsoft.com/office/drawing/2014/main" id="{40EB5C1F-0DB8-492E-83EC-29BFE59EAD00}"/>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2" name="Freeform 716">
              <a:extLst>
                <a:ext uri="{FF2B5EF4-FFF2-40B4-BE49-F238E27FC236}">
                  <a16:creationId xmlns:a16="http://schemas.microsoft.com/office/drawing/2014/main" id="{00EFD7F7-B464-4758-A5AD-71EC0964516A}"/>
                </a:ext>
              </a:extLst>
            </p:cNvPr>
            <p:cNvSpPr>
              <a:spLocks/>
            </p:cNvSpPr>
            <p:nvPr/>
          </p:nvSpPr>
          <p:spPr bwMode="auto">
            <a:xfrm>
              <a:off x="1675534"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3" name="Freeform 717">
              <a:extLst>
                <a:ext uri="{FF2B5EF4-FFF2-40B4-BE49-F238E27FC236}">
                  <a16:creationId xmlns:a16="http://schemas.microsoft.com/office/drawing/2014/main" id="{FF8A9143-9F73-4C64-8FFA-826D1DBCAE08}"/>
                </a:ext>
              </a:extLst>
            </p:cNvPr>
            <p:cNvSpPr>
              <a:spLocks/>
            </p:cNvSpPr>
            <p:nvPr/>
          </p:nvSpPr>
          <p:spPr bwMode="auto">
            <a:xfrm>
              <a:off x="1722873"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4" name="Freeform 718">
              <a:extLst>
                <a:ext uri="{FF2B5EF4-FFF2-40B4-BE49-F238E27FC236}">
                  <a16:creationId xmlns:a16="http://schemas.microsoft.com/office/drawing/2014/main" id="{5FCE5EA3-D3BE-42F5-AE19-613E6D5CB10D}"/>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5" name="Freeform 719">
              <a:extLst>
                <a:ext uri="{FF2B5EF4-FFF2-40B4-BE49-F238E27FC236}">
                  <a16:creationId xmlns:a16="http://schemas.microsoft.com/office/drawing/2014/main" id="{22EC9969-D42C-4F87-B201-CDF8786E1081}"/>
                </a:ext>
              </a:extLst>
            </p:cNvPr>
            <p:cNvSpPr>
              <a:spLocks/>
            </p:cNvSpPr>
            <p:nvPr/>
          </p:nvSpPr>
          <p:spPr bwMode="auto">
            <a:xfrm>
              <a:off x="1803743" y="1737259"/>
              <a:ext cx="37477"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6" name="Line 720">
              <a:extLst>
                <a:ext uri="{FF2B5EF4-FFF2-40B4-BE49-F238E27FC236}">
                  <a16:creationId xmlns:a16="http://schemas.microsoft.com/office/drawing/2014/main" id="{FA75D7A3-5516-48E0-BB1A-E608E08C6819}"/>
                </a:ext>
              </a:extLst>
            </p:cNvPr>
            <p:cNvSpPr>
              <a:spLocks noChangeShapeType="1"/>
            </p:cNvSpPr>
            <p:nvPr/>
          </p:nvSpPr>
          <p:spPr bwMode="auto">
            <a:xfrm flipV="1">
              <a:off x="1803743" y="1740800"/>
              <a:ext cx="5918"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7" name="Freeform 721">
              <a:extLst>
                <a:ext uri="{FF2B5EF4-FFF2-40B4-BE49-F238E27FC236}">
                  <a16:creationId xmlns:a16="http://schemas.microsoft.com/office/drawing/2014/main" id="{BCCB7639-7586-4E92-8C10-F2425DEDF8A2}"/>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8" name="Freeform 722">
              <a:extLst>
                <a:ext uri="{FF2B5EF4-FFF2-40B4-BE49-F238E27FC236}">
                  <a16:creationId xmlns:a16="http://schemas.microsoft.com/office/drawing/2014/main" id="{BFCC3102-6573-4A1E-BE6D-4C96840166B7}"/>
                </a:ext>
              </a:extLst>
            </p:cNvPr>
            <p:cNvSpPr>
              <a:spLocks/>
            </p:cNvSpPr>
            <p:nvPr/>
          </p:nvSpPr>
          <p:spPr bwMode="auto">
            <a:xfrm>
              <a:off x="1726818" y="1590322"/>
              <a:ext cx="29586"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9" name="Freeform 723">
              <a:extLst>
                <a:ext uri="{FF2B5EF4-FFF2-40B4-BE49-F238E27FC236}">
                  <a16:creationId xmlns:a16="http://schemas.microsoft.com/office/drawing/2014/main" id="{D34476AD-0832-4355-AA8F-AD515B5EF721}"/>
                </a:ext>
              </a:extLst>
            </p:cNvPr>
            <p:cNvSpPr>
              <a:spLocks/>
            </p:cNvSpPr>
            <p:nvPr/>
          </p:nvSpPr>
          <p:spPr bwMode="auto">
            <a:xfrm>
              <a:off x="1762322" y="1531900"/>
              <a:ext cx="13807"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1" name="Freeform 724">
              <a:extLst>
                <a:ext uri="{FF2B5EF4-FFF2-40B4-BE49-F238E27FC236}">
                  <a16:creationId xmlns:a16="http://schemas.microsoft.com/office/drawing/2014/main" id="{ECF6E4C6-B275-4EA6-A00B-FEEEB5063D3F}"/>
                </a:ext>
              </a:extLst>
            </p:cNvPr>
            <p:cNvSpPr>
              <a:spLocks/>
            </p:cNvSpPr>
            <p:nvPr/>
          </p:nvSpPr>
          <p:spPr bwMode="auto">
            <a:xfrm>
              <a:off x="1762322" y="1528359"/>
              <a:ext cx="21696"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2" name="Freeform 725">
              <a:extLst>
                <a:ext uri="{FF2B5EF4-FFF2-40B4-BE49-F238E27FC236}">
                  <a16:creationId xmlns:a16="http://schemas.microsoft.com/office/drawing/2014/main" id="{1DA0D296-7C38-4580-9F61-D20CC6F7DD04}"/>
                </a:ext>
              </a:extLst>
            </p:cNvPr>
            <p:cNvSpPr>
              <a:spLocks/>
            </p:cNvSpPr>
            <p:nvPr/>
          </p:nvSpPr>
          <p:spPr bwMode="auto">
            <a:xfrm>
              <a:off x="1784018"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3" name="Freeform 726">
              <a:extLst>
                <a:ext uri="{FF2B5EF4-FFF2-40B4-BE49-F238E27FC236}">
                  <a16:creationId xmlns:a16="http://schemas.microsoft.com/office/drawing/2014/main" id="{6D7A7C9F-47A2-4445-B1EE-8B0565AA94DF}"/>
                </a:ext>
              </a:extLst>
            </p:cNvPr>
            <p:cNvSpPr>
              <a:spLocks/>
            </p:cNvSpPr>
            <p:nvPr/>
          </p:nvSpPr>
          <p:spPr bwMode="auto">
            <a:xfrm>
              <a:off x="1776128" y="1546063"/>
              <a:ext cx="19725"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4" name="Freeform 727">
              <a:extLst>
                <a:ext uri="{FF2B5EF4-FFF2-40B4-BE49-F238E27FC236}">
                  <a16:creationId xmlns:a16="http://schemas.microsoft.com/office/drawing/2014/main" id="{0569379A-6E0B-47F3-9C9E-33BADD0D77EE}"/>
                </a:ext>
              </a:extLst>
            </p:cNvPr>
            <p:cNvSpPr>
              <a:spLocks/>
            </p:cNvSpPr>
            <p:nvPr/>
          </p:nvSpPr>
          <p:spPr bwMode="auto">
            <a:xfrm>
              <a:off x="1754432" y="1533671"/>
              <a:ext cx="17751"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5" name="Freeform 728">
              <a:extLst>
                <a:ext uri="{FF2B5EF4-FFF2-40B4-BE49-F238E27FC236}">
                  <a16:creationId xmlns:a16="http://schemas.microsoft.com/office/drawing/2014/main" id="{B43A8D40-C144-4C8C-A3BC-CE50E264EB50}"/>
                </a:ext>
              </a:extLst>
            </p:cNvPr>
            <p:cNvSpPr>
              <a:spLocks/>
            </p:cNvSpPr>
            <p:nvPr/>
          </p:nvSpPr>
          <p:spPr bwMode="auto">
            <a:xfrm>
              <a:off x="1754432" y="1526590"/>
              <a:ext cx="29586"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6" name="Freeform 729">
              <a:extLst>
                <a:ext uri="{FF2B5EF4-FFF2-40B4-BE49-F238E27FC236}">
                  <a16:creationId xmlns:a16="http://schemas.microsoft.com/office/drawing/2014/main" id="{9BAE8D7A-0313-4C81-B84F-E69F6101D2F7}"/>
                </a:ext>
              </a:extLst>
            </p:cNvPr>
            <p:cNvSpPr>
              <a:spLocks/>
            </p:cNvSpPr>
            <p:nvPr/>
          </p:nvSpPr>
          <p:spPr bwMode="auto">
            <a:xfrm>
              <a:off x="1784018"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7" name="Freeform 730">
              <a:extLst>
                <a:ext uri="{FF2B5EF4-FFF2-40B4-BE49-F238E27FC236}">
                  <a16:creationId xmlns:a16="http://schemas.microsoft.com/office/drawing/2014/main" id="{A140ECD3-FBEC-490E-AC79-9BF40D7C41FC}"/>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8" name="Line 731">
              <a:extLst>
                <a:ext uri="{FF2B5EF4-FFF2-40B4-BE49-F238E27FC236}">
                  <a16:creationId xmlns:a16="http://schemas.microsoft.com/office/drawing/2014/main" id="{70788B2F-CB04-487F-A448-2E5D4A9F8DE9}"/>
                </a:ext>
              </a:extLst>
            </p:cNvPr>
            <p:cNvSpPr>
              <a:spLocks noChangeShapeType="1"/>
            </p:cNvSpPr>
            <p:nvPr/>
          </p:nvSpPr>
          <p:spPr bwMode="auto">
            <a:xfrm flipV="1">
              <a:off x="1657781" y="1521278"/>
              <a:ext cx="132155"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9" name="Line 732">
              <a:extLst>
                <a:ext uri="{FF2B5EF4-FFF2-40B4-BE49-F238E27FC236}">
                  <a16:creationId xmlns:a16="http://schemas.microsoft.com/office/drawing/2014/main" id="{0CC7333C-F71A-4FE8-90BC-A9AB5238F285}"/>
                </a:ext>
              </a:extLst>
            </p:cNvPr>
            <p:cNvSpPr>
              <a:spLocks noChangeShapeType="1"/>
            </p:cNvSpPr>
            <p:nvPr/>
          </p:nvSpPr>
          <p:spPr bwMode="auto">
            <a:xfrm>
              <a:off x="1789936" y="1521278"/>
              <a:ext cx="37476"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0" name="Line 733">
              <a:extLst>
                <a:ext uri="{FF2B5EF4-FFF2-40B4-BE49-F238E27FC236}">
                  <a16:creationId xmlns:a16="http://schemas.microsoft.com/office/drawing/2014/main" id="{9424AC9B-B24C-48FB-9DA1-C670581E63D1}"/>
                </a:ext>
              </a:extLst>
            </p:cNvPr>
            <p:cNvSpPr>
              <a:spLocks noChangeShapeType="1"/>
            </p:cNvSpPr>
            <p:nvPr/>
          </p:nvSpPr>
          <p:spPr bwMode="auto">
            <a:xfrm flipV="1">
              <a:off x="1780073"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1" name="Line 734">
              <a:extLst>
                <a:ext uri="{FF2B5EF4-FFF2-40B4-BE49-F238E27FC236}">
                  <a16:creationId xmlns:a16="http://schemas.microsoft.com/office/drawing/2014/main" id="{C0B798C9-F0B7-4848-AD62-9FE863B4B183}"/>
                </a:ext>
              </a:extLst>
            </p:cNvPr>
            <p:cNvSpPr>
              <a:spLocks noChangeShapeType="1"/>
            </p:cNvSpPr>
            <p:nvPr/>
          </p:nvSpPr>
          <p:spPr bwMode="auto">
            <a:xfrm flipV="1">
              <a:off x="1772184" y="1521278"/>
              <a:ext cx="17753"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2" name="Freeform 735">
              <a:extLst>
                <a:ext uri="{FF2B5EF4-FFF2-40B4-BE49-F238E27FC236}">
                  <a16:creationId xmlns:a16="http://schemas.microsoft.com/office/drawing/2014/main" id="{FD7A6914-2444-4938-9F73-B702D77AC457}"/>
                </a:ext>
              </a:extLst>
            </p:cNvPr>
            <p:cNvSpPr>
              <a:spLocks noEditPoints="1"/>
            </p:cNvSpPr>
            <p:nvPr/>
          </p:nvSpPr>
          <p:spPr bwMode="auto">
            <a:xfrm>
              <a:off x="1748514" y="1567307"/>
              <a:ext cx="17753"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3" name="Line 736">
              <a:extLst>
                <a:ext uri="{FF2B5EF4-FFF2-40B4-BE49-F238E27FC236}">
                  <a16:creationId xmlns:a16="http://schemas.microsoft.com/office/drawing/2014/main" id="{3934FDCD-453C-4D0C-8F6B-9C06FA849788}"/>
                </a:ext>
              </a:extLst>
            </p:cNvPr>
            <p:cNvSpPr>
              <a:spLocks noChangeShapeType="1"/>
            </p:cNvSpPr>
            <p:nvPr/>
          </p:nvSpPr>
          <p:spPr bwMode="auto">
            <a:xfrm flipH="1">
              <a:off x="1758377" y="1560226"/>
              <a:ext cx="1972"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4" name="Freeform 737">
              <a:extLst>
                <a:ext uri="{FF2B5EF4-FFF2-40B4-BE49-F238E27FC236}">
                  <a16:creationId xmlns:a16="http://schemas.microsoft.com/office/drawing/2014/main" id="{3853F91D-5E6C-427A-AF9D-552DDEEFDF88}"/>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5" name="Freeform 738">
              <a:extLst>
                <a:ext uri="{FF2B5EF4-FFF2-40B4-BE49-F238E27FC236}">
                  <a16:creationId xmlns:a16="http://schemas.microsoft.com/office/drawing/2014/main" id="{E857D9F6-AF88-464E-BC1F-8DE174D881CE}"/>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6" name="Line 739">
              <a:extLst>
                <a:ext uri="{FF2B5EF4-FFF2-40B4-BE49-F238E27FC236}">
                  <a16:creationId xmlns:a16="http://schemas.microsoft.com/office/drawing/2014/main" id="{170422A2-0448-46EC-944C-02BFDE71C192}"/>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7" name="Freeform 740">
              <a:extLst>
                <a:ext uri="{FF2B5EF4-FFF2-40B4-BE49-F238E27FC236}">
                  <a16:creationId xmlns:a16="http://schemas.microsoft.com/office/drawing/2014/main" id="{E7691569-1771-4C08-9304-2FC925B6C509}"/>
                </a:ext>
              </a:extLst>
            </p:cNvPr>
            <p:cNvSpPr>
              <a:spLocks/>
            </p:cNvSpPr>
            <p:nvPr/>
          </p:nvSpPr>
          <p:spPr bwMode="auto">
            <a:xfrm>
              <a:off x="1762322" y="1567307"/>
              <a:ext cx="5917"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8" name="Freeform 741">
              <a:extLst>
                <a:ext uri="{FF2B5EF4-FFF2-40B4-BE49-F238E27FC236}">
                  <a16:creationId xmlns:a16="http://schemas.microsoft.com/office/drawing/2014/main" id="{EAA70605-670E-4F2D-968A-358D0DFAF4DB}"/>
                </a:ext>
              </a:extLst>
            </p:cNvPr>
            <p:cNvSpPr>
              <a:spLocks/>
            </p:cNvSpPr>
            <p:nvPr/>
          </p:nvSpPr>
          <p:spPr bwMode="auto">
            <a:xfrm>
              <a:off x="1758377"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9" name="Line 742">
              <a:extLst>
                <a:ext uri="{FF2B5EF4-FFF2-40B4-BE49-F238E27FC236}">
                  <a16:creationId xmlns:a16="http://schemas.microsoft.com/office/drawing/2014/main" id="{E757D160-2FCB-4232-95FF-0BF5F19A1D03}"/>
                </a:ext>
              </a:extLst>
            </p:cNvPr>
            <p:cNvSpPr>
              <a:spLocks noChangeShapeType="1"/>
            </p:cNvSpPr>
            <p:nvPr/>
          </p:nvSpPr>
          <p:spPr bwMode="auto">
            <a:xfrm flipH="1">
              <a:off x="1752459" y="1572618"/>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0" name="Freeform 743">
              <a:extLst>
                <a:ext uri="{FF2B5EF4-FFF2-40B4-BE49-F238E27FC236}">
                  <a16:creationId xmlns:a16="http://schemas.microsoft.com/office/drawing/2014/main" id="{3471E0AD-2E00-4E1C-B874-E71CF1867057}"/>
                </a:ext>
              </a:extLst>
            </p:cNvPr>
            <p:cNvSpPr>
              <a:spLocks/>
            </p:cNvSpPr>
            <p:nvPr/>
          </p:nvSpPr>
          <p:spPr bwMode="auto">
            <a:xfrm>
              <a:off x="1754432"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1" name="Freeform 744">
              <a:extLst>
                <a:ext uri="{FF2B5EF4-FFF2-40B4-BE49-F238E27FC236}">
                  <a16:creationId xmlns:a16="http://schemas.microsoft.com/office/drawing/2014/main" id="{601651F1-76DD-4D2E-86F5-103AE55726D0}"/>
                </a:ext>
              </a:extLst>
            </p:cNvPr>
            <p:cNvSpPr>
              <a:spLocks/>
            </p:cNvSpPr>
            <p:nvPr/>
          </p:nvSpPr>
          <p:spPr bwMode="auto">
            <a:xfrm>
              <a:off x="1758377" y="1576159"/>
              <a:ext cx="5917"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2" name="Line 745">
              <a:extLst>
                <a:ext uri="{FF2B5EF4-FFF2-40B4-BE49-F238E27FC236}">
                  <a16:creationId xmlns:a16="http://schemas.microsoft.com/office/drawing/2014/main" id="{CE08A7A5-FE3A-4865-987D-68B9B9F2E812}"/>
                </a:ext>
              </a:extLst>
            </p:cNvPr>
            <p:cNvSpPr>
              <a:spLocks noChangeShapeType="1"/>
            </p:cNvSpPr>
            <p:nvPr/>
          </p:nvSpPr>
          <p:spPr bwMode="auto">
            <a:xfrm flipV="1">
              <a:off x="1764294" y="1576159"/>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3" name="Freeform 746">
              <a:extLst>
                <a:ext uri="{FF2B5EF4-FFF2-40B4-BE49-F238E27FC236}">
                  <a16:creationId xmlns:a16="http://schemas.microsoft.com/office/drawing/2014/main" id="{8DF884EC-A4BA-453B-A2B9-B102E66B17BB}"/>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4" name="Freeform 747">
              <a:extLst>
                <a:ext uri="{FF2B5EF4-FFF2-40B4-BE49-F238E27FC236}">
                  <a16:creationId xmlns:a16="http://schemas.microsoft.com/office/drawing/2014/main" id="{40BFFB62-3A44-4684-8F03-91D4DC17C5E1}"/>
                </a:ext>
              </a:extLst>
            </p:cNvPr>
            <p:cNvSpPr>
              <a:spLocks/>
            </p:cNvSpPr>
            <p:nvPr/>
          </p:nvSpPr>
          <p:spPr bwMode="auto">
            <a:xfrm>
              <a:off x="1752459"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5" name="Freeform 748">
              <a:extLst>
                <a:ext uri="{FF2B5EF4-FFF2-40B4-BE49-F238E27FC236}">
                  <a16:creationId xmlns:a16="http://schemas.microsoft.com/office/drawing/2014/main" id="{3FD8D3B6-D35A-4A09-8E93-00E5A14A2063}"/>
                </a:ext>
              </a:extLst>
            </p:cNvPr>
            <p:cNvSpPr>
              <a:spLocks noEditPoints="1"/>
            </p:cNvSpPr>
            <p:nvPr/>
          </p:nvSpPr>
          <p:spPr bwMode="auto">
            <a:xfrm>
              <a:off x="1738652" y="1560226"/>
              <a:ext cx="33531"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6" name="Freeform 749">
              <a:extLst>
                <a:ext uri="{FF2B5EF4-FFF2-40B4-BE49-F238E27FC236}">
                  <a16:creationId xmlns:a16="http://schemas.microsoft.com/office/drawing/2014/main" id="{56CFC2C2-8C57-4F60-94C3-449632571D85}"/>
                </a:ext>
              </a:extLst>
            </p:cNvPr>
            <p:cNvSpPr>
              <a:spLocks noEditPoints="1"/>
            </p:cNvSpPr>
            <p:nvPr/>
          </p:nvSpPr>
          <p:spPr bwMode="auto">
            <a:xfrm>
              <a:off x="1809661"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7" name="Line 750">
              <a:extLst>
                <a:ext uri="{FF2B5EF4-FFF2-40B4-BE49-F238E27FC236}">
                  <a16:creationId xmlns:a16="http://schemas.microsoft.com/office/drawing/2014/main" id="{1F9F57B0-7A70-4860-83E0-1D4A24E64D9C}"/>
                </a:ext>
              </a:extLst>
            </p:cNvPr>
            <p:cNvSpPr>
              <a:spLocks noChangeShapeType="1"/>
            </p:cNvSpPr>
            <p:nvPr/>
          </p:nvSpPr>
          <p:spPr bwMode="auto">
            <a:xfrm>
              <a:off x="1620305" y="1652283"/>
              <a:ext cx="19725"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8" name="Freeform 751">
              <a:extLst>
                <a:ext uri="{FF2B5EF4-FFF2-40B4-BE49-F238E27FC236}">
                  <a16:creationId xmlns:a16="http://schemas.microsoft.com/office/drawing/2014/main" id="{4784AEF9-9E60-4033-903F-D55088998451}"/>
                </a:ext>
              </a:extLst>
            </p:cNvPr>
            <p:cNvSpPr>
              <a:spLocks/>
            </p:cNvSpPr>
            <p:nvPr/>
          </p:nvSpPr>
          <p:spPr bwMode="auto">
            <a:xfrm>
              <a:off x="1770212" y="1760274"/>
              <a:ext cx="5917"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9" name="Freeform 752">
              <a:extLst>
                <a:ext uri="{FF2B5EF4-FFF2-40B4-BE49-F238E27FC236}">
                  <a16:creationId xmlns:a16="http://schemas.microsoft.com/office/drawing/2014/main" id="{75A08C07-9796-4D97-AE09-74386C9EBA81}"/>
                </a:ext>
              </a:extLst>
            </p:cNvPr>
            <p:cNvSpPr>
              <a:spLocks/>
            </p:cNvSpPr>
            <p:nvPr/>
          </p:nvSpPr>
          <p:spPr bwMode="auto">
            <a:xfrm>
              <a:off x="1620305" y="1839939"/>
              <a:ext cx="41421"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0" name="Freeform 753">
              <a:extLst>
                <a:ext uri="{FF2B5EF4-FFF2-40B4-BE49-F238E27FC236}">
                  <a16:creationId xmlns:a16="http://schemas.microsoft.com/office/drawing/2014/main" id="{C4199ABD-3D21-4612-82A1-D86E4FC49C70}"/>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1" name="Freeform 754">
              <a:extLst>
                <a:ext uri="{FF2B5EF4-FFF2-40B4-BE49-F238E27FC236}">
                  <a16:creationId xmlns:a16="http://schemas.microsoft.com/office/drawing/2014/main" id="{692D81E7-6BE3-48E4-96C6-C0644663FB86}"/>
                </a:ext>
              </a:extLst>
            </p:cNvPr>
            <p:cNvSpPr>
              <a:spLocks/>
            </p:cNvSpPr>
            <p:nvPr/>
          </p:nvSpPr>
          <p:spPr bwMode="auto">
            <a:xfrm>
              <a:off x="1730763"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2" name="Freeform 755">
              <a:extLst>
                <a:ext uri="{FF2B5EF4-FFF2-40B4-BE49-F238E27FC236}">
                  <a16:creationId xmlns:a16="http://schemas.microsoft.com/office/drawing/2014/main" id="{013DA4B7-15C7-4584-B2E2-29528A25007F}"/>
                </a:ext>
              </a:extLst>
            </p:cNvPr>
            <p:cNvSpPr>
              <a:spLocks/>
            </p:cNvSpPr>
            <p:nvPr/>
          </p:nvSpPr>
          <p:spPr bwMode="auto">
            <a:xfrm>
              <a:off x="1782046" y="1870035"/>
              <a:ext cx="104539"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3" name="Freeform 756">
              <a:extLst>
                <a:ext uri="{FF2B5EF4-FFF2-40B4-BE49-F238E27FC236}">
                  <a16:creationId xmlns:a16="http://schemas.microsoft.com/office/drawing/2014/main" id="{23FA0593-0968-4D11-B908-2B1648D5D9C2}"/>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4" name="Freeform 757">
              <a:extLst>
                <a:ext uri="{FF2B5EF4-FFF2-40B4-BE49-F238E27FC236}">
                  <a16:creationId xmlns:a16="http://schemas.microsoft.com/office/drawing/2014/main" id="{3C56072D-90EA-418B-8604-49A1B506E760}"/>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5" name="Freeform 758">
              <a:extLst>
                <a:ext uri="{FF2B5EF4-FFF2-40B4-BE49-F238E27FC236}">
                  <a16:creationId xmlns:a16="http://schemas.microsoft.com/office/drawing/2014/main" id="{45140D43-971C-4387-8A21-A358AF417881}"/>
                </a:ext>
              </a:extLst>
            </p:cNvPr>
            <p:cNvSpPr>
              <a:spLocks/>
            </p:cNvSpPr>
            <p:nvPr/>
          </p:nvSpPr>
          <p:spPr bwMode="auto">
            <a:xfrm>
              <a:off x="1640030" y="1832858"/>
              <a:ext cx="1972"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6" name="Freeform 759">
              <a:extLst>
                <a:ext uri="{FF2B5EF4-FFF2-40B4-BE49-F238E27FC236}">
                  <a16:creationId xmlns:a16="http://schemas.microsoft.com/office/drawing/2014/main" id="{0952C2B7-E6FD-4F59-B16B-E46726451FEC}"/>
                </a:ext>
              </a:extLst>
            </p:cNvPr>
            <p:cNvSpPr>
              <a:spLocks/>
            </p:cNvSpPr>
            <p:nvPr/>
          </p:nvSpPr>
          <p:spPr bwMode="auto">
            <a:xfrm>
              <a:off x="1640030"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7" name="Freeform 760">
              <a:extLst>
                <a:ext uri="{FF2B5EF4-FFF2-40B4-BE49-F238E27FC236}">
                  <a16:creationId xmlns:a16="http://schemas.microsoft.com/office/drawing/2014/main" id="{A3D0C736-BA6D-47EB-AD34-30B6F4B6AE32}"/>
                </a:ext>
              </a:extLst>
            </p:cNvPr>
            <p:cNvSpPr>
              <a:spLocks/>
            </p:cNvSpPr>
            <p:nvPr/>
          </p:nvSpPr>
          <p:spPr bwMode="auto">
            <a:xfrm>
              <a:off x="1643975" y="1767356"/>
              <a:ext cx="45366"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8" name="Freeform 761">
              <a:extLst>
                <a:ext uri="{FF2B5EF4-FFF2-40B4-BE49-F238E27FC236}">
                  <a16:creationId xmlns:a16="http://schemas.microsoft.com/office/drawing/2014/main" id="{FBE79D21-ECAE-401F-836E-3F812D93F154}"/>
                </a:ext>
              </a:extLst>
            </p:cNvPr>
            <p:cNvSpPr>
              <a:spLocks/>
            </p:cNvSpPr>
            <p:nvPr/>
          </p:nvSpPr>
          <p:spPr bwMode="auto">
            <a:xfrm>
              <a:off x="1675534" y="1760274"/>
              <a:ext cx="13807"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9" name="Freeform 762">
              <a:extLst>
                <a:ext uri="{FF2B5EF4-FFF2-40B4-BE49-F238E27FC236}">
                  <a16:creationId xmlns:a16="http://schemas.microsoft.com/office/drawing/2014/main" id="{F6EC7AF5-7BA9-4519-B735-3673DC53F7F9}"/>
                </a:ext>
              </a:extLst>
            </p:cNvPr>
            <p:cNvSpPr>
              <a:spLocks/>
            </p:cNvSpPr>
            <p:nvPr/>
          </p:nvSpPr>
          <p:spPr bwMode="auto">
            <a:xfrm>
              <a:off x="1643975"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0" name="Freeform 763">
              <a:extLst>
                <a:ext uri="{FF2B5EF4-FFF2-40B4-BE49-F238E27FC236}">
                  <a16:creationId xmlns:a16="http://schemas.microsoft.com/office/drawing/2014/main" id="{20FA3E2C-F28C-440F-8444-A4CB29DDC6B9}"/>
                </a:ext>
              </a:extLst>
            </p:cNvPr>
            <p:cNvSpPr>
              <a:spLocks/>
            </p:cNvSpPr>
            <p:nvPr/>
          </p:nvSpPr>
          <p:spPr bwMode="auto">
            <a:xfrm>
              <a:off x="1584801" y="1576159"/>
              <a:ext cx="59174"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1" name="Freeform 764">
              <a:extLst>
                <a:ext uri="{FF2B5EF4-FFF2-40B4-BE49-F238E27FC236}">
                  <a16:creationId xmlns:a16="http://schemas.microsoft.com/office/drawing/2014/main" id="{0257EEEA-A13E-4373-BB73-D42CCF3E8C02}"/>
                </a:ext>
              </a:extLst>
            </p:cNvPr>
            <p:cNvSpPr>
              <a:spLocks/>
            </p:cNvSpPr>
            <p:nvPr/>
          </p:nvSpPr>
          <p:spPr bwMode="auto">
            <a:xfrm>
              <a:off x="1776128" y="1717786"/>
              <a:ext cx="33532"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2" name="Line 769">
              <a:extLst>
                <a:ext uri="{FF2B5EF4-FFF2-40B4-BE49-F238E27FC236}">
                  <a16:creationId xmlns:a16="http://schemas.microsoft.com/office/drawing/2014/main" id="{4010103D-2430-4BCA-91FE-E818D7248D37}"/>
                </a:ext>
              </a:extLst>
            </p:cNvPr>
            <p:cNvSpPr>
              <a:spLocks noChangeShapeType="1"/>
            </p:cNvSpPr>
            <p:nvPr/>
          </p:nvSpPr>
          <p:spPr bwMode="auto">
            <a:xfrm>
              <a:off x="1470399" y="1857642"/>
              <a:ext cx="209080"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463" name="Freeform 1393">
            <a:extLst>
              <a:ext uri="{FF2B5EF4-FFF2-40B4-BE49-F238E27FC236}">
                <a16:creationId xmlns:a16="http://schemas.microsoft.com/office/drawing/2014/main" id="{A2541F4E-A62C-4807-9DA2-9AA715C3ED9D}"/>
              </a:ext>
            </a:extLst>
          </p:cNvPr>
          <p:cNvSpPr>
            <a:spLocks/>
          </p:cNvSpPr>
          <p:nvPr/>
        </p:nvSpPr>
        <p:spPr bwMode="auto">
          <a:xfrm>
            <a:off x="11473243" y="5670867"/>
            <a:ext cx="277813"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4" name="テキスト ボックス 214">
            <a:extLst>
              <a:ext uri="{FF2B5EF4-FFF2-40B4-BE49-F238E27FC236}">
                <a16:creationId xmlns:a16="http://schemas.microsoft.com/office/drawing/2014/main" id="{C732F27F-DE78-47D5-9E1C-1CCBCE20C14B}"/>
              </a:ext>
            </a:extLst>
          </p:cNvPr>
          <p:cNvSpPr txBox="1">
            <a:spLocks noChangeArrowheads="1"/>
          </p:cNvSpPr>
          <p:nvPr/>
        </p:nvSpPr>
        <p:spPr bwMode="auto">
          <a:xfrm>
            <a:off x="9164895" y="5476693"/>
            <a:ext cx="25754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Agency/</a:t>
            </a:r>
            <a:r>
              <a:rPr lang="en-US" altLang="ja-JP" sz="2000" b="1" u="sng" kern="0" dirty="0" err="1">
                <a:solidFill>
                  <a:srgbClr val="984807"/>
                </a:solidFill>
                <a:latin typeface="Times New Roman" panose="02020603050405020304" pitchFamily="18" charset="0"/>
                <a:cs typeface="Times New Roman" panose="02020603050405020304" pitchFamily="18" charset="0"/>
              </a:rPr>
              <a:t>Comercial</a:t>
            </a:r>
            <a:endParaRPr lang="en-US" altLang="ja-JP" sz="2000" b="1" u="sng" kern="0" dirty="0">
              <a:solidFill>
                <a:srgbClr val="984807"/>
              </a:solidFill>
              <a:latin typeface="Times New Roman" panose="02020603050405020304" pitchFamily="18" charset="0"/>
              <a:cs typeface="Times New Roman" panose="02020603050405020304" pitchFamily="18" charset="0"/>
            </a:endParaRPr>
          </a:p>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Providers</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sp>
        <p:nvSpPr>
          <p:cNvPr id="466" name="正方形/長方形 465">
            <a:extLst>
              <a:ext uri="{FF2B5EF4-FFF2-40B4-BE49-F238E27FC236}">
                <a16:creationId xmlns:a16="http://schemas.microsoft.com/office/drawing/2014/main" id="{4473834D-E27F-4CE1-89B2-12F76F52192B}"/>
              </a:ext>
            </a:extLst>
          </p:cNvPr>
          <p:cNvSpPr/>
          <p:nvPr/>
        </p:nvSpPr>
        <p:spPr>
          <a:xfrm>
            <a:off x="11075947" y="6350045"/>
            <a:ext cx="576263" cy="411162"/>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7" name="正方形/長方形 466">
            <a:extLst>
              <a:ext uri="{FF2B5EF4-FFF2-40B4-BE49-F238E27FC236}">
                <a16:creationId xmlns:a16="http://schemas.microsoft.com/office/drawing/2014/main" id="{601337EE-997F-4D12-A17B-522CC9EDA947}"/>
              </a:ext>
            </a:extLst>
          </p:cNvPr>
          <p:cNvSpPr/>
          <p:nvPr/>
        </p:nvSpPr>
        <p:spPr>
          <a:xfrm>
            <a:off x="9439302" y="6303614"/>
            <a:ext cx="647700"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8" name="テキスト ボックス 467">
            <a:extLst>
              <a:ext uri="{FF2B5EF4-FFF2-40B4-BE49-F238E27FC236}">
                <a16:creationId xmlns:a16="http://schemas.microsoft.com/office/drawing/2014/main" id="{C809B7AC-81C1-438E-9EF5-FEA4C59128D5}"/>
              </a:ext>
            </a:extLst>
          </p:cNvPr>
          <p:cNvSpPr txBox="1"/>
          <p:nvPr/>
        </p:nvSpPr>
        <p:spPr>
          <a:xfrm>
            <a:off x="10272904" y="6237463"/>
            <a:ext cx="715963" cy="538163"/>
          </a:xfrm>
          <a:prstGeom prst="rect">
            <a:avLst/>
          </a:prstGeom>
          <a:noFill/>
          <a:ln w="19050">
            <a:solidFill>
              <a:srgbClr val="FFFFFF">
                <a:lumMod val="50000"/>
              </a:srgbClr>
            </a:solidFill>
          </a:ln>
        </p:spPr>
        <p:txBody>
          <a:bodyPr>
            <a:spAutoFit/>
          </a:bodyP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9" name="正方形/長方形 468">
            <a:extLst>
              <a:ext uri="{FF2B5EF4-FFF2-40B4-BE49-F238E27FC236}">
                <a16:creationId xmlns:a16="http://schemas.microsoft.com/office/drawing/2014/main" id="{4AAB487B-862E-4987-BFE0-F26ED45C2FB2}"/>
              </a:ext>
            </a:extLst>
          </p:cNvPr>
          <p:cNvSpPr/>
          <p:nvPr/>
        </p:nvSpPr>
        <p:spPr>
          <a:xfrm>
            <a:off x="9351219" y="6103834"/>
            <a:ext cx="792289" cy="655638"/>
          </a:xfrm>
          <a:prstGeom prst="rect">
            <a:avLst/>
          </a:prstGeom>
          <a:noFill/>
          <a:ln w="28575" cap="flat" cmpd="sng" algn="ctr">
            <a:solidFill>
              <a:schemeClr val="accent6">
                <a:lumMod val="50000"/>
              </a:schemeClr>
            </a:solidFill>
            <a:prstDash val="sysDot"/>
          </a:ln>
          <a:effectLst/>
        </p:spPr>
        <p:txBody>
          <a:bodyPr anchor="ctr"/>
          <a:lstStyle/>
          <a:p>
            <a:pPr algn="ctr">
              <a:defRPr/>
            </a:pPr>
            <a:endParaRPr kumimoji="0" lang="ja-JP" altLang="en-US" kern="0">
              <a:solidFill>
                <a:sysClr val="windowText" lastClr="000000"/>
              </a:solidFill>
              <a:latin typeface="Times New Roman" panose="02020603050405020304" pitchFamily="18" charset="0"/>
              <a:ea typeface="ＭＳ Ｐゴシック"/>
              <a:cs typeface="Times New Roman" panose="02020603050405020304" pitchFamily="18" charset="0"/>
            </a:endParaRPr>
          </a:p>
        </p:txBody>
      </p:sp>
      <p:sp>
        <p:nvSpPr>
          <p:cNvPr id="482" name="テキスト ボックス 481"/>
          <p:cNvSpPr txBox="1"/>
          <p:nvPr/>
        </p:nvSpPr>
        <p:spPr>
          <a:xfrm flipH="1">
            <a:off x="6941661" y="2970688"/>
            <a:ext cx="1041873" cy="584775"/>
          </a:xfrm>
          <a:prstGeom prst="rect">
            <a:avLst/>
          </a:prstGeom>
          <a:noFill/>
        </p:spPr>
        <p:txBody>
          <a:bodyPr wrap="square" rtlCol="0">
            <a:spAutoFit/>
          </a:bodyPr>
          <a:lstStyle/>
          <a:p>
            <a:r>
              <a:rPr kumimoji="1" lang="en-US" altLang="ja-JP" sz="1600" dirty="0"/>
              <a:t>TC/TM</a:t>
            </a:r>
          </a:p>
          <a:p>
            <a:r>
              <a:rPr lang="en-US" altLang="ja-JP" sz="1600" dirty="0"/>
              <a:t>(legacy)</a:t>
            </a:r>
            <a:endParaRPr kumimoji="1" lang="ja-JP" altLang="en-US" sz="1600" dirty="0"/>
          </a:p>
        </p:txBody>
      </p:sp>
      <p:cxnSp>
        <p:nvCxnSpPr>
          <p:cNvPr id="492" name="直線コネクタ 491">
            <a:extLst>
              <a:ext uri="{FF2B5EF4-FFF2-40B4-BE49-F238E27FC236}">
                <a16:creationId xmlns:a16="http://schemas.microsoft.com/office/drawing/2014/main" id="{51524F1A-9BA3-4CC7-A687-867D146139AD}"/>
              </a:ext>
            </a:extLst>
          </p:cNvPr>
          <p:cNvCxnSpPr>
            <a:cxnSpLocks/>
            <a:endCxn id="406" idx="2"/>
          </p:cNvCxnSpPr>
          <p:nvPr/>
        </p:nvCxnSpPr>
        <p:spPr>
          <a:xfrm flipV="1">
            <a:off x="2880376" y="3494107"/>
            <a:ext cx="0" cy="586121"/>
          </a:xfrm>
          <a:prstGeom prst="line">
            <a:avLst/>
          </a:prstGeom>
          <a:noFill/>
          <a:ln w="25400" cap="flat" cmpd="sng" algn="ctr">
            <a:solidFill>
              <a:srgbClr val="0070C0"/>
            </a:solidFill>
            <a:prstDash val="solid"/>
          </a:ln>
          <a:effectLst/>
        </p:spPr>
      </p:cxnSp>
      <p:sp>
        <p:nvSpPr>
          <p:cNvPr id="494" name="テキスト ボックス 493"/>
          <p:cNvSpPr txBox="1"/>
          <p:nvPr/>
        </p:nvSpPr>
        <p:spPr>
          <a:xfrm flipH="1">
            <a:off x="1368686" y="3628813"/>
            <a:ext cx="1490237" cy="338554"/>
          </a:xfrm>
          <a:prstGeom prst="rect">
            <a:avLst/>
          </a:prstGeom>
          <a:noFill/>
        </p:spPr>
        <p:txBody>
          <a:bodyPr wrap="square" rtlCol="0">
            <a:spAutoFit/>
          </a:bodyPr>
          <a:lstStyle/>
          <a:p>
            <a:r>
              <a:rPr kumimoji="1" lang="en-US" altLang="ja-JP" sz="1600" dirty="0"/>
              <a:t>TC/TM</a:t>
            </a:r>
            <a:r>
              <a:rPr lang="en-US" altLang="ja-JP" sz="1600" dirty="0"/>
              <a:t>(SLE)</a:t>
            </a:r>
            <a:endParaRPr kumimoji="1" lang="ja-JP" altLang="en-US" sz="1600" dirty="0"/>
          </a:p>
        </p:txBody>
      </p:sp>
      <p:sp>
        <p:nvSpPr>
          <p:cNvPr id="495" name="テキスト ボックス 494"/>
          <p:cNvSpPr txBox="1"/>
          <p:nvPr/>
        </p:nvSpPr>
        <p:spPr>
          <a:xfrm flipH="1">
            <a:off x="-17686" y="3322508"/>
            <a:ext cx="1476607" cy="461665"/>
          </a:xfrm>
          <a:prstGeom prst="rect">
            <a:avLst/>
          </a:prstGeom>
          <a:noFill/>
        </p:spPr>
        <p:txBody>
          <a:bodyPr wrap="square" rtlCol="0">
            <a:spAutoFit/>
          </a:bodyPr>
          <a:lstStyle/>
          <a:p>
            <a:pPr algn="ctr"/>
            <a:r>
              <a:rPr lang="en-US" altLang="ja-JP" sz="1200" dirty="0"/>
              <a:t>From/To</a:t>
            </a:r>
          </a:p>
          <a:p>
            <a:pPr algn="ctr"/>
            <a:r>
              <a:rPr lang="en-US" altLang="ja-JP" sz="1200" dirty="0" err="1"/>
              <a:t>Bepicolombo</a:t>
            </a:r>
            <a:r>
              <a:rPr lang="en-US" altLang="ja-JP" sz="1200" dirty="0"/>
              <a:t>/ESA</a:t>
            </a:r>
            <a:endParaRPr kumimoji="1" lang="en-US" altLang="ja-JP" sz="1200" dirty="0"/>
          </a:p>
        </p:txBody>
      </p:sp>
      <p:pic>
        <p:nvPicPr>
          <p:cNvPr id="517" name="図 5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6450" y="3585374"/>
            <a:ext cx="1070355" cy="1070355"/>
          </a:xfrm>
          <a:prstGeom prst="rect">
            <a:avLst/>
          </a:prstGeom>
        </p:spPr>
      </p:pic>
      <p:sp>
        <p:nvSpPr>
          <p:cNvPr id="518" name="テキスト ボックス 517"/>
          <p:cNvSpPr txBox="1"/>
          <p:nvPr/>
        </p:nvSpPr>
        <p:spPr>
          <a:xfrm flipH="1">
            <a:off x="8297533" y="3225258"/>
            <a:ext cx="1637194" cy="584775"/>
          </a:xfrm>
          <a:prstGeom prst="rect">
            <a:avLst/>
          </a:prstGeom>
          <a:noFill/>
        </p:spPr>
        <p:txBody>
          <a:bodyPr wrap="square" rtlCol="0">
            <a:spAutoFit/>
          </a:bodyPr>
          <a:lstStyle/>
          <a:p>
            <a:endParaRPr kumimoji="1" lang="en-US" altLang="ja-JP" sz="1600" dirty="0"/>
          </a:p>
          <a:p>
            <a:endParaRPr kumimoji="1" lang="ja-JP" altLang="en-US" sz="1600" dirty="0"/>
          </a:p>
        </p:txBody>
      </p:sp>
      <p:sp>
        <p:nvSpPr>
          <p:cNvPr id="522" name="タイトル 1"/>
          <p:cNvSpPr txBox="1">
            <a:spLocks/>
          </p:cNvSpPr>
          <p:nvPr/>
        </p:nvSpPr>
        <p:spPr>
          <a:xfrm>
            <a:off x="1348063" y="1358144"/>
            <a:ext cx="3174070" cy="5895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dirty="0"/>
              <a:t>JAXA Service Provider Side</a:t>
            </a:r>
            <a:endParaRPr lang="ja-JP" altLang="en-US" sz="2000" b="1" dirty="0"/>
          </a:p>
        </p:txBody>
      </p:sp>
      <p:sp>
        <p:nvSpPr>
          <p:cNvPr id="523" name="タイトル 1"/>
          <p:cNvSpPr txBox="1">
            <a:spLocks/>
          </p:cNvSpPr>
          <p:nvPr/>
        </p:nvSpPr>
        <p:spPr>
          <a:xfrm>
            <a:off x="4495902" y="1334113"/>
            <a:ext cx="4076533" cy="5895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000" b="1" dirty="0"/>
              <a:t>JAXA Service User Side</a:t>
            </a:r>
            <a:endParaRPr lang="ja-JP" altLang="en-US" sz="2000" b="1" dirty="0"/>
          </a:p>
        </p:txBody>
      </p:sp>
      <p:sp>
        <p:nvSpPr>
          <p:cNvPr id="524" name="タイトル 1"/>
          <p:cNvSpPr txBox="1">
            <a:spLocks/>
          </p:cNvSpPr>
          <p:nvPr/>
        </p:nvSpPr>
        <p:spPr>
          <a:xfrm>
            <a:off x="9316805" y="1304448"/>
            <a:ext cx="4076533" cy="5895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dirty="0"/>
              <a:t>Service Provider Side </a:t>
            </a:r>
            <a:endParaRPr lang="ja-JP" altLang="en-US" sz="2000" b="1" dirty="0"/>
          </a:p>
        </p:txBody>
      </p:sp>
      <p:sp>
        <p:nvSpPr>
          <p:cNvPr id="525" name="タイトル 1"/>
          <p:cNvSpPr txBox="1">
            <a:spLocks/>
          </p:cNvSpPr>
          <p:nvPr/>
        </p:nvSpPr>
        <p:spPr>
          <a:xfrm>
            <a:off x="29977" y="425903"/>
            <a:ext cx="9223333" cy="544911"/>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t>JAXA Service Users have no interoperability in CSTSes apart from TC/TM in SLE </a:t>
            </a:r>
            <a:endParaRPr lang="ja-JP" altLang="en-US" sz="2400" dirty="0"/>
          </a:p>
        </p:txBody>
      </p:sp>
      <p:sp>
        <p:nvSpPr>
          <p:cNvPr id="526" name="正方形/長方形 525">
            <a:extLst>
              <a:ext uri="{FF2B5EF4-FFF2-40B4-BE49-F238E27FC236}">
                <a16:creationId xmlns:a16="http://schemas.microsoft.com/office/drawing/2014/main" id="{C441E87F-C1A5-452F-BDC4-9D2E626C93D0}"/>
              </a:ext>
            </a:extLst>
          </p:cNvPr>
          <p:cNvSpPr/>
          <p:nvPr/>
        </p:nvSpPr>
        <p:spPr>
          <a:xfrm>
            <a:off x="2466747" y="6342767"/>
            <a:ext cx="1927394" cy="420568"/>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JAXA’s Planning System</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(Legacy systems) </a:t>
            </a:r>
          </a:p>
        </p:txBody>
      </p:sp>
      <p:sp>
        <p:nvSpPr>
          <p:cNvPr id="374" name="テキスト ボックス 373"/>
          <p:cNvSpPr txBox="1"/>
          <p:nvPr/>
        </p:nvSpPr>
        <p:spPr>
          <a:xfrm flipH="1">
            <a:off x="1374034" y="3829066"/>
            <a:ext cx="1433702" cy="276999"/>
          </a:xfrm>
          <a:prstGeom prst="rect">
            <a:avLst/>
          </a:prstGeom>
          <a:noFill/>
        </p:spPr>
        <p:txBody>
          <a:bodyPr wrap="square" rtlCol="0">
            <a:spAutoFit/>
          </a:bodyPr>
          <a:lstStyle/>
          <a:p>
            <a:r>
              <a:rPr lang="en-US" altLang="ja-JP" sz="1200" dirty="0"/>
              <a:t>(only Usuda64</a:t>
            </a:r>
            <a:r>
              <a:rPr kumimoji="1" lang="en-US" altLang="ja-JP" sz="1200" dirty="0"/>
              <a:t>)</a:t>
            </a:r>
            <a:endParaRPr kumimoji="1" lang="ja-JP" altLang="en-US" sz="1200" dirty="0"/>
          </a:p>
        </p:txBody>
      </p:sp>
      <p:cxnSp>
        <p:nvCxnSpPr>
          <p:cNvPr id="379" name="直線コネクタ 378">
            <a:extLst>
              <a:ext uri="{FF2B5EF4-FFF2-40B4-BE49-F238E27FC236}">
                <a16:creationId xmlns:a16="http://schemas.microsoft.com/office/drawing/2014/main" id="{51524F1A-9BA3-4CC7-A687-867D146139AD}"/>
              </a:ext>
            </a:extLst>
          </p:cNvPr>
          <p:cNvCxnSpPr>
            <a:cxnSpLocks/>
            <a:stCxn id="467" idx="1"/>
          </p:cNvCxnSpPr>
          <p:nvPr/>
        </p:nvCxnSpPr>
        <p:spPr>
          <a:xfrm flipH="1" flipV="1">
            <a:off x="8536905" y="6487246"/>
            <a:ext cx="902397" cy="21156"/>
          </a:xfrm>
          <a:prstGeom prst="line">
            <a:avLst/>
          </a:prstGeom>
          <a:noFill/>
          <a:ln w="25400" cap="flat" cmpd="sng" algn="ctr">
            <a:solidFill>
              <a:srgbClr val="0070C0"/>
            </a:solidFill>
            <a:prstDash val="solid"/>
          </a:ln>
          <a:effectLst/>
        </p:spPr>
      </p:cxnSp>
      <p:sp>
        <p:nvSpPr>
          <p:cNvPr id="380" name="テキスト ボックス 379"/>
          <p:cNvSpPr txBox="1"/>
          <p:nvPr/>
        </p:nvSpPr>
        <p:spPr>
          <a:xfrm flipH="1">
            <a:off x="8499794" y="6188923"/>
            <a:ext cx="1623473" cy="584775"/>
          </a:xfrm>
          <a:prstGeom prst="rect">
            <a:avLst/>
          </a:prstGeom>
          <a:noFill/>
        </p:spPr>
        <p:txBody>
          <a:bodyPr wrap="square" rtlCol="0">
            <a:spAutoFit/>
          </a:bodyPr>
          <a:lstStyle/>
          <a:p>
            <a:r>
              <a:rPr kumimoji="1" lang="en-US" altLang="ja-JP" sz="1600" dirty="0"/>
              <a:t>TC/TM</a:t>
            </a:r>
          </a:p>
          <a:p>
            <a:r>
              <a:rPr lang="en-US" altLang="ja-JP" sz="1600" dirty="0"/>
              <a:t>(SLE)</a:t>
            </a:r>
            <a:endParaRPr kumimoji="1" lang="ja-JP" altLang="en-US" sz="1600" dirty="0"/>
          </a:p>
        </p:txBody>
      </p:sp>
      <p:cxnSp>
        <p:nvCxnSpPr>
          <p:cNvPr id="410" name="カギ線コネクタ 409"/>
          <p:cNvCxnSpPr>
            <a:cxnSpLocks/>
          </p:cNvCxnSpPr>
          <p:nvPr/>
        </p:nvCxnSpPr>
        <p:spPr>
          <a:xfrm flipV="1">
            <a:off x="7032834" y="3986080"/>
            <a:ext cx="1406064" cy="8566"/>
          </a:xfrm>
          <a:prstGeom prst="bentConnector3">
            <a:avLst>
              <a:gd name="adj1" fmla="val 50000"/>
            </a:avLst>
          </a:prstGeom>
          <a:noFill/>
          <a:ln w="88900" cap="flat" cmpd="sng" algn="ctr">
            <a:solidFill>
              <a:srgbClr val="7030A0"/>
            </a:solidFill>
            <a:prstDash val="solid"/>
          </a:ln>
          <a:effectLst/>
        </p:spPr>
      </p:cxnSp>
      <p:cxnSp>
        <p:nvCxnSpPr>
          <p:cNvPr id="476" name="カギ線コネクタ 475"/>
          <p:cNvCxnSpPr>
            <a:cxnSpLocks/>
          </p:cNvCxnSpPr>
          <p:nvPr/>
        </p:nvCxnSpPr>
        <p:spPr>
          <a:xfrm rot="10800000" flipV="1">
            <a:off x="9077795" y="3630049"/>
            <a:ext cx="928018" cy="411151"/>
          </a:xfrm>
          <a:prstGeom prst="bentConnector3">
            <a:avLst>
              <a:gd name="adj1" fmla="val 3576"/>
            </a:avLst>
          </a:prstGeom>
          <a:noFill/>
          <a:ln w="88900" cap="flat" cmpd="sng" algn="ctr">
            <a:solidFill>
              <a:srgbClr val="FFFF00"/>
            </a:solidFill>
            <a:prstDash val="solid"/>
          </a:ln>
          <a:effectLst/>
        </p:spPr>
      </p:cxnSp>
      <p:sp>
        <p:nvSpPr>
          <p:cNvPr id="489" name="正方形/長方形 488">
            <a:extLst>
              <a:ext uri="{FF2B5EF4-FFF2-40B4-BE49-F238E27FC236}">
                <a16:creationId xmlns:a16="http://schemas.microsoft.com/office/drawing/2014/main" id="{11DB5117-2179-47AB-982A-EBA94710E706}"/>
              </a:ext>
            </a:extLst>
          </p:cNvPr>
          <p:cNvSpPr/>
          <p:nvPr/>
        </p:nvSpPr>
        <p:spPr>
          <a:xfrm>
            <a:off x="7543827" y="6151705"/>
            <a:ext cx="1019427"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91" name="正方形/長方形 490">
            <a:extLst>
              <a:ext uri="{FF2B5EF4-FFF2-40B4-BE49-F238E27FC236}">
                <a16:creationId xmlns:a16="http://schemas.microsoft.com/office/drawing/2014/main" id="{90AB832E-EF86-426C-A6F6-E1D6787F94D7}"/>
              </a:ext>
            </a:extLst>
          </p:cNvPr>
          <p:cNvSpPr/>
          <p:nvPr/>
        </p:nvSpPr>
        <p:spPr>
          <a:xfrm>
            <a:off x="4687463" y="6142474"/>
            <a:ext cx="1734228" cy="52836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Mission</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Operations</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system</a:t>
            </a:r>
            <a:endParaRPr kumimoji="0" lang="ja-JP" altLang="en-US" sz="800" kern="0" dirty="0">
              <a:solidFill>
                <a:prstClr val="black"/>
              </a:solidFill>
              <a:latin typeface="Times New Roman" panose="02020603050405020304" pitchFamily="18" charset="0"/>
              <a:ea typeface="ＭＳ Ｐゴシック"/>
              <a:cs typeface="Times New Roman" panose="02020603050405020304" pitchFamily="18" charset="0"/>
            </a:endParaRPr>
          </a:p>
        </p:txBody>
      </p:sp>
      <p:cxnSp>
        <p:nvCxnSpPr>
          <p:cNvPr id="312" name="直線コネクタ 311">
            <a:extLst>
              <a:ext uri="{FF2B5EF4-FFF2-40B4-BE49-F238E27FC236}">
                <a16:creationId xmlns:a16="http://schemas.microsoft.com/office/drawing/2014/main" id="{51524F1A-9BA3-4CC7-A687-867D146139AD}"/>
              </a:ext>
            </a:extLst>
          </p:cNvPr>
          <p:cNvCxnSpPr>
            <a:cxnSpLocks/>
          </p:cNvCxnSpPr>
          <p:nvPr/>
        </p:nvCxnSpPr>
        <p:spPr>
          <a:xfrm flipH="1" flipV="1">
            <a:off x="9672514" y="1044877"/>
            <a:ext cx="767318" cy="16788"/>
          </a:xfrm>
          <a:prstGeom prst="line">
            <a:avLst/>
          </a:prstGeom>
          <a:noFill/>
          <a:ln w="88900" cap="flat" cmpd="sng" algn="ctr">
            <a:solidFill>
              <a:srgbClr val="7030A0"/>
            </a:solidFill>
            <a:prstDash val="solid"/>
          </a:ln>
          <a:effectLst/>
        </p:spPr>
      </p:cxnSp>
      <p:cxnSp>
        <p:nvCxnSpPr>
          <p:cNvPr id="384" name="直線コネクタ 383">
            <a:extLst>
              <a:ext uri="{FF2B5EF4-FFF2-40B4-BE49-F238E27FC236}">
                <a16:creationId xmlns:a16="http://schemas.microsoft.com/office/drawing/2014/main" id="{51524F1A-9BA3-4CC7-A687-867D146139AD}"/>
              </a:ext>
            </a:extLst>
          </p:cNvPr>
          <p:cNvCxnSpPr>
            <a:cxnSpLocks/>
          </p:cNvCxnSpPr>
          <p:nvPr/>
        </p:nvCxnSpPr>
        <p:spPr>
          <a:xfrm flipH="1" flipV="1">
            <a:off x="9685673" y="875349"/>
            <a:ext cx="746697" cy="9672"/>
          </a:xfrm>
          <a:prstGeom prst="line">
            <a:avLst/>
          </a:prstGeom>
          <a:noFill/>
          <a:ln w="88900" cap="flat" cmpd="sng" algn="ctr">
            <a:solidFill>
              <a:srgbClr val="00B050"/>
            </a:solidFill>
            <a:prstDash val="solid"/>
          </a:ln>
          <a:effectLst/>
        </p:spPr>
      </p:cxnSp>
      <p:cxnSp>
        <p:nvCxnSpPr>
          <p:cNvPr id="385" name="カギ線コネクタ 384"/>
          <p:cNvCxnSpPr>
            <a:cxnSpLocks/>
          </p:cNvCxnSpPr>
          <p:nvPr/>
        </p:nvCxnSpPr>
        <p:spPr>
          <a:xfrm rot="10800000">
            <a:off x="9679569" y="953989"/>
            <a:ext cx="746204" cy="8117"/>
          </a:xfrm>
          <a:prstGeom prst="bentConnector3">
            <a:avLst>
              <a:gd name="adj1" fmla="val 50000"/>
            </a:avLst>
          </a:prstGeom>
          <a:noFill/>
          <a:ln w="88900" cap="flat" cmpd="sng" algn="ctr">
            <a:solidFill>
              <a:srgbClr val="FFFF00"/>
            </a:solidFill>
            <a:prstDash val="solid"/>
          </a:ln>
          <a:effectLst/>
        </p:spPr>
      </p:cxnSp>
      <p:cxnSp>
        <p:nvCxnSpPr>
          <p:cNvPr id="391" name="直線コネクタ 390">
            <a:extLst>
              <a:ext uri="{FF2B5EF4-FFF2-40B4-BE49-F238E27FC236}">
                <a16:creationId xmlns:a16="http://schemas.microsoft.com/office/drawing/2014/main" id="{51524F1A-9BA3-4CC7-A687-867D146139AD}"/>
              </a:ext>
            </a:extLst>
          </p:cNvPr>
          <p:cNvCxnSpPr>
            <a:cxnSpLocks/>
          </p:cNvCxnSpPr>
          <p:nvPr/>
        </p:nvCxnSpPr>
        <p:spPr>
          <a:xfrm flipH="1">
            <a:off x="9666383" y="483185"/>
            <a:ext cx="716494" cy="0"/>
          </a:xfrm>
          <a:prstGeom prst="line">
            <a:avLst/>
          </a:prstGeom>
          <a:noFill/>
          <a:ln w="88900" cap="flat" cmpd="sng" algn="ctr">
            <a:solidFill>
              <a:srgbClr val="0070C0"/>
            </a:solidFill>
            <a:prstDash val="solid"/>
          </a:ln>
          <a:effectLst/>
        </p:spPr>
      </p:cxnSp>
      <p:sp>
        <p:nvSpPr>
          <p:cNvPr id="486" name="テキスト ボックス 485"/>
          <p:cNvSpPr txBox="1"/>
          <p:nvPr/>
        </p:nvSpPr>
        <p:spPr>
          <a:xfrm>
            <a:off x="10695226" y="316424"/>
            <a:ext cx="1005403" cy="369332"/>
          </a:xfrm>
          <a:prstGeom prst="rect">
            <a:avLst/>
          </a:prstGeom>
          <a:noFill/>
          <a:ln w="19050">
            <a:noFill/>
          </a:ln>
        </p:spPr>
        <p:txBody>
          <a:bodyPr wrap="none" rtlCol="0">
            <a:spAutoFit/>
          </a:bodyPr>
          <a:lstStyle/>
          <a:p>
            <a:pPr algn="ct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rPr>
              <a:t>Standard</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92" name="テキスト ボックス 391"/>
          <p:cNvSpPr txBox="1"/>
          <p:nvPr/>
        </p:nvSpPr>
        <p:spPr>
          <a:xfrm>
            <a:off x="10694415" y="792633"/>
            <a:ext cx="864339" cy="369332"/>
          </a:xfrm>
          <a:prstGeom prst="rect">
            <a:avLst/>
          </a:prstGeom>
          <a:noFill/>
          <a:ln w="19050">
            <a:noFill/>
          </a:ln>
        </p:spPr>
        <p:txBody>
          <a:bodyPr wrap="none" rtlCol="0">
            <a:spAutoFit/>
          </a:bodyPr>
          <a:lstStyle/>
          <a:p>
            <a:pPr algn="ct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rPr>
              <a:t>Legacy</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93" name="テキスト ボックス 392"/>
          <p:cNvSpPr txBox="1"/>
          <p:nvPr/>
        </p:nvSpPr>
        <p:spPr>
          <a:xfrm flipH="1">
            <a:off x="7712032" y="3715559"/>
            <a:ext cx="2102757" cy="1015663"/>
          </a:xfrm>
          <a:prstGeom prst="rect">
            <a:avLst/>
          </a:prstGeom>
          <a:noFill/>
        </p:spPr>
        <p:txBody>
          <a:bodyPr wrap="square" rtlCol="0">
            <a:spAutoFit/>
          </a:bodyPr>
          <a:lstStyle/>
          <a:p>
            <a:pPr algn="ctr"/>
            <a:r>
              <a:rPr lang="en-US" altLang="ja-JP" sz="2000" b="1" dirty="0"/>
              <a:t>No</a:t>
            </a:r>
          </a:p>
          <a:p>
            <a:pPr algn="ctr"/>
            <a:r>
              <a:rPr kumimoji="1" lang="en-US" altLang="ja-JP" sz="2000" b="1" dirty="0"/>
              <a:t>Interoperability</a:t>
            </a:r>
          </a:p>
          <a:p>
            <a:pPr algn="ctr"/>
            <a:r>
              <a:rPr lang="en-US" altLang="ja-JP" sz="2000" b="1" dirty="0"/>
              <a:t>In CSTSes</a:t>
            </a:r>
            <a:endParaRPr kumimoji="1" lang="ja-JP" altLang="en-US" sz="2000" b="1" dirty="0"/>
          </a:p>
        </p:txBody>
      </p:sp>
      <p:cxnSp>
        <p:nvCxnSpPr>
          <p:cNvPr id="383" name="直線コネクタ 382">
            <a:extLst>
              <a:ext uri="{FF2B5EF4-FFF2-40B4-BE49-F238E27FC236}">
                <a16:creationId xmlns:a16="http://schemas.microsoft.com/office/drawing/2014/main" id="{3348B044-0DC6-42BB-B477-27B25E5AA4AE}"/>
              </a:ext>
            </a:extLst>
          </p:cNvPr>
          <p:cNvCxnSpPr>
            <a:cxnSpLocks/>
          </p:cNvCxnSpPr>
          <p:nvPr/>
        </p:nvCxnSpPr>
        <p:spPr>
          <a:xfrm>
            <a:off x="786676" y="4062644"/>
            <a:ext cx="2089205" cy="3"/>
          </a:xfrm>
          <a:prstGeom prst="line">
            <a:avLst/>
          </a:prstGeom>
          <a:noFill/>
          <a:ln w="25400" cap="flat" cmpd="sng" algn="ctr">
            <a:solidFill>
              <a:srgbClr val="0070C0"/>
            </a:solidFill>
            <a:prstDash val="solid"/>
          </a:ln>
          <a:effectLst/>
        </p:spPr>
      </p:cxnSp>
      <p:sp>
        <p:nvSpPr>
          <p:cNvPr id="395" name="正方形/長方形 394">
            <a:extLst>
              <a:ext uri="{FF2B5EF4-FFF2-40B4-BE49-F238E27FC236}">
                <a16:creationId xmlns:a16="http://schemas.microsoft.com/office/drawing/2014/main" id="{43BC8BB2-28FF-4E12-BA40-6F41DCBE6EEF}"/>
              </a:ext>
            </a:extLst>
          </p:cNvPr>
          <p:cNvSpPr/>
          <p:nvPr/>
        </p:nvSpPr>
        <p:spPr>
          <a:xfrm>
            <a:off x="329087" y="3763395"/>
            <a:ext cx="704019"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97" name="正方形/長方形 396">
            <a:extLst>
              <a:ext uri="{FF2B5EF4-FFF2-40B4-BE49-F238E27FC236}">
                <a16:creationId xmlns:a16="http://schemas.microsoft.com/office/drawing/2014/main" id="{7807682B-B7B0-43C9-AE55-AE7D36248764}"/>
              </a:ext>
            </a:extLst>
          </p:cNvPr>
          <p:cNvSpPr/>
          <p:nvPr/>
        </p:nvSpPr>
        <p:spPr>
          <a:xfrm>
            <a:off x="2530271" y="5701452"/>
            <a:ext cx="940467" cy="428666"/>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8" name="テキスト ボックス 84">
            <a:extLst>
              <a:ext uri="{FF2B5EF4-FFF2-40B4-BE49-F238E27FC236}">
                <a16:creationId xmlns:a16="http://schemas.microsoft.com/office/drawing/2014/main" id="{FCEB34C5-24E7-40A3-B79B-6E7099237F4A}"/>
              </a:ext>
            </a:extLst>
          </p:cNvPr>
          <p:cNvSpPr txBox="1">
            <a:spLocks noChangeArrowheads="1"/>
          </p:cNvSpPr>
          <p:nvPr/>
        </p:nvSpPr>
        <p:spPr bwMode="auto">
          <a:xfrm>
            <a:off x="1085219" y="1758242"/>
            <a:ext cx="31740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JAXA DSN</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sp>
        <p:nvSpPr>
          <p:cNvPr id="465" name="テキスト ボックス 84">
            <a:extLst>
              <a:ext uri="{FF2B5EF4-FFF2-40B4-BE49-F238E27FC236}">
                <a16:creationId xmlns:a16="http://schemas.microsoft.com/office/drawing/2014/main" id="{3927128C-982E-4E70-A4E3-C356B02E7774}"/>
              </a:ext>
            </a:extLst>
          </p:cNvPr>
          <p:cNvSpPr txBox="1">
            <a:spLocks noChangeArrowheads="1"/>
          </p:cNvSpPr>
          <p:nvPr/>
        </p:nvSpPr>
        <p:spPr bwMode="auto">
          <a:xfrm>
            <a:off x="1067124" y="4601347"/>
            <a:ext cx="31740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JAXA NEN</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cxnSp>
        <p:nvCxnSpPr>
          <p:cNvPr id="471" name="直線コネクタ 470">
            <a:extLst>
              <a:ext uri="{FF2B5EF4-FFF2-40B4-BE49-F238E27FC236}">
                <a16:creationId xmlns:a16="http://schemas.microsoft.com/office/drawing/2014/main" id="{70CF0B76-88EF-4614-9F14-57F61C19E5A9}"/>
              </a:ext>
            </a:extLst>
          </p:cNvPr>
          <p:cNvCxnSpPr>
            <a:cxnSpLocks/>
          </p:cNvCxnSpPr>
          <p:nvPr/>
        </p:nvCxnSpPr>
        <p:spPr>
          <a:xfrm flipV="1">
            <a:off x="2992720" y="6111632"/>
            <a:ext cx="0" cy="135474"/>
          </a:xfrm>
          <a:prstGeom prst="line">
            <a:avLst/>
          </a:prstGeom>
          <a:noFill/>
          <a:ln w="25400" cap="flat" cmpd="sng" algn="ctr">
            <a:solidFill>
              <a:srgbClr val="0070C0"/>
            </a:solidFill>
            <a:prstDash val="solid"/>
          </a:ln>
          <a:effectLst/>
        </p:spPr>
      </p:cxnSp>
      <p:cxnSp>
        <p:nvCxnSpPr>
          <p:cNvPr id="472" name="直線コネクタ 471">
            <a:extLst>
              <a:ext uri="{FF2B5EF4-FFF2-40B4-BE49-F238E27FC236}">
                <a16:creationId xmlns:a16="http://schemas.microsoft.com/office/drawing/2014/main" id="{EB08921E-58BA-4119-9357-67D51497C9EF}"/>
              </a:ext>
            </a:extLst>
          </p:cNvPr>
          <p:cNvCxnSpPr>
            <a:cxnSpLocks/>
            <a:stCxn id="474" idx="3"/>
          </p:cNvCxnSpPr>
          <p:nvPr/>
        </p:nvCxnSpPr>
        <p:spPr>
          <a:xfrm flipV="1">
            <a:off x="1097730" y="6253456"/>
            <a:ext cx="1926644" cy="8874"/>
          </a:xfrm>
          <a:prstGeom prst="line">
            <a:avLst/>
          </a:prstGeom>
          <a:noFill/>
          <a:ln w="25400" cap="flat" cmpd="sng" algn="ctr">
            <a:solidFill>
              <a:srgbClr val="0070C0"/>
            </a:solidFill>
            <a:prstDash val="solid"/>
          </a:ln>
          <a:effectLst/>
        </p:spPr>
      </p:cxnSp>
      <p:sp>
        <p:nvSpPr>
          <p:cNvPr id="474" name="正方形/長方形 473">
            <a:extLst>
              <a:ext uri="{FF2B5EF4-FFF2-40B4-BE49-F238E27FC236}">
                <a16:creationId xmlns:a16="http://schemas.microsoft.com/office/drawing/2014/main" id="{FC18DB19-BECC-45E4-9A25-A4AEDAF17995}"/>
              </a:ext>
            </a:extLst>
          </p:cNvPr>
          <p:cNvSpPr/>
          <p:nvPr/>
        </p:nvSpPr>
        <p:spPr>
          <a:xfrm>
            <a:off x="393711" y="6006470"/>
            <a:ext cx="704019"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78" name="テキスト ボックス 477">
            <a:extLst>
              <a:ext uri="{FF2B5EF4-FFF2-40B4-BE49-F238E27FC236}">
                <a16:creationId xmlns:a16="http://schemas.microsoft.com/office/drawing/2014/main" id="{422DD146-3BB8-4C27-9342-957B4ABE048B}"/>
              </a:ext>
            </a:extLst>
          </p:cNvPr>
          <p:cNvSpPr txBox="1"/>
          <p:nvPr/>
        </p:nvSpPr>
        <p:spPr>
          <a:xfrm flipH="1">
            <a:off x="83135" y="5493187"/>
            <a:ext cx="1301866" cy="461665"/>
          </a:xfrm>
          <a:prstGeom prst="rect">
            <a:avLst/>
          </a:prstGeom>
          <a:noFill/>
        </p:spPr>
        <p:txBody>
          <a:bodyPr wrap="square" rtlCol="0">
            <a:spAutoFit/>
          </a:bodyPr>
          <a:lstStyle/>
          <a:p>
            <a:pPr algn="ctr"/>
            <a:r>
              <a:rPr kumimoji="1" lang="en-US" altLang="ja-JP" sz="1200" dirty="0"/>
              <a:t>From/To</a:t>
            </a:r>
          </a:p>
          <a:p>
            <a:pPr algn="ctr"/>
            <a:r>
              <a:rPr kumimoji="1" lang="en-US" altLang="ja-JP" sz="1200" dirty="0"/>
              <a:t>Other Agencies</a:t>
            </a:r>
          </a:p>
        </p:txBody>
      </p:sp>
      <p:cxnSp>
        <p:nvCxnSpPr>
          <p:cNvPr id="481" name="直線コネクタ 480">
            <a:extLst>
              <a:ext uri="{FF2B5EF4-FFF2-40B4-BE49-F238E27FC236}">
                <a16:creationId xmlns:a16="http://schemas.microsoft.com/office/drawing/2014/main" id="{588FC571-E033-482F-8F2C-4EB0F2E10432}"/>
              </a:ext>
            </a:extLst>
          </p:cNvPr>
          <p:cNvCxnSpPr>
            <a:cxnSpLocks/>
          </p:cNvCxnSpPr>
          <p:nvPr/>
        </p:nvCxnSpPr>
        <p:spPr>
          <a:xfrm>
            <a:off x="3000504" y="5421540"/>
            <a:ext cx="0" cy="255934"/>
          </a:xfrm>
          <a:prstGeom prst="line">
            <a:avLst/>
          </a:prstGeom>
          <a:noFill/>
          <a:ln w="25400" cap="flat" cmpd="sng" algn="ctr">
            <a:solidFill>
              <a:srgbClr val="7030A0"/>
            </a:solidFill>
            <a:prstDash val="solid"/>
          </a:ln>
          <a:effectLst/>
        </p:spPr>
      </p:cxnSp>
      <p:sp>
        <p:nvSpPr>
          <p:cNvPr id="483" name="テキスト ボックス 482">
            <a:extLst>
              <a:ext uri="{FF2B5EF4-FFF2-40B4-BE49-F238E27FC236}">
                <a16:creationId xmlns:a16="http://schemas.microsoft.com/office/drawing/2014/main" id="{1B3C00A3-91C4-4EEF-9A7B-D6DFA110C1BB}"/>
              </a:ext>
            </a:extLst>
          </p:cNvPr>
          <p:cNvSpPr txBox="1"/>
          <p:nvPr/>
        </p:nvSpPr>
        <p:spPr>
          <a:xfrm flipH="1">
            <a:off x="1239159" y="5936064"/>
            <a:ext cx="1490237" cy="338554"/>
          </a:xfrm>
          <a:prstGeom prst="rect">
            <a:avLst/>
          </a:prstGeom>
          <a:noFill/>
        </p:spPr>
        <p:txBody>
          <a:bodyPr wrap="square" rtlCol="0">
            <a:spAutoFit/>
          </a:bodyPr>
          <a:lstStyle/>
          <a:p>
            <a:r>
              <a:rPr kumimoji="1" lang="en-US" altLang="ja-JP" sz="1600" dirty="0"/>
              <a:t>TC/TM</a:t>
            </a:r>
            <a:r>
              <a:rPr lang="en-US" altLang="ja-JP" sz="1600" dirty="0"/>
              <a:t>(SLE)</a:t>
            </a:r>
            <a:endParaRPr kumimoji="1" lang="ja-JP" altLang="en-US" sz="1600" dirty="0"/>
          </a:p>
        </p:txBody>
      </p:sp>
      <p:cxnSp>
        <p:nvCxnSpPr>
          <p:cNvPr id="83" name="直線コネクタ 82">
            <a:extLst>
              <a:ext uri="{FF2B5EF4-FFF2-40B4-BE49-F238E27FC236}">
                <a16:creationId xmlns:a16="http://schemas.microsoft.com/office/drawing/2014/main" id="{DC619288-BCAC-4DA0-AE30-4F5418088E86}"/>
              </a:ext>
            </a:extLst>
          </p:cNvPr>
          <p:cNvCxnSpPr>
            <a:cxnSpLocks/>
            <a:stCxn id="247" idx="3"/>
            <a:endCxn id="405" idx="1"/>
          </p:cNvCxnSpPr>
          <p:nvPr/>
        </p:nvCxnSpPr>
        <p:spPr>
          <a:xfrm>
            <a:off x="3482420" y="2265871"/>
            <a:ext cx="1435742" cy="13586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直線コネクタ 484">
            <a:extLst>
              <a:ext uri="{FF2B5EF4-FFF2-40B4-BE49-F238E27FC236}">
                <a16:creationId xmlns:a16="http://schemas.microsoft.com/office/drawing/2014/main" id="{B0EBB2E1-F852-40BD-A20F-3916DE067002}"/>
              </a:ext>
            </a:extLst>
          </p:cNvPr>
          <p:cNvCxnSpPr>
            <a:cxnSpLocks/>
            <a:stCxn id="6" idx="3"/>
            <a:endCxn id="405" idx="1"/>
          </p:cNvCxnSpPr>
          <p:nvPr/>
        </p:nvCxnSpPr>
        <p:spPr>
          <a:xfrm flipV="1">
            <a:off x="3535690" y="3624477"/>
            <a:ext cx="1382472" cy="14909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7" name="直線コネクタ 486">
            <a:extLst>
              <a:ext uri="{FF2B5EF4-FFF2-40B4-BE49-F238E27FC236}">
                <a16:creationId xmlns:a16="http://schemas.microsoft.com/office/drawing/2014/main" id="{2AA00114-D839-4FF3-B55B-9098386D3322}"/>
              </a:ext>
            </a:extLst>
          </p:cNvPr>
          <p:cNvCxnSpPr>
            <a:cxnSpLocks/>
            <a:endCxn id="409" idx="1"/>
          </p:cNvCxnSpPr>
          <p:nvPr/>
        </p:nvCxnSpPr>
        <p:spPr>
          <a:xfrm>
            <a:off x="7014352" y="3265812"/>
            <a:ext cx="721514" cy="0"/>
          </a:xfrm>
          <a:prstGeom prst="line">
            <a:avLst/>
          </a:prstGeom>
          <a:noFill/>
          <a:ln w="25400" cap="flat" cmpd="sng" algn="ctr">
            <a:solidFill>
              <a:srgbClr val="7030A0"/>
            </a:solidFill>
            <a:prstDash val="solid"/>
          </a:ln>
          <a:effectLst/>
        </p:spPr>
      </p:cxnSp>
      <p:sp>
        <p:nvSpPr>
          <p:cNvPr id="493" name="正方形/長方形 492">
            <a:extLst>
              <a:ext uri="{FF2B5EF4-FFF2-40B4-BE49-F238E27FC236}">
                <a16:creationId xmlns:a16="http://schemas.microsoft.com/office/drawing/2014/main" id="{BF16B365-1F0D-4E1C-8576-9BB8C10B2C1B}"/>
              </a:ext>
            </a:extLst>
          </p:cNvPr>
          <p:cNvSpPr/>
          <p:nvPr/>
        </p:nvSpPr>
        <p:spPr>
          <a:xfrm>
            <a:off x="9235836" y="2356359"/>
            <a:ext cx="2735262" cy="1246295"/>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497" name="正方形/長方形 496">
            <a:extLst>
              <a:ext uri="{FF2B5EF4-FFF2-40B4-BE49-F238E27FC236}">
                <a16:creationId xmlns:a16="http://schemas.microsoft.com/office/drawing/2014/main" id="{41F16582-242B-4F80-ADC8-2DA6712F837E}"/>
              </a:ext>
            </a:extLst>
          </p:cNvPr>
          <p:cNvSpPr/>
          <p:nvPr/>
        </p:nvSpPr>
        <p:spPr>
          <a:xfrm>
            <a:off x="10163153" y="2948711"/>
            <a:ext cx="1438275" cy="615950"/>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501" name="グループ化 155">
            <a:extLst>
              <a:ext uri="{FF2B5EF4-FFF2-40B4-BE49-F238E27FC236}">
                <a16:creationId xmlns:a16="http://schemas.microsoft.com/office/drawing/2014/main" id="{C676ADE8-1194-4F88-8587-EC283C6BD62E}"/>
              </a:ext>
            </a:extLst>
          </p:cNvPr>
          <p:cNvGrpSpPr>
            <a:grpSpLocks/>
          </p:cNvGrpSpPr>
          <p:nvPr/>
        </p:nvGrpSpPr>
        <p:grpSpPr bwMode="auto">
          <a:xfrm flipH="1">
            <a:off x="11590083" y="2712608"/>
            <a:ext cx="392112" cy="461962"/>
            <a:chOff x="1470399" y="1423910"/>
            <a:chExt cx="487195" cy="515168"/>
          </a:xfrm>
        </p:grpSpPr>
        <p:sp>
          <p:nvSpPr>
            <p:cNvPr id="503" name="Freeform 710">
              <a:extLst>
                <a:ext uri="{FF2B5EF4-FFF2-40B4-BE49-F238E27FC236}">
                  <a16:creationId xmlns:a16="http://schemas.microsoft.com/office/drawing/2014/main" id="{98FB8257-93CC-40A5-BBDF-721D5D61169E}"/>
                </a:ext>
              </a:extLst>
            </p:cNvPr>
            <p:cNvSpPr>
              <a:spLocks/>
            </p:cNvSpPr>
            <p:nvPr/>
          </p:nvSpPr>
          <p:spPr bwMode="auto">
            <a:xfrm>
              <a:off x="1574938" y="1423910"/>
              <a:ext cx="382656"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4" name="Freeform 711">
              <a:extLst>
                <a:ext uri="{FF2B5EF4-FFF2-40B4-BE49-F238E27FC236}">
                  <a16:creationId xmlns:a16="http://schemas.microsoft.com/office/drawing/2014/main" id="{467BADFE-84FB-4CE8-9FC6-FCE51D410B8A}"/>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6" name="Freeform 712">
              <a:extLst>
                <a:ext uri="{FF2B5EF4-FFF2-40B4-BE49-F238E27FC236}">
                  <a16:creationId xmlns:a16="http://schemas.microsoft.com/office/drawing/2014/main" id="{219C5139-2AD7-4D9E-B229-2ADE39D89580}"/>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8" name="Freeform 713">
              <a:extLst>
                <a:ext uri="{FF2B5EF4-FFF2-40B4-BE49-F238E27FC236}">
                  <a16:creationId xmlns:a16="http://schemas.microsoft.com/office/drawing/2014/main" id="{3819F8CD-FE15-42E4-B2C6-4EA7109E4574}"/>
                </a:ext>
              </a:extLst>
            </p:cNvPr>
            <p:cNvSpPr>
              <a:spLocks/>
            </p:cNvSpPr>
            <p:nvPr/>
          </p:nvSpPr>
          <p:spPr bwMode="auto">
            <a:xfrm>
              <a:off x="1675534" y="1751422"/>
              <a:ext cx="98623"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9" name="Freeform 714">
              <a:extLst>
                <a:ext uri="{FF2B5EF4-FFF2-40B4-BE49-F238E27FC236}">
                  <a16:creationId xmlns:a16="http://schemas.microsoft.com/office/drawing/2014/main" id="{13312938-566F-49FC-BB58-A54876987F43}"/>
                </a:ext>
              </a:extLst>
            </p:cNvPr>
            <p:cNvSpPr>
              <a:spLocks/>
            </p:cNvSpPr>
            <p:nvPr/>
          </p:nvSpPr>
          <p:spPr bwMode="auto">
            <a:xfrm>
              <a:off x="1780073" y="1924915"/>
              <a:ext cx="104541"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0" name="Freeform 715">
              <a:extLst>
                <a:ext uri="{FF2B5EF4-FFF2-40B4-BE49-F238E27FC236}">
                  <a16:creationId xmlns:a16="http://schemas.microsoft.com/office/drawing/2014/main" id="{1B9185EC-8C81-41C9-AB82-CA8F0859F846}"/>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1" name="Freeform 716">
              <a:extLst>
                <a:ext uri="{FF2B5EF4-FFF2-40B4-BE49-F238E27FC236}">
                  <a16:creationId xmlns:a16="http://schemas.microsoft.com/office/drawing/2014/main" id="{884796D8-13C4-43F5-98B8-3FC62B92D545}"/>
                </a:ext>
              </a:extLst>
            </p:cNvPr>
            <p:cNvSpPr>
              <a:spLocks/>
            </p:cNvSpPr>
            <p:nvPr/>
          </p:nvSpPr>
          <p:spPr bwMode="auto">
            <a:xfrm>
              <a:off x="1675534"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2" name="Freeform 717">
              <a:extLst>
                <a:ext uri="{FF2B5EF4-FFF2-40B4-BE49-F238E27FC236}">
                  <a16:creationId xmlns:a16="http://schemas.microsoft.com/office/drawing/2014/main" id="{6C240EF9-C01E-4A0B-9C82-41528C362765}"/>
                </a:ext>
              </a:extLst>
            </p:cNvPr>
            <p:cNvSpPr>
              <a:spLocks/>
            </p:cNvSpPr>
            <p:nvPr/>
          </p:nvSpPr>
          <p:spPr bwMode="auto">
            <a:xfrm>
              <a:off x="1722873"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3" name="Freeform 718">
              <a:extLst>
                <a:ext uri="{FF2B5EF4-FFF2-40B4-BE49-F238E27FC236}">
                  <a16:creationId xmlns:a16="http://schemas.microsoft.com/office/drawing/2014/main" id="{633C1370-AC5E-4F34-AB44-84E7DC65F311}"/>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4" name="Freeform 719">
              <a:extLst>
                <a:ext uri="{FF2B5EF4-FFF2-40B4-BE49-F238E27FC236}">
                  <a16:creationId xmlns:a16="http://schemas.microsoft.com/office/drawing/2014/main" id="{38DCB47A-A3EE-4BDC-9F58-CD387E007486}"/>
                </a:ext>
              </a:extLst>
            </p:cNvPr>
            <p:cNvSpPr>
              <a:spLocks/>
            </p:cNvSpPr>
            <p:nvPr/>
          </p:nvSpPr>
          <p:spPr bwMode="auto">
            <a:xfrm>
              <a:off x="1803743" y="1737259"/>
              <a:ext cx="37477"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5" name="Line 720">
              <a:extLst>
                <a:ext uri="{FF2B5EF4-FFF2-40B4-BE49-F238E27FC236}">
                  <a16:creationId xmlns:a16="http://schemas.microsoft.com/office/drawing/2014/main" id="{A5DD2573-E183-40D7-A088-93A7AF137EB1}"/>
                </a:ext>
              </a:extLst>
            </p:cNvPr>
            <p:cNvSpPr>
              <a:spLocks noChangeShapeType="1"/>
            </p:cNvSpPr>
            <p:nvPr/>
          </p:nvSpPr>
          <p:spPr bwMode="auto">
            <a:xfrm flipV="1">
              <a:off x="1803743" y="1740800"/>
              <a:ext cx="5918"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6" name="Freeform 721">
              <a:extLst>
                <a:ext uri="{FF2B5EF4-FFF2-40B4-BE49-F238E27FC236}">
                  <a16:creationId xmlns:a16="http://schemas.microsoft.com/office/drawing/2014/main" id="{07B40445-2186-49B5-B5A3-1483B2950CFB}"/>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9" name="Freeform 722">
              <a:extLst>
                <a:ext uri="{FF2B5EF4-FFF2-40B4-BE49-F238E27FC236}">
                  <a16:creationId xmlns:a16="http://schemas.microsoft.com/office/drawing/2014/main" id="{CF4CEF4D-28B2-4AE6-9CBD-BC5B5A72068C}"/>
                </a:ext>
              </a:extLst>
            </p:cNvPr>
            <p:cNvSpPr>
              <a:spLocks/>
            </p:cNvSpPr>
            <p:nvPr/>
          </p:nvSpPr>
          <p:spPr bwMode="auto">
            <a:xfrm>
              <a:off x="1726818" y="1590322"/>
              <a:ext cx="29586"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0" name="Freeform 723">
              <a:extLst>
                <a:ext uri="{FF2B5EF4-FFF2-40B4-BE49-F238E27FC236}">
                  <a16:creationId xmlns:a16="http://schemas.microsoft.com/office/drawing/2014/main" id="{0C27FA57-0B84-4D21-82DE-82AFA0CF6872}"/>
                </a:ext>
              </a:extLst>
            </p:cNvPr>
            <p:cNvSpPr>
              <a:spLocks/>
            </p:cNvSpPr>
            <p:nvPr/>
          </p:nvSpPr>
          <p:spPr bwMode="auto">
            <a:xfrm>
              <a:off x="1762322" y="1531900"/>
              <a:ext cx="13807"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1" name="Freeform 724">
              <a:extLst>
                <a:ext uri="{FF2B5EF4-FFF2-40B4-BE49-F238E27FC236}">
                  <a16:creationId xmlns:a16="http://schemas.microsoft.com/office/drawing/2014/main" id="{C556E739-8D58-44E5-B4C4-DE95FBAAE5EA}"/>
                </a:ext>
              </a:extLst>
            </p:cNvPr>
            <p:cNvSpPr>
              <a:spLocks/>
            </p:cNvSpPr>
            <p:nvPr/>
          </p:nvSpPr>
          <p:spPr bwMode="auto">
            <a:xfrm>
              <a:off x="1762322" y="1528359"/>
              <a:ext cx="21696"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7" name="Freeform 725">
              <a:extLst>
                <a:ext uri="{FF2B5EF4-FFF2-40B4-BE49-F238E27FC236}">
                  <a16:creationId xmlns:a16="http://schemas.microsoft.com/office/drawing/2014/main" id="{DCFFB553-9DB1-45E2-81BD-0FF66974F63F}"/>
                </a:ext>
              </a:extLst>
            </p:cNvPr>
            <p:cNvSpPr>
              <a:spLocks/>
            </p:cNvSpPr>
            <p:nvPr/>
          </p:nvSpPr>
          <p:spPr bwMode="auto">
            <a:xfrm>
              <a:off x="1784018"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8" name="Freeform 726">
              <a:extLst>
                <a:ext uri="{FF2B5EF4-FFF2-40B4-BE49-F238E27FC236}">
                  <a16:creationId xmlns:a16="http://schemas.microsoft.com/office/drawing/2014/main" id="{2996ECFA-21FD-4230-9743-36C04167F1BA}"/>
                </a:ext>
              </a:extLst>
            </p:cNvPr>
            <p:cNvSpPr>
              <a:spLocks/>
            </p:cNvSpPr>
            <p:nvPr/>
          </p:nvSpPr>
          <p:spPr bwMode="auto">
            <a:xfrm>
              <a:off x="1776128" y="1546063"/>
              <a:ext cx="19725"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9" name="Freeform 727">
              <a:extLst>
                <a:ext uri="{FF2B5EF4-FFF2-40B4-BE49-F238E27FC236}">
                  <a16:creationId xmlns:a16="http://schemas.microsoft.com/office/drawing/2014/main" id="{A684CE17-1D81-4012-AD1A-9D08B9F092FA}"/>
                </a:ext>
              </a:extLst>
            </p:cNvPr>
            <p:cNvSpPr>
              <a:spLocks/>
            </p:cNvSpPr>
            <p:nvPr/>
          </p:nvSpPr>
          <p:spPr bwMode="auto">
            <a:xfrm>
              <a:off x="1754432" y="1533671"/>
              <a:ext cx="17751"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0" name="Freeform 728">
              <a:extLst>
                <a:ext uri="{FF2B5EF4-FFF2-40B4-BE49-F238E27FC236}">
                  <a16:creationId xmlns:a16="http://schemas.microsoft.com/office/drawing/2014/main" id="{18D17642-30B1-4516-9D79-9583B7BEE472}"/>
                </a:ext>
              </a:extLst>
            </p:cNvPr>
            <p:cNvSpPr>
              <a:spLocks/>
            </p:cNvSpPr>
            <p:nvPr/>
          </p:nvSpPr>
          <p:spPr bwMode="auto">
            <a:xfrm>
              <a:off x="1754432" y="1526590"/>
              <a:ext cx="29586"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1" name="Freeform 729">
              <a:extLst>
                <a:ext uri="{FF2B5EF4-FFF2-40B4-BE49-F238E27FC236}">
                  <a16:creationId xmlns:a16="http://schemas.microsoft.com/office/drawing/2014/main" id="{0F2A80F3-FA1C-4AF4-9C8B-53509DDA661E}"/>
                </a:ext>
              </a:extLst>
            </p:cNvPr>
            <p:cNvSpPr>
              <a:spLocks/>
            </p:cNvSpPr>
            <p:nvPr/>
          </p:nvSpPr>
          <p:spPr bwMode="auto">
            <a:xfrm>
              <a:off x="1784018"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2" name="Freeform 730">
              <a:extLst>
                <a:ext uri="{FF2B5EF4-FFF2-40B4-BE49-F238E27FC236}">
                  <a16:creationId xmlns:a16="http://schemas.microsoft.com/office/drawing/2014/main" id="{AA23B656-C97C-4361-8AAA-996BD44D32AE}"/>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3" name="Line 731">
              <a:extLst>
                <a:ext uri="{FF2B5EF4-FFF2-40B4-BE49-F238E27FC236}">
                  <a16:creationId xmlns:a16="http://schemas.microsoft.com/office/drawing/2014/main" id="{8DF447A2-1151-4894-9393-7A02A16DE7CD}"/>
                </a:ext>
              </a:extLst>
            </p:cNvPr>
            <p:cNvSpPr>
              <a:spLocks noChangeShapeType="1"/>
            </p:cNvSpPr>
            <p:nvPr/>
          </p:nvSpPr>
          <p:spPr bwMode="auto">
            <a:xfrm flipV="1">
              <a:off x="1657781" y="1521278"/>
              <a:ext cx="132155"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4" name="Line 732">
              <a:extLst>
                <a:ext uri="{FF2B5EF4-FFF2-40B4-BE49-F238E27FC236}">
                  <a16:creationId xmlns:a16="http://schemas.microsoft.com/office/drawing/2014/main" id="{07C19116-5F67-4133-8418-93E767185488}"/>
                </a:ext>
              </a:extLst>
            </p:cNvPr>
            <p:cNvSpPr>
              <a:spLocks noChangeShapeType="1"/>
            </p:cNvSpPr>
            <p:nvPr/>
          </p:nvSpPr>
          <p:spPr bwMode="auto">
            <a:xfrm>
              <a:off x="1789936" y="1521278"/>
              <a:ext cx="37476"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5" name="Line 733">
              <a:extLst>
                <a:ext uri="{FF2B5EF4-FFF2-40B4-BE49-F238E27FC236}">
                  <a16:creationId xmlns:a16="http://schemas.microsoft.com/office/drawing/2014/main" id="{E5823EF6-5186-475E-8DE4-E0A2820C4048}"/>
                </a:ext>
              </a:extLst>
            </p:cNvPr>
            <p:cNvSpPr>
              <a:spLocks noChangeShapeType="1"/>
            </p:cNvSpPr>
            <p:nvPr/>
          </p:nvSpPr>
          <p:spPr bwMode="auto">
            <a:xfrm flipV="1">
              <a:off x="1780073"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6" name="Line 734">
              <a:extLst>
                <a:ext uri="{FF2B5EF4-FFF2-40B4-BE49-F238E27FC236}">
                  <a16:creationId xmlns:a16="http://schemas.microsoft.com/office/drawing/2014/main" id="{CDE138F2-B60C-4C12-BA5B-F4C9F9E1C3D1}"/>
                </a:ext>
              </a:extLst>
            </p:cNvPr>
            <p:cNvSpPr>
              <a:spLocks noChangeShapeType="1"/>
            </p:cNvSpPr>
            <p:nvPr/>
          </p:nvSpPr>
          <p:spPr bwMode="auto">
            <a:xfrm flipV="1">
              <a:off x="1772184" y="1521278"/>
              <a:ext cx="17753"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7" name="Freeform 735">
              <a:extLst>
                <a:ext uri="{FF2B5EF4-FFF2-40B4-BE49-F238E27FC236}">
                  <a16:creationId xmlns:a16="http://schemas.microsoft.com/office/drawing/2014/main" id="{059C9475-0F9A-4D26-981F-AC8B9D2E8C75}"/>
                </a:ext>
              </a:extLst>
            </p:cNvPr>
            <p:cNvSpPr>
              <a:spLocks noEditPoints="1"/>
            </p:cNvSpPr>
            <p:nvPr/>
          </p:nvSpPr>
          <p:spPr bwMode="auto">
            <a:xfrm>
              <a:off x="1748514" y="1567307"/>
              <a:ext cx="17753"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8" name="Line 736">
              <a:extLst>
                <a:ext uri="{FF2B5EF4-FFF2-40B4-BE49-F238E27FC236}">
                  <a16:creationId xmlns:a16="http://schemas.microsoft.com/office/drawing/2014/main" id="{3A888683-484E-4C6E-BCDA-0C7B8CB837DF}"/>
                </a:ext>
              </a:extLst>
            </p:cNvPr>
            <p:cNvSpPr>
              <a:spLocks noChangeShapeType="1"/>
            </p:cNvSpPr>
            <p:nvPr/>
          </p:nvSpPr>
          <p:spPr bwMode="auto">
            <a:xfrm flipH="1">
              <a:off x="1758377" y="1560226"/>
              <a:ext cx="1972"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9" name="Freeform 737">
              <a:extLst>
                <a:ext uri="{FF2B5EF4-FFF2-40B4-BE49-F238E27FC236}">
                  <a16:creationId xmlns:a16="http://schemas.microsoft.com/office/drawing/2014/main" id="{EB9291CF-C6D4-4787-BD7F-0DEB1C52D8AE}"/>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0" name="Freeform 738">
              <a:extLst>
                <a:ext uri="{FF2B5EF4-FFF2-40B4-BE49-F238E27FC236}">
                  <a16:creationId xmlns:a16="http://schemas.microsoft.com/office/drawing/2014/main" id="{148230CF-9AC3-46DA-8BA7-47CE32B744FA}"/>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1" name="Line 739">
              <a:extLst>
                <a:ext uri="{FF2B5EF4-FFF2-40B4-BE49-F238E27FC236}">
                  <a16:creationId xmlns:a16="http://schemas.microsoft.com/office/drawing/2014/main" id="{1166E8A8-26A0-4F8E-82EA-F200DDC3F536}"/>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2" name="Freeform 740">
              <a:extLst>
                <a:ext uri="{FF2B5EF4-FFF2-40B4-BE49-F238E27FC236}">
                  <a16:creationId xmlns:a16="http://schemas.microsoft.com/office/drawing/2014/main" id="{C3BE261A-E9AD-45AF-B46A-3DA78012AC98}"/>
                </a:ext>
              </a:extLst>
            </p:cNvPr>
            <p:cNvSpPr>
              <a:spLocks/>
            </p:cNvSpPr>
            <p:nvPr/>
          </p:nvSpPr>
          <p:spPr bwMode="auto">
            <a:xfrm>
              <a:off x="1762322" y="1567307"/>
              <a:ext cx="5917"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3" name="Freeform 741">
              <a:extLst>
                <a:ext uri="{FF2B5EF4-FFF2-40B4-BE49-F238E27FC236}">
                  <a16:creationId xmlns:a16="http://schemas.microsoft.com/office/drawing/2014/main" id="{5C2DFEB8-4836-4B21-9C34-7370C314B39A}"/>
                </a:ext>
              </a:extLst>
            </p:cNvPr>
            <p:cNvSpPr>
              <a:spLocks/>
            </p:cNvSpPr>
            <p:nvPr/>
          </p:nvSpPr>
          <p:spPr bwMode="auto">
            <a:xfrm>
              <a:off x="1758377"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4" name="Line 742">
              <a:extLst>
                <a:ext uri="{FF2B5EF4-FFF2-40B4-BE49-F238E27FC236}">
                  <a16:creationId xmlns:a16="http://schemas.microsoft.com/office/drawing/2014/main" id="{E3DDF5C7-07B4-40A4-BAFB-9159BFE6A27A}"/>
                </a:ext>
              </a:extLst>
            </p:cNvPr>
            <p:cNvSpPr>
              <a:spLocks noChangeShapeType="1"/>
            </p:cNvSpPr>
            <p:nvPr/>
          </p:nvSpPr>
          <p:spPr bwMode="auto">
            <a:xfrm flipH="1">
              <a:off x="1752459" y="1572618"/>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5" name="Freeform 743">
              <a:extLst>
                <a:ext uri="{FF2B5EF4-FFF2-40B4-BE49-F238E27FC236}">
                  <a16:creationId xmlns:a16="http://schemas.microsoft.com/office/drawing/2014/main" id="{C4E33F35-B908-463C-AD0C-31DB5B87CEF0}"/>
                </a:ext>
              </a:extLst>
            </p:cNvPr>
            <p:cNvSpPr>
              <a:spLocks/>
            </p:cNvSpPr>
            <p:nvPr/>
          </p:nvSpPr>
          <p:spPr bwMode="auto">
            <a:xfrm>
              <a:off x="1754432"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6" name="Freeform 744">
              <a:extLst>
                <a:ext uri="{FF2B5EF4-FFF2-40B4-BE49-F238E27FC236}">
                  <a16:creationId xmlns:a16="http://schemas.microsoft.com/office/drawing/2014/main" id="{CCC4DE8B-BD90-4C50-A03C-B7D6E4ADE92C}"/>
                </a:ext>
              </a:extLst>
            </p:cNvPr>
            <p:cNvSpPr>
              <a:spLocks/>
            </p:cNvSpPr>
            <p:nvPr/>
          </p:nvSpPr>
          <p:spPr bwMode="auto">
            <a:xfrm>
              <a:off x="1758377" y="1576159"/>
              <a:ext cx="5917"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7" name="Line 745">
              <a:extLst>
                <a:ext uri="{FF2B5EF4-FFF2-40B4-BE49-F238E27FC236}">
                  <a16:creationId xmlns:a16="http://schemas.microsoft.com/office/drawing/2014/main" id="{57048ABF-D21D-4B3A-8FA1-93AC5D7AAD99}"/>
                </a:ext>
              </a:extLst>
            </p:cNvPr>
            <p:cNvSpPr>
              <a:spLocks noChangeShapeType="1"/>
            </p:cNvSpPr>
            <p:nvPr/>
          </p:nvSpPr>
          <p:spPr bwMode="auto">
            <a:xfrm flipV="1">
              <a:off x="1764294" y="1576159"/>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8" name="Freeform 746">
              <a:extLst>
                <a:ext uri="{FF2B5EF4-FFF2-40B4-BE49-F238E27FC236}">
                  <a16:creationId xmlns:a16="http://schemas.microsoft.com/office/drawing/2014/main" id="{83BB39EF-ABE8-4D60-9122-9F5543769841}"/>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9" name="Freeform 747">
              <a:extLst>
                <a:ext uri="{FF2B5EF4-FFF2-40B4-BE49-F238E27FC236}">
                  <a16:creationId xmlns:a16="http://schemas.microsoft.com/office/drawing/2014/main" id="{09E84B68-7068-4DEB-8CFA-B1B4B8BD50CA}"/>
                </a:ext>
              </a:extLst>
            </p:cNvPr>
            <p:cNvSpPr>
              <a:spLocks/>
            </p:cNvSpPr>
            <p:nvPr/>
          </p:nvSpPr>
          <p:spPr bwMode="auto">
            <a:xfrm>
              <a:off x="1752459"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0" name="Freeform 748">
              <a:extLst>
                <a:ext uri="{FF2B5EF4-FFF2-40B4-BE49-F238E27FC236}">
                  <a16:creationId xmlns:a16="http://schemas.microsoft.com/office/drawing/2014/main" id="{DF6C9CB2-0464-456A-9297-FBBED31E0AC5}"/>
                </a:ext>
              </a:extLst>
            </p:cNvPr>
            <p:cNvSpPr>
              <a:spLocks noEditPoints="1"/>
            </p:cNvSpPr>
            <p:nvPr/>
          </p:nvSpPr>
          <p:spPr bwMode="auto">
            <a:xfrm>
              <a:off x="1738652" y="1560226"/>
              <a:ext cx="33531"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1" name="Freeform 749">
              <a:extLst>
                <a:ext uri="{FF2B5EF4-FFF2-40B4-BE49-F238E27FC236}">
                  <a16:creationId xmlns:a16="http://schemas.microsoft.com/office/drawing/2014/main" id="{8E1EEDE9-3D48-42F7-9DEF-515B89A43CA1}"/>
                </a:ext>
              </a:extLst>
            </p:cNvPr>
            <p:cNvSpPr>
              <a:spLocks noEditPoints="1"/>
            </p:cNvSpPr>
            <p:nvPr/>
          </p:nvSpPr>
          <p:spPr bwMode="auto">
            <a:xfrm>
              <a:off x="1809661"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2" name="Line 750">
              <a:extLst>
                <a:ext uri="{FF2B5EF4-FFF2-40B4-BE49-F238E27FC236}">
                  <a16:creationId xmlns:a16="http://schemas.microsoft.com/office/drawing/2014/main" id="{7AB90263-6CB8-4C7B-BB62-B6252E130657}"/>
                </a:ext>
              </a:extLst>
            </p:cNvPr>
            <p:cNvSpPr>
              <a:spLocks noChangeShapeType="1"/>
            </p:cNvSpPr>
            <p:nvPr/>
          </p:nvSpPr>
          <p:spPr bwMode="auto">
            <a:xfrm>
              <a:off x="1620305" y="1652283"/>
              <a:ext cx="19725"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3" name="Freeform 751">
              <a:extLst>
                <a:ext uri="{FF2B5EF4-FFF2-40B4-BE49-F238E27FC236}">
                  <a16:creationId xmlns:a16="http://schemas.microsoft.com/office/drawing/2014/main" id="{B001E925-1A89-41F8-A15E-72C43AFB27E0}"/>
                </a:ext>
              </a:extLst>
            </p:cNvPr>
            <p:cNvSpPr>
              <a:spLocks/>
            </p:cNvSpPr>
            <p:nvPr/>
          </p:nvSpPr>
          <p:spPr bwMode="auto">
            <a:xfrm>
              <a:off x="1770212" y="1760274"/>
              <a:ext cx="5917"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4" name="Freeform 752">
              <a:extLst>
                <a:ext uri="{FF2B5EF4-FFF2-40B4-BE49-F238E27FC236}">
                  <a16:creationId xmlns:a16="http://schemas.microsoft.com/office/drawing/2014/main" id="{C31E2A76-0362-417C-8DE8-790CA6B41563}"/>
                </a:ext>
              </a:extLst>
            </p:cNvPr>
            <p:cNvSpPr>
              <a:spLocks/>
            </p:cNvSpPr>
            <p:nvPr/>
          </p:nvSpPr>
          <p:spPr bwMode="auto">
            <a:xfrm>
              <a:off x="1620305" y="1839939"/>
              <a:ext cx="41421"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5" name="Freeform 753">
              <a:extLst>
                <a:ext uri="{FF2B5EF4-FFF2-40B4-BE49-F238E27FC236}">
                  <a16:creationId xmlns:a16="http://schemas.microsoft.com/office/drawing/2014/main" id="{F31F359C-BD82-46D7-AD5C-991669921894}"/>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6" name="Freeform 754">
              <a:extLst>
                <a:ext uri="{FF2B5EF4-FFF2-40B4-BE49-F238E27FC236}">
                  <a16:creationId xmlns:a16="http://schemas.microsoft.com/office/drawing/2014/main" id="{0CD94F79-A95B-4F4B-BF1D-D684F7B82104}"/>
                </a:ext>
              </a:extLst>
            </p:cNvPr>
            <p:cNvSpPr>
              <a:spLocks/>
            </p:cNvSpPr>
            <p:nvPr/>
          </p:nvSpPr>
          <p:spPr bwMode="auto">
            <a:xfrm>
              <a:off x="1730763"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7" name="Freeform 755">
              <a:extLst>
                <a:ext uri="{FF2B5EF4-FFF2-40B4-BE49-F238E27FC236}">
                  <a16:creationId xmlns:a16="http://schemas.microsoft.com/office/drawing/2014/main" id="{E5070CB4-8C0B-4489-B827-9E6D5ED62D2F}"/>
                </a:ext>
              </a:extLst>
            </p:cNvPr>
            <p:cNvSpPr>
              <a:spLocks/>
            </p:cNvSpPr>
            <p:nvPr/>
          </p:nvSpPr>
          <p:spPr bwMode="auto">
            <a:xfrm>
              <a:off x="1782046" y="1870035"/>
              <a:ext cx="104539"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8" name="Freeform 756">
              <a:extLst>
                <a:ext uri="{FF2B5EF4-FFF2-40B4-BE49-F238E27FC236}">
                  <a16:creationId xmlns:a16="http://schemas.microsoft.com/office/drawing/2014/main" id="{937D9A27-57CC-44E9-866C-CB1DA06EC0C3}"/>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9" name="Freeform 757">
              <a:extLst>
                <a:ext uri="{FF2B5EF4-FFF2-40B4-BE49-F238E27FC236}">
                  <a16:creationId xmlns:a16="http://schemas.microsoft.com/office/drawing/2014/main" id="{CC3D3B83-FE90-4C51-A47A-81EEC1E1D7BC}"/>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0" name="Freeform 758">
              <a:extLst>
                <a:ext uri="{FF2B5EF4-FFF2-40B4-BE49-F238E27FC236}">
                  <a16:creationId xmlns:a16="http://schemas.microsoft.com/office/drawing/2014/main" id="{3756B9CE-23C7-49BB-AA61-752C3918FE77}"/>
                </a:ext>
              </a:extLst>
            </p:cNvPr>
            <p:cNvSpPr>
              <a:spLocks/>
            </p:cNvSpPr>
            <p:nvPr/>
          </p:nvSpPr>
          <p:spPr bwMode="auto">
            <a:xfrm>
              <a:off x="1640030" y="1832858"/>
              <a:ext cx="1972"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1" name="Freeform 759">
              <a:extLst>
                <a:ext uri="{FF2B5EF4-FFF2-40B4-BE49-F238E27FC236}">
                  <a16:creationId xmlns:a16="http://schemas.microsoft.com/office/drawing/2014/main" id="{4FF7762F-7BE4-47AB-86F1-B6F32D90148F}"/>
                </a:ext>
              </a:extLst>
            </p:cNvPr>
            <p:cNvSpPr>
              <a:spLocks/>
            </p:cNvSpPr>
            <p:nvPr/>
          </p:nvSpPr>
          <p:spPr bwMode="auto">
            <a:xfrm>
              <a:off x="1640030"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2" name="Freeform 760">
              <a:extLst>
                <a:ext uri="{FF2B5EF4-FFF2-40B4-BE49-F238E27FC236}">
                  <a16:creationId xmlns:a16="http://schemas.microsoft.com/office/drawing/2014/main" id="{5B2A8849-569C-44AC-BD31-B712755CA076}"/>
                </a:ext>
              </a:extLst>
            </p:cNvPr>
            <p:cNvSpPr>
              <a:spLocks/>
            </p:cNvSpPr>
            <p:nvPr/>
          </p:nvSpPr>
          <p:spPr bwMode="auto">
            <a:xfrm>
              <a:off x="1643975" y="1767356"/>
              <a:ext cx="45366"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3" name="Freeform 761">
              <a:extLst>
                <a:ext uri="{FF2B5EF4-FFF2-40B4-BE49-F238E27FC236}">
                  <a16:creationId xmlns:a16="http://schemas.microsoft.com/office/drawing/2014/main" id="{668CCE2C-1C7F-4CAF-B987-4E4840885A02}"/>
                </a:ext>
              </a:extLst>
            </p:cNvPr>
            <p:cNvSpPr>
              <a:spLocks/>
            </p:cNvSpPr>
            <p:nvPr/>
          </p:nvSpPr>
          <p:spPr bwMode="auto">
            <a:xfrm>
              <a:off x="1675534" y="1760274"/>
              <a:ext cx="13807"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4" name="Freeform 762">
              <a:extLst>
                <a:ext uri="{FF2B5EF4-FFF2-40B4-BE49-F238E27FC236}">
                  <a16:creationId xmlns:a16="http://schemas.microsoft.com/office/drawing/2014/main" id="{FE637B52-1BD9-46B1-BDDE-1F1A984C42B2}"/>
                </a:ext>
              </a:extLst>
            </p:cNvPr>
            <p:cNvSpPr>
              <a:spLocks/>
            </p:cNvSpPr>
            <p:nvPr/>
          </p:nvSpPr>
          <p:spPr bwMode="auto">
            <a:xfrm>
              <a:off x="1643975"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5" name="Freeform 763">
              <a:extLst>
                <a:ext uri="{FF2B5EF4-FFF2-40B4-BE49-F238E27FC236}">
                  <a16:creationId xmlns:a16="http://schemas.microsoft.com/office/drawing/2014/main" id="{1DA1D0E4-0FE1-4999-9776-C2CAF8535A34}"/>
                </a:ext>
              </a:extLst>
            </p:cNvPr>
            <p:cNvSpPr>
              <a:spLocks/>
            </p:cNvSpPr>
            <p:nvPr/>
          </p:nvSpPr>
          <p:spPr bwMode="auto">
            <a:xfrm>
              <a:off x="1584801" y="1576159"/>
              <a:ext cx="59174"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6" name="Freeform 764">
              <a:extLst>
                <a:ext uri="{FF2B5EF4-FFF2-40B4-BE49-F238E27FC236}">
                  <a16:creationId xmlns:a16="http://schemas.microsoft.com/office/drawing/2014/main" id="{CF4CD3B6-C3D9-42D3-93C7-37F8577B4A34}"/>
                </a:ext>
              </a:extLst>
            </p:cNvPr>
            <p:cNvSpPr>
              <a:spLocks/>
            </p:cNvSpPr>
            <p:nvPr/>
          </p:nvSpPr>
          <p:spPr bwMode="auto">
            <a:xfrm>
              <a:off x="1776128" y="1717786"/>
              <a:ext cx="33532"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7" name="Line 769">
              <a:extLst>
                <a:ext uri="{FF2B5EF4-FFF2-40B4-BE49-F238E27FC236}">
                  <a16:creationId xmlns:a16="http://schemas.microsoft.com/office/drawing/2014/main" id="{3FD12409-55ED-41CD-93A5-875015053115}"/>
                </a:ext>
              </a:extLst>
            </p:cNvPr>
            <p:cNvSpPr>
              <a:spLocks noChangeShapeType="1"/>
            </p:cNvSpPr>
            <p:nvPr/>
          </p:nvSpPr>
          <p:spPr bwMode="auto">
            <a:xfrm>
              <a:off x="1470399" y="1857642"/>
              <a:ext cx="209080"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568" name="Freeform 1393">
            <a:extLst>
              <a:ext uri="{FF2B5EF4-FFF2-40B4-BE49-F238E27FC236}">
                <a16:creationId xmlns:a16="http://schemas.microsoft.com/office/drawing/2014/main" id="{4482637D-D3F5-404C-8735-49B1AE10E781}"/>
              </a:ext>
            </a:extLst>
          </p:cNvPr>
          <p:cNvSpPr>
            <a:spLocks/>
          </p:cNvSpPr>
          <p:nvPr/>
        </p:nvSpPr>
        <p:spPr bwMode="auto">
          <a:xfrm>
            <a:off x="11419848" y="2437994"/>
            <a:ext cx="277813"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70" name="正方形/長方形 569">
            <a:extLst>
              <a:ext uri="{FF2B5EF4-FFF2-40B4-BE49-F238E27FC236}">
                <a16:creationId xmlns:a16="http://schemas.microsoft.com/office/drawing/2014/main" id="{B0B664CA-F4FB-4978-A558-4E6CE00AD1F0}"/>
              </a:ext>
            </a:extLst>
          </p:cNvPr>
          <p:cNvSpPr/>
          <p:nvPr/>
        </p:nvSpPr>
        <p:spPr>
          <a:xfrm>
            <a:off x="11022552" y="3117172"/>
            <a:ext cx="576263" cy="411162"/>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71" name="正方形/長方形 570">
            <a:extLst>
              <a:ext uri="{FF2B5EF4-FFF2-40B4-BE49-F238E27FC236}">
                <a16:creationId xmlns:a16="http://schemas.microsoft.com/office/drawing/2014/main" id="{E4CB35A9-0BFD-4283-ADC2-6498E8AA74A4}"/>
              </a:ext>
            </a:extLst>
          </p:cNvPr>
          <p:cNvSpPr/>
          <p:nvPr/>
        </p:nvSpPr>
        <p:spPr>
          <a:xfrm>
            <a:off x="9385907" y="3070741"/>
            <a:ext cx="647700"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72" name="テキスト ボックス 571">
            <a:extLst>
              <a:ext uri="{FF2B5EF4-FFF2-40B4-BE49-F238E27FC236}">
                <a16:creationId xmlns:a16="http://schemas.microsoft.com/office/drawing/2014/main" id="{6943BB2C-857F-440E-A850-A12676ADB67B}"/>
              </a:ext>
            </a:extLst>
          </p:cNvPr>
          <p:cNvSpPr txBox="1"/>
          <p:nvPr/>
        </p:nvSpPr>
        <p:spPr>
          <a:xfrm>
            <a:off x="10219509" y="3004590"/>
            <a:ext cx="715963" cy="538163"/>
          </a:xfrm>
          <a:prstGeom prst="rect">
            <a:avLst/>
          </a:prstGeom>
          <a:noFill/>
          <a:ln w="19050">
            <a:solidFill>
              <a:srgbClr val="FFFFFF">
                <a:lumMod val="50000"/>
              </a:srgbClr>
            </a:solidFill>
          </a:ln>
        </p:spPr>
        <p:txBody>
          <a:bodyPr>
            <a:spAutoFit/>
          </a:bodyP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73" name="正方形/長方形 572">
            <a:extLst>
              <a:ext uri="{FF2B5EF4-FFF2-40B4-BE49-F238E27FC236}">
                <a16:creationId xmlns:a16="http://schemas.microsoft.com/office/drawing/2014/main" id="{ABD718F9-A1AB-4401-904A-F4104B877CC5}"/>
              </a:ext>
            </a:extLst>
          </p:cNvPr>
          <p:cNvSpPr/>
          <p:nvPr/>
        </p:nvSpPr>
        <p:spPr>
          <a:xfrm>
            <a:off x="9297824" y="2870961"/>
            <a:ext cx="792289" cy="655638"/>
          </a:xfrm>
          <a:prstGeom prst="rect">
            <a:avLst/>
          </a:prstGeom>
          <a:noFill/>
          <a:ln w="28575" cap="flat" cmpd="sng" algn="ctr">
            <a:solidFill>
              <a:schemeClr val="accent6">
                <a:lumMod val="50000"/>
              </a:schemeClr>
            </a:solidFill>
            <a:prstDash val="sysDot"/>
          </a:ln>
          <a:effectLst/>
        </p:spPr>
        <p:txBody>
          <a:bodyPr anchor="ctr"/>
          <a:lstStyle/>
          <a:p>
            <a:pPr algn="ctr">
              <a:defRPr/>
            </a:pPr>
            <a:endParaRPr kumimoji="0" lang="ja-JP" altLang="en-US" kern="0">
              <a:solidFill>
                <a:sysClr val="windowText" lastClr="000000"/>
              </a:solidFill>
              <a:latin typeface="Times New Roman" panose="02020603050405020304" pitchFamily="18" charset="0"/>
              <a:ea typeface="ＭＳ Ｐゴシック"/>
              <a:cs typeface="Times New Roman" panose="02020603050405020304" pitchFamily="18" charset="0"/>
            </a:endParaRPr>
          </a:p>
        </p:txBody>
      </p:sp>
      <p:sp>
        <p:nvSpPr>
          <p:cNvPr id="373" name="テキスト ボックス 214">
            <a:extLst>
              <a:ext uri="{FF2B5EF4-FFF2-40B4-BE49-F238E27FC236}">
                <a16:creationId xmlns:a16="http://schemas.microsoft.com/office/drawing/2014/main" id="{C732F27F-DE78-47D5-9E1C-1CCBCE20C14B}"/>
              </a:ext>
            </a:extLst>
          </p:cNvPr>
          <p:cNvSpPr txBox="1">
            <a:spLocks noChangeArrowheads="1"/>
          </p:cNvSpPr>
          <p:nvPr/>
        </p:nvSpPr>
        <p:spPr bwMode="auto">
          <a:xfrm>
            <a:off x="9120879" y="2274648"/>
            <a:ext cx="26508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1800" b="1" u="sng" kern="0" dirty="0">
                <a:solidFill>
                  <a:srgbClr val="984807"/>
                </a:solidFill>
                <a:latin typeface="Times New Roman" panose="02020603050405020304" pitchFamily="18" charset="0"/>
                <a:cs typeface="Times New Roman" panose="02020603050405020304" pitchFamily="18" charset="0"/>
              </a:rPr>
              <a:t>NASA/DSN, ESA/</a:t>
            </a:r>
            <a:r>
              <a:rPr lang="en-US" altLang="ja-JP" sz="1800" b="1" u="sng" kern="0" dirty="0" err="1">
                <a:solidFill>
                  <a:srgbClr val="984807"/>
                </a:solidFill>
                <a:latin typeface="Times New Roman" panose="02020603050405020304" pitchFamily="18" charset="0"/>
                <a:cs typeface="Times New Roman" panose="02020603050405020304" pitchFamily="18" charset="0"/>
              </a:rPr>
              <a:t>Estrack</a:t>
            </a:r>
            <a:r>
              <a:rPr lang="en-US" altLang="ja-JP" sz="1800" b="1" u="sng" kern="0" dirty="0">
                <a:solidFill>
                  <a:srgbClr val="984807"/>
                </a:solidFill>
                <a:latin typeface="Times New Roman" panose="02020603050405020304" pitchFamily="18" charset="0"/>
                <a:cs typeface="Times New Roman" panose="02020603050405020304" pitchFamily="18" charset="0"/>
              </a:rPr>
              <a:t> stations</a:t>
            </a:r>
            <a:endParaRPr lang="ja-JP" altLang="en-US" sz="1800" b="1" u="sng" kern="0" dirty="0">
              <a:solidFill>
                <a:srgbClr val="984807"/>
              </a:solidFill>
              <a:latin typeface="Times New Roman" panose="02020603050405020304" pitchFamily="18" charset="0"/>
              <a:cs typeface="Times New Roman" panose="02020603050405020304" pitchFamily="18" charset="0"/>
            </a:endParaRPr>
          </a:p>
        </p:txBody>
      </p:sp>
      <p:cxnSp>
        <p:nvCxnSpPr>
          <p:cNvPr id="574" name="直線コネクタ 573">
            <a:extLst>
              <a:ext uri="{FF2B5EF4-FFF2-40B4-BE49-F238E27FC236}">
                <a16:creationId xmlns:a16="http://schemas.microsoft.com/office/drawing/2014/main" id="{E221177E-FCFB-4912-8B65-A30547DA67D0}"/>
              </a:ext>
            </a:extLst>
          </p:cNvPr>
          <p:cNvCxnSpPr>
            <a:cxnSpLocks/>
            <a:endCxn id="571" idx="1"/>
          </p:cNvCxnSpPr>
          <p:nvPr/>
        </p:nvCxnSpPr>
        <p:spPr>
          <a:xfrm>
            <a:off x="8516128" y="3275529"/>
            <a:ext cx="869779" cy="0"/>
          </a:xfrm>
          <a:prstGeom prst="line">
            <a:avLst/>
          </a:prstGeom>
          <a:noFill/>
          <a:ln w="25400" cap="flat" cmpd="sng" algn="ctr">
            <a:solidFill>
              <a:srgbClr val="0070C0"/>
            </a:solidFill>
            <a:prstDash val="solid"/>
          </a:ln>
          <a:effectLst/>
        </p:spPr>
      </p:cxnSp>
      <p:sp>
        <p:nvSpPr>
          <p:cNvPr id="490" name="テキスト ボックス 489"/>
          <p:cNvSpPr txBox="1"/>
          <p:nvPr/>
        </p:nvSpPr>
        <p:spPr>
          <a:xfrm flipH="1">
            <a:off x="8050250" y="3007883"/>
            <a:ext cx="1623473" cy="584775"/>
          </a:xfrm>
          <a:prstGeom prst="rect">
            <a:avLst/>
          </a:prstGeom>
          <a:noFill/>
        </p:spPr>
        <p:txBody>
          <a:bodyPr wrap="square" rtlCol="0">
            <a:spAutoFit/>
          </a:bodyPr>
          <a:lstStyle/>
          <a:p>
            <a:pPr algn="ctr"/>
            <a:r>
              <a:rPr kumimoji="1" lang="en-US" altLang="ja-JP" sz="1600" dirty="0"/>
              <a:t>TC/TM</a:t>
            </a:r>
          </a:p>
          <a:p>
            <a:pPr algn="ctr"/>
            <a:r>
              <a:rPr lang="en-US" altLang="ja-JP" sz="1600" dirty="0"/>
              <a:t>(SLE)</a:t>
            </a:r>
            <a:endParaRPr kumimoji="1" lang="ja-JP" altLang="en-US" sz="1600" dirty="0"/>
          </a:p>
        </p:txBody>
      </p:sp>
      <p:cxnSp>
        <p:nvCxnSpPr>
          <p:cNvPr id="575" name="直線コネクタ 574">
            <a:extLst>
              <a:ext uri="{FF2B5EF4-FFF2-40B4-BE49-F238E27FC236}">
                <a16:creationId xmlns:a16="http://schemas.microsoft.com/office/drawing/2014/main" id="{0AFC31C9-1991-4762-9FBF-015F6C6C8B8B}"/>
              </a:ext>
            </a:extLst>
          </p:cNvPr>
          <p:cNvCxnSpPr>
            <a:cxnSpLocks/>
            <a:stCxn id="491" idx="3"/>
            <a:endCxn id="489" idx="1"/>
          </p:cNvCxnSpPr>
          <p:nvPr/>
        </p:nvCxnSpPr>
        <p:spPr>
          <a:xfrm>
            <a:off x="6421691" y="6406657"/>
            <a:ext cx="1122136" cy="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6" name="直線コネクタ 575">
            <a:extLst>
              <a:ext uri="{FF2B5EF4-FFF2-40B4-BE49-F238E27FC236}">
                <a16:creationId xmlns:a16="http://schemas.microsoft.com/office/drawing/2014/main" id="{509D3CAE-D129-4630-BBF4-44E5A4DED121}"/>
              </a:ext>
            </a:extLst>
          </p:cNvPr>
          <p:cNvCxnSpPr>
            <a:cxnSpLocks/>
            <a:stCxn id="6" idx="3"/>
            <a:endCxn id="491" idx="1"/>
          </p:cNvCxnSpPr>
          <p:nvPr/>
        </p:nvCxnSpPr>
        <p:spPr>
          <a:xfrm>
            <a:off x="3535690" y="5115467"/>
            <a:ext cx="1151773" cy="12911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7" name="テキスト ボックス 84">
            <a:extLst>
              <a:ext uri="{FF2B5EF4-FFF2-40B4-BE49-F238E27FC236}">
                <a16:creationId xmlns:a16="http://schemas.microsoft.com/office/drawing/2014/main" id="{7C2DA8DB-2528-46AE-B58D-301886A23120}"/>
              </a:ext>
            </a:extLst>
          </p:cNvPr>
          <p:cNvSpPr txBox="1">
            <a:spLocks noChangeArrowheads="1"/>
          </p:cNvSpPr>
          <p:nvPr/>
        </p:nvSpPr>
        <p:spPr bwMode="auto">
          <a:xfrm>
            <a:off x="3587554" y="835257"/>
            <a:ext cx="31740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800" b="1" u="sng" kern="0" dirty="0">
                <a:solidFill>
                  <a:srgbClr val="984807"/>
                </a:solidFill>
                <a:latin typeface="Times New Roman" panose="02020603050405020304" pitchFamily="18" charset="0"/>
                <a:cs typeface="Times New Roman" panose="02020603050405020304" pitchFamily="18" charset="0"/>
              </a:rPr>
              <a:t>JAXA</a:t>
            </a:r>
            <a:endParaRPr lang="ja-JP" altLang="en-US" sz="2800" b="1" u="sng" kern="0" dirty="0">
              <a:solidFill>
                <a:srgbClr val="98480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282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C89D31D-CD2A-4292-90BF-968A94E39839}" type="slidenum">
              <a:rPr kumimoji="1" lang="ja-JP" altLang="en-US" smtClean="0"/>
              <a:t>5</a:t>
            </a:fld>
            <a:endParaRPr kumimoji="1" lang="ja-JP" altLang="en-US"/>
          </a:p>
        </p:txBody>
      </p:sp>
      <p:sp>
        <p:nvSpPr>
          <p:cNvPr id="4" name="タイトル 1"/>
          <p:cNvSpPr>
            <a:spLocks noGrp="1"/>
          </p:cNvSpPr>
          <p:nvPr>
            <p:ph type="title"/>
          </p:nvPr>
        </p:nvSpPr>
        <p:spPr>
          <a:xfrm>
            <a:off x="86564" y="67450"/>
            <a:ext cx="12105436" cy="910291"/>
          </a:xfrm>
        </p:spPr>
        <p:txBody>
          <a:bodyPr>
            <a:normAutofit fontScale="90000"/>
          </a:bodyPr>
          <a:lstStyle/>
          <a:p>
            <a:r>
              <a:rPr kumimoji="1" lang="en-US" altLang="ja-JP" sz="2800" b="1" dirty="0"/>
              <a:t>1-1. </a:t>
            </a:r>
            <a:r>
              <a:rPr kumimoji="1" lang="en-US" altLang="ja-JP" sz="2800" b="1" dirty="0" smtClean="0"/>
              <a:t>Current </a:t>
            </a:r>
            <a:r>
              <a:rPr kumimoji="1" lang="en-US" altLang="ja-JP" sz="2800" b="1" dirty="0"/>
              <a:t>system overview in respect of CSS services </a:t>
            </a:r>
            <a:r>
              <a:rPr kumimoji="1" lang="en-US" altLang="ja-JP" sz="2800" b="1" dirty="0" smtClean="0"/>
              <a:t>(</a:t>
            </a:r>
            <a:r>
              <a:rPr lang="en-US" altLang="ja-JP" sz="2800" b="1" dirty="0"/>
              <a:t>2/2)</a:t>
            </a:r>
            <a:br>
              <a:rPr lang="en-US" altLang="ja-JP" sz="2800" b="1" dirty="0"/>
            </a:br>
            <a:r>
              <a:rPr lang="en-US" altLang="ja-JP" sz="2800" b="1" dirty="0"/>
              <a:t>Current status of </a:t>
            </a:r>
            <a:r>
              <a:rPr lang="en-US" altLang="ja-JP" sz="2800" b="1" dirty="0" smtClean="0"/>
              <a:t>monitoring DSN </a:t>
            </a:r>
            <a:r>
              <a:rPr lang="en-US" altLang="ja-JP" sz="2800" b="1" dirty="0"/>
              <a:t>and </a:t>
            </a:r>
            <a:r>
              <a:rPr lang="en-US" altLang="ja-JP" sz="2800" b="1" dirty="0" err="1"/>
              <a:t>Estrack</a:t>
            </a:r>
            <a:r>
              <a:rPr lang="en-US" altLang="ja-JP" sz="2800" b="1" dirty="0"/>
              <a:t>:</a:t>
            </a:r>
            <a:br>
              <a:rPr lang="en-US" altLang="ja-JP" sz="2800" b="1" dirty="0"/>
            </a:br>
            <a:endParaRPr kumimoji="1" lang="ja-JP" altLang="en-US" sz="2800" b="1"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808" y="731520"/>
            <a:ext cx="6803088" cy="5102316"/>
          </a:xfrm>
          <a:prstGeom prst="rect">
            <a:avLst/>
          </a:prstGeom>
        </p:spPr>
      </p:pic>
      <p:sp>
        <p:nvSpPr>
          <p:cNvPr id="6" name="テキスト ボックス 5"/>
          <p:cNvSpPr txBox="1"/>
          <p:nvPr/>
        </p:nvSpPr>
        <p:spPr>
          <a:xfrm>
            <a:off x="468661" y="5956076"/>
            <a:ext cx="6573381" cy="707886"/>
          </a:xfrm>
          <a:prstGeom prst="rect">
            <a:avLst/>
          </a:prstGeom>
          <a:noFill/>
          <a:ln w="19050">
            <a:solidFill>
              <a:srgbClr val="FFFFFF">
                <a:lumMod val="50000"/>
              </a:srgbClr>
            </a:solidFill>
          </a:ln>
        </p:spPr>
        <p:txBody>
          <a:bodyPr wrap="square" rtlCol="0">
            <a:spAutoFit/>
          </a:bodyPr>
          <a:lstStyle/>
          <a:p>
            <a:pPr algn="ctr">
              <a:spcBef>
                <a:spcPct val="0"/>
              </a:spcBef>
              <a:buNone/>
              <a:defRPr/>
            </a:pPr>
            <a:r>
              <a:rPr lang="en-US" altLang="ja-JP" sz="2000" b="1" kern="0" dirty="0" smtClean="0">
                <a:latin typeface="Times New Roman" panose="02020603050405020304" pitchFamily="18" charset="0"/>
                <a:cs typeface="Times New Roman" panose="02020603050405020304" pitchFamily="18" charset="0"/>
              </a:rPr>
              <a:t>JAXA Mission Operations Center </a:t>
            </a:r>
          </a:p>
          <a:p>
            <a:pPr algn="ctr">
              <a:spcBef>
                <a:spcPct val="0"/>
              </a:spcBef>
              <a:buNone/>
              <a:defRPr/>
            </a:pPr>
            <a:r>
              <a:rPr lang="en-US" altLang="ja-JP" sz="2000" b="1" kern="0" dirty="0" smtClean="0">
                <a:latin typeface="Times New Roman" panose="02020603050405020304" pitchFamily="18" charset="0"/>
                <a:cs typeface="Times New Roman" panose="02020603050405020304" pitchFamily="18" charset="0"/>
              </a:rPr>
              <a:t>for Space </a:t>
            </a:r>
            <a:r>
              <a:rPr lang="en-US" altLang="ja-JP" sz="2000" b="1" kern="0" dirty="0">
                <a:latin typeface="Times New Roman" panose="02020603050405020304" pitchFamily="18" charset="0"/>
                <a:cs typeface="Times New Roman" panose="02020603050405020304" pitchFamily="18" charset="0"/>
              </a:rPr>
              <a:t>and </a:t>
            </a:r>
            <a:r>
              <a:rPr lang="en-US" altLang="ja-JP" sz="2000" b="1" kern="0" dirty="0" err="1">
                <a:latin typeface="Times New Roman" panose="02020603050405020304" pitchFamily="18" charset="0"/>
                <a:cs typeface="Times New Roman" panose="02020603050405020304" pitchFamily="18" charset="0"/>
              </a:rPr>
              <a:t>astronautical</a:t>
            </a:r>
            <a:r>
              <a:rPr lang="en-US" altLang="ja-JP" sz="2000" b="1" kern="0" dirty="0">
                <a:latin typeface="Times New Roman" panose="02020603050405020304" pitchFamily="18" charset="0"/>
                <a:cs typeface="Times New Roman" panose="02020603050405020304" pitchFamily="18" charset="0"/>
              </a:rPr>
              <a:t> </a:t>
            </a:r>
            <a:r>
              <a:rPr lang="en-US" altLang="ja-JP" sz="2000" b="1" kern="0" dirty="0" smtClean="0">
                <a:latin typeface="Times New Roman" panose="02020603050405020304" pitchFamily="18" charset="0"/>
                <a:cs typeface="Times New Roman" panose="02020603050405020304" pitchFamily="18" charset="0"/>
              </a:rPr>
              <a:t>science missions</a:t>
            </a:r>
            <a:endParaRPr lang="ja-JP" altLang="en-US" sz="2000" b="1" kern="0" dirty="0">
              <a:latin typeface="Times New Roman" panose="02020603050405020304" pitchFamily="18" charset="0"/>
              <a:cs typeface="Times New Roman" panose="02020603050405020304" pitchFamily="18" charset="0"/>
            </a:endParaRPr>
          </a:p>
        </p:txBody>
      </p:sp>
      <p:sp>
        <p:nvSpPr>
          <p:cNvPr id="7" name="楕円 6"/>
          <p:cNvSpPr/>
          <p:nvPr/>
        </p:nvSpPr>
        <p:spPr>
          <a:xfrm>
            <a:off x="5434148" y="1597705"/>
            <a:ext cx="1254035" cy="12540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3"/>
          <a:stretch>
            <a:fillRect/>
          </a:stretch>
        </p:blipFill>
        <p:spPr>
          <a:xfrm>
            <a:off x="7901586" y="914983"/>
            <a:ext cx="4099668" cy="2304937"/>
          </a:xfrm>
          <a:prstGeom prst="rect">
            <a:avLst/>
          </a:prstGeom>
        </p:spPr>
      </p:pic>
      <p:sp>
        <p:nvSpPr>
          <p:cNvPr id="9" name="テキスト ボックス 8"/>
          <p:cNvSpPr txBox="1"/>
          <p:nvPr/>
        </p:nvSpPr>
        <p:spPr>
          <a:xfrm>
            <a:off x="7780499" y="5648286"/>
            <a:ext cx="4144555" cy="1200329"/>
          </a:xfrm>
          <a:prstGeom prst="rect">
            <a:avLst/>
          </a:prstGeom>
          <a:noFill/>
          <a:ln w="19050">
            <a:solidFill>
              <a:srgbClr val="FFFFFF">
                <a:lumMod val="50000"/>
              </a:srgbClr>
            </a:solidFill>
          </a:ln>
        </p:spPr>
        <p:txBody>
          <a:bodyPr wrap="square" rtlCol="0">
            <a:spAutoFit/>
          </a:bodyPr>
          <a:lstStyle/>
          <a:p>
            <a:pPr algn="ct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(During operation using </a:t>
            </a:r>
            <a:r>
              <a:rPr kumimoji="0" lang="en-US" altLang="ja-JP" kern="0" dirty="0" err="1" smtClean="0">
                <a:solidFill>
                  <a:prstClr val="black"/>
                </a:solidFill>
                <a:latin typeface="Times New Roman" panose="02020603050405020304" pitchFamily="18" charset="0"/>
                <a:ea typeface="ＭＳ Ｐゴシック"/>
                <a:cs typeface="Times New Roman" panose="02020603050405020304" pitchFamily="18" charset="0"/>
              </a:rPr>
              <a:t>Estrack</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a:t>
            </a:r>
          </a:p>
          <a:p>
            <a:pPr algn="ctr"/>
            <a:endPar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endParaRPr>
          </a:p>
          <a:p>
            <a:pPr algn="ct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Live Streaming via camera  is displayed on the screen</a:t>
            </a:r>
          </a:p>
        </p:txBody>
      </p:sp>
      <p:cxnSp>
        <p:nvCxnSpPr>
          <p:cNvPr id="13" name="直線コネクタ 12"/>
          <p:cNvCxnSpPr>
            <a:stCxn id="7" idx="6"/>
          </p:cNvCxnSpPr>
          <p:nvPr/>
        </p:nvCxnSpPr>
        <p:spPr>
          <a:xfrm>
            <a:off x="6688183" y="2224722"/>
            <a:ext cx="1213403"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435340" y="2703693"/>
            <a:ext cx="1331947" cy="2957519"/>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7767287" y="674995"/>
            <a:ext cx="4577113" cy="369332"/>
          </a:xfrm>
          <a:prstGeom prst="rect">
            <a:avLst/>
          </a:prstGeom>
          <a:noFill/>
          <a:ln w="19050">
            <a:solidFill>
              <a:srgbClr val="FFFFFF">
                <a:lumMod val="50000"/>
              </a:srgbClr>
            </a:solidFill>
          </a:ln>
        </p:spPr>
        <p:txBody>
          <a:bodyPr wrap="square" rtlCol="0">
            <a:spAutoFit/>
          </a:bodyPr>
          <a:lstStyle/>
          <a:p>
            <a:pPr algn="ct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rPr>
              <a:t>DSN NOW(https://</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eyes.nasa.gov/dsn/dsn.html)</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pic>
        <p:nvPicPr>
          <p:cNvPr id="20" name="図 19"/>
          <p:cNvPicPr>
            <a:picLocks noChangeAspect="1"/>
          </p:cNvPicPr>
          <p:nvPr/>
        </p:nvPicPr>
        <p:blipFill>
          <a:blip r:embed="rId4"/>
          <a:stretch>
            <a:fillRect/>
          </a:stretch>
        </p:blipFill>
        <p:spPr>
          <a:xfrm>
            <a:off x="8454206" y="3711414"/>
            <a:ext cx="2883612" cy="1621240"/>
          </a:xfrm>
          <a:prstGeom prst="rect">
            <a:avLst/>
          </a:prstGeom>
        </p:spPr>
      </p:pic>
      <p:sp>
        <p:nvSpPr>
          <p:cNvPr id="21" name="テキスト ボックス 20"/>
          <p:cNvSpPr txBox="1"/>
          <p:nvPr/>
        </p:nvSpPr>
        <p:spPr>
          <a:xfrm>
            <a:off x="7424140" y="3342082"/>
            <a:ext cx="4767860" cy="369332"/>
          </a:xfrm>
          <a:prstGeom prst="rect">
            <a:avLst/>
          </a:prstGeom>
          <a:noFill/>
          <a:ln w="19050">
            <a:solidFill>
              <a:srgbClr val="FFFFFF">
                <a:lumMod val="50000"/>
              </a:srgbClr>
            </a:solidFill>
          </a:ln>
        </p:spPr>
        <p:txBody>
          <a:bodyPr wrap="square" rtlCol="0">
            <a:spAutoFit/>
          </a:bodyPr>
          <a:lstStyle/>
          <a:p>
            <a:pPr algn="ct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Haya2NOW(</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hlinkClick r:id="rId5"/>
              </a:rPr>
              <a:t>http</a:t>
            </a: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hlinkClick r:id="rId5"/>
              </a:rPr>
              <a:t>://haya2now.jp</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spTree>
    <p:extLst>
      <p:ext uri="{BB962C8B-B14F-4D97-AF65-F5344CB8AC3E}">
        <p14:creationId xmlns:p14="http://schemas.microsoft.com/office/powerpoint/2010/main" val="822703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237" y="48551"/>
            <a:ext cx="10515600" cy="743240"/>
          </a:xfrm>
        </p:spPr>
        <p:txBody>
          <a:bodyPr>
            <a:normAutofit/>
          </a:bodyPr>
          <a:lstStyle/>
          <a:p>
            <a:r>
              <a:rPr lang="en-US" altLang="ja-JP" sz="2800" b="1" dirty="0"/>
              <a:t>1-2. Current operational </a:t>
            </a:r>
            <a:r>
              <a:rPr lang="en-US" altLang="ja-JP" sz="2800" b="1" dirty="0" smtClean="0"/>
              <a:t>status </a:t>
            </a:r>
            <a:endParaRPr lang="ja-JP" altLang="en-US" sz="2800" b="1" dirty="0"/>
          </a:p>
        </p:txBody>
      </p:sp>
      <p:sp>
        <p:nvSpPr>
          <p:cNvPr id="3" name="コンテンツ プレースホルダー 2"/>
          <p:cNvSpPr>
            <a:spLocks noGrp="1"/>
          </p:cNvSpPr>
          <p:nvPr>
            <p:ph idx="1"/>
          </p:nvPr>
        </p:nvSpPr>
        <p:spPr>
          <a:xfrm>
            <a:off x="253637" y="640080"/>
            <a:ext cx="11711940" cy="6081395"/>
          </a:xfrm>
        </p:spPr>
        <p:txBody>
          <a:bodyPr>
            <a:noAutofit/>
          </a:bodyPr>
          <a:lstStyle/>
          <a:p>
            <a:r>
              <a:rPr lang="en-US" altLang="ja-JP" sz="2400" dirty="0"/>
              <a:t>JAXA has several joint activities with other agencies including NASA and </a:t>
            </a:r>
            <a:r>
              <a:rPr lang="en-US" altLang="ja-JP" sz="2400" dirty="0" smtClean="0"/>
              <a:t>ESA. JAXA </a:t>
            </a:r>
            <a:r>
              <a:rPr lang="en-US" altLang="ja-JP" sz="2400" dirty="0"/>
              <a:t>is becoming more and more convinced that </a:t>
            </a:r>
            <a:r>
              <a:rPr lang="en-US" altLang="ja-JP" sz="2400" b="1" dirty="0"/>
              <a:t>the use of standard CSTSes will greatly contribute to feasibility and operability of its future missions and the reduction of development and interface costs. </a:t>
            </a:r>
          </a:p>
          <a:p>
            <a:r>
              <a:rPr lang="en-US" altLang="ja-JP" sz="2400" b="1" dirty="0"/>
              <a:t>From the viewpoint of a service-user side </a:t>
            </a:r>
            <a:r>
              <a:rPr lang="en-US" altLang="ja-JP" sz="2400" dirty="0"/>
              <a:t>of JAXA, the first CSTSes JAXA should aim to implement is </a:t>
            </a:r>
            <a:r>
              <a:rPr lang="en-US" altLang="ja-JP" sz="2400" b="1" dirty="0"/>
              <a:t>Monitored Data</a:t>
            </a:r>
            <a:r>
              <a:rPr lang="en-US" altLang="ja-JP" sz="2400" dirty="0"/>
              <a:t>. The studies with commercial developers have already completed, and </a:t>
            </a:r>
            <a:r>
              <a:rPr lang="en-US" altLang="ja-JP" sz="2400" b="1" dirty="0"/>
              <a:t>JAXA can request funding to </a:t>
            </a:r>
            <a:r>
              <a:rPr lang="en-US" altLang="ja-JP" sz="2400" b="1" dirty="0" smtClean="0"/>
              <a:t>Japanese </a:t>
            </a:r>
            <a:r>
              <a:rPr lang="en-US" altLang="ja-JP" sz="2400" b="1" dirty="0"/>
              <a:t>government as soon as it is certain that other agencies </a:t>
            </a:r>
            <a:r>
              <a:rPr lang="en-US" altLang="ja-JP" sz="2400" b="1" dirty="0" smtClean="0"/>
              <a:t>will implement </a:t>
            </a:r>
            <a:r>
              <a:rPr lang="en-US" altLang="ja-JP" sz="2400" b="1" dirty="0"/>
              <a:t>CSTSes to their ground stations as well.</a:t>
            </a:r>
          </a:p>
          <a:p>
            <a:endParaRPr lang="en-US" altLang="ja-JP" sz="2000" dirty="0"/>
          </a:p>
          <a:p>
            <a:endParaRPr lang="en-US" altLang="ja-JP" sz="2000" b="1" dirty="0"/>
          </a:p>
          <a:p>
            <a:pPr marL="0" indent="0">
              <a:buNone/>
            </a:pPr>
            <a:r>
              <a:rPr lang="en-US" altLang="ja-JP" sz="2400" b="1" dirty="0">
                <a:solidFill>
                  <a:srgbClr val="FF0000"/>
                </a:solidFill>
              </a:rPr>
              <a:t>QUESTION: </a:t>
            </a:r>
            <a:r>
              <a:rPr lang="en-US" altLang="ja-JP" sz="2400" b="1" dirty="0" smtClean="0">
                <a:solidFill>
                  <a:srgbClr val="FF0000"/>
                </a:solidFill>
              </a:rPr>
              <a:t>Does your agency have </a:t>
            </a:r>
            <a:r>
              <a:rPr lang="en-US" altLang="ja-JP" sz="2400" b="1" dirty="0">
                <a:solidFill>
                  <a:srgbClr val="FF0000"/>
                </a:solidFill>
              </a:rPr>
              <a:t>concrete plans to provide MD-</a:t>
            </a:r>
            <a:r>
              <a:rPr lang="en-US" altLang="ja-JP" sz="2400" b="1" dirty="0" err="1">
                <a:solidFill>
                  <a:srgbClr val="FF0000"/>
                </a:solidFill>
              </a:rPr>
              <a:t>CSTSes</a:t>
            </a:r>
            <a:r>
              <a:rPr lang="en-US" altLang="ja-JP" sz="2400" b="1" dirty="0">
                <a:solidFill>
                  <a:srgbClr val="FF0000"/>
                </a:solidFill>
              </a:rPr>
              <a:t> to your ground stations? By when?</a:t>
            </a:r>
          </a:p>
          <a:p>
            <a:pPr marL="0" indent="0">
              <a:buNone/>
            </a:pPr>
            <a:r>
              <a:rPr lang="en-US" altLang="ja-JP" sz="2400" b="1" dirty="0" smtClean="0"/>
              <a:t>As </a:t>
            </a:r>
            <a:r>
              <a:rPr lang="en-US" altLang="ja-JP" sz="2400" b="1" dirty="0"/>
              <a:t>a </a:t>
            </a:r>
            <a:r>
              <a:rPr lang="en-US" altLang="ja-JP" sz="2400" b="1" dirty="0" smtClean="0"/>
              <a:t>reply by service-provider side of JAXA, </a:t>
            </a:r>
            <a:r>
              <a:rPr lang="en-US" altLang="ja-JP" sz="2400" b="1" dirty="0"/>
              <a:t>JAXA has also started studying the capability/possibility of implement CSTSes as a part of its future strategic plan, but </a:t>
            </a:r>
            <a:r>
              <a:rPr lang="en-US" altLang="ja-JP" sz="2400" b="1" dirty="0" smtClean="0"/>
              <a:t>JAX</a:t>
            </a:r>
            <a:r>
              <a:rPr lang="en-US" altLang="ja-JP" sz="2400" b="1" dirty="0"/>
              <a:t>A</a:t>
            </a:r>
            <a:r>
              <a:rPr lang="en-US" altLang="ja-JP" sz="2400" b="1" dirty="0" smtClean="0"/>
              <a:t> </a:t>
            </a:r>
            <a:r>
              <a:rPr lang="en-US" altLang="ja-JP" sz="2400" b="1" dirty="0"/>
              <a:t>does not have any concrete infusion plans. </a:t>
            </a: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6</a:t>
            </a:fld>
            <a:endParaRPr kumimoji="1" lang="ja-JP" altLang="en-US" dirty="0"/>
          </a:p>
        </p:txBody>
      </p:sp>
      <p:sp>
        <p:nvSpPr>
          <p:cNvPr id="5" name="矢印: 下 4">
            <a:extLst>
              <a:ext uri="{FF2B5EF4-FFF2-40B4-BE49-F238E27FC236}">
                <a16:creationId xmlns:a16="http://schemas.microsoft.com/office/drawing/2014/main" id="{CEDF228D-AE76-4580-9348-44559240545A}"/>
              </a:ext>
            </a:extLst>
          </p:cNvPr>
          <p:cNvSpPr/>
          <p:nvPr/>
        </p:nvSpPr>
        <p:spPr>
          <a:xfrm>
            <a:off x="4732020" y="4018463"/>
            <a:ext cx="1734094" cy="5535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2725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5" y="-7714"/>
            <a:ext cx="10515600" cy="609602"/>
          </a:xfrm>
        </p:spPr>
        <p:txBody>
          <a:bodyPr>
            <a:normAutofit/>
          </a:bodyPr>
          <a:lstStyle/>
          <a:p>
            <a:r>
              <a:rPr kumimoji="1" lang="en-US" altLang="ja-JP" sz="2800" dirty="0" smtClean="0"/>
              <a:t>1-3 Reference</a:t>
            </a:r>
            <a:endParaRPr kumimoji="1" lang="ja-JP" altLang="en-US" sz="2800"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7</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145608491"/>
              </p:ext>
            </p:extLst>
          </p:nvPr>
        </p:nvGraphicFramePr>
        <p:xfrm>
          <a:off x="13855" y="1510752"/>
          <a:ext cx="12178147" cy="5210723"/>
        </p:xfrm>
        <a:graphic>
          <a:graphicData uri="http://schemas.openxmlformats.org/drawingml/2006/table">
            <a:tbl>
              <a:tblPr firstRow="1" bandRow="1">
                <a:tableStyleId>{5C22544A-7EE6-4342-B048-85BDC9FD1C3A}</a:tableStyleId>
              </a:tblPr>
              <a:tblGrid>
                <a:gridCol w="1909927">
                  <a:extLst>
                    <a:ext uri="{9D8B030D-6E8A-4147-A177-3AD203B41FA5}">
                      <a16:colId xmlns:a16="http://schemas.microsoft.com/office/drawing/2014/main" val="81509025"/>
                    </a:ext>
                  </a:extLst>
                </a:gridCol>
                <a:gridCol w="2184124">
                  <a:extLst>
                    <a:ext uri="{9D8B030D-6E8A-4147-A177-3AD203B41FA5}">
                      <a16:colId xmlns:a16="http://schemas.microsoft.com/office/drawing/2014/main" val="2985355096"/>
                    </a:ext>
                  </a:extLst>
                </a:gridCol>
                <a:gridCol w="4024712">
                  <a:extLst>
                    <a:ext uri="{9D8B030D-6E8A-4147-A177-3AD203B41FA5}">
                      <a16:colId xmlns:a16="http://schemas.microsoft.com/office/drawing/2014/main" val="1842391976"/>
                    </a:ext>
                  </a:extLst>
                </a:gridCol>
                <a:gridCol w="942109">
                  <a:extLst>
                    <a:ext uri="{9D8B030D-6E8A-4147-A177-3AD203B41FA5}">
                      <a16:colId xmlns:a16="http://schemas.microsoft.com/office/drawing/2014/main" val="3372151449"/>
                    </a:ext>
                  </a:extLst>
                </a:gridCol>
                <a:gridCol w="928255">
                  <a:extLst>
                    <a:ext uri="{9D8B030D-6E8A-4147-A177-3AD203B41FA5}">
                      <a16:colId xmlns:a16="http://schemas.microsoft.com/office/drawing/2014/main" val="1765365476"/>
                    </a:ext>
                  </a:extLst>
                </a:gridCol>
                <a:gridCol w="969818">
                  <a:extLst>
                    <a:ext uri="{9D8B030D-6E8A-4147-A177-3AD203B41FA5}">
                      <a16:colId xmlns:a16="http://schemas.microsoft.com/office/drawing/2014/main" val="1213939756"/>
                    </a:ext>
                  </a:extLst>
                </a:gridCol>
                <a:gridCol w="928468">
                  <a:extLst>
                    <a:ext uri="{9D8B030D-6E8A-4147-A177-3AD203B41FA5}">
                      <a16:colId xmlns:a16="http://schemas.microsoft.com/office/drawing/2014/main" val="1281887581"/>
                    </a:ext>
                  </a:extLst>
                </a:gridCol>
                <a:gridCol w="290734">
                  <a:extLst>
                    <a:ext uri="{9D8B030D-6E8A-4147-A177-3AD203B41FA5}">
                      <a16:colId xmlns:a16="http://schemas.microsoft.com/office/drawing/2014/main" val="1297193107"/>
                    </a:ext>
                  </a:extLst>
                </a:gridCol>
              </a:tblGrid>
              <a:tr h="0">
                <a:tc>
                  <a:txBody>
                    <a:bodyPr/>
                    <a:lstStyle/>
                    <a:p>
                      <a:r>
                        <a:rPr kumimoji="1" lang="en-US" altLang="ja-JP" sz="1600" dirty="0" err="1" smtClean="0"/>
                        <a:t>CSTSes</a:t>
                      </a:r>
                      <a:endParaRPr kumimoji="1" lang="ja-JP" altLang="en-US" sz="1600" dirty="0"/>
                    </a:p>
                  </a:txBody>
                  <a:tcPr/>
                </a:tc>
                <a:tc>
                  <a:txBody>
                    <a:bodyPr/>
                    <a:lstStyle/>
                    <a:p>
                      <a:r>
                        <a:rPr kumimoji="1" lang="en-US" altLang="ja-JP" sz="1600" dirty="0"/>
                        <a:t>JAXA Service Provider</a:t>
                      </a:r>
                      <a:endParaRPr kumimoji="1" lang="ja-JP" altLang="en-US" sz="1600" dirty="0"/>
                    </a:p>
                  </a:txBody>
                  <a:tcPr/>
                </a:tc>
                <a:tc>
                  <a:txBody>
                    <a:bodyPr/>
                    <a:lstStyle/>
                    <a:p>
                      <a:r>
                        <a:rPr kumimoji="1" lang="en-US" altLang="ja-JP" sz="1600" dirty="0"/>
                        <a:t>JAXA  Service</a:t>
                      </a:r>
                      <a:r>
                        <a:rPr kumimoji="1" lang="en-US" altLang="ja-JP" sz="1600" baseline="0" dirty="0"/>
                        <a:t> Users</a:t>
                      </a:r>
                      <a:endParaRPr kumimoji="1" lang="ja-JP" altLang="en-US" sz="1600" dirty="0"/>
                    </a:p>
                  </a:txBody>
                  <a:tcPr/>
                </a:tc>
                <a:tc>
                  <a:txBody>
                    <a:bodyPr/>
                    <a:lstStyle/>
                    <a:p>
                      <a:r>
                        <a:rPr kumimoji="1" lang="en-US" altLang="ja-JP" sz="1600" dirty="0"/>
                        <a:t>NASA </a:t>
                      </a:r>
                      <a:endParaRPr kumimoji="1" lang="ja-JP" altLang="en-US" sz="1600" dirty="0"/>
                    </a:p>
                  </a:txBody>
                  <a:tcPr/>
                </a:tc>
                <a:tc>
                  <a:txBody>
                    <a:bodyPr/>
                    <a:lstStyle/>
                    <a:p>
                      <a:r>
                        <a:rPr kumimoji="1" lang="en-US" altLang="ja-JP" sz="1600" dirty="0"/>
                        <a:t>ESA</a:t>
                      </a:r>
                      <a:endParaRPr kumimoji="1" lang="ja-JP" altLang="en-US" sz="1600" dirty="0"/>
                    </a:p>
                  </a:txBody>
                  <a:tcPr/>
                </a:tc>
                <a:tc>
                  <a:txBody>
                    <a:bodyPr/>
                    <a:lstStyle/>
                    <a:p>
                      <a:r>
                        <a:rPr kumimoji="1" lang="en-US" altLang="ja-JP" sz="1600" dirty="0"/>
                        <a:t>DLR</a:t>
                      </a:r>
                      <a:endParaRPr kumimoji="1" lang="ja-JP" altLang="en-US" sz="1600" dirty="0"/>
                    </a:p>
                  </a:txBody>
                  <a:tcPr/>
                </a:tc>
                <a:tc>
                  <a:txBody>
                    <a:bodyPr/>
                    <a:lstStyle/>
                    <a:p>
                      <a:r>
                        <a:rPr kumimoji="1" lang="en-US" altLang="ja-JP" sz="1600" dirty="0"/>
                        <a:t>CNES</a:t>
                      </a:r>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2171082250"/>
                  </a:ext>
                </a:extLst>
              </a:tr>
              <a:tr h="1164215">
                <a:tc rowSpan="2">
                  <a:txBody>
                    <a:bodyPr/>
                    <a:lstStyle/>
                    <a:p>
                      <a:r>
                        <a:rPr kumimoji="1" lang="en-US" altLang="ja-JP" sz="1600" b="1" dirty="0"/>
                        <a:t>MD-CSTS</a:t>
                      </a:r>
                      <a:endParaRPr kumimoji="1" lang="ja-JP" altLang="en-US" sz="1600" b="1" dirty="0"/>
                    </a:p>
                  </a:txBody>
                  <a:tcPr/>
                </a:tc>
                <a:tc rowSpan="5">
                  <a:txBody>
                    <a:bodyPr/>
                    <a:lstStyle/>
                    <a:p>
                      <a:endParaRPr kumimoji="1" lang="en-US" altLang="ja-JP" sz="1600" b="1" dirty="0"/>
                    </a:p>
                    <a:p>
                      <a:endParaRPr kumimoji="1" lang="en-US" altLang="ja-JP" sz="1600" b="1" dirty="0"/>
                    </a:p>
                    <a:p>
                      <a:endParaRPr kumimoji="1" lang="en-US" altLang="ja-JP" sz="1600" b="1" dirty="0"/>
                    </a:p>
                    <a:p>
                      <a:endParaRPr kumimoji="1" lang="en-US" altLang="ja-JP" sz="1600" b="1" dirty="0"/>
                    </a:p>
                    <a:p>
                      <a:r>
                        <a:rPr kumimoji="1" lang="en-US" altLang="ja-JP" sz="1600" b="0" dirty="0"/>
                        <a:t>Currently, having no concrete plan.</a:t>
                      </a:r>
                    </a:p>
                    <a:p>
                      <a:r>
                        <a:rPr kumimoji="1" lang="en-US" altLang="ja-JP" sz="1600" b="0" dirty="0"/>
                        <a:t>But, starts a study for future capability.</a:t>
                      </a:r>
                    </a:p>
                    <a:p>
                      <a:r>
                        <a:rPr kumimoji="1" lang="en-US" altLang="ja-JP" sz="1600" b="0" dirty="0"/>
                        <a:t>Also, having deeply concerned with other agencies’ situation. </a:t>
                      </a:r>
                    </a:p>
                  </a:txBody>
                  <a:tcPr/>
                </a:tc>
                <a:tc>
                  <a:txBody>
                    <a:bodyPr/>
                    <a:lstStyle/>
                    <a:p>
                      <a:r>
                        <a:rPr kumimoji="1" lang="en-US" altLang="ja-JP" sz="1600" b="1" dirty="0"/>
                        <a:t>Study with developer was finished last</a:t>
                      </a:r>
                      <a:r>
                        <a:rPr kumimoji="1" lang="en-US" altLang="ja-JP" sz="1600" b="1" baseline="0" dirty="0"/>
                        <a:t> year. JAXA service users will request funding as soon as other agencies declare to implement in ground stations.</a:t>
                      </a:r>
                      <a:endParaRPr kumimoji="1" lang="ja-JP" altLang="en-US" sz="1600" b="1" dirty="0"/>
                    </a:p>
                  </a:txBody>
                  <a:tcPr/>
                </a:tc>
                <a:tc>
                  <a:txBody>
                    <a:bodyPr/>
                    <a:lstStyle/>
                    <a:p>
                      <a:r>
                        <a:rPr kumimoji="1" lang="en-US" altLang="ja-JP" sz="1600" b="1" dirty="0"/>
                        <a:t>Yes</a:t>
                      </a:r>
                    </a:p>
                    <a:p>
                      <a:r>
                        <a:rPr kumimoji="1" lang="en-US" altLang="ja-JP" sz="1600" b="1" dirty="0"/>
                        <a:t> </a:t>
                      </a:r>
                      <a:r>
                        <a:rPr kumimoji="1" lang="en-US" altLang="ja-JP" sz="1600" b="0" dirty="0"/>
                        <a:t>or</a:t>
                      </a:r>
                      <a:r>
                        <a:rPr kumimoji="1" lang="en-US" altLang="ja-JP" sz="1600" b="1" dirty="0"/>
                        <a:t> </a:t>
                      </a:r>
                    </a:p>
                    <a:p>
                      <a:r>
                        <a:rPr kumimoji="1" lang="en-US" altLang="ja-JP" sz="1600" b="1" dirty="0"/>
                        <a:t>No</a:t>
                      </a:r>
                    </a:p>
                    <a:p>
                      <a:r>
                        <a:rPr kumimoji="1" lang="en-US" altLang="ja-JP" sz="1600" b="1" dirty="0"/>
                        <a:t>When?</a:t>
                      </a:r>
                      <a:endParaRPr kumimoji="1" lang="ja-JP" altLang="en-US" sz="1600" b="1" dirty="0"/>
                    </a:p>
                  </a:txBody>
                  <a:tcPr/>
                </a:tc>
                <a:tc>
                  <a:txBody>
                    <a:bodyPr/>
                    <a:lstStyle/>
                    <a:p>
                      <a:r>
                        <a:rPr kumimoji="1" lang="en-US" altLang="ja-JP" sz="1600" b="1" dirty="0"/>
                        <a:t>Yes </a:t>
                      </a:r>
                    </a:p>
                    <a:p>
                      <a:r>
                        <a:rPr kumimoji="1" lang="en-US" altLang="ja-JP" sz="1600" b="0" dirty="0"/>
                        <a:t>or </a:t>
                      </a:r>
                    </a:p>
                    <a:p>
                      <a:r>
                        <a:rPr kumimoji="1" lang="en-US" altLang="ja-JP" sz="1600" b="1" dirty="0"/>
                        <a:t>No</a:t>
                      </a:r>
                    </a:p>
                    <a:p>
                      <a:r>
                        <a:rPr kumimoji="1" lang="en-US" altLang="ja-JP" sz="1600" b="1" dirty="0"/>
                        <a:t>When?</a:t>
                      </a:r>
                      <a:endParaRPr kumimoji="1" lang="ja-JP" altLang="en-US" sz="1600" b="1" dirty="0"/>
                    </a:p>
                  </a:txBody>
                  <a:tcPr/>
                </a:tc>
                <a:tc>
                  <a:txBody>
                    <a:bodyPr/>
                    <a:lstStyle/>
                    <a:p>
                      <a:r>
                        <a:rPr kumimoji="1" lang="en-US" altLang="ja-JP" sz="1600" b="1" dirty="0"/>
                        <a:t>Yes </a:t>
                      </a:r>
                    </a:p>
                    <a:p>
                      <a:r>
                        <a:rPr kumimoji="1" lang="en-US" altLang="ja-JP" sz="1600" b="0" dirty="0"/>
                        <a:t>or</a:t>
                      </a:r>
                      <a:r>
                        <a:rPr kumimoji="1" lang="en-US" altLang="ja-JP" sz="1600" b="1" dirty="0"/>
                        <a:t> </a:t>
                      </a:r>
                    </a:p>
                    <a:p>
                      <a:r>
                        <a:rPr kumimoji="1" lang="en-US" altLang="ja-JP" sz="1600" b="1" dirty="0"/>
                        <a:t>No</a:t>
                      </a:r>
                    </a:p>
                    <a:p>
                      <a:r>
                        <a:rPr kumimoji="1" lang="en-US" altLang="ja-JP" sz="1600" b="1" dirty="0"/>
                        <a:t>When?</a:t>
                      </a:r>
                      <a:endParaRPr kumimoji="1" lang="ja-JP" altLang="en-US" sz="1600" b="1" dirty="0"/>
                    </a:p>
                  </a:txBody>
                  <a:tcPr/>
                </a:tc>
                <a:tc>
                  <a:txBody>
                    <a:bodyPr/>
                    <a:lstStyle/>
                    <a:p>
                      <a:r>
                        <a:rPr kumimoji="1" lang="en-US" altLang="ja-JP" sz="1600" b="1" dirty="0"/>
                        <a:t>Yes</a:t>
                      </a:r>
                    </a:p>
                    <a:p>
                      <a:r>
                        <a:rPr kumimoji="1" lang="en-US" altLang="ja-JP" sz="1600" b="0" dirty="0"/>
                        <a:t>or</a:t>
                      </a:r>
                      <a:r>
                        <a:rPr kumimoji="1" lang="en-US" altLang="ja-JP" sz="1600" b="1" dirty="0"/>
                        <a:t> </a:t>
                      </a:r>
                    </a:p>
                    <a:p>
                      <a:r>
                        <a:rPr kumimoji="1" lang="en-US" altLang="ja-JP" sz="1600" b="1" dirty="0"/>
                        <a:t>No</a:t>
                      </a:r>
                    </a:p>
                    <a:p>
                      <a:r>
                        <a:rPr kumimoji="1" lang="en-US" altLang="ja-JP" sz="1600" b="1" dirty="0"/>
                        <a:t>When?</a:t>
                      </a:r>
                      <a:endParaRPr kumimoji="1" lang="ja-JP" altLang="en-US" sz="1600" b="1" dirty="0"/>
                    </a:p>
                  </a:txBody>
                  <a:tcPr/>
                </a:tc>
                <a:tc>
                  <a:txBody>
                    <a:bodyPr/>
                    <a:lstStyle/>
                    <a:p>
                      <a:endParaRPr kumimoji="1" lang="ja-JP" altLang="en-US" sz="1600" dirty="0"/>
                    </a:p>
                  </a:txBody>
                  <a:tcPr/>
                </a:tc>
                <a:extLst>
                  <a:ext uri="{0D108BD9-81ED-4DB2-BD59-A6C34878D82A}">
                    <a16:rowId xmlns:a16="http://schemas.microsoft.com/office/drawing/2014/main" val="2230629622"/>
                  </a:ext>
                </a:extLst>
              </a:tr>
              <a:tr h="201843">
                <a:tc vMerge="1">
                  <a:txBody>
                    <a:bodyPr/>
                    <a:lstStyle/>
                    <a:p>
                      <a:endParaRPr kumimoji="1" lang="ja-JP" altLang="en-US"/>
                    </a:p>
                  </a:txBody>
                  <a:tcPr/>
                </a:tc>
                <a:tc vMerge="1">
                  <a:txBody>
                    <a:bodyPr/>
                    <a:lstStyle/>
                    <a:p>
                      <a:endParaRPr kumimoji="1" lang="ja-JP" altLang="en-US"/>
                    </a:p>
                  </a:txBody>
                  <a:tcPr/>
                </a:tc>
                <a:tc rowSpan="3">
                  <a:txBody>
                    <a:bodyPr/>
                    <a:lstStyle/>
                    <a:p>
                      <a:r>
                        <a:rPr kumimoji="1" lang="en-US" altLang="ja-JP" sz="1600" dirty="0"/>
                        <a:t>No</a:t>
                      </a:r>
                      <a:r>
                        <a:rPr kumimoji="1" lang="en-US" altLang="ja-JP" sz="1600" baseline="0" dirty="0"/>
                        <a:t> plan to implement. JAXA service users will make decisions after implementing MD-CSTS user gateway.</a:t>
                      </a:r>
                      <a:endParaRPr kumimoji="1" lang="ja-JP" altLang="en-US" sz="1600" dirty="0"/>
                    </a:p>
                  </a:txBody>
                  <a:tcPr/>
                </a:tc>
                <a:tc rowSpan="2">
                  <a:txBody>
                    <a:bodyPr/>
                    <a:lstStyle/>
                    <a:p>
                      <a:endParaRPr kumimoji="1" lang="ja-JP" altLang="en-US"/>
                    </a:p>
                  </a:txBody>
                  <a:tcPr/>
                </a:tc>
                <a:tc rowSpan="2">
                  <a:txBody>
                    <a:bodyPr/>
                    <a:lstStyle/>
                    <a:p>
                      <a:endParaRPr kumimoji="1" lang="ja-JP" altLang="en-US"/>
                    </a:p>
                  </a:txBody>
                  <a:tcPr/>
                </a:tc>
                <a:tc rowSpan="2">
                  <a:txBody>
                    <a:bodyPr/>
                    <a:lstStyle/>
                    <a:p>
                      <a:endParaRPr kumimoji="1" lang="ja-JP" altLang="en-US"/>
                    </a:p>
                  </a:txBody>
                  <a:tcPr/>
                </a:tc>
                <a:tc rowSpan="2">
                  <a:txBody>
                    <a:bodyPr/>
                    <a:lstStyle/>
                    <a:p>
                      <a:endParaRPr kumimoji="1" lang="ja-JP" altLang="en-US"/>
                    </a:p>
                  </a:txBody>
                  <a:tcPr/>
                </a:tc>
                <a:tc rowSpan="2">
                  <a:txBody>
                    <a:bodyPr/>
                    <a:lstStyle/>
                    <a:p>
                      <a:endParaRPr kumimoji="1" lang="ja-JP" altLang="en-US"/>
                    </a:p>
                  </a:txBody>
                  <a:tcPr/>
                </a:tc>
                <a:extLst>
                  <a:ext uri="{0D108BD9-81ED-4DB2-BD59-A6C34878D82A}">
                    <a16:rowId xmlns:a16="http://schemas.microsoft.com/office/drawing/2014/main" val="749387412"/>
                  </a:ext>
                </a:extLst>
              </a:tr>
              <a:tr h="370840">
                <a:tc>
                  <a:txBody>
                    <a:bodyPr/>
                    <a:lstStyle/>
                    <a:p>
                      <a:r>
                        <a:rPr kumimoji="1" lang="en-US" altLang="ja-JP" sz="1600"/>
                        <a:t>TD-CSTS</a:t>
                      </a:r>
                      <a:endParaRPr kumimoji="1" lang="ja-JP" altLang="en-US" sz="1600" dirty="0"/>
                    </a:p>
                  </a:txBody>
                  <a:tcPr/>
                </a:tc>
                <a:tc vMerge="1">
                  <a:txBody>
                    <a:bodyPr/>
                    <a:lstStyle/>
                    <a:p>
                      <a:endParaRPr kumimoji="1" lang="ja-JP" altLang="en-US"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extLst>
                  <a:ext uri="{0D108BD9-81ED-4DB2-BD59-A6C34878D82A}">
                    <a16:rowId xmlns:a16="http://schemas.microsoft.com/office/drawing/2014/main" val="3773027663"/>
                  </a:ext>
                </a:extLst>
              </a:tr>
              <a:tr h="370840">
                <a:tc>
                  <a:txBody>
                    <a:bodyPr/>
                    <a:lstStyle/>
                    <a:p>
                      <a:r>
                        <a:rPr kumimoji="1" lang="en-US" altLang="ja-JP" sz="1600"/>
                        <a:t>FF-CSTS</a:t>
                      </a:r>
                      <a:endParaRPr kumimoji="1" lang="ja-JP" altLang="en-US" sz="1600"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2431046802"/>
                  </a:ext>
                </a:extLst>
              </a:tr>
              <a:tr h="370840">
                <a:tc>
                  <a:txBody>
                    <a:bodyPr/>
                    <a:lstStyle/>
                    <a:p>
                      <a:r>
                        <a:rPr kumimoji="1" lang="en-US" altLang="ja-JP" sz="1600" dirty="0"/>
                        <a:t>Service Control</a:t>
                      </a:r>
                      <a:endParaRPr kumimoji="1" lang="ja-JP" altLang="en-US" sz="1600" dirty="0"/>
                    </a:p>
                  </a:txBody>
                  <a:tcPr/>
                </a:tc>
                <a:tc vMerge="1">
                  <a:txBody>
                    <a:bodyPr/>
                    <a:lstStyle/>
                    <a:p>
                      <a:endParaRPr kumimoji="1" lang="ja-JP" altLang="en-US" sz="1600" dirty="0"/>
                    </a:p>
                  </a:txBody>
                  <a:tcPr/>
                </a:tc>
                <a:tc>
                  <a:txBody>
                    <a:bodyPr/>
                    <a:lstStyle/>
                    <a:p>
                      <a:r>
                        <a:rPr kumimoji="1" lang="en-US" altLang="ja-JP" sz="1600" dirty="0"/>
                        <a:t>No study. Mission Operations Monitor &amp; Control Services BB (522.1-B1) is</a:t>
                      </a:r>
                      <a:r>
                        <a:rPr kumimoji="1" lang="en-US" altLang="ja-JP" sz="1600" baseline="0" dirty="0"/>
                        <a:t> similar service.</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458249112"/>
                  </a:ext>
                </a:extLst>
              </a:tr>
              <a:tr h="1280449">
                <a:tc>
                  <a:txBody>
                    <a:bodyPr/>
                    <a:lstStyle/>
                    <a:p>
                      <a:r>
                        <a:rPr kumimoji="1" lang="en-US" altLang="ja-JP" sz="1600" dirty="0"/>
                        <a:t>DDOR</a:t>
                      </a:r>
                      <a:r>
                        <a:rPr kumimoji="1" lang="en-US" altLang="ja-JP" sz="1600" baseline="0" dirty="0"/>
                        <a:t> CSTS</a:t>
                      </a:r>
                    </a:p>
                    <a:p>
                      <a:r>
                        <a:rPr kumimoji="1" lang="en-US" altLang="ja-JP" sz="1600" baseline="0" dirty="0"/>
                        <a:t>(Scope of IOAG catalog #1)</a:t>
                      </a:r>
                      <a:endParaRPr kumimoji="1" lang="ja-JP" altLang="en-US" sz="1600" dirty="0"/>
                    </a:p>
                  </a:txBody>
                  <a:tcPr/>
                </a:tc>
                <a:tc gridSpan="2">
                  <a:txBody>
                    <a:bodyPr/>
                    <a:lstStyle/>
                    <a:p>
                      <a:r>
                        <a:rPr kumimoji="1" lang="en-US" altLang="ja-JP" sz="1600" dirty="0"/>
                        <a:t>No concrete plan</a:t>
                      </a:r>
                      <a:r>
                        <a:rPr kumimoji="1" lang="en-US" altLang="ja-JP" sz="1600" baseline="0" dirty="0"/>
                        <a:t> to implement over TGFT. </a:t>
                      </a:r>
                    </a:p>
                    <a:p>
                      <a:r>
                        <a:rPr kumimoji="1" lang="en-US" altLang="ja-JP" sz="1600" baseline="0" dirty="0"/>
                        <a:t>JAXA replied in IOAG this August as follow:</a:t>
                      </a:r>
                    </a:p>
                    <a:p>
                      <a:r>
                        <a:rPr kumimoji="1" lang="en-US" altLang="ja-JP" sz="1600" baseline="0" dirty="0"/>
                        <a:t>JAXA supports the P1 for DDOR services in the ICPA. However, regarding the file exchange mechanism, JAXA confirmed with its partner agencies that DDOR file exchange shall be performed with conventional existing mechanism (e.g. SFTP).</a:t>
                      </a:r>
                    </a:p>
                  </a:txBody>
                  <a:tcPr/>
                </a:tc>
                <a:tc hMerge="1">
                  <a:txBody>
                    <a:bodyPr/>
                    <a:lstStyle/>
                    <a:p>
                      <a:endParaRPr kumimoji="1" lang="ja-JP" altLang="en-US"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77333101"/>
                  </a:ext>
                </a:extLst>
              </a:tr>
            </a:tbl>
          </a:graphicData>
        </a:graphic>
      </p:graphicFrame>
      <p:sp>
        <p:nvSpPr>
          <p:cNvPr id="6" name="正方形/長方形 5"/>
          <p:cNvSpPr/>
          <p:nvPr/>
        </p:nvSpPr>
        <p:spPr>
          <a:xfrm>
            <a:off x="13857" y="2090512"/>
            <a:ext cx="12178145" cy="1378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477786" y="3468567"/>
            <a:ext cx="3008828" cy="461665"/>
          </a:xfrm>
          <a:prstGeom prst="rect">
            <a:avLst/>
          </a:prstGeom>
          <a:noFill/>
        </p:spPr>
        <p:txBody>
          <a:bodyPr wrap="square" rtlCol="0">
            <a:spAutoFit/>
          </a:bodyPr>
          <a:lstStyle/>
          <a:p>
            <a:r>
              <a:rPr kumimoji="1" lang="en-US" altLang="ja-JP" sz="2400" b="1" dirty="0">
                <a:solidFill>
                  <a:srgbClr val="FF0000"/>
                </a:solidFill>
              </a:rPr>
              <a:t>Scope of question</a:t>
            </a:r>
            <a:endParaRPr kumimoji="1" lang="ja-JP" altLang="en-US" sz="2400" b="1" dirty="0">
              <a:solidFill>
                <a:srgbClr val="FF0000"/>
              </a:solidFill>
            </a:endParaRPr>
          </a:p>
        </p:txBody>
      </p:sp>
      <p:sp>
        <p:nvSpPr>
          <p:cNvPr id="3" name="テキスト ボックス 2"/>
          <p:cNvSpPr txBox="1"/>
          <p:nvPr/>
        </p:nvSpPr>
        <p:spPr>
          <a:xfrm>
            <a:off x="234205" y="493958"/>
            <a:ext cx="11119595" cy="830997"/>
          </a:xfrm>
          <a:prstGeom prst="rect">
            <a:avLst/>
          </a:prstGeom>
          <a:noFill/>
          <a:ln w="19050">
            <a:solidFill>
              <a:srgbClr val="FFFFFF">
                <a:lumMod val="50000"/>
              </a:srgbClr>
            </a:solidFill>
          </a:ln>
        </p:spPr>
        <p:txBody>
          <a:bodyPr wrap="square" rtlCol="0">
            <a:spAutoFit/>
          </a:bodyPr>
          <a:lstStyle/>
          <a:p>
            <a:r>
              <a:rPr kumimoji="0" lang="en-US" altLang="ja-JP" sz="2400" kern="0" dirty="0" smtClean="0">
                <a:solidFill>
                  <a:prstClr val="black"/>
                </a:solidFill>
                <a:latin typeface="Times New Roman" panose="02020603050405020304" pitchFamily="18" charset="0"/>
                <a:ea typeface="ＭＳ Ｐゴシック"/>
                <a:cs typeface="Times New Roman" panose="02020603050405020304" pitchFamily="18" charset="0"/>
              </a:rPr>
              <a:t>This table shows current status of JAXA for the </a:t>
            </a:r>
            <a:r>
              <a:rPr kumimoji="0" lang="en-US" altLang="ja-JP" sz="2400" kern="0" dirty="0" err="1" smtClean="0">
                <a:solidFill>
                  <a:prstClr val="black"/>
                </a:solidFill>
                <a:latin typeface="Times New Roman" panose="02020603050405020304" pitchFamily="18" charset="0"/>
                <a:ea typeface="ＭＳ Ｐゴシック"/>
                <a:cs typeface="Times New Roman" panose="02020603050405020304" pitchFamily="18" charset="0"/>
              </a:rPr>
              <a:t>CSTSes</a:t>
            </a:r>
            <a:r>
              <a:rPr kumimoji="0" lang="en-US" altLang="ja-JP" sz="2400" kern="0" dirty="0" smtClean="0">
                <a:solidFill>
                  <a:prstClr val="black"/>
                </a:solidFill>
                <a:latin typeface="Times New Roman" panose="02020603050405020304" pitchFamily="18" charset="0"/>
                <a:ea typeface="ＭＳ Ｐゴシック"/>
                <a:cs typeface="Times New Roman" panose="02020603050405020304" pitchFamily="18" charset="0"/>
              </a:rPr>
              <a:t> that are describe in IOAG Service </a:t>
            </a:r>
            <a:r>
              <a:rPr kumimoji="0" lang="en-US" altLang="ja-JP" sz="2400" kern="0" dirty="0" err="1" smtClean="0">
                <a:solidFill>
                  <a:prstClr val="black"/>
                </a:solidFill>
                <a:latin typeface="Times New Roman" panose="02020603050405020304" pitchFamily="18" charset="0"/>
                <a:ea typeface="ＭＳ Ｐゴシック"/>
                <a:cs typeface="Times New Roman" panose="02020603050405020304" pitchFamily="18" charset="0"/>
              </a:rPr>
              <a:t>Cataloge</a:t>
            </a:r>
            <a:r>
              <a:rPr kumimoji="0" lang="en-US" altLang="ja-JP" sz="2400" kern="0" dirty="0" smtClean="0">
                <a:solidFill>
                  <a:prstClr val="black"/>
                </a:solidFill>
                <a:latin typeface="Times New Roman" panose="02020603050405020304" pitchFamily="18" charset="0"/>
                <a:ea typeface="ＭＳ Ｐゴシック"/>
                <a:cs typeface="Times New Roman" panose="02020603050405020304" pitchFamily="18" charset="0"/>
              </a:rPr>
              <a:t> #1 and the charter of CWE CSTS WG.</a:t>
            </a:r>
            <a:endParaRPr kumimoji="0" lang="ja-JP" altLang="en-US" sz="24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Tree>
    <p:extLst>
      <p:ext uri="{BB962C8B-B14F-4D97-AF65-F5344CB8AC3E}">
        <p14:creationId xmlns:p14="http://schemas.microsoft.com/office/powerpoint/2010/main" val="318777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4320" y="672224"/>
            <a:ext cx="11616145" cy="4234662"/>
          </a:xfrm>
        </p:spPr>
        <p:txBody>
          <a:bodyPr>
            <a:noAutofit/>
          </a:bodyPr>
          <a:lstStyle/>
          <a:p>
            <a:pPr marL="742950" indent="-742950">
              <a:lnSpc>
                <a:spcPct val="100000"/>
              </a:lnSpc>
              <a:buFont typeface="+mj-lt"/>
              <a:buAutoNum type="arabicPeriod" startAt="2"/>
            </a:pPr>
            <a:r>
              <a:rPr lang="en-US" altLang="ja-JP" sz="3200" dirty="0"/>
              <a:t>JAXA’s</a:t>
            </a:r>
            <a:r>
              <a:rPr lang="ja-JP" altLang="en-US" sz="3200" dirty="0"/>
              <a:t> </a:t>
            </a:r>
            <a:r>
              <a:rPr lang="en-US" altLang="ja-JP" sz="3200" dirty="0"/>
              <a:t>scope and planned phases of </a:t>
            </a:r>
            <a:r>
              <a:rPr lang="en-US" altLang="ja-JP" sz="3200" dirty="0" err="1"/>
              <a:t>CSTSes</a:t>
            </a:r>
            <a:r>
              <a:rPr lang="en-US" altLang="ja-JP" sz="3200" dirty="0"/>
              <a:t> implementation</a:t>
            </a:r>
            <a:br>
              <a:rPr lang="en-US" altLang="ja-JP" sz="3200" dirty="0"/>
            </a:br>
            <a:r>
              <a:rPr lang="en-US" altLang="ja-JP" sz="3200" dirty="0"/>
              <a:t>2-1. JAXA’s MD-CSTS User Gateway</a:t>
            </a:r>
            <a:br>
              <a:rPr lang="en-US" altLang="ja-JP" sz="3200" dirty="0"/>
            </a:br>
            <a:r>
              <a:rPr lang="en-US" altLang="ja-JP" sz="3200" dirty="0"/>
              <a:t>2-2 Planned Implementation </a:t>
            </a:r>
            <a:r>
              <a:rPr lang="en-US" altLang="ja-JP" sz="3200" dirty="0" smtClean="0"/>
              <a:t>Phases</a:t>
            </a:r>
            <a:br>
              <a:rPr lang="en-US" altLang="ja-JP" sz="3200" dirty="0" smtClean="0"/>
            </a:br>
            <a:r>
              <a:rPr lang="en-US" altLang="ja-JP" sz="3200" dirty="0" smtClean="0"/>
              <a:t>2-3 Discussions</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dirty="0"/>
              <a:t/>
            </a:r>
            <a:br>
              <a:rPr lang="en-US" altLang="ja-JP" dirty="0"/>
            </a:br>
            <a:endParaRPr lang="en-US" altLang="ja-JP"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8</a:t>
            </a:fld>
            <a:endParaRPr kumimoji="1" lang="ja-JP" altLang="en-US"/>
          </a:p>
        </p:txBody>
      </p:sp>
    </p:spTree>
    <p:extLst>
      <p:ext uri="{BB962C8B-B14F-4D97-AF65-F5344CB8AC3E}">
        <p14:creationId xmlns:p14="http://schemas.microsoft.com/office/powerpoint/2010/main" val="2893762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08214" y="74022"/>
            <a:ext cx="11561618" cy="826366"/>
          </a:xfrm>
        </p:spPr>
        <p:txBody>
          <a:bodyPr>
            <a:normAutofit/>
          </a:bodyPr>
          <a:lstStyle/>
          <a:p>
            <a:r>
              <a:rPr kumimoji="1" lang="en-US" altLang="ja-JP" sz="2800" dirty="0"/>
              <a:t>2-1. JAXA’s MD-CSTS User Gateway</a:t>
            </a:r>
            <a:endParaRPr kumimoji="1" lang="ja-JP" altLang="en-US" sz="2800" dirty="0"/>
          </a:p>
        </p:txBody>
      </p:sp>
      <p:graphicFrame>
        <p:nvGraphicFramePr>
          <p:cNvPr id="18" name="表 17"/>
          <p:cNvGraphicFramePr>
            <a:graphicFrameLocks noGrp="1"/>
          </p:cNvGraphicFramePr>
          <p:nvPr>
            <p:extLst>
              <p:ext uri="{D42A27DB-BD31-4B8C-83A1-F6EECF244321}">
                <p14:modId xmlns:p14="http://schemas.microsoft.com/office/powerpoint/2010/main" val="2816429374"/>
              </p:ext>
            </p:extLst>
          </p:nvPr>
        </p:nvGraphicFramePr>
        <p:xfrm>
          <a:off x="6484956" y="1025894"/>
          <a:ext cx="4857749" cy="5526445"/>
        </p:xfrm>
        <a:graphic>
          <a:graphicData uri="http://schemas.openxmlformats.org/drawingml/2006/table">
            <a:tbl>
              <a:tblPr firstRow="1" bandRow="1">
                <a:tableStyleId>{5C22544A-7EE6-4342-B048-85BDC9FD1C3A}</a:tableStyleId>
              </a:tblPr>
              <a:tblGrid>
                <a:gridCol w="837526">
                  <a:extLst>
                    <a:ext uri="{9D8B030D-6E8A-4147-A177-3AD203B41FA5}">
                      <a16:colId xmlns:a16="http://schemas.microsoft.com/office/drawing/2014/main" val="4052712915"/>
                    </a:ext>
                  </a:extLst>
                </a:gridCol>
                <a:gridCol w="4020223">
                  <a:extLst>
                    <a:ext uri="{9D8B030D-6E8A-4147-A177-3AD203B41FA5}">
                      <a16:colId xmlns:a16="http://schemas.microsoft.com/office/drawing/2014/main" val="3332902314"/>
                    </a:ext>
                  </a:extLst>
                </a:gridCol>
              </a:tblGrid>
              <a:tr h="608493">
                <a:tc>
                  <a:txBody>
                    <a:bodyPr/>
                    <a:lstStyle/>
                    <a:p>
                      <a:endParaRPr kumimoji="1" lang="ja-JP" altLang="en-US" sz="1800" dirty="0"/>
                    </a:p>
                  </a:txBody>
                  <a:tcPr/>
                </a:tc>
                <a:tc>
                  <a:txBody>
                    <a:bodyPr/>
                    <a:lstStyle/>
                    <a:p>
                      <a:r>
                        <a:rPr kumimoji="1" lang="en-US" altLang="ja-JP" sz="1800" dirty="0"/>
                        <a:t>Document</a:t>
                      </a:r>
                      <a:r>
                        <a:rPr kumimoji="1" lang="en-US" altLang="ja-JP" sz="1800" baseline="0" dirty="0"/>
                        <a:t>s and Information to implement</a:t>
                      </a:r>
                      <a:endParaRPr kumimoji="1" lang="ja-JP" altLang="en-US" sz="1800" dirty="0"/>
                    </a:p>
                  </a:txBody>
                  <a:tcPr/>
                </a:tc>
                <a:extLst>
                  <a:ext uri="{0D108BD9-81ED-4DB2-BD59-A6C34878D82A}">
                    <a16:rowId xmlns:a16="http://schemas.microsoft.com/office/drawing/2014/main" val="1156268716"/>
                  </a:ext>
                </a:extLst>
              </a:tr>
              <a:tr h="831914">
                <a:tc>
                  <a:txBody>
                    <a:bodyPr/>
                    <a:lstStyle/>
                    <a:p>
                      <a:r>
                        <a:rPr kumimoji="1" lang="en-US" altLang="ja-JP" sz="1800" b="1" dirty="0"/>
                        <a:t>1</a:t>
                      </a:r>
                      <a:endParaRPr kumimoji="1" lang="ja-JP" altLang="en-US" sz="1800" b="1" dirty="0"/>
                    </a:p>
                  </a:txBody>
                  <a:tcPr/>
                </a:tc>
                <a:tc>
                  <a:txBody>
                    <a:bodyPr/>
                    <a:lstStyle/>
                    <a:p>
                      <a:r>
                        <a:rPr kumimoji="1" lang="en-US" altLang="ja-JP" sz="1800" b="1" dirty="0"/>
                        <a:t>MD-CSTS BB</a:t>
                      </a:r>
                      <a:r>
                        <a:rPr kumimoji="1" lang="en-US" altLang="ja-JP" sz="1800" b="1" baseline="0" dirty="0"/>
                        <a:t> </a:t>
                      </a:r>
                    </a:p>
                    <a:p>
                      <a:r>
                        <a:rPr kumimoji="1" lang="en-US" altLang="ja-JP" sz="1800" b="1" baseline="0" dirty="0"/>
                        <a:t>922.1-B-1 </a:t>
                      </a:r>
                      <a:endParaRPr kumimoji="1" lang="ja-JP" altLang="en-US" sz="1800" b="1" dirty="0"/>
                    </a:p>
                  </a:txBody>
                  <a:tcPr/>
                </a:tc>
                <a:extLst>
                  <a:ext uri="{0D108BD9-81ED-4DB2-BD59-A6C34878D82A}">
                    <a16:rowId xmlns:a16="http://schemas.microsoft.com/office/drawing/2014/main" val="955672757"/>
                  </a:ext>
                </a:extLst>
              </a:tr>
              <a:tr h="831914">
                <a:tc>
                  <a:txBody>
                    <a:bodyPr/>
                    <a:lstStyle/>
                    <a:p>
                      <a:r>
                        <a:rPr kumimoji="1" lang="en-US" altLang="ja-JP" sz="1800" b="1" dirty="0"/>
                        <a:t>2</a:t>
                      </a:r>
                      <a:endParaRPr kumimoji="1" lang="ja-JP" altLang="en-US" sz="1800" b="1" dirty="0"/>
                    </a:p>
                  </a:txBody>
                  <a:tcPr/>
                </a:tc>
                <a:tc>
                  <a:txBody>
                    <a:bodyPr/>
                    <a:lstStyle/>
                    <a:p>
                      <a:r>
                        <a:rPr kumimoji="1" lang="en-US" altLang="ja-JP" sz="1800" b="1" dirty="0"/>
                        <a:t>Specification Framework BB </a:t>
                      </a:r>
                    </a:p>
                    <a:p>
                      <a:r>
                        <a:rPr kumimoji="1" lang="en-US" altLang="ja-JP" sz="1800" b="1" dirty="0"/>
                        <a:t>921.1-B-1 </a:t>
                      </a:r>
                      <a:endParaRPr kumimoji="1" lang="ja-JP" altLang="en-US" sz="1800" b="1" dirty="0"/>
                    </a:p>
                  </a:txBody>
                  <a:tcPr/>
                </a:tc>
                <a:extLst>
                  <a:ext uri="{0D108BD9-81ED-4DB2-BD59-A6C34878D82A}">
                    <a16:rowId xmlns:a16="http://schemas.microsoft.com/office/drawing/2014/main" val="109026139"/>
                  </a:ext>
                </a:extLst>
              </a:tr>
              <a:tr h="1202422">
                <a:tc>
                  <a:txBody>
                    <a:bodyPr/>
                    <a:lstStyle/>
                    <a:p>
                      <a:r>
                        <a:rPr kumimoji="1" lang="en-US" altLang="ja-JP" sz="1800" b="1" dirty="0"/>
                        <a:t>3</a:t>
                      </a:r>
                      <a:endParaRPr kumimoji="1" lang="ja-JP" altLang="en-US" sz="1800" b="1" dirty="0"/>
                    </a:p>
                  </a:txBody>
                  <a:tcPr/>
                </a:tc>
                <a:tc>
                  <a:txBody>
                    <a:bodyPr/>
                    <a:lstStyle/>
                    <a:p>
                      <a:r>
                        <a:rPr kumimoji="1" lang="en-US" altLang="ja-JP" sz="1800" b="1" dirty="0"/>
                        <a:t>SANA</a:t>
                      </a:r>
                      <a:r>
                        <a:rPr kumimoji="1" lang="en-US" altLang="ja-JP" sz="1800" b="1" baseline="0" dirty="0"/>
                        <a:t> Registry Functional Resources</a:t>
                      </a:r>
                    </a:p>
                    <a:p>
                      <a:r>
                        <a:rPr kumimoji="1" lang="en-US" altLang="ja-JP" sz="1800" b="1" dirty="0">
                          <a:hlinkClick r:id="rId3"/>
                        </a:rPr>
                        <a:t>https://sanaregistry.org/r/functional_resources</a:t>
                      </a:r>
                      <a:endParaRPr kumimoji="1" lang="en-US" altLang="ja-JP" sz="1800" b="1" dirty="0"/>
                    </a:p>
                    <a:p>
                      <a:r>
                        <a:rPr kumimoji="1" lang="en-US" altLang="ja-JP" sz="1800" b="1" dirty="0">
                          <a:solidFill>
                            <a:srgbClr val="FF0000"/>
                          </a:solidFill>
                        </a:rPr>
                        <a:t>(In Candidate)</a:t>
                      </a:r>
                      <a:endParaRPr kumimoji="1" lang="ja-JP" altLang="en-US" sz="1800" b="1" dirty="0">
                        <a:solidFill>
                          <a:srgbClr val="FF0000"/>
                        </a:solidFill>
                      </a:endParaRPr>
                    </a:p>
                  </a:txBody>
                  <a:tcPr/>
                </a:tc>
                <a:extLst>
                  <a:ext uri="{0D108BD9-81ED-4DB2-BD59-A6C34878D82A}">
                    <a16:rowId xmlns:a16="http://schemas.microsoft.com/office/drawing/2014/main" val="2145186022"/>
                  </a:ext>
                </a:extLst>
              </a:tr>
              <a:tr h="927583">
                <a:tc>
                  <a:txBody>
                    <a:bodyPr/>
                    <a:lstStyle/>
                    <a:p>
                      <a:r>
                        <a:rPr kumimoji="1" lang="en-US" altLang="ja-JP" sz="1800" b="1" dirty="0"/>
                        <a:t>4</a:t>
                      </a:r>
                      <a:endParaRPr kumimoji="1" lang="ja-JP" altLang="en-US" sz="1800" b="1" dirty="0"/>
                    </a:p>
                  </a:txBody>
                  <a:tcPr/>
                </a:tc>
                <a:tc>
                  <a:txBody>
                    <a:bodyPr/>
                    <a:lstStyle/>
                    <a:p>
                      <a:r>
                        <a:rPr kumimoji="1" lang="en-US" altLang="ja-JP" sz="1800" b="1" dirty="0"/>
                        <a:t>Internet Protocol for Transfer Service (ISP1)</a:t>
                      </a:r>
                    </a:p>
                    <a:p>
                      <a:r>
                        <a:rPr kumimoji="1" lang="en-US" altLang="ja-JP" sz="1800" b="1" dirty="0"/>
                        <a:t>913.1-B-2</a:t>
                      </a:r>
                      <a:endParaRPr kumimoji="1" lang="ja-JP" altLang="en-US" sz="1800" b="1" dirty="0"/>
                    </a:p>
                  </a:txBody>
                  <a:tcPr/>
                </a:tc>
                <a:extLst>
                  <a:ext uri="{0D108BD9-81ED-4DB2-BD59-A6C34878D82A}">
                    <a16:rowId xmlns:a16="http://schemas.microsoft.com/office/drawing/2014/main" val="2580263570"/>
                  </a:ext>
                </a:extLst>
              </a:tr>
              <a:tr h="831914">
                <a:tc>
                  <a:txBody>
                    <a:bodyPr/>
                    <a:lstStyle/>
                    <a:p>
                      <a:r>
                        <a:rPr kumimoji="1" lang="en-US" altLang="ja-JP" sz="1800" b="1" dirty="0"/>
                        <a:t>5</a:t>
                      </a:r>
                      <a:endParaRPr kumimoji="1" lang="ja-JP" altLang="en-US" sz="1800" b="1" dirty="0"/>
                    </a:p>
                  </a:txBody>
                  <a:tcPr/>
                </a:tc>
                <a:tc>
                  <a:txBody>
                    <a:bodyPr/>
                    <a:lstStyle/>
                    <a:p>
                      <a:pPr algn="l"/>
                      <a:r>
                        <a:rPr kumimoji="1" lang="en-US" altLang="ja-JP" sz="1800" b="1" dirty="0"/>
                        <a:t>Language API for MD-CSTS</a:t>
                      </a:r>
                    </a:p>
                    <a:p>
                      <a:pPr algn="l"/>
                      <a:r>
                        <a:rPr kumimoji="1" lang="en-US" altLang="ja-JP" sz="1800" b="1" dirty="0">
                          <a:solidFill>
                            <a:srgbClr val="FF0000"/>
                          </a:solidFill>
                        </a:rPr>
                        <a:t>(No document)</a:t>
                      </a:r>
                      <a:endParaRPr kumimoji="1" lang="ja-JP" altLang="en-US" sz="1800" b="1" dirty="0">
                        <a:solidFill>
                          <a:srgbClr val="FF0000"/>
                        </a:solidFill>
                      </a:endParaRPr>
                    </a:p>
                  </a:txBody>
                  <a:tcPr/>
                </a:tc>
                <a:extLst>
                  <a:ext uri="{0D108BD9-81ED-4DB2-BD59-A6C34878D82A}">
                    <a16:rowId xmlns:a16="http://schemas.microsoft.com/office/drawing/2014/main" val="2026741551"/>
                  </a:ext>
                </a:extLst>
              </a:tr>
            </a:tbl>
          </a:graphicData>
        </a:graphic>
      </p:graphicFrame>
      <p:grpSp>
        <p:nvGrpSpPr>
          <p:cNvPr id="3" name="グループ化 2">
            <a:extLst>
              <a:ext uri="{FF2B5EF4-FFF2-40B4-BE49-F238E27FC236}">
                <a16:creationId xmlns:a16="http://schemas.microsoft.com/office/drawing/2014/main" id="{7E9CE18B-3ABF-4BCA-AEC7-8DC4299A6DF5}"/>
              </a:ext>
            </a:extLst>
          </p:cNvPr>
          <p:cNvGrpSpPr/>
          <p:nvPr/>
        </p:nvGrpSpPr>
        <p:grpSpPr>
          <a:xfrm>
            <a:off x="508547" y="1110593"/>
            <a:ext cx="4875070" cy="5120100"/>
            <a:chOff x="161925" y="905143"/>
            <a:chExt cx="5429870" cy="5702785"/>
          </a:xfrm>
        </p:grpSpPr>
        <p:sp>
          <p:nvSpPr>
            <p:cNvPr id="8" name="下矢印 7"/>
            <p:cNvSpPr/>
            <p:nvPr/>
          </p:nvSpPr>
          <p:spPr>
            <a:xfrm>
              <a:off x="2433441" y="1860575"/>
              <a:ext cx="1925782" cy="7109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847648" y="2691409"/>
              <a:ext cx="3588327"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MD-CSTS</a:t>
              </a:r>
              <a:r>
                <a:rPr kumimoji="1" lang="ja-JP" altLang="en-US" dirty="0">
                  <a:solidFill>
                    <a:schemeClr val="tx1"/>
                  </a:solidFill>
                </a:rPr>
                <a:t> </a:t>
              </a:r>
              <a:r>
                <a:rPr lang="en-US" altLang="ja-JP" dirty="0">
                  <a:solidFill>
                    <a:schemeClr val="tx1"/>
                  </a:solidFill>
                </a:rPr>
                <a:t>User</a:t>
              </a:r>
            </a:p>
            <a:p>
              <a:pPr algn="ctr"/>
              <a:r>
                <a:rPr kumimoji="1" lang="en-US" altLang="ja-JP" dirty="0">
                  <a:solidFill>
                    <a:schemeClr val="tx1"/>
                  </a:solidFill>
                </a:rPr>
                <a:t>Function</a:t>
              </a:r>
              <a:endParaRPr kumimoji="1" lang="ja-JP" altLang="en-US" dirty="0">
                <a:solidFill>
                  <a:schemeClr val="tx1"/>
                </a:solidFill>
              </a:endParaRPr>
            </a:p>
          </p:txBody>
        </p:sp>
        <p:sp>
          <p:nvSpPr>
            <p:cNvPr id="10" name="下矢印 9"/>
            <p:cNvSpPr/>
            <p:nvPr/>
          </p:nvSpPr>
          <p:spPr>
            <a:xfrm rot="2481678">
              <a:off x="1278721" y="4668592"/>
              <a:ext cx="1047252" cy="7205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331514" y="1934688"/>
              <a:ext cx="1260281" cy="369332"/>
            </a:xfrm>
            <a:prstGeom prst="rect">
              <a:avLst/>
            </a:prstGeom>
            <a:noFill/>
          </p:spPr>
          <p:txBody>
            <a:bodyPr wrap="none" rtlCol="0">
              <a:spAutoFit/>
            </a:bodyPr>
            <a:lstStyle/>
            <a:p>
              <a:r>
                <a:rPr kumimoji="1" lang="en-US" altLang="ja-JP" dirty="0"/>
                <a:t>MD-CSTS</a:t>
              </a:r>
              <a:endParaRPr kumimoji="1" lang="ja-JP" altLang="en-US" dirty="0"/>
            </a:p>
          </p:txBody>
        </p:sp>
        <p:sp>
          <p:nvSpPr>
            <p:cNvPr id="2" name="楕円 1"/>
            <p:cNvSpPr/>
            <p:nvPr/>
          </p:nvSpPr>
          <p:spPr>
            <a:xfrm>
              <a:off x="1847647" y="3744828"/>
              <a:ext cx="3588327"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Language API for MD-CSTS</a:t>
              </a:r>
              <a:endParaRPr kumimoji="1" lang="ja-JP" altLang="en-US" dirty="0">
                <a:solidFill>
                  <a:schemeClr val="tx1"/>
                </a:solidFill>
              </a:endParaRPr>
            </a:p>
          </p:txBody>
        </p:sp>
        <p:sp>
          <p:nvSpPr>
            <p:cNvPr id="14" name="正方形/長方形 13"/>
            <p:cNvSpPr/>
            <p:nvPr/>
          </p:nvSpPr>
          <p:spPr>
            <a:xfrm>
              <a:off x="161925" y="5693528"/>
              <a:ext cx="1702377"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GUI</a:t>
              </a:r>
            </a:p>
            <a:p>
              <a:pPr algn="ctr"/>
              <a:r>
                <a:rPr lang="en-US" altLang="ja-JP" dirty="0">
                  <a:solidFill>
                    <a:schemeClr val="tx1"/>
                  </a:solidFill>
                </a:rPr>
                <a:t>For</a:t>
              </a:r>
            </a:p>
            <a:p>
              <a:pPr algn="ctr"/>
              <a:r>
                <a:rPr lang="en-US" altLang="ja-JP" dirty="0">
                  <a:solidFill>
                    <a:schemeClr val="tx1"/>
                  </a:solidFill>
                </a:rPr>
                <a:t>MD-CSTS</a:t>
              </a:r>
            </a:p>
          </p:txBody>
        </p:sp>
        <p:sp>
          <p:nvSpPr>
            <p:cNvPr id="15" name="正方形/長方形 14"/>
            <p:cNvSpPr/>
            <p:nvPr/>
          </p:nvSpPr>
          <p:spPr>
            <a:xfrm>
              <a:off x="2225385" y="5693528"/>
              <a:ext cx="2947555"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Legacy </a:t>
              </a:r>
            </a:p>
            <a:p>
              <a:pPr algn="ctr"/>
              <a:r>
                <a:rPr lang="en-US" altLang="ja-JP" dirty="0">
                  <a:solidFill>
                    <a:schemeClr val="tx1"/>
                  </a:solidFill>
                </a:rPr>
                <a:t>systems</a:t>
              </a:r>
            </a:p>
          </p:txBody>
        </p:sp>
        <p:sp>
          <p:nvSpPr>
            <p:cNvPr id="16" name="下矢印 15"/>
            <p:cNvSpPr/>
            <p:nvPr/>
          </p:nvSpPr>
          <p:spPr>
            <a:xfrm>
              <a:off x="3154619" y="4826663"/>
              <a:ext cx="1047252" cy="7191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267983" y="905143"/>
              <a:ext cx="2338706" cy="857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MD-CSTS</a:t>
              </a:r>
              <a:r>
                <a:rPr kumimoji="1" lang="ja-JP" altLang="en-US" dirty="0">
                  <a:solidFill>
                    <a:schemeClr val="tx1"/>
                  </a:solidFill>
                </a:rPr>
                <a:t> </a:t>
              </a:r>
              <a:endParaRPr kumimoji="1" lang="en-US" altLang="ja-JP" dirty="0">
                <a:solidFill>
                  <a:schemeClr val="tx1"/>
                </a:solidFill>
              </a:endParaRPr>
            </a:p>
            <a:p>
              <a:pPr algn="ctr"/>
              <a:r>
                <a:rPr lang="en-US" altLang="ja-JP" dirty="0">
                  <a:solidFill>
                    <a:schemeClr val="tx1"/>
                  </a:solidFill>
                </a:rPr>
                <a:t>Service Provider</a:t>
              </a:r>
            </a:p>
          </p:txBody>
        </p:sp>
      </p:grpSp>
      <p:sp>
        <p:nvSpPr>
          <p:cNvPr id="20" name="正方形/長方形 19"/>
          <p:cNvSpPr/>
          <p:nvPr/>
        </p:nvSpPr>
        <p:spPr>
          <a:xfrm>
            <a:off x="508547" y="6446511"/>
            <a:ext cx="2968570" cy="32765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Scope of JAXA’s implementation</a:t>
            </a:r>
          </a:p>
        </p:txBody>
      </p:sp>
    </p:spTree>
    <p:extLst>
      <p:ext uri="{BB962C8B-B14F-4D97-AF65-F5344CB8AC3E}">
        <p14:creationId xmlns:p14="http://schemas.microsoft.com/office/powerpoint/2010/main" val="13784350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solidFill>
            <a:srgbClr val="FFFFFF">
              <a:lumMod val="50000"/>
            </a:srgbClr>
          </a:solidFill>
        </a:ln>
      </a:spPr>
      <a:bodyPr>
        <a:spAutoFit/>
      </a:bodyPr>
      <a:lstStyle>
        <a:defPPr algn="ctr">
          <a:defRPr kumimoji="0" sz="1000" kern="0">
            <a:solidFill>
              <a:prstClr val="black"/>
            </a:solidFill>
            <a:latin typeface="Times New Roman" panose="02020603050405020304" pitchFamily="18" charset="0"/>
            <a:ea typeface="ＭＳ Ｐゴシック"/>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1910</TotalTime>
  <Words>1598</Words>
  <Application>Microsoft Office PowerPoint</Application>
  <PresentationFormat>ワイド画面</PresentationFormat>
  <Paragraphs>290</Paragraphs>
  <Slides>16</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游ゴシック</vt:lpstr>
      <vt:lpstr>游ゴシック Light</vt:lpstr>
      <vt:lpstr>游ゴシック Medium</vt:lpstr>
      <vt:lpstr>Arial</vt:lpstr>
      <vt:lpstr>Times New Roman</vt:lpstr>
      <vt:lpstr>Office テーマ</vt:lpstr>
      <vt:lpstr>JAXA’s Perspective on Implementing CSTSes (from the viewpoint of a service-user side)</vt:lpstr>
      <vt:lpstr>Outline</vt:lpstr>
      <vt:lpstr>JAXA’s current status on implementing CSTSes 1-1. Current system overview in respect of CSS services  1-2. Current operational status  1-3  Reference </vt:lpstr>
      <vt:lpstr>1-1. Current system overview in respect of CSS services (1/2)</vt:lpstr>
      <vt:lpstr>1-1. Current system overview in respect of CSS services (2/2) Current status of monitoring DSN and Estrack: </vt:lpstr>
      <vt:lpstr>1-2. Current operational status </vt:lpstr>
      <vt:lpstr>1-3 Reference</vt:lpstr>
      <vt:lpstr>JAXA’s scope and planned phases of CSTSes implementation 2-1. JAXA’s MD-CSTS User Gateway 2-2 Planned Implementation Phases 2-3 Discussions    </vt:lpstr>
      <vt:lpstr>2-1. JAXA’s MD-CSTS User Gateway</vt:lpstr>
      <vt:lpstr>2-2 Planned Implementation Phases</vt:lpstr>
      <vt:lpstr>2-3. Discussion (1/2)</vt:lpstr>
      <vt:lpstr>2-3. Discussions (2/2)</vt:lpstr>
      <vt:lpstr>Probable approaches to promote CSTSes to end-users 3-1. Promotion to end-users 3-2. Interoperability Model  3-3 Discussion </vt:lpstr>
      <vt:lpstr>3-1. Promotion to end-users</vt:lpstr>
      <vt:lpstr>Interoperability  Levels </vt:lpstr>
      <vt:lpstr>3-3.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宮野　喜和</dc:creator>
  <cp:lastModifiedBy>Yoshikazu Miyano(JAXA)</cp:lastModifiedBy>
  <cp:revision>179</cp:revision>
  <dcterms:created xsi:type="dcterms:W3CDTF">2017-10-20T06:59:23Z</dcterms:created>
  <dcterms:modified xsi:type="dcterms:W3CDTF">2018-10-03T03:15:50Z</dcterms:modified>
</cp:coreProperties>
</file>