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1"/>
  </p:notesMasterIdLst>
  <p:handoutMasterIdLst>
    <p:handoutMasterId r:id="rId22"/>
  </p:handoutMasterIdLst>
  <p:sldIdLst>
    <p:sldId id="256" r:id="rId2"/>
    <p:sldId id="425" r:id="rId3"/>
    <p:sldId id="426" r:id="rId4"/>
    <p:sldId id="427" r:id="rId5"/>
    <p:sldId id="436" r:id="rId6"/>
    <p:sldId id="437" r:id="rId7"/>
    <p:sldId id="438" r:id="rId8"/>
    <p:sldId id="376" r:id="rId9"/>
    <p:sldId id="423" r:id="rId10"/>
    <p:sldId id="431" r:id="rId11"/>
    <p:sldId id="432" r:id="rId12"/>
    <p:sldId id="424" r:id="rId13"/>
    <p:sldId id="429" r:id="rId14"/>
    <p:sldId id="433" r:id="rId15"/>
    <p:sldId id="430" r:id="rId16"/>
    <p:sldId id="434" r:id="rId17"/>
    <p:sldId id="435" r:id="rId18"/>
    <p:sldId id="439" r:id="rId19"/>
    <p:sldId id="428" r:id="rId20"/>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33"/>
    <a:srgbClr val="FFFFFF"/>
    <a:srgbClr val="FF6699"/>
    <a:srgbClr val="FFFF00"/>
    <a:srgbClr val="1B82FF"/>
    <a:srgbClr val="006EF4"/>
    <a:srgbClr val="6600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70" autoAdjust="0"/>
    <p:restoredTop sz="94591" autoAdjust="0"/>
  </p:normalViewPr>
  <p:slideViewPr>
    <p:cSldViewPr snapToGrid="0">
      <p:cViewPr>
        <p:scale>
          <a:sx n="100" d="100"/>
          <a:sy n="100" d="100"/>
        </p:scale>
        <p:origin x="-1788" y="-366"/>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7D3A694C-9B91-49DD-8A48-1A4C24487A4E}" type="slidenum">
              <a:rPr lang="en-GB" altLang="en-US" sz="1200">
                <a:solidFill>
                  <a:schemeClr val="tx1"/>
                </a:solidFill>
              </a:rPr>
              <a:pPr/>
              <a:t>1</a:t>
            </a:fld>
            <a:endParaRPr lang="en-GB" altLang="en-US" sz="120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543050"/>
          </a:xfrm>
          <a:ln w="28575">
            <a:solidFill>
              <a:schemeClr val="tx1"/>
            </a:solidFill>
            <a:miter lim="800000"/>
            <a:headEnd/>
            <a:tailEnd/>
          </a:ln>
        </p:spPr>
        <p:txBody>
          <a:bodyPr anchor="ctr"/>
          <a:lstStyle/>
          <a:p>
            <a:pPr algn="ctr">
              <a:defRPr/>
            </a:pPr>
            <a:r>
              <a:rPr lang="en-US" dirty="0" smtClean="0">
                <a:effectLst>
                  <a:outerShdw blurRad="38100" dist="38100" dir="2700000" algn="tl">
                    <a:srgbClr val="DDDDDD"/>
                  </a:outerShdw>
                </a:effectLst>
                <a:ea typeface="ＭＳ Ｐゴシック" charset="0"/>
              </a:rPr>
              <a:t>Forward Frame CSTS</a:t>
            </a:r>
            <a:br>
              <a:rPr lang="en-US" dirty="0" smtClean="0">
                <a:effectLst>
                  <a:outerShdw blurRad="38100" dist="38100" dir="2700000" algn="tl">
                    <a:srgbClr val="DDDDDD"/>
                  </a:outerShdw>
                </a:effectLst>
                <a:ea typeface="ＭＳ Ｐゴシック" charset="0"/>
              </a:rPr>
            </a:br>
            <a:r>
              <a:rPr lang="en-US" dirty="0" smtClean="0">
                <a:effectLst>
                  <a:outerShdw blurRad="38100" dist="38100" dir="2700000" algn="tl">
                    <a:srgbClr val="DDDDDD"/>
                  </a:outerShdw>
                </a:effectLst>
                <a:ea typeface="ＭＳ Ｐゴシック" charset="0"/>
              </a:rPr>
              <a:t>Discussion Items</a:t>
            </a:r>
            <a:endParaRPr lang="en-GB" dirty="0" smtClean="0"/>
          </a:p>
        </p:txBody>
      </p:sp>
      <p:sp>
        <p:nvSpPr>
          <p:cNvPr id="13315" name="Rectangle 2"/>
          <p:cNvSpPr>
            <a:spLocks noGrp="1" noChangeArrowheads="1"/>
          </p:cNvSpPr>
          <p:nvPr>
            <p:ph type="subTitle" idx="1"/>
          </p:nvPr>
        </p:nvSpPr>
        <p:spPr>
          <a:xfrm>
            <a:off x="762000" y="4724400"/>
            <a:ext cx="7594600" cy="1871663"/>
          </a:xfrm>
        </p:spPr>
        <p:txBody>
          <a:bodyPr/>
          <a:lstStyle/>
          <a:p>
            <a:pPr algn="ctr">
              <a:lnSpc>
                <a:spcPct val="80000"/>
              </a:lnSpc>
              <a:tabLst>
                <a:tab pos="3200400" algn="l"/>
              </a:tabLst>
            </a:pPr>
            <a:endParaRPr lang="en-US" altLang="en-US" sz="1600" dirty="0" smtClean="0"/>
          </a:p>
          <a:p>
            <a:pPr algn="ctr">
              <a:lnSpc>
                <a:spcPct val="80000"/>
              </a:lnSpc>
              <a:tabLst>
                <a:tab pos="3200400" algn="l"/>
              </a:tabLst>
            </a:pPr>
            <a:r>
              <a:rPr lang="en-US" altLang="en-US" sz="1400" dirty="0" smtClean="0"/>
              <a:t>28 September 2017</a:t>
            </a:r>
          </a:p>
          <a:p>
            <a:pPr algn="ctr">
              <a:lnSpc>
                <a:spcPct val="80000"/>
              </a:lnSpc>
              <a:tabLst>
                <a:tab pos="3200400" algn="l"/>
              </a:tabLst>
            </a:pPr>
            <a:r>
              <a:rPr lang="en-US" altLang="en-US" sz="1400" dirty="0" smtClean="0"/>
              <a:t>(Updated per Telecon)</a:t>
            </a:r>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i="1" dirty="0" smtClean="0"/>
              <a:t>John Pietras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458075" cy="611188"/>
          </a:xfrm>
        </p:spPr>
        <p:txBody>
          <a:bodyPr/>
          <a:lstStyle/>
          <a:p>
            <a:r>
              <a:rPr lang="en-US" sz="2400" dirty="0" smtClean="0"/>
              <a:t>Access to Underlying Production Process Monitored Parameters</a:t>
            </a:r>
            <a:endParaRPr lang="en-US" sz="2400" dirty="0"/>
          </a:p>
        </p:txBody>
      </p:sp>
      <p:sp>
        <p:nvSpPr>
          <p:cNvPr id="3" name="Content Placeholder 2"/>
          <p:cNvSpPr>
            <a:spLocks noGrp="1"/>
          </p:cNvSpPr>
          <p:nvPr>
            <p:ph idx="1"/>
          </p:nvPr>
        </p:nvSpPr>
        <p:spPr>
          <a:xfrm>
            <a:off x="188912" y="1093787"/>
            <a:ext cx="8421687" cy="5335587"/>
          </a:xfrm>
        </p:spPr>
        <p:txBody>
          <a:bodyPr/>
          <a:lstStyle/>
          <a:p>
            <a:r>
              <a:rPr lang="en-US" sz="2000" dirty="0" smtClean="0"/>
              <a:t>SLE services make various parameters of underlying production monitorable via the GET-PARAMETER operation</a:t>
            </a:r>
          </a:p>
          <a:p>
            <a:pPr lvl="1"/>
            <a:r>
              <a:rPr lang="en-US" sz="1800" dirty="0" smtClean="0"/>
              <a:t>E.g</a:t>
            </a:r>
            <a:r>
              <a:rPr lang="en-US" sz="1800" dirty="0"/>
              <a:t>., for F-CLTU: acquisition-sequence-length, modulation-frequency, plop-in-effect, </a:t>
            </a:r>
            <a:r>
              <a:rPr lang="en-US" sz="1800" dirty="0" err="1"/>
              <a:t>rf</a:t>
            </a:r>
            <a:r>
              <a:rPr lang="en-US" sz="1800" dirty="0"/>
              <a:t>-available-required</a:t>
            </a:r>
          </a:p>
          <a:p>
            <a:pPr lvl="1"/>
            <a:r>
              <a:rPr lang="en-US" sz="1800" dirty="0"/>
              <a:t>This requires the parameters to be specified within the SLE service itself, specifically within the ASN.1 for the SLE </a:t>
            </a:r>
            <a:r>
              <a:rPr lang="en-US" sz="1800" dirty="0" smtClean="0"/>
              <a:t>service</a:t>
            </a:r>
          </a:p>
          <a:p>
            <a:r>
              <a:rPr lang="en-US" sz="2000" dirty="0"/>
              <a:t>FF-CSTS will make the underlying production monitored parameters available via the Information Query and Cyclic Report procedures</a:t>
            </a:r>
          </a:p>
          <a:p>
            <a:r>
              <a:rPr lang="en-US" sz="2000" dirty="0"/>
              <a:t>FF-CSTS will use the inherent capabilities of the Information Query and Cyclic Report procedures to access underlying parameter values </a:t>
            </a:r>
            <a:r>
              <a:rPr lang="en-US" sz="2000" dirty="0" smtClean="0"/>
              <a:t>using their Parameter Labels (Functional Resource Type: Parameter Identifier) or Parameter Names (</a:t>
            </a:r>
            <a:r>
              <a:rPr lang="en-US" sz="2000" dirty="0"/>
              <a:t>Functional Resource </a:t>
            </a:r>
            <a:r>
              <a:rPr lang="en-US" sz="2000" dirty="0" smtClean="0"/>
              <a:t>Name: </a:t>
            </a:r>
            <a:r>
              <a:rPr lang="en-US" sz="2000" dirty="0"/>
              <a:t>Parameter Identifier</a:t>
            </a:r>
            <a:r>
              <a:rPr lang="en-US" sz="2000" dirty="0" smtClean="0"/>
              <a:t>)</a:t>
            </a:r>
          </a:p>
          <a:p>
            <a:pPr lvl="1"/>
            <a:r>
              <a:rPr lang="en-US" sz="1800" dirty="0" smtClean="0"/>
              <a:t>Framework IQ and CR procedures do not need to be extended!  </a:t>
            </a:r>
          </a:p>
          <a:p>
            <a:pPr lvl="1"/>
            <a:r>
              <a:rPr lang="en-US" sz="1800" dirty="0" smtClean="0"/>
              <a:t>We may want to define the default list of parameters for FF-CSTS</a:t>
            </a:r>
            <a:endParaRPr lang="en-US" sz="1800" dirty="0"/>
          </a:p>
          <a:p>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10</a:t>
            </a:fld>
            <a:endParaRPr lang="en-US"/>
          </a:p>
        </p:txBody>
      </p:sp>
      <p:sp>
        <p:nvSpPr>
          <p:cNvPr id="6" name="5-Point Star 5"/>
          <p:cNvSpPr/>
          <p:nvPr/>
        </p:nvSpPr>
        <p:spPr bwMode="auto">
          <a:xfrm>
            <a:off x="7829550" y="5619750"/>
            <a:ext cx="457200" cy="361950"/>
          </a:xfrm>
          <a:prstGeom prst="star5">
            <a:avLst/>
          </a:prstGeom>
          <a:solidFill>
            <a:srgbClr val="FFCC00">
              <a:alpha val="49804"/>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333888150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11</a:t>
            </a:fld>
            <a:endParaRPr lang="en-US"/>
          </a:p>
        </p:txBody>
      </p:sp>
      <p:sp>
        <p:nvSpPr>
          <p:cNvPr id="5" name="Title 1"/>
          <p:cNvSpPr>
            <a:spLocks noGrp="1"/>
          </p:cNvSpPr>
          <p:nvPr>
            <p:ph type="title"/>
          </p:nvPr>
        </p:nvSpPr>
        <p:spPr>
          <a:xfrm>
            <a:off x="0" y="260350"/>
            <a:ext cx="7458075" cy="611188"/>
          </a:xfrm>
        </p:spPr>
        <p:txBody>
          <a:bodyPr/>
          <a:lstStyle/>
          <a:p>
            <a:r>
              <a:rPr lang="en-US" sz="2400" dirty="0" smtClean="0"/>
              <a:t>Access to Underlying Production Process Monitored Notifiable Events</a:t>
            </a:r>
            <a:endParaRPr lang="en-US" sz="2400" dirty="0"/>
          </a:p>
        </p:txBody>
      </p:sp>
      <p:sp>
        <p:nvSpPr>
          <p:cNvPr id="6" name="Content Placeholder 2"/>
          <p:cNvSpPr>
            <a:spLocks noGrp="1"/>
          </p:cNvSpPr>
          <p:nvPr>
            <p:ph idx="1"/>
          </p:nvPr>
        </p:nvSpPr>
        <p:spPr>
          <a:xfrm>
            <a:off x="188912" y="1093787"/>
            <a:ext cx="8421687" cy="5335587"/>
          </a:xfrm>
        </p:spPr>
        <p:txBody>
          <a:bodyPr/>
          <a:lstStyle/>
          <a:p>
            <a:r>
              <a:rPr lang="en-US" sz="2000" dirty="0" smtClean="0"/>
              <a:t>SLE services make various event notifications of underlying production available via the ASYNC-NOTIFY operation</a:t>
            </a:r>
          </a:p>
          <a:p>
            <a:pPr lvl="1"/>
            <a:r>
              <a:rPr lang="en-US" sz="1800" dirty="0"/>
              <a:t>E.g., for F-CLTU: ‘</a:t>
            </a:r>
            <a:r>
              <a:rPr lang="en-US" sz="1800" dirty="0" err="1"/>
              <a:t>cltu</a:t>
            </a:r>
            <a:r>
              <a:rPr lang="en-US" sz="1800" dirty="0"/>
              <a:t> radiated’</a:t>
            </a:r>
          </a:p>
          <a:p>
            <a:pPr lvl="1"/>
            <a:r>
              <a:rPr lang="en-US" sz="1800" dirty="0"/>
              <a:t>This requires the notifications to be specified within the SLE service itself, specifically within the ASN.1 for the SLE service</a:t>
            </a:r>
          </a:p>
          <a:p>
            <a:r>
              <a:rPr lang="en-US" sz="2000" b="1" dirty="0"/>
              <a:t>FF-CSTS </a:t>
            </a:r>
            <a:r>
              <a:rPr lang="en-US" sz="2000" b="1" dirty="0" smtClean="0"/>
              <a:t>should add a Notification procedure </a:t>
            </a:r>
            <a:r>
              <a:rPr lang="en-US" sz="2000" dirty="0" smtClean="0"/>
              <a:t>to make </a:t>
            </a:r>
            <a:r>
              <a:rPr lang="en-US" sz="2000" dirty="0"/>
              <a:t>the underlying production event notifications </a:t>
            </a:r>
            <a:r>
              <a:rPr lang="en-US" sz="2000" dirty="0" smtClean="0"/>
              <a:t>available</a:t>
            </a:r>
          </a:p>
          <a:p>
            <a:r>
              <a:rPr lang="en-US" sz="2000" dirty="0" smtClean="0"/>
              <a:t>FF-CSTS will use the inherent capabilities of the Notification procedure to subscribe to and be notified of underlying production events using their Event Labels (Functional Resource Type: Event Identifier) or Event Names (Functional Resource Name: Event Identifier)</a:t>
            </a:r>
          </a:p>
          <a:p>
            <a:pPr lvl="1"/>
            <a:r>
              <a:rPr lang="en-US" sz="1800" dirty="0" smtClean="0"/>
              <a:t>Framework </a:t>
            </a:r>
            <a:r>
              <a:rPr lang="en-US" sz="1800" dirty="0" smtClean="0"/>
              <a:t>Notification procedure does not need to be extended!  </a:t>
            </a:r>
          </a:p>
          <a:p>
            <a:pPr lvl="1"/>
            <a:r>
              <a:rPr lang="en-US" sz="1800" dirty="0" smtClean="0"/>
              <a:t>We may want to define the default list of events for FF-CSTS</a:t>
            </a:r>
            <a:endParaRPr lang="en-US" sz="1800" dirty="0"/>
          </a:p>
          <a:p>
            <a:endParaRPr lang="en-US" sz="2000" dirty="0"/>
          </a:p>
        </p:txBody>
      </p:sp>
      <p:sp>
        <p:nvSpPr>
          <p:cNvPr id="7" name="5-Point Star 6"/>
          <p:cNvSpPr/>
          <p:nvPr/>
        </p:nvSpPr>
        <p:spPr bwMode="auto">
          <a:xfrm>
            <a:off x="8001000" y="5648325"/>
            <a:ext cx="457200" cy="361950"/>
          </a:xfrm>
          <a:prstGeom prst="star5">
            <a:avLst/>
          </a:prstGeom>
          <a:solidFill>
            <a:srgbClr val="FFCC00">
              <a:alpha val="49804"/>
            </a:srgbClr>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charset="0"/>
            </a:endParaRPr>
          </a:p>
        </p:txBody>
      </p:sp>
    </p:spTree>
    <p:extLst>
      <p:ext uri="{BB962C8B-B14F-4D97-AF65-F5344CB8AC3E}">
        <p14:creationId xmlns:p14="http://schemas.microsoft.com/office/powerpoint/2010/main" val="324793395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 y="203200"/>
            <a:ext cx="7324725" cy="611188"/>
          </a:xfrm>
        </p:spPr>
        <p:txBody>
          <a:bodyPr/>
          <a:lstStyle/>
          <a:p>
            <a:r>
              <a:rPr lang="en-US" sz="2400" dirty="0" smtClean="0"/>
              <a:t>Specification of production processing</a:t>
            </a:r>
            <a:endParaRPr lang="en-US" sz="2400" dirty="0"/>
          </a:p>
        </p:txBody>
      </p:sp>
      <p:sp>
        <p:nvSpPr>
          <p:cNvPr id="3" name="Content Placeholder 2"/>
          <p:cNvSpPr>
            <a:spLocks noGrp="1"/>
          </p:cNvSpPr>
          <p:nvPr>
            <p:ph idx="1"/>
          </p:nvPr>
        </p:nvSpPr>
        <p:spPr>
          <a:xfrm>
            <a:off x="247650" y="798512"/>
            <a:ext cx="8724900" cy="5907088"/>
          </a:xfrm>
        </p:spPr>
        <p:txBody>
          <a:bodyPr/>
          <a:lstStyle/>
          <a:p>
            <a:r>
              <a:rPr lang="en-US" sz="1600" dirty="0" smtClean="0"/>
              <a:t>Production processing is addressed (and illustrated) in the Service Production, Service Provision, and Cross Support View subsections of Section 2 of each CSTS specification</a:t>
            </a:r>
          </a:p>
          <a:p>
            <a:r>
              <a:rPr lang="en-US" sz="1600" dirty="0" smtClean="0"/>
              <a:t>There is a distinction between specification of production that is unique to a CSTS and identification of production processing that is assumed to underlie the CSTS but is otherwise specified elsewhere</a:t>
            </a:r>
          </a:p>
          <a:p>
            <a:r>
              <a:rPr lang="en-US" sz="1600" u="sng" dirty="0" smtClean="0"/>
              <a:t>Production processing that is unique to the CSTS</a:t>
            </a:r>
            <a:r>
              <a:rPr lang="en-US" sz="1600" dirty="0" smtClean="0"/>
              <a:t> </a:t>
            </a:r>
            <a:r>
              <a:rPr lang="en-US" sz="1600" b="1" dirty="0" smtClean="0"/>
              <a:t>should</a:t>
            </a:r>
            <a:r>
              <a:rPr lang="en-US" sz="1600" dirty="0" smtClean="0"/>
              <a:t> be normatively specified as part of the CSTS specification because there is no other place that that specifies it</a:t>
            </a:r>
          </a:p>
          <a:p>
            <a:pPr lvl="1"/>
            <a:r>
              <a:rPr lang="en-US" sz="1400" dirty="0" smtClean="0"/>
              <a:t>Functionality</a:t>
            </a:r>
          </a:p>
          <a:p>
            <a:pPr lvl="1"/>
            <a:r>
              <a:rPr lang="en-US" sz="1400" dirty="0" smtClean="0"/>
              <a:t>Managed parameters</a:t>
            </a:r>
          </a:p>
          <a:p>
            <a:pPr lvl="1"/>
            <a:r>
              <a:rPr lang="en-US" sz="1400" dirty="0" smtClean="0"/>
              <a:t>Mapping to Functional Resource type</a:t>
            </a:r>
          </a:p>
          <a:p>
            <a:pPr lvl="1"/>
            <a:r>
              <a:rPr lang="en-US" sz="1400" dirty="0" smtClean="0"/>
              <a:t>Examples: Monitored Data Collection  function (MD-CSTS), TDM Segment Generation function (TD-CSTS), TDM Recording Buffer function (TD-CSTS)</a:t>
            </a:r>
          </a:p>
          <a:p>
            <a:pPr lvl="1"/>
            <a:r>
              <a:rPr lang="en-US" sz="1400" dirty="0" smtClean="0"/>
              <a:t>NOTE: Normatively specifying service-unique production functions is not (yet) addressed by the Guidelines</a:t>
            </a:r>
          </a:p>
          <a:p>
            <a:pPr lvl="1"/>
            <a:r>
              <a:rPr lang="en-US" sz="1400" dirty="0" smtClean="0">
                <a:solidFill>
                  <a:srgbClr val="FF0000"/>
                </a:solidFill>
              </a:rPr>
              <a:t>There </a:t>
            </a:r>
            <a:r>
              <a:rPr lang="en-US" sz="1400" dirty="0">
                <a:solidFill>
                  <a:srgbClr val="FF0000"/>
                </a:solidFill>
              </a:rPr>
              <a:t>is no production processing that is unique to the </a:t>
            </a:r>
            <a:r>
              <a:rPr lang="en-US" sz="1400" dirty="0" smtClean="0">
                <a:solidFill>
                  <a:srgbClr val="FF0000"/>
                </a:solidFill>
              </a:rPr>
              <a:t>FF-CSTS</a:t>
            </a:r>
            <a:endParaRPr lang="en-US" sz="1400" dirty="0" smtClean="0"/>
          </a:p>
          <a:p>
            <a:r>
              <a:rPr lang="en-US" sz="1600" u="sng" dirty="0" smtClean="0"/>
              <a:t>Underlying production processing that is formally defined elsewhere</a:t>
            </a:r>
            <a:r>
              <a:rPr lang="en-US" sz="1600" dirty="0" smtClean="0"/>
              <a:t> (e.g., in other CCSDS Blue Books) need only to be informatively identified, not normatively specified, in the CSTS specification</a:t>
            </a:r>
          </a:p>
          <a:p>
            <a:pPr lvl="1"/>
            <a:r>
              <a:rPr lang="en-US" sz="1400" dirty="0" smtClean="0"/>
              <a:t>FF-CSTS has a rich set of underlying production functions that are formally defined elsewhere, e.g., Space Data Link Protocol, </a:t>
            </a:r>
            <a:r>
              <a:rPr lang="en-US" sz="1400" dirty="0"/>
              <a:t>Sync and Channel </a:t>
            </a:r>
            <a:r>
              <a:rPr lang="en-US" sz="1400" dirty="0" smtClean="0"/>
              <a:t>Coding</a:t>
            </a:r>
          </a:p>
          <a:p>
            <a:pPr lvl="1"/>
            <a:r>
              <a:rPr lang="en-US" sz="1400" dirty="0" smtClean="0">
                <a:solidFill>
                  <a:srgbClr val="FF0000"/>
                </a:solidFill>
              </a:rPr>
              <a:t>FF-CSTS should have an informative annex that goes deeper into the underlying production </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12</a:t>
            </a:fld>
            <a:endParaRPr lang="en-US"/>
          </a:p>
        </p:txBody>
      </p:sp>
    </p:spTree>
    <p:extLst>
      <p:ext uri="{BB962C8B-B14F-4D97-AF65-F5344CB8AC3E}">
        <p14:creationId xmlns:p14="http://schemas.microsoft.com/office/powerpoint/2010/main" val="181297233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725"/>
            <a:ext cx="7296150" cy="611188"/>
          </a:xfrm>
        </p:spPr>
        <p:txBody>
          <a:bodyPr/>
          <a:lstStyle/>
          <a:p>
            <a:r>
              <a:rPr lang="en-US" sz="2000" dirty="0" smtClean="0"/>
              <a:t>Proposed Figure 2-1: Production and Provision of the Forward Frames Services</a:t>
            </a:r>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13</a:t>
            </a:fld>
            <a:endParaRPr lang="en-US"/>
          </a:p>
        </p:txBody>
      </p:sp>
      <p:sp>
        <p:nvSpPr>
          <p:cNvPr id="44" name="TextBox 43"/>
          <p:cNvSpPr txBox="1"/>
          <p:nvPr/>
        </p:nvSpPr>
        <p:spPr>
          <a:xfrm>
            <a:off x="8172450" y="1165225"/>
            <a:ext cx="835485" cy="646331"/>
          </a:xfrm>
          <a:prstGeom prst="rect">
            <a:avLst/>
          </a:prstGeom>
          <a:noFill/>
        </p:spPr>
        <p:txBody>
          <a:bodyPr wrap="none" rtlCol="0">
            <a:spAutoFit/>
          </a:bodyPr>
          <a:lstStyle/>
          <a:p>
            <a:pPr algn="ctr"/>
            <a:r>
              <a:rPr lang="en-US" sz="1200" dirty="0" smtClean="0"/>
              <a:t>FF-CSTS</a:t>
            </a:r>
          </a:p>
          <a:p>
            <a:pPr algn="ctr"/>
            <a:r>
              <a:rPr lang="en-US" sz="1200" dirty="0" smtClean="0"/>
              <a:t>Provider</a:t>
            </a:r>
          </a:p>
          <a:p>
            <a:pPr algn="ctr"/>
            <a:r>
              <a:rPr lang="en-US" sz="1200" dirty="0" smtClean="0"/>
              <a:t>Ports</a:t>
            </a:r>
            <a:endParaRPr lang="en-US" sz="1200"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35278" r="45729" b="25972"/>
          <a:stretch/>
        </p:blipFill>
        <p:spPr>
          <a:xfrm>
            <a:off x="142875" y="1582742"/>
            <a:ext cx="8890442" cy="4760908"/>
          </a:xfrm>
          <a:prstGeom prst="rect">
            <a:avLst/>
          </a:prstGeom>
        </p:spPr>
      </p:pic>
    </p:spTree>
    <p:extLst>
      <p:ext uri="{BB962C8B-B14F-4D97-AF65-F5344CB8AC3E}">
        <p14:creationId xmlns:p14="http://schemas.microsoft.com/office/powerpoint/2010/main" val="217932630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14</a:t>
            </a:fld>
            <a:endParaRPr lang="en-US"/>
          </a:p>
        </p:txBody>
      </p:sp>
      <p:sp>
        <p:nvSpPr>
          <p:cNvPr id="5" name="Title 1"/>
          <p:cNvSpPr>
            <a:spLocks noGrp="1"/>
          </p:cNvSpPr>
          <p:nvPr>
            <p:ph type="title"/>
          </p:nvPr>
        </p:nvSpPr>
        <p:spPr>
          <a:xfrm>
            <a:off x="-1" y="212725"/>
            <a:ext cx="7591425" cy="611188"/>
          </a:xfrm>
        </p:spPr>
        <p:txBody>
          <a:bodyPr/>
          <a:lstStyle/>
          <a:p>
            <a:r>
              <a:rPr lang="en-US" sz="2000" dirty="0" smtClean="0"/>
              <a:t>Proposed Figure 2-2: Example of Management and Provision of Forward Frame Service Instances for a Service Package</a:t>
            </a:r>
            <a:endParaRPr lang="en-US" sz="2000"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8194" r="27083" b="27917"/>
          <a:stretch/>
        </p:blipFill>
        <p:spPr>
          <a:xfrm>
            <a:off x="113336" y="1933574"/>
            <a:ext cx="8925889" cy="4029403"/>
          </a:xfrm>
          <a:prstGeom prst="rect">
            <a:avLst/>
          </a:prstGeom>
        </p:spPr>
      </p:pic>
    </p:spTree>
    <p:extLst>
      <p:ext uri="{BB962C8B-B14F-4D97-AF65-F5344CB8AC3E}">
        <p14:creationId xmlns:p14="http://schemas.microsoft.com/office/powerpoint/2010/main" val="579228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15</a:t>
            </a:fld>
            <a:endParaRPr lang="en-US"/>
          </a:p>
        </p:txBody>
      </p:sp>
      <p:sp>
        <p:nvSpPr>
          <p:cNvPr id="6" name="Title 1"/>
          <p:cNvSpPr>
            <a:spLocks noGrp="1"/>
          </p:cNvSpPr>
          <p:nvPr>
            <p:ph type="title"/>
          </p:nvPr>
        </p:nvSpPr>
        <p:spPr>
          <a:xfrm>
            <a:off x="114300" y="222250"/>
            <a:ext cx="7324725" cy="673100"/>
          </a:xfrm>
        </p:spPr>
        <p:txBody>
          <a:bodyPr/>
          <a:lstStyle/>
          <a:p>
            <a:r>
              <a:rPr lang="en-US" sz="2000" dirty="0" smtClean="0"/>
              <a:t>Forward Frames Production Informative Annex: Asynchronous Mode – Telecommand Frames Example</a:t>
            </a:r>
            <a:endParaRPr lang="en-US" sz="20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676" y="1364607"/>
            <a:ext cx="7934324" cy="5323027"/>
          </a:xfrm>
          <a:prstGeom prst="rect">
            <a:avLst/>
          </a:prstGeom>
        </p:spPr>
      </p:pic>
      <p:sp>
        <p:nvSpPr>
          <p:cNvPr id="8" name="TextBox 7"/>
          <p:cNvSpPr txBox="1"/>
          <p:nvPr/>
        </p:nvSpPr>
        <p:spPr>
          <a:xfrm>
            <a:off x="2628901" y="6124575"/>
            <a:ext cx="5829300" cy="584775"/>
          </a:xfrm>
          <a:prstGeom prst="rect">
            <a:avLst/>
          </a:prstGeom>
          <a:noFill/>
        </p:spPr>
        <p:txBody>
          <a:bodyPr wrap="square" rtlCol="0">
            <a:spAutoFit/>
          </a:bodyPr>
          <a:lstStyle/>
          <a:p>
            <a:r>
              <a:rPr lang="en-US" sz="1600" b="1" dirty="0" smtClean="0">
                <a:solidFill>
                  <a:schemeClr val="tx1"/>
                </a:solidFill>
              </a:rPr>
              <a:t>NOTE: FRs could change if multiplexing is performed at the global VC level</a:t>
            </a:r>
            <a:endParaRPr lang="en-US" sz="1600" b="1" dirty="0">
              <a:solidFill>
                <a:schemeClr val="tx1"/>
              </a:solidFill>
            </a:endParaRPr>
          </a:p>
        </p:txBody>
      </p:sp>
    </p:spTree>
    <p:extLst>
      <p:ext uri="{BB962C8B-B14F-4D97-AF65-F5344CB8AC3E}">
        <p14:creationId xmlns:p14="http://schemas.microsoft.com/office/powerpoint/2010/main" val="14044871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16</a:t>
            </a:fld>
            <a:endParaRPr lang="en-US"/>
          </a:p>
        </p:txBody>
      </p:sp>
      <p:sp>
        <p:nvSpPr>
          <p:cNvPr id="5" name="Title 1"/>
          <p:cNvSpPr>
            <a:spLocks noGrp="1"/>
          </p:cNvSpPr>
          <p:nvPr>
            <p:ph type="title"/>
          </p:nvPr>
        </p:nvSpPr>
        <p:spPr>
          <a:xfrm>
            <a:off x="114300" y="222250"/>
            <a:ext cx="7324725" cy="673100"/>
          </a:xfrm>
        </p:spPr>
        <p:txBody>
          <a:bodyPr/>
          <a:lstStyle/>
          <a:p>
            <a:r>
              <a:rPr lang="en-US" sz="2000" dirty="0" smtClean="0"/>
              <a:t>Forward Frames Production Informative Annex: Synchronous Mode – AOS Frames Example</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150" y="1201127"/>
            <a:ext cx="7610475" cy="5460340"/>
          </a:xfrm>
          <a:prstGeom prst="rect">
            <a:avLst/>
          </a:prstGeom>
        </p:spPr>
      </p:pic>
      <p:sp>
        <p:nvSpPr>
          <p:cNvPr id="7" name="TextBox 6"/>
          <p:cNvSpPr txBox="1"/>
          <p:nvPr/>
        </p:nvSpPr>
        <p:spPr>
          <a:xfrm>
            <a:off x="2676526" y="5905500"/>
            <a:ext cx="5829300" cy="584775"/>
          </a:xfrm>
          <a:prstGeom prst="rect">
            <a:avLst/>
          </a:prstGeom>
          <a:noFill/>
        </p:spPr>
        <p:txBody>
          <a:bodyPr wrap="square" rtlCol="0">
            <a:spAutoFit/>
          </a:bodyPr>
          <a:lstStyle/>
          <a:p>
            <a:r>
              <a:rPr lang="en-US" sz="1600" b="1" dirty="0" smtClean="0">
                <a:solidFill>
                  <a:schemeClr val="tx1"/>
                </a:solidFill>
              </a:rPr>
              <a:t>NOTE: FRs could change if multiplexing is performed at the global VC level</a:t>
            </a:r>
            <a:endParaRPr lang="en-US" sz="1600" b="1" dirty="0">
              <a:solidFill>
                <a:schemeClr val="tx1"/>
              </a:solidFill>
            </a:endParaRPr>
          </a:p>
        </p:txBody>
      </p:sp>
    </p:spTree>
    <p:extLst>
      <p:ext uri="{BB962C8B-B14F-4D97-AF65-F5344CB8AC3E}">
        <p14:creationId xmlns:p14="http://schemas.microsoft.com/office/powerpoint/2010/main" val="15991916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17</a:t>
            </a:fld>
            <a:endParaRPr lang="en-US"/>
          </a:p>
        </p:txBody>
      </p:sp>
      <p:sp>
        <p:nvSpPr>
          <p:cNvPr id="5" name="Title 1"/>
          <p:cNvSpPr>
            <a:spLocks noGrp="1"/>
          </p:cNvSpPr>
          <p:nvPr>
            <p:ph type="title"/>
          </p:nvPr>
        </p:nvSpPr>
        <p:spPr>
          <a:xfrm>
            <a:off x="114300" y="222250"/>
            <a:ext cx="7324725" cy="673100"/>
          </a:xfrm>
        </p:spPr>
        <p:txBody>
          <a:bodyPr/>
          <a:lstStyle/>
          <a:p>
            <a:r>
              <a:rPr lang="en-US" sz="2000" dirty="0" smtClean="0"/>
              <a:t>Forward Frames Production Informative Annex: Synchronous Mode – AOS CADUs Example</a:t>
            </a:r>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99" y="1809750"/>
            <a:ext cx="8280578" cy="3876675"/>
          </a:xfrm>
          <a:prstGeom prst="rect">
            <a:avLst/>
          </a:prstGeom>
        </p:spPr>
      </p:pic>
    </p:spTree>
    <p:extLst>
      <p:ext uri="{BB962C8B-B14F-4D97-AF65-F5344CB8AC3E}">
        <p14:creationId xmlns:p14="http://schemas.microsoft.com/office/powerpoint/2010/main" val="106188801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925" y="2784475"/>
            <a:ext cx="6227763" cy="611188"/>
          </a:xfrm>
        </p:spPr>
        <p:txBody>
          <a:bodyPr/>
          <a:lstStyle/>
          <a:p>
            <a:pPr algn="ctr"/>
            <a:r>
              <a:rPr lang="en-US" dirty="0" smtClean="0"/>
              <a:t>Discussion Item Resolutions</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18</a:t>
            </a:fld>
            <a:endParaRPr lang="en-US"/>
          </a:p>
        </p:txBody>
      </p:sp>
    </p:spTree>
    <p:extLst>
      <p:ext uri="{BB962C8B-B14F-4D97-AF65-F5344CB8AC3E}">
        <p14:creationId xmlns:p14="http://schemas.microsoft.com/office/powerpoint/2010/main" val="25017025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5" y="931862"/>
            <a:ext cx="8734425" cy="5811838"/>
          </a:xfrm>
        </p:spPr>
        <p:txBody>
          <a:bodyPr/>
          <a:lstStyle/>
          <a:p>
            <a:r>
              <a:rPr lang="en-US" sz="1600" dirty="0" smtClean="0"/>
              <a:t>What </a:t>
            </a:r>
            <a:r>
              <a:rPr lang="en-US" sz="1600" dirty="0" smtClean="0"/>
              <a:t>is the underlying philosophy regarding the comprehensiveness and “normativity” of the Guidelines</a:t>
            </a:r>
          </a:p>
          <a:p>
            <a:pPr lvl="1"/>
            <a:r>
              <a:rPr lang="en-US" sz="1400" dirty="0" smtClean="0"/>
              <a:t>One view – the Guidelines are the absolute rules that cover every possible aspect of a CSTS specification</a:t>
            </a:r>
          </a:p>
          <a:p>
            <a:pPr lvl="2"/>
            <a:r>
              <a:rPr lang="en-US" sz="1200" dirty="0" smtClean="0"/>
              <a:t>Requires that every possible way of specifying a CSTS be first documented in the Guidelines</a:t>
            </a:r>
          </a:p>
          <a:p>
            <a:pPr lvl="1"/>
            <a:r>
              <a:rPr lang="en-US" sz="1400" dirty="0" smtClean="0"/>
              <a:t>Another view – the Guidelines are just that – “guidelines” that provide “recipes” for CSTSes that follow the nominal concepts for CSTSes</a:t>
            </a:r>
          </a:p>
          <a:p>
            <a:pPr lvl="2"/>
            <a:r>
              <a:rPr lang="en-US" sz="1200" dirty="0" smtClean="0"/>
              <a:t>Any CSTS </a:t>
            </a:r>
            <a:r>
              <a:rPr lang="en-US" sz="1200" b="1" dirty="0" smtClean="0"/>
              <a:t>should</a:t>
            </a:r>
            <a:r>
              <a:rPr lang="en-US" sz="1200" dirty="0" smtClean="0"/>
              <a:t> follow the Guidelines to the greatest extent possible and practical, but if a service has circumstances that are not addressed by the Guidelines, that service specification can go beyond the Guidelines as long as those extensions are explicitly identified in the </a:t>
            </a:r>
            <a:r>
              <a:rPr lang="en-US" sz="1200" dirty="0" smtClean="0"/>
              <a:t>specification</a:t>
            </a:r>
            <a:endParaRPr lang="en-US" sz="1200" dirty="0" smtClean="0"/>
          </a:p>
          <a:p>
            <a:pPr lvl="2"/>
            <a:r>
              <a:rPr lang="en-US" sz="1200" dirty="0" smtClean="0"/>
              <a:t>Guidelines document does not have to be amended to cover one-off cases</a:t>
            </a:r>
          </a:p>
          <a:p>
            <a:pPr lvl="2"/>
            <a:r>
              <a:rPr lang="en-US" sz="1200" dirty="0" smtClean="0"/>
              <a:t>Analogy to Framework, which provides an “escape mechanism”  to create service-original procedures when adoption of or derivation from existing procedures is infeasible</a:t>
            </a:r>
          </a:p>
          <a:p>
            <a:pPr lvl="3"/>
            <a:r>
              <a:rPr lang="en-US" sz="1100" b="1" dirty="0" smtClean="0"/>
              <a:t>Service-original procedures can be subsequently incorporated into Framework if they prove to be useful for multiple services --&gt; “outside Guidelines” provisions could be included later into Guidelines if they have use in multiple services</a:t>
            </a:r>
          </a:p>
          <a:p>
            <a:r>
              <a:rPr lang="en-US" sz="1600" dirty="0" smtClean="0"/>
              <a:t>It </a:t>
            </a:r>
            <a:r>
              <a:rPr lang="en-US" sz="1600" dirty="0" smtClean="0"/>
              <a:t>will be the CSTSWG that creates new CSTSes. Review, discussion, and consensus will prevent ridiculous deviations from the Guidelines </a:t>
            </a:r>
            <a:endParaRPr lang="en-US" sz="1600" dirty="0" smtClean="0"/>
          </a:p>
          <a:p>
            <a:r>
              <a:rPr lang="en-US" sz="1600" dirty="0" smtClean="0"/>
              <a:t>RESOLUTION (28 September 2017): Guidelines can be exceeded by a CSTS, subject to the conditions mentioned above</a:t>
            </a:r>
          </a:p>
          <a:p>
            <a:pPr lvl="1"/>
            <a:r>
              <a:rPr lang="en-US" sz="1400" dirty="0" smtClean="0"/>
              <a:t>Guidelines may have to have a simple upfront statement to that effect</a:t>
            </a:r>
          </a:p>
          <a:p>
            <a:pPr lvl="1"/>
            <a:r>
              <a:rPr lang="en-US" sz="1400" dirty="0" smtClean="0">
                <a:solidFill>
                  <a:srgbClr val="FF0000"/>
                </a:solidFill>
              </a:rPr>
              <a:t>Significance for FF-CSTS: However, we resolve the multiple prime procedure issue, the Guidelines don’t have to be changed. It will be addressed only in the FF specification</a:t>
            </a:r>
          </a:p>
          <a:p>
            <a:endParaRPr lang="en-US" sz="16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19</a:t>
            </a:fld>
            <a:endParaRPr lang="en-US"/>
          </a:p>
        </p:txBody>
      </p:sp>
      <p:sp>
        <p:nvSpPr>
          <p:cNvPr id="5" name="Title 1"/>
          <p:cNvSpPr>
            <a:spLocks noGrp="1"/>
          </p:cNvSpPr>
          <p:nvPr>
            <p:ph type="title"/>
          </p:nvPr>
        </p:nvSpPr>
        <p:spPr>
          <a:xfrm>
            <a:off x="0" y="260350"/>
            <a:ext cx="7362825" cy="611188"/>
          </a:xfrm>
        </p:spPr>
        <p:txBody>
          <a:bodyPr/>
          <a:lstStyle/>
          <a:p>
            <a:pPr lvl="1"/>
            <a:r>
              <a:rPr lang="en-US" sz="2400" dirty="0"/>
              <a:t>Ability to </a:t>
            </a:r>
            <a:r>
              <a:rPr lang="en-US" sz="2400" dirty="0" smtClean="0"/>
              <a:t>Extend </a:t>
            </a:r>
            <a:r>
              <a:rPr lang="en-US" sz="2400" dirty="0"/>
              <a:t>a CSTS </a:t>
            </a:r>
            <a:r>
              <a:rPr lang="en-US" sz="2400" dirty="0" smtClean="0"/>
              <a:t>Specification Beyond </a:t>
            </a:r>
            <a:r>
              <a:rPr lang="en-US" sz="2400" dirty="0"/>
              <a:t>the </a:t>
            </a:r>
            <a:r>
              <a:rPr lang="en-US" sz="2400" dirty="0" smtClean="0"/>
              <a:t>Provisions </a:t>
            </a:r>
            <a:r>
              <a:rPr lang="en-US" sz="2400" dirty="0"/>
              <a:t>of the </a:t>
            </a:r>
            <a:r>
              <a:rPr lang="en-US" sz="2400" i="1" dirty="0"/>
              <a:t>Guidelines</a:t>
            </a:r>
          </a:p>
        </p:txBody>
      </p:sp>
    </p:spTree>
    <p:extLst>
      <p:ext uri="{BB962C8B-B14F-4D97-AF65-F5344CB8AC3E}">
        <p14:creationId xmlns:p14="http://schemas.microsoft.com/office/powerpoint/2010/main" val="31517907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Discussion Items</a:t>
            </a:r>
            <a:endParaRPr lang="en-US" sz="2400" dirty="0"/>
          </a:p>
        </p:txBody>
      </p:sp>
      <p:sp>
        <p:nvSpPr>
          <p:cNvPr id="3" name="Content Placeholder 2"/>
          <p:cNvSpPr>
            <a:spLocks noGrp="1"/>
          </p:cNvSpPr>
          <p:nvPr>
            <p:ph idx="1"/>
          </p:nvPr>
        </p:nvSpPr>
        <p:spPr>
          <a:xfrm>
            <a:off x="227012" y="1255713"/>
            <a:ext cx="8097837" cy="4964112"/>
          </a:xfrm>
        </p:spPr>
        <p:txBody>
          <a:bodyPr/>
          <a:lstStyle/>
          <a:p>
            <a:r>
              <a:rPr lang="en-US" dirty="0" smtClean="0"/>
              <a:t>Specification of the prime procedure type(s?)</a:t>
            </a:r>
          </a:p>
          <a:p>
            <a:r>
              <a:rPr lang="en-US" dirty="0"/>
              <a:t>Normative dependency on Guidelines</a:t>
            </a:r>
          </a:p>
          <a:p>
            <a:r>
              <a:rPr lang="en-US" dirty="0" smtClean="0"/>
              <a:t>VCID </a:t>
            </a:r>
            <a:r>
              <a:rPr lang="en-US" dirty="0" smtClean="0"/>
              <a:t>validation</a:t>
            </a:r>
          </a:p>
          <a:p>
            <a:r>
              <a:rPr lang="en-US" dirty="0" smtClean="0"/>
              <a:t>VC multiplexing</a:t>
            </a:r>
          </a:p>
          <a:p>
            <a:r>
              <a:rPr lang="en-US" dirty="0"/>
              <a:t>Access to underlying production process monitored parameters &amp; notifiable events</a:t>
            </a:r>
          </a:p>
          <a:p>
            <a:r>
              <a:rPr lang="en-US" dirty="0" smtClean="0"/>
              <a:t>Specification </a:t>
            </a:r>
            <a:r>
              <a:rPr lang="en-US" dirty="0"/>
              <a:t>of production </a:t>
            </a:r>
            <a:r>
              <a:rPr lang="en-US" dirty="0" smtClean="0"/>
              <a:t>processing</a:t>
            </a:r>
          </a:p>
          <a:p>
            <a:r>
              <a:rPr lang="en-US" dirty="0" smtClean="0"/>
              <a:t>Discussion Item Resolutions</a:t>
            </a:r>
          </a:p>
          <a:p>
            <a:pPr lvl="1"/>
            <a:r>
              <a:rPr lang="en-US" dirty="0" smtClean="0"/>
              <a:t>Ability to extend a CSTS specification beyond the provisions of the </a:t>
            </a:r>
            <a:r>
              <a:rPr lang="en-US" i="1" dirty="0" smtClean="0"/>
              <a:t>Guidelines</a:t>
            </a:r>
            <a:endParaRPr lang="en-US" i="1" dirty="0" smtClean="0"/>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Tree>
    <p:extLst>
      <p:ext uri="{BB962C8B-B14F-4D97-AF65-F5344CB8AC3E}">
        <p14:creationId xmlns:p14="http://schemas.microsoft.com/office/powerpoint/2010/main" val="10800230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6886575" cy="611188"/>
          </a:xfrm>
        </p:spPr>
        <p:txBody>
          <a:bodyPr/>
          <a:lstStyle/>
          <a:p>
            <a:r>
              <a:rPr lang="en-US" sz="2400" dirty="0" smtClean="0"/>
              <a:t>Specification of the Prime Procedure Type(s?) (1 of 4)</a:t>
            </a:r>
            <a:endParaRPr lang="en-US" sz="2400" dirty="0"/>
          </a:p>
        </p:txBody>
      </p:sp>
      <p:sp>
        <p:nvSpPr>
          <p:cNvPr id="3" name="Content Placeholder 2"/>
          <p:cNvSpPr>
            <a:spLocks noGrp="1"/>
          </p:cNvSpPr>
          <p:nvPr>
            <p:ph idx="1"/>
          </p:nvPr>
        </p:nvSpPr>
        <p:spPr>
          <a:xfrm>
            <a:off x="160337" y="979487"/>
            <a:ext cx="8669338" cy="5621338"/>
          </a:xfrm>
        </p:spPr>
        <p:txBody>
          <a:bodyPr/>
          <a:lstStyle/>
          <a:p>
            <a:r>
              <a:rPr lang="en-US" sz="1800" dirty="0"/>
              <a:t>C</a:t>
            </a:r>
            <a:r>
              <a:rPr lang="en-US" sz="1800" dirty="0" smtClean="0"/>
              <a:t>urrently, the Guidelines and Concept specify that each CSTS has </a:t>
            </a:r>
            <a:r>
              <a:rPr lang="en-US" sz="1800" i="1" dirty="0" smtClean="0"/>
              <a:t>one</a:t>
            </a:r>
            <a:r>
              <a:rPr lang="en-US" sz="1800" dirty="0" smtClean="0"/>
              <a:t> Prime Procedure type, of which there is only one (prime) instance</a:t>
            </a:r>
          </a:p>
          <a:p>
            <a:pPr lvl="1"/>
            <a:r>
              <a:rPr lang="en-US" sz="1600" dirty="0" smtClean="0"/>
              <a:t>Although there may be multiple secondary instances of that same procedure type</a:t>
            </a:r>
          </a:p>
          <a:p>
            <a:r>
              <a:rPr lang="en-US" sz="1800" dirty="0" smtClean="0"/>
              <a:t>Issue: because the Forward Frames service will operate exclusively on synchronous (e.g., AOS) frames (and CADUs) in some configurations and exclusively on asynchronous frames (e.g., Telecommand) frames in other configurations, the service must allow </a:t>
            </a:r>
            <a:r>
              <a:rPr lang="en-US" sz="1800" i="1" dirty="0" smtClean="0"/>
              <a:t>two</a:t>
            </a:r>
            <a:r>
              <a:rPr lang="en-US" sz="1800" dirty="0" smtClean="0"/>
              <a:t> prime procedure types – Buffered Data Processing and Sequence-Controlled DP, respectively</a:t>
            </a:r>
          </a:p>
          <a:p>
            <a:pPr lvl="1"/>
            <a:r>
              <a:rPr lang="en-US" sz="1600" dirty="0" smtClean="0"/>
              <a:t>Programmatic and administrative considerations require that a single CSTS handle all forward frame-level services, so these two cases can’t be broken into two separate services</a:t>
            </a:r>
          </a:p>
          <a:p>
            <a:r>
              <a:rPr lang="en-US" sz="1800" dirty="0" smtClean="0"/>
              <a:t>This issue was raised in the CSTS SFW Red-1 review, and the approved resolution was to allow more than one prime procedure type to be declared for a CSTS, with the type to be set by Service Management on a per-service-instance basis (CSTS SFW Red-1 RID NASA-TJR-06, 2011)</a:t>
            </a:r>
          </a:p>
          <a:p>
            <a:pPr lvl="1"/>
            <a:r>
              <a:rPr lang="en-US" sz="1600" dirty="0" smtClean="0"/>
              <a:t>The major advantage of this solution was that it wouldn’t affect the Framework itself, only the Guidelines for construction of CSTSes and the Concept (i.e., that a CSTS could have different prime procedure types, depending on the service configuration)</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Tree>
    <p:extLst>
      <p:ext uri="{BB962C8B-B14F-4D97-AF65-F5344CB8AC3E}">
        <p14:creationId xmlns:p14="http://schemas.microsoft.com/office/powerpoint/2010/main" val="17651257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4</a:t>
            </a:fld>
            <a:endParaRPr lang="en-US"/>
          </a:p>
        </p:txBody>
      </p:sp>
      <p:sp>
        <p:nvSpPr>
          <p:cNvPr id="5" name="Title 1"/>
          <p:cNvSpPr>
            <a:spLocks noGrp="1"/>
          </p:cNvSpPr>
          <p:nvPr>
            <p:ph type="title"/>
          </p:nvPr>
        </p:nvSpPr>
        <p:spPr>
          <a:xfrm>
            <a:off x="0" y="260350"/>
            <a:ext cx="6886575" cy="611188"/>
          </a:xfrm>
        </p:spPr>
        <p:txBody>
          <a:bodyPr/>
          <a:lstStyle/>
          <a:p>
            <a:r>
              <a:rPr lang="en-US" sz="2400" dirty="0" smtClean="0"/>
              <a:t>Specification of the Prime Procedure Type(s?) (2 of 4)</a:t>
            </a:r>
            <a:endParaRPr lang="en-US" sz="2400" dirty="0"/>
          </a:p>
        </p:txBody>
      </p:sp>
      <p:sp>
        <p:nvSpPr>
          <p:cNvPr id="6" name="Content Placeholder 2"/>
          <p:cNvSpPr>
            <a:spLocks noGrp="1"/>
          </p:cNvSpPr>
          <p:nvPr>
            <p:ph idx="1"/>
          </p:nvPr>
        </p:nvSpPr>
        <p:spPr>
          <a:xfrm>
            <a:off x="207963" y="1112837"/>
            <a:ext cx="8335962" cy="5135563"/>
          </a:xfrm>
        </p:spPr>
        <p:txBody>
          <a:bodyPr/>
          <a:lstStyle/>
          <a:p>
            <a:r>
              <a:rPr lang="en-US" sz="1800" dirty="0" smtClean="0"/>
              <a:t>Due to resource constraints that led to deferring work on the Guidelines, this resolution was forgotten until 2015</a:t>
            </a:r>
          </a:p>
          <a:p>
            <a:pPr lvl="1"/>
            <a:r>
              <a:rPr lang="en-US" sz="1600" dirty="0" smtClean="0"/>
              <a:t>The issue was re-raised, but the subsequent discussion and telecon re-focused on whether the two procedure types were actually needed for Forward Frames, or just one could handle both </a:t>
            </a:r>
          </a:p>
          <a:p>
            <a:pPr lvl="1"/>
            <a:r>
              <a:rPr lang="en-US" sz="1600" dirty="0" smtClean="0"/>
              <a:t>The need for two the two types of procedures was subsequently examined by W. Hell, who confirmed the need for the need for the two procedure types to handle sync and </a:t>
            </a:r>
            <a:r>
              <a:rPr lang="en-US" sz="1600" dirty="0" err="1" smtClean="0"/>
              <a:t>async</a:t>
            </a:r>
            <a:r>
              <a:rPr lang="en-US" sz="1600" dirty="0" smtClean="0"/>
              <a:t> frames</a:t>
            </a:r>
          </a:p>
          <a:p>
            <a:pPr lvl="1"/>
            <a:r>
              <a:rPr lang="en-US" sz="1600" dirty="0" smtClean="0"/>
              <a:t>However, as a group we never resolved the initial issue: how to specify the ability to declare that a CSTS can have multiple prime procedure types, and how is the prime procedure set for a given CSTS instance?</a:t>
            </a:r>
          </a:p>
          <a:p>
            <a:pPr lvl="2"/>
            <a:r>
              <a:rPr lang="en-US" sz="1400" dirty="0" smtClean="0"/>
              <a:t>J. Pietras assumed that the 2011 RID resolution was re-confirmed, but that assumption was not shared</a:t>
            </a:r>
          </a:p>
          <a:p>
            <a:r>
              <a:rPr lang="en-US" sz="2000" dirty="0" smtClean="0"/>
              <a:t>We must resolve this issue before we can complete the Forward Frames specification</a:t>
            </a:r>
          </a:p>
          <a:p>
            <a:pPr lvl="1"/>
            <a:endParaRPr lang="en-US" sz="1600" dirty="0"/>
          </a:p>
        </p:txBody>
      </p:sp>
    </p:spTree>
    <p:extLst>
      <p:ext uri="{BB962C8B-B14F-4D97-AF65-F5344CB8AC3E}">
        <p14:creationId xmlns:p14="http://schemas.microsoft.com/office/powerpoint/2010/main" val="19233479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38" y="1370013"/>
            <a:ext cx="8050212" cy="4821238"/>
          </a:xfrm>
        </p:spPr>
        <p:txBody>
          <a:bodyPr/>
          <a:lstStyle/>
          <a:p>
            <a:r>
              <a:rPr lang="en-US" sz="2000" dirty="0" smtClean="0"/>
              <a:t>Possible alternative to allowing multiple prime procedure types</a:t>
            </a:r>
          </a:p>
          <a:p>
            <a:pPr lvl="1"/>
            <a:r>
              <a:rPr lang="en-US" sz="1800" dirty="0" smtClean="0"/>
              <a:t>Define two modes (synchronous and asynchronous) of the FF service, each of which is specified (essentially) as if it were its own service, but sharing the common procedures (</a:t>
            </a:r>
            <a:r>
              <a:rPr lang="en-US" sz="1800" dirty="0"/>
              <a:t>Association </a:t>
            </a:r>
            <a:r>
              <a:rPr lang="en-US" sz="1800" dirty="0" smtClean="0"/>
              <a:t>Control, Cyclic Report, Information Query, and (proposed) Notification)</a:t>
            </a:r>
          </a:p>
          <a:p>
            <a:pPr lvl="1"/>
            <a:r>
              <a:rPr lang="en-US" sz="1800" dirty="0" smtClean="0"/>
              <a:t>Each mode would be defined with its single prime procedure type – Buffered DP for synchronous mode and Sequence-Controlled DP for asynchronous mode</a:t>
            </a:r>
          </a:p>
          <a:p>
            <a:r>
              <a:rPr lang="en-US" sz="2000" dirty="0" smtClean="0"/>
              <a:t>For service management/configuration </a:t>
            </a:r>
            <a:r>
              <a:rPr lang="en-US" sz="2000" dirty="0"/>
              <a:t>management </a:t>
            </a:r>
            <a:r>
              <a:rPr lang="en-US" sz="2000" dirty="0" smtClean="0"/>
              <a:t>purposes, the two modes could each be given a unique Functional Resource Type</a:t>
            </a:r>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5</a:t>
            </a:fld>
            <a:endParaRPr lang="en-US"/>
          </a:p>
        </p:txBody>
      </p:sp>
      <p:sp>
        <p:nvSpPr>
          <p:cNvPr id="5" name="Title 1"/>
          <p:cNvSpPr>
            <a:spLocks noGrp="1"/>
          </p:cNvSpPr>
          <p:nvPr>
            <p:ph type="title"/>
          </p:nvPr>
        </p:nvSpPr>
        <p:spPr>
          <a:xfrm>
            <a:off x="0" y="260350"/>
            <a:ext cx="6886575" cy="611188"/>
          </a:xfrm>
        </p:spPr>
        <p:txBody>
          <a:bodyPr/>
          <a:lstStyle/>
          <a:p>
            <a:r>
              <a:rPr lang="en-US" sz="2400" dirty="0" smtClean="0"/>
              <a:t>Specification of the Prime Procedure Type(s?) (3 of </a:t>
            </a:r>
            <a:r>
              <a:rPr lang="en-US" sz="2400" dirty="0"/>
              <a:t>4</a:t>
            </a:r>
            <a:r>
              <a:rPr lang="en-US" sz="2400" dirty="0" smtClean="0"/>
              <a:t>)</a:t>
            </a:r>
            <a:endParaRPr lang="en-US" sz="2400" dirty="0"/>
          </a:p>
        </p:txBody>
      </p:sp>
    </p:spTree>
    <p:extLst>
      <p:ext uri="{BB962C8B-B14F-4D97-AF65-F5344CB8AC3E}">
        <p14:creationId xmlns:p14="http://schemas.microsoft.com/office/powerpoint/2010/main" val="334836773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134225" cy="611188"/>
          </a:xfrm>
        </p:spPr>
        <p:txBody>
          <a:bodyPr/>
          <a:lstStyle/>
          <a:p>
            <a:r>
              <a:rPr lang="en-US" sz="2400" dirty="0" smtClean="0"/>
              <a:t>Normative Dependency on Guidelines (1 of 2)</a:t>
            </a:r>
            <a:endParaRPr lang="en-US" sz="2400" dirty="0"/>
          </a:p>
        </p:txBody>
      </p:sp>
      <p:sp>
        <p:nvSpPr>
          <p:cNvPr id="3" name="Content Placeholder 2"/>
          <p:cNvSpPr>
            <a:spLocks noGrp="1"/>
          </p:cNvSpPr>
          <p:nvPr>
            <p:ph idx="1"/>
          </p:nvPr>
        </p:nvSpPr>
        <p:spPr>
          <a:xfrm>
            <a:off x="246063" y="969963"/>
            <a:ext cx="8278812" cy="5307012"/>
          </a:xfrm>
        </p:spPr>
        <p:txBody>
          <a:bodyPr/>
          <a:lstStyle/>
          <a:p>
            <a:r>
              <a:rPr lang="en-US" sz="2200" dirty="0" smtClean="0"/>
              <a:t>Original concept for CSTS specifications was to keep them as terse (thin) as possible, relying on </a:t>
            </a:r>
            <a:r>
              <a:rPr lang="en-US" sz="2200" i="1" dirty="0" smtClean="0"/>
              <a:t>Guidelines</a:t>
            </a:r>
            <a:r>
              <a:rPr lang="en-US" sz="2200" dirty="0" smtClean="0"/>
              <a:t> to supply unwritten definition of normative material </a:t>
            </a:r>
          </a:p>
          <a:p>
            <a:pPr lvl="1"/>
            <a:r>
              <a:rPr lang="en-US" dirty="0" smtClean="0"/>
              <a:t>“How to read a CSTS specification” role (in contrast to “how to write a CSTS specification”)</a:t>
            </a:r>
          </a:p>
          <a:p>
            <a:pPr lvl="1"/>
            <a:r>
              <a:rPr lang="en-US" dirty="0" smtClean="0"/>
              <a:t>E.g., section 3 of a specification would state “Table 3-1 is the Procedures of the &lt;XYZ service&gt;, as specified in 4.5.3 of [Guidelines].” (full stop)</a:t>
            </a:r>
          </a:p>
          <a:p>
            <a:pPr lvl="2"/>
            <a:r>
              <a:rPr lang="en-US" dirty="0" smtClean="0"/>
              <a:t>The table itself would be the normative specification of the component procedures of the service</a:t>
            </a:r>
          </a:p>
          <a:p>
            <a:pPr lvl="2"/>
            <a:r>
              <a:rPr lang="en-US" dirty="0" smtClean="0"/>
              <a:t>The reader of the CSTS specification would have to read the Guidelines to know how to read the table, e.g., that “[P]” designates the prime procedure, how to interpret the Number of Instances value for prime vs. secondary procedure, etc.</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6</a:t>
            </a:fld>
            <a:endParaRPr lang="en-US"/>
          </a:p>
        </p:txBody>
      </p:sp>
    </p:spTree>
    <p:extLst>
      <p:ext uri="{BB962C8B-B14F-4D97-AF65-F5344CB8AC3E}">
        <p14:creationId xmlns:p14="http://schemas.microsoft.com/office/powerpoint/2010/main" val="38278712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7</a:t>
            </a:fld>
            <a:endParaRPr lang="en-US"/>
          </a:p>
        </p:txBody>
      </p:sp>
      <p:sp>
        <p:nvSpPr>
          <p:cNvPr id="5" name="Title 1"/>
          <p:cNvSpPr>
            <a:spLocks noGrp="1"/>
          </p:cNvSpPr>
          <p:nvPr>
            <p:ph type="title"/>
          </p:nvPr>
        </p:nvSpPr>
        <p:spPr>
          <a:xfrm>
            <a:off x="0" y="260350"/>
            <a:ext cx="7134225" cy="611188"/>
          </a:xfrm>
        </p:spPr>
        <p:txBody>
          <a:bodyPr/>
          <a:lstStyle/>
          <a:p>
            <a:r>
              <a:rPr lang="en-US" sz="2400" dirty="0" smtClean="0"/>
              <a:t>Normative Dependency on Guidelines (1 of 2)</a:t>
            </a:r>
            <a:endParaRPr lang="en-US" sz="2400" dirty="0"/>
          </a:p>
        </p:txBody>
      </p:sp>
      <p:sp>
        <p:nvSpPr>
          <p:cNvPr id="6" name="Content Placeholder 2"/>
          <p:cNvSpPr>
            <a:spLocks noGrp="1"/>
          </p:cNvSpPr>
          <p:nvPr>
            <p:ph idx="1"/>
          </p:nvPr>
        </p:nvSpPr>
        <p:spPr>
          <a:xfrm>
            <a:off x="-104774" y="874712"/>
            <a:ext cx="9096374" cy="5735637"/>
          </a:xfrm>
        </p:spPr>
        <p:txBody>
          <a:bodyPr/>
          <a:lstStyle/>
          <a:p>
            <a:r>
              <a:rPr lang="en-US" sz="2000" dirty="0" smtClean="0"/>
              <a:t>Terse approach could not be used for MD-CSTS and TD-CSTS because </a:t>
            </a:r>
            <a:r>
              <a:rPr lang="en-US" sz="2000" i="1" dirty="0" smtClean="0"/>
              <a:t>Guidelines</a:t>
            </a:r>
            <a:r>
              <a:rPr lang="en-US" sz="2000" dirty="0" smtClean="0"/>
              <a:t> would not be in place in time for their release</a:t>
            </a:r>
          </a:p>
          <a:p>
            <a:pPr lvl="1"/>
            <a:r>
              <a:rPr lang="en-US" sz="1800" dirty="0" smtClean="0"/>
              <a:t>Those specifications spell out the requirements and stand alone </a:t>
            </a:r>
          </a:p>
          <a:p>
            <a:pPr lvl="1"/>
            <a:r>
              <a:rPr lang="en-US" sz="1800" dirty="0" smtClean="0"/>
              <a:t>E.g., the MD-CSTS specification states “The </a:t>
            </a:r>
            <a:r>
              <a:rPr lang="en-US" sz="1800" dirty="0"/>
              <a:t>On-Change-Option Cyclic Report procedure shall be the prime procedure</a:t>
            </a:r>
            <a:r>
              <a:rPr lang="en-US" sz="1800" dirty="0" smtClean="0"/>
              <a:t>…” and “The On-Change-Option Cyclic Report procedure shall be refined and extended from the Cyclic Report procedure defined in reference [&lt;CSTS SFW&gt;]”, and Table </a:t>
            </a:r>
            <a:r>
              <a:rPr lang="en-US" sz="1800" dirty="0"/>
              <a:t>3-1 is merely a summary visual representation of the explicitly-stated </a:t>
            </a:r>
            <a:r>
              <a:rPr lang="en-US" sz="1800" dirty="0" smtClean="0"/>
              <a:t>requirements</a:t>
            </a:r>
          </a:p>
          <a:p>
            <a:pPr lvl="1"/>
            <a:r>
              <a:rPr lang="en-US" sz="1800" dirty="0" smtClean="0"/>
              <a:t>Original plan was to have later CSTS specifications revert to the terse mode once the </a:t>
            </a:r>
            <a:r>
              <a:rPr lang="en-US" sz="1800" i="1" dirty="0" smtClean="0"/>
              <a:t>Guidelines</a:t>
            </a:r>
            <a:r>
              <a:rPr lang="en-US" sz="1800" dirty="0" smtClean="0"/>
              <a:t> had been published</a:t>
            </a:r>
          </a:p>
          <a:p>
            <a:r>
              <a:rPr lang="en-US" sz="2000" dirty="0" smtClean="0"/>
              <a:t>Issue: Publishing </a:t>
            </a:r>
            <a:r>
              <a:rPr lang="en-US" sz="2000" i="1" dirty="0" smtClean="0"/>
              <a:t>Guidelines</a:t>
            </a:r>
            <a:r>
              <a:rPr lang="en-US" sz="2000" dirty="0" smtClean="0"/>
              <a:t> as a Yellow Book would prohibit its use as a normative reference for reading CSTS specifications</a:t>
            </a:r>
          </a:p>
          <a:p>
            <a:pPr lvl="1"/>
            <a:r>
              <a:rPr lang="en-US" sz="1800" dirty="0" smtClean="0"/>
              <a:t>Can a Magenta Book be normatively referenced in this way?</a:t>
            </a:r>
          </a:p>
          <a:p>
            <a:r>
              <a:rPr lang="en-US" sz="2000" dirty="0" smtClean="0"/>
              <a:t>Concern: Requiring both </a:t>
            </a:r>
            <a:r>
              <a:rPr lang="en-US" sz="2000" i="1" dirty="0" smtClean="0"/>
              <a:t>Guidelines</a:t>
            </a:r>
            <a:r>
              <a:rPr lang="en-US" sz="2000" dirty="0" smtClean="0"/>
              <a:t> and a CSTS specification to correctly interpret (and implement) that specification may result in misinterpretations or missed requirements that full statement within the specification itself (see MD-CSTS examples above) would minimize</a:t>
            </a:r>
          </a:p>
        </p:txBody>
      </p:sp>
    </p:spTree>
    <p:extLst>
      <p:ext uri="{BB962C8B-B14F-4D97-AF65-F5344CB8AC3E}">
        <p14:creationId xmlns:p14="http://schemas.microsoft.com/office/powerpoint/2010/main" val="28019388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953376" cy="611188"/>
          </a:xfrm>
        </p:spPr>
        <p:txBody>
          <a:bodyPr/>
          <a:lstStyle/>
          <a:p>
            <a:r>
              <a:rPr lang="en-US" sz="2400" dirty="0" smtClean="0"/>
              <a:t>VCID validation</a:t>
            </a:r>
            <a:endParaRPr lang="en-US" sz="2400" dirty="0"/>
          </a:p>
        </p:txBody>
      </p:sp>
      <p:sp>
        <p:nvSpPr>
          <p:cNvPr id="3" name="Content Placeholder 2"/>
          <p:cNvSpPr>
            <a:spLocks noGrp="1"/>
          </p:cNvSpPr>
          <p:nvPr>
            <p:ph idx="1"/>
          </p:nvPr>
        </p:nvSpPr>
        <p:spPr>
          <a:xfrm>
            <a:off x="-76200" y="912812"/>
            <a:ext cx="9144000" cy="5878513"/>
          </a:xfrm>
        </p:spPr>
        <p:txBody>
          <a:bodyPr/>
          <a:lstStyle/>
          <a:p>
            <a:r>
              <a:rPr lang="en-US" sz="1600" dirty="0"/>
              <a:t>Proposal: have FF-service instance validate GVCID (TFVN:SCID:VCID) instead of only VCID</a:t>
            </a:r>
          </a:p>
          <a:p>
            <a:pPr lvl="1"/>
            <a:r>
              <a:rPr lang="en-US" sz="1400" dirty="0"/>
              <a:t>More complete validation</a:t>
            </a:r>
          </a:p>
          <a:p>
            <a:r>
              <a:rPr lang="en-US" sz="1600" dirty="0" smtClean="0"/>
              <a:t>Each FF service instance should validate that the frames it receives are for the designated VC</a:t>
            </a:r>
          </a:p>
          <a:p>
            <a:pPr lvl="1"/>
            <a:r>
              <a:rPr lang="en-US" sz="1600" dirty="0" smtClean="0"/>
              <a:t>Issue: the different space data link protocols have different header structures. Does FF have to “know” all of the different SDLPs header structures?</a:t>
            </a:r>
          </a:p>
          <a:p>
            <a:pPr lvl="2"/>
            <a:r>
              <a:rPr lang="en-US" sz="1400" dirty="0" smtClean="0"/>
              <a:t>Implies re-specification &amp; recoding whenever a new SDLP is supported</a:t>
            </a:r>
          </a:p>
          <a:p>
            <a:pPr lvl="1"/>
            <a:r>
              <a:rPr lang="en-US" sz="1600" dirty="0" smtClean="0"/>
              <a:t>Proposal: validate (G)VCIDs using a bit mask instead of explicitly calling out space data link protocols</a:t>
            </a:r>
          </a:p>
          <a:p>
            <a:pPr lvl="2"/>
            <a:r>
              <a:rPr lang="en-US" sz="1400" dirty="0" smtClean="0"/>
              <a:t>Extensible to new SDLPs: configurable parameter instead of complied code</a:t>
            </a:r>
          </a:p>
          <a:p>
            <a:pPr lvl="2"/>
            <a:r>
              <a:rPr lang="en-US" sz="1400" dirty="0" smtClean="0"/>
              <a:t>Normative definition of bit masks in Annex (or Magenta book?)</a:t>
            </a:r>
          </a:p>
          <a:p>
            <a:pPr lvl="2"/>
            <a:r>
              <a:rPr lang="en-US" sz="1400" dirty="0" smtClean="0"/>
              <a:t>4-octet address field, 4-octet mask works with Telecommand, AOS, and USDLP (also works for CADU)</a:t>
            </a:r>
          </a:p>
          <a:p>
            <a:pPr lvl="3"/>
            <a:r>
              <a:rPr lang="en-US" sz="1200" dirty="0" smtClean="0"/>
              <a:t>Telecommand: TFVN (2), [Flags &amp; Spare] (4), SCID (10), VCID </a:t>
            </a:r>
            <a:r>
              <a:rPr lang="en-US" sz="1200" dirty="0" smtClean="0"/>
              <a:t>(3)</a:t>
            </a:r>
            <a:endParaRPr lang="en-US" sz="1200" dirty="0" smtClean="0"/>
          </a:p>
          <a:p>
            <a:pPr lvl="4"/>
            <a:r>
              <a:rPr lang="en-US" sz="1200" dirty="0" smtClean="0"/>
              <a:t>Mask: </a:t>
            </a:r>
            <a:r>
              <a:rPr lang="en-US" sz="1200" dirty="0" smtClean="0"/>
              <a:t>11000011111111111110000000000000</a:t>
            </a:r>
            <a:endParaRPr lang="en-US" sz="1200" dirty="0" smtClean="0"/>
          </a:p>
          <a:p>
            <a:pPr lvl="3"/>
            <a:r>
              <a:rPr lang="en-US" sz="1200" dirty="0" smtClean="0"/>
              <a:t>AOS: </a:t>
            </a:r>
            <a:r>
              <a:rPr lang="en-US" sz="1200" dirty="0"/>
              <a:t>TFVN (2), </a:t>
            </a:r>
            <a:r>
              <a:rPr lang="en-US" sz="1200" dirty="0" smtClean="0"/>
              <a:t>SCID (8), </a:t>
            </a:r>
            <a:r>
              <a:rPr lang="en-US" sz="1200" dirty="0"/>
              <a:t>VCID (6</a:t>
            </a:r>
            <a:r>
              <a:rPr lang="en-US" sz="1200" dirty="0" smtClean="0"/>
              <a:t>)</a:t>
            </a:r>
          </a:p>
          <a:p>
            <a:pPr lvl="4"/>
            <a:r>
              <a:rPr lang="en-US" sz="1200" dirty="0" smtClean="0"/>
              <a:t>Mask: 11111111111111110000000000000000</a:t>
            </a:r>
          </a:p>
          <a:p>
            <a:pPr lvl="3"/>
            <a:r>
              <a:rPr lang="en-US" sz="1200" dirty="0" smtClean="0"/>
              <a:t>USLDP: </a:t>
            </a:r>
            <a:r>
              <a:rPr lang="en-US" sz="1200" dirty="0"/>
              <a:t>TFVN </a:t>
            </a:r>
            <a:r>
              <a:rPr lang="en-US" sz="1200" dirty="0" smtClean="0"/>
              <a:t>(4), </a:t>
            </a:r>
            <a:r>
              <a:rPr lang="en-US" sz="1200" dirty="0"/>
              <a:t>SCID </a:t>
            </a:r>
            <a:r>
              <a:rPr lang="en-US" sz="1200" dirty="0" smtClean="0"/>
              <a:t>(16), [S/D] (1) VCID </a:t>
            </a:r>
            <a:r>
              <a:rPr lang="en-US" sz="1200" dirty="0"/>
              <a:t>(6</a:t>
            </a:r>
            <a:r>
              <a:rPr lang="en-US" sz="1200" dirty="0" smtClean="0"/>
              <a:t>)</a:t>
            </a:r>
          </a:p>
          <a:p>
            <a:pPr lvl="4"/>
            <a:r>
              <a:rPr lang="en-US" sz="1200" dirty="0" smtClean="0"/>
              <a:t>Mask: 11111111111111111111011111100000</a:t>
            </a:r>
          </a:p>
          <a:p>
            <a:pPr lvl="3"/>
            <a:r>
              <a:rPr lang="en-US" sz="1200" dirty="0" smtClean="0"/>
              <a:t>CADU: don’t care</a:t>
            </a:r>
          </a:p>
          <a:p>
            <a:pPr lvl="4"/>
            <a:r>
              <a:rPr lang="en-US" sz="1200" dirty="0"/>
              <a:t>Mask: </a:t>
            </a:r>
            <a:r>
              <a:rPr lang="en-US" sz="1200" dirty="0" smtClean="0"/>
              <a:t>00000000000000000000000000000000; Value: </a:t>
            </a:r>
            <a:r>
              <a:rPr lang="en-US" sz="1200" dirty="0"/>
              <a:t>00000000000000000000000000000000</a:t>
            </a:r>
          </a:p>
          <a:p>
            <a:pPr lvl="3"/>
            <a:endParaRPr lang="en-US" sz="1200" dirty="0"/>
          </a:p>
          <a:p>
            <a:pPr lvl="2"/>
            <a:endParaRPr lang="en-US" sz="1200" dirty="0"/>
          </a:p>
          <a:p>
            <a:pPr lvl="2"/>
            <a:endParaRPr lang="en-US" sz="14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8</a:t>
            </a:fld>
            <a:endParaRPr lang="en-US"/>
          </a:p>
        </p:txBody>
      </p:sp>
    </p:spTree>
    <p:extLst>
      <p:ext uri="{BB962C8B-B14F-4D97-AF65-F5344CB8AC3E}">
        <p14:creationId xmlns:p14="http://schemas.microsoft.com/office/powerpoint/2010/main" val="282897753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VC multiplexing</a:t>
            </a:r>
            <a:endParaRPr lang="en-US" sz="2400" dirty="0"/>
          </a:p>
        </p:txBody>
      </p:sp>
      <p:sp>
        <p:nvSpPr>
          <p:cNvPr id="3" name="Content Placeholder 2"/>
          <p:cNvSpPr>
            <a:spLocks noGrp="1"/>
          </p:cNvSpPr>
          <p:nvPr>
            <p:ph idx="1"/>
          </p:nvPr>
        </p:nvSpPr>
        <p:spPr>
          <a:xfrm>
            <a:off x="141287" y="1208087"/>
            <a:ext cx="8726487" cy="5211763"/>
          </a:xfrm>
        </p:spPr>
        <p:txBody>
          <a:bodyPr/>
          <a:lstStyle/>
          <a:p>
            <a:r>
              <a:rPr lang="en-US" sz="2000" dirty="0" smtClean="0"/>
              <a:t>Current concept: FF will use the same VC multiplexing schemes as SLE Forward Space Packet</a:t>
            </a:r>
          </a:p>
          <a:p>
            <a:pPr lvl="1"/>
            <a:r>
              <a:rPr lang="en-US" sz="1800" dirty="0" smtClean="0"/>
              <a:t>FIFO</a:t>
            </a:r>
          </a:p>
          <a:p>
            <a:pPr lvl="1"/>
            <a:r>
              <a:rPr lang="en-US" sz="1800" dirty="0" smtClean="0"/>
              <a:t>Absolute priority</a:t>
            </a:r>
          </a:p>
          <a:p>
            <a:pPr lvl="1"/>
            <a:r>
              <a:rPr lang="en-US" sz="1800" dirty="0" smtClean="0"/>
              <a:t>Polling vector</a:t>
            </a:r>
          </a:p>
          <a:p>
            <a:r>
              <a:rPr lang="en-US" sz="2000" dirty="0"/>
              <a:t>The SDLP specs define multiplexing as occurring at both the VC level and at the MC </a:t>
            </a:r>
            <a:r>
              <a:rPr lang="en-US" sz="2000" dirty="0" smtClean="0"/>
              <a:t>level</a:t>
            </a:r>
          </a:p>
          <a:p>
            <a:pPr lvl="1"/>
            <a:r>
              <a:rPr lang="en-US" sz="1800" dirty="0" smtClean="0"/>
              <a:t>SDLP specs defer </a:t>
            </a:r>
            <a:r>
              <a:rPr lang="en-US" sz="1800" dirty="0" err="1" smtClean="0"/>
              <a:t>muxing</a:t>
            </a:r>
            <a:r>
              <a:rPr lang="en-US" sz="1800" dirty="0" smtClean="0"/>
              <a:t> scheme to “project organizations”</a:t>
            </a:r>
          </a:p>
          <a:p>
            <a:pPr lvl="2"/>
            <a:r>
              <a:rPr lang="en-US" sz="1600" dirty="0" smtClean="0"/>
              <a:t>FSP defined the aforementioned set of schemes for the VC level</a:t>
            </a:r>
          </a:p>
          <a:p>
            <a:r>
              <a:rPr lang="en-US" sz="2000" dirty="0" smtClean="0"/>
              <a:t>How will FF-CSTS deal with MC-level </a:t>
            </a:r>
            <a:r>
              <a:rPr lang="en-US" sz="2000" dirty="0" err="1" smtClean="0"/>
              <a:t>muxing</a:t>
            </a:r>
            <a:r>
              <a:rPr lang="en-US" sz="2000" dirty="0" smtClean="0"/>
              <a:t> schemes?</a:t>
            </a:r>
          </a:p>
          <a:p>
            <a:pPr lvl="1"/>
            <a:r>
              <a:rPr lang="en-US" sz="1800" dirty="0" smtClean="0"/>
              <a:t>Ignore it (e.g., always FIFO)?</a:t>
            </a:r>
          </a:p>
          <a:p>
            <a:pPr lvl="1"/>
            <a:r>
              <a:rPr lang="en-US" sz="1800" dirty="0" smtClean="0"/>
              <a:t>Create a second tier of </a:t>
            </a:r>
            <a:r>
              <a:rPr lang="en-US" sz="1800" dirty="0" err="1" smtClean="0"/>
              <a:t>muxing</a:t>
            </a:r>
            <a:r>
              <a:rPr lang="en-US" sz="1800" dirty="0" smtClean="0"/>
              <a:t> schemes?</a:t>
            </a:r>
          </a:p>
          <a:p>
            <a:pPr lvl="1"/>
            <a:r>
              <a:rPr lang="en-US" sz="1800" dirty="0" smtClean="0">
                <a:solidFill>
                  <a:srgbClr val="FF0000"/>
                </a:solidFill>
              </a:rPr>
              <a:t>Proposal: use a singe-level </a:t>
            </a:r>
            <a:r>
              <a:rPr lang="en-US" sz="1800" dirty="0" err="1" smtClean="0">
                <a:solidFill>
                  <a:srgbClr val="FF0000"/>
                </a:solidFill>
              </a:rPr>
              <a:t>muxing</a:t>
            </a:r>
            <a:r>
              <a:rPr lang="en-US" sz="1800" dirty="0" smtClean="0">
                <a:solidFill>
                  <a:srgbClr val="FF0000"/>
                </a:solidFill>
              </a:rPr>
              <a:t> scheme based on GCVID, not merely VCID</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9</a:t>
            </a:fld>
            <a:endParaRPr lang="en-US"/>
          </a:p>
        </p:txBody>
      </p:sp>
    </p:spTree>
    <p:extLst>
      <p:ext uri="{BB962C8B-B14F-4D97-AF65-F5344CB8AC3E}">
        <p14:creationId xmlns:p14="http://schemas.microsoft.com/office/powerpoint/2010/main" val="63851775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SLE-SM Service Specification Red 1 - Overview3</Template>
  <TotalTime>34528</TotalTime>
  <Words>2116</Words>
  <Application>Microsoft Office PowerPoint</Application>
  <PresentationFormat>On-screen Show (4:3)</PresentationFormat>
  <Paragraphs>152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SLE-SM Service Specification Red 1 - Overview3</vt:lpstr>
      <vt:lpstr>Forward Frame CSTS Discussion Items</vt:lpstr>
      <vt:lpstr>Discussion Items</vt:lpstr>
      <vt:lpstr>Specification of the Prime Procedure Type(s?) (1 of 4)</vt:lpstr>
      <vt:lpstr>Specification of the Prime Procedure Type(s?) (2 of 4)</vt:lpstr>
      <vt:lpstr>Specification of the Prime Procedure Type(s?) (3 of 4)</vt:lpstr>
      <vt:lpstr>Normative Dependency on Guidelines (1 of 2)</vt:lpstr>
      <vt:lpstr>Normative Dependency on Guidelines (1 of 2)</vt:lpstr>
      <vt:lpstr>VCID validation</vt:lpstr>
      <vt:lpstr>VC multiplexing</vt:lpstr>
      <vt:lpstr>Access to Underlying Production Process Monitored Parameters</vt:lpstr>
      <vt:lpstr>Access to Underlying Production Process Monitored Notifiable Events</vt:lpstr>
      <vt:lpstr>Specification of production processing</vt:lpstr>
      <vt:lpstr>Proposed Figure 2-1: Production and Provision of the Forward Frames Services</vt:lpstr>
      <vt:lpstr>Proposed Figure 2-2: Example of Management and Provision of Forward Frame Service Instances for a Service Package</vt:lpstr>
      <vt:lpstr>Forward Frames Production Informative Annex: Asynchronous Mode – Telecommand Frames Example</vt:lpstr>
      <vt:lpstr>Forward Frames Production Informative Annex: Synchronous Mode – AOS Frames Example</vt:lpstr>
      <vt:lpstr>Forward Frames Production Informative Annex: Synchronous Mode – AOS CADUs Example</vt:lpstr>
      <vt:lpstr>Discussion Item Resolutions</vt:lpstr>
      <vt:lpstr>Ability to Extend a CSTS Specification Beyond the Provisions of the Guidelines</vt:lpstr>
    </vt:vector>
  </TitlesOfParts>
  <Company>VEGA Group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822</cp:revision>
  <cp:lastPrinted>2015-11-04T21:03:12Z</cp:lastPrinted>
  <dcterms:created xsi:type="dcterms:W3CDTF">2006-05-15T11:39:39Z</dcterms:created>
  <dcterms:modified xsi:type="dcterms:W3CDTF">2017-09-28T15:41:58Z</dcterms:modified>
</cp:coreProperties>
</file>