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  <p:sldMasterId id="2147483658" r:id="rId5"/>
  </p:sldMasterIdLst>
  <p:notesMasterIdLst>
    <p:notesMasterId r:id="rId12"/>
  </p:notesMasterIdLst>
  <p:handoutMasterIdLst>
    <p:handoutMasterId r:id="rId13"/>
  </p:handoutMasterIdLst>
  <p:sldIdLst>
    <p:sldId id="644" r:id="rId6"/>
    <p:sldId id="659" r:id="rId7"/>
    <p:sldId id="660" r:id="rId8"/>
    <p:sldId id="661" r:id="rId9"/>
    <p:sldId id="662" r:id="rId10"/>
    <p:sldId id="663" r:id="rId11"/>
  </p:sldIdLst>
  <p:sldSz cx="9144000" cy="6858000" type="letter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7E85DB1-0FF7-448A-876A-E6A0BCA6260A}">
          <p14:sldIdLst>
            <p14:sldId id="644"/>
            <p14:sldId id="659"/>
            <p14:sldId id="660"/>
            <p14:sldId id="661"/>
            <p14:sldId id="662"/>
            <p14:sldId id="6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7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nat, Marcin" initials="GM" lastIdx="2" clrIdx="0">
    <p:extLst>
      <p:ext uri="{19B8F6BF-5375-455C-9EA6-DF929625EA0E}">
        <p15:presenceInfo xmlns:p15="http://schemas.microsoft.com/office/powerpoint/2012/main" userId="S-1-5-21-1156737867-681972312-1097073633-1099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808080"/>
    <a:srgbClr val="5F5F5F"/>
    <a:srgbClr val="B2B2B2"/>
    <a:srgbClr val="FFFF00"/>
    <a:srgbClr val="A6D86E"/>
    <a:srgbClr val="97D256"/>
    <a:srgbClr val="FFFF99"/>
    <a:srgbClr val="008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 autoAdjust="0"/>
    <p:restoredTop sz="93591" autoAdjust="0"/>
  </p:normalViewPr>
  <p:slideViewPr>
    <p:cSldViewPr>
      <p:cViewPr varScale="1">
        <p:scale>
          <a:sx n="104" d="100"/>
          <a:sy n="104" d="100"/>
        </p:scale>
        <p:origin x="76" y="1480"/>
      </p:cViewPr>
      <p:guideLst>
        <p:guide orient="horz" pos="79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494" y="-72"/>
      </p:cViewPr>
      <p:guideLst>
        <p:guide orient="horz" pos="3024"/>
        <p:guide pos="2304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13BDE1E4-412B-407C-A980-2F1D2D5A0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10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C1CAF83B-30F1-4420-86A9-ACD9B25FD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7900" y="4560888"/>
            <a:ext cx="5359400" cy="432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2" tIns="44759" rIns="91112" bIns="44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1588" y="727075"/>
            <a:ext cx="4783137" cy="3587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55068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CAB2D9-3F25-4E52-B6C6-A8F0F24465A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650F184A-3E09-4500-951E-290CACA94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0EA7DB8E-5075-4354-95A0-0C3EA6180E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1C040D8F-0D86-4756-B131-D043A3104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1193352B-30E4-4116-9E16-EE112B5023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044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081"/>
            <a:ext cx="8229600" cy="5155084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097A61-8ED8-40AB-B049-3B759D4AAD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7D8E4-4583-4B26-814E-AE06ABED89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412F2749-C343-4621-9D19-8A0DACDC2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F3E92332-FE11-4BA3-90E6-942EABC1E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2557947A-BD3E-41CB-96E6-55ADA2069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682DB156-1FEE-4915-A27E-5E28A0AD27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EEB2ED57-B0AC-456B-9432-63BD1E6FC9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497A59C1-726A-49C4-AFD8-3942A77FF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00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0649" name="Line 1001"/>
          <p:cNvSpPr>
            <a:spLocks noChangeShapeType="1"/>
          </p:cNvSpPr>
          <p:nvPr userDrawn="1"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/>
          </a:p>
        </p:txBody>
      </p:sp>
      <p:pic>
        <p:nvPicPr>
          <p:cNvPr id="1029" name="Picture 1" descr="part1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6477000"/>
            <a:ext cx="25908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59C0E02-EB51-4876-B4FC-FC390626E7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7D8E4-4583-4B26-814E-AE06ABED89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</p:sldLayoutIdLst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we.ccsds.org/css/docs/CSS-CLOUD/Meeting%20Materials/2022/Fall/220914-clould-computing-clientside.pptx?d=w5720b0cc01a6481c9323fa64e437d4c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76200"/>
            <a:ext cx="12954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0" y="0"/>
            <a:ext cx="1371600" cy="6096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GB" sz="1800"/>
          </a:p>
        </p:txBody>
      </p:sp>
      <p:sp>
        <p:nvSpPr>
          <p:cNvPr id="19459" name="Rectangle 6"/>
          <p:cNvSpPr>
            <a:spLocks noChangeArrowheads="1"/>
          </p:cNvSpPr>
          <p:nvPr/>
        </p:nvSpPr>
        <p:spPr bwMode="auto">
          <a:xfrm>
            <a:off x="7696200" y="0"/>
            <a:ext cx="1447800" cy="6858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GB" sz="1800"/>
          </a:p>
        </p:txBody>
      </p:sp>
      <p:sp>
        <p:nvSpPr>
          <p:cNvPr id="19460" name="Rectangle 8"/>
          <p:cNvSpPr>
            <a:spLocks noChangeArrowheads="1"/>
          </p:cNvSpPr>
          <p:nvPr/>
        </p:nvSpPr>
        <p:spPr bwMode="auto">
          <a:xfrm>
            <a:off x="7772400" y="6248400"/>
            <a:ext cx="1371600" cy="6096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GB" sz="1800"/>
          </a:p>
        </p:txBody>
      </p:sp>
      <p:sp>
        <p:nvSpPr>
          <p:cNvPr id="929803" name="Text Box 11"/>
          <p:cNvSpPr txBox="1">
            <a:spLocks noChangeArrowheads="1"/>
          </p:cNvSpPr>
          <p:nvPr/>
        </p:nvSpPr>
        <p:spPr bwMode="auto">
          <a:xfrm>
            <a:off x="685800" y="1201510"/>
            <a:ext cx="7597775" cy="523220"/>
          </a:xfrm>
          <a:prstGeom prst="rect">
            <a:avLst/>
          </a:prstGeom>
          <a:noFill/>
          <a:ln w="76200">
            <a:solidFill>
              <a:srgbClr val="000099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de-DE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CCSDS Fall 2022 Toulouse Meetings</a:t>
            </a:r>
            <a:endParaRPr lang="en-US" sz="28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19462" name="Text Box 12"/>
          <p:cNvSpPr txBox="1">
            <a:spLocks noChangeArrowheads="1"/>
          </p:cNvSpPr>
          <p:nvPr/>
        </p:nvSpPr>
        <p:spPr bwMode="auto">
          <a:xfrm>
            <a:off x="1616480" y="3313785"/>
            <a:ext cx="5935471" cy="12003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000099"/>
                </a:solidFill>
                <a:latin typeface="Calibri" pitchFamily="34" charset="0"/>
              </a:rPr>
              <a:t>CSS Cloud Computing BOF Meeting Summary</a:t>
            </a:r>
          </a:p>
          <a:p>
            <a:pPr algn="ctr" eaLnBrk="0" hangingPunct="0"/>
            <a:endParaRPr lang="en-US" sz="2400" dirty="0">
              <a:solidFill>
                <a:srgbClr val="000099"/>
              </a:solidFill>
              <a:latin typeface="Calibri" pitchFamily="34" charset="0"/>
            </a:endParaRPr>
          </a:p>
          <a:p>
            <a:pPr algn="ctr" eaLnBrk="0" hangingPunct="0"/>
            <a:r>
              <a:rPr lang="en-US" sz="2400" dirty="0">
                <a:solidFill>
                  <a:srgbClr val="000099"/>
                </a:solidFill>
                <a:latin typeface="Calibri" pitchFamily="34" charset="0"/>
              </a:rPr>
              <a:t>03 Nov 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62D37-B081-488B-B9F5-EBADA6A48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F31BB-0CB0-428E-8083-CC6A7E4A0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Agreed to prioritize for telemetry and tracking data delivery via cloud</a:t>
            </a:r>
          </a:p>
          <a:p>
            <a:pPr lvl="1"/>
            <a:r>
              <a:rPr lang="en-US" dirty="0"/>
              <a:t>Command delivery seen as a lower priority</a:t>
            </a:r>
          </a:p>
          <a:p>
            <a:pPr lvl="1"/>
            <a:r>
              <a:rPr lang="en-US" dirty="0"/>
              <a:t>Noted that data delivery within the cloud is preferred (avoid cloud egress fees to the extent possible)</a:t>
            </a:r>
          </a:p>
          <a:p>
            <a:pPr lvl="2"/>
            <a:r>
              <a:rPr lang="en-US" dirty="0"/>
              <a:t>But need to keep in mind data delivery from the cloud to outside the cloud</a:t>
            </a:r>
          </a:p>
          <a:p>
            <a:pPr lvl="1"/>
            <a:r>
              <a:rPr lang="en-US" dirty="0"/>
              <a:t>Spacecraft engineering and tracking data are good candidates for data stream delivery</a:t>
            </a:r>
          </a:p>
          <a:p>
            <a:pPr lvl="1"/>
            <a:r>
              <a:rPr lang="en-US" dirty="0"/>
              <a:t>For data files, TGFT packaging (TGFT is already a CCSDS standard) could be used</a:t>
            </a:r>
          </a:p>
          <a:p>
            <a:pPr lvl="2"/>
            <a:r>
              <a:rPr lang="en-US" dirty="0"/>
              <a:t>But some discussion that so far TGFT does not appear to be very popular</a:t>
            </a:r>
          </a:p>
          <a:p>
            <a:pPr lvl="3"/>
            <a:r>
              <a:rPr lang="en-US" dirty="0"/>
              <a:t>No agency implementation plans yet that anyone knows about</a:t>
            </a:r>
          </a:p>
          <a:p>
            <a:r>
              <a:rPr lang="en-US" dirty="0"/>
              <a:t>Noted that Azure (Microsoft) and GCP (Google) operate similarly to AWS (Amazon) re file and streaming data delivery</a:t>
            </a:r>
          </a:p>
          <a:p>
            <a:r>
              <a:rPr lang="en-US" dirty="0"/>
              <a:t>Discussed client side considerations</a:t>
            </a:r>
          </a:p>
          <a:p>
            <a:pPr lvl="1"/>
            <a:r>
              <a:rPr lang="en-US" dirty="0"/>
              <a:t>See presentation from J. Liao, “</a:t>
            </a:r>
            <a:r>
              <a:rPr lang="en-US" dirty="0">
                <a:solidFill>
                  <a:srgbClr val="000099"/>
                </a:solidFill>
                <a:latin typeface="Calibri" pitchFamily="34" charset="0"/>
                <a:hlinkClick r:id="rId2"/>
              </a:rPr>
              <a:t>Client Side Cloud Computing</a:t>
            </a:r>
            <a:r>
              <a:rPr lang="en-US" dirty="0">
                <a:solidFill>
                  <a:srgbClr val="000099"/>
                </a:solidFill>
                <a:latin typeface="Calibri" pitchFamily="34" charset="0"/>
              </a:rPr>
              <a:t>” (or see CWE, CSS CLOUD </a:t>
            </a:r>
            <a:r>
              <a:rPr lang="en-US" dirty="0">
                <a:solidFill>
                  <a:srgbClr val="000099"/>
                </a:solidFill>
                <a:latin typeface="Calibri" pitchFamily="34" charset="0"/>
                <a:sym typeface="Wingdings" panose="05000000000000000000" pitchFamily="2" charset="2"/>
              </a:rPr>
              <a:t> Meeting Materials  2022  Fall)</a:t>
            </a:r>
            <a:r>
              <a:rPr lang="en-US" dirty="0">
                <a:solidFill>
                  <a:srgbClr val="000099"/>
                </a:solidFill>
                <a:latin typeface="Calibri" pitchFamily="34" charset="0"/>
              </a:rPr>
              <a:t> 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800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CF5EC-BBB9-4039-B2CB-0C4B403D6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Cybersecurity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13988-8EC1-4097-AA98-D3529EC36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Joint session with SE Area Security WG (SWG)</a:t>
            </a:r>
          </a:p>
          <a:p>
            <a:r>
              <a:rPr lang="en-US" dirty="0"/>
              <a:t>Reviewed the shared security model with which cloud providers tend to operate and noted different implementation models imply differing security considerations</a:t>
            </a:r>
          </a:p>
          <a:p>
            <a:pPr lvl="1"/>
            <a:r>
              <a:rPr lang="en-US" dirty="0"/>
              <a:t>IaaS approach </a:t>
            </a:r>
            <a:r>
              <a:rPr lang="en-US" dirty="0">
                <a:sym typeface="Wingdings" panose="05000000000000000000" pitchFamily="2" charset="2"/>
              </a:rPr>
              <a:t> more onus on cloud customer re cybersecurity responsibility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PaaS approach  more onus on  the provider re cybersecurity</a:t>
            </a:r>
            <a:endParaRPr lang="en-US" dirty="0"/>
          </a:p>
          <a:p>
            <a:r>
              <a:rPr lang="en-US" dirty="0"/>
              <a:t>Agreed that application level security will be required</a:t>
            </a:r>
          </a:p>
          <a:p>
            <a:pPr lvl="1"/>
            <a:r>
              <a:rPr lang="en-US" dirty="0"/>
              <a:t>I.e., securing content for file or streaming data delivery</a:t>
            </a:r>
          </a:p>
          <a:p>
            <a:r>
              <a:rPr lang="en-US" dirty="0"/>
              <a:t>Agreed to stay in touch with SWG, especially re reviewing any draft material in the concept paper re security</a:t>
            </a:r>
          </a:p>
        </p:txBody>
      </p:sp>
    </p:spTree>
    <p:extLst>
      <p:ext uri="{BB962C8B-B14F-4D97-AF65-F5344CB8AC3E}">
        <p14:creationId xmlns:p14="http://schemas.microsoft.com/office/powerpoint/2010/main" val="537980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FB770-4413-47C7-9AFB-D45E4899A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Shaping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61205-E538-4604-A261-8EBF91B86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Discussed potential standards to be produced – captured in map image below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E87187-7EF5-4090-A7CE-9275E10FF3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43574"/>
            <a:ext cx="9144000" cy="317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514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17A97-DF40-4ED7-A277-15CBD4ED4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Chartering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D96A8-DE6F-4112-B6E5-E2DC7A1BD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options</a:t>
            </a:r>
          </a:p>
          <a:p>
            <a:pPr lvl="1"/>
            <a:r>
              <a:rPr lang="en-US" dirty="0"/>
              <a:t>Re-charter existing WGs in CSS Area </a:t>
            </a:r>
          </a:p>
          <a:p>
            <a:pPr lvl="1"/>
            <a:r>
              <a:rPr lang="en-US" dirty="0"/>
              <a:t>Create a new WG</a:t>
            </a:r>
          </a:p>
          <a:p>
            <a:r>
              <a:rPr lang="en-US" dirty="0"/>
              <a:t>Creation of a new WG is favored so as not to dilute the focus of the CSSM and CSTS WGs</a:t>
            </a:r>
          </a:p>
        </p:txBody>
      </p:sp>
    </p:spTree>
    <p:extLst>
      <p:ext uri="{BB962C8B-B14F-4D97-AF65-F5344CB8AC3E}">
        <p14:creationId xmlns:p14="http://schemas.microsoft.com/office/powerpoint/2010/main" val="361621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CE6BF-0500-4395-AD61-10F0C6C09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for Spring 2023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DCAB9-DE4F-4C72-848B-89BBA66A0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Finalized concept paper that</a:t>
            </a:r>
          </a:p>
          <a:p>
            <a:pPr lvl="1"/>
            <a:r>
              <a:rPr lang="en-US" dirty="0"/>
              <a:t>Recommends standards to be produced</a:t>
            </a:r>
          </a:p>
          <a:p>
            <a:pPr lvl="1"/>
            <a:r>
              <a:rPr lang="en-US"/>
              <a:t>Recommends WG </a:t>
            </a:r>
            <a:r>
              <a:rPr lang="en-US" dirty="0"/>
              <a:t>composition/charter</a:t>
            </a:r>
          </a:p>
        </p:txBody>
      </p:sp>
    </p:spTree>
    <p:extLst>
      <p:ext uri="{BB962C8B-B14F-4D97-AF65-F5344CB8AC3E}">
        <p14:creationId xmlns:p14="http://schemas.microsoft.com/office/powerpoint/2010/main" val="2597337978"/>
      </p:ext>
    </p:extLst>
  </p:cSld>
  <p:clrMapOvr>
    <a:masterClrMapping/>
  </p:clrMapOvr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519C13F5234A43A6B360F5DBB76A87" ma:contentTypeVersion="0" ma:contentTypeDescription="Create a new document." ma:contentTypeScope="" ma:versionID="f3d92b4dde5121a70c64cd5243ccd36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E5C4C16-C7A8-4E74-BED9-494518859F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C1FB2B8-ABB7-415C-8DE9-F9297D444E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F14BD0-ED18-40F8-BACF-92E33194557B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24270</TotalTime>
  <Pages>51</Pages>
  <Words>340</Words>
  <Application>Microsoft Office PowerPoint</Application>
  <PresentationFormat>Letter Paper (8.5x11 in)</PresentationFormat>
  <Paragraphs>37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TMOD Presentations</vt:lpstr>
      <vt:lpstr>Custom Design</vt:lpstr>
      <vt:lpstr>PowerPoint Presentation</vt:lpstr>
      <vt:lpstr>Use Case Discussion</vt:lpstr>
      <vt:lpstr>Cybersecurity discussion</vt:lpstr>
      <vt:lpstr>Standards Shaping Discussion</vt:lpstr>
      <vt:lpstr>Chartering Discussion</vt:lpstr>
      <vt:lpstr>Goal for Spring 2023 Meetings</vt:lpstr>
    </vt:vector>
  </TitlesOfParts>
  <Company>NASA Headquarters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CESG-Report-to-CMC-June2008</dc:title>
  <dc:creator>Barkley, Erik J (US 3970)</dc:creator>
  <cp:lastModifiedBy>Barkley, Erik J (US 3970)</cp:lastModifiedBy>
  <cp:revision>1375</cp:revision>
  <cp:lastPrinted>2022-11-08T01:23:28Z</cp:lastPrinted>
  <dcterms:created xsi:type="dcterms:W3CDTF">1998-05-20T16:00:08Z</dcterms:created>
  <dcterms:modified xsi:type="dcterms:W3CDTF">2022-11-08T01:33:35Z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0x01010062519C13F5234A43A6B360F5DBB76A87</vt:lpwstr>
  </property>
</Properties>
</file>