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14"/>
  </p:notesMasterIdLst>
  <p:sldIdLst>
    <p:sldId id="258" r:id="rId5"/>
    <p:sldId id="259" r:id="rId6"/>
    <p:sldId id="262" r:id="rId7"/>
    <p:sldId id="263" r:id="rId8"/>
    <p:sldId id="264" r:id="rId9"/>
    <p:sldId id="265" r:id="rId10"/>
    <p:sldId id="261" r:id="rId11"/>
    <p:sldId id="266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4716" autoAdjust="0"/>
  </p:normalViewPr>
  <p:slideViewPr>
    <p:cSldViewPr>
      <p:cViewPr varScale="1">
        <p:scale>
          <a:sx n="117" d="100"/>
          <a:sy n="117" d="100"/>
        </p:scale>
        <p:origin x="-5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647F8-FA7E-4AD6-8015-07A591794E3A}" type="datetimeFigureOut">
              <a:rPr lang="en-US" smtClean="0"/>
              <a:pPr/>
              <a:t>6/12/2025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80BCB-59F2-49F3-B036-D3AB9CF10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 flipV="1">
            <a:off x="0" y="0"/>
            <a:ext cx="9144000" cy="568325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92113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738188" y="2095500"/>
            <a:ext cx="1071562" cy="841375"/>
          </a:xfrm>
          <a:prstGeom prst="star4">
            <a:avLst>
              <a:gd name="adj" fmla="val 10648"/>
            </a:avLst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45720" rIns="45720" anchor="ctr"/>
          <a:lstStyle/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667000"/>
            <a:ext cx="6192838" cy="2185988"/>
          </a:xfrm>
        </p:spPr>
        <p:txBody>
          <a:bodyPr lIns="0" tIns="0" rIns="0" bIns="0"/>
          <a:lstStyle>
            <a:lvl1pPr marL="0" indent="0" defTabSz="274638">
              <a:buFont typeface="Wingdings" pitchFamily="2" charset="2"/>
              <a:buNone/>
              <a:defRPr/>
            </a:lvl1pPr>
            <a:lvl2pPr marL="339725" lvl="1" indent="228600" defTabSz="274638">
              <a:buClr>
                <a:srgbClr val="E3F3FF"/>
              </a:buClr>
              <a:buFont typeface="Wingdings" pitchFamily="2" charset="2"/>
              <a:buNone/>
              <a:defRPr/>
            </a:lvl2pPr>
            <a:lvl3pPr marL="566738" lvl="2" indent="0" defTabSz="274638">
              <a:buFont typeface="Wingdings" pitchFamily="2" charset="2"/>
              <a:buNone/>
              <a:defRPr/>
            </a:lvl3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476375" y="1219200"/>
            <a:ext cx="6192838" cy="1143000"/>
          </a:xfrm>
        </p:spPr>
        <p:txBody>
          <a:bodyPr tIns="45720" bIns="45720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2" descr="http://public.ccsds.org/sites/databases/Logos/_CCSDSLogoNoOrgText%203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87742"/>
            <a:ext cx="1295400" cy="57025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304800"/>
            <a:ext cx="2005013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64225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933825" cy="5105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914400"/>
            <a:ext cx="3935413" cy="5105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4873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28559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01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802163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073900" y="6488668"/>
            <a:ext cx="2070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r">
              <a:defRPr/>
            </a:pPr>
            <a:r>
              <a:rPr lang="en-US" sz="1400" b="1" dirty="0">
                <a:solidFill>
                  <a:schemeClr val="bg1"/>
                </a:solidFill>
              </a:rPr>
              <a:t>Page </a:t>
            </a:r>
            <a:fld id="{0F398C31-17A8-4DA0-AE89-3CA204976A6E}" type="slidenum">
              <a:rPr lang="en-US" sz="1400" b="1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7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166688" y="563563"/>
            <a:ext cx="644525" cy="517525"/>
          </a:xfrm>
          <a:prstGeom prst="star4">
            <a:avLst>
              <a:gd name="adj" fmla="val 10648"/>
            </a:avLst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45720" rIns="45720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2" descr="http://public.ccsds.org/sites/databases/Logos/_CCSDSLogoNoOrgText%203.jpg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87742"/>
            <a:ext cx="1295400" cy="57025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454025" indent="-4540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u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917575" indent="-3492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t"/>
        <a:defRPr sz="2000">
          <a:solidFill>
            <a:schemeClr val="tx1"/>
          </a:solidFill>
          <a:latin typeface="+mn-lt"/>
        </a:defRPr>
      </a:lvl2pPr>
      <a:lvl3pPr marL="1322388" indent="-2905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ª"/>
        <a:defRPr sz="1800">
          <a:solidFill>
            <a:schemeClr val="tx1"/>
          </a:solidFill>
          <a:latin typeface="+mn-lt"/>
        </a:defRPr>
      </a:lvl3pPr>
      <a:lvl4pPr marL="1719263" indent="-2825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²"/>
        <a:defRPr sz="1600">
          <a:solidFill>
            <a:schemeClr val="tx1"/>
          </a:solidFill>
          <a:latin typeface="+mn-lt"/>
        </a:defRPr>
      </a:lvl4pPr>
      <a:lvl5pPr marL="2074863" indent="-241300" algn="l" rtl="0" eaLnBrk="1" fontAlgn="base" hangingPunct="1">
        <a:spcBef>
          <a:spcPct val="20000"/>
        </a:spcBef>
        <a:spcAft>
          <a:spcPct val="40000"/>
        </a:spcAft>
        <a:buClr>
          <a:schemeClr val="tx1"/>
        </a:buClr>
        <a:buFont typeface="Wingdings" pitchFamily="2" charset="2"/>
        <a:buChar char="±"/>
        <a:defRPr sz="1400">
          <a:solidFill>
            <a:schemeClr val="tx1"/>
          </a:solidFill>
          <a:latin typeface="+mn-lt"/>
        </a:defRPr>
      </a:lvl5pPr>
      <a:lvl6pPr marL="2532063" indent="-241300" algn="l" rtl="0" eaLnBrk="1" fontAlgn="base" hangingPunct="1">
        <a:spcBef>
          <a:spcPct val="20000"/>
        </a:spcBef>
        <a:spcAft>
          <a:spcPct val="40000"/>
        </a:spcAft>
        <a:buClr>
          <a:schemeClr val="tx1"/>
        </a:buClr>
        <a:buFont typeface="Wingdings" pitchFamily="2" charset="2"/>
        <a:buChar char="±"/>
        <a:defRPr sz="1400">
          <a:solidFill>
            <a:schemeClr val="tx1"/>
          </a:solidFill>
          <a:latin typeface="+mn-lt"/>
        </a:defRPr>
      </a:lvl6pPr>
      <a:lvl7pPr marL="2989263" indent="-241300" algn="l" rtl="0" eaLnBrk="1" fontAlgn="base" hangingPunct="1">
        <a:spcBef>
          <a:spcPct val="20000"/>
        </a:spcBef>
        <a:spcAft>
          <a:spcPct val="40000"/>
        </a:spcAft>
        <a:buClr>
          <a:schemeClr val="tx1"/>
        </a:buClr>
        <a:buFont typeface="Wingdings" pitchFamily="2" charset="2"/>
        <a:buChar char="±"/>
        <a:defRPr sz="1400">
          <a:solidFill>
            <a:schemeClr val="tx1"/>
          </a:solidFill>
          <a:latin typeface="+mn-lt"/>
        </a:defRPr>
      </a:lvl7pPr>
      <a:lvl8pPr marL="3446463" indent="-241300" algn="l" rtl="0" eaLnBrk="1" fontAlgn="base" hangingPunct="1">
        <a:spcBef>
          <a:spcPct val="20000"/>
        </a:spcBef>
        <a:spcAft>
          <a:spcPct val="40000"/>
        </a:spcAft>
        <a:buClr>
          <a:schemeClr val="tx1"/>
        </a:buClr>
        <a:buFont typeface="Wingdings" pitchFamily="2" charset="2"/>
        <a:buChar char="±"/>
        <a:defRPr sz="1400">
          <a:solidFill>
            <a:schemeClr val="tx1"/>
          </a:solidFill>
          <a:latin typeface="+mn-lt"/>
        </a:defRPr>
      </a:lvl8pPr>
      <a:lvl9pPr marL="3903663" indent="-241300" algn="l" rtl="0" eaLnBrk="1" fontAlgn="base" hangingPunct="1">
        <a:spcBef>
          <a:spcPct val="20000"/>
        </a:spcBef>
        <a:spcAft>
          <a:spcPct val="40000"/>
        </a:spcAft>
        <a:buClr>
          <a:schemeClr val="tx1"/>
        </a:buClr>
        <a:buFont typeface="Wingdings" pitchFamily="2" charset="2"/>
        <a:buChar char="±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05199" y="1219200"/>
            <a:ext cx="4164013" cy="1143000"/>
          </a:xfrm>
        </p:spPr>
        <p:txBody>
          <a:bodyPr>
            <a:normAutofit/>
          </a:bodyPr>
          <a:lstStyle/>
          <a:p>
            <a:r>
              <a:rPr lang="en-US" dirty="0"/>
              <a:t>Report to CCSDS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 bwMode="auto">
          <a:xfrm>
            <a:off x="1371600" y="1066800"/>
            <a:ext cx="2743199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AGENCY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3400" y="685800"/>
            <a:ext cx="4495800" cy="11079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Note to CMC members:  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100" dirty="0"/>
              <a:t>This template follows the CMC-agreed outline for agency reports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100" dirty="0"/>
              <a:t>Replace </a:t>
            </a:r>
            <a:r>
              <a:rPr lang="en-US" sz="1100" b="1" dirty="0">
                <a:solidFill>
                  <a:srgbClr val="FF0000"/>
                </a:solidFill>
              </a:rPr>
              <a:t>RED</a:t>
            </a:r>
            <a:r>
              <a:rPr lang="en-US" sz="1100" dirty="0"/>
              <a:t> text with your agency’s name and inputs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100" dirty="0"/>
              <a:t>Add additional material that your agency may consider of interest</a:t>
            </a:r>
          </a:p>
          <a:p>
            <a:pPr marL="114300" indent="-114300"/>
            <a:r>
              <a:rPr lang="en-US" sz="1100" dirty="0"/>
              <a:t>	(but consider the time limit on the agenda)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100" dirty="0"/>
              <a:t>Then delete this text box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News from the Agency</a:t>
            </a:r>
          </a:p>
          <a:p>
            <a:r>
              <a:rPr lang="en-US" dirty="0"/>
              <a:t>Report on CCSDS activities</a:t>
            </a:r>
          </a:p>
          <a:p>
            <a:r>
              <a:rPr lang="en-US" dirty="0"/>
              <a:t>Report on infusion of CCSDS standards in Agencies :</a:t>
            </a:r>
          </a:p>
          <a:p>
            <a:pPr lvl="1"/>
            <a:r>
              <a:rPr lang="en-US" dirty="0"/>
              <a:t>Implementations planned by projects and in infrastructures</a:t>
            </a:r>
          </a:p>
          <a:p>
            <a:pPr lvl="1"/>
            <a:r>
              <a:rPr lang="en-US" dirty="0"/>
              <a:t>Technology effort</a:t>
            </a:r>
          </a:p>
          <a:p>
            <a:pPr lvl="1"/>
            <a:r>
              <a:rPr lang="en-US" dirty="0"/>
              <a:t>Infusion table</a:t>
            </a:r>
          </a:p>
          <a:p>
            <a:pPr lvl="0"/>
            <a:r>
              <a:rPr lang="en-US" dirty="0"/>
              <a:t>Issues and proposals 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Additional material if desired</a:t>
            </a:r>
          </a:p>
          <a:p>
            <a:pPr lvl="0"/>
            <a:r>
              <a:rPr lang="en-US" dirty="0"/>
              <a:t>Backup Slides (optional): Agency reference material </a:t>
            </a:r>
          </a:p>
          <a:p>
            <a:pPr lvl="1"/>
            <a:r>
              <a:rPr lang="en-US" dirty="0"/>
              <a:t>Organization Chart</a:t>
            </a:r>
          </a:p>
          <a:p>
            <a:pPr lvl="1"/>
            <a:r>
              <a:rPr lang="en-US" dirty="0"/>
              <a:t>Mission model</a:t>
            </a:r>
          </a:p>
          <a:p>
            <a:pPr lvl="1"/>
            <a:r>
              <a:rPr lang="en-US" dirty="0"/>
              <a:t>In-flight missions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 from </a:t>
            </a:r>
            <a:r>
              <a:rPr lang="en-US" dirty="0">
                <a:solidFill>
                  <a:srgbClr val="FF0000"/>
                </a:solidFill>
              </a:rPr>
              <a:t>AGENCY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(brief): Organization changes, next launches…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on CCSDS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Areas of interest and manpower / personnel involved</a:t>
            </a:r>
          </a:p>
          <a:p>
            <a:r>
              <a:rPr lang="en-US" dirty="0">
                <a:solidFill>
                  <a:srgbClr val="FF0000"/>
                </a:solidFill>
              </a:rPr>
              <a:t>Statements on the activities conducted in the areas of interest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on infusion of CCSDS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Implementations planned by projects and in infrastructures</a:t>
            </a:r>
          </a:p>
          <a:p>
            <a:r>
              <a:rPr lang="en-US" dirty="0">
                <a:solidFill>
                  <a:srgbClr val="FF0000"/>
                </a:solidFill>
              </a:rPr>
              <a:t>Technology effort</a:t>
            </a:r>
          </a:p>
          <a:p>
            <a:r>
              <a:rPr lang="en-US" dirty="0">
                <a:solidFill>
                  <a:srgbClr val="FF0000"/>
                </a:solidFill>
              </a:rPr>
              <a:t>Infusion table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and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Material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01000" cy="438150"/>
          </a:xfrm>
        </p:spPr>
        <p:txBody>
          <a:bodyPr/>
          <a:lstStyle/>
          <a:p>
            <a:r>
              <a:rPr lang="en-US" dirty="0"/>
              <a:t>Backup Material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Organization Chart</a:t>
            </a:r>
          </a:p>
          <a:p>
            <a:r>
              <a:rPr lang="en-US" dirty="0">
                <a:solidFill>
                  <a:srgbClr val="FF0000"/>
                </a:solidFill>
              </a:rPr>
              <a:t>Mission model</a:t>
            </a:r>
          </a:p>
          <a:p>
            <a:r>
              <a:rPr lang="en-US" dirty="0">
                <a:solidFill>
                  <a:srgbClr val="FF0000"/>
                </a:solidFill>
              </a:rPr>
              <a:t>In-flight missions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CMC Template Outline </a:t>
            </a:r>
            <a:r>
              <a:rPr lang="en-US" sz="1600" dirty="0"/>
              <a:t>(as agreed in CMC Spring 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News from the Agency (brief): Organization changes, next launches…</a:t>
            </a:r>
          </a:p>
          <a:p>
            <a:r>
              <a:rPr lang="en-US" dirty="0"/>
              <a:t>Report on CCSDS activities: </a:t>
            </a:r>
          </a:p>
          <a:p>
            <a:pPr lvl="1"/>
            <a:r>
              <a:rPr lang="en-US" dirty="0"/>
              <a:t> Areas of interest and manpower / personnel involved</a:t>
            </a:r>
          </a:p>
          <a:p>
            <a:pPr lvl="1"/>
            <a:r>
              <a:rPr lang="en-US" dirty="0"/>
              <a:t>Statements on the activities conducted in the areas of interest</a:t>
            </a:r>
          </a:p>
          <a:p>
            <a:pPr lvl="0"/>
            <a:r>
              <a:rPr lang="en-US" dirty="0"/>
              <a:t>Report on infusion of CCSDS standards in Agencies :</a:t>
            </a:r>
          </a:p>
          <a:p>
            <a:pPr lvl="1"/>
            <a:r>
              <a:rPr lang="en-US" dirty="0"/>
              <a:t>Implementations planned by projects and in infrastructures</a:t>
            </a:r>
          </a:p>
          <a:p>
            <a:pPr lvl="1"/>
            <a:r>
              <a:rPr lang="en-US" dirty="0"/>
              <a:t>Technology effort</a:t>
            </a:r>
          </a:p>
          <a:p>
            <a:pPr lvl="1"/>
            <a:r>
              <a:rPr lang="en-US" dirty="0"/>
              <a:t>Infusion table</a:t>
            </a:r>
          </a:p>
          <a:p>
            <a:pPr lvl="0"/>
            <a:r>
              <a:rPr lang="en-US" dirty="0"/>
              <a:t>Issues and proposals </a:t>
            </a:r>
          </a:p>
          <a:p>
            <a:pPr lvl="0"/>
            <a:r>
              <a:rPr lang="en-US" dirty="0"/>
              <a:t>Spare Slides : Agency references </a:t>
            </a:r>
          </a:p>
          <a:p>
            <a:pPr lvl="1"/>
            <a:r>
              <a:rPr lang="en-US" dirty="0"/>
              <a:t>Organization</a:t>
            </a:r>
          </a:p>
          <a:p>
            <a:pPr lvl="1"/>
            <a:r>
              <a:rPr lang="en-US" dirty="0"/>
              <a:t>Mission model</a:t>
            </a:r>
          </a:p>
          <a:p>
            <a:pPr lvl="1"/>
            <a:r>
              <a:rPr lang="en-US" dirty="0"/>
              <a:t>In-flight missions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L Activities report Mar07">
  <a:themeElements>
    <a:clrScheme name="MOL draft white bg less graphic sfont 12">
      <a:dk1>
        <a:srgbClr val="000066"/>
      </a:dk1>
      <a:lt1>
        <a:srgbClr val="FFFFFF"/>
      </a:lt1>
      <a:dk2>
        <a:srgbClr val="000066"/>
      </a:dk2>
      <a:lt2>
        <a:srgbClr val="C0C0C0"/>
      </a:lt2>
      <a:accent1>
        <a:srgbClr val="B2B2B2"/>
      </a:accent1>
      <a:accent2>
        <a:srgbClr val="E2E1C0"/>
      </a:accent2>
      <a:accent3>
        <a:srgbClr val="FFFFFF"/>
      </a:accent3>
      <a:accent4>
        <a:srgbClr val="000056"/>
      </a:accent4>
      <a:accent5>
        <a:srgbClr val="D5D5D5"/>
      </a:accent5>
      <a:accent6>
        <a:srgbClr val="CDCCAE"/>
      </a:accent6>
      <a:hlink>
        <a:srgbClr val="001BE2"/>
      </a:hlink>
      <a:folHlink>
        <a:srgbClr val="8900DE"/>
      </a:folHlink>
    </a:clrScheme>
    <a:fontScheme name="MOL draft white bg less graphic s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L draft white bg less graphic sfo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 draft white bg less graphic sfo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L draft white bg less graphic sfon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 draft white bg less graphic sfon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 draft white bg less graphic sfo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 draft white bg less graphic sfo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 draft white bg less graphic sfo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 draft white bg less graphic sfont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 draft white bg less graphic sfont 9">
        <a:dk1>
          <a:srgbClr val="C0C0C0"/>
        </a:dk1>
        <a:lt1>
          <a:srgbClr val="DDF2FF"/>
        </a:lt1>
        <a:dk2>
          <a:srgbClr val="000000"/>
        </a:dk2>
        <a:lt2>
          <a:srgbClr val="E3F4FF"/>
        </a:lt2>
        <a:accent1>
          <a:srgbClr val="B2B2B2"/>
        </a:accent1>
        <a:accent2>
          <a:srgbClr val="E2E1C0"/>
        </a:accent2>
        <a:accent3>
          <a:srgbClr val="AAAAAA"/>
        </a:accent3>
        <a:accent4>
          <a:srgbClr val="BDCFDA"/>
        </a:accent4>
        <a:accent5>
          <a:srgbClr val="D5D5D5"/>
        </a:accent5>
        <a:accent6>
          <a:srgbClr val="CDCCAE"/>
        </a:accent6>
        <a:hlink>
          <a:srgbClr val="ADB7FF"/>
        </a:hlink>
        <a:folHlink>
          <a:srgbClr val="C56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L draft white bg less graphic sfont 10">
        <a:dk1>
          <a:srgbClr val="000066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E2E1C0"/>
        </a:accent2>
        <a:accent3>
          <a:srgbClr val="FFFFFF"/>
        </a:accent3>
        <a:accent4>
          <a:srgbClr val="000056"/>
        </a:accent4>
        <a:accent5>
          <a:srgbClr val="D5D5D5"/>
        </a:accent5>
        <a:accent6>
          <a:srgbClr val="CDCCAE"/>
        </a:accent6>
        <a:hlink>
          <a:srgbClr val="ADB7FF"/>
        </a:hlink>
        <a:folHlink>
          <a:srgbClr val="C5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 draft white bg less graphic sfont 11">
        <a:dk1>
          <a:srgbClr val="000066"/>
        </a:dk1>
        <a:lt1>
          <a:srgbClr val="FFFFFF"/>
        </a:lt1>
        <a:dk2>
          <a:srgbClr val="000066"/>
        </a:dk2>
        <a:lt2>
          <a:srgbClr val="C0C0C0"/>
        </a:lt2>
        <a:accent1>
          <a:srgbClr val="B2B2B2"/>
        </a:accent1>
        <a:accent2>
          <a:srgbClr val="E2E1C0"/>
        </a:accent2>
        <a:accent3>
          <a:srgbClr val="FFFFFF"/>
        </a:accent3>
        <a:accent4>
          <a:srgbClr val="000056"/>
        </a:accent4>
        <a:accent5>
          <a:srgbClr val="D5D5D5"/>
        </a:accent5>
        <a:accent6>
          <a:srgbClr val="CDCCAE"/>
        </a:accent6>
        <a:hlink>
          <a:srgbClr val="ADB7FF"/>
        </a:hlink>
        <a:folHlink>
          <a:srgbClr val="C5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 draft white bg less graphic sfont 12">
        <a:dk1>
          <a:srgbClr val="000066"/>
        </a:dk1>
        <a:lt1>
          <a:srgbClr val="FFFFFF"/>
        </a:lt1>
        <a:dk2>
          <a:srgbClr val="000066"/>
        </a:dk2>
        <a:lt2>
          <a:srgbClr val="C0C0C0"/>
        </a:lt2>
        <a:accent1>
          <a:srgbClr val="B2B2B2"/>
        </a:accent1>
        <a:accent2>
          <a:srgbClr val="E2E1C0"/>
        </a:accent2>
        <a:accent3>
          <a:srgbClr val="FFFFFF"/>
        </a:accent3>
        <a:accent4>
          <a:srgbClr val="000056"/>
        </a:accent4>
        <a:accent5>
          <a:srgbClr val="D5D5D5"/>
        </a:accent5>
        <a:accent6>
          <a:srgbClr val="CDCCAE"/>
        </a:accent6>
        <a:hlink>
          <a:srgbClr val="001BE2"/>
        </a:hlink>
        <a:folHlink>
          <a:srgbClr val="8900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DC1383739BCD488640374F342D2A9F" ma:contentTypeVersion="13" ma:contentTypeDescription="Create a new document." ma:contentTypeScope="" ma:versionID="3eac126debc7e1f1f6a4f146bc15d347">
  <xsd:schema xmlns:xsd="http://www.w3.org/2001/XMLSchema" xmlns:xs="http://www.w3.org/2001/XMLSchema" xmlns:p="http://schemas.microsoft.com/office/2006/metadata/properties" xmlns:ns2="1056215a-3c45-49a1-9b08-66b892510739" xmlns:ns3="25f6a79c-9e51-4cc2-9568-70cdbfeca892" targetNamespace="http://schemas.microsoft.com/office/2006/metadata/properties" ma:root="true" ma:fieldsID="1a59d961325038ee0f5328444b11c38b" ns2:_="" ns3:_="">
    <xsd:import namespace="1056215a-3c45-49a1-9b08-66b892510739"/>
    <xsd:import namespace="25f6a79c-9e51-4cc2-9568-70cdbfeca8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56215a-3c45-49a1-9b08-66b8925107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db0c45c-efa5-47c3-97e2-c2605555d1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6a79c-9e51-4cc2-9568-70cdbfeca89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a8e7966-c2a1-4c6f-a9de-537796b9a4a3}" ma:internalName="TaxCatchAll" ma:showField="CatchAllData" ma:web="25f6a79c-9e51-4cc2-9568-70cdbfeca8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f6a79c-9e51-4cc2-9568-70cdbfeca892" xsi:nil="true"/>
    <lcf76f155ced4ddcb4097134ff3c332f xmlns="1056215a-3c45-49a1-9b08-66b89251073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55FF62-49FA-4491-8153-C9AC772E88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56215a-3c45-49a1-9b08-66b892510739"/>
    <ds:schemaRef ds:uri="25f6a79c-9e51-4cc2-9568-70cdbfeca8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E932AE-B65D-4F91-A2C7-34EA991D1D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4AF935-2752-4DF6-814D-DAC8C3151262}">
  <ds:schemaRefs>
    <ds:schemaRef ds:uri="http://schemas.microsoft.com/office/2006/metadata/properties"/>
    <ds:schemaRef ds:uri="http://schemas.microsoft.com/office/infopath/2007/PartnerControls"/>
    <ds:schemaRef ds:uri="25f6a79c-9e51-4cc2-9568-70cdbfeca892"/>
    <ds:schemaRef ds:uri="1056215a-3c45-49a1-9b08-66b89251073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</TotalTime>
  <Words>236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MOL Activities report Mar07</vt:lpstr>
      <vt:lpstr>Report to CCSDS</vt:lpstr>
      <vt:lpstr>Agenda</vt:lpstr>
      <vt:lpstr>News from AGENCY</vt:lpstr>
      <vt:lpstr>Report on CCSDS activities</vt:lpstr>
      <vt:lpstr>Report on infusion of CCSDS standards</vt:lpstr>
      <vt:lpstr>Issues and Proposals</vt:lpstr>
      <vt:lpstr>Backup Material</vt:lpstr>
      <vt:lpstr>Backup Material</vt:lpstr>
      <vt:lpstr>CMC Template Outline (as agreed in CMC Spring 2010)</vt:lpstr>
    </vt:vector>
  </TitlesOfParts>
  <Company>LMIT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Juan Miro</dc:creator>
  <cp:lastModifiedBy>Juan Miro</cp:lastModifiedBy>
  <cp:revision>95</cp:revision>
  <dcterms:created xsi:type="dcterms:W3CDTF">2011-03-31T17:47:28Z</dcterms:created>
  <dcterms:modified xsi:type="dcterms:W3CDTF">2025-06-12T19:57:57Z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0x01010037DC1383739BCD488640374F342D2A9F</vt:lpwstr>
  </property>
</Properties>
</file>