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3673" r:id="rId5"/>
  </p:sldMasterIdLst>
  <p:notesMasterIdLst>
    <p:notesMasterId r:id="rId18"/>
  </p:notesMasterIdLst>
  <p:handoutMasterIdLst>
    <p:handoutMasterId r:id="rId19"/>
  </p:handoutMasterIdLst>
  <p:sldIdLst>
    <p:sldId id="644" r:id="rId6"/>
    <p:sldId id="2766" r:id="rId7"/>
    <p:sldId id="2758" r:id="rId8"/>
    <p:sldId id="2764" r:id="rId9"/>
    <p:sldId id="2768" r:id="rId10"/>
    <p:sldId id="2762" r:id="rId11"/>
    <p:sldId id="2759" r:id="rId12"/>
    <p:sldId id="2769" r:id="rId13"/>
    <p:sldId id="2767" r:id="rId14"/>
    <p:sldId id="2770" r:id="rId15"/>
    <p:sldId id="2771" r:id="rId16"/>
    <p:sldId id="2772" r:id="rId17"/>
  </p:sldIdLst>
  <p:sldSz cx="9144000" cy="6858000" type="letter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206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FF"/>
    <a:srgbClr val="FF66FF"/>
    <a:srgbClr val="E814F5"/>
    <a:srgbClr val="FF9900"/>
    <a:srgbClr val="FF99CC"/>
    <a:srgbClr val="CCCC00"/>
    <a:srgbClr val="003399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68" autoAdjust="0"/>
    <p:restoredTop sz="86418" autoAdjust="0"/>
  </p:normalViewPr>
  <p:slideViewPr>
    <p:cSldViewPr>
      <p:cViewPr>
        <p:scale>
          <a:sx n="100" d="100"/>
          <a:sy n="100" d="100"/>
        </p:scale>
        <p:origin x="1952" y="336"/>
      </p:cViewPr>
      <p:guideLst>
        <p:guide orient="horz" pos="792"/>
        <p:guide pos="2880"/>
      </p:guideLst>
    </p:cSldViewPr>
  </p:slideViewPr>
  <p:outlineViewPr>
    <p:cViewPr>
      <p:scale>
        <a:sx n="33" d="100"/>
        <a:sy n="33" d="100"/>
      </p:scale>
      <p:origin x="0" y="70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264" y="200"/>
      </p:cViewPr>
      <p:guideLst>
        <p:guide orient="horz" pos="2933"/>
        <p:guide pos="2206"/>
        <p:guide orient="horz" pos="3127"/>
        <p:guide pos="214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4479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7" tIns="0" rIns="19257" bIns="0" numCol="1" anchor="t" anchorCtr="0" compatLnSpc="1">
            <a:prstTxWarp prst="textNoShape">
              <a:avLst/>
            </a:prstTxWarp>
          </a:bodyPr>
          <a:lstStyle>
            <a:lvl1pPr defTabSz="924413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197" y="1"/>
            <a:ext cx="2944479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7" tIns="0" rIns="19257" bIns="0" numCol="1" anchor="t" anchorCtr="0" compatLnSpc="1">
            <a:prstTxWarp prst="textNoShape">
              <a:avLst/>
            </a:prstTxWarp>
          </a:bodyPr>
          <a:lstStyle>
            <a:lvl1pPr algn="r" defTabSz="924413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2471"/>
            <a:ext cx="2944479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7" tIns="0" rIns="19257" bIns="0" numCol="1" anchor="b" anchorCtr="0" compatLnSpc="1">
            <a:prstTxWarp prst="textNoShape">
              <a:avLst/>
            </a:prstTxWarp>
          </a:bodyPr>
          <a:lstStyle>
            <a:lvl1pPr defTabSz="924413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197" y="9432471"/>
            <a:ext cx="2944479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7" tIns="0" rIns="19257" bIns="0" numCol="1" anchor="b" anchorCtr="0" compatLnSpc="1">
            <a:prstTxWarp prst="textNoShape">
              <a:avLst/>
            </a:prstTxWarp>
          </a:bodyPr>
          <a:lstStyle>
            <a:lvl1pPr algn="r" defTabSz="924413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13BDE1E4-412B-407C-A980-2F1D2D5A0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10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4479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7" tIns="0" rIns="19257" bIns="0" numCol="1" anchor="t" anchorCtr="0" compatLnSpc="1">
            <a:prstTxWarp prst="textNoShape">
              <a:avLst/>
            </a:prstTxWarp>
          </a:bodyPr>
          <a:lstStyle>
            <a:lvl1pPr defTabSz="924413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197" y="1"/>
            <a:ext cx="2944479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7" tIns="0" rIns="19257" bIns="0" numCol="1" anchor="t" anchorCtr="0" compatLnSpc="1">
            <a:prstTxWarp prst="textNoShape">
              <a:avLst/>
            </a:prstTxWarp>
          </a:bodyPr>
          <a:lstStyle>
            <a:lvl1pPr algn="r" defTabSz="924413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2471"/>
            <a:ext cx="2944479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7" tIns="0" rIns="19257" bIns="0" numCol="1" anchor="b" anchorCtr="0" compatLnSpc="1">
            <a:prstTxWarp prst="textNoShape">
              <a:avLst/>
            </a:prstTxWarp>
          </a:bodyPr>
          <a:lstStyle>
            <a:lvl1pPr defTabSz="924413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197" y="9432471"/>
            <a:ext cx="2944479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7" tIns="0" rIns="19257" bIns="0" numCol="1" anchor="b" anchorCtr="0" compatLnSpc="1">
            <a:prstTxWarp prst="textNoShape">
              <a:avLst/>
            </a:prstTxWarp>
          </a:bodyPr>
          <a:lstStyle>
            <a:lvl1pPr algn="r" defTabSz="924413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C1CAF83B-30F1-4420-86A9-ACD9B25FD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718" y="4716237"/>
            <a:ext cx="4980241" cy="44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4" tIns="44937" rIns="91474" bIns="449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52475"/>
            <a:ext cx="4946650" cy="3709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55068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AB2D9-3F25-4E52-B6C6-A8F0F24465A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2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F201-F423-4177-9D10-6A0F7ABF3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11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F201-F423-4177-9D10-6A0F7ABF3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948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F201-F423-4177-9D10-6A0F7ABF3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864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F201-F423-4177-9D10-6A0F7ABF3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87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F201-F423-4177-9D10-6A0F7ABF3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87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F201-F423-4177-9D10-6A0F7ABF3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4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F201-F423-4177-9D10-6A0F7ABF3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05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F201-F423-4177-9D10-6A0F7ABF3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02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F201-F423-4177-9D10-6A0F7ABF3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9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F201-F423-4177-9D10-6A0F7ABF3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09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F201-F423-4177-9D10-6A0F7ABF3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82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0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0649" name="Line 1001"/>
          <p:cNvSpPr>
            <a:spLocks noChangeShapeType="1"/>
          </p:cNvSpPr>
          <p:nvPr userDrawn="1"/>
        </p:nvSpPr>
        <p:spPr bwMode="auto">
          <a:xfrm>
            <a:off x="487363" y="685800"/>
            <a:ext cx="8243887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  <a:defRPr/>
            </a:pPr>
            <a:endParaRPr lang="en-US" sz="1800"/>
          </a:p>
        </p:txBody>
      </p:sp>
      <p:sp>
        <p:nvSpPr>
          <p:cNvPr id="6" name="Rectangle 1003"/>
          <p:cNvSpPr>
            <a:spLocks noChangeArrowheads="1"/>
          </p:cNvSpPr>
          <p:nvPr userDrawn="1"/>
        </p:nvSpPr>
        <p:spPr bwMode="auto">
          <a:xfrm>
            <a:off x="7145135" y="6501400"/>
            <a:ext cx="1417664" cy="23674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2058" tIns="41029" rIns="82058" bIns="41029">
            <a:spAutoFit/>
          </a:bodyPr>
          <a:lstStyle/>
          <a:p>
            <a:pPr defTabSz="820738" eaLnBrk="0" hangingPunct="0">
              <a:defRPr/>
            </a:pPr>
            <a:r>
              <a:rPr lang="en-GB" sz="1000" dirty="0">
                <a:solidFill>
                  <a:srgbClr val="333399"/>
                </a:solidFill>
              </a:rPr>
              <a:t>8</a:t>
            </a:r>
            <a:r>
              <a:rPr lang="en-GB" sz="1000" baseline="30000" dirty="0">
                <a:solidFill>
                  <a:srgbClr val="333399"/>
                </a:solidFill>
              </a:rPr>
              <a:t>th</a:t>
            </a:r>
            <a:r>
              <a:rPr lang="en-GB" sz="1000" dirty="0">
                <a:solidFill>
                  <a:srgbClr val="333399"/>
                </a:solidFill>
              </a:rPr>
              <a:t> February 2024</a:t>
            </a:r>
            <a:r>
              <a:rPr lang="en-US" sz="1000" dirty="0">
                <a:solidFill>
                  <a:srgbClr val="333399"/>
                </a:solidFill>
              </a:rPr>
              <a:t>-</a:t>
            </a:r>
            <a:fld id="{A695BC2C-BEAC-4E31-AADE-93F4F0C57784}" type="slidenum">
              <a:rPr lang="en-US" sz="1000" smtClean="0">
                <a:solidFill>
                  <a:srgbClr val="333399"/>
                </a:solidFill>
              </a:rPr>
              <a:pPr defTabSz="820738" eaLnBrk="0" hangingPunct="0">
                <a:defRPr/>
              </a:pPr>
              <a:t>‹#›</a:t>
            </a:fld>
            <a:endParaRPr lang="en-US" sz="1000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1">
          <a:solidFill>
            <a:schemeClr val="tx1"/>
          </a:solidFill>
          <a:latin typeface="+mn-lt"/>
        </a:defRPr>
      </a:lvl3pPr>
      <a:lvl4pPr marL="1260475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1">
          <a:solidFill>
            <a:schemeClr val="tx1"/>
          </a:solidFill>
          <a:latin typeface="+mn-lt"/>
        </a:defRPr>
      </a:lvl4pPr>
      <a:lvl5pPr marL="15970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0542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FF201-F423-4177-9D10-6A0F7ABF3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03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76200"/>
            <a:ext cx="12954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0" y="0"/>
            <a:ext cx="1371600" cy="609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</a:pPr>
            <a:endParaRPr lang="en-GB" sz="1800" dirty="0"/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7696200" y="0"/>
            <a:ext cx="1447800" cy="685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</a:pPr>
            <a:endParaRPr lang="en-GB" sz="1800" dirty="0"/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3601977" y="4273910"/>
            <a:ext cx="186384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1000" u="sng" dirty="0">
              <a:solidFill>
                <a:schemeClr val="accent1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1800" dirty="0">
                <a:solidFill>
                  <a:srgbClr val="000099"/>
                </a:solidFill>
                <a:latin typeface="Calibri" pitchFamily="34" charset="0"/>
              </a:rPr>
              <a:t>8</a:t>
            </a:r>
            <a:r>
              <a:rPr lang="en-US" sz="1800" baseline="30000" dirty="0">
                <a:solidFill>
                  <a:srgbClr val="000099"/>
                </a:solidFill>
                <a:latin typeface="Calibri" pitchFamily="34" charset="0"/>
              </a:rPr>
              <a:t>th</a:t>
            </a:r>
            <a:r>
              <a:rPr lang="en-US" sz="1800" dirty="0">
                <a:solidFill>
                  <a:srgbClr val="000099"/>
                </a:solidFill>
                <a:latin typeface="Calibri" pitchFamily="34" charset="0"/>
              </a:rPr>
              <a:t> February 2024</a:t>
            </a:r>
            <a:endParaRPr lang="en-US" sz="1200" u="sng" dirty="0">
              <a:solidFill>
                <a:srgbClr val="0033CC"/>
              </a:solidFill>
              <a:latin typeface="Calibri" pitchFamily="34" charset="0"/>
            </a:endParaRPr>
          </a:p>
          <a:p>
            <a:pPr algn="ctr" eaLnBrk="0" hangingPunct="0"/>
            <a:endParaRPr lang="en-US" sz="1200" u="sng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929803" name="Text Box 11"/>
          <p:cNvSpPr txBox="1">
            <a:spLocks noChangeArrowheads="1"/>
          </p:cNvSpPr>
          <p:nvPr/>
        </p:nvSpPr>
        <p:spPr bwMode="auto">
          <a:xfrm>
            <a:off x="822325" y="1751617"/>
            <a:ext cx="7597775" cy="3354765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CESG Report </a:t>
            </a:r>
          </a:p>
          <a:p>
            <a:pPr algn="ctr" eaLnBrk="0" hangingPunct="0">
              <a:defRPr/>
            </a:pP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CMC Midterm Telecon</a:t>
            </a:r>
          </a:p>
          <a:p>
            <a:pPr algn="ctr" eaLnBrk="0" hangingPunct="0">
              <a:defRPr/>
            </a:pP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Tim Pham - CESG Deputy Chair</a:t>
            </a:r>
          </a:p>
          <a:p>
            <a:pPr algn="ctr" eaLnBrk="0" hangingPunct="0">
              <a:defRPr/>
            </a:pP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Klaus-Juergen Schulz – CESG Chair</a:t>
            </a:r>
          </a:p>
          <a:p>
            <a:pPr algn="ctr" eaLnBrk="0" hangingPunct="0">
              <a:defRPr/>
            </a:pPr>
            <a:endParaRPr lang="en-US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0" hangingPunct="0">
              <a:defRPr/>
            </a:pP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0" hangingPunct="0">
              <a:defRPr/>
            </a:pP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98" y="241385"/>
            <a:ext cx="8229600" cy="460860"/>
          </a:xfrm>
        </p:spPr>
        <p:txBody>
          <a:bodyPr/>
          <a:lstStyle/>
          <a:p>
            <a:pPr algn="r"/>
            <a:r>
              <a:rPr lang="en-US" sz="2000" dirty="0" err="1"/>
              <a:t>SysEng</a:t>
            </a:r>
            <a:r>
              <a:rPr lang="en-US" sz="2000" dirty="0"/>
              <a:t> Area – Items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40650"/>
            <a:ext cx="8229600" cy="5376700"/>
          </a:xfrm>
        </p:spPr>
        <p:txBody>
          <a:bodyPr/>
          <a:lstStyle/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strike="noStrike" dirty="0">
                <a:effectLst/>
              </a:rPr>
              <a:t>Approval of SEA Security WG Deputy Chair </a:t>
            </a:r>
          </a:p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0" i="0" strike="noStrike" dirty="0">
              <a:effectLst/>
            </a:endParaRPr>
          </a:p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strike="noStrike" dirty="0">
                <a:effectLst/>
              </a:rPr>
              <a:t>Approval to publish CCSDS 350.5-G-2, Space Data Link Security Protocol—Summary of Concept and Rationale (Green Book, Issue 2)</a:t>
            </a:r>
          </a:p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0" i="0" strike="noStrike" dirty="0">
              <a:effectLst/>
            </a:endParaRPr>
          </a:p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strike="noStrike" dirty="0">
                <a:effectLst/>
              </a:rPr>
              <a:t>Approval to publish CCSDS 354.0-M-1, Symmetric Key Management (Magenta Book, Issue 1)</a:t>
            </a:r>
          </a:p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0" i="0" strike="noStrike" dirty="0">
              <a:effectLst/>
            </a:endParaRPr>
          </a:p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strike="noStrike" dirty="0">
                <a:effectLst/>
              </a:rPr>
              <a:t>Approval to release CCSDS 506.2-R-1, Delta-DOR Architectural Guidelines (Red Book, Issue 1) for CCSDS Agency review</a:t>
            </a:r>
          </a:p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0" i="0" strike="noStrike" dirty="0">
              <a:effectLst/>
            </a:endParaRPr>
          </a:p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strike="noStrike" dirty="0">
                <a:effectLst/>
              </a:rPr>
              <a:t>Approval to publish CCSDS 350.8-M-3, Information Security Glossary of Terms (Magenta Book, Issue 3)</a:t>
            </a:r>
          </a:p>
          <a:p>
            <a:pPr marL="0" lv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GB" sz="1100" dirty="0">
              <a:solidFill>
                <a:srgbClr val="FF99CC"/>
              </a:solidFill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495800" y="6265494"/>
            <a:ext cx="1371600" cy="47181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9980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98" y="241385"/>
            <a:ext cx="8229600" cy="460860"/>
          </a:xfrm>
        </p:spPr>
        <p:txBody>
          <a:bodyPr/>
          <a:lstStyle/>
          <a:p>
            <a:pPr algn="r"/>
            <a:r>
              <a:rPr lang="en-US" sz="2000" dirty="0"/>
              <a:t>SLS Area – Items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40650"/>
            <a:ext cx="8229600" cy="5376700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 publications since Fall 2023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CCSDS 350.5-G-2 Space Data Link Security Protocol-Summary of Concept and Rationale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 Agency Reviews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CCSDS 142.0-P-1.1 Non-Coherent Optical Communications Coding and Synchronization - CLOSED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CCSDS 732.0-P-4.1 AOS Space Data Link Protocol - CLOSED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 SLS Resolutions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Resolution SLS-R-2023-12-001 Publication of CCSDS-140.1-G “Real-time Weather and Atmospheric Characterization Data”, Green Book Issue 2, 11th December 2023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CESG Polls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CESG-P-2024-01-001 Approval to publish CCSDS 140.1-G-2, Real-Time Weather and Atmospheric Characterization Data (Green Book, Issue 2) - OPEN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CESG-P-2023-10-006 Approval to publish CCSDS 350.5-G-2, Space Data Link Security Protocol—Summary of Concept and Rationale (Green Book, Issue 2) – CLOSED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CESG-P-2023-10-002 Approval of SLS Optical WG Chair – CLOSED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CMC Polls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CMC-P-2023-12-004 Authorization to publish CCSDS 350.5-G-2, Space Data Link Security Protocol—Summary of Concept and Rationale (Green Book, Issue 2) – CLOSED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Projects Status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Projects Status was last reported at last CESG/CMC Fall Meeting. 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few new draft projects have been produced since then that need to be revised and endorsed by the SLS AD: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GB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SLP-WG: 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Reorganize COP-1/COP-P into one Combined Blue Book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Reorganize Prox-1 Space Data Link Protocol Blue Book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Space Link Protocol Session Control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r>
              <a:rPr lang="en-GB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SDLS-WG: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GB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Revise SDLS Extended Procedures BB to address constellations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GB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Triple Key Encapsulation Mechanisms (KEM) Profile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GB" sz="1100" dirty="0">
              <a:solidFill>
                <a:srgbClr val="FF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11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98" y="241385"/>
            <a:ext cx="8229600" cy="460860"/>
          </a:xfrm>
        </p:spPr>
        <p:txBody>
          <a:bodyPr/>
          <a:lstStyle/>
          <a:p>
            <a:pPr algn="r"/>
            <a:r>
              <a:rPr lang="en-US" sz="2000" dirty="0"/>
              <a:t>CSS Area – Items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40650"/>
            <a:ext cx="8229600" cy="5376700"/>
          </a:xfrm>
        </p:spPr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600" b="0" i="0" u="none" strike="noStrike" dirty="0">
              <a:solidFill>
                <a:srgbClr val="000000"/>
              </a:solidFill>
              <a:effectLst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Progress since the last meeting</a:t>
            </a:r>
          </a:p>
          <a:p>
            <a:pPr marL="338137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i="0" u="none" strike="noStrike" dirty="0">
              <a:solidFill>
                <a:srgbClr val="000000"/>
              </a:solidFill>
              <a:effectLst/>
            </a:endParaRPr>
          </a:p>
          <a:p>
            <a:pPr marL="338137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CESG Poll conditions for Functional Resource Model (CCSDS  901.3-M-1) retired</a:t>
            </a:r>
          </a:p>
          <a:p>
            <a:pPr marL="338137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i="0" u="none" strike="noStrike" dirty="0">
              <a:solidFill>
                <a:srgbClr val="000000"/>
              </a:solidFill>
              <a:effectLst/>
            </a:endParaRPr>
          </a:p>
          <a:p>
            <a:pPr marL="338137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CESG Publication poll for Technical Corrigendum for the Abstract Event Definition (CCSDS 902.13-M-1) concluded with unanimous unconditional approval</a:t>
            </a:r>
          </a:p>
          <a:p>
            <a:pPr marL="338137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i="0" u="none" strike="noStrike" dirty="0">
              <a:solidFill>
                <a:srgbClr val="000000"/>
              </a:solidFill>
              <a:effectLst/>
            </a:endParaRPr>
          </a:p>
          <a:p>
            <a:pPr marL="338137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Formation of new WG Cloud Data Delivery Standards CDDS, which will be 3.08, in progress – WG chair identified, details as to availability start time being worked</a:t>
            </a:r>
          </a:p>
          <a:p>
            <a:pPr marL="338137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i="0" u="none" strike="noStrike" dirty="0">
              <a:solidFill>
                <a:srgbClr val="000000"/>
              </a:solidFill>
              <a:effectLst/>
            </a:endParaRPr>
          </a:p>
          <a:p>
            <a:pPr marL="338137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CSSM WG Developer’s Forum (looking at such items as potential inter-agency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ReST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API standardization re TTC service provision) is helping to inform future work items and priorities for CSSM (Cross Support Service Management) WG  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0" i="0" u="none" strike="noStrike" dirty="0">
              <a:solidFill>
                <a:srgbClr val="000000"/>
              </a:solidFill>
              <a:effectLst/>
            </a:endParaRPr>
          </a:p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0" i="0" u="none" strike="noStrike" dirty="0">
              <a:solidFill>
                <a:srgbClr val="000000"/>
              </a:solidFill>
              <a:effectLst/>
            </a:endParaRPr>
          </a:p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Project status</a:t>
            </a:r>
          </a:p>
          <a:p>
            <a:pPr marL="338137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i="0" u="none" strike="noStrike" dirty="0">
              <a:solidFill>
                <a:srgbClr val="000000"/>
              </a:solidFill>
              <a:effectLst/>
            </a:endParaRPr>
          </a:p>
          <a:p>
            <a:pPr marL="338137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All projects okay, on track</a:t>
            </a:r>
          </a:p>
          <a:p>
            <a:pPr marL="0" lv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GB" sz="1600" dirty="0">
              <a:solidFill>
                <a:srgbClr val="FF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2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98" y="241385"/>
            <a:ext cx="8229600" cy="460860"/>
          </a:xfrm>
        </p:spPr>
        <p:txBody>
          <a:bodyPr/>
          <a:lstStyle/>
          <a:p>
            <a:pPr algn="r"/>
            <a:r>
              <a:rPr lang="en-US" sz="2000" dirty="0"/>
              <a:t>CESG Poll Statistics since last CMC Mtg (Nov. 2023)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495800" y="6265494"/>
            <a:ext cx="1371600" cy="47181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</a:pPr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3B2B8A-621F-8013-CF5A-F6C3ABC1D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98" y="1362951"/>
            <a:ext cx="8342670" cy="424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84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98" y="241385"/>
            <a:ext cx="8229600" cy="460860"/>
          </a:xfrm>
        </p:spPr>
        <p:txBody>
          <a:bodyPr/>
          <a:lstStyle/>
          <a:p>
            <a:pPr algn="r"/>
            <a:r>
              <a:rPr lang="en-US" sz="2000" dirty="0"/>
              <a:t>CESG Poll Statistics since last CMC Mtg (Nov. 2023)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495800" y="6265494"/>
            <a:ext cx="1371600" cy="47181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</a:pPr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A0178-F596-DEAE-A430-25E3C3F22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98" y="1001927"/>
            <a:ext cx="8449136" cy="2427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E3191C-59E1-1CC0-53B1-211DCB24D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65" y="4053427"/>
            <a:ext cx="8429469" cy="158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80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98" y="241385"/>
            <a:ext cx="8229600" cy="460860"/>
          </a:xfrm>
        </p:spPr>
        <p:txBody>
          <a:bodyPr/>
          <a:lstStyle/>
          <a:p>
            <a:pPr algn="r"/>
            <a:r>
              <a:rPr lang="en-US" sz="2000" dirty="0"/>
              <a:t>CMC Poll Statistics since CMC Mtg (Nov. 2023)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495800" y="6265494"/>
            <a:ext cx="1371600" cy="47181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</a:pPr>
            <a:endParaRPr lang="en-GB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CC6037-7BBC-7923-4956-07CFD7664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54997"/>
            <a:ext cx="7772400" cy="3269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1C4F6C-B01F-4212-F8B2-DF862A3C7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1083"/>
            <a:ext cx="7772400" cy="18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5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98" y="241385"/>
            <a:ext cx="8229600" cy="460860"/>
          </a:xfrm>
        </p:spPr>
        <p:txBody>
          <a:bodyPr/>
          <a:lstStyle/>
          <a:p>
            <a:pPr algn="r"/>
            <a:r>
              <a:rPr lang="en-US" sz="2000" dirty="0"/>
              <a:t>Book Publication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40650"/>
            <a:ext cx="8229600" cy="5376700"/>
          </a:xfrm>
        </p:spPr>
        <p:txBody>
          <a:bodyPr/>
          <a:lstStyle/>
          <a:p>
            <a:pPr marL="0" lv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GB" sz="11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Blue Books – Recommended Standards</a:t>
            </a:r>
          </a:p>
          <a:p>
            <a:r>
              <a:rPr lang="en-US" sz="1600" dirty="0"/>
              <a:t>CCSDS 504.0-B-2, Attitude Data Messages (Blue Book, Issue 2), January 2024</a:t>
            </a:r>
            <a:endParaRPr lang="en-US" sz="1600" b="0" dirty="0"/>
          </a:p>
          <a:p>
            <a:pPr marL="0" indent="0">
              <a:buNone/>
            </a:pPr>
            <a:endParaRPr lang="en-US" sz="1600" dirty="0">
              <a:solidFill>
                <a:srgbClr val="FF40FF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40FF"/>
                </a:solidFill>
              </a:rPr>
              <a:t>Magenta Books – Recommended Practices</a:t>
            </a:r>
          </a:p>
          <a:p>
            <a:r>
              <a:rPr lang="en-US" sz="1600" dirty="0"/>
              <a:t>CCSDS 354.0-M-1, Symmetric Key Management (Magenta Book, Issue 1), December 2023</a:t>
            </a:r>
            <a:endParaRPr lang="en-US" sz="1600" b="0" dirty="0"/>
          </a:p>
          <a:p>
            <a:pPr marL="0" indent="0">
              <a:buNone/>
            </a:pPr>
            <a:endParaRPr lang="en-US" sz="1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Green Books – Informational Reports</a:t>
            </a:r>
            <a:r>
              <a:rPr lang="en-US" sz="1600" b="0" dirty="0"/>
              <a:t>.</a:t>
            </a:r>
          </a:p>
          <a:p>
            <a:r>
              <a:rPr lang="en-US" sz="1600" dirty="0"/>
              <a:t>CCSDS 350.5-G-2, Space Data Link Security Protocol—Summary of Concept and Rationale (Green Book, Issue 2), January 2024</a:t>
            </a:r>
            <a:endParaRPr lang="en-US" sz="1600" b="0" dirty="0"/>
          </a:p>
          <a:p>
            <a:pPr lvl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highlight>
                  <a:srgbClr val="000000"/>
                </a:highlight>
              </a:rPr>
              <a:t>Silver Books – Historical</a:t>
            </a:r>
            <a:endParaRPr lang="en-GB" sz="16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ü"/>
            </a:pPr>
            <a:r>
              <a:rPr lang="en-US" sz="1600" dirty="0"/>
              <a:t>CCSDS 910.4-B-2, Cross Support Reference Model—Part 1: Space Link Extension Services (Blue Book, Issue 2, October 2005)</a:t>
            </a:r>
            <a:endParaRPr lang="en-GB" sz="16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495800" y="6265494"/>
            <a:ext cx="1371600" cy="47181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3795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000" dirty="0"/>
              <a:t>Books Under Review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C77F73-CF8A-22FD-AD66-D5616D2D4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22" y="971080"/>
            <a:ext cx="7994278" cy="47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4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195"/>
            <a:ext cx="8569780" cy="576076"/>
          </a:xfrm>
        </p:spPr>
        <p:txBody>
          <a:bodyPr/>
          <a:lstStyle/>
          <a:p>
            <a:pPr algn="r"/>
            <a:r>
              <a:rPr lang="en-US" sz="1800" dirty="0"/>
              <a:t>New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8366"/>
            <a:ext cx="8229600" cy="5039869"/>
          </a:xfrm>
        </p:spPr>
        <p:txBody>
          <a:bodyPr/>
          <a:lstStyle/>
          <a:p>
            <a:pPr lvl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Approval of new Projects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1775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NAV Area</a:t>
            </a:r>
          </a:p>
          <a:p>
            <a:pPr marL="231775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GB" sz="1600" dirty="0"/>
              <a:t>- Fragment Data Message, Blue Book</a:t>
            </a:r>
          </a:p>
          <a:p>
            <a:pPr marL="231775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br>
              <a:rPr lang="en-GB" sz="1600" dirty="0"/>
            </a:br>
            <a:endParaRPr lang="en-GB" sz="1600" dirty="0"/>
          </a:p>
          <a:p>
            <a:pPr marL="231775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SIS Area</a:t>
            </a:r>
          </a:p>
          <a:p>
            <a:pPr marL="231775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- High Performance Reliability Protocol (HPRP), Orange Book</a:t>
            </a:r>
            <a:endParaRPr lang="en-US" sz="1600" b="0" dirty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GB" sz="1600" kern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GB" sz="1100" dirty="0">
              <a:solidFill>
                <a:srgbClr val="FF0000"/>
              </a:solidFill>
            </a:endParaRPr>
          </a:p>
          <a:p>
            <a:pPr marL="0" lv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GB" sz="1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12690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195"/>
            <a:ext cx="8569780" cy="576076"/>
          </a:xfrm>
        </p:spPr>
        <p:txBody>
          <a:bodyPr/>
          <a:lstStyle/>
          <a:p>
            <a:pPr algn="r"/>
            <a:r>
              <a:rPr lang="en-US" sz="1800" dirty="0"/>
              <a:t>CESG Personnel Appointment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8366"/>
            <a:ext cx="8229600" cy="5039869"/>
          </a:xfrm>
        </p:spPr>
        <p:txBody>
          <a:bodyPr/>
          <a:lstStyle/>
          <a:p>
            <a:pPr lvl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members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1775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 Area</a:t>
            </a:r>
          </a:p>
          <a:p>
            <a:pPr marL="231775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GB" sz="1600" dirty="0"/>
              <a:t>- New Deputy Area Director: Ivica </a:t>
            </a:r>
            <a:r>
              <a:rPr lang="en-GB" sz="1600" dirty="0" err="1"/>
              <a:t>Ristovski</a:t>
            </a:r>
            <a:endParaRPr lang="en-GB" sz="1600" dirty="0"/>
          </a:p>
          <a:p>
            <a:pPr marL="231775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en-GB" sz="1600" dirty="0"/>
          </a:p>
          <a:p>
            <a:pPr marL="231775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SysEng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Area - Security WG</a:t>
            </a:r>
          </a:p>
          <a:p>
            <a:pPr marL="231775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GB" sz="1600" dirty="0"/>
              <a:t>- New Deputy WG Chair: Marcus </a:t>
            </a:r>
            <a:r>
              <a:rPr lang="en-GB" sz="1600" dirty="0" err="1"/>
              <a:t>Wallum</a:t>
            </a:r>
            <a:endParaRPr lang="en-GB" sz="1600" dirty="0"/>
          </a:p>
          <a:p>
            <a:pPr marL="231775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en-GB" sz="1200" dirty="0"/>
          </a:p>
          <a:p>
            <a:pPr marL="231775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SLS Area - Optical WG</a:t>
            </a:r>
          </a:p>
          <a:p>
            <a:pPr marL="231775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GB" sz="1600" dirty="0"/>
              <a:t>- New WG Chair: Jon </a:t>
            </a:r>
            <a:r>
              <a:rPr lang="en-GB" sz="1600" dirty="0" err="1"/>
              <a:t>Hamkins</a:t>
            </a:r>
            <a:endParaRPr lang="en-GB" sz="1600" dirty="0"/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GB" sz="200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GB" sz="1100" dirty="0">
              <a:solidFill>
                <a:srgbClr val="FF0000"/>
              </a:solidFill>
            </a:endParaRPr>
          </a:p>
          <a:p>
            <a:pPr marL="0" lv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GB" sz="1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138380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98" y="241385"/>
            <a:ext cx="8229600" cy="460860"/>
          </a:xfrm>
        </p:spPr>
        <p:txBody>
          <a:bodyPr/>
          <a:lstStyle/>
          <a:p>
            <a:pPr algn="r"/>
            <a:r>
              <a:rPr lang="en-US" sz="2000" dirty="0"/>
              <a:t>SOIS Area – Items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67139"/>
            <a:ext cx="8229600" cy="5376700"/>
          </a:xfrm>
        </p:spPr>
        <p:txBody>
          <a:bodyPr/>
          <a:lstStyle/>
          <a:p>
            <a:pPr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CCSDS 870.0-G-1 Electronic Data Sheets and Dictionary of Terms for Onboard Devices and Components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</a:rPr>
              <a:t>Co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mpleted CESG review.  Currently in CMC poll for publication.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Expect publication by end of February.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i="0" u="none" strike="noStrike" dirty="0">
              <a:solidFill>
                <a:srgbClr val="000000"/>
              </a:solidFill>
              <a:effectLst/>
            </a:endParaRPr>
          </a:p>
          <a:p>
            <a:pPr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CCSDS 876.1-M-1, Spacecraft Onboard Interface Services—Specification for Dictionary of Terms for Electronic Data Sheets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</a:rPr>
              <a:t>Co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mpleted CESG review.  Currently in CMC poll for publication.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Expect publication by end of February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CCSDS 876.1-M-1 is listed in NASA’s International Deep Space Interoperability Standards used across the Artemis program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i="0" u="none" strike="noStrike" dirty="0">
              <a:solidFill>
                <a:srgbClr val="000000"/>
              </a:solidFill>
              <a:effectLst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</a:rPr>
              <a:t>W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hite paper on new Magenta Book “SOIS EDS for Containers and Deployment”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</a:rPr>
              <a:t>Draft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completed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Expect to start a new CCSDS project</a:t>
            </a:r>
          </a:p>
          <a:p>
            <a:pPr marL="1143000" marR="0" lvl="2" indent="-2286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ESA will provide hours for review and consensus</a:t>
            </a:r>
          </a:p>
          <a:p>
            <a:pPr marL="1143000" marR="0" lvl="2" indent="-2286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NASA can complete with existing FY2024 budget</a:t>
            </a:r>
          </a:p>
          <a:p>
            <a:pPr marL="1143000" marR="0" lvl="2" indent="-2286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White paper already has bulk of technical detail 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This book is being requested by missions, in particular Artemis. </a:t>
            </a:r>
            <a:endParaRPr lang="en-US" sz="1600" b="0" i="0" u="none" strike="noStrike" dirty="0">
              <a:solidFill>
                <a:srgbClr val="000000"/>
              </a:solidFill>
              <a:effectLst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i="0" u="none" strike="noStrike" dirty="0">
              <a:solidFill>
                <a:srgbClr val="000000"/>
              </a:solidFill>
              <a:effectLst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NASA and ESA interoperability testing of CCSDS 876.0-B-1 pink sheets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90% complete.  ESA testing complete. Remaining 10% for NASA testing is now scheduled for April 1, 2024 due to staff availability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1" i="0" u="none" strike="noStrike" dirty="0">
              <a:solidFill>
                <a:srgbClr val="000000"/>
              </a:solidFill>
              <a:effectLst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</a:rPr>
              <a:t>Met with Blue Origin software leads for Artemis Lunar lander at their request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Desire to use SOIS EDS for Blue Origin programs.  </a:t>
            </a:r>
            <a:r>
              <a:rPr lang="en-US" sz="1600" b="0" dirty="0">
                <a:solidFill>
                  <a:srgbClr val="000000"/>
                </a:solidFill>
              </a:rPr>
              <a:t>R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equested discussion of technical details and schedule. 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495800" y="6265494"/>
            <a:ext cx="1371600" cy="47181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8007876"/>
      </p:ext>
    </p:extLst>
  </p:cSld>
  <p:clrMapOvr>
    <a:masterClrMapping/>
  </p:clrMapOvr>
</p:sld>
</file>

<file path=ppt/theme/theme1.xml><?xml version="1.0" encoding="utf-8"?>
<a:theme xmlns:a="http://schemas.openxmlformats.org/drawingml/2006/main" name="TMOD 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10000"/>
          </a:spcAft>
          <a:buClrTx/>
          <a:buSzPct val="125000"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10000"/>
          </a:spcAft>
          <a:buClrTx/>
          <a:buSzPct val="125000"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296E8DFE2E4E4994E780C547AA6A26" ma:contentTypeVersion="1" ma:contentTypeDescription="Create a new document." ma:contentTypeScope="" ma:versionID="3707f802f021165ff571741a4e51b3e2">
  <xsd:schema xmlns:xsd="http://www.w3.org/2001/XMLSchema" xmlns:xs="http://www.w3.org/2001/XMLSchema" xmlns:p="http://schemas.microsoft.com/office/2006/metadata/properties" xmlns:ns2="53fa01d3-966f-40ee-8e27-0a5178def57b" targetNamespace="http://schemas.microsoft.com/office/2006/metadata/properties" ma:root="true" ma:fieldsID="472c9eaa5465adf9a117018a4ff586c4" ns2:_="">
    <xsd:import namespace="53fa01d3-966f-40ee-8e27-0a5178def57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a01d3-966f-40ee-8e27-0a5178def5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D53709-88D9-466E-B062-E6A83E400E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fa01d3-966f-40ee-8e27-0a5178def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1FB2B8-ABB7-415C-8DE9-F9297D444E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F14BD0-ED18-40F8-BACF-92E33194557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Pages>51</Pages>
  <Words>885</Words>
  <Application>Microsoft Macintosh PowerPoint</Application>
  <PresentationFormat>Letter Paper (8.5x11 in)</PresentationFormat>
  <Paragraphs>127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Symbol</vt:lpstr>
      <vt:lpstr>Times New Roman</vt:lpstr>
      <vt:lpstr>Wingdings</vt:lpstr>
      <vt:lpstr>TMOD Presentations</vt:lpstr>
      <vt:lpstr>Custom Design</vt:lpstr>
      <vt:lpstr>PowerPoint Presentation</vt:lpstr>
      <vt:lpstr>CESG Poll Statistics since last CMC Mtg (Nov. 2023)</vt:lpstr>
      <vt:lpstr>CESG Poll Statistics since last CMC Mtg (Nov. 2023)</vt:lpstr>
      <vt:lpstr>CMC Poll Statistics since CMC Mtg (Nov. 2023)</vt:lpstr>
      <vt:lpstr>Book Publication</vt:lpstr>
      <vt:lpstr>Books Under Review</vt:lpstr>
      <vt:lpstr>New Projects</vt:lpstr>
      <vt:lpstr>CESG Personnel Appointment</vt:lpstr>
      <vt:lpstr>SOIS Area – Items of Interest</vt:lpstr>
      <vt:lpstr>SysEng Area – Items of Interest</vt:lpstr>
      <vt:lpstr>SLS Area – Items of Interest</vt:lpstr>
      <vt:lpstr>CSS Area – Items of Interest</vt:lpstr>
    </vt:vector>
  </TitlesOfParts>
  <Company>NASA Headquarters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CESG-Report-to-CMC-June2008</dc:title>
  <dc:creator>Adrian J. Hooke</dc:creator>
  <cp:lastModifiedBy>Tim Pham</cp:lastModifiedBy>
  <cp:revision>1753</cp:revision>
  <cp:lastPrinted>2018-02-01T09:28:43Z</cp:lastPrinted>
  <dcterms:created xsi:type="dcterms:W3CDTF">1998-05-20T16:00:08Z</dcterms:created>
  <dcterms:modified xsi:type="dcterms:W3CDTF">2024-02-08T13:05:45Z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0x010100AD296E8DFE2E4E4994E780C547AA6A26</vt:lpwstr>
  </property>
</Properties>
</file>