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773" r:id="rId5"/>
  </p:sldMasterIdLst>
  <p:notesMasterIdLst>
    <p:notesMasterId r:id="rId15"/>
  </p:notesMasterIdLst>
  <p:sldIdLst>
    <p:sldId id="258" r:id="rId6"/>
    <p:sldId id="368" r:id="rId7"/>
    <p:sldId id="349" r:id="rId8"/>
    <p:sldId id="2643" r:id="rId9"/>
    <p:sldId id="385" r:id="rId10"/>
    <p:sldId id="2538" r:id="rId11"/>
    <p:sldId id="2488" r:id="rId12"/>
    <p:sldId id="2492" r:id="rId13"/>
    <p:sldId id="2535" r:id="rId14"/>
  </p:sldIdLst>
  <p:sldSz cx="12801600" cy="73152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6EF435-8657-4D82-B9D1-9364DE0D5EC0}">
          <p14:sldIdLst>
            <p14:sldId id="258"/>
            <p14:sldId id="368"/>
            <p14:sldId id="349"/>
            <p14:sldId id="2643"/>
            <p14:sldId id="385"/>
            <p14:sldId id="2538"/>
            <p14:sldId id="2488"/>
            <p14:sldId id="2492"/>
            <p14:sldId id="2535"/>
          </p14:sldIdLst>
        </p14:section>
      </p14:sectionLst>
    </p:ext>
    <p:ext uri="{EFAFB233-063F-42B5-8137-9DF3F51BA10A}">
      <p15:sldGuideLst xmlns:p15="http://schemas.microsoft.com/office/powerpoint/2012/main">
        <p15:guide id="1" orient="horz" pos="1968" userDrawn="1">
          <p15:clr>
            <a:srgbClr val="A4A3A4"/>
          </p15:clr>
        </p15:guide>
        <p15:guide id="2" pos="18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93D2"/>
    <a:srgbClr val="A5BBE3"/>
    <a:srgbClr val="9FB7E1"/>
    <a:srgbClr val="7F9ED7"/>
    <a:srgbClr val="4472C4"/>
    <a:srgbClr val="0000FF"/>
    <a:srgbClr val="FF9933"/>
    <a:srgbClr val="5B9BD5"/>
    <a:srgbClr val="558ED5"/>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FC7887-AF40-4DDB-912A-552F7E4685FC}" v="4" dt="2023-06-01T17:01:20.831"/>
  </p1510:revLst>
</p1510:revInfo>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013" autoAdjust="0"/>
    <p:restoredTop sz="93792" autoAdjust="0"/>
  </p:normalViewPr>
  <p:slideViewPr>
    <p:cSldViewPr showGuides="1">
      <p:cViewPr varScale="1">
        <p:scale>
          <a:sx n="56" d="100"/>
          <a:sy n="56" d="100"/>
        </p:scale>
        <p:origin x="320" y="40"/>
      </p:cViewPr>
      <p:guideLst>
        <p:guide orient="horz" pos="1968"/>
        <p:guide pos="187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7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2A0C678-52B0-4AB3-AF45-314435E8488A}" type="datetimeFigureOut">
              <a:rPr lang="en-US" smtClean="0"/>
              <a:t>6/1/2023</a:t>
            </a:fld>
            <a:endParaRPr lang="en-US"/>
          </a:p>
        </p:txBody>
      </p:sp>
      <p:sp>
        <p:nvSpPr>
          <p:cNvPr id="4" name="Slide Image Placeholder 3"/>
          <p:cNvSpPr>
            <a:spLocks noGrp="1" noRot="1" noChangeAspect="1"/>
          </p:cNvSpPr>
          <p:nvPr>
            <p:ph type="sldImg" idx="2"/>
          </p:nvPr>
        </p:nvSpPr>
        <p:spPr>
          <a:xfrm>
            <a:off x="822325" y="1200150"/>
            <a:ext cx="56705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D1C2255-2620-438C-9FBB-DB8DA12D09E4}" type="slidenum">
              <a:rPr lang="en-US" smtClean="0"/>
              <a:t>‹#›</a:t>
            </a:fld>
            <a:endParaRPr lang="en-US"/>
          </a:p>
        </p:txBody>
      </p:sp>
    </p:spTree>
    <p:extLst>
      <p:ext uri="{BB962C8B-B14F-4D97-AF65-F5344CB8AC3E}">
        <p14:creationId xmlns:p14="http://schemas.microsoft.com/office/powerpoint/2010/main" val="286239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architecture is similar to space system architectures used around the Earth but for the Moon, it’s planned from the beginning as an international System-of-Systems. The LunaNet architecture is capable of being repeated at Mars to create the MarsNet and elsewhere in the solar system. It’s characterized by two types of links: red-dashed prox links that operate “locally” (within GEO range for Earth and similar range elsewhere that support real-time services such as streaming and low latency demands such as telerobotics. The blue links are trunk links that connect the remote portion of the network with the terrestrial-based part of the network. Earth’s trunk link extends 40,000 km to GEO. The lunar trunk link is 400,000 km and Mars’ trunk link is up to </a:t>
            </a:r>
            <a:r>
              <a:rPr lang="en-US" dirty="0" err="1"/>
              <a:t>400M</a:t>
            </a:r>
            <a:r>
              <a:rPr lang="en-US" dirty="0"/>
              <a:t> km. It’s the performance over the trunk links that varies.</a:t>
            </a:r>
          </a:p>
        </p:txBody>
      </p:sp>
      <p:sp>
        <p:nvSpPr>
          <p:cNvPr id="4" name="Slide Number Placeholder 3"/>
          <p:cNvSpPr>
            <a:spLocks noGrp="1"/>
          </p:cNvSpPr>
          <p:nvPr>
            <p:ph type="sldNum" sz="quarter" idx="5"/>
          </p:nvPr>
        </p:nvSpPr>
        <p:spPr/>
        <p:txBody>
          <a:bodyPr/>
          <a:lstStyle/>
          <a:p>
            <a:fld id="{AD1C2255-2620-438C-9FBB-DB8DA12D09E4}" type="slidenum">
              <a:rPr lang="en-US" smtClean="0"/>
              <a:t>3</a:t>
            </a:fld>
            <a:endParaRPr lang="en-US" dirty="0"/>
          </a:p>
        </p:txBody>
      </p:sp>
    </p:spTree>
    <p:extLst>
      <p:ext uri="{BB962C8B-B14F-4D97-AF65-F5344CB8AC3E}">
        <p14:creationId xmlns:p14="http://schemas.microsoft.com/office/powerpoint/2010/main" val="1748994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from the variety of drivers I just discussed, you can see that the intent over time is to enable the portion of LunaNet that is in lunar orbit or on the lunar surface – that is, the network composed of services delivered over proximity links - will become partially autonomous to meet drivers including latency and resilience. We need to evolve LunaNet to a high enough autonomy level that we can extend it to Mars some day where the difference between 1.2 seconds and 22 minutes of delay make local autonomy essential rather than optional. </a:t>
            </a:r>
          </a:p>
        </p:txBody>
      </p:sp>
      <p:sp>
        <p:nvSpPr>
          <p:cNvPr id="4" name="Slide Number Placeholder 3"/>
          <p:cNvSpPr>
            <a:spLocks noGrp="1"/>
          </p:cNvSpPr>
          <p:nvPr>
            <p:ph type="sldNum" sz="quarter" idx="5"/>
          </p:nvPr>
        </p:nvSpPr>
        <p:spPr/>
        <p:txBody>
          <a:bodyPr/>
          <a:lstStyle/>
          <a:p>
            <a:fld id="{AD1C2255-2620-438C-9FBB-DB8DA12D09E4}" type="slidenum">
              <a:rPr lang="en-US" smtClean="0"/>
              <a:t>4</a:t>
            </a:fld>
            <a:endParaRPr lang="en-US" dirty="0"/>
          </a:p>
        </p:txBody>
      </p:sp>
    </p:spTree>
    <p:extLst>
      <p:ext uri="{BB962C8B-B14F-4D97-AF65-F5344CB8AC3E}">
        <p14:creationId xmlns:p14="http://schemas.microsoft.com/office/powerpoint/2010/main" val="3659653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A268F7-312F-2449-A356-498AE7A92BA1}"/>
              </a:ext>
            </a:extLst>
          </p:cNvPr>
          <p:cNvPicPr>
            <a:picLocks noChangeAspect="1"/>
          </p:cNvPicPr>
          <p:nvPr userDrawn="1"/>
        </p:nvPicPr>
        <p:blipFill>
          <a:blip r:embed="rId2"/>
          <a:stretch>
            <a:fillRect/>
          </a:stretch>
        </p:blipFill>
        <p:spPr>
          <a:xfrm>
            <a:off x="0" y="0"/>
            <a:ext cx="12801600" cy="7315200"/>
          </a:xfrm>
          <a:prstGeom prst="rect">
            <a:avLst/>
          </a:prstGeom>
        </p:spPr>
      </p:pic>
      <p:sp>
        <p:nvSpPr>
          <p:cNvPr id="12" name="TextBox 11">
            <a:extLst>
              <a:ext uri="{FF2B5EF4-FFF2-40B4-BE49-F238E27FC236}">
                <a16:creationId xmlns:a16="http://schemas.microsoft.com/office/drawing/2014/main" id="{AC6D95EA-4B47-6349-B2C2-212D3ECD8E89}"/>
              </a:ext>
            </a:extLst>
          </p:cNvPr>
          <p:cNvSpPr txBox="1"/>
          <p:nvPr userDrawn="1"/>
        </p:nvSpPr>
        <p:spPr>
          <a:xfrm>
            <a:off x="9804270" y="592546"/>
            <a:ext cx="1610868" cy="350865"/>
          </a:xfrm>
          <a:prstGeom prst="rect">
            <a:avLst/>
          </a:prstGeom>
          <a:noFill/>
        </p:spPr>
        <p:txBody>
          <a:bodyPr wrap="square" rtlCol="0">
            <a:spAutoFit/>
          </a:bodyPr>
          <a:lstStyle/>
          <a:p>
            <a:pPr marL="0" marR="0" lvl="0" indent="0" algn="r" defTabSz="960120" rtl="0" eaLnBrk="1" fontAlgn="auto" latinLnBrk="0" hangingPunct="1">
              <a:lnSpc>
                <a:spcPct val="100000"/>
              </a:lnSpc>
              <a:spcBef>
                <a:spcPts val="0"/>
              </a:spcBef>
              <a:spcAft>
                <a:spcPts val="0"/>
              </a:spcAft>
              <a:buClrTx/>
              <a:buSzTx/>
              <a:buFontTx/>
              <a:buNone/>
              <a:tabLst/>
              <a:defRPr/>
            </a:pPr>
            <a:r>
              <a:rPr lang="en-US" sz="840" dirty="0">
                <a:solidFill>
                  <a:schemeClr val="bg1"/>
                </a:solidFill>
                <a:latin typeface="Arial" panose="020B0604020202020204" pitchFamily="34" charset="0"/>
                <a:cs typeface="Arial" panose="020B0604020202020204" pitchFamily="34" charset="0"/>
              </a:rPr>
              <a:t>National Aeronautics and</a:t>
            </a:r>
            <a:br>
              <a:rPr lang="en-US" sz="840" dirty="0">
                <a:solidFill>
                  <a:schemeClr val="bg1"/>
                </a:solidFill>
                <a:latin typeface="Arial" panose="020B0604020202020204" pitchFamily="34" charset="0"/>
                <a:cs typeface="Arial" panose="020B0604020202020204" pitchFamily="34" charset="0"/>
              </a:rPr>
            </a:br>
            <a:r>
              <a:rPr lang="en-US" sz="840" dirty="0">
                <a:solidFill>
                  <a:schemeClr val="bg1"/>
                </a:solidFill>
                <a:latin typeface="Arial" panose="020B0604020202020204" pitchFamily="34" charset="0"/>
                <a:cs typeface="Arial" panose="020B0604020202020204" pitchFamily="34" charset="0"/>
              </a:rPr>
              <a:t>Space Administration</a:t>
            </a:r>
            <a:endParaRPr lang="en-US" sz="84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3E0EB3-2DBC-0F40-98D0-6652C60A2C81}"/>
              </a:ext>
            </a:extLst>
          </p:cNvPr>
          <p:cNvSpPr>
            <a:spLocks noGrp="1"/>
          </p:cNvSpPr>
          <p:nvPr>
            <p:ph type="ctrTitle" hasCustomPrompt="1"/>
          </p:nvPr>
        </p:nvSpPr>
        <p:spPr>
          <a:xfrm>
            <a:off x="847623" y="982959"/>
            <a:ext cx="8060157" cy="1359746"/>
          </a:xfrm>
        </p:spPr>
        <p:txBody>
          <a:bodyPr anchor="t">
            <a:noAutofit/>
          </a:bodyPr>
          <a:lstStyle>
            <a:lvl1pPr algn="l">
              <a:defRPr sz="4935"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8C9FCCA-7E9F-8345-AE4B-8A1649D460B3}"/>
              </a:ext>
            </a:extLst>
          </p:cNvPr>
          <p:cNvSpPr>
            <a:spLocks noGrp="1"/>
          </p:cNvSpPr>
          <p:nvPr>
            <p:ph type="subTitle" idx="1" hasCustomPrompt="1"/>
          </p:nvPr>
        </p:nvSpPr>
        <p:spPr>
          <a:xfrm>
            <a:off x="847623" y="4020651"/>
            <a:ext cx="8060157" cy="1587669"/>
          </a:xfrm>
        </p:spPr>
        <p:txBody>
          <a:bodyPr>
            <a:normAutofit/>
          </a:bodyPr>
          <a:lstStyle>
            <a:lvl1pPr marL="0" indent="0" algn="l">
              <a:buNone/>
              <a:defRPr sz="2100" b="0" i="0">
                <a:solidFill>
                  <a:schemeClr val="bg1"/>
                </a:solidFill>
                <a:latin typeface="Arial" panose="020B0604020202020204" pitchFamily="34" charset="0"/>
                <a:cs typeface="Arial" panose="020B0604020202020204" pitchFamily="34" charset="0"/>
              </a:defRPr>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dirty="0"/>
              <a:t>Click To Edit Master Subtitle Style</a:t>
            </a:r>
          </a:p>
        </p:txBody>
      </p:sp>
      <p:pic>
        <p:nvPicPr>
          <p:cNvPr id="9" name="Picture 8">
            <a:extLst>
              <a:ext uri="{FF2B5EF4-FFF2-40B4-BE49-F238E27FC236}">
                <a16:creationId xmlns:a16="http://schemas.microsoft.com/office/drawing/2014/main" id="{9D3539AA-42F9-1441-85F8-283DA3D37ED7}"/>
              </a:ext>
            </a:extLst>
          </p:cNvPr>
          <p:cNvPicPr>
            <a:picLocks noChangeAspect="1"/>
          </p:cNvPicPr>
          <p:nvPr userDrawn="1"/>
        </p:nvPicPr>
        <p:blipFill>
          <a:blip r:embed="rId3"/>
          <a:stretch>
            <a:fillRect/>
          </a:stretch>
        </p:blipFill>
        <p:spPr>
          <a:xfrm>
            <a:off x="11547591" y="361468"/>
            <a:ext cx="977612" cy="823883"/>
          </a:xfrm>
          <a:prstGeom prst="rect">
            <a:avLst/>
          </a:prstGeom>
        </p:spPr>
      </p:pic>
      <p:cxnSp>
        <p:nvCxnSpPr>
          <p:cNvPr id="10" name="Straight Connector 9">
            <a:extLst>
              <a:ext uri="{FF2B5EF4-FFF2-40B4-BE49-F238E27FC236}">
                <a16:creationId xmlns:a16="http://schemas.microsoft.com/office/drawing/2014/main" id="{95BD057C-84C7-8D48-BA37-A5E3FFABAAA6}"/>
              </a:ext>
            </a:extLst>
          </p:cNvPr>
          <p:cNvCxnSpPr>
            <a:cxnSpLocks/>
          </p:cNvCxnSpPr>
          <p:nvPr userDrawn="1"/>
        </p:nvCxnSpPr>
        <p:spPr>
          <a:xfrm>
            <a:off x="11445064" y="328217"/>
            <a:ext cx="0" cy="9020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CEA98A-6763-E14A-83EC-293F9BF56540}"/>
              </a:ext>
            </a:extLst>
          </p:cNvPr>
          <p:cNvSpPr txBox="1"/>
          <p:nvPr userDrawn="1"/>
        </p:nvSpPr>
        <p:spPr>
          <a:xfrm>
            <a:off x="10882109" y="6882183"/>
            <a:ext cx="1610868" cy="221599"/>
          </a:xfrm>
          <a:prstGeom prst="rect">
            <a:avLst/>
          </a:prstGeom>
          <a:noFill/>
        </p:spPr>
        <p:txBody>
          <a:bodyPr wrap="square" rtlCol="0">
            <a:spAutoFit/>
          </a:bodyPr>
          <a:lstStyle/>
          <a:p>
            <a:pPr marL="0" marR="0" lvl="0" indent="0" algn="r" defTabSz="960120" rtl="0" eaLnBrk="1" fontAlgn="auto" latinLnBrk="0" hangingPunct="1">
              <a:lnSpc>
                <a:spcPct val="100000"/>
              </a:lnSpc>
              <a:spcBef>
                <a:spcPts val="0"/>
              </a:spcBef>
              <a:spcAft>
                <a:spcPts val="0"/>
              </a:spcAft>
              <a:buClrTx/>
              <a:buSzTx/>
              <a:buFontTx/>
              <a:buNone/>
              <a:tabLst/>
              <a:defRPr/>
            </a:pPr>
            <a:r>
              <a:rPr lang="en-US" sz="840" dirty="0">
                <a:solidFill>
                  <a:schemeClr val="bg1"/>
                </a:solidFill>
                <a:latin typeface="Arial" panose="020B0604020202020204" pitchFamily="34" charset="0"/>
                <a:cs typeface="Arial" panose="020B0604020202020204" pitchFamily="34" charset="0"/>
              </a:rPr>
              <a:t>www.nasa.gov</a:t>
            </a:r>
            <a:endParaRPr lang="en-US" sz="840" dirty="0">
              <a:latin typeface="Arial" panose="020B0604020202020204" pitchFamily="34" charset="0"/>
              <a:cs typeface="Arial" panose="020B0604020202020204" pitchFamily="34" charset="0"/>
            </a:endParaRPr>
          </a:p>
        </p:txBody>
      </p:sp>
      <p:sp>
        <p:nvSpPr>
          <p:cNvPr id="16" name="Date Placeholder 15">
            <a:extLst>
              <a:ext uri="{FF2B5EF4-FFF2-40B4-BE49-F238E27FC236}">
                <a16:creationId xmlns:a16="http://schemas.microsoft.com/office/drawing/2014/main" id="{F59C2EB3-E198-FD49-8F89-87A452375BC5}"/>
              </a:ext>
            </a:extLst>
          </p:cNvPr>
          <p:cNvSpPr>
            <a:spLocks noGrp="1"/>
          </p:cNvSpPr>
          <p:nvPr>
            <p:ph type="dt" sz="half" idx="10"/>
          </p:nvPr>
        </p:nvSpPr>
        <p:spPr>
          <a:xfrm>
            <a:off x="838200" y="677102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Footer Placeholder 16">
            <a:extLst>
              <a:ext uri="{FF2B5EF4-FFF2-40B4-BE49-F238E27FC236}">
                <a16:creationId xmlns:a16="http://schemas.microsoft.com/office/drawing/2014/main" id="{D9B83BAB-DC43-CD4D-96EE-48E7DC07F836}"/>
              </a:ext>
            </a:extLst>
          </p:cNvPr>
          <p:cNvSpPr>
            <a:spLocks noGrp="1"/>
          </p:cNvSpPr>
          <p:nvPr>
            <p:ph type="ftr" sz="quarter" idx="11"/>
          </p:nvPr>
        </p:nvSpPr>
        <p:spPr>
          <a:xfrm>
            <a:off x="4325684" y="67710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851256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214BC-5D44-E747-9DEB-DDF2A1A79E89}"/>
              </a:ext>
            </a:extLst>
          </p:cNvPr>
          <p:cNvSpPr>
            <a:spLocks noGrp="1"/>
          </p:cNvSpPr>
          <p:nvPr>
            <p:ph type="ctrTitle"/>
          </p:nvPr>
        </p:nvSpPr>
        <p:spPr>
          <a:xfrm>
            <a:off x="1600200" y="1197187"/>
            <a:ext cx="9601200" cy="2546773"/>
          </a:xfrm>
        </p:spPr>
        <p:txBody>
          <a:bodyPr anchor="b"/>
          <a:lstStyle>
            <a:lvl1pPr algn="ctr">
              <a:defRPr sz="6201"/>
            </a:lvl1pPr>
          </a:lstStyle>
          <a:p>
            <a:r>
              <a:rPr lang="en-US"/>
              <a:t>Click to edit Master title style</a:t>
            </a:r>
          </a:p>
        </p:txBody>
      </p:sp>
      <p:sp>
        <p:nvSpPr>
          <p:cNvPr id="3" name="Subtitle 2">
            <a:extLst>
              <a:ext uri="{FF2B5EF4-FFF2-40B4-BE49-F238E27FC236}">
                <a16:creationId xmlns:a16="http://schemas.microsoft.com/office/drawing/2014/main" id="{645898F4-21F6-B041-B8DB-8C27B7F46949}"/>
              </a:ext>
            </a:extLst>
          </p:cNvPr>
          <p:cNvSpPr>
            <a:spLocks noGrp="1"/>
          </p:cNvSpPr>
          <p:nvPr>
            <p:ph type="subTitle" idx="1"/>
          </p:nvPr>
        </p:nvSpPr>
        <p:spPr>
          <a:xfrm>
            <a:off x="1600200" y="3842174"/>
            <a:ext cx="9601200" cy="1766146"/>
          </a:xfrm>
        </p:spPr>
        <p:txBody>
          <a:bodyPr/>
          <a:lstStyle>
            <a:lvl1pPr marL="0" indent="0" algn="ctr">
              <a:buNone/>
              <a:defRPr sz="2481"/>
            </a:lvl1pPr>
            <a:lvl2pPr marL="472559" indent="0" algn="ctr">
              <a:buNone/>
              <a:defRPr sz="2067"/>
            </a:lvl2pPr>
            <a:lvl3pPr marL="945119" indent="0" algn="ctr">
              <a:buNone/>
              <a:defRPr sz="1861"/>
            </a:lvl3pPr>
            <a:lvl4pPr marL="1417677" indent="0" algn="ctr">
              <a:buNone/>
              <a:defRPr sz="1654"/>
            </a:lvl4pPr>
            <a:lvl5pPr marL="1890236" indent="0" algn="ctr">
              <a:buNone/>
              <a:defRPr sz="1654"/>
            </a:lvl5pPr>
            <a:lvl6pPr marL="2362795" indent="0" algn="ctr">
              <a:buNone/>
              <a:defRPr sz="1654"/>
            </a:lvl6pPr>
            <a:lvl7pPr marL="2835355" indent="0" algn="ctr">
              <a:buNone/>
              <a:defRPr sz="1654"/>
            </a:lvl7pPr>
            <a:lvl8pPr marL="3307914" indent="0" algn="ctr">
              <a:buNone/>
              <a:defRPr sz="1654"/>
            </a:lvl8pPr>
            <a:lvl9pPr marL="3780473" indent="0" algn="ctr">
              <a:buNone/>
              <a:defRPr sz="1654"/>
            </a:lvl9pPr>
          </a:lstStyle>
          <a:p>
            <a:r>
              <a:rPr lang="en-US"/>
              <a:t>Click to edit Master subtitle style</a:t>
            </a:r>
          </a:p>
        </p:txBody>
      </p:sp>
      <p:sp>
        <p:nvSpPr>
          <p:cNvPr id="4" name="Date Placeholder 3">
            <a:extLst>
              <a:ext uri="{FF2B5EF4-FFF2-40B4-BE49-F238E27FC236}">
                <a16:creationId xmlns:a16="http://schemas.microsoft.com/office/drawing/2014/main" id="{1D6EB7E5-5C95-A54D-B6FE-E0FBCC57F78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4246EA-4877-FA4B-8786-379D7E300671}"/>
              </a:ext>
            </a:extLst>
          </p:cNvPr>
          <p:cNvSpPr>
            <a:spLocks noGrp="1"/>
          </p:cNvSpPr>
          <p:nvPr>
            <p:ph type="ftr" sz="quarter" idx="11"/>
          </p:nvPr>
        </p:nvSpPr>
        <p:spPr>
          <a:xfrm>
            <a:off x="4325684" y="6873875"/>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310D93D-48CB-EA4D-A7FD-76B73CD327EF}"/>
              </a:ext>
            </a:extLst>
          </p:cNvPr>
          <p:cNvSpPr>
            <a:spLocks noGrp="1"/>
          </p:cNvSpPr>
          <p:nvPr>
            <p:ph type="sldNum" sz="quarter" idx="12"/>
          </p:nvPr>
        </p:nvSpPr>
        <p:spPr/>
        <p:txBody>
          <a:bodyPr/>
          <a:lstStyle/>
          <a:p>
            <a:fld id="{B6D0FF5D-343B-2C4C-A341-6FED1F69446C}" type="slidenum">
              <a:rPr lang="en-US" smtClean="0"/>
              <a:t>‹#›</a:t>
            </a:fld>
            <a:endParaRPr lang="en-US"/>
          </a:p>
        </p:txBody>
      </p:sp>
    </p:spTree>
    <p:extLst>
      <p:ext uri="{BB962C8B-B14F-4D97-AF65-F5344CB8AC3E}">
        <p14:creationId xmlns:p14="http://schemas.microsoft.com/office/powerpoint/2010/main" val="5645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34D01-906C-4301-982E-F852ED821B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 y="2"/>
            <a:ext cx="12801597" cy="920977"/>
          </a:xfrm>
          <a:prstGeom prst="rect">
            <a:avLst/>
          </a:prstGeom>
        </p:spPr>
      </p:pic>
      <p:sp>
        <p:nvSpPr>
          <p:cNvPr id="2" name="Title 1"/>
          <p:cNvSpPr>
            <a:spLocks noGrp="1"/>
          </p:cNvSpPr>
          <p:nvPr>
            <p:ph type="title"/>
          </p:nvPr>
        </p:nvSpPr>
        <p:spPr>
          <a:xfrm>
            <a:off x="405808" y="15682"/>
            <a:ext cx="11992865" cy="905297"/>
          </a:xfrm>
          <a:ln>
            <a:noFill/>
          </a:ln>
        </p:spPr>
        <p:txBody>
          <a:bodyPr anchor="ctr" anchorCtr="0">
            <a:normAutofit/>
          </a:bodyPr>
          <a:lstStyle>
            <a:lvl1pPr>
              <a:defRPr sz="3544" b="0">
                <a:solidFill>
                  <a:schemeClr val="bg1"/>
                </a:solidFill>
              </a:defRPr>
            </a:lvl1pPr>
          </a:lstStyle>
          <a:p>
            <a:r>
              <a:rPr lang="en-US"/>
              <a:t>Click to edit Master title style</a:t>
            </a:r>
          </a:p>
        </p:txBody>
      </p:sp>
      <p:sp>
        <p:nvSpPr>
          <p:cNvPr id="9" name="Content Placeholder 8"/>
          <p:cNvSpPr>
            <a:spLocks noGrp="1"/>
          </p:cNvSpPr>
          <p:nvPr>
            <p:ph sz="quarter" idx="14"/>
          </p:nvPr>
        </p:nvSpPr>
        <p:spPr>
          <a:xfrm>
            <a:off x="405809" y="1090508"/>
            <a:ext cx="11992864" cy="5855361"/>
          </a:xfrm>
        </p:spPr>
        <p:txBody>
          <a:bodyPr/>
          <a:lstStyle>
            <a:lvl3pPr marL="562570" indent="-168771">
              <a:defRPr/>
            </a:lvl3pPr>
            <a:lvl4pPr marL="843856" indent="-168771">
              <a:defRPr/>
            </a:lvl4pPr>
            <a:lvl5pPr marL="1068883" indent="-168771">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10217825" y="6945868"/>
            <a:ext cx="2583776" cy="261610"/>
          </a:xfrm>
          <a:prstGeom prst="rect">
            <a:avLst/>
          </a:prstGeom>
          <a:noFill/>
        </p:spPr>
        <p:txBody>
          <a:bodyPr wrap="square" rtlCol="0">
            <a:spAutoFit/>
          </a:bodyPr>
          <a:lstStyle/>
          <a:p>
            <a:pPr algn="r"/>
            <a:fld id="{3B6DCD13-45F5-4879-9DCC-75FC92199358}" type="slidenum">
              <a:rPr lang="en-US" sz="1100" b="1" kern="1200" smtClean="0">
                <a:solidFill>
                  <a:schemeClr val="bg2">
                    <a:lumMod val="75000"/>
                  </a:schemeClr>
                </a:solidFill>
                <a:effectLst/>
                <a:latin typeface="+mn-lt"/>
                <a:ea typeface="+mn-ea"/>
                <a:cs typeface="+mn-cs"/>
              </a:rPr>
              <a:pPr algn="r"/>
              <a:t>‹#›</a:t>
            </a:fld>
            <a:endParaRPr lang="en-US" sz="1100" b="1" kern="1200" dirty="0">
              <a:solidFill>
                <a:schemeClr val="bg2">
                  <a:lumMod val="75000"/>
                </a:schemeClr>
              </a:solidFill>
              <a:effectLst/>
              <a:latin typeface="+mn-lt"/>
              <a:ea typeface="+mn-ea"/>
              <a:cs typeface="+mn-cs"/>
            </a:endParaRPr>
          </a:p>
        </p:txBody>
      </p:sp>
    </p:spTree>
    <p:extLst>
      <p:ext uri="{BB962C8B-B14F-4D97-AF65-F5344CB8AC3E}">
        <p14:creationId xmlns:p14="http://schemas.microsoft.com/office/powerpoint/2010/main" val="369112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ntent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0FA5691-A490-7C49-AA8F-FF4A84A6DAB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D4215CE-69DC-F447-BDCC-AC839306545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426C7CD-E258-2846-B380-90EBD2417204}"/>
              </a:ext>
            </a:extLst>
          </p:cNvPr>
          <p:cNvSpPr>
            <a:spLocks noGrp="1"/>
          </p:cNvSpPr>
          <p:nvPr>
            <p:ph type="sldNum" sz="quarter" idx="12"/>
          </p:nvPr>
        </p:nvSpPr>
        <p:spPr/>
        <p:txBody>
          <a:bodyPr/>
          <a:lstStyle/>
          <a:p>
            <a:fld id="{AC9A6FC3-8F56-4157-ABDC-B4F43D71E4B2}" type="slidenum">
              <a:rPr lang="en-US" smtClean="0"/>
              <a:pPr/>
              <a:t>‹#›</a:t>
            </a:fld>
            <a:endParaRPr lang="en-US"/>
          </a:p>
        </p:txBody>
      </p:sp>
      <p:sp>
        <p:nvSpPr>
          <p:cNvPr id="6" name="Title Placeholder 1">
            <a:extLst>
              <a:ext uri="{FF2B5EF4-FFF2-40B4-BE49-F238E27FC236}">
                <a16:creationId xmlns:a16="http://schemas.microsoft.com/office/drawing/2014/main" id="{3835F67C-55A9-5948-A85B-8C58C2805F3C}"/>
              </a:ext>
            </a:extLst>
          </p:cNvPr>
          <p:cNvSpPr>
            <a:spLocks noGrp="1"/>
          </p:cNvSpPr>
          <p:nvPr>
            <p:ph type="title"/>
          </p:nvPr>
        </p:nvSpPr>
        <p:spPr>
          <a:xfrm>
            <a:off x="1406160" y="177860"/>
            <a:ext cx="10212635" cy="820742"/>
          </a:xfrm>
          <a:prstGeom prst="rect">
            <a:avLst/>
          </a:prstGeom>
        </p:spPr>
        <p:txBody>
          <a:bodyPr vert="horz" lIns="91440" tIns="45720" rIns="91440" bIns="45720" rtlCol="0" anchor="ctr">
            <a:normAutofit/>
          </a:bodyPr>
          <a:lstStyle>
            <a:lvl1pPr>
              <a:defRPr sz="3360"/>
            </a:lvl1pPr>
          </a:lstStyle>
          <a:p>
            <a:r>
              <a:rPr lang="en-US" dirty="0"/>
              <a:t>Click to edit Master title style</a:t>
            </a:r>
          </a:p>
        </p:txBody>
      </p:sp>
      <p:sp>
        <p:nvSpPr>
          <p:cNvPr id="11" name="Text Placeholder 10">
            <a:extLst>
              <a:ext uri="{FF2B5EF4-FFF2-40B4-BE49-F238E27FC236}">
                <a16:creationId xmlns:a16="http://schemas.microsoft.com/office/drawing/2014/main" id="{CB30ED3D-C126-4149-BA37-90BB50BC6C14}"/>
              </a:ext>
            </a:extLst>
          </p:cNvPr>
          <p:cNvSpPr>
            <a:spLocks noGrp="1"/>
          </p:cNvSpPr>
          <p:nvPr>
            <p:ph type="body" sz="quarter" idx="13"/>
          </p:nvPr>
        </p:nvSpPr>
        <p:spPr>
          <a:xfrm>
            <a:off x="1360170" y="1463040"/>
            <a:ext cx="10574655" cy="5120640"/>
          </a:xfrm>
        </p:spPr>
        <p:txBody>
          <a:bodyPr/>
          <a:lstStyle>
            <a:lvl1pPr marL="240030" indent="-240030">
              <a:buFont typeface="Wingdings" panose="05000000000000000000" pitchFamily="2" charset="2"/>
              <a:buChar char="§"/>
              <a:defRPr/>
            </a:lvl1pPr>
            <a:lvl3pPr marL="1200150" indent="-240030">
              <a:buFont typeface="Courier New" panose="02070309020205020404" pitchFamily="49" charset="0"/>
              <a:buChar char="o"/>
              <a:defRPr/>
            </a:lvl3pPr>
            <a:lvl4pPr marL="1680210" indent="-240030">
              <a:buFont typeface="Arial" panose="020B0604020202020204" pitchFamily="34" charset="0"/>
              <a:buChar char="-"/>
              <a:defRPr/>
            </a:lvl4pPr>
            <a:lvl5pPr marL="2160270" indent="-240030">
              <a:buFont typeface="Wingdings" panose="05000000000000000000" pitchFamily="2" charset="2"/>
              <a:buChar char="Ø"/>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E28B1031-1FEC-5845-878B-4C491D4F36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32530" y="245385"/>
            <a:ext cx="813636" cy="685692"/>
          </a:xfrm>
          <a:prstGeom prst="rect">
            <a:avLst/>
          </a:prstGeom>
        </p:spPr>
      </p:pic>
      <p:pic>
        <p:nvPicPr>
          <p:cNvPr id="8" name="Picture 7">
            <a:extLst>
              <a:ext uri="{FF2B5EF4-FFF2-40B4-BE49-F238E27FC236}">
                <a16:creationId xmlns:a16="http://schemas.microsoft.com/office/drawing/2014/main" id="{F6A3E27B-1229-4BA1-8783-BE9A3B0B9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45627"/>
            <a:ext cx="1503054" cy="954320"/>
          </a:xfrm>
          <a:prstGeom prst="rect">
            <a:avLst/>
          </a:prstGeom>
        </p:spPr>
      </p:pic>
    </p:spTree>
    <p:extLst>
      <p:ext uri="{BB962C8B-B14F-4D97-AF65-F5344CB8AC3E}">
        <p14:creationId xmlns:p14="http://schemas.microsoft.com/office/powerpoint/2010/main" val="603831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bg>
      <p:bgPr>
        <a:solidFill>
          <a:srgbClr val="000000"/>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5BEE981-AB1E-4F5F-8AFA-5D1D78F0FEBD}"/>
              </a:ext>
            </a:extLst>
          </p:cNvPr>
          <p:cNvSpPr>
            <a:spLocks noGrp="1"/>
          </p:cNvSpPr>
          <p:nvPr>
            <p:ph type="sldNum" sz="quarter" idx="4"/>
          </p:nvPr>
        </p:nvSpPr>
        <p:spPr>
          <a:xfrm>
            <a:off x="9662160" y="6780110"/>
            <a:ext cx="2987040" cy="389467"/>
          </a:xfrm>
          <a:prstGeom prst="rect">
            <a:avLst/>
          </a:prstGeom>
        </p:spPr>
        <p:txBody>
          <a:bodyPr vert="horz" lIns="91440" tIns="45720" rIns="91440" bIns="45720" rtlCol="0" anchor="ctr"/>
          <a:lstStyle>
            <a:lvl1pPr algn="r">
              <a:defRPr sz="1654">
                <a:solidFill>
                  <a:schemeClr val="tx1">
                    <a:tint val="75000"/>
                  </a:schemeClr>
                </a:solidFill>
              </a:defRPr>
            </a:lvl1pPr>
          </a:lstStyle>
          <a:p>
            <a:fld id="{7F4640CB-AD8A-4F45-8D8D-96C558851C94}" type="slidenum">
              <a:rPr lang="id-ID" smtClean="0"/>
              <a:pPr/>
              <a:t>‹#›</a:t>
            </a:fld>
            <a:endParaRPr lang="id-ID"/>
          </a:p>
        </p:txBody>
      </p:sp>
    </p:spTree>
    <p:extLst>
      <p:ext uri="{BB962C8B-B14F-4D97-AF65-F5344CB8AC3E}">
        <p14:creationId xmlns:p14="http://schemas.microsoft.com/office/powerpoint/2010/main" val="767408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17E050-ED28-4841-B28D-3840D9FA2C62}" type="datetime1">
              <a:rPr lang="en-US" smtClean="0"/>
              <a:t>6/1/2023</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69A7AB8-C288-4B6D-983D-9C88E091BD8F}" type="slidenum">
              <a:rPr lang="en-US" smtClean="0"/>
              <a:t>‹#›</a:t>
            </a:fld>
            <a:endParaRPr lang="en-US"/>
          </a:p>
        </p:txBody>
      </p:sp>
    </p:spTree>
    <p:extLst>
      <p:ext uri="{BB962C8B-B14F-4D97-AF65-F5344CB8AC3E}">
        <p14:creationId xmlns:p14="http://schemas.microsoft.com/office/powerpoint/2010/main" val="1842922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0470" y="0"/>
            <a:ext cx="10094138" cy="1037442"/>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373880" y="6838507"/>
            <a:ext cx="4053840" cy="476693"/>
          </a:xfrm>
          <a:prstGeom prst="rect">
            <a:avLst/>
          </a:prstGeo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p>
            <a:fld id="{8DC8C80A-B514-4A4F-8C59-9310EB0FB9A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9908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32093-7D9F-4D37-A986-F2932219C32F}"/>
              </a:ext>
            </a:extLst>
          </p:cNvPr>
          <p:cNvSpPr>
            <a:spLocks noGrp="1"/>
          </p:cNvSpPr>
          <p:nvPr>
            <p:ph type="ctrTitle"/>
          </p:nvPr>
        </p:nvSpPr>
        <p:spPr>
          <a:xfrm>
            <a:off x="1600200" y="1196975"/>
            <a:ext cx="9601200" cy="254635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EA52C9-2F2D-4B27-BCE3-325F0D9CFFE1}"/>
              </a:ext>
            </a:extLst>
          </p:cNvPr>
          <p:cNvSpPr>
            <a:spLocks noGrp="1"/>
          </p:cNvSpPr>
          <p:nvPr>
            <p:ph type="subTitle" idx="1"/>
          </p:nvPr>
        </p:nvSpPr>
        <p:spPr>
          <a:xfrm>
            <a:off x="1600200" y="3841750"/>
            <a:ext cx="9601200" cy="1766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1FDD60-2E4D-4DE8-A751-CBDE189E594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ECF9BB-BACF-4CF9-A1B9-2A79E011DE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55F3C4-2933-4570-A57A-A870EFA7F002}"/>
              </a:ext>
            </a:extLst>
          </p:cNvPr>
          <p:cNvSpPr>
            <a:spLocks noGrp="1"/>
          </p:cNvSpPr>
          <p:nvPr>
            <p:ph type="sldNum" sz="quarter" idx="12"/>
          </p:nvPr>
        </p:nvSpPr>
        <p:spPr/>
        <p:txBody>
          <a:bodyPr/>
          <a:lstStyle/>
          <a:p>
            <a:fld id="{BA73FCCF-5E97-4A71-AAA4-B17A661A708D}" type="slidenum">
              <a:rPr lang="en-US" smtClean="0"/>
              <a:t>‹#›</a:t>
            </a:fld>
            <a:endParaRPr lang="en-US"/>
          </a:p>
        </p:txBody>
      </p:sp>
    </p:spTree>
    <p:extLst>
      <p:ext uri="{BB962C8B-B14F-4D97-AF65-F5344CB8AC3E}">
        <p14:creationId xmlns:p14="http://schemas.microsoft.com/office/powerpoint/2010/main" val="2726820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925EC-497B-41B4-9DA7-A969F4EFFC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A4550E-AB5F-4C09-910D-746A88807E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10F25-4259-457C-906F-A39C9CBCAC7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55B7896-3B91-48D0-ADDA-60C9C80ECC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17A0E1-5995-462B-B1BE-D2B7F8B520A7}"/>
              </a:ext>
            </a:extLst>
          </p:cNvPr>
          <p:cNvSpPr>
            <a:spLocks noGrp="1"/>
          </p:cNvSpPr>
          <p:nvPr>
            <p:ph type="sldNum" sz="quarter" idx="12"/>
          </p:nvPr>
        </p:nvSpPr>
        <p:spPr/>
        <p:txBody>
          <a:bodyPr/>
          <a:lstStyle/>
          <a:p>
            <a:fld id="{BA73FCCF-5E97-4A71-AAA4-B17A661A708D}" type="slidenum">
              <a:rPr lang="en-US" smtClean="0"/>
              <a:t>‹#›</a:t>
            </a:fld>
            <a:endParaRPr lang="en-US"/>
          </a:p>
        </p:txBody>
      </p:sp>
    </p:spTree>
    <p:extLst>
      <p:ext uri="{BB962C8B-B14F-4D97-AF65-F5344CB8AC3E}">
        <p14:creationId xmlns:p14="http://schemas.microsoft.com/office/powerpoint/2010/main" val="2763783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9DDE5-5AA8-4BAC-8EB6-9080E4F8D6F4}"/>
              </a:ext>
            </a:extLst>
          </p:cNvPr>
          <p:cNvSpPr>
            <a:spLocks noGrp="1"/>
          </p:cNvSpPr>
          <p:nvPr>
            <p:ph type="title"/>
          </p:nvPr>
        </p:nvSpPr>
        <p:spPr>
          <a:xfrm>
            <a:off x="873125" y="1824038"/>
            <a:ext cx="11041063" cy="30432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1BBB57-B4CF-4845-8BDE-E2C5507DF617}"/>
              </a:ext>
            </a:extLst>
          </p:cNvPr>
          <p:cNvSpPr>
            <a:spLocks noGrp="1"/>
          </p:cNvSpPr>
          <p:nvPr>
            <p:ph type="body" idx="1"/>
          </p:nvPr>
        </p:nvSpPr>
        <p:spPr>
          <a:xfrm>
            <a:off x="873125" y="4895850"/>
            <a:ext cx="11041063" cy="16002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1CDF8-3762-49F7-A6D5-C09288A0BC3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81047ED-6CDA-4623-8DCC-B05DE931A7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0E2D30-28F3-476C-B8A1-833193BCF856}"/>
              </a:ext>
            </a:extLst>
          </p:cNvPr>
          <p:cNvSpPr>
            <a:spLocks noGrp="1"/>
          </p:cNvSpPr>
          <p:nvPr>
            <p:ph type="sldNum" sz="quarter" idx="12"/>
          </p:nvPr>
        </p:nvSpPr>
        <p:spPr/>
        <p:txBody>
          <a:bodyPr/>
          <a:lstStyle/>
          <a:p>
            <a:fld id="{BA73FCCF-5E97-4A71-AAA4-B17A661A708D}" type="slidenum">
              <a:rPr lang="en-US" smtClean="0"/>
              <a:t>‹#›</a:t>
            </a:fld>
            <a:endParaRPr lang="en-US"/>
          </a:p>
        </p:txBody>
      </p:sp>
    </p:spTree>
    <p:extLst>
      <p:ext uri="{BB962C8B-B14F-4D97-AF65-F5344CB8AC3E}">
        <p14:creationId xmlns:p14="http://schemas.microsoft.com/office/powerpoint/2010/main" val="3714800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96C4-6C0A-4F45-850B-E896A4993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408BD0-0A70-4CDC-AE49-502F8DE495B2}"/>
              </a:ext>
            </a:extLst>
          </p:cNvPr>
          <p:cNvSpPr>
            <a:spLocks noGrp="1"/>
          </p:cNvSpPr>
          <p:nvPr>
            <p:ph sz="half" idx="1"/>
          </p:nvPr>
        </p:nvSpPr>
        <p:spPr>
          <a:xfrm>
            <a:off x="879475" y="1947863"/>
            <a:ext cx="5445125"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C6F58B-0C9D-43B0-ACD8-CCA2656435E6}"/>
              </a:ext>
            </a:extLst>
          </p:cNvPr>
          <p:cNvSpPr>
            <a:spLocks noGrp="1"/>
          </p:cNvSpPr>
          <p:nvPr>
            <p:ph sz="half" idx="2"/>
          </p:nvPr>
        </p:nvSpPr>
        <p:spPr>
          <a:xfrm>
            <a:off x="6477000" y="1947863"/>
            <a:ext cx="5445125" cy="4640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D0D25C-6285-4CE0-9147-8C09CDCFA9C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4BC1F5E-A94C-4616-89EA-2662D6BDE8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3D51D91-3606-4234-8BC6-DF60A643C221}"/>
              </a:ext>
            </a:extLst>
          </p:cNvPr>
          <p:cNvSpPr>
            <a:spLocks noGrp="1"/>
          </p:cNvSpPr>
          <p:nvPr>
            <p:ph type="sldNum" sz="quarter" idx="12"/>
          </p:nvPr>
        </p:nvSpPr>
        <p:spPr/>
        <p:txBody>
          <a:bodyPr/>
          <a:lstStyle/>
          <a:p>
            <a:fld id="{BA73FCCF-5E97-4A71-AAA4-B17A661A708D}" type="slidenum">
              <a:rPr lang="en-US" smtClean="0"/>
              <a:t>‹#›</a:t>
            </a:fld>
            <a:endParaRPr lang="en-US"/>
          </a:p>
        </p:txBody>
      </p:sp>
    </p:spTree>
    <p:extLst>
      <p:ext uri="{BB962C8B-B14F-4D97-AF65-F5344CB8AC3E}">
        <p14:creationId xmlns:p14="http://schemas.microsoft.com/office/powerpoint/2010/main" val="2960448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CaN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0B6C4E-35A6-4646-89E6-6E89CCD6B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801600" cy="7315200"/>
          </a:xfrm>
          <a:prstGeom prst="rect">
            <a:avLst/>
          </a:prstGeom>
        </p:spPr>
      </p:pic>
      <p:sp>
        <p:nvSpPr>
          <p:cNvPr id="8" name="Прямоугольник 6">
            <a:extLst>
              <a:ext uri="{FF2B5EF4-FFF2-40B4-BE49-F238E27FC236}">
                <a16:creationId xmlns:a16="http://schemas.microsoft.com/office/drawing/2014/main" id="{2C2163F8-CE71-4315-A5AA-1179B7CC29CE}"/>
              </a:ext>
            </a:extLst>
          </p:cNvPr>
          <p:cNvSpPr/>
          <p:nvPr userDrawn="1"/>
        </p:nvSpPr>
        <p:spPr>
          <a:xfrm flipV="1">
            <a:off x="0" y="0"/>
            <a:ext cx="12801600" cy="7315200"/>
          </a:xfrm>
          <a:prstGeom prst="rect">
            <a:avLst/>
          </a:prstGeom>
          <a:gradFill flip="none" rotWithShape="1">
            <a:gsLst>
              <a:gs pos="84000">
                <a:srgbClr val="909CB2">
                  <a:alpha val="42000"/>
                </a:srgbClr>
              </a:gs>
              <a:gs pos="12000">
                <a:schemeClr val="accent5">
                  <a:lumMod val="50000"/>
                  <a:alpha val="49000"/>
                </a:schemeClr>
              </a:gs>
              <a:gs pos="49000">
                <a:schemeClr val="bg1">
                  <a:alpha val="7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91" dirty="0"/>
          </a:p>
        </p:txBody>
      </p:sp>
      <p:grpSp>
        <p:nvGrpSpPr>
          <p:cNvPr id="10" name="Group 9">
            <a:extLst>
              <a:ext uri="{FF2B5EF4-FFF2-40B4-BE49-F238E27FC236}">
                <a16:creationId xmlns:a16="http://schemas.microsoft.com/office/drawing/2014/main" id="{CB8B3629-A5C8-41C0-A947-FE7F8F474A53}"/>
              </a:ext>
            </a:extLst>
          </p:cNvPr>
          <p:cNvGrpSpPr/>
          <p:nvPr userDrawn="1"/>
        </p:nvGrpSpPr>
        <p:grpSpPr>
          <a:xfrm>
            <a:off x="461658" y="392054"/>
            <a:ext cx="11991495" cy="6741348"/>
            <a:chOff x="461658" y="392054"/>
            <a:chExt cx="11991495" cy="6741348"/>
          </a:xfrm>
        </p:grpSpPr>
        <p:pic>
          <p:nvPicPr>
            <p:cNvPr id="11" name="Picture 10">
              <a:extLst>
                <a:ext uri="{FF2B5EF4-FFF2-40B4-BE49-F238E27FC236}">
                  <a16:creationId xmlns:a16="http://schemas.microsoft.com/office/drawing/2014/main" id="{9E9EAC5A-750D-4E31-819A-66072F423D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0151" y="392054"/>
              <a:ext cx="1103002" cy="917154"/>
            </a:xfrm>
            <a:prstGeom prst="rect">
              <a:avLst/>
            </a:prstGeom>
            <a:effectLst/>
          </p:spPr>
        </p:pic>
        <p:sp>
          <p:nvSpPr>
            <p:cNvPr id="12" name="TextBox 8">
              <a:extLst>
                <a:ext uri="{FF2B5EF4-FFF2-40B4-BE49-F238E27FC236}">
                  <a16:creationId xmlns:a16="http://schemas.microsoft.com/office/drawing/2014/main" id="{A959609E-D8AA-41CF-93F0-CB914D8882AE}"/>
                </a:ext>
              </a:extLst>
            </p:cNvPr>
            <p:cNvSpPr txBox="1">
              <a:spLocks noChangeArrowheads="1"/>
            </p:cNvSpPr>
            <p:nvPr userDrawn="1"/>
          </p:nvSpPr>
          <p:spPr bwMode="auto">
            <a:xfrm>
              <a:off x="461658" y="612191"/>
              <a:ext cx="3372142"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1200" b="0" dirty="0">
                  <a:solidFill>
                    <a:schemeClr val="bg1"/>
                  </a:solidFill>
                  <a:effectLst/>
                  <a:latin typeface="Arial" panose="020B0604020202020204" pitchFamily="34" charset="0"/>
                  <a:cs typeface="Arial" panose="020B0604020202020204" pitchFamily="34" charset="0"/>
                </a:rPr>
                <a:t>National Aeronautics and Space Administration</a:t>
              </a:r>
            </a:p>
          </p:txBody>
        </p:sp>
        <p:sp>
          <p:nvSpPr>
            <p:cNvPr id="14" name="TextBox 13">
              <a:extLst>
                <a:ext uri="{FF2B5EF4-FFF2-40B4-BE49-F238E27FC236}">
                  <a16:creationId xmlns:a16="http://schemas.microsoft.com/office/drawing/2014/main" id="{9CBB96E1-D574-4F11-B8F7-0FAB26DFBC99}"/>
                </a:ext>
              </a:extLst>
            </p:cNvPr>
            <p:cNvSpPr txBox="1"/>
            <p:nvPr userDrawn="1"/>
          </p:nvSpPr>
          <p:spPr bwMode="auto">
            <a:xfrm>
              <a:off x="564645" y="6874420"/>
              <a:ext cx="1087157" cy="258982"/>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083" b="0" dirty="0">
                  <a:solidFill>
                    <a:schemeClr val="bg1"/>
                  </a:solidFill>
                  <a:latin typeface="Arial" charset="0"/>
                  <a:ea typeface="Arial" charset="0"/>
                  <a:cs typeface="Arial" charset="0"/>
                </a:rPr>
                <a:t>www.nasa.gov</a:t>
              </a:r>
            </a:p>
          </p:txBody>
        </p:sp>
      </p:grpSp>
      <p:sp>
        <p:nvSpPr>
          <p:cNvPr id="19" name="Text Placeholder 18">
            <a:extLst>
              <a:ext uri="{FF2B5EF4-FFF2-40B4-BE49-F238E27FC236}">
                <a16:creationId xmlns:a16="http://schemas.microsoft.com/office/drawing/2014/main" id="{02C1F22A-849E-4CE2-B310-5DE91EED182C}"/>
              </a:ext>
            </a:extLst>
          </p:cNvPr>
          <p:cNvSpPr>
            <a:spLocks noGrp="1"/>
          </p:cNvSpPr>
          <p:nvPr userDrawn="1">
            <p:ph type="body" sz="quarter" idx="11" hasCustomPrompt="1"/>
          </p:nvPr>
        </p:nvSpPr>
        <p:spPr>
          <a:xfrm>
            <a:off x="564645" y="1809681"/>
            <a:ext cx="10929150" cy="1111250"/>
          </a:xfrm>
        </p:spPr>
        <p:txBody>
          <a:bodyPr>
            <a:noAutofit/>
          </a:bodyPr>
          <a:lstStyle>
            <a:lvl1pPr marL="0" indent="0">
              <a:buNone/>
              <a:defRPr sz="4000" b="1">
                <a:solidFill>
                  <a:schemeClr val="tx1"/>
                </a:solidFill>
                <a:effectLst>
                  <a:outerShdw blurRad="38100" dist="38100" dir="2700000" algn="tl">
                    <a:srgbClr val="000000">
                      <a:alpha val="43137"/>
                    </a:srgbClr>
                  </a:outerShdw>
                </a:effectLst>
              </a:defRPr>
            </a:lvl1pPr>
            <a:lvl2pPr marL="0" indent="0">
              <a:buNone/>
              <a:defRPr sz="3600">
                <a:solidFill>
                  <a:schemeClr val="bg1"/>
                </a:solidFill>
                <a:effectLst>
                  <a:outerShdw blurRad="38100" dist="38100" dir="2700000" algn="tl">
                    <a:srgbClr val="000000">
                      <a:alpha val="43137"/>
                    </a:srgbClr>
                  </a:outerShdw>
                </a:effectLst>
              </a:defRPr>
            </a:lvl2pPr>
          </a:lstStyle>
          <a:p>
            <a:pPr lvl="0"/>
            <a:r>
              <a:rPr lang="en-US" dirty="0" err="1"/>
              <a:t>SCaN</a:t>
            </a:r>
            <a:r>
              <a:rPr lang="en-US" dirty="0"/>
              <a:t> Presentation Title Here: Calibri 24pt</a:t>
            </a:r>
          </a:p>
          <a:p>
            <a:pPr lvl="1"/>
            <a:r>
              <a:rPr lang="en-US" dirty="0"/>
              <a:t>Presented by: Your Name Here</a:t>
            </a:r>
          </a:p>
          <a:p>
            <a:pPr lvl="1"/>
            <a:r>
              <a:rPr lang="en-US" dirty="0"/>
              <a:t>Your Title Here</a:t>
            </a:r>
          </a:p>
        </p:txBody>
      </p:sp>
      <p:sp>
        <p:nvSpPr>
          <p:cNvPr id="21" name="Text Placeholder 20">
            <a:extLst>
              <a:ext uri="{FF2B5EF4-FFF2-40B4-BE49-F238E27FC236}">
                <a16:creationId xmlns:a16="http://schemas.microsoft.com/office/drawing/2014/main" id="{0A73ED03-1E80-495E-B8D9-A36A779A19BB}"/>
              </a:ext>
            </a:extLst>
          </p:cNvPr>
          <p:cNvSpPr>
            <a:spLocks noGrp="1"/>
          </p:cNvSpPr>
          <p:nvPr userDrawn="1">
            <p:ph type="body" sz="quarter" idx="12" hasCustomPrompt="1"/>
          </p:nvPr>
        </p:nvSpPr>
        <p:spPr>
          <a:xfrm>
            <a:off x="9614227" y="5327751"/>
            <a:ext cx="2587625" cy="508481"/>
          </a:xfrm>
        </p:spPr>
        <p:txBody>
          <a:bodyPr anchor="b"/>
          <a:lstStyle>
            <a:lvl2pPr marL="0" indent="0" algn="r">
              <a:buFontTx/>
              <a:buNone/>
              <a:defRPr b="0">
                <a:solidFill>
                  <a:schemeClr val="bg1"/>
                </a:solidFill>
              </a:defRPr>
            </a:lvl2pPr>
          </a:lstStyle>
          <a:p>
            <a:pPr lvl="1"/>
            <a:r>
              <a:rPr lang="en-US" dirty="0"/>
              <a:t>Date Here</a:t>
            </a:r>
          </a:p>
        </p:txBody>
      </p:sp>
      <p:sp>
        <p:nvSpPr>
          <p:cNvPr id="13" name="Footer Placeholder 16">
            <a:extLst>
              <a:ext uri="{FF2B5EF4-FFF2-40B4-BE49-F238E27FC236}">
                <a16:creationId xmlns:a16="http://schemas.microsoft.com/office/drawing/2014/main" id="{F861B366-B2E1-400A-9E8F-AFED266BB4C8}"/>
              </a:ext>
            </a:extLst>
          </p:cNvPr>
          <p:cNvSpPr>
            <a:spLocks noGrp="1"/>
          </p:cNvSpPr>
          <p:nvPr>
            <p:ph type="ftr" sz="quarter" idx="3"/>
          </p:nvPr>
        </p:nvSpPr>
        <p:spPr>
          <a:xfrm>
            <a:off x="4325684" y="67710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530857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D7F1C-43AE-4A39-B409-A709641CFCA7}"/>
              </a:ext>
            </a:extLst>
          </p:cNvPr>
          <p:cNvSpPr>
            <a:spLocks noGrp="1"/>
          </p:cNvSpPr>
          <p:nvPr>
            <p:ph type="title"/>
          </p:nvPr>
        </p:nvSpPr>
        <p:spPr>
          <a:xfrm>
            <a:off x="881063" y="388938"/>
            <a:ext cx="11042650" cy="14144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035869-1379-424A-BDF0-B9DF6588D1DC}"/>
              </a:ext>
            </a:extLst>
          </p:cNvPr>
          <p:cNvSpPr>
            <a:spLocks noGrp="1"/>
          </p:cNvSpPr>
          <p:nvPr>
            <p:ph type="body" idx="1"/>
          </p:nvPr>
        </p:nvSpPr>
        <p:spPr>
          <a:xfrm>
            <a:off x="881063" y="1793875"/>
            <a:ext cx="5416550" cy="8778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ABE7E5-68E2-4E51-A765-695F6B05968A}"/>
              </a:ext>
            </a:extLst>
          </p:cNvPr>
          <p:cNvSpPr>
            <a:spLocks noGrp="1"/>
          </p:cNvSpPr>
          <p:nvPr>
            <p:ph sz="half" idx="2"/>
          </p:nvPr>
        </p:nvSpPr>
        <p:spPr>
          <a:xfrm>
            <a:off x="881063" y="2671763"/>
            <a:ext cx="5416550" cy="3930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8798EF-FEA1-43B2-B7B0-D86481A7B8BE}"/>
              </a:ext>
            </a:extLst>
          </p:cNvPr>
          <p:cNvSpPr>
            <a:spLocks noGrp="1"/>
          </p:cNvSpPr>
          <p:nvPr>
            <p:ph type="body" sz="quarter" idx="3"/>
          </p:nvPr>
        </p:nvSpPr>
        <p:spPr>
          <a:xfrm>
            <a:off x="6480175" y="1793875"/>
            <a:ext cx="5443538" cy="8778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1994AE-7F9D-40C8-97F5-D04C2BDD6780}"/>
              </a:ext>
            </a:extLst>
          </p:cNvPr>
          <p:cNvSpPr>
            <a:spLocks noGrp="1"/>
          </p:cNvSpPr>
          <p:nvPr>
            <p:ph sz="quarter" idx="4"/>
          </p:nvPr>
        </p:nvSpPr>
        <p:spPr>
          <a:xfrm>
            <a:off x="6480175" y="2671763"/>
            <a:ext cx="5443538" cy="3930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9B310-6A26-4B62-851E-638DCC2B6CC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6D14311-1756-4268-8796-165CB5B3D7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E3669CA-8560-436A-85AB-3274C9468FE6}"/>
              </a:ext>
            </a:extLst>
          </p:cNvPr>
          <p:cNvSpPr>
            <a:spLocks noGrp="1"/>
          </p:cNvSpPr>
          <p:nvPr>
            <p:ph type="sldNum" sz="quarter" idx="12"/>
          </p:nvPr>
        </p:nvSpPr>
        <p:spPr/>
        <p:txBody>
          <a:bodyPr/>
          <a:lstStyle/>
          <a:p>
            <a:fld id="{BA73FCCF-5E97-4A71-AAA4-B17A661A708D}" type="slidenum">
              <a:rPr lang="en-US" smtClean="0"/>
              <a:t>‹#›</a:t>
            </a:fld>
            <a:endParaRPr lang="en-US"/>
          </a:p>
        </p:txBody>
      </p:sp>
    </p:spTree>
    <p:extLst>
      <p:ext uri="{BB962C8B-B14F-4D97-AF65-F5344CB8AC3E}">
        <p14:creationId xmlns:p14="http://schemas.microsoft.com/office/powerpoint/2010/main" val="1815614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2DA3-8932-4ABF-926A-87924B0B2D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CAF840-79F6-4963-8EA9-7E0E66FE1F6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460D12B-3B54-40C9-B577-275817E6FB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B1AF872-A7B6-4FE5-9245-57C24F530CE2}"/>
              </a:ext>
            </a:extLst>
          </p:cNvPr>
          <p:cNvSpPr>
            <a:spLocks noGrp="1"/>
          </p:cNvSpPr>
          <p:nvPr>
            <p:ph type="sldNum" sz="quarter" idx="12"/>
          </p:nvPr>
        </p:nvSpPr>
        <p:spPr/>
        <p:txBody>
          <a:bodyPr/>
          <a:lstStyle/>
          <a:p>
            <a:fld id="{BA73FCCF-5E97-4A71-AAA4-B17A661A708D}" type="slidenum">
              <a:rPr lang="en-US" smtClean="0"/>
              <a:t>‹#›</a:t>
            </a:fld>
            <a:endParaRPr lang="en-US"/>
          </a:p>
        </p:txBody>
      </p:sp>
    </p:spTree>
    <p:extLst>
      <p:ext uri="{BB962C8B-B14F-4D97-AF65-F5344CB8AC3E}">
        <p14:creationId xmlns:p14="http://schemas.microsoft.com/office/powerpoint/2010/main" val="4059641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95B372-FE1D-4DF2-AC18-5AA02E6E70F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D329311-4857-4AC2-B629-ADF268C57BB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8373FAB-6BDE-443F-B489-D534FC1E4E08}"/>
              </a:ext>
            </a:extLst>
          </p:cNvPr>
          <p:cNvSpPr>
            <a:spLocks noGrp="1"/>
          </p:cNvSpPr>
          <p:nvPr>
            <p:ph type="sldNum" sz="quarter" idx="12"/>
          </p:nvPr>
        </p:nvSpPr>
        <p:spPr/>
        <p:txBody>
          <a:bodyPr/>
          <a:lstStyle/>
          <a:p>
            <a:fld id="{BA73FCCF-5E97-4A71-AAA4-B17A661A708D}" type="slidenum">
              <a:rPr lang="en-US" smtClean="0"/>
              <a:t>‹#›</a:t>
            </a:fld>
            <a:endParaRPr lang="en-US"/>
          </a:p>
        </p:txBody>
      </p:sp>
    </p:spTree>
    <p:extLst>
      <p:ext uri="{BB962C8B-B14F-4D97-AF65-F5344CB8AC3E}">
        <p14:creationId xmlns:p14="http://schemas.microsoft.com/office/powerpoint/2010/main" val="3148562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B03F9-181D-4019-88F0-E26F3585DA04}"/>
              </a:ext>
            </a:extLst>
          </p:cNvPr>
          <p:cNvSpPr>
            <a:spLocks noGrp="1"/>
          </p:cNvSpPr>
          <p:nvPr>
            <p:ph type="title"/>
          </p:nvPr>
        </p:nvSpPr>
        <p:spPr>
          <a:xfrm>
            <a:off x="881063" y="487363"/>
            <a:ext cx="4129087" cy="170656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BC04DE-C077-4D52-971A-81C6055BCC00}"/>
              </a:ext>
            </a:extLst>
          </p:cNvPr>
          <p:cNvSpPr>
            <a:spLocks noGrp="1"/>
          </p:cNvSpPr>
          <p:nvPr>
            <p:ph idx="1"/>
          </p:nvPr>
        </p:nvSpPr>
        <p:spPr>
          <a:xfrm>
            <a:off x="5441950" y="1052513"/>
            <a:ext cx="6481763" cy="51990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3A15E4-2445-4C82-BA7A-5E4FD5B4246A}"/>
              </a:ext>
            </a:extLst>
          </p:cNvPr>
          <p:cNvSpPr>
            <a:spLocks noGrp="1"/>
          </p:cNvSpPr>
          <p:nvPr>
            <p:ph type="body" sz="half" idx="2"/>
          </p:nvPr>
        </p:nvSpPr>
        <p:spPr>
          <a:xfrm>
            <a:off x="881063" y="2193925"/>
            <a:ext cx="4129087" cy="4065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99F5A3-2103-4385-AADF-6BF9BBC4A9F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EFDAD7A-0FD6-43FF-83CC-9C5D267E25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A741A0-29ED-41EE-A304-2B1216088478}"/>
              </a:ext>
            </a:extLst>
          </p:cNvPr>
          <p:cNvSpPr>
            <a:spLocks noGrp="1"/>
          </p:cNvSpPr>
          <p:nvPr>
            <p:ph type="sldNum" sz="quarter" idx="12"/>
          </p:nvPr>
        </p:nvSpPr>
        <p:spPr/>
        <p:txBody>
          <a:bodyPr/>
          <a:lstStyle/>
          <a:p>
            <a:fld id="{BA73FCCF-5E97-4A71-AAA4-B17A661A708D}" type="slidenum">
              <a:rPr lang="en-US" smtClean="0"/>
              <a:t>‹#›</a:t>
            </a:fld>
            <a:endParaRPr lang="en-US"/>
          </a:p>
        </p:txBody>
      </p:sp>
    </p:spTree>
    <p:extLst>
      <p:ext uri="{BB962C8B-B14F-4D97-AF65-F5344CB8AC3E}">
        <p14:creationId xmlns:p14="http://schemas.microsoft.com/office/powerpoint/2010/main" val="1969008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9770-5927-4BE4-AB85-85268C7FB986}"/>
              </a:ext>
            </a:extLst>
          </p:cNvPr>
          <p:cNvSpPr>
            <a:spLocks noGrp="1"/>
          </p:cNvSpPr>
          <p:nvPr>
            <p:ph type="title"/>
          </p:nvPr>
        </p:nvSpPr>
        <p:spPr>
          <a:xfrm>
            <a:off x="881063" y="487363"/>
            <a:ext cx="4129087" cy="170656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AC8F80-FF80-4B0A-BE10-6DA230AB0314}"/>
              </a:ext>
            </a:extLst>
          </p:cNvPr>
          <p:cNvSpPr>
            <a:spLocks noGrp="1"/>
          </p:cNvSpPr>
          <p:nvPr>
            <p:ph type="pic" idx="1"/>
          </p:nvPr>
        </p:nvSpPr>
        <p:spPr>
          <a:xfrm>
            <a:off x="5441950" y="1052513"/>
            <a:ext cx="6481763" cy="51990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06056E-05E5-454F-A6FC-5837644B1EB5}"/>
              </a:ext>
            </a:extLst>
          </p:cNvPr>
          <p:cNvSpPr>
            <a:spLocks noGrp="1"/>
          </p:cNvSpPr>
          <p:nvPr>
            <p:ph type="body" sz="half" idx="2"/>
          </p:nvPr>
        </p:nvSpPr>
        <p:spPr>
          <a:xfrm>
            <a:off x="881063" y="2193925"/>
            <a:ext cx="4129087" cy="4065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65A911-6DC1-466E-838F-3F1AB358E69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EBBF3ED-6FF6-4F39-B0D8-5B560FA31F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9F995-A689-4665-98CF-B78DC5C84E05}"/>
              </a:ext>
            </a:extLst>
          </p:cNvPr>
          <p:cNvSpPr>
            <a:spLocks noGrp="1"/>
          </p:cNvSpPr>
          <p:nvPr>
            <p:ph type="sldNum" sz="quarter" idx="12"/>
          </p:nvPr>
        </p:nvSpPr>
        <p:spPr/>
        <p:txBody>
          <a:bodyPr/>
          <a:lstStyle/>
          <a:p>
            <a:fld id="{BA73FCCF-5E97-4A71-AAA4-B17A661A708D}" type="slidenum">
              <a:rPr lang="en-US" smtClean="0"/>
              <a:t>‹#›</a:t>
            </a:fld>
            <a:endParaRPr lang="en-US"/>
          </a:p>
        </p:txBody>
      </p:sp>
    </p:spTree>
    <p:extLst>
      <p:ext uri="{BB962C8B-B14F-4D97-AF65-F5344CB8AC3E}">
        <p14:creationId xmlns:p14="http://schemas.microsoft.com/office/powerpoint/2010/main" val="1375856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046D7-1387-4ED9-A1E7-0DF4528F6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26A72-1576-48CB-A45B-FB9AD9C9EC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D07B8-DACA-4CD8-B61E-501E0089BE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88B5F22-F3F5-4924-B98A-2C836717B0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5EB9E7-D8C8-4302-B6EC-47C4033A1501}"/>
              </a:ext>
            </a:extLst>
          </p:cNvPr>
          <p:cNvSpPr>
            <a:spLocks noGrp="1"/>
          </p:cNvSpPr>
          <p:nvPr>
            <p:ph type="sldNum" sz="quarter" idx="12"/>
          </p:nvPr>
        </p:nvSpPr>
        <p:spPr/>
        <p:txBody>
          <a:bodyPr/>
          <a:lstStyle/>
          <a:p>
            <a:fld id="{BA73FCCF-5E97-4A71-AAA4-B17A661A708D}" type="slidenum">
              <a:rPr lang="en-US" smtClean="0"/>
              <a:t>‹#›</a:t>
            </a:fld>
            <a:endParaRPr lang="en-US"/>
          </a:p>
        </p:txBody>
      </p:sp>
    </p:spTree>
    <p:extLst>
      <p:ext uri="{BB962C8B-B14F-4D97-AF65-F5344CB8AC3E}">
        <p14:creationId xmlns:p14="http://schemas.microsoft.com/office/powerpoint/2010/main" val="3673968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3A37E8-5D06-470E-B8FA-CA1627B6778B}"/>
              </a:ext>
            </a:extLst>
          </p:cNvPr>
          <p:cNvSpPr>
            <a:spLocks noGrp="1"/>
          </p:cNvSpPr>
          <p:nvPr>
            <p:ph type="title" orient="vert"/>
          </p:nvPr>
        </p:nvSpPr>
        <p:spPr>
          <a:xfrm>
            <a:off x="9161463" y="388938"/>
            <a:ext cx="2760662" cy="61991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ADF3B3-79D6-4EC8-A09F-F004BEC26DF0}"/>
              </a:ext>
            </a:extLst>
          </p:cNvPr>
          <p:cNvSpPr>
            <a:spLocks noGrp="1"/>
          </p:cNvSpPr>
          <p:nvPr>
            <p:ph type="body" orient="vert" idx="1"/>
          </p:nvPr>
        </p:nvSpPr>
        <p:spPr>
          <a:xfrm>
            <a:off x="879475" y="388938"/>
            <a:ext cx="8129588" cy="6199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5C5A7-4F73-49DA-9B10-D6E589830D3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936D302-50EE-4341-B627-DACAFE127F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1C1506-8405-4DE1-BFFF-5C5ECA8F1968}"/>
              </a:ext>
            </a:extLst>
          </p:cNvPr>
          <p:cNvSpPr>
            <a:spLocks noGrp="1"/>
          </p:cNvSpPr>
          <p:nvPr>
            <p:ph type="sldNum" sz="quarter" idx="12"/>
          </p:nvPr>
        </p:nvSpPr>
        <p:spPr/>
        <p:txBody>
          <a:bodyPr/>
          <a:lstStyle/>
          <a:p>
            <a:fld id="{BA73FCCF-5E97-4A71-AAA4-B17A661A708D}" type="slidenum">
              <a:rPr lang="en-US" smtClean="0"/>
              <a:t>‹#›</a:t>
            </a:fld>
            <a:endParaRPr lang="en-US"/>
          </a:p>
        </p:txBody>
      </p:sp>
    </p:spTree>
    <p:extLst>
      <p:ext uri="{BB962C8B-B14F-4D97-AF65-F5344CB8AC3E}">
        <p14:creationId xmlns:p14="http://schemas.microsoft.com/office/powerpoint/2010/main" val="3315821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CaN_ Overview Slide">
    <p:spTree>
      <p:nvGrpSpPr>
        <p:cNvPr id="1" name=""/>
        <p:cNvGrpSpPr/>
        <p:nvPr/>
      </p:nvGrpSpPr>
      <p:grpSpPr>
        <a:xfrm>
          <a:off x="0" y="0"/>
          <a:ext cx="0" cy="0"/>
          <a:chOff x="0" y="0"/>
          <a:chExt cx="0" cy="0"/>
        </a:xfrm>
      </p:grpSpPr>
      <p:sp>
        <p:nvSpPr>
          <p:cNvPr id="24" name="Slide Number Placeholder 79">
            <a:extLst>
              <a:ext uri="{FF2B5EF4-FFF2-40B4-BE49-F238E27FC236}">
                <a16:creationId xmlns:a16="http://schemas.microsoft.com/office/drawing/2014/main" id="{556B12A3-00F0-475C-8D7D-904331D70EFB}"/>
              </a:ext>
            </a:extLst>
          </p:cNvPr>
          <p:cNvSpPr txBox="1">
            <a:spLocks/>
          </p:cNvSpPr>
          <p:nvPr userDrawn="1"/>
        </p:nvSpPr>
        <p:spPr>
          <a:xfrm>
            <a:off x="9820275" y="6754386"/>
            <a:ext cx="2879725" cy="388938"/>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400" smtClean="0">
                <a:solidFill>
                  <a:schemeClr val="bg1"/>
                </a:solidFill>
              </a:rPr>
              <a:pPr algn="r"/>
              <a:t>‹#›</a:t>
            </a:fld>
            <a:endParaRPr lang="en-US" sz="1400" dirty="0">
              <a:solidFill>
                <a:schemeClr val="bg1"/>
              </a:solidFill>
            </a:endParaRPr>
          </a:p>
        </p:txBody>
      </p:sp>
      <p:sp>
        <p:nvSpPr>
          <p:cNvPr id="12" name="Text Placeholder 2"/>
          <p:cNvSpPr>
            <a:spLocks noGrp="1"/>
          </p:cNvSpPr>
          <p:nvPr>
            <p:ph idx="1" hasCustomPrompt="1"/>
          </p:nvPr>
        </p:nvSpPr>
        <p:spPr>
          <a:xfrm>
            <a:off x="733425" y="1219200"/>
            <a:ext cx="11377059" cy="5551826"/>
          </a:xfrm>
          <a:prstGeom prst="rect">
            <a:avLst/>
          </a:prstGeom>
        </p:spPr>
        <p:txBody>
          <a:bodyPr vert="horz" lIns="91440" tIns="45720" rIns="91440" bIns="45720" rtlCol="0">
            <a:normAutofit/>
          </a:bodyPr>
          <a:lstStyle>
            <a:lvl1pPr>
              <a:defRPr/>
            </a:lvl1pPr>
            <a:lvl3pPr>
              <a:defRPr/>
            </a:lvl3pPr>
            <a:lvl4pPr>
              <a:defRPr/>
            </a:lvl4pPr>
            <a:lvl5pPr>
              <a:defRPr/>
            </a:lvl5pPr>
            <a:lvl6pPr>
              <a:defRPr/>
            </a:lvl6pPr>
          </a:lstStyle>
          <a:p>
            <a:pPr lvl="0"/>
            <a:r>
              <a:rPr lang="en-US" dirty="0"/>
              <a:t>Edit Caption Titles: Font is Calibri </a:t>
            </a:r>
            <a:r>
              <a:rPr lang="en-US" dirty="0" err="1"/>
              <a:t>24pt</a:t>
            </a:r>
            <a:endParaRPr lang="en-US" dirty="0"/>
          </a:p>
          <a:p>
            <a:pPr lvl="2"/>
            <a:r>
              <a:rPr lang="en-US" dirty="0"/>
              <a:t>Second level: Font is Calibri </a:t>
            </a:r>
            <a:r>
              <a:rPr lang="en-US" dirty="0" err="1"/>
              <a:t>20pt</a:t>
            </a:r>
            <a:endParaRPr lang="en-US" dirty="0"/>
          </a:p>
          <a:p>
            <a:pPr lvl="3"/>
            <a:r>
              <a:rPr lang="en-US" dirty="0"/>
              <a:t>Third level: Font is Calibri </a:t>
            </a:r>
            <a:r>
              <a:rPr lang="en-US" dirty="0" err="1"/>
              <a:t>18pt</a:t>
            </a:r>
            <a:endParaRPr lang="en-US" dirty="0"/>
          </a:p>
          <a:p>
            <a:pPr lvl="4"/>
            <a:r>
              <a:rPr lang="en-US" dirty="0"/>
              <a:t>Fourth level: Font is Calibri </a:t>
            </a:r>
            <a:r>
              <a:rPr lang="en-US" dirty="0" err="1"/>
              <a:t>16pt</a:t>
            </a:r>
            <a:endParaRPr lang="en-US" dirty="0"/>
          </a:p>
          <a:p>
            <a:pPr lvl="5"/>
            <a:r>
              <a:rPr lang="en-US" dirty="0"/>
              <a:t>Fifth level: Font is Calibri </a:t>
            </a:r>
            <a:r>
              <a:rPr lang="en-US" dirty="0" err="1"/>
              <a:t>14pt</a:t>
            </a:r>
            <a:endParaRPr lang="en-US" dirty="0"/>
          </a:p>
        </p:txBody>
      </p:sp>
      <p:sp>
        <p:nvSpPr>
          <p:cNvPr id="3" name="Slide Number Placeholder 2"/>
          <p:cNvSpPr>
            <a:spLocks noGrp="1"/>
          </p:cNvSpPr>
          <p:nvPr>
            <p:ph type="sldNum" sz="quarter" idx="10"/>
          </p:nvPr>
        </p:nvSpPr>
        <p:spPr/>
        <p:txBody>
          <a:bodyPr/>
          <a:lstStyle>
            <a:lvl1pPr>
              <a:defRPr>
                <a:solidFill>
                  <a:schemeClr val="bg2">
                    <a:lumMod val="75000"/>
                  </a:schemeClr>
                </a:solidFill>
              </a:defRPr>
            </a:lvl1pPr>
          </a:lstStyle>
          <a:p>
            <a:fld id="{1CB18602-48AD-40E0-B100-F26CE29343FA}" type="slidenum">
              <a:rPr lang="en-US" smtClean="0"/>
              <a:pPr/>
              <a:t>‹#›</a:t>
            </a:fld>
            <a:endParaRPr lang="en-US" dirty="0"/>
          </a:p>
        </p:txBody>
      </p:sp>
      <p:sp>
        <p:nvSpPr>
          <p:cNvPr id="10" name="Footer Placeholder 16">
            <a:extLst>
              <a:ext uri="{FF2B5EF4-FFF2-40B4-BE49-F238E27FC236}">
                <a16:creationId xmlns:a16="http://schemas.microsoft.com/office/drawing/2014/main" id="{ACE30048-2EA6-4B5D-97AB-13B2D15382BB}"/>
              </a:ext>
            </a:extLst>
          </p:cNvPr>
          <p:cNvSpPr txBox="1">
            <a:spLocks/>
          </p:cNvSpPr>
          <p:nvPr userDrawn="1"/>
        </p:nvSpPr>
        <p:spPr>
          <a:xfrm>
            <a:off x="4343400" y="7620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UNCLASSIFIED</a:t>
            </a:r>
          </a:p>
        </p:txBody>
      </p:sp>
      <p:pic>
        <p:nvPicPr>
          <p:cNvPr id="11" name="Picture 10">
            <a:extLst>
              <a:ext uri="{FF2B5EF4-FFF2-40B4-BE49-F238E27FC236}">
                <a16:creationId xmlns:a16="http://schemas.microsoft.com/office/drawing/2014/main" id="{39415395-E416-486D-8499-00A3ED126D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2"/>
            <a:ext cx="12801597" cy="863416"/>
          </a:xfrm>
          <a:prstGeom prst="rect">
            <a:avLst/>
          </a:prstGeom>
        </p:spPr>
      </p:pic>
      <p:sp>
        <p:nvSpPr>
          <p:cNvPr id="2" name="Title 1"/>
          <p:cNvSpPr>
            <a:spLocks noGrp="1"/>
          </p:cNvSpPr>
          <p:nvPr userDrawn="1">
            <p:ph type="title" hasCustomPrompt="1"/>
          </p:nvPr>
        </p:nvSpPr>
        <p:spPr>
          <a:xfrm>
            <a:off x="664076" y="76200"/>
            <a:ext cx="11446408" cy="762000"/>
          </a:xfrm>
        </p:spPr>
        <p:txBody>
          <a:bodyPr anchor="ctr"/>
          <a:lstStyle>
            <a:lvl1pPr>
              <a:defRPr>
                <a:solidFill>
                  <a:schemeClr val="bg1"/>
                </a:solidFill>
              </a:defRPr>
            </a:lvl1pPr>
          </a:lstStyle>
          <a:p>
            <a:r>
              <a:rPr lang="en-US" dirty="0"/>
              <a:t>Click to Edit Master Title: Font is Calibri 36pt </a:t>
            </a:r>
          </a:p>
        </p:txBody>
      </p:sp>
    </p:spTree>
    <p:extLst>
      <p:ext uri="{BB962C8B-B14F-4D97-AF65-F5344CB8AC3E}">
        <p14:creationId xmlns:p14="http://schemas.microsoft.com/office/powerpoint/2010/main" val="96367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aN_ Overview Slide">
    <p:spTree>
      <p:nvGrpSpPr>
        <p:cNvPr id="1" name=""/>
        <p:cNvGrpSpPr/>
        <p:nvPr/>
      </p:nvGrpSpPr>
      <p:grpSpPr>
        <a:xfrm>
          <a:off x="0" y="0"/>
          <a:ext cx="0" cy="0"/>
          <a:chOff x="0" y="0"/>
          <a:chExt cx="0" cy="0"/>
        </a:xfrm>
      </p:grpSpPr>
      <p:sp>
        <p:nvSpPr>
          <p:cNvPr id="13" name="Прямоугольник 25">
            <a:extLst>
              <a:ext uri="{FF2B5EF4-FFF2-40B4-BE49-F238E27FC236}">
                <a16:creationId xmlns:a16="http://schemas.microsoft.com/office/drawing/2014/main" id="{981541EB-8784-47B5-B5E3-21E67A158C3B}"/>
              </a:ext>
            </a:extLst>
          </p:cNvPr>
          <p:cNvSpPr/>
          <p:nvPr userDrawn="1"/>
        </p:nvSpPr>
        <p:spPr>
          <a:xfrm>
            <a:off x="525486" y="2705863"/>
            <a:ext cx="277180" cy="276085"/>
          </a:xfrm>
          <a:prstGeom prst="rect">
            <a:avLst/>
          </a:prstGeom>
          <a:solidFill>
            <a:schemeClr val="accent1">
              <a:lumMod val="50000"/>
            </a:schemeClr>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sz="1470" spc="315" dirty="0">
                <a:solidFill>
                  <a:srgbClr val="FFFFFF"/>
                </a:solidFill>
                <a:latin typeface="Raleway Light" panose="020B0403030101060003" pitchFamily="34" charset="-52"/>
              </a:rPr>
              <a:t>1</a:t>
            </a:r>
            <a:endParaRPr lang="ru-RU" sz="1470" dirty="0">
              <a:latin typeface="Raleway Light" panose="020B0403030101060003" pitchFamily="34" charset="-52"/>
            </a:endParaRPr>
          </a:p>
        </p:txBody>
      </p:sp>
      <p:sp>
        <p:nvSpPr>
          <p:cNvPr id="14" name="Прямоугольник 26">
            <a:extLst>
              <a:ext uri="{FF2B5EF4-FFF2-40B4-BE49-F238E27FC236}">
                <a16:creationId xmlns:a16="http://schemas.microsoft.com/office/drawing/2014/main" id="{66DE82B3-32FA-4178-BF49-425D75AB400F}"/>
              </a:ext>
            </a:extLst>
          </p:cNvPr>
          <p:cNvSpPr/>
          <p:nvPr userDrawn="1"/>
        </p:nvSpPr>
        <p:spPr>
          <a:xfrm>
            <a:off x="4621088" y="2705863"/>
            <a:ext cx="277180" cy="276085"/>
          </a:xfrm>
          <a:prstGeom prst="rect">
            <a:avLst/>
          </a:prstGeom>
          <a:solidFill>
            <a:schemeClr val="accent1">
              <a:lumMod val="50000"/>
            </a:schemeClr>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sz="1470" spc="315" dirty="0">
                <a:solidFill>
                  <a:srgbClr val="FFFFFF"/>
                </a:solidFill>
                <a:latin typeface="Raleway Light" panose="020B0403030101060003" pitchFamily="34" charset="-52"/>
              </a:rPr>
              <a:t>2</a:t>
            </a:r>
            <a:endParaRPr lang="ru-RU" sz="1470" dirty="0">
              <a:latin typeface="Raleway Light" panose="020B0403030101060003" pitchFamily="34" charset="-52"/>
            </a:endParaRPr>
          </a:p>
        </p:txBody>
      </p:sp>
      <p:sp>
        <p:nvSpPr>
          <p:cNvPr id="15" name="Прямоугольник 27">
            <a:extLst>
              <a:ext uri="{FF2B5EF4-FFF2-40B4-BE49-F238E27FC236}">
                <a16:creationId xmlns:a16="http://schemas.microsoft.com/office/drawing/2014/main" id="{1382DDB0-F2BD-4625-BD4F-BBD1FB0FD2B4}"/>
              </a:ext>
            </a:extLst>
          </p:cNvPr>
          <p:cNvSpPr/>
          <p:nvPr userDrawn="1"/>
        </p:nvSpPr>
        <p:spPr>
          <a:xfrm>
            <a:off x="8703953" y="2705863"/>
            <a:ext cx="277180" cy="276085"/>
          </a:xfrm>
          <a:prstGeom prst="rect">
            <a:avLst/>
          </a:prstGeom>
          <a:solidFill>
            <a:schemeClr val="accent1">
              <a:lumMod val="50000"/>
            </a:schemeClr>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sz="1470" spc="315" dirty="0">
                <a:solidFill>
                  <a:srgbClr val="FFFFFF"/>
                </a:solidFill>
                <a:latin typeface="Raleway Light" panose="020B0403030101060003" pitchFamily="34" charset="-52"/>
              </a:rPr>
              <a:t>3</a:t>
            </a:r>
            <a:endParaRPr lang="ru-RU" sz="1470" dirty="0">
              <a:latin typeface="Raleway Light" panose="020B0403030101060003" pitchFamily="34" charset="-52"/>
            </a:endParaRPr>
          </a:p>
        </p:txBody>
      </p:sp>
      <p:sp>
        <p:nvSpPr>
          <p:cNvPr id="4" name="Content Placeholder 3"/>
          <p:cNvSpPr>
            <a:spLocks noGrp="1"/>
          </p:cNvSpPr>
          <p:nvPr userDrawn="1">
            <p:ph sz="half" idx="2" hasCustomPrompt="1"/>
          </p:nvPr>
        </p:nvSpPr>
        <p:spPr>
          <a:xfrm>
            <a:off x="916703" y="2631570"/>
            <a:ext cx="3550524" cy="3340967"/>
          </a:xfrm>
        </p:spPr>
        <p:txBody>
          <a:bodyPr/>
          <a:lstStyle>
            <a:lvl1pPr>
              <a:defRPr>
                <a:solidFill>
                  <a:schemeClr val="tx1"/>
                </a:solidFill>
              </a:defRPr>
            </a:lvl1pPr>
            <a:lvl3pPr marL="231775" indent="-231775">
              <a:defRPr sz="2000">
                <a:solidFill>
                  <a:schemeClr val="tx1"/>
                </a:solidFill>
                <a:effectLst/>
              </a:defRPr>
            </a:lvl3pPr>
          </a:lstStyle>
          <a:p>
            <a:pPr lvl="0"/>
            <a:r>
              <a:rPr lang="en-US" dirty="0"/>
              <a:t>Action Caption Text Here</a:t>
            </a:r>
          </a:p>
          <a:p>
            <a:pPr lvl="2"/>
            <a:r>
              <a:rPr lang="en-US" dirty="0"/>
              <a:t>Click here to add second tier body text and content</a:t>
            </a:r>
          </a:p>
        </p:txBody>
      </p:sp>
      <p:sp>
        <p:nvSpPr>
          <p:cNvPr id="6" name="Content Placeholder 5"/>
          <p:cNvSpPr>
            <a:spLocks noGrp="1"/>
          </p:cNvSpPr>
          <p:nvPr userDrawn="1">
            <p:ph sz="quarter" idx="4" hasCustomPrompt="1"/>
          </p:nvPr>
        </p:nvSpPr>
        <p:spPr>
          <a:xfrm>
            <a:off x="5033976" y="2631570"/>
            <a:ext cx="3550524" cy="3340967"/>
          </a:xfrm>
        </p:spPr>
        <p:txBody>
          <a:bodyPr/>
          <a:lstStyle>
            <a:lvl1pPr>
              <a:defRPr>
                <a:solidFill>
                  <a:schemeClr val="tx1"/>
                </a:solidFill>
              </a:defRPr>
            </a:lvl1pPr>
            <a:lvl3pPr marL="284163" indent="-227013">
              <a:defRPr sz="2000">
                <a:solidFill>
                  <a:schemeClr val="tx1"/>
                </a:solidFill>
                <a:effectLst/>
              </a:defRPr>
            </a:lvl3pPr>
          </a:lstStyle>
          <a:p>
            <a:pPr lvl="0"/>
            <a:r>
              <a:rPr lang="en-US" dirty="0"/>
              <a:t>Action Caption Text Here</a:t>
            </a:r>
          </a:p>
          <a:p>
            <a:pPr lvl="2"/>
            <a:r>
              <a:rPr lang="en-US" dirty="0"/>
              <a:t>Click here to add second tier body text and content</a:t>
            </a:r>
          </a:p>
        </p:txBody>
      </p:sp>
      <p:sp>
        <p:nvSpPr>
          <p:cNvPr id="22" name="Content Placeholder 5">
            <a:extLst>
              <a:ext uri="{FF2B5EF4-FFF2-40B4-BE49-F238E27FC236}">
                <a16:creationId xmlns:a16="http://schemas.microsoft.com/office/drawing/2014/main" id="{D7EAFDA0-F1BC-4B35-BEB5-79C2D63E0918}"/>
              </a:ext>
            </a:extLst>
          </p:cNvPr>
          <p:cNvSpPr>
            <a:spLocks noGrp="1"/>
          </p:cNvSpPr>
          <p:nvPr userDrawn="1">
            <p:ph sz="quarter" idx="13" hasCustomPrompt="1"/>
          </p:nvPr>
        </p:nvSpPr>
        <p:spPr>
          <a:xfrm>
            <a:off x="9123361" y="2631570"/>
            <a:ext cx="3550524" cy="3340967"/>
          </a:xfrm>
        </p:spPr>
        <p:txBody>
          <a:bodyPr/>
          <a:lstStyle>
            <a:lvl1pPr>
              <a:defRPr>
                <a:solidFill>
                  <a:schemeClr val="tx1"/>
                </a:solidFill>
              </a:defRPr>
            </a:lvl1pPr>
            <a:lvl3pPr marL="284163" indent="-227013">
              <a:defRPr sz="2000">
                <a:solidFill>
                  <a:schemeClr val="tx1"/>
                </a:solidFill>
                <a:effectLst/>
              </a:defRPr>
            </a:lvl3pPr>
          </a:lstStyle>
          <a:p>
            <a:pPr lvl="0"/>
            <a:r>
              <a:rPr lang="en-US" dirty="0"/>
              <a:t>Action Caption Text Here</a:t>
            </a:r>
          </a:p>
          <a:p>
            <a:pPr lvl="2"/>
            <a:r>
              <a:rPr lang="en-US" dirty="0"/>
              <a:t>Click here to add second tier body text and content</a:t>
            </a:r>
          </a:p>
        </p:txBody>
      </p:sp>
      <p:sp>
        <p:nvSpPr>
          <p:cNvPr id="24" name="Slide Number Placeholder 79">
            <a:extLst>
              <a:ext uri="{FF2B5EF4-FFF2-40B4-BE49-F238E27FC236}">
                <a16:creationId xmlns:a16="http://schemas.microsoft.com/office/drawing/2014/main" id="{556B12A3-00F0-475C-8D7D-904331D70EFB}"/>
              </a:ext>
            </a:extLst>
          </p:cNvPr>
          <p:cNvSpPr txBox="1">
            <a:spLocks/>
          </p:cNvSpPr>
          <p:nvPr userDrawn="1"/>
        </p:nvSpPr>
        <p:spPr>
          <a:xfrm>
            <a:off x="9820275" y="6754386"/>
            <a:ext cx="2879725" cy="388938"/>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200" smtClean="0">
                <a:solidFill>
                  <a:schemeClr val="bg2">
                    <a:lumMod val="75000"/>
                  </a:schemeClr>
                </a:solidFill>
              </a:rPr>
              <a:pPr algn="r"/>
              <a:t>‹#›</a:t>
            </a:fld>
            <a:endParaRPr lang="en-US" sz="1200" dirty="0">
              <a:solidFill>
                <a:schemeClr val="bg2">
                  <a:lumMod val="75000"/>
                </a:schemeClr>
              </a:solidFill>
            </a:endParaRPr>
          </a:p>
        </p:txBody>
      </p:sp>
      <p:pic>
        <p:nvPicPr>
          <p:cNvPr id="18" name="Picture 17">
            <a:extLst>
              <a:ext uri="{FF2B5EF4-FFF2-40B4-BE49-F238E27FC236}">
                <a16:creationId xmlns:a16="http://schemas.microsoft.com/office/drawing/2014/main" id="{D911007F-67C6-4EAC-A40B-35D865EB0F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801597" cy="863416"/>
          </a:xfrm>
          <a:prstGeom prst="rect">
            <a:avLst/>
          </a:prstGeom>
        </p:spPr>
      </p:pic>
      <p:sp>
        <p:nvSpPr>
          <p:cNvPr id="2" name="Title 1"/>
          <p:cNvSpPr>
            <a:spLocks noGrp="1"/>
          </p:cNvSpPr>
          <p:nvPr userDrawn="1">
            <p:ph type="title" hasCustomPrompt="1"/>
          </p:nvPr>
        </p:nvSpPr>
        <p:spPr>
          <a:xfrm>
            <a:off x="664076" y="76201"/>
            <a:ext cx="11722854" cy="762000"/>
          </a:xfrm>
        </p:spPr>
        <p:txBody>
          <a:bodyPr anchor="ctr"/>
          <a:lstStyle>
            <a:lvl1pPr>
              <a:defRPr>
                <a:solidFill>
                  <a:schemeClr val="bg1"/>
                </a:solidFill>
              </a:defRPr>
            </a:lvl1pPr>
          </a:lstStyle>
          <a:p>
            <a:r>
              <a:rPr lang="en-US" dirty="0"/>
              <a:t>Click to Edit Master Title: Font is Calibri 36pt </a:t>
            </a:r>
          </a:p>
        </p:txBody>
      </p:sp>
    </p:spTree>
    <p:extLst>
      <p:ext uri="{BB962C8B-B14F-4D97-AF65-F5344CB8AC3E}">
        <p14:creationId xmlns:p14="http://schemas.microsoft.com/office/powerpoint/2010/main" val="156829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CaN 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FBB6E1-81F3-489A-A151-BD7E61879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841287" cy="7315200"/>
          </a:xfrm>
          <a:prstGeom prst="rect">
            <a:avLst/>
          </a:prstGeom>
          <a:gradFill>
            <a:gsLst>
              <a:gs pos="0">
                <a:schemeClr val="accent1">
                  <a:lumMod val="5000"/>
                  <a:lumOff val="95000"/>
                </a:schemeClr>
              </a:gs>
              <a:gs pos="45000">
                <a:schemeClr val="accent1">
                  <a:lumMod val="45000"/>
                  <a:lumOff val="55000"/>
                </a:schemeClr>
              </a:gs>
              <a:gs pos="75000">
                <a:schemeClr val="accent1">
                  <a:lumMod val="45000"/>
                  <a:lumOff val="55000"/>
                </a:schemeClr>
              </a:gs>
              <a:gs pos="100000">
                <a:schemeClr val="accent1">
                  <a:lumMod val="30000"/>
                  <a:lumOff val="70000"/>
                </a:schemeClr>
              </a:gs>
            </a:gsLst>
            <a:lin ang="5400000" scaled="1"/>
          </a:gradFill>
        </p:spPr>
      </p:pic>
      <p:sp>
        <p:nvSpPr>
          <p:cNvPr id="2" name="Title 1"/>
          <p:cNvSpPr>
            <a:spLocks noGrp="1"/>
          </p:cNvSpPr>
          <p:nvPr>
            <p:ph type="title"/>
          </p:nvPr>
        </p:nvSpPr>
        <p:spPr>
          <a:xfrm>
            <a:off x="625838" y="354499"/>
            <a:ext cx="11367687" cy="1106824"/>
          </a:xfrm>
        </p:spPr>
        <p:txBody>
          <a:bodyPr/>
          <a:lstStyle/>
          <a:p>
            <a:r>
              <a:rPr lang="en-US"/>
              <a:t>Click to edit Master title style</a:t>
            </a:r>
            <a:endParaRPr lang="en-US" dirty="0"/>
          </a:p>
        </p:txBody>
      </p:sp>
      <p:sp>
        <p:nvSpPr>
          <p:cNvPr id="13" name="Slide Number Placeholder 79">
            <a:extLst>
              <a:ext uri="{FF2B5EF4-FFF2-40B4-BE49-F238E27FC236}">
                <a16:creationId xmlns:a16="http://schemas.microsoft.com/office/drawing/2014/main" id="{4ACF1167-CB1C-4811-9DB8-B54EF5F0F696}"/>
              </a:ext>
            </a:extLst>
          </p:cNvPr>
          <p:cNvSpPr txBox="1">
            <a:spLocks/>
          </p:cNvSpPr>
          <p:nvPr userDrawn="1"/>
        </p:nvSpPr>
        <p:spPr>
          <a:xfrm>
            <a:off x="9820275" y="6754386"/>
            <a:ext cx="2879725" cy="388938"/>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400" smtClean="0">
                <a:solidFill>
                  <a:schemeClr val="bg1"/>
                </a:solidFill>
              </a:rPr>
              <a:pPr algn="r"/>
              <a:t>‹#›</a:t>
            </a:fld>
            <a:endParaRPr lang="en-US" sz="1400" dirty="0">
              <a:solidFill>
                <a:schemeClr val="bg1"/>
              </a:solidFill>
            </a:endParaRPr>
          </a:p>
        </p:txBody>
      </p:sp>
      <p:sp>
        <p:nvSpPr>
          <p:cNvPr id="7" name="Text Placeholder 2"/>
          <p:cNvSpPr>
            <a:spLocks noGrp="1"/>
          </p:cNvSpPr>
          <p:nvPr>
            <p:ph idx="1"/>
          </p:nvPr>
        </p:nvSpPr>
        <p:spPr>
          <a:xfrm>
            <a:off x="625839" y="1570458"/>
            <a:ext cx="11367686" cy="4876839"/>
          </a:xfrm>
          <a:prstGeom prst="rect">
            <a:avLst/>
          </a:prstGeom>
        </p:spPr>
        <p:txBody>
          <a:bodyPr vert="horz" lIns="91440" tIns="45720" rIns="91440" bIns="45720" rtlCol="0">
            <a:normAutofit/>
          </a:bodyPr>
          <a:lstStyle/>
          <a:p>
            <a:pPr lvl="0"/>
            <a:r>
              <a:rPr lang="en-US" dirty="0"/>
              <a:t>Edit Caption Titles: Font is Calibri 24pt</a:t>
            </a:r>
          </a:p>
          <a:p>
            <a:pPr lvl="2"/>
            <a:r>
              <a:rPr lang="en-US" dirty="0"/>
              <a:t>Second level: Font is Calibri 20pt</a:t>
            </a:r>
          </a:p>
          <a:p>
            <a:pPr lvl="3"/>
            <a:r>
              <a:rPr lang="en-US" dirty="0"/>
              <a:t>Third level: Font is Calibri 18pt</a:t>
            </a:r>
          </a:p>
          <a:p>
            <a:pPr lvl="4"/>
            <a:r>
              <a:rPr lang="en-US" dirty="0"/>
              <a:t>Fourth level: Font is Calibri 16pt</a:t>
            </a:r>
          </a:p>
          <a:p>
            <a:pPr lvl="5"/>
            <a:r>
              <a:rPr lang="en-US" dirty="0"/>
              <a:t>Fifth level: Font is Calibri 14pt</a:t>
            </a:r>
          </a:p>
        </p:txBody>
      </p:sp>
      <p:sp>
        <p:nvSpPr>
          <p:cNvPr id="6" name="Footer Placeholder 16">
            <a:extLst>
              <a:ext uri="{FF2B5EF4-FFF2-40B4-BE49-F238E27FC236}">
                <a16:creationId xmlns:a16="http://schemas.microsoft.com/office/drawing/2014/main" id="{02459A12-2BD4-46AA-A1F7-686E14427091}"/>
              </a:ext>
            </a:extLst>
          </p:cNvPr>
          <p:cNvSpPr>
            <a:spLocks noGrp="1"/>
          </p:cNvSpPr>
          <p:nvPr>
            <p:ph type="ftr" sz="quarter" idx="3"/>
          </p:nvPr>
        </p:nvSpPr>
        <p:spPr>
          <a:xfrm>
            <a:off x="4325684" y="68738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550745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aN 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F8956-66A0-4DDE-BA4D-5A5AE3304C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3100" y="-1"/>
            <a:ext cx="7048500" cy="7315199"/>
          </a:xfrm>
          <a:prstGeom prst="rect">
            <a:avLst/>
          </a:prstGeom>
        </p:spPr>
      </p:pic>
      <p:sp>
        <p:nvSpPr>
          <p:cNvPr id="15" name="Rectangle 14">
            <a:extLst>
              <a:ext uri="{FF2B5EF4-FFF2-40B4-BE49-F238E27FC236}">
                <a16:creationId xmlns:a16="http://schemas.microsoft.com/office/drawing/2014/main" id="{5118B8D4-BA6E-4E0F-9155-75E903FDF8F7}"/>
              </a:ext>
            </a:extLst>
          </p:cNvPr>
          <p:cNvSpPr/>
          <p:nvPr userDrawn="1"/>
        </p:nvSpPr>
        <p:spPr>
          <a:xfrm flipH="1">
            <a:off x="0" y="-20642"/>
            <a:ext cx="12801600" cy="7335841"/>
          </a:xfrm>
          <a:prstGeom prst="rect">
            <a:avLst/>
          </a:prstGeom>
          <a:gradFill>
            <a:gsLst>
              <a:gs pos="94000">
                <a:srgbClr val="D6E6F5">
                  <a:alpha val="55000"/>
                </a:srgbClr>
              </a:gs>
              <a:gs pos="64000">
                <a:srgbClr val="EBF3FA"/>
              </a:gs>
              <a:gs pos="39000">
                <a:schemeClr val="bg1"/>
              </a:gs>
            </a:gsLst>
            <a:lin ang="11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96" dirty="0"/>
          </a:p>
        </p:txBody>
      </p:sp>
      <p:sp>
        <p:nvSpPr>
          <p:cNvPr id="4" name="Title 3">
            <a:extLst>
              <a:ext uri="{FF2B5EF4-FFF2-40B4-BE49-F238E27FC236}">
                <a16:creationId xmlns:a16="http://schemas.microsoft.com/office/drawing/2014/main" id="{9D4DDFC9-2FBC-4A0C-915A-C51733231545}"/>
              </a:ext>
            </a:extLst>
          </p:cNvPr>
          <p:cNvSpPr>
            <a:spLocks noGrp="1"/>
          </p:cNvSpPr>
          <p:nvPr userDrawn="1">
            <p:ph type="title" hasCustomPrompt="1"/>
          </p:nvPr>
        </p:nvSpPr>
        <p:spPr>
          <a:xfrm>
            <a:off x="625838" y="457199"/>
            <a:ext cx="11335789" cy="1004123"/>
          </a:xfrm>
        </p:spPr>
        <p:txBody>
          <a:bodyPr/>
          <a:lstStyle>
            <a:lvl1pPr>
              <a:defRPr/>
            </a:lvl1pPr>
          </a:lstStyle>
          <a:p>
            <a:r>
              <a:rPr lang="en-US" dirty="0"/>
              <a:t>Click to Edit Master Title: Font is Calibri 36pt</a:t>
            </a:r>
          </a:p>
        </p:txBody>
      </p:sp>
      <p:sp>
        <p:nvSpPr>
          <p:cNvPr id="8" name="Slide Number Placeholder 79">
            <a:extLst>
              <a:ext uri="{FF2B5EF4-FFF2-40B4-BE49-F238E27FC236}">
                <a16:creationId xmlns:a16="http://schemas.microsoft.com/office/drawing/2014/main" id="{B94DDB41-69C6-46EB-B5D3-2495638A87F1}"/>
              </a:ext>
            </a:extLst>
          </p:cNvPr>
          <p:cNvSpPr txBox="1">
            <a:spLocks/>
          </p:cNvSpPr>
          <p:nvPr userDrawn="1"/>
        </p:nvSpPr>
        <p:spPr>
          <a:xfrm>
            <a:off x="9820275" y="6754386"/>
            <a:ext cx="2879725" cy="388938"/>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400" smtClean="0">
                <a:solidFill>
                  <a:schemeClr val="bg1"/>
                </a:solidFill>
              </a:rPr>
              <a:pPr algn="r"/>
              <a:t>‹#›</a:t>
            </a:fld>
            <a:endParaRPr lang="en-US" sz="1400" dirty="0">
              <a:solidFill>
                <a:schemeClr val="bg1"/>
              </a:solidFill>
            </a:endParaRPr>
          </a:p>
        </p:txBody>
      </p:sp>
      <p:sp>
        <p:nvSpPr>
          <p:cNvPr id="7" name="Text Placeholder 2"/>
          <p:cNvSpPr>
            <a:spLocks noGrp="1"/>
          </p:cNvSpPr>
          <p:nvPr>
            <p:ph idx="1"/>
          </p:nvPr>
        </p:nvSpPr>
        <p:spPr>
          <a:xfrm>
            <a:off x="625839" y="1570458"/>
            <a:ext cx="11335788" cy="4876839"/>
          </a:xfrm>
          <a:prstGeom prst="rect">
            <a:avLst/>
          </a:prstGeom>
        </p:spPr>
        <p:txBody>
          <a:bodyPr vert="horz" lIns="91440" tIns="45720" rIns="91440" bIns="45720" rtlCol="0">
            <a:normAutofit/>
          </a:bodyPr>
          <a:lstStyle/>
          <a:p>
            <a:pPr lvl="0"/>
            <a:r>
              <a:rPr lang="en-US" dirty="0"/>
              <a:t>Edit Caption Titles: Font is Calibri 24pt</a:t>
            </a:r>
          </a:p>
          <a:p>
            <a:pPr lvl="2"/>
            <a:r>
              <a:rPr lang="en-US" dirty="0"/>
              <a:t>Second level: Font is Calibri 20pt</a:t>
            </a:r>
          </a:p>
          <a:p>
            <a:pPr lvl="3"/>
            <a:r>
              <a:rPr lang="en-US" dirty="0"/>
              <a:t>Third level: Font is Calibri 18pt</a:t>
            </a:r>
          </a:p>
          <a:p>
            <a:pPr lvl="4"/>
            <a:r>
              <a:rPr lang="en-US" dirty="0"/>
              <a:t>Fourth level: Font is Calibri 16pt</a:t>
            </a:r>
          </a:p>
          <a:p>
            <a:pPr lvl="5"/>
            <a:r>
              <a:rPr lang="en-US" dirty="0"/>
              <a:t>Fifth level: Font is Calibri 14pt</a:t>
            </a:r>
          </a:p>
        </p:txBody>
      </p:sp>
      <p:sp>
        <p:nvSpPr>
          <p:cNvPr id="9" name="Footer Placeholder 16">
            <a:extLst>
              <a:ext uri="{FF2B5EF4-FFF2-40B4-BE49-F238E27FC236}">
                <a16:creationId xmlns:a16="http://schemas.microsoft.com/office/drawing/2014/main" id="{99EC92B4-6934-4AB5-A30B-470C8B9F1C33}"/>
              </a:ext>
            </a:extLst>
          </p:cNvPr>
          <p:cNvSpPr>
            <a:spLocks noGrp="1"/>
          </p:cNvSpPr>
          <p:nvPr>
            <p:ph type="ftr" sz="quarter" idx="3"/>
          </p:nvPr>
        </p:nvSpPr>
        <p:spPr>
          <a:xfrm>
            <a:off x="4325684" y="68738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76067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aN 3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6CFED6-58AB-4F36-B000-92E71E0AD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0242" y="0"/>
            <a:ext cx="7334250" cy="7315200"/>
          </a:xfrm>
          <a:prstGeom prst="rect">
            <a:avLst/>
          </a:prstGeom>
        </p:spPr>
      </p:pic>
      <p:sp>
        <p:nvSpPr>
          <p:cNvPr id="10" name="Rectangle 9">
            <a:extLst>
              <a:ext uri="{FF2B5EF4-FFF2-40B4-BE49-F238E27FC236}">
                <a16:creationId xmlns:a16="http://schemas.microsoft.com/office/drawing/2014/main" id="{133FDDE5-31B8-4837-89DA-38AEF4DE300E}"/>
              </a:ext>
            </a:extLst>
          </p:cNvPr>
          <p:cNvSpPr/>
          <p:nvPr userDrawn="1"/>
        </p:nvSpPr>
        <p:spPr>
          <a:xfrm flipH="1" flipV="1">
            <a:off x="0" y="0"/>
            <a:ext cx="12801600" cy="7321941"/>
          </a:xfrm>
          <a:prstGeom prst="rect">
            <a:avLst/>
          </a:prstGeom>
          <a:gradFill>
            <a:gsLst>
              <a:gs pos="90000">
                <a:srgbClr val="D6E6F5">
                  <a:alpha val="46000"/>
                </a:srgbClr>
              </a:gs>
              <a:gs pos="67000">
                <a:srgbClr val="EBF3FA"/>
              </a:gs>
              <a:gs pos="29000">
                <a:schemeClr val="bg1"/>
              </a:gs>
            </a:gsLst>
            <a:lin ang="10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96" dirty="0"/>
          </a:p>
        </p:txBody>
      </p:sp>
      <p:pic>
        <p:nvPicPr>
          <p:cNvPr id="11" name="Picture 10" descr="Celestia-R1---OverlayTitleHD.png">
            <a:extLst>
              <a:ext uri="{FF2B5EF4-FFF2-40B4-BE49-F238E27FC236}">
                <a16:creationId xmlns:a16="http://schemas.microsoft.com/office/drawing/2014/main" id="{4137826C-5138-401C-A577-D1B081BAF1A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tretch>
            <a:fillRect/>
          </a:stretch>
        </p:blipFill>
        <p:spPr>
          <a:xfrm flipH="1" flipV="1">
            <a:off x="-203199" y="-6741"/>
            <a:ext cx="13004799" cy="7315200"/>
          </a:xfrm>
          <a:prstGeom prst="rect">
            <a:avLst/>
          </a:prstGeom>
        </p:spPr>
      </p:pic>
      <p:sp>
        <p:nvSpPr>
          <p:cNvPr id="4" name="Title 3">
            <a:extLst>
              <a:ext uri="{FF2B5EF4-FFF2-40B4-BE49-F238E27FC236}">
                <a16:creationId xmlns:a16="http://schemas.microsoft.com/office/drawing/2014/main" id="{523F13E3-136A-4416-B3F8-FAB2972B487B}"/>
              </a:ext>
            </a:extLst>
          </p:cNvPr>
          <p:cNvSpPr>
            <a:spLocks noGrp="1"/>
          </p:cNvSpPr>
          <p:nvPr userDrawn="1">
            <p:ph type="title" hasCustomPrompt="1"/>
          </p:nvPr>
        </p:nvSpPr>
        <p:spPr>
          <a:xfrm>
            <a:off x="625838" y="354499"/>
            <a:ext cx="11249787" cy="1106824"/>
          </a:xfrm>
        </p:spPr>
        <p:txBody>
          <a:bodyPr/>
          <a:lstStyle>
            <a:lvl1pPr>
              <a:defRPr/>
            </a:lvl1pPr>
          </a:lstStyle>
          <a:p>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rPr>
              <a:t>Click to Edit Master Title: Font is Calibri 36pt</a:t>
            </a:r>
            <a:endParaRPr lang="en-US" dirty="0"/>
          </a:p>
        </p:txBody>
      </p:sp>
      <p:sp>
        <p:nvSpPr>
          <p:cNvPr id="7" name="Text Placeholder 6">
            <a:extLst>
              <a:ext uri="{FF2B5EF4-FFF2-40B4-BE49-F238E27FC236}">
                <a16:creationId xmlns:a16="http://schemas.microsoft.com/office/drawing/2014/main" id="{258C2481-4E1C-424F-BBAD-9C20D86429B2}"/>
              </a:ext>
            </a:extLst>
          </p:cNvPr>
          <p:cNvSpPr>
            <a:spLocks noGrp="1"/>
          </p:cNvSpPr>
          <p:nvPr userDrawn="1">
            <p:ph type="body" sz="quarter" idx="13" hasCustomPrompt="1"/>
          </p:nvPr>
        </p:nvSpPr>
        <p:spPr>
          <a:xfrm>
            <a:off x="625840" y="1571113"/>
            <a:ext cx="5520318" cy="4886325"/>
          </a:xfrm>
        </p:spPr>
        <p:txBody>
          <a:bodyPr/>
          <a:lstStyle>
            <a:lvl1pPr>
              <a:defRPr>
                <a:solidFill>
                  <a:schemeClr val="tx1"/>
                </a:solidFill>
              </a:defRPr>
            </a:lvl1pPr>
            <a:lvl2pPr>
              <a:defRPr/>
            </a:lvl2pPr>
            <a:lvl3pPr>
              <a:defRPr/>
            </a:lvl3pPr>
            <a:lvl4pPr>
              <a:defRPr/>
            </a:lvl4pPr>
            <a:lvl5pPr>
              <a:defRPr/>
            </a:lvl5pPr>
          </a:lstStyle>
          <a:p>
            <a:pPr lvl="0"/>
            <a:r>
              <a:rPr lang="en-US" dirty="0"/>
              <a:t>Double Column Text Box Layout: 24pt</a:t>
            </a:r>
          </a:p>
          <a:p>
            <a:pPr lvl="1"/>
            <a:r>
              <a:rPr lang="en-US" dirty="0"/>
              <a:t>Second level: 20pt</a:t>
            </a:r>
          </a:p>
          <a:p>
            <a:pPr lvl="2"/>
            <a:r>
              <a:rPr lang="en-US" dirty="0"/>
              <a:t>Third level: 18pt</a:t>
            </a:r>
          </a:p>
          <a:p>
            <a:pPr lvl="3"/>
            <a:r>
              <a:rPr lang="en-US" dirty="0"/>
              <a:t>Fourth level: 16pt</a:t>
            </a:r>
          </a:p>
          <a:p>
            <a:pPr lvl="4"/>
            <a:r>
              <a:rPr lang="en-US" dirty="0"/>
              <a:t>Fifth level: 16pt</a:t>
            </a:r>
          </a:p>
        </p:txBody>
      </p:sp>
      <p:sp>
        <p:nvSpPr>
          <p:cNvPr id="12" name="Text Placeholder 6">
            <a:extLst>
              <a:ext uri="{FF2B5EF4-FFF2-40B4-BE49-F238E27FC236}">
                <a16:creationId xmlns:a16="http://schemas.microsoft.com/office/drawing/2014/main" id="{44432016-332D-4DD1-8360-F400F2CB658C}"/>
              </a:ext>
            </a:extLst>
          </p:cNvPr>
          <p:cNvSpPr>
            <a:spLocks noGrp="1"/>
          </p:cNvSpPr>
          <p:nvPr userDrawn="1">
            <p:ph type="body" sz="quarter" idx="14" hasCustomPrompt="1"/>
          </p:nvPr>
        </p:nvSpPr>
        <p:spPr>
          <a:xfrm>
            <a:off x="6355308" y="1576900"/>
            <a:ext cx="5520318" cy="4886325"/>
          </a:xfrm>
        </p:spPr>
        <p:txBody>
          <a:bodyPr/>
          <a:lstStyle>
            <a:lvl1pPr>
              <a:defRPr>
                <a:solidFill>
                  <a:schemeClr val="tx1"/>
                </a:solidFill>
              </a:defRPr>
            </a:lvl1pPr>
          </a:lstStyle>
          <a:p>
            <a:pPr lvl="0"/>
            <a:r>
              <a:rPr lang="en-US" dirty="0"/>
              <a:t>Double Column Text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79">
            <a:extLst>
              <a:ext uri="{FF2B5EF4-FFF2-40B4-BE49-F238E27FC236}">
                <a16:creationId xmlns:a16="http://schemas.microsoft.com/office/drawing/2014/main" id="{4E5B379C-9EB2-4A4B-9684-E6A33FD65789}"/>
              </a:ext>
            </a:extLst>
          </p:cNvPr>
          <p:cNvSpPr txBox="1">
            <a:spLocks/>
          </p:cNvSpPr>
          <p:nvPr userDrawn="1"/>
        </p:nvSpPr>
        <p:spPr>
          <a:xfrm>
            <a:off x="9820275" y="6754386"/>
            <a:ext cx="2879725" cy="388938"/>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400" smtClean="0">
                <a:solidFill>
                  <a:schemeClr val="bg1"/>
                </a:solidFill>
              </a:rPr>
              <a:pPr algn="r"/>
              <a:t>‹#›</a:t>
            </a:fld>
            <a:endParaRPr lang="en-US" sz="1400" dirty="0">
              <a:solidFill>
                <a:schemeClr val="bg1"/>
              </a:solidFill>
            </a:endParaRPr>
          </a:p>
        </p:txBody>
      </p:sp>
    </p:spTree>
    <p:extLst>
      <p:ext uri="{BB962C8B-B14F-4D97-AF65-F5344CB8AC3E}">
        <p14:creationId xmlns:p14="http://schemas.microsoft.com/office/powerpoint/2010/main" val="400602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aN 4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EEA20-B359-4CD3-B653-C94838B8B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67350" y="0"/>
            <a:ext cx="7334250" cy="7315200"/>
          </a:xfrm>
          <a:prstGeom prst="rect">
            <a:avLst/>
          </a:prstGeom>
        </p:spPr>
      </p:pic>
      <p:sp>
        <p:nvSpPr>
          <p:cNvPr id="15" name="Rectangle 14">
            <a:extLst>
              <a:ext uri="{FF2B5EF4-FFF2-40B4-BE49-F238E27FC236}">
                <a16:creationId xmlns:a16="http://schemas.microsoft.com/office/drawing/2014/main" id="{78A90DE5-FFC0-4B2E-BD1D-090A8394B922}"/>
              </a:ext>
            </a:extLst>
          </p:cNvPr>
          <p:cNvSpPr/>
          <p:nvPr userDrawn="1"/>
        </p:nvSpPr>
        <p:spPr>
          <a:xfrm flipH="1">
            <a:off x="5859" y="0"/>
            <a:ext cx="12801600" cy="7326924"/>
          </a:xfrm>
          <a:prstGeom prst="rect">
            <a:avLst/>
          </a:prstGeom>
          <a:gradFill>
            <a:gsLst>
              <a:gs pos="94000">
                <a:srgbClr val="D6E6F5">
                  <a:alpha val="55000"/>
                </a:srgbClr>
              </a:gs>
              <a:gs pos="64000">
                <a:srgbClr val="EBF3FA"/>
              </a:gs>
              <a:gs pos="39000">
                <a:schemeClr val="bg1"/>
              </a:gs>
            </a:gsLst>
            <a:lin ang="11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96" dirty="0"/>
          </a:p>
        </p:txBody>
      </p:sp>
      <p:sp>
        <p:nvSpPr>
          <p:cNvPr id="4" name="Title 3">
            <a:extLst>
              <a:ext uri="{FF2B5EF4-FFF2-40B4-BE49-F238E27FC236}">
                <a16:creationId xmlns:a16="http://schemas.microsoft.com/office/drawing/2014/main" id="{E29975EF-C31F-4DD2-BC6D-6A0BA761C215}"/>
              </a:ext>
            </a:extLst>
          </p:cNvPr>
          <p:cNvSpPr>
            <a:spLocks noGrp="1"/>
          </p:cNvSpPr>
          <p:nvPr userDrawn="1">
            <p:ph type="title" hasCustomPrompt="1"/>
          </p:nvPr>
        </p:nvSpPr>
        <p:spPr>
          <a:xfrm>
            <a:off x="625839" y="354499"/>
            <a:ext cx="11388952" cy="1106824"/>
          </a:xfrm>
        </p:spPr>
        <p:txBody>
          <a:bodyPr/>
          <a:lstStyle>
            <a:lvl1pPr>
              <a:defRPr/>
            </a:lvl1pPr>
          </a:lstStyle>
          <a:p>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rPr>
              <a:t>Click to Edit Master Title: Font is Calibri 36pt</a:t>
            </a:r>
            <a:endParaRPr lang="en-US" dirty="0"/>
          </a:p>
        </p:txBody>
      </p:sp>
      <p:sp>
        <p:nvSpPr>
          <p:cNvPr id="8" name="Slide Number Placeholder 79">
            <a:extLst>
              <a:ext uri="{FF2B5EF4-FFF2-40B4-BE49-F238E27FC236}">
                <a16:creationId xmlns:a16="http://schemas.microsoft.com/office/drawing/2014/main" id="{DAC83FFA-EA50-4345-9D3E-5E3AB8B13343}"/>
              </a:ext>
            </a:extLst>
          </p:cNvPr>
          <p:cNvSpPr txBox="1">
            <a:spLocks/>
          </p:cNvSpPr>
          <p:nvPr userDrawn="1"/>
        </p:nvSpPr>
        <p:spPr>
          <a:xfrm>
            <a:off x="9820275" y="6754386"/>
            <a:ext cx="2879725" cy="388938"/>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400" smtClean="0">
                <a:solidFill>
                  <a:schemeClr val="bg1"/>
                </a:solidFill>
              </a:rPr>
              <a:pPr algn="r"/>
              <a:t>‹#›</a:t>
            </a:fld>
            <a:endParaRPr lang="en-US" sz="1400" dirty="0">
              <a:solidFill>
                <a:schemeClr val="bg1"/>
              </a:solidFill>
            </a:endParaRPr>
          </a:p>
        </p:txBody>
      </p:sp>
      <p:sp>
        <p:nvSpPr>
          <p:cNvPr id="9" name="Text Placeholder 2"/>
          <p:cNvSpPr>
            <a:spLocks noGrp="1"/>
          </p:cNvSpPr>
          <p:nvPr>
            <p:ph idx="1"/>
          </p:nvPr>
        </p:nvSpPr>
        <p:spPr>
          <a:xfrm>
            <a:off x="625838" y="1570458"/>
            <a:ext cx="11388951" cy="4876839"/>
          </a:xfrm>
          <a:prstGeom prst="rect">
            <a:avLst/>
          </a:prstGeom>
        </p:spPr>
        <p:txBody>
          <a:bodyPr vert="horz" lIns="91440" tIns="45720" rIns="91440" bIns="45720" rtlCol="0">
            <a:normAutofit/>
          </a:bodyPr>
          <a:lstStyle/>
          <a:p>
            <a:pPr lvl="0"/>
            <a:r>
              <a:rPr lang="en-US" dirty="0"/>
              <a:t>Edit Caption Titles: Font is Calibri 24pt</a:t>
            </a:r>
          </a:p>
          <a:p>
            <a:pPr lvl="2"/>
            <a:r>
              <a:rPr lang="en-US" dirty="0"/>
              <a:t>Second level: Font is Calibri 20pt</a:t>
            </a:r>
          </a:p>
          <a:p>
            <a:pPr lvl="3"/>
            <a:r>
              <a:rPr lang="en-US" dirty="0"/>
              <a:t>Third level: Font is Calibri 18pt</a:t>
            </a:r>
          </a:p>
          <a:p>
            <a:pPr lvl="4"/>
            <a:r>
              <a:rPr lang="en-US" dirty="0"/>
              <a:t>Fourth level: Font is Calibri 16pt</a:t>
            </a:r>
          </a:p>
          <a:p>
            <a:pPr lvl="5"/>
            <a:r>
              <a:rPr lang="en-US" dirty="0"/>
              <a:t>Fifth level: Font is Calibri 14pt</a:t>
            </a:r>
          </a:p>
        </p:txBody>
      </p:sp>
    </p:spTree>
    <p:extLst>
      <p:ext uri="{BB962C8B-B14F-4D97-AF65-F5344CB8AC3E}">
        <p14:creationId xmlns:p14="http://schemas.microsoft.com/office/powerpoint/2010/main" val="52259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CaN_ 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19B8FA-1486-495C-AD99-1E9EBCEF88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801600" cy="7315200"/>
          </a:xfrm>
          <a:prstGeom prst="rect">
            <a:avLst/>
          </a:prstGeom>
        </p:spPr>
      </p:pic>
      <p:sp>
        <p:nvSpPr>
          <p:cNvPr id="9" name="Прямоугольник 6">
            <a:extLst>
              <a:ext uri="{FF2B5EF4-FFF2-40B4-BE49-F238E27FC236}">
                <a16:creationId xmlns:a16="http://schemas.microsoft.com/office/drawing/2014/main" id="{A95CFF44-A5F7-4203-8DAE-A2A1BB139389}"/>
              </a:ext>
            </a:extLst>
          </p:cNvPr>
          <p:cNvSpPr/>
          <p:nvPr userDrawn="1"/>
        </p:nvSpPr>
        <p:spPr>
          <a:xfrm flipV="1">
            <a:off x="6523" y="0"/>
            <a:ext cx="12801600" cy="7315200"/>
          </a:xfrm>
          <a:prstGeom prst="rect">
            <a:avLst/>
          </a:prstGeom>
          <a:gradFill flip="none" rotWithShape="1">
            <a:gsLst>
              <a:gs pos="84000">
                <a:srgbClr val="909CB2">
                  <a:alpha val="51000"/>
                </a:srgbClr>
              </a:gs>
              <a:gs pos="12000">
                <a:schemeClr val="tx2">
                  <a:lumMod val="60000"/>
                  <a:lumOff val="40000"/>
                  <a:alpha val="10000"/>
                </a:schemeClr>
              </a:gs>
              <a:gs pos="49000">
                <a:schemeClr val="bg1">
                  <a:alpha val="7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91" dirty="0"/>
          </a:p>
        </p:txBody>
      </p:sp>
      <p:pic>
        <p:nvPicPr>
          <p:cNvPr id="11" name="Picture 10">
            <a:extLst>
              <a:ext uri="{FF2B5EF4-FFF2-40B4-BE49-F238E27FC236}">
                <a16:creationId xmlns:a16="http://schemas.microsoft.com/office/drawing/2014/main" id="{20783E8D-AC9B-4BCC-94AF-4B83F6F8B1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0151" y="450849"/>
            <a:ext cx="1103002" cy="917154"/>
          </a:xfrm>
          <a:prstGeom prst="rect">
            <a:avLst/>
          </a:prstGeom>
          <a:effectLst/>
        </p:spPr>
      </p:pic>
      <p:sp>
        <p:nvSpPr>
          <p:cNvPr id="2" name="Title 1"/>
          <p:cNvSpPr>
            <a:spLocks noGrp="1"/>
          </p:cNvSpPr>
          <p:nvPr userDrawn="1">
            <p:ph type="title" hasCustomPrompt="1"/>
          </p:nvPr>
        </p:nvSpPr>
        <p:spPr>
          <a:xfrm>
            <a:off x="886633" y="2244436"/>
            <a:ext cx="11041380" cy="1707909"/>
          </a:xfrm>
        </p:spPr>
        <p:txBody>
          <a:bodyPr anchor="b">
            <a:normAutofit/>
          </a:bodyPr>
          <a:lstStyle>
            <a:lvl1pPr algn="ctr">
              <a:defRPr sz="3600"/>
            </a:lvl1pPr>
          </a:lstStyle>
          <a:p>
            <a:r>
              <a:rPr lang="en-US" dirty="0"/>
              <a:t>Click to Edit Master Divider Page Title: Font is Calibri 36pt</a:t>
            </a:r>
          </a:p>
        </p:txBody>
      </p:sp>
      <p:sp>
        <p:nvSpPr>
          <p:cNvPr id="13" name="Slide Number Placeholder 79">
            <a:extLst>
              <a:ext uri="{FF2B5EF4-FFF2-40B4-BE49-F238E27FC236}">
                <a16:creationId xmlns:a16="http://schemas.microsoft.com/office/drawing/2014/main" id="{D2F3190F-6672-42C3-BCBF-31079B7F520D}"/>
              </a:ext>
            </a:extLst>
          </p:cNvPr>
          <p:cNvSpPr txBox="1">
            <a:spLocks/>
          </p:cNvSpPr>
          <p:nvPr userDrawn="1"/>
        </p:nvSpPr>
        <p:spPr>
          <a:xfrm>
            <a:off x="9820275" y="6754386"/>
            <a:ext cx="2879725" cy="388938"/>
          </a:xfrm>
          <a:prstGeom prst="rect">
            <a:avLst/>
          </a:prstGeom>
        </p:spPr>
        <p:txBody>
          <a:bodyPr/>
          <a:lstStyle>
            <a:defPPr>
              <a:defRPr lang="ru-RU"/>
            </a:defPPr>
            <a:lvl1pPr marL="0" algn="l" defTabSz="965606" rtl="0" eaLnBrk="1" latinLnBrk="0" hangingPunct="1">
              <a:defRPr sz="1901" kern="1200">
                <a:solidFill>
                  <a:schemeClr val="tx1"/>
                </a:solidFill>
                <a:latin typeface="+mn-lt"/>
                <a:ea typeface="+mn-ea"/>
                <a:cs typeface="+mn-cs"/>
              </a:defRPr>
            </a:lvl1pPr>
            <a:lvl2pPr marL="482803" algn="l" defTabSz="965606" rtl="0" eaLnBrk="1" latinLnBrk="0" hangingPunct="1">
              <a:defRPr sz="1901" kern="1200">
                <a:solidFill>
                  <a:schemeClr val="tx1"/>
                </a:solidFill>
                <a:latin typeface="+mn-lt"/>
                <a:ea typeface="+mn-ea"/>
                <a:cs typeface="+mn-cs"/>
              </a:defRPr>
            </a:lvl2pPr>
            <a:lvl3pPr marL="965606" algn="l" defTabSz="965606" rtl="0" eaLnBrk="1" latinLnBrk="0" hangingPunct="1">
              <a:defRPr sz="1901" kern="1200">
                <a:solidFill>
                  <a:schemeClr val="tx1"/>
                </a:solidFill>
                <a:latin typeface="+mn-lt"/>
                <a:ea typeface="+mn-ea"/>
                <a:cs typeface="+mn-cs"/>
              </a:defRPr>
            </a:lvl3pPr>
            <a:lvl4pPr marL="1448410" algn="l" defTabSz="965606" rtl="0" eaLnBrk="1" latinLnBrk="0" hangingPunct="1">
              <a:defRPr sz="1901" kern="1200">
                <a:solidFill>
                  <a:schemeClr val="tx1"/>
                </a:solidFill>
                <a:latin typeface="+mn-lt"/>
                <a:ea typeface="+mn-ea"/>
                <a:cs typeface="+mn-cs"/>
              </a:defRPr>
            </a:lvl4pPr>
            <a:lvl5pPr marL="1931213" algn="l" defTabSz="965606" rtl="0" eaLnBrk="1" latinLnBrk="0" hangingPunct="1">
              <a:defRPr sz="1901" kern="1200">
                <a:solidFill>
                  <a:schemeClr val="tx1"/>
                </a:solidFill>
                <a:latin typeface="+mn-lt"/>
                <a:ea typeface="+mn-ea"/>
                <a:cs typeface="+mn-cs"/>
              </a:defRPr>
            </a:lvl5pPr>
            <a:lvl6pPr marL="2414016" algn="l" defTabSz="965606" rtl="0" eaLnBrk="1" latinLnBrk="0" hangingPunct="1">
              <a:defRPr sz="1901" kern="1200">
                <a:solidFill>
                  <a:schemeClr val="tx1"/>
                </a:solidFill>
                <a:latin typeface="+mn-lt"/>
                <a:ea typeface="+mn-ea"/>
                <a:cs typeface="+mn-cs"/>
              </a:defRPr>
            </a:lvl6pPr>
            <a:lvl7pPr marL="2896819" algn="l" defTabSz="965606" rtl="0" eaLnBrk="1" latinLnBrk="0" hangingPunct="1">
              <a:defRPr sz="1901" kern="1200">
                <a:solidFill>
                  <a:schemeClr val="tx1"/>
                </a:solidFill>
                <a:latin typeface="+mn-lt"/>
                <a:ea typeface="+mn-ea"/>
                <a:cs typeface="+mn-cs"/>
              </a:defRPr>
            </a:lvl7pPr>
            <a:lvl8pPr marL="3379622" algn="l" defTabSz="965606" rtl="0" eaLnBrk="1" latinLnBrk="0" hangingPunct="1">
              <a:defRPr sz="1901" kern="1200">
                <a:solidFill>
                  <a:schemeClr val="tx1"/>
                </a:solidFill>
                <a:latin typeface="+mn-lt"/>
                <a:ea typeface="+mn-ea"/>
                <a:cs typeface="+mn-cs"/>
              </a:defRPr>
            </a:lvl8pPr>
            <a:lvl9pPr marL="3862426" algn="l" defTabSz="965606" rtl="0" eaLnBrk="1" latinLnBrk="0" hangingPunct="1">
              <a:defRPr sz="1901" kern="1200">
                <a:solidFill>
                  <a:schemeClr val="tx1"/>
                </a:solidFill>
                <a:latin typeface="+mn-lt"/>
                <a:ea typeface="+mn-ea"/>
                <a:cs typeface="+mn-cs"/>
              </a:defRPr>
            </a:lvl9pPr>
          </a:lstStyle>
          <a:p>
            <a:pPr algn="r"/>
            <a:fld id="{EFF71948-E2E2-6041-95DB-4C03EE5F2F12}" type="slidenum">
              <a:rPr lang="en-US" sz="1400" smtClean="0">
                <a:solidFill>
                  <a:schemeClr val="bg1"/>
                </a:solidFill>
              </a:rPr>
              <a:pPr algn="r"/>
              <a:t>‹#›</a:t>
            </a:fld>
            <a:endParaRPr lang="en-US" sz="1400" dirty="0">
              <a:solidFill>
                <a:schemeClr val="bg1"/>
              </a:solidFill>
            </a:endParaRPr>
          </a:p>
        </p:txBody>
      </p:sp>
      <p:sp>
        <p:nvSpPr>
          <p:cNvPr id="8" name="Footer Placeholder 16">
            <a:extLst>
              <a:ext uri="{FF2B5EF4-FFF2-40B4-BE49-F238E27FC236}">
                <a16:creationId xmlns:a16="http://schemas.microsoft.com/office/drawing/2014/main" id="{6816AFD6-C719-4FA2-BA6D-BC641B1D9750}"/>
              </a:ext>
            </a:extLst>
          </p:cNvPr>
          <p:cNvSpPr>
            <a:spLocks noGrp="1"/>
          </p:cNvSpPr>
          <p:nvPr>
            <p:ph type="ftr" sz="quarter" idx="3"/>
          </p:nvPr>
        </p:nvSpPr>
        <p:spPr>
          <a:xfrm>
            <a:off x="4325684" y="67710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CONTROLLED UNCLASSIFIED INFORMATION</a:t>
            </a:r>
            <a:endParaRPr lang="en-US" dirty="0"/>
          </a:p>
        </p:txBody>
      </p:sp>
      <p:sp>
        <p:nvSpPr>
          <p:cNvPr id="10" name="Footer Placeholder 16">
            <a:extLst>
              <a:ext uri="{FF2B5EF4-FFF2-40B4-BE49-F238E27FC236}">
                <a16:creationId xmlns:a16="http://schemas.microsoft.com/office/drawing/2014/main" id="{DDEAB3AA-EDF9-476A-A5E8-FD3453DDDFCD}"/>
              </a:ext>
            </a:extLst>
          </p:cNvPr>
          <p:cNvSpPr txBox="1">
            <a:spLocks/>
          </p:cNvSpPr>
          <p:nvPr userDrawn="1"/>
        </p:nvSpPr>
        <p:spPr>
          <a:xfrm>
            <a:off x="4343400" y="18488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UNCLASSIFIED</a:t>
            </a:r>
          </a:p>
        </p:txBody>
      </p:sp>
      <p:sp>
        <p:nvSpPr>
          <p:cNvPr id="12" name="Footer Placeholder 16">
            <a:extLst>
              <a:ext uri="{FF2B5EF4-FFF2-40B4-BE49-F238E27FC236}">
                <a16:creationId xmlns:a16="http://schemas.microsoft.com/office/drawing/2014/main" id="{36D4DA2E-BC2A-46FB-B275-48B1537EC10D}"/>
              </a:ext>
            </a:extLst>
          </p:cNvPr>
          <p:cNvSpPr txBox="1">
            <a:spLocks/>
          </p:cNvSpPr>
          <p:nvPr userDrawn="1"/>
        </p:nvSpPr>
        <p:spPr>
          <a:xfrm>
            <a:off x="4478084" y="692342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00196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5.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5838" y="550013"/>
            <a:ext cx="11686663" cy="911309"/>
          </a:xfrm>
          <a:prstGeom prst="rect">
            <a:avLst/>
          </a:prstGeom>
        </p:spPr>
        <p:txBody>
          <a:bodyPr vert="horz" lIns="91440" tIns="45720" rIns="91440" bIns="45720" rtlCol="0" anchor="t">
            <a:normAutofit/>
          </a:bodyPr>
          <a:lstStyle/>
          <a:p>
            <a:r>
              <a:rPr lang="en-US" dirty="0"/>
              <a:t>Click to Edit Master Title: Font is Calibri 36pt</a:t>
            </a:r>
            <a:br>
              <a:rPr lang="en-US" dirty="0"/>
            </a:br>
            <a:endParaRPr lang="en-US" dirty="0"/>
          </a:p>
        </p:txBody>
      </p:sp>
      <p:sp>
        <p:nvSpPr>
          <p:cNvPr id="3" name="Text Placeholder 2"/>
          <p:cNvSpPr>
            <a:spLocks noGrp="1"/>
          </p:cNvSpPr>
          <p:nvPr>
            <p:ph type="body" idx="1"/>
          </p:nvPr>
        </p:nvSpPr>
        <p:spPr>
          <a:xfrm>
            <a:off x="625839" y="1570458"/>
            <a:ext cx="11686662" cy="4876839"/>
          </a:xfrm>
          <a:prstGeom prst="rect">
            <a:avLst/>
          </a:prstGeom>
        </p:spPr>
        <p:txBody>
          <a:bodyPr vert="horz" lIns="91440" tIns="45720" rIns="91440" bIns="45720" rtlCol="0">
            <a:normAutofit/>
          </a:bodyPr>
          <a:lstStyle/>
          <a:p>
            <a:pPr lvl="0"/>
            <a:r>
              <a:rPr lang="en-US" dirty="0"/>
              <a:t>Edit Caption Titles: Font is Calibri 24pt</a:t>
            </a:r>
          </a:p>
          <a:p>
            <a:pPr lvl="2"/>
            <a:r>
              <a:rPr lang="en-US" dirty="0"/>
              <a:t>Second level: Font is Calibri 20pt</a:t>
            </a:r>
          </a:p>
          <a:p>
            <a:pPr lvl="3"/>
            <a:r>
              <a:rPr lang="en-US" dirty="0"/>
              <a:t>Third level: Font is Calibri 18pt</a:t>
            </a:r>
          </a:p>
          <a:p>
            <a:pPr lvl="4"/>
            <a:r>
              <a:rPr lang="en-US" dirty="0"/>
              <a:t>Fourth level: Font is Calibri 16pt</a:t>
            </a:r>
          </a:p>
          <a:p>
            <a:pPr lvl="5"/>
            <a:r>
              <a:rPr lang="en-US" dirty="0"/>
              <a:t>Fifth level: Font is Calibri 14pt</a:t>
            </a:r>
          </a:p>
        </p:txBody>
      </p:sp>
      <p:sp>
        <p:nvSpPr>
          <p:cNvPr id="6" name="Slide Number Placeholder 5"/>
          <p:cNvSpPr>
            <a:spLocks noGrp="1"/>
          </p:cNvSpPr>
          <p:nvPr>
            <p:ph type="sldNum" sz="quarter" idx="4"/>
          </p:nvPr>
        </p:nvSpPr>
        <p:spPr>
          <a:xfrm>
            <a:off x="11835539" y="6780106"/>
            <a:ext cx="716215" cy="389467"/>
          </a:xfrm>
          <a:prstGeom prst="rect">
            <a:avLst/>
          </a:prstGeom>
        </p:spPr>
        <p:txBody>
          <a:bodyPr vert="horz" lIns="91440" tIns="45720" rIns="91440" bIns="45720" rtlCol="0" anchor="ctr"/>
          <a:lstStyle>
            <a:lvl1pPr algn="r">
              <a:defRPr sz="1100" b="1">
                <a:solidFill>
                  <a:schemeClr val="bg2">
                    <a:lumMod val="75000"/>
                  </a:schemeClr>
                </a:solidFill>
                <a:effectLst/>
              </a:defRPr>
            </a:lvl1pPr>
          </a:lstStyle>
          <a:p>
            <a:fld id="{1CB18602-48AD-40E0-B100-F26CE29343FA}" type="slidenum">
              <a:rPr lang="en-US" smtClean="0"/>
              <a:pPr/>
              <a:t>‹#›</a:t>
            </a:fld>
            <a:endParaRPr lang="en-US" dirty="0"/>
          </a:p>
        </p:txBody>
      </p:sp>
      <p:sp>
        <p:nvSpPr>
          <p:cNvPr id="7" name="Footer Placeholder 16">
            <a:extLst>
              <a:ext uri="{FF2B5EF4-FFF2-40B4-BE49-F238E27FC236}">
                <a16:creationId xmlns:a16="http://schemas.microsoft.com/office/drawing/2014/main" id="{E1D78C18-857E-417B-9DBA-FB8410AD8BFD}"/>
              </a:ext>
            </a:extLst>
          </p:cNvPr>
          <p:cNvSpPr txBox="1">
            <a:spLocks/>
          </p:cNvSpPr>
          <p:nvPr userDrawn="1"/>
        </p:nvSpPr>
        <p:spPr>
          <a:xfrm>
            <a:off x="4343400" y="69500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chemeClr val="tx1"/>
              </a:solidFill>
            </a:endParaRPr>
          </a:p>
        </p:txBody>
      </p:sp>
    </p:spTree>
    <p:extLst>
      <p:ext uri="{BB962C8B-B14F-4D97-AF65-F5344CB8AC3E}">
        <p14:creationId xmlns:p14="http://schemas.microsoft.com/office/powerpoint/2010/main" val="1491514018"/>
      </p:ext>
    </p:extLst>
  </p:cSld>
  <p:clrMap bg1="lt1" tx1="dk1" bg2="lt2" tx2="dk2" accent1="accent1" accent2="accent2" accent3="accent3" accent4="accent4" accent5="accent5" accent6="accent6" hlink="hlink" folHlink="folHlink"/>
  <p:sldLayoutIdLst>
    <p:sldLayoutId id="2147483741" r:id="rId1"/>
    <p:sldLayoutId id="2147483661" r:id="rId2"/>
    <p:sldLayoutId id="2147483705" r:id="rId3"/>
    <p:sldLayoutId id="2147483665" r:id="rId4"/>
    <p:sldLayoutId id="2147483662" r:id="rId5"/>
    <p:sldLayoutId id="2147483674" r:id="rId6"/>
    <p:sldLayoutId id="2147483675" r:id="rId7"/>
    <p:sldLayoutId id="2147483676" r:id="rId8"/>
    <p:sldLayoutId id="2147483695" r:id="rId9"/>
    <p:sldLayoutId id="2147483739" r:id="rId10"/>
    <p:sldLayoutId id="2147483785" r:id="rId11"/>
    <p:sldLayoutId id="2147483786" r:id="rId12"/>
    <p:sldLayoutId id="2147483787" r:id="rId13"/>
    <p:sldLayoutId id="2147483788" r:id="rId14"/>
    <p:sldLayoutId id="2147483789" r:id="rId15"/>
  </p:sldLayoutIdLst>
  <p:hf sldNum="0" hdr="0" dt="0"/>
  <p:txStyles>
    <p:titleStyle>
      <a:lvl1pPr algn="l" defTabSz="960120" rtl="0" eaLnBrk="1" latinLnBrk="0" hangingPunct="1">
        <a:lnSpc>
          <a:spcPct val="90000"/>
        </a:lnSpc>
        <a:spcBef>
          <a:spcPct val="0"/>
        </a:spcBef>
        <a:buNone/>
        <a:defRPr sz="3600" b="1" kern="1200">
          <a:solidFill>
            <a:schemeClr val="accent1">
              <a:lumMod val="75000"/>
            </a:schemeClr>
          </a:solidFill>
          <a:latin typeface="Calibri" panose="020F0502020204030204" pitchFamily="34" charset="0"/>
          <a:ea typeface="+mj-ea"/>
          <a:cs typeface="Calibri" panose="020F0502020204030204" pitchFamily="34" charset="0"/>
        </a:defRPr>
      </a:lvl1pPr>
    </p:titleStyle>
    <p:bodyStyle>
      <a:lvl1pPr marL="342900" indent="-342900" algn="l" defTabSz="960120" rtl="0" eaLnBrk="1" latinLnBrk="0" hangingPunct="1">
        <a:lnSpc>
          <a:spcPct val="90000"/>
        </a:lnSpc>
        <a:spcBef>
          <a:spcPts val="600"/>
        </a:spcBef>
        <a:buFont typeface="Arial" panose="020B0604020202020204" pitchFamily="34" charset="0"/>
        <a:buChar char="•"/>
        <a:defRPr sz="2400" b="1" kern="1200">
          <a:solidFill>
            <a:schemeClr val="tx1"/>
          </a:solidFill>
          <a:latin typeface="+mn-lt"/>
          <a:ea typeface="+mn-ea"/>
          <a:cs typeface="+mn-cs"/>
        </a:defRPr>
      </a:lvl1pPr>
      <a:lvl2pPr marL="342900" indent="-342900" algn="l" defTabSz="960120" rtl="0" eaLnBrk="1" latinLnBrk="0" hangingPunct="1">
        <a:lnSpc>
          <a:spcPct val="90000"/>
        </a:lnSpc>
        <a:spcBef>
          <a:spcPts val="525"/>
        </a:spcBef>
        <a:buSzPct val="110000"/>
        <a:buFont typeface="Arial" panose="020B0604020202020204" pitchFamily="34" charset="0"/>
        <a:buChar char="•"/>
        <a:defRPr sz="2000" b="1" kern="1200">
          <a:solidFill>
            <a:schemeClr val="tx1"/>
          </a:solidFill>
          <a:latin typeface="+mn-lt"/>
          <a:ea typeface="+mn-ea"/>
          <a:cs typeface="+mn-cs"/>
        </a:defRPr>
      </a:lvl2pPr>
      <a:lvl3pPr marL="576263" indent="-290513" algn="l" defTabSz="960120" rtl="0" eaLnBrk="1" latinLnBrk="0" hangingPunct="1">
        <a:lnSpc>
          <a:spcPct val="90000"/>
        </a:lnSpc>
        <a:spcBef>
          <a:spcPts val="600"/>
        </a:spcBef>
        <a:buSzPct val="110000"/>
        <a:buFont typeface="Calibri" panose="020F0502020204030204" pitchFamily="34" charset="0"/>
        <a:buChar char="–"/>
        <a:defRPr sz="2000" b="1" kern="1200">
          <a:solidFill>
            <a:schemeClr val="tx1"/>
          </a:solidFill>
          <a:latin typeface="+mn-lt"/>
          <a:ea typeface="+mn-ea"/>
          <a:cs typeface="+mn-cs"/>
        </a:defRPr>
      </a:lvl3pPr>
      <a:lvl4pPr marL="804863" indent="-285750" algn="l" defTabSz="960120" rtl="0" eaLnBrk="1" latinLnBrk="0" hangingPunct="1">
        <a:lnSpc>
          <a:spcPct val="90000"/>
        </a:lnSpc>
        <a:spcBef>
          <a:spcPts val="600"/>
        </a:spcBef>
        <a:buSzPct val="100000"/>
        <a:buFont typeface="Arial" panose="020B0604020202020204" pitchFamily="34" charset="0"/>
        <a:buChar char="•"/>
        <a:defRPr sz="1800" b="1" kern="1200">
          <a:solidFill>
            <a:schemeClr val="tx1"/>
          </a:solidFill>
          <a:latin typeface="+mn-lt"/>
          <a:ea typeface="+mn-ea"/>
          <a:cs typeface="+mn-cs"/>
        </a:defRPr>
      </a:lvl4pPr>
      <a:lvl5pPr marL="914400" indent="-227013" algn="l" defTabSz="960120" rtl="0" eaLnBrk="1" latinLnBrk="0" hangingPunct="1">
        <a:lnSpc>
          <a:spcPct val="90000"/>
        </a:lnSpc>
        <a:spcBef>
          <a:spcPts val="600"/>
        </a:spcBef>
        <a:buSzPct val="100000"/>
        <a:buFont typeface="Wingdings" panose="05000000000000000000" pitchFamily="2" charset="2"/>
        <a:buChar char="§"/>
        <a:defRPr sz="1600" b="1" kern="1200">
          <a:solidFill>
            <a:schemeClr val="tx1"/>
          </a:solidFill>
          <a:latin typeface="+mn-lt"/>
          <a:ea typeface="+mn-ea"/>
          <a:cs typeface="+mn-cs"/>
        </a:defRPr>
      </a:lvl5pPr>
      <a:lvl6pPr marL="1082675" indent="-239713" algn="l" defTabSz="960120" rtl="0" eaLnBrk="1" latinLnBrk="0" hangingPunct="1">
        <a:lnSpc>
          <a:spcPct val="90000"/>
        </a:lnSpc>
        <a:spcBef>
          <a:spcPts val="600"/>
        </a:spcBef>
        <a:buFont typeface="Courier New" panose="02070309020205020404" pitchFamily="49" charset="0"/>
        <a:buChar char="o"/>
        <a:defRPr sz="1600" b="1"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4">
          <p15:clr>
            <a:srgbClr val="F26B43"/>
          </p15:clr>
        </p15:guide>
        <p15:guide id="2" pos="4032">
          <p15:clr>
            <a:srgbClr val="F26B43"/>
          </p15:clr>
        </p15:guide>
        <p15:guide id="3" orient="horz" pos="288">
          <p15:clr>
            <a:srgbClr val="F26B43"/>
          </p15:clr>
        </p15:guide>
        <p15:guide id="4" orient="horz" pos="936" userDrawn="1">
          <p15:clr>
            <a:srgbClr val="F26B43"/>
          </p15:clr>
        </p15:guide>
        <p15:guide id="5" pos="462" userDrawn="1">
          <p15:clr>
            <a:srgbClr val="F26B43"/>
          </p15:clr>
        </p15:guide>
        <p15:guide id="6" orient="horz" pos="1045" userDrawn="1">
          <p15:clr>
            <a:srgbClr val="F26B43"/>
          </p15:clr>
        </p15:guide>
        <p15:guide id="7" orient="horz" pos="41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E3D269-A278-4726-878B-18534500FD18}"/>
              </a:ext>
            </a:extLst>
          </p:cNvPr>
          <p:cNvSpPr>
            <a:spLocks noGrp="1"/>
          </p:cNvSpPr>
          <p:nvPr>
            <p:ph type="body" idx="1"/>
          </p:nvPr>
        </p:nvSpPr>
        <p:spPr>
          <a:xfrm>
            <a:off x="914399" y="1219200"/>
            <a:ext cx="11007725" cy="53689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693BCC-D737-48E8-B3BB-63685008A3E2}"/>
              </a:ext>
            </a:extLst>
          </p:cNvPr>
          <p:cNvSpPr>
            <a:spLocks noGrp="1"/>
          </p:cNvSpPr>
          <p:nvPr>
            <p:ph type="dt" sz="half" idx="2"/>
          </p:nvPr>
        </p:nvSpPr>
        <p:spPr>
          <a:xfrm>
            <a:off x="879475" y="6780213"/>
            <a:ext cx="2881313" cy="3889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E75D774F-B0AF-4CFF-ACBE-300553164CC4}"/>
              </a:ext>
            </a:extLst>
          </p:cNvPr>
          <p:cNvSpPr>
            <a:spLocks noGrp="1"/>
          </p:cNvSpPr>
          <p:nvPr>
            <p:ph type="ftr" sz="quarter" idx="3"/>
          </p:nvPr>
        </p:nvSpPr>
        <p:spPr>
          <a:xfrm>
            <a:off x="4240213" y="6780213"/>
            <a:ext cx="4321175" cy="3889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3075125-5B13-4172-AE62-FD875B43E0FF}"/>
              </a:ext>
            </a:extLst>
          </p:cNvPr>
          <p:cNvSpPr>
            <a:spLocks noGrp="1"/>
          </p:cNvSpPr>
          <p:nvPr>
            <p:ph type="sldNum" sz="quarter" idx="4"/>
          </p:nvPr>
        </p:nvSpPr>
        <p:spPr>
          <a:xfrm>
            <a:off x="9040813" y="6780213"/>
            <a:ext cx="2881312" cy="388937"/>
          </a:xfrm>
          <a:prstGeom prst="rect">
            <a:avLst/>
          </a:prstGeom>
        </p:spPr>
        <p:txBody>
          <a:bodyPr vert="horz" lIns="91440" tIns="45720" rIns="91440" bIns="45720" rtlCol="0" anchor="ctr"/>
          <a:lstStyle>
            <a:lvl1pPr algn="r">
              <a:defRPr sz="1200">
                <a:solidFill>
                  <a:schemeClr val="tx1">
                    <a:tint val="75000"/>
                  </a:schemeClr>
                </a:solidFill>
              </a:defRPr>
            </a:lvl1pPr>
          </a:lstStyle>
          <a:p>
            <a:fld id="{BA73FCCF-5E97-4A71-AAA4-B17A661A708D}" type="slidenum">
              <a:rPr lang="en-US" smtClean="0"/>
              <a:t>‹#›</a:t>
            </a:fld>
            <a:endParaRPr lang="en-US"/>
          </a:p>
        </p:txBody>
      </p:sp>
      <p:pic>
        <p:nvPicPr>
          <p:cNvPr id="7" name="Picture 6">
            <a:extLst>
              <a:ext uri="{FF2B5EF4-FFF2-40B4-BE49-F238E27FC236}">
                <a16:creationId xmlns:a16="http://schemas.microsoft.com/office/drawing/2014/main" id="{9FD82EED-F277-4BF9-9092-4A109D530780}"/>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37211" y="0"/>
            <a:ext cx="12801597" cy="863416"/>
          </a:xfrm>
          <a:prstGeom prst="rect">
            <a:avLst/>
          </a:prstGeom>
        </p:spPr>
      </p:pic>
      <p:sp>
        <p:nvSpPr>
          <p:cNvPr id="2" name="Title Placeholder 1">
            <a:extLst>
              <a:ext uri="{FF2B5EF4-FFF2-40B4-BE49-F238E27FC236}">
                <a16:creationId xmlns:a16="http://schemas.microsoft.com/office/drawing/2014/main" id="{B40A0BC1-95D3-4564-92EA-A358ADB2F856}"/>
              </a:ext>
            </a:extLst>
          </p:cNvPr>
          <p:cNvSpPr>
            <a:spLocks noGrp="1"/>
          </p:cNvSpPr>
          <p:nvPr>
            <p:ph type="title"/>
          </p:nvPr>
        </p:nvSpPr>
        <p:spPr>
          <a:xfrm>
            <a:off x="879475" y="76201"/>
            <a:ext cx="11042650" cy="762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301121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sldNum="0"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1.xml"/><Relationship Id="rId16" Type="http://schemas.openxmlformats.org/officeDocument/2006/relationships/image" Target="../media/image44.png"/><Relationship Id="rId20"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emf"/><Relationship Id="rId14" Type="http://schemas.openxmlformats.org/officeDocument/2006/relationships/image" Target="../media/image42.png"/><Relationship Id="rId22"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2.xml"/><Relationship Id="rId16" Type="http://schemas.openxmlformats.org/officeDocument/2006/relationships/image" Target="../media/image44.png"/><Relationship Id="rId20"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emf"/><Relationship Id="rId14" Type="http://schemas.openxmlformats.org/officeDocument/2006/relationships/image" Target="../media/image42.png"/><Relationship Id="rId22"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D39A49-DEFD-4AAA-ADE0-264E38F8D47B}"/>
              </a:ext>
            </a:extLst>
          </p:cNvPr>
          <p:cNvSpPr>
            <a:spLocks noGrp="1"/>
          </p:cNvSpPr>
          <p:nvPr>
            <p:ph type="ctrTitle"/>
          </p:nvPr>
        </p:nvSpPr>
        <p:spPr>
          <a:xfrm>
            <a:off x="685801" y="762000"/>
            <a:ext cx="10744200" cy="2991300"/>
          </a:xfrm>
        </p:spPr>
        <p:txBody>
          <a:bodyPr/>
          <a:lstStyle/>
          <a:p>
            <a:r>
              <a:rPr lang="en-US" dirty="0"/>
              <a:t>LunaNet: The Lunar Internet for Space Communications, Position, Navigation, &amp; Timing (CPNT)</a:t>
            </a:r>
            <a:br>
              <a:rPr lang="en-US" sz="4400" dirty="0"/>
            </a:br>
            <a:endParaRPr lang="en-US" sz="4400" dirty="0"/>
          </a:p>
        </p:txBody>
      </p:sp>
      <p:sp>
        <p:nvSpPr>
          <p:cNvPr id="3" name="Text Placeholder 2">
            <a:extLst>
              <a:ext uri="{FF2B5EF4-FFF2-40B4-BE49-F238E27FC236}">
                <a16:creationId xmlns:a16="http://schemas.microsoft.com/office/drawing/2014/main" id="{56E1429B-2A0C-45C3-8813-E3A36AB31887}"/>
              </a:ext>
            </a:extLst>
          </p:cNvPr>
          <p:cNvSpPr>
            <a:spLocks noGrp="1"/>
          </p:cNvSpPr>
          <p:nvPr>
            <p:ph type="subTitle" idx="1"/>
          </p:nvPr>
        </p:nvSpPr>
        <p:spPr>
          <a:xfrm>
            <a:off x="847623" y="5257799"/>
            <a:ext cx="11191977" cy="1513225"/>
          </a:xfrm>
        </p:spPr>
        <p:txBody>
          <a:bodyPr>
            <a:normAutofit/>
          </a:bodyPr>
          <a:lstStyle/>
          <a:p>
            <a:r>
              <a:rPr lang="en-US" sz="1600" dirty="0"/>
              <a:t>Jim Schier, Chief Architect, Space Communications and Navigation Program</a:t>
            </a:r>
          </a:p>
          <a:p>
            <a:r>
              <a:rPr lang="en-US" sz="1600" dirty="0"/>
              <a:t>1 June 2023</a:t>
            </a:r>
          </a:p>
        </p:txBody>
      </p:sp>
    </p:spTree>
    <p:extLst>
      <p:ext uri="{BB962C8B-B14F-4D97-AF65-F5344CB8AC3E}">
        <p14:creationId xmlns:p14="http://schemas.microsoft.com/office/powerpoint/2010/main" val="3434132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B2A1-7BB4-394E-8150-D79FF2B37762}"/>
              </a:ext>
            </a:extLst>
          </p:cNvPr>
          <p:cNvSpPr>
            <a:spLocks noGrp="1"/>
          </p:cNvSpPr>
          <p:nvPr>
            <p:ph type="title"/>
          </p:nvPr>
        </p:nvSpPr>
        <p:spPr/>
        <p:txBody>
          <a:bodyPr>
            <a:noAutofit/>
          </a:bodyPr>
          <a:lstStyle/>
          <a:p>
            <a:r>
              <a:rPr lang="en-US" i="1" dirty="0"/>
              <a:t>LunaNet, </a:t>
            </a:r>
            <a:r>
              <a:rPr lang="en-US" dirty="0"/>
              <a:t>the Lunar Internet</a:t>
            </a:r>
            <a:endParaRPr lang="en-US" i="1" dirty="0"/>
          </a:p>
        </p:txBody>
      </p:sp>
      <p:sp>
        <p:nvSpPr>
          <p:cNvPr id="5" name="Content Placeholder 4">
            <a:extLst>
              <a:ext uri="{FF2B5EF4-FFF2-40B4-BE49-F238E27FC236}">
                <a16:creationId xmlns:a16="http://schemas.microsoft.com/office/drawing/2014/main" id="{55A279B3-B8AE-5B48-A9C4-9123A8F5F52B}"/>
              </a:ext>
            </a:extLst>
          </p:cNvPr>
          <p:cNvSpPr txBox="1">
            <a:spLocks/>
          </p:cNvSpPr>
          <p:nvPr/>
        </p:nvSpPr>
        <p:spPr>
          <a:xfrm>
            <a:off x="152401" y="1219200"/>
            <a:ext cx="7772399" cy="5562600"/>
          </a:xfrm>
          <a:prstGeom prst="rect">
            <a:avLst/>
          </a:prstGeom>
        </p:spPr>
        <p:txBody>
          <a:bodyPr>
            <a:noAutofit/>
          </a:bodyPr>
          <a:lstStyle>
            <a:lvl1pPr marL="321469" indent="-321469" algn="l" defTabSz="900113" rtl="0" eaLnBrk="1" latinLnBrk="0" hangingPunct="1">
              <a:lnSpc>
                <a:spcPct val="90000"/>
              </a:lnSpc>
              <a:spcBef>
                <a:spcPts val="984"/>
              </a:spcBef>
              <a:buFont typeface="Arial" panose="020B0604020202020204" pitchFamily="34" charset="0"/>
              <a:buChar char="•"/>
              <a:defRPr sz="2250" b="0" kern="1200">
                <a:solidFill>
                  <a:schemeClr val="tx1"/>
                </a:solidFill>
                <a:latin typeface="+mn-lt"/>
                <a:ea typeface="+mn-ea"/>
                <a:cs typeface="+mn-cs"/>
              </a:defRPr>
            </a:lvl1pPr>
            <a:lvl2pPr marL="321469" indent="-321469" algn="l" defTabSz="900113" rtl="0" eaLnBrk="1" latinLnBrk="0" hangingPunct="1">
              <a:lnSpc>
                <a:spcPct val="90000"/>
              </a:lnSpc>
              <a:spcBef>
                <a:spcPts val="492"/>
              </a:spcBef>
              <a:buSzPct val="110000"/>
              <a:buFont typeface="Arial" panose="020B0604020202020204" pitchFamily="34" charset="0"/>
              <a:buChar char="•"/>
              <a:defRPr sz="1875" b="1" kern="1200">
                <a:solidFill>
                  <a:schemeClr val="tx1"/>
                </a:solidFill>
                <a:latin typeface="+mn-lt"/>
                <a:ea typeface="+mn-ea"/>
                <a:cs typeface="+mn-cs"/>
              </a:defRPr>
            </a:lvl2pPr>
            <a:lvl3pPr marL="540247" indent="-272356" algn="l" defTabSz="900113" rtl="0" eaLnBrk="1" latinLnBrk="0" hangingPunct="1">
              <a:lnSpc>
                <a:spcPct val="90000"/>
              </a:lnSpc>
              <a:spcBef>
                <a:spcPts val="492"/>
              </a:spcBef>
              <a:buSzPct val="110000"/>
              <a:buFont typeface="Calibri" panose="020F0502020204030204" pitchFamily="34" charset="0"/>
              <a:buChar char="–"/>
              <a:defRPr sz="1688" kern="1200">
                <a:solidFill>
                  <a:schemeClr val="tx1"/>
                </a:solidFill>
                <a:latin typeface="+mn-lt"/>
                <a:ea typeface="+mn-ea"/>
                <a:cs typeface="+mn-cs"/>
              </a:defRPr>
            </a:lvl3pPr>
            <a:lvl4pPr marL="754559" indent="-267891" algn="l" defTabSz="900113" rtl="0" eaLnBrk="1" latinLnBrk="0" hangingPunct="1">
              <a:lnSpc>
                <a:spcPct val="90000"/>
              </a:lnSpc>
              <a:spcBef>
                <a:spcPts val="492"/>
              </a:spcBef>
              <a:buSzPct val="100000"/>
              <a:buFont typeface="Arial" panose="020B0604020202020204" pitchFamily="34" charset="0"/>
              <a:buChar char="•"/>
              <a:defRPr sz="1500" kern="1200">
                <a:solidFill>
                  <a:schemeClr val="tx1"/>
                </a:solidFill>
                <a:latin typeface="+mn-lt"/>
                <a:ea typeface="+mn-ea"/>
                <a:cs typeface="+mn-cs"/>
              </a:defRPr>
            </a:lvl4pPr>
            <a:lvl5pPr marL="857250" indent="-212825" algn="l" defTabSz="900113" rtl="0" eaLnBrk="1" latinLnBrk="0" hangingPunct="1">
              <a:lnSpc>
                <a:spcPct val="90000"/>
              </a:lnSpc>
              <a:spcBef>
                <a:spcPts val="492"/>
              </a:spcBef>
              <a:buSzPct val="100000"/>
              <a:buFont typeface="Wingdings" panose="05000000000000000000" pitchFamily="2" charset="2"/>
              <a:buChar char="§"/>
              <a:defRPr sz="1500" kern="1200">
                <a:solidFill>
                  <a:schemeClr val="tx1"/>
                </a:solidFill>
                <a:latin typeface="+mn-lt"/>
                <a:ea typeface="+mn-ea"/>
                <a:cs typeface="+mn-cs"/>
              </a:defRPr>
            </a:lvl5pPr>
            <a:lvl6pPr marL="1015008" indent="-224731" algn="l" defTabSz="900113" rtl="0" eaLnBrk="1" latinLnBrk="0" hangingPunct="1">
              <a:lnSpc>
                <a:spcPct val="90000"/>
              </a:lnSpc>
              <a:spcBef>
                <a:spcPts val="492"/>
              </a:spcBef>
              <a:buFont typeface="Courier New" panose="02070309020205020404" pitchFamily="49" charset="0"/>
              <a:buChar char="o"/>
              <a:defRPr sz="1313" kern="1200">
                <a:solidFill>
                  <a:schemeClr val="tx1"/>
                </a:solidFill>
                <a:latin typeface="+mn-lt"/>
                <a:ea typeface="+mn-ea"/>
                <a:cs typeface="+mn-cs"/>
              </a:defRPr>
            </a:lvl6pPr>
            <a:lvl7pPr marL="2925366"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5422"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5478"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a:lstStyle>
          <a:p>
            <a:pPr marL="233363" indent="-233363">
              <a:spcBef>
                <a:spcPts val="0"/>
              </a:spcBef>
              <a:spcAft>
                <a:spcPts val="600"/>
              </a:spcAft>
            </a:pPr>
            <a:r>
              <a:rPr lang="en-US" sz="2400" b="1" i="1" dirty="0">
                <a:solidFill>
                  <a:srgbClr val="FF9933"/>
                </a:solidFill>
              </a:rPr>
              <a:t>LunaNet is a set of cooperating networks providing interoperable communications and navigation services for users on and around the Moon. </a:t>
            </a:r>
          </a:p>
          <a:p>
            <a:pPr marL="233363" lvl="1" indent="-233363">
              <a:spcBef>
                <a:spcPts val="0"/>
              </a:spcBef>
              <a:spcAft>
                <a:spcPts val="600"/>
              </a:spcAft>
            </a:pPr>
            <a:r>
              <a:rPr lang="en-US" sz="1800" i="1" dirty="0">
                <a:solidFill>
                  <a:schemeClr val="bg1"/>
                </a:solidFill>
              </a:rPr>
              <a:t>B</a:t>
            </a:r>
            <a:r>
              <a:rPr lang="en-US" sz="1800" b="1" i="1" dirty="0">
                <a:solidFill>
                  <a:schemeClr val="bg1"/>
                </a:solidFill>
              </a:rPr>
              <a:t>ased on a framework of mutually agreed-upon standards, protocols, and interface requirements that enable interoperability</a:t>
            </a:r>
            <a:r>
              <a:rPr lang="en-US" sz="1800" i="1" dirty="0">
                <a:solidFill>
                  <a:schemeClr val="bg1"/>
                </a:solidFill>
              </a:rPr>
              <a:t>. </a:t>
            </a:r>
          </a:p>
          <a:p>
            <a:pPr marL="233363" lvl="1" indent="-233363">
              <a:spcBef>
                <a:spcPts val="0"/>
              </a:spcBef>
              <a:spcAft>
                <a:spcPts val="600"/>
              </a:spcAft>
            </a:pPr>
            <a:r>
              <a:rPr lang="en-US" sz="1800" i="1" dirty="0">
                <a:solidFill>
                  <a:schemeClr val="bg1"/>
                </a:solidFill>
              </a:rPr>
              <a:t>Allows many lunar mission users to engage the services of diverse commercial and government service providers in an open and evolvable architecture. </a:t>
            </a:r>
          </a:p>
          <a:p>
            <a:pPr marL="457200" lvl="1" indent="-223838">
              <a:spcBef>
                <a:spcPts val="0"/>
              </a:spcBef>
              <a:spcAft>
                <a:spcPts val="600"/>
              </a:spcAft>
              <a:buSzPct val="100000"/>
            </a:pPr>
            <a:r>
              <a:rPr lang="en-US" sz="1800" dirty="0">
                <a:solidFill>
                  <a:srgbClr val="FF9933"/>
                </a:solidFill>
              </a:rPr>
              <a:t>Service-Oriented</a:t>
            </a:r>
            <a:r>
              <a:rPr lang="en-US" sz="1800" dirty="0">
                <a:solidFill>
                  <a:schemeClr val="bg1"/>
                </a:solidFill>
              </a:rPr>
              <a:t>:</a:t>
            </a:r>
            <a:r>
              <a:rPr lang="en-US" sz="1800" b="0" dirty="0">
                <a:solidFill>
                  <a:schemeClr val="bg1"/>
                </a:solidFill>
              </a:rPr>
              <a:t> LunaNet services can include data transmission and distribution of position, navigation, timing (PNT), and situational awareness information.</a:t>
            </a:r>
          </a:p>
          <a:p>
            <a:pPr marL="457200" lvl="1" indent="-223838">
              <a:spcBef>
                <a:spcPts val="0"/>
              </a:spcBef>
              <a:spcAft>
                <a:spcPts val="600"/>
              </a:spcAft>
              <a:buSzPct val="100000"/>
            </a:pPr>
            <a:r>
              <a:rPr lang="en-US" sz="1800" dirty="0">
                <a:solidFill>
                  <a:srgbClr val="FF9933"/>
                </a:solidFill>
              </a:rPr>
              <a:t>Scalable</a:t>
            </a:r>
            <a:r>
              <a:rPr lang="en-US" sz="1800" b="0" dirty="0">
                <a:solidFill>
                  <a:schemeClr val="bg1"/>
                </a:solidFill>
              </a:rPr>
              <a:t>: LunaNet can be introduced as part of the earliest missions and accommodate expansion as new users and service providers come online. </a:t>
            </a:r>
          </a:p>
          <a:p>
            <a:pPr marL="457200" lvl="1" indent="-223838">
              <a:spcBef>
                <a:spcPts val="0"/>
              </a:spcBef>
              <a:spcAft>
                <a:spcPts val="600"/>
              </a:spcAft>
              <a:buSzPct val="100000"/>
            </a:pPr>
            <a:r>
              <a:rPr lang="en-US" sz="1800" dirty="0">
                <a:solidFill>
                  <a:srgbClr val="FF9933"/>
                </a:solidFill>
              </a:rPr>
              <a:t>Open</a:t>
            </a:r>
            <a:r>
              <a:rPr lang="en-US" sz="1800" b="0" dirty="0">
                <a:solidFill>
                  <a:schemeClr val="bg1"/>
                </a:solidFill>
              </a:rPr>
              <a:t>: LunaNet is based on open international standards like the Internet</a:t>
            </a:r>
          </a:p>
          <a:p>
            <a:pPr marL="457200" lvl="1" indent="-223838">
              <a:spcBef>
                <a:spcPts val="0"/>
              </a:spcBef>
              <a:spcAft>
                <a:spcPts val="600"/>
              </a:spcAft>
              <a:buSzPct val="100000"/>
            </a:pPr>
            <a:r>
              <a:rPr lang="en-US" sz="1800" dirty="0">
                <a:solidFill>
                  <a:srgbClr val="FF9933"/>
                </a:solidFill>
              </a:rPr>
              <a:t>Resilient</a:t>
            </a:r>
            <a:r>
              <a:rPr lang="en-US" sz="1800" b="0" dirty="0">
                <a:solidFill>
                  <a:schemeClr val="bg1"/>
                </a:solidFill>
              </a:rPr>
              <a:t>: As LunaNet grows into many networks and users, it becomes steadily more resilient to individual failures and outages</a:t>
            </a:r>
          </a:p>
          <a:p>
            <a:pPr marL="457200" lvl="1" indent="-223838">
              <a:spcBef>
                <a:spcPts val="0"/>
              </a:spcBef>
              <a:spcAft>
                <a:spcPts val="600"/>
              </a:spcAft>
              <a:buSzPct val="100000"/>
            </a:pPr>
            <a:r>
              <a:rPr lang="en-US" sz="1800" dirty="0">
                <a:solidFill>
                  <a:srgbClr val="FF9933"/>
                </a:solidFill>
              </a:rPr>
              <a:t>Secure</a:t>
            </a:r>
            <a:r>
              <a:rPr lang="en-US" sz="1800" b="0" dirty="0">
                <a:solidFill>
                  <a:schemeClr val="bg1"/>
                </a:solidFill>
              </a:rPr>
              <a:t>: LunaNet protects sensitive and proprietary data while preventing or rapidly recovering from cyber threats  </a:t>
            </a:r>
          </a:p>
          <a:p>
            <a:pPr marL="457200" lvl="1" indent="-223838">
              <a:spcBef>
                <a:spcPts val="0"/>
              </a:spcBef>
              <a:spcAft>
                <a:spcPts val="600"/>
              </a:spcAft>
              <a:buSzPct val="100000"/>
            </a:pPr>
            <a:r>
              <a:rPr lang="en-US" sz="1800" dirty="0">
                <a:solidFill>
                  <a:srgbClr val="FF9933"/>
                </a:solidFill>
              </a:rPr>
              <a:t>Extensible</a:t>
            </a:r>
            <a:r>
              <a:rPr lang="en-US" sz="1800" b="0" dirty="0">
                <a:solidFill>
                  <a:schemeClr val="bg1"/>
                </a:solidFill>
              </a:rPr>
              <a:t>: The LunaNet concept is applicable to any planetary body.</a:t>
            </a:r>
          </a:p>
        </p:txBody>
      </p:sp>
      <p:sp>
        <p:nvSpPr>
          <p:cNvPr id="10" name="Oval 9">
            <a:extLst>
              <a:ext uri="{FF2B5EF4-FFF2-40B4-BE49-F238E27FC236}">
                <a16:creationId xmlns:a16="http://schemas.microsoft.com/office/drawing/2014/main" id="{6091DFF9-46B7-4F7A-849A-42C8F01C835C}"/>
              </a:ext>
            </a:extLst>
          </p:cNvPr>
          <p:cNvSpPr/>
          <p:nvPr/>
        </p:nvSpPr>
        <p:spPr>
          <a:xfrm rot="2150414">
            <a:off x="7714365" y="3709959"/>
            <a:ext cx="2553783" cy="4249702"/>
          </a:xfrm>
          <a:prstGeom prst="ellipse">
            <a:avLst/>
          </a:prstGeom>
          <a:noFill/>
          <a:ln w="19050" cap="flat" cmpd="sng" algn="ctr">
            <a:solidFill>
              <a:sysClr val="window" lastClr="FFFFFF">
                <a:lumMod val="85000"/>
                <a:alpha val="27000"/>
              </a:sysClr>
            </a:solidFill>
            <a:prstDash val="solid"/>
          </a:ln>
          <a:effectLst>
            <a:glow rad="63500">
              <a:srgbClr val="20202E">
                <a:lumMod val="50000"/>
                <a:lumOff val="50000"/>
                <a:alpha val="23000"/>
              </a:srgbClr>
            </a:glow>
          </a:effectLst>
        </p:spPr>
        <p:txBody>
          <a:bodyPr rtlCol="0" anchor="ctr"/>
          <a:lstStyle/>
          <a:p>
            <a:pPr algn="ctr" defTabSz="960120">
              <a:defRPr/>
            </a:pPr>
            <a:endParaRPr lang="en-US" sz="1890" kern="0">
              <a:solidFill>
                <a:prstClr val="white"/>
              </a:solidFill>
              <a:latin typeface="Lato"/>
            </a:endParaRPr>
          </a:p>
        </p:txBody>
      </p:sp>
      <p:sp>
        <p:nvSpPr>
          <p:cNvPr id="11" name="Oval 10">
            <a:extLst>
              <a:ext uri="{FF2B5EF4-FFF2-40B4-BE49-F238E27FC236}">
                <a16:creationId xmlns:a16="http://schemas.microsoft.com/office/drawing/2014/main" id="{E92C058D-4C25-4F88-9F23-4F1FA50D2791}"/>
              </a:ext>
            </a:extLst>
          </p:cNvPr>
          <p:cNvSpPr/>
          <p:nvPr/>
        </p:nvSpPr>
        <p:spPr>
          <a:xfrm rot="3949515">
            <a:off x="7924109" y="2969257"/>
            <a:ext cx="3331437" cy="4784331"/>
          </a:xfrm>
          <a:prstGeom prst="ellipse">
            <a:avLst/>
          </a:prstGeom>
          <a:noFill/>
          <a:ln w="19050" cap="flat" cmpd="sng" algn="ctr">
            <a:solidFill>
              <a:srgbClr val="242331">
                <a:lumMod val="10000"/>
                <a:lumOff val="90000"/>
                <a:alpha val="33000"/>
              </a:srgbClr>
            </a:solidFill>
            <a:prstDash val="solid"/>
          </a:ln>
          <a:effectLst>
            <a:glow rad="63500">
              <a:srgbClr val="20202E">
                <a:lumMod val="25000"/>
                <a:lumOff val="75000"/>
                <a:alpha val="22000"/>
              </a:srgbClr>
            </a:glow>
          </a:effectLst>
        </p:spPr>
        <p:txBody>
          <a:bodyPr rtlCol="0" anchor="ctr"/>
          <a:lstStyle/>
          <a:p>
            <a:pPr algn="ctr" defTabSz="960120">
              <a:defRPr/>
            </a:pPr>
            <a:endParaRPr lang="en-US" sz="1890" kern="0">
              <a:solidFill>
                <a:prstClr val="white"/>
              </a:solidFill>
              <a:latin typeface="Lato"/>
            </a:endParaRPr>
          </a:p>
        </p:txBody>
      </p:sp>
      <p:pic>
        <p:nvPicPr>
          <p:cNvPr id="12" name="Picture 11" descr="A picture containing black, sitting, dark, white&#10;&#10;Description automatically generated">
            <a:extLst>
              <a:ext uri="{FF2B5EF4-FFF2-40B4-BE49-F238E27FC236}">
                <a16:creationId xmlns:a16="http://schemas.microsoft.com/office/drawing/2014/main" id="{430FF1BC-EF50-4CAB-9F1E-BD337C975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729" y="3802729"/>
            <a:ext cx="3089384" cy="2620254"/>
          </a:xfrm>
          <a:prstGeom prst="rect">
            <a:avLst/>
          </a:prstGeom>
        </p:spPr>
      </p:pic>
      <p:sp>
        <p:nvSpPr>
          <p:cNvPr id="13" name="Oval 12">
            <a:extLst>
              <a:ext uri="{FF2B5EF4-FFF2-40B4-BE49-F238E27FC236}">
                <a16:creationId xmlns:a16="http://schemas.microsoft.com/office/drawing/2014/main" id="{657E8AB9-7042-48D3-AE7F-37DF5BF0BC48}"/>
              </a:ext>
            </a:extLst>
          </p:cNvPr>
          <p:cNvSpPr/>
          <p:nvPr/>
        </p:nvSpPr>
        <p:spPr>
          <a:xfrm rot="1262401">
            <a:off x="8388917" y="3784060"/>
            <a:ext cx="1817243" cy="2657595"/>
          </a:xfrm>
          <a:prstGeom prst="ellipse">
            <a:avLst/>
          </a:prstGeom>
          <a:noFill/>
          <a:ln w="19050" cap="flat" cmpd="sng" algn="ctr">
            <a:solidFill>
              <a:srgbClr val="20202E">
                <a:lumMod val="10000"/>
                <a:lumOff val="90000"/>
                <a:alpha val="44000"/>
              </a:srgbClr>
            </a:solidFill>
            <a:prstDash val="solid"/>
          </a:ln>
          <a:effectLst>
            <a:glow rad="63500">
              <a:srgbClr val="1F497D">
                <a:lumMod val="20000"/>
                <a:lumOff val="80000"/>
                <a:alpha val="32000"/>
              </a:srgbClr>
            </a:glow>
          </a:effectLst>
        </p:spPr>
        <p:txBody>
          <a:bodyPr rtlCol="0" anchor="ctr"/>
          <a:lstStyle/>
          <a:p>
            <a:pPr algn="ctr" defTabSz="960120">
              <a:defRPr/>
            </a:pPr>
            <a:endParaRPr lang="en-US" sz="1890" kern="0">
              <a:solidFill>
                <a:prstClr val="white"/>
              </a:solidFill>
              <a:latin typeface="Lato"/>
            </a:endParaRPr>
          </a:p>
        </p:txBody>
      </p:sp>
      <p:sp>
        <p:nvSpPr>
          <p:cNvPr id="14" name="TextBox 13">
            <a:extLst>
              <a:ext uri="{FF2B5EF4-FFF2-40B4-BE49-F238E27FC236}">
                <a16:creationId xmlns:a16="http://schemas.microsoft.com/office/drawing/2014/main" id="{7AD57C0D-02A9-4042-B08A-7EEFAB043836}"/>
              </a:ext>
            </a:extLst>
          </p:cNvPr>
          <p:cNvSpPr txBox="1"/>
          <p:nvPr/>
        </p:nvSpPr>
        <p:spPr>
          <a:xfrm>
            <a:off x="8256529" y="5783243"/>
            <a:ext cx="621061" cy="480131"/>
          </a:xfrm>
          <a:prstGeom prst="rect">
            <a:avLst/>
          </a:prstGeom>
          <a:noFill/>
        </p:spPr>
        <p:txBody>
          <a:bodyPr wrap="square" rtlCol="0">
            <a:spAutoFit/>
          </a:bodyPr>
          <a:lstStyle/>
          <a:p>
            <a:pPr defTabSz="480075">
              <a:defRPr/>
            </a:pPr>
            <a:r>
              <a:rPr lang="en-US" altLang="en-US" sz="840" kern="0" dirty="0">
                <a:solidFill>
                  <a:prstClr val="white"/>
                </a:solidFill>
                <a:latin typeface="Arial" panose="020B0604020202020204" pitchFamily="34" charset="0"/>
                <a:cs typeface="Arial" panose="020B0604020202020204" pitchFamily="34" charset="0"/>
              </a:rPr>
              <a:t>Low </a:t>
            </a:r>
          </a:p>
          <a:p>
            <a:pPr defTabSz="480075">
              <a:defRPr/>
            </a:pPr>
            <a:r>
              <a:rPr lang="en-US" altLang="en-US" sz="840" kern="0" dirty="0">
                <a:solidFill>
                  <a:prstClr val="white"/>
                </a:solidFill>
                <a:latin typeface="Arial" panose="020B0604020202020204" pitchFamily="34" charset="0"/>
                <a:cs typeface="Arial" panose="020B0604020202020204" pitchFamily="34" charset="0"/>
              </a:rPr>
              <a:t>Altitude </a:t>
            </a:r>
          </a:p>
          <a:p>
            <a:pPr defTabSz="480075">
              <a:defRPr/>
            </a:pPr>
            <a:r>
              <a:rPr lang="en-US" altLang="en-US" sz="840" kern="0" dirty="0">
                <a:solidFill>
                  <a:prstClr val="white"/>
                </a:solidFill>
                <a:latin typeface="Arial" panose="020B0604020202020204" pitchFamily="34" charset="0"/>
                <a:cs typeface="Arial" panose="020B0604020202020204" pitchFamily="34" charset="0"/>
              </a:rPr>
              <a:t>Orbit</a:t>
            </a:r>
            <a:endParaRPr lang="en-US" sz="840" kern="0" dirty="0">
              <a:solidFill>
                <a:prstClr val="white"/>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182F5C-4C93-4A15-B289-F7941D4C56B6}"/>
              </a:ext>
            </a:extLst>
          </p:cNvPr>
          <p:cNvSpPr txBox="1"/>
          <p:nvPr/>
        </p:nvSpPr>
        <p:spPr>
          <a:xfrm>
            <a:off x="7927669" y="3936267"/>
            <a:ext cx="967563" cy="480131"/>
          </a:xfrm>
          <a:prstGeom prst="rect">
            <a:avLst/>
          </a:prstGeom>
          <a:noFill/>
        </p:spPr>
        <p:txBody>
          <a:bodyPr wrap="square" rtlCol="0">
            <a:spAutoFit/>
          </a:bodyPr>
          <a:lstStyle/>
          <a:p>
            <a:pPr defTabSz="480075">
              <a:defRPr/>
            </a:pPr>
            <a:r>
              <a:rPr lang="en-US" altLang="en-US" sz="840" kern="0">
                <a:solidFill>
                  <a:prstClr val="white"/>
                </a:solidFill>
                <a:latin typeface="Arial" panose="020B0604020202020204" pitchFamily="34" charset="0"/>
                <a:cs typeface="Arial" panose="020B0604020202020204" pitchFamily="34" charset="0"/>
              </a:rPr>
              <a:t>High </a:t>
            </a:r>
          </a:p>
          <a:p>
            <a:pPr defTabSz="480075">
              <a:defRPr/>
            </a:pPr>
            <a:r>
              <a:rPr lang="en-US" altLang="en-US" sz="840" kern="0">
                <a:solidFill>
                  <a:prstClr val="white"/>
                </a:solidFill>
                <a:latin typeface="Arial" panose="020B0604020202020204" pitchFamily="34" charset="0"/>
                <a:cs typeface="Arial" panose="020B0604020202020204" pitchFamily="34" charset="0"/>
              </a:rPr>
              <a:t>Altitude </a:t>
            </a:r>
          </a:p>
          <a:p>
            <a:pPr defTabSz="480075">
              <a:defRPr/>
            </a:pPr>
            <a:r>
              <a:rPr lang="en-US" altLang="en-US" sz="840" kern="0">
                <a:solidFill>
                  <a:prstClr val="white"/>
                </a:solidFill>
                <a:latin typeface="Arial" panose="020B0604020202020204" pitchFamily="34" charset="0"/>
                <a:cs typeface="Arial" panose="020B0604020202020204" pitchFamily="34" charset="0"/>
              </a:rPr>
              <a:t>Orbit</a:t>
            </a:r>
            <a:endParaRPr lang="en-US" sz="840" kern="0">
              <a:solidFill>
                <a:prstClr val="white"/>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EFCD35D-B478-4BCC-B1EA-E7DC9F8817E9}"/>
              </a:ext>
            </a:extLst>
          </p:cNvPr>
          <p:cNvSpPr txBox="1"/>
          <p:nvPr/>
        </p:nvSpPr>
        <p:spPr>
          <a:xfrm>
            <a:off x="7856768" y="4845837"/>
            <a:ext cx="967563" cy="350865"/>
          </a:xfrm>
          <a:prstGeom prst="rect">
            <a:avLst/>
          </a:prstGeom>
          <a:noFill/>
        </p:spPr>
        <p:txBody>
          <a:bodyPr wrap="square" rtlCol="0">
            <a:spAutoFit/>
          </a:bodyPr>
          <a:lstStyle/>
          <a:p>
            <a:pPr defTabSz="480075">
              <a:defRPr/>
            </a:pPr>
            <a:r>
              <a:rPr lang="en-US" altLang="en-US" sz="840" kern="0">
                <a:solidFill>
                  <a:prstClr val="white"/>
                </a:solidFill>
                <a:latin typeface="Arial" panose="020B0604020202020204" pitchFamily="34" charset="0"/>
                <a:cs typeface="Arial" panose="020B0604020202020204" pitchFamily="34" charset="0"/>
              </a:rPr>
              <a:t>Elliptical</a:t>
            </a:r>
          </a:p>
          <a:p>
            <a:pPr defTabSz="480075">
              <a:defRPr/>
            </a:pPr>
            <a:r>
              <a:rPr lang="en-US" altLang="en-US" sz="840" kern="0">
                <a:solidFill>
                  <a:prstClr val="white"/>
                </a:solidFill>
                <a:latin typeface="Arial" panose="020B0604020202020204" pitchFamily="34" charset="0"/>
                <a:cs typeface="Arial" panose="020B0604020202020204" pitchFamily="34" charset="0"/>
              </a:rPr>
              <a:t>Orbit</a:t>
            </a:r>
            <a:endParaRPr lang="en-US" sz="840" kern="0">
              <a:solidFill>
                <a:prstClr val="white"/>
              </a:solidFill>
              <a:latin typeface="Arial" panose="020B0604020202020204" pitchFamily="34" charset="0"/>
              <a:cs typeface="Arial" panose="020B0604020202020204" pitchFamily="34" charset="0"/>
            </a:endParaRPr>
          </a:p>
        </p:txBody>
      </p:sp>
      <p:sp>
        <p:nvSpPr>
          <p:cNvPr id="17" name="Freeform: Shape 60">
            <a:extLst>
              <a:ext uri="{FF2B5EF4-FFF2-40B4-BE49-F238E27FC236}">
                <a16:creationId xmlns:a16="http://schemas.microsoft.com/office/drawing/2014/main" id="{B3D93828-72FC-48B4-A7CD-7B667C3BFE0C}"/>
              </a:ext>
            </a:extLst>
          </p:cNvPr>
          <p:cNvSpPr/>
          <p:nvPr/>
        </p:nvSpPr>
        <p:spPr>
          <a:xfrm rot="2509148" flipH="1">
            <a:off x="9138204" y="3274551"/>
            <a:ext cx="569861" cy="1311782"/>
          </a:xfrm>
          <a:custGeom>
            <a:avLst/>
            <a:gdLst>
              <a:gd name="connsiteX0" fmla="*/ 29339 w 1638096"/>
              <a:gd name="connsiteY0" fmla="*/ 1916817 h 2469369"/>
              <a:gd name="connsiteX1" fmla="*/ 1638096 w 1638096"/>
              <a:gd name="connsiteY1" fmla="*/ 0 h 2469369"/>
              <a:gd name="connsiteX2" fmla="*/ 919290 w 1638096"/>
              <a:gd name="connsiteY2" fmla="*/ 2415581 h 2469369"/>
              <a:gd name="connsiteX3" fmla="*/ 806823 w 1638096"/>
              <a:gd name="connsiteY3" fmla="*/ 2469369 h 2469369"/>
              <a:gd name="connsiteX4" fmla="*/ 650348 w 1638096"/>
              <a:gd name="connsiteY4" fmla="*/ 2469369 h 2469369"/>
              <a:gd name="connsiteX5" fmla="*/ 484094 w 1638096"/>
              <a:gd name="connsiteY5" fmla="*/ 2430250 h 2469369"/>
              <a:gd name="connsiteX6" fmla="*/ 278721 w 1638096"/>
              <a:gd name="connsiteY6" fmla="*/ 2337343 h 2469369"/>
              <a:gd name="connsiteX7" fmla="*/ 136915 w 1638096"/>
              <a:gd name="connsiteY7" fmla="*/ 2215097 h 2469369"/>
              <a:gd name="connsiteX8" fmla="*/ 24449 w 1638096"/>
              <a:gd name="connsiteY8" fmla="*/ 2092851 h 2469369"/>
              <a:gd name="connsiteX9" fmla="*/ 0 w 1638096"/>
              <a:gd name="connsiteY9" fmla="*/ 1980385 h 2469369"/>
              <a:gd name="connsiteX10" fmla="*/ 29339 w 1638096"/>
              <a:gd name="connsiteY10" fmla="*/ 1916817 h 246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096" h="2469369">
                <a:moveTo>
                  <a:pt x="29339" y="1916817"/>
                </a:moveTo>
                <a:lnTo>
                  <a:pt x="1638096" y="0"/>
                </a:lnTo>
                <a:lnTo>
                  <a:pt x="919290" y="2415581"/>
                </a:lnTo>
                <a:lnTo>
                  <a:pt x="806823" y="2469369"/>
                </a:lnTo>
                <a:lnTo>
                  <a:pt x="650348" y="2469369"/>
                </a:lnTo>
                <a:lnTo>
                  <a:pt x="484094" y="2430250"/>
                </a:lnTo>
                <a:lnTo>
                  <a:pt x="278721" y="2337343"/>
                </a:lnTo>
                <a:lnTo>
                  <a:pt x="136915" y="2215097"/>
                </a:lnTo>
                <a:lnTo>
                  <a:pt x="24449" y="2092851"/>
                </a:lnTo>
                <a:lnTo>
                  <a:pt x="0" y="1980385"/>
                </a:lnTo>
                <a:lnTo>
                  <a:pt x="29339" y="1916817"/>
                </a:lnTo>
                <a:close/>
              </a:path>
            </a:pathLst>
          </a:custGeom>
          <a:gradFill flip="none" rotWithShape="1">
            <a:gsLst>
              <a:gs pos="79000">
                <a:srgbClr val="242331">
                  <a:alpha val="44000"/>
                </a:srgbClr>
              </a:gs>
              <a:gs pos="20000">
                <a:srgbClr val="1F497D">
                  <a:lumMod val="60000"/>
                  <a:lumOff val="40000"/>
                  <a:alpha val="49000"/>
                </a:srgbClr>
              </a:gs>
              <a:gs pos="56000">
                <a:srgbClr val="17E7F1">
                  <a:lumMod val="20000"/>
                  <a:lumOff val="80000"/>
                  <a:alpha val="55000"/>
                </a:srgbClr>
              </a:gs>
            </a:gsLst>
            <a:lin ang="15600000" scaled="0"/>
            <a:tileRect/>
          </a:gradFill>
          <a:ln w="25400" cap="flat" cmpd="sng" algn="ctr">
            <a:noFill/>
            <a:prstDash val="solid"/>
          </a:ln>
          <a:effectLst/>
        </p:spPr>
        <p:txBody>
          <a:bodyPr rtlCol="0" anchor="ctr"/>
          <a:lstStyle/>
          <a:p>
            <a:pPr algn="ctr" defTabSz="960120">
              <a:defRPr/>
            </a:pPr>
            <a:endParaRPr lang="en-US" sz="1890" kern="0">
              <a:solidFill>
                <a:prstClr val="white"/>
              </a:solidFill>
              <a:latin typeface="Lato"/>
            </a:endParaRPr>
          </a:p>
        </p:txBody>
      </p:sp>
      <p:sp>
        <p:nvSpPr>
          <p:cNvPr id="18" name="Freeform: Shape 62">
            <a:extLst>
              <a:ext uri="{FF2B5EF4-FFF2-40B4-BE49-F238E27FC236}">
                <a16:creationId xmlns:a16="http://schemas.microsoft.com/office/drawing/2014/main" id="{683B6729-8CE3-49CB-819F-9774B63E3F89}"/>
              </a:ext>
            </a:extLst>
          </p:cNvPr>
          <p:cNvSpPr/>
          <p:nvPr/>
        </p:nvSpPr>
        <p:spPr>
          <a:xfrm rot="5613341" flipH="1">
            <a:off x="9541483" y="3585445"/>
            <a:ext cx="425143" cy="1396539"/>
          </a:xfrm>
          <a:custGeom>
            <a:avLst/>
            <a:gdLst>
              <a:gd name="connsiteX0" fmla="*/ 29339 w 1638096"/>
              <a:gd name="connsiteY0" fmla="*/ 1916817 h 2469369"/>
              <a:gd name="connsiteX1" fmla="*/ 1638096 w 1638096"/>
              <a:gd name="connsiteY1" fmla="*/ 0 h 2469369"/>
              <a:gd name="connsiteX2" fmla="*/ 919290 w 1638096"/>
              <a:gd name="connsiteY2" fmla="*/ 2415581 h 2469369"/>
              <a:gd name="connsiteX3" fmla="*/ 806823 w 1638096"/>
              <a:gd name="connsiteY3" fmla="*/ 2469369 h 2469369"/>
              <a:gd name="connsiteX4" fmla="*/ 650348 w 1638096"/>
              <a:gd name="connsiteY4" fmla="*/ 2469369 h 2469369"/>
              <a:gd name="connsiteX5" fmla="*/ 484094 w 1638096"/>
              <a:gd name="connsiteY5" fmla="*/ 2430250 h 2469369"/>
              <a:gd name="connsiteX6" fmla="*/ 278721 w 1638096"/>
              <a:gd name="connsiteY6" fmla="*/ 2337343 h 2469369"/>
              <a:gd name="connsiteX7" fmla="*/ 136915 w 1638096"/>
              <a:gd name="connsiteY7" fmla="*/ 2215097 h 2469369"/>
              <a:gd name="connsiteX8" fmla="*/ 24449 w 1638096"/>
              <a:gd name="connsiteY8" fmla="*/ 2092851 h 2469369"/>
              <a:gd name="connsiteX9" fmla="*/ 0 w 1638096"/>
              <a:gd name="connsiteY9" fmla="*/ 1980385 h 2469369"/>
              <a:gd name="connsiteX10" fmla="*/ 29339 w 1638096"/>
              <a:gd name="connsiteY10" fmla="*/ 1916817 h 246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096" h="2469369">
                <a:moveTo>
                  <a:pt x="29339" y="1916817"/>
                </a:moveTo>
                <a:lnTo>
                  <a:pt x="1638096" y="0"/>
                </a:lnTo>
                <a:lnTo>
                  <a:pt x="919290" y="2415581"/>
                </a:lnTo>
                <a:lnTo>
                  <a:pt x="806823" y="2469369"/>
                </a:lnTo>
                <a:lnTo>
                  <a:pt x="650348" y="2469369"/>
                </a:lnTo>
                <a:lnTo>
                  <a:pt x="484094" y="2430250"/>
                </a:lnTo>
                <a:lnTo>
                  <a:pt x="278721" y="2337343"/>
                </a:lnTo>
                <a:lnTo>
                  <a:pt x="136915" y="2215097"/>
                </a:lnTo>
                <a:lnTo>
                  <a:pt x="24449" y="2092851"/>
                </a:lnTo>
                <a:lnTo>
                  <a:pt x="0" y="1980385"/>
                </a:lnTo>
                <a:lnTo>
                  <a:pt x="29339" y="1916817"/>
                </a:lnTo>
                <a:close/>
              </a:path>
            </a:pathLst>
          </a:custGeom>
          <a:gradFill flip="none" rotWithShape="1">
            <a:gsLst>
              <a:gs pos="79000">
                <a:srgbClr val="242331">
                  <a:alpha val="44000"/>
                </a:srgbClr>
              </a:gs>
              <a:gs pos="20000">
                <a:srgbClr val="1F497D">
                  <a:lumMod val="60000"/>
                  <a:lumOff val="40000"/>
                  <a:alpha val="49000"/>
                </a:srgbClr>
              </a:gs>
              <a:gs pos="56000">
                <a:srgbClr val="17E7F1">
                  <a:lumMod val="20000"/>
                  <a:lumOff val="80000"/>
                  <a:alpha val="55000"/>
                </a:srgbClr>
              </a:gs>
            </a:gsLst>
            <a:lin ang="15600000" scaled="0"/>
            <a:tileRect/>
          </a:gradFill>
          <a:ln w="25400" cap="flat" cmpd="sng" algn="ctr">
            <a:noFill/>
            <a:prstDash val="solid"/>
          </a:ln>
          <a:effectLst/>
        </p:spPr>
        <p:txBody>
          <a:bodyPr rtlCol="0" anchor="ctr"/>
          <a:lstStyle/>
          <a:p>
            <a:pPr algn="ctr" defTabSz="960120">
              <a:defRPr/>
            </a:pPr>
            <a:endParaRPr lang="en-US" sz="1890" kern="0">
              <a:solidFill>
                <a:prstClr val="white"/>
              </a:solidFill>
              <a:latin typeface="Lato"/>
            </a:endParaRPr>
          </a:p>
        </p:txBody>
      </p:sp>
      <p:pic>
        <p:nvPicPr>
          <p:cNvPr id="19" name="Picture 18">
            <a:extLst>
              <a:ext uri="{FF2B5EF4-FFF2-40B4-BE49-F238E27FC236}">
                <a16:creationId xmlns:a16="http://schemas.microsoft.com/office/drawing/2014/main" id="{5B5399B5-3978-42F0-B44C-AEEBDA8E0EA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15589" y="4245540"/>
            <a:ext cx="573189" cy="295038"/>
          </a:xfrm>
          <a:prstGeom prst="rect">
            <a:avLst/>
          </a:prstGeom>
          <a:effectLst>
            <a:outerShdw blurRad="50800" dist="38100" dir="2700000" algn="tl" rotWithShape="0">
              <a:prstClr val="black">
                <a:alpha val="40000"/>
              </a:prstClr>
            </a:outerShdw>
          </a:effectLst>
        </p:spPr>
      </p:pic>
      <p:cxnSp>
        <p:nvCxnSpPr>
          <p:cNvPr id="20" name="Straight Connector 19">
            <a:extLst>
              <a:ext uri="{FF2B5EF4-FFF2-40B4-BE49-F238E27FC236}">
                <a16:creationId xmlns:a16="http://schemas.microsoft.com/office/drawing/2014/main" id="{FF22008F-5D89-48E6-ACC1-555FA0003D0D}"/>
              </a:ext>
            </a:extLst>
          </p:cNvPr>
          <p:cNvCxnSpPr>
            <a:cxnSpLocks/>
          </p:cNvCxnSpPr>
          <p:nvPr/>
        </p:nvCxnSpPr>
        <p:spPr>
          <a:xfrm flipH="1" flipV="1">
            <a:off x="8382000" y="2819400"/>
            <a:ext cx="838202" cy="1219200"/>
          </a:xfrm>
          <a:prstGeom prst="line">
            <a:avLst/>
          </a:prstGeom>
          <a:noFill/>
          <a:ln w="12700" cap="flat" cmpd="sng" algn="ctr">
            <a:solidFill>
              <a:schemeClr val="bg2"/>
            </a:solidFill>
            <a:prstDash val="sysDot"/>
            <a:headEnd type="oval" w="med" len="med"/>
            <a:tailEnd type="none" w="med" len="med"/>
          </a:ln>
          <a:effectLst>
            <a:outerShdw blurRad="40000" dist="20000" dir="5400000" rotWithShape="0">
              <a:srgbClr val="000000">
                <a:alpha val="38000"/>
              </a:srgbClr>
            </a:outerShdw>
          </a:effectLst>
        </p:spPr>
      </p:cxnSp>
      <p:sp>
        <p:nvSpPr>
          <p:cNvPr id="21" name="TextBox 20">
            <a:extLst>
              <a:ext uri="{FF2B5EF4-FFF2-40B4-BE49-F238E27FC236}">
                <a16:creationId xmlns:a16="http://schemas.microsoft.com/office/drawing/2014/main" id="{2E92D65E-2F2C-46DA-8289-C728A6C8FED0}"/>
              </a:ext>
            </a:extLst>
          </p:cNvPr>
          <p:cNvSpPr txBox="1"/>
          <p:nvPr/>
        </p:nvSpPr>
        <p:spPr>
          <a:xfrm>
            <a:off x="8883937" y="3116101"/>
            <a:ext cx="668424" cy="661848"/>
          </a:xfrm>
          <a:prstGeom prst="rect">
            <a:avLst/>
          </a:prstGeom>
          <a:noFill/>
        </p:spPr>
        <p:txBody>
          <a:bodyPr wrap="square" rtlCol="0">
            <a:spAutoFit/>
          </a:bodyPr>
          <a:lstStyle/>
          <a:p>
            <a:pPr defTabSz="1267358">
              <a:defRPr/>
            </a:pPr>
            <a:r>
              <a:rPr lang="en-US" sz="840" kern="0" dirty="0">
                <a:solidFill>
                  <a:prstClr val="white"/>
                </a:solidFill>
                <a:latin typeface="Arial" panose="020B0604020202020204" pitchFamily="34" charset="0"/>
                <a:cs typeface="Arial" panose="020B0604020202020204" pitchFamily="34" charset="0"/>
              </a:rPr>
              <a:t>Lunar Relay </a:t>
            </a:r>
          </a:p>
          <a:p>
            <a:pPr defTabSz="1267358">
              <a:defRPr/>
            </a:pPr>
            <a:r>
              <a:rPr lang="en-US" sz="840" kern="0" dirty="0">
                <a:solidFill>
                  <a:prstClr val="white"/>
                </a:solidFill>
                <a:latin typeface="Arial" panose="020B0604020202020204" pitchFamily="34" charset="0"/>
                <a:cs typeface="Arial" panose="020B0604020202020204" pitchFamily="34" charset="0"/>
              </a:rPr>
              <a:t>Orbiter</a:t>
            </a:r>
          </a:p>
          <a:p>
            <a:pPr defTabSz="1267358">
              <a:defRPr/>
            </a:pPr>
            <a:r>
              <a:rPr lang="en-US" sz="1181" kern="0" dirty="0">
                <a:solidFill>
                  <a:prstClr val="white"/>
                </a:solidFill>
                <a:latin typeface="Arial"/>
                <a:cs typeface="Arial"/>
              </a:rPr>
              <a:t> </a:t>
            </a:r>
          </a:p>
        </p:txBody>
      </p:sp>
      <p:pic>
        <p:nvPicPr>
          <p:cNvPr id="22" name="Picture 21" descr="A satellite in space&#10;&#10;Description automatically generated">
            <a:extLst>
              <a:ext uri="{FF2B5EF4-FFF2-40B4-BE49-F238E27FC236}">
                <a16:creationId xmlns:a16="http://schemas.microsoft.com/office/drawing/2014/main" id="{4CAE33B7-5A3A-464E-8AB6-4EABA705162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3853561">
            <a:off x="10026559" y="3903351"/>
            <a:ext cx="472471" cy="330729"/>
          </a:xfrm>
          <a:prstGeom prst="rect">
            <a:avLst/>
          </a:prstGeom>
          <a:effectLst>
            <a:outerShdw blurRad="152400" dist="63500" dir="9600000" sx="77000" sy="77000" rotWithShape="0">
              <a:prstClr val="black">
                <a:alpha val="78000"/>
              </a:prstClr>
            </a:outerShdw>
          </a:effectLst>
        </p:spPr>
      </p:pic>
      <p:sp>
        <p:nvSpPr>
          <p:cNvPr id="23" name="TextBox 22">
            <a:extLst>
              <a:ext uri="{FF2B5EF4-FFF2-40B4-BE49-F238E27FC236}">
                <a16:creationId xmlns:a16="http://schemas.microsoft.com/office/drawing/2014/main" id="{8749A84D-1826-459B-8471-3F772924E2F9}"/>
              </a:ext>
            </a:extLst>
          </p:cNvPr>
          <p:cNvSpPr txBox="1"/>
          <p:nvPr/>
        </p:nvSpPr>
        <p:spPr>
          <a:xfrm>
            <a:off x="9488293" y="5396412"/>
            <a:ext cx="917641" cy="528606"/>
          </a:xfrm>
          <a:prstGeom prst="rect">
            <a:avLst/>
          </a:prstGeom>
          <a:noFill/>
        </p:spPr>
        <p:txBody>
          <a:bodyPr wrap="square" rtlCol="0">
            <a:spAutoFit/>
          </a:bodyPr>
          <a:lstStyle/>
          <a:p>
            <a:pPr defTabSz="1267358">
              <a:defRPr/>
            </a:pPr>
            <a:r>
              <a:rPr lang="en-US" sz="840" b="1" ker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Area Networks</a:t>
            </a:r>
          </a:p>
          <a:p>
            <a:pPr defTabSz="1267358">
              <a:defRPr/>
            </a:pPr>
            <a:r>
              <a:rPr lang="en-US" sz="1155" kern="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 </a:t>
            </a:r>
          </a:p>
        </p:txBody>
      </p:sp>
      <p:pic>
        <p:nvPicPr>
          <p:cNvPr id="24" name="Picture 23" descr="A picture containing indoor, window, table, sitting&#10;&#10;Description automatically generated">
            <a:extLst>
              <a:ext uri="{FF2B5EF4-FFF2-40B4-BE49-F238E27FC236}">
                <a16:creationId xmlns:a16="http://schemas.microsoft.com/office/drawing/2014/main" id="{FDAB1053-E16B-41F4-A875-DB69C3A9A5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2328" y="3149189"/>
            <a:ext cx="467920" cy="358739"/>
          </a:xfrm>
          <a:prstGeom prst="rect">
            <a:avLst/>
          </a:prstGeom>
        </p:spPr>
      </p:pic>
      <p:sp>
        <p:nvSpPr>
          <p:cNvPr id="25" name="TextBox 24">
            <a:extLst>
              <a:ext uri="{FF2B5EF4-FFF2-40B4-BE49-F238E27FC236}">
                <a16:creationId xmlns:a16="http://schemas.microsoft.com/office/drawing/2014/main" id="{49D9D660-4A03-4DF7-9023-B6E64E0A5DD8}"/>
              </a:ext>
            </a:extLst>
          </p:cNvPr>
          <p:cNvSpPr txBox="1"/>
          <p:nvPr/>
        </p:nvSpPr>
        <p:spPr>
          <a:xfrm>
            <a:off x="11035727" y="5586843"/>
            <a:ext cx="810197" cy="221599"/>
          </a:xfrm>
          <a:prstGeom prst="rect">
            <a:avLst/>
          </a:prstGeom>
          <a:noFill/>
        </p:spPr>
        <p:txBody>
          <a:bodyPr wrap="square" rtlCol="0">
            <a:spAutoFit/>
          </a:bodyPr>
          <a:lstStyle/>
          <a:p>
            <a:pPr defTabSz="960120">
              <a:defRPr/>
            </a:pPr>
            <a:r>
              <a:rPr lang="en-US" sz="840" kern="0">
                <a:solidFill>
                  <a:prstClr val="white"/>
                </a:solidFill>
                <a:latin typeface="Calibri" panose="020F0502020204030204"/>
              </a:rPr>
              <a:t>Gateway</a:t>
            </a:r>
          </a:p>
        </p:txBody>
      </p:sp>
      <p:sp>
        <p:nvSpPr>
          <p:cNvPr id="26" name="TextBox 25">
            <a:extLst>
              <a:ext uri="{FF2B5EF4-FFF2-40B4-BE49-F238E27FC236}">
                <a16:creationId xmlns:a16="http://schemas.microsoft.com/office/drawing/2014/main" id="{04A0814B-30DF-4C62-ADB1-7E45B092B7D2}"/>
              </a:ext>
            </a:extLst>
          </p:cNvPr>
          <p:cNvSpPr txBox="1"/>
          <p:nvPr/>
        </p:nvSpPr>
        <p:spPr>
          <a:xfrm>
            <a:off x="8580880" y="5724177"/>
            <a:ext cx="917641" cy="350865"/>
          </a:xfrm>
          <a:prstGeom prst="rect">
            <a:avLst/>
          </a:prstGeom>
          <a:noFill/>
        </p:spPr>
        <p:txBody>
          <a:bodyPr wrap="square" rtlCol="0">
            <a:spAutoFit/>
          </a:bodyPr>
          <a:lstStyle/>
          <a:p>
            <a:pPr defTabSz="1267358">
              <a:defRPr/>
            </a:pPr>
            <a:r>
              <a:rPr lang="en-US" sz="840" kern="0">
                <a:solidFill>
                  <a:prstClr val="white"/>
                </a:solidFill>
                <a:effectLst>
                  <a:outerShdw blurRad="38100" dist="38100" dir="2700000" algn="tl">
                    <a:srgbClr val="000000">
                      <a:alpha val="43137"/>
                    </a:srgbClr>
                  </a:outerShdw>
                </a:effectLst>
                <a:latin typeface="Arial"/>
                <a:cs typeface="Arial"/>
              </a:rPr>
              <a:t>Mobile EVA</a:t>
            </a:r>
          </a:p>
          <a:p>
            <a:pPr defTabSz="1267358">
              <a:defRPr/>
            </a:pPr>
            <a:r>
              <a:rPr lang="en-US" sz="840" kern="0">
                <a:solidFill>
                  <a:prstClr val="white"/>
                </a:solidFill>
                <a:effectLst>
                  <a:outerShdw blurRad="38100" dist="38100" dir="2700000" algn="tl">
                    <a:srgbClr val="000000">
                      <a:alpha val="43137"/>
                    </a:srgbClr>
                  </a:outerShdw>
                </a:effectLst>
                <a:latin typeface="Arial"/>
                <a:cs typeface="Arial"/>
              </a:rPr>
              <a:t> </a:t>
            </a:r>
          </a:p>
        </p:txBody>
      </p:sp>
      <p:sp>
        <p:nvSpPr>
          <p:cNvPr id="27" name="TextBox 26">
            <a:extLst>
              <a:ext uri="{FF2B5EF4-FFF2-40B4-BE49-F238E27FC236}">
                <a16:creationId xmlns:a16="http://schemas.microsoft.com/office/drawing/2014/main" id="{97D661FA-C352-4519-84DB-44213C4ED997}"/>
              </a:ext>
            </a:extLst>
          </p:cNvPr>
          <p:cNvSpPr txBox="1"/>
          <p:nvPr/>
        </p:nvSpPr>
        <p:spPr>
          <a:xfrm>
            <a:off x="8378307" y="5309730"/>
            <a:ext cx="516488" cy="403316"/>
          </a:xfrm>
          <a:prstGeom prst="rect">
            <a:avLst/>
          </a:prstGeom>
          <a:noFill/>
        </p:spPr>
        <p:txBody>
          <a:bodyPr wrap="none" rtlCol="0">
            <a:spAutoFit/>
          </a:bodyPr>
          <a:lstStyle/>
          <a:p>
            <a:pPr defTabSz="1267358">
              <a:defRPr/>
            </a:pPr>
            <a:r>
              <a:rPr lang="en-US" sz="840" kern="0">
                <a:solidFill>
                  <a:prstClr val="white"/>
                </a:solidFill>
                <a:effectLst>
                  <a:outerShdw blurRad="38100" dist="38100" dir="2700000" algn="tl">
                    <a:srgbClr val="000000">
                      <a:alpha val="43137"/>
                    </a:srgbClr>
                  </a:outerShdw>
                </a:effectLst>
                <a:latin typeface="Arial"/>
                <a:cs typeface="Arial"/>
              </a:rPr>
              <a:t>Lander</a:t>
            </a:r>
          </a:p>
          <a:p>
            <a:pPr defTabSz="1267358">
              <a:defRPr/>
            </a:pPr>
            <a:r>
              <a:rPr lang="en-US" sz="1181" kern="0">
                <a:solidFill>
                  <a:prstClr val="white"/>
                </a:solidFill>
                <a:effectLst>
                  <a:outerShdw blurRad="38100" dist="38100" dir="2700000" algn="tl">
                    <a:srgbClr val="000000">
                      <a:alpha val="43137"/>
                    </a:srgbClr>
                  </a:outerShdw>
                </a:effectLst>
                <a:latin typeface="Arial"/>
                <a:cs typeface="Arial"/>
              </a:rPr>
              <a:t> </a:t>
            </a:r>
          </a:p>
        </p:txBody>
      </p:sp>
      <p:pic>
        <p:nvPicPr>
          <p:cNvPr id="28" name="Picture 27">
            <a:extLst>
              <a:ext uri="{FF2B5EF4-FFF2-40B4-BE49-F238E27FC236}">
                <a16:creationId xmlns:a16="http://schemas.microsoft.com/office/drawing/2014/main" id="{7505DABE-B997-49F9-8541-45F87546B9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4322" y="4596591"/>
            <a:ext cx="271035" cy="489765"/>
          </a:xfrm>
          <a:prstGeom prst="rect">
            <a:avLst/>
          </a:prstGeom>
          <a:effectLst>
            <a:outerShdw blurRad="50800" dist="38100" dir="8100000" algn="tr" rotWithShape="0">
              <a:prstClr val="black">
                <a:alpha val="56000"/>
              </a:prstClr>
            </a:outerShdw>
          </a:effectLst>
        </p:spPr>
      </p:pic>
      <p:pic>
        <p:nvPicPr>
          <p:cNvPr id="29" name="Picture 28" descr="A picture containing table, sitting, indoor&#10;&#10;Description automatically generated">
            <a:extLst>
              <a:ext uri="{FF2B5EF4-FFF2-40B4-BE49-F238E27FC236}">
                <a16:creationId xmlns:a16="http://schemas.microsoft.com/office/drawing/2014/main" id="{CC761A30-C051-4F17-9E19-3477FAACBA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8565" y="5060817"/>
            <a:ext cx="237456" cy="298941"/>
          </a:xfrm>
          <a:prstGeom prst="rect">
            <a:avLst/>
          </a:prstGeom>
          <a:effectLst>
            <a:outerShdw blurRad="152400" dist="114300" dir="5400000" sx="81000" sy="81000" rotWithShape="0">
              <a:prstClr val="black">
                <a:alpha val="90000"/>
              </a:prstClr>
            </a:outerShdw>
          </a:effectLst>
        </p:spPr>
      </p:pic>
      <p:pic>
        <p:nvPicPr>
          <p:cNvPr id="30" name="Picture 29" descr="A close up of an engine&#10;&#10;Description automatically generated">
            <a:extLst>
              <a:ext uri="{FF2B5EF4-FFF2-40B4-BE49-F238E27FC236}">
                <a16:creationId xmlns:a16="http://schemas.microsoft.com/office/drawing/2014/main" id="{34DD6DAE-BA3E-48E9-86E0-0937465C31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7563" y="5427731"/>
            <a:ext cx="384926" cy="336454"/>
          </a:xfrm>
          <a:prstGeom prst="rect">
            <a:avLst/>
          </a:prstGeom>
          <a:effectLst>
            <a:outerShdw blurRad="152400" dist="25400" dir="5400000" sx="84000" sy="84000" rotWithShape="0">
              <a:prstClr val="black">
                <a:alpha val="56000"/>
              </a:prstClr>
            </a:outerShdw>
          </a:effectLst>
        </p:spPr>
      </p:pic>
      <p:sp>
        <p:nvSpPr>
          <p:cNvPr id="31" name="TextBox 30">
            <a:extLst>
              <a:ext uri="{FF2B5EF4-FFF2-40B4-BE49-F238E27FC236}">
                <a16:creationId xmlns:a16="http://schemas.microsoft.com/office/drawing/2014/main" id="{AE324BB7-C582-4D05-90AF-36AFA0BCBBEE}"/>
              </a:ext>
            </a:extLst>
          </p:cNvPr>
          <p:cNvSpPr txBox="1"/>
          <p:nvPr/>
        </p:nvSpPr>
        <p:spPr>
          <a:xfrm>
            <a:off x="9316157" y="5750192"/>
            <a:ext cx="1041434" cy="403316"/>
          </a:xfrm>
          <a:prstGeom prst="rect">
            <a:avLst/>
          </a:prstGeom>
          <a:noFill/>
        </p:spPr>
        <p:txBody>
          <a:bodyPr wrap="square" rtlCol="0">
            <a:spAutoFit/>
          </a:bodyPr>
          <a:lstStyle/>
          <a:p>
            <a:pPr defTabSz="1267358">
              <a:defRPr/>
            </a:pPr>
            <a:r>
              <a:rPr lang="en-US" sz="840" kern="0">
                <a:solidFill>
                  <a:prstClr val="white"/>
                </a:solidFill>
                <a:effectLst>
                  <a:outerShdw blurRad="38100" dist="38100" dir="2700000" algn="tl">
                    <a:srgbClr val="000000">
                      <a:alpha val="43137"/>
                    </a:srgbClr>
                  </a:outerShdw>
                </a:effectLst>
                <a:latin typeface="Arial"/>
                <a:cs typeface="Arial"/>
              </a:rPr>
              <a:t>EVA</a:t>
            </a:r>
          </a:p>
          <a:p>
            <a:pPr defTabSz="1267358">
              <a:defRPr/>
            </a:pPr>
            <a:r>
              <a:rPr lang="en-US" sz="1181" kern="0">
                <a:solidFill>
                  <a:prstClr val="white"/>
                </a:solidFill>
                <a:effectLst>
                  <a:outerShdw blurRad="38100" dist="38100" dir="2700000" algn="tl">
                    <a:srgbClr val="000000">
                      <a:alpha val="43137"/>
                    </a:srgbClr>
                  </a:outerShdw>
                </a:effectLst>
                <a:latin typeface="Arial"/>
                <a:cs typeface="Arial"/>
              </a:rPr>
              <a:t> </a:t>
            </a:r>
          </a:p>
        </p:txBody>
      </p:sp>
      <p:pic>
        <p:nvPicPr>
          <p:cNvPr id="32" name="Picture 31" descr="A picture containing sitting, white, table, man&#10;&#10;Description automatically generated">
            <a:extLst>
              <a:ext uri="{FF2B5EF4-FFF2-40B4-BE49-F238E27FC236}">
                <a16:creationId xmlns:a16="http://schemas.microsoft.com/office/drawing/2014/main" id="{35DB8AA7-B919-41F5-A680-88AD3425BF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01736" y="4669770"/>
            <a:ext cx="358221" cy="268313"/>
          </a:xfrm>
          <a:prstGeom prst="rect">
            <a:avLst/>
          </a:prstGeom>
          <a:effectLst>
            <a:outerShdw blurRad="50800" dist="38100" dir="8100000" algn="tr" rotWithShape="0">
              <a:prstClr val="black">
                <a:alpha val="40000"/>
              </a:prstClr>
            </a:outerShdw>
          </a:effectLst>
        </p:spPr>
      </p:pic>
      <p:sp>
        <p:nvSpPr>
          <p:cNvPr id="34" name="TextBox 33">
            <a:extLst>
              <a:ext uri="{FF2B5EF4-FFF2-40B4-BE49-F238E27FC236}">
                <a16:creationId xmlns:a16="http://schemas.microsoft.com/office/drawing/2014/main" id="{266C99EA-0219-4257-A5F0-411205005C39}"/>
              </a:ext>
            </a:extLst>
          </p:cNvPr>
          <p:cNvSpPr txBox="1"/>
          <p:nvPr/>
        </p:nvSpPr>
        <p:spPr>
          <a:xfrm>
            <a:off x="8431672" y="4616822"/>
            <a:ext cx="553132" cy="532582"/>
          </a:xfrm>
          <a:prstGeom prst="rect">
            <a:avLst/>
          </a:prstGeom>
          <a:noFill/>
        </p:spPr>
        <p:txBody>
          <a:bodyPr wrap="square" rtlCol="0">
            <a:spAutoFit/>
          </a:bodyPr>
          <a:lstStyle/>
          <a:p>
            <a:pPr algn="r" defTabSz="1267358">
              <a:defRPr/>
            </a:pPr>
            <a:r>
              <a:rPr lang="en-US" sz="840" kern="0">
                <a:solidFill>
                  <a:prstClr val="white"/>
                </a:solidFill>
                <a:effectLst>
                  <a:outerShdw blurRad="38100" dist="38100" dir="2700000" algn="tl">
                    <a:srgbClr val="000000">
                      <a:alpha val="43137"/>
                    </a:srgbClr>
                  </a:outerShdw>
                </a:effectLst>
                <a:latin typeface="Arial"/>
                <a:cs typeface="Arial"/>
              </a:rPr>
              <a:t>HAB Module</a:t>
            </a:r>
          </a:p>
          <a:p>
            <a:pPr algn="r" defTabSz="1267358">
              <a:defRPr/>
            </a:pPr>
            <a:r>
              <a:rPr lang="en-US" sz="1181" kern="0">
                <a:solidFill>
                  <a:prstClr val="white"/>
                </a:solidFill>
                <a:effectLst>
                  <a:outerShdw blurRad="38100" dist="38100" dir="2700000" algn="tl">
                    <a:srgbClr val="000000">
                      <a:alpha val="43137"/>
                    </a:srgbClr>
                  </a:outerShdw>
                </a:effectLst>
                <a:latin typeface="Arial"/>
                <a:cs typeface="Arial"/>
              </a:rPr>
              <a:t> </a:t>
            </a:r>
          </a:p>
        </p:txBody>
      </p:sp>
      <p:sp>
        <p:nvSpPr>
          <p:cNvPr id="35" name="TextBox 34">
            <a:extLst>
              <a:ext uri="{FF2B5EF4-FFF2-40B4-BE49-F238E27FC236}">
                <a16:creationId xmlns:a16="http://schemas.microsoft.com/office/drawing/2014/main" id="{6F42A9B6-CA8A-48EA-A500-AA2126117928}"/>
              </a:ext>
            </a:extLst>
          </p:cNvPr>
          <p:cNvSpPr txBox="1"/>
          <p:nvPr/>
        </p:nvSpPr>
        <p:spPr>
          <a:xfrm>
            <a:off x="9772922" y="4853886"/>
            <a:ext cx="1047963" cy="480131"/>
          </a:xfrm>
          <a:prstGeom prst="rect">
            <a:avLst/>
          </a:prstGeom>
          <a:noFill/>
        </p:spPr>
        <p:txBody>
          <a:bodyPr wrap="square" rtlCol="0">
            <a:spAutoFit/>
          </a:bodyPr>
          <a:lstStyle/>
          <a:p>
            <a:pPr defTabSz="1267358">
              <a:defRPr/>
            </a:pPr>
            <a:r>
              <a:rPr lang="en-US" sz="840" kern="0">
                <a:solidFill>
                  <a:prstClr val="white"/>
                </a:solidFill>
                <a:latin typeface="Arial"/>
                <a:cs typeface="Arial"/>
              </a:rPr>
              <a:t>Robotic </a:t>
            </a:r>
          </a:p>
          <a:p>
            <a:pPr defTabSz="1267358">
              <a:defRPr/>
            </a:pPr>
            <a:r>
              <a:rPr lang="en-US" sz="840" kern="0">
                <a:solidFill>
                  <a:prstClr val="white"/>
                </a:solidFill>
                <a:latin typeface="Arial"/>
                <a:cs typeface="Arial"/>
              </a:rPr>
              <a:t>Rover</a:t>
            </a:r>
          </a:p>
          <a:p>
            <a:pPr defTabSz="1267358">
              <a:defRPr/>
            </a:pPr>
            <a:r>
              <a:rPr lang="en-US" sz="840" kern="0">
                <a:solidFill>
                  <a:prstClr val="white"/>
                </a:solidFill>
                <a:latin typeface="Arial"/>
                <a:cs typeface="Arial"/>
              </a:rPr>
              <a:t> </a:t>
            </a:r>
          </a:p>
        </p:txBody>
      </p:sp>
      <p:pic>
        <p:nvPicPr>
          <p:cNvPr id="36" name="Picture 35">
            <a:extLst>
              <a:ext uri="{FF2B5EF4-FFF2-40B4-BE49-F238E27FC236}">
                <a16:creationId xmlns:a16="http://schemas.microsoft.com/office/drawing/2014/main" id="{9F906333-D82A-423E-BCCD-BE5623D553F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9435"/>
          <a:stretch/>
        </p:blipFill>
        <p:spPr>
          <a:xfrm>
            <a:off x="9721311" y="5166950"/>
            <a:ext cx="370687" cy="267869"/>
          </a:xfrm>
          <a:prstGeom prst="rect">
            <a:avLst/>
          </a:prstGeom>
          <a:effectLst>
            <a:outerShdw blurRad="177800" dist="50800" dir="5400000" sx="80000" sy="80000" rotWithShape="0">
              <a:prstClr val="black">
                <a:alpha val="78000"/>
              </a:prstClr>
            </a:outerShdw>
          </a:effectLst>
        </p:spPr>
      </p:pic>
      <p:pic>
        <p:nvPicPr>
          <p:cNvPr id="37" name="Picture 36" descr="A picture containing satellite, transport&#10;&#10;Description automatically generated">
            <a:extLst>
              <a:ext uri="{FF2B5EF4-FFF2-40B4-BE49-F238E27FC236}">
                <a16:creationId xmlns:a16="http://schemas.microsoft.com/office/drawing/2014/main" id="{A32E256E-3F67-44F1-B549-EDBEA5151F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998627" y="4750144"/>
            <a:ext cx="1152142" cy="1168942"/>
          </a:xfrm>
          <a:prstGeom prst="rect">
            <a:avLst/>
          </a:prstGeom>
        </p:spPr>
      </p:pic>
      <p:pic>
        <p:nvPicPr>
          <p:cNvPr id="38" name="Picture 37" descr="A picture containing pressure suit, person, clothing, dressed&#10;&#10;Description automatically generated">
            <a:extLst>
              <a:ext uri="{FF2B5EF4-FFF2-40B4-BE49-F238E27FC236}">
                <a16:creationId xmlns:a16="http://schemas.microsoft.com/office/drawing/2014/main" id="{C7A7597E-1519-4E36-9FC3-A6CCA26E65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384878" y="5479042"/>
            <a:ext cx="160054" cy="286011"/>
          </a:xfrm>
          <a:prstGeom prst="rect">
            <a:avLst/>
          </a:prstGeom>
        </p:spPr>
      </p:pic>
      <p:pic>
        <p:nvPicPr>
          <p:cNvPr id="39" name="Picture 38" descr="A picture containing pressure suit, person, clothing, dressed&#10;&#10;Description automatically generated">
            <a:extLst>
              <a:ext uri="{FF2B5EF4-FFF2-40B4-BE49-F238E27FC236}">
                <a16:creationId xmlns:a16="http://schemas.microsoft.com/office/drawing/2014/main" id="{DB26AB76-79D8-414E-896B-C3EEBE5495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183316">
            <a:off x="11972700" y="5610733"/>
            <a:ext cx="133893" cy="239261"/>
          </a:xfrm>
          <a:prstGeom prst="rect">
            <a:avLst/>
          </a:prstGeom>
        </p:spPr>
      </p:pic>
      <p:pic>
        <p:nvPicPr>
          <p:cNvPr id="40" name="Picture 39" descr="A picture containing pressure suit, person, clothing, dressed&#10;&#10;Description automatically generated">
            <a:extLst>
              <a:ext uri="{FF2B5EF4-FFF2-40B4-BE49-F238E27FC236}">
                <a16:creationId xmlns:a16="http://schemas.microsoft.com/office/drawing/2014/main" id="{F4FF94F3-E9A1-4F36-B185-54AA904A382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377133" flipH="1">
            <a:off x="11574965" y="4918107"/>
            <a:ext cx="133893" cy="239261"/>
          </a:xfrm>
          <a:prstGeom prst="rect">
            <a:avLst/>
          </a:prstGeom>
        </p:spPr>
      </p:pic>
      <p:sp>
        <p:nvSpPr>
          <p:cNvPr id="42" name="Flowchart: Connector 41">
            <a:extLst>
              <a:ext uri="{FF2B5EF4-FFF2-40B4-BE49-F238E27FC236}">
                <a16:creationId xmlns:a16="http://schemas.microsoft.com/office/drawing/2014/main" id="{5D2D4884-B767-46B3-97AB-4231EA59CB98}"/>
              </a:ext>
            </a:extLst>
          </p:cNvPr>
          <p:cNvSpPr/>
          <p:nvPr/>
        </p:nvSpPr>
        <p:spPr>
          <a:xfrm>
            <a:off x="11851825" y="1774635"/>
            <a:ext cx="795475" cy="795475"/>
          </a:xfrm>
          <a:prstGeom prst="flowChartConnector">
            <a:avLst/>
          </a:prstGeom>
          <a:noFill/>
          <a:ln w="12700">
            <a:solidFill>
              <a:schemeClr val="accent1"/>
            </a:solidFill>
          </a:ln>
          <a:effectLst>
            <a:glow rad="101600">
              <a:schemeClr val="tx2">
                <a:lumMod val="60000"/>
                <a:lumOff val="40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120">
              <a:defRPr/>
            </a:pPr>
            <a:endParaRPr lang="en-US" sz="1890">
              <a:solidFill>
                <a:prstClr val="white"/>
              </a:solidFill>
              <a:latin typeface="Lato"/>
            </a:endParaRPr>
          </a:p>
        </p:txBody>
      </p:sp>
      <p:pic>
        <p:nvPicPr>
          <p:cNvPr id="43" name="Picture 42" descr="A picture containing dark, sitting, green, black&#10;&#10;Description automatically generated">
            <a:extLst>
              <a:ext uri="{FF2B5EF4-FFF2-40B4-BE49-F238E27FC236}">
                <a16:creationId xmlns:a16="http://schemas.microsoft.com/office/drawing/2014/main" id="{5172CD48-8355-42D2-9AF3-701A220955E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758498" y="1675582"/>
            <a:ext cx="981632" cy="981632"/>
          </a:xfrm>
          <a:prstGeom prst="rect">
            <a:avLst/>
          </a:prstGeom>
        </p:spPr>
      </p:pic>
      <p:pic>
        <p:nvPicPr>
          <p:cNvPr id="44" name="Picture 43" descr="A picture containing object, table&#10;&#10;Description automatically generated">
            <a:extLst>
              <a:ext uri="{FF2B5EF4-FFF2-40B4-BE49-F238E27FC236}">
                <a16:creationId xmlns:a16="http://schemas.microsoft.com/office/drawing/2014/main" id="{D490861C-20BA-4A44-BEF8-23BC388AFDC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413761">
            <a:off x="11883204" y="1766232"/>
            <a:ext cx="247029" cy="226443"/>
          </a:xfrm>
          <a:prstGeom prst="rect">
            <a:avLst/>
          </a:prstGeom>
        </p:spPr>
      </p:pic>
      <p:pic>
        <p:nvPicPr>
          <p:cNvPr id="45" name="Picture 44" descr="A picture containing object, table&#10;&#10;Description automatically generated">
            <a:extLst>
              <a:ext uri="{FF2B5EF4-FFF2-40B4-BE49-F238E27FC236}">
                <a16:creationId xmlns:a16="http://schemas.microsoft.com/office/drawing/2014/main" id="{894C061C-86DC-4871-92C6-08142772696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800000">
            <a:off x="12192000" y="2513782"/>
            <a:ext cx="247029" cy="226443"/>
          </a:xfrm>
          <a:prstGeom prst="rect">
            <a:avLst/>
          </a:prstGeom>
        </p:spPr>
      </p:pic>
      <p:pic>
        <p:nvPicPr>
          <p:cNvPr id="46" name="Picture 45" descr="A picture containing object, table&#10;&#10;Description automatically generated">
            <a:extLst>
              <a:ext uri="{FF2B5EF4-FFF2-40B4-BE49-F238E27FC236}">
                <a16:creationId xmlns:a16="http://schemas.microsoft.com/office/drawing/2014/main" id="{EE394535-93F1-4431-9435-5B2ECBA347C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413761">
            <a:off x="11780854" y="2210246"/>
            <a:ext cx="247029" cy="226443"/>
          </a:xfrm>
          <a:prstGeom prst="rect">
            <a:avLst/>
          </a:prstGeom>
        </p:spPr>
      </p:pic>
      <p:pic>
        <p:nvPicPr>
          <p:cNvPr id="47" name="Picture 46" descr="A picture containing indoor, dark&#10;&#10;Description automatically generated">
            <a:extLst>
              <a:ext uri="{FF2B5EF4-FFF2-40B4-BE49-F238E27FC236}">
                <a16:creationId xmlns:a16="http://schemas.microsoft.com/office/drawing/2014/main" id="{94EA973A-FCC8-4AC5-8320-9CFB921F16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8801013" flipV="1">
            <a:off x="9583957" y="6186206"/>
            <a:ext cx="246974" cy="478223"/>
          </a:xfrm>
          <a:prstGeom prst="rect">
            <a:avLst/>
          </a:prstGeom>
        </p:spPr>
      </p:pic>
      <p:cxnSp>
        <p:nvCxnSpPr>
          <p:cNvPr id="48" name="Straight Connector 47">
            <a:extLst>
              <a:ext uri="{FF2B5EF4-FFF2-40B4-BE49-F238E27FC236}">
                <a16:creationId xmlns:a16="http://schemas.microsoft.com/office/drawing/2014/main" id="{B9CBE5E0-997C-4CA5-8C68-7A758A895965}"/>
              </a:ext>
            </a:extLst>
          </p:cNvPr>
          <p:cNvCxnSpPr>
            <a:cxnSpLocks/>
            <a:stCxn id="45" idx="0"/>
          </p:cNvCxnSpPr>
          <p:nvPr/>
        </p:nvCxnSpPr>
        <p:spPr>
          <a:xfrm flipH="1">
            <a:off x="12041038" y="2740225"/>
            <a:ext cx="274476" cy="2481927"/>
          </a:xfrm>
          <a:prstGeom prst="line">
            <a:avLst/>
          </a:prstGeom>
          <a:noFill/>
          <a:ln w="15875" cap="flat" cmpd="sng" algn="ctr">
            <a:solidFill>
              <a:srgbClr val="5B9BD5"/>
            </a:solidFill>
            <a:prstDash val="solid"/>
            <a:headEnd type="triangle" w="med" len="med"/>
            <a:tailEnd type="triangle" w="med" len="med"/>
          </a:ln>
          <a:effectLst>
            <a:glow rad="50800">
              <a:srgbClr val="20202E">
                <a:lumMod val="50000"/>
                <a:lumOff val="50000"/>
                <a:alpha val="44000"/>
              </a:srgbClr>
            </a:glow>
            <a:outerShdw blurRad="40000" dist="20000" dir="5400000" rotWithShape="0">
              <a:srgbClr val="000000">
                <a:alpha val="38000"/>
              </a:srgbClr>
            </a:outerShdw>
          </a:effectLst>
        </p:spPr>
      </p:cxnSp>
      <p:pic>
        <p:nvPicPr>
          <p:cNvPr id="49" name="Picture 48">
            <a:extLst>
              <a:ext uri="{FF2B5EF4-FFF2-40B4-BE49-F238E27FC236}">
                <a16:creationId xmlns:a16="http://schemas.microsoft.com/office/drawing/2014/main" id="{A21E453A-6199-46FA-980B-CF6427A4A72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1246711" flipH="1">
            <a:off x="11420795" y="1543249"/>
            <a:ext cx="453637" cy="397878"/>
          </a:xfrm>
          <a:prstGeom prst="rect">
            <a:avLst/>
          </a:prstGeom>
          <a:effectLst>
            <a:outerShdw blurRad="50800" dist="76200" dir="8100000" algn="tr" rotWithShape="0">
              <a:prstClr val="black">
                <a:alpha val="40000"/>
              </a:prstClr>
            </a:outerShdw>
          </a:effectLst>
        </p:spPr>
      </p:pic>
      <p:sp>
        <p:nvSpPr>
          <p:cNvPr id="51" name="TextBox 50">
            <a:extLst>
              <a:ext uri="{FF2B5EF4-FFF2-40B4-BE49-F238E27FC236}">
                <a16:creationId xmlns:a16="http://schemas.microsoft.com/office/drawing/2014/main" id="{B57E75C2-259C-4044-B8E9-745A7CB7ABB8}"/>
              </a:ext>
            </a:extLst>
          </p:cNvPr>
          <p:cNvSpPr txBox="1"/>
          <p:nvPr/>
        </p:nvSpPr>
        <p:spPr>
          <a:xfrm>
            <a:off x="11435684" y="1295400"/>
            <a:ext cx="1289716" cy="488532"/>
          </a:xfrm>
          <a:prstGeom prst="rect">
            <a:avLst/>
          </a:prstGeom>
          <a:noFill/>
        </p:spPr>
        <p:txBody>
          <a:bodyPr wrap="square" rtlCol="0">
            <a:spAutoFit/>
          </a:bodyPr>
          <a:lstStyle/>
          <a:p>
            <a:pPr algn="r" defTabSz="1267358">
              <a:lnSpc>
                <a:spcPct val="90000"/>
              </a:lnSpc>
              <a:defRPr/>
            </a:pPr>
            <a:r>
              <a:rPr lang="en-US" sz="840" kern="0" dirty="0">
                <a:solidFill>
                  <a:prstClr val="white"/>
                </a:solidFill>
                <a:latin typeface="Arial" panose="020B0604020202020204" pitchFamily="34" charset="0"/>
                <a:cs typeface="Arial" panose="020B0604020202020204" pitchFamily="34" charset="0"/>
              </a:rPr>
              <a:t>NASA/IP/Commercial Ground Stations or Earth Relay</a:t>
            </a:r>
            <a:r>
              <a:rPr lang="en-US" sz="1181" kern="0" dirty="0">
                <a:solidFill>
                  <a:prstClr val="white"/>
                </a:solidFill>
                <a:latin typeface="Arial"/>
                <a:cs typeface="Arial"/>
              </a:rPr>
              <a:t> </a:t>
            </a:r>
          </a:p>
        </p:txBody>
      </p:sp>
      <p:sp>
        <p:nvSpPr>
          <p:cNvPr id="52" name="TextBox 51">
            <a:extLst>
              <a:ext uri="{FF2B5EF4-FFF2-40B4-BE49-F238E27FC236}">
                <a16:creationId xmlns:a16="http://schemas.microsoft.com/office/drawing/2014/main" id="{E135DDC5-9A4E-44A0-9162-415CEFB2993D}"/>
              </a:ext>
            </a:extLst>
          </p:cNvPr>
          <p:cNvSpPr txBox="1"/>
          <p:nvPr/>
        </p:nvSpPr>
        <p:spPr>
          <a:xfrm rot="3388289">
            <a:off x="10453587" y="3779263"/>
            <a:ext cx="1650552" cy="920380"/>
          </a:xfrm>
          <a:prstGeom prst="rect">
            <a:avLst/>
          </a:prstGeom>
          <a:noFill/>
        </p:spPr>
        <p:txBody>
          <a:bodyPr wrap="square" rtlCol="0">
            <a:spAutoFit/>
          </a:bodyPr>
          <a:lstStyle/>
          <a:p>
            <a:pPr algn="ctr" defTabSz="1267358">
              <a:defRPr/>
            </a:pPr>
            <a:r>
              <a:rPr lang="en-US" sz="840" b="1" kern="0" dirty="0">
                <a:solidFill>
                  <a:srgbClr val="92D050"/>
                </a:solidFill>
                <a:latin typeface="Arial" panose="020B0604020202020204" pitchFamily="34" charset="0"/>
                <a:cs typeface="Arial" panose="020B0604020202020204" pitchFamily="34" charset="0"/>
              </a:rPr>
              <a:t> </a:t>
            </a:r>
            <a:r>
              <a:rPr lang="en-US" sz="840" b="1" dirty="0">
                <a:solidFill>
                  <a:srgbClr val="FF0000"/>
                </a:solidFill>
                <a:latin typeface="Arial" panose="020B0604020202020204" pitchFamily="34" charset="0"/>
                <a:cs typeface="Arial" panose="020B0604020202020204" pitchFamily="34" charset="0"/>
              </a:rPr>
              <a:t>Visiting Vehicle Link</a:t>
            </a:r>
          </a:p>
          <a:p>
            <a:pPr algn="ctr" defTabSz="1267358">
              <a:defRPr/>
            </a:pPr>
            <a:r>
              <a:rPr lang="en-US" sz="840" b="1" kern="0" dirty="0">
                <a:solidFill>
                  <a:srgbClr val="FFC000"/>
                </a:solidFill>
                <a:latin typeface="Arial" panose="020B0604020202020204" pitchFamily="34" charset="0"/>
                <a:cs typeface="Arial" panose="020B0604020202020204" pitchFamily="34" charset="0"/>
              </a:rPr>
              <a:t>S-band, Orion and Lander compatible</a:t>
            </a:r>
          </a:p>
          <a:p>
            <a:pPr algn="ctr" defTabSz="1267358">
              <a:defRPr/>
            </a:pPr>
            <a:r>
              <a:rPr lang="en-US" sz="840" b="1" kern="0" dirty="0">
                <a:solidFill>
                  <a:srgbClr val="FFC000"/>
                </a:solidFill>
                <a:latin typeface="Arial" panose="020B0604020202020204" pitchFamily="34" charset="0"/>
                <a:cs typeface="Arial" panose="020B0604020202020204" pitchFamily="34" charset="0"/>
              </a:rPr>
              <a:t>Radiometric tracking, </a:t>
            </a:r>
          </a:p>
          <a:p>
            <a:pPr algn="ctr" defTabSz="1267358">
              <a:defRPr/>
            </a:pPr>
            <a:r>
              <a:rPr lang="en-US" sz="840" b="1" kern="0" dirty="0">
                <a:solidFill>
                  <a:srgbClr val="FFC000"/>
                </a:solidFill>
                <a:latin typeface="Arial" panose="020B0604020202020204" pitchFamily="34" charset="0"/>
                <a:cs typeface="Arial" panose="020B0604020202020204" pitchFamily="34" charset="0"/>
              </a:rPr>
              <a:t>Data, Radar</a:t>
            </a:r>
          </a:p>
          <a:p>
            <a:pPr algn="r" defTabSz="1267358">
              <a:defRPr/>
            </a:pPr>
            <a:endParaRPr lang="en-US" sz="1181" b="1" kern="0" dirty="0">
              <a:solidFill>
                <a:srgbClr val="92D050"/>
              </a:solidFill>
              <a:latin typeface="Arial"/>
              <a:cs typeface="Arial"/>
            </a:endParaRPr>
          </a:p>
        </p:txBody>
      </p:sp>
      <p:sp>
        <p:nvSpPr>
          <p:cNvPr id="54" name="TextBox 53">
            <a:extLst>
              <a:ext uri="{FF2B5EF4-FFF2-40B4-BE49-F238E27FC236}">
                <a16:creationId xmlns:a16="http://schemas.microsoft.com/office/drawing/2014/main" id="{49FE4F95-494D-4055-B67A-1A0A4075BC0D}"/>
              </a:ext>
            </a:extLst>
          </p:cNvPr>
          <p:cNvSpPr txBox="1"/>
          <p:nvPr/>
        </p:nvSpPr>
        <p:spPr>
          <a:xfrm rot="20112367">
            <a:off x="9447447" y="2232568"/>
            <a:ext cx="2566331" cy="609398"/>
          </a:xfrm>
          <a:prstGeom prst="rect">
            <a:avLst/>
          </a:prstGeom>
          <a:noFill/>
        </p:spPr>
        <p:txBody>
          <a:bodyPr wrap="square" rtlCol="0">
            <a:spAutoFit/>
          </a:bodyPr>
          <a:lstStyle/>
          <a:p>
            <a:pPr algn="ctr" defTabSz="1267358">
              <a:defRPr/>
            </a:pPr>
            <a:r>
              <a:rPr lang="en-US" sz="840" b="1" kern="0" dirty="0">
                <a:solidFill>
                  <a:srgbClr val="5B9BD5"/>
                </a:solidFill>
                <a:latin typeface="Arial" panose="020B0604020202020204" pitchFamily="34" charset="0"/>
                <a:cs typeface="Arial" panose="020B0604020202020204" pitchFamily="34" charset="0"/>
              </a:rPr>
              <a:t>Earth Trunk Links</a:t>
            </a:r>
          </a:p>
          <a:p>
            <a:pPr marL="119063" indent="-119063" defTabSz="1267358">
              <a:buFont typeface="Arial" panose="020B0604020202020204" pitchFamily="34" charset="0"/>
              <a:buChar char="•"/>
              <a:defRPr/>
            </a:pPr>
            <a:r>
              <a:rPr lang="en-US" sz="840" b="1" kern="0" dirty="0">
                <a:solidFill>
                  <a:srgbClr val="ED7D31"/>
                </a:solidFill>
                <a:latin typeface="Arial" panose="020B0604020202020204" pitchFamily="34" charset="0"/>
                <a:cs typeface="Arial" panose="020B0604020202020204" pitchFamily="34" charset="0"/>
              </a:rPr>
              <a:t>X-band low-rate uplink/downlink + tracking</a:t>
            </a:r>
          </a:p>
          <a:p>
            <a:pPr marL="119063" indent="-119063" defTabSz="1267358">
              <a:buFont typeface="Arial" panose="020B0604020202020204" pitchFamily="34" charset="0"/>
              <a:buChar char="•"/>
              <a:defRPr/>
            </a:pPr>
            <a:r>
              <a:rPr lang="en-US" sz="840" b="1" kern="0" dirty="0">
                <a:solidFill>
                  <a:srgbClr val="66DFEC"/>
                </a:solidFill>
                <a:latin typeface="Arial" panose="020B0604020202020204" pitchFamily="34" charset="0"/>
                <a:cs typeface="Arial" panose="020B0604020202020204" pitchFamily="34" charset="0"/>
              </a:rPr>
              <a:t>Ka-band high-rate unlink/downlink</a:t>
            </a:r>
          </a:p>
          <a:p>
            <a:pPr marL="119063" indent="-119063" defTabSz="1267358">
              <a:buFont typeface="Arial" panose="020B0604020202020204" pitchFamily="34" charset="0"/>
              <a:buChar char="•"/>
              <a:defRPr/>
            </a:pPr>
            <a:r>
              <a:rPr lang="en-US" sz="840" b="1" kern="0" dirty="0">
                <a:solidFill>
                  <a:srgbClr val="92D050"/>
                </a:solidFill>
                <a:latin typeface="Arial" panose="020B0604020202020204" pitchFamily="34" charset="0"/>
                <a:cs typeface="Arial" panose="020B0604020202020204" pitchFamily="34" charset="0"/>
              </a:rPr>
              <a:t>Optical high-rate uplink/downlink + tracking</a:t>
            </a:r>
            <a:endParaRPr lang="en-US" sz="1181" b="1" kern="0" dirty="0">
              <a:solidFill>
                <a:srgbClr val="92D050"/>
              </a:solidFill>
              <a:latin typeface="Arial"/>
              <a:cs typeface="Arial"/>
            </a:endParaRPr>
          </a:p>
        </p:txBody>
      </p:sp>
      <p:sp>
        <p:nvSpPr>
          <p:cNvPr id="55" name="TextBox 54">
            <a:extLst>
              <a:ext uri="{FF2B5EF4-FFF2-40B4-BE49-F238E27FC236}">
                <a16:creationId xmlns:a16="http://schemas.microsoft.com/office/drawing/2014/main" id="{E1735FE2-925A-4568-972E-F5C43399D086}"/>
              </a:ext>
            </a:extLst>
          </p:cNvPr>
          <p:cNvSpPr txBox="1"/>
          <p:nvPr/>
        </p:nvSpPr>
        <p:spPr>
          <a:xfrm>
            <a:off x="10287000" y="6030888"/>
            <a:ext cx="2528664" cy="738664"/>
          </a:xfrm>
          <a:prstGeom prst="rect">
            <a:avLst/>
          </a:prstGeom>
          <a:noFill/>
        </p:spPr>
        <p:txBody>
          <a:bodyPr wrap="square" rtlCol="0">
            <a:spAutoFit/>
          </a:bodyPr>
          <a:lstStyle/>
          <a:p>
            <a:pPr defTabSz="1267358">
              <a:defRPr/>
            </a:pPr>
            <a:r>
              <a:rPr lang="en-US" sz="840" b="1" dirty="0">
                <a:solidFill>
                  <a:srgbClr val="FF0000"/>
                </a:solidFill>
                <a:latin typeface="Arial" panose="020B0604020202020204" pitchFamily="34" charset="0"/>
                <a:cs typeface="Arial" panose="020B0604020202020204" pitchFamily="34" charset="0"/>
              </a:rPr>
              <a:t>Lunar Systems Proximity Links:</a:t>
            </a:r>
          </a:p>
          <a:p>
            <a:pPr marL="119063" indent="-119063" defTabSz="1267358">
              <a:buFont typeface="Arial" panose="020B0604020202020204" pitchFamily="34" charset="0"/>
              <a:buChar char="•"/>
              <a:defRPr/>
            </a:pPr>
            <a:r>
              <a:rPr lang="en-US" sz="840" b="1" kern="0" dirty="0">
                <a:solidFill>
                  <a:srgbClr val="FFC000"/>
                </a:solidFill>
                <a:latin typeface="Arial" panose="020B0604020202020204" pitchFamily="34" charset="0"/>
                <a:cs typeface="Arial" panose="020B0604020202020204" pitchFamily="34" charset="0"/>
              </a:rPr>
              <a:t>S-band low-rate uplink/downlink + tracking</a:t>
            </a:r>
          </a:p>
          <a:p>
            <a:pPr marL="119063" indent="-119063" defTabSz="1267358">
              <a:buFont typeface="Arial" panose="020B0604020202020204" pitchFamily="34" charset="0"/>
              <a:buChar char="•"/>
              <a:defRPr/>
            </a:pPr>
            <a:r>
              <a:rPr lang="en-US" sz="840" b="1" kern="0" dirty="0">
                <a:solidFill>
                  <a:srgbClr val="558ED5"/>
                </a:solidFill>
                <a:latin typeface="Arial" panose="020B0604020202020204" pitchFamily="34" charset="0"/>
                <a:cs typeface="Arial" panose="020B0604020202020204" pitchFamily="34" charset="0"/>
              </a:rPr>
              <a:t>S-band radio navigation service broadcast</a:t>
            </a:r>
          </a:p>
          <a:p>
            <a:pPr marL="119063" indent="-119063" defTabSz="1267358">
              <a:buFont typeface="Arial" panose="020B0604020202020204" pitchFamily="34" charset="0"/>
              <a:buChar char="•"/>
              <a:defRPr/>
            </a:pPr>
            <a:r>
              <a:rPr lang="en-US" sz="840" b="1" kern="0" dirty="0">
                <a:solidFill>
                  <a:srgbClr val="66DFEC"/>
                </a:solidFill>
                <a:latin typeface="Arial" panose="020B0604020202020204" pitchFamily="34" charset="0"/>
                <a:cs typeface="Arial" panose="020B0604020202020204" pitchFamily="34" charset="0"/>
              </a:rPr>
              <a:t>Ka-band high rate unlink/downlink</a:t>
            </a:r>
          </a:p>
          <a:p>
            <a:pPr marL="119063" indent="-119063" defTabSz="1267358">
              <a:buFont typeface="Arial" panose="020B0604020202020204" pitchFamily="34" charset="0"/>
              <a:buChar char="•"/>
              <a:defRPr/>
            </a:pPr>
            <a:r>
              <a:rPr lang="en-US" sz="840" b="1" kern="0" dirty="0">
                <a:solidFill>
                  <a:srgbClr val="92D050"/>
                </a:solidFill>
                <a:latin typeface="Arial" panose="020B0604020202020204" pitchFamily="34" charset="0"/>
                <a:cs typeface="Arial" panose="020B0604020202020204" pitchFamily="34" charset="0"/>
              </a:rPr>
              <a:t>Optical high-rate uplink/downlink + tracking</a:t>
            </a:r>
            <a:endParaRPr lang="en-US" sz="1181" b="1" kern="0" dirty="0">
              <a:solidFill>
                <a:srgbClr val="92D050"/>
              </a:solidFill>
              <a:latin typeface="Arial"/>
              <a:cs typeface="Arial"/>
            </a:endParaRPr>
          </a:p>
        </p:txBody>
      </p:sp>
      <p:cxnSp>
        <p:nvCxnSpPr>
          <p:cNvPr id="56" name="Straight Connector 55">
            <a:extLst>
              <a:ext uri="{FF2B5EF4-FFF2-40B4-BE49-F238E27FC236}">
                <a16:creationId xmlns:a16="http://schemas.microsoft.com/office/drawing/2014/main" id="{906A3BC3-CF15-4BDA-8B70-CC0F57741AF5}"/>
              </a:ext>
            </a:extLst>
          </p:cNvPr>
          <p:cNvCxnSpPr>
            <a:cxnSpLocks/>
          </p:cNvCxnSpPr>
          <p:nvPr/>
        </p:nvCxnSpPr>
        <p:spPr>
          <a:xfrm>
            <a:off x="10476622" y="6030888"/>
            <a:ext cx="549658" cy="12847"/>
          </a:xfrm>
          <a:prstGeom prst="line">
            <a:avLst/>
          </a:prstGeom>
          <a:noFill/>
          <a:ln w="12700" cap="flat" cmpd="sng" algn="ctr">
            <a:solidFill>
              <a:schemeClr val="bg1"/>
            </a:solidFill>
            <a:prstDash val="sysDot"/>
            <a:headEnd type="none" w="med" len="med"/>
            <a:tailEnd type="none" w="med" len="med"/>
          </a:ln>
          <a:effectLst>
            <a:outerShdw blurRad="40000" dist="20000" dir="5400000" rotWithShape="0">
              <a:srgbClr val="000000">
                <a:alpha val="38000"/>
              </a:srgbClr>
            </a:outerShdw>
          </a:effectLst>
        </p:spPr>
      </p:cxnSp>
      <p:cxnSp>
        <p:nvCxnSpPr>
          <p:cNvPr id="59" name="Straight Connector 58">
            <a:extLst>
              <a:ext uri="{FF2B5EF4-FFF2-40B4-BE49-F238E27FC236}">
                <a16:creationId xmlns:a16="http://schemas.microsoft.com/office/drawing/2014/main" id="{D62AF464-665D-4F13-B1DD-0DBB98D20D34}"/>
              </a:ext>
            </a:extLst>
          </p:cNvPr>
          <p:cNvCxnSpPr>
            <a:cxnSpLocks/>
          </p:cNvCxnSpPr>
          <p:nvPr/>
        </p:nvCxnSpPr>
        <p:spPr>
          <a:xfrm>
            <a:off x="11646509" y="5121177"/>
            <a:ext cx="289857" cy="580916"/>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60" name="Straight Connector 59">
            <a:extLst>
              <a:ext uri="{FF2B5EF4-FFF2-40B4-BE49-F238E27FC236}">
                <a16:creationId xmlns:a16="http://schemas.microsoft.com/office/drawing/2014/main" id="{FF68B069-B174-45AE-8C9F-211272ECEED5}"/>
              </a:ext>
            </a:extLst>
          </p:cNvPr>
          <p:cNvCxnSpPr>
            <a:cxnSpLocks/>
            <a:endCxn id="36" idx="1"/>
          </p:cNvCxnSpPr>
          <p:nvPr/>
        </p:nvCxnSpPr>
        <p:spPr>
          <a:xfrm>
            <a:off x="9439251" y="5082285"/>
            <a:ext cx="282059" cy="218600"/>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61" name="Straight Connector 60">
            <a:extLst>
              <a:ext uri="{FF2B5EF4-FFF2-40B4-BE49-F238E27FC236}">
                <a16:creationId xmlns:a16="http://schemas.microsoft.com/office/drawing/2014/main" id="{545BD480-DEE2-4AE9-B162-C015A4A62FFA}"/>
              </a:ext>
            </a:extLst>
          </p:cNvPr>
          <p:cNvCxnSpPr>
            <a:cxnSpLocks/>
            <a:endCxn id="28" idx="2"/>
          </p:cNvCxnSpPr>
          <p:nvPr/>
        </p:nvCxnSpPr>
        <p:spPr>
          <a:xfrm flipV="1">
            <a:off x="8787977" y="5086355"/>
            <a:ext cx="611863" cy="125366"/>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62" name="Straight Connector 61">
            <a:extLst>
              <a:ext uri="{FF2B5EF4-FFF2-40B4-BE49-F238E27FC236}">
                <a16:creationId xmlns:a16="http://schemas.microsoft.com/office/drawing/2014/main" id="{F72232E3-1654-4AA6-A9A6-004755F698AF}"/>
              </a:ext>
            </a:extLst>
          </p:cNvPr>
          <p:cNvCxnSpPr>
            <a:cxnSpLocks/>
          </p:cNvCxnSpPr>
          <p:nvPr/>
        </p:nvCxnSpPr>
        <p:spPr>
          <a:xfrm>
            <a:off x="9405174" y="5105400"/>
            <a:ext cx="0" cy="322331"/>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63" name="Straight Connector 62">
            <a:extLst>
              <a:ext uri="{FF2B5EF4-FFF2-40B4-BE49-F238E27FC236}">
                <a16:creationId xmlns:a16="http://schemas.microsoft.com/office/drawing/2014/main" id="{3A4F2C31-0C68-4562-8BA2-2A6A52008BA8}"/>
              </a:ext>
            </a:extLst>
          </p:cNvPr>
          <p:cNvCxnSpPr>
            <a:cxnSpLocks/>
            <a:stCxn id="30" idx="3"/>
            <a:endCxn id="38" idx="3"/>
          </p:cNvCxnSpPr>
          <p:nvPr/>
        </p:nvCxnSpPr>
        <p:spPr>
          <a:xfrm>
            <a:off x="9012489" y="5595959"/>
            <a:ext cx="372389" cy="26089"/>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64" name="Straight Connector 63">
            <a:extLst>
              <a:ext uri="{FF2B5EF4-FFF2-40B4-BE49-F238E27FC236}">
                <a16:creationId xmlns:a16="http://schemas.microsoft.com/office/drawing/2014/main" id="{FFA4EDAD-2799-460F-95DC-CCB96E3EBFAD}"/>
              </a:ext>
            </a:extLst>
          </p:cNvPr>
          <p:cNvCxnSpPr>
            <a:cxnSpLocks/>
            <a:endCxn id="30" idx="3"/>
          </p:cNvCxnSpPr>
          <p:nvPr/>
        </p:nvCxnSpPr>
        <p:spPr>
          <a:xfrm flipH="1">
            <a:off x="9012489" y="4936274"/>
            <a:ext cx="3056" cy="659685"/>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65" name="Straight Connector 64">
            <a:extLst>
              <a:ext uri="{FF2B5EF4-FFF2-40B4-BE49-F238E27FC236}">
                <a16:creationId xmlns:a16="http://schemas.microsoft.com/office/drawing/2014/main" id="{B6B31EC2-258F-405D-A031-13A80BE34483}"/>
              </a:ext>
            </a:extLst>
          </p:cNvPr>
          <p:cNvCxnSpPr>
            <a:cxnSpLocks/>
          </p:cNvCxnSpPr>
          <p:nvPr/>
        </p:nvCxnSpPr>
        <p:spPr>
          <a:xfrm>
            <a:off x="11957038" y="5411316"/>
            <a:ext cx="29945" cy="262463"/>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66" name="Straight Connector 65">
            <a:extLst>
              <a:ext uri="{FF2B5EF4-FFF2-40B4-BE49-F238E27FC236}">
                <a16:creationId xmlns:a16="http://schemas.microsoft.com/office/drawing/2014/main" id="{28B0F032-935F-4F66-AC3F-5BB2A7770829}"/>
              </a:ext>
            </a:extLst>
          </p:cNvPr>
          <p:cNvCxnSpPr>
            <a:cxnSpLocks/>
          </p:cNvCxnSpPr>
          <p:nvPr/>
        </p:nvCxnSpPr>
        <p:spPr>
          <a:xfrm>
            <a:off x="11707588" y="5032864"/>
            <a:ext cx="124133" cy="144862"/>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sp>
        <p:nvSpPr>
          <p:cNvPr id="68" name="TextBox 67">
            <a:extLst>
              <a:ext uri="{FF2B5EF4-FFF2-40B4-BE49-F238E27FC236}">
                <a16:creationId xmlns:a16="http://schemas.microsoft.com/office/drawing/2014/main" id="{4AF04066-B043-462D-9C7F-DC25FFD4CB48}"/>
              </a:ext>
            </a:extLst>
          </p:cNvPr>
          <p:cNvSpPr txBox="1"/>
          <p:nvPr/>
        </p:nvSpPr>
        <p:spPr>
          <a:xfrm>
            <a:off x="10591800" y="3275782"/>
            <a:ext cx="586563" cy="274049"/>
          </a:xfrm>
          <a:prstGeom prst="rect">
            <a:avLst/>
          </a:prstGeom>
          <a:noFill/>
        </p:spPr>
        <p:txBody>
          <a:bodyPr wrap="square" rtlCol="0">
            <a:spAutoFit/>
          </a:bodyPr>
          <a:lstStyle/>
          <a:p>
            <a:pPr defTabSz="480075">
              <a:defRPr/>
            </a:pPr>
            <a:r>
              <a:rPr lang="en-US" sz="840" kern="0" dirty="0">
                <a:solidFill>
                  <a:prstClr val="white"/>
                </a:solidFill>
                <a:latin typeface="Arial" panose="020B0604020202020204" pitchFamily="34" charset="0"/>
                <a:cs typeface="Arial" panose="020B0604020202020204" pitchFamily="34" charset="0"/>
              </a:rPr>
              <a:t>Orion</a:t>
            </a:r>
            <a:r>
              <a:rPr lang="en-US" sz="1181" b="1" kern="0" dirty="0">
                <a:solidFill>
                  <a:prstClr val="white"/>
                </a:solidFill>
                <a:latin typeface="Calibri Light" panose="020F0302020204030204"/>
              </a:rPr>
              <a:t> </a:t>
            </a:r>
            <a:endParaRPr lang="en-US" sz="1181" kern="0" dirty="0">
              <a:solidFill>
                <a:prstClr val="white"/>
              </a:solidFill>
              <a:latin typeface="Calibri Light" panose="020F0302020204030204"/>
            </a:endParaRPr>
          </a:p>
        </p:txBody>
      </p:sp>
      <p:cxnSp>
        <p:nvCxnSpPr>
          <p:cNvPr id="69" name="Straight Connector 68">
            <a:extLst>
              <a:ext uri="{FF2B5EF4-FFF2-40B4-BE49-F238E27FC236}">
                <a16:creationId xmlns:a16="http://schemas.microsoft.com/office/drawing/2014/main" id="{FF5E2A40-E76E-4583-B47A-914A9C5E9D4B}"/>
              </a:ext>
            </a:extLst>
          </p:cNvPr>
          <p:cNvCxnSpPr>
            <a:cxnSpLocks/>
          </p:cNvCxnSpPr>
          <p:nvPr/>
        </p:nvCxnSpPr>
        <p:spPr>
          <a:xfrm flipH="1">
            <a:off x="8731859" y="4921544"/>
            <a:ext cx="217242" cy="190182"/>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sp>
        <p:nvSpPr>
          <p:cNvPr id="70" name="Freeform: Shape 161">
            <a:extLst>
              <a:ext uri="{FF2B5EF4-FFF2-40B4-BE49-F238E27FC236}">
                <a16:creationId xmlns:a16="http://schemas.microsoft.com/office/drawing/2014/main" id="{E48BDF30-09FA-4CEC-8DED-C79C2F25CB18}"/>
              </a:ext>
            </a:extLst>
          </p:cNvPr>
          <p:cNvSpPr/>
          <p:nvPr/>
        </p:nvSpPr>
        <p:spPr>
          <a:xfrm rot="6306229" flipH="1">
            <a:off x="10612177" y="4797596"/>
            <a:ext cx="604171" cy="1458951"/>
          </a:xfrm>
          <a:custGeom>
            <a:avLst/>
            <a:gdLst>
              <a:gd name="connsiteX0" fmla="*/ 29339 w 1638096"/>
              <a:gd name="connsiteY0" fmla="*/ 1916817 h 2469369"/>
              <a:gd name="connsiteX1" fmla="*/ 1638096 w 1638096"/>
              <a:gd name="connsiteY1" fmla="*/ 0 h 2469369"/>
              <a:gd name="connsiteX2" fmla="*/ 919290 w 1638096"/>
              <a:gd name="connsiteY2" fmla="*/ 2415581 h 2469369"/>
              <a:gd name="connsiteX3" fmla="*/ 806823 w 1638096"/>
              <a:gd name="connsiteY3" fmla="*/ 2469369 h 2469369"/>
              <a:gd name="connsiteX4" fmla="*/ 650348 w 1638096"/>
              <a:gd name="connsiteY4" fmla="*/ 2469369 h 2469369"/>
              <a:gd name="connsiteX5" fmla="*/ 484094 w 1638096"/>
              <a:gd name="connsiteY5" fmla="*/ 2430250 h 2469369"/>
              <a:gd name="connsiteX6" fmla="*/ 278721 w 1638096"/>
              <a:gd name="connsiteY6" fmla="*/ 2337343 h 2469369"/>
              <a:gd name="connsiteX7" fmla="*/ 136915 w 1638096"/>
              <a:gd name="connsiteY7" fmla="*/ 2215097 h 2469369"/>
              <a:gd name="connsiteX8" fmla="*/ 24449 w 1638096"/>
              <a:gd name="connsiteY8" fmla="*/ 2092851 h 2469369"/>
              <a:gd name="connsiteX9" fmla="*/ 0 w 1638096"/>
              <a:gd name="connsiteY9" fmla="*/ 1980385 h 2469369"/>
              <a:gd name="connsiteX10" fmla="*/ 29339 w 1638096"/>
              <a:gd name="connsiteY10" fmla="*/ 1916817 h 2469369"/>
              <a:gd name="connsiteX0" fmla="*/ 29339 w 1638096"/>
              <a:gd name="connsiteY0" fmla="*/ 1916817 h 2469369"/>
              <a:gd name="connsiteX1" fmla="*/ 1638096 w 1638096"/>
              <a:gd name="connsiteY1" fmla="*/ 0 h 2469369"/>
              <a:gd name="connsiteX2" fmla="*/ 919290 w 1638096"/>
              <a:gd name="connsiteY2" fmla="*/ 2415581 h 2469369"/>
              <a:gd name="connsiteX3" fmla="*/ 806823 w 1638096"/>
              <a:gd name="connsiteY3" fmla="*/ 2469369 h 2469369"/>
              <a:gd name="connsiteX4" fmla="*/ 650348 w 1638096"/>
              <a:gd name="connsiteY4" fmla="*/ 2469369 h 2469369"/>
              <a:gd name="connsiteX5" fmla="*/ 484094 w 1638096"/>
              <a:gd name="connsiteY5" fmla="*/ 2430250 h 2469369"/>
              <a:gd name="connsiteX6" fmla="*/ 278721 w 1638096"/>
              <a:gd name="connsiteY6" fmla="*/ 2337343 h 2469369"/>
              <a:gd name="connsiteX7" fmla="*/ 136915 w 1638096"/>
              <a:gd name="connsiteY7" fmla="*/ 2215097 h 2469369"/>
              <a:gd name="connsiteX8" fmla="*/ 24449 w 1638096"/>
              <a:gd name="connsiteY8" fmla="*/ 2092852 h 2469369"/>
              <a:gd name="connsiteX9" fmla="*/ 0 w 1638096"/>
              <a:gd name="connsiteY9" fmla="*/ 1980385 h 2469369"/>
              <a:gd name="connsiteX10" fmla="*/ 29339 w 1638096"/>
              <a:gd name="connsiteY10" fmla="*/ 1916817 h 2469369"/>
              <a:gd name="connsiteX0" fmla="*/ 29339 w 1638096"/>
              <a:gd name="connsiteY0" fmla="*/ 1916817 h 2469369"/>
              <a:gd name="connsiteX1" fmla="*/ 1638096 w 1638096"/>
              <a:gd name="connsiteY1" fmla="*/ 0 h 2469369"/>
              <a:gd name="connsiteX2" fmla="*/ 919290 w 1638096"/>
              <a:gd name="connsiteY2" fmla="*/ 2415581 h 2469369"/>
              <a:gd name="connsiteX3" fmla="*/ 806823 w 1638096"/>
              <a:gd name="connsiteY3" fmla="*/ 2469369 h 2469369"/>
              <a:gd name="connsiteX4" fmla="*/ 650348 w 1638096"/>
              <a:gd name="connsiteY4" fmla="*/ 2469369 h 2469369"/>
              <a:gd name="connsiteX5" fmla="*/ 484094 w 1638096"/>
              <a:gd name="connsiteY5" fmla="*/ 2430250 h 2469369"/>
              <a:gd name="connsiteX6" fmla="*/ 278721 w 1638096"/>
              <a:gd name="connsiteY6" fmla="*/ 2337343 h 2469369"/>
              <a:gd name="connsiteX7" fmla="*/ 136915 w 1638096"/>
              <a:gd name="connsiteY7" fmla="*/ 2215097 h 2469369"/>
              <a:gd name="connsiteX8" fmla="*/ 0 w 1638096"/>
              <a:gd name="connsiteY8" fmla="*/ 1980385 h 2469369"/>
              <a:gd name="connsiteX9" fmla="*/ 29339 w 1638096"/>
              <a:gd name="connsiteY9" fmla="*/ 1916817 h 2469369"/>
              <a:gd name="connsiteX0" fmla="*/ 29339 w 1638096"/>
              <a:gd name="connsiteY0" fmla="*/ 1916817 h 2469369"/>
              <a:gd name="connsiteX1" fmla="*/ 1638096 w 1638096"/>
              <a:gd name="connsiteY1" fmla="*/ 0 h 2469369"/>
              <a:gd name="connsiteX2" fmla="*/ 919290 w 1638096"/>
              <a:gd name="connsiteY2" fmla="*/ 2415581 h 2469369"/>
              <a:gd name="connsiteX3" fmla="*/ 806823 w 1638096"/>
              <a:gd name="connsiteY3" fmla="*/ 2469369 h 2469369"/>
              <a:gd name="connsiteX4" fmla="*/ 650348 w 1638096"/>
              <a:gd name="connsiteY4" fmla="*/ 2469369 h 2469369"/>
              <a:gd name="connsiteX5" fmla="*/ 484094 w 1638096"/>
              <a:gd name="connsiteY5" fmla="*/ 2430250 h 2469369"/>
              <a:gd name="connsiteX6" fmla="*/ 278721 w 1638096"/>
              <a:gd name="connsiteY6" fmla="*/ 2337343 h 2469369"/>
              <a:gd name="connsiteX7" fmla="*/ 0 w 1638096"/>
              <a:gd name="connsiteY7" fmla="*/ 1980385 h 2469369"/>
              <a:gd name="connsiteX8" fmla="*/ 29339 w 1638096"/>
              <a:gd name="connsiteY8" fmla="*/ 1916817 h 2469369"/>
              <a:gd name="connsiteX0" fmla="*/ 29339 w 1638096"/>
              <a:gd name="connsiteY0" fmla="*/ 1916817 h 2469369"/>
              <a:gd name="connsiteX1" fmla="*/ 1638096 w 1638096"/>
              <a:gd name="connsiteY1" fmla="*/ 0 h 2469369"/>
              <a:gd name="connsiteX2" fmla="*/ 919290 w 1638096"/>
              <a:gd name="connsiteY2" fmla="*/ 2415581 h 2469369"/>
              <a:gd name="connsiteX3" fmla="*/ 806823 w 1638096"/>
              <a:gd name="connsiteY3" fmla="*/ 2469369 h 2469369"/>
              <a:gd name="connsiteX4" fmla="*/ 650348 w 1638096"/>
              <a:gd name="connsiteY4" fmla="*/ 2469369 h 2469369"/>
              <a:gd name="connsiteX5" fmla="*/ 484094 w 1638096"/>
              <a:gd name="connsiteY5" fmla="*/ 2430250 h 2469369"/>
              <a:gd name="connsiteX6" fmla="*/ 0 w 1638096"/>
              <a:gd name="connsiteY6" fmla="*/ 1980385 h 2469369"/>
              <a:gd name="connsiteX7" fmla="*/ 29339 w 1638096"/>
              <a:gd name="connsiteY7" fmla="*/ 1916817 h 2469369"/>
              <a:gd name="connsiteX0" fmla="*/ 29339 w 1638096"/>
              <a:gd name="connsiteY0" fmla="*/ 1916817 h 2469369"/>
              <a:gd name="connsiteX1" fmla="*/ 1638096 w 1638096"/>
              <a:gd name="connsiteY1" fmla="*/ 0 h 2469369"/>
              <a:gd name="connsiteX2" fmla="*/ 919290 w 1638096"/>
              <a:gd name="connsiteY2" fmla="*/ 2415581 h 2469369"/>
              <a:gd name="connsiteX3" fmla="*/ 806823 w 1638096"/>
              <a:gd name="connsiteY3" fmla="*/ 2469369 h 2469369"/>
              <a:gd name="connsiteX4" fmla="*/ 650348 w 1638096"/>
              <a:gd name="connsiteY4" fmla="*/ 2469369 h 2469369"/>
              <a:gd name="connsiteX5" fmla="*/ 0 w 1638096"/>
              <a:gd name="connsiteY5" fmla="*/ 1980385 h 2469369"/>
              <a:gd name="connsiteX6" fmla="*/ 29339 w 1638096"/>
              <a:gd name="connsiteY6" fmla="*/ 1916817 h 2469369"/>
              <a:gd name="connsiteX0" fmla="*/ 29339 w 1638096"/>
              <a:gd name="connsiteY0" fmla="*/ 1916817 h 2469369"/>
              <a:gd name="connsiteX1" fmla="*/ 1638096 w 1638096"/>
              <a:gd name="connsiteY1" fmla="*/ 0 h 2469369"/>
              <a:gd name="connsiteX2" fmla="*/ 919290 w 1638096"/>
              <a:gd name="connsiteY2" fmla="*/ 2415581 h 2469369"/>
              <a:gd name="connsiteX3" fmla="*/ 806823 w 1638096"/>
              <a:gd name="connsiteY3" fmla="*/ 2469369 h 2469369"/>
              <a:gd name="connsiteX4" fmla="*/ 0 w 1638096"/>
              <a:gd name="connsiteY4" fmla="*/ 1980385 h 2469369"/>
              <a:gd name="connsiteX5" fmla="*/ 29339 w 1638096"/>
              <a:gd name="connsiteY5" fmla="*/ 1916817 h 2469369"/>
              <a:gd name="connsiteX0" fmla="*/ 29339 w 1638096"/>
              <a:gd name="connsiteY0" fmla="*/ 1916817 h 2415581"/>
              <a:gd name="connsiteX1" fmla="*/ 1638096 w 1638096"/>
              <a:gd name="connsiteY1" fmla="*/ 0 h 2415581"/>
              <a:gd name="connsiteX2" fmla="*/ 919290 w 1638096"/>
              <a:gd name="connsiteY2" fmla="*/ 2415581 h 2415581"/>
              <a:gd name="connsiteX3" fmla="*/ 0 w 1638096"/>
              <a:gd name="connsiteY3" fmla="*/ 1980385 h 2415581"/>
              <a:gd name="connsiteX4" fmla="*/ 29339 w 1638096"/>
              <a:gd name="connsiteY4" fmla="*/ 1916817 h 2415581"/>
              <a:gd name="connsiteX0" fmla="*/ 0 w 1638096"/>
              <a:gd name="connsiteY0" fmla="*/ 1980385 h 2415581"/>
              <a:gd name="connsiteX1" fmla="*/ 1638096 w 1638096"/>
              <a:gd name="connsiteY1" fmla="*/ 0 h 2415581"/>
              <a:gd name="connsiteX2" fmla="*/ 919290 w 1638096"/>
              <a:gd name="connsiteY2" fmla="*/ 2415581 h 2415581"/>
              <a:gd name="connsiteX3" fmla="*/ 0 w 1638096"/>
              <a:gd name="connsiteY3" fmla="*/ 1980385 h 2415581"/>
              <a:gd name="connsiteX0" fmla="*/ 2 w 2354675"/>
              <a:gd name="connsiteY0" fmla="*/ 2438701 h 2438701"/>
              <a:gd name="connsiteX1" fmla="*/ 2354675 w 2354675"/>
              <a:gd name="connsiteY1" fmla="*/ 0 h 2438701"/>
              <a:gd name="connsiteX2" fmla="*/ 1635869 w 2354675"/>
              <a:gd name="connsiteY2" fmla="*/ 2415581 h 2438701"/>
              <a:gd name="connsiteX3" fmla="*/ 2 w 2354675"/>
              <a:gd name="connsiteY3" fmla="*/ 2438701 h 2438701"/>
              <a:gd name="connsiteX0" fmla="*/ 2 w 2354675"/>
              <a:gd name="connsiteY0" fmla="*/ 2438701 h 2438701"/>
              <a:gd name="connsiteX1" fmla="*/ 2354675 w 2354675"/>
              <a:gd name="connsiteY1" fmla="*/ 0 h 2438701"/>
              <a:gd name="connsiteX2" fmla="*/ 2259489 w 2354675"/>
              <a:gd name="connsiteY2" fmla="*/ 2404898 h 2438701"/>
              <a:gd name="connsiteX3" fmla="*/ 2 w 2354675"/>
              <a:gd name="connsiteY3" fmla="*/ 2438701 h 2438701"/>
              <a:gd name="connsiteX0" fmla="*/ 2 w 2354675"/>
              <a:gd name="connsiteY0" fmla="*/ 2438701 h 2550807"/>
              <a:gd name="connsiteX1" fmla="*/ 2354675 w 2354675"/>
              <a:gd name="connsiteY1" fmla="*/ 0 h 2550807"/>
              <a:gd name="connsiteX2" fmla="*/ 2259489 w 2354675"/>
              <a:gd name="connsiteY2" fmla="*/ 2404898 h 2550807"/>
              <a:gd name="connsiteX3" fmla="*/ 2 w 2354675"/>
              <a:gd name="connsiteY3" fmla="*/ 2438701 h 2550807"/>
              <a:gd name="connsiteX0" fmla="*/ 2 w 2354675"/>
              <a:gd name="connsiteY0" fmla="*/ 2438701 h 2590013"/>
              <a:gd name="connsiteX1" fmla="*/ 2354675 w 2354675"/>
              <a:gd name="connsiteY1" fmla="*/ 0 h 2590013"/>
              <a:gd name="connsiteX2" fmla="*/ 2259489 w 2354675"/>
              <a:gd name="connsiteY2" fmla="*/ 2404898 h 2590013"/>
              <a:gd name="connsiteX3" fmla="*/ 2 w 2354675"/>
              <a:gd name="connsiteY3" fmla="*/ 2438701 h 2590013"/>
              <a:gd name="connsiteX0" fmla="*/ 2 w 2354675"/>
              <a:gd name="connsiteY0" fmla="*/ 2438701 h 2574445"/>
              <a:gd name="connsiteX1" fmla="*/ 2354675 w 2354675"/>
              <a:gd name="connsiteY1" fmla="*/ 0 h 2574445"/>
              <a:gd name="connsiteX2" fmla="*/ 2259489 w 2354675"/>
              <a:gd name="connsiteY2" fmla="*/ 2404898 h 2574445"/>
              <a:gd name="connsiteX3" fmla="*/ 2 w 2354675"/>
              <a:gd name="connsiteY3" fmla="*/ 2438701 h 2574445"/>
              <a:gd name="connsiteX0" fmla="*/ 2 w 2354675"/>
              <a:gd name="connsiteY0" fmla="*/ 2438701 h 2580958"/>
              <a:gd name="connsiteX1" fmla="*/ 2354675 w 2354675"/>
              <a:gd name="connsiteY1" fmla="*/ 0 h 2580958"/>
              <a:gd name="connsiteX2" fmla="*/ 2259489 w 2354675"/>
              <a:gd name="connsiteY2" fmla="*/ 2404898 h 2580958"/>
              <a:gd name="connsiteX3" fmla="*/ 2 w 2354675"/>
              <a:gd name="connsiteY3" fmla="*/ 2438701 h 2580958"/>
              <a:gd name="connsiteX0" fmla="*/ 1 w 2327901"/>
              <a:gd name="connsiteY0" fmla="*/ 2393172 h 2564999"/>
              <a:gd name="connsiteX1" fmla="*/ 2327901 w 2327901"/>
              <a:gd name="connsiteY1" fmla="*/ 0 h 2564999"/>
              <a:gd name="connsiteX2" fmla="*/ 2232715 w 2327901"/>
              <a:gd name="connsiteY2" fmla="*/ 2404898 h 2564999"/>
              <a:gd name="connsiteX3" fmla="*/ 1 w 2327901"/>
              <a:gd name="connsiteY3" fmla="*/ 2393172 h 2564999"/>
              <a:gd name="connsiteX0" fmla="*/ 1 w 2327901"/>
              <a:gd name="connsiteY0" fmla="*/ 2393172 h 2581020"/>
              <a:gd name="connsiteX1" fmla="*/ 2327901 w 2327901"/>
              <a:gd name="connsiteY1" fmla="*/ 0 h 2581020"/>
              <a:gd name="connsiteX2" fmla="*/ 2232715 w 2327901"/>
              <a:gd name="connsiteY2" fmla="*/ 2404898 h 2581020"/>
              <a:gd name="connsiteX3" fmla="*/ 1 w 2327901"/>
              <a:gd name="connsiteY3" fmla="*/ 2393172 h 2581020"/>
              <a:gd name="connsiteX0" fmla="*/ 1 w 2327901"/>
              <a:gd name="connsiteY0" fmla="*/ 2393172 h 2579726"/>
              <a:gd name="connsiteX1" fmla="*/ 2327901 w 2327901"/>
              <a:gd name="connsiteY1" fmla="*/ 0 h 2579726"/>
              <a:gd name="connsiteX2" fmla="*/ 2232715 w 2327901"/>
              <a:gd name="connsiteY2" fmla="*/ 2404898 h 2579726"/>
              <a:gd name="connsiteX3" fmla="*/ 1 w 2327901"/>
              <a:gd name="connsiteY3" fmla="*/ 2393172 h 2579726"/>
            </a:gdLst>
            <a:ahLst/>
            <a:cxnLst>
              <a:cxn ang="0">
                <a:pos x="connsiteX0" y="connsiteY0"/>
              </a:cxn>
              <a:cxn ang="0">
                <a:pos x="connsiteX1" y="connsiteY1"/>
              </a:cxn>
              <a:cxn ang="0">
                <a:pos x="connsiteX2" y="connsiteY2"/>
              </a:cxn>
              <a:cxn ang="0">
                <a:pos x="connsiteX3" y="connsiteY3"/>
              </a:cxn>
            </a:cxnLst>
            <a:rect l="l" t="t" r="r" b="b"/>
            <a:pathLst>
              <a:path w="2327901" h="2579726">
                <a:moveTo>
                  <a:pt x="1" y="2393172"/>
                </a:moveTo>
                <a:lnTo>
                  <a:pt x="2327901" y="0"/>
                </a:lnTo>
                <a:lnTo>
                  <a:pt x="2232715" y="2404898"/>
                </a:lnTo>
                <a:cubicBezTo>
                  <a:pt x="1237948" y="2718390"/>
                  <a:pt x="721656" y="2544075"/>
                  <a:pt x="1" y="2393172"/>
                </a:cubicBezTo>
                <a:close/>
              </a:path>
            </a:pathLst>
          </a:custGeom>
          <a:gradFill flip="none" rotWithShape="1">
            <a:gsLst>
              <a:gs pos="79000">
                <a:schemeClr val="accent1">
                  <a:lumMod val="40000"/>
                  <a:lumOff val="60000"/>
                  <a:alpha val="7000"/>
                </a:schemeClr>
              </a:gs>
              <a:gs pos="20000">
                <a:srgbClr val="1F497D">
                  <a:lumMod val="60000"/>
                  <a:lumOff val="40000"/>
                  <a:alpha val="49000"/>
                </a:srgbClr>
              </a:gs>
              <a:gs pos="56000">
                <a:srgbClr val="17E7F1">
                  <a:lumMod val="20000"/>
                  <a:lumOff val="80000"/>
                  <a:alpha val="47000"/>
                </a:srgbClr>
              </a:gs>
            </a:gsLst>
            <a:lin ang="15600000" scaled="0"/>
            <a:tileRect/>
          </a:gradFill>
          <a:ln w="25400" cap="flat" cmpd="sng" algn="ctr">
            <a:noFill/>
            <a:prstDash val="solid"/>
          </a:ln>
          <a:effectLst/>
        </p:spPr>
        <p:txBody>
          <a:bodyPr rtlCol="0" anchor="ctr"/>
          <a:lstStyle/>
          <a:p>
            <a:pPr algn="ctr" defTabSz="960120">
              <a:defRPr/>
            </a:pPr>
            <a:endParaRPr lang="en-US" sz="1890" kern="0">
              <a:solidFill>
                <a:prstClr val="white"/>
              </a:solidFill>
              <a:latin typeface="Lato"/>
            </a:endParaRPr>
          </a:p>
        </p:txBody>
      </p:sp>
      <p:cxnSp>
        <p:nvCxnSpPr>
          <p:cNvPr id="71" name="Straight Connector 70">
            <a:extLst>
              <a:ext uri="{FF2B5EF4-FFF2-40B4-BE49-F238E27FC236}">
                <a16:creationId xmlns:a16="http://schemas.microsoft.com/office/drawing/2014/main" id="{6A1829F6-4A4C-449F-BE85-E0B8C3309B62}"/>
              </a:ext>
            </a:extLst>
          </p:cNvPr>
          <p:cNvCxnSpPr>
            <a:cxnSpLocks/>
          </p:cNvCxnSpPr>
          <p:nvPr/>
        </p:nvCxnSpPr>
        <p:spPr>
          <a:xfrm>
            <a:off x="10396792" y="5388684"/>
            <a:ext cx="962266" cy="27069"/>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sp>
        <p:nvSpPr>
          <p:cNvPr id="72" name="TextBox 71">
            <a:extLst>
              <a:ext uri="{FF2B5EF4-FFF2-40B4-BE49-F238E27FC236}">
                <a16:creationId xmlns:a16="http://schemas.microsoft.com/office/drawing/2014/main" id="{7FE3C435-424B-43ED-8382-A4D7B9598330}"/>
              </a:ext>
            </a:extLst>
          </p:cNvPr>
          <p:cNvSpPr txBox="1"/>
          <p:nvPr/>
        </p:nvSpPr>
        <p:spPr>
          <a:xfrm>
            <a:off x="12045664" y="5653503"/>
            <a:ext cx="755936" cy="350865"/>
          </a:xfrm>
          <a:prstGeom prst="rect">
            <a:avLst/>
          </a:prstGeom>
          <a:noFill/>
        </p:spPr>
        <p:txBody>
          <a:bodyPr wrap="square" rtlCol="0">
            <a:spAutoFit/>
          </a:bodyPr>
          <a:lstStyle/>
          <a:p>
            <a:pPr defTabSz="1267358">
              <a:defRPr/>
            </a:pPr>
            <a:r>
              <a:rPr lang="en-US" sz="840" kern="0" dirty="0">
                <a:solidFill>
                  <a:prstClr val="white"/>
                </a:solidFill>
                <a:effectLst>
                  <a:outerShdw blurRad="38100" dist="38100" dir="2700000" algn="tl">
                    <a:srgbClr val="000000">
                      <a:alpha val="43137"/>
                    </a:srgbClr>
                  </a:outerShdw>
                </a:effectLst>
                <a:latin typeface="Arial"/>
                <a:cs typeface="Arial"/>
              </a:rPr>
              <a:t>EVA Comms</a:t>
            </a:r>
          </a:p>
        </p:txBody>
      </p:sp>
      <p:sp>
        <p:nvSpPr>
          <p:cNvPr id="73" name="TextBox 72">
            <a:extLst>
              <a:ext uri="{FF2B5EF4-FFF2-40B4-BE49-F238E27FC236}">
                <a16:creationId xmlns:a16="http://schemas.microsoft.com/office/drawing/2014/main" id="{15F7407C-72D1-48C1-B84F-96D9D0256182}"/>
              </a:ext>
            </a:extLst>
          </p:cNvPr>
          <p:cNvSpPr txBox="1"/>
          <p:nvPr/>
        </p:nvSpPr>
        <p:spPr>
          <a:xfrm>
            <a:off x="9398903" y="4210383"/>
            <a:ext cx="611065" cy="512448"/>
          </a:xfrm>
          <a:prstGeom prst="rect">
            <a:avLst/>
          </a:prstGeom>
          <a:noFill/>
        </p:spPr>
        <p:txBody>
          <a:bodyPr wrap="none" rtlCol="0">
            <a:spAutoFit/>
          </a:bodyPr>
          <a:lstStyle/>
          <a:p>
            <a:pPr defTabSz="1267358">
              <a:defRPr/>
            </a:pPr>
            <a:r>
              <a:rPr lang="en-US" sz="840" kern="0">
                <a:solidFill>
                  <a:prstClr val="white"/>
                </a:solidFill>
                <a:effectLst>
                  <a:outerShdw blurRad="38100" dist="38100" dir="2700000" algn="tl">
                    <a:srgbClr val="000000">
                      <a:alpha val="43137"/>
                    </a:srgbClr>
                  </a:outerShdw>
                </a:effectLst>
                <a:latin typeface="Arial"/>
                <a:cs typeface="Arial"/>
              </a:rPr>
              <a:t>Network </a:t>
            </a:r>
          </a:p>
          <a:p>
            <a:pPr defTabSz="1267358">
              <a:defRPr/>
            </a:pPr>
            <a:r>
              <a:rPr lang="en-US" sz="840" kern="0">
                <a:solidFill>
                  <a:prstClr val="white"/>
                </a:solidFill>
                <a:effectLst>
                  <a:outerShdw blurRad="38100" dist="38100" dir="2700000" algn="tl">
                    <a:srgbClr val="000000">
                      <a:alpha val="43137"/>
                    </a:srgbClr>
                  </a:outerShdw>
                </a:effectLst>
                <a:latin typeface="Arial"/>
                <a:cs typeface="Arial"/>
              </a:rPr>
              <a:t>Lander</a:t>
            </a:r>
          </a:p>
          <a:p>
            <a:pPr defTabSz="1267358">
              <a:defRPr/>
            </a:pPr>
            <a:r>
              <a:rPr lang="en-US" sz="1050" kern="0">
                <a:solidFill>
                  <a:prstClr val="white"/>
                </a:solidFill>
                <a:effectLst>
                  <a:outerShdw blurRad="38100" dist="38100" dir="2700000" algn="tl">
                    <a:srgbClr val="000000">
                      <a:alpha val="43137"/>
                    </a:srgbClr>
                  </a:outerShdw>
                </a:effectLst>
                <a:latin typeface="Arial"/>
                <a:cs typeface="Arial"/>
              </a:rPr>
              <a:t> </a:t>
            </a:r>
          </a:p>
        </p:txBody>
      </p:sp>
      <p:pic>
        <p:nvPicPr>
          <p:cNvPr id="74" name="Picture 73" descr="A picture containing satellite&#10;&#10;Description automatically generated">
            <a:extLst>
              <a:ext uri="{FF2B5EF4-FFF2-40B4-BE49-F238E27FC236}">
                <a16:creationId xmlns:a16="http://schemas.microsoft.com/office/drawing/2014/main" id="{094890C7-1312-4C19-BCA0-20B9117AB0F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8852558" flipV="1">
            <a:off x="10115231" y="3374711"/>
            <a:ext cx="780414" cy="438948"/>
          </a:xfrm>
          <a:prstGeom prst="rect">
            <a:avLst/>
          </a:prstGeom>
        </p:spPr>
      </p:pic>
      <p:cxnSp>
        <p:nvCxnSpPr>
          <p:cNvPr id="75" name="Straight Connector 74">
            <a:extLst>
              <a:ext uri="{FF2B5EF4-FFF2-40B4-BE49-F238E27FC236}">
                <a16:creationId xmlns:a16="http://schemas.microsoft.com/office/drawing/2014/main" id="{28E54D19-FBD9-4349-98DA-310D30CB7A20}"/>
              </a:ext>
            </a:extLst>
          </p:cNvPr>
          <p:cNvCxnSpPr>
            <a:cxnSpLocks/>
            <a:endCxn id="24" idx="3"/>
          </p:cNvCxnSpPr>
          <p:nvPr/>
        </p:nvCxnSpPr>
        <p:spPr>
          <a:xfrm flipH="1">
            <a:off x="9770248" y="2361382"/>
            <a:ext cx="2084604" cy="967177"/>
          </a:xfrm>
          <a:prstGeom prst="line">
            <a:avLst/>
          </a:prstGeom>
          <a:noFill/>
          <a:ln w="15875" cap="flat" cmpd="sng" algn="ctr">
            <a:solidFill>
              <a:srgbClr val="5B9BD5"/>
            </a:solidFill>
            <a:prstDash val="solid"/>
            <a:headEnd type="triangle" w="med" len="med"/>
            <a:tailEnd type="triangle" w="med" len="med"/>
          </a:ln>
          <a:effectLst>
            <a:glow rad="50800">
              <a:srgbClr val="20202E">
                <a:lumMod val="50000"/>
                <a:lumOff val="50000"/>
                <a:alpha val="44000"/>
              </a:srgbClr>
            </a:glow>
            <a:outerShdw blurRad="40000" dist="20000" dir="5400000" rotWithShape="0">
              <a:srgbClr val="000000">
                <a:alpha val="38000"/>
              </a:srgbClr>
            </a:outerShdw>
          </a:effectLst>
        </p:spPr>
      </p:cxnSp>
      <p:cxnSp>
        <p:nvCxnSpPr>
          <p:cNvPr id="50" name="Straight Connector 49">
            <a:extLst>
              <a:ext uri="{FF2B5EF4-FFF2-40B4-BE49-F238E27FC236}">
                <a16:creationId xmlns:a16="http://schemas.microsoft.com/office/drawing/2014/main" id="{AF712BA2-E4C1-4F6D-AA6A-55CA9972A49A}"/>
              </a:ext>
            </a:extLst>
          </p:cNvPr>
          <p:cNvCxnSpPr>
            <a:cxnSpLocks/>
            <a:stCxn id="74" idx="2"/>
          </p:cNvCxnSpPr>
          <p:nvPr/>
        </p:nvCxnSpPr>
        <p:spPr>
          <a:xfrm>
            <a:off x="10623224" y="3779375"/>
            <a:ext cx="959176" cy="1401407"/>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sp>
        <p:nvSpPr>
          <p:cNvPr id="79" name="TextBox 78">
            <a:extLst>
              <a:ext uri="{FF2B5EF4-FFF2-40B4-BE49-F238E27FC236}">
                <a16:creationId xmlns:a16="http://schemas.microsoft.com/office/drawing/2014/main" id="{E6C5E45E-2315-4D86-A73D-15FF97539B19}"/>
              </a:ext>
            </a:extLst>
          </p:cNvPr>
          <p:cNvSpPr txBox="1"/>
          <p:nvPr/>
        </p:nvSpPr>
        <p:spPr>
          <a:xfrm>
            <a:off x="9067800" y="6399982"/>
            <a:ext cx="990600" cy="350865"/>
          </a:xfrm>
          <a:prstGeom prst="rect">
            <a:avLst/>
          </a:prstGeom>
          <a:noFill/>
        </p:spPr>
        <p:txBody>
          <a:bodyPr wrap="square" rtlCol="0">
            <a:spAutoFit/>
          </a:bodyPr>
          <a:lstStyle/>
          <a:p>
            <a:pPr defTabSz="1267358">
              <a:defRPr/>
            </a:pPr>
            <a:r>
              <a:rPr lang="en-US" sz="840" kern="0" dirty="0">
                <a:solidFill>
                  <a:prstClr val="white"/>
                </a:solidFill>
                <a:effectLst>
                  <a:outerShdw blurRad="38100" dist="38100" dir="2700000" algn="tl">
                    <a:srgbClr val="000000">
                      <a:alpha val="43137"/>
                    </a:srgbClr>
                  </a:outerShdw>
                </a:effectLst>
                <a:latin typeface="Arial"/>
                <a:cs typeface="Arial"/>
              </a:rPr>
              <a:t>Descent &amp; ascent coverage</a:t>
            </a:r>
          </a:p>
        </p:txBody>
      </p:sp>
      <p:cxnSp>
        <p:nvCxnSpPr>
          <p:cNvPr id="82" name="Straight Connector 81">
            <a:extLst>
              <a:ext uri="{FF2B5EF4-FFF2-40B4-BE49-F238E27FC236}">
                <a16:creationId xmlns:a16="http://schemas.microsoft.com/office/drawing/2014/main" id="{B6FCE3D3-28AB-4C37-9653-9E09679A9B39}"/>
              </a:ext>
            </a:extLst>
          </p:cNvPr>
          <p:cNvCxnSpPr>
            <a:cxnSpLocks/>
            <a:stCxn id="32" idx="2"/>
          </p:cNvCxnSpPr>
          <p:nvPr/>
        </p:nvCxnSpPr>
        <p:spPr>
          <a:xfrm>
            <a:off x="9080847" y="4938083"/>
            <a:ext cx="291753" cy="91117"/>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87" name="Straight Connector 86">
            <a:extLst>
              <a:ext uri="{FF2B5EF4-FFF2-40B4-BE49-F238E27FC236}">
                <a16:creationId xmlns:a16="http://schemas.microsoft.com/office/drawing/2014/main" id="{8393226E-651C-4F00-868E-1EBB47F74D52}"/>
              </a:ext>
            </a:extLst>
          </p:cNvPr>
          <p:cNvCxnSpPr>
            <a:cxnSpLocks/>
          </p:cNvCxnSpPr>
          <p:nvPr/>
        </p:nvCxnSpPr>
        <p:spPr>
          <a:xfrm>
            <a:off x="9677400" y="3505200"/>
            <a:ext cx="533400" cy="533400"/>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sp>
        <p:nvSpPr>
          <p:cNvPr id="90" name="TextBox 89">
            <a:extLst>
              <a:ext uri="{FF2B5EF4-FFF2-40B4-BE49-F238E27FC236}">
                <a16:creationId xmlns:a16="http://schemas.microsoft.com/office/drawing/2014/main" id="{B6E292E1-D54F-475E-89A8-56A99D123280}"/>
              </a:ext>
            </a:extLst>
          </p:cNvPr>
          <p:cNvSpPr txBox="1"/>
          <p:nvPr/>
        </p:nvSpPr>
        <p:spPr>
          <a:xfrm>
            <a:off x="9906000" y="3612151"/>
            <a:ext cx="685800" cy="274049"/>
          </a:xfrm>
          <a:prstGeom prst="rect">
            <a:avLst/>
          </a:prstGeom>
          <a:noFill/>
        </p:spPr>
        <p:txBody>
          <a:bodyPr wrap="square" rtlCol="0">
            <a:spAutoFit/>
          </a:bodyPr>
          <a:lstStyle/>
          <a:p>
            <a:pPr defTabSz="480075">
              <a:defRPr/>
            </a:pPr>
            <a:r>
              <a:rPr lang="en-US" sz="840" b="1" dirty="0">
                <a:solidFill>
                  <a:srgbClr val="FF0000"/>
                </a:solidFill>
                <a:latin typeface="Arial" panose="020B0604020202020204" pitchFamily="34" charset="0"/>
                <a:cs typeface="Arial" panose="020B0604020202020204" pitchFamily="34" charset="0"/>
              </a:rPr>
              <a:t>Crosslink</a:t>
            </a:r>
            <a:r>
              <a:rPr lang="en-US" sz="1181" b="1" kern="0" dirty="0">
                <a:solidFill>
                  <a:prstClr val="white"/>
                </a:solidFill>
                <a:latin typeface="Calibri Light" panose="020F0302020204030204"/>
              </a:rPr>
              <a:t> </a:t>
            </a:r>
            <a:endParaRPr lang="en-US" sz="1181" kern="0" dirty="0">
              <a:solidFill>
                <a:prstClr val="white"/>
              </a:solidFill>
              <a:latin typeface="Calibri Light" panose="020F0302020204030204"/>
            </a:endParaRPr>
          </a:p>
        </p:txBody>
      </p:sp>
      <p:sp>
        <p:nvSpPr>
          <p:cNvPr id="91" name="TextBox 90">
            <a:extLst>
              <a:ext uri="{FF2B5EF4-FFF2-40B4-BE49-F238E27FC236}">
                <a16:creationId xmlns:a16="http://schemas.microsoft.com/office/drawing/2014/main" id="{D174ADBF-DB12-42F0-B1B1-289781F6CD59}"/>
              </a:ext>
            </a:extLst>
          </p:cNvPr>
          <p:cNvSpPr txBox="1"/>
          <p:nvPr/>
        </p:nvSpPr>
        <p:spPr>
          <a:xfrm>
            <a:off x="7924800" y="2514600"/>
            <a:ext cx="1981200" cy="350865"/>
          </a:xfrm>
          <a:prstGeom prst="rect">
            <a:avLst/>
          </a:prstGeom>
          <a:noFill/>
        </p:spPr>
        <p:txBody>
          <a:bodyPr wrap="square" rtlCol="0">
            <a:spAutoFit/>
          </a:bodyPr>
          <a:lstStyle/>
          <a:p>
            <a:pPr defTabSz="1267358">
              <a:defRPr/>
            </a:pPr>
            <a:r>
              <a:rPr lang="en-US" sz="840" b="1" kern="0" dirty="0">
                <a:solidFill>
                  <a:srgbClr val="92D050"/>
                </a:solidFill>
                <a:latin typeface="Arial" panose="020B0604020202020204" pitchFamily="34" charset="0"/>
                <a:cs typeface="Arial" panose="020B0604020202020204" pitchFamily="34" charset="0"/>
              </a:rPr>
              <a:t>Lunar Systems Broadcast Link:</a:t>
            </a:r>
          </a:p>
          <a:p>
            <a:pPr marL="119063" indent="-119063" defTabSz="1267358">
              <a:buFont typeface="Arial" panose="020B0604020202020204" pitchFamily="34" charset="0"/>
              <a:buChar char="•"/>
              <a:defRPr/>
            </a:pPr>
            <a:r>
              <a:rPr lang="en-US" sz="840" b="1" kern="0" dirty="0">
                <a:solidFill>
                  <a:srgbClr val="FFC000"/>
                </a:solidFill>
                <a:latin typeface="Arial" panose="020B0604020202020204" pitchFamily="34" charset="0"/>
                <a:cs typeface="Arial" panose="020B0604020202020204" pitchFamily="34" charset="0"/>
              </a:rPr>
              <a:t>S-band radio navigation service</a:t>
            </a:r>
          </a:p>
        </p:txBody>
      </p:sp>
      <p:cxnSp>
        <p:nvCxnSpPr>
          <p:cNvPr id="92" name="Straight Connector 91">
            <a:extLst>
              <a:ext uri="{FF2B5EF4-FFF2-40B4-BE49-F238E27FC236}">
                <a16:creationId xmlns:a16="http://schemas.microsoft.com/office/drawing/2014/main" id="{A60ACD88-6150-491B-B343-777C36914DE0}"/>
              </a:ext>
            </a:extLst>
          </p:cNvPr>
          <p:cNvCxnSpPr>
            <a:cxnSpLocks/>
          </p:cNvCxnSpPr>
          <p:nvPr/>
        </p:nvCxnSpPr>
        <p:spPr>
          <a:xfrm>
            <a:off x="8153400" y="2819400"/>
            <a:ext cx="533400" cy="0"/>
          </a:xfrm>
          <a:prstGeom prst="line">
            <a:avLst/>
          </a:prstGeom>
          <a:noFill/>
          <a:ln w="12700" cap="flat" cmpd="sng" algn="ctr">
            <a:solidFill>
              <a:schemeClr val="bg1"/>
            </a:solidFill>
            <a:prstDash val="sysDot"/>
            <a:headEnd type="none" w="med" len="med"/>
            <a:tailEnd type="none" w="med" len="med"/>
          </a:ln>
          <a:effectLst>
            <a:outerShdw blurRad="40000" dist="20000" dir="5400000" rotWithShape="0">
              <a:srgbClr val="000000">
                <a:alpha val="38000"/>
              </a:srgbClr>
            </a:outerShdw>
          </a:effectLst>
        </p:spPr>
      </p:cxnSp>
      <p:cxnSp>
        <p:nvCxnSpPr>
          <p:cNvPr id="98" name="Straight Connector 97">
            <a:extLst>
              <a:ext uri="{FF2B5EF4-FFF2-40B4-BE49-F238E27FC236}">
                <a16:creationId xmlns:a16="http://schemas.microsoft.com/office/drawing/2014/main" id="{790746E5-083F-484B-B2EF-C33B33849DB4}"/>
              </a:ext>
            </a:extLst>
          </p:cNvPr>
          <p:cNvCxnSpPr>
            <a:cxnSpLocks/>
            <a:endCxn id="22" idx="3"/>
          </p:cNvCxnSpPr>
          <p:nvPr/>
        </p:nvCxnSpPr>
        <p:spPr>
          <a:xfrm flipV="1">
            <a:off x="9552240" y="4281450"/>
            <a:ext cx="813274" cy="671550"/>
          </a:xfrm>
          <a:prstGeom prst="line">
            <a:avLst/>
          </a:prstGeom>
          <a:noFill/>
          <a:ln w="25400" cap="rnd">
            <a:solidFill>
              <a:srgbClr val="FF0000"/>
            </a:solidFill>
            <a:prstDash val="sysDot"/>
            <a:round/>
            <a:headEnd type="stealth"/>
            <a:tailEnd type="stealth"/>
          </a:ln>
          <a:effectLst>
            <a:glow rad="50800">
              <a:srgbClr val="FF0000">
                <a:alpha val="9000"/>
              </a:srgbClr>
            </a:glow>
          </a:effectLst>
        </p:spPr>
      </p:cxnSp>
      <p:sp>
        <p:nvSpPr>
          <p:cNvPr id="33" name="TextBox 32">
            <a:extLst>
              <a:ext uri="{FF2B5EF4-FFF2-40B4-BE49-F238E27FC236}">
                <a16:creationId xmlns:a16="http://schemas.microsoft.com/office/drawing/2014/main" id="{83FEEFC0-D1F2-4EE0-BF93-A938BA9BAC71}"/>
              </a:ext>
            </a:extLst>
          </p:cNvPr>
          <p:cNvSpPr txBox="1"/>
          <p:nvPr/>
        </p:nvSpPr>
        <p:spPr>
          <a:xfrm>
            <a:off x="9350405" y="4495800"/>
            <a:ext cx="601447" cy="532582"/>
          </a:xfrm>
          <a:prstGeom prst="rect">
            <a:avLst/>
          </a:prstGeom>
          <a:noFill/>
        </p:spPr>
        <p:txBody>
          <a:bodyPr wrap="none" rtlCol="0">
            <a:spAutoFit/>
          </a:bodyPr>
          <a:lstStyle/>
          <a:p>
            <a:pPr defTabSz="1267358">
              <a:defRPr/>
            </a:pPr>
            <a:r>
              <a:rPr lang="en-US" sz="840" kern="0" dirty="0">
                <a:solidFill>
                  <a:prstClr val="white"/>
                </a:solidFill>
                <a:latin typeface="Arial"/>
                <a:cs typeface="Arial"/>
              </a:rPr>
              <a:t>Comm</a:t>
            </a:r>
          </a:p>
          <a:p>
            <a:pPr defTabSz="1267358">
              <a:defRPr/>
            </a:pPr>
            <a:r>
              <a:rPr lang="en-US" sz="840" kern="0" dirty="0">
                <a:solidFill>
                  <a:prstClr val="white"/>
                </a:solidFill>
                <a:latin typeface="Arial"/>
                <a:cs typeface="Arial"/>
              </a:rPr>
              <a:t>Terminal</a:t>
            </a:r>
          </a:p>
          <a:p>
            <a:pPr defTabSz="1267358">
              <a:defRPr/>
            </a:pPr>
            <a:r>
              <a:rPr lang="en-US" sz="1181" kern="0" dirty="0">
                <a:solidFill>
                  <a:prstClr val="white"/>
                </a:solidFill>
                <a:latin typeface="Arial"/>
                <a:cs typeface="Arial"/>
              </a:rPr>
              <a:t> </a:t>
            </a:r>
          </a:p>
        </p:txBody>
      </p:sp>
      <p:cxnSp>
        <p:nvCxnSpPr>
          <p:cNvPr id="102" name="Straight Connector 101">
            <a:extLst>
              <a:ext uri="{FF2B5EF4-FFF2-40B4-BE49-F238E27FC236}">
                <a16:creationId xmlns:a16="http://schemas.microsoft.com/office/drawing/2014/main" id="{71210AF7-D321-40EC-BAD2-C9DB3775E627}"/>
              </a:ext>
            </a:extLst>
          </p:cNvPr>
          <p:cNvCxnSpPr>
            <a:cxnSpLocks/>
          </p:cNvCxnSpPr>
          <p:nvPr/>
        </p:nvCxnSpPr>
        <p:spPr>
          <a:xfrm flipV="1">
            <a:off x="10744200" y="5410200"/>
            <a:ext cx="76200" cy="609600"/>
          </a:xfrm>
          <a:prstGeom prst="line">
            <a:avLst/>
          </a:prstGeom>
          <a:noFill/>
          <a:ln w="12700" cap="flat" cmpd="sng" algn="ctr">
            <a:solidFill>
              <a:schemeClr val="bg2"/>
            </a:solidFill>
            <a:prstDash val="sysDot"/>
            <a:headEnd type="oval" w="med" len="med"/>
            <a:tailEnd type="none" w="med" len="me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774150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Content Placeholder 92"/>
          <p:cNvSpPr>
            <a:spLocks noGrp="1"/>
          </p:cNvSpPr>
          <p:nvPr>
            <p:ph idx="1"/>
          </p:nvPr>
        </p:nvSpPr>
        <p:spPr>
          <a:xfrm>
            <a:off x="733425" y="5562600"/>
            <a:ext cx="11377059" cy="1056026"/>
          </a:xfrm>
        </p:spPr>
        <p:txBody>
          <a:bodyPr>
            <a:noAutofit/>
          </a:bodyPr>
          <a:lstStyle/>
          <a:p>
            <a:pPr marL="245031" indent="-245031">
              <a:spcBef>
                <a:spcPts val="0"/>
              </a:spcBef>
            </a:pPr>
            <a:r>
              <a:rPr lang="en-US" sz="1800" dirty="0"/>
              <a:t>Strategy: Develop a flexible </a:t>
            </a:r>
            <a:r>
              <a:rPr lang="en-US" sz="1800" i="1" dirty="0"/>
              <a:t>planetary network </a:t>
            </a:r>
            <a:r>
              <a:rPr lang="en-US" sz="1800" dirty="0"/>
              <a:t>architecture adaptable to any celestial body to reduce development &amp; operation cost</a:t>
            </a:r>
          </a:p>
          <a:p>
            <a:pPr marL="245031" indent="-245031">
              <a:spcBef>
                <a:spcPts val="0"/>
              </a:spcBef>
            </a:pPr>
            <a:r>
              <a:rPr lang="en-US" sz="1800" dirty="0">
                <a:solidFill>
                  <a:srgbClr val="FF0000"/>
                </a:solidFill>
              </a:rPr>
              <a:t>User-network </a:t>
            </a:r>
            <a:r>
              <a:rPr lang="en-US" sz="1800" b="1" dirty="0">
                <a:solidFill>
                  <a:srgbClr val="FF0000"/>
                </a:solidFill>
              </a:rPr>
              <a:t>proximity links </a:t>
            </a:r>
            <a:r>
              <a:rPr lang="en-US" sz="1800" dirty="0"/>
              <a:t>(space-space &amp; space-ground/surface) provide standardized services &amp; design for users of planetary networks </a:t>
            </a:r>
          </a:p>
          <a:p>
            <a:pPr marL="245031" indent="-245031">
              <a:spcBef>
                <a:spcPts val="0"/>
              </a:spcBef>
            </a:pPr>
            <a:r>
              <a:rPr lang="en-US" sz="1800" dirty="0">
                <a:solidFill>
                  <a:srgbClr val="4F81BD"/>
                </a:solidFill>
              </a:rPr>
              <a:t>Network-network </a:t>
            </a:r>
            <a:r>
              <a:rPr lang="en-US" sz="1800" b="1" dirty="0">
                <a:solidFill>
                  <a:srgbClr val="4F81BD"/>
                </a:solidFill>
              </a:rPr>
              <a:t>Trunk links </a:t>
            </a:r>
            <a:r>
              <a:rPr lang="en-US" sz="1800" dirty="0"/>
              <a:t>are internal network space-ground connections for long distance “back haul”</a:t>
            </a:r>
          </a:p>
        </p:txBody>
      </p:sp>
      <p:sp>
        <p:nvSpPr>
          <p:cNvPr id="4" name="Slide Number Placeholder 3">
            <a:extLst>
              <a:ext uri="{FF2B5EF4-FFF2-40B4-BE49-F238E27FC236}">
                <a16:creationId xmlns:a16="http://schemas.microsoft.com/office/drawing/2014/main" id="{06149EB3-4E4E-4191-841D-00B6F6A69419}"/>
              </a:ext>
            </a:extLst>
          </p:cNvPr>
          <p:cNvSpPr>
            <a:spLocks noGrp="1"/>
          </p:cNvSpPr>
          <p:nvPr>
            <p:ph type="sldNum" sz="quarter" idx="10"/>
          </p:nvPr>
        </p:nvSpPr>
        <p:spPr/>
        <p:txBody>
          <a:bodyPr/>
          <a:lstStyle/>
          <a:p>
            <a:fld id="{8DC8C80A-B514-4A4F-8C59-9310EB0FB9A4}" type="slidenum">
              <a:rPr lang="en-US" smtClean="0">
                <a:solidFill>
                  <a:prstClr val="black">
                    <a:tint val="75000"/>
                  </a:prstClr>
                </a:solidFill>
              </a:rPr>
              <a:pPr/>
              <a:t>3</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sz="4000" b="1" dirty="0"/>
              <a:t>LunaNet and Planetary Networks</a:t>
            </a:r>
            <a:br>
              <a:rPr lang="en-US" dirty="0"/>
            </a:br>
            <a:r>
              <a:rPr lang="en-US" sz="3100" dirty="0"/>
              <a:t>Planetary Networks: Earth, Moon and Mars - One Architecture </a:t>
            </a:r>
            <a:endParaRPr lang="en-US" sz="3300" dirty="0"/>
          </a:p>
        </p:txBody>
      </p:sp>
      <p:grpSp>
        <p:nvGrpSpPr>
          <p:cNvPr id="3" name="Group 2">
            <a:extLst>
              <a:ext uri="{FF2B5EF4-FFF2-40B4-BE49-F238E27FC236}">
                <a16:creationId xmlns:a16="http://schemas.microsoft.com/office/drawing/2014/main" id="{00647A49-ECC1-44CA-A0CF-F544790A465A}"/>
              </a:ext>
            </a:extLst>
          </p:cNvPr>
          <p:cNvGrpSpPr/>
          <p:nvPr/>
        </p:nvGrpSpPr>
        <p:grpSpPr>
          <a:xfrm>
            <a:off x="4348647" y="1239387"/>
            <a:ext cx="3558703" cy="4170813"/>
            <a:chOff x="4348647" y="1312503"/>
            <a:chExt cx="3558703" cy="4170813"/>
          </a:xfrm>
        </p:grpSpPr>
        <p:cxnSp>
          <p:nvCxnSpPr>
            <p:cNvPr id="7" name="Straight Connector 6"/>
            <p:cNvCxnSpPr/>
            <p:nvPr/>
          </p:nvCxnSpPr>
          <p:spPr>
            <a:xfrm>
              <a:off x="5468052" y="2049831"/>
              <a:ext cx="2164258" cy="0"/>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5458021" y="3182479"/>
              <a:ext cx="2251854" cy="2240111"/>
              <a:chOff x="3661824" y="3066681"/>
              <a:chExt cx="1902819" cy="1892896"/>
            </a:xfrm>
            <a:effectLst/>
          </p:grpSpPr>
          <p:sp>
            <p:nvSpPr>
              <p:cNvPr id="84" name="Arc 147"/>
              <p:cNvSpPr>
                <a:spLocks noChangeArrowheads="1"/>
              </p:cNvSpPr>
              <p:nvPr/>
            </p:nvSpPr>
            <p:spPr bwMode="auto">
              <a:xfrm rot="19041669">
                <a:off x="3661824" y="3066681"/>
                <a:ext cx="1902819" cy="1892896"/>
              </a:xfrm>
              <a:custGeom>
                <a:avLst/>
                <a:gdLst>
                  <a:gd name="T0" fmla="*/ 5700 w 354027"/>
                  <a:gd name="T1" fmla="*/ 1071272 h 1710988"/>
                  <a:gd name="T2" fmla="*/ 176999 w 354027"/>
                  <a:gd name="T3" fmla="*/ 855832 h 1710988"/>
                  <a:gd name="T4" fmla="*/ 123627 w 354027"/>
                  <a:gd name="T5" fmla="*/ 1671825 h 1710988"/>
                  <a:gd name="T6" fmla="*/ 0 60000 65536"/>
                  <a:gd name="T7" fmla="*/ 0 60000 65536"/>
                  <a:gd name="T8" fmla="*/ 0 60000 65536"/>
                  <a:gd name="T9" fmla="*/ 0 w 354027"/>
                  <a:gd name="T10" fmla="*/ 0 h 1710988"/>
                  <a:gd name="T11" fmla="*/ 354027 w 354027"/>
                  <a:gd name="T12" fmla="*/ 1710988 h 1710988"/>
                </a:gdLst>
                <a:ahLst/>
                <a:cxnLst>
                  <a:cxn ang="T6">
                    <a:pos x="T0" y="T1"/>
                  </a:cxn>
                  <a:cxn ang="T7">
                    <a:pos x="T2" y="T3"/>
                  </a:cxn>
                  <a:cxn ang="T8">
                    <a:pos x="T4" y="T5"/>
                  </a:cxn>
                </a:cxnLst>
                <a:rect l="T9" t="T10" r="T11" b="T12"/>
                <a:pathLst>
                  <a:path w="354027" h="1710988" stroke="0">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lnTo>
                      <a:pt x="177014" y="855494"/>
                    </a:lnTo>
                    <a:close/>
                  </a:path>
                  <a:path w="354027" h="1710988" fill="none">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path>
                </a:pathLst>
              </a:custGeom>
              <a:noFill/>
              <a:ln w="9525">
                <a:solidFill>
                  <a:schemeClr val="bg1">
                    <a:lumMod val="50000"/>
                  </a:schemeClr>
                </a:solidFill>
                <a:prstDash val="dash"/>
                <a:round/>
                <a:headEnd/>
                <a:tailEnd/>
              </a:ln>
              <a:effectLst/>
            </p:spPr>
            <p:txBody>
              <a:bodyPr anchor="ctr"/>
              <a:lstStyle/>
              <a:p>
                <a:pPr>
                  <a:defRPr/>
                </a:pPr>
                <a:endParaRPr lang="en-US" sz="1890" dirty="0">
                  <a:ea typeface="ＭＳ Ｐゴシック" charset="0"/>
                  <a:cs typeface="ＭＳ Ｐゴシック" charset="0"/>
                </a:endParaRPr>
              </a:p>
            </p:txBody>
          </p:sp>
          <p:pic>
            <p:nvPicPr>
              <p:cNvPr id="85" name="Picture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027" y="3431712"/>
                <a:ext cx="1219200" cy="1219200"/>
              </a:xfrm>
              <a:prstGeom prst="rect">
                <a:avLst/>
              </a:prstGeom>
            </p:spPr>
          </p:pic>
        </p:grpSp>
        <p:pic>
          <p:nvPicPr>
            <p:cNvPr id="13" name="Picture 67" descr="Inner Fire 52:Biz Conferences:2004:2004 STAIF - AIP:Presentation:">
              <a:hlinkClick r:id="" action="ppaction://noaction" highlightClick="1"/>
            </p:cNvPr>
            <p:cNvPicPr>
              <a:picLocks noChangeAspect="1" noChangeArrowheads="1"/>
            </p:cNvPicPr>
            <p:nvPr/>
          </p:nvPicPr>
          <p:blipFill>
            <a:blip r:embed="rId4" cstate="print">
              <a:lum bright="4000" contrast="20000"/>
            </a:blip>
            <a:srcRect/>
            <a:stretch>
              <a:fillRect/>
            </a:stretch>
          </p:blipFill>
          <p:spPr bwMode="invGray">
            <a:xfrm>
              <a:off x="5197519" y="4216121"/>
              <a:ext cx="309984" cy="789052"/>
            </a:xfrm>
            <a:prstGeom prst="rect">
              <a:avLst/>
            </a:prstGeom>
            <a:noFill/>
            <a:ln w="9525">
              <a:noFill/>
              <a:miter lim="800000"/>
              <a:headEnd/>
              <a:tailEnd/>
            </a:ln>
          </p:spPr>
        </p:pic>
        <p:sp>
          <p:nvSpPr>
            <p:cNvPr id="14" name="TextBox 13"/>
            <p:cNvSpPr txBox="1"/>
            <p:nvPr/>
          </p:nvSpPr>
          <p:spPr>
            <a:xfrm>
              <a:off x="4348647" y="1740514"/>
              <a:ext cx="1663378" cy="318549"/>
            </a:xfrm>
            <a:prstGeom prst="rect">
              <a:avLst/>
            </a:prstGeom>
            <a:noFill/>
          </p:spPr>
          <p:txBody>
            <a:bodyPr wrap="square" rtlCol="0">
              <a:spAutoFit/>
            </a:bodyPr>
            <a:lstStyle/>
            <a:p>
              <a:pPr algn="ctr"/>
              <a:r>
                <a:rPr lang="en-US" sz="1470" dirty="0"/>
                <a:t>High Earth Orbit</a:t>
              </a:r>
            </a:p>
          </p:txBody>
        </p:sp>
        <p:sp>
          <p:nvSpPr>
            <p:cNvPr id="20" name="TextBox 19"/>
            <p:cNvSpPr txBox="1"/>
            <p:nvPr/>
          </p:nvSpPr>
          <p:spPr>
            <a:xfrm>
              <a:off x="5699481" y="5164767"/>
              <a:ext cx="1384674" cy="318549"/>
            </a:xfrm>
            <a:prstGeom prst="rect">
              <a:avLst/>
            </a:prstGeom>
            <a:noFill/>
          </p:spPr>
          <p:txBody>
            <a:bodyPr wrap="none" rtlCol="0">
              <a:spAutoFit/>
            </a:bodyPr>
            <a:lstStyle/>
            <a:p>
              <a:r>
                <a:rPr lang="en-US" sz="1470" dirty="0"/>
                <a:t>Low Earth Orbit</a:t>
              </a:r>
              <a:endParaRPr lang="en-US" sz="1260" dirty="0"/>
            </a:p>
          </p:txBody>
        </p:sp>
        <p:sp>
          <p:nvSpPr>
            <p:cNvPr id="23" name="Rectangle 22"/>
            <p:cNvSpPr/>
            <p:nvPr/>
          </p:nvSpPr>
          <p:spPr>
            <a:xfrm>
              <a:off x="6144565" y="3604402"/>
              <a:ext cx="865703" cy="544765"/>
            </a:xfrm>
            <a:prstGeom prst="rect">
              <a:avLst/>
            </a:prstGeom>
            <a:solidFill>
              <a:srgbClr val="EAEAEA">
                <a:alpha val="50196"/>
              </a:srgbClr>
            </a:solidFill>
          </p:spPr>
          <p:txBody>
            <a:bodyPr wrap="square">
              <a:spAutoFit/>
            </a:bodyPr>
            <a:lstStyle/>
            <a:p>
              <a:pPr algn="ctr"/>
              <a:r>
                <a:rPr lang="en-US" sz="1470" dirty="0"/>
                <a:t>Control System</a:t>
              </a:r>
            </a:p>
          </p:txBody>
        </p:sp>
        <p:cxnSp>
          <p:nvCxnSpPr>
            <p:cNvPr id="24" name="Straight Arrow Connector 23"/>
            <p:cNvCxnSpPr>
              <a:endCxn id="40" idx="0"/>
            </p:cNvCxnSpPr>
            <p:nvPr/>
          </p:nvCxnSpPr>
          <p:spPr>
            <a:xfrm>
              <a:off x="6548473" y="2268138"/>
              <a:ext cx="563" cy="110725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486678" y="2628800"/>
              <a:ext cx="827359" cy="544765"/>
            </a:xfrm>
            <a:prstGeom prst="rect">
              <a:avLst/>
            </a:prstGeom>
            <a:noFill/>
          </p:spPr>
          <p:txBody>
            <a:bodyPr wrap="square" rtlCol="0">
              <a:spAutoFit/>
            </a:bodyPr>
            <a:lstStyle/>
            <a:p>
              <a:r>
                <a:rPr lang="en-US" sz="1470" dirty="0">
                  <a:solidFill>
                    <a:srgbClr val="4F81BD"/>
                  </a:solidFill>
                </a:rPr>
                <a:t>Trunk link</a:t>
              </a:r>
            </a:p>
          </p:txBody>
        </p:sp>
        <p:cxnSp>
          <p:nvCxnSpPr>
            <p:cNvPr id="26" name="Straight Arrow Connector 25"/>
            <p:cNvCxnSpPr>
              <a:endCxn id="13" idx="3"/>
            </p:cNvCxnSpPr>
            <p:nvPr/>
          </p:nvCxnSpPr>
          <p:spPr>
            <a:xfrm flipH="1">
              <a:off x="5507504" y="2299965"/>
              <a:ext cx="915453" cy="2310684"/>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27" name="Straight Arrow Connector 26"/>
            <p:cNvCxnSpPr>
              <a:endCxn id="29" idx="0"/>
            </p:cNvCxnSpPr>
            <p:nvPr/>
          </p:nvCxnSpPr>
          <p:spPr>
            <a:xfrm>
              <a:off x="6765365" y="2248726"/>
              <a:ext cx="860181" cy="1491285"/>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sp>
          <p:nvSpPr>
            <p:cNvPr id="28" name="TextBox 27"/>
            <p:cNvSpPr txBox="1"/>
            <p:nvPr/>
          </p:nvSpPr>
          <p:spPr>
            <a:xfrm>
              <a:off x="5017165" y="2311899"/>
              <a:ext cx="1190342" cy="544765"/>
            </a:xfrm>
            <a:prstGeom prst="rect">
              <a:avLst/>
            </a:prstGeom>
            <a:noFill/>
          </p:spPr>
          <p:txBody>
            <a:bodyPr wrap="square" rtlCol="0">
              <a:spAutoFit/>
            </a:bodyPr>
            <a:lstStyle/>
            <a:p>
              <a:pPr algn="r"/>
              <a:r>
                <a:rPr lang="en-US" sz="1470" dirty="0">
                  <a:solidFill>
                    <a:srgbClr val="FF0000"/>
                  </a:solidFill>
                </a:rPr>
                <a:t>Proximity Links</a:t>
              </a:r>
            </a:p>
          </p:txBody>
        </p:sp>
        <p:pic>
          <p:nvPicPr>
            <p:cNvPr id="29" name="Picture 118" descr="GOES.gif"/>
            <p:cNvPicPr>
              <a:picLocks noChangeAspect="1"/>
            </p:cNvPicPr>
            <p:nvPr/>
          </p:nvPicPr>
          <p:blipFill>
            <a:blip r:embed="rId5" cstate="print">
              <a:lum bright="10000" contrast="18000"/>
            </a:blip>
            <a:srcRect/>
            <a:stretch>
              <a:fillRect/>
            </a:stretch>
          </p:blipFill>
          <p:spPr bwMode="auto">
            <a:xfrm>
              <a:off x="7343742" y="3740010"/>
              <a:ext cx="563608" cy="392648"/>
            </a:xfrm>
            <a:prstGeom prst="rect">
              <a:avLst/>
            </a:prstGeom>
            <a:noFill/>
            <a:ln w="9525">
              <a:noFill/>
              <a:miter lim="800000"/>
              <a:headEnd/>
              <a:tailEnd/>
            </a:ln>
          </p:spPr>
        </p:pic>
        <p:sp>
          <p:nvSpPr>
            <p:cNvPr id="30" name="TextBox 29"/>
            <p:cNvSpPr txBox="1"/>
            <p:nvPr/>
          </p:nvSpPr>
          <p:spPr>
            <a:xfrm>
              <a:off x="6051199" y="1593383"/>
              <a:ext cx="1041888" cy="318549"/>
            </a:xfrm>
            <a:prstGeom prst="rect">
              <a:avLst/>
            </a:prstGeom>
            <a:noFill/>
          </p:spPr>
          <p:txBody>
            <a:bodyPr wrap="none" rtlCol="0">
              <a:spAutoFit/>
            </a:bodyPr>
            <a:lstStyle/>
            <a:p>
              <a:r>
                <a:rPr lang="en-US" sz="1470" dirty="0"/>
                <a:t>Earth Relay</a:t>
              </a:r>
            </a:p>
          </p:txBody>
        </p:sp>
        <p:pic>
          <p:nvPicPr>
            <p:cNvPr id="32" name="Picture 37" descr="AresV"/>
            <p:cNvPicPr>
              <a:picLocks noChangeAspect="1" noChangeArrowheads="1"/>
            </p:cNvPicPr>
            <p:nvPr/>
          </p:nvPicPr>
          <p:blipFill>
            <a:blip r:embed="rId6" cstate="print"/>
            <a:srcRect/>
            <a:stretch>
              <a:fillRect/>
            </a:stretch>
          </p:blipFill>
          <p:spPr bwMode="auto">
            <a:xfrm flipH="1">
              <a:off x="5991081" y="3660422"/>
              <a:ext cx="134969" cy="699557"/>
            </a:xfrm>
            <a:prstGeom prst="rect">
              <a:avLst/>
            </a:prstGeom>
            <a:noFill/>
          </p:spPr>
        </p:pic>
        <p:cxnSp>
          <p:nvCxnSpPr>
            <p:cNvPr id="33" name="Straight Arrow Connector 32"/>
            <p:cNvCxnSpPr/>
            <p:nvPr/>
          </p:nvCxnSpPr>
          <p:spPr>
            <a:xfrm flipH="1">
              <a:off x="6081258" y="2299965"/>
              <a:ext cx="341699" cy="1383685"/>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pic>
          <p:nvPicPr>
            <p:cNvPr id="40" name="Picture 39" descr="DSN_Goldstone_California.psd"/>
            <p:cNvPicPr>
              <a:picLocks noChangeAspect="1"/>
            </p:cNvPicPr>
            <p:nvPr/>
          </p:nvPicPr>
          <p:blipFill>
            <a:blip r:embed="rId7" cstate="print">
              <a:lum bright="12000" contrast="34000"/>
            </a:blip>
            <a:srcRect/>
            <a:stretch>
              <a:fillRect/>
            </a:stretch>
          </p:blipFill>
          <p:spPr bwMode="auto">
            <a:xfrm>
              <a:off x="6405316" y="3375391"/>
              <a:ext cx="287441" cy="274289"/>
            </a:xfrm>
            <a:prstGeom prst="rect">
              <a:avLst/>
            </a:prstGeom>
            <a:noFill/>
            <a:ln w="9525">
              <a:noFill/>
              <a:miter lim="800000"/>
              <a:headEnd/>
              <a:tailEnd/>
            </a:ln>
            <a:effectLst>
              <a:outerShdw dist="38100" dir="2700000" rotWithShape="0">
                <a:srgbClr val="808080">
                  <a:alpha val="78000"/>
                </a:srgbClr>
              </a:outerShdw>
            </a:effectLst>
          </p:spPr>
        </p:pic>
        <p:sp>
          <p:nvSpPr>
            <p:cNvPr id="48" name="TextBox 47"/>
            <p:cNvSpPr txBox="1"/>
            <p:nvPr/>
          </p:nvSpPr>
          <p:spPr>
            <a:xfrm>
              <a:off x="5620666" y="1312503"/>
              <a:ext cx="1537922" cy="350865"/>
            </a:xfrm>
            <a:prstGeom prst="rect">
              <a:avLst/>
            </a:prstGeom>
            <a:noFill/>
          </p:spPr>
          <p:txBody>
            <a:bodyPr wrap="none" rtlCol="0">
              <a:spAutoFit/>
            </a:bodyPr>
            <a:lstStyle/>
            <a:p>
              <a:r>
                <a:rPr lang="en-US" sz="1680" b="1" u="sng" dirty="0"/>
                <a:t>Earth Network </a:t>
              </a:r>
            </a:p>
          </p:txBody>
        </p:sp>
        <p:cxnSp>
          <p:nvCxnSpPr>
            <p:cNvPr id="76" name="Straight Arrow Connector 75"/>
            <p:cNvCxnSpPr>
              <a:stCxn id="13" idx="3"/>
            </p:cNvCxnSpPr>
            <p:nvPr/>
          </p:nvCxnSpPr>
          <p:spPr>
            <a:xfrm flipV="1">
              <a:off x="5507504" y="3613865"/>
              <a:ext cx="851713" cy="996782"/>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sp>
          <p:nvSpPr>
            <p:cNvPr id="77" name="TextBox 76"/>
            <p:cNvSpPr txBox="1"/>
            <p:nvPr/>
          </p:nvSpPr>
          <p:spPr>
            <a:xfrm>
              <a:off x="5483208" y="4518130"/>
              <a:ext cx="666858" cy="674031"/>
            </a:xfrm>
            <a:prstGeom prst="rect">
              <a:avLst/>
            </a:prstGeom>
            <a:noFill/>
          </p:spPr>
          <p:txBody>
            <a:bodyPr wrap="square" rtlCol="0">
              <a:spAutoFit/>
            </a:bodyPr>
            <a:lstStyle/>
            <a:p>
              <a:pPr algn="ctr"/>
              <a:r>
                <a:rPr lang="en-US" sz="1260" dirty="0"/>
                <a:t>Direct With Earth</a:t>
              </a:r>
            </a:p>
          </p:txBody>
        </p:sp>
        <p:grpSp>
          <p:nvGrpSpPr>
            <p:cNvPr id="107" name="Group 106"/>
            <p:cNvGrpSpPr>
              <a:grpSpLocks noChangeAspect="1"/>
            </p:cNvGrpSpPr>
            <p:nvPr/>
          </p:nvGrpSpPr>
          <p:grpSpPr>
            <a:xfrm rot="4380098">
              <a:off x="6045340" y="1533226"/>
              <a:ext cx="948919" cy="1056132"/>
              <a:chOff x="3674269" y="1561593"/>
              <a:chExt cx="1259246" cy="900537"/>
            </a:xfrm>
          </p:grpSpPr>
          <p:pic>
            <p:nvPicPr>
              <p:cNvPr id="108" name="Picture 56" descr="100 mm Reflector 5-13-0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111806" y="1945398"/>
                <a:ext cx="257352" cy="270061"/>
              </a:xfrm>
              <a:prstGeom prst="rect">
                <a:avLst/>
              </a:prstGeom>
              <a:noFill/>
              <a:ln w="9525">
                <a:noFill/>
                <a:miter lim="800000"/>
                <a:headEnd/>
                <a:tailEnd/>
              </a:ln>
            </p:spPr>
          </p:pic>
          <p:pic>
            <p:nvPicPr>
              <p:cNvPr id="109" name="Picture 49"/>
              <p:cNvPicPr>
                <a:picLocks noChangeAspect="1" noChangeArrowheads="1"/>
              </p:cNvPicPr>
              <p:nvPr/>
            </p:nvPicPr>
            <p:blipFill rotWithShape="1">
              <a:blip r:embed="rId9">
                <a:extLst>
                  <a:ext uri="{28A0092B-C50C-407E-A947-70E740481C1C}">
                    <a14:useLocalDpi xmlns:a14="http://schemas.microsoft.com/office/drawing/2010/main" val="0"/>
                  </a:ext>
                </a:extLst>
              </a:blip>
              <a:srcRect b="46842"/>
              <a:stretch/>
            </p:blipFill>
            <p:spPr bwMode="auto">
              <a:xfrm>
                <a:off x="3804802" y="1561593"/>
                <a:ext cx="1128713" cy="549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rotWithShape="1">
              <a:blip r:embed="rId9">
                <a:extLst>
                  <a:ext uri="{28A0092B-C50C-407E-A947-70E740481C1C}">
                    <a14:useLocalDpi xmlns:a14="http://schemas.microsoft.com/office/drawing/2010/main" val="0"/>
                  </a:ext>
                </a:extLst>
              </a:blip>
              <a:srcRect b="46842"/>
              <a:stretch/>
            </p:blipFill>
            <p:spPr bwMode="auto">
              <a:xfrm>
                <a:off x="3674269" y="2034958"/>
                <a:ext cx="877649" cy="427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72" name="Group 71">
            <a:extLst>
              <a:ext uri="{FF2B5EF4-FFF2-40B4-BE49-F238E27FC236}">
                <a16:creationId xmlns:a16="http://schemas.microsoft.com/office/drawing/2014/main" id="{3AC5AD75-6785-4020-A5CD-C25D0CE943C7}"/>
              </a:ext>
            </a:extLst>
          </p:cNvPr>
          <p:cNvGrpSpPr/>
          <p:nvPr/>
        </p:nvGrpSpPr>
        <p:grpSpPr>
          <a:xfrm>
            <a:off x="6692757" y="1239387"/>
            <a:ext cx="5231997" cy="4170813"/>
            <a:chOff x="6692757" y="1312503"/>
            <a:chExt cx="5231997" cy="4170813"/>
          </a:xfrm>
        </p:grpSpPr>
        <p:sp>
          <p:nvSpPr>
            <p:cNvPr id="9" name="TextBox 8"/>
            <p:cNvSpPr txBox="1"/>
            <p:nvPr/>
          </p:nvSpPr>
          <p:spPr>
            <a:xfrm>
              <a:off x="7827694" y="4824819"/>
              <a:ext cx="1351808" cy="478785"/>
            </a:xfrm>
            <a:prstGeom prst="rect">
              <a:avLst/>
            </a:prstGeom>
            <a:noFill/>
          </p:spPr>
          <p:txBody>
            <a:bodyPr wrap="square" rtlCol="0">
              <a:spAutoFit/>
            </a:bodyPr>
            <a:lstStyle/>
            <a:p>
              <a:pPr algn="r">
                <a:lnSpc>
                  <a:spcPts val="1500"/>
                </a:lnSpc>
              </a:pPr>
              <a:r>
                <a:rPr lang="en-US" sz="1470" dirty="0"/>
                <a:t>Deep Space Habitat</a:t>
              </a:r>
            </a:p>
          </p:txBody>
        </p:sp>
        <p:grpSp>
          <p:nvGrpSpPr>
            <p:cNvPr id="10" name="Group 9"/>
            <p:cNvGrpSpPr/>
            <p:nvPr/>
          </p:nvGrpSpPr>
          <p:grpSpPr>
            <a:xfrm>
              <a:off x="9073782" y="3182479"/>
              <a:ext cx="2182569" cy="2240111"/>
              <a:chOff x="6717146" y="2996962"/>
              <a:chExt cx="1844273" cy="1892896"/>
            </a:xfrm>
          </p:grpSpPr>
          <p:sp>
            <p:nvSpPr>
              <p:cNvPr id="86" name="Arc 147"/>
              <p:cNvSpPr>
                <a:spLocks noChangeArrowheads="1"/>
              </p:cNvSpPr>
              <p:nvPr/>
            </p:nvSpPr>
            <p:spPr bwMode="auto">
              <a:xfrm rot="19041669">
                <a:off x="6717146" y="2996962"/>
                <a:ext cx="1844273" cy="1892896"/>
              </a:xfrm>
              <a:custGeom>
                <a:avLst/>
                <a:gdLst>
                  <a:gd name="T0" fmla="*/ 5700 w 354027"/>
                  <a:gd name="T1" fmla="*/ 1071272 h 1710988"/>
                  <a:gd name="T2" fmla="*/ 176999 w 354027"/>
                  <a:gd name="T3" fmla="*/ 855832 h 1710988"/>
                  <a:gd name="T4" fmla="*/ 123627 w 354027"/>
                  <a:gd name="T5" fmla="*/ 1671825 h 1710988"/>
                  <a:gd name="T6" fmla="*/ 0 60000 65536"/>
                  <a:gd name="T7" fmla="*/ 0 60000 65536"/>
                  <a:gd name="T8" fmla="*/ 0 60000 65536"/>
                  <a:gd name="T9" fmla="*/ 0 w 354027"/>
                  <a:gd name="T10" fmla="*/ 0 h 1710988"/>
                  <a:gd name="T11" fmla="*/ 354027 w 354027"/>
                  <a:gd name="T12" fmla="*/ 1710988 h 1710988"/>
                </a:gdLst>
                <a:ahLst/>
                <a:cxnLst>
                  <a:cxn ang="T6">
                    <a:pos x="T0" y="T1"/>
                  </a:cxn>
                  <a:cxn ang="T7">
                    <a:pos x="T2" y="T3"/>
                  </a:cxn>
                  <a:cxn ang="T8">
                    <a:pos x="T4" y="T5"/>
                  </a:cxn>
                </a:cxnLst>
                <a:rect l="T9" t="T10" r="T11" b="T12"/>
                <a:pathLst>
                  <a:path w="354027" h="1710988" stroke="0">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lnTo>
                      <a:pt x="177014" y="855494"/>
                    </a:lnTo>
                    <a:close/>
                  </a:path>
                  <a:path w="354027" h="1710988" fill="none">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path>
                </a:pathLst>
              </a:custGeom>
              <a:noFill/>
              <a:ln w="9525">
                <a:solidFill>
                  <a:schemeClr val="bg1">
                    <a:lumMod val="50000"/>
                  </a:schemeClr>
                </a:solidFill>
                <a:prstDash val="dash"/>
                <a:round/>
                <a:headEnd/>
                <a:tailEnd/>
              </a:ln>
              <a:effectLst/>
            </p:spPr>
            <p:txBody>
              <a:bodyPr anchor="ctr"/>
              <a:lstStyle/>
              <a:p>
                <a:pPr>
                  <a:defRPr/>
                </a:pPr>
                <a:endParaRPr lang="en-US" sz="1890" dirty="0">
                  <a:ea typeface="ＭＳ Ｐゴシック" charset="0"/>
                  <a:cs typeface="ＭＳ Ｐゴシック" charset="0"/>
                </a:endParaRPr>
              </a:p>
            </p:txBody>
          </p:sp>
          <p:pic>
            <p:nvPicPr>
              <p:cNvPr id="87" name="Picture 8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9682" y="3381822"/>
                <a:ext cx="1219200" cy="1219200"/>
              </a:xfrm>
              <a:prstGeom prst="rect">
                <a:avLst/>
              </a:prstGeom>
            </p:spPr>
          </p:pic>
        </p:grpSp>
        <p:pic>
          <p:nvPicPr>
            <p:cNvPr id="12" name="Object 3"/>
            <p:cNvPicPr>
              <a:picLocks noChangeAspect="1" noChangeArrowheads="1"/>
            </p:cNvPicPr>
            <p:nvPr/>
          </p:nvPicPr>
          <p:blipFill>
            <a:blip r:embed="rId11" cstate="print">
              <a:clrChange>
                <a:clrFrom>
                  <a:srgbClr val="000000"/>
                </a:clrFrom>
                <a:clrTo>
                  <a:srgbClr val="000000">
                    <a:alpha val="0"/>
                  </a:srgbClr>
                </a:clrTo>
              </a:clrChange>
              <a:lum bright="12000" contrast="14000"/>
            </a:blip>
            <a:srcRect/>
            <a:stretch>
              <a:fillRect/>
            </a:stretch>
          </p:blipFill>
          <p:spPr bwMode="auto">
            <a:xfrm>
              <a:off x="10969726" y="3785098"/>
              <a:ext cx="439615" cy="439615"/>
            </a:xfrm>
            <a:prstGeom prst="rect">
              <a:avLst/>
            </a:prstGeom>
            <a:noFill/>
            <a:ln w="9525">
              <a:noFill/>
              <a:miter lim="800000"/>
              <a:headEnd/>
              <a:tailEnd/>
            </a:ln>
          </p:spPr>
        </p:pic>
        <p:cxnSp>
          <p:nvCxnSpPr>
            <p:cNvPr id="15" name="Straight Connector 14"/>
            <p:cNvCxnSpPr/>
            <p:nvPr/>
          </p:nvCxnSpPr>
          <p:spPr>
            <a:xfrm>
              <a:off x="9075148" y="2049832"/>
              <a:ext cx="2164258" cy="0"/>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311631" y="1772965"/>
              <a:ext cx="1404293" cy="544765"/>
            </a:xfrm>
            <a:prstGeom prst="rect">
              <a:avLst/>
            </a:prstGeom>
            <a:noFill/>
          </p:spPr>
          <p:txBody>
            <a:bodyPr wrap="square" rtlCol="0">
              <a:spAutoFit/>
            </a:bodyPr>
            <a:lstStyle/>
            <a:p>
              <a:pPr algn="ctr"/>
              <a:r>
                <a:rPr lang="en-US" sz="1470" dirty="0"/>
                <a:t>Medium Mars Orbit</a:t>
              </a:r>
            </a:p>
          </p:txBody>
        </p:sp>
        <p:cxnSp>
          <p:nvCxnSpPr>
            <p:cNvPr id="17" name="Straight Arrow Connector 16"/>
            <p:cNvCxnSpPr>
              <a:stCxn id="38" idx="1"/>
              <a:endCxn id="40" idx="3"/>
            </p:cNvCxnSpPr>
            <p:nvPr/>
          </p:nvCxnSpPr>
          <p:spPr>
            <a:xfrm flipH="1">
              <a:off x="6692757" y="2080259"/>
              <a:ext cx="3104663" cy="143227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34" idx="0"/>
            </p:cNvCxnSpPr>
            <p:nvPr/>
          </p:nvCxnSpPr>
          <p:spPr>
            <a:xfrm flipH="1">
              <a:off x="9064587" y="2138284"/>
              <a:ext cx="1092690" cy="1512852"/>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19" name="Straight Arrow Connector 18"/>
            <p:cNvCxnSpPr>
              <a:endCxn id="12" idx="0"/>
            </p:cNvCxnSpPr>
            <p:nvPr/>
          </p:nvCxnSpPr>
          <p:spPr>
            <a:xfrm>
              <a:off x="10157276" y="2119497"/>
              <a:ext cx="1032258" cy="1665601"/>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sp>
          <p:nvSpPr>
            <p:cNvPr id="21" name="TextBox 20"/>
            <p:cNvSpPr txBox="1"/>
            <p:nvPr/>
          </p:nvSpPr>
          <p:spPr>
            <a:xfrm rot="20045564">
              <a:off x="7939873" y="2457381"/>
              <a:ext cx="928011" cy="318549"/>
            </a:xfrm>
            <a:prstGeom prst="rect">
              <a:avLst/>
            </a:prstGeom>
            <a:noFill/>
          </p:spPr>
          <p:txBody>
            <a:bodyPr wrap="none" rtlCol="0">
              <a:spAutoFit/>
            </a:bodyPr>
            <a:lstStyle/>
            <a:p>
              <a:r>
                <a:rPr lang="en-US" sz="1470" dirty="0">
                  <a:solidFill>
                    <a:srgbClr val="4F81BD"/>
                  </a:solidFill>
                </a:rPr>
                <a:t>Trunk link</a:t>
              </a:r>
            </a:p>
          </p:txBody>
        </p:sp>
        <p:sp>
          <p:nvSpPr>
            <p:cNvPr id="22" name="TextBox 21"/>
            <p:cNvSpPr txBox="1"/>
            <p:nvPr/>
          </p:nvSpPr>
          <p:spPr>
            <a:xfrm>
              <a:off x="10499951" y="2311899"/>
              <a:ext cx="1190342" cy="544765"/>
            </a:xfrm>
            <a:prstGeom prst="rect">
              <a:avLst/>
            </a:prstGeom>
            <a:noFill/>
          </p:spPr>
          <p:txBody>
            <a:bodyPr wrap="square" rtlCol="0">
              <a:spAutoFit/>
            </a:bodyPr>
            <a:lstStyle/>
            <a:p>
              <a:r>
                <a:rPr lang="en-US" sz="1470" dirty="0">
                  <a:solidFill>
                    <a:srgbClr val="FF0000"/>
                  </a:solidFill>
                </a:rPr>
                <a:t>Proximity Links</a:t>
              </a:r>
            </a:p>
          </p:txBody>
        </p:sp>
        <p:sp>
          <p:nvSpPr>
            <p:cNvPr id="31" name="TextBox 30"/>
            <p:cNvSpPr txBox="1"/>
            <p:nvPr/>
          </p:nvSpPr>
          <p:spPr>
            <a:xfrm>
              <a:off x="9605059" y="1593383"/>
              <a:ext cx="1024191" cy="318549"/>
            </a:xfrm>
            <a:prstGeom prst="rect">
              <a:avLst/>
            </a:prstGeom>
            <a:noFill/>
          </p:spPr>
          <p:txBody>
            <a:bodyPr wrap="none" rtlCol="0">
              <a:spAutoFit/>
            </a:bodyPr>
            <a:lstStyle/>
            <a:p>
              <a:r>
                <a:rPr lang="en-US" sz="1470" dirty="0"/>
                <a:t>Mars Relay</a:t>
              </a:r>
            </a:p>
          </p:txBody>
        </p:sp>
        <p:pic>
          <p:nvPicPr>
            <p:cNvPr id="34" name="Picture 33" descr="SEP-SciOrb#1.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948418">
              <a:off x="8897901" y="3647365"/>
              <a:ext cx="412675" cy="420928"/>
            </a:xfrm>
            <a:prstGeom prst="rect">
              <a:avLst/>
            </a:prstGeom>
          </p:spPr>
        </p:pic>
        <p:sp>
          <p:nvSpPr>
            <p:cNvPr id="35" name="TextBox 34"/>
            <p:cNvSpPr txBox="1"/>
            <p:nvPr/>
          </p:nvSpPr>
          <p:spPr>
            <a:xfrm>
              <a:off x="11059051" y="3123497"/>
              <a:ext cx="865703" cy="478785"/>
            </a:xfrm>
            <a:prstGeom prst="rect">
              <a:avLst/>
            </a:prstGeom>
            <a:noFill/>
          </p:spPr>
          <p:txBody>
            <a:bodyPr wrap="square" rtlCol="0">
              <a:spAutoFit/>
            </a:bodyPr>
            <a:lstStyle/>
            <a:p>
              <a:pPr>
                <a:lnSpc>
                  <a:spcPts val="1500"/>
                </a:lnSpc>
              </a:pPr>
              <a:r>
                <a:rPr lang="en-US" sz="1470" dirty="0"/>
                <a:t>Science Orbiter</a:t>
              </a:r>
            </a:p>
          </p:txBody>
        </p:sp>
        <p:sp>
          <p:nvSpPr>
            <p:cNvPr id="36" name="TextBox 35"/>
            <p:cNvSpPr txBox="1"/>
            <p:nvPr/>
          </p:nvSpPr>
          <p:spPr>
            <a:xfrm>
              <a:off x="8083198" y="3940815"/>
              <a:ext cx="1223675" cy="478785"/>
            </a:xfrm>
            <a:prstGeom prst="rect">
              <a:avLst/>
            </a:prstGeom>
            <a:noFill/>
          </p:spPr>
          <p:txBody>
            <a:bodyPr wrap="square" rtlCol="0">
              <a:spAutoFit/>
            </a:bodyPr>
            <a:lstStyle/>
            <a:p>
              <a:pPr>
                <a:lnSpc>
                  <a:spcPts val="1500"/>
                </a:lnSpc>
              </a:pPr>
              <a:r>
                <a:rPr lang="en-US" sz="1470" dirty="0"/>
                <a:t>Science/ Relay Orbiter</a:t>
              </a:r>
            </a:p>
          </p:txBody>
        </p:sp>
        <p:cxnSp>
          <p:nvCxnSpPr>
            <p:cNvPr id="37" name="Straight Arrow Connector 36"/>
            <p:cNvCxnSpPr>
              <a:stCxn id="34" idx="1"/>
              <a:endCxn id="40" idx="3"/>
            </p:cNvCxnSpPr>
            <p:nvPr/>
          </p:nvCxnSpPr>
          <p:spPr>
            <a:xfrm flipH="1" flipV="1">
              <a:off x="6692757" y="3512536"/>
              <a:ext cx="2208839" cy="38416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38" name="Picture 37" descr="SCaN_daughter_deployed.jp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797420" y="1829529"/>
              <a:ext cx="810692" cy="501460"/>
            </a:xfrm>
            <a:prstGeom prst="rect">
              <a:avLst/>
            </a:prstGeom>
          </p:spPr>
        </p:pic>
        <p:cxnSp>
          <p:nvCxnSpPr>
            <p:cNvPr id="39" name="Straight Arrow Connector 38"/>
            <p:cNvCxnSpPr>
              <a:endCxn id="47" idx="0"/>
            </p:cNvCxnSpPr>
            <p:nvPr/>
          </p:nvCxnSpPr>
          <p:spPr>
            <a:xfrm>
              <a:off x="10157276" y="2209675"/>
              <a:ext cx="854" cy="1203442"/>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pic>
          <p:nvPicPr>
            <p:cNvPr id="41" name="Picture 2" descr="C:\Documents and Settings\sjefferi\My Documents\_LSS\FRED space vehicle\images\FredSled_100ms_deployed.png"/>
            <p:cNvPicPr>
              <a:picLocks noChangeAspect="1" noChangeArrowheads="1"/>
            </p:cNvPicPr>
            <p:nvPr/>
          </p:nvPicPr>
          <p:blipFill>
            <a:blip r:embed="rId14" cstate="print">
              <a:clrChange>
                <a:clrFrom>
                  <a:srgbClr val="FFFFFF">
                    <a:alpha val="0"/>
                  </a:srgbClr>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8445338" y="2926160"/>
              <a:ext cx="179776" cy="216426"/>
            </a:xfrm>
            <a:prstGeom prst="rect">
              <a:avLst/>
            </a:prstGeom>
            <a:noFill/>
            <a:ln w="9525">
              <a:noFill/>
              <a:miter lim="800000"/>
              <a:headEnd/>
              <a:tailEnd/>
            </a:ln>
            <a:effectLst/>
          </p:spPr>
        </p:pic>
        <p:sp>
          <p:nvSpPr>
            <p:cNvPr id="42" name="TextBox 41"/>
            <p:cNvSpPr txBox="1"/>
            <p:nvPr/>
          </p:nvSpPr>
          <p:spPr>
            <a:xfrm>
              <a:off x="9757709" y="3643851"/>
              <a:ext cx="712054" cy="318549"/>
            </a:xfrm>
            <a:prstGeom prst="rect">
              <a:avLst/>
            </a:prstGeom>
            <a:noFill/>
          </p:spPr>
          <p:txBody>
            <a:bodyPr wrap="none" rtlCol="0">
              <a:spAutoFit/>
            </a:bodyPr>
            <a:lstStyle/>
            <a:p>
              <a:r>
                <a:rPr lang="en-US" sz="1470" dirty="0">
                  <a:solidFill>
                    <a:schemeClr val="bg1"/>
                  </a:solidFill>
                </a:rPr>
                <a:t>Lander</a:t>
              </a:r>
            </a:p>
          </p:txBody>
        </p:sp>
        <p:sp>
          <p:nvSpPr>
            <p:cNvPr id="43" name="TextBox 42"/>
            <p:cNvSpPr txBox="1"/>
            <p:nvPr/>
          </p:nvSpPr>
          <p:spPr>
            <a:xfrm>
              <a:off x="8084050" y="3052407"/>
              <a:ext cx="1082129" cy="671146"/>
            </a:xfrm>
            <a:prstGeom prst="rect">
              <a:avLst/>
            </a:prstGeom>
            <a:noFill/>
          </p:spPr>
          <p:txBody>
            <a:bodyPr wrap="square" rtlCol="0">
              <a:spAutoFit/>
            </a:bodyPr>
            <a:lstStyle/>
            <a:p>
              <a:pPr>
                <a:lnSpc>
                  <a:spcPts val="1500"/>
                </a:lnSpc>
              </a:pPr>
              <a:r>
                <a:rPr lang="en-US" sz="1470" dirty="0"/>
                <a:t>Phobos Exploration Vehicle</a:t>
              </a:r>
            </a:p>
          </p:txBody>
        </p:sp>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15291" y="2872053"/>
              <a:ext cx="373387" cy="383842"/>
            </a:xfrm>
            <a:prstGeom prst="rect">
              <a:avLst/>
            </a:prstGeom>
          </p:spPr>
        </p:pic>
        <p:cxnSp>
          <p:nvCxnSpPr>
            <p:cNvPr id="45" name="Straight Arrow Connector 44"/>
            <p:cNvCxnSpPr>
              <a:endCxn id="41" idx="0"/>
            </p:cNvCxnSpPr>
            <p:nvPr/>
          </p:nvCxnSpPr>
          <p:spPr>
            <a:xfrm flipH="1">
              <a:off x="8535226" y="2209675"/>
              <a:ext cx="1622052" cy="716484"/>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46" name="Straight Arrow Connector 45"/>
            <p:cNvCxnSpPr>
              <a:stCxn id="50" idx="1"/>
              <a:endCxn id="40" idx="3"/>
            </p:cNvCxnSpPr>
            <p:nvPr/>
          </p:nvCxnSpPr>
          <p:spPr>
            <a:xfrm flipH="1" flipV="1">
              <a:off x="6692757" y="3512536"/>
              <a:ext cx="2383244" cy="142160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47" name="Picture 4" descr="D:\Baysinger\Mars 2014\lander RH cases\pics\18t l1 iso.png"/>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77776" y="3413117"/>
              <a:ext cx="360710" cy="354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8839118" y="1312503"/>
              <a:ext cx="2478179" cy="350865"/>
            </a:xfrm>
            <a:prstGeom prst="rect">
              <a:avLst/>
            </a:prstGeom>
            <a:noFill/>
          </p:spPr>
          <p:txBody>
            <a:bodyPr wrap="none" rtlCol="0">
              <a:spAutoFit/>
            </a:bodyPr>
            <a:lstStyle/>
            <a:p>
              <a:r>
                <a:rPr lang="en-US" sz="1680" b="1" u="sng" dirty="0"/>
                <a:t>Mars Network (MarsNet) </a:t>
              </a:r>
            </a:p>
          </p:txBody>
        </p:sp>
        <p:pic>
          <p:nvPicPr>
            <p:cNvPr id="50" name="Picture 6" descr="image01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76001" y="4824819"/>
              <a:ext cx="185006" cy="21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Arrow Connector 50"/>
            <p:cNvCxnSpPr>
              <a:endCxn id="50" idx="0"/>
            </p:cNvCxnSpPr>
            <p:nvPr/>
          </p:nvCxnSpPr>
          <p:spPr>
            <a:xfrm flipH="1">
              <a:off x="9168504" y="2119497"/>
              <a:ext cx="988772" cy="2705322"/>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52" name="Straight Arrow Connector 51"/>
            <p:cNvCxnSpPr>
              <a:stCxn id="47" idx="1"/>
              <a:endCxn id="34" idx="3"/>
            </p:cNvCxnSpPr>
            <p:nvPr/>
          </p:nvCxnSpPr>
          <p:spPr>
            <a:xfrm flipH="1">
              <a:off x="9306881" y="3590346"/>
              <a:ext cx="670894" cy="228610"/>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sp>
          <p:nvSpPr>
            <p:cNvPr id="78" name="TextBox 77"/>
            <p:cNvSpPr txBox="1"/>
            <p:nvPr/>
          </p:nvSpPr>
          <p:spPr>
            <a:xfrm>
              <a:off x="9412889" y="5164767"/>
              <a:ext cx="1366977" cy="318549"/>
            </a:xfrm>
            <a:prstGeom prst="rect">
              <a:avLst/>
            </a:prstGeom>
            <a:noFill/>
          </p:spPr>
          <p:txBody>
            <a:bodyPr wrap="none" rtlCol="0">
              <a:spAutoFit/>
            </a:bodyPr>
            <a:lstStyle/>
            <a:p>
              <a:r>
                <a:rPr lang="en-US" sz="1470" dirty="0"/>
                <a:t>Low Mars Orbit</a:t>
              </a:r>
              <a:endParaRPr lang="en-US" sz="1260" dirty="0"/>
            </a:p>
          </p:txBody>
        </p:sp>
        <p:grpSp>
          <p:nvGrpSpPr>
            <p:cNvPr id="104" name="Group 103">
              <a:extLst>
                <a:ext uri="{FF2B5EF4-FFF2-40B4-BE49-F238E27FC236}">
                  <a16:creationId xmlns:a16="http://schemas.microsoft.com/office/drawing/2014/main" id="{B4E19E1D-4A43-409E-AA6A-F218967709F6}"/>
                </a:ext>
              </a:extLst>
            </p:cNvPr>
            <p:cNvGrpSpPr/>
            <p:nvPr/>
          </p:nvGrpSpPr>
          <p:grpSpPr>
            <a:xfrm>
              <a:off x="9819541" y="3939114"/>
              <a:ext cx="874666" cy="937686"/>
              <a:chOff x="8728057" y="3700883"/>
              <a:chExt cx="874666" cy="937686"/>
            </a:xfrm>
          </p:grpSpPr>
          <p:pic>
            <p:nvPicPr>
              <p:cNvPr id="105" name="Picture 104">
                <a:extLst>
                  <a:ext uri="{FF2B5EF4-FFF2-40B4-BE49-F238E27FC236}">
                    <a16:creationId xmlns:a16="http://schemas.microsoft.com/office/drawing/2014/main" id="{555A3E1D-2435-4769-817F-9E9B621C4676}"/>
                  </a:ext>
                </a:extLst>
              </p:cNvPr>
              <p:cNvPicPr>
                <a:picLocks noChangeAspect="1"/>
              </p:cNvPicPr>
              <p:nvPr/>
            </p:nvPicPr>
            <p:blipFill>
              <a:blip r:embed="rId18"/>
              <a:stretch>
                <a:fillRect/>
              </a:stretch>
            </p:blipFill>
            <p:spPr>
              <a:xfrm rot="20323944">
                <a:off x="9089615" y="3959361"/>
                <a:ext cx="513108" cy="273985"/>
              </a:xfrm>
              <a:prstGeom prst="rect">
                <a:avLst/>
              </a:prstGeom>
            </p:spPr>
          </p:pic>
          <p:sp>
            <p:nvSpPr>
              <p:cNvPr id="106" name="TextBox 105">
                <a:extLst>
                  <a:ext uri="{FF2B5EF4-FFF2-40B4-BE49-F238E27FC236}">
                    <a16:creationId xmlns:a16="http://schemas.microsoft.com/office/drawing/2014/main" id="{3744A6CA-FDB4-47A4-8207-6D13F38DE2C3}"/>
                  </a:ext>
                </a:extLst>
              </p:cNvPr>
              <p:cNvSpPr txBox="1"/>
              <p:nvPr/>
            </p:nvSpPr>
            <p:spPr>
              <a:xfrm>
                <a:off x="8728057" y="4115349"/>
                <a:ext cx="868410" cy="523220"/>
              </a:xfrm>
              <a:prstGeom prst="rect">
                <a:avLst/>
              </a:prstGeom>
              <a:noFill/>
            </p:spPr>
            <p:txBody>
              <a:bodyPr wrap="square" rtlCol="0">
                <a:spAutoFit/>
              </a:bodyPr>
              <a:lstStyle/>
              <a:p>
                <a:pPr algn="ctr"/>
                <a:r>
                  <a:rPr lang="en-US" sz="1400" dirty="0">
                    <a:solidFill>
                      <a:schemeClr val="bg1"/>
                    </a:solidFill>
                  </a:rPr>
                  <a:t>Surface Systems</a:t>
                </a:r>
              </a:p>
            </p:txBody>
          </p:sp>
          <p:cxnSp>
            <p:nvCxnSpPr>
              <p:cNvPr id="111" name="Straight Arrow Connector 110">
                <a:extLst>
                  <a:ext uri="{FF2B5EF4-FFF2-40B4-BE49-F238E27FC236}">
                    <a16:creationId xmlns:a16="http://schemas.microsoft.com/office/drawing/2014/main" id="{30430D27-D0F8-4B38-9228-99145F2F8DDC}"/>
                  </a:ext>
                </a:extLst>
              </p:cNvPr>
              <p:cNvCxnSpPr>
                <a:cxnSpLocks/>
                <a:endCxn id="105" idx="0"/>
              </p:cNvCxnSpPr>
              <p:nvPr/>
            </p:nvCxnSpPr>
            <p:spPr>
              <a:xfrm>
                <a:off x="9112291" y="3700883"/>
                <a:ext cx="184187" cy="267808"/>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grpSp>
      </p:grpSp>
      <p:grpSp>
        <p:nvGrpSpPr>
          <p:cNvPr id="6" name="Group 5">
            <a:extLst>
              <a:ext uri="{FF2B5EF4-FFF2-40B4-BE49-F238E27FC236}">
                <a16:creationId xmlns:a16="http://schemas.microsoft.com/office/drawing/2014/main" id="{02DA3FD9-6ADA-4538-AB1D-06C95E875876}"/>
              </a:ext>
            </a:extLst>
          </p:cNvPr>
          <p:cNvGrpSpPr/>
          <p:nvPr/>
        </p:nvGrpSpPr>
        <p:grpSpPr>
          <a:xfrm>
            <a:off x="960393" y="1239387"/>
            <a:ext cx="5444923" cy="4170812"/>
            <a:chOff x="960393" y="1312503"/>
            <a:chExt cx="5444923" cy="4170812"/>
          </a:xfrm>
        </p:grpSpPr>
        <p:sp>
          <p:nvSpPr>
            <p:cNvPr id="91" name="Arc 147"/>
            <p:cNvSpPr>
              <a:spLocks noChangeArrowheads="1"/>
            </p:cNvSpPr>
            <p:nvPr/>
          </p:nvSpPr>
          <p:spPr bwMode="auto">
            <a:xfrm rot="19041669">
              <a:off x="1485215" y="2661840"/>
              <a:ext cx="2844017" cy="2597109"/>
            </a:xfrm>
            <a:custGeom>
              <a:avLst/>
              <a:gdLst>
                <a:gd name="T0" fmla="*/ 5700 w 354027"/>
                <a:gd name="T1" fmla="*/ 1071272 h 1710988"/>
                <a:gd name="T2" fmla="*/ 176999 w 354027"/>
                <a:gd name="T3" fmla="*/ 855832 h 1710988"/>
                <a:gd name="T4" fmla="*/ 123627 w 354027"/>
                <a:gd name="T5" fmla="*/ 1671825 h 1710988"/>
                <a:gd name="T6" fmla="*/ 0 60000 65536"/>
                <a:gd name="T7" fmla="*/ 0 60000 65536"/>
                <a:gd name="T8" fmla="*/ 0 60000 65536"/>
                <a:gd name="T9" fmla="*/ 0 w 354027"/>
                <a:gd name="T10" fmla="*/ 0 h 1710988"/>
                <a:gd name="T11" fmla="*/ 354027 w 354027"/>
                <a:gd name="T12" fmla="*/ 1710988 h 1710988"/>
              </a:gdLst>
              <a:ahLst/>
              <a:cxnLst>
                <a:cxn ang="T6">
                  <a:pos x="T0" y="T1"/>
                </a:cxn>
                <a:cxn ang="T7">
                  <a:pos x="T2" y="T3"/>
                </a:cxn>
                <a:cxn ang="T8">
                  <a:pos x="T4" y="T5"/>
                </a:cxn>
              </a:cxnLst>
              <a:rect l="T9" t="T10" r="T11" b="T12"/>
              <a:pathLst>
                <a:path w="354027" h="1710988" stroke="0">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lnTo>
                    <a:pt x="177014" y="855494"/>
                  </a:lnTo>
                  <a:close/>
                </a:path>
                <a:path w="354027" h="1710988" fill="none">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path>
              </a:pathLst>
            </a:custGeom>
            <a:noFill/>
            <a:ln w="9525">
              <a:solidFill>
                <a:schemeClr val="bg1">
                  <a:lumMod val="50000"/>
                </a:schemeClr>
              </a:solidFill>
              <a:prstDash val="dash"/>
              <a:round/>
              <a:headEnd/>
              <a:tailEnd/>
            </a:ln>
            <a:effectLst/>
          </p:spPr>
          <p:txBody>
            <a:bodyPr anchor="ctr"/>
            <a:lstStyle/>
            <a:p>
              <a:pPr>
                <a:defRPr/>
              </a:pPr>
              <a:endParaRPr lang="en-US" sz="1890" dirty="0">
                <a:ea typeface="ＭＳ Ｐゴシック" charset="0"/>
                <a:cs typeface="ＭＳ Ｐゴシック" charset="0"/>
              </a:endParaRPr>
            </a:p>
          </p:txBody>
        </p:sp>
        <p:pic>
          <p:nvPicPr>
            <p:cNvPr id="53" name="Object 3"/>
            <p:cNvPicPr>
              <a:picLocks noChangeAspect="1" noChangeArrowheads="1"/>
            </p:cNvPicPr>
            <p:nvPr/>
          </p:nvPicPr>
          <p:blipFill>
            <a:blip r:embed="rId11" cstate="print">
              <a:clrChange>
                <a:clrFrom>
                  <a:srgbClr val="000000"/>
                </a:clrFrom>
                <a:clrTo>
                  <a:srgbClr val="000000">
                    <a:alpha val="0"/>
                  </a:srgbClr>
                </a:clrTo>
              </a:clrChange>
              <a:lum bright="12000" contrast="14000"/>
            </a:blip>
            <a:srcRect/>
            <a:stretch>
              <a:fillRect/>
            </a:stretch>
          </p:blipFill>
          <p:spPr bwMode="auto">
            <a:xfrm rot="10800000">
              <a:off x="1776790" y="4283754"/>
              <a:ext cx="439615" cy="439615"/>
            </a:xfrm>
            <a:prstGeom prst="rect">
              <a:avLst/>
            </a:prstGeom>
            <a:noFill/>
            <a:ln w="9525">
              <a:noFill/>
              <a:miter lim="800000"/>
              <a:headEnd/>
              <a:tailEnd/>
            </a:ln>
          </p:spPr>
        </p:pic>
        <p:cxnSp>
          <p:nvCxnSpPr>
            <p:cNvPr id="54" name="Straight Connector 53"/>
            <p:cNvCxnSpPr/>
            <p:nvPr/>
          </p:nvCxnSpPr>
          <p:spPr>
            <a:xfrm>
              <a:off x="2101428" y="2049831"/>
              <a:ext cx="1839619" cy="0"/>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960393" y="1762693"/>
              <a:ext cx="1445066" cy="544765"/>
            </a:xfrm>
            <a:prstGeom prst="rect">
              <a:avLst/>
            </a:prstGeom>
            <a:noFill/>
          </p:spPr>
          <p:txBody>
            <a:bodyPr wrap="square" rtlCol="0">
              <a:spAutoFit/>
            </a:bodyPr>
            <a:lstStyle/>
            <a:p>
              <a:pPr algn="ctr"/>
              <a:r>
                <a:rPr lang="en-US" sz="1470" dirty="0"/>
                <a:t>Medium Lunar Orbit</a:t>
              </a:r>
              <a:endParaRPr lang="en-US" sz="1260" dirty="0"/>
            </a:p>
          </p:txBody>
        </p:sp>
        <p:cxnSp>
          <p:nvCxnSpPr>
            <p:cNvPr id="56" name="Straight Arrow Connector 55"/>
            <p:cNvCxnSpPr>
              <a:stCxn id="65" idx="2"/>
              <a:endCxn id="62" idx="2"/>
            </p:cNvCxnSpPr>
            <p:nvPr/>
          </p:nvCxnSpPr>
          <p:spPr>
            <a:xfrm>
              <a:off x="2867484" y="2330987"/>
              <a:ext cx="879328" cy="1631428"/>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57" name="Straight Arrow Connector 56"/>
            <p:cNvCxnSpPr>
              <a:stCxn id="65" idx="2"/>
              <a:endCxn id="53" idx="2"/>
            </p:cNvCxnSpPr>
            <p:nvPr/>
          </p:nvCxnSpPr>
          <p:spPr>
            <a:xfrm flipH="1">
              <a:off x="1996596" y="2330987"/>
              <a:ext cx="870888" cy="1952767"/>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grpSp>
          <p:nvGrpSpPr>
            <p:cNvPr id="58" name="Group 57"/>
            <p:cNvGrpSpPr/>
            <p:nvPr/>
          </p:nvGrpSpPr>
          <p:grpSpPr>
            <a:xfrm>
              <a:off x="1850778" y="3382723"/>
              <a:ext cx="1947832" cy="1839619"/>
              <a:chOff x="613701" y="3275139"/>
              <a:chExt cx="1645920" cy="1554480"/>
            </a:xfrm>
          </p:grpSpPr>
          <p:pic>
            <p:nvPicPr>
              <p:cNvPr id="82" name="Picture 8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7062" y="3442780"/>
                <a:ext cx="1219200" cy="1219200"/>
              </a:xfrm>
              <a:prstGeom prst="rect">
                <a:avLst/>
              </a:prstGeom>
            </p:spPr>
          </p:pic>
          <p:sp>
            <p:nvSpPr>
              <p:cNvPr id="83" name="Arc 147"/>
              <p:cNvSpPr>
                <a:spLocks noChangeArrowheads="1"/>
              </p:cNvSpPr>
              <p:nvPr/>
            </p:nvSpPr>
            <p:spPr bwMode="auto">
              <a:xfrm rot="19041669">
                <a:off x="613701" y="3275139"/>
                <a:ext cx="1645920" cy="1554480"/>
              </a:xfrm>
              <a:custGeom>
                <a:avLst/>
                <a:gdLst>
                  <a:gd name="T0" fmla="*/ 5700 w 354027"/>
                  <a:gd name="T1" fmla="*/ 1071272 h 1710988"/>
                  <a:gd name="T2" fmla="*/ 176999 w 354027"/>
                  <a:gd name="T3" fmla="*/ 855832 h 1710988"/>
                  <a:gd name="T4" fmla="*/ 123627 w 354027"/>
                  <a:gd name="T5" fmla="*/ 1671825 h 1710988"/>
                  <a:gd name="T6" fmla="*/ 0 60000 65536"/>
                  <a:gd name="T7" fmla="*/ 0 60000 65536"/>
                  <a:gd name="T8" fmla="*/ 0 60000 65536"/>
                  <a:gd name="T9" fmla="*/ 0 w 354027"/>
                  <a:gd name="T10" fmla="*/ 0 h 1710988"/>
                  <a:gd name="T11" fmla="*/ 354027 w 354027"/>
                  <a:gd name="T12" fmla="*/ 1710988 h 1710988"/>
                </a:gdLst>
                <a:ahLst/>
                <a:cxnLst>
                  <a:cxn ang="T6">
                    <a:pos x="T0" y="T1"/>
                  </a:cxn>
                  <a:cxn ang="T7">
                    <a:pos x="T2" y="T3"/>
                  </a:cxn>
                  <a:cxn ang="T8">
                    <a:pos x="T4" y="T5"/>
                  </a:cxn>
                </a:cxnLst>
                <a:rect l="T9" t="T10" r="T11" b="T12"/>
                <a:pathLst>
                  <a:path w="354027" h="1710988" stroke="0">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lnTo>
                      <a:pt x="177014" y="855494"/>
                    </a:lnTo>
                    <a:close/>
                  </a:path>
                  <a:path w="354027" h="1710988" fill="none">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path>
                </a:pathLst>
              </a:custGeom>
              <a:noFill/>
              <a:ln w="9525">
                <a:solidFill>
                  <a:schemeClr val="bg1">
                    <a:lumMod val="50000"/>
                  </a:schemeClr>
                </a:solidFill>
                <a:prstDash val="dash"/>
                <a:round/>
                <a:headEnd/>
                <a:tailEnd/>
              </a:ln>
              <a:effectLst/>
            </p:spPr>
            <p:txBody>
              <a:bodyPr anchor="ctr"/>
              <a:lstStyle/>
              <a:p>
                <a:pPr>
                  <a:defRPr/>
                </a:pPr>
                <a:endParaRPr lang="en-US" sz="1890" dirty="0">
                  <a:ea typeface="ＭＳ Ｐゴシック" charset="0"/>
                  <a:cs typeface="ＭＳ Ｐゴシック" charset="0"/>
                </a:endParaRPr>
              </a:p>
            </p:txBody>
          </p:sp>
        </p:grpSp>
        <p:sp>
          <p:nvSpPr>
            <p:cNvPr id="59" name="TextBox 58"/>
            <p:cNvSpPr txBox="1"/>
            <p:nvPr/>
          </p:nvSpPr>
          <p:spPr>
            <a:xfrm>
              <a:off x="1927095" y="5164766"/>
              <a:ext cx="1633972" cy="318549"/>
            </a:xfrm>
            <a:prstGeom prst="rect">
              <a:avLst/>
            </a:prstGeom>
            <a:noFill/>
          </p:spPr>
          <p:txBody>
            <a:bodyPr wrap="square" rtlCol="0">
              <a:spAutoFit/>
            </a:bodyPr>
            <a:lstStyle/>
            <a:p>
              <a:pPr algn="ctr"/>
              <a:r>
                <a:rPr lang="en-US" sz="1470" dirty="0"/>
                <a:t>Low Lunar Orbit</a:t>
              </a:r>
              <a:endParaRPr lang="en-US" sz="1260" dirty="0"/>
            </a:p>
          </p:txBody>
        </p:sp>
        <p:sp>
          <p:nvSpPr>
            <p:cNvPr id="60" name="TextBox 59"/>
            <p:cNvSpPr txBox="1"/>
            <p:nvPr/>
          </p:nvSpPr>
          <p:spPr>
            <a:xfrm>
              <a:off x="3093380" y="2311898"/>
              <a:ext cx="1082129" cy="544765"/>
            </a:xfrm>
            <a:prstGeom prst="rect">
              <a:avLst/>
            </a:prstGeom>
            <a:noFill/>
          </p:spPr>
          <p:txBody>
            <a:bodyPr wrap="square" rtlCol="0">
              <a:spAutoFit/>
            </a:bodyPr>
            <a:lstStyle/>
            <a:p>
              <a:r>
                <a:rPr lang="en-US" sz="1470" dirty="0">
                  <a:solidFill>
                    <a:srgbClr val="FF0000"/>
                  </a:solidFill>
                </a:rPr>
                <a:t>Proximity Links</a:t>
              </a:r>
            </a:p>
          </p:txBody>
        </p:sp>
        <p:sp>
          <p:nvSpPr>
            <p:cNvPr id="61" name="TextBox 60"/>
            <p:cNvSpPr txBox="1"/>
            <p:nvPr/>
          </p:nvSpPr>
          <p:spPr>
            <a:xfrm>
              <a:off x="2226900" y="1593382"/>
              <a:ext cx="1069075" cy="318549"/>
            </a:xfrm>
            <a:prstGeom prst="rect">
              <a:avLst/>
            </a:prstGeom>
            <a:noFill/>
          </p:spPr>
          <p:txBody>
            <a:bodyPr wrap="none" rtlCol="0">
              <a:spAutoFit/>
            </a:bodyPr>
            <a:lstStyle/>
            <a:p>
              <a:r>
                <a:rPr lang="en-US" sz="1470" dirty="0"/>
                <a:t>Lunar Relay</a:t>
              </a:r>
            </a:p>
          </p:txBody>
        </p:sp>
        <p:pic>
          <p:nvPicPr>
            <p:cNvPr id="62" name="Picture 61" descr="SEP-SciOrb#1.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140000">
              <a:off x="3580633" y="3958548"/>
              <a:ext cx="412675" cy="420928"/>
            </a:xfrm>
            <a:prstGeom prst="rect">
              <a:avLst/>
            </a:prstGeom>
          </p:spPr>
        </p:pic>
        <p:sp>
          <p:nvSpPr>
            <p:cNvPr id="63" name="TextBox 62"/>
            <p:cNvSpPr txBox="1"/>
            <p:nvPr/>
          </p:nvSpPr>
          <p:spPr>
            <a:xfrm>
              <a:off x="3454089" y="4295802"/>
              <a:ext cx="979889" cy="671146"/>
            </a:xfrm>
            <a:prstGeom prst="rect">
              <a:avLst/>
            </a:prstGeom>
            <a:noFill/>
          </p:spPr>
          <p:txBody>
            <a:bodyPr wrap="square" rtlCol="0">
              <a:spAutoFit/>
            </a:bodyPr>
            <a:lstStyle/>
            <a:p>
              <a:pPr>
                <a:lnSpc>
                  <a:spcPts val="1500"/>
                </a:lnSpc>
              </a:pPr>
              <a:r>
                <a:rPr lang="en-US" sz="1470" dirty="0"/>
                <a:t>Science/ Relay Orbiter</a:t>
              </a:r>
            </a:p>
          </p:txBody>
        </p:sp>
        <p:sp>
          <p:nvSpPr>
            <p:cNvPr id="64" name="TextBox 63"/>
            <p:cNvSpPr txBox="1"/>
            <p:nvPr/>
          </p:nvSpPr>
          <p:spPr>
            <a:xfrm>
              <a:off x="1416080" y="4656510"/>
              <a:ext cx="865703" cy="478785"/>
            </a:xfrm>
            <a:prstGeom prst="rect">
              <a:avLst/>
            </a:prstGeom>
            <a:noFill/>
          </p:spPr>
          <p:txBody>
            <a:bodyPr wrap="square" lIns="0" rIns="0" rtlCol="0">
              <a:spAutoFit/>
            </a:bodyPr>
            <a:lstStyle/>
            <a:p>
              <a:pPr algn="ctr">
                <a:lnSpc>
                  <a:spcPts val="1500"/>
                </a:lnSpc>
              </a:pPr>
              <a:r>
                <a:rPr lang="en-US" sz="1470" dirty="0"/>
                <a:t>Science Orbiter</a:t>
              </a:r>
            </a:p>
          </p:txBody>
        </p:sp>
        <p:pic>
          <p:nvPicPr>
            <p:cNvPr id="65" name="Picture 64" descr="SCaN_daughter_deployed.jp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462138" y="1829528"/>
              <a:ext cx="810692" cy="501460"/>
            </a:xfrm>
            <a:prstGeom prst="rect">
              <a:avLst/>
            </a:prstGeom>
          </p:spPr>
        </p:pic>
        <p:cxnSp>
          <p:nvCxnSpPr>
            <p:cNvPr id="66" name="Straight Arrow Connector 65"/>
            <p:cNvCxnSpPr>
              <a:stCxn id="65" idx="2"/>
              <a:endCxn id="69" idx="0"/>
            </p:cNvCxnSpPr>
            <p:nvPr/>
          </p:nvCxnSpPr>
          <p:spPr>
            <a:xfrm flipH="1">
              <a:off x="2822847" y="2330987"/>
              <a:ext cx="44637" cy="1082129"/>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sp>
          <p:nvSpPr>
            <p:cNvPr id="67" name="TextBox 66"/>
            <p:cNvSpPr txBox="1"/>
            <p:nvPr/>
          </p:nvSpPr>
          <p:spPr>
            <a:xfrm>
              <a:off x="2422427" y="3643851"/>
              <a:ext cx="712054" cy="318549"/>
            </a:xfrm>
            <a:prstGeom prst="rect">
              <a:avLst/>
            </a:prstGeom>
            <a:noFill/>
          </p:spPr>
          <p:txBody>
            <a:bodyPr wrap="none" rtlCol="0">
              <a:spAutoFit/>
            </a:bodyPr>
            <a:lstStyle/>
            <a:p>
              <a:r>
                <a:rPr lang="en-US" sz="1470" dirty="0">
                  <a:solidFill>
                    <a:schemeClr val="bg1"/>
                  </a:solidFill>
                </a:rPr>
                <a:t>Lander</a:t>
              </a:r>
            </a:p>
          </p:txBody>
        </p:sp>
        <p:cxnSp>
          <p:nvCxnSpPr>
            <p:cNvPr id="68" name="Straight Arrow Connector 67"/>
            <p:cNvCxnSpPr>
              <a:stCxn id="65" idx="2"/>
            </p:cNvCxnSpPr>
            <p:nvPr/>
          </p:nvCxnSpPr>
          <p:spPr>
            <a:xfrm flipH="1">
              <a:off x="1750487" y="2330987"/>
              <a:ext cx="1116996" cy="922527"/>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pic>
          <p:nvPicPr>
            <p:cNvPr id="69" name="Picture 4" descr="D:\Baysinger\Mars 2014\lander RH cases\pics\18t l1 iso.png"/>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42493" y="3413116"/>
              <a:ext cx="360710" cy="354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1669568" y="1312503"/>
              <a:ext cx="2454583" cy="350865"/>
            </a:xfrm>
            <a:prstGeom prst="rect">
              <a:avLst/>
            </a:prstGeom>
            <a:noFill/>
          </p:spPr>
          <p:txBody>
            <a:bodyPr wrap="none" rtlCol="0">
              <a:spAutoFit/>
            </a:bodyPr>
            <a:lstStyle/>
            <a:p>
              <a:r>
                <a:rPr lang="en-US" sz="1680" b="1" u="sng" dirty="0"/>
                <a:t>Lunar Network (LunaNet)</a:t>
              </a:r>
            </a:p>
          </p:txBody>
        </p:sp>
        <p:cxnSp>
          <p:nvCxnSpPr>
            <p:cNvPr id="71" name="Straight Arrow Connector 70"/>
            <p:cNvCxnSpPr>
              <a:stCxn id="69" idx="3"/>
              <a:endCxn id="62" idx="3"/>
            </p:cNvCxnSpPr>
            <p:nvPr/>
          </p:nvCxnSpPr>
          <p:spPr>
            <a:xfrm>
              <a:off x="3003203" y="3590345"/>
              <a:ext cx="581222" cy="618039"/>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73" name="Straight Arrow Connector 72"/>
            <p:cNvCxnSpPr/>
            <p:nvPr/>
          </p:nvCxnSpPr>
          <p:spPr>
            <a:xfrm flipH="1" flipV="1">
              <a:off x="3292685" y="2080258"/>
              <a:ext cx="3099688" cy="14820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rot="1510973">
              <a:off x="4537554" y="2652234"/>
              <a:ext cx="928011" cy="318549"/>
            </a:xfrm>
            <a:prstGeom prst="rect">
              <a:avLst/>
            </a:prstGeom>
            <a:noFill/>
          </p:spPr>
          <p:txBody>
            <a:bodyPr wrap="none" rtlCol="0">
              <a:spAutoFit/>
            </a:bodyPr>
            <a:lstStyle/>
            <a:p>
              <a:r>
                <a:rPr lang="en-US" sz="1470" dirty="0">
                  <a:solidFill>
                    <a:srgbClr val="4F81BD"/>
                  </a:solidFill>
                </a:rPr>
                <a:t>Trunk link</a:t>
              </a:r>
            </a:p>
          </p:txBody>
        </p:sp>
        <p:cxnSp>
          <p:nvCxnSpPr>
            <p:cNvPr id="75" name="Straight Arrow Connector 74"/>
            <p:cNvCxnSpPr>
              <a:stCxn id="40" idx="1"/>
              <a:endCxn id="62" idx="1"/>
            </p:cNvCxnSpPr>
            <p:nvPr/>
          </p:nvCxnSpPr>
          <p:spPr>
            <a:xfrm flipH="1">
              <a:off x="3989517" y="3588736"/>
              <a:ext cx="2415799" cy="54090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96" name="Group 95">
              <a:extLst>
                <a:ext uri="{FF2B5EF4-FFF2-40B4-BE49-F238E27FC236}">
                  <a16:creationId xmlns:a16="http://schemas.microsoft.com/office/drawing/2014/main" id="{80FE7EDD-BA00-4CFF-92A7-96AD98AF0912}"/>
                </a:ext>
              </a:extLst>
            </p:cNvPr>
            <p:cNvGrpSpPr/>
            <p:nvPr/>
          </p:nvGrpSpPr>
          <p:grpSpPr>
            <a:xfrm>
              <a:off x="2514600" y="3939114"/>
              <a:ext cx="811951" cy="937686"/>
              <a:chOff x="2624922" y="3681833"/>
              <a:chExt cx="811951" cy="937686"/>
            </a:xfrm>
          </p:grpSpPr>
          <p:pic>
            <p:nvPicPr>
              <p:cNvPr id="97" name="Picture 96">
                <a:extLst>
                  <a:ext uri="{FF2B5EF4-FFF2-40B4-BE49-F238E27FC236}">
                    <a16:creationId xmlns:a16="http://schemas.microsoft.com/office/drawing/2014/main" id="{4A227902-66DF-4749-A497-C43EAA190AF1}"/>
                  </a:ext>
                </a:extLst>
              </p:cNvPr>
              <p:cNvPicPr>
                <a:picLocks noChangeAspect="1"/>
              </p:cNvPicPr>
              <p:nvPr/>
            </p:nvPicPr>
            <p:blipFill>
              <a:blip r:embed="rId18"/>
              <a:stretch>
                <a:fillRect/>
              </a:stretch>
            </p:blipFill>
            <p:spPr>
              <a:xfrm rot="20323944">
                <a:off x="2923765" y="3940311"/>
                <a:ext cx="513108" cy="273985"/>
              </a:xfrm>
              <a:prstGeom prst="rect">
                <a:avLst/>
              </a:prstGeom>
            </p:spPr>
          </p:pic>
          <p:sp>
            <p:nvSpPr>
              <p:cNvPr id="98" name="TextBox 97">
                <a:extLst>
                  <a:ext uri="{FF2B5EF4-FFF2-40B4-BE49-F238E27FC236}">
                    <a16:creationId xmlns:a16="http://schemas.microsoft.com/office/drawing/2014/main" id="{1175D389-5508-491F-B33B-47C5125E69B5}"/>
                  </a:ext>
                </a:extLst>
              </p:cNvPr>
              <p:cNvSpPr txBox="1"/>
              <p:nvPr/>
            </p:nvSpPr>
            <p:spPr>
              <a:xfrm>
                <a:off x="2624922" y="4096299"/>
                <a:ext cx="772458" cy="523220"/>
              </a:xfrm>
              <a:prstGeom prst="rect">
                <a:avLst/>
              </a:prstGeom>
              <a:noFill/>
            </p:spPr>
            <p:txBody>
              <a:bodyPr wrap="square" rtlCol="0">
                <a:spAutoFit/>
              </a:bodyPr>
              <a:lstStyle/>
              <a:p>
                <a:pPr algn="ctr"/>
                <a:r>
                  <a:rPr lang="en-US" sz="1400" dirty="0">
                    <a:solidFill>
                      <a:schemeClr val="bg1"/>
                    </a:solidFill>
                  </a:rPr>
                  <a:t>Surface Systems</a:t>
                </a:r>
              </a:p>
            </p:txBody>
          </p:sp>
          <p:cxnSp>
            <p:nvCxnSpPr>
              <p:cNvPr id="99" name="Straight Arrow Connector 98">
                <a:extLst>
                  <a:ext uri="{FF2B5EF4-FFF2-40B4-BE49-F238E27FC236}">
                    <a16:creationId xmlns:a16="http://schemas.microsoft.com/office/drawing/2014/main" id="{81382EF8-038B-471D-BD1A-FD56728EA834}"/>
                  </a:ext>
                </a:extLst>
              </p:cNvPr>
              <p:cNvCxnSpPr>
                <a:cxnSpLocks/>
                <a:endCxn id="97" idx="0"/>
              </p:cNvCxnSpPr>
              <p:nvPr/>
            </p:nvCxnSpPr>
            <p:spPr>
              <a:xfrm>
                <a:off x="2946441" y="3681833"/>
                <a:ext cx="184187" cy="267808"/>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grpSp>
        <p:grpSp>
          <p:nvGrpSpPr>
            <p:cNvPr id="89" name="Group 88">
              <a:extLst>
                <a:ext uri="{FF2B5EF4-FFF2-40B4-BE49-F238E27FC236}">
                  <a16:creationId xmlns:a16="http://schemas.microsoft.com/office/drawing/2014/main" id="{0C7AD4E3-57A1-46D2-AC5C-B1C6A30E74B8}"/>
                </a:ext>
              </a:extLst>
            </p:cNvPr>
            <p:cNvGrpSpPr/>
            <p:nvPr/>
          </p:nvGrpSpPr>
          <p:grpSpPr>
            <a:xfrm>
              <a:off x="1066800" y="2567869"/>
              <a:ext cx="1262484" cy="1132387"/>
              <a:chOff x="1066800" y="2567869"/>
              <a:chExt cx="1262484" cy="1132387"/>
            </a:xfrm>
          </p:grpSpPr>
          <p:sp>
            <p:nvSpPr>
              <p:cNvPr id="79" name="TextBox 78"/>
              <p:cNvSpPr txBox="1"/>
              <p:nvPr/>
            </p:nvSpPr>
            <p:spPr>
              <a:xfrm>
                <a:off x="1066800" y="3381707"/>
                <a:ext cx="1262484" cy="318549"/>
              </a:xfrm>
              <a:prstGeom prst="rect">
                <a:avLst/>
              </a:prstGeom>
              <a:noFill/>
            </p:spPr>
            <p:txBody>
              <a:bodyPr wrap="square" rtlCol="0">
                <a:spAutoFit/>
              </a:bodyPr>
              <a:lstStyle/>
              <a:p>
                <a:pPr algn="ctr"/>
                <a:r>
                  <a:rPr lang="en-US" sz="1470" dirty="0"/>
                  <a:t>Gateway</a:t>
                </a:r>
              </a:p>
            </p:txBody>
          </p:sp>
          <p:sp>
            <p:nvSpPr>
              <p:cNvPr id="81" name="TextBox 80"/>
              <p:cNvSpPr txBox="1"/>
              <p:nvPr/>
            </p:nvSpPr>
            <p:spPr>
              <a:xfrm>
                <a:off x="1089440" y="2567869"/>
                <a:ext cx="1232648" cy="480131"/>
              </a:xfrm>
              <a:prstGeom prst="rect">
                <a:avLst/>
              </a:prstGeom>
              <a:noFill/>
            </p:spPr>
            <p:txBody>
              <a:bodyPr wrap="square" rtlCol="0">
                <a:spAutoFit/>
              </a:bodyPr>
              <a:lstStyle/>
              <a:p>
                <a:r>
                  <a:rPr lang="en-US" sz="1260" dirty="0"/>
                  <a:t>Near Rectilinear Halo Orbit </a:t>
                </a:r>
              </a:p>
            </p:txBody>
          </p:sp>
          <p:grpSp>
            <p:nvGrpSpPr>
              <p:cNvPr id="112" name="Group 111">
                <a:extLst>
                  <a:ext uri="{FF2B5EF4-FFF2-40B4-BE49-F238E27FC236}">
                    <a16:creationId xmlns:a16="http://schemas.microsoft.com/office/drawing/2014/main" id="{C029E819-2FAF-43A1-BE87-E41E72EB0F56}"/>
                  </a:ext>
                </a:extLst>
              </p:cNvPr>
              <p:cNvGrpSpPr>
                <a:grpSpLocks noChangeAspect="1"/>
              </p:cNvGrpSpPr>
              <p:nvPr/>
            </p:nvGrpSpPr>
            <p:grpSpPr>
              <a:xfrm>
                <a:off x="1453536" y="3253288"/>
                <a:ext cx="489012" cy="198330"/>
                <a:chOff x="-1596354" y="1960252"/>
                <a:chExt cx="1596354" cy="665761"/>
              </a:xfrm>
            </p:grpSpPr>
            <p:pic>
              <p:nvPicPr>
                <p:cNvPr id="113" name="Picture 6" descr="image012">
                  <a:extLst>
                    <a:ext uri="{FF2B5EF4-FFF2-40B4-BE49-F238E27FC236}">
                      <a16:creationId xmlns:a16="http://schemas.microsoft.com/office/drawing/2014/main" id="{B00D20A0-E653-42E0-A00D-37CE352BD832}"/>
                    </a:ext>
                  </a:extLst>
                </p:cNvPr>
                <p:cNvPicPr>
                  <a:picLocks noChangeAspect="1" noChangeArrowheads="1"/>
                </p:cNvPicPr>
                <p:nvPr/>
              </p:nvPicPr>
              <p:blipFill>
                <a:blip r:embed="rId17" cstate="print">
                  <a:extLst>
                    <a:ext uri="{BEBA8EAE-BF5A-486C-A8C5-ECC9F3942E4B}">
                      <a14:imgProps xmlns:a14="http://schemas.microsoft.com/office/drawing/2010/main">
                        <a14:imgLayer r:embed="rId20">
                          <a14:imgEffect>
                            <a14:backgroundRemoval t="962" b="100000" l="0" r="97727"/>
                          </a14:imgEffect>
                        </a14:imgLayer>
                      </a14:imgProps>
                    </a:ext>
                    <a:ext uri="{28A0092B-C50C-407E-A947-70E740481C1C}">
                      <a14:useLocalDpi xmlns:a14="http://schemas.microsoft.com/office/drawing/2010/main" val="0"/>
                    </a:ext>
                  </a:extLst>
                </a:blip>
                <a:srcRect/>
                <a:stretch>
                  <a:fillRect/>
                </a:stretch>
              </p:blipFill>
              <p:spPr bwMode="auto">
                <a:xfrm rot="5400000">
                  <a:off x="-1140549" y="1985933"/>
                  <a:ext cx="541604"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 name="Picture 2" descr="Z:\Mars CH4 Architecture\04 - Configurations\pictures\stack1.png">
                  <a:extLst>
                    <a:ext uri="{FF2B5EF4-FFF2-40B4-BE49-F238E27FC236}">
                      <a16:creationId xmlns:a16="http://schemas.microsoft.com/office/drawing/2014/main" id="{BE565C5A-580B-4CC9-906E-E8D0FD8C7468}"/>
                    </a:ext>
                  </a:extLst>
                </p:cNvPr>
                <p:cNvPicPr>
                  <a:picLocks noChangeAspect="1" noChangeArrowheads="1"/>
                </p:cNvPicPr>
                <p:nvPr/>
              </p:nvPicPr>
              <p:blipFill rotWithShape="1">
                <a:blip r:embed="rId21">
                  <a:clrChange>
                    <a:clrFrom>
                      <a:srgbClr val="FFFFFF"/>
                    </a:clrFrom>
                    <a:clrTo>
                      <a:srgbClr val="FFFFFF">
                        <a:alpha val="0"/>
                      </a:srgbClr>
                    </a:clrTo>
                  </a:clrChange>
                </a:blip>
                <a:srcRect l="82358"/>
                <a:stretch/>
              </p:blipFill>
              <p:spPr bwMode="auto">
                <a:xfrm>
                  <a:off x="-1596354" y="1985933"/>
                  <a:ext cx="424927" cy="640080"/>
                </a:xfrm>
                <a:prstGeom prst="rect">
                  <a:avLst/>
                </a:prstGeom>
                <a:noFill/>
              </p:spPr>
            </p:pic>
            <p:pic>
              <p:nvPicPr>
                <p:cNvPr id="115" name="Picture 114">
                  <a:extLst>
                    <a:ext uri="{FF2B5EF4-FFF2-40B4-BE49-F238E27FC236}">
                      <a16:creationId xmlns:a16="http://schemas.microsoft.com/office/drawing/2014/main" id="{6D327326-7197-47F4-BE1C-5065826C2895}"/>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637850" y="1958022"/>
                  <a:ext cx="635620" cy="640080"/>
                </a:xfrm>
                <a:prstGeom prst="rect">
                  <a:avLst/>
                </a:prstGeom>
                <a:ln>
                  <a:noFill/>
                </a:ln>
              </p:spPr>
            </p:pic>
          </p:grpSp>
        </p:grpSp>
      </p:grpSp>
    </p:spTree>
    <p:extLst>
      <p:ext uri="{BB962C8B-B14F-4D97-AF65-F5344CB8AC3E}">
        <p14:creationId xmlns:p14="http://schemas.microsoft.com/office/powerpoint/2010/main" val="1042145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1BA15409-A939-462F-BE44-556517EF2A77}"/>
              </a:ext>
            </a:extLst>
          </p:cNvPr>
          <p:cNvSpPr/>
          <p:nvPr/>
        </p:nvSpPr>
        <p:spPr>
          <a:xfrm>
            <a:off x="8093920" y="998037"/>
            <a:ext cx="3657600" cy="4495800"/>
          </a:xfrm>
          <a:prstGeom prst="roundRect">
            <a:avLst/>
          </a:prstGeom>
          <a:solidFill>
            <a:schemeClr val="accent1">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dirty="0"/>
          </a:p>
        </p:txBody>
      </p:sp>
      <p:sp>
        <p:nvSpPr>
          <p:cNvPr id="117" name="TextBox 116">
            <a:extLst>
              <a:ext uri="{FF2B5EF4-FFF2-40B4-BE49-F238E27FC236}">
                <a16:creationId xmlns:a16="http://schemas.microsoft.com/office/drawing/2014/main" id="{2FAFAD22-D7DF-4705-9E1C-5855837C3946}"/>
              </a:ext>
            </a:extLst>
          </p:cNvPr>
          <p:cNvSpPr txBox="1"/>
          <p:nvPr/>
        </p:nvSpPr>
        <p:spPr>
          <a:xfrm>
            <a:off x="8521663" y="1040784"/>
            <a:ext cx="2823786" cy="295466"/>
          </a:xfrm>
          <a:prstGeom prst="rect">
            <a:avLst/>
          </a:prstGeom>
          <a:solidFill>
            <a:srgbClr val="FFFF71"/>
          </a:solidFill>
        </p:spPr>
        <p:txBody>
          <a:bodyPr wrap="none" tIns="0" bIns="18288" rtlCol="0">
            <a:spAutoFit/>
          </a:bodyPr>
          <a:lstStyle/>
          <a:p>
            <a:r>
              <a:rPr lang="en-US" dirty="0"/>
              <a:t>Semi-autonomous MarsNet </a:t>
            </a:r>
          </a:p>
        </p:txBody>
      </p:sp>
      <p:sp>
        <p:nvSpPr>
          <p:cNvPr id="4" name="Rectangle: Rounded Corners 3">
            <a:extLst>
              <a:ext uri="{FF2B5EF4-FFF2-40B4-BE49-F238E27FC236}">
                <a16:creationId xmlns:a16="http://schemas.microsoft.com/office/drawing/2014/main" id="{DB6B2970-83F2-4302-9414-AFAB9881E3DB}"/>
              </a:ext>
            </a:extLst>
          </p:cNvPr>
          <p:cNvSpPr/>
          <p:nvPr/>
        </p:nvSpPr>
        <p:spPr>
          <a:xfrm>
            <a:off x="838200" y="990600"/>
            <a:ext cx="3657600" cy="4495800"/>
          </a:xfrm>
          <a:prstGeom prst="roundRect">
            <a:avLst/>
          </a:prstGeom>
          <a:solidFill>
            <a:schemeClr val="accent1">
              <a:lumMod val="20000"/>
              <a:lumOff val="80000"/>
              <a:alpha val="8902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dirty="0"/>
          </a:p>
        </p:txBody>
      </p:sp>
      <p:sp>
        <p:nvSpPr>
          <p:cNvPr id="93" name="Content Placeholder 92"/>
          <p:cNvSpPr>
            <a:spLocks noGrp="1"/>
          </p:cNvSpPr>
          <p:nvPr>
            <p:ph idx="1"/>
          </p:nvPr>
        </p:nvSpPr>
        <p:spPr>
          <a:xfrm>
            <a:off x="733425" y="5562600"/>
            <a:ext cx="11377059" cy="1447800"/>
          </a:xfrm>
        </p:spPr>
        <p:txBody>
          <a:bodyPr>
            <a:noAutofit/>
          </a:bodyPr>
          <a:lstStyle/>
          <a:p>
            <a:pPr marL="245031" indent="-245031">
              <a:spcBef>
                <a:spcPts val="0"/>
              </a:spcBef>
            </a:pPr>
            <a:r>
              <a:rPr lang="en-US" sz="1700" dirty="0"/>
              <a:t>Strategy: Develop </a:t>
            </a:r>
            <a:r>
              <a:rPr lang="en-US" sz="1700" i="1" dirty="0"/>
              <a:t>planetary network </a:t>
            </a:r>
            <a:r>
              <a:rPr lang="en-US" sz="1700" dirty="0"/>
              <a:t>architecture capable of temporary autonomous operations of the space segment</a:t>
            </a:r>
          </a:p>
          <a:p>
            <a:pPr marL="245031" indent="-245031">
              <a:spcBef>
                <a:spcPts val="0"/>
              </a:spcBef>
            </a:pPr>
            <a:r>
              <a:rPr lang="en-US" sz="1700" dirty="0"/>
              <a:t>Develop and test the autonomy strategy at the moon with LunaNet (Earth-Moon latency ~1.2 seconds)</a:t>
            </a:r>
          </a:p>
          <a:p>
            <a:pPr marL="665084" lvl="1" indent="-245031">
              <a:spcBef>
                <a:spcPts val="0"/>
              </a:spcBef>
            </a:pPr>
            <a:r>
              <a:rPr lang="en-US" sz="1400" dirty="0"/>
              <a:t>Few latency requirements cannot be met 		‒  Autonomy “mode” can be turned off with little consequence</a:t>
            </a:r>
          </a:p>
          <a:p>
            <a:pPr marL="665084" lvl="1" indent="-245031">
              <a:spcBef>
                <a:spcPts val="0"/>
              </a:spcBef>
            </a:pPr>
            <a:r>
              <a:rPr lang="en-US" sz="1400" dirty="0"/>
              <a:t>Proximity links continue when trunk links are lost	‒  Nav broadcast service continues with slowly decreasing accuracy when GNSS links are lost</a:t>
            </a:r>
          </a:p>
          <a:p>
            <a:pPr marL="245031" indent="-245031">
              <a:spcBef>
                <a:spcPts val="0"/>
              </a:spcBef>
            </a:pPr>
            <a:r>
              <a:rPr lang="en-US" sz="1700" dirty="0"/>
              <a:t>Deploy operational autonomous MarsNet for future human exploration of Mars (Earth-Mars latency up to 22 minutes)</a:t>
            </a:r>
          </a:p>
          <a:p>
            <a:pPr marL="245031" indent="-245031">
              <a:spcBef>
                <a:spcPts val="0"/>
              </a:spcBef>
            </a:pPr>
            <a:endParaRPr lang="en-US" sz="1800" dirty="0"/>
          </a:p>
        </p:txBody>
      </p:sp>
      <p:sp>
        <p:nvSpPr>
          <p:cNvPr id="8" name="Slide Number Placeholder 7">
            <a:extLst>
              <a:ext uri="{FF2B5EF4-FFF2-40B4-BE49-F238E27FC236}">
                <a16:creationId xmlns:a16="http://schemas.microsoft.com/office/drawing/2014/main" id="{EEDDB857-4C94-41F3-BD51-96C27D4BA62E}"/>
              </a:ext>
            </a:extLst>
          </p:cNvPr>
          <p:cNvSpPr>
            <a:spLocks noGrp="1"/>
          </p:cNvSpPr>
          <p:nvPr>
            <p:ph type="sldNum" sz="quarter" idx="10"/>
          </p:nvPr>
        </p:nvSpPr>
        <p:spPr/>
        <p:txBody>
          <a:bodyPr/>
          <a:lstStyle/>
          <a:p>
            <a:fld id="{8DC8C80A-B514-4A4F-8C59-9310EB0FB9A4}" type="slidenum">
              <a:rPr lang="en-US" smtClean="0">
                <a:solidFill>
                  <a:prstClr val="black">
                    <a:tint val="75000"/>
                  </a:prstClr>
                </a:solidFill>
              </a:rPr>
              <a:pPr/>
              <a:t>4</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sz="4000" b="1" dirty="0"/>
              <a:t>LunaNet Autonomy Goal</a:t>
            </a:r>
            <a:br>
              <a:rPr lang="en-US" dirty="0"/>
            </a:br>
            <a:r>
              <a:rPr lang="en-US" sz="3100" dirty="0"/>
              <a:t>Planetary Network Autonomy from Earth</a:t>
            </a:r>
            <a:endParaRPr lang="en-US" sz="3300" dirty="0"/>
          </a:p>
        </p:txBody>
      </p:sp>
      <p:grpSp>
        <p:nvGrpSpPr>
          <p:cNvPr id="3" name="Group 2">
            <a:extLst>
              <a:ext uri="{FF2B5EF4-FFF2-40B4-BE49-F238E27FC236}">
                <a16:creationId xmlns:a16="http://schemas.microsoft.com/office/drawing/2014/main" id="{00647A49-ECC1-44CA-A0CF-F544790A465A}"/>
              </a:ext>
            </a:extLst>
          </p:cNvPr>
          <p:cNvGrpSpPr/>
          <p:nvPr/>
        </p:nvGrpSpPr>
        <p:grpSpPr>
          <a:xfrm>
            <a:off x="4348647" y="1312503"/>
            <a:ext cx="3558703" cy="4170813"/>
            <a:chOff x="4348647" y="1312503"/>
            <a:chExt cx="3558703" cy="4170813"/>
          </a:xfrm>
        </p:grpSpPr>
        <p:cxnSp>
          <p:nvCxnSpPr>
            <p:cNvPr id="7" name="Straight Connector 6"/>
            <p:cNvCxnSpPr/>
            <p:nvPr/>
          </p:nvCxnSpPr>
          <p:spPr>
            <a:xfrm>
              <a:off x="5468052" y="2049831"/>
              <a:ext cx="2164258" cy="0"/>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5458021" y="3182479"/>
              <a:ext cx="2251854" cy="2240111"/>
              <a:chOff x="3661824" y="3066681"/>
              <a:chExt cx="1902819" cy="1892896"/>
            </a:xfrm>
            <a:effectLst/>
          </p:grpSpPr>
          <p:sp>
            <p:nvSpPr>
              <p:cNvPr id="84" name="Arc 147"/>
              <p:cNvSpPr>
                <a:spLocks noChangeArrowheads="1"/>
              </p:cNvSpPr>
              <p:nvPr/>
            </p:nvSpPr>
            <p:spPr bwMode="auto">
              <a:xfrm rot="19041669">
                <a:off x="3661824" y="3066681"/>
                <a:ext cx="1902819" cy="1892896"/>
              </a:xfrm>
              <a:custGeom>
                <a:avLst/>
                <a:gdLst>
                  <a:gd name="T0" fmla="*/ 5700 w 354027"/>
                  <a:gd name="T1" fmla="*/ 1071272 h 1710988"/>
                  <a:gd name="T2" fmla="*/ 176999 w 354027"/>
                  <a:gd name="T3" fmla="*/ 855832 h 1710988"/>
                  <a:gd name="T4" fmla="*/ 123627 w 354027"/>
                  <a:gd name="T5" fmla="*/ 1671825 h 1710988"/>
                  <a:gd name="T6" fmla="*/ 0 60000 65536"/>
                  <a:gd name="T7" fmla="*/ 0 60000 65536"/>
                  <a:gd name="T8" fmla="*/ 0 60000 65536"/>
                  <a:gd name="T9" fmla="*/ 0 w 354027"/>
                  <a:gd name="T10" fmla="*/ 0 h 1710988"/>
                  <a:gd name="T11" fmla="*/ 354027 w 354027"/>
                  <a:gd name="T12" fmla="*/ 1710988 h 1710988"/>
                </a:gdLst>
                <a:ahLst/>
                <a:cxnLst>
                  <a:cxn ang="T6">
                    <a:pos x="T0" y="T1"/>
                  </a:cxn>
                  <a:cxn ang="T7">
                    <a:pos x="T2" y="T3"/>
                  </a:cxn>
                  <a:cxn ang="T8">
                    <a:pos x="T4" y="T5"/>
                  </a:cxn>
                </a:cxnLst>
                <a:rect l="T9" t="T10" r="T11" b="T12"/>
                <a:pathLst>
                  <a:path w="354027" h="1710988" stroke="0">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lnTo>
                      <a:pt x="177014" y="855494"/>
                    </a:lnTo>
                    <a:close/>
                  </a:path>
                  <a:path w="354027" h="1710988" fill="none">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path>
                </a:pathLst>
              </a:custGeom>
              <a:noFill/>
              <a:ln w="9525">
                <a:solidFill>
                  <a:schemeClr val="bg1">
                    <a:lumMod val="50000"/>
                  </a:schemeClr>
                </a:solidFill>
                <a:prstDash val="dash"/>
                <a:round/>
                <a:headEnd/>
                <a:tailEnd/>
              </a:ln>
              <a:effectLst/>
            </p:spPr>
            <p:txBody>
              <a:bodyPr anchor="ctr"/>
              <a:lstStyle/>
              <a:p>
                <a:pPr>
                  <a:defRPr/>
                </a:pPr>
                <a:endParaRPr lang="en-US" sz="1890" dirty="0">
                  <a:ea typeface="ＭＳ Ｐゴシック" charset="0"/>
                  <a:cs typeface="ＭＳ Ｐゴシック" charset="0"/>
                </a:endParaRPr>
              </a:p>
            </p:txBody>
          </p:sp>
          <p:pic>
            <p:nvPicPr>
              <p:cNvPr id="85" name="Picture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027" y="3431712"/>
                <a:ext cx="1219200" cy="1219200"/>
              </a:xfrm>
              <a:prstGeom prst="rect">
                <a:avLst/>
              </a:prstGeom>
            </p:spPr>
          </p:pic>
        </p:grpSp>
        <p:pic>
          <p:nvPicPr>
            <p:cNvPr id="13" name="Picture 67" descr="Inner Fire 52:Biz Conferences:2004:2004 STAIF - AIP:Presentation:">
              <a:hlinkClick r:id="" action="ppaction://noaction" highlightClick="1"/>
            </p:cNvPr>
            <p:cNvPicPr>
              <a:picLocks noChangeAspect="1" noChangeArrowheads="1"/>
            </p:cNvPicPr>
            <p:nvPr/>
          </p:nvPicPr>
          <p:blipFill>
            <a:blip r:embed="rId4" cstate="print">
              <a:lum bright="4000" contrast="20000"/>
            </a:blip>
            <a:srcRect/>
            <a:stretch>
              <a:fillRect/>
            </a:stretch>
          </p:blipFill>
          <p:spPr bwMode="invGray">
            <a:xfrm>
              <a:off x="5197519" y="4216121"/>
              <a:ext cx="309984" cy="789052"/>
            </a:xfrm>
            <a:prstGeom prst="rect">
              <a:avLst/>
            </a:prstGeom>
            <a:noFill/>
            <a:ln w="9525">
              <a:noFill/>
              <a:miter lim="800000"/>
              <a:headEnd/>
              <a:tailEnd/>
            </a:ln>
          </p:spPr>
        </p:pic>
        <p:sp>
          <p:nvSpPr>
            <p:cNvPr id="14" name="TextBox 13"/>
            <p:cNvSpPr txBox="1"/>
            <p:nvPr/>
          </p:nvSpPr>
          <p:spPr>
            <a:xfrm>
              <a:off x="4348647" y="1740514"/>
              <a:ext cx="1663378" cy="318549"/>
            </a:xfrm>
            <a:prstGeom prst="rect">
              <a:avLst/>
            </a:prstGeom>
            <a:noFill/>
          </p:spPr>
          <p:txBody>
            <a:bodyPr wrap="square" rtlCol="0">
              <a:spAutoFit/>
            </a:bodyPr>
            <a:lstStyle/>
            <a:p>
              <a:pPr algn="ctr"/>
              <a:r>
                <a:rPr lang="en-US" sz="1470" dirty="0"/>
                <a:t>High Earth Orbit</a:t>
              </a:r>
            </a:p>
          </p:txBody>
        </p:sp>
        <p:sp>
          <p:nvSpPr>
            <p:cNvPr id="20" name="TextBox 19"/>
            <p:cNvSpPr txBox="1"/>
            <p:nvPr/>
          </p:nvSpPr>
          <p:spPr>
            <a:xfrm>
              <a:off x="5699481" y="5164767"/>
              <a:ext cx="1384674" cy="318549"/>
            </a:xfrm>
            <a:prstGeom prst="rect">
              <a:avLst/>
            </a:prstGeom>
            <a:noFill/>
          </p:spPr>
          <p:txBody>
            <a:bodyPr wrap="none" rtlCol="0">
              <a:spAutoFit/>
            </a:bodyPr>
            <a:lstStyle/>
            <a:p>
              <a:r>
                <a:rPr lang="en-US" sz="1470" dirty="0"/>
                <a:t>Low Earth Orbit</a:t>
              </a:r>
              <a:endParaRPr lang="en-US" sz="1260" dirty="0"/>
            </a:p>
          </p:txBody>
        </p:sp>
        <p:sp>
          <p:nvSpPr>
            <p:cNvPr id="23" name="Rectangle 22"/>
            <p:cNvSpPr/>
            <p:nvPr/>
          </p:nvSpPr>
          <p:spPr>
            <a:xfrm>
              <a:off x="6144565" y="3604402"/>
              <a:ext cx="865703" cy="544765"/>
            </a:xfrm>
            <a:prstGeom prst="rect">
              <a:avLst/>
            </a:prstGeom>
            <a:solidFill>
              <a:srgbClr val="EAEAEA">
                <a:alpha val="50196"/>
              </a:srgbClr>
            </a:solidFill>
          </p:spPr>
          <p:txBody>
            <a:bodyPr wrap="square">
              <a:spAutoFit/>
            </a:bodyPr>
            <a:lstStyle/>
            <a:p>
              <a:pPr algn="ctr"/>
              <a:r>
                <a:rPr lang="en-US" sz="1470" dirty="0"/>
                <a:t>Control System</a:t>
              </a:r>
            </a:p>
          </p:txBody>
        </p:sp>
        <p:cxnSp>
          <p:nvCxnSpPr>
            <p:cNvPr id="24" name="Straight Arrow Connector 23"/>
            <p:cNvCxnSpPr>
              <a:endCxn id="40" idx="0"/>
            </p:cNvCxnSpPr>
            <p:nvPr/>
          </p:nvCxnSpPr>
          <p:spPr>
            <a:xfrm>
              <a:off x="6548473" y="2268138"/>
              <a:ext cx="563" cy="110725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486678" y="2628800"/>
              <a:ext cx="827359" cy="544765"/>
            </a:xfrm>
            <a:prstGeom prst="rect">
              <a:avLst/>
            </a:prstGeom>
            <a:noFill/>
          </p:spPr>
          <p:txBody>
            <a:bodyPr wrap="square" rtlCol="0">
              <a:spAutoFit/>
            </a:bodyPr>
            <a:lstStyle/>
            <a:p>
              <a:r>
                <a:rPr lang="en-US" sz="1470" dirty="0">
                  <a:solidFill>
                    <a:srgbClr val="4F81BD"/>
                  </a:solidFill>
                </a:rPr>
                <a:t>Trunk link</a:t>
              </a:r>
            </a:p>
          </p:txBody>
        </p:sp>
        <p:cxnSp>
          <p:nvCxnSpPr>
            <p:cNvPr id="26" name="Straight Arrow Connector 25"/>
            <p:cNvCxnSpPr>
              <a:endCxn id="13" idx="3"/>
            </p:cNvCxnSpPr>
            <p:nvPr/>
          </p:nvCxnSpPr>
          <p:spPr>
            <a:xfrm flipH="1">
              <a:off x="5507504" y="2299965"/>
              <a:ext cx="915453" cy="2310684"/>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27" name="Straight Arrow Connector 26"/>
            <p:cNvCxnSpPr>
              <a:endCxn id="29" idx="0"/>
            </p:cNvCxnSpPr>
            <p:nvPr/>
          </p:nvCxnSpPr>
          <p:spPr>
            <a:xfrm>
              <a:off x="6765365" y="2248726"/>
              <a:ext cx="860181" cy="1491285"/>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sp>
          <p:nvSpPr>
            <p:cNvPr id="28" name="TextBox 27"/>
            <p:cNvSpPr txBox="1"/>
            <p:nvPr/>
          </p:nvSpPr>
          <p:spPr>
            <a:xfrm>
              <a:off x="5017165" y="2311899"/>
              <a:ext cx="1190342" cy="544765"/>
            </a:xfrm>
            <a:prstGeom prst="rect">
              <a:avLst/>
            </a:prstGeom>
            <a:noFill/>
          </p:spPr>
          <p:txBody>
            <a:bodyPr wrap="square" rtlCol="0">
              <a:spAutoFit/>
            </a:bodyPr>
            <a:lstStyle/>
            <a:p>
              <a:pPr algn="r"/>
              <a:r>
                <a:rPr lang="en-US" sz="1470" dirty="0">
                  <a:solidFill>
                    <a:srgbClr val="FF0000"/>
                  </a:solidFill>
                </a:rPr>
                <a:t>Proximity Links</a:t>
              </a:r>
            </a:p>
          </p:txBody>
        </p:sp>
        <p:pic>
          <p:nvPicPr>
            <p:cNvPr id="29" name="Picture 118" descr="GOES.gif"/>
            <p:cNvPicPr>
              <a:picLocks noChangeAspect="1"/>
            </p:cNvPicPr>
            <p:nvPr/>
          </p:nvPicPr>
          <p:blipFill>
            <a:blip r:embed="rId5" cstate="print">
              <a:lum bright="10000" contrast="18000"/>
            </a:blip>
            <a:srcRect/>
            <a:stretch>
              <a:fillRect/>
            </a:stretch>
          </p:blipFill>
          <p:spPr bwMode="auto">
            <a:xfrm>
              <a:off x="7343742" y="3740010"/>
              <a:ext cx="563608" cy="392648"/>
            </a:xfrm>
            <a:prstGeom prst="rect">
              <a:avLst/>
            </a:prstGeom>
            <a:noFill/>
            <a:ln w="9525">
              <a:noFill/>
              <a:miter lim="800000"/>
              <a:headEnd/>
              <a:tailEnd/>
            </a:ln>
          </p:spPr>
        </p:pic>
        <p:sp>
          <p:nvSpPr>
            <p:cNvPr id="30" name="TextBox 29"/>
            <p:cNvSpPr txBox="1"/>
            <p:nvPr/>
          </p:nvSpPr>
          <p:spPr>
            <a:xfrm>
              <a:off x="6051199" y="1593383"/>
              <a:ext cx="1041888" cy="318549"/>
            </a:xfrm>
            <a:prstGeom prst="rect">
              <a:avLst/>
            </a:prstGeom>
            <a:noFill/>
          </p:spPr>
          <p:txBody>
            <a:bodyPr wrap="none" rtlCol="0">
              <a:spAutoFit/>
            </a:bodyPr>
            <a:lstStyle/>
            <a:p>
              <a:r>
                <a:rPr lang="en-US" sz="1470" dirty="0"/>
                <a:t>Earth Relay</a:t>
              </a:r>
            </a:p>
          </p:txBody>
        </p:sp>
        <p:pic>
          <p:nvPicPr>
            <p:cNvPr id="32" name="Picture 37" descr="AresV"/>
            <p:cNvPicPr>
              <a:picLocks noChangeAspect="1" noChangeArrowheads="1"/>
            </p:cNvPicPr>
            <p:nvPr/>
          </p:nvPicPr>
          <p:blipFill>
            <a:blip r:embed="rId6" cstate="print"/>
            <a:srcRect/>
            <a:stretch>
              <a:fillRect/>
            </a:stretch>
          </p:blipFill>
          <p:spPr bwMode="auto">
            <a:xfrm flipH="1">
              <a:off x="5991081" y="3660422"/>
              <a:ext cx="134969" cy="699557"/>
            </a:xfrm>
            <a:prstGeom prst="rect">
              <a:avLst/>
            </a:prstGeom>
            <a:noFill/>
          </p:spPr>
        </p:pic>
        <p:cxnSp>
          <p:nvCxnSpPr>
            <p:cNvPr id="33" name="Straight Arrow Connector 32"/>
            <p:cNvCxnSpPr/>
            <p:nvPr/>
          </p:nvCxnSpPr>
          <p:spPr>
            <a:xfrm flipH="1">
              <a:off x="6081258" y="2299965"/>
              <a:ext cx="341699" cy="1383685"/>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pic>
          <p:nvPicPr>
            <p:cNvPr id="40" name="Picture 39" descr="DSN_Goldstone_California.psd"/>
            <p:cNvPicPr>
              <a:picLocks noChangeAspect="1"/>
            </p:cNvPicPr>
            <p:nvPr/>
          </p:nvPicPr>
          <p:blipFill>
            <a:blip r:embed="rId7" cstate="print">
              <a:lum bright="12000" contrast="34000"/>
            </a:blip>
            <a:srcRect/>
            <a:stretch>
              <a:fillRect/>
            </a:stretch>
          </p:blipFill>
          <p:spPr bwMode="auto">
            <a:xfrm>
              <a:off x="6405316" y="3375391"/>
              <a:ext cx="287441" cy="274289"/>
            </a:xfrm>
            <a:prstGeom prst="rect">
              <a:avLst/>
            </a:prstGeom>
            <a:noFill/>
            <a:ln w="9525">
              <a:noFill/>
              <a:miter lim="800000"/>
              <a:headEnd/>
              <a:tailEnd/>
            </a:ln>
            <a:effectLst>
              <a:outerShdw dist="38100" dir="2700000" rotWithShape="0">
                <a:srgbClr val="808080">
                  <a:alpha val="78000"/>
                </a:srgbClr>
              </a:outerShdw>
            </a:effectLst>
          </p:spPr>
        </p:pic>
        <p:sp>
          <p:nvSpPr>
            <p:cNvPr id="48" name="TextBox 47"/>
            <p:cNvSpPr txBox="1"/>
            <p:nvPr/>
          </p:nvSpPr>
          <p:spPr>
            <a:xfrm>
              <a:off x="5620666" y="1312503"/>
              <a:ext cx="1537922" cy="350865"/>
            </a:xfrm>
            <a:prstGeom prst="rect">
              <a:avLst/>
            </a:prstGeom>
            <a:noFill/>
          </p:spPr>
          <p:txBody>
            <a:bodyPr wrap="none" rtlCol="0">
              <a:spAutoFit/>
            </a:bodyPr>
            <a:lstStyle/>
            <a:p>
              <a:r>
                <a:rPr lang="en-US" sz="1680" b="1" u="sng" dirty="0"/>
                <a:t>Earth Network </a:t>
              </a:r>
            </a:p>
          </p:txBody>
        </p:sp>
        <p:cxnSp>
          <p:nvCxnSpPr>
            <p:cNvPr id="76" name="Straight Arrow Connector 75"/>
            <p:cNvCxnSpPr>
              <a:stCxn id="13" idx="3"/>
            </p:cNvCxnSpPr>
            <p:nvPr/>
          </p:nvCxnSpPr>
          <p:spPr>
            <a:xfrm flipV="1">
              <a:off x="5507504" y="3613865"/>
              <a:ext cx="851713" cy="996782"/>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sp>
          <p:nvSpPr>
            <p:cNvPr id="77" name="TextBox 76"/>
            <p:cNvSpPr txBox="1"/>
            <p:nvPr/>
          </p:nvSpPr>
          <p:spPr>
            <a:xfrm>
              <a:off x="5483208" y="4518130"/>
              <a:ext cx="666858" cy="674031"/>
            </a:xfrm>
            <a:prstGeom prst="rect">
              <a:avLst/>
            </a:prstGeom>
            <a:noFill/>
          </p:spPr>
          <p:txBody>
            <a:bodyPr wrap="square" rtlCol="0">
              <a:spAutoFit/>
            </a:bodyPr>
            <a:lstStyle/>
            <a:p>
              <a:pPr algn="ctr"/>
              <a:r>
                <a:rPr lang="en-US" sz="1260" dirty="0"/>
                <a:t>Direct With Earth</a:t>
              </a:r>
            </a:p>
          </p:txBody>
        </p:sp>
        <p:grpSp>
          <p:nvGrpSpPr>
            <p:cNvPr id="107" name="Group 106"/>
            <p:cNvGrpSpPr>
              <a:grpSpLocks noChangeAspect="1"/>
            </p:cNvGrpSpPr>
            <p:nvPr/>
          </p:nvGrpSpPr>
          <p:grpSpPr>
            <a:xfrm rot="4380098">
              <a:off x="6045340" y="1533226"/>
              <a:ext cx="948919" cy="1056132"/>
              <a:chOff x="3674269" y="1561593"/>
              <a:chExt cx="1259246" cy="900537"/>
            </a:xfrm>
          </p:grpSpPr>
          <p:pic>
            <p:nvPicPr>
              <p:cNvPr id="108" name="Picture 56" descr="100 mm Reflector 5-13-0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111806" y="1945398"/>
                <a:ext cx="257352" cy="270061"/>
              </a:xfrm>
              <a:prstGeom prst="rect">
                <a:avLst/>
              </a:prstGeom>
              <a:noFill/>
              <a:ln w="9525">
                <a:noFill/>
                <a:miter lim="800000"/>
                <a:headEnd/>
                <a:tailEnd/>
              </a:ln>
            </p:spPr>
          </p:pic>
          <p:pic>
            <p:nvPicPr>
              <p:cNvPr id="109" name="Picture 49"/>
              <p:cNvPicPr>
                <a:picLocks noChangeAspect="1" noChangeArrowheads="1"/>
              </p:cNvPicPr>
              <p:nvPr/>
            </p:nvPicPr>
            <p:blipFill rotWithShape="1">
              <a:blip r:embed="rId9">
                <a:extLst>
                  <a:ext uri="{28A0092B-C50C-407E-A947-70E740481C1C}">
                    <a14:useLocalDpi xmlns:a14="http://schemas.microsoft.com/office/drawing/2010/main" val="0"/>
                  </a:ext>
                </a:extLst>
              </a:blip>
              <a:srcRect b="46842"/>
              <a:stretch/>
            </p:blipFill>
            <p:spPr bwMode="auto">
              <a:xfrm>
                <a:off x="3804802" y="1561593"/>
                <a:ext cx="1128713" cy="549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 name="Picture 109"/>
              <p:cNvPicPr>
                <a:picLocks noChangeAspect="1" noChangeArrowheads="1"/>
              </p:cNvPicPr>
              <p:nvPr/>
            </p:nvPicPr>
            <p:blipFill rotWithShape="1">
              <a:blip r:embed="rId9">
                <a:extLst>
                  <a:ext uri="{28A0092B-C50C-407E-A947-70E740481C1C}">
                    <a14:useLocalDpi xmlns:a14="http://schemas.microsoft.com/office/drawing/2010/main" val="0"/>
                  </a:ext>
                </a:extLst>
              </a:blip>
              <a:srcRect b="46842"/>
              <a:stretch/>
            </p:blipFill>
            <p:spPr bwMode="auto">
              <a:xfrm>
                <a:off x="3674269" y="2034958"/>
                <a:ext cx="877649" cy="427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72" name="Group 71">
            <a:extLst>
              <a:ext uri="{FF2B5EF4-FFF2-40B4-BE49-F238E27FC236}">
                <a16:creationId xmlns:a16="http://schemas.microsoft.com/office/drawing/2014/main" id="{3AC5AD75-6785-4020-A5CD-C25D0CE943C7}"/>
              </a:ext>
            </a:extLst>
          </p:cNvPr>
          <p:cNvGrpSpPr/>
          <p:nvPr/>
        </p:nvGrpSpPr>
        <p:grpSpPr>
          <a:xfrm>
            <a:off x="6692757" y="1312503"/>
            <a:ext cx="5231997" cy="4170813"/>
            <a:chOff x="6692757" y="1312503"/>
            <a:chExt cx="5231997" cy="4170813"/>
          </a:xfrm>
        </p:grpSpPr>
        <p:sp>
          <p:nvSpPr>
            <p:cNvPr id="9" name="TextBox 8"/>
            <p:cNvSpPr txBox="1"/>
            <p:nvPr/>
          </p:nvSpPr>
          <p:spPr>
            <a:xfrm>
              <a:off x="7827694" y="4824819"/>
              <a:ext cx="1351808" cy="478785"/>
            </a:xfrm>
            <a:prstGeom prst="rect">
              <a:avLst/>
            </a:prstGeom>
            <a:noFill/>
          </p:spPr>
          <p:txBody>
            <a:bodyPr wrap="square" rtlCol="0">
              <a:spAutoFit/>
            </a:bodyPr>
            <a:lstStyle/>
            <a:p>
              <a:pPr algn="r">
                <a:lnSpc>
                  <a:spcPts val="1500"/>
                </a:lnSpc>
              </a:pPr>
              <a:r>
                <a:rPr lang="en-US" sz="1470" dirty="0"/>
                <a:t>Deep Space Habitat</a:t>
              </a:r>
            </a:p>
          </p:txBody>
        </p:sp>
        <p:grpSp>
          <p:nvGrpSpPr>
            <p:cNvPr id="10" name="Group 9"/>
            <p:cNvGrpSpPr/>
            <p:nvPr/>
          </p:nvGrpSpPr>
          <p:grpSpPr>
            <a:xfrm>
              <a:off x="9073782" y="3182479"/>
              <a:ext cx="2182569" cy="2240111"/>
              <a:chOff x="6717146" y="2996962"/>
              <a:chExt cx="1844273" cy="1892896"/>
            </a:xfrm>
          </p:grpSpPr>
          <p:sp>
            <p:nvSpPr>
              <p:cNvPr id="86" name="Arc 147"/>
              <p:cNvSpPr>
                <a:spLocks noChangeArrowheads="1"/>
              </p:cNvSpPr>
              <p:nvPr/>
            </p:nvSpPr>
            <p:spPr bwMode="auto">
              <a:xfrm rot="19041669">
                <a:off x="6717146" y="2996962"/>
                <a:ext cx="1844273" cy="1892896"/>
              </a:xfrm>
              <a:custGeom>
                <a:avLst/>
                <a:gdLst>
                  <a:gd name="T0" fmla="*/ 5700 w 354027"/>
                  <a:gd name="T1" fmla="*/ 1071272 h 1710988"/>
                  <a:gd name="T2" fmla="*/ 176999 w 354027"/>
                  <a:gd name="T3" fmla="*/ 855832 h 1710988"/>
                  <a:gd name="T4" fmla="*/ 123627 w 354027"/>
                  <a:gd name="T5" fmla="*/ 1671825 h 1710988"/>
                  <a:gd name="T6" fmla="*/ 0 60000 65536"/>
                  <a:gd name="T7" fmla="*/ 0 60000 65536"/>
                  <a:gd name="T8" fmla="*/ 0 60000 65536"/>
                  <a:gd name="T9" fmla="*/ 0 w 354027"/>
                  <a:gd name="T10" fmla="*/ 0 h 1710988"/>
                  <a:gd name="T11" fmla="*/ 354027 w 354027"/>
                  <a:gd name="T12" fmla="*/ 1710988 h 1710988"/>
                </a:gdLst>
                <a:ahLst/>
                <a:cxnLst>
                  <a:cxn ang="T6">
                    <a:pos x="T0" y="T1"/>
                  </a:cxn>
                  <a:cxn ang="T7">
                    <a:pos x="T2" y="T3"/>
                  </a:cxn>
                  <a:cxn ang="T8">
                    <a:pos x="T4" y="T5"/>
                  </a:cxn>
                </a:cxnLst>
                <a:rect l="T9" t="T10" r="T11" b="T12"/>
                <a:pathLst>
                  <a:path w="354027" h="1710988" stroke="0">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lnTo>
                      <a:pt x="177014" y="855494"/>
                    </a:lnTo>
                    <a:close/>
                  </a:path>
                  <a:path w="354027" h="1710988" fill="none">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path>
                </a:pathLst>
              </a:custGeom>
              <a:noFill/>
              <a:ln w="9525">
                <a:solidFill>
                  <a:schemeClr val="bg1">
                    <a:lumMod val="50000"/>
                  </a:schemeClr>
                </a:solidFill>
                <a:prstDash val="dash"/>
                <a:round/>
                <a:headEnd/>
                <a:tailEnd/>
              </a:ln>
              <a:effectLst/>
            </p:spPr>
            <p:txBody>
              <a:bodyPr anchor="ctr"/>
              <a:lstStyle/>
              <a:p>
                <a:pPr>
                  <a:defRPr/>
                </a:pPr>
                <a:endParaRPr lang="en-US" sz="1890" dirty="0">
                  <a:ea typeface="ＭＳ Ｐゴシック" charset="0"/>
                  <a:cs typeface="ＭＳ Ｐゴシック" charset="0"/>
                </a:endParaRPr>
              </a:p>
            </p:txBody>
          </p:sp>
          <p:pic>
            <p:nvPicPr>
              <p:cNvPr id="87" name="Picture 8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9682" y="3381822"/>
                <a:ext cx="1219200" cy="1219200"/>
              </a:xfrm>
              <a:prstGeom prst="rect">
                <a:avLst/>
              </a:prstGeom>
            </p:spPr>
          </p:pic>
        </p:grpSp>
        <p:pic>
          <p:nvPicPr>
            <p:cNvPr id="12" name="Object 3"/>
            <p:cNvPicPr>
              <a:picLocks noChangeAspect="1" noChangeArrowheads="1"/>
            </p:cNvPicPr>
            <p:nvPr/>
          </p:nvPicPr>
          <p:blipFill>
            <a:blip r:embed="rId11" cstate="print">
              <a:clrChange>
                <a:clrFrom>
                  <a:srgbClr val="000000"/>
                </a:clrFrom>
                <a:clrTo>
                  <a:srgbClr val="000000">
                    <a:alpha val="0"/>
                  </a:srgbClr>
                </a:clrTo>
              </a:clrChange>
              <a:lum bright="12000" contrast="14000"/>
            </a:blip>
            <a:srcRect/>
            <a:stretch>
              <a:fillRect/>
            </a:stretch>
          </p:blipFill>
          <p:spPr bwMode="auto">
            <a:xfrm>
              <a:off x="10969726" y="3785098"/>
              <a:ext cx="439615" cy="439615"/>
            </a:xfrm>
            <a:prstGeom prst="rect">
              <a:avLst/>
            </a:prstGeom>
            <a:noFill/>
            <a:ln w="9525">
              <a:noFill/>
              <a:miter lim="800000"/>
              <a:headEnd/>
              <a:tailEnd/>
            </a:ln>
          </p:spPr>
        </p:pic>
        <p:cxnSp>
          <p:nvCxnSpPr>
            <p:cNvPr id="15" name="Straight Connector 14"/>
            <p:cNvCxnSpPr/>
            <p:nvPr/>
          </p:nvCxnSpPr>
          <p:spPr>
            <a:xfrm>
              <a:off x="9075148" y="2049832"/>
              <a:ext cx="2164258" cy="0"/>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311631" y="1772965"/>
              <a:ext cx="1404293" cy="544765"/>
            </a:xfrm>
            <a:prstGeom prst="rect">
              <a:avLst/>
            </a:prstGeom>
            <a:noFill/>
          </p:spPr>
          <p:txBody>
            <a:bodyPr wrap="square" rtlCol="0">
              <a:spAutoFit/>
            </a:bodyPr>
            <a:lstStyle/>
            <a:p>
              <a:pPr algn="ctr"/>
              <a:r>
                <a:rPr lang="en-US" sz="1470" dirty="0"/>
                <a:t>Medium Mars Orbit</a:t>
              </a:r>
            </a:p>
          </p:txBody>
        </p:sp>
        <p:cxnSp>
          <p:nvCxnSpPr>
            <p:cNvPr id="17" name="Straight Arrow Connector 16"/>
            <p:cNvCxnSpPr>
              <a:stCxn id="38" idx="1"/>
              <a:endCxn id="40" idx="3"/>
            </p:cNvCxnSpPr>
            <p:nvPr/>
          </p:nvCxnSpPr>
          <p:spPr>
            <a:xfrm flipH="1">
              <a:off x="6692757" y="2080259"/>
              <a:ext cx="3104663" cy="135607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34" idx="0"/>
            </p:cNvCxnSpPr>
            <p:nvPr/>
          </p:nvCxnSpPr>
          <p:spPr>
            <a:xfrm flipH="1">
              <a:off x="9064587" y="2138284"/>
              <a:ext cx="1092690" cy="1512852"/>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19" name="Straight Arrow Connector 18"/>
            <p:cNvCxnSpPr>
              <a:endCxn id="12" idx="0"/>
            </p:cNvCxnSpPr>
            <p:nvPr/>
          </p:nvCxnSpPr>
          <p:spPr>
            <a:xfrm>
              <a:off x="10157276" y="2119497"/>
              <a:ext cx="1032258" cy="1665601"/>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sp>
          <p:nvSpPr>
            <p:cNvPr id="21" name="TextBox 20"/>
            <p:cNvSpPr txBox="1"/>
            <p:nvPr/>
          </p:nvSpPr>
          <p:spPr>
            <a:xfrm rot="20045564">
              <a:off x="7179653" y="2495481"/>
              <a:ext cx="1518814" cy="318549"/>
            </a:xfrm>
            <a:prstGeom prst="rect">
              <a:avLst/>
            </a:prstGeom>
            <a:noFill/>
          </p:spPr>
          <p:txBody>
            <a:bodyPr wrap="none" rtlCol="0">
              <a:spAutoFit/>
            </a:bodyPr>
            <a:lstStyle/>
            <a:p>
              <a:r>
                <a:rPr lang="en-US" sz="1470" dirty="0">
                  <a:solidFill>
                    <a:srgbClr val="4F81BD"/>
                  </a:solidFill>
                </a:rPr>
                <a:t>Trunk link (</a:t>
              </a:r>
              <a:r>
                <a:rPr lang="en-US" sz="1470" b="1" dirty="0">
                  <a:solidFill>
                    <a:srgbClr val="4F81BD"/>
                  </a:solidFill>
                </a:rPr>
                <a:t>down</a:t>
              </a:r>
              <a:r>
                <a:rPr lang="en-US" sz="1470" dirty="0">
                  <a:solidFill>
                    <a:srgbClr val="4F81BD"/>
                  </a:solidFill>
                </a:rPr>
                <a:t>)</a:t>
              </a:r>
            </a:p>
          </p:txBody>
        </p:sp>
        <p:sp>
          <p:nvSpPr>
            <p:cNvPr id="22" name="TextBox 21"/>
            <p:cNvSpPr txBox="1"/>
            <p:nvPr/>
          </p:nvSpPr>
          <p:spPr>
            <a:xfrm>
              <a:off x="10499951" y="2311899"/>
              <a:ext cx="1190342" cy="544765"/>
            </a:xfrm>
            <a:prstGeom prst="rect">
              <a:avLst/>
            </a:prstGeom>
            <a:noFill/>
          </p:spPr>
          <p:txBody>
            <a:bodyPr wrap="square" rtlCol="0">
              <a:spAutoFit/>
            </a:bodyPr>
            <a:lstStyle/>
            <a:p>
              <a:r>
                <a:rPr lang="en-US" sz="1470" dirty="0">
                  <a:solidFill>
                    <a:srgbClr val="FF0000"/>
                  </a:solidFill>
                </a:rPr>
                <a:t>Proximity Links</a:t>
              </a:r>
            </a:p>
          </p:txBody>
        </p:sp>
        <p:sp>
          <p:nvSpPr>
            <p:cNvPr id="31" name="TextBox 30"/>
            <p:cNvSpPr txBox="1"/>
            <p:nvPr/>
          </p:nvSpPr>
          <p:spPr>
            <a:xfrm>
              <a:off x="9605059" y="1593383"/>
              <a:ext cx="1024191" cy="318549"/>
            </a:xfrm>
            <a:prstGeom prst="rect">
              <a:avLst/>
            </a:prstGeom>
            <a:noFill/>
          </p:spPr>
          <p:txBody>
            <a:bodyPr wrap="none" rtlCol="0">
              <a:spAutoFit/>
            </a:bodyPr>
            <a:lstStyle/>
            <a:p>
              <a:r>
                <a:rPr lang="en-US" sz="1470" dirty="0"/>
                <a:t>Mars Relay</a:t>
              </a:r>
            </a:p>
          </p:txBody>
        </p:sp>
        <p:pic>
          <p:nvPicPr>
            <p:cNvPr id="34" name="Picture 33" descr="SEP-SciOrb#1.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948418">
              <a:off x="8897901" y="3647365"/>
              <a:ext cx="412675" cy="420928"/>
            </a:xfrm>
            <a:prstGeom prst="rect">
              <a:avLst/>
            </a:prstGeom>
          </p:spPr>
        </p:pic>
        <p:sp>
          <p:nvSpPr>
            <p:cNvPr id="35" name="TextBox 34"/>
            <p:cNvSpPr txBox="1"/>
            <p:nvPr/>
          </p:nvSpPr>
          <p:spPr>
            <a:xfrm>
              <a:off x="11059051" y="3123497"/>
              <a:ext cx="865703" cy="478785"/>
            </a:xfrm>
            <a:prstGeom prst="rect">
              <a:avLst/>
            </a:prstGeom>
            <a:noFill/>
          </p:spPr>
          <p:txBody>
            <a:bodyPr wrap="square" rtlCol="0">
              <a:spAutoFit/>
            </a:bodyPr>
            <a:lstStyle/>
            <a:p>
              <a:pPr>
                <a:lnSpc>
                  <a:spcPts val="1500"/>
                </a:lnSpc>
              </a:pPr>
              <a:r>
                <a:rPr lang="en-US" sz="1470" dirty="0"/>
                <a:t>Science Orbiter</a:t>
              </a:r>
            </a:p>
          </p:txBody>
        </p:sp>
        <p:sp>
          <p:nvSpPr>
            <p:cNvPr id="36" name="TextBox 35"/>
            <p:cNvSpPr txBox="1"/>
            <p:nvPr/>
          </p:nvSpPr>
          <p:spPr>
            <a:xfrm>
              <a:off x="8083198" y="3940815"/>
              <a:ext cx="1223675" cy="478785"/>
            </a:xfrm>
            <a:prstGeom prst="rect">
              <a:avLst/>
            </a:prstGeom>
            <a:noFill/>
          </p:spPr>
          <p:txBody>
            <a:bodyPr wrap="square" rtlCol="0">
              <a:spAutoFit/>
            </a:bodyPr>
            <a:lstStyle/>
            <a:p>
              <a:pPr>
                <a:lnSpc>
                  <a:spcPts val="1500"/>
                </a:lnSpc>
              </a:pPr>
              <a:r>
                <a:rPr lang="en-US" sz="1470" dirty="0"/>
                <a:t>Science/ Relay Orbiter</a:t>
              </a:r>
            </a:p>
          </p:txBody>
        </p:sp>
        <p:cxnSp>
          <p:nvCxnSpPr>
            <p:cNvPr id="37" name="Straight Arrow Connector 36"/>
            <p:cNvCxnSpPr>
              <a:stCxn id="34" idx="1"/>
              <a:endCxn id="40" idx="3"/>
            </p:cNvCxnSpPr>
            <p:nvPr/>
          </p:nvCxnSpPr>
          <p:spPr>
            <a:xfrm flipH="1" flipV="1">
              <a:off x="6692757" y="3436336"/>
              <a:ext cx="2208839" cy="46036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38" name="Picture 37" descr="SCaN_daughter_deployed.jp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797420" y="1829529"/>
              <a:ext cx="810692" cy="501460"/>
            </a:xfrm>
            <a:prstGeom prst="rect">
              <a:avLst/>
            </a:prstGeom>
          </p:spPr>
        </p:pic>
        <p:cxnSp>
          <p:nvCxnSpPr>
            <p:cNvPr id="39" name="Straight Arrow Connector 38"/>
            <p:cNvCxnSpPr>
              <a:endCxn id="47" idx="0"/>
            </p:cNvCxnSpPr>
            <p:nvPr/>
          </p:nvCxnSpPr>
          <p:spPr>
            <a:xfrm>
              <a:off x="10157276" y="2209675"/>
              <a:ext cx="854" cy="1203442"/>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pic>
          <p:nvPicPr>
            <p:cNvPr id="41" name="Picture 2" descr="C:\Documents and Settings\sjefferi\My Documents\_LSS\FRED space vehicle\images\FredSled_100ms_deployed.png"/>
            <p:cNvPicPr>
              <a:picLocks noChangeAspect="1" noChangeArrowheads="1"/>
            </p:cNvPicPr>
            <p:nvPr/>
          </p:nvPicPr>
          <p:blipFill>
            <a:blip r:embed="rId14" cstate="print">
              <a:clrChange>
                <a:clrFrom>
                  <a:srgbClr val="FFFFFF">
                    <a:alpha val="0"/>
                  </a:srgbClr>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8445338" y="2926160"/>
              <a:ext cx="179776" cy="216426"/>
            </a:xfrm>
            <a:prstGeom prst="rect">
              <a:avLst/>
            </a:prstGeom>
            <a:noFill/>
            <a:ln w="9525">
              <a:noFill/>
              <a:miter lim="800000"/>
              <a:headEnd/>
              <a:tailEnd/>
            </a:ln>
            <a:effectLst/>
          </p:spPr>
        </p:pic>
        <p:sp>
          <p:nvSpPr>
            <p:cNvPr id="42" name="TextBox 41"/>
            <p:cNvSpPr txBox="1"/>
            <p:nvPr/>
          </p:nvSpPr>
          <p:spPr>
            <a:xfrm>
              <a:off x="9757709" y="3643851"/>
              <a:ext cx="712054" cy="318549"/>
            </a:xfrm>
            <a:prstGeom prst="rect">
              <a:avLst/>
            </a:prstGeom>
            <a:noFill/>
          </p:spPr>
          <p:txBody>
            <a:bodyPr wrap="none" rtlCol="0">
              <a:spAutoFit/>
            </a:bodyPr>
            <a:lstStyle/>
            <a:p>
              <a:r>
                <a:rPr lang="en-US" sz="1470" dirty="0">
                  <a:solidFill>
                    <a:schemeClr val="bg1"/>
                  </a:solidFill>
                </a:rPr>
                <a:t>Lander</a:t>
              </a:r>
            </a:p>
          </p:txBody>
        </p:sp>
        <p:sp>
          <p:nvSpPr>
            <p:cNvPr id="43" name="TextBox 42"/>
            <p:cNvSpPr txBox="1"/>
            <p:nvPr/>
          </p:nvSpPr>
          <p:spPr>
            <a:xfrm>
              <a:off x="8084050" y="3052407"/>
              <a:ext cx="1082129" cy="671146"/>
            </a:xfrm>
            <a:prstGeom prst="rect">
              <a:avLst/>
            </a:prstGeom>
            <a:noFill/>
          </p:spPr>
          <p:txBody>
            <a:bodyPr wrap="square" rtlCol="0">
              <a:spAutoFit/>
            </a:bodyPr>
            <a:lstStyle/>
            <a:p>
              <a:pPr>
                <a:lnSpc>
                  <a:spcPts val="1500"/>
                </a:lnSpc>
              </a:pPr>
              <a:r>
                <a:rPr lang="en-US" sz="1470" dirty="0"/>
                <a:t>Phobos Exploration Vehicle</a:t>
              </a:r>
            </a:p>
          </p:txBody>
        </p:sp>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15291" y="2872053"/>
              <a:ext cx="373387" cy="383842"/>
            </a:xfrm>
            <a:prstGeom prst="rect">
              <a:avLst/>
            </a:prstGeom>
          </p:spPr>
        </p:pic>
        <p:cxnSp>
          <p:nvCxnSpPr>
            <p:cNvPr id="45" name="Straight Arrow Connector 44"/>
            <p:cNvCxnSpPr>
              <a:endCxn id="41" idx="0"/>
            </p:cNvCxnSpPr>
            <p:nvPr/>
          </p:nvCxnSpPr>
          <p:spPr>
            <a:xfrm flipH="1">
              <a:off x="8535226" y="2209675"/>
              <a:ext cx="1622052" cy="716484"/>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46" name="Straight Arrow Connector 45"/>
            <p:cNvCxnSpPr>
              <a:stCxn id="50" idx="1"/>
              <a:endCxn id="40" idx="3"/>
            </p:cNvCxnSpPr>
            <p:nvPr/>
          </p:nvCxnSpPr>
          <p:spPr>
            <a:xfrm flipH="1" flipV="1">
              <a:off x="6692757" y="3436336"/>
              <a:ext cx="2383244" cy="149780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47" name="Picture 4" descr="D:\Baysinger\Mars 2014\lander RH cases\pics\18t l1 iso.png"/>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77776" y="3413117"/>
              <a:ext cx="360710" cy="354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8839118" y="1312503"/>
              <a:ext cx="2478179" cy="350865"/>
            </a:xfrm>
            <a:prstGeom prst="rect">
              <a:avLst/>
            </a:prstGeom>
            <a:noFill/>
          </p:spPr>
          <p:txBody>
            <a:bodyPr wrap="none" rtlCol="0">
              <a:spAutoFit/>
            </a:bodyPr>
            <a:lstStyle/>
            <a:p>
              <a:r>
                <a:rPr lang="en-US" sz="1680" b="1" u="sng" dirty="0"/>
                <a:t>Mars Network (MarsNet) </a:t>
              </a:r>
            </a:p>
          </p:txBody>
        </p:sp>
        <p:pic>
          <p:nvPicPr>
            <p:cNvPr id="50" name="Picture 6" descr="image01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76001" y="4824819"/>
              <a:ext cx="185006" cy="21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Arrow Connector 50"/>
            <p:cNvCxnSpPr>
              <a:endCxn id="50" idx="0"/>
            </p:cNvCxnSpPr>
            <p:nvPr/>
          </p:nvCxnSpPr>
          <p:spPr>
            <a:xfrm flipH="1">
              <a:off x="9168504" y="2119497"/>
              <a:ext cx="988772" cy="2705322"/>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52" name="Straight Arrow Connector 51"/>
            <p:cNvCxnSpPr>
              <a:stCxn id="47" idx="1"/>
              <a:endCxn id="34" idx="3"/>
            </p:cNvCxnSpPr>
            <p:nvPr/>
          </p:nvCxnSpPr>
          <p:spPr>
            <a:xfrm flipH="1">
              <a:off x="9306881" y="3590346"/>
              <a:ext cx="670894" cy="228610"/>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sp>
          <p:nvSpPr>
            <p:cNvPr id="78" name="TextBox 77"/>
            <p:cNvSpPr txBox="1"/>
            <p:nvPr/>
          </p:nvSpPr>
          <p:spPr>
            <a:xfrm>
              <a:off x="9412889" y="5164767"/>
              <a:ext cx="1366977" cy="318549"/>
            </a:xfrm>
            <a:prstGeom prst="rect">
              <a:avLst/>
            </a:prstGeom>
            <a:noFill/>
          </p:spPr>
          <p:txBody>
            <a:bodyPr wrap="none" rtlCol="0">
              <a:spAutoFit/>
            </a:bodyPr>
            <a:lstStyle/>
            <a:p>
              <a:r>
                <a:rPr lang="en-US" sz="1470" dirty="0"/>
                <a:t>Low Mars Orbit</a:t>
              </a:r>
              <a:endParaRPr lang="en-US" sz="1260" dirty="0"/>
            </a:p>
          </p:txBody>
        </p:sp>
        <p:grpSp>
          <p:nvGrpSpPr>
            <p:cNvPr id="104" name="Group 103">
              <a:extLst>
                <a:ext uri="{FF2B5EF4-FFF2-40B4-BE49-F238E27FC236}">
                  <a16:creationId xmlns:a16="http://schemas.microsoft.com/office/drawing/2014/main" id="{B4E19E1D-4A43-409E-AA6A-F218967709F6}"/>
                </a:ext>
              </a:extLst>
            </p:cNvPr>
            <p:cNvGrpSpPr/>
            <p:nvPr/>
          </p:nvGrpSpPr>
          <p:grpSpPr>
            <a:xfrm>
              <a:off x="9819541" y="3939114"/>
              <a:ext cx="874666" cy="937686"/>
              <a:chOff x="8728057" y="3700883"/>
              <a:chExt cx="874666" cy="937686"/>
            </a:xfrm>
          </p:grpSpPr>
          <p:pic>
            <p:nvPicPr>
              <p:cNvPr id="105" name="Picture 104">
                <a:extLst>
                  <a:ext uri="{FF2B5EF4-FFF2-40B4-BE49-F238E27FC236}">
                    <a16:creationId xmlns:a16="http://schemas.microsoft.com/office/drawing/2014/main" id="{555A3E1D-2435-4769-817F-9E9B621C4676}"/>
                  </a:ext>
                </a:extLst>
              </p:cNvPr>
              <p:cNvPicPr>
                <a:picLocks noChangeAspect="1"/>
              </p:cNvPicPr>
              <p:nvPr/>
            </p:nvPicPr>
            <p:blipFill>
              <a:blip r:embed="rId18"/>
              <a:stretch>
                <a:fillRect/>
              </a:stretch>
            </p:blipFill>
            <p:spPr>
              <a:xfrm rot="20323944">
                <a:off x="9089615" y="3959361"/>
                <a:ext cx="513108" cy="273985"/>
              </a:xfrm>
              <a:prstGeom prst="rect">
                <a:avLst/>
              </a:prstGeom>
            </p:spPr>
          </p:pic>
          <p:sp>
            <p:nvSpPr>
              <p:cNvPr id="106" name="TextBox 105">
                <a:extLst>
                  <a:ext uri="{FF2B5EF4-FFF2-40B4-BE49-F238E27FC236}">
                    <a16:creationId xmlns:a16="http://schemas.microsoft.com/office/drawing/2014/main" id="{3744A6CA-FDB4-47A4-8207-6D13F38DE2C3}"/>
                  </a:ext>
                </a:extLst>
              </p:cNvPr>
              <p:cNvSpPr txBox="1"/>
              <p:nvPr/>
            </p:nvSpPr>
            <p:spPr>
              <a:xfrm>
                <a:off x="8728057" y="4115349"/>
                <a:ext cx="868410" cy="523220"/>
              </a:xfrm>
              <a:prstGeom prst="rect">
                <a:avLst/>
              </a:prstGeom>
              <a:noFill/>
            </p:spPr>
            <p:txBody>
              <a:bodyPr wrap="square" rtlCol="0">
                <a:spAutoFit/>
              </a:bodyPr>
              <a:lstStyle/>
              <a:p>
                <a:pPr algn="ctr"/>
                <a:r>
                  <a:rPr lang="en-US" sz="1400" dirty="0">
                    <a:solidFill>
                      <a:schemeClr val="bg1"/>
                    </a:solidFill>
                  </a:rPr>
                  <a:t>Surface Systems</a:t>
                </a:r>
              </a:p>
            </p:txBody>
          </p:sp>
          <p:cxnSp>
            <p:nvCxnSpPr>
              <p:cNvPr id="111" name="Straight Arrow Connector 110">
                <a:extLst>
                  <a:ext uri="{FF2B5EF4-FFF2-40B4-BE49-F238E27FC236}">
                    <a16:creationId xmlns:a16="http://schemas.microsoft.com/office/drawing/2014/main" id="{30430D27-D0F8-4B38-9228-99145F2F8DDC}"/>
                  </a:ext>
                </a:extLst>
              </p:cNvPr>
              <p:cNvCxnSpPr>
                <a:cxnSpLocks/>
                <a:endCxn id="105" idx="0"/>
              </p:cNvCxnSpPr>
              <p:nvPr/>
            </p:nvCxnSpPr>
            <p:spPr>
              <a:xfrm>
                <a:off x="9112291" y="3700883"/>
                <a:ext cx="184187" cy="267808"/>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grpSp>
      </p:grpSp>
      <p:grpSp>
        <p:nvGrpSpPr>
          <p:cNvPr id="6" name="Group 5">
            <a:extLst>
              <a:ext uri="{FF2B5EF4-FFF2-40B4-BE49-F238E27FC236}">
                <a16:creationId xmlns:a16="http://schemas.microsoft.com/office/drawing/2014/main" id="{02DA3FD9-6ADA-4538-AB1D-06C95E875876}"/>
              </a:ext>
            </a:extLst>
          </p:cNvPr>
          <p:cNvGrpSpPr/>
          <p:nvPr/>
        </p:nvGrpSpPr>
        <p:grpSpPr>
          <a:xfrm>
            <a:off x="960393" y="1312503"/>
            <a:ext cx="5444923" cy="4170812"/>
            <a:chOff x="960393" y="1312503"/>
            <a:chExt cx="5444923" cy="4170812"/>
          </a:xfrm>
        </p:grpSpPr>
        <p:sp>
          <p:nvSpPr>
            <p:cNvPr id="91" name="Arc 147"/>
            <p:cNvSpPr>
              <a:spLocks noChangeArrowheads="1"/>
            </p:cNvSpPr>
            <p:nvPr/>
          </p:nvSpPr>
          <p:spPr bwMode="auto">
            <a:xfrm rot="19041669">
              <a:off x="1485215" y="2661840"/>
              <a:ext cx="2844017" cy="2597109"/>
            </a:xfrm>
            <a:custGeom>
              <a:avLst/>
              <a:gdLst>
                <a:gd name="T0" fmla="*/ 5700 w 354027"/>
                <a:gd name="T1" fmla="*/ 1071272 h 1710988"/>
                <a:gd name="T2" fmla="*/ 176999 w 354027"/>
                <a:gd name="T3" fmla="*/ 855832 h 1710988"/>
                <a:gd name="T4" fmla="*/ 123627 w 354027"/>
                <a:gd name="T5" fmla="*/ 1671825 h 1710988"/>
                <a:gd name="T6" fmla="*/ 0 60000 65536"/>
                <a:gd name="T7" fmla="*/ 0 60000 65536"/>
                <a:gd name="T8" fmla="*/ 0 60000 65536"/>
                <a:gd name="T9" fmla="*/ 0 w 354027"/>
                <a:gd name="T10" fmla="*/ 0 h 1710988"/>
                <a:gd name="T11" fmla="*/ 354027 w 354027"/>
                <a:gd name="T12" fmla="*/ 1710988 h 1710988"/>
              </a:gdLst>
              <a:ahLst/>
              <a:cxnLst>
                <a:cxn ang="T6">
                  <a:pos x="T0" y="T1"/>
                </a:cxn>
                <a:cxn ang="T7">
                  <a:pos x="T2" y="T3"/>
                </a:cxn>
                <a:cxn ang="T8">
                  <a:pos x="T4" y="T5"/>
                </a:cxn>
              </a:cxnLst>
              <a:rect l="T9" t="T10" r="T11" b="T12"/>
              <a:pathLst>
                <a:path w="354027" h="1710988" stroke="0">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lnTo>
                    <a:pt x="177014" y="855494"/>
                  </a:lnTo>
                  <a:close/>
                </a:path>
                <a:path w="354027" h="1710988" fill="none">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path>
              </a:pathLst>
            </a:custGeom>
            <a:noFill/>
            <a:ln w="9525">
              <a:solidFill>
                <a:schemeClr val="bg1">
                  <a:lumMod val="50000"/>
                </a:schemeClr>
              </a:solidFill>
              <a:prstDash val="dash"/>
              <a:round/>
              <a:headEnd/>
              <a:tailEnd/>
            </a:ln>
            <a:effectLst/>
          </p:spPr>
          <p:txBody>
            <a:bodyPr anchor="ctr"/>
            <a:lstStyle/>
            <a:p>
              <a:pPr>
                <a:defRPr/>
              </a:pPr>
              <a:endParaRPr lang="en-US" sz="1890" dirty="0">
                <a:ea typeface="ＭＳ Ｐゴシック" charset="0"/>
                <a:cs typeface="ＭＳ Ｐゴシック" charset="0"/>
              </a:endParaRPr>
            </a:p>
          </p:txBody>
        </p:sp>
        <p:pic>
          <p:nvPicPr>
            <p:cNvPr id="53" name="Object 3"/>
            <p:cNvPicPr>
              <a:picLocks noChangeAspect="1" noChangeArrowheads="1"/>
            </p:cNvPicPr>
            <p:nvPr/>
          </p:nvPicPr>
          <p:blipFill>
            <a:blip r:embed="rId11" cstate="print">
              <a:clrChange>
                <a:clrFrom>
                  <a:srgbClr val="000000"/>
                </a:clrFrom>
                <a:clrTo>
                  <a:srgbClr val="000000">
                    <a:alpha val="0"/>
                  </a:srgbClr>
                </a:clrTo>
              </a:clrChange>
              <a:lum bright="12000" contrast="14000"/>
            </a:blip>
            <a:srcRect/>
            <a:stretch>
              <a:fillRect/>
            </a:stretch>
          </p:blipFill>
          <p:spPr bwMode="auto">
            <a:xfrm rot="10800000">
              <a:off x="1776790" y="4283754"/>
              <a:ext cx="439615" cy="439615"/>
            </a:xfrm>
            <a:prstGeom prst="rect">
              <a:avLst/>
            </a:prstGeom>
            <a:noFill/>
            <a:ln w="9525">
              <a:noFill/>
              <a:miter lim="800000"/>
              <a:headEnd/>
              <a:tailEnd/>
            </a:ln>
          </p:spPr>
        </p:pic>
        <p:cxnSp>
          <p:nvCxnSpPr>
            <p:cNvPr id="54" name="Straight Connector 53"/>
            <p:cNvCxnSpPr/>
            <p:nvPr/>
          </p:nvCxnSpPr>
          <p:spPr>
            <a:xfrm>
              <a:off x="2101428" y="2049831"/>
              <a:ext cx="1839619" cy="0"/>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960393" y="1762693"/>
              <a:ext cx="1445066" cy="544765"/>
            </a:xfrm>
            <a:prstGeom prst="rect">
              <a:avLst/>
            </a:prstGeom>
            <a:noFill/>
          </p:spPr>
          <p:txBody>
            <a:bodyPr wrap="square" rtlCol="0">
              <a:spAutoFit/>
            </a:bodyPr>
            <a:lstStyle/>
            <a:p>
              <a:pPr algn="ctr"/>
              <a:r>
                <a:rPr lang="en-US" sz="1470" dirty="0"/>
                <a:t>Medium Lunar Orbit</a:t>
              </a:r>
              <a:endParaRPr lang="en-US" sz="1260" dirty="0"/>
            </a:p>
          </p:txBody>
        </p:sp>
        <p:cxnSp>
          <p:nvCxnSpPr>
            <p:cNvPr id="56" name="Straight Arrow Connector 55"/>
            <p:cNvCxnSpPr>
              <a:stCxn id="65" idx="2"/>
              <a:endCxn id="62" idx="2"/>
            </p:cNvCxnSpPr>
            <p:nvPr/>
          </p:nvCxnSpPr>
          <p:spPr>
            <a:xfrm>
              <a:off x="2867484" y="2330987"/>
              <a:ext cx="879328" cy="1631428"/>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57" name="Straight Arrow Connector 56"/>
            <p:cNvCxnSpPr>
              <a:stCxn id="65" idx="2"/>
              <a:endCxn id="53" idx="2"/>
            </p:cNvCxnSpPr>
            <p:nvPr/>
          </p:nvCxnSpPr>
          <p:spPr>
            <a:xfrm flipH="1">
              <a:off x="1996596" y="2330987"/>
              <a:ext cx="870888" cy="1952767"/>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grpSp>
          <p:nvGrpSpPr>
            <p:cNvPr id="58" name="Group 57"/>
            <p:cNvGrpSpPr/>
            <p:nvPr/>
          </p:nvGrpSpPr>
          <p:grpSpPr>
            <a:xfrm>
              <a:off x="1850778" y="3382723"/>
              <a:ext cx="1947832" cy="1839619"/>
              <a:chOff x="613701" y="3275139"/>
              <a:chExt cx="1645920" cy="1554480"/>
            </a:xfrm>
          </p:grpSpPr>
          <p:pic>
            <p:nvPicPr>
              <p:cNvPr id="82" name="Picture 8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7062" y="3442780"/>
                <a:ext cx="1219200" cy="1219200"/>
              </a:xfrm>
              <a:prstGeom prst="rect">
                <a:avLst/>
              </a:prstGeom>
            </p:spPr>
          </p:pic>
          <p:sp>
            <p:nvSpPr>
              <p:cNvPr id="83" name="Arc 147"/>
              <p:cNvSpPr>
                <a:spLocks noChangeArrowheads="1"/>
              </p:cNvSpPr>
              <p:nvPr/>
            </p:nvSpPr>
            <p:spPr bwMode="auto">
              <a:xfrm rot="19041669">
                <a:off x="613701" y="3275139"/>
                <a:ext cx="1645920" cy="1554480"/>
              </a:xfrm>
              <a:custGeom>
                <a:avLst/>
                <a:gdLst>
                  <a:gd name="T0" fmla="*/ 5700 w 354027"/>
                  <a:gd name="T1" fmla="*/ 1071272 h 1710988"/>
                  <a:gd name="T2" fmla="*/ 176999 w 354027"/>
                  <a:gd name="T3" fmla="*/ 855832 h 1710988"/>
                  <a:gd name="T4" fmla="*/ 123627 w 354027"/>
                  <a:gd name="T5" fmla="*/ 1671825 h 1710988"/>
                  <a:gd name="T6" fmla="*/ 0 60000 65536"/>
                  <a:gd name="T7" fmla="*/ 0 60000 65536"/>
                  <a:gd name="T8" fmla="*/ 0 60000 65536"/>
                  <a:gd name="T9" fmla="*/ 0 w 354027"/>
                  <a:gd name="T10" fmla="*/ 0 h 1710988"/>
                  <a:gd name="T11" fmla="*/ 354027 w 354027"/>
                  <a:gd name="T12" fmla="*/ 1710988 h 1710988"/>
                </a:gdLst>
                <a:ahLst/>
                <a:cxnLst>
                  <a:cxn ang="T6">
                    <a:pos x="T0" y="T1"/>
                  </a:cxn>
                  <a:cxn ang="T7">
                    <a:pos x="T2" y="T3"/>
                  </a:cxn>
                  <a:cxn ang="T8">
                    <a:pos x="T4" y="T5"/>
                  </a:cxn>
                </a:cxnLst>
                <a:rect l="T9" t="T10" r="T11" b="T12"/>
                <a:pathLst>
                  <a:path w="354027" h="1710988" stroke="0">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lnTo>
                      <a:pt x="177014" y="855494"/>
                    </a:lnTo>
                    <a:close/>
                  </a:path>
                  <a:path w="354027" h="1710988" fill="none">
                    <a:moveTo>
                      <a:pt x="5700" y="1070850"/>
                    </a:moveTo>
                    <a:lnTo>
                      <a:pt x="5700" y="1070849"/>
                    </a:lnTo>
                    <a:cubicBezTo>
                      <a:pt x="1915" y="1000525"/>
                      <a:pt x="0" y="928157"/>
                      <a:pt x="0" y="855494"/>
                    </a:cubicBezTo>
                    <a:cubicBezTo>
                      <a:pt x="0" y="383017"/>
                      <a:pt x="79251" y="0"/>
                      <a:pt x="177014" y="0"/>
                    </a:cubicBezTo>
                    <a:cubicBezTo>
                      <a:pt x="274776" y="0"/>
                      <a:pt x="354028" y="383017"/>
                      <a:pt x="354028" y="855494"/>
                    </a:cubicBezTo>
                    <a:cubicBezTo>
                      <a:pt x="354028" y="1327970"/>
                      <a:pt x="274776" y="1710988"/>
                      <a:pt x="177014" y="1710988"/>
                    </a:cubicBezTo>
                    <a:cubicBezTo>
                      <a:pt x="158904" y="1710988"/>
                      <a:pt x="140903" y="1697558"/>
                      <a:pt x="123636" y="1671167"/>
                    </a:cubicBezTo>
                  </a:path>
                </a:pathLst>
              </a:custGeom>
              <a:noFill/>
              <a:ln w="9525">
                <a:solidFill>
                  <a:schemeClr val="bg1">
                    <a:lumMod val="50000"/>
                  </a:schemeClr>
                </a:solidFill>
                <a:prstDash val="dash"/>
                <a:round/>
                <a:headEnd/>
                <a:tailEnd/>
              </a:ln>
              <a:effectLst/>
            </p:spPr>
            <p:txBody>
              <a:bodyPr anchor="ctr"/>
              <a:lstStyle/>
              <a:p>
                <a:pPr>
                  <a:defRPr/>
                </a:pPr>
                <a:endParaRPr lang="en-US" sz="1890" dirty="0">
                  <a:ea typeface="ＭＳ Ｐゴシック" charset="0"/>
                  <a:cs typeface="ＭＳ Ｐゴシック" charset="0"/>
                </a:endParaRPr>
              </a:p>
            </p:txBody>
          </p:sp>
        </p:grpSp>
        <p:sp>
          <p:nvSpPr>
            <p:cNvPr id="59" name="TextBox 58"/>
            <p:cNvSpPr txBox="1"/>
            <p:nvPr/>
          </p:nvSpPr>
          <p:spPr>
            <a:xfrm>
              <a:off x="1927095" y="5164766"/>
              <a:ext cx="1633972" cy="318549"/>
            </a:xfrm>
            <a:prstGeom prst="rect">
              <a:avLst/>
            </a:prstGeom>
            <a:noFill/>
          </p:spPr>
          <p:txBody>
            <a:bodyPr wrap="square" rtlCol="0">
              <a:spAutoFit/>
            </a:bodyPr>
            <a:lstStyle/>
            <a:p>
              <a:pPr algn="ctr"/>
              <a:r>
                <a:rPr lang="en-US" sz="1470" dirty="0"/>
                <a:t>Low Lunar Orbit</a:t>
              </a:r>
              <a:endParaRPr lang="en-US" sz="1260" dirty="0"/>
            </a:p>
          </p:txBody>
        </p:sp>
        <p:sp>
          <p:nvSpPr>
            <p:cNvPr id="60" name="TextBox 59"/>
            <p:cNvSpPr txBox="1"/>
            <p:nvPr/>
          </p:nvSpPr>
          <p:spPr>
            <a:xfrm>
              <a:off x="3093380" y="2311898"/>
              <a:ext cx="1082129" cy="544765"/>
            </a:xfrm>
            <a:prstGeom prst="rect">
              <a:avLst/>
            </a:prstGeom>
            <a:noFill/>
          </p:spPr>
          <p:txBody>
            <a:bodyPr wrap="square" rtlCol="0">
              <a:spAutoFit/>
            </a:bodyPr>
            <a:lstStyle/>
            <a:p>
              <a:r>
                <a:rPr lang="en-US" sz="1470" dirty="0">
                  <a:solidFill>
                    <a:srgbClr val="FF0000"/>
                  </a:solidFill>
                </a:rPr>
                <a:t>Proximity Links</a:t>
              </a:r>
            </a:p>
          </p:txBody>
        </p:sp>
        <p:sp>
          <p:nvSpPr>
            <p:cNvPr id="61" name="TextBox 60"/>
            <p:cNvSpPr txBox="1"/>
            <p:nvPr/>
          </p:nvSpPr>
          <p:spPr>
            <a:xfrm>
              <a:off x="2226900" y="1593382"/>
              <a:ext cx="1069075" cy="318549"/>
            </a:xfrm>
            <a:prstGeom prst="rect">
              <a:avLst/>
            </a:prstGeom>
            <a:noFill/>
          </p:spPr>
          <p:txBody>
            <a:bodyPr wrap="none" rtlCol="0">
              <a:spAutoFit/>
            </a:bodyPr>
            <a:lstStyle/>
            <a:p>
              <a:r>
                <a:rPr lang="en-US" sz="1470" dirty="0"/>
                <a:t>Lunar Relay</a:t>
              </a:r>
            </a:p>
          </p:txBody>
        </p:sp>
        <p:pic>
          <p:nvPicPr>
            <p:cNvPr id="62" name="Picture 61" descr="SEP-SciOrb#1.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140000">
              <a:off x="3580633" y="3958548"/>
              <a:ext cx="412675" cy="420928"/>
            </a:xfrm>
            <a:prstGeom prst="rect">
              <a:avLst/>
            </a:prstGeom>
          </p:spPr>
        </p:pic>
        <p:sp>
          <p:nvSpPr>
            <p:cNvPr id="63" name="TextBox 62"/>
            <p:cNvSpPr txBox="1"/>
            <p:nvPr/>
          </p:nvSpPr>
          <p:spPr>
            <a:xfrm>
              <a:off x="3454089" y="4295802"/>
              <a:ext cx="979889" cy="671146"/>
            </a:xfrm>
            <a:prstGeom prst="rect">
              <a:avLst/>
            </a:prstGeom>
            <a:noFill/>
          </p:spPr>
          <p:txBody>
            <a:bodyPr wrap="square" rtlCol="0">
              <a:spAutoFit/>
            </a:bodyPr>
            <a:lstStyle/>
            <a:p>
              <a:pPr>
                <a:lnSpc>
                  <a:spcPts val="1500"/>
                </a:lnSpc>
              </a:pPr>
              <a:r>
                <a:rPr lang="en-US" sz="1470" dirty="0"/>
                <a:t>Science/ Relay Orbiter</a:t>
              </a:r>
            </a:p>
          </p:txBody>
        </p:sp>
        <p:sp>
          <p:nvSpPr>
            <p:cNvPr id="64" name="TextBox 63"/>
            <p:cNvSpPr txBox="1"/>
            <p:nvPr/>
          </p:nvSpPr>
          <p:spPr>
            <a:xfrm>
              <a:off x="1416080" y="4656510"/>
              <a:ext cx="865703" cy="478785"/>
            </a:xfrm>
            <a:prstGeom prst="rect">
              <a:avLst/>
            </a:prstGeom>
            <a:noFill/>
          </p:spPr>
          <p:txBody>
            <a:bodyPr wrap="square" lIns="0" rIns="0" rtlCol="0">
              <a:spAutoFit/>
            </a:bodyPr>
            <a:lstStyle/>
            <a:p>
              <a:pPr algn="ctr">
                <a:lnSpc>
                  <a:spcPts val="1500"/>
                </a:lnSpc>
              </a:pPr>
              <a:r>
                <a:rPr lang="en-US" sz="1470" dirty="0"/>
                <a:t>Science Orbiter</a:t>
              </a:r>
            </a:p>
          </p:txBody>
        </p:sp>
        <p:pic>
          <p:nvPicPr>
            <p:cNvPr id="65" name="Picture 64" descr="SCaN_daughter_deployed.jp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462138" y="1829528"/>
              <a:ext cx="810692" cy="501460"/>
            </a:xfrm>
            <a:prstGeom prst="rect">
              <a:avLst/>
            </a:prstGeom>
          </p:spPr>
        </p:pic>
        <p:cxnSp>
          <p:nvCxnSpPr>
            <p:cNvPr id="66" name="Straight Arrow Connector 65"/>
            <p:cNvCxnSpPr>
              <a:stCxn id="65" idx="2"/>
              <a:endCxn id="69" idx="0"/>
            </p:cNvCxnSpPr>
            <p:nvPr/>
          </p:nvCxnSpPr>
          <p:spPr>
            <a:xfrm flipH="1">
              <a:off x="2822847" y="2330987"/>
              <a:ext cx="44637" cy="1082129"/>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sp>
          <p:nvSpPr>
            <p:cNvPr id="67" name="TextBox 66"/>
            <p:cNvSpPr txBox="1"/>
            <p:nvPr/>
          </p:nvSpPr>
          <p:spPr>
            <a:xfrm>
              <a:off x="2422427" y="3643851"/>
              <a:ext cx="712054" cy="318549"/>
            </a:xfrm>
            <a:prstGeom prst="rect">
              <a:avLst/>
            </a:prstGeom>
            <a:noFill/>
          </p:spPr>
          <p:txBody>
            <a:bodyPr wrap="none" rtlCol="0">
              <a:spAutoFit/>
            </a:bodyPr>
            <a:lstStyle/>
            <a:p>
              <a:r>
                <a:rPr lang="en-US" sz="1470" dirty="0">
                  <a:solidFill>
                    <a:schemeClr val="bg1"/>
                  </a:solidFill>
                </a:rPr>
                <a:t>Lander</a:t>
              </a:r>
            </a:p>
          </p:txBody>
        </p:sp>
        <p:cxnSp>
          <p:nvCxnSpPr>
            <p:cNvPr id="68" name="Straight Arrow Connector 67"/>
            <p:cNvCxnSpPr>
              <a:stCxn id="65" idx="2"/>
            </p:cNvCxnSpPr>
            <p:nvPr/>
          </p:nvCxnSpPr>
          <p:spPr>
            <a:xfrm flipH="1">
              <a:off x="1750487" y="2330987"/>
              <a:ext cx="1116996" cy="922527"/>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pic>
          <p:nvPicPr>
            <p:cNvPr id="69" name="Picture 4" descr="D:\Baysinger\Mars 2014\lander RH cases\pics\18t l1 iso.png"/>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42493" y="3413116"/>
              <a:ext cx="360710" cy="354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1669568" y="1312503"/>
              <a:ext cx="2454583" cy="350865"/>
            </a:xfrm>
            <a:prstGeom prst="rect">
              <a:avLst/>
            </a:prstGeom>
            <a:noFill/>
          </p:spPr>
          <p:txBody>
            <a:bodyPr wrap="none" rtlCol="0">
              <a:spAutoFit/>
            </a:bodyPr>
            <a:lstStyle/>
            <a:p>
              <a:r>
                <a:rPr lang="en-US" sz="1680" b="1" u="sng" dirty="0"/>
                <a:t>Lunar Network (LunaNet)</a:t>
              </a:r>
            </a:p>
          </p:txBody>
        </p:sp>
        <p:cxnSp>
          <p:nvCxnSpPr>
            <p:cNvPr id="71" name="Straight Arrow Connector 70"/>
            <p:cNvCxnSpPr>
              <a:stCxn id="69" idx="3"/>
              <a:endCxn id="62" idx="3"/>
            </p:cNvCxnSpPr>
            <p:nvPr/>
          </p:nvCxnSpPr>
          <p:spPr>
            <a:xfrm>
              <a:off x="3003203" y="3590345"/>
              <a:ext cx="581222" cy="618039"/>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cxnSp>
          <p:nvCxnSpPr>
            <p:cNvPr id="73" name="Straight Arrow Connector 72"/>
            <p:cNvCxnSpPr/>
            <p:nvPr/>
          </p:nvCxnSpPr>
          <p:spPr>
            <a:xfrm flipH="1" flipV="1">
              <a:off x="3292685" y="2080258"/>
              <a:ext cx="3099688" cy="14820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rot="1510973">
              <a:off x="4508297" y="2593996"/>
              <a:ext cx="1518814" cy="318549"/>
            </a:xfrm>
            <a:prstGeom prst="rect">
              <a:avLst/>
            </a:prstGeom>
            <a:noFill/>
          </p:spPr>
          <p:txBody>
            <a:bodyPr wrap="none" rtlCol="0">
              <a:spAutoFit/>
            </a:bodyPr>
            <a:lstStyle/>
            <a:p>
              <a:r>
                <a:rPr lang="en-US" sz="1470" dirty="0">
                  <a:solidFill>
                    <a:srgbClr val="4F81BD"/>
                  </a:solidFill>
                </a:rPr>
                <a:t>Trunk link (</a:t>
              </a:r>
              <a:r>
                <a:rPr lang="en-US" sz="1470" b="1" dirty="0">
                  <a:solidFill>
                    <a:srgbClr val="4F81BD"/>
                  </a:solidFill>
                </a:rPr>
                <a:t>down</a:t>
              </a:r>
              <a:r>
                <a:rPr lang="en-US" sz="1470" dirty="0">
                  <a:solidFill>
                    <a:srgbClr val="4F81BD"/>
                  </a:solidFill>
                </a:rPr>
                <a:t>)</a:t>
              </a:r>
            </a:p>
          </p:txBody>
        </p:sp>
        <p:cxnSp>
          <p:nvCxnSpPr>
            <p:cNvPr id="75" name="Straight Arrow Connector 74"/>
            <p:cNvCxnSpPr>
              <a:stCxn id="40" idx="1"/>
              <a:endCxn id="62" idx="1"/>
            </p:cNvCxnSpPr>
            <p:nvPr/>
          </p:nvCxnSpPr>
          <p:spPr>
            <a:xfrm flipH="1">
              <a:off x="3989517" y="3436336"/>
              <a:ext cx="2415799" cy="69330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96" name="Group 95">
              <a:extLst>
                <a:ext uri="{FF2B5EF4-FFF2-40B4-BE49-F238E27FC236}">
                  <a16:creationId xmlns:a16="http://schemas.microsoft.com/office/drawing/2014/main" id="{80FE7EDD-BA00-4CFF-92A7-96AD98AF0912}"/>
                </a:ext>
              </a:extLst>
            </p:cNvPr>
            <p:cNvGrpSpPr/>
            <p:nvPr/>
          </p:nvGrpSpPr>
          <p:grpSpPr>
            <a:xfrm>
              <a:off x="2514600" y="3939114"/>
              <a:ext cx="811951" cy="937686"/>
              <a:chOff x="2624922" y="3681833"/>
              <a:chExt cx="811951" cy="937686"/>
            </a:xfrm>
          </p:grpSpPr>
          <p:pic>
            <p:nvPicPr>
              <p:cNvPr id="97" name="Picture 96">
                <a:extLst>
                  <a:ext uri="{FF2B5EF4-FFF2-40B4-BE49-F238E27FC236}">
                    <a16:creationId xmlns:a16="http://schemas.microsoft.com/office/drawing/2014/main" id="{4A227902-66DF-4749-A497-C43EAA190AF1}"/>
                  </a:ext>
                </a:extLst>
              </p:cNvPr>
              <p:cNvPicPr>
                <a:picLocks noChangeAspect="1"/>
              </p:cNvPicPr>
              <p:nvPr/>
            </p:nvPicPr>
            <p:blipFill>
              <a:blip r:embed="rId18"/>
              <a:stretch>
                <a:fillRect/>
              </a:stretch>
            </p:blipFill>
            <p:spPr>
              <a:xfrm rot="20323944">
                <a:off x="2923765" y="3940311"/>
                <a:ext cx="513108" cy="273985"/>
              </a:xfrm>
              <a:prstGeom prst="rect">
                <a:avLst/>
              </a:prstGeom>
            </p:spPr>
          </p:pic>
          <p:sp>
            <p:nvSpPr>
              <p:cNvPr id="98" name="TextBox 97">
                <a:extLst>
                  <a:ext uri="{FF2B5EF4-FFF2-40B4-BE49-F238E27FC236}">
                    <a16:creationId xmlns:a16="http://schemas.microsoft.com/office/drawing/2014/main" id="{1175D389-5508-491F-B33B-47C5125E69B5}"/>
                  </a:ext>
                </a:extLst>
              </p:cNvPr>
              <p:cNvSpPr txBox="1"/>
              <p:nvPr/>
            </p:nvSpPr>
            <p:spPr>
              <a:xfrm>
                <a:off x="2624922" y="4096299"/>
                <a:ext cx="772458" cy="523220"/>
              </a:xfrm>
              <a:prstGeom prst="rect">
                <a:avLst/>
              </a:prstGeom>
              <a:noFill/>
            </p:spPr>
            <p:txBody>
              <a:bodyPr wrap="square" rtlCol="0">
                <a:spAutoFit/>
              </a:bodyPr>
              <a:lstStyle/>
              <a:p>
                <a:pPr algn="ctr"/>
                <a:r>
                  <a:rPr lang="en-US" sz="1400" dirty="0">
                    <a:solidFill>
                      <a:schemeClr val="bg1"/>
                    </a:solidFill>
                  </a:rPr>
                  <a:t>Surface Systems</a:t>
                </a:r>
              </a:p>
            </p:txBody>
          </p:sp>
          <p:cxnSp>
            <p:nvCxnSpPr>
              <p:cNvPr id="99" name="Straight Arrow Connector 98">
                <a:extLst>
                  <a:ext uri="{FF2B5EF4-FFF2-40B4-BE49-F238E27FC236}">
                    <a16:creationId xmlns:a16="http://schemas.microsoft.com/office/drawing/2014/main" id="{81382EF8-038B-471D-BD1A-FD56728EA834}"/>
                  </a:ext>
                </a:extLst>
              </p:cNvPr>
              <p:cNvCxnSpPr>
                <a:cxnSpLocks/>
                <a:endCxn id="97" idx="0"/>
              </p:cNvCxnSpPr>
              <p:nvPr/>
            </p:nvCxnSpPr>
            <p:spPr>
              <a:xfrm>
                <a:off x="2946441" y="3681833"/>
                <a:ext cx="184187" cy="267808"/>
              </a:xfrm>
              <a:prstGeom prst="straightConnector1">
                <a:avLst/>
              </a:prstGeom>
              <a:noFill/>
              <a:ln w="25400" cap="rnd">
                <a:solidFill>
                  <a:srgbClr val="FF0000"/>
                </a:solidFill>
                <a:prstDash val="sysDot"/>
                <a:round/>
                <a:headEnd type="stealth"/>
                <a:tailEnd type="stealth"/>
              </a:ln>
              <a:effectLst>
                <a:glow rad="50800">
                  <a:srgbClr val="FF0000">
                    <a:alpha val="9000"/>
                  </a:srgbClr>
                </a:glow>
              </a:effectLst>
            </p:spPr>
          </p:cxnSp>
        </p:grpSp>
        <p:grpSp>
          <p:nvGrpSpPr>
            <p:cNvPr id="89" name="Group 88">
              <a:extLst>
                <a:ext uri="{FF2B5EF4-FFF2-40B4-BE49-F238E27FC236}">
                  <a16:creationId xmlns:a16="http://schemas.microsoft.com/office/drawing/2014/main" id="{0C7AD4E3-57A1-46D2-AC5C-B1C6A30E74B8}"/>
                </a:ext>
              </a:extLst>
            </p:cNvPr>
            <p:cNvGrpSpPr/>
            <p:nvPr/>
          </p:nvGrpSpPr>
          <p:grpSpPr>
            <a:xfrm>
              <a:off x="1066800" y="2567869"/>
              <a:ext cx="1262484" cy="1132387"/>
              <a:chOff x="1066800" y="2567869"/>
              <a:chExt cx="1262484" cy="1132387"/>
            </a:xfrm>
          </p:grpSpPr>
          <p:sp>
            <p:nvSpPr>
              <p:cNvPr id="79" name="TextBox 78"/>
              <p:cNvSpPr txBox="1"/>
              <p:nvPr/>
            </p:nvSpPr>
            <p:spPr>
              <a:xfrm>
                <a:off x="1066800" y="3381707"/>
                <a:ext cx="1262484" cy="318549"/>
              </a:xfrm>
              <a:prstGeom prst="rect">
                <a:avLst/>
              </a:prstGeom>
              <a:noFill/>
            </p:spPr>
            <p:txBody>
              <a:bodyPr wrap="square" rtlCol="0">
                <a:spAutoFit/>
              </a:bodyPr>
              <a:lstStyle/>
              <a:p>
                <a:pPr algn="ctr"/>
                <a:r>
                  <a:rPr lang="en-US" sz="1470" dirty="0"/>
                  <a:t>Gateway</a:t>
                </a:r>
              </a:p>
            </p:txBody>
          </p:sp>
          <p:sp>
            <p:nvSpPr>
              <p:cNvPr id="81" name="TextBox 80"/>
              <p:cNvSpPr txBox="1"/>
              <p:nvPr/>
            </p:nvSpPr>
            <p:spPr>
              <a:xfrm>
                <a:off x="1089440" y="2567869"/>
                <a:ext cx="1232648" cy="480131"/>
              </a:xfrm>
              <a:prstGeom prst="rect">
                <a:avLst/>
              </a:prstGeom>
              <a:noFill/>
            </p:spPr>
            <p:txBody>
              <a:bodyPr wrap="square" rtlCol="0">
                <a:spAutoFit/>
              </a:bodyPr>
              <a:lstStyle/>
              <a:p>
                <a:r>
                  <a:rPr lang="en-US" sz="1260" dirty="0"/>
                  <a:t>Near Rectilinear Halo Orbit </a:t>
                </a:r>
              </a:p>
            </p:txBody>
          </p:sp>
          <p:grpSp>
            <p:nvGrpSpPr>
              <p:cNvPr id="112" name="Group 111">
                <a:extLst>
                  <a:ext uri="{FF2B5EF4-FFF2-40B4-BE49-F238E27FC236}">
                    <a16:creationId xmlns:a16="http://schemas.microsoft.com/office/drawing/2014/main" id="{C029E819-2FAF-43A1-BE87-E41E72EB0F56}"/>
                  </a:ext>
                </a:extLst>
              </p:cNvPr>
              <p:cNvGrpSpPr>
                <a:grpSpLocks noChangeAspect="1"/>
              </p:cNvGrpSpPr>
              <p:nvPr/>
            </p:nvGrpSpPr>
            <p:grpSpPr>
              <a:xfrm>
                <a:off x="1453536" y="3253288"/>
                <a:ext cx="489012" cy="198330"/>
                <a:chOff x="-1596354" y="1960252"/>
                <a:chExt cx="1596354" cy="665761"/>
              </a:xfrm>
            </p:grpSpPr>
            <p:pic>
              <p:nvPicPr>
                <p:cNvPr id="113" name="Picture 6" descr="image012">
                  <a:extLst>
                    <a:ext uri="{FF2B5EF4-FFF2-40B4-BE49-F238E27FC236}">
                      <a16:creationId xmlns:a16="http://schemas.microsoft.com/office/drawing/2014/main" id="{B00D20A0-E653-42E0-A00D-37CE352BD832}"/>
                    </a:ext>
                  </a:extLst>
                </p:cNvPr>
                <p:cNvPicPr>
                  <a:picLocks noChangeAspect="1" noChangeArrowheads="1"/>
                </p:cNvPicPr>
                <p:nvPr/>
              </p:nvPicPr>
              <p:blipFill>
                <a:blip r:embed="rId17" cstate="print">
                  <a:extLst>
                    <a:ext uri="{BEBA8EAE-BF5A-486C-A8C5-ECC9F3942E4B}">
                      <a14:imgProps xmlns:a14="http://schemas.microsoft.com/office/drawing/2010/main">
                        <a14:imgLayer r:embed="rId20">
                          <a14:imgEffect>
                            <a14:backgroundRemoval t="962" b="100000" l="0" r="97727"/>
                          </a14:imgEffect>
                        </a14:imgLayer>
                      </a14:imgProps>
                    </a:ext>
                    <a:ext uri="{28A0092B-C50C-407E-A947-70E740481C1C}">
                      <a14:useLocalDpi xmlns:a14="http://schemas.microsoft.com/office/drawing/2010/main" val="0"/>
                    </a:ext>
                  </a:extLst>
                </a:blip>
                <a:srcRect/>
                <a:stretch>
                  <a:fillRect/>
                </a:stretch>
              </p:blipFill>
              <p:spPr bwMode="auto">
                <a:xfrm rot="5400000">
                  <a:off x="-1140549" y="1985933"/>
                  <a:ext cx="541604"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 name="Picture 2" descr="Z:\Mars CH4 Architecture\04 - Configurations\pictures\stack1.png">
                  <a:extLst>
                    <a:ext uri="{FF2B5EF4-FFF2-40B4-BE49-F238E27FC236}">
                      <a16:creationId xmlns:a16="http://schemas.microsoft.com/office/drawing/2014/main" id="{BE565C5A-580B-4CC9-906E-E8D0FD8C7468}"/>
                    </a:ext>
                  </a:extLst>
                </p:cNvPr>
                <p:cNvPicPr>
                  <a:picLocks noChangeAspect="1" noChangeArrowheads="1"/>
                </p:cNvPicPr>
                <p:nvPr/>
              </p:nvPicPr>
              <p:blipFill rotWithShape="1">
                <a:blip r:embed="rId21">
                  <a:clrChange>
                    <a:clrFrom>
                      <a:srgbClr val="FFFFFF"/>
                    </a:clrFrom>
                    <a:clrTo>
                      <a:srgbClr val="FFFFFF">
                        <a:alpha val="0"/>
                      </a:srgbClr>
                    </a:clrTo>
                  </a:clrChange>
                </a:blip>
                <a:srcRect l="82358"/>
                <a:stretch/>
              </p:blipFill>
              <p:spPr bwMode="auto">
                <a:xfrm>
                  <a:off x="-1596354" y="1985933"/>
                  <a:ext cx="424927" cy="640080"/>
                </a:xfrm>
                <a:prstGeom prst="rect">
                  <a:avLst/>
                </a:prstGeom>
                <a:noFill/>
              </p:spPr>
            </p:pic>
            <p:pic>
              <p:nvPicPr>
                <p:cNvPr id="115" name="Picture 114">
                  <a:extLst>
                    <a:ext uri="{FF2B5EF4-FFF2-40B4-BE49-F238E27FC236}">
                      <a16:creationId xmlns:a16="http://schemas.microsoft.com/office/drawing/2014/main" id="{6D327326-7197-47F4-BE1C-5065826C2895}"/>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637850" y="1958022"/>
                  <a:ext cx="635620" cy="640080"/>
                </a:xfrm>
                <a:prstGeom prst="rect">
                  <a:avLst/>
                </a:prstGeom>
                <a:ln>
                  <a:noFill/>
                </a:ln>
              </p:spPr>
            </p:pic>
          </p:grpSp>
        </p:grpSp>
      </p:grpSp>
      <p:sp>
        <p:nvSpPr>
          <p:cNvPr id="5" name="TextBox 4">
            <a:extLst>
              <a:ext uri="{FF2B5EF4-FFF2-40B4-BE49-F238E27FC236}">
                <a16:creationId xmlns:a16="http://schemas.microsoft.com/office/drawing/2014/main" id="{7971E756-9AC3-42E3-8880-DD49227ACDE8}"/>
              </a:ext>
            </a:extLst>
          </p:cNvPr>
          <p:cNvSpPr txBox="1"/>
          <p:nvPr/>
        </p:nvSpPr>
        <p:spPr>
          <a:xfrm>
            <a:off x="1265943" y="1033347"/>
            <a:ext cx="2802114" cy="295466"/>
          </a:xfrm>
          <a:prstGeom prst="rect">
            <a:avLst/>
          </a:prstGeom>
          <a:solidFill>
            <a:srgbClr val="FFFF71"/>
          </a:solidFill>
        </p:spPr>
        <p:txBody>
          <a:bodyPr wrap="square" tIns="0" bIns="18288" rtlCol="0">
            <a:spAutoFit/>
          </a:bodyPr>
          <a:lstStyle/>
          <a:p>
            <a:r>
              <a:rPr lang="en-US" dirty="0"/>
              <a:t>Semi-autonomous LunaNet </a:t>
            </a:r>
          </a:p>
        </p:txBody>
      </p:sp>
      <p:grpSp>
        <p:nvGrpSpPr>
          <p:cNvPr id="126" name="Group 125">
            <a:extLst>
              <a:ext uri="{FF2B5EF4-FFF2-40B4-BE49-F238E27FC236}">
                <a16:creationId xmlns:a16="http://schemas.microsoft.com/office/drawing/2014/main" id="{F6606387-8D5C-49E2-87C4-1BF8F4222B46}"/>
              </a:ext>
            </a:extLst>
          </p:cNvPr>
          <p:cNvGrpSpPr/>
          <p:nvPr/>
        </p:nvGrpSpPr>
        <p:grpSpPr>
          <a:xfrm>
            <a:off x="4886325" y="2768600"/>
            <a:ext cx="279400" cy="282575"/>
            <a:chOff x="4886325" y="2921000"/>
            <a:chExt cx="279400" cy="282575"/>
          </a:xfrm>
        </p:grpSpPr>
        <p:grpSp>
          <p:nvGrpSpPr>
            <p:cNvPr id="103" name="Group 102">
              <a:extLst>
                <a:ext uri="{FF2B5EF4-FFF2-40B4-BE49-F238E27FC236}">
                  <a16:creationId xmlns:a16="http://schemas.microsoft.com/office/drawing/2014/main" id="{0B88C68C-BE9B-4564-A58D-E92B13FD42D7}"/>
                </a:ext>
              </a:extLst>
            </p:cNvPr>
            <p:cNvGrpSpPr/>
            <p:nvPr/>
          </p:nvGrpSpPr>
          <p:grpSpPr>
            <a:xfrm>
              <a:off x="4886325" y="3076575"/>
              <a:ext cx="161925" cy="127000"/>
              <a:chOff x="4886325" y="3124200"/>
              <a:chExt cx="161925" cy="127000"/>
            </a:xfrm>
          </p:grpSpPr>
          <p:cxnSp>
            <p:nvCxnSpPr>
              <p:cNvPr id="80" name="Straight Connector 79">
                <a:extLst>
                  <a:ext uri="{FF2B5EF4-FFF2-40B4-BE49-F238E27FC236}">
                    <a16:creationId xmlns:a16="http://schemas.microsoft.com/office/drawing/2014/main" id="{5943A791-560B-42D6-93F9-7B7B3436ABFC}"/>
                  </a:ext>
                </a:extLst>
              </p:cNvPr>
              <p:cNvCxnSpPr/>
              <p:nvPr/>
            </p:nvCxnSpPr>
            <p:spPr>
              <a:xfrm>
                <a:off x="5048250" y="3165475"/>
                <a:ext cx="0" cy="85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56D216E-0800-4DF8-9C57-E2B07BF5FBB3}"/>
                  </a:ext>
                </a:extLst>
              </p:cNvPr>
              <p:cNvCxnSpPr>
                <a:cxnSpLocks/>
              </p:cNvCxnSpPr>
              <p:nvPr/>
            </p:nvCxnSpPr>
            <p:spPr>
              <a:xfrm flipH="1">
                <a:off x="4959350" y="3143250"/>
                <a:ext cx="44451" cy="8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6DDDBAF6-5744-4D37-937D-BCB39B8766A7}"/>
                  </a:ext>
                </a:extLst>
              </p:cNvPr>
              <p:cNvCxnSpPr>
                <a:cxnSpLocks/>
              </p:cNvCxnSpPr>
              <p:nvPr/>
            </p:nvCxnSpPr>
            <p:spPr>
              <a:xfrm flipH="1">
                <a:off x="4886325" y="3124200"/>
                <a:ext cx="69851" cy="539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8B60323A-DD60-43C1-ACFE-9A15C6BFE4BD}"/>
                </a:ext>
              </a:extLst>
            </p:cNvPr>
            <p:cNvGrpSpPr/>
            <p:nvPr/>
          </p:nvGrpSpPr>
          <p:grpSpPr>
            <a:xfrm rot="10800000">
              <a:off x="5003800" y="2921000"/>
              <a:ext cx="161925" cy="127000"/>
              <a:chOff x="4886325" y="3124200"/>
              <a:chExt cx="161925" cy="127000"/>
            </a:xfrm>
          </p:grpSpPr>
          <p:cxnSp>
            <p:nvCxnSpPr>
              <p:cNvPr id="122" name="Straight Connector 121">
                <a:extLst>
                  <a:ext uri="{FF2B5EF4-FFF2-40B4-BE49-F238E27FC236}">
                    <a16:creationId xmlns:a16="http://schemas.microsoft.com/office/drawing/2014/main" id="{057E4C89-7AD7-4A80-9ECB-F7FD6F1D8A69}"/>
                  </a:ext>
                </a:extLst>
              </p:cNvPr>
              <p:cNvCxnSpPr/>
              <p:nvPr/>
            </p:nvCxnSpPr>
            <p:spPr>
              <a:xfrm>
                <a:off x="5048250" y="3165475"/>
                <a:ext cx="0" cy="85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95E1ACE-D522-4C53-8584-F99F86E2FBBF}"/>
                  </a:ext>
                </a:extLst>
              </p:cNvPr>
              <p:cNvCxnSpPr>
                <a:cxnSpLocks/>
              </p:cNvCxnSpPr>
              <p:nvPr/>
            </p:nvCxnSpPr>
            <p:spPr>
              <a:xfrm flipH="1">
                <a:off x="4959350" y="3143250"/>
                <a:ext cx="44451" cy="8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5F736B4-8000-4A2D-B0B9-2A974192159E}"/>
                  </a:ext>
                </a:extLst>
              </p:cNvPr>
              <p:cNvCxnSpPr>
                <a:cxnSpLocks/>
              </p:cNvCxnSpPr>
              <p:nvPr/>
            </p:nvCxnSpPr>
            <p:spPr>
              <a:xfrm flipH="1">
                <a:off x="4886325" y="3124200"/>
                <a:ext cx="69851" cy="53975"/>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5" name="Rectangle 124">
              <a:extLst>
                <a:ext uri="{FF2B5EF4-FFF2-40B4-BE49-F238E27FC236}">
                  <a16:creationId xmlns:a16="http://schemas.microsoft.com/office/drawing/2014/main" id="{B8FB65A2-DB00-48CB-A365-B6D55BF7FC9F}"/>
                </a:ext>
              </a:extLst>
            </p:cNvPr>
            <p:cNvSpPr/>
            <p:nvPr/>
          </p:nvSpPr>
          <p:spPr>
            <a:xfrm rot="1546842">
              <a:off x="4967320" y="3033619"/>
              <a:ext cx="114122" cy="65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127" name="Group 126">
            <a:extLst>
              <a:ext uri="{FF2B5EF4-FFF2-40B4-BE49-F238E27FC236}">
                <a16:creationId xmlns:a16="http://schemas.microsoft.com/office/drawing/2014/main" id="{F2313649-2F7C-4A4C-8AD0-36AF19F89CB0}"/>
              </a:ext>
            </a:extLst>
          </p:cNvPr>
          <p:cNvGrpSpPr/>
          <p:nvPr/>
        </p:nvGrpSpPr>
        <p:grpSpPr>
          <a:xfrm rot="18234630">
            <a:off x="7722714" y="2849604"/>
            <a:ext cx="271496" cy="282575"/>
            <a:chOff x="4886325" y="2921000"/>
            <a:chExt cx="271496" cy="282575"/>
          </a:xfrm>
        </p:grpSpPr>
        <p:grpSp>
          <p:nvGrpSpPr>
            <p:cNvPr id="128" name="Group 127">
              <a:extLst>
                <a:ext uri="{FF2B5EF4-FFF2-40B4-BE49-F238E27FC236}">
                  <a16:creationId xmlns:a16="http://schemas.microsoft.com/office/drawing/2014/main" id="{7559135E-4C82-4FD4-BEE3-DBCF9E5086B5}"/>
                </a:ext>
              </a:extLst>
            </p:cNvPr>
            <p:cNvGrpSpPr/>
            <p:nvPr/>
          </p:nvGrpSpPr>
          <p:grpSpPr>
            <a:xfrm>
              <a:off x="4886325" y="3076575"/>
              <a:ext cx="161925" cy="127000"/>
              <a:chOff x="4886325" y="3124200"/>
              <a:chExt cx="161925" cy="127000"/>
            </a:xfrm>
          </p:grpSpPr>
          <p:cxnSp>
            <p:nvCxnSpPr>
              <p:cNvPr id="134" name="Straight Connector 133">
                <a:extLst>
                  <a:ext uri="{FF2B5EF4-FFF2-40B4-BE49-F238E27FC236}">
                    <a16:creationId xmlns:a16="http://schemas.microsoft.com/office/drawing/2014/main" id="{9092C9DA-E9BD-4DC9-88EA-F3A933003FC2}"/>
                  </a:ext>
                </a:extLst>
              </p:cNvPr>
              <p:cNvCxnSpPr/>
              <p:nvPr/>
            </p:nvCxnSpPr>
            <p:spPr>
              <a:xfrm>
                <a:off x="5048250" y="3165475"/>
                <a:ext cx="0" cy="85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BEAB3BE-BD16-487E-97B3-7B10F69CE84B}"/>
                  </a:ext>
                </a:extLst>
              </p:cNvPr>
              <p:cNvCxnSpPr>
                <a:cxnSpLocks/>
              </p:cNvCxnSpPr>
              <p:nvPr/>
            </p:nvCxnSpPr>
            <p:spPr>
              <a:xfrm flipH="1">
                <a:off x="4959350" y="3143250"/>
                <a:ext cx="44451" cy="8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769A2F0-79C0-488C-9294-FDE80D5ED8A6}"/>
                  </a:ext>
                </a:extLst>
              </p:cNvPr>
              <p:cNvCxnSpPr>
                <a:cxnSpLocks/>
              </p:cNvCxnSpPr>
              <p:nvPr/>
            </p:nvCxnSpPr>
            <p:spPr>
              <a:xfrm flipH="1">
                <a:off x="4886325" y="3124200"/>
                <a:ext cx="69851" cy="5397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7921F9C2-B25B-4052-9FF3-E0A4C4AF64F8}"/>
                </a:ext>
              </a:extLst>
            </p:cNvPr>
            <p:cNvGrpSpPr/>
            <p:nvPr/>
          </p:nvGrpSpPr>
          <p:grpSpPr>
            <a:xfrm rot="10800000">
              <a:off x="5003800" y="2921000"/>
              <a:ext cx="154021" cy="132313"/>
              <a:chOff x="4894229" y="3118887"/>
              <a:chExt cx="154021" cy="132313"/>
            </a:xfrm>
          </p:grpSpPr>
          <p:cxnSp>
            <p:nvCxnSpPr>
              <p:cNvPr id="131" name="Straight Connector 130">
                <a:extLst>
                  <a:ext uri="{FF2B5EF4-FFF2-40B4-BE49-F238E27FC236}">
                    <a16:creationId xmlns:a16="http://schemas.microsoft.com/office/drawing/2014/main" id="{FBB8D37E-B7BF-4152-9712-D0065733C909}"/>
                  </a:ext>
                </a:extLst>
              </p:cNvPr>
              <p:cNvCxnSpPr/>
              <p:nvPr/>
            </p:nvCxnSpPr>
            <p:spPr>
              <a:xfrm>
                <a:off x="5048250" y="3165475"/>
                <a:ext cx="0" cy="85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4C8F404-3BA1-4D88-A162-984E89F191B5}"/>
                  </a:ext>
                </a:extLst>
              </p:cNvPr>
              <p:cNvCxnSpPr>
                <a:cxnSpLocks/>
              </p:cNvCxnSpPr>
              <p:nvPr/>
            </p:nvCxnSpPr>
            <p:spPr>
              <a:xfrm flipH="1">
                <a:off x="4959350" y="3143250"/>
                <a:ext cx="44451" cy="8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5F0D3BD-D054-40E2-9664-CA6F69886071}"/>
                  </a:ext>
                </a:extLst>
              </p:cNvPr>
              <p:cNvCxnSpPr>
                <a:cxnSpLocks/>
              </p:cNvCxnSpPr>
              <p:nvPr/>
            </p:nvCxnSpPr>
            <p:spPr>
              <a:xfrm flipH="1">
                <a:off x="4894229" y="3118887"/>
                <a:ext cx="69851" cy="53975"/>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0" name="Rectangle 129">
              <a:extLst>
                <a:ext uri="{FF2B5EF4-FFF2-40B4-BE49-F238E27FC236}">
                  <a16:creationId xmlns:a16="http://schemas.microsoft.com/office/drawing/2014/main" id="{6F410D58-B781-4482-86EC-ADA0FFB82719}"/>
                </a:ext>
              </a:extLst>
            </p:cNvPr>
            <p:cNvSpPr/>
            <p:nvPr/>
          </p:nvSpPr>
          <p:spPr>
            <a:xfrm rot="1546842">
              <a:off x="4967320" y="3033619"/>
              <a:ext cx="114122" cy="65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Tree>
    <p:extLst>
      <p:ext uri="{BB962C8B-B14F-4D97-AF65-F5344CB8AC3E}">
        <p14:creationId xmlns:p14="http://schemas.microsoft.com/office/powerpoint/2010/main" val="400696569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414CD932-015D-4E6E-BEED-362CDE55600E}"/>
              </a:ext>
            </a:extLst>
          </p:cNvPr>
          <p:cNvSpPr>
            <a:spLocks noGrp="1"/>
          </p:cNvSpPr>
          <p:nvPr>
            <p:ph type="sldNum" sz="quarter" idx="10"/>
          </p:nvPr>
        </p:nvSpPr>
        <p:spPr/>
        <p:txBody>
          <a:bodyPr/>
          <a:lstStyle/>
          <a:p>
            <a:fld id="{369A7AB8-C288-4B6D-983D-9C88E091BD8F}" type="slidenum">
              <a:rPr lang="en-US" smtClean="0"/>
              <a:pPr/>
              <a:t>5</a:t>
            </a:fld>
            <a:endParaRPr lang="en-US"/>
          </a:p>
        </p:txBody>
      </p:sp>
      <p:sp>
        <p:nvSpPr>
          <p:cNvPr id="7" name="Title 6">
            <a:extLst>
              <a:ext uri="{FF2B5EF4-FFF2-40B4-BE49-F238E27FC236}">
                <a16:creationId xmlns:a16="http://schemas.microsoft.com/office/drawing/2014/main" id="{EF4B7D84-6742-4BF0-A3F5-807C4955CF3D}"/>
              </a:ext>
            </a:extLst>
          </p:cNvPr>
          <p:cNvSpPr>
            <a:spLocks noGrp="1"/>
          </p:cNvSpPr>
          <p:nvPr>
            <p:ph type="title"/>
          </p:nvPr>
        </p:nvSpPr>
        <p:spPr/>
        <p:txBody>
          <a:bodyPr/>
          <a:lstStyle/>
          <a:p>
            <a:r>
              <a:rPr lang="en-US" dirty="0"/>
              <a:t>Planetary Network Services</a:t>
            </a:r>
          </a:p>
        </p:txBody>
      </p:sp>
      <p:pic>
        <p:nvPicPr>
          <p:cNvPr id="8" name="Picture 7">
            <a:extLst>
              <a:ext uri="{FF2B5EF4-FFF2-40B4-BE49-F238E27FC236}">
                <a16:creationId xmlns:a16="http://schemas.microsoft.com/office/drawing/2014/main" id="{1DE58CA0-48F7-4979-A2BB-DC31F5C60E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0323" y="3007944"/>
            <a:ext cx="4576280" cy="2575667"/>
          </a:xfrm>
          <a:prstGeom prst="rect">
            <a:avLst/>
          </a:prstGeom>
        </p:spPr>
      </p:pic>
      <p:sp>
        <p:nvSpPr>
          <p:cNvPr id="9" name="TextBox 8">
            <a:extLst>
              <a:ext uri="{FF2B5EF4-FFF2-40B4-BE49-F238E27FC236}">
                <a16:creationId xmlns:a16="http://schemas.microsoft.com/office/drawing/2014/main" id="{F6849DD7-65D5-45D6-800A-03621E8EEB45}"/>
              </a:ext>
            </a:extLst>
          </p:cNvPr>
          <p:cNvSpPr txBox="1"/>
          <p:nvPr/>
        </p:nvSpPr>
        <p:spPr>
          <a:xfrm>
            <a:off x="393601" y="3017089"/>
            <a:ext cx="3931920" cy="2544286"/>
          </a:xfrm>
          <a:prstGeom prst="rect">
            <a:avLst/>
          </a:prstGeom>
          <a:solidFill>
            <a:srgbClr val="FF7575"/>
          </a:solidFill>
          <a:ln>
            <a:solidFill>
              <a:schemeClr val="tx1">
                <a:lumMod val="75000"/>
                <a:lumOff val="25000"/>
              </a:schemeClr>
            </a:solidFill>
          </a:ln>
        </p:spPr>
        <p:txBody>
          <a:bodyPr wrap="square" rtlCol="0">
            <a:spAutoFit/>
          </a:bodyPr>
          <a:lstStyle/>
          <a:p>
            <a:pPr>
              <a:spcAft>
                <a:spcPts val="400"/>
              </a:spcAft>
            </a:pPr>
            <a:r>
              <a:rPr lang="en-US" b="1" dirty="0"/>
              <a:t>PNT Services</a:t>
            </a:r>
          </a:p>
          <a:p>
            <a:pPr marL="169863" indent="-169863">
              <a:spcAft>
                <a:spcPts val="400"/>
              </a:spcAft>
              <a:buFont typeface="Arial" panose="020B0604020202020204" pitchFamily="34" charset="0"/>
              <a:buChar char="•"/>
            </a:pPr>
            <a:r>
              <a:rPr lang="en-US" sz="1600" dirty="0"/>
              <a:t>Precise position, velocity &amp; time for autonomous nav &amp; collision avoidance</a:t>
            </a:r>
          </a:p>
          <a:p>
            <a:pPr marL="169863" indent="-169863">
              <a:spcAft>
                <a:spcPts val="400"/>
              </a:spcAft>
              <a:buFont typeface="Arial" panose="020B0604020202020204" pitchFamily="34" charset="0"/>
              <a:buChar char="•"/>
            </a:pPr>
            <a:r>
              <a:rPr lang="en-US" sz="1600" dirty="0"/>
              <a:t>Fusion of multiple data types including radiometrics, optimetrics, celestial nav, optical nav, terrain relative nav, &amp; GNSS</a:t>
            </a:r>
          </a:p>
          <a:p>
            <a:pPr marL="169863" indent="-169863">
              <a:spcAft>
                <a:spcPts val="400"/>
              </a:spcAft>
              <a:buFont typeface="Arial" panose="020B0604020202020204" pitchFamily="34" charset="0"/>
              <a:buChar char="•"/>
            </a:pPr>
            <a:r>
              <a:rPr lang="en-US" sz="1600" dirty="0"/>
              <a:t>Broadcast service supplies time transfer and metric tracking to synchronize users</a:t>
            </a:r>
          </a:p>
          <a:p>
            <a:pPr marL="169863" indent="-169863">
              <a:spcAft>
                <a:spcPts val="400"/>
              </a:spcAft>
              <a:buFont typeface="Arial" panose="020B0604020202020204" pitchFamily="34" charset="0"/>
              <a:buChar char="•"/>
            </a:pPr>
            <a:endParaRPr lang="en-US" sz="1600" dirty="0"/>
          </a:p>
        </p:txBody>
      </p:sp>
      <p:sp>
        <p:nvSpPr>
          <p:cNvPr id="10" name="TextBox 9">
            <a:extLst>
              <a:ext uri="{FF2B5EF4-FFF2-40B4-BE49-F238E27FC236}">
                <a16:creationId xmlns:a16="http://schemas.microsoft.com/office/drawing/2014/main" id="{62B9F474-4C90-4F03-B15B-DAFC69CCD6C3}"/>
              </a:ext>
            </a:extLst>
          </p:cNvPr>
          <p:cNvSpPr txBox="1"/>
          <p:nvPr/>
        </p:nvSpPr>
        <p:spPr>
          <a:xfrm>
            <a:off x="8488389" y="3019139"/>
            <a:ext cx="3931920" cy="2544286"/>
          </a:xfrm>
          <a:prstGeom prst="rect">
            <a:avLst/>
          </a:prstGeom>
          <a:solidFill>
            <a:srgbClr val="A4C5E6"/>
          </a:solidFill>
          <a:ln>
            <a:solidFill>
              <a:schemeClr val="tx1"/>
            </a:solidFill>
          </a:ln>
        </p:spPr>
        <p:txBody>
          <a:bodyPr wrap="square" rtlCol="0">
            <a:spAutoFit/>
          </a:bodyPr>
          <a:lstStyle/>
          <a:p>
            <a:pPr>
              <a:spcAft>
                <a:spcPts val="600"/>
              </a:spcAft>
            </a:pPr>
            <a:r>
              <a:rPr lang="en-US" b="1" dirty="0"/>
              <a:t>Detection &amp; Information Services</a:t>
            </a:r>
            <a:endParaRPr lang="en-US" sz="1400" b="1" dirty="0"/>
          </a:p>
          <a:p>
            <a:pPr marL="169863" indent="-169863">
              <a:spcAft>
                <a:spcPts val="400"/>
              </a:spcAft>
              <a:buFont typeface="Arial" panose="020B0604020202020204" pitchFamily="34" charset="0"/>
              <a:buChar char="•"/>
            </a:pPr>
            <a:r>
              <a:rPr lang="en-US" sz="1600" dirty="0"/>
              <a:t>Alerts for events such as space weather, collision avoidance, &amp; surface impact predictions sent to all LunaNet subscribers </a:t>
            </a:r>
            <a:endParaRPr lang="en-US" sz="1000" dirty="0"/>
          </a:p>
          <a:p>
            <a:pPr marL="169863" indent="-169863">
              <a:spcAft>
                <a:spcPts val="600"/>
              </a:spcAft>
              <a:buFont typeface="Arial" panose="020B0604020202020204" pitchFamily="34" charset="0"/>
              <a:buChar char="•"/>
            </a:pPr>
            <a:r>
              <a:rPr lang="en-US" sz="1600" dirty="0"/>
              <a:t>Mission sensors for space weather and other measurements distribute information services to other users via LunaNet information services</a:t>
            </a:r>
          </a:p>
          <a:p>
            <a:pPr marL="169863" indent="-169863">
              <a:spcAft>
                <a:spcPts val="600"/>
              </a:spcAft>
              <a:buFont typeface="Arial" panose="020B0604020202020204" pitchFamily="34" charset="0"/>
              <a:buChar char="•"/>
            </a:pPr>
            <a:r>
              <a:rPr lang="en-US" sz="1600" dirty="0"/>
              <a:t>Search and Rescue (SAR) services </a:t>
            </a:r>
          </a:p>
        </p:txBody>
      </p:sp>
      <p:sp>
        <p:nvSpPr>
          <p:cNvPr id="5" name="TextBox 4">
            <a:extLst>
              <a:ext uri="{FF2B5EF4-FFF2-40B4-BE49-F238E27FC236}">
                <a16:creationId xmlns:a16="http://schemas.microsoft.com/office/drawing/2014/main" id="{5093679D-4E30-4841-A1D1-BB2FD19CC2F1}"/>
              </a:ext>
            </a:extLst>
          </p:cNvPr>
          <p:cNvSpPr txBox="1"/>
          <p:nvPr/>
        </p:nvSpPr>
        <p:spPr>
          <a:xfrm>
            <a:off x="1377755" y="1343527"/>
            <a:ext cx="10058400" cy="1674343"/>
          </a:xfrm>
          <a:prstGeom prst="rect">
            <a:avLst/>
          </a:prstGeom>
          <a:solidFill>
            <a:srgbClr val="9AC87A"/>
          </a:solidFill>
          <a:ln>
            <a:solidFill>
              <a:schemeClr val="tx1">
                <a:lumMod val="75000"/>
                <a:lumOff val="25000"/>
              </a:schemeClr>
            </a:solidFill>
          </a:ln>
        </p:spPr>
        <p:txBody>
          <a:bodyPr wrap="square" rtlCol="0">
            <a:spAutoFit/>
          </a:bodyPr>
          <a:lstStyle/>
          <a:p>
            <a:pPr>
              <a:spcAft>
                <a:spcPts val="600"/>
              </a:spcAft>
            </a:pPr>
            <a:r>
              <a:rPr lang="en-US" b="1" dirty="0"/>
              <a:t>Networked Communication Services</a:t>
            </a:r>
            <a:endParaRPr lang="en-US" sz="1600" dirty="0"/>
          </a:p>
          <a:p>
            <a:pPr marL="169863" indent="-169863">
              <a:spcAft>
                <a:spcPts val="400"/>
              </a:spcAft>
              <a:buFont typeface="Arial" panose="020B0604020202020204" pitchFamily="34" charset="0"/>
              <a:buChar char="•"/>
            </a:pPr>
            <a:r>
              <a:rPr lang="en-US" sz="1600" dirty="0"/>
              <a:t>Critical data transmitted in real time.</a:t>
            </a:r>
          </a:p>
          <a:p>
            <a:pPr marL="169863" indent="-169863">
              <a:spcAft>
                <a:spcPts val="400"/>
              </a:spcAft>
              <a:buFont typeface="Arial" panose="020B0604020202020204" pitchFamily="34" charset="0"/>
              <a:buChar char="•"/>
            </a:pPr>
            <a:r>
              <a:rPr lang="en-US" sz="1600" dirty="0"/>
              <a:t>Data aggregated and transmitted in store-and-forward mode from orbiting and surface relays</a:t>
            </a:r>
          </a:p>
          <a:p>
            <a:pPr marL="169863" indent="-169863">
              <a:spcAft>
                <a:spcPts val="400"/>
              </a:spcAft>
              <a:buFont typeface="Arial" panose="020B0604020202020204" pitchFamily="34" charset="0"/>
              <a:buChar char="•"/>
            </a:pPr>
            <a:r>
              <a:rPr lang="en-US" sz="1600" dirty="0"/>
              <a:t>Data exchanged among lunar users with no need for transfer to and from Earth</a:t>
            </a:r>
            <a:endParaRPr lang="en-US" sz="800" dirty="0"/>
          </a:p>
          <a:p>
            <a:pPr marL="169863" indent="-169863">
              <a:spcAft>
                <a:spcPts val="400"/>
              </a:spcAft>
              <a:buFont typeface="Arial" panose="020B0604020202020204" pitchFamily="34" charset="0"/>
              <a:buChar char="•"/>
            </a:pPr>
            <a:r>
              <a:rPr lang="en-US" sz="1600" dirty="0"/>
              <a:t>Data sent on demand by user or scheduled to better manage Earth stations loading &amp; spectrum use</a:t>
            </a:r>
          </a:p>
        </p:txBody>
      </p:sp>
      <p:sp>
        <p:nvSpPr>
          <p:cNvPr id="6" name="TextBox 5">
            <a:extLst>
              <a:ext uri="{FF2B5EF4-FFF2-40B4-BE49-F238E27FC236}">
                <a16:creationId xmlns:a16="http://schemas.microsoft.com/office/drawing/2014/main" id="{EC80B23D-553B-4C5E-906A-191401974570}"/>
              </a:ext>
            </a:extLst>
          </p:cNvPr>
          <p:cNvSpPr txBox="1"/>
          <p:nvPr/>
        </p:nvSpPr>
        <p:spPr>
          <a:xfrm>
            <a:off x="1377755" y="5562600"/>
            <a:ext cx="10058400" cy="990015"/>
          </a:xfrm>
          <a:prstGeom prst="rect">
            <a:avLst/>
          </a:prstGeom>
          <a:solidFill>
            <a:srgbClr val="FFE181">
              <a:alpha val="69804"/>
            </a:srgbClr>
          </a:solidFill>
          <a:ln>
            <a:solidFill>
              <a:schemeClr val="tx1">
                <a:lumMod val="75000"/>
                <a:lumOff val="25000"/>
              </a:schemeClr>
            </a:solidFill>
          </a:ln>
        </p:spPr>
        <p:txBody>
          <a:bodyPr wrap="square" rtlCol="0">
            <a:spAutoFit/>
          </a:bodyPr>
          <a:lstStyle/>
          <a:p>
            <a:pPr>
              <a:spcAft>
                <a:spcPts val="600"/>
              </a:spcAft>
            </a:pPr>
            <a:r>
              <a:rPr lang="en-US" b="1" dirty="0"/>
              <a:t>Science Services</a:t>
            </a:r>
          </a:p>
          <a:p>
            <a:pPr marL="169863" indent="-169863">
              <a:spcAft>
                <a:spcPts val="400"/>
              </a:spcAft>
              <a:buFont typeface="Arial" panose="020B0604020202020204" pitchFamily="34" charset="0"/>
              <a:buChar char="•"/>
            </a:pPr>
            <a:r>
              <a:rPr lang="en-US" sz="1600" dirty="0"/>
              <a:t>Use RF &amp; optical assets as (part of) scientific instruments</a:t>
            </a:r>
          </a:p>
          <a:p>
            <a:pPr marL="169863" indent="-169863">
              <a:spcAft>
                <a:spcPts val="400"/>
              </a:spcAft>
              <a:buFont typeface="Arial" panose="020B0604020202020204" pitchFamily="34" charset="0"/>
              <a:buChar char="•"/>
            </a:pPr>
            <a:r>
              <a:rPr lang="en-US" sz="1600" dirty="0"/>
              <a:t>Supports Radio &amp; Radar Sciences, Radio Astronomy / Very Long Baseline Interferometry (VLBI) &amp; other space sciences</a:t>
            </a:r>
          </a:p>
        </p:txBody>
      </p:sp>
    </p:spTree>
    <p:extLst>
      <p:ext uri="{BB962C8B-B14F-4D97-AF65-F5344CB8AC3E}">
        <p14:creationId xmlns:p14="http://schemas.microsoft.com/office/powerpoint/2010/main" val="1804712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93E0DB7-8A79-46BA-AC0F-541FFF2C68C2}"/>
              </a:ext>
            </a:extLst>
          </p:cNvPr>
          <p:cNvSpPr>
            <a:spLocks noGrp="1"/>
          </p:cNvSpPr>
          <p:nvPr>
            <p:ph idx="1"/>
          </p:nvPr>
        </p:nvSpPr>
        <p:spPr>
          <a:xfrm>
            <a:off x="733425" y="1219200"/>
            <a:ext cx="5667375" cy="5551826"/>
          </a:xfrm>
        </p:spPr>
        <p:txBody>
          <a:bodyPr>
            <a:normAutofit/>
          </a:bodyPr>
          <a:lstStyle/>
          <a:p>
            <a:pPr marL="233363" indent="-233363"/>
            <a:r>
              <a:rPr lang="en-US" dirty="0"/>
              <a:t>Conventional link-layer services are still supported but LunaNet networks are built for network-layer service using packets (IP) or bundles (BP)</a:t>
            </a:r>
          </a:p>
          <a:p>
            <a:pPr marL="233363" indent="-233363"/>
            <a:r>
              <a:rPr lang="en-US" dirty="0"/>
              <a:t>A) Shows an end-to-end path between User A and User B via several LunaNet nodes</a:t>
            </a:r>
          </a:p>
          <a:p>
            <a:pPr marL="233363" indent="-233363"/>
            <a:r>
              <a:rPr lang="en-US" dirty="0"/>
              <a:t>B) Shows the nodes are part of different LunaNet Systems (LNS) operated by providers that interoperate to support that path</a:t>
            </a:r>
          </a:p>
          <a:p>
            <a:pPr marL="457200" lvl="1" indent="-223838"/>
            <a:r>
              <a:rPr lang="en-US" dirty="0"/>
              <a:t>The LNSPs must have an agreed Internetwork Service Management Protocol in place based on the Internetwork Interface standard </a:t>
            </a:r>
          </a:p>
        </p:txBody>
      </p:sp>
      <p:sp>
        <p:nvSpPr>
          <p:cNvPr id="3" name="Slide Number Placeholder 2">
            <a:extLst>
              <a:ext uri="{FF2B5EF4-FFF2-40B4-BE49-F238E27FC236}">
                <a16:creationId xmlns:a16="http://schemas.microsoft.com/office/drawing/2014/main" id="{B1A099AC-5B91-4F72-A16A-6DC05BD6F171}"/>
              </a:ext>
            </a:extLst>
          </p:cNvPr>
          <p:cNvSpPr>
            <a:spLocks noGrp="1"/>
          </p:cNvSpPr>
          <p:nvPr>
            <p:ph type="sldNum" sz="quarter" idx="10"/>
          </p:nvPr>
        </p:nvSpPr>
        <p:spPr/>
        <p:txBody>
          <a:bodyPr/>
          <a:lstStyle/>
          <a:p>
            <a:fld id="{369A7AB8-C288-4B6D-983D-9C88E091BD8F}" type="slidenum">
              <a:rPr lang="en-US" smtClean="0"/>
              <a:pPr/>
              <a:t>6</a:t>
            </a:fld>
            <a:endParaRPr lang="en-US" dirty="0"/>
          </a:p>
        </p:txBody>
      </p:sp>
      <p:sp>
        <p:nvSpPr>
          <p:cNvPr id="2" name="Title 1">
            <a:extLst>
              <a:ext uri="{FF2B5EF4-FFF2-40B4-BE49-F238E27FC236}">
                <a16:creationId xmlns:a16="http://schemas.microsoft.com/office/drawing/2014/main" id="{8E696AF4-10E6-4DC4-AE40-FAA026A9E130}"/>
              </a:ext>
            </a:extLst>
          </p:cNvPr>
          <p:cNvSpPr>
            <a:spLocks noGrp="1"/>
          </p:cNvSpPr>
          <p:nvPr>
            <p:ph type="title"/>
          </p:nvPr>
        </p:nvSpPr>
        <p:spPr/>
        <p:txBody>
          <a:bodyPr/>
          <a:lstStyle/>
          <a:p>
            <a:r>
              <a:rPr lang="en-US" dirty="0"/>
              <a:t>Networked Communication Services</a:t>
            </a:r>
          </a:p>
        </p:txBody>
      </p:sp>
      <p:grpSp>
        <p:nvGrpSpPr>
          <p:cNvPr id="7" name="Group 6">
            <a:extLst>
              <a:ext uri="{FF2B5EF4-FFF2-40B4-BE49-F238E27FC236}">
                <a16:creationId xmlns:a16="http://schemas.microsoft.com/office/drawing/2014/main" id="{FCE40F09-F2BB-46D6-96A7-0A28ED3B89DB}"/>
              </a:ext>
            </a:extLst>
          </p:cNvPr>
          <p:cNvGrpSpPr>
            <a:grpSpLocks noChangeAspect="1"/>
          </p:cNvGrpSpPr>
          <p:nvPr/>
        </p:nvGrpSpPr>
        <p:grpSpPr>
          <a:xfrm>
            <a:off x="7467600" y="1066800"/>
            <a:ext cx="4361122" cy="2799265"/>
            <a:chOff x="3164420" y="1655064"/>
            <a:chExt cx="5522380" cy="3544640"/>
          </a:xfrm>
        </p:grpSpPr>
        <p:sp>
          <p:nvSpPr>
            <p:cNvPr id="8" name="Oval 7">
              <a:extLst>
                <a:ext uri="{FF2B5EF4-FFF2-40B4-BE49-F238E27FC236}">
                  <a16:creationId xmlns:a16="http://schemas.microsoft.com/office/drawing/2014/main" id="{A90B37C8-655D-4700-A28E-2F6AF0D0E281}"/>
                </a:ext>
              </a:extLst>
            </p:cNvPr>
            <p:cNvSpPr>
              <a:spLocks noChangeAspect="1"/>
            </p:cNvSpPr>
            <p:nvPr/>
          </p:nvSpPr>
          <p:spPr>
            <a:xfrm>
              <a:off x="5038877" y="1655064"/>
              <a:ext cx="1346506" cy="1346506"/>
            </a:xfrm>
            <a:prstGeom prst="ellipse">
              <a:avLst/>
            </a:prstGeom>
            <a:solidFill>
              <a:srgbClr val="3857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Node 3</a:t>
              </a:r>
            </a:p>
          </p:txBody>
        </p:sp>
        <p:sp>
          <p:nvSpPr>
            <p:cNvPr id="9" name="Oval 8">
              <a:extLst>
                <a:ext uri="{FF2B5EF4-FFF2-40B4-BE49-F238E27FC236}">
                  <a16:creationId xmlns:a16="http://schemas.microsoft.com/office/drawing/2014/main" id="{105F8390-7C36-496C-915D-E9E17FBBF6B8}"/>
                </a:ext>
              </a:extLst>
            </p:cNvPr>
            <p:cNvSpPr>
              <a:spLocks noChangeAspect="1"/>
            </p:cNvSpPr>
            <p:nvPr/>
          </p:nvSpPr>
          <p:spPr>
            <a:xfrm>
              <a:off x="5045770" y="3505200"/>
              <a:ext cx="1332720" cy="1297613"/>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Node 2</a:t>
              </a:r>
            </a:p>
          </p:txBody>
        </p:sp>
        <p:cxnSp>
          <p:nvCxnSpPr>
            <p:cNvPr id="10" name="Straight Arrow Connector 9">
              <a:extLst>
                <a:ext uri="{FF2B5EF4-FFF2-40B4-BE49-F238E27FC236}">
                  <a16:creationId xmlns:a16="http://schemas.microsoft.com/office/drawing/2014/main" id="{993C2F5E-DE80-4AD2-A414-044FD1420460}"/>
                </a:ext>
              </a:extLst>
            </p:cNvPr>
            <p:cNvCxnSpPr>
              <a:cxnSpLocks/>
              <a:stCxn id="8" idx="2"/>
              <a:endCxn id="18" idx="7"/>
            </p:cNvCxnSpPr>
            <p:nvPr/>
          </p:nvCxnSpPr>
          <p:spPr>
            <a:xfrm flipH="1">
              <a:off x="4427951" y="2328317"/>
              <a:ext cx="610926" cy="372308"/>
            </a:xfrm>
            <a:prstGeom prst="straightConnector1">
              <a:avLst/>
            </a:prstGeom>
            <a:ln w="57150">
              <a:solidFill>
                <a:srgbClr val="70AD4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963C546-AA2E-4FC5-880D-16EF33908936}"/>
                </a:ext>
              </a:extLst>
            </p:cNvPr>
            <p:cNvCxnSpPr>
              <a:cxnSpLocks/>
              <a:stCxn id="16" idx="2"/>
              <a:endCxn id="8" idx="6"/>
            </p:cNvCxnSpPr>
            <p:nvPr/>
          </p:nvCxnSpPr>
          <p:spPr>
            <a:xfrm flipH="1">
              <a:off x="6385383" y="2323992"/>
              <a:ext cx="666862" cy="4325"/>
            </a:xfrm>
            <a:prstGeom prst="straightConnector1">
              <a:avLst/>
            </a:prstGeom>
            <a:ln w="57150">
              <a:solidFill>
                <a:srgbClr val="70AD4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35A6D30-CBA1-455D-A66B-91985BC1D544}"/>
                </a:ext>
              </a:extLst>
            </p:cNvPr>
            <p:cNvCxnSpPr>
              <a:cxnSpLocks/>
              <a:stCxn id="8" idx="4"/>
              <a:endCxn id="9" idx="0"/>
            </p:cNvCxnSpPr>
            <p:nvPr/>
          </p:nvCxnSpPr>
          <p:spPr>
            <a:xfrm>
              <a:off x="5712130" y="3001570"/>
              <a:ext cx="0" cy="503630"/>
            </a:xfrm>
            <a:prstGeom prst="straightConnector1">
              <a:avLst/>
            </a:prstGeom>
            <a:ln w="57150">
              <a:solidFill>
                <a:srgbClr val="70AD4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27D1BBA-1F91-46C2-8ECB-347AEFB4C73B}"/>
                </a:ext>
              </a:extLst>
            </p:cNvPr>
            <p:cNvSpPr txBox="1">
              <a:spLocks noChangeAspect="1"/>
            </p:cNvSpPr>
            <p:nvPr/>
          </p:nvSpPr>
          <p:spPr>
            <a:xfrm>
              <a:off x="3164420" y="4799594"/>
              <a:ext cx="1566304" cy="400110"/>
            </a:xfrm>
            <a:prstGeom prst="rect">
              <a:avLst/>
            </a:prstGeom>
            <a:solidFill>
              <a:schemeClr val="accent4">
                <a:lumMod val="75000"/>
              </a:schemeClr>
            </a:solidFill>
            <a:ln>
              <a:solidFill>
                <a:schemeClr val="bg1"/>
              </a:solidFill>
            </a:ln>
          </p:spPr>
          <p:txBody>
            <a:bodyPr wrap="square" rtlCol="0">
              <a:spAutoFit/>
            </a:bodyPr>
            <a:lstStyle/>
            <a:p>
              <a:pPr algn="ctr"/>
              <a:r>
                <a:rPr lang="en-US" sz="2000" dirty="0">
                  <a:solidFill>
                    <a:schemeClr val="bg1"/>
                  </a:solidFill>
                </a:rPr>
                <a:t>User A</a:t>
              </a:r>
            </a:p>
          </p:txBody>
        </p:sp>
        <p:sp>
          <p:nvSpPr>
            <p:cNvPr id="14" name="TextBox 13">
              <a:extLst>
                <a:ext uri="{FF2B5EF4-FFF2-40B4-BE49-F238E27FC236}">
                  <a16:creationId xmlns:a16="http://schemas.microsoft.com/office/drawing/2014/main" id="{5E0785EE-8B3F-434A-8BF9-2FDDB6886AFB}"/>
                </a:ext>
              </a:extLst>
            </p:cNvPr>
            <p:cNvSpPr txBox="1">
              <a:spLocks noChangeAspect="1"/>
            </p:cNvSpPr>
            <p:nvPr/>
          </p:nvSpPr>
          <p:spPr>
            <a:xfrm>
              <a:off x="6755545" y="4799594"/>
              <a:ext cx="1931255" cy="400110"/>
            </a:xfrm>
            <a:prstGeom prst="rect">
              <a:avLst/>
            </a:prstGeom>
            <a:solidFill>
              <a:srgbClr val="843C0C"/>
            </a:solidFill>
            <a:ln>
              <a:solidFill>
                <a:schemeClr val="bg1"/>
              </a:solidFill>
            </a:ln>
          </p:spPr>
          <p:txBody>
            <a:bodyPr wrap="square" rtlCol="0">
              <a:spAutoFit/>
            </a:bodyPr>
            <a:lstStyle/>
            <a:p>
              <a:pPr algn="ctr"/>
              <a:r>
                <a:rPr lang="en-US" sz="2000" dirty="0">
                  <a:solidFill>
                    <a:schemeClr val="bg1"/>
                  </a:solidFill>
                </a:rPr>
                <a:t>User B</a:t>
              </a:r>
            </a:p>
          </p:txBody>
        </p:sp>
        <p:cxnSp>
          <p:nvCxnSpPr>
            <p:cNvPr id="15" name="Straight Arrow Connector 14">
              <a:extLst>
                <a:ext uri="{FF2B5EF4-FFF2-40B4-BE49-F238E27FC236}">
                  <a16:creationId xmlns:a16="http://schemas.microsoft.com/office/drawing/2014/main" id="{B09AF14C-30DF-4F45-9276-FB592B18F9F2}"/>
                </a:ext>
              </a:extLst>
            </p:cNvPr>
            <p:cNvCxnSpPr>
              <a:cxnSpLocks/>
              <a:stCxn id="16" idx="4"/>
              <a:endCxn id="14" idx="0"/>
            </p:cNvCxnSpPr>
            <p:nvPr/>
          </p:nvCxnSpPr>
          <p:spPr>
            <a:xfrm>
              <a:off x="7721173" y="2992919"/>
              <a:ext cx="0" cy="1806675"/>
            </a:xfrm>
            <a:prstGeom prst="straightConnector1">
              <a:avLst/>
            </a:prstGeom>
            <a:ln w="57150">
              <a:solidFill>
                <a:srgbClr val="70AD4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0F4A60C-5FD7-4563-BD34-43B25A0B78DB}"/>
                </a:ext>
              </a:extLst>
            </p:cNvPr>
            <p:cNvSpPr>
              <a:spLocks noChangeAspect="1"/>
            </p:cNvSpPr>
            <p:nvPr/>
          </p:nvSpPr>
          <p:spPr>
            <a:xfrm>
              <a:off x="7052245" y="1655064"/>
              <a:ext cx="1337855" cy="1337855"/>
            </a:xfrm>
            <a:prstGeom prst="ellipse">
              <a:avLst/>
            </a:prstGeom>
            <a:solidFill>
              <a:srgbClr val="ED7D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Node 4</a:t>
              </a:r>
            </a:p>
          </p:txBody>
        </p:sp>
        <p:grpSp>
          <p:nvGrpSpPr>
            <p:cNvPr id="17" name="Group 16">
              <a:extLst>
                <a:ext uri="{FF2B5EF4-FFF2-40B4-BE49-F238E27FC236}">
                  <a16:creationId xmlns:a16="http://schemas.microsoft.com/office/drawing/2014/main" id="{39CB1B2A-1EA6-40B4-BF4B-2BD94F94DE4B}"/>
                </a:ext>
              </a:extLst>
            </p:cNvPr>
            <p:cNvGrpSpPr/>
            <p:nvPr/>
          </p:nvGrpSpPr>
          <p:grpSpPr>
            <a:xfrm>
              <a:off x="3288437" y="2505115"/>
              <a:ext cx="1604177" cy="2369565"/>
              <a:chOff x="1176173" y="2468539"/>
              <a:chExt cx="1604177" cy="2369565"/>
            </a:xfrm>
          </p:grpSpPr>
          <p:sp>
            <p:nvSpPr>
              <p:cNvPr id="18" name="Oval 17">
                <a:extLst>
                  <a:ext uri="{FF2B5EF4-FFF2-40B4-BE49-F238E27FC236}">
                    <a16:creationId xmlns:a16="http://schemas.microsoft.com/office/drawing/2014/main" id="{46A88567-3E2C-4146-A36B-B4DCED3446E3}"/>
                  </a:ext>
                </a:extLst>
              </p:cNvPr>
              <p:cNvSpPr>
                <a:spLocks noChangeAspect="1"/>
              </p:cNvSpPr>
              <p:nvPr/>
            </p:nvSpPr>
            <p:spPr>
              <a:xfrm>
                <a:off x="1176173" y="2468539"/>
                <a:ext cx="1335024" cy="1335024"/>
              </a:xfrm>
              <a:prstGeom prst="ellipse">
                <a:avLst/>
              </a:prstGeom>
              <a:solidFill>
                <a:srgbClr val="2038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Node 1</a:t>
                </a:r>
              </a:p>
            </p:txBody>
          </p:sp>
          <p:grpSp>
            <p:nvGrpSpPr>
              <p:cNvPr id="19" name="Group 18">
                <a:extLst>
                  <a:ext uri="{FF2B5EF4-FFF2-40B4-BE49-F238E27FC236}">
                    <a16:creationId xmlns:a16="http://schemas.microsoft.com/office/drawing/2014/main" id="{2439BC5C-CC96-4CF1-84D3-B553A71F3CD3}"/>
                  </a:ext>
                </a:extLst>
              </p:cNvPr>
              <p:cNvGrpSpPr/>
              <p:nvPr/>
            </p:nvGrpSpPr>
            <p:grpSpPr>
              <a:xfrm>
                <a:off x="1245677" y="3483366"/>
                <a:ext cx="338554" cy="1280160"/>
                <a:chOff x="7418122" y="3538230"/>
                <a:chExt cx="338554" cy="1280160"/>
              </a:xfrm>
            </p:grpSpPr>
            <p:cxnSp>
              <p:nvCxnSpPr>
                <p:cNvPr id="29" name="Straight Arrow Connector 28">
                  <a:extLst>
                    <a:ext uri="{FF2B5EF4-FFF2-40B4-BE49-F238E27FC236}">
                      <a16:creationId xmlns:a16="http://schemas.microsoft.com/office/drawing/2014/main" id="{C79CBDA5-FB12-4F51-9F7C-655F525FB39F}"/>
                    </a:ext>
                  </a:extLst>
                </p:cNvPr>
                <p:cNvCxnSpPr/>
                <p:nvPr/>
              </p:nvCxnSpPr>
              <p:spPr>
                <a:xfrm>
                  <a:off x="7420931" y="3538230"/>
                  <a:ext cx="0" cy="128016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9B29873-B5C3-4EE9-BDF6-9027F73E4BE6}"/>
                    </a:ext>
                  </a:extLst>
                </p:cNvPr>
                <p:cNvSpPr txBox="1"/>
                <p:nvPr/>
              </p:nvSpPr>
              <p:spPr>
                <a:xfrm rot="5400000">
                  <a:off x="7161221" y="4186707"/>
                  <a:ext cx="852356" cy="338554"/>
                </a:xfrm>
                <a:prstGeom prst="rect">
                  <a:avLst/>
                </a:prstGeom>
                <a:noFill/>
              </p:spPr>
              <p:txBody>
                <a:bodyPr wrap="square" rtlCol="0">
                  <a:spAutoFit/>
                </a:bodyPr>
                <a:lstStyle/>
                <a:p>
                  <a:pPr algn="ctr"/>
                  <a:r>
                    <a:rPr lang="en-US" sz="1600" dirty="0"/>
                    <a:t>PNT</a:t>
                  </a:r>
                  <a:endParaRPr lang="en-US" sz="2800" dirty="0"/>
                </a:p>
              </p:txBody>
            </p:sp>
          </p:grpSp>
          <p:grpSp>
            <p:nvGrpSpPr>
              <p:cNvPr id="20" name="Group 19">
                <a:extLst>
                  <a:ext uri="{FF2B5EF4-FFF2-40B4-BE49-F238E27FC236}">
                    <a16:creationId xmlns:a16="http://schemas.microsoft.com/office/drawing/2014/main" id="{AC1DBDED-9A1F-49D7-B6E2-18E15388EB68}"/>
                  </a:ext>
                </a:extLst>
              </p:cNvPr>
              <p:cNvGrpSpPr/>
              <p:nvPr/>
            </p:nvGrpSpPr>
            <p:grpSpPr>
              <a:xfrm>
                <a:off x="1644383" y="3757686"/>
                <a:ext cx="338554" cy="1005840"/>
                <a:chOff x="7740628" y="3812550"/>
                <a:chExt cx="338554" cy="1005840"/>
              </a:xfrm>
            </p:grpSpPr>
            <p:cxnSp>
              <p:nvCxnSpPr>
                <p:cNvPr id="27" name="Straight Arrow Connector 26">
                  <a:extLst>
                    <a:ext uri="{FF2B5EF4-FFF2-40B4-BE49-F238E27FC236}">
                      <a16:creationId xmlns:a16="http://schemas.microsoft.com/office/drawing/2014/main" id="{C0843893-0EAC-4DA9-B27F-D1F92EC251F9}"/>
                    </a:ext>
                  </a:extLst>
                </p:cNvPr>
                <p:cNvCxnSpPr/>
                <p:nvPr/>
              </p:nvCxnSpPr>
              <p:spPr>
                <a:xfrm>
                  <a:off x="7757664" y="3812550"/>
                  <a:ext cx="0" cy="1005840"/>
                </a:xfrm>
                <a:prstGeom prst="straightConnector1">
                  <a:avLst/>
                </a:prstGeom>
                <a:ln w="57150">
                  <a:solidFill>
                    <a:srgbClr val="70AD4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A8E14A5-1C82-41CA-9ABD-260568E78848}"/>
                    </a:ext>
                  </a:extLst>
                </p:cNvPr>
                <p:cNvSpPr txBox="1"/>
                <p:nvPr/>
              </p:nvSpPr>
              <p:spPr>
                <a:xfrm rot="5400000">
                  <a:off x="7483727" y="4186707"/>
                  <a:ext cx="852356" cy="338554"/>
                </a:xfrm>
                <a:prstGeom prst="rect">
                  <a:avLst/>
                </a:prstGeom>
                <a:noFill/>
              </p:spPr>
              <p:txBody>
                <a:bodyPr wrap="square" rtlCol="0">
                  <a:spAutoFit/>
                </a:bodyPr>
                <a:lstStyle/>
                <a:p>
                  <a:pPr algn="ctr"/>
                  <a:r>
                    <a:rPr lang="en-US" sz="1600" dirty="0"/>
                    <a:t>Com</a:t>
                  </a:r>
                  <a:endParaRPr lang="en-US" sz="2800" dirty="0"/>
                </a:p>
              </p:txBody>
            </p:sp>
          </p:grpSp>
          <p:grpSp>
            <p:nvGrpSpPr>
              <p:cNvPr id="21" name="Group 20">
                <a:extLst>
                  <a:ext uri="{FF2B5EF4-FFF2-40B4-BE49-F238E27FC236}">
                    <a16:creationId xmlns:a16="http://schemas.microsoft.com/office/drawing/2014/main" id="{D4D033B1-2D46-4EAE-8D88-13F0EA7FEC89}"/>
                  </a:ext>
                </a:extLst>
              </p:cNvPr>
              <p:cNvGrpSpPr/>
              <p:nvPr/>
            </p:nvGrpSpPr>
            <p:grpSpPr>
              <a:xfrm>
                <a:off x="2043089" y="3757686"/>
                <a:ext cx="338554" cy="1080418"/>
                <a:chOff x="8273446" y="3812550"/>
                <a:chExt cx="338554" cy="1080418"/>
              </a:xfrm>
            </p:grpSpPr>
            <p:cxnSp>
              <p:nvCxnSpPr>
                <p:cNvPr id="25" name="Straight Arrow Connector 24">
                  <a:extLst>
                    <a:ext uri="{FF2B5EF4-FFF2-40B4-BE49-F238E27FC236}">
                      <a16:creationId xmlns:a16="http://schemas.microsoft.com/office/drawing/2014/main" id="{E2E80865-4B44-4EDD-9592-2A1BC232E093}"/>
                    </a:ext>
                  </a:extLst>
                </p:cNvPr>
                <p:cNvCxnSpPr/>
                <p:nvPr/>
              </p:nvCxnSpPr>
              <p:spPr>
                <a:xfrm>
                  <a:off x="8285813" y="3812550"/>
                  <a:ext cx="0" cy="1005840"/>
                </a:xfrm>
                <a:prstGeom prst="straightConnector1">
                  <a:avLst/>
                </a:prstGeom>
                <a:ln w="57150">
                  <a:solidFill>
                    <a:srgbClr val="5B9BD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70833DD-4289-445F-98B0-EA5B53AF8023}"/>
                    </a:ext>
                  </a:extLst>
                </p:cNvPr>
                <p:cNvSpPr txBox="1"/>
                <p:nvPr/>
              </p:nvSpPr>
              <p:spPr>
                <a:xfrm rot="5400000">
                  <a:off x="7905738" y="4186707"/>
                  <a:ext cx="1073969" cy="338554"/>
                </a:xfrm>
                <a:prstGeom prst="rect">
                  <a:avLst/>
                </a:prstGeom>
                <a:noFill/>
              </p:spPr>
              <p:txBody>
                <a:bodyPr wrap="square" rtlCol="0">
                  <a:spAutoFit/>
                </a:bodyPr>
                <a:lstStyle/>
                <a:p>
                  <a:pPr algn="ctr"/>
                  <a:r>
                    <a:rPr lang="en-US" sz="1600" dirty="0" err="1"/>
                    <a:t>Det</a:t>
                  </a:r>
                  <a:endParaRPr lang="en-US" sz="2800" dirty="0"/>
                </a:p>
              </p:txBody>
            </p:sp>
          </p:grpSp>
          <p:grpSp>
            <p:nvGrpSpPr>
              <p:cNvPr id="22" name="Group 21">
                <a:extLst>
                  <a:ext uri="{FF2B5EF4-FFF2-40B4-BE49-F238E27FC236}">
                    <a16:creationId xmlns:a16="http://schemas.microsoft.com/office/drawing/2014/main" id="{898EEC0A-0067-4B56-96F9-2D68F61AC11C}"/>
                  </a:ext>
                </a:extLst>
              </p:cNvPr>
              <p:cNvGrpSpPr/>
              <p:nvPr/>
            </p:nvGrpSpPr>
            <p:grpSpPr>
              <a:xfrm>
                <a:off x="2441796" y="3483366"/>
                <a:ext cx="338554" cy="1280160"/>
                <a:chOff x="8614241" y="3538230"/>
                <a:chExt cx="338554" cy="1280160"/>
              </a:xfrm>
            </p:grpSpPr>
            <p:cxnSp>
              <p:nvCxnSpPr>
                <p:cNvPr id="23" name="Straight Arrow Connector 22">
                  <a:extLst>
                    <a:ext uri="{FF2B5EF4-FFF2-40B4-BE49-F238E27FC236}">
                      <a16:creationId xmlns:a16="http://schemas.microsoft.com/office/drawing/2014/main" id="{CC9D32F0-2ABC-4213-BFB6-42F67FAC1BF5}"/>
                    </a:ext>
                  </a:extLst>
                </p:cNvPr>
                <p:cNvCxnSpPr/>
                <p:nvPr/>
              </p:nvCxnSpPr>
              <p:spPr>
                <a:xfrm>
                  <a:off x="8617050" y="3538230"/>
                  <a:ext cx="0" cy="128016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A34752A-61FC-4793-9EAE-40570FCCD96D}"/>
                    </a:ext>
                  </a:extLst>
                </p:cNvPr>
                <p:cNvSpPr txBox="1"/>
                <p:nvPr/>
              </p:nvSpPr>
              <p:spPr>
                <a:xfrm rot="5400000">
                  <a:off x="8357340" y="4186707"/>
                  <a:ext cx="852356" cy="338554"/>
                </a:xfrm>
                <a:prstGeom prst="rect">
                  <a:avLst/>
                </a:prstGeom>
                <a:noFill/>
              </p:spPr>
              <p:txBody>
                <a:bodyPr wrap="square" rtlCol="0">
                  <a:spAutoFit/>
                </a:bodyPr>
                <a:lstStyle/>
                <a:p>
                  <a:pPr algn="ctr"/>
                  <a:r>
                    <a:rPr lang="en-US" sz="1600" dirty="0" err="1"/>
                    <a:t>Sci</a:t>
                  </a:r>
                  <a:endParaRPr lang="en-US" sz="2800" dirty="0"/>
                </a:p>
              </p:txBody>
            </p:sp>
          </p:grpSp>
        </p:grpSp>
      </p:grpSp>
      <p:grpSp>
        <p:nvGrpSpPr>
          <p:cNvPr id="31" name="Group 30">
            <a:extLst>
              <a:ext uri="{FF2B5EF4-FFF2-40B4-BE49-F238E27FC236}">
                <a16:creationId xmlns:a16="http://schemas.microsoft.com/office/drawing/2014/main" id="{0711F69E-F9D2-4C0C-BF32-DB34CDB8FC52}"/>
              </a:ext>
            </a:extLst>
          </p:cNvPr>
          <p:cNvGrpSpPr>
            <a:grpSpLocks noChangeAspect="1"/>
          </p:cNvGrpSpPr>
          <p:nvPr/>
        </p:nvGrpSpPr>
        <p:grpSpPr>
          <a:xfrm>
            <a:off x="7239000" y="4045803"/>
            <a:ext cx="4876799" cy="2927425"/>
            <a:chOff x="2818423" y="1673922"/>
            <a:chExt cx="6858977" cy="4117278"/>
          </a:xfrm>
        </p:grpSpPr>
        <p:sp>
          <p:nvSpPr>
            <p:cNvPr id="32" name="Rectangle 31">
              <a:extLst>
                <a:ext uri="{FF2B5EF4-FFF2-40B4-BE49-F238E27FC236}">
                  <a16:creationId xmlns:a16="http://schemas.microsoft.com/office/drawing/2014/main" id="{4CCAE15D-C3B5-48FC-9FBB-673616EA97B0}"/>
                </a:ext>
              </a:extLst>
            </p:cNvPr>
            <p:cNvSpPr/>
            <p:nvPr/>
          </p:nvSpPr>
          <p:spPr>
            <a:xfrm>
              <a:off x="7990677" y="1981200"/>
              <a:ext cx="1442191" cy="1867782"/>
            </a:xfrm>
            <a:prstGeom prst="rect">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00"/>
              <a:r>
                <a:rPr lang="en-US" dirty="0"/>
                <a:t>LNS B</a:t>
              </a:r>
            </a:p>
          </p:txBody>
        </p:sp>
        <p:sp>
          <p:nvSpPr>
            <p:cNvPr id="33" name="Rectangle 1">
              <a:extLst>
                <a:ext uri="{FF2B5EF4-FFF2-40B4-BE49-F238E27FC236}">
                  <a16:creationId xmlns:a16="http://schemas.microsoft.com/office/drawing/2014/main" id="{D8FA544A-CEC7-41C4-8DD4-9CD72D5144D7}"/>
                </a:ext>
              </a:extLst>
            </p:cNvPr>
            <p:cNvSpPr/>
            <p:nvPr/>
          </p:nvSpPr>
          <p:spPr>
            <a:xfrm>
              <a:off x="2818423" y="1981200"/>
              <a:ext cx="3649517" cy="3563294"/>
            </a:xfrm>
            <a:custGeom>
              <a:avLst/>
              <a:gdLst>
                <a:gd name="connsiteX0" fmla="*/ 0 w 3536780"/>
                <a:gd name="connsiteY0" fmla="*/ 0 h 2427998"/>
                <a:gd name="connsiteX1" fmla="*/ 3536780 w 3536780"/>
                <a:gd name="connsiteY1" fmla="*/ 0 h 2427998"/>
                <a:gd name="connsiteX2" fmla="*/ 3536780 w 3536780"/>
                <a:gd name="connsiteY2" fmla="*/ 2427998 h 2427998"/>
                <a:gd name="connsiteX3" fmla="*/ 0 w 3536780"/>
                <a:gd name="connsiteY3" fmla="*/ 2427998 h 2427998"/>
                <a:gd name="connsiteX4" fmla="*/ 0 w 3536780"/>
                <a:gd name="connsiteY4" fmla="*/ 0 h 2427998"/>
                <a:gd name="connsiteX0" fmla="*/ 0 w 3536780"/>
                <a:gd name="connsiteY0" fmla="*/ 0 h 2427998"/>
                <a:gd name="connsiteX1" fmla="*/ 3536780 w 3536780"/>
                <a:gd name="connsiteY1" fmla="*/ 0 h 2427998"/>
                <a:gd name="connsiteX2" fmla="*/ 3536780 w 3536780"/>
                <a:gd name="connsiteY2" fmla="*/ 2427998 h 2427998"/>
                <a:gd name="connsiteX3" fmla="*/ 2138680 w 3536780"/>
                <a:gd name="connsiteY3" fmla="*/ 2423160 h 2427998"/>
                <a:gd name="connsiteX4" fmla="*/ 0 w 3536780"/>
                <a:gd name="connsiteY4" fmla="*/ 2427998 h 2427998"/>
                <a:gd name="connsiteX5" fmla="*/ 0 w 3536780"/>
                <a:gd name="connsiteY5" fmla="*/ 0 h 2427998"/>
                <a:gd name="connsiteX0" fmla="*/ 0 w 3536780"/>
                <a:gd name="connsiteY0" fmla="*/ 0 h 4018281"/>
                <a:gd name="connsiteX1" fmla="*/ 3536780 w 3536780"/>
                <a:gd name="connsiteY1" fmla="*/ 0 h 4018281"/>
                <a:gd name="connsiteX2" fmla="*/ 3536780 w 3536780"/>
                <a:gd name="connsiteY2" fmla="*/ 2427998 h 4018281"/>
                <a:gd name="connsiteX3" fmla="*/ 2138680 w 3536780"/>
                <a:gd name="connsiteY3" fmla="*/ 4018280 h 4018281"/>
                <a:gd name="connsiteX4" fmla="*/ 2138680 w 3536780"/>
                <a:gd name="connsiteY4" fmla="*/ 2423160 h 4018281"/>
                <a:gd name="connsiteX5" fmla="*/ 0 w 3536780"/>
                <a:gd name="connsiteY5" fmla="*/ 2427998 h 4018281"/>
                <a:gd name="connsiteX6" fmla="*/ 0 w 3536780"/>
                <a:gd name="connsiteY6" fmla="*/ 0 h 4018281"/>
                <a:gd name="connsiteX0" fmla="*/ 0 w 3536780"/>
                <a:gd name="connsiteY0" fmla="*/ 0 h 4018280"/>
                <a:gd name="connsiteX1" fmla="*/ 3536780 w 3536780"/>
                <a:gd name="connsiteY1" fmla="*/ 0 h 4018280"/>
                <a:gd name="connsiteX2" fmla="*/ 3536780 w 3536780"/>
                <a:gd name="connsiteY2" fmla="*/ 2427998 h 4018280"/>
                <a:gd name="connsiteX3" fmla="*/ 2138680 w 3536780"/>
                <a:gd name="connsiteY3" fmla="*/ 4018280 h 4018280"/>
                <a:gd name="connsiteX4" fmla="*/ 2138680 w 3536780"/>
                <a:gd name="connsiteY4" fmla="*/ 2423160 h 4018280"/>
                <a:gd name="connsiteX5" fmla="*/ 0 w 3536780"/>
                <a:gd name="connsiteY5" fmla="*/ 2427998 h 4018280"/>
                <a:gd name="connsiteX6" fmla="*/ 0 w 3536780"/>
                <a:gd name="connsiteY6" fmla="*/ 0 h 4018280"/>
                <a:gd name="connsiteX0" fmla="*/ 0 w 3621440"/>
                <a:gd name="connsiteY0" fmla="*/ 0 h 4028440"/>
                <a:gd name="connsiteX1" fmla="*/ 3536780 w 3621440"/>
                <a:gd name="connsiteY1" fmla="*/ 0 h 4028440"/>
                <a:gd name="connsiteX2" fmla="*/ 3536780 w 3621440"/>
                <a:gd name="connsiteY2" fmla="*/ 2427998 h 4028440"/>
                <a:gd name="connsiteX3" fmla="*/ 3500120 w 3621440"/>
                <a:gd name="connsiteY3" fmla="*/ 4028440 h 4028440"/>
                <a:gd name="connsiteX4" fmla="*/ 2138680 w 3621440"/>
                <a:gd name="connsiteY4" fmla="*/ 4018280 h 4028440"/>
                <a:gd name="connsiteX5" fmla="*/ 2138680 w 3621440"/>
                <a:gd name="connsiteY5" fmla="*/ 2423160 h 4028440"/>
                <a:gd name="connsiteX6" fmla="*/ 0 w 3621440"/>
                <a:gd name="connsiteY6" fmla="*/ 2427998 h 4028440"/>
                <a:gd name="connsiteX7" fmla="*/ 0 w 3621440"/>
                <a:gd name="connsiteY7" fmla="*/ 0 h 4028440"/>
                <a:gd name="connsiteX0" fmla="*/ 0 w 3536780"/>
                <a:gd name="connsiteY0" fmla="*/ 0 h 4028440"/>
                <a:gd name="connsiteX1" fmla="*/ 3536780 w 3536780"/>
                <a:gd name="connsiteY1" fmla="*/ 0 h 4028440"/>
                <a:gd name="connsiteX2" fmla="*/ 3536780 w 3536780"/>
                <a:gd name="connsiteY2" fmla="*/ 2427998 h 4028440"/>
                <a:gd name="connsiteX3" fmla="*/ 3500120 w 3536780"/>
                <a:gd name="connsiteY3" fmla="*/ 4028440 h 4028440"/>
                <a:gd name="connsiteX4" fmla="*/ 2138680 w 3536780"/>
                <a:gd name="connsiteY4" fmla="*/ 4018280 h 4028440"/>
                <a:gd name="connsiteX5" fmla="*/ 2138680 w 3536780"/>
                <a:gd name="connsiteY5" fmla="*/ 2423160 h 4028440"/>
                <a:gd name="connsiteX6" fmla="*/ 0 w 3536780"/>
                <a:gd name="connsiteY6" fmla="*/ 2427998 h 4028440"/>
                <a:gd name="connsiteX7" fmla="*/ 0 w 3536780"/>
                <a:gd name="connsiteY7" fmla="*/ 0 h 4028440"/>
                <a:gd name="connsiteX0" fmla="*/ 0 w 3601720"/>
                <a:gd name="connsiteY0" fmla="*/ 0 h 4018280"/>
                <a:gd name="connsiteX1" fmla="*/ 3536780 w 3601720"/>
                <a:gd name="connsiteY1" fmla="*/ 0 h 4018280"/>
                <a:gd name="connsiteX2" fmla="*/ 3536780 w 3601720"/>
                <a:gd name="connsiteY2" fmla="*/ 2427998 h 4018280"/>
                <a:gd name="connsiteX3" fmla="*/ 3601720 w 3601720"/>
                <a:gd name="connsiteY3" fmla="*/ 4018280 h 4018280"/>
                <a:gd name="connsiteX4" fmla="*/ 2138680 w 3601720"/>
                <a:gd name="connsiteY4" fmla="*/ 4018280 h 4018280"/>
                <a:gd name="connsiteX5" fmla="*/ 2138680 w 3601720"/>
                <a:gd name="connsiteY5" fmla="*/ 2423160 h 4018280"/>
                <a:gd name="connsiteX6" fmla="*/ 0 w 3601720"/>
                <a:gd name="connsiteY6" fmla="*/ 2427998 h 4018280"/>
                <a:gd name="connsiteX7" fmla="*/ 0 w 3601720"/>
                <a:gd name="connsiteY7" fmla="*/ 0 h 4018280"/>
                <a:gd name="connsiteX0" fmla="*/ 0 w 3648540"/>
                <a:gd name="connsiteY0" fmla="*/ 0 h 4018280"/>
                <a:gd name="connsiteX1" fmla="*/ 3648540 w 3648540"/>
                <a:gd name="connsiteY1" fmla="*/ 30480 h 4018280"/>
                <a:gd name="connsiteX2" fmla="*/ 3536780 w 3648540"/>
                <a:gd name="connsiteY2" fmla="*/ 2427998 h 4018280"/>
                <a:gd name="connsiteX3" fmla="*/ 3601720 w 3648540"/>
                <a:gd name="connsiteY3" fmla="*/ 4018280 h 4018280"/>
                <a:gd name="connsiteX4" fmla="*/ 2138680 w 3648540"/>
                <a:gd name="connsiteY4" fmla="*/ 4018280 h 4018280"/>
                <a:gd name="connsiteX5" fmla="*/ 2138680 w 3648540"/>
                <a:gd name="connsiteY5" fmla="*/ 2423160 h 4018280"/>
                <a:gd name="connsiteX6" fmla="*/ 0 w 3648540"/>
                <a:gd name="connsiteY6" fmla="*/ 2427998 h 4018280"/>
                <a:gd name="connsiteX7" fmla="*/ 0 w 3648540"/>
                <a:gd name="connsiteY7" fmla="*/ 0 h 4018280"/>
                <a:gd name="connsiteX0" fmla="*/ 0 w 3648540"/>
                <a:gd name="connsiteY0" fmla="*/ 0 h 4018280"/>
                <a:gd name="connsiteX1" fmla="*/ 3648540 w 3648540"/>
                <a:gd name="connsiteY1" fmla="*/ 30480 h 4018280"/>
                <a:gd name="connsiteX2" fmla="*/ 3597740 w 3648540"/>
                <a:gd name="connsiteY2" fmla="*/ 2427998 h 4018280"/>
                <a:gd name="connsiteX3" fmla="*/ 3601720 w 3648540"/>
                <a:gd name="connsiteY3" fmla="*/ 4018280 h 4018280"/>
                <a:gd name="connsiteX4" fmla="*/ 2138680 w 3648540"/>
                <a:gd name="connsiteY4" fmla="*/ 4018280 h 4018280"/>
                <a:gd name="connsiteX5" fmla="*/ 2138680 w 3648540"/>
                <a:gd name="connsiteY5" fmla="*/ 2423160 h 4018280"/>
                <a:gd name="connsiteX6" fmla="*/ 0 w 3648540"/>
                <a:gd name="connsiteY6" fmla="*/ 2427998 h 4018280"/>
                <a:gd name="connsiteX7" fmla="*/ 0 w 3648540"/>
                <a:gd name="connsiteY7" fmla="*/ 0 h 4018280"/>
                <a:gd name="connsiteX0" fmla="*/ 0 w 3648540"/>
                <a:gd name="connsiteY0" fmla="*/ 0 h 4018280"/>
                <a:gd name="connsiteX1" fmla="*/ 3648540 w 3648540"/>
                <a:gd name="connsiteY1" fmla="*/ 30480 h 4018280"/>
                <a:gd name="connsiteX2" fmla="*/ 3597740 w 3648540"/>
                <a:gd name="connsiteY2" fmla="*/ 2427998 h 4018280"/>
                <a:gd name="connsiteX3" fmla="*/ 3601720 w 3648540"/>
                <a:gd name="connsiteY3" fmla="*/ 4018280 h 4018280"/>
                <a:gd name="connsiteX4" fmla="*/ 2138680 w 3648540"/>
                <a:gd name="connsiteY4" fmla="*/ 4018280 h 4018280"/>
                <a:gd name="connsiteX5" fmla="*/ 2138680 w 3648540"/>
                <a:gd name="connsiteY5" fmla="*/ 2423160 h 4018280"/>
                <a:gd name="connsiteX6" fmla="*/ 0 w 3648540"/>
                <a:gd name="connsiteY6" fmla="*/ 2427998 h 4018280"/>
                <a:gd name="connsiteX7" fmla="*/ 0 w 3648540"/>
                <a:gd name="connsiteY7" fmla="*/ 0 h 4018280"/>
                <a:gd name="connsiteX0" fmla="*/ 0 w 3648540"/>
                <a:gd name="connsiteY0" fmla="*/ 0 h 4018280"/>
                <a:gd name="connsiteX1" fmla="*/ 3648540 w 3648540"/>
                <a:gd name="connsiteY1" fmla="*/ 30480 h 4018280"/>
                <a:gd name="connsiteX2" fmla="*/ 3601720 w 3648540"/>
                <a:gd name="connsiteY2" fmla="*/ 4018280 h 4018280"/>
                <a:gd name="connsiteX3" fmla="*/ 2138680 w 3648540"/>
                <a:gd name="connsiteY3" fmla="*/ 4018280 h 4018280"/>
                <a:gd name="connsiteX4" fmla="*/ 2138680 w 3648540"/>
                <a:gd name="connsiteY4" fmla="*/ 2423160 h 4018280"/>
                <a:gd name="connsiteX5" fmla="*/ 0 w 3648540"/>
                <a:gd name="connsiteY5" fmla="*/ 2427998 h 4018280"/>
                <a:gd name="connsiteX6" fmla="*/ 0 w 3648540"/>
                <a:gd name="connsiteY6" fmla="*/ 0 h 4018280"/>
                <a:gd name="connsiteX0" fmla="*/ 0 w 3648540"/>
                <a:gd name="connsiteY0" fmla="*/ 0 h 4018280"/>
                <a:gd name="connsiteX1" fmla="*/ 3648540 w 3648540"/>
                <a:gd name="connsiteY1" fmla="*/ 30480 h 4018280"/>
                <a:gd name="connsiteX2" fmla="*/ 3601720 w 3648540"/>
                <a:gd name="connsiteY2" fmla="*/ 4018280 h 4018280"/>
                <a:gd name="connsiteX3" fmla="*/ 2138680 w 3648540"/>
                <a:gd name="connsiteY3" fmla="*/ 4018280 h 4018280"/>
                <a:gd name="connsiteX4" fmla="*/ 2138680 w 3648540"/>
                <a:gd name="connsiteY4" fmla="*/ 2423160 h 4018280"/>
                <a:gd name="connsiteX5" fmla="*/ 10160 w 3648540"/>
                <a:gd name="connsiteY5" fmla="*/ 2574543 h 4018280"/>
                <a:gd name="connsiteX6" fmla="*/ 0 w 3648540"/>
                <a:gd name="connsiteY6" fmla="*/ 0 h 4018280"/>
                <a:gd name="connsiteX0" fmla="*/ 0 w 3648540"/>
                <a:gd name="connsiteY0" fmla="*/ 0 h 4018280"/>
                <a:gd name="connsiteX1" fmla="*/ 3648540 w 3648540"/>
                <a:gd name="connsiteY1" fmla="*/ 30480 h 4018280"/>
                <a:gd name="connsiteX2" fmla="*/ 3601720 w 3648540"/>
                <a:gd name="connsiteY2" fmla="*/ 4018280 h 4018280"/>
                <a:gd name="connsiteX3" fmla="*/ 2138680 w 3648540"/>
                <a:gd name="connsiteY3" fmla="*/ 4018280 h 4018280"/>
                <a:gd name="connsiteX4" fmla="*/ 2148840 w 3648540"/>
                <a:gd name="connsiteY4" fmla="*/ 2559935 h 4018280"/>
                <a:gd name="connsiteX5" fmla="*/ 10160 w 3648540"/>
                <a:gd name="connsiteY5" fmla="*/ 2574543 h 4018280"/>
                <a:gd name="connsiteX6" fmla="*/ 0 w 3648540"/>
                <a:gd name="connsiteY6" fmla="*/ 0 h 4018280"/>
                <a:gd name="connsiteX0" fmla="*/ 977 w 3649517"/>
                <a:gd name="connsiteY0" fmla="*/ 0 h 4018280"/>
                <a:gd name="connsiteX1" fmla="*/ 3649517 w 3649517"/>
                <a:gd name="connsiteY1" fmla="*/ 30480 h 4018280"/>
                <a:gd name="connsiteX2" fmla="*/ 3602697 w 3649517"/>
                <a:gd name="connsiteY2" fmla="*/ 4018280 h 4018280"/>
                <a:gd name="connsiteX3" fmla="*/ 2139657 w 3649517"/>
                <a:gd name="connsiteY3" fmla="*/ 4018280 h 4018280"/>
                <a:gd name="connsiteX4" fmla="*/ 2149817 w 3649517"/>
                <a:gd name="connsiteY4" fmla="*/ 2559935 h 4018280"/>
                <a:gd name="connsiteX5" fmla="*/ 977 w 3649517"/>
                <a:gd name="connsiteY5" fmla="*/ 2953203 h 4018280"/>
                <a:gd name="connsiteX6" fmla="*/ 977 w 3649517"/>
                <a:gd name="connsiteY6" fmla="*/ 0 h 4018280"/>
                <a:gd name="connsiteX0" fmla="*/ 977 w 3649517"/>
                <a:gd name="connsiteY0" fmla="*/ 0 h 4018280"/>
                <a:gd name="connsiteX1" fmla="*/ 3649517 w 3649517"/>
                <a:gd name="connsiteY1" fmla="*/ 30480 h 4018280"/>
                <a:gd name="connsiteX2" fmla="*/ 3602697 w 3649517"/>
                <a:gd name="connsiteY2" fmla="*/ 4018280 h 4018280"/>
                <a:gd name="connsiteX3" fmla="*/ 2139657 w 3649517"/>
                <a:gd name="connsiteY3" fmla="*/ 4018280 h 4018280"/>
                <a:gd name="connsiteX4" fmla="*/ 2149817 w 3649517"/>
                <a:gd name="connsiteY4" fmla="*/ 2927459 h 4018280"/>
                <a:gd name="connsiteX5" fmla="*/ 977 w 3649517"/>
                <a:gd name="connsiteY5" fmla="*/ 2953203 h 4018280"/>
                <a:gd name="connsiteX6" fmla="*/ 977 w 3649517"/>
                <a:gd name="connsiteY6" fmla="*/ 0 h 401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9517" h="4018280">
                  <a:moveTo>
                    <a:pt x="977" y="0"/>
                  </a:moveTo>
                  <a:lnTo>
                    <a:pt x="3649517" y="30480"/>
                  </a:lnTo>
                  <a:lnTo>
                    <a:pt x="3602697" y="4018280"/>
                  </a:lnTo>
                  <a:lnTo>
                    <a:pt x="2139657" y="4018280"/>
                  </a:lnTo>
                  <a:cubicBezTo>
                    <a:pt x="2143044" y="3532165"/>
                    <a:pt x="2146430" y="3413574"/>
                    <a:pt x="2149817" y="2927459"/>
                  </a:cubicBezTo>
                  <a:lnTo>
                    <a:pt x="977" y="2953203"/>
                  </a:lnTo>
                  <a:cubicBezTo>
                    <a:pt x="-2410" y="2095022"/>
                    <a:pt x="4364" y="858181"/>
                    <a:pt x="977" y="0"/>
                  </a:cubicBezTo>
                  <a:close/>
                </a:path>
              </a:pathLst>
            </a:custGeom>
            <a:solidFill>
              <a:srgbClr val="FFF2CC"/>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LNS A</a:t>
              </a:r>
            </a:p>
          </p:txBody>
        </p:sp>
        <p:cxnSp>
          <p:nvCxnSpPr>
            <p:cNvPr id="34" name="Straight Arrow Connector 33">
              <a:extLst>
                <a:ext uri="{FF2B5EF4-FFF2-40B4-BE49-F238E27FC236}">
                  <a16:creationId xmlns:a16="http://schemas.microsoft.com/office/drawing/2014/main" id="{2A94F8E5-574E-4598-8F87-1A6D71263C71}"/>
                </a:ext>
              </a:extLst>
            </p:cNvPr>
            <p:cNvCxnSpPr>
              <a:cxnSpLocks/>
              <a:stCxn id="37" idx="2"/>
              <a:endCxn id="41" idx="6"/>
            </p:cNvCxnSpPr>
            <p:nvPr/>
          </p:nvCxnSpPr>
          <p:spPr>
            <a:xfrm flipH="1" flipV="1">
              <a:off x="6385383" y="3023423"/>
              <a:ext cx="1657462" cy="1"/>
            </a:xfrm>
            <a:prstGeom prst="straightConnector1">
              <a:avLst/>
            </a:prstGeom>
            <a:ln w="57150">
              <a:solidFill>
                <a:srgbClr val="70AD4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5EA3D54-F5FD-41DD-9074-6E2B9376D7EB}"/>
                </a:ext>
              </a:extLst>
            </p:cNvPr>
            <p:cNvSpPr txBox="1"/>
            <p:nvPr/>
          </p:nvSpPr>
          <p:spPr>
            <a:xfrm>
              <a:off x="7746145" y="5391090"/>
              <a:ext cx="1931255" cy="400110"/>
            </a:xfrm>
            <a:prstGeom prst="rect">
              <a:avLst/>
            </a:prstGeom>
            <a:solidFill>
              <a:srgbClr val="843C0C"/>
            </a:solidFill>
            <a:ln>
              <a:solidFill>
                <a:schemeClr val="bg1"/>
              </a:solidFill>
            </a:ln>
          </p:spPr>
          <p:txBody>
            <a:bodyPr wrap="square" rtlCol="0">
              <a:spAutoFit/>
            </a:bodyPr>
            <a:lstStyle>
              <a:defPPr>
                <a:defRPr lang="en-US"/>
              </a:defPPr>
              <a:lvl1pPr algn="ctr">
                <a:defRPr sz="2000">
                  <a:solidFill>
                    <a:schemeClr val="bg1"/>
                  </a:solidFill>
                </a:defRPr>
              </a:lvl1pPr>
            </a:lstStyle>
            <a:p>
              <a:r>
                <a:rPr lang="en-US" dirty="0"/>
                <a:t>User B</a:t>
              </a:r>
            </a:p>
          </p:txBody>
        </p:sp>
        <p:cxnSp>
          <p:nvCxnSpPr>
            <p:cNvPr id="36" name="Straight Arrow Connector 35">
              <a:extLst>
                <a:ext uri="{FF2B5EF4-FFF2-40B4-BE49-F238E27FC236}">
                  <a16:creationId xmlns:a16="http://schemas.microsoft.com/office/drawing/2014/main" id="{EAB21372-0410-4B8D-B77D-95CC12E626BC}"/>
                </a:ext>
              </a:extLst>
            </p:cNvPr>
            <p:cNvCxnSpPr>
              <a:cxnSpLocks/>
              <a:stCxn id="37" idx="4"/>
              <a:endCxn id="35" idx="0"/>
            </p:cNvCxnSpPr>
            <p:nvPr/>
          </p:nvCxnSpPr>
          <p:spPr>
            <a:xfrm>
              <a:off x="8711773" y="3692351"/>
              <a:ext cx="0" cy="1698739"/>
            </a:xfrm>
            <a:prstGeom prst="straightConnector1">
              <a:avLst/>
            </a:prstGeom>
            <a:ln w="508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705692BD-F233-4222-B477-74CE80D0FDDE}"/>
                </a:ext>
              </a:extLst>
            </p:cNvPr>
            <p:cNvSpPr>
              <a:spLocks noChangeAspect="1"/>
            </p:cNvSpPr>
            <p:nvPr/>
          </p:nvSpPr>
          <p:spPr>
            <a:xfrm>
              <a:off x="8042845" y="2354496"/>
              <a:ext cx="1337855" cy="1337855"/>
            </a:xfrm>
            <a:prstGeom prst="ellipse">
              <a:avLst/>
            </a:prstGeom>
            <a:solidFill>
              <a:srgbClr val="ED7D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Node 4</a:t>
              </a:r>
            </a:p>
          </p:txBody>
        </p:sp>
        <p:cxnSp>
          <p:nvCxnSpPr>
            <p:cNvPr id="38" name="Straight Arrow Connector 37">
              <a:extLst>
                <a:ext uri="{FF2B5EF4-FFF2-40B4-BE49-F238E27FC236}">
                  <a16:creationId xmlns:a16="http://schemas.microsoft.com/office/drawing/2014/main" id="{5FF387F1-F094-40F7-8985-0599A51AA228}"/>
                </a:ext>
              </a:extLst>
            </p:cNvPr>
            <p:cNvCxnSpPr>
              <a:cxnSpLocks/>
            </p:cNvCxnSpPr>
            <p:nvPr/>
          </p:nvCxnSpPr>
          <p:spPr>
            <a:xfrm>
              <a:off x="6467940" y="2521163"/>
              <a:ext cx="1533059"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60B97BD-25BB-4C05-8CFF-CAC19DC53C2B}"/>
                </a:ext>
              </a:extLst>
            </p:cNvPr>
            <p:cNvSpPr txBox="1"/>
            <p:nvPr/>
          </p:nvSpPr>
          <p:spPr>
            <a:xfrm>
              <a:off x="6140741" y="1673922"/>
              <a:ext cx="2186299" cy="1168756"/>
            </a:xfrm>
            <a:prstGeom prst="rect">
              <a:avLst/>
            </a:prstGeom>
            <a:noFill/>
          </p:spPr>
          <p:txBody>
            <a:bodyPr wrap="square" rtlCol="0">
              <a:spAutoFit/>
            </a:bodyPr>
            <a:lstStyle/>
            <a:p>
              <a:pPr algn="ctr"/>
              <a:r>
                <a:rPr lang="en-US" sz="1200" dirty="0"/>
                <a:t>Internetwork Service Management Protocol</a:t>
              </a:r>
            </a:p>
          </p:txBody>
        </p:sp>
        <p:sp>
          <p:nvSpPr>
            <p:cNvPr id="40" name="TextBox 39">
              <a:extLst>
                <a:ext uri="{FF2B5EF4-FFF2-40B4-BE49-F238E27FC236}">
                  <a16:creationId xmlns:a16="http://schemas.microsoft.com/office/drawing/2014/main" id="{0000CCED-1C8A-4A82-95D3-D2FD8CC65519}"/>
                </a:ext>
              </a:extLst>
            </p:cNvPr>
            <p:cNvSpPr txBox="1"/>
            <p:nvPr/>
          </p:nvSpPr>
          <p:spPr>
            <a:xfrm>
              <a:off x="6355084" y="3112532"/>
              <a:ext cx="1800482" cy="909033"/>
            </a:xfrm>
            <a:prstGeom prst="rect">
              <a:avLst/>
            </a:prstGeom>
            <a:noFill/>
          </p:spPr>
          <p:txBody>
            <a:bodyPr wrap="square" rtlCol="0">
              <a:spAutoFit/>
            </a:bodyPr>
            <a:lstStyle/>
            <a:p>
              <a:pPr algn="ctr"/>
              <a:r>
                <a:rPr lang="en-US" sz="1200" dirty="0"/>
                <a:t>Internetwork Communications </a:t>
              </a:r>
            </a:p>
          </p:txBody>
        </p:sp>
        <p:sp>
          <p:nvSpPr>
            <p:cNvPr id="41" name="Oval 40">
              <a:extLst>
                <a:ext uri="{FF2B5EF4-FFF2-40B4-BE49-F238E27FC236}">
                  <a16:creationId xmlns:a16="http://schemas.microsoft.com/office/drawing/2014/main" id="{59292707-9D78-497C-9272-8B279CBC61C8}"/>
                </a:ext>
              </a:extLst>
            </p:cNvPr>
            <p:cNvSpPr>
              <a:spLocks noChangeAspect="1"/>
            </p:cNvSpPr>
            <p:nvPr/>
          </p:nvSpPr>
          <p:spPr>
            <a:xfrm>
              <a:off x="5038877" y="2350170"/>
              <a:ext cx="1346506" cy="1346506"/>
            </a:xfrm>
            <a:prstGeom prst="ellipse">
              <a:avLst/>
            </a:prstGeom>
            <a:solidFill>
              <a:srgbClr val="38572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Node 3</a:t>
              </a:r>
            </a:p>
          </p:txBody>
        </p:sp>
        <p:sp>
          <p:nvSpPr>
            <p:cNvPr id="42" name="Oval 41">
              <a:extLst>
                <a:ext uri="{FF2B5EF4-FFF2-40B4-BE49-F238E27FC236}">
                  <a16:creationId xmlns:a16="http://schemas.microsoft.com/office/drawing/2014/main" id="{2349B90A-B7D7-44A1-9F67-F75AD4E8CF5C}"/>
                </a:ext>
              </a:extLst>
            </p:cNvPr>
            <p:cNvSpPr>
              <a:spLocks noChangeAspect="1"/>
            </p:cNvSpPr>
            <p:nvPr/>
          </p:nvSpPr>
          <p:spPr>
            <a:xfrm>
              <a:off x="5045770" y="4096696"/>
              <a:ext cx="1332720" cy="1297613"/>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Node 2</a:t>
              </a:r>
            </a:p>
          </p:txBody>
        </p:sp>
        <p:cxnSp>
          <p:nvCxnSpPr>
            <p:cNvPr id="43" name="Straight Arrow Connector 42">
              <a:extLst>
                <a:ext uri="{FF2B5EF4-FFF2-40B4-BE49-F238E27FC236}">
                  <a16:creationId xmlns:a16="http://schemas.microsoft.com/office/drawing/2014/main" id="{953E4EBE-61CB-4D66-8A89-0F2AC82718C3}"/>
                </a:ext>
              </a:extLst>
            </p:cNvPr>
            <p:cNvCxnSpPr>
              <a:cxnSpLocks/>
              <a:stCxn id="41" idx="2"/>
              <a:endCxn id="47" idx="7"/>
            </p:cNvCxnSpPr>
            <p:nvPr/>
          </p:nvCxnSpPr>
          <p:spPr>
            <a:xfrm flipH="1">
              <a:off x="4427951" y="3023423"/>
              <a:ext cx="610926" cy="268698"/>
            </a:xfrm>
            <a:prstGeom prst="straightConnector1">
              <a:avLst/>
            </a:prstGeom>
            <a:ln w="57150">
              <a:solidFill>
                <a:srgbClr val="70AD4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60BD7D6-9941-4919-AA68-D6ED48763C6A}"/>
                </a:ext>
              </a:extLst>
            </p:cNvPr>
            <p:cNvCxnSpPr>
              <a:cxnSpLocks/>
              <a:stCxn id="41" idx="4"/>
              <a:endCxn id="42" idx="0"/>
            </p:cNvCxnSpPr>
            <p:nvPr/>
          </p:nvCxnSpPr>
          <p:spPr>
            <a:xfrm>
              <a:off x="5712130" y="3696676"/>
              <a:ext cx="0" cy="400020"/>
            </a:xfrm>
            <a:prstGeom prst="straightConnector1">
              <a:avLst/>
            </a:prstGeom>
            <a:ln w="57150">
              <a:solidFill>
                <a:srgbClr val="70AD4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807607F-11E3-4485-BB8C-F4F03D9635CD}"/>
                </a:ext>
              </a:extLst>
            </p:cNvPr>
            <p:cNvSpPr txBox="1"/>
            <p:nvPr/>
          </p:nvSpPr>
          <p:spPr>
            <a:xfrm>
              <a:off x="3164420" y="5391090"/>
              <a:ext cx="1566304" cy="400110"/>
            </a:xfrm>
            <a:prstGeom prst="rect">
              <a:avLst/>
            </a:prstGeom>
            <a:solidFill>
              <a:schemeClr val="accent4">
                <a:lumMod val="75000"/>
              </a:schemeClr>
            </a:solidFill>
            <a:ln>
              <a:solidFill>
                <a:schemeClr val="bg1"/>
              </a:solidFill>
            </a:ln>
          </p:spPr>
          <p:txBody>
            <a:bodyPr wrap="square" rtlCol="0">
              <a:spAutoFit/>
            </a:bodyPr>
            <a:lstStyle/>
            <a:p>
              <a:pPr algn="ctr"/>
              <a:r>
                <a:rPr lang="en-US" sz="2000" dirty="0">
                  <a:solidFill>
                    <a:schemeClr val="bg1"/>
                  </a:solidFill>
                </a:rPr>
                <a:t>User A</a:t>
              </a:r>
            </a:p>
          </p:txBody>
        </p:sp>
        <p:grpSp>
          <p:nvGrpSpPr>
            <p:cNvPr id="46" name="Group 45">
              <a:extLst>
                <a:ext uri="{FF2B5EF4-FFF2-40B4-BE49-F238E27FC236}">
                  <a16:creationId xmlns:a16="http://schemas.microsoft.com/office/drawing/2014/main" id="{76F0FD48-00C3-43A5-BCED-7A201D885423}"/>
                </a:ext>
              </a:extLst>
            </p:cNvPr>
            <p:cNvGrpSpPr/>
            <p:nvPr/>
          </p:nvGrpSpPr>
          <p:grpSpPr>
            <a:xfrm>
              <a:off x="3288437" y="3096611"/>
              <a:ext cx="1604177" cy="2369565"/>
              <a:chOff x="1176173" y="2468539"/>
              <a:chExt cx="1604177" cy="2369565"/>
            </a:xfrm>
          </p:grpSpPr>
          <p:sp>
            <p:nvSpPr>
              <p:cNvPr id="47" name="Oval 46">
                <a:extLst>
                  <a:ext uri="{FF2B5EF4-FFF2-40B4-BE49-F238E27FC236}">
                    <a16:creationId xmlns:a16="http://schemas.microsoft.com/office/drawing/2014/main" id="{3C9C8258-AD9D-4B87-929E-4015670A76FD}"/>
                  </a:ext>
                </a:extLst>
              </p:cNvPr>
              <p:cNvSpPr>
                <a:spLocks noChangeAspect="1"/>
              </p:cNvSpPr>
              <p:nvPr/>
            </p:nvSpPr>
            <p:spPr>
              <a:xfrm>
                <a:off x="1176173" y="2468539"/>
                <a:ext cx="1335024" cy="1335024"/>
              </a:xfrm>
              <a:prstGeom prst="ellipse">
                <a:avLst/>
              </a:prstGeom>
              <a:solidFill>
                <a:srgbClr val="2038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Node 1</a:t>
                </a:r>
              </a:p>
            </p:txBody>
          </p:sp>
          <p:grpSp>
            <p:nvGrpSpPr>
              <p:cNvPr id="48" name="Group 47">
                <a:extLst>
                  <a:ext uri="{FF2B5EF4-FFF2-40B4-BE49-F238E27FC236}">
                    <a16:creationId xmlns:a16="http://schemas.microsoft.com/office/drawing/2014/main" id="{7C0455C9-5723-4E18-B21A-B08A087D4527}"/>
                  </a:ext>
                </a:extLst>
              </p:cNvPr>
              <p:cNvGrpSpPr/>
              <p:nvPr/>
            </p:nvGrpSpPr>
            <p:grpSpPr>
              <a:xfrm>
                <a:off x="1245677" y="3483366"/>
                <a:ext cx="338554" cy="1280160"/>
                <a:chOff x="7418122" y="3538230"/>
                <a:chExt cx="338554" cy="1280160"/>
              </a:xfrm>
            </p:grpSpPr>
            <p:cxnSp>
              <p:nvCxnSpPr>
                <p:cNvPr id="58" name="Straight Arrow Connector 57">
                  <a:extLst>
                    <a:ext uri="{FF2B5EF4-FFF2-40B4-BE49-F238E27FC236}">
                      <a16:creationId xmlns:a16="http://schemas.microsoft.com/office/drawing/2014/main" id="{9A037B3F-6921-4B43-9A46-A6361B71D908}"/>
                    </a:ext>
                  </a:extLst>
                </p:cNvPr>
                <p:cNvCxnSpPr/>
                <p:nvPr/>
              </p:nvCxnSpPr>
              <p:spPr>
                <a:xfrm>
                  <a:off x="7420931" y="3538230"/>
                  <a:ext cx="0" cy="128016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C4C0AEB6-8B3B-49A7-91AD-A3AA2AD91B7F}"/>
                    </a:ext>
                  </a:extLst>
                </p:cNvPr>
                <p:cNvSpPr txBox="1"/>
                <p:nvPr/>
              </p:nvSpPr>
              <p:spPr>
                <a:xfrm rot="5400000">
                  <a:off x="7161221" y="4186707"/>
                  <a:ext cx="852356" cy="338554"/>
                </a:xfrm>
                <a:prstGeom prst="rect">
                  <a:avLst/>
                </a:prstGeom>
                <a:noFill/>
              </p:spPr>
              <p:txBody>
                <a:bodyPr wrap="square" rtlCol="0">
                  <a:spAutoFit/>
                </a:bodyPr>
                <a:lstStyle/>
                <a:p>
                  <a:pPr algn="ctr"/>
                  <a:r>
                    <a:rPr lang="en-US" sz="1600" dirty="0"/>
                    <a:t>PNT</a:t>
                  </a:r>
                  <a:endParaRPr lang="en-US" sz="2800" dirty="0"/>
                </a:p>
              </p:txBody>
            </p:sp>
          </p:grpSp>
          <p:grpSp>
            <p:nvGrpSpPr>
              <p:cNvPr id="49" name="Group 48">
                <a:extLst>
                  <a:ext uri="{FF2B5EF4-FFF2-40B4-BE49-F238E27FC236}">
                    <a16:creationId xmlns:a16="http://schemas.microsoft.com/office/drawing/2014/main" id="{CF50D260-5E73-4463-BC63-9E6F2B3DAA64}"/>
                  </a:ext>
                </a:extLst>
              </p:cNvPr>
              <p:cNvGrpSpPr/>
              <p:nvPr/>
            </p:nvGrpSpPr>
            <p:grpSpPr>
              <a:xfrm>
                <a:off x="1644383" y="3757686"/>
                <a:ext cx="338554" cy="1005840"/>
                <a:chOff x="7740628" y="3812550"/>
                <a:chExt cx="338554" cy="1005840"/>
              </a:xfrm>
            </p:grpSpPr>
            <p:cxnSp>
              <p:nvCxnSpPr>
                <p:cNvPr id="56" name="Straight Arrow Connector 55">
                  <a:extLst>
                    <a:ext uri="{FF2B5EF4-FFF2-40B4-BE49-F238E27FC236}">
                      <a16:creationId xmlns:a16="http://schemas.microsoft.com/office/drawing/2014/main" id="{7AC1831C-4E31-4581-8AF4-884F65FDFCA5}"/>
                    </a:ext>
                  </a:extLst>
                </p:cNvPr>
                <p:cNvCxnSpPr/>
                <p:nvPr/>
              </p:nvCxnSpPr>
              <p:spPr>
                <a:xfrm>
                  <a:off x="7757664" y="3812550"/>
                  <a:ext cx="0" cy="1005840"/>
                </a:xfrm>
                <a:prstGeom prst="straightConnector1">
                  <a:avLst/>
                </a:prstGeom>
                <a:ln w="57150">
                  <a:solidFill>
                    <a:srgbClr val="70AD4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BA6BB52-D620-441D-A75A-B68E9F630F2C}"/>
                    </a:ext>
                  </a:extLst>
                </p:cNvPr>
                <p:cNvSpPr txBox="1"/>
                <p:nvPr/>
              </p:nvSpPr>
              <p:spPr>
                <a:xfrm rot="5400000">
                  <a:off x="7483727" y="4186707"/>
                  <a:ext cx="852356" cy="338554"/>
                </a:xfrm>
                <a:prstGeom prst="rect">
                  <a:avLst/>
                </a:prstGeom>
                <a:noFill/>
              </p:spPr>
              <p:txBody>
                <a:bodyPr wrap="square" rtlCol="0">
                  <a:spAutoFit/>
                </a:bodyPr>
                <a:lstStyle/>
                <a:p>
                  <a:pPr algn="ctr"/>
                  <a:r>
                    <a:rPr lang="en-US" sz="1600" dirty="0"/>
                    <a:t>Com</a:t>
                  </a:r>
                  <a:endParaRPr lang="en-US" sz="2800" dirty="0"/>
                </a:p>
              </p:txBody>
            </p:sp>
          </p:grpSp>
          <p:grpSp>
            <p:nvGrpSpPr>
              <p:cNvPr id="50" name="Group 49">
                <a:extLst>
                  <a:ext uri="{FF2B5EF4-FFF2-40B4-BE49-F238E27FC236}">
                    <a16:creationId xmlns:a16="http://schemas.microsoft.com/office/drawing/2014/main" id="{01A39490-38E4-4703-834E-4B7858169DE0}"/>
                  </a:ext>
                </a:extLst>
              </p:cNvPr>
              <p:cNvGrpSpPr/>
              <p:nvPr/>
            </p:nvGrpSpPr>
            <p:grpSpPr>
              <a:xfrm>
                <a:off x="2043089" y="3757686"/>
                <a:ext cx="338554" cy="1080418"/>
                <a:chOff x="8273446" y="3812550"/>
                <a:chExt cx="338554" cy="1080418"/>
              </a:xfrm>
            </p:grpSpPr>
            <p:cxnSp>
              <p:nvCxnSpPr>
                <p:cNvPr id="54" name="Straight Arrow Connector 53">
                  <a:extLst>
                    <a:ext uri="{FF2B5EF4-FFF2-40B4-BE49-F238E27FC236}">
                      <a16:creationId xmlns:a16="http://schemas.microsoft.com/office/drawing/2014/main" id="{EF5F4EA0-50CA-43EB-AA8E-6961E4EEC81E}"/>
                    </a:ext>
                  </a:extLst>
                </p:cNvPr>
                <p:cNvCxnSpPr/>
                <p:nvPr/>
              </p:nvCxnSpPr>
              <p:spPr>
                <a:xfrm>
                  <a:off x="8285813" y="3812550"/>
                  <a:ext cx="0" cy="1005840"/>
                </a:xfrm>
                <a:prstGeom prst="straightConnector1">
                  <a:avLst/>
                </a:prstGeom>
                <a:ln w="57150">
                  <a:solidFill>
                    <a:srgbClr val="5B9BD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BD34973B-C332-4D54-8332-E528A2E0A597}"/>
                    </a:ext>
                  </a:extLst>
                </p:cNvPr>
                <p:cNvSpPr txBox="1"/>
                <p:nvPr/>
              </p:nvSpPr>
              <p:spPr>
                <a:xfrm rot="5400000">
                  <a:off x="7905738" y="4186707"/>
                  <a:ext cx="1073969" cy="338554"/>
                </a:xfrm>
                <a:prstGeom prst="rect">
                  <a:avLst/>
                </a:prstGeom>
                <a:noFill/>
              </p:spPr>
              <p:txBody>
                <a:bodyPr wrap="square" rtlCol="0">
                  <a:spAutoFit/>
                </a:bodyPr>
                <a:lstStyle/>
                <a:p>
                  <a:pPr algn="ctr"/>
                  <a:r>
                    <a:rPr lang="en-US" sz="1600" dirty="0" err="1"/>
                    <a:t>Det</a:t>
                  </a:r>
                  <a:endParaRPr lang="en-US" sz="2800" dirty="0"/>
                </a:p>
              </p:txBody>
            </p:sp>
          </p:grpSp>
          <p:grpSp>
            <p:nvGrpSpPr>
              <p:cNvPr id="51" name="Group 50">
                <a:extLst>
                  <a:ext uri="{FF2B5EF4-FFF2-40B4-BE49-F238E27FC236}">
                    <a16:creationId xmlns:a16="http://schemas.microsoft.com/office/drawing/2014/main" id="{3FB1B2F4-7020-468D-9EE7-B077ED44809E}"/>
                  </a:ext>
                </a:extLst>
              </p:cNvPr>
              <p:cNvGrpSpPr/>
              <p:nvPr/>
            </p:nvGrpSpPr>
            <p:grpSpPr>
              <a:xfrm>
                <a:off x="2441796" y="3483366"/>
                <a:ext cx="338554" cy="1280160"/>
                <a:chOff x="8614241" y="3538230"/>
                <a:chExt cx="338554" cy="1280160"/>
              </a:xfrm>
            </p:grpSpPr>
            <p:cxnSp>
              <p:nvCxnSpPr>
                <p:cNvPr id="52" name="Straight Arrow Connector 51">
                  <a:extLst>
                    <a:ext uri="{FF2B5EF4-FFF2-40B4-BE49-F238E27FC236}">
                      <a16:creationId xmlns:a16="http://schemas.microsoft.com/office/drawing/2014/main" id="{25488E52-3FAC-42C0-A552-514CFF3A6C4C}"/>
                    </a:ext>
                  </a:extLst>
                </p:cNvPr>
                <p:cNvCxnSpPr/>
                <p:nvPr/>
              </p:nvCxnSpPr>
              <p:spPr>
                <a:xfrm>
                  <a:off x="8617050" y="3538230"/>
                  <a:ext cx="0" cy="128016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056C6A6-29CE-49AA-BBAE-7B6A84BAC73A}"/>
                    </a:ext>
                  </a:extLst>
                </p:cNvPr>
                <p:cNvSpPr txBox="1"/>
                <p:nvPr/>
              </p:nvSpPr>
              <p:spPr>
                <a:xfrm rot="5400000">
                  <a:off x="8357340" y="4186707"/>
                  <a:ext cx="852356" cy="338554"/>
                </a:xfrm>
                <a:prstGeom prst="rect">
                  <a:avLst/>
                </a:prstGeom>
                <a:noFill/>
              </p:spPr>
              <p:txBody>
                <a:bodyPr wrap="square" rtlCol="0">
                  <a:spAutoFit/>
                </a:bodyPr>
                <a:lstStyle/>
                <a:p>
                  <a:pPr algn="ctr"/>
                  <a:r>
                    <a:rPr lang="en-US" sz="1600" dirty="0" err="1"/>
                    <a:t>Sci</a:t>
                  </a:r>
                  <a:endParaRPr lang="en-US" sz="2800" dirty="0"/>
                </a:p>
              </p:txBody>
            </p:sp>
          </p:grpSp>
        </p:grpSp>
      </p:grpSp>
      <p:cxnSp>
        <p:nvCxnSpPr>
          <p:cNvPr id="62" name="Straight Connector 61">
            <a:extLst>
              <a:ext uri="{FF2B5EF4-FFF2-40B4-BE49-F238E27FC236}">
                <a16:creationId xmlns:a16="http://schemas.microsoft.com/office/drawing/2014/main" id="{D449B9C4-9606-4CA1-A924-B90486CFC3AB}"/>
              </a:ext>
            </a:extLst>
          </p:cNvPr>
          <p:cNvCxnSpPr/>
          <p:nvPr/>
        </p:nvCxnSpPr>
        <p:spPr>
          <a:xfrm>
            <a:off x="6629400" y="4045803"/>
            <a:ext cx="595742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CC3B7AD-941F-46D0-AFF3-7BF1E0618342}"/>
              </a:ext>
            </a:extLst>
          </p:cNvPr>
          <p:cNvSpPr txBox="1"/>
          <p:nvPr/>
        </p:nvSpPr>
        <p:spPr>
          <a:xfrm>
            <a:off x="6690173" y="1447800"/>
            <a:ext cx="412292" cy="400110"/>
          </a:xfrm>
          <a:prstGeom prst="rect">
            <a:avLst/>
          </a:prstGeom>
          <a:noFill/>
        </p:spPr>
        <p:txBody>
          <a:bodyPr wrap="none" rtlCol="0">
            <a:spAutoFit/>
          </a:bodyPr>
          <a:lstStyle/>
          <a:p>
            <a:r>
              <a:rPr lang="en-US" sz="2000" dirty="0"/>
              <a:t>A)</a:t>
            </a:r>
          </a:p>
        </p:txBody>
      </p:sp>
      <p:sp>
        <p:nvSpPr>
          <p:cNvPr id="64" name="TextBox 63">
            <a:extLst>
              <a:ext uri="{FF2B5EF4-FFF2-40B4-BE49-F238E27FC236}">
                <a16:creationId xmlns:a16="http://schemas.microsoft.com/office/drawing/2014/main" id="{2836B2DA-8AB2-4EB8-AA64-B5707935D416}"/>
              </a:ext>
            </a:extLst>
          </p:cNvPr>
          <p:cNvSpPr txBox="1"/>
          <p:nvPr/>
        </p:nvSpPr>
        <p:spPr>
          <a:xfrm>
            <a:off x="6690173" y="4264281"/>
            <a:ext cx="402674" cy="400110"/>
          </a:xfrm>
          <a:prstGeom prst="rect">
            <a:avLst/>
          </a:prstGeom>
          <a:noFill/>
        </p:spPr>
        <p:txBody>
          <a:bodyPr wrap="none" rtlCol="0">
            <a:spAutoFit/>
          </a:bodyPr>
          <a:lstStyle/>
          <a:p>
            <a:r>
              <a:rPr lang="en-US" sz="2000" dirty="0"/>
              <a:t>B)</a:t>
            </a:r>
          </a:p>
        </p:txBody>
      </p:sp>
    </p:spTree>
    <p:extLst>
      <p:ext uri="{BB962C8B-B14F-4D97-AF65-F5344CB8AC3E}">
        <p14:creationId xmlns:p14="http://schemas.microsoft.com/office/powerpoint/2010/main" val="676927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1787D2-E0A9-4305-913A-2F4EE29AFA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291FEFC-1DC8-48E4-8958-36A6743F37AD}"/>
              </a:ext>
            </a:extLst>
          </p:cNvPr>
          <p:cNvSpPr>
            <a:spLocks noGrp="1"/>
          </p:cNvSpPr>
          <p:nvPr>
            <p:ph type="sldNum" sz="quarter" idx="10"/>
          </p:nvPr>
        </p:nvSpPr>
        <p:spPr/>
        <p:txBody>
          <a:bodyPr/>
          <a:lstStyle/>
          <a:p>
            <a:fld id="{369A7AB8-C288-4B6D-983D-9C88E091BD8F}" type="slidenum">
              <a:rPr lang="en-US" smtClean="0"/>
              <a:pPr/>
              <a:t>7</a:t>
            </a:fld>
            <a:endParaRPr lang="en-US"/>
          </a:p>
        </p:txBody>
      </p:sp>
      <p:sp>
        <p:nvSpPr>
          <p:cNvPr id="9" name="Title 8">
            <a:extLst>
              <a:ext uri="{FF2B5EF4-FFF2-40B4-BE49-F238E27FC236}">
                <a16:creationId xmlns:a16="http://schemas.microsoft.com/office/drawing/2014/main" id="{DE68A5EE-092B-4BAF-9A0D-EF4627EDB9D5}"/>
              </a:ext>
            </a:extLst>
          </p:cNvPr>
          <p:cNvSpPr>
            <a:spLocks noGrp="1"/>
          </p:cNvSpPr>
          <p:nvPr>
            <p:ph type="title"/>
          </p:nvPr>
        </p:nvSpPr>
        <p:spPr/>
        <p:txBody>
          <a:bodyPr/>
          <a:lstStyle/>
          <a:p>
            <a:r>
              <a:rPr lang="en-US" sz="4000" dirty="0"/>
              <a:t>LunaNet PNT Services</a:t>
            </a:r>
            <a:endParaRPr lang="en-US" dirty="0">
              <a:solidFill>
                <a:srgbClr val="FF0000"/>
              </a:solidFill>
            </a:endParaRPr>
          </a:p>
        </p:txBody>
      </p:sp>
      <p:graphicFrame>
        <p:nvGraphicFramePr>
          <p:cNvPr id="5" name="Table 4">
            <a:extLst>
              <a:ext uri="{FF2B5EF4-FFF2-40B4-BE49-F238E27FC236}">
                <a16:creationId xmlns:a16="http://schemas.microsoft.com/office/drawing/2014/main" id="{914E26F7-3B43-4795-A5CF-9976F01769A4}"/>
              </a:ext>
            </a:extLst>
          </p:cNvPr>
          <p:cNvGraphicFramePr>
            <a:graphicFrameLocks noGrp="1"/>
          </p:cNvGraphicFramePr>
          <p:nvPr>
            <p:extLst>
              <p:ext uri="{D42A27DB-BD31-4B8C-83A1-F6EECF244321}">
                <p14:modId xmlns:p14="http://schemas.microsoft.com/office/powerpoint/2010/main" val="2021672109"/>
              </p:ext>
            </p:extLst>
          </p:nvPr>
        </p:nvGraphicFramePr>
        <p:xfrm>
          <a:off x="381000" y="1371600"/>
          <a:ext cx="11996398" cy="5216919"/>
        </p:xfrm>
        <a:graphic>
          <a:graphicData uri="http://schemas.openxmlformats.org/drawingml/2006/table">
            <a:tbl>
              <a:tblPr firstRow="1"/>
              <a:tblGrid>
                <a:gridCol w="520678">
                  <a:extLst>
                    <a:ext uri="{9D8B030D-6E8A-4147-A177-3AD203B41FA5}">
                      <a16:colId xmlns:a16="http://schemas.microsoft.com/office/drawing/2014/main" val="3822434442"/>
                    </a:ext>
                  </a:extLst>
                </a:gridCol>
                <a:gridCol w="3505200">
                  <a:extLst>
                    <a:ext uri="{9D8B030D-6E8A-4147-A177-3AD203B41FA5}">
                      <a16:colId xmlns:a16="http://schemas.microsoft.com/office/drawing/2014/main" val="1799429115"/>
                    </a:ext>
                  </a:extLst>
                </a:gridCol>
                <a:gridCol w="7970520">
                  <a:extLst>
                    <a:ext uri="{9D8B030D-6E8A-4147-A177-3AD203B41FA5}">
                      <a16:colId xmlns:a16="http://schemas.microsoft.com/office/drawing/2014/main" val="3296466902"/>
                    </a:ext>
                  </a:extLst>
                </a:gridCol>
              </a:tblGrid>
              <a:tr h="288795">
                <a:tc>
                  <a:txBody>
                    <a:bodyPr/>
                    <a:lstStyle/>
                    <a:p>
                      <a:pPr marL="0" marR="0" algn="l" fontAlgn="t">
                        <a:spcBef>
                          <a:spcPts val="0"/>
                        </a:spcBef>
                        <a:spcAft>
                          <a:spcPts val="0"/>
                        </a:spcAft>
                      </a:pPr>
                      <a:endParaRPr lang="en-US" sz="1600" b="1" i="0" u="none" strike="noStrike" dirty="0">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marL="0" marR="0" algn="l" fontAlgn="t">
                        <a:spcBef>
                          <a:spcPts val="0"/>
                        </a:spcBef>
                        <a:spcAft>
                          <a:spcPts val="0"/>
                        </a:spcAft>
                      </a:pPr>
                      <a:r>
                        <a:rPr lang="en-US" sz="16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Service </a:t>
                      </a:r>
                      <a:endParaRPr lang="en-US" sz="2400" b="1" i="0" u="none" strike="noStrike" dirty="0">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tc>
                  <a:txBody>
                    <a:bodyPr/>
                    <a:lstStyle/>
                    <a:p>
                      <a:pPr marL="0" marR="0" algn="l" fontAlgn="t">
                        <a:spcBef>
                          <a:spcPts val="0"/>
                        </a:spcBef>
                        <a:spcAft>
                          <a:spcPts val="0"/>
                        </a:spcAft>
                      </a:pPr>
                      <a:r>
                        <a:rPr lang="en-US" sz="1600" b="1" i="0" u="none" strike="noStrike"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Description</a:t>
                      </a:r>
                      <a:endParaRPr lang="en-US" sz="2400" b="1" i="0" u="none" strike="noStrike" dirty="0">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2791506459"/>
                  </a:ext>
                </a:extLst>
              </a:tr>
              <a:tr h="274320">
                <a:tc rowSpan="3">
                  <a:txBody>
                    <a:bodyPr/>
                    <a:lstStyle/>
                    <a:p>
                      <a:pPr marL="0" marR="0" algn="ctr" fontAlgn="t">
                        <a:spcBef>
                          <a:spcPts val="0"/>
                        </a:spcBef>
                        <a:spcAft>
                          <a:spcPts val="0"/>
                        </a:spcAft>
                      </a:pPr>
                      <a:r>
                        <a:rPr lang="en-US" sz="1800" b="1" i="0" u="none" strike="noStrike" dirty="0">
                          <a:effectLst/>
                          <a:latin typeface="Arial" panose="020B0604020202020204" pitchFamily="34" charset="0"/>
                        </a:rPr>
                        <a:t>Positioning</a:t>
                      </a:r>
                    </a:p>
                  </a:txBody>
                  <a:tcPr marL="123179" marR="123179" marT="17108" marB="0" vert="vert270" anchor="ctr">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fontAlgn="t">
                        <a:spcBef>
                          <a:spcPts val="0"/>
                        </a:spcBef>
                        <a:spcAft>
                          <a:spcPts val="0"/>
                        </a:spcAft>
                      </a:pPr>
                      <a:r>
                        <a:rPr lang="en-US" sz="1600" b="1"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Generate signal for range, Doppler, and time observable</a:t>
                      </a:r>
                      <a:endParaRPr lang="en-US" sz="2400" b="1" i="0" u="none" strike="noStrike" dirty="0">
                        <a:solidFill>
                          <a:schemeClr val="tx1"/>
                        </a:solidFill>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fontAlgn="t">
                        <a:spcBef>
                          <a:spcPts val="0"/>
                        </a:spcBef>
                        <a:spcAft>
                          <a:spcPts val="0"/>
                        </a:spcAft>
                      </a:pPr>
                      <a:r>
                        <a:rPr lang="en-US" sz="1600" b="1"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Produces time-synchronized fixed frequency signal with known ranging code for enabling 1-way </a:t>
                      </a:r>
                      <a:r>
                        <a:rPr lang="en-US" sz="1600" b="1" i="0" u="none" strike="noStrike"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pseudorange</a:t>
                      </a:r>
                      <a:r>
                        <a:rPr lang="en-US" sz="1600" b="1"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Doppler, and time by receiver; or 2-way as a relay.</a:t>
                      </a:r>
                      <a:endParaRPr lang="en-US" sz="2400" b="1" i="0" u="none" strike="noStrike" dirty="0">
                        <a:solidFill>
                          <a:schemeClr val="tx1"/>
                        </a:solidFill>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632721020"/>
                  </a:ext>
                </a:extLst>
              </a:tr>
              <a:tr h="476536">
                <a:tc vMerge="1">
                  <a:txBody>
                    <a:bodyPr/>
                    <a:lstStyle/>
                    <a:p>
                      <a:pPr marL="0" marR="0" algn="l" fontAlgn="t">
                        <a:spcBef>
                          <a:spcPts val="0"/>
                        </a:spcBef>
                        <a:spcAft>
                          <a:spcPts val="0"/>
                        </a:spcAft>
                      </a:pPr>
                      <a:endParaRPr lang="en-US" sz="3200" b="0" i="0" u="none" strike="noStrike" dirty="0">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fontAlgn="t">
                        <a:spcBef>
                          <a:spcPts val="0"/>
                        </a:spcBef>
                        <a:spcAft>
                          <a:spcPts val="0"/>
                        </a:spcAft>
                      </a:pPr>
                      <a:r>
                        <a:rPr lang="en-US" sz="1600" b="1"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Provide measurements via telemetry message</a:t>
                      </a:r>
                      <a:endParaRPr lang="en-US" sz="2400" b="1" i="0" u="none" strike="noStrike" dirty="0">
                        <a:solidFill>
                          <a:schemeClr val="tx1"/>
                        </a:solidFill>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fontAlgn="t">
                        <a:spcBef>
                          <a:spcPts val="0"/>
                        </a:spcBef>
                        <a:spcAft>
                          <a:spcPts val="0"/>
                        </a:spcAft>
                      </a:pPr>
                      <a:r>
                        <a:rPr lang="en-US" sz="1600" b="1"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Transmits the </a:t>
                      </a:r>
                      <a:r>
                        <a:rPr lang="en-US" sz="1600" b="1" i="0" u="none" strike="noStrike"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LunaNet</a:t>
                      </a:r>
                      <a:r>
                        <a:rPr lang="en-US" sz="1600" b="1"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-created measurements of 1- or 2-way range and Doppler to a receiving vehicle via standard message.</a:t>
                      </a:r>
                      <a:endParaRPr lang="en-US" sz="2400" b="1" i="0" u="none" strike="noStrike" dirty="0">
                        <a:solidFill>
                          <a:schemeClr val="tx1"/>
                        </a:solidFill>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85293123"/>
                  </a:ext>
                </a:extLst>
              </a:tr>
              <a:tr h="505148">
                <a:tc vMerge="1">
                  <a:txBody>
                    <a:bodyPr/>
                    <a:lstStyle/>
                    <a:p>
                      <a:pPr marL="0" marR="0" algn="l" fontAlgn="t">
                        <a:spcBef>
                          <a:spcPts val="0"/>
                        </a:spcBef>
                        <a:spcAft>
                          <a:spcPts val="0"/>
                        </a:spcAft>
                      </a:pPr>
                      <a:endParaRPr lang="en-US" sz="3200" b="0" i="0" u="none" strike="noStrike" dirty="0">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fontAlgn="t">
                        <a:spcBef>
                          <a:spcPts val="0"/>
                        </a:spcBef>
                        <a:spcAft>
                          <a:spcPts val="0"/>
                        </a:spcAft>
                      </a:pPr>
                      <a:r>
                        <a:rPr lang="en-US" sz="1600" b="1"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Establish onboard navigation using </a:t>
                      </a:r>
                      <a:r>
                        <a:rPr lang="en-US" sz="1600" b="1" i="1"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situ</a:t>
                      </a:r>
                      <a:r>
                        <a:rPr lang="en-US" sz="1600" b="1"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measurements</a:t>
                      </a:r>
                      <a:endParaRPr lang="en-US" sz="2400" b="1" i="0" u="none" strike="noStrike" dirty="0">
                        <a:solidFill>
                          <a:schemeClr val="tx1"/>
                        </a:solidFill>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fontAlgn="t">
                        <a:spcBef>
                          <a:spcPts val="0"/>
                        </a:spcBef>
                        <a:spcAft>
                          <a:spcPts val="0"/>
                        </a:spcAft>
                      </a:pPr>
                      <a:r>
                        <a:rPr lang="en-US" sz="1600" b="1" i="0" u="none" strike="noStrike"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LunaNet</a:t>
                      </a:r>
                      <a:r>
                        <a:rPr lang="en-US" sz="1600" b="1"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estimates state using onboard sensors, such as optical navigation, weak-signal GNSS, accelerometer, IMU, or </a:t>
                      </a:r>
                      <a:r>
                        <a:rPr lang="en-US" sz="1600" b="1" i="0" u="none" strike="noStrike"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pseudorange</a:t>
                      </a:r>
                      <a:r>
                        <a:rPr lang="en-US" sz="1600" b="1"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Doppler from communication links to autonomously determine state in flight software and disseminate via standard message.</a:t>
                      </a:r>
                      <a:endParaRPr lang="en-US" sz="2400" b="1" i="0" u="none" strike="sngStrike" dirty="0">
                        <a:solidFill>
                          <a:schemeClr val="tx1"/>
                        </a:solidFill>
                        <a:effectLst/>
                        <a:latin typeface="Arial" panose="020B0604020202020204" pitchFamily="34" charset="0"/>
                      </a:endParaRPr>
                    </a:p>
                  </a:txBody>
                  <a:tcPr marL="123179" marR="123179" marT="17108"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6030336"/>
                  </a:ext>
                </a:extLst>
              </a:tr>
              <a:tr h="426720">
                <a:tc rowSpan="2">
                  <a:txBody>
                    <a:bodyPr/>
                    <a:lstStyle/>
                    <a:p>
                      <a:pPr marL="0" marR="0" algn="ctr" defTabSz="960120" rtl="0" eaLnBrk="1" fontAlgn="t" latinLnBrk="0" hangingPunct="1">
                        <a:spcBef>
                          <a:spcPts val="0"/>
                        </a:spcBef>
                        <a:spcAft>
                          <a:spcPts val="0"/>
                        </a:spcAft>
                      </a:pPr>
                      <a:r>
                        <a:rPr lang="en-US" sz="20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Navigation</a:t>
                      </a:r>
                    </a:p>
                  </a:txBody>
                  <a:tcPr marL="68580" marR="68580" marT="0" marB="0" vert="vert27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Transmit user’s integrated position, velocity, &amp; time (PVT) state to user</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Communicates LunaNet’s estimate of user’s position, velocity, and time (“solve-</a:t>
                      </a:r>
                      <a:r>
                        <a:rPr lang="en-US" sz="1600" b="1" i="0" u="none" strike="noStrike"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fors</a:t>
                      </a: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single-epoch state to another user or LunaNet node to support tracking scenarios. Enables autonomous onboard operations.</a:t>
                      </a: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183145242"/>
                  </a:ext>
                </a:extLst>
              </a:tr>
              <a:tr h="396240">
                <a:tc vMerge="1">
                  <a:txBody>
                    <a:bodyPr/>
                    <a:lstStyle/>
                    <a:p>
                      <a:pPr marL="0" marR="0" algn="l" defTabSz="960120" rtl="0" eaLnBrk="1" fontAlgn="t" latinLnBrk="0" hangingPunct="1">
                        <a:spcBef>
                          <a:spcPts val="0"/>
                        </a:spcBef>
                        <a:spcAft>
                          <a:spcPts val="0"/>
                        </a:spcAft>
                      </a:pPr>
                      <a:endParaRPr lang="en-US" sz="20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Transmit </a:t>
                      </a:r>
                      <a:r>
                        <a:rPr lang="en-US" sz="1600" b="1" i="0" u="none" strike="noStrike"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LunaNet</a:t>
                      </a: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ephemeris for use in measurement processing</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Provides spacecraft time series of position, velocity, and time (“solve-</a:t>
                      </a:r>
                      <a:r>
                        <a:rPr lang="en-US" sz="1600" b="1" i="0" u="none" strike="noStrike"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fors</a:t>
                      </a: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states to user or LunaNet node to allow autonomous onboard processing of radiometric data for user estimate of state and network access. </a:t>
                      </a: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5307217"/>
                  </a:ext>
                </a:extLst>
              </a:tr>
              <a:tr h="365760">
                <a:tc rowSpan="3">
                  <a:txBody>
                    <a:bodyPr/>
                    <a:lstStyle/>
                    <a:p>
                      <a:pPr marL="0" marR="0" algn="ctr" defTabSz="960120" rtl="0" eaLnBrk="1" fontAlgn="t" latinLnBrk="0" hangingPunct="1">
                        <a:spcBef>
                          <a:spcPts val="0"/>
                        </a:spcBef>
                        <a:spcAft>
                          <a:spcPts val="0"/>
                        </a:spcAft>
                      </a:pPr>
                      <a:r>
                        <a:rPr lang="en-US" sz="1800" b="1" i="0" u="none" strike="noStrike" kern="1200" dirty="0">
                          <a:solidFill>
                            <a:schemeClr val="tx1"/>
                          </a:solidFill>
                          <a:effectLst/>
                          <a:latin typeface="Arial" panose="020B0604020202020204" pitchFamily="34" charset="0"/>
                          <a:ea typeface="+mn-ea"/>
                          <a:cs typeface="+mn-cs"/>
                        </a:rPr>
                        <a:t>Timing</a:t>
                      </a: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Maintain a stable onboard time reference </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Utilizes high-stability onboard oscillators/time source or external measurements to maintain a stable time-base.</a:t>
                      </a: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80825188"/>
                  </a:ext>
                </a:extLst>
              </a:tr>
              <a:tr h="411480">
                <a:tc vMerge="1">
                  <a:txBody>
                    <a:bodyPr/>
                    <a:lstStyle/>
                    <a:p>
                      <a:pPr marL="0" marR="0" algn="l" defTabSz="960120" rtl="0" eaLnBrk="1" fontAlgn="t" latinLnBrk="0" hangingPunct="1">
                        <a:spcBef>
                          <a:spcPts val="0"/>
                        </a:spcBef>
                        <a:spcAft>
                          <a:spcPts val="0"/>
                        </a:spcAft>
                      </a:pPr>
                      <a:endParaRPr lang="en-US" sz="20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Provide a coarse time synchronization capability</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Broadcasts current time scale in a two- or one-way transmission to update onboard estimates of current global time, e.g., network-layer service such as Network Time Protocol (NTP)</a:t>
                      </a: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111099440"/>
                  </a:ext>
                </a:extLst>
              </a:tr>
              <a:tr h="457200">
                <a:tc vMerge="1">
                  <a:txBody>
                    <a:bodyPr/>
                    <a:lstStyle/>
                    <a:p>
                      <a:pPr marL="0" marR="0" algn="l" defTabSz="960120" rtl="0" eaLnBrk="1" fontAlgn="t" latinLnBrk="0" hangingPunct="1">
                        <a:spcBef>
                          <a:spcPts val="0"/>
                        </a:spcBef>
                        <a:spcAft>
                          <a:spcPts val="0"/>
                        </a:spcAft>
                      </a:pPr>
                      <a:endParaRPr lang="en-US" sz="2000" b="0"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Provide fine time synchronization capability</a:t>
                      </a: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960120" rtl="0" eaLnBrk="1" fontAlgn="t" latinLnBrk="0" hangingPunct="1">
                        <a:spcBef>
                          <a:spcPts val="0"/>
                        </a:spcBef>
                        <a:spcAft>
                          <a:spcPts val="0"/>
                        </a:spcAft>
                      </a:pP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Uses </a:t>
                      </a:r>
                      <a:r>
                        <a:rPr lang="en-US" sz="1600" b="1" i="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time-synchronized fixed frequency signal with known ranging code </a:t>
                      </a:r>
                      <a:r>
                        <a:rPr lang="en-US" sz="1600" b="1" i="0" u="none" strike="noStrike"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 P2P, Broadcast, and Crosslink signals to permit high-accuracy disciplining of clocks within the network.</a:t>
                      </a:r>
                    </a:p>
                  </a:txBody>
                  <a:tcPr marL="68580" marR="68580" marT="0" marB="0">
                    <a:lnL w="12700" cap="flat" cmpd="sng" algn="ctr">
                      <a:solidFill>
                        <a:srgbClr val="8EAAD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012737"/>
                  </a:ext>
                </a:extLst>
              </a:tr>
            </a:tbl>
          </a:graphicData>
        </a:graphic>
      </p:graphicFrame>
    </p:spTree>
    <p:extLst>
      <p:ext uri="{BB962C8B-B14F-4D97-AF65-F5344CB8AC3E}">
        <p14:creationId xmlns:p14="http://schemas.microsoft.com/office/powerpoint/2010/main" val="2396703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D0615E-852B-487A-BCBF-4811B8507C0D}"/>
              </a:ext>
            </a:extLst>
          </p:cNvPr>
          <p:cNvSpPr>
            <a:spLocks noGrp="1"/>
          </p:cNvSpPr>
          <p:nvPr>
            <p:ph idx="1"/>
          </p:nvPr>
        </p:nvSpPr>
        <p:spPr/>
        <p:txBody>
          <a:bodyPr/>
          <a:lstStyle/>
          <a:p>
            <a:pPr>
              <a:spcBef>
                <a:spcPts val="400"/>
              </a:spcBef>
            </a:pPr>
            <a:r>
              <a:rPr lang="en-US" dirty="0"/>
              <a:t>In-space user 2 can subscribe to information stream published by user 1 for point-to-point or broadcast service. Example:</a:t>
            </a:r>
          </a:p>
          <a:p>
            <a:pPr lvl="2">
              <a:spcBef>
                <a:spcPts val="400"/>
              </a:spcBef>
            </a:pPr>
            <a:r>
              <a:rPr lang="en-US" dirty="0"/>
              <a:t>Space weather sensor located in S-E L1 monitors solar X-rays to sense Solar Energetic Particle (SEP) / Energetic Neutral Atom (</a:t>
            </a:r>
            <a:r>
              <a:rPr lang="en-US" dirty="0" err="1"/>
              <a:t>ENA</a:t>
            </a:r>
            <a:r>
              <a:rPr lang="en-US" dirty="0"/>
              <a:t>) events; broadcasts event &amp; streams data on flux &amp; particle energy</a:t>
            </a:r>
          </a:p>
          <a:p>
            <a:pPr lvl="2">
              <a:spcBef>
                <a:spcPts val="400"/>
              </a:spcBef>
            </a:pPr>
            <a:r>
              <a:rPr lang="en-US" dirty="0"/>
              <a:t>Crew receives event notice &amp; data stream</a:t>
            </a:r>
          </a:p>
          <a:p>
            <a:pPr lvl="2">
              <a:spcBef>
                <a:spcPts val="400"/>
              </a:spcBef>
            </a:pPr>
            <a:r>
              <a:rPr lang="en-US" dirty="0"/>
              <a:t>Crew relocates to protective storm shelter within ~30 minutes of event onset</a:t>
            </a:r>
          </a:p>
          <a:p>
            <a:endParaRPr lang="en-US" dirty="0"/>
          </a:p>
        </p:txBody>
      </p:sp>
      <p:sp>
        <p:nvSpPr>
          <p:cNvPr id="5" name="Slide Number Placeholder 4">
            <a:extLst>
              <a:ext uri="{FF2B5EF4-FFF2-40B4-BE49-F238E27FC236}">
                <a16:creationId xmlns:a16="http://schemas.microsoft.com/office/drawing/2014/main" id="{CBC252E8-83A7-4379-AC38-3979D964BF0E}"/>
              </a:ext>
            </a:extLst>
          </p:cNvPr>
          <p:cNvSpPr>
            <a:spLocks noGrp="1"/>
          </p:cNvSpPr>
          <p:nvPr>
            <p:ph type="sldNum" sz="quarter" idx="10"/>
          </p:nvPr>
        </p:nvSpPr>
        <p:spPr/>
        <p:txBody>
          <a:bodyPr/>
          <a:lstStyle/>
          <a:p>
            <a:fld id="{369A7AB8-C288-4B6D-983D-9C88E091BD8F}" type="slidenum">
              <a:rPr lang="en-US" smtClean="0"/>
              <a:t>8</a:t>
            </a:fld>
            <a:endParaRPr lang="en-US"/>
          </a:p>
        </p:txBody>
      </p:sp>
      <p:sp>
        <p:nvSpPr>
          <p:cNvPr id="2" name="Title 1">
            <a:extLst>
              <a:ext uri="{FF2B5EF4-FFF2-40B4-BE49-F238E27FC236}">
                <a16:creationId xmlns:a16="http://schemas.microsoft.com/office/drawing/2014/main" id="{1D06CFD3-8B10-4BA2-B283-86007330472E}"/>
              </a:ext>
            </a:extLst>
          </p:cNvPr>
          <p:cNvSpPr>
            <a:spLocks noGrp="1"/>
          </p:cNvSpPr>
          <p:nvPr>
            <p:ph type="title"/>
          </p:nvPr>
        </p:nvSpPr>
        <p:spPr/>
        <p:txBody>
          <a:bodyPr/>
          <a:lstStyle/>
          <a:p>
            <a:r>
              <a:rPr lang="en-US" dirty="0"/>
              <a:t>Detection and Information Services</a:t>
            </a:r>
          </a:p>
        </p:txBody>
      </p:sp>
      <p:pic>
        <p:nvPicPr>
          <p:cNvPr id="6" name="Picture 5">
            <a:extLst>
              <a:ext uri="{FF2B5EF4-FFF2-40B4-BE49-F238E27FC236}">
                <a16:creationId xmlns:a16="http://schemas.microsoft.com/office/drawing/2014/main" id="{0F3FBBF9-D459-47FC-9461-34AFB342D1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24600" y="3352800"/>
            <a:ext cx="6227816" cy="3505200"/>
          </a:xfrm>
          <a:prstGeom prst="rect">
            <a:avLst/>
          </a:prstGeom>
        </p:spPr>
      </p:pic>
      <p:pic>
        <p:nvPicPr>
          <p:cNvPr id="7" name="Picture 6" descr="page9image990736">
            <a:extLst>
              <a:ext uri="{FF2B5EF4-FFF2-40B4-BE49-F238E27FC236}">
                <a16:creationId xmlns:a16="http://schemas.microsoft.com/office/drawing/2014/main" id="{53FFA947-A0A8-416B-8CB8-4821FBF0C90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5378"/>
            <a:ext cx="5715000" cy="2889885"/>
          </a:xfrm>
          <a:prstGeom prst="rect">
            <a:avLst/>
          </a:prstGeom>
          <a:noFill/>
          <a:ln>
            <a:noFill/>
          </a:ln>
        </p:spPr>
      </p:pic>
    </p:spTree>
    <p:extLst>
      <p:ext uri="{BB962C8B-B14F-4D97-AF65-F5344CB8AC3E}">
        <p14:creationId xmlns:p14="http://schemas.microsoft.com/office/powerpoint/2010/main" val="42259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F7EFEE-0858-4BEB-BD42-F1B78DB2E95B}"/>
              </a:ext>
            </a:extLst>
          </p:cNvPr>
          <p:cNvSpPr>
            <a:spLocks noGrp="1"/>
          </p:cNvSpPr>
          <p:nvPr>
            <p:ph idx="1"/>
          </p:nvPr>
        </p:nvSpPr>
        <p:spPr>
          <a:xfrm>
            <a:off x="609600" y="1143000"/>
            <a:ext cx="7115175" cy="5867400"/>
          </a:xfrm>
        </p:spPr>
        <p:txBody>
          <a:bodyPr>
            <a:normAutofit fontScale="92500" lnSpcReduction="20000"/>
          </a:bodyPr>
          <a:lstStyle/>
          <a:p>
            <a:r>
              <a:rPr lang="en-US" dirty="0"/>
              <a:t>Proximity, crosslinks &amp; trunk links can be used to conduct a variety of scientific investigations such as geodesy (e.g., rotational variations including precision &amp; nutation) and atmospheric density and composition (e.g., Mars crosslinks and prox links to rovers; GPS experiments)</a:t>
            </a:r>
          </a:p>
          <a:p>
            <a:pPr lvl="2"/>
            <a:r>
              <a:rPr lang="en-US" dirty="0"/>
              <a:t>The DSN supports Radio Science, Radio Astronomy / Very Long Baseline Interferometry (VLBI), and Radar Science services</a:t>
            </a:r>
          </a:p>
          <a:p>
            <a:r>
              <a:rPr lang="en-US" dirty="0"/>
              <a:t>Using these links to support science may impose additional requirements on link performance such as open-loop recording, higher accuracy time source, higher SNR than communication links, &amp; capturing parameters not involved in CPNT services </a:t>
            </a:r>
          </a:p>
          <a:p>
            <a:r>
              <a:rPr lang="en-US" dirty="0"/>
              <a:t>The incremental cost of improving performance of communications and/or PNT links to support science objectives may be worthwhile</a:t>
            </a:r>
          </a:p>
          <a:p>
            <a:r>
              <a:rPr lang="en-US" dirty="0"/>
              <a:t>Hence, the LunaNet architecture allows for the potential to perform scientific experiments using LunaNet links</a:t>
            </a:r>
          </a:p>
          <a:p>
            <a:pPr lvl="2"/>
            <a:r>
              <a:rPr lang="en-US" dirty="0"/>
              <a:t>RF has been used to-date but optical measurements may be added</a:t>
            </a:r>
          </a:p>
          <a:p>
            <a:r>
              <a:rPr lang="en-US" dirty="0"/>
              <a:t>This service schedules links between cooperating spacecraft (LunaNet-LunaNet or LunaNet-mission user) to capture signals of interest and transmit them to Earth</a:t>
            </a:r>
          </a:p>
        </p:txBody>
      </p:sp>
      <p:sp>
        <p:nvSpPr>
          <p:cNvPr id="5" name="Slide Number Placeholder 4">
            <a:extLst>
              <a:ext uri="{FF2B5EF4-FFF2-40B4-BE49-F238E27FC236}">
                <a16:creationId xmlns:a16="http://schemas.microsoft.com/office/drawing/2014/main" id="{67C0D7EF-A7C6-4687-8B62-2DBB009FEEFC}"/>
              </a:ext>
            </a:extLst>
          </p:cNvPr>
          <p:cNvSpPr>
            <a:spLocks noGrp="1"/>
          </p:cNvSpPr>
          <p:nvPr>
            <p:ph type="sldNum" sz="quarter" idx="10"/>
          </p:nvPr>
        </p:nvSpPr>
        <p:spPr/>
        <p:txBody>
          <a:bodyPr/>
          <a:lstStyle/>
          <a:p>
            <a:fld id="{369A7AB8-C288-4B6D-983D-9C88E091BD8F}" type="slidenum">
              <a:rPr lang="en-US" smtClean="0"/>
              <a:t>9</a:t>
            </a:fld>
            <a:endParaRPr lang="en-US"/>
          </a:p>
        </p:txBody>
      </p:sp>
      <p:sp>
        <p:nvSpPr>
          <p:cNvPr id="2" name="Title 1">
            <a:extLst>
              <a:ext uri="{FF2B5EF4-FFF2-40B4-BE49-F238E27FC236}">
                <a16:creationId xmlns:a16="http://schemas.microsoft.com/office/drawing/2014/main" id="{162EBA2E-E8F5-4499-8FA2-46D58912ED00}"/>
              </a:ext>
            </a:extLst>
          </p:cNvPr>
          <p:cNvSpPr>
            <a:spLocks noGrp="1"/>
          </p:cNvSpPr>
          <p:nvPr>
            <p:ph type="title"/>
          </p:nvPr>
        </p:nvSpPr>
        <p:spPr/>
        <p:txBody>
          <a:bodyPr/>
          <a:lstStyle/>
          <a:p>
            <a:r>
              <a:rPr lang="en-US" dirty="0"/>
              <a:t>Science Services</a:t>
            </a:r>
          </a:p>
        </p:txBody>
      </p:sp>
      <p:pic>
        <p:nvPicPr>
          <p:cNvPr id="6" name="Picture 5">
            <a:extLst>
              <a:ext uri="{FF2B5EF4-FFF2-40B4-BE49-F238E27FC236}">
                <a16:creationId xmlns:a16="http://schemas.microsoft.com/office/drawing/2014/main" id="{A0F77876-6E43-4EC0-BBF1-5616FAC3CF41}"/>
              </a:ext>
            </a:extLst>
          </p:cNvPr>
          <p:cNvPicPr>
            <a:picLocks noChangeAspect="1"/>
          </p:cNvPicPr>
          <p:nvPr/>
        </p:nvPicPr>
        <p:blipFill>
          <a:blip r:embed="rId2"/>
          <a:stretch>
            <a:fillRect/>
          </a:stretch>
        </p:blipFill>
        <p:spPr>
          <a:xfrm>
            <a:off x="8052983" y="1369790"/>
            <a:ext cx="4621216" cy="3325082"/>
          </a:xfrm>
          <a:prstGeom prst="rect">
            <a:avLst/>
          </a:prstGeom>
        </p:spPr>
      </p:pic>
      <p:sp>
        <p:nvSpPr>
          <p:cNvPr id="7" name="TextBox 6">
            <a:extLst>
              <a:ext uri="{FF2B5EF4-FFF2-40B4-BE49-F238E27FC236}">
                <a16:creationId xmlns:a16="http://schemas.microsoft.com/office/drawing/2014/main" id="{BA147FE7-C2F1-4473-9550-993FEFEF02B6}"/>
              </a:ext>
            </a:extLst>
          </p:cNvPr>
          <p:cNvSpPr txBox="1"/>
          <p:nvPr/>
        </p:nvSpPr>
        <p:spPr>
          <a:xfrm>
            <a:off x="8052983" y="4694872"/>
            <a:ext cx="4601049" cy="1477328"/>
          </a:xfrm>
          <a:prstGeom prst="rect">
            <a:avLst/>
          </a:prstGeom>
          <a:noFill/>
        </p:spPr>
        <p:txBody>
          <a:bodyPr wrap="square" rtlCol="0">
            <a:spAutoFit/>
          </a:bodyPr>
          <a:lstStyle/>
          <a:p>
            <a:r>
              <a:rPr lang="en-US" dirty="0"/>
              <a:t>First radio crosslink occultation experiments were conducted between Mars Odyssey &amp; MRO in 2007 using the MRO Electra transceiver to acquire open-loop recording of UHF signal transmitted by Odyssey.</a:t>
            </a:r>
          </a:p>
        </p:txBody>
      </p:sp>
    </p:spTree>
    <p:extLst>
      <p:ext uri="{BB962C8B-B14F-4D97-AF65-F5344CB8AC3E}">
        <p14:creationId xmlns:p14="http://schemas.microsoft.com/office/powerpoint/2010/main" val="1462807392"/>
      </p:ext>
    </p:extLst>
  </p:cSld>
  <p:clrMapOvr>
    <a:masterClrMapping/>
  </p:clrMapOvr>
</p:sld>
</file>

<file path=ppt/theme/theme1.xml><?xml version="1.0" encoding="utf-8"?>
<a:theme xmlns:a="http://schemas.openxmlformats.org/drawingml/2006/main" name="SCaN Mast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7fb39da-600e-467b-8fe8-5f17a748d6bb">
      <UserInfo>
        <DisplayName>Jim Schier</DisplayName>
        <AccountId>58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348DF7CEFC03A41A9771801E8D3F401" ma:contentTypeVersion="2" ma:contentTypeDescription="Create a new document." ma:contentTypeScope="" ma:versionID="5c3722d37a0563b072d99d9e8cdcde7d">
  <xsd:schema xmlns:xsd="http://www.w3.org/2001/XMLSchema" xmlns:xs="http://www.w3.org/2001/XMLSchema" xmlns:p="http://schemas.microsoft.com/office/2006/metadata/properties" xmlns:ns2="57fb39da-600e-467b-8fe8-5f17a748d6bb" targetNamespace="http://schemas.microsoft.com/office/2006/metadata/properties" ma:root="true" ma:fieldsID="43e419e9545369b79902a795cbfeb382" ns2:_="">
    <xsd:import namespace="57fb39da-600e-467b-8fe8-5f17a748d6bb"/>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fb39da-600e-467b-8fe8-5f17a748d6b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3F4826-8C21-4BC6-AA00-5EA575417FDA}">
  <ds:schemaRefs>
    <ds:schemaRef ds:uri="http://schemas.microsoft.com/office/2006/documentManagement/types"/>
    <ds:schemaRef ds:uri="57fb39da-600e-467b-8fe8-5f17a748d6bb"/>
    <ds:schemaRef ds:uri="http://schemas.microsoft.com/office/2006/metadata/properties"/>
    <ds:schemaRef ds:uri="http://purl.org/dc/dcmitype/"/>
    <ds:schemaRef ds:uri="http://schemas.microsoft.com/office/infopath/2007/PartnerControls"/>
    <ds:schemaRef ds:uri="http://www.w3.org/XML/1998/namespace"/>
    <ds:schemaRef ds:uri="http://purl.org/dc/elements/1.1/"/>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18F43283-EF3A-4389-8C95-CF4CB243F6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fb39da-600e-467b-8fe8-5f17a748d6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013F42-BAAA-4594-9540-10A17B45B7D7}">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0</TotalTime>
  <Words>1851</Words>
  <Application>Microsoft Office PowerPoint</Application>
  <PresentationFormat>Custom</PresentationFormat>
  <Paragraphs>235</Paragraphs>
  <Slides>9</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Calibri</vt:lpstr>
      <vt:lpstr>Calibri Light</vt:lpstr>
      <vt:lpstr>Courier New</vt:lpstr>
      <vt:lpstr>Lato</vt:lpstr>
      <vt:lpstr>Raleway Light</vt:lpstr>
      <vt:lpstr>Wingdings</vt:lpstr>
      <vt:lpstr>SCaN Master Slide</vt:lpstr>
      <vt:lpstr>Custom Design</vt:lpstr>
      <vt:lpstr>LunaNet: The Lunar Internet for Space Communications, Position, Navigation, &amp; Timing (CPNT) </vt:lpstr>
      <vt:lpstr>LunaNet, the Lunar Internet</vt:lpstr>
      <vt:lpstr>LunaNet and Planetary Networks Planetary Networks: Earth, Moon and Mars - One Architecture </vt:lpstr>
      <vt:lpstr>LunaNet Autonomy Goal Planetary Network Autonomy from Earth</vt:lpstr>
      <vt:lpstr>Planetary Network Services</vt:lpstr>
      <vt:lpstr>Networked Communication Services</vt:lpstr>
      <vt:lpstr>LunaNet PNT Services</vt:lpstr>
      <vt:lpstr>Detection and Information Services</vt:lpstr>
      <vt:lpstr>Science Services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LunaNet: The Lunar Internet for Space Communications &amp; Position, Navigation, &amp; Timing (PNT) Capabilities</dc:title>
  <dc:creator/>
  <cp:lastModifiedBy/>
  <cp:revision>2</cp:revision>
  <dcterms:created xsi:type="dcterms:W3CDTF">2021-05-07T13:52:17Z</dcterms:created>
  <dcterms:modified xsi:type="dcterms:W3CDTF">2023-06-01T17:24:57Z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0x010100C348DF7CEFC03A41A9771801E8D3F401</vt:lpwstr>
  </property>
</Properties>
</file>