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Lst>
  <p:notesMasterIdLst>
    <p:notesMasterId r:id="rId11"/>
  </p:notesMasterIdLst>
  <p:handoutMasterIdLst>
    <p:handoutMasterId r:id="rId12"/>
  </p:handoutMasterIdLst>
  <p:sldIdLst>
    <p:sldId id="2787" r:id="rId5"/>
    <p:sldId id="2845" r:id="rId6"/>
    <p:sldId id="2852" r:id="rId7"/>
    <p:sldId id="2850" r:id="rId8"/>
    <p:sldId id="2851" r:id="rId9"/>
    <p:sldId id="2853" r:id="rId10"/>
  </p:sldIdLst>
  <p:sldSz cx="12192000" cy="6858000"/>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14F5"/>
    <a:srgbClr val="000099"/>
    <a:srgbClr val="FF9933"/>
    <a:srgbClr val="FF9900"/>
    <a:srgbClr val="FF0066"/>
    <a:srgbClr val="003399"/>
    <a:srgbClr val="FFFF00"/>
    <a:srgbClr val="D27D00"/>
    <a:srgbClr val="FFFF99"/>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3" autoAdjust="0"/>
    <p:restoredTop sz="95540" autoAdjust="0"/>
  </p:normalViewPr>
  <p:slideViewPr>
    <p:cSldViewPr>
      <p:cViewPr varScale="1">
        <p:scale>
          <a:sx n="88" d="100"/>
          <a:sy n="88" d="100"/>
        </p:scale>
        <p:origin x="499" y="82"/>
      </p:cViewPr>
      <p:guideLst>
        <p:guide orient="horz" pos="792"/>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5" name="Rectangle 7"/>
          <p:cNvSpPr>
            <a:spLocks noGrp="1" noRot="1" noChangeAspect="1" noChangeArrowheads="1" noTextEdit="1"/>
          </p:cNvSpPr>
          <p:nvPr>
            <p:ph type="sldImg" idx="2"/>
          </p:nvPr>
        </p:nvSpPr>
        <p:spPr bwMode="auto">
          <a:xfrm>
            <a:off x="106363" y="752475"/>
            <a:ext cx="6594475"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xfrm>
            <a:off x="106363" y="752475"/>
            <a:ext cx="6594475" cy="3709988"/>
          </a:xfrm>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215562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609601" y="2814520"/>
            <a:ext cx="10863100" cy="238111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03"/>
          <p:cNvSpPr>
            <a:spLocks noChangeArrowheads="1"/>
          </p:cNvSpPr>
          <p:nvPr userDrawn="1"/>
        </p:nvSpPr>
        <p:spPr bwMode="auto">
          <a:xfrm>
            <a:off x="11017992" y="6621252"/>
            <a:ext cx="1174008"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dirty="0">
                <a:solidFill>
                  <a:srgbClr val="333399"/>
                </a:solidFill>
              </a:rPr>
              <a:t>16-June-2022-</a:t>
            </a:r>
            <a:fld id="{A695BC2C-BEAC-4E31-AADE-93F4F0C57784}" type="slidenum">
              <a:rPr lang="en-US" sz="1000" smtClean="0">
                <a:solidFill>
                  <a:srgbClr val="333399"/>
                </a:solidFill>
              </a:rPr>
              <a:pPr defTabSz="820738" eaLnBrk="0" hangingPunct="0">
                <a:defRPr/>
              </a:pPr>
              <a:t>‹#›</a:t>
            </a:fld>
            <a:endParaRPr lang="en-US" sz="1000" dirty="0">
              <a:solidFill>
                <a:srgbClr val="33339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tretch>
            <a:fillRect/>
          </a:stretch>
        </p:blipFill>
        <p:spPr bwMode="auto">
          <a:xfrm>
            <a:off x="2407" y="14109"/>
            <a:ext cx="1752381" cy="771429"/>
          </a:xfrm>
          <a:prstGeom prst="rect">
            <a:avLst/>
          </a:prstGeom>
          <a:noFill/>
          <a:ln w="9525">
            <a:noFill/>
            <a:miter lim="800000"/>
            <a:headEnd/>
            <a:tailEnd/>
          </a:ln>
        </p:spPr>
      </p:pic>
      <p:pic>
        <p:nvPicPr>
          <p:cNvPr id="1029" name="Picture 1" descr="part1"/>
          <p:cNvPicPr>
            <a:picLocks noChangeAspect="1" noChangeArrowheads="1"/>
          </p:cNvPicPr>
          <p:nvPr userDrawn="1"/>
        </p:nvPicPr>
        <p:blipFill>
          <a:blip r:embed="rId5" cstate="print"/>
          <a:stretch>
            <a:fillRect/>
          </a:stretch>
        </p:blipFill>
        <p:spPr bwMode="auto">
          <a:xfrm>
            <a:off x="3205162" y="6096000"/>
            <a:ext cx="5781675" cy="762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17096" y="1662371"/>
            <a:ext cx="7873025" cy="954107"/>
          </a:xfrm>
          <a:prstGeom prst="rect">
            <a:avLst/>
          </a:prstGeom>
          <a:noFill/>
        </p:spPr>
        <p:txBody>
          <a:bodyPr wrap="square" rtlCol="0">
            <a:spAutoFit/>
          </a:bodyPr>
          <a:lstStyle/>
          <a:p>
            <a:r>
              <a:rPr lang="en-GB" sz="2800" dirty="0"/>
              <a:t>Action Items and Resolutions from the CMC’s 14-16 June 2022 Meeting</a:t>
            </a:r>
            <a:endParaRPr lang="en-US" sz="2800" dirty="0"/>
          </a:p>
        </p:txBody>
      </p:sp>
      <p:sp>
        <p:nvSpPr>
          <p:cNvPr id="4" name="Text Box 12"/>
          <p:cNvSpPr txBox="1">
            <a:spLocks noChangeArrowheads="1"/>
          </p:cNvSpPr>
          <p:nvPr/>
        </p:nvSpPr>
        <p:spPr bwMode="auto">
          <a:xfrm>
            <a:off x="2296904" y="4686592"/>
            <a:ext cx="2903359" cy="646331"/>
          </a:xfrm>
          <a:prstGeom prst="rect">
            <a:avLst/>
          </a:prstGeom>
          <a:noFill/>
          <a:ln w="12700">
            <a:noFill/>
            <a:miter lim="800000"/>
            <a:headEnd type="none" w="sm" len="sm"/>
            <a:tailEnd type="none" w="sm" len="sm"/>
          </a:ln>
        </p:spPr>
        <p:txBody>
          <a:bodyPr wrap="none">
            <a:spAutoFit/>
          </a:bodyPr>
          <a:lstStyle/>
          <a:p>
            <a:pPr eaLnBrk="0" hangingPunct="0"/>
            <a:r>
              <a:rPr lang="en-US" sz="1800" b="0" dirty="0">
                <a:latin typeface="+mn-lt"/>
              </a:rPr>
              <a:t>CMC Spring 2022 Meeting</a:t>
            </a:r>
          </a:p>
          <a:p>
            <a:pPr eaLnBrk="0" hangingPunct="0"/>
            <a:r>
              <a:rPr lang="en-US" sz="1800" b="0" dirty="0">
                <a:latin typeface="+mn-lt"/>
              </a:rPr>
              <a:t>16 June 2022</a:t>
            </a:r>
            <a:endParaRPr lang="en-US" sz="1800" b="0" u="sng"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CMC-A-2022-06-01</a:t>
            </a:r>
          </a:p>
        </p:txBody>
      </p:sp>
      <p:sp>
        <p:nvSpPr>
          <p:cNvPr id="5" name="Content Placeholder 4"/>
          <p:cNvSpPr>
            <a:spLocks noGrp="1"/>
          </p:cNvSpPr>
          <p:nvPr>
            <p:ph idx="1"/>
          </p:nvPr>
        </p:nvSpPr>
        <p:spPr>
          <a:xfrm>
            <a:off x="1981201" y="1163106"/>
            <a:ext cx="8147325" cy="4032525"/>
          </a:xfrm>
        </p:spPr>
        <p:txBody>
          <a:bodyPr/>
          <a:lstStyle/>
          <a:p>
            <a:pPr marL="0" lvl="1" indent="0">
              <a:buNone/>
            </a:pPr>
            <a:r>
              <a:rPr lang="en-US" b="0" dirty="0"/>
              <a:t>The CMC directs the Secretariat to being the conversation deciding on hosting the fall 2022 meetings in-person or remotely</a:t>
            </a:r>
          </a:p>
          <a:p>
            <a:pPr marL="0" lvl="1" indent="0">
              <a:buNone/>
            </a:pPr>
            <a:endParaRPr lang="en-US" b="0" dirty="0"/>
          </a:p>
          <a:p>
            <a:pPr marL="0" lvl="1" indent="0">
              <a:buNone/>
            </a:pPr>
            <a:r>
              <a:rPr lang="en-US" b="0" dirty="0"/>
              <a:t>CNES requires a final answer no later than 15 July 2022</a:t>
            </a:r>
          </a:p>
          <a:p>
            <a:pPr marL="0" lvl="1" indent="0">
              <a:buNone/>
            </a:pPr>
            <a:endParaRPr lang="en-US" sz="1800" b="0" dirty="0"/>
          </a:p>
          <a:p>
            <a:pPr marL="0" lvl="1" indent="0">
              <a:buNone/>
            </a:pPr>
            <a:r>
              <a:rPr lang="en-US" sz="1800" b="0" dirty="0"/>
              <a:t>Due Date: 30 June 2022</a:t>
            </a:r>
          </a:p>
        </p:txBody>
      </p:sp>
    </p:spTree>
    <p:extLst>
      <p:ext uri="{BB962C8B-B14F-4D97-AF65-F5344CB8AC3E}">
        <p14:creationId xmlns:p14="http://schemas.microsoft.com/office/powerpoint/2010/main" val="2063899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CMC-A-2022-06-02</a:t>
            </a:r>
          </a:p>
        </p:txBody>
      </p:sp>
      <p:sp>
        <p:nvSpPr>
          <p:cNvPr id="5" name="Content Placeholder 4"/>
          <p:cNvSpPr>
            <a:spLocks noGrp="1"/>
          </p:cNvSpPr>
          <p:nvPr>
            <p:ph idx="1"/>
          </p:nvPr>
        </p:nvSpPr>
        <p:spPr>
          <a:xfrm>
            <a:off x="1981201" y="1163106"/>
            <a:ext cx="8147325" cy="4032525"/>
          </a:xfrm>
        </p:spPr>
        <p:txBody>
          <a:bodyPr/>
          <a:lstStyle/>
          <a:p>
            <a:pPr marL="0" lvl="1" indent="0">
              <a:buNone/>
            </a:pPr>
            <a:r>
              <a:rPr lang="en-US" b="0" dirty="0"/>
              <a:t>The CMC directs the Secretariat to initiate a poll for selecting the CMC midterm meeting date in August/September 2022.</a:t>
            </a:r>
          </a:p>
          <a:p>
            <a:pPr marL="0" lvl="1" indent="0">
              <a:buNone/>
            </a:pPr>
            <a:endParaRPr lang="en-US" b="0" dirty="0"/>
          </a:p>
          <a:p>
            <a:pPr marL="0" lvl="1" indent="0">
              <a:buNone/>
            </a:pPr>
            <a:r>
              <a:rPr lang="en-US" b="0" dirty="0"/>
              <a:t>The Secretariat should avoid the week of 6 September if at all possible.</a:t>
            </a:r>
          </a:p>
          <a:p>
            <a:pPr marL="0" lvl="1" indent="0">
              <a:buNone/>
            </a:pPr>
            <a:endParaRPr lang="en-US" b="0" dirty="0"/>
          </a:p>
          <a:p>
            <a:pPr marL="0" lvl="1" indent="0">
              <a:buNone/>
            </a:pPr>
            <a:r>
              <a:rPr lang="en-US" sz="1800" b="0" dirty="0"/>
              <a:t>Due Date: 30 June 2022</a:t>
            </a:r>
          </a:p>
        </p:txBody>
      </p:sp>
    </p:spTree>
    <p:extLst>
      <p:ext uri="{BB962C8B-B14F-4D97-AF65-F5344CB8AC3E}">
        <p14:creationId xmlns:p14="http://schemas.microsoft.com/office/powerpoint/2010/main" val="911754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CMC-R-2022-06-01</a:t>
            </a:r>
          </a:p>
        </p:txBody>
      </p:sp>
      <p:sp>
        <p:nvSpPr>
          <p:cNvPr id="5" name="Content Placeholder 4"/>
          <p:cNvSpPr>
            <a:spLocks noGrp="1"/>
          </p:cNvSpPr>
          <p:nvPr>
            <p:ph idx="1"/>
          </p:nvPr>
        </p:nvSpPr>
        <p:spPr>
          <a:xfrm>
            <a:off x="1981201" y="1163106"/>
            <a:ext cx="8147325" cy="4032525"/>
          </a:xfrm>
        </p:spPr>
        <p:txBody>
          <a:bodyPr/>
          <a:lstStyle/>
          <a:p>
            <a:pPr marL="0" lvl="1" indent="0">
              <a:buNone/>
            </a:pPr>
            <a:r>
              <a:rPr lang="en-US" b="0" dirty="0"/>
              <a:t>The CCSDS Management Council,</a:t>
            </a:r>
          </a:p>
          <a:p>
            <a:pPr marL="0" lvl="1" indent="0">
              <a:buNone/>
            </a:pPr>
            <a:r>
              <a:rPr lang="en-US" b="0" dirty="0"/>
              <a:t> </a:t>
            </a:r>
          </a:p>
          <a:p>
            <a:pPr marL="0" lvl="1" indent="0">
              <a:buNone/>
            </a:pPr>
            <a:r>
              <a:rPr lang="en-US" b="0" dirty="0"/>
              <a:t>CONSIDERING that the CMC is responsible for appointing CCSDS Deputy Area Directors; and</a:t>
            </a:r>
          </a:p>
          <a:p>
            <a:pPr marL="0" lvl="1" indent="0">
              <a:buNone/>
            </a:pPr>
            <a:r>
              <a:rPr lang="en-US" b="0" dirty="0"/>
              <a:t> </a:t>
            </a:r>
          </a:p>
          <a:p>
            <a:pPr marL="0" lvl="1" indent="0">
              <a:buNone/>
            </a:pPr>
            <a:r>
              <a:rPr lang="en-US" b="0" dirty="0"/>
              <a:t>RECOGNIZING that Mr. Holger Dreihahn (ESA) has been proposed as Deputy Area Director for Cross Support Services (CSS) to replace Mr. Colin Haddow; and</a:t>
            </a:r>
          </a:p>
          <a:p>
            <a:pPr marL="0" lvl="1" indent="0">
              <a:buNone/>
            </a:pPr>
            <a:r>
              <a:rPr lang="en-US" b="0" dirty="0"/>
              <a:t> </a:t>
            </a:r>
          </a:p>
          <a:p>
            <a:pPr marL="0" lvl="1" indent="0">
              <a:buNone/>
            </a:pPr>
            <a:r>
              <a:rPr lang="en-US" b="0" dirty="0"/>
              <a:t>RECOGNIZING that Mr. Holger Dreihahn (ESA) has received the unanimous support of the CMC;</a:t>
            </a:r>
          </a:p>
          <a:p>
            <a:pPr marL="0" lvl="1" indent="0">
              <a:buNone/>
            </a:pPr>
            <a:r>
              <a:rPr lang="en-US" b="0" dirty="0"/>
              <a:t> </a:t>
            </a:r>
          </a:p>
          <a:p>
            <a:pPr marL="0" lvl="1" indent="0">
              <a:buNone/>
            </a:pPr>
            <a:r>
              <a:rPr lang="en-US" b="0" dirty="0"/>
              <a:t>Approves the appointment of Mr. Holger Dreihahn (ESA) as Deputy Area Director of CSS.</a:t>
            </a:r>
          </a:p>
        </p:txBody>
      </p:sp>
    </p:spTree>
    <p:extLst>
      <p:ext uri="{BB962C8B-B14F-4D97-AF65-F5344CB8AC3E}">
        <p14:creationId xmlns:p14="http://schemas.microsoft.com/office/powerpoint/2010/main" val="728454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CMC-R-2022-06-02</a:t>
            </a:r>
          </a:p>
        </p:txBody>
      </p:sp>
      <p:sp>
        <p:nvSpPr>
          <p:cNvPr id="5" name="Content Placeholder 4"/>
          <p:cNvSpPr>
            <a:spLocks noGrp="1"/>
          </p:cNvSpPr>
          <p:nvPr>
            <p:ph idx="1"/>
          </p:nvPr>
        </p:nvSpPr>
        <p:spPr>
          <a:xfrm>
            <a:off x="1981201" y="1163106"/>
            <a:ext cx="8147325" cy="4032525"/>
          </a:xfrm>
        </p:spPr>
        <p:txBody>
          <a:bodyPr/>
          <a:lstStyle/>
          <a:p>
            <a:pPr marL="0" lvl="1" indent="0">
              <a:buNone/>
            </a:pPr>
            <a:r>
              <a:rPr lang="en-US" b="0" dirty="0"/>
              <a:t>The CCSDS expresses its thanks to Michael Blackwood for his years of exemplary service in support of the CCSDS Secretariat and wishes him well in his future endeavors. The Secretariat is instructed to present him with a certificate acknowledging appreciation for his contributions to CCSDS.</a:t>
            </a:r>
          </a:p>
        </p:txBody>
      </p:sp>
    </p:spTree>
    <p:extLst>
      <p:ext uri="{BB962C8B-B14F-4D97-AF65-F5344CB8AC3E}">
        <p14:creationId xmlns:p14="http://schemas.microsoft.com/office/powerpoint/2010/main" val="2079538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CMC-R-2022-06-03</a:t>
            </a:r>
          </a:p>
        </p:txBody>
      </p:sp>
      <p:sp>
        <p:nvSpPr>
          <p:cNvPr id="5" name="Content Placeholder 4"/>
          <p:cNvSpPr>
            <a:spLocks noGrp="1"/>
          </p:cNvSpPr>
          <p:nvPr>
            <p:ph idx="1"/>
          </p:nvPr>
        </p:nvSpPr>
        <p:spPr>
          <a:xfrm>
            <a:off x="1981201" y="1163106"/>
            <a:ext cx="8147325" cy="4032525"/>
          </a:xfrm>
        </p:spPr>
        <p:txBody>
          <a:bodyPr/>
          <a:lstStyle/>
          <a:p>
            <a:pPr marL="0" lvl="1" indent="0">
              <a:buNone/>
            </a:pPr>
            <a:r>
              <a:rPr lang="en-US" b="0" dirty="0"/>
              <a:t>The CCSDS expresses its thanks to Nicolas Bobrinsky for his service as ESA agency representative to CCSDS and wishes him a </a:t>
            </a:r>
            <a:r>
              <a:rPr lang="en-US" b="0"/>
              <a:t>happy retirement.</a:t>
            </a:r>
            <a:endParaRPr lang="en-US" b="0" dirty="0"/>
          </a:p>
        </p:txBody>
      </p:sp>
    </p:spTree>
    <p:extLst>
      <p:ext uri="{BB962C8B-B14F-4D97-AF65-F5344CB8AC3E}">
        <p14:creationId xmlns:p14="http://schemas.microsoft.com/office/powerpoint/2010/main" val="3453622406"/>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D296E8DFE2E4E4994E780C547AA6A26" ma:contentTypeVersion="0" ma:contentTypeDescription="Create a new document." ma:contentTypeScope="" ma:versionID="84fe3c2811bcf89e57e080385652931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2.xml><?xml version="1.0" encoding="utf-8"?>
<ds:datastoreItem xmlns:ds="http://schemas.openxmlformats.org/officeDocument/2006/customXml" ds:itemID="{CBD68513-5D7F-4EB1-88F6-7F80D1606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AF14BD0-ED18-40F8-BACF-92E33194557B}">
  <ds:schemaRefs>
    <ds:schemaRef ds:uri="http://schemas.microsoft.com/office/2006/documentManagement/types"/>
    <ds:schemaRef ds:uri="http://schemas.microsoft.com/office/2006/metadata/properties"/>
    <ds:schemaRef ds:uri="http://purl.org/dc/terms/"/>
    <ds:schemaRef ds:uri="http://purl.org/dc/dcmitype/"/>
    <ds:schemaRef ds:uri="http://schemas.microsoft.com/office/infopath/2007/PartnerControls"/>
    <ds:schemaRef ds:uri="http://schemas.openxmlformats.org/package/2006/metadata/core-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3459</TotalTime>
  <Pages>51</Pages>
  <Words>266</Words>
  <Application>Microsoft Office PowerPoint</Application>
  <PresentationFormat>Widescreen</PresentationFormat>
  <Paragraphs>33</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TMOD Presentations</vt:lpstr>
      <vt:lpstr>PowerPoint Presentation</vt:lpstr>
      <vt:lpstr>CMC-A-2022-06-01</vt:lpstr>
      <vt:lpstr>CMC-A-2022-06-02</vt:lpstr>
      <vt:lpstr>CMC-R-2022-06-01</vt:lpstr>
      <vt:lpstr>CMC-R-2022-06-02</vt:lpstr>
      <vt:lpstr>CMC-R-2022-06-03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Blackwood</dc:creator>
  <cp:lastModifiedBy>Blackwood, Michael D</cp:lastModifiedBy>
  <cp:revision>144</cp:revision>
  <cp:lastPrinted>2017-06-09T12:12:07Z</cp:lastPrinted>
  <dcterms:created xsi:type="dcterms:W3CDTF">1998-05-20T16:00:08Z</dcterms:created>
  <dcterms:modified xsi:type="dcterms:W3CDTF">2022-06-16T19:24:08Z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0x010100AD296E8DFE2E4E4994E780C547AA6A26</vt:lpwstr>
  </property>
</Properties>
</file>