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396" r:id="rId6"/>
    <p:sldId id="3055" r:id="rId7"/>
    <p:sldId id="351" r:id="rId8"/>
    <p:sldId id="2841" r:id="rId9"/>
    <p:sldId id="280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us-Juergen Schulz" initials="KS" lastIdx="1" clrIdx="0">
    <p:extLst>
      <p:ext uri="{19B8F6BF-5375-455C-9EA6-DF929625EA0E}">
        <p15:presenceInfo xmlns:p15="http://schemas.microsoft.com/office/powerpoint/2012/main" userId="S::Klaus-Juergen.Schulz@esa.int::41055448-9779-416a-8c57-62d76c03a3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48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2B7E5B-2430-437D-B124-155799AC7889}" type="datetimeFigureOut">
              <a:rPr lang="en-GB" smtClean="0"/>
              <a:t>15/06/2022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00773-39A9-42D4-87C9-FCFB6BB1838D}" type="slidenum">
              <a:rPr lang="en-GB" smtClean="0"/>
              <a:t>‹#›</a:t>
            </a:fld>
            <a:endParaRPr lang="en-GB"/>
          </a:p>
        </p:txBody>
      </p:sp>
    </p:spTree>
    <p:extLst>
      <p:ext uri="{BB962C8B-B14F-4D97-AF65-F5344CB8AC3E}">
        <p14:creationId xmlns:p14="http://schemas.microsoft.com/office/powerpoint/2010/main" val="111160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CAB2D9-3F25-4E52-B6C6-A8F0F24465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561904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dirty="0"/>
          </a:p>
        </p:txBody>
      </p:sp>
    </p:spTree>
    <p:extLst>
      <p:ext uri="{BB962C8B-B14F-4D97-AF65-F5344CB8AC3E}">
        <p14:creationId xmlns:p14="http://schemas.microsoft.com/office/powerpoint/2010/main" val="3137363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dirty="0"/>
          </a:p>
        </p:txBody>
      </p:sp>
    </p:spTree>
    <p:extLst>
      <p:ext uri="{BB962C8B-B14F-4D97-AF65-F5344CB8AC3E}">
        <p14:creationId xmlns:p14="http://schemas.microsoft.com/office/powerpoint/2010/main" val="2322678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371305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816481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327466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781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955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1"/>
            <a:ext cx="1727200" cy="569913"/>
          </a:xfrm>
          <a:prstGeom prst="rect">
            <a:avLst/>
          </a:prstGeom>
          <a:noFill/>
          <a:ln w="9525">
            <a:noFill/>
            <a:miter lim="800000"/>
            <a:headEnd/>
            <a:tailEnd/>
          </a:ln>
        </p:spPr>
      </p:pic>
      <p:sp>
        <p:nvSpPr>
          <p:cNvPr id="540649" name="Line 1001"/>
          <p:cNvSpPr>
            <a:spLocks noChangeShapeType="1"/>
          </p:cNvSpPr>
          <p:nvPr userDrawn="1"/>
        </p:nvSpPr>
        <p:spPr bwMode="auto">
          <a:xfrm>
            <a:off x="649818" y="685800"/>
            <a:ext cx="10991849" cy="0"/>
          </a:xfrm>
          <a:prstGeom prst="line">
            <a:avLst/>
          </a:prstGeom>
          <a:noFill/>
          <a:ln w="1651">
            <a:solidFill>
              <a:srgbClr val="333399"/>
            </a:solidFill>
            <a:round/>
            <a:headEnd/>
            <a:tailEnd/>
          </a:ln>
        </p:spPr>
        <p:txBody>
          <a:bodyPr/>
          <a:lstStyle/>
          <a:p>
            <a:pPr marL="0" marR="0" lvl="0" indent="0" algn="l" defTabSz="914400" rtl="0" eaLnBrk="0" fontAlgn="base" latinLnBrk="0" hangingPunct="0">
              <a:lnSpc>
                <a:spcPct val="90000"/>
              </a:lnSpc>
              <a:spcBef>
                <a:spcPct val="0"/>
              </a:spcBef>
              <a:spcAft>
                <a:spcPct val="10000"/>
              </a:spcAft>
              <a:buClrTx/>
              <a:buSzPct val="125000"/>
              <a:buFontTx/>
              <a:buNone/>
              <a:tabLst/>
              <a:defRPr/>
            </a:pPr>
            <a:endParaRPr kumimoji="0" lang="en-US" sz="1800" b="1" i="0" u="none" strike="noStrike" kern="1200" cap="none" spc="0" normalizeH="0" baseline="0" noProof="0">
              <a:ln>
                <a:noFill/>
              </a:ln>
              <a:solidFill>
                <a:srgbClr val="000000"/>
              </a:solidFill>
              <a:effectLst/>
              <a:uLnTx/>
              <a:uFillTx/>
              <a:latin typeface="Arial" charset="0"/>
              <a:ea typeface="+mn-ea"/>
              <a:cs typeface="+mn-cs"/>
            </a:endParaRPr>
          </a:p>
        </p:txBody>
      </p:sp>
      <p:pic>
        <p:nvPicPr>
          <p:cNvPr id="1029" name="Picture 1" descr="part1"/>
          <p:cNvPicPr>
            <a:picLocks noChangeAspect="1" noChangeArrowheads="1"/>
          </p:cNvPicPr>
          <p:nvPr userDrawn="1"/>
        </p:nvPicPr>
        <p:blipFill>
          <a:blip r:embed="rId5" cstate="print"/>
          <a:srcRect/>
          <a:stretch>
            <a:fillRect/>
          </a:stretch>
        </p:blipFill>
        <p:spPr bwMode="auto">
          <a:xfrm>
            <a:off x="4368800" y="6477001"/>
            <a:ext cx="3454400" cy="341313"/>
          </a:xfrm>
          <a:prstGeom prst="rect">
            <a:avLst/>
          </a:prstGeom>
          <a:noFill/>
          <a:ln w="9525">
            <a:noFill/>
            <a:miter lim="800000"/>
            <a:headEnd/>
            <a:tailEnd/>
          </a:ln>
        </p:spPr>
      </p:pic>
      <p:sp>
        <p:nvSpPr>
          <p:cNvPr id="6" name="Rectangle 1003"/>
          <p:cNvSpPr>
            <a:spLocks noChangeArrowheads="1"/>
          </p:cNvSpPr>
          <p:nvPr userDrawn="1"/>
        </p:nvSpPr>
        <p:spPr bwMode="auto">
          <a:xfrm>
            <a:off x="10243741" y="6477001"/>
            <a:ext cx="1605215" cy="236748"/>
          </a:xfrm>
          <a:prstGeom prst="rect">
            <a:avLst/>
          </a:prstGeom>
          <a:noFill/>
          <a:ln w="12700">
            <a:noFill/>
            <a:miter lim="800000"/>
            <a:headEnd type="none" w="sm" len="sm"/>
            <a:tailEnd type="none" w="sm" len="sm"/>
          </a:ln>
          <a:effectLst/>
        </p:spPr>
        <p:txBody>
          <a:bodyPr wrap="none" lIns="82058" tIns="41029" rIns="82058" bIns="41029">
            <a:spAutoFit/>
          </a:bodyPr>
          <a:lstStyle/>
          <a:p>
            <a:pPr marL="0" marR="0" lvl="0" indent="0" algn="l" defTabSz="820738"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333399"/>
                </a:solidFill>
                <a:effectLst/>
                <a:uLnTx/>
                <a:uFillTx/>
                <a:latin typeface="Arial" charset="0"/>
                <a:ea typeface="+mn-ea"/>
                <a:cs typeface="+mn-cs"/>
              </a:rPr>
              <a:t>14-16 Jun 2022-cesg-</a:t>
            </a:r>
            <a:fld id="{A695BC2C-BEAC-4E31-AADE-93F4F0C57784}" type="slidenum">
              <a:rPr kumimoji="0" lang="en-US" sz="1000" b="1" i="0" u="none" strike="noStrike" kern="1200" cap="none" spc="0" normalizeH="0" baseline="0" noProof="0" smtClean="0">
                <a:ln>
                  <a:noFill/>
                </a:ln>
                <a:solidFill>
                  <a:srgbClr val="333399"/>
                </a:solidFill>
                <a:effectLst/>
                <a:uLnTx/>
                <a:uFillTx/>
                <a:latin typeface="Arial" charset="0"/>
                <a:ea typeface="+mn-ea"/>
                <a:cs typeface="+mn-cs"/>
              </a:rPr>
              <a:pPr marL="0" marR="0" lvl="0" indent="0" algn="l" defTabSz="820738" rtl="0" eaLnBrk="0" fontAlgn="base" latinLnBrk="0" hangingPunct="0">
                <a:lnSpc>
                  <a:spcPct val="100000"/>
                </a:lnSpc>
                <a:spcBef>
                  <a:spcPct val="0"/>
                </a:spcBef>
                <a:spcAft>
                  <a:spcPct val="0"/>
                </a:spcAft>
                <a:buClrTx/>
                <a:buSzTx/>
                <a:buFontTx/>
                <a:buNone/>
                <a:tabLst/>
                <a:defRPr/>
              </a:pPr>
              <a:t>‹#›</a:t>
            </a:fld>
            <a:endParaRPr kumimoji="0" lang="en-US" sz="1000" b="1" i="0" u="none" strike="noStrike" kern="1200" cap="none" spc="0" normalizeH="0" baseline="0" noProof="0" dirty="0">
              <a:ln>
                <a:noFill/>
              </a:ln>
              <a:solidFill>
                <a:srgbClr val="333399"/>
              </a:solidFill>
              <a:effectLst/>
              <a:uLnTx/>
              <a:uFillTx/>
              <a:latin typeface="Arial" charset="0"/>
              <a:ea typeface="+mn-ea"/>
              <a:cs typeface="+mn-cs"/>
            </a:endParaRPr>
          </a:p>
        </p:txBody>
      </p:sp>
    </p:spTree>
    <p:extLst>
      <p:ext uri="{BB962C8B-B14F-4D97-AF65-F5344CB8AC3E}">
        <p14:creationId xmlns:p14="http://schemas.microsoft.com/office/powerpoint/2010/main" val="1152648114"/>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803" name="Text Box 11"/>
          <p:cNvSpPr txBox="1">
            <a:spLocks noChangeArrowheads="1"/>
          </p:cNvSpPr>
          <p:nvPr/>
        </p:nvSpPr>
        <p:spPr bwMode="auto">
          <a:xfrm>
            <a:off x="2580903" y="1074509"/>
            <a:ext cx="7693061" cy="2985433"/>
          </a:xfrm>
          <a:prstGeom prst="rect">
            <a:avLst/>
          </a:prstGeom>
          <a:noFill/>
          <a:ln w="76200">
            <a:solidFill>
              <a:srgbClr val="000099"/>
            </a:solidFill>
            <a:miter lim="800000"/>
            <a:headEnd type="none" w="sm" len="sm"/>
            <a:tailEnd type="none" w="sm" len="sm"/>
          </a:ln>
          <a:effectLst/>
        </p:spPr>
        <p:txBody>
          <a:bodyPr wrap="square">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rPr>
              <a:t>CCSDS Engineering Steering Group (CESG):</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rPr>
              <a:t>Topics, Issues and Concerns reported to the CMC </a:t>
            </a:r>
            <a:endParaRPr kumimoji="0" lang="en-US" sz="1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99"/>
              </a:solidFill>
              <a:effectLst>
                <a:outerShdw blurRad="38100" dist="38100" dir="2700000" algn="tl">
                  <a:srgbClr val="C0C0C0"/>
                </a:outerShdw>
              </a:effectLst>
              <a:uLnTx/>
              <a:uFillTx/>
              <a:latin typeface="Calibri" pitchFamily="34" charset="0"/>
              <a:ea typeface="+mn-ea"/>
              <a:cs typeface="+mn-cs"/>
            </a:endParaRPr>
          </a:p>
        </p:txBody>
      </p:sp>
      <p:sp>
        <p:nvSpPr>
          <p:cNvPr id="19462" name="Text Box 12"/>
          <p:cNvSpPr txBox="1">
            <a:spLocks noChangeArrowheads="1"/>
          </p:cNvSpPr>
          <p:nvPr/>
        </p:nvSpPr>
        <p:spPr bwMode="auto">
          <a:xfrm>
            <a:off x="4180525" y="4157846"/>
            <a:ext cx="4442242" cy="1569660"/>
          </a:xfrm>
          <a:prstGeom prst="rect">
            <a:avLst/>
          </a:prstGeom>
          <a:noFill/>
          <a:ln w="12700">
            <a:noFill/>
            <a:miter lim="800000"/>
            <a:headEnd type="none" w="sm" len="sm"/>
            <a:tailEnd type="none" w="sm" len="sm"/>
          </a:ln>
        </p:spPr>
        <p:txBody>
          <a:bodyPr wrap="none">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99"/>
              </a:solidFill>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99"/>
                </a:solidFill>
                <a:effectLst/>
                <a:uLnTx/>
                <a:uFillTx/>
                <a:latin typeface="Calibri" pitchFamily="34" charset="0"/>
                <a:ea typeface="+mn-ea"/>
                <a:cs typeface="+mn-cs"/>
              </a:rPr>
              <a:t>Joint (virtual) CMC-CESG Meeting</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99"/>
                </a:solidFill>
                <a:effectLst/>
                <a:uLnTx/>
                <a:uFillTx/>
                <a:latin typeface="Calibri" pitchFamily="34" charset="0"/>
                <a:ea typeface="+mn-ea"/>
                <a:cs typeface="+mn-cs"/>
              </a:rPr>
              <a:t> </a:t>
            </a:r>
            <a:endParaRPr kumimoji="0" lang="en-US" sz="1000" b="1" i="0" u="sng" strike="noStrike" kern="1200" cap="none" spc="0" normalizeH="0" baseline="0" noProof="0" dirty="0">
              <a:ln>
                <a:noFill/>
              </a:ln>
              <a:solidFill>
                <a:srgbClr val="618FFD"/>
              </a:solidFill>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r>
              <a:rPr lang="en-US" b="1" dirty="0">
                <a:solidFill>
                  <a:srgbClr val="000099"/>
                </a:solidFill>
                <a:latin typeface="Calibri" pitchFamily="34" charset="0"/>
              </a:rPr>
              <a:t>15 June 2022</a:t>
            </a:r>
            <a:endParaRPr kumimoji="0" lang="en-US" sz="1200" b="1" i="0" u="sng" strike="noStrike" kern="1200" cap="none" spc="0" normalizeH="0" baseline="0" noProof="0" dirty="0">
              <a:ln>
                <a:noFill/>
              </a:ln>
              <a:solidFill>
                <a:srgbClr val="0033CC"/>
              </a:solidFill>
              <a:effectLst/>
              <a:uLnTx/>
              <a:uFillTx/>
              <a:latin typeface="Calibri" pitchFamily="34"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srgbClr val="0033CC"/>
              </a:solidFill>
              <a:effectLst/>
              <a:uLnTx/>
              <a:uFillTx/>
              <a:latin typeface="Calibri" pitchFamily="34" charset="0"/>
              <a:ea typeface="+mn-ea"/>
              <a:cs typeface="+mn-cs"/>
            </a:endParaRPr>
          </a:p>
        </p:txBody>
      </p:sp>
      <p:sp>
        <p:nvSpPr>
          <p:cNvPr id="19458" name="Rectangle 5"/>
          <p:cNvSpPr>
            <a:spLocks noChangeArrowheads="1"/>
          </p:cNvSpPr>
          <p:nvPr/>
        </p:nvSpPr>
        <p:spPr bwMode="auto">
          <a:xfrm>
            <a:off x="1524000" y="0"/>
            <a:ext cx="1371600" cy="609600"/>
          </a:xfrm>
          <a:prstGeom prst="rect">
            <a:avLst/>
          </a:prstGeom>
          <a:solidFill>
            <a:schemeClr val="bg1"/>
          </a:solidFill>
          <a:ln w="9525" algn="ctr">
            <a:noFill/>
            <a:miter lim="800000"/>
            <a:headEnd/>
            <a:tailEnd/>
          </a:ln>
        </p:spPr>
        <p:txBody>
          <a:bodyPr wrap="none" anchor="ctr"/>
          <a:lstStyle/>
          <a:p>
            <a:pPr marL="0" marR="0" lvl="0" indent="0" algn="l" defTabSz="914400" rtl="0" eaLnBrk="0" fontAlgn="auto" latinLnBrk="0" hangingPunct="0">
              <a:lnSpc>
                <a:spcPct val="90000"/>
              </a:lnSpc>
              <a:spcBef>
                <a:spcPts val="0"/>
              </a:spcBef>
              <a:spcAft>
                <a:spcPct val="10000"/>
              </a:spcAft>
              <a:buClrTx/>
              <a:buSzPct val="125000"/>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9459" name="Rectangle 6"/>
          <p:cNvSpPr>
            <a:spLocks noChangeArrowheads="1"/>
          </p:cNvSpPr>
          <p:nvPr/>
        </p:nvSpPr>
        <p:spPr bwMode="auto">
          <a:xfrm>
            <a:off x="9220200" y="0"/>
            <a:ext cx="1447800" cy="685800"/>
          </a:xfrm>
          <a:prstGeom prst="rect">
            <a:avLst/>
          </a:prstGeom>
          <a:solidFill>
            <a:schemeClr val="bg1"/>
          </a:solidFill>
          <a:ln w="9525" algn="ctr">
            <a:noFill/>
            <a:miter lim="800000"/>
            <a:headEnd/>
            <a:tailEnd/>
          </a:ln>
        </p:spPr>
        <p:txBody>
          <a:bodyPr wrap="none" anchor="ctr"/>
          <a:lstStyle/>
          <a:p>
            <a:pPr marL="0" marR="0" lvl="0" indent="0" algn="l" defTabSz="914400" rtl="0" eaLnBrk="0" fontAlgn="auto" latinLnBrk="0" hangingPunct="0">
              <a:lnSpc>
                <a:spcPct val="90000"/>
              </a:lnSpc>
              <a:spcBef>
                <a:spcPts val="0"/>
              </a:spcBef>
              <a:spcAft>
                <a:spcPct val="10000"/>
              </a:spcAft>
              <a:buClrTx/>
              <a:buSzPct val="125000"/>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0321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48574" y="966158"/>
            <a:ext cx="11300603" cy="5266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eaLnBrk="1" hangingPunct="1">
              <a:lnSpc>
                <a:spcPct val="107000"/>
              </a:lnSpc>
              <a:spcBef>
                <a:spcPts val="0"/>
              </a:spcBef>
              <a:spcAft>
                <a:spcPts val="0"/>
              </a:spcAft>
              <a:buSzTx/>
            </a:pPr>
            <a:r>
              <a:rPr lang="en-GB" sz="1800" dirty="0">
                <a:solidFill>
                  <a:srgbClr val="618FFD">
                    <a:lumMod val="50000"/>
                  </a:srgbClr>
                </a:solidFill>
                <a:ea typeface="Calibri" panose="020F0502020204030204" pitchFamily="34" charset="0"/>
                <a:cs typeface="Times New Roman" panose="02020603050405020304" pitchFamily="18" charset="0"/>
              </a:rPr>
              <a:t>Security in cooperative missions</a:t>
            </a:r>
          </a:p>
          <a:p>
            <a:pPr marL="285750" indent="-285750" eaLnBrk="1" hangingPunct="1">
              <a:lnSpc>
                <a:spcPct val="107000"/>
              </a:lnSpc>
              <a:spcBef>
                <a:spcPts val="0"/>
              </a:spcBef>
              <a:spcAft>
                <a:spcPts val="0"/>
              </a:spcAft>
              <a:buSzTx/>
              <a:buFont typeface="Arial" panose="020B0604020202020204" pitchFamily="34" charset="0"/>
              <a:buChar char="•"/>
            </a:pPr>
            <a:r>
              <a:rPr lang="en-GB" sz="1800" dirty="0">
                <a:solidFill>
                  <a:srgbClr val="000000"/>
                </a:solidFill>
                <a:ea typeface="Calibri" panose="020F0502020204030204" pitchFamily="34" charset="0"/>
                <a:cs typeface="Times New Roman" panose="02020603050405020304" pitchFamily="18" charset="0"/>
              </a:rPr>
              <a:t>ESA/NASA have approached IOAG #25 23-25 May 2022 for the creation of a “Cooperative Security Working Group” involving the agencies security offices (ESA: ESO; NASA:CIO; ASI, CNES, UKSA, JAXA, ISRO …) -&gt; waiting for IOAG #25 minutes of meeting</a:t>
            </a:r>
          </a:p>
          <a:p>
            <a:pPr marL="285750" indent="-285750" eaLnBrk="1" hangingPunct="1">
              <a:lnSpc>
                <a:spcPct val="107000"/>
              </a:lnSpc>
              <a:spcBef>
                <a:spcPts val="0"/>
              </a:spcBef>
              <a:spcAft>
                <a:spcPts val="0"/>
              </a:spcAft>
              <a:buSzTx/>
              <a:buFont typeface="Arial" panose="020B0604020202020204" pitchFamily="34" charset="0"/>
              <a:buChar char="•"/>
            </a:pPr>
            <a:r>
              <a:rPr lang="en-GB" sz="1800" dirty="0">
                <a:solidFill>
                  <a:srgbClr val="000000"/>
                </a:solidFill>
                <a:ea typeface="Calibri" panose="020F0502020204030204" pitchFamily="34" charset="0"/>
                <a:cs typeface="Times New Roman" panose="02020603050405020304" pitchFamily="18" charset="0"/>
              </a:rPr>
              <a:t>CCSDS to standardise the technical security protocols and the associated management protocols</a:t>
            </a:r>
          </a:p>
          <a:p>
            <a:pPr marR="0" lvl="0" algn="l" defTabSz="914400" rtl="0" eaLnBrk="1" fontAlgn="base" latinLnBrk="0" hangingPunct="1">
              <a:lnSpc>
                <a:spcPct val="107000"/>
              </a:lnSpc>
              <a:spcBef>
                <a:spcPts val="0"/>
              </a:spcBef>
              <a:spcAft>
                <a:spcPts val="0"/>
              </a:spcAft>
              <a:buClrTx/>
              <a:buSzTx/>
              <a:tabLst/>
              <a:defRPr/>
            </a:pPr>
            <a:endParaRPr lang="en-GB" b="1" kern="0" dirty="0">
              <a:solidFill>
                <a:srgbClr val="618FFD">
                  <a:lumMod val="50000"/>
                </a:srgbClr>
              </a:solidFill>
              <a:latin typeface="Arial"/>
              <a:cs typeface="Times New Roman" panose="02020603050405020304" pitchFamily="18" charset="0"/>
            </a:endParaRPr>
          </a:p>
          <a:p>
            <a:pPr marR="0" lvl="0" algn="l" defTabSz="914400" rtl="0" eaLnBrk="1" fontAlgn="base" latinLnBrk="0" hangingPunct="1">
              <a:lnSpc>
                <a:spcPct val="107000"/>
              </a:lnSpc>
              <a:spcBef>
                <a:spcPts val="0"/>
              </a:spcBef>
              <a:spcAft>
                <a:spcPts val="0"/>
              </a:spcAft>
              <a:buClrTx/>
              <a:buSzTx/>
              <a:tabLst/>
              <a:defRPr/>
            </a:pPr>
            <a:r>
              <a:rPr lang="en-GB" kern="0" dirty="0">
                <a:solidFill>
                  <a:srgbClr val="618FFD">
                    <a:lumMod val="50000"/>
                  </a:srgbClr>
                </a:solidFill>
                <a:latin typeface="Arial"/>
                <a:cs typeface="Times New Roman" panose="02020603050405020304" pitchFamily="18" charset="0"/>
              </a:rPr>
              <a:t>2. </a:t>
            </a:r>
            <a:r>
              <a:rPr lang="en-GB" dirty="0">
                <a:solidFill>
                  <a:srgbClr val="618FFD">
                    <a:lumMod val="50000"/>
                  </a:srgbClr>
                </a:solidFill>
                <a:cs typeface="Times New Roman" panose="02020603050405020304" pitchFamily="18" charset="0"/>
              </a:rPr>
              <a:t>Data Delivery via commercial Clouds</a:t>
            </a:r>
          </a:p>
          <a:p>
            <a:pPr marL="230188" marR="0" lvl="0" indent="-230188"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Presentation to IOAG </a:t>
            </a:r>
            <a:r>
              <a:rPr lang="en-GB" sz="1800" dirty="0">
                <a:solidFill>
                  <a:srgbClr val="000000"/>
                </a:solidFill>
                <a:ea typeface="Calibri" panose="020F0502020204030204" pitchFamily="34" charset="0"/>
                <a:cs typeface="Times New Roman" panose="02020603050405020304" pitchFamily="18" charset="0"/>
              </a:rPr>
              <a:t>#25 23-25 May 2022 </a:t>
            </a:r>
            <a:r>
              <a:rPr lang="en-GB" dirty="0">
                <a:solidFill>
                  <a:srgbClr val="000000"/>
                </a:solidFill>
                <a:cs typeface="Times New Roman" panose="02020603050405020304" pitchFamily="18" charset="0"/>
              </a:rPr>
              <a:t>by CSS AD (Erik Barkley) on adaptation of SLE and CSTS protocols for Cloud based data delivery -&gt; CSS plans (limited) </a:t>
            </a:r>
            <a:r>
              <a:rPr lang="en-GB" dirty="0" err="1">
                <a:solidFill>
                  <a:srgbClr val="000000"/>
                </a:solidFill>
                <a:cs typeface="Times New Roman" panose="02020603050405020304" pitchFamily="18" charset="0"/>
              </a:rPr>
              <a:t>BoF</a:t>
            </a:r>
            <a:r>
              <a:rPr lang="en-GB" dirty="0">
                <a:solidFill>
                  <a:srgbClr val="000000"/>
                </a:solidFill>
                <a:cs typeface="Times New Roman" panose="02020603050405020304" pitchFamily="18" charset="0"/>
              </a:rPr>
              <a:t>, later SEA larger scope </a:t>
            </a:r>
            <a:r>
              <a:rPr lang="en-GB" dirty="0" err="1">
                <a:solidFill>
                  <a:srgbClr val="000000"/>
                </a:solidFill>
                <a:cs typeface="Times New Roman" panose="02020603050405020304" pitchFamily="18" charset="0"/>
              </a:rPr>
              <a:t>BoF</a:t>
            </a:r>
            <a:r>
              <a:rPr lang="en-GB" dirty="0">
                <a:solidFill>
                  <a:srgbClr val="000000"/>
                </a:solidFill>
                <a:cs typeface="Times New Roman" panose="02020603050405020304" pitchFamily="18" charset="0"/>
              </a:rPr>
              <a:t> </a:t>
            </a:r>
          </a:p>
          <a:p>
            <a:pPr marL="0" marR="0" lvl="0" indent="0" algn="l" defTabSz="914400" rtl="0" eaLnBrk="1" fontAlgn="base" latinLnBrk="0" hangingPunct="1">
              <a:lnSpc>
                <a:spcPct val="107000"/>
              </a:lnSpc>
              <a:spcBef>
                <a:spcPts val="0"/>
              </a:spcBef>
              <a:spcAft>
                <a:spcPts val="0"/>
              </a:spcAft>
              <a:buClrTx/>
              <a:buSzTx/>
              <a:buFontTx/>
              <a:buNone/>
              <a:tabLst/>
              <a:defRPr/>
            </a:pPr>
            <a:endParaRPr kumimoji="0" lang="en-GB" sz="1800" b="1" i="0" u="none" strike="noStrike" kern="0" cap="none" spc="0" normalizeH="0" baseline="0" noProof="0" dirty="0">
              <a:ln>
                <a:noFill/>
              </a:ln>
              <a:solidFill>
                <a:srgbClr val="618FFD">
                  <a:lumMod val="50000"/>
                </a:srgbClr>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7000"/>
              </a:lnSpc>
              <a:spcBef>
                <a:spcPts val="0"/>
              </a:spcBef>
              <a:spcAft>
                <a:spcPts val="0"/>
              </a:spcAft>
              <a:buClrTx/>
              <a:buSzTx/>
              <a:buFontTx/>
              <a:buNone/>
              <a:tabLst/>
              <a:defRPr/>
            </a:pPr>
            <a:r>
              <a:rPr lang="en-GB" dirty="0">
                <a:solidFill>
                  <a:srgbClr val="618FFD">
                    <a:lumMod val="50000"/>
                  </a:srgbClr>
                </a:solidFill>
                <a:cs typeface="Times New Roman" panose="02020603050405020304" pitchFamily="18" charset="0"/>
              </a:rPr>
              <a:t>3. Systems Management &amp; Configuration, Meeting 20 Jan 2022</a:t>
            </a:r>
          </a:p>
          <a:p>
            <a:pPr marL="230188" marR="0" lvl="0" indent="-230188"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Functional Resource Model (FRM): Formal names, data types, value ranges</a:t>
            </a:r>
          </a:p>
          <a:p>
            <a:pPr marL="230188" marR="0" lvl="0" indent="-230188"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Electronic Data Sheets (EDS): Inclusion of FRM definitions for specification of onboard subsystems including their verification (derivation of test tools)</a:t>
            </a:r>
          </a:p>
          <a:p>
            <a:pPr marL="568325" marR="0" lvl="1" indent="-222250"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Mini-Demonstration: A formal PDU definition for a Bundle Node Agent using FRM and EDS to derive a more formal definition ready for implementation, testing and ensuring interoperability -&gt; Successful</a:t>
            </a:r>
          </a:p>
          <a:p>
            <a:pPr marL="568325" marR="0" lvl="1" indent="-222250"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Next step: Demonstration of FRM for a complete Bundle Node Agent</a:t>
            </a:r>
          </a:p>
          <a:p>
            <a:pPr marL="568325" marR="0" lvl="1" indent="-222250"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Future Potential: Augment blue books with FRM formal specifications</a:t>
            </a:r>
          </a:p>
        </p:txBody>
      </p:sp>
      <p:sp>
        <p:nvSpPr>
          <p:cNvPr id="6147" name="AutoShape 3"/>
          <p:cNvSpPr>
            <a:spLocks/>
          </p:cNvSpPr>
          <p:nvPr/>
        </p:nvSpPr>
        <p:spPr bwMode="auto">
          <a:xfrm>
            <a:off x="2409120" y="126170"/>
            <a:ext cx="7736366"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CMC Fall 2021 -&gt; CMC Spring 2022 (1/2)</a:t>
            </a:r>
            <a:endParaRPr lang="en-US" dirty="0"/>
          </a:p>
        </p:txBody>
      </p:sp>
      <p:sp>
        <p:nvSpPr>
          <p:cNvPr id="6" name="AutoShape 2">
            <a:extLst>
              <a:ext uri="{FF2B5EF4-FFF2-40B4-BE49-F238E27FC236}">
                <a16:creationId xmlns:a16="http://schemas.microsoft.com/office/drawing/2014/main" id="{3AE5AC7F-F42E-4816-AC2B-4E310653E2C5}"/>
              </a:ext>
            </a:extLst>
          </p:cNvPr>
          <p:cNvSpPr>
            <a:spLocks/>
          </p:cNvSpPr>
          <p:nvPr/>
        </p:nvSpPr>
        <p:spPr bwMode="auto">
          <a:xfrm>
            <a:off x="4290216" y="621694"/>
            <a:ext cx="9551619"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Tree>
    <p:extLst>
      <p:ext uri="{BB962C8B-B14F-4D97-AF65-F5344CB8AC3E}">
        <p14:creationId xmlns:p14="http://schemas.microsoft.com/office/powerpoint/2010/main" val="285494102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48574" y="966158"/>
            <a:ext cx="11300603" cy="5266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eaLnBrk="1" hangingPunct="1">
              <a:lnSpc>
                <a:spcPct val="107000"/>
              </a:lnSpc>
              <a:spcBef>
                <a:spcPts val="0"/>
              </a:spcBef>
              <a:spcAft>
                <a:spcPts val="0"/>
              </a:spcAft>
              <a:buSzTx/>
            </a:pPr>
            <a:r>
              <a:rPr lang="en-GB" sz="1800" dirty="0">
                <a:solidFill>
                  <a:srgbClr val="618FFD">
                    <a:lumMod val="50000"/>
                  </a:srgbClr>
                </a:solidFill>
                <a:ea typeface="Calibri" panose="020F0502020204030204" pitchFamily="34" charset="0"/>
                <a:cs typeface="Times New Roman" panose="02020603050405020304" pitchFamily="18" charset="0"/>
              </a:rPr>
              <a:t>4. CCSDS Success Stories</a:t>
            </a:r>
          </a:p>
          <a:p>
            <a:pPr marL="285750" indent="-285750" eaLnBrk="1" hangingPunct="1">
              <a:lnSpc>
                <a:spcPct val="107000"/>
              </a:lnSpc>
              <a:spcBef>
                <a:spcPts val="0"/>
              </a:spcBef>
              <a:spcAft>
                <a:spcPts val="0"/>
              </a:spcAft>
              <a:buSzTx/>
              <a:buFont typeface="Arial" panose="020B0604020202020204" pitchFamily="34" charset="0"/>
              <a:buChar char="•"/>
            </a:pPr>
            <a:r>
              <a:rPr lang="en-GB" sz="1800" dirty="0">
                <a:solidFill>
                  <a:srgbClr val="000000"/>
                </a:solidFill>
                <a:ea typeface="Calibri" panose="020F0502020204030204" pitchFamily="34" charset="0"/>
                <a:cs typeface="Times New Roman" panose="02020603050405020304" pitchFamily="18" charset="0"/>
              </a:rPr>
              <a:t>Inspired by 40 years of CCSDS better publicity is needed. Two improvements proposed:	</a:t>
            </a:r>
          </a:p>
          <a:p>
            <a:pPr marL="742950" lvl="1" indent="-285750">
              <a:lnSpc>
                <a:spcPct val="107000"/>
              </a:lnSpc>
              <a:buFont typeface="Arial" panose="020B0604020202020204" pitchFamily="34" charset="0"/>
              <a:buChar char="•"/>
            </a:pPr>
            <a:r>
              <a:rPr lang="en-GB" dirty="0">
                <a:solidFill>
                  <a:srgbClr val="000000"/>
                </a:solidFill>
                <a:ea typeface="Calibri" panose="020F0502020204030204" pitchFamily="34" charset="0"/>
                <a:cs typeface="Times New Roman" panose="02020603050405020304" pitchFamily="18" charset="0"/>
              </a:rPr>
              <a:t>Better statistics of CCSDS standards infusion into flight projects</a:t>
            </a:r>
          </a:p>
          <a:p>
            <a:pPr marL="742950" lvl="1" indent="-285750">
              <a:lnSpc>
                <a:spcPct val="107000"/>
              </a:lnSpc>
              <a:buFont typeface="Arial" panose="020B0604020202020204" pitchFamily="34" charset="0"/>
              <a:buChar char="•"/>
            </a:pPr>
            <a:r>
              <a:rPr lang="en-GB" dirty="0">
                <a:solidFill>
                  <a:srgbClr val="000000"/>
                </a:solidFill>
                <a:ea typeface="Calibri" panose="020F0502020204030204" pitchFamily="34" charset="0"/>
                <a:cs typeface="Times New Roman" panose="02020603050405020304" pitchFamily="18" charset="0"/>
              </a:rPr>
              <a:t>CWE folder for sharing of success stories</a:t>
            </a:r>
          </a:p>
          <a:p>
            <a:pPr marR="0" lvl="0" algn="l" defTabSz="914400" rtl="0" eaLnBrk="1" fontAlgn="base" latinLnBrk="0" hangingPunct="1">
              <a:lnSpc>
                <a:spcPct val="107000"/>
              </a:lnSpc>
              <a:spcBef>
                <a:spcPts val="0"/>
              </a:spcBef>
              <a:spcAft>
                <a:spcPts val="0"/>
              </a:spcAft>
              <a:buClrTx/>
              <a:buSzTx/>
              <a:tabLst/>
              <a:defRPr/>
            </a:pPr>
            <a:endParaRPr lang="en-GB" b="1" kern="0" dirty="0">
              <a:solidFill>
                <a:srgbClr val="618FFD">
                  <a:lumMod val="50000"/>
                </a:srgbClr>
              </a:solidFill>
              <a:latin typeface="Arial"/>
              <a:cs typeface="Times New Roman" panose="02020603050405020304" pitchFamily="18" charset="0"/>
            </a:endParaRPr>
          </a:p>
          <a:p>
            <a:pPr marL="0" marR="0" lvl="0" indent="0" algn="l" defTabSz="914400" rtl="0" eaLnBrk="1" fontAlgn="base" latinLnBrk="0" hangingPunct="1">
              <a:lnSpc>
                <a:spcPct val="107000"/>
              </a:lnSpc>
              <a:spcBef>
                <a:spcPts val="0"/>
              </a:spcBef>
              <a:spcAft>
                <a:spcPts val="0"/>
              </a:spcAft>
              <a:buClrTx/>
              <a:buSzTx/>
              <a:buFontTx/>
              <a:buNone/>
              <a:tabLst/>
              <a:defRPr/>
            </a:pPr>
            <a:r>
              <a:rPr lang="en-GB" dirty="0">
                <a:solidFill>
                  <a:srgbClr val="618FFD">
                    <a:lumMod val="50000"/>
                  </a:srgbClr>
                </a:solidFill>
                <a:cs typeface="Times New Roman" panose="02020603050405020304" pitchFamily="18" charset="0"/>
              </a:rPr>
              <a:t>5. Lunar Inter-Satellite Links / Protocol stack</a:t>
            </a:r>
          </a:p>
          <a:p>
            <a:pPr marL="230188" marR="0" lvl="0" indent="-230188"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Need for Magenta book under discussion to narrow down technical choices -&gt; dedicated meeting 5 Jul 2022</a:t>
            </a:r>
          </a:p>
          <a:p>
            <a:pPr fontAlgn="base">
              <a:lnSpc>
                <a:spcPct val="107000"/>
              </a:lnSpc>
              <a:defRPr/>
            </a:pPr>
            <a:endParaRPr lang="en-GB" dirty="0">
              <a:solidFill>
                <a:srgbClr val="000000"/>
              </a:solidFill>
              <a:cs typeface="Times New Roman" panose="02020603050405020304" pitchFamily="18" charset="0"/>
            </a:endParaRPr>
          </a:p>
          <a:p>
            <a:pPr fontAlgn="base">
              <a:lnSpc>
                <a:spcPct val="107000"/>
              </a:lnSpc>
              <a:defRPr/>
            </a:pPr>
            <a:r>
              <a:rPr lang="en-GB" kern="0" dirty="0">
                <a:solidFill>
                  <a:srgbClr val="000000"/>
                </a:solidFill>
                <a:latin typeface="Arial"/>
                <a:cs typeface="Times New Roman" panose="02020603050405020304" pitchFamily="18" charset="0"/>
              </a:rPr>
              <a:t>6</a:t>
            </a:r>
            <a:r>
              <a:rPr lang="en-GB" kern="0" dirty="0">
                <a:solidFill>
                  <a:srgbClr val="618FFD">
                    <a:lumMod val="50000"/>
                  </a:srgbClr>
                </a:solidFill>
                <a:latin typeface="Arial"/>
                <a:cs typeface="Times New Roman" panose="02020603050405020304" pitchFamily="18" charset="0"/>
              </a:rPr>
              <a:t>. </a:t>
            </a:r>
            <a:r>
              <a:rPr lang="en-GB" dirty="0">
                <a:solidFill>
                  <a:srgbClr val="618FFD">
                    <a:lumMod val="50000"/>
                  </a:srgbClr>
                </a:solidFill>
                <a:cs typeface="Times New Roman" panose="02020603050405020304" pitchFamily="18" charset="0"/>
              </a:rPr>
              <a:t>Mission Operations Service Infusion </a:t>
            </a:r>
          </a:p>
          <a:p>
            <a:pPr marL="230188" marR="0" lvl="0" indent="-230188"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Different perception of MO services usefulness -&gt; dedicated meeting 6 Sep 2022</a:t>
            </a:r>
          </a:p>
          <a:p>
            <a:pPr marL="230188" marR="0" lvl="0" indent="-230188" algn="l" defTabSz="914400" rtl="0" eaLnBrk="1" fontAlgn="base" latinLnBrk="0" hangingPunct="1">
              <a:lnSpc>
                <a:spcPct val="107000"/>
              </a:lnSpc>
              <a:spcBef>
                <a:spcPts val="0"/>
              </a:spcBef>
              <a:spcAft>
                <a:spcPts val="0"/>
              </a:spcAft>
              <a:buClrTx/>
              <a:buSzTx/>
              <a:buFontTx/>
              <a:buChar char="•"/>
              <a:tabLst/>
              <a:defRPr/>
            </a:pPr>
            <a:endParaRPr lang="en-GB" dirty="0">
              <a:solidFill>
                <a:srgbClr val="000000"/>
              </a:solidFill>
              <a:cs typeface="Times New Roman" panose="02020603050405020304" pitchFamily="18" charset="0"/>
            </a:endParaRPr>
          </a:p>
          <a:p>
            <a:pPr marR="0" lvl="0" algn="l" defTabSz="914400" rtl="0" eaLnBrk="1" fontAlgn="base" latinLnBrk="0" hangingPunct="1">
              <a:lnSpc>
                <a:spcPct val="107000"/>
              </a:lnSpc>
              <a:spcBef>
                <a:spcPts val="0"/>
              </a:spcBef>
              <a:spcAft>
                <a:spcPts val="0"/>
              </a:spcAft>
              <a:buClrTx/>
              <a:buSzTx/>
              <a:tabLst/>
              <a:defRPr/>
            </a:pPr>
            <a:r>
              <a:rPr lang="en-GB" kern="0" dirty="0">
                <a:solidFill>
                  <a:srgbClr val="618FFD">
                    <a:lumMod val="50000"/>
                  </a:srgbClr>
                </a:solidFill>
                <a:latin typeface="Arial"/>
                <a:cs typeface="Times New Roman" panose="02020603050405020304" pitchFamily="18" charset="0"/>
              </a:rPr>
              <a:t>7. </a:t>
            </a:r>
            <a:r>
              <a:rPr lang="en-GB" dirty="0">
                <a:solidFill>
                  <a:srgbClr val="618FFD">
                    <a:lumMod val="50000"/>
                  </a:srgbClr>
                </a:solidFill>
                <a:cs typeface="Times New Roman" panose="02020603050405020304" pitchFamily="18" charset="0"/>
              </a:rPr>
              <a:t>Terminology Expert Group</a:t>
            </a:r>
          </a:p>
          <a:p>
            <a:pPr marL="230188" marR="0" lvl="0" indent="-230188" algn="l" defTabSz="914400" rtl="0" eaLnBrk="1" fontAlgn="base" latinLnBrk="0" hangingPunct="1">
              <a:lnSpc>
                <a:spcPct val="107000"/>
              </a:lnSpc>
              <a:spcBef>
                <a:spcPts val="0"/>
              </a:spcBef>
              <a:spcAft>
                <a:spcPts val="0"/>
              </a:spcAft>
              <a:buClrTx/>
              <a:buSzTx/>
              <a:buFontTx/>
              <a:buChar char="•"/>
              <a:tabLst/>
              <a:defRPr/>
            </a:pPr>
            <a:r>
              <a:rPr lang="en-GB" dirty="0">
                <a:solidFill>
                  <a:srgbClr val="000000"/>
                </a:solidFill>
                <a:cs typeface="Times New Roman" panose="02020603050405020304" pitchFamily="18" charset="0"/>
              </a:rPr>
              <a:t>Clean up of 40 years of terminology -&gt; dedicated meeting 7 Sep 2022</a:t>
            </a:r>
          </a:p>
          <a:p>
            <a:pPr fontAlgn="base">
              <a:lnSpc>
                <a:spcPct val="107000"/>
              </a:lnSpc>
              <a:defRPr/>
            </a:pPr>
            <a:endParaRPr lang="en-GB" dirty="0">
              <a:solidFill>
                <a:srgbClr val="000000"/>
              </a:solidFill>
              <a:cs typeface="Times New Roman" panose="02020603050405020304" pitchFamily="18" charset="0"/>
            </a:endParaRPr>
          </a:p>
        </p:txBody>
      </p:sp>
      <p:sp>
        <p:nvSpPr>
          <p:cNvPr id="6147" name="AutoShape 3"/>
          <p:cNvSpPr>
            <a:spLocks/>
          </p:cNvSpPr>
          <p:nvPr/>
        </p:nvSpPr>
        <p:spPr bwMode="auto">
          <a:xfrm>
            <a:off x="2409120" y="126170"/>
            <a:ext cx="7736366"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CMC Fall 2021 -&gt; CMC Spring 2022 (2/2)</a:t>
            </a:r>
            <a:endParaRPr lang="en-US" dirty="0"/>
          </a:p>
        </p:txBody>
      </p:sp>
      <p:sp>
        <p:nvSpPr>
          <p:cNvPr id="6" name="AutoShape 2">
            <a:extLst>
              <a:ext uri="{FF2B5EF4-FFF2-40B4-BE49-F238E27FC236}">
                <a16:creationId xmlns:a16="http://schemas.microsoft.com/office/drawing/2014/main" id="{3AE5AC7F-F42E-4816-AC2B-4E310653E2C5}"/>
              </a:ext>
            </a:extLst>
          </p:cNvPr>
          <p:cNvSpPr>
            <a:spLocks/>
          </p:cNvSpPr>
          <p:nvPr/>
        </p:nvSpPr>
        <p:spPr bwMode="auto">
          <a:xfrm>
            <a:off x="4290216" y="621694"/>
            <a:ext cx="9551619"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900" b="0" dirty="0"/>
          </a:p>
          <a:p>
            <a:pPr defTabSz="914400">
              <a:lnSpc>
                <a:spcPct val="120000"/>
              </a:lnSpc>
              <a:spcBef>
                <a:spcPts val="0"/>
              </a:spcBef>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Tree>
    <p:extLst>
      <p:ext uri="{BB962C8B-B14F-4D97-AF65-F5344CB8AC3E}">
        <p14:creationId xmlns:p14="http://schemas.microsoft.com/office/powerpoint/2010/main" val="190980732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59111" y="1025798"/>
            <a:ext cx="11014573" cy="56210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pPr>
            <a:r>
              <a:rPr lang="en-US" b="1" dirty="0"/>
              <a:t>MOIMS:</a:t>
            </a:r>
          </a:p>
          <a:p>
            <a:pPr marL="285750" indent="-285750">
              <a:lnSpc>
                <a:spcPct val="120000"/>
              </a:lnSpc>
              <a:buFont typeface="Arial" panose="020B0604020202020204" pitchFamily="34" charset="0"/>
              <a:buChar char="•"/>
            </a:pPr>
            <a:r>
              <a:rPr lang="en-GB" sz="1600" dirty="0"/>
              <a:t>Virtual meeting cannot really replace physical meetings in terms of efficiency and team building/networking</a:t>
            </a:r>
          </a:p>
          <a:p>
            <a:pPr>
              <a:lnSpc>
                <a:spcPct val="120000"/>
              </a:lnSpc>
            </a:pPr>
            <a:endParaRPr lang="en-US" b="1" dirty="0"/>
          </a:p>
          <a:p>
            <a:pPr>
              <a:lnSpc>
                <a:spcPct val="120000"/>
              </a:lnSpc>
            </a:pPr>
            <a:r>
              <a:rPr lang="en-US" b="1" dirty="0"/>
              <a:t>DAI Working Group:</a:t>
            </a:r>
          </a:p>
          <a:p>
            <a:pPr marL="342900" indent="-342900">
              <a:lnSpc>
                <a:spcPct val="150000"/>
              </a:lnSpc>
              <a:buClr>
                <a:srgbClr val="000000"/>
              </a:buClr>
              <a:buSzPct val="95000"/>
              <a:buFont typeface="Arial" panose="020B0604020202020204" pitchFamily="34" charset="0"/>
              <a:buChar char="•"/>
            </a:pPr>
            <a:r>
              <a:rPr lang="en-US" sz="1600" dirty="0"/>
              <a:t>Reinstate the relationship CCSDS-ISO</a:t>
            </a:r>
          </a:p>
          <a:p>
            <a:pPr marL="800100" lvl="3" indent="-342900">
              <a:lnSpc>
                <a:spcPct val="150000"/>
              </a:lnSpc>
              <a:buClr>
                <a:srgbClr val="000000"/>
              </a:buClr>
              <a:buSzPct val="95000"/>
              <a:buFont typeface="Arial" panose="020B0604020202020204" pitchFamily="34" charset="0"/>
              <a:buChar char="•"/>
            </a:pPr>
            <a:r>
              <a:rPr lang="en-US" sz="1600" dirty="0"/>
              <a:t>Concern that DAI books were delayed by 18 months</a:t>
            </a:r>
          </a:p>
          <a:p>
            <a:pPr marL="800100" lvl="3" indent="-342900">
              <a:lnSpc>
                <a:spcPct val="150000"/>
              </a:lnSpc>
              <a:buClr>
                <a:srgbClr val="000000"/>
              </a:buClr>
              <a:buSzPct val="95000"/>
              <a:buFont typeface="Arial" panose="020B0604020202020204" pitchFamily="34" charset="0"/>
              <a:buChar char="•"/>
            </a:pPr>
            <a:r>
              <a:rPr lang="en-US" sz="1600" dirty="0"/>
              <a:t>Request that DAI be allowed to fully participate in communications with ISO </a:t>
            </a:r>
          </a:p>
          <a:p>
            <a:pPr marL="342900" indent="-342900">
              <a:lnSpc>
                <a:spcPct val="150000"/>
              </a:lnSpc>
              <a:buClr>
                <a:srgbClr val="000000"/>
              </a:buClr>
              <a:buSzPct val="95000"/>
              <a:buFont typeface="Arial" panose="020B0604020202020204" pitchFamily="34" charset="0"/>
              <a:buChar char="•"/>
            </a:pPr>
            <a:r>
              <a:rPr lang="en-US" sz="1600" dirty="0"/>
              <a:t>CCSDS hosting of digital assets</a:t>
            </a:r>
          </a:p>
          <a:p>
            <a:pPr marL="342900" indent="-342900">
              <a:lnSpc>
                <a:spcPct val="150000"/>
              </a:lnSpc>
              <a:buClr>
                <a:srgbClr val="000000"/>
              </a:buClr>
              <a:buSzPct val="95000"/>
              <a:buFont typeface="Arial" panose="020B0604020202020204" pitchFamily="34" charset="0"/>
              <a:buChar char="•"/>
            </a:pPr>
            <a:r>
              <a:rPr lang="en-GB" sz="1600" b="1" i="1" dirty="0">
                <a:solidFill>
                  <a:srgbClr val="FF0000"/>
                </a:solidFill>
              </a:rPr>
              <a:t>End of some funding by the end of FY22 : impact on all of the work on the OAIS Interoperability Framework</a:t>
            </a:r>
            <a:endParaRPr lang="en-US" sz="1600" dirty="0"/>
          </a:p>
          <a:p>
            <a:pPr>
              <a:lnSpc>
                <a:spcPct val="120000"/>
              </a:lnSpc>
            </a:pPr>
            <a:endParaRPr lang="en-US" b="1" dirty="0"/>
          </a:p>
          <a:p>
            <a:pPr>
              <a:lnSpc>
                <a:spcPct val="120000"/>
              </a:lnSpc>
            </a:pPr>
            <a:r>
              <a:rPr lang="en-US" b="1" dirty="0"/>
              <a:t>MP&amp;S Working Group:</a:t>
            </a:r>
            <a:endParaRPr lang="en-US" b="1" dirty="0">
              <a:cs typeface="Arial" pitchFamily="34" charset="0"/>
              <a:sym typeface="Arial" pitchFamily="34" charset="0"/>
            </a:endParaRPr>
          </a:p>
          <a:p>
            <a:pPr marL="342900" indent="-342900">
              <a:lnSpc>
                <a:spcPct val="140000"/>
              </a:lnSpc>
              <a:buClr>
                <a:srgbClr val="000000"/>
              </a:buClr>
              <a:buSzPct val="95000"/>
              <a:buFont typeface="Arial" panose="020B0604020202020204" pitchFamily="34" charset="0"/>
              <a:buChar char="•"/>
            </a:pPr>
            <a:r>
              <a:rPr lang="en-US" sz="1600" dirty="0"/>
              <a:t>None</a:t>
            </a:r>
          </a:p>
          <a:p>
            <a:pPr>
              <a:lnSpc>
                <a:spcPct val="120000"/>
              </a:lnSpc>
            </a:pPr>
            <a:endParaRPr lang="en-US" dirty="0"/>
          </a:p>
          <a:p>
            <a:pPr>
              <a:lnSpc>
                <a:spcPct val="120000"/>
              </a:lnSpc>
            </a:pPr>
            <a:r>
              <a:rPr lang="en-US" b="1" dirty="0"/>
              <a:t>NAV Working Group:</a:t>
            </a:r>
            <a:endParaRPr lang="en-US" b="1" dirty="0">
              <a:cs typeface="Arial" pitchFamily="34" charset="0"/>
              <a:sym typeface="Arial" pitchFamily="34" charset="0"/>
            </a:endParaRPr>
          </a:p>
          <a:p>
            <a:pPr marL="342900" indent="-342900">
              <a:lnSpc>
                <a:spcPct val="130000"/>
              </a:lnSpc>
              <a:buClr>
                <a:srgbClr val="000000"/>
              </a:buClr>
              <a:buSzPct val="95000"/>
              <a:buFont typeface="Arial" panose="020B0604020202020204" pitchFamily="34" charset="0"/>
              <a:buChar char="•"/>
            </a:pPr>
            <a:r>
              <a:rPr lang="en-GB" sz="1600" dirty="0"/>
              <a:t>The CESG and/or Secretariat should consider designing templates for prototype test plans and prototype test reports</a:t>
            </a:r>
          </a:p>
          <a:p>
            <a:pPr marL="747713" lvl="1" indent="-290513">
              <a:lnSpc>
                <a:spcPct val="120000"/>
              </a:lnSpc>
              <a:buClr>
                <a:srgbClr val="000000"/>
              </a:buClr>
              <a:buSzPct val="95000"/>
              <a:buFont typeface="ArialMT" charset="0"/>
              <a:buChar char="•"/>
            </a:pPr>
            <a:endParaRPr lang="en-GB" dirty="0"/>
          </a:p>
          <a:p>
            <a:pPr>
              <a:lnSpc>
                <a:spcPct val="120000"/>
              </a:lnSpc>
              <a:buClr>
                <a:srgbClr val="000000"/>
              </a:buClr>
              <a:buSzPct val="95000"/>
            </a:pPr>
            <a:r>
              <a:rPr lang="en-US" b="1" dirty="0"/>
              <a:t>SM&amp;C Working Group:</a:t>
            </a:r>
          </a:p>
          <a:p>
            <a:pPr marL="342900" indent="-342900">
              <a:lnSpc>
                <a:spcPct val="140000"/>
              </a:lnSpc>
              <a:buClr>
                <a:srgbClr val="000000"/>
              </a:buClr>
              <a:buSzPct val="95000"/>
              <a:buFont typeface="Arial" panose="020B0604020202020204" pitchFamily="34" charset="0"/>
              <a:buChar char="•"/>
            </a:pPr>
            <a:r>
              <a:rPr lang="en-US" sz="1600" dirty="0"/>
              <a:t>Completing the updates of existing MO BB documents will require significant effort and may take many years. </a:t>
            </a:r>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Issues for CESG/CMC </a:t>
            </a:r>
            <a:endParaRPr lang="en-US" b="1" dirty="0"/>
          </a:p>
        </p:txBody>
      </p:sp>
    </p:spTree>
    <p:extLst>
      <p:ext uri="{BB962C8B-B14F-4D97-AF65-F5344CB8AC3E}">
        <p14:creationId xmlns:p14="http://schemas.microsoft.com/office/powerpoint/2010/main" val="290401538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46477" y="740650"/>
            <a:ext cx="10791805"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62500" lnSpcReduction="20000"/>
          </a:bodyPr>
          <a:lstStyle/>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1:</a:t>
            </a: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There are no unallocated Version 2 (AOS) Q-SCIDs, and only a very few available in S-Band and X-Band.  </a:t>
            </a:r>
            <a:r>
              <a:rPr lang="en-US" sz="1800" b="0" dirty="0">
                <a:solidFill>
                  <a:srgbClr val="FF0000"/>
                </a:solidFill>
              </a:rPr>
              <a:t>Agencies must start to shift to USLP.</a:t>
            </a:r>
          </a:p>
          <a:p>
            <a:pPr marL="742950" lvl="1" indent="-285750">
              <a:lnSpc>
                <a:spcPct val="120000"/>
              </a:lnSpc>
              <a:spcBef>
                <a:spcPts val="0"/>
              </a:spcBef>
              <a:buClr>
                <a:srgbClr val="000000"/>
              </a:buClr>
              <a:buSzPct val="95000"/>
              <a:buFont typeface="Arial" panose="020B0604020202020204" pitchFamily="34" charset="0"/>
              <a:buChar char="•"/>
            </a:pPr>
            <a:endParaRPr lang="en-US" sz="1800" dirty="0"/>
          </a:p>
          <a:p>
            <a:pPr>
              <a:lnSpc>
                <a:spcPct val="120000"/>
              </a:lnSpc>
              <a:spcBef>
                <a:spcPts val="0"/>
              </a:spcBef>
            </a:pPr>
            <a:r>
              <a:rPr lang="en-US" sz="1900" b="0" dirty="0"/>
              <a:t>Issue 2:</a:t>
            </a:r>
            <a:endParaRPr lang="en-US" sz="1900" b="0" dirty="0">
              <a:latin typeface="Arial" pitchFamily="34" charset="0"/>
              <a:cs typeface="Arial" pitchFamily="34" charset="0"/>
              <a:sym typeface="Arial" pitchFamily="34" charset="0"/>
            </a:endParaRP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How can we leverage the updated SCCS-ARD to help agencies and commercial organizations to develop interoperable SSI architecture deployments?</a:t>
            </a:r>
          </a:p>
          <a:p>
            <a:pPr>
              <a:lnSpc>
                <a:spcPct val="120000"/>
              </a:lnSpc>
              <a:spcBef>
                <a:spcPts val="0"/>
              </a:spcBef>
              <a:buClr>
                <a:srgbClr val="000000"/>
              </a:buClr>
              <a:buSzPct val="95000"/>
            </a:pPr>
            <a:endParaRPr lang="en-US" sz="1900" b="0" dirty="0"/>
          </a:p>
          <a:p>
            <a:pPr>
              <a:lnSpc>
                <a:spcPct val="120000"/>
              </a:lnSpc>
              <a:spcBef>
                <a:spcPts val="0"/>
              </a:spcBef>
            </a:pPr>
            <a:r>
              <a:rPr lang="en-US" sz="1900" b="0" dirty="0"/>
              <a:t>Issue 3:</a:t>
            </a:r>
            <a:endParaRPr lang="en-US" sz="1900" b="0" dirty="0">
              <a:latin typeface="Arial" pitchFamily="34" charset="0"/>
              <a:cs typeface="Arial" pitchFamily="34" charset="0"/>
              <a:sym typeface="Arial" pitchFamily="34" charset="0"/>
            </a:endParaRPr>
          </a:p>
          <a:p>
            <a:pPr marL="742950" lvl="1" indent="-285750">
              <a:lnSpc>
                <a:spcPct val="120000"/>
              </a:lnSpc>
              <a:spcBef>
                <a:spcPts val="0"/>
              </a:spcBef>
              <a:buClr>
                <a:srgbClr val="000000"/>
              </a:buClr>
              <a:buSzPct val="95000"/>
              <a:buFont typeface="Arial" panose="020B0604020202020204" pitchFamily="34" charset="0"/>
              <a:buChar char="•"/>
            </a:pPr>
            <a:r>
              <a:rPr lang="en-US" sz="1800" i="1" dirty="0"/>
              <a:t>Now</a:t>
            </a:r>
            <a:r>
              <a:rPr lang="en-US" sz="1800" b="0" dirty="0"/>
              <a:t> that the new SANA authorization framework (and modified fields) are implemented we need the CMC assigned ARs to update Agency asset information in at least the SS&amp;A registry.  Consider use for DTN SS&amp;A node &amp; ID registries.</a:t>
            </a:r>
          </a:p>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4:</a:t>
            </a:r>
          </a:p>
          <a:p>
            <a:pPr marL="800100" lvl="1" indent="-342900">
              <a:lnSpc>
                <a:spcPct val="120000"/>
              </a:lnSpc>
              <a:spcBef>
                <a:spcPts val="0"/>
              </a:spcBef>
              <a:buFont typeface="Arial" panose="020B0604020202020204" pitchFamily="34" charset="0"/>
              <a:buChar char="•"/>
            </a:pPr>
            <a:r>
              <a:rPr lang="en-US" sz="1800" b="0" dirty="0"/>
              <a:t>CCSDS must quickly develop a more complete security architecture (identity, access control, authentication, secure network management) for multi-mission / agency “interoperable network” deployments.</a:t>
            </a:r>
          </a:p>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5:</a:t>
            </a:r>
          </a:p>
          <a:p>
            <a:pPr marL="800100" lvl="1" indent="-342900">
              <a:lnSpc>
                <a:spcPct val="120000"/>
              </a:lnSpc>
              <a:spcBef>
                <a:spcPts val="0"/>
              </a:spcBef>
              <a:buFont typeface="Arial" panose="020B0604020202020204" pitchFamily="34" charset="0"/>
              <a:buChar char="•"/>
            </a:pPr>
            <a:r>
              <a:rPr lang="en-US" sz="1800" b="0" dirty="0"/>
              <a:t>CCSDS has several different, potentially overlapping, standards relating to system management and configuration: CSS SM Functional Resource Model (FRM), SOIS Electronic Data Sheets (EDS), SIS DTN Asynchronous Management Model (AMM) and protocol, and the MOIMS MO framework.  An integrated set of views is needed and some simplification / integration seems to be in order.</a:t>
            </a:r>
          </a:p>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6:</a:t>
            </a:r>
          </a:p>
          <a:p>
            <a:pPr marL="800100" lvl="1" indent="-342900">
              <a:lnSpc>
                <a:spcPct val="120000"/>
              </a:lnSpc>
              <a:spcBef>
                <a:spcPts val="0"/>
              </a:spcBef>
              <a:buFont typeface="Arial" panose="020B0604020202020204" pitchFamily="34" charset="0"/>
              <a:buChar char="•"/>
            </a:pPr>
            <a:r>
              <a:rPr lang="en-US" sz="1800" b="0" dirty="0"/>
              <a:t>Work with the D-DOR WG, SM WG, and Nav WG, at a minimum, develop an agreed approach for consistent SS&amp;A Registry “abbreviations” (Service Sites, apertures, S/C).  May just recommend use of “last part” of ISO OIDs.</a:t>
            </a:r>
          </a:p>
          <a:p>
            <a:pPr>
              <a:lnSpc>
                <a:spcPct val="120000"/>
              </a:lnSpc>
              <a:spcBef>
                <a:spcPts val="0"/>
              </a:spcBef>
            </a:pPr>
            <a:endParaRPr lang="en-US" sz="1800" b="0" dirty="0"/>
          </a:p>
          <a:p>
            <a:pPr>
              <a:lnSpc>
                <a:spcPct val="120000"/>
              </a:lnSpc>
              <a:spcBef>
                <a:spcPts val="0"/>
              </a:spcBef>
            </a:pPr>
            <a:endParaRPr lang="en-US" sz="1900" b="0" dirty="0"/>
          </a:p>
          <a:p>
            <a:pPr>
              <a:lnSpc>
                <a:spcPct val="120000"/>
              </a:lnSpc>
              <a:spcBef>
                <a:spcPts val="0"/>
              </a:spcBef>
            </a:pPr>
            <a:r>
              <a:rPr lang="en-US" sz="1900" b="0" dirty="0"/>
              <a:t>Appreciation:</a:t>
            </a:r>
            <a:endParaRPr lang="en-US" sz="1900" b="0" dirty="0">
              <a:latin typeface="Arial" pitchFamily="34" charset="0"/>
              <a:cs typeface="Arial" pitchFamily="34" charset="0"/>
              <a:sym typeface="Arial" pitchFamily="34" charset="0"/>
            </a:endParaRPr>
          </a:p>
          <a:p>
            <a:pPr marL="800100" lvl="1" indent="-342900">
              <a:lnSpc>
                <a:spcPct val="120000"/>
              </a:lnSpc>
              <a:spcBef>
                <a:spcPts val="0"/>
              </a:spcBef>
              <a:buClr>
                <a:srgbClr val="000000"/>
              </a:buClr>
              <a:buSzPct val="95000"/>
              <a:buFont typeface="Arial" panose="020B0604020202020204" pitchFamily="34" charset="0"/>
              <a:buChar char="•"/>
            </a:pPr>
            <a:r>
              <a:rPr lang="en-US" sz="1900" b="0" dirty="0"/>
              <a:t>The Systems Engineering Area (SEA) wishes to thank Covid-19 (again, </a:t>
            </a:r>
            <a:r>
              <a:rPr lang="en-US" sz="1900" dirty="0">
                <a:solidFill>
                  <a:srgbClr val="C00000"/>
                </a:solidFill>
              </a:rPr>
              <a:t>and again</a:t>
            </a:r>
            <a:r>
              <a:rPr lang="en-US" sz="1900" b="0" dirty="0"/>
              <a:t>) for helping us to learn how to effectively use virtual meetings</a:t>
            </a:r>
          </a:p>
          <a:p>
            <a:pPr marL="800100" lvl="1" indent="-342900">
              <a:lnSpc>
                <a:spcPct val="120000"/>
              </a:lnSpc>
              <a:spcBef>
                <a:spcPts val="0"/>
              </a:spcBef>
              <a:buClr>
                <a:srgbClr val="000000"/>
              </a:buClr>
              <a:buSzPct val="95000"/>
              <a:buFont typeface="Arial" panose="020B0604020202020204" pitchFamily="34" charset="0"/>
              <a:buChar char="•"/>
            </a:pPr>
            <a:endParaRPr lang="en-US" sz="1900" b="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
        <p:nvSpPr>
          <p:cNvPr id="6147" name="AutoShape 3"/>
          <p:cNvSpPr>
            <a:spLocks/>
          </p:cNvSpPr>
          <p:nvPr/>
        </p:nvSpPr>
        <p:spPr bwMode="auto">
          <a:xfrm>
            <a:off x="2409120" y="126169"/>
            <a:ext cx="7066520" cy="883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0">
            <a:noFill/>
          </a:ln>
        </p:spPr>
        <p:txBody>
          <a:bodyPr vert="horz" lIns="0" tIns="0" rIns="0" bIns="0" anchor="ctr">
            <a:noAutofit/>
          </a:bodyPr>
          <a:lstStyle/>
          <a:p>
            <a:pPr lvl="1" algn="ctr" eaLnBrk="0" hangingPunct="0">
              <a:lnSpc>
                <a:spcPct val="90000"/>
              </a:lnSpc>
            </a:pPr>
            <a:r>
              <a:rPr lang="en-US" sz="2500" dirty="0">
                <a:solidFill>
                  <a:srgbClr val="0099A6"/>
                </a:solidFill>
              </a:rPr>
              <a:t>Systems Engineering Area Issues for CESG / CMC </a:t>
            </a:r>
          </a:p>
        </p:txBody>
      </p:sp>
    </p:spTree>
    <p:extLst>
      <p:ext uri="{BB962C8B-B14F-4D97-AF65-F5344CB8AC3E}">
        <p14:creationId xmlns:p14="http://schemas.microsoft.com/office/powerpoint/2010/main" val="20847956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678444" y="779056"/>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pPr>
            <a:r>
              <a:rPr lang="en-US" sz="2000" dirty="0"/>
              <a:t>Issue 1:</a:t>
            </a:r>
            <a:endParaRPr lang="en-US" sz="2000" dirty="0">
              <a:latin typeface="Arial" pitchFamily="34" charset="0"/>
              <a:cs typeface="Arial" pitchFamily="34" charset="0"/>
              <a:sym typeface="Arial" pitchFamily="34" charset="0"/>
            </a:endParaRPr>
          </a:p>
          <a:p>
            <a:pPr marL="747713" lvl="1" indent="-290513">
              <a:lnSpc>
                <a:spcPct val="120000"/>
              </a:lnSpc>
              <a:buSzPct val="95000"/>
              <a:buFont typeface="ArialMT" charset="0"/>
              <a:buChar char="•"/>
            </a:pPr>
            <a:r>
              <a:rPr lang="en-US" dirty="0"/>
              <a:t>SIS-DTN: No resources identified for First-Hop / Last-Hop service, other proposed work items.</a:t>
            </a:r>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SIS </a:t>
            </a:r>
            <a:r>
              <a:rPr lang="en-US" sz="2800" dirty="0"/>
              <a:t>Issues for CESG / CMC</a:t>
            </a:r>
            <a:r>
              <a:rPr lang="en-US" sz="2800" b="1" dirty="0"/>
              <a:t> </a:t>
            </a:r>
            <a:endParaRPr lang="en-US" dirty="0"/>
          </a:p>
        </p:txBody>
      </p:sp>
    </p:spTree>
    <p:extLst>
      <p:ext uri="{BB962C8B-B14F-4D97-AF65-F5344CB8AC3E}">
        <p14:creationId xmlns:p14="http://schemas.microsoft.com/office/powerpoint/2010/main" val="2334765176"/>
      </p:ext>
    </p:extLst>
  </p:cSld>
  <p:clrMapOvr>
    <a:masterClrMapping/>
  </p:clrMapOvr>
  <p:transition spd="slow"/>
</p:sld>
</file>

<file path=ppt/theme/theme1.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859FAB871E5C40BE5C18026298732D" ma:contentTypeVersion="11" ma:contentTypeDescription="Create a new document." ma:contentTypeScope="" ma:versionID="ce784f83c47a2d061542fa0b397ba08d">
  <xsd:schema xmlns:xsd="http://www.w3.org/2001/XMLSchema" xmlns:xs="http://www.w3.org/2001/XMLSchema" xmlns:p="http://schemas.microsoft.com/office/2006/metadata/properties" xmlns:ns3="e1af4631-6864-4f64-b48a-7ebd4a2695af" targetNamespace="http://schemas.microsoft.com/office/2006/metadata/properties" ma:root="true" ma:fieldsID="bf500ca87a6437285d297de0e6d95d1f" ns3:_="">
    <xsd:import namespace="e1af4631-6864-4f64-b48a-7ebd4a2695a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af4631-6864-4f64-b48a-7ebd4a2695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1330FC-3431-4F92-8512-286CD559FA79}">
  <ds:schemaRefs>
    <ds:schemaRef ds:uri="http://schemas.microsoft.com/sharepoint/v3/contenttype/forms"/>
  </ds:schemaRefs>
</ds:datastoreItem>
</file>

<file path=customXml/itemProps2.xml><?xml version="1.0" encoding="utf-8"?>
<ds:datastoreItem xmlns:ds="http://schemas.openxmlformats.org/officeDocument/2006/customXml" ds:itemID="{A213E144-A579-4DE1-BEFA-7B23EF39CF85}">
  <ds:schemaRefs>
    <ds:schemaRef ds:uri="http://purl.org/dc/elements/1.1/"/>
    <ds:schemaRef ds:uri="http://schemas.microsoft.com/office/2006/documentManagement/types"/>
    <ds:schemaRef ds:uri="http://schemas.microsoft.com/office/infopath/2007/PartnerControls"/>
    <ds:schemaRef ds:uri="http://purl.org/dc/dcmitype/"/>
    <ds:schemaRef ds:uri="http://schemas.microsoft.com/office/2006/metadata/properties"/>
    <ds:schemaRef ds:uri="http://purl.org/dc/terms/"/>
    <ds:schemaRef ds:uri="http://www.w3.org/XML/1998/namespace"/>
    <ds:schemaRef ds:uri="http://schemas.openxmlformats.org/package/2006/metadata/core-properties"/>
    <ds:schemaRef ds:uri="e1af4631-6864-4f64-b48a-7ebd4a2695af"/>
  </ds:schemaRefs>
</ds:datastoreItem>
</file>

<file path=customXml/itemProps3.xml><?xml version="1.0" encoding="utf-8"?>
<ds:datastoreItem xmlns:ds="http://schemas.openxmlformats.org/officeDocument/2006/customXml" ds:itemID="{D49CDEDA-92E7-4C95-BC6C-51122921D8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af4631-6864-4f64-b48a-7ebd4a2695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28802</TotalTime>
  <Words>861</Words>
  <Application>Microsoft Office PowerPoint</Application>
  <PresentationFormat>Widescreen</PresentationFormat>
  <Paragraphs>133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ArialMT</vt:lpstr>
      <vt:lpstr>Calibri</vt:lpstr>
      <vt:lpstr>Times New Roman</vt:lpstr>
      <vt:lpstr>1_TMOD Presentations</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Margherita Di Giulio</dc:creator>
  <cp:lastModifiedBy>Blackwood, Michael D</cp:lastModifiedBy>
  <cp:revision>60</cp:revision>
  <dcterms:created xsi:type="dcterms:W3CDTF">2020-11-30T11:00:48Z</dcterms:created>
  <dcterms:modified xsi:type="dcterms:W3CDTF">2022-06-15T12:12:56Z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0x01010066859FAB871E5C40BE5C18026298732D</vt:lpwstr>
  </property>
  <property fmtid="{D5CDD505-2E9C-101B-9397-08002B2CF9AE}" pid="3" name="MSIP_Label_3976fa30-1907-4356-8241-62ea5e1c0256_Enabled">
    <vt:lpwstr>true</vt:lpwstr>
  </property>
  <property fmtid="{D5CDD505-2E9C-101B-9397-08002B2CF9AE}" pid="4" name="MSIP_Label_3976fa30-1907-4356-8241-62ea5e1c0256_SetDate">
    <vt:lpwstr>2021-11-16T14:34:31Z</vt:lpwstr>
  </property>
  <property fmtid="{D5CDD505-2E9C-101B-9397-08002B2CF9AE}" pid="5" name="MSIP_Label_3976fa30-1907-4356-8241-62ea5e1c0256_Method">
    <vt:lpwstr>Standard</vt:lpwstr>
  </property>
  <property fmtid="{D5CDD505-2E9C-101B-9397-08002B2CF9AE}" pid="6" name="MSIP_Label_3976fa30-1907-4356-8241-62ea5e1c0256_Name">
    <vt:lpwstr>ESA UNCLASSIFIED – For ESA Official Use Only</vt:lpwstr>
  </property>
  <property fmtid="{D5CDD505-2E9C-101B-9397-08002B2CF9AE}" pid="7" name="MSIP_Label_3976fa30-1907-4356-8241-62ea5e1c0256_SiteId">
    <vt:lpwstr>9a5cacd0-2bef-4dd7-ac5c-7ebe1f54f495</vt:lpwstr>
  </property>
  <property fmtid="{D5CDD505-2E9C-101B-9397-08002B2CF9AE}" pid="8" name="MSIP_Label_3976fa30-1907-4356-8241-62ea5e1c0256_ActionId">
    <vt:lpwstr>207b7681-0d17-43ff-84ea-b34f60f8c33c</vt:lpwstr>
  </property>
  <property fmtid="{D5CDD505-2E9C-101B-9397-08002B2CF9AE}" pid="9" name="MSIP_Label_3976fa30-1907-4356-8241-62ea5e1c0256_ContentBits">
    <vt:lpwstr>0</vt:lpwstr>
  </property>
</Properties>
</file>