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795" r:id="rId3"/>
    <p:sldId id="257" r:id="rId4"/>
    <p:sldId id="258" r:id="rId5"/>
    <p:sldId id="259" r:id="rId6"/>
    <p:sldId id="796" r:id="rId7"/>
    <p:sldId id="797" r:id="rId8"/>
    <p:sldId id="265" r:id="rId9"/>
    <p:sldId id="799" r:id="rId10"/>
    <p:sldId id="798" r:id="rId11"/>
    <p:sldId id="794" r:id="rId12"/>
    <p:sldId id="277" r:id="rId13"/>
    <p:sldId id="278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94"/>
    <p:restoredTop sz="96405"/>
  </p:normalViewPr>
  <p:slideViewPr>
    <p:cSldViewPr snapToGrid="0" snapToObjects="1">
      <p:cViewPr varScale="1">
        <p:scale>
          <a:sx n="163" d="100"/>
          <a:sy n="163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FEF14-CBD8-D448-84AE-8EFD1EF836C5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DCA04-FFB3-FC44-9F47-8BAC2896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2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7/12: Again, I pasted in a fuzzy version of the Space User Node since it’s all I could get from one of the figures in the Word file;</a:t>
            </a:r>
            <a:r>
              <a:rPr lang="en-US" baseline="0" dirty="0"/>
              <a:t> otherwise, there was just an empty placeholder for the graphic. //</a:t>
            </a:r>
            <a:r>
              <a:rPr lang="en-US" baseline="0" dirty="0" err="1"/>
              <a:t>cys</a:t>
            </a:r>
            <a:endParaRPr lang="en-US" dirty="0"/>
          </a:p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779BF05-AEC7-4456-9529-D0FB0D540974}" type="slidenum">
              <a:rPr lang="en-US" smtClean="0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5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24A1-1CD8-4E4B-A1D3-AC79ABFD3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08EA4-C652-0542-B7A8-8AC2C7999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181CD-F183-5740-A563-45D92260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698E-EF61-A946-85F2-433F1FA6ABA4}" type="datetime1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C989E-6F61-4448-954C-256FCB27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A437-8E3A-A349-AF1E-9D3B2ABB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9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C4EA6-AB80-604F-8713-467AEEB8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4D126-EFBF-1F4F-BB04-FEF3F9B11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837B3-FA2F-5142-85EC-9C3F1578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C55A-935D-2747-8939-2696EAE83EE5}" type="datetime1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68AF6-2C11-CA41-8C90-87506062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628BE-65BF-CE4C-84E3-1DC549FD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6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198520-599A-9542-8C98-96DA4D7EB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152A9-4109-604D-8A71-780B64004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EFC25-3EB1-2C49-9633-ACE7DA0A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22B0-BA37-F645-A61E-25026E43CD83}" type="datetime1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9F2AB-53DE-C245-B914-AC51DD0A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AF36-D9F7-CC4F-9B3B-BE096D82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6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DBAFF-A840-A344-9004-59E7E07C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F381D-F695-174E-B96D-33DF09D7D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3EE62-06CC-184E-97C9-8AACF889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5456-19B7-DA49-82CF-681596507D7F}" type="datetime1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CDCFF-799A-C64F-A86E-DA63476D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48011-B466-1744-8599-4CB45CDF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9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14D4-CF56-704B-AA45-850CDCFF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53DEB-CB86-AE4B-B1D4-FE3906E97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7AEF0-A836-B744-9F7A-DC10A6CE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8043-B798-124A-99F2-ED7F4D63F980}" type="datetime1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6A012-7B5D-3F44-8981-259C3D81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94491-15B9-2C4E-8A07-D1E222D2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8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F2B9-C6A4-1F4C-A2DB-2E900DCA1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34162-2C24-144D-8DB7-9C62BD407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DC38-1A94-AC45-85AC-92D50C39C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31536-9488-4C46-9BFF-7139F224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66FD-0507-6647-9225-E55EC754DFFC}" type="datetime1">
              <a:rPr lang="en-US" smtClean="0"/>
              <a:t>12/8/21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BD7AA-7A06-4942-B263-CF506685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5E00C-AB78-1640-BA69-E7CB162D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4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547C-E2AC-B24F-AA62-A18C9900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C0A74-94A7-C346-A3C3-B75B056A1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7F632-3034-A94A-9B54-FC761B692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68B16-202A-3741-878B-64C938F73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6234F5-DC34-5C49-9E5E-585219499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704EA-FF5F-8245-874D-6DD35DB5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C9ED-5C33-DA46-9577-53D90BE0EBF4}" type="datetime1">
              <a:rPr lang="en-US" smtClean="0"/>
              <a:t>12/8/21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39A5C9-347C-9E40-A52D-2E0B2B48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B7B2E9-696A-E54C-95FC-3FDC9EB0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9F510-F38C-3440-81C3-52A4AFCA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55E45-68F0-8345-96F0-884212D22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AADA-B33C-6A48-B45F-8B5ED0104A73}" type="datetime1">
              <a:rPr lang="en-US" smtClean="0"/>
              <a:t>12/8/21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A355A-CDCB-E943-8607-E1ED7274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A74FA-0A78-214E-956D-B9A2ACF9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7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569F6-AC37-B941-A8FD-0A012A27F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84F2-933F-E146-990E-D91F0157428A}" type="datetime1">
              <a:rPr lang="en-US" smtClean="0"/>
              <a:t>12/8/21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0C2D00-DAFA-F241-ADD8-7B9A0806C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64C4F-6D20-944B-B4C5-3B0CC33B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1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C1E9-A5ED-7746-9110-0804EB4E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91069-7725-3043-9043-E381327B5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4AA15-248F-A64E-90A9-B8FF9DE96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1FD74-A7C7-C54D-A0DE-92B931A7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AB62-C5B7-F94A-81C1-CF4DF698F504}" type="datetime1">
              <a:rPr lang="en-US" smtClean="0"/>
              <a:t>12/8/21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A1458-1FA6-B247-A5CA-EA47937B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718C1-1C5C-E24A-8FDD-D4C3F1ED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C344-967F-4A46-8B9B-78A8CAF0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4A095B-967A-D64F-AEE9-066AC5E46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4558B-B845-3847-B332-C238F78FA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CC435-D453-0E44-9FA9-163751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C6FE-4403-F246-8E43-4824CACC29FF}" type="datetime1">
              <a:rPr lang="en-US" smtClean="0"/>
              <a:t>12/8/21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87EF8-C83E-6945-B68A-7935D3AA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914DD-C684-3442-AED1-9F9789A6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7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F1F3B-F49C-4544-A8B2-B76F25524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422" y="195440"/>
            <a:ext cx="9002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973BD-A639-3E40-9D7D-471AF512D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455B3-67C7-A548-B697-D3CEB245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443" y="63949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18F67-F913-D546-AF0D-5FD600EC4A5C}" type="datetime1">
              <a:rPr lang="en-US" smtClean="0"/>
              <a:t>12/8/21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37505-659F-A84C-9952-2096538DB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49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36653-2A18-4A4C-BB6E-51E19CFE6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5917" y="63949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 b="0" dirty="0">
                <a:solidFill>
                  <a:srgbClr val="333399"/>
                </a:solidFill>
              </a:rPr>
              <a:t>SEA- </a:t>
            </a:r>
            <a:fld id="{774151F7-DC8C-0D47-82E3-2A9941FDDF51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655C1AA2-D679-6946-8B0C-2D75DADE2C2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19234920"/>
              </p:ext>
            </p:extLst>
          </p:nvPr>
        </p:nvGraphicFramePr>
        <p:xfrm>
          <a:off x="4609306" y="6351588"/>
          <a:ext cx="25908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14" imgW="5668166" imgH="809738" progId="">
                  <p:embed/>
                </p:oleObj>
              </mc:Choice>
              <mc:Fallback>
                <p:oleObj name="Bitmap Image" r:id="rId14" imgW="5668166" imgH="809738" progId="">
                  <p:embed/>
                  <p:pic>
                    <p:nvPicPr>
                      <p:cNvPr id="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9306" y="6351588"/>
                        <a:ext cx="25908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919191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000">
            <a:extLst>
              <a:ext uri="{FF2B5EF4-FFF2-40B4-BE49-F238E27FC236}">
                <a16:creationId xmlns:a16="http://schemas.microsoft.com/office/drawing/2014/main" id="{34A517B2-D58F-D345-BD6B-2423DA2813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04">
            <a:extLst>
              <a:ext uri="{FF2B5EF4-FFF2-40B4-BE49-F238E27FC236}">
                <a16:creationId xmlns:a16="http://schemas.microsoft.com/office/drawing/2014/main" id="{C1613351-4BE5-994A-A506-0129FC3AFE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14" y="81755"/>
            <a:ext cx="1273703" cy="79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84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" Type="http://schemas.openxmlformats.org/officeDocument/2006/relationships/image" Target="../media/image5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FF16-6E66-B349-A4D3-44966FE22D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Thoughts about CCSDS Security Architecture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5578F-5D4D-EB41-9432-5CA5F27DB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0212" y="4458072"/>
            <a:ext cx="8791575" cy="1655762"/>
          </a:xfrm>
        </p:spPr>
        <p:txBody>
          <a:bodyPr/>
          <a:lstStyle/>
          <a:p>
            <a:r>
              <a:rPr lang="en-US" dirty="0"/>
              <a:t>Peter Shames</a:t>
            </a:r>
          </a:p>
          <a:p>
            <a:r>
              <a:rPr lang="en-US" dirty="0"/>
              <a:t>CCSDS Systems Engineering Area Director</a:t>
            </a:r>
          </a:p>
          <a:p>
            <a:r>
              <a:rPr lang="en-US" dirty="0"/>
              <a:t>8 Dec 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FF800-3D96-A942-B143-B7D201AB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A128-56ED-184B-BE35-98A20C910A4D}" type="datetime1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1856F-3F73-2740-A9E6-D627B416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2B274-C04B-8249-82F8-C5646F92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5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B8611-7DF8-BF47-8A3A-B5D04C4C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84BE0-8F29-0647-9A4A-73485898B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E0575-D945-9A4F-B483-7CEBD6DB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C0CF-6ACE-CE47-B850-65E23C577BE2}" type="datetime1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E5CAD-3FDF-0E47-A420-67ABBA245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66D73-7FF1-5545-AAB5-AC408100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4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4AF697F3-2B17-2846-8A7B-4BEB0872CA4A}"/>
              </a:ext>
            </a:extLst>
          </p:cNvPr>
          <p:cNvSpPr/>
          <p:nvPr/>
        </p:nvSpPr>
        <p:spPr>
          <a:xfrm>
            <a:off x="2633714" y="93101"/>
            <a:ext cx="6609141" cy="4866748"/>
          </a:xfrm>
          <a:prstGeom prst="rect">
            <a:avLst/>
          </a:prstGeom>
          <a:solidFill>
            <a:schemeClr val="bg1"/>
          </a:solidFill>
          <a:ln w="254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7142A2-8A5A-E744-9464-4A146037160C}"/>
              </a:ext>
            </a:extLst>
          </p:cNvPr>
          <p:cNvSpPr/>
          <p:nvPr/>
        </p:nvSpPr>
        <p:spPr>
          <a:xfrm>
            <a:off x="2777391" y="814557"/>
            <a:ext cx="3049116" cy="193008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17F565-43FE-364A-A7A5-7CC635B2662D}"/>
              </a:ext>
            </a:extLst>
          </p:cNvPr>
          <p:cNvSpPr/>
          <p:nvPr/>
        </p:nvSpPr>
        <p:spPr>
          <a:xfrm>
            <a:off x="7129849" y="380816"/>
            <a:ext cx="2014152" cy="424841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2E7FF-42AD-7F48-8BA2-02F44E5C0235}"/>
              </a:ext>
            </a:extLst>
          </p:cNvPr>
          <p:cNvGrpSpPr/>
          <p:nvPr/>
        </p:nvGrpSpPr>
        <p:grpSpPr>
          <a:xfrm rot="10800000" flipH="1">
            <a:off x="7427575" y="792084"/>
            <a:ext cx="1492670" cy="613096"/>
            <a:chOff x="3263347" y="476562"/>
            <a:chExt cx="1492670" cy="613096"/>
          </a:xfrm>
        </p:grpSpPr>
        <p:pic>
          <p:nvPicPr>
            <p:cNvPr id="4" name="Picture 3" descr="DSN-34m-BWG_sm.png">
              <a:extLst>
                <a:ext uri="{FF2B5EF4-FFF2-40B4-BE49-F238E27FC236}">
                  <a16:creationId xmlns:a16="http://schemas.microsoft.com/office/drawing/2014/main" id="{C59452C8-1773-2144-88E0-DEBE1502C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192066" y="494352"/>
              <a:ext cx="563951" cy="538121"/>
            </a:xfrm>
            <a:prstGeom prst="rect">
              <a:avLst/>
            </a:prstGeom>
          </p:spPr>
        </p:pic>
        <p:pic>
          <p:nvPicPr>
            <p:cNvPr id="5" name="Picture 4" descr="DSN-34m-BWG_sm.png">
              <a:extLst>
                <a:ext uri="{FF2B5EF4-FFF2-40B4-BE49-F238E27FC236}">
                  <a16:creationId xmlns:a16="http://schemas.microsoft.com/office/drawing/2014/main" id="{3A84FEE8-AD90-9940-B858-088C8FF1F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3263347" y="476562"/>
              <a:ext cx="536154" cy="61309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B09226-D811-4F44-853C-0BAFB6251C5E}"/>
                </a:ext>
              </a:extLst>
            </p:cNvPr>
            <p:cNvSpPr txBox="1"/>
            <p:nvPr/>
          </p:nvSpPr>
          <p:spPr>
            <a:xfrm>
              <a:off x="3728723" y="58240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• • •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1D87E83-B595-474F-BFB1-FE9AB9209F85}"/>
              </a:ext>
            </a:extLst>
          </p:cNvPr>
          <p:cNvGrpSpPr/>
          <p:nvPr/>
        </p:nvGrpSpPr>
        <p:grpSpPr>
          <a:xfrm rot="10800000" flipH="1">
            <a:off x="7447919" y="1686899"/>
            <a:ext cx="1492670" cy="613096"/>
            <a:chOff x="3263347" y="476562"/>
            <a:chExt cx="1492670" cy="613096"/>
          </a:xfrm>
        </p:grpSpPr>
        <p:pic>
          <p:nvPicPr>
            <p:cNvPr id="8" name="Picture 7" descr="DSN-34m-BWG_sm.png">
              <a:extLst>
                <a:ext uri="{FF2B5EF4-FFF2-40B4-BE49-F238E27FC236}">
                  <a16:creationId xmlns:a16="http://schemas.microsoft.com/office/drawing/2014/main" id="{34A1A27E-AD13-9947-A7C0-EE5B3B1BD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192066" y="494352"/>
              <a:ext cx="563951" cy="538121"/>
            </a:xfrm>
            <a:prstGeom prst="rect">
              <a:avLst/>
            </a:prstGeom>
          </p:spPr>
        </p:pic>
        <p:pic>
          <p:nvPicPr>
            <p:cNvPr id="9" name="Picture 8" descr="DSN-34m-BWG_sm.png">
              <a:extLst>
                <a:ext uri="{FF2B5EF4-FFF2-40B4-BE49-F238E27FC236}">
                  <a16:creationId xmlns:a16="http://schemas.microsoft.com/office/drawing/2014/main" id="{03084CFF-65CD-1847-8EA0-5BF517121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3263347" y="476562"/>
              <a:ext cx="536154" cy="61309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3C6700-62E5-5747-A706-062E4A86DE0F}"/>
                </a:ext>
              </a:extLst>
            </p:cNvPr>
            <p:cNvSpPr txBox="1"/>
            <p:nvPr/>
          </p:nvSpPr>
          <p:spPr>
            <a:xfrm>
              <a:off x="3728723" y="58240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• • •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005E85-8FBC-D041-B2D8-AD4FE059ED0F}"/>
              </a:ext>
            </a:extLst>
          </p:cNvPr>
          <p:cNvGrpSpPr/>
          <p:nvPr/>
        </p:nvGrpSpPr>
        <p:grpSpPr>
          <a:xfrm rot="10800000" flipH="1">
            <a:off x="7471298" y="2664915"/>
            <a:ext cx="1492670" cy="613096"/>
            <a:chOff x="3263347" y="476562"/>
            <a:chExt cx="1492670" cy="613096"/>
          </a:xfrm>
        </p:grpSpPr>
        <p:pic>
          <p:nvPicPr>
            <p:cNvPr id="12" name="Picture 11" descr="DSN-34m-BWG_sm.png">
              <a:extLst>
                <a:ext uri="{FF2B5EF4-FFF2-40B4-BE49-F238E27FC236}">
                  <a16:creationId xmlns:a16="http://schemas.microsoft.com/office/drawing/2014/main" id="{4F3C6451-DF59-EF4A-9C7E-0DDB1F30C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192066" y="494352"/>
              <a:ext cx="563951" cy="538121"/>
            </a:xfrm>
            <a:prstGeom prst="rect">
              <a:avLst/>
            </a:prstGeom>
          </p:spPr>
        </p:pic>
        <p:pic>
          <p:nvPicPr>
            <p:cNvPr id="13" name="Picture 12" descr="DSN-34m-BWG_sm.png">
              <a:extLst>
                <a:ext uri="{FF2B5EF4-FFF2-40B4-BE49-F238E27FC236}">
                  <a16:creationId xmlns:a16="http://schemas.microsoft.com/office/drawing/2014/main" id="{15B60074-478B-2B47-AE70-783F736C9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3263347" y="476562"/>
              <a:ext cx="536154" cy="61309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748D99-DD28-3D4B-AFCE-D369E829FEC4}"/>
                </a:ext>
              </a:extLst>
            </p:cNvPr>
            <p:cNvSpPr txBox="1"/>
            <p:nvPr/>
          </p:nvSpPr>
          <p:spPr>
            <a:xfrm>
              <a:off x="3728723" y="58240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• • •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4AFB83-B3BE-084D-92B8-12C455E21D0A}"/>
              </a:ext>
            </a:extLst>
          </p:cNvPr>
          <p:cNvGrpSpPr/>
          <p:nvPr/>
        </p:nvGrpSpPr>
        <p:grpSpPr>
          <a:xfrm rot="10800000" flipH="1">
            <a:off x="7471298" y="3704574"/>
            <a:ext cx="1492670" cy="613096"/>
            <a:chOff x="3263347" y="476562"/>
            <a:chExt cx="1492670" cy="613096"/>
          </a:xfrm>
        </p:grpSpPr>
        <p:pic>
          <p:nvPicPr>
            <p:cNvPr id="16" name="Picture 15" descr="DSN-34m-BWG_sm.png">
              <a:extLst>
                <a:ext uri="{FF2B5EF4-FFF2-40B4-BE49-F238E27FC236}">
                  <a16:creationId xmlns:a16="http://schemas.microsoft.com/office/drawing/2014/main" id="{DC0F05C0-5ADA-7542-99EE-336FCD585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192066" y="494352"/>
              <a:ext cx="563951" cy="538121"/>
            </a:xfrm>
            <a:prstGeom prst="rect">
              <a:avLst/>
            </a:prstGeom>
          </p:spPr>
        </p:pic>
        <p:pic>
          <p:nvPicPr>
            <p:cNvPr id="17" name="Picture 16" descr="DSN-34m-BWG_sm.png">
              <a:extLst>
                <a:ext uri="{FF2B5EF4-FFF2-40B4-BE49-F238E27FC236}">
                  <a16:creationId xmlns:a16="http://schemas.microsoft.com/office/drawing/2014/main" id="{DC1B87FC-1812-E248-AC54-63F248881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3263347" y="476562"/>
              <a:ext cx="536154" cy="61309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BB581E-45A3-B742-B533-B4F1A86784C8}"/>
                </a:ext>
              </a:extLst>
            </p:cNvPr>
            <p:cNvSpPr txBox="1"/>
            <p:nvPr/>
          </p:nvSpPr>
          <p:spPr>
            <a:xfrm>
              <a:off x="3728723" y="58240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• • •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DD21521-C66A-1E4C-B732-7C620667E2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95601">
            <a:off x="3054008" y="1662752"/>
            <a:ext cx="1036763" cy="11673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3C3AD8-C9AB-3B4E-8190-7634856F9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51543">
            <a:off x="4788852" y="1849429"/>
            <a:ext cx="1036763" cy="1036763"/>
          </a:xfrm>
          <a:prstGeom prst="rect">
            <a:avLst/>
          </a:prstGeom>
        </p:spPr>
      </p:pic>
      <p:pic>
        <p:nvPicPr>
          <p:cNvPr id="22" name="Picture 21" descr="telestat">
            <a:extLst>
              <a:ext uri="{FF2B5EF4-FFF2-40B4-BE49-F238E27FC236}">
                <a16:creationId xmlns:a16="http://schemas.microsoft.com/office/drawing/2014/main" id="{30863503-A894-C748-B960-1435BF1A5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2639" flipH="1">
            <a:off x="3661246" y="1064467"/>
            <a:ext cx="672567" cy="42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6DFDC3-0AFC-8341-82A5-0EAEAD2B4268}"/>
              </a:ext>
            </a:extLst>
          </p:cNvPr>
          <p:cNvCxnSpPr>
            <a:cxnSpLocks/>
          </p:cNvCxnSpPr>
          <p:nvPr/>
        </p:nvCxnSpPr>
        <p:spPr>
          <a:xfrm>
            <a:off x="4194178" y="1402076"/>
            <a:ext cx="849884" cy="739786"/>
          </a:xfrm>
          <a:prstGeom prst="straightConnector1">
            <a:avLst/>
          </a:prstGeom>
          <a:ln>
            <a:solidFill>
              <a:srgbClr val="FF33CC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C6B107-0A39-2F4F-8954-0B833685C9AB}"/>
              </a:ext>
            </a:extLst>
          </p:cNvPr>
          <p:cNvCxnSpPr>
            <a:cxnSpLocks/>
          </p:cNvCxnSpPr>
          <p:nvPr/>
        </p:nvCxnSpPr>
        <p:spPr>
          <a:xfrm rot="19121494">
            <a:off x="3875188" y="1932127"/>
            <a:ext cx="1061627" cy="731549"/>
          </a:xfrm>
          <a:prstGeom prst="straightConnector1">
            <a:avLst/>
          </a:prstGeom>
          <a:ln>
            <a:solidFill>
              <a:srgbClr val="FF33CC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4B70439-3476-2741-8085-46798AFB853A}"/>
              </a:ext>
            </a:extLst>
          </p:cNvPr>
          <p:cNvCxnSpPr>
            <a:cxnSpLocks/>
          </p:cNvCxnSpPr>
          <p:nvPr/>
        </p:nvCxnSpPr>
        <p:spPr>
          <a:xfrm rot="19121494" flipV="1">
            <a:off x="3418914" y="1669948"/>
            <a:ext cx="738169" cy="186653"/>
          </a:xfrm>
          <a:prstGeom prst="straightConnector1">
            <a:avLst/>
          </a:prstGeom>
          <a:ln>
            <a:solidFill>
              <a:srgbClr val="FF33CC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BF0F07A-79B4-0043-9CC9-31078E8F843B}"/>
              </a:ext>
            </a:extLst>
          </p:cNvPr>
          <p:cNvSpPr/>
          <p:nvPr/>
        </p:nvSpPr>
        <p:spPr>
          <a:xfrm>
            <a:off x="2808520" y="3459505"/>
            <a:ext cx="2429163" cy="13644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D4FD42DA-6FC5-8B4D-A5CB-234EB23D9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99" b="98276" l="4792" r="96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2" r="-56"/>
          <a:stretch/>
        </p:blipFill>
        <p:spPr bwMode="auto">
          <a:xfrm rot="255335">
            <a:off x="4643758" y="5326080"/>
            <a:ext cx="888210" cy="508598"/>
          </a:xfrm>
          <a:prstGeom prst="rect">
            <a:avLst/>
          </a:prstGeom>
          <a:noFill/>
          <a:ln w="15875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 descr="Mobile-home.png">
            <a:extLst>
              <a:ext uri="{FF2B5EF4-FFF2-40B4-BE49-F238E27FC236}">
                <a16:creationId xmlns:a16="http://schemas.microsoft.com/office/drawing/2014/main" id="{84760B53-12EF-084E-A18A-1FAE5BCC1F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1623">
            <a:off x="3061193" y="5339176"/>
            <a:ext cx="977233" cy="627672"/>
          </a:xfrm>
          <a:prstGeom prst="rect">
            <a:avLst/>
          </a:prstGeom>
        </p:spPr>
      </p:pic>
      <p:pic>
        <p:nvPicPr>
          <p:cNvPr id="34" name="Picture 33" descr="LAN-tower.png">
            <a:extLst>
              <a:ext uri="{FF2B5EF4-FFF2-40B4-BE49-F238E27FC236}">
                <a16:creationId xmlns:a16="http://schemas.microsoft.com/office/drawing/2014/main" id="{C4CC4FD5-1DC0-A044-8843-577CB7A4CD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9833" y="3724359"/>
            <a:ext cx="502817" cy="543397"/>
          </a:xfrm>
          <a:prstGeom prst="rect">
            <a:avLst/>
          </a:prstGeom>
        </p:spPr>
      </p:pic>
      <p:pic>
        <p:nvPicPr>
          <p:cNvPr id="35" name="Picture 34" descr="LAN-tower.png">
            <a:extLst>
              <a:ext uri="{FF2B5EF4-FFF2-40B4-BE49-F238E27FC236}">
                <a16:creationId xmlns:a16="http://schemas.microsoft.com/office/drawing/2014/main" id="{5D889CEC-C891-7A40-8493-3E80B27EC9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3305" y="4168904"/>
            <a:ext cx="502817" cy="543397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6D0A8D0-5D74-7A4A-9654-3A6DB5F9BCD0}"/>
              </a:ext>
            </a:extLst>
          </p:cNvPr>
          <p:cNvCxnSpPr>
            <a:cxnSpLocks/>
            <a:endCxn id="34" idx="3"/>
          </p:cNvCxnSpPr>
          <p:nvPr/>
        </p:nvCxnSpPr>
        <p:spPr>
          <a:xfrm flipV="1">
            <a:off x="3981929" y="3996058"/>
            <a:ext cx="577904" cy="26049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66A6341-1362-5446-820D-81F8D3497C62}"/>
              </a:ext>
            </a:extLst>
          </p:cNvPr>
          <p:cNvCxnSpPr>
            <a:cxnSpLocks/>
          </p:cNvCxnSpPr>
          <p:nvPr/>
        </p:nvCxnSpPr>
        <p:spPr>
          <a:xfrm flipV="1">
            <a:off x="5019580" y="2597615"/>
            <a:ext cx="5694" cy="110550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1BA51D5-3FD2-6C43-A8E7-D853544DD2C5}"/>
              </a:ext>
            </a:extLst>
          </p:cNvPr>
          <p:cNvSpPr txBox="1"/>
          <p:nvPr/>
        </p:nvSpPr>
        <p:spPr>
          <a:xfrm>
            <a:off x="2767419" y="3426909"/>
            <a:ext cx="2041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Mars Surface Network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11E6FB-E72E-B946-9B16-8C5EFF7300F5}"/>
              </a:ext>
            </a:extLst>
          </p:cNvPr>
          <p:cNvSpPr txBox="1"/>
          <p:nvPr/>
        </p:nvSpPr>
        <p:spPr>
          <a:xfrm>
            <a:off x="4007464" y="793476"/>
            <a:ext cx="1866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Mars Relay Network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E8C2332-7D80-8740-8E34-17619932B9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8" b="98131" l="597" r="98536">
                        <a14:foregroundMark x1="77711" y1="9439" x2="85954" y2="28598"/>
                        <a14:foregroundMark x1="80315" y1="11402" x2="87310" y2="19159"/>
                        <a14:foregroundMark x1="67245" y1="38692" x2="70879" y2="72336"/>
                        <a14:foregroundMark x1="60683" y1="50374" x2="64100" y2="67570"/>
                        <a14:foregroundMark x1="69902" y1="29346" x2="72668" y2="32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32" y="1255427"/>
            <a:ext cx="713328" cy="46845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F39A3E7-953C-AE45-A183-496B2F1120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8" b="98131" l="597" r="98536">
                        <a14:foregroundMark x1="77711" y1="9439" x2="85954" y2="28598"/>
                        <a14:foregroundMark x1="80315" y1="11402" x2="87310" y2="19159"/>
                        <a14:foregroundMark x1="67245" y1="38692" x2="70879" y2="72336"/>
                        <a14:foregroundMark x1="60683" y1="50374" x2="64100" y2="67570"/>
                        <a14:foregroundMark x1="69902" y1="29346" x2="72668" y2="32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0" y="1652148"/>
            <a:ext cx="713328" cy="468453"/>
          </a:xfrm>
          <a:prstGeom prst="rect">
            <a:avLst/>
          </a:prstGeom>
        </p:spPr>
      </p:pic>
      <p:pic>
        <p:nvPicPr>
          <p:cNvPr id="56" name="Picture 35" descr="lander">
            <a:extLst>
              <a:ext uri="{FF2B5EF4-FFF2-40B4-BE49-F238E27FC236}">
                <a16:creationId xmlns:a16="http://schemas.microsoft.com/office/drawing/2014/main" id="{22FEA948-9399-304A-B4B3-8676C593F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39" y="4884527"/>
            <a:ext cx="709795" cy="74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FC66D7A-0A74-9D4F-8BE6-52655FC9D275}"/>
              </a:ext>
            </a:extLst>
          </p:cNvPr>
          <p:cNvSpPr txBox="1"/>
          <p:nvPr/>
        </p:nvSpPr>
        <p:spPr>
          <a:xfrm>
            <a:off x="7487602" y="377180"/>
            <a:ext cx="1476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Earth Networks</a:t>
            </a:r>
          </a:p>
        </p:txBody>
      </p:sp>
      <p:pic>
        <p:nvPicPr>
          <p:cNvPr id="58" name="Picture 57" descr="telestat">
            <a:extLst>
              <a:ext uri="{FF2B5EF4-FFF2-40B4-BE49-F238E27FC236}">
                <a16:creationId xmlns:a16="http://schemas.microsoft.com/office/drawing/2014/main" id="{E78A982D-7C60-894F-8260-754409A81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145" flipH="1">
            <a:off x="709170" y="2150317"/>
            <a:ext cx="799412" cy="57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DED779D-EAB7-D444-A8B6-6093E62866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234" b="89820" l="8789" r="89925">
                        <a14:foregroundMark x1="19829" y1="9132" x2="24437" y2="8383"/>
                        <a14:foregroundMark x1="9432" y1="27545" x2="8789" y2="384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269" y="311277"/>
            <a:ext cx="1033560" cy="607530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18B34A9-EFEA-7344-A86C-5CCC8B6460DB}"/>
              </a:ext>
            </a:extLst>
          </p:cNvPr>
          <p:cNvCxnSpPr>
            <a:cxnSpLocks/>
          </p:cNvCxnSpPr>
          <p:nvPr/>
        </p:nvCxnSpPr>
        <p:spPr bwMode="auto">
          <a:xfrm flipH="1">
            <a:off x="3870814" y="4729095"/>
            <a:ext cx="1" cy="741913"/>
          </a:xfrm>
          <a:prstGeom prst="line">
            <a:avLst/>
          </a:prstGeom>
          <a:noFill/>
          <a:ln w="19050" cap="flat" cmpd="sng" algn="ctr">
            <a:solidFill>
              <a:srgbClr val="A50021"/>
            </a:solidFill>
            <a:prstDash val="sysDash"/>
            <a:round/>
            <a:headEnd type="stealth" w="med" len="med"/>
            <a:tailEnd type="stealth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CBB1012-618D-9745-9C75-E4E3F1F8B1FA}"/>
              </a:ext>
            </a:extLst>
          </p:cNvPr>
          <p:cNvCxnSpPr>
            <a:cxnSpLocks/>
          </p:cNvCxnSpPr>
          <p:nvPr/>
        </p:nvCxnSpPr>
        <p:spPr bwMode="auto">
          <a:xfrm flipH="1">
            <a:off x="4901025" y="4317671"/>
            <a:ext cx="17850" cy="1015832"/>
          </a:xfrm>
          <a:prstGeom prst="line">
            <a:avLst/>
          </a:prstGeom>
          <a:noFill/>
          <a:ln w="19050" cap="flat" cmpd="sng" algn="ctr">
            <a:solidFill>
              <a:srgbClr val="A50021"/>
            </a:solidFill>
            <a:prstDash val="sysDash"/>
            <a:round/>
            <a:headEnd type="stealth" w="med" len="med"/>
            <a:tailEnd type="stealth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EEC5D80-2AC1-AE49-9CEB-1F9B950F56BA}"/>
              </a:ext>
            </a:extLst>
          </p:cNvPr>
          <p:cNvCxnSpPr>
            <a:cxnSpLocks/>
          </p:cNvCxnSpPr>
          <p:nvPr/>
        </p:nvCxnSpPr>
        <p:spPr bwMode="auto">
          <a:xfrm>
            <a:off x="5033756" y="4063552"/>
            <a:ext cx="740683" cy="1269951"/>
          </a:xfrm>
          <a:prstGeom prst="line">
            <a:avLst/>
          </a:prstGeom>
          <a:noFill/>
          <a:ln w="19050" cap="flat" cmpd="sng" algn="ctr">
            <a:solidFill>
              <a:srgbClr val="A50021"/>
            </a:solidFill>
            <a:prstDash val="sysDash"/>
            <a:round/>
            <a:headEnd type="stealth" w="med" len="med"/>
            <a:tailEnd type="stealth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FD1385-F973-B44F-9DB7-169C4DB1DD27}"/>
              </a:ext>
            </a:extLst>
          </p:cNvPr>
          <p:cNvCxnSpPr>
            <a:cxnSpLocks/>
          </p:cNvCxnSpPr>
          <p:nvPr/>
        </p:nvCxnSpPr>
        <p:spPr bwMode="auto">
          <a:xfrm>
            <a:off x="5732136" y="2558790"/>
            <a:ext cx="45647" cy="2672215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/>
            <a:tailEnd type="stealth"/>
          </a:ln>
          <a:effectLst>
            <a:glow>
              <a:srgbClr val="FF0000"/>
            </a:glow>
          </a:effectLst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10BB30-194C-8449-B782-60B4637EBBC9}"/>
              </a:ext>
            </a:extLst>
          </p:cNvPr>
          <p:cNvCxnSpPr>
            <a:cxnSpLocks/>
            <a:stCxn id="58" idx="1"/>
          </p:cNvCxnSpPr>
          <p:nvPr/>
        </p:nvCxnSpPr>
        <p:spPr bwMode="auto">
          <a:xfrm>
            <a:off x="1508041" y="2416494"/>
            <a:ext cx="1619050" cy="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/>
            <a:tailEnd type="stealth"/>
          </a:ln>
          <a:effectLst>
            <a:glow>
              <a:srgbClr val="FF0000"/>
            </a:glow>
          </a:effectLst>
        </p:spPr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57E1325-B70A-F546-980E-ACF553D2061B}"/>
              </a:ext>
            </a:extLst>
          </p:cNvPr>
          <p:cNvGrpSpPr/>
          <p:nvPr/>
        </p:nvGrpSpPr>
        <p:grpSpPr>
          <a:xfrm>
            <a:off x="6147525" y="4651151"/>
            <a:ext cx="1879133" cy="554240"/>
            <a:chOff x="7819852" y="5138818"/>
            <a:chExt cx="1491908" cy="607528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AB734E8-4DC9-3642-9967-B6811AC7192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19852" y="5724422"/>
              <a:ext cx="1491908" cy="3654"/>
            </a:xfrm>
            <a:prstGeom prst="line">
              <a:avLst/>
            </a:prstGeom>
            <a:ln w="19050">
              <a:solidFill>
                <a:srgbClr val="00B050"/>
              </a:solidFill>
              <a:prstDash val="solid"/>
              <a:headEnd type="stealth" w="lg" len="lg"/>
              <a:tailEnd type="non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59206B3-6DCA-F641-AACB-C2B35C7163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11760" y="5138818"/>
              <a:ext cx="0" cy="607528"/>
            </a:xfrm>
            <a:prstGeom prst="line">
              <a:avLst/>
            </a:prstGeom>
            <a:ln w="19050">
              <a:solidFill>
                <a:srgbClr val="00B050"/>
              </a:solidFill>
              <a:prstDash val="solid"/>
              <a:headEnd type="stealth" w="lg" len="lg"/>
              <a:tailEnd type="non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69D3330-6FFA-0743-A448-C00D36DD84B1}"/>
              </a:ext>
            </a:extLst>
          </p:cNvPr>
          <p:cNvCxnSpPr>
            <a:cxnSpLocks/>
          </p:cNvCxnSpPr>
          <p:nvPr/>
        </p:nvCxnSpPr>
        <p:spPr bwMode="auto">
          <a:xfrm flipV="1">
            <a:off x="5460606" y="5747000"/>
            <a:ext cx="3257028" cy="8130"/>
          </a:xfrm>
          <a:prstGeom prst="line">
            <a:avLst/>
          </a:prstGeom>
          <a:ln w="19050">
            <a:solidFill>
              <a:srgbClr val="00B050"/>
            </a:solidFill>
            <a:prstDash val="solid"/>
            <a:headEnd type="stealth" w="lg" len="lg"/>
            <a:tailEnd type="non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7D0942C-0465-A34B-88E9-C5BE141DA7ED}"/>
              </a:ext>
            </a:extLst>
          </p:cNvPr>
          <p:cNvCxnSpPr>
            <a:cxnSpLocks/>
          </p:cNvCxnSpPr>
          <p:nvPr/>
        </p:nvCxnSpPr>
        <p:spPr bwMode="auto">
          <a:xfrm>
            <a:off x="8737421" y="4629227"/>
            <a:ext cx="0" cy="1125903"/>
          </a:xfrm>
          <a:prstGeom prst="line">
            <a:avLst/>
          </a:prstGeom>
          <a:ln w="19050">
            <a:solidFill>
              <a:srgbClr val="00B050"/>
            </a:solidFill>
            <a:prstDash val="solid"/>
            <a:headEnd type="stealth" w="lg" len="lg"/>
            <a:tailEnd type="non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830858F-8C3C-F641-AAE1-62CD94F6D11B}"/>
              </a:ext>
            </a:extLst>
          </p:cNvPr>
          <p:cNvCxnSpPr>
            <a:cxnSpLocks/>
          </p:cNvCxnSpPr>
          <p:nvPr/>
        </p:nvCxnSpPr>
        <p:spPr bwMode="auto">
          <a:xfrm>
            <a:off x="1998995" y="1424013"/>
            <a:ext cx="1619050" cy="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/>
            <a:tailEnd type="stealth"/>
          </a:ln>
          <a:effectLst>
            <a:glow>
              <a:srgbClr val="FF0000"/>
            </a:glow>
          </a:effectLst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DA5A01F-2B4B-9E4C-969F-132284B2B085}"/>
              </a:ext>
            </a:extLst>
          </p:cNvPr>
          <p:cNvCxnSpPr>
            <a:cxnSpLocks/>
          </p:cNvCxnSpPr>
          <p:nvPr/>
        </p:nvCxnSpPr>
        <p:spPr bwMode="auto">
          <a:xfrm>
            <a:off x="1824317" y="545100"/>
            <a:ext cx="5305532" cy="14745"/>
          </a:xfrm>
          <a:prstGeom prst="line">
            <a:avLst/>
          </a:prstGeom>
          <a:ln w="19050">
            <a:solidFill>
              <a:srgbClr val="00B050"/>
            </a:solidFill>
            <a:prstDash val="solid"/>
            <a:headEnd type="stealth" w="lg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03E9B153-34E0-B941-94F2-86C37CB98D3D}"/>
              </a:ext>
            </a:extLst>
          </p:cNvPr>
          <p:cNvSpPr txBox="1"/>
          <p:nvPr/>
        </p:nvSpPr>
        <p:spPr>
          <a:xfrm>
            <a:off x="1140196" y="1519960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    • •</a:t>
            </a:r>
          </a:p>
          <a:p>
            <a:r>
              <a:rPr lang="en-US" sz="1200" dirty="0"/>
              <a:t>• •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A07C7EA-37D7-984E-81B5-1C6858B71708}"/>
              </a:ext>
            </a:extLst>
          </p:cNvPr>
          <p:cNvSpPr txBox="1"/>
          <p:nvPr/>
        </p:nvSpPr>
        <p:spPr>
          <a:xfrm>
            <a:off x="2624840" y="38679"/>
            <a:ext cx="557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Mars Network (</a:t>
            </a:r>
            <a:r>
              <a:rPr lang="en-US" b="1" dirty="0" err="1">
                <a:latin typeface="+mj-lt"/>
              </a:rPr>
              <a:t>MarsNet</a:t>
            </a:r>
            <a:r>
              <a:rPr lang="en-US" b="1" dirty="0">
                <a:latin typeface="+mj-lt"/>
              </a:rPr>
              <a:t>) – A</a:t>
            </a:r>
            <a:r>
              <a:rPr lang="en-US" dirty="0"/>
              <a:t>uthentication/Confidentiality</a:t>
            </a:r>
            <a:endParaRPr lang="en-US" b="1" dirty="0">
              <a:latin typeface="+mj-lt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12B7120-66B5-2E4D-8E8B-08B60A0C16B1}"/>
              </a:ext>
            </a:extLst>
          </p:cNvPr>
          <p:cNvSpPr txBox="1"/>
          <p:nvPr/>
        </p:nvSpPr>
        <p:spPr>
          <a:xfrm>
            <a:off x="634317" y="2778575"/>
            <a:ext cx="2082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Orbital User Spacecraft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531D28-5273-AF47-BF5F-318B0550DA4D}"/>
              </a:ext>
            </a:extLst>
          </p:cNvPr>
          <p:cNvSpPr txBox="1"/>
          <p:nvPr/>
        </p:nvSpPr>
        <p:spPr>
          <a:xfrm>
            <a:off x="641603" y="5376447"/>
            <a:ext cx="239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Surface User Landers/ Rovers/Platforms/Facilities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D8385C0-F221-A845-B560-C151656E0D68}"/>
              </a:ext>
            </a:extLst>
          </p:cNvPr>
          <p:cNvCxnSpPr>
            <a:cxnSpLocks/>
          </p:cNvCxnSpPr>
          <p:nvPr/>
        </p:nvCxnSpPr>
        <p:spPr bwMode="auto">
          <a:xfrm>
            <a:off x="1629743" y="1098632"/>
            <a:ext cx="2330035" cy="14281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none"/>
            <a:tailEnd type="stealth"/>
          </a:ln>
          <a:effectLst>
            <a:glow>
              <a:srgbClr val="FF0000"/>
            </a:glow>
          </a:effectLst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D1887F9-CA5F-7B43-9FF4-C4519FFA63BF}"/>
              </a:ext>
            </a:extLst>
          </p:cNvPr>
          <p:cNvCxnSpPr>
            <a:cxnSpLocks/>
          </p:cNvCxnSpPr>
          <p:nvPr/>
        </p:nvCxnSpPr>
        <p:spPr bwMode="auto">
          <a:xfrm>
            <a:off x="1655081" y="635815"/>
            <a:ext cx="0" cy="505997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/>
            <a:tailEnd type="none"/>
          </a:ln>
          <a:effectLst>
            <a:glow>
              <a:srgbClr val="FF0000"/>
            </a:glow>
          </a:effectLst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A816FD4-61F6-F94C-9F5F-FAF6F086B19B}"/>
              </a:ext>
            </a:extLst>
          </p:cNvPr>
          <p:cNvCxnSpPr>
            <a:cxnSpLocks/>
          </p:cNvCxnSpPr>
          <p:nvPr/>
        </p:nvCxnSpPr>
        <p:spPr bwMode="auto">
          <a:xfrm>
            <a:off x="5672335" y="2224000"/>
            <a:ext cx="1457514" cy="0"/>
          </a:xfrm>
          <a:prstGeom prst="line">
            <a:avLst/>
          </a:prstGeom>
          <a:ln w="19050">
            <a:solidFill>
              <a:srgbClr val="060CD9"/>
            </a:solidFill>
            <a:headEnd type="stealth" w="lg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F9F237E6-6D30-1142-A8AF-36C43D14860B}"/>
              </a:ext>
            </a:extLst>
          </p:cNvPr>
          <p:cNvSpPr txBox="1"/>
          <p:nvPr/>
        </p:nvSpPr>
        <p:spPr>
          <a:xfrm>
            <a:off x="9449249" y="160563"/>
            <a:ext cx="1826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Mission Operations </a:t>
            </a:r>
          </a:p>
          <a:p>
            <a:pPr algn="ctr"/>
            <a:r>
              <a:rPr lang="en-US" sz="1600" dirty="0">
                <a:latin typeface="+mj-lt"/>
              </a:rPr>
              <a:t>Centers (MOC)</a:t>
            </a:r>
          </a:p>
        </p:txBody>
      </p:sp>
      <p:pic>
        <p:nvPicPr>
          <p:cNvPr id="122" name="Picture 121" descr="Palomar-big.png">
            <a:extLst>
              <a:ext uri="{FF2B5EF4-FFF2-40B4-BE49-F238E27FC236}">
                <a16:creationId xmlns:a16="http://schemas.microsoft.com/office/drawing/2014/main" id="{EF177AC9-3BC7-0442-B5B1-2710D5C5EFD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3966" y="968064"/>
            <a:ext cx="577093" cy="481469"/>
          </a:xfrm>
          <a:prstGeom prst="rect">
            <a:avLst/>
          </a:prstGeom>
        </p:spPr>
      </p:pic>
      <p:pic>
        <p:nvPicPr>
          <p:cNvPr id="124" name="Picture 123" descr="Palomar-big.png">
            <a:extLst>
              <a:ext uri="{FF2B5EF4-FFF2-40B4-BE49-F238E27FC236}">
                <a16:creationId xmlns:a16="http://schemas.microsoft.com/office/drawing/2014/main" id="{D46A2E7F-314A-CD4C-BB09-8510ED4EE9F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1204" y="1889184"/>
            <a:ext cx="577093" cy="481469"/>
          </a:xfrm>
          <a:prstGeom prst="rect">
            <a:avLst/>
          </a:prstGeom>
        </p:spPr>
      </p:pic>
      <p:pic>
        <p:nvPicPr>
          <p:cNvPr id="125" name="Picture 124" descr="Palomar-big.png">
            <a:extLst>
              <a:ext uri="{FF2B5EF4-FFF2-40B4-BE49-F238E27FC236}">
                <a16:creationId xmlns:a16="http://schemas.microsoft.com/office/drawing/2014/main" id="{62E3226E-F72F-D644-9BE2-349933B691B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3966" y="2909632"/>
            <a:ext cx="577093" cy="481469"/>
          </a:xfrm>
          <a:prstGeom prst="rect">
            <a:avLst/>
          </a:prstGeom>
        </p:spPr>
      </p:pic>
      <p:pic>
        <p:nvPicPr>
          <p:cNvPr id="126" name="Picture 125" descr="Palomar-big.png">
            <a:extLst>
              <a:ext uri="{FF2B5EF4-FFF2-40B4-BE49-F238E27FC236}">
                <a16:creationId xmlns:a16="http://schemas.microsoft.com/office/drawing/2014/main" id="{47EAF540-6E2F-2346-9EDA-DAB73F15398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1110" y="3906780"/>
            <a:ext cx="577093" cy="481469"/>
          </a:xfrm>
          <a:prstGeom prst="rect">
            <a:avLst/>
          </a:prstGeom>
        </p:spPr>
      </p:pic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4FF2713-D055-644E-9241-D60C59033943}"/>
              </a:ext>
            </a:extLst>
          </p:cNvPr>
          <p:cNvCxnSpPr>
            <a:cxnSpLocks/>
          </p:cNvCxnSpPr>
          <p:nvPr/>
        </p:nvCxnSpPr>
        <p:spPr bwMode="auto">
          <a:xfrm>
            <a:off x="9245476" y="1299337"/>
            <a:ext cx="865634" cy="0"/>
          </a:xfrm>
          <a:prstGeom prst="line">
            <a:avLst/>
          </a:prstGeom>
          <a:ln w="6350">
            <a:solidFill>
              <a:schemeClr val="tx1"/>
            </a:solidFill>
            <a:headEnd type="stealth" w="lg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BB66247-34B4-AA48-AB31-95F53F384919}"/>
              </a:ext>
            </a:extLst>
          </p:cNvPr>
          <p:cNvCxnSpPr>
            <a:cxnSpLocks/>
          </p:cNvCxnSpPr>
          <p:nvPr/>
        </p:nvCxnSpPr>
        <p:spPr bwMode="auto">
          <a:xfrm>
            <a:off x="9245476" y="2238029"/>
            <a:ext cx="865634" cy="0"/>
          </a:xfrm>
          <a:prstGeom prst="line">
            <a:avLst/>
          </a:prstGeom>
          <a:ln w="6350">
            <a:solidFill>
              <a:schemeClr val="tx1"/>
            </a:solidFill>
            <a:headEnd type="stealth" w="lg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D90A81E-4EA3-2748-8BC6-27514F644950}"/>
              </a:ext>
            </a:extLst>
          </p:cNvPr>
          <p:cNvCxnSpPr>
            <a:cxnSpLocks/>
          </p:cNvCxnSpPr>
          <p:nvPr/>
        </p:nvCxnSpPr>
        <p:spPr bwMode="auto">
          <a:xfrm>
            <a:off x="9245476" y="3176721"/>
            <a:ext cx="865634" cy="0"/>
          </a:xfrm>
          <a:prstGeom prst="line">
            <a:avLst/>
          </a:prstGeom>
          <a:ln w="6350">
            <a:solidFill>
              <a:schemeClr val="tx1"/>
            </a:solidFill>
            <a:headEnd type="stealth" w="lg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7AEA6569-717E-BF49-BA79-0C9E1D854C39}"/>
              </a:ext>
            </a:extLst>
          </p:cNvPr>
          <p:cNvCxnSpPr>
            <a:cxnSpLocks/>
          </p:cNvCxnSpPr>
          <p:nvPr/>
        </p:nvCxnSpPr>
        <p:spPr bwMode="auto">
          <a:xfrm>
            <a:off x="9245476" y="4115413"/>
            <a:ext cx="865634" cy="0"/>
          </a:xfrm>
          <a:prstGeom prst="line">
            <a:avLst/>
          </a:prstGeom>
          <a:ln w="6350">
            <a:solidFill>
              <a:schemeClr val="tx1"/>
            </a:solidFill>
            <a:headEnd type="stealth" w="lg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941E98D-AD30-1F48-A9F6-80E8C6890555}"/>
              </a:ext>
            </a:extLst>
          </p:cNvPr>
          <p:cNvCxnSpPr>
            <a:cxnSpLocks/>
          </p:cNvCxnSpPr>
          <p:nvPr/>
        </p:nvCxnSpPr>
        <p:spPr bwMode="auto">
          <a:xfrm>
            <a:off x="1850629" y="6242462"/>
            <a:ext cx="709747" cy="0"/>
          </a:xfrm>
          <a:prstGeom prst="line">
            <a:avLst/>
          </a:prstGeom>
          <a:ln w="19050">
            <a:solidFill>
              <a:srgbClr val="060CD9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E2B253F9-243D-8A4B-87D7-6F692B40DDC1}"/>
              </a:ext>
            </a:extLst>
          </p:cNvPr>
          <p:cNvCxnSpPr>
            <a:cxnSpLocks/>
          </p:cNvCxnSpPr>
          <p:nvPr/>
        </p:nvCxnSpPr>
        <p:spPr bwMode="auto">
          <a:xfrm flipV="1">
            <a:off x="1869979" y="6627977"/>
            <a:ext cx="700420" cy="3194"/>
          </a:xfrm>
          <a:prstGeom prst="line">
            <a:avLst/>
          </a:prstGeom>
          <a:ln w="19050">
            <a:solidFill>
              <a:srgbClr val="00B050"/>
            </a:solidFill>
            <a:prstDash val="solid"/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01EAFAA3-A69E-2548-99E0-C52E892A9CB4}"/>
              </a:ext>
            </a:extLst>
          </p:cNvPr>
          <p:cNvSpPr txBox="1"/>
          <p:nvPr/>
        </p:nvSpPr>
        <p:spPr>
          <a:xfrm>
            <a:off x="2564345" y="6092194"/>
            <a:ext cx="236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67">
              <a:defRPr/>
            </a:pPr>
            <a:r>
              <a:rPr lang="en-US" sz="900" dirty="0">
                <a:solidFill>
                  <a:srgbClr val="060CD9"/>
                </a:solidFill>
                <a:latin typeface="+mj-lt"/>
                <a:cs typeface="Calibri" panose="020F0502020204030204" pitchFamily="34" charset="0"/>
              </a:rPr>
              <a:t>Mars-to/from-Earth trunk link: </a:t>
            </a:r>
          </a:p>
          <a:p>
            <a:pPr defTabSz="257167">
              <a:defRPr/>
            </a:pPr>
            <a:r>
              <a:rPr lang="en-US" sz="900" dirty="0">
                <a:solidFill>
                  <a:srgbClr val="060CD9"/>
                </a:solidFill>
                <a:latin typeface="+mj-lt"/>
                <a:cs typeface="Calibri" panose="020F0502020204030204" pitchFamily="34" charset="0"/>
              </a:rPr>
              <a:t>Between relay orbiter and Earth station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EDC8CAA-6B13-4B4F-B46C-FA4FCABAB1FD}"/>
              </a:ext>
            </a:extLst>
          </p:cNvPr>
          <p:cNvSpPr txBox="1"/>
          <p:nvPr/>
        </p:nvSpPr>
        <p:spPr>
          <a:xfrm>
            <a:off x="2570399" y="6375789"/>
            <a:ext cx="23357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3">
              <a:defRPr/>
            </a:pPr>
            <a:r>
              <a:rPr lang="en-US" sz="900" dirty="0">
                <a:solidFill>
                  <a:srgbClr val="00B02C"/>
                </a:solidFill>
                <a:latin typeface="+mj-lt"/>
                <a:cs typeface="Calibri" panose="020F0502020204030204" pitchFamily="34" charset="0"/>
              </a:rPr>
              <a:t>Mars-to/from-Earth link:</a:t>
            </a:r>
          </a:p>
          <a:p>
            <a:pPr defTabSz="257173">
              <a:defRPr/>
            </a:pPr>
            <a:r>
              <a:rPr lang="en-US" sz="900" dirty="0">
                <a:solidFill>
                  <a:srgbClr val="00B02C"/>
                </a:solidFill>
                <a:latin typeface="+mj-lt"/>
                <a:cs typeface="Calibri" panose="020F0502020204030204" pitchFamily="34" charset="0"/>
              </a:rPr>
              <a:t>Between Mars orbiter/landed vehicle and Earth station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116B7A7-92CE-9A4B-9E21-E5A31B26AC7B}"/>
              </a:ext>
            </a:extLst>
          </p:cNvPr>
          <p:cNvCxnSpPr>
            <a:cxnSpLocks/>
          </p:cNvCxnSpPr>
          <p:nvPr/>
        </p:nvCxnSpPr>
        <p:spPr bwMode="auto">
          <a:xfrm flipV="1">
            <a:off x="5045925" y="6264157"/>
            <a:ext cx="701184" cy="6862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/>
            <a:tailEnd type="stealth"/>
          </a:ln>
          <a:effectLst>
            <a:glow>
              <a:srgbClr val="FF0000"/>
            </a:glow>
          </a:effectLst>
        </p:spPr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5CC5C0F1-F05D-8344-A149-F66283E4FFB2}"/>
              </a:ext>
            </a:extLst>
          </p:cNvPr>
          <p:cNvSpPr txBox="1"/>
          <p:nvPr/>
        </p:nvSpPr>
        <p:spPr>
          <a:xfrm>
            <a:off x="5720647" y="6083353"/>
            <a:ext cx="17506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67">
              <a:defRPr/>
            </a:pPr>
            <a:r>
              <a:rPr lang="en-US" sz="9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Proximity link:  </a:t>
            </a:r>
          </a:p>
          <a:p>
            <a:pPr defTabSz="257167">
              <a:defRPr/>
            </a:pPr>
            <a:r>
              <a:rPr lang="en-US" sz="9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Between relay orbiter and landed vehicle/orbital  vehicle             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BD1B171-79D9-2448-8695-7C3F05E4F07F}"/>
              </a:ext>
            </a:extLst>
          </p:cNvPr>
          <p:cNvCxnSpPr>
            <a:cxnSpLocks/>
          </p:cNvCxnSpPr>
          <p:nvPr/>
        </p:nvCxnSpPr>
        <p:spPr bwMode="auto">
          <a:xfrm flipH="1">
            <a:off x="7611452" y="6215695"/>
            <a:ext cx="662861" cy="537"/>
          </a:xfrm>
          <a:prstGeom prst="line">
            <a:avLst/>
          </a:prstGeom>
          <a:noFill/>
          <a:ln w="19050" cap="flat" cmpd="sng" algn="ctr">
            <a:solidFill>
              <a:srgbClr val="A50021"/>
            </a:solidFill>
            <a:prstDash val="sysDash"/>
            <a:round/>
            <a:headEnd type="stealth" w="med" len="med"/>
            <a:tailEnd type="stealth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113F0EA-A03A-0541-B9E4-900C01D566B4}"/>
              </a:ext>
            </a:extLst>
          </p:cNvPr>
          <p:cNvSpPr txBox="1"/>
          <p:nvPr/>
        </p:nvSpPr>
        <p:spPr>
          <a:xfrm flipH="1">
            <a:off x="8262472" y="6103720"/>
            <a:ext cx="203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45">
              <a:defRPr/>
            </a:pPr>
            <a:r>
              <a:rPr lang="en-US" sz="900" dirty="0">
                <a:solidFill>
                  <a:srgbClr val="A50021"/>
                </a:solidFill>
                <a:latin typeface="+mj-lt"/>
                <a:cs typeface="Calibri" panose="020F0502020204030204" pitchFamily="34" charset="0"/>
              </a:rPr>
              <a:t>Mars surface-to-surface link:</a:t>
            </a:r>
          </a:p>
          <a:p>
            <a:pPr defTabSz="514345">
              <a:defRPr/>
            </a:pPr>
            <a:r>
              <a:rPr lang="en-US" sz="900" dirty="0">
                <a:solidFill>
                  <a:srgbClr val="A50021"/>
                </a:solidFill>
                <a:latin typeface="+mj-lt"/>
                <a:cs typeface="Calibri" panose="020F0502020204030204" pitchFamily="34" charset="0"/>
              </a:rPr>
              <a:t>Wireless link between surface elements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4B2B4D3-D4EE-2542-959F-E60D96FE12A1}"/>
              </a:ext>
            </a:extLst>
          </p:cNvPr>
          <p:cNvSpPr/>
          <p:nvPr/>
        </p:nvSpPr>
        <p:spPr>
          <a:xfrm>
            <a:off x="7657182" y="6429840"/>
            <a:ext cx="650527" cy="421425"/>
          </a:xfrm>
          <a:prstGeom prst="ellipse">
            <a:avLst/>
          </a:prstGeom>
          <a:noFill/>
          <a:ln w="25400">
            <a:solidFill>
              <a:srgbClr val="990000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2">
              <a:defRPr/>
            </a:pPr>
            <a:endParaRPr lang="en-US" sz="900">
              <a:solidFill>
                <a:srgbClr val="FFFFFF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73BC6A3-48FE-CE48-9ACB-983B4E2EECCC}"/>
              </a:ext>
            </a:extLst>
          </p:cNvPr>
          <p:cNvSpPr txBox="1"/>
          <p:nvPr/>
        </p:nvSpPr>
        <p:spPr>
          <a:xfrm>
            <a:off x="8342506" y="6543068"/>
            <a:ext cx="1477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2">
              <a:defRPr/>
            </a:pPr>
            <a:r>
              <a:rPr lang="en-US" sz="900" dirty="0">
                <a:solidFill>
                  <a:srgbClr val="A50021"/>
                </a:solidFill>
                <a:latin typeface="+mj-lt"/>
                <a:cs typeface="Calibri" panose="020F0502020204030204" pitchFamily="34" charset="0"/>
              </a:rPr>
              <a:t>Earth Network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F67DD802-95F0-E046-A49E-9F2E76417FB8}"/>
              </a:ext>
            </a:extLst>
          </p:cNvPr>
          <p:cNvCxnSpPr>
            <a:cxnSpLocks/>
          </p:cNvCxnSpPr>
          <p:nvPr/>
        </p:nvCxnSpPr>
        <p:spPr bwMode="auto">
          <a:xfrm>
            <a:off x="1357315" y="2246414"/>
            <a:ext cx="934004" cy="0"/>
          </a:xfrm>
          <a:prstGeom prst="line">
            <a:avLst/>
          </a:prstGeom>
          <a:ln w="19050">
            <a:solidFill>
              <a:srgbClr val="00B050"/>
            </a:solidFill>
            <a:prstDash val="solid"/>
            <a:headEnd type="stealth" w="lg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91C6BE06-DA7A-4949-A3C4-63C43A78D95A}"/>
              </a:ext>
            </a:extLst>
          </p:cNvPr>
          <p:cNvCxnSpPr>
            <a:cxnSpLocks/>
          </p:cNvCxnSpPr>
          <p:nvPr/>
        </p:nvCxnSpPr>
        <p:spPr bwMode="auto">
          <a:xfrm flipH="1">
            <a:off x="5076922" y="6616747"/>
            <a:ext cx="713515" cy="1"/>
          </a:xfrm>
          <a:prstGeom prst="line">
            <a:avLst/>
          </a:prstGeom>
          <a:noFill/>
          <a:ln w="19050" cap="flat" cmpd="sng" algn="ctr">
            <a:solidFill>
              <a:srgbClr val="D411CA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8EA3EF03-46A0-654A-8366-CE290759B3A2}"/>
              </a:ext>
            </a:extLst>
          </p:cNvPr>
          <p:cNvSpPr txBox="1"/>
          <p:nvPr/>
        </p:nvSpPr>
        <p:spPr>
          <a:xfrm>
            <a:off x="5713950" y="6497143"/>
            <a:ext cx="164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67">
              <a:defRPr/>
            </a:pPr>
            <a:r>
              <a:rPr lang="en-US" sz="900" dirty="0">
                <a:solidFill>
                  <a:srgbClr val="CE0C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 link:</a:t>
            </a:r>
          </a:p>
          <a:p>
            <a:pPr defTabSz="257167">
              <a:defRPr/>
            </a:pPr>
            <a:r>
              <a:rPr lang="en-US" sz="900" dirty="0">
                <a:solidFill>
                  <a:srgbClr val="CE0C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two relay orbiters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8726D1BE-DEFA-904C-BC94-6888FE7EABF9}"/>
              </a:ext>
            </a:extLst>
          </p:cNvPr>
          <p:cNvCxnSpPr>
            <a:cxnSpLocks/>
          </p:cNvCxnSpPr>
          <p:nvPr/>
        </p:nvCxnSpPr>
        <p:spPr bwMode="auto">
          <a:xfrm>
            <a:off x="4406001" y="1299337"/>
            <a:ext cx="2723848" cy="0"/>
          </a:xfrm>
          <a:prstGeom prst="line">
            <a:avLst/>
          </a:prstGeom>
          <a:ln w="19050">
            <a:solidFill>
              <a:srgbClr val="060CD9"/>
            </a:solidFill>
            <a:headEnd type="stealth" w="lg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BEB008-8860-EB48-A4C5-8242E7C804F9}"/>
              </a:ext>
            </a:extLst>
          </p:cNvPr>
          <p:cNvSpPr txBox="1"/>
          <p:nvPr/>
        </p:nvSpPr>
        <p:spPr>
          <a:xfrm>
            <a:off x="8948131" y="5024192"/>
            <a:ext cx="2039575" cy="830997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Inter Governmental Certification Authority (IGCA)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AE3023-32FE-AB4C-A3AB-8CA44363B3DF}"/>
              </a:ext>
            </a:extLst>
          </p:cNvPr>
          <p:cNvSpPr txBox="1"/>
          <p:nvPr/>
        </p:nvSpPr>
        <p:spPr>
          <a:xfrm>
            <a:off x="7784467" y="5831524"/>
            <a:ext cx="4366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And a Certification Authority Trust Anchor (CA) per agency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6F485E-7B05-A946-A866-F3F8A381DE91}"/>
              </a:ext>
            </a:extLst>
          </p:cNvPr>
          <p:cNvSpPr txBox="1"/>
          <p:nvPr/>
        </p:nvSpPr>
        <p:spPr>
          <a:xfrm>
            <a:off x="2851942" y="3711040"/>
            <a:ext cx="876341" cy="600164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CA Mirror Registration Authority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497883C-CE6F-6742-BE78-DEF2792C6C32}"/>
              </a:ext>
            </a:extLst>
          </p:cNvPr>
          <p:cNvSpPr txBox="1"/>
          <p:nvPr/>
        </p:nvSpPr>
        <p:spPr>
          <a:xfrm>
            <a:off x="4882542" y="1390717"/>
            <a:ext cx="885092" cy="600164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CA Mirror Registration Authority 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327E282-AE05-F44D-881D-3F993F0F91CB}"/>
              </a:ext>
            </a:extLst>
          </p:cNvPr>
          <p:cNvGrpSpPr/>
          <p:nvPr/>
        </p:nvGrpSpPr>
        <p:grpSpPr>
          <a:xfrm flipV="1">
            <a:off x="9128984" y="4431852"/>
            <a:ext cx="865634" cy="554240"/>
            <a:chOff x="7819852" y="5138818"/>
            <a:chExt cx="1491908" cy="607528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4E83284-CBDF-CE47-A430-BBF4ED26B8D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19852" y="5724422"/>
              <a:ext cx="1491908" cy="3654"/>
            </a:xfrm>
            <a:prstGeom prst="line">
              <a:avLst/>
            </a:prstGeom>
            <a:ln w="19050" cap="sq">
              <a:solidFill>
                <a:schemeClr val="bg2">
                  <a:lumMod val="75000"/>
                </a:schemeClr>
              </a:solidFill>
              <a:prstDash val="sysDash"/>
              <a:headEnd type="none" w="lg" len="lg"/>
              <a:tailEnd type="non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18DAD8C-E865-9B4E-B3ED-8E523F290A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11760" y="5138818"/>
              <a:ext cx="0" cy="607528"/>
            </a:xfrm>
            <a:prstGeom prst="line">
              <a:avLst/>
            </a:prstGeom>
            <a:ln w="19050" cap="sq">
              <a:solidFill>
                <a:schemeClr val="bg2">
                  <a:lumMod val="75000"/>
                </a:schemeClr>
              </a:solidFill>
              <a:prstDash val="sysDash"/>
              <a:headEnd type="none" w="lg" len="lg"/>
              <a:tailEnd type="non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C4F3C60E-79C2-FC4D-8DAE-0DA865145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84C9-FB04-754E-BBC5-C3EC1C07DC05}" type="datetime1">
              <a:rPr lang="en-US" smtClean="0"/>
              <a:t>12/8/21</a:t>
            </a:fld>
            <a:endParaRPr lang="en-US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3FC1F4E0-CDB3-0C4E-8C5E-29CD643B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9CC3363F-941A-0148-B957-F6F504AF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0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AutoShape 3"/>
          <p:cNvSpPr>
            <a:spLocks noChangeArrowheads="1"/>
          </p:cNvSpPr>
          <p:nvPr/>
        </p:nvSpPr>
        <p:spPr bwMode="auto">
          <a:xfrm>
            <a:off x="6117890" y="4004249"/>
            <a:ext cx="3895326" cy="2206052"/>
          </a:xfrm>
          <a:prstGeom prst="cube">
            <a:avLst>
              <a:gd name="adj" fmla="val 7532"/>
            </a:avLst>
          </a:prstGeom>
          <a:solidFill>
            <a:srgbClr val="E0C62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201" name="AutoShape 8"/>
          <p:cNvSpPr>
            <a:spLocks noChangeArrowheads="1"/>
          </p:cNvSpPr>
          <p:nvPr/>
        </p:nvSpPr>
        <p:spPr bwMode="auto">
          <a:xfrm>
            <a:off x="6670941" y="73572"/>
            <a:ext cx="3915668" cy="3288910"/>
          </a:xfrm>
          <a:prstGeom prst="cube">
            <a:avLst>
              <a:gd name="adj" fmla="val 12102"/>
            </a:avLst>
          </a:prstGeom>
          <a:solidFill>
            <a:srgbClr val="CC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216" name="AutoShape 3"/>
          <p:cNvSpPr>
            <a:spLocks noChangeArrowheads="1"/>
          </p:cNvSpPr>
          <p:nvPr/>
        </p:nvSpPr>
        <p:spPr bwMode="auto">
          <a:xfrm>
            <a:off x="2749155" y="3797328"/>
            <a:ext cx="2734951" cy="2282726"/>
          </a:xfrm>
          <a:prstGeom prst="cube">
            <a:avLst>
              <a:gd name="adj" fmla="val 7532"/>
            </a:avLst>
          </a:prstGeom>
          <a:solidFill>
            <a:srgbClr val="4597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221" name="AutoShape 8"/>
          <p:cNvSpPr>
            <a:spLocks noChangeArrowheads="1"/>
          </p:cNvSpPr>
          <p:nvPr/>
        </p:nvSpPr>
        <p:spPr bwMode="auto">
          <a:xfrm>
            <a:off x="1596494" y="73572"/>
            <a:ext cx="3967478" cy="3321898"/>
          </a:xfrm>
          <a:prstGeom prst="cube">
            <a:avLst>
              <a:gd name="adj" fmla="val 12102"/>
            </a:avLst>
          </a:prstGeom>
          <a:solidFill>
            <a:srgbClr val="CC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8233" name="Straight Connector 343"/>
          <p:cNvCxnSpPr>
            <a:cxnSpLocks noChangeShapeType="1"/>
          </p:cNvCxnSpPr>
          <p:nvPr/>
        </p:nvCxnSpPr>
        <p:spPr bwMode="auto">
          <a:xfrm flipH="1">
            <a:off x="4886922" y="1110654"/>
            <a:ext cx="3768653" cy="0"/>
          </a:xfrm>
          <a:prstGeom prst="line">
            <a:avLst/>
          </a:prstGeom>
          <a:noFill/>
          <a:ln w="25400">
            <a:solidFill>
              <a:srgbClr val="1516C2"/>
            </a:solidFill>
            <a:prstDash val="dash"/>
            <a:round/>
            <a:headEnd type="stealth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9" name="Picture 49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081" y="3303317"/>
            <a:ext cx="858710" cy="68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" name="Text Box 4"/>
          <p:cNvSpPr txBox="1">
            <a:spLocks noChangeArrowheads="1"/>
          </p:cNvSpPr>
          <p:nvPr/>
        </p:nvSpPr>
        <p:spPr bwMode="auto">
          <a:xfrm>
            <a:off x="8406008" y="6338181"/>
            <a:ext cx="1231900" cy="40365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Earth Station</a:t>
            </a:r>
          </a:p>
        </p:txBody>
      </p:sp>
      <p:sp>
        <p:nvSpPr>
          <p:cNvPr id="371" name="Text Box 5"/>
          <p:cNvSpPr txBox="1">
            <a:spLocks noChangeArrowheads="1"/>
          </p:cNvSpPr>
          <p:nvPr/>
        </p:nvSpPr>
        <p:spPr bwMode="auto">
          <a:xfrm>
            <a:off x="8546984" y="3443233"/>
            <a:ext cx="1231900" cy="444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Mission Operations Center</a:t>
            </a:r>
          </a:p>
        </p:txBody>
      </p:sp>
      <p:grpSp>
        <p:nvGrpSpPr>
          <p:cNvPr id="372" name="Group 8"/>
          <p:cNvGrpSpPr>
            <a:grpSpLocks/>
          </p:cNvGrpSpPr>
          <p:nvPr/>
        </p:nvGrpSpPr>
        <p:grpSpPr bwMode="auto">
          <a:xfrm>
            <a:off x="7953899" y="6216603"/>
            <a:ext cx="701675" cy="619896"/>
            <a:chOff x="896" y="2214"/>
            <a:chExt cx="317" cy="323"/>
          </a:xfrm>
        </p:grpSpPr>
        <p:sp>
          <p:nvSpPr>
            <p:cNvPr id="520" name="Freeform 9"/>
            <p:cNvSpPr>
              <a:spLocks noChangeArrowheads="1"/>
            </p:cNvSpPr>
            <p:nvPr/>
          </p:nvSpPr>
          <p:spPr bwMode="auto">
            <a:xfrm rot="420000">
              <a:off x="914" y="2230"/>
              <a:ext cx="285" cy="291"/>
            </a:xfrm>
            <a:custGeom>
              <a:avLst/>
              <a:gdLst>
                <a:gd name="T0" fmla="*/ 0 w 1335"/>
                <a:gd name="T1" fmla="*/ 0 h 1339"/>
                <a:gd name="T2" fmla="*/ 0 w 1335"/>
                <a:gd name="T3" fmla="*/ 0 h 1339"/>
                <a:gd name="T4" fmla="*/ 0 w 1335"/>
                <a:gd name="T5" fmla="*/ 0 h 1339"/>
                <a:gd name="T6" fmla="*/ 0 w 1335"/>
                <a:gd name="T7" fmla="*/ 0 h 1339"/>
                <a:gd name="T8" fmla="*/ 0 w 1335"/>
                <a:gd name="T9" fmla="*/ 0 h 1339"/>
                <a:gd name="T10" fmla="*/ 0 w 1335"/>
                <a:gd name="T11" fmla="*/ 0 h 1339"/>
                <a:gd name="T12" fmla="*/ 0 w 1335"/>
                <a:gd name="T13" fmla="*/ 0 h 1339"/>
                <a:gd name="T14" fmla="*/ 0 w 1335"/>
                <a:gd name="T15" fmla="*/ 0 h 1339"/>
                <a:gd name="T16" fmla="*/ 0 w 1335"/>
                <a:gd name="T17" fmla="*/ 0 h 1339"/>
                <a:gd name="T18" fmla="*/ 0 w 1335"/>
                <a:gd name="T19" fmla="*/ 0 h 1339"/>
                <a:gd name="T20" fmla="*/ 0 w 1335"/>
                <a:gd name="T21" fmla="*/ 0 h 1339"/>
                <a:gd name="T22" fmla="*/ 0 w 1335"/>
                <a:gd name="T23" fmla="*/ 0 h 1339"/>
                <a:gd name="T24" fmla="*/ 0 w 1335"/>
                <a:gd name="T25" fmla="*/ 0 h 1339"/>
                <a:gd name="T26" fmla="*/ 0 w 1335"/>
                <a:gd name="T27" fmla="*/ 0 h 1339"/>
                <a:gd name="T28" fmla="*/ 0 w 1335"/>
                <a:gd name="T29" fmla="*/ 0 h 1339"/>
                <a:gd name="T30" fmla="*/ 0 w 1335"/>
                <a:gd name="T31" fmla="*/ 0 h 1339"/>
                <a:gd name="T32" fmla="*/ 0 w 1335"/>
                <a:gd name="T33" fmla="*/ 0 h 1339"/>
                <a:gd name="T34" fmla="*/ 0 w 1335"/>
                <a:gd name="T35" fmla="*/ 0 h 1339"/>
                <a:gd name="T36" fmla="*/ 0 w 1335"/>
                <a:gd name="T37" fmla="*/ 0 h 1339"/>
                <a:gd name="T38" fmla="*/ 0 w 1335"/>
                <a:gd name="T39" fmla="*/ 0 h 1339"/>
                <a:gd name="T40" fmla="*/ 0 w 1335"/>
                <a:gd name="T41" fmla="*/ 0 h 1339"/>
                <a:gd name="T42" fmla="*/ 0 w 1335"/>
                <a:gd name="T43" fmla="*/ 0 h 1339"/>
                <a:gd name="T44" fmla="*/ 0 w 1335"/>
                <a:gd name="T45" fmla="*/ 0 h 1339"/>
                <a:gd name="T46" fmla="*/ 0 w 1335"/>
                <a:gd name="T47" fmla="*/ 0 h 1339"/>
                <a:gd name="T48" fmla="*/ 0 w 1335"/>
                <a:gd name="T49" fmla="*/ 0 h 1339"/>
                <a:gd name="T50" fmla="*/ 0 w 1335"/>
                <a:gd name="T51" fmla="*/ 0 h 1339"/>
                <a:gd name="T52" fmla="*/ 0 w 1335"/>
                <a:gd name="T53" fmla="*/ 0 h 1339"/>
                <a:gd name="T54" fmla="*/ 0 w 1335"/>
                <a:gd name="T55" fmla="*/ 0 h 1339"/>
                <a:gd name="T56" fmla="*/ 0 w 1335"/>
                <a:gd name="T57" fmla="*/ 0 h 1339"/>
                <a:gd name="T58" fmla="*/ 0 w 1335"/>
                <a:gd name="T59" fmla="*/ 0 h 1339"/>
                <a:gd name="T60" fmla="*/ 0 w 1335"/>
                <a:gd name="T61" fmla="*/ 0 h 1339"/>
                <a:gd name="T62" fmla="*/ 0 w 1335"/>
                <a:gd name="T63" fmla="*/ 0 h 1339"/>
                <a:gd name="T64" fmla="*/ 0 w 1335"/>
                <a:gd name="T65" fmla="*/ 0 h 1339"/>
                <a:gd name="T66" fmla="*/ 0 w 1335"/>
                <a:gd name="T67" fmla="*/ 0 h 1339"/>
                <a:gd name="T68" fmla="*/ 0 w 1335"/>
                <a:gd name="T69" fmla="*/ 0 h 1339"/>
                <a:gd name="T70" fmla="*/ 0 w 1335"/>
                <a:gd name="T71" fmla="*/ 0 h 1339"/>
                <a:gd name="T72" fmla="*/ 0 w 1335"/>
                <a:gd name="T73" fmla="*/ 0 h 1339"/>
                <a:gd name="T74" fmla="*/ 0 w 1335"/>
                <a:gd name="T75" fmla="*/ 0 h 1339"/>
                <a:gd name="T76" fmla="*/ 0 w 1335"/>
                <a:gd name="T77" fmla="*/ 0 h 1339"/>
                <a:gd name="T78" fmla="*/ 0 w 1335"/>
                <a:gd name="T79" fmla="*/ 0 h 1339"/>
                <a:gd name="T80" fmla="*/ 0 w 1335"/>
                <a:gd name="T81" fmla="*/ 0 h 1339"/>
                <a:gd name="T82" fmla="*/ 0 w 1335"/>
                <a:gd name="T83" fmla="*/ 0 h 1339"/>
                <a:gd name="T84" fmla="*/ 0 w 1335"/>
                <a:gd name="T85" fmla="*/ 0 h 1339"/>
                <a:gd name="T86" fmla="*/ 0 w 1335"/>
                <a:gd name="T87" fmla="*/ 0 h 1339"/>
                <a:gd name="T88" fmla="*/ 0 w 1335"/>
                <a:gd name="T89" fmla="*/ 0 h 1339"/>
                <a:gd name="T90" fmla="*/ 0 w 1335"/>
                <a:gd name="T91" fmla="*/ 0 h 1339"/>
                <a:gd name="T92" fmla="*/ 0 w 1335"/>
                <a:gd name="T93" fmla="*/ 0 h 1339"/>
                <a:gd name="T94" fmla="*/ 0 w 1335"/>
                <a:gd name="T95" fmla="*/ 0 h 1339"/>
                <a:gd name="T96" fmla="*/ 0 w 1335"/>
                <a:gd name="T97" fmla="*/ 0 h 1339"/>
                <a:gd name="T98" fmla="*/ 0 w 1335"/>
                <a:gd name="T99" fmla="*/ 0 h 1339"/>
                <a:gd name="T100" fmla="*/ 0 w 1335"/>
                <a:gd name="T101" fmla="*/ 0 h 1339"/>
                <a:gd name="T102" fmla="*/ 0 w 1335"/>
                <a:gd name="T103" fmla="*/ 0 h 1339"/>
                <a:gd name="T104" fmla="*/ 0 w 1335"/>
                <a:gd name="T105" fmla="*/ 0 h 1339"/>
                <a:gd name="T106" fmla="*/ 0 w 1335"/>
                <a:gd name="T107" fmla="*/ 0 h 1339"/>
                <a:gd name="T108" fmla="*/ 0 w 1335"/>
                <a:gd name="T109" fmla="*/ 0 h 1339"/>
                <a:gd name="T110" fmla="*/ 0 w 1335"/>
                <a:gd name="T111" fmla="*/ 0 h 1339"/>
                <a:gd name="T112" fmla="*/ 0 w 1335"/>
                <a:gd name="T113" fmla="*/ 0 h 1339"/>
                <a:gd name="T114" fmla="*/ 0 w 1335"/>
                <a:gd name="T115" fmla="*/ 0 h 1339"/>
                <a:gd name="T116" fmla="*/ 0 w 1335"/>
                <a:gd name="T117" fmla="*/ 0 h 1339"/>
                <a:gd name="T118" fmla="*/ 0 w 1335"/>
                <a:gd name="T119" fmla="*/ 0 h 13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35"/>
                <a:gd name="T181" fmla="*/ 0 h 1339"/>
                <a:gd name="T182" fmla="*/ 1335 w 1335"/>
                <a:gd name="T183" fmla="*/ 1339 h 13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35" h="1339">
                  <a:moveTo>
                    <a:pt x="915" y="844"/>
                  </a:moveTo>
                  <a:lnTo>
                    <a:pt x="915" y="945"/>
                  </a:lnTo>
                  <a:lnTo>
                    <a:pt x="880" y="946"/>
                  </a:lnTo>
                  <a:lnTo>
                    <a:pt x="880" y="886"/>
                  </a:lnTo>
                  <a:lnTo>
                    <a:pt x="744" y="892"/>
                  </a:lnTo>
                  <a:lnTo>
                    <a:pt x="730" y="940"/>
                  </a:lnTo>
                  <a:lnTo>
                    <a:pt x="723" y="965"/>
                  </a:lnTo>
                  <a:lnTo>
                    <a:pt x="775" y="1077"/>
                  </a:lnTo>
                  <a:lnTo>
                    <a:pt x="880" y="971"/>
                  </a:lnTo>
                  <a:lnTo>
                    <a:pt x="880" y="1000"/>
                  </a:lnTo>
                  <a:lnTo>
                    <a:pt x="786" y="1096"/>
                  </a:lnTo>
                  <a:lnTo>
                    <a:pt x="880" y="1297"/>
                  </a:lnTo>
                  <a:lnTo>
                    <a:pt x="857" y="1294"/>
                  </a:lnTo>
                  <a:lnTo>
                    <a:pt x="771" y="1109"/>
                  </a:lnTo>
                  <a:lnTo>
                    <a:pt x="647" y="1236"/>
                  </a:lnTo>
                  <a:lnTo>
                    <a:pt x="657" y="1198"/>
                  </a:lnTo>
                  <a:lnTo>
                    <a:pt x="760" y="1090"/>
                  </a:lnTo>
                  <a:lnTo>
                    <a:pt x="715" y="994"/>
                  </a:lnTo>
                  <a:lnTo>
                    <a:pt x="657" y="1198"/>
                  </a:lnTo>
                  <a:lnTo>
                    <a:pt x="647" y="1236"/>
                  </a:lnTo>
                  <a:lnTo>
                    <a:pt x="642" y="1258"/>
                  </a:lnTo>
                  <a:lnTo>
                    <a:pt x="857" y="1294"/>
                  </a:lnTo>
                  <a:lnTo>
                    <a:pt x="880" y="1297"/>
                  </a:lnTo>
                  <a:lnTo>
                    <a:pt x="880" y="1000"/>
                  </a:lnTo>
                  <a:lnTo>
                    <a:pt x="880" y="971"/>
                  </a:lnTo>
                  <a:lnTo>
                    <a:pt x="723" y="965"/>
                  </a:lnTo>
                  <a:lnTo>
                    <a:pt x="730" y="940"/>
                  </a:lnTo>
                  <a:lnTo>
                    <a:pt x="880" y="946"/>
                  </a:lnTo>
                  <a:lnTo>
                    <a:pt x="915" y="945"/>
                  </a:lnTo>
                  <a:lnTo>
                    <a:pt x="1074" y="923"/>
                  </a:lnTo>
                  <a:lnTo>
                    <a:pt x="1089" y="948"/>
                  </a:lnTo>
                  <a:lnTo>
                    <a:pt x="918" y="971"/>
                  </a:lnTo>
                  <a:lnTo>
                    <a:pt x="917" y="994"/>
                  </a:lnTo>
                  <a:lnTo>
                    <a:pt x="915" y="1271"/>
                  </a:lnTo>
                  <a:lnTo>
                    <a:pt x="927" y="1290"/>
                  </a:lnTo>
                  <a:lnTo>
                    <a:pt x="1274" y="1192"/>
                  </a:lnTo>
                  <a:lnTo>
                    <a:pt x="1335" y="1214"/>
                  </a:lnTo>
                  <a:lnTo>
                    <a:pt x="889" y="1339"/>
                  </a:lnTo>
                  <a:lnTo>
                    <a:pt x="578" y="1288"/>
                  </a:lnTo>
                  <a:lnTo>
                    <a:pt x="703" y="882"/>
                  </a:lnTo>
                  <a:lnTo>
                    <a:pt x="660" y="831"/>
                  </a:lnTo>
                  <a:lnTo>
                    <a:pt x="421" y="770"/>
                  </a:lnTo>
                  <a:lnTo>
                    <a:pt x="380" y="776"/>
                  </a:lnTo>
                  <a:lnTo>
                    <a:pt x="338" y="779"/>
                  </a:lnTo>
                  <a:lnTo>
                    <a:pt x="299" y="780"/>
                  </a:lnTo>
                  <a:lnTo>
                    <a:pt x="262" y="780"/>
                  </a:lnTo>
                  <a:lnTo>
                    <a:pt x="227" y="779"/>
                  </a:lnTo>
                  <a:lnTo>
                    <a:pt x="194" y="776"/>
                  </a:lnTo>
                  <a:lnTo>
                    <a:pt x="163" y="771"/>
                  </a:lnTo>
                  <a:lnTo>
                    <a:pt x="135" y="766"/>
                  </a:lnTo>
                  <a:lnTo>
                    <a:pt x="108" y="758"/>
                  </a:lnTo>
                  <a:lnTo>
                    <a:pt x="85" y="751"/>
                  </a:lnTo>
                  <a:lnTo>
                    <a:pt x="65" y="744"/>
                  </a:lnTo>
                  <a:lnTo>
                    <a:pt x="47" y="736"/>
                  </a:lnTo>
                  <a:lnTo>
                    <a:pt x="32" y="728"/>
                  </a:lnTo>
                  <a:lnTo>
                    <a:pt x="20" y="720"/>
                  </a:lnTo>
                  <a:lnTo>
                    <a:pt x="11" y="713"/>
                  </a:lnTo>
                  <a:lnTo>
                    <a:pt x="6" y="706"/>
                  </a:lnTo>
                  <a:lnTo>
                    <a:pt x="0" y="693"/>
                  </a:lnTo>
                  <a:lnTo>
                    <a:pt x="2" y="677"/>
                  </a:lnTo>
                  <a:lnTo>
                    <a:pt x="6" y="658"/>
                  </a:lnTo>
                  <a:lnTo>
                    <a:pt x="17" y="636"/>
                  </a:lnTo>
                  <a:lnTo>
                    <a:pt x="32" y="611"/>
                  </a:lnTo>
                  <a:lnTo>
                    <a:pt x="51" y="585"/>
                  </a:lnTo>
                  <a:lnTo>
                    <a:pt x="75" y="556"/>
                  </a:lnTo>
                  <a:lnTo>
                    <a:pt x="102" y="527"/>
                  </a:lnTo>
                  <a:lnTo>
                    <a:pt x="133" y="495"/>
                  </a:lnTo>
                  <a:lnTo>
                    <a:pt x="169" y="463"/>
                  </a:lnTo>
                  <a:lnTo>
                    <a:pt x="206" y="429"/>
                  </a:lnTo>
                  <a:lnTo>
                    <a:pt x="248" y="394"/>
                  </a:lnTo>
                  <a:lnTo>
                    <a:pt x="291" y="361"/>
                  </a:lnTo>
                  <a:lnTo>
                    <a:pt x="338" y="326"/>
                  </a:lnTo>
                  <a:lnTo>
                    <a:pt x="387" y="291"/>
                  </a:lnTo>
                  <a:lnTo>
                    <a:pt x="438" y="258"/>
                  </a:lnTo>
                  <a:lnTo>
                    <a:pt x="375" y="167"/>
                  </a:lnTo>
                  <a:lnTo>
                    <a:pt x="506" y="82"/>
                  </a:lnTo>
                  <a:lnTo>
                    <a:pt x="578" y="173"/>
                  </a:lnTo>
                  <a:lnTo>
                    <a:pt x="630" y="146"/>
                  </a:lnTo>
                  <a:lnTo>
                    <a:pt x="681" y="121"/>
                  </a:lnTo>
                  <a:lnTo>
                    <a:pt x="729" y="98"/>
                  </a:lnTo>
                  <a:lnTo>
                    <a:pt x="777" y="77"/>
                  </a:lnTo>
                  <a:lnTo>
                    <a:pt x="821" y="60"/>
                  </a:lnTo>
                  <a:lnTo>
                    <a:pt x="865" y="44"/>
                  </a:lnTo>
                  <a:lnTo>
                    <a:pt x="907" y="31"/>
                  </a:lnTo>
                  <a:lnTo>
                    <a:pt x="944" y="20"/>
                  </a:lnTo>
                  <a:lnTo>
                    <a:pt x="980" y="12"/>
                  </a:lnTo>
                  <a:lnTo>
                    <a:pt x="1013" y="6"/>
                  </a:lnTo>
                  <a:lnTo>
                    <a:pt x="1041" y="2"/>
                  </a:lnTo>
                  <a:lnTo>
                    <a:pt x="1066" y="0"/>
                  </a:lnTo>
                  <a:lnTo>
                    <a:pt x="1089" y="0"/>
                  </a:lnTo>
                  <a:lnTo>
                    <a:pt x="1107" y="3"/>
                  </a:lnTo>
                  <a:lnTo>
                    <a:pt x="1120" y="7"/>
                  </a:lnTo>
                  <a:lnTo>
                    <a:pt x="1129" y="15"/>
                  </a:lnTo>
                  <a:lnTo>
                    <a:pt x="1148" y="51"/>
                  </a:lnTo>
                  <a:lnTo>
                    <a:pt x="1156" y="96"/>
                  </a:lnTo>
                  <a:lnTo>
                    <a:pt x="1153" y="149"/>
                  </a:lnTo>
                  <a:lnTo>
                    <a:pt x="1139" y="205"/>
                  </a:lnTo>
                  <a:lnTo>
                    <a:pt x="1117" y="265"/>
                  </a:lnTo>
                  <a:lnTo>
                    <a:pt x="1089" y="325"/>
                  </a:lnTo>
                  <a:lnTo>
                    <a:pt x="1054" y="381"/>
                  </a:lnTo>
                  <a:lnTo>
                    <a:pt x="1016" y="434"/>
                  </a:lnTo>
                  <a:lnTo>
                    <a:pt x="993" y="739"/>
                  </a:lnTo>
                  <a:lnTo>
                    <a:pt x="1335" y="1214"/>
                  </a:lnTo>
                  <a:lnTo>
                    <a:pt x="1274" y="1192"/>
                  </a:lnTo>
                  <a:lnTo>
                    <a:pt x="1053" y="1071"/>
                  </a:lnTo>
                  <a:lnTo>
                    <a:pt x="1066" y="1048"/>
                  </a:lnTo>
                  <a:lnTo>
                    <a:pt x="1229" y="1140"/>
                  </a:lnTo>
                  <a:lnTo>
                    <a:pt x="1107" y="968"/>
                  </a:lnTo>
                  <a:lnTo>
                    <a:pt x="1066" y="1048"/>
                  </a:lnTo>
                  <a:lnTo>
                    <a:pt x="1053" y="1071"/>
                  </a:lnTo>
                  <a:lnTo>
                    <a:pt x="927" y="1290"/>
                  </a:lnTo>
                  <a:lnTo>
                    <a:pt x="915" y="1271"/>
                  </a:lnTo>
                  <a:lnTo>
                    <a:pt x="1033" y="1058"/>
                  </a:lnTo>
                  <a:lnTo>
                    <a:pt x="917" y="994"/>
                  </a:lnTo>
                  <a:lnTo>
                    <a:pt x="918" y="971"/>
                  </a:lnTo>
                  <a:lnTo>
                    <a:pt x="1045" y="1036"/>
                  </a:lnTo>
                  <a:lnTo>
                    <a:pt x="1089" y="948"/>
                  </a:lnTo>
                  <a:lnTo>
                    <a:pt x="1074" y="923"/>
                  </a:lnTo>
                  <a:lnTo>
                    <a:pt x="969" y="774"/>
                  </a:lnTo>
                  <a:lnTo>
                    <a:pt x="915" y="8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21" name="Freeform 10"/>
            <p:cNvSpPr>
              <a:spLocks noChangeArrowheads="1"/>
            </p:cNvSpPr>
            <p:nvPr/>
          </p:nvSpPr>
          <p:spPr bwMode="auto">
            <a:xfrm rot="420000">
              <a:off x="1053" y="2339"/>
              <a:ext cx="65" cy="69"/>
            </a:xfrm>
            <a:custGeom>
              <a:avLst/>
              <a:gdLst>
                <a:gd name="T0" fmla="*/ 0 w 306"/>
                <a:gd name="T1" fmla="*/ 0 h 316"/>
                <a:gd name="T2" fmla="*/ 0 w 306"/>
                <a:gd name="T3" fmla="*/ 0 h 316"/>
                <a:gd name="T4" fmla="*/ 0 w 306"/>
                <a:gd name="T5" fmla="*/ 0 h 316"/>
                <a:gd name="T6" fmla="*/ 0 w 306"/>
                <a:gd name="T7" fmla="*/ 0 h 316"/>
                <a:gd name="T8" fmla="*/ 0 w 306"/>
                <a:gd name="T9" fmla="*/ 0 h 316"/>
                <a:gd name="T10" fmla="*/ 0 w 306"/>
                <a:gd name="T11" fmla="*/ 0 h 316"/>
                <a:gd name="T12" fmla="*/ 0 w 306"/>
                <a:gd name="T13" fmla="*/ 0 h 316"/>
                <a:gd name="T14" fmla="*/ 0 w 306"/>
                <a:gd name="T15" fmla="*/ 0 h 316"/>
                <a:gd name="T16" fmla="*/ 0 w 306"/>
                <a:gd name="T17" fmla="*/ 0 h 316"/>
                <a:gd name="T18" fmla="*/ 0 w 306"/>
                <a:gd name="T19" fmla="*/ 0 h 316"/>
                <a:gd name="T20" fmla="*/ 0 w 306"/>
                <a:gd name="T21" fmla="*/ 0 h 316"/>
                <a:gd name="T22" fmla="*/ 0 w 306"/>
                <a:gd name="T23" fmla="*/ 0 h 316"/>
                <a:gd name="T24" fmla="*/ 0 w 306"/>
                <a:gd name="T25" fmla="*/ 0 h 316"/>
                <a:gd name="T26" fmla="*/ 0 w 306"/>
                <a:gd name="T27" fmla="*/ 0 h 316"/>
                <a:gd name="T28" fmla="*/ 0 w 306"/>
                <a:gd name="T29" fmla="*/ 0 h 316"/>
                <a:gd name="T30" fmla="*/ 0 w 306"/>
                <a:gd name="T31" fmla="*/ 0 h 316"/>
                <a:gd name="T32" fmla="*/ 0 w 306"/>
                <a:gd name="T33" fmla="*/ 0 h 316"/>
                <a:gd name="T34" fmla="*/ 0 w 306"/>
                <a:gd name="T35" fmla="*/ 0 h 316"/>
                <a:gd name="T36" fmla="*/ 0 w 306"/>
                <a:gd name="T37" fmla="*/ 0 h 316"/>
                <a:gd name="T38" fmla="*/ 0 w 306"/>
                <a:gd name="T39" fmla="*/ 0 h 316"/>
                <a:gd name="T40" fmla="*/ 0 w 306"/>
                <a:gd name="T41" fmla="*/ 0 h 3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6"/>
                <a:gd name="T65" fmla="*/ 306 w 306"/>
                <a:gd name="T66" fmla="*/ 316 h 3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6">
                  <a:moveTo>
                    <a:pt x="234" y="316"/>
                  </a:moveTo>
                  <a:lnTo>
                    <a:pt x="194" y="269"/>
                  </a:lnTo>
                  <a:lnTo>
                    <a:pt x="0" y="207"/>
                  </a:lnTo>
                  <a:lnTo>
                    <a:pt x="15" y="201"/>
                  </a:lnTo>
                  <a:lnTo>
                    <a:pt x="30" y="193"/>
                  </a:lnTo>
                  <a:lnTo>
                    <a:pt x="45" y="186"/>
                  </a:lnTo>
                  <a:lnTo>
                    <a:pt x="61" y="179"/>
                  </a:lnTo>
                  <a:lnTo>
                    <a:pt x="76" y="172"/>
                  </a:lnTo>
                  <a:lnTo>
                    <a:pt x="91" y="164"/>
                  </a:lnTo>
                  <a:lnTo>
                    <a:pt x="106" y="156"/>
                  </a:lnTo>
                  <a:lnTo>
                    <a:pt x="121" y="147"/>
                  </a:lnTo>
                  <a:lnTo>
                    <a:pt x="145" y="132"/>
                  </a:lnTo>
                  <a:lnTo>
                    <a:pt x="168" y="116"/>
                  </a:lnTo>
                  <a:lnTo>
                    <a:pt x="192" y="100"/>
                  </a:lnTo>
                  <a:lnTo>
                    <a:pt x="216" y="81"/>
                  </a:lnTo>
                  <a:lnTo>
                    <a:pt x="239" y="62"/>
                  </a:lnTo>
                  <a:lnTo>
                    <a:pt x="261" y="44"/>
                  </a:lnTo>
                  <a:lnTo>
                    <a:pt x="283" y="22"/>
                  </a:lnTo>
                  <a:lnTo>
                    <a:pt x="306" y="0"/>
                  </a:lnTo>
                  <a:lnTo>
                    <a:pt x="291" y="241"/>
                  </a:lnTo>
                  <a:lnTo>
                    <a:pt x="234" y="316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22" name="Freeform 11"/>
            <p:cNvSpPr>
              <a:spLocks noChangeArrowheads="1"/>
            </p:cNvSpPr>
            <p:nvPr/>
          </p:nvSpPr>
          <p:spPr bwMode="auto">
            <a:xfrm rot="420000">
              <a:off x="960" y="2282"/>
              <a:ext cx="183" cy="105"/>
            </a:xfrm>
            <a:custGeom>
              <a:avLst/>
              <a:gdLst>
                <a:gd name="T0" fmla="*/ 0 w 855"/>
                <a:gd name="T1" fmla="*/ 0 h 485"/>
                <a:gd name="T2" fmla="*/ 0 w 855"/>
                <a:gd name="T3" fmla="*/ 0 h 485"/>
                <a:gd name="T4" fmla="*/ 0 w 855"/>
                <a:gd name="T5" fmla="*/ 0 h 485"/>
                <a:gd name="T6" fmla="*/ 0 w 855"/>
                <a:gd name="T7" fmla="*/ 0 h 485"/>
                <a:gd name="T8" fmla="*/ 0 w 855"/>
                <a:gd name="T9" fmla="*/ 0 h 485"/>
                <a:gd name="T10" fmla="*/ 0 w 855"/>
                <a:gd name="T11" fmla="*/ 0 h 485"/>
                <a:gd name="T12" fmla="*/ 0 w 855"/>
                <a:gd name="T13" fmla="*/ 0 h 485"/>
                <a:gd name="T14" fmla="*/ 0 w 855"/>
                <a:gd name="T15" fmla="*/ 0 h 485"/>
                <a:gd name="T16" fmla="*/ 0 w 855"/>
                <a:gd name="T17" fmla="*/ 0 h 485"/>
                <a:gd name="T18" fmla="*/ 0 w 855"/>
                <a:gd name="T19" fmla="*/ 0 h 485"/>
                <a:gd name="T20" fmla="*/ 0 w 855"/>
                <a:gd name="T21" fmla="*/ 0 h 485"/>
                <a:gd name="T22" fmla="*/ 0 w 855"/>
                <a:gd name="T23" fmla="*/ 0 h 485"/>
                <a:gd name="T24" fmla="*/ 0 w 855"/>
                <a:gd name="T25" fmla="*/ 0 h 485"/>
                <a:gd name="T26" fmla="*/ 0 w 855"/>
                <a:gd name="T27" fmla="*/ 0 h 485"/>
                <a:gd name="T28" fmla="*/ 0 w 855"/>
                <a:gd name="T29" fmla="*/ 0 h 485"/>
                <a:gd name="T30" fmla="*/ 0 w 855"/>
                <a:gd name="T31" fmla="*/ 0 h 485"/>
                <a:gd name="T32" fmla="*/ 0 w 855"/>
                <a:gd name="T33" fmla="*/ 0 h 485"/>
                <a:gd name="T34" fmla="*/ 0 w 855"/>
                <a:gd name="T35" fmla="*/ 0 h 485"/>
                <a:gd name="T36" fmla="*/ 0 w 855"/>
                <a:gd name="T37" fmla="*/ 0 h 485"/>
                <a:gd name="T38" fmla="*/ 0 w 855"/>
                <a:gd name="T39" fmla="*/ 0 h 485"/>
                <a:gd name="T40" fmla="*/ 0 w 855"/>
                <a:gd name="T41" fmla="*/ 0 h 485"/>
                <a:gd name="T42" fmla="*/ 0 w 855"/>
                <a:gd name="T43" fmla="*/ 0 h 485"/>
                <a:gd name="T44" fmla="*/ 0 w 855"/>
                <a:gd name="T45" fmla="*/ 0 h 485"/>
                <a:gd name="T46" fmla="*/ 0 w 855"/>
                <a:gd name="T47" fmla="*/ 0 h 485"/>
                <a:gd name="T48" fmla="*/ 0 w 855"/>
                <a:gd name="T49" fmla="*/ 0 h 485"/>
                <a:gd name="T50" fmla="*/ 0 w 855"/>
                <a:gd name="T51" fmla="*/ 0 h 485"/>
                <a:gd name="T52" fmla="*/ 0 w 855"/>
                <a:gd name="T53" fmla="*/ 0 h 485"/>
                <a:gd name="T54" fmla="*/ 0 w 855"/>
                <a:gd name="T55" fmla="*/ 0 h 485"/>
                <a:gd name="T56" fmla="*/ 0 w 855"/>
                <a:gd name="T57" fmla="*/ 0 h 485"/>
                <a:gd name="T58" fmla="*/ 0 w 855"/>
                <a:gd name="T59" fmla="*/ 0 h 485"/>
                <a:gd name="T60" fmla="*/ 0 w 855"/>
                <a:gd name="T61" fmla="*/ 0 h 485"/>
                <a:gd name="T62" fmla="*/ 0 w 855"/>
                <a:gd name="T63" fmla="*/ 0 h 485"/>
                <a:gd name="T64" fmla="*/ 0 w 855"/>
                <a:gd name="T65" fmla="*/ 0 h 485"/>
                <a:gd name="T66" fmla="*/ 0 w 855"/>
                <a:gd name="T67" fmla="*/ 0 h 485"/>
                <a:gd name="T68" fmla="*/ 0 w 855"/>
                <a:gd name="T69" fmla="*/ 0 h 485"/>
                <a:gd name="T70" fmla="*/ 0 w 855"/>
                <a:gd name="T71" fmla="*/ 0 h 485"/>
                <a:gd name="T72" fmla="*/ 0 w 855"/>
                <a:gd name="T73" fmla="*/ 0 h 485"/>
                <a:gd name="T74" fmla="*/ 0 w 855"/>
                <a:gd name="T75" fmla="*/ 0 h 485"/>
                <a:gd name="T76" fmla="*/ 0 w 855"/>
                <a:gd name="T77" fmla="*/ 0 h 485"/>
                <a:gd name="T78" fmla="*/ 0 w 855"/>
                <a:gd name="T79" fmla="*/ 0 h 485"/>
                <a:gd name="T80" fmla="*/ 0 w 855"/>
                <a:gd name="T81" fmla="*/ 0 h 4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55"/>
                <a:gd name="T124" fmla="*/ 0 h 485"/>
                <a:gd name="T125" fmla="*/ 855 w 855"/>
                <a:gd name="T126" fmla="*/ 485 h 4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55" h="485">
                  <a:moveTo>
                    <a:pt x="849" y="2"/>
                  </a:moveTo>
                  <a:lnTo>
                    <a:pt x="834" y="16"/>
                  </a:lnTo>
                  <a:lnTo>
                    <a:pt x="819" y="32"/>
                  </a:lnTo>
                  <a:lnTo>
                    <a:pt x="803" y="48"/>
                  </a:lnTo>
                  <a:lnTo>
                    <a:pt x="785" y="64"/>
                  </a:lnTo>
                  <a:lnTo>
                    <a:pt x="767" y="80"/>
                  </a:lnTo>
                  <a:lnTo>
                    <a:pt x="749" y="96"/>
                  </a:lnTo>
                  <a:lnTo>
                    <a:pt x="730" y="112"/>
                  </a:lnTo>
                  <a:lnTo>
                    <a:pt x="709" y="130"/>
                  </a:lnTo>
                  <a:lnTo>
                    <a:pt x="687" y="146"/>
                  </a:lnTo>
                  <a:lnTo>
                    <a:pt x="664" y="163"/>
                  </a:lnTo>
                  <a:lnTo>
                    <a:pt x="642" y="181"/>
                  </a:lnTo>
                  <a:lnTo>
                    <a:pt x="616" y="197"/>
                  </a:lnTo>
                  <a:lnTo>
                    <a:pt x="591" y="214"/>
                  </a:lnTo>
                  <a:lnTo>
                    <a:pt x="566" y="232"/>
                  </a:lnTo>
                  <a:lnTo>
                    <a:pt x="537" y="248"/>
                  </a:lnTo>
                  <a:lnTo>
                    <a:pt x="509" y="265"/>
                  </a:lnTo>
                  <a:lnTo>
                    <a:pt x="487" y="278"/>
                  </a:lnTo>
                  <a:lnTo>
                    <a:pt x="463" y="291"/>
                  </a:lnTo>
                  <a:lnTo>
                    <a:pt x="440" y="303"/>
                  </a:lnTo>
                  <a:lnTo>
                    <a:pt x="418" y="315"/>
                  </a:lnTo>
                  <a:lnTo>
                    <a:pt x="394" y="328"/>
                  </a:lnTo>
                  <a:lnTo>
                    <a:pt x="372" y="339"/>
                  </a:lnTo>
                  <a:lnTo>
                    <a:pt x="349" y="350"/>
                  </a:lnTo>
                  <a:lnTo>
                    <a:pt x="327" y="361"/>
                  </a:lnTo>
                  <a:lnTo>
                    <a:pt x="304" y="371"/>
                  </a:lnTo>
                  <a:lnTo>
                    <a:pt x="282" y="382"/>
                  </a:lnTo>
                  <a:lnTo>
                    <a:pt x="260" y="392"/>
                  </a:lnTo>
                  <a:lnTo>
                    <a:pt x="237" y="401"/>
                  </a:lnTo>
                  <a:lnTo>
                    <a:pt x="216" y="409"/>
                  </a:lnTo>
                  <a:lnTo>
                    <a:pt x="194" y="418"/>
                  </a:lnTo>
                  <a:lnTo>
                    <a:pt x="173" y="427"/>
                  </a:lnTo>
                  <a:lnTo>
                    <a:pt x="152" y="434"/>
                  </a:lnTo>
                  <a:lnTo>
                    <a:pt x="131" y="441"/>
                  </a:lnTo>
                  <a:lnTo>
                    <a:pt x="112" y="449"/>
                  </a:lnTo>
                  <a:lnTo>
                    <a:pt x="92" y="456"/>
                  </a:lnTo>
                  <a:lnTo>
                    <a:pt x="73" y="462"/>
                  </a:lnTo>
                  <a:lnTo>
                    <a:pt x="54" y="467"/>
                  </a:lnTo>
                  <a:lnTo>
                    <a:pt x="36" y="472"/>
                  </a:lnTo>
                  <a:lnTo>
                    <a:pt x="18" y="476"/>
                  </a:lnTo>
                  <a:lnTo>
                    <a:pt x="0" y="481"/>
                  </a:lnTo>
                  <a:lnTo>
                    <a:pt x="28" y="483"/>
                  </a:lnTo>
                  <a:lnTo>
                    <a:pt x="57" y="485"/>
                  </a:lnTo>
                  <a:lnTo>
                    <a:pt x="85" y="485"/>
                  </a:lnTo>
                  <a:lnTo>
                    <a:pt x="115" y="485"/>
                  </a:lnTo>
                  <a:lnTo>
                    <a:pt x="142" y="483"/>
                  </a:lnTo>
                  <a:lnTo>
                    <a:pt x="170" y="481"/>
                  </a:lnTo>
                  <a:lnTo>
                    <a:pt x="198" y="478"/>
                  </a:lnTo>
                  <a:lnTo>
                    <a:pt x="227" y="473"/>
                  </a:lnTo>
                  <a:lnTo>
                    <a:pt x="254" y="467"/>
                  </a:lnTo>
                  <a:lnTo>
                    <a:pt x="281" y="462"/>
                  </a:lnTo>
                  <a:lnTo>
                    <a:pt x="306" y="456"/>
                  </a:lnTo>
                  <a:lnTo>
                    <a:pt x="333" y="449"/>
                  </a:lnTo>
                  <a:lnTo>
                    <a:pt x="358" y="440"/>
                  </a:lnTo>
                  <a:lnTo>
                    <a:pt x="382" y="433"/>
                  </a:lnTo>
                  <a:lnTo>
                    <a:pt x="406" y="422"/>
                  </a:lnTo>
                  <a:lnTo>
                    <a:pt x="430" y="414"/>
                  </a:lnTo>
                  <a:lnTo>
                    <a:pt x="449" y="406"/>
                  </a:lnTo>
                  <a:lnTo>
                    <a:pt x="467" y="398"/>
                  </a:lnTo>
                  <a:lnTo>
                    <a:pt x="487" y="389"/>
                  </a:lnTo>
                  <a:lnTo>
                    <a:pt x="503" y="380"/>
                  </a:lnTo>
                  <a:lnTo>
                    <a:pt x="519" y="371"/>
                  </a:lnTo>
                  <a:lnTo>
                    <a:pt x="536" y="363"/>
                  </a:lnTo>
                  <a:lnTo>
                    <a:pt x="551" y="354"/>
                  </a:lnTo>
                  <a:lnTo>
                    <a:pt x="566" y="345"/>
                  </a:lnTo>
                  <a:lnTo>
                    <a:pt x="593" y="328"/>
                  </a:lnTo>
                  <a:lnTo>
                    <a:pt x="618" y="309"/>
                  </a:lnTo>
                  <a:lnTo>
                    <a:pt x="643" y="290"/>
                  </a:lnTo>
                  <a:lnTo>
                    <a:pt x="669" y="271"/>
                  </a:lnTo>
                  <a:lnTo>
                    <a:pt x="691" y="251"/>
                  </a:lnTo>
                  <a:lnTo>
                    <a:pt x="714" y="230"/>
                  </a:lnTo>
                  <a:lnTo>
                    <a:pt x="736" y="208"/>
                  </a:lnTo>
                  <a:lnTo>
                    <a:pt x="755" y="187"/>
                  </a:lnTo>
                  <a:lnTo>
                    <a:pt x="773" y="165"/>
                  </a:lnTo>
                  <a:lnTo>
                    <a:pt x="791" y="141"/>
                  </a:lnTo>
                  <a:lnTo>
                    <a:pt x="806" y="118"/>
                  </a:lnTo>
                  <a:lnTo>
                    <a:pt x="819" y="95"/>
                  </a:lnTo>
                  <a:lnTo>
                    <a:pt x="831" y="72"/>
                  </a:lnTo>
                  <a:lnTo>
                    <a:pt x="842" y="48"/>
                  </a:lnTo>
                  <a:lnTo>
                    <a:pt x="849" y="24"/>
                  </a:lnTo>
                  <a:lnTo>
                    <a:pt x="855" y="0"/>
                  </a:lnTo>
                  <a:lnTo>
                    <a:pt x="849" y="2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23" name="Freeform 12"/>
            <p:cNvSpPr>
              <a:spLocks noChangeArrowheads="1"/>
            </p:cNvSpPr>
            <p:nvPr/>
          </p:nvSpPr>
          <p:spPr bwMode="auto">
            <a:xfrm rot="420000">
              <a:off x="927" y="2282"/>
              <a:ext cx="87" cy="89"/>
            </a:xfrm>
            <a:custGeom>
              <a:avLst/>
              <a:gdLst>
                <a:gd name="T0" fmla="*/ 0 w 408"/>
                <a:gd name="T1" fmla="*/ 0 h 409"/>
                <a:gd name="T2" fmla="*/ 0 w 408"/>
                <a:gd name="T3" fmla="*/ 0 h 409"/>
                <a:gd name="T4" fmla="*/ 0 w 408"/>
                <a:gd name="T5" fmla="*/ 0 h 409"/>
                <a:gd name="T6" fmla="*/ 0 w 408"/>
                <a:gd name="T7" fmla="*/ 0 h 409"/>
                <a:gd name="T8" fmla="*/ 0 w 408"/>
                <a:gd name="T9" fmla="*/ 0 h 409"/>
                <a:gd name="T10" fmla="*/ 0 w 408"/>
                <a:gd name="T11" fmla="*/ 0 h 409"/>
                <a:gd name="T12" fmla="*/ 0 w 408"/>
                <a:gd name="T13" fmla="*/ 0 h 409"/>
                <a:gd name="T14" fmla="*/ 0 w 408"/>
                <a:gd name="T15" fmla="*/ 0 h 409"/>
                <a:gd name="T16" fmla="*/ 0 w 408"/>
                <a:gd name="T17" fmla="*/ 0 h 409"/>
                <a:gd name="T18" fmla="*/ 0 w 408"/>
                <a:gd name="T19" fmla="*/ 0 h 409"/>
                <a:gd name="T20" fmla="*/ 0 w 408"/>
                <a:gd name="T21" fmla="*/ 0 h 409"/>
                <a:gd name="T22" fmla="*/ 0 w 408"/>
                <a:gd name="T23" fmla="*/ 0 h 409"/>
                <a:gd name="T24" fmla="*/ 0 w 408"/>
                <a:gd name="T25" fmla="*/ 0 h 409"/>
                <a:gd name="T26" fmla="*/ 0 w 408"/>
                <a:gd name="T27" fmla="*/ 0 h 409"/>
                <a:gd name="T28" fmla="*/ 0 w 408"/>
                <a:gd name="T29" fmla="*/ 0 h 409"/>
                <a:gd name="T30" fmla="*/ 0 w 408"/>
                <a:gd name="T31" fmla="*/ 0 h 409"/>
                <a:gd name="T32" fmla="*/ 0 w 408"/>
                <a:gd name="T33" fmla="*/ 0 h 409"/>
                <a:gd name="T34" fmla="*/ 0 w 408"/>
                <a:gd name="T35" fmla="*/ 0 h 409"/>
                <a:gd name="T36" fmla="*/ 0 w 408"/>
                <a:gd name="T37" fmla="*/ 0 h 409"/>
                <a:gd name="T38" fmla="*/ 0 w 408"/>
                <a:gd name="T39" fmla="*/ 0 h 409"/>
                <a:gd name="T40" fmla="*/ 0 w 408"/>
                <a:gd name="T41" fmla="*/ 0 h 409"/>
                <a:gd name="T42" fmla="*/ 0 w 408"/>
                <a:gd name="T43" fmla="*/ 0 h 409"/>
                <a:gd name="T44" fmla="*/ 0 w 408"/>
                <a:gd name="T45" fmla="*/ 0 h 409"/>
                <a:gd name="T46" fmla="*/ 0 w 408"/>
                <a:gd name="T47" fmla="*/ 0 h 409"/>
                <a:gd name="T48" fmla="*/ 0 w 408"/>
                <a:gd name="T49" fmla="*/ 0 h 409"/>
                <a:gd name="T50" fmla="*/ 0 w 408"/>
                <a:gd name="T51" fmla="*/ 0 h 409"/>
                <a:gd name="T52" fmla="*/ 0 w 408"/>
                <a:gd name="T53" fmla="*/ 0 h 409"/>
                <a:gd name="T54" fmla="*/ 0 w 408"/>
                <a:gd name="T55" fmla="*/ 0 h 409"/>
                <a:gd name="T56" fmla="*/ 0 w 408"/>
                <a:gd name="T57" fmla="*/ 0 h 409"/>
                <a:gd name="T58" fmla="*/ 0 w 408"/>
                <a:gd name="T59" fmla="*/ 0 h 409"/>
                <a:gd name="T60" fmla="*/ 0 w 408"/>
                <a:gd name="T61" fmla="*/ 0 h 409"/>
                <a:gd name="T62" fmla="*/ 0 w 408"/>
                <a:gd name="T63" fmla="*/ 0 h 409"/>
                <a:gd name="T64" fmla="*/ 0 w 408"/>
                <a:gd name="T65" fmla="*/ 0 h 409"/>
                <a:gd name="T66" fmla="*/ 0 w 408"/>
                <a:gd name="T67" fmla="*/ 0 h 4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8"/>
                <a:gd name="T103" fmla="*/ 0 h 409"/>
                <a:gd name="T104" fmla="*/ 408 w 408"/>
                <a:gd name="T105" fmla="*/ 409 h 4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8" h="409">
                  <a:moveTo>
                    <a:pt x="408" y="0"/>
                  </a:moveTo>
                  <a:lnTo>
                    <a:pt x="372" y="25"/>
                  </a:lnTo>
                  <a:lnTo>
                    <a:pt x="335" y="53"/>
                  </a:lnTo>
                  <a:lnTo>
                    <a:pt x="299" y="80"/>
                  </a:lnTo>
                  <a:lnTo>
                    <a:pt x="261" y="110"/>
                  </a:lnTo>
                  <a:lnTo>
                    <a:pt x="226" y="139"/>
                  </a:lnTo>
                  <a:lnTo>
                    <a:pt x="191" y="168"/>
                  </a:lnTo>
                  <a:lnTo>
                    <a:pt x="157" y="197"/>
                  </a:lnTo>
                  <a:lnTo>
                    <a:pt x="126" y="225"/>
                  </a:lnTo>
                  <a:lnTo>
                    <a:pt x="97" y="252"/>
                  </a:lnTo>
                  <a:lnTo>
                    <a:pt x="72" y="277"/>
                  </a:lnTo>
                  <a:lnTo>
                    <a:pt x="48" y="302"/>
                  </a:lnTo>
                  <a:lnTo>
                    <a:pt x="30" y="324"/>
                  </a:lnTo>
                  <a:lnTo>
                    <a:pt x="15" y="344"/>
                  </a:lnTo>
                  <a:lnTo>
                    <a:pt x="5" y="361"/>
                  </a:lnTo>
                  <a:lnTo>
                    <a:pt x="0" y="376"/>
                  </a:lnTo>
                  <a:lnTo>
                    <a:pt x="0" y="386"/>
                  </a:lnTo>
                  <a:lnTo>
                    <a:pt x="6" y="395"/>
                  </a:lnTo>
                  <a:lnTo>
                    <a:pt x="15" y="402"/>
                  </a:lnTo>
                  <a:lnTo>
                    <a:pt x="27" y="406"/>
                  </a:lnTo>
                  <a:lnTo>
                    <a:pt x="42" y="409"/>
                  </a:lnTo>
                  <a:lnTo>
                    <a:pt x="60" y="409"/>
                  </a:lnTo>
                  <a:lnTo>
                    <a:pt x="81" y="408"/>
                  </a:lnTo>
                  <a:lnTo>
                    <a:pt x="103" y="405"/>
                  </a:lnTo>
                  <a:lnTo>
                    <a:pt x="127" y="401"/>
                  </a:lnTo>
                  <a:lnTo>
                    <a:pt x="152" y="395"/>
                  </a:lnTo>
                  <a:lnTo>
                    <a:pt x="181" y="388"/>
                  </a:lnTo>
                  <a:lnTo>
                    <a:pt x="209" y="380"/>
                  </a:lnTo>
                  <a:lnTo>
                    <a:pt x="239" y="370"/>
                  </a:lnTo>
                  <a:lnTo>
                    <a:pt x="270" y="360"/>
                  </a:lnTo>
                  <a:lnTo>
                    <a:pt x="302" y="350"/>
                  </a:lnTo>
                  <a:lnTo>
                    <a:pt x="333" y="337"/>
                  </a:lnTo>
                  <a:lnTo>
                    <a:pt x="364" y="325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24" name="Freeform 13"/>
            <p:cNvSpPr>
              <a:spLocks noChangeArrowheads="1"/>
            </p:cNvSpPr>
            <p:nvPr/>
          </p:nvSpPr>
          <p:spPr bwMode="auto">
            <a:xfrm rot="420000">
              <a:off x="1013" y="2299"/>
              <a:ext cx="13" cy="58"/>
            </a:xfrm>
            <a:custGeom>
              <a:avLst/>
              <a:gdLst>
                <a:gd name="T0" fmla="*/ 0 w 59"/>
                <a:gd name="T1" fmla="*/ 0 h 267"/>
                <a:gd name="T2" fmla="*/ 0 w 59"/>
                <a:gd name="T3" fmla="*/ 0 h 267"/>
                <a:gd name="T4" fmla="*/ 0 w 59"/>
                <a:gd name="T5" fmla="*/ 0 h 267"/>
                <a:gd name="T6" fmla="*/ 0 w 59"/>
                <a:gd name="T7" fmla="*/ 0 h 267"/>
                <a:gd name="T8" fmla="*/ 0 w 59"/>
                <a:gd name="T9" fmla="*/ 0 h 267"/>
                <a:gd name="T10" fmla="*/ 0 w 59"/>
                <a:gd name="T11" fmla="*/ 0 h 267"/>
                <a:gd name="T12" fmla="*/ 0 w 59"/>
                <a:gd name="T13" fmla="*/ 0 h 267"/>
                <a:gd name="T14" fmla="*/ 0 w 59"/>
                <a:gd name="T15" fmla="*/ 0 h 267"/>
                <a:gd name="T16" fmla="*/ 0 w 59"/>
                <a:gd name="T17" fmla="*/ 0 h 267"/>
                <a:gd name="T18" fmla="*/ 0 w 59"/>
                <a:gd name="T19" fmla="*/ 0 h 267"/>
                <a:gd name="T20" fmla="*/ 0 w 59"/>
                <a:gd name="T21" fmla="*/ 0 h 2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267"/>
                <a:gd name="T35" fmla="*/ 59 w 59"/>
                <a:gd name="T36" fmla="*/ 267 h 2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267">
                  <a:moveTo>
                    <a:pt x="59" y="241"/>
                  </a:moveTo>
                  <a:lnTo>
                    <a:pt x="52" y="244"/>
                  </a:lnTo>
                  <a:lnTo>
                    <a:pt x="45" y="247"/>
                  </a:lnTo>
                  <a:lnTo>
                    <a:pt x="37" y="251"/>
                  </a:lnTo>
                  <a:lnTo>
                    <a:pt x="30" y="254"/>
                  </a:lnTo>
                  <a:lnTo>
                    <a:pt x="22" y="257"/>
                  </a:lnTo>
                  <a:lnTo>
                    <a:pt x="15" y="260"/>
                  </a:lnTo>
                  <a:lnTo>
                    <a:pt x="7" y="265"/>
                  </a:lnTo>
                  <a:lnTo>
                    <a:pt x="0" y="267"/>
                  </a:lnTo>
                  <a:lnTo>
                    <a:pt x="31" y="0"/>
                  </a:lnTo>
                  <a:lnTo>
                    <a:pt x="59" y="241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25" name="Freeform 14"/>
            <p:cNvSpPr>
              <a:spLocks noChangeArrowheads="1"/>
            </p:cNvSpPr>
            <p:nvPr/>
          </p:nvSpPr>
          <p:spPr bwMode="auto">
            <a:xfrm rot="420000">
              <a:off x="1057" y="2327"/>
              <a:ext cx="10" cy="10"/>
            </a:xfrm>
            <a:custGeom>
              <a:avLst/>
              <a:gdLst>
                <a:gd name="T0" fmla="*/ 0 w 46"/>
                <a:gd name="T1" fmla="*/ 0 h 45"/>
                <a:gd name="T2" fmla="*/ 0 w 46"/>
                <a:gd name="T3" fmla="*/ 0 h 45"/>
                <a:gd name="T4" fmla="*/ 0 w 46"/>
                <a:gd name="T5" fmla="*/ 0 h 45"/>
                <a:gd name="T6" fmla="*/ 0 w 46"/>
                <a:gd name="T7" fmla="*/ 0 h 45"/>
                <a:gd name="T8" fmla="*/ 0 w 46"/>
                <a:gd name="T9" fmla="*/ 0 h 45"/>
                <a:gd name="T10" fmla="*/ 0 w 46"/>
                <a:gd name="T11" fmla="*/ 0 h 45"/>
                <a:gd name="T12" fmla="*/ 0 w 46"/>
                <a:gd name="T13" fmla="*/ 0 h 45"/>
                <a:gd name="T14" fmla="*/ 0 w 46"/>
                <a:gd name="T15" fmla="*/ 0 h 45"/>
                <a:gd name="T16" fmla="*/ 0 w 46"/>
                <a:gd name="T17" fmla="*/ 0 h 45"/>
                <a:gd name="T18" fmla="*/ 0 w 46"/>
                <a:gd name="T19" fmla="*/ 0 h 45"/>
                <a:gd name="T20" fmla="*/ 0 w 46"/>
                <a:gd name="T21" fmla="*/ 0 h 45"/>
                <a:gd name="T22" fmla="*/ 0 w 46"/>
                <a:gd name="T23" fmla="*/ 0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45"/>
                <a:gd name="T38" fmla="*/ 46 w 46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45">
                  <a:moveTo>
                    <a:pt x="46" y="28"/>
                  </a:moveTo>
                  <a:lnTo>
                    <a:pt x="45" y="29"/>
                  </a:lnTo>
                  <a:lnTo>
                    <a:pt x="42" y="32"/>
                  </a:lnTo>
                  <a:lnTo>
                    <a:pt x="39" y="34"/>
                  </a:lnTo>
                  <a:lnTo>
                    <a:pt x="36" y="37"/>
                  </a:lnTo>
                  <a:lnTo>
                    <a:pt x="31" y="38"/>
                  </a:lnTo>
                  <a:lnTo>
                    <a:pt x="28" y="41"/>
                  </a:lnTo>
                  <a:lnTo>
                    <a:pt x="24" y="42"/>
                  </a:lnTo>
                  <a:lnTo>
                    <a:pt x="19" y="45"/>
                  </a:lnTo>
                  <a:lnTo>
                    <a:pt x="0" y="15"/>
                  </a:lnTo>
                  <a:lnTo>
                    <a:pt x="28" y="0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26" name="Freeform 15"/>
            <p:cNvSpPr>
              <a:spLocks noChangeArrowheads="1"/>
            </p:cNvSpPr>
            <p:nvPr/>
          </p:nvSpPr>
          <p:spPr bwMode="auto">
            <a:xfrm rot="420000" flipH="1">
              <a:off x="1024" y="2283"/>
              <a:ext cx="75" cy="72"/>
            </a:xfrm>
            <a:custGeom>
              <a:avLst/>
              <a:gdLst>
                <a:gd name="T0" fmla="*/ 0 w 349"/>
                <a:gd name="T1" fmla="*/ 0 h 332"/>
                <a:gd name="T2" fmla="*/ 0 w 349"/>
                <a:gd name="T3" fmla="*/ 0 h 332"/>
                <a:gd name="T4" fmla="*/ 0 w 349"/>
                <a:gd name="T5" fmla="*/ 0 h 332"/>
                <a:gd name="T6" fmla="*/ 0 w 349"/>
                <a:gd name="T7" fmla="*/ 0 h 332"/>
                <a:gd name="T8" fmla="*/ 0 w 349"/>
                <a:gd name="T9" fmla="*/ 0 h 332"/>
                <a:gd name="T10" fmla="*/ 0 w 349"/>
                <a:gd name="T11" fmla="*/ 0 h 332"/>
                <a:gd name="T12" fmla="*/ 0 w 349"/>
                <a:gd name="T13" fmla="*/ 0 h 332"/>
                <a:gd name="T14" fmla="*/ 0 w 349"/>
                <a:gd name="T15" fmla="*/ 0 h 332"/>
                <a:gd name="T16" fmla="*/ 0 w 349"/>
                <a:gd name="T17" fmla="*/ 0 h 332"/>
                <a:gd name="T18" fmla="*/ 0 w 349"/>
                <a:gd name="T19" fmla="*/ 0 h 332"/>
                <a:gd name="T20" fmla="*/ 0 w 349"/>
                <a:gd name="T21" fmla="*/ 0 h 332"/>
                <a:gd name="T22" fmla="*/ 0 w 349"/>
                <a:gd name="T23" fmla="*/ 0 h 332"/>
                <a:gd name="T24" fmla="*/ 0 w 349"/>
                <a:gd name="T25" fmla="*/ 0 h 332"/>
                <a:gd name="T26" fmla="*/ 0 w 349"/>
                <a:gd name="T27" fmla="*/ 0 h 332"/>
                <a:gd name="T28" fmla="*/ 0 w 349"/>
                <a:gd name="T29" fmla="*/ 0 h 332"/>
                <a:gd name="T30" fmla="*/ 0 w 349"/>
                <a:gd name="T31" fmla="*/ 0 h 332"/>
                <a:gd name="T32" fmla="*/ 0 w 349"/>
                <a:gd name="T33" fmla="*/ 0 h 332"/>
                <a:gd name="T34" fmla="*/ 0 w 349"/>
                <a:gd name="T35" fmla="*/ 0 h 332"/>
                <a:gd name="T36" fmla="*/ 0 w 349"/>
                <a:gd name="T37" fmla="*/ 0 h 332"/>
                <a:gd name="T38" fmla="*/ 0 w 349"/>
                <a:gd name="T39" fmla="*/ 0 h 332"/>
                <a:gd name="T40" fmla="*/ 0 w 349"/>
                <a:gd name="T41" fmla="*/ 0 h 332"/>
                <a:gd name="T42" fmla="*/ 0 w 349"/>
                <a:gd name="T43" fmla="*/ 0 h 332"/>
                <a:gd name="T44" fmla="*/ 0 w 349"/>
                <a:gd name="T45" fmla="*/ 0 h 3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9"/>
                <a:gd name="T70" fmla="*/ 0 h 332"/>
                <a:gd name="T71" fmla="*/ 349 w 349"/>
                <a:gd name="T72" fmla="*/ 332 h 3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9" h="332">
                  <a:moveTo>
                    <a:pt x="137" y="278"/>
                  </a:moveTo>
                  <a:lnTo>
                    <a:pt x="125" y="284"/>
                  </a:lnTo>
                  <a:lnTo>
                    <a:pt x="113" y="291"/>
                  </a:lnTo>
                  <a:lnTo>
                    <a:pt x="101" y="297"/>
                  </a:lnTo>
                  <a:lnTo>
                    <a:pt x="88" y="304"/>
                  </a:lnTo>
                  <a:lnTo>
                    <a:pt x="75" y="310"/>
                  </a:lnTo>
                  <a:lnTo>
                    <a:pt x="60" y="317"/>
                  </a:lnTo>
                  <a:lnTo>
                    <a:pt x="45" y="324"/>
                  </a:lnTo>
                  <a:lnTo>
                    <a:pt x="30" y="332"/>
                  </a:lnTo>
                  <a:lnTo>
                    <a:pt x="0" y="42"/>
                  </a:lnTo>
                  <a:lnTo>
                    <a:pt x="67" y="0"/>
                  </a:lnTo>
                  <a:lnTo>
                    <a:pt x="349" y="138"/>
                  </a:lnTo>
                  <a:lnTo>
                    <a:pt x="331" y="151"/>
                  </a:lnTo>
                  <a:lnTo>
                    <a:pt x="312" y="164"/>
                  </a:lnTo>
                  <a:lnTo>
                    <a:pt x="294" y="177"/>
                  </a:lnTo>
                  <a:lnTo>
                    <a:pt x="276" y="189"/>
                  </a:lnTo>
                  <a:lnTo>
                    <a:pt x="260" y="202"/>
                  </a:lnTo>
                  <a:lnTo>
                    <a:pt x="243" y="212"/>
                  </a:lnTo>
                  <a:lnTo>
                    <a:pt x="227" y="223"/>
                  </a:lnTo>
                  <a:lnTo>
                    <a:pt x="212" y="233"/>
                  </a:lnTo>
                  <a:lnTo>
                    <a:pt x="181" y="183"/>
                  </a:lnTo>
                  <a:lnTo>
                    <a:pt x="107" y="225"/>
                  </a:lnTo>
                  <a:lnTo>
                    <a:pt x="137" y="278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27" name="Freeform 16"/>
            <p:cNvSpPr>
              <a:spLocks noChangeArrowheads="1"/>
            </p:cNvSpPr>
            <p:nvPr/>
          </p:nvSpPr>
          <p:spPr bwMode="auto">
            <a:xfrm rot="420000">
              <a:off x="1050" y="2242"/>
              <a:ext cx="113" cy="68"/>
            </a:xfrm>
            <a:custGeom>
              <a:avLst/>
              <a:gdLst>
                <a:gd name="T0" fmla="*/ 0 w 529"/>
                <a:gd name="T1" fmla="*/ 0 h 315"/>
                <a:gd name="T2" fmla="*/ 0 w 529"/>
                <a:gd name="T3" fmla="*/ 0 h 315"/>
                <a:gd name="T4" fmla="*/ 0 w 529"/>
                <a:gd name="T5" fmla="*/ 0 h 315"/>
                <a:gd name="T6" fmla="*/ 0 w 529"/>
                <a:gd name="T7" fmla="*/ 0 h 315"/>
                <a:gd name="T8" fmla="*/ 0 w 529"/>
                <a:gd name="T9" fmla="*/ 0 h 315"/>
                <a:gd name="T10" fmla="*/ 0 w 529"/>
                <a:gd name="T11" fmla="*/ 0 h 315"/>
                <a:gd name="T12" fmla="*/ 0 w 529"/>
                <a:gd name="T13" fmla="*/ 0 h 315"/>
                <a:gd name="T14" fmla="*/ 0 w 529"/>
                <a:gd name="T15" fmla="*/ 0 h 315"/>
                <a:gd name="T16" fmla="*/ 0 w 529"/>
                <a:gd name="T17" fmla="*/ 0 h 315"/>
                <a:gd name="T18" fmla="*/ 0 w 529"/>
                <a:gd name="T19" fmla="*/ 0 h 315"/>
                <a:gd name="T20" fmla="*/ 0 w 529"/>
                <a:gd name="T21" fmla="*/ 0 h 315"/>
                <a:gd name="T22" fmla="*/ 0 w 529"/>
                <a:gd name="T23" fmla="*/ 0 h 315"/>
                <a:gd name="T24" fmla="*/ 0 w 529"/>
                <a:gd name="T25" fmla="*/ 0 h 315"/>
                <a:gd name="T26" fmla="*/ 0 w 529"/>
                <a:gd name="T27" fmla="*/ 0 h 315"/>
                <a:gd name="T28" fmla="*/ 0 w 529"/>
                <a:gd name="T29" fmla="*/ 0 h 315"/>
                <a:gd name="T30" fmla="*/ 0 w 529"/>
                <a:gd name="T31" fmla="*/ 0 h 315"/>
                <a:gd name="T32" fmla="*/ 0 w 529"/>
                <a:gd name="T33" fmla="*/ 0 h 315"/>
                <a:gd name="T34" fmla="*/ 0 w 529"/>
                <a:gd name="T35" fmla="*/ 0 h 315"/>
                <a:gd name="T36" fmla="*/ 0 w 529"/>
                <a:gd name="T37" fmla="*/ 0 h 315"/>
                <a:gd name="T38" fmla="*/ 0 w 529"/>
                <a:gd name="T39" fmla="*/ 0 h 315"/>
                <a:gd name="T40" fmla="*/ 0 w 529"/>
                <a:gd name="T41" fmla="*/ 0 h 315"/>
                <a:gd name="T42" fmla="*/ 0 w 529"/>
                <a:gd name="T43" fmla="*/ 0 h 315"/>
                <a:gd name="T44" fmla="*/ 0 w 529"/>
                <a:gd name="T45" fmla="*/ 0 h 315"/>
                <a:gd name="T46" fmla="*/ 0 w 529"/>
                <a:gd name="T47" fmla="*/ 0 h 315"/>
                <a:gd name="T48" fmla="*/ 0 w 529"/>
                <a:gd name="T49" fmla="*/ 0 h 315"/>
                <a:gd name="T50" fmla="*/ 0 w 529"/>
                <a:gd name="T51" fmla="*/ 0 h 315"/>
                <a:gd name="T52" fmla="*/ 0 w 529"/>
                <a:gd name="T53" fmla="*/ 0 h 315"/>
                <a:gd name="T54" fmla="*/ 0 w 529"/>
                <a:gd name="T55" fmla="*/ 0 h 315"/>
                <a:gd name="T56" fmla="*/ 0 w 529"/>
                <a:gd name="T57" fmla="*/ 0 h 315"/>
                <a:gd name="T58" fmla="*/ 0 w 529"/>
                <a:gd name="T59" fmla="*/ 0 h 315"/>
                <a:gd name="T60" fmla="*/ 0 w 529"/>
                <a:gd name="T61" fmla="*/ 0 h 315"/>
                <a:gd name="T62" fmla="*/ 0 w 529"/>
                <a:gd name="T63" fmla="*/ 0 h 315"/>
                <a:gd name="T64" fmla="*/ 0 w 529"/>
                <a:gd name="T65" fmla="*/ 0 h 315"/>
                <a:gd name="T66" fmla="*/ 0 w 529"/>
                <a:gd name="T67" fmla="*/ 0 h 315"/>
                <a:gd name="T68" fmla="*/ 0 w 529"/>
                <a:gd name="T69" fmla="*/ 0 h 315"/>
                <a:gd name="T70" fmla="*/ 0 w 529"/>
                <a:gd name="T71" fmla="*/ 0 h 315"/>
                <a:gd name="T72" fmla="*/ 0 w 529"/>
                <a:gd name="T73" fmla="*/ 0 h 315"/>
                <a:gd name="T74" fmla="*/ 0 w 529"/>
                <a:gd name="T75" fmla="*/ 0 h 315"/>
                <a:gd name="T76" fmla="*/ 0 w 529"/>
                <a:gd name="T77" fmla="*/ 0 h 315"/>
                <a:gd name="T78" fmla="*/ 0 w 529"/>
                <a:gd name="T79" fmla="*/ 0 h 315"/>
                <a:gd name="T80" fmla="*/ 0 w 529"/>
                <a:gd name="T81" fmla="*/ 0 h 315"/>
                <a:gd name="T82" fmla="*/ 0 w 529"/>
                <a:gd name="T83" fmla="*/ 0 h 315"/>
                <a:gd name="T84" fmla="*/ 0 w 529"/>
                <a:gd name="T85" fmla="*/ 0 h 315"/>
                <a:gd name="T86" fmla="*/ 0 w 529"/>
                <a:gd name="T87" fmla="*/ 0 h 315"/>
                <a:gd name="T88" fmla="*/ 0 w 529"/>
                <a:gd name="T89" fmla="*/ 0 h 315"/>
                <a:gd name="T90" fmla="*/ 0 w 529"/>
                <a:gd name="T91" fmla="*/ 0 h 315"/>
                <a:gd name="T92" fmla="*/ 0 w 529"/>
                <a:gd name="T93" fmla="*/ 0 h 315"/>
                <a:gd name="T94" fmla="*/ 0 w 529"/>
                <a:gd name="T95" fmla="*/ 0 h 315"/>
                <a:gd name="T96" fmla="*/ 0 w 529"/>
                <a:gd name="T97" fmla="*/ 0 h 315"/>
                <a:gd name="T98" fmla="*/ 0 w 529"/>
                <a:gd name="T99" fmla="*/ 0 h 3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9"/>
                <a:gd name="T151" fmla="*/ 0 h 315"/>
                <a:gd name="T152" fmla="*/ 529 w 529"/>
                <a:gd name="T153" fmla="*/ 315 h 3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9" h="315">
                  <a:moveTo>
                    <a:pt x="291" y="315"/>
                  </a:moveTo>
                  <a:lnTo>
                    <a:pt x="306" y="303"/>
                  </a:lnTo>
                  <a:lnTo>
                    <a:pt x="320" y="291"/>
                  </a:lnTo>
                  <a:lnTo>
                    <a:pt x="334" y="280"/>
                  </a:lnTo>
                  <a:lnTo>
                    <a:pt x="349" y="268"/>
                  </a:lnTo>
                  <a:lnTo>
                    <a:pt x="363" y="257"/>
                  </a:lnTo>
                  <a:lnTo>
                    <a:pt x="376" y="245"/>
                  </a:lnTo>
                  <a:lnTo>
                    <a:pt x="390" y="233"/>
                  </a:lnTo>
                  <a:lnTo>
                    <a:pt x="403" y="222"/>
                  </a:lnTo>
                  <a:lnTo>
                    <a:pt x="436" y="191"/>
                  </a:lnTo>
                  <a:lnTo>
                    <a:pt x="464" y="162"/>
                  </a:lnTo>
                  <a:lnTo>
                    <a:pt x="488" y="133"/>
                  </a:lnTo>
                  <a:lnTo>
                    <a:pt x="508" y="105"/>
                  </a:lnTo>
                  <a:lnTo>
                    <a:pt x="521" y="79"/>
                  </a:lnTo>
                  <a:lnTo>
                    <a:pt x="529" y="54"/>
                  </a:lnTo>
                  <a:lnTo>
                    <a:pt x="529" y="32"/>
                  </a:lnTo>
                  <a:lnTo>
                    <a:pt x="521" y="13"/>
                  </a:lnTo>
                  <a:lnTo>
                    <a:pt x="517" y="9"/>
                  </a:lnTo>
                  <a:lnTo>
                    <a:pt x="511" y="5"/>
                  </a:lnTo>
                  <a:lnTo>
                    <a:pt x="502" y="3"/>
                  </a:lnTo>
                  <a:lnTo>
                    <a:pt x="491" y="2"/>
                  </a:lnTo>
                  <a:lnTo>
                    <a:pt x="481" y="0"/>
                  </a:lnTo>
                  <a:lnTo>
                    <a:pt x="467" y="0"/>
                  </a:lnTo>
                  <a:lnTo>
                    <a:pt x="452" y="2"/>
                  </a:lnTo>
                  <a:lnTo>
                    <a:pt x="437" y="5"/>
                  </a:lnTo>
                  <a:lnTo>
                    <a:pt x="420" y="8"/>
                  </a:lnTo>
                  <a:lnTo>
                    <a:pt x="402" y="11"/>
                  </a:lnTo>
                  <a:lnTo>
                    <a:pt x="382" y="16"/>
                  </a:lnTo>
                  <a:lnTo>
                    <a:pt x="363" y="21"/>
                  </a:lnTo>
                  <a:lnTo>
                    <a:pt x="342" y="28"/>
                  </a:lnTo>
                  <a:lnTo>
                    <a:pt x="320" y="34"/>
                  </a:lnTo>
                  <a:lnTo>
                    <a:pt x="297" y="41"/>
                  </a:lnTo>
                  <a:lnTo>
                    <a:pt x="275" y="50"/>
                  </a:lnTo>
                  <a:lnTo>
                    <a:pt x="258" y="56"/>
                  </a:lnTo>
                  <a:lnTo>
                    <a:pt x="242" y="62"/>
                  </a:lnTo>
                  <a:lnTo>
                    <a:pt x="224" y="69"/>
                  </a:lnTo>
                  <a:lnTo>
                    <a:pt x="208" y="75"/>
                  </a:lnTo>
                  <a:lnTo>
                    <a:pt x="190" y="82"/>
                  </a:lnTo>
                  <a:lnTo>
                    <a:pt x="173" y="89"/>
                  </a:lnTo>
                  <a:lnTo>
                    <a:pt x="155" y="96"/>
                  </a:lnTo>
                  <a:lnTo>
                    <a:pt x="137" y="104"/>
                  </a:lnTo>
                  <a:lnTo>
                    <a:pt x="121" y="112"/>
                  </a:lnTo>
                  <a:lnTo>
                    <a:pt x="103" y="120"/>
                  </a:lnTo>
                  <a:lnTo>
                    <a:pt x="85" y="128"/>
                  </a:lnTo>
                  <a:lnTo>
                    <a:pt x="69" y="137"/>
                  </a:lnTo>
                  <a:lnTo>
                    <a:pt x="51" y="146"/>
                  </a:lnTo>
                  <a:lnTo>
                    <a:pt x="34" y="155"/>
                  </a:lnTo>
                  <a:lnTo>
                    <a:pt x="16" y="163"/>
                  </a:lnTo>
                  <a:lnTo>
                    <a:pt x="0" y="172"/>
                  </a:lnTo>
                  <a:lnTo>
                    <a:pt x="291" y="315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28" name="Freeform 17"/>
            <p:cNvSpPr>
              <a:spLocks noChangeArrowheads="1"/>
            </p:cNvSpPr>
            <p:nvPr/>
          </p:nvSpPr>
          <p:spPr bwMode="auto">
            <a:xfrm rot="420000">
              <a:off x="1017" y="2254"/>
              <a:ext cx="25" cy="22"/>
            </a:xfrm>
            <a:custGeom>
              <a:avLst/>
              <a:gdLst>
                <a:gd name="T0" fmla="*/ 0 w 116"/>
                <a:gd name="T1" fmla="*/ 0 h 104"/>
                <a:gd name="T2" fmla="*/ 0 w 116"/>
                <a:gd name="T3" fmla="*/ 0 h 104"/>
                <a:gd name="T4" fmla="*/ 0 w 116"/>
                <a:gd name="T5" fmla="*/ 0 h 104"/>
                <a:gd name="T6" fmla="*/ 0 w 116"/>
                <a:gd name="T7" fmla="*/ 0 h 104"/>
                <a:gd name="T8" fmla="*/ 0 w 116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104"/>
                <a:gd name="T17" fmla="*/ 116 w 116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104">
                  <a:moveTo>
                    <a:pt x="43" y="104"/>
                  </a:moveTo>
                  <a:lnTo>
                    <a:pt x="0" y="43"/>
                  </a:lnTo>
                  <a:lnTo>
                    <a:pt x="68" y="0"/>
                  </a:lnTo>
                  <a:lnTo>
                    <a:pt x="116" y="61"/>
                  </a:lnTo>
                  <a:lnTo>
                    <a:pt x="43" y="104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29" name="Freeform 18"/>
            <p:cNvSpPr>
              <a:spLocks noChangeArrowheads="1"/>
            </p:cNvSpPr>
            <p:nvPr/>
          </p:nvSpPr>
          <p:spPr bwMode="auto">
            <a:xfrm rot="420000">
              <a:off x="956" y="2357"/>
              <a:ext cx="92" cy="27"/>
            </a:xfrm>
            <a:custGeom>
              <a:avLst/>
              <a:gdLst>
                <a:gd name="T0" fmla="*/ 0 w 430"/>
                <a:gd name="T1" fmla="*/ 0 h 124"/>
                <a:gd name="T2" fmla="*/ 0 w 430"/>
                <a:gd name="T3" fmla="*/ 0 h 124"/>
                <a:gd name="T4" fmla="*/ 0 w 430"/>
                <a:gd name="T5" fmla="*/ 0 h 124"/>
                <a:gd name="T6" fmla="*/ 0 w 430"/>
                <a:gd name="T7" fmla="*/ 0 h 124"/>
                <a:gd name="T8" fmla="*/ 0 w 430"/>
                <a:gd name="T9" fmla="*/ 0 h 124"/>
                <a:gd name="T10" fmla="*/ 0 w 430"/>
                <a:gd name="T11" fmla="*/ 0 h 124"/>
                <a:gd name="T12" fmla="*/ 0 w 430"/>
                <a:gd name="T13" fmla="*/ 0 h 124"/>
                <a:gd name="T14" fmla="*/ 0 w 430"/>
                <a:gd name="T15" fmla="*/ 0 h 124"/>
                <a:gd name="T16" fmla="*/ 0 w 430"/>
                <a:gd name="T17" fmla="*/ 0 h 124"/>
                <a:gd name="T18" fmla="*/ 0 w 430"/>
                <a:gd name="T19" fmla="*/ 0 h 124"/>
                <a:gd name="T20" fmla="*/ 0 w 430"/>
                <a:gd name="T21" fmla="*/ 0 h 124"/>
                <a:gd name="T22" fmla="*/ 0 w 430"/>
                <a:gd name="T23" fmla="*/ 0 h 124"/>
                <a:gd name="T24" fmla="*/ 0 w 430"/>
                <a:gd name="T25" fmla="*/ 0 h 124"/>
                <a:gd name="T26" fmla="*/ 0 w 430"/>
                <a:gd name="T27" fmla="*/ 0 h 124"/>
                <a:gd name="T28" fmla="*/ 0 w 430"/>
                <a:gd name="T29" fmla="*/ 0 h 124"/>
                <a:gd name="T30" fmla="*/ 0 w 430"/>
                <a:gd name="T31" fmla="*/ 0 h 124"/>
                <a:gd name="T32" fmla="*/ 0 w 430"/>
                <a:gd name="T33" fmla="*/ 0 h 124"/>
                <a:gd name="T34" fmla="*/ 0 w 430"/>
                <a:gd name="T35" fmla="*/ 0 h 124"/>
                <a:gd name="T36" fmla="*/ 0 w 430"/>
                <a:gd name="T37" fmla="*/ 0 h 124"/>
                <a:gd name="T38" fmla="*/ 0 w 430"/>
                <a:gd name="T39" fmla="*/ 0 h 124"/>
                <a:gd name="T40" fmla="*/ 0 w 430"/>
                <a:gd name="T41" fmla="*/ 0 h 124"/>
                <a:gd name="T42" fmla="*/ 0 w 430"/>
                <a:gd name="T43" fmla="*/ 0 h 124"/>
                <a:gd name="T44" fmla="*/ 0 w 430"/>
                <a:gd name="T45" fmla="*/ 0 h 124"/>
                <a:gd name="T46" fmla="*/ 0 w 430"/>
                <a:gd name="T47" fmla="*/ 0 h 124"/>
                <a:gd name="T48" fmla="*/ 0 w 430"/>
                <a:gd name="T49" fmla="*/ 0 h 124"/>
                <a:gd name="T50" fmla="*/ 0 w 430"/>
                <a:gd name="T51" fmla="*/ 0 h 124"/>
                <a:gd name="T52" fmla="*/ 0 w 430"/>
                <a:gd name="T53" fmla="*/ 0 h 124"/>
                <a:gd name="T54" fmla="*/ 0 w 430"/>
                <a:gd name="T55" fmla="*/ 0 h 124"/>
                <a:gd name="T56" fmla="*/ 0 w 430"/>
                <a:gd name="T57" fmla="*/ 0 h 124"/>
                <a:gd name="T58" fmla="*/ 0 w 430"/>
                <a:gd name="T59" fmla="*/ 0 h 124"/>
                <a:gd name="T60" fmla="*/ 0 w 430"/>
                <a:gd name="T61" fmla="*/ 0 h 124"/>
                <a:gd name="T62" fmla="*/ 0 w 430"/>
                <a:gd name="T63" fmla="*/ 0 h 124"/>
                <a:gd name="T64" fmla="*/ 0 w 430"/>
                <a:gd name="T65" fmla="*/ 0 h 124"/>
                <a:gd name="T66" fmla="*/ 0 w 430"/>
                <a:gd name="T67" fmla="*/ 0 h 124"/>
                <a:gd name="T68" fmla="*/ 0 w 430"/>
                <a:gd name="T69" fmla="*/ 0 h 124"/>
                <a:gd name="T70" fmla="*/ 0 w 430"/>
                <a:gd name="T71" fmla="*/ 0 h 124"/>
                <a:gd name="T72" fmla="*/ 0 w 430"/>
                <a:gd name="T73" fmla="*/ 0 h 124"/>
                <a:gd name="T74" fmla="*/ 0 w 430"/>
                <a:gd name="T75" fmla="*/ 0 h 124"/>
                <a:gd name="T76" fmla="*/ 0 w 430"/>
                <a:gd name="T77" fmla="*/ 0 h 124"/>
                <a:gd name="T78" fmla="*/ 0 w 430"/>
                <a:gd name="T79" fmla="*/ 0 h 124"/>
                <a:gd name="T80" fmla="*/ 0 w 430"/>
                <a:gd name="T81" fmla="*/ 0 h 1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0"/>
                <a:gd name="T124" fmla="*/ 0 h 124"/>
                <a:gd name="T125" fmla="*/ 430 w 430"/>
                <a:gd name="T126" fmla="*/ 124 h 1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0" h="124">
                  <a:moveTo>
                    <a:pt x="430" y="53"/>
                  </a:moveTo>
                  <a:lnTo>
                    <a:pt x="406" y="61"/>
                  </a:lnTo>
                  <a:lnTo>
                    <a:pt x="382" y="72"/>
                  </a:lnTo>
                  <a:lnTo>
                    <a:pt x="358" y="79"/>
                  </a:lnTo>
                  <a:lnTo>
                    <a:pt x="333" y="88"/>
                  </a:lnTo>
                  <a:lnTo>
                    <a:pt x="306" y="95"/>
                  </a:lnTo>
                  <a:lnTo>
                    <a:pt x="281" y="101"/>
                  </a:lnTo>
                  <a:lnTo>
                    <a:pt x="254" y="106"/>
                  </a:lnTo>
                  <a:lnTo>
                    <a:pt x="227" y="112"/>
                  </a:lnTo>
                  <a:lnTo>
                    <a:pt x="198" y="117"/>
                  </a:lnTo>
                  <a:lnTo>
                    <a:pt x="170" y="120"/>
                  </a:lnTo>
                  <a:lnTo>
                    <a:pt x="142" y="122"/>
                  </a:lnTo>
                  <a:lnTo>
                    <a:pt x="115" y="124"/>
                  </a:lnTo>
                  <a:lnTo>
                    <a:pt x="85" y="124"/>
                  </a:lnTo>
                  <a:lnTo>
                    <a:pt x="57" y="124"/>
                  </a:lnTo>
                  <a:lnTo>
                    <a:pt x="28" y="122"/>
                  </a:lnTo>
                  <a:lnTo>
                    <a:pt x="0" y="120"/>
                  </a:lnTo>
                  <a:lnTo>
                    <a:pt x="18" y="115"/>
                  </a:lnTo>
                  <a:lnTo>
                    <a:pt x="36" y="111"/>
                  </a:lnTo>
                  <a:lnTo>
                    <a:pt x="54" y="106"/>
                  </a:lnTo>
                  <a:lnTo>
                    <a:pt x="73" y="101"/>
                  </a:lnTo>
                  <a:lnTo>
                    <a:pt x="92" y="95"/>
                  </a:lnTo>
                  <a:lnTo>
                    <a:pt x="112" y="88"/>
                  </a:lnTo>
                  <a:lnTo>
                    <a:pt x="131" y="80"/>
                  </a:lnTo>
                  <a:lnTo>
                    <a:pt x="152" y="73"/>
                  </a:lnTo>
                  <a:lnTo>
                    <a:pt x="173" y="66"/>
                  </a:lnTo>
                  <a:lnTo>
                    <a:pt x="194" y="57"/>
                  </a:lnTo>
                  <a:lnTo>
                    <a:pt x="216" y="48"/>
                  </a:lnTo>
                  <a:lnTo>
                    <a:pt x="237" y="40"/>
                  </a:lnTo>
                  <a:lnTo>
                    <a:pt x="260" y="31"/>
                  </a:lnTo>
                  <a:lnTo>
                    <a:pt x="282" y="21"/>
                  </a:lnTo>
                  <a:lnTo>
                    <a:pt x="304" y="10"/>
                  </a:lnTo>
                  <a:lnTo>
                    <a:pt x="327" y="0"/>
                  </a:lnTo>
                  <a:lnTo>
                    <a:pt x="327" y="3"/>
                  </a:lnTo>
                  <a:lnTo>
                    <a:pt x="330" y="10"/>
                  </a:lnTo>
                  <a:lnTo>
                    <a:pt x="333" y="19"/>
                  </a:lnTo>
                  <a:lnTo>
                    <a:pt x="342" y="31"/>
                  </a:lnTo>
                  <a:lnTo>
                    <a:pt x="354" y="41"/>
                  </a:lnTo>
                  <a:lnTo>
                    <a:pt x="372" y="48"/>
                  </a:lnTo>
                  <a:lnTo>
                    <a:pt x="397" y="53"/>
                  </a:lnTo>
                  <a:lnTo>
                    <a:pt x="430" y="53"/>
                  </a:lnTo>
                  <a:close/>
                </a:path>
              </a:pathLst>
            </a:custGeom>
            <a:solidFill>
              <a:srgbClr val="7F9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30" name="Freeform 19"/>
            <p:cNvSpPr>
              <a:spLocks noChangeArrowheads="1"/>
            </p:cNvSpPr>
            <p:nvPr/>
          </p:nvSpPr>
          <p:spPr bwMode="auto">
            <a:xfrm rot="420000">
              <a:off x="1109" y="2247"/>
              <a:ext cx="54" cy="48"/>
            </a:xfrm>
            <a:custGeom>
              <a:avLst/>
              <a:gdLst>
                <a:gd name="T0" fmla="*/ 0 w 254"/>
                <a:gd name="T1" fmla="*/ 0 h 222"/>
                <a:gd name="T2" fmla="*/ 0 w 254"/>
                <a:gd name="T3" fmla="*/ 0 h 222"/>
                <a:gd name="T4" fmla="*/ 0 w 254"/>
                <a:gd name="T5" fmla="*/ 0 h 222"/>
                <a:gd name="T6" fmla="*/ 0 w 254"/>
                <a:gd name="T7" fmla="*/ 0 h 222"/>
                <a:gd name="T8" fmla="*/ 0 w 254"/>
                <a:gd name="T9" fmla="*/ 0 h 222"/>
                <a:gd name="T10" fmla="*/ 0 w 254"/>
                <a:gd name="T11" fmla="*/ 0 h 222"/>
                <a:gd name="T12" fmla="*/ 0 w 254"/>
                <a:gd name="T13" fmla="*/ 0 h 222"/>
                <a:gd name="T14" fmla="*/ 0 w 254"/>
                <a:gd name="T15" fmla="*/ 0 h 222"/>
                <a:gd name="T16" fmla="*/ 0 w 254"/>
                <a:gd name="T17" fmla="*/ 0 h 222"/>
                <a:gd name="T18" fmla="*/ 0 w 254"/>
                <a:gd name="T19" fmla="*/ 0 h 222"/>
                <a:gd name="T20" fmla="*/ 0 w 254"/>
                <a:gd name="T21" fmla="*/ 0 h 222"/>
                <a:gd name="T22" fmla="*/ 0 w 254"/>
                <a:gd name="T23" fmla="*/ 0 h 222"/>
                <a:gd name="T24" fmla="*/ 0 w 254"/>
                <a:gd name="T25" fmla="*/ 0 h 222"/>
                <a:gd name="T26" fmla="*/ 0 w 254"/>
                <a:gd name="T27" fmla="*/ 0 h 222"/>
                <a:gd name="T28" fmla="*/ 0 w 254"/>
                <a:gd name="T29" fmla="*/ 0 h 222"/>
                <a:gd name="T30" fmla="*/ 0 w 254"/>
                <a:gd name="T31" fmla="*/ 0 h 222"/>
                <a:gd name="T32" fmla="*/ 0 w 254"/>
                <a:gd name="T33" fmla="*/ 0 h 222"/>
                <a:gd name="T34" fmla="*/ 0 w 254"/>
                <a:gd name="T35" fmla="*/ 0 h 222"/>
                <a:gd name="T36" fmla="*/ 0 w 254"/>
                <a:gd name="T37" fmla="*/ 0 h 222"/>
                <a:gd name="T38" fmla="*/ 0 w 254"/>
                <a:gd name="T39" fmla="*/ 0 h 222"/>
                <a:gd name="T40" fmla="*/ 0 w 254"/>
                <a:gd name="T41" fmla="*/ 0 h 222"/>
                <a:gd name="T42" fmla="*/ 0 w 254"/>
                <a:gd name="T43" fmla="*/ 0 h 222"/>
                <a:gd name="T44" fmla="*/ 0 w 254"/>
                <a:gd name="T45" fmla="*/ 0 h 222"/>
                <a:gd name="T46" fmla="*/ 0 w 254"/>
                <a:gd name="T47" fmla="*/ 0 h 222"/>
                <a:gd name="T48" fmla="*/ 0 w 254"/>
                <a:gd name="T49" fmla="*/ 0 h 222"/>
                <a:gd name="T50" fmla="*/ 0 w 254"/>
                <a:gd name="T51" fmla="*/ 0 h 222"/>
                <a:gd name="T52" fmla="*/ 0 w 254"/>
                <a:gd name="T53" fmla="*/ 0 h 222"/>
                <a:gd name="T54" fmla="*/ 0 w 254"/>
                <a:gd name="T55" fmla="*/ 0 h 222"/>
                <a:gd name="T56" fmla="*/ 0 w 254"/>
                <a:gd name="T57" fmla="*/ 0 h 222"/>
                <a:gd name="T58" fmla="*/ 0 w 254"/>
                <a:gd name="T59" fmla="*/ 0 h 222"/>
                <a:gd name="T60" fmla="*/ 0 w 254"/>
                <a:gd name="T61" fmla="*/ 0 h 222"/>
                <a:gd name="T62" fmla="*/ 0 w 254"/>
                <a:gd name="T63" fmla="*/ 0 h 222"/>
                <a:gd name="T64" fmla="*/ 0 w 254"/>
                <a:gd name="T65" fmla="*/ 0 h 2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4"/>
                <a:gd name="T100" fmla="*/ 0 h 222"/>
                <a:gd name="T101" fmla="*/ 254 w 254"/>
                <a:gd name="T102" fmla="*/ 222 h 2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4" h="222">
                  <a:moveTo>
                    <a:pt x="128" y="222"/>
                  </a:moveTo>
                  <a:lnTo>
                    <a:pt x="161" y="191"/>
                  </a:lnTo>
                  <a:lnTo>
                    <a:pt x="189" y="162"/>
                  </a:lnTo>
                  <a:lnTo>
                    <a:pt x="213" y="133"/>
                  </a:lnTo>
                  <a:lnTo>
                    <a:pt x="233" y="105"/>
                  </a:lnTo>
                  <a:lnTo>
                    <a:pt x="246" y="79"/>
                  </a:lnTo>
                  <a:lnTo>
                    <a:pt x="254" y="54"/>
                  </a:lnTo>
                  <a:lnTo>
                    <a:pt x="254" y="32"/>
                  </a:lnTo>
                  <a:lnTo>
                    <a:pt x="246" y="13"/>
                  </a:lnTo>
                  <a:lnTo>
                    <a:pt x="242" y="9"/>
                  </a:lnTo>
                  <a:lnTo>
                    <a:pt x="236" y="5"/>
                  </a:lnTo>
                  <a:lnTo>
                    <a:pt x="227" y="3"/>
                  </a:lnTo>
                  <a:lnTo>
                    <a:pt x="216" y="2"/>
                  </a:lnTo>
                  <a:lnTo>
                    <a:pt x="206" y="0"/>
                  </a:lnTo>
                  <a:lnTo>
                    <a:pt x="192" y="0"/>
                  </a:lnTo>
                  <a:lnTo>
                    <a:pt x="177" y="2"/>
                  </a:lnTo>
                  <a:lnTo>
                    <a:pt x="162" y="5"/>
                  </a:lnTo>
                  <a:lnTo>
                    <a:pt x="145" y="8"/>
                  </a:lnTo>
                  <a:lnTo>
                    <a:pt x="127" y="11"/>
                  </a:lnTo>
                  <a:lnTo>
                    <a:pt x="107" y="16"/>
                  </a:lnTo>
                  <a:lnTo>
                    <a:pt x="88" y="21"/>
                  </a:lnTo>
                  <a:lnTo>
                    <a:pt x="67" y="28"/>
                  </a:lnTo>
                  <a:lnTo>
                    <a:pt x="45" y="34"/>
                  </a:lnTo>
                  <a:lnTo>
                    <a:pt x="22" y="41"/>
                  </a:lnTo>
                  <a:lnTo>
                    <a:pt x="0" y="50"/>
                  </a:lnTo>
                  <a:lnTo>
                    <a:pt x="33" y="51"/>
                  </a:lnTo>
                  <a:lnTo>
                    <a:pt x="64" y="60"/>
                  </a:lnTo>
                  <a:lnTo>
                    <a:pt x="91" y="76"/>
                  </a:lnTo>
                  <a:lnTo>
                    <a:pt x="115" y="98"/>
                  </a:lnTo>
                  <a:lnTo>
                    <a:pt x="131" y="124"/>
                  </a:lnTo>
                  <a:lnTo>
                    <a:pt x="140" y="155"/>
                  </a:lnTo>
                  <a:lnTo>
                    <a:pt x="139" y="188"/>
                  </a:lnTo>
                  <a:lnTo>
                    <a:pt x="128" y="222"/>
                  </a:lnTo>
                  <a:close/>
                </a:path>
              </a:pathLst>
            </a:custGeom>
            <a:solidFill>
              <a:srgbClr val="7F9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373" name="Group 152"/>
          <p:cNvGrpSpPr>
            <a:grpSpLocks/>
          </p:cNvGrpSpPr>
          <p:nvPr/>
        </p:nvGrpSpPr>
        <p:grpSpPr bwMode="auto">
          <a:xfrm>
            <a:off x="8075749" y="3425824"/>
            <a:ext cx="560388" cy="492125"/>
            <a:chOff x="4528" y="2967"/>
            <a:chExt cx="270" cy="271"/>
          </a:xfrm>
        </p:grpSpPr>
        <p:sp>
          <p:nvSpPr>
            <p:cNvPr id="378" name="Freeform 153"/>
            <p:cNvSpPr>
              <a:spLocks noChangeArrowheads="1"/>
            </p:cNvSpPr>
            <p:nvPr/>
          </p:nvSpPr>
          <p:spPr bwMode="auto">
            <a:xfrm>
              <a:off x="4528" y="3086"/>
              <a:ext cx="97" cy="153"/>
            </a:xfrm>
            <a:custGeom>
              <a:avLst/>
              <a:gdLst>
                <a:gd name="T0" fmla="*/ 0 w 1082"/>
                <a:gd name="T1" fmla="*/ 0 h 1746"/>
                <a:gd name="T2" fmla="*/ 0 w 1082"/>
                <a:gd name="T3" fmla="*/ 0 h 1746"/>
                <a:gd name="T4" fmla="*/ 0 w 1082"/>
                <a:gd name="T5" fmla="*/ 0 h 1746"/>
                <a:gd name="T6" fmla="*/ 0 w 1082"/>
                <a:gd name="T7" fmla="*/ 0 h 17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2"/>
                <a:gd name="T13" fmla="*/ 0 h 1746"/>
                <a:gd name="T14" fmla="*/ 1082 w 1082"/>
                <a:gd name="T15" fmla="*/ 1746 h 17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2" h="1746">
                  <a:moveTo>
                    <a:pt x="468" y="0"/>
                  </a:moveTo>
                  <a:lnTo>
                    <a:pt x="0" y="1458"/>
                  </a:lnTo>
                  <a:lnTo>
                    <a:pt x="1082" y="1746"/>
                  </a:lnTo>
                  <a:lnTo>
                    <a:pt x="904" y="32"/>
                  </a:lnTo>
                </a:path>
              </a:pathLst>
            </a:custGeom>
            <a:noFill/>
            <a:ln w="46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79" name="Freeform 154"/>
            <p:cNvSpPr>
              <a:spLocks noChangeArrowheads="1"/>
            </p:cNvSpPr>
            <p:nvPr/>
          </p:nvSpPr>
          <p:spPr bwMode="auto">
            <a:xfrm>
              <a:off x="4623" y="3077"/>
              <a:ext cx="81" cy="119"/>
            </a:xfrm>
            <a:custGeom>
              <a:avLst/>
              <a:gdLst>
                <a:gd name="T0" fmla="*/ 0 w 911"/>
                <a:gd name="T1" fmla="*/ 0 h 1361"/>
                <a:gd name="T2" fmla="*/ 0 w 911"/>
                <a:gd name="T3" fmla="*/ 0 h 1361"/>
                <a:gd name="T4" fmla="*/ 0 w 911"/>
                <a:gd name="T5" fmla="*/ 0 h 1361"/>
                <a:gd name="T6" fmla="*/ 0 w 911"/>
                <a:gd name="T7" fmla="*/ 0 h 13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1"/>
                <a:gd name="T13" fmla="*/ 0 h 1361"/>
                <a:gd name="T14" fmla="*/ 911 w 911"/>
                <a:gd name="T15" fmla="*/ 1361 h 13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1" h="1361">
                  <a:moveTo>
                    <a:pt x="306" y="24"/>
                  </a:moveTo>
                  <a:lnTo>
                    <a:pt x="0" y="1241"/>
                  </a:lnTo>
                  <a:lnTo>
                    <a:pt x="911" y="1361"/>
                  </a:lnTo>
                  <a:lnTo>
                    <a:pt x="677" y="0"/>
                  </a:lnTo>
                </a:path>
              </a:pathLst>
            </a:custGeom>
            <a:noFill/>
            <a:ln w="46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grpSp>
          <p:nvGrpSpPr>
            <p:cNvPr id="380" name="Group 155"/>
            <p:cNvGrpSpPr>
              <a:grpSpLocks/>
            </p:cNvGrpSpPr>
            <p:nvPr/>
          </p:nvGrpSpPr>
          <p:grpSpPr bwMode="auto">
            <a:xfrm>
              <a:off x="4528" y="3053"/>
              <a:ext cx="227" cy="47"/>
              <a:chOff x="4528" y="3053"/>
              <a:chExt cx="227" cy="47"/>
            </a:xfrm>
          </p:grpSpPr>
          <p:sp>
            <p:nvSpPr>
              <p:cNvPr id="517" name="Freeform 156"/>
              <p:cNvSpPr>
                <a:spLocks noChangeArrowheads="1"/>
              </p:cNvSpPr>
              <p:nvPr/>
            </p:nvSpPr>
            <p:spPr bwMode="auto">
              <a:xfrm>
                <a:off x="4528" y="3053"/>
                <a:ext cx="228" cy="41"/>
              </a:xfrm>
              <a:custGeom>
                <a:avLst/>
                <a:gdLst>
                  <a:gd name="T0" fmla="*/ 0 w 2559"/>
                  <a:gd name="T1" fmla="*/ 0 h 481"/>
                  <a:gd name="T2" fmla="*/ 0 w 2559"/>
                  <a:gd name="T3" fmla="*/ 0 h 481"/>
                  <a:gd name="T4" fmla="*/ 0 w 2559"/>
                  <a:gd name="T5" fmla="*/ 0 h 481"/>
                  <a:gd name="T6" fmla="*/ 0 w 2559"/>
                  <a:gd name="T7" fmla="*/ 0 h 481"/>
                  <a:gd name="T8" fmla="*/ 0 w 2559"/>
                  <a:gd name="T9" fmla="*/ 0 h 4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9"/>
                  <a:gd name="T16" fmla="*/ 0 h 481"/>
                  <a:gd name="T17" fmla="*/ 2559 w 2559"/>
                  <a:gd name="T18" fmla="*/ 481 h 4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9" h="481">
                    <a:moveTo>
                      <a:pt x="0" y="249"/>
                    </a:moveTo>
                    <a:lnTo>
                      <a:pt x="1614" y="481"/>
                    </a:lnTo>
                    <a:lnTo>
                      <a:pt x="2559" y="120"/>
                    </a:lnTo>
                    <a:lnTo>
                      <a:pt x="1348" y="0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FFFFFF"/>
              </a:solidFill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518" name="Freeform 157"/>
              <p:cNvSpPr>
                <a:spLocks noChangeArrowheads="1"/>
              </p:cNvSpPr>
              <p:nvPr/>
            </p:nvSpPr>
            <p:spPr bwMode="auto">
              <a:xfrm>
                <a:off x="4529" y="3075"/>
                <a:ext cx="143" cy="26"/>
              </a:xfrm>
              <a:custGeom>
                <a:avLst/>
                <a:gdLst>
                  <a:gd name="T0" fmla="*/ 0 w 1608"/>
                  <a:gd name="T1" fmla="*/ 0 h 311"/>
                  <a:gd name="T2" fmla="*/ 0 w 1608"/>
                  <a:gd name="T3" fmla="*/ 0 h 311"/>
                  <a:gd name="T4" fmla="*/ 0 w 1608"/>
                  <a:gd name="T5" fmla="*/ 0 h 311"/>
                  <a:gd name="T6" fmla="*/ 0 w 1608"/>
                  <a:gd name="T7" fmla="*/ 0 h 311"/>
                  <a:gd name="T8" fmla="*/ 0 w 1608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8"/>
                  <a:gd name="T16" fmla="*/ 0 h 311"/>
                  <a:gd name="T17" fmla="*/ 1608 w 1608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8" h="311">
                    <a:moveTo>
                      <a:pt x="0" y="0"/>
                    </a:moveTo>
                    <a:lnTo>
                      <a:pt x="1608" y="231"/>
                    </a:lnTo>
                    <a:lnTo>
                      <a:pt x="1608" y="31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519" name="Freeform 158"/>
              <p:cNvSpPr>
                <a:spLocks noChangeArrowheads="1"/>
              </p:cNvSpPr>
              <p:nvPr/>
            </p:nvSpPr>
            <p:spPr bwMode="auto">
              <a:xfrm>
                <a:off x="4673" y="3063"/>
                <a:ext cx="83" cy="38"/>
              </a:xfrm>
              <a:custGeom>
                <a:avLst/>
                <a:gdLst>
                  <a:gd name="T0" fmla="*/ 0 w 945"/>
                  <a:gd name="T1" fmla="*/ 0 h 441"/>
                  <a:gd name="T2" fmla="*/ 0 w 945"/>
                  <a:gd name="T3" fmla="*/ 0 h 441"/>
                  <a:gd name="T4" fmla="*/ 0 w 945"/>
                  <a:gd name="T5" fmla="*/ 0 h 441"/>
                  <a:gd name="T6" fmla="*/ 0 w 945"/>
                  <a:gd name="T7" fmla="*/ 0 h 441"/>
                  <a:gd name="T8" fmla="*/ 0 w 945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5"/>
                  <a:gd name="T16" fmla="*/ 0 h 441"/>
                  <a:gd name="T17" fmla="*/ 945 w 945"/>
                  <a:gd name="T18" fmla="*/ 441 h 4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5" h="441">
                    <a:moveTo>
                      <a:pt x="0" y="441"/>
                    </a:moveTo>
                    <a:lnTo>
                      <a:pt x="0" y="361"/>
                    </a:lnTo>
                    <a:lnTo>
                      <a:pt x="945" y="0"/>
                    </a:lnTo>
                    <a:lnTo>
                      <a:pt x="945" y="57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C0C0C0"/>
              </a:solidFill>
              <a:ln w="1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381" name="Group 159"/>
            <p:cNvGrpSpPr>
              <a:grpSpLocks/>
            </p:cNvGrpSpPr>
            <p:nvPr/>
          </p:nvGrpSpPr>
          <p:grpSpPr bwMode="auto">
            <a:xfrm>
              <a:off x="4565" y="2967"/>
              <a:ext cx="233" cy="271"/>
              <a:chOff x="4565" y="2967"/>
              <a:chExt cx="233" cy="271"/>
            </a:xfrm>
          </p:grpSpPr>
          <p:grpSp>
            <p:nvGrpSpPr>
              <p:cNvPr id="382" name="Group 160"/>
              <p:cNvGrpSpPr>
                <a:grpSpLocks/>
              </p:cNvGrpSpPr>
              <p:nvPr/>
            </p:nvGrpSpPr>
            <p:grpSpPr bwMode="auto">
              <a:xfrm>
                <a:off x="4565" y="2982"/>
                <a:ext cx="157" cy="106"/>
                <a:chOff x="4565" y="2982"/>
                <a:chExt cx="157" cy="106"/>
              </a:xfrm>
            </p:grpSpPr>
            <p:grpSp>
              <p:nvGrpSpPr>
                <p:cNvPr id="466" name="Group 161"/>
                <p:cNvGrpSpPr>
                  <a:grpSpLocks/>
                </p:cNvGrpSpPr>
                <p:nvPr/>
              </p:nvGrpSpPr>
              <p:grpSpPr bwMode="auto">
                <a:xfrm>
                  <a:off x="4565" y="2982"/>
                  <a:ext cx="121" cy="95"/>
                  <a:chOff x="4565" y="2982"/>
                  <a:chExt cx="121" cy="95"/>
                </a:xfrm>
              </p:grpSpPr>
              <p:grpSp>
                <p:nvGrpSpPr>
                  <p:cNvPr id="499" name="Group 162"/>
                  <p:cNvGrpSpPr>
                    <a:grpSpLocks/>
                  </p:cNvGrpSpPr>
                  <p:nvPr/>
                </p:nvGrpSpPr>
                <p:grpSpPr bwMode="auto">
                  <a:xfrm>
                    <a:off x="4565" y="2982"/>
                    <a:ext cx="121" cy="95"/>
                    <a:chOff x="4565" y="2982"/>
                    <a:chExt cx="121" cy="95"/>
                  </a:xfrm>
                </p:grpSpPr>
                <p:grpSp>
                  <p:nvGrpSpPr>
                    <p:cNvPr id="508" name="Group 1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5" y="3036"/>
                      <a:ext cx="121" cy="41"/>
                      <a:chOff x="4565" y="3036"/>
                      <a:chExt cx="121" cy="41"/>
                    </a:xfrm>
                  </p:grpSpPr>
                  <p:sp>
                    <p:nvSpPr>
                      <p:cNvPr id="514" name="Freeform 1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17" y="3036"/>
                        <a:ext cx="69" cy="42"/>
                      </a:xfrm>
                      <a:custGeom>
                        <a:avLst/>
                        <a:gdLst>
                          <a:gd name="T0" fmla="*/ 0 w 790"/>
                          <a:gd name="T1" fmla="*/ 0 h 489"/>
                          <a:gd name="T2" fmla="*/ 0 w 790"/>
                          <a:gd name="T3" fmla="*/ 0 h 489"/>
                          <a:gd name="T4" fmla="*/ 0 w 790"/>
                          <a:gd name="T5" fmla="*/ 0 h 489"/>
                          <a:gd name="T6" fmla="*/ 0 w 790"/>
                          <a:gd name="T7" fmla="*/ 0 h 489"/>
                          <a:gd name="T8" fmla="*/ 0 w 790"/>
                          <a:gd name="T9" fmla="*/ 0 h 48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90"/>
                          <a:gd name="T16" fmla="*/ 0 h 489"/>
                          <a:gd name="T17" fmla="*/ 790 w 790"/>
                          <a:gd name="T18" fmla="*/ 489 h 48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90" h="489">
                            <a:moveTo>
                              <a:pt x="0" y="149"/>
                            </a:moveTo>
                            <a:lnTo>
                              <a:pt x="0" y="489"/>
                            </a:lnTo>
                            <a:lnTo>
                              <a:pt x="790" y="238"/>
                            </a:lnTo>
                            <a:lnTo>
                              <a:pt x="790" y="0"/>
                            </a:lnTo>
                            <a:lnTo>
                              <a:pt x="0" y="149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515" name="Freeform 1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5" y="3046"/>
                        <a:ext cx="52" cy="32"/>
                      </a:xfrm>
                      <a:custGeom>
                        <a:avLst/>
                        <a:gdLst>
                          <a:gd name="T0" fmla="*/ 0 w 587"/>
                          <a:gd name="T1" fmla="*/ 0 h 373"/>
                          <a:gd name="T2" fmla="*/ 0 w 587"/>
                          <a:gd name="T3" fmla="*/ 0 h 373"/>
                          <a:gd name="T4" fmla="*/ 0 w 587"/>
                          <a:gd name="T5" fmla="*/ 0 h 373"/>
                          <a:gd name="T6" fmla="*/ 0 w 587"/>
                          <a:gd name="T7" fmla="*/ 0 h 373"/>
                          <a:gd name="T8" fmla="*/ 0 w 587"/>
                          <a:gd name="T9" fmla="*/ 0 h 3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87"/>
                          <a:gd name="T16" fmla="*/ 0 h 373"/>
                          <a:gd name="T17" fmla="*/ 587 w 587"/>
                          <a:gd name="T18" fmla="*/ 373 h 37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87" h="373">
                            <a:moveTo>
                              <a:pt x="587" y="33"/>
                            </a:moveTo>
                            <a:lnTo>
                              <a:pt x="587" y="373"/>
                            </a:lnTo>
                            <a:lnTo>
                              <a:pt x="0" y="289"/>
                            </a:lnTo>
                            <a:lnTo>
                              <a:pt x="0" y="0"/>
                            </a:lnTo>
                            <a:lnTo>
                              <a:pt x="587" y="33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516" name="Freeform 1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5" y="3036"/>
                        <a:ext cx="122" cy="13"/>
                      </a:xfrm>
                      <a:custGeom>
                        <a:avLst/>
                        <a:gdLst>
                          <a:gd name="T0" fmla="*/ 0 w 1377"/>
                          <a:gd name="T1" fmla="*/ 0 h 149"/>
                          <a:gd name="T2" fmla="*/ 0 w 1377"/>
                          <a:gd name="T3" fmla="*/ 0 h 149"/>
                          <a:gd name="T4" fmla="*/ 0 w 1377"/>
                          <a:gd name="T5" fmla="*/ 0 h 149"/>
                          <a:gd name="T6" fmla="*/ 0 w 1377"/>
                          <a:gd name="T7" fmla="*/ 0 h 149"/>
                          <a:gd name="T8" fmla="*/ 0 w 1377"/>
                          <a:gd name="T9" fmla="*/ 0 h 14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77"/>
                          <a:gd name="T16" fmla="*/ 0 h 149"/>
                          <a:gd name="T17" fmla="*/ 1377 w 1377"/>
                          <a:gd name="T18" fmla="*/ 149 h 14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77" h="149">
                            <a:moveTo>
                              <a:pt x="0" y="116"/>
                            </a:moveTo>
                            <a:lnTo>
                              <a:pt x="593" y="149"/>
                            </a:lnTo>
                            <a:lnTo>
                              <a:pt x="1377" y="0"/>
                            </a:lnTo>
                            <a:lnTo>
                              <a:pt x="800" y="0"/>
                            </a:lnTo>
                            <a:lnTo>
                              <a:pt x="0" y="116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509" name="Freeform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5" y="3033"/>
                      <a:ext cx="43" cy="12"/>
                    </a:xfrm>
                    <a:custGeom>
                      <a:avLst/>
                      <a:gdLst>
                        <a:gd name="T0" fmla="*/ 0 w 499"/>
                        <a:gd name="T1" fmla="*/ 0 h 139"/>
                        <a:gd name="T2" fmla="*/ 0 w 499"/>
                        <a:gd name="T3" fmla="*/ 0 h 139"/>
                        <a:gd name="T4" fmla="*/ 0 w 499"/>
                        <a:gd name="T5" fmla="*/ 0 h 139"/>
                        <a:gd name="T6" fmla="*/ 0 w 499"/>
                        <a:gd name="T7" fmla="*/ 0 h 139"/>
                        <a:gd name="T8" fmla="*/ 0 w 499"/>
                        <a:gd name="T9" fmla="*/ 0 h 139"/>
                        <a:gd name="T10" fmla="*/ 0 w 499"/>
                        <a:gd name="T11" fmla="*/ 0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99"/>
                        <a:gd name="T19" fmla="*/ 0 h 139"/>
                        <a:gd name="T20" fmla="*/ 499 w 499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99" h="139">
                          <a:moveTo>
                            <a:pt x="0" y="79"/>
                          </a:moveTo>
                          <a:lnTo>
                            <a:pt x="0" y="124"/>
                          </a:lnTo>
                          <a:lnTo>
                            <a:pt x="233" y="139"/>
                          </a:lnTo>
                          <a:lnTo>
                            <a:pt x="499" y="89"/>
                          </a:lnTo>
                          <a:lnTo>
                            <a:pt x="499" y="0"/>
                          </a:lnTo>
                          <a:lnTo>
                            <a:pt x="0" y="79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510" name="Group 1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4" y="2982"/>
                      <a:ext cx="98" cy="59"/>
                      <a:chOff x="4574" y="2982"/>
                      <a:chExt cx="98" cy="59"/>
                    </a:xfrm>
                  </p:grpSpPr>
                  <p:sp>
                    <p:nvSpPr>
                      <p:cNvPr id="511" name="Freeform 1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16" y="2982"/>
                        <a:ext cx="57" cy="59"/>
                      </a:xfrm>
                      <a:custGeom>
                        <a:avLst/>
                        <a:gdLst>
                          <a:gd name="T0" fmla="*/ 0 w 638"/>
                          <a:gd name="T1" fmla="*/ 0 h 682"/>
                          <a:gd name="T2" fmla="*/ 0 w 638"/>
                          <a:gd name="T3" fmla="*/ 0 h 682"/>
                          <a:gd name="T4" fmla="*/ 0 w 638"/>
                          <a:gd name="T5" fmla="*/ 0 h 682"/>
                          <a:gd name="T6" fmla="*/ 0 w 638"/>
                          <a:gd name="T7" fmla="*/ 0 h 682"/>
                          <a:gd name="T8" fmla="*/ 0 w 638"/>
                          <a:gd name="T9" fmla="*/ 0 h 68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38"/>
                          <a:gd name="T16" fmla="*/ 0 h 682"/>
                          <a:gd name="T17" fmla="*/ 638 w 638"/>
                          <a:gd name="T18" fmla="*/ 682 h 68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38" h="682">
                            <a:moveTo>
                              <a:pt x="90" y="682"/>
                            </a:moveTo>
                            <a:lnTo>
                              <a:pt x="0" y="22"/>
                            </a:lnTo>
                            <a:lnTo>
                              <a:pt x="549" y="0"/>
                            </a:lnTo>
                            <a:lnTo>
                              <a:pt x="638" y="588"/>
                            </a:lnTo>
                            <a:lnTo>
                              <a:pt x="90" y="682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512" name="Freeform 1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74" y="2983"/>
                        <a:ext cx="51" cy="59"/>
                      </a:xfrm>
                      <a:custGeom>
                        <a:avLst/>
                        <a:gdLst>
                          <a:gd name="T0" fmla="*/ 0 w 566"/>
                          <a:gd name="T1" fmla="*/ 0 h 678"/>
                          <a:gd name="T2" fmla="*/ 0 w 566"/>
                          <a:gd name="T3" fmla="*/ 0 h 678"/>
                          <a:gd name="T4" fmla="*/ 0 w 566"/>
                          <a:gd name="T5" fmla="*/ 0 h 678"/>
                          <a:gd name="T6" fmla="*/ 0 w 566"/>
                          <a:gd name="T7" fmla="*/ 0 h 678"/>
                          <a:gd name="T8" fmla="*/ 0 w 566"/>
                          <a:gd name="T9" fmla="*/ 0 h 67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6"/>
                          <a:gd name="T16" fmla="*/ 0 h 678"/>
                          <a:gd name="T17" fmla="*/ 566 w 566"/>
                          <a:gd name="T18" fmla="*/ 678 h 67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6" h="678">
                            <a:moveTo>
                              <a:pt x="476" y="0"/>
                            </a:moveTo>
                            <a:lnTo>
                              <a:pt x="0" y="151"/>
                            </a:lnTo>
                            <a:lnTo>
                              <a:pt x="67" y="678"/>
                            </a:lnTo>
                            <a:lnTo>
                              <a:pt x="566" y="661"/>
                            </a:lnTo>
                            <a:lnTo>
                              <a:pt x="476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513" name="Freeform 1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26" y="2988"/>
                        <a:ext cx="41" cy="44"/>
                      </a:xfrm>
                      <a:custGeom>
                        <a:avLst/>
                        <a:gdLst>
                          <a:gd name="T0" fmla="*/ 0 w 458"/>
                          <a:gd name="T1" fmla="*/ 0 h 514"/>
                          <a:gd name="T2" fmla="*/ 0 w 458"/>
                          <a:gd name="T3" fmla="*/ 0 h 514"/>
                          <a:gd name="T4" fmla="*/ 0 w 458"/>
                          <a:gd name="T5" fmla="*/ 0 h 514"/>
                          <a:gd name="T6" fmla="*/ 0 w 458"/>
                          <a:gd name="T7" fmla="*/ 0 h 514"/>
                          <a:gd name="T8" fmla="*/ 0 w 458"/>
                          <a:gd name="T9" fmla="*/ 0 h 51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58"/>
                          <a:gd name="T16" fmla="*/ 0 h 514"/>
                          <a:gd name="T17" fmla="*/ 458 w 458"/>
                          <a:gd name="T18" fmla="*/ 514 h 51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58" h="514">
                            <a:moveTo>
                              <a:pt x="0" y="23"/>
                            </a:moveTo>
                            <a:lnTo>
                              <a:pt x="64" y="514"/>
                            </a:lnTo>
                            <a:lnTo>
                              <a:pt x="458" y="456"/>
                            </a:lnTo>
                            <a:lnTo>
                              <a:pt x="390" y="0"/>
                            </a:lnTo>
                            <a:lnTo>
                              <a:pt x="0" y="23"/>
                            </a:lnTo>
                            <a:close/>
                          </a:path>
                        </a:pathLst>
                      </a:custGeom>
                      <a:solidFill>
                        <a:srgbClr val="00C0C0"/>
                      </a:solidFill>
                      <a:ln w="144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00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4642" y="3041"/>
                    <a:ext cx="40" cy="27"/>
                    <a:chOff x="4642" y="3041"/>
                    <a:chExt cx="40" cy="27"/>
                  </a:xfrm>
                </p:grpSpPr>
                <p:sp>
                  <p:nvSpPr>
                    <p:cNvPr id="501" name="Freeform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2" y="3041"/>
                      <a:ext cx="39" cy="28"/>
                    </a:xfrm>
                    <a:custGeom>
                      <a:avLst/>
                      <a:gdLst>
                        <a:gd name="T0" fmla="*/ 0 w 448"/>
                        <a:gd name="T1" fmla="*/ 0 h 319"/>
                        <a:gd name="T2" fmla="*/ 0 w 448"/>
                        <a:gd name="T3" fmla="*/ 0 h 319"/>
                        <a:gd name="T4" fmla="*/ 0 w 448"/>
                        <a:gd name="T5" fmla="*/ 0 h 319"/>
                        <a:gd name="T6" fmla="*/ 0 w 448"/>
                        <a:gd name="T7" fmla="*/ 0 h 319"/>
                        <a:gd name="T8" fmla="*/ 0 w 448"/>
                        <a:gd name="T9" fmla="*/ 0 h 3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19"/>
                        <a:gd name="T17" fmla="*/ 448 w 448"/>
                        <a:gd name="T18" fmla="*/ 319 h 3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19">
                          <a:moveTo>
                            <a:pt x="448" y="0"/>
                          </a:moveTo>
                          <a:lnTo>
                            <a:pt x="0" y="95"/>
                          </a:lnTo>
                          <a:lnTo>
                            <a:pt x="0" y="319"/>
                          </a:lnTo>
                          <a:lnTo>
                            <a:pt x="448" y="179"/>
                          </a:lnTo>
                          <a:lnTo>
                            <a:pt x="448" y="0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2" name="Line 1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68" y="3044"/>
                      <a:ext cx="10" cy="7"/>
                    </a:xfrm>
                    <a:prstGeom prst="line">
                      <a:avLst/>
                    </a:prstGeom>
                    <a:noFill/>
                    <a:ln w="32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3" name="Line 1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648" y="3051"/>
                      <a:ext cx="16" cy="3"/>
                    </a:xfrm>
                    <a:prstGeom prst="line">
                      <a:avLst/>
                    </a:prstGeom>
                    <a:noFill/>
                    <a:ln w="32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4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66" y="3044"/>
                      <a:ext cx="1" cy="17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5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6" y="3048"/>
                      <a:ext cx="1" cy="19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6" name="Line 17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644" y="3048"/>
                      <a:ext cx="40" cy="9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7" name="Line 1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46" y="3043"/>
                      <a:ext cx="36" cy="1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67" name="Group 180"/>
                <p:cNvGrpSpPr>
                  <a:grpSpLocks/>
                </p:cNvGrpSpPr>
                <p:nvPr/>
              </p:nvGrpSpPr>
              <p:grpSpPr bwMode="auto">
                <a:xfrm>
                  <a:off x="4628" y="3041"/>
                  <a:ext cx="94" cy="47"/>
                  <a:chOff x="4628" y="3041"/>
                  <a:chExt cx="94" cy="47"/>
                </a:xfrm>
              </p:grpSpPr>
              <p:grpSp>
                <p:nvGrpSpPr>
                  <p:cNvPr id="468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4634" y="3068"/>
                    <a:ext cx="14" cy="9"/>
                    <a:chOff x="4634" y="3068"/>
                    <a:chExt cx="14" cy="9"/>
                  </a:xfrm>
                </p:grpSpPr>
                <p:sp>
                  <p:nvSpPr>
                    <p:cNvPr id="497" name="Freeform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34" y="3068"/>
                      <a:ext cx="5" cy="10"/>
                    </a:xfrm>
                    <a:custGeom>
                      <a:avLst/>
                      <a:gdLst>
                        <a:gd name="T0" fmla="*/ 0 w 50"/>
                        <a:gd name="T1" fmla="*/ 0 h 129"/>
                        <a:gd name="T2" fmla="*/ 0 w 50"/>
                        <a:gd name="T3" fmla="*/ 0 h 129"/>
                        <a:gd name="T4" fmla="*/ 0 w 50"/>
                        <a:gd name="T5" fmla="*/ 0 h 129"/>
                        <a:gd name="T6" fmla="*/ 0 w 50"/>
                        <a:gd name="T7" fmla="*/ 0 h 129"/>
                        <a:gd name="T8" fmla="*/ 0 w 50"/>
                        <a:gd name="T9" fmla="*/ 0 h 1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129"/>
                        <a:gd name="T17" fmla="*/ 50 w 50"/>
                        <a:gd name="T18" fmla="*/ 129 h 1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129">
                          <a:moveTo>
                            <a:pt x="15" y="0"/>
                          </a:moveTo>
                          <a:lnTo>
                            <a:pt x="0" y="121"/>
                          </a:lnTo>
                          <a:lnTo>
                            <a:pt x="36" y="129"/>
                          </a:lnTo>
                          <a:lnTo>
                            <a:pt x="50" y="6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98" name="Freeform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37" y="3069"/>
                      <a:ext cx="12" cy="9"/>
                    </a:xfrm>
                    <a:custGeom>
                      <a:avLst/>
                      <a:gdLst>
                        <a:gd name="T0" fmla="*/ 0 w 138"/>
                        <a:gd name="T1" fmla="*/ 0 h 112"/>
                        <a:gd name="T2" fmla="*/ 0 w 138"/>
                        <a:gd name="T3" fmla="*/ 0 h 112"/>
                        <a:gd name="T4" fmla="*/ 0 w 138"/>
                        <a:gd name="T5" fmla="*/ 0 h 112"/>
                        <a:gd name="T6" fmla="*/ 0 w 138"/>
                        <a:gd name="T7" fmla="*/ 0 h 112"/>
                        <a:gd name="T8" fmla="*/ 0 w 138"/>
                        <a:gd name="T9" fmla="*/ 0 h 112"/>
                        <a:gd name="T10" fmla="*/ 0 w 138"/>
                        <a:gd name="T11" fmla="*/ 0 h 112"/>
                        <a:gd name="T12" fmla="*/ 0 w 138"/>
                        <a:gd name="T13" fmla="*/ 0 h 11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38"/>
                        <a:gd name="T22" fmla="*/ 0 h 112"/>
                        <a:gd name="T23" fmla="*/ 138 w 138"/>
                        <a:gd name="T24" fmla="*/ 112 h 11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38" h="112">
                          <a:moveTo>
                            <a:pt x="12" y="4"/>
                          </a:moveTo>
                          <a:lnTo>
                            <a:pt x="0" y="112"/>
                          </a:lnTo>
                          <a:lnTo>
                            <a:pt x="138" y="56"/>
                          </a:lnTo>
                          <a:lnTo>
                            <a:pt x="84" y="39"/>
                          </a:lnTo>
                          <a:lnTo>
                            <a:pt x="35" y="64"/>
                          </a:lnTo>
                          <a:lnTo>
                            <a:pt x="50" y="0"/>
                          </a:lnTo>
                          <a:lnTo>
                            <a:pt x="12" y="4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69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4628" y="3041"/>
                    <a:ext cx="94" cy="47"/>
                    <a:chOff x="4628" y="3041"/>
                    <a:chExt cx="94" cy="47"/>
                  </a:xfrm>
                </p:grpSpPr>
                <p:sp>
                  <p:nvSpPr>
                    <p:cNvPr id="470" name="Freeform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30" y="3041"/>
                      <a:ext cx="93" cy="43"/>
                    </a:xfrm>
                    <a:custGeom>
                      <a:avLst/>
                      <a:gdLst>
                        <a:gd name="T0" fmla="*/ 0 w 1052"/>
                        <a:gd name="T1" fmla="*/ 0 h 484"/>
                        <a:gd name="T2" fmla="*/ 0 w 1052"/>
                        <a:gd name="T3" fmla="*/ 0 h 484"/>
                        <a:gd name="T4" fmla="*/ 0 w 1052"/>
                        <a:gd name="T5" fmla="*/ 0 h 484"/>
                        <a:gd name="T6" fmla="*/ 0 w 1052"/>
                        <a:gd name="T7" fmla="*/ 0 h 484"/>
                        <a:gd name="T8" fmla="*/ 0 w 1052"/>
                        <a:gd name="T9" fmla="*/ 0 h 4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52"/>
                        <a:gd name="T16" fmla="*/ 0 h 484"/>
                        <a:gd name="T17" fmla="*/ 1052 w 1052"/>
                        <a:gd name="T18" fmla="*/ 484 h 4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52" h="484">
                          <a:moveTo>
                            <a:pt x="0" y="205"/>
                          </a:moveTo>
                          <a:lnTo>
                            <a:pt x="505" y="484"/>
                          </a:lnTo>
                          <a:lnTo>
                            <a:pt x="1052" y="211"/>
                          </a:lnTo>
                          <a:lnTo>
                            <a:pt x="633" y="0"/>
                          </a:lnTo>
                          <a:lnTo>
                            <a:pt x="0" y="205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1" name="Freeform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28" y="3058"/>
                      <a:ext cx="47" cy="29"/>
                    </a:xfrm>
                    <a:custGeom>
                      <a:avLst/>
                      <a:gdLst>
                        <a:gd name="T0" fmla="*/ 0 w 527"/>
                        <a:gd name="T1" fmla="*/ 0 h 342"/>
                        <a:gd name="T2" fmla="*/ 0 w 527"/>
                        <a:gd name="T3" fmla="*/ 0 h 342"/>
                        <a:gd name="T4" fmla="*/ 0 w 527"/>
                        <a:gd name="T5" fmla="*/ 0 h 342"/>
                        <a:gd name="T6" fmla="*/ 0 w 527"/>
                        <a:gd name="T7" fmla="*/ 0 h 342"/>
                        <a:gd name="T8" fmla="*/ 0 w 527"/>
                        <a:gd name="T9" fmla="*/ 0 h 34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27"/>
                        <a:gd name="T16" fmla="*/ 0 h 342"/>
                        <a:gd name="T17" fmla="*/ 527 w 527"/>
                        <a:gd name="T18" fmla="*/ 342 h 34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27" h="342">
                          <a:moveTo>
                            <a:pt x="18" y="0"/>
                          </a:moveTo>
                          <a:lnTo>
                            <a:pt x="527" y="283"/>
                          </a:lnTo>
                          <a:lnTo>
                            <a:pt x="512" y="342"/>
                          </a:lnTo>
                          <a:lnTo>
                            <a:pt x="0" y="54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2" name="Freeform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3" y="3060"/>
                      <a:ext cx="49" cy="29"/>
                    </a:xfrm>
                    <a:custGeom>
                      <a:avLst/>
                      <a:gdLst>
                        <a:gd name="T0" fmla="*/ 0 w 562"/>
                        <a:gd name="T1" fmla="*/ 0 h 336"/>
                        <a:gd name="T2" fmla="*/ 0 w 562"/>
                        <a:gd name="T3" fmla="*/ 0 h 336"/>
                        <a:gd name="T4" fmla="*/ 0 w 562"/>
                        <a:gd name="T5" fmla="*/ 0 h 336"/>
                        <a:gd name="T6" fmla="*/ 0 w 562"/>
                        <a:gd name="T7" fmla="*/ 0 h 336"/>
                        <a:gd name="T8" fmla="*/ 0 w 562"/>
                        <a:gd name="T9" fmla="*/ 0 h 3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2"/>
                        <a:gd name="T16" fmla="*/ 0 h 336"/>
                        <a:gd name="T17" fmla="*/ 562 w 562"/>
                        <a:gd name="T18" fmla="*/ 336 h 3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2" h="336">
                          <a:moveTo>
                            <a:pt x="0" y="336"/>
                          </a:moveTo>
                          <a:lnTo>
                            <a:pt x="17" y="273"/>
                          </a:lnTo>
                          <a:lnTo>
                            <a:pt x="562" y="0"/>
                          </a:lnTo>
                          <a:lnTo>
                            <a:pt x="543" y="50"/>
                          </a:lnTo>
                          <a:lnTo>
                            <a:pt x="0" y="336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3" name="Freeform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7" y="3061"/>
                      <a:ext cx="39" cy="17"/>
                    </a:xfrm>
                    <a:custGeom>
                      <a:avLst/>
                      <a:gdLst>
                        <a:gd name="T0" fmla="*/ 0 w 425"/>
                        <a:gd name="T1" fmla="*/ 0 h 215"/>
                        <a:gd name="T2" fmla="*/ 0 w 425"/>
                        <a:gd name="T3" fmla="*/ 0 h 215"/>
                        <a:gd name="T4" fmla="*/ 0 w 425"/>
                        <a:gd name="T5" fmla="*/ 0 h 215"/>
                        <a:gd name="T6" fmla="*/ 0 w 425"/>
                        <a:gd name="T7" fmla="*/ 0 h 215"/>
                        <a:gd name="T8" fmla="*/ 0 w 425"/>
                        <a:gd name="T9" fmla="*/ 0 h 2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25"/>
                        <a:gd name="T16" fmla="*/ 0 h 215"/>
                        <a:gd name="T17" fmla="*/ 425 w 425"/>
                        <a:gd name="T18" fmla="*/ 215 h 2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25" h="215">
                          <a:moveTo>
                            <a:pt x="0" y="57"/>
                          </a:moveTo>
                          <a:lnTo>
                            <a:pt x="147" y="0"/>
                          </a:lnTo>
                          <a:lnTo>
                            <a:pt x="425" y="150"/>
                          </a:lnTo>
                          <a:lnTo>
                            <a:pt x="283" y="215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4" name="Freeform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3" y="3048"/>
                      <a:ext cx="54" cy="25"/>
                    </a:xfrm>
                    <a:custGeom>
                      <a:avLst/>
                      <a:gdLst>
                        <a:gd name="T0" fmla="*/ 0 w 625"/>
                        <a:gd name="T1" fmla="*/ 0 h 288"/>
                        <a:gd name="T2" fmla="*/ 0 w 625"/>
                        <a:gd name="T3" fmla="*/ 0 h 288"/>
                        <a:gd name="T4" fmla="*/ 0 w 625"/>
                        <a:gd name="T5" fmla="*/ 0 h 288"/>
                        <a:gd name="T6" fmla="*/ 0 w 625"/>
                        <a:gd name="T7" fmla="*/ 0 h 288"/>
                        <a:gd name="T8" fmla="*/ 0 w 625"/>
                        <a:gd name="T9" fmla="*/ 0 h 2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25"/>
                        <a:gd name="T16" fmla="*/ 0 h 288"/>
                        <a:gd name="T17" fmla="*/ 625 w 625"/>
                        <a:gd name="T18" fmla="*/ 288 h 2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25" h="288">
                          <a:moveTo>
                            <a:pt x="0" y="139"/>
                          </a:moveTo>
                          <a:lnTo>
                            <a:pt x="273" y="288"/>
                          </a:lnTo>
                          <a:lnTo>
                            <a:pt x="625" y="123"/>
                          </a:lnTo>
                          <a:lnTo>
                            <a:pt x="369" y="0"/>
                          </a:lnTo>
                          <a:lnTo>
                            <a:pt x="0" y="139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5" name="Freeform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34" y="3042"/>
                      <a:ext cx="61" cy="23"/>
                    </a:xfrm>
                    <a:custGeom>
                      <a:avLst/>
                      <a:gdLst>
                        <a:gd name="T0" fmla="*/ 0 w 689"/>
                        <a:gd name="T1" fmla="*/ 0 h 262"/>
                        <a:gd name="T2" fmla="*/ 0 w 689"/>
                        <a:gd name="T3" fmla="*/ 0 h 262"/>
                        <a:gd name="T4" fmla="*/ 0 w 689"/>
                        <a:gd name="T5" fmla="*/ 0 h 262"/>
                        <a:gd name="T6" fmla="*/ 0 w 689"/>
                        <a:gd name="T7" fmla="*/ 0 h 262"/>
                        <a:gd name="T8" fmla="*/ 0 w 689"/>
                        <a:gd name="T9" fmla="*/ 0 h 26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9"/>
                        <a:gd name="T16" fmla="*/ 0 h 262"/>
                        <a:gd name="T17" fmla="*/ 689 w 689"/>
                        <a:gd name="T18" fmla="*/ 262 h 26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9" h="262">
                          <a:moveTo>
                            <a:pt x="143" y="262"/>
                          </a:moveTo>
                          <a:lnTo>
                            <a:pt x="0" y="189"/>
                          </a:lnTo>
                          <a:lnTo>
                            <a:pt x="578" y="0"/>
                          </a:lnTo>
                          <a:lnTo>
                            <a:pt x="689" y="54"/>
                          </a:lnTo>
                          <a:lnTo>
                            <a:pt x="143" y="262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6" name="Line 1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36" y="3042"/>
                      <a:ext cx="52" cy="2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7" name="Line 1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40" y="3044"/>
                      <a:ext cx="51" cy="2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8" name="Line 1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43" y="3045"/>
                      <a:ext cx="50" cy="21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9" name="Line 19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51" y="3047"/>
                      <a:ext cx="48" cy="23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0" name="Line 1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55" y="3049"/>
                      <a:ext cx="48" cy="23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1" name="Line 19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58" y="3051"/>
                      <a:ext cx="48" cy="24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2" name="Line 19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63" y="3051"/>
                      <a:ext cx="46" cy="25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3" name="Line 1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67" y="3055"/>
                      <a:ext cx="47" cy="25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4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2" y="3064"/>
                      <a:ext cx="25" cy="13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5" name="Line 2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7" y="3063"/>
                      <a:ext cx="25" cy="13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6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68" y="3058"/>
                      <a:ext cx="24" cy="12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7" name="Line 2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3" y="3056"/>
                      <a:ext cx="24" cy="13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8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9" y="3054"/>
                      <a:ext cx="22" cy="13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9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4" y="3053"/>
                      <a:ext cx="22" cy="12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90" name="Line 2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9" y="3050"/>
                      <a:ext cx="22" cy="12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91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41" y="3057"/>
                      <a:ext cx="12" cy="6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92" name="Line 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0" y="3054"/>
                      <a:ext cx="11" cy="6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93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6" y="3053"/>
                      <a:ext cx="11" cy="4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94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63" y="3050"/>
                      <a:ext cx="11" cy="6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95" name="Line 2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1" y="3047"/>
                      <a:ext cx="10" cy="6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96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8" y="3045"/>
                      <a:ext cx="10" cy="4"/>
                    </a:xfrm>
                    <a:prstGeom prst="line">
                      <a:avLst/>
                    </a:prstGeom>
                    <a:noFill/>
                    <a:ln w="144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383" name="Group 212"/>
              <p:cNvGrpSpPr>
                <a:grpSpLocks/>
              </p:cNvGrpSpPr>
              <p:nvPr/>
            </p:nvGrpSpPr>
            <p:grpSpPr bwMode="auto">
              <a:xfrm>
                <a:off x="4631" y="2967"/>
                <a:ext cx="167" cy="271"/>
                <a:chOff x="4631" y="2967"/>
                <a:chExt cx="167" cy="271"/>
              </a:xfrm>
            </p:grpSpPr>
            <p:grpSp>
              <p:nvGrpSpPr>
                <p:cNvPr id="384" name="Group 213"/>
                <p:cNvGrpSpPr>
                  <a:grpSpLocks/>
                </p:cNvGrpSpPr>
                <p:nvPr/>
              </p:nvGrpSpPr>
              <p:grpSpPr bwMode="auto">
                <a:xfrm>
                  <a:off x="4645" y="3202"/>
                  <a:ext cx="56" cy="27"/>
                  <a:chOff x="4645" y="3202"/>
                  <a:chExt cx="56" cy="27"/>
                </a:xfrm>
              </p:grpSpPr>
              <p:sp>
                <p:nvSpPr>
                  <p:cNvPr id="461" name="Freeform 214"/>
                  <p:cNvSpPr>
                    <a:spLocks noChangeArrowheads="1"/>
                  </p:cNvSpPr>
                  <p:nvPr/>
                </p:nvSpPr>
                <p:spPr bwMode="auto">
                  <a:xfrm>
                    <a:off x="4645" y="3202"/>
                    <a:ext cx="57" cy="28"/>
                  </a:xfrm>
                  <a:custGeom>
                    <a:avLst/>
                    <a:gdLst>
                      <a:gd name="T0" fmla="*/ 0 w 643"/>
                      <a:gd name="T1" fmla="*/ 0 h 328"/>
                      <a:gd name="T2" fmla="*/ 0 w 643"/>
                      <a:gd name="T3" fmla="*/ 0 h 328"/>
                      <a:gd name="T4" fmla="*/ 0 w 643"/>
                      <a:gd name="T5" fmla="*/ 0 h 328"/>
                      <a:gd name="T6" fmla="*/ 0 w 643"/>
                      <a:gd name="T7" fmla="*/ 0 h 328"/>
                      <a:gd name="T8" fmla="*/ 0 w 643"/>
                      <a:gd name="T9" fmla="*/ 0 h 328"/>
                      <a:gd name="T10" fmla="*/ 0 w 643"/>
                      <a:gd name="T11" fmla="*/ 0 h 328"/>
                      <a:gd name="T12" fmla="*/ 0 w 643"/>
                      <a:gd name="T13" fmla="*/ 0 h 328"/>
                      <a:gd name="T14" fmla="*/ 0 w 643"/>
                      <a:gd name="T15" fmla="*/ 0 h 328"/>
                      <a:gd name="T16" fmla="*/ 0 w 643"/>
                      <a:gd name="T17" fmla="*/ 0 h 328"/>
                      <a:gd name="T18" fmla="*/ 0 w 643"/>
                      <a:gd name="T19" fmla="*/ 0 h 328"/>
                      <a:gd name="T20" fmla="*/ 0 w 643"/>
                      <a:gd name="T21" fmla="*/ 0 h 328"/>
                      <a:gd name="T22" fmla="*/ 0 w 643"/>
                      <a:gd name="T23" fmla="*/ 0 h 328"/>
                      <a:gd name="T24" fmla="*/ 0 w 643"/>
                      <a:gd name="T25" fmla="*/ 0 h 328"/>
                      <a:gd name="T26" fmla="*/ 0 w 643"/>
                      <a:gd name="T27" fmla="*/ 0 h 328"/>
                      <a:gd name="T28" fmla="*/ 0 w 643"/>
                      <a:gd name="T29" fmla="*/ 0 h 328"/>
                      <a:gd name="T30" fmla="*/ 0 w 643"/>
                      <a:gd name="T31" fmla="*/ 0 h 328"/>
                      <a:gd name="T32" fmla="*/ 0 w 643"/>
                      <a:gd name="T33" fmla="*/ 0 h 328"/>
                      <a:gd name="T34" fmla="*/ 0 w 643"/>
                      <a:gd name="T35" fmla="*/ 0 h 328"/>
                      <a:gd name="T36" fmla="*/ 0 w 643"/>
                      <a:gd name="T37" fmla="*/ 0 h 328"/>
                      <a:gd name="T38" fmla="*/ 0 w 643"/>
                      <a:gd name="T39" fmla="*/ 0 h 32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43"/>
                      <a:gd name="T61" fmla="*/ 0 h 328"/>
                      <a:gd name="T62" fmla="*/ 643 w 643"/>
                      <a:gd name="T63" fmla="*/ 328 h 32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43" h="328">
                        <a:moveTo>
                          <a:pt x="383" y="11"/>
                        </a:moveTo>
                        <a:lnTo>
                          <a:pt x="389" y="97"/>
                        </a:lnTo>
                        <a:lnTo>
                          <a:pt x="220" y="176"/>
                        </a:lnTo>
                        <a:lnTo>
                          <a:pt x="78" y="210"/>
                        </a:lnTo>
                        <a:lnTo>
                          <a:pt x="0" y="244"/>
                        </a:lnTo>
                        <a:lnTo>
                          <a:pt x="5" y="289"/>
                        </a:lnTo>
                        <a:lnTo>
                          <a:pt x="107" y="318"/>
                        </a:lnTo>
                        <a:lnTo>
                          <a:pt x="259" y="328"/>
                        </a:lnTo>
                        <a:lnTo>
                          <a:pt x="389" y="306"/>
                        </a:lnTo>
                        <a:lnTo>
                          <a:pt x="468" y="284"/>
                        </a:lnTo>
                        <a:lnTo>
                          <a:pt x="473" y="309"/>
                        </a:lnTo>
                        <a:lnTo>
                          <a:pt x="575" y="306"/>
                        </a:lnTo>
                        <a:lnTo>
                          <a:pt x="637" y="295"/>
                        </a:lnTo>
                        <a:lnTo>
                          <a:pt x="637" y="250"/>
                        </a:lnTo>
                        <a:lnTo>
                          <a:pt x="643" y="224"/>
                        </a:lnTo>
                        <a:lnTo>
                          <a:pt x="643" y="161"/>
                        </a:lnTo>
                        <a:lnTo>
                          <a:pt x="626" y="125"/>
                        </a:lnTo>
                        <a:lnTo>
                          <a:pt x="594" y="86"/>
                        </a:lnTo>
                        <a:lnTo>
                          <a:pt x="587" y="0"/>
                        </a:lnTo>
                        <a:lnTo>
                          <a:pt x="383" y="1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62" name="Freeform 215"/>
                  <p:cNvSpPr>
                    <a:spLocks noChangeArrowheads="1"/>
                  </p:cNvSpPr>
                  <p:nvPr/>
                </p:nvSpPr>
                <p:spPr bwMode="auto">
                  <a:xfrm>
                    <a:off x="4666" y="3213"/>
                    <a:ext cx="17" cy="9"/>
                  </a:xfrm>
                  <a:custGeom>
                    <a:avLst/>
                    <a:gdLst>
                      <a:gd name="T0" fmla="*/ 0 w 195"/>
                      <a:gd name="T1" fmla="*/ 0 h 104"/>
                      <a:gd name="T2" fmla="*/ 0 w 195"/>
                      <a:gd name="T3" fmla="*/ 0 h 104"/>
                      <a:gd name="T4" fmla="*/ 0 w 195"/>
                      <a:gd name="T5" fmla="*/ 0 h 104"/>
                      <a:gd name="T6" fmla="*/ 0 w 195"/>
                      <a:gd name="T7" fmla="*/ 0 h 104"/>
                      <a:gd name="T8" fmla="*/ 0 w 195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5"/>
                      <a:gd name="T16" fmla="*/ 0 h 104"/>
                      <a:gd name="T17" fmla="*/ 195 w 195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5" h="104">
                        <a:moveTo>
                          <a:pt x="146" y="0"/>
                        </a:moveTo>
                        <a:lnTo>
                          <a:pt x="195" y="55"/>
                        </a:lnTo>
                        <a:lnTo>
                          <a:pt x="20" y="104"/>
                        </a:lnTo>
                        <a:lnTo>
                          <a:pt x="0" y="66"/>
                        </a:lnTo>
                        <a:lnTo>
                          <a:pt x="14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63" name="Freeform 216"/>
                  <p:cNvSpPr>
                    <a:spLocks noChangeArrowheads="1"/>
                  </p:cNvSpPr>
                  <p:nvPr/>
                </p:nvSpPr>
                <p:spPr bwMode="auto">
                  <a:xfrm>
                    <a:off x="4647" y="3219"/>
                    <a:ext cx="19" cy="6"/>
                  </a:xfrm>
                  <a:custGeom>
                    <a:avLst/>
                    <a:gdLst>
                      <a:gd name="T0" fmla="*/ 0 w 220"/>
                      <a:gd name="T1" fmla="*/ 0 h 64"/>
                      <a:gd name="T2" fmla="*/ 0 w 220"/>
                      <a:gd name="T3" fmla="*/ 0 h 64"/>
                      <a:gd name="T4" fmla="*/ 0 w 220"/>
                      <a:gd name="T5" fmla="*/ 0 h 64"/>
                      <a:gd name="T6" fmla="*/ 0 w 220"/>
                      <a:gd name="T7" fmla="*/ 0 h 64"/>
                      <a:gd name="T8" fmla="*/ 0 w 220"/>
                      <a:gd name="T9" fmla="*/ 0 h 64"/>
                      <a:gd name="T10" fmla="*/ 0 w 220"/>
                      <a:gd name="T11" fmla="*/ 0 h 64"/>
                      <a:gd name="T12" fmla="*/ 0 w 220"/>
                      <a:gd name="T13" fmla="*/ 0 h 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0"/>
                      <a:gd name="T22" fmla="*/ 0 h 64"/>
                      <a:gd name="T23" fmla="*/ 220 w 220"/>
                      <a:gd name="T24" fmla="*/ 64 h 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0" h="64">
                        <a:moveTo>
                          <a:pt x="195" y="0"/>
                        </a:moveTo>
                        <a:lnTo>
                          <a:pt x="220" y="30"/>
                        </a:lnTo>
                        <a:lnTo>
                          <a:pt x="112" y="58"/>
                        </a:lnTo>
                        <a:lnTo>
                          <a:pt x="61" y="64"/>
                        </a:lnTo>
                        <a:lnTo>
                          <a:pt x="0" y="60"/>
                        </a:lnTo>
                        <a:lnTo>
                          <a:pt x="66" y="28"/>
                        </a:lnTo>
                        <a:lnTo>
                          <a:pt x="195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64" name="Freeform 217"/>
                  <p:cNvSpPr>
                    <a:spLocks noChangeArrowheads="1"/>
                  </p:cNvSpPr>
                  <p:nvPr/>
                </p:nvSpPr>
                <p:spPr bwMode="auto">
                  <a:xfrm>
                    <a:off x="4646" y="3213"/>
                    <a:ext cx="56" cy="17"/>
                  </a:xfrm>
                  <a:custGeom>
                    <a:avLst/>
                    <a:gdLst>
                      <a:gd name="T0" fmla="*/ 0 w 625"/>
                      <a:gd name="T1" fmla="*/ 0 h 195"/>
                      <a:gd name="T2" fmla="*/ 0 w 625"/>
                      <a:gd name="T3" fmla="*/ 0 h 195"/>
                      <a:gd name="T4" fmla="*/ 0 w 625"/>
                      <a:gd name="T5" fmla="*/ 0 h 195"/>
                      <a:gd name="T6" fmla="*/ 0 w 625"/>
                      <a:gd name="T7" fmla="*/ 0 h 195"/>
                      <a:gd name="T8" fmla="*/ 0 w 625"/>
                      <a:gd name="T9" fmla="*/ 0 h 195"/>
                      <a:gd name="T10" fmla="*/ 0 w 625"/>
                      <a:gd name="T11" fmla="*/ 0 h 195"/>
                      <a:gd name="T12" fmla="*/ 0 w 625"/>
                      <a:gd name="T13" fmla="*/ 0 h 195"/>
                      <a:gd name="T14" fmla="*/ 0 w 625"/>
                      <a:gd name="T15" fmla="*/ 0 h 195"/>
                      <a:gd name="T16" fmla="*/ 0 w 625"/>
                      <a:gd name="T17" fmla="*/ 0 h 195"/>
                      <a:gd name="T18" fmla="*/ 0 w 625"/>
                      <a:gd name="T19" fmla="*/ 0 h 195"/>
                      <a:gd name="T20" fmla="*/ 0 w 625"/>
                      <a:gd name="T21" fmla="*/ 0 h 195"/>
                      <a:gd name="T22" fmla="*/ 0 w 625"/>
                      <a:gd name="T23" fmla="*/ 0 h 195"/>
                      <a:gd name="T24" fmla="*/ 0 w 625"/>
                      <a:gd name="T25" fmla="*/ 0 h 195"/>
                      <a:gd name="T26" fmla="*/ 0 w 625"/>
                      <a:gd name="T27" fmla="*/ 0 h 195"/>
                      <a:gd name="T28" fmla="*/ 0 w 625"/>
                      <a:gd name="T29" fmla="*/ 0 h 195"/>
                      <a:gd name="T30" fmla="*/ 0 w 625"/>
                      <a:gd name="T31" fmla="*/ 0 h 195"/>
                      <a:gd name="T32" fmla="*/ 0 w 625"/>
                      <a:gd name="T33" fmla="*/ 0 h 195"/>
                      <a:gd name="T34" fmla="*/ 0 w 625"/>
                      <a:gd name="T35" fmla="*/ 0 h 195"/>
                      <a:gd name="T36" fmla="*/ 0 w 625"/>
                      <a:gd name="T37" fmla="*/ 0 h 19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25"/>
                      <a:gd name="T58" fmla="*/ 0 h 195"/>
                      <a:gd name="T59" fmla="*/ 625 w 625"/>
                      <a:gd name="T60" fmla="*/ 195 h 19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25" h="195">
                        <a:moveTo>
                          <a:pt x="0" y="166"/>
                        </a:moveTo>
                        <a:lnTo>
                          <a:pt x="0" y="136"/>
                        </a:lnTo>
                        <a:lnTo>
                          <a:pt x="82" y="144"/>
                        </a:lnTo>
                        <a:lnTo>
                          <a:pt x="214" y="125"/>
                        </a:lnTo>
                        <a:lnTo>
                          <a:pt x="288" y="108"/>
                        </a:lnTo>
                        <a:lnTo>
                          <a:pt x="433" y="62"/>
                        </a:lnTo>
                        <a:lnTo>
                          <a:pt x="495" y="55"/>
                        </a:lnTo>
                        <a:lnTo>
                          <a:pt x="557" y="32"/>
                        </a:lnTo>
                        <a:lnTo>
                          <a:pt x="588" y="0"/>
                        </a:lnTo>
                        <a:lnTo>
                          <a:pt x="625" y="40"/>
                        </a:lnTo>
                        <a:lnTo>
                          <a:pt x="625" y="123"/>
                        </a:lnTo>
                        <a:lnTo>
                          <a:pt x="579" y="136"/>
                        </a:lnTo>
                        <a:lnTo>
                          <a:pt x="466" y="151"/>
                        </a:lnTo>
                        <a:lnTo>
                          <a:pt x="422" y="157"/>
                        </a:lnTo>
                        <a:lnTo>
                          <a:pt x="347" y="183"/>
                        </a:lnTo>
                        <a:lnTo>
                          <a:pt x="263" y="195"/>
                        </a:lnTo>
                        <a:lnTo>
                          <a:pt x="204" y="195"/>
                        </a:lnTo>
                        <a:lnTo>
                          <a:pt x="109" y="195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65" name="Freeform 218"/>
                  <p:cNvSpPr>
                    <a:spLocks noChangeArrowheads="1"/>
                  </p:cNvSpPr>
                  <p:nvPr/>
                </p:nvSpPr>
                <p:spPr bwMode="auto">
                  <a:xfrm>
                    <a:off x="4679" y="3204"/>
                    <a:ext cx="18" cy="13"/>
                  </a:xfrm>
                  <a:custGeom>
                    <a:avLst/>
                    <a:gdLst>
                      <a:gd name="T0" fmla="*/ 0 w 207"/>
                      <a:gd name="T1" fmla="*/ 0 h 160"/>
                      <a:gd name="T2" fmla="*/ 0 w 207"/>
                      <a:gd name="T3" fmla="*/ 0 h 160"/>
                      <a:gd name="T4" fmla="*/ 0 w 207"/>
                      <a:gd name="T5" fmla="*/ 0 h 160"/>
                      <a:gd name="T6" fmla="*/ 0 w 207"/>
                      <a:gd name="T7" fmla="*/ 0 h 160"/>
                      <a:gd name="T8" fmla="*/ 0 w 207"/>
                      <a:gd name="T9" fmla="*/ 0 h 160"/>
                      <a:gd name="T10" fmla="*/ 0 w 207"/>
                      <a:gd name="T11" fmla="*/ 0 h 160"/>
                      <a:gd name="T12" fmla="*/ 0 w 207"/>
                      <a:gd name="T13" fmla="*/ 0 h 160"/>
                      <a:gd name="T14" fmla="*/ 0 w 207"/>
                      <a:gd name="T15" fmla="*/ 0 h 160"/>
                      <a:gd name="T16" fmla="*/ 0 w 207"/>
                      <a:gd name="T17" fmla="*/ 0 h 160"/>
                      <a:gd name="T18" fmla="*/ 0 w 207"/>
                      <a:gd name="T19" fmla="*/ 0 h 16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07"/>
                      <a:gd name="T31" fmla="*/ 0 h 160"/>
                      <a:gd name="T32" fmla="*/ 207 w 207"/>
                      <a:gd name="T33" fmla="*/ 160 h 16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07" h="160">
                        <a:moveTo>
                          <a:pt x="6" y="10"/>
                        </a:moveTo>
                        <a:lnTo>
                          <a:pt x="12" y="90"/>
                        </a:lnTo>
                        <a:lnTo>
                          <a:pt x="0" y="107"/>
                        </a:lnTo>
                        <a:lnTo>
                          <a:pt x="47" y="160"/>
                        </a:lnTo>
                        <a:lnTo>
                          <a:pt x="110" y="160"/>
                        </a:lnTo>
                        <a:lnTo>
                          <a:pt x="182" y="137"/>
                        </a:lnTo>
                        <a:lnTo>
                          <a:pt x="207" y="105"/>
                        </a:lnTo>
                        <a:lnTo>
                          <a:pt x="193" y="84"/>
                        </a:lnTo>
                        <a:lnTo>
                          <a:pt x="189" y="0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85" name="Group 219"/>
                <p:cNvGrpSpPr>
                  <a:grpSpLocks/>
                </p:cNvGrpSpPr>
                <p:nvPr/>
              </p:nvGrpSpPr>
              <p:grpSpPr bwMode="auto">
                <a:xfrm>
                  <a:off x="4677" y="3152"/>
                  <a:ext cx="23" cy="56"/>
                  <a:chOff x="4677" y="3152"/>
                  <a:chExt cx="23" cy="56"/>
                </a:xfrm>
              </p:grpSpPr>
              <p:sp>
                <p:nvSpPr>
                  <p:cNvPr id="459" name="Freeform 220"/>
                  <p:cNvSpPr>
                    <a:spLocks noChangeArrowheads="1"/>
                  </p:cNvSpPr>
                  <p:nvPr/>
                </p:nvSpPr>
                <p:spPr bwMode="auto">
                  <a:xfrm>
                    <a:off x="4677" y="3152"/>
                    <a:ext cx="24" cy="57"/>
                  </a:xfrm>
                  <a:custGeom>
                    <a:avLst/>
                    <a:gdLst>
                      <a:gd name="T0" fmla="*/ 0 w 271"/>
                      <a:gd name="T1" fmla="*/ 0 h 654"/>
                      <a:gd name="T2" fmla="*/ 0 w 271"/>
                      <a:gd name="T3" fmla="*/ 0 h 654"/>
                      <a:gd name="T4" fmla="*/ 0 w 271"/>
                      <a:gd name="T5" fmla="*/ 0 h 654"/>
                      <a:gd name="T6" fmla="*/ 0 w 271"/>
                      <a:gd name="T7" fmla="*/ 0 h 654"/>
                      <a:gd name="T8" fmla="*/ 0 w 271"/>
                      <a:gd name="T9" fmla="*/ 0 h 654"/>
                      <a:gd name="T10" fmla="*/ 0 w 271"/>
                      <a:gd name="T11" fmla="*/ 0 h 654"/>
                      <a:gd name="T12" fmla="*/ 0 w 271"/>
                      <a:gd name="T13" fmla="*/ 0 h 654"/>
                      <a:gd name="T14" fmla="*/ 0 w 271"/>
                      <a:gd name="T15" fmla="*/ 0 h 6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1"/>
                      <a:gd name="T25" fmla="*/ 0 h 654"/>
                      <a:gd name="T26" fmla="*/ 271 w 271"/>
                      <a:gd name="T27" fmla="*/ 654 h 65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1" h="654">
                        <a:moveTo>
                          <a:pt x="249" y="14"/>
                        </a:moveTo>
                        <a:lnTo>
                          <a:pt x="266" y="235"/>
                        </a:lnTo>
                        <a:lnTo>
                          <a:pt x="262" y="418"/>
                        </a:lnTo>
                        <a:lnTo>
                          <a:pt x="271" y="625"/>
                        </a:lnTo>
                        <a:lnTo>
                          <a:pt x="138" y="654"/>
                        </a:lnTo>
                        <a:lnTo>
                          <a:pt x="9" y="654"/>
                        </a:lnTo>
                        <a:lnTo>
                          <a:pt x="0" y="0"/>
                        </a:lnTo>
                        <a:lnTo>
                          <a:pt x="249" y="14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60" name="Freeform 221"/>
                  <p:cNvSpPr>
                    <a:spLocks noChangeArrowheads="1"/>
                  </p:cNvSpPr>
                  <p:nvPr/>
                </p:nvSpPr>
                <p:spPr bwMode="auto">
                  <a:xfrm>
                    <a:off x="4678" y="3154"/>
                    <a:ext cx="21" cy="54"/>
                  </a:xfrm>
                  <a:custGeom>
                    <a:avLst/>
                    <a:gdLst>
                      <a:gd name="T0" fmla="*/ 0 w 236"/>
                      <a:gd name="T1" fmla="*/ 0 h 631"/>
                      <a:gd name="T2" fmla="*/ 0 w 236"/>
                      <a:gd name="T3" fmla="*/ 0 h 631"/>
                      <a:gd name="T4" fmla="*/ 0 w 236"/>
                      <a:gd name="T5" fmla="*/ 0 h 631"/>
                      <a:gd name="T6" fmla="*/ 0 w 236"/>
                      <a:gd name="T7" fmla="*/ 0 h 631"/>
                      <a:gd name="T8" fmla="*/ 0 w 236"/>
                      <a:gd name="T9" fmla="*/ 0 h 631"/>
                      <a:gd name="T10" fmla="*/ 0 w 236"/>
                      <a:gd name="T11" fmla="*/ 0 h 631"/>
                      <a:gd name="T12" fmla="*/ 0 w 236"/>
                      <a:gd name="T13" fmla="*/ 0 h 631"/>
                      <a:gd name="T14" fmla="*/ 0 w 236"/>
                      <a:gd name="T15" fmla="*/ 0 h 6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36"/>
                      <a:gd name="T25" fmla="*/ 0 h 631"/>
                      <a:gd name="T26" fmla="*/ 236 w 236"/>
                      <a:gd name="T27" fmla="*/ 631 h 6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36" h="631">
                        <a:moveTo>
                          <a:pt x="215" y="20"/>
                        </a:moveTo>
                        <a:lnTo>
                          <a:pt x="236" y="207"/>
                        </a:lnTo>
                        <a:lnTo>
                          <a:pt x="232" y="356"/>
                        </a:lnTo>
                        <a:lnTo>
                          <a:pt x="232" y="586"/>
                        </a:lnTo>
                        <a:lnTo>
                          <a:pt x="116" y="631"/>
                        </a:lnTo>
                        <a:lnTo>
                          <a:pt x="13" y="631"/>
                        </a:lnTo>
                        <a:lnTo>
                          <a:pt x="0" y="0"/>
                        </a:lnTo>
                        <a:lnTo>
                          <a:pt x="215" y="2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86" name="Group 222"/>
                <p:cNvGrpSpPr>
                  <a:grpSpLocks/>
                </p:cNvGrpSpPr>
                <p:nvPr/>
              </p:nvGrpSpPr>
              <p:grpSpPr bwMode="auto">
                <a:xfrm>
                  <a:off x="4631" y="3212"/>
                  <a:ext cx="56" cy="26"/>
                  <a:chOff x="4631" y="3212"/>
                  <a:chExt cx="56" cy="26"/>
                </a:xfrm>
              </p:grpSpPr>
              <p:sp>
                <p:nvSpPr>
                  <p:cNvPr id="454" name="Freeform 223"/>
                  <p:cNvSpPr>
                    <a:spLocks noChangeArrowheads="1"/>
                  </p:cNvSpPr>
                  <p:nvPr/>
                </p:nvSpPr>
                <p:spPr bwMode="auto">
                  <a:xfrm>
                    <a:off x="4631" y="3212"/>
                    <a:ext cx="57" cy="27"/>
                  </a:xfrm>
                  <a:custGeom>
                    <a:avLst/>
                    <a:gdLst>
                      <a:gd name="T0" fmla="*/ 0 w 654"/>
                      <a:gd name="T1" fmla="*/ 0 h 328"/>
                      <a:gd name="T2" fmla="*/ 0 w 654"/>
                      <a:gd name="T3" fmla="*/ 0 h 328"/>
                      <a:gd name="T4" fmla="*/ 0 w 654"/>
                      <a:gd name="T5" fmla="*/ 0 h 328"/>
                      <a:gd name="T6" fmla="*/ 0 w 654"/>
                      <a:gd name="T7" fmla="*/ 0 h 328"/>
                      <a:gd name="T8" fmla="*/ 0 w 654"/>
                      <a:gd name="T9" fmla="*/ 0 h 328"/>
                      <a:gd name="T10" fmla="*/ 0 w 654"/>
                      <a:gd name="T11" fmla="*/ 0 h 328"/>
                      <a:gd name="T12" fmla="*/ 0 w 654"/>
                      <a:gd name="T13" fmla="*/ 0 h 328"/>
                      <a:gd name="T14" fmla="*/ 0 w 654"/>
                      <a:gd name="T15" fmla="*/ 0 h 328"/>
                      <a:gd name="T16" fmla="*/ 0 w 654"/>
                      <a:gd name="T17" fmla="*/ 0 h 328"/>
                      <a:gd name="T18" fmla="*/ 0 w 654"/>
                      <a:gd name="T19" fmla="*/ 0 h 328"/>
                      <a:gd name="T20" fmla="*/ 0 w 654"/>
                      <a:gd name="T21" fmla="*/ 0 h 328"/>
                      <a:gd name="T22" fmla="*/ 0 w 654"/>
                      <a:gd name="T23" fmla="*/ 0 h 328"/>
                      <a:gd name="T24" fmla="*/ 0 w 654"/>
                      <a:gd name="T25" fmla="*/ 0 h 328"/>
                      <a:gd name="T26" fmla="*/ 0 w 654"/>
                      <a:gd name="T27" fmla="*/ 0 h 328"/>
                      <a:gd name="T28" fmla="*/ 0 w 654"/>
                      <a:gd name="T29" fmla="*/ 0 h 328"/>
                      <a:gd name="T30" fmla="*/ 0 w 654"/>
                      <a:gd name="T31" fmla="*/ 0 h 328"/>
                      <a:gd name="T32" fmla="*/ 0 w 654"/>
                      <a:gd name="T33" fmla="*/ 0 h 328"/>
                      <a:gd name="T34" fmla="*/ 0 w 654"/>
                      <a:gd name="T35" fmla="*/ 0 h 328"/>
                      <a:gd name="T36" fmla="*/ 0 w 654"/>
                      <a:gd name="T37" fmla="*/ 0 h 328"/>
                      <a:gd name="T38" fmla="*/ 0 w 654"/>
                      <a:gd name="T39" fmla="*/ 0 h 32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54"/>
                      <a:gd name="T61" fmla="*/ 0 h 328"/>
                      <a:gd name="T62" fmla="*/ 654 w 654"/>
                      <a:gd name="T63" fmla="*/ 328 h 32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54" h="328">
                        <a:moveTo>
                          <a:pt x="389" y="11"/>
                        </a:moveTo>
                        <a:lnTo>
                          <a:pt x="395" y="96"/>
                        </a:lnTo>
                        <a:lnTo>
                          <a:pt x="223" y="175"/>
                        </a:lnTo>
                        <a:lnTo>
                          <a:pt x="80" y="209"/>
                        </a:lnTo>
                        <a:lnTo>
                          <a:pt x="0" y="243"/>
                        </a:lnTo>
                        <a:lnTo>
                          <a:pt x="5" y="289"/>
                        </a:lnTo>
                        <a:lnTo>
                          <a:pt x="108" y="317"/>
                        </a:lnTo>
                        <a:lnTo>
                          <a:pt x="264" y="328"/>
                        </a:lnTo>
                        <a:lnTo>
                          <a:pt x="395" y="306"/>
                        </a:lnTo>
                        <a:lnTo>
                          <a:pt x="474" y="283"/>
                        </a:lnTo>
                        <a:lnTo>
                          <a:pt x="480" y="308"/>
                        </a:lnTo>
                        <a:lnTo>
                          <a:pt x="583" y="306"/>
                        </a:lnTo>
                        <a:lnTo>
                          <a:pt x="647" y="294"/>
                        </a:lnTo>
                        <a:lnTo>
                          <a:pt x="647" y="249"/>
                        </a:lnTo>
                        <a:lnTo>
                          <a:pt x="654" y="224"/>
                        </a:lnTo>
                        <a:lnTo>
                          <a:pt x="654" y="160"/>
                        </a:lnTo>
                        <a:lnTo>
                          <a:pt x="635" y="125"/>
                        </a:lnTo>
                        <a:lnTo>
                          <a:pt x="603" y="86"/>
                        </a:lnTo>
                        <a:lnTo>
                          <a:pt x="596" y="0"/>
                        </a:lnTo>
                        <a:lnTo>
                          <a:pt x="389" y="1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Freeform 224"/>
                  <p:cNvSpPr>
                    <a:spLocks noChangeArrowheads="1"/>
                  </p:cNvSpPr>
                  <p:nvPr/>
                </p:nvSpPr>
                <p:spPr bwMode="auto">
                  <a:xfrm>
                    <a:off x="4652" y="3221"/>
                    <a:ext cx="17" cy="9"/>
                  </a:xfrm>
                  <a:custGeom>
                    <a:avLst/>
                    <a:gdLst>
                      <a:gd name="T0" fmla="*/ 0 w 198"/>
                      <a:gd name="T1" fmla="*/ 0 h 104"/>
                      <a:gd name="T2" fmla="*/ 0 w 198"/>
                      <a:gd name="T3" fmla="*/ 0 h 104"/>
                      <a:gd name="T4" fmla="*/ 0 w 198"/>
                      <a:gd name="T5" fmla="*/ 0 h 104"/>
                      <a:gd name="T6" fmla="*/ 0 w 198"/>
                      <a:gd name="T7" fmla="*/ 0 h 104"/>
                      <a:gd name="T8" fmla="*/ 0 w 198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8"/>
                      <a:gd name="T16" fmla="*/ 0 h 104"/>
                      <a:gd name="T17" fmla="*/ 198 w 198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8" h="104">
                        <a:moveTo>
                          <a:pt x="149" y="0"/>
                        </a:moveTo>
                        <a:lnTo>
                          <a:pt x="198" y="56"/>
                        </a:lnTo>
                        <a:lnTo>
                          <a:pt x="22" y="104"/>
                        </a:lnTo>
                        <a:lnTo>
                          <a:pt x="0" y="66"/>
                        </a:lnTo>
                        <a:lnTo>
                          <a:pt x="149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56" name="Freeform 225"/>
                  <p:cNvSpPr>
                    <a:spLocks noChangeArrowheads="1"/>
                  </p:cNvSpPr>
                  <p:nvPr/>
                </p:nvSpPr>
                <p:spPr bwMode="auto">
                  <a:xfrm>
                    <a:off x="4632" y="3227"/>
                    <a:ext cx="20" cy="6"/>
                  </a:xfrm>
                  <a:custGeom>
                    <a:avLst/>
                    <a:gdLst>
                      <a:gd name="T0" fmla="*/ 0 w 222"/>
                      <a:gd name="T1" fmla="*/ 0 h 63"/>
                      <a:gd name="T2" fmla="*/ 0 w 222"/>
                      <a:gd name="T3" fmla="*/ 0 h 63"/>
                      <a:gd name="T4" fmla="*/ 0 w 222"/>
                      <a:gd name="T5" fmla="*/ 0 h 63"/>
                      <a:gd name="T6" fmla="*/ 0 w 222"/>
                      <a:gd name="T7" fmla="*/ 0 h 63"/>
                      <a:gd name="T8" fmla="*/ 0 w 222"/>
                      <a:gd name="T9" fmla="*/ 0 h 63"/>
                      <a:gd name="T10" fmla="*/ 0 w 222"/>
                      <a:gd name="T11" fmla="*/ 0 h 63"/>
                      <a:gd name="T12" fmla="*/ 0 w 222"/>
                      <a:gd name="T13" fmla="*/ 0 h 6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2"/>
                      <a:gd name="T22" fmla="*/ 0 h 63"/>
                      <a:gd name="T23" fmla="*/ 222 w 222"/>
                      <a:gd name="T24" fmla="*/ 63 h 6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2" h="63">
                        <a:moveTo>
                          <a:pt x="197" y="0"/>
                        </a:moveTo>
                        <a:lnTo>
                          <a:pt x="222" y="29"/>
                        </a:lnTo>
                        <a:lnTo>
                          <a:pt x="114" y="57"/>
                        </a:lnTo>
                        <a:lnTo>
                          <a:pt x="62" y="63"/>
                        </a:lnTo>
                        <a:lnTo>
                          <a:pt x="0" y="59"/>
                        </a:lnTo>
                        <a:lnTo>
                          <a:pt x="66" y="27"/>
                        </a:lnTo>
                        <a:lnTo>
                          <a:pt x="197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57" name="Freeform 226"/>
                  <p:cNvSpPr>
                    <a:spLocks noChangeArrowheads="1"/>
                  </p:cNvSpPr>
                  <p:nvPr/>
                </p:nvSpPr>
                <p:spPr bwMode="auto">
                  <a:xfrm>
                    <a:off x="4632" y="3221"/>
                    <a:ext cx="56" cy="16"/>
                  </a:xfrm>
                  <a:custGeom>
                    <a:avLst/>
                    <a:gdLst>
                      <a:gd name="T0" fmla="*/ 0 w 632"/>
                      <a:gd name="T1" fmla="*/ 0 h 196"/>
                      <a:gd name="T2" fmla="*/ 0 w 632"/>
                      <a:gd name="T3" fmla="*/ 0 h 196"/>
                      <a:gd name="T4" fmla="*/ 0 w 632"/>
                      <a:gd name="T5" fmla="*/ 0 h 196"/>
                      <a:gd name="T6" fmla="*/ 0 w 632"/>
                      <a:gd name="T7" fmla="*/ 0 h 196"/>
                      <a:gd name="T8" fmla="*/ 0 w 632"/>
                      <a:gd name="T9" fmla="*/ 0 h 196"/>
                      <a:gd name="T10" fmla="*/ 0 w 632"/>
                      <a:gd name="T11" fmla="*/ 0 h 196"/>
                      <a:gd name="T12" fmla="*/ 0 w 632"/>
                      <a:gd name="T13" fmla="*/ 0 h 196"/>
                      <a:gd name="T14" fmla="*/ 0 w 632"/>
                      <a:gd name="T15" fmla="*/ 0 h 196"/>
                      <a:gd name="T16" fmla="*/ 0 w 632"/>
                      <a:gd name="T17" fmla="*/ 0 h 196"/>
                      <a:gd name="T18" fmla="*/ 0 w 632"/>
                      <a:gd name="T19" fmla="*/ 0 h 196"/>
                      <a:gd name="T20" fmla="*/ 0 w 632"/>
                      <a:gd name="T21" fmla="*/ 0 h 196"/>
                      <a:gd name="T22" fmla="*/ 0 w 632"/>
                      <a:gd name="T23" fmla="*/ 0 h 196"/>
                      <a:gd name="T24" fmla="*/ 0 w 632"/>
                      <a:gd name="T25" fmla="*/ 0 h 196"/>
                      <a:gd name="T26" fmla="*/ 0 w 632"/>
                      <a:gd name="T27" fmla="*/ 0 h 196"/>
                      <a:gd name="T28" fmla="*/ 0 w 632"/>
                      <a:gd name="T29" fmla="*/ 0 h 196"/>
                      <a:gd name="T30" fmla="*/ 0 w 632"/>
                      <a:gd name="T31" fmla="*/ 0 h 196"/>
                      <a:gd name="T32" fmla="*/ 0 w 632"/>
                      <a:gd name="T33" fmla="*/ 0 h 196"/>
                      <a:gd name="T34" fmla="*/ 0 w 632"/>
                      <a:gd name="T35" fmla="*/ 0 h 196"/>
                      <a:gd name="T36" fmla="*/ 0 w 632"/>
                      <a:gd name="T37" fmla="*/ 0 h 19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32"/>
                      <a:gd name="T58" fmla="*/ 0 h 196"/>
                      <a:gd name="T59" fmla="*/ 632 w 632"/>
                      <a:gd name="T60" fmla="*/ 196 h 19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32" h="196">
                        <a:moveTo>
                          <a:pt x="0" y="166"/>
                        </a:moveTo>
                        <a:lnTo>
                          <a:pt x="0" y="136"/>
                        </a:lnTo>
                        <a:lnTo>
                          <a:pt x="81" y="145"/>
                        </a:lnTo>
                        <a:lnTo>
                          <a:pt x="216" y="126"/>
                        </a:lnTo>
                        <a:lnTo>
                          <a:pt x="291" y="109"/>
                        </a:lnTo>
                        <a:lnTo>
                          <a:pt x="437" y="62"/>
                        </a:lnTo>
                        <a:lnTo>
                          <a:pt x="502" y="56"/>
                        </a:lnTo>
                        <a:lnTo>
                          <a:pt x="563" y="32"/>
                        </a:lnTo>
                        <a:lnTo>
                          <a:pt x="596" y="0"/>
                        </a:lnTo>
                        <a:lnTo>
                          <a:pt x="632" y="41"/>
                        </a:lnTo>
                        <a:lnTo>
                          <a:pt x="632" y="124"/>
                        </a:lnTo>
                        <a:lnTo>
                          <a:pt x="586" y="136"/>
                        </a:lnTo>
                        <a:lnTo>
                          <a:pt x="472" y="151"/>
                        </a:lnTo>
                        <a:lnTo>
                          <a:pt x="426" y="158"/>
                        </a:lnTo>
                        <a:lnTo>
                          <a:pt x="352" y="183"/>
                        </a:lnTo>
                        <a:lnTo>
                          <a:pt x="266" y="196"/>
                        </a:lnTo>
                        <a:lnTo>
                          <a:pt x="205" y="196"/>
                        </a:lnTo>
                        <a:lnTo>
                          <a:pt x="108" y="19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58" name="Freeform 227"/>
                  <p:cNvSpPr>
                    <a:spLocks noChangeArrowheads="1"/>
                  </p:cNvSpPr>
                  <p:nvPr/>
                </p:nvSpPr>
                <p:spPr bwMode="auto">
                  <a:xfrm>
                    <a:off x="4666" y="3212"/>
                    <a:ext cx="18" cy="13"/>
                  </a:xfrm>
                  <a:custGeom>
                    <a:avLst/>
                    <a:gdLst>
                      <a:gd name="T0" fmla="*/ 0 w 211"/>
                      <a:gd name="T1" fmla="*/ 0 h 159"/>
                      <a:gd name="T2" fmla="*/ 0 w 211"/>
                      <a:gd name="T3" fmla="*/ 0 h 159"/>
                      <a:gd name="T4" fmla="*/ 0 w 211"/>
                      <a:gd name="T5" fmla="*/ 0 h 159"/>
                      <a:gd name="T6" fmla="*/ 0 w 211"/>
                      <a:gd name="T7" fmla="*/ 0 h 159"/>
                      <a:gd name="T8" fmla="*/ 0 w 211"/>
                      <a:gd name="T9" fmla="*/ 0 h 159"/>
                      <a:gd name="T10" fmla="*/ 0 w 211"/>
                      <a:gd name="T11" fmla="*/ 0 h 159"/>
                      <a:gd name="T12" fmla="*/ 0 w 211"/>
                      <a:gd name="T13" fmla="*/ 0 h 159"/>
                      <a:gd name="T14" fmla="*/ 0 w 211"/>
                      <a:gd name="T15" fmla="*/ 0 h 159"/>
                      <a:gd name="T16" fmla="*/ 0 w 211"/>
                      <a:gd name="T17" fmla="*/ 0 h 159"/>
                      <a:gd name="T18" fmla="*/ 0 w 211"/>
                      <a:gd name="T19" fmla="*/ 0 h 15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1"/>
                      <a:gd name="T31" fmla="*/ 0 h 159"/>
                      <a:gd name="T32" fmla="*/ 211 w 211"/>
                      <a:gd name="T33" fmla="*/ 159 h 15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1" h="159">
                        <a:moveTo>
                          <a:pt x="7" y="11"/>
                        </a:moveTo>
                        <a:lnTo>
                          <a:pt x="13" y="89"/>
                        </a:lnTo>
                        <a:lnTo>
                          <a:pt x="0" y="106"/>
                        </a:lnTo>
                        <a:lnTo>
                          <a:pt x="47" y="159"/>
                        </a:lnTo>
                        <a:lnTo>
                          <a:pt x="112" y="159"/>
                        </a:lnTo>
                        <a:lnTo>
                          <a:pt x="184" y="136"/>
                        </a:lnTo>
                        <a:lnTo>
                          <a:pt x="211" y="104"/>
                        </a:lnTo>
                        <a:lnTo>
                          <a:pt x="195" y="83"/>
                        </a:lnTo>
                        <a:lnTo>
                          <a:pt x="191" y="0"/>
                        </a:lnTo>
                        <a:lnTo>
                          <a:pt x="7" y="11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87" name="Oval 228"/>
                <p:cNvSpPr>
                  <a:spLocks noChangeArrowheads="1"/>
                </p:cNvSpPr>
                <p:nvPr/>
              </p:nvSpPr>
              <p:spPr bwMode="auto">
                <a:xfrm>
                  <a:off x="4706" y="3212"/>
                  <a:ext cx="71" cy="27"/>
                </a:xfrm>
                <a:prstGeom prst="ellipse">
                  <a:avLst/>
                </a:prstGeom>
                <a:solidFill>
                  <a:srgbClr val="606060"/>
                </a:solidFill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88" name="Rectangle 229"/>
                <p:cNvSpPr>
                  <a:spLocks noChangeArrowheads="1"/>
                </p:cNvSpPr>
                <p:nvPr/>
              </p:nvSpPr>
              <p:spPr bwMode="auto">
                <a:xfrm>
                  <a:off x="4732" y="3158"/>
                  <a:ext cx="19" cy="61"/>
                </a:xfrm>
                <a:prstGeom prst="rect">
                  <a:avLst/>
                </a:prstGeom>
                <a:solidFill>
                  <a:srgbClr val="606060"/>
                </a:solidFill>
                <a:ln w="1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grpSp>
              <p:nvGrpSpPr>
                <p:cNvPr id="389" name="Group 230"/>
                <p:cNvGrpSpPr>
                  <a:grpSpLocks/>
                </p:cNvGrpSpPr>
                <p:nvPr/>
              </p:nvGrpSpPr>
              <p:grpSpPr bwMode="auto">
                <a:xfrm>
                  <a:off x="4691" y="3137"/>
                  <a:ext cx="91" cy="30"/>
                  <a:chOff x="4691" y="3137"/>
                  <a:chExt cx="91" cy="30"/>
                </a:xfrm>
              </p:grpSpPr>
              <p:sp>
                <p:nvSpPr>
                  <p:cNvPr id="452" name="Freeform 231"/>
                  <p:cNvSpPr>
                    <a:spLocks noChangeArrowheads="1"/>
                  </p:cNvSpPr>
                  <p:nvPr/>
                </p:nvSpPr>
                <p:spPr bwMode="auto">
                  <a:xfrm>
                    <a:off x="4691" y="3137"/>
                    <a:ext cx="92" cy="31"/>
                  </a:xfrm>
                  <a:custGeom>
                    <a:avLst/>
                    <a:gdLst>
                      <a:gd name="T0" fmla="*/ 0 w 1028"/>
                      <a:gd name="T1" fmla="*/ 0 h 356"/>
                      <a:gd name="T2" fmla="*/ 0 w 1028"/>
                      <a:gd name="T3" fmla="*/ 0 h 356"/>
                      <a:gd name="T4" fmla="*/ 0 w 1028"/>
                      <a:gd name="T5" fmla="*/ 0 h 356"/>
                      <a:gd name="T6" fmla="*/ 0 w 1028"/>
                      <a:gd name="T7" fmla="*/ 0 h 356"/>
                      <a:gd name="T8" fmla="*/ 0 w 1028"/>
                      <a:gd name="T9" fmla="*/ 0 h 356"/>
                      <a:gd name="T10" fmla="*/ 0 w 1028"/>
                      <a:gd name="T11" fmla="*/ 0 h 356"/>
                      <a:gd name="T12" fmla="*/ 0 w 1028"/>
                      <a:gd name="T13" fmla="*/ 0 h 356"/>
                      <a:gd name="T14" fmla="*/ 0 w 1028"/>
                      <a:gd name="T15" fmla="*/ 0 h 3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28"/>
                      <a:gd name="T25" fmla="*/ 0 h 356"/>
                      <a:gd name="T26" fmla="*/ 1028 w 1028"/>
                      <a:gd name="T27" fmla="*/ 356 h 35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28" h="356">
                        <a:moveTo>
                          <a:pt x="0" y="186"/>
                        </a:moveTo>
                        <a:lnTo>
                          <a:pt x="6" y="296"/>
                        </a:lnTo>
                        <a:lnTo>
                          <a:pt x="345" y="356"/>
                        </a:lnTo>
                        <a:lnTo>
                          <a:pt x="718" y="356"/>
                        </a:lnTo>
                        <a:lnTo>
                          <a:pt x="1011" y="266"/>
                        </a:lnTo>
                        <a:lnTo>
                          <a:pt x="1028" y="9"/>
                        </a:lnTo>
                        <a:lnTo>
                          <a:pt x="448" y="0"/>
                        </a:lnTo>
                        <a:lnTo>
                          <a:pt x="0" y="186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53" name="Freeform 232"/>
                  <p:cNvSpPr>
                    <a:spLocks noChangeArrowheads="1"/>
                  </p:cNvSpPr>
                  <p:nvPr/>
                </p:nvSpPr>
                <p:spPr bwMode="auto">
                  <a:xfrm>
                    <a:off x="4693" y="3149"/>
                    <a:ext cx="87" cy="17"/>
                  </a:xfrm>
                  <a:custGeom>
                    <a:avLst/>
                    <a:gdLst>
                      <a:gd name="T0" fmla="*/ 0 w 983"/>
                      <a:gd name="T1" fmla="*/ 0 h 206"/>
                      <a:gd name="T2" fmla="*/ 0 w 983"/>
                      <a:gd name="T3" fmla="*/ 0 h 206"/>
                      <a:gd name="T4" fmla="*/ 0 w 983"/>
                      <a:gd name="T5" fmla="*/ 0 h 206"/>
                      <a:gd name="T6" fmla="*/ 0 w 983"/>
                      <a:gd name="T7" fmla="*/ 0 h 206"/>
                      <a:gd name="T8" fmla="*/ 0 w 983"/>
                      <a:gd name="T9" fmla="*/ 0 h 206"/>
                      <a:gd name="T10" fmla="*/ 0 w 983"/>
                      <a:gd name="T11" fmla="*/ 0 h 206"/>
                      <a:gd name="T12" fmla="*/ 0 w 983"/>
                      <a:gd name="T13" fmla="*/ 0 h 206"/>
                      <a:gd name="T14" fmla="*/ 0 w 983"/>
                      <a:gd name="T15" fmla="*/ 0 h 206"/>
                      <a:gd name="T16" fmla="*/ 0 w 983"/>
                      <a:gd name="T17" fmla="*/ 0 h 2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83"/>
                      <a:gd name="T28" fmla="*/ 0 h 206"/>
                      <a:gd name="T29" fmla="*/ 983 w 983"/>
                      <a:gd name="T30" fmla="*/ 206 h 20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83" h="206">
                        <a:moveTo>
                          <a:pt x="0" y="71"/>
                        </a:moveTo>
                        <a:lnTo>
                          <a:pt x="5" y="151"/>
                        </a:lnTo>
                        <a:lnTo>
                          <a:pt x="311" y="206"/>
                        </a:lnTo>
                        <a:lnTo>
                          <a:pt x="707" y="206"/>
                        </a:lnTo>
                        <a:lnTo>
                          <a:pt x="983" y="111"/>
                        </a:lnTo>
                        <a:lnTo>
                          <a:pt x="983" y="0"/>
                        </a:lnTo>
                        <a:lnTo>
                          <a:pt x="719" y="111"/>
                        </a:lnTo>
                        <a:lnTo>
                          <a:pt x="316" y="116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90" name="Freeform 233"/>
                <p:cNvSpPr>
                  <a:spLocks noChangeArrowheads="1"/>
                </p:cNvSpPr>
                <p:nvPr/>
              </p:nvSpPr>
              <p:spPr bwMode="auto">
                <a:xfrm>
                  <a:off x="4661" y="3105"/>
                  <a:ext cx="124" cy="112"/>
                </a:xfrm>
                <a:custGeom>
                  <a:avLst/>
                  <a:gdLst>
                    <a:gd name="T0" fmla="*/ 0 w 1402"/>
                    <a:gd name="T1" fmla="*/ 0 h 1293"/>
                    <a:gd name="T2" fmla="*/ 0 w 1402"/>
                    <a:gd name="T3" fmla="*/ 0 h 1293"/>
                    <a:gd name="T4" fmla="*/ 0 w 1402"/>
                    <a:gd name="T5" fmla="*/ 0 h 1293"/>
                    <a:gd name="T6" fmla="*/ 0 w 1402"/>
                    <a:gd name="T7" fmla="*/ 0 h 1293"/>
                    <a:gd name="T8" fmla="*/ 0 w 1402"/>
                    <a:gd name="T9" fmla="*/ 0 h 1293"/>
                    <a:gd name="T10" fmla="*/ 0 w 1402"/>
                    <a:gd name="T11" fmla="*/ 0 h 1293"/>
                    <a:gd name="T12" fmla="*/ 0 w 1402"/>
                    <a:gd name="T13" fmla="*/ 0 h 1293"/>
                    <a:gd name="T14" fmla="*/ 0 w 1402"/>
                    <a:gd name="T15" fmla="*/ 0 h 1293"/>
                    <a:gd name="T16" fmla="*/ 0 w 1402"/>
                    <a:gd name="T17" fmla="*/ 0 h 1293"/>
                    <a:gd name="T18" fmla="*/ 0 w 1402"/>
                    <a:gd name="T19" fmla="*/ 0 h 1293"/>
                    <a:gd name="T20" fmla="*/ 0 w 1402"/>
                    <a:gd name="T21" fmla="*/ 0 h 1293"/>
                    <a:gd name="T22" fmla="*/ 0 w 1402"/>
                    <a:gd name="T23" fmla="*/ 0 h 1293"/>
                    <a:gd name="T24" fmla="*/ 0 w 1402"/>
                    <a:gd name="T25" fmla="*/ 0 h 1293"/>
                    <a:gd name="T26" fmla="*/ 0 w 1402"/>
                    <a:gd name="T27" fmla="*/ 0 h 1293"/>
                    <a:gd name="T28" fmla="*/ 0 w 1402"/>
                    <a:gd name="T29" fmla="*/ 0 h 1293"/>
                    <a:gd name="T30" fmla="*/ 0 w 1402"/>
                    <a:gd name="T31" fmla="*/ 0 h 1293"/>
                    <a:gd name="T32" fmla="*/ 0 w 1402"/>
                    <a:gd name="T33" fmla="*/ 0 h 1293"/>
                    <a:gd name="T34" fmla="*/ 0 w 1402"/>
                    <a:gd name="T35" fmla="*/ 0 h 1293"/>
                    <a:gd name="T36" fmla="*/ 0 w 1402"/>
                    <a:gd name="T37" fmla="*/ 0 h 1293"/>
                    <a:gd name="T38" fmla="*/ 0 w 1402"/>
                    <a:gd name="T39" fmla="*/ 0 h 1293"/>
                    <a:gd name="T40" fmla="*/ 0 w 1402"/>
                    <a:gd name="T41" fmla="*/ 0 h 1293"/>
                    <a:gd name="T42" fmla="*/ 0 w 1402"/>
                    <a:gd name="T43" fmla="*/ 0 h 1293"/>
                    <a:gd name="T44" fmla="*/ 0 w 1402"/>
                    <a:gd name="T45" fmla="*/ 0 h 1293"/>
                    <a:gd name="T46" fmla="*/ 0 w 1402"/>
                    <a:gd name="T47" fmla="*/ 0 h 1293"/>
                    <a:gd name="T48" fmla="*/ 0 w 1402"/>
                    <a:gd name="T49" fmla="*/ 0 h 1293"/>
                    <a:gd name="T50" fmla="*/ 0 w 1402"/>
                    <a:gd name="T51" fmla="*/ 0 h 1293"/>
                    <a:gd name="T52" fmla="*/ 0 w 1402"/>
                    <a:gd name="T53" fmla="*/ 0 h 1293"/>
                    <a:gd name="T54" fmla="*/ 0 w 1402"/>
                    <a:gd name="T55" fmla="*/ 0 h 1293"/>
                    <a:gd name="T56" fmla="*/ 0 w 1402"/>
                    <a:gd name="T57" fmla="*/ 0 h 1293"/>
                    <a:gd name="T58" fmla="*/ 0 w 1402"/>
                    <a:gd name="T59" fmla="*/ 0 h 1293"/>
                    <a:gd name="T60" fmla="*/ 0 w 1402"/>
                    <a:gd name="T61" fmla="*/ 0 h 1293"/>
                    <a:gd name="T62" fmla="*/ 0 w 1402"/>
                    <a:gd name="T63" fmla="*/ 0 h 1293"/>
                    <a:gd name="T64" fmla="*/ 0 w 1402"/>
                    <a:gd name="T65" fmla="*/ 0 h 1293"/>
                    <a:gd name="T66" fmla="*/ 0 w 1402"/>
                    <a:gd name="T67" fmla="*/ 0 h 1293"/>
                    <a:gd name="T68" fmla="*/ 0 w 1402"/>
                    <a:gd name="T69" fmla="*/ 0 h 1293"/>
                    <a:gd name="T70" fmla="*/ 0 w 1402"/>
                    <a:gd name="T71" fmla="*/ 0 h 1293"/>
                    <a:gd name="T72" fmla="*/ 0 w 1402"/>
                    <a:gd name="T73" fmla="*/ 0 h 1293"/>
                    <a:gd name="T74" fmla="*/ 0 w 1402"/>
                    <a:gd name="T75" fmla="*/ 0 h 1293"/>
                    <a:gd name="T76" fmla="*/ 0 w 1402"/>
                    <a:gd name="T77" fmla="*/ 0 h 1293"/>
                    <a:gd name="T78" fmla="*/ 0 w 1402"/>
                    <a:gd name="T79" fmla="*/ 0 h 1293"/>
                    <a:gd name="T80" fmla="*/ 0 w 1402"/>
                    <a:gd name="T81" fmla="*/ 0 h 1293"/>
                    <a:gd name="T82" fmla="*/ 0 w 1402"/>
                    <a:gd name="T83" fmla="*/ 0 h 1293"/>
                    <a:gd name="T84" fmla="*/ 0 w 1402"/>
                    <a:gd name="T85" fmla="*/ 0 h 1293"/>
                    <a:gd name="T86" fmla="*/ 0 w 1402"/>
                    <a:gd name="T87" fmla="*/ 0 h 1293"/>
                    <a:gd name="T88" fmla="*/ 0 w 1402"/>
                    <a:gd name="T89" fmla="*/ 0 h 1293"/>
                    <a:gd name="T90" fmla="*/ 0 w 1402"/>
                    <a:gd name="T91" fmla="*/ 0 h 1293"/>
                    <a:gd name="T92" fmla="*/ 0 w 1402"/>
                    <a:gd name="T93" fmla="*/ 0 h 1293"/>
                    <a:gd name="T94" fmla="*/ 0 w 1402"/>
                    <a:gd name="T95" fmla="*/ 0 h 1293"/>
                    <a:gd name="T96" fmla="*/ 0 w 1402"/>
                    <a:gd name="T97" fmla="*/ 0 h 1293"/>
                    <a:gd name="T98" fmla="*/ 0 w 1402"/>
                    <a:gd name="T99" fmla="*/ 0 h 1293"/>
                    <a:gd name="T100" fmla="*/ 0 w 1402"/>
                    <a:gd name="T101" fmla="*/ 0 h 1293"/>
                    <a:gd name="T102" fmla="*/ 0 w 1402"/>
                    <a:gd name="T103" fmla="*/ 0 h 1293"/>
                    <a:gd name="T104" fmla="*/ 0 w 1402"/>
                    <a:gd name="T105" fmla="*/ 0 h 1293"/>
                    <a:gd name="T106" fmla="*/ 0 w 1402"/>
                    <a:gd name="T107" fmla="*/ 0 h 1293"/>
                    <a:gd name="T108" fmla="*/ 0 w 1402"/>
                    <a:gd name="T109" fmla="*/ 0 h 1293"/>
                    <a:gd name="T110" fmla="*/ 0 w 1402"/>
                    <a:gd name="T111" fmla="*/ 0 h 1293"/>
                    <a:gd name="T112" fmla="*/ 0 w 1402"/>
                    <a:gd name="T113" fmla="*/ 0 h 129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402"/>
                    <a:gd name="T172" fmla="*/ 0 h 1293"/>
                    <a:gd name="T173" fmla="*/ 1402 w 1402"/>
                    <a:gd name="T174" fmla="*/ 1293 h 129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402" h="1293">
                      <a:moveTo>
                        <a:pt x="6" y="728"/>
                      </a:moveTo>
                      <a:lnTo>
                        <a:pt x="14" y="599"/>
                      </a:lnTo>
                      <a:lnTo>
                        <a:pt x="11" y="461"/>
                      </a:lnTo>
                      <a:lnTo>
                        <a:pt x="17" y="355"/>
                      </a:lnTo>
                      <a:lnTo>
                        <a:pt x="78" y="292"/>
                      </a:lnTo>
                      <a:lnTo>
                        <a:pt x="151" y="256"/>
                      </a:lnTo>
                      <a:lnTo>
                        <a:pt x="317" y="196"/>
                      </a:lnTo>
                      <a:lnTo>
                        <a:pt x="562" y="137"/>
                      </a:lnTo>
                      <a:lnTo>
                        <a:pt x="610" y="133"/>
                      </a:lnTo>
                      <a:lnTo>
                        <a:pt x="642" y="137"/>
                      </a:lnTo>
                      <a:lnTo>
                        <a:pt x="650" y="125"/>
                      </a:lnTo>
                      <a:lnTo>
                        <a:pt x="663" y="112"/>
                      </a:lnTo>
                      <a:lnTo>
                        <a:pt x="679" y="115"/>
                      </a:lnTo>
                      <a:lnTo>
                        <a:pt x="700" y="117"/>
                      </a:lnTo>
                      <a:lnTo>
                        <a:pt x="709" y="92"/>
                      </a:lnTo>
                      <a:lnTo>
                        <a:pt x="728" y="79"/>
                      </a:lnTo>
                      <a:lnTo>
                        <a:pt x="747" y="75"/>
                      </a:lnTo>
                      <a:lnTo>
                        <a:pt x="772" y="75"/>
                      </a:lnTo>
                      <a:lnTo>
                        <a:pt x="768" y="54"/>
                      </a:lnTo>
                      <a:lnTo>
                        <a:pt x="797" y="0"/>
                      </a:lnTo>
                      <a:lnTo>
                        <a:pt x="1368" y="15"/>
                      </a:lnTo>
                      <a:lnTo>
                        <a:pt x="1366" y="73"/>
                      </a:lnTo>
                      <a:lnTo>
                        <a:pt x="1376" y="125"/>
                      </a:lnTo>
                      <a:lnTo>
                        <a:pt x="1385" y="162"/>
                      </a:lnTo>
                      <a:lnTo>
                        <a:pt x="1394" y="208"/>
                      </a:lnTo>
                      <a:lnTo>
                        <a:pt x="1402" y="283"/>
                      </a:lnTo>
                      <a:lnTo>
                        <a:pt x="1393" y="327"/>
                      </a:lnTo>
                      <a:lnTo>
                        <a:pt x="1376" y="368"/>
                      </a:lnTo>
                      <a:lnTo>
                        <a:pt x="1356" y="404"/>
                      </a:lnTo>
                      <a:lnTo>
                        <a:pt x="1330" y="417"/>
                      </a:lnTo>
                      <a:lnTo>
                        <a:pt x="1288" y="429"/>
                      </a:lnTo>
                      <a:lnTo>
                        <a:pt x="1234" y="446"/>
                      </a:lnTo>
                      <a:lnTo>
                        <a:pt x="1209" y="475"/>
                      </a:lnTo>
                      <a:lnTo>
                        <a:pt x="1179" y="500"/>
                      </a:lnTo>
                      <a:lnTo>
                        <a:pt x="1133" y="521"/>
                      </a:lnTo>
                      <a:lnTo>
                        <a:pt x="1079" y="538"/>
                      </a:lnTo>
                      <a:lnTo>
                        <a:pt x="992" y="548"/>
                      </a:lnTo>
                      <a:lnTo>
                        <a:pt x="918" y="548"/>
                      </a:lnTo>
                      <a:lnTo>
                        <a:pt x="862" y="542"/>
                      </a:lnTo>
                      <a:lnTo>
                        <a:pt x="810" y="538"/>
                      </a:lnTo>
                      <a:lnTo>
                        <a:pt x="772" y="558"/>
                      </a:lnTo>
                      <a:lnTo>
                        <a:pt x="697" y="554"/>
                      </a:lnTo>
                      <a:lnTo>
                        <a:pt x="399" y="596"/>
                      </a:lnTo>
                      <a:lnTo>
                        <a:pt x="318" y="605"/>
                      </a:lnTo>
                      <a:lnTo>
                        <a:pt x="348" y="779"/>
                      </a:lnTo>
                      <a:lnTo>
                        <a:pt x="351" y="869"/>
                      </a:lnTo>
                      <a:lnTo>
                        <a:pt x="333" y="983"/>
                      </a:lnTo>
                      <a:lnTo>
                        <a:pt x="315" y="1118"/>
                      </a:lnTo>
                      <a:lnTo>
                        <a:pt x="315" y="1257"/>
                      </a:lnTo>
                      <a:lnTo>
                        <a:pt x="245" y="1278"/>
                      </a:lnTo>
                      <a:lnTo>
                        <a:pt x="158" y="1287"/>
                      </a:lnTo>
                      <a:lnTo>
                        <a:pt x="82" y="1293"/>
                      </a:lnTo>
                      <a:lnTo>
                        <a:pt x="0" y="1284"/>
                      </a:lnTo>
                      <a:lnTo>
                        <a:pt x="6" y="1154"/>
                      </a:lnTo>
                      <a:lnTo>
                        <a:pt x="6" y="944"/>
                      </a:lnTo>
                      <a:lnTo>
                        <a:pt x="6" y="761"/>
                      </a:lnTo>
                      <a:lnTo>
                        <a:pt x="6" y="728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1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91" name="Freeform 234"/>
                <p:cNvSpPr>
                  <a:spLocks noChangeArrowheads="1"/>
                </p:cNvSpPr>
                <p:nvPr/>
              </p:nvSpPr>
              <p:spPr bwMode="auto">
                <a:xfrm>
                  <a:off x="4662" y="3109"/>
                  <a:ext cx="122" cy="107"/>
                </a:xfrm>
                <a:custGeom>
                  <a:avLst/>
                  <a:gdLst>
                    <a:gd name="T0" fmla="*/ 0 w 1373"/>
                    <a:gd name="T1" fmla="*/ 0 h 1223"/>
                    <a:gd name="T2" fmla="*/ 0 w 1373"/>
                    <a:gd name="T3" fmla="*/ 0 h 1223"/>
                    <a:gd name="T4" fmla="*/ 0 w 1373"/>
                    <a:gd name="T5" fmla="*/ 0 h 1223"/>
                    <a:gd name="T6" fmla="*/ 0 w 1373"/>
                    <a:gd name="T7" fmla="*/ 0 h 1223"/>
                    <a:gd name="T8" fmla="*/ 0 w 1373"/>
                    <a:gd name="T9" fmla="*/ 0 h 1223"/>
                    <a:gd name="T10" fmla="*/ 0 w 1373"/>
                    <a:gd name="T11" fmla="*/ 0 h 1223"/>
                    <a:gd name="T12" fmla="*/ 0 w 1373"/>
                    <a:gd name="T13" fmla="*/ 0 h 1223"/>
                    <a:gd name="T14" fmla="*/ 0 w 1373"/>
                    <a:gd name="T15" fmla="*/ 0 h 1223"/>
                    <a:gd name="T16" fmla="*/ 0 w 1373"/>
                    <a:gd name="T17" fmla="*/ 0 h 1223"/>
                    <a:gd name="T18" fmla="*/ 0 w 1373"/>
                    <a:gd name="T19" fmla="*/ 0 h 1223"/>
                    <a:gd name="T20" fmla="*/ 0 w 1373"/>
                    <a:gd name="T21" fmla="*/ 0 h 1223"/>
                    <a:gd name="T22" fmla="*/ 0 w 1373"/>
                    <a:gd name="T23" fmla="*/ 0 h 1223"/>
                    <a:gd name="T24" fmla="*/ 0 w 1373"/>
                    <a:gd name="T25" fmla="*/ 0 h 1223"/>
                    <a:gd name="T26" fmla="*/ 0 w 1373"/>
                    <a:gd name="T27" fmla="*/ 0 h 1223"/>
                    <a:gd name="T28" fmla="*/ 0 w 1373"/>
                    <a:gd name="T29" fmla="*/ 0 h 1223"/>
                    <a:gd name="T30" fmla="*/ 0 w 1373"/>
                    <a:gd name="T31" fmla="*/ 0 h 1223"/>
                    <a:gd name="T32" fmla="*/ 0 w 1373"/>
                    <a:gd name="T33" fmla="*/ 0 h 1223"/>
                    <a:gd name="T34" fmla="*/ 0 w 1373"/>
                    <a:gd name="T35" fmla="*/ 0 h 1223"/>
                    <a:gd name="T36" fmla="*/ 0 w 1373"/>
                    <a:gd name="T37" fmla="*/ 0 h 1223"/>
                    <a:gd name="T38" fmla="*/ 0 w 1373"/>
                    <a:gd name="T39" fmla="*/ 0 h 1223"/>
                    <a:gd name="T40" fmla="*/ 0 w 1373"/>
                    <a:gd name="T41" fmla="*/ 0 h 1223"/>
                    <a:gd name="T42" fmla="*/ 0 w 1373"/>
                    <a:gd name="T43" fmla="*/ 0 h 1223"/>
                    <a:gd name="T44" fmla="*/ 0 w 1373"/>
                    <a:gd name="T45" fmla="*/ 0 h 1223"/>
                    <a:gd name="T46" fmla="*/ 0 w 1373"/>
                    <a:gd name="T47" fmla="*/ 0 h 1223"/>
                    <a:gd name="T48" fmla="*/ 0 w 1373"/>
                    <a:gd name="T49" fmla="*/ 0 h 1223"/>
                    <a:gd name="T50" fmla="*/ 0 w 1373"/>
                    <a:gd name="T51" fmla="*/ 0 h 1223"/>
                    <a:gd name="T52" fmla="*/ 0 w 1373"/>
                    <a:gd name="T53" fmla="*/ 0 h 1223"/>
                    <a:gd name="T54" fmla="*/ 0 w 1373"/>
                    <a:gd name="T55" fmla="*/ 0 h 1223"/>
                    <a:gd name="T56" fmla="*/ 0 w 1373"/>
                    <a:gd name="T57" fmla="*/ 0 h 1223"/>
                    <a:gd name="T58" fmla="*/ 0 w 1373"/>
                    <a:gd name="T59" fmla="*/ 0 h 1223"/>
                    <a:gd name="T60" fmla="*/ 0 w 1373"/>
                    <a:gd name="T61" fmla="*/ 0 h 1223"/>
                    <a:gd name="T62" fmla="*/ 0 w 1373"/>
                    <a:gd name="T63" fmla="*/ 0 h 1223"/>
                    <a:gd name="T64" fmla="*/ 0 w 1373"/>
                    <a:gd name="T65" fmla="*/ 0 h 1223"/>
                    <a:gd name="T66" fmla="*/ 0 w 1373"/>
                    <a:gd name="T67" fmla="*/ 0 h 1223"/>
                    <a:gd name="T68" fmla="*/ 0 w 1373"/>
                    <a:gd name="T69" fmla="*/ 0 h 1223"/>
                    <a:gd name="T70" fmla="*/ 0 w 1373"/>
                    <a:gd name="T71" fmla="*/ 0 h 1223"/>
                    <a:gd name="T72" fmla="*/ 0 w 1373"/>
                    <a:gd name="T73" fmla="*/ 0 h 1223"/>
                    <a:gd name="T74" fmla="*/ 0 w 1373"/>
                    <a:gd name="T75" fmla="*/ 0 h 1223"/>
                    <a:gd name="T76" fmla="*/ 0 w 1373"/>
                    <a:gd name="T77" fmla="*/ 0 h 12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373"/>
                    <a:gd name="T118" fmla="*/ 0 h 1223"/>
                    <a:gd name="T119" fmla="*/ 1373 w 1373"/>
                    <a:gd name="T120" fmla="*/ 1223 h 12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373" h="1223">
                      <a:moveTo>
                        <a:pt x="1328" y="21"/>
                      </a:moveTo>
                      <a:lnTo>
                        <a:pt x="1331" y="60"/>
                      </a:lnTo>
                      <a:lnTo>
                        <a:pt x="1346" y="45"/>
                      </a:lnTo>
                      <a:lnTo>
                        <a:pt x="1364" y="132"/>
                      </a:lnTo>
                      <a:lnTo>
                        <a:pt x="1373" y="234"/>
                      </a:lnTo>
                      <a:lnTo>
                        <a:pt x="1337" y="340"/>
                      </a:lnTo>
                      <a:lnTo>
                        <a:pt x="1252" y="364"/>
                      </a:lnTo>
                      <a:lnTo>
                        <a:pt x="1261" y="340"/>
                      </a:lnTo>
                      <a:lnTo>
                        <a:pt x="1216" y="376"/>
                      </a:lnTo>
                      <a:lnTo>
                        <a:pt x="1177" y="415"/>
                      </a:lnTo>
                      <a:lnTo>
                        <a:pt x="1089" y="457"/>
                      </a:lnTo>
                      <a:lnTo>
                        <a:pt x="980" y="466"/>
                      </a:lnTo>
                      <a:lnTo>
                        <a:pt x="850" y="472"/>
                      </a:lnTo>
                      <a:lnTo>
                        <a:pt x="795" y="466"/>
                      </a:lnTo>
                      <a:lnTo>
                        <a:pt x="844" y="445"/>
                      </a:lnTo>
                      <a:lnTo>
                        <a:pt x="865" y="391"/>
                      </a:lnTo>
                      <a:lnTo>
                        <a:pt x="826" y="436"/>
                      </a:lnTo>
                      <a:lnTo>
                        <a:pt x="777" y="463"/>
                      </a:lnTo>
                      <a:lnTo>
                        <a:pt x="732" y="487"/>
                      </a:lnTo>
                      <a:lnTo>
                        <a:pt x="686" y="481"/>
                      </a:lnTo>
                      <a:lnTo>
                        <a:pt x="717" y="460"/>
                      </a:lnTo>
                      <a:lnTo>
                        <a:pt x="747" y="433"/>
                      </a:lnTo>
                      <a:lnTo>
                        <a:pt x="698" y="451"/>
                      </a:lnTo>
                      <a:lnTo>
                        <a:pt x="650" y="487"/>
                      </a:lnTo>
                      <a:lnTo>
                        <a:pt x="493" y="505"/>
                      </a:lnTo>
                      <a:lnTo>
                        <a:pt x="335" y="529"/>
                      </a:lnTo>
                      <a:lnTo>
                        <a:pt x="288" y="541"/>
                      </a:lnTo>
                      <a:lnTo>
                        <a:pt x="327" y="769"/>
                      </a:lnTo>
                      <a:lnTo>
                        <a:pt x="297" y="982"/>
                      </a:lnTo>
                      <a:lnTo>
                        <a:pt x="294" y="1190"/>
                      </a:lnTo>
                      <a:lnTo>
                        <a:pt x="194" y="1211"/>
                      </a:lnTo>
                      <a:lnTo>
                        <a:pt x="106" y="1223"/>
                      </a:lnTo>
                      <a:lnTo>
                        <a:pt x="0" y="1220"/>
                      </a:lnTo>
                      <a:lnTo>
                        <a:pt x="6" y="922"/>
                      </a:lnTo>
                      <a:lnTo>
                        <a:pt x="6" y="673"/>
                      </a:lnTo>
                      <a:lnTo>
                        <a:pt x="22" y="535"/>
                      </a:lnTo>
                      <a:lnTo>
                        <a:pt x="8" y="448"/>
                      </a:lnTo>
                      <a:lnTo>
                        <a:pt x="18" y="352"/>
                      </a:lnTo>
                      <a:lnTo>
                        <a:pt x="36" y="288"/>
                      </a:lnTo>
                      <a:lnTo>
                        <a:pt x="111" y="240"/>
                      </a:lnTo>
                      <a:lnTo>
                        <a:pt x="205" y="198"/>
                      </a:lnTo>
                      <a:lnTo>
                        <a:pt x="390" y="138"/>
                      </a:lnTo>
                      <a:lnTo>
                        <a:pt x="538" y="96"/>
                      </a:lnTo>
                      <a:lnTo>
                        <a:pt x="620" y="90"/>
                      </a:lnTo>
                      <a:lnTo>
                        <a:pt x="653" y="138"/>
                      </a:lnTo>
                      <a:lnTo>
                        <a:pt x="756" y="189"/>
                      </a:lnTo>
                      <a:lnTo>
                        <a:pt x="701" y="144"/>
                      </a:lnTo>
                      <a:lnTo>
                        <a:pt x="659" y="120"/>
                      </a:lnTo>
                      <a:lnTo>
                        <a:pt x="644" y="87"/>
                      </a:lnTo>
                      <a:lnTo>
                        <a:pt x="650" y="72"/>
                      </a:lnTo>
                      <a:lnTo>
                        <a:pt x="680" y="72"/>
                      </a:lnTo>
                      <a:lnTo>
                        <a:pt x="698" y="90"/>
                      </a:lnTo>
                      <a:lnTo>
                        <a:pt x="717" y="108"/>
                      </a:lnTo>
                      <a:lnTo>
                        <a:pt x="762" y="126"/>
                      </a:lnTo>
                      <a:lnTo>
                        <a:pt x="720" y="90"/>
                      </a:lnTo>
                      <a:lnTo>
                        <a:pt x="701" y="63"/>
                      </a:lnTo>
                      <a:lnTo>
                        <a:pt x="714" y="45"/>
                      </a:lnTo>
                      <a:lnTo>
                        <a:pt x="750" y="33"/>
                      </a:lnTo>
                      <a:lnTo>
                        <a:pt x="798" y="75"/>
                      </a:lnTo>
                      <a:lnTo>
                        <a:pt x="844" y="102"/>
                      </a:lnTo>
                      <a:lnTo>
                        <a:pt x="789" y="42"/>
                      </a:lnTo>
                      <a:lnTo>
                        <a:pt x="771" y="18"/>
                      </a:lnTo>
                      <a:lnTo>
                        <a:pt x="771" y="0"/>
                      </a:lnTo>
                      <a:lnTo>
                        <a:pt x="816" y="6"/>
                      </a:lnTo>
                      <a:lnTo>
                        <a:pt x="859" y="36"/>
                      </a:lnTo>
                      <a:lnTo>
                        <a:pt x="886" y="57"/>
                      </a:lnTo>
                      <a:lnTo>
                        <a:pt x="1016" y="69"/>
                      </a:lnTo>
                      <a:lnTo>
                        <a:pt x="1013" y="36"/>
                      </a:lnTo>
                      <a:lnTo>
                        <a:pt x="1052" y="24"/>
                      </a:lnTo>
                      <a:lnTo>
                        <a:pt x="1052" y="66"/>
                      </a:lnTo>
                      <a:lnTo>
                        <a:pt x="1092" y="75"/>
                      </a:lnTo>
                      <a:lnTo>
                        <a:pt x="1177" y="87"/>
                      </a:lnTo>
                      <a:lnTo>
                        <a:pt x="1171" y="42"/>
                      </a:lnTo>
                      <a:lnTo>
                        <a:pt x="1201" y="42"/>
                      </a:lnTo>
                      <a:lnTo>
                        <a:pt x="1204" y="87"/>
                      </a:lnTo>
                      <a:lnTo>
                        <a:pt x="1252" y="84"/>
                      </a:lnTo>
                      <a:lnTo>
                        <a:pt x="1304" y="72"/>
                      </a:lnTo>
                      <a:lnTo>
                        <a:pt x="1307" y="36"/>
                      </a:lnTo>
                      <a:lnTo>
                        <a:pt x="1328" y="2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92" name="Freeform 235"/>
                <p:cNvSpPr>
                  <a:spLocks noChangeArrowheads="1"/>
                </p:cNvSpPr>
                <p:nvPr/>
              </p:nvSpPr>
              <p:spPr bwMode="auto">
                <a:xfrm>
                  <a:off x="4750" y="3127"/>
                  <a:ext cx="16" cy="3"/>
                </a:xfrm>
                <a:custGeom>
                  <a:avLst/>
                  <a:gdLst>
                    <a:gd name="T0" fmla="*/ 0 w 188"/>
                    <a:gd name="T1" fmla="*/ 0 h 33"/>
                    <a:gd name="T2" fmla="*/ 0 w 188"/>
                    <a:gd name="T3" fmla="*/ 0 h 33"/>
                    <a:gd name="T4" fmla="*/ 0 w 188"/>
                    <a:gd name="T5" fmla="*/ 0 h 33"/>
                    <a:gd name="T6" fmla="*/ 0 w 188"/>
                    <a:gd name="T7" fmla="*/ 0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8"/>
                    <a:gd name="T13" fmla="*/ 0 h 33"/>
                    <a:gd name="T14" fmla="*/ 188 w 188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8" h="33">
                      <a:moveTo>
                        <a:pt x="188" y="0"/>
                      </a:moveTo>
                      <a:lnTo>
                        <a:pt x="100" y="33"/>
                      </a:lnTo>
                      <a:lnTo>
                        <a:pt x="0" y="24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93" name="Freeform 236"/>
                <p:cNvSpPr>
                  <a:spLocks noChangeArrowheads="1"/>
                </p:cNvSpPr>
                <p:nvPr/>
              </p:nvSpPr>
              <p:spPr bwMode="auto">
                <a:xfrm>
                  <a:off x="4773" y="3122"/>
                  <a:ext cx="10" cy="3"/>
                </a:xfrm>
                <a:custGeom>
                  <a:avLst/>
                  <a:gdLst>
                    <a:gd name="T0" fmla="*/ 0 w 115"/>
                    <a:gd name="T1" fmla="*/ 0 h 39"/>
                    <a:gd name="T2" fmla="*/ 0 w 115"/>
                    <a:gd name="T3" fmla="*/ 0 h 39"/>
                    <a:gd name="T4" fmla="*/ 0 w 115"/>
                    <a:gd name="T5" fmla="*/ 0 h 39"/>
                    <a:gd name="T6" fmla="*/ 0 w 115"/>
                    <a:gd name="T7" fmla="*/ 0 h 39"/>
                    <a:gd name="T8" fmla="*/ 0 w 115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39"/>
                    <a:gd name="T17" fmla="*/ 115 w 115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39">
                      <a:moveTo>
                        <a:pt x="115" y="0"/>
                      </a:moveTo>
                      <a:lnTo>
                        <a:pt x="85" y="24"/>
                      </a:lnTo>
                      <a:lnTo>
                        <a:pt x="0" y="36"/>
                      </a:lnTo>
                      <a:lnTo>
                        <a:pt x="88" y="39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94" name="Freeform 237"/>
                <p:cNvSpPr>
                  <a:spLocks noChangeArrowheads="1"/>
                </p:cNvSpPr>
                <p:nvPr/>
              </p:nvSpPr>
              <p:spPr bwMode="auto">
                <a:xfrm>
                  <a:off x="4726" y="3119"/>
                  <a:ext cx="15" cy="7"/>
                </a:xfrm>
                <a:custGeom>
                  <a:avLst/>
                  <a:gdLst>
                    <a:gd name="T0" fmla="*/ 0 w 175"/>
                    <a:gd name="T1" fmla="*/ 0 h 96"/>
                    <a:gd name="T2" fmla="*/ 0 w 175"/>
                    <a:gd name="T3" fmla="*/ 0 h 96"/>
                    <a:gd name="T4" fmla="*/ 0 w 175"/>
                    <a:gd name="T5" fmla="*/ 0 h 96"/>
                    <a:gd name="T6" fmla="*/ 0 w 175"/>
                    <a:gd name="T7" fmla="*/ 0 h 96"/>
                    <a:gd name="T8" fmla="*/ 0 w 175"/>
                    <a:gd name="T9" fmla="*/ 0 h 96"/>
                    <a:gd name="T10" fmla="*/ 0 w 175"/>
                    <a:gd name="T11" fmla="*/ 0 h 96"/>
                    <a:gd name="T12" fmla="*/ 0 w 175"/>
                    <a:gd name="T13" fmla="*/ 0 h 96"/>
                    <a:gd name="T14" fmla="*/ 0 w 175"/>
                    <a:gd name="T15" fmla="*/ 0 h 96"/>
                    <a:gd name="T16" fmla="*/ 0 w 175"/>
                    <a:gd name="T17" fmla="*/ 0 h 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5"/>
                    <a:gd name="T28" fmla="*/ 0 h 96"/>
                    <a:gd name="T29" fmla="*/ 175 w 175"/>
                    <a:gd name="T30" fmla="*/ 96 h 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5" h="96">
                      <a:moveTo>
                        <a:pt x="175" y="0"/>
                      </a:moveTo>
                      <a:lnTo>
                        <a:pt x="96" y="9"/>
                      </a:lnTo>
                      <a:lnTo>
                        <a:pt x="81" y="21"/>
                      </a:lnTo>
                      <a:lnTo>
                        <a:pt x="81" y="51"/>
                      </a:lnTo>
                      <a:lnTo>
                        <a:pt x="75" y="84"/>
                      </a:lnTo>
                      <a:lnTo>
                        <a:pt x="0" y="96"/>
                      </a:lnTo>
                      <a:lnTo>
                        <a:pt x="90" y="93"/>
                      </a:lnTo>
                      <a:lnTo>
                        <a:pt x="105" y="33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95" name="Freeform 238"/>
                <p:cNvSpPr>
                  <a:spLocks noChangeArrowheads="1"/>
                </p:cNvSpPr>
                <p:nvPr/>
              </p:nvSpPr>
              <p:spPr bwMode="auto">
                <a:xfrm>
                  <a:off x="4674" y="3139"/>
                  <a:ext cx="51" cy="12"/>
                </a:xfrm>
                <a:custGeom>
                  <a:avLst/>
                  <a:gdLst>
                    <a:gd name="T0" fmla="*/ 0 w 569"/>
                    <a:gd name="T1" fmla="*/ 0 h 141"/>
                    <a:gd name="T2" fmla="*/ 0 w 569"/>
                    <a:gd name="T3" fmla="*/ 0 h 141"/>
                    <a:gd name="T4" fmla="*/ 0 w 569"/>
                    <a:gd name="T5" fmla="*/ 0 h 141"/>
                    <a:gd name="T6" fmla="*/ 0 w 569"/>
                    <a:gd name="T7" fmla="*/ 0 h 141"/>
                    <a:gd name="T8" fmla="*/ 0 w 569"/>
                    <a:gd name="T9" fmla="*/ 0 h 141"/>
                    <a:gd name="T10" fmla="*/ 0 w 569"/>
                    <a:gd name="T11" fmla="*/ 0 h 141"/>
                    <a:gd name="T12" fmla="*/ 0 w 569"/>
                    <a:gd name="T13" fmla="*/ 0 h 141"/>
                    <a:gd name="T14" fmla="*/ 0 w 569"/>
                    <a:gd name="T15" fmla="*/ 0 h 141"/>
                    <a:gd name="T16" fmla="*/ 0 w 569"/>
                    <a:gd name="T17" fmla="*/ 0 h 141"/>
                    <a:gd name="T18" fmla="*/ 0 w 569"/>
                    <a:gd name="T19" fmla="*/ 0 h 141"/>
                    <a:gd name="T20" fmla="*/ 0 w 569"/>
                    <a:gd name="T21" fmla="*/ 0 h 141"/>
                    <a:gd name="T22" fmla="*/ 0 w 569"/>
                    <a:gd name="T23" fmla="*/ 0 h 141"/>
                    <a:gd name="T24" fmla="*/ 0 w 569"/>
                    <a:gd name="T25" fmla="*/ 0 h 141"/>
                    <a:gd name="T26" fmla="*/ 0 w 569"/>
                    <a:gd name="T27" fmla="*/ 0 h 14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69"/>
                    <a:gd name="T43" fmla="*/ 0 h 141"/>
                    <a:gd name="T44" fmla="*/ 569 w 569"/>
                    <a:gd name="T45" fmla="*/ 141 h 14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69" h="141">
                      <a:moveTo>
                        <a:pt x="569" y="0"/>
                      </a:moveTo>
                      <a:lnTo>
                        <a:pt x="423" y="6"/>
                      </a:lnTo>
                      <a:lnTo>
                        <a:pt x="275" y="42"/>
                      </a:lnTo>
                      <a:lnTo>
                        <a:pt x="166" y="48"/>
                      </a:lnTo>
                      <a:lnTo>
                        <a:pt x="75" y="66"/>
                      </a:lnTo>
                      <a:lnTo>
                        <a:pt x="42" y="114"/>
                      </a:lnTo>
                      <a:lnTo>
                        <a:pt x="0" y="141"/>
                      </a:lnTo>
                      <a:lnTo>
                        <a:pt x="42" y="132"/>
                      </a:lnTo>
                      <a:lnTo>
                        <a:pt x="81" y="78"/>
                      </a:lnTo>
                      <a:lnTo>
                        <a:pt x="202" y="54"/>
                      </a:lnTo>
                      <a:lnTo>
                        <a:pt x="275" y="54"/>
                      </a:lnTo>
                      <a:lnTo>
                        <a:pt x="333" y="42"/>
                      </a:lnTo>
                      <a:lnTo>
                        <a:pt x="432" y="15"/>
                      </a:lnTo>
                      <a:lnTo>
                        <a:pt x="569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grpSp>
              <p:nvGrpSpPr>
                <p:cNvPr id="396" name="Group 239"/>
                <p:cNvGrpSpPr>
                  <a:grpSpLocks/>
                </p:cNvGrpSpPr>
                <p:nvPr/>
              </p:nvGrpSpPr>
              <p:grpSpPr bwMode="auto">
                <a:xfrm>
                  <a:off x="4682" y="3046"/>
                  <a:ext cx="50" cy="26"/>
                  <a:chOff x="4682" y="3046"/>
                  <a:chExt cx="50" cy="26"/>
                </a:xfrm>
              </p:grpSpPr>
              <p:grpSp>
                <p:nvGrpSpPr>
                  <p:cNvPr id="439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4682" y="3046"/>
                    <a:ext cx="43" cy="21"/>
                    <a:chOff x="4682" y="3046"/>
                    <a:chExt cx="43" cy="21"/>
                  </a:xfrm>
                </p:grpSpPr>
                <p:sp>
                  <p:nvSpPr>
                    <p:cNvPr id="443" name="Freeform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2" y="3046"/>
                      <a:ext cx="44" cy="22"/>
                    </a:xfrm>
                    <a:custGeom>
                      <a:avLst/>
                      <a:gdLst>
                        <a:gd name="T0" fmla="*/ 0 w 500"/>
                        <a:gd name="T1" fmla="*/ 0 h 252"/>
                        <a:gd name="T2" fmla="*/ 0 w 500"/>
                        <a:gd name="T3" fmla="*/ 0 h 252"/>
                        <a:gd name="T4" fmla="*/ 0 w 500"/>
                        <a:gd name="T5" fmla="*/ 0 h 252"/>
                        <a:gd name="T6" fmla="*/ 0 w 500"/>
                        <a:gd name="T7" fmla="*/ 0 h 252"/>
                        <a:gd name="T8" fmla="*/ 0 w 500"/>
                        <a:gd name="T9" fmla="*/ 0 h 252"/>
                        <a:gd name="T10" fmla="*/ 0 w 500"/>
                        <a:gd name="T11" fmla="*/ 0 h 252"/>
                        <a:gd name="T12" fmla="*/ 0 w 500"/>
                        <a:gd name="T13" fmla="*/ 0 h 252"/>
                        <a:gd name="T14" fmla="*/ 0 w 500"/>
                        <a:gd name="T15" fmla="*/ 0 h 252"/>
                        <a:gd name="T16" fmla="*/ 0 w 500"/>
                        <a:gd name="T17" fmla="*/ 0 h 252"/>
                        <a:gd name="T18" fmla="*/ 0 w 500"/>
                        <a:gd name="T19" fmla="*/ 0 h 252"/>
                        <a:gd name="T20" fmla="*/ 0 w 500"/>
                        <a:gd name="T21" fmla="*/ 0 h 252"/>
                        <a:gd name="T22" fmla="*/ 0 w 500"/>
                        <a:gd name="T23" fmla="*/ 0 h 252"/>
                        <a:gd name="T24" fmla="*/ 0 w 500"/>
                        <a:gd name="T25" fmla="*/ 0 h 252"/>
                        <a:gd name="T26" fmla="*/ 0 w 500"/>
                        <a:gd name="T27" fmla="*/ 0 h 252"/>
                        <a:gd name="T28" fmla="*/ 0 w 500"/>
                        <a:gd name="T29" fmla="*/ 0 h 252"/>
                        <a:gd name="T30" fmla="*/ 0 w 500"/>
                        <a:gd name="T31" fmla="*/ 0 h 252"/>
                        <a:gd name="T32" fmla="*/ 0 w 500"/>
                        <a:gd name="T33" fmla="*/ 0 h 252"/>
                        <a:gd name="T34" fmla="*/ 0 w 500"/>
                        <a:gd name="T35" fmla="*/ 0 h 252"/>
                        <a:gd name="T36" fmla="*/ 0 w 500"/>
                        <a:gd name="T37" fmla="*/ 0 h 252"/>
                        <a:gd name="T38" fmla="*/ 0 w 500"/>
                        <a:gd name="T39" fmla="*/ 0 h 252"/>
                        <a:gd name="T40" fmla="*/ 0 w 500"/>
                        <a:gd name="T41" fmla="*/ 0 h 252"/>
                        <a:gd name="T42" fmla="*/ 0 w 500"/>
                        <a:gd name="T43" fmla="*/ 0 h 252"/>
                        <a:gd name="T44" fmla="*/ 0 w 500"/>
                        <a:gd name="T45" fmla="*/ 0 h 252"/>
                        <a:gd name="T46" fmla="*/ 0 w 500"/>
                        <a:gd name="T47" fmla="*/ 0 h 252"/>
                        <a:gd name="T48" fmla="*/ 0 w 500"/>
                        <a:gd name="T49" fmla="*/ 0 h 252"/>
                        <a:gd name="T50" fmla="*/ 0 w 500"/>
                        <a:gd name="T51" fmla="*/ 0 h 252"/>
                        <a:gd name="T52" fmla="*/ 0 w 500"/>
                        <a:gd name="T53" fmla="*/ 0 h 252"/>
                        <a:gd name="T54" fmla="*/ 0 w 500"/>
                        <a:gd name="T55" fmla="*/ 0 h 252"/>
                        <a:gd name="T56" fmla="*/ 0 w 500"/>
                        <a:gd name="T57" fmla="*/ 0 h 252"/>
                        <a:gd name="T58" fmla="*/ 0 w 500"/>
                        <a:gd name="T59" fmla="*/ 0 h 252"/>
                        <a:gd name="T60" fmla="*/ 0 w 500"/>
                        <a:gd name="T61" fmla="*/ 0 h 252"/>
                        <a:gd name="T62" fmla="*/ 0 w 500"/>
                        <a:gd name="T63" fmla="*/ 0 h 252"/>
                        <a:gd name="T64" fmla="*/ 0 w 500"/>
                        <a:gd name="T65" fmla="*/ 0 h 252"/>
                        <a:gd name="T66" fmla="*/ 0 w 500"/>
                        <a:gd name="T67" fmla="*/ 0 h 252"/>
                        <a:gd name="T68" fmla="*/ 0 w 500"/>
                        <a:gd name="T69" fmla="*/ 0 h 252"/>
                        <a:gd name="T70" fmla="*/ 0 w 500"/>
                        <a:gd name="T71" fmla="*/ 0 h 252"/>
                        <a:gd name="T72" fmla="*/ 0 w 500"/>
                        <a:gd name="T73" fmla="*/ 0 h 252"/>
                        <a:gd name="T74" fmla="*/ 0 w 500"/>
                        <a:gd name="T75" fmla="*/ 0 h 252"/>
                        <a:gd name="T76" fmla="*/ 0 w 500"/>
                        <a:gd name="T77" fmla="*/ 0 h 252"/>
                        <a:gd name="T78" fmla="*/ 0 w 500"/>
                        <a:gd name="T79" fmla="*/ 0 h 252"/>
                        <a:gd name="T80" fmla="*/ 0 w 500"/>
                        <a:gd name="T81" fmla="*/ 0 h 252"/>
                        <a:gd name="T82" fmla="*/ 0 w 500"/>
                        <a:gd name="T83" fmla="*/ 0 h 252"/>
                        <a:gd name="T84" fmla="*/ 0 w 500"/>
                        <a:gd name="T85" fmla="*/ 0 h 252"/>
                        <a:gd name="T86" fmla="*/ 0 w 500"/>
                        <a:gd name="T87" fmla="*/ 0 h 252"/>
                        <a:gd name="T88" fmla="*/ 0 w 500"/>
                        <a:gd name="T89" fmla="*/ 0 h 252"/>
                        <a:gd name="T90" fmla="*/ 0 w 500"/>
                        <a:gd name="T91" fmla="*/ 0 h 252"/>
                        <a:gd name="T92" fmla="*/ 0 w 500"/>
                        <a:gd name="T93" fmla="*/ 0 h 252"/>
                        <a:gd name="T94" fmla="*/ 0 w 500"/>
                        <a:gd name="T95" fmla="*/ 0 h 252"/>
                        <a:gd name="T96" fmla="*/ 0 w 500"/>
                        <a:gd name="T97" fmla="*/ 0 h 252"/>
                        <a:gd name="T98" fmla="*/ 0 w 500"/>
                        <a:gd name="T99" fmla="*/ 0 h 252"/>
                        <a:gd name="T100" fmla="*/ 0 w 500"/>
                        <a:gd name="T101" fmla="*/ 0 h 252"/>
                        <a:gd name="T102" fmla="*/ 0 w 500"/>
                        <a:gd name="T103" fmla="*/ 0 h 252"/>
                        <a:gd name="T104" fmla="*/ 0 w 500"/>
                        <a:gd name="T105" fmla="*/ 0 h 252"/>
                        <a:gd name="T106" fmla="*/ 0 w 500"/>
                        <a:gd name="T107" fmla="*/ 0 h 252"/>
                        <a:gd name="T108" fmla="*/ 0 w 500"/>
                        <a:gd name="T109" fmla="*/ 0 h 252"/>
                        <a:gd name="T110" fmla="*/ 0 w 500"/>
                        <a:gd name="T111" fmla="*/ 0 h 252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500"/>
                        <a:gd name="T169" fmla="*/ 0 h 252"/>
                        <a:gd name="T170" fmla="*/ 500 w 500"/>
                        <a:gd name="T171" fmla="*/ 252 h 252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500" h="252">
                          <a:moveTo>
                            <a:pt x="452" y="252"/>
                          </a:moveTo>
                          <a:lnTo>
                            <a:pt x="426" y="246"/>
                          </a:lnTo>
                          <a:lnTo>
                            <a:pt x="400" y="233"/>
                          </a:lnTo>
                          <a:lnTo>
                            <a:pt x="376" y="228"/>
                          </a:lnTo>
                          <a:lnTo>
                            <a:pt x="334" y="234"/>
                          </a:lnTo>
                          <a:lnTo>
                            <a:pt x="304" y="233"/>
                          </a:lnTo>
                          <a:lnTo>
                            <a:pt x="283" y="226"/>
                          </a:lnTo>
                          <a:lnTo>
                            <a:pt x="266" y="220"/>
                          </a:lnTo>
                          <a:lnTo>
                            <a:pt x="249" y="212"/>
                          </a:lnTo>
                          <a:lnTo>
                            <a:pt x="230" y="196"/>
                          </a:lnTo>
                          <a:lnTo>
                            <a:pt x="215" y="181"/>
                          </a:lnTo>
                          <a:lnTo>
                            <a:pt x="192" y="163"/>
                          </a:lnTo>
                          <a:lnTo>
                            <a:pt x="159" y="169"/>
                          </a:lnTo>
                          <a:lnTo>
                            <a:pt x="139" y="170"/>
                          </a:lnTo>
                          <a:lnTo>
                            <a:pt x="128" y="167"/>
                          </a:lnTo>
                          <a:lnTo>
                            <a:pt x="121" y="161"/>
                          </a:lnTo>
                          <a:lnTo>
                            <a:pt x="117" y="152"/>
                          </a:lnTo>
                          <a:lnTo>
                            <a:pt x="120" y="143"/>
                          </a:lnTo>
                          <a:lnTo>
                            <a:pt x="128" y="133"/>
                          </a:lnTo>
                          <a:lnTo>
                            <a:pt x="139" y="129"/>
                          </a:lnTo>
                          <a:lnTo>
                            <a:pt x="166" y="125"/>
                          </a:lnTo>
                          <a:lnTo>
                            <a:pt x="197" y="114"/>
                          </a:lnTo>
                          <a:lnTo>
                            <a:pt x="171" y="93"/>
                          </a:lnTo>
                          <a:lnTo>
                            <a:pt x="140" y="81"/>
                          </a:lnTo>
                          <a:lnTo>
                            <a:pt x="112" y="83"/>
                          </a:lnTo>
                          <a:lnTo>
                            <a:pt x="81" y="81"/>
                          </a:lnTo>
                          <a:lnTo>
                            <a:pt x="63" y="87"/>
                          </a:lnTo>
                          <a:lnTo>
                            <a:pt x="37" y="88"/>
                          </a:lnTo>
                          <a:lnTo>
                            <a:pt x="29" y="81"/>
                          </a:lnTo>
                          <a:lnTo>
                            <a:pt x="27" y="70"/>
                          </a:lnTo>
                          <a:lnTo>
                            <a:pt x="13" y="71"/>
                          </a:lnTo>
                          <a:lnTo>
                            <a:pt x="4" y="69"/>
                          </a:lnTo>
                          <a:lnTo>
                            <a:pt x="0" y="59"/>
                          </a:lnTo>
                          <a:lnTo>
                            <a:pt x="3" y="50"/>
                          </a:lnTo>
                          <a:lnTo>
                            <a:pt x="11" y="46"/>
                          </a:lnTo>
                          <a:lnTo>
                            <a:pt x="25" y="38"/>
                          </a:lnTo>
                          <a:lnTo>
                            <a:pt x="36" y="30"/>
                          </a:lnTo>
                          <a:lnTo>
                            <a:pt x="48" y="23"/>
                          </a:lnTo>
                          <a:lnTo>
                            <a:pt x="63" y="19"/>
                          </a:lnTo>
                          <a:lnTo>
                            <a:pt x="75" y="19"/>
                          </a:lnTo>
                          <a:lnTo>
                            <a:pt x="136" y="6"/>
                          </a:lnTo>
                          <a:lnTo>
                            <a:pt x="149" y="3"/>
                          </a:lnTo>
                          <a:lnTo>
                            <a:pt x="163" y="0"/>
                          </a:lnTo>
                          <a:lnTo>
                            <a:pt x="178" y="3"/>
                          </a:lnTo>
                          <a:lnTo>
                            <a:pt x="196" y="9"/>
                          </a:lnTo>
                          <a:lnTo>
                            <a:pt x="249" y="38"/>
                          </a:lnTo>
                          <a:lnTo>
                            <a:pt x="273" y="43"/>
                          </a:lnTo>
                          <a:lnTo>
                            <a:pt x="295" y="48"/>
                          </a:lnTo>
                          <a:lnTo>
                            <a:pt x="312" y="59"/>
                          </a:lnTo>
                          <a:lnTo>
                            <a:pt x="322" y="72"/>
                          </a:lnTo>
                          <a:lnTo>
                            <a:pt x="366" y="102"/>
                          </a:lnTo>
                          <a:lnTo>
                            <a:pt x="386" y="116"/>
                          </a:lnTo>
                          <a:lnTo>
                            <a:pt x="411" y="143"/>
                          </a:lnTo>
                          <a:lnTo>
                            <a:pt x="427" y="151"/>
                          </a:lnTo>
                          <a:lnTo>
                            <a:pt x="500" y="154"/>
                          </a:lnTo>
                          <a:lnTo>
                            <a:pt x="452" y="252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1440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44" name="Freeform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9" y="3056"/>
                      <a:ext cx="11" cy="1"/>
                    </a:xfrm>
                    <a:custGeom>
                      <a:avLst/>
                      <a:gdLst>
                        <a:gd name="T0" fmla="*/ 0 w 120"/>
                        <a:gd name="T1" fmla="*/ 0 h 30"/>
                        <a:gd name="T2" fmla="*/ 0 w 120"/>
                        <a:gd name="T3" fmla="*/ 0 h 30"/>
                        <a:gd name="T4" fmla="*/ 0 w 120"/>
                        <a:gd name="T5" fmla="*/ 0 h 30"/>
                        <a:gd name="T6" fmla="*/ 0 w 120"/>
                        <a:gd name="T7" fmla="*/ 0 h 30"/>
                        <a:gd name="T8" fmla="*/ 0 w 120"/>
                        <a:gd name="T9" fmla="*/ 0 h 30"/>
                        <a:gd name="T10" fmla="*/ 0 w 120"/>
                        <a:gd name="T11" fmla="*/ 0 h 30"/>
                        <a:gd name="T12" fmla="*/ 0 w 120"/>
                        <a:gd name="T13" fmla="*/ 0 h 30"/>
                        <a:gd name="T14" fmla="*/ 0 w 120"/>
                        <a:gd name="T15" fmla="*/ 0 h 30"/>
                        <a:gd name="T16" fmla="*/ 0 w 120"/>
                        <a:gd name="T17" fmla="*/ 0 h 30"/>
                        <a:gd name="T18" fmla="*/ 0 w 120"/>
                        <a:gd name="T19" fmla="*/ 0 h 30"/>
                        <a:gd name="T20" fmla="*/ 0 w 120"/>
                        <a:gd name="T21" fmla="*/ 0 h 30"/>
                        <a:gd name="T22" fmla="*/ 0 w 120"/>
                        <a:gd name="T23" fmla="*/ 0 h 30"/>
                        <a:gd name="T24" fmla="*/ 0 w 120"/>
                        <a:gd name="T25" fmla="*/ 0 h 30"/>
                        <a:gd name="T26" fmla="*/ 0 w 120"/>
                        <a:gd name="T27" fmla="*/ 0 h 30"/>
                        <a:gd name="T28" fmla="*/ 0 w 120"/>
                        <a:gd name="T29" fmla="*/ 0 h 30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20"/>
                        <a:gd name="T46" fmla="*/ 0 h 30"/>
                        <a:gd name="T47" fmla="*/ 120 w 120"/>
                        <a:gd name="T48" fmla="*/ 30 h 30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20" h="30">
                          <a:moveTo>
                            <a:pt x="0" y="0"/>
                          </a:moveTo>
                          <a:lnTo>
                            <a:pt x="3" y="8"/>
                          </a:lnTo>
                          <a:lnTo>
                            <a:pt x="24" y="7"/>
                          </a:lnTo>
                          <a:lnTo>
                            <a:pt x="33" y="12"/>
                          </a:lnTo>
                          <a:lnTo>
                            <a:pt x="51" y="21"/>
                          </a:lnTo>
                          <a:lnTo>
                            <a:pt x="75" y="26"/>
                          </a:lnTo>
                          <a:lnTo>
                            <a:pt x="101" y="27"/>
                          </a:lnTo>
                          <a:lnTo>
                            <a:pt x="120" y="30"/>
                          </a:lnTo>
                          <a:lnTo>
                            <a:pt x="104" y="24"/>
                          </a:lnTo>
                          <a:lnTo>
                            <a:pt x="84" y="21"/>
                          </a:lnTo>
                          <a:lnTo>
                            <a:pt x="70" y="21"/>
                          </a:lnTo>
                          <a:lnTo>
                            <a:pt x="51" y="15"/>
                          </a:lnTo>
                          <a:lnTo>
                            <a:pt x="35" y="6"/>
                          </a:lnTo>
                          <a:lnTo>
                            <a:pt x="28" y="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45" name="Freeform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6" y="3057"/>
                      <a:ext cx="1" cy="1"/>
                    </a:xfrm>
                    <a:custGeom>
                      <a:avLst/>
                      <a:gdLst>
                        <a:gd name="T0" fmla="*/ 0 w 14"/>
                        <a:gd name="T1" fmla="*/ 0 h 18"/>
                        <a:gd name="T2" fmla="*/ 0 w 14"/>
                        <a:gd name="T3" fmla="*/ 0 h 18"/>
                        <a:gd name="T4" fmla="*/ 0 w 14"/>
                        <a:gd name="T5" fmla="*/ 0 h 18"/>
                        <a:gd name="T6" fmla="*/ 0 w 14"/>
                        <a:gd name="T7" fmla="*/ 0 h 18"/>
                        <a:gd name="T8" fmla="*/ 0 w 14"/>
                        <a:gd name="T9" fmla="*/ 0 h 18"/>
                        <a:gd name="T10" fmla="*/ 0 w 14"/>
                        <a:gd name="T11" fmla="*/ 0 h 18"/>
                        <a:gd name="T12" fmla="*/ 0 w 14"/>
                        <a:gd name="T13" fmla="*/ 0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"/>
                        <a:gd name="T22" fmla="*/ 0 h 18"/>
                        <a:gd name="T23" fmla="*/ 14 w 14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" h="18">
                          <a:moveTo>
                            <a:pt x="2" y="0"/>
                          </a:moveTo>
                          <a:lnTo>
                            <a:pt x="8" y="5"/>
                          </a:lnTo>
                          <a:lnTo>
                            <a:pt x="6" y="11"/>
                          </a:lnTo>
                          <a:lnTo>
                            <a:pt x="0" y="18"/>
                          </a:lnTo>
                          <a:lnTo>
                            <a:pt x="12" y="13"/>
                          </a:lnTo>
                          <a:lnTo>
                            <a:pt x="14" y="6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46" name="Freeform 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5" y="3048"/>
                      <a:ext cx="6" cy="3"/>
                    </a:xfrm>
                    <a:custGeom>
                      <a:avLst/>
                      <a:gdLst>
                        <a:gd name="T0" fmla="*/ 0 w 70"/>
                        <a:gd name="T1" fmla="*/ 0 h 33"/>
                        <a:gd name="T2" fmla="*/ 0 w 70"/>
                        <a:gd name="T3" fmla="*/ 0 h 33"/>
                        <a:gd name="T4" fmla="*/ 0 w 70"/>
                        <a:gd name="T5" fmla="*/ 0 h 33"/>
                        <a:gd name="T6" fmla="*/ 0 w 70"/>
                        <a:gd name="T7" fmla="*/ 0 h 33"/>
                        <a:gd name="T8" fmla="*/ 0 w 70"/>
                        <a:gd name="T9" fmla="*/ 0 h 33"/>
                        <a:gd name="T10" fmla="*/ 0 w 70"/>
                        <a:gd name="T11" fmla="*/ 0 h 33"/>
                        <a:gd name="T12" fmla="*/ 0 w 70"/>
                        <a:gd name="T13" fmla="*/ 0 h 33"/>
                        <a:gd name="T14" fmla="*/ 0 w 70"/>
                        <a:gd name="T15" fmla="*/ 0 h 33"/>
                        <a:gd name="T16" fmla="*/ 0 w 70"/>
                        <a:gd name="T17" fmla="*/ 0 h 33"/>
                        <a:gd name="T18" fmla="*/ 0 w 70"/>
                        <a:gd name="T19" fmla="*/ 0 h 33"/>
                        <a:gd name="T20" fmla="*/ 0 w 70"/>
                        <a:gd name="T21" fmla="*/ 0 h 33"/>
                        <a:gd name="T22" fmla="*/ 0 w 70"/>
                        <a:gd name="T23" fmla="*/ 0 h 33"/>
                        <a:gd name="T24" fmla="*/ 0 w 70"/>
                        <a:gd name="T25" fmla="*/ 0 h 33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0"/>
                        <a:gd name="T40" fmla="*/ 0 h 33"/>
                        <a:gd name="T41" fmla="*/ 70 w 70"/>
                        <a:gd name="T42" fmla="*/ 33 h 33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0" h="33">
                          <a:moveTo>
                            <a:pt x="0" y="31"/>
                          </a:moveTo>
                          <a:lnTo>
                            <a:pt x="7" y="33"/>
                          </a:lnTo>
                          <a:lnTo>
                            <a:pt x="17" y="23"/>
                          </a:lnTo>
                          <a:lnTo>
                            <a:pt x="31" y="17"/>
                          </a:lnTo>
                          <a:lnTo>
                            <a:pt x="38" y="10"/>
                          </a:lnTo>
                          <a:lnTo>
                            <a:pt x="44" y="6"/>
                          </a:lnTo>
                          <a:lnTo>
                            <a:pt x="60" y="3"/>
                          </a:lnTo>
                          <a:lnTo>
                            <a:pt x="70" y="1"/>
                          </a:lnTo>
                          <a:lnTo>
                            <a:pt x="57" y="0"/>
                          </a:lnTo>
                          <a:lnTo>
                            <a:pt x="39" y="3"/>
                          </a:lnTo>
                          <a:lnTo>
                            <a:pt x="33" y="8"/>
                          </a:lnTo>
                          <a:lnTo>
                            <a:pt x="25" y="14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47" name="Freeform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3" y="3048"/>
                      <a:ext cx="10" cy="2"/>
                    </a:xfrm>
                    <a:custGeom>
                      <a:avLst/>
                      <a:gdLst>
                        <a:gd name="T0" fmla="*/ 0 w 110"/>
                        <a:gd name="T1" fmla="*/ 0 h 29"/>
                        <a:gd name="T2" fmla="*/ 0 w 110"/>
                        <a:gd name="T3" fmla="*/ 0 h 29"/>
                        <a:gd name="T4" fmla="*/ 0 w 110"/>
                        <a:gd name="T5" fmla="*/ 0 h 29"/>
                        <a:gd name="T6" fmla="*/ 0 w 110"/>
                        <a:gd name="T7" fmla="*/ 0 h 29"/>
                        <a:gd name="T8" fmla="*/ 0 w 110"/>
                        <a:gd name="T9" fmla="*/ 0 h 29"/>
                        <a:gd name="T10" fmla="*/ 0 w 110"/>
                        <a:gd name="T11" fmla="*/ 0 h 29"/>
                        <a:gd name="T12" fmla="*/ 0 w 110"/>
                        <a:gd name="T13" fmla="*/ 0 h 29"/>
                        <a:gd name="T14" fmla="*/ 0 w 110"/>
                        <a:gd name="T15" fmla="*/ 0 h 29"/>
                        <a:gd name="T16" fmla="*/ 0 w 110"/>
                        <a:gd name="T17" fmla="*/ 0 h 29"/>
                        <a:gd name="T18" fmla="*/ 0 w 110"/>
                        <a:gd name="T19" fmla="*/ 0 h 29"/>
                        <a:gd name="T20" fmla="*/ 0 w 110"/>
                        <a:gd name="T21" fmla="*/ 0 h 29"/>
                        <a:gd name="T22" fmla="*/ 0 w 110"/>
                        <a:gd name="T23" fmla="*/ 0 h 29"/>
                        <a:gd name="T24" fmla="*/ 0 w 110"/>
                        <a:gd name="T25" fmla="*/ 0 h 29"/>
                        <a:gd name="T26" fmla="*/ 0 w 110"/>
                        <a:gd name="T27" fmla="*/ 0 h 29"/>
                        <a:gd name="T28" fmla="*/ 0 w 110"/>
                        <a:gd name="T29" fmla="*/ 0 h 29"/>
                        <a:gd name="T30" fmla="*/ 0 w 110"/>
                        <a:gd name="T31" fmla="*/ 0 h 2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0"/>
                        <a:gd name="T49" fmla="*/ 0 h 29"/>
                        <a:gd name="T50" fmla="*/ 110 w 110"/>
                        <a:gd name="T51" fmla="*/ 29 h 2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0" h="29">
                          <a:moveTo>
                            <a:pt x="0" y="7"/>
                          </a:moveTo>
                          <a:lnTo>
                            <a:pt x="23" y="4"/>
                          </a:lnTo>
                          <a:lnTo>
                            <a:pt x="36" y="0"/>
                          </a:lnTo>
                          <a:lnTo>
                            <a:pt x="42" y="0"/>
                          </a:lnTo>
                          <a:lnTo>
                            <a:pt x="56" y="3"/>
                          </a:lnTo>
                          <a:lnTo>
                            <a:pt x="62" y="10"/>
                          </a:lnTo>
                          <a:lnTo>
                            <a:pt x="73" y="16"/>
                          </a:lnTo>
                          <a:lnTo>
                            <a:pt x="95" y="25"/>
                          </a:lnTo>
                          <a:lnTo>
                            <a:pt x="110" y="25"/>
                          </a:lnTo>
                          <a:lnTo>
                            <a:pt x="94" y="29"/>
                          </a:lnTo>
                          <a:lnTo>
                            <a:pt x="84" y="27"/>
                          </a:lnTo>
                          <a:lnTo>
                            <a:pt x="60" y="15"/>
                          </a:lnTo>
                          <a:lnTo>
                            <a:pt x="52" y="7"/>
                          </a:lnTo>
                          <a:lnTo>
                            <a:pt x="36" y="5"/>
                          </a:lnTo>
                          <a:lnTo>
                            <a:pt x="23" y="7"/>
                          </a:lnTo>
                          <a:lnTo>
                            <a:pt x="0" y="7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48" name="Freeform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6" y="3050"/>
                      <a:ext cx="2" cy="3"/>
                    </a:xfrm>
                    <a:custGeom>
                      <a:avLst/>
                      <a:gdLst>
                        <a:gd name="T0" fmla="*/ 0 w 23"/>
                        <a:gd name="T1" fmla="*/ 0 h 21"/>
                        <a:gd name="T2" fmla="*/ 0 w 23"/>
                        <a:gd name="T3" fmla="*/ 0 h 21"/>
                        <a:gd name="T4" fmla="*/ 0 w 23"/>
                        <a:gd name="T5" fmla="*/ 0 h 21"/>
                        <a:gd name="T6" fmla="*/ 0 w 23"/>
                        <a:gd name="T7" fmla="*/ 0 h 21"/>
                        <a:gd name="T8" fmla="*/ 0 w 23"/>
                        <a:gd name="T9" fmla="*/ 0 h 21"/>
                        <a:gd name="T10" fmla="*/ 0 w 23"/>
                        <a:gd name="T11" fmla="*/ 0 h 2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3"/>
                        <a:gd name="T19" fmla="*/ 0 h 21"/>
                        <a:gd name="T20" fmla="*/ 23 w 23"/>
                        <a:gd name="T21" fmla="*/ 21 h 2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3" h="21">
                          <a:moveTo>
                            <a:pt x="17" y="0"/>
                          </a:moveTo>
                          <a:lnTo>
                            <a:pt x="23" y="8"/>
                          </a:lnTo>
                          <a:lnTo>
                            <a:pt x="16" y="17"/>
                          </a:lnTo>
                          <a:lnTo>
                            <a:pt x="0" y="21"/>
                          </a:lnTo>
                          <a:lnTo>
                            <a:pt x="17" y="10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49" name="Freeform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5" y="3048"/>
                      <a:ext cx="1" cy="3"/>
                    </a:xfrm>
                    <a:custGeom>
                      <a:avLst/>
                      <a:gdLst>
                        <a:gd name="T0" fmla="*/ 0 w 23"/>
                        <a:gd name="T1" fmla="*/ 0 h 20"/>
                        <a:gd name="T2" fmla="*/ 0 w 23"/>
                        <a:gd name="T3" fmla="*/ 0 h 20"/>
                        <a:gd name="T4" fmla="*/ 0 w 23"/>
                        <a:gd name="T5" fmla="*/ 0 h 20"/>
                        <a:gd name="T6" fmla="*/ 0 w 23"/>
                        <a:gd name="T7" fmla="*/ 0 h 20"/>
                        <a:gd name="T8" fmla="*/ 0 w 23"/>
                        <a:gd name="T9" fmla="*/ 0 h 20"/>
                        <a:gd name="T10" fmla="*/ 0 w 23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3"/>
                        <a:gd name="T19" fmla="*/ 0 h 20"/>
                        <a:gd name="T20" fmla="*/ 23 w 23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3" h="20">
                          <a:moveTo>
                            <a:pt x="23" y="11"/>
                          </a:moveTo>
                          <a:lnTo>
                            <a:pt x="17" y="0"/>
                          </a:lnTo>
                          <a:lnTo>
                            <a:pt x="16" y="9"/>
                          </a:lnTo>
                          <a:lnTo>
                            <a:pt x="0" y="18"/>
                          </a:lnTo>
                          <a:lnTo>
                            <a:pt x="2" y="20"/>
                          </a:lnTo>
                          <a:lnTo>
                            <a:pt x="23" y="11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0" name="Freeform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8" y="3051"/>
                      <a:ext cx="2" cy="3"/>
                    </a:xfrm>
                    <a:custGeom>
                      <a:avLst/>
                      <a:gdLst>
                        <a:gd name="T0" fmla="*/ 0 w 26"/>
                        <a:gd name="T1" fmla="*/ 0 h 29"/>
                        <a:gd name="T2" fmla="*/ 0 w 26"/>
                        <a:gd name="T3" fmla="*/ 0 h 29"/>
                        <a:gd name="T4" fmla="*/ 0 w 26"/>
                        <a:gd name="T5" fmla="*/ 0 h 29"/>
                        <a:gd name="T6" fmla="*/ 0 w 26"/>
                        <a:gd name="T7" fmla="*/ 0 h 29"/>
                        <a:gd name="T8" fmla="*/ 0 w 26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29"/>
                        <a:gd name="T17" fmla="*/ 26 w 26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29">
                          <a:moveTo>
                            <a:pt x="0" y="0"/>
                          </a:moveTo>
                          <a:lnTo>
                            <a:pt x="6" y="15"/>
                          </a:lnTo>
                          <a:lnTo>
                            <a:pt x="16" y="27"/>
                          </a:lnTo>
                          <a:lnTo>
                            <a:pt x="26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1" name="Freeform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17" y="3061"/>
                      <a:ext cx="2" cy="3"/>
                    </a:xfrm>
                    <a:custGeom>
                      <a:avLst/>
                      <a:gdLst>
                        <a:gd name="T0" fmla="*/ 0 w 34"/>
                        <a:gd name="T1" fmla="*/ 0 h 27"/>
                        <a:gd name="T2" fmla="*/ 0 w 34"/>
                        <a:gd name="T3" fmla="*/ 0 h 27"/>
                        <a:gd name="T4" fmla="*/ 0 w 34"/>
                        <a:gd name="T5" fmla="*/ 0 h 27"/>
                        <a:gd name="T6" fmla="*/ 0 w 34"/>
                        <a:gd name="T7" fmla="*/ 0 h 2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4"/>
                        <a:gd name="T13" fmla="*/ 0 h 27"/>
                        <a:gd name="T14" fmla="*/ 34 w 34"/>
                        <a:gd name="T15" fmla="*/ 27 h 2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4" h="27">
                          <a:moveTo>
                            <a:pt x="34" y="0"/>
                          </a:moveTo>
                          <a:lnTo>
                            <a:pt x="12" y="10"/>
                          </a:lnTo>
                          <a:lnTo>
                            <a:pt x="0" y="27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440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4721" y="3057"/>
                    <a:ext cx="11" cy="15"/>
                    <a:chOff x="4721" y="3057"/>
                    <a:chExt cx="11" cy="15"/>
                  </a:xfrm>
                </p:grpSpPr>
                <p:sp>
                  <p:nvSpPr>
                    <p:cNvPr id="441" name="Freeform 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1" y="3057"/>
                      <a:ext cx="12" cy="16"/>
                    </a:xfrm>
                    <a:custGeom>
                      <a:avLst/>
                      <a:gdLst>
                        <a:gd name="T0" fmla="*/ 0 w 145"/>
                        <a:gd name="T1" fmla="*/ 0 h 177"/>
                        <a:gd name="T2" fmla="*/ 0 w 145"/>
                        <a:gd name="T3" fmla="*/ 0 h 177"/>
                        <a:gd name="T4" fmla="*/ 0 w 145"/>
                        <a:gd name="T5" fmla="*/ 0 h 177"/>
                        <a:gd name="T6" fmla="*/ 0 w 145"/>
                        <a:gd name="T7" fmla="*/ 0 h 177"/>
                        <a:gd name="T8" fmla="*/ 0 w 145"/>
                        <a:gd name="T9" fmla="*/ 0 h 177"/>
                        <a:gd name="T10" fmla="*/ 0 w 145"/>
                        <a:gd name="T11" fmla="*/ 0 h 177"/>
                        <a:gd name="T12" fmla="*/ 0 w 145"/>
                        <a:gd name="T13" fmla="*/ 0 h 177"/>
                        <a:gd name="T14" fmla="*/ 0 w 145"/>
                        <a:gd name="T15" fmla="*/ 0 h 177"/>
                        <a:gd name="T16" fmla="*/ 0 w 145"/>
                        <a:gd name="T17" fmla="*/ 0 h 177"/>
                        <a:gd name="T18" fmla="*/ 0 w 145"/>
                        <a:gd name="T19" fmla="*/ 0 h 17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45"/>
                        <a:gd name="T31" fmla="*/ 0 h 177"/>
                        <a:gd name="T32" fmla="*/ 145 w 145"/>
                        <a:gd name="T33" fmla="*/ 177 h 17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45" h="177">
                          <a:moveTo>
                            <a:pt x="51" y="12"/>
                          </a:moveTo>
                          <a:lnTo>
                            <a:pt x="27" y="37"/>
                          </a:lnTo>
                          <a:lnTo>
                            <a:pt x="17" y="58"/>
                          </a:lnTo>
                          <a:lnTo>
                            <a:pt x="7" y="91"/>
                          </a:lnTo>
                          <a:lnTo>
                            <a:pt x="7" y="111"/>
                          </a:lnTo>
                          <a:lnTo>
                            <a:pt x="0" y="140"/>
                          </a:lnTo>
                          <a:lnTo>
                            <a:pt x="118" y="177"/>
                          </a:lnTo>
                          <a:lnTo>
                            <a:pt x="145" y="0"/>
                          </a:lnTo>
                          <a:lnTo>
                            <a:pt x="97" y="12"/>
                          </a:lnTo>
                          <a:lnTo>
                            <a:pt x="51" y="1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44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42" name="Freeform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2" y="3058"/>
                      <a:ext cx="10" cy="13"/>
                    </a:xfrm>
                    <a:custGeom>
                      <a:avLst/>
                      <a:gdLst>
                        <a:gd name="T0" fmla="*/ 0 w 118"/>
                        <a:gd name="T1" fmla="*/ 0 h 147"/>
                        <a:gd name="T2" fmla="*/ 0 w 118"/>
                        <a:gd name="T3" fmla="*/ 0 h 147"/>
                        <a:gd name="T4" fmla="*/ 0 w 118"/>
                        <a:gd name="T5" fmla="*/ 0 h 147"/>
                        <a:gd name="T6" fmla="*/ 0 w 118"/>
                        <a:gd name="T7" fmla="*/ 0 h 147"/>
                        <a:gd name="T8" fmla="*/ 0 w 118"/>
                        <a:gd name="T9" fmla="*/ 0 h 147"/>
                        <a:gd name="T10" fmla="*/ 0 w 118"/>
                        <a:gd name="T11" fmla="*/ 0 h 147"/>
                        <a:gd name="T12" fmla="*/ 0 w 118"/>
                        <a:gd name="T13" fmla="*/ 0 h 147"/>
                        <a:gd name="T14" fmla="*/ 0 w 118"/>
                        <a:gd name="T15" fmla="*/ 0 h 147"/>
                        <a:gd name="T16" fmla="*/ 0 w 118"/>
                        <a:gd name="T17" fmla="*/ 0 h 14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18"/>
                        <a:gd name="T28" fmla="*/ 0 h 147"/>
                        <a:gd name="T29" fmla="*/ 118 w 118"/>
                        <a:gd name="T30" fmla="*/ 147 h 14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18" h="147">
                          <a:moveTo>
                            <a:pt x="47" y="4"/>
                          </a:moveTo>
                          <a:lnTo>
                            <a:pt x="25" y="27"/>
                          </a:lnTo>
                          <a:lnTo>
                            <a:pt x="8" y="61"/>
                          </a:lnTo>
                          <a:lnTo>
                            <a:pt x="4" y="86"/>
                          </a:lnTo>
                          <a:lnTo>
                            <a:pt x="0" y="114"/>
                          </a:lnTo>
                          <a:lnTo>
                            <a:pt x="95" y="147"/>
                          </a:lnTo>
                          <a:lnTo>
                            <a:pt x="118" y="0"/>
                          </a:lnTo>
                          <a:lnTo>
                            <a:pt x="82" y="6"/>
                          </a:lnTo>
                          <a:lnTo>
                            <a:pt x="47" y="4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397" name="Freeform 253"/>
                <p:cNvSpPr>
                  <a:spLocks noChangeArrowheads="1"/>
                </p:cNvSpPr>
                <p:nvPr/>
              </p:nvSpPr>
              <p:spPr bwMode="auto">
                <a:xfrm>
                  <a:off x="4732" y="2973"/>
                  <a:ext cx="44" cy="47"/>
                </a:xfrm>
                <a:custGeom>
                  <a:avLst/>
                  <a:gdLst>
                    <a:gd name="T0" fmla="*/ 0 w 492"/>
                    <a:gd name="T1" fmla="*/ 0 h 534"/>
                    <a:gd name="T2" fmla="*/ 0 w 492"/>
                    <a:gd name="T3" fmla="*/ 0 h 534"/>
                    <a:gd name="T4" fmla="*/ 0 w 492"/>
                    <a:gd name="T5" fmla="*/ 0 h 534"/>
                    <a:gd name="T6" fmla="*/ 0 w 492"/>
                    <a:gd name="T7" fmla="*/ 0 h 534"/>
                    <a:gd name="T8" fmla="*/ 0 w 492"/>
                    <a:gd name="T9" fmla="*/ 0 h 534"/>
                    <a:gd name="T10" fmla="*/ 0 w 492"/>
                    <a:gd name="T11" fmla="*/ 0 h 534"/>
                    <a:gd name="T12" fmla="*/ 0 w 492"/>
                    <a:gd name="T13" fmla="*/ 0 h 534"/>
                    <a:gd name="T14" fmla="*/ 0 w 492"/>
                    <a:gd name="T15" fmla="*/ 0 h 534"/>
                    <a:gd name="T16" fmla="*/ 0 w 492"/>
                    <a:gd name="T17" fmla="*/ 0 h 534"/>
                    <a:gd name="T18" fmla="*/ 0 w 492"/>
                    <a:gd name="T19" fmla="*/ 0 h 534"/>
                    <a:gd name="T20" fmla="*/ 0 w 492"/>
                    <a:gd name="T21" fmla="*/ 0 h 534"/>
                    <a:gd name="T22" fmla="*/ 0 w 492"/>
                    <a:gd name="T23" fmla="*/ 0 h 534"/>
                    <a:gd name="T24" fmla="*/ 0 w 492"/>
                    <a:gd name="T25" fmla="*/ 0 h 534"/>
                    <a:gd name="T26" fmla="*/ 0 w 492"/>
                    <a:gd name="T27" fmla="*/ 0 h 534"/>
                    <a:gd name="T28" fmla="*/ 0 w 492"/>
                    <a:gd name="T29" fmla="*/ 0 h 534"/>
                    <a:gd name="T30" fmla="*/ 0 w 492"/>
                    <a:gd name="T31" fmla="*/ 0 h 534"/>
                    <a:gd name="T32" fmla="*/ 0 w 492"/>
                    <a:gd name="T33" fmla="*/ 0 h 534"/>
                    <a:gd name="T34" fmla="*/ 0 w 492"/>
                    <a:gd name="T35" fmla="*/ 0 h 534"/>
                    <a:gd name="T36" fmla="*/ 0 w 492"/>
                    <a:gd name="T37" fmla="*/ 0 h 534"/>
                    <a:gd name="T38" fmla="*/ 0 w 492"/>
                    <a:gd name="T39" fmla="*/ 0 h 534"/>
                    <a:gd name="T40" fmla="*/ 0 w 492"/>
                    <a:gd name="T41" fmla="*/ 0 h 534"/>
                    <a:gd name="T42" fmla="*/ 0 w 492"/>
                    <a:gd name="T43" fmla="*/ 0 h 534"/>
                    <a:gd name="T44" fmla="*/ 0 w 492"/>
                    <a:gd name="T45" fmla="*/ 0 h 534"/>
                    <a:gd name="T46" fmla="*/ 0 w 492"/>
                    <a:gd name="T47" fmla="*/ 0 h 534"/>
                    <a:gd name="T48" fmla="*/ 0 w 492"/>
                    <a:gd name="T49" fmla="*/ 0 h 534"/>
                    <a:gd name="T50" fmla="*/ 0 w 492"/>
                    <a:gd name="T51" fmla="*/ 0 h 534"/>
                    <a:gd name="T52" fmla="*/ 0 w 492"/>
                    <a:gd name="T53" fmla="*/ 0 h 534"/>
                    <a:gd name="T54" fmla="*/ 0 w 492"/>
                    <a:gd name="T55" fmla="*/ 0 h 534"/>
                    <a:gd name="T56" fmla="*/ 0 w 492"/>
                    <a:gd name="T57" fmla="*/ 0 h 534"/>
                    <a:gd name="T58" fmla="*/ 0 w 492"/>
                    <a:gd name="T59" fmla="*/ 0 h 534"/>
                    <a:gd name="T60" fmla="*/ 0 w 492"/>
                    <a:gd name="T61" fmla="*/ 0 h 534"/>
                    <a:gd name="T62" fmla="*/ 0 w 492"/>
                    <a:gd name="T63" fmla="*/ 0 h 534"/>
                    <a:gd name="T64" fmla="*/ 0 w 492"/>
                    <a:gd name="T65" fmla="*/ 0 h 534"/>
                    <a:gd name="T66" fmla="*/ 0 w 492"/>
                    <a:gd name="T67" fmla="*/ 0 h 534"/>
                    <a:gd name="T68" fmla="*/ 0 w 492"/>
                    <a:gd name="T69" fmla="*/ 0 h 534"/>
                    <a:gd name="T70" fmla="*/ 0 w 492"/>
                    <a:gd name="T71" fmla="*/ 0 h 53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92"/>
                    <a:gd name="T109" fmla="*/ 0 h 534"/>
                    <a:gd name="T110" fmla="*/ 492 w 492"/>
                    <a:gd name="T111" fmla="*/ 534 h 53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92" h="534">
                      <a:moveTo>
                        <a:pt x="161" y="17"/>
                      </a:moveTo>
                      <a:lnTo>
                        <a:pt x="118" y="48"/>
                      </a:lnTo>
                      <a:lnTo>
                        <a:pt x="95" y="86"/>
                      </a:lnTo>
                      <a:lnTo>
                        <a:pt x="74" y="127"/>
                      </a:lnTo>
                      <a:lnTo>
                        <a:pt x="61" y="148"/>
                      </a:lnTo>
                      <a:lnTo>
                        <a:pt x="61" y="171"/>
                      </a:lnTo>
                      <a:lnTo>
                        <a:pt x="72" y="198"/>
                      </a:lnTo>
                      <a:lnTo>
                        <a:pt x="51" y="219"/>
                      </a:lnTo>
                      <a:lnTo>
                        <a:pt x="17" y="278"/>
                      </a:lnTo>
                      <a:lnTo>
                        <a:pt x="0" y="309"/>
                      </a:lnTo>
                      <a:lnTo>
                        <a:pt x="0" y="319"/>
                      </a:lnTo>
                      <a:lnTo>
                        <a:pt x="4" y="330"/>
                      </a:lnTo>
                      <a:lnTo>
                        <a:pt x="18" y="333"/>
                      </a:lnTo>
                      <a:lnTo>
                        <a:pt x="40" y="334"/>
                      </a:lnTo>
                      <a:lnTo>
                        <a:pt x="52" y="338"/>
                      </a:lnTo>
                      <a:lnTo>
                        <a:pt x="51" y="361"/>
                      </a:lnTo>
                      <a:lnTo>
                        <a:pt x="45" y="388"/>
                      </a:lnTo>
                      <a:lnTo>
                        <a:pt x="57" y="403"/>
                      </a:lnTo>
                      <a:lnTo>
                        <a:pt x="53" y="423"/>
                      </a:lnTo>
                      <a:lnTo>
                        <a:pt x="63" y="436"/>
                      </a:lnTo>
                      <a:lnTo>
                        <a:pt x="73" y="471"/>
                      </a:lnTo>
                      <a:lnTo>
                        <a:pt x="88" y="482"/>
                      </a:lnTo>
                      <a:lnTo>
                        <a:pt x="111" y="482"/>
                      </a:lnTo>
                      <a:lnTo>
                        <a:pt x="143" y="477"/>
                      </a:lnTo>
                      <a:lnTo>
                        <a:pt x="178" y="471"/>
                      </a:lnTo>
                      <a:lnTo>
                        <a:pt x="175" y="534"/>
                      </a:lnTo>
                      <a:lnTo>
                        <a:pt x="437" y="450"/>
                      </a:lnTo>
                      <a:lnTo>
                        <a:pt x="416" y="401"/>
                      </a:lnTo>
                      <a:lnTo>
                        <a:pt x="421" y="363"/>
                      </a:lnTo>
                      <a:lnTo>
                        <a:pt x="492" y="292"/>
                      </a:lnTo>
                      <a:lnTo>
                        <a:pt x="492" y="102"/>
                      </a:lnTo>
                      <a:lnTo>
                        <a:pt x="444" y="50"/>
                      </a:lnTo>
                      <a:lnTo>
                        <a:pt x="384" y="23"/>
                      </a:lnTo>
                      <a:lnTo>
                        <a:pt x="320" y="0"/>
                      </a:lnTo>
                      <a:lnTo>
                        <a:pt x="236" y="11"/>
                      </a:lnTo>
                      <a:lnTo>
                        <a:pt x="161" y="17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1440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98" name="Freeform 254"/>
                <p:cNvSpPr>
                  <a:spLocks noChangeArrowheads="1"/>
                </p:cNvSpPr>
                <p:nvPr/>
              </p:nvSpPr>
              <p:spPr bwMode="auto">
                <a:xfrm>
                  <a:off x="4734" y="3001"/>
                  <a:ext cx="2" cy="2"/>
                </a:xfrm>
                <a:custGeom>
                  <a:avLst/>
                  <a:gdLst>
                    <a:gd name="T0" fmla="*/ 0 w 30"/>
                    <a:gd name="T1" fmla="*/ 0 h 8"/>
                    <a:gd name="T2" fmla="*/ 0 w 30"/>
                    <a:gd name="T3" fmla="*/ 0 h 8"/>
                    <a:gd name="T4" fmla="*/ 0 w 30"/>
                    <a:gd name="T5" fmla="*/ 0 h 8"/>
                    <a:gd name="T6" fmla="*/ 0 w 30"/>
                    <a:gd name="T7" fmla="*/ 0 h 8"/>
                    <a:gd name="T8" fmla="*/ 0 w 30"/>
                    <a:gd name="T9" fmla="*/ 0 h 8"/>
                    <a:gd name="T10" fmla="*/ 0 w 30"/>
                    <a:gd name="T11" fmla="*/ 0 h 8"/>
                    <a:gd name="T12" fmla="*/ 0 w 30"/>
                    <a:gd name="T13" fmla="*/ 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8"/>
                    <a:gd name="T23" fmla="*/ 30 w 30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8">
                      <a:moveTo>
                        <a:pt x="0" y="3"/>
                      </a:moveTo>
                      <a:lnTo>
                        <a:pt x="7" y="7"/>
                      </a:lnTo>
                      <a:lnTo>
                        <a:pt x="22" y="5"/>
                      </a:lnTo>
                      <a:lnTo>
                        <a:pt x="28" y="8"/>
                      </a:lnTo>
                      <a:lnTo>
                        <a:pt x="30" y="2"/>
                      </a:lnTo>
                      <a:lnTo>
                        <a:pt x="2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99" name="Freeform 255"/>
                <p:cNvSpPr>
                  <a:spLocks noChangeArrowheads="1"/>
                </p:cNvSpPr>
                <p:nvPr/>
              </p:nvSpPr>
              <p:spPr bwMode="auto">
                <a:xfrm>
                  <a:off x="4737" y="3000"/>
                  <a:ext cx="1" cy="1"/>
                </a:xfrm>
                <a:custGeom>
                  <a:avLst/>
                  <a:gdLst>
                    <a:gd name="T0" fmla="*/ 0 w 13"/>
                    <a:gd name="T1" fmla="*/ 0 h 22"/>
                    <a:gd name="T2" fmla="*/ 0 w 13"/>
                    <a:gd name="T3" fmla="*/ 0 h 22"/>
                    <a:gd name="T4" fmla="*/ 0 w 13"/>
                    <a:gd name="T5" fmla="*/ 0 h 22"/>
                    <a:gd name="T6" fmla="*/ 0 w 13"/>
                    <a:gd name="T7" fmla="*/ 0 h 22"/>
                    <a:gd name="T8" fmla="*/ 0 w 13"/>
                    <a:gd name="T9" fmla="*/ 0 h 22"/>
                    <a:gd name="T10" fmla="*/ 0 w 13"/>
                    <a:gd name="T11" fmla="*/ 0 h 22"/>
                    <a:gd name="T12" fmla="*/ 0 w 13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22"/>
                    <a:gd name="T23" fmla="*/ 13 w 13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2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8" y="12"/>
                      </a:lnTo>
                      <a:lnTo>
                        <a:pt x="10" y="22"/>
                      </a:lnTo>
                      <a:lnTo>
                        <a:pt x="13" y="9"/>
                      </a:lnTo>
                      <a:lnTo>
                        <a:pt x="1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400" name="Freeform 256"/>
                <p:cNvSpPr>
                  <a:spLocks noChangeArrowheads="1"/>
                </p:cNvSpPr>
                <p:nvPr/>
              </p:nvSpPr>
              <p:spPr bwMode="auto">
                <a:xfrm>
                  <a:off x="4738" y="2994"/>
                  <a:ext cx="1" cy="5"/>
                </a:xfrm>
                <a:custGeom>
                  <a:avLst/>
                  <a:gdLst>
                    <a:gd name="T0" fmla="*/ 0 w 14"/>
                    <a:gd name="T1" fmla="*/ 0 h 42"/>
                    <a:gd name="T2" fmla="*/ 0 w 14"/>
                    <a:gd name="T3" fmla="*/ 0 h 42"/>
                    <a:gd name="T4" fmla="*/ 0 w 14"/>
                    <a:gd name="T5" fmla="*/ 0 h 42"/>
                    <a:gd name="T6" fmla="*/ 0 w 14"/>
                    <a:gd name="T7" fmla="*/ 0 h 42"/>
                    <a:gd name="T8" fmla="*/ 0 w 14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42"/>
                    <a:gd name="T17" fmla="*/ 14 w 14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42">
                      <a:moveTo>
                        <a:pt x="14" y="0"/>
                      </a:moveTo>
                      <a:lnTo>
                        <a:pt x="4" y="24"/>
                      </a:lnTo>
                      <a:lnTo>
                        <a:pt x="0" y="42"/>
                      </a:lnTo>
                      <a:lnTo>
                        <a:pt x="7" y="3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401" name="Freeform 257"/>
                <p:cNvSpPr>
                  <a:spLocks noChangeArrowheads="1"/>
                </p:cNvSpPr>
                <p:nvPr/>
              </p:nvSpPr>
              <p:spPr bwMode="auto">
                <a:xfrm>
                  <a:off x="4740" y="2990"/>
                  <a:ext cx="5" cy="3"/>
                </a:xfrm>
                <a:custGeom>
                  <a:avLst/>
                  <a:gdLst>
                    <a:gd name="T0" fmla="*/ 0 w 54"/>
                    <a:gd name="T1" fmla="*/ 0 h 35"/>
                    <a:gd name="T2" fmla="*/ 0 w 54"/>
                    <a:gd name="T3" fmla="*/ 0 h 35"/>
                    <a:gd name="T4" fmla="*/ 0 w 54"/>
                    <a:gd name="T5" fmla="*/ 0 h 35"/>
                    <a:gd name="T6" fmla="*/ 0 w 54"/>
                    <a:gd name="T7" fmla="*/ 0 h 35"/>
                    <a:gd name="T8" fmla="*/ 0 w 54"/>
                    <a:gd name="T9" fmla="*/ 0 h 35"/>
                    <a:gd name="T10" fmla="*/ 0 w 54"/>
                    <a:gd name="T11" fmla="*/ 0 h 35"/>
                    <a:gd name="T12" fmla="*/ 0 w 54"/>
                    <a:gd name="T13" fmla="*/ 0 h 35"/>
                    <a:gd name="T14" fmla="*/ 0 w 54"/>
                    <a:gd name="T15" fmla="*/ 0 h 35"/>
                    <a:gd name="T16" fmla="*/ 0 w 54"/>
                    <a:gd name="T17" fmla="*/ 0 h 35"/>
                    <a:gd name="T18" fmla="*/ 0 w 54"/>
                    <a:gd name="T19" fmla="*/ 0 h 35"/>
                    <a:gd name="T20" fmla="*/ 0 w 54"/>
                    <a:gd name="T21" fmla="*/ 0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4"/>
                    <a:gd name="T34" fmla="*/ 0 h 35"/>
                    <a:gd name="T35" fmla="*/ 54 w 54"/>
                    <a:gd name="T36" fmla="*/ 35 h 3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4" h="35">
                      <a:moveTo>
                        <a:pt x="0" y="0"/>
                      </a:moveTo>
                      <a:lnTo>
                        <a:pt x="11" y="19"/>
                      </a:lnTo>
                      <a:lnTo>
                        <a:pt x="9" y="24"/>
                      </a:lnTo>
                      <a:lnTo>
                        <a:pt x="9" y="28"/>
                      </a:lnTo>
                      <a:lnTo>
                        <a:pt x="6" y="35"/>
                      </a:lnTo>
                      <a:lnTo>
                        <a:pt x="13" y="23"/>
                      </a:lnTo>
                      <a:lnTo>
                        <a:pt x="24" y="23"/>
                      </a:lnTo>
                      <a:lnTo>
                        <a:pt x="35" y="19"/>
                      </a:lnTo>
                      <a:lnTo>
                        <a:pt x="54" y="18"/>
                      </a:lnTo>
                      <a:lnTo>
                        <a:pt x="35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402" name="Freeform 258"/>
                <p:cNvSpPr>
                  <a:spLocks noChangeArrowheads="1"/>
                </p:cNvSpPr>
                <p:nvPr/>
              </p:nvSpPr>
              <p:spPr bwMode="auto">
                <a:xfrm>
                  <a:off x="4738" y="2986"/>
                  <a:ext cx="9" cy="3"/>
                </a:xfrm>
                <a:custGeom>
                  <a:avLst/>
                  <a:gdLst>
                    <a:gd name="T0" fmla="*/ 0 w 91"/>
                    <a:gd name="T1" fmla="*/ 0 h 33"/>
                    <a:gd name="T2" fmla="*/ 0 w 91"/>
                    <a:gd name="T3" fmla="*/ 0 h 33"/>
                    <a:gd name="T4" fmla="*/ 0 w 91"/>
                    <a:gd name="T5" fmla="*/ 0 h 33"/>
                    <a:gd name="T6" fmla="*/ 0 w 91"/>
                    <a:gd name="T7" fmla="*/ 0 h 33"/>
                    <a:gd name="T8" fmla="*/ 0 w 91"/>
                    <a:gd name="T9" fmla="*/ 0 h 33"/>
                    <a:gd name="T10" fmla="*/ 0 w 91"/>
                    <a:gd name="T11" fmla="*/ 0 h 33"/>
                    <a:gd name="T12" fmla="*/ 0 w 91"/>
                    <a:gd name="T13" fmla="*/ 0 h 33"/>
                    <a:gd name="T14" fmla="*/ 0 w 91"/>
                    <a:gd name="T15" fmla="*/ 0 h 33"/>
                    <a:gd name="T16" fmla="*/ 0 w 91"/>
                    <a:gd name="T17" fmla="*/ 0 h 33"/>
                    <a:gd name="T18" fmla="*/ 0 w 91"/>
                    <a:gd name="T19" fmla="*/ 0 h 33"/>
                    <a:gd name="T20" fmla="*/ 0 w 91"/>
                    <a:gd name="T21" fmla="*/ 0 h 33"/>
                    <a:gd name="T22" fmla="*/ 0 w 91"/>
                    <a:gd name="T23" fmla="*/ 0 h 33"/>
                    <a:gd name="T24" fmla="*/ 0 w 91"/>
                    <a:gd name="T25" fmla="*/ 0 h 33"/>
                    <a:gd name="T26" fmla="*/ 0 w 91"/>
                    <a:gd name="T27" fmla="*/ 0 h 33"/>
                    <a:gd name="T28" fmla="*/ 0 w 91"/>
                    <a:gd name="T29" fmla="*/ 0 h 3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1"/>
                    <a:gd name="T46" fmla="*/ 0 h 33"/>
                    <a:gd name="T47" fmla="*/ 91 w 91"/>
                    <a:gd name="T48" fmla="*/ 33 h 3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1" h="33">
                      <a:moveTo>
                        <a:pt x="0" y="17"/>
                      </a:moveTo>
                      <a:lnTo>
                        <a:pt x="4" y="29"/>
                      </a:lnTo>
                      <a:lnTo>
                        <a:pt x="13" y="33"/>
                      </a:lnTo>
                      <a:lnTo>
                        <a:pt x="28" y="23"/>
                      </a:lnTo>
                      <a:lnTo>
                        <a:pt x="46" y="17"/>
                      </a:lnTo>
                      <a:lnTo>
                        <a:pt x="76" y="16"/>
                      </a:lnTo>
                      <a:lnTo>
                        <a:pt x="91" y="18"/>
                      </a:lnTo>
                      <a:lnTo>
                        <a:pt x="67" y="8"/>
                      </a:lnTo>
                      <a:lnTo>
                        <a:pt x="51" y="4"/>
                      </a:lnTo>
                      <a:lnTo>
                        <a:pt x="53" y="0"/>
                      </a:lnTo>
                      <a:lnTo>
                        <a:pt x="38" y="6"/>
                      </a:lnTo>
                      <a:lnTo>
                        <a:pt x="40" y="2"/>
                      </a:lnTo>
                      <a:lnTo>
                        <a:pt x="27" y="8"/>
                      </a:lnTo>
                      <a:lnTo>
                        <a:pt x="15" y="8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403" name="Freeform 259"/>
                <p:cNvSpPr>
                  <a:spLocks noChangeArrowheads="1"/>
                </p:cNvSpPr>
                <p:nvPr/>
              </p:nvSpPr>
              <p:spPr bwMode="auto">
                <a:xfrm>
                  <a:off x="4756" y="2990"/>
                  <a:ext cx="5" cy="9"/>
                </a:xfrm>
                <a:custGeom>
                  <a:avLst/>
                  <a:gdLst>
                    <a:gd name="T0" fmla="*/ 0 w 53"/>
                    <a:gd name="T1" fmla="*/ 0 h 107"/>
                    <a:gd name="T2" fmla="*/ 0 w 53"/>
                    <a:gd name="T3" fmla="*/ 0 h 107"/>
                    <a:gd name="T4" fmla="*/ 0 w 53"/>
                    <a:gd name="T5" fmla="*/ 0 h 107"/>
                    <a:gd name="T6" fmla="*/ 0 w 53"/>
                    <a:gd name="T7" fmla="*/ 0 h 107"/>
                    <a:gd name="T8" fmla="*/ 0 w 53"/>
                    <a:gd name="T9" fmla="*/ 0 h 107"/>
                    <a:gd name="T10" fmla="*/ 0 w 53"/>
                    <a:gd name="T11" fmla="*/ 0 h 107"/>
                    <a:gd name="T12" fmla="*/ 0 w 53"/>
                    <a:gd name="T13" fmla="*/ 0 h 107"/>
                    <a:gd name="T14" fmla="*/ 0 w 53"/>
                    <a:gd name="T15" fmla="*/ 0 h 107"/>
                    <a:gd name="T16" fmla="*/ 0 w 53"/>
                    <a:gd name="T17" fmla="*/ 0 h 107"/>
                    <a:gd name="T18" fmla="*/ 0 w 53"/>
                    <a:gd name="T19" fmla="*/ 0 h 107"/>
                    <a:gd name="T20" fmla="*/ 0 w 53"/>
                    <a:gd name="T21" fmla="*/ 0 h 107"/>
                    <a:gd name="T22" fmla="*/ 0 w 53"/>
                    <a:gd name="T23" fmla="*/ 0 h 107"/>
                    <a:gd name="T24" fmla="*/ 0 w 53"/>
                    <a:gd name="T25" fmla="*/ 0 h 107"/>
                    <a:gd name="T26" fmla="*/ 0 w 53"/>
                    <a:gd name="T27" fmla="*/ 0 h 107"/>
                    <a:gd name="T28" fmla="*/ 0 w 53"/>
                    <a:gd name="T29" fmla="*/ 0 h 107"/>
                    <a:gd name="T30" fmla="*/ 0 w 53"/>
                    <a:gd name="T31" fmla="*/ 0 h 107"/>
                    <a:gd name="T32" fmla="*/ 0 w 53"/>
                    <a:gd name="T33" fmla="*/ 0 h 107"/>
                    <a:gd name="T34" fmla="*/ 0 w 53"/>
                    <a:gd name="T35" fmla="*/ 0 h 107"/>
                    <a:gd name="T36" fmla="*/ 0 w 53"/>
                    <a:gd name="T37" fmla="*/ 0 h 107"/>
                    <a:gd name="T38" fmla="*/ 0 w 53"/>
                    <a:gd name="T39" fmla="*/ 0 h 107"/>
                    <a:gd name="T40" fmla="*/ 0 w 53"/>
                    <a:gd name="T41" fmla="*/ 0 h 107"/>
                    <a:gd name="T42" fmla="*/ 0 w 53"/>
                    <a:gd name="T43" fmla="*/ 0 h 107"/>
                    <a:gd name="T44" fmla="*/ 0 w 53"/>
                    <a:gd name="T45" fmla="*/ 0 h 10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3"/>
                    <a:gd name="T70" fmla="*/ 0 h 107"/>
                    <a:gd name="T71" fmla="*/ 53 w 53"/>
                    <a:gd name="T72" fmla="*/ 107 h 10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3" h="107">
                      <a:moveTo>
                        <a:pt x="0" y="20"/>
                      </a:moveTo>
                      <a:lnTo>
                        <a:pt x="16" y="7"/>
                      </a:lnTo>
                      <a:lnTo>
                        <a:pt x="35" y="10"/>
                      </a:lnTo>
                      <a:lnTo>
                        <a:pt x="46" y="28"/>
                      </a:lnTo>
                      <a:lnTo>
                        <a:pt x="48" y="52"/>
                      </a:lnTo>
                      <a:lnTo>
                        <a:pt x="46" y="71"/>
                      </a:lnTo>
                      <a:lnTo>
                        <a:pt x="39" y="87"/>
                      </a:lnTo>
                      <a:lnTo>
                        <a:pt x="30" y="62"/>
                      </a:lnTo>
                      <a:lnTo>
                        <a:pt x="21" y="49"/>
                      </a:lnTo>
                      <a:lnTo>
                        <a:pt x="3" y="40"/>
                      </a:lnTo>
                      <a:lnTo>
                        <a:pt x="17" y="59"/>
                      </a:lnTo>
                      <a:lnTo>
                        <a:pt x="32" y="75"/>
                      </a:lnTo>
                      <a:lnTo>
                        <a:pt x="33" y="91"/>
                      </a:lnTo>
                      <a:lnTo>
                        <a:pt x="27" y="105"/>
                      </a:lnTo>
                      <a:lnTo>
                        <a:pt x="19" y="107"/>
                      </a:lnTo>
                      <a:lnTo>
                        <a:pt x="41" y="102"/>
                      </a:lnTo>
                      <a:lnTo>
                        <a:pt x="52" y="79"/>
                      </a:lnTo>
                      <a:lnTo>
                        <a:pt x="53" y="49"/>
                      </a:lnTo>
                      <a:lnTo>
                        <a:pt x="52" y="22"/>
                      </a:lnTo>
                      <a:lnTo>
                        <a:pt x="39" y="5"/>
                      </a:lnTo>
                      <a:lnTo>
                        <a:pt x="23" y="0"/>
                      </a:lnTo>
                      <a:lnTo>
                        <a:pt x="7" y="3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404" name="Freeform 260"/>
                <p:cNvSpPr>
                  <a:spLocks noChangeArrowheads="1"/>
                </p:cNvSpPr>
                <p:nvPr/>
              </p:nvSpPr>
              <p:spPr bwMode="auto">
                <a:xfrm>
                  <a:off x="4754" y="2989"/>
                  <a:ext cx="9" cy="12"/>
                </a:xfrm>
                <a:custGeom>
                  <a:avLst/>
                  <a:gdLst>
                    <a:gd name="T0" fmla="*/ 0 w 87"/>
                    <a:gd name="T1" fmla="*/ 0 h 144"/>
                    <a:gd name="T2" fmla="*/ 0 w 87"/>
                    <a:gd name="T3" fmla="*/ 0 h 144"/>
                    <a:gd name="T4" fmla="*/ 0 w 87"/>
                    <a:gd name="T5" fmla="*/ 0 h 144"/>
                    <a:gd name="T6" fmla="*/ 0 w 87"/>
                    <a:gd name="T7" fmla="*/ 0 h 144"/>
                    <a:gd name="T8" fmla="*/ 0 w 87"/>
                    <a:gd name="T9" fmla="*/ 0 h 144"/>
                    <a:gd name="T10" fmla="*/ 0 w 87"/>
                    <a:gd name="T11" fmla="*/ 0 h 144"/>
                    <a:gd name="T12" fmla="*/ 0 w 87"/>
                    <a:gd name="T13" fmla="*/ 0 h 144"/>
                    <a:gd name="T14" fmla="*/ 0 w 87"/>
                    <a:gd name="T15" fmla="*/ 0 h 144"/>
                    <a:gd name="T16" fmla="*/ 0 w 87"/>
                    <a:gd name="T17" fmla="*/ 0 h 144"/>
                    <a:gd name="T18" fmla="*/ 0 w 87"/>
                    <a:gd name="T19" fmla="*/ 0 h 144"/>
                    <a:gd name="T20" fmla="*/ 0 w 87"/>
                    <a:gd name="T21" fmla="*/ 0 h 144"/>
                    <a:gd name="T22" fmla="*/ 0 w 87"/>
                    <a:gd name="T23" fmla="*/ 0 h 144"/>
                    <a:gd name="T24" fmla="*/ 0 w 87"/>
                    <a:gd name="T25" fmla="*/ 0 h 144"/>
                    <a:gd name="T26" fmla="*/ 0 w 87"/>
                    <a:gd name="T27" fmla="*/ 0 h 144"/>
                    <a:gd name="T28" fmla="*/ 0 w 87"/>
                    <a:gd name="T29" fmla="*/ 0 h 144"/>
                    <a:gd name="T30" fmla="*/ 0 w 87"/>
                    <a:gd name="T31" fmla="*/ 0 h 144"/>
                    <a:gd name="T32" fmla="*/ 0 w 87"/>
                    <a:gd name="T33" fmla="*/ 0 h 144"/>
                    <a:gd name="T34" fmla="*/ 0 w 87"/>
                    <a:gd name="T35" fmla="*/ 0 h 144"/>
                    <a:gd name="T36" fmla="*/ 0 w 87"/>
                    <a:gd name="T37" fmla="*/ 0 h 144"/>
                    <a:gd name="T38" fmla="*/ 0 w 87"/>
                    <a:gd name="T39" fmla="*/ 0 h 144"/>
                    <a:gd name="T40" fmla="*/ 0 w 87"/>
                    <a:gd name="T41" fmla="*/ 0 h 144"/>
                    <a:gd name="T42" fmla="*/ 0 w 87"/>
                    <a:gd name="T43" fmla="*/ 0 h 144"/>
                    <a:gd name="T44" fmla="*/ 0 w 87"/>
                    <a:gd name="T45" fmla="*/ 0 h 144"/>
                    <a:gd name="T46" fmla="*/ 0 w 87"/>
                    <a:gd name="T47" fmla="*/ 0 h 144"/>
                    <a:gd name="T48" fmla="*/ 0 w 87"/>
                    <a:gd name="T49" fmla="*/ 0 h 144"/>
                    <a:gd name="T50" fmla="*/ 0 w 87"/>
                    <a:gd name="T51" fmla="*/ 0 h 144"/>
                    <a:gd name="T52" fmla="*/ 0 w 87"/>
                    <a:gd name="T53" fmla="*/ 0 h 1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87"/>
                    <a:gd name="T82" fmla="*/ 0 h 144"/>
                    <a:gd name="T83" fmla="*/ 87 w 87"/>
                    <a:gd name="T84" fmla="*/ 144 h 1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87" h="144">
                      <a:moveTo>
                        <a:pt x="0" y="35"/>
                      </a:moveTo>
                      <a:lnTo>
                        <a:pt x="14" y="12"/>
                      </a:lnTo>
                      <a:lnTo>
                        <a:pt x="37" y="6"/>
                      </a:lnTo>
                      <a:lnTo>
                        <a:pt x="64" y="10"/>
                      </a:lnTo>
                      <a:lnTo>
                        <a:pt x="74" y="23"/>
                      </a:lnTo>
                      <a:lnTo>
                        <a:pt x="81" y="45"/>
                      </a:lnTo>
                      <a:lnTo>
                        <a:pt x="81" y="62"/>
                      </a:lnTo>
                      <a:lnTo>
                        <a:pt x="77" y="74"/>
                      </a:lnTo>
                      <a:lnTo>
                        <a:pt x="77" y="92"/>
                      </a:lnTo>
                      <a:lnTo>
                        <a:pt x="73" y="113"/>
                      </a:lnTo>
                      <a:lnTo>
                        <a:pt x="54" y="133"/>
                      </a:lnTo>
                      <a:lnTo>
                        <a:pt x="43" y="133"/>
                      </a:lnTo>
                      <a:lnTo>
                        <a:pt x="28" y="133"/>
                      </a:lnTo>
                      <a:lnTo>
                        <a:pt x="28" y="136"/>
                      </a:lnTo>
                      <a:lnTo>
                        <a:pt x="39" y="144"/>
                      </a:lnTo>
                      <a:lnTo>
                        <a:pt x="52" y="142"/>
                      </a:lnTo>
                      <a:lnTo>
                        <a:pt x="69" y="135"/>
                      </a:lnTo>
                      <a:lnTo>
                        <a:pt x="82" y="115"/>
                      </a:lnTo>
                      <a:lnTo>
                        <a:pt x="83" y="80"/>
                      </a:lnTo>
                      <a:lnTo>
                        <a:pt x="87" y="58"/>
                      </a:lnTo>
                      <a:lnTo>
                        <a:pt x="87" y="39"/>
                      </a:lnTo>
                      <a:lnTo>
                        <a:pt x="79" y="21"/>
                      </a:lnTo>
                      <a:lnTo>
                        <a:pt x="70" y="6"/>
                      </a:lnTo>
                      <a:lnTo>
                        <a:pt x="47" y="0"/>
                      </a:lnTo>
                      <a:lnTo>
                        <a:pt x="14" y="4"/>
                      </a:lnTo>
                      <a:lnTo>
                        <a:pt x="2" y="12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405" name="Freeform 261"/>
                <p:cNvSpPr>
                  <a:spLocks noChangeArrowheads="1"/>
                </p:cNvSpPr>
                <p:nvPr/>
              </p:nvSpPr>
              <p:spPr bwMode="auto">
                <a:xfrm>
                  <a:off x="4750" y="3003"/>
                  <a:ext cx="7" cy="10"/>
                </a:xfrm>
                <a:custGeom>
                  <a:avLst/>
                  <a:gdLst>
                    <a:gd name="T0" fmla="*/ 0 w 80"/>
                    <a:gd name="T1" fmla="*/ 0 h 120"/>
                    <a:gd name="T2" fmla="*/ 0 w 80"/>
                    <a:gd name="T3" fmla="*/ 0 h 120"/>
                    <a:gd name="T4" fmla="*/ 0 w 80"/>
                    <a:gd name="T5" fmla="*/ 0 h 120"/>
                    <a:gd name="T6" fmla="*/ 0 w 80"/>
                    <a:gd name="T7" fmla="*/ 0 h 120"/>
                    <a:gd name="T8" fmla="*/ 0 w 80"/>
                    <a:gd name="T9" fmla="*/ 0 h 120"/>
                    <a:gd name="T10" fmla="*/ 0 w 80"/>
                    <a:gd name="T11" fmla="*/ 0 h 120"/>
                    <a:gd name="T12" fmla="*/ 0 w 80"/>
                    <a:gd name="T13" fmla="*/ 0 h 120"/>
                    <a:gd name="T14" fmla="*/ 0 w 80"/>
                    <a:gd name="T15" fmla="*/ 0 h 120"/>
                    <a:gd name="T16" fmla="*/ 0 w 80"/>
                    <a:gd name="T17" fmla="*/ 0 h 120"/>
                    <a:gd name="T18" fmla="*/ 0 w 80"/>
                    <a:gd name="T19" fmla="*/ 0 h 1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0"/>
                    <a:gd name="T31" fmla="*/ 0 h 120"/>
                    <a:gd name="T32" fmla="*/ 80 w 80"/>
                    <a:gd name="T33" fmla="*/ 120 h 1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0" h="120">
                      <a:moveTo>
                        <a:pt x="80" y="0"/>
                      </a:moveTo>
                      <a:lnTo>
                        <a:pt x="70" y="26"/>
                      </a:lnTo>
                      <a:lnTo>
                        <a:pt x="53" y="54"/>
                      </a:lnTo>
                      <a:lnTo>
                        <a:pt x="35" y="78"/>
                      </a:lnTo>
                      <a:lnTo>
                        <a:pt x="11" y="110"/>
                      </a:lnTo>
                      <a:lnTo>
                        <a:pt x="0" y="120"/>
                      </a:lnTo>
                      <a:lnTo>
                        <a:pt x="27" y="106"/>
                      </a:lnTo>
                      <a:lnTo>
                        <a:pt x="47" y="77"/>
                      </a:lnTo>
                      <a:lnTo>
                        <a:pt x="68" y="45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406" name="Freeform 262"/>
                <p:cNvSpPr>
                  <a:spLocks noChangeArrowheads="1"/>
                </p:cNvSpPr>
                <p:nvPr/>
              </p:nvSpPr>
              <p:spPr bwMode="auto">
                <a:xfrm>
                  <a:off x="4740" y="2967"/>
                  <a:ext cx="40" cy="39"/>
                </a:xfrm>
                <a:custGeom>
                  <a:avLst/>
                  <a:gdLst>
                    <a:gd name="T0" fmla="*/ 0 w 447"/>
                    <a:gd name="T1" fmla="*/ 0 h 445"/>
                    <a:gd name="T2" fmla="*/ 0 w 447"/>
                    <a:gd name="T3" fmla="*/ 0 h 445"/>
                    <a:gd name="T4" fmla="*/ 0 w 447"/>
                    <a:gd name="T5" fmla="*/ 0 h 445"/>
                    <a:gd name="T6" fmla="*/ 0 w 447"/>
                    <a:gd name="T7" fmla="*/ 0 h 445"/>
                    <a:gd name="T8" fmla="*/ 0 w 447"/>
                    <a:gd name="T9" fmla="*/ 0 h 445"/>
                    <a:gd name="T10" fmla="*/ 0 w 447"/>
                    <a:gd name="T11" fmla="*/ 0 h 445"/>
                    <a:gd name="T12" fmla="*/ 0 w 447"/>
                    <a:gd name="T13" fmla="*/ 0 h 445"/>
                    <a:gd name="T14" fmla="*/ 0 w 447"/>
                    <a:gd name="T15" fmla="*/ 0 h 445"/>
                    <a:gd name="T16" fmla="*/ 0 w 447"/>
                    <a:gd name="T17" fmla="*/ 0 h 445"/>
                    <a:gd name="T18" fmla="*/ 0 w 447"/>
                    <a:gd name="T19" fmla="*/ 0 h 445"/>
                    <a:gd name="T20" fmla="*/ 0 w 447"/>
                    <a:gd name="T21" fmla="*/ 0 h 445"/>
                    <a:gd name="T22" fmla="*/ 0 w 447"/>
                    <a:gd name="T23" fmla="*/ 0 h 445"/>
                    <a:gd name="T24" fmla="*/ 0 w 447"/>
                    <a:gd name="T25" fmla="*/ 0 h 445"/>
                    <a:gd name="T26" fmla="*/ 0 w 447"/>
                    <a:gd name="T27" fmla="*/ 0 h 445"/>
                    <a:gd name="T28" fmla="*/ 0 w 447"/>
                    <a:gd name="T29" fmla="*/ 0 h 445"/>
                    <a:gd name="T30" fmla="*/ 0 w 447"/>
                    <a:gd name="T31" fmla="*/ 0 h 445"/>
                    <a:gd name="T32" fmla="*/ 0 w 447"/>
                    <a:gd name="T33" fmla="*/ 0 h 445"/>
                    <a:gd name="T34" fmla="*/ 0 w 447"/>
                    <a:gd name="T35" fmla="*/ 0 h 445"/>
                    <a:gd name="T36" fmla="*/ 0 w 447"/>
                    <a:gd name="T37" fmla="*/ 0 h 445"/>
                    <a:gd name="T38" fmla="*/ 0 w 447"/>
                    <a:gd name="T39" fmla="*/ 0 h 445"/>
                    <a:gd name="T40" fmla="*/ 0 w 447"/>
                    <a:gd name="T41" fmla="*/ 0 h 445"/>
                    <a:gd name="T42" fmla="*/ 0 w 447"/>
                    <a:gd name="T43" fmla="*/ 0 h 445"/>
                    <a:gd name="T44" fmla="*/ 0 w 447"/>
                    <a:gd name="T45" fmla="*/ 0 h 445"/>
                    <a:gd name="T46" fmla="*/ 0 w 447"/>
                    <a:gd name="T47" fmla="*/ 0 h 445"/>
                    <a:gd name="T48" fmla="*/ 0 w 447"/>
                    <a:gd name="T49" fmla="*/ 0 h 445"/>
                    <a:gd name="T50" fmla="*/ 0 w 447"/>
                    <a:gd name="T51" fmla="*/ 0 h 445"/>
                    <a:gd name="T52" fmla="*/ 0 w 447"/>
                    <a:gd name="T53" fmla="*/ 0 h 445"/>
                    <a:gd name="T54" fmla="*/ 0 w 447"/>
                    <a:gd name="T55" fmla="*/ 0 h 445"/>
                    <a:gd name="T56" fmla="*/ 0 w 447"/>
                    <a:gd name="T57" fmla="*/ 0 h 445"/>
                    <a:gd name="T58" fmla="*/ 0 w 447"/>
                    <a:gd name="T59" fmla="*/ 0 h 445"/>
                    <a:gd name="T60" fmla="*/ 0 w 447"/>
                    <a:gd name="T61" fmla="*/ 0 h 445"/>
                    <a:gd name="T62" fmla="*/ 0 w 447"/>
                    <a:gd name="T63" fmla="*/ 0 h 445"/>
                    <a:gd name="T64" fmla="*/ 0 w 447"/>
                    <a:gd name="T65" fmla="*/ 0 h 445"/>
                    <a:gd name="T66" fmla="*/ 0 w 447"/>
                    <a:gd name="T67" fmla="*/ 0 h 445"/>
                    <a:gd name="T68" fmla="*/ 0 w 447"/>
                    <a:gd name="T69" fmla="*/ 0 h 445"/>
                    <a:gd name="T70" fmla="*/ 0 w 447"/>
                    <a:gd name="T71" fmla="*/ 0 h 445"/>
                    <a:gd name="T72" fmla="*/ 0 w 447"/>
                    <a:gd name="T73" fmla="*/ 0 h 445"/>
                    <a:gd name="T74" fmla="*/ 0 w 447"/>
                    <a:gd name="T75" fmla="*/ 0 h 44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47"/>
                    <a:gd name="T115" fmla="*/ 0 h 445"/>
                    <a:gd name="T116" fmla="*/ 447 w 447"/>
                    <a:gd name="T117" fmla="*/ 445 h 44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47" h="445">
                      <a:moveTo>
                        <a:pt x="35" y="128"/>
                      </a:moveTo>
                      <a:lnTo>
                        <a:pt x="103" y="118"/>
                      </a:lnTo>
                      <a:lnTo>
                        <a:pt x="149" y="124"/>
                      </a:lnTo>
                      <a:lnTo>
                        <a:pt x="176" y="155"/>
                      </a:lnTo>
                      <a:lnTo>
                        <a:pt x="159" y="193"/>
                      </a:lnTo>
                      <a:lnTo>
                        <a:pt x="138" y="207"/>
                      </a:lnTo>
                      <a:lnTo>
                        <a:pt x="132" y="243"/>
                      </a:lnTo>
                      <a:lnTo>
                        <a:pt x="145" y="266"/>
                      </a:lnTo>
                      <a:lnTo>
                        <a:pt x="134" y="301"/>
                      </a:lnTo>
                      <a:lnTo>
                        <a:pt x="161" y="301"/>
                      </a:lnTo>
                      <a:lnTo>
                        <a:pt x="169" y="261"/>
                      </a:lnTo>
                      <a:lnTo>
                        <a:pt x="187" y="243"/>
                      </a:lnTo>
                      <a:lnTo>
                        <a:pt x="220" y="243"/>
                      </a:lnTo>
                      <a:lnTo>
                        <a:pt x="252" y="251"/>
                      </a:lnTo>
                      <a:lnTo>
                        <a:pt x="262" y="278"/>
                      </a:lnTo>
                      <a:lnTo>
                        <a:pt x="266" y="315"/>
                      </a:lnTo>
                      <a:lnTo>
                        <a:pt x="262" y="344"/>
                      </a:lnTo>
                      <a:lnTo>
                        <a:pt x="262" y="364"/>
                      </a:lnTo>
                      <a:lnTo>
                        <a:pt x="264" y="387"/>
                      </a:lnTo>
                      <a:lnTo>
                        <a:pt x="285" y="408"/>
                      </a:lnTo>
                      <a:lnTo>
                        <a:pt x="301" y="420"/>
                      </a:lnTo>
                      <a:lnTo>
                        <a:pt x="340" y="445"/>
                      </a:lnTo>
                      <a:lnTo>
                        <a:pt x="414" y="371"/>
                      </a:lnTo>
                      <a:lnTo>
                        <a:pt x="435" y="309"/>
                      </a:lnTo>
                      <a:lnTo>
                        <a:pt x="443" y="212"/>
                      </a:lnTo>
                      <a:lnTo>
                        <a:pt x="447" y="143"/>
                      </a:lnTo>
                      <a:lnTo>
                        <a:pt x="439" y="76"/>
                      </a:lnTo>
                      <a:lnTo>
                        <a:pt x="420" y="39"/>
                      </a:lnTo>
                      <a:lnTo>
                        <a:pt x="375" y="14"/>
                      </a:lnTo>
                      <a:lnTo>
                        <a:pt x="334" y="6"/>
                      </a:lnTo>
                      <a:lnTo>
                        <a:pt x="256" y="0"/>
                      </a:lnTo>
                      <a:lnTo>
                        <a:pt x="181" y="4"/>
                      </a:lnTo>
                      <a:lnTo>
                        <a:pt x="86" y="20"/>
                      </a:lnTo>
                      <a:lnTo>
                        <a:pt x="42" y="41"/>
                      </a:lnTo>
                      <a:lnTo>
                        <a:pt x="21" y="62"/>
                      </a:lnTo>
                      <a:lnTo>
                        <a:pt x="0" y="93"/>
                      </a:lnTo>
                      <a:lnTo>
                        <a:pt x="4" y="110"/>
                      </a:lnTo>
                      <a:lnTo>
                        <a:pt x="35" y="128"/>
                      </a:lnTo>
                      <a:close/>
                    </a:path>
                  </a:pathLst>
                </a:custGeom>
                <a:solidFill>
                  <a:srgbClr val="603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407" name="Freeform 263"/>
                <p:cNvSpPr>
                  <a:spLocks noChangeArrowheads="1"/>
                </p:cNvSpPr>
                <p:nvPr/>
              </p:nvSpPr>
              <p:spPr bwMode="auto">
                <a:xfrm>
                  <a:off x="4741" y="2967"/>
                  <a:ext cx="37" cy="37"/>
                </a:xfrm>
                <a:custGeom>
                  <a:avLst/>
                  <a:gdLst>
                    <a:gd name="T0" fmla="*/ 0 w 425"/>
                    <a:gd name="T1" fmla="*/ 0 h 427"/>
                    <a:gd name="T2" fmla="*/ 0 w 425"/>
                    <a:gd name="T3" fmla="*/ 0 h 427"/>
                    <a:gd name="T4" fmla="*/ 0 w 425"/>
                    <a:gd name="T5" fmla="*/ 0 h 427"/>
                    <a:gd name="T6" fmla="*/ 0 w 425"/>
                    <a:gd name="T7" fmla="*/ 0 h 427"/>
                    <a:gd name="T8" fmla="*/ 0 w 425"/>
                    <a:gd name="T9" fmla="*/ 0 h 427"/>
                    <a:gd name="T10" fmla="*/ 0 w 425"/>
                    <a:gd name="T11" fmla="*/ 0 h 427"/>
                    <a:gd name="T12" fmla="*/ 0 w 425"/>
                    <a:gd name="T13" fmla="*/ 0 h 427"/>
                    <a:gd name="T14" fmla="*/ 0 w 425"/>
                    <a:gd name="T15" fmla="*/ 0 h 427"/>
                    <a:gd name="T16" fmla="*/ 0 w 425"/>
                    <a:gd name="T17" fmla="*/ 0 h 427"/>
                    <a:gd name="T18" fmla="*/ 0 w 425"/>
                    <a:gd name="T19" fmla="*/ 0 h 427"/>
                    <a:gd name="T20" fmla="*/ 0 w 425"/>
                    <a:gd name="T21" fmla="*/ 0 h 427"/>
                    <a:gd name="T22" fmla="*/ 0 w 425"/>
                    <a:gd name="T23" fmla="*/ 0 h 427"/>
                    <a:gd name="T24" fmla="*/ 0 w 425"/>
                    <a:gd name="T25" fmla="*/ 0 h 427"/>
                    <a:gd name="T26" fmla="*/ 0 w 425"/>
                    <a:gd name="T27" fmla="*/ 0 h 427"/>
                    <a:gd name="T28" fmla="*/ 0 w 425"/>
                    <a:gd name="T29" fmla="*/ 0 h 427"/>
                    <a:gd name="T30" fmla="*/ 0 w 425"/>
                    <a:gd name="T31" fmla="*/ 0 h 427"/>
                    <a:gd name="T32" fmla="*/ 0 w 425"/>
                    <a:gd name="T33" fmla="*/ 0 h 427"/>
                    <a:gd name="T34" fmla="*/ 0 w 425"/>
                    <a:gd name="T35" fmla="*/ 0 h 427"/>
                    <a:gd name="T36" fmla="*/ 0 w 425"/>
                    <a:gd name="T37" fmla="*/ 0 h 427"/>
                    <a:gd name="T38" fmla="*/ 0 w 425"/>
                    <a:gd name="T39" fmla="*/ 0 h 427"/>
                    <a:gd name="T40" fmla="*/ 0 w 425"/>
                    <a:gd name="T41" fmla="*/ 0 h 427"/>
                    <a:gd name="T42" fmla="*/ 0 w 425"/>
                    <a:gd name="T43" fmla="*/ 0 h 427"/>
                    <a:gd name="T44" fmla="*/ 0 w 425"/>
                    <a:gd name="T45" fmla="*/ 0 h 427"/>
                    <a:gd name="T46" fmla="*/ 0 w 425"/>
                    <a:gd name="T47" fmla="*/ 0 h 427"/>
                    <a:gd name="T48" fmla="*/ 0 w 425"/>
                    <a:gd name="T49" fmla="*/ 0 h 427"/>
                    <a:gd name="T50" fmla="*/ 0 w 425"/>
                    <a:gd name="T51" fmla="*/ 0 h 427"/>
                    <a:gd name="T52" fmla="*/ 0 w 425"/>
                    <a:gd name="T53" fmla="*/ 0 h 427"/>
                    <a:gd name="T54" fmla="*/ 0 w 425"/>
                    <a:gd name="T55" fmla="*/ 0 h 427"/>
                    <a:gd name="T56" fmla="*/ 0 w 425"/>
                    <a:gd name="T57" fmla="*/ 0 h 427"/>
                    <a:gd name="T58" fmla="*/ 0 w 425"/>
                    <a:gd name="T59" fmla="*/ 0 h 427"/>
                    <a:gd name="T60" fmla="*/ 0 w 425"/>
                    <a:gd name="T61" fmla="*/ 0 h 427"/>
                    <a:gd name="T62" fmla="*/ 0 w 425"/>
                    <a:gd name="T63" fmla="*/ 0 h 427"/>
                    <a:gd name="T64" fmla="*/ 0 w 425"/>
                    <a:gd name="T65" fmla="*/ 0 h 427"/>
                    <a:gd name="T66" fmla="*/ 0 w 425"/>
                    <a:gd name="T67" fmla="*/ 0 h 427"/>
                    <a:gd name="T68" fmla="*/ 0 w 425"/>
                    <a:gd name="T69" fmla="*/ 0 h 427"/>
                    <a:gd name="T70" fmla="*/ 0 w 425"/>
                    <a:gd name="T71" fmla="*/ 0 h 427"/>
                    <a:gd name="T72" fmla="*/ 0 w 425"/>
                    <a:gd name="T73" fmla="*/ 0 h 427"/>
                    <a:gd name="T74" fmla="*/ 0 w 425"/>
                    <a:gd name="T75" fmla="*/ 0 h 427"/>
                    <a:gd name="T76" fmla="*/ 0 w 425"/>
                    <a:gd name="T77" fmla="*/ 0 h 427"/>
                    <a:gd name="T78" fmla="*/ 0 w 425"/>
                    <a:gd name="T79" fmla="*/ 0 h 427"/>
                    <a:gd name="T80" fmla="*/ 0 w 425"/>
                    <a:gd name="T81" fmla="*/ 0 h 427"/>
                    <a:gd name="T82" fmla="*/ 0 w 425"/>
                    <a:gd name="T83" fmla="*/ 0 h 427"/>
                    <a:gd name="T84" fmla="*/ 0 w 425"/>
                    <a:gd name="T85" fmla="*/ 0 h 427"/>
                    <a:gd name="T86" fmla="*/ 0 w 425"/>
                    <a:gd name="T87" fmla="*/ 0 h 42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25"/>
                    <a:gd name="T133" fmla="*/ 0 h 427"/>
                    <a:gd name="T134" fmla="*/ 425 w 425"/>
                    <a:gd name="T135" fmla="*/ 427 h 42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25" h="427">
                      <a:moveTo>
                        <a:pt x="70" y="27"/>
                      </a:moveTo>
                      <a:lnTo>
                        <a:pt x="34" y="41"/>
                      </a:lnTo>
                      <a:lnTo>
                        <a:pt x="17" y="64"/>
                      </a:lnTo>
                      <a:lnTo>
                        <a:pt x="7" y="79"/>
                      </a:lnTo>
                      <a:lnTo>
                        <a:pt x="0" y="91"/>
                      </a:lnTo>
                      <a:lnTo>
                        <a:pt x="9" y="100"/>
                      </a:lnTo>
                      <a:lnTo>
                        <a:pt x="27" y="112"/>
                      </a:lnTo>
                      <a:lnTo>
                        <a:pt x="74" y="104"/>
                      </a:lnTo>
                      <a:lnTo>
                        <a:pt x="108" y="104"/>
                      </a:lnTo>
                      <a:lnTo>
                        <a:pt x="130" y="93"/>
                      </a:lnTo>
                      <a:lnTo>
                        <a:pt x="164" y="85"/>
                      </a:lnTo>
                      <a:lnTo>
                        <a:pt x="194" y="83"/>
                      </a:lnTo>
                      <a:lnTo>
                        <a:pt x="229" y="85"/>
                      </a:lnTo>
                      <a:lnTo>
                        <a:pt x="179" y="91"/>
                      </a:lnTo>
                      <a:lnTo>
                        <a:pt x="153" y="97"/>
                      </a:lnTo>
                      <a:lnTo>
                        <a:pt x="135" y="104"/>
                      </a:lnTo>
                      <a:lnTo>
                        <a:pt x="130" y="106"/>
                      </a:lnTo>
                      <a:lnTo>
                        <a:pt x="143" y="112"/>
                      </a:lnTo>
                      <a:lnTo>
                        <a:pt x="153" y="122"/>
                      </a:lnTo>
                      <a:lnTo>
                        <a:pt x="171" y="112"/>
                      </a:lnTo>
                      <a:lnTo>
                        <a:pt x="186" y="108"/>
                      </a:lnTo>
                      <a:lnTo>
                        <a:pt x="217" y="102"/>
                      </a:lnTo>
                      <a:lnTo>
                        <a:pt x="227" y="102"/>
                      </a:lnTo>
                      <a:lnTo>
                        <a:pt x="196" y="114"/>
                      </a:lnTo>
                      <a:lnTo>
                        <a:pt x="173" y="124"/>
                      </a:lnTo>
                      <a:lnTo>
                        <a:pt x="160" y="133"/>
                      </a:lnTo>
                      <a:lnTo>
                        <a:pt x="171" y="143"/>
                      </a:lnTo>
                      <a:lnTo>
                        <a:pt x="196" y="135"/>
                      </a:lnTo>
                      <a:lnTo>
                        <a:pt x="217" y="131"/>
                      </a:lnTo>
                      <a:lnTo>
                        <a:pt x="179" y="149"/>
                      </a:lnTo>
                      <a:lnTo>
                        <a:pt x="167" y="158"/>
                      </a:lnTo>
                      <a:lnTo>
                        <a:pt x="162" y="176"/>
                      </a:lnTo>
                      <a:lnTo>
                        <a:pt x="155" y="185"/>
                      </a:lnTo>
                      <a:lnTo>
                        <a:pt x="179" y="174"/>
                      </a:lnTo>
                      <a:lnTo>
                        <a:pt x="200" y="170"/>
                      </a:lnTo>
                      <a:lnTo>
                        <a:pt x="233" y="168"/>
                      </a:lnTo>
                      <a:lnTo>
                        <a:pt x="183" y="183"/>
                      </a:lnTo>
                      <a:lnTo>
                        <a:pt x="151" y="195"/>
                      </a:lnTo>
                      <a:lnTo>
                        <a:pt x="130" y="206"/>
                      </a:lnTo>
                      <a:lnTo>
                        <a:pt x="128" y="222"/>
                      </a:lnTo>
                      <a:lnTo>
                        <a:pt x="153" y="210"/>
                      </a:lnTo>
                      <a:lnTo>
                        <a:pt x="188" y="199"/>
                      </a:lnTo>
                      <a:lnTo>
                        <a:pt x="204" y="199"/>
                      </a:lnTo>
                      <a:lnTo>
                        <a:pt x="167" y="212"/>
                      </a:lnTo>
                      <a:lnTo>
                        <a:pt x="137" y="224"/>
                      </a:lnTo>
                      <a:lnTo>
                        <a:pt x="126" y="235"/>
                      </a:lnTo>
                      <a:lnTo>
                        <a:pt x="130" y="245"/>
                      </a:lnTo>
                      <a:lnTo>
                        <a:pt x="153" y="237"/>
                      </a:lnTo>
                      <a:lnTo>
                        <a:pt x="175" y="228"/>
                      </a:lnTo>
                      <a:lnTo>
                        <a:pt x="219" y="226"/>
                      </a:lnTo>
                      <a:lnTo>
                        <a:pt x="236" y="228"/>
                      </a:lnTo>
                      <a:lnTo>
                        <a:pt x="277" y="230"/>
                      </a:lnTo>
                      <a:lnTo>
                        <a:pt x="326" y="224"/>
                      </a:lnTo>
                      <a:lnTo>
                        <a:pt x="297" y="235"/>
                      </a:lnTo>
                      <a:lnTo>
                        <a:pt x="246" y="243"/>
                      </a:lnTo>
                      <a:lnTo>
                        <a:pt x="256" y="260"/>
                      </a:lnTo>
                      <a:lnTo>
                        <a:pt x="293" y="251"/>
                      </a:lnTo>
                      <a:lnTo>
                        <a:pt x="328" y="239"/>
                      </a:lnTo>
                      <a:lnTo>
                        <a:pt x="351" y="228"/>
                      </a:lnTo>
                      <a:lnTo>
                        <a:pt x="307" y="260"/>
                      </a:lnTo>
                      <a:lnTo>
                        <a:pt x="279" y="268"/>
                      </a:lnTo>
                      <a:lnTo>
                        <a:pt x="256" y="276"/>
                      </a:lnTo>
                      <a:lnTo>
                        <a:pt x="258" y="293"/>
                      </a:lnTo>
                      <a:lnTo>
                        <a:pt x="293" y="287"/>
                      </a:lnTo>
                      <a:lnTo>
                        <a:pt x="320" y="280"/>
                      </a:lnTo>
                      <a:lnTo>
                        <a:pt x="303" y="291"/>
                      </a:lnTo>
                      <a:lnTo>
                        <a:pt x="273" y="299"/>
                      </a:lnTo>
                      <a:lnTo>
                        <a:pt x="258" y="301"/>
                      </a:lnTo>
                      <a:lnTo>
                        <a:pt x="258" y="340"/>
                      </a:lnTo>
                      <a:lnTo>
                        <a:pt x="291" y="327"/>
                      </a:lnTo>
                      <a:lnTo>
                        <a:pt x="316" y="316"/>
                      </a:lnTo>
                      <a:lnTo>
                        <a:pt x="289" y="338"/>
                      </a:lnTo>
                      <a:lnTo>
                        <a:pt x="254" y="352"/>
                      </a:lnTo>
                      <a:lnTo>
                        <a:pt x="256" y="369"/>
                      </a:lnTo>
                      <a:lnTo>
                        <a:pt x="275" y="389"/>
                      </a:lnTo>
                      <a:lnTo>
                        <a:pt x="293" y="367"/>
                      </a:lnTo>
                      <a:lnTo>
                        <a:pt x="316" y="340"/>
                      </a:lnTo>
                      <a:lnTo>
                        <a:pt x="332" y="312"/>
                      </a:lnTo>
                      <a:lnTo>
                        <a:pt x="316" y="354"/>
                      </a:lnTo>
                      <a:lnTo>
                        <a:pt x="303" y="369"/>
                      </a:lnTo>
                      <a:lnTo>
                        <a:pt x="279" y="398"/>
                      </a:lnTo>
                      <a:lnTo>
                        <a:pt x="297" y="417"/>
                      </a:lnTo>
                      <a:lnTo>
                        <a:pt x="324" y="394"/>
                      </a:lnTo>
                      <a:lnTo>
                        <a:pt x="343" y="367"/>
                      </a:lnTo>
                      <a:lnTo>
                        <a:pt x="361" y="338"/>
                      </a:lnTo>
                      <a:lnTo>
                        <a:pt x="345" y="381"/>
                      </a:lnTo>
                      <a:lnTo>
                        <a:pt x="328" y="400"/>
                      </a:lnTo>
                      <a:lnTo>
                        <a:pt x="311" y="419"/>
                      </a:lnTo>
                      <a:lnTo>
                        <a:pt x="326" y="427"/>
                      </a:lnTo>
                      <a:lnTo>
                        <a:pt x="361" y="398"/>
                      </a:lnTo>
                      <a:lnTo>
                        <a:pt x="393" y="352"/>
                      </a:lnTo>
                      <a:lnTo>
                        <a:pt x="406" y="316"/>
                      </a:lnTo>
                      <a:lnTo>
                        <a:pt x="414" y="255"/>
                      </a:lnTo>
                      <a:lnTo>
                        <a:pt x="419" y="210"/>
                      </a:lnTo>
                      <a:lnTo>
                        <a:pt x="425" y="158"/>
                      </a:lnTo>
                      <a:lnTo>
                        <a:pt x="388" y="168"/>
                      </a:lnTo>
                      <a:lnTo>
                        <a:pt x="349" y="183"/>
                      </a:lnTo>
                      <a:lnTo>
                        <a:pt x="289" y="197"/>
                      </a:lnTo>
                      <a:lnTo>
                        <a:pt x="343" y="176"/>
                      </a:lnTo>
                      <a:lnTo>
                        <a:pt x="363" y="164"/>
                      </a:lnTo>
                      <a:lnTo>
                        <a:pt x="402" y="151"/>
                      </a:lnTo>
                      <a:lnTo>
                        <a:pt x="421" y="147"/>
                      </a:lnTo>
                      <a:lnTo>
                        <a:pt x="421" y="120"/>
                      </a:lnTo>
                      <a:lnTo>
                        <a:pt x="416" y="85"/>
                      </a:lnTo>
                      <a:lnTo>
                        <a:pt x="368" y="93"/>
                      </a:lnTo>
                      <a:lnTo>
                        <a:pt x="338" y="102"/>
                      </a:lnTo>
                      <a:lnTo>
                        <a:pt x="299" y="120"/>
                      </a:lnTo>
                      <a:lnTo>
                        <a:pt x="334" y="93"/>
                      </a:lnTo>
                      <a:lnTo>
                        <a:pt x="374" y="81"/>
                      </a:lnTo>
                      <a:lnTo>
                        <a:pt x="414" y="72"/>
                      </a:lnTo>
                      <a:lnTo>
                        <a:pt x="406" y="45"/>
                      </a:lnTo>
                      <a:lnTo>
                        <a:pt x="393" y="29"/>
                      </a:lnTo>
                      <a:lnTo>
                        <a:pt x="357" y="18"/>
                      </a:lnTo>
                      <a:lnTo>
                        <a:pt x="322" y="27"/>
                      </a:lnTo>
                      <a:lnTo>
                        <a:pt x="289" y="50"/>
                      </a:lnTo>
                      <a:lnTo>
                        <a:pt x="311" y="23"/>
                      </a:lnTo>
                      <a:lnTo>
                        <a:pt x="345" y="10"/>
                      </a:lnTo>
                      <a:lnTo>
                        <a:pt x="307" y="4"/>
                      </a:lnTo>
                      <a:lnTo>
                        <a:pt x="279" y="2"/>
                      </a:lnTo>
                      <a:lnTo>
                        <a:pt x="240" y="8"/>
                      </a:lnTo>
                      <a:lnTo>
                        <a:pt x="213" y="25"/>
                      </a:lnTo>
                      <a:lnTo>
                        <a:pt x="171" y="33"/>
                      </a:lnTo>
                      <a:lnTo>
                        <a:pt x="200" y="21"/>
                      </a:lnTo>
                      <a:lnTo>
                        <a:pt x="221" y="8"/>
                      </a:lnTo>
                      <a:lnTo>
                        <a:pt x="233" y="0"/>
                      </a:lnTo>
                      <a:lnTo>
                        <a:pt x="192" y="2"/>
                      </a:lnTo>
                      <a:lnTo>
                        <a:pt x="155" y="4"/>
                      </a:lnTo>
                      <a:lnTo>
                        <a:pt x="133" y="14"/>
                      </a:lnTo>
                      <a:lnTo>
                        <a:pt x="110" y="35"/>
                      </a:lnTo>
                      <a:lnTo>
                        <a:pt x="91" y="62"/>
                      </a:lnTo>
                      <a:lnTo>
                        <a:pt x="101" y="31"/>
                      </a:lnTo>
                      <a:lnTo>
                        <a:pt x="124" y="10"/>
                      </a:lnTo>
                      <a:lnTo>
                        <a:pt x="70" y="27"/>
                      </a:lnTo>
                      <a:close/>
                    </a:path>
                  </a:pathLst>
                </a:custGeom>
                <a:solidFill>
                  <a:srgbClr val="A05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grpSp>
              <p:nvGrpSpPr>
                <p:cNvPr id="408" name="Group 264"/>
                <p:cNvGrpSpPr>
                  <a:grpSpLocks/>
                </p:cNvGrpSpPr>
                <p:nvPr/>
              </p:nvGrpSpPr>
              <p:grpSpPr bwMode="auto">
                <a:xfrm>
                  <a:off x="4661" y="3060"/>
                  <a:ext cx="40" cy="24"/>
                  <a:chOff x="4661" y="3060"/>
                  <a:chExt cx="40" cy="24"/>
                </a:xfrm>
              </p:grpSpPr>
              <p:sp>
                <p:nvSpPr>
                  <p:cNvPr id="429" name="Freeform 265"/>
                  <p:cNvSpPr>
                    <a:spLocks noChangeArrowheads="1"/>
                  </p:cNvSpPr>
                  <p:nvPr/>
                </p:nvSpPr>
                <p:spPr bwMode="auto">
                  <a:xfrm>
                    <a:off x="4661" y="3060"/>
                    <a:ext cx="41" cy="25"/>
                  </a:xfrm>
                  <a:custGeom>
                    <a:avLst/>
                    <a:gdLst>
                      <a:gd name="T0" fmla="*/ 0 w 463"/>
                      <a:gd name="T1" fmla="*/ 0 h 282"/>
                      <a:gd name="T2" fmla="*/ 0 w 463"/>
                      <a:gd name="T3" fmla="*/ 0 h 282"/>
                      <a:gd name="T4" fmla="*/ 0 w 463"/>
                      <a:gd name="T5" fmla="*/ 0 h 282"/>
                      <a:gd name="T6" fmla="*/ 0 w 463"/>
                      <a:gd name="T7" fmla="*/ 0 h 282"/>
                      <a:gd name="T8" fmla="*/ 0 w 463"/>
                      <a:gd name="T9" fmla="*/ 0 h 282"/>
                      <a:gd name="T10" fmla="*/ 0 w 463"/>
                      <a:gd name="T11" fmla="*/ 0 h 282"/>
                      <a:gd name="T12" fmla="*/ 0 w 463"/>
                      <a:gd name="T13" fmla="*/ 0 h 282"/>
                      <a:gd name="T14" fmla="*/ 0 w 463"/>
                      <a:gd name="T15" fmla="*/ 0 h 282"/>
                      <a:gd name="T16" fmla="*/ 0 w 463"/>
                      <a:gd name="T17" fmla="*/ 0 h 282"/>
                      <a:gd name="T18" fmla="*/ 0 w 463"/>
                      <a:gd name="T19" fmla="*/ 0 h 282"/>
                      <a:gd name="T20" fmla="*/ 0 w 463"/>
                      <a:gd name="T21" fmla="*/ 0 h 282"/>
                      <a:gd name="T22" fmla="*/ 0 w 463"/>
                      <a:gd name="T23" fmla="*/ 0 h 282"/>
                      <a:gd name="T24" fmla="*/ 0 w 463"/>
                      <a:gd name="T25" fmla="*/ 0 h 282"/>
                      <a:gd name="T26" fmla="*/ 0 w 463"/>
                      <a:gd name="T27" fmla="*/ 0 h 282"/>
                      <a:gd name="T28" fmla="*/ 0 w 463"/>
                      <a:gd name="T29" fmla="*/ 0 h 282"/>
                      <a:gd name="T30" fmla="*/ 0 w 463"/>
                      <a:gd name="T31" fmla="*/ 0 h 282"/>
                      <a:gd name="T32" fmla="*/ 0 w 463"/>
                      <a:gd name="T33" fmla="*/ 0 h 282"/>
                      <a:gd name="T34" fmla="*/ 0 w 463"/>
                      <a:gd name="T35" fmla="*/ 0 h 282"/>
                      <a:gd name="T36" fmla="*/ 0 w 463"/>
                      <a:gd name="T37" fmla="*/ 0 h 282"/>
                      <a:gd name="T38" fmla="*/ 0 w 463"/>
                      <a:gd name="T39" fmla="*/ 0 h 282"/>
                      <a:gd name="T40" fmla="*/ 0 w 463"/>
                      <a:gd name="T41" fmla="*/ 0 h 282"/>
                      <a:gd name="T42" fmla="*/ 0 w 463"/>
                      <a:gd name="T43" fmla="*/ 0 h 282"/>
                      <a:gd name="T44" fmla="*/ 0 w 463"/>
                      <a:gd name="T45" fmla="*/ 0 h 282"/>
                      <a:gd name="T46" fmla="*/ 0 w 463"/>
                      <a:gd name="T47" fmla="*/ 0 h 282"/>
                      <a:gd name="T48" fmla="*/ 0 w 463"/>
                      <a:gd name="T49" fmla="*/ 0 h 282"/>
                      <a:gd name="T50" fmla="*/ 0 w 463"/>
                      <a:gd name="T51" fmla="*/ 0 h 282"/>
                      <a:gd name="T52" fmla="*/ 0 w 463"/>
                      <a:gd name="T53" fmla="*/ 0 h 282"/>
                      <a:gd name="T54" fmla="*/ 0 w 463"/>
                      <a:gd name="T55" fmla="*/ 0 h 282"/>
                      <a:gd name="T56" fmla="*/ 0 w 463"/>
                      <a:gd name="T57" fmla="*/ 0 h 282"/>
                      <a:gd name="T58" fmla="*/ 0 w 463"/>
                      <a:gd name="T59" fmla="*/ 0 h 282"/>
                      <a:gd name="T60" fmla="*/ 0 w 463"/>
                      <a:gd name="T61" fmla="*/ 0 h 282"/>
                      <a:gd name="T62" fmla="*/ 0 w 463"/>
                      <a:gd name="T63" fmla="*/ 0 h 282"/>
                      <a:gd name="T64" fmla="*/ 0 w 463"/>
                      <a:gd name="T65" fmla="*/ 0 h 282"/>
                      <a:gd name="T66" fmla="*/ 0 w 463"/>
                      <a:gd name="T67" fmla="*/ 0 h 282"/>
                      <a:gd name="T68" fmla="*/ 0 w 463"/>
                      <a:gd name="T69" fmla="*/ 0 h 282"/>
                      <a:gd name="T70" fmla="*/ 0 w 463"/>
                      <a:gd name="T71" fmla="*/ 0 h 282"/>
                      <a:gd name="T72" fmla="*/ 0 w 463"/>
                      <a:gd name="T73" fmla="*/ 0 h 282"/>
                      <a:gd name="T74" fmla="*/ 0 w 463"/>
                      <a:gd name="T75" fmla="*/ 0 h 282"/>
                      <a:gd name="T76" fmla="*/ 0 w 463"/>
                      <a:gd name="T77" fmla="*/ 0 h 282"/>
                      <a:gd name="T78" fmla="*/ 0 w 463"/>
                      <a:gd name="T79" fmla="*/ 0 h 282"/>
                      <a:gd name="T80" fmla="*/ 0 w 463"/>
                      <a:gd name="T81" fmla="*/ 0 h 282"/>
                      <a:gd name="T82" fmla="*/ 0 w 463"/>
                      <a:gd name="T83" fmla="*/ 0 h 282"/>
                      <a:gd name="T84" fmla="*/ 0 w 463"/>
                      <a:gd name="T85" fmla="*/ 0 h 282"/>
                      <a:gd name="T86" fmla="*/ 0 w 463"/>
                      <a:gd name="T87" fmla="*/ 0 h 282"/>
                      <a:gd name="T88" fmla="*/ 0 w 463"/>
                      <a:gd name="T89" fmla="*/ 0 h 282"/>
                      <a:gd name="T90" fmla="*/ 0 w 463"/>
                      <a:gd name="T91" fmla="*/ 0 h 282"/>
                      <a:gd name="T92" fmla="*/ 0 w 463"/>
                      <a:gd name="T93" fmla="*/ 0 h 282"/>
                      <a:gd name="T94" fmla="*/ 0 w 463"/>
                      <a:gd name="T95" fmla="*/ 0 h 282"/>
                      <a:gd name="T96" fmla="*/ 0 w 463"/>
                      <a:gd name="T97" fmla="*/ 0 h 282"/>
                      <a:gd name="T98" fmla="*/ 0 w 463"/>
                      <a:gd name="T99" fmla="*/ 0 h 282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463"/>
                      <a:gd name="T151" fmla="*/ 0 h 282"/>
                      <a:gd name="T152" fmla="*/ 463 w 463"/>
                      <a:gd name="T153" fmla="*/ 282 h 282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463" h="282">
                        <a:moveTo>
                          <a:pt x="463" y="168"/>
                        </a:moveTo>
                        <a:lnTo>
                          <a:pt x="406" y="155"/>
                        </a:lnTo>
                        <a:lnTo>
                          <a:pt x="385" y="151"/>
                        </a:lnTo>
                        <a:lnTo>
                          <a:pt x="372" y="139"/>
                        </a:lnTo>
                        <a:lnTo>
                          <a:pt x="357" y="121"/>
                        </a:lnTo>
                        <a:lnTo>
                          <a:pt x="330" y="95"/>
                        </a:lnTo>
                        <a:lnTo>
                          <a:pt x="280" y="52"/>
                        </a:lnTo>
                        <a:lnTo>
                          <a:pt x="271" y="38"/>
                        </a:lnTo>
                        <a:lnTo>
                          <a:pt x="258" y="25"/>
                        </a:lnTo>
                        <a:lnTo>
                          <a:pt x="230" y="21"/>
                        </a:lnTo>
                        <a:lnTo>
                          <a:pt x="150" y="7"/>
                        </a:lnTo>
                        <a:lnTo>
                          <a:pt x="127" y="0"/>
                        </a:lnTo>
                        <a:lnTo>
                          <a:pt x="107" y="9"/>
                        </a:lnTo>
                        <a:lnTo>
                          <a:pt x="97" y="18"/>
                        </a:lnTo>
                        <a:lnTo>
                          <a:pt x="50" y="34"/>
                        </a:lnTo>
                        <a:lnTo>
                          <a:pt x="32" y="41"/>
                        </a:lnTo>
                        <a:lnTo>
                          <a:pt x="25" y="48"/>
                        </a:lnTo>
                        <a:lnTo>
                          <a:pt x="15" y="76"/>
                        </a:lnTo>
                        <a:lnTo>
                          <a:pt x="10" y="89"/>
                        </a:lnTo>
                        <a:lnTo>
                          <a:pt x="6" y="97"/>
                        </a:lnTo>
                        <a:lnTo>
                          <a:pt x="0" y="110"/>
                        </a:lnTo>
                        <a:lnTo>
                          <a:pt x="0" y="120"/>
                        </a:lnTo>
                        <a:lnTo>
                          <a:pt x="9" y="127"/>
                        </a:lnTo>
                        <a:lnTo>
                          <a:pt x="29" y="126"/>
                        </a:lnTo>
                        <a:lnTo>
                          <a:pt x="59" y="112"/>
                        </a:lnTo>
                        <a:lnTo>
                          <a:pt x="97" y="105"/>
                        </a:lnTo>
                        <a:lnTo>
                          <a:pt x="131" y="110"/>
                        </a:lnTo>
                        <a:lnTo>
                          <a:pt x="95" y="119"/>
                        </a:lnTo>
                        <a:lnTo>
                          <a:pt x="70" y="127"/>
                        </a:lnTo>
                        <a:lnTo>
                          <a:pt x="41" y="139"/>
                        </a:lnTo>
                        <a:lnTo>
                          <a:pt x="34" y="149"/>
                        </a:lnTo>
                        <a:lnTo>
                          <a:pt x="34" y="160"/>
                        </a:lnTo>
                        <a:lnTo>
                          <a:pt x="45" y="168"/>
                        </a:lnTo>
                        <a:lnTo>
                          <a:pt x="58" y="166"/>
                        </a:lnTo>
                        <a:lnTo>
                          <a:pt x="99" y="155"/>
                        </a:lnTo>
                        <a:lnTo>
                          <a:pt x="136" y="153"/>
                        </a:lnTo>
                        <a:lnTo>
                          <a:pt x="165" y="155"/>
                        </a:lnTo>
                        <a:lnTo>
                          <a:pt x="181" y="166"/>
                        </a:lnTo>
                        <a:lnTo>
                          <a:pt x="200" y="185"/>
                        </a:lnTo>
                        <a:lnTo>
                          <a:pt x="214" y="206"/>
                        </a:lnTo>
                        <a:lnTo>
                          <a:pt x="229" y="227"/>
                        </a:lnTo>
                        <a:lnTo>
                          <a:pt x="242" y="243"/>
                        </a:lnTo>
                        <a:lnTo>
                          <a:pt x="265" y="258"/>
                        </a:lnTo>
                        <a:lnTo>
                          <a:pt x="286" y="263"/>
                        </a:lnTo>
                        <a:lnTo>
                          <a:pt x="309" y="265"/>
                        </a:lnTo>
                        <a:lnTo>
                          <a:pt x="337" y="263"/>
                        </a:lnTo>
                        <a:lnTo>
                          <a:pt x="358" y="261"/>
                        </a:lnTo>
                        <a:lnTo>
                          <a:pt x="387" y="268"/>
                        </a:lnTo>
                        <a:lnTo>
                          <a:pt x="463" y="282"/>
                        </a:lnTo>
                        <a:lnTo>
                          <a:pt x="463" y="168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440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30" name="Freeform 266"/>
                  <p:cNvSpPr>
                    <a:spLocks noChangeArrowheads="1"/>
                  </p:cNvSpPr>
                  <p:nvPr/>
                </p:nvSpPr>
                <p:spPr bwMode="auto">
                  <a:xfrm>
                    <a:off x="4662" y="3065"/>
                    <a:ext cx="14" cy="3"/>
                  </a:xfrm>
                  <a:custGeom>
                    <a:avLst/>
                    <a:gdLst>
                      <a:gd name="T0" fmla="*/ 0 w 150"/>
                      <a:gd name="T1" fmla="*/ 0 h 37"/>
                      <a:gd name="T2" fmla="*/ 0 w 150"/>
                      <a:gd name="T3" fmla="*/ 0 h 37"/>
                      <a:gd name="T4" fmla="*/ 0 w 150"/>
                      <a:gd name="T5" fmla="*/ 0 h 37"/>
                      <a:gd name="T6" fmla="*/ 0 w 150"/>
                      <a:gd name="T7" fmla="*/ 0 h 37"/>
                      <a:gd name="T8" fmla="*/ 0 w 150"/>
                      <a:gd name="T9" fmla="*/ 0 h 37"/>
                      <a:gd name="T10" fmla="*/ 0 w 150"/>
                      <a:gd name="T11" fmla="*/ 0 h 37"/>
                      <a:gd name="T12" fmla="*/ 0 w 150"/>
                      <a:gd name="T13" fmla="*/ 0 h 37"/>
                      <a:gd name="T14" fmla="*/ 0 w 150"/>
                      <a:gd name="T15" fmla="*/ 0 h 37"/>
                      <a:gd name="T16" fmla="*/ 0 w 150"/>
                      <a:gd name="T17" fmla="*/ 0 h 37"/>
                      <a:gd name="T18" fmla="*/ 0 w 150"/>
                      <a:gd name="T19" fmla="*/ 0 h 37"/>
                      <a:gd name="T20" fmla="*/ 0 w 150"/>
                      <a:gd name="T21" fmla="*/ 0 h 37"/>
                      <a:gd name="T22" fmla="*/ 0 w 150"/>
                      <a:gd name="T23" fmla="*/ 0 h 37"/>
                      <a:gd name="T24" fmla="*/ 0 w 150"/>
                      <a:gd name="T25" fmla="*/ 0 h 3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50"/>
                      <a:gd name="T40" fmla="*/ 0 h 37"/>
                      <a:gd name="T41" fmla="*/ 150 w 150"/>
                      <a:gd name="T42" fmla="*/ 37 h 3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50" h="37">
                        <a:moveTo>
                          <a:pt x="0" y="37"/>
                        </a:moveTo>
                        <a:lnTo>
                          <a:pt x="26" y="25"/>
                        </a:lnTo>
                        <a:lnTo>
                          <a:pt x="47" y="21"/>
                        </a:lnTo>
                        <a:lnTo>
                          <a:pt x="72" y="14"/>
                        </a:lnTo>
                        <a:lnTo>
                          <a:pt x="93" y="7"/>
                        </a:lnTo>
                        <a:lnTo>
                          <a:pt x="127" y="11"/>
                        </a:lnTo>
                        <a:lnTo>
                          <a:pt x="150" y="14"/>
                        </a:lnTo>
                        <a:lnTo>
                          <a:pt x="115" y="5"/>
                        </a:lnTo>
                        <a:lnTo>
                          <a:pt x="85" y="0"/>
                        </a:lnTo>
                        <a:lnTo>
                          <a:pt x="47" y="18"/>
                        </a:lnTo>
                        <a:lnTo>
                          <a:pt x="26" y="20"/>
                        </a:lnTo>
                        <a:lnTo>
                          <a:pt x="3" y="32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31" name="Freeform 267"/>
                  <p:cNvSpPr>
                    <a:spLocks noChangeArrowheads="1"/>
                  </p:cNvSpPr>
                  <p:nvPr/>
                </p:nvSpPr>
                <p:spPr bwMode="auto">
                  <a:xfrm>
                    <a:off x="4669" y="3061"/>
                    <a:ext cx="11" cy="3"/>
                  </a:xfrm>
                  <a:custGeom>
                    <a:avLst/>
                    <a:gdLst>
                      <a:gd name="T0" fmla="*/ 0 w 126"/>
                      <a:gd name="T1" fmla="*/ 0 h 25"/>
                      <a:gd name="T2" fmla="*/ 0 w 126"/>
                      <a:gd name="T3" fmla="*/ 0 h 25"/>
                      <a:gd name="T4" fmla="*/ 0 w 126"/>
                      <a:gd name="T5" fmla="*/ 0 h 25"/>
                      <a:gd name="T6" fmla="*/ 0 w 126"/>
                      <a:gd name="T7" fmla="*/ 0 h 25"/>
                      <a:gd name="T8" fmla="*/ 0 w 126"/>
                      <a:gd name="T9" fmla="*/ 0 h 25"/>
                      <a:gd name="T10" fmla="*/ 0 w 126"/>
                      <a:gd name="T11" fmla="*/ 0 h 25"/>
                      <a:gd name="T12" fmla="*/ 0 w 126"/>
                      <a:gd name="T13" fmla="*/ 0 h 25"/>
                      <a:gd name="T14" fmla="*/ 0 w 126"/>
                      <a:gd name="T15" fmla="*/ 0 h 25"/>
                      <a:gd name="T16" fmla="*/ 0 w 126"/>
                      <a:gd name="T17" fmla="*/ 0 h 25"/>
                      <a:gd name="T18" fmla="*/ 0 w 126"/>
                      <a:gd name="T19" fmla="*/ 0 h 25"/>
                      <a:gd name="T20" fmla="*/ 0 w 126"/>
                      <a:gd name="T21" fmla="*/ 0 h 25"/>
                      <a:gd name="T22" fmla="*/ 0 w 126"/>
                      <a:gd name="T23" fmla="*/ 0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6"/>
                      <a:gd name="T37" fmla="*/ 0 h 25"/>
                      <a:gd name="T38" fmla="*/ 126 w 126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6" h="25">
                        <a:moveTo>
                          <a:pt x="35" y="0"/>
                        </a:moveTo>
                        <a:lnTo>
                          <a:pt x="19" y="1"/>
                        </a:lnTo>
                        <a:lnTo>
                          <a:pt x="0" y="8"/>
                        </a:lnTo>
                        <a:lnTo>
                          <a:pt x="13" y="6"/>
                        </a:lnTo>
                        <a:lnTo>
                          <a:pt x="33" y="3"/>
                        </a:lnTo>
                        <a:lnTo>
                          <a:pt x="74" y="14"/>
                        </a:lnTo>
                        <a:lnTo>
                          <a:pt x="97" y="21"/>
                        </a:lnTo>
                        <a:lnTo>
                          <a:pt x="122" y="25"/>
                        </a:lnTo>
                        <a:lnTo>
                          <a:pt x="126" y="21"/>
                        </a:lnTo>
                        <a:lnTo>
                          <a:pt x="99" y="15"/>
                        </a:lnTo>
                        <a:lnTo>
                          <a:pt x="66" y="8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32" name="Freeform 268"/>
                  <p:cNvSpPr>
                    <a:spLocks noChangeArrowheads="1"/>
                  </p:cNvSpPr>
                  <p:nvPr/>
                </p:nvSpPr>
                <p:spPr bwMode="auto">
                  <a:xfrm>
                    <a:off x="4672" y="3069"/>
                    <a:ext cx="4" cy="2"/>
                  </a:xfrm>
                  <a:custGeom>
                    <a:avLst/>
                    <a:gdLst>
                      <a:gd name="T0" fmla="*/ 0 w 53"/>
                      <a:gd name="T1" fmla="*/ 0 h 13"/>
                      <a:gd name="T2" fmla="*/ 0 w 53"/>
                      <a:gd name="T3" fmla="*/ 0 h 13"/>
                      <a:gd name="T4" fmla="*/ 0 w 53"/>
                      <a:gd name="T5" fmla="*/ 0 h 13"/>
                      <a:gd name="T6" fmla="*/ 0 w 53"/>
                      <a:gd name="T7" fmla="*/ 0 h 13"/>
                      <a:gd name="T8" fmla="*/ 0 w 53"/>
                      <a:gd name="T9" fmla="*/ 0 h 13"/>
                      <a:gd name="T10" fmla="*/ 0 w 53"/>
                      <a:gd name="T11" fmla="*/ 0 h 13"/>
                      <a:gd name="T12" fmla="*/ 0 w 53"/>
                      <a:gd name="T13" fmla="*/ 0 h 1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3"/>
                      <a:gd name="T22" fmla="*/ 0 h 13"/>
                      <a:gd name="T23" fmla="*/ 53 w 53"/>
                      <a:gd name="T24" fmla="*/ 13 h 1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3" h="13">
                        <a:moveTo>
                          <a:pt x="0" y="6"/>
                        </a:moveTo>
                        <a:lnTo>
                          <a:pt x="6" y="13"/>
                        </a:lnTo>
                        <a:lnTo>
                          <a:pt x="26" y="9"/>
                        </a:lnTo>
                        <a:lnTo>
                          <a:pt x="47" y="9"/>
                        </a:lnTo>
                        <a:lnTo>
                          <a:pt x="53" y="0"/>
                        </a:lnTo>
                        <a:lnTo>
                          <a:pt x="38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33" name="Freeform 269"/>
                  <p:cNvSpPr>
                    <a:spLocks noChangeArrowheads="1"/>
                  </p:cNvSpPr>
                  <p:nvPr/>
                </p:nvSpPr>
                <p:spPr bwMode="auto">
                  <a:xfrm>
                    <a:off x="4662" y="3069"/>
                    <a:ext cx="1" cy="2"/>
                  </a:xfrm>
                  <a:custGeom>
                    <a:avLst/>
                    <a:gdLst>
                      <a:gd name="T0" fmla="*/ 0 w 14"/>
                      <a:gd name="T1" fmla="*/ 0 h 23"/>
                      <a:gd name="T2" fmla="*/ 0 w 14"/>
                      <a:gd name="T3" fmla="*/ 0 h 23"/>
                      <a:gd name="T4" fmla="*/ 0 w 14"/>
                      <a:gd name="T5" fmla="*/ 0 h 23"/>
                      <a:gd name="T6" fmla="*/ 0 w 14"/>
                      <a:gd name="T7" fmla="*/ 0 h 23"/>
                      <a:gd name="T8" fmla="*/ 0 w 14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23"/>
                      <a:gd name="T17" fmla="*/ 14 w 14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23">
                        <a:moveTo>
                          <a:pt x="14" y="0"/>
                        </a:moveTo>
                        <a:lnTo>
                          <a:pt x="14" y="7"/>
                        </a:lnTo>
                        <a:lnTo>
                          <a:pt x="11" y="17"/>
                        </a:lnTo>
                        <a:lnTo>
                          <a:pt x="0" y="2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34" name="Freeform 270"/>
                  <p:cNvSpPr>
                    <a:spLocks noChangeArrowheads="1"/>
                  </p:cNvSpPr>
                  <p:nvPr/>
                </p:nvSpPr>
                <p:spPr bwMode="auto">
                  <a:xfrm>
                    <a:off x="4666" y="3073"/>
                    <a:ext cx="1" cy="2"/>
                  </a:xfrm>
                  <a:custGeom>
                    <a:avLst/>
                    <a:gdLst>
                      <a:gd name="T0" fmla="*/ 0 w 11"/>
                      <a:gd name="T1" fmla="*/ 0 h 14"/>
                      <a:gd name="T2" fmla="*/ 0 w 11"/>
                      <a:gd name="T3" fmla="*/ 0 h 14"/>
                      <a:gd name="T4" fmla="*/ 0 w 11"/>
                      <a:gd name="T5" fmla="*/ 0 h 14"/>
                      <a:gd name="T6" fmla="*/ 0 w 11"/>
                      <a:gd name="T7" fmla="*/ 0 h 1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"/>
                      <a:gd name="T13" fmla="*/ 0 h 14"/>
                      <a:gd name="T14" fmla="*/ 11 w 11"/>
                      <a:gd name="T15" fmla="*/ 14 h 1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" h="14">
                        <a:moveTo>
                          <a:pt x="11" y="0"/>
                        </a:moveTo>
                        <a:lnTo>
                          <a:pt x="9" y="7"/>
                        </a:lnTo>
                        <a:lnTo>
                          <a:pt x="0" y="14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35" name="Freeform 271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3066"/>
                    <a:ext cx="1" cy="3"/>
                  </a:xfrm>
                  <a:custGeom>
                    <a:avLst/>
                    <a:gdLst>
                      <a:gd name="T0" fmla="*/ 0 w 25"/>
                      <a:gd name="T1" fmla="*/ 0 h 30"/>
                      <a:gd name="T2" fmla="*/ 0 w 25"/>
                      <a:gd name="T3" fmla="*/ 0 h 30"/>
                      <a:gd name="T4" fmla="*/ 0 w 25"/>
                      <a:gd name="T5" fmla="*/ 0 h 30"/>
                      <a:gd name="T6" fmla="*/ 0 w 25"/>
                      <a:gd name="T7" fmla="*/ 0 h 30"/>
                      <a:gd name="T8" fmla="*/ 0 w 25"/>
                      <a:gd name="T9" fmla="*/ 0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30"/>
                      <a:gd name="T17" fmla="*/ 25 w 25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30">
                        <a:moveTo>
                          <a:pt x="0" y="0"/>
                        </a:moveTo>
                        <a:lnTo>
                          <a:pt x="4" y="10"/>
                        </a:lnTo>
                        <a:lnTo>
                          <a:pt x="4" y="17"/>
                        </a:lnTo>
                        <a:lnTo>
                          <a:pt x="25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36" name="Freeform 272"/>
                  <p:cNvSpPr>
                    <a:spLocks noChangeArrowheads="1"/>
                  </p:cNvSpPr>
                  <p:nvPr/>
                </p:nvSpPr>
                <p:spPr bwMode="auto">
                  <a:xfrm>
                    <a:off x="4684" y="3066"/>
                    <a:ext cx="6" cy="7"/>
                  </a:xfrm>
                  <a:custGeom>
                    <a:avLst/>
                    <a:gdLst>
                      <a:gd name="T0" fmla="*/ 0 w 76"/>
                      <a:gd name="T1" fmla="*/ 0 h 77"/>
                      <a:gd name="T2" fmla="*/ 0 w 76"/>
                      <a:gd name="T3" fmla="*/ 0 h 77"/>
                      <a:gd name="T4" fmla="*/ 0 w 76"/>
                      <a:gd name="T5" fmla="*/ 0 h 77"/>
                      <a:gd name="T6" fmla="*/ 0 w 76"/>
                      <a:gd name="T7" fmla="*/ 0 h 77"/>
                      <a:gd name="T8" fmla="*/ 0 w 76"/>
                      <a:gd name="T9" fmla="*/ 0 h 77"/>
                      <a:gd name="T10" fmla="*/ 0 w 76"/>
                      <a:gd name="T11" fmla="*/ 0 h 7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6"/>
                      <a:gd name="T19" fmla="*/ 0 h 77"/>
                      <a:gd name="T20" fmla="*/ 76 w 76"/>
                      <a:gd name="T21" fmla="*/ 77 h 7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6" h="77">
                        <a:moveTo>
                          <a:pt x="0" y="0"/>
                        </a:moveTo>
                        <a:lnTo>
                          <a:pt x="13" y="24"/>
                        </a:lnTo>
                        <a:lnTo>
                          <a:pt x="28" y="43"/>
                        </a:lnTo>
                        <a:lnTo>
                          <a:pt x="76" y="77"/>
                        </a:lnTo>
                        <a:lnTo>
                          <a:pt x="31" y="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37" name="Freeform 273"/>
                  <p:cNvSpPr>
                    <a:spLocks noChangeArrowheads="1"/>
                  </p:cNvSpPr>
                  <p:nvPr/>
                </p:nvSpPr>
                <p:spPr bwMode="auto">
                  <a:xfrm>
                    <a:off x="4693" y="3076"/>
                    <a:ext cx="1" cy="4"/>
                  </a:xfrm>
                  <a:custGeom>
                    <a:avLst/>
                    <a:gdLst>
                      <a:gd name="T0" fmla="*/ 0 w 20"/>
                      <a:gd name="T1" fmla="*/ 0 h 56"/>
                      <a:gd name="T2" fmla="*/ 0 w 20"/>
                      <a:gd name="T3" fmla="*/ 0 h 56"/>
                      <a:gd name="T4" fmla="*/ 0 w 20"/>
                      <a:gd name="T5" fmla="*/ 0 h 56"/>
                      <a:gd name="T6" fmla="*/ 0 w 20"/>
                      <a:gd name="T7" fmla="*/ 0 h 56"/>
                      <a:gd name="T8" fmla="*/ 0 w 20"/>
                      <a:gd name="T9" fmla="*/ 0 h 56"/>
                      <a:gd name="T10" fmla="*/ 0 w 20"/>
                      <a:gd name="T11" fmla="*/ 0 h 56"/>
                      <a:gd name="T12" fmla="*/ 0 w 20"/>
                      <a:gd name="T13" fmla="*/ 0 h 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"/>
                      <a:gd name="T22" fmla="*/ 0 h 56"/>
                      <a:gd name="T23" fmla="*/ 20 w 20"/>
                      <a:gd name="T24" fmla="*/ 56 h 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" h="56">
                        <a:moveTo>
                          <a:pt x="20" y="0"/>
                        </a:moveTo>
                        <a:lnTo>
                          <a:pt x="7" y="20"/>
                        </a:lnTo>
                        <a:lnTo>
                          <a:pt x="3" y="39"/>
                        </a:lnTo>
                        <a:lnTo>
                          <a:pt x="2" y="56"/>
                        </a:lnTo>
                        <a:lnTo>
                          <a:pt x="0" y="32"/>
                        </a:lnTo>
                        <a:lnTo>
                          <a:pt x="2" y="14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38" name="Freeform 274"/>
                  <p:cNvSpPr>
                    <a:spLocks noChangeArrowheads="1"/>
                  </p:cNvSpPr>
                  <p:nvPr/>
                </p:nvSpPr>
                <p:spPr bwMode="auto">
                  <a:xfrm>
                    <a:off x="4678" y="3070"/>
                    <a:ext cx="1" cy="2"/>
                  </a:xfrm>
                  <a:custGeom>
                    <a:avLst/>
                    <a:gdLst>
                      <a:gd name="T0" fmla="*/ 0 w 11"/>
                      <a:gd name="T1" fmla="*/ 0 h 21"/>
                      <a:gd name="T2" fmla="*/ 0 w 11"/>
                      <a:gd name="T3" fmla="*/ 0 h 21"/>
                      <a:gd name="T4" fmla="*/ 0 w 11"/>
                      <a:gd name="T5" fmla="*/ 0 h 21"/>
                      <a:gd name="T6" fmla="*/ 0 w 11"/>
                      <a:gd name="T7" fmla="*/ 0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"/>
                      <a:gd name="T13" fmla="*/ 0 h 21"/>
                      <a:gd name="T14" fmla="*/ 11 w 11"/>
                      <a:gd name="T15" fmla="*/ 21 h 2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" h="21">
                        <a:moveTo>
                          <a:pt x="9" y="0"/>
                        </a:moveTo>
                        <a:lnTo>
                          <a:pt x="11" y="9"/>
                        </a:lnTo>
                        <a:lnTo>
                          <a:pt x="0" y="21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09" name="Group 275"/>
                <p:cNvGrpSpPr>
                  <a:grpSpLocks/>
                </p:cNvGrpSpPr>
                <p:nvPr/>
              </p:nvGrpSpPr>
              <p:grpSpPr bwMode="auto">
                <a:xfrm>
                  <a:off x="4696" y="3007"/>
                  <a:ext cx="94" cy="104"/>
                  <a:chOff x="4696" y="3007"/>
                  <a:chExt cx="94" cy="104"/>
                </a:xfrm>
              </p:grpSpPr>
              <p:sp>
                <p:nvSpPr>
                  <p:cNvPr id="415" name="Freeform 276"/>
                  <p:cNvSpPr>
                    <a:spLocks noChangeArrowheads="1"/>
                  </p:cNvSpPr>
                  <p:nvPr/>
                </p:nvSpPr>
                <p:spPr bwMode="auto">
                  <a:xfrm>
                    <a:off x="4737" y="3007"/>
                    <a:ext cx="2" cy="3"/>
                  </a:xfrm>
                  <a:custGeom>
                    <a:avLst/>
                    <a:gdLst>
                      <a:gd name="T0" fmla="*/ 0 w 35"/>
                      <a:gd name="T1" fmla="*/ 0 h 25"/>
                      <a:gd name="T2" fmla="*/ 0 w 35"/>
                      <a:gd name="T3" fmla="*/ 0 h 25"/>
                      <a:gd name="T4" fmla="*/ 0 w 35"/>
                      <a:gd name="T5" fmla="*/ 0 h 25"/>
                      <a:gd name="T6" fmla="*/ 0 w 35"/>
                      <a:gd name="T7" fmla="*/ 0 h 25"/>
                      <a:gd name="T8" fmla="*/ 0 w 35"/>
                      <a:gd name="T9" fmla="*/ 0 h 25"/>
                      <a:gd name="T10" fmla="*/ 0 w 35"/>
                      <a:gd name="T11" fmla="*/ 0 h 25"/>
                      <a:gd name="T12" fmla="*/ 0 w 35"/>
                      <a:gd name="T13" fmla="*/ 0 h 25"/>
                      <a:gd name="T14" fmla="*/ 0 w 35"/>
                      <a:gd name="T15" fmla="*/ 0 h 2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5"/>
                      <a:gd name="T25" fmla="*/ 0 h 25"/>
                      <a:gd name="T26" fmla="*/ 35 w 35"/>
                      <a:gd name="T27" fmla="*/ 25 h 2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5" h="25">
                        <a:moveTo>
                          <a:pt x="0" y="0"/>
                        </a:moveTo>
                        <a:lnTo>
                          <a:pt x="10" y="7"/>
                        </a:lnTo>
                        <a:lnTo>
                          <a:pt x="20" y="11"/>
                        </a:lnTo>
                        <a:lnTo>
                          <a:pt x="30" y="16"/>
                        </a:lnTo>
                        <a:lnTo>
                          <a:pt x="35" y="25"/>
                        </a:lnTo>
                        <a:lnTo>
                          <a:pt x="27" y="22"/>
                        </a:lnTo>
                        <a:lnTo>
                          <a:pt x="10" y="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16" name="Freeform 277"/>
                  <p:cNvSpPr>
                    <a:spLocks noChangeArrowheads="1"/>
                  </p:cNvSpPr>
                  <p:nvPr/>
                </p:nvSpPr>
                <p:spPr bwMode="auto">
                  <a:xfrm>
                    <a:off x="4737" y="3010"/>
                    <a:ext cx="1" cy="1"/>
                  </a:xfrm>
                  <a:custGeom>
                    <a:avLst/>
                    <a:gdLst>
                      <a:gd name="T0" fmla="*/ 0 w 11"/>
                      <a:gd name="T1" fmla="*/ 0 h 17"/>
                      <a:gd name="T2" fmla="*/ 0 w 11"/>
                      <a:gd name="T3" fmla="*/ 0 h 17"/>
                      <a:gd name="T4" fmla="*/ 0 w 11"/>
                      <a:gd name="T5" fmla="*/ 0 h 17"/>
                      <a:gd name="T6" fmla="*/ 0 w 11"/>
                      <a:gd name="T7" fmla="*/ 0 h 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"/>
                      <a:gd name="T13" fmla="*/ 0 h 17"/>
                      <a:gd name="T14" fmla="*/ 11 w 11"/>
                      <a:gd name="T15" fmla="*/ 17 h 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" h="17">
                        <a:moveTo>
                          <a:pt x="0" y="0"/>
                        </a:moveTo>
                        <a:lnTo>
                          <a:pt x="11" y="0"/>
                        </a:lnTo>
                        <a:lnTo>
                          <a:pt x="11" y="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17" name="Freeform 278"/>
                  <p:cNvSpPr>
                    <a:spLocks noChangeArrowheads="1"/>
                  </p:cNvSpPr>
                  <p:nvPr/>
                </p:nvSpPr>
                <p:spPr bwMode="auto">
                  <a:xfrm>
                    <a:off x="4724" y="3020"/>
                    <a:ext cx="26" cy="62"/>
                  </a:xfrm>
                  <a:custGeom>
                    <a:avLst/>
                    <a:gdLst>
                      <a:gd name="T0" fmla="*/ 0 w 286"/>
                      <a:gd name="T1" fmla="*/ 0 h 712"/>
                      <a:gd name="T2" fmla="*/ 0 w 286"/>
                      <a:gd name="T3" fmla="*/ 0 h 712"/>
                      <a:gd name="T4" fmla="*/ 0 w 286"/>
                      <a:gd name="T5" fmla="*/ 0 h 712"/>
                      <a:gd name="T6" fmla="*/ 0 w 286"/>
                      <a:gd name="T7" fmla="*/ 0 h 712"/>
                      <a:gd name="T8" fmla="*/ 0 w 286"/>
                      <a:gd name="T9" fmla="*/ 0 h 712"/>
                      <a:gd name="T10" fmla="*/ 0 w 286"/>
                      <a:gd name="T11" fmla="*/ 0 h 712"/>
                      <a:gd name="T12" fmla="*/ 0 w 286"/>
                      <a:gd name="T13" fmla="*/ 0 h 712"/>
                      <a:gd name="T14" fmla="*/ 0 w 286"/>
                      <a:gd name="T15" fmla="*/ 0 h 712"/>
                      <a:gd name="T16" fmla="*/ 0 w 286"/>
                      <a:gd name="T17" fmla="*/ 0 h 712"/>
                      <a:gd name="T18" fmla="*/ 0 w 286"/>
                      <a:gd name="T19" fmla="*/ 0 h 71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86"/>
                      <a:gd name="T31" fmla="*/ 0 h 712"/>
                      <a:gd name="T32" fmla="*/ 286 w 286"/>
                      <a:gd name="T33" fmla="*/ 712 h 71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86" h="712">
                        <a:moveTo>
                          <a:pt x="244" y="0"/>
                        </a:moveTo>
                        <a:lnTo>
                          <a:pt x="217" y="29"/>
                        </a:lnTo>
                        <a:lnTo>
                          <a:pt x="209" y="71"/>
                        </a:lnTo>
                        <a:lnTo>
                          <a:pt x="168" y="112"/>
                        </a:lnTo>
                        <a:lnTo>
                          <a:pt x="83" y="304"/>
                        </a:lnTo>
                        <a:lnTo>
                          <a:pt x="37" y="478"/>
                        </a:lnTo>
                        <a:lnTo>
                          <a:pt x="0" y="712"/>
                        </a:lnTo>
                        <a:lnTo>
                          <a:pt x="118" y="608"/>
                        </a:lnTo>
                        <a:lnTo>
                          <a:pt x="286" y="92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40000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18" name="Freeform 279"/>
                  <p:cNvSpPr>
                    <a:spLocks noChangeArrowheads="1"/>
                  </p:cNvSpPr>
                  <p:nvPr/>
                </p:nvSpPr>
                <p:spPr bwMode="auto">
                  <a:xfrm>
                    <a:off x="4696" y="3008"/>
                    <a:ext cx="95" cy="103"/>
                  </a:xfrm>
                  <a:custGeom>
                    <a:avLst/>
                    <a:gdLst>
                      <a:gd name="T0" fmla="*/ 0 w 1067"/>
                      <a:gd name="T1" fmla="*/ 0 h 1186"/>
                      <a:gd name="T2" fmla="*/ 0 w 1067"/>
                      <a:gd name="T3" fmla="*/ 0 h 1186"/>
                      <a:gd name="T4" fmla="*/ 0 w 1067"/>
                      <a:gd name="T5" fmla="*/ 0 h 1186"/>
                      <a:gd name="T6" fmla="*/ 0 w 1067"/>
                      <a:gd name="T7" fmla="*/ 0 h 1186"/>
                      <a:gd name="T8" fmla="*/ 0 w 1067"/>
                      <a:gd name="T9" fmla="*/ 0 h 1186"/>
                      <a:gd name="T10" fmla="*/ 0 w 1067"/>
                      <a:gd name="T11" fmla="*/ 0 h 1186"/>
                      <a:gd name="T12" fmla="*/ 0 w 1067"/>
                      <a:gd name="T13" fmla="*/ 0 h 1186"/>
                      <a:gd name="T14" fmla="*/ 0 w 1067"/>
                      <a:gd name="T15" fmla="*/ 0 h 1186"/>
                      <a:gd name="T16" fmla="*/ 0 w 1067"/>
                      <a:gd name="T17" fmla="*/ 0 h 1186"/>
                      <a:gd name="T18" fmla="*/ 0 w 1067"/>
                      <a:gd name="T19" fmla="*/ 0 h 1186"/>
                      <a:gd name="T20" fmla="*/ 0 w 1067"/>
                      <a:gd name="T21" fmla="*/ 0 h 1186"/>
                      <a:gd name="T22" fmla="*/ 0 w 1067"/>
                      <a:gd name="T23" fmla="*/ 0 h 1186"/>
                      <a:gd name="T24" fmla="*/ 0 w 1067"/>
                      <a:gd name="T25" fmla="*/ 0 h 1186"/>
                      <a:gd name="T26" fmla="*/ 0 w 1067"/>
                      <a:gd name="T27" fmla="*/ 0 h 1186"/>
                      <a:gd name="T28" fmla="*/ 0 w 1067"/>
                      <a:gd name="T29" fmla="*/ 0 h 1186"/>
                      <a:gd name="T30" fmla="*/ 0 w 1067"/>
                      <a:gd name="T31" fmla="*/ 0 h 1186"/>
                      <a:gd name="T32" fmla="*/ 0 w 1067"/>
                      <a:gd name="T33" fmla="*/ 0 h 1186"/>
                      <a:gd name="T34" fmla="*/ 0 w 1067"/>
                      <a:gd name="T35" fmla="*/ 0 h 1186"/>
                      <a:gd name="T36" fmla="*/ 0 w 1067"/>
                      <a:gd name="T37" fmla="*/ 0 h 1186"/>
                      <a:gd name="T38" fmla="*/ 0 w 1067"/>
                      <a:gd name="T39" fmla="*/ 0 h 1186"/>
                      <a:gd name="T40" fmla="*/ 0 w 1067"/>
                      <a:gd name="T41" fmla="*/ 0 h 1186"/>
                      <a:gd name="T42" fmla="*/ 0 w 1067"/>
                      <a:gd name="T43" fmla="*/ 0 h 1186"/>
                      <a:gd name="T44" fmla="*/ 0 w 1067"/>
                      <a:gd name="T45" fmla="*/ 0 h 1186"/>
                      <a:gd name="T46" fmla="*/ 0 w 1067"/>
                      <a:gd name="T47" fmla="*/ 0 h 1186"/>
                      <a:gd name="T48" fmla="*/ 0 w 1067"/>
                      <a:gd name="T49" fmla="*/ 0 h 1186"/>
                      <a:gd name="T50" fmla="*/ 0 w 1067"/>
                      <a:gd name="T51" fmla="*/ 0 h 1186"/>
                      <a:gd name="T52" fmla="*/ 0 w 1067"/>
                      <a:gd name="T53" fmla="*/ 0 h 1186"/>
                      <a:gd name="T54" fmla="*/ 0 w 1067"/>
                      <a:gd name="T55" fmla="*/ 0 h 1186"/>
                      <a:gd name="T56" fmla="*/ 0 w 1067"/>
                      <a:gd name="T57" fmla="*/ 0 h 1186"/>
                      <a:gd name="T58" fmla="*/ 0 w 1067"/>
                      <a:gd name="T59" fmla="*/ 0 h 1186"/>
                      <a:gd name="T60" fmla="*/ 0 w 1067"/>
                      <a:gd name="T61" fmla="*/ 0 h 1186"/>
                      <a:gd name="T62" fmla="*/ 0 w 1067"/>
                      <a:gd name="T63" fmla="*/ 0 h 1186"/>
                      <a:gd name="T64" fmla="*/ 0 w 1067"/>
                      <a:gd name="T65" fmla="*/ 0 h 1186"/>
                      <a:gd name="T66" fmla="*/ 0 w 1067"/>
                      <a:gd name="T67" fmla="*/ 0 h 1186"/>
                      <a:gd name="T68" fmla="*/ 0 w 1067"/>
                      <a:gd name="T69" fmla="*/ 0 h 1186"/>
                      <a:gd name="T70" fmla="*/ 0 w 1067"/>
                      <a:gd name="T71" fmla="*/ 0 h 1186"/>
                      <a:gd name="T72" fmla="*/ 0 w 1067"/>
                      <a:gd name="T73" fmla="*/ 0 h 1186"/>
                      <a:gd name="T74" fmla="*/ 0 w 1067"/>
                      <a:gd name="T75" fmla="*/ 0 h 1186"/>
                      <a:gd name="T76" fmla="*/ 0 w 1067"/>
                      <a:gd name="T77" fmla="*/ 0 h 1186"/>
                      <a:gd name="T78" fmla="*/ 0 w 1067"/>
                      <a:gd name="T79" fmla="*/ 0 h 1186"/>
                      <a:gd name="T80" fmla="*/ 0 w 1067"/>
                      <a:gd name="T81" fmla="*/ 0 h 1186"/>
                      <a:gd name="T82" fmla="*/ 0 w 1067"/>
                      <a:gd name="T83" fmla="*/ 0 h 1186"/>
                      <a:gd name="T84" fmla="*/ 0 w 1067"/>
                      <a:gd name="T85" fmla="*/ 0 h 1186"/>
                      <a:gd name="T86" fmla="*/ 0 w 1067"/>
                      <a:gd name="T87" fmla="*/ 0 h 1186"/>
                      <a:gd name="T88" fmla="*/ 0 w 1067"/>
                      <a:gd name="T89" fmla="*/ 0 h 1186"/>
                      <a:gd name="T90" fmla="*/ 0 w 1067"/>
                      <a:gd name="T91" fmla="*/ 0 h 118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067"/>
                      <a:gd name="T139" fmla="*/ 0 h 1186"/>
                      <a:gd name="T140" fmla="*/ 1067 w 1067"/>
                      <a:gd name="T141" fmla="*/ 1186 h 118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067" h="1186">
                        <a:moveTo>
                          <a:pt x="869" y="62"/>
                        </a:moveTo>
                        <a:lnTo>
                          <a:pt x="836" y="0"/>
                        </a:lnTo>
                        <a:lnTo>
                          <a:pt x="576" y="108"/>
                        </a:lnTo>
                        <a:lnTo>
                          <a:pt x="564" y="191"/>
                        </a:lnTo>
                        <a:lnTo>
                          <a:pt x="542" y="220"/>
                        </a:lnTo>
                        <a:lnTo>
                          <a:pt x="513" y="253"/>
                        </a:lnTo>
                        <a:lnTo>
                          <a:pt x="496" y="312"/>
                        </a:lnTo>
                        <a:lnTo>
                          <a:pt x="438" y="449"/>
                        </a:lnTo>
                        <a:lnTo>
                          <a:pt x="391" y="611"/>
                        </a:lnTo>
                        <a:lnTo>
                          <a:pt x="370" y="720"/>
                        </a:lnTo>
                        <a:lnTo>
                          <a:pt x="160" y="724"/>
                        </a:lnTo>
                        <a:lnTo>
                          <a:pt x="127" y="745"/>
                        </a:lnTo>
                        <a:lnTo>
                          <a:pt x="30" y="745"/>
                        </a:lnTo>
                        <a:lnTo>
                          <a:pt x="4" y="787"/>
                        </a:lnTo>
                        <a:lnTo>
                          <a:pt x="0" y="837"/>
                        </a:lnTo>
                        <a:lnTo>
                          <a:pt x="9" y="882"/>
                        </a:lnTo>
                        <a:lnTo>
                          <a:pt x="98" y="899"/>
                        </a:lnTo>
                        <a:lnTo>
                          <a:pt x="139" y="961"/>
                        </a:lnTo>
                        <a:lnTo>
                          <a:pt x="223" y="982"/>
                        </a:lnTo>
                        <a:lnTo>
                          <a:pt x="285" y="982"/>
                        </a:lnTo>
                        <a:lnTo>
                          <a:pt x="357" y="995"/>
                        </a:lnTo>
                        <a:lnTo>
                          <a:pt x="361" y="1024"/>
                        </a:lnTo>
                        <a:lnTo>
                          <a:pt x="357" y="1086"/>
                        </a:lnTo>
                        <a:lnTo>
                          <a:pt x="365" y="1128"/>
                        </a:lnTo>
                        <a:lnTo>
                          <a:pt x="403" y="1132"/>
                        </a:lnTo>
                        <a:lnTo>
                          <a:pt x="450" y="1140"/>
                        </a:lnTo>
                        <a:lnTo>
                          <a:pt x="496" y="1182"/>
                        </a:lnTo>
                        <a:lnTo>
                          <a:pt x="550" y="1182"/>
                        </a:lnTo>
                        <a:lnTo>
                          <a:pt x="601" y="1177"/>
                        </a:lnTo>
                        <a:lnTo>
                          <a:pt x="677" y="1153"/>
                        </a:lnTo>
                        <a:lnTo>
                          <a:pt x="760" y="1161"/>
                        </a:lnTo>
                        <a:lnTo>
                          <a:pt x="845" y="1186"/>
                        </a:lnTo>
                        <a:lnTo>
                          <a:pt x="925" y="1169"/>
                        </a:lnTo>
                        <a:lnTo>
                          <a:pt x="978" y="1107"/>
                        </a:lnTo>
                        <a:lnTo>
                          <a:pt x="974" y="1040"/>
                        </a:lnTo>
                        <a:lnTo>
                          <a:pt x="995" y="957"/>
                        </a:lnTo>
                        <a:lnTo>
                          <a:pt x="1007" y="849"/>
                        </a:lnTo>
                        <a:lnTo>
                          <a:pt x="1033" y="749"/>
                        </a:lnTo>
                        <a:lnTo>
                          <a:pt x="1067" y="599"/>
                        </a:lnTo>
                        <a:lnTo>
                          <a:pt x="1062" y="449"/>
                        </a:lnTo>
                        <a:lnTo>
                          <a:pt x="1062" y="316"/>
                        </a:lnTo>
                        <a:lnTo>
                          <a:pt x="1054" y="224"/>
                        </a:lnTo>
                        <a:lnTo>
                          <a:pt x="1033" y="183"/>
                        </a:lnTo>
                        <a:lnTo>
                          <a:pt x="986" y="150"/>
                        </a:lnTo>
                        <a:lnTo>
                          <a:pt x="932" y="95"/>
                        </a:lnTo>
                        <a:lnTo>
                          <a:pt x="869" y="6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19" name="Freeform 280"/>
                  <p:cNvSpPr>
                    <a:spLocks noChangeArrowheads="1"/>
                  </p:cNvSpPr>
                  <p:nvPr/>
                </p:nvSpPr>
                <p:spPr bwMode="auto">
                  <a:xfrm>
                    <a:off x="4729" y="3016"/>
                    <a:ext cx="60" cy="96"/>
                  </a:xfrm>
                  <a:custGeom>
                    <a:avLst/>
                    <a:gdLst>
                      <a:gd name="T0" fmla="*/ 0 w 676"/>
                      <a:gd name="T1" fmla="*/ 0 h 1106"/>
                      <a:gd name="T2" fmla="*/ 0 w 676"/>
                      <a:gd name="T3" fmla="*/ 0 h 1106"/>
                      <a:gd name="T4" fmla="*/ 0 w 676"/>
                      <a:gd name="T5" fmla="*/ 0 h 1106"/>
                      <a:gd name="T6" fmla="*/ 0 w 676"/>
                      <a:gd name="T7" fmla="*/ 0 h 1106"/>
                      <a:gd name="T8" fmla="*/ 0 w 676"/>
                      <a:gd name="T9" fmla="*/ 0 h 1106"/>
                      <a:gd name="T10" fmla="*/ 0 w 676"/>
                      <a:gd name="T11" fmla="*/ 0 h 1106"/>
                      <a:gd name="T12" fmla="*/ 0 w 676"/>
                      <a:gd name="T13" fmla="*/ 0 h 1106"/>
                      <a:gd name="T14" fmla="*/ 0 w 676"/>
                      <a:gd name="T15" fmla="*/ 0 h 1106"/>
                      <a:gd name="T16" fmla="*/ 0 w 676"/>
                      <a:gd name="T17" fmla="*/ 0 h 1106"/>
                      <a:gd name="T18" fmla="*/ 0 w 676"/>
                      <a:gd name="T19" fmla="*/ 0 h 1106"/>
                      <a:gd name="T20" fmla="*/ 0 w 676"/>
                      <a:gd name="T21" fmla="*/ 0 h 1106"/>
                      <a:gd name="T22" fmla="*/ 0 w 676"/>
                      <a:gd name="T23" fmla="*/ 0 h 1106"/>
                      <a:gd name="T24" fmla="*/ 0 w 676"/>
                      <a:gd name="T25" fmla="*/ 0 h 1106"/>
                      <a:gd name="T26" fmla="*/ 0 w 676"/>
                      <a:gd name="T27" fmla="*/ 0 h 1106"/>
                      <a:gd name="T28" fmla="*/ 0 w 676"/>
                      <a:gd name="T29" fmla="*/ 0 h 1106"/>
                      <a:gd name="T30" fmla="*/ 0 w 676"/>
                      <a:gd name="T31" fmla="*/ 0 h 1106"/>
                      <a:gd name="T32" fmla="*/ 0 w 676"/>
                      <a:gd name="T33" fmla="*/ 0 h 1106"/>
                      <a:gd name="T34" fmla="*/ 0 w 676"/>
                      <a:gd name="T35" fmla="*/ 0 h 1106"/>
                      <a:gd name="T36" fmla="*/ 0 w 676"/>
                      <a:gd name="T37" fmla="*/ 0 h 1106"/>
                      <a:gd name="T38" fmla="*/ 0 w 676"/>
                      <a:gd name="T39" fmla="*/ 0 h 1106"/>
                      <a:gd name="T40" fmla="*/ 0 w 676"/>
                      <a:gd name="T41" fmla="*/ 0 h 1106"/>
                      <a:gd name="T42" fmla="*/ 0 w 676"/>
                      <a:gd name="T43" fmla="*/ 0 h 1106"/>
                      <a:gd name="T44" fmla="*/ 0 w 676"/>
                      <a:gd name="T45" fmla="*/ 0 h 1106"/>
                      <a:gd name="T46" fmla="*/ 0 w 676"/>
                      <a:gd name="T47" fmla="*/ 0 h 1106"/>
                      <a:gd name="T48" fmla="*/ 0 w 676"/>
                      <a:gd name="T49" fmla="*/ 0 h 1106"/>
                      <a:gd name="T50" fmla="*/ 0 w 676"/>
                      <a:gd name="T51" fmla="*/ 0 h 1106"/>
                      <a:gd name="T52" fmla="*/ 0 w 676"/>
                      <a:gd name="T53" fmla="*/ 0 h 1106"/>
                      <a:gd name="T54" fmla="*/ 0 w 676"/>
                      <a:gd name="T55" fmla="*/ 0 h 1106"/>
                      <a:gd name="T56" fmla="*/ 0 w 676"/>
                      <a:gd name="T57" fmla="*/ 0 h 1106"/>
                      <a:gd name="T58" fmla="*/ 0 w 676"/>
                      <a:gd name="T59" fmla="*/ 0 h 1106"/>
                      <a:gd name="T60" fmla="*/ 0 w 676"/>
                      <a:gd name="T61" fmla="*/ 0 h 1106"/>
                      <a:gd name="T62" fmla="*/ 0 w 676"/>
                      <a:gd name="T63" fmla="*/ 0 h 1106"/>
                      <a:gd name="T64" fmla="*/ 0 w 676"/>
                      <a:gd name="T65" fmla="*/ 0 h 1106"/>
                      <a:gd name="T66" fmla="*/ 0 w 676"/>
                      <a:gd name="T67" fmla="*/ 0 h 1106"/>
                      <a:gd name="T68" fmla="*/ 0 w 676"/>
                      <a:gd name="T69" fmla="*/ 0 h 1106"/>
                      <a:gd name="T70" fmla="*/ 0 w 676"/>
                      <a:gd name="T71" fmla="*/ 0 h 1106"/>
                      <a:gd name="T72" fmla="*/ 0 w 676"/>
                      <a:gd name="T73" fmla="*/ 0 h 1106"/>
                      <a:gd name="T74" fmla="*/ 0 w 676"/>
                      <a:gd name="T75" fmla="*/ 0 h 1106"/>
                      <a:gd name="T76" fmla="*/ 0 w 676"/>
                      <a:gd name="T77" fmla="*/ 0 h 110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676"/>
                      <a:gd name="T118" fmla="*/ 0 h 1106"/>
                      <a:gd name="T119" fmla="*/ 676 w 676"/>
                      <a:gd name="T120" fmla="*/ 1106 h 110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676" h="1106">
                        <a:moveTo>
                          <a:pt x="0" y="928"/>
                        </a:moveTo>
                        <a:lnTo>
                          <a:pt x="88" y="915"/>
                        </a:lnTo>
                        <a:lnTo>
                          <a:pt x="163" y="911"/>
                        </a:lnTo>
                        <a:lnTo>
                          <a:pt x="247" y="903"/>
                        </a:lnTo>
                        <a:lnTo>
                          <a:pt x="340" y="890"/>
                        </a:lnTo>
                        <a:lnTo>
                          <a:pt x="382" y="861"/>
                        </a:lnTo>
                        <a:lnTo>
                          <a:pt x="495" y="720"/>
                        </a:lnTo>
                        <a:lnTo>
                          <a:pt x="437" y="761"/>
                        </a:lnTo>
                        <a:lnTo>
                          <a:pt x="398" y="795"/>
                        </a:lnTo>
                        <a:lnTo>
                          <a:pt x="420" y="695"/>
                        </a:lnTo>
                        <a:lnTo>
                          <a:pt x="462" y="657"/>
                        </a:lnTo>
                        <a:lnTo>
                          <a:pt x="524" y="553"/>
                        </a:lnTo>
                        <a:lnTo>
                          <a:pt x="466" y="603"/>
                        </a:lnTo>
                        <a:lnTo>
                          <a:pt x="428" y="616"/>
                        </a:lnTo>
                        <a:lnTo>
                          <a:pt x="437" y="544"/>
                        </a:lnTo>
                        <a:lnTo>
                          <a:pt x="478" y="490"/>
                        </a:lnTo>
                        <a:lnTo>
                          <a:pt x="520" y="449"/>
                        </a:lnTo>
                        <a:lnTo>
                          <a:pt x="563" y="328"/>
                        </a:lnTo>
                        <a:lnTo>
                          <a:pt x="482" y="428"/>
                        </a:lnTo>
                        <a:lnTo>
                          <a:pt x="437" y="465"/>
                        </a:lnTo>
                        <a:lnTo>
                          <a:pt x="432" y="311"/>
                        </a:lnTo>
                        <a:lnTo>
                          <a:pt x="420" y="249"/>
                        </a:lnTo>
                        <a:lnTo>
                          <a:pt x="394" y="220"/>
                        </a:lnTo>
                        <a:lnTo>
                          <a:pt x="357" y="174"/>
                        </a:lnTo>
                        <a:lnTo>
                          <a:pt x="298" y="153"/>
                        </a:lnTo>
                        <a:lnTo>
                          <a:pt x="268" y="141"/>
                        </a:lnTo>
                        <a:lnTo>
                          <a:pt x="352" y="62"/>
                        </a:lnTo>
                        <a:lnTo>
                          <a:pt x="441" y="83"/>
                        </a:lnTo>
                        <a:lnTo>
                          <a:pt x="499" y="116"/>
                        </a:lnTo>
                        <a:lnTo>
                          <a:pt x="520" y="149"/>
                        </a:lnTo>
                        <a:lnTo>
                          <a:pt x="503" y="99"/>
                        </a:lnTo>
                        <a:lnTo>
                          <a:pt x="470" y="83"/>
                        </a:lnTo>
                        <a:lnTo>
                          <a:pt x="416" y="62"/>
                        </a:lnTo>
                        <a:lnTo>
                          <a:pt x="373" y="54"/>
                        </a:lnTo>
                        <a:lnTo>
                          <a:pt x="398" y="41"/>
                        </a:lnTo>
                        <a:lnTo>
                          <a:pt x="441" y="29"/>
                        </a:lnTo>
                        <a:lnTo>
                          <a:pt x="478" y="16"/>
                        </a:lnTo>
                        <a:lnTo>
                          <a:pt x="499" y="0"/>
                        </a:lnTo>
                        <a:lnTo>
                          <a:pt x="550" y="33"/>
                        </a:lnTo>
                        <a:lnTo>
                          <a:pt x="579" y="62"/>
                        </a:lnTo>
                        <a:lnTo>
                          <a:pt x="608" y="99"/>
                        </a:lnTo>
                        <a:lnTo>
                          <a:pt x="651" y="120"/>
                        </a:lnTo>
                        <a:lnTo>
                          <a:pt x="659" y="158"/>
                        </a:lnTo>
                        <a:lnTo>
                          <a:pt x="676" y="220"/>
                        </a:lnTo>
                        <a:lnTo>
                          <a:pt x="676" y="316"/>
                        </a:lnTo>
                        <a:lnTo>
                          <a:pt x="672" y="415"/>
                        </a:lnTo>
                        <a:lnTo>
                          <a:pt x="668" y="528"/>
                        </a:lnTo>
                        <a:lnTo>
                          <a:pt x="647" y="645"/>
                        </a:lnTo>
                        <a:lnTo>
                          <a:pt x="621" y="766"/>
                        </a:lnTo>
                        <a:lnTo>
                          <a:pt x="608" y="870"/>
                        </a:lnTo>
                        <a:lnTo>
                          <a:pt x="588" y="944"/>
                        </a:lnTo>
                        <a:lnTo>
                          <a:pt x="592" y="1011"/>
                        </a:lnTo>
                        <a:lnTo>
                          <a:pt x="583" y="1048"/>
                        </a:lnTo>
                        <a:lnTo>
                          <a:pt x="554" y="1077"/>
                        </a:lnTo>
                        <a:lnTo>
                          <a:pt x="516" y="1102"/>
                        </a:lnTo>
                        <a:lnTo>
                          <a:pt x="466" y="1106"/>
                        </a:lnTo>
                        <a:lnTo>
                          <a:pt x="441" y="1094"/>
                        </a:lnTo>
                        <a:lnTo>
                          <a:pt x="407" y="1090"/>
                        </a:lnTo>
                        <a:lnTo>
                          <a:pt x="327" y="1073"/>
                        </a:lnTo>
                        <a:lnTo>
                          <a:pt x="361" y="1032"/>
                        </a:lnTo>
                        <a:lnTo>
                          <a:pt x="398" y="973"/>
                        </a:lnTo>
                        <a:lnTo>
                          <a:pt x="344" y="1015"/>
                        </a:lnTo>
                        <a:lnTo>
                          <a:pt x="302" y="1052"/>
                        </a:lnTo>
                        <a:lnTo>
                          <a:pt x="272" y="1073"/>
                        </a:lnTo>
                        <a:lnTo>
                          <a:pt x="231" y="1094"/>
                        </a:lnTo>
                        <a:lnTo>
                          <a:pt x="185" y="1094"/>
                        </a:lnTo>
                        <a:lnTo>
                          <a:pt x="138" y="1094"/>
                        </a:lnTo>
                        <a:lnTo>
                          <a:pt x="113" y="1082"/>
                        </a:lnTo>
                        <a:lnTo>
                          <a:pt x="101" y="1069"/>
                        </a:lnTo>
                        <a:lnTo>
                          <a:pt x="159" y="1036"/>
                        </a:lnTo>
                        <a:lnTo>
                          <a:pt x="218" y="982"/>
                        </a:lnTo>
                        <a:lnTo>
                          <a:pt x="235" y="957"/>
                        </a:lnTo>
                        <a:lnTo>
                          <a:pt x="189" y="969"/>
                        </a:lnTo>
                        <a:lnTo>
                          <a:pt x="117" y="1023"/>
                        </a:lnTo>
                        <a:lnTo>
                          <a:pt x="88" y="1048"/>
                        </a:lnTo>
                        <a:lnTo>
                          <a:pt x="21" y="1052"/>
                        </a:lnTo>
                        <a:lnTo>
                          <a:pt x="0" y="1040"/>
                        </a:lnTo>
                        <a:lnTo>
                          <a:pt x="0" y="1011"/>
                        </a:lnTo>
                        <a:lnTo>
                          <a:pt x="0" y="928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20" name="Freeform 281"/>
                  <p:cNvSpPr>
                    <a:spLocks noChangeArrowheads="1"/>
                  </p:cNvSpPr>
                  <p:nvPr/>
                </p:nvSpPr>
                <p:spPr bwMode="auto">
                  <a:xfrm>
                    <a:off x="4767" y="3063"/>
                    <a:ext cx="17" cy="44"/>
                  </a:xfrm>
                  <a:custGeom>
                    <a:avLst/>
                    <a:gdLst>
                      <a:gd name="T0" fmla="*/ 0 w 197"/>
                      <a:gd name="T1" fmla="*/ 0 h 513"/>
                      <a:gd name="T2" fmla="*/ 0 w 197"/>
                      <a:gd name="T3" fmla="*/ 0 h 513"/>
                      <a:gd name="T4" fmla="*/ 0 w 197"/>
                      <a:gd name="T5" fmla="*/ 0 h 513"/>
                      <a:gd name="T6" fmla="*/ 0 w 197"/>
                      <a:gd name="T7" fmla="*/ 0 h 513"/>
                      <a:gd name="T8" fmla="*/ 0 w 197"/>
                      <a:gd name="T9" fmla="*/ 0 h 513"/>
                      <a:gd name="T10" fmla="*/ 0 w 197"/>
                      <a:gd name="T11" fmla="*/ 0 h 513"/>
                      <a:gd name="T12" fmla="*/ 0 w 197"/>
                      <a:gd name="T13" fmla="*/ 0 h 513"/>
                      <a:gd name="T14" fmla="*/ 0 w 197"/>
                      <a:gd name="T15" fmla="*/ 0 h 513"/>
                      <a:gd name="T16" fmla="*/ 0 w 197"/>
                      <a:gd name="T17" fmla="*/ 0 h 513"/>
                      <a:gd name="T18" fmla="*/ 0 w 197"/>
                      <a:gd name="T19" fmla="*/ 0 h 513"/>
                      <a:gd name="T20" fmla="*/ 0 w 197"/>
                      <a:gd name="T21" fmla="*/ 0 h 513"/>
                      <a:gd name="T22" fmla="*/ 0 w 197"/>
                      <a:gd name="T23" fmla="*/ 0 h 513"/>
                      <a:gd name="T24" fmla="*/ 0 w 197"/>
                      <a:gd name="T25" fmla="*/ 0 h 513"/>
                      <a:gd name="T26" fmla="*/ 0 w 197"/>
                      <a:gd name="T27" fmla="*/ 0 h 51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97"/>
                      <a:gd name="T43" fmla="*/ 0 h 513"/>
                      <a:gd name="T44" fmla="*/ 197 w 197"/>
                      <a:gd name="T45" fmla="*/ 513 h 513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97" h="513">
                        <a:moveTo>
                          <a:pt x="0" y="513"/>
                        </a:moveTo>
                        <a:lnTo>
                          <a:pt x="34" y="496"/>
                        </a:lnTo>
                        <a:lnTo>
                          <a:pt x="71" y="455"/>
                        </a:lnTo>
                        <a:lnTo>
                          <a:pt x="105" y="380"/>
                        </a:lnTo>
                        <a:lnTo>
                          <a:pt x="122" y="317"/>
                        </a:lnTo>
                        <a:lnTo>
                          <a:pt x="147" y="247"/>
                        </a:lnTo>
                        <a:lnTo>
                          <a:pt x="160" y="180"/>
                        </a:lnTo>
                        <a:lnTo>
                          <a:pt x="180" y="76"/>
                        </a:lnTo>
                        <a:lnTo>
                          <a:pt x="197" y="0"/>
                        </a:lnTo>
                        <a:lnTo>
                          <a:pt x="155" y="151"/>
                        </a:lnTo>
                        <a:lnTo>
                          <a:pt x="122" y="267"/>
                        </a:lnTo>
                        <a:lnTo>
                          <a:pt x="84" y="346"/>
                        </a:lnTo>
                        <a:lnTo>
                          <a:pt x="25" y="430"/>
                        </a:lnTo>
                        <a:lnTo>
                          <a:pt x="0" y="51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21" name="Freeform 282"/>
                  <p:cNvSpPr>
                    <a:spLocks noChangeArrowheads="1"/>
                  </p:cNvSpPr>
                  <p:nvPr/>
                </p:nvSpPr>
                <p:spPr bwMode="auto">
                  <a:xfrm>
                    <a:off x="4697" y="3028"/>
                    <a:ext cx="70" cy="66"/>
                  </a:xfrm>
                  <a:custGeom>
                    <a:avLst/>
                    <a:gdLst>
                      <a:gd name="T0" fmla="*/ 0 w 781"/>
                      <a:gd name="T1" fmla="*/ 0 h 770"/>
                      <a:gd name="T2" fmla="*/ 0 w 781"/>
                      <a:gd name="T3" fmla="*/ 0 h 770"/>
                      <a:gd name="T4" fmla="*/ 0 w 781"/>
                      <a:gd name="T5" fmla="*/ 0 h 770"/>
                      <a:gd name="T6" fmla="*/ 0 w 781"/>
                      <a:gd name="T7" fmla="*/ 0 h 770"/>
                      <a:gd name="T8" fmla="*/ 0 w 781"/>
                      <a:gd name="T9" fmla="*/ 0 h 770"/>
                      <a:gd name="T10" fmla="*/ 0 w 781"/>
                      <a:gd name="T11" fmla="*/ 0 h 770"/>
                      <a:gd name="T12" fmla="*/ 0 w 781"/>
                      <a:gd name="T13" fmla="*/ 0 h 770"/>
                      <a:gd name="T14" fmla="*/ 0 w 781"/>
                      <a:gd name="T15" fmla="*/ 0 h 770"/>
                      <a:gd name="T16" fmla="*/ 0 w 781"/>
                      <a:gd name="T17" fmla="*/ 0 h 770"/>
                      <a:gd name="T18" fmla="*/ 0 w 781"/>
                      <a:gd name="T19" fmla="*/ 0 h 770"/>
                      <a:gd name="T20" fmla="*/ 0 w 781"/>
                      <a:gd name="T21" fmla="*/ 0 h 770"/>
                      <a:gd name="T22" fmla="*/ 0 w 781"/>
                      <a:gd name="T23" fmla="*/ 0 h 770"/>
                      <a:gd name="T24" fmla="*/ 0 w 781"/>
                      <a:gd name="T25" fmla="*/ 0 h 770"/>
                      <a:gd name="T26" fmla="*/ 0 w 781"/>
                      <a:gd name="T27" fmla="*/ 0 h 770"/>
                      <a:gd name="T28" fmla="*/ 0 w 781"/>
                      <a:gd name="T29" fmla="*/ 0 h 770"/>
                      <a:gd name="T30" fmla="*/ 0 w 781"/>
                      <a:gd name="T31" fmla="*/ 0 h 770"/>
                      <a:gd name="T32" fmla="*/ 0 w 781"/>
                      <a:gd name="T33" fmla="*/ 0 h 770"/>
                      <a:gd name="T34" fmla="*/ 0 w 781"/>
                      <a:gd name="T35" fmla="*/ 0 h 770"/>
                      <a:gd name="T36" fmla="*/ 0 w 781"/>
                      <a:gd name="T37" fmla="*/ 0 h 770"/>
                      <a:gd name="T38" fmla="*/ 0 w 781"/>
                      <a:gd name="T39" fmla="*/ 0 h 770"/>
                      <a:gd name="T40" fmla="*/ 0 w 781"/>
                      <a:gd name="T41" fmla="*/ 0 h 770"/>
                      <a:gd name="T42" fmla="*/ 0 w 781"/>
                      <a:gd name="T43" fmla="*/ 0 h 770"/>
                      <a:gd name="T44" fmla="*/ 0 w 781"/>
                      <a:gd name="T45" fmla="*/ 0 h 770"/>
                      <a:gd name="T46" fmla="*/ 0 w 781"/>
                      <a:gd name="T47" fmla="*/ 0 h 770"/>
                      <a:gd name="T48" fmla="*/ 0 w 781"/>
                      <a:gd name="T49" fmla="*/ 0 h 770"/>
                      <a:gd name="T50" fmla="*/ 0 w 781"/>
                      <a:gd name="T51" fmla="*/ 0 h 770"/>
                      <a:gd name="T52" fmla="*/ 0 w 781"/>
                      <a:gd name="T53" fmla="*/ 0 h 770"/>
                      <a:gd name="T54" fmla="*/ 0 w 781"/>
                      <a:gd name="T55" fmla="*/ 0 h 770"/>
                      <a:gd name="T56" fmla="*/ 0 w 781"/>
                      <a:gd name="T57" fmla="*/ 0 h 770"/>
                      <a:gd name="T58" fmla="*/ 0 w 781"/>
                      <a:gd name="T59" fmla="*/ 0 h 770"/>
                      <a:gd name="T60" fmla="*/ 0 w 781"/>
                      <a:gd name="T61" fmla="*/ 0 h 770"/>
                      <a:gd name="T62" fmla="*/ 0 w 781"/>
                      <a:gd name="T63" fmla="*/ 0 h 770"/>
                      <a:gd name="T64" fmla="*/ 0 w 781"/>
                      <a:gd name="T65" fmla="*/ 0 h 770"/>
                      <a:gd name="T66" fmla="*/ 0 w 781"/>
                      <a:gd name="T67" fmla="*/ 0 h 770"/>
                      <a:gd name="T68" fmla="*/ 0 w 781"/>
                      <a:gd name="T69" fmla="*/ 0 h 770"/>
                      <a:gd name="T70" fmla="*/ 0 w 781"/>
                      <a:gd name="T71" fmla="*/ 0 h 770"/>
                      <a:gd name="T72" fmla="*/ 0 w 781"/>
                      <a:gd name="T73" fmla="*/ 0 h 770"/>
                      <a:gd name="T74" fmla="*/ 0 w 781"/>
                      <a:gd name="T75" fmla="*/ 0 h 770"/>
                      <a:gd name="T76" fmla="*/ 0 w 781"/>
                      <a:gd name="T77" fmla="*/ 0 h 770"/>
                      <a:gd name="T78" fmla="*/ 0 w 781"/>
                      <a:gd name="T79" fmla="*/ 0 h 770"/>
                      <a:gd name="T80" fmla="*/ 0 w 781"/>
                      <a:gd name="T81" fmla="*/ 0 h 770"/>
                      <a:gd name="T82" fmla="*/ 0 w 781"/>
                      <a:gd name="T83" fmla="*/ 0 h 770"/>
                      <a:gd name="T84" fmla="*/ 0 w 781"/>
                      <a:gd name="T85" fmla="*/ 0 h 770"/>
                      <a:gd name="T86" fmla="*/ 0 w 781"/>
                      <a:gd name="T87" fmla="*/ 0 h 770"/>
                      <a:gd name="T88" fmla="*/ 0 w 781"/>
                      <a:gd name="T89" fmla="*/ 0 h 770"/>
                      <a:gd name="T90" fmla="*/ 0 w 781"/>
                      <a:gd name="T91" fmla="*/ 0 h 770"/>
                      <a:gd name="T92" fmla="*/ 0 w 781"/>
                      <a:gd name="T93" fmla="*/ 0 h 770"/>
                      <a:gd name="T94" fmla="*/ 0 w 781"/>
                      <a:gd name="T95" fmla="*/ 0 h 770"/>
                      <a:gd name="T96" fmla="*/ 0 w 781"/>
                      <a:gd name="T97" fmla="*/ 0 h 770"/>
                      <a:gd name="T98" fmla="*/ 0 w 781"/>
                      <a:gd name="T99" fmla="*/ 0 h 770"/>
                      <a:gd name="T100" fmla="*/ 0 w 781"/>
                      <a:gd name="T101" fmla="*/ 0 h 770"/>
                      <a:gd name="T102" fmla="*/ 0 w 781"/>
                      <a:gd name="T103" fmla="*/ 0 h 770"/>
                      <a:gd name="T104" fmla="*/ 0 w 781"/>
                      <a:gd name="T105" fmla="*/ 0 h 770"/>
                      <a:gd name="T106" fmla="*/ 0 w 781"/>
                      <a:gd name="T107" fmla="*/ 0 h 770"/>
                      <a:gd name="T108" fmla="*/ 0 w 781"/>
                      <a:gd name="T109" fmla="*/ 0 h 770"/>
                      <a:gd name="T110" fmla="*/ 0 w 781"/>
                      <a:gd name="T111" fmla="*/ 0 h 77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781"/>
                      <a:gd name="T169" fmla="*/ 0 h 770"/>
                      <a:gd name="T170" fmla="*/ 781 w 781"/>
                      <a:gd name="T171" fmla="*/ 770 h 77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781" h="770">
                        <a:moveTo>
                          <a:pt x="638" y="0"/>
                        </a:moveTo>
                        <a:lnTo>
                          <a:pt x="546" y="29"/>
                        </a:lnTo>
                        <a:lnTo>
                          <a:pt x="503" y="66"/>
                        </a:lnTo>
                        <a:lnTo>
                          <a:pt x="478" y="141"/>
                        </a:lnTo>
                        <a:lnTo>
                          <a:pt x="478" y="212"/>
                        </a:lnTo>
                        <a:lnTo>
                          <a:pt x="491" y="253"/>
                        </a:lnTo>
                        <a:lnTo>
                          <a:pt x="483" y="324"/>
                        </a:lnTo>
                        <a:lnTo>
                          <a:pt x="483" y="378"/>
                        </a:lnTo>
                        <a:lnTo>
                          <a:pt x="495" y="391"/>
                        </a:lnTo>
                        <a:lnTo>
                          <a:pt x="483" y="411"/>
                        </a:lnTo>
                        <a:lnTo>
                          <a:pt x="474" y="432"/>
                        </a:lnTo>
                        <a:lnTo>
                          <a:pt x="491" y="454"/>
                        </a:lnTo>
                        <a:lnTo>
                          <a:pt x="491" y="475"/>
                        </a:lnTo>
                        <a:lnTo>
                          <a:pt x="458" y="483"/>
                        </a:lnTo>
                        <a:lnTo>
                          <a:pt x="462" y="504"/>
                        </a:lnTo>
                        <a:lnTo>
                          <a:pt x="429" y="516"/>
                        </a:lnTo>
                        <a:lnTo>
                          <a:pt x="398" y="508"/>
                        </a:lnTo>
                        <a:lnTo>
                          <a:pt x="378" y="516"/>
                        </a:lnTo>
                        <a:lnTo>
                          <a:pt x="285" y="529"/>
                        </a:lnTo>
                        <a:lnTo>
                          <a:pt x="202" y="525"/>
                        </a:lnTo>
                        <a:lnTo>
                          <a:pt x="147" y="529"/>
                        </a:lnTo>
                        <a:lnTo>
                          <a:pt x="113" y="550"/>
                        </a:lnTo>
                        <a:lnTo>
                          <a:pt x="29" y="550"/>
                        </a:lnTo>
                        <a:lnTo>
                          <a:pt x="0" y="579"/>
                        </a:lnTo>
                        <a:lnTo>
                          <a:pt x="0" y="612"/>
                        </a:lnTo>
                        <a:lnTo>
                          <a:pt x="4" y="666"/>
                        </a:lnTo>
                        <a:lnTo>
                          <a:pt x="71" y="683"/>
                        </a:lnTo>
                        <a:lnTo>
                          <a:pt x="71" y="649"/>
                        </a:lnTo>
                        <a:lnTo>
                          <a:pt x="76" y="620"/>
                        </a:lnTo>
                        <a:lnTo>
                          <a:pt x="88" y="608"/>
                        </a:lnTo>
                        <a:lnTo>
                          <a:pt x="93" y="641"/>
                        </a:lnTo>
                        <a:lnTo>
                          <a:pt x="97" y="683"/>
                        </a:lnTo>
                        <a:lnTo>
                          <a:pt x="113" y="708"/>
                        </a:lnTo>
                        <a:lnTo>
                          <a:pt x="142" y="741"/>
                        </a:lnTo>
                        <a:lnTo>
                          <a:pt x="214" y="757"/>
                        </a:lnTo>
                        <a:lnTo>
                          <a:pt x="268" y="766"/>
                        </a:lnTo>
                        <a:lnTo>
                          <a:pt x="332" y="770"/>
                        </a:lnTo>
                        <a:lnTo>
                          <a:pt x="252" y="724"/>
                        </a:lnTo>
                        <a:lnTo>
                          <a:pt x="198" y="683"/>
                        </a:lnTo>
                        <a:lnTo>
                          <a:pt x="184" y="649"/>
                        </a:lnTo>
                        <a:lnTo>
                          <a:pt x="193" y="620"/>
                        </a:lnTo>
                        <a:lnTo>
                          <a:pt x="239" y="616"/>
                        </a:lnTo>
                        <a:lnTo>
                          <a:pt x="256" y="649"/>
                        </a:lnTo>
                        <a:lnTo>
                          <a:pt x="268" y="687"/>
                        </a:lnTo>
                        <a:lnTo>
                          <a:pt x="311" y="728"/>
                        </a:lnTo>
                        <a:lnTo>
                          <a:pt x="357" y="762"/>
                        </a:lnTo>
                        <a:lnTo>
                          <a:pt x="403" y="766"/>
                        </a:lnTo>
                        <a:lnTo>
                          <a:pt x="474" y="762"/>
                        </a:lnTo>
                        <a:lnTo>
                          <a:pt x="398" y="703"/>
                        </a:lnTo>
                        <a:lnTo>
                          <a:pt x="344" y="674"/>
                        </a:lnTo>
                        <a:lnTo>
                          <a:pt x="302" y="641"/>
                        </a:lnTo>
                        <a:lnTo>
                          <a:pt x="289" y="616"/>
                        </a:lnTo>
                        <a:lnTo>
                          <a:pt x="293" y="591"/>
                        </a:lnTo>
                        <a:lnTo>
                          <a:pt x="319" y="587"/>
                        </a:lnTo>
                        <a:lnTo>
                          <a:pt x="348" y="612"/>
                        </a:lnTo>
                        <a:lnTo>
                          <a:pt x="365" y="645"/>
                        </a:lnTo>
                        <a:lnTo>
                          <a:pt x="403" y="687"/>
                        </a:lnTo>
                        <a:lnTo>
                          <a:pt x="449" y="708"/>
                        </a:lnTo>
                        <a:lnTo>
                          <a:pt x="483" y="728"/>
                        </a:lnTo>
                        <a:lnTo>
                          <a:pt x="520" y="745"/>
                        </a:lnTo>
                        <a:lnTo>
                          <a:pt x="563" y="753"/>
                        </a:lnTo>
                        <a:lnTo>
                          <a:pt x="613" y="753"/>
                        </a:lnTo>
                        <a:lnTo>
                          <a:pt x="662" y="744"/>
                        </a:lnTo>
                        <a:lnTo>
                          <a:pt x="554" y="708"/>
                        </a:lnTo>
                        <a:lnTo>
                          <a:pt x="512" y="687"/>
                        </a:lnTo>
                        <a:lnTo>
                          <a:pt x="483" y="649"/>
                        </a:lnTo>
                        <a:lnTo>
                          <a:pt x="478" y="616"/>
                        </a:lnTo>
                        <a:lnTo>
                          <a:pt x="503" y="616"/>
                        </a:lnTo>
                        <a:lnTo>
                          <a:pt x="516" y="645"/>
                        </a:lnTo>
                        <a:lnTo>
                          <a:pt x="538" y="670"/>
                        </a:lnTo>
                        <a:lnTo>
                          <a:pt x="571" y="696"/>
                        </a:lnTo>
                        <a:lnTo>
                          <a:pt x="609" y="721"/>
                        </a:lnTo>
                        <a:lnTo>
                          <a:pt x="659" y="742"/>
                        </a:lnTo>
                        <a:lnTo>
                          <a:pt x="697" y="728"/>
                        </a:lnTo>
                        <a:lnTo>
                          <a:pt x="714" y="708"/>
                        </a:lnTo>
                        <a:lnTo>
                          <a:pt x="743" y="657"/>
                        </a:lnTo>
                        <a:lnTo>
                          <a:pt x="689" y="645"/>
                        </a:lnTo>
                        <a:lnTo>
                          <a:pt x="584" y="633"/>
                        </a:lnTo>
                        <a:lnTo>
                          <a:pt x="520" y="604"/>
                        </a:lnTo>
                        <a:lnTo>
                          <a:pt x="487" y="575"/>
                        </a:lnTo>
                        <a:lnTo>
                          <a:pt x="474" y="541"/>
                        </a:lnTo>
                        <a:lnTo>
                          <a:pt x="470" y="525"/>
                        </a:lnTo>
                        <a:lnTo>
                          <a:pt x="487" y="525"/>
                        </a:lnTo>
                        <a:lnTo>
                          <a:pt x="508" y="550"/>
                        </a:lnTo>
                        <a:lnTo>
                          <a:pt x="542" y="595"/>
                        </a:lnTo>
                        <a:lnTo>
                          <a:pt x="617" y="620"/>
                        </a:lnTo>
                        <a:lnTo>
                          <a:pt x="689" y="642"/>
                        </a:lnTo>
                        <a:lnTo>
                          <a:pt x="743" y="657"/>
                        </a:lnTo>
                        <a:lnTo>
                          <a:pt x="764" y="570"/>
                        </a:lnTo>
                        <a:lnTo>
                          <a:pt x="769" y="508"/>
                        </a:lnTo>
                        <a:lnTo>
                          <a:pt x="769" y="453"/>
                        </a:lnTo>
                        <a:lnTo>
                          <a:pt x="697" y="491"/>
                        </a:lnTo>
                        <a:lnTo>
                          <a:pt x="613" y="508"/>
                        </a:lnTo>
                        <a:lnTo>
                          <a:pt x="546" y="504"/>
                        </a:lnTo>
                        <a:lnTo>
                          <a:pt x="528" y="496"/>
                        </a:lnTo>
                        <a:lnTo>
                          <a:pt x="520" y="475"/>
                        </a:lnTo>
                        <a:lnTo>
                          <a:pt x="559" y="475"/>
                        </a:lnTo>
                        <a:lnTo>
                          <a:pt x="600" y="487"/>
                        </a:lnTo>
                        <a:lnTo>
                          <a:pt x="699" y="491"/>
                        </a:lnTo>
                        <a:lnTo>
                          <a:pt x="769" y="454"/>
                        </a:lnTo>
                        <a:lnTo>
                          <a:pt x="773" y="374"/>
                        </a:lnTo>
                        <a:lnTo>
                          <a:pt x="777" y="320"/>
                        </a:lnTo>
                        <a:lnTo>
                          <a:pt x="781" y="266"/>
                        </a:lnTo>
                        <a:lnTo>
                          <a:pt x="773" y="174"/>
                        </a:lnTo>
                        <a:lnTo>
                          <a:pt x="751" y="141"/>
                        </a:lnTo>
                        <a:lnTo>
                          <a:pt x="689" y="100"/>
                        </a:lnTo>
                        <a:lnTo>
                          <a:pt x="709" y="104"/>
                        </a:lnTo>
                        <a:lnTo>
                          <a:pt x="773" y="133"/>
                        </a:lnTo>
                        <a:lnTo>
                          <a:pt x="747" y="75"/>
                        </a:lnTo>
                        <a:lnTo>
                          <a:pt x="726" y="45"/>
                        </a:lnTo>
                        <a:lnTo>
                          <a:pt x="709" y="25"/>
                        </a:lnTo>
                        <a:lnTo>
                          <a:pt x="638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22" name="Freeform 283"/>
                  <p:cNvSpPr>
                    <a:spLocks noChangeArrowheads="1"/>
                  </p:cNvSpPr>
                  <p:nvPr/>
                </p:nvSpPr>
                <p:spPr bwMode="auto">
                  <a:xfrm>
                    <a:off x="4744" y="3051"/>
                    <a:ext cx="17" cy="16"/>
                  </a:xfrm>
                  <a:custGeom>
                    <a:avLst/>
                    <a:gdLst>
                      <a:gd name="T0" fmla="*/ 0 w 198"/>
                      <a:gd name="T1" fmla="*/ 0 h 176"/>
                      <a:gd name="T2" fmla="*/ 0 w 198"/>
                      <a:gd name="T3" fmla="*/ 0 h 176"/>
                      <a:gd name="T4" fmla="*/ 0 w 198"/>
                      <a:gd name="T5" fmla="*/ 0 h 176"/>
                      <a:gd name="T6" fmla="*/ 0 w 198"/>
                      <a:gd name="T7" fmla="*/ 0 h 176"/>
                      <a:gd name="T8" fmla="*/ 0 w 198"/>
                      <a:gd name="T9" fmla="*/ 0 h 176"/>
                      <a:gd name="T10" fmla="*/ 0 w 198"/>
                      <a:gd name="T11" fmla="*/ 0 h 176"/>
                      <a:gd name="T12" fmla="*/ 0 w 198"/>
                      <a:gd name="T13" fmla="*/ 0 h 176"/>
                      <a:gd name="T14" fmla="*/ 0 w 198"/>
                      <a:gd name="T15" fmla="*/ 0 h 176"/>
                      <a:gd name="T16" fmla="*/ 0 w 198"/>
                      <a:gd name="T17" fmla="*/ 0 h 176"/>
                      <a:gd name="T18" fmla="*/ 0 w 198"/>
                      <a:gd name="T19" fmla="*/ 0 h 176"/>
                      <a:gd name="T20" fmla="*/ 0 w 198"/>
                      <a:gd name="T21" fmla="*/ 0 h 176"/>
                      <a:gd name="T22" fmla="*/ 0 w 198"/>
                      <a:gd name="T23" fmla="*/ 0 h 176"/>
                      <a:gd name="T24" fmla="*/ 0 w 198"/>
                      <a:gd name="T25" fmla="*/ 0 h 176"/>
                      <a:gd name="T26" fmla="*/ 0 w 198"/>
                      <a:gd name="T27" fmla="*/ 0 h 176"/>
                      <a:gd name="T28" fmla="*/ 0 w 198"/>
                      <a:gd name="T29" fmla="*/ 0 h 176"/>
                      <a:gd name="T30" fmla="*/ 0 w 198"/>
                      <a:gd name="T31" fmla="*/ 0 h 176"/>
                      <a:gd name="T32" fmla="*/ 0 w 198"/>
                      <a:gd name="T33" fmla="*/ 0 h 176"/>
                      <a:gd name="T34" fmla="*/ 0 w 198"/>
                      <a:gd name="T35" fmla="*/ 0 h 176"/>
                      <a:gd name="T36" fmla="*/ 0 w 198"/>
                      <a:gd name="T37" fmla="*/ 0 h 176"/>
                      <a:gd name="T38" fmla="*/ 0 w 198"/>
                      <a:gd name="T39" fmla="*/ 0 h 176"/>
                      <a:gd name="T40" fmla="*/ 0 w 198"/>
                      <a:gd name="T41" fmla="*/ 0 h 176"/>
                      <a:gd name="T42" fmla="*/ 0 w 198"/>
                      <a:gd name="T43" fmla="*/ 0 h 176"/>
                      <a:gd name="T44" fmla="*/ 0 w 198"/>
                      <a:gd name="T45" fmla="*/ 0 h 17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98"/>
                      <a:gd name="T70" fmla="*/ 0 h 176"/>
                      <a:gd name="T71" fmla="*/ 198 w 198"/>
                      <a:gd name="T72" fmla="*/ 176 h 17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98" h="176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26" y="48"/>
                        </a:lnTo>
                        <a:lnTo>
                          <a:pt x="51" y="66"/>
                        </a:lnTo>
                        <a:lnTo>
                          <a:pt x="103" y="105"/>
                        </a:lnTo>
                        <a:lnTo>
                          <a:pt x="125" y="121"/>
                        </a:lnTo>
                        <a:lnTo>
                          <a:pt x="175" y="159"/>
                        </a:lnTo>
                        <a:lnTo>
                          <a:pt x="120" y="142"/>
                        </a:lnTo>
                        <a:lnTo>
                          <a:pt x="66" y="125"/>
                        </a:lnTo>
                        <a:lnTo>
                          <a:pt x="12" y="121"/>
                        </a:lnTo>
                        <a:lnTo>
                          <a:pt x="16" y="138"/>
                        </a:lnTo>
                        <a:lnTo>
                          <a:pt x="103" y="154"/>
                        </a:lnTo>
                        <a:lnTo>
                          <a:pt x="150" y="172"/>
                        </a:lnTo>
                        <a:lnTo>
                          <a:pt x="175" y="176"/>
                        </a:lnTo>
                        <a:lnTo>
                          <a:pt x="196" y="169"/>
                        </a:lnTo>
                        <a:lnTo>
                          <a:pt x="198" y="148"/>
                        </a:lnTo>
                        <a:lnTo>
                          <a:pt x="181" y="133"/>
                        </a:lnTo>
                        <a:lnTo>
                          <a:pt x="157" y="108"/>
                        </a:lnTo>
                        <a:lnTo>
                          <a:pt x="127" y="75"/>
                        </a:lnTo>
                        <a:lnTo>
                          <a:pt x="97" y="37"/>
                        </a:lnTo>
                        <a:lnTo>
                          <a:pt x="62" y="12"/>
                        </a:lnTo>
                        <a:lnTo>
                          <a:pt x="2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23" name="Freeform 284"/>
                  <p:cNvSpPr>
                    <a:spLocks noChangeArrowheads="1"/>
                  </p:cNvSpPr>
                  <p:nvPr/>
                </p:nvSpPr>
                <p:spPr bwMode="auto">
                  <a:xfrm>
                    <a:off x="4746" y="3039"/>
                    <a:ext cx="16" cy="19"/>
                  </a:xfrm>
                  <a:custGeom>
                    <a:avLst/>
                    <a:gdLst>
                      <a:gd name="T0" fmla="*/ 0 w 180"/>
                      <a:gd name="T1" fmla="*/ 0 h 229"/>
                      <a:gd name="T2" fmla="*/ 0 w 180"/>
                      <a:gd name="T3" fmla="*/ 0 h 229"/>
                      <a:gd name="T4" fmla="*/ 0 w 180"/>
                      <a:gd name="T5" fmla="*/ 0 h 229"/>
                      <a:gd name="T6" fmla="*/ 0 w 180"/>
                      <a:gd name="T7" fmla="*/ 0 h 229"/>
                      <a:gd name="T8" fmla="*/ 0 w 180"/>
                      <a:gd name="T9" fmla="*/ 0 h 229"/>
                      <a:gd name="T10" fmla="*/ 0 w 180"/>
                      <a:gd name="T11" fmla="*/ 0 h 229"/>
                      <a:gd name="T12" fmla="*/ 0 w 180"/>
                      <a:gd name="T13" fmla="*/ 0 h 229"/>
                      <a:gd name="T14" fmla="*/ 0 w 180"/>
                      <a:gd name="T15" fmla="*/ 0 h 229"/>
                      <a:gd name="T16" fmla="*/ 0 w 180"/>
                      <a:gd name="T17" fmla="*/ 0 h 229"/>
                      <a:gd name="T18" fmla="*/ 0 w 180"/>
                      <a:gd name="T19" fmla="*/ 0 h 229"/>
                      <a:gd name="T20" fmla="*/ 0 w 180"/>
                      <a:gd name="T21" fmla="*/ 0 h 229"/>
                      <a:gd name="T22" fmla="*/ 0 w 180"/>
                      <a:gd name="T23" fmla="*/ 0 h 229"/>
                      <a:gd name="T24" fmla="*/ 0 w 180"/>
                      <a:gd name="T25" fmla="*/ 0 h 229"/>
                      <a:gd name="T26" fmla="*/ 0 w 180"/>
                      <a:gd name="T27" fmla="*/ 0 h 229"/>
                      <a:gd name="T28" fmla="*/ 0 w 180"/>
                      <a:gd name="T29" fmla="*/ 0 h 229"/>
                      <a:gd name="T30" fmla="*/ 0 w 180"/>
                      <a:gd name="T31" fmla="*/ 0 h 229"/>
                      <a:gd name="T32" fmla="*/ 0 w 180"/>
                      <a:gd name="T33" fmla="*/ 0 h 22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80"/>
                      <a:gd name="T52" fmla="*/ 0 h 229"/>
                      <a:gd name="T53" fmla="*/ 180 w 180"/>
                      <a:gd name="T54" fmla="*/ 229 h 22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80" h="229">
                        <a:moveTo>
                          <a:pt x="33" y="0"/>
                        </a:moveTo>
                        <a:lnTo>
                          <a:pt x="8" y="4"/>
                        </a:lnTo>
                        <a:lnTo>
                          <a:pt x="0" y="25"/>
                        </a:lnTo>
                        <a:lnTo>
                          <a:pt x="2" y="43"/>
                        </a:lnTo>
                        <a:lnTo>
                          <a:pt x="17" y="67"/>
                        </a:lnTo>
                        <a:lnTo>
                          <a:pt x="37" y="74"/>
                        </a:lnTo>
                        <a:lnTo>
                          <a:pt x="77" y="99"/>
                        </a:lnTo>
                        <a:lnTo>
                          <a:pt x="115" y="130"/>
                        </a:lnTo>
                        <a:lnTo>
                          <a:pt x="142" y="172"/>
                        </a:lnTo>
                        <a:lnTo>
                          <a:pt x="172" y="216"/>
                        </a:lnTo>
                        <a:lnTo>
                          <a:pt x="180" y="229"/>
                        </a:lnTo>
                        <a:lnTo>
                          <a:pt x="172" y="178"/>
                        </a:lnTo>
                        <a:lnTo>
                          <a:pt x="165" y="132"/>
                        </a:lnTo>
                        <a:lnTo>
                          <a:pt x="151" y="93"/>
                        </a:lnTo>
                        <a:lnTo>
                          <a:pt x="126" y="56"/>
                        </a:lnTo>
                        <a:lnTo>
                          <a:pt x="60" y="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24" name="Freeform 285"/>
                  <p:cNvSpPr>
                    <a:spLocks noChangeArrowheads="1"/>
                  </p:cNvSpPr>
                  <p:nvPr/>
                </p:nvSpPr>
                <p:spPr bwMode="auto">
                  <a:xfrm>
                    <a:off x="4743" y="3020"/>
                    <a:ext cx="16" cy="12"/>
                  </a:xfrm>
                  <a:custGeom>
                    <a:avLst/>
                    <a:gdLst>
                      <a:gd name="T0" fmla="*/ 0 w 193"/>
                      <a:gd name="T1" fmla="*/ 0 h 133"/>
                      <a:gd name="T2" fmla="*/ 0 w 193"/>
                      <a:gd name="T3" fmla="*/ 0 h 133"/>
                      <a:gd name="T4" fmla="*/ 0 w 193"/>
                      <a:gd name="T5" fmla="*/ 0 h 133"/>
                      <a:gd name="T6" fmla="*/ 0 w 193"/>
                      <a:gd name="T7" fmla="*/ 0 h 133"/>
                      <a:gd name="T8" fmla="*/ 0 w 193"/>
                      <a:gd name="T9" fmla="*/ 0 h 133"/>
                      <a:gd name="T10" fmla="*/ 0 w 193"/>
                      <a:gd name="T11" fmla="*/ 0 h 133"/>
                      <a:gd name="T12" fmla="*/ 0 w 193"/>
                      <a:gd name="T13" fmla="*/ 0 h 133"/>
                      <a:gd name="T14" fmla="*/ 0 w 193"/>
                      <a:gd name="T15" fmla="*/ 0 h 133"/>
                      <a:gd name="T16" fmla="*/ 0 w 193"/>
                      <a:gd name="T17" fmla="*/ 0 h 133"/>
                      <a:gd name="T18" fmla="*/ 0 w 193"/>
                      <a:gd name="T19" fmla="*/ 0 h 1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3"/>
                      <a:gd name="T31" fmla="*/ 0 h 133"/>
                      <a:gd name="T32" fmla="*/ 193 w 193"/>
                      <a:gd name="T33" fmla="*/ 133 h 13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3" h="133">
                        <a:moveTo>
                          <a:pt x="0" y="133"/>
                        </a:moveTo>
                        <a:lnTo>
                          <a:pt x="34" y="104"/>
                        </a:lnTo>
                        <a:lnTo>
                          <a:pt x="88" y="83"/>
                        </a:lnTo>
                        <a:lnTo>
                          <a:pt x="125" y="74"/>
                        </a:lnTo>
                        <a:lnTo>
                          <a:pt x="193" y="0"/>
                        </a:lnTo>
                        <a:lnTo>
                          <a:pt x="142" y="29"/>
                        </a:lnTo>
                        <a:lnTo>
                          <a:pt x="96" y="49"/>
                        </a:lnTo>
                        <a:lnTo>
                          <a:pt x="63" y="66"/>
                        </a:lnTo>
                        <a:lnTo>
                          <a:pt x="46" y="83"/>
                        </a:lnTo>
                        <a:lnTo>
                          <a:pt x="0" y="133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25" name="Freeform 286"/>
                  <p:cNvSpPr>
                    <a:spLocks noChangeArrowheads="1"/>
                  </p:cNvSpPr>
                  <p:nvPr/>
                </p:nvSpPr>
                <p:spPr bwMode="auto">
                  <a:xfrm>
                    <a:off x="4729" y="3041"/>
                    <a:ext cx="10" cy="30"/>
                  </a:xfrm>
                  <a:custGeom>
                    <a:avLst/>
                    <a:gdLst>
                      <a:gd name="T0" fmla="*/ 0 w 109"/>
                      <a:gd name="T1" fmla="*/ 0 h 342"/>
                      <a:gd name="T2" fmla="*/ 0 w 109"/>
                      <a:gd name="T3" fmla="*/ 0 h 342"/>
                      <a:gd name="T4" fmla="*/ 0 w 109"/>
                      <a:gd name="T5" fmla="*/ 0 h 342"/>
                      <a:gd name="T6" fmla="*/ 0 w 109"/>
                      <a:gd name="T7" fmla="*/ 0 h 342"/>
                      <a:gd name="T8" fmla="*/ 0 w 109"/>
                      <a:gd name="T9" fmla="*/ 0 h 342"/>
                      <a:gd name="T10" fmla="*/ 0 w 109"/>
                      <a:gd name="T11" fmla="*/ 0 h 342"/>
                      <a:gd name="T12" fmla="*/ 0 w 109"/>
                      <a:gd name="T13" fmla="*/ 0 h 342"/>
                      <a:gd name="T14" fmla="*/ 0 w 109"/>
                      <a:gd name="T15" fmla="*/ 0 h 342"/>
                      <a:gd name="T16" fmla="*/ 0 w 109"/>
                      <a:gd name="T17" fmla="*/ 0 h 342"/>
                      <a:gd name="T18" fmla="*/ 0 w 109"/>
                      <a:gd name="T19" fmla="*/ 0 h 342"/>
                      <a:gd name="T20" fmla="*/ 0 w 109"/>
                      <a:gd name="T21" fmla="*/ 0 h 342"/>
                      <a:gd name="T22" fmla="*/ 0 w 109"/>
                      <a:gd name="T23" fmla="*/ 0 h 342"/>
                      <a:gd name="T24" fmla="*/ 0 w 109"/>
                      <a:gd name="T25" fmla="*/ 0 h 342"/>
                      <a:gd name="T26" fmla="*/ 0 w 109"/>
                      <a:gd name="T27" fmla="*/ 0 h 342"/>
                      <a:gd name="T28" fmla="*/ 0 w 109"/>
                      <a:gd name="T29" fmla="*/ 0 h 342"/>
                      <a:gd name="T30" fmla="*/ 0 w 109"/>
                      <a:gd name="T31" fmla="*/ 0 h 342"/>
                      <a:gd name="T32" fmla="*/ 0 w 109"/>
                      <a:gd name="T33" fmla="*/ 0 h 342"/>
                      <a:gd name="T34" fmla="*/ 0 w 109"/>
                      <a:gd name="T35" fmla="*/ 0 h 342"/>
                      <a:gd name="T36" fmla="*/ 0 w 109"/>
                      <a:gd name="T37" fmla="*/ 0 h 34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09"/>
                      <a:gd name="T58" fmla="*/ 0 h 342"/>
                      <a:gd name="T59" fmla="*/ 109 w 109"/>
                      <a:gd name="T60" fmla="*/ 342 h 34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09" h="342">
                        <a:moveTo>
                          <a:pt x="0" y="342"/>
                        </a:moveTo>
                        <a:lnTo>
                          <a:pt x="54" y="342"/>
                        </a:lnTo>
                        <a:lnTo>
                          <a:pt x="72" y="338"/>
                        </a:lnTo>
                        <a:lnTo>
                          <a:pt x="72" y="325"/>
                        </a:lnTo>
                        <a:lnTo>
                          <a:pt x="84" y="313"/>
                        </a:lnTo>
                        <a:lnTo>
                          <a:pt x="101" y="300"/>
                        </a:lnTo>
                        <a:lnTo>
                          <a:pt x="93" y="287"/>
                        </a:lnTo>
                        <a:lnTo>
                          <a:pt x="93" y="270"/>
                        </a:lnTo>
                        <a:lnTo>
                          <a:pt x="105" y="249"/>
                        </a:lnTo>
                        <a:lnTo>
                          <a:pt x="105" y="228"/>
                        </a:lnTo>
                        <a:lnTo>
                          <a:pt x="97" y="203"/>
                        </a:lnTo>
                        <a:lnTo>
                          <a:pt x="97" y="149"/>
                        </a:lnTo>
                        <a:lnTo>
                          <a:pt x="109" y="100"/>
                        </a:lnTo>
                        <a:lnTo>
                          <a:pt x="105" y="62"/>
                        </a:lnTo>
                        <a:lnTo>
                          <a:pt x="105" y="0"/>
                        </a:lnTo>
                        <a:lnTo>
                          <a:pt x="72" y="95"/>
                        </a:lnTo>
                        <a:lnTo>
                          <a:pt x="42" y="183"/>
                        </a:lnTo>
                        <a:lnTo>
                          <a:pt x="21" y="278"/>
                        </a:lnTo>
                        <a:lnTo>
                          <a:pt x="0" y="34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26" name="Freeform 287"/>
                  <p:cNvSpPr>
                    <a:spLocks noChangeArrowheads="1"/>
                  </p:cNvSpPr>
                  <p:nvPr/>
                </p:nvSpPr>
                <p:spPr bwMode="auto">
                  <a:xfrm>
                    <a:off x="4744" y="3073"/>
                    <a:ext cx="17" cy="5"/>
                  </a:xfrm>
                  <a:custGeom>
                    <a:avLst/>
                    <a:gdLst>
                      <a:gd name="T0" fmla="*/ 0 w 194"/>
                      <a:gd name="T1" fmla="*/ 0 h 66"/>
                      <a:gd name="T2" fmla="*/ 0 w 194"/>
                      <a:gd name="T3" fmla="*/ 0 h 66"/>
                      <a:gd name="T4" fmla="*/ 0 w 194"/>
                      <a:gd name="T5" fmla="*/ 0 h 66"/>
                      <a:gd name="T6" fmla="*/ 0 w 194"/>
                      <a:gd name="T7" fmla="*/ 0 h 66"/>
                      <a:gd name="T8" fmla="*/ 0 w 194"/>
                      <a:gd name="T9" fmla="*/ 0 h 66"/>
                      <a:gd name="T10" fmla="*/ 0 w 194"/>
                      <a:gd name="T11" fmla="*/ 0 h 66"/>
                      <a:gd name="T12" fmla="*/ 0 w 194"/>
                      <a:gd name="T13" fmla="*/ 0 h 66"/>
                      <a:gd name="T14" fmla="*/ 0 w 194"/>
                      <a:gd name="T15" fmla="*/ 0 h 66"/>
                      <a:gd name="T16" fmla="*/ 0 w 194"/>
                      <a:gd name="T17" fmla="*/ 0 h 66"/>
                      <a:gd name="T18" fmla="*/ 0 w 194"/>
                      <a:gd name="T19" fmla="*/ 0 h 66"/>
                      <a:gd name="T20" fmla="*/ 0 w 194"/>
                      <a:gd name="T21" fmla="*/ 0 h 6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94"/>
                      <a:gd name="T34" fmla="*/ 0 h 66"/>
                      <a:gd name="T35" fmla="*/ 194 w 194"/>
                      <a:gd name="T36" fmla="*/ 66 h 6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94" h="66">
                        <a:moveTo>
                          <a:pt x="156" y="32"/>
                        </a:moveTo>
                        <a:lnTo>
                          <a:pt x="112" y="13"/>
                        </a:lnTo>
                        <a:lnTo>
                          <a:pt x="74" y="3"/>
                        </a:lnTo>
                        <a:lnTo>
                          <a:pt x="22" y="0"/>
                        </a:lnTo>
                        <a:lnTo>
                          <a:pt x="0" y="4"/>
                        </a:lnTo>
                        <a:lnTo>
                          <a:pt x="9" y="25"/>
                        </a:lnTo>
                        <a:lnTo>
                          <a:pt x="30" y="41"/>
                        </a:lnTo>
                        <a:lnTo>
                          <a:pt x="76" y="54"/>
                        </a:lnTo>
                        <a:lnTo>
                          <a:pt x="148" y="66"/>
                        </a:lnTo>
                        <a:lnTo>
                          <a:pt x="194" y="62"/>
                        </a:lnTo>
                        <a:lnTo>
                          <a:pt x="156" y="3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27" name="Freeform 288"/>
                  <p:cNvSpPr>
                    <a:spLocks noChangeArrowheads="1"/>
                  </p:cNvSpPr>
                  <p:nvPr/>
                </p:nvSpPr>
                <p:spPr bwMode="auto">
                  <a:xfrm>
                    <a:off x="4729" y="3076"/>
                    <a:ext cx="11" cy="12"/>
                  </a:xfrm>
                  <a:custGeom>
                    <a:avLst/>
                    <a:gdLst>
                      <a:gd name="T0" fmla="*/ 0 w 118"/>
                      <a:gd name="T1" fmla="*/ 0 h 144"/>
                      <a:gd name="T2" fmla="*/ 0 w 118"/>
                      <a:gd name="T3" fmla="*/ 0 h 144"/>
                      <a:gd name="T4" fmla="*/ 0 w 118"/>
                      <a:gd name="T5" fmla="*/ 0 h 144"/>
                      <a:gd name="T6" fmla="*/ 0 w 118"/>
                      <a:gd name="T7" fmla="*/ 0 h 144"/>
                      <a:gd name="T8" fmla="*/ 0 w 118"/>
                      <a:gd name="T9" fmla="*/ 0 h 144"/>
                      <a:gd name="T10" fmla="*/ 0 w 118"/>
                      <a:gd name="T11" fmla="*/ 0 h 144"/>
                      <a:gd name="T12" fmla="*/ 0 w 118"/>
                      <a:gd name="T13" fmla="*/ 0 h 144"/>
                      <a:gd name="T14" fmla="*/ 0 w 118"/>
                      <a:gd name="T15" fmla="*/ 0 h 144"/>
                      <a:gd name="T16" fmla="*/ 0 w 118"/>
                      <a:gd name="T17" fmla="*/ 0 h 144"/>
                      <a:gd name="T18" fmla="*/ 0 w 118"/>
                      <a:gd name="T19" fmla="*/ 0 h 144"/>
                      <a:gd name="T20" fmla="*/ 0 w 118"/>
                      <a:gd name="T21" fmla="*/ 0 h 144"/>
                      <a:gd name="T22" fmla="*/ 0 w 118"/>
                      <a:gd name="T23" fmla="*/ 0 h 144"/>
                      <a:gd name="T24" fmla="*/ 0 w 118"/>
                      <a:gd name="T25" fmla="*/ 0 h 1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18"/>
                      <a:gd name="T40" fmla="*/ 0 h 144"/>
                      <a:gd name="T41" fmla="*/ 118 w 118"/>
                      <a:gd name="T42" fmla="*/ 144 h 1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18" h="144">
                        <a:moveTo>
                          <a:pt x="54" y="40"/>
                        </a:moveTo>
                        <a:lnTo>
                          <a:pt x="40" y="9"/>
                        </a:lnTo>
                        <a:lnTo>
                          <a:pt x="17" y="0"/>
                        </a:lnTo>
                        <a:lnTo>
                          <a:pt x="2" y="7"/>
                        </a:lnTo>
                        <a:lnTo>
                          <a:pt x="0" y="23"/>
                        </a:lnTo>
                        <a:lnTo>
                          <a:pt x="10" y="52"/>
                        </a:lnTo>
                        <a:lnTo>
                          <a:pt x="27" y="77"/>
                        </a:lnTo>
                        <a:lnTo>
                          <a:pt x="48" y="100"/>
                        </a:lnTo>
                        <a:lnTo>
                          <a:pt x="76" y="124"/>
                        </a:lnTo>
                        <a:lnTo>
                          <a:pt x="118" y="144"/>
                        </a:lnTo>
                        <a:lnTo>
                          <a:pt x="80" y="102"/>
                        </a:lnTo>
                        <a:lnTo>
                          <a:pt x="68" y="73"/>
                        </a:lnTo>
                        <a:lnTo>
                          <a:pt x="54" y="4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28" name="Freeform 289"/>
                  <p:cNvSpPr>
                    <a:spLocks noChangeArrowheads="1"/>
                  </p:cNvSpPr>
                  <p:nvPr/>
                </p:nvSpPr>
                <p:spPr bwMode="auto">
                  <a:xfrm>
                    <a:off x="4747" y="3010"/>
                    <a:ext cx="25" cy="15"/>
                  </a:xfrm>
                  <a:custGeom>
                    <a:avLst/>
                    <a:gdLst>
                      <a:gd name="T0" fmla="*/ 0 w 279"/>
                      <a:gd name="T1" fmla="*/ 0 h 173"/>
                      <a:gd name="T2" fmla="*/ 0 w 279"/>
                      <a:gd name="T3" fmla="*/ 0 h 173"/>
                      <a:gd name="T4" fmla="*/ 0 w 279"/>
                      <a:gd name="T5" fmla="*/ 0 h 173"/>
                      <a:gd name="T6" fmla="*/ 0 w 279"/>
                      <a:gd name="T7" fmla="*/ 0 h 173"/>
                      <a:gd name="T8" fmla="*/ 0 w 279"/>
                      <a:gd name="T9" fmla="*/ 0 h 173"/>
                      <a:gd name="T10" fmla="*/ 0 w 279"/>
                      <a:gd name="T11" fmla="*/ 0 h 173"/>
                      <a:gd name="T12" fmla="*/ 0 w 279"/>
                      <a:gd name="T13" fmla="*/ 0 h 173"/>
                      <a:gd name="T14" fmla="*/ 0 w 279"/>
                      <a:gd name="T15" fmla="*/ 0 h 173"/>
                      <a:gd name="T16" fmla="*/ 0 w 279"/>
                      <a:gd name="T17" fmla="*/ 0 h 173"/>
                      <a:gd name="T18" fmla="*/ 0 w 279"/>
                      <a:gd name="T19" fmla="*/ 0 h 173"/>
                      <a:gd name="T20" fmla="*/ 0 w 279"/>
                      <a:gd name="T21" fmla="*/ 0 h 173"/>
                      <a:gd name="T22" fmla="*/ 0 w 279"/>
                      <a:gd name="T23" fmla="*/ 0 h 17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79"/>
                      <a:gd name="T37" fmla="*/ 0 h 173"/>
                      <a:gd name="T38" fmla="*/ 279 w 279"/>
                      <a:gd name="T39" fmla="*/ 173 h 17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79" h="173">
                        <a:moveTo>
                          <a:pt x="0" y="173"/>
                        </a:moveTo>
                        <a:lnTo>
                          <a:pt x="9" y="102"/>
                        </a:lnTo>
                        <a:lnTo>
                          <a:pt x="67" y="77"/>
                        </a:lnTo>
                        <a:lnTo>
                          <a:pt x="147" y="46"/>
                        </a:lnTo>
                        <a:lnTo>
                          <a:pt x="203" y="23"/>
                        </a:lnTo>
                        <a:lnTo>
                          <a:pt x="258" y="0"/>
                        </a:lnTo>
                        <a:lnTo>
                          <a:pt x="279" y="50"/>
                        </a:lnTo>
                        <a:lnTo>
                          <a:pt x="229" y="79"/>
                        </a:lnTo>
                        <a:lnTo>
                          <a:pt x="168" y="100"/>
                        </a:lnTo>
                        <a:lnTo>
                          <a:pt x="122" y="113"/>
                        </a:lnTo>
                        <a:lnTo>
                          <a:pt x="65" y="144"/>
                        </a:lnTo>
                        <a:lnTo>
                          <a:pt x="0" y="173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10" name="Group 290"/>
                <p:cNvGrpSpPr>
                  <a:grpSpLocks/>
                </p:cNvGrpSpPr>
                <p:nvPr/>
              </p:nvGrpSpPr>
              <p:grpSpPr bwMode="auto">
                <a:xfrm>
                  <a:off x="4748" y="3081"/>
                  <a:ext cx="50" cy="65"/>
                  <a:chOff x="4748" y="3081"/>
                  <a:chExt cx="50" cy="65"/>
                </a:xfrm>
              </p:grpSpPr>
              <p:sp>
                <p:nvSpPr>
                  <p:cNvPr id="413" name="Freeform 291"/>
                  <p:cNvSpPr>
                    <a:spLocks noChangeArrowheads="1"/>
                  </p:cNvSpPr>
                  <p:nvPr/>
                </p:nvSpPr>
                <p:spPr bwMode="auto">
                  <a:xfrm>
                    <a:off x="4748" y="3081"/>
                    <a:ext cx="51" cy="66"/>
                  </a:xfrm>
                  <a:custGeom>
                    <a:avLst/>
                    <a:gdLst>
                      <a:gd name="T0" fmla="*/ 0 w 575"/>
                      <a:gd name="T1" fmla="*/ 0 h 770"/>
                      <a:gd name="T2" fmla="*/ 0 w 575"/>
                      <a:gd name="T3" fmla="*/ 0 h 770"/>
                      <a:gd name="T4" fmla="*/ 0 w 575"/>
                      <a:gd name="T5" fmla="*/ 0 h 770"/>
                      <a:gd name="T6" fmla="*/ 0 w 575"/>
                      <a:gd name="T7" fmla="*/ 0 h 770"/>
                      <a:gd name="T8" fmla="*/ 0 w 575"/>
                      <a:gd name="T9" fmla="*/ 0 h 770"/>
                      <a:gd name="T10" fmla="*/ 0 w 575"/>
                      <a:gd name="T11" fmla="*/ 0 h 770"/>
                      <a:gd name="T12" fmla="*/ 0 w 575"/>
                      <a:gd name="T13" fmla="*/ 0 h 770"/>
                      <a:gd name="T14" fmla="*/ 0 w 575"/>
                      <a:gd name="T15" fmla="*/ 0 h 770"/>
                      <a:gd name="T16" fmla="*/ 0 w 575"/>
                      <a:gd name="T17" fmla="*/ 0 h 770"/>
                      <a:gd name="T18" fmla="*/ 0 w 575"/>
                      <a:gd name="T19" fmla="*/ 0 h 770"/>
                      <a:gd name="T20" fmla="*/ 0 w 575"/>
                      <a:gd name="T21" fmla="*/ 0 h 770"/>
                      <a:gd name="T22" fmla="*/ 0 w 575"/>
                      <a:gd name="T23" fmla="*/ 0 h 770"/>
                      <a:gd name="T24" fmla="*/ 0 w 575"/>
                      <a:gd name="T25" fmla="*/ 0 h 770"/>
                      <a:gd name="T26" fmla="*/ 0 w 575"/>
                      <a:gd name="T27" fmla="*/ 0 h 770"/>
                      <a:gd name="T28" fmla="*/ 0 w 575"/>
                      <a:gd name="T29" fmla="*/ 0 h 770"/>
                      <a:gd name="T30" fmla="*/ 0 w 575"/>
                      <a:gd name="T31" fmla="*/ 0 h 770"/>
                      <a:gd name="T32" fmla="*/ 0 w 575"/>
                      <a:gd name="T33" fmla="*/ 0 h 770"/>
                      <a:gd name="T34" fmla="*/ 0 w 575"/>
                      <a:gd name="T35" fmla="*/ 0 h 770"/>
                      <a:gd name="T36" fmla="*/ 0 w 575"/>
                      <a:gd name="T37" fmla="*/ 0 h 770"/>
                      <a:gd name="T38" fmla="*/ 0 w 575"/>
                      <a:gd name="T39" fmla="*/ 0 h 770"/>
                      <a:gd name="T40" fmla="*/ 0 w 575"/>
                      <a:gd name="T41" fmla="*/ 0 h 770"/>
                      <a:gd name="T42" fmla="*/ 0 w 575"/>
                      <a:gd name="T43" fmla="*/ 0 h 770"/>
                      <a:gd name="T44" fmla="*/ 0 w 575"/>
                      <a:gd name="T45" fmla="*/ 0 h 770"/>
                      <a:gd name="T46" fmla="*/ 0 w 575"/>
                      <a:gd name="T47" fmla="*/ 0 h 77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575"/>
                      <a:gd name="T73" fmla="*/ 0 h 770"/>
                      <a:gd name="T74" fmla="*/ 575 w 575"/>
                      <a:gd name="T75" fmla="*/ 770 h 770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575" h="770">
                        <a:moveTo>
                          <a:pt x="256" y="113"/>
                        </a:moveTo>
                        <a:lnTo>
                          <a:pt x="361" y="104"/>
                        </a:lnTo>
                        <a:lnTo>
                          <a:pt x="425" y="88"/>
                        </a:lnTo>
                        <a:lnTo>
                          <a:pt x="445" y="59"/>
                        </a:lnTo>
                        <a:lnTo>
                          <a:pt x="445" y="34"/>
                        </a:lnTo>
                        <a:lnTo>
                          <a:pt x="462" y="13"/>
                        </a:lnTo>
                        <a:lnTo>
                          <a:pt x="520" y="0"/>
                        </a:lnTo>
                        <a:lnTo>
                          <a:pt x="575" y="4"/>
                        </a:lnTo>
                        <a:lnTo>
                          <a:pt x="508" y="599"/>
                        </a:lnTo>
                        <a:lnTo>
                          <a:pt x="462" y="654"/>
                        </a:lnTo>
                        <a:lnTo>
                          <a:pt x="403" y="708"/>
                        </a:lnTo>
                        <a:lnTo>
                          <a:pt x="320" y="750"/>
                        </a:lnTo>
                        <a:lnTo>
                          <a:pt x="223" y="762"/>
                        </a:lnTo>
                        <a:lnTo>
                          <a:pt x="93" y="770"/>
                        </a:lnTo>
                        <a:lnTo>
                          <a:pt x="17" y="758"/>
                        </a:lnTo>
                        <a:lnTo>
                          <a:pt x="0" y="716"/>
                        </a:lnTo>
                        <a:lnTo>
                          <a:pt x="9" y="662"/>
                        </a:lnTo>
                        <a:lnTo>
                          <a:pt x="63" y="495"/>
                        </a:lnTo>
                        <a:lnTo>
                          <a:pt x="109" y="329"/>
                        </a:lnTo>
                        <a:lnTo>
                          <a:pt x="130" y="204"/>
                        </a:lnTo>
                        <a:lnTo>
                          <a:pt x="130" y="171"/>
                        </a:lnTo>
                        <a:lnTo>
                          <a:pt x="159" y="125"/>
                        </a:lnTo>
                        <a:lnTo>
                          <a:pt x="194" y="113"/>
                        </a:lnTo>
                        <a:lnTo>
                          <a:pt x="256" y="11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144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14" name="Freeform 292"/>
                  <p:cNvSpPr>
                    <a:spLocks noChangeArrowheads="1"/>
                  </p:cNvSpPr>
                  <p:nvPr/>
                </p:nvSpPr>
                <p:spPr bwMode="auto">
                  <a:xfrm>
                    <a:off x="4754" y="3084"/>
                    <a:ext cx="44" cy="60"/>
                  </a:xfrm>
                  <a:custGeom>
                    <a:avLst/>
                    <a:gdLst>
                      <a:gd name="T0" fmla="*/ 0 w 496"/>
                      <a:gd name="T1" fmla="*/ 0 h 708"/>
                      <a:gd name="T2" fmla="*/ 0 w 496"/>
                      <a:gd name="T3" fmla="*/ 0 h 708"/>
                      <a:gd name="T4" fmla="*/ 0 w 496"/>
                      <a:gd name="T5" fmla="*/ 0 h 708"/>
                      <a:gd name="T6" fmla="*/ 0 w 496"/>
                      <a:gd name="T7" fmla="*/ 0 h 708"/>
                      <a:gd name="T8" fmla="*/ 0 w 496"/>
                      <a:gd name="T9" fmla="*/ 0 h 708"/>
                      <a:gd name="T10" fmla="*/ 0 w 496"/>
                      <a:gd name="T11" fmla="*/ 0 h 708"/>
                      <a:gd name="T12" fmla="*/ 0 w 496"/>
                      <a:gd name="T13" fmla="*/ 0 h 708"/>
                      <a:gd name="T14" fmla="*/ 0 w 496"/>
                      <a:gd name="T15" fmla="*/ 0 h 708"/>
                      <a:gd name="T16" fmla="*/ 0 w 496"/>
                      <a:gd name="T17" fmla="*/ 0 h 708"/>
                      <a:gd name="T18" fmla="*/ 0 w 496"/>
                      <a:gd name="T19" fmla="*/ 0 h 708"/>
                      <a:gd name="T20" fmla="*/ 0 w 496"/>
                      <a:gd name="T21" fmla="*/ 0 h 708"/>
                      <a:gd name="T22" fmla="*/ 0 w 496"/>
                      <a:gd name="T23" fmla="*/ 0 h 708"/>
                      <a:gd name="T24" fmla="*/ 0 w 496"/>
                      <a:gd name="T25" fmla="*/ 0 h 708"/>
                      <a:gd name="T26" fmla="*/ 0 w 496"/>
                      <a:gd name="T27" fmla="*/ 0 h 708"/>
                      <a:gd name="T28" fmla="*/ 0 w 496"/>
                      <a:gd name="T29" fmla="*/ 0 h 708"/>
                      <a:gd name="T30" fmla="*/ 0 w 496"/>
                      <a:gd name="T31" fmla="*/ 0 h 708"/>
                      <a:gd name="T32" fmla="*/ 0 w 496"/>
                      <a:gd name="T33" fmla="*/ 0 h 708"/>
                      <a:gd name="T34" fmla="*/ 0 w 496"/>
                      <a:gd name="T35" fmla="*/ 0 h 708"/>
                      <a:gd name="T36" fmla="*/ 0 w 496"/>
                      <a:gd name="T37" fmla="*/ 0 h 708"/>
                      <a:gd name="T38" fmla="*/ 0 w 496"/>
                      <a:gd name="T39" fmla="*/ 0 h 708"/>
                      <a:gd name="T40" fmla="*/ 0 w 496"/>
                      <a:gd name="T41" fmla="*/ 0 h 70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96"/>
                      <a:gd name="T64" fmla="*/ 0 h 708"/>
                      <a:gd name="T65" fmla="*/ 496 w 496"/>
                      <a:gd name="T66" fmla="*/ 708 h 70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96" h="708">
                        <a:moveTo>
                          <a:pt x="172" y="141"/>
                        </a:moveTo>
                        <a:lnTo>
                          <a:pt x="265" y="137"/>
                        </a:lnTo>
                        <a:lnTo>
                          <a:pt x="362" y="120"/>
                        </a:lnTo>
                        <a:lnTo>
                          <a:pt x="420" y="91"/>
                        </a:lnTo>
                        <a:lnTo>
                          <a:pt x="453" y="66"/>
                        </a:lnTo>
                        <a:lnTo>
                          <a:pt x="496" y="0"/>
                        </a:lnTo>
                        <a:lnTo>
                          <a:pt x="433" y="544"/>
                        </a:lnTo>
                        <a:lnTo>
                          <a:pt x="391" y="594"/>
                        </a:lnTo>
                        <a:lnTo>
                          <a:pt x="344" y="641"/>
                        </a:lnTo>
                        <a:lnTo>
                          <a:pt x="286" y="674"/>
                        </a:lnTo>
                        <a:lnTo>
                          <a:pt x="235" y="691"/>
                        </a:lnTo>
                        <a:lnTo>
                          <a:pt x="172" y="699"/>
                        </a:lnTo>
                        <a:lnTo>
                          <a:pt x="113" y="708"/>
                        </a:lnTo>
                        <a:lnTo>
                          <a:pt x="47" y="708"/>
                        </a:lnTo>
                        <a:lnTo>
                          <a:pt x="17" y="699"/>
                        </a:lnTo>
                        <a:lnTo>
                          <a:pt x="0" y="674"/>
                        </a:lnTo>
                        <a:lnTo>
                          <a:pt x="8" y="633"/>
                        </a:lnTo>
                        <a:lnTo>
                          <a:pt x="51" y="536"/>
                        </a:lnTo>
                        <a:lnTo>
                          <a:pt x="122" y="212"/>
                        </a:lnTo>
                        <a:lnTo>
                          <a:pt x="135" y="166"/>
                        </a:lnTo>
                        <a:lnTo>
                          <a:pt x="172" y="14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11" name="Freeform 293"/>
                <p:cNvSpPr>
                  <a:spLocks noChangeArrowheads="1"/>
                </p:cNvSpPr>
                <p:nvPr/>
              </p:nvSpPr>
              <p:spPr bwMode="auto">
                <a:xfrm>
                  <a:off x="4671" y="3156"/>
                  <a:ext cx="4" cy="56"/>
                </a:xfrm>
                <a:custGeom>
                  <a:avLst/>
                  <a:gdLst>
                    <a:gd name="T0" fmla="*/ 0 w 43"/>
                    <a:gd name="T1" fmla="*/ 0 h 650"/>
                    <a:gd name="T2" fmla="*/ 0 w 43"/>
                    <a:gd name="T3" fmla="*/ 0 h 650"/>
                    <a:gd name="T4" fmla="*/ 0 w 43"/>
                    <a:gd name="T5" fmla="*/ 0 h 650"/>
                    <a:gd name="T6" fmla="*/ 0 w 43"/>
                    <a:gd name="T7" fmla="*/ 0 h 650"/>
                    <a:gd name="T8" fmla="*/ 0 w 43"/>
                    <a:gd name="T9" fmla="*/ 0 h 650"/>
                    <a:gd name="T10" fmla="*/ 0 w 43"/>
                    <a:gd name="T11" fmla="*/ 0 h 650"/>
                    <a:gd name="T12" fmla="*/ 0 w 43"/>
                    <a:gd name="T13" fmla="*/ 0 h 650"/>
                    <a:gd name="T14" fmla="*/ 0 w 43"/>
                    <a:gd name="T15" fmla="*/ 0 h 650"/>
                    <a:gd name="T16" fmla="*/ 0 w 43"/>
                    <a:gd name="T17" fmla="*/ 0 h 650"/>
                    <a:gd name="T18" fmla="*/ 0 w 43"/>
                    <a:gd name="T19" fmla="*/ 0 h 650"/>
                    <a:gd name="T20" fmla="*/ 0 w 43"/>
                    <a:gd name="T21" fmla="*/ 0 h 650"/>
                    <a:gd name="T22" fmla="*/ 0 w 43"/>
                    <a:gd name="T23" fmla="*/ 0 h 650"/>
                    <a:gd name="T24" fmla="*/ 0 w 43"/>
                    <a:gd name="T25" fmla="*/ 0 h 650"/>
                    <a:gd name="T26" fmla="*/ 0 w 43"/>
                    <a:gd name="T27" fmla="*/ 0 h 650"/>
                    <a:gd name="T28" fmla="*/ 0 w 43"/>
                    <a:gd name="T29" fmla="*/ 0 h 65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"/>
                    <a:gd name="T46" fmla="*/ 0 h 650"/>
                    <a:gd name="T47" fmla="*/ 43 w 43"/>
                    <a:gd name="T48" fmla="*/ 650 h 65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" h="650">
                      <a:moveTo>
                        <a:pt x="14" y="0"/>
                      </a:moveTo>
                      <a:lnTo>
                        <a:pt x="0" y="33"/>
                      </a:lnTo>
                      <a:lnTo>
                        <a:pt x="16" y="58"/>
                      </a:lnTo>
                      <a:lnTo>
                        <a:pt x="29" y="112"/>
                      </a:lnTo>
                      <a:lnTo>
                        <a:pt x="12" y="163"/>
                      </a:lnTo>
                      <a:lnTo>
                        <a:pt x="21" y="453"/>
                      </a:lnTo>
                      <a:lnTo>
                        <a:pt x="21" y="641"/>
                      </a:lnTo>
                      <a:lnTo>
                        <a:pt x="43" y="650"/>
                      </a:lnTo>
                      <a:lnTo>
                        <a:pt x="41" y="263"/>
                      </a:lnTo>
                      <a:lnTo>
                        <a:pt x="21" y="170"/>
                      </a:lnTo>
                      <a:lnTo>
                        <a:pt x="34" y="126"/>
                      </a:lnTo>
                      <a:lnTo>
                        <a:pt x="39" y="110"/>
                      </a:lnTo>
                      <a:lnTo>
                        <a:pt x="31" y="63"/>
                      </a:lnTo>
                      <a:lnTo>
                        <a:pt x="16" y="37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412" name="Freeform 294"/>
                <p:cNvSpPr>
                  <a:spLocks noChangeArrowheads="1"/>
                </p:cNvSpPr>
                <p:nvPr/>
              </p:nvSpPr>
              <p:spPr bwMode="auto">
                <a:xfrm>
                  <a:off x="4680" y="3156"/>
                  <a:ext cx="10" cy="5"/>
                </a:xfrm>
                <a:custGeom>
                  <a:avLst/>
                  <a:gdLst>
                    <a:gd name="T0" fmla="*/ 0 w 106"/>
                    <a:gd name="T1" fmla="*/ 0 h 35"/>
                    <a:gd name="T2" fmla="*/ 0 w 106"/>
                    <a:gd name="T3" fmla="*/ 0 h 35"/>
                    <a:gd name="T4" fmla="*/ 0 w 106"/>
                    <a:gd name="T5" fmla="*/ 0 h 35"/>
                    <a:gd name="T6" fmla="*/ 0 w 106"/>
                    <a:gd name="T7" fmla="*/ 0 h 35"/>
                    <a:gd name="T8" fmla="*/ 0 w 106"/>
                    <a:gd name="T9" fmla="*/ 0 h 35"/>
                    <a:gd name="T10" fmla="*/ 0 w 106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6"/>
                    <a:gd name="T19" fmla="*/ 0 h 35"/>
                    <a:gd name="T20" fmla="*/ 106 w 106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6" h="35">
                      <a:moveTo>
                        <a:pt x="0" y="0"/>
                      </a:moveTo>
                      <a:lnTo>
                        <a:pt x="52" y="26"/>
                      </a:lnTo>
                      <a:lnTo>
                        <a:pt x="97" y="35"/>
                      </a:lnTo>
                      <a:lnTo>
                        <a:pt x="106" y="35"/>
                      </a:lnTo>
                      <a:lnTo>
                        <a:pt x="7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375" name="Text Box 6"/>
          <p:cNvSpPr txBox="1">
            <a:spLocks noChangeArrowheads="1"/>
          </p:cNvSpPr>
          <p:nvPr/>
        </p:nvSpPr>
        <p:spPr bwMode="auto">
          <a:xfrm>
            <a:off x="4127662" y="3385387"/>
            <a:ext cx="1231900" cy="444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Mars surface vehicle</a:t>
            </a:r>
            <a:endParaRPr lang="en-US" sz="1600" b="1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pic>
        <p:nvPicPr>
          <p:cNvPr id="376" name="Picture 375" descr="MR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17" y="6155559"/>
            <a:ext cx="737394" cy="596391"/>
          </a:xfrm>
          <a:prstGeom prst="rect">
            <a:avLst/>
          </a:prstGeom>
        </p:spPr>
      </p:pic>
      <p:sp>
        <p:nvSpPr>
          <p:cNvPr id="377" name="Text Box 6"/>
          <p:cNvSpPr txBox="1">
            <a:spLocks noChangeArrowheads="1"/>
          </p:cNvSpPr>
          <p:nvPr/>
        </p:nvSpPr>
        <p:spPr bwMode="auto">
          <a:xfrm>
            <a:off x="4332072" y="6464573"/>
            <a:ext cx="1231900" cy="40365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Mars Relay Orbiter</a:t>
            </a:r>
            <a:endParaRPr lang="en-US" sz="1600" b="1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6777364" y="2878406"/>
            <a:ext cx="3418674" cy="4417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Wide-area link, e.g. fiberoptic link, and  local end-point connection via </a:t>
            </a:r>
            <a:r>
              <a:rPr lang="en-US" sz="1100" b="1" dirty="0" err="1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WiFi</a:t>
            </a: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, Ethernet, or others.</a:t>
            </a:r>
          </a:p>
        </p:txBody>
      </p:sp>
      <p:sp>
        <p:nvSpPr>
          <p:cNvPr id="8219" name="Text Box 17"/>
          <p:cNvSpPr txBox="1">
            <a:spLocks noChangeArrowheads="1"/>
          </p:cNvSpPr>
          <p:nvPr/>
        </p:nvSpPr>
        <p:spPr bwMode="auto">
          <a:xfrm>
            <a:off x="6775122" y="1676085"/>
            <a:ext cx="3426718" cy="281203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CCSDS Bundle Protocol (BP)</a:t>
            </a:r>
          </a:p>
        </p:txBody>
      </p:sp>
      <p:sp>
        <p:nvSpPr>
          <p:cNvPr id="8220" name="Text Box 17"/>
          <p:cNvSpPr txBox="1">
            <a:spLocks noChangeArrowheads="1"/>
          </p:cNvSpPr>
          <p:nvPr/>
        </p:nvSpPr>
        <p:spPr bwMode="auto">
          <a:xfrm>
            <a:off x="6777363" y="1967298"/>
            <a:ext cx="3418674" cy="260868"/>
          </a:xfrm>
          <a:prstGeom prst="rect">
            <a:avLst/>
          </a:prstGeom>
          <a:solidFill>
            <a:srgbClr val="FF79D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Transmission Control Protocol (TCP)</a:t>
            </a:r>
          </a:p>
        </p:txBody>
      </p:sp>
      <p:sp>
        <p:nvSpPr>
          <p:cNvPr id="237" name="Text Box 17">
            <a:extLst>
              <a:ext uri="{FF2B5EF4-FFF2-40B4-BE49-F238E27FC236}">
                <a16:creationId xmlns:a16="http://schemas.microsoft.com/office/drawing/2014/main" id="{3F79C0E6-D8ED-2F44-9E1B-A90E33B0C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363" y="2597792"/>
            <a:ext cx="3418674" cy="25795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Internet Protocol (IP)</a:t>
            </a:r>
          </a:p>
        </p:txBody>
      </p:sp>
      <p:sp>
        <p:nvSpPr>
          <p:cNvPr id="249" name="Text Box 17">
            <a:extLst>
              <a:ext uri="{FF2B5EF4-FFF2-40B4-BE49-F238E27FC236}">
                <a16:creationId xmlns:a16="http://schemas.microsoft.com/office/drawing/2014/main" id="{4F73181B-D003-764A-AA67-8402125BA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8" y="2743024"/>
            <a:ext cx="3412789" cy="2269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chemeClr val="bg1"/>
                </a:solidFill>
                <a:latin typeface="+mn-lt"/>
              </a:rPr>
              <a:t>CCSDS Unified Space Link Protocol (USLP)</a:t>
            </a:r>
            <a:endParaRPr lang="en-US" sz="1100" b="1" dirty="0">
              <a:solidFill>
                <a:schemeClr val="bg1"/>
              </a:solidFill>
              <a:latin typeface="+mn-lt"/>
              <a:ea typeface="ÇlÇr ñæí©"/>
              <a:cs typeface="Arial" pitchFamily="34" charset="0"/>
            </a:endParaRPr>
          </a:p>
        </p:txBody>
      </p:sp>
      <p:sp>
        <p:nvSpPr>
          <p:cNvPr id="250" name="Text Box 17">
            <a:extLst>
              <a:ext uri="{FF2B5EF4-FFF2-40B4-BE49-F238E27FC236}">
                <a16:creationId xmlns:a16="http://schemas.microsoft.com/office/drawing/2014/main" id="{E0BAE6B9-764C-8A4C-8DF5-0F9B19F62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8" y="1705210"/>
            <a:ext cx="3420819" cy="252414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CCSDS Bundle Protocol (BP)</a:t>
            </a:r>
          </a:p>
        </p:txBody>
      </p:sp>
      <p:sp>
        <p:nvSpPr>
          <p:cNvPr id="251" name="Text Box 17">
            <a:extLst>
              <a:ext uri="{FF2B5EF4-FFF2-40B4-BE49-F238E27FC236}">
                <a16:creationId xmlns:a16="http://schemas.microsoft.com/office/drawing/2014/main" id="{570E3511-2352-D94D-A9C8-B93889A06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8" y="1965344"/>
            <a:ext cx="3412789" cy="250009"/>
          </a:xfrm>
          <a:prstGeom prst="rect">
            <a:avLst/>
          </a:prstGeom>
          <a:solidFill>
            <a:srgbClr val="FF79D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100" b="1" dirty="0" err="1">
                <a:solidFill>
                  <a:schemeClr val="bg1"/>
                </a:solidFill>
                <a:latin typeface="+mn-lt"/>
              </a:rPr>
              <a:t>Licklider</a:t>
            </a:r>
            <a:r>
              <a:rPr lang="en-US" altLang="en-US" sz="1100" b="1" dirty="0">
                <a:solidFill>
                  <a:schemeClr val="bg1"/>
                </a:solidFill>
                <a:latin typeface="+mn-lt"/>
              </a:rPr>
              <a:t> Transmission Protocol (LTP)</a:t>
            </a:r>
          </a:p>
        </p:txBody>
      </p:sp>
      <p:sp>
        <p:nvSpPr>
          <p:cNvPr id="252" name="Text Box 18">
            <a:extLst>
              <a:ext uri="{FF2B5EF4-FFF2-40B4-BE49-F238E27FC236}">
                <a16:creationId xmlns:a16="http://schemas.microsoft.com/office/drawing/2014/main" id="{34C823D8-4759-B84C-85CF-ACF83EF6D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8" y="2989598"/>
            <a:ext cx="3412789" cy="3634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bg1"/>
                </a:solidFill>
                <a:latin typeface="+mn-lt"/>
              </a:rPr>
              <a:t>Radio Frequency Links – Near Earth K-, X-Bands; </a:t>
            </a:r>
          </a:p>
        </p:txBody>
      </p:sp>
      <p:sp>
        <p:nvSpPr>
          <p:cNvPr id="254" name="Text Box 17">
            <a:extLst>
              <a:ext uri="{FF2B5EF4-FFF2-40B4-BE49-F238E27FC236}">
                <a16:creationId xmlns:a16="http://schemas.microsoft.com/office/drawing/2014/main" id="{2B815EC9-4D72-E544-8701-7726774A9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8" y="2227233"/>
            <a:ext cx="3412789" cy="24138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CCSDS Encapsulation Packet (ENCAP)</a:t>
            </a:r>
          </a:p>
        </p:txBody>
      </p:sp>
      <p:sp>
        <p:nvSpPr>
          <p:cNvPr id="261" name="Text Box 17">
            <a:extLst>
              <a:ext uri="{FF2B5EF4-FFF2-40B4-BE49-F238E27FC236}">
                <a16:creationId xmlns:a16="http://schemas.microsoft.com/office/drawing/2014/main" id="{DDF3CC23-14A9-9444-92DD-226F40129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505" y="4392561"/>
            <a:ext cx="3595378" cy="186561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CCSDS Bundle Protocol (BP)</a:t>
            </a:r>
          </a:p>
        </p:txBody>
      </p:sp>
      <p:sp>
        <p:nvSpPr>
          <p:cNvPr id="264" name="Text Box 17">
            <a:extLst>
              <a:ext uri="{FF2B5EF4-FFF2-40B4-BE49-F238E27FC236}">
                <a16:creationId xmlns:a16="http://schemas.microsoft.com/office/drawing/2014/main" id="{F256BB20-1790-1F44-AD80-E64455318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481" y="4593992"/>
            <a:ext cx="1284622" cy="254697"/>
          </a:xfrm>
          <a:prstGeom prst="rect">
            <a:avLst/>
          </a:prstGeom>
          <a:solidFill>
            <a:srgbClr val="FF79D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TCP</a:t>
            </a:r>
          </a:p>
        </p:txBody>
      </p:sp>
      <p:sp>
        <p:nvSpPr>
          <p:cNvPr id="265" name="Text Box 17">
            <a:extLst>
              <a:ext uri="{FF2B5EF4-FFF2-40B4-BE49-F238E27FC236}">
                <a16:creationId xmlns:a16="http://schemas.microsoft.com/office/drawing/2014/main" id="{B4C3DE1F-1BD3-9B44-8F03-73309E32C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085" y="5135075"/>
            <a:ext cx="1282547" cy="23503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Internet Protocol (IP)</a:t>
            </a:r>
          </a:p>
        </p:txBody>
      </p:sp>
      <p:sp>
        <p:nvSpPr>
          <p:cNvPr id="262" name="Text Box 18">
            <a:extLst>
              <a:ext uri="{FF2B5EF4-FFF2-40B4-BE49-F238E27FC236}">
                <a16:creationId xmlns:a16="http://schemas.microsoft.com/office/drawing/2014/main" id="{D2C021C5-2961-1A43-ADBC-E1F7DF2E2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251" y="5808866"/>
            <a:ext cx="2200734" cy="3554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bg1"/>
                </a:solidFill>
                <a:latin typeface="+mn-lt"/>
              </a:rPr>
              <a:t>RF – deep space Ka-,  X-Bands</a:t>
            </a:r>
          </a:p>
        </p:txBody>
      </p:sp>
      <p:sp>
        <p:nvSpPr>
          <p:cNvPr id="266" name="Text Box 17">
            <a:extLst>
              <a:ext uri="{FF2B5EF4-FFF2-40B4-BE49-F238E27FC236}">
                <a16:creationId xmlns:a16="http://schemas.microsoft.com/office/drawing/2014/main" id="{ED23BB04-31EE-3F43-A651-B89175F70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831" y="4853893"/>
            <a:ext cx="2197159" cy="25413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Encapsulation Packet (ENCAP)</a:t>
            </a:r>
          </a:p>
        </p:txBody>
      </p:sp>
      <p:sp>
        <p:nvSpPr>
          <p:cNvPr id="267" name="Text Box 17">
            <a:extLst>
              <a:ext uri="{FF2B5EF4-FFF2-40B4-BE49-F238E27FC236}">
                <a16:creationId xmlns:a16="http://schemas.microsoft.com/office/drawing/2014/main" id="{D8F6F297-8927-0C43-B34D-A819173E9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619" y="4605189"/>
            <a:ext cx="2197159" cy="261826"/>
          </a:xfrm>
          <a:prstGeom prst="rect">
            <a:avLst/>
          </a:prstGeom>
          <a:solidFill>
            <a:srgbClr val="FF79D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100" b="1" dirty="0" err="1">
                <a:solidFill>
                  <a:schemeClr val="bg1"/>
                </a:solidFill>
                <a:latin typeface="+mn-lt"/>
              </a:rPr>
              <a:t>Licklider</a:t>
            </a:r>
            <a:r>
              <a:rPr lang="en-US" altLang="en-US" sz="1100" b="1" dirty="0">
                <a:solidFill>
                  <a:schemeClr val="bg1"/>
                </a:solidFill>
                <a:latin typeface="+mn-lt"/>
              </a:rPr>
              <a:t> Transmission Protocol (LTP)</a:t>
            </a:r>
          </a:p>
        </p:txBody>
      </p:sp>
      <p:sp>
        <p:nvSpPr>
          <p:cNvPr id="268" name="Text Box 17">
            <a:extLst>
              <a:ext uri="{FF2B5EF4-FFF2-40B4-BE49-F238E27FC236}">
                <a16:creationId xmlns:a16="http://schemas.microsoft.com/office/drawing/2014/main" id="{CC4ABECE-CC41-C94D-9223-C050DFD84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549" y="5427924"/>
            <a:ext cx="2205679" cy="4004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chemeClr val="bg1"/>
                </a:solidFill>
                <a:latin typeface="+mn-lt"/>
              </a:rPr>
              <a:t>CCSDS Unified Space Link Protocol (USLP)</a:t>
            </a:r>
            <a:endParaRPr lang="en-US" sz="1100" dirty="0">
              <a:solidFill>
                <a:schemeClr val="bg1"/>
              </a:solidFill>
              <a:latin typeface="+mn-lt"/>
              <a:ea typeface="ÇlÇr ñæí©"/>
              <a:cs typeface="Arial" pitchFamily="34" charset="0"/>
            </a:endParaRPr>
          </a:p>
        </p:txBody>
      </p:sp>
      <p:sp>
        <p:nvSpPr>
          <p:cNvPr id="269" name="Text Box 17">
            <a:extLst>
              <a:ext uri="{FF2B5EF4-FFF2-40B4-BE49-F238E27FC236}">
                <a16:creationId xmlns:a16="http://schemas.microsoft.com/office/drawing/2014/main" id="{B8923B47-B23D-1841-9E71-84A8B98F4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085" y="5363252"/>
            <a:ext cx="1293142" cy="77991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chemeClr val="bg1"/>
                </a:solidFill>
                <a:ea typeface="ÇlÇr ñæí©"/>
                <a:cs typeface="Arial" pitchFamily="34" charset="0"/>
              </a:rPr>
              <a:t>Wide-area link, e.g. fiberoptic link, and  local end-point connection via </a:t>
            </a:r>
            <a:r>
              <a:rPr lang="en-US" sz="900" b="1" dirty="0" err="1">
                <a:solidFill>
                  <a:schemeClr val="bg1"/>
                </a:solidFill>
                <a:ea typeface="ÇlÇr ñæí©"/>
                <a:cs typeface="Arial" pitchFamily="34" charset="0"/>
              </a:rPr>
              <a:t>WiFi</a:t>
            </a:r>
            <a:r>
              <a:rPr lang="en-US" sz="900" b="1" dirty="0">
                <a:solidFill>
                  <a:schemeClr val="bg1"/>
                </a:solidFill>
                <a:ea typeface="ÇlÇr ñæí©"/>
                <a:cs typeface="Arial" pitchFamily="34" charset="0"/>
              </a:rPr>
              <a:t>, Ethernet, or others.</a:t>
            </a:r>
          </a:p>
        </p:txBody>
      </p:sp>
      <p:cxnSp>
        <p:nvCxnSpPr>
          <p:cNvPr id="8235" name="Straight Connector 345"/>
          <p:cNvCxnSpPr>
            <a:cxnSpLocks noChangeShapeType="1"/>
          </p:cNvCxnSpPr>
          <p:nvPr/>
        </p:nvCxnSpPr>
        <p:spPr bwMode="auto">
          <a:xfrm flipH="1">
            <a:off x="9768645" y="5502770"/>
            <a:ext cx="8254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3" name="Straight Connector 345">
            <a:extLst>
              <a:ext uri="{FF2B5EF4-FFF2-40B4-BE49-F238E27FC236}">
                <a16:creationId xmlns:a16="http://schemas.microsoft.com/office/drawing/2014/main" id="{D68DDFD2-7054-9A46-9E8C-FEDCD221E22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210157" y="3023240"/>
            <a:ext cx="37645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CA5120-3B23-6647-8BA7-075B1A12800F}"/>
              </a:ext>
            </a:extLst>
          </p:cNvPr>
          <p:cNvCxnSpPr>
            <a:cxnSpLocks/>
          </p:cNvCxnSpPr>
          <p:nvPr/>
        </p:nvCxnSpPr>
        <p:spPr>
          <a:xfrm>
            <a:off x="10582855" y="3023241"/>
            <a:ext cx="11264" cy="24908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Text Box 18">
            <a:extLst>
              <a:ext uri="{FF2B5EF4-FFF2-40B4-BE49-F238E27FC236}">
                <a16:creationId xmlns:a16="http://schemas.microsoft.com/office/drawing/2014/main" id="{1AFAFCD7-90B1-1842-A087-606A08772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196" y="5683093"/>
            <a:ext cx="1070362" cy="3554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bg1"/>
                </a:solidFill>
                <a:latin typeface="+mn-lt"/>
              </a:rPr>
              <a:t>RF - Near Earth K-,  X-Bands</a:t>
            </a:r>
          </a:p>
        </p:txBody>
      </p:sp>
      <p:sp>
        <p:nvSpPr>
          <p:cNvPr id="285" name="Text Box 17">
            <a:extLst>
              <a:ext uri="{FF2B5EF4-FFF2-40B4-BE49-F238E27FC236}">
                <a16:creationId xmlns:a16="http://schemas.microsoft.com/office/drawing/2014/main" id="{4E1CCB3E-FB60-E645-8DA7-2DDBE0B6B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367" y="4752123"/>
            <a:ext cx="2197159" cy="25413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Encapsulation Packet (ENCAP)</a:t>
            </a:r>
          </a:p>
        </p:txBody>
      </p:sp>
      <p:sp>
        <p:nvSpPr>
          <p:cNvPr id="286" name="Text Box 17">
            <a:extLst>
              <a:ext uri="{FF2B5EF4-FFF2-40B4-BE49-F238E27FC236}">
                <a16:creationId xmlns:a16="http://schemas.microsoft.com/office/drawing/2014/main" id="{07A6C7DA-A285-054D-970B-D042E9780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368" y="4482525"/>
            <a:ext cx="2197159" cy="261826"/>
          </a:xfrm>
          <a:prstGeom prst="rect">
            <a:avLst/>
          </a:prstGeom>
          <a:solidFill>
            <a:srgbClr val="FF79D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100" b="1" dirty="0" err="1">
                <a:solidFill>
                  <a:schemeClr val="bg1"/>
                </a:solidFill>
                <a:latin typeface="+mn-lt"/>
              </a:rPr>
              <a:t>Licklider</a:t>
            </a:r>
            <a:r>
              <a:rPr lang="en-US" altLang="en-US" sz="1100" b="1" dirty="0">
                <a:solidFill>
                  <a:schemeClr val="bg1"/>
                </a:solidFill>
                <a:latin typeface="+mn-lt"/>
              </a:rPr>
              <a:t> Transmission Protocol (LTP)</a:t>
            </a:r>
          </a:p>
        </p:txBody>
      </p:sp>
      <p:sp>
        <p:nvSpPr>
          <p:cNvPr id="287" name="Text Box 17">
            <a:extLst>
              <a:ext uri="{FF2B5EF4-FFF2-40B4-BE49-F238E27FC236}">
                <a16:creationId xmlns:a16="http://schemas.microsoft.com/office/drawing/2014/main" id="{93BD4EFB-504F-E743-9337-388006E80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195" y="5274814"/>
            <a:ext cx="2200735" cy="4004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chemeClr val="bg1"/>
                </a:solidFill>
                <a:latin typeface="+mn-lt"/>
              </a:rPr>
              <a:t>CCSDS Unified Space Link Protocol (USLP)</a:t>
            </a:r>
            <a:endParaRPr lang="en-US" sz="1100" b="1" dirty="0">
              <a:solidFill>
                <a:schemeClr val="bg1"/>
              </a:solidFill>
              <a:latin typeface="+mn-lt"/>
              <a:ea typeface="ÇlÇr ñæí©"/>
              <a:cs typeface="Arial" pitchFamily="34" charset="0"/>
            </a:endParaRPr>
          </a:p>
        </p:txBody>
      </p:sp>
      <p:sp>
        <p:nvSpPr>
          <p:cNvPr id="288" name="Text Box 17">
            <a:extLst>
              <a:ext uri="{FF2B5EF4-FFF2-40B4-BE49-F238E27FC236}">
                <a16:creationId xmlns:a16="http://schemas.microsoft.com/office/drawing/2014/main" id="{BD976CE3-AE18-1D47-B36C-C7E6728C1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615" y="4238125"/>
            <a:ext cx="2185693" cy="243282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CCSDS Bundle Protocol (BP)</a:t>
            </a:r>
          </a:p>
        </p:txBody>
      </p:sp>
      <p:cxnSp>
        <p:nvCxnSpPr>
          <p:cNvPr id="8237" name="Straight Connector 347"/>
          <p:cNvCxnSpPr>
            <a:cxnSpLocks noChangeShapeType="1"/>
          </p:cNvCxnSpPr>
          <p:nvPr/>
        </p:nvCxnSpPr>
        <p:spPr bwMode="auto">
          <a:xfrm flipH="1">
            <a:off x="5166999" y="4481407"/>
            <a:ext cx="1016506" cy="0"/>
          </a:xfrm>
          <a:prstGeom prst="line">
            <a:avLst/>
          </a:prstGeom>
          <a:noFill/>
          <a:ln w="25400">
            <a:solidFill>
              <a:srgbClr val="C00000"/>
            </a:solidFill>
            <a:prstDash val="dash"/>
            <a:round/>
            <a:headEnd type="stealth" w="lg" len="lg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" name="Straight Connector 345">
            <a:extLst>
              <a:ext uri="{FF2B5EF4-FFF2-40B4-BE49-F238E27FC236}">
                <a16:creationId xmlns:a16="http://schemas.microsoft.com/office/drawing/2014/main" id="{28182042-DEAA-9944-B4C7-D5334E06953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82305" y="3320133"/>
            <a:ext cx="31760" cy="2961823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" name="Straight Connector 345">
            <a:extLst>
              <a:ext uri="{FF2B5EF4-FFF2-40B4-BE49-F238E27FC236}">
                <a16:creationId xmlns:a16="http://schemas.microsoft.com/office/drawing/2014/main" id="{DCE992FE-A6C2-AA49-BBA8-CB90433F68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59790" y="6028916"/>
            <a:ext cx="0" cy="24632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none"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7C705776-4CFD-F24A-83DA-2D132EEF6431}"/>
              </a:ext>
            </a:extLst>
          </p:cNvPr>
          <p:cNvCxnSpPr>
            <a:cxnSpLocks/>
          </p:cNvCxnSpPr>
          <p:nvPr/>
        </p:nvCxnSpPr>
        <p:spPr>
          <a:xfrm flipH="1">
            <a:off x="1878156" y="6271377"/>
            <a:ext cx="1881634" cy="385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1A822B-45CB-A344-9374-D96D281ABD10}"/>
              </a:ext>
            </a:extLst>
          </p:cNvPr>
          <p:cNvGrpSpPr/>
          <p:nvPr/>
        </p:nvGrpSpPr>
        <p:grpSpPr>
          <a:xfrm>
            <a:off x="5095637" y="1683645"/>
            <a:ext cx="711621" cy="2554481"/>
            <a:chOff x="3571636" y="1828661"/>
            <a:chExt cx="711621" cy="2409464"/>
          </a:xfrm>
        </p:grpSpPr>
        <p:cxnSp>
          <p:nvCxnSpPr>
            <p:cNvPr id="326" name="Straight Connector 345">
              <a:extLst>
                <a:ext uri="{FF2B5EF4-FFF2-40B4-BE49-F238E27FC236}">
                  <a16:creationId xmlns:a16="http://schemas.microsoft.com/office/drawing/2014/main" id="{9E664C1F-5AB9-1648-8D75-62DF06D039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678620" y="4238125"/>
              <a:ext cx="604637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prstDash val="dash"/>
              <a:round/>
              <a:headEnd type="none"/>
              <a:tailEnd type="stealth" w="lg" len="lg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" name="Straight Connector 345">
              <a:extLst>
                <a:ext uri="{FF2B5EF4-FFF2-40B4-BE49-F238E27FC236}">
                  <a16:creationId xmlns:a16="http://schemas.microsoft.com/office/drawing/2014/main" id="{5E21807E-F9C8-AC41-880D-0FABD5F69881}"/>
                </a:ext>
              </a:extLst>
            </p:cNvPr>
            <p:cNvCxnSpPr>
              <a:cxnSpLocks noChangeShapeType="1"/>
              <a:endCxn id="250" idx="3"/>
            </p:cNvCxnSpPr>
            <p:nvPr/>
          </p:nvCxnSpPr>
          <p:spPr bwMode="auto">
            <a:xfrm flipH="1">
              <a:off x="3571636" y="1828661"/>
              <a:ext cx="687062" cy="2756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prstDash val="dash"/>
              <a:round/>
              <a:headEnd type="none"/>
              <a:tailEnd type="stealth" w="lg" len="lg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CF550491-AEF0-CF4B-BC53-008730871D2C}"/>
                </a:ext>
              </a:extLst>
            </p:cNvPr>
            <p:cNvCxnSpPr>
              <a:cxnSpLocks/>
            </p:cNvCxnSpPr>
            <p:nvPr/>
          </p:nvCxnSpPr>
          <p:spPr>
            <a:xfrm>
              <a:off x="4281723" y="1828661"/>
              <a:ext cx="1534" cy="2409464"/>
            </a:xfrm>
            <a:prstGeom prst="line">
              <a:avLst/>
            </a:prstGeom>
            <a:ln w="2222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5" name="Picture 334" descr="SEP-SciOrb#1.png">
            <a:extLst>
              <a:ext uri="{FF2B5EF4-FFF2-40B4-BE49-F238E27FC236}">
                <a16:creationId xmlns:a16="http://schemas.microsoft.com/office/drawing/2014/main" id="{C8CFA549-510F-D64B-A255-D508D9C657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8418">
            <a:off x="2014027" y="3491704"/>
            <a:ext cx="569766" cy="581161"/>
          </a:xfrm>
          <a:prstGeom prst="rect">
            <a:avLst/>
          </a:prstGeom>
        </p:spPr>
      </p:pic>
      <p:sp>
        <p:nvSpPr>
          <p:cNvPr id="336" name="Text Box 6">
            <a:extLst>
              <a:ext uri="{FF2B5EF4-FFF2-40B4-BE49-F238E27FC236}">
                <a16:creationId xmlns:a16="http://schemas.microsoft.com/office/drawing/2014/main" id="{8B3FE582-AE01-CC41-B18F-4700D9EED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385" y="3410909"/>
            <a:ext cx="1231900" cy="2146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ea typeface="ÇlÇr ñæí©"/>
                <a:cs typeface="Arial" pitchFamily="34" charset="0"/>
              </a:rPr>
              <a:t>Mars orbiter</a:t>
            </a:r>
            <a:endParaRPr lang="en-US" sz="1600" b="1" dirty="0">
              <a:solidFill>
                <a:prstClr val="black"/>
              </a:solidFill>
              <a:ea typeface="ÇlÇr ñæí©"/>
              <a:cs typeface="Arial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CC5DE3F6-B4D8-8442-B9BD-CD53C810BB8B}"/>
              </a:ext>
            </a:extLst>
          </p:cNvPr>
          <p:cNvSpPr txBox="1"/>
          <p:nvPr/>
        </p:nvSpPr>
        <p:spPr>
          <a:xfrm rot="5400000">
            <a:off x="1329666" y="4990913"/>
            <a:ext cx="144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Mars Proximity link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718913BA-365E-8245-97B5-ECFFC15AFF70}"/>
              </a:ext>
            </a:extLst>
          </p:cNvPr>
          <p:cNvSpPr txBox="1"/>
          <p:nvPr/>
        </p:nvSpPr>
        <p:spPr>
          <a:xfrm rot="5400000">
            <a:off x="9822157" y="4274944"/>
            <a:ext cx="1287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Terrestrial link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03E326-508B-1247-A42D-5B73306F32D4}"/>
              </a:ext>
            </a:extLst>
          </p:cNvPr>
          <p:cNvGrpSpPr/>
          <p:nvPr/>
        </p:nvGrpSpPr>
        <p:grpSpPr>
          <a:xfrm>
            <a:off x="4629509" y="6059023"/>
            <a:ext cx="2742279" cy="413468"/>
            <a:chOff x="3099248" y="5684310"/>
            <a:chExt cx="2742279" cy="594653"/>
          </a:xfrm>
        </p:grpSpPr>
        <p:cxnSp>
          <p:nvCxnSpPr>
            <p:cNvPr id="296" name="Straight Connector 345">
              <a:extLst>
                <a:ext uri="{FF2B5EF4-FFF2-40B4-BE49-F238E27FC236}">
                  <a16:creationId xmlns:a16="http://schemas.microsoft.com/office/drawing/2014/main" id="{FECEF28D-4532-964B-B5C0-B89D272254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099248" y="5684310"/>
              <a:ext cx="1" cy="5408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/>
              <a:tailEnd type="stealth" w="lg" len="lg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" name="Straight Connector 345">
              <a:extLst>
                <a:ext uri="{FF2B5EF4-FFF2-40B4-BE49-F238E27FC236}">
                  <a16:creationId xmlns:a16="http://schemas.microsoft.com/office/drawing/2014/main" id="{89CF89EB-C293-AF4F-AC49-7E86BC2CC5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841527" y="5887463"/>
              <a:ext cx="0" cy="3526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/>
              <a:tailEnd type="stealth" w="lg" len="lg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000A176A-57FF-F048-983E-9F958A1AB6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9249" y="6234599"/>
              <a:ext cx="2742278" cy="55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38C6F1E9-E794-3641-9A74-8370A9EF99D8}"/>
                </a:ext>
              </a:extLst>
            </p:cNvPr>
            <p:cNvSpPr txBox="1"/>
            <p:nvPr/>
          </p:nvSpPr>
          <p:spPr>
            <a:xfrm>
              <a:off x="3356661" y="5880581"/>
              <a:ext cx="1134862" cy="398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Earth-Mars link</a:t>
              </a:r>
            </a:p>
          </p:txBody>
        </p:sp>
      </p:grpSp>
      <p:sp>
        <p:nvSpPr>
          <p:cNvPr id="231" name="Rectangle 5">
            <a:extLst>
              <a:ext uri="{FF2B5EF4-FFF2-40B4-BE49-F238E27FC236}">
                <a16:creationId xmlns:a16="http://schemas.microsoft.com/office/drawing/2014/main" id="{7CC7A823-A01D-FB49-B8D2-3C5DFA046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882" y="552556"/>
            <a:ext cx="3423275" cy="840941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050"/>
          </a:p>
        </p:txBody>
      </p:sp>
      <p:sp>
        <p:nvSpPr>
          <p:cNvPr id="232" name="Rectangle 31">
            <a:extLst>
              <a:ext uri="{FF2B5EF4-FFF2-40B4-BE49-F238E27FC236}">
                <a16:creationId xmlns:a16="http://schemas.microsoft.com/office/drawing/2014/main" id="{C9858556-75B3-0D4F-8632-62D86C8AF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881" y="892997"/>
            <a:ext cx="1020276" cy="497593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100" b="1" dirty="0">
                <a:solidFill>
                  <a:schemeClr val="bg1"/>
                </a:solidFill>
              </a:rPr>
              <a:t>CCSDS File</a:t>
            </a:r>
          </a:p>
          <a:p>
            <a:pPr algn="ctr"/>
            <a:r>
              <a:rPr lang="en-US" altLang="en-US" sz="1100" b="1" dirty="0">
                <a:solidFill>
                  <a:schemeClr val="bg1"/>
                </a:solidFill>
              </a:rPr>
              <a:t>Delivery</a:t>
            </a:r>
          </a:p>
          <a:p>
            <a:pPr algn="ctr"/>
            <a:r>
              <a:rPr lang="en-US" altLang="en-US" sz="1100" b="1" dirty="0">
                <a:solidFill>
                  <a:schemeClr val="bg1"/>
                </a:solidFill>
              </a:rPr>
              <a:t>Protocol (CFDP)</a:t>
            </a:r>
          </a:p>
        </p:txBody>
      </p:sp>
      <p:sp>
        <p:nvSpPr>
          <p:cNvPr id="233" name="Rectangle 32">
            <a:extLst>
              <a:ext uri="{FF2B5EF4-FFF2-40B4-BE49-F238E27FC236}">
                <a16:creationId xmlns:a16="http://schemas.microsoft.com/office/drawing/2014/main" id="{C9B7C451-B08F-F14F-ACC5-1A65F37E0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8979" y="893081"/>
            <a:ext cx="893955" cy="499171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100" b="1" dirty="0">
                <a:solidFill>
                  <a:schemeClr val="bg1"/>
                </a:solidFill>
              </a:rPr>
              <a:t>Asynchronous</a:t>
            </a:r>
          </a:p>
          <a:p>
            <a:pPr algn="ctr"/>
            <a:r>
              <a:rPr lang="en-US" altLang="en-US" sz="1100" b="1" dirty="0">
                <a:solidFill>
                  <a:schemeClr val="bg1"/>
                </a:solidFill>
              </a:rPr>
              <a:t>Messaging</a:t>
            </a:r>
          </a:p>
          <a:p>
            <a:pPr algn="ctr"/>
            <a:r>
              <a:rPr lang="en-US" altLang="en-US" sz="1100" b="1" dirty="0">
                <a:solidFill>
                  <a:schemeClr val="bg1"/>
                </a:solidFill>
              </a:rPr>
              <a:t>Service (AMS)</a:t>
            </a:r>
          </a:p>
        </p:txBody>
      </p:sp>
      <p:sp>
        <p:nvSpPr>
          <p:cNvPr id="234" name="Text Box 34">
            <a:extLst>
              <a:ext uri="{FF2B5EF4-FFF2-40B4-BE49-F238E27FC236}">
                <a16:creationId xmlns:a16="http://schemas.microsoft.com/office/drawing/2014/main" id="{2EDB40A4-E2F2-D347-A4C5-6D7CBA1C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4129" y="552555"/>
            <a:ext cx="142078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50" b="1" dirty="0">
                <a:solidFill>
                  <a:schemeClr val="bg1"/>
                </a:solidFill>
              </a:rPr>
              <a:t>User</a:t>
            </a:r>
            <a:r>
              <a:rPr lang="en-US" altLang="en-US" sz="1350" b="1" dirty="0"/>
              <a:t> </a:t>
            </a:r>
            <a:r>
              <a:rPr lang="en-US" altLang="en-US" sz="1350" b="1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235" name="Rectangle 32">
            <a:extLst>
              <a:ext uri="{FF2B5EF4-FFF2-40B4-BE49-F238E27FC236}">
                <a16:creationId xmlns:a16="http://schemas.microsoft.com/office/drawing/2014/main" id="{47C4F664-E37E-CC40-93F5-24CD0CAA6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197" y="892433"/>
            <a:ext cx="864322" cy="486043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100" b="1" dirty="0">
                <a:solidFill>
                  <a:schemeClr val="bg1"/>
                </a:solidFill>
              </a:rPr>
              <a:t>CCSDS Space</a:t>
            </a:r>
          </a:p>
          <a:p>
            <a:pPr algn="ctr"/>
            <a:r>
              <a:rPr lang="en-US" altLang="en-US" sz="1100" b="1" dirty="0">
                <a:solidFill>
                  <a:schemeClr val="bg1"/>
                </a:solidFill>
              </a:rPr>
              <a:t>Packet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380F2D-A0A6-1943-815D-08317AFAD7F7}"/>
              </a:ext>
            </a:extLst>
          </p:cNvPr>
          <p:cNvSpPr txBox="1"/>
          <p:nvPr/>
        </p:nvSpPr>
        <p:spPr>
          <a:xfrm>
            <a:off x="9636612" y="988777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• • •</a:t>
            </a:r>
          </a:p>
        </p:txBody>
      </p:sp>
      <p:sp>
        <p:nvSpPr>
          <p:cNvPr id="241" name="Rectangle 5">
            <a:extLst>
              <a:ext uri="{FF2B5EF4-FFF2-40B4-BE49-F238E27FC236}">
                <a16:creationId xmlns:a16="http://schemas.microsoft.com/office/drawing/2014/main" id="{FF12F664-A8E3-574B-9D1A-03EE898EF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246" y="552556"/>
            <a:ext cx="3423275" cy="857399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050"/>
          </a:p>
        </p:txBody>
      </p:sp>
      <p:sp>
        <p:nvSpPr>
          <p:cNvPr id="244" name="Text Box 34">
            <a:extLst>
              <a:ext uri="{FF2B5EF4-FFF2-40B4-BE49-F238E27FC236}">
                <a16:creationId xmlns:a16="http://schemas.microsoft.com/office/drawing/2014/main" id="{F5BA90FB-FD6C-7249-B4D9-186037134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897" y="592777"/>
            <a:ext cx="142078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50" b="1" dirty="0">
                <a:solidFill>
                  <a:schemeClr val="bg1"/>
                </a:solidFill>
              </a:rPr>
              <a:t>User</a:t>
            </a:r>
            <a:r>
              <a:rPr lang="en-US" altLang="en-US" sz="1350" b="1" dirty="0"/>
              <a:t> </a:t>
            </a:r>
            <a:r>
              <a:rPr lang="en-US" altLang="en-US" sz="1350" b="1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242" name="Rectangle 31">
            <a:extLst>
              <a:ext uri="{FF2B5EF4-FFF2-40B4-BE49-F238E27FC236}">
                <a16:creationId xmlns:a16="http://schemas.microsoft.com/office/drawing/2014/main" id="{1206F79E-0647-5840-9093-60283B3FAFC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68942" y="912583"/>
            <a:ext cx="1020276" cy="510239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100" b="1" dirty="0">
                <a:solidFill>
                  <a:schemeClr val="bg1"/>
                </a:solidFill>
              </a:rPr>
              <a:t>CCSDS File</a:t>
            </a:r>
          </a:p>
          <a:p>
            <a:pPr algn="ctr"/>
            <a:r>
              <a:rPr lang="en-US" altLang="en-US" sz="1100" b="1" dirty="0">
                <a:solidFill>
                  <a:schemeClr val="bg1"/>
                </a:solidFill>
              </a:rPr>
              <a:t>Delivery</a:t>
            </a:r>
          </a:p>
          <a:p>
            <a:pPr algn="ctr"/>
            <a:r>
              <a:rPr lang="en-US" altLang="en-US" sz="1100" b="1" dirty="0">
                <a:solidFill>
                  <a:schemeClr val="bg1"/>
                </a:solidFill>
              </a:rPr>
              <a:t>Protocol (CFDP)</a:t>
            </a:r>
          </a:p>
        </p:txBody>
      </p:sp>
      <p:sp>
        <p:nvSpPr>
          <p:cNvPr id="243" name="Rectangle 32">
            <a:extLst>
              <a:ext uri="{FF2B5EF4-FFF2-40B4-BE49-F238E27FC236}">
                <a16:creationId xmlns:a16="http://schemas.microsoft.com/office/drawing/2014/main" id="{56750CE4-921E-8942-917B-D4F62606157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35047" y="903154"/>
            <a:ext cx="862780" cy="50939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100" b="1" dirty="0">
                <a:solidFill>
                  <a:schemeClr val="bg1"/>
                </a:solidFill>
              </a:rPr>
              <a:t>Asynchronous</a:t>
            </a:r>
          </a:p>
          <a:p>
            <a:pPr algn="ctr"/>
            <a:r>
              <a:rPr lang="en-US" altLang="en-US" sz="1100" b="1" dirty="0">
                <a:solidFill>
                  <a:schemeClr val="bg1"/>
                </a:solidFill>
              </a:rPr>
              <a:t>Messaging</a:t>
            </a:r>
          </a:p>
          <a:p>
            <a:pPr algn="ctr"/>
            <a:r>
              <a:rPr lang="en-US" altLang="en-US" sz="1100" b="1" dirty="0">
                <a:solidFill>
                  <a:schemeClr val="bg1"/>
                </a:solidFill>
              </a:rPr>
              <a:t>Service (AMS)</a:t>
            </a:r>
          </a:p>
        </p:txBody>
      </p:sp>
      <p:sp>
        <p:nvSpPr>
          <p:cNvPr id="245" name="Rectangle 32">
            <a:extLst>
              <a:ext uri="{FF2B5EF4-FFF2-40B4-BE49-F238E27FC236}">
                <a16:creationId xmlns:a16="http://schemas.microsoft.com/office/drawing/2014/main" id="{E882DE97-82CA-7B4A-8960-1198A3D5D82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20840" y="908033"/>
            <a:ext cx="833200" cy="501879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100" b="1" dirty="0">
                <a:solidFill>
                  <a:schemeClr val="bg1"/>
                </a:solidFill>
              </a:rPr>
              <a:t>CCSDS Space</a:t>
            </a:r>
          </a:p>
          <a:p>
            <a:pPr algn="ctr"/>
            <a:r>
              <a:rPr lang="en-US" altLang="en-US" sz="1100" b="1" dirty="0">
                <a:solidFill>
                  <a:schemeClr val="bg1"/>
                </a:solidFill>
              </a:rPr>
              <a:t>Packet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14E9EDA8-768E-364D-961E-8245932117A3}"/>
              </a:ext>
            </a:extLst>
          </p:cNvPr>
          <p:cNvSpPr txBox="1"/>
          <p:nvPr/>
        </p:nvSpPr>
        <p:spPr>
          <a:xfrm>
            <a:off x="1786685" y="1034952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• • •</a:t>
            </a:r>
          </a:p>
        </p:txBody>
      </p:sp>
      <p:sp>
        <p:nvSpPr>
          <p:cNvPr id="238" name="Text Box 17">
            <a:extLst>
              <a:ext uri="{FF2B5EF4-FFF2-40B4-BE49-F238E27FC236}">
                <a16:creationId xmlns:a16="http://schemas.microsoft.com/office/drawing/2014/main" id="{C8BC98BB-C2EE-A147-9AB5-9A2723E32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239" y="2290418"/>
            <a:ext cx="3418674" cy="25795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Internet Security Protocol (IPsec)</a:t>
            </a:r>
          </a:p>
        </p:txBody>
      </p:sp>
      <p:sp>
        <p:nvSpPr>
          <p:cNvPr id="240" name="Text Box 17">
            <a:extLst>
              <a:ext uri="{FF2B5EF4-FFF2-40B4-BE49-F238E27FC236}">
                <a16:creationId xmlns:a16="http://schemas.microsoft.com/office/drawing/2014/main" id="{E6030ACF-D10D-8649-8653-2F2851FBB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805" y="1390459"/>
            <a:ext cx="3426718" cy="281203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CCSDS Bundle Security  Protocol (</a:t>
            </a:r>
            <a:r>
              <a:rPr lang="en-US" sz="1100" b="1" dirty="0" err="1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BPSec</a:t>
            </a: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0C5FA6-0855-3143-8465-2E5F244DFE8A}"/>
              </a:ext>
            </a:extLst>
          </p:cNvPr>
          <p:cNvSpPr txBox="1"/>
          <p:nvPr/>
        </p:nvSpPr>
        <p:spPr>
          <a:xfrm>
            <a:off x="6788604" y="628349"/>
            <a:ext cx="2064991" cy="261610"/>
          </a:xfrm>
          <a:prstGeom prst="rect">
            <a:avLst/>
          </a:prstGeom>
          <a:solidFill>
            <a:srgbClr val="5D82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Authentication/Data Encryption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0F561DF6-6414-3A4A-A5A3-41346CE81E3A}"/>
              </a:ext>
            </a:extLst>
          </p:cNvPr>
          <p:cNvSpPr txBox="1"/>
          <p:nvPr/>
        </p:nvSpPr>
        <p:spPr>
          <a:xfrm>
            <a:off x="3035797" y="643067"/>
            <a:ext cx="2064991" cy="261610"/>
          </a:xfrm>
          <a:prstGeom prst="rect">
            <a:avLst/>
          </a:prstGeom>
          <a:solidFill>
            <a:srgbClr val="5D82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Authentication/Data Encryption</a:t>
            </a:r>
          </a:p>
        </p:txBody>
      </p:sp>
      <p:sp>
        <p:nvSpPr>
          <p:cNvPr id="248" name="Text Box 17">
            <a:extLst>
              <a:ext uri="{FF2B5EF4-FFF2-40B4-BE49-F238E27FC236}">
                <a16:creationId xmlns:a16="http://schemas.microsoft.com/office/drawing/2014/main" id="{079E852D-1F2B-1E46-8B46-C7D397F4E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8" y="1432019"/>
            <a:ext cx="3420819" cy="281203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CCSDS Bundle Security  Protocol (</a:t>
            </a:r>
            <a:r>
              <a:rPr lang="en-US" sz="1100" b="1" dirty="0" err="1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BPSec</a:t>
            </a: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)</a:t>
            </a:r>
          </a:p>
        </p:txBody>
      </p:sp>
      <p:sp>
        <p:nvSpPr>
          <p:cNvPr id="253" name="Text Box 17">
            <a:extLst>
              <a:ext uri="{FF2B5EF4-FFF2-40B4-BE49-F238E27FC236}">
                <a16:creationId xmlns:a16="http://schemas.microsoft.com/office/drawing/2014/main" id="{50D26550-21B4-6146-98EA-94F255771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8" y="2495856"/>
            <a:ext cx="3412789" cy="2269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chemeClr val="bg1"/>
                </a:solidFill>
                <a:latin typeface="+mn-lt"/>
              </a:rPr>
              <a:t>CCSDS Space Data Link Security Protocol (SDLS)</a:t>
            </a:r>
            <a:endParaRPr lang="en-US" sz="1100" b="1" dirty="0">
              <a:solidFill>
                <a:schemeClr val="bg1"/>
              </a:solidFill>
              <a:latin typeface="+mn-lt"/>
              <a:ea typeface="ÇlÇr ñæí©"/>
              <a:cs typeface="Arial" pitchFamily="34" charset="0"/>
            </a:endParaRPr>
          </a:p>
        </p:txBody>
      </p:sp>
      <p:sp>
        <p:nvSpPr>
          <p:cNvPr id="255" name="Text Box 17">
            <a:extLst>
              <a:ext uri="{FF2B5EF4-FFF2-40B4-BE49-F238E27FC236}">
                <a16:creationId xmlns:a16="http://schemas.microsoft.com/office/drawing/2014/main" id="{EBD9648B-AD2F-2D44-8456-EB29DAE36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590" y="4164384"/>
            <a:ext cx="3585055" cy="233840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CCSDS Bundle Security  Protocol (</a:t>
            </a:r>
            <a:r>
              <a:rPr lang="en-US" sz="1100" b="1" dirty="0" err="1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BPSec</a:t>
            </a: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)</a:t>
            </a:r>
          </a:p>
        </p:txBody>
      </p:sp>
      <p:sp>
        <p:nvSpPr>
          <p:cNvPr id="256" name="Text Box 17">
            <a:extLst>
              <a:ext uri="{FF2B5EF4-FFF2-40B4-BE49-F238E27FC236}">
                <a16:creationId xmlns:a16="http://schemas.microsoft.com/office/drawing/2014/main" id="{8FA5FD9F-A374-4B41-91EC-A82C447CF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37" y="4867015"/>
            <a:ext cx="1282547" cy="23503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IPSec</a:t>
            </a:r>
          </a:p>
        </p:txBody>
      </p:sp>
      <p:sp>
        <p:nvSpPr>
          <p:cNvPr id="257" name="Text Box 17">
            <a:extLst>
              <a:ext uri="{FF2B5EF4-FFF2-40B4-BE49-F238E27FC236}">
                <a16:creationId xmlns:a16="http://schemas.microsoft.com/office/drawing/2014/main" id="{6BC2F850-EB81-7F47-A717-86980DB30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549" y="5128768"/>
            <a:ext cx="2205679" cy="2802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chemeClr val="bg1"/>
                </a:solidFill>
                <a:latin typeface="+mn-lt"/>
              </a:rPr>
              <a:t>Space Data Link Security Protocol (SDLS)</a:t>
            </a:r>
            <a:endParaRPr lang="en-US" sz="1100" b="1" dirty="0">
              <a:solidFill>
                <a:schemeClr val="bg1"/>
              </a:solidFill>
              <a:latin typeface="+mn-lt"/>
              <a:ea typeface="ÇlÇr ñæí©"/>
              <a:cs typeface="Arial" pitchFamily="34" charset="0"/>
            </a:endParaRPr>
          </a:p>
        </p:txBody>
      </p:sp>
      <p:sp>
        <p:nvSpPr>
          <p:cNvPr id="258" name="Text Box 17">
            <a:extLst>
              <a:ext uri="{FF2B5EF4-FFF2-40B4-BE49-F238E27FC236}">
                <a16:creationId xmlns:a16="http://schemas.microsoft.com/office/drawing/2014/main" id="{2F783779-BB00-8745-9E4A-5F203CFB8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614" y="3994708"/>
            <a:ext cx="2197006" cy="236812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Bundle Security  Protocol (</a:t>
            </a:r>
            <a:r>
              <a:rPr lang="en-US" sz="1100" b="1" dirty="0" err="1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BPSec</a:t>
            </a:r>
            <a:r>
              <a:rPr lang="en-US" sz="1100" b="1" dirty="0">
                <a:solidFill>
                  <a:schemeClr val="bg1"/>
                </a:solidFill>
                <a:latin typeface="+mn-lt"/>
                <a:ea typeface="ÇlÇr ñæí©"/>
                <a:cs typeface="Arial" pitchFamily="34" charset="0"/>
              </a:rPr>
              <a:t>)</a:t>
            </a:r>
          </a:p>
        </p:txBody>
      </p:sp>
      <p:sp>
        <p:nvSpPr>
          <p:cNvPr id="259" name="Text Box 17">
            <a:extLst>
              <a:ext uri="{FF2B5EF4-FFF2-40B4-BE49-F238E27FC236}">
                <a16:creationId xmlns:a16="http://schemas.microsoft.com/office/drawing/2014/main" id="{2D9B6F81-5091-E148-8BCC-DD12020DA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791" y="5007310"/>
            <a:ext cx="2205679" cy="2802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chemeClr val="bg1"/>
                </a:solidFill>
                <a:latin typeface="+mn-lt"/>
              </a:rPr>
              <a:t>Space Data Link Security Protocol (SDLS)</a:t>
            </a:r>
            <a:endParaRPr lang="en-US" sz="1100" b="1" dirty="0">
              <a:solidFill>
                <a:schemeClr val="bg1"/>
              </a:solidFill>
              <a:latin typeface="+mn-lt"/>
              <a:ea typeface="ÇlÇr ñæí©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444913-19E2-3040-AA43-AAFC6BF49AA5}"/>
              </a:ext>
            </a:extLst>
          </p:cNvPr>
          <p:cNvGrpSpPr/>
          <p:nvPr/>
        </p:nvGrpSpPr>
        <p:grpSpPr>
          <a:xfrm>
            <a:off x="5936671" y="1683645"/>
            <a:ext cx="847312" cy="2729551"/>
            <a:chOff x="4412671" y="1828660"/>
            <a:chExt cx="847312" cy="2584535"/>
          </a:xfrm>
        </p:grpSpPr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345DD7EC-7588-354C-B1D5-7FE261134521}"/>
                </a:ext>
              </a:extLst>
            </p:cNvPr>
            <p:cNvCxnSpPr>
              <a:cxnSpLocks/>
            </p:cNvCxnSpPr>
            <p:nvPr/>
          </p:nvCxnSpPr>
          <p:spPr>
            <a:xfrm>
              <a:off x="4421383" y="1828660"/>
              <a:ext cx="21071" cy="2584535"/>
            </a:xfrm>
            <a:prstGeom prst="line">
              <a:avLst/>
            </a:prstGeom>
            <a:ln w="22225">
              <a:solidFill>
                <a:srgbClr val="C00000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45">
              <a:extLst>
                <a:ext uri="{FF2B5EF4-FFF2-40B4-BE49-F238E27FC236}">
                  <a16:creationId xmlns:a16="http://schemas.microsoft.com/office/drawing/2014/main" id="{DF9CA066-F8E4-1545-A44C-5AD2018C45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12671" y="1828660"/>
              <a:ext cx="847312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prstDash val="dash"/>
              <a:round/>
              <a:headEnd type="none"/>
              <a:tailEnd type="stealth" w="lg" len="lg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" name="Straight Connector 345">
              <a:extLst>
                <a:ext uri="{FF2B5EF4-FFF2-40B4-BE49-F238E27FC236}">
                  <a16:creationId xmlns:a16="http://schemas.microsoft.com/office/drawing/2014/main" id="{0677D950-E0A3-A447-B1A4-F4BDDC58F5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42454" y="4392560"/>
              <a:ext cx="217051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prstDash val="dash"/>
              <a:round/>
              <a:headEnd type="none"/>
              <a:tailEnd type="stealth" w="lg" len="lg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0" name="Text Box 18">
            <a:extLst>
              <a:ext uri="{FF2B5EF4-FFF2-40B4-BE49-F238E27FC236}">
                <a16:creationId xmlns:a16="http://schemas.microsoft.com/office/drawing/2014/main" id="{751F0283-6FED-2249-933F-97C8E079C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61" y="5685578"/>
            <a:ext cx="1025568" cy="3554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3840" tIns="31320" rIns="33840" bIns="313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bg1"/>
                </a:solidFill>
                <a:latin typeface="+mn-lt"/>
              </a:rPr>
              <a:t>RF – deep space Ka-,  X-Bands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F05A3-E7A7-E44D-AB49-D4D972C601C1}"/>
              </a:ext>
            </a:extLst>
          </p:cNvPr>
          <p:cNvSpPr txBox="1"/>
          <p:nvPr/>
        </p:nvSpPr>
        <p:spPr>
          <a:xfrm>
            <a:off x="9306853" y="4180470"/>
            <a:ext cx="777777" cy="26161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Certificate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57D36F5D-19D7-9E4B-AD01-DBF20298DC48}"/>
              </a:ext>
            </a:extLst>
          </p:cNvPr>
          <p:cNvSpPr txBox="1"/>
          <p:nvPr/>
        </p:nvSpPr>
        <p:spPr>
          <a:xfrm>
            <a:off x="9752825" y="1398259"/>
            <a:ext cx="777777" cy="26161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Certificate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89D57695-EAC8-C640-B05C-E633BC6411FA}"/>
              </a:ext>
            </a:extLst>
          </p:cNvPr>
          <p:cNvSpPr txBox="1"/>
          <p:nvPr/>
        </p:nvSpPr>
        <p:spPr>
          <a:xfrm>
            <a:off x="4581786" y="1379223"/>
            <a:ext cx="777777" cy="26161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Certificate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5C32D45C-1AE1-D145-A0A2-D7174E3FF1E5}"/>
              </a:ext>
            </a:extLst>
          </p:cNvPr>
          <p:cNvSpPr txBox="1"/>
          <p:nvPr/>
        </p:nvSpPr>
        <p:spPr>
          <a:xfrm>
            <a:off x="2330010" y="3990846"/>
            <a:ext cx="777777" cy="26161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Certificate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17E80-9592-E44E-8126-BF259D9B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2C2E-E03C-F749-A7CF-C358D6763080}" type="datetime1">
              <a:rPr lang="en-US" smtClean="0"/>
              <a:t>12/8/21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35B55-F83D-CF49-8CEB-D8853B61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9151C-7B71-714A-A39C-A3B56366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8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9B15-D5E3-6F47-AE95-4960C9519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4F2B1-1735-6F49-8DD0-F2D726F73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0838"/>
            <a:ext cx="10515600" cy="47535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This protocol stack diagram shows too much “security” unless it is trying to show all possible options at once</a:t>
            </a:r>
          </a:p>
          <a:p>
            <a:pPr lvl="1"/>
            <a:r>
              <a:rPr lang="en-US" dirty="0"/>
              <a:t>Choose: </a:t>
            </a:r>
          </a:p>
          <a:p>
            <a:pPr lvl="2"/>
            <a:r>
              <a:rPr lang="en-US" dirty="0"/>
              <a:t>user data auth / encrypt, or …</a:t>
            </a:r>
          </a:p>
          <a:p>
            <a:pPr lvl="2"/>
            <a:r>
              <a:rPr lang="en-US" dirty="0" err="1"/>
              <a:t>BPSec</a:t>
            </a:r>
            <a:r>
              <a:rPr lang="en-US" dirty="0"/>
              <a:t>, or …</a:t>
            </a:r>
          </a:p>
          <a:p>
            <a:pPr lvl="2"/>
            <a:r>
              <a:rPr lang="en-US" dirty="0"/>
              <a:t>SDLS.  </a:t>
            </a:r>
          </a:p>
          <a:p>
            <a:pPr lvl="1"/>
            <a:r>
              <a:rPr lang="en-US" dirty="0"/>
              <a:t>NOT all three.</a:t>
            </a:r>
          </a:p>
          <a:p>
            <a:r>
              <a:rPr lang="en-US" dirty="0" err="1"/>
              <a:t>BPSec</a:t>
            </a:r>
            <a:r>
              <a:rPr lang="en-US" dirty="0"/>
              <a:t> says:</a:t>
            </a:r>
          </a:p>
          <a:p>
            <a:pPr lvl="1"/>
            <a:r>
              <a:rPr lang="en-US" dirty="0"/>
              <a:t>Sec 2.2.1 “When the integrity mechanism incorporates signatures, this service can also provide authentication for the relevant data.”  The operative word is “when”, it does not say not “how”.</a:t>
            </a:r>
          </a:p>
          <a:p>
            <a:pPr lvl="1"/>
            <a:r>
              <a:rPr lang="en-US" dirty="0"/>
              <a:t>Sec B1.2.4: Authentication of Communicating Entities  “</a:t>
            </a:r>
            <a:r>
              <a:rPr lang="en-US" dirty="0" err="1"/>
              <a:t>BPSec</a:t>
            </a:r>
            <a:r>
              <a:rPr lang="en-US" dirty="0"/>
              <a:t> does not provide a service for authentication of communicating entities. This authentication can be accomplished by combining </a:t>
            </a:r>
            <a:r>
              <a:rPr lang="en-US" dirty="0" err="1"/>
              <a:t>BPSec</a:t>
            </a:r>
            <a:r>
              <a:rPr lang="en-US" dirty="0"/>
              <a:t> services with other components, such as encapsulation </a:t>
            </a:r>
            <a:r>
              <a:rPr lang="en-US" dirty="0">
                <a:solidFill>
                  <a:srgbClr val="C00000"/>
                </a:solidFill>
              </a:rPr>
              <a:t>[or use of signatures]</a:t>
            </a:r>
            <a:r>
              <a:rPr lang="en-US" dirty="0"/>
              <a:t>.”</a:t>
            </a:r>
          </a:p>
          <a:p>
            <a:pPr lvl="1"/>
            <a:r>
              <a:rPr lang="en-US" dirty="0"/>
              <a:t>There “security context” mechanisms defined as an adjunct to BPv7 and </a:t>
            </a:r>
            <a:r>
              <a:rPr lang="en-US" dirty="0" err="1"/>
              <a:t>BPSec</a:t>
            </a:r>
            <a:r>
              <a:rPr lang="en-US" dirty="0"/>
              <a:t>.  They depend upon “security contexts” where the “identities” of the participants may be associated with pre-loaded keys, or keys carried within Bundle security blocks, or by session keys negotiated outside the security blocks.</a:t>
            </a:r>
          </a:p>
          <a:p>
            <a:pPr lvl="1"/>
            <a:r>
              <a:rPr lang="en-US" dirty="0"/>
              <a:t>Keys may be symmetric or asymmetric using adapted PKI(X) mechanisms. 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FB2D5-6E2F-0B41-94E8-55010180F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9EA6-EBAA-F54A-92C5-065ADB16788E}" type="datetime1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A45BF-9BAD-984D-8422-C7D34689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AD5E2-D45F-0245-ABE0-D1EB819C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4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50DF90E-E9C1-0743-B394-D8E090B9964F}"/>
              </a:ext>
            </a:extLst>
          </p:cNvPr>
          <p:cNvSpPr/>
          <p:nvPr/>
        </p:nvSpPr>
        <p:spPr>
          <a:xfrm>
            <a:off x="3394969" y="2616740"/>
            <a:ext cx="6663447" cy="3560324"/>
          </a:xfrm>
          <a:prstGeom prst="roundRect">
            <a:avLst>
              <a:gd name="adj" fmla="val 30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9CFE5-6667-A34F-A70E-979AA1BE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945" y="104563"/>
            <a:ext cx="9239053" cy="821176"/>
          </a:xfrm>
        </p:spPr>
        <p:txBody>
          <a:bodyPr>
            <a:normAutofit fontScale="90000"/>
          </a:bodyPr>
          <a:lstStyle/>
          <a:p>
            <a:r>
              <a:rPr lang="en-US" dirty="0"/>
              <a:t>Adapted “Zero Trust” Security Approach</a:t>
            </a:r>
            <a:br>
              <a:rPr lang="en-US" dirty="0"/>
            </a:br>
            <a:r>
              <a:rPr lang="en-US" sz="2200" dirty="0"/>
              <a:t>(Derived from: NIST 800-207: Zero Trust Architecture)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7BDD2F-8274-0E4F-8658-829025D70401}"/>
              </a:ext>
            </a:extLst>
          </p:cNvPr>
          <p:cNvSpPr/>
          <p:nvPr/>
        </p:nvSpPr>
        <p:spPr>
          <a:xfrm>
            <a:off x="5716460" y="2684834"/>
            <a:ext cx="2431915" cy="1575882"/>
          </a:xfrm>
          <a:prstGeom prst="roundRect">
            <a:avLst>
              <a:gd name="adj" fmla="val 3032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23E73B8-012E-724C-83B6-409BFD6EDFFD}"/>
              </a:ext>
            </a:extLst>
          </p:cNvPr>
          <p:cNvSpPr/>
          <p:nvPr/>
        </p:nvSpPr>
        <p:spPr>
          <a:xfrm>
            <a:off x="6186807" y="4562271"/>
            <a:ext cx="1429966" cy="1303507"/>
          </a:xfrm>
          <a:prstGeom prst="roundRect">
            <a:avLst>
              <a:gd name="adj" fmla="val 3032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30F7A1D5-343E-6F41-909F-8A4CECE04552}"/>
              </a:ext>
            </a:extLst>
          </p:cNvPr>
          <p:cNvSpPr/>
          <p:nvPr/>
        </p:nvSpPr>
        <p:spPr>
          <a:xfrm>
            <a:off x="8433895" y="4832017"/>
            <a:ext cx="1204091" cy="74903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B5D0619-123A-3849-87C5-53708FD57505}"/>
              </a:ext>
            </a:extLst>
          </p:cNvPr>
          <p:cNvSpPr/>
          <p:nvPr/>
        </p:nvSpPr>
        <p:spPr>
          <a:xfrm>
            <a:off x="3496135" y="5063247"/>
            <a:ext cx="758757" cy="379378"/>
          </a:xfrm>
          <a:prstGeom prst="roundRect">
            <a:avLst>
              <a:gd name="adj" fmla="val 3032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0D9088-9EC8-6447-990D-0B4AE552F6E4}"/>
              </a:ext>
            </a:extLst>
          </p:cNvPr>
          <p:cNvSpPr/>
          <p:nvPr/>
        </p:nvSpPr>
        <p:spPr>
          <a:xfrm>
            <a:off x="9955171" y="1886346"/>
            <a:ext cx="1042804" cy="6517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Agreed Data Access Policies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C6AAE7-D029-4E44-B427-AA02F14A4538}"/>
              </a:ext>
            </a:extLst>
          </p:cNvPr>
          <p:cNvSpPr/>
          <p:nvPr/>
        </p:nvSpPr>
        <p:spPr>
          <a:xfrm>
            <a:off x="4004407" y="3402972"/>
            <a:ext cx="1415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Control Plane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CF4D99-54FA-D34B-A368-F37F09299350}"/>
              </a:ext>
            </a:extLst>
          </p:cNvPr>
          <p:cNvSpPr/>
          <p:nvPr/>
        </p:nvSpPr>
        <p:spPr>
          <a:xfrm>
            <a:off x="7552953" y="5788276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Plane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4290C2-7D1E-724C-9F5E-E8960628ED13}"/>
              </a:ext>
            </a:extLst>
          </p:cNvPr>
          <p:cNvSpPr/>
          <p:nvPr/>
        </p:nvSpPr>
        <p:spPr>
          <a:xfrm>
            <a:off x="5441261" y="4797069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Untrusted</a:t>
            </a:r>
          </a:p>
          <a:p>
            <a:r>
              <a:rPr lang="en-US" sz="1200" dirty="0">
                <a:solidFill>
                  <a:schemeClr val="bg1"/>
                </a:solidFill>
              </a:rPr>
              <a:t>Request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96B93B-6309-9549-BA56-62DA19842061}"/>
              </a:ext>
            </a:extLst>
          </p:cNvPr>
          <p:cNvSpPr/>
          <p:nvPr/>
        </p:nvSpPr>
        <p:spPr>
          <a:xfrm>
            <a:off x="7643723" y="4934471"/>
            <a:ext cx="620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Trusted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EB8FB1-B830-684E-BDBF-5F088306B01D}"/>
              </a:ext>
            </a:extLst>
          </p:cNvPr>
          <p:cNvSpPr/>
          <p:nvPr/>
        </p:nvSpPr>
        <p:spPr>
          <a:xfrm>
            <a:off x="3567289" y="5071151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3118797-481A-2B4D-A78B-46D2F6C97F29}"/>
              </a:ext>
            </a:extLst>
          </p:cNvPr>
          <p:cNvSpPr/>
          <p:nvPr/>
        </p:nvSpPr>
        <p:spPr>
          <a:xfrm>
            <a:off x="8418645" y="5002566"/>
            <a:ext cx="1234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Network or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Service Access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2116F6-5643-DF45-9B54-4DD3319CCA6B}"/>
              </a:ext>
            </a:extLst>
          </p:cNvPr>
          <p:cNvSpPr/>
          <p:nvPr/>
        </p:nvSpPr>
        <p:spPr>
          <a:xfrm>
            <a:off x="6356682" y="4689131"/>
            <a:ext cx="112293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Policy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Enforcement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Point (PEP)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Router or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Service I/F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1E000F-69F4-E44A-9630-30855963D021}"/>
              </a:ext>
            </a:extLst>
          </p:cNvPr>
          <p:cNvCxnSpPr>
            <a:cxnSpLocks/>
          </p:cNvCxnSpPr>
          <p:nvPr/>
        </p:nvCxnSpPr>
        <p:spPr>
          <a:xfrm flipV="1">
            <a:off x="3402671" y="4623185"/>
            <a:ext cx="6655745" cy="9732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F547A1-97BB-A746-B27F-C73206C66F33}"/>
              </a:ext>
            </a:extLst>
          </p:cNvPr>
          <p:cNvCxnSpPr/>
          <p:nvPr/>
        </p:nvCxnSpPr>
        <p:spPr>
          <a:xfrm>
            <a:off x="7146817" y="4282321"/>
            <a:ext cx="0" cy="292561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C477378-03F1-B14E-911F-D5E2B167AB25}"/>
              </a:ext>
            </a:extLst>
          </p:cNvPr>
          <p:cNvCxnSpPr>
            <a:cxnSpLocks/>
          </p:cNvCxnSpPr>
          <p:nvPr/>
        </p:nvCxnSpPr>
        <p:spPr>
          <a:xfrm flipV="1">
            <a:off x="6603801" y="4244658"/>
            <a:ext cx="0" cy="304487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c 39" descr="Internet">
            <a:extLst>
              <a:ext uri="{FF2B5EF4-FFF2-40B4-BE49-F238E27FC236}">
                <a16:creationId xmlns:a16="http://schemas.microsoft.com/office/drawing/2014/main" id="{C4D4CAC3-7447-D246-9F49-AD65A35D4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0806" y="4648512"/>
            <a:ext cx="1217368" cy="1217368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9B078BB-5286-374D-A88E-A14B48E1642A}"/>
              </a:ext>
            </a:extLst>
          </p:cNvPr>
          <p:cNvSpPr/>
          <p:nvPr/>
        </p:nvSpPr>
        <p:spPr>
          <a:xfrm>
            <a:off x="6233284" y="2899293"/>
            <a:ext cx="1398265" cy="461685"/>
          </a:xfrm>
          <a:prstGeom prst="roundRect">
            <a:avLst>
              <a:gd name="adj" fmla="val 3929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Policy Engine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4BE625D-35BE-7F48-8A29-2841C78144B9}"/>
              </a:ext>
            </a:extLst>
          </p:cNvPr>
          <p:cNvSpPr/>
          <p:nvPr/>
        </p:nvSpPr>
        <p:spPr>
          <a:xfrm>
            <a:off x="6233284" y="3606650"/>
            <a:ext cx="1398265" cy="461685"/>
          </a:xfrm>
          <a:prstGeom prst="roundRect">
            <a:avLst>
              <a:gd name="adj" fmla="val 3929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Policy Administrator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EF2D220-AF0D-EA41-BC16-7950595C95BD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254892" y="5252936"/>
            <a:ext cx="376866" cy="0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7923027-B0E7-7E47-89DD-F14A2157EEB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519759" y="5214025"/>
            <a:ext cx="667048" cy="0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A2AB676-1A3A-534F-9416-DB28FCA0E0CE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7616773" y="5206532"/>
            <a:ext cx="817122" cy="7493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45DD160A-48FC-BD43-B1AF-1061FDD069F2}"/>
              </a:ext>
            </a:extLst>
          </p:cNvPr>
          <p:cNvSpPr/>
          <p:nvPr/>
        </p:nvSpPr>
        <p:spPr>
          <a:xfrm flipH="1">
            <a:off x="7577311" y="3294286"/>
            <a:ext cx="634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PDP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32A424-F159-6140-BB9D-1CABA5787EBA}"/>
              </a:ext>
            </a:extLst>
          </p:cNvPr>
          <p:cNvSpPr txBox="1"/>
          <p:nvPr/>
        </p:nvSpPr>
        <p:spPr>
          <a:xfrm>
            <a:off x="1246159" y="1720611"/>
            <a:ext cx="1592711" cy="738664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Inter Governmental Certification Authority (IGCA)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8460A6-435B-F848-A134-DAF45447AC96}"/>
              </a:ext>
            </a:extLst>
          </p:cNvPr>
          <p:cNvSpPr txBox="1"/>
          <p:nvPr/>
        </p:nvSpPr>
        <p:spPr>
          <a:xfrm>
            <a:off x="4611319" y="1785500"/>
            <a:ext cx="876341" cy="600164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CA Mirror Registration Authority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653FC8C-2211-0245-8C54-286B01D65A11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2021581" y="4267570"/>
            <a:ext cx="1474554" cy="98536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16A13548-2F2E-5D41-A32B-12474F1765CC}"/>
              </a:ext>
            </a:extLst>
          </p:cNvPr>
          <p:cNvSpPr/>
          <p:nvPr/>
        </p:nvSpPr>
        <p:spPr>
          <a:xfrm>
            <a:off x="2174104" y="4713611"/>
            <a:ext cx="849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Identifying</a:t>
            </a:r>
          </a:p>
          <a:p>
            <a:r>
              <a:rPr lang="en-US" sz="1200" dirty="0"/>
              <a:t>Info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441111-CE70-AA45-9A2A-D4E6CC8B679A}"/>
              </a:ext>
            </a:extLst>
          </p:cNvPr>
          <p:cNvSpPr txBox="1"/>
          <p:nvPr/>
        </p:nvSpPr>
        <p:spPr>
          <a:xfrm>
            <a:off x="1328413" y="3772304"/>
            <a:ext cx="1344464" cy="430887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User Agency</a:t>
            </a:r>
          </a:p>
          <a:p>
            <a:pPr algn="ctr"/>
            <a:r>
              <a:rPr lang="en-US" sz="1100" dirty="0"/>
              <a:t>ID Management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F545A7D-7FB4-8F47-9374-7EBC73C640C1}"/>
              </a:ext>
            </a:extLst>
          </p:cNvPr>
          <p:cNvCxnSpPr>
            <a:cxnSpLocks/>
            <a:stCxn id="45" idx="0"/>
            <a:endCxn id="37" idx="2"/>
          </p:cNvCxnSpPr>
          <p:nvPr/>
        </p:nvCxnSpPr>
        <p:spPr>
          <a:xfrm flipV="1">
            <a:off x="2000645" y="2459275"/>
            <a:ext cx="41870" cy="1313029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44E4248A-15B8-9742-8591-B3FCBDEB35C6}"/>
              </a:ext>
            </a:extLst>
          </p:cNvPr>
          <p:cNvSpPr/>
          <p:nvPr/>
        </p:nvSpPr>
        <p:spPr>
          <a:xfrm>
            <a:off x="1193661" y="3060946"/>
            <a:ext cx="827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Certificate</a:t>
            </a:r>
          </a:p>
          <a:p>
            <a:r>
              <a:rPr lang="en-US" sz="1200" dirty="0"/>
              <a:t>Request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AE3FA1A-F217-9B49-AEB3-5495553B6DD9}"/>
              </a:ext>
            </a:extLst>
          </p:cNvPr>
          <p:cNvSpPr/>
          <p:nvPr/>
        </p:nvSpPr>
        <p:spPr>
          <a:xfrm>
            <a:off x="3051157" y="1636169"/>
            <a:ext cx="888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Cached</a:t>
            </a:r>
          </a:p>
          <a:p>
            <a:r>
              <a:rPr lang="en-US" sz="1200" dirty="0"/>
              <a:t>Certificates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D1E87E5-32DF-0543-AEBB-6438C34AB80C}"/>
              </a:ext>
            </a:extLst>
          </p:cNvPr>
          <p:cNvCxnSpPr>
            <a:cxnSpLocks/>
            <a:stCxn id="37" idx="3"/>
            <a:endCxn id="38" idx="1"/>
          </p:cNvCxnSpPr>
          <p:nvPr/>
        </p:nvCxnSpPr>
        <p:spPr>
          <a:xfrm flipV="1">
            <a:off x="2838870" y="2085582"/>
            <a:ext cx="1772449" cy="4361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9B0BF87-547F-CF46-9511-06230B1A5E04}"/>
              </a:ext>
            </a:extLst>
          </p:cNvPr>
          <p:cNvCxnSpPr>
            <a:cxnSpLocks/>
            <a:endCxn id="38" idx="2"/>
          </p:cNvCxnSpPr>
          <p:nvPr/>
        </p:nvCxnSpPr>
        <p:spPr>
          <a:xfrm flipH="1" flipV="1">
            <a:off x="5049490" y="2385664"/>
            <a:ext cx="1183796" cy="129625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8FECC914-0448-EE40-9137-BE55AA875C79}"/>
              </a:ext>
            </a:extLst>
          </p:cNvPr>
          <p:cNvSpPr/>
          <p:nvPr/>
        </p:nvSpPr>
        <p:spPr>
          <a:xfrm>
            <a:off x="4659741" y="2825769"/>
            <a:ext cx="895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Certificate</a:t>
            </a:r>
          </a:p>
          <a:p>
            <a:r>
              <a:rPr lang="en-US" sz="1200" dirty="0"/>
              <a:t>Verification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158E65-C90F-C14F-BB22-F1C348624E4E}"/>
              </a:ext>
            </a:extLst>
          </p:cNvPr>
          <p:cNvSpPr txBox="1"/>
          <p:nvPr/>
        </p:nvSpPr>
        <p:spPr>
          <a:xfrm>
            <a:off x="2723780" y="3033793"/>
            <a:ext cx="43864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Cert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E3CA331-9B45-8A4F-928D-0718E1A14C90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2504069" y="2485744"/>
            <a:ext cx="439033" cy="548049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595CB92-A144-294E-9110-1ABA529BCE17}"/>
              </a:ext>
            </a:extLst>
          </p:cNvPr>
          <p:cNvCxnSpPr>
            <a:cxnSpLocks/>
            <a:stCxn id="62" idx="2"/>
            <a:endCxn id="10" idx="0"/>
          </p:cNvCxnSpPr>
          <p:nvPr/>
        </p:nvCxnSpPr>
        <p:spPr>
          <a:xfrm>
            <a:off x="2943102" y="3295403"/>
            <a:ext cx="932412" cy="176784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90A5665-9E58-C449-8116-A88267EDB006}"/>
              </a:ext>
            </a:extLst>
          </p:cNvPr>
          <p:cNvSpPr txBox="1"/>
          <p:nvPr/>
        </p:nvSpPr>
        <p:spPr>
          <a:xfrm>
            <a:off x="5610340" y="5267609"/>
            <a:ext cx="43864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Cert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79BBA2D-96DC-AC4C-A45A-C00872893A06}"/>
              </a:ext>
            </a:extLst>
          </p:cNvPr>
          <p:cNvSpPr txBox="1"/>
          <p:nvPr/>
        </p:nvSpPr>
        <p:spPr>
          <a:xfrm>
            <a:off x="7766725" y="5264176"/>
            <a:ext cx="43864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Cert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BC5DB61-BDDE-8E4B-B18F-E04967BB7B5C}"/>
              </a:ext>
            </a:extLst>
          </p:cNvPr>
          <p:cNvSpPr txBox="1"/>
          <p:nvPr/>
        </p:nvSpPr>
        <p:spPr>
          <a:xfrm>
            <a:off x="6055416" y="4297797"/>
            <a:ext cx="43864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Cert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08C167F-CAD9-D04E-9B1F-AA7717B6BDF7}"/>
              </a:ext>
            </a:extLst>
          </p:cNvPr>
          <p:cNvSpPr txBox="1"/>
          <p:nvPr/>
        </p:nvSpPr>
        <p:spPr>
          <a:xfrm>
            <a:off x="3276252" y="2173896"/>
            <a:ext cx="438644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Cert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D07222B-F697-DD45-BF5C-8A34E0B64F42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8148375" y="2212223"/>
            <a:ext cx="1806796" cy="75620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Date Placeholder 76">
            <a:extLst>
              <a:ext uri="{FF2B5EF4-FFF2-40B4-BE49-F238E27FC236}">
                <a16:creationId xmlns:a16="http://schemas.microsoft.com/office/drawing/2014/main" id="{18128CE5-3DE5-D64C-B9B5-E07F7E3EF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1D94-3AB7-694B-B1C0-B3CF0B64E3BF}" type="datetime1">
              <a:rPr lang="en-US" smtClean="0"/>
              <a:t>12/8/21</a:t>
            </a:fld>
            <a:endParaRPr lang="en-US"/>
          </a:p>
        </p:txBody>
      </p:sp>
      <p:sp>
        <p:nvSpPr>
          <p:cNvPr id="78" name="Footer Placeholder 77">
            <a:extLst>
              <a:ext uri="{FF2B5EF4-FFF2-40B4-BE49-F238E27FC236}">
                <a16:creationId xmlns:a16="http://schemas.microsoft.com/office/drawing/2014/main" id="{E0C2384E-2097-6C41-8BCD-889603670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" name="Slide Number Placeholder 78">
            <a:extLst>
              <a:ext uri="{FF2B5EF4-FFF2-40B4-BE49-F238E27FC236}">
                <a16:creationId xmlns:a16="http://schemas.microsoft.com/office/drawing/2014/main" id="{ED9659E8-3A07-E341-A043-EA5D020B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1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A7900-882F-6542-9227-B435F7E4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DF13F-DB52-764B-9FA7-7980F981D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Most current interoperability is for “single hop” missions, MOS =&gt; ground station =&gt; spacecraft.  </a:t>
            </a:r>
          </a:p>
          <a:p>
            <a:pPr lvl="1"/>
            <a:r>
              <a:rPr lang="en-US" dirty="0"/>
              <a:t>The SCCS-ARD calls these ABA configurations.</a:t>
            </a:r>
          </a:p>
          <a:p>
            <a:r>
              <a:rPr lang="en-US" dirty="0"/>
              <a:t>Multi-agency, multi-spacecraft, networked (DTN) missions are being planned (and built). </a:t>
            </a:r>
          </a:p>
          <a:p>
            <a:pPr lvl="1"/>
            <a:r>
              <a:rPr lang="en-US" dirty="0"/>
              <a:t>The SCCS-ARD calls these SSI configurations.</a:t>
            </a:r>
          </a:p>
          <a:p>
            <a:r>
              <a:rPr lang="en-US" dirty="0"/>
              <a:t>The terrestrial “security &amp; threat landscape” is changing quickly and CCSDS (and the member agencies) are not yet completely ready to deal with this, particularly in a multi-agency DTN/SSI environment.</a:t>
            </a:r>
          </a:p>
          <a:p>
            <a:r>
              <a:rPr lang="en-US" dirty="0"/>
              <a:t>This presentation is intended to briefly explore some of the issues and to frame some solutions for further discussion.</a:t>
            </a:r>
          </a:p>
          <a:p>
            <a:pPr lvl="1"/>
            <a:r>
              <a:rPr lang="en-US" dirty="0"/>
              <a:t>There is this joke about “security through obscurity”</a:t>
            </a:r>
          </a:p>
          <a:p>
            <a:pPr lvl="1"/>
            <a:r>
              <a:rPr lang="en-US" dirty="0"/>
              <a:t>The real laugh is that security approaches, themselves, can be pretty opaque</a:t>
            </a:r>
          </a:p>
          <a:p>
            <a:pPr lvl="1"/>
            <a:r>
              <a:rPr lang="en-US" dirty="0"/>
              <a:t>We’re trying here for a KISS approach, Keep It Simple …  details to follow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81EF9-B423-2547-A5DF-095EC301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C71D-4BAC-6E4A-B70E-0F19E62A164E}" type="datetime1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00458-C474-FC46-B758-4C31008C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BE54A-E152-324A-91FC-528CD118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5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DBBD-2722-ED4A-8AA8-A95A3208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731" y="20424"/>
            <a:ext cx="9905998" cy="879542"/>
          </a:xfrm>
        </p:spPr>
        <p:txBody>
          <a:bodyPr/>
          <a:lstStyle/>
          <a:p>
            <a:r>
              <a:rPr lang="en-US" dirty="0"/>
              <a:t>CCSDS future deployment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CB451-4490-3A46-84CB-37658E7D4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55802"/>
            <a:ext cx="9905999" cy="51281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Multiple agencies will operate one or more “space assets”</a:t>
            </a:r>
          </a:p>
          <a:p>
            <a:pPr lvl="1"/>
            <a:r>
              <a:rPr lang="en-US" dirty="0"/>
              <a:t>Space assets may be orbiters, landers, rovers, (attached devices, hosted  components, …)</a:t>
            </a:r>
          </a:p>
          <a:p>
            <a:r>
              <a:rPr lang="en-US" dirty="0"/>
              <a:t>Integrity of space (and ground) assets and data must be protected, and privacy must be provided for certain classes of data and communications (human related)</a:t>
            </a:r>
          </a:p>
          <a:p>
            <a:endParaRPr lang="en-US" dirty="0"/>
          </a:p>
          <a:p>
            <a:r>
              <a:rPr lang="en-US" dirty="0"/>
              <a:t>Agencies may deploy their own “private” networks and use whatever security is satisfactory for them, but …</a:t>
            </a:r>
          </a:p>
          <a:p>
            <a:r>
              <a:rPr lang="en-US" dirty="0"/>
              <a:t>For communications coverage, cross support, and reliability agencies will likely collaborate among themselves to deploy space networking, using both in space and Earth based assets</a:t>
            </a:r>
          </a:p>
          <a:p>
            <a:pPr lvl="1"/>
            <a:r>
              <a:rPr lang="en-US" dirty="0"/>
              <a:t>Must all use some agreed, interoperable, subset of CCSDS comm link protocols, and …</a:t>
            </a:r>
          </a:p>
          <a:p>
            <a:pPr lvl="1"/>
            <a:r>
              <a:rPr lang="en-US" dirty="0"/>
              <a:t>Must all use DTN for networking, and …</a:t>
            </a:r>
          </a:p>
          <a:p>
            <a:pPr lvl="1"/>
            <a:r>
              <a:rPr lang="en-US" dirty="0"/>
              <a:t>Must have some unambiguous way to identify user, service provider, and service management assets, and …</a:t>
            </a:r>
          </a:p>
          <a:p>
            <a:pPr lvl="1"/>
            <a:r>
              <a:rPr lang="en-US" dirty="0"/>
              <a:t>Must be able to secure their systems, and the network itself, to prevent problems.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B2651-B774-3A41-A5AE-81757F37C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5E28-D19B-0846-ABA8-E7B0AA351DFF}" type="datetime1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04FE9-5485-E14A-97A5-F2673E88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D69FC-8D7F-D54B-99EE-35AC20D3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8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56A7-DD8B-5A47-960B-58C40235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87778"/>
            <a:ext cx="9905998" cy="1044912"/>
          </a:xfrm>
        </p:spPr>
        <p:txBody>
          <a:bodyPr>
            <a:normAutofit fontScale="90000"/>
          </a:bodyPr>
          <a:lstStyle/>
          <a:p>
            <a:r>
              <a:rPr lang="en-US" dirty="0"/>
              <a:t>CCSDS current link layer security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139BC-83B2-0C45-9B73-EC6109F0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59149"/>
            <a:ext cx="10161326" cy="433205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Current operational posture is very close to “if you are in space, and we have an agreement, we will try to support interoperations”</a:t>
            </a:r>
          </a:p>
          <a:p>
            <a:pPr lvl="1"/>
            <a:r>
              <a:rPr lang="en-US" dirty="0"/>
              <a:t>Many of the protocol architecture security arrangements are rather ad hoc</a:t>
            </a:r>
          </a:p>
          <a:p>
            <a:pPr lvl="1"/>
            <a:r>
              <a:rPr lang="en-US" dirty="0"/>
              <a:t>There is little link layer security in use now, the only available “identity” checks are on CCSDS link layer SCIDs, frequency assignments, and antenna beam patterns</a:t>
            </a:r>
          </a:p>
          <a:p>
            <a:pPr lvl="1"/>
            <a:r>
              <a:rPr lang="en-US" dirty="0"/>
              <a:t>SDLS and key management is available and can be used, but are not yet widely deployed</a:t>
            </a:r>
          </a:p>
          <a:p>
            <a:r>
              <a:rPr lang="en-US" dirty="0"/>
              <a:t>Uplink data for deep space missions tends to be transmitted in the clear, but many near Earth missions have protected uplinks</a:t>
            </a:r>
          </a:p>
          <a:p>
            <a:r>
              <a:rPr lang="en-US" dirty="0"/>
              <a:t>Security at service interfaces uses pair-wise agreements and negotiated service provider login credentials and network access</a:t>
            </a:r>
          </a:p>
          <a:p>
            <a:r>
              <a:rPr lang="en-US" dirty="0"/>
              <a:t>Cross support agreements are documented and managed terrestrially, and use login credentials and firewall rules to validate operational access</a:t>
            </a:r>
          </a:p>
          <a:p>
            <a:r>
              <a:rPr lang="en-US" dirty="0"/>
              <a:t>Operational coordination involves pair-wise agreements to manage contact scheduling and data volumes, Service Management is still “to be”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5C07B-5212-BD42-8832-E1565CF6E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84B-CFDA-7140-B854-86239B53DB7E}" type="datetime1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12E09-3C55-4847-8EC9-3DEA119E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0E2B9-8D6D-DB45-B851-F030D11B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5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28DEC-CFF5-FB45-9315-CB88A0AA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5871"/>
            <a:ext cx="9905998" cy="1044912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SSI multi-mission security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6D9F-948E-3F43-8BCD-E824DEFEE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27243"/>
            <a:ext cx="9905999" cy="460017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Participating agencies / organizations must agree on a trust framework, a set of roles, policies, and a governance model</a:t>
            </a:r>
          </a:p>
          <a:p>
            <a:r>
              <a:rPr lang="en-US" dirty="0"/>
              <a:t>Cross support and interoperability at DTN layer are essential for effective SSI deployments and should be as automated as possible</a:t>
            </a:r>
          </a:p>
          <a:p>
            <a:r>
              <a:rPr lang="en-US" dirty="0"/>
              <a:t>All assets will have identities that can be unambiguously validated</a:t>
            </a:r>
          </a:p>
          <a:p>
            <a:pPr lvl="1"/>
            <a:r>
              <a:rPr lang="en-US" dirty="0"/>
              <a:t>Authentication of communicating assets will be validated as the norm</a:t>
            </a:r>
          </a:p>
          <a:p>
            <a:r>
              <a:rPr lang="en-US" dirty="0"/>
              <a:t>Uplinked commands should be secured (encrypted), other uplink products may only be authenticated (digitally signed)</a:t>
            </a:r>
          </a:p>
          <a:p>
            <a:r>
              <a:rPr lang="en-US" dirty="0"/>
              <a:t>Downlink products may be authenticated to provide integrity checks, and encryption may be used, but this will not necessarily be the norm</a:t>
            </a:r>
          </a:p>
          <a:p>
            <a:r>
              <a:rPr lang="en-US" dirty="0"/>
              <a:t>Network layer authentication, and possibly data encryption, will be preferentially used (DTN/</a:t>
            </a:r>
            <a:r>
              <a:rPr lang="en-US" dirty="0" err="1"/>
              <a:t>BPSec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Application layer encryption / authentication may also be adopted where needed</a:t>
            </a:r>
          </a:p>
          <a:p>
            <a:pPr lvl="1"/>
            <a:r>
              <a:rPr lang="en-US" dirty="0"/>
              <a:t>Authentication of the assets that provide and manage the network itself must be secured</a:t>
            </a:r>
          </a:p>
          <a:p>
            <a:r>
              <a:rPr lang="en-US" dirty="0"/>
              <a:t>These security features all rely on use of security keys and some sort of key management tied to the identities of participating entities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53DD-9E1E-2446-BE58-33AF5FBD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F7CD-A059-034C-812D-D365C9297BEA}" type="datetime1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5C4DB-7459-174B-B514-D6413CF30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4E6C5-49F8-5645-85F7-A8116187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A4D5-5D26-864B-81A1-18C852922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… assigning and managing identities becomes very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AD1B6-034C-0647-BA0D-B5F98AE8D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Link layer SCID is a weak, and non-unique identifier</a:t>
            </a:r>
          </a:p>
          <a:p>
            <a:r>
              <a:rPr lang="en-US" dirty="0"/>
              <a:t>DTN Node ID, by itself, is also weak and can be “faked” or hijacked (unless </a:t>
            </a:r>
            <a:r>
              <a:rPr lang="en-US" u="sng" dirty="0"/>
              <a:t>optional</a:t>
            </a:r>
            <a:r>
              <a:rPr lang="en-US" dirty="0"/>
              <a:t> security mechanisms are used)</a:t>
            </a:r>
          </a:p>
          <a:p>
            <a:r>
              <a:rPr lang="en-US" dirty="0"/>
              <a:t>For multi-agency trust relationships to work effectively there must be an agreed and adopted trust framework, policies, roles, and governance approaches</a:t>
            </a:r>
          </a:p>
          <a:p>
            <a:r>
              <a:rPr lang="en-US" dirty="0"/>
              <a:t>All entities/assets (spacecraft, DTN nodes, ground stations, end users) must have assigned and documented identities and roles</a:t>
            </a:r>
          </a:p>
          <a:p>
            <a:r>
              <a:rPr lang="en-US" dirty="0"/>
              <a:t>Interoperating / cooperating agencies need some way to catalog, manage, verify and cross-check identities of assets</a:t>
            </a:r>
          </a:p>
          <a:p>
            <a:r>
              <a:rPr lang="en-US" dirty="0"/>
              <a:t>Each identity is associated with sets of keys used for authentication and/or encryption, and with roles they may be assigned</a:t>
            </a:r>
          </a:p>
          <a:p>
            <a:r>
              <a:rPr lang="en-US" dirty="0"/>
              <a:t>NOTE: DTN, and </a:t>
            </a:r>
            <a:r>
              <a:rPr lang="en-US" dirty="0" err="1"/>
              <a:t>BPSec</a:t>
            </a:r>
            <a:r>
              <a:rPr lang="en-US" dirty="0"/>
              <a:t>, can operate with keys that include (but are not limited to):</a:t>
            </a:r>
          </a:p>
          <a:p>
            <a:pPr lvl="1"/>
            <a:r>
              <a:rPr lang="en-US" dirty="0"/>
              <a:t>Pre-placed keys selected based on local policy.</a:t>
            </a:r>
          </a:p>
          <a:p>
            <a:pPr lvl="1"/>
            <a:r>
              <a:rPr lang="en-US" dirty="0"/>
              <a:t>Keys extracted from material carried in the Bundle security blocks.</a:t>
            </a:r>
          </a:p>
          <a:p>
            <a:pPr lvl="1"/>
            <a:r>
              <a:rPr lang="en-US" dirty="0"/>
              <a:t>Session keys negotiated via a mechanisms external to the Bundle security blocks.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45F40-B8D6-DD4B-AC8E-2913927CF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7828-632E-E049-A680-E3A1AA906C15}" type="datetime1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6E29A-4980-F24B-AF60-32B0B948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587D1-2585-5D43-BE3E-A318E5DF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8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33B9-3B2E-1549-81ED-AB8789C1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 a phased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1790F-77EA-5D49-818B-724D2DDD8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1003"/>
            <a:ext cx="10515600" cy="46559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Agree on basic security framework for multi-agency interoperability</a:t>
            </a:r>
          </a:p>
          <a:p>
            <a:pPr lvl="1"/>
            <a:r>
              <a:rPr lang="en-US" dirty="0"/>
              <a:t>Develop agreed set(s) of policies, roles, and governance approaches</a:t>
            </a:r>
          </a:p>
          <a:p>
            <a:pPr lvl="1"/>
            <a:r>
              <a:rPr lang="en-US" dirty="0"/>
              <a:t>Assume use of </a:t>
            </a:r>
            <a:r>
              <a:rPr lang="en-US" dirty="0" err="1"/>
              <a:t>BPSec</a:t>
            </a:r>
            <a:r>
              <a:rPr lang="en-US" dirty="0"/>
              <a:t> and simple, pre-placed keys for initial deployments</a:t>
            </a:r>
          </a:p>
          <a:p>
            <a:r>
              <a:rPr lang="en-US" dirty="0"/>
              <a:t>Agree on how to assign unambiguous, unimpeachable, identities to all participating assets</a:t>
            </a:r>
          </a:p>
          <a:p>
            <a:pPr lvl="1"/>
            <a:r>
              <a:rPr lang="en-US" dirty="0"/>
              <a:t>All communicating entities should have a certificate to provide identity</a:t>
            </a:r>
          </a:p>
          <a:p>
            <a:pPr lvl="1"/>
            <a:r>
              <a:rPr lang="en-US" dirty="0"/>
              <a:t>Certificates may be pre-placed onboard</a:t>
            </a:r>
          </a:p>
          <a:p>
            <a:pPr lvl="1"/>
            <a:r>
              <a:rPr lang="en-US" dirty="0"/>
              <a:t>Consider adoption of a new, trusted, </a:t>
            </a:r>
            <a:r>
              <a:rPr lang="en-US" dirty="0" err="1"/>
              <a:t>InterGovernmental</a:t>
            </a:r>
            <a:r>
              <a:rPr lang="en-US" dirty="0"/>
              <a:t> Certificate Authority (IGCA)</a:t>
            </a:r>
          </a:p>
          <a:p>
            <a:pPr lvl="2"/>
            <a:r>
              <a:rPr lang="en-US" dirty="0"/>
              <a:t>Leverages existing terrestrial PKI framework</a:t>
            </a:r>
          </a:p>
          <a:p>
            <a:pPr lvl="2"/>
            <a:r>
              <a:rPr lang="en-US" dirty="0"/>
              <a:t>Agree to federated approach that allows agency autonomy and also interoperability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NOTE: The SANA operator runs the IANA CA for the Internet DNS system, it has expressed willingness to run the IGCA for CCSDS</a:t>
            </a:r>
          </a:p>
          <a:p>
            <a:r>
              <a:rPr lang="en-US" dirty="0"/>
              <a:t>Develop plan and protocols for secure DTN / space interoperability</a:t>
            </a:r>
          </a:p>
          <a:p>
            <a:pPr lvl="1"/>
            <a:r>
              <a:rPr lang="en-US" dirty="0"/>
              <a:t>Document policies, roles, and governance procedures</a:t>
            </a:r>
          </a:p>
          <a:p>
            <a:pPr lvl="1"/>
            <a:r>
              <a:rPr lang="en-US" dirty="0"/>
              <a:t>Use identities and certificates for space interoperability</a:t>
            </a:r>
          </a:p>
          <a:p>
            <a:pPr lvl="1"/>
            <a:r>
              <a:rPr lang="en-US" dirty="0"/>
              <a:t>Define, implement, and deploy more advanced </a:t>
            </a:r>
            <a:r>
              <a:rPr lang="en-US" dirty="0" err="1"/>
              <a:t>BPSec</a:t>
            </a:r>
            <a:r>
              <a:rPr lang="en-US" dirty="0"/>
              <a:t> and network management features</a:t>
            </a:r>
          </a:p>
          <a:p>
            <a:pPr lvl="1"/>
            <a:r>
              <a:rPr lang="en-US" dirty="0"/>
              <a:t>Define necessary secure network management and key management standards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3DC48-291F-0D4B-9874-86BD06479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A385-EDB0-2E40-95C1-704800529FA0}" type="datetime1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75488-215C-3F44-8467-F31F7B86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BB219-9526-4547-AC42-5E79DC0A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6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05" y="-130985"/>
            <a:ext cx="9618436" cy="1325563"/>
          </a:xfrm>
        </p:spPr>
        <p:txBody>
          <a:bodyPr/>
          <a:lstStyle/>
          <a:p>
            <a:r>
              <a:rPr lang="en-US" dirty="0"/>
              <a:t>CCSDS implementation IGCA</a:t>
            </a:r>
            <a:br>
              <a:rPr lang="en-US" dirty="0"/>
            </a:br>
            <a:r>
              <a:rPr lang="en-US" sz="3200" dirty="0"/>
              <a:t>(CCSDS Sec WG, Chuck </a:t>
            </a:r>
            <a:r>
              <a:rPr lang="en-US" sz="3200" dirty="0" err="1"/>
              <a:t>Sheehe</a:t>
            </a:r>
            <a:r>
              <a:rPr lang="en-US" sz="3200" dirty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905" y="1266400"/>
            <a:ext cx="9117461" cy="54733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E841FF-D86B-FF4F-A44D-E83E4566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6E85-8076-6D48-9269-80D7B33F7C16}" type="datetime1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FE36A-EA13-F843-95F0-AE0038C3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B065C-AF53-CD4F-B13D-222CE1ED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2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6BD3-869A-824A-A79E-F34A9498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“Modest Proposal”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A1F83-64EA-3947-8EF9-CD5FDB04A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this presentation, and all the available supporting materials, to initiate discussions of the motivations, assumptions, and consequences of agency missions and different deployment choices</a:t>
            </a:r>
          </a:p>
          <a:p>
            <a:r>
              <a:rPr lang="en-US" dirty="0"/>
              <a:t>Involve the security and mission experts in each agency, and in CCSDS and the IOAG, in this discussion</a:t>
            </a:r>
          </a:p>
          <a:p>
            <a:r>
              <a:rPr lang="en-US" dirty="0"/>
              <a:t>Identify the common ground, shared assumptions, shared goals, and acceptable shared policies</a:t>
            </a:r>
          </a:p>
          <a:p>
            <a:r>
              <a:rPr lang="en-US" dirty="0"/>
              <a:t>Develop an agreed trust framework, policies, and governance approaches that can make this interoperable, multi-agency / organization venture work effectively and securely</a:t>
            </a:r>
          </a:p>
          <a:p>
            <a:r>
              <a:rPr lang="en-US" dirty="0"/>
              <a:t> Identify and develop, jointly, the necessary standards, protocols, technical framework and infrastructure that will support this venture as missions are deployed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761D2-7D4C-2145-A6E8-C53E8D3E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5456-19B7-DA49-82CF-681596507D7F}" type="datetime1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E5C2C-0847-934C-A9DA-34C1C2BE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AD9E3-8147-F24E-9BE4-7AB4B779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51F7-DC8C-0D47-82E3-2A9941FDDF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8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22293</TotalTime>
  <Words>1957</Words>
  <Application>Microsoft Macintosh PowerPoint</Application>
  <PresentationFormat>Widescreen</PresentationFormat>
  <Paragraphs>252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Bitmap Image</vt:lpstr>
      <vt:lpstr>Thoughts about CCSDS Security Architecture</vt:lpstr>
      <vt:lpstr>Background</vt:lpstr>
      <vt:lpstr>CCSDS future deployment assumptions</vt:lpstr>
      <vt:lpstr>CCSDS current link layer security approaches</vt:lpstr>
      <vt:lpstr>Future SSI multi-mission security assumptions</vt:lpstr>
      <vt:lpstr>So … assigning and managing identities becomes very important</vt:lpstr>
      <vt:lpstr>Propose a phased approach</vt:lpstr>
      <vt:lpstr>CCSDS implementation IGCA (CCSDS Sec WG, Chuck Sheehe)</vt:lpstr>
      <vt:lpstr>A “Modest Proposal”</vt:lpstr>
      <vt:lpstr>BACKUP</vt:lpstr>
      <vt:lpstr>PowerPoint Presentation</vt:lpstr>
      <vt:lpstr>PowerPoint Presentation</vt:lpstr>
      <vt:lpstr>Notes:</vt:lpstr>
      <vt:lpstr>Adapted “Zero Trust” Security Approach (Derived from: NIST 800-207: Zero Trust Architecture)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Wallace Tai</dc:creator>
  <cp:lastModifiedBy>Peter Shames</cp:lastModifiedBy>
  <cp:revision>32</cp:revision>
  <dcterms:created xsi:type="dcterms:W3CDTF">2021-05-16T22:18:20Z</dcterms:created>
  <dcterms:modified xsi:type="dcterms:W3CDTF">2021-12-08T16:40:56Z</dcterms:modified>
</cp:coreProperties>
</file>