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7"/>
  </p:notesMasterIdLst>
  <p:handoutMasterIdLst>
    <p:handoutMasterId r:id="rId18"/>
  </p:handoutMasterIdLst>
  <p:sldIdLst>
    <p:sldId id="2787" r:id="rId6"/>
    <p:sldId id="2845" r:id="rId7"/>
    <p:sldId id="2847" r:id="rId8"/>
    <p:sldId id="2848" r:id="rId9"/>
    <p:sldId id="2849" r:id="rId10"/>
    <p:sldId id="2850" r:id="rId11"/>
    <p:sldId id="2851" r:id="rId12"/>
    <p:sldId id="2852" r:id="rId13"/>
    <p:sldId id="2853" r:id="rId14"/>
    <p:sldId id="2854" r:id="rId15"/>
    <p:sldId id="2846" r:id="rId16"/>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6" autoAdjust="0"/>
    <p:restoredTop sz="86501" autoAdjust="0"/>
  </p:normalViewPr>
  <p:slideViewPr>
    <p:cSldViewPr>
      <p:cViewPr varScale="1">
        <p:scale>
          <a:sx n="88" d="100"/>
          <a:sy n="88" d="100"/>
        </p:scale>
        <p:origin x="1277" y="82"/>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825722" y="6621252"/>
            <a:ext cx="1295836"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2-October-2020-</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a:t>Action Items and Resolutions from the CMC’s 2 October 2020 Midterm Telecon</a:t>
            </a:r>
            <a:endParaRPr lang="en-US" sz="2800" dirty="0"/>
          </a:p>
        </p:txBody>
      </p:sp>
      <p:sp>
        <p:nvSpPr>
          <p:cNvPr id="4" name="Text Box 12"/>
          <p:cNvSpPr txBox="1">
            <a:spLocks noChangeArrowheads="1"/>
          </p:cNvSpPr>
          <p:nvPr/>
        </p:nvSpPr>
        <p:spPr bwMode="auto">
          <a:xfrm>
            <a:off x="772904" y="4686591"/>
            <a:ext cx="2463238" cy="646331"/>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Midterm </a:t>
            </a:r>
            <a:r>
              <a:rPr lang="en-US" sz="1800" b="0" dirty="0" err="1">
                <a:latin typeface="+mn-lt"/>
              </a:rPr>
              <a:t>Telecon</a:t>
            </a:r>
            <a:endParaRPr lang="en-US" sz="1800" b="0" dirty="0">
              <a:latin typeface="+mn-lt"/>
            </a:endParaRPr>
          </a:p>
          <a:p>
            <a:pPr eaLnBrk="0" hangingPunct="0"/>
            <a:r>
              <a:rPr lang="en-US" sz="1800" b="0" dirty="0">
                <a:latin typeface="+mn-lt"/>
              </a:rPr>
              <a:t>2 October 2020</a:t>
            </a:r>
            <a:endParaRPr lang="en-US" sz="1800" b="0" u="sng"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1143000"/>
          </a:xfrm>
        </p:spPr>
        <p:txBody>
          <a:bodyPr/>
          <a:lstStyle/>
          <a:p>
            <a:r>
              <a:rPr lang="en-US" dirty="0"/>
              <a:t>CMC-A-2020-10-09</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to secretariat include an agenda item for the 1-3 December CMC Meeting to discuss nominations for the role of CESG Chair and select an individual to succeed Margherita di Giulio. The agenda item should occur at the end of the day’s agenda as only CMC Members will be present for the discussion.</a:t>
            </a:r>
          </a:p>
          <a:p>
            <a:pPr marL="0" lvl="1" indent="0">
              <a:buNone/>
            </a:pPr>
            <a:endParaRPr lang="en-US" sz="1800" b="0" dirty="0"/>
          </a:p>
          <a:p>
            <a:pPr marL="0" lvl="1" indent="0">
              <a:buNone/>
            </a:pPr>
            <a:r>
              <a:rPr lang="en-US" sz="1800" b="0" dirty="0"/>
              <a:t>Due Date: 17 November 2020</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46465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Resolutions</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No resolutions were recorded at the 2 October 2020 Midterm Telecon.</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2416957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CMC-A-2020-10-01</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CESG and SLS Area reconsider CCSDS 131.3-P-1.1 in light of the ALACAMAD approach and the concerns raised by the SEA Area Director and NASA and report at the CMC’s December meeting. The status of CNES’s Orange Book (CCSDS 131.31-O, CCSDS Space Link Protocols over ETSI DVB-S2X standard) should also be addressed and reported upon.</a:t>
            </a:r>
          </a:p>
          <a:p>
            <a:pPr marL="0" lvl="1" indent="0">
              <a:buNone/>
            </a:pPr>
            <a:endParaRPr lang="en-US" sz="1800" b="0" dirty="0"/>
          </a:p>
          <a:p>
            <a:pPr marL="0" lvl="1" indent="0">
              <a:buNone/>
            </a:pPr>
            <a:r>
              <a:rPr lang="en-US" sz="1800" b="0" dirty="0"/>
              <a:t>Due Date: 1 December 2020</a:t>
            </a:r>
          </a:p>
        </p:txBody>
      </p:sp>
    </p:spTree>
    <p:extLst>
      <p:ext uri="{BB962C8B-B14F-4D97-AF65-F5344CB8AC3E}">
        <p14:creationId xmlns:p14="http://schemas.microsoft.com/office/powerpoint/2010/main" val="206389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CMC-A-2020-10-02</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initiate a survey for Area Directors and Working Group Chairs and ask about their current use of GitHub and their intended adoption of CCSDS GitHub Repository.</a:t>
            </a:r>
          </a:p>
          <a:p>
            <a:pPr marL="0" lvl="1" indent="0">
              <a:buNone/>
            </a:pPr>
            <a:endParaRPr lang="en-US" sz="1800" b="0" dirty="0"/>
          </a:p>
          <a:p>
            <a:pPr marL="0" lvl="1" indent="0">
              <a:buNone/>
            </a:pPr>
            <a:r>
              <a:rPr lang="en-US" sz="1800" b="0" dirty="0"/>
              <a:t>Due Date: 9 October 2020</a:t>
            </a:r>
          </a:p>
        </p:txBody>
      </p:sp>
    </p:spTree>
    <p:extLst>
      <p:ext uri="{BB962C8B-B14F-4D97-AF65-F5344CB8AC3E}">
        <p14:creationId xmlns:p14="http://schemas.microsoft.com/office/powerpoint/2010/main" val="319384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CMC-A-2020-10-03</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solicit responses from the Agency Representatives about their review of SCID assignments and associated frequency assignments and progress in returning unused SCIDs to SANA. The Secretariat will report agency status to the CMC.</a:t>
            </a:r>
          </a:p>
          <a:p>
            <a:pPr marL="0" lvl="1" indent="0">
              <a:buNone/>
            </a:pPr>
            <a:endParaRPr lang="en-US" sz="1800" b="0" dirty="0"/>
          </a:p>
          <a:p>
            <a:pPr marL="0" lvl="1" indent="0">
              <a:buNone/>
            </a:pPr>
            <a:r>
              <a:rPr lang="en-US" sz="1800" b="0" dirty="0"/>
              <a:t>Due Date: 9 October 2020</a:t>
            </a:r>
          </a:p>
        </p:txBody>
      </p:sp>
    </p:spTree>
    <p:extLst>
      <p:ext uri="{BB962C8B-B14F-4D97-AF65-F5344CB8AC3E}">
        <p14:creationId xmlns:p14="http://schemas.microsoft.com/office/powerpoint/2010/main" val="102790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CMC-A-2020-10-04</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confer with SANA about the updates to SCIDs they have received from CMC Members and request that current updates are implemented as soon as possible.</a:t>
            </a:r>
          </a:p>
          <a:p>
            <a:pPr marL="0" lvl="1" indent="0">
              <a:buNone/>
            </a:pPr>
            <a:endParaRPr lang="en-US" sz="1800" b="0" dirty="0"/>
          </a:p>
          <a:p>
            <a:pPr marL="0" lvl="1" indent="0">
              <a:buNone/>
            </a:pPr>
            <a:r>
              <a:rPr lang="en-US" sz="1800" b="0" dirty="0"/>
              <a:t>Due Date: 9 October 2020</a:t>
            </a:r>
          </a:p>
        </p:txBody>
      </p:sp>
    </p:spTree>
    <p:extLst>
      <p:ext uri="{BB962C8B-B14F-4D97-AF65-F5344CB8AC3E}">
        <p14:creationId xmlns:p14="http://schemas.microsoft.com/office/powerpoint/2010/main" val="219731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CMC-A-2020-10-05</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ask for Agency Representatives to report on their progress on CMC-A-2019-10-07, engaging with their Lunar projects management in advocating Simple Schedule Format and Communications Planning Information Format. The Secretariat will report Agency responses to the CMC.</a:t>
            </a:r>
          </a:p>
          <a:p>
            <a:pPr marL="0" lvl="1" indent="0">
              <a:buNone/>
            </a:pPr>
            <a:endParaRPr lang="en-US" sz="1800" b="0" dirty="0"/>
          </a:p>
          <a:p>
            <a:pPr marL="0" lvl="1" indent="0">
              <a:buNone/>
            </a:pPr>
            <a:r>
              <a:rPr lang="en-US" sz="1800" b="0" dirty="0"/>
              <a:t>Due Date: 9 October 2020</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127230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CMC-A-2020-10-06</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update wording of CMC-A-2019-10-10, asking that each CMC member confer with their colleagues and compile a list of available systems and software based upon CCSDS standards, to reflect the CCSDS website’s implementations section. The Secretariat will provide links to this section to the CMC and instructions for providing updates.</a:t>
            </a:r>
          </a:p>
          <a:p>
            <a:pPr marL="0" lvl="1" indent="0">
              <a:buNone/>
            </a:pPr>
            <a:endParaRPr lang="en-US" sz="1800" b="0" dirty="0"/>
          </a:p>
          <a:p>
            <a:pPr marL="0" lvl="1" indent="0">
              <a:buNone/>
            </a:pPr>
            <a:r>
              <a:rPr lang="en-US" sz="1800" b="0" dirty="0"/>
              <a:t>Due Date: 9 October 2020</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241578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CMC-A-2020-10-07</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update the Action Item system in CWE with all open action items, including those from the 2 October 2020 meeting, and provide a link to the system to the CMC members.</a:t>
            </a:r>
          </a:p>
          <a:p>
            <a:pPr marL="0" lvl="1" indent="0">
              <a:buNone/>
            </a:pPr>
            <a:endParaRPr lang="en-US" sz="1800" b="0" dirty="0"/>
          </a:p>
          <a:p>
            <a:pPr marL="0" lvl="1" indent="0">
              <a:buNone/>
            </a:pPr>
            <a:r>
              <a:rPr lang="en-US" sz="1800" b="0" dirty="0"/>
              <a:t>Due Date: 16 October 2020</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243279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CMC-A-2020-10-08</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make a formal request to the CMC asking for nominations for the role of CESG Chair. The Secretariat will provide information on the role and responsibilities of the CESG Chair to aid CMC Members in selecting a candidate. The due date for nominations will be 20 November 2020.</a:t>
            </a:r>
          </a:p>
          <a:p>
            <a:pPr marL="0" lvl="1" indent="0">
              <a:buNone/>
            </a:pPr>
            <a:endParaRPr lang="en-US" sz="1800" b="0" dirty="0"/>
          </a:p>
          <a:p>
            <a:pPr marL="0" lvl="1" indent="0">
              <a:buNone/>
            </a:pPr>
            <a:r>
              <a:rPr lang="en-US" sz="1800" b="0" dirty="0"/>
              <a:t>Due Date: 9 October 2020</a:t>
            </a:r>
          </a:p>
          <a:p>
            <a:pPr marL="0" lvl="1" indent="0">
              <a:buNone/>
            </a:pPr>
            <a:endParaRPr lang="en-US" sz="1800" b="0" dirty="0"/>
          </a:p>
          <a:p>
            <a:pPr marL="0" lvl="1" indent="0">
              <a:buNone/>
            </a:pPr>
            <a:endParaRPr lang="en-US" sz="1800" b="0" dirty="0"/>
          </a:p>
        </p:txBody>
      </p:sp>
    </p:spTree>
    <p:extLst>
      <p:ext uri="{BB962C8B-B14F-4D97-AF65-F5344CB8AC3E}">
        <p14:creationId xmlns:p14="http://schemas.microsoft.com/office/powerpoint/2010/main" val="4132315145"/>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2435</TotalTime>
  <Pages>51</Pages>
  <Words>526</Words>
  <Application>Microsoft Office PowerPoint</Application>
  <PresentationFormat>Letter Paper (8.5x11 in)</PresentationFormat>
  <Paragraphs>45</Paragraphs>
  <Slides>11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Times New Roman</vt:lpstr>
      <vt:lpstr>TMOD Presentations</vt:lpstr>
      <vt:lpstr>1_TMOD Presentations</vt:lpstr>
      <vt:lpstr>PowerPoint Presentation</vt:lpstr>
      <vt:lpstr>CMC-A-2020-10-01</vt:lpstr>
      <vt:lpstr>CMC-A-2020-10-02</vt:lpstr>
      <vt:lpstr>CMC-A-2020-10-03</vt:lpstr>
      <vt:lpstr>CMC-A-2020-10-04</vt:lpstr>
      <vt:lpstr>CMC-A-2020-10-05</vt:lpstr>
      <vt:lpstr>CMC-A-2020-10-06</vt:lpstr>
      <vt:lpstr>CMC-A-2020-10-07</vt:lpstr>
      <vt:lpstr>CMC-A-2020-10-08</vt:lpstr>
      <vt:lpstr>CMC-A-2020-10-09</vt:lpstr>
      <vt:lpstr>Resolutions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Blackwood, Michael D</cp:lastModifiedBy>
  <cp:revision>95</cp:revision>
  <cp:lastPrinted>2017-06-09T12:12:07Z</cp:lastPrinted>
  <dcterms:created xsi:type="dcterms:W3CDTF">1998-05-20T16:00:08Z</dcterms:created>
  <dcterms:modified xsi:type="dcterms:W3CDTF">2020-10-02T17:44:23Z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