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0" r:id="rId5"/>
    <p:sldId id="259" r:id="rId6"/>
  </p:sldIdLst>
  <p:sldSz cx="9601200" cy="7315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8F8"/>
    <a:srgbClr val="D8DADB"/>
    <a:srgbClr val="6887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4" d="100"/>
          <a:sy n="94" d="100"/>
        </p:scale>
        <p:origin x="296" y="-10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13360" y="1"/>
            <a:ext cx="3967163" cy="73152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826657" y="975361"/>
            <a:ext cx="7294483" cy="3720817"/>
          </a:xfrm>
        </p:spPr>
        <p:txBody>
          <a:bodyPr anchor="b">
            <a:normAutofit/>
          </a:bodyPr>
          <a:lstStyle>
            <a:lvl1pPr algn="r">
              <a:defRPr sz="567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70451" y="4696177"/>
            <a:ext cx="6050691" cy="1455500"/>
          </a:xfrm>
        </p:spPr>
        <p:txBody>
          <a:bodyPr anchor="t">
            <a:normAutofit/>
          </a:bodyPr>
          <a:lstStyle>
            <a:lvl1pPr marL="0" indent="0" algn="r">
              <a:buNone/>
              <a:defRPr sz="1890">
                <a:solidFill>
                  <a:schemeClr val="tx1"/>
                </a:solidFill>
              </a:defRPr>
            </a:lvl1pPr>
            <a:lvl2pPr marL="480060" indent="0" algn="ctr">
              <a:buNone/>
              <a:defRPr>
                <a:solidFill>
                  <a:schemeClr val="tx1">
                    <a:tint val="75000"/>
                  </a:schemeClr>
                </a:solidFill>
              </a:defRPr>
            </a:lvl2pPr>
            <a:lvl3pPr marL="960120" indent="0" algn="ctr">
              <a:buNone/>
              <a:defRPr>
                <a:solidFill>
                  <a:schemeClr val="tx1">
                    <a:tint val="75000"/>
                  </a:schemeClr>
                </a:solidFill>
              </a:defRPr>
            </a:lvl3pPr>
            <a:lvl4pPr marL="1440180" indent="0" algn="ctr">
              <a:buNone/>
              <a:defRPr>
                <a:solidFill>
                  <a:schemeClr val="tx1">
                    <a:tint val="75000"/>
                  </a:schemeClr>
                </a:solidFill>
              </a:defRPr>
            </a:lvl4pPr>
            <a:lvl5pPr marL="1920240" indent="0" algn="ctr">
              <a:buNone/>
              <a:defRPr>
                <a:solidFill>
                  <a:schemeClr val="tx1">
                    <a:tint val="75000"/>
                  </a:schemeClr>
                </a:solidFill>
              </a:defRPr>
            </a:lvl5pPr>
            <a:lvl6pPr marL="2400300" indent="0" algn="ctr">
              <a:buNone/>
              <a:defRPr>
                <a:solidFill>
                  <a:schemeClr val="tx1">
                    <a:tint val="75000"/>
                  </a:schemeClr>
                </a:solidFill>
              </a:defRPr>
            </a:lvl6pPr>
            <a:lvl7pPr marL="2880360" indent="0" algn="ctr">
              <a:buNone/>
              <a:defRPr>
                <a:solidFill>
                  <a:schemeClr val="tx1">
                    <a:tint val="75000"/>
                  </a:schemeClr>
                </a:solidFill>
              </a:defRPr>
            </a:lvl7pPr>
            <a:lvl8pPr marL="3360420" indent="0" algn="ctr">
              <a:buNone/>
              <a:defRPr>
                <a:solidFill>
                  <a:schemeClr val="tx1">
                    <a:tint val="75000"/>
                  </a:schemeClr>
                </a:solidFill>
              </a:defRPr>
            </a:lvl8pPr>
            <a:lvl9pPr marL="384048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92062" y="6525159"/>
            <a:ext cx="900347" cy="389467"/>
          </a:xfrm>
        </p:spPr>
        <p:txBody>
          <a:bodyPr/>
          <a:lstStyle/>
          <a:p>
            <a:fld id="{4E5934FB-3BBD-42F3-8E9D-CF2074D129ED}" type="datetimeFigureOut">
              <a:rPr lang="en-US" smtClean="0"/>
              <a:t>8/16/2019</a:t>
            </a:fld>
            <a:endParaRPr lang="en-US"/>
          </a:p>
        </p:txBody>
      </p:sp>
      <p:sp>
        <p:nvSpPr>
          <p:cNvPr id="5" name="Footer Placeholder 4"/>
          <p:cNvSpPr>
            <a:spLocks noGrp="1"/>
          </p:cNvSpPr>
          <p:nvPr>
            <p:ph type="ftr" sz="quarter" idx="11"/>
          </p:nvPr>
        </p:nvSpPr>
        <p:spPr>
          <a:xfrm>
            <a:off x="3804920" y="6525159"/>
            <a:ext cx="3789910" cy="389467"/>
          </a:xfrm>
        </p:spPr>
        <p:txBody>
          <a:bodyPr/>
          <a:lstStyle/>
          <a:p>
            <a:endParaRPr lang="en-US"/>
          </a:p>
        </p:txBody>
      </p:sp>
      <p:sp>
        <p:nvSpPr>
          <p:cNvPr id="6" name="Slide Number Placeholder 5"/>
          <p:cNvSpPr>
            <a:spLocks noGrp="1"/>
          </p:cNvSpPr>
          <p:nvPr>
            <p:ph type="sldNum" sz="quarter" idx="12"/>
          </p:nvPr>
        </p:nvSpPr>
        <p:spPr>
          <a:xfrm>
            <a:off x="8689086" y="6525159"/>
            <a:ext cx="432054" cy="389467"/>
          </a:xfrm>
        </p:spPr>
        <p:txBody>
          <a:bodyPr/>
          <a:lstStyle/>
          <a:p>
            <a:fld id="{6D160464-86D2-4DFE-A81F-490B9B140283}" type="slidenum">
              <a:rPr lang="en-US" smtClean="0"/>
              <a:t>‹#›</a:t>
            </a:fld>
            <a:endParaRPr lang="en-US"/>
          </a:p>
        </p:txBody>
      </p:sp>
      <p:sp>
        <p:nvSpPr>
          <p:cNvPr id="23" name="Freeform 12"/>
          <p:cNvSpPr/>
          <p:nvPr/>
        </p:nvSpPr>
        <p:spPr bwMode="auto">
          <a:xfrm>
            <a:off x="213360" y="4023360"/>
            <a:ext cx="380048" cy="96521"/>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88408" y="4124960"/>
            <a:ext cx="65009" cy="86361"/>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714405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69199" y="5048389"/>
            <a:ext cx="7891791" cy="604521"/>
          </a:xfrm>
        </p:spPr>
        <p:txBody>
          <a:bodyPr anchor="b">
            <a:normAutofit/>
          </a:bodyPr>
          <a:lstStyle>
            <a:lvl1pPr algn="ctr">
              <a:defRPr sz="252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79474" y="994253"/>
            <a:ext cx="6479618" cy="3375974"/>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80"/>
            </a:lvl1pPr>
            <a:lvl2pPr marL="480060" indent="0">
              <a:buNone/>
              <a:defRPr sz="1680"/>
            </a:lvl2pPr>
            <a:lvl3pPr marL="960120" indent="0">
              <a:buNone/>
              <a:defRPr sz="1680"/>
            </a:lvl3pPr>
            <a:lvl4pPr marL="1440180" indent="0">
              <a:buNone/>
              <a:defRPr sz="1680"/>
            </a:lvl4pPr>
            <a:lvl5pPr marL="1920240" indent="0">
              <a:buNone/>
              <a:defRPr sz="1680"/>
            </a:lvl5pPr>
            <a:lvl6pPr marL="2400300" indent="0">
              <a:buNone/>
              <a:defRPr sz="1680"/>
            </a:lvl6pPr>
            <a:lvl7pPr marL="2880360" indent="0">
              <a:buNone/>
              <a:defRPr sz="1680"/>
            </a:lvl7pPr>
            <a:lvl8pPr marL="3360420" indent="0">
              <a:buNone/>
              <a:defRPr sz="1680"/>
            </a:lvl8pPr>
            <a:lvl9pPr marL="3840480" indent="0">
              <a:buNone/>
              <a:defRPr sz="1680"/>
            </a:lvl9pPr>
          </a:lstStyle>
          <a:p>
            <a:r>
              <a:rPr lang="en-US" smtClean="0"/>
              <a:t>Click icon to add picture</a:t>
            </a:r>
            <a:endParaRPr lang="en-US" dirty="0"/>
          </a:p>
        </p:txBody>
      </p:sp>
      <p:sp>
        <p:nvSpPr>
          <p:cNvPr id="4" name="Text Placeholder 3"/>
          <p:cNvSpPr>
            <a:spLocks noGrp="1"/>
          </p:cNvSpPr>
          <p:nvPr>
            <p:ph type="body" sz="half" idx="2"/>
          </p:nvPr>
        </p:nvSpPr>
        <p:spPr>
          <a:xfrm>
            <a:off x="1169199" y="5652910"/>
            <a:ext cx="7891791" cy="526626"/>
          </a:xfrm>
        </p:spPr>
        <p:txBody>
          <a:bodyPr>
            <a:normAutofit/>
          </a:bodyPr>
          <a:lstStyle>
            <a:lvl1pPr marL="0" indent="0" algn="ctr">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Edit Master text styles</a:t>
            </a:r>
          </a:p>
        </p:txBody>
      </p:sp>
      <p:sp>
        <p:nvSpPr>
          <p:cNvPr id="5" name="Date Placeholder 4"/>
          <p:cNvSpPr>
            <a:spLocks noGrp="1"/>
          </p:cNvSpPr>
          <p:nvPr>
            <p:ph type="dt" sz="half" idx="10"/>
          </p:nvPr>
        </p:nvSpPr>
        <p:spPr/>
        <p:txBody>
          <a:bodyPr/>
          <a:lstStyle/>
          <a:p>
            <a:fld id="{4E5934FB-3BBD-42F3-8E9D-CF2074D129ED}" type="datetimeFigureOut">
              <a:rPr lang="en-US" smtClean="0"/>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60464-86D2-4DFE-A81F-490B9B140283}" type="slidenum">
              <a:rPr lang="en-US" smtClean="0"/>
              <a:pPr/>
              <a:t>‹#›</a:t>
            </a:fld>
            <a:endParaRPr lang="en-US" dirty="0"/>
          </a:p>
        </p:txBody>
      </p:sp>
    </p:spTree>
    <p:extLst>
      <p:ext uri="{BB962C8B-B14F-4D97-AF65-F5344CB8AC3E}">
        <p14:creationId xmlns:p14="http://schemas.microsoft.com/office/powerpoint/2010/main" val="935281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69201" y="731520"/>
            <a:ext cx="7891791" cy="3251200"/>
          </a:xfrm>
        </p:spPr>
        <p:txBody>
          <a:bodyPr anchor="ctr">
            <a:normAutofit/>
          </a:bodyPr>
          <a:lstStyle>
            <a:lvl1pPr algn="ctr">
              <a:defRPr sz="336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69200" y="4632960"/>
            <a:ext cx="7891792" cy="1544320"/>
          </a:xfrm>
        </p:spPr>
        <p:txBody>
          <a:bodyPr anchor="ctr">
            <a:normAutofit/>
          </a:bodyPr>
          <a:lstStyle>
            <a:lvl1pPr marL="0" indent="0" algn="ctr">
              <a:buNone/>
              <a:defRPr sz="2100">
                <a:solidFill>
                  <a:schemeClr val="tx1"/>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5934FB-3BBD-42F3-8E9D-CF2074D129ED}" type="datetimeFigureOut">
              <a:rPr lang="en-US" smtClean="0"/>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60464-86D2-4DFE-A81F-490B9B140283}" type="slidenum">
              <a:rPr lang="en-US" smtClean="0"/>
              <a:t>‹#›</a:t>
            </a:fld>
            <a:endParaRPr lang="en-US"/>
          </a:p>
        </p:txBody>
      </p:sp>
    </p:spTree>
    <p:extLst>
      <p:ext uri="{BB962C8B-B14F-4D97-AF65-F5344CB8AC3E}">
        <p14:creationId xmlns:p14="http://schemas.microsoft.com/office/powerpoint/2010/main" val="3740117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017893" y="920558"/>
            <a:ext cx="480185" cy="623761"/>
          </a:xfrm>
          <a:prstGeom prst="rect">
            <a:avLst/>
          </a:prstGeom>
        </p:spPr>
        <p:txBody>
          <a:bodyPr vert="horz" lIns="96012" tIns="48006" rIns="96012" bIns="4800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400" dirty="0">
                <a:solidFill>
                  <a:schemeClr val="tx1"/>
                </a:solidFill>
                <a:effectLst/>
              </a:rPr>
              <a:t>“</a:t>
            </a:r>
          </a:p>
        </p:txBody>
      </p:sp>
      <p:sp>
        <p:nvSpPr>
          <p:cNvPr id="15" name="TextBox 14"/>
          <p:cNvSpPr txBox="1"/>
          <p:nvPr/>
        </p:nvSpPr>
        <p:spPr>
          <a:xfrm>
            <a:off x="8580807" y="3007359"/>
            <a:ext cx="480185" cy="623761"/>
          </a:xfrm>
          <a:prstGeom prst="rect">
            <a:avLst/>
          </a:prstGeom>
        </p:spPr>
        <p:txBody>
          <a:bodyPr vert="horz" lIns="96012" tIns="48006" rIns="96012" bIns="4800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400" dirty="0">
                <a:solidFill>
                  <a:schemeClr val="tx1"/>
                </a:solidFill>
                <a:effectLst/>
              </a:rPr>
              <a:t>”</a:t>
            </a:r>
          </a:p>
        </p:txBody>
      </p:sp>
      <p:sp>
        <p:nvSpPr>
          <p:cNvPr id="2" name="Title 1"/>
          <p:cNvSpPr>
            <a:spLocks noGrp="1"/>
          </p:cNvSpPr>
          <p:nvPr>
            <p:ph type="title"/>
          </p:nvPr>
        </p:nvSpPr>
        <p:spPr>
          <a:xfrm>
            <a:off x="1498078" y="731522"/>
            <a:ext cx="7322821" cy="2926079"/>
          </a:xfrm>
        </p:spPr>
        <p:txBody>
          <a:bodyPr anchor="ctr">
            <a:normAutofit/>
          </a:bodyPr>
          <a:lstStyle>
            <a:lvl1pPr algn="ctr">
              <a:defRPr sz="336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78147" y="3657599"/>
            <a:ext cx="6962684" cy="406400"/>
          </a:xfrm>
        </p:spPr>
        <p:txBody>
          <a:bodyPr anchor="ctr">
            <a:normAutofit/>
          </a:bodyPr>
          <a:lstStyle>
            <a:lvl1pPr marL="0" indent="0">
              <a:buFontTx/>
              <a:buNone/>
              <a:defRPr sz="1890"/>
            </a:lvl1pPr>
            <a:lvl2pPr marL="480060" indent="0">
              <a:buFontTx/>
              <a:buNone/>
              <a:defRPr/>
            </a:lvl2pPr>
            <a:lvl3pPr marL="960120" indent="0">
              <a:buFontTx/>
              <a:buNone/>
              <a:defRPr/>
            </a:lvl3pPr>
            <a:lvl4pPr marL="1440180" indent="0">
              <a:buFontTx/>
              <a:buNone/>
              <a:defRPr/>
            </a:lvl4pPr>
            <a:lvl5pPr marL="1920240" indent="0">
              <a:buFontTx/>
              <a:buNone/>
              <a:defRPr/>
            </a:lvl5pPr>
          </a:lstStyle>
          <a:p>
            <a:pPr lvl="0"/>
            <a:r>
              <a:rPr lang="en-US" smtClean="0"/>
              <a:t>Edit Master text styles</a:t>
            </a:r>
          </a:p>
        </p:txBody>
      </p:sp>
      <p:sp>
        <p:nvSpPr>
          <p:cNvPr id="3" name="Text Placeholder 2"/>
          <p:cNvSpPr>
            <a:spLocks noGrp="1"/>
          </p:cNvSpPr>
          <p:nvPr>
            <p:ph type="body" idx="1"/>
          </p:nvPr>
        </p:nvSpPr>
        <p:spPr>
          <a:xfrm>
            <a:off x="1169199" y="4632960"/>
            <a:ext cx="7891791" cy="1544320"/>
          </a:xfrm>
        </p:spPr>
        <p:txBody>
          <a:bodyPr anchor="ctr">
            <a:normAutofit/>
          </a:bodyPr>
          <a:lstStyle>
            <a:lvl1pPr marL="0" indent="0" algn="ctr">
              <a:buNone/>
              <a:defRPr sz="2100">
                <a:solidFill>
                  <a:schemeClr val="tx1"/>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5934FB-3BBD-42F3-8E9D-CF2074D129ED}" type="datetimeFigureOut">
              <a:rPr lang="en-US" smtClean="0"/>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60464-86D2-4DFE-A81F-490B9B140283}" type="slidenum">
              <a:rPr lang="en-US" smtClean="0"/>
              <a:pPr/>
              <a:t>‹#›</a:t>
            </a:fld>
            <a:endParaRPr lang="en-US" dirty="0"/>
          </a:p>
        </p:txBody>
      </p:sp>
    </p:spTree>
    <p:extLst>
      <p:ext uri="{BB962C8B-B14F-4D97-AF65-F5344CB8AC3E}">
        <p14:creationId xmlns:p14="http://schemas.microsoft.com/office/powerpoint/2010/main" val="2804560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69202" y="3529153"/>
            <a:ext cx="7891788" cy="1566720"/>
          </a:xfrm>
        </p:spPr>
        <p:txBody>
          <a:bodyPr anchor="b">
            <a:normAutofit/>
          </a:bodyPr>
          <a:lstStyle>
            <a:lvl1pPr algn="r">
              <a:defRPr sz="336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69200" y="5095873"/>
            <a:ext cx="7891790" cy="917760"/>
          </a:xfrm>
        </p:spPr>
        <p:txBody>
          <a:bodyPr anchor="t">
            <a:normAutofit/>
          </a:bodyPr>
          <a:lstStyle>
            <a:lvl1pPr marL="0" indent="0" algn="r">
              <a:buNone/>
              <a:defRPr sz="2100">
                <a:solidFill>
                  <a:schemeClr val="tx1"/>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5934FB-3BBD-42F3-8E9D-CF2074D129ED}" type="datetimeFigureOut">
              <a:rPr lang="en-US" smtClean="0"/>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60464-86D2-4DFE-A81F-490B9B140283}" type="slidenum">
              <a:rPr lang="en-US" smtClean="0"/>
              <a:pPr/>
              <a:t>‹#›</a:t>
            </a:fld>
            <a:endParaRPr lang="en-US" dirty="0"/>
          </a:p>
        </p:txBody>
      </p:sp>
    </p:spTree>
    <p:extLst>
      <p:ext uri="{BB962C8B-B14F-4D97-AF65-F5344CB8AC3E}">
        <p14:creationId xmlns:p14="http://schemas.microsoft.com/office/powerpoint/2010/main" val="3776492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017893" y="920558"/>
            <a:ext cx="480185" cy="623761"/>
          </a:xfrm>
          <a:prstGeom prst="rect">
            <a:avLst/>
          </a:prstGeom>
        </p:spPr>
        <p:txBody>
          <a:bodyPr vert="horz" lIns="96012" tIns="48006" rIns="96012" bIns="4800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400" dirty="0">
                <a:solidFill>
                  <a:schemeClr val="tx1"/>
                </a:solidFill>
                <a:effectLst/>
              </a:rPr>
              <a:t>“</a:t>
            </a:r>
          </a:p>
        </p:txBody>
      </p:sp>
      <p:sp>
        <p:nvSpPr>
          <p:cNvPr id="15" name="TextBox 14"/>
          <p:cNvSpPr txBox="1"/>
          <p:nvPr/>
        </p:nvSpPr>
        <p:spPr>
          <a:xfrm>
            <a:off x="8580807" y="3007359"/>
            <a:ext cx="480185" cy="623761"/>
          </a:xfrm>
          <a:prstGeom prst="rect">
            <a:avLst/>
          </a:prstGeom>
        </p:spPr>
        <p:txBody>
          <a:bodyPr vert="horz" lIns="96012" tIns="48006" rIns="96012" bIns="4800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400" dirty="0">
                <a:solidFill>
                  <a:schemeClr val="tx1"/>
                </a:solidFill>
                <a:effectLst/>
              </a:rPr>
              <a:t>”</a:t>
            </a:r>
          </a:p>
        </p:txBody>
      </p:sp>
      <p:sp>
        <p:nvSpPr>
          <p:cNvPr id="2" name="Title 1"/>
          <p:cNvSpPr>
            <a:spLocks noGrp="1"/>
          </p:cNvSpPr>
          <p:nvPr>
            <p:ph type="title"/>
          </p:nvPr>
        </p:nvSpPr>
        <p:spPr>
          <a:xfrm>
            <a:off x="1498078" y="731522"/>
            <a:ext cx="7322821" cy="2926079"/>
          </a:xfrm>
        </p:spPr>
        <p:txBody>
          <a:bodyPr anchor="ctr">
            <a:normAutofit/>
          </a:bodyPr>
          <a:lstStyle>
            <a:lvl1pPr algn="ctr">
              <a:defRPr sz="336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69201" y="4145280"/>
            <a:ext cx="7891790" cy="948267"/>
          </a:xfrm>
        </p:spPr>
        <p:txBody>
          <a:bodyPr vert="horz" lIns="91440" tIns="45720" rIns="91440" bIns="45720" rtlCol="0" anchor="b">
            <a:normAutofit/>
          </a:bodyPr>
          <a:lstStyle>
            <a:lvl1pPr algn="r">
              <a:buNone/>
              <a:defRPr lang="en-US" sz="252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69200" y="5093547"/>
            <a:ext cx="7891790" cy="1083733"/>
          </a:xfrm>
        </p:spPr>
        <p:txBody>
          <a:bodyPr anchor="t">
            <a:normAutofit/>
          </a:bodyPr>
          <a:lstStyle>
            <a:lvl1pPr marL="0" indent="0" algn="r">
              <a:buNone/>
              <a:defRPr sz="1890">
                <a:solidFill>
                  <a:schemeClr val="tx1"/>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5934FB-3BBD-42F3-8E9D-CF2074D129ED}" type="datetimeFigureOut">
              <a:rPr lang="en-US" smtClean="0"/>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60464-86D2-4DFE-A81F-490B9B140283}" type="slidenum">
              <a:rPr lang="en-US" smtClean="0"/>
              <a:pPr/>
              <a:t>‹#›</a:t>
            </a:fld>
            <a:endParaRPr lang="en-US" dirty="0"/>
          </a:p>
        </p:txBody>
      </p:sp>
    </p:spTree>
    <p:extLst>
      <p:ext uri="{BB962C8B-B14F-4D97-AF65-F5344CB8AC3E}">
        <p14:creationId xmlns:p14="http://schemas.microsoft.com/office/powerpoint/2010/main" val="3797122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69202" y="731521"/>
            <a:ext cx="7891791" cy="2909147"/>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69200" y="3738880"/>
            <a:ext cx="7891792" cy="894080"/>
          </a:xfrm>
        </p:spPr>
        <p:txBody>
          <a:bodyPr vert="horz" lIns="91440" tIns="45720" rIns="91440" bIns="45720" rtlCol="0" anchor="b">
            <a:normAutofit/>
          </a:bodyPr>
          <a:lstStyle>
            <a:lvl1pPr>
              <a:buNone/>
              <a:defRPr lang="en-US" sz="294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69200" y="4632960"/>
            <a:ext cx="7891792" cy="1544320"/>
          </a:xfrm>
        </p:spPr>
        <p:txBody>
          <a:bodyPr anchor="t">
            <a:normAutofit/>
          </a:bodyPr>
          <a:lstStyle>
            <a:lvl1pPr marL="0" indent="0" algn="l">
              <a:buNone/>
              <a:defRPr sz="1890">
                <a:solidFill>
                  <a:schemeClr val="tx1"/>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5934FB-3BBD-42F3-8E9D-CF2074D129ED}" type="datetimeFigureOut">
              <a:rPr lang="en-US" smtClean="0"/>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60464-86D2-4DFE-A81F-490B9B140283}" type="slidenum">
              <a:rPr lang="en-US" smtClean="0"/>
              <a:pPr/>
              <a:t>‹#›</a:t>
            </a:fld>
            <a:endParaRPr lang="en-US" dirty="0"/>
          </a:p>
        </p:txBody>
      </p:sp>
    </p:spTree>
    <p:extLst>
      <p:ext uri="{BB962C8B-B14F-4D97-AF65-F5344CB8AC3E}">
        <p14:creationId xmlns:p14="http://schemas.microsoft.com/office/powerpoint/2010/main" val="2282935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5934FB-3BBD-42F3-8E9D-CF2074D129ED}" type="datetimeFigureOut">
              <a:rPr lang="en-US" smtClean="0"/>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60464-86D2-4DFE-A81F-490B9B140283}" type="slidenum">
              <a:rPr lang="en-US" smtClean="0"/>
              <a:pPr/>
              <a:t>‹#›</a:t>
            </a:fld>
            <a:endParaRPr lang="en-US" dirty="0"/>
          </a:p>
        </p:txBody>
      </p:sp>
    </p:spTree>
    <p:extLst>
      <p:ext uri="{BB962C8B-B14F-4D97-AF65-F5344CB8AC3E}">
        <p14:creationId xmlns:p14="http://schemas.microsoft.com/office/powerpoint/2010/main" val="2393022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66463" y="731520"/>
            <a:ext cx="1394529" cy="5445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69201" y="731520"/>
            <a:ext cx="6317192" cy="544576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5934FB-3BBD-42F3-8E9D-CF2074D129ED}" type="datetimeFigureOut">
              <a:rPr lang="en-US" smtClean="0"/>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60464-86D2-4DFE-A81F-490B9B140283}" type="slidenum">
              <a:rPr lang="en-US" smtClean="0"/>
              <a:pPr/>
              <a:t>‹#›</a:t>
            </a:fld>
            <a:endParaRPr lang="en-US" dirty="0"/>
          </a:p>
        </p:txBody>
      </p:sp>
    </p:spTree>
    <p:extLst>
      <p:ext uri="{BB962C8B-B14F-4D97-AF65-F5344CB8AC3E}">
        <p14:creationId xmlns:p14="http://schemas.microsoft.com/office/powerpoint/2010/main" val="3152494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7345" y="995895"/>
            <a:ext cx="7791286" cy="5181386"/>
          </a:xfrm>
        </p:spPr>
        <p:txBody>
          <a:bodyPr anchor="t"/>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7"/>
          <p:cNvSpPr>
            <a:spLocks noGrp="1"/>
          </p:cNvSpPr>
          <p:nvPr>
            <p:ph type="dt" sz="half" idx="10"/>
          </p:nvPr>
        </p:nvSpPr>
        <p:spPr/>
        <p:txBody>
          <a:bodyPr/>
          <a:lstStyle>
            <a:lvl1pPr>
              <a:defRPr>
                <a:solidFill>
                  <a:schemeClr val="tx1"/>
                </a:solidFill>
              </a:defRPr>
            </a:lvl1pPr>
          </a:lstStyle>
          <a:p>
            <a:fld id="{4E5934FB-3BBD-42F3-8E9D-CF2074D129ED}" type="datetimeFigureOut">
              <a:rPr lang="en-US" smtClean="0"/>
              <a:pPr/>
              <a:t>8/16/2019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D160464-86D2-4DFE-A81F-490B9B140283}" type="slidenum">
              <a:rPr lang="en-US" smtClean="0"/>
              <a:t>‹#›</a:t>
            </a:fld>
            <a:endParaRPr lang="en-US"/>
          </a:p>
        </p:txBody>
      </p:sp>
      <p:sp>
        <p:nvSpPr>
          <p:cNvPr id="11" name="Title 10"/>
          <p:cNvSpPr>
            <a:spLocks noGrp="1"/>
          </p:cNvSpPr>
          <p:nvPr>
            <p:ph type="title"/>
          </p:nvPr>
        </p:nvSpPr>
        <p:spPr>
          <a:xfrm>
            <a:off x="1267345" y="0"/>
            <a:ext cx="7791286" cy="728954"/>
          </a:xfrm>
        </p:spPr>
        <p:txBody>
          <a:bodyPr>
            <a:normAutofit/>
          </a:bodyPr>
          <a:lstStyle>
            <a:lvl1pPr>
              <a:defRPr sz="3840"/>
            </a:lvl1pPr>
          </a:lstStyle>
          <a:p>
            <a:r>
              <a:rPr lang="en-US" smtClean="0"/>
              <a:t>Click to edit Master title style</a:t>
            </a:r>
            <a:endParaRPr lang="en-US"/>
          </a:p>
        </p:txBody>
      </p:sp>
    </p:spTree>
    <p:extLst>
      <p:ext uri="{BB962C8B-B14F-4D97-AF65-F5344CB8AC3E}">
        <p14:creationId xmlns:p14="http://schemas.microsoft.com/office/powerpoint/2010/main" val="169992910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31240" y="487681"/>
            <a:ext cx="8089900" cy="211328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031240" y="2844800"/>
            <a:ext cx="8089900" cy="355500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711546" y="6515385"/>
            <a:ext cx="900347" cy="389467"/>
          </a:xfrm>
        </p:spPr>
        <p:txBody>
          <a:bodyPr/>
          <a:lstStyle/>
          <a:p>
            <a:fld id="{4E5934FB-3BBD-42F3-8E9D-CF2074D129ED}" type="datetimeFigureOut">
              <a:rPr lang="en-US" smtClean="0"/>
              <a:pPr/>
              <a:t>8/16/2019</a:t>
            </a:fld>
            <a:endParaRPr lang="en-US"/>
          </a:p>
        </p:txBody>
      </p:sp>
      <p:sp>
        <p:nvSpPr>
          <p:cNvPr id="5" name="Footer Placeholder 4"/>
          <p:cNvSpPr>
            <a:spLocks noGrp="1"/>
          </p:cNvSpPr>
          <p:nvPr>
            <p:ph type="ftr" sz="quarter" idx="11"/>
          </p:nvPr>
        </p:nvSpPr>
        <p:spPr>
          <a:xfrm>
            <a:off x="2071280" y="6515385"/>
            <a:ext cx="5580243" cy="389467"/>
          </a:xfrm>
        </p:spPr>
        <p:txBody>
          <a:bodyPr/>
          <a:lstStyle/>
          <a:p>
            <a:endParaRPr lang="en-US"/>
          </a:p>
        </p:txBody>
      </p:sp>
      <p:sp>
        <p:nvSpPr>
          <p:cNvPr id="6" name="Slide Number Placeholder 5"/>
          <p:cNvSpPr>
            <a:spLocks noGrp="1"/>
          </p:cNvSpPr>
          <p:nvPr>
            <p:ph type="sldNum" sz="quarter" idx="12"/>
          </p:nvPr>
        </p:nvSpPr>
        <p:spPr>
          <a:xfrm>
            <a:off x="8671916" y="6515385"/>
            <a:ext cx="449225" cy="389467"/>
          </a:xfrm>
        </p:spPr>
        <p:txBody>
          <a:bodyPr/>
          <a:lstStyle/>
          <a:p>
            <a:fld id="{6D160464-86D2-4DFE-A81F-490B9B140283}" type="slidenum">
              <a:rPr lang="en-US" smtClean="0"/>
              <a:t>‹#›</a:t>
            </a:fld>
            <a:endParaRPr lang="en-US"/>
          </a:p>
        </p:txBody>
      </p:sp>
    </p:spTree>
    <p:extLst>
      <p:ext uri="{BB962C8B-B14F-4D97-AF65-F5344CB8AC3E}">
        <p14:creationId xmlns:p14="http://schemas.microsoft.com/office/powerpoint/2010/main" val="2242706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86345" y="2844798"/>
            <a:ext cx="7034795" cy="2517409"/>
          </a:xfrm>
        </p:spPr>
        <p:txBody>
          <a:bodyPr anchor="b"/>
          <a:lstStyle>
            <a:lvl1pPr algn="r">
              <a:defRPr sz="4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086348" y="5362208"/>
            <a:ext cx="7034792" cy="917760"/>
          </a:xfrm>
        </p:spPr>
        <p:txBody>
          <a:bodyPr anchor="t">
            <a:normAutofit/>
          </a:bodyPr>
          <a:lstStyle>
            <a:lvl1pPr marL="0" indent="0" algn="r">
              <a:buNone/>
              <a:defRPr sz="2100">
                <a:solidFill>
                  <a:schemeClr val="tx1"/>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5934FB-3BBD-42F3-8E9D-CF2074D129ED}" type="datetimeFigureOut">
              <a:rPr lang="en-US" smtClean="0"/>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86983" y="6523808"/>
            <a:ext cx="434157" cy="389467"/>
          </a:xfrm>
        </p:spPr>
        <p:txBody>
          <a:bodyPr/>
          <a:lstStyle/>
          <a:p>
            <a:fld id="{6D160464-86D2-4DFE-A81F-490B9B140283}" type="slidenum">
              <a:rPr lang="en-US" smtClean="0"/>
              <a:t>‹#›</a:t>
            </a:fld>
            <a:endParaRPr lang="en-US"/>
          </a:p>
        </p:txBody>
      </p:sp>
    </p:spTree>
    <p:extLst>
      <p:ext uri="{BB962C8B-B14F-4D97-AF65-F5344CB8AC3E}">
        <p14:creationId xmlns:p14="http://schemas.microsoft.com/office/powerpoint/2010/main" val="2375237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31240" y="731522"/>
            <a:ext cx="8089900" cy="186943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31240" y="2844800"/>
            <a:ext cx="3926891" cy="3593252"/>
          </a:xfrm>
        </p:spPr>
        <p:txBody>
          <a:bodyPr>
            <a:normAutofit/>
          </a:bodyPr>
          <a:lstStyle>
            <a:lvl1pPr>
              <a:defRPr sz="1890"/>
            </a:lvl1pPr>
            <a:lvl2pPr>
              <a:defRPr sz="1680"/>
            </a:lvl2pPr>
            <a:lvl3pPr>
              <a:defRPr sz="1470"/>
            </a:lvl3pPr>
            <a:lvl4pPr>
              <a:defRPr sz="1260"/>
            </a:lvl4pPr>
            <a:lvl5pPr>
              <a:defRPr sz="1260"/>
            </a:lvl5pPr>
            <a:lvl6pPr>
              <a:defRPr sz="1260"/>
            </a:lvl6pPr>
            <a:lvl7pPr>
              <a:defRPr sz="1260"/>
            </a:lvl7pPr>
            <a:lvl8pPr>
              <a:defRPr sz="1260"/>
            </a:lvl8pPr>
            <a:lvl9pPr>
              <a:defRPr sz="126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94249" y="2844800"/>
            <a:ext cx="3926891" cy="3569946"/>
          </a:xfrm>
        </p:spPr>
        <p:txBody>
          <a:bodyPr>
            <a:normAutofit/>
          </a:bodyPr>
          <a:lstStyle>
            <a:lvl1pPr>
              <a:defRPr sz="1890"/>
            </a:lvl1pPr>
            <a:lvl2pPr>
              <a:defRPr sz="1680"/>
            </a:lvl2pPr>
            <a:lvl3pPr>
              <a:defRPr sz="1470"/>
            </a:lvl3pPr>
            <a:lvl4pPr>
              <a:defRPr sz="1260"/>
            </a:lvl4pPr>
            <a:lvl5pPr>
              <a:defRPr sz="1260"/>
            </a:lvl5pPr>
            <a:lvl6pPr>
              <a:defRPr sz="1260"/>
            </a:lvl6pPr>
            <a:lvl7pPr>
              <a:defRPr sz="1260"/>
            </a:lvl7pPr>
            <a:lvl8pPr>
              <a:defRPr sz="1260"/>
            </a:lvl8pPr>
            <a:lvl9pPr>
              <a:defRPr sz="126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934FB-3BBD-42F3-8E9D-CF2074D129ED}" type="datetimeFigureOut">
              <a:rPr lang="en-US" smtClean="0"/>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60464-86D2-4DFE-A81F-490B9B140283}" type="slidenum">
              <a:rPr lang="en-US" smtClean="0"/>
              <a:pPr/>
              <a:t>‹#›</a:t>
            </a:fld>
            <a:endParaRPr lang="en-US" dirty="0"/>
          </a:p>
        </p:txBody>
      </p:sp>
    </p:spTree>
    <p:extLst>
      <p:ext uri="{BB962C8B-B14F-4D97-AF65-F5344CB8AC3E}">
        <p14:creationId xmlns:p14="http://schemas.microsoft.com/office/powerpoint/2010/main" val="4087314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95955" y="2835769"/>
            <a:ext cx="3629106" cy="614679"/>
          </a:xfrm>
        </p:spPr>
        <p:txBody>
          <a:bodyPr anchor="b">
            <a:noAutofit/>
          </a:bodyPr>
          <a:lstStyle>
            <a:lvl1pPr marL="0" indent="0">
              <a:buNone/>
              <a:defRPr sz="2940" b="0">
                <a:solidFill>
                  <a:schemeClr val="accent1">
                    <a:lumMod val="75000"/>
                  </a:schemeClr>
                </a:solidFill>
              </a:defRPr>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Edit Master text styles</a:t>
            </a:r>
          </a:p>
        </p:txBody>
      </p:sp>
      <p:sp>
        <p:nvSpPr>
          <p:cNvPr id="4" name="Content Placeholder 3"/>
          <p:cNvSpPr>
            <a:spLocks noGrp="1"/>
          </p:cNvSpPr>
          <p:nvPr>
            <p:ph sz="half" idx="2"/>
          </p:nvPr>
        </p:nvSpPr>
        <p:spPr>
          <a:xfrm>
            <a:off x="1169199" y="3557692"/>
            <a:ext cx="3855860" cy="2842943"/>
          </a:xfrm>
        </p:spPr>
        <p:txBody>
          <a:bodyPr anchor="t">
            <a:normAutofit/>
          </a:bodyPr>
          <a:lstStyle>
            <a:lvl1pPr>
              <a:defRPr sz="1890"/>
            </a:lvl1pPr>
            <a:lvl2pPr>
              <a:defRPr sz="1680"/>
            </a:lvl2pPr>
            <a:lvl3pPr>
              <a:defRPr sz="1470"/>
            </a:lvl3pPr>
            <a:lvl4pPr>
              <a:defRPr sz="1260"/>
            </a:lvl4pPr>
            <a:lvl5pPr>
              <a:defRPr sz="1260"/>
            </a:lvl5pPr>
            <a:lvl6pPr>
              <a:defRPr sz="1260"/>
            </a:lvl6pPr>
            <a:lvl7pPr>
              <a:defRPr sz="1260"/>
            </a:lvl7pPr>
            <a:lvl8pPr>
              <a:defRPr sz="1260"/>
            </a:lvl8pPr>
            <a:lvl9pPr>
              <a:defRPr sz="126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419796" y="2844800"/>
            <a:ext cx="3641196" cy="614679"/>
          </a:xfrm>
        </p:spPr>
        <p:txBody>
          <a:bodyPr anchor="b">
            <a:noAutofit/>
          </a:bodyPr>
          <a:lstStyle>
            <a:lvl1pPr marL="0" indent="0">
              <a:buNone/>
              <a:defRPr sz="2940" b="0">
                <a:solidFill>
                  <a:schemeClr val="accent1">
                    <a:lumMod val="75000"/>
                  </a:schemeClr>
                </a:solidFill>
              </a:defRPr>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Edit Master text styles</a:t>
            </a:r>
          </a:p>
        </p:txBody>
      </p:sp>
      <p:sp>
        <p:nvSpPr>
          <p:cNvPr id="6" name="Content Placeholder 5"/>
          <p:cNvSpPr>
            <a:spLocks noGrp="1"/>
          </p:cNvSpPr>
          <p:nvPr>
            <p:ph sz="quarter" idx="4"/>
          </p:nvPr>
        </p:nvSpPr>
        <p:spPr>
          <a:xfrm>
            <a:off x="5205130" y="3557692"/>
            <a:ext cx="3855860" cy="2842943"/>
          </a:xfrm>
        </p:spPr>
        <p:txBody>
          <a:bodyPr anchor="t">
            <a:normAutofit/>
          </a:bodyPr>
          <a:lstStyle>
            <a:lvl1pPr>
              <a:defRPr sz="1890"/>
            </a:lvl1pPr>
            <a:lvl2pPr>
              <a:defRPr sz="1680"/>
            </a:lvl2pPr>
            <a:lvl3pPr>
              <a:defRPr sz="1470"/>
            </a:lvl3pPr>
            <a:lvl4pPr>
              <a:defRPr sz="1260"/>
            </a:lvl4pPr>
            <a:lvl5pPr>
              <a:defRPr sz="1260"/>
            </a:lvl5pPr>
            <a:lvl6pPr>
              <a:defRPr sz="1260"/>
            </a:lvl6pPr>
            <a:lvl7pPr>
              <a:defRPr sz="1260"/>
            </a:lvl7pPr>
            <a:lvl8pPr>
              <a:defRPr sz="1260"/>
            </a:lvl8pPr>
            <a:lvl9pPr>
              <a:defRPr sz="126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5934FB-3BBD-42F3-8E9D-CF2074D129ED}" type="datetimeFigureOut">
              <a:rPr lang="en-US" smtClean="0"/>
              <a:t>8/16/2019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160464-86D2-4DFE-A81F-490B9B140283}" type="slidenum">
              <a:rPr lang="en-US" smtClean="0"/>
              <a:pPr/>
              <a:t>‹#›</a:t>
            </a:fld>
            <a:endParaRPr lang="en-US" dirty="0"/>
          </a:p>
        </p:txBody>
      </p:sp>
    </p:spTree>
    <p:extLst>
      <p:ext uri="{BB962C8B-B14F-4D97-AF65-F5344CB8AC3E}">
        <p14:creationId xmlns:p14="http://schemas.microsoft.com/office/powerpoint/2010/main" val="2852495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5934FB-3BBD-42F3-8E9D-CF2074D129ED}" type="datetimeFigureOut">
              <a:rPr lang="en-US" smtClean="0"/>
              <a:t>8/16/2019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160464-86D2-4DFE-A81F-490B9B140283}" type="slidenum">
              <a:rPr lang="en-US" smtClean="0"/>
              <a:t>‹#›</a:t>
            </a:fld>
            <a:endParaRPr lang="en-US"/>
          </a:p>
        </p:txBody>
      </p:sp>
    </p:spTree>
    <p:extLst>
      <p:ext uri="{BB962C8B-B14F-4D97-AF65-F5344CB8AC3E}">
        <p14:creationId xmlns:p14="http://schemas.microsoft.com/office/powerpoint/2010/main" val="416777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5934FB-3BBD-42F3-8E9D-CF2074D129ED}" type="datetimeFigureOut">
              <a:rPr lang="en-US" smtClean="0"/>
              <a:t>8/16/2019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160464-86D2-4DFE-A81F-490B9B140283}" type="slidenum">
              <a:rPr lang="en-US" smtClean="0"/>
              <a:t>‹#›</a:t>
            </a:fld>
            <a:endParaRPr lang="en-US"/>
          </a:p>
        </p:txBody>
      </p:sp>
    </p:spTree>
    <p:extLst>
      <p:ext uri="{BB962C8B-B14F-4D97-AF65-F5344CB8AC3E}">
        <p14:creationId xmlns:p14="http://schemas.microsoft.com/office/powerpoint/2010/main" val="3208871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69200" y="1706880"/>
            <a:ext cx="2795661" cy="1463040"/>
          </a:xfrm>
        </p:spPr>
        <p:txBody>
          <a:bodyPr anchor="b">
            <a:normAutofit/>
          </a:bodyPr>
          <a:lstStyle>
            <a:lvl1pPr algn="ctr">
              <a:defRPr sz="2520" b="0"/>
            </a:lvl1pPr>
          </a:lstStyle>
          <a:p>
            <a:r>
              <a:rPr lang="en-US" smtClean="0"/>
              <a:t>Click to edit Master title style</a:t>
            </a:r>
            <a:endParaRPr lang="en-US" dirty="0"/>
          </a:p>
        </p:txBody>
      </p:sp>
      <p:sp>
        <p:nvSpPr>
          <p:cNvPr id="3" name="Content Placeholder 2"/>
          <p:cNvSpPr>
            <a:spLocks noGrp="1"/>
          </p:cNvSpPr>
          <p:nvPr>
            <p:ph idx="1"/>
          </p:nvPr>
        </p:nvSpPr>
        <p:spPr>
          <a:xfrm>
            <a:off x="4144931" y="731521"/>
            <a:ext cx="4916060" cy="5445761"/>
          </a:xfrm>
        </p:spPr>
        <p:txBody>
          <a:bodyPr anchor="ctr">
            <a:normAutofit/>
          </a:bodyPr>
          <a:lstStyle>
            <a:lvl1pPr>
              <a:defRPr sz="2100"/>
            </a:lvl1pPr>
            <a:lvl2pPr>
              <a:defRPr sz="1890"/>
            </a:lvl2pPr>
            <a:lvl3pPr>
              <a:defRPr sz="1680"/>
            </a:lvl3pPr>
            <a:lvl4pPr>
              <a:defRPr sz="1470"/>
            </a:lvl4pPr>
            <a:lvl5pPr>
              <a:defRPr sz="1470"/>
            </a:lvl5pPr>
            <a:lvl6pPr>
              <a:defRPr sz="1470"/>
            </a:lvl6pPr>
            <a:lvl7pPr>
              <a:defRPr sz="1470"/>
            </a:lvl7pPr>
            <a:lvl8pPr>
              <a:defRPr sz="1470"/>
            </a:lvl8pPr>
            <a:lvl9pPr>
              <a:defRPr sz="147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69200" y="3169920"/>
            <a:ext cx="2795661" cy="1950720"/>
          </a:xfrm>
        </p:spPr>
        <p:txBody>
          <a:bodyPr>
            <a:normAutofit/>
          </a:bodyPr>
          <a:lstStyle>
            <a:lvl1pPr marL="0" indent="0" algn="ctr">
              <a:buNone/>
              <a:defRPr sz="168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Edit Master text styles</a:t>
            </a:r>
          </a:p>
        </p:txBody>
      </p:sp>
      <p:sp>
        <p:nvSpPr>
          <p:cNvPr id="5" name="Date Placeholder 4"/>
          <p:cNvSpPr>
            <a:spLocks noGrp="1"/>
          </p:cNvSpPr>
          <p:nvPr>
            <p:ph type="dt" sz="half" idx="10"/>
          </p:nvPr>
        </p:nvSpPr>
        <p:spPr/>
        <p:txBody>
          <a:bodyPr/>
          <a:lstStyle/>
          <a:p>
            <a:fld id="{4E5934FB-3BBD-42F3-8E9D-CF2074D129ED}" type="datetimeFigureOut">
              <a:rPr lang="en-US" smtClean="0"/>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60464-86D2-4DFE-A81F-490B9B140283}" type="slidenum">
              <a:rPr lang="en-US" smtClean="0"/>
              <a:pPr/>
              <a:t>‹#›</a:t>
            </a:fld>
            <a:endParaRPr lang="en-US" dirty="0"/>
          </a:p>
        </p:txBody>
      </p:sp>
    </p:spTree>
    <p:extLst>
      <p:ext uri="{BB962C8B-B14F-4D97-AF65-F5344CB8AC3E}">
        <p14:creationId xmlns:p14="http://schemas.microsoft.com/office/powerpoint/2010/main" val="1077739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67949" y="1869439"/>
            <a:ext cx="4274213" cy="1463040"/>
          </a:xfrm>
        </p:spPr>
        <p:txBody>
          <a:bodyPr anchor="b">
            <a:normAutofit/>
          </a:bodyPr>
          <a:lstStyle>
            <a:lvl1pPr algn="ctr">
              <a:defRPr sz="294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982370" y="975360"/>
            <a:ext cx="2584440" cy="48768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80"/>
            </a:lvl1pPr>
            <a:lvl2pPr marL="480060" indent="0">
              <a:buNone/>
              <a:defRPr sz="1680"/>
            </a:lvl2pPr>
            <a:lvl3pPr marL="960120" indent="0">
              <a:buNone/>
              <a:defRPr sz="1680"/>
            </a:lvl3pPr>
            <a:lvl4pPr marL="1440180" indent="0">
              <a:buNone/>
              <a:defRPr sz="1680"/>
            </a:lvl4pPr>
            <a:lvl5pPr marL="1920240" indent="0">
              <a:buNone/>
              <a:defRPr sz="1680"/>
            </a:lvl5pPr>
            <a:lvl6pPr marL="2400300" indent="0">
              <a:buNone/>
              <a:defRPr sz="1680"/>
            </a:lvl6pPr>
            <a:lvl7pPr marL="2880360" indent="0">
              <a:buNone/>
              <a:defRPr sz="1680"/>
            </a:lvl7pPr>
            <a:lvl8pPr marL="3360420" indent="0">
              <a:buNone/>
              <a:defRPr sz="1680"/>
            </a:lvl8pPr>
            <a:lvl9pPr marL="3840480" indent="0">
              <a:buNone/>
              <a:defRPr sz="1680"/>
            </a:lvl9pPr>
          </a:lstStyle>
          <a:p>
            <a:r>
              <a:rPr lang="en-US" smtClean="0"/>
              <a:t>Click icon to add picture</a:t>
            </a:r>
            <a:endParaRPr lang="en-US" dirty="0"/>
          </a:p>
        </p:txBody>
      </p:sp>
      <p:sp>
        <p:nvSpPr>
          <p:cNvPr id="4" name="Text Placeholder 3"/>
          <p:cNvSpPr>
            <a:spLocks noGrp="1"/>
          </p:cNvSpPr>
          <p:nvPr>
            <p:ph type="body" sz="half" idx="2"/>
          </p:nvPr>
        </p:nvSpPr>
        <p:spPr>
          <a:xfrm>
            <a:off x="1167949" y="3332479"/>
            <a:ext cx="4274213" cy="1950720"/>
          </a:xfrm>
        </p:spPr>
        <p:txBody>
          <a:bodyPr>
            <a:normAutofit/>
          </a:bodyPr>
          <a:lstStyle>
            <a:lvl1pPr marL="0" indent="0" algn="ctr">
              <a:buNone/>
              <a:defRPr sz="189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Edit Master text styles</a:t>
            </a:r>
          </a:p>
        </p:txBody>
      </p:sp>
      <p:sp>
        <p:nvSpPr>
          <p:cNvPr id="5" name="Date Placeholder 4"/>
          <p:cNvSpPr>
            <a:spLocks noGrp="1"/>
          </p:cNvSpPr>
          <p:nvPr>
            <p:ph type="dt" sz="half" idx="10"/>
          </p:nvPr>
        </p:nvSpPr>
        <p:spPr/>
        <p:txBody>
          <a:bodyPr/>
          <a:lstStyle/>
          <a:p>
            <a:fld id="{4E5934FB-3BBD-42F3-8E9D-CF2074D129ED}" type="datetimeFigureOut">
              <a:rPr lang="en-US" smtClean="0"/>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60464-86D2-4DFE-A81F-490B9B140283}" type="slidenum">
              <a:rPr lang="en-US" smtClean="0"/>
              <a:pPr/>
              <a:t>‹#›</a:t>
            </a:fld>
            <a:endParaRPr lang="en-US" dirty="0"/>
          </a:p>
        </p:txBody>
      </p:sp>
    </p:spTree>
    <p:extLst>
      <p:ext uri="{BB962C8B-B14F-4D97-AF65-F5344CB8AC3E}">
        <p14:creationId xmlns:p14="http://schemas.microsoft.com/office/powerpoint/2010/main" val="3925961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1"/>
            <a:ext cx="2238614" cy="73152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031240" y="487681"/>
            <a:ext cx="8089900" cy="211328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31241" y="2844800"/>
            <a:ext cx="8089899" cy="3580795"/>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26613" y="6523808"/>
            <a:ext cx="900347" cy="389467"/>
          </a:xfrm>
          <a:prstGeom prst="rect">
            <a:avLst/>
          </a:prstGeom>
        </p:spPr>
        <p:txBody>
          <a:bodyPr vert="horz" lIns="91440" tIns="45720" rIns="91440" bIns="45720" rtlCol="0" anchor="ctr"/>
          <a:lstStyle>
            <a:lvl1pPr algn="r">
              <a:defRPr sz="1050" b="0" i="0">
                <a:solidFill>
                  <a:schemeClr val="tx1"/>
                </a:solidFill>
                <a:effectLst/>
                <a:latin typeface="+mn-lt"/>
              </a:defRPr>
            </a:lvl1pPr>
          </a:lstStyle>
          <a:p>
            <a:fld id="{4E5934FB-3BBD-42F3-8E9D-CF2074D129ED}" type="datetimeFigureOut">
              <a:rPr lang="en-US" smtClean="0"/>
              <a:t>8/16/2019</a:t>
            </a:fld>
            <a:endParaRPr lang="en-US"/>
          </a:p>
        </p:txBody>
      </p:sp>
      <p:sp>
        <p:nvSpPr>
          <p:cNvPr id="5" name="Footer Placeholder 4"/>
          <p:cNvSpPr>
            <a:spLocks noGrp="1"/>
          </p:cNvSpPr>
          <p:nvPr>
            <p:ph type="ftr" sz="quarter" idx="3"/>
          </p:nvPr>
        </p:nvSpPr>
        <p:spPr>
          <a:xfrm>
            <a:off x="2086347" y="6523808"/>
            <a:ext cx="5580243" cy="389467"/>
          </a:xfrm>
          <a:prstGeom prst="rect">
            <a:avLst/>
          </a:prstGeom>
        </p:spPr>
        <p:txBody>
          <a:bodyPr vert="horz" lIns="91440" tIns="45720" rIns="91440" bIns="45720" rtlCol="0" anchor="ctr"/>
          <a:lstStyle>
            <a:lvl1pPr algn="l">
              <a:defRPr sz="105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686983" y="6523808"/>
            <a:ext cx="434157" cy="389467"/>
          </a:xfrm>
          <a:prstGeom prst="rect">
            <a:avLst/>
          </a:prstGeom>
        </p:spPr>
        <p:txBody>
          <a:bodyPr vert="horz" lIns="91440" tIns="45720" rIns="91440" bIns="45720" rtlCol="0" anchor="ctr"/>
          <a:lstStyle>
            <a:lvl1pPr algn="r">
              <a:defRPr sz="1050" b="0" i="0">
                <a:solidFill>
                  <a:schemeClr val="tx1"/>
                </a:solidFill>
                <a:effectLst/>
                <a:latin typeface="+mn-lt"/>
              </a:defRPr>
            </a:lvl1pPr>
          </a:lstStyle>
          <a:p>
            <a:fld id="{6D160464-86D2-4DFE-A81F-490B9B140283}" type="slidenum">
              <a:rPr lang="en-US" smtClean="0"/>
              <a:pPr/>
              <a:t>‹#›</a:t>
            </a:fld>
            <a:endParaRPr lang="en-US" dirty="0"/>
          </a:p>
        </p:txBody>
      </p:sp>
    </p:spTree>
    <p:extLst>
      <p:ext uri="{BB962C8B-B14F-4D97-AF65-F5344CB8AC3E}">
        <p14:creationId xmlns:p14="http://schemas.microsoft.com/office/powerpoint/2010/main" val="409057165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 id="2147483698" r:id="rId18"/>
  </p:sldLayoutIdLst>
  <p:txStyles>
    <p:titleStyle>
      <a:lvl1pPr algn="ctr" defTabSz="480060" rtl="0" eaLnBrk="1" latinLnBrk="0" hangingPunct="1">
        <a:spcBef>
          <a:spcPct val="0"/>
        </a:spcBef>
        <a:buNone/>
        <a:defRPr sz="42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0038" indent="-300038" algn="l" defTabSz="480060" rtl="0" eaLnBrk="1" latinLnBrk="0" hangingPunct="1">
        <a:spcBef>
          <a:spcPct val="20000"/>
        </a:spcBef>
        <a:spcAft>
          <a:spcPts val="630"/>
        </a:spcAft>
        <a:buClr>
          <a:schemeClr val="accent1">
            <a:lumMod val="75000"/>
          </a:schemeClr>
        </a:buClr>
        <a:buSzPct val="145000"/>
        <a:buFont typeface="Arial"/>
        <a:buChar char="•"/>
        <a:defRPr sz="2520" kern="1200" cap="none">
          <a:solidFill>
            <a:schemeClr val="tx1"/>
          </a:solidFill>
          <a:effectLst/>
          <a:latin typeface="+mn-lt"/>
          <a:ea typeface="+mn-ea"/>
          <a:cs typeface="+mn-cs"/>
        </a:defRPr>
      </a:lvl1pPr>
      <a:lvl2pPr marL="780098" indent="-300038" algn="l" defTabSz="480060" rtl="0" eaLnBrk="1" latinLnBrk="0" hangingPunct="1">
        <a:spcBef>
          <a:spcPct val="20000"/>
        </a:spcBef>
        <a:spcAft>
          <a:spcPts val="630"/>
        </a:spcAft>
        <a:buClr>
          <a:schemeClr val="accent1">
            <a:lumMod val="75000"/>
          </a:schemeClr>
        </a:buClr>
        <a:buSzPct val="145000"/>
        <a:buFont typeface="Arial"/>
        <a:buChar char="•"/>
        <a:defRPr sz="2100" kern="1200" cap="none">
          <a:solidFill>
            <a:schemeClr val="tx1"/>
          </a:solidFill>
          <a:effectLst/>
          <a:latin typeface="+mn-lt"/>
          <a:ea typeface="+mn-ea"/>
          <a:cs typeface="+mn-cs"/>
        </a:defRPr>
      </a:lvl2pPr>
      <a:lvl3pPr marL="1260158" indent="-300038" algn="l" defTabSz="480060" rtl="0" eaLnBrk="1" latinLnBrk="0" hangingPunct="1">
        <a:spcBef>
          <a:spcPct val="20000"/>
        </a:spcBef>
        <a:spcAft>
          <a:spcPts val="630"/>
        </a:spcAft>
        <a:buClr>
          <a:schemeClr val="accent1">
            <a:lumMod val="75000"/>
          </a:schemeClr>
        </a:buClr>
        <a:buSzPct val="145000"/>
        <a:buFont typeface="Arial"/>
        <a:buChar char="•"/>
        <a:defRPr sz="1890" kern="1200" cap="none">
          <a:solidFill>
            <a:schemeClr val="tx1"/>
          </a:solidFill>
          <a:effectLst/>
          <a:latin typeface="+mn-lt"/>
          <a:ea typeface="+mn-ea"/>
          <a:cs typeface="+mn-cs"/>
        </a:defRPr>
      </a:lvl3pPr>
      <a:lvl4pPr marL="1620203" indent="-180023" algn="l" defTabSz="480060" rtl="0" eaLnBrk="1" latinLnBrk="0" hangingPunct="1">
        <a:spcBef>
          <a:spcPct val="20000"/>
        </a:spcBef>
        <a:spcAft>
          <a:spcPts val="630"/>
        </a:spcAft>
        <a:buClr>
          <a:schemeClr val="accent1">
            <a:lumMod val="75000"/>
          </a:schemeClr>
        </a:buClr>
        <a:buSzPct val="145000"/>
        <a:buFont typeface="Arial"/>
        <a:buChar char="•"/>
        <a:defRPr sz="1680" kern="1200" cap="none">
          <a:solidFill>
            <a:schemeClr val="tx1"/>
          </a:solidFill>
          <a:effectLst/>
          <a:latin typeface="+mn-lt"/>
          <a:ea typeface="+mn-ea"/>
          <a:cs typeface="+mn-cs"/>
        </a:defRPr>
      </a:lvl4pPr>
      <a:lvl5pPr marL="2100263" indent="-180023" algn="l" defTabSz="480060" rtl="0" eaLnBrk="1" latinLnBrk="0" hangingPunct="1">
        <a:spcBef>
          <a:spcPct val="20000"/>
        </a:spcBef>
        <a:spcAft>
          <a:spcPts val="630"/>
        </a:spcAft>
        <a:buClr>
          <a:schemeClr val="accent1">
            <a:lumMod val="75000"/>
          </a:schemeClr>
        </a:buClr>
        <a:buSzPct val="145000"/>
        <a:buFont typeface="Arial"/>
        <a:buChar char="•"/>
        <a:defRPr sz="1470" kern="1200" cap="none">
          <a:solidFill>
            <a:schemeClr val="tx1"/>
          </a:solidFill>
          <a:effectLst/>
          <a:latin typeface="+mn-lt"/>
          <a:ea typeface="+mn-ea"/>
          <a:cs typeface="+mn-cs"/>
        </a:defRPr>
      </a:lvl5pPr>
      <a:lvl6pPr marL="2640330" indent="-240030" algn="l" defTabSz="480060" rtl="0" eaLnBrk="1" latinLnBrk="0" hangingPunct="1">
        <a:spcBef>
          <a:spcPct val="20000"/>
        </a:spcBef>
        <a:spcAft>
          <a:spcPts val="630"/>
        </a:spcAft>
        <a:buClr>
          <a:schemeClr val="accent1">
            <a:lumMod val="75000"/>
          </a:schemeClr>
        </a:buClr>
        <a:buSzPct val="145000"/>
        <a:buFont typeface="Arial"/>
        <a:buChar char="•"/>
        <a:defRPr sz="1470" kern="1200" cap="none">
          <a:solidFill>
            <a:schemeClr val="tx1"/>
          </a:solidFill>
          <a:effectLst/>
          <a:latin typeface="+mn-lt"/>
          <a:ea typeface="+mn-ea"/>
          <a:cs typeface="+mn-cs"/>
        </a:defRPr>
      </a:lvl6pPr>
      <a:lvl7pPr marL="3120390" indent="-240030" algn="l" defTabSz="480060" rtl="0" eaLnBrk="1" latinLnBrk="0" hangingPunct="1">
        <a:spcBef>
          <a:spcPct val="20000"/>
        </a:spcBef>
        <a:spcAft>
          <a:spcPts val="630"/>
        </a:spcAft>
        <a:buClr>
          <a:schemeClr val="accent1">
            <a:lumMod val="75000"/>
          </a:schemeClr>
        </a:buClr>
        <a:buSzPct val="145000"/>
        <a:buFont typeface="Arial"/>
        <a:buChar char="•"/>
        <a:defRPr sz="1470" kern="1200" cap="none">
          <a:solidFill>
            <a:schemeClr val="tx1"/>
          </a:solidFill>
          <a:effectLst/>
          <a:latin typeface="+mn-lt"/>
          <a:ea typeface="+mn-ea"/>
          <a:cs typeface="+mn-cs"/>
        </a:defRPr>
      </a:lvl7pPr>
      <a:lvl8pPr marL="3600450" indent="-240030" algn="l" defTabSz="480060" rtl="0" eaLnBrk="1" latinLnBrk="0" hangingPunct="1">
        <a:spcBef>
          <a:spcPct val="20000"/>
        </a:spcBef>
        <a:spcAft>
          <a:spcPts val="630"/>
        </a:spcAft>
        <a:buClr>
          <a:schemeClr val="accent1">
            <a:lumMod val="75000"/>
          </a:schemeClr>
        </a:buClr>
        <a:buSzPct val="145000"/>
        <a:buFont typeface="Arial"/>
        <a:buChar char="•"/>
        <a:defRPr sz="1470" kern="1200" cap="none">
          <a:solidFill>
            <a:schemeClr val="tx1"/>
          </a:solidFill>
          <a:effectLst/>
          <a:latin typeface="+mn-lt"/>
          <a:ea typeface="+mn-ea"/>
          <a:cs typeface="+mn-cs"/>
        </a:defRPr>
      </a:lvl8pPr>
      <a:lvl9pPr marL="4080510" indent="-240030" algn="l" defTabSz="480060" rtl="0" eaLnBrk="1" latinLnBrk="0" hangingPunct="1">
        <a:spcBef>
          <a:spcPct val="20000"/>
        </a:spcBef>
        <a:spcAft>
          <a:spcPts val="630"/>
        </a:spcAft>
        <a:buClr>
          <a:schemeClr val="accent1">
            <a:lumMod val="75000"/>
          </a:schemeClr>
        </a:buClr>
        <a:buSzPct val="145000"/>
        <a:buFont typeface="Arial"/>
        <a:buChar char="•"/>
        <a:defRPr sz="1470" kern="1200" cap="none">
          <a:solidFill>
            <a:schemeClr val="tx1"/>
          </a:solidFill>
          <a:effectLst/>
          <a:latin typeface="+mn-lt"/>
          <a:ea typeface="+mn-ea"/>
          <a:cs typeface="+mn-cs"/>
        </a:defRPr>
      </a:lvl9pPr>
    </p:bodyStyle>
    <p:otherStyle>
      <a:defPPr>
        <a:defRPr lang="en-US"/>
      </a:defPPr>
      <a:lvl1pPr marL="0" algn="l" defTabSz="480060" rtl="0" eaLnBrk="1" latinLnBrk="0" hangingPunct="1">
        <a:defRPr sz="1890" kern="1200">
          <a:solidFill>
            <a:schemeClr val="tx1"/>
          </a:solidFill>
          <a:latin typeface="+mn-lt"/>
          <a:ea typeface="+mn-ea"/>
          <a:cs typeface="+mn-cs"/>
        </a:defRPr>
      </a:lvl1pPr>
      <a:lvl2pPr marL="480060" algn="l" defTabSz="480060" rtl="0" eaLnBrk="1" latinLnBrk="0" hangingPunct="1">
        <a:defRPr sz="1890" kern="1200">
          <a:solidFill>
            <a:schemeClr val="tx1"/>
          </a:solidFill>
          <a:latin typeface="+mn-lt"/>
          <a:ea typeface="+mn-ea"/>
          <a:cs typeface="+mn-cs"/>
        </a:defRPr>
      </a:lvl2pPr>
      <a:lvl3pPr marL="960120" algn="l" defTabSz="480060" rtl="0" eaLnBrk="1" latinLnBrk="0" hangingPunct="1">
        <a:defRPr sz="1890" kern="1200">
          <a:solidFill>
            <a:schemeClr val="tx1"/>
          </a:solidFill>
          <a:latin typeface="+mn-lt"/>
          <a:ea typeface="+mn-ea"/>
          <a:cs typeface="+mn-cs"/>
        </a:defRPr>
      </a:lvl3pPr>
      <a:lvl4pPr marL="1440180" algn="l" defTabSz="480060" rtl="0" eaLnBrk="1" latinLnBrk="0" hangingPunct="1">
        <a:defRPr sz="1890" kern="1200">
          <a:solidFill>
            <a:schemeClr val="tx1"/>
          </a:solidFill>
          <a:latin typeface="+mn-lt"/>
          <a:ea typeface="+mn-ea"/>
          <a:cs typeface="+mn-cs"/>
        </a:defRPr>
      </a:lvl4pPr>
      <a:lvl5pPr marL="1920240" algn="l" defTabSz="480060" rtl="0" eaLnBrk="1" latinLnBrk="0" hangingPunct="1">
        <a:defRPr sz="1890" kern="1200">
          <a:solidFill>
            <a:schemeClr val="tx1"/>
          </a:solidFill>
          <a:latin typeface="+mn-lt"/>
          <a:ea typeface="+mn-ea"/>
          <a:cs typeface="+mn-cs"/>
        </a:defRPr>
      </a:lvl5pPr>
      <a:lvl6pPr marL="2400300" algn="l" defTabSz="480060" rtl="0" eaLnBrk="1" latinLnBrk="0" hangingPunct="1">
        <a:defRPr sz="1890" kern="1200">
          <a:solidFill>
            <a:schemeClr val="tx1"/>
          </a:solidFill>
          <a:latin typeface="+mn-lt"/>
          <a:ea typeface="+mn-ea"/>
          <a:cs typeface="+mn-cs"/>
        </a:defRPr>
      </a:lvl6pPr>
      <a:lvl7pPr marL="2880360" algn="l" defTabSz="480060" rtl="0" eaLnBrk="1" latinLnBrk="0" hangingPunct="1">
        <a:defRPr sz="1890" kern="1200">
          <a:solidFill>
            <a:schemeClr val="tx1"/>
          </a:solidFill>
          <a:latin typeface="+mn-lt"/>
          <a:ea typeface="+mn-ea"/>
          <a:cs typeface="+mn-cs"/>
        </a:defRPr>
      </a:lvl7pPr>
      <a:lvl8pPr marL="3360420" algn="l" defTabSz="480060" rtl="0" eaLnBrk="1" latinLnBrk="0" hangingPunct="1">
        <a:defRPr sz="1890" kern="1200">
          <a:solidFill>
            <a:schemeClr val="tx1"/>
          </a:solidFill>
          <a:latin typeface="+mn-lt"/>
          <a:ea typeface="+mn-ea"/>
          <a:cs typeface="+mn-cs"/>
        </a:defRPr>
      </a:lvl8pPr>
      <a:lvl9pPr marL="3840480" algn="l" defTabSz="48006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421829" y="188704"/>
            <a:ext cx="7837786" cy="2790612"/>
          </a:xfrm>
        </p:spPr>
        <p:txBody>
          <a:bodyPr>
            <a:normAutofit/>
          </a:bodyPr>
          <a:lstStyle/>
          <a:p>
            <a:r>
              <a:rPr lang="en-US" sz="4400" dirty="0" smtClean="0"/>
              <a:t>Data Standards Collaboration 2019</a:t>
            </a:r>
            <a:endParaRPr lang="en-US" sz="4400" dirty="0"/>
          </a:p>
        </p:txBody>
      </p:sp>
      <p:sp>
        <p:nvSpPr>
          <p:cNvPr id="7" name="Subtitle 6"/>
          <p:cNvSpPr>
            <a:spLocks noGrp="1"/>
          </p:cNvSpPr>
          <p:nvPr>
            <p:ph type="subTitle" idx="1"/>
          </p:nvPr>
        </p:nvSpPr>
        <p:spPr>
          <a:xfrm>
            <a:off x="3114603" y="2979315"/>
            <a:ext cx="6145012" cy="1481103"/>
          </a:xfrm>
        </p:spPr>
        <p:txBody>
          <a:bodyPr/>
          <a:lstStyle/>
          <a:p>
            <a:r>
              <a:rPr lang="en-US" dirty="0" smtClean="0"/>
              <a:t>Pre-Workshop #1</a:t>
            </a:r>
          </a:p>
          <a:p>
            <a:r>
              <a:rPr lang="en-US" dirty="0" smtClean="0"/>
              <a:t>August 16</a:t>
            </a:r>
            <a:r>
              <a:rPr lang="en-US" baseline="30000" dirty="0" smtClean="0"/>
              <a:t>th</a:t>
            </a:r>
            <a:r>
              <a:rPr lang="en-US" dirty="0" smtClean="0"/>
              <a:t>, 2019</a:t>
            </a:r>
            <a:endParaRPr lang="en-US" dirty="0"/>
          </a:p>
        </p:txBody>
      </p:sp>
      <p:sp>
        <p:nvSpPr>
          <p:cNvPr id="8" name="TextBox 7"/>
          <p:cNvSpPr txBox="1"/>
          <p:nvPr/>
        </p:nvSpPr>
        <p:spPr>
          <a:xfrm>
            <a:off x="2293558" y="4077748"/>
            <a:ext cx="5974713" cy="954107"/>
          </a:xfrm>
          <a:prstGeom prst="rect">
            <a:avLst/>
          </a:prstGeom>
          <a:noFill/>
        </p:spPr>
        <p:txBody>
          <a:bodyPr wrap="none" rtlCol="0">
            <a:spAutoFit/>
          </a:bodyPr>
          <a:lstStyle/>
          <a:p>
            <a:r>
              <a:rPr lang="en-US" sz="1400" b="1" dirty="0">
                <a:solidFill>
                  <a:srgbClr val="688727"/>
                </a:solidFill>
                <a:latin typeface="Arial" panose="020B0604020202020204" pitchFamily="34" charset="0"/>
                <a:cs typeface="Arial" panose="020B0604020202020204" pitchFamily="34" charset="0"/>
              </a:rPr>
              <a:t>Agenda:</a:t>
            </a:r>
          </a:p>
          <a:p>
            <a:pPr marL="304810" indent="-304810">
              <a:buFont typeface="Arial" panose="020B0604020202020204" pitchFamily="34" charset="0"/>
              <a:buChar char="•"/>
            </a:pPr>
            <a:r>
              <a:rPr lang="en-US" sz="1400" b="1" dirty="0">
                <a:solidFill>
                  <a:srgbClr val="688727"/>
                </a:solidFill>
                <a:latin typeface="Arial" panose="020B0604020202020204" pitchFamily="34" charset="0"/>
                <a:cs typeface="Arial" panose="020B0604020202020204" pitchFamily="34" charset="0"/>
              </a:rPr>
              <a:t>Workshop Introduction</a:t>
            </a:r>
          </a:p>
          <a:p>
            <a:pPr marL="304810" indent="-304810">
              <a:buFont typeface="Arial" panose="020B0604020202020204" pitchFamily="34" charset="0"/>
              <a:buChar char="•"/>
            </a:pPr>
            <a:r>
              <a:rPr lang="en-US" sz="1400" b="1" dirty="0">
                <a:solidFill>
                  <a:srgbClr val="688727"/>
                </a:solidFill>
                <a:latin typeface="Arial" panose="020B0604020202020204" pitchFamily="34" charset="0"/>
                <a:cs typeface="Arial" panose="020B0604020202020204" pitchFamily="34" charset="0"/>
              </a:rPr>
              <a:t>Data Standards Inventory</a:t>
            </a:r>
          </a:p>
          <a:p>
            <a:pPr marL="304810" indent="-304810">
              <a:buFont typeface="Arial" panose="020B0604020202020204" pitchFamily="34" charset="0"/>
              <a:buChar char="•"/>
            </a:pPr>
            <a:r>
              <a:rPr lang="en-US" sz="1400" b="1" dirty="0" smtClean="0">
                <a:solidFill>
                  <a:srgbClr val="688727"/>
                </a:solidFill>
                <a:latin typeface="Arial" panose="020B0604020202020204" pitchFamily="34" charset="0"/>
                <a:cs typeface="Arial" panose="020B0604020202020204" pitchFamily="34" charset="0"/>
              </a:rPr>
              <a:t>Introduction to the topic of a Data </a:t>
            </a:r>
            <a:r>
              <a:rPr lang="en-US" sz="1400" b="1" dirty="0">
                <a:solidFill>
                  <a:srgbClr val="688727"/>
                </a:solidFill>
                <a:latin typeface="Arial" panose="020B0604020202020204" pitchFamily="34" charset="0"/>
                <a:cs typeface="Arial" panose="020B0604020202020204" pitchFamily="34" charset="0"/>
              </a:rPr>
              <a:t>Management Reference </a:t>
            </a:r>
            <a:r>
              <a:rPr lang="en-US" sz="1400" b="1" dirty="0" smtClean="0">
                <a:solidFill>
                  <a:srgbClr val="688727"/>
                </a:solidFill>
                <a:latin typeface="Arial" panose="020B0604020202020204" pitchFamily="34" charset="0"/>
                <a:cs typeface="Arial" panose="020B0604020202020204" pitchFamily="34" charset="0"/>
              </a:rPr>
              <a:t>Model</a:t>
            </a:r>
            <a:endParaRPr lang="en-US" sz="1400" b="1" dirty="0">
              <a:solidFill>
                <a:srgbClr val="68872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7488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15" y="125772"/>
            <a:ext cx="10553277" cy="716119"/>
          </a:xfrm>
        </p:spPr>
        <p:txBody>
          <a:bodyPr>
            <a:normAutofit fontScale="90000"/>
          </a:bodyPr>
          <a:lstStyle/>
          <a:p>
            <a:r>
              <a:rPr lang="en-US" dirty="0" smtClean="0"/>
              <a:t>Introduction</a:t>
            </a:r>
            <a:endParaRPr lang="en-US" dirty="0"/>
          </a:p>
        </p:txBody>
      </p:sp>
      <p:sp>
        <p:nvSpPr>
          <p:cNvPr id="3" name="Content Placeholder 2"/>
          <p:cNvSpPr>
            <a:spLocks noGrp="1"/>
          </p:cNvSpPr>
          <p:nvPr>
            <p:ph idx="1"/>
          </p:nvPr>
        </p:nvSpPr>
        <p:spPr>
          <a:xfrm>
            <a:off x="840828" y="1576552"/>
            <a:ext cx="8760372" cy="5213131"/>
          </a:xfrm>
        </p:spPr>
        <p:txBody>
          <a:bodyPr>
            <a:noAutofit/>
          </a:bodyPr>
          <a:lstStyle/>
          <a:p>
            <a:pPr marL="0" indent="0" algn="ctr">
              <a:buNone/>
            </a:pPr>
            <a:r>
              <a:rPr lang="en-US" sz="2000" dirty="0">
                <a:latin typeface="Century Gothic" panose="020B0502020202020204" pitchFamily="34" charset="0"/>
              </a:rPr>
              <a:t>Collaboration Objectives – </a:t>
            </a:r>
            <a:r>
              <a:rPr lang="en-US" sz="1800" i="1" dirty="0">
                <a:solidFill>
                  <a:schemeClr val="accent1">
                    <a:lumMod val="75000"/>
                  </a:schemeClr>
                </a:solidFill>
                <a:latin typeface="Century Gothic" panose="020B0502020202020204" pitchFamily="34" charset="0"/>
              </a:rPr>
              <a:t>what are we trying to accomplish?</a:t>
            </a:r>
          </a:p>
          <a:p>
            <a:pPr marL="0" indent="0">
              <a:buNone/>
            </a:pPr>
            <a:endParaRPr lang="en-US" sz="2000" i="1" dirty="0">
              <a:solidFill>
                <a:schemeClr val="accent1">
                  <a:lumMod val="75000"/>
                </a:schemeClr>
              </a:solidFill>
              <a:latin typeface="Century Gothic" panose="020B0502020202020204" pitchFamily="34" charset="0"/>
            </a:endParaRPr>
          </a:p>
          <a:p>
            <a:pPr marL="975390" lvl="1" indent="-487695">
              <a:buFont typeface="+mj-lt"/>
              <a:buAutoNum type="arabicPeriod"/>
            </a:pPr>
            <a:r>
              <a:rPr lang="en-US" sz="1800" dirty="0">
                <a:latin typeface="Century Gothic" panose="020B0502020202020204" pitchFamily="34" charset="0"/>
              </a:rPr>
              <a:t>First and Foremost, We are here to look at </a:t>
            </a:r>
            <a:r>
              <a:rPr lang="en-US" sz="1800" u="sng" dirty="0">
                <a:latin typeface="Century Gothic" panose="020B0502020202020204" pitchFamily="34" charset="0"/>
              </a:rPr>
              <a:t>Data Standards in NASA</a:t>
            </a:r>
          </a:p>
          <a:p>
            <a:pPr lvl="2"/>
            <a:r>
              <a:rPr lang="en-US" sz="1400" i="1" dirty="0">
                <a:latin typeface="Century Gothic" panose="020B0502020202020204" pitchFamily="34" charset="0"/>
              </a:rPr>
              <a:t>What standards are being used today?</a:t>
            </a:r>
          </a:p>
          <a:p>
            <a:pPr lvl="2"/>
            <a:r>
              <a:rPr lang="en-US" sz="1400" i="1" dirty="0">
                <a:latin typeface="Century Gothic" panose="020B0502020202020204" pitchFamily="34" charset="0"/>
              </a:rPr>
              <a:t>What, if any, gaps exist? How can we improve data management using standards?</a:t>
            </a:r>
          </a:p>
          <a:p>
            <a:pPr lvl="2"/>
            <a:r>
              <a:rPr lang="en-US" sz="1400" i="1" dirty="0">
                <a:latin typeface="Century Gothic" panose="020B0502020202020204" pitchFamily="34" charset="0"/>
              </a:rPr>
              <a:t>How do we make it happen? If new or improved standards are needed, then how can we do that in the next 12 months?</a:t>
            </a:r>
          </a:p>
          <a:p>
            <a:pPr lvl="2"/>
            <a:endParaRPr lang="en-US" sz="1400" i="1" dirty="0">
              <a:latin typeface="Century Gothic" panose="020B0502020202020204" pitchFamily="34" charset="0"/>
            </a:endParaRPr>
          </a:p>
          <a:p>
            <a:pPr marL="975390" lvl="1" indent="-487695">
              <a:buFont typeface="+mj-lt"/>
              <a:buAutoNum type="arabicPeriod"/>
            </a:pPr>
            <a:r>
              <a:rPr lang="en-US" sz="1800" dirty="0">
                <a:latin typeface="Century Gothic" panose="020B0502020202020204" pitchFamily="34" charset="0"/>
              </a:rPr>
              <a:t>Communication</a:t>
            </a:r>
          </a:p>
          <a:p>
            <a:pPr marL="975390" lvl="2" indent="0">
              <a:buNone/>
            </a:pPr>
            <a:r>
              <a:rPr lang="en-US" sz="1400" i="1" dirty="0">
                <a:latin typeface="Century Gothic" panose="020B0502020202020204" pitchFamily="34" charset="0"/>
              </a:rPr>
              <a:t>Because there are so many different stakeholders, so many different data needs  and a variety of data management solutions exist, how do we communicate across organizational, programmatic, and functional boundaries In order to develop and implement a set of standards. </a:t>
            </a:r>
          </a:p>
          <a:p>
            <a:pPr lvl="2"/>
            <a:endParaRPr lang="en-US" sz="1400" i="1" dirty="0">
              <a:latin typeface="Century Gothic" panose="020B0502020202020204" pitchFamily="34" charset="0"/>
            </a:endParaRPr>
          </a:p>
          <a:p>
            <a:pPr marL="975390" lvl="1" indent="-487695">
              <a:buFont typeface="+mj-lt"/>
              <a:buAutoNum type="arabicPeriod"/>
            </a:pPr>
            <a:r>
              <a:rPr lang="en-US" sz="1800" dirty="0">
                <a:latin typeface="Century Gothic" panose="020B0502020202020204" pitchFamily="34" charset="0"/>
              </a:rPr>
              <a:t>Operational Engagement and Co-ordination</a:t>
            </a:r>
          </a:p>
          <a:p>
            <a:pPr marL="975390" lvl="2" indent="0">
              <a:buNone/>
            </a:pPr>
            <a:r>
              <a:rPr lang="en-US" sz="1400" i="1" dirty="0">
                <a:latin typeface="Century Gothic" panose="020B0502020202020204" pitchFamily="34" charset="0"/>
              </a:rPr>
              <a:t>There is a lot of good work and tools for data management already in place today. How do we best leverage these operational solutions and minimize any technical or cost impacts to implement any proposed standards.</a:t>
            </a:r>
          </a:p>
          <a:p>
            <a:pPr lvl="2"/>
            <a:endParaRPr lang="en-US" sz="1400" i="1" dirty="0">
              <a:latin typeface="Century Gothic" panose="020B0502020202020204" pitchFamily="34" charset="0"/>
            </a:endParaRPr>
          </a:p>
          <a:p>
            <a:pPr marL="975390" lvl="1" indent="-487695">
              <a:buFont typeface="+mj-lt"/>
              <a:buAutoNum type="arabicPeriod"/>
            </a:pPr>
            <a:endParaRPr lang="en-US" sz="1800" dirty="0">
              <a:latin typeface="Century Gothic" panose="020B0502020202020204" pitchFamily="34" charset="0"/>
            </a:endParaRPr>
          </a:p>
        </p:txBody>
      </p:sp>
    </p:spTree>
    <p:extLst>
      <p:ext uri="{BB962C8B-B14F-4D97-AF65-F5344CB8AC3E}">
        <p14:creationId xmlns:p14="http://schemas.microsoft.com/office/powerpoint/2010/main" val="3425251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25833" y="0"/>
            <a:ext cx="8089900" cy="699988"/>
          </a:xfrm>
        </p:spPr>
        <p:txBody>
          <a:bodyPr>
            <a:normAutofit fontScale="90000"/>
          </a:bodyPr>
          <a:lstStyle/>
          <a:p>
            <a:r>
              <a:rPr lang="en-US" dirty="0" smtClean="0"/>
              <a:t>Collaboration</a:t>
            </a:r>
            <a:endParaRPr lang="en-US" dirty="0"/>
          </a:p>
        </p:txBody>
      </p:sp>
      <p:sp>
        <p:nvSpPr>
          <p:cNvPr id="2" name="Content Placeholder 1"/>
          <p:cNvSpPr>
            <a:spLocks noGrp="1"/>
          </p:cNvSpPr>
          <p:nvPr>
            <p:ph idx="1"/>
          </p:nvPr>
        </p:nvSpPr>
        <p:spPr>
          <a:xfrm>
            <a:off x="1125834" y="785689"/>
            <a:ext cx="8343988" cy="5420947"/>
          </a:xfrm>
        </p:spPr>
        <p:txBody>
          <a:bodyPr>
            <a:normAutofit fontScale="62500" lnSpcReduction="20000"/>
          </a:bodyPr>
          <a:lstStyle/>
          <a:p>
            <a:pPr marL="0" indent="0">
              <a:buNone/>
            </a:pPr>
            <a:r>
              <a:rPr lang="en-US" i="1" dirty="0" smtClean="0">
                <a:solidFill>
                  <a:schemeClr val="accent1">
                    <a:lumMod val="75000"/>
                  </a:schemeClr>
                </a:solidFill>
                <a:latin typeface="Century Gothic" panose="020B0502020202020204" pitchFamily="34" charset="0"/>
              </a:rPr>
              <a:t>With a large team, how can everyone contribute in a meaningful way?</a:t>
            </a:r>
            <a:endParaRPr lang="en-US" i="1" dirty="0">
              <a:solidFill>
                <a:schemeClr val="accent1">
                  <a:lumMod val="75000"/>
                </a:schemeClr>
              </a:solidFill>
              <a:latin typeface="Century Gothic" panose="020B0502020202020204" pitchFamily="34" charset="0"/>
            </a:endParaRPr>
          </a:p>
          <a:p>
            <a:endParaRPr lang="en-US" dirty="0" smtClean="0">
              <a:latin typeface="Century Gothic" panose="020B0502020202020204" pitchFamily="34" charset="0"/>
            </a:endParaRPr>
          </a:p>
          <a:p>
            <a:r>
              <a:rPr lang="en-US" dirty="0" smtClean="0">
                <a:latin typeface="Century Gothic" panose="020B0502020202020204" pitchFamily="34" charset="0"/>
              </a:rPr>
              <a:t>Use the team file repository on O365</a:t>
            </a:r>
          </a:p>
          <a:p>
            <a:r>
              <a:rPr lang="en-US" dirty="0" smtClean="0">
                <a:latin typeface="Century Gothic" panose="020B0502020202020204" pitchFamily="34" charset="0"/>
              </a:rPr>
              <a:t>Attend all/any of the three Pre-Workshop 2 Hour Meetings (Aug 16</a:t>
            </a:r>
            <a:r>
              <a:rPr lang="en-US" baseline="30000" dirty="0" smtClean="0">
                <a:latin typeface="Century Gothic" panose="020B0502020202020204" pitchFamily="34" charset="0"/>
              </a:rPr>
              <a:t>th</a:t>
            </a:r>
            <a:r>
              <a:rPr lang="en-US" dirty="0" smtClean="0">
                <a:latin typeface="Century Gothic" panose="020B0502020202020204" pitchFamily="34" charset="0"/>
              </a:rPr>
              <a:t>, Sep 6</a:t>
            </a:r>
            <a:r>
              <a:rPr lang="en-US" baseline="30000" dirty="0" smtClean="0">
                <a:latin typeface="Century Gothic" panose="020B0502020202020204" pitchFamily="34" charset="0"/>
              </a:rPr>
              <a:t>th</a:t>
            </a:r>
            <a:r>
              <a:rPr lang="en-US" dirty="0" smtClean="0">
                <a:latin typeface="Century Gothic" panose="020B0502020202020204" pitchFamily="34" charset="0"/>
              </a:rPr>
              <a:t>, Sep 27</a:t>
            </a:r>
            <a:r>
              <a:rPr lang="en-US" baseline="30000" dirty="0" smtClean="0">
                <a:latin typeface="Century Gothic" panose="020B0502020202020204" pitchFamily="34" charset="0"/>
              </a:rPr>
              <a:t>th</a:t>
            </a:r>
            <a:r>
              <a:rPr lang="en-US" dirty="0" smtClean="0">
                <a:latin typeface="Century Gothic" panose="020B0502020202020204" pitchFamily="34" charset="0"/>
              </a:rPr>
              <a:t>)</a:t>
            </a:r>
          </a:p>
          <a:p>
            <a:r>
              <a:rPr lang="en-US" dirty="0" smtClean="0">
                <a:latin typeface="Century Gothic" panose="020B0502020202020204" pitchFamily="34" charset="0"/>
              </a:rPr>
              <a:t>Attend Workshop at MSFC (Oct 22-24) F2F &amp; Virtual Participation</a:t>
            </a:r>
          </a:p>
          <a:p>
            <a:r>
              <a:rPr lang="en-US" dirty="0" smtClean="0">
                <a:latin typeface="Century Gothic" panose="020B0502020202020204" pitchFamily="34" charset="0"/>
              </a:rPr>
              <a:t>Review &amp; Edit ALL Team Collaboration Products</a:t>
            </a:r>
          </a:p>
          <a:p>
            <a:pPr lvl="1"/>
            <a:r>
              <a:rPr lang="en-US" dirty="0" smtClean="0">
                <a:latin typeface="Century Gothic" panose="020B0502020202020204" pitchFamily="34" charset="0"/>
              </a:rPr>
              <a:t>Workshop Agenda</a:t>
            </a:r>
          </a:p>
          <a:p>
            <a:pPr lvl="1"/>
            <a:r>
              <a:rPr lang="en-US" dirty="0" smtClean="0">
                <a:latin typeface="Century Gothic" panose="020B0502020202020204" pitchFamily="34" charset="0"/>
              </a:rPr>
              <a:t>Data Standards Inventory</a:t>
            </a:r>
          </a:p>
          <a:p>
            <a:pPr lvl="1"/>
            <a:r>
              <a:rPr lang="en-US" dirty="0" smtClean="0">
                <a:latin typeface="Century Gothic" panose="020B0502020202020204" pitchFamily="34" charset="0"/>
              </a:rPr>
              <a:t>Data Management Reference Model</a:t>
            </a:r>
          </a:p>
          <a:p>
            <a:pPr lvl="1"/>
            <a:r>
              <a:rPr lang="en-US" dirty="0" smtClean="0">
                <a:latin typeface="Century Gothic" panose="020B0502020202020204" pitchFamily="34" charset="0"/>
              </a:rPr>
              <a:t>Data Management Roles &amp; Responsibilities</a:t>
            </a:r>
          </a:p>
          <a:p>
            <a:pPr lvl="1"/>
            <a:r>
              <a:rPr lang="en-US" dirty="0" smtClean="0">
                <a:latin typeface="Century Gothic" panose="020B0502020202020204" pitchFamily="34" charset="0"/>
              </a:rPr>
              <a:t>Data Discovery/Search Tools Inventory</a:t>
            </a:r>
          </a:p>
          <a:p>
            <a:pPr lvl="1"/>
            <a:r>
              <a:rPr lang="en-US" dirty="0" smtClean="0">
                <a:latin typeface="Century Gothic" panose="020B0502020202020204" pitchFamily="34" charset="0"/>
              </a:rPr>
              <a:t>Data Content Repository Inventory</a:t>
            </a:r>
          </a:p>
          <a:p>
            <a:r>
              <a:rPr lang="en-US" dirty="0" smtClean="0">
                <a:latin typeface="Century Gothic" panose="020B0502020202020204" pitchFamily="34" charset="0"/>
              </a:rPr>
              <a:t>Start, Read, and/or Contribute to any ad-hoc discussion papers &amp; threads</a:t>
            </a:r>
          </a:p>
          <a:p>
            <a:r>
              <a:rPr lang="en-US" dirty="0" smtClean="0">
                <a:latin typeface="Century Gothic" panose="020B0502020202020204" pitchFamily="34" charset="0"/>
              </a:rPr>
              <a:t>Help identify other relevant agency, center, program, or project teams, projects, and activities</a:t>
            </a:r>
          </a:p>
          <a:p>
            <a:r>
              <a:rPr lang="en-US" dirty="0" smtClean="0">
                <a:latin typeface="Century Gothic" panose="020B0502020202020204" pitchFamily="34" charset="0"/>
              </a:rPr>
              <a:t>Provide relevant background and reference information on data management</a:t>
            </a:r>
          </a:p>
          <a:p>
            <a:r>
              <a:rPr lang="en-US" dirty="0" smtClean="0">
                <a:latin typeface="Century Gothic" panose="020B0502020202020204" pitchFamily="34" charset="0"/>
              </a:rPr>
              <a:t>Suggest relevant topics and improved approaches to our team activities</a:t>
            </a:r>
            <a:endParaRPr lang="en-US" dirty="0">
              <a:latin typeface="Century Gothic" panose="020B0502020202020204" pitchFamily="34" charset="0"/>
            </a:endParaRPr>
          </a:p>
        </p:txBody>
      </p:sp>
    </p:spTree>
    <p:extLst>
      <p:ext uri="{BB962C8B-B14F-4D97-AF65-F5344CB8AC3E}">
        <p14:creationId xmlns:p14="http://schemas.microsoft.com/office/powerpoint/2010/main" val="2835451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36344" y="0"/>
            <a:ext cx="8089900" cy="721009"/>
          </a:xfrm>
        </p:spPr>
        <p:txBody>
          <a:bodyPr>
            <a:normAutofit/>
          </a:bodyPr>
          <a:lstStyle/>
          <a:p>
            <a:r>
              <a:rPr lang="en-US" sz="2800" dirty="0" smtClean="0">
                <a:latin typeface="Century Gothic" panose="020B0502020202020204" pitchFamily="34" charset="0"/>
              </a:rPr>
              <a:t>The Data Standards Collaboration Team</a:t>
            </a:r>
            <a:endParaRPr lang="en-US" sz="2800" dirty="0">
              <a:latin typeface="Century Gothic" panose="020B0502020202020204" pitchFamily="34" charset="0"/>
            </a:endParaRPr>
          </a:p>
        </p:txBody>
      </p:sp>
      <p:sp>
        <p:nvSpPr>
          <p:cNvPr id="5" name="TextBox 4"/>
          <p:cNvSpPr txBox="1"/>
          <p:nvPr/>
        </p:nvSpPr>
        <p:spPr>
          <a:xfrm>
            <a:off x="1147081" y="651158"/>
            <a:ext cx="2609945" cy="358431"/>
          </a:xfrm>
          <a:prstGeom prst="rect">
            <a:avLst/>
          </a:prstGeom>
          <a:noFill/>
        </p:spPr>
        <p:txBody>
          <a:bodyPr wrap="none" rtlCol="0">
            <a:spAutoFit/>
          </a:bodyPr>
          <a:lstStyle/>
          <a:p>
            <a:r>
              <a:rPr lang="en-US" sz="1729" dirty="0" smtClean="0">
                <a:latin typeface="Franklin Gothic Book" panose="020B0503020102020204" pitchFamily="34" charset="0"/>
              </a:rPr>
              <a:t>DSCT </a:t>
            </a:r>
            <a:r>
              <a:rPr lang="en-US" sz="1729" dirty="0">
                <a:latin typeface="Franklin Gothic Book" panose="020B0503020102020204" pitchFamily="34" charset="0"/>
              </a:rPr>
              <a:t>Social Network Map</a:t>
            </a:r>
          </a:p>
        </p:txBody>
      </p:sp>
      <p:grpSp>
        <p:nvGrpSpPr>
          <p:cNvPr id="6" name="Group 5"/>
          <p:cNvGrpSpPr/>
          <p:nvPr/>
        </p:nvGrpSpPr>
        <p:grpSpPr>
          <a:xfrm>
            <a:off x="2017948" y="6564990"/>
            <a:ext cx="3582297" cy="715773"/>
            <a:chOff x="8980715" y="897088"/>
            <a:chExt cx="5799909" cy="1158871"/>
          </a:xfrm>
        </p:grpSpPr>
        <p:sp>
          <p:nvSpPr>
            <p:cNvPr id="7" name="TextBox 6"/>
            <p:cNvSpPr txBox="1"/>
            <p:nvPr/>
          </p:nvSpPr>
          <p:spPr>
            <a:xfrm>
              <a:off x="8980715" y="897088"/>
              <a:ext cx="5799909" cy="303449"/>
            </a:xfrm>
            <a:prstGeom prst="rect">
              <a:avLst/>
            </a:prstGeom>
            <a:noFill/>
          </p:spPr>
          <p:txBody>
            <a:bodyPr wrap="square" rtlCol="0">
              <a:spAutoFit/>
            </a:bodyPr>
            <a:lstStyle/>
            <a:p>
              <a:r>
                <a:rPr lang="en-US" sz="618" dirty="0">
                  <a:latin typeface="Century Gothic" panose="020B0502020202020204" pitchFamily="34" charset="0"/>
                </a:rPr>
                <a:t>Nodes represent the formal and informal organizations and communities of practices</a:t>
              </a:r>
            </a:p>
          </p:txBody>
        </p:sp>
        <p:sp>
          <p:nvSpPr>
            <p:cNvPr id="8" name="Oval 7"/>
            <p:cNvSpPr/>
            <p:nvPr/>
          </p:nvSpPr>
          <p:spPr>
            <a:xfrm>
              <a:off x="9048339" y="1218461"/>
              <a:ext cx="731520" cy="7315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pPr algn="ctr"/>
              <a:r>
                <a:rPr lang="en-US" sz="494" dirty="0">
                  <a:solidFill>
                    <a:srgbClr val="4472C4"/>
                  </a:solidFill>
                  <a:latin typeface="Century Gothic" panose="020B0502020202020204" pitchFamily="34" charset="0"/>
                </a:rPr>
                <a:t>Community</a:t>
              </a:r>
            </a:p>
            <a:p>
              <a:pPr algn="ctr"/>
              <a:r>
                <a:rPr lang="en-US" sz="494" dirty="0">
                  <a:solidFill>
                    <a:srgbClr val="4472C4"/>
                  </a:solidFill>
                  <a:latin typeface="Century Gothic" panose="020B0502020202020204" pitchFamily="34" charset="0"/>
                </a:rPr>
                <a:t>Or Team</a:t>
              </a:r>
            </a:p>
            <a:p>
              <a:pPr algn="ctr"/>
              <a:r>
                <a:rPr lang="en-US" sz="494" dirty="0">
                  <a:solidFill>
                    <a:srgbClr val="4472C4"/>
                  </a:solidFill>
                  <a:latin typeface="Century Gothic" panose="020B0502020202020204" pitchFamily="34" charset="0"/>
                </a:rPr>
                <a:t>Node</a:t>
              </a:r>
            </a:p>
          </p:txBody>
        </p:sp>
        <p:sp>
          <p:nvSpPr>
            <p:cNvPr id="9" name="TextBox 8"/>
            <p:cNvSpPr txBox="1"/>
            <p:nvPr/>
          </p:nvSpPr>
          <p:spPr>
            <a:xfrm>
              <a:off x="11667188" y="1167730"/>
              <a:ext cx="2844432" cy="888229"/>
            </a:xfrm>
            <a:prstGeom prst="rect">
              <a:avLst/>
            </a:prstGeom>
            <a:noFill/>
          </p:spPr>
          <p:txBody>
            <a:bodyPr wrap="square" rtlCol="0">
              <a:spAutoFit/>
            </a:bodyPr>
            <a:lstStyle/>
            <a:p>
              <a:r>
                <a:rPr lang="en-US" sz="494" dirty="0">
                  <a:solidFill>
                    <a:schemeClr val="tx1">
                      <a:lumMod val="50000"/>
                      <a:lumOff val="50000"/>
                    </a:schemeClr>
                  </a:solidFill>
                  <a:latin typeface="Century Gothic" panose="020B0502020202020204" pitchFamily="34" charset="0"/>
                </a:rPr>
                <a:t>Node with a solid blue line indicates formal Teams, groups, Community</a:t>
              </a:r>
            </a:p>
            <a:p>
              <a:endParaRPr lang="en-US" sz="494" dirty="0">
                <a:solidFill>
                  <a:schemeClr val="tx1">
                    <a:lumMod val="50000"/>
                    <a:lumOff val="50000"/>
                  </a:schemeClr>
                </a:solidFill>
                <a:latin typeface="Century Gothic" panose="020B0502020202020204" pitchFamily="34" charset="0"/>
              </a:endParaRPr>
            </a:p>
            <a:p>
              <a:r>
                <a:rPr lang="en-US" sz="494" dirty="0">
                  <a:solidFill>
                    <a:schemeClr val="tx1">
                      <a:lumMod val="50000"/>
                      <a:lumOff val="50000"/>
                    </a:schemeClr>
                  </a:solidFill>
                  <a:latin typeface="Century Gothic" panose="020B0502020202020204" pitchFamily="34" charset="0"/>
                </a:rPr>
                <a:t>Size of the Node is a rough, subjective perception of the size of community and the degree of interaction</a:t>
              </a:r>
            </a:p>
          </p:txBody>
        </p:sp>
        <p:sp>
          <p:nvSpPr>
            <p:cNvPr id="10" name="Oval 9"/>
            <p:cNvSpPr/>
            <p:nvPr/>
          </p:nvSpPr>
          <p:spPr>
            <a:xfrm>
              <a:off x="9964849" y="1210835"/>
              <a:ext cx="731520" cy="731520"/>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pPr algn="ctr"/>
              <a:r>
                <a:rPr lang="en-US" sz="494" dirty="0">
                  <a:solidFill>
                    <a:srgbClr val="4472C4"/>
                  </a:solidFill>
                  <a:latin typeface="Century Gothic" panose="020B0502020202020204" pitchFamily="34" charset="0"/>
                </a:rPr>
                <a:t>Informal</a:t>
              </a:r>
            </a:p>
            <a:p>
              <a:pPr algn="ctr"/>
              <a:r>
                <a:rPr lang="en-US" sz="494" dirty="0">
                  <a:solidFill>
                    <a:srgbClr val="4472C4"/>
                  </a:solidFill>
                  <a:latin typeface="Century Gothic" panose="020B0502020202020204" pitchFamily="34" charset="0"/>
                </a:rPr>
                <a:t>Community</a:t>
              </a:r>
            </a:p>
            <a:p>
              <a:pPr algn="ctr"/>
              <a:r>
                <a:rPr lang="en-US" sz="494" dirty="0">
                  <a:solidFill>
                    <a:srgbClr val="4472C4"/>
                  </a:solidFill>
                  <a:latin typeface="Century Gothic" panose="020B0502020202020204" pitchFamily="34" charset="0"/>
                </a:rPr>
                <a:t>Node</a:t>
              </a:r>
            </a:p>
          </p:txBody>
        </p:sp>
        <p:sp>
          <p:nvSpPr>
            <p:cNvPr id="11" name="Oval 10"/>
            <p:cNvSpPr/>
            <p:nvPr/>
          </p:nvSpPr>
          <p:spPr>
            <a:xfrm>
              <a:off x="10881360" y="1210835"/>
              <a:ext cx="731520" cy="73152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494" dirty="0">
                  <a:solidFill>
                    <a:srgbClr val="C00000"/>
                  </a:solidFill>
                  <a:latin typeface="Century Gothic" panose="020B0502020202020204" pitchFamily="34" charset="0"/>
                </a:rPr>
                <a:t>Formal</a:t>
              </a:r>
            </a:p>
            <a:p>
              <a:pPr algn="ctr"/>
              <a:r>
                <a:rPr lang="en-US" sz="494" dirty="0">
                  <a:solidFill>
                    <a:srgbClr val="C00000"/>
                  </a:solidFill>
                  <a:latin typeface="Century Gothic" panose="020B0502020202020204" pitchFamily="34" charset="0"/>
                </a:rPr>
                <a:t>Org or Board</a:t>
              </a:r>
            </a:p>
          </p:txBody>
        </p:sp>
      </p:grpSp>
      <p:grpSp>
        <p:nvGrpSpPr>
          <p:cNvPr id="12" name="Group 11"/>
          <p:cNvGrpSpPr/>
          <p:nvPr/>
        </p:nvGrpSpPr>
        <p:grpSpPr>
          <a:xfrm>
            <a:off x="6077044" y="6464826"/>
            <a:ext cx="2813338" cy="835981"/>
            <a:chOff x="9004317" y="1628642"/>
            <a:chExt cx="4554928" cy="1353492"/>
          </a:xfrm>
        </p:grpSpPr>
        <p:sp>
          <p:nvSpPr>
            <p:cNvPr id="13" name="TextBox 12"/>
            <p:cNvSpPr txBox="1"/>
            <p:nvPr/>
          </p:nvSpPr>
          <p:spPr>
            <a:xfrm>
              <a:off x="9004317" y="1628642"/>
              <a:ext cx="3843818" cy="303448"/>
            </a:xfrm>
            <a:prstGeom prst="rect">
              <a:avLst/>
            </a:prstGeom>
            <a:noFill/>
          </p:spPr>
          <p:txBody>
            <a:bodyPr wrap="square" rtlCol="0">
              <a:spAutoFit/>
            </a:bodyPr>
            <a:lstStyle/>
            <a:p>
              <a:r>
                <a:rPr lang="en-US" sz="618" dirty="0">
                  <a:latin typeface="Century Gothic" panose="020B0502020202020204" pitchFamily="34" charset="0"/>
                </a:rPr>
                <a:t>Links are the communication pathways</a:t>
              </a:r>
            </a:p>
          </p:txBody>
        </p:sp>
        <p:cxnSp>
          <p:nvCxnSpPr>
            <p:cNvPr id="14" name="Straight Connector 13"/>
            <p:cNvCxnSpPr/>
            <p:nvPr/>
          </p:nvCxnSpPr>
          <p:spPr>
            <a:xfrm flipH="1">
              <a:off x="9141358" y="1929026"/>
              <a:ext cx="573828" cy="306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9779183" y="1829103"/>
              <a:ext cx="2844432" cy="272613"/>
            </a:xfrm>
            <a:prstGeom prst="rect">
              <a:avLst/>
            </a:prstGeom>
            <a:noFill/>
          </p:spPr>
          <p:txBody>
            <a:bodyPr wrap="square" rtlCol="0">
              <a:spAutoFit/>
            </a:bodyPr>
            <a:lstStyle/>
            <a:p>
              <a:r>
                <a:rPr lang="en-US" sz="494" dirty="0">
                  <a:solidFill>
                    <a:schemeClr val="tx1">
                      <a:lumMod val="50000"/>
                      <a:lumOff val="50000"/>
                    </a:schemeClr>
                  </a:solidFill>
                  <a:latin typeface="Century Gothic" panose="020B0502020202020204" pitchFamily="34" charset="0"/>
                </a:rPr>
                <a:t>Status/Reporting Communication pathway</a:t>
              </a:r>
            </a:p>
          </p:txBody>
        </p:sp>
        <p:cxnSp>
          <p:nvCxnSpPr>
            <p:cNvPr id="16" name="Straight Connector 15"/>
            <p:cNvCxnSpPr/>
            <p:nvPr/>
          </p:nvCxnSpPr>
          <p:spPr>
            <a:xfrm flipH="1">
              <a:off x="9141358" y="2215248"/>
              <a:ext cx="573828" cy="30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779183" y="2113564"/>
              <a:ext cx="3244485" cy="395737"/>
            </a:xfrm>
            <a:prstGeom prst="rect">
              <a:avLst/>
            </a:prstGeom>
            <a:noFill/>
          </p:spPr>
          <p:txBody>
            <a:bodyPr wrap="square" rtlCol="0">
              <a:spAutoFit/>
            </a:bodyPr>
            <a:lstStyle/>
            <a:p>
              <a:r>
                <a:rPr lang="en-US" sz="494" dirty="0">
                  <a:solidFill>
                    <a:schemeClr val="tx1">
                      <a:lumMod val="50000"/>
                      <a:lumOff val="50000"/>
                    </a:schemeClr>
                  </a:solidFill>
                  <a:latin typeface="Century Gothic" panose="020B0502020202020204" pitchFamily="34" charset="0"/>
                </a:rPr>
                <a:t>Primary Stakeholder – shares and uses the IA “Mental Model”</a:t>
              </a:r>
            </a:p>
          </p:txBody>
        </p:sp>
        <p:cxnSp>
          <p:nvCxnSpPr>
            <p:cNvPr id="18" name="Straight Connector 17"/>
            <p:cNvCxnSpPr/>
            <p:nvPr/>
          </p:nvCxnSpPr>
          <p:spPr>
            <a:xfrm flipH="1">
              <a:off x="9141358" y="2553097"/>
              <a:ext cx="573828" cy="306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779183" y="2425854"/>
              <a:ext cx="3244485" cy="272613"/>
            </a:xfrm>
            <a:prstGeom prst="rect">
              <a:avLst/>
            </a:prstGeom>
            <a:noFill/>
          </p:spPr>
          <p:txBody>
            <a:bodyPr wrap="square" rtlCol="0">
              <a:spAutoFit/>
            </a:bodyPr>
            <a:lstStyle/>
            <a:p>
              <a:r>
                <a:rPr lang="en-US" sz="494" dirty="0">
                  <a:solidFill>
                    <a:schemeClr val="tx1">
                      <a:lumMod val="50000"/>
                      <a:lumOff val="50000"/>
                    </a:schemeClr>
                  </a:solidFill>
                  <a:latin typeface="Century Gothic" panose="020B0502020202020204" pitchFamily="34" charset="0"/>
                </a:rPr>
                <a:t>Governance/Decision/Rules communication pathway</a:t>
              </a:r>
            </a:p>
          </p:txBody>
        </p:sp>
        <p:cxnSp>
          <p:nvCxnSpPr>
            <p:cNvPr id="20" name="Straight Connector 19"/>
            <p:cNvCxnSpPr/>
            <p:nvPr/>
          </p:nvCxnSpPr>
          <p:spPr>
            <a:xfrm flipH="1">
              <a:off x="9141358" y="2817243"/>
              <a:ext cx="573828" cy="3068"/>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9779182" y="2709521"/>
              <a:ext cx="3780063" cy="272613"/>
            </a:xfrm>
            <a:prstGeom prst="rect">
              <a:avLst/>
            </a:prstGeom>
            <a:noFill/>
          </p:spPr>
          <p:txBody>
            <a:bodyPr wrap="square" rtlCol="0">
              <a:spAutoFit/>
            </a:bodyPr>
            <a:lstStyle/>
            <a:p>
              <a:r>
                <a:rPr lang="en-US" sz="494" dirty="0">
                  <a:solidFill>
                    <a:schemeClr val="tx1">
                      <a:lumMod val="50000"/>
                      <a:lumOff val="50000"/>
                    </a:schemeClr>
                  </a:solidFill>
                  <a:latin typeface="Century Gothic" panose="020B0502020202020204" pitchFamily="34" charset="0"/>
                </a:rPr>
                <a:t>Informal communication pathway – some level of shared interest</a:t>
              </a:r>
            </a:p>
          </p:txBody>
        </p:sp>
      </p:grpSp>
      <p:sp>
        <p:nvSpPr>
          <p:cNvPr id="22" name="Oval 21"/>
          <p:cNvSpPr/>
          <p:nvPr/>
        </p:nvSpPr>
        <p:spPr>
          <a:xfrm>
            <a:off x="3414780" y="3622920"/>
            <a:ext cx="640080" cy="640080"/>
          </a:xfrm>
          <a:prstGeom prst="ellipse">
            <a:avLst/>
          </a:prstGeom>
          <a:noFill/>
          <a:ln w="12700" cap="flat" cmpd="sng" algn="ctr">
            <a:solidFill>
              <a:srgbClr val="5B9BD5">
                <a:shade val="50000"/>
              </a:srgbClr>
            </a:solidFill>
            <a:prstDash val="solid"/>
            <a:miter lim="800000"/>
          </a:ln>
          <a:effectLst/>
        </p:spPr>
        <p:txBody>
          <a:bodyPr lIns="0" rIns="0" rtlCol="0" anchor="ctr"/>
          <a:lstStyle/>
          <a:p>
            <a:pPr algn="ctr" defTabSz="564733"/>
            <a:r>
              <a:rPr lang="en-US" sz="800" kern="0" dirty="0">
                <a:solidFill>
                  <a:srgbClr val="4472C4"/>
                </a:solidFill>
              </a:rPr>
              <a:t>Big Data </a:t>
            </a:r>
          </a:p>
          <a:p>
            <a:pPr algn="ctr" defTabSz="564733"/>
            <a:r>
              <a:rPr lang="en-US" sz="800" kern="0" dirty="0">
                <a:solidFill>
                  <a:srgbClr val="4472C4"/>
                </a:solidFill>
              </a:rPr>
              <a:t>Working </a:t>
            </a:r>
          </a:p>
          <a:p>
            <a:pPr algn="ctr" defTabSz="564733"/>
            <a:r>
              <a:rPr lang="en-US" sz="800" kern="0" dirty="0">
                <a:solidFill>
                  <a:srgbClr val="4472C4"/>
                </a:solidFill>
              </a:rPr>
              <a:t>Group</a:t>
            </a:r>
          </a:p>
        </p:txBody>
      </p:sp>
      <p:sp>
        <p:nvSpPr>
          <p:cNvPr id="23" name="Oval 22"/>
          <p:cNvSpPr/>
          <p:nvPr/>
        </p:nvSpPr>
        <p:spPr>
          <a:xfrm>
            <a:off x="6836121" y="3913137"/>
            <a:ext cx="548640" cy="548640"/>
          </a:xfrm>
          <a:prstGeom prst="ellipse">
            <a:avLst/>
          </a:prstGeom>
          <a:noFill/>
          <a:ln w="12700" cap="flat" cmpd="sng" algn="ctr">
            <a:solidFill>
              <a:srgbClr val="5B9BD5">
                <a:shade val="50000"/>
              </a:srgbClr>
            </a:solidFill>
            <a:prstDash val="solid"/>
            <a:miter lim="800000"/>
          </a:ln>
          <a:effectLst/>
        </p:spPr>
        <p:txBody>
          <a:bodyPr lIns="0" rIns="0" rtlCol="0" anchor="ctr"/>
          <a:lstStyle/>
          <a:p>
            <a:pPr algn="ctr" defTabSz="564733">
              <a:defRPr/>
            </a:pPr>
            <a:r>
              <a:rPr lang="en-US" sz="800" kern="0" dirty="0">
                <a:solidFill>
                  <a:srgbClr val="4472C4"/>
                </a:solidFill>
                <a:latin typeface="Century Gothic" panose="020B0502020202020204" pitchFamily="34" charset="0"/>
              </a:rPr>
              <a:t>OCE SE TDT</a:t>
            </a:r>
          </a:p>
        </p:txBody>
      </p:sp>
      <p:sp>
        <p:nvSpPr>
          <p:cNvPr id="24" name="Oval 23"/>
          <p:cNvSpPr/>
          <p:nvPr/>
        </p:nvSpPr>
        <p:spPr>
          <a:xfrm>
            <a:off x="4569961" y="3338091"/>
            <a:ext cx="548640" cy="548640"/>
          </a:xfrm>
          <a:prstGeom prst="ellipse">
            <a:avLst/>
          </a:prstGeom>
          <a:noFill/>
          <a:ln w="12700" cap="flat" cmpd="sng" algn="ctr">
            <a:solidFill>
              <a:srgbClr val="5B9BD5">
                <a:shade val="50000"/>
              </a:srgbClr>
            </a:solidFill>
            <a:prstDash val="solid"/>
            <a:miter lim="800000"/>
          </a:ln>
          <a:effectLst/>
        </p:spPr>
        <p:txBody>
          <a:bodyPr lIns="0" rIns="0" rtlCol="0" anchor="ctr"/>
          <a:lstStyle/>
          <a:p>
            <a:pPr algn="ctr" defTabSz="564733">
              <a:defRPr/>
            </a:pPr>
            <a:r>
              <a:rPr lang="en-US" sz="800" kern="0" dirty="0">
                <a:solidFill>
                  <a:srgbClr val="4472C4"/>
                </a:solidFill>
              </a:rPr>
              <a:t>OCIO IMP</a:t>
            </a:r>
          </a:p>
        </p:txBody>
      </p:sp>
      <p:sp>
        <p:nvSpPr>
          <p:cNvPr id="25" name="Oval 24"/>
          <p:cNvSpPr/>
          <p:nvPr/>
        </p:nvSpPr>
        <p:spPr>
          <a:xfrm>
            <a:off x="6937371" y="3153924"/>
            <a:ext cx="640080" cy="640080"/>
          </a:xfrm>
          <a:prstGeom prst="ellipse">
            <a:avLst/>
          </a:prstGeom>
          <a:noFill/>
          <a:ln w="12700" cap="flat" cmpd="sng" algn="ctr">
            <a:solidFill>
              <a:srgbClr val="5B9BD5">
                <a:shade val="50000"/>
              </a:srgbClr>
            </a:solidFill>
            <a:prstDash val="solid"/>
            <a:miter lim="800000"/>
          </a:ln>
          <a:effectLst/>
        </p:spPr>
        <p:txBody>
          <a:bodyPr lIns="0" rIns="0" rtlCol="0" anchor="ctr"/>
          <a:lstStyle/>
          <a:p>
            <a:pPr algn="ctr" defTabSz="564733">
              <a:defRPr/>
            </a:pPr>
            <a:r>
              <a:rPr lang="en-US" sz="600" kern="0" dirty="0">
                <a:solidFill>
                  <a:srgbClr val="4472C4"/>
                </a:solidFill>
                <a:latin typeface="Century Gothic" panose="020B0502020202020204" pitchFamily="34" charset="0"/>
              </a:rPr>
              <a:t>OCE Knowledge Mgmt Community</a:t>
            </a:r>
          </a:p>
        </p:txBody>
      </p:sp>
      <p:sp>
        <p:nvSpPr>
          <p:cNvPr id="26" name="Oval 25"/>
          <p:cNvSpPr/>
          <p:nvPr/>
        </p:nvSpPr>
        <p:spPr>
          <a:xfrm>
            <a:off x="5199210" y="3327169"/>
            <a:ext cx="548640" cy="548640"/>
          </a:xfrm>
          <a:prstGeom prst="ellipse">
            <a:avLst/>
          </a:prstGeom>
          <a:noFill/>
          <a:ln w="12700" cap="flat" cmpd="sng" algn="ctr">
            <a:solidFill>
              <a:srgbClr val="5B9BD5">
                <a:shade val="50000"/>
              </a:srgbClr>
            </a:solidFill>
            <a:prstDash val="solid"/>
            <a:miter lim="800000"/>
          </a:ln>
          <a:effectLst/>
        </p:spPr>
        <p:txBody>
          <a:bodyPr lIns="0" rIns="0" rtlCol="0" anchor="ctr"/>
          <a:lstStyle/>
          <a:p>
            <a:pPr algn="ctr" defTabSz="564733">
              <a:defRPr/>
            </a:pPr>
            <a:r>
              <a:rPr lang="en-US" sz="800" kern="0" dirty="0">
                <a:solidFill>
                  <a:srgbClr val="4472C4"/>
                </a:solidFill>
                <a:latin typeface="Century Gothic" panose="020B0502020202020204" pitchFamily="34" charset="0"/>
              </a:rPr>
              <a:t>OCIO EA</a:t>
            </a:r>
          </a:p>
        </p:txBody>
      </p:sp>
      <p:sp>
        <p:nvSpPr>
          <p:cNvPr id="27" name="Oval 26"/>
          <p:cNvSpPr/>
          <p:nvPr/>
        </p:nvSpPr>
        <p:spPr>
          <a:xfrm>
            <a:off x="4024734" y="4851293"/>
            <a:ext cx="640080" cy="640080"/>
          </a:xfrm>
          <a:prstGeom prst="ellipse">
            <a:avLst/>
          </a:prstGeom>
          <a:noFill/>
          <a:ln w="12700" cap="flat" cmpd="sng" algn="ctr">
            <a:solidFill>
              <a:srgbClr val="5B9BD5">
                <a:shade val="50000"/>
              </a:srgbClr>
            </a:solidFill>
            <a:prstDash val="solid"/>
            <a:miter lim="800000"/>
          </a:ln>
          <a:effectLst/>
        </p:spPr>
        <p:txBody>
          <a:bodyPr lIns="0" rIns="0" rtlCol="0" anchor="ctr"/>
          <a:lstStyle/>
          <a:p>
            <a:pPr algn="ctr" defTabSz="564733">
              <a:defRPr/>
            </a:pPr>
            <a:r>
              <a:rPr lang="en-US" sz="600" kern="0" dirty="0">
                <a:solidFill>
                  <a:srgbClr val="4472C4"/>
                </a:solidFill>
                <a:latin typeface="Century Gothic" panose="020B0502020202020204" pitchFamily="34" charset="0"/>
              </a:rPr>
              <a:t>Agency Records Mgmt Community</a:t>
            </a:r>
          </a:p>
        </p:txBody>
      </p:sp>
      <p:sp>
        <p:nvSpPr>
          <p:cNvPr id="28" name="Oval 27"/>
          <p:cNvSpPr/>
          <p:nvPr/>
        </p:nvSpPr>
        <p:spPr>
          <a:xfrm>
            <a:off x="6898275" y="4581723"/>
            <a:ext cx="640080" cy="640080"/>
          </a:xfrm>
          <a:prstGeom prst="ellipse">
            <a:avLst/>
          </a:prstGeom>
          <a:noFill/>
          <a:ln w="12700" cap="flat" cmpd="sng" algn="ctr">
            <a:solidFill>
              <a:srgbClr val="5B9BD5">
                <a:shade val="50000"/>
              </a:srgbClr>
            </a:solidFill>
            <a:prstDash val="solid"/>
            <a:miter lim="800000"/>
          </a:ln>
          <a:effectLst/>
        </p:spPr>
        <p:txBody>
          <a:bodyPr lIns="0" rIns="0" rtlCol="0" anchor="ctr"/>
          <a:lstStyle/>
          <a:p>
            <a:pPr algn="ctr" defTabSz="564733">
              <a:defRPr/>
            </a:pPr>
            <a:r>
              <a:rPr lang="en-US" sz="600" kern="0" dirty="0">
                <a:solidFill>
                  <a:srgbClr val="4472C4"/>
                </a:solidFill>
                <a:latin typeface="Century Gothic" panose="020B0502020202020204" pitchFamily="34" charset="0"/>
              </a:rPr>
              <a:t>Product Lifecycle </a:t>
            </a:r>
            <a:r>
              <a:rPr lang="en-US" sz="600" kern="0" dirty="0" err="1">
                <a:solidFill>
                  <a:srgbClr val="4472C4"/>
                </a:solidFill>
                <a:latin typeface="Century Gothic" panose="020B0502020202020204" pitchFamily="34" charset="0"/>
              </a:rPr>
              <a:t>Mgmt</a:t>
            </a:r>
            <a:r>
              <a:rPr lang="en-US" sz="600" kern="0" dirty="0">
                <a:solidFill>
                  <a:srgbClr val="4472C4"/>
                </a:solidFill>
                <a:latin typeface="Century Gothic" panose="020B0502020202020204" pitchFamily="34" charset="0"/>
              </a:rPr>
              <a:t> Steering Committee</a:t>
            </a:r>
          </a:p>
        </p:txBody>
      </p:sp>
      <p:sp>
        <p:nvSpPr>
          <p:cNvPr id="30" name="Oval 29"/>
          <p:cNvSpPr/>
          <p:nvPr/>
        </p:nvSpPr>
        <p:spPr>
          <a:xfrm>
            <a:off x="3809097" y="2609917"/>
            <a:ext cx="640080" cy="640080"/>
          </a:xfrm>
          <a:prstGeom prst="ellipse">
            <a:avLst/>
          </a:prstGeom>
          <a:noFill/>
          <a:ln w="12700" cap="flat" cmpd="sng" algn="ctr">
            <a:solidFill>
              <a:srgbClr val="C00000"/>
            </a:solidFill>
            <a:prstDash val="solid"/>
            <a:miter lim="800000"/>
          </a:ln>
          <a:effectLst/>
        </p:spPr>
        <p:txBody>
          <a:bodyPr lIns="0" rIns="0" rtlCol="0" anchor="ctr"/>
          <a:lstStyle/>
          <a:p>
            <a:pPr algn="ctr" defTabSz="564733">
              <a:defRPr/>
            </a:pPr>
            <a:r>
              <a:rPr lang="en-US" sz="800" kern="0" dirty="0">
                <a:solidFill>
                  <a:srgbClr val="C00000"/>
                </a:solidFill>
                <a:latin typeface="Century Gothic" panose="020B0502020202020204" pitchFamily="34" charset="0"/>
              </a:rPr>
              <a:t>OCIO </a:t>
            </a:r>
          </a:p>
          <a:p>
            <a:pPr algn="ctr" defTabSz="564733">
              <a:defRPr/>
            </a:pPr>
            <a:r>
              <a:rPr lang="en-US" sz="800" kern="0" dirty="0" smtClean="0">
                <a:solidFill>
                  <a:srgbClr val="C00000"/>
                </a:solidFill>
                <a:latin typeface="Century Gothic" panose="020B0502020202020204" pitchFamily="34" charset="0"/>
              </a:rPr>
              <a:t>ECCB</a:t>
            </a:r>
            <a:endParaRPr lang="en-US" sz="800" kern="0" dirty="0">
              <a:solidFill>
                <a:srgbClr val="C00000"/>
              </a:solidFill>
              <a:latin typeface="Century Gothic" panose="020B0502020202020204" pitchFamily="34" charset="0"/>
            </a:endParaRPr>
          </a:p>
        </p:txBody>
      </p:sp>
      <p:sp>
        <p:nvSpPr>
          <p:cNvPr id="31" name="Oval 30"/>
          <p:cNvSpPr/>
          <p:nvPr/>
        </p:nvSpPr>
        <p:spPr>
          <a:xfrm>
            <a:off x="8270627" y="3812601"/>
            <a:ext cx="731520" cy="731520"/>
          </a:xfrm>
          <a:prstGeom prst="ellipse">
            <a:avLst/>
          </a:prstGeom>
          <a:noFill/>
          <a:ln w="12700" cap="flat" cmpd="sng" algn="ctr">
            <a:solidFill>
              <a:srgbClr val="C00000"/>
            </a:solidFill>
            <a:prstDash val="solid"/>
            <a:miter lim="800000"/>
          </a:ln>
          <a:effectLst/>
        </p:spPr>
        <p:txBody>
          <a:bodyPr lIns="0" rIns="0" rtlCol="0" anchor="ctr"/>
          <a:lstStyle/>
          <a:p>
            <a:pPr algn="ctr" defTabSz="564733">
              <a:defRPr/>
            </a:pPr>
            <a:r>
              <a:rPr lang="en-US" sz="1000" kern="0" dirty="0">
                <a:solidFill>
                  <a:srgbClr val="C00000"/>
                </a:solidFill>
                <a:latin typeface="Century Gothic" panose="020B0502020202020204" pitchFamily="34" charset="0"/>
              </a:rPr>
              <a:t>OCE </a:t>
            </a:r>
          </a:p>
          <a:p>
            <a:pPr algn="ctr" defTabSz="564733">
              <a:defRPr/>
            </a:pPr>
            <a:r>
              <a:rPr lang="en-US" sz="1000" kern="0" dirty="0">
                <a:solidFill>
                  <a:srgbClr val="C00000"/>
                </a:solidFill>
                <a:latin typeface="Century Gothic" panose="020B0502020202020204" pitchFamily="34" charset="0"/>
              </a:rPr>
              <a:t>EMB</a:t>
            </a:r>
          </a:p>
        </p:txBody>
      </p:sp>
      <p:cxnSp>
        <p:nvCxnSpPr>
          <p:cNvPr id="35" name="Straight Connector 34"/>
          <p:cNvCxnSpPr>
            <a:stCxn id="28" idx="1"/>
            <a:endCxn id="23" idx="3"/>
          </p:cNvCxnSpPr>
          <p:nvPr/>
        </p:nvCxnSpPr>
        <p:spPr>
          <a:xfrm flipH="1" flipV="1">
            <a:off x="6916467" y="4381431"/>
            <a:ext cx="75546" cy="294030"/>
          </a:xfrm>
          <a:prstGeom prst="line">
            <a:avLst/>
          </a:prstGeom>
          <a:noFill/>
          <a:ln w="19050" cap="flat" cmpd="sng" algn="ctr">
            <a:solidFill>
              <a:srgbClr val="5B9BD5"/>
            </a:solidFill>
            <a:prstDash val="solid"/>
            <a:miter lim="800000"/>
          </a:ln>
          <a:effectLst/>
        </p:spPr>
      </p:cxnSp>
      <p:cxnSp>
        <p:nvCxnSpPr>
          <p:cNvPr id="36" name="Straight Connector 35"/>
          <p:cNvCxnSpPr>
            <a:stCxn id="31" idx="2"/>
            <a:endCxn id="23" idx="6"/>
          </p:cNvCxnSpPr>
          <p:nvPr/>
        </p:nvCxnSpPr>
        <p:spPr>
          <a:xfrm flipH="1">
            <a:off x="7384761" y="4178361"/>
            <a:ext cx="885866" cy="9096"/>
          </a:xfrm>
          <a:prstGeom prst="line">
            <a:avLst/>
          </a:prstGeom>
          <a:noFill/>
          <a:ln w="28575" cap="flat" cmpd="sng" algn="ctr">
            <a:solidFill>
              <a:srgbClr val="C00000"/>
            </a:solidFill>
            <a:prstDash val="solid"/>
            <a:miter lim="800000"/>
          </a:ln>
          <a:effectLst/>
        </p:spPr>
      </p:cxnSp>
      <p:cxnSp>
        <p:nvCxnSpPr>
          <p:cNvPr id="37" name="Straight Connector 36"/>
          <p:cNvCxnSpPr>
            <a:stCxn id="33" idx="7"/>
            <a:endCxn id="23" idx="2"/>
          </p:cNvCxnSpPr>
          <p:nvPr/>
        </p:nvCxnSpPr>
        <p:spPr>
          <a:xfrm flipV="1">
            <a:off x="6175724" y="4187457"/>
            <a:ext cx="660397" cy="336440"/>
          </a:xfrm>
          <a:prstGeom prst="line">
            <a:avLst/>
          </a:prstGeom>
          <a:noFill/>
          <a:ln w="28575" cap="flat" cmpd="sng" algn="ctr">
            <a:solidFill>
              <a:sysClr val="windowText" lastClr="000000"/>
            </a:solidFill>
            <a:prstDash val="solid"/>
            <a:miter lim="800000"/>
          </a:ln>
          <a:effectLst/>
        </p:spPr>
      </p:cxnSp>
      <p:cxnSp>
        <p:nvCxnSpPr>
          <p:cNvPr id="38" name="Straight Connector 37"/>
          <p:cNvCxnSpPr>
            <a:stCxn id="33" idx="1"/>
            <a:endCxn id="24" idx="4"/>
          </p:cNvCxnSpPr>
          <p:nvPr/>
        </p:nvCxnSpPr>
        <p:spPr>
          <a:xfrm flipH="1" flipV="1">
            <a:off x="4844281" y="3886731"/>
            <a:ext cx="814181" cy="637166"/>
          </a:xfrm>
          <a:prstGeom prst="line">
            <a:avLst/>
          </a:prstGeom>
          <a:noFill/>
          <a:ln w="19050" cap="flat" cmpd="sng" algn="ctr">
            <a:solidFill>
              <a:srgbClr val="5B9BD5"/>
            </a:solidFill>
            <a:prstDash val="solid"/>
            <a:miter lim="800000"/>
          </a:ln>
          <a:effectLst/>
        </p:spPr>
      </p:cxnSp>
      <p:cxnSp>
        <p:nvCxnSpPr>
          <p:cNvPr id="40" name="Straight Connector 39"/>
          <p:cNvCxnSpPr>
            <a:stCxn id="24" idx="4"/>
            <a:endCxn id="27" idx="7"/>
          </p:cNvCxnSpPr>
          <p:nvPr/>
        </p:nvCxnSpPr>
        <p:spPr>
          <a:xfrm flipH="1">
            <a:off x="4571076" y="3886731"/>
            <a:ext cx="273205" cy="1058300"/>
          </a:xfrm>
          <a:prstGeom prst="line">
            <a:avLst/>
          </a:prstGeom>
          <a:noFill/>
          <a:ln w="19050" cap="flat" cmpd="sng" algn="ctr">
            <a:solidFill>
              <a:srgbClr val="5B9BD5"/>
            </a:solidFill>
            <a:prstDash val="solid"/>
            <a:miter lim="800000"/>
          </a:ln>
          <a:effectLst/>
        </p:spPr>
      </p:cxnSp>
      <p:cxnSp>
        <p:nvCxnSpPr>
          <p:cNvPr id="41" name="Straight Connector 40"/>
          <p:cNvCxnSpPr>
            <a:stCxn id="33" idx="3"/>
            <a:endCxn id="27" idx="6"/>
          </p:cNvCxnSpPr>
          <p:nvPr/>
        </p:nvCxnSpPr>
        <p:spPr>
          <a:xfrm flipH="1">
            <a:off x="4664814" y="5041159"/>
            <a:ext cx="993648" cy="130174"/>
          </a:xfrm>
          <a:prstGeom prst="line">
            <a:avLst/>
          </a:prstGeom>
          <a:noFill/>
          <a:ln w="28575" cap="flat" cmpd="sng" algn="ctr">
            <a:solidFill>
              <a:sysClr val="windowText" lastClr="000000"/>
            </a:solidFill>
            <a:prstDash val="dash"/>
            <a:miter lim="800000"/>
          </a:ln>
          <a:effectLst/>
        </p:spPr>
      </p:cxnSp>
      <p:cxnSp>
        <p:nvCxnSpPr>
          <p:cNvPr id="42" name="Straight Connector 41"/>
          <p:cNvCxnSpPr>
            <a:stCxn id="22" idx="7"/>
            <a:endCxn id="24" idx="2"/>
          </p:cNvCxnSpPr>
          <p:nvPr/>
        </p:nvCxnSpPr>
        <p:spPr>
          <a:xfrm flipV="1">
            <a:off x="3961122" y="3612411"/>
            <a:ext cx="608839" cy="104247"/>
          </a:xfrm>
          <a:prstGeom prst="line">
            <a:avLst/>
          </a:prstGeom>
          <a:noFill/>
          <a:ln w="6350" cap="flat" cmpd="sng" algn="ctr">
            <a:solidFill>
              <a:srgbClr val="44546A"/>
            </a:solidFill>
            <a:prstDash val="dash"/>
            <a:miter lim="800000"/>
          </a:ln>
          <a:effectLst/>
        </p:spPr>
      </p:cxnSp>
      <p:cxnSp>
        <p:nvCxnSpPr>
          <p:cNvPr id="43" name="Straight Connector 42"/>
          <p:cNvCxnSpPr>
            <a:stCxn id="33" idx="0"/>
            <a:endCxn id="26" idx="4"/>
          </p:cNvCxnSpPr>
          <p:nvPr/>
        </p:nvCxnSpPr>
        <p:spPr>
          <a:xfrm flipH="1" flipV="1">
            <a:off x="5473530" y="3875809"/>
            <a:ext cx="443563" cy="540959"/>
          </a:xfrm>
          <a:prstGeom prst="line">
            <a:avLst/>
          </a:prstGeom>
          <a:noFill/>
          <a:ln w="28575" cap="flat" cmpd="sng" algn="ctr">
            <a:solidFill>
              <a:sysClr val="windowText" lastClr="000000"/>
            </a:solidFill>
            <a:prstDash val="solid"/>
            <a:miter lim="800000"/>
          </a:ln>
          <a:effectLst/>
        </p:spPr>
      </p:cxnSp>
      <p:cxnSp>
        <p:nvCxnSpPr>
          <p:cNvPr id="44" name="Straight Connector 43"/>
          <p:cNvCxnSpPr>
            <a:stCxn id="33" idx="5"/>
            <a:endCxn id="28" idx="2"/>
          </p:cNvCxnSpPr>
          <p:nvPr/>
        </p:nvCxnSpPr>
        <p:spPr>
          <a:xfrm flipV="1">
            <a:off x="6175724" y="4901763"/>
            <a:ext cx="722551" cy="139396"/>
          </a:xfrm>
          <a:prstGeom prst="line">
            <a:avLst/>
          </a:prstGeom>
          <a:noFill/>
          <a:ln w="28575" cap="flat" cmpd="sng" algn="ctr">
            <a:solidFill>
              <a:sysClr val="windowText" lastClr="000000"/>
            </a:solidFill>
            <a:prstDash val="solid"/>
            <a:miter lim="800000"/>
          </a:ln>
          <a:effectLst/>
        </p:spPr>
      </p:cxnSp>
      <p:cxnSp>
        <p:nvCxnSpPr>
          <p:cNvPr id="45" name="Straight Connector 44"/>
          <p:cNvCxnSpPr>
            <a:stCxn id="33" idx="7"/>
            <a:endCxn id="25" idx="3"/>
          </p:cNvCxnSpPr>
          <p:nvPr/>
        </p:nvCxnSpPr>
        <p:spPr>
          <a:xfrm flipV="1">
            <a:off x="6175724" y="3700266"/>
            <a:ext cx="855385" cy="823631"/>
          </a:xfrm>
          <a:prstGeom prst="line">
            <a:avLst/>
          </a:prstGeom>
          <a:noFill/>
          <a:ln w="28575" cap="flat" cmpd="sng" algn="ctr">
            <a:solidFill>
              <a:sysClr val="windowText" lastClr="000000"/>
            </a:solidFill>
            <a:prstDash val="solid"/>
            <a:miter lim="800000"/>
          </a:ln>
          <a:effectLst/>
        </p:spPr>
      </p:cxnSp>
      <p:cxnSp>
        <p:nvCxnSpPr>
          <p:cNvPr id="46" name="Straight Connector 45"/>
          <p:cNvCxnSpPr>
            <a:stCxn id="30" idx="5"/>
            <a:endCxn id="24" idx="1"/>
          </p:cNvCxnSpPr>
          <p:nvPr/>
        </p:nvCxnSpPr>
        <p:spPr>
          <a:xfrm>
            <a:off x="4355439" y="3156259"/>
            <a:ext cx="294868" cy="262178"/>
          </a:xfrm>
          <a:prstGeom prst="line">
            <a:avLst/>
          </a:prstGeom>
          <a:noFill/>
          <a:ln w="28575" cap="flat" cmpd="sng" algn="ctr">
            <a:solidFill>
              <a:srgbClr val="C00000"/>
            </a:solidFill>
            <a:prstDash val="solid"/>
            <a:miter lim="800000"/>
          </a:ln>
          <a:effectLst/>
        </p:spPr>
      </p:cxnSp>
      <p:sp>
        <p:nvSpPr>
          <p:cNvPr id="47" name="Oval 46"/>
          <p:cNvSpPr/>
          <p:nvPr/>
        </p:nvSpPr>
        <p:spPr>
          <a:xfrm>
            <a:off x="4510466" y="5417605"/>
            <a:ext cx="548640" cy="548640"/>
          </a:xfrm>
          <a:prstGeom prst="ellipse">
            <a:avLst/>
          </a:prstGeom>
          <a:noFill/>
          <a:ln w="12700" cap="flat" cmpd="sng" algn="ctr">
            <a:solidFill>
              <a:srgbClr val="5B9BD5">
                <a:shade val="50000"/>
              </a:srgbClr>
            </a:solidFill>
            <a:prstDash val="solid"/>
            <a:miter lim="800000"/>
          </a:ln>
          <a:effectLst/>
        </p:spPr>
        <p:txBody>
          <a:bodyPr lIns="0" rIns="0" rtlCol="0" anchor="ctr"/>
          <a:lstStyle/>
          <a:p>
            <a:pPr algn="ctr" defTabSz="564733"/>
            <a:r>
              <a:rPr lang="en-US" sz="800" kern="0" dirty="0">
                <a:solidFill>
                  <a:srgbClr val="4472C4"/>
                </a:solidFill>
              </a:rPr>
              <a:t>NIAWG</a:t>
            </a:r>
          </a:p>
        </p:txBody>
      </p:sp>
      <p:cxnSp>
        <p:nvCxnSpPr>
          <p:cNvPr id="48" name="Straight Connector 47"/>
          <p:cNvCxnSpPr>
            <a:stCxn id="33" idx="3"/>
            <a:endCxn id="47" idx="7"/>
          </p:cNvCxnSpPr>
          <p:nvPr/>
        </p:nvCxnSpPr>
        <p:spPr>
          <a:xfrm flipH="1">
            <a:off x="4978760" y="5041159"/>
            <a:ext cx="679702" cy="456792"/>
          </a:xfrm>
          <a:prstGeom prst="line">
            <a:avLst/>
          </a:prstGeom>
          <a:noFill/>
          <a:ln w="28575" cap="flat" cmpd="sng" algn="ctr">
            <a:solidFill>
              <a:sysClr val="windowText" lastClr="000000"/>
            </a:solidFill>
            <a:prstDash val="solid"/>
            <a:miter lim="800000"/>
          </a:ln>
          <a:effectLst/>
        </p:spPr>
      </p:cxnSp>
      <p:sp>
        <p:nvSpPr>
          <p:cNvPr id="49" name="Oval 48"/>
          <p:cNvSpPr/>
          <p:nvPr/>
        </p:nvSpPr>
        <p:spPr>
          <a:xfrm>
            <a:off x="4889642" y="1215613"/>
            <a:ext cx="731520" cy="731520"/>
          </a:xfrm>
          <a:prstGeom prst="ellipse">
            <a:avLst/>
          </a:prstGeom>
          <a:solidFill>
            <a:srgbClr val="FFC000">
              <a:lumMod val="20000"/>
              <a:lumOff val="80000"/>
            </a:srgbClr>
          </a:solidFill>
          <a:ln w="12700" cap="flat" cmpd="sng" algn="ctr">
            <a:solidFill>
              <a:srgbClr val="FFC000">
                <a:lumMod val="75000"/>
              </a:srgbClr>
            </a:solidFill>
            <a:prstDash val="dash"/>
            <a:miter lim="800000"/>
          </a:ln>
          <a:effectLst/>
        </p:spPr>
        <p:txBody>
          <a:bodyPr lIns="0" rIns="0" rtlCol="0" anchor="ctr"/>
          <a:lstStyle/>
          <a:p>
            <a:pPr algn="ctr" defTabSz="564733">
              <a:defRPr/>
            </a:pPr>
            <a:r>
              <a:rPr lang="en-US" sz="700" kern="0" dirty="0">
                <a:solidFill>
                  <a:prstClr val="black"/>
                </a:solidFill>
                <a:latin typeface="Century Gothic" panose="020B0502020202020204" pitchFamily="34" charset="0"/>
              </a:rPr>
              <a:t>MD Data SME Community</a:t>
            </a:r>
          </a:p>
        </p:txBody>
      </p:sp>
      <p:cxnSp>
        <p:nvCxnSpPr>
          <p:cNvPr id="50" name="Straight Connector 44"/>
          <p:cNvCxnSpPr>
            <a:stCxn id="22" idx="4"/>
            <a:endCxn id="47" idx="2"/>
          </p:cNvCxnSpPr>
          <p:nvPr/>
        </p:nvCxnSpPr>
        <p:spPr>
          <a:xfrm rot="16200000" flipH="1">
            <a:off x="3408181" y="4589639"/>
            <a:ext cx="1428925" cy="775646"/>
          </a:xfrm>
          <a:prstGeom prst="curvedConnector2">
            <a:avLst/>
          </a:prstGeom>
          <a:noFill/>
          <a:ln w="6350" cap="flat" cmpd="sng" algn="ctr">
            <a:solidFill>
              <a:srgbClr val="44546A"/>
            </a:solidFill>
            <a:prstDash val="dash"/>
            <a:miter lim="800000"/>
          </a:ln>
          <a:effectLst/>
        </p:spPr>
      </p:cxnSp>
      <p:cxnSp>
        <p:nvCxnSpPr>
          <p:cNvPr id="51" name="Straight Connector 50"/>
          <p:cNvCxnSpPr>
            <a:stCxn id="33" idx="1"/>
            <a:endCxn id="22" idx="6"/>
          </p:cNvCxnSpPr>
          <p:nvPr/>
        </p:nvCxnSpPr>
        <p:spPr>
          <a:xfrm flipH="1" flipV="1">
            <a:off x="4054860" y="3942960"/>
            <a:ext cx="1603602" cy="580937"/>
          </a:xfrm>
          <a:prstGeom prst="line">
            <a:avLst/>
          </a:prstGeom>
          <a:noFill/>
          <a:ln w="28575" cap="flat" cmpd="sng" algn="ctr">
            <a:solidFill>
              <a:sysClr val="windowText" lastClr="000000"/>
            </a:solidFill>
            <a:prstDash val="solid"/>
            <a:miter lim="800000"/>
          </a:ln>
          <a:effectLst/>
        </p:spPr>
      </p:cxnSp>
      <p:cxnSp>
        <p:nvCxnSpPr>
          <p:cNvPr id="52" name="Straight Connector 51"/>
          <p:cNvCxnSpPr>
            <a:stCxn id="33" idx="0"/>
            <a:endCxn id="82" idx="4"/>
          </p:cNvCxnSpPr>
          <p:nvPr/>
        </p:nvCxnSpPr>
        <p:spPr>
          <a:xfrm flipV="1">
            <a:off x="5917093" y="2584954"/>
            <a:ext cx="83797" cy="1831814"/>
          </a:xfrm>
          <a:prstGeom prst="line">
            <a:avLst/>
          </a:prstGeom>
          <a:noFill/>
          <a:ln w="6350" cap="flat" cmpd="sng" algn="ctr">
            <a:solidFill>
              <a:sysClr val="windowText" lastClr="000000">
                <a:lumMod val="50000"/>
                <a:lumOff val="50000"/>
              </a:sysClr>
            </a:solidFill>
            <a:prstDash val="dash"/>
            <a:miter lim="800000"/>
          </a:ln>
          <a:effectLst/>
        </p:spPr>
      </p:cxnSp>
      <p:sp>
        <p:nvSpPr>
          <p:cNvPr id="53" name="Oval 52"/>
          <p:cNvSpPr/>
          <p:nvPr/>
        </p:nvSpPr>
        <p:spPr>
          <a:xfrm>
            <a:off x="2413795" y="3197139"/>
            <a:ext cx="731520" cy="731520"/>
          </a:xfrm>
          <a:prstGeom prst="ellipse">
            <a:avLst/>
          </a:prstGeom>
          <a:noFill/>
          <a:ln w="12700" cap="flat" cmpd="sng" algn="ctr">
            <a:solidFill>
              <a:srgbClr val="5B9BD5">
                <a:shade val="50000"/>
              </a:srgbClr>
            </a:solidFill>
            <a:prstDash val="solid"/>
            <a:miter lim="800000"/>
          </a:ln>
          <a:effectLst/>
        </p:spPr>
        <p:txBody>
          <a:bodyPr lIns="0" rIns="0" rtlCol="0" anchor="ctr"/>
          <a:lstStyle/>
          <a:p>
            <a:pPr algn="ctr" defTabSz="564733">
              <a:defRPr/>
            </a:pPr>
            <a:r>
              <a:rPr lang="en-US" sz="800" kern="0" dirty="0">
                <a:solidFill>
                  <a:srgbClr val="4472C4"/>
                </a:solidFill>
                <a:latin typeface="Century Gothic" panose="020B0502020202020204" pitchFamily="34" charset="0"/>
              </a:rPr>
              <a:t>OCIO </a:t>
            </a:r>
            <a:r>
              <a:rPr lang="en-US" sz="800" kern="0" dirty="0" smtClean="0">
                <a:solidFill>
                  <a:srgbClr val="4472C4"/>
                </a:solidFill>
                <a:latin typeface="Century Gothic" panose="020B0502020202020204" pitchFamily="34" charset="0"/>
              </a:rPr>
              <a:t>Transformation &amp; Data  </a:t>
            </a:r>
            <a:r>
              <a:rPr lang="en-US" sz="800" kern="0" dirty="0">
                <a:solidFill>
                  <a:srgbClr val="4472C4"/>
                </a:solidFill>
                <a:latin typeface="Century Gothic" panose="020B0502020202020204" pitchFamily="34" charset="0"/>
              </a:rPr>
              <a:t>Division</a:t>
            </a:r>
          </a:p>
        </p:txBody>
      </p:sp>
      <p:cxnSp>
        <p:nvCxnSpPr>
          <p:cNvPr id="54" name="Straight Connector 53"/>
          <p:cNvCxnSpPr>
            <a:stCxn id="22" idx="2"/>
            <a:endCxn id="53" idx="5"/>
          </p:cNvCxnSpPr>
          <p:nvPr/>
        </p:nvCxnSpPr>
        <p:spPr>
          <a:xfrm flipH="1" flipV="1">
            <a:off x="3038186" y="3821530"/>
            <a:ext cx="376594" cy="121430"/>
          </a:xfrm>
          <a:prstGeom prst="line">
            <a:avLst/>
          </a:prstGeom>
          <a:noFill/>
          <a:ln w="19050" cap="flat" cmpd="sng" algn="ctr">
            <a:solidFill>
              <a:srgbClr val="5B9BD5"/>
            </a:solidFill>
            <a:prstDash val="solid"/>
            <a:miter lim="800000"/>
          </a:ln>
          <a:effectLst/>
        </p:spPr>
      </p:cxnSp>
      <p:sp>
        <p:nvSpPr>
          <p:cNvPr id="55" name="Oval 54"/>
          <p:cNvSpPr/>
          <p:nvPr/>
        </p:nvSpPr>
        <p:spPr>
          <a:xfrm>
            <a:off x="5100322" y="5563783"/>
            <a:ext cx="548640" cy="548640"/>
          </a:xfrm>
          <a:prstGeom prst="ellipse">
            <a:avLst/>
          </a:prstGeom>
          <a:noFill/>
          <a:ln w="12700" cap="flat" cmpd="sng" algn="ctr">
            <a:solidFill>
              <a:srgbClr val="5B9BD5">
                <a:shade val="50000"/>
              </a:srgbClr>
            </a:solidFill>
            <a:prstDash val="solid"/>
            <a:miter lim="800000"/>
          </a:ln>
          <a:effectLst/>
        </p:spPr>
        <p:txBody>
          <a:bodyPr lIns="0" rIns="0" rtlCol="0" anchor="ctr"/>
          <a:lstStyle/>
          <a:p>
            <a:pPr algn="ctr" defTabSz="564733">
              <a:defRPr/>
            </a:pPr>
            <a:r>
              <a:rPr lang="en-US" sz="800" kern="0" dirty="0">
                <a:solidFill>
                  <a:srgbClr val="4472C4"/>
                </a:solidFill>
              </a:rPr>
              <a:t>STI Program</a:t>
            </a:r>
          </a:p>
        </p:txBody>
      </p:sp>
      <p:cxnSp>
        <p:nvCxnSpPr>
          <p:cNvPr id="56" name="Straight Connector 55"/>
          <p:cNvCxnSpPr>
            <a:stCxn id="55" idx="0"/>
            <a:endCxn id="33" idx="3"/>
          </p:cNvCxnSpPr>
          <p:nvPr/>
        </p:nvCxnSpPr>
        <p:spPr>
          <a:xfrm flipV="1">
            <a:off x="5374642" y="5041159"/>
            <a:ext cx="283820" cy="522624"/>
          </a:xfrm>
          <a:prstGeom prst="line">
            <a:avLst/>
          </a:prstGeom>
          <a:noFill/>
          <a:ln w="28575" cap="flat" cmpd="sng" algn="ctr">
            <a:solidFill>
              <a:sysClr val="windowText" lastClr="000000"/>
            </a:solidFill>
            <a:prstDash val="solid"/>
            <a:miter lim="800000"/>
          </a:ln>
          <a:effectLst/>
        </p:spPr>
      </p:cxnSp>
      <p:sp>
        <p:nvSpPr>
          <p:cNvPr id="57" name="Oval 56"/>
          <p:cNvSpPr/>
          <p:nvPr/>
        </p:nvSpPr>
        <p:spPr>
          <a:xfrm>
            <a:off x="1621954" y="2371138"/>
            <a:ext cx="640080" cy="640080"/>
          </a:xfrm>
          <a:prstGeom prst="ellipse">
            <a:avLst/>
          </a:prstGeom>
          <a:noFill/>
          <a:ln w="12700" cap="flat" cmpd="sng" algn="ctr">
            <a:solidFill>
              <a:srgbClr val="5B9BD5">
                <a:shade val="50000"/>
              </a:srgbClr>
            </a:solidFill>
            <a:prstDash val="solid"/>
            <a:miter lim="800000"/>
          </a:ln>
          <a:effectLst/>
        </p:spPr>
        <p:txBody>
          <a:bodyPr wrap="none" lIns="0" rIns="0" rtlCol="0" anchor="ctr"/>
          <a:lstStyle/>
          <a:p>
            <a:pPr algn="ctr" defTabSz="564733">
              <a:defRPr/>
            </a:pPr>
            <a:r>
              <a:rPr lang="en-US" sz="800" kern="0" dirty="0" smtClean="0">
                <a:solidFill>
                  <a:srgbClr val="4472C4"/>
                </a:solidFill>
                <a:latin typeface="Century Gothic" panose="020B0502020202020204" pitchFamily="34" charset="0"/>
              </a:rPr>
              <a:t>OCIO TDD </a:t>
            </a:r>
          </a:p>
          <a:p>
            <a:pPr algn="ctr" defTabSz="564733">
              <a:defRPr/>
            </a:pPr>
            <a:r>
              <a:rPr lang="en-US" sz="800" kern="0" dirty="0" smtClean="0">
                <a:solidFill>
                  <a:srgbClr val="4472C4"/>
                </a:solidFill>
                <a:latin typeface="Century Gothic" panose="020B0502020202020204" pitchFamily="34" charset="0"/>
              </a:rPr>
              <a:t>INSIGHTS </a:t>
            </a:r>
          </a:p>
          <a:p>
            <a:pPr algn="ctr" defTabSz="564733">
              <a:defRPr/>
            </a:pPr>
            <a:r>
              <a:rPr lang="en-US" sz="800" kern="0" dirty="0" smtClean="0">
                <a:solidFill>
                  <a:srgbClr val="4472C4"/>
                </a:solidFill>
                <a:latin typeface="Century Gothic" panose="020B0502020202020204" pitchFamily="34" charset="0"/>
              </a:rPr>
              <a:t>Team</a:t>
            </a:r>
            <a:endParaRPr lang="en-US" sz="800" kern="0" dirty="0">
              <a:solidFill>
                <a:srgbClr val="4472C4"/>
              </a:solidFill>
              <a:latin typeface="Century Gothic" panose="020B0502020202020204" pitchFamily="34" charset="0"/>
            </a:endParaRPr>
          </a:p>
        </p:txBody>
      </p:sp>
      <p:cxnSp>
        <p:nvCxnSpPr>
          <p:cNvPr id="58" name="Straight Connector 57"/>
          <p:cNvCxnSpPr>
            <a:stCxn id="57" idx="5"/>
            <a:endCxn id="53" idx="1"/>
          </p:cNvCxnSpPr>
          <p:nvPr/>
        </p:nvCxnSpPr>
        <p:spPr>
          <a:xfrm>
            <a:off x="2168296" y="2917480"/>
            <a:ext cx="352628" cy="386788"/>
          </a:xfrm>
          <a:prstGeom prst="line">
            <a:avLst/>
          </a:prstGeom>
          <a:noFill/>
          <a:ln w="19050" cap="flat" cmpd="sng" algn="ctr">
            <a:solidFill>
              <a:srgbClr val="5B9BD5"/>
            </a:solidFill>
            <a:prstDash val="solid"/>
            <a:miter lim="800000"/>
          </a:ln>
          <a:effectLst/>
        </p:spPr>
      </p:cxnSp>
      <p:sp>
        <p:nvSpPr>
          <p:cNvPr id="63" name="Oval 62"/>
          <p:cNvSpPr/>
          <p:nvPr/>
        </p:nvSpPr>
        <p:spPr>
          <a:xfrm>
            <a:off x="4194048" y="1603310"/>
            <a:ext cx="640080" cy="640080"/>
          </a:xfrm>
          <a:prstGeom prst="ellipse">
            <a:avLst/>
          </a:prstGeom>
          <a:noFill/>
          <a:ln w="12700" cap="flat" cmpd="sng" algn="ctr">
            <a:solidFill>
              <a:srgbClr val="C00000"/>
            </a:solidFill>
            <a:prstDash val="solid"/>
            <a:miter lim="800000"/>
          </a:ln>
          <a:effectLst/>
        </p:spPr>
        <p:txBody>
          <a:bodyPr lIns="0" rIns="0" rtlCol="0" anchor="ctr"/>
          <a:lstStyle/>
          <a:p>
            <a:pPr algn="ctr" defTabSz="564733">
              <a:defRPr/>
            </a:pPr>
            <a:r>
              <a:rPr lang="en-US" sz="800" kern="0" dirty="0">
                <a:solidFill>
                  <a:srgbClr val="C00000"/>
                </a:solidFill>
                <a:latin typeface="Century Gothic" panose="020B0502020202020204" pitchFamily="34" charset="0"/>
              </a:rPr>
              <a:t>OCIO </a:t>
            </a:r>
          </a:p>
          <a:p>
            <a:pPr algn="ctr" defTabSz="564733">
              <a:defRPr/>
            </a:pPr>
            <a:r>
              <a:rPr lang="en-US" sz="800" kern="0" dirty="0">
                <a:solidFill>
                  <a:srgbClr val="C00000"/>
                </a:solidFill>
                <a:latin typeface="Century Gothic" panose="020B0502020202020204" pitchFamily="34" charset="0"/>
              </a:rPr>
              <a:t>CLT</a:t>
            </a:r>
          </a:p>
        </p:txBody>
      </p:sp>
      <p:cxnSp>
        <p:nvCxnSpPr>
          <p:cNvPr id="64" name="Straight Connector 63"/>
          <p:cNvCxnSpPr>
            <a:stCxn id="63" idx="4"/>
            <a:endCxn id="30" idx="7"/>
          </p:cNvCxnSpPr>
          <p:nvPr/>
        </p:nvCxnSpPr>
        <p:spPr>
          <a:xfrm flipH="1">
            <a:off x="4355439" y="2243390"/>
            <a:ext cx="158649" cy="460265"/>
          </a:xfrm>
          <a:prstGeom prst="line">
            <a:avLst/>
          </a:prstGeom>
          <a:noFill/>
          <a:ln w="28575" cap="flat" cmpd="sng" algn="ctr">
            <a:solidFill>
              <a:srgbClr val="C00000"/>
            </a:solidFill>
            <a:prstDash val="solid"/>
            <a:miter lim="800000"/>
          </a:ln>
          <a:effectLst/>
        </p:spPr>
      </p:cxnSp>
      <p:sp>
        <p:nvSpPr>
          <p:cNvPr id="66" name="Oval 65"/>
          <p:cNvSpPr/>
          <p:nvPr/>
        </p:nvSpPr>
        <p:spPr>
          <a:xfrm>
            <a:off x="6253940" y="5825689"/>
            <a:ext cx="548640" cy="548640"/>
          </a:xfrm>
          <a:prstGeom prst="ellipse">
            <a:avLst/>
          </a:prstGeom>
          <a:noFill/>
          <a:ln w="12700" cap="flat" cmpd="sng" algn="ctr">
            <a:solidFill>
              <a:srgbClr val="5B9BD5">
                <a:shade val="50000"/>
              </a:srgbClr>
            </a:solidFill>
            <a:prstDash val="solid"/>
            <a:miter lim="800000"/>
          </a:ln>
          <a:effectLst/>
        </p:spPr>
        <p:txBody>
          <a:bodyPr lIns="0" rIns="0" rtlCol="0" anchor="ctr"/>
          <a:lstStyle/>
          <a:p>
            <a:pPr algn="ctr" defTabSz="564733">
              <a:defRPr/>
            </a:pPr>
            <a:r>
              <a:rPr lang="en-US" sz="600" kern="0" dirty="0" smtClean="0">
                <a:solidFill>
                  <a:srgbClr val="4472C4"/>
                </a:solidFill>
                <a:latin typeface="Arial" panose="020B0604020202020204" pitchFamily="34" charset="0"/>
                <a:cs typeface="Arial" panose="020B0604020202020204" pitchFamily="34" charset="0"/>
              </a:rPr>
              <a:t>OCIO Agency</a:t>
            </a:r>
          </a:p>
          <a:p>
            <a:pPr algn="ctr" defTabSz="564733">
              <a:defRPr/>
            </a:pPr>
            <a:r>
              <a:rPr lang="en-US" sz="600" kern="0" dirty="0" smtClean="0">
                <a:solidFill>
                  <a:srgbClr val="4472C4"/>
                </a:solidFill>
                <a:latin typeface="Arial" panose="020B0604020202020204" pitchFamily="34" charset="0"/>
                <a:cs typeface="Arial" panose="020B0604020202020204" pitchFamily="34" charset="0"/>
              </a:rPr>
              <a:t>Applications  Division</a:t>
            </a:r>
            <a:endParaRPr lang="en-US" sz="600" kern="0" dirty="0">
              <a:solidFill>
                <a:srgbClr val="4472C4"/>
              </a:solidFill>
              <a:latin typeface="Arial" panose="020B0604020202020204" pitchFamily="34" charset="0"/>
              <a:cs typeface="Arial" panose="020B0604020202020204" pitchFamily="34" charset="0"/>
            </a:endParaRPr>
          </a:p>
        </p:txBody>
      </p:sp>
      <p:cxnSp>
        <p:nvCxnSpPr>
          <p:cNvPr id="69" name="Straight Connector 68"/>
          <p:cNvCxnSpPr>
            <a:stCxn id="66" idx="0"/>
            <a:endCxn id="33" idx="5"/>
          </p:cNvCxnSpPr>
          <p:nvPr/>
        </p:nvCxnSpPr>
        <p:spPr>
          <a:xfrm flipH="1" flipV="1">
            <a:off x="6175724" y="5041159"/>
            <a:ext cx="352536" cy="784530"/>
          </a:xfrm>
          <a:prstGeom prst="line">
            <a:avLst/>
          </a:prstGeom>
          <a:noFill/>
          <a:ln w="28575" cap="flat" cmpd="sng" algn="ctr">
            <a:solidFill>
              <a:sysClr val="windowText" lastClr="000000"/>
            </a:solidFill>
            <a:prstDash val="solid"/>
            <a:miter lim="800000"/>
          </a:ln>
          <a:effectLst/>
        </p:spPr>
      </p:cxnSp>
      <p:cxnSp>
        <p:nvCxnSpPr>
          <p:cNvPr id="71" name="Straight Connector 44"/>
          <p:cNvCxnSpPr>
            <a:stCxn id="49" idx="1"/>
            <a:endCxn id="22" idx="0"/>
          </p:cNvCxnSpPr>
          <p:nvPr/>
        </p:nvCxnSpPr>
        <p:spPr>
          <a:xfrm rot="16200000" flipH="1" flipV="1">
            <a:off x="3215707" y="1841855"/>
            <a:ext cx="2300178" cy="1261951"/>
          </a:xfrm>
          <a:prstGeom prst="curvedConnector3">
            <a:avLst>
              <a:gd name="adj1" fmla="val -14596"/>
            </a:avLst>
          </a:prstGeom>
          <a:noFill/>
          <a:ln w="6350" cap="flat" cmpd="sng" algn="ctr">
            <a:solidFill>
              <a:srgbClr val="44546A"/>
            </a:solidFill>
            <a:prstDash val="dash"/>
            <a:miter lim="800000"/>
          </a:ln>
          <a:effectLst/>
        </p:spPr>
      </p:cxnSp>
      <p:sp>
        <p:nvSpPr>
          <p:cNvPr id="72" name="TextBox 71"/>
          <p:cNvSpPr txBox="1"/>
          <p:nvPr/>
        </p:nvSpPr>
        <p:spPr>
          <a:xfrm>
            <a:off x="1157671" y="865888"/>
            <a:ext cx="1614545" cy="206339"/>
          </a:xfrm>
          <a:prstGeom prst="rect">
            <a:avLst/>
          </a:prstGeom>
          <a:noFill/>
        </p:spPr>
        <p:txBody>
          <a:bodyPr wrap="none" rtlCol="0">
            <a:spAutoFit/>
          </a:bodyPr>
          <a:lstStyle/>
          <a:p>
            <a:r>
              <a:rPr lang="en-US" sz="741" dirty="0" smtClean="0">
                <a:latin typeface="Franklin Gothic Book" panose="020B0503020102020204" pitchFamily="34" charset="0"/>
              </a:rPr>
              <a:t>Data Standards Collaboration Team</a:t>
            </a:r>
            <a:endParaRPr lang="en-US" sz="741" dirty="0">
              <a:latin typeface="Franklin Gothic Book" panose="020B0503020102020204" pitchFamily="34" charset="0"/>
            </a:endParaRPr>
          </a:p>
        </p:txBody>
      </p:sp>
      <p:sp>
        <p:nvSpPr>
          <p:cNvPr id="73" name="Oval 72"/>
          <p:cNvSpPr/>
          <p:nvPr/>
        </p:nvSpPr>
        <p:spPr>
          <a:xfrm>
            <a:off x="6494752" y="2458927"/>
            <a:ext cx="548640" cy="548640"/>
          </a:xfrm>
          <a:prstGeom prst="ellipse">
            <a:avLst/>
          </a:prstGeom>
          <a:noFill/>
          <a:ln w="12700" cap="flat" cmpd="sng" algn="ctr">
            <a:solidFill>
              <a:srgbClr val="C00000"/>
            </a:solidFill>
            <a:prstDash val="solid"/>
            <a:miter lim="800000"/>
          </a:ln>
          <a:effectLst/>
        </p:spPr>
        <p:txBody>
          <a:bodyPr lIns="0" rIns="0" rtlCol="0" anchor="ctr"/>
          <a:lstStyle/>
          <a:p>
            <a:pPr algn="ctr" defTabSz="564733"/>
            <a:r>
              <a:rPr lang="en-US" sz="800" kern="0" dirty="0">
                <a:solidFill>
                  <a:srgbClr val="C00000"/>
                </a:solidFill>
                <a:latin typeface="Century Gothic" panose="020B0502020202020204" pitchFamily="34" charset="0"/>
              </a:rPr>
              <a:t>OCT</a:t>
            </a:r>
          </a:p>
        </p:txBody>
      </p:sp>
      <p:sp>
        <p:nvSpPr>
          <p:cNvPr id="74" name="Oval 73"/>
          <p:cNvSpPr/>
          <p:nvPr/>
        </p:nvSpPr>
        <p:spPr>
          <a:xfrm>
            <a:off x="6264300" y="3156259"/>
            <a:ext cx="640080" cy="640080"/>
          </a:xfrm>
          <a:prstGeom prst="ellipse">
            <a:avLst/>
          </a:prstGeom>
          <a:noFill/>
          <a:ln w="12700" cap="flat" cmpd="sng" algn="ctr">
            <a:solidFill>
              <a:srgbClr val="5B9BD5">
                <a:shade val="50000"/>
              </a:srgbClr>
            </a:solidFill>
            <a:prstDash val="solid"/>
            <a:miter lim="800000"/>
          </a:ln>
          <a:effectLst/>
        </p:spPr>
        <p:txBody>
          <a:bodyPr wrap="none" lIns="0" rIns="0" rtlCol="0" anchor="ctr"/>
          <a:lstStyle/>
          <a:p>
            <a:pPr algn="ctr" defTabSz="564733">
              <a:defRPr/>
            </a:pPr>
            <a:r>
              <a:rPr lang="en-US" sz="700" kern="0" dirty="0">
                <a:solidFill>
                  <a:srgbClr val="4472C4"/>
                </a:solidFill>
                <a:latin typeface="Century Gothic" panose="020B0502020202020204" pitchFamily="34" charset="0"/>
              </a:rPr>
              <a:t>Digital </a:t>
            </a:r>
          </a:p>
          <a:p>
            <a:pPr algn="ctr" defTabSz="564733">
              <a:defRPr/>
            </a:pPr>
            <a:r>
              <a:rPr lang="en-US" sz="700" kern="0" dirty="0">
                <a:solidFill>
                  <a:srgbClr val="4472C4"/>
                </a:solidFill>
                <a:latin typeface="Century Gothic" panose="020B0502020202020204" pitchFamily="34" charset="0"/>
              </a:rPr>
              <a:t>Transformation</a:t>
            </a:r>
          </a:p>
          <a:p>
            <a:pPr algn="ctr" defTabSz="564733">
              <a:defRPr/>
            </a:pPr>
            <a:r>
              <a:rPr lang="en-US" sz="700" kern="0" dirty="0">
                <a:solidFill>
                  <a:srgbClr val="4472C4"/>
                </a:solidFill>
                <a:latin typeface="Century Gothic" panose="020B0502020202020204" pitchFamily="34" charset="0"/>
              </a:rPr>
              <a:t>Team</a:t>
            </a:r>
          </a:p>
        </p:txBody>
      </p:sp>
      <p:sp>
        <p:nvSpPr>
          <p:cNvPr id="75" name="Oval 74"/>
          <p:cNvSpPr/>
          <p:nvPr/>
        </p:nvSpPr>
        <p:spPr>
          <a:xfrm>
            <a:off x="7011833" y="5245177"/>
            <a:ext cx="548640" cy="548640"/>
          </a:xfrm>
          <a:prstGeom prst="ellipse">
            <a:avLst/>
          </a:prstGeom>
          <a:noFill/>
          <a:ln w="12700" cap="flat" cmpd="sng" algn="ctr">
            <a:solidFill>
              <a:srgbClr val="5B9BD5">
                <a:shade val="50000"/>
              </a:srgbClr>
            </a:solidFill>
            <a:prstDash val="solid"/>
            <a:miter lim="800000"/>
          </a:ln>
          <a:effectLst/>
        </p:spPr>
        <p:txBody>
          <a:bodyPr wrap="none" lIns="0" rIns="0" rtlCol="0" anchor="ctr"/>
          <a:lstStyle/>
          <a:p>
            <a:pPr algn="ctr" defTabSz="564733">
              <a:defRPr/>
            </a:pPr>
            <a:r>
              <a:rPr lang="en-US" sz="700" kern="0" dirty="0" smtClean="0">
                <a:solidFill>
                  <a:srgbClr val="4472C4"/>
                </a:solidFill>
                <a:latin typeface="Century Gothic" panose="020B0502020202020204" pitchFamily="34" charset="0"/>
              </a:rPr>
              <a:t>NASA </a:t>
            </a:r>
          </a:p>
          <a:p>
            <a:pPr algn="ctr" defTabSz="564733">
              <a:defRPr/>
            </a:pPr>
            <a:r>
              <a:rPr lang="en-US" sz="700" kern="0" dirty="0" smtClean="0">
                <a:solidFill>
                  <a:srgbClr val="4472C4"/>
                </a:solidFill>
                <a:latin typeface="Century Gothic" panose="020B0502020202020204" pitchFamily="34" charset="0"/>
              </a:rPr>
              <a:t>Standards</a:t>
            </a:r>
          </a:p>
          <a:p>
            <a:pPr algn="ctr" defTabSz="564733">
              <a:defRPr/>
            </a:pPr>
            <a:r>
              <a:rPr lang="en-US" sz="700" kern="0" dirty="0" smtClean="0">
                <a:solidFill>
                  <a:srgbClr val="4472C4"/>
                </a:solidFill>
                <a:latin typeface="Century Gothic" panose="020B0502020202020204" pitchFamily="34" charset="0"/>
              </a:rPr>
              <a:t>Program</a:t>
            </a:r>
            <a:endParaRPr lang="en-US" sz="700" kern="0" dirty="0">
              <a:solidFill>
                <a:srgbClr val="4472C4"/>
              </a:solidFill>
              <a:latin typeface="Century Gothic" panose="020B0502020202020204" pitchFamily="34" charset="0"/>
            </a:endParaRPr>
          </a:p>
        </p:txBody>
      </p:sp>
      <p:cxnSp>
        <p:nvCxnSpPr>
          <p:cNvPr id="77" name="Straight Connector 76"/>
          <p:cNvCxnSpPr>
            <a:stCxn id="33" idx="5"/>
            <a:endCxn id="75" idx="1"/>
          </p:cNvCxnSpPr>
          <p:nvPr/>
        </p:nvCxnSpPr>
        <p:spPr>
          <a:xfrm>
            <a:off x="6175724" y="5041159"/>
            <a:ext cx="916455" cy="284364"/>
          </a:xfrm>
          <a:prstGeom prst="line">
            <a:avLst/>
          </a:prstGeom>
          <a:noFill/>
          <a:ln w="28575" cap="flat" cmpd="sng" algn="ctr">
            <a:solidFill>
              <a:sysClr val="windowText" lastClr="000000"/>
            </a:solidFill>
            <a:prstDash val="solid"/>
            <a:miter lim="800000"/>
          </a:ln>
          <a:effectLst/>
        </p:spPr>
      </p:cxnSp>
      <p:cxnSp>
        <p:nvCxnSpPr>
          <p:cNvPr id="78" name="Straight Connector 77"/>
          <p:cNvCxnSpPr>
            <a:stCxn id="33" idx="0"/>
            <a:endCxn id="74" idx="3"/>
          </p:cNvCxnSpPr>
          <p:nvPr/>
        </p:nvCxnSpPr>
        <p:spPr>
          <a:xfrm flipV="1">
            <a:off x="5917093" y="3702601"/>
            <a:ext cx="440945" cy="714167"/>
          </a:xfrm>
          <a:prstGeom prst="line">
            <a:avLst/>
          </a:prstGeom>
          <a:noFill/>
          <a:ln w="28575" cap="flat" cmpd="sng" algn="ctr">
            <a:solidFill>
              <a:sysClr val="windowText" lastClr="000000"/>
            </a:solidFill>
            <a:prstDash val="solid"/>
            <a:miter lim="800000"/>
          </a:ln>
          <a:effectLst/>
        </p:spPr>
      </p:cxnSp>
      <p:cxnSp>
        <p:nvCxnSpPr>
          <p:cNvPr id="79" name="Straight Connector 78"/>
          <p:cNvCxnSpPr>
            <a:stCxn id="73" idx="4"/>
            <a:endCxn id="74" idx="0"/>
          </p:cNvCxnSpPr>
          <p:nvPr/>
        </p:nvCxnSpPr>
        <p:spPr>
          <a:xfrm flipH="1">
            <a:off x="6584340" y="3007567"/>
            <a:ext cx="184732" cy="148692"/>
          </a:xfrm>
          <a:prstGeom prst="line">
            <a:avLst/>
          </a:prstGeom>
          <a:noFill/>
          <a:ln w="19050" cap="flat" cmpd="sng" algn="ctr">
            <a:solidFill>
              <a:srgbClr val="5B9BD5"/>
            </a:solidFill>
            <a:prstDash val="solid"/>
            <a:miter lim="800000"/>
          </a:ln>
          <a:effectLst/>
        </p:spPr>
      </p:cxnSp>
      <p:sp>
        <p:nvSpPr>
          <p:cNvPr id="80" name="Oval 79"/>
          <p:cNvSpPr/>
          <p:nvPr/>
        </p:nvSpPr>
        <p:spPr>
          <a:xfrm>
            <a:off x="7108819" y="1048095"/>
            <a:ext cx="640080" cy="640080"/>
          </a:xfrm>
          <a:prstGeom prst="ellipse">
            <a:avLst/>
          </a:prstGeom>
          <a:noFill/>
          <a:ln w="12700" cap="flat" cmpd="sng" algn="ctr">
            <a:solidFill>
              <a:srgbClr val="5B9BD5">
                <a:shade val="50000"/>
              </a:srgbClr>
            </a:solidFill>
            <a:prstDash val="solid"/>
            <a:miter lim="800000"/>
          </a:ln>
          <a:effectLst/>
        </p:spPr>
        <p:txBody>
          <a:bodyPr lIns="0" rIns="0" rtlCol="0" anchor="ctr"/>
          <a:lstStyle/>
          <a:p>
            <a:pPr algn="ctr" defTabSz="564733">
              <a:defRPr/>
            </a:pPr>
            <a:r>
              <a:rPr lang="en-US" sz="1000" kern="0" dirty="0">
                <a:solidFill>
                  <a:srgbClr val="4472C4"/>
                </a:solidFill>
                <a:latin typeface="Century Gothic" panose="020B0502020202020204" pitchFamily="34" charset="0"/>
              </a:rPr>
              <a:t>ARMD</a:t>
            </a:r>
          </a:p>
        </p:txBody>
      </p:sp>
      <p:sp>
        <p:nvSpPr>
          <p:cNvPr id="81" name="Oval 80"/>
          <p:cNvSpPr/>
          <p:nvPr/>
        </p:nvSpPr>
        <p:spPr>
          <a:xfrm>
            <a:off x="6187563" y="1004637"/>
            <a:ext cx="640080" cy="640080"/>
          </a:xfrm>
          <a:prstGeom prst="ellipse">
            <a:avLst/>
          </a:prstGeom>
          <a:noFill/>
          <a:ln w="12700" cap="flat" cmpd="sng" algn="ctr">
            <a:solidFill>
              <a:srgbClr val="5B9BD5">
                <a:shade val="50000"/>
              </a:srgbClr>
            </a:solidFill>
            <a:prstDash val="solid"/>
            <a:miter lim="800000"/>
          </a:ln>
          <a:effectLst/>
        </p:spPr>
        <p:txBody>
          <a:bodyPr lIns="0" rIns="0" rtlCol="0" anchor="ctr"/>
          <a:lstStyle/>
          <a:p>
            <a:pPr algn="ctr" defTabSz="564733">
              <a:defRPr/>
            </a:pPr>
            <a:r>
              <a:rPr lang="en-US" sz="1000" kern="0" dirty="0">
                <a:solidFill>
                  <a:srgbClr val="4472C4"/>
                </a:solidFill>
                <a:latin typeface="Century Gothic" panose="020B0502020202020204" pitchFamily="34" charset="0"/>
              </a:rPr>
              <a:t>SMD</a:t>
            </a:r>
          </a:p>
        </p:txBody>
      </p:sp>
      <p:sp>
        <p:nvSpPr>
          <p:cNvPr id="82" name="Oval 81"/>
          <p:cNvSpPr/>
          <p:nvPr/>
        </p:nvSpPr>
        <p:spPr>
          <a:xfrm>
            <a:off x="5680850" y="1944874"/>
            <a:ext cx="640080" cy="640080"/>
          </a:xfrm>
          <a:prstGeom prst="ellipse">
            <a:avLst/>
          </a:prstGeom>
          <a:noFill/>
          <a:ln w="12700" cap="flat" cmpd="sng" algn="ctr">
            <a:solidFill>
              <a:srgbClr val="5B9BD5">
                <a:shade val="50000"/>
              </a:srgbClr>
            </a:solidFill>
            <a:prstDash val="dash"/>
            <a:miter lim="800000"/>
          </a:ln>
          <a:effectLst/>
        </p:spPr>
        <p:txBody>
          <a:bodyPr lIns="0" rIns="0" rtlCol="0" anchor="ctr"/>
          <a:lstStyle/>
          <a:p>
            <a:pPr algn="ctr" defTabSz="564733">
              <a:defRPr/>
            </a:pPr>
            <a:r>
              <a:rPr lang="en-US" sz="600" kern="0" dirty="0">
                <a:solidFill>
                  <a:srgbClr val="4472C4"/>
                </a:solidFill>
                <a:latin typeface="Century Gothic" panose="020B0502020202020204" pitchFamily="34" charset="0"/>
              </a:rPr>
              <a:t>SMD Data SME</a:t>
            </a:r>
          </a:p>
          <a:p>
            <a:pPr algn="ctr" defTabSz="564733">
              <a:defRPr/>
            </a:pPr>
            <a:r>
              <a:rPr lang="en-US" sz="600" kern="0" dirty="0">
                <a:solidFill>
                  <a:srgbClr val="4472C4"/>
                </a:solidFill>
                <a:latin typeface="Century Gothic" panose="020B0502020202020204" pitchFamily="34" charset="0"/>
              </a:rPr>
              <a:t>Community</a:t>
            </a:r>
          </a:p>
        </p:txBody>
      </p:sp>
      <p:sp>
        <p:nvSpPr>
          <p:cNvPr id="83" name="Oval 82"/>
          <p:cNvSpPr/>
          <p:nvPr/>
        </p:nvSpPr>
        <p:spPr>
          <a:xfrm>
            <a:off x="6448680" y="1778503"/>
            <a:ext cx="640080" cy="640080"/>
          </a:xfrm>
          <a:prstGeom prst="ellipse">
            <a:avLst/>
          </a:prstGeom>
          <a:noFill/>
          <a:ln w="12700" cap="flat" cmpd="sng" algn="ctr">
            <a:solidFill>
              <a:srgbClr val="5B9BD5">
                <a:shade val="50000"/>
              </a:srgbClr>
            </a:solidFill>
            <a:prstDash val="dash"/>
            <a:miter lim="800000"/>
          </a:ln>
          <a:effectLst/>
        </p:spPr>
        <p:txBody>
          <a:bodyPr lIns="0" rIns="0" rtlCol="0" anchor="ctr"/>
          <a:lstStyle/>
          <a:p>
            <a:pPr algn="ctr" defTabSz="564733">
              <a:defRPr/>
            </a:pPr>
            <a:r>
              <a:rPr lang="en-US" sz="600" kern="0" dirty="0">
                <a:solidFill>
                  <a:srgbClr val="4472C4"/>
                </a:solidFill>
                <a:latin typeface="Century Gothic" panose="020B0502020202020204" pitchFamily="34" charset="0"/>
              </a:rPr>
              <a:t>ARMD Data SME</a:t>
            </a:r>
          </a:p>
          <a:p>
            <a:pPr algn="ctr" defTabSz="564733">
              <a:defRPr/>
            </a:pPr>
            <a:r>
              <a:rPr lang="en-US" sz="600" kern="0" dirty="0">
                <a:solidFill>
                  <a:srgbClr val="4472C4"/>
                </a:solidFill>
                <a:latin typeface="Century Gothic" panose="020B0502020202020204" pitchFamily="34" charset="0"/>
              </a:rPr>
              <a:t>Community</a:t>
            </a:r>
          </a:p>
        </p:txBody>
      </p:sp>
      <p:cxnSp>
        <p:nvCxnSpPr>
          <p:cNvPr id="84" name="Straight Connector 83"/>
          <p:cNvCxnSpPr>
            <a:stCxn id="33" idx="0"/>
            <a:endCxn id="83" idx="3"/>
          </p:cNvCxnSpPr>
          <p:nvPr/>
        </p:nvCxnSpPr>
        <p:spPr>
          <a:xfrm flipV="1">
            <a:off x="5917093" y="2324845"/>
            <a:ext cx="625325" cy="2091923"/>
          </a:xfrm>
          <a:prstGeom prst="line">
            <a:avLst/>
          </a:prstGeom>
          <a:noFill/>
          <a:ln w="6350" cap="flat" cmpd="sng" algn="ctr">
            <a:solidFill>
              <a:sysClr val="windowText" lastClr="000000">
                <a:lumMod val="50000"/>
                <a:lumOff val="50000"/>
              </a:sysClr>
            </a:solidFill>
            <a:prstDash val="dash"/>
            <a:miter lim="800000"/>
          </a:ln>
          <a:effectLst/>
        </p:spPr>
      </p:cxnSp>
      <p:cxnSp>
        <p:nvCxnSpPr>
          <p:cNvPr id="85" name="Straight Connector 84"/>
          <p:cNvCxnSpPr>
            <a:stCxn id="80" idx="3"/>
            <a:endCxn id="83" idx="7"/>
          </p:cNvCxnSpPr>
          <p:nvPr/>
        </p:nvCxnSpPr>
        <p:spPr>
          <a:xfrm flipH="1">
            <a:off x="6995022" y="1594437"/>
            <a:ext cx="207535" cy="277804"/>
          </a:xfrm>
          <a:prstGeom prst="line">
            <a:avLst/>
          </a:prstGeom>
          <a:noFill/>
          <a:ln w="19050" cap="flat" cmpd="sng" algn="ctr">
            <a:solidFill>
              <a:srgbClr val="5B9BD5"/>
            </a:solidFill>
            <a:prstDash val="solid"/>
            <a:miter lim="800000"/>
          </a:ln>
          <a:effectLst/>
        </p:spPr>
      </p:cxnSp>
      <p:cxnSp>
        <p:nvCxnSpPr>
          <p:cNvPr id="86" name="Straight Connector 85"/>
          <p:cNvCxnSpPr>
            <a:stCxn id="81" idx="4"/>
            <a:endCxn id="82" idx="7"/>
          </p:cNvCxnSpPr>
          <p:nvPr/>
        </p:nvCxnSpPr>
        <p:spPr>
          <a:xfrm flipH="1">
            <a:off x="6227192" y="1644717"/>
            <a:ext cx="280411" cy="393895"/>
          </a:xfrm>
          <a:prstGeom prst="line">
            <a:avLst/>
          </a:prstGeom>
          <a:noFill/>
          <a:ln w="19050" cap="flat" cmpd="sng" algn="ctr">
            <a:solidFill>
              <a:srgbClr val="5B9BD5"/>
            </a:solidFill>
            <a:prstDash val="solid"/>
            <a:miter lim="800000"/>
          </a:ln>
          <a:effectLst/>
        </p:spPr>
      </p:cxnSp>
      <p:cxnSp>
        <p:nvCxnSpPr>
          <p:cNvPr id="87" name="Straight Connector 86"/>
          <p:cNvCxnSpPr>
            <a:stCxn id="82" idx="1"/>
            <a:endCxn id="49" idx="5"/>
          </p:cNvCxnSpPr>
          <p:nvPr/>
        </p:nvCxnSpPr>
        <p:spPr>
          <a:xfrm flipH="1" flipV="1">
            <a:off x="5514033" y="1840004"/>
            <a:ext cx="260555" cy="198608"/>
          </a:xfrm>
          <a:prstGeom prst="line">
            <a:avLst/>
          </a:prstGeom>
          <a:noFill/>
          <a:ln w="6350" cap="flat" cmpd="sng" algn="ctr">
            <a:solidFill>
              <a:sysClr val="windowText" lastClr="000000">
                <a:lumMod val="50000"/>
                <a:lumOff val="50000"/>
              </a:sysClr>
            </a:solidFill>
            <a:prstDash val="dash"/>
            <a:miter lim="800000"/>
          </a:ln>
          <a:effectLst/>
        </p:spPr>
      </p:cxnSp>
      <p:cxnSp>
        <p:nvCxnSpPr>
          <p:cNvPr id="88" name="Straight Connector 87"/>
          <p:cNvCxnSpPr>
            <a:stCxn id="83" idx="1"/>
            <a:endCxn id="49" idx="6"/>
          </p:cNvCxnSpPr>
          <p:nvPr/>
        </p:nvCxnSpPr>
        <p:spPr>
          <a:xfrm flipH="1" flipV="1">
            <a:off x="5621162" y="1581373"/>
            <a:ext cx="921256" cy="290868"/>
          </a:xfrm>
          <a:prstGeom prst="line">
            <a:avLst/>
          </a:prstGeom>
          <a:noFill/>
          <a:ln w="6350" cap="flat" cmpd="sng" algn="ctr">
            <a:solidFill>
              <a:sysClr val="windowText" lastClr="000000">
                <a:lumMod val="50000"/>
                <a:lumOff val="50000"/>
              </a:sysClr>
            </a:solidFill>
            <a:prstDash val="dash"/>
            <a:miter lim="800000"/>
          </a:ln>
          <a:effectLst/>
        </p:spPr>
      </p:cxnSp>
      <p:sp>
        <p:nvSpPr>
          <p:cNvPr id="89" name="Oval 88"/>
          <p:cNvSpPr/>
          <p:nvPr/>
        </p:nvSpPr>
        <p:spPr>
          <a:xfrm>
            <a:off x="4696968" y="2330028"/>
            <a:ext cx="640080" cy="640080"/>
          </a:xfrm>
          <a:prstGeom prst="ellipse">
            <a:avLst/>
          </a:prstGeom>
          <a:noFill/>
          <a:ln w="12700" cap="flat" cmpd="sng" algn="ctr">
            <a:solidFill>
              <a:srgbClr val="5B9BD5">
                <a:shade val="50000"/>
              </a:srgbClr>
            </a:solidFill>
            <a:prstDash val="solid"/>
            <a:miter lim="800000"/>
          </a:ln>
          <a:effectLst/>
        </p:spPr>
        <p:txBody>
          <a:bodyPr lIns="0" rIns="0" rtlCol="0" anchor="ctr"/>
          <a:lstStyle/>
          <a:p>
            <a:pPr algn="ctr" defTabSz="564733">
              <a:defRPr/>
            </a:pPr>
            <a:r>
              <a:rPr lang="en-US" sz="800" kern="0" dirty="0">
                <a:solidFill>
                  <a:srgbClr val="4472C4"/>
                </a:solidFill>
                <a:latin typeface="Century Gothic" panose="020B0502020202020204" pitchFamily="34" charset="0"/>
              </a:rPr>
              <a:t>OCIO</a:t>
            </a:r>
          </a:p>
          <a:p>
            <a:pPr algn="ctr" defTabSz="564733">
              <a:defRPr/>
            </a:pPr>
            <a:r>
              <a:rPr lang="en-US" sz="800" kern="0" dirty="0">
                <a:solidFill>
                  <a:srgbClr val="4472C4"/>
                </a:solidFill>
                <a:latin typeface="Century Gothic" panose="020B0502020202020204" pitchFamily="34" charset="0"/>
              </a:rPr>
              <a:t>ES&amp;I</a:t>
            </a:r>
          </a:p>
          <a:p>
            <a:pPr algn="ctr" defTabSz="564733">
              <a:defRPr/>
            </a:pPr>
            <a:r>
              <a:rPr lang="en-US" sz="800" kern="0" dirty="0">
                <a:solidFill>
                  <a:srgbClr val="4472C4"/>
                </a:solidFill>
                <a:latin typeface="Century Gothic" panose="020B0502020202020204" pitchFamily="34" charset="0"/>
              </a:rPr>
              <a:t>Div</a:t>
            </a:r>
          </a:p>
        </p:txBody>
      </p:sp>
      <p:cxnSp>
        <p:nvCxnSpPr>
          <p:cNvPr id="90" name="Straight Connector 89"/>
          <p:cNvCxnSpPr>
            <a:stCxn id="24" idx="0"/>
            <a:endCxn id="89" idx="4"/>
          </p:cNvCxnSpPr>
          <p:nvPr/>
        </p:nvCxnSpPr>
        <p:spPr>
          <a:xfrm flipV="1">
            <a:off x="4844281" y="2970108"/>
            <a:ext cx="172727" cy="367983"/>
          </a:xfrm>
          <a:prstGeom prst="line">
            <a:avLst/>
          </a:prstGeom>
          <a:noFill/>
          <a:ln w="19050" cap="flat" cmpd="sng" algn="ctr">
            <a:solidFill>
              <a:srgbClr val="5B9BD5"/>
            </a:solidFill>
            <a:prstDash val="solid"/>
            <a:miter lim="800000"/>
          </a:ln>
          <a:effectLst/>
        </p:spPr>
      </p:cxnSp>
      <p:cxnSp>
        <p:nvCxnSpPr>
          <p:cNvPr id="91" name="Straight Connector 90"/>
          <p:cNvCxnSpPr>
            <a:stCxn id="63" idx="4"/>
            <a:endCxn id="89" idx="1"/>
          </p:cNvCxnSpPr>
          <p:nvPr/>
        </p:nvCxnSpPr>
        <p:spPr>
          <a:xfrm>
            <a:off x="4514088" y="2243390"/>
            <a:ext cx="276618" cy="180376"/>
          </a:xfrm>
          <a:prstGeom prst="line">
            <a:avLst/>
          </a:prstGeom>
          <a:noFill/>
          <a:ln w="28575" cap="flat" cmpd="sng" algn="ctr">
            <a:solidFill>
              <a:srgbClr val="C00000"/>
            </a:solidFill>
            <a:prstDash val="solid"/>
            <a:miter lim="800000"/>
          </a:ln>
          <a:effectLst/>
        </p:spPr>
      </p:cxnSp>
      <p:cxnSp>
        <p:nvCxnSpPr>
          <p:cNvPr id="92" name="Straight Connector 91"/>
          <p:cNvCxnSpPr>
            <a:stCxn id="26" idx="1"/>
            <a:endCxn id="89" idx="4"/>
          </p:cNvCxnSpPr>
          <p:nvPr/>
        </p:nvCxnSpPr>
        <p:spPr>
          <a:xfrm flipH="1" flipV="1">
            <a:off x="5017008" y="2970108"/>
            <a:ext cx="262548" cy="437407"/>
          </a:xfrm>
          <a:prstGeom prst="line">
            <a:avLst/>
          </a:prstGeom>
          <a:noFill/>
          <a:ln w="19050" cap="flat" cmpd="sng" algn="ctr">
            <a:solidFill>
              <a:srgbClr val="5B9BD5"/>
            </a:solidFill>
            <a:prstDash val="solid"/>
            <a:miter lim="800000"/>
          </a:ln>
          <a:effectLst/>
        </p:spPr>
      </p:cxnSp>
      <p:cxnSp>
        <p:nvCxnSpPr>
          <p:cNvPr id="93" name="Straight Connector 92"/>
          <p:cNvCxnSpPr>
            <a:stCxn id="24" idx="4"/>
            <a:endCxn id="55" idx="0"/>
          </p:cNvCxnSpPr>
          <p:nvPr/>
        </p:nvCxnSpPr>
        <p:spPr>
          <a:xfrm>
            <a:off x="4844281" y="3886731"/>
            <a:ext cx="530361" cy="1677052"/>
          </a:xfrm>
          <a:prstGeom prst="line">
            <a:avLst/>
          </a:prstGeom>
          <a:noFill/>
          <a:ln w="19050" cap="flat" cmpd="sng" algn="ctr">
            <a:solidFill>
              <a:srgbClr val="5B9BD5"/>
            </a:solidFill>
            <a:prstDash val="solid"/>
            <a:miter lim="800000"/>
          </a:ln>
          <a:effectLst/>
        </p:spPr>
      </p:cxnSp>
      <p:cxnSp>
        <p:nvCxnSpPr>
          <p:cNvPr id="98" name="Straight Connector 97"/>
          <p:cNvCxnSpPr>
            <a:stCxn id="31" idx="1"/>
            <a:endCxn id="25" idx="5"/>
          </p:cNvCxnSpPr>
          <p:nvPr/>
        </p:nvCxnSpPr>
        <p:spPr>
          <a:xfrm flipH="1" flipV="1">
            <a:off x="7483713" y="3700266"/>
            <a:ext cx="894043" cy="219464"/>
          </a:xfrm>
          <a:prstGeom prst="line">
            <a:avLst/>
          </a:prstGeom>
          <a:noFill/>
          <a:ln w="28575" cap="flat" cmpd="sng" algn="ctr">
            <a:solidFill>
              <a:srgbClr val="C00000"/>
            </a:solidFill>
            <a:prstDash val="solid"/>
            <a:miter lim="800000"/>
          </a:ln>
          <a:effectLst/>
        </p:spPr>
      </p:cxnSp>
      <p:sp>
        <p:nvSpPr>
          <p:cNvPr id="100" name="Rounded Rectangle 99"/>
          <p:cNvSpPr/>
          <p:nvPr/>
        </p:nvSpPr>
        <p:spPr>
          <a:xfrm>
            <a:off x="2418656" y="5855372"/>
            <a:ext cx="1188720" cy="274320"/>
          </a:xfrm>
          <a:prstGeom prst="roundRect">
            <a:avLst/>
          </a:prstGeom>
          <a:solidFill>
            <a:srgbClr val="DF2E28">
              <a:lumMod val="20000"/>
              <a:lumOff val="80000"/>
            </a:srgbClr>
          </a:solidFill>
          <a:ln w="12700" cap="flat" cmpd="sng" algn="ctr">
            <a:solidFill>
              <a:srgbClr val="DF2E28">
                <a:shade val="50000"/>
              </a:srgbClr>
            </a:solidFill>
            <a:prstDash val="solid"/>
          </a:ln>
          <a:effectLst/>
        </p:spPr>
        <p:txBody>
          <a:bodyPr rtlCol="0" anchor="ctr"/>
          <a:lstStyle/>
          <a:p>
            <a:pPr algn="ctr" defTabSz="196640">
              <a:defRPr/>
            </a:pPr>
            <a:r>
              <a:rPr lang="en-US" sz="700" kern="0" dirty="0">
                <a:solidFill>
                  <a:prstClr val="black"/>
                </a:solidFill>
                <a:latin typeface="Century Gothic" panose="020B0502020202020204"/>
              </a:rPr>
              <a:t>Record Management</a:t>
            </a:r>
          </a:p>
          <a:p>
            <a:pPr algn="ctr" defTabSz="196640">
              <a:defRPr/>
            </a:pPr>
            <a:r>
              <a:rPr lang="en-US" sz="700" kern="0" dirty="0">
                <a:solidFill>
                  <a:prstClr val="black"/>
                </a:solidFill>
                <a:latin typeface="Century Gothic" panose="020B0502020202020204"/>
              </a:rPr>
              <a:t>Goals &amp; Compliance</a:t>
            </a:r>
          </a:p>
        </p:txBody>
      </p:sp>
      <p:sp>
        <p:nvSpPr>
          <p:cNvPr id="105" name="Rounded Rectangle 104"/>
          <p:cNvSpPr/>
          <p:nvPr/>
        </p:nvSpPr>
        <p:spPr>
          <a:xfrm>
            <a:off x="5169158" y="780468"/>
            <a:ext cx="847165" cy="282388"/>
          </a:xfrm>
          <a:prstGeom prst="roundRect">
            <a:avLst/>
          </a:prstGeom>
          <a:solidFill>
            <a:srgbClr val="DF2E28">
              <a:lumMod val="20000"/>
              <a:lumOff val="80000"/>
            </a:srgbClr>
          </a:solidFill>
          <a:ln w="12700" cap="flat" cmpd="sng" algn="ctr">
            <a:solidFill>
              <a:srgbClr val="DF2E28">
                <a:shade val="50000"/>
              </a:srgbClr>
            </a:solidFill>
            <a:prstDash val="solid"/>
          </a:ln>
          <a:effectLst/>
        </p:spPr>
        <p:txBody>
          <a:bodyPr rtlCol="0" anchor="ctr"/>
          <a:lstStyle/>
          <a:p>
            <a:pPr algn="ctr" defTabSz="196640">
              <a:defRPr/>
            </a:pPr>
            <a:r>
              <a:rPr lang="en-US" sz="618" kern="0" dirty="0">
                <a:solidFill>
                  <a:prstClr val="black"/>
                </a:solidFill>
                <a:latin typeface="Century Gothic" panose="020B0502020202020204"/>
              </a:rPr>
              <a:t>Global Science Community</a:t>
            </a:r>
          </a:p>
          <a:p>
            <a:pPr algn="ctr" defTabSz="196640">
              <a:defRPr/>
            </a:pPr>
            <a:r>
              <a:rPr lang="en-US" sz="618" kern="0" dirty="0">
                <a:solidFill>
                  <a:prstClr val="black"/>
                </a:solidFill>
                <a:latin typeface="Century Gothic" panose="020B0502020202020204"/>
              </a:rPr>
              <a:t>Open Data </a:t>
            </a:r>
          </a:p>
        </p:txBody>
      </p:sp>
      <p:cxnSp>
        <p:nvCxnSpPr>
          <p:cNvPr id="107" name="Straight Connector 106"/>
          <p:cNvCxnSpPr>
            <a:stCxn id="27" idx="3"/>
            <a:endCxn id="100" idx="3"/>
          </p:cNvCxnSpPr>
          <p:nvPr/>
        </p:nvCxnSpPr>
        <p:spPr>
          <a:xfrm flipH="1">
            <a:off x="3607376" y="5397635"/>
            <a:ext cx="511096" cy="594897"/>
          </a:xfrm>
          <a:prstGeom prst="line">
            <a:avLst/>
          </a:prstGeom>
          <a:noFill/>
          <a:ln w="19050" cap="flat" cmpd="sng" algn="ctr">
            <a:solidFill>
              <a:srgbClr val="7030A0"/>
            </a:solidFill>
            <a:prstDash val="solid"/>
            <a:miter lim="800000"/>
            <a:headEnd type="none" w="med" len="med"/>
            <a:tailEnd type="arrow" w="med" len="med"/>
          </a:ln>
          <a:effectLst/>
        </p:spPr>
      </p:cxnSp>
      <p:cxnSp>
        <p:nvCxnSpPr>
          <p:cNvPr id="108" name="Straight Connector 107"/>
          <p:cNvCxnSpPr>
            <a:stCxn id="81" idx="1"/>
            <a:endCxn id="105" idx="3"/>
          </p:cNvCxnSpPr>
          <p:nvPr/>
        </p:nvCxnSpPr>
        <p:spPr>
          <a:xfrm flipH="1" flipV="1">
            <a:off x="6016323" y="921662"/>
            <a:ext cx="264978" cy="176713"/>
          </a:xfrm>
          <a:prstGeom prst="line">
            <a:avLst/>
          </a:prstGeom>
          <a:noFill/>
          <a:ln w="19050" cap="flat" cmpd="sng" algn="ctr">
            <a:solidFill>
              <a:srgbClr val="7030A0"/>
            </a:solidFill>
            <a:prstDash val="solid"/>
            <a:miter lim="800000"/>
            <a:headEnd type="none" w="med" len="med"/>
            <a:tailEnd type="arrow" w="med" len="med"/>
          </a:ln>
          <a:effectLst/>
        </p:spPr>
      </p:cxnSp>
      <p:sp>
        <p:nvSpPr>
          <p:cNvPr id="109" name="Rounded Rectangle 108"/>
          <p:cNvSpPr/>
          <p:nvPr/>
        </p:nvSpPr>
        <p:spPr>
          <a:xfrm>
            <a:off x="2823819" y="2785277"/>
            <a:ext cx="914400" cy="365760"/>
          </a:xfrm>
          <a:prstGeom prst="roundRect">
            <a:avLst/>
          </a:prstGeom>
          <a:solidFill>
            <a:srgbClr val="DF2E28">
              <a:lumMod val="20000"/>
              <a:lumOff val="80000"/>
            </a:srgbClr>
          </a:solidFill>
          <a:ln w="12700" cap="flat" cmpd="sng" algn="ctr">
            <a:solidFill>
              <a:srgbClr val="DF2E28">
                <a:shade val="50000"/>
              </a:srgbClr>
            </a:solidFill>
            <a:prstDash val="solid"/>
          </a:ln>
          <a:effectLst/>
        </p:spPr>
        <p:txBody>
          <a:bodyPr rtlCol="0" anchor="ctr"/>
          <a:lstStyle/>
          <a:p>
            <a:pPr algn="ctr" defTabSz="196640">
              <a:defRPr/>
            </a:pPr>
            <a:r>
              <a:rPr lang="en-US" sz="700" kern="0" dirty="0">
                <a:solidFill>
                  <a:prstClr val="black"/>
                </a:solidFill>
                <a:latin typeface="Century Gothic" panose="020B0502020202020204"/>
              </a:rPr>
              <a:t>Agency</a:t>
            </a:r>
          </a:p>
          <a:p>
            <a:pPr algn="ctr" defTabSz="196640">
              <a:defRPr/>
            </a:pPr>
            <a:r>
              <a:rPr lang="en-US" sz="700" kern="0" dirty="0">
                <a:solidFill>
                  <a:prstClr val="black"/>
                </a:solidFill>
                <a:latin typeface="Century Gothic" panose="020B0502020202020204"/>
              </a:rPr>
              <a:t>Open Data Environment </a:t>
            </a:r>
          </a:p>
        </p:txBody>
      </p:sp>
      <p:cxnSp>
        <p:nvCxnSpPr>
          <p:cNvPr id="110" name="Straight Connector 109"/>
          <p:cNvCxnSpPr>
            <a:stCxn id="22" idx="1"/>
            <a:endCxn id="109" idx="2"/>
          </p:cNvCxnSpPr>
          <p:nvPr/>
        </p:nvCxnSpPr>
        <p:spPr>
          <a:xfrm flipH="1" flipV="1">
            <a:off x="3281019" y="3151037"/>
            <a:ext cx="227499" cy="565621"/>
          </a:xfrm>
          <a:prstGeom prst="line">
            <a:avLst/>
          </a:prstGeom>
          <a:noFill/>
          <a:ln w="19050" cap="flat" cmpd="sng" algn="ctr">
            <a:solidFill>
              <a:srgbClr val="7030A0"/>
            </a:solidFill>
            <a:prstDash val="solid"/>
            <a:miter lim="800000"/>
            <a:headEnd type="none" w="med" len="med"/>
            <a:tailEnd type="arrow" w="med" len="med"/>
          </a:ln>
          <a:effectLst/>
        </p:spPr>
      </p:cxnSp>
      <p:sp>
        <p:nvSpPr>
          <p:cNvPr id="111" name="Rounded Rectangle 110"/>
          <p:cNvSpPr/>
          <p:nvPr/>
        </p:nvSpPr>
        <p:spPr>
          <a:xfrm>
            <a:off x="977389" y="1565407"/>
            <a:ext cx="1188720" cy="548640"/>
          </a:xfrm>
          <a:prstGeom prst="roundRect">
            <a:avLst/>
          </a:prstGeom>
          <a:solidFill>
            <a:srgbClr val="DF2E28">
              <a:lumMod val="20000"/>
              <a:lumOff val="80000"/>
            </a:srgbClr>
          </a:solidFill>
          <a:ln w="12700" cap="flat" cmpd="sng" algn="ctr">
            <a:solidFill>
              <a:srgbClr val="DF2E28">
                <a:shade val="50000"/>
              </a:srgbClr>
            </a:solidFill>
            <a:prstDash val="solid"/>
          </a:ln>
          <a:effectLst/>
        </p:spPr>
        <p:txBody>
          <a:bodyPr rtlCol="0" anchor="ctr"/>
          <a:lstStyle/>
          <a:p>
            <a:pPr algn="ctr" defTabSz="196640">
              <a:defRPr/>
            </a:pPr>
            <a:r>
              <a:rPr lang="en-US" sz="700" kern="0" dirty="0">
                <a:solidFill>
                  <a:prstClr val="black"/>
                </a:solidFill>
                <a:latin typeface="Century Gothic" panose="020B0502020202020204"/>
              </a:rPr>
              <a:t>INSIGHTS Program</a:t>
            </a:r>
          </a:p>
          <a:p>
            <a:pPr algn="ctr" defTabSz="196640">
              <a:defRPr/>
            </a:pPr>
            <a:r>
              <a:rPr lang="en-US" sz="700" kern="0" dirty="0">
                <a:solidFill>
                  <a:prstClr val="black"/>
                </a:solidFill>
                <a:latin typeface="Century Gothic" panose="020B0502020202020204"/>
              </a:rPr>
              <a:t>Supporting IT Data sharing needs for the Mission Projects</a:t>
            </a:r>
          </a:p>
        </p:txBody>
      </p:sp>
      <p:cxnSp>
        <p:nvCxnSpPr>
          <p:cNvPr id="112" name="Straight Connector 111"/>
          <p:cNvCxnSpPr>
            <a:stCxn id="57" idx="1"/>
            <a:endCxn id="111" idx="2"/>
          </p:cNvCxnSpPr>
          <p:nvPr/>
        </p:nvCxnSpPr>
        <p:spPr>
          <a:xfrm flipH="1" flipV="1">
            <a:off x="1571749" y="2114047"/>
            <a:ext cx="143943" cy="350829"/>
          </a:xfrm>
          <a:prstGeom prst="line">
            <a:avLst/>
          </a:prstGeom>
          <a:noFill/>
          <a:ln w="19050" cap="flat" cmpd="sng" algn="ctr">
            <a:solidFill>
              <a:srgbClr val="7030A0"/>
            </a:solidFill>
            <a:prstDash val="solid"/>
            <a:miter lim="800000"/>
            <a:headEnd type="none" w="med" len="med"/>
            <a:tailEnd type="arrow" w="med" len="med"/>
          </a:ln>
          <a:effectLst/>
        </p:spPr>
      </p:cxnSp>
      <p:sp>
        <p:nvSpPr>
          <p:cNvPr id="113" name="Rounded Rectangle 112"/>
          <p:cNvSpPr/>
          <p:nvPr/>
        </p:nvSpPr>
        <p:spPr>
          <a:xfrm>
            <a:off x="8093901" y="2934967"/>
            <a:ext cx="914400" cy="365760"/>
          </a:xfrm>
          <a:prstGeom prst="roundRect">
            <a:avLst/>
          </a:prstGeom>
          <a:solidFill>
            <a:srgbClr val="DF2E28">
              <a:lumMod val="20000"/>
              <a:lumOff val="80000"/>
            </a:srgbClr>
          </a:solidFill>
          <a:ln w="12700" cap="flat" cmpd="sng" algn="ctr">
            <a:solidFill>
              <a:srgbClr val="DF2E28">
                <a:shade val="50000"/>
              </a:srgbClr>
            </a:solidFill>
            <a:prstDash val="solid"/>
          </a:ln>
          <a:effectLst/>
        </p:spPr>
        <p:txBody>
          <a:bodyPr rtlCol="0" anchor="ctr"/>
          <a:lstStyle/>
          <a:p>
            <a:pPr algn="ctr" defTabSz="196640">
              <a:defRPr/>
            </a:pPr>
            <a:r>
              <a:rPr lang="en-US" sz="800" kern="0" dirty="0">
                <a:solidFill>
                  <a:prstClr val="black"/>
                </a:solidFill>
                <a:latin typeface="Century Gothic" panose="020B0502020202020204" pitchFamily="34" charset="0"/>
              </a:rPr>
              <a:t>Knowledge Tools &amp; Architecture</a:t>
            </a:r>
          </a:p>
        </p:txBody>
      </p:sp>
      <p:sp>
        <p:nvSpPr>
          <p:cNvPr id="114" name="Rounded Rectangle 113"/>
          <p:cNvSpPr/>
          <p:nvPr/>
        </p:nvSpPr>
        <p:spPr>
          <a:xfrm>
            <a:off x="2902650" y="5251711"/>
            <a:ext cx="914400" cy="365760"/>
          </a:xfrm>
          <a:prstGeom prst="roundRect">
            <a:avLst/>
          </a:prstGeom>
          <a:solidFill>
            <a:srgbClr val="DF2E28">
              <a:lumMod val="20000"/>
              <a:lumOff val="80000"/>
            </a:srgbClr>
          </a:solidFill>
          <a:ln w="12700" cap="flat" cmpd="sng" algn="ctr">
            <a:solidFill>
              <a:srgbClr val="DF2E28">
                <a:shade val="50000"/>
              </a:srgbClr>
            </a:solidFill>
            <a:prstDash val="solid"/>
          </a:ln>
          <a:effectLst/>
        </p:spPr>
        <p:txBody>
          <a:bodyPr rtlCol="0" anchor="ctr"/>
          <a:lstStyle/>
          <a:p>
            <a:pPr algn="ctr" defTabSz="196640">
              <a:defRPr/>
            </a:pPr>
            <a:r>
              <a:rPr lang="en-US" sz="800" kern="0" dirty="0">
                <a:solidFill>
                  <a:prstClr val="black"/>
                </a:solidFill>
                <a:latin typeface="Century Gothic" panose="020B0502020202020204"/>
              </a:rPr>
              <a:t>IMP Program Goals</a:t>
            </a:r>
          </a:p>
        </p:txBody>
      </p:sp>
      <p:cxnSp>
        <p:nvCxnSpPr>
          <p:cNvPr id="115" name="Straight Connector 114"/>
          <p:cNvCxnSpPr>
            <a:stCxn id="24" idx="3"/>
            <a:endCxn id="114" idx="0"/>
          </p:cNvCxnSpPr>
          <p:nvPr/>
        </p:nvCxnSpPr>
        <p:spPr>
          <a:xfrm flipH="1">
            <a:off x="3359850" y="3806385"/>
            <a:ext cx="1290457" cy="1445326"/>
          </a:xfrm>
          <a:prstGeom prst="line">
            <a:avLst/>
          </a:prstGeom>
          <a:noFill/>
          <a:ln w="19050" cap="flat" cmpd="sng" algn="ctr">
            <a:solidFill>
              <a:srgbClr val="7030A0"/>
            </a:solidFill>
            <a:prstDash val="solid"/>
            <a:miter lim="800000"/>
            <a:headEnd type="none" w="med" len="med"/>
            <a:tailEnd type="arrow" w="med" len="med"/>
          </a:ln>
          <a:effectLst/>
        </p:spPr>
      </p:cxnSp>
      <p:cxnSp>
        <p:nvCxnSpPr>
          <p:cNvPr id="116" name="Straight Connector 115"/>
          <p:cNvCxnSpPr>
            <a:stCxn id="25" idx="7"/>
            <a:endCxn id="113" idx="1"/>
          </p:cNvCxnSpPr>
          <p:nvPr/>
        </p:nvCxnSpPr>
        <p:spPr>
          <a:xfrm flipV="1">
            <a:off x="7483713" y="3117847"/>
            <a:ext cx="610188" cy="129815"/>
          </a:xfrm>
          <a:prstGeom prst="line">
            <a:avLst/>
          </a:prstGeom>
          <a:noFill/>
          <a:ln w="19050" cap="flat" cmpd="sng" algn="ctr">
            <a:solidFill>
              <a:srgbClr val="7030A0"/>
            </a:solidFill>
            <a:prstDash val="solid"/>
            <a:miter lim="800000"/>
            <a:headEnd type="none" w="med" len="med"/>
            <a:tailEnd type="arrow" w="med" len="med"/>
          </a:ln>
          <a:effectLst/>
        </p:spPr>
      </p:cxnSp>
      <p:sp>
        <p:nvSpPr>
          <p:cNvPr id="117" name="Oval 116"/>
          <p:cNvSpPr/>
          <p:nvPr/>
        </p:nvSpPr>
        <p:spPr>
          <a:xfrm>
            <a:off x="2626693" y="2006283"/>
            <a:ext cx="640080" cy="640080"/>
          </a:xfrm>
          <a:prstGeom prst="ellipse">
            <a:avLst/>
          </a:prstGeom>
          <a:noFill/>
          <a:ln w="12700" cap="flat" cmpd="sng" algn="ctr">
            <a:solidFill>
              <a:srgbClr val="5B9BD5">
                <a:shade val="50000"/>
              </a:srgbClr>
            </a:solidFill>
            <a:prstDash val="solid"/>
            <a:miter lim="800000"/>
          </a:ln>
          <a:effectLst/>
        </p:spPr>
        <p:txBody>
          <a:bodyPr lIns="0" rIns="0" rtlCol="0" anchor="ctr"/>
          <a:lstStyle/>
          <a:p>
            <a:pPr algn="ctr" defTabSz="691234">
              <a:defRPr/>
            </a:pPr>
            <a:r>
              <a:rPr lang="en-US" sz="800" kern="0" dirty="0">
                <a:solidFill>
                  <a:srgbClr val="4472C4"/>
                </a:solidFill>
                <a:latin typeface="Century Gothic" panose="020B0502020202020204" pitchFamily="34" charset="0"/>
              </a:rPr>
              <a:t>OCIO IT Security Program</a:t>
            </a:r>
          </a:p>
        </p:txBody>
      </p:sp>
      <p:sp>
        <p:nvSpPr>
          <p:cNvPr id="118" name="Rounded Rectangle 117"/>
          <p:cNvSpPr/>
          <p:nvPr/>
        </p:nvSpPr>
        <p:spPr>
          <a:xfrm>
            <a:off x="2479243" y="1335279"/>
            <a:ext cx="914400" cy="365760"/>
          </a:xfrm>
          <a:prstGeom prst="roundRect">
            <a:avLst/>
          </a:prstGeom>
          <a:solidFill>
            <a:srgbClr val="DF2E28">
              <a:lumMod val="20000"/>
              <a:lumOff val="80000"/>
            </a:srgbClr>
          </a:solidFill>
          <a:ln w="12700" cap="flat" cmpd="sng" algn="ctr">
            <a:solidFill>
              <a:srgbClr val="DF2E28">
                <a:shade val="50000"/>
              </a:srgbClr>
            </a:solidFill>
            <a:prstDash val="solid"/>
          </a:ln>
          <a:effectLst/>
        </p:spPr>
        <p:txBody>
          <a:bodyPr rtlCol="0" anchor="ctr"/>
          <a:lstStyle/>
          <a:p>
            <a:pPr algn="ctr" defTabSz="196640">
              <a:defRPr/>
            </a:pPr>
            <a:r>
              <a:rPr lang="en-US" sz="700" kern="0" dirty="0" smtClean="0">
                <a:solidFill>
                  <a:prstClr val="black"/>
                </a:solidFill>
                <a:latin typeface="Century Gothic" panose="020B0502020202020204"/>
              </a:rPr>
              <a:t>Data Centric Security Model</a:t>
            </a:r>
            <a:endParaRPr lang="en-US" sz="700" kern="0" dirty="0">
              <a:solidFill>
                <a:prstClr val="black"/>
              </a:solidFill>
              <a:latin typeface="Century Gothic" panose="020B0502020202020204"/>
            </a:endParaRPr>
          </a:p>
        </p:txBody>
      </p:sp>
      <p:cxnSp>
        <p:nvCxnSpPr>
          <p:cNvPr id="119" name="Straight Connector 118"/>
          <p:cNvCxnSpPr>
            <a:stCxn id="117" idx="0"/>
            <a:endCxn id="118" idx="2"/>
          </p:cNvCxnSpPr>
          <p:nvPr/>
        </p:nvCxnSpPr>
        <p:spPr>
          <a:xfrm flipH="1" flipV="1">
            <a:off x="2936443" y="1701039"/>
            <a:ext cx="10290" cy="305244"/>
          </a:xfrm>
          <a:prstGeom prst="line">
            <a:avLst/>
          </a:prstGeom>
          <a:noFill/>
          <a:ln w="19050" cap="flat" cmpd="sng" algn="ctr">
            <a:solidFill>
              <a:srgbClr val="7030A0"/>
            </a:solidFill>
            <a:prstDash val="solid"/>
            <a:miter lim="800000"/>
            <a:headEnd type="none" w="med" len="med"/>
            <a:tailEnd type="arrow" w="med" len="med"/>
          </a:ln>
          <a:effectLst/>
        </p:spPr>
      </p:cxnSp>
      <p:sp>
        <p:nvSpPr>
          <p:cNvPr id="122" name="Rounded Rectangle 121"/>
          <p:cNvSpPr/>
          <p:nvPr/>
        </p:nvSpPr>
        <p:spPr>
          <a:xfrm>
            <a:off x="8224907" y="2405844"/>
            <a:ext cx="1005840" cy="365760"/>
          </a:xfrm>
          <a:prstGeom prst="roundRect">
            <a:avLst/>
          </a:prstGeom>
          <a:solidFill>
            <a:srgbClr val="DF2E28">
              <a:lumMod val="20000"/>
              <a:lumOff val="80000"/>
            </a:srgbClr>
          </a:solidFill>
          <a:ln w="12700" cap="flat" cmpd="sng" algn="ctr">
            <a:solidFill>
              <a:srgbClr val="DF2E28">
                <a:shade val="50000"/>
              </a:srgbClr>
            </a:solidFill>
            <a:prstDash val="solid"/>
          </a:ln>
          <a:effectLst/>
        </p:spPr>
        <p:txBody>
          <a:bodyPr rtlCol="0" anchor="ctr"/>
          <a:lstStyle/>
          <a:p>
            <a:pPr algn="ctr" defTabSz="196640">
              <a:defRPr/>
            </a:pPr>
            <a:r>
              <a:rPr lang="en-US" sz="800" kern="0" dirty="0">
                <a:solidFill>
                  <a:prstClr val="black"/>
                </a:solidFill>
                <a:latin typeface="Century Gothic" panose="020B0502020202020204" pitchFamily="34" charset="0"/>
              </a:rPr>
              <a:t>Agency Digital Transformation</a:t>
            </a:r>
          </a:p>
        </p:txBody>
      </p:sp>
      <p:cxnSp>
        <p:nvCxnSpPr>
          <p:cNvPr id="123" name="Straight Connector 122"/>
          <p:cNvCxnSpPr>
            <a:stCxn id="74" idx="7"/>
            <a:endCxn id="122" idx="1"/>
          </p:cNvCxnSpPr>
          <p:nvPr/>
        </p:nvCxnSpPr>
        <p:spPr>
          <a:xfrm flipV="1">
            <a:off x="6810642" y="2588724"/>
            <a:ext cx="1414265" cy="661273"/>
          </a:xfrm>
          <a:prstGeom prst="line">
            <a:avLst/>
          </a:prstGeom>
          <a:noFill/>
          <a:ln w="19050" cap="flat" cmpd="sng" algn="ctr">
            <a:solidFill>
              <a:srgbClr val="7030A0"/>
            </a:solidFill>
            <a:prstDash val="solid"/>
            <a:miter lim="800000"/>
            <a:headEnd type="none" w="med" len="med"/>
            <a:tailEnd type="arrow" w="med" len="med"/>
          </a:ln>
          <a:effectLst/>
        </p:spPr>
      </p:cxnSp>
      <p:sp>
        <p:nvSpPr>
          <p:cNvPr id="124" name="Rounded Rectangle 123"/>
          <p:cNvSpPr/>
          <p:nvPr/>
        </p:nvSpPr>
        <p:spPr>
          <a:xfrm>
            <a:off x="754858" y="3064782"/>
            <a:ext cx="914400" cy="365760"/>
          </a:xfrm>
          <a:prstGeom prst="roundRect">
            <a:avLst/>
          </a:prstGeom>
          <a:solidFill>
            <a:srgbClr val="DF2E28">
              <a:lumMod val="20000"/>
              <a:lumOff val="80000"/>
            </a:srgbClr>
          </a:solidFill>
          <a:ln w="12700" cap="flat" cmpd="sng" algn="ctr">
            <a:solidFill>
              <a:srgbClr val="DF2E28">
                <a:shade val="50000"/>
              </a:srgbClr>
            </a:solidFill>
            <a:prstDash val="solid"/>
          </a:ln>
          <a:effectLst/>
        </p:spPr>
        <p:txBody>
          <a:bodyPr rtlCol="0" anchor="ctr"/>
          <a:lstStyle/>
          <a:p>
            <a:pPr algn="ctr" defTabSz="196640">
              <a:defRPr/>
            </a:pPr>
            <a:r>
              <a:rPr lang="en-US" sz="700" kern="0" dirty="0">
                <a:solidFill>
                  <a:prstClr val="black"/>
                </a:solidFill>
                <a:latin typeface="Century Gothic" panose="020B0502020202020204"/>
              </a:rPr>
              <a:t>Lab Data Challenge</a:t>
            </a:r>
          </a:p>
        </p:txBody>
      </p:sp>
      <p:cxnSp>
        <p:nvCxnSpPr>
          <p:cNvPr id="125" name="Straight Connector 124"/>
          <p:cNvCxnSpPr>
            <a:stCxn id="53" idx="2"/>
            <a:endCxn id="124" idx="3"/>
          </p:cNvCxnSpPr>
          <p:nvPr/>
        </p:nvCxnSpPr>
        <p:spPr>
          <a:xfrm flipH="1" flipV="1">
            <a:off x="1669258" y="3247662"/>
            <a:ext cx="744537" cy="315237"/>
          </a:xfrm>
          <a:prstGeom prst="line">
            <a:avLst/>
          </a:prstGeom>
          <a:noFill/>
          <a:ln w="19050" cap="flat" cmpd="sng" algn="ctr">
            <a:solidFill>
              <a:srgbClr val="7030A0"/>
            </a:solidFill>
            <a:prstDash val="solid"/>
            <a:miter lim="800000"/>
            <a:headEnd type="none" w="med" len="med"/>
            <a:tailEnd type="arrow" w="med" len="med"/>
          </a:ln>
          <a:effectLst/>
        </p:spPr>
      </p:cxnSp>
      <p:cxnSp>
        <p:nvCxnSpPr>
          <p:cNvPr id="126" name="Straight Connector 125"/>
          <p:cNvCxnSpPr>
            <a:stCxn id="63" idx="4"/>
            <a:endCxn id="117" idx="6"/>
          </p:cNvCxnSpPr>
          <p:nvPr/>
        </p:nvCxnSpPr>
        <p:spPr>
          <a:xfrm flipH="1">
            <a:off x="3266773" y="2243390"/>
            <a:ext cx="1247315" cy="82933"/>
          </a:xfrm>
          <a:prstGeom prst="line">
            <a:avLst/>
          </a:prstGeom>
          <a:noFill/>
          <a:ln w="28575" cap="flat" cmpd="sng" algn="ctr">
            <a:solidFill>
              <a:srgbClr val="C00000"/>
            </a:solidFill>
            <a:prstDash val="solid"/>
            <a:miter lim="800000"/>
          </a:ln>
          <a:effectLst/>
        </p:spPr>
      </p:cxnSp>
      <p:sp>
        <p:nvSpPr>
          <p:cNvPr id="130" name="Oval 129"/>
          <p:cNvSpPr/>
          <p:nvPr/>
        </p:nvSpPr>
        <p:spPr>
          <a:xfrm>
            <a:off x="2272551" y="4759499"/>
            <a:ext cx="640080" cy="640080"/>
          </a:xfrm>
          <a:prstGeom prst="ellipse">
            <a:avLst/>
          </a:prstGeom>
          <a:noFill/>
          <a:ln w="12700" cap="flat" cmpd="sng" algn="ctr">
            <a:solidFill>
              <a:srgbClr val="5B9BD5">
                <a:shade val="50000"/>
              </a:srgbClr>
            </a:solidFill>
            <a:prstDash val="solid"/>
            <a:miter lim="800000"/>
          </a:ln>
          <a:effectLst/>
        </p:spPr>
        <p:txBody>
          <a:bodyPr lIns="0" rIns="0" rtlCol="0" anchor="ctr"/>
          <a:lstStyle/>
          <a:p>
            <a:pPr algn="ctr" defTabSz="564733">
              <a:defRPr/>
            </a:pPr>
            <a:r>
              <a:rPr lang="en-US" sz="800" kern="0" dirty="0">
                <a:solidFill>
                  <a:srgbClr val="4472C4"/>
                </a:solidFill>
                <a:latin typeface="Century Gothic" panose="020B0502020202020204" pitchFamily="34" charset="0"/>
              </a:rPr>
              <a:t>GRC</a:t>
            </a:r>
          </a:p>
          <a:p>
            <a:pPr algn="ctr" defTabSz="564733">
              <a:defRPr/>
            </a:pPr>
            <a:r>
              <a:rPr lang="en-US" sz="800" kern="0" dirty="0" smtClean="0">
                <a:solidFill>
                  <a:srgbClr val="4472C4"/>
                </a:solidFill>
                <a:latin typeface="Century Gothic" panose="020B0502020202020204" pitchFamily="34" charset="0"/>
              </a:rPr>
              <a:t>OCIO</a:t>
            </a:r>
          </a:p>
          <a:p>
            <a:pPr algn="ctr" defTabSz="564733">
              <a:defRPr/>
            </a:pPr>
            <a:r>
              <a:rPr lang="en-US" sz="800" kern="0" dirty="0" smtClean="0">
                <a:solidFill>
                  <a:srgbClr val="4472C4"/>
                </a:solidFill>
                <a:latin typeface="Century Gothic" panose="020B0502020202020204" pitchFamily="34" charset="0"/>
              </a:rPr>
              <a:t>Project Team</a:t>
            </a:r>
            <a:endParaRPr lang="en-US" sz="800" kern="0" dirty="0">
              <a:solidFill>
                <a:srgbClr val="4472C4"/>
              </a:solidFill>
              <a:latin typeface="Century Gothic" panose="020B0502020202020204" pitchFamily="34" charset="0"/>
            </a:endParaRPr>
          </a:p>
        </p:txBody>
      </p:sp>
      <p:sp>
        <p:nvSpPr>
          <p:cNvPr id="131" name="Oval 130"/>
          <p:cNvSpPr/>
          <p:nvPr/>
        </p:nvSpPr>
        <p:spPr>
          <a:xfrm>
            <a:off x="1398473" y="4246783"/>
            <a:ext cx="640080" cy="640080"/>
          </a:xfrm>
          <a:prstGeom prst="ellipse">
            <a:avLst/>
          </a:prstGeom>
          <a:noFill/>
          <a:ln w="12700" cap="flat" cmpd="sng" algn="ctr">
            <a:solidFill>
              <a:srgbClr val="5B9BD5">
                <a:shade val="50000"/>
              </a:srgbClr>
            </a:solidFill>
            <a:prstDash val="solid"/>
            <a:miter lim="800000"/>
          </a:ln>
          <a:effectLst/>
        </p:spPr>
        <p:txBody>
          <a:bodyPr lIns="0" rIns="0" rtlCol="0" anchor="ctr"/>
          <a:lstStyle/>
          <a:p>
            <a:pPr algn="ctr" defTabSz="564733">
              <a:defRPr/>
            </a:pPr>
            <a:r>
              <a:rPr lang="en-US" sz="800" kern="0" dirty="0">
                <a:solidFill>
                  <a:srgbClr val="4472C4"/>
                </a:solidFill>
                <a:latin typeface="Century Gothic" panose="020B0502020202020204" pitchFamily="34" charset="0"/>
              </a:rPr>
              <a:t>JSC</a:t>
            </a:r>
          </a:p>
          <a:p>
            <a:pPr algn="ctr" defTabSz="564733">
              <a:defRPr/>
            </a:pPr>
            <a:r>
              <a:rPr lang="en-US" sz="800" kern="0" dirty="0" smtClean="0">
                <a:solidFill>
                  <a:srgbClr val="4472C4"/>
                </a:solidFill>
                <a:latin typeface="Century Gothic" panose="020B0502020202020204" pitchFamily="34" charset="0"/>
              </a:rPr>
              <a:t>OCIO</a:t>
            </a:r>
          </a:p>
          <a:p>
            <a:pPr algn="ctr" defTabSz="564733">
              <a:defRPr/>
            </a:pPr>
            <a:r>
              <a:rPr lang="en-US" sz="800" kern="0" dirty="0" smtClean="0">
                <a:solidFill>
                  <a:srgbClr val="4472C4"/>
                </a:solidFill>
                <a:latin typeface="Century Gothic" panose="020B0502020202020204" pitchFamily="34" charset="0"/>
              </a:rPr>
              <a:t>Insights Team</a:t>
            </a:r>
            <a:endParaRPr lang="en-US" sz="800" kern="0" dirty="0">
              <a:solidFill>
                <a:srgbClr val="4472C4"/>
              </a:solidFill>
              <a:latin typeface="Century Gothic" panose="020B0502020202020204" pitchFamily="34" charset="0"/>
            </a:endParaRPr>
          </a:p>
        </p:txBody>
      </p:sp>
      <p:sp>
        <p:nvSpPr>
          <p:cNvPr id="132" name="Rounded Rectangle 131"/>
          <p:cNvSpPr/>
          <p:nvPr/>
        </p:nvSpPr>
        <p:spPr>
          <a:xfrm>
            <a:off x="1087926" y="5336617"/>
            <a:ext cx="1005840" cy="365760"/>
          </a:xfrm>
          <a:prstGeom prst="roundRect">
            <a:avLst/>
          </a:prstGeom>
          <a:solidFill>
            <a:srgbClr val="DF2E28">
              <a:lumMod val="20000"/>
              <a:lumOff val="80000"/>
            </a:srgbClr>
          </a:solidFill>
          <a:ln w="12700" cap="flat" cmpd="sng" algn="ctr">
            <a:solidFill>
              <a:srgbClr val="DF2E28">
                <a:shade val="50000"/>
              </a:srgbClr>
            </a:solidFill>
            <a:prstDash val="solid"/>
          </a:ln>
          <a:effectLst/>
        </p:spPr>
        <p:txBody>
          <a:bodyPr rtlCol="0" anchor="ctr"/>
          <a:lstStyle/>
          <a:p>
            <a:pPr algn="ctr" defTabSz="196640">
              <a:defRPr/>
            </a:pPr>
            <a:r>
              <a:rPr lang="en-US" sz="700" kern="0" dirty="0">
                <a:solidFill>
                  <a:prstClr val="black"/>
                </a:solidFill>
                <a:latin typeface="Century Gothic" panose="020B0502020202020204"/>
              </a:rPr>
              <a:t>GRC Information Management Project</a:t>
            </a:r>
          </a:p>
        </p:txBody>
      </p:sp>
      <p:sp>
        <p:nvSpPr>
          <p:cNvPr id="133" name="Rounded Rectangle 132"/>
          <p:cNvSpPr/>
          <p:nvPr/>
        </p:nvSpPr>
        <p:spPr>
          <a:xfrm>
            <a:off x="728566" y="3659241"/>
            <a:ext cx="1005840" cy="365760"/>
          </a:xfrm>
          <a:prstGeom prst="roundRect">
            <a:avLst/>
          </a:prstGeom>
          <a:solidFill>
            <a:srgbClr val="DF2E28">
              <a:lumMod val="20000"/>
              <a:lumOff val="80000"/>
            </a:srgbClr>
          </a:solidFill>
          <a:ln w="12700" cap="flat" cmpd="sng" algn="ctr">
            <a:solidFill>
              <a:srgbClr val="DF2E28">
                <a:shade val="50000"/>
              </a:srgbClr>
            </a:solidFill>
            <a:prstDash val="solid"/>
          </a:ln>
          <a:effectLst/>
        </p:spPr>
        <p:txBody>
          <a:bodyPr rtlCol="0" anchor="ctr"/>
          <a:lstStyle/>
          <a:p>
            <a:pPr algn="ctr" defTabSz="196640">
              <a:defRPr/>
            </a:pPr>
            <a:r>
              <a:rPr lang="en-US" sz="700" kern="0" dirty="0">
                <a:solidFill>
                  <a:prstClr val="black"/>
                </a:solidFill>
                <a:latin typeface="Century Gothic" panose="020B0502020202020204"/>
              </a:rPr>
              <a:t>JSC Information Architecture</a:t>
            </a:r>
          </a:p>
          <a:p>
            <a:pPr algn="ctr" defTabSz="196640">
              <a:defRPr/>
            </a:pPr>
            <a:r>
              <a:rPr lang="en-US" sz="700" kern="0" dirty="0">
                <a:solidFill>
                  <a:prstClr val="black"/>
                </a:solidFill>
                <a:latin typeface="Century Gothic" panose="020B0502020202020204"/>
              </a:rPr>
              <a:t>Strategic Plan</a:t>
            </a:r>
          </a:p>
        </p:txBody>
      </p:sp>
      <p:cxnSp>
        <p:nvCxnSpPr>
          <p:cNvPr id="134" name="Straight Connector 133"/>
          <p:cNvCxnSpPr>
            <a:stCxn id="24" idx="4"/>
            <a:endCxn id="130" idx="6"/>
          </p:cNvCxnSpPr>
          <p:nvPr/>
        </p:nvCxnSpPr>
        <p:spPr>
          <a:xfrm flipH="1">
            <a:off x="2912631" y="3886731"/>
            <a:ext cx="1931650" cy="1192808"/>
          </a:xfrm>
          <a:prstGeom prst="line">
            <a:avLst/>
          </a:prstGeom>
          <a:noFill/>
          <a:ln w="19050" cap="flat" cmpd="sng" algn="ctr">
            <a:solidFill>
              <a:srgbClr val="5B9BD5"/>
            </a:solidFill>
            <a:prstDash val="solid"/>
            <a:miter lim="800000"/>
          </a:ln>
          <a:effectLst/>
        </p:spPr>
      </p:cxnSp>
      <p:cxnSp>
        <p:nvCxnSpPr>
          <p:cNvPr id="135" name="Straight Connector 320"/>
          <p:cNvCxnSpPr>
            <a:stCxn id="130" idx="2"/>
            <a:endCxn id="132" idx="0"/>
          </p:cNvCxnSpPr>
          <p:nvPr/>
        </p:nvCxnSpPr>
        <p:spPr>
          <a:xfrm rot="10800000" flipV="1">
            <a:off x="1590847" y="5079539"/>
            <a:ext cx="681705" cy="257078"/>
          </a:xfrm>
          <a:prstGeom prst="bentConnector2">
            <a:avLst/>
          </a:prstGeom>
          <a:noFill/>
          <a:ln w="19050" cap="flat" cmpd="sng" algn="ctr">
            <a:solidFill>
              <a:srgbClr val="7030A0"/>
            </a:solidFill>
            <a:prstDash val="solid"/>
            <a:miter lim="800000"/>
            <a:headEnd type="none" w="med" len="med"/>
            <a:tailEnd type="arrow" w="med" len="med"/>
          </a:ln>
          <a:effectLst/>
        </p:spPr>
      </p:cxnSp>
      <p:cxnSp>
        <p:nvCxnSpPr>
          <p:cNvPr id="136" name="Straight Connector 320"/>
          <p:cNvCxnSpPr>
            <a:stCxn id="131" idx="1"/>
            <a:endCxn id="133" idx="2"/>
          </p:cNvCxnSpPr>
          <p:nvPr/>
        </p:nvCxnSpPr>
        <p:spPr>
          <a:xfrm flipH="1" flipV="1">
            <a:off x="1231486" y="4025001"/>
            <a:ext cx="260725" cy="315520"/>
          </a:xfrm>
          <a:prstGeom prst="straightConnector1">
            <a:avLst/>
          </a:prstGeom>
          <a:noFill/>
          <a:ln w="19050" cap="flat" cmpd="sng" algn="ctr">
            <a:solidFill>
              <a:srgbClr val="7030A0"/>
            </a:solidFill>
            <a:prstDash val="solid"/>
            <a:miter lim="800000"/>
            <a:headEnd type="none" w="med" len="med"/>
            <a:tailEnd type="arrow" w="med" len="med"/>
          </a:ln>
          <a:effectLst/>
        </p:spPr>
      </p:cxnSp>
      <p:cxnSp>
        <p:nvCxnSpPr>
          <p:cNvPr id="137" name="Straight Connector 136"/>
          <p:cNvCxnSpPr>
            <a:stCxn id="33" idx="1"/>
            <a:endCxn id="130" idx="6"/>
          </p:cNvCxnSpPr>
          <p:nvPr/>
        </p:nvCxnSpPr>
        <p:spPr>
          <a:xfrm flipH="1">
            <a:off x="2912631" y="4523897"/>
            <a:ext cx="2745831" cy="555642"/>
          </a:xfrm>
          <a:prstGeom prst="line">
            <a:avLst/>
          </a:prstGeom>
          <a:noFill/>
          <a:ln w="28575" cap="flat" cmpd="sng" algn="ctr">
            <a:solidFill>
              <a:sysClr val="windowText" lastClr="000000"/>
            </a:solidFill>
            <a:prstDash val="solid"/>
            <a:miter lim="800000"/>
          </a:ln>
          <a:effectLst/>
        </p:spPr>
      </p:cxnSp>
      <p:cxnSp>
        <p:nvCxnSpPr>
          <p:cNvPr id="138" name="Straight Connector 137"/>
          <p:cNvCxnSpPr>
            <a:stCxn id="33" idx="1"/>
            <a:endCxn id="131" idx="6"/>
          </p:cNvCxnSpPr>
          <p:nvPr/>
        </p:nvCxnSpPr>
        <p:spPr>
          <a:xfrm flipH="1">
            <a:off x="2038553" y="4523897"/>
            <a:ext cx="3619909" cy="42926"/>
          </a:xfrm>
          <a:prstGeom prst="line">
            <a:avLst/>
          </a:prstGeom>
          <a:noFill/>
          <a:ln w="28575" cap="flat" cmpd="sng" algn="ctr">
            <a:solidFill>
              <a:sysClr val="windowText" lastClr="000000"/>
            </a:solidFill>
            <a:prstDash val="solid"/>
            <a:miter lim="800000"/>
          </a:ln>
          <a:effectLst/>
        </p:spPr>
      </p:cxnSp>
      <p:cxnSp>
        <p:nvCxnSpPr>
          <p:cNvPr id="139" name="Straight Connector 138"/>
          <p:cNvCxnSpPr>
            <a:stCxn id="131" idx="7"/>
            <a:endCxn id="53" idx="3"/>
          </p:cNvCxnSpPr>
          <p:nvPr/>
        </p:nvCxnSpPr>
        <p:spPr>
          <a:xfrm flipV="1">
            <a:off x="1944815" y="3821530"/>
            <a:ext cx="576109" cy="518991"/>
          </a:xfrm>
          <a:prstGeom prst="line">
            <a:avLst/>
          </a:prstGeom>
          <a:noFill/>
          <a:ln w="19050" cap="flat" cmpd="sng" algn="ctr">
            <a:solidFill>
              <a:srgbClr val="5B9BD5"/>
            </a:solidFill>
            <a:prstDash val="solid"/>
            <a:miter lim="800000"/>
          </a:ln>
          <a:effectLst/>
        </p:spPr>
      </p:cxnSp>
      <p:cxnSp>
        <p:nvCxnSpPr>
          <p:cNvPr id="161" name="Straight Connector 160"/>
          <p:cNvCxnSpPr>
            <a:stCxn id="31" idx="4"/>
            <a:endCxn id="75" idx="7"/>
          </p:cNvCxnSpPr>
          <p:nvPr/>
        </p:nvCxnSpPr>
        <p:spPr>
          <a:xfrm flipH="1">
            <a:off x="7480127" y="4544121"/>
            <a:ext cx="1156260" cy="781402"/>
          </a:xfrm>
          <a:prstGeom prst="line">
            <a:avLst/>
          </a:prstGeom>
          <a:noFill/>
          <a:ln w="28575" cap="flat" cmpd="sng" algn="ctr">
            <a:solidFill>
              <a:srgbClr val="C00000"/>
            </a:solidFill>
            <a:prstDash val="solid"/>
            <a:miter lim="800000"/>
          </a:ln>
          <a:effectLst/>
        </p:spPr>
      </p:cxnSp>
      <p:sp>
        <p:nvSpPr>
          <p:cNvPr id="193" name="Rounded Rectangle 192"/>
          <p:cNvSpPr/>
          <p:nvPr/>
        </p:nvSpPr>
        <p:spPr>
          <a:xfrm>
            <a:off x="8466829" y="4827434"/>
            <a:ext cx="914400" cy="365760"/>
          </a:xfrm>
          <a:prstGeom prst="roundRect">
            <a:avLst/>
          </a:prstGeom>
          <a:solidFill>
            <a:srgbClr val="DF2E28">
              <a:lumMod val="20000"/>
              <a:lumOff val="80000"/>
            </a:srgbClr>
          </a:solidFill>
          <a:ln w="12700" cap="flat" cmpd="sng" algn="ctr">
            <a:solidFill>
              <a:srgbClr val="DF2E28">
                <a:shade val="50000"/>
              </a:srgbClr>
            </a:solidFill>
            <a:prstDash val="solid"/>
          </a:ln>
          <a:effectLst/>
        </p:spPr>
        <p:txBody>
          <a:bodyPr rtlCol="0" anchor="ctr"/>
          <a:lstStyle/>
          <a:p>
            <a:pPr algn="ctr" defTabSz="196640">
              <a:defRPr/>
            </a:pPr>
            <a:r>
              <a:rPr lang="en-US" sz="700" kern="0" dirty="0" smtClean="0">
                <a:solidFill>
                  <a:prstClr val="black"/>
                </a:solidFill>
                <a:latin typeface="Century Gothic" panose="020B0502020202020204" pitchFamily="34" charset="0"/>
              </a:rPr>
              <a:t>SE Technical Data Management</a:t>
            </a:r>
            <a:endParaRPr lang="en-US" sz="700" kern="0" dirty="0">
              <a:solidFill>
                <a:prstClr val="black"/>
              </a:solidFill>
              <a:latin typeface="Century Gothic" panose="020B0502020202020204" pitchFamily="34" charset="0"/>
            </a:endParaRPr>
          </a:p>
        </p:txBody>
      </p:sp>
      <p:cxnSp>
        <p:nvCxnSpPr>
          <p:cNvPr id="194" name="Straight Connector 193"/>
          <p:cNvCxnSpPr>
            <a:stCxn id="23" idx="5"/>
            <a:endCxn id="193" idx="1"/>
          </p:cNvCxnSpPr>
          <p:nvPr/>
        </p:nvCxnSpPr>
        <p:spPr>
          <a:xfrm>
            <a:off x="7304415" y="4381431"/>
            <a:ext cx="1162414" cy="628883"/>
          </a:xfrm>
          <a:prstGeom prst="line">
            <a:avLst/>
          </a:prstGeom>
          <a:noFill/>
          <a:ln w="19050" cap="flat" cmpd="sng" algn="ctr">
            <a:solidFill>
              <a:srgbClr val="7030A0"/>
            </a:solidFill>
            <a:prstDash val="solid"/>
            <a:miter lim="800000"/>
            <a:headEnd type="none" w="med" len="med"/>
            <a:tailEnd type="arrow" w="med" len="med"/>
          </a:ln>
          <a:effectLst/>
        </p:spPr>
      </p:cxnSp>
      <p:sp>
        <p:nvSpPr>
          <p:cNvPr id="197" name="Rounded Rectangle 196"/>
          <p:cNvSpPr/>
          <p:nvPr/>
        </p:nvSpPr>
        <p:spPr>
          <a:xfrm>
            <a:off x="7717047" y="5352086"/>
            <a:ext cx="914400" cy="365760"/>
          </a:xfrm>
          <a:prstGeom prst="roundRect">
            <a:avLst/>
          </a:prstGeom>
          <a:solidFill>
            <a:srgbClr val="DF2E28">
              <a:lumMod val="20000"/>
              <a:lumOff val="80000"/>
            </a:srgbClr>
          </a:solidFill>
          <a:ln w="12700" cap="flat" cmpd="sng" algn="ctr">
            <a:solidFill>
              <a:srgbClr val="DF2E28">
                <a:shade val="50000"/>
              </a:srgbClr>
            </a:solidFill>
            <a:prstDash val="solid"/>
          </a:ln>
          <a:effectLst/>
        </p:spPr>
        <p:txBody>
          <a:bodyPr rtlCol="0" anchor="ctr"/>
          <a:lstStyle/>
          <a:p>
            <a:pPr algn="ctr" defTabSz="196640">
              <a:defRPr/>
            </a:pPr>
            <a:r>
              <a:rPr lang="en-US" sz="800" kern="0" dirty="0" smtClean="0">
                <a:solidFill>
                  <a:prstClr val="black"/>
                </a:solidFill>
                <a:latin typeface="Century Gothic" panose="020B0502020202020204" pitchFamily="34" charset="0"/>
              </a:rPr>
              <a:t>SE MBSE</a:t>
            </a:r>
            <a:endParaRPr lang="en-US" sz="800" kern="0" dirty="0">
              <a:solidFill>
                <a:prstClr val="black"/>
              </a:solidFill>
              <a:latin typeface="Century Gothic" panose="020B0502020202020204" pitchFamily="34" charset="0"/>
            </a:endParaRPr>
          </a:p>
        </p:txBody>
      </p:sp>
      <p:cxnSp>
        <p:nvCxnSpPr>
          <p:cNvPr id="198" name="Straight Connector 197"/>
          <p:cNvCxnSpPr>
            <a:stCxn id="23" idx="5"/>
            <a:endCxn id="197" idx="0"/>
          </p:cNvCxnSpPr>
          <p:nvPr/>
        </p:nvCxnSpPr>
        <p:spPr>
          <a:xfrm>
            <a:off x="7304415" y="4381431"/>
            <a:ext cx="869832" cy="970655"/>
          </a:xfrm>
          <a:prstGeom prst="line">
            <a:avLst/>
          </a:prstGeom>
          <a:noFill/>
          <a:ln w="19050" cap="flat" cmpd="sng" algn="ctr">
            <a:solidFill>
              <a:srgbClr val="7030A0"/>
            </a:solidFill>
            <a:prstDash val="solid"/>
            <a:miter lim="800000"/>
            <a:headEnd type="none" w="med" len="med"/>
            <a:tailEnd type="arrow" w="med" len="med"/>
          </a:ln>
          <a:effectLst/>
        </p:spPr>
      </p:cxnSp>
      <p:cxnSp>
        <p:nvCxnSpPr>
          <p:cNvPr id="258" name="Straight Connector 257"/>
          <p:cNvCxnSpPr>
            <a:stCxn id="24" idx="4"/>
            <a:endCxn id="47" idx="0"/>
          </p:cNvCxnSpPr>
          <p:nvPr/>
        </p:nvCxnSpPr>
        <p:spPr>
          <a:xfrm flipH="1">
            <a:off x="4784786" y="3886731"/>
            <a:ext cx="59495" cy="1530874"/>
          </a:xfrm>
          <a:prstGeom prst="line">
            <a:avLst/>
          </a:prstGeom>
          <a:noFill/>
          <a:ln w="19050" cap="flat" cmpd="sng" algn="ctr">
            <a:solidFill>
              <a:srgbClr val="5B9BD5"/>
            </a:solidFill>
            <a:prstDash val="solid"/>
            <a:miter lim="800000"/>
          </a:ln>
          <a:effectLst/>
        </p:spPr>
      </p:cxnSp>
      <p:cxnSp>
        <p:nvCxnSpPr>
          <p:cNvPr id="320" name="Straight Connector 319"/>
          <p:cNvCxnSpPr>
            <a:stCxn id="131" idx="7"/>
            <a:endCxn id="57" idx="4"/>
          </p:cNvCxnSpPr>
          <p:nvPr/>
        </p:nvCxnSpPr>
        <p:spPr>
          <a:xfrm flipH="1" flipV="1">
            <a:off x="1941994" y="3011218"/>
            <a:ext cx="2821" cy="1329303"/>
          </a:xfrm>
          <a:prstGeom prst="line">
            <a:avLst/>
          </a:prstGeom>
          <a:noFill/>
          <a:ln w="19050" cap="flat" cmpd="sng" algn="ctr">
            <a:solidFill>
              <a:srgbClr val="5B9BD5"/>
            </a:solidFill>
            <a:prstDash val="solid"/>
            <a:miter lim="800000"/>
          </a:ln>
          <a:effectLst/>
        </p:spPr>
      </p:cxnSp>
      <p:cxnSp>
        <p:nvCxnSpPr>
          <p:cNvPr id="358" name="Straight Connector 357"/>
          <p:cNvCxnSpPr>
            <a:stCxn id="30" idx="5"/>
            <a:endCxn id="26" idx="1"/>
          </p:cNvCxnSpPr>
          <p:nvPr/>
        </p:nvCxnSpPr>
        <p:spPr>
          <a:xfrm>
            <a:off x="4355439" y="3156259"/>
            <a:ext cx="924117" cy="251256"/>
          </a:xfrm>
          <a:prstGeom prst="line">
            <a:avLst/>
          </a:prstGeom>
          <a:noFill/>
          <a:ln w="28575" cap="flat" cmpd="sng" algn="ctr">
            <a:solidFill>
              <a:srgbClr val="C00000"/>
            </a:solidFill>
            <a:prstDash val="solid"/>
            <a:miter lim="800000"/>
          </a:ln>
          <a:effectLst/>
        </p:spPr>
      </p:cxnSp>
      <p:cxnSp>
        <p:nvCxnSpPr>
          <p:cNvPr id="413" name="Straight Connector 412"/>
          <p:cNvCxnSpPr>
            <a:stCxn id="63" idx="6"/>
            <a:endCxn id="74" idx="0"/>
          </p:cNvCxnSpPr>
          <p:nvPr/>
        </p:nvCxnSpPr>
        <p:spPr>
          <a:xfrm>
            <a:off x="4834128" y="1923350"/>
            <a:ext cx="1750212" cy="1232909"/>
          </a:xfrm>
          <a:prstGeom prst="line">
            <a:avLst/>
          </a:prstGeom>
          <a:noFill/>
          <a:ln w="19050" cap="flat" cmpd="sng" algn="ctr">
            <a:solidFill>
              <a:srgbClr val="5B9BD5"/>
            </a:solidFill>
            <a:prstDash val="solid"/>
            <a:miter lim="800000"/>
          </a:ln>
          <a:effectLst/>
        </p:spPr>
      </p:cxnSp>
      <p:sp>
        <p:nvSpPr>
          <p:cNvPr id="419" name="Oval 418"/>
          <p:cNvSpPr/>
          <p:nvPr/>
        </p:nvSpPr>
        <p:spPr>
          <a:xfrm>
            <a:off x="8093901" y="1452487"/>
            <a:ext cx="548640" cy="548640"/>
          </a:xfrm>
          <a:prstGeom prst="ellipse">
            <a:avLst/>
          </a:prstGeom>
          <a:noFill/>
          <a:ln w="12700" cap="flat" cmpd="sng" algn="ctr">
            <a:solidFill>
              <a:srgbClr val="5B9BD5">
                <a:shade val="50000"/>
              </a:srgbClr>
            </a:solidFill>
            <a:prstDash val="solid"/>
            <a:miter lim="800000"/>
          </a:ln>
          <a:effectLst/>
        </p:spPr>
        <p:txBody>
          <a:bodyPr lIns="0" rIns="0" rtlCol="0" anchor="ctr"/>
          <a:lstStyle/>
          <a:p>
            <a:pPr algn="ctr" defTabSz="564733">
              <a:defRPr/>
            </a:pPr>
            <a:r>
              <a:rPr lang="en-US" sz="1000" kern="0" dirty="0" smtClean="0">
                <a:solidFill>
                  <a:srgbClr val="4472C4"/>
                </a:solidFill>
                <a:latin typeface="Century Gothic" panose="020B0502020202020204" pitchFamily="34" charset="0"/>
              </a:rPr>
              <a:t>MAP</a:t>
            </a:r>
          </a:p>
          <a:p>
            <a:pPr algn="ctr" defTabSz="564733">
              <a:defRPr/>
            </a:pPr>
            <a:r>
              <a:rPr lang="en-US" sz="1000" kern="0" dirty="0" smtClean="0">
                <a:solidFill>
                  <a:srgbClr val="4472C4"/>
                </a:solidFill>
                <a:latin typeface="Century Gothic" panose="020B0502020202020204" pitchFamily="34" charset="0"/>
              </a:rPr>
              <a:t>Team</a:t>
            </a:r>
            <a:endParaRPr lang="en-US" sz="1000" kern="0" dirty="0">
              <a:solidFill>
                <a:srgbClr val="4472C4"/>
              </a:solidFill>
              <a:latin typeface="Century Gothic" panose="020B0502020202020204" pitchFamily="34" charset="0"/>
            </a:endParaRPr>
          </a:p>
        </p:txBody>
      </p:sp>
      <p:sp>
        <p:nvSpPr>
          <p:cNvPr id="420" name="Rounded Rectangle 419"/>
          <p:cNvSpPr/>
          <p:nvPr/>
        </p:nvSpPr>
        <p:spPr>
          <a:xfrm>
            <a:off x="8404538" y="1005046"/>
            <a:ext cx="1005840" cy="365760"/>
          </a:xfrm>
          <a:prstGeom prst="roundRect">
            <a:avLst/>
          </a:prstGeom>
          <a:solidFill>
            <a:srgbClr val="DF2E28">
              <a:lumMod val="20000"/>
              <a:lumOff val="80000"/>
            </a:srgbClr>
          </a:solidFill>
          <a:ln w="12700" cap="flat" cmpd="sng" algn="ctr">
            <a:solidFill>
              <a:srgbClr val="DF2E28">
                <a:shade val="50000"/>
              </a:srgbClr>
            </a:solidFill>
            <a:prstDash val="solid"/>
          </a:ln>
          <a:effectLst/>
        </p:spPr>
        <p:txBody>
          <a:bodyPr rtlCol="0" anchor="ctr"/>
          <a:lstStyle/>
          <a:p>
            <a:pPr algn="ctr" defTabSz="196640">
              <a:defRPr/>
            </a:pPr>
            <a:r>
              <a:rPr lang="en-US" sz="800" kern="0" dirty="0" smtClean="0">
                <a:solidFill>
                  <a:prstClr val="black"/>
                </a:solidFill>
                <a:latin typeface="Century Gothic" panose="020B0502020202020204" pitchFamily="34" charset="0"/>
              </a:rPr>
              <a:t>MAP Project</a:t>
            </a:r>
            <a:endParaRPr lang="en-US" sz="800" kern="0" dirty="0">
              <a:solidFill>
                <a:prstClr val="black"/>
              </a:solidFill>
              <a:latin typeface="Century Gothic" panose="020B0502020202020204" pitchFamily="34" charset="0"/>
            </a:endParaRPr>
          </a:p>
        </p:txBody>
      </p:sp>
      <p:cxnSp>
        <p:nvCxnSpPr>
          <p:cNvPr id="421" name="Straight Connector 420"/>
          <p:cNvCxnSpPr>
            <a:stCxn id="419" idx="6"/>
            <a:endCxn id="420" idx="2"/>
          </p:cNvCxnSpPr>
          <p:nvPr/>
        </p:nvCxnSpPr>
        <p:spPr>
          <a:xfrm flipV="1">
            <a:off x="8642541" y="1370806"/>
            <a:ext cx="264917" cy="356001"/>
          </a:xfrm>
          <a:prstGeom prst="bentConnector2">
            <a:avLst/>
          </a:prstGeom>
          <a:noFill/>
          <a:ln w="19050" cap="flat" cmpd="sng" algn="ctr">
            <a:solidFill>
              <a:srgbClr val="7030A0"/>
            </a:solidFill>
            <a:prstDash val="solid"/>
            <a:miter lim="800000"/>
            <a:headEnd type="none" w="med" len="med"/>
            <a:tailEnd type="arrow" w="med" len="med"/>
          </a:ln>
          <a:effectLst/>
        </p:spPr>
      </p:cxnSp>
      <p:cxnSp>
        <p:nvCxnSpPr>
          <p:cNvPr id="439" name="Straight Connector 438"/>
          <p:cNvCxnSpPr>
            <a:stCxn id="24" idx="2"/>
            <a:endCxn id="109" idx="2"/>
          </p:cNvCxnSpPr>
          <p:nvPr/>
        </p:nvCxnSpPr>
        <p:spPr>
          <a:xfrm flipH="1" flipV="1">
            <a:off x="3281019" y="3151037"/>
            <a:ext cx="1288942" cy="461374"/>
          </a:xfrm>
          <a:prstGeom prst="line">
            <a:avLst/>
          </a:prstGeom>
          <a:noFill/>
          <a:ln w="19050" cap="flat" cmpd="sng" algn="ctr">
            <a:solidFill>
              <a:srgbClr val="7030A0"/>
            </a:solidFill>
            <a:prstDash val="solid"/>
            <a:miter lim="800000"/>
            <a:headEnd type="none" w="med" len="med"/>
            <a:tailEnd type="arrow" w="med" len="med"/>
          </a:ln>
          <a:effectLst/>
        </p:spPr>
      </p:cxnSp>
      <p:cxnSp>
        <p:nvCxnSpPr>
          <p:cNvPr id="455" name="Straight Connector 454"/>
          <p:cNvCxnSpPr>
            <a:stCxn id="454" idx="2"/>
            <a:endCxn id="89" idx="4"/>
          </p:cNvCxnSpPr>
          <p:nvPr/>
        </p:nvCxnSpPr>
        <p:spPr>
          <a:xfrm flipH="1" flipV="1">
            <a:off x="5017008" y="2970108"/>
            <a:ext cx="454793" cy="96656"/>
          </a:xfrm>
          <a:prstGeom prst="line">
            <a:avLst/>
          </a:prstGeom>
          <a:noFill/>
          <a:ln w="19050" cap="flat" cmpd="sng" algn="ctr">
            <a:solidFill>
              <a:srgbClr val="5B9BD5"/>
            </a:solidFill>
            <a:prstDash val="solid"/>
            <a:miter lim="800000"/>
          </a:ln>
          <a:effectLst/>
        </p:spPr>
      </p:cxnSp>
      <p:sp>
        <p:nvSpPr>
          <p:cNvPr id="454" name="Oval 453"/>
          <p:cNvSpPr/>
          <p:nvPr/>
        </p:nvSpPr>
        <p:spPr>
          <a:xfrm>
            <a:off x="5471801" y="2792444"/>
            <a:ext cx="548640" cy="548640"/>
          </a:xfrm>
          <a:prstGeom prst="ellipse">
            <a:avLst/>
          </a:prstGeom>
          <a:solidFill>
            <a:srgbClr val="F7F8F8"/>
          </a:solidFill>
          <a:ln w="12700" cap="flat" cmpd="sng" algn="ctr">
            <a:solidFill>
              <a:srgbClr val="5B9BD5">
                <a:shade val="50000"/>
              </a:srgbClr>
            </a:solidFill>
            <a:prstDash val="solid"/>
            <a:miter lim="800000"/>
          </a:ln>
          <a:effectLst/>
        </p:spPr>
        <p:txBody>
          <a:bodyPr lIns="0" rIns="0" rtlCol="0" anchor="ctr"/>
          <a:lstStyle/>
          <a:p>
            <a:pPr algn="ctr" defTabSz="564733">
              <a:defRPr/>
            </a:pPr>
            <a:r>
              <a:rPr lang="en-US" sz="700" kern="0" dirty="0">
                <a:solidFill>
                  <a:srgbClr val="4472C4"/>
                </a:solidFill>
                <a:latin typeface="Century Gothic" panose="020B0502020202020204" pitchFamily="34" charset="0"/>
              </a:rPr>
              <a:t>OCIO </a:t>
            </a:r>
            <a:r>
              <a:rPr lang="en-US" sz="700" kern="0" dirty="0" smtClean="0">
                <a:solidFill>
                  <a:srgbClr val="4472C4"/>
                </a:solidFill>
                <a:latin typeface="Century Gothic" panose="020B0502020202020204" pitchFamily="34" charset="0"/>
              </a:rPr>
              <a:t>Collaboration</a:t>
            </a:r>
          </a:p>
          <a:p>
            <a:pPr algn="ctr" defTabSz="564733">
              <a:defRPr/>
            </a:pPr>
            <a:r>
              <a:rPr lang="en-US" sz="700" kern="0" dirty="0" err="1" smtClean="0">
                <a:solidFill>
                  <a:srgbClr val="4472C4"/>
                </a:solidFill>
                <a:latin typeface="Century Gothic" panose="020B0502020202020204" pitchFamily="34" charset="0"/>
              </a:rPr>
              <a:t>Pgm</a:t>
            </a:r>
            <a:endParaRPr lang="en-US" sz="700" kern="0" dirty="0">
              <a:solidFill>
                <a:srgbClr val="4472C4"/>
              </a:solidFill>
              <a:latin typeface="Century Gothic" panose="020B0502020202020204" pitchFamily="34" charset="0"/>
            </a:endParaRPr>
          </a:p>
        </p:txBody>
      </p:sp>
      <p:cxnSp>
        <p:nvCxnSpPr>
          <p:cNvPr id="462" name="Straight Connector 461"/>
          <p:cNvCxnSpPr>
            <a:stCxn id="33" idx="0"/>
            <a:endCxn id="454" idx="4"/>
          </p:cNvCxnSpPr>
          <p:nvPr/>
        </p:nvCxnSpPr>
        <p:spPr>
          <a:xfrm flipH="1" flipV="1">
            <a:off x="5746121" y="3341084"/>
            <a:ext cx="170972" cy="1075684"/>
          </a:xfrm>
          <a:prstGeom prst="line">
            <a:avLst/>
          </a:prstGeom>
          <a:noFill/>
          <a:ln w="28575" cap="flat" cmpd="sng" algn="ctr">
            <a:solidFill>
              <a:sysClr val="windowText" lastClr="000000"/>
            </a:solidFill>
            <a:prstDash val="solid"/>
            <a:miter lim="800000"/>
          </a:ln>
          <a:effectLst/>
        </p:spPr>
      </p:cxnSp>
      <p:cxnSp>
        <p:nvCxnSpPr>
          <p:cNvPr id="470" name="Straight Connector 469"/>
          <p:cNvCxnSpPr>
            <a:stCxn id="26" idx="5"/>
            <a:endCxn id="75" idx="1"/>
          </p:cNvCxnSpPr>
          <p:nvPr/>
        </p:nvCxnSpPr>
        <p:spPr>
          <a:xfrm>
            <a:off x="5667504" y="3795463"/>
            <a:ext cx="1424675" cy="1530060"/>
          </a:xfrm>
          <a:prstGeom prst="line">
            <a:avLst/>
          </a:prstGeom>
          <a:noFill/>
          <a:ln w="19050" cap="flat" cmpd="sng" algn="ctr">
            <a:solidFill>
              <a:srgbClr val="5B9BD5"/>
            </a:solidFill>
            <a:prstDash val="solid"/>
            <a:miter lim="800000"/>
          </a:ln>
          <a:effectLst/>
        </p:spPr>
      </p:cxnSp>
      <p:sp>
        <p:nvSpPr>
          <p:cNvPr id="33" name="Oval 32"/>
          <p:cNvSpPr/>
          <p:nvPr/>
        </p:nvSpPr>
        <p:spPr>
          <a:xfrm>
            <a:off x="5551333" y="4416768"/>
            <a:ext cx="731520" cy="731520"/>
          </a:xfrm>
          <a:prstGeom prst="ellipse">
            <a:avLst/>
          </a:prstGeom>
          <a:solidFill>
            <a:sysClr val="window" lastClr="FFFFFF">
              <a:lumMod val="95000"/>
            </a:sysClr>
          </a:solidFill>
          <a:ln w="19050" cap="flat" cmpd="sng" algn="ctr">
            <a:solidFill>
              <a:sysClr val="windowText" lastClr="000000"/>
            </a:solidFill>
            <a:prstDash val="solid"/>
            <a:miter lim="800000"/>
          </a:ln>
          <a:effectLst/>
        </p:spPr>
        <p:txBody>
          <a:bodyPr lIns="0" rIns="0" rtlCol="0" anchor="ctr"/>
          <a:lstStyle/>
          <a:p>
            <a:pPr algn="ctr" defTabSz="564733">
              <a:defRPr/>
            </a:pPr>
            <a:r>
              <a:rPr lang="en-US" sz="1000" b="1" kern="0" dirty="0" smtClean="0">
                <a:solidFill>
                  <a:prstClr val="black"/>
                </a:solidFill>
                <a:latin typeface="Century Gothic" panose="020B0502020202020204" pitchFamily="34" charset="0"/>
              </a:rPr>
              <a:t>DSCT</a:t>
            </a:r>
            <a:endParaRPr lang="en-US" sz="1000" b="1" kern="0" dirty="0">
              <a:solidFill>
                <a:prstClr val="black"/>
              </a:solidFill>
              <a:latin typeface="Century Gothic" panose="020B0502020202020204" pitchFamily="34" charset="0"/>
            </a:endParaRPr>
          </a:p>
        </p:txBody>
      </p:sp>
      <p:sp>
        <p:nvSpPr>
          <p:cNvPr id="127" name="Oval 126"/>
          <p:cNvSpPr/>
          <p:nvPr/>
        </p:nvSpPr>
        <p:spPr>
          <a:xfrm>
            <a:off x="5680850" y="5657684"/>
            <a:ext cx="548640" cy="548640"/>
          </a:xfrm>
          <a:prstGeom prst="ellipse">
            <a:avLst/>
          </a:prstGeom>
          <a:noFill/>
          <a:ln w="12700" cap="flat" cmpd="sng" algn="ctr">
            <a:solidFill>
              <a:srgbClr val="5B9BD5">
                <a:shade val="50000"/>
              </a:srgbClr>
            </a:solidFill>
            <a:prstDash val="solid"/>
            <a:miter lim="800000"/>
          </a:ln>
          <a:effectLst/>
        </p:spPr>
        <p:txBody>
          <a:bodyPr lIns="0" rIns="0" rtlCol="0" anchor="ctr"/>
          <a:lstStyle/>
          <a:p>
            <a:pPr algn="ctr" defTabSz="564733">
              <a:defRPr/>
            </a:pPr>
            <a:r>
              <a:rPr lang="en-US" sz="700" kern="0" dirty="0" smtClean="0">
                <a:solidFill>
                  <a:srgbClr val="4472C4"/>
                </a:solidFill>
                <a:latin typeface="Century Gothic" panose="020B0502020202020204" pitchFamily="34" charset="0"/>
              </a:rPr>
              <a:t>LARC</a:t>
            </a:r>
            <a:endParaRPr lang="en-US" sz="700" kern="0" dirty="0">
              <a:solidFill>
                <a:srgbClr val="4472C4"/>
              </a:solidFill>
              <a:latin typeface="Century Gothic" panose="020B0502020202020204" pitchFamily="34" charset="0"/>
            </a:endParaRPr>
          </a:p>
          <a:p>
            <a:pPr algn="ctr" defTabSz="564733">
              <a:defRPr/>
            </a:pPr>
            <a:r>
              <a:rPr lang="en-US" sz="700" kern="0" dirty="0" smtClean="0">
                <a:solidFill>
                  <a:srgbClr val="4472C4"/>
                </a:solidFill>
                <a:latin typeface="Century Gothic" panose="020B0502020202020204" pitchFamily="34" charset="0"/>
              </a:rPr>
              <a:t>OCIO</a:t>
            </a:r>
          </a:p>
          <a:p>
            <a:pPr algn="ctr" defTabSz="564733">
              <a:defRPr/>
            </a:pPr>
            <a:r>
              <a:rPr lang="en-US" sz="700" kern="0" dirty="0" smtClean="0">
                <a:solidFill>
                  <a:srgbClr val="4472C4"/>
                </a:solidFill>
                <a:latin typeface="Century Gothic" panose="020B0502020202020204" pitchFamily="34" charset="0"/>
              </a:rPr>
              <a:t>DM Plan</a:t>
            </a:r>
          </a:p>
          <a:p>
            <a:pPr algn="ctr" defTabSz="564733">
              <a:defRPr/>
            </a:pPr>
            <a:r>
              <a:rPr lang="en-US" sz="700" kern="0" dirty="0" smtClean="0">
                <a:solidFill>
                  <a:srgbClr val="4472C4"/>
                </a:solidFill>
                <a:latin typeface="Century Gothic" panose="020B0502020202020204" pitchFamily="34" charset="0"/>
              </a:rPr>
              <a:t>Team</a:t>
            </a:r>
            <a:endParaRPr lang="en-US" sz="700" kern="0" dirty="0">
              <a:solidFill>
                <a:srgbClr val="4472C4"/>
              </a:solidFill>
              <a:latin typeface="Century Gothic" panose="020B0502020202020204" pitchFamily="34" charset="0"/>
            </a:endParaRPr>
          </a:p>
        </p:txBody>
      </p:sp>
      <p:cxnSp>
        <p:nvCxnSpPr>
          <p:cNvPr id="140" name="Straight Connector 139"/>
          <p:cNvCxnSpPr>
            <a:stCxn id="127" idx="0"/>
            <a:endCxn id="33" idx="5"/>
          </p:cNvCxnSpPr>
          <p:nvPr/>
        </p:nvCxnSpPr>
        <p:spPr>
          <a:xfrm flipV="1">
            <a:off x="5955170" y="5041159"/>
            <a:ext cx="220554" cy="616525"/>
          </a:xfrm>
          <a:prstGeom prst="line">
            <a:avLst/>
          </a:prstGeom>
          <a:noFill/>
          <a:ln w="28575" cap="flat" cmpd="sng" algn="ctr">
            <a:solidFill>
              <a:sysClr val="windowText" lastClr="000000"/>
            </a:solidFill>
            <a:prstDash val="solid"/>
            <a:miter lim="800000"/>
          </a:ln>
          <a:effectLst/>
        </p:spPr>
      </p:cxnSp>
      <p:sp>
        <p:nvSpPr>
          <p:cNvPr id="154" name="Rounded Rectangle 153"/>
          <p:cNvSpPr/>
          <p:nvPr/>
        </p:nvSpPr>
        <p:spPr>
          <a:xfrm>
            <a:off x="4808146" y="6308263"/>
            <a:ext cx="1097280" cy="274320"/>
          </a:xfrm>
          <a:prstGeom prst="roundRect">
            <a:avLst/>
          </a:prstGeom>
          <a:solidFill>
            <a:srgbClr val="DF2E28">
              <a:lumMod val="20000"/>
              <a:lumOff val="80000"/>
            </a:srgbClr>
          </a:solidFill>
          <a:ln w="12700" cap="flat" cmpd="sng" algn="ctr">
            <a:solidFill>
              <a:srgbClr val="DF2E28">
                <a:shade val="50000"/>
              </a:srgbClr>
            </a:solidFill>
            <a:prstDash val="solid"/>
          </a:ln>
          <a:effectLst/>
        </p:spPr>
        <p:txBody>
          <a:bodyPr rtlCol="0" anchor="ctr"/>
          <a:lstStyle/>
          <a:p>
            <a:pPr algn="ctr" defTabSz="196640">
              <a:defRPr/>
            </a:pPr>
            <a:r>
              <a:rPr lang="en-US" sz="700" kern="0" dirty="0" smtClean="0">
                <a:solidFill>
                  <a:prstClr val="black"/>
                </a:solidFill>
                <a:latin typeface="Century Gothic" panose="020B0502020202020204"/>
              </a:rPr>
              <a:t>LARC Data Management Plan</a:t>
            </a:r>
            <a:endParaRPr lang="en-US" sz="700" kern="0" dirty="0">
              <a:solidFill>
                <a:prstClr val="black"/>
              </a:solidFill>
              <a:latin typeface="Century Gothic" panose="020B0502020202020204"/>
            </a:endParaRPr>
          </a:p>
        </p:txBody>
      </p:sp>
      <p:cxnSp>
        <p:nvCxnSpPr>
          <p:cNvPr id="155" name="Straight Connector 320"/>
          <p:cNvCxnSpPr>
            <a:stCxn id="127" idx="3"/>
          </p:cNvCxnSpPr>
          <p:nvPr/>
        </p:nvCxnSpPr>
        <p:spPr>
          <a:xfrm flipH="1">
            <a:off x="5600245" y="6125978"/>
            <a:ext cx="160951" cy="176930"/>
          </a:xfrm>
          <a:prstGeom prst="straightConnector1">
            <a:avLst/>
          </a:prstGeom>
          <a:noFill/>
          <a:ln w="19050" cap="flat" cmpd="sng" algn="ctr">
            <a:solidFill>
              <a:srgbClr val="7030A0"/>
            </a:solidFill>
            <a:prstDash val="solid"/>
            <a:miter lim="800000"/>
            <a:headEnd type="none" w="med" len="med"/>
            <a:tailEnd type="arrow" w="med" len="med"/>
          </a:ln>
          <a:effectLst/>
        </p:spPr>
      </p:cxnSp>
      <p:sp>
        <p:nvSpPr>
          <p:cNvPr id="159" name="Rounded Rectangle 158"/>
          <p:cNvSpPr/>
          <p:nvPr/>
        </p:nvSpPr>
        <p:spPr>
          <a:xfrm>
            <a:off x="3615972" y="6285666"/>
            <a:ext cx="1097280" cy="274320"/>
          </a:xfrm>
          <a:prstGeom prst="roundRect">
            <a:avLst/>
          </a:prstGeom>
          <a:solidFill>
            <a:srgbClr val="DF2E28">
              <a:lumMod val="20000"/>
              <a:lumOff val="80000"/>
            </a:srgbClr>
          </a:solidFill>
          <a:ln w="12700" cap="flat" cmpd="sng" algn="ctr">
            <a:solidFill>
              <a:srgbClr val="DF2E28">
                <a:shade val="50000"/>
              </a:srgbClr>
            </a:solidFill>
            <a:prstDash val="solid"/>
          </a:ln>
          <a:effectLst/>
        </p:spPr>
        <p:txBody>
          <a:bodyPr rtlCol="0" anchor="ctr"/>
          <a:lstStyle/>
          <a:p>
            <a:pPr algn="ctr" defTabSz="196640">
              <a:defRPr/>
            </a:pPr>
            <a:r>
              <a:rPr lang="en-US" sz="700" kern="0" dirty="0" smtClean="0">
                <a:solidFill>
                  <a:prstClr val="black"/>
                </a:solidFill>
                <a:latin typeface="Century Gothic" panose="020B0502020202020204"/>
              </a:rPr>
              <a:t>STI / IMP Search Platform Project</a:t>
            </a:r>
            <a:endParaRPr lang="en-US" sz="700" kern="0" dirty="0">
              <a:solidFill>
                <a:prstClr val="black"/>
              </a:solidFill>
              <a:latin typeface="Century Gothic" panose="020B0502020202020204"/>
            </a:endParaRPr>
          </a:p>
        </p:txBody>
      </p:sp>
      <p:cxnSp>
        <p:nvCxnSpPr>
          <p:cNvPr id="160" name="Straight Connector 320"/>
          <p:cNvCxnSpPr>
            <a:stCxn id="55" idx="3"/>
          </p:cNvCxnSpPr>
          <p:nvPr/>
        </p:nvCxnSpPr>
        <p:spPr>
          <a:xfrm flipH="1">
            <a:off x="4633107" y="6032077"/>
            <a:ext cx="547561" cy="255086"/>
          </a:xfrm>
          <a:prstGeom prst="straightConnector1">
            <a:avLst/>
          </a:prstGeom>
          <a:noFill/>
          <a:ln w="19050" cap="flat" cmpd="sng" algn="ctr">
            <a:solidFill>
              <a:srgbClr val="7030A0"/>
            </a:solidFill>
            <a:prstDash val="solid"/>
            <a:miter lim="800000"/>
            <a:headEnd type="none" w="med" len="med"/>
            <a:tailEnd type="arrow" w="med" len="med"/>
          </a:ln>
          <a:effectLst/>
        </p:spPr>
      </p:cxnSp>
      <p:sp>
        <p:nvSpPr>
          <p:cNvPr id="168" name="Oval 167"/>
          <p:cNvSpPr/>
          <p:nvPr/>
        </p:nvSpPr>
        <p:spPr>
          <a:xfrm>
            <a:off x="7332697" y="2038221"/>
            <a:ext cx="640080" cy="640080"/>
          </a:xfrm>
          <a:prstGeom prst="ellipse">
            <a:avLst/>
          </a:prstGeom>
          <a:noFill/>
          <a:ln w="12700" cap="flat" cmpd="sng" algn="ctr">
            <a:solidFill>
              <a:srgbClr val="C00000"/>
            </a:solidFill>
            <a:prstDash val="solid"/>
            <a:miter lim="800000"/>
          </a:ln>
          <a:effectLst/>
        </p:spPr>
        <p:txBody>
          <a:bodyPr lIns="0" rIns="0" rtlCol="0" anchor="ctr"/>
          <a:lstStyle/>
          <a:p>
            <a:pPr algn="ctr" defTabSz="564733">
              <a:defRPr/>
            </a:pPr>
            <a:r>
              <a:rPr lang="en-US" sz="800" kern="0" dirty="0" smtClean="0">
                <a:solidFill>
                  <a:srgbClr val="C00000"/>
                </a:solidFill>
                <a:latin typeface="Century Gothic" panose="020B0502020202020204" pitchFamily="34" charset="0"/>
              </a:rPr>
              <a:t>HQS APMC</a:t>
            </a:r>
            <a:endParaRPr lang="en-US" sz="800" kern="0" dirty="0">
              <a:solidFill>
                <a:srgbClr val="C00000"/>
              </a:solidFill>
              <a:latin typeface="Century Gothic" panose="020B0502020202020204" pitchFamily="34" charset="0"/>
            </a:endParaRPr>
          </a:p>
        </p:txBody>
      </p:sp>
      <p:cxnSp>
        <p:nvCxnSpPr>
          <p:cNvPr id="180" name="Straight Connector 179"/>
          <p:cNvCxnSpPr>
            <a:stCxn id="168" idx="3"/>
            <a:endCxn id="74" idx="7"/>
          </p:cNvCxnSpPr>
          <p:nvPr/>
        </p:nvCxnSpPr>
        <p:spPr>
          <a:xfrm flipH="1">
            <a:off x="6810642" y="2584563"/>
            <a:ext cx="615793" cy="665434"/>
          </a:xfrm>
          <a:prstGeom prst="line">
            <a:avLst/>
          </a:prstGeom>
          <a:noFill/>
          <a:ln w="28575" cap="flat" cmpd="sng" algn="ctr">
            <a:solidFill>
              <a:srgbClr val="C00000"/>
            </a:solidFill>
            <a:prstDash val="solid"/>
            <a:miter lim="800000"/>
          </a:ln>
          <a:effectLst/>
        </p:spPr>
      </p:cxnSp>
      <p:cxnSp>
        <p:nvCxnSpPr>
          <p:cNvPr id="203" name="Straight Connector 202"/>
          <p:cNvCxnSpPr>
            <a:stCxn id="419" idx="3"/>
            <a:endCxn id="168" idx="7"/>
          </p:cNvCxnSpPr>
          <p:nvPr/>
        </p:nvCxnSpPr>
        <p:spPr>
          <a:xfrm flipH="1">
            <a:off x="7879039" y="1920781"/>
            <a:ext cx="295208" cy="211178"/>
          </a:xfrm>
          <a:prstGeom prst="line">
            <a:avLst/>
          </a:prstGeom>
          <a:noFill/>
          <a:ln w="28575" cap="flat" cmpd="sng" algn="ctr">
            <a:solidFill>
              <a:srgbClr val="C00000"/>
            </a:solidFill>
            <a:prstDash val="solid"/>
            <a:miter lim="800000"/>
          </a:ln>
          <a:effectLst/>
        </p:spPr>
      </p:cxnSp>
      <p:sp>
        <p:nvSpPr>
          <p:cNvPr id="233" name="Oval 232"/>
          <p:cNvSpPr/>
          <p:nvPr/>
        </p:nvSpPr>
        <p:spPr>
          <a:xfrm>
            <a:off x="6866737" y="5825799"/>
            <a:ext cx="548640" cy="548640"/>
          </a:xfrm>
          <a:prstGeom prst="ellipse">
            <a:avLst/>
          </a:prstGeom>
          <a:noFill/>
          <a:ln w="12700" cap="flat" cmpd="sng" algn="ctr">
            <a:solidFill>
              <a:srgbClr val="5B9BD5">
                <a:shade val="50000"/>
              </a:srgbClr>
            </a:solidFill>
            <a:prstDash val="solid"/>
            <a:miter lim="800000"/>
          </a:ln>
          <a:effectLst/>
        </p:spPr>
        <p:txBody>
          <a:bodyPr lIns="0" rIns="0" rtlCol="0" anchor="ctr"/>
          <a:lstStyle/>
          <a:p>
            <a:pPr algn="ctr" defTabSz="564733">
              <a:defRPr/>
            </a:pPr>
            <a:r>
              <a:rPr lang="en-US" sz="600" kern="0" dirty="0" smtClean="0">
                <a:solidFill>
                  <a:srgbClr val="4472C4"/>
                </a:solidFill>
                <a:latin typeface="Arial" panose="020B0604020202020204" pitchFamily="34" charset="0"/>
                <a:cs typeface="Arial" panose="020B0604020202020204" pitchFamily="34" charset="0"/>
              </a:rPr>
              <a:t>AFRC</a:t>
            </a:r>
          </a:p>
          <a:p>
            <a:pPr algn="ctr" defTabSz="564733">
              <a:defRPr/>
            </a:pPr>
            <a:r>
              <a:rPr lang="en-US" sz="600" kern="0" dirty="0" smtClean="0">
                <a:solidFill>
                  <a:srgbClr val="4472C4"/>
                </a:solidFill>
                <a:latin typeface="Arial" panose="020B0604020202020204" pitchFamily="34" charset="0"/>
                <a:cs typeface="Arial" panose="020B0604020202020204" pitchFamily="34" charset="0"/>
              </a:rPr>
              <a:t>Data</a:t>
            </a:r>
          </a:p>
          <a:p>
            <a:pPr algn="ctr" defTabSz="564733">
              <a:defRPr/>
            </a:pPr>
            <a:r>
              <a:rPr lang="en-US" sz="600" kern="0" dirty="0" smtClean="0">
                <a:solidFill>
                  <a:srgbClr val="4472C4"/>
                </a:solidFill>
                <a:latin typeface="Arial" panose="020B0604020202020204" pitchFamily="34" charset="0"/>
                <a:cs typeface="Arial" panose="020B0604020202020204" pitchFamily="34" charset="0"/>
              </a:rPr>
              <a:t>Portal Project Team</a:t>
            </a:r>
            <a:endParaRPr lang="en-US" sz="600" kern="0" dirty="0">
              <a:solidFill>
                <a:srgbClr val="4472C4"/>
              </a:solidFill>
              <a:latin typeface="Arial" panose="020B0604020202020204" pitchFamily="34" charset="0"/>
              <a:cs typeface="Arial" panose="020B0604020202020204" pitchFamily="34" charset="0"/>
            </a:endParaRPr>
          </a:p>
        </p:txBody>
      </p:sp>
      <p:cxnSp>
        <p:nvCxnSpPr>
          <p:cNvPr id="235" name="Straight Connector 234"/>
          <p:cNvCxnSpPr>
            <a:stCxn id="233" idx="1"/>
            <a:endCxn id="33" idx="5"/>
          </p:cNvCxnSpPr>
          <p:nvPr/>
        </p:nvCxnSpPr>
        <p:spPr>
          <a:xfrm flipH="1" flipV="1">
            <a:off x="6175724" y="5041159"/>
            <a:ext cx="771359" cy="864986"/>
          </a:xfrm>
          <a:prstGeom prst="line">
            <a:avLst/>
          </a:prstGeom>
          <a:noFill/>
          <a:ln w="28575" cap="flat" cmpd="sng" algn="ctr">
            <a:solidFill>
              <a:sysClr val="windowText" lastClr="000000"/>
            </a:solidFill>
            <a:prstDash val="solid"/>
            <a:miter lim="800000"/>
          </a:ln>
          <a:effectLst/>
        </p:spPr>
      </p:cxnSp>
      <p:sp>
        <p:nvSpPr>
          <p:cNvPr id="238" name="Rounded Rectangle 237"/>
          <p:cNvSpPr/>
          <p:nvPr/>
        </p:nvSpPr>
        <p:spPr>
          <a:xfrm>
            <a:off x="7676267" y="6174564"/>
            <a:ext cx="1097280" cy="274320"/>
          </a:xfrm>
          <a:prstGeom prst="roundRect">
            <a:avLst/>
          </a:prstGeom>
          <a:solidFill>
            <a:srgbClr val="DF2E28">
              <a:lumMod val="20000"/>
              <a:lumOff val="80000"/>
            </a:srgbClr>
          </a:solidFill>
          <a:ln w="12700" cap="flat" cmpd="sng" algn="ctr">
            <a:solidFill>
              <a:srgbClr val="DF2E28">
                <a:shade val="50000"/>
              </a:srgbClr>
            </a:solidFill>
            <a:prstDash val="solid"/>
          </a:ln>
          <a:effectLst/>
        </p:spPr>
        <p:txBody>
          <a:bodyPr rtlCol="0" anchor="ctr"/>
          <a:lstStyle/>
          <a:p>
            <a:pPr algn="ctr" defTabSz="196640">
              <a:defRPr/>
            </a:pPr>
            <a:r>
              <a:rPr lang="en-US" sz="700" kern="0" dirty="0" smtClean="0">
                <a:solidFill>
                  <a:prstClr val="black"/>
                </a:solidFill>
                <a:latin typeface="Century Gothic" panose="020B0502020202020204"/>
              </a:rPr>
              <a:t>AFRC / AMRD Flight Data Portal Project</a:t>
            </a:r>
            <a:endParaRPr lang="en-US" sz="700" kern="0" dirty="0">
              <a:solidFill>
                <a:prstClr val="black"/>
              </a:solidFill>
              <a:latin typeface="Century Gothic" panose="020B0502020202020204"/>
            </a:endParaRPr>
          </a:p>
        </p:txBody>
      </p:sp>
      <p:cxnSp>
        <p:nvCxnSpPr>
          <p:cNvPr id="239" name="Straight Connector 238"/>
          <p:cNvCxnSpPr>
            <a:stCxn id="233" idx="5"/>
            <a:endCxn id="238" idx="1"/>
          </p:cNvCxnSpPr>
          <p:nvPr/>
        </p:nvCxnSpPr>
        <p:spPr>
          <a:xfrm>
            <a:off x="7335031" y="6294093"/>
            <a:ext cx="341236" cy="17631"/>
          </a:xfrm>
          <a:prstGeom prst="line">
            <a:avLst/>
          </a:prstGeom>
          <a:noFill/>
          <a:ln w="19050" cap="flat" cmpd="sng" algn="ctr">
            <a:solidFill>
              <a:srgbClr val="7030A0"/>
            </a:solidFill>
            <a:prstDash val="solid"/>
            <a:miter lim="800000"/>
            <a:headEnd type="none" w="med" len="med"/>
            <a:tailEnd type="arrow" w="med" len="med"/>
          </a:ln>
          <a:effectLst/>
        </p:spPr>
      </p:cxnSp>
    </p:spTree>
    <p:extLst>
      <p:ext uri="{BB962C8B-B14F-4D97-AF65-F5344CB8AC3E}">
        <p14:creationId xmlns:p14="http://schemas.microsoft.com/office/powerpoint/2010/main" val="2842847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25833" y="0"/>
            <a:ext cx="8089900" cy="678967"/>
          </a:xfrm>
        </p:spPr>
        <p:txBody>
          <a:bodyPr>
            <a:normAutofit/>
          </a:bodyPr>
          <a:lstStyle/>
          <a:p>
            <a:r>
              <a:rPr lang="en-US" sz="3600" dirty="0" smtClean="0">
                <a:latin typeface="Century Gothic" panose="020B0502020202020204" pitchFamily="34" charset="0"/>
              </a:rPr>
              <a:t>Wrap-up / What is next ?</a:t>
            </a:r>
            <a:endParaRPr lang="en-US" sz="3600" dirty="0">
              <a:latin typeface="Century Gothic" panose="020B0502020202020204" pitchFamily="34" charset="0"/>
            </a:endParaRPr>
          </a:p>
        </p:txBody>
      </p:sp>
      <p:sp>
        <p:nvSpPr>
          <p:cNvPr id="2" name="Content Placeholder 1"/>
          <p:cNvSpPr>
            <a:spLocks noGrp="1"/>
          </p:cNvSpPr>
          <p:nvPr>
            <p:ph idx="1"/>
          </p:nvPr>
        </p:nvSpPr>
        <p:spPr>
          <a:xfrm>
            <a:off x="1125833" y="1467945"/>
            <a:ext cx="8089900" cy="3555004"/>
          </a:xfrm>
        </p:spPr>
        <p:txBody>
          <a:bodyPr/>
          <a:lstStyle/>
          <a:p>
            <a:r>
              <a:rPr lang="en-US" dirty="0" smtClean="0"/>
              <a:t>To-Do</a:t>
            </a:r>
          </a:p>
          <a:p>
            <a:pPr lvl="1"/>
            <a:r>
              <a:rPr lang="en-US" dirty="0" smtClean="0"/>
              <a:t>Review and Update the Data Standards Inventory</a:t>
            </a:r>
          </a:p>
          <a:p>
            <a:pPr lvl="1"/>
            <a:r>
              <a:rPr lang="en-US" dirty="0" smtClean="0"/>
              <a:t>Review and provide comments to the document on a Data Management Reference Model.</a:t>
            </a:r>
          </a:p>
          <a:p>
            <a:pPr lvl="1"/>
            <a:endParaRPr lang="en-US" dirty="0" smtClean="0"/>
          </a:p>
          <a:p>
            <a:pPr lvl="1"/>
            <a:endParaRPr lang="en-US" dirty="0" smtClean="0"/>
          </a:p>
          <a:p>
            <a:r>
              <a:rPr lang="en-US" dirty="0" smtClean="0"/>
              <a:t>Pre-Workshop Meeting #2 Sep 6th</a:t>
            </a:r>
            <a:endParaRPr lang="en-US" dirty="0"/>
          </a:p>
        </p:txBody>
      </p:sp>
    </p:spTree>
    <p:extLst>
      <p:ext uri="{BB962C8B-B14F-4D97-AF65-F5344CB8AC3E}">
        <p14:creationId xmlns:p14="http://schemas.microsoft.com/office/powerpoint/2010/main" val="19582838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Parallax</Template>
  <TotalTime>181</TotalTime>
  <Words>634</Words>
  <Application>Microsoft Office PowerPoint</Application>
  <PresentationFormat>Custom</PresentationFormat>
  <Paragraphs>146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Century Gothic</vt:lpstr>
      <vt:lpstr>Corbel</vt:lpstr>
      <vt:lpstr>Franklin Gothic Book</vt:lpstr>
      <vt:lpstr>Parallax</vt:lpstr>
      <vt:lpstr>Data Standards Collaboration 2019</vt:lpstr>
      <vt:lpstr>Introduction</vt:lpstr>
      <vt:lpstr>Collaboration</vt:lpstr>
      <vt:lpstr>The Data Standards Collaboration Team</vt:lpstr>
      <vt:lpstr>Wrap-up / What is next ?</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Standards Collaboration 2019</dc:title>
  <dc:creator>Carlson, Christopher J. (HQ-LE010)</dc:creator>
  <cp:lastModifiedBy>Carlson, Christopher J. (HQ-LE010)</cp:lastModifiedBy>
  <cp:revision>27</cp:revision>
  <dcterms:created xsi:type="dcterms:W3CDTF">2019-08-15T18:54:13Z</dcterms:created>
  <dcterms:modified xsi:type="dcterms:W3CDTF">2019-08-16T13:05:03Z</dcterms:modified>
</cp:coreProperties>
</file>