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673" r:id="rId5"/>
  </p:sldMasterIdLst>
  <p:notesMasterIdLst>
    <p:notesMasterId r:id="rId15"/>
  </p:notesMasterIdLst>
  <p:handoutMasterIdLst>
    <p:handoutMasterId r:id="rId16"/>
  </p:handoutMasterIdLst>
  <p:sldIdLst>
    <p:sldId id="2787" r:id="rId6"/>
    <p:sldId id="2789" r:id="rId7"/>
    <p:sldId id="2790" r:id="rId8"/>
    <p:sldId id="2791" r:id="rId9"/>
    <p:sldId id="2792" r:id="rId10"/>
    <p:sldId id="2793" r:id="rId11"/>
    <p:sldId id="2794" r:id="rId12"/>
    <p:sldId id="2795" r:id="rId13"/>
    <p:sldId id="2796" r:id="rId14"/>
  </p:sldIdLst>
  <p:sldSz cx="9144000" cy="6858000" type="letter"/>
  <p:notesSz cx="6797675" cy="9928225"/>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4F5"/>
    <a:srgbClr val="000099"/>
    <a:srgbClr val="FF9933"/>
    <a:srgbClr val="FF9900"/>
    <a:srgbClr val="FF0066"/>
    <a:srgbClr val="003399"/>
    <a:srgbClr val="FFFF00"/>
    <a:srgbClr val="D27D00"/>
    <a:srgbClr val="FFFF9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6" autoAdjust="0"/>
    <p:restoredTop sz="86501" autoAdjust="0"/>
  </p:normalViewPr>
  <p:slideViewPr>
    <p:cSldViewPr>
      <p:cViewPr varScale="1">
        <p:scale>
          <a:sx n="74" d="100"/>
          <a:sy n="74" d="100"/>
        </p:scale>
        <p:origin x="128" y="56"/>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varScale="1">
        <p:scale>
          <a:sx n="35" d="100"/>
          <a:sy n="35" d="100"/>
        </p:scale>
        <p:origin x="-1494" y="-72"/>
      </p:cViewPr>
      <p:guideLst>
        <p:guide orient="horz" pos="3024"/>
        <p:guide pos="2304"/>
        <p:guide orient="horz" pos="3127"/>
        <p:guide pos="2141"/>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138"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13BDE1E4-412B-407C-A980-2F1D2D5A0F2B}" type="slidenum">
              <a:rPr lang="en-US"/>
              <a:pPr>
                <a:defRPr/>
              </a:pPr>
              <a:t>‹#›</a:t>
            </a:fld>
            <a:endParaRPr lang="en-US"/>
          </a:p>
        </p:txBody>
      </p:sp>
    </p:spTree>
    <p:extLst>
      <p:ext uri="{BB962C8B-B14F-4D97-AF65-F5344CB8AC3E}">
        <p14:creationId xmlns:p14="http://schemas.microsoft.com/office/powerpoint/2010/main" val="153531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C1CAF83B-30F1-4420-86A9-ACD9B25FD0AD}" type="slidenum">
              <a:rPr lang="en-US"/>
              <a:pPr>
                <a:defRPr/>
              </a:pPr>
              <a:t>‹#›</a:t>
            </a:fld>
            <a:endParaRPr lang="en-US"/>
          </a:p>
        </p:txBody>
      </p:sp>
      <p:sp>
        <p:nvSpPr>
          <p:cNvPr id="2054" name="Rectangle 6"/>
          <p:cNvSpPr>
            <a:spLocks noGrp="1" noChangeArrowheads="1"/>
          </p:cNvSpPr>
          <p:nvPr>
            <p:ph type="body" sz="quarter" idx="3"/>
          </p:nvPr>
        </p:nvSpPr>
        <p:spPr bwMode="auto">
          <a:xfrm>
            <a:off x="908717" y="4716236"/>
            <a:ext cx="4980241" cy="4469999"/>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5" name="Rectangle 7"/>
          <p:cNvSpPr>
            <a:spLocks noGrp="1" noRot="1" noChangeAspect="1" noChangeArrowheads="1" noTextEdit="1"/>
          </p:cNvSpPr>
          <p:nvPr>
            <p:ph type="sldImg" idx="2"/>
          </p:nvPr>
        </p:nvSpPr>
        <p:spPr bwMode="auto">
          <a:xfrm>
            <a:off x="930275" y="752475"/>
            <a:ext cx="4946650" cy="370998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355068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a:t>
            </a:fld>
            <a:endParaRPr lang="en-US" dirty="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57200" y="2814520"/>
            <a:ext cx="8147325" cy="238111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03"/>
          <p:cNvSpPr>
            <a:spLocks noChangeArrowheads="1"/>
          </p:cNvSpPr>
          <p:nvPr userDrawn="1"/>
        </p:nvSpPr>
        <p:spPr bwMode="auto">
          <a:xfrm>
            <a:off x="7825722" y="6621252"/>
            <a:ext cx="1174008"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smtClean="0">
                <a:solidFill>
                  <a:srgbClr val="333399"/>
                </a:solidFill>
              </a:rPr>
              <a:t>27-June-2019-</a:t>
            </a:r>
            <a:fld id="{A695BC2C-BEAC-4E31-AADE-93F4F0C57784}" type="slidenum">
              <a:rPr lang="en-US" sz="1000" smtClean="0">
                <a:solidFill>
                  <a:srgbClr val="333399"/>
                </a:solidFill>
              </a:rPr>
              <a:pPr defTabSz="820738" eaLnBrk="0" hangingPunct="0">
                <a:defRPr/>
              </a:pPr>
              <a:t>‹#›</a:t>
            </a:fld>
            <a:endParaRPr lang="en-US" sz="1000" dirty="0">
              <a:solidFill>
                <a:srgbClr val="3333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271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70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4" cstate="print"/>
          <a:srcRect/>
          <a:stretch>
            <a:fillRect/>
          </a:stretch>
        </p:blipFill>
        <p:spPr bwMode="auto">
          <a:xfrm>
            <a:off x="1805" y="14108"/>
            <a:ext cx="1267365" cy="557579"/>
          </a:xfrm>
          <a:prstGeom prst="rect">
            <a:avLst/>
          </a:prstGeom>
          <a:noFill/>
          <a:ln w="9525">
            <a:noFill/>
            <a:miter lim="800000"/>
            <a:headEnd/>
            <a:tailEnd/>
          </a:ln>
        </p:spPr>
      </p:pic>
      <p:pic>
        <p:nvPicPr>
          <p:cNvPr id="1029" name="Picture 1" descr="part1"/>
          <p:cNvPicPr>
            <a:picLocks noChangeAspect="1" noChangeArrowheads="1"/>
          </p:cNvPicPr>
          <p:nvPr userDrawn="1"/>
        </p:nvPicPr>
        <p:blipFill>
          <a:blip r:embed="rId5" cstate="print"/>
          <a:srcRect/>
          <a:stretch>
            <a:fillRect/>
          </a:stretch>
        </p:blipFill>
        <p:spPr bwMode="auto">
          <a:xfrm>
            <a:off x="2421320" y="6275323"/>
            <a:ext cx="4339765" cy="57172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723819"/>
      </p:ext>
    </p:extLst>
  </p:cSld>
  <p:clrMap bg1="lt1" tx1="dk1" bg2="lt2" tx2="dk2" accent1="accent1" accent2="accent2" accent3="accent3" accent4="accent4" accent5="accent5" accent6="accent6" hlink="hlink" folHlink="folHlink"/>
  <p:sldLayoutIdLst>
    <p:sldLayoutId id="2147483674" r:id="rId1"/>
    <p:sldLayoutId id="2147483675" r:id="rId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bridgestreethuntsville.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arriott.com/hotels/travel/hsvwi-the-westin-huntsvill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3095" y="1662370"/>
            <a:ext cx="7873025" cy="954107"/>
          </a:xfrm>
          <a:prstGeom prst="rect">
            <a:avLst/>
          </a:prstGeom>
          <a:noFill/>
        </p:spPr>
        <p:txBody>
          <a:bodyPr wrap="square" rtlCol="0">
            <a:spAutoFit/>
          </a:bodyPr>
          <a:lstStyle/>
          <a:p>
            <a:r>
              <a:rPr lang="en-GB" sz="2800" dirty="0" smtClean="0"/>
              <a:t>Proposed Location and Dates for the Spring 2020 CCSDS Technical and CESG Meetings</a:t>
            </a:r>
            <a:endParaRPr lang="en-US" sz="2800" dirty="0"/>
          </a:p>
        </p:txBody>
      </p:sp>
      <p:sp>
        <p:nvSpPr>
          <p:cNvPr id="4" name="Text Box 12"/>
          <p:cNvSpPr txBox="1">
            <a:spLocks noChangeArrowheads="1"/>
          </p:cNvSpPr>
          <p:nvPr/>
        </p:nvSpPr>
        <p:spPr bwMode="auto">
          <a:xfrm>
            <a:off x="772904" y="4686591"/>
            <a:ext cx="1582484" cy="369332"/>
          </a:xfrm>
          <a:prstGeom prst="rect">
            <a:avLst/>
          </a:prstGeom>
          <a:noFill/>
          <a:ln w="12700">
            <a:noFill/>
            <a:miter lim="800000"/>
            <a:headEnd type="none" w="sm" len="sm"/>
            <a:tailEnd type="none" w="sm" len="sm"/>
          </a:ln>
        </p:spPr>
        <p:txBody>
          <a:bodyPr wrap="none">
            <a:spAutoFit/>
          </a:bodyPr>
          <a:lstStyle/>
          <a:p>
            <a:pPr eaLnBrk="0" hangingPunct="0"/>
            <a:r>
              <a:rPr lang="en-US" sz="1800" b="0" dirty="0" smtClean="0">
                <a:latin typeface="+mn-lt"/>
              </a:rPr>
              <a:t>27</a:t>
            </a:r>
            <a:r>
              <a:rPr lang="en-US" sz="1800" b="0" dirty="0" smtClean="0">
                <a:latin typeface="+mn-lt"/>
              </a:rPr>
              <a:t> </a:t>
            </a:r>
            <a:r>
              <a:rPr lang="en-US" sz="1800" b="0" dirty="0" smtClean="0">
                <a:latin typeface="+mn-lt"/>
              </a:rPr>
              <a:t>June 2019</a:t>
            </a:r>
            <a:endParaRPr lang="en-US" sz="1800" b="0" u="sng"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01BF-024E-D948-94CF-5FB04FB3F3A7}"/>
              </a:ext>
            </a:extLst>
          </p:cNvPr>
          <p:cNvSpPr>
            <a:spLocks noGrp="1"/>
          </p:cNvSpPr>
          <p:nvPr>
            <p:ph type="title"/>
          </p:nvPr>
        </p:nvSpPr>
        <p:spPr/>
        <p:txBody>
          <a:bodyPr/>
          <a:lstStyle/>
          <a:p>
            <a:r>
              <a:rPr lang="en-US" dirty="0"/>
              <a:t>CCSDS 2020 Meeting</a:t>
            </a:r>
          </a:p>
        </p:txBody>
      </p:sp>
      <p:sp>
        <p:nvSpPr>
          <p:cNvPr id="3" name="Content Placeholder 2">
            <a:extLst>
              <a:ext uri="{FF2B5EF4-FFF2-40B4-BE49-F238E27FC236}">
                <a16:creationId xmlns:a16="http://schemas.microsoft.com/office/drawing/2014/main" id="{D5E404E1-73D9-AC4C-AD04-4F8B68FFD486}"/>
              </a:ext>
            </a:extLst>
          </p:cNvPr>
          <p:cNvSpPr>
            <a:spLocks noGrp="1"/>
          </p:cNvSpPr>
          <p:nvPr>
            <p:ph idx="1"/>
          </p:nvPr>
        </p:nvSpPr>
        <p:spPr>
          <a:xfrm>
            <a:off x="309334" y="1046307"/>
            <a:ext cx="8529926" cy="5366791"/>
          </a:xfrm>
        </p:spPr>
        <p:txBody>
          <a:bodyPr>
            <a:normAutofit/>
          </a:bodyPr>
          <a:lstStyle/>
          <a:p>
            <a:r>
              <a:rPr lang="en-US" dirty="0"/>
              <a:t>The 2020 meeting will be hosted by Marshall Space Flight Center in Huntsville, AL. </a:t>
            </a:r>
          </a:p>
          <a:p>
            <a:pPr lvl="1"/>
            <a:r>
              <a:rPr lang="en-US" b="1" dirty="0"/>
              <a:t>Proposed dates </a:t>
            </a:r>
            <a:r>
              <a:rPr lang="en-US" dirty="0" smtClean="0"/>
              <a:t>4-8 May 2020</a:t>
            </a:r>
            <a:endParaRPr lang="en-US" b="1" dirty="0" smtClean="0"/>
          </a:p>
          <a:p>
            <a:pPr lvl="1"/>
            <a:r>
              <a:rPr lang="en-US" dirty="0" smtClean="0"/>
              <a:t>Followed by the CESG Meeting on 11 May 2020, venue still to be arranged</a:t>
            </a:r>
            <a:endParaRPr lang="en-US" b="1" dirty="0"/>
          </a:p>
          <a:p>
            <a:r>
              <a:rPr lang="en-US" dirty="0"/>
              <a:t>Venue for the </a:t>
            </a:r>
            <a:r>
              <a:rPr lang="en-US" dirty="0" smtClean="0"/>
              <a:t>technical meetings </a:t>
            </a:r>
            <a:r>
              <a:rPr lang="en-US" dirty="0"/>
              <a:t>is proposed to be The Westin Hotel at Bridge Street Town Center</a:t>
            </a:r>
          </a:p>
          <a:p>
            <a:pPr lvl="1"/>
            <a:r>
              <a:rPr lang="en-US" dirty="0"/>
              <a:t>Bridge Street offers multiple options for dining and shopping and is a great central location in the Huntsville </a:t>
            </a:r>
            <a:r>
              <a:rPr lang="en-US" dirty="0" smtClean="0"/>
              <a:t>area</a:t>
            </a:r>
            <a:endParaRPr lang="en-US" dirty="0"/>
          </a:p>
        </p:txBody>
      </p:sp>
      <p:sp>
        <p:nvSpPr>
          <p:cNvPr id="5" name="Slide Number Placeholder 4"/>
          <p:cNvSpPr>
            <a:spLocks noGrp="1"/>
          </p:cNvSpPr>
          <p:nvPr>
            <p:ph type="sldNum" sz="quarter" idx="4294967295"/>
          </p:nvPr>
        </p:nvSpPr>
        <p:spPr/>
        <p:txBody>
          <a:bodyPr/>
          <a:lstStyle/>
          <a:p>
            <a:fld id="{2AAB9B12-63B3-1C48-A2A3-C29EF745DF09}" type="slidenum">
              <a:rPr lang="en-US" smtClean="0"/>
              <a:t>2</a:t>
            </a:fld>
            <a:endParaRPr lang="en-US" dirty="0"/>
          </a:p>
        </p:txBody>
      </p:sp>
    </p:spTree>
    <p:extLst>
      <p:ext uri="{BB962C8B-B14F-4D97-AF65-F5344CB8AC3E}">
        <p14:creationId xmlns:p14="http://schemas.microsoft.com/office/powerpoint/2010/main" val="311220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01BF-024E-D948-94CF-5FB04FB3F3A7}"/>
              </a:ext>
            </a:extLst>
          </p:cNvPr>
          <p:cNvSpPr>
            <a:spLocks noGrp="1"/>
          </p:cNvSpPr>
          <p:nvPr>
            <p:ph type="title"/>
          </p:nvPr>
        </p:nvSpPr>
        <p:spPr/>
        <p:txBody>
          <a:bodyPr/>
          <a:lstStyle/>
          <a:p>
            <a:r>
              <a:rPr lang="en-US" dirty="0"/>
              <a:t>Venue Amenities</a:t>
            </a:r>
          </a:p>
        </p:txBody>
      </p:sp>
      <p:sp>
        <p:nvSpPr>
          <p:cNvPr id="3" name="Content Placeholder 2">
            <a:extLst>
              <a:ext uri="{FF2B5EF4-FFF2-40B4-BE49-F238E27FC236}">
                <a16:creationId xmlns:a16="http://schemas.microsoft.com/office/drawing/2014/main" id="{D5E404E1-73D9-AC4C-AD04-4F8B68FFD486}"/>
              </a:ext>
            </a:extLst>
          </p:cNvPr>
          <p:cNvSpPr>
            <a:spLocks noGrp="1"/>
          </p:cNvSpPr>
          <p:nvPr>
            <p:ph idx="1"/>
          </p:nvPr>
        </p:nvSpPr>
        <p:spPr>
          <a:xfrm>
            <a:off x="309334" y="1046307"/>
            <a:ext cx="8529926" cy="5366791"/>
          </a:xfrm>
        </p:spPr>
        <p:txBody>
          <a:bodyPr>
            <a:normAutofit/>
          </a:bodyPr>
          <a:lstStyle/>
          <a:p>
            <a:r>
              <a:rPr lang="en-US" sz="1875" dirty="0"/>
              <a:t>Bridge Street Town Center info:</a:t>
            </a:r>
          </a:p>
          <a:p>
            <a:pPr lvl="1"/>
            <a:r>
              <a:rPr lang="en-US" sz="1500" dirty="0">
                <a:hlinkClick r:id="rId2"/>
              </a:rPr>
              <a:t>https://www.bridgestreethuntsville.com/</a:t>
            </a:r>
            <a:endParaRPr lang="en-US" sz="1500" dirty="0"/>
          </a:p>
          <a:p>
            <a:pPr marL="450056" lvl="1" indent="0">
              <a:buNone/>
            </a:pPr>
            <a:endParaRPr lang="en-US" sz="1500" dirty="0"/>
          </a:p>
          <a:p>
            <a:pPr marL="450056" lvl="1" indent="0">
              <a:buNone/>
            </a:pPr>
            <a:endParaRPr lang="en-US" sz="1688" dirty="0"/>
          </a:p>
        </p:txBody>
      </p:sp>
      <p:sp>
        <p:nvSpPr>
          <p:cNvPr id="5" name="Slide Number Placeholder 4"/>
          <p:cNvSpPr>
            <a:spLocks noGrp="1"/>
          </p:cNvSpPr>
          <p:nvPr>
            <p:ph type="sldNum" sz="quarter" idx="4294967295"/>
          </p:nvPr>
        </p:nvSpPr>
        <p:spPr/>
        <p:txBody>
          <a:bodyPr/>
          <a:lstStyle/>
          <a:p>
            <a:fld id="{2AAB9B12-63B3-1C48-A2A3-C29EF745DF09}" type="slidenum">
              <a:rPr lang="en-US" smtClean="0"/>
              <a:t>3</a:t>
            </a:fld>
            <a:endParaRPr lang="en-US"/>
          </a:p>
        </p:txBody>
      </p:sp>
      <p:pic>
        <p:nvPicPr>
          <p:cNvPr id="7" name="Picture 6">
            <a:extLst>
              <a:ext uri="{FF2B5EF4-FFF2-40B4-BE49-F238E27FC236}">
                <a16:creationId xmlns:a16="http://schemas.microsoft.com/office/drawing/2014/main" id="{85E188A8-1B24-244A-99DA-421E91E664E8}"/>
              </a:ext>
            </a:extLst>
          </p:cNvPr>
          <p:cNvPicPr>
            <a:picLocks noChangeAspect="1"/>
          </p:cNvPicPr>
          <p:nvPr/>
        </p:nvPicPr>
        <p:blipFill>
          <a:blip r:embed="rId3"/>
          <a:stretch>
            <a:fillRect/>
          </a:stretch>
        </p:blipFill>
        <p:spPr>
          <a:xfrm>
            <a:off x="1379331" y="1696377"/>
            <a:ext cx="6350706" cy="4763029"/>
          </a:xfrm>
          <a:prstGeom prst="rect">
            <a:avLst/>
          </a:prstGeom>
        </p:spPr>
      </p:pic>
    </p:spTree>
    <p:extLst>
      <p:ext uri="{BB962C8B-B14F-4D97-AF65-F5344CB8AC3E}">
        <p14:creationId xmlns:p14="http://schemas.microsoft.com/office/powerpoint/2010/main" val="199081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01BF-024E-D948-94CF-5FB04FB3F3A7}"/>
              </a:ext>
            </a:extLst>
          </p:cNvPr>
          <p:cNvSpPr>
            <a:spLocks noGrp="1"/>
          </p:cNvSpPr>
          <p:nvPr>
            <p:ph type="title"/>
          </p:nvPr>
        </p:nvSpPr>
        <p:spPr/>
        <p:txBody>
          <a:bodyPr/>
          <a:lstStyle/>
          <a:p>
            <a:r>
              <a:rPr lang="en-US" dirty="0"/>
              <a:t>Venue</a:t>
            </a:r>
          </a:p>
        </p:txBody>
      </p:sp>
      <p:sp>
        <p:nvSpPr>
          <p:cNvPr id="5" name="Slide Number Placeholder 4"/>
          <p:cNvSpPr>
            <a:spLocks noGrp="1"/>
          </p:cNvSpPr>
          <p:nvPr>
            <p:ph type="sldNum" sz="quarter" idx="4294967295"/>
          </p:nvPr>
        </p:nvSpPr>
        <p:spPr/>
        <p:txBody>
          <a:bodyPr/>
          <a:lstStyle/>
          <a:p>
            <a:fld id="{2AAB9B12-63B3-1C48-A2A3-C29EF745DF09}" type="slidenum">
              <a:rPr lang="en-US" smtClean="0"/>
              <a:t>4</a:t>
            </a:fld>
            <a:endParaRPr lang="en-US"/>
          </a:p>
        </p:txBody>
      </p:sp>
      <p:pic>
        <p:nvPicPr>
          <p:cNvPr id="8" name="Picture 7">
            <a:extLst>
              <a:ext uri="{FF2B5EF4-FFF2-40B4-BE49-F238E27FC236}">
                <a16:creationId xmlns:a16="http://schemas.microsoft.com/office/drawing/2014/main" id="{8F984D6D-9EC2-974C-8819-0F024D3F2CF6}"/>
              </a:ext>
            </a:extLst>
          </p:cNvPr>
          <p:cNvPicPr>
            <a:picLocks noChangeAspect="1"/>
          </p:cNvPicPr>
          <p:nvPr/>
        </p:nvPicPr>
        <p:blipFill>
          <a:blip r:embed="rId2"/>
          <a:stretch>
            <a:fillRect/>
          </a:stretch>
        </p:blipFill>
        <p:spPr>
          <a:xfrm>
            <a:off x="1662578" y="1124700"/>
            <a:ext cx="5818844" cy="5045307"/>
          </a:xfrm>
          <a:prstGeom prst="rect">
            <a:avLst/>
          </a:prstGeom>
        </p:spPr>
      </p:pic>
    </p:spTree>
    <p:extLst>
      <p:ext uri="{BB962C8B-B14F-4D97-AF65-F5344CB8AC3E}">
        <p14:creationId xmlns:p14="http://schemas.microsoft.com/office/powerpoint/2010/main" val="3863896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01BF-024E-D948-94CF-5FB04FB3F3A7}"/>
              </a:ext>
            </a:extLst>
          </p:cNvPr>
          <p:cNvSpPr>
            <a:spLocks noGrp="1"/>
          </p:cNvSpPr>
          <p:nvPr>
            <p:ph type="title"/>
          </p:nvPr>
        </p:nvSpPr>
        <p:spPr/>
        <p:txBody>
          <a:bodyPr/>
          <a:lstStyle/>
          <a:p>
            <a:r>
              <a:rPr lang="en-US" dirty="0"/>
              <a:t>Venue Logistics</a:t>
            </a:r>
          </a:p>
        </p:txBody>
      </p:sp>
      <p:sp>
        <p:nvSpPr>
          <p:cNvPr id="3" name="Content Placeholder 2">
            <a:extLst>
              <a:ext uri="{FF2B5EF4-FFF2-40B4-BE49-F238E27FC236}">
                <a16:creationId xmlns:a16="http://schemas.microsoft.com/office/drawing/2014/main" id="{D5E404E1-73D9-AC4C-AD04-4F8B68FFD486}"/>
              </a:ext>
            </a:extLst>
          </p:cNvPr>
          <p:cNvSpPr>
            <a:spLocks noGrp="1"/>
          </p:cNvSpPr>
          <p:nvPr>
            <p:ph idx="1"/>
          </p:nvPr>
        </p:nvSpPr>
        <p:spPr>
          <a:xfrm>
            <a:off x="309334" y="1046307"/>
            <a:ext cx="8529926" cy="5366791"/>
          </a:xfrm>
        </p:spPr>
        <p:txBody>
          <a:bodyPr>
            <a:normAutofit/>
          </a:bodyPr>
          <a:lstStyle/>
          <a:p>
            <a:r>
              <a:rPr lang="en-US" dirty="0"/>
              <a:t>HUNTSVILLE INTERNATIONAL AIRPORT </a:t>
            </a:r>
          </a:p>
          <a:p>
            <a:pPr lvl="1"/>
            <a:r>
              <a:rPr lang="en-US" dirty="0"/>
              <a:t>HSV has nonstop service to ten destinations, including: Atlanta, Charlotte, Chicago, Dallas, Denver, Detroit, Houston, and two airports in Washington D.C. – Dulles and National. The airport is quick and easy to navigate, and very convenient to all the attractions and businesses located in North Alabama. HSV offers nonstop service to ten destinations through our carriers: American Airlines, Delta Air Lines, Frontier Airlines and United Airlines. </a:t>
            </a:r>
          </a:p>
          <a:p>
            <a:r>
              <a:rPr lang="en-US" dirty="0"/>
              <a:t>TRANSPORTATION </a:t>
            </a:r>
          </a:p>
          <a:p>
            <a:pPr lvl="1"/>
            <a:r>
              <a:rPr lang="en-US" dirty="0" smtClean="0"/>
              <a:t>The Westin Huntsville is </a:t>
            </a:r>
            <a:r>
              <a:rPr lang="en-US" dirty="0"/>
              <a:t>located 15 minutes from Huntsville International Airport and </a:t>
            </a:r>
            <a:r>
              <a:rPr lang="en-US" dirty="0" smtClean="0"/>
              <a:t>offers </a:t>
            </a:r>
            <a:r>
              <a:rPr lang="en-US" dirty="0"/>
              <a:t>transportation service to the hotel for a fee of $35.00 one-way &amp; $5.00 additional for each extra person. </a:t>
            </a:r>
          </a:p>
          <a:p>
            <a:pPr lvl="1"/>
            <a:r>
              <a:rPr lang="en-US" dirty="0"/>
              <a:t>Huntsville also has active Uber and Lyft drivers</a:t>
            </a:r>
          </a:p>
          <a:p>
            <a:r>
              <a:rPr lang="en-US" dirty="0"/>
              <a:t>PARKING FACILITIES </a:t>
            </a:r>
            <a:r>
              <a:rPr lang="en-US" i="1" dirty="0"/>
              <a:t>– </a:t>
            </a:r>
            <a:r>
              <a:rPr lang="en-US" dirty="0"/>
              <a:t>Complimentary self-parking. </a:t>
            </a:r>
          </a:p>
          <a:p>
            <a:pPr lvl="1"/>
            <a:endParaRPr lang="en-US" sz="1688" dirty="0"/>
          </a:p>
        </p:txBody>
      </p:sp>
      <p:sp>
        <p:nvSpPr>
          <p:cNvPr id="5" name="Slide Number Placeholder 4"/>
          <p:cNvSpPr>
            <a:spLocks noGrp="1"/>
          </p:cNvSpPr>
          <p:nvPr>
            <p:ph type="sldNum" sz="quarter" idx="4294967295"/>
          </p:nvPr>
        </p:nvSpPr>
        <p:spPr/>
        <p:txBody>
          <a:bodyPr/>
          <a:lstStyle/>
          <a:p>
            <a:fld id="{2AAB9B12-63B3-1C48-A2A3-C29EF745DF09}" type="slidenum">
              <a:rPr lang="en-US" smtClean="0"/>
              <a:t>5</a:t>
            </a:fld>
            <a:endParaRPr lang="en-US"/>
          </a:p>
        </p:txBody>
      </p:sp>
    </p:spTree>
    <p:extLst>
      <p:ext uri="{BB962C8B-B14F-4D97-AF65-F5344CB8AC3E}">
        <p14:creationId xmlns:p14="http://schemas.microsoft.com/office/powerpoint/2010/main" val="111789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01BF-024E-D948-94CF-5FB04FB3F3A7}"/>
              </a:ext>
            </a:extLst>
          </p:cNvPr>
          <p:cNvSpPr>
            <a:spLocks noGrp="1"/>
          </p:cNvSpPr>
          <p:nvPr>
            <p:ph type="title"/>
          </p:nvPr>
        </p:nvSpPr>
        <p:spPr/>
        <p:txBody>
          <a:bodyPr/>
          <a:lstStyle/>
          <a:p>
            <a:r>
              <a:rPr lang="en-US" dirty="0"/>
              <a:t>Venue Location</a:t>
            </a:r>
          </a:p>
        </p:txBody>
      </p:sp>
      <p:sp>
        <p:nvSpPr>
          <p:cNvPr id="3" name="Content Placeholder 2">
            <a:extLst>
              <a:ext uri="{FF2B5EF4-FFF2-40B4-BE49-F238E27FC236}">
                <a16:creationId xmlns:a16="http://schemas.microsoft.com/office/drawing/2014/main" id="{D5E404E1-73D9-AC4C-AD04-4F8B68FFD486}"/>
              </a:ext>
            </a:extLst>
          </p:cNvPr>
          <p:cNvSpPr>
            <a:spLocks noGrp="1"/>
          </p:cNvSpPr>
          <p:nvPr>
            <p:ph idx="1"/>
          </p:nvPr>
        </p:nvSpPr>
        <p:spPr>
          <a:xfrm>
            <a:off x="309334" y="1046307"/>
            <a:ext cx="8529926" cy="5366791"/>
          </a:xfrm>
        </p:spPr>
        <p:txBody>
          <a:bodyPr>
            <a:normAutofit/>
          </a:bodyPr>
          <a:lstStyle/>
          <a:p>
            <a:r>
              <a:rPr lang="en-US" sz="1875" dirty="0"/>
              <a:t>Westin info:</a:t>
            </a:r>
          </a:p>
          <a:p>
            <a:pPr lvl="1"/>
            <a:r>
              <a:rPr lang="en-US" sz="1500" dirty="0">
                <a:hlinkClick r:id="rId2"/>
              </a:rPr>
              <a:t>https://www.marriott.com/hotels/travel/hsvwi-the-westin-huntsville/</a:t>
            </a:r>
            <a:endParaRPr lang="en-US" sz="1500" dirty="0"/>
          </a:p>
          <a:p>
            <a:pPr lvl="1"/>
            <a:endParaRPr lang="en-US" sz="1500" dirty="0"/>
          </a:p>
          <a:p>
            <a:pPr marL="450056" lvl="1" indent="0">
              <a:buNone/>
            </a:pPr>
            <a:endParaRPr lang="en-US" sz="1688" dirty="0"/>
          </a:p>
        </p:txBody>
      </p:sp>
      <p:sp>
        <p:nvSpPr>
          <p:cNvPr id="5" name="Slide Number Placeholder 4"/>
          <p:cNvSpPr>
            <a:spLocks noGrp="1"/>
          </p:cNvSpPr>
          <p:nvPr>
            <p:ph type="sldNum" sz="quarter" idx="4294967295"/>
          </p:nvPr>
        </p:nvSpPr>
        <p:spPr/>
        <p:txBody>
          <a:bodyPr/>
          <a:lstStyle/>
          <a:p>
            <a:fld id="{2AAB9B12-63B3-1C48-A2A3-C29EF745DF09}" type="slidenum">
              <a:rPr lang="en-US" smtClean="0"/>
              <a:t>6</a:t>
            </a:fld>
            <a:endParaRPr lang="en-US"/>
          </a:p>
        </p:txBody>
      </p:sp>
      <p:pic>
        <p:nvPicPr>
          <p:cNvPr id="6" name="Picture 5">
            <a:extLst>
              <a:ext uri="{FF2B5EF4-FFF2-40B4-BE49-F238E27FC236}">
                <a16:creationId xmlns:a16="http://schemas.microsoft.com/office/drawing/2014/main" id="{67E9A189-E853-704E-A27D-344DD1264C4B}"/>
              </a:ext>
            </a:extLst>
          </p:cNvPr>
          <p:cNvPicPr>
            <a:picLocks noChangeAspect="1"/>
          </p:cNvPicPr>
          <p:nvPr/>
        </p:nvPicPr>
        <p:blipFill>
          <a:blip r:embed="rId3"/>
          <a:stretch>
            <a:fillRect/>
          </a:stretch>
        </p:blipFill>
        <p:spPr>
          <a:xfrm>
            <a:off x="1036651" y="1744461"/>
            <a:ext cx="7036066" cy="4533378"/>
          </a:xfrm>
          <a:prstGeom prst="rect">
            <a:avLst/>
          </a:prstGeom>
        </p:spPr>
      </p:pic>
    </p:spTree>
    <p:extLst>
      <p:ext uri="{BB962C8B-B14F-4D97-AF65-F5344CB8AC3E}">
        <p14:creationId xmlns:p14="http://schemas.microsoft.com/office/powerpoint/2010/main" val="331991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01BF-024E-D948-94CF-5FB04FB3F3A7}"/>
              </a:ext>
            </a:extLst>
          </p:cNvPr>
          <p:cNvSpPr>
            <a:spLocks noGrp="1"/>
          </p:cNvSpPr>
          <p:nvPr>
            <p:ph type="title"/>
          </p:nvPr>
        </p:nvSpPr>
        <p:spPr/>
        <p:txBody>
          <a:bodyPr/>
          <a:lstStyle/>
          <a:p>
            <a:r>
              <a:rPr lang="en-US" dirty="0"/>
              <a:t>Meeting Room Configuration</a:t>
            </a:r>
          </a:p>
        </p:txBody>
      </p:sp>
      <p:sp>
        <p:nvSpPr>
          <p:cNvPr id="5" name="Slide Number Placeholder 4"/>
          <p:cNvSpPr>
            <a:spLocks noGrp="1"/>
          </p:cNvSpPr>
          <p:nvPr>
            <p:ph type="sldNum" sz="quarter" idx="4294967295"/>
          </p:nvPr>
        </p:nvSpPr>
        <p:spPr/>
        <p:txBody>
          <a:bodyPr/>
          <a:lstStyle/>
          <a:p>
            <a:fld id="{2AAB9B12-63B3-1C48-A2A3-C29EF745DF09}" type="slidenum">
              <a:rPr lang="en-US" smtClean="0"/>
              <a:t>7</a:t>
            </a:fld>
            <a:endParaRPr lang="en-US"/>
          </a:p>
        </p:txBody>
      </p:sp>
      <p:pic>
        <p:nvPicPr>
          <p:cNvPr id="4" name="Picture 3">
            <a:extLst>
              <a:ext uri="{FF2B5EF4-FFF2-40B4-BE49-F238E27FC236}">
                <a16:creationId xmlns:a16="http://schemas.microsoft.com/office/drawing/2014/main" id="{2934AAC1-B5E0-8246-8B53-2AB67363A706}"/>
              </a:ext>
            </a:extLst>
          </p:cNvPr>
          <p:cNvPicPr>
            <a:picLocks noChangeAspect="1"/>
          </p:cNvPicPr>
          <p:nvPr/>
        </p:nvPicPr>
        <p:blipFill>
          <a:blip r:embed="rId2"/>
          <a:stretch>
            <a:fillRect/>
          </a:stretch>
        </p:blipFill>
        <p:spPr>
          <a:xfrm>
            <a:off x="1265077" y="1007443"/>
            <a:ext cx="6583812" cy="5217023"/>
          </a:xfrm>
          <a:prstGeom prst="rect">
            <a:avLst/>
          </a:prstGeom>
        </p:spPr>
      </p:pic>
    </p:spTree>
    <p:extLst>
      <p:ext uri="{BB962C8B-B14F-4D97-AF65-F5344CB8AC3E}">
        <p14:creationId xmlns:p14="http://schemas.microsoft.com/office/powerpoint/2010/main" val="398910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01BF-024E-D948-94CF-5FB04FB3F3A7}"/>
              </a:ext>
            </a:extLst>
          </p:cNvPr>
          <p:cNvSpPr>
            <a:spLocks noGrp="1"/>
          </p:cNvSpPr>
          <p:nvPr>
            <p:ph type="title"/>
          </p:nvPr>
        </p:nvSpPr>
        <p:spPr/>
        <p:txBody>
          <a:bodyPr/>
          <a:lstStyle/>
          <a:p>
            <a:r>
              <a:rPr lang="en-US" dirty="0"/>
              <a:t>Rooms</a:t>
            </a:r>
          </a:p>
        </p:txBody>
      </p:sp>
      <p:sp>
        <p:nvSpPr>
          <p:cNvPr id="5" name="Slide Number Placeholder 4"/>
          <p:cNvSpPr>
            <a:spLocks noGrp="1"/>
          </p:cNvSpPr>
          <p:nvPr>
            <p:ph type="sldNum" sz="quarter" idx="4294967295"/>
          </p:nvPr>
        </p:nvSpPr>
        <p:spPr/>
        <p:txBody>
          <a:bodyPr/>
          <a:lstStyle/>
          <a:p>
            <a:fld id="{2AAB9B12-63B3-1C48-A2A3-C29EF745DF09}" type="slidenum">
              <a:rPr lang="en-US" smtClean="0"/>
              <a:t>8</a:t>
            </a:fld>
            <a:endParaRPr lang="en-US"/>
          </a:p>
        </p:txBody>
      </p:sp>
      <p:pic>
        <p:nvPicPr>
          <p:cNvPr id="4" name="Picture 3">
            <a:extLst>
              <a:ext uri="{FF2B5EF4-FFF2-40B4-BE49-F238E27FC236}">
                <a16:creationId xmlns:a16="http://schemas.microsoft.com/office/drawing/2014/main" id="{1D9A58E6-5F2A-8443-ACD5-6E167BF1D455}"/>
              </a:ext>
            </a:extLst>
          </p:cNvPr>
          <p:cNvPicPr>
            <a:picLocks noChangeAspect="1"/>
          </p:cNvPicPr>
          <p:nvPr/>
        </p:nvPicPr>
        <p:blipFill>
          <a:blip r:embed="rId2"/>
          <a:stretch>
            <a:fillRect/>
          </a:stretch>
        </p:blipFill>
        <p:spPr>
          <a:xfrm>
            <a:off x="458391" y="1064930"/>
            <a:ext cx="4616068" cy="2591946"/>
          </a:xfrm>
          <a:prstGeom prst="rect">
            <a:avLst/>
          </a:prstGeom>
        </p:spPr>
      </p:pic>
      <p:pic>
        <p:nvPicPr>
          <p:cNvPr id="7" name="Picture 6">
            <a:extLst>
              <a:ext uri="{FF2B5EF4-FFF2-40B4-BE49-F238E27FC236}">
                <a16:creationId xmlns:a16="http://schemas.microsoft.com/office/drawing/2014/main" id="{9F319F11-F17E-8046-BDAE-48E89AD5D975}"/>
              </a:ext>
            </a:extLst>
          </p:cNvPr>
          <p:cNvPicPr>
            <a:picLocks noChangeAspect="1"/>
          </p:cNvPicPr>
          <p:nvPr/>
        </p:nvPicPr>
        <p:blipFill>
          <a:blip r:embed="rId3"/>
          <a:stretch>
            <a:fillRect/>
          </a:stretch>
        </p:blipFill>
        <p:spPr>
          <a:xfrm>
            <a:off x="4030454" y="3725800"/>
            <a:ext cx="4796222" cy="2693103"/>
          </a:xfrm>
          <a:prstGeom prst="rect">
            <a:avLst/>
          </a:prstGeom>
        </p:spPr>
      </p:pic>
      <p:sp>
        <p:nvSpPr>
          <p:cNvPr id="9" name="TextBox 8">
            <a:extLst>
              <a:ext uri="{FF2B5EF4-FFF2-40B4-BE49-F238E27FC236}">
                <a16:creationId xmlns:a16="http://schemas.microsoft.com/office/drawing/2014/main" id="{22F7696E-9D66-994F-A1E5-5FFF7D17ED09}"/>
              </a:ext>
            </a:extLst>
          </p:cNvPr>
          <p:cNvSpPr txBox="1"/>
          <p:nvPr/>
        </p:nvSpPr>
        <p:spPr>
          <a:xfrm>
            <a:off x="5236640" y="2084209"/>
            <a:ext cx="1508746" cy="323165"/>
          </a:xfrm>
          <a:prstGeom prst="rect">
            <a:avLst/>
          </a:prstGeom>
          <a:noFill/>
        </p:spPr>
        <p:txBody>
          <a:bodyPr wrap="none" rtlCol="0">
            <a:spAutoFit/>
          </a:bodyPr>
          <a:lstStyle/>
          <a:p>
            <a:r>
              <a:rPr lang="en-US" sz="1500" dirty="0"/>
              <a:t>Main Ballroom</a:t>
            </a:r>
          </a:p>
        </p:txBody>
      </p:sp>
      <p:sp>
        <p:nvSpPr>
          <p:cNvPr id="10" name="TextBox 9">
            <a:extLst>
              <a:ext uri="{FF2B5EF4-FFF2-40B4-BE49-F238E27FC236}">
                <a16:creationId xmlns:a16="http://schemas.microsoft.com/office/drawing/2014/main" id="{1754187E-4F3F-824F-A193-D645EA638D97}"/>
              </a:ext>
            </a:extLst>
          </p:cNvPr>
          <p:cNvSpPr txBox="1"/>
          <p:nvPr/>
        </p:nvSpPr>
        <p:spPr>
          <a:xfrm>
            <a:off x="1330184" y="4899227"/>
            <a:ext cx="1616148" cy="323165"/>
          </a:xfrm>
          <a:prstGeom prst="rect">
            <a:avLst/>
          </a:prstGeom>
          <a:noFill/>
        </p:spPr>
        <p:txBody>
          <a:bodyPr wrap="none" rtlCol="0">
            <a:spAutoFit/>
          </a:bodyPr>
          <a:lstStyle/>
          <a:p>
            <a:r>
              <a:rPr lang="en-US" sz="1500" dirty="0"/>
              <a:t>The Boardroom</a:t>
            </a:r>
          </a:p>
        </p:txBody>
      </p:sp>
    </p:spTree>
    <p:extLst>
      <p:ext uri="{BB962C8B-B14F-4D97-AF65-F5344CB8AC3E}">
        <p14:creationId xmlns:p14="http://schemas.microsoft.com/office/powerpoint/2010/main" val="290716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01BF-024E-D948-94CF-5FB04FB3F3A7}"/>
              </a:ext>
            </a:extLst>
          </p:cNvPr>
          <p:cNvSpPr>
            <a:spLocks noGrp="1"/>
          </p:cNvSpPr>
          <p:nvPr>
            <p:ph type="title"/>
          </p:nvPr>
        </p:nvSpPr>
        <p:spPr/>
        <p:txBody>
          <a:bodyPr/>
          <a:lstStyle/>
          <a:p>
            <a:r>
              <a:rPr lang="en-US" dirty="0"/>
              <a:t>Venue Exterior</a:t>
            </a:r>
          </a:p>
        </p:txBody>
      </p:sp>
      <p:sp>
        <p:nvSpPr>
          <p:cNvPr id="5" name="Slide Number Placeholder 4"/>
          <p:cNvSpPr>
            <a:spLocks noGrp="1"/>
          </p:cNvSpPr>
          <p:nvPr>
            <p:ph type="sldNum" sz="quarter" idx="4294967295"/>
          </p:nvPr>
        </p:nvSpPr>
        <p:spPr/>
        <p:txBody>
          <a:bodyPr/>
          <a:lstStyle/>
          <a:p>
            <a:fld id="{2AAB9B12-63B3-1C48-A2A3-C29EF745DF09}" type="slidenum">
              <a:rPr lang="en-US" smtClean="0"/>
              <a:t>9</a:t>
            </a:fld>
            <a:endParaRPr lang="en-US"/>
          </a:p>
        </p:txBody>
      </p:sp>
      <p:sp>
        <p:nvSpPr>
          <p:cNvPr id="9" name="TextBox 8">
            <a:extLst>
              <a:ext uri="{FF2B5EF4-FFF2-40B4-BE49-F238E27FC236}">
                <a16:creationId xmlns:a16="http://schemas.microsoft.com/office/drawing/2014/main" id="{22F7696E-9D66-994F-A1E5-5FFF7D17ED09}"/>
              </a:ext>
            </a:extLst>
          </p:cNvPr>
          <p:cNvSpPr txBox="1"/>
          <p:nvPr/>
        </p:nvSpPr>
        <p:spPr>
          <a:xfrm>
            <a:off x="5199002" y="2104547"/>
            <a:ext cx="2340705" cy="323165"/>
          </a:xfrm>
          <a:prstGeom prst="rect">
            <a:avLst/>
          </a:prstGeom>
          <a:noFill/>
        </p:spPr>
        <p:txBody>
          <a:bodyPr wrap="none" rtlCol="0">
            <a:spAutoFit/>
          </a:bodyPr>
          <a:lstStyle/>
          <a:p>
            <a:r>
              <a:rPr lang="en-US" sz="1500" dirty="0"/>
              <a:t>Outdoor Garden </a:t>
            </a:r>
            <a:r>
              <a:rPr lang="en-US" sz="1500" dirty="0" smtClean="0"/>
              <a:t>Space</a:t>
            </a:r>
            <a:endParaRPr lang="en-US" sz="1500" dirty="0"/>
          </a:p>
        </p:txBody>
      </p:sp>
      <p:sp>
        <p:nvSpPr>
          <p:cNvPr id="10" name="TextBox 9">
            <a:extLst>
              <a:ext uri="{FF2B5EF4-FFF2-40B4-BE49-F238E27FC236}">
                <a16:creationId xmlns:a16="http://schemas.microsoft.com/office/drawing/2014/main" id="{1754187E-4F3F-824F-A193-D645EA638D97}"/>
              </a:ext>
            </a:extLst>
          </p:cNvPr>
          <p:cNvSpPr txBox="1"/>
          <p:nvPr/>
        </p:nvSpPr>
        <p:spPr>
          <a:xfrm>
            <a:off x="2469567" y="5049188"/>
            <a:ext cx="1110945" cy="323165"/>
          </a:xfrm>
          <a:prstGeom prst="rect">
            <a:avLst/>
          </a:prstGeom>
          <a:noFill/>
        </p:spPr>
        <p:txBody>
          <a:bodyPr wrap="none" rtlCol="0">
            <a:spAutoFit/>
          </a:bodyPr>
          <a:lstStyle/>
          <a:p>
            <a:r>
              <a:rPr lang="en-US" sz="1500" dirty="0"/>
              <a:t>Lake View</a:t>
            </a:r>
          </a:p>
        </p:txBody>
      </p:sp>
      <p:pic>
        <p:nvPicPr>
          <p:cNvPr id="6" name="Picture 5">
            <a:extLst>
              <a:ext uri="{FF2B5EF4-FFF2-40B4-BE49-F238E27FC236}">
                <a16:creationId xmlns:a16="http://schemas.microsoft.com/office/drawing/2014/main" id="{35535BA4-8CC3-0842-95C8-02C7BE9A0EF3}"/>
              </a:ext>
            </a:extLst>
          </p:cNvPr>
          <p:cNvPicPr>
            <a:picLocks noChangeAspect="1"/>
          </p:cNvPicPr>
          <p:nvPr/>
        </p:nvPicPr>
        <p:blipFill>
          <a:blip r:embed="rId2"/>
          <a:stretch>
            <a:fillRect/>
          </a:stretch>
        </p:blipFill>
        <p:spPr>
          <a:xfrm>
            <a:off x="593676" y="987815"/>
            <a:ext cx="4388942" cy="2925961"/>
          </a:xfrm>
          <a:prstGeom prst="rect">
            <a:avLst/>
          </a:prstGeom>
        </p:spPr>
      </p:pic>
      <p:pic>
        <p:nvPicPr>
          <p:cNvPr id="13" name="Picture 12">
            <a:extLst>
              <a:ext uri="{FF2B5EF4-FFF2-40B4-BE49-F238E27FC236}">
                <a16:creationId xmlns:a16="http://schemas.microsoft.com/office/drawing/2014/main" id="{BFB2DEB3-BC0A-D04C-9377-67D5E3C17348}"/>
              </a:ext>
            </a:extLst>
          </p:cNvPr>
          <p:cNvPicPr>
            <a:picLocks noChangeAspect="1"/>
          </p:cNvPicPr>
          <p:nvPr/>
        </p:nvPicPr>
        <p:blipFill>
          <a:blip r:embed="rId3"/>
          <a:stretch>
            <a:fillRect/>
          </a:stretch>
        </p:blipFill>
        <p:spPr>
          <a:xfrm>
            <a:off x="4317926" y="4112723"/>
            <a:ext cx="3945203" cy="2219177"/>
          </a:xfrm>
          <a:prstGeom prst="rect">
            <a:avLst/>
          </a:prstGeom>
        </p:spPr>
      </p:pic>
    </p:spTree>
    <p:extLst>
      <p:ext uri="{BB962C8B-B14F-4D97-AF65-F5344CB8AC3E}">
        <p14:creationId xmlns:p14="http://schemas.microsoft.com/office/powerpoint/2010/main" val="560582147"/>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296E8DFE2E4E4994E780C547AA6A26" ma:contentTypeVersion="0" ma:contentTypeDescription="Create a new document." ma:contentTypeScope="" ma:versionID="84fe3c2811bcf89e57e080385652931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D68513-5D7F-4EB1-88F6-7F80D1606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AF14BD0-ED18-40F8-BACF-92E33194557B}">
  <ds:schemaRefs>
    <ds:schemaRef ds:uri="http://schemas.microsoft.com/office/2006/metadata/properties"/>
    <ds:schemaRef ds:uri="http://www.w3.org/XML/1998/namespace"/>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C1FB2B8-ABB7-415C-8DE9-F9297D444E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2026</TotalTime>
  <Pages>51</Pages>
  <Words>145</Words>
  <Application>Microsoft Office PowerPoint</Application>
  <PresentationFormat>Letter Paper (8.5x11 in)</PresentationFormat>
  <Paragraphs>41</Paragraphs>
  <Slides>9</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Times New Roman</vt:lpstr>
      <vt:lpstr>TMOD Presentations</vt:lpstr>
      <vt:lpstr>1_TMOD Presentations</vt:lpstr>
      <vt:lpstr>PowerPoint Presentation</vt:lpstr>
      <vt:lpstr>CCSDS 2020 Meeting</vt:lpstr>
      <vt:lpstr>Venue Amenities</vt:lpstr>
      <vt:lpstr>Venue</vt:lpstr>
      <vt:lpstr>Venue Logistics</vt:lpstr>
      <vt:lpstr>Venue Location</vt:lpstr>
      <vt:lpstr>Meeting Room Configuration</vt:lpstr>
      <vt:lpstr>Rooms</vt:lpstr>
      <vt:lpstr>Venue Exterior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Blackwood</dc:creator>
  <cp:lastModifiedBy>Michael Blackwood</cp:lastModifiedBy>
  <cp:revision>114</cp:revision>
  <cp:lastPrinted>2017-06-09T12:12:07Z</cp:lastPrinted>
  <dcterms:created xsi:type="dcterms:W3CDTF">1998-05-20T16:00:08Z</dcterms:created>
  <dcterms:modified xsi:type="dcterms:W3CDTF">2019-06-27T12:40:28Z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0x010100AD296E8DFE2E4E4994E780C547AA6A26</vt:lpwstr>
  </property>
</Properties>
</file>