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17"/>
  </p:notesMasterIdLst>
  <p:handoutMasterIdLst>
    <p:handoutMasterId r:id="rId18"/>
  </p:handoutMasterIdLst>
  <p:sldIdLst>
    <p:sldId id="2787" r:id="rId6"/>
    <p:sldId id="2788" r:id="rId7"/>
    <p:sldId id="2791" r:id="rId8"/>
    <p:sldId id="2795" r:id="rId9"/>
    <p:sldId id="2797" r:id="rId10"/>
    <p:sldId id="2799" r:id="rId11"/>
    <p:sldId id="2790" r:id="rId12"/>
    <p:sldId id="2792" r:id="rId13"/>
    <p:sldId id="2794" r:id="rId14"/>
    <p:sldId id="2800" r:id="rId15"/>
    <p:sldId id="2798" r:id="rId16"/>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4F5"/>
    <a:srgbClr val="000099"/>
    <a:srgbClr val="FF9933"/>
    <a:srgbClr val="FF9900"/>
    <a:srgbClr val="FF0066"/>
    <a:srgbClr val="003399"/>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6" autoAdjust="0"/>
    <p:restoredTop sz="86501" autoAdjust="0"/>
  </p:normalViewPr>
  <p:slideViewPr>
    <p:cSldViewPr>
      <p:cViewPr varScale="1">
        <p:scale>
          <a:sx n="90" d="100"/>
          <a:sy n="90" d="100"/>
        </p:scale>
        <p:origin x="852" y="90"/>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138"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p:cNvSpPr>
            <a:spLocks noChangeArrowheads="1"/>
          </p:cNvSpPr>
          <p:nvPr userDrawn="1"/>
        </p:nvSpPr>
        <p:spPr bwMode="auto">
          <a:xfrm>
            <a:off x="7825722" y="6621252"/>
            <a:ext cx="1174008"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smtClean="0">
                <a:solidFill>
                  <a:srgbClr val="333399"/>
                </a:solidFill>
              </a:rPr>
              <a:t>13-June-2019-</a:t>
            </a:r>
            <a:fld id="{A695BC2C-BEAC-4E31-AADE-93F4F0C57784}" type="slidenum">
              <a:rPr lang="en-US" sz="1000" smtClean="0">
                <a:solidFill>
                  <a:srgbClr val="333399"/>
                </a:solidFill>
              </a:rPr>
              <a:pPr defTabSz="820738" eaLnBrk="0" hangingPunct="0">
                <a:defRPr/>
              </a:pPr>
              <a:t>‹#›</a:t>
            </a:fld>
            <a:endParaRPr lang="en-US" sz="1000" dirty="0">
              <a:solidFill>
                <a:srgbClr val="3333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805" y="14108"/>
            <a:ext cx="1267365" cy="557579"/>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2421320" y="6275323"/>
            <a:ext cx="4339765" cy="57172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95" y="1662370"/>
            <a:ext cx="7873025" cy="954107"/>
          </a:xfrm>
          <a:prstGeom prst="rect">
            <a:avLst/>
          </a:prstGeom>
          <a:noFill/>
        </p:spPr>
        <p:txBody>
          <a:bodyPr wrap="square" rtlCol="0">
            <a:spAutoFit/>
          </a:bodyPr>
          <a:lstStyle/>
          <a:p>
            <a:r>
              <a:rPr lang="en-GB" sz="2800" dirty="0" smtClean="0"/>
              <a:t>CMC Resolutions and Action Items from the 11-13 June 2019 Meeting</a:t>
            </a:r>
            <a:endParaRPr lang="en-US" sz="2800" dirty="0"/>
          </a:p>
        </p:txBody>
      </p:sp>
      <p:sp>
        <p:nvSpPr>
          <p:cNvPr id="4" name="Text Box 12"/>
          <p:cNvSpPr txBox="1">
            <a:spLocks noChangeArrowheads="1"/>
          </p:cNvSpPr>
          <p:nvPr/>
        </p:nvSpPr>
        <p:spPr bwMode="auto">
          <a:xfrm>
            <a:off x="772904" y="4686591"/>
            <a:ext cx="2018501" cy="923330"/>
          </a:xfrm>
          <a:prstGeom prst="rect">
            <a:avLst/>
          </a:prstGeom>
          <a:noFill/>
          <a:ln w="12700">
            <a:noFill/>
            <a:miter lim="800000"/>
            <a:headEnd type="none" w="sm" len="sm"/>
            <a:tailEnd type="none" w="sm" len="sm"/>
          </a:ln>
        </p:spPr>
        <p:txBody>
          <a:bodyPr wrap="none">
            <a:spAutoFit/>
          </a:bodyPr>
          <a:lstStyle/>
          <a:p>
            <a:pPr eaLnBrk="0" hangingPunct="0"/>
            <a:r>
              <a:rPr lang="en-US" sz="1800" b="0" dirty="0">
                <a:latin typeface="+mn-lt"/>
              </a:rPr>
              <a:t>CMC </a:t>
            </a:r>
            <a:r>
              <a:rPr lang="en-US" sz="1800" b="0" dirty="0" smtClean="0">
                <a:latin typeface="+mn-lt"/>
              </a:rPr>
              <a:t>Meeting</a:t>
            </a:r>
            <a:endParaRPr lang="en-US" sz="1800" b="0" dirty="0">
              <a:latin typeface="+mn-lt"/>
            </a:endParaRPr>
          </a:p>
          <a:p>
            <a:pPr eaLnBrk="0" hangingPunct="0"/>
            <a:r>
              <a:rPr lang="en-US" sz="1800" b="0" dirty="0" smtClean="0">
                <a:latin typeface="+mn-lt"/>
              </a:rPr>
              <a:t>Montreal, Canada</a:t>
            </a:r>
            <a:endParaRPr lang="en-US" sz="1800" b="0" u="sng" dirty="0">
              <a:latin typeface="+mn-lt"/>
            </a:endParaRPr>
          </a:p>
          <a:p>
            <a:pPr eaLnBrk="0" hangingPunct="0"/>
            <a:r>
              <a:rPr lang="en-US" sz="1800" b="0" dirty="0" smtClean="0">
                <a:latin typeface="+mn-lt"/>
              </a:rPr>
              <a:t>13 June 2019</a:t>
            </a:r>
            <a:endParaRPr lang="en-US" sz="1800" b="0" u="sng"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a:xfrm>
            <a:off x="457200" y="1417637"/>
            <a:ext cx="8147325" cy="4661308"/>
          </a:xfrm>
        </p:spPr>
        <p:txBody>
          <a:bodyPr/>
          <a:lstStyle/>
          <a:p>
            <a:r>
              <a:rPr lang="en-US" dirty="0" smtClean="0"/>
              <a:t>CMC-A-2019-06-08</a:t>
            </a:r>
            <a:r>
              <a:rPr lang="en-US" b="0" dirty="0" smtClean="0"/>
              <a:t> The CMC directs the Secretariat to confirm the CMC member’s availability for the proposed dates of the spring 2020 CMC Meeting, 9-11 June 2020. In the event CMC members are unavailable for these dates, the Secretariat will confirm availability for the other dates proposed by JAXA. The Secretariat will provide this information to JAXA.</a:t>
            </a:r>
          </a:p>
          <a:p>
            <a:pPr lvl="1"/>
            <a:r>
              <a:rPr lang="en-US" b="0" dirty="0" smtClean="0"/>
              <a:t>Due Date: 30 June 2019</a:t>
            </a:r>
          </a:p>
          <a:p>
            <a:r>
              <a:rPr lang="en-US" dirty="0"/>
              <a:t>CMC-A-2019-06-09</a:t>
            </a:r>
            <a:r>
              <a:rPr lang="en-US" b="0" dirty="0"/>
              <a:t> The CMC directs the Secretariat to extend </a:t>
            </a:r>
            <a:r>
              <a:rPr lang="en-US" b="0" dirty="0" smtClean="0"/>
              <a:t>an </a:t>
            </a:r>
            <a:r>
              <a:rPr lang="en-US" b="0" dirty="0"/>
              <a:t>invitation to the Chair of the IOAG to attend </a:t>
            </a:r>
            <a:r>
              <a:rPr lang="en-US" b="0" dirty="0" smtClean="0"/>
              <a:t>a session of the </a:t>
            </a:r>
            <a:r>
              <a:rPr lang="en-US" b="0" dirty="0"/>
              <a:t>fall 2019 CMC meeting in Darmstadt, Germany. The Secretariat will draft a meeting agenda and include an agenda item for the IOAG on the second or third day of the meeting.</a:t>
            </a:r>
          </a:p>
          <a:p>
            <a:pPr lvl="1"/>
            <a:r>
              <a:rPr lang="en-US" b="0" dirty="0"/>
              <a:t>Due Date: </a:t>
            </a:r>
            <a:r>
              <a:rPr lang="en-US" b="0" dirty="0" smtClean="0"/>
              <a:t>30 June 2019</a:t>
            </a:r>
            <a:endParaRPr lang="en-US" b="0" dirty="0"/>
          </a:p>
        </p:txBody>
      </p:sp>
    </p:spTree>
    <p:extLst>
      <p:ext uri="{BB962C8B-B14F-4D97-AF65-F5344CB8AC3E}">
        <p14:creationId xmlns:p14="http://schemas.microsoft.com/office/powerpoint/2010/main" val="635383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a:xfrm>
            <a:off x="457200" y="1417637"/>
            <a:ext cx="8147325" cy="4661308"/>
          </a:xfrm>
        </p:spPr>
        <p:txBody>
          <a:bodyPr/>
          <a:lstStyle/>
          <a:p>
            <a:r>
              <a:rPr lang="en-US" dirty="0" smtClean="0"/>
              <a:t>CMC-A-2019-06-10</a:t>
            </a:r>
            <a:r>
              <a:rPr lang="en-US" b="0" dirty="0" smtClean="0"/>
              <a:t> The CMC </a:t>
            </a:r>
            <a:r>
              <a:rPr lang="en-US" b="0" dirty="0"/>
              <a:t>directs the CCSDS Liaison to IOAG to </a:t>
            </a:r>
            <a:r>
              <a:rPr lang="en-US" b="0" dirty="0" smtClean="0"/>
              <a:t>inquire if any actions (inputs to ICPA, extension of mission operations to onboard) will be requested from CCSDS in Service Catalogue 3.</a:t>
            </a:r>
          </a:p>
          <a:p>
            <a:pPr lvl="1"/>
            <a:r>
              <a:rPr lang="en-US" b="0" dirty="0" smtClean="0"/>
              <a:t>Due Date: 1 August 2019</a:t>
            </a:r>
          </a:p>
          <a:p>
            <a:r>
              <a:rPr lang="en-US" dirty="0"/>
              <a:t>CMC-A-2019-06-11 </a:t>
            </a:r>
            <a:r>
              <a:rPr lang="en-US" b="0" dirty="0"/>
              <a:t>The CMC directs the Secretariat to schedule the mid-term CMC meeting for 28 August 2019 and send a meeting invite to the CMC members.</a:t>
            </a:r>
          </a:p>
          <a:p>
            <a:pPr lvl="1"/>
            <a:r>
              <a:rPr lang="en-US" b="0" dirty="0"/>
              <a:t>Due Date: 30 June 2019</a:t>
            </a:r>
          </a:p>
          <a:p>
            <a:r>
              <a:rPr lang="en-US" dirty="0" smtClean="0"/>
              <a:t>CMC-A-2019-06-12</a:t>
            </a:r>
            <a:r>
              <a:rPr lang="en-US" b="0" dirty="0" smtClean="0"/>
              <a:t> The CMC asks that all CMC members participating in Lunar exploration engage with their Lunar project management in advocating the proposed USLP infusion approach and report to the CMC.</a:t>
            </a:r>
          </a:p>
          <a:p>
            <a:pPr lvl="1"/>
            <a:r>
              <a:rPr lang="en-US" b="0" dirty="0" smtClean="0"/>
              <a:t>Due Date: the mid-term CMC </a:t>
            </a:r>
            <a:r>
              <a:rPr lang="en-US" b="0" dirty="0" smtClean="0"/>
              <a:t>meeting, 28 August 2019</a:t>
            </a:r>
            <a:endParaRPr lang="en-US" dirty="0" smtClean="0"/>
          </a:p>
        </p:txBody>
      </p:sp>
    </p:spTree>
    <p:extLst>
      <p:ext uri="{BB962C8B-B14F-4D97-AF65-F5344CB8AC3E}">
        <p14:creationId xmlns:p14="http://schemas.microsoft.com/office/powerpoint/2010/main" val="767355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Resolutions</a:t>
            </a:r>
            <a:endParaRPr lang="en-US" dirty="0"/>
          </a:p>
        </p:txBody>
      </p:sp>
      <p:sp>
        <p:nvSpPr>
          <p:cNvPr id="5" name="Content Placeholder 4"/>
          <p:cNvSpPr>
            <a:spLocks noGrp="1"/>
          </p:cNvSpPr>
          <p:nvPr>
            <p:ph idx="1"/>
          </p:nvPr>
        </p:nvSpPr>
        <p:spPr>
          <a:xfrm>
            <a:off x="457200" y="1163105"/>
            <a:ext cx="8147325" cy="4032525"/>
          </a:xfrm>
        </p:spPr>
        <p:txBody>
          <a:bodyPr/>
          <a:lstStyle/>
          <a:p>
            <a:r>
              <a:rPr lang="en-US" dirty="0" smtClean="0"/>
              <a:t>CMC-R-2019-06-01</a:t>
            </a:r>
            <a:r>
              <a:rPr lang="en-US" b="0" dirty="0" smtClean="0"/>
              <a:t> The CMC resolves that the </a:t>
            </a:r>
            <a:r>
              <a:rPr lang="en-US" b="0" dirty="0"/>
              <a:t>CCSDS Secretariat (website operator) shall provide the current Organization, </a:t>
            </a:r>
            <a:r>
              <a:rPr lang="en-US" b="0" dirty="0" err="1"/>
              <a:t>HoD</a:t>
            </a:r>
            <a:r>
              <a:rPr lang="en-US" b="0" dirty="0"/>
              <a:t>, and </a:t>
            </a:r>
            <a:r>
              <a:rPr lang="en-US" b="0" dirty="0" err="1"/>
              <a:t>PoC</a:t>
            </a:r>
            <a:r>
              <a:rPr lang="en-US" b="0" dirty="0"/>
              <a:t> information in a form that can be ingested into the SANA Organization registry.  The SANA registry shall be used as the authoritative source after this </a:t>
            </a:r>
            <a:r>
              <a:rPr lang="en-US" b="0" dirty="0" smtClean="0"/>
              <a:t>initialization.</a:t>
            </a:r>
          </a:p>
          <a:p>
            <a:r>
              <a:rPr lang="en-US" dirty="0" smtClean="0"/>
              <a:t>CMC-R-2019-06-02</a:t>
            </a:r>
            <a:r>
              <a:rPr lang="en-US" b="0" dirty="0" smtClean="0"/>
              <a:t> The CMC </a:t>
            </a:r>
            <a:r>
              <a:rPr lang="en-US" b="0" dirty="0"/>
              <a:t>resolves that </a:t>
            </a:r>
            <a:r>
              <a:rPr lang="en-US" b="0" dirty="0" smtClean="0"/>
              <a:t>the </a:t>
            </a:r>
            <a:r>
              <a:rPr lang="en-US" b="0" dirty="0"/>
              <a:t>Secretariat (Chief Technical Editor) shall update the </a:t>
            </a:r>
            <a:r>
              <a:rPr lang="en-US" b="0" dirty="0" smtClean="0"/>
              <a:t>SANA Glossary  Registry whenever </a:t>
            </a:r>
            <a:r>
              <a:rPr lang="en-US" b="0" dirty="0"/>
              <a:t>a document is published or </a:t>
            </a:r>
            <a:r>
              <a:rPr lang="en-US" b="0" dirty="0" smtClean="0"/>
              <a:t>updated.</a:t>
            </a:r>
          </a:p>
        </p:txBody>
      </p:sp>
    </p:spTree>
    <p:extLst>
      <p:ext uri="{BB962C8B-B14F-4D97-AF65-F5344CB8AC3E}">
        <p14:creationId xmlns:p14="http://schemas.microsoft.com/office/powerpoint/2010/main" val="4267758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Resolutions</a:t>
            </a:r>
            <a:endParaRPr lang="en-US" dirty="0"/>
          </a:p>
        </p:txBody>
      </p:sp>
      <p:sp>
        <p:nvSpPr>
          <p:cNvPr id="5" name="Content Placeholder 4"/>
          <p:cNvSpPr>
            <a:spLocks noGrp="1"/>
          </p:cNvSpPr>
          <p:nvPr>
            <p:ph idx="1"/>
          </p:nvPr>
        </p:nvSpPr>
        <p:spPr>
          <a:xfrm>
            <a:off x="457200" y="1163105"/>
            <a:ext cx="8147325" cy="4877435"/>
          </a:xfrm>
        </p:spPr>
        <p:txBody>
          <a:bodyPr/>
          <a:lstStyle/>
          <a:p>
            <a:r>
              <a:rPr lang="en-US" dirty="0" smtClean="0"/>
              <a:t>CMC-R-2019-06-03</a:t>
            </a:r>
            <a:r>
              <a:rPr lang="en-US" b="0" dirty="0" smtClean="0"/>
              <a:t> </a:t>
            </a:r>
            <a:r>
              <a:rPr lang="en-US" b="0" dirty="0"/>
              <a:t>The CMC resolves to send letters of appreciation to CSA and NASA Ames Research Center  for the excellent support provided in hosting the CCSDS </a:t>
            </a:r>
            <a:r>
              <a:rPr lang="en-US" b="0" dirty="0" smtClean="0"/>
              <a:t>Spring </a:t>
            </a:r>
            <a:r>
              <a:rPr lang="en-US" b="0" dirty="0"/>
              <a:t>Technical Meetings and CMC </a:t>
            </a:r>
            <a:r>
              <a:rPr lang="en-US" b="0" dirty="0" smtClean="0"/>
              <a:t>Meeting. </a:t>
            </a:r>
            <a:r>
              <a:rPr lang="en-US" b="0" dirty="0" err="1"/>
              <a:t>Siamak</a:t>
            </a:r>
            <a:r>
              <a:rPr lang="en-US" b="0" dirty="0"/>
              <a:t> </a:t>
            </a:r>
            <a:r>
              <a:rPr lang="en-US" b="0" dirty="0" err="1"/>
              <a:t>Tafazoli</a:t>
            </a:r>
            <a:r>
              <a:rPr lang="en-US" b="0" dirty="0"/>
              <a:t> and Michael Blackwood will provide the necessary contact </a:t>
            </a:r>
            <a:r>
              <a:rPr lang="en-US" b="0" dirty="0" smtClean="0"/>
              <a:t>information.</a:t>
            </a:r>
          </a:p>
          <a:p>
            <a:r>
              <a:rPr lang="en-US" dirty="0" smtClean="0"/>
              <a:t>CMC-R-2019-06-04</a:t>
            </a:r>
            <a:r>
              <a:rPr lang="en-US" b="0" dirty="0"/>
              <a:t> The CMC resolves that the CCSDS Liaison to IOAG shall approach IOAG for clarification on the interaction between the IOAG and Lunar Gateway and recommend that CCSDS be involved in that interaction.</a:t>
            </a:r>
          </a:p>
          <a:p>
            <a:r>
              <a:rPr lang="en-US" dirty="0" smtClean="0"/>
              <a:t>CMC-R-2019-06-05</a:t>
            </a:r>
            <a:r>
              <a:rPr lang="en-US" b="0" dirty="0" smtClean="0"/>
              <a:t> The CMC </a:t>
            </a:r>
            <a:r>
              <a:rPr lang="en-US" b="0" dirty="0"/>
              <a:t>resolves that </a:t>
            </a:r>
            <a:r>
              <a:rPr lang="en-US" b="0" dirty="0" smtClean="0"/>
              <a:t>the all SANA Glossary </a:t>
            </a:r>
            <a:r>
              <a:rPr lang="en-US" b="0" dirty="0"/>
              <a:t>entries that have a relevant, approved, document be </a:t>
            </a:r>
            <a:r>
              <a:rPr lang="en-US" b="0" dirty="0" smtClean="0"/>
              <a:t>shall be marked </a:t>
            </a:r>
            <a:r>
              <a:rPr lang="en-US" b="0" dirty="0"/>
              <a:t>as “Approved” and not “Provisional”. </a:t>
            </a:r>
            <a:endParaRPr lang="en-US" dirty="0"/>
          </a:p>
        </p:txBody>
      </p:sp>
    </p:spTree>
    <p:extLst>
      <p:ext uri="{BB962C8B-B14F-4D97-AF65-F5344CB8AC3E}">
        <p14:creationId xmlns:p14="http://schemas.microsoft.com/office/powerpoint/2010/main" val="1253410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Resolutions</a:t>
            </a:r>
            <a:endParaRPr lang="en-US" dirty="0"/>
          </a:p>
        </p:txBody>
      </p:sp>
      <p:sp>
        <p:nvSpPr>
          <p:cNvPr id="5" name="Content Placeholder 4"/>
          <p:cNvSpPr>
            <a:spLocks noGrp="1"/>
          </p:cNvSpPr>
          <p:nvPr>
            <p:ph idx="1"/>
          </p:nvPr>
        </p:nvSpPr>
        <p:spPr>
          <a:xfrm>
            <a:off x="457200" y="1163105"/>
            <a:ext cx="8147325" cy="4877435"/>
          </a:xfrm>
        </p:spPr>
        <p:txBody>
          <a:bodyPr/>
          <a:lstStyle/>
          <a:p>
            <a:r>
              <a:rPr lang="en-US" dirty="0"/>
              <a:t>CMC-R-2019-06-06 </a:t>
            </a:r>
            <a:r>
              <a:rPr lang="en-US" b="0" dirty="0"/>
              <a:t>The CMC resolves to invite the IOAG Chair to attend a session of the fall 2019 CMC </a:t>
            </a:r>
            <a:r>
              <a:rPr lang="en-US" b="0" dirty="0" smtClean="0"/>
              <a:t>meeting.</a:t>
            </a:r>
            <a:endParaRPr lang="en-US" b="0" dirty="0" smtClean="0"/>
          </a:p>
          <a:p>
            <a:r>
              <a:rPr lang="en-US" dirty="0" smtClean="0"/>
              <a:t>CMC-R-2019-06-07</a:t>
            </a:r>
            <a:r>
              <a:rPr lang="en-US" b="0" dirty="0" smtClean="0"/>
              <a:t> </a:t>
            </a:r>
            <a:r>
              <a:rPr lang="en-US" b="0" dirty="0" smtClean="0"/>
              <a:t>The CMC resolves to reconfirm the following projects as requested by the CESG.</a:t>
            </a:r>
          </a:p>
          <a:p>
            <a:pPr marL="0" indent="0">
              <a:buNone/>
            </a:pPr>
            <a:endParaRPr lang="en-US" sz="2000" b="0" dirty="0"/>
          </a:p>
          <a:p>
            <a:pPr marL="0" indent="0">
              <a:buNone/>
            </a:pPr>
            <a:r>
              <a:rPr lang="en-US" sz="2000" u="sng" dirty="0"/>
              <a:t>RF and Modulation Working Group</a:t>
            </a:r>
          </a:p>
          <a:p>
            <a:pPr marL="0" indent="0">
              <a:buNone/>
            </a:pPr>
            <a:r>
              <a:rPr lang="en-US" sz="2000" b="0" dirty="0" smtClean="0"/>
              <a:t>–CCSDS </a:t>
            </a:r>
            <a:r>
              <a:rPr lang="en-US" sz="2000" b="0" dirty="0"/>
              <a:t>211.1-B-4, Proximity-1 Space Link Protocol—Physical Layer </a:t>
            </a:r>
            <a:r>
              <a:rPr lang="en-US" sz="2000" b="0" dirty="0" smtClean="0"/>
              <a:t>	(</a:t>
            </a:r>
            <a:r>
              <a:rPr lang="en-US" sz="2000" b="0" dirty="0"/>
              <a:t>Blue Book, Issue 4, December 2013)</a:t>
            </a:r>
          </a:p>
          <a:p>
            <a:pPr marL="0" indent="0">
              <a:buNone/>
            </a:pPr>
            <a:r>
              <a:rPr lang="en-US" sz="2000" b="0" dirty="0" smtClean="0"/>
              <a:t>–CCSDS </a:t>
            </a:r>
            <a:r>
              <a:rPr lang="en-US" sz="2000" b="0" dirty="0"/>
              <a:t>414.0-G-2, Pseudo-Noise (PN) Ranging Systems (Green </a:t>
            </a:r>
            <a:r>
              <a:rPr lang="en-US" sz="2000" b="0" dirty="0" smtClean="0"/>
              <a:t>	Book</a:t>
            </a:r>
            <a:r>
              <a:rPr lang="en-US" sz="2000" b="0" dirty="0"/>
              <a:t>, Issue 2, February 2014)</a:t>
            </a:r>
          </a:p>
          <a:p>
            <a:pPr marL="0" indent="0">
              <a:buNone/>
            </a:pPr>
            <a:r>
              <a:rPr lang="en-US" sz="2000" b="0" dirty="0" smtClean="0"/>
              <a:t>–CCSDS </a:t>
            </a:r>
            <a:r>
              <a:rPr lang="en-US" sz="2000" b="0" dirty="0"/>
              <a:t>414.1-B-2, Pseudo-Noise (PN) Ranging Systems (Blue </a:t>
            </a:r>
            <a:r>
              <a:rPr lang="en-US" sz="2000" b="0" dirty="0" smtClean="0"/>
              <a:t>	Book</a:t>
            </a:r>
            <a:r>
              <a:rPr lang="en-US" sz="2000" b="0" dirty="0"/>
              <a:t>, Issue 2, February 2014</a:t>
            </a:r>
            <a:r>
              <a:rPr lang="en-US" sz="2000" b="0" dirty="0" smtClean="0"/>
              <a:t>)</a:t>
            </a:r>
          </a:p>
          <a:p>
            <a:pPr marL="0" indent="0">
              <a:buNone/>
            </a:pPr>
            <a:endParaRPr lang="en-US" sz="2000" b="0" dirty="0"/>
          </a:p>
          <a:p>
            <a:pPr marL="0" indent="0">
              <a:buNone/>
            </a:pPr>
            <a:r>
              <a:rPr lang="en-US" sz="2000" u="sng" dirty="0"/>
              <a:t>Next Generation Uplink Working Group</a:t>
            </a:r>
          </a:p>
          <a:p>
            <a:pPr marL="0" indent="0">
              <a:buNone/>
            </a:pPr>
            <a:r>
              <a:rPr lang="en-US" sz="2000" b="0" dirty="0" smtClean="0"/>
              <a:t>–CCSDS </a:t>
            </a:r>
            <a:r>
              <a:rPr lang="en-US" sz="2000" b="0" dirty="0"/>
              <a:t>230.2-G-1, Next Generation Uplink (Green Book, Issue 1, </a:t>
            </a:r>
            <a:r>
              <a:rPr lang="en-US" sz="2000" b="0" dirty="0" smtClean="0"/>
              <a:t>	July </a:t>
            </a:r>
            <a:r>
              <a:rPr lang="en-US" sz="2000" b="0" dirty="0"/>
              <a:t>2014)</a:t>
            </a:r>
          </a:p>
          <a:p>
            <a:pPr marL="0" indent="0">
              <a:buNone/>
            </a:pPr>
            <a:r>
              <a:rPr lang="en-US" sz="2000" b="0" dirty="0" smtClean="0"/>
              <a:t> </a:t>
            </a:r>
            <a:endParaRPr lang="en-US" sz="2000" dirty="0" smtClean="0"/>
          </a:p>
        </p:txBody>
      </p:sp>
    </p:spTree>
    <p:extLst>
      <p:ext uri="{BB962C8B-B14F-4D97-AF65-F5344CB8AC3E}">
        <p14:creationId xmlns:p14="http://schemas.microsoft.com/office/powerpoint/2010/main" val="202548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Resolutions</a:t>
            </a:r>
            <a:endParaRPr lang="en-US" dirty="0"/>
          </a:p>
        </p:txBody>
      </p:sp>
      <p:sp>
        <p:nvSpPr>
          <p:cNvPr id="5" name="Content Placeholder 4"/>
          <p:cNvSpPr>
            <a:spLocks noGrp="1"/>
          </p:cNvSpPr>
          <p:nvPr>
            <p:ph idx="1"/>
          </p:nvPr>
        </p:nvSpPr>
        <p:spPr>
          <a:xfrm>
            <a:off x="457200" y="1163105"/>
            <a:ext cx="8147325" cy="4877435"/>
          </a:xfrm>
        </p:spPr>
        <p:txBody>
          <a:bodyPr/>
          <a:lstStyle/>
          <a:p>
            <a:r>
              <a:rPr lang="en-US" dirty="0" smtClean="0"/>
              <a:t>CMC-R-2019-06-08</a:t>
            </a:r>
            <a:r>
              <a:rPr lang="en-US" b="0" dirty="0" smtClean="0"/>
              <a:t> The CMC resolves to reconfirm </a:t>
            </a:r>
            <a:r>
              <a:rPr lang="en-US" b="0" dirty="0"/>
              <a:t>the following </a:t>
            </a:r>
            <a:r>
              <a:rPr lang="en-US" b="0" dirty="0" smtClean="0"/>
              <a:t>MOIMS projects </a:t>
            </a:r>
            <a:r>
              <a:rPr lang="en-US" b="0" dirty="0"/>
              <a:t>as requested by the </a:t>
            </a:r>
            <a:r>
              <a:rPr lang="en-US" b="0" dirty="0" smtClean="0"/>
              <a:t>CESG.</a:t>
            </a:r>
            <a:endParaRPr lang="en-US" sz="1600" b="0" dirty="0" smtClean="0"/>
          </a:p>
          <a:p>
            <a:pPr marL="0" indent="0">
              <a:buNone/>
            </a:pPr>
            <a:endParaRPr lang="en-US" sz="1600" u="sng" dirty="0" smtClean="0"/>
          </a:p>
          <a:p>
            <a:pPr marL="0" indent="0">
              <a:buNone/>
            </a:pPr>
            <a:r>
              <a:rPr lang="en-US" sz="1600" u="sng" dirty="0" smtClean="0"/>
              <a:t>Data </a:t>
            </a:r>
            <a:r>
              <a:rPr lang="en-US" sz="1600" u="sng" dirty="0"/>
              <a:t>Archive Ingest Working Group</a:t>
            </a:r>
            <a:endParaRPr lang="en-US" sz="1600" dirty="0"/>
          </a:p>
          <a:p>
            <a:pPr marL="0" lvl="0" indent="0">
              <a:buNone/>
            </a:pPr>
            <a:r>
              <a:rPr lang="en-US" sz="1200" b="0" dirty="0" smtClean="0"/>
              <a:t>CCSDS </a:t>
            </a:r>
            <a:r>
              <a:rPr lang="en-US" sz="1200" b="0" dirty="0"/>
              <a:t>610.0-G-5, Space Data Systems Operations with Standard Formatted Data Units: System and Implementation Aspects (Green Book, Issue 5, February 1987)</a:t>
            </a:r>
          </a:p>
          <a:p>
            <a:pPr marL="0" lvl="0" indent="0">
              <a:buNone/>
            </a:pPr>
            <a:r>
              <a:rPr lang="en-US" sz="1200" b="0" dirty="0"/>
              <a:t>CCSDS 620.0-B-2, Standard Formatted Data Units—Structure and Construction Rules (Blue Book, Issue 2, May 1992)</a:t>
            </a:r>
          </a:p>
          <a:p>
            <a:pPr marL="0" lvl="0" indent="0">
              <a:buNone/>
            </a:pPr>
            <a:r>
              <a:rPr lang="en-US" sz="1200" b="0" dirty="0"/>
              <a:t>CCSDS 621.0-G-1, Standard Formatted Data Units — A Tutorial (Green Book, Issue 1, May 1992)</a:t>
            </a:r>
          </a:p>
          <a:p>
            <a:pPr marL="0" lvl="0" indent="0">
              <a:buNone/>
            </a:pPr>
            <a:r>
              <a:rPr lang="en-US" sz="1200" b="0" dirty="0"/>
              <a:t>CCSDS 622.0-B-1, Standard Formatted Data Units—Referencing Environment (Blue Book, Issue 1, May 1997)</a:t>
            </a:r>
          </a:p>
          <a:p>
            <a:pPr marL="0" lvl="0" indent="0">
              <a:buNone/>
            </a:pPr>
            <a:r>
              <a:rPr lang="en-US" sz="1200" b="0" dirty="0"/>
              <a:t>CCSDS 641.0-B-2, Parameter Value Language Specification (CCSD0006 and CCSD0008) (Blue Book, Issue 2, June 2000)</a:t>
            </a:r>
          </a:p>
          <a:p>
            <a:pPr marL="0" lvl="0" indent="0">
              <a:buNone/>
            </a:pPr>
            <a:r>
              <a:rPr lang="en-US" sz="1200" b="0" dirty="0"/>
              <a:t>CCSDS 641.0-G-2, Parameter Value Language — A Tutorial (Green Book, Issue 2, June 2000)</a:t>
            </a:r>
          </a:p>
          <a:p>
            <a:pPr marL="0" lvl="0" indent="0">
              <a:buNone/>
            </a:pPr>
            <a:r>
              <a:rPr lang="en-US" sz="1200" b="0" dirty="0"/>
              <a:t>CCSDS 643.0-B-1, ASCII Encoded English (CCSD0002) (Blue Book, Issue 1, November 1992)</a:t>
            </a:r>
          </a:p>
          <a:p>
            <a:pPr marL="0" lvl="0" indent="0">
              <a:buNone/>
            </a:pPr>
            <a:r>
              <a:rPr lang="en-US" sz="1200" b="0" dirty="0"/>
              <a:t>CCSDS 647.1-B-1, Data Entity Dictionary Specification Language (DEDSL)—Abstract Syntax (CCSD0011) (Blue Book, Issue 1, June 2001)</a:t>
            </a:r>
          </a:p>
          <a:p>
            <a:pPr marL="0" lvl="0" indent="0">
              <a:buNone/>
            </a:pPr>
            <a:r>
              <a:rPr lang="en-US" sz="1200" b="0" dirty="0"/>
              <a:t>CCSDS 647.2-B-1, Data Entity Dictionary Specification Language (DEDSL)—PVL Syntax (CCSD0012) (Blue Book, Issue 1, June 2001)</a:t>
            </a:r>
          </a:p>
          <a:p>
            <a:pPr marL="0" lvl="0" indent="0">
              <a:buNone/>
            </a:pPr>
            <a:r>
              <a:rPr lang="en-US" sz="1200" b="0" dirty="0" smtClean="0"/>
              <a:t>CCSDS </a:t>
            </a:r>
            <a:r>
              <a:rPr lang="en-US" sz="1200" b="0" dirty="0"/>
              <a:t>647.3-B-1, Data Entity Dictionary Specification Language (DEDSL)—XML/DTD Syntax (CCSD0013) (Blue Book, Issue 1, January 2002)</a:t>
            </a:r>
          </a:p>
          <a:p>
            <a:pPr marL="0" indent="0">
              <a:buNone/>
            </a:pPr>
            <a:r>
              <a:rPr lang="en-US" sz="1600" u="sng" dirty="0"/>
              <a:t>Spacecraft Monitoring and Control Working Group</a:t>
            </a:r>
            <a:endParaRPr lang="en-US" sz="1600" dirty="0"/>
          </a:p>
          <a:p>
            <a:pPr marL="0" lvl="0" indent="0">
              <a:buNone/>
            </a:pPr>
            <a:r>
              <a:rPr lang="en-US" sz="1200" b="0" dirty="0"/>
              <a:t>CCSDS 521.0-B-2, Mission Operations Message Abstraction Layer (Blue Book, Issue 2, March 2013)</a:t>
            </a:r>
          </a:p>
          <a:p>
            <a:pPr marL="0" lvl="0" indent="0">
              <a:buNone/>
            </a:pPr>
            <a:r>
              <a:rPr lang="en-US" sz="1200" b="0" dirty="0"/>
              <a:t>CCSDS 521.1-B-1, Mission Operations Common Object Model (Blue Book, Issue 1, February 2014)</a:t>
            </a:r>
          </a:p>
          <a:p>
            <a:pPr marL="0" lvl="0" indent="0">
              <a:buNone/>
            </a:pPr>
            <a:r>
              <a:rPr lang="en-US" sz="1200" b="0" dirty="0"/>
              <a:t>CCSDS 523.1-M-1, Mission Operations Message Abstraction Layer—JAVA API (Magenta Book, Issue 1, April 2013</a:t>
            </a:r>
            <a:r>
              <a:rPr lang="en-US" sz="1200" b="0" dirty="0" smtClean="0"/>
              <a:t>)</a:t>
            </a:r>
            <a:endParaRPr lang="en-US" sz="1200" b="0" dirty="0"/>
          </a:p>
        </p:txBody>
      </p:sp>
    </p:spTree>
    <p:extLst>
      <p:ext uri="{BB962C8B-B14F-4D97-AF65-F5344CB8AC3E}">
        <p14:creationId xmlns:p14="http://schemas.microsoft.com/office/powerpoint/2010/main" val="2088902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Resolutions</a:t>
            </a:r>
            <a:endParaRPr lang="en-US" dirty="0"/>
          </a:p>
        </p:txBody>
      </p:sp>
      <p:sp>
        <p:nvSpPr>
          <p:cNvPr id="5" name="Content Placeholder 4"/>
          <p:cNvSpPr>
            <a:spLocks noGrp="1"/>
          </p:cNvSpPr>
          <p:nvPr>
            <p:ph idx="1"/>
          </p:nvPr>
        </p:nvSpPr>
        <p:spPr>
          <a:xfrm>
            <a:off x="457200" y="1163105"/>
            <a:ext cx="8147325" cy="4877435"/>
          </a:xfrm>
        </p:spPr>
        <p:txBody>
          <a:bodyPr/>
          <a:lstStyle/>
          <a:p>
            <a:r>
              <a:rPr lang="en-US" dirty="0" smtClean="0"/>
              <a:t>CMC-R-2019-06-09</a:t>
            </a:r>
            <a:r>
              <a:rPr lang="en-US" b="0" dirty="0" smtClean="0"/>
              <a:t> The CMC </a:t>
            </a:r>
            <a:r>
              <a:rPr lang="en-US" b="0" dirty="0"/>
              <a:t>resolves to release CCSDS 660.0-P-1.1, XML Telemetric and Command Exchange (XTCE) (Pink Book, Issue 1.1) for CCSDS Agency </a:t>
            </a:r>
            <a:r>
              <a:rPr lang="en-US" b="0" dirty="0" smtClean="0"/>
              <a:t>review.</a:t>
            </a:r>
          </a:p>
        </p:txBody>
      </p:sp>
    </p:spTree>
    <p:extLst>
      <p:ext uri="{BB962C8B-B14F-4D97-AF65-F5344CB8AC3E}">
        <p14:creationId xmlns:p14="http://schemas.microsoft.com/office/powerpoint/2010/main" val="2380720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a:xfrm>
            <a:off x="457200" y="1417637"/>
            <a:ext cx="8147325" cy="4661308"/>
          </a:xfrm>
        </p:spPr>
        <p:txBody>
          <a:bodyPr/>
          <a:lstStyle/>
          <a:p>
            <a:r>
              <a:rPr lang="en-US" dirty="0" smtClean="0"/>
              <a:t>CMC-A-2019-06-01 </a:t>
            </a:r>
            <a:r>
              <a:rPr lang="en-US" b="0" dirty="0" smtClean="0"/>
              <a:t>The CMC asks Agency Representatives to verify the frequency bands used by missions that have been assigned SCIDs. This action will be taken after the revision of </a:t>
            </a:r>
            <a:r>
              <a:rPr lang="en-US" altLang="en-US" b="0" dirty="0"/>
              <a:t>CCSDS 320.0-M-7 </a:t>
            </a:r>
            <a:r>
              <a:rPr lang="en-US" altLang="en-US" b="0" dirty="0" smtClean="0"/>
              <a:t>has been published and Peter Shames has reported on the process to be used for the update.</a:t>
            </a:r>
          </a:p>
          <a:p>
            <a:pPr lvl="1"/>
            <a:r>
              <a:rPr lang="en-US" sz="2500" b="0" dirty="0" smtClean="0"/>
              <a:t>Due Date: the next CMC meeting, Fall 2019</a:t>
            </a:r>
          </a:p>
          <a:p>
            <a:r>
              <a:rPr lang="en-US" dirty="0" smtClean="0"/>
              <a:t>CMC-A-2019-06-02 </a:t>
            </a:r>
            <a:r>
              <a:rPr lang="en-US" b="0" dirty="0" smtClean="0"/>
              <a:t>The CMC directs the Secretariat to contact the owners of sites in the SSA registry who do not have an assigned Agency Representative and:</a:t>
            </a:r>
          </a:p>
          <a:p>
            <a:pPr lvl="2"/>
            <a:r>
              <a:rPr lang="en-US" b="0" dirty="0"/>
              <a:t>a</a:t>
            </a:r>
            <a:r>
              <a:rPr lang="en-US" b="0" dirty="0" smtClean="0"/>
              <a:t>sk permission</a:t>
            </a:r>
            <a:r>
              <a:rPr lang="en-US" b="0" dirty="0"/>
              <a:t> </a:t>
            </a:r>
            <a:r>
              <a:rPr lang="en-US" b="0" dirty="0" smtClean="0"/>
              <a:t>for this data to remain in the SSA Registry (this data will be visible to CWE users);</a:t>
            </a:r>
          </a:p>
          <a:p>
            <a:pPr lvl="2"/>
            <a:r>
              <a:rPr lang="en-US" b="0" dirty="0" smtClean="0"/>
              <a:t>determine who shall perform updates for these sites.</a:t>
            </a:r>
          </a:p>
          <a:p>
            <a:pPr lvl="1"/>
            <a:r>
              <a:rPr lang="en-US" b="0" dirty="0" smtClean="0"/>
              <a:t>Due Date: </a:t>
            </a:r>
            <a:r>
              <a:rPr lang="en-US" sz="2400" b="0" dirty="0"/>
              <a:t>the next CMC meeting, Fall 2019</a:t>
            </a:r>
            <a:endParaRPr lang="en-US" b="0" dirty="0" smtClean="0"/>
          </a:p>
        </p:txBody>
      </p:sp>
    </p:spTree>
    <p:extLst>
      <p:ext uri="{BB962C8B-B14F-4D97-AF65-F5344CB8AC3E}">
        <p14:creationId xmlns:p14="http://schemas.microsoft.com/office/powerpoint/2010/main" val="2018575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a:xfrm>
            <a:off x="457200" y="1417637"/>
            <a:ext cx="8147325" cy="4661308"/>
          </a:xfrm>
        </p:spPr>
        <p:txBody>
          <a:bodyPr/>
          <a:lstStyle/>
          <a:p>
            <a:r>
              <a:rPr lang="en-US" dirty="0" smtClean="0"/>
              <a:t>CMC-A-2019-06-03</a:t>
            </a:r>
            <a:r>
              <a:rPr lang="en-US" b="0" dirty="0" smtClean="0"/>
              <a:t> The CMC directs the Secretariat to </a:t>
            </a:r>
            <a:r>
              <a:rPr lang="en-US" b="0" dirty="0"/>
              <a:t>send letters of appreciation to CSA and NASA Ames Research Center  for the excellent support provided in hosting the CCSDS </a:t>
            </a:r>
            <a:r>
              <a:rPr lang="en-US" b="0" dirty="0" smtClean="0"/>
              <a:t>Spring </a:t>
            </a:r>
            <a:r>
              <a:rPr lang="en-US" b="0" dirty="0"/>
              <a:t>Technical Meetings and CMC </a:t>
            </a:r>
            <a:r>
              <a:rPr lang="en-US" b="0" dirty="0" smtClean="0"/>
              <a:t>Meeting.</a:t>
            </a:r>
          </a:p>
          <a:p>
            <a:pPr lvl="1"/>
            <a:r>
              <a:rPr lang="en-US" b="0" dirty="0" smtClean="0"/>
              <a:t>Due Date: 30 June 2019</a:t>
            </a:r>
          </a:p>
          <a:p>
            <a:r>
              <a:rPr lang="en-US" dirty="0" smtClean="0"/>
              <a:t>CMC-A-2019-06-04</a:t>
            </a:r>
            <a:r>
              <a:rPr lang="en-US" b="0" dirty="0" smtClean="0"/>
              <a:t> The CMC directs the Secretariat to remove the </a:t>
            </a:r>
            <a:r>
              <a:rPr lang="en-US" b="0" dirty="0" err="1" smtClean="0"/>
              <a:t>Telerobotics</a:t>
            </a:r>
            <a:r>
              <a:rPr lang="en-US" b="0" dirty="0" smtClean="0"/>
              <a:t> Working Group from the front page of the CWE.</a:t>
            </a:r>
          </a:p>
          <a:p>
            <a:pPr lvl="1"/>
            <a:r>
              <a:rPr lang="en-US" b="0" dirty="0" smtClean="0"/>
              <a:t>Due Date: 21 June 2019</a:t>
            </a:r>
          </a:p>
          <a:p>
            <a:r>
              <a:rPr lang="en-US" dirty="0" smtClean="0"/>
              <a:t>CMC-A-2019-06-05 </a:t>
            </a:r>
            <a:r>
              <a:rPr lang="en-US" b="0" dirty="0" smtClean="0"/>
              <a:t>The CMC asks that Peter Shames report to the CMC the process for reassigning SCID frequency bins.</a:t>
            </a:r>
          </a:p>
          <a:p>
            <a:pPr lvl="1"/>
            <a:r>
              <a:rPr lang="en-US" b="0" dirty="0" smtClean="0"/>
              <a:t>Due Date: 30 June 2019</a:t>
            </a:r>
            <a:endParaRPr lang="en-US" dirty="0"/>
          </a:p>
          <a:p>
            <a:endParaRPr lang="en-US" dirty="0" smtClean="0"/>
          </a:p>
        </p:txBody>
      </p:sp>
    </p:spTree>
    <p:extLst>
      <p:ext uri="{BB962C8B-B14F-4D97-AF65-F5344CB8AC3E}">
        <p14:creationId xmlns:p14="http://schemas.microsoft.com/office/powerpoint/2010/main" val="668918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a:xfrm>
            <a:off x="457200" y="1417637"/>
            <a:ext cx="8147325" cy="4661308"/>
          </a:xfrm>
        </p:spPr>
        <p:txBody>
          <a:bodyPr/>
          <a:lstStyle/>
          <a:p>
            <a:r>
              <a:rPr lang="en-US" dirty="0" smtClean="0"/>
              <a:t>CMC-A-2019-06-06</a:t>
            </a:r>
            <a:r>
              <a:rPr lang="en-US" b="0" dirty="0" smtClean="0"/>
              <a:t> The CMC asks Peter Shames to  report to the CMC when </a:t>
            </a:r>
            <a:r>
              <a:rPr lang="en-US" b="0" dirty="0"/>
              <a:t>the SCID </a:t>
            </a:r>
            <a:r>
              <a:rPr lang="en-US" b="0" dirty="0" smtClean="0"/>
              <a:t>frequency bins in SANA </a:t>
            </a:r>
            <a:r>
              <a:rPr lang="en-US" b="0" dirty="0"/>
              <a:t>have been updated</a:t>
            </a:r>
            <a:r>
              <a:rPr lang="en-US" b="0" dirty="0" smtClean="0"/>
              <a:t>.</a:t>
            </a:r>
          </a:p>
          <a:p>
            <a:pPr lvl="1"/>
            <a:r>
              <a:rPr lang="en-US" b="0" dirty="0" smtClean="0"/>
              <a:t>Due Date: 31 July 2019</a:t>
            </a:r>
            <a:endParaRPr lang="en-US" dirty="0" smtClean="0"/>
          </a:p>
          <a:p>
            <a:r>
              <a:rPr lang="en-US" dirty="0" smtClean="0"/>
              <a:t>CMC-A-2019-06-07</a:t>
            </a:r>
            <a:r>
              <a:rPr lang="en-US" b="0" dirty="0" smtClean="0"/>
              <a:t> The CMC directs the CCSDS Liaison to IOAG to convey these messages to IOAG:</a:t>
            </a:r>
          </a:p>
          <a:p>
            <a:pPr lvl="2"/>
            <a:r>
              <a:rPr lang="en-US" b="0" dirty="0" smtClean="0"/>
              <a:t>CCSDS is prepared to assist IOAG in convincing Lunar Gateway project to adopt those standards they have selected but may not fly (USLP, Optical Communications, DTN, SLE);</a:t>
            </a:r>
          </a:p>
          <a:p>
            <a:pPr lvl="2"/>
            <a:r>
              <a:rPr lang="en-US" b="0" dirty="0" smtClean="0"/>
              <a:t>CCSDS </a:t>
            </a:r>
            <a:r>
              <a:rPr lang="en-US" b="0" dirty="0" smtClean="0"/>
              <a:t>is prepared to assist IOAG in advertising other CCSDS standards to Lunar Gateway (MO Services, Service Management).</a:t>
            </a:r>
          </a:p>
          <a:p>
            <a:pPr lvl="1"/>
            <a:r>
              <a:rPr lang="en-US" b="0" dirty="0" smtClean="0"/>
              <a:t>Due Date: 1 August 2019</a:t>
            </a:r>
          </a:p>
        </p:txBody>
      </p:sp>
    </p:spTree>
    <p:extLst>
      <p:ext uri="{BB962C8B-B14F-4D97-AF65-F5344CB8AC3E}">
        <p14:creationId xmlns:p14="http://schemas.microsoft.com/office/powerpoint/2010/main" val="3419150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D296E8DFE2E4E4994E780C547AA6A26" ma:contentTypeVersion="0" ma:contentTypeDescription="Create a new document." ma:contentTypeScope="" ma:versionID="84fe3c2811bcf89e57e080385652931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F14BD0-ED18-40F8-BACF-92E33194557B}">
  <ds:schemaRefs>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elements/1.1/"/>
    <ds:schemaRef ds:uri="http://purl.org/dc/dcmitype/"/>
    <ds:schemaRef ds:uri="http://schemas.microsoft.com/office/2006/metadata/propertie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CBD68513-5D7F-4EB1-88F6-7F80D1606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1941</TotalTime>
  <Pages>51</Pages>
  <Words>1169</Words>
  <Application>Microsoft Office PowerPoint</Application>
  <PresentationFormat>Letter Paper (8.5x11 in)</PresentationFormat>
  <Paragraphs>80</Paragraphs>
  <Slides>11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Times New Roman</vt:lpstr>
      <vt:lpstr>TMOD Presentations</vt:lpstr>
      <vt:lpstr>1_TMOD Presentations</vt:lpstr>
      <vt:lpstr>PowerPoint Presentation</vt:lpstr>
      <vt:lpstr>Resolutions</vt:lpstr>
      <vt:lpstr>Resolutions</vt:lpstr>
      <vt:lpstr>Resolutions</vt:lpstr>
      <vt:lpstr>Resolutions</vt:lpstr>
      <vt:lpstr>Resolutions</vt:lpstr>
      <vt:lpstr>Action Items</vt:lpstr>
      <vt:lpstr>Action Items</vt:lpstr>
      <vt:lpstr>Action Items</vt:lpstr>
      <vt:lpstr>Action Items</vt:lpstr>
      <vt:lpstr>Action Items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Blackwood</dc:creator>
  <cp:lastModifiedBy>MBlackwood</cp:lastModifiedBy>
  <cp:revision>112</cp:revision>
  <cp:lastPrinted>2017-06-09T12:12:07Z</cp:lastPrinted>
  <dcterms:created xsi:type="dcterms:W3CDTF">1998-05-20T16:00:08Z</dcterms:created>
  <dcterms:modified xsi:type="dcterms:W3CDTF">2019-06-17T15:52:01Z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0x010100AD296E8DFE2E4E4994E780C547AA6A26</vt:lpwstr>
  </property>
</Properties>
</file>