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7" r:id="rId5"/>
    <p:sldId id="258" r:id="rId6"/>
    <p:sldId id="753" r:id="rId7"/>
    <p:sldId id="754" r:id="rId8"/>
    <p:sldId id="755" r:id="rId9"/>
    <p:sldId id="756" r:id="rId10"/>
    <p:sldId id="75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47" autoAdjust="0"/>
    <p:restoredTop sz="94660"/>
  </p:normalViewPr>
  <p:slideViewPr>
    <p:cSldViewPr snapToGrid="0">
      <p:cViewPr varScale="1">
        <p:scale>
          <a:sx n="118" d="100"/>
          <a:sy n="118" d="100"/>
        </p:scale>
        <p:origin x="224" y="392"/>
      </p:cViewPr>
      <p:guideLst/>
    </p:cSldViewPr>
  </p:slideViewPr>
  <p:notesTextViewPr>
    <p:cViewPr>
      <p:scale>
        <a:sx n="1" d="1"/>
        <a:sy n="1" d="1"/>
      </p:scale>
      <p:origin x="0" y="0"/>
    </p:cViewPr>
  </p:notesTextViewPr>
  <p:sorterViewPr>
    <p:cViewPr>
      <p:scale>
        <a:sx n="100" d="100"/>
        <a:sy n="100" d="100"/>
      </p:scale>
      <p:origin x="0" y="-125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B41F0B-8356-4A47-9986-C60F5AA56F40}" type="datetimeFigureOut">
              <a:rPr lang="en-US" smtClean="0"/>
              <a:t>12/31/17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3B2706-243C-4135-B268-848EF0C1F65D}" type="slidenum">
              <a:rPr lang="en-US" smtClean="0"/>
              <a:t>‹#›</a:t>
            </a:fld>
            <a:endParaRPr lang="en-US"/>
          </a:p>
        </p:txBody>
      </p:sp>
    </p:spTree>
    <p:extLst>
      <p:ext uri="{BB962C8B-B14F-4D97-AF65-F5344CB8AC3E}">
        <p14:creationId xmlns:p14="http://schemas.microsoft.com/office/powerpoint/2010/main" val="2731945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pPr marL="0" marR="0" lvl="0" indent="0" algn="r" defTabSz="920750" rtl="0" eaLnBrk="0" fontAlgn="base" latinLnBrk="0" hangingPunct="0">
              <a:lnSpc>
                <a:spcPct val="100000"/>
              </a:lnSpc>
              <a:spcBef>
                <a:spcPct val="0"/>
              </a:spcBef>
              <a:spcAft>
                <a:spcPct val="0"/>
              </a:spcAft>
              <a:buClrTx/>
              <a:buSzTx/>
              <a:buFontTx/>
              <a:buNone/>
              <a:tabLst/>
              <a:defRPr/>
            </a:pPr>
            <a:fld id="{F2FA20E5-F05F-4030-BF21-E6BD2D95491B}" type="slidenum">
              <a:rPr kumimoji="0" 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1</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47B8339B-1697-4EB3-9E70-F7572366E1F3}"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1</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64DCABF5-01F9-46B7-AD67-6E8C2EC3CE4F}"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1</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2D7B4481-FBC8-4B8A-90A3-E0CB9E5429A2}"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1</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75287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pPr marL="0" marR="0" lvl="0" indent="0" algn="r" defTabSz="920750" rtl="0" eaLnBrk="0" fontAlgn="base" latinLnBrk="0" hangingPunct="0">
              <a:lnSpc>
                <a:spcPct val="100000"/>
              </a:lnSpc>
              <a:spcBef>
                <a:spcPct val="0"/>
              </a:spcBef>
              <a:spcAft>
                <a:spcPct val="0"/>
              </a:spcAft>
              <a:buClrTx/>
              <a:buSzTx/>
              <a:buFontTx/>
              <a:buNone/>
              <a:tabLst/>
              <a:defRPr/>
            </a:pPr>
            <a:fld id="{F2FA20E5-F05F-4030-BF21-E6BD2D95491B}" type="slidenum">
              <a:rPr kumimoji="0" 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2</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47B8339B-1697-4EB3-9E70-F7572366E1F3}"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2</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64DCABF5-01F9-46B7-AD67-6E8C2EC3CE4F}"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2</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2D7B4481-FBC8-4B8A-90A3-E0CB9E5429A2}"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2</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670782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pPr marL="0" marR="0" lvl="0" indent="0" algn="r" defTabSz="920750" rtl="0" eaLnBrk="0" fontAlgn="base" latinLnBrk="0" hangingPunct="0">
              <a:lnSpc>
                <a:spcPct val="100000"/>
              </a:lnSpc>
              <a:spcBef>
                <a:spcPct val="0"/>
              </a:spcBef>
              <a:spcAft>
                <a:spcPct val="0"/>
              </a:spcAft>
              <a:buClrTx/>
              <a:buSzTx/>
              <a:buFontTx/>
              <a:buNone/>
              <a:tabLst/>
              <a:defRPr/>
            </a:pPr>
            <a:fld id="{F2FA20E5-F05F-4030-BF21-E6BD2D95491B}" type="slidenum">
              <a:rPr kumimoji="0" 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3</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47B8339B-1697-4EB3-9E70-F7572366E1F3}"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3</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64DCABF5-01F9-46B7-AD67-6E8C2EC3CE4F}"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3</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2D7B4481-FBC8-4B8A-90A3-E0CB9E5429A2}"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3</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048264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609601" y="2814520"/>
            <a:ext cx="10863100"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03"/>
          <p:cNvSpPr>
            <a:spLocks noChangeArrowheads="1"/>
          </p:cNvSpPr>
          <p:nvPr userDrawn="1"/>
        </p:nvSpPr>
        <p:spPr bwMode="auto">
          <a:xfrm>
            <a:off x="10686310" y="6592513"/>
            <a:ext cx="1247746" cy="236748"/>
          </a:xfrm>
          <a:prstGeom prst="rect">
            <a:avLst/>
          </a:prstGeom>
          <a:noFill/>
          <a:ln w="12700">
            <a:noFill/>
            <a:miter lim="800000"/>
            <a:headEnd type="none" w="sm" len="sm"/>
            <a:tailEnd type="none" w="sm" len="sm"/>
          </a:ln>
          <a:effectLst/>
        </p:spPr>
        <p:txBody>
          <a:bodyPr wrap="none" lIns="82058" tIns="41029" rIns="82058" bIns="41029">
            <a:spAutoFit/>
          </a:bodyPr>
          <a:lstStyle/>
          <a:p>
            <a:pPr marL="0" marR="0" lvl="0" indent="0" algn="l" defTabSz="820738"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333399"/>
                </a:solidFill>
                <a:effectLst/>
                <a:uLnTx/>
                <a:uFillTx/>
                <a:latin typeface="Arial" charset="0"/>
                <a:ea typeface="+mn-ea"/>
                <a:cs typeface="+mn-cs"/>
              </a:rPr>
              <a:t>SEA-Aug-2018-</a:t>
            </a:r>
            <a:fld id="{A695BC2C-BEAC-4E31-AADE-93F4F0C57784}" type="slidenum">
              <a:rPr kumimoji="0" lang="en-US" sz="1000" b="1" i="0" u="none" strike="noStrike" kern="1200" cap="none" spc="0" normalizeH="0" baseline="0" noProof="0" smtClean="0">
                <a:ln>
                  <a:noFill/>
                </a:ln>
                <a:solidFill>
                  <a:srgbClr val="333399"/>
                </a:solidFill>
                <a:effectLst/>
                <a:uLnTx/>
                <a:uFillTx/>
                <a:latin typeface="Arial" charset="0"/>
                <a:ea typeface="+mn-ea"/>
                <a:cs typeface="+mn-cs"/>
              </a:rPr>
              <a:pPr marL="0" marR="0" lvl="0" indent="0" algn="l" defTabSz="820738" rtl="0" eaLnBrk="0" fontAlgn="base" latinLnBrk="0" hangingPunct="0">
                <a:lnSpc>
                  <a:spcPct val="100000"/>
                </a:lnSpc>
                <a:spcBef>
                  <a:spcPct val="0"/>
                </a:spcBef>
                <a:spcAft>
                  <a:spcPct val="0"/>
                </a:spcAft>
                <a:buClrTx/>
                <a:buSzTx/>
                <a:buFontTx/>
                <a:buNone/>
                <a:tabLst/>
                <a:defRPr/>
              </a:pPr>
              <a:t>‹#›</a:t>
            </a:fld>
            <a:endParaRPr kumimoji="0" lang="en-US" sz="1000" b="1" i="0" u="none" strike="noStrike" kern="1200" cap="none" spc="0" normalizeH="0" baseline="0" noProof="0" dirty="0">
              <a:ln>
                <a:noFill/>
              </a:ln>
              <a:solidFill>
                <a:srgbClr val="333399"/>
              </a:solidFill>
              <a:effectLst/>
              <a:uLnTx/>
              <a:uFillTx/>
              <a:latin typeface="Arial" charset="0"/>
              <a:ea typeface="+mn-ea"/>
              <a:cs typeface="+mn-cs"/>
            </a:endParaRPr>
          </a:p>
        </p:txBody>
      </p:sp>
    </p:spTree>
    <p:extLst>
      <p:ext uri="{BB962C8B-B14F-4D97-AF65-F5344CB8AC3E}">
        <p14:creationId xmlns:p14="http://schemas.microsoft.com/office/powerpoint/2010/main" val="1429193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03">
            <a:extLst>
              <a:ext uri="{FF2B5EF4-FFF2-40B4-BE49-F238E27FC236}">
                <a16:creationId xmlns:a16="http://schemas.microsoft.com/office/drawing/2014/main" id="{C2994093-8D00-B04E-AF74-03F22E78516E}"/>
              </a:ext>
            </a:extLst>
          </p:cNvPr>
          <p:cNvSpPr>
            <a:spLocks noChangeArrowheads="1"/>
          </p:cNvSpPr>
          <p:nvPr userDrawn="1"/>
        </p:nvSpPr>
        <p:spPr bwMode="auto">
          <a:xfrm>
            <a:off x="10686310" y="6592513"/>
            <a:ext cx="1247746" cy="236748"/>
          </a:xfrm>
          <a:prstGeom prst="rect">
            <a:avLst/>
          </a:prstGeom>
          <a:noFill/>
          <a:ln w="12700">
            <a:noFill/>
            <a:miter lim="800000"/>
            <a:headEnd type="none" w="sm" len="sm"/>
            <a:tailEnd type="none" w="sm" len="sm"/>
          </a:ln>
          <a:effectLst/>
        </p:spPr>
        <p:txBody>
          <a:bodyPr wrap="none" lIns="82058" tIns="41029" rIns="82058" bIns="41029">
            <a:spAutoFit/>
          </a:bodyPr>
          <a:lstStyle/>
          <a:p>
            <a:pPr marL="0" marR="0" lvl="0" indent="0" algn="l" defTabSz="820738"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333399"/>
                </a:solidFill>
                <a:effectLst/>
                <a:uLnTx/>
                <a:uFillTx/>
                <a:latin typeface="Arial" charset="0"/>
                <a:ea typeface="+mn-ea"/>
                <a:cs typeface="+mn-cs"/>
              </a:rPr>
              <a:t>SEA-Aug-2018-</a:t>
            </a:r>
            <a:fld id="{A695BC2C-BEAC-4E31-AADE-93F4F0C57784}" type="slidenum">
              <a:rPr kumimoji="0" lang="en-US" sz="1000" b="1" i="0" u="none" strike="noStrike" kern="1200" cap="none" spc="0" normalizeH="0" baseline="0" noProof="0" smtClean="0">
                <a:ln>
                  <a:noFill/>
                </a:ln>
                <a:solidFill>
                  <a:srgbClr val="333399"/>
                </a:solidFill>
                <a:effectLst/>
                <a:uLnTx/>
                <a:uFillTx/>
                <a:latin typeface="Arial" charset="0"/>
                <a:ea typeface="+mn-ea"/>
                <a:cs typeface="+mn-cs"/>
              </a:rPr>
              <a:pPr marL="0" marR="0" lvl="0" indent="0" algn="l" defTabSz="820738" rtl="0" eaLnBrk="0" fontAlgn="base" latinLnBrk="0" hangingPunct="0">
                <a:lnSpc>
                  <a:spcPct val="100000"/>
                </a:lnSpc>
                <a:spcBef>
                  <a:spcPct val="0"/>
                </a:spcBef>
                <a:spcAft>
                  <a:spcPct val="0"/>
                </a:spcAft>
                <a:buClrTx/>
                <a:buSzTx/>
                <a:buFontTx/>
                <a:buNone/>
                <a:tabLst/>
                <a:defRPr/>
              </a:pPr>
              <a:t>‹#›</a:t>
            </a:fld>
            <a:endParaRPr kumimoji="0" lang="en-US" sz="1000" b="1" i="0" u="none" strike="noStrike" kern="1200" cap="none" spc="0" normalizeH="0" baseline="0" noProof="0" dirty="0">
              <a:ln>
                <a:noFill/>
              </a:ln>
              <a:solidFill>
                <a:srgbClr val="333399"/>
              </a:solidFill>
              <a:effectLst/>
              <a:uLnTx/>
              <a:uFillTx/>
              <a:latin typeface="Arial" charset="0"/>
              <a:ea typeface="+mn-ea"/>
              <a:cs typeface="+mn-cs"/>
            </a:endParaRPr>
          </a:p>
        </p:txBody>
      </p:sp>
    </p:spTree>
    <p:extLst>
      <p:ext uri="{BB962C8B-B14F-4D97-AF65-F5344CB8AC3E}">
        <p14:creationId xmlns:p14="http://schemas.microsoft.com/office/powerpoint/2010/main" val="949376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2"/>
            <a:ext cx="109728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03">
            <a:extLst>
              <a:ext uri="{FF2B5EF4-FFF2-40B4-BE49-F238E27FC236}">
                <a16:creationId xmlns:a16="http://schemas.microsoft.com/office/drawing/2014/main" id="{ECFCE9DD-3636-3842-B076-684167AEE2EC}"/>
              </a:ext>
            </a:extLst>
          </p:cNvPr>
          <p:cNvSpPr>
            <a:spLocks noChangeArrowheads="1"/>
          </p:cNvSpPr>
          <p:nvPr userDrawn="1"/>
        </p:nvSpPr>
        <p:spPr bwMode="auto">
          <a:xfrm>
            <a:off x="10686310" y="6592513"/>
            <a:ext cx="1247746" cy="236748"/>
          </a:xfrm>
          <a:prstGeom prst="rect">
            <a:avLst/>
          </a:prstGeom>
          <a:noFill/>
          <a:ln w="12700">
            <a:noFill/>
            <a:miter lim="800000"/>
            <a:headEnd type="none" w="sm" len="sm"/>
            <a:tailEnd type="none" w="sm" len="sm"/>
          </a:ln>
          <a:effectLst/>
        </p:spPr>
        <p:txBody>
          <a:bodyPr wrap="none" lIns="82058" tIns="41029" rIns="82058" bIns="41029">
            <a:spAutoFit/>
          </a:bodyPr>
          <a:lstStyle/>
          <a:p>
            <a:pPr marL="0" marR="0" lvl="0" indent="0" algn="l" defTabSz="820738"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333399"/>
                </a:solidFill>
                <a:effectLst/>
                <a:uLnTx/>
                <a:uFillTx/>
                <a:latin typeface="Arial" charset="0"/>
                <a:ea typeface="+mn-ea"/>
                <a:cs typeface="+mn-cs"/>
              </a:rPr>
              <a:t>SEA-Aug-2018-</a:t>
            </a:r>
            <a:fld id="{A695BC2C-BEAC-4E31-AADE-93F4F0C57784}" type="slidenum">
              <a:rPr kumimoji="0" lang="en-US" sz="1000" b="1" i="0" u="none" strike="noStrike" kern="1200" cap="none" spc="0" normalizeH="0" baseline="0" noProof="0" smtClean="0">
                <a:ln>
                  <a:noFill/>
                </a:ln>
                <a:solidFill>
                  <a:srgbClr val="333399"/>
                </a:solidFill>
                <a:effectLst/>
                <a:uLnTx/>
                <a:uFillTx/>
                <a:latin typeface="Arial" charset="0"/>
                <a:ea typeface="+mn-ea"/>
                <a:cs typeface="+mn-cs"/>
              </a:rPr>
              <a:pPr marL="0" marR="0" lvl="0" indent="0" algn="l" defTabSz="820738" rtl="0" eaLnBrk="0" fontAlgn="base" latinLnBrk="0" hangingPunct="0">
                <a:lnSpc>
                  <a:spcPct val="100000"/>
                </a:lnSpc>
                <a:spcBef>
                  <a:spcPct val="0"/>
                </a:spcBef>
                <a:spcAft>
                  <a:spcPct val="0"/>
                </a:spcAft>
                <a:buClrTx/>
                <a:buSzTx/>
                <a:buFontTx/>
                <a:buNone/>
                <a:tabLst/>
                <a:defRPr/>
              </a:pPr>
              <a:t>‹#›</a:t>
            </a:fld>
            <a:endParaRPr kumimoji="0" lang="en-US" sz="1000" b="1" i="0" u="none" strike="noStrike" kern="1200" cap="none" spc="0" normalizeH="0" baseline="0" noProof="0" dirty="0">
              <a:ln>
                <a:noFill/>
              </a:ln>
              <a:solidFill>
                <a:srgbClr val="333399"/>
              </a:solidFill>
              <a:effectLst/>
              <a:uLnTx/>
              <a:uFillTx/>
              <a:latin typeface="Arial" charset="0"/>
              <a:ea typeface="+mn-ea"/>
              <a:cs typeface="+mn-cs"/>
            </a:endParaRPr>
          </a:p>
        </p:txBody>
      </p:sp>
    </p:spTree>
    <p:extLst>
      <p:ext uri="{BB962C8B-B14F-4D97-AF65-F5344CB8AC3E}">
        <p14:creationId xmlns:p14="http://schemas.microsoft.com/office/powerpoint/2010/main" val="25358960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5" cstate="print"/>
          <a:srcRect/>
          <a:stretch>
            <a:fillRect/>
          </a:stretch>
        </p:blipFill>
        <p:spPr bwMode="auto">
          <a:xfrm>
            <a:off x="2407" y="14109"/>
            <a:ext cx="1468047" cy="557579"/>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6" cstate="print"/>
          <a:srcRect/>
          <a:stretch>
            <a:fillRect/>
          </a:stretch>
        </p:blipFill>
        <p:spPr bwMode="auto">
          <a:xfrm>
            <a:off x="3685628" y="6286278"/>
            <a:ext cx="4395691" cy="571722"/>
          </a:xfrm>
          <a:prstGeom prst="rect">
            <a:avLst/>
          </a:prstGeom>
          <a:noFill/>
          <a:ln w="9525">
            <a:noFill/>
            <a:miter lim="800000"/>
            <a:headEnd/>
            <a:tailEnd/>
          </a:ln>
        </p:spPr>
      </p:pic>
    </p:spTree>
    <p:extLst>
      <p:ext uri="{BB962C8B-B14F-4D97-AF65-F5344CB8AC3E}">
        <p14:creationId xmlns:p14="http://schemas.microsoft.com/office/powerpoint/2010/main" val="1157722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Lst>
  <p:hf hdr="0" ftr="0" dt="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17096" y="1662370"/>
            <a:ext cx="7873025" cy="3477875"/>
          </a:xfrm>
          <a:prstGeom prst="rect">
            <a:avLst/>
          </a:prstGeom>
          <a:noFill/>
        </p:spPr>
        <p:txBody>
          <a:bodyPr wrap="square" rtlCol="0">
            <a:spAutoFit/>
          </a:bodyPr>
          <a:lstStyle/>
          <a:p>
            <a:pPr fontAlgn="base">
              <a:spcBef>
                <a:spcPct val="0"/>
              </a:spcBef>
              <a:spcAft>
                <a:spcPct val="0"/>
              </a:spcAft>
            </a:pPr>
            <a:r>
              <a:rPr lang="en-GB" sz="2800" b="1" dirty="0">
                <a:solidFill>
                  <a:srgbClr val="000000"/>
                </a:solidFill>
                <a:latin typeface="Arial" charset="0"/>
              </a:rPr>
              <a:t>CCSDS Engineering Steering Group (CESG):</a:t>
            </a:r>
          </a:p>
          <a:p>
            <a:pPr fontAlgn="base">
              <a:spcBef>
                <a:spcPct val="0"/>
              </a:spcBef>
              <a:spcAft>
                <a:spcPct val="0"/>
              </a:spcAft>
            </a:pPr>
            <a:r>
              <a:rPr lang="en-GB" sz="2800" b="1" dirty="0">
                <a:solidFill>
                  <a:srgbClr val="000000"/>
                </a:solidFill>
                <a:latin typeface="Arial" charset="0"/>
              </a:rPr>
              <a:t>Systems Engineering Area (SEA) Report to the CCSDS Management Council (CMC) </a:t>
            </a:r>
          </a:p>
          <a:p>
            <a:pPr fontAlgn="base">
              <a:spcBef>
                <a:spcPct val="0"/>
              </a:spcBef>
              <a:spcAft>
                <a:spcPct val="0"/>
              </a:spcAft>
            </a:pPr>
            <a:endParaRPr lang="en-GB" sz="2800" b="1" dirty="0">
              <a:solidFill>
                <a:srgbClr val="000000"/>
              </a:solidFill>
              <a:latin typeface="Arial" charset="0"/>
            </a:endParaRPr>
          </a:p>
          <a:p>
            <a:pPr fontAlgn="base">
              <a:spcBef>
                <a:spcPct val="0"/>
              </a:spcBef>
              <a:spcAft>
                <a:spcPct val="0"/>
              </a:spcAft>
            </a:pPr>
            <a:r>
              <a:rPr lang="en-GB" sz="2800" b="1" dirty="0">
                <a:solidFill>
                  <a:srgbClr val="000000"/>
                </a:solidFill>
                <a:latin typeface="Arial" charset="0"/>
              </a:rPr>
              <a:t>Space Assigned Numbers Authority (SANA)</a:t>
            </a:r>
          </a:p>
          <a:p>
            <a:pPr fontAlgn="base">
              <a:spcBef>
                <a:spcPct val="0"/>
              </a:spcBef>
              <a:spcAft>
                <a:spcPct val="0"/>
              </a:spcAft>
            </a:pPr>
            <a:r>
              <a:rPr lang="en-GB" sz="2800" b="1" dirty="0">
                <a:solidFill>
                  <a:srgbClr val="000000"/>
                </a:solidFill>
                <a:latin typeface="Arial" charset="0"/>
              </a:rPr>
              <a:t>Implementation Options &amp; Process</a:t>
            </a:r>
            <a:endParaRPr lang="en-US" sz="2800" b="1" dirty="0">
              <a:solidFill>
                <a:srgbClr val="000000"/>
              </a:solidFill>
              <a:latin typeface="Arial" charset="0"/>
            </a:endParaRPr>
          </a:p>
          <a:p>
            <a:pPr fontAlgn="base">
              <a:spcBef>
                <a:spcPct val="0"/>
              </a:spcBef>
              <a:spcAft>
                <a:spcPct val="0"/>
              </a:spcAft>
            </a:pPr>
            <a:endParaRPr lang="en-US" sz="2800" b="1" dirty="0">
              <a:solidFill>
                <a:srgbClr val="000000"/>
              </a:solidFill>
              <a:latin typeface="Arial" charset="0"/>
            </a:endParaRPr>
          </a:p>
          <a:p>
            <a:pPr fontAlgn="base">
              <a:spcBef>
                <a:spcPct val="0"/>
              </a:spcBef>
              <a:spcAft>
                <a:spcPct val="0"/>
              </a:spcAft>
            </a:pPr>
            <a:r>
              <a:rPr lang="en-US" sz="2400" dirty="0">
                <a:solidFill>
                  <a:srgbClr val="000000"/>
                </a:solidFill>
                <a:latin typeface="Arial" charset="0"/>
              </a:rPr>
              <a:t>Peter Shames, SEA AD</a:t>
            </a:r>
          </a:p>
        </p:txBody>
      </p:sp>
      <p:sp>
        <p:nvSpPr>
          <p:cNvPr id="4" name="Text Box 12"/>
          <p:cNvSpPr txBox="1">
            <a:spLocks noChangeArrowheads="1"/>
          </p:cNvSpPr>
          <p:nvPr/>
        </p:nvSpPr>
        <p:spPr bwMode="auto">
          <a:xfrm>
            <a:off x="2217096" y="4979669"/>
            <a:ext cx="1903085" cy="923330"/>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dirty="0">
                <a:solidFill>
                  <a:srgbClr val="000000"/>
                </a:solidFill>
                <a:latin typeface="Arial"/>
              </a:rPr>
              <a:t>CMC Meeting </a:t>
            </a:r>
          </a:p>
          <a:p>
            <a:pPr eaLnBrk="0" fontAlgn="base" hangingPunct="0">
              <a:spcBef>
                <a:spcPct val="0"/>
              </a:spcBef>
              <a:spcAft>
                <a:spcPct val="0"/>
              </a:spcAft>
            </a:pPr>
            <a:r>
              <a:rPr lang="en-US" dirty="0">
                <a:solidFill>
                  <a:srgbClr val="000000"/>
                </a:solidFill>
                <a:latin typeface="Arial"/>
              </a:rPr>
              <a:t>24 October 2018</a:t>
            </a:r>
            <a:endParaRPr lang="en-US" u="sng" dirty="0">
              <a:solidFill>
                <a:srgbClr val="000000"/>
              </a:solidFill>
              <a:latin typeface="Arial"/>
            </a:endParaRPr>
          </a:p>
          <a:p>
            <a:pPr eaLnBrk="0" fontAlgn="base" hangingPunct="0">
              <a:spcBef>
                <a:spcPct val="0"/>
              </a:spcBef>
              <a:spcAft>
                <a:spcPct val="0"/>
              </a:spcAft>
            </a:pPr>
            <a:endParaRPr lang="en-US" u="sng" dirty="0">
              <a:solidFill>
                <a:srgbClr val="0033CC"/>
              </a:solidFill>
              <a:latin typeface="Arial"/>
            </a:endParaRPr>
          </a:p>
        </p:txBody>
      </p:sp>
    </p:spTree>
    <p:extLst>
      <p:ext uri="{BB962C8B-B14F-4D97-AF65-F5344CB8AC3E}">
        <p14:creationId xmlns:p14="http://schemas.microsoft.com/office/powerpoint/2010/main" val="1041205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24157" y="130619"/>
            <a:ext cx="7277946" cy="954107"/>
          </a:xfrm>
          <a:prstGeom prst="rect">
            <a:avLst/>
          </a:prstGeom>
          <a:noFill/>
        </p:spPr>
        <p:txBody>
          <a:bodyPr wrap="square" rtlCol="0">
            <a:spAutoFit/>
          </a:bodyPr>
          <a:lstStyle/>
          <a:p>
            <a:pPr fontAlgn="base">
              <a:spcBef>
                <a:spcPct val="0"/>
              </a:spcBef>
              <a:spcAft>
                <a:spcPct val="0"/>
              </a:spcAft>
            </a:pPr>
            <a:r>
              <a:rPr lang="en-US" sz="2800" b="1" dirty="0">
                <a:solidFill>
                  <a:srgbClr val="000000"/>
                </a:solidFill>
                <a:latin typeface="Arial" charset="0"/>
              </a:rPr>
              <a:t>CMC Action Item: AI-CMC-A-2018-05-01 </a:t>
            </a:r>
            <a:r>
              <a:rPr lang="en-US" sz="2800" b="1" dirty="0">
                <a:solidFill>
                  <a:srgbClr val="FF0000"/>
                </a:solidFill>
                <a:latin typeface="Arial" charset="0"/>
              </a:rPr>
              <a:t>(original) </a:t>
            </a:r>
          </a:p>
        </p:txBody>
      </p:sp>
      <p:sp>
        <p:nvSpPr>
          <p:cNvPr id="2" name="Content Placeholder 1">
            <a:extLst>
              <a:ext uri="{FF2B5EF4-FFF2-40B4-BE49-F238E27FC236}">
                <a16:creationId xmlns:a16="http://schemas.microsoft.com/office/drawing/2014/main" id="{0B6342D0-1E3A-434D-AA16-65CD33F32B7E}"/>
              </a:ext>
            </a:extLst>
          </p:cNvPr>
          <p:cNvSpPr>
            <a:spLocks noGrp="1"/>
          </p:cNvSpPr>
          <p:nvPr>
            <p:ph idx="1"/>
          </p:nvPr>
        </p:nvSpPr>
        <p:spPr>
          <a:xfrm>
            <a:off x="376730" y="1166449"/>
            <a:ext cx="10972800" cy="4988166"/>
          </a:xfrm>
        </p:spPr>
        <p:txBody>
          <a:bodyPr/>
          <a:lstStyle/>
          <a:p>
            <a:r>
              <a:rPr lang="en-US" sz="2400" b="0" dirty="0"/>
              <a:t>The CMC requests that the SEA Area Director, Peter Shames, provide a </a:t>
            </a:r>
            <a:r>
              <a:rPr lang="en-US" sz="2400" i="1" u="sng" dirty="0"/>
              <a:t>one hour</a:t>
            </a:r>
            <a:r>
              <a:rPr lang="en-US" sz="2400" b="0" dirty="0"/>
              <a:t> presentation to the CMC on the value of the SANA registries to the CCSDS community and to include in this presentation the following:</a:t>
            </a:r>
          </a:p>
          <a:p>
            <a:pPr lvl="1"/>
            <a:r>
              <a:rPr lang="en-US" sz="2000" b="0" dirty="0"/>
              <a:t>The overall objective of the SANA registry and the criteria for setting up a new registry</a:t>
            </a:r>
          </a:p>
          <a:p>
            <a:pPr lvl="1"/>
            <a:r>
              <a:rPr lang="en-US" sz="2000" b="0" dirty="0"/>
              <a:t>a description of the purpose of the current format of the SANA registries</a:t>
            </a:r>
          </a:p>
          <a:p>
            <a:pPr lvl="1"/>
            <a:r>
              <a:rPr lang="en-US" sz="2000" b="0" dirty="0"/>
              <a:t>the expected use cases for the SANA registries</a:t>
            </a:r>
          </a:p>
          <a:p>
            <a:pPr lvl="1"/>
            <a:r>
              <a:rPr lang="en-US" sz="2000" b="0" dirty="0"/>
              <a:t>the intended scope of the SANA registries</a:t>
            </a:r>
          </a:p>
          <a:p>
            <a:pPr lvl="1"/>
            <a:r>
              <a:rPr lang="en-US" sz="2000" b="0" dirty="0"/>
              <a:t>the remaining development and maintenance efforts required to get the SANA registry into a usable format for the end user</a:t>
            </a:r>
          </a:p>
          <a:p>
            <a:pPr lvl="1"/>
            <a:r>
              <a:rPr lang="en-US" sz="2000" b="0" dirty="0"/>
              <a:t>the driving requirements for the level of detail being requested throughout the registries. For example, individual roles of contacts on the CWE</a:t>
            </a:r>
          </a:p>
          <a:p>
            <a:pPr lvl="1"/>
            <a:r>
              <a:rPr lang="en-US" sz="2000" b="0" dirty="0"/>
              <a:t>define the benefit of the SANA registry vs. the following resource requirements:</a:t>
            </a:r>
          </a:p>
          <a:p>
            <a:pPr lvl="2"/>
            <a:r>
              <a:rPr lang="en-US" sz="2000" b="0" dirty="0"/>
              <a:t>Dollar costs to maintain and update the SANA registries</a:t>
            </a:r>
          </a:p>
          <a:p>
            <a:pPr lvl="2"/>
            <a:r>
              <a:rPr lang="en-US" sz="2000" b="0" dirty="0"/>
              <a:t>Short- and long-term data input and management requirements by the SANA registries</a:t>
            </a:r>
          </a:p>
          <a:p>
            <a:pPr lvl="2"/>
            <a:r>
              <a:rPr lang="en-US" sz="2000" b="0" dirty="0"/>
              <a:t>Short- and long-term data input and management requirements by participating agencies</a:t>
            </a:r>
          </a:p>
          <a:p>
            <a:endParaRPr lang="en-US" sz="2400" dirty="0"/>
          </a:p>
        </p:txBody>
      </p:sp>
    </p:spTree>
    <p:extLst>
      <p:ext uri="{BB962C8B-B14F-4D97-AF65-F5344CB8AC3E}">
        <p14:creationId xmlns:p14="http://schemas.microsoft.com/office/powerpoint/2010/main" val="3021890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24157" y="130619"/>
            <a:ext cx="7277946" cy="954107"/>
          </a:xfrm>
          <a:prstGeom prst="rect">
            <a:avLst/>
          </a:prstGeom>
          <a:noFill/>
        </p:spPr>
        <p:txBody>
          <a:bodyPr wrap="square" rtlCol="0">
            <a:spAutoFit/>
          </a:bodyPr>
          <a:lstStyle/>
          <a:p>
            <a:pPr fontAlgn="base">
              <a:spcBef>
                <a:spcPct val="0"/>
              </a:spcBef>
              <a:spcAft>
                <a:spcPct val="0"/>
              </a:spcAft>
            </a:pPr>
            <a:r>
              <a:rPr lang="en-US" sz="2800" b="1" dirty="0">
                <a:solidFill>
                  <a:srgbClr val="000000"/>
                </a:solidFill>
                <a:latin typeface="Arial" charset="0"/>
              </a:rPr>
              <a:t>CMC Action Item: AI-CMC-A-2018-10-xx</a:t>
            </a:r>
          </a:p>
          <a:p>
            <a:pPr fontAlgn="base">
              <a:spcBef>
                <a:spcPct val="0"/>
              </a:spcBef>
              <a:spcAft>
                <a:spcPct val="0"/>
              </a:spcAft>
            </a:pPr>
            <a:r>
              <a:rPr lang="en-US" sz="2800" b="1" dirty="0">
                <a:solidFill>
                  <a:srgbClr val="FF0000"/>
                </a:solidFill>
                <a:latin typeface="Arial" charset="0"/>
              </a:rPr>
              <a:t>(current)</a:t>
            </a:r>
            <a:r>
              <a:rPr lang="en-US" sz="2800" b="1" dirty="0">
                <a:solidFill>
                  <a:srgbClr val="000000"/>
                </a:solidFill>
                <a:latin typeface="Arial" charset="0"/>
              </a:rPr>
              <a:t> </a:t>
            </a:r>
          </a:p>
        </p:txBody>
      </p:sp>
      <p:sp>
        <p:nvSpPr>
          <p:cNvPr id="2" name="Content Placeholder 1">
            <a:extLst>
              <a:ext uri="{FF2B5EF4-FFF2-40B4-BE49-F238E27FC236}">
                <a16:creationId xmlns:a16="http://schemas.microsoft.com/office/drawing/2014/main" id="{0B6342D0-1E3A-434D-AA16-65CD33F32B7E}"/>
              </a:ext>
            </a:extLst>
          </p:cNvPr>
          <p:cNvSpPr>
            <a:spLocks noGrp="1"/>
          </p:cNvSpPr>
          <p:nvPr>
            <p:ph idx="1"/>
          </p:nvPr>
        </p:nvSpPr>
        <p:spPr>
          <a:xfrm>
            <a:off x="376730" y="1416821"/>
            <a:ext cx="10972800" cy="4988166"/>
          </a:xfrm>
        </p:spPr>
        <p:txBody>
          <a:bodyPr/>
          <a:lstStyle/>
          <a:p>
            <a:r>
              <a:rPr lang="en-US" sz="2400" b="0" dirty="0"/>
              <a:t>The CMC requests that the SEA Area Director, Peter Shames, </a:t>
            </a:r>
          </a:p>
          <a:p>
            <a:pPr marL="803275" lvl="1" indent="-457200">
              <a:buFont typeface="+mj-lt"/>
              <a:buAutoNum type="arabicPeriod"/>
            </a:pPr>
            <a:r>
              <a:rPr lang="en-US" sz="2100" b="0" dirty="0"/>
              <a:t>Describe the options, and</a:t>
            </a:r>
          </a:p>
          <a:p>
            <a:pPr marL="803275" lvl="1" indent="-457200">
              <a:buFont typeface="+mj-lt"/>
              <a:buAutoNum type="arabicPeriod"/>
            </a:pPr>
            <a:r>
              <a:rPr lang="en-US" sz="2100" b="0" dirty="0"/>
              <a:t>Create a process description for moving the existing CCSDS website info to the SANA and thereafter to keep it up to date</a:t>
            </a:r>
          </a:p>
          <a:p>
            <a:endParaRPr lang="en-US" sz="2000" b="0" dirty="0"/>
          </a:p>
          <a:p>
            <a:r>
              <a:rPr lang="en-US" sz="2400" b="0" dirty="0"/>
              <a:t>To contain:</a:t>
            </a:r>
          </a:p>
          <a:p>
            <a:pPr lvl="1"/>
            <a:r>
              <a:rPr lang="en-US" sz="2400" b="0" dirty="0">
                <a:ea typeface="+mn-ea"/>
                <a:cs typeface="+mn-cs"/>
              </a:rPr>
              <a:t>What must be done</a:t>
            </a:r>
          </a:p>
          <a:p>
            <a:pPr lvl="1"/>
            <a:r>
              <a:rPr lang="en-US" sz="2400" b="0" dirty="0">
                <a:ea typeface="+mn-ea"/>
                <a:cs typeface="+mn-cs"/>
              </a:rPr>
              <a:t>How it will be done</a:t>
            </a:r>
          </a:p>
          <a:p>
            <a:pPr lvl="1"/>
            <a:r>
              <a:rPr lang="en-US" sz="2400" b="0" dirty="0">
                <a:ea typeface="+mn-ea"/>
                <a:cs typeface="+mn-cs"/>
              </a:rPr>
              <a:t>How it will be maintained</a:t>
            </a:r>
          </a:p>
          <a:p>
            <a:endParaRPr lang="en-US" sz="2400" dirty="0"/>
          </a:p>
        </p:txBody>
      </p:sp>
    </p:spTree>
    <p:extLst>
      <p:ext uri="{BB962C8B-B14F-4D97-AF65-F5344CB8AC3E}">
        <p14:creationId xmlns:p14="http://schemas.microsoft.com/office/powerpoint/2010/main" val="781918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14767B1-9505-9541-8B26-29E15DCAB875}"/>
              </a:ext>
            </a:extLst>
          </p:cNvPr>
          <p:cNvSpPr>
            <a:spLocks noGrp="1"/>
          </p:cNvSpPr>
          <p:nvPr>
            <p:ph type="title"/>
          </p:nvPr>
        </p:nvSpPr>
        <p:spPr/>
        <p:txBody>
          <a:bodyPr/>
          <a:lstStyle/>
          <a:p>
            <a:r>
              <a:rPr lang="en-US" dirty="0"/>
              <a:t>SANA Implementation Options</a:t>
            </a:r>
          </a:p>
        </p:txBody>
      </p:sp>
      <p:graphicFrame>
        <p:nvGraphicFramePr>
          <p:cNvPr id="5" name="Content Placeholder 4">
            <a:extLst>
              <a:ext uri="{FF2B5EF4-FFF2-40B4-BE49-F238E27FC236}">
                <a16:creationId xmlns:a16="http://schemas.microsoft.com/office/drawing/2014/main" id="{2E89F77D-07CD-E840-A9B5-A6C9B0C0664C}"/>
              </a:ext>
            </a:extLst>
          </p:cNvPr>
          <p:cNvGraphicFramePr>
            <a:graphicFrameLocks noGrp="1"/>
          </p:cNvGraphicFramePr>
          <p:nvPr>
            <p:ph idx="1"/>
            <p:extLst>
              <p:ext uri="{D42A27DB-BD31-4B8C-83A1-F6EECF244321}">
                <p14:modId xmlns:p14="http://schemas.microsoft.com/office/powerpoint/2010/main" val="3613139351"/>
              </p:ext>
            </p:extLst>
          </p:nvPr>
        </p:nvGraphicFramePr>
        <p:xfrm>
          <a:off x="522514" y="846137"/>
          <a:ext cx="10841832" cy="5826760"/>
        </p:xfrm>
        <a:graphic>
          <a:graphicData uri="http://schemas.openxmlformats.org/drawingml/2006/table">
            <a:tbl>
              <a:tblPr firstRow="1" bandRow="1">
                <a:tableStyleId>{5C22544A-7EE6-4342-B048-85BDC9FD1C3A}</a:tableStyleId>
              </a:tblPr>
              <a:tblGrid>
                <a:gridCol w="5410200">
                  <a:extLst>
                    <a:ext uri="{9D8B030D-6E8A-4147-A177-3AD203B41FA5}">
                      <a16:colId xmlns:a16="http://schemas.microsoft.com/office/drawing/2014/main" val="1767535296"/>
                    </a:ext>
                  </a:extLst>
                </a:gridCol>
                <a:gridCol w="5431632">
                  <a:extLst>
                    <a:ext uri="{9D8B030D-6E8A-4147-A177-3AD203B41FA5}">
                      <a16:colId xmlns:a16="http://schemas.microsoft.com/office/drawing/2014/main" val="1089292037"/>
                    </a:ext>
                  </a:extLst>
                </a:gridCol>
              </a:tblGrid>
              <a:tr h="370840">
                <a:tc>
                  <a:txBody>
                    <a:bodyPr/>
                    <a:lstStyle/>
                    <a:p>
                      <a:r>
                        <a:rPr lang="en-US" sz="1600" dirty="0"/>
                        <a:t>Option 1: Move Org &amp; Contact to CCSDS CWE Website</a:t>
                      </a:r>
                    </a:p>
                  </a:txBody>
                  <a:tcPr/>
                </a:tc>
                <a:tc>
                  <a:txBody>
                    <a:bodyPr/>
                    <a:lstStyle/>
                    <a:p>
                      <a:r>
                        <a:rPr lang="en-US" sz="1600" dirty="0"/>
                        <a:t>Option 2: Leave Org &amp; Contact in SANA, fix CCSDS website to reference in place</a:t>
                      </a:r>
                    </a:p>
                  </a:txBody>
                  <a:tcPr/>
                </a:tc>
                <a:extLst>
                  <a:ext uri="{0D108BD9-81ED-4DB2-BD59-A6C34878D82A}">
                    <a16:rowId xmlns:a16="http://schemas.microsoft.com/office/drawing/2014/main" val="1352597936"/>
                  </a:ext>
                </a:extLst>
              </a:tr>
              <a:tr h="370840">
                <a:tc>
                  <a:txBody>
                    <a:bodyPr/>
                    <a:lstStyle/>
                    <a:p>
                      <a:r>
                        <a:rPr lang="en-US" sz="1600" u="sng" dirty="0"/>
                        <a:t>Ensure that the data is clean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u="sng" dirty="0"/>
                        <a:t>Ensure that the data is clean</a:t>
                      </a:r>
                    </a:p>
                  </a:txBody>
                  <a:tcPr/>
                </a:tc>
                <a:extLst>
                  <a:ext uri="{0D108BD9-81ED-4DB2-BD59-A6C34878D82A}">
                    <a16:rowId xmlns:a16="http://schemas.microsoft.com/office/drawing/2014/main" val="493364075"/>
                  </a:ext>
                </a:extLst>
              </a:tr>
              <a:tr h="370840">
                <a:tc>
                  <a:txBody>
                    <a:bodyPr/>
                    <a:lstStyle/>
                    <a:p>
                      <a:r>
                        <a:rPr lang="en-US" sz="1600" dirty="0">
                          <a:solidFill>
                            <a:srgbClr val="FF0000"/>
                          </a:solidFill>
                        </a:rPr>
                        <a:t>Design new Organizations database in CWE</a:t>
                      </a:r>
                    </a:p>
                  </a:txBody>
                  <a:tcPr/>
                </a:tc>
                <a:tc>
                  <a:txBody>
                    <a:bodyPr/>
                    <a:lstStyle/>
                    <a:p>
                      <a:r>
                        <a:rPr lang="en-US" sz="1600" dirty="0"/>
                        <a:t>N/A</a:t>
                      </a:r>
                    </a:p>
                  </a:txBody>
                  <a:tcPr/>
                </a:tc>
                <a:extLst>
                  <a:ext uri="{0D108BD9-81ED-4DB2-BD59-A6C34878D82A}">
                    <a16:rowId xmlns:a16="http://schemas.microsoft.com/office/drawing/2014/main" val="358300923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Design new Contacts database in CWE</a:t>
                      </a:r>
                    </a:p>
                  </a:txBody>
                  <a:tcPr/>
                </a:tc>
                <a:tc>
                  <a:txBody>
                    <a:bodyPr/>
                    <a:lstStyle/>
                    <a:p>
                      <a:r>
                        <a:rPr lang="en-US" sz="1600" dirty="0"/>
                        <a:t>N/A</a:t>
                      </a:r>
                    </a:p>
                  </a:txBody>
                  <a:tcPr/>
                </a:tc>
                <a:extLst>
                  <a:ext uri="{0D108BD9-81ED-4DB2-BD59-A6C34878D82A}">
                    <a16:rowId xmlns:a16="http://schemas.microsoft.com/office/drawing/2014/main" val="2775709616"/>
                  </a:ext>
                </a:extLst>
              </a:tr>
              <a:tr h="370840">
                <a:tc>
                  <a:txBody>
                    <a:bodyPr/>
                    <a:lstStyle/>
                    <a:p>
                      <a:r>
                        <a:rPr lang="en-US" sz="1600" dirty="0">
                          <a:solidFill>
                            <a:srgbClr val="FF0000"/>
                          </a:solidFill>
                        </a:rPr>
                        <a:t>Implement and test the new databases</a:t>
                      </a:r>
                    </a:p>
                  </a:txBody>
                  <a:tcPr/>
                </a:tc>
                <a:tc>
                  <a:txBody>
                    <a:bodyPr/>
                    <a:lstStyle/>
                    <a:p>
                      <a:r>
                        <a:rPr lang="en-US" sz="1600" dirty="0"/>
                        <a:t>N/A</a:t>
                      </a:r>
                    </a:p>
                  </a:txBody>
                  <a:tcPr/>
                </a:tc>
                <a:extLst>
                  <a:ext uri="{0D108BD9-81ED-4DB2-BD59-A6C34878D82A}">
                    <a16:rowId xmlns:a16="http://schemas.microsoft.com/office/drawing/2014/main" val="2990845308"/>
                  </a:ext>
                </a:extLst>
              </a:tr>
              <a:tr h="370840">
                <a:tc>
                  <a:txBody>
                    <a:bodyPr/>
                    <a:lstStyle/>
                    <a:p>
                      <a:r>
                        <a:rPr lang="en-US" sz="1600" dirty="0">
                          <a:solidFill>
                            <a:srgbClr val="FF0000"/>
                          </a:solidFill>
                        </a:rPr>
                        <a:t>Implement and test the new HTTP/REST interfaces</a:t>
                      </a:r>
                    </a:p>
                  </a:txBody>
                  <a:tcPr/>
                </a:tc>
                <a:tc>
                  <a:txBody>
                    <a:bodyPr/>
                    <a:lstStyle/>
                    <a:p>
                      <a:r>
                        <a:rPr lang="en-US" sz="1600" dirty="0"/>
                        <a:t>N/A</a:t>
                      </a:r>
                    </a:p>
                  </a:txBody>
                  <a:tcPr/>
                </a:tc>
                <a:extLst>
                  <a:ext uri="{0D108BD9-81ED-4DB2-BD59-A6C34878D82A}">
                    <a16:rowId xmlns:a16="http://schemas.microsoft.com/office/drawing/2014/main" val="2358805384"/>
                  </a:ext>
                </a:extLst>
              </a:tr>
              <a:tr h="370840">
                <a:tc>
                  <a:txBody>
                    <a:bodyPr/>
                    <a:lstStyle/>
                    <a:p>
                      <a:r>
                        <a:rPr lang="en-US" sz="1600" dirty="0"/>
                        <a:t>Parse the CWE “Contacts” flat file into Contacts and Organizations</a:t>
                      </a:r>
                    </a:p>
                  </a:txBody>
                  <a:tcPr/>
                </a:tc>
                <a:tc>
                  <a:txBody>
                    <a:bodyPr/>
                    <a:lstStyle/>
                    <a:p>
                      <a:r>
                        <a:rPr lang="en-US" sz="1600" dirty="0"/>
                        <a:t>Must do this same work</a:t>
                      </a:r>
                    </a:p>
                  </a:txBody>
                  <a:tcPr/>
                </a:tc>
                <a:extLst>
                  <a:ext uri="{0D108BD9-81ED-4DB2-BD59-A6C34878D82A}">
                    <a16:rowId xmlns:a16="http://schemas.microsoft.com/office/drawing/2014/main" val="1066166786"/>
                  </a:ext>
                </a:extLst>
              </a:tr>
              <a:tr h="1894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Parse the “CWE” flat file into Contacts and Organizations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Must do this same work</a:t>
                      </a:r>
                    </a:p>
                  </a:txBody>
                  <a:tcPr/>
                </a:tc>
                <a:extLst>
                  <a:ext uri="{0D108BD9-81ED-4DB2-BD59-A6C34878D82A}">
                    <a16:rowId xmlns:a16="http://schemas.microsoft.com/office/drawing/2014/main" val="3613200175"/>
                  </a:ext>
                </a:extLst>
              </a:tr>
              <a:tr h="370840">
                <a:tc>
                  <a:txBody>
                    <a:bodyPr/>
                    <a:lstStyle/>
                    <a:p>
                      <a:r>
                        <a:rPr lang="en-US" sz="1600" dirty="0"/>
                        <a:t>Migrate the Contacts and Organizations into the new CWE databases, assign OIDs</a:t>
                      </a:r>
                    </a:p>
                  </a:txBody>
                  <a:tcPr/>
                </a:tc>
                <a:tc>
                  <a:txBody>
                    <a:bodyPr/>
                    <a:lstStyle/>
                    <a:p>
                      <a:r>
                        <a:rPr lang="en-US" sz="1600" dirty="0"/>
                        <a:t>Integrate the CWE Organizations &amp; Contacts databases into the SANA database, assign OIDs</a:t>
                      </a:r>
                    </a:p>
                  </a:txBody>
                  <a:tcPr/>
                </a:tc>
                <a:extLst>
                  <a:ext uri="{0D108BD9-81ED-4DB2-BD59-A6C34878D82A}">
                    <a16:rowId xmlns:a16="http://schemas.microsoft.com/office/drawing/2014/main" val="3020216510"/>
                  </a:ext>
                </a:extLst>
              </a:tr>
              <a:tr h="370840">
                <a:tc>
                  <a:txBody>
                    <a:bodyPr/>
                    <a:lstStyle/>
                    <a:p>
                      <a:r>
                        <a:rPr lang="en-US" sz="1600" dirty="0">
                          <a:solidFill>
                            <a:srgbClr val="FF0000"/>
                          </a:solidFill>
                        </a:rPr>
                        <a:t>Integrate the SANA Organizations &amp; Contacts databases into the CWE, including all OIDs and linking tables</a:t>
                      </a:r>
                    </a:p>
                  </a:txBody>
                  <a:tcPr/>
                </a:tc>
                <a:tc>
                  <a:txBody>
                    <a:bodyPr/>
                    <a:lstStyle/>
                    <a:p>
                      <a:r>
                        <a:rPr lang="en-US" sz="1600" dirty="0"/>
                        <a:t>N/A</a:t>
                      </a:r>
                    </a:p>
                  </a:txBody>
                  <a:tcPr/>
                </a:tc>
                <a:extLst>
                  <a:ext uri="{0D108BD9-81ED-4DB2-BD59-A6C34878D82A}">
                    <a16:rowId xmlns:a16="http://schemas.microsoft.com/office/drawing/2014/main" val="2594331837"/>
                  </a:ext>
                </a:extLst>
              </a:tr>
              <a:tr h="370840">
                <a:tc>
                  <a:txBody>
                    <a:bodyPr/>
                    <a:lstStyle/>
                    <a:p>
                      <a:r>
                        <a:rPr lang="en-US" sz="1600" dirty="0">
                          <a:solidFill>
                            <a:srgbClr val="FF0000"/>
                          </a:solidFill>
                        </a:rPr>
                        <a:t>Test the links between the CWE and the rest of SANA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N/A</a:t>
                      </a:r>
                    </a:p>
                  </a:txBody>
                  <a:tcPr/>
                </a:tc>
                <a:extLst>
                  <a:ext uri="{0D108BD9-81ED-4DB2-BD59-A6C34878D82A}">
                    <a16:rowId xmlns:a16="http://schemas.microsoft.com/office/drawing/2014/main" val="723310706"/>
                  </a:ext>
                </a:extLst>
              </a:tr>
              <a:tr h="370840">
                <a:tc>
                  <a:txBody>
                    <a:bodyPr/>
                    <a:lstStyle/>
                    <a:p>
                      <a:r>
                        <a:rPr lang="en-US" sz="1600" dirty="0"/>
                        <a:t>Edit &amp; test the CWE web pages to point to new CWE database</a:t>
                      </a:r>
                    </a:p>
                  </a:txBody>
                  <a:tcPr/>
                </a:tc>
                <a:tc>
                  <a:txBody>
                    <a:bodyPr/>
                    <a:lstStyle/>
                    <a:p>
                      <a:r>
                        <a:rPr lang="en-US" sz="1600" dirty="0"/>
                        <a:t>Edit and test CWE web pages to point to SANA databases</a:t>
                      </a:r>
                    </a:p>
                  </a:txBody>
                  <a:tcPr/>
                </a:tc>
                <a:extLst>
                  <a:ext uri="{0D108BD9-81ED-4DB2-BD59-A6C34878D82A}">
                    <a16:rowId xmlns:a16="http://schemas.microsoft.com/office/drawing/2014/main" val="3839426871"/>
                  </a:ext>
                </a:extLst>
              </a:tr>
              <a:tr h="370840">
                <a:tc>
                  <a:txBody>
                    <a:bodyPr/>
                    <a:lstStyle/>
                    <a:p>
                      <a:r>
                        <a:rPr lang="en-US" sz="1600" dirty="0">
                          <a:solidFill>
                            <a:srgbClr val="FF0000"/>
                          </a:solidFill>
                        </a:rPr>
                        <a:t>Test the SANA links to ensure that nothing is broken</a:t>
                      </a:r>
                    </a:p>
                  </a:txBody>
                  <a:tcPr/>
                </a:tc>
                <a:tc>
                  <a:txBody>
                    <a:bodyPr/>
                    <a:lstStyle/>
                    <a:p>
                      <a:r>
                        <a:rPr lang="en-US" sz="1600" dirty="0"/>
                        <a:t>N/A</a:t>
                      </a:r>
                    </a:p>
                  </a:txBody>
                  <a:tcPr/>
                </a:tc>
                <a:extLst>
                  <a:ext uri="{0D108BD9-81ED-4DB2-BD59-A6C34878D82A}">
                    <a16:rowId xmlns:a16="http://schemas.microsoft.com/office/drawing/2014/main" val="1420588940"/>
                  </a:ext>
                </a:extLst>
              </a:tr>
            </a:tbl>
          </a:graphicData>
        </a:graphic>
      </p:graphicFrame>
    </p:spTree>
    <p:extLst>
      <p:ext uri="{BB962C8B-B14F-4D97-AF65-F5344CB8AC3E}">
        <p14:creationId xmlns:p14="http://schemas.microsoft.com/office/powerpoint/2010/main" val="2852247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2F1BB-537A-0045-881D-DE6975A42C57}"/>
              </a:ext>
            </a:extLst>
          </p:cNvPr>
          <p:cNvSpPr>
            <a:spLocks noGrp="1"/>
          </p:cNvSpPr>
          <p:nvPr>
            <p:ph type="title"/>
          </p:nvPr>
        </p:nvSpPr>
        <p:spPr/>
        <p:txBody>
          <a:bodyPr/>
          <a:lstStyle/>
          <a:p>
            <a:r>
              <a:rPr lang="en-US" i="1" dirty="0">
                <a:solidFill>
                  <a:srgbClr val="FF0000"/>
                </a:solidFill>
              </a:rPr>
              <a:t>DRAFT </a:t>
            </a:r>
            <a:r>
              <a:rPr lang="en-US" dirty="0"/>
              <a:t>SANA Migration Process - Assumptions</a:t>
            </a:r>
          </a:p>
        </p:txBody>
      </p:sp>
      <p:sp>
        <p:nvSpPr>
          <p:cNvPr id="3" name="Content Placeholder 2">
            <a:extLst>
              <a:ext uri="{FF2B5EF4-FFF2-40B4-BE49-F238E27FC236}">
                <a16:creationId xmlns:a16="http://schemas.microsoft.com/office/drawing/2014/main" id="{467D4D8F-6237-8548-8DCD-222FCAB865E4}"/>
              </a:ext>
            </a:extLst>
          </p:cNvPr>
          <p:cNvSpPr>
            <a:spLocks noGrp="1"/>
          </p:cNvSpPr>
          <p:nvPr>
            <p:ph idx="1"/>
          </p:nvPr>
        </p:nvSpPr>
        <p:spPr>
          <a:xfrm>
            <a:off x="609600" y="1203435"/>
            <a:ext cx="10863100" cy="5001422"/>
          </a:xfrm>
        </p:spPr>
        <p:txBody>
          <a:bodyPr/>
          <a:lstStyle/>
          <a:p>
            <a:r>
              <a:rPr lang="en-US" sz="2000" b="0" dirty="0"/>
              <a:t>Develop the plan with Secretariat and SANA operator prior to feeding back to CMC</a:t>
            </a:r>
          </a:p>
          <a:p>
            <a:r>
              <a:rPr lang="en-US" sz="2000" b="0" dirty="0"/>
              <a:t>Assume that the SANA becomes the single authoritative source for all Organization and Contacts info and that the processes, and databases, defined in the RMP are what is used to store all data</a:t>
            </a:r>
          </a:p>
          <a:p>
            <a:r>
              <a:rPr lang="en-US" sz="2000" b="0" dirty="0"/>
              <a:t>Assume that the SANA provides a set of controlled access web interfaces that can permit assigned individuals, with the right authority (and training), access to update the information that they are responsible for</a:t>
            </a:r>
          </a:p>
          <a:p>
            <a:r>
              <a:rPr lang="en-US" sz="2000" b="0" dirty="0"/>
              <a:t>Assume that the Secretariat retains the responsibility for registering member &amp; observer agencies, affiliates, and heads of delegation</a:t>
            </a:r>
          </a:p>
          <a:p>
            <a:r>
              <a:rPr lang="en-US" sz="2000" b="0" dirty="0"/>
              <a:t>Assume that the Secretariat uses the web interface to update these entries in the Organization and Contacts databases stored in the SANA</a:t>
            </a:r>
          </a:p>
          <a:p>
            <a:r>
              <a:rPr lang="en-US" sz="2000" b="0" dirty="0"/>
              <a:t>Assume that heads of delegation (CMC members, Observer members, </a:t>
            </a:r>
            <a:r>
              <a:rPr lang="en-US" sz="2000" b="0" dirty="0" err="1"/>
              <a:t>etc</a:t>
            </a:r>
            <a:r>
              <a:rPr lang="en-US" sz="2000" b="0" dirty="0"/>
              <a:t>) have responsibility for appointing one or more Agency Representatives</a:t>
            </a:r>
          </a:p>
          <a:p>
            <a:r>
              <a:rPr lang="en-US" sz="2000" b="0" dirty="0"/>
              <a:t>Assume that each AR has one or more roles for updating other agency information, such as adding organizational sub-units as needed, adding other AR entries, requesting SCID assignments, and updating Service Site &amp; Aperture database</a:t>
            </a:r>
          </a:p>
          <a:p>
            <a:r>
              <a:rPr lang="en-US" sz="2000" b="0" dirty="0"/>
              <a:t>This leaves the first line of responsibility for gathering Org &amp; Contact info with the Secretariat, but makes each agency AR responsible for their own agency data</a:t>
            </a:r>
          </a:p>
          <a:p>
            <a:pPr marL="0" indent="0">
              <a:buNone/>
            </a:pPr>
            <a:endParaRPr lang="en-US" sz="2000" dirty="0"/>
          </a:p>
        </p:txBody>
      </p:sp>
    </p:spTree>
    <p:extLst>
      <p:ext uri="{BB962C8B-B14F-4D97-AF65-F5344CB8AC3E}">
        <p14:creationId xmlns:p14="http://schemas.microsoft.com/office/powerpoint/2010/main" val="3763285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2F1BB-537A-0045-881D-DE6975A42C57}"/>
              </a:ext>
            </a:extLst>
          </p:cNvPr>
          <p:cNvSpPr>
            <a:spLocks noGrp="1"/>
          </p:cNvSpPr>
          <p:nvPr>
            <p:ph type="title"/>
          </p:nvPr>
        </p:nvSpPr>
        <p:spPr/>
        <p:txBody>
          <a:bodyPr/>
          <a:lstStyle/>
          <a:p>
            <a:r>
              <a:rPr lang="en-US" i="1" dirty="0">
                <a:solidFill>
                  <a:srgbClr val="FF0000"/>
                </a:solidFill>
              </a:rPr>
              <a:t>DRAFT</a:t>
            </a:r>
            <a:r>
              <a:rPr lang="en-US" dirty="0"/>
              <a:t> Transition Process</a:t>
            </a:r>
          </a:p>
        </p:txBody>
      </p:sp>
      <p:sp>
        <p:nvSpPr>
          <p:cNvPr id="3" name="Content Placeholder 2">
            <a:extLst>
              <a:ext uri="{FF2B5EF4-FFF2-40B4-BE49-F238E27FC236}">
                <a16:creationId xmlns:a16="http://schemas.microsoft.com/office/drawing/2014/main" id="{467D4D8F-6237-8548-8DCD-222FCAB865E4}"/>
              </a:ext>
            </a:extLst>
          </p:cNvPr>
          <p:cNvSpPr>
            <a:spLocks noGrp="1"/>
          </p:cNvSpPr>
          <p:nvPr>
            <p:ph idx="1"/>
          </p:nvPr>
        </p:nvSpPr>
        <p:spPr>
          <a:xfrm>
            <a:off x="609600" y="1334062"/>
            <a:ext cx="10863100" cy="2381110"/>
          </a:xfrm>
        </p:spPr>
        <p:txBody>
          <a:bodyPr/>
          <a:lstStyle/>
          <a:p>
            <a:r>
              <a:rPr lang="en-US" sz="2000" b="0" dirty="0"/>
              <a:t>The Secretariat does a data quality check on the information that they hold, verifying with agencies (some of that has already been done as I understand it)</a:t>
            </a:r>
          </a:p>
          <a:p>
            <a:r>
              <a:rPr lang="en-US" sz="2000" b="0" dirty="0"/>
              <a:t>SANA update the SANA Organization registry with the latest information from the CCSDS website flat file</a:t>
            </a:r>
          </a:p>
          <a:p>
            <a:r>
              <a:rPr lang="en-US" sz="2000" b="0" dirty="0"/>
              <a:t>SANA update the SANA Contacts registry with the latest information from the CCSDS website flat file</a:t>
            </a:r>
          </a:p>
          <a:p>
            <a:r>
              <a:rPr lang="en-US" sz="2000" b="0" dirty="0"/>
              <a:t>Secretariat exports the current CWE flat file (really just need name/address info, but this may also result in some new Orgs being added to the Organization registry)</a:t>
            </a:r>
          </a:p>
          <a:p>
            <a:r>
              <a:rPr lang="en-US" sz="2000" b="0" dirty="0"/>
              <a:t>We have to work out a process for keeping the CWE stuff in sync, maybe that is to use the SANA database for all new registry entries and just use the CWE for </a:t>
            </a:r>
            <a:r>
              <a:rPr lang="en-US" sz="2000" b="0" dirty="0" err="1"/>
              <a:t>userid</a:t>
            </a:r>
            <a:r>
              <a:rPr lang="en-US" sz="2000" b="0" dirty="0"/>
              <a:t> / </a:t>
            </a:r>
            <a:r>
              <a:rPr lang="en-US" sz="2000" b="0" dirty="0" err="1"/>
              <a:t>pswd</a:t>
            </a:r>
            <a:r>
              <a:rPr lang="en-US" sz="2000" b="0" dirty="0"/>
              <a:t> access control</a:t>
            </a:r>
          </a:p>
          <a:p>
            <a:r>
              <a:rPr lang="en-US" sz="2000" b="0" dirty="0"/>
              <a:t>In parallel with (or even prior to) SANA doing the ingest of these export data the CCSDS website team will create a beta version of the web pages that will fetch the list of agencies, list of </a:t>
            </a:r>
            <a:r>
              <a:rPr lang="en-US" sz="2000" b="0" dirty="0" err="1"/>
              <a:t>HoD</a:t>
            </a:r>
            <a:r>
              <a:rPr lang="en-US" sz="2000" b="0" dirty="0"/>
              <a:t>, WG chairs, </a:t>
            </a:r>
            <a:r>
              <a:rPr lang="en-US" sz="2000" b="0" dirty="0" err="1"/>
              <a:t>etc</a:t>
            </a:r>
            <a:r>
              <a:rPr lang="en-US" sz="2000" b="0" dirty="0"/>
              <a:t>, </a:t>
            </a:r>
            <a:r>
              <a:rPr lang="en-US" sz="2000" b="0" dirty="0" err="1"/>
              <a:t>etc</a:t>
            </a:r>
            <a:r>
              <a:rPr lang="en-US" sz="2000" b="0" dirty="0"/>
              <a:t> direct from the SANA databases using the SANA HTTP/REST interfaces</a:t>
            </a:r>
          </a:p>
          <a:p>
            <a:endParaRPr lang="en-US" sz="2000" dirty="0"/>
          </a:p>
        </p:txBody>
      </p:sp>
    </p:spTree>
    <p:extLst>
      <p:ext uri="{BB962C8B-B14F-4D97-AF65-F5344CB8AC3E}">
        <p14:creationId xmlns:p14="http://schemas.microsoft.com/office/powerpoint/2010/main" val="231978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2F1BB-537A-0045-881D-DE6975A42C57}"/>
              </a:ext>
            </a:extLst>
          </p:cNvPr>
          <p:cNvSpPr>
            <a:spLocks noGrp="1"/>
          </p:cNvSpPr>
          <p:nvPr>
            <p:ph type="title"/>
          </p:nvPr>
        </p:nvSpPr>
        <p:spPr/>
        <p:txBody>
          <a:bodyPr/>
          <a:lstStyle/>
          <a:p>
            <a:r>
              <a:rPr lang="en-US" i="1" dirty="0">
                <a:solidFill>
                  <a:srgbClr val="FF0000"/>
                </a:solidFill>
              </a:rPr>
              <a:t>DRAFT </a:t>
            </a:r>
            <a:r>
              <a:rPr lang="en-US" dirty="0"/>
              <a:t>Process for keeping the info up to date</a:t>
            </a:r>
          </a:p>
        </p:txBody>
      </p:sp>
      <p:sp>
        <p:nvSpPr>
          <p:cNvPr id="3" name="Content Placeholder 2">
            <a:extLst>
              <a:ext uri="{FF2B5EF4-FFF2-40B4-BE49-F238E27FC236}">
                <a16:creationId xmlns:a16="http://schemas.microsoft.com/office/drawing/2014/main" id="{467D4D8F-6237-8548-8DCD-222FCAB865E4}"/>
              </a:ext>
            </a:extLst>
          </p:cNvPr>
          <p:cNvSpPr>
            <a:spLocks noGrp="1"/>
          </p:cNvSpPr>
          <p:nvPr>
            <p:ph idx="1"/>
          </p:nvPr>
        </p:nvSpPr>
        <p:spPr>
          <a:xfrm>
            <a:off x="511630" y="1715063"/>
            <a:ext cx="10863100" cy="2381110"/>
          </a:xfrm>
        </p:spPr>
        <p:txBody>
          <a:bodyPr/>
          <a:lstStyle/>
          <a:p>
            <a:r>
              <a:rPr lang="en-US" sz="2000" b="0" dirty="0"/>
              <a:t>Require Secretariat to update any org, </a:t>
            </a:r>
            <a:r>
              <a:rPr lang="en-US" sz="2000" b="0" dirty="0" err="1"/>
              <a:t>HoD</a:t>
            </a:r>
            <a:r>
              <a:rPr lang="en-US" sz="2000" b="0" dirty="0"/>
              <a:t>, and primary AR top level info in the SANA</a:t>
            </a:r>
          </a:p>
          <a:p>
            <a:r>
              <a:rPr lang="en-US" sz="2000" b="0" dirty="0"/>
              <a:t>Require Agency ARs to update their own info (Contacts, Org and sub-units, S/C, SS&amp;A) in the SANA</a:t>
            </a:r>
          </a:p>
          <a:p>
            <a:r>
              <a:rPr lang="en-US" sz="2000" b="0" dirty="0"/>
              <a:t>Use controlled access web pages to allow update access only to the data that any AR is permitted to change</a:t>
            </a:r>
          </a:p>
          <a:p>
            <a:r>
              <a:rPr lang="en-US" sz="2000" b="0" dirty="0"/>
              <a:t>Require reconfirmation every 6 months, email with “I'm still here” button</a:t>
            </a:r>
          </a:p>
          <a:p>
            <a:r>
              <a:rPr lang="en-US" sz="2000" b="0" dirty="0"/>
              <a:t>Use the SANA to store the bulk of the CWE name, address, org data, just like any other Contact entry.  Only the CCSDS website login info will be in the CWE.</a:t>
            </a:r>
          </a:p>
          <a:p>
            <a:r>
              <a:rPr lang="en-US" sz="2000" b="0" dirty="0"/>
              <a:t>All the CCSDS website displays that include Organizations or Contacts will fetch that data from SANA using queries</a:t>
            </a:r>
          </a:p>
          <a:p>
            <a:endParaRPr lang="en-US" sz="2000" dirty="0"/>
          </a:p>
        </p:txBody>
      </p:sp>
    </p:spTree>
    <p:extLst>
      <p:ext uri="{BB962C8B-B14F-4D97-AF65-F5344CB8AC3E}">
        <p14:creationId xmlns:p14="http://schemas.microsoft.com/office/powerpoint/2010/main" val="3595101728"/>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0" ma:contentTypeDescription="Create a new document." ma:contentTypeScope="" ma:versionID="c4e6b591e49713d6ff6613fdce603909">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79D114-E191-4A37-A370-E2CCB35C099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F69F341-A8C3-4B8B-90AD-5759E2742E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815EFA5-E5FF-45FB-9DEC-4176649552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10854</TotalTime>
  <Words>884</Words>
  <Application>Microsoft Macintosh PowerPoint</Application>
  <PresentationFormat>Widescreen</PresentationFormat>
  <Paragraphs>93</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TMOD Presentations</vt:lpstr>
      <vt:lpstr>PowerPoint Presentation</vt:lpstr>
      <vt:lpstr>PowerPoint Presentation</vt:lpstr>
      <vt:lpstr>PowerPoint Presentation</vt:lpstr>
      <vt:lpstr>SANA Implementation Options</vt:lpstr>
      <vt:lpstr>DRAFT SANA Migration Process - Assumptions</vt:lpstr>
      <vt:lpstr>DRAFT Transition Process</vt:lpstr>
      <vt:lpstr>DRAFT Process for keeping the info up to date</vt:lpstr>
    </vt:vector>
  </TitlesOfParts>
  <Company>ESA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di Giulio</dc:creator>
  <cp:lastModifiedBy>Peter Shames</cp:lastModifiedBy>
  <cp:revision>208</cp:revision>
  <dcterms:created xsi:type="dcterms:W3CDTF">2018-04-25T14:13:46Z</dcterms:created>
  <dcterms:modified xsi:type="dcterms:W3CDTF">2018-01-01T02:53:57Z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