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sldIdLst>
    <p:sldId id="257" r:id="rId5"/>
    <p:sldId id="258" r:id="rId6"/>
    <p:sldId id="259" r:id="rId7"/>
    <p:sldId id="260" r:id="rId8"/>
    <p:sldId id="748" r:id="rId9"/>
    <p:sldId id="734" r:id="rId10"/>
    <p:sldId id="749" r:id="rId11"/>
    <p:sldId id="709" r:id="rId12"/>
    <p:sldId id="750" r:id="rId13"/>
    <p:sldId id="726" r:id="rId14"/>
    <p:sldId id="751" r:id="rId15"/>
    <p:sldId id="711" r:id="rId16"/>
    <p:sldId id="710" r:id="rId17"/>
    <p:sldId id="741" r:id="rId18"/>
    <p:sldId id="742" r:id="rId19"/>
    <p:sldId id="285" r:id="rId20"/>
    <p:sldId id="744" r:id="rId21"/>
    <p:sldId id="745" r:id="rId22"/>
    <p:sldId id="746" r:id="rId23"/>
    <p:sldId id="752" r:id="rId24"/>
    <p:sldId id="747" r:id="rId25"/>
    <p:sldId id="737" r:id="rId26"/>
    <p:sldId id="717" r:id="rId27"/>
    <p:sldId id="286" r:id="rId28"/>
    <p:sldId id="288" r:id="rId29"/>
    <p:sldId id="269" r:id="rId30"/>
    <p:sldId id="270" r:id="rId31"/>
    <p:sldId id="271" r:id="rId32"/>
    <p:sldId id="272" r:id="rId33"/>
    <p:sldId id="268" r:id="rId34"/>
    <p:sldId id="275" r:id="rId35"/>
    <p:sldId id="261" r:id="rId36"/>
    <p:sldId id="262" r:id="rId37"/>
    <p:sldId id="263" r:id="rId38"/>
    <p:sldId id="712" r:id="rId39"/>
    <p:sldId id="704" r:id="rId40"/>
    <p:sldId id="735" r:id="rId41"/>
    <p:sldId id="736" r:id="rId42"/>
    <p:sldId id="719" r:id="rId43"/>
    <p:sldId id="708" r:id="rId44"/>
    <p:sldId id="723" r:id="rId45"/>
    <p:sldId id="718" r:id="rId46"/>
    <p:sldId id="71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47" autoAdjust="0"/>
    <p:restoredTop sz="94660"/>
  </p:normalViewPr>
  <p:slideViewPr>
    <p:cSldViewPr snapToGrid="0">
      <p:cViewPr varScale="1">
        <p:scale>
          <a:sx n="118" d="100"/>
          <a:sy n="118" d="100"/>
        </p:scale>
        <p:origin x="224" y="392"/>
      </p:cViewPr>
      <p:guideLst/>
    </p:cSldViewPr>
  </p:slideViewPr>
  <p:notesTextViewPr>
    <p:cViewPr>
      <p:scale>
        <a:sx n="1" d="1"/>
        <a:sy n="1" d="1"/>
      </p:scale>
      <p:origin x="0" y="0"/>
    </p:cViewPr>
  </p:notesTextViewPr>
  <p:sorterViewPr>
    <p:cViewPr>
      <p:scale>
        <a:sx n="100" d="100"/>
        <a:sy n="100" d="100"/>
      </p:scale>
      <p:origin x="0" y="-125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41F0B-8356-4A47-9986-C60F5AA56F40}" type="datetimeFigureOut">
              <a:rPr lang="en-US" smtClean="0"/>
              <a:t>8/21/18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B2706-243C-4135-B268-848EF0C1F65D}" type="slidenum">
              <a:rPr lang="en-US" smtClean="0"/>
              <a:t>‹#›</a:t>
            </a:fld>
            <a:endParaRPr lang="en-US"/>
          </a:p>
        </p:txBody>
      </p:sp>
    </p:spTree>
    <p:extLst>
      <p:ext uri="{BB962C8B-B14F-4D97-AF65-F5344CB8AC3E}">
        <p14:creationId xmlns:p14="http://schemas.microsoft.com/office/powerpoint/2010/main" val="273194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5287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670782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24951-E60E-F24A-B47A-E9DC91B05F6B}" type="slidenum">
              <a:rPr lang="en-US" smtClean="0"/>
              <a:t>31</a:t>
            </a:fld>
            <a:endParaRPr lang="en-US"/>
          </a:p>
        </p:txBody>
      </p:sp>
    </p:spTree>
    <p:extLst>
      <p:ext uri="{BB962C8B-B14F-4D97-AF65-F5344CB8AC3E}">
        <p14:creationId xmlns:p14="http://schemas.microsoft.com/office/powerpoint/2010/main" val="2212056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142919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03">
            <a:extLst>
              <a:ext uri="{FF2B5EF4-FFF2-40B4-BE49-F238E27FC236}">
                <a16:creationId xmlns:a16="http://schemas.microsoft.com/office/drawing/2014/main" id="{C2994093-8D00-B04E-AF74-03F22E78516E}"/>
              </a:ext>
            </a:extLst>
          </p:cNvPr>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94937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Rectangle 1003">
            <a:extLst>
              <a:ext uri="{FF2B5EF4-FFF2-40B4-BE49-F238E27FC236}">
                <a16:creationId xmlns:a16="http://schemas.microsoft.com/office/drawing/2014/main" id="{C6421260-3EBD-AF46-B369-508ABEBEDDB2}"/>
              </a:ext>
            </a:extLst>
          </p:cNvPr>
          <p:cNvSpPr>
            <a:spLocks noChangeArrowheads="1"/>
          </p:cNvSpPr>
          <p:nvPr userDrawn="1"/>
        </p:nvSpPr>
        <p:spPr bwMode="auto">
          <a:xfrm>
            <a:off x="10686310" y="6592513"/>
            <a:ext cx="1291027"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286321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a:extLst>
              <a:ext uri="{FF2B5EF4-FFF2-40B4-BE49-F238E27FC236}">
                <a16:creationId xmlns:a16="http://schemas.microsoft.com/office/drawing/2014/main" id="{ECFCE9DD-3636-3842-B076-684167AEE2EC}"/>
              </a:ext>
            </a:extLst>
          </p:cNvPr>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2535896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6" cstate="print"/>
          <a:srcRect/>
          <a:stretch>
            <a:fillRect/>
          </a:stretch>
        </p:blipFill>
        <p:spPr bwMode="auto">
          <a:xfrm>
            <a:off x="2407" y="14109"/>
            <a:ext cx="1468047"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7" cstate="print"/>
          <a:srcRect/>
          <a:stretch>
            <a:fillRect/>
          </a:stretch>
        </p:blipFill>
        <p:spPr bwMode="auto">
          <a:xfrm>
            <a:off x="3685628" y="6286278"/>
            <a:ext cx="4395691" cy="571722"/>
          </a:xfrm>
          <a:prstGeom prst="rect">
            <a:avLst/>
          </a:prstGeom>
          <a:noFill/>
          <a:ln w="9525">
            <a:noFill/>
            <a:miter lim="800000"/>
            <a:headEnd/>
            <a:tailEnd/>
          </a:ln>
        </p:spPr>
      </p:pic>
    </p:spTree>
    <p:extLst>
      <p:ext uri="{BB962C8B-B14F-4D97-AF65-F5344CB8AC3E}">
        <p14:creationId xmlns:p14="http://schemas.microsoft.com/office/powerpoint/2010/main" val="1157722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7096" y="1662370"/>
            <a:ext cx="7873025" cy="3046988"/>
          </a:xfrm>
          <a:prstGeom prst="rect">
            <a:avLst/>
          </a:prstGeom>
          <a:noFill/>
        </p:spPr>
        <p:txBody>
          <a:bodyPr wrap="square" rtlCol="0">
            <a:spAutoFit/>
          </a:bodyPr>
          <a:lstStyle/>
          <a:p>
            <a:pPr fontAlgn="base">
              <a:spcBef>
                <a:spcPct val="0"/>
              </a:spcBef>
              <a:spcAft>
                <a:spcPct val="0"/>
              </a:spcAft>
            </a:pPr>
            <a:r>
              <a:rPr lang="en-GB" sz="2800" b="1" dirty="0">
                <a:solidFill>
                  <a:srgbClr val="000000"/>
                </a:solidFill>
                <a:latin typeface="Arial" charset="0"/>
              </a:rPr>
              <a:t>CCSDS Engineering Steering Group (CESG):</a:t>
            </a:r>
          </a:p>
          <a:p>
            <a:pPr fontAlgn="base">
              <a:spcBef>
                <a:spcPct val="0"/>
              </a:spcBef>
              <a:spcAft>
                <a:spcPct val="0"/>
              </a:spcAft>
            </a:pPr>
            <a:r>
              <a:rPr lang="en-GB" sz="2800" b="1" dirty="0">
                <a:solidFill>
                  <a:srgbClr val="000000"/>
                </a:solidFill>
                <a:latin typeface="Arial" charset="0"/>
              </a:rPr>
              <a:t>Systems Engineering Area (SEA) Report to the CCSDS Management Council (CMC) </a:t>
            </a:r>
          </a:p>
          <a:p>
            <a:pPr fontAlgn="base">
              <a:spcBef>
                <a:spcPct val="0"/>
              </a:spcBef>
              <a:spcAft>
                <a:spcPct val="0"/>
              </a:spcAft>
            </a:pPr>
            <a:endParaRPr lang="en-GB" sz="2800" b="1" dirty="0">
              <a:solidFill>
                <a:srgbClr val="000000"/>
              </a:solidFill>
              <a:latin typeface="Arial" charset="0"/>
            </a:endParaRPr>
          </a:p>
          <a:p>
            <a:pPr fontAlgn="base">
              <a:spcBef>
                <a:spcPct val="0"/>
              </a:spcBef>
              <a:spcAft>
                <a:spcPct val="0"/>
              </a:spcAft>
            </a:pPr>
            <a:r>
              <a:rPr lang="en-GB" sz="2800" b="1" dirty="0">
                <a:solidFill>
                  <a:srgbClr val="000000"/>
                </a:solidFill>
                <a:latin typeface="Arial" charset="0"/>
              </a:rPr>
              <a:t>Space Assigned Numbers Authority (SANA)</a:t>
            </a:r>
            <a:endParaRPr lang="en-US" sz="2800" b="1" dirty="0">
              <a:solidFill>
                <a:srgbClr val="000000"/>
              </a:solidFill>
              <a:latin typeface="Arial" charset="0"/>
            </a:endParaRPr>
          </a:p>
          <a:p>
            <a:pPr fontAlgn="base">
              <a:spcBef>
                <a:spcPct val="0"/>
              </a:spcBef>
              <a:spcAft>
                <a:spcPct val="0"/>
              </a:spcAft>
            </a:pPr>
            <a:endParaRPr lang="en-US" sz="2800" b="1" dirty="0">
              <a:solidFill>
                <a:srgbClr val="000000"/>
              </a:solidFill>
              <a:latin typeface="Arial" charset="0"/>
            </a:endParaRPr>
          </a:p>
          <a:p>
            <a:pPr fontAlgn="base">
              <a:spcBef>
                <a:spcPct val="0"/>
              </a:spcBef>
              <a:spcAft>
                <a:spcPct val="0"/>
              </a:spcAft>
            </a:pPr>
            <a:r>
              <a:rPr lang="en-US" sz="2400" dirty="0">
                <a:solidFill>
                  <a:srgbClr val="000000"/>
                </a:solidFill>
                <a:latin typeface="Arial" charset="0"/>
              </a:rPr>
              <a:t>Peter Shames, SEA AD</a:t>
            </a:r>
          </a:p>
        </p:txBody>
      </p:sp>
      <p:sp>
        <p:nvSpPr>
          <p:cNvPr id="4" name="Text Box 12"/>
          <p:cNvSpPr txBox="1">
            <a:spLocks noChangeArrowheads="1"/>
          </p:cNvSpPr>
          <p:nvPr/>
        </p:nvSpPr>
        <p:spPr bwMode="auto">
          <a:xfrm>
            <a:off x="2217096" y="4979669"/>
            <a:ext cx="1787733" cy="92333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dirty="0">
                <a:solidFill>
                  <a:srgbClr val="000000"/>
                </a:solidFill>
                <a:latin typeface="Arial"/>
              </a:rPr>
              <a:t>CMC Telecon </a:t>
            </a:r>
          </a:p>
          <a:p>
            <a:pPr eaLnBrk="0" fontAlgn="base" hangingPunct="0">
              <a:spcBef>
                <a:spcPct val="0"/>
              </a:spcBef>
              <a:spcAft>
                <a:spcPct val="0"/>
              </a:spcAft>
            </a:pPr>
            <a:r>
              <a:rPr lang="en-US" dirty="0">
                <a:solidFill>
                  <a:srgbClr val="000000"/>
                </a:solidFill>
                <a:latin typeface="Arial"/>
              </a:rPr>
              <a:t>22 August 2018</a:t>
            </a:r>
            <a:endParaRPr lang="en-US" u="sng" dirty="0">
              <a:solidFill>
                <a:srgbClr val="000000"/>
              </a:solidFill>
              <a:latin typeface="Arial"/>
            </a:endParaRPr>
          </a:p>
          <a:p>
            <a:pPr eaLnBrk="0" fontAlgn="base" hangingPunct="0">
              <a:spcBef>
                <a:spcPct val="0"/>
              </a:spcBef>
              <a:spcAft>
                <a:spcPct val="0"/>
              </a:spcAft>
            </a:pPr>
            <a:endParaRPr lang="en-US" u="sng" dirty="0">
              <a:solidFill>
                <a:srgbClr val="0033CC"/>
              </a:solidFill>
              <a:latin typeface="Arial"/>
            </a:endParaRPr>
          </a:p>
        </p:txBody>
      </p:sp>
    </p:spTree>
    <p:extLst>
      <p:ext uri="{BB962C8B-B14F-4D97-AF65-F5344CB8AC3E}">
        <p14:creationId xmlns:p14="http://schemas.microsoft.com/office/powerpoint/2010/main" val="104120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Registry Management Policy – “Agency Registries” </a:t>
            </a:r>
          </a:p>
        </p:txBody>
      </p:sp>
      <p:sp>
        <p:nvSpPr>
          <p:cNvPr id="3" name="Content Placeholder 2"/>
          <p:cNvSpPr>
            <a:spLocks noGrp="1"/>
          </p:cNvSpPr>
          <p:nvPr>
            <p:ph idx="1"/>
          </p:nvPr>
        </p:nvSpPr>
        <p:spPr>
          <a:xfrm>
            <a:off x="750277" y="1012370"/>
            <a:ext cx="10832123" cy="5715000"/>
          </a:xfrm>
        </p:spPr>
        <p:txBody>
          <a:bodyPr/>
          <a:lstStyle/>
          <a:p>
            <a:r>
              <a:rPr lang="en-US" sz="1800" dirty="0"/>
              <a:t>For any registry </a:t>
            </a:r>
            <a:r>
              <a:rPr lang="en-US" sz="1800" u="sng" dirty="0"/>
              <a:t>where the owner of the data is really an agency or other service provider</a:t>
            </a:r>
            <a:r>
              <a:rPr lang="en-US" sz="1800" dirty="0"/>
              <a:t>, the RMP has re-purposed and extended the SCID (CCSDS 320x0b6) and CAO / MACAO (CCSDS 630x0b1) registry structures and processes to provide a structure for managing all valid updates requested by the agencies:</a:t>
            </a:r>
          </a:p>
          <a:p>
            <a:pPr lvl="1"/>
            <a:r>
              <a:rPr lang="en-US" sz="1600" dirty="0"/>
              <a:t>Organization registry (includes member &amp; sponsored agencies &amp; other service providing organizations)</a:t>
            </a:r>
          </a:p>
          <a:p>
            <a:pPr lvl="1"/>
            <a:r>
              <a:rPr lang="en-US" sz="1600" dirty="0"/>
              <a:t>Contacts Registry with Agency (or Org) Primary Point of Contact (Agency </a:t>
            </a:r>
            <a:r>
              <a:rPr lang="en-US" sz="1600" dirty="0" err="1"/>
              <a:t>PoC</a:t>
            </a:r>
            <a:r>
              <a:rPr lang="en-US" sz="1600" dirty="0"/>
              <a:t>) registry</a:t>
            </a:r>
          </a:p>
          <a:p>
            <a:pPr lvl="1"/>
            <a:r>
              <a:rPr lang="en-US" sz="1600" dirty="0"/>
              <a:t>Contacts Registry also has Agency (Org) Representatives (AR) for assignments, role-based with possibility of different AR &amp; roles for different registries</a:t>
            </a:r>
          </a:p>
          <a:p>
            <a:pPr lvl="1"/>
            <a:r>
              <a:rPr lang="en-US" sz="1600" dirty="0" err="1"/>
              <a:t>SpacecraftID</a:t>
            </a:r>
            <a:r>
              <a:rPr lang="en-US" sz="1600" dirty="0"/>
              <a:t> registry which supports new QSCID assignment (frequency bands)</a:t>
            </a:r>
          </a:p>
          <a:p>
            <a:endParaRPr lang="en-US" sz="1800" dirty="0"/>
          </a:p>
          <a:p>
            <a:r>
              <a:rPr lang="en-US" sz="1800" dirty="0"/>
              <a:t>This should serve for:</a:t>
            </a:r>
          </a:p>
          <a:p>
            <a:pPr lvl="1"/>
            <a:r>
              <a:rPr lang="en-US" sz="1600" dirty="0"/>
              <a:t>The agencies &amp; Agency Representatives themselves …</a:t>
            </a:r>
          </a:p>
          <a:p>
            <a:pPr lvl="1"/>
            <a:r>
              <a:rPr lang="en-US" sz="1600" dirty="0"/>
              <a:t>Observers and other service provider organizations</a:t>
            </a:r>
          </a:p>
          <a:p>
            <a:pPr lvl="1"/>
            <a:r>
              <a:rPr lang="en-US" sz="1600" dirty="0"/>
              <a:t>SCIDs (for different protocols and frequency bins, plus names &amp; aliases)</a:t>
            </a:r>
          </a:p>
          <a:p>
            <a:pPr lvl="1"/>
            <a:r>
              <a:rPr lang="en-US" sz="1600" dirty="0"/>
              <a:t>Unique S/C identifiers (unique OID for each separate S/C, plus names &amp; aliases)</a:t>
            </a:r>
          </a:p>
          <a:p>
            <a:r>
              <a:rPr lang="en-US" sz="1800" dirty="0"/>
              <a:t>And, (lower priority)</a:t>
            </a:r>
          </a:p>
          <a:p>
            <a:pPr lvl="1"/>
            <a:r>
              <a:rPr lang="en-US" sz="1600" dirty="0"/>
              <a:t>Antennas (and stations)</a:t>
            </a:r>
          </a:p>
          <a:p>
            <a:pPr lvl="1"/>
            <a:r>
              <a:rPr lang="en-US" sz="1600" dirty="0"/>
              <a:t>Service provider catalogs, commitment offices</a:t>
            </a:r>
          </a:p>
          <a:p>
            <a:pPr lvl="1"/>
            <a:r>
              <a:rPr lang="en-US" sz="1600" dirty="0"/>
              <a:t>Service provider/user identity/credentials</a:t>
            </a:r>
          </a:p>
          <a:p>
            <a:pPr lvl="1"/>
            <a:r>
              <a:rPr lang="en-US" sz="1600" dirty="0"/>
              <a:t>Data provider identity/credentials</a:t>
            </a:r>
          </a:p>
          <a:p>
            <a:pPr lvl="1"/>
            <a:r>
              <a:rPr lang="en-US" sz="1600" dirty="0"/>
              <a:t>Other “agency” assigned identifiers: LTP Engines, BP agents, SM&amp;C services, AMS nodes, </a:t>
            </a:r>
            <a:r>
              <a:rPr lang="en-US" sz="1600" dirty="0" err="1"/>
              <a:t>etc</a:t>
            </a:r>
            <a:r>
              <a:rPr lang="en-US" sz="1600" dirty="0"/>
              <a:t> (now flat namespaces)</a:t>
            </a:r>
          </a:p>
        </p:txBody>
      </p:sp>
    </p:spTree>
    <p:extLst>
      <p:ext uri="{BB962C8B-B14F-4D97-AF65-F5344CB8AC3E}">
        <p14:creationId xmlns:p14="http://schemas.microsoft.com/office/powerpoint/2010/main" val="402391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923" y="98792"/>
            <a:ext cx="8229600" cy="563562"/>
          </a:xfrm>
        </p:spPr>
        <p:txBody>
          <a:bodyPr/>
          <a:lstStyle/>
          <a:p>
            <a:r>
              <a:rPr lang="en-US" dirty="0">
                <a:solidFill>
                  <a:srgbClr val="000099"/>
                </a:solidFill>
                <a:effectLst>
                  <a:outerShdw blurRad="38100" dist="38100" dir="2700000" algn="tl">
                    <a:srgbClr val="000000">
                      <a:alpha val="43137"/>
                    </a:srgbClr>
                  </a:outerShdw>
                </a:effectLst>
              </a:rPr>
              <a:t>Agency / Representative Model (RMP)</a:t>
            </a:r>
          </a:p>
        </p:txBody>
      </p:sp>
      <p:sp>
        <p:nvSpPr>
          <p:cNvPr id="5" name="Rounded Rectangle 4"/>
          <p:cNvSpPr/>
          <p:nvPr/>
        </p:nvSpPr>
        <p:spPr bwMode="auto">
          <a:xfrm>
            <a:off x="2133600" y="800149"/>
            <a:ext cx="1535723" cy="6477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CCSDS</a:t>
            </a:r>
          </a:p>
          <a:p>
            <a:pPr algn="ctr" eaLnBrk="0" fontAlgn="base" hangingPunct="0">
              <a:lnSpc>
                <a:spcPct val="90000"/>
              </a:lnSpc>
              <a:spcBef>
                <a:spcPct val="0"/>
              </a:spcBef>
              <a:spcAft>
                <a:spcPct val="10000"/>
              </a:spcAft>
              <a:buSzPct val="125000"/>
            </a:pPr>
            <a:r>
              <a:rPr lang="en-US" b="1" dirty="0">
                <a:latin typeface="Arial" pitchFamily="-107" charset="0"/>
              </a:rPr>
              <a:t>Secretariat</a:t>
            </a:r>
          </a:p>
        </p:txBody>
      </p:sp>
      <p:sp>
        <p:nvSpPr>
          <p:cNvPr id="6" name="Rounded Rectangle 5"/>
          <p:cNvSpPr/>
          <p:nvPr/>
        </p:nvSpPr>
        <p:spPr bwMode="auto">
          <a:xfrm>
            <a:off x="5423425" y="1591458"/>
            <a:ext cx="2133600" cy="473272"/>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a:latin typeface="Arial" pitchFamily="-107" charset="0"/>
              </a:rPr>
              <a:t>CCSDS Affiliate</a:t>
            </a:r>
            <a:endParaRPr lang="en-US" b="1" dirty="0">
              <a:latin typeface="Arial" pitchFamily="-107" charset="0"/>
            </a:endParaRPr>
          </a:p>
        </p:txBody>
      </p:sp>
      <p:sp>
        <p:nvSpPr>
          <p:cNvPr id="7" name="Rounded Rectangle 6"/>
          <p:cNvSpPr/>
          <p:nvPr/>
        </p:nvSpPr>
        <p:spPr bwMode="auto">
          <a:xfrm>
            <a:off x="6869723" y="4267249"/>
            <a:ext cx="1524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Spacecraft</a:t>
            </a:r>
          </a:p>
          <a:p>
            <a:pPr algn="ctr" eaLnBrk="0" fontAlgn="base" hangingPunct="0">
              <a:lnSpc>
                <a:spcPct val="90000"/>
              </a:lnSpc>
              <a:spcBef>
                <a:spcPct val="0"/>
              </a:spcBef>
              <a:spcAft>
                <a:spcPct val="10000"/>
              </a:spcAft>
              <a:buSzPct val="125000"/>
            </a:pPr>
            <a:r>
              <a:rPr lang="en-US" b="1" dirty="0">
                <a:latin typeface="Arial" pitchFamily="-107" charset="0"/>
              </a:rPr>
              <a:t>SCID / OID</a:t>
            </a:r>
          </a:p>
        </p:txBody>
      </p:sp>
      <p:sp>
        <p:nvSpPr>
          <p:cNvPr id="8" name="Rounded Rectangle 7"/>
          <p:cNvSpPr/>
          <p:nvPr/>
        </p:nvSpPr>
        <p:spPr bwMode="auto">
          <a:xfrm>
            <a:off x="3672653" y="2895649"/>
            <a:ext cx="16764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Org Primary</a:t>
            </a:r>
          </a:p>
          <a:p>
            <a:pPr algn="ctr" eaLnBrk="0" fontAlgn="base" hangingPunct="0">
              <a:lnSpc>
                <a:spcPct val="90000"/>
              </a:lnSpc>
              <a:spcBef>
                <a:spcPct val="0"/>
              </a:spcBef>
              <a:spcAft>
                <a:spcPct val="10000"/>
              </a:spcAft>
              <a:buSzPct val="125000"/>
            </a:pPr>
            <a:r>
              <a:rPr lang="en-US" b="1" dirty="0" err="1">
                <a:latin typeface="Arial" pitchFamily="-107" charset="0"/>
              </a:rPr>
              <a:t>HoD</a:t>
            </a:r>
            <a:r>
              <a:rPr lang="en-US" b="1" dirty="0">
                <a:latin typeface="Arial" pitchFamily="-107" charset="0"/>
              </a:rPr>
              <a:t> or </a:t>
            </a:r>
            <a:r>
              <a:rPr lang="en-US" b="1" dirty="0" err="1">
                <a:latin typeface="Arial" pitchFamily="-107" charset="0"/>
              </a:rPr>
              <a:t>PoC</a:t>
            </a:r>
            <a:endParaRPr lang="en-US" b="1" dirty="0">
              <a:latin typeface="Arial" pitchFamily="-107" charset="0"/>
            </a:endParaRPr>
          </a:p>
        </p:txBody>
      </p:sp>
      <p:cxnSp>
        <p:nvCxnSpPr>
          <p:cNvPr id="10" name="Straight Arrow Connector 9"/>
          <p:cNvCxnSpPr>
            <a:stCxn id="5" idx="3"/>
            <a:endCxn id="6" idx="1"/>
          </p:cNvCxnSpPr>
          <p:nvPr/>
        </p:nvCxnSpPr>
        <p:spPr bwMode="auto">
          <a:xfrm>
            <a:off x="3669323" y="1124000"/>
            <a:ext cx="1754103" cy="704095"/>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2" name="Straight Arrow Connector 11"/>
          <p:cNvCxnSpPr>
            <a:stCxn id="6" idx="2"/>
            <a:endCxn id="8" idx="0"/>
          </p:cNvCxnSpPr>
          <p:nvPr/>
        </p:nvCxnSpPr>
        <p:spPr bwMode="auto">
          <a:xfrm flipH="1">
            <a:off x="4510853" y="2064731"/>
            <a:ext cx="1979372" cy="830919"/>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5" name="Straight Arrow Connector 14"/>
          <p:cNvCxnSpPr>
            <a:stCxn id="5" idx="2"/>
            <a:endCxn id="33" idx="0"/>
          </p:cNvCxnSpPr>
          <p:nvPr/>
        </p:nvCxnSpPr>
        <p:spPr bwMode="auto">
          <a:xfrm>
            <a:off x="2901461" y="1447849"/>
            <a:ext cx="303844" cy="454972"/>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18" name="Rectangle 17"/>
          <p:cNvSpPr/>
          <p:nvPr/>
        </p:nvSpPr>
        <p:spPr>
          <a:xfrm>
            <a:off x="5059651" y="2032459"/>
            <a:ext cx="895673" cy="523220"/>
          </a:xfrm>
          <a:prstGeom prst="rect">
            <a:avLst/>
          </a:prstGeom>
        </p:spPr>
        <p:txBody>
          <a:bodyPr wrap="square">
            <a:spAutoFit/>
          </a:bodyPr>
          <a:lstStyle/>
          <a:p>
            <a:r>
              <a:rPr lang="en-US" sz="1400" dirty="0">
                <a:latin typeface="Arial" pitchFamily="-107" charset="0"/>
              </a:rPr>
              <a:t>Org has (1)</a:t>
            </a:r>
            <a:endParaRPr lang="en-US" sz="1400" dirty="0"/>
          </a:p>
        </p:txBody>
      </p:sp>
      <p:cxnSp>
        <p:nvCxnSpPr>
          <p:cNvPr id="22" name="Straight Arrow Connector 21"/>
          <p:cNvCxnSpPr>
            <a:stCxn id="8" idx="2"/>
            <a:endCxn id="25" idx="0"/>
          </p:cNvCxnSpPr>
          <p:nvPr/>
        </p:nvCxnSpPr>
        <p:spPr bwMode="auto">
          <a:xfrm>
            <a:off x="4510853" y="3581449"/>
            <a:ext cx="7418" cy="6858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8" name="Rectangle 27"/>
          <p:cNvSpPr/>
          <p:nvPr/>
        </p:nvSpPr>
        <p:spPr>
          <a:xfrm>
            <a:off x="3538017" y="3706575"/>
            <a:ext cx="1070130" cy="523220"/>
          </a:xfrm>
          <a:prstGeom prst="rect">
            <a:avLst/>
          </a:prstGeom>
        </p:spPr>
        <p:txBody>
          <a:bodyPr wrap="square">
            <a:spAutoFit/>
          </a:bodyPr>
          <a:lstStyle/>
          <a:p>
            <a:r>
              <a:rPr lang="en-US" sz="1400" dirty="0">
                <a:latin typeface="Arial" pitchFamily="-107" charset="0"/>
              </a:rPr>
              <a:t>Appoints (1..*)</a:t>
            </a:r>
            <a:endParaRPr lang="en-US" sz="1400" dirty="0"/>
          </a:p>
        </p:txBody>
      </p:sp>
      <p:sp>
        <p:nvSpPr>
          <p:cNvPr id="29" name="Rounded Rectangle 28"/>
          <p:cNvSpPr/>
          <p:nvPr/>
        </p:nvSpPr>
        <p:spPr bwMode="auto">
          <a:xfrm>
            <a:off x="3745523" y="4419649"/>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endParaRPr lang="en-US" b="1" dirty="0">
              <a:latin typeface="Arial" pitchFamily="-107" charset="0"/>
            </a:endParaRPr>
          </a:p>
        </p:txBody>
      </p:sp>
      <p:sp>
        <p:nvSpPr>
          <p:cNvPr id="25" name="Rounded Rectangle 24"/>
          <p:cNvSpPr/>
          <p:nvPr/>
        </p:nvSpPr>
        <p:spPr bwMode="auto">
          <a:xfrm>
            <a:off x="3565771" y="4267249"/>
            <a:ext cx="1905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Agency</a:t>
            </a:r>
          </a:p>
          <a:p>
            <a:pPr algn="ctr" eaLnBrk="0" fontAlgn="base" hangingPunct="0">
              <a:lnSpc>
                <a:spcPct val="90000"/>
              </a:lnSpc>
              <a:spcBef>
                <a:spcPct val="0"/>
              </a:spcBef>
              <a:spcAft>
                <a:spcPct val="10000"/>
              </a:spcAft>
              <a:buSzPct val="125000"/>
            </a:pPr>
            <a:r>
              <a:rPr lang="en-US" b="1" dirty="0">
                <a:latin typeface="Arial" pitchFamily="-107" charset="0"/>
              </a:rPr>
              <a:t>Representative</a:t>
            </a:r>
          </a:p>
        </p:txBody>
      </p:sp>
      <p:sp>
        <p:nvSpPr>
          <p:cNvPr id="30" name="Rounded Rectangle 29"/>
          <p:cNvSpPr/>
          <p:nvPr/>
        </p:nvSpPr>
        <p:spPr bwMode="auto">
          <a:xfrm>
            <a:off x="6869723" y="3276649"/>
            <a:ext cx="1524000" cy="6858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Svc / Data Providers</a:t>
            </a:r>
          </a:p>
        </p:txBody>
      </p:sp>
      <p:sp>
        <p:nvSpPr>
          <p:cNvPr id="31" name="Rounded Rectangle 30"/>
          <p:cNvSpPr/>
          <p:nvPr/>
        </p:nvSpPr>
        <p:spPr bwMode="auto">
          <a:xfrm>
            <a:off x="6869723" y="5334049"/>
            <a:ext cx="1524000" cy="8382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ct val="90000"/>
              </a:lnSpc>
              <a:spcAft>
                <a:spcPct val="10000"/>
              </a:spcAft>
              <a:buSzPct val="125000"/>
            </a:pPr>
            <a:r>
              <a:rPr lang="en-US" b="1" dirty="0">
                <a:latin typeface="Arial" pitchFamily="-107" charset="0"/>
              </a:rPr>
              <a:t>Service Site &amp; Aperture</a:t>
            </a:r>
          </a:p>
        </p:txBody>
      </p:sp>
      <p:cxnSp>
        <p:nvCxnSpPr>
          <p:cNvPr id="34" name="Straight Arrow Connector 33"/>
          <p:cNvCxnSpPr>
            <a:stCxn id="25" idx="3"/>
            <a:endCxn id="7" idx="1"/>
          </p:cNvCxnSpPr>
          <p:nvPr/>
        </p:nvCxnSpPr>
        <p:spPr bwMode="auto">
          <a:xfrm>
            <a:off x="5470771" y="4610149"/>
            <a:ext cx="1398952" cy="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38" name="Straight Arrow Connector 37"/>
          <p:cNvCxnSpPr>
            <a:cxnSpLocks/>
            <a:stCxn id="25" idx="3"/>
            <a:endCxn id="31" idx="1"/>
          </p:cNvCxnSpPr>
          <p:nvPr/>
        </p:nvCxnSpPr>
        <p:spPr bwMode="auto">
          <a:xfrm>
            <a:off x="5470771" y="4610149"/>
            <a:ext cx="1398952" cy="11430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19" name="Straight Arrow Connector 18"/>
          <p:cNvCxnSpPr>
            <a:stCxn id="25" idx="3"/>
            <a:endCxn id="30" idx="1"/>
          </p:cNvCxnSpPr>
          <p:nvPr/>
        </p:nvCxnSpPr>
        <p:spPr bwMode="auto">
          <a:xfrm flipV="1">
            <a:off x="5470771" y="3619549"/>
            <a:ext cx="1398952" cy="9906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43" name="Rounded Rectangle 42"/>
          <p:cNvSpPr/>
          <p:nvPr/>
        </p:nvSpPr>
        <p:spPr bwMode="auto">
          <a:xfrm>
            <a:off x="8698523" y="4267249"/>
            <a:ext cx="1524000" cy="6858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solidFill>
                  <a:schemeClr val="bg1">
                    <a:lumMod val="65000"/>
                  </a:schemeClr>
                </a:solidFill>
                <a:latin typeface="Arial" pitchFamily="-107" charset="0"/>
              </a:rPr>
              <a:t>Service Access </a:t>
            </a:r>
            <a:r>
              <a:rPr lang="en-US" b="1" dirty="0" err="1">
                <a:solidFill>
                  <a:schemeClr val="bg1">
                    <a:lumMod val="65000"/>
                  </a:schemeClr>
                </a:solidFill>
                <a:latin typeface="Arial" pitchFamily="-107" charset="0"/>
              </a:rPr>
              <a:t>Pts</a:t>
            </a:r>
            <a:endParaRPr lang="en-US" b="1" dirty="0">
              <a:solidFill>
                <a:schemeClr val="bg1">
                  <a:lumMod val="65000"/>
                </a:schemeClr>
              </a:solidFill>
              <a:latin typeface="Arial" pitchFamily="-107" charset="0"/>
            </a:endParaRPr>
          </a:p>
        </p:txBody>
      </p:sp>
      <p:sp>
        <p:nvSpPr>
          <p:cNvPr id="44" name="Rounded Rectangle 43"/>
          <p:cNvSpPr/>
          <p:nvPr/>
        </p:nvSpPr>
        <p:spPr bwMode="auto">
          <a:xfrm>
            <a:off x="8698523" y="3276649"/>
            <a:ext cx="1524000" cy="6858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solidFill>
                  <a:schemeClr val="bg1">
                    <a:lumMod val="65000"/>
                  </a:schemeClr>
                </a:solidFill>
                <a:latin typeface="Arial" pitchFamily="-107" charset="0"/>
              </a:rPr>
              <a:t>Service</a:t>
            </a:r>
          </a:p>
          <a:p>
            <a:pPr algn="ctr" eaLnBrk="0" fontAlgn="base" hangingPunct="0">
              <a:lnSpc>
                <a:spcPct val="90000"/>
              </a:lnSpc>
              <a:spcBef>
                <a:spcPct val="0"/>
              </a:spcBef>
              <a:spcAft>
                <a:spcPct val="10000"/>
              </a:spcAft>
              <a:buSzPct val="125000"/>
            </a:pPr>
            <a:r>
              <a:rPr lang="en-US" dirty="0">
                <a:solidFill>
                  <a:schemeClr val="bg1">
                    <a:lumMod val="65000"/>
                  </a:schemeClr>
                </a:solidFill>
                <a:latin typeface="Arial" pitchFamily="-107" charset="0"/>
              </a:rPr>
              <a:t>Catalog</a:t>
            </a:r>
            <a:endParaRPr lang="en-US" b="1" dirty="0">
              <a:solidFill>
                <a:schemeClr val="bg1">
                  <a:lumMod val="65000"/>
                </a:schemeClr>
              </a:solidFill>
              <a:latin typeface="Arial" pitchFamily="-107" charset="0"/>
            </a:endParaRPr>
          </a:p>
        </p:txBody>
      </p:sp>
      <p:sp>
        <p:nvSpPr>
          <p:cNvPr id="45" name="Rounded Rectangle 44"/>
          <p:cNvSpPr/>
          <p:nvPr/>
        </p:nvSpPr>
        <p:spPr bwMode="auto">
          <a:xfrm>
            <a:off x="8698523" y="5257849"/>
            <a:ext cx="1524000" cy="914400"/>
          </a:xfrm>
          <a:prstGeom prst="roundRect">
            <a:avLst/>
          </a:prstGeom>
          <a:solidFill>
            <a:srgbClr val="FFFFFF"/>
          </a:solidFill>
          <a:ln w="38100" cap="flat" cmpd="sng" algn="ctr">
            <a:solidFill>
              <a:schemeClr val="accent1">
                <a:lumMod val="20000"/>
                <a:lumOff val="8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solidFill>
                  <a:schemeClr val="bg1">
                    <a:lumMod val="65000"/>
                  </a:schemeClr>
                </a:solidFill>
                <a:latin typeface="Arial" pitchFamily="-107" charset="0"/>
              </a:rPr>
              <a:t>User / Provider Credentials</a:t>
            </a:r>
          </a:p>
        </p:txBody>
      </p:sp>
      <p:sp>
        <p:nvSpPr>
          <p:cNvPr id="46" name="Rectangle 45"/>
          <p:cNvSpPr/>
          <p:nvPr/>
        </p:nvSpPr>
        <p:spPr>
          <a:xfrm>
            <a:off x="4355123" y="5105450"/>
            <a:ext cx="1391890" cy="307777"/>
          </a:xfrm>
          <a:prstGeom prst="rect">
            <a:avLst/>
          </a:prstGeom>
        </p:spPr>
        <p:txBody>
          <a:bodyPr wrap="none">
            <a:spAutoFit/>
          </a:bodyPr>
          <a:lstStyle/>
          <a:p>
            <a:r>
              <a:rPr lang="en-US" sz="1400" dirty="0">
                <a:latin typeface="Arial" pitchFamily="-107" charset="0"/>
              </a:rPr>
              <a:t>Has Role (1..*)</a:t>
            </a:r>
            <a:endParaRPr lang="en-US" sz="1400" dirty="0"/>
          </a:p>
        </p:txBody>
      </p:sp>
      <p:sp>
        <p:nvSpPr>
          <p:cNvPr id="47" name="Rectangle 46"/>
          <p:cNvSpPr/>
          <p:nvPr/>
        </p:nvSpPr>
        <p:spPr>
          <a:xfrm>
            <a:off x="5802924" y="3733849"/>
            <a:ext cx="920445" cy="523220"/>
          </a:xfrm>
          <a:prstGeom prst="rect">
            <a:avLst/>
          </a:prstGeom>
        </p:spPr>
        <p:txBody>
          <a:bodyPr wrap="none">
            <a:spAutoFit/>
          </a:bodyPr>
          <a:lstStyle/>
          <a:p>
            <a:r>
              <a:rPr lang="en-US" sz="1400" dirty="0">
                <a:latin typeface="Arial" pitchFamily="-107" charset="0"/>
              </a:rPr>
              <a:t>Manages</a:t>
            </a:r>
          </a:p>
          <a:p>
            <a:r>
              <a:rPr lang="en-US" sz="1400" dirty="0">
                <a:latin typeface="Arial" pitchFamily="-107" charset="0"/>
              </a:rPr>
              <a:t>own data</a:t>
            </a:r>
            <a:endParaRPr lang="en-US" sz="1400" dirty="0"/>
          </a:p>
        </p:txBody>
      </p:sp>
      <p:sp>
        <p:nvSpPr>
          <p:cNvPr id="50" name="Rectangle 49"/>
          <p:cNvSpPr/>
          <p:nvPr/>
        </p:nvSpPr>
        <p:spPr>
          <a:xfrm>
            <a:off x="5815136" y="4279461"/>
            <a:ext cx="941283" cy="307777"/>
          </a:xfrm>
          <a:prstGeom prst="rect">
            <a:avLst/>
          </a:prstGeom>
        </p:spPr>
        <p:txBody>
          <a:bodyPr wrap="none">
            <a:spAutoFit/>
          </a:bodyPr>
          <a:lstStyle/>
          <a:p>
            <a:r>
              <a:rPr lang="en-US" sz="1400" dirty="0">
                <a:latin typeface="Arial" pitchFamily="-107" charset="0"/>
              </a:rPr>
              <a:t>Requests</a:t>
            </a:r>
            <a:endParaRPr lang="en-US" sz="1400" dirty="0"/>
          </a:p>
        </p:txBody>
      </p:sp>
      <p:sp>
        <p:nvSpPr>
          <p:cNvPr id="52" name="Rectangle 51"/>
          <p:cNvSpPr/>
          <p:nvPr/>
        </p:nvSpPr>
        <p:spPr>
          <a:xfrm>
            <a:off x="8927123" y="873987"/>
            <a:ext cx="2590800" cy="954107"/>
          </a:xfrm>
          <a:prstGeom prst="rect">
            <a:avLst/>
          </a:prstGeom>
        </p:spPr>
        <p:txBody>
          <a:bodyPr wrap="square">
            <a:spAutoFit/>
          </a:bodyPr>
          <a:lstStyle/>
          <a:p>
            <a:r>
              <a:rPr lang="en-US" sz="1400" dirty="0">
                <a:solidFill>
                  <a:srgbClr val="FF0000"/>
                </a:solidFill>
                <a:latin typeface="Arial" pitchFamily="-107" charset="0"/>
              </a:rPr>
              <a:t>All of these registries are created and managed by SANA, with their own specific policies. </a:t>
            </a:r>
            <a:endParaRPr lang="en-US" sz="1400" dirty="0">
              <a:solidFill>
                <a:srgbClr val="FF0000"/>
              </a:solidFill>
            </a:endParaRPr>
          </a:p>
        </p:txBody>
      </p:sp>
      <p:sp>
        <p:nvSpPr>
          <p:cNvPr id="32" name="Rectangle 31"/>
          <p:cNvSpPr/>
          <p:nvPr/>
        </p:nvSpPr>
        <p:spPr>
          <a:xfrm>
            <a:off x="5879124" y="5105449"/>
            <a:ext cx="920445" cy="523220"/>
          </a:xfrm>
          <a:prstGeom prst="rect">
            <a:avLst/>
          </a:prstGeom>
        </p:spPr>
        <p:txBody>
          <a:bodyPr wrap="none">
            <a:spAutoFit/>
          </a:bodyPr>
          <a:lstStyle/>
          <a:p>
            <a:r>
              <a:rPr lang="en-US" sz="1400" dirty="0">
                <a:latin typeface="Arial" pitchFamily="-107" charset="0"/>
              </a:rPr>
              <a:t>Manages</a:t>
            </a:r>
          </a:p>
          <a:p>
            <a:r>
              <a:rPr lang="en-US" sz="1400" dirty="0">
                <a:latin typeface="Arial" pitchFamily="-107" charset="0"/>
              </a:rPr>
              <a:t>own data</a:t>
            </a:r>
            <a:endParaRPr lang="en-US" sz="1400" dirty="0"/>
          </a:p>
        </p:txBody>
      </p:sp>
      <p:cxnSp>
        <p:nvCxnSpPr>
          <p:cNvPr id="35" name="Straight Arrow Connector 34"/>
          <p:cNvCxnSpPr>
            <a:stCxn id="6" idx="2"/>
            <a:endCxn id="30" idx="0"/>
          </p:cNvCxnSpPr>
          <p:nvPr/>
        </p:nvCxnSpPr>
        <p:spPr bwMode="auto">
          <a:xfrm>
            <a:off x="6490225" y="2064731"/>
            <a:ext cx="1141498" cy="1211919"/>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33" name="Rounded Rectangle 32"/>
          <p:cNvSpPr/>
          <p:nvPr/>
        </p:nvSpPr>
        <p:spPr bwMode="auto">
          <a:xfrm>
            <a:off x="2443305" y="1902821"/>
            <a:ext cx="1524000" cy="68152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a:latin typeface="Arial" pitchFamily="-107" charset="0"/>
              </a:rPr>
              <a:t>CCSDS Agency</a:t>
            </a:r>
            <a:endParaRPr lang="en-US" b="1" dirty="0">
              <a:latin typeface="Arial" pitchFamily="-107" charset="0"/>
            </a:endParaRPr>
          </a:p>
        </p:txBody>
      </p:sp>
      <p:cxnSp>
        <p:nvCxnSpPr>
          <p:cNvPr id="53" name="Straight Arrow Connector 52"/>
          <p:cNvCxnSpPr>
            <a:stCxn id="33" idx="3"/>
            <a:endCxn id="6" idx="1"/>
          </p:cNvCxnSpPr>
          <p:nvPr/>
        </p:nvCxnSpPr>
        <p:spPr bwMode="auto">
          <a:xfrm flipV="1">
            <a:off x="3967305" y="1828095"/>
            <a:ext cx="1456120" cy="415487"/>
          </a:xfrm>
          <a:prstGeom prst="straightConnector1">
            <a:avLst/>
          </a:prstGeom>
          <a:solidFill>
            <a:srgbClr val="FFFFFF"/>
          </a:solidFill>
          <a:ln w="28575" cap="flat" cmpd="sng" algn="ctr">
            <a:solidFill>
              <a:srgbClr val="000000"/>
            </a:solidFill>
            <a:prstDash val="solid"/>
            <a:round/>
            <a:headEnd type="none" w="med" len="med"/>
            <a:tailEnd type="arrow"/>
          </a:ln>
          <a:effectLst/>
        </p:spPr>
      </p:cxnSp>
      <p:cxnSp>
        <p:nvCxnSpPr>
          <p:cNvPr id="54" name="Straight Arrow Connector 53"/>
          <p:cNvCxnSpPr>
            <a:stCxn id="33" idx="2"/>
            <a:endCxn id="8" idx="1"/>
          </p:cNvCxnSpPr>
          <p:nvPr/>
        </p:nvCxnSpPr>
        <p:spPr bwMode="auto">
          <a:xfrm>
            <a:off x="3205305" y="2584341"/>
            <a:ext cx="467348" cy="654208"/>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56" name="Rectangle 55"/>
          <p:cNvSpPr/>
          <p:nvPr/>
        </p:nvSpPr>
        <p:spPr>
          <a:xfrm>
            <a:off x="2531155" y="2625169"/>
            <a:ext cx="921570" cy="523220"/>
          </a:xfrm>
          <a:prstGeom prst="rect">
            <a:avLst/>
          </a:prstGeom>
        </p:spPr>
        <p:txBody>
          <a:bodyPr wrap="square">
            <a:spAutoFit/>
          </a:bodyPr>
          <a:lstStyle/>
          <a:p>
            <a:r>
              <a:rPr lang="en-US" sz="1400" dirty="0">
                <a:latin typeface="Arial" pitchFamily="-107" charset="0"/>
              </a:rPr>
              <a:t>Org has (1)</a:t>
            </a:r>
            <a:endParaRPr lang="en-US" sz="1400" dirty="0"/>
          </a:p>
        </p:txBody>
      </p:sp>
      <p:sp>
        <p:nvSpPr>
          <p:cNvPr id="59" name="Rectangle 58"/>
          <p:cNvSpPr/>
          <p:nvPr/>
        </p:nvSpPr>
        <p:spPr>
          <a:xfrm>
            <a:off x="1731549" y="1447849"/>
            <a:ext cx="1037587" cy="523220"/>
          </a:xfrm>
          <a:prstGeom prst="rect">
            <a:avLst/>
          </a:prstGeom>
        </p:spPr>
        <p:txBody>
          <a:bodyPr wrap="square">
            <a:spAutoFit/>
          </a:bodyPr>
          <a:lstStyle/>
          <a:p>
            <a:r>
              <a:rPr lang="en-US" sz="1400" dirty="0">
                <a:latin typeface="Arial" pitchFamily="-107" charset="0"/>
              </a:rPr>
              <a:t>Approved by CMC</a:t>
            </a:r>
            <a:endParaRPr lang="en-US" sz="1400" dirty="0"/>
          </a:p>
        </p:txBody>
      </p:sp>
      <p:sp>
        <p:nvSpPr>
          <p:cNvPr id="66" name="Rectangle 65"/>
          <p:cNvSpPr/>
          <p:nvPr/>
        </p:nvSpPr>
        <p:spPr>
          <a:xfrm>
            <a:off x="4040792" y="1515927"/>
            <a:ext cx="1004041" cy="523220"/>
          </a:xfrm>
          <a:prstGeom prst="rect">
            <a:avLst/>
          </a:prstGeom>
        </p:spPr>
        <p:txBody>
          <a:bodyPr wrap="square">
            <a:spAutoFit/>
          </a:bodyPr>
          <a:lstStyle/>
          <a:p>
            <a:r>
              <a:rPr lang="en-US" sz="1400" dirty="0">
                <a:latin typeface="Arial" pitchFamily="-107" charset="0"/>
              </a:rPr>
              <a:t>Sponsors (0…*) </a:t>
            </a:r>
            <a:endParaRPr lang="en-US" sz="1400" dirty="0"/>
          </a:p>
        </p:txBody>
      </p:sp>
      <p:cxnSp>
        <p:nvCxnSpPr>
          <p:cNvPr id="67" name="Straight Arrow Connector 66"/>
          <p:cNvCxnSpPr>
            <a:stCxn id="33" idx="3"/>
            <a:endCxn id="30" idx="0"/>
          </p:cNvCxnSpPr>
          <p:nvPr/>
        </p:nvCxnSpPr>
        <p:spPr bwMode="auto">
          <a:xfrm>
            <a:off x="3967305" y="2243581"/>
            <a:ext cx="3664418" cy="1033068"/>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70" name="Rectangle 69"/>
          <p:cNvSpPr/>
          <p:nvPr/>
        </p:nvSpPr>
        <p:spPr>
          <a:xfrm>
            <a:off x="6205612" y="2417098"/>
            <a:ext cx="1035514" cy="523220"/>
          </a:xfrm>
          <a:prstGeom prst="rect">
            <a:avLst/>
          </a:prstGeom>
        </p:spPr>
        <p:txBody>
          <a:bodyPr wrap="square">
            <a:spAutoFit/>
          </a:bodyPr>
          <a:lstStyle/>
          <a:p>
            <a:r>
              <a:rPr lang="en-US" sz="1400" dirty="0">
                <a:latin typeface="Arial" pitchFamily="-107" charset="0"/>
              </a:rPr>
              <a:t>Org has (0..*)</a:t>
            </a:r>
            <a:endParaRPr lang="en-US" sz="1400" dirty="0"/>
          </a:p>
        </p:txBody>
      </p:sp>
    </p:spTree>
    <p:extLst>
      <p:ext uri="{BB962C8B-B14F-4D97-AF65-F5344CB8AC3E}">
        <p14:creationId xmlns:p14="http://schemas.microsoft.com/office/powerpoint/2010/main" val="2223043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Registry Management Policy – “Cross Cutting Registries”</a:t>
            </a:r>
          </a:p>
        </p:txBody>
      </p:sp>
      <p:sp>
        <p:nvSpPr>
          <p:cNvPr id="3" name="Content Placeholder 2"/>
          <p:cNvSpPr>
            <a:spLocks noGrp="1"/>
          </p:cNvSpPr>
          <p:nvPr>
            <p:ph idx="1"/>
          </p:nvPr>
        </p:nvSpPr>
        <p:spPr>
          <a:xfrm>
            <a:off x="609600" y="1019908"/>
            <a:ext cx="11054862" cy="5410200"/>
          </a:xfrm>
        </p:spPr>
        <p:txBody>
          <a:bodyPr/>
          <a:lstStyle/>
          <a:p>
            <a:r>
              <a:rPr lang="en-US" dirty="0"/>
              <a:t>For all registries </a:t>
            </a:r>
            <a:r>
              <a:rPr lang="en-US" u="sng" dirty="0"/>
              <a:t>where the scope cross-cuts more than one Area, </a:t>
            </a:r>
            <a:r>
              <a:rPr lang="en-US" dirty="0"/>
              <a:t>assign responsibility at the CESG level and delegate management as needed for operational purposes:</a:t>
            </a:r>
          </a:p>
          <a:p>
            <a:pPr lvl="1"/>
            <a:r>
              <a:rPr lang="en-US" dirty="0"/>
              <a:t>URN Namespace (requested by WGs, managed by proposed XML Expert Group)</a:t>
            </a:r>
          </a:p>
          <a:p>
            <a:pPr lvl="1"/>
            <a:r>
              <a:rPr lang="en-US" dirty="0"/>
              <a:t>XML registries (created / updated by WGs, managed by proposed XML Expert Group)</a:t>
            </a:r>
          </a:p>
          <a:p>
            <a:pPr lvl="1"/>
            <a:r>
              <a:rPr lang="en-US" dirty="0"/>
              <a:t>CCSDS ISO OID top level registry – engineered (SSG)</a:t>
            </a:r>
          </a:p>
          <a:p>
            <a:pPr lvl="1"/>
            <a:r>
              <a:rPr lang="en-US" dirty="0"/>
              <a:t>SANA as a whole (SSG)</a:t>
            </a:r>
          </a:p>
          <a:p>
            <a:pPr lvl="1"/>
            <a:r>
              <a:rPr lang="en-US" dirty="0"/>
              <a:t>CCSDS Glossary, Terms, and Abbreviations (created / updated by WGs, managed by some new Terminology / Ontology Expert Group)</a:t>
            </a:r>
          </a:p>
          <a:p>
            <a:pPr lvl="1"/>
            <a:endParaRPr lang="en-US" dirty="0"/>
          </a:p>
          <a:p>
            <a:r>
              <a:rPr lang="en-US" dirty="0"/>
              <a:t>Expert Groups would be chartered and approved (as needed) by the CESG, work largely via email and telecon, and be staffed by existing CCSDS experts in the subject matter.  See later discussion.</a:t>
            </a:r>
          </a:p>
          <a:p>
            <a:pPr lvl="1"/>
            <a:endParaRPr lang="en-US" dirty="0"/>
          </a:p>
          <a:p>
            <a:endParaRPr lang="en-US" dirty="0"/>
          </a:p>
        </p:txBody>
      </p:sp>
    </p:spTree>
    <p:extLst>
      <p:ext uri="{BB962C8B-B14F-4D97-AF65-F5344CB8AC3E}">
        <p14:creationId xmlns:p14="http://schemas.microsoft.com/office/powerpoint/2010/main" val="157133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Registry Management Policy – “Area / Local Registries”</a:t>
            </a:r>
          </a:p>
        </p:txBody>
      </p:sp>
      <p:sp>
        <p:nvSpPr>
          <p:cNvPr id="3" name="Content Placeholder 2"/>
          <p:cNvSpPr>
            <a:spLocks noGrp="1"/>
          </p:cNvSpPr>
          <p:nvPr>
            <p:ph idx="1"/>
          </p:nvPr>
        </p:nvSpPr>
        <p:spPr>
          <a:xfrm>
            <a:off x="937846" y="1066801"/>
            <a:ext cx="10386646" cy="5059363"/>
          </a:xfrm>
        </p:spPr>
        <p:txBody>
          <a:bodyPr/>
          <a:lstStyle/>
          <a:p>
            <a:r>
              <a:rPr lang="en-US" dirty="0"/>
              <a:t>For any registry </a:t>
            </a:r>
            <a:r>
              <a:rPr lang="en-US" u="sng" dirty="0"/>
              <a:t>where the creator / owner of the data is really a WG (or Area)</a:t>
            </a:r>
            <a:r>
              <a:rPr lang="en-US" dirty="0"/>
              <a:t>, assign responsibility for updates to the Area:</a:t>
            </a:r>
          </a:p>
          <a:p>
            <a:endParaRPr lang="en-US" dirty="0"/>
          </a:p>
          <a:p>
            <a:pPr lvl="1"/>
            <a:r>
              <a:rPr lang="en-US" dirty="0"/>
              <a:t>Protocol identifiers, extensions, and version numbers (defined in a BB and often “fixed”)</a:t>
            </a:r>
          </a:p>
          <a:p>
            <a:pPr lvl="1"/>
            <a:r>
              <a:rPr lang="en-US" dirty="0"/>
              <a:t>Catalogs, source lists, other locally managed information even if it is globally accessed (defined in a BB)</a:t>
            </a:r>
          </a:p>
          <a:p>
            <a:pPr lvl="1"/>
            <a:r>
              <a:rPr lang="en-US" dirty="0"/>
              <a:t>WG specific data items (such as </a:t>
            </a:r>
            <a:r>
              <a:rPr lang="en-US" dirty="0" err="1"/>
              <a:t>Nav</a:t>
            </a:r>
            <a:r>
              <a:rPr lang="en-US" dirty="0"/>
              <a:t> 6-DOF &amp; quaternions)</a:t>
            </a:r>
          </a:p>
          <a:p>
            <a:pPr lvl="1"/>
            <a:r>
              <a:rPr lang="en-US" dirty="0"/>
              <a:t>Any ISO OID sub-registry specifically allocated to a WG (defined in a BB)</a:t>
            </a:r>
          </a:p>
          <a:p>
            <a:pPr lvl="1"/>
            <a:endParaRPr lang="en-US" dirty="0"/>
          </a:p>
          <a:p>
            <a:pPr lvl="1"/>
            <a:r>
              <a:rPr lang="en-US" dirty="0"/>
              <a:t>Management may be “delegated down” to the WG by the Area as needed, but the Area handles issues such as when a WG goes dormant</a:t>
            </a:r>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319825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BD5A-81B9-B940-B9DB-06DF596FE46A}"/>
              </a:ext>
            </a:extLst>
          </p:cNvPr>
          <p:cNvSpPr>
            <a:spLocks noGrp="1"/>
          </p:cNvSpPr>
          <p:nvPr>
            <p:ph type="title"/>
          </p:nvPr>
        </p:nvSpPr>
        <p:spPr/>
        <p:txBody>
          <a:bodyPr/>
          <a:lstStyle/>
          <a:p>
            <a:r>
              <a:rPr lang="en-US" dirty="0"/>
              <a:t>Remaining CMC Action Item Topics</a:t>
            </a:r>
          </a:p>
        </p:txBody>
      </p:sp>
      <p:sp>
        <p:nvSpPr>
          <p:cNvPr id="3" name="Content Placeholder 2">
            <a:extLst>
              <a:ext uri="{FF2B5EF4-FFF2-40B4-BE49-F238E27FC236}">
                <a16:creationId xmlns:a16="http://schemas.microsoft.com/office/drawing/2014/main" id="{FCD2C963-D0DF-E44D-9294-EBC4C1C30E24}"/>
              </a:ext>
            </a:extLst>
          </p:cNvPr>
          <p:cNvSpPr>
            <a:spLocks noGrp="1"/>
          </p:cNvSpPr>
          <p:nvPr>
            <p:ph idx="1"/>
          </p:nvPr>
        </p:nvSpPr>
        <p:spPr>
          <a:xfrm>
            <a:off x="609600" y="1210809"/>
            <a:ext cx="10863100" cy="4794738"/>
          </a:xfrm>
        </p:spPr>
        <p:txBody>
          <a:bodyPr/>
          <a:lstStyle/>
          <a:p>
            <a:pPr lvl="1"/>
            <a:r>
              <a:rPr lang="en-US" sz="2400" b="0" dirty="0">
                <a:solidFill>
                  <a:schemeClr val="bg1">
                    <a:lumMod val="75000"/>
                  </a:schemeClr>
                </a:solidFill>
              </a:rPr>
              <a:t>a description of the purpose of the current format of the SANA registries</a:t>
            </a:r>
          </a:p>
          <a:p>
            <a:pPr lvl="1"/>
            <a:r>
              <a:rPr lang="en-US" sz="2400" b="0" dirty="0"/>
              <a:t>the expected use cases for the SANA registries</a:t>
            </a:r>
          </a:p>
          <a:p>
            <a:pPr lvl="1"/>
            <a:r>
              <a:rPr lang="en-US" sz="2400" b="0" dirty="0">
                <a:solidFill>
                  <a:schemeClr val="bg1">
                    <a:lumMod val="75000"/>
                  </a:schemeClr>
                </a:solidFill>
              </a:rPr>
              <a:t>the intended scope of the SANA registries</a:t>
            </a:r>
          </a:p>
          <a:p>
            <a:pPr lvl="1"/>
            <a:r>
              <a:rPr lang="en-US" sz="2400" b="0" dirty="0"/>
              <a:t>the remaining development and maintenance efforts required to get the SANA registry into a usable format for the end user</a:t>
            </a:r>
          </a:p>
          <a:p>
            <a:pPr lvl="1"/>
            <a:r>
              <a:rPr lang="en-US" sz="2400" b="0" dirty="0"/>
              <a:t>the driving requirements for the level of detail being requested throughout the registries. For example, individual roles of contacts on the CWE</a:t>
            </a:r>
          </a:p>
          <a:p>
            <a:pPr lvl="1"/>
            <a:r>
              <a:rPr lang="en-US" sz="2400" b="0" dirty="0"/>
              <a:t>define the benefit of the SANA registry vs. the following resource requirements:</a:t>
            </a:r>
          </a:p>
          <a:p>
            <a:pPr lvl="2"/>
            <a:r>
              <a:rPr lang="en-US" b="0" dirty="0"/>
              <a:t>Dollar costs to maintain and update the SANA registries</a:t>
            </a:r>
          </a:p>
          <a:p>
            <a:pPr lvl="2"/>
            <a:r>
              <a:rPr lang="en-US" b="0" dirty="0"/>
              <a:t>Short- and long-term data input and management requirements by the SANA registries</a:t>
            </a:r>
          </a:p>
          <a:p>
            <a:pPr lvl="2"/>
            <a:r>
              <a:rPr lang="en-US" b="0" dirty="0"/>
              <a:t>Short- and long-term data input and management requirements by participating agencies</a:t>
            </a:r>
          </a:p>
          <a:p>
            <a:endParaRPr lang="en-US" sz="2800" dirty="0"/>
          </a:p>
        </p:txBody>
      </p:sp>
    </p:spTree>
    <p:extLst>
      <p:ext uri="{BB962C8B-B14F-4D97-AF65-F5344CB8AC3E}">
        <p14:creationId xmlns:p14="http://schemas.microsoft.com/office/powerpoint/2010/main" val="1004283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0346D-CF2E-414B-A01B-7AF7012C2970}"/>
              </a:ext>
            </a:extLst>
          </p:cNvPr>
          <p:cNvSpPr>
            <a:spLocks noGrp="1"/>
          </p:cNvSpPr>
          <p:nvPr>
            <p:ph type="title"/>
          </p:nvPr>
        </p:nvSpPr>
        <p:spPr/>
        <p:txBody>
          <a:bodyPr/>
          <a:lstStyle/>
          <a:p>
            <a:r>
              <a:rPr lang="en-US" sz="2800" dirty="0"/>
              <a:t>Expected Users of the SANA registries</a:t>
            </a:r>
            <a:endParaRPr lang="en-US" dirty="0"/>
          </a:p>
        </p:txBody>
      </p:sp>
      <p:sp>
        <p:nvSpPr>
          <p:cNvPr id="3" name="Content Placeholder 2">
            <a:extLst>
              <a:ext uri="{FF2B5EF4-FFF2-40B4-BE49-F238E27FC236}">
                <a16:creationId xmlns:a16="http://schemas.microsoft.com/office/drawing/2014/main" id="{B7349E78-9FEE-6E41-BC19-136ED9FE5058}"/>
              </a:ext>
            </a:extLst>
          </p:cNvPr>
          <p:cNvSpPr>
            <a:spLocks noGrp="1"/>
          </p:cNvSpPr>
          <p:nvPr>
            <p:ph idx="1"/>
          </p:nvPr>
        </p:nvSpPr>
        <p:spPr>
          <a:xfrm>
            <a:off x="609600" y="846137"/>
            <a:ext cx="10863100" cy="5193325"/>
          </a:xfrm>
        </p:spPr>
        <p:txBody>
          <a:bodyPr/>
          <a:lstStyle/>
          <a:p>
            <a:r>
              <a:rPr lang="en-US" sz="2400" dirty="0"/>
              <a:t>Users of CCSDS standards, and users of services provided by CCSDS agencies: provide answers to who, where, what, how questions?</a:t>
            </a:r>
          </a:p>
          <a:p>
            <a:r>
              <a:rPr lang="en-US" sz="2400" dirty="0"/>
              <a:t>Working Groups that need to identify organizations that offer services. Examples: CSS SM, CSTS; MOIMS </a:t>
            </a:r>
            <a:r>
              <a:rPr lang="en-US" sz="2400" dirty="0" err="1"/>
              <a:t>Nav</a:t>
            </a:r>
            <a:r>
              <a:rPr lang="en-US" sz="2400" dirty="0"/>
              <a:t>, MO, MP; SLS SCID; SOIS EDS; SEA D-DOR; SIS DTN registries</a:t>
            </a:r>
          </a:p>
          <a:p>
            <a:r>
              <a:rPr lang="en-US" sz="2400" dirty="0"/>
              <a:t>Working Groups that need to identify points of contact or experts who can support service uses. Examples: CSS SM, CSTS; MOIMS </a:t>
            </a:r>
            <a:r>
              <a:rPr lang="en-US" sz="2400" dirty="0" err="1"/>
              <a:t>Nav</a:t>
            </a:r>
            <a:r>
              <a:rPr lang="en-US" sz="2400" dirty="0"/>
              <a:t>, MO, MP; SOIS EDS; SEA D-DOR; SIS DTN; SLS  </a:t>
            </a:r>
          </a:p>
          <a:p>
            <a:r>
              <a:rPr lang="en-US" sz="2400" dirty="0"/>
              <a:t>Agencies and service providers (associates) that wish to identify a sub-organization or point of contact for services. Examples: CSS SM, CSTS; MOIMS </a:t>
            </a:r>
            <a:r>
              <a:rPr lang="en-US" sz="2400" dirty="0" err="1"/>
              <a:t>Nav</a:t>
            </a:r>
            <a:r>
              <a:rPr lang="en-US" sz="2400" dirty="0"/>
              <a:t>, MO, MP; SOIS EDS; SEA D-DOR</a:t>
            </a:r>
          </a:p>
          <a:p>
            <a:r>
              <a:rPr lang="en-US" sz="2400" dirty="0"/>
              <a:t>SANA &amp; WG use to identify authorized Agency Representatives who have delegated roles to: request / relinquish SCID assignment; update service / </a:t>
            </a:r>
            <a:r>
              <a:rPr lang="en-US" sz="2400" dirty="0" err="1"/>
              <a:t>PoC</a:t>
            </a:r>
            <a:r>
              <a:rPr lang="en-US" sz="2400" dirty="0"/>
              <a:t> entries</a:t>
            </a:r>
          </a:p>
          <a:p>
            <a:r>
              <a:rPr lang="en-US" sz="2400" dirty="0"/>
              <a:t>Working Groups to register XML Schemas and other data formats</a:t>
            </a:r>
          </a:p>
          <a:p>
            <a:r>
              <a:rPr lang="en-US" sz="2400" dirty="0"/>
              <a:t>Agencies to register spacecraft, ground stations, services, quasars, DTN Nodes, people, </a:t>
            </a:r>
            <a:r>
              <a:rPr lang="en-US" sz="2400" dirty="0" err="1"/>
              <a:t>etc</a:t>
            </a:r>
            <a:r>
              <a:rPr lang="en-US" sz="2400" dirty="0"/>
              <a:t>, </a:t>
            </a:r>
            <a:r>
              <a:rPr lang="en-US" sz="2400" dirty="0" err="1"/>
              <a:t>etc</a:t>
            </a:r>
            <a:r>
              <a:rPr lang="en-US" sz="2400" dirty="0"/>
              <a:t>, to provide globally unique identifiers (OID)</a:t>
            </a:r>
          </a:p>
          <a:p>
            <a:endParaRPr lang="en-US" sz="2400" dirty="0"/>
          </a:p>
        </p:txBody>
      </p:sp>
    </p:spTree>
    <p:extLst>
      <p:ext uri="{BB962C8B-B14F-4D97-AF65-F5344CB8AC3E}">
        <p14:creationId xmlns:p14="http://schemas.microsoft.com/office/powerpoint/2010/main" val="174473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3866"/>
            <a:ext cx="8229600" cy="961309"/>
          </a:xfrm>
        </p:spPr>
        <p:txBody>
          <a:bodyPr>
            <a:normAutofit/>
          </a:bodyPr>
          <a:lstStyle/>
          <a:p>
            <a:r>
              <a:rPr lang="en-US"/>
              <a:t>SANA Use Cases</a:t>
            </a:r>
          </a:p>
        </p:txBody>
      </p:sp>
      <p:sp>
        <p:nvSpPr>
          <p:cNvPr id="4" name="Rectangle 1"/>
          <p:cNvSpPr>
            <a:spLocks noGrp="1" noChangeArrowheads="1"/>
          </p:cNvSpPr>
          <p:nvPr>
            <p:ph idx="1"/>
          </p:nvPr>
        </p:nvSpPr>
        <p:spPr bwMode="auto">
          <a:xfrm>
            <a:off x="715108" y="760719"/>
            <a:ext cx="10996246" cy="574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a:lnSpc>
                <a:spcPct val="90000"/>
              </a:lnSpc>
              <a:spcBef>
                <a:spcPct val="0"/>
              </a:spcBef>
              <a:spcAft>
                <a:spcPct val="0"/>
              </a:spcAft>
            </a:pPr>
            <a:r>
              <a:rPr lang="en-US" altLang="en-US" sz="2400" dirty="0">
                <a:latin typeface="Arial" charset="0"/>
              </a:rPr>
              <a:t>Update Organization and Contact information to keep it up to date.</a:t>
            </a:r>
          </a:p>
          <a:p>
            <a:pPr>
              <a:lnSpc>
                <a:spcPct val="90000"/>
              </a:lnSpc>
              <a:spcBef>
                <a:spcPct val="0"/>
              </a:spcBef>
              <a:spcAft>
                <a:spcPct val="0"/>
              </a:spcAft>
            </a:pPr>
            <a:r>
              <a:rPr lang="en-US" altLang="en-US" sz="2400" dirty="0">
                <a:latin typeface="Arial" charset="0"/>
              </a:rPr>
              <a:t>Provide single point, on-line, access to organizations, points of contact, terminology and other registries.</a:t>
            </a:r>
          </a:p>
          <a:p>
            <a:pPr>
              <a:lnSpc>
                <a:spcPct val="90000"/>
              </a:lnSpc>
              <a:spcBef>
                <a:spcPct val="0"/>
              </a:spcBef>
              <a:spcAft>
                <a:spcPct val="0"/>
              </a:spcAft>
            </a:pPr>
            <a:r>
              <a:rPr lang="en-US" altLang="en-US" sz="2400" dirty="0">
                <a:latin typeface="Arial" charset="0"/>
              </a:rPr>
              <a:t>Look up agency, service provider, or other organization point of contact.</a:t>
            </a:r>
          </a:p>
          <a:p>
            <a:pPr>
              <a:lnSpc>
                <a:spcPct val="90000"/>
              </a:lnSpc>
              <a:spcBef>
                <a:spcPct val="0"/>
              </a:spcBef>
              <a:spcAft>
                <a:spcPct val="0"/>
              </a:spcAft>
            </a:pPr>
            <a:r>
              <a:rPr lang="en-US" altLang="en-US" sz="2400" dirty="0">
                <a:latin typeface="Arial" charset="0"/>
              </a:rPr>
              <a:t>Lookup existing SCID or OID to determine spacecraft identifiers or owner.</a:t>
            </a:r>
          </a:p>
          <a:p>
            <a:pPr>
              <a:lnSpc>
                <a:spcPct val="90000"/>
              </a:lnSpc>
              <a:spcBef>
                <a:spcPct val="0"/>
              </a:spcBef>
              <a:spcAft>
                <a:spcPct val="0"/>
              </a:spcAft>
            </a:pPr>
            <a:r>
              <a:rPr lang="en-US" altLang="en-US" sz="2400" dirty="0">
                <a:latin typeface="Arial" charset="0"/>
              </a:rPr>
              <a:t>Request new </a:t>
            </a:r>
            <a:r>
              <a:rPr lang="en-US" altLang="en-US" sz="2400" dirty="0" err="1">
                <a:latin typeface="Arial" charset="0"/>
              </a:rPr>
              <a:t>SpaceCraft</a:t>
            </a:r>
            <a:r>
              <a:rPr lang="en-US" altLang="en-US" sz="2400" dirty="0">
                <a:latin typeface="Arial" charset="0"/>
              </a:rPr>
              <a:t> </a:t>
            </a:r>
            <a:r>
              <a:rPr lang="en-US" altLang="en-US" sz="2400" dirty="0" err="1">
                <a:latin typeface="Arial" charset="0"/>
              </a:rPr>
              <a:t>IDentifier</a:t>
            </a:r>
            <a:r>
              <a:rPr lang="en-US" altLang="en-US" sz="2400" dirty="0">
                <a:latin typeface="Arial" charset="0"/>
              </a:rPr>
              <a:t> (SCID), Object Identifier (OID), or assigned protocol number (DTN Node #) by authorized persons.</a:t>
            </a:r>
          </a:p>
          <a:p>
            <a:pPr>
              <a:lnSpc>
                <a:spcPct val="90000"/>
              </a:lnSpc>
              <a:spcBef>
                <a:spcPct val="0"/>
              </a:spcBef>
              <a:spcAft>
                <a:spcPct val="0"/>
              </a:spcAft>
            </a:pPr>
            <a:r>
              <a:rPr lang="en-US" altLang="en-US" sz="2400" dirty="0">
                <a:latin typeface="Arial" charset="0"/>
              </a:rPr>
              <a:t>Determine existing protocol identifiers.</a:t>
            </a:r>
          </a:p>
          <a:p>
            <a:pPr>
              <a:lnSpc>
                <a:spcPct val="90000"/>
              </a:lnSpc>
              <a:spcBef>
                <a:spcPct val="0"/>
              </a:spcBef>
              <a:spcAft>
                <a:spcPct val="0"/>
              </a:spcAft>
            </a:pPr>
            <a:r>
              <a:rPr lang="en-US" altLang="en-US" sz="2400" dirty="0">
                <a:latin typeface="Arial" charset="0"/>
              </a:rPr>
              <a:t>Register new XML schema, fetch updated schema, validate XML documents against existing schema validators (future).</a:t>
            </a:r>
          </a:p>
          <a:p>
            <a:pPr>
              <a:lnSpc>
                <a:spcPct val="90000"/>
              </a:lnSpc>
              <a:spcBef>
                <a:spcPct val="0"/>
              </a:spcBef>
              <a:spcAft>
                <a:spcPct val="0"/>
              </a:spcAft>
            </a:pPr>
            <a:r>
              <a:rPr lang="en-US" altLang="en-US" sz="2400" dirty="0">
                <a:latin typeface="Arial" charset="0"/>
              </a:rPr>
              <a:t>Translate URN or OID name into an on-line reference URL.</a:t>
            </a:r>
          </a:p>
          <a:p>
            <a:pPr>
              <a:lnSpc>
                <a:spcPct val="90000"/>
              </a:lnSpc>
              <a:spcBef>
                <a:spcPct val="0"/>
              </a:spcBef>
              <a:spcAft>
                <a:spcPct val="0"/>
              </a:spcAft>
            </a:pPr>
            <a:r>
              <a:rPr lang="en-US" altLang="en-US" sz="2400" dirty="0">
                <a:latin typeface="Arial" charset="0"/>
              </a:rPr>
              <a:t>Lookup CCSDS terms to identify meanings, relationships, and sources. </a:t>
            </a:r>
          </a:p>
          <a:p>
            <a:pPr>
              <a:lnSpc>
                <a:spcPct val="90000"/>
              </a:lnSpc>
              <a:spcBef>
                <a:spcPct val="0"/>
              </a:spcBef>
              <a:spcAft>
                <a:spcPct val="0"/>
              </a:spcAft>
            </a:pPr>
            <a:r>
              <a:rPr lang="en-US" altLang="en-US" sz="2400" dirty="0">
                <a:latin typeface="Arial" charset="0"/>
              </a:rPr>
              <a:t>Identify potential service providers.</a:t>
            </a:r>
          </a:p>
          <a:p>
            <a:pPr>
              <a:lnSpc>
                <a:spcPct val="90000"/>
              </a:lnSpc>
              <a:spcBef>
                <a:spcPct val="0"/>
              </a:spcBef>
              <a:spcAft>
                <a:spcPct val="0"/>
              </a:spcAft>
            </a:pPr>
            <a:r>
              <a:rPr lang="en-US" altLang="en-US" sz="2400" dirty="0">
                <a:latin typeface="Arial" charset="0"/>
              </a:rPr>
              <a:t>Locate links to service providers, their service catalogs, and service commitment organizations.</a:t>
            </a:r>
          </a:p>
          <a:p>
            <a:pPr>
              <a:lnSpc>
                <a:spcPct val="90000"/>
              </a:lnSpc>
              <a:spcBef>
                <a:spcPct val="0"/>
              </a:spcBef>
              <a:spcAft>
                <a:spcPct val="0"/>
              </a:spcAft>
            </a:pPr>
            <a:endParaRPr lang="en-US" altLang="en-US" sz="2400" dirty="0">
              <a:latin typeface="Arial" charset="0"/>
            </a:endParaRPr>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905094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A388-CA72-3148-9FCF-EE50B5A66DA6}"/>
              </a:ext>
            </a:extLst>
          </p:cNvPr>
          <p:cNvSpPr>
            <a:spLocks noGrp="1"/>
          </p:cNvSpPr>
          <p:nvPr>
            <p:ph type="title"/>
          </p:nvPr>
        </p:nvSpPr>
        <p:spPr>
          <a:xfrm>
            <a:off x="609601" y="555991"/>
            <a:ext cx="10972800" cy="1143000"/>
          </a:xfrm>
        </p:spPr>
        <p:txBody>
          <a:bodyPr/>
          <a:lstStyle/>
          <a:p>
            <a:r>
              <a:rPr lang="en-US" sz="2800" dirty="0"/>
              <a:t>Remaining development and maintenance efforts required to get the SANA registry into a usable format for the end user</a:t>
            </a:r>
            <a:br>
              <a:rPr lang="en-US" sz="2800" dirty="0"/>
            </a:br>
            <a:endParaRPr lang="en-US" dirty="0"/>
          </a:p>
        </p:txBody>
      </p:sp>
      <p:sp>
        <p:nvSpPr>
          <p:cNvPr id="3" name="Content Placeholder 2">
            <a:extLst>
              <a:ext uri="{FF2B5EF4-FFF2-40B4-BE49-F238E27FC236}">
                <a16:creationId xmlns:a16="http://schemas.microsoft.com/office/drawing/2014/main" id="{7621F3A1-ABF0-034C-B3F5-9AFEF8AE0AFB}"/>
              </a:ext>
            </a:extLst>
          </p:cNvPr>
          <p:cNvSpPr>
            <a:spLocks noGrp="1"/>
          </p:cNvSpPr>
          <p:nvPr>
            <p:ph idx="1"/>
          </p:nvPr>
        </p:nvSpPr>
        <p:spPr>
          <a:xfrm>
            <a:off x="609601" y="1616929"/>
            <a:ext cx="10863100" cy="3985847"/>
          </a:xfrm>
        </p:spPr>
        <p:txBody>
          <a:bodyPr/>
          <a:lstStyle/>
          <a:p>
            <a:r>
              <a:rPr lang="en-US" dirty="0"/>
              <a:t>The SANA registries defined in the RMP are already implemented in a carefully designed set of databases, and are accessible via web browser, or via programmatic query interfaces (HTTP/REST)</a:t>
            </a:r>
          </a:p>
          <a:p>
            <a:pPr lvl="1"/>
            <a:r>
              <a:rPr lang="en-US" dirty="0"/>
              <a:t>This was done following the approval of the RMP and SANA updates</a:t>
            </a:r>
          </a:p>
          <a:p>
            <a:r>
              <a:rPr lang="en-US" dirty="0"/>
              <a:t>The information in the integrated databases has been assessed for completeness and accuracy, … some issues have been identified</a:t>
            </a:r>
          </a:p>
          <a:p>
            <a:pPr lvl="1"/>
            <a:r>
              <a:rPr lang="en-US" dirty="0"/>
              <a:t>The information that must be updated is “owned” by the agencies and only they are in the position to make sure that it is accurate</a:t>
            </a:r>
          </a:p>
          <a:p>
            <a:r>
              <a:rPr lang="en-US" dirty="0"/>
              <a:t>There is work required by the CCSDS website team to change their existing web page / text approach and to use the SANA databases as the authoritative source of data that is presented on the web</a:t>
            </a:r>
          </a:p>
          <a:p>
            <a:r>
              <a:rPr lang="en-US" dirty="0"/>
              <a:t>Some user interface improvements to the SANA site should be made for convenience, but the databases and technical infrastructure are fundamentally very sound, extensible, manageable, and accessible</a:t>
            </a:r>
          </a:p>
        </p:txBody>
      </p:sp>
    </p:spTree>
    <p:extLst>
      <p:ext uri="{BB962C8B-B14F-4D97-AF65-F5344CB8AC3E}">
        <p14:creationId xmlns:p14="http://schemas.microsoft.com/office/powerpoint/2010/main" val="417572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ECAB-723B-0E42-ABFC-7B7F134CB566}"/>
              </a:ext>
            </a:extLst>
          </p:cNvPr>
          <p:cNvSpPr>
            <a:spLocks noGrp="1"/>
          </p:cNvSpPr>
          <p:nvPr>
            <p:ph type="title"/>
          </p:nvPr>
        </p:nvSpPr>
        <p:spPr>
          <a:xfrm>
            <a:off x="1557074" y="169130"/>
            <a:ext cx="8968153" cy="1143000"/>
          </a:xfrm>
        </p:spPr>
        <p:txBody>
          <a:bodyPr/>
          <a:lstStyle/>
          <a:p>
            <a:r>
              <a:rPr lang="en-US" sz="2800" dirty="0"/>
              <a:t>Driving requirements for the level of detail being requested throughout the registries. For example, individual roles of contacts on the CWE.</a:t>
            </a:r>
            <a:br>
              <a:rPr lang="en-US" sz="2800" dirty="0"/>
            </a:br>
            <a:endParaRPr lang="en-US" dirty="0"/>
          </a:p>
        </p:txBody>
      </p:sp>
      <p:sp>
        <p:nvSpPr>
          <p:cNvPr id="3" name="Content Placeholder 2">
            <a:extLst>
              <a:ext uri="{FF2B5EF4-FFF2-40B4-BE49-F238E27FC236}">
                <a16:creationId xmlns:a16="http://schemas.microsoft.com/office/drawing/2014/main" id="{8E30D0D2-CE07-9D49-ABAC-B3EDDBB2075A}"/>
              </a:ext>
            </a:extLst>
          </p:cNvPr>
          <p:cNvSpPr>
            <a:spLocks noGrp="1"/>
          </p:cNvSpPr>
          <p:nvPr>
            <p:ph idx="1"/>
          </p:nvPr>
        </p:nvSpPr>
        <p:spPr>
          <a:xfrm>
            <a:off x="609600" y="1594338"/>
            <a:ext cx="10863100" cy="4396154"/>
          </a:xfrm>
        </p:spPr>
        <p:txBody>
          <a:bodyPr/>
          <a:lstStyle/>
          <a:p>
            <a:r>
              <a:rPr lang="en-US" sz="2000" dirty="0"/>
              <a:t>Since 1993 there have been clearly defined record entries and fields for organizations, addresses, </a:t>
            </a:r>
            <a:r>
              <a:rPr lang="en-US" sz="2000" dirty="0" err="1"/>
              <a:t>HoD</a:t>
            </a:r>
            <a:r>
              <a:rPr lang="en-US" sz="2000" dirty="0"/>
              <a:t>, AR, points of contact, etc. </a:t>
            </a:r>
          </a:p>
          <a:p>
            <a:r>
              <a:rPr lang="en-US" sz="2000" dirty="0"/>
              <a:t>The RMP leveraged these existing definitions and made slight changes to generalize them so that the AR and </a:t>
            </a:r>
            <a:r>
              <a:rPr lang="en-US" sz="2000" dirty="0" err="1"/>
              <a:t>PoC</a:t>
            </a:r>
            <a:r>
              <a:rPr lang="en-US" sz="2000" dirty="0"/>
              <a:t> designations worked for all WGs that need these references, not just MACAO and SCID purposes.</a:t>
            </a:r>
          </a:p>
          <a:p>
            <a:r>
              <a:rPr lang="en-US" sz="2000" dirty="0"/>
              <a:t>If the registries are to be truly useful they need to contain accurate organization, points of contact, address, email, website, </a:t>
            </a:r>
            <a:r>
              <a:rPr lang="en-US" sz="2000" dirty="0" err="1"/>
              <a:t>etc</a:t>
            </a:r>
            <a:r>
              <a:rPr lang="en-US" sz="2000" dirty="0"/>
              <a:t> information.  Definitions like “an organization is 1024 characters.” are inadequate.</a:t>
            </a:r>
          </a:p>
          <a:p>
            <a:r>
              <a:rPr lang="en-US" sz="2000" dirty="0"/>
              <a:t>Agencies have the choice of assigning one AR for everything or different ones for different roles.</a:t>
            </a:r>
          </a:p>
          <a:p>
            <a:r>
              <a:rPr lang="en-US" sz="2000" dirty="0"/>
              <a:t>Having one “Organization” registry and one “Contacts” registry, managed in one place, will reduce the total amount of work needed once all of the data are correct.  </a:t>
            </a:r>
          </a:p>
          <a:p>
            <a:r>
              <a:rPr lang="en-US" sz="2000" dirty="0"/>
              <a:t>This is a “define once, use everywhere it is needed” approach and it will better guarantee access to correct data.</a:t>
            </a:r>
          </a:p>
          <a:p>
            <a:endParaRPr lang="en-US" sz="2000" dirty="0"/>
          </a:p>
          <a:p>
            <a:r>
              <a:rPr lang="en-US" sz="2000" i="1" dirty="0"/>
              <a:t>We are in the Information Age, have been for more than a decade.  Either we update our processes and information access to stay relevant or we lose prominence.</a:t>
            </a:r>
          </a:p>
        </p:txBody>
      </p:sp>
    </p:spTree>
    <p:extLst>
      <p:ext uri="{BB962C8B-B14F-4D97-AF65-F5344CB8AC3E}">
        <p14:creationId xmlns:p14="http://schemas.microsoft.com/office/powerpoint/2010/main" val="104135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1313-8E0E-5D46-8CC4-BFAF6E8509D3}"/>
              </a:ext>
            </a:extLst>
          </p:cNvPr>
          <p:cNvSpPr>
            <a:spLocks noGrp="1"/>
          </p:cNvSpPr>
          <p:nvPr>
            <p:ph type="title"/>
          </p:nvPr>
        </p:nvSpPr>
        <p:spPr>
          <a:xfrm>
            <a:off x="1861874" y="216021"/>
            <a:ext cx="8358553" cy="1143000"/>
          </a:xfrm>
        </p:spPr>
        <p:txBody>
          <a:bodyPr/>
          <a:lstStyle/>
          <a:p>
            <a:r>
              <a:rPr lang="en-US" sz="2800" dirty="0"/>
              <a:t>Define the benefit of the SANA registry vs. the following resource requirements:</a:t>
            </a:r>
            <a:br>
              <a:rPr lang="en-US" sz="2800" dirty="0"/>
            </a:br>
            <a:endParaRPr lang="en-US" dirty="0"/>
          </a:p>
        </p:txBody>
      </p:sp>
      <p:sp>
        <p:nvSpPr>
          <p:cNvPr id="3" name="Content Placeholder 2">
            <a:extLst>
              <a:ext uri="{FF2B5EF4-FFF2-40B4-BE49-F238E27FC236}">
                <a16:creationId xmlns:a16="http://schemas.microsoft.com/office/drawing/2014/main" id="{CC4EA627-A6DE-1C44-82D7-6C340D9401CE}"/>
              </a:ext>
            </a:extLst>
          </p:cNvPr>
          <p:cNvSpPr>
            <a:spLocks noGrp="1"/>
          </p:cNvSpPr>
          <p:nvPr>
            <p:ph idx="1"/>
          </p:nvPr>
        </p:nvSpPr>
        <p:spPr>
          <a:xfrm>
            <a:off x="609600" y="1235450"/>
            <a:ext cx="10863100" cy="5066495"/>
          </a:xfrm>
        </p:spPr>
        <p:txBody>
          <a:bodyPr/>
          <a:lstStyle/>
          <a:p>
            <a:pPr marL="341313" indent="-342900"/>
            <a:r>
              <a:rPr lang="en-US" sz="2000" dirty="0"/>
              <a:t>SANA Registry Benefits</a:t>
            </a:r>
          </a:p>
          <a:p>
            <a:pPr marL="679450" lvl="1" indent="-342900"/>
            <a:r>
              <a:rPr lang="en-US" sz="2000" dirty="0"/>
              <a:t>SANA registries and their proper management are essential to the space community. Think of no SCID registry? or no verification of frequencies for v2? Should we go back to a text file full of overlaps and issues?</a:t>
            </a:r>
          </a:p>
          <a:p>
            <a:pPr marL="1025525" lvl="2" indent="-342900"/>
            <a:r>
              <a:rPr lang="en-US" sz="1800" dirty="0"/>
              <a:t>Protocol agility: adding a specific “code point” for a protocol is a registry addition instead of going through the whole cycle of book publication.</a:t>
            </a:r>
          </a:p>
          <a:p>
            <a:pPr marL="1025525" lvl="2" indent="-342900"/>
            <a:r>
              <a:rPr lang="en-US" sz="1800" dirty="0"/>
              <a:t>Operational agility: need a SCID, get a verified SCID in an hour (if request is well formed and made by the sponsoring agency’s AR).</a:t>
            </a:r>
          </a:p>
          <a:p>
            <a:pPr marL="679450" lvl="1" indent="-342900"/>
            <a:r>
              <a:rPr lang="en-US" sz="2000" dirty="0"/>
              <a:t>RMP was a big impact to SANA since the whole system had to be essentially rebuilt from scratch. Given the fixed allocated budget to SANA, work was spread over time (~3 years), while continuing the daily tasks. </a:t>
            </a:r>
          </a:p>
          <a:p>
            <a:pPr marL="1025525" lvl="2" indent="-342900"/>
            <a:r>
              <a:rPr lang="en-US" sz="1800" dirty="0"/>
              <a:t>We are now well past that re-design effort, the new SANA databases &amp; structures already exist.</a:t>
            </a:r>
          </a:p>
          <a:p>
            <a:pPr marL="679450" lvl="1" indent="-342900"/>
            <a:r>
              <a:rPr lang="en-US" sz="2000" dirty="0"/>
              <a:t>An excellent outcome of the RMP rebuild is that we now have consistency and re-use across the registries for any identifier. This is a fundamental building block for any modern, extensible, manageable, information system. </a:t>
            </a:r>
          </a:p>
          <a:p>
            <a:pPr marL="1025525" lvl="2" indent="-342900"/>
            <a:r>
              <a:rPr lang="en-US" sz="1800" dirty="0"/>
              <a:t>Integrating different S/C registries in a properly managed data base has already enabled us to detect and clean pending problems for CCSDS, like the SCID assignment “mess” (double assignment of SCID, imminent shortage of SCIDs).</a:t>
            </a:r>
          </a:p>
          <a:p>
            <a:endParaRPr lang="en-US" sz="2000" dirty="0"/>
          </a:p>
        </p:txBody>
      </p:sp>
    </p:spTree>
    <p:extLst>
      <p:ext uri="{BB962C8B-B14F-4D97-AF65-F5344CB8AC3E}">
        <p14:creationId xmlns:p14="http://schemas.microsoft.com/office/powerpoint/2010/main" val="351146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157" y="130619"/>
            <a:ext cx="7277946" cy="523220"/>
          </a:xfrm>
          <a:prstGeom prst="rect">
            <a:avLst/>
          </a:prstGeom>
          <a:noFill/>
        </p:spPr>
        <p:txBody>
          <a:bodyPr wrap="square" rtlCol="0">
            <a:spAutoFit/>
          </a:bodyPr>
          <a:lstStyle/>
          <a:p>
            <a:pPr fontAlgn="base">
              <a:spcBef>
                <a:spcPct val="0"/>
              </a:spcBef>
              <a:spcAft>
                <a:spcPct val="0"/>
              </a:spcAft>
            </a:pPr>
            <a:r>
              <a:rPr lang="en-US" sz="2800" b="1" dirty="0">
                <a:solidFill>
                  <a:srgbClr val="000000"/>
                </a:solidFill>
                <a:latin typeface="Arial" charset="0"/>
              </a:rPr>
              <a:t>CMC Action Item: AI-CMC-A-2018-05-01 </a:t>
            </a:r>
          </a:p>
        </p:txBody>
      </p:sp>
      <p:sp>
        <p:nvSpPr>
          <p:cNvPr id="2" name="Content Placeholder 1">
            <a:extLst>
              <a:ext uri="{FF2B5EF4-FFF2-40B4-BE49-F238E27FC236}">
                <a16:creationId xmlns:a16="http://schemas.microsoft.com/office/drawing/2014/main" id="{0B6342D0-1E3A-434D-AA16-65CD33F32B7E}"/>
              </a:ext>
            </a:extLst>
          </p:cNvPr>
          <p:cNvSpPr>
            <a:spLocks noGrp="1"/>
          </p:cNvSpPr>
          <p:nvPr>
            <p:ph idx="1"/>
          </p:nvPr>
        </p:nvSpPr>
        <p:spPr>
          <a:xfrm>
            <a:off x="376730" y="1166449"/>
            <a:ext cx="10972800" cy="4988166"/>
          </a:xfrm>
        </p:spPr>
        <p:txBody>
          <a:bodyPr/>
          <a:lstStyle/>
          <a:p>
            <a:r>
              <a:rPr lang="en-US" sz="2400" b="0" dirty="0"/>
              <a:t>The CMC requests that the SEA Area Director, Peter Shames, provide a </a:t>
            </a:r>
            <a:r>
              <a:rPr lang="en-US" sz="2400" i="1" u="sng" dirty="0"/>
              <a:t>one hour</a:t>
            </a:r>
            <a:r>
              <a:rPr lang="en-US" sz="2400" b="0" dirty="0"/>
              <a:t> presentation to the CMC on the value of the SANA registries to the CCSDS community and to include in this presentation the following:</a:t>
            </a:r>
          </a:p>
          <a:p>
            <a:pPr lvl="1"/>
            <a:r>
              <a:rPr lang="en-US" sz="2000" b="0" dirty="0"/>
              <a:t>The overall objective of the SANA registry and the criteria for setting up a new registry</a:t>
            </a:r>
          </a:p>
          <a:p>
            <a:pPr lvl="1"/>
            <a:r>
              <a:rPr lang="en-US" sz="2000" b="0" dirty="0"/>
              <a:t>a description of the purpose of the current format of the SANA registries</a:t>
            </a:r>
          </a:p>
          <a:p>
            <a:pPr lvl="1"/>
            <a:r>
              <a:rPr lang="en-US" sz="2000" b="0" dirty="0"/>
              <a:t>the expected use cases for the SANA registries</a:t>
            </a:r>
          </a:p>
          <a:p>
            <a:pPr lvl="1"/>
            <a:r>
              <a:rPr lang="en-US" sz="2000" b="0" dirty="0"/>
              <a:t>the intended scope of the SANA registries</a:t>
            </a:r>
          </a:p>
          <a:p>
            <a:pPr lvl="1"/>
            <a:r>
              <a:rPr lang="en-US" sz="2000" b="0" dirty="0"/>
              <a:t>the remaining development and maintenance efforts required to get the SANA registry into a usable format for the end user</a:t>
            </a:r>
          </a:p>
          <a:p>
            <a:pPr lvl="1"/>
            <a:r>
              <a:rPr lang="en-US" sz="2000" b="0" dirty="0"/>
              <a:t>the driving requirements for the level of detail being requested throughout the registries. For example, individual roles of contacts on the CWE</a:t>
            </a:r>
          </a:p>
          <a:p>
            <a:pPr lvl="1"/>
            <a:r>
              <a:rPr lang="en-US" sz="2000" b="0" dirty="0"/>
              <a:t>define the benefit of the SANA registry vs. the following resource requirements:</a:t>
            </a:r>
          </a:p>
          <a:p>
            <a:pPr lvl="2"/>
            <a:r>
              <a:rPr lang="en-US" sz="2000" b="0" dirty="0"/>
              <a:t>Dollar costs to maintain and update the SANA registries</a:t>
            </a:r>
          </a:p>
          <a:p>
            <a:pPr lvl="2"/>
            <a:r>
              <a:rPr lang="en-US" sz="2000" b="0" dirty="0"/>
              <a:t>Short- and long-term data input and management requirements by the SANA registries</a:t>
            </a:r>
          </a:p>
          <a:p>
            <a:pPr lvl="2"/>
            <a:r>
              <a:rPr lang="en-US" sz="2000" b="0" dirty="0"/>
              <a:t>Short- and long-term data input and management requirements by participating agencies</a:t>
            </a:r>
          </a:p>
          <a:p>
            <a:endParaRPr lang="en-US" sz="2400" dirty="0"/>
          </a:p>
        </p:txBody>
      </p:sp>
    </p:spTree>
    <p:extLst>
      <p:ext uri="{BB962C8B-B14F-4D97-AF65-F5344CB8AC3E}">
        <p14:creationId xmlns:p14="http://schemas.microsoft.com/office/powerpoint/2010/main" val="3021890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1313-8E0E-5D46-8CC4-BFAF6E8509D3}"/>
              </a:ext>
            </a:extLst>
          </p:cNvPr>
          <p:cNvSpPr>
            <a:spLocks noGrp="1"/>
          </p:cNvSpPr>
          <p:nvPr>
            <p:ph type="title"/>
          </p:nvPr>
        </p:nvSpPr>
        <p:spPr>
          <a:xfrm>
            <a:off x="1861874" y="216021"/>
            <a:ext cx="8358553" cy="1143000"/>
          </a:xfrm>
        </p:spPr>
        <p:txBody>
          <a:bodyPr/>
          <a:lstStyle/>
          <a:p>
            <a:r>
              <a:rPr lang="en-US" sz="2800" dirty="0"/>
              <a:t>Define the benefit of the SANA registry vs. the following resource requirements:</a:t>
            </a:r>
            <a:br>
              <a:rPr lang="en-US" sz="2800" dirty="0"/>
            </a:br>
            <a:endParaRPr lang="en-US" dirty="0"/>
          </a:p>
        </p:txBody>
      </p:sp>
      <p:sp>
        <p:nvSpPr>
          <p:cNvPr id="3" name="Content Placeholder 2">
            <a:extLst>
              <a:ext uri="{FF2B5EF4-FFF2-40B4-BE49-F238E27FC236}">
                <a16:creationId xmlns:a16="http://schemas.microsoft.com/office/drawing/2014/main" id="{CC4EA627-A6DE-1C44-82D7-6C340D9401CE}"/>
              </a:ext>
            </a:extLst>
          </p:cNvPr>
          <p:cNvSpPr>
            <a:spLocks noGrp="1"/>
          </p:cNvSpPr>
          <p:nvPr>
            <p:ph idx="1"/>
          </p:nvPr>
        </p:nvSpPr>
        <p:spPr>
          <a:xfrm>
            <a:off x="609600" y="1359021"/>
            <a:ext cx="10863100" cy="4513385"/>
          </a:xfrm>
        </p:spPr>
        <p:txBody>
          <a:bodyPr/>
          <a:lstStyle/>
          <a:p>
            <a:pPr marL="341313" indent="-342900"/>
            <a:r>
              <a:rPr lang="en-US" sz="2400" dirty="0"/>
              <a:t>Dollar costs to maintain and update the SANA registries</a:t>
            </a:r>
          </a:p>
          <a:p>
            <a:pPr marL="679450" lvl="1" indent="-342900"/>
            <a:r>
              <a:rPr lang="en-US" sz="2000" dirty="0"/>
              <a:t>We have already done all of the work to engineer, implement, and populate these RMP-based registries, and most of the work to clean up the content.</a:t>
            </a:r>
          </a:p>
          <a:p>
            <a:pPr marL="679450" lvl="1" indent="-342900"/>
            <a:r>
              <a:rPr lang="en-US" sz="2000" dirty="0"/>
              <a:t>The remainder, done right, will cost less once the data are correct and in only one place.</a:t>
            </a:r>
          </a:p>
          <a:p>
            <a:pPr marL="341313" indent="-342900"/>
            <a:r>
              <a:rPr lang="en-US" sz="2400" dirty="0"/>
              <a:t>Short- and long-term data input and management requirements by the SANA registries</a:t>
            </a:r>
          </a:p>
          <a:p>
            <a:pPr marL="679450" lvl="1" indent="-342900"/>
            <a:r>
              <a:rPr lang="en-US" sz="2000" dirty="0"/>
              <a:t>The SANA operator and the CCSDS website operator have already done most of the data input work to populate these registries and synchronize them.</a:t>
            </a:r>
          </a:p>
          <a:p>
            <a:pPr marL="679450" lvl="1" indent="-342900"/>
            <a:r>
              <a:rPr lang="en-US" sz="2000" dirty="0"/>
              <a:t>Having the authoritative data in one place reduces the lifecycle effort to manage it.</a:t>
            </a:r>
          </a:p>
          <a:p>
            <a:pPr marL="341313" indent="-342900"/>
            <a:r>
              <a:rPr lang="en-US" sz="2400" dirty="0"/>
              <a:t>Short- and long-term data input and management requirements by participating agencies</a:t>
            </a:r>
          </a:p>
          <a:p>
            <a:pPr marL="679450" lvl="1" indent="-342900"/>
            <a:r>
              <a:rPr lang="en-US" sz="2000" dirty="0"/>
              <a:t>The remaining work to correct the data must be done by the agencies.  This will now be in one place only, not in several different places that can get out of synch.</a:t>
            </a:r>
          </a:p>
          <a:p>
            <a:pPr marL="679450" lvl="1" indent="-342900"/>
            <a:r>
              <a:rPr lang="en-US" sz="2000" dirty="0"/>
              <a:t>Having the authoritative data in one place reduces the lifecycle effort to manage it.</a:t>
            </a:r>
          </a:p>
          <a:p>
            <a:pPr marL="679450" lvl="1" indent="-342900"/>
            <a:r>
              <a:rPr lang="en-US" sz="2000" dirty="0"/>
              <a:t>Having clearly stated delegation of responsibility makes managing the data easier.</a:t>
            </a:r>
          </a:p>
          <a:p>
            <a:pPr marL="679450" lvl="1" indent="-342900"/>
            <a:endParaRPr lang="en-US" sz="2000" dirty="0"/>
          </a:p>
          <a:p>
            <a:pPr marL="336550" lvl="1" indent="0">
              <a:buNone/>
            </a:pPr>
            <a:endParaRPr lang="en-US" sz="2000" dirty="0"/>
          </a:p>
          <a:p>
            <a:endParaRPr lang="en-US" sz="2400" dirty="0"/>
          </a:p>
        </p:txBody>
      </p:sp>
    </p:spTree>
    <p:extLst>
      <p:ext uri="{BB962C8B-B14F-4D97-AF65-F5344CB8AC3E}">
        <p14:creationId xmlns:p14="http://schemas.microsoft.com/office/powerpoint/2010/main" val="3134002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351" y="285717"/>
            <a:ext cx="8229600" cy="1143000"/>
          </a:xfrm>
        </p:spPr>
        <p:txBody>
          <a:bodyPr>
            <a:normAutofit/>
          </a:bodyPr>
          <a:lstStyle/>
          <a:p>
            <a:r>
              <a:rPr lang="en-US" dirty="0"/>
              <a:t>CCSDS Organization &amp; Contact Registry</a:t>
            </a:r>
            <a:br>
              <a:rPr lang="en-US" dirty="0"/>
            </a:br>
            <a:r>
              <a:rPr lang="en-US" dirty="0"/>
              <a:t>Information Update  Roles</a:t>
            </a:r>
          </a:p>
        </p:txBody>
      </p:sp>
      <p:sp>
        <p:nvSpPr>
          <p:cNvPr id="3" name="Content Placeholder 2"/>
          <p:cNvSpPr>
            <a:spLocks noGrp="1"/>
          </p:cNvSpPr>
          <p:nvPr>
            <p:ph idx="1"/>
          </p:nvPr>
        </p:nvSpPr>
        <p:spPr>
          <a:xfrm>
            <a:off x="562708" y="1207475"/>
            <a:ext cx="10468707" cy="5242751"/>
          </a:xfrm>
        </p:spPr>
        <p:txBody>
          <a:bodyPr>
            <a:normAutofit fontScale="92500" lnSpcReduction="10000"/>
          </a:bodyPr>
          <a:lstStyle/>
          <a:p>
            <a:r>
              <a:rPr lang="en-US" sz="2000" dirty="0"/>
              <a:t>CCSDS Website (Secretariat)</a:t>
            </a:r>
          </a:p>
          <a:p>
            <a:pPr lvl="1">
              <a:lnSpc>
                <a:spcPct val="90000"/>
              </a:lnSpc>
            </a:pPr>
            <a:r>
              <a:rPr lang="en-US" sz="1800" dirty="0"/>
              <a:t>Retain role as primary point of contact for requesting CCSDS organization and contact registry updates</a:t>
            </a:r>
          </a:p>
          <a:p>
            <a:pPr lvl="1">
              <a:lnSpc>
                <a:spcPct val="90000"/>
              </a:lnSpc>
            </a:pPr>
            <a:r>
              <a:rPr lang="en-US" sz="1800" dirty="0"/>
              <a:t>Provide all Organization, Contacts, XML, document, </a:t>
            </a:r>
            <a:r>
              <a:rPr lang="en-US" sz="1800" dirty="0" err="1"/>
              <a:t>etc</a:t>
            </a:r>
            <a:r>
              <a:rPr lang="en-US" sz="1800" dirty="0"/>
              <a:t> updates to the SANA Operator (push)</a:t>
            </a:r>
          </a:p>
          <a:p>
            <a:pPr lvl="1">
              <a:lnSpc>
                <a:spcPct val="90000"/>
              </a:lnSpc>
            </a:pPr>
            <a:r>
              <a:rPr lang="en-US" sz="1800" dirty="0"/>
              <a:t>Access (and update) Organization and Contact data from SANA registries via programmatic interface</a:t>
            </a:r>
          </a:p>
          <a:p>
            <a:pPr lvl="1">
              <a:lnSpc>
                <a:spcPct val="90000"/>
              </a:lnSpc>
            </a:pPr>
            <a:r>
              <a:rPr lang="en-US" sz="1800" dirty="0"/>
              <a:t>Use assigned OID (from SANA) as unique tags for Organizations and Contacts</a:t>
            </a:r>
          </a:p>
          <a:p>
            <a:pPr lvl="1"/>
            <a:endParaRPr lang="en-US" sz="1800" dirty="0"/>
          </a:p>
          <a:p>
            <a:r>
              <a:rPr lang="en-US" sz="2000" dirty="0"/>
              <a:t>SANA (SANA Operator)</a:t>
            </a:r>
          </a:p>
          <a:p>
            <a:pPr lvl="1">
              <a:lnSpc>
                <a:spcPct val="90000"/>
              </a:lnSpc>
            </a:pPr>
            <a:r>
              <a:rPr lang="en-US" sz="1800" dirty="0"/>
              <a:t>Provide curation and on-line access for all CCSDS registries</a:t>
            </a:r>
          </a:p>
          <a:p>
            <a:pPr lvl="1">
              <a:lnSpc>
                <a:spcPct val="90000"/>
              </a:lnSpc>
            </a:pPr>
            <a:r>
              <a:rPr lang="en-US" sz="1800" dirty="0"/>
              <a:t>Assign unique OIDs for Organizations, Contacts, RF Assets, and other objects, as needed</a:t>
            </a:r>
          </a:p>
          <a:p>
            <a:pPr lvl="1">
              <a:lnSpc>
                <a:spcPct val="90000"/>
              </a:lnSpc>
            </a:pPr>
            <a:r>
              <a:rPr lang="en-US" sz="1800" dirty="0"/>
              <a:t>Accept Organizations and Contacts data from CCSDS Secretariat when it is updated</a:t>
            </a:r>
          </a:p>
          <a:p>
            <a:pPr lvl="1">
              <a:lnSpc>
                <a:spcPct val="90000"/>
              </a:lnSpc>
            </a:pPr>
            <a:r>
              <a:rPr lang="en-US" sz="1800" dirty="0"/>
              <a:t>Merge into operational &amp; extensible SANA registries that have programmatic interfaces, using the unique OID “handle”</a:t>
            </a:r>
          </a:p>
          <a:p>
            <a:endParaRPr lang="en-US" sz="2000" dirty="0"/>
          </a:p>
          <a:p>
            <a:r>
              <a:rPr lang="en-US" sz="2000" dirty="0"/>
              <a:t>Agencies and other organizations</a:t>
            </a:r>
          </a:p>
          <a:p>
            <a:pPr lvl="1">
              <a:lnSpc>
                <a:spcPct val="90000"/>
              </a:lnSpc>
            </a:pPr>
            <a:r>
              <a:rPr lang="en-US" sz="1800" dirty="0"/>
              <a:t>Identify staff with official agency </a:t>
            </a:r>
            <a:r>
              <a:rPr lang="en-US" sz="1800" dirty="0" err="1"/>
              <a:t>HoD</a:t>
            </a:r>
            <a:r>
              <a:rPr lang="en-US" sz="1800" dirty="0"/>
              <a:t>, AR, and other required roles</a:t>
            </a:r>
          </a:p>
          <a:p>
            <a:pPr lvl="1">
              <a:lnSpc>
                <a:spcPct val="90000"/>
              </a:lnSpc>
            </a:pPr>
            <a:r>
              <a:rPr lang="en-US" sz="1800" dirty="0"/>
              <a:t>Supply SANA with accurate information to update required CCSDS registries</a:t>
            </a:r>
          </a:p>
          <a:p>
            <a:pPr lvl="1">
              <a:lnSpc>
                <a:spcPct val="90000"/>
              </a:lnSpc>
            </a:pPr>
            <a:r>
              <a:rPr lang="en-US" sz="1800" dirty="0"/>
              <a:t>Supply other agency information as requested in new or extended registries, such as SS&amp;A</a:t>
            </a:r>
          </a:p>
          <a:p>
            <a:pPr lvl="1">
              <a:lnSpc>
                <a:spcPct val="90000"/>
              </a:lnSpc>
            </a:pPr>
            <a:r>
              <a:rPr lang="en-US" sz="1800" dirty="0"/>
              <a:t>Provide any other agency information that they wish to register for public access</a:t>
            </a: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815896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82B1-62E0-DB46-BCE2-66576E2E61F8}"/>
              </a:ext>
            </a:extLst>
          </p:cNvPr>
          <p:cNvSpPr>
            <a:spLocks noGrp="1"/>
          </p:cNvSpPr>
          <p:nvPr>
            <p:ph type="title"/>
          </p:nvPr>
        </p:nvSpPr>
        <p:spPr>
          <a:xfrm>
            <a:off x="527539" y="2853715"/>
            <a:ext cx="10972800" cy="1143000"/>
          </a:xfrm>
        </p:spPr>
        <p:txBody>
          <a:bodyPr/>
          <a:lstStyle/>
          <a:p>
            <a:r>
              <a:rPr lang="en-US" sz="7200" dirty="0"/>
              <a:t>BACKUP SLIDES</a:t>
            </a:r>
          </a:p>
        </p:txBody>
      </p:sp>
    </p:spTree>
    <p:extLst>
      <p:ext uri="{BB962C8B-B14F-4D97-AF65-F5344CB8AC3E}">
        <p14:creationId xmlns:p14="http://schemas.microsoft.com/office/powerpoint/2010/main" val="3683251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Expert Group Definition</a:t>
            </a:r>
          </a:p>
        </p:txBody>
      </p:sp>
      <p:sp>
        <p:nvSpPr>
          <p:cNvPr id="3" name="Content Placeholder 2"/>
          <p:cNvSpPr>
            <a:spLocks noGrp="1"/>
          </p:cNvSpPr>
          <p:nvPr>
            <p:ph idx="1"/>
          </p:nvPr>
        </p:nvSpPr>
        <p:spPr>
          <a:xfrm>
            <a:off x="832337" y="914400"/>
            <a:ext cx="10456985" cy="5562600"/>
          </a:xfrm>
        </p:spPr>
        <p:txBody>
          <a:bodyPr/>
          <a:lstStyle/>
          <a:p>
            <a:r>
              <a:rPr lang="en-US" sz="2000" dirty="0"/>
              <a:t>SEA SSG recommended definition of an new CCSDS entity called an "Expert Group", with the following characteristics:</a:t>
            </a:r>
          </a:p>
          <a:p>
            <a:pPr lvl="1"/>
            <a:r>
              <a:rPr lang="en-US" sz="1800" dirty="0"/>
              <a:t>Created at request of a WG, SIG, Area, or the CESG itself</a:t>
            </a:r>
          </a:p>
          <a:p>
            <a:pPr lvl="1"/>
            <a:r>
              <a:rPr lang="en-US" sz="1800" dirty="0"/>
              <a:t>Creation is approved by the CESG</a:t>
            </a:r>
          </a:p>
          <a:p>
            <a:pPr lvl="1"/>
            <a:r>
              <a:rPr lang="en-US" sz="1800" dirty="0"/>
              <a:t>Role is to provide long term </a:t>
            </a:r>
            <a:r>
              <a:rPr lang="en-US" sz="1800" dirty="0" err="1"/>
              <a:t>curation</a:t>
            </a:r>
            <a:r>
              <a:rPr lang="en-US" sz="1800" dirty="0"/>
              <a:t> or management for contents of one or more registries</a:t>
            </a:r>
          </a:p>
          <a:p>
            <a:pPr lvl="1"/>
            <a:r>
              <a:rPr lang="en-US" sz="1800" dirty="0"/>
              <a:t>Registries are managed in the SANA, the Expert Group supports SANA operations of the registry as stated in CCSSDS 315x1y0</a:t>
            </a:r>
          </a:p>
          <a:p>
            <a:pPr lvl="1"/>
            <a:r>
              <a:rPr lang="en-US" sz="1800" dirty="0"/>
              <a:t>Membership and chair proposed by the creating group and approved by the CESG</a:t>
            </a:r>
          </a:p>
          <a:p>
            <a:pPr lvl="1"/>
            <a:r>
              <a:rPr lang="en-US" sz="1800" dirty="0"/>
              <a:t>Membership is required to have expertise in the technical topic that is the subject of the registry</a:t>
            </a:r>
          </a:p>
          <a:p>
            <a:pPr lvl="1"/>
            <a:r>
              <a:rPr lang="en-US" sz="1800" dirty="0"/>
              <a:t>Expert Group may be disbanded by the CESG</a:t>
            </a:r>
          </a:p>
          <a:p>
            <a:r>
              <a:rPr lang="en-US" sz="2000" dirty="0"/>
              <a:t>This definition of Expert Group is specific to the SANA and it is included in the revision to the SANA YB</a:t>
            </a:r>
          </a:p>
          <a:p>
            <a:r>
              <a:rPr lang="en-US" sz="2000" dirty="0"/>
              <a:t>There are not expected to be a lot of these Expert Groups and they will be regulated by the CESG.  </a:t>
            </a:r>
          </a:p>
          <a:p>
            <a:r>
              <a:rPr lang="en-US" sz="2000" dirty="0"/>
              <a:t>Any Expert Group will operate using electronic communications such as email or the occasional </a:t>
            </a:r>
            <a:r>
              <a:rPr lang="en-US" sz="2000" dirty="0" err="1"/>
              <a:t>telecons</a:t>
            </a:r>
            <a:r>
              <a:rPr lang="en-US" sz="2000" dirty="0"/>
              <a:t>, as needed.  </a:t>
            </a:r>
          </a:p>
          <a:p>
            <a:r>
              <a:rPr lang="en-US" sz="2000" dirty="0"/>
              <a:t>Expert Groups are not intended to require significant resources nor meeting rooms at bi-annual meetings, but might occasionally need a ½ day meeting.  </a:t>
            </a:r>
          </a:p>
          <a:p>
            <a:endParaRPr lang="en-US" sz="2000" dirty="0"/>
          </a:p>
        </p:txBody>
      </p:sp>
    </p:spTree>
    <p:extLst>
      <p:ext uri="{BB962C8B-B14F-4D97-AF65-F5344CB8AC3E}">
        <p14:creationId xmlns:p14="http://schemas.microsoft.com/office/powerpoint/2010/main" val="365323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SANA Registry Categories</a:t>
            </a:r>
            <a:br>
              <a:rPr lang="en-US" dirty="0"/>
            </a:br>
            <a:r>
              <a:rPr lang="en-US" sz="2800" dirty="0"/>
              <a:t>(From CCSDS 313.1-Y-1)</a:t>
            </a:r>
            <a:endParaRPr lang="en-US" sz="3600" dirty="0"/>
          </a:p>
        </p:txBody>
      </p:sp>
      <p:sp>
        <p:nvSpPr>
          <p:cNvPr id="4" name="Rectangle 1"/>
          <p:cNvSpPr>
            <a:spLocks noGrp="1" noChangeArrowheads="1"/>
          </p:cNvSpPr>
          <p:nvPr>
            <p:ph idx="1"/>
          </p:nvPr>
        </p:nvSpPr>
        <p:spPr bwMode="auto">
          <a:xfrm>
            <a:off x="609600" y="1974489"/>
            <a:ext cx="109728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ct val="100000"/>
              </a:lnSpc>
              <a:spcBef>
                <a:spcPct val="0"/>
              </a:spcBef>
              <a:spcAft>
                <a:spcPct val="0"/>
              </a:spcAft>
              <a:buSzTx/>
              <a:buNone/>
            </a:pPr>
            <a:r>
              <a:rPr lang="en-US" altLang="en-US" sz="2000" dirty="0">
                <a:latin typeface="Arial" charset="0"/>
              </a:rPr>
              <a:t>Three different categories of registries are identified:</a:t>
            </a:r>
          </a:p>
          <a:p>
            <a:pPr marL="0" indent="0">
              <a:lnSpc>
                <a:spcPct val="100000"/>
              </a:lnSpc>
              <a:spcBef>
                <a:spcPct val="0"/>
              </a:spcBef>
              <a:spcAft>
                <a:spcPct val="0"/>
              </a:spcAft>
              <a:buSzTx/>
              <a:buNone/>
            </a:pPr>
            <a:endParaRPr lang="en-US" altLang="en-US" sz="2000" b="0" dirty="0">
              <a:latin typeface="Arial" charset="0"/>
            </a:endParaRPr>
          </a:p>
          <a:p>
            <a:pPr>
              <a:spcBef>
                <a:spcPct val="0"/>
              </a:spcBef>
              <a:spcAft>
                <a:spcPct val="0"/>
              </a:spcAft>
            </a:pPr>
            <a:r>
              <a:rPr lang="en-US" altLang="en-US" sz="2000" dirty="0">
                <a:latin typeface="Arial" charset="0"/>
              </a:rPr>
              <a:t>Enterprise: Registries containing CCSDS Agency, other Affiliated Organizations, contact, and the asset information that are managed by these organizations and their representatives;</a:t>
            </a:r>
          </a:p>
          <a:p>
            <a:pPr>
              <a:spcBef>
                <a:spcPct val="0"/>
              </a:spcBef>
              <a:spcAft>
                <a:spcPct val="0"/>
              </a:spcAft>
            </a:pPr>
            <a:endParaRPr lang="en-US" altLang="en-US" sz="2000" dirty="0">
              <a:latin typeface="Arial" charset="0"/>
            </a:endParaRPr>
          </a:p>
          <a:p>
            <a:pPr>
              <a:spcBef>
                <a:spcPct val="0"/>
              </a:spcBef>
              <a:spcAft>
                <a:spcPct val="0"/>
              </a:spcAft>
            </a:pPr>
            <a:r>
              <a:rPr lang="en-US" altLang="en-US" sz="2000" dirty="0">
                <a:latin typeface="Arial" charset="0"/>
              </a:rPr>
              <a:t>Global: Registries containing information that is global or cross-cuts more than one CCSDS area and that are managed at the CCSDS Engineering Steering Group (CESG) level; and</a:t>
            </a:r>
          </a:p>
          <a:p>
            <a:pPr>
              <a:spcBef>
                <a:spcPct val="0"/>
              </a:spcBef>
              <a:spcAft>
                <a:spcPct val="0"/>
              </a:spcAft>
            </a:pPr>
            <a:endParaRPr lang="en-US" altLang="en-US" sz="2000" dirty="0">
              <a:latin typeface="Arial" charset="0"/>
            </a:endParaRPr>
          </a:p>
          <a:p>
            <a:pPr>
              <a:spcBef>
                <a:spcPct val="0"/>
              </a:spcBef>
              <a:spcAft>
                <a:spcPct val="0"/>
              </a:spcAft>
            </a:pPr>
            <a:r>
              <a:rPr lang="en-US" altLang="en-US" sz="2000" dirty="0">
                <a:latin typeface="Arial" charset="0"/>
              </a:rPr>
              <a:t>Local: Registries that are created and managed at Area level or delegated to a Working Group.</a:t>
            </a:r>
          </a:p>
          <a:p>
            <a:pPr>
              <a:spcBef>
                <a:spcPct val="0"/>
              </a:spcBef>
              <a:spcAft>
                <a:spcPct val="0"/>
              </a:spcAft>
            </a:pPr>
            <a:endParaRPr lang="en-US" altLang="en-US" sz="2000" dirty="0">
              <a:latin typeface="Arial" charset="0"/>
            </a:endParaRPr>
          </a:p>
          <a:p>
            <a:pPr>
              <a:spcBef>
                <a:spcPct val="0"/>
              </a:spcBef>
              <a:spcAft>
                <a:spcPct val="0"/>
              </a:spcAft>
            </a:pPr>
            <a:r>
              <a:rPr lang="en-US" altLang="en-US" sz="2000" dirty="0">
                <a:latin typeface="Arial" charset="0"/>
              </a:rPr>
              <a:t>All types of registries are public and accessible on the SANA website</a:t>
            </a:r>
            <a:endParaRPr lang="en-US" altLang="en-US" sz="2000" b="0" dirty="0">
              <a:latin typeface="Arial" charset="0"/>
            </a:endParaRPr>
          </a:p>
        </p:txBody>
      </p:sp>
      <p:sp>
        <p:nvSpPr>
          <p:cNvPr id="7" name="Slide Number Placeholder 6"/>
          <p:cNvSpPr>
            <a:spLocks noGrp="1"/>
          </p:cNvSpPr>
          <p:nvPr>
            <p:ph type="sldNum" sz="quarter" idx="12"/>
          </p:nvPr>
        </p:nvSpPr>
        <p:spPr/>
        <p:txBody>
          <a:bodyPr/>
          <a:lstStyle/>
          <a:p>
            <a:fld id="{D433C501-C358-4241-9049-BAAEA1B0F851}" type="slidenum">
              <a:rPr lang="en-US" smtClean="0"/>
              <a:t>24</a:t>
            </a:fld>
            <a:endParaRPr lang="en-US"/>
          </a:p>
        </p:txBody>
      </p:sp>
    </p:spTree>
    <p:extLst>
      <p:ext uri="{BB962C8B-B14F-4D97-AF65-F5344CB8AC3E}">
        <p14:creationId xmlns:p14="http://schemas.microsoft.com/office/powerpoint/2010/main" val="2920790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Design of Key SANA Registries </a:t>
            </a:r>
            <a:br>
              <a:rPr lang="en-US" dirty="0"/>
            </a:br>
            <a:r>
              <a:rPr lang="en-US" dirty="0"/>
              <a:t>(From CCSDS 313.1-Y-1)</a:t>
            </a:r>
          </a:p>
        </p:txBody>
      </p:sp>
      <p:sp>
        <p:nvSpPr>
          <p:cNvPr id="3" name="Content Placeholder 2"/>
          <p:cNvSpPr>
            <a:spLocks noGrp="1"/>
          </p:cNvSpPr>
          <p:nvPr>
            <p:ph idx="1"/>
          </p:nvPr>
        </p:nvSpPr>
        <p:spPr>
          <a:xfrm>
            <a:off x="738553" y="1735016"/>
            <a:ext cx="11113477" cy="4384430"/>
          </a:xfrm>
        </p:spPr>
        <p:txBody>
          <a:bodyPr>
            <a:normAutofit/>
          </a:bodyPr>
          <a:lstStyle/>
          <a:p>
            <a:r>
              <a:rPr lang="en-US" dirty="0"/>
              <a:t>The following materials are taken from the Registry Management Policy (RMP).</a:t>
            </a:r>
          </a:p>
          <a:p>
            <a:endParaRPr lang="en-US" dirty="0"/>
          </a:p>
          <a:p>
            <a:r>
              <a:rPr lang="en-US" dirty="0"/>
              <a:t>Each of the key Enterprise and Global registries is described with:</a:t>
            </a:r>
          </a:p>
          <a:p>
            <a:pPr lvl="1"/>
            <a:r>
              <a:rPr lang="en-US" dirty="0"/>
              <a:t>Registry design and data structures (showing extensions from current, if applicable)</a:t>
            </a:r>
          </a:p>
          <a:p>
            <a:pPr lvl="1"/>
            <a:r>
              <a:rPr lang="en-US" dirty="0"/>
              <a:t>Registry relationships to other information (both internal and to other registries)</a:t>
            </a:r>
          </a:p>
          <a:p>
            <a:pPr lvl="1"/>
            <a:r>
              <a:rPr lang="en-US" dirty="0"/>
              <a:t>Definition and use of OIDs to provide unique identifiers for all registered objects</a:t>
            </a:r>
          </a:p>
          <a:p>
            <a:endParaRPr lang="en-US" dirty="0"/>
          </a:p>
          <a:p>
            <a:r>
              <a:rPr lang="en-US" dirty="0"/>
              <a:t>The RMP contains more information as well as the policies and procedures for managing this information. </a:t>
            </a:r>
          </a:p>
        </p:txBody>
      </p:sp>
      <p:sp>
        <p:nvSpPr>
          <p:cNvPr id="6" name="Slide Number Placeholder 5"/>
          <p:cNvSpPr>
            <a:spLocks noGrp="1"/>
          </p:cNvSpPr>
          <p:nvPr>
            <p:ph type="sldNum" sz="quarter" idx="12"/>
          </p:nvPr>
        </p:nvSpPr>
        <p:spPr/>
        <p:txBody>
          <a:bodyPr/>
          <a:lstStyle/>
          <a:p>
            <a:fld id="{D433C501-C358-4241-9049-BAAEA1B0F851}" type="slidenum">
              <a:rPr lang="en-US" smtClean="0"/>
              <a:t>25</a:t>
            </a:fld>
            <a:endParaRPr lang="en-US"/>
          </a:p>
        </p:txBody>
      </p:sp>
    </p:spTree>
    <p:extLst>
      <p:ext uri="{BB962C8B-B14F-4D97-AF65-F5344CB8AC3E}">
        <p14:creationId xmlns:p14="http://schemas.microsoft.com/office/powerpoint/2010/main" val="390728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CCSDS Enterprise (Org &amp; Contact) Registries</a:t>
            </a:r>
          </a:p>
        </p:txBody>
      </p:sp>
      <p:sp>
        <p:nvSpPr>
          <p:cNvPr id="3" name="Content Placeholder 2"/>
          <p:cNvSpPr>
            <a:spLocks noGrp="1"/>
          </p:cNvSpPr>
          <p:nvPr>
            <p:ph idx="1"/>
          </p:nvPr>
        </p:nvSpPr>
        <p:spPr>
          <a:xfrm>
            <a:off x="703384" y="1113693"/>
            <a:ext cx="10726616" cy="5146430"/>
          </a:xfrm>
        </p:spPr>
        <p:txBody>
          <a:bodyPr>
            <a:normAutofit/>
          </a:bodyPr>
          <a:lstStyle/>
          <a:p>
            <a:r>
              <a:rPr lang="en-US" dirty="0"/>
              <a:t>Patterned after the previous SCID and MACAO registries</a:t>
            </a:r>
          </a:p>
          <a:p>
            <a:endParaRPr lang="en-US" dirty="0"/>
          </a:p>
          <a:p>
            <a:r>
              <a:rPr lang="en-US" dirty="0"/>
              <a:t>Use the same pattern of requiring:</a:t>
            </a:r>
          </a:p>
          <a:p>
            <a:pPr lvl="1"/>
            <a:r>
              <a:rPr lang="en-US" dirty="0"/>
              <a:t>An agency to identify a Head of Delegation (</a:t>
            </a:r>
            <a:r>
              <a:rPr lang="en-US" dirty="0" err="1"/>
              <a:t>HoD</a:t>
            </a:r>
            <a:r>
              <a:rPr lang="en-US" dirty="0"/>
              <a:t>, also the CMC member)</a:t>
            </a:r>
          </a:p>
          <a:p>
            <a:pPr lvl="1"/>
            <a:r>
              <a:rPr lang="en-US" dirty="0"/>
              <a:t>The Agency </a:t>
            </a:r>
            <a:r>
              <a:rPr lang="en-US" dirty="0" err="1"/>
              <a:t>HoD</a:t>
            </a:r>
            <a:r>
              <a:rPr lang="en-US" dirty="0"/>
              <a:t> to appoint one or more Agency Representatives (AR) to request changes to the different kinds of agency data </a:t>
            </a:r>
          </a:p>
          <a:p>
            <a:pPr lvl="1"/>
            <a:r>
              <a:rPr lang="en-US" dirty="0"/>
              <a:t>One AR may handle one or more different kinds of data</a:t>
            </a:r>
          </a:p>
          <a:p>
            <a:pPr lvl="1"/>
            <a:r>
              <a:rPr lang="en-US" dirty="0"/>
              <a:t>Member Agencies to sponsor Observer agencies in their country</a:t>
            </a:r>
          </a:p>
          <a:p>
            <a:pPr lvl="1"/>
            <a:r>
              <a:rPr lang="en-US" dirty="0"/>
              <a:t>Member or observer agencies to sponsor affiliates or data providers in their country</a:t>
            </a:r>
          </a:p>
          <a:p>
            <a:endParaRPr lang="en-US" dirty="0"/>
          </a:p>
          <a:p>
            <a:r>
              <a:rPr lang="en-US" dirty="0"/>
              <a:t>Adds:</a:t>
            </a:r>
          </a:p>
          <a:p>
            <a:pPr lvl="1"/>
            <a:r>
              <a:rPr lang="en-US" dirty="0"/>
              <a:t>Unique OIDs for all organizations, contacts, or objects that are registered</a:t>
            </a:r>
          </a:p>
          <a:p>
            <a:pPr lvl="1"/>
            <a:r>
              <a:rPr lang="en-US" dirty="0"/>
              <a:t>Requires tagging all data, uniformly, with the date of any changes and the ID of the persons requesting and performing the change</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fld id="{D433C501-C358-4241-9049-BAAEA1B0F851}" type="slidenum">
              <a:rPr lang="en-US" smtClean="0"/>
              <a:t>26</a:t>
            </a:fld>
            <a:endParaRPr lang="en-US"/>
          </a:p>
        </p:txBody>
      </p:sp>
    </p:spTree>
    <p:extLst>
      <p:ext uri="{BB962C8B-B14F-4D97-AF65-F5344CB8AC3E}">
        <p14:creationId xmlns:p14="http://schemas.microsoft.com/office/powerpoint/2010/main" val="262990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CCSDS SCID Registry</a:t>
            </a:r>
          </a:p>
        </p:txBody>
      </p:sp>
      <p:sp>
        <p:nvSpPr>
          <p:cNvPr id="3" name="Content Placeholder 2"/>
          <p:cNvSpPr>
            <a:spLocks noGrp="1"/>
          </p:cNvSpPr>
          <p:nvPr>
            <p:ph idx="1"/>
          </p:nvPr>
        </p:nvSpPr>
        <p:spPr>
          <a:xfrm>
            <a:off x="609600" y="1148862"/>
            <a:ext cx="11054862" cy="5111261"/>
          </a:xfrm>
        </p:spPr>
        <p:txBody>
          <a:bodyPr>
            <a:normAutofit lnSpcReduction="10000"/>
          </a:bodyPr>
          <a:lstStyle/>
          <a:p>
            <a:r>
              <a:rPr lang="en-US" dirty="0"/>
              <a:t>Extends the previous SCID registry</a:t>
            </a:r>
          </a:p>
          <a:p>
            <a:endParaRPr lang="en-US" dirty="0"/>
          </a:p>
          <a:p>
            <a:r>
              <a:rPr lang="en-US" dirty="0"/>
              <a:t>Uses the same pattern of requiring:</a:t>
            </a:r>
          </a:p>
          <a:p>
            <a:pPr lvl="1"/>
            <a:r>
              <a:rPr lang="en-US" dirty="0"/>
              <a:t>A designated AR from a Member or observer agency, or from an affiliate, to request SCID assignment or relinquishment</a:t>
            </a:r>
          </a:p>
          <a:p>
            <a:endParaRPr lang="en-US" dirty="0"/>
          </a:p>
          <a:p>
            <a:r>
              <a:rPr lang="en-US" dirty="0"/>
              <a:t>Adds:</a:t>
            </a:r>
          </a:p>
          <a:p>
            <a:pPr lvl="1"/>
            <a:r>
              <a:rPr lang="en-US" dirty="0"/>
              <a:t>Unique OIDs for all Spacecraft that are registered, in addition to the SCID</a:t>
            </a:r>
          </a:p>
          <a:p>
            <a:pPr lvl="1"/>
            <a:r>
              <a:rPr lang="en-US" dirty="0"/>
              <a:t>Requires tagging all data, uniformly, with the date of any changes and the ID of the persons requesting and performing the change</a:t>
            </a:r>
          </a:p>
          <a:p>
            <a:pPr lvl="1"/>
            <a:r>
              <a:rPr lang="en-US" dirty="0"/>
              <a:t>Adds spacecraft name, abbreviation, and alias attributes</a:t>
            </a:r>
          </a:p>
          <a:p>
            <a:pPr lvl="1"/>
            <a:r>
              <a:rPr lang="en-US" dirty="0"/>
              <a:t>Permits assignment of an OID without a SCID and makes OIDs permanent tags for the spacecraft</a:t>
            </a:r>
          </a:p>
          <a:p>
            <a:endParaRPr lang="en-US" dirty="0"/>
          </a:p>
          <a:p>
            <a:r>
              <a:rPr lang="en-US" dirty="0"/>
              <a:t>The SCID registry is managed by the SANA Operator</a:t>
            </a:r>
          </a:p>
          <a:p>
            <a:endParaRPr lang="en-US" dirty="0"/>
          </a:p>
        </p:txBody>
      </p:sp>
      <p:sp>
        <p:nvSpPr>
          <p:cNvPr id="6" name="Slide Number Placeholder 5"/>
          <p:cNvSpPr>
            <a:spLocks noGrp="1"/>
          </p:cNvSpPr>
          <p:nvPr>
            <p:ph type="sldNum" sz="quarter" idx="12"/>
          </p:nvPr>
        </p:nvSpPr>
        <p:spPr/>
        <p:txBody>
          <a:bodyPr/>
          <a:lstStyle/>
          <a:p>
            <a:fld id="{D433C501-C358-4241-9049-BAAEA1B0F851}" type="slidenum">
              <a:rPr lang="en-US" smtClean="0"/>
              <a:t>27</a:t>
            </a:fld>
            <a:endParaRPr lang="en-US"/>
          </a:p>
        </p:txBody>
      </p:sp>
    </p:spTree>
    <p:extLst>
      <p:ext uri="{BB962C8B-B14F-4D97-AF65-F5344CB8AC3E}">
        <p14:creationId xmlns:p14="http://schemas.microsoft.com/office/powerpoint/2010/main" val="52144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RF Asset Registry</a:t>
            </a:r>
          </a:p>
        </p:txBody>
      </p:sp>
      <p:sp>
        <p:nvSpPr>
          <p:cNvPr id="3" name="Content Placeholder 2"/>
          <p:cNvSpPr>
            <a:spLocks noGrp="1"/>
          </p:cNvSpPr>
          <p:nvPr>
            <p:ph idx="1"/>
          </p:nvPr>
        </p:nvSpPr>
        <p:spPr>
          <a:xfrm>
            <a:off x="762000" y="1160584"/>
            <a:ext cx="10668000" cy="5263661"/>
          </a:xfrm>
        </p:spPr>
        <p:txBody>
          <a:bodyPr>
            <a:noAutofit/>
          </a:bodyPr>
          <a:lstStyle/>
          <a:p>
            <a:r>
              <a:rPr lang="en-US" sz="2000" dirty="0"/>
              <a:t>Extends the existing IOAG RF Asset registry to suit it for reference in association with the Service Site &amp; Aperture Registry</a:t>
            </a:r>
          </a:p>
          <a:p>
            <a:endParaRPr lang="en-US" sz="2000" dirty="0"/>
          </a:p>
          <a:p>
            <a:r>
              <a:rPr lang="en-US" sz="2000" dirty="0"/>
              <a:t>Adopts the same pattern as the SCID and MACAO of requiring:</a:t>
            </a:r>
          </a:p>
          <a:p>
            <a:pPr lvl="1"/>
            <a:r>
              <a:rPr lang="en-US" sz="2000" dirty="0"/>
              <a:t>A designated AR from a Member or observer agency, or from an affiliate, to request RF Asset registry changes</a:t>
            </a:r>
          </a:p>
          <a:p>
            <a:pPr lvl="1"/>
            <a:r>
              <a:rPr lang="en-US" sz="2000" dirty="0"/>
              <a:t>Requires that site and asset names be unique</a:t>
            </a:r>
          </a:p>
          <a:p>
            <a:endParaRPr lang="en-US" sz="2000" dirty="0"/>
          </a:p>
          <a:p>
            <a:r>
              <a:rPr lang="en-US" sz="2000" dirty="0"/>
              <a:t>Adds:</a:t>
            </a:r>
          </a:p>
          <a:p>
            <a:pPr lvl="1"/>
            <a:r>
              <a:rPr lang="en-US" sz="2000" dirty="0"/>
              <a:t>Unique OIDs for all RF Assets that are registered and assigns a unique OID for the site as well</a:t>
            </a:r>
          </a:p>
          <a:p>
            <a:pPr lvl="1"/>
            <a:r>
              <a:rPr lang="en-US" sz="2000" dirty="0"/>
              <a:t>Requires tagging all data, uniformly, with the date of any changes and the ID of the persons requesting and performing the change</a:t>
            </a:r>
          </a:p>
          <a:p>
            <a:pPr lvl="1"/>
            <a:r>
              <a:rPr lang="en-US" sz="2000" dirty="0"/>
              <a:t>Adds Asset name abbreviation and alias attributes</a:t>
            </a:r>
          </a:p>
          <a:p>
            <a:endParaRPr lang="en-US" sz="2000" dirty="0"/>
          </a:p>
          <a:p>
            <a:r>
              <a:rPr lang="en-US" sz="2000" dirty="0"/>
              <a:t>The IOAG RF Asset registry is managed by the SANA Operator for the IOAG</a:t>
            </a:r>
          </a:p>
        </p:txBody>
      </p:sp>
      <p:sp>
        <p:nvSpPr>
          <p:cNvPr id="6" name="Slide Number Placeholder 5"/>
          <p:cNvSpPr>
            <a:spLocks noGrp="1"/>
          </p:cNvSpPr>
          <p:nvPr>
            <p:ph type="sldNum" sz="quarter" idx="12"/>
          </p:nvPr>
        </p:nvSpPr>
        <p:spPr/>
        <p:txBody>
          <a:bodyPr/>
          <a:lstStyle/>
          <a:p>
            <a:fld id="{D433C501-C358-4241-9049-BAAEA1B0F851}" type="slidenum">
              <a:rPr lang="en-US" smtClean="0"/>
              <a:t>28</a:t>
            </a:fld>
            <a:endParaRPr lang="en-US"/>
          </a:p>
        </p:txBody>
      </p:sp>
    </p:spTree>
    <p:extLst>
      <p:ext uri="{BB962C8B-B14F-4D97-AF65-F5344CB8AC3E}">
        <p14:creationId xmlns:p14="http://schemas.microsoft.com/office/powerpoint/2010/main" val="2024867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CCSDS Service Site &amp; Aperture Registry</a:t>
            </a:r>
          </a:p>
        </p:txBody>
      </p:sp>
      <p:sp>
        <p:nvSpPr>
          <p:cNvPr id="3" name="Content Placeholder 2"/>
          <p:cNvSpPr>
            <a:spLocks noGrp="1"/>
          </p:cNvSpPr>
          <p:nvPr>
            <p:ph idx="1"/>
          </p:nvPr>
        </p:nvSpPr>
        <p:spPr>
          <a:xfrm>
            <a:off x="902676" y="996463"/>
            <a:ext cx="10890739" cy="5076091"/>
          </a:xfrm>
        </p:spPr>
        <p:txBody>
          <a:bodyPr>
            <a:normAutofit fontScale="92500" lnSpcReduction="10000"/>
          </a:bodyPr>
          <a:lstStyle/>
          <a:p>
            <a:r>
              <a:rPr lang="en-US" dirty="0"/>
              <a:t>Defines a new Service Site and Aperture registry</a:t>
            </a:r>
          </a:p>
          <a:p>
            <a:pPr lvl="1"/>
            <a:r>
              <a:rPr lang="en-US" dirty="0"/>
              <a:t>Tied to the IOAG RF Asset Registry using the Aperture OIDs as the unique ID</a:t>
            </a:r>
          </a:p>
          <a:p>
            <a:pPr lvl="1"/>
            <a:r>
              <a:rPr lang="en-US" dirty="0"/>
              <a:t>A spacecraft (that does relay or PSLT) may be treated as a Site too</a:t>
            </a:r>
          </a:p>
          <a:p>
            <a:endParaRPr lang="en-US" dirty="0"/>
          </a:p>
          <a:p>
            <a:r>
              <a:rPr lang="en-US" dirty="0"/>
              <a:t>Uses the same pattern of requiring:</a:t>
            </a:r>
          </a:p>
          <a:p>
            <a:pPr lvl="1"/>
            <a:r>
              <a:rPr lang="en-US" dirty="0"/>
              <a:t>A designated AR from a Member or observer agency, or from an affiliate, to request registry changes</a:t>
            </a:r>
          </a:p>
          <a:p>
            <a:endParaRPr lang="en-US" dirty="0"/>
          </a:p>
          <a:p>
            <a:r>
              <a:rPr lang="en-US" dirty="0"/>
              <a:t>Adds:</a:t>
            </a:r>
          </a:p>
          <a:p>
            <a:pPr lvl="1"/>
            <a:r>
              <a:rPr lang="en-US" dirty="0"/>
              <a:t>Unique OIDs for all Sites that are registered, in addition to the Apertures at a Site</a:t>
            </a:r>
          </a:p>
          <a:p>
            <a:pPr lvl="1"/>
            <a:r>
              <a:rPr lang="en-US" dirty="0"/>
              <a:t>A Site may have zero or more Apertures and zero or more Services</a:t>
            </a:r>
          </a:p>
          <a:p>
            <a:pPr lvl="1"/>
            <a:r>
              <a:rPr lang="en-US" dirty="0"/>
              <a:t>A Site may be a static place on the Earth’s surface, or on another planetary body (PSLT), or in orbit (relay spacecraft)</a:t>
            </a:r>
          </a:p>
          <a:p>
            <a:pPr lvl="1"/>
            <a:r>
              <a:rPr lang="en-US" dirty="0"/>
              <a:t>Requires tagging all data, uniformly, with the date of any changes and the ID of the persons requesting and performing the change</a:t>
            </a:r>
          </a:p>
          <a:p>
            <a:pPr lvl="1"/>
            <a:r>
              <a:rPr lang="en-US" dirty="0"/>
              <a:t>Adds Site name, abbreviation, and alias attributes</a:t>
            </a:r>
          </a:p>
          <a:p>
            <a:endParaRPr lang="en-US" dirty="0"/>
          </a:p>
          <a:p>
            <a:r>
              <a:rPr lang="en-US" dirty="0"/>
              <a:t>The Service Site and Aperture registry is managed by the SANA Operator</a:t>
            </a:r>
          </a:p>
        </p:txBody>
      </p:sp>
      <p:sp>
        <p:nvSpPr>
          <p:cNvPr id="6" name="Slide Number Placeholder 5"/>
          <p:cNvSpPr>
            <a:spLocks noGrp="1"/>
          </p:cNvSpPr>
          <p:nvPr>
            <p:ph type="sldNum" sz="quarter" idx="12"/>
          </p:nvPr>
        </p:nvSpPr>
        <p:spPr/>
        <p:txBody>
          <a:bodyPr/>
          <a:lstStyle/>
          <a:p>
            <a:fld id="{D433C501-C358-4241-9049-BAAEA1B0F851}" type="slidenum">
              <a:rPr lang="en-US" smtClean="0"/>
              <a:t>29</a:t>
            </a:fld>
            <a:endParaRPr lang="en-US"/>
          </a:p>
        </p:txBody>
      </p:sp>
    </p:spTree>
    <p:extLst>
      <p:ext uri="{BB962C8B-B14F-4D97-AF65-F5344CB8AC3E}">
        <p14:creationId xmlns:p14="http://schemas.microsoft.com/office/powerpoint/2010/main" val="90424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8B672A-5461-DA40-AB59-E6BC479682D8}"/>
              </a:ext>
            </a:extLst>
          </p:cNvPr>
          <p:cNvSpPr>
            <a:spLocks noGrp="1"/>
          </p:cNvSpPr>
          <p:nvPr>
            <p:ph type="title"/>
          </p:nvPr>
        </p:nvSpPr>
        <p:spPr/>
        <p:txBody>
          <a:bodyPr/>
          <a:lstStyle/>
          <a:p>
            <a:r>
              <a:rPr lang="en-US" dirty="0"/>
              <a:t>Space Assigned Numbers Authority (SANA) Objective</a:t>
            </a:r>
          </a:p>
        </p:txBody>
      </p:sp>
      <p:sp>
        <p:nvSpPr>
          <p:cNvPr id="4" name="Content Placeholder 3">
            <a:extLst>
              <a:ext uri="{FF2B5EF4-FFF2-40B4-BE49-F238E27FC236}">
                <a16:creationId xmlns:a16="http://schemas.microsoft.com/office/drawing/2014/main" id="{5C684349-6E9B-584A-BF77-91D93E0BC5D6}"/>
              </a:ext>
            </a:extLst>
          </p:cNvPr>
          <p:cNvSpPr>
            <a:spLocks noGrp="1"/>
          </p:cNvSpPr>
          <p:nvPr>
            <p:ph idx="1"/>
          </p:nvPr>
        </p:nvSpPr>
        <p:spPr>
          <a:xfrm>
            <a:off x="504093" y="846137"/>
            <a:ext cx="10863100" cy="5390540"/>
          </a:xfrm>
        </p:spPr>
        <p:txBody>
          <a:bodyPr/>
          <a:lstStyle/>
          <a:p>
            <a:r>
              <a:rPr lang="en-US" sz="2400" dirty="0"/>
              <a:t>The SANA was first defined during the CCSDS 2004 re-organization, in A02.1-Y-2, dated April 2004:</a:t>
            </a:r>
          </a:p>
          <a:p>
            <a:endParaRPr lang="en-US" sz="2400" dirty="0"/>
          </a:p>
          <a:p>
            <a:r>
              <a:rPr lang="en-US" sz="2400" dirty="0"/>
              <a:t>Sec 1.4.6: Space Assigned Numbers Authority (SANA)</a:t>
            </a:r>
          </a:p>
          <a:p>
            <a:pPr marL="338137" lvl="1" indent="0">
              <a:buNone/>
            </a:pPr>
            <a:r>
              <a:rPr lang="en-US" sz="2000" dirty="0">
                <a:solidFill>
                  <a:srgbClr val="0070C0"/>
                </a:solidFill>
              </a:rPr>
              <a:t>The core registrar for the CMC’s activities is the SANA. Many space mission protocols require that someone keep track of key protocol numbering assignments that were added after the protocol came out. Typical examples of the kinds of registries needed are for Spacecraft IDs, protocol version numbers, reserved APIDs and SFDU Control Authorities. The SANA provides this key configuration management service for CCSDS. The CMC approves the organization that will act as the SANA. Its public interface is focused through web-based services provided by the Secretariat. </a:t>
            </a:r>
          </a:p>
          <a:p>
            <a:pPr marL="338137" lvl="1" indent="0">
              <a:buNone/>
            </a:pPr>
            <a:endParaRPr lang="en-US" sz="2000" dirty="0"/>
          </a:p>
          <a:p>
            <a:pPr marL="342900" indent="-342900"/>
            <a:r>
              <a:rPr lang="en-US" sz="2400" dirty="0"/>
              <a:t>The initial SANA included the SCID and MACAO registries, and their organization and AR registries, as well as a number of other protocol registries.</a:t>
            </a:r>
          </a:p>
          <a:p>
            <a:pPr marL="342900" indent="-342900"/>
            <a:r>
              <a:rPr lang="en-US" sz="2400" dirty="0"/>
              <a:t>The SANA Procedures Yellow Book, CCSDS 313.0-Y-1, and the SANA Steering Group (SSG) were introduced in CCSDS A02.1-Y-3, July 2011. </a:t>
            </a:r>
          </a:p>
        </p:txBody>
      </p:sp>
    </p:spTree>
    <p:extLst>
      <p:ext uri="{BB962C8B-B14F-4D97-AF65-F5344CB8AC3E}">
        <p14:creationId xmlns:p14="http://schemas.microsoft.com/office/powerpoint/2010/main" val="3532864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Objects that need unique OIDs</a:t>
            </a:r>
          </a:p>
        </p:txBody>
      </p:sp>
      <p:sp>
        <p:nvSpPr>
          <p:cNvPr id="3" name="Content Placeholder 2"/>
          <p:cNvSpPr>
            <a:spLocks noGrp="1"/>
          </p:cNvSpPr>
          <p:nvPr>
            <p:ph idx="1"/>
          </p:nvPr>
        </p:nvSpPr>
        <p:spPr>
          <a:xfrm>
            <a:off x="1090246" y="1137138"/>
            <a:ext cx="10410092" cy="5076093"/>
          </a:xfrm>
        </p:spPr>
        <p:txBody>
          <a:bodyPr>
            <a:normAutofit/>
          </a:bodyPr>
          <a:lstStyle/>
          <a:p>
            <a:r>
              <a:rPr lang="en-US" dirty="0"/>
              <a:t>Organizations (and sub-elements)</a:t>
            </a:r>
          </a:p>
          <a:p>
            <a:r>
              <a:rPr lang="en-US" dirty="0"/>
              <a:t>Contacts (persons)</a:t>
            </a:r>
          </a:p>
          <a:p>
            <a:r>
              <a:rPr lang="en-US" dirty="0"/>
              <a:t>Spacecraft</a:t>
            </a:r>
          </a:p>
          <a:p>
            <a:r>
              <a:rPr lang="en-US" dirty="0"/>
              <a:t>Sites (including spacecraft) &amp; Apertures (Antennas)</a:t>
            </a:r>
          </a:p>
          <a:p>
            <a:r>
              <a:rPr lang="en-US" dirty="0"/>
              <a:t>Service Provider Sites </a:t>
            </a:r>
          </a:p>
          <a:p>
            <a:r>
              <a:rPr lang="en-US" dirty="0"/>
              <a:t>All CSS assigned identifiers</a:t>
            </a:r>
          </a:p>
          <a:p>
            <a:r>
              <a:rPr lang="en-US" dirty="0"/>
              <a:t>Roles (both org &amp; contact role types)</a:t>
            </a:r>
          </a:p>
          <a:p>
            <a:endParaRPr lang="en-US" dirty="0"/>
          </a:p>
          <a:p>
            <a:r>
              <a:rPr lang="en-US" dirty="0"/>
              <a:t>Countries (use ISO-3166-1 code)</a:t>
            </a:r>
          </a:p>
          <a:p>
            <a:endParaRPr lang="en-US" dirty="0"/>
          </a:p>
          <a:p>
            <a:r>
              <a:rPr lang="en-US" dirty="0"/>
              <a:t>The OID registry is managed by the SANA Operator</a:t>
            </a:r>
          </a:p>
          <a:p>
            <a:endParaRPr lang="en-US" dirty="0"/>
          </a:p>
        </p:txBody>
      </p:sp>
      <p:sp>
        <p:nvSpPr>
          <p:cNvPr id="6" name="Slide Number Placeholder 5"/>
          <p:cNvSpPr>
            <a:spLocks noGrp="1"/>
          </p:cNvSpPr>
          <p:nvPr>
            <p:ph type="sldNum" sz="quarter" idx="12"/>
          </p:nvPr>
        </p:nvSpPr>
        <p:spPr/>
        <p:txBody>
          <a:bodyPr/>
          <a:lstStyle/>
          <a:p>
            <a:fld id="{D433C501-C358-4241-9049-BAAEA1B0F851}" type="slidenum">
              <a:rPr lang="en-US" smtClean="0"/>
              <a:t>30</a:t>
            </a:fld>
            <a:endParaRPr lang="en-US"/>
          </a:p>
        </p:txBody>
      </p:sp>
    </p:spTree>
    <p:extLst>
      <p:ext uri="{BB962C8B-B14F-4D97-AF65-F5344CB8AC3E}">
        <p14:creationId xmlns:p14="http://schemas.microsoft.com/office/powerpoint/2010/main" val="4276108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CCSDS Registry Update Summary</a:t>
            </a:r>
          </a:p>
        </p:txBody>
      </p:sp>
      <p:sp>
        <p:nvSpPr>
          <p:cNvPr id="3" name="Content Placeholder 2"/>
          <p:cNvSpPr>
            <a:spLocks noGrp="1"/>
          </p:cNvSpPr>
          <p:nvPr>
            <p:ph idx="1"/>
          </p:nvPr>
        </p:nvSpPr>
        <p:spPr>
          <a:xfrm>
            <a:off x="738554" y="1125416"/>
            <a:ext cx="11043138" cy="5040922"/>
          </a:xfrm>
        </p:spPr>
        <p:txBody>
          <a:bodyPr>
            <a:noAutofit/>
          </a:bodyPr>
          <a:lstStyle/>
          <a:p>
            <a:r>
              <a:rPr lang="en-US" sz="2000" dirty="0"/>
              <a:t>Fully aligned with CCSDS Organization and Processes (CCSDS A02.1-Y-4) and with policies stated in the CCSDS website</a:t>
            </a:r>
          </a:p>
          <a:p>
            <a:endParaRPr lang="en-US" sz="2000" dirty="0"/>
          </a:p>
          <a:p>
            <a:r>
              <a:rPr lang="en-US" sz="2000" dirty="0"/>
              <a:t>Requires Working Groups to evaluate use or adaptation of existing registries before creating new ones</a:t>
            </a:r>
          </a:p>
          <a:p>
            <a:endParaRPr lang="en-US" sz="2000" dirty="0"/>
          </a:p>
          <a:p>
            <a:r>
              <a:rPr lang="en-US" sz="2000" dirty="0"/>
              <a:t>Where possible uses patterns from the existing SCID and MACAO registries </a:t>
            </a:r>
          </a:p>
          <a:p>
            <a:endParaRPr lang="en-US" sz="2000" dirty="0"/>
          </a:p>
          <a:p>
            <a:r>
              <a:rPr lang="en-US" sz="2000" dirty="0"/>
              <a:t>All organizations have responsibility for managing updates to their own data</a:t>
            </a:r>
          </a:p>
          <a:p>
            <a:pPr lvl="1"/>
            <a:r>
              <a:rPr lang="en-US" sz="1800" dirty="0"/>
              <a:t>The Agency </a:t>
            </a:r>
            <a:r>
              <a:rPr lang="en-US" sz="1800" dirty="0" err="1"/>
              <a:t>HoD</a:t>
            </a:r>
            <a:r>
              <a:rPr lang="en-US" sz="1800" dirty="0"/>
              <a:t> (or Org </a:t>
            </a:r>
            <a:r>
              <a:rPr lang="en-US" sz="1800" dirty="0" err="1"/>
              <a:t>PoC</a:t>
            </a:r>
            <a:r>
              <a:rPr lang="en-US" sz="1800" dirty="0"/>
              <a:t>) must appoint one or more Agency Representatives (AR) to request changes to their data </a:t>
            </a:r>
          </a:p>
          <a:p>
            <a:pPr lvl="1"/>
            <a:r>
              <a:rPr lang="en-US" sz="1800" dirty="0"/>
              <a:t>Only the appointed AR(s) can request changes</a:t>
            </a:r>
          </a:p>
          <a:p>
            <a:pPr lvl="1"/>
            <a:r>
              <a:rPr lang="en-US" sz="1800" dirty="0"/>
              <a:t>A member of the SANA staff will make the actual changes</a:t>
            </a:r>
          </a:p>
          <a:p>
            <a:endParaRPr lang="en-US" sz="2000" dirty="0"/>
          </a:p>
          <a:p>
            <a:r>
              <a:rPr lang="en-US" sz="2000" dirty="0"/>
              <a:t>Adds:</a:t>
            </a:r>
          </a:p>
          <a:p>
            <a:pPr lvl="1"/>
            <a:r>
              <a:rPr lang="en-US" sz="1800" dirty="0"/>
              <a:t>Unique OIDs for all organizations, contacts, or objects that are registered</a:t>
            </a:r>
          </a:p>
          <a:p>
            <a:pPr lvl="1"/>
            <a:r>
              <a:rPr lang="en-US" sz="1800" dirty="0"/>
              <a:t>Requires tagging all data, uniformly, with the date of any changes and the ID of the persons requesting and performing the change</a:t>
            </a:r>
          </a:p>
          <a:p>
            <a:pPr lvl="1"/>
            <a:endParaRPr lang="en-US" sz="1800" dirty="0"/>
          </a:p>
          <a:p>
            <a:pPr lvl="1"/>
            <a:endParaRPr lang="en-US" sz="1800" dirty="0"/>
          </a:p>
        </p:txBody>
      </p:sp>
      <p:sp>
        <p:nvSpPr>
          <p:cNvPr id="6" name="Slide Number Placeholder 5"/>
          <p:cNvSpPr>
            <a:spLocks noGrp="1"/>
          </p:cNvSpPr>
          <p:nvPr>
            <p:ph type="sldNum" sz="quarter" idx="12"/>
          </p:nvPr>
        </p:nvSpPr>
        <p:spPr/>
        <p:txBody>
          <a:bodyPr/>
          <a:lstStyle/>
          <a:p>
            <a:fld id="{D433C501-C358-4241-9049-BAAEA1B0F851}" type="slidenum">
              <a:rPr lang="en-US" smtClean="0"/>
              <a:t>31</a:t>
            </a:fld>
            <a:endParaRPr lang="en-US"/>
          </a:p>
        </p:txBody>
      </p:sp>
    </p:spTree>
    <p:extLst>
      <p:ext uri="{BB962C8B-B14F-4D97-AF65-F5344CB8AC3E}">
        <p14:creationId xmlns:p14="http://schemas.microsoft.com/office/powerpoint/2010/main" val="3672023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B009-FB3C-074E-8C08-C90D1A904A2C}"/>
              </a:ext>
            </a:extLst>
          </p:cNvPr>
          <p:cNvSpPr>
            <a:spLocks noGrp="1"/>
          </p:cNvSpPr>
          <p:nvPr>
            <p:ph type="title"/>
          </p:nvPr>
        </p:nvSpPr>
        <p:spPr>
          <a:xfrm>
            <a:off x="609600" y="192576"/>
            <a:ext cx="10972800" cy="1143000"/>
          </a:xfrm>
        </p:spPr>
        <p:txBody>
          <a:bodyPr/>
          <a:lstStyle/>
          <a:p>
            <a:r>
              <a:rPr lang="en-US" dirty="0"/>
              <a:t>Relevance of Original SANA Registries - MACAO</a:t>
            </a:r>
          </a:p>
        </p:txBody>
      </p:sp>
      <p:sp>
        <p:nvSpPr>
          <p:cNvPr id="3" name="Content Placeholder 2">
            <a:extLst>
              <a:ext uri="{FF2B5EF4-FFF2-40B4-BE49-F238E27FC236}">
                <a16:creationId xmlns:a16="http://schemas.microsoft.com/office/drawing/2014/main" id="{B7458F96-2B4E-584F-8A36-CAC032FE673E}"/>
              </a:ext>
            </a:extLst>
          </p:cNvPr>
          <p:cNvSpPr>
            <a:spLocks noGrp="1"/>
          </p:cNvSpPr>
          <p:nvPr>
            <p:ph idx="1"/>
          </p:nvPr>
        </p:nvSpPr>
        <p:spPr>
          <a:xfrm>
            <a:off x="504092" y="739536"/>
            <a:ext cx="10863100" cy="5696433"/>
          </a:xfrm>
        </p:spPr>
        <p:txBody>
          <a:bodyPr/>
          <a:lstStyle/>
          <a:p>
            <a:r>
              <a:rPr lang="en-US" sz="2400" dirty="0"/>
              <a:t>The original Member Agency Control Authority Office (MACAO) registry, was defined in CCSDS Recommendation for SFDUs: Control Authority Procedures, CCSDS 630.0-B-1, published in June 1993.</a:t>
            </a:r>
          </a:p>
          <a:p>
            <a:r>
              <a:rPr lang="en-US" sz="2400" dirty="0"/>
              <a:t>The MACAO included a carefully defined set of terms and definitions for Control Authorities (CA), including the Control Authority Agent (CCSDS wide, was WDC-A), Member Agency CAO (and “descendant” CA), and SFDU registries (data, designated people “originator”)</a:t>
            </a:r>
          </a:p>
          <a:p>
            <a:r>
              <a:rPr lang="en-US" sz="2400" dirty="0"/>
              <a:t>MACAO registry features:</a:t>
            </a:r>
          </a:p>
          <a:p>
            <a:pPr lvl="1"/>
            <a:r>
              <a:rPr lang="en-US" sz="2000" dirty="0"/>
              <a:t>An agency to identify a Head of Delegation (</a:t>
            </a:r>
            <a:r>
              <a:rPr lang="en-US" sz="2000" dirty="0" err="1"/>
              <a:t>HoD</a:t>
            </a:r>
            <a:r>
              <a:rPr lang="en-US" sz="2000" dirty="0"/>
              <a:t>, also the CMC member)</a:t>
            </a:r>
          </a:p>
          <a:p>
            <a:pPr lvl="1"/>
            <a:r>
              <a:rPr lang="en-US" sz="2000" dirty="0"/>
              <a:t>Specific identified registry information for agency &amp; contact persons (name, </a:t>
            </a:r>
            <a:r>
              <a:rPr lang="en-US" sz="2000" dirty="0" err="1"/>
              <a:t>addr</a:t>
            </a:r>
            <a:r>
              <a:rPr lang="en-US" sz="2000" dirty="0"/>
              <a:t>, phone, </a:t>
            </a:r>
            <a:r>
              <a:rPr lang="en-US" sz="2000" dirty="0" err="1"/>
              <a:t>etc</a:t>
            </a:r>
            <a:r>
              <a:rPr lang="en-US" sz="2000" dirty="0"/>
              <a:t> … not just a character string).</a:t>
            </a:r>
          </a:p>
          <a:p>
            <a:pPr lvl="1"/>
            <a:r>
              <a:rPr lang="en-US" sz="2000" dirty="0"/>
              <a:t>The Agency </a:t>
            </a:r>
            <a:r>
              <a:rPr lang="en-US" sz="2000" dirty="0" err="1"/>
              <a:t>HoD</a:t>
            </a:r>
            <a:r>
              <a:rPr lang="en-US" sz="2000" dirty="0"/>
              <a:t> was to appoint one or more Agency Representatives (AR) to request changes to the agency MACAO data </a:t>
            </a:r>
          </a:p>
          <a:p>
            <a:pPr lvl="1"/>
            <a:r>
              <a:rPr lang="en-US" sz="2000" dirty="0"/>
              <a:t>Member Agencies to sponsor descendant CA (registry) in their country</a:t>
            </a:r>
          </a:p>
          <a:p>
            <a:pPr lvl="1"/>
            <a:r>
              <a:rPr lang="en-US" sz="2000" dirty="0"/>
              <a:t>Member or observer agencies to sponsor affiliates or data providers in their country</a:t>
            </a:r>
          </a:p>
          <a:p>
            <a:r>
              <a:rPr lang="en-US" sz="2400" dirty="0"/>
              <a:t>The original MACAO was for Standard Formatted Data Units (SFDU), but much of the structure was completely suitable for re-use </a:t>
            </a:r>
          </a:p>
          <a:p>
            <a:endParaRPr lang="en-US" sz="2400" dirty="0"/>
          </a:p>
        </p:txBody>
      </p:sp>
    </p:spTree>
    <p:extLst>
      <p:ext uri="{BB962C8B-B14F-4D97-AF65-F5344CB8AC3E}">
        <p14:creationId xmlns:p14="http://schemas.microsoft.com/office/powerpoint/2010/main" val="1180031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F738-CDC0-B940-B383-6410BA8A10CB}"/>
              </a:ext>
            </a:extLst>
          </p:cNvPr>
          <p:cNvSpPr>
            <a:spLocks noGrp="1"/>
          </p:cNvSpPr>
          <p:nvPr>
            <p:ph type="title"/>
          </p:nvPr>
        </p:nvSpPr>
        <p:spPr/>
        <p:txBody>
          <a:bodyPr/>
          <a:lstStyle/>
          <a:p>
            <a:r>
              <a:rPr lang="en-US" dirty="0"/>
              <a:t>Relevance of Original SANA Registries - SCID</a:t>
            </a:r>
          </a:p>
        </p:txBody>
      </p:sp>
      <p:sp>
        <p:nvSpPr>
          <p:cNvPr id="3" name="Content Placeholder 2">
            <a:extLst>
              <a:ext uri="{FF2B5EF4-FFF2-40B4-BE49-F238E27FC236}">
                <a16:creationId xmlns:a16="http://schemas.microsoft.com/office/drawing/2014/main" id="{A29F8CB7-FF55-BC4A-9C1A-0953F5DEA588}"/>
              </a:ext>
            </a:extLst>
          </p:cNvPr>
          <p:cNvSpPr>
            <a:spLocks noGrp="1"/>
          </p:cNvSpPr>
          <p:nvPr>
            <p:ph idx="1"/>
          </p:nvPr>
        </p:nvSpPr>
        <p:spPr>
          <a:xfrm>
            <a:off x="609600" y="986814"/>
            <a:ext cx="10863100" cy="4630615"/>
          </a:xfrm>
        </p:spPr>
        <p:txBody>
          <a:bodyPr/>
          <a:lstStyle/>
          <a:p>
            <a:r>
              <a:rPr lang="en-US" sz="2400" dirty="0"/>
              <a:t>The original CCSDS Global Spacecraft Identification Field: Code Assignment Control Procedures, Issue 1, was defined in CCSDS 320.0-B-1, published in Oct 1993.</a:t>
            </a:r>
          </a:p>
          <a:p>
            <a:r>
              <a:rPr lang="en-US" sz="2400" dirty="0"/>
              <a:t>The SCID procedure included a carefully defined set of terms and definitions for the Secretariat, Head of Delegation (</a:t>
            </a:r>
            <a:r>
              <a:rPr lang="en-US" sz="2400" dirty="0" err="1"/>
              <a:t>HoD</a:t>
            </a:r>
            <a:r>
              <a:rPr lang="en-US" sz="2400" dirty="0"/>
              <a:t>), Agency Representative, and the SCID Assignment manager (WDC-A), including a list of organizations, contacts, addresses, etc.</a:t>
            </a:r>
          </a:p>
          <a:p>
            <a:r>
              <a:rPr lang="en-US" sz="2400" dirty="0"/>
              <a:t>SCID registry included:</a:t>
            </a:r>
          </a:p>
          <a:p>
            <a:pPr lvl="1"/>
            <a:r>
              <a:rPr lang="en-US" sz="2000" dirty="0"/>
              <a:t>An agency to identify a Head of Delegation (</a:t>
            </a:r>
            <a:r>
              <a:rPr lang="en-US" sz="2000" dirty="0" err="1"/>
              <a:t>HoD</a:t>
            </a:r>
            <a:r>
              <a:rPr lang="en-US" sz="2000" dirty="0"/>
              <a:t>, also the CMC member)</a:t>
            </a:r>
          </a:p>
          <a:p>
            <a:pPr lvl="1"/>
            <a:r>
              <a:rPr lang="en-US" sz="2000" dirty="0"/>
              <a:t>The Agency </a:t>
            </a:r>
            <a:r>
              <a:rPr lang="en-US" sz="2000" dirty="0" err="1"/>
              <a:t>HoD</a:t>
            </a:r>
            <a:r>
              <a:rPr lang="en-US" sz="2000" dirty="0"/>
              <a:t> to appoint one or more Agency Representatives (AR) to request changes to the different kinds of agency data </a:t>
            </a:r>
          </a:p>
          <a:p>
            <a:pPr lvl="1"/>
            <a:r>
              <a:rPr lang="en-US" sz="2000" dirty="0"/>
              <a:t>One AR to handle the SCID data requests</a:t>
            </a:r>
          </a:p>
          <a:p>
            <a:pPr lvl="1"/>
            <a:r>
              <a:rPr lang="en-US" sz="2000" dirty="0"/>
              <a:t>Member Agencies to sponsor Observer agencies in their country</a:t>
            </a:r>
          </a:p>
          <a:p>
            <a:pPr lvl="1"/>
            <a:r>
              <a:rPr lang="en-US" sz="2000" dirty="0"/>
              <a:t>Member or observer agencies to sponsor affiliates or data providers in their country</a:t>
            </a:r>
          </a:p>
          <a:p>
            <a:r>
              <a:rPr lang="en-US" sz="2400" dirty="0"/>
              <a:t>The original SCID registry was for spacecraft identifiers, and many of  the structures and responsibilities overlapped those in the MACAO </a:t>
            </a:r>
          </a:p>
          <a:p>
            <a:endParaRPr lang="en-US" sz="2400" dirty="0"/>
          </a:p>
          <a:p>
            <a:endParaRPr lang="en-US" sz="2400" dirty="0"/>
          </a:p>
        </p:txBody>
      </p:sp>
    </p:spTree>
    <p:extLst>
      <p:ext uri="{BB962C8B-B14F-4D97-AF65-F5344CB8AC3E}">
        <p14:creationId xmlns:p14="http://schemas.microsoft.com/office/powerpoint/2010/main" val="1457159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36558-4CED-F247-9BB5-B61F51854BA8}"/>
              </a:ext>
            </a:extLst>
          </p:cNvPr>
          <p:cNvSpPr>
            <a:spLocks noGrp="1"/>
          </p:cNvSpPr>
          <p:nvPr>
            <p:ph type="title"/>
          </p:nvPr>
        </p:nvSpPr>
        <p:spPr/>
        <p:txBody>
          <a:bodyPr/>
          <a:lstStyle/>
          <a:p>
            <a:r>
              <a:rPr lang="en-US" dirty="0"/>
              <a:t>SANA Registries in 2011</a:t>
            </a:r>
          </a:p>
        </p:txBody>
      </p:sp>
      <p:sp>
        <p:nvSpPr>
          <p:cNvPr id="3" name="Content Placeholder 2">
            <a:extLst>
              <a:ext uri="{FF2B5EF4-FFF2-40B4-BE49-F238E27FC236}">
                <a16:creationId xmlns:a16="http://schemas.microsoft.com/office/drawing/2014/main" id="{4BCEC8AE-31D3-6643-BD37-39FCC005ABC0}"/>
              </a:ext>
            </a:extLst>
          </p:cNvPr>
          <p:cNvSpPr>
            <a:spLocks noGrp="1"/>
          </p:cNvSpPr>
          <p:nvPr>
            <p:ph idx="1"/>
          </p:nvPr>
        </p:nvSpPr>
        <p:spPr>
          <a:xfrm>
            <a:off x="609601" y="949569"/>
            <a:ext cx="10863100" cy="5158154"/>
          </a:xfrm>
        </p:spPr>
        <p:txBody>
          <a:bodyPr/>
          <a:lstStyle/>
          <a:p>
            <a:r>
              <a:rPr lang="en-US" sz="2000" dirty="0"/>
              <a:t>By 2011 the SANA included databases like the SCID and MACAO registries, and also included the supporting registries for Organizations, Control Authorities, and Agency Representatives.</a:t>
            </a:r>
          </a:p>
          <a:p>
            <a:r>
              <a:rPr lang="en-US" sz="2000" dirty="0"/>
              <a:t>Other registries were </a:t>
            </a:r>
            <a:r>
              <a:rPr lang="en-US" sz="2000" dirty="0">
                <a:solidFill>
                  <a:srgbClr val="FF0000"/>
                </a:solidFill>
              </a:rPr>
              <a:t>in work </a:t>
            </a:r>
            <a:r>
              <a:rPr lang="en-US" sz="2000" dirty="0"/>
              <a:t>…</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err="1"/>
              <a:t>Spacecraftid</a:t>
            </a:r>
            <a:endParaRPr lang="fr-CA" altLang="en-US" sz="1400" dirty="0"/>
          </a:p>
          <a:p>
            <a:pPr marL="1295400" lvl="2" indent="-287338" eaLnBrk="1">
              <a:buSzPct val="75000"/>
              <a:buFont typeface="Symbol"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200" dirty="0"/>
              <a:t>Copy but </a:t>
            </a:r>
            <a:r>
              <a:rPr lang="fr-CA" altLang="en-US" sz="1200" dirty="0" err="1"/>
              <a:t>xmlized</a:t>
            </a:r>
            <a:r>
              <a:rPr lang="fr-CA" altLang="en-US" sz="1200" dirty="0"/>
              <a:t> version of the WDC </a:t>
            </a:r>
            <a:r>
              <a:rPr lang="fr-CA" altLang="en-US" sz="1200" dirty="0" err="1"/>
              <a:t>registry</a:t>
            </a:r>
            <a:r>
              <a:rPr lang="fr-CA" altLang="en-US" sz="1200" dirty="0"/>
              <a:t>, the WDC (</a:t>
            </a:r>
            <a:r>
              <a:rPr lang="fr-CA" altLang="en-US" sz="1200" dirty="0" err="1"/>
              <a:t>which</a:t>
            </a:r>
            <a:r>
              <a:rPr lang="fr-CA" altLang="en-US" sz="1200" dirty="0"/>
              <a:t> </a:t>
            </a:r>
            <a:r>
              <a:rPr lang="fr-CA" altLang="en-US" sz="1200" dirty="0" err="1"/>
              <a:t>still</a:t>
            </a:r>
            <a:r>
              <a:rPr lang="fr-CA" altLang="en-US" sz="1200" dirty="0"/>
              <a:t> </a:t>
            </a:r>
            <a:r>
              <a:rPr lang="fr-CA" altLang="en-US" sz="1200" dirty="0" err="1"/>
              <a:t>existed</a:t>
            </a:r>
            <a:r>
              <a:rPr lang="fr-CA" altLang="en-US" sz="1200" dirty="0"/>
              <a:t>) </a:t>
            </a:r>
            <a:r>
              <a:rPr lang="fr-CA" altLang="en-US" sz="1200" dirty="0" err="1"/>
              <a:t>was</a:t>
            </a:r>
            <a:r>
              <a:rPr lang="fr-CA" altLang="en-US" sz="1200" dirty="0"/>
              <a:t> the </a:t>
            </a:r>
            <a:r>
              <a:rPr lang="fr-CA" altLang="en-US" sz="1200" dirty="0" err="1"/>
              <a:t>authoritative</a:t>
            </a:r>
            <a:r>
              <a:rPr lang="fr-CA" altLang="en-US" sz="1200" dirty="0"/>
              <a:t> source, </a:t>
            </a:r>
            <a:r>
              <a:rPr lang="fr-CA" altLang="en-US" sz="1200" dirty="0" err="1"/>
              <a:t>offering</a:t>
            </a:r>
            <a:r>
              <a:rPr lang="fr-CA" altLang="en-US" sz="1200" dirty="0"/>
              <a:t> a </a:t>
            </a:r>
            <a:r>
              <a:rPr lang="fr-CA" altLang="en-US" sz="1200" dirty="0" err="1"/>
              <a:t>text</a:t>
            </a:r>
            <a:r>
              <a:rPr lang="fr-CA" altLang="en-US" sz="1200" dirty="0"/>
              <a:t> file</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t>Macao</a:t>
            </a:r>
          </a:p>
          <a:p>
            <a:pPr marL="1295400" lvl="2" indent="-287338" eaLnBrk="1">
              <a:buSzPct val="75000"/>
              <a:buFont typeface="Symbol"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200" dirty="0" err="1"/>
              <a:t>Similar</a:t>
            </a:r>
            <a:r>
              <a:rPr lang="fr-CA" altLang="en-US" sz="1200" dirty="0"/>
              <a:t> to </a:t>
            </a:r>
            <a:r>
              <a:rPr lang="fr-CA" altLang="en-US" sz="1200" dirty="0" err="1"/>
              <a:t>spacecraftid</a:t>
            </a:r>
            <a:r>
              <a:rPr lang="fr-CA" altLang="en-US" sz="1200" dirty="0"/>
              <a:t> (i.e. SANA </a:t>
            </a:r>
            <a:r>
              <a:rPr lang="fr-CA" altLang="en-US" sz="1200" dirty="0" err="1"/>
              <a:t>offered</a:t>
            </a:r>
            <a:r>
              <a:rPr lang="fr-CA" altLang="en-US" sz="1200" dirty="0"/>
              <a:t> a copy, but </a:t>
            </a:r>
            <a:r>
              <a:rPr lang="fr-CA" altLang="en-US" sz="1200" dirty="0" err="1"/>
              <a:t>referred</a:t>
            </a:r>
            <a:r>
              <a:rPr lang="fr-CA" altLang="en-US" sz="1200" dirty="0"/>
              <a:t> to the official site.)</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err="1"/>
              <a:t>xml</a:t>
            </a:r>
            <a:r>
              <a:rPr lang="fr-CA" altLang="en-US" sz="1400" dirty="0"/>
              <a:t>/</a:t>
            </a:r>
            <a:r>
              <a:rPr lang="fr-CA" altLang="en-US" sz="1400" dirty="0" err="1"/>
              <a:t>schema</a:t>
            </a:r>
            <a:r>
              <a:rPr lang="fr-CA" altLang="en-US" sz="1400" dirty="0"/>
              <a:t>, </a:t>
            </a:r>
            <a:r>
              <a:rPr lang="fr-CA" altLang="en-US" sz="1400" dirty="0" err="1">
                <a:solidFill>
                  <a:srgbClr val="FF0000"/>
                </a:solidFill>
              </a:rPr>
              <a:t>agency</a:t>
            </a:r>
            <a:r>
              <a:rPr lang="fr-CA" altLang="en-US" sz="1400" dirty="0">
                <a:solidFill>
                  <a:srgbClr val="FF0000"/>
                </a:solidFill>
              </a:rPr>
              <a:t> / mission extensions and adaptations? </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solidFill>
                  <a:srgbClr val="FF0000"/>
                </a:solidFill>
              </a:rPr>
              <a:t>ASN.1 </a:t>
            </a:r>
            <a:r>
              <a:rPr lang="fr-CA" altLang="en-US" sz="1400" dirty="0" err="1">
                <a:solidFill>
                  <a:srgbClr val="FF0000"/>
                </a:solidFill>
              </a:rPr>
              <a:t>text</a:t>
            </a:r>
            <a:r>
              <a:rPr lang="fr-CA" altLang="en-US" sz="1400" dirty="0">
                <a:solidFill>
                  <a:srgbClr val="FF0000"/>
                </a:solidFill>
              </a:rPr>
              <a:t> file store (PDF </a:t>
            </a:r>
            <a:r>
              <a:rPr lang="fr-CA" altLang="en-US" sz="1400" dirty="0" err="1">
                <a:solidFill>
                  <a:srgbClr val="FF0000"/>
                </a:solidFill>
              </a:rPr>
              <a:t>really</a:t>
            </a:r>
            <a:r>
              <a:rPr lang="fr-CA" altLang="en-US" sz="1400" dirty="0">
                <a:solidFill>
                  <a:srgbClr val="FF0000"/>
                </a:solidFill>
              </a:rPr>
              <a:t> </a:t>
            </a:r>
            <a:r>
              <a:rPr lang="fr-CA" altLang="en-US" sz="1400" dirty="0" err="1">
                <a:solidFill>
                  <a:srgbClr val="FF0000"/>
                </a:solidFill>
              </a:rPr>
              <a:t>awkward</a:t>
            </a:r>
            <a:r>
              <a:rPr lang="fr-CA" altLang="en-US" sz="1400" dirty="0">
                <a:solidFill>
                  <a:srgbClr val="FF0000"/>
                </a:solidFill>
              </a:rPr>
              <a:t>)</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err="1"/>
              <a:t>Urn</a:t>
            </a:r>
            <a:r>
              <a:rPr lang="fr-CA" altLang="en-US" sz="1400" dirty="0"/>
              <a:t>: IETF </a:t>
            </a:r>
            <a:r>
              <a:rPr lang="fr-CA" altLang="en-US" sz="1400" dirty="0" err="1"/>
              <a:t>draft</a:t>
            </a:r>
            <a:r>
              <a:rPr lang="fr-CA" altLang="en-US" sz="1400" dirty="0"/>
              <a:t> to </a:t>
            </a:r>
            <a:r>
              <a:rPr lang="fr-CA" altLang="en-US" sz="1400" dirty="0" err="1"/>
              <a:t>request</a:t>
            </a:r>
            <a:r>
              <a:rPr lang="fr-CA" altLang="en-US" sz="1400" dirty="0"/>
              <a:t> official </a:t>
            </a:r>
            <a:r>
              <a:rPr lang="fr-CA" altLang="en-US" sz="1400" dirty="0" err="1"/>
              <a:t>delegation</a:t>
            </a:r>
            <a:r>
              <a:rPr lang="fr-CA" altLang="en-US" sz="1400" dirty="0"/>
              <a:t> of </a:t>
            </a:r>
            <a:r>
              <a:rPr lang="fr-CA" altLang="en-US" sz="1400" dirty="0" err="1"/>
              <a:t>urn:ccsds</a:t>
            </a:r>
            <a:r>
              <a:rPr lang="fr-CA" altLang="en-US" sz="1400" dirty="0"/>
              <a:t> </a:t>
            </a:r>
            <a:r>
              <a:rPr lang="fr-CA" altLang="en-US" sz="1400" dirty="0" err="1"/>
              <a:t>being</a:t>
            </a:r>
            <a:r>
              <a:rPr lang="fr-CA" altLang="en-US" sz="1400" dirty="0"/>
              <a:t> </a:t>
            </a:r>
            <a:r>
              <a:rPr lang="fr-CA" altLang="en-US" sz="1400" dirty="0" err="1"/>
              <a:t>submitted</a:t>
            </a:r>
            <a:endParaRPr lang="fr-CA" altLang="en-US" sz="1400" dirty="0"/>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t>SLS </a:t>
            </a:r>
            <a:r>
              <a:rPr lang="fr-CA" altLang="en-US" sz="1400" dirty="0" err="1"/>
              <a:t>Space</a:t>
            </a:r>
            <a:r>
              <a:rPr lang="fr-CA" altLang="en-US" sz="1400" dirty="0"/>
              <a:t> Link Identifier</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t>CCSDS </a:t>
            </a:r>
            <a:r>
              <a:rPr lang="fr-CA" altLang="en-US" sz="1400" dirty="0" err="1"/>
              <a:t>Glossary</a:t>
            </a:r>
            <a:r>
              <a:rPr lang="fr-CA" altLang="en-US" sz="1400" dirty="0"/>
              <a:t>, </a:t>
            </a:r>
            <a:r>
              <a:rPr lang="fr-CA" altLang="en-US" sz="1400" dirty="0" err="1">
                <a:solidFill>
                  <a:srgbClr val="FF0000"/>
                </a:solidFill>
              </a:rPr>
              <a:t>Ukrainians</a:t>
            </a:r>
            <a:r>
              <a:rPr lang="fr-CA" altLang="en-US" sz="1400" dirty="0">
                <a:solidFill>
                  <a:srgbClr val="FF0000"/>
                </a:solidFill>
              </a:rPr>
              <a:t>, issue of updates, provenance</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solidFill>
                  <a:srgbClr val="FF0000"/>
                </a:solidFill>
              </a:rPr>
              <a:t>CSS Object identifier for Cross Support Transfer Services</a:t>
            </a: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solidFill>
                  <a:srgbClr val="FF0000"/>
                </a:solidFill>
              </a:rPr>
              <a:t>CSS SM </a:t>
            </a:r>
            <a:r>
              <a:rPr lang="fr-CA" altLang="en-US" sz="1400" dirty="0" err="1">
                <a:solidFill>
                  <a:srgbClr val="FF0000"/>
                </a:solidFill>
              </a:rPr>
              <a:t>Annex</a:t>
            </a:r>
            <a:r>
              <a:rPr lang="fr-CA" altLang="en-US" sz="1400" dirty="0">
                <a:solidFill>
                  <a:srgbClr val="FF0000"/>
                </a:solidFill>
              </a:rPr>
              <a:t> E/F? and monitor data </a:t>
            </a:r>
            <a:r>
              <a:rPr lang="fr-CA" altLang="en-US" sz="1400" dirty="0" err="1">
                <a:solidFill>
                  <a:srgbClr val="FF0000"/>
                </a:solidFill>
              </a:rPr>
              <a:t>params</a:t>
            </a:r>
            <a:endParaRPr lang="fr-CA" altLang="en-US" sz="1400" dirty="0">
              <a:solidFill>
                <a:srgbClr val="FF0000"/>
              </a:solidFill>
            </a:endParaRP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solidFill>
                  <a:srgbClr val="FF0000"/>
                </a:solidFill>
              </a:rPr>
              <a:t>DTN </a:t>
            </a:r>
            <a:r>
              <a:rPr lang="fr-CA" altLang="en-US" sz="1400" dirty="0" err="1">
                <a:solidFill>
                  <a:srgbClr val="FF0000"/>
                </a:solidFill>
              </a:rPr>
              <a:t>working</a:t>
            </a:r>
            <a:r>
              <a:rPr lang="fr-CA" altLang="en-US" sz="1400" dirty="0">
                <a:solidFill>
                  <a:srgbClr val="FF0000"/>
                </a:solidFill>
              </a:rPr>
              <a:t> on set of items to </a:t>
            </a:r>
            <a:r>
              <a:rPr lang="fr-CA" altLang="en-US" sz="1400" dirty="0" err="1">
                <a:solidFill>
                  <a:srgbClr val="FF0000"/>
                </a:solidFill>
              </a:rPr>
              <a:t>register</a:t>
            </a:r>
            <a:endParaRPr lang="fr-CA" altLang="en-US" sz="1400" dirty="0">
              <a:solidFill>
                <a:srgbClr val="FF0000"/>
              </a:solidFill>
            </a:endParaRPr>
          </a:p>
          <a:p>
            <a:pPr marL="863600" lvl="1"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ltLang="en-US" sz="1400" dirty="0">
                <a:solidFill>
                  <a:srgbClr val="FF0000"/>
                </a:solidFill>
              </a:rPr>
              <a:t>ISO OID </a:t>
            </a:r>
            <a:r>
              <a:rPr lang="fr-CA" altLang="en-US" sz="1400" dirty="0" err="1">
                <a:solidFill>
                  <a:srgbClr val="FF0000"/>
                </a:solidFill>
              </a:rPr>
              <a:t>registry</a:t>
            </a:r>
            <a:endParaRPr lang="fr-CA" altLang="en-US" sz="1400" dirty="0">
              <a:solidFill>
                <a:srgbClr val="FF0000"/>
              </a:solidFill>
            </a:endParaRPr>
          </a:p>
          <a:p>
            <a:r>
              <a:rPr lang="en-US" sz="2000" dirty="0"/>
              <a:t>There was no effort made at this point to re-use any of the existing registries and WGs were free to create new registries as they wished</a:t>
            </a:r>
          </a:p>
          <a:p>
            <a:r>
              <a:rPr lang="en-US" sz="2000" dirty="0"/>
              <a:t>In addition to these SANA managed (and accessible) registries for SCID and MACAO, agency, observer, and related information, in the CCSDS website there were its own records of agencies, </a:t>
            </a:r>
            <a:r>
              <a:rPr lang="en-US" sz="2000" dirty="0" err="1"/>
              <a:t>etc</a:t>
            </a:r>
            <a:r>
              <a:rPr lang="en-US" sz="2000" dirty="0"/>
              <a:t>, </a:t>
            </a:r>
            <a:r>
              <a:rPr lang="en-US" sz="2000" dirty="0" err="1"/>
              <a:t>etc</a:t>
            </a:r>
            <a:r>
              <a:rPr lang="en-US" sz="2000" dirty="0"/>
              <a:t>,, usually in flat files or embedded directly in web pages</a:t>
            </a:r>
          </a:p>
        </p:txBody>
      </p:sp>
    </p:spTree>
    <p:extLst>
      <p:ext uri="{BB962C8B-B14F-4D97-AF65-F5344CB8AC3E}">
        <p14:creationId xmlns:p14="http://schemas.microsoft.com/office/powerpoint/2010/main" val="2712161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Gather Materials" descr="Process shape (square)" title="Gather Materials"/>
          <p:cNvSpPr>
            <a:spLocks noChangeAspect="1"/>
          </p:cNvSpPr>
          <p:nvPr/>
        </p:nvSpPr>
        <p:spPr>
          <a:xfrm>
            <a:off x="2549126" y="2175786"/>
            <a:ext cx="1707359" cy="1189038"/>
          </a:xfrm>
          <a:prstGeom prst="flowChartProcess">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solidFill>
                  <a:schemeClr val="tx1"/>
                </a:solidFill>
              </a:rPr>
              <a:t>Recommendation A</a:t>
            </a:r>
          </a:p>
        </p:txBody>
      </p:sp>
      <p:sp>
        <p:nvSpPr>
          <p:cNvPr id="32" name="Check Data Validity" descr="Process shape (square)" title="Check Data Validity"/>
          <p:cNvSpPr>
            <a:spLocks noChangeAspect="1"/>
          </p:cNvSpPr>
          <p:nvPr/>
        </p:nvSpPr>
        <p:spPr>
          <a:xfrm>
            <a:off x="5897169" y="2167851"/>
            <a:ext cx="1468040" cy="1189037"/>
          </a:xfrm>
          <a:prstGeom prst="flowChartProcess">
            <a:avLst/>
          </a:prstGeom>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solidFill>
                  <a:schemeClr val="tx1"/>
                </a:solidFill>
              </a:rPr>
              <a:t>SANA Registry A1, A2..</a:t>
            </a:r>
          </a:p>
        </p:txBody>
      </p:sp>
      <p:cxnSp>
        <p:nvCxnSpPr>
          <p:cNvPr id="33" name="Curved Connector 32" descr="&quot;&quot;" title="Curved Connector"/>
          <p:cNvCxnSpPr>
            <a:stCxn id="31" idx="3"/>
          </p:cNvCxnSpPr>
          <p:nvPr/>
        </p:nvCxnSpPr>
        <p:spPr>
          <a:xfrm flipV="1">
            <a:off x="4256485" y="2763161"/>
            <a:ext cx="1640685" cy="7144"/>
          </a:xfrm>
          <a:prstGeom prst="curvedConnector3">
            <a:avLst>
              <a:gd name="adj1" fmla="val 50000"/>
            </a:avLst>
          </a:prstGeom>
          <a:ln w="25400">
            <a:solidFill>
              <a:srgbClr val="0070C0"/>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4" name="Gather Materials" descr="Process shape (square)" title="Gather Materials"/>
          <p:cNvSpPr>
            <a:spLocks noChangeAspect="1"/>
          </p:cNvSpPr>
          <p:nvPr/>
        </p:nvSpPr>
        <p:spPr>
          <a:xfrm>
            <a:off x="2559842" y="4708338"/>
            <a:ext cx="1707359" cy="1187450"/>
          </a:xfrm>
          <a:prstGeom prst="flowChartProcess">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dirty="0">
                <a:solidFill>
                  <a:schemeClr val="tx1"/>
                </a:solidFill>
              </a:rPr>
              <a:t>Recommendation N</a:t>
            </a:r>
          </a:p>
        </p:txBody>
      </p:sp>
      <p:sp>
        <p:nvSpPr>
          <p:cNvPr id="35" name="Check Data Validity" descr="Process shape (square)" title="Check Data Validity"/>
          <p:cNvSpPr>
            <a:spLocks noChangeAspect="1"/>
          </p:cNvSpPr>
          <p:nvPr/>
        </p:nvSpPr>
        <p:spPr>
          <a:xfrm>
            <a:off x="5907885" y="4700400"/>
            <a:ext cx="1468041" cy="1189038"/>
          </a:xfrm>
          <a:prstGeom prst="flowChartProcess">
            <a:avLst/>
          </a:prstGeom>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solidFill>
                  <a:schemeClr val="tx1"/>
                </a:solidFill>
              </a:rPr>
              <a:t>SANA Registry N1, N2..</a:t>
            </a:r>
          </a:p>
        </p:txBody>
      </p:sp>
      <p:cxnSp>
        <p:nvCxnSpPr>
          <p:cNvPr id="36" name="Curved Connector 35" descr="&quot;&quot;" title="Curved Connector"/>
          <p:cNvCxnSpPr>
            <a:stCxn id="34" idx="3"/>
          </p:cNvCxnSpPr>
          <p:nvPr/>
        </p:nvCxnSpPr>
        <p:spPr>
          <a:xfrm flipV="1">
            <a:off x="4267200" y="5294125"/>
            <a:ext cx="1640684" cy="7938"/>
          </a:xfrm>
          <a:prstGeom prst="curvedConnector3">
            <a:avLst>
              <a:gd name="adj1" fmla="val 50000"/>
            </a:avLst>
          </a:prstGeom>
          <a:ln w="25400">
            <a:solidFill>
              <a:srgbClr val="0070C0"/>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7" name="Check Data Validity" descr="Process shape (square)" title="Check Data Validity"/>
          <p:cNvSpPr>
            <a:spLocks noChangeAspect="1"/>
          </p:cNvSpPr>
          <p:nvPr/>
        </p:nvSpPr>
        <p:spPr>
          <a:xfrm>
            <a:off x="8626354" y="1471000"/>
            <a:ext cx="3148101" cy="4730508"/>
          </a:xfrm>
          <a:prstGeom prst="flowChartProcess">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tx1"/>
                </a:solidFill>
              </a:rPr>
              <a:t>Can lead to real problems:</a:t>
            </a:r>
          </a:p>
          <a:p>
            <a:endParaRPr lang="en-US" sz="1400" dirty="0">
              <a:solidFill>
                <a:schemeClr val="tx1"/>
              </a:solidFill>
            </a:endParaRPr>
          </a:p>
          <a:p>
            <a:r>
              <a:rPr lang="en-US" sz="1400" dirty="0">
                <a:solidFill>
                  <a:schemeClr val="tx1"/>
                </a:solidFill>
              </a:rPr>
              <a:t>1) Registries A1 … N1,etc may overlap in varying degrees;</a:t>
            </a:r>
          </a:p>
          <a:p>
            <a:endParaRPr lang="en-US" sz="1400" dirty="0">
              <a:solidFill>
                <a:schemeClr val="tx1"/>
              </a:solidFill>
            </a:endParaRPr>
          </a:p>
          <a:p>
            <a:r>
              <a:rPr lang="en-US" sz="1400" dirty="0">
                <a:solidFill>
                  <a:schemeClr val="tx1"/>
                </a:solidFill>
              </a:rPr>
              <a:t>2) Registries A1 … N1, may use different names but really mean the same thing. Examples: "Originator" vs. "Originating Organization" , Spacecraft Identifiers,</a:t>
            </a:r>
          </a:p>
          <a:p>
            <a:r>
              <a:rPr lang="en-US" sz="1400" dirty="0">
                <a:solidFill>
                  <a:schemeClr val="tx1"/>
                </a:solidFill>
              </a:rPr>
              <a:t>Ground Station Identifiers,</a:t>
            </a:r>
          </a:p>
          <a:p>
            <a:r>
              <a:rPr lang="en-US" sz="1400" dirty="0">
                <a:solidFill>
                  <a:schemeClr val="tx1"/>
                </a:solidFill>
              </a:rPr>
              <a:t>Antenna Identifiers</a:t>
            </a:r>
          </a:p>
          <a:p>
            <a:endParaRPr lang="en-US" sz="1400" dirty="0">
              <a:solidFill>
                <a:schemeClr val="tx1"/>
              </a:solidFill>
            </a:endParaRPr>
          </a:p>
          <a:p>
            <a:r>
              <a:rPr lang="en-US" sz="1400" dirty="0">
                <a:solidFill>
                  <a:schemeClr val="tx1"/>
                </a:solidFill>
              </a:rPr>
              <a:t>3) Also possible that various registries contain slightly different criteria for inclusion but no formal statement of such criteria</a:t>
            </a:r>
          </a:p>
          <a:p>
            <a:pPr algn="ctr"/>
            <a:endParaRPr lang="en-US" sz="1400" dirty="0">
              <a:solidFill>
                <a:schemeClr val="tx1"/>
              </a:solidFill>
            </a:endParaRPr>
          </a:p>
          <a:p>
            <a:pPr algn="ctr"/>
            <a:r>
              <a:rPr lang="en-US" sz="1400" b="1" i="1" dirty="0">
                <a:solidFill>
                  <a:srgbClr val="FF0000"/>
                </a:solidFill>
              </a:rPr>
              <a:t>There is no defined CCSDS process in place to  check or manage this.</a:t>
            </a:r>
          </a:p>
        </p:txBody>
      </p:sp>
      <p:sp>
        <p:nvSpPr>
          <p:cNvPr id="38" name="Title 37"/>
          <p:cNvSpPr>
            <a:spLocks noGrp="1"/>
          </p:cNvSpPr>
          <p:nvPr>
            <p:ph type="title"/>
          </p:nvPr>
        </p:nvSpPr>
        <p:spPr>
          <a:xfrm>
            <a:off x="2113361" y="144992"/>
            <a:ext cx="7886700" cy="998009"/>
          </a:xfrm>
        </p:spPr>
        <p:txBody>
          <a:bodyPr vert="horz"/>
          <a:lstStyle/>
          <a:p>
            <a:r>
              <a:rPr lang="en-US" dirty="0">
                <a:solidFill>
                  <a:srgbClr val="000099"/>
                </a:solidFill>
                <a:effectLst>
                  <a:outerShdw blurRad="38100" dist="38100" dir="2700000" algn="tl">
                    <a:srgbClr val="000000">
                      <a:alpha val="43137"/>
                    </a:srgbClr>
                  </a:outerShdw>
                </a:effectLst>
              </a:rPr>
              <a:t>CCSDS Registry Situation as documented by the SSG, presented to the CESG &amp; CMC in May 2015</a:t>
            </a:r>
          </a:p>
        </p:txBody>
      </p:sp>
      <p:sp>
        <p:nvSpPr>
          <p:cNvPr id="5" name="Rectangle 4"/>
          <p:cNvSpPr/>
          <p:nvPr/>
        </p:nvSpPr>
        <p:spPr>
          <a:xfrm>
            <a:off x="3267992" y="3364824"/>
            <a:ext cx="269626" cy="1569660"/>
          </a:xfrm>
          <a:prstGeom prst="rect">
            <a:avLst/>
          </a:prstGeom>
        </p:spPr>
        <p:txBody>
          <a:bodyPr wrap="none">
            <a:spAutoFit/>
          </a:bodyPr>
          <a:lstStyle/>
          <a:p>
            <a:r>
              <a:rPr lang="en-US" sz="2400" b="1" dirty="0"/>
              <a:t>.</a:t>
            </a:r>
          </a:p>
          <a:p>
            <a:r>
              <a:rPr lang="en-US" sz="2400" b="1" dirty="0"/>
              <a:t>.</a:t>
            </a:r>
          </a:p>
          <a:p>
            <a:r>
              <a:rPr lang="en-US" sz="2400" b="1" dirty="0"/>
              <a:t>.</a:t>
            </a:r>
          </a:p>
          <a:p>
            <a:endParaRPr lang="en-US" sz="2400" b="1" dirty="0"/>
          </a:p>
        </p:txBody>
      </p:sp>
      <p:sp>
        <p:nvSpPr>
          <p:cNvPr id="3" name="Rectangle 2"/>
          <p:cNvSpPr/>
          <p:nvPr/>
        </p:nvSpPr>
        <p:spPr>
          <a:xfrm>
            <a:off x="1242646" y="996198"/>
            <a:ext cx="6869723" cy="1015663"/>
          </a:xfrm>
          <a:prstGeom prst="rect">
            <a:avLst/>
          </a:prstGeom>
        </p:spPr>
        <p:txBody>
          <a:bodyPr wrap="square">
            <a:spAutoFit/>
          </a:bodyPr>
          <a:lstStyle/>
          <a:p>
            <a:r>
              <a:rPr lang="en-US" sz="2000" b="1" dirty="0">
                <a:solidFill>
                  <a:srgbClr val="FF00FF"/>
                </a:solidFill>
              </a:rPr>
              <a:t>Observation</a:t>
            </a:r>
            <a:r>
              <a:rPr lang="en-US" sz="2000" dirty="0">
                <a:solidFill>
                  <a:srgbClr val="FF00FF"/>
                </a:solidFill>
              </a:rPr>
              <a:t>: Each WG is allowed to define its own registries, without regard to existing registries or to others that might be related …</a:t>
            </a:r>
            <a:endParaRPr lang="en-US" sz="2000" dirty="0"/>
          </a:p>
        </p:txBody>
      </p:sp>
      <p:sp>
        <p:nvSpPr>
          <p:cNvPr id="14" name="Rectangle 13">
            <a:extLst>
              <a:ext uri="{FF2B5EF4-FFF2-40B4-BE49-F238E27FC236}">
                <a16:creationId xmlns:a16="http://schemas.microsoft.com/office/drawing/2014/main" id="{276F1BC7-3C6A-014E-BC4F-22D97D4BC229}"/>
              </a:ext>
            </a:extLst>
          </p:cNvPr>
          <p:cNvSpPr/>
          <p:nvPr/>
        </p:nvSpPr>
        <p:spPr>
          <a:xfrm>
            <a:off x="6502655" y="3356888"/>
            <a:ext cx="269626" cy="1569660"/>
          </a:xfrm>
          <a:prstGeom prst="rect">
            <a:avLst/>
          </a:prstGeom>
        </p:spPr>
        <p:txBody>
          <a:bodyPr wrap="none">
            <a:spAutoFit/>
          </a:bodyPr>
          <a:lstStyle/>
          <a:p>
            <a:r>
              <a:rPr lang="en-US" sz="2400" b="1" dirty="0"/>
              <a:t>.</a:t>
            </a:r>
          </a:p>
          <a:p>
            <a:r>
              <a:rPr lang="en-US" sz="2400" b="1" dirty="0"/>
              <a:t>.</a:t>
            </a:r>
          </a:p>
          <a:p>
            <a:r>
              <a:rPr lang="en-US" sz="2400" b="1" dirty="0"/>
              <a:t>.</a:t>
            </a:r>
          </a:p>
          <a:p>
            <a:endParaRPr lang="en-US" sz="2400" b="1" dirty="0"/>
          </a:p>
        </p:txBody>
      </p:sp>
    </p:spTree>
    <p:extLst>
      <p:ext uri="{BB962C8B-B14F-4D97-AF65-F5344CB8AC3E}">
        <p14:creationId xmlns:p14="http://schemas.microsoft.com/office/powerpoint/2010/main" val="2039999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SSG Observations on CCSDS Registries, May 2015 </a:t>
            </a:r>
          </a:p>
        </p:txBody>
      </p:sp>
      <p:sp>
        <p:nvSpPr>
          <p:cNvPr id="3" name="Content Placeholder 2"/>
          <p:cNvSpPr>
            <a:spLocks noGrp="1"/>
          </p:cNvSpPr>
          <p:nvPr>
            <p:ph idx="1"/>
          </p:nvPr>
        </p:nvSpPr>
        <p:spPr>
          <a:xfrm>
            <a:off x="808892" y="1143000"/>
            <a:ext cx="10867292" cy="5715000"/>
          </a:xfrm>
        </p:spPr>
        <p:txBody>
          <a:bodyPr/>
          <a:lstStyle/>
          <a:p>
            <a:r>
              <a:rPr lang="en-US" sz="2200" dirty="0"/>
              <a:t>CCSDS has transitioned from separate documents (specifying registries of some sort), managed via different organizations and processes, to one where the major registries are managed in one central location, the SANA. </a:t>
            </a:r>
          </a:p>
          <a:p>
            <a:endParaRPr lang="en-US" sz="2200" dirty="0"/>
          </a:p>
          <a:p>
            <a:r>
              <a:rPr lang="en-US" sz="2200" dirty="0"/>
              <a:t>Various WG have identified ways to manage registries and have assigned responsibility to (often to themselves) using quite different policies.  </a:t>
            </a:r>
          </a:p>
          <a:p>
            <a:endParaRPr lang="en-US" sz="2200" u="sng" dirty="0"/>
          </a:p>
          <a:p>
            <a:r>
              <a:rPr lang="en-US" sz="2200" u="sng" dirty="0"/>
              <a:t>Some of the SANA Considerations sections of these documents define what are, in effect, identical registries of “agencies” or “providers” or “users” …</a:t>
            </a:r>
          </a:p>
          <a:p>
            <a:endParaRPr lang="en-US" sz="2200" dirty="0"/>
          </a:p>
          <a:p>
            <a:r>
              <a:rPr lang="en-US" sz="2200" dirty="0"/>
              <a:t>A number of new registries are already in discussion, some managed centrally, some supporting WGs, some for new protocols, and some delegated (somewhat haphazardly) to “space agency” or “agency representatives” who remain weakly defined and with unclear procedures or roles. </a:t>
            </a:r>
          </a:p>
        </p:txBody>
      </p:sp>
    </p:spTree>
    <p:extLst>
      <p:ext uri="{BB962C8B-B14F-4D97-AF65-F5344CB8AC3E}">
        <p14:creationId xmlns:p14="http://schemas.microsoft.com/office/powerpoint/2010/main" val="2280546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1BFA9-2472-8C41-8E61-BEFBE2501805}"/>
              </a:ext>
            </a:extLst>
          </p:cNvPr>
          <p:cNvSpPr>
            <a:spLocks noGrp="1"/>
          </p:cNvSpPr>
          <p:nvPr>
            <p:ph type="title"/>
          </p:nvPr>
        </p:nvSpPr>
        <p:spPr/>
        <p:txBody>
          <a:bodyPr/>
          <a:lstStyle/>
          <a:p>
            <a:r>
              <a:rPr lang="en-US" dirty="0"/>
              <a:t>SANA Steering Group (SSG) Oversight </a:t>
            </a:r>
          </a:p>
        </p:txBody>
      </p:sp>
      <p:sp>
        <p:nvSpPr>
          <p:cNvPr id="3" name="Content Placeholder 2">
            <a:extLst>
              <a:ext uri="{FF2B5EF4-FFF2-40B4-BE49-F238E27FC236}">
                <a16:creationId xmlns:a16="http://schemas.microsoft.com/office/drawing/2014/main" id="{8EB70879-8A39-2F4D-9FCC-AA9B8B389114}"/>
              </a:ext>
            </a:extLst>
          </p:cNvPr>
          <p:cNvSpPr>
            <a:spLocks noGrp="1"/>
          </p:cNvSpPr>
          <p:nvPr>
            <p:ph idx="1"/>
          </p:nvPr>
        </p:nvSpPr>
        <p:spPr>
          <a:xfrm>
            <a:off x="609600" y="1019053"/>
            <a:ext cx="10863100" cy="4678363"/>
          </a:xfrm>
        </p:spPr>
        <p:txBody>
          <a:bodyPr/>
          <a:lstStyle/>
          <a:p>
            <a:r>
              <a:rPr lang="en-US" dirty="0"/>
              <a:t>In Spring 2013 the SANA was reported to the CMC to be operational, and was the official CCSDS SCID and MACAO registry</a:t>
            </a:r>
          </a:p>
          <a:p>
            <a:pPr lvl="1"/>
            <a:r>
              <a:rPr lang="en-US" dirty="0"/>
              <a:t>The SANA WG was closed and the SANA Steering Group (SSG) was meeting regularly, reviewing SANA operations and registry requests</a:t>
            </a:r>
          </a:p>
          <a:p>
            <a:pPr lvl="1"/>
            <a:r>
              <a:rPr lang="en-US" dirty="0"/>
              <a:t>A new “Registry Management Policy” document was reported as being in work to deal with SCID registry issues</a:t>
            </a:r>
          </a:p>
          <a:p>
            <a:pPr lvl="1"/>
            <a:r>
              <a:rPr lang="en-US" altLang="ja-JP" dirty="0"/>
              <a:t>A RESTful programmatic interface, allowing programs to access all the SANA registries, had been implemented</a:t>
            </a:r>
          </a:p>
          <a:p>
            <a:r>
              <a:rPr lang="en-US" altLang="ja-JP" dirty="0"/>
              <a:t>By Fall 2014 the SANA Steering Group had developed plans, with the support of the SANA &amp; CCSDS website operators, to fix identified issues:</a:t>
            </a:r>
          </a:p>
          <a:p>
            <a:pPr lvl="1"/>
            <a:r>
              <a:rPr lang="en-US" dirty="0"/>
              <a:t>Plans were announced to the CMC to combine and unify contact databases across MACAO, </a:t>
            </a:r>
            <a:r>
              <a:rPr lang="en-US" dirty="0" err="1"/>
              <a:t>Spacecraftid</a:t>
            </a:r>
            <a:r>
              <a:rPr lang="en-US" dirty="0"/>
              <a:t> reps, agency reps, </a:t>
            </a:r>
            <a:r>
              <a:rPr lang="en-US" dirty="0" err="1"/>
              <a:t>etc</a:t>
            </a:r>
            <a:r>
              <a:rPr lang="en-US" dirty="0"/>
              <a:t> and to be coordinated with CCSDS main web site</a:t>
            </a:r>
          </a:p>
          <a:p>
            <a:pPr lvl="1"/>
            <a:r>
              <a:rPr lang="en-US" altLang="ja-JP" dirty="0"/>
              <a:t>RF Assets registry (supplied by IOAG) had been created in the SANA, the CSS area needed access to this information, but it was restricted</a:t>
            </a:r>
          </a:p>
          <a:p>
            <a:endParaRPr lang="en-US" altLang="ja-JP" dirty="0"/>
          </a:p>
          <a:p>
            <a:pPr lvl="1"/>
            <a:endParaRPr lang="en-US" dirty="0"/>
          </a:p>
          <a:p>
            <a:endParaRPr lang="en-US" altLang="ja-JP" dirty="0"/>
          </a:p>
          <a:p>
            <a:pPr lvl="1"/>
            <a:endParaRPr lang="en-US" dirty="0"/>
          </a:p>
          <a:p>
            <a:endParaRPr lang="en-US" dirty="0"/>
          </a:p>
          <a:p>
            <a:endParaRPr lang="en-US" dirty="0"/>
          </a:p>
        </p:txBody>
      </p:sp>
    </p:spTree>
    <p:extLst>
      <p:ext uri="{BB962C8B-B14F-4D97-AF65-F5344CB8AC3E}">
        <p14:creationId xmlns:p14="http://schemas.microsoft.com/office/powerpoint/2010/main" val="206269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1BFA9-2472-8C41-8E61-BEFBE2501805}"/>
              </a:ext>
            </a:extLst>
          </p:cNvPr>
          <p:cNvSpPr>
            <a:spLocks noGrp="1"/>
          </p:cNvSpPr>
          <p:nvPr>
            <p:ph type="title"/>
          </p:nvPr>
        </p:nvSpPr>
        <p:spPr/>
        <p:txBody>
          <a:bodyPr/>
          <a:lstStyle/>
          <a:p>
            <a:r>
              <a:rPr lang="en-US" dirty="0"/>
              <a:t>SANA Steering Group (SSG) Oversight, </a:t>
            </a:r>
            <a:r>
              <a:rPr lang="en-US" dirty="0" err="1"/>
              <a:t>cont</a:t>
            </a:r>
            <a:r>
              <a:rPr lang="en-US" dirty="0"/>
              <a:t> </a:t>
            </a:r>
          </a:p>
        </p:txBody>
      </p:sp>
      <p:sp>
        <p:nvSpPr>
          <p:cNvPr id="3" name="Content Placeholder 2">
            <a:extLst>
              <a:ext uri="{FF2B5EF4-FFF2-40B4-BE49-F238E27FC236}">
                <a16:creationId xmlns:a16="http://schemas.microsoft.com/office/drawing/2014/main" id="{8EB70879-8A39-2F4D-9FCC-AA9B8B389114}"/>
              </a:ext>
            </a:extLst>
          </p:cNvPr>
          <p:cNvSpPr>
            <a:spLocks noGrp="1"/>
          </p:cNvSpPr>
          <p:nvPr>
            <p:ph idx="1"/>
          </p:nvPr>
        </p:nvSpPr>
        <p:spPr>
          <a:xfrm>
            <a:off x="609600" y="1019053"/>
            <a:ext cx="10863100" cy="5041778"/>
          </a:xfrm>
        </p:spPr>
        <p:txBody>
          <a:bodyPr/>
          <a:lstStyle/>
          <a:p>
            <a:r>
              <a:rPr lang="en-US" sz="2400" dirty="0"/>
              <a:t>In Spring 2015 the SEA SSG reported the following to the CMC:</a:t>
            </a:r>
          </a:p>
          <a:p>
            <a:pPr lvl="1"/>
            <a:r>
              <a:rPr lang="en-US" sz="2000" dirty="0"/>
              <a:t>“</a:t>
            </a:r>
            <a:r>
              <a:rPr lang="fr-CA" sz="2000" dirty="0" err="1"/>
              <a:t>Analysis</a:t>
            </a:r>
            <a:r>
              <a:rPr lang="fr-CA" sz="2000" dirty="0"/>
              <a:t> of SANA </a:t>
            </a:r>
            <a:r>
              <a:rPr lang="fr-CA" sz="2000" dirty="0" err="1"/>
              <a:t>registries</a:t>
            </a:r>
            <a:r>
              <a:rPr lang="fr-CA" sz="2000" dirty="0"/>
              <a:t> and </a:t>
            </a:r>
            <a:r>
              <a:rPr lang="fr-CA" sz="2000" dirty="0" err="1"/>
              <a:t>policies</a:t>
            </a:r>
            <a:r>
              <a:rPr lang="fr-CA" sz="2000" dirty="0"/>
              <a:t> has been </a:t>
            </a:r>
            <a:r>
              <a:rPr lang="fr-CA" sz="2000" dirty="0" err="1"/>
              <a:t>performed</a:t>
            </a:r>
            <a:r>
              <a:rPr lang="fr-CA" sz="2000" dirty="0"/>
              <a:t>.  There are </a:t>
            </a:r>
            <a:r>
              <a:rPr lang="fr-CA" sz="2000" dirty="0" err="1"/>
              <a:t>now</a:t>
            </a:r>
            <a:r>
              <a:rPr lang="fr-CA" sz="2000" dirty="0"/>
              <a:t> five </a:t>
            </a:r>
            <a:r>
              <a:rPr lang="fr-CA" sz="2000" dirty="0" err="1"/>
              <a:t>separate</a:t>
            </a:r>
            <a:r>
              <a:rPr lang="fr-CA" sz="2000" dirty="0"/>
              <a:t> </a:t>
            </a:r>
            <a:r>
              <a:rPr lang="fr-CA" sz="2000" dirty="0" err="1"/>
              <a:t>registries</a:t>
            </a:r>
            <a:r>
              <a:rPr lang="fr-CA" sz="2000" dirty="0"/>
              <a:t> </a:t>
            </a:r>
            <a:r>
              <a:rPr lang="fr-CA" sz="2000" dirty="0" err="1"/>
              <a:t>that</a:t>
            </a:r>
            <a:r>
              <a:rPr lang="fr-CA" sz="2000" dirty="0"/>
              <a:t> </a:t>
            </a:r>
            <a:r>
              <a:rPr lang="fr-CA" sz="2000" dirty="0" err="1"/>
              <a:t>contain</a:t>
            </a:r>
            <a:r>
              <a:rPr lang="fr-CA" sz="2000" dirty="0"/>
              <a:t> Agency and people information.  More are in discussion.  This must </a:t>
            </a:r>
            <a:r>
              <a:rPr lang="fr-CA" sz="2000" dirty="0" err="1"/>
              <a:t>be</a:t>
            </a:r>
            <a:r>
              <a:rPr lang="fr-CA" sz="2000" dirty="0"/>
              <a:t> </a:t>
            </a:r>
            <a:r>
              <a:rPr lang="fr-CA" sz="2000" dirty="0" err="1"/>
              <a:t>simplified</a:t>
            </a:r>
            <a:r>
              <a:rPr lang="fr-CA" sz="2000" dirty="0"/>
              <a:t> and new </a:t>
            </a:r>
            <a:r>
              <a:rPr lang="fr-CA" sz="2000" dirty="0" err="1"/>
              <a:t>policy</a:t>
            </a:r>
            <a:r>
              <a:rPr lang="fr-CA" sz="2000" dirty="0"/>
              <a:t> </a:t>
            </a:r>
            <a:r>
              <a:rPr lang="fr-CA" sz="2000" dirty="0" err="1"/>
              <a:t>established</a:t>
            </a:r>
            <a:r>
              <a:rPr lang="fr-CA" sz="2000" dirty="0"/>
              <a:t> to </a:t>
            </a:r>
            <a:r>
              <a:rPr lang="fr-CA" sz="2000" dirty="0" err="1"/>
              <a:t>avoid</a:t>
            </a:r>
            <a:r>
              <a:rPr lang="fr-CA" sz="2000" dirty="0"/>
              <a:t> </a:t>
            </a:r>
            <a:r>
              <a:rPr lang="fr-CA" sz="2000" dirty="0" err="1"/>
              <a:t>such</a:t>
            </a:r>
            <a:r>
              <a:rPr lang="fr-CA" sz="2000" dirty="0"/>
              <a:t> issues in the future.</a:t>
            </a:r>
            <a:r>
              <a:rPr lang="en-US" sz="2000" dirty="0"/>
              <a:t>”</a:t>
            </a:r>
          </a:p>
          <a:p>
            <a:pPr lvl="1"/>
            <a:r>
              <a:rPr lang="fr-CA" sz="2000" dirty="0"/>
              <a:t>The SSG </a:t>
            </a:r>
            <a:r>
              <a:rPr lang="fr-CA" sz="2000" dirty="0" err="1"/>
              <a:t>recommendations</a:t>
            </a:r>
            <a:r>
              <a:rPr lang="fr-CA" sz="2000" dirty="0"/>
              <a:t> for </a:t>
            </a:r>
            <a:r>
              <a:rPr lang="fr-CA" sz="2000" dirty="0" err="1"/>
              <a:t>registry</a:t>
            </a:r>
            <a:r>
              <a:rPr lang="fr-CA" sz="2000" dirty="0"/>
              <a:t> changes </a:t>
            </a:r>
            <a:r>
              <a:rPr lang="fr-CA" sz="2000" dirty="0" err="1"/>
              <a:t>were</a:t>
            </a:r>
            <a:r>
              <a:rPr lang="fr-CA" sz="2000" dirty="0"/>
              <a:t> </a:t>
            </a:r>
            <a:r>
              <a:rPr lang="fr-CA" sz="2000" dirty="0" err="1"/>
              <a:t>presented</a:t>
            </a:r>
            <a:r>
              <a:rPr lang="fr-CA" sz="2000" dirty="0"/>
              <a:t> to the CMC</a:t>
            </a:r>
          </a:p>
          <a:p>
            <a:r>
              <a:rPr lang="fr-CA" sz="2400" dirty="0"/>
              <a:t>By </a:t>
            </a:r>
            <a:r>
              <a:rPr lang="fr-CA" sz="2400" dirty="0" err="1"/>
              <a:t>June</a:t>
            </a:r>
            <a:r>
              <a:rPr lang="fr-CA" sz="2400" dirty="0"/>
              <a:t> 2016 the CCSDS SANA </a:t>
            </a:r>
            <a:r>
              <a:rPr lang="fr-CA" sz="2400" dirty="0" err="1"/>
              <a:t>Registry</a:t>
            </a:r>
            <a:r>
              <a:rPr lang="fr-CA" sz="2400" dirty="0"/>
              <a:t> Management Policy (CCSDS 313.1-Y-1), the </a:t>
            </a:r>
            <a:r>
              <a:rPr lang="fr-CA" sz="2400" dirty="0" err="1"/>
              <a:t>Procedures</a:t>
            </a:r>
            <a:r>
              <a:rPr lang="fr-CA" sz="2400" dirty="0"/>
              <a:t> for SANA </a:t>
            </a:r>
            <a:r>
              <a:rPr lang="fr-CA" sz="2400" dirty="0" err="1"/>
              <a:t>Registry</a:t>
            </a:r>
            <a:r>
              <a:rPr lang="fr-CA" sz="2400" dirty="0"/>
              <a:t> </a:t>
            </a:r>
            <a:r>
              <a:rPr lang="fr-CA" sz="2400" dirty="0" err="1"/>
              <a:t>Specification</a:t>
            </a:r>
            <a:r>
              <a:rPr lang="fr-CA" sz="2400" dirty="0"/>
              <a:t> - WG guidelines (CCSDS 313.2-Y-1) and the changes to the </a:t>
            </a:r>
            <a:r>
              <a:rPr lang="fr-CA" sz="2400" dirty="0" err="1"/>
              <a:t>Space</a:t>
            </a:r>
            <a:r>
              <a:rPr lang="fr-CA" sz="2400" dirty="0"/>
              <a:t> </a:t>
            </a:r>
            <a:r>
              <a:rPr lang="fr-CA" sz="2400" dirty="0" err="1"/>
              <a:t>Assigned</a:t>
            </a:r>
            <a:r>
              <a:rPr lang="fr-CA" sz="2400" dirty="0"/>
              <a:t> </a:t>
            </a:r>
            <a:r>
              <a:rPr lang="fr-CA" sz="2400" dirty="0" err="1"/>
              <a:t>Numbers</a:t>
            </a:r>
            <a:r>
              <a:rPr lang="fr-CA" sz="2400" dirty="0"/>
              <a:t> </a:t>
            </a:r>
            <a:r>
              <a:rPr lang="fr-CA" sz="2400" dirty="0" err="1"/>
              <a:t>Authority</a:t>
            </a:r>
            <a:r>
              <a:rPr lang="fr-CA" sz="2400" dirty="0"/>
              <a:t> (SANA)--</a:t>
            </a:r>
            <a:r>
              <a:rPr lang="fr-CA" sz="2400" dirty="0" err="1"/>
              <a:t>Role</a:t>
            </a:r>
            <a:r>
              <a:rPr lang="fr-CA" sz="2400" dirty="0"/>
              <a:t>, </a:t>
            </a:r>
            <a:r>
              <a:rPr lang="fr-CA" sz="2400" dirty="0" err="1"/>
              <a:t>Responsibilities</a:t>
            </a:r>
            <a:r>
              <a:rPr lang="fr-CA" sz="2400" dirty="0"/>
              <a:t>, </a:t>
            </a:r>
            <a:r>
              <a:rPr lang="fr-CA" sz="2400" dirty="0" err="1"/>
              <a:t>Policies</a:t>
            </a:r>
            <a:r>
              <a:rPr lang="fr-CA" sz="2400" dirty="0"/>
              <a:t>, and </a:t>
            </a:r>
            <a:r>
              <a:rPr lang="fr-CA" sz="2400" dirty="0" err="1"/>
              <a:t>Procedures</a:t>
            </a:r>
            <a:r>
              <a:rPr lang="fr-CA" sz="2400" dirty="0"/>
              <a:t>. (CCSDS 313.0-Y-2) </a:t>
            </a:r>
            <a:r>
              <a:rPr lang="fr-CA" sz="2400" dirty="0" err="1"/>
              <a:t>had</a:t>
            </a:r>
            <a:r>
              <a:rPr lang="fr-CA" sz="2400" dirty="0"/>
              <a:t> been </a:t>
            </a:r>
            <a:r>
              <a:rPr lang="fr-CA" sz="2400" dirty="0" err="1"/>
              <a:t>approved</a:t>
            </a:r>
            <a:r>
              <a:rPr lang="fr-CA" sz="2400" dirty="0"/>
              <a:t> by the CMC and </a:t>
            </a:r>
            <a:r>
              <a:rPr lang="fr-CA" sz="2400" dirty="0" err="1"/>
              <a:t>published</a:t>
            </a:r>
            <a:r>
              <a:rPr lang="fr-CA" sz="2400" dirty="0"/>
              <a:t>.</a:t>
            </a:r>
          </a:p>
          <a:p>
            <a:r>
              <a:rPr lang="fr-CA" sz="2400" dirty="0"/>
              <a:t>In </a:t>
            </a:r>
            <a:r>
              <a:rPr lang="fr-CA" sz="2400" dirty="0" err="1"/>
              <a:t>Fall</a:t>
            </a:r>
            <a:r>
              <a:rPr lang="fr-CA" sz="2400" dirty="0"/>
              <a:t> 2016 the CMC </a:t>
            </a:r>
            <a:r>
              <a:rPr lang="fr-CA" sz="2400" dirty="0" err="1"/>
              <a:t>was</a:t>
            </a:r>
            <a:r>
              <a:rPr lang="fr-CA" sz="2400" dirty="0"/>
              <a:t> </a:t>
            </a:r>
            <a:r>
              <a:rPr lang="fr-CA" sz="2400" dirty="0" err="1"/>
              <a:t>presented</a:t>
            </a:r>
            <a:r>
              <a:rPr lang="fr-CA" sz="2400" dirty="0"/>
              <a:t> the SANA </a:t>
            </a:r>
            <a:r>
              <a:rPr lang="fr-CA" sz="2400" dirty="0" err="1"/>
              <a:t>progress</a:t>
            </a:r>
            <a:r>
              <a:rPr lang="fr-CA" sz="2400" dirty="0"/>
              <a:t> on the RMP</a:t>
            </a:r>
          </a:p>
          <a:p>
            <a:pPr lvl="1"/>
            <a:r>
              <a:rPr lang="en-US" sz="2000" dirty="0"/>
              <a:t>“SANA Registry re-engineering being done to align with RMP, progressing very well.  Design issues resolved in separate working meetings.”</a:t>
            </a:r>
          </a:p>
          <a:p>
            <a:pPr lvl="1"/>
            <a:r>
              <a:rPr lang="en-US" sz="2000" dirty="0"/>
              <a:t>The RMP specified organization, contacts, and related registries are already implemented as databases that are web and programmatically accessible.</a:t>
            </a:r>
          </a:p>
          <a:p>
            <a:pPr lvl="1"/>
            <a:endParaRPr lang="fr-CA" sz="2000" dirty="0"/>
          </a:p>
          <a:p>
            <a:pPr lvl="1"/>
            <a:endParaRPr lang="en-US" sz="2000" dirty="0"/>
          </a:p>
          <a:p>
            <a:endParaRPr lang="en-US" altLang="ja-JP" sz="2400" dirty="0"/>
          </a:p>
          <a:p>
            <a:pPr lvl="1"/>
            <a:endParaRPr lang="en-US" sz="2000" dirty="0"/>
          </a:p>
          <a:p>
            <a:endParaRPr lang="en-US" altLang="ja-JP" sz="2400" dirty="0"/>
          </a:p>
          <a:p>
            <a:pPr lvl="1"/>
            <a:endParaRPr lang="en-US" sz="2000" dirty="0"/>
          </a:p>
          <a:p>
            <a:endParaRPr lang="en-US" sz="2400" dirty="0"/>
          </a:p>
          <a:p>
            <a:endParaRPr lang="en-US" sz="2400" dirty="0"/>
          </a:p>
        </p:txBody>
      </p:sp>
    </p:spTree>
    <p:extLst>
      <p:ext uri="{BB962C8B-B14F-4D97-AF65-F5344CB8AC3E}">
        <p14:creationId xmlns:p14="http://schemas.microsoft.com/office/powerpoint/2010/main" val="3927282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563562"/>
          </a:xfrm>
        </p:spPr>
        <p:txBody>
          <a:bodyPr/>
          <a:lstStyle/>
          <a:p>
            <a:r>
              <a:rPr lang="en-US" dirty="0"/>
              <a:t>Current CCSDS SANA Registry Management Policy</a:t>
            </a:r>
          </a:p>
        </p:txBody>
      </p:sp>
      <p:sp>
        <p:nvSpPr>
          <p:cNvPr id="3" name="Content Placeholder 2"/>
          <p:cNvSpPr>
            <a:spLocks noGrp="1"/>
          </p:cNvSpPr>
          <p:nvPr>
            <p:ph idx="1"/>
          </p:nvPr>
        </p:nvSpPr>
        <p:spPr>
          <a:xfrm>
            <a:off x="656493" y="903531"/>
            <a:ext cx="11066584" cy="5867400"/>
          </a:xfrm>
        </p:spPr>
        <p:txBody>
          <a:bodyPr/>
          <a:lstStyle/>
          <a:p>
            <a:pPr marL="0" indent="0">
              <a:buNone/>
            </a:pPr>
            <a:r>
              <a:rPr lang="en-US" sz="1800" dirty="0"/>
              <a:t>SANA YB, CCSDS 313x0y2, defines Registration Rules:</a:t>
            </a:r>
          </a:p>
          <a:p>
            <a:r>
              <a:rPr lang="en-US" sz="1600" dirty="0"/>
              <a:t>The CCSDS document requesting </a:t>
            </a:r>
            <a:r>
              <a:rPr lang="en-US" sz="1600" u="sng" dirty="0"/>
              <a:t>the creation of a new registry must define which one of the following registration rules is to be used</a:t>
            </a:r>
            <a:r>
              <a:rPr lang="en-US" sz="1600" dirty="0"/>
              <a:t> for adding new entries or for making changes to the registry: </a:t>
            </a:r>
          </a:p>
          <a:p>
            <a:pPr marL="692150" lvl="2" indent="0">
              <a:buNone/>
            </a:pPr>
            <a:r>
              <a:rPr lang="en-US" sz="1400" dirty="0"/>
              <a:t>a) Change requires a </a:t>
            </a:r>
            <a:r>
              <a:rPr lang="en-US" sz="1400" u="sng" dirty="0"/>
              <a:t>CCSDS approved document</a:t>
            </a:r>
            <a:r>
              <a:rPr lang="en-US" sz="1400" dirty="0"/>
              <a:t>. </a:t>
            </a:r>
          </a:p>
          <a:p>
            <a:pPr marL="692150" lvl="2" indent="0">
              <a:buNone/>
            </a:pPr>
            <a:r>
              <a:rPr lang="en-US" sz="1400" dirty="0"/>
              <a:t>b) Change requires </a:t>
            </a:r>
            <a:r>
              <a:rPr lang="en-US" sz="1400" u="sng" dirty="0"/>
              <a:t>an engineering review by a designated expert </a:t>
            </a:r>
            <a:r>
              <a:rPr lang="en-US" sz="1400" u="sng" dirty="0">
                <a:solidFill>
                  <a:srgbClr val="0000FF"/>
                </a:solidFill>
              </a:rPr>
              <a:t>(or group)</a:t>
            </a:r>
            <a:r>
              <a:rPr lang="en-US" sz="1400" dirty="0"/>
              <a:t>. The expert for that registry is assigned by the CESG based on the WG recommendation. </a:t>
            </a:r>
          </a:p>
          <a:p>
            <a:pPr marL="692150" lvl="2" indent="0">
              <a:buNone/>
            </a:pPr>
            <a:r>
              <a:rPr lang="en-US" sz="1400" dirty="0"/>
              <a:t>c) Change requires </a:t>
            </a:r>
            <a:r>
              <a:rPr lang="en-US" sz="1400" u="sng" dirty="0"/>
              <a:t>no engineering review, but the request must come from the official representative of a space agency </a:t>
            </a:r>
            <a:r>
              <a:rPr lang="en-US" sz="1400" dirty="0"/>
              <a:t>that is a member of the CCSDS. The official representative of an agency may differ for each registry. </a:t>
            </a:r>
          </a:p>
          <a:p>
            <a:pPr marL="692150" lvl="2" indent="0">
              <a:buNone/>
            </a:pPr>
            <a:r>
              <a:rPr lang="en-US" sz="1400" dirty="0"/>
              <a:t>d) Change requires </a:t>
            </a:r>
            <a:r>
              <a:rPr lang="en-US" sz="1400" u="sng" dirty="0"/>
              <a:t>no review</a:t>
            </a:r>
            <a:r>
              <a:rPr lang="en-US" sz="1400" dirty="0"/>
              <a:t>; assignments are done on a first-come, first-served basis. </a:t>
            </a:r>
            <a:endParaRPr lang="en-US" sz="1600" dirty="0"/>
          </a:p>
          <a:p>
            <a:endParaRPr lang="en-US" sz="1800" dirty="0"/>
          </a:p>
          <a:p>
            <a:r>
              <a:rPr lang="en-US" sz="1800" dirty="0"/>
              <a:t>SANA Registry Roles:</a:t>
            </a:r>
          </a:p>
          <a:p>
            <a:pPr lvl="1"/>
            <a:r>
              <a:rPr lang="en-US" sz="1600" dirty="0"/>
              <a:t>Review Authority (which org is involved in controlling changes to the registry)</a:t>
            </a:r>
          </a:p>
          <a:p>
            <a:pPr lvl="1"/>
            <a:r>
              <a:rPr lang="en-US" sz="1600" dirty="0"/>
              <a:t>Registration Policy</a:t>
            </a:r>
          </a:p>
          <a:p>
            <a:pPr lvl="2"/>
            <a:r>
              <a:rPr lang="en-US" sz="1400" dirty="0"/>
              <a:t>Registration updates (how updates are requested and processed)</a:t>
            </a:r>
          </a:p>
          <a:p>
            <a:pPr lvl="2"/>
            <a:r>
              <a:rPr lang="en-US" sz="1400" dirty="0"/>
              <a:t>Authorized updaters (who can make changes)</a:t>
            </a:r>
          </a:p>
          <a:p>
            <a:endParaRPr lang="en-US" sz="2000" dirty="0"/>
          </a:p>
          <a:p>
            <a:r>
              <a:rPr lang="en-US" sz="2000" dirty="0"/>
              <a:t>Key proposed new rule changes: </a:t>
            </a:r>
          </a:p>
          <a:p>
            <a:pPr lvl="1"/>
            <a:r>
              <a:rPr lang="en-US" sz="1600" i="1" dirty="0"/>
              <a:t>A CCSDS Working Group that identifies a need for a new registry shall first review the existing SANA registries to determine if a suitable one already exists.</a:t>
            </a:r>
          </a:p>
          <a:p>
            <a:pPr lvl="1"/>
            <a:r>
              <a:rPr lang="en-US" sz="1600" i="1" dirty="0"/>
              <a:t>If a requirement may be met by an existing registry, by simple addition of some new field, such as role, permission, or identifier, the WG should describe the proposed extension and then discuss it with the SANA Operator and the identified Review Authority.</a:t>
            </a:r>
          </a:p>
          <a:p>
            <a:pPr lvl="1"/>
            <a:r>
              <a:rPr lang="en-US" sz="1600" dirty="0"/>
              <a:t>Who the “</a:t>
            </a:r>
            <a:r>
              <a:rPr lang="en-US" sz="1600" u="sng" dirty="0"/>
              <a:t>official representative of a space agency</a:t>
            </a:r>
            <a:r>
              <a:rPr lang="en-US" sz="1600" dirty="0"/>
              <a:t>” is must be formalized.</a:t>
            </a:r>
          </a:p>
          <a:p>
            <a:pPr lvl="1"/>
            <a:endParaRPr lang="en-US" sz="1800" dirty="0"/>
          </a:p>
        </p:txBody>
      </p:sp>
    </p:spTree>
    <p:extLst>
      <p:ext uri="{BB962C8B-B14F-4D97-AF65-F5344CB8AC3E}">
        <p14:creationId xmlns:p14="http://schemas.microsoft.com/office/powerpoint/2010/main" val="196600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9F517-985A-CF45-9221-5AAEED79F0B7}"/>
              </a:ext>
            </a:extLst>
          </p:cNvPr>
          <p:cNvSpPr>
            <a:spLocks noGrp="1"/>
          </p:cNvSpPr>
          <p:nvPr>
            <p:ph type="title"/>
          </p:nvPr>
        </p:nvSpPr>
        <p:spPr>
          <a:xfrm>
            <a:off x="609600" y="274637"/>
            <a:ext cx="10972800" cy="651486"/>
          </a:xfrm>
        </p:spPr>
        <p:txBody>
          <a:bodyPr/>
          <a:lstStyle/>
          <a:p>
            <a:r>
              <a:rPr lang="en-US" sz="2800" dirty="0"/>
              <a:t>SANA Procedures Yellow Book, CCSDS 313.0-Y-1</a:t>
            </a:r>
            <a:endParaRPr lang="en-US" dirty="0"/>
          </a:p>
        </p:txBody>
      </p:sp>
      <p:sp>
        <p:nvSpPr>
          <p:cNvPr id="3" name="Content Placeholder 2">
            <a:extLst>
              <a:ext uri="{FF2B5EF4-FFF2-40B4-BE49-F238E27FC236}">
                <a16:creationId xmlns:a16="http://schemas.microsoft.com/office/drawing/2014/main" id="{9CC0678B-E0E0-E84C-9C9C-B870E461508E}"/>
              </a:ext>
            </a:extLst>
          </p:cNvPr>
          <p:cNvSpPr>
            <a:spLocks noGrp="1"/>
          </p:cNvSpPr>
          <p:nvPr>
            <p:ph idx="1"/>
          </p:nvPr>
        </p:nvSpPr>
        <p:spPr>
          <a:xfrm>
            <a:off x="609600" y="926123"/>
            <a:ext cx="10863100" cy="5134708"/>
          </a:xfrm>
        </p:spPr>
        <p:txBody>
          <a:bodyPr/>
          <a:lstStyle/>
          <a:p>
            <a:r>
              <a:rPr lang="en-US" sz="2400" dirty="0"/>
              <a:t>The original SANA Procedures Yellow Book, CCSDS 313.0-Y-1, July 2011, developed in the SEA SANA WG, established procedures for WGs to create new registries and set policies for updating existing registries.</a:t>
            </a:r>
            <a:endParaRPr lang="en-US" sz="2800" dirty="0"/>
          </a:p>
          <a:p>
            <a:pPr marL="342900" indent="-342900"/>
            <a:r>
              <a:rPr lang="en-US" sz="2400" dirty="0"/>
              <a:t>It defined the role and process for the SANA Operator:</a:t>
            </a:r>
          </a:p>
          <a:p>
            <a:pPr marL="338137" lvl="1" indent="0">
              <a:buNone/>
            </a:pPr>
            <a:r>
              <a:rPr lang="en-US" sz="2000" dirty="0">
                <a:solidFill>
                  <a:srgbClr val="0070C0"/>
                </a:solidFill>
              </a:rPr>
              <a:t>The SANA operator shall work with CCSDS working groups to support them in the development of their registry requirements and registry contents, and to describe the types of parameters and objects that should be registered. </a:t>
            </a:r>
          </a:p>
          <a:p>
            <a:pPr marL="342900" indent="-342900"/>
            <a:r>
              <a:rPr lang="en-US" sz="2400" dirty="0"/>
              <a:t>It defined the role of the SANA Steering group (SSG):</a:t>
            </a:r>
          </a:p>
          <a:p>
            <a:pPr marL="338137" lvl="1" indent="0">
              <a:buNone/>
            </a:pPr>
            <a:r>
              <a:rPr lang="en-US" sz="2000" dirty="0">
                <a:solidFill>
                  <a:srgbClr val="0070C0"/>
                </a:solidFill>
              </a:rPr>
              <a:t>A SANA Steering Group (SSG) is appointed by the CMC to provide to the SANA operator technical and programmatic guidance related to ongoing operational and policy matters. The SSG is delegated responsibility for oversight of SANA operations, validation and confirmation of SANA operations, and acting as the first level of appeal for issues. </a:t>
            </a:r>
            <a:endParaRPr lang="en-US" sz="2500" dirty="0"/>
          </a:p>
          <a:p>
            <a:pPr marL="342900" indent="-342900"/>
            <a:endParaRPr lang="en-US" sz="2400" dirty="0"/>
          </a:p>
          <a:p>
            <a:pPr marL="342900" indent="-342900"/>
            <a:r>
              <a:rPr lang="en-US" sz="2400" u="sng" dirty="0"/>
              <a:t>It did not, however, place any constraints on whether Working Groups should (re-)use existing registries as opposed to creating new ones.</a:t>
            </a:r>
          </a:p>
          <a:p>
            <a:pPr marL="681037" lvl="1" indent="-342900"/>
            <a:r>
              <a:rPr lang="en-US" sz="2100" dirty="0"/>
              <a:t>More on this later …</a:t>
            </a:r>
          </a:p>
        </p:txBody>
      </p:sp>
    </p:spTree>
    <p:extLst>
      <p:ext uri="{BB962C8B-B14F-4D97-AF65-F5344CB8AC3E}">
        <p14:creationId xmlns:p14="http://schemas.microsoft.com/office/powerpoint/2010/main" val="3887754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SSG Observations on CCSDS Registries, May 2015, </a:t>
            </a:r>
            <a:r>
              <a:rPr lang="en-US" dirty="0" err="1"/>
              <a:t>contd</a:t>
            </a:r>
            <a:endParaRPr lang="en-US" dirty="0"/>
          </a:p>
        </p:txBody>
      </p:sp>
      <p:sp>
        <p:nvSpPr>
          <p:cNvPr id="3" name="Content Placeholder 2"/>
          <p:cNvSpPr>
            <a:spLocks noGrp="1"/>
          </p:cNvSpPr>
          <p:nvPr>
            <p:ph idx="1"/>
          </p:nvPr>
        </p:nvSpPr>
        <p:spPr>
          <a:xfrm>
            <a:off x="609600" y="914400"/>
            <a:ext cx="10843846" cy="5257800"/>
          </a:xfrm>
        </p:spPr>
        <p:txBody>
          <a:bodyPr/>
          <a:lstStyle/>
          <a:p>
            <a:r>
              <a:rPr lang="en-US" sz="2000" dirty="0"/>
              <a:t>The following new registries have been identified:</a:t>
            </a:r>
          </a:p>
          <a:p>
            <a:pPr lvl="1"/>
            <a:r>
              <a:rPr lang="en-US" sz="1800" dirty="0"/>
              <a:t>Sponsored agencies and service / data providers (by agency?)</a:t>
            </a:r>
          </a:p>
          <a:p>
            <a:pPr lvl="1"/>
            <a:r>
              <a:rPr lang="en-US" sz="1800" dirty="0"/>
              <a:t>Unique (and singular) S/C, antenna, station identifiers (by agency?)</a:t>
            </a:r>
          </a:p>
          <a:p>
            <a:pPr lvl="1"/>
            <a:r>
              <a:rPr lang="en-US" sz="1800" dirty="0"/>
              <a:t>CSS MD-CSTS functional resources (by OID / type)</a:t>
            </a:r>
          </a:p>
          <a:p>
            <a:pPr lvl="1"/>
            <a:r>
              <a:rPr lang="en-US" sz="1800" dirty="0"/>
              <a:t>SOIS RFID assigning agencies</a:t>
            </a:r>
          </a:p>
          <a:p>
            <a:pPr lvl="1"/>
            <a:r>
              <a:rPr lang="en-US" sz="1800" dirty="0"/>
              <a:t>(and there are probably others in work)</a:t>
            </a:r>
          </a:p>
          <a:p>
            <a:pPr lvl="1"/>
            <a:endParaRPr lang="en-US" sz="1800" dirty="0"/>
          </a:p>
          <a:p>
            <a:pPr lvl="1"/>
            <a:r>
              <a:rPr lang="en-US" sz="1800" dirty="0"/>
              <a:t>And references to outside registries and info sources (QUDV, IAU celestial sources, global S/C lists, …)</a:t>
            </a:r>
          </a:p>
          <a:p>
            <a:endParaRPr lang="en-US" sz="2000" dirty="0"/>
          </a:p>
          <a:p>
            <a:r>
              <a:rPr lang="en-US" sz="2000" dirty="0">
                <a:solidFill>
                  <a:srgbClr val="FF00FF"/>
                </a:solidFill>
              </a:rPr>
              <a:t>Questions to be answered:</a:t>
            </a:r>
          </a:p>
          <a:p>
            <a:pPr lvl="1"/>
            <a:r>
              <a:rPr lang="en-US" sz="1800" dirty="0"/>
              <a:t>Do we continue this random walk or do we try and bring some order to the process … now?</a:t>
            </a:r>
          </a:p>
          <a:p>
            <a:pPr lvl="1"/>
            <a:endParaRPr lang="en-US" sz="1700" dirty="0"/>
          </a:p>
          <a:p>
            <a:pPr lvl="1"/>
            <a:r>
              <a:rPr lang="en-US" sz="1800" dirty="0"/>
              <a:t>How do we handle cross cutting or multi-WG (or area) registries?  </a:t>
            </a:r>
          </a:p>
          <a:p>
            <a:pPr lvl="2"/>
            <a:r>
              <a:rPr lang="en-US" sz="1600" dirty="0"/>
              <a:t>Agencies?  Agency Representatives?  Sponsored organizations?</a:t>
            </a:r>
          </a:p>
          <a:p>
            <a:pPr lvl="2"/>
            <a:r>
              <a:rPr lang="en-US" sz="1600" dirty="0"/>
              <a:t>OIDs?, XML schema?, Terminology?</a:t>
            </a:r>
          </a:p>
          <a:p>
            <a:pPr lvl="1"/>
            <a:endParaRPr lang="en-US" sz="1700" dirty="0"/>
          </a:p>
          <a:p>
            <a:pPr lvl="1"/>
            <a:r>
              <a:rPr lang="en-US" sz="1800" dirty="0"/>
              <a:t>For those registries where a WG is listed as the authority do we continue down that path or assign responsibility to the more long lived Areas or the CESG?</a:t>
            </a:r>
          </a:p>
          <a:p>
            <a:endParaRPr lang="en-US" sz="2000" dirty="0"/>
          </a:p>
          <a:p>
            <a:endParaRPr lang="en-US" sz="2000" dirty="0"/>
          </a:p>
          <a:p>
            <a:endParaRPr lang="en-US" sz="2000" dirty="0"/>
          </a:p>
        </p:txBody>
      </p:sp>
    </p:spTree>
    <p:extLst>
      <p:ext uri="{BB962C8B-B14F-4D97-AF65-F5344CB8AC3E}">
        <p14:creationId xmlns:p14="http://schemas.microsoft.com/office/powerpoint/2010/main" val="3529708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bwMode="auto">
          <a:xfrm>
            <a:off x="1905000" y="1828800"/>
            <a:ext cx="2286000" cy="47244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endParaRPr lang="en-US" b="1" dirty="0">
              <a:latin typeface="Arial" pitchFamily="-107" charset="0"/>
            </a:endParaRPr>
          </a:p>
        </p:txBody>
      </p:sp>
      <p:sp>
        <p:nvSpPr>
          <p:cNvPr id="2" name="Title 1"/>
          <p:cNvSpPr>
            <a:spLocks noGrp="1"/>
          </p:cNvSpPr>
          <p:nvPr>
            <p:ph type="title"/>
          </p:nvPr>
        </p:nvSpPr>
        <p:spPr>
          <a:xfrm>
            <a:off x="1981200" y="152400"/>
            <a:ext cx="8229600" cy="563562"/>
          </a:xfrm>
        </p:spPr>
        <p:txBody>
          <a:bodyPr/>
          <a:lstStyle/>
          <a:p>
            <a:r>
              <a:rPr lang="en-US" dirty="0">
                <a:solidFill>
                  <a:srgbClr val="0099A6"/>
                </a:solidFill>
              </a:rPr>
              <a:t>Registry Category Management Model </a:t>
            </a:r>
            <a:r>
              <a:rPr lang="en-US" dirty="0"/>
              <a:t>(2015)</a:t>
            </a:r>
            <a:endParaRPr lang="en-US" dirty="0">
              <a:solidFill>
                <a:srgbClr val="0099A6"/>
              </a:solidFill>
            </a:endParaRPr>
          </a:p>
        </p:txBody>
      </p:sp>
      <p:sp>
        <p:nvSpPr>
          <p:cNvPr id="5" name="Rounded Rectangle 4"/>
          <p:cNvSpPr/>
          <p:nvPr/>
        </p:nvSpPr>
        <p:spPr bwMode="auto">
          <a:xfrm>
            <a:off x="2286000" y="838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CCSDS Agencies</a:t>
            </a:r>
          </a:p>
        </p:txBody>
      </p:sp>
      <p:sp>
        <p:nvSpPr>
          <p:cNvPr id="6" name="Rounded Rectangle 5"/>
          <p:cNvSpPr/>
          <p:nvPr/>
        </p:nvSpPr>
        <p:spPr bwMode="auto">
          <a:xfrm>
            <a:off x="2209800" y="3505200"/>
            <a:ext cx="16764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ts val="1800"/>
              </a:lnSpc>
              <a:buSzPct val="125000"/>
            </a:pPr>
            <a:r>
              <a:rPr lang="en-US" dirty="0">
                <a:latin typeface="Arial" pitchFamily="-107" charset="0"/>
              </a:rPr>
              <a:t>Affiliate Organization</a:t>
            </a:r>
            <a:endParaRPr lang="en-US" b="1" dirty="0">
              <a:latin typeface="Arial" pitchFamily="-107" charset="0"/>
            </a:endParaRPr>
          </a:p>
        </p:txBody>
      </p:sp>
      <p:sp>
        <p:nvSpPr>
          <p:cNvPr id="7" name="Rounded Rectangle 6"/>
          <p:cNvSpPr/>
          <p:nvPr/>
        </p:nvSpPr>
        <p:spPr bwMode="auto">
          <a:xfrm>
            <a:off x="2286000" y="5029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Spacecraft</a:t>
            </a:r>
          </a:p>
          <a:p>
            <a:pPr algn="ctr" eaLnBrk="0" fontAlgn="base" hangingPunct="0">
              <a:lnSpc>
                <a:spcPts val="1800"/>
              </a:lnSpc>
              <a:spcBef>
                <a:spcPct val="0"/>
              </a:spcBef>
              <a:buSzPct val="125000"/>
            </a:pPr>
            <a:r>
              <a:rPr lang="en-US" dirty="0">
                <a:latin typeface="Arial" pitchFamily="-107" charset="0"/>
              </a:rPr>
              <a:t>SCID / ID</a:t>
            </a:r>
            <a:endParaRPr lang="en-US" b="1" dirty="0">
              <a:latin typeface="Arial" pitchFamily="-107" charset="0"/>
            </a:endParaRPr>
          </a:p>
        </p:txBody>
      </p:sp>
      <p:sp>
        <p:nvSpPr>
          <p:cNvPr id="8" name="Rounded Rectangle 7"/>
          <p:cNvSpPr/>
          <p:nvPr/>
        </p:nvSpPr>
        <p:spPr bwMode="auto">
          <a:xfrm>
            <a:off x="2286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dirty="0">
                <a:latin typeface="Arial" pitchFamily="-107" charset="0"/>
              </a:rPr>
              <a:t>Agency </a:t>
            </a:r>
          </a:p>
          <a:p>
            <a:pPr algn="ctr" eaLnBrk="0" fontAlgn="base" hangingPunct="0">
              <a:lnSpc>
                <a:spcPts val="1800"/>
              </a:lnSpc>
              <a:spcBef>
                <a:spcPct val="0"/>
              </a:spcBef>
              <a:buSzPct val="125000"/>
            </a:pPr>
            <a:r>
              <a:rPr lang="en-US" b="1" dirty="0" err="1">
                <a:latin typeface="Arial" pitchFamily="-107" charset="0"/>
              </a:rPr>
              <a:t>HoD</a:t>
            </a:r>
            <a:endParaRPr lang="en-US" b="1" dirty="0">
              <a:latin typeface="Arial" pitchFamily="-107" charset="0"/>
            </a:endParaRPr>
          </a:p>
        </p:txBody>
      </p:sp>
      <p:cxnSp>
        <p:nvCxnSpPr>
          <p:cNvPr id="15" name="Straight Arrow Connector 14"/>
          <p:cNvCxnSpPr>
            <a:stCxn id="5" idx="2"/>
            <a:endCxn id="8" idx="0"/>
          </p:cNvCxnSpPr>
          <p:nvPr/>
        </p:nvCxnSpPr>
        <p:spPr bwMode="auto">
          <a:xfrm>
            <a:off x="3048000" y="1447800"/>
            <a:ext cx="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25" name="Rounded Rectangle 24"/>
          <p:cNvSpPr/>
          <p:nvPr/>
        </p:nvSpPr>
        <p:spPr bwMode="auto">
          <a:xfrm>
            <a:off x="2119644" y="2743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Agency</a:t>
            </a:r>
          </a:p>
          <a:p>
            <a:pPr algn="ctr" eaLnBrk="0" fontAlgn="base" hangingPunct="0">
              <a:lnSpc>
                <a:spcPts val="1800"/>
              </a:lnSpc>
              <a:spcBef>
                <a:spcPct val="0"/>
              </a:spcBef>
              <a:buSzPct val="125000"/>
            </a:pPr>
            <a:r>
              <a:rPr lang="en-US" dirty="0">
                <a:latin typeface="Arial" pitchFamily="-107" charset="0"/>
              </a:rPr>
              <a:t>Representative</a:t>
            </a:r>
            <a:endParaRPr lang="en-US" b="1" dirty="0">
              <a:latin typeface="Arial" pitchFamily="-107" charset="0"/>
            </a:endParaRPr>
          </a:p>
        </p:txBody>
      </p:sp>
      <p:sp>
        <p:nvSpPr>
          <p:cNvPr id="30" name="Rounded Rectangle 29"/>
          <p:cNvSpPr/>
          <p:nvPr/>
        </p:nvSpPr>
        <p:spPr bwMode="auto">
          <a:xfrm>
            <a:off x="2286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Svc / Data Providers</a:t>
            </a:r>
          </a:p>
        </p:txBody>
      </p:sp>
      <p:sp>
        <p:nvSpPr>
          <p:cNvPr id="47" name="Rectangle 46"/>
          <p:cNvSpPr/>
          <p:nvPr/>
        </p:nvSpPr>
        <p:spPr>
          <a:xfrm>
            <a:off x="3200400" y="1524001"/>
            <a:ext cx="1274708" cy="307777"/>
          </a:xfrm>
          <a:prstGeom prst="rect">
            <a:avLst/>
          </a:prstGeom>
        </p:spPr>
        <p:txBody>
          <a:bodyPr wrap="none">
            <a:spAutoFit/>
          </a:bodyPr>
          <a:lstStyle/>
          <a:p>
            <a:r>
              <a:rPr lang="en-US" sz="1400" dirty="0">
                <a:latin typeface="Arial" pitchFamily="-107" charset="0"/>
              </a:rPr>
              <a:t>Manage data</a:t>
            </a:r>
            <a:endParaRPr lang="en-US" sz="1400" dirty="0"/>
          </a:p>
        </p:txBody>
      </p:sp>
      <p:sp>
        <p:nvSpPr>
          <p:cNvPr id="49" name="Rounded Rectangle 48"/>
          <p:cNvSpPr/>
          <p:nvPr/>
        </p:nvSpPr>
        <p:spPr bwMode="auto">
          <a:xfrm>
            <a:off x="4953000" y="1828800"/>
            <a:ext cx="2286000" cy="42672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endParaRPr lang="en-US" b="1" dirty="0">
              <a:latin typeface="Arial" pitchFamily="-107" charset="0"/>
            </a:endParaRPr>
          </a:p>
        </p:txBody>
      </p:sp>
      <p:sp>
        <p:nvSpPr>
          <p:cNvPr id="50" name="Rounded Rectangle 49"/>
          <p:cNvSpPr/>
          <p:nvPr/>
        </p:nvSpPr>
        <p:spPr bwMode="auto">
          <a:xfrm>
            <a:off x="5154248" y="838200"/>
            <a:ext cx="1868364"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b="1" dirty="0">
                <a:latin typeface="Arial" pitchFamily="-107" charset="0"/>
              </a:rPr>
              <a:t>CCSDS Expert Group(s)</a:t>
            </a:r>
          </a:p>
        </p:txBody>
      </p:sp>
      <p:sp>
        <p:nvSpPr>
          <p:cNvPr id="51" name="Rounded Rectangle 50"/>
          <p:cNvSpPr/>
          <p:nvPr/>
        </p:nvSpPr>
        <p:spPr bwMode="auto">
          <a:xfrm>
            <a:off x="5334000" y="3505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XML</a:t>
            </a:r>
          </a:p>
          <a:p>
            <a:pPr algn="ctr" eaLnBrk="0" fontAlgn="base" hangingPunct="0">
              <a:lnSpc>
                <a:spcPts val="1800"/>
              </a:lnSpc>
              <a:spcBef>
                <a:spcPct val="0"/>
              </a:spcBef>
              <a:buSzPct val="125000"/>
            </a:pPr>
            <a:r>
              <a:rPr lang="en-US" dirty="0">
                <a:latin typeface="Arial" pitchFamily="-107" charset="0"/>
              </a:rPr>
              <a:t>Registries</a:t>
            </a:r>
            <a:endParaRPr lang="en-US" b="1" dirty="0">
              <a:latin typeface="Arial" pitchFamily="-107" charset="0"/>
            </a:endParaRPr>
          </a:p>
        </p:txBody>
      </p:sp>
      <p:sp>
        <p:nvSpPr>
          <p:cNvPr id="52" name="Rounded Rectangle 51"/>
          <p:cNvSpPr/>
          <p:nvPr/>
        </p:nvSpPr>
        <p:spPr bwMode="auto">
          <a:xfrm>
            <a:off x="5334000" y="5029200"/>
            <a:ext cx="1524000" cy="8382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ISO OID</a:t>
            </a:r>
          </a:p>
          <a:p>
            <a:pPr algn="ctr" eaLnBrk="0" fontAlgn="base" hangingPunct="0">
              <a:lnSpc>
                <a:spcPts val="1800"/>
              </a:lnSpc>
              <a:spcBef>
                <a:spcPct val="0"/>
              </a:spcBef>
              <a:buSzPct val="125000"/>
            </a:pPr>
            <a:r>
              <a:rPr lang="en-US" dirty="0">
                <a:latin typeface="Arial" pitchFamily="-107" charset="0"/>
              </a:rPr>
              <a:t>Top-level</a:t>
            </a:r>
          </a:p>
          <a:p>
            <a:pPr algn="ctr" eaLnBrk="0" fontAlgn="base" hangingPunct="0">
              <a:lnSpc>
                <a:spcPts val="1800"/>
              </a:lnSpc>
              <a:spcBef>
                <a:spcPct val="0"/>
              </a:spcBef>
              <a:buSzPct val="125000"/>
            </a:pPr>
            <a:r>
              <a:rPr lang="en-US" b="1" dirty="0">
                <a:latin typeface="Arial" pitchFamily="-107" charset="0"/>
              </a:rPr>
              <a:t>Registry</a:t>
            </a:r>
          </a:p>
        </p:txBody>
      </p:sp>
      <p:sp>
        <p:nvSpPr>
          <p:cNvPr id="53" name="Rounded Rectangle 52"/>
          <p:cNvSpPr/>
          <p:nvPr/>
        </p:nvSpPr>
        <p:spPr bwMode="auto">
          <a:xfrm>
            <a:off x="5334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dirty="0">
                <a:latin typeface="Arial" pitchFamily="-107" charset="0"/>
              </a:rPr>
              <a:t>SANA</a:t>
            </a:r>
          </a:p>
          <a:p>
            <a:pPr algn="ctr" eaLnBrk="0" fontAlgn="base" hangingPunct="0">
              <a:lnSpc>
                <a:spcPts val="1800"/>
              </a:lnSpc>
              <a:spcBef>
                <a:spcPct val="0"/>
              </a:spcBef>
              <a:buSzPct val="125000"/>
            </a:pPr>
            <a:r>
              <a:rPr lang="en-US" b="1" dirty="0">
                <a:latin typeface="Arial" pitchFamily="-107" charset="0"/>
              </a:rPr>
              <a:t>Registries</a:t>
            </a:r>
          </a:p>
        </p:txBody>
      </p:sp>
      <p:cxnSp>
        <p:nvCxnSpPr>
          <p:cNvPr id="54" name="Straight Arrow Connector 53"/>
          <p:cNvCxnSpPr>
            <a:stCxn id="50" idx="2"/>
            <a:endCxn id="53" idx="0"/>
          </p:cNvCxnSpPr>
          <p:nvPr/>
        </p:nvCxnSpPr>
        <p:spPr bwMode="auto">
          <a:xfrm>
            <a:off x="6088430" y="1447800"/>
            <a:ext cx="757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55" name="Rounded Rectangle 54"/>
          <p:cNvSpPr/>
          <p:nvPr/>
        </p:nvSpPr>
        <p:spPr bwMode="auto">
          <a:xfrm>
            <a:off x="5181600" y="2743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CCSDS Glossary</a:t>
            </a:r>
          </a:p>
        </p:txBody>
      </p:sp>
      <p:sp>
        <p:nvSpPr>
          <p:cNvPr id="56" name="Rounded Rectangle 55"/>
          <p:cNvSpPr/>
          <p:nvPr/>
        </p:nvSpPr>
        <p:spPr bwMode="auto">
          <a:xfrm>
            <a:off x="5334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URN Namespace</a:t>
            </a:r>
          </a:p>
        </p:txBody>
      </p:sp>
      <p:sp>
        <p:nvSpPr>
          <p:cNvPr id="57" name="Rectangle 56"/>
          <p:cNvSpPr/>
          <p:nvPr/>
        </p:nvSpPr>
        <p:spPr>
          <a:xfrm>
            <a:off x="6248400" y="1524001"/>
            <a:ext cx="1274708" cy="307777"/>
          </a:xfrm>
          <a:prstGeom prst="rect">
            <a:avLst/>
          </a:prstGeom>
        </p:spPr>
        <p:txBody>
          <a:bodyPr wrap="none">
            <a:spAutoFit/>
          </a:bodyPr>
          <a:lstStyle/>
          <a:p>
            <a:r>
              <a:rPr lang="en-US" sz="1400" dirty="0">
                <a:latin typeface="Arial" pitchFamily="-107" charset="0"/>
              </a:rPr>
              <a:t>Manage data</a:t>
            </a:r>
            <a:endParaRPr lang="en-US" sz="1400" dirty="0"/>
          </a:p>
        </p:txBody>
      </p:sp>
      <p:sp>
        <p:nvSpPr>
          <p:cNvPr id="58" name="Rounded Rectangle 57"/>
          <p:cNvSpPr/>
          <p:nvPr/>
        </p:nvSpPr>
        <p:spPr bwMode="auto">
          <a:xfrm>
            <a:off x="8001000" y="1828800"/>
            <a:ext cx="2286000" cy="4267200"/>
          </a:xfrm>
          <a:prstGeom prst="roundRect">
            <a:avLst/>
          </a:prstGeom>
          <a:solidFill>
            <a:srgbClr val="FFFFFF"/>
          </a:solidFill>
          <a:ln w="3810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endParaRPr lang="en-US" b="1" dirty="0">
              <a:latin typeface="Arial" pitchFamily="-107" charset="0"/>
            </a:endParaRPr>
          </a:p>
        </p:txBody>
      </p:sp>
      <p:sp>
        <p:nvSpPr>
          <p:cNvPr id="59" name="Rounded Rectangle 58"/>
          <p:cNvSpPr/>
          <p:nvPr/>
        </p:nvSpPr>
        <p:spPr bwMode="auto">
          <a:xfrm>
            <a:off x="8382000" y="838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ct val="90000"/>
              </a:lnSpc>
              <a:spcBef>
                <a:spcPct val="0"/>
              </a:spcBef>
              <a:spcAft>
                <a:spcPct val="10000"/>
              </a:spcAft>
              <a:buSzPct val="125000"/>
            </a:pPr>
            <a:r>
              <a:rPr lang="en-US" dirty="0">
                <a:latin typeface="Arial" pitchFamily="-107" charset="0"/>
              </a:rPr>
              <a:t>CCSDS Area / WG</a:t>
            </a:r>
            <a:endParaRPr lang="en-US" b="1" dirty="0">
              <a:latin typeface="Arial" pitchFamily="-107" charset="0"/>
            </a:endParaRPr>
          </a:p>
        </p:txBody>
      </p:sp>
      <p:sp>
        <p:nvSpPr>
          <p:cNvPr id="60" name="Rounded Rectangle 59"/>
          <p:cNvSpPr/>
          <p:nvPr/>
        </p:nvSpPr>
        <p:spPr bwMode="auto">
          <a:xfrm>
            <a:off x="8382000" y="2743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WG Catalogs</a:t>
            </a:r>
          </a:p>
        </p:txBody>
      </p:sp>
      <p:sp>
        <p:nvSpPr>
          <p:cNvPr id="61" name="Rounded Rectangle 60"/>
          <p:cNvSpPr/>
          <p:nvPr/>
        </p:nvSpPr>
        <p:spPr bwMode="auto">
          <a:xfrm>
            <a:off x="8305800" y="5029200"/>
            <a:ext cx="1752600" cy="8382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lnSpc>
                <a:spcPts val="1800"/>
              </a:lnSpc>
              <a:buSzPct val="125000"/>
            </a:pPr>
            <a:r>
              <a:rPr lang="en-US" dirty="0">
                <a:latin typeface="Arial" pitchFamily="-107" charset="0"/>
              </a:rPr>
              <a:t>Delegated ISO OID Sub-tree registry</a:t>
            </a:r>
          </a:p>
        </p:txBody>
      </p:sp>
      <p:sp>
        <p:nvSpPr>
          <p:cNvPr id="62" name="Rounded Rectangle 61"/>
          <p:cNvSpPr/>
          <p:nvPr/>
        </p:nvSpPr>
        <p:spPr bwMode="auto">
          <a:xfrm>
            <a:off x="8382000" y="198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dirty="0">
                <a:latin typeface="Arial" pitchFamily="-107" charset="0"/>
              </a:rPr>
              <a:t>Protocol Identifiers</a:t>
            </a:r>
            <a:endParaRPr lang="en-US" b="1" dirty="0">
              <a:latin typeface="Arial" pitchFamily="-107" charset="0"/>
            </a:endParaRPr>
          </a:p>
        </p:txBody>
      </p:sp>
      <p:cxnSp>
        <p:nvCxnSpPr>
          <p:cNvPr id="63" name="Straight Arrow Connector 62"/>
          <p:cNvCxnSpPr>
            <a:stCxn id="59" idx="2"/>
            <a:endCxn id="62" idx="0"/>
          </p:cNvCxnSpPr>
          <p:nvPr/>
        </p:nvCxnSpPr>
        <p:spPr bwMode="auto">
          <a:xfrm>
            <a:off x="9144000" y="1447800"/>
            <a:ext cx="0" cy="533400"/>
          </a:xfrm>
          <a:prstGeom prst="straightConnector1">
            <a:avLst/>
          </a:prstGeom>
          <a:solidFill>
            <a:srgbClr val="FFFFFF"/>
          </a:solidFill>
          <a:ln w="28575" cap="flat" cmpd="sng" algn="ctr">
            <a:solidFill>
              <a:srgbClr val="000000"/>
            </a:solidFill>
            <a:prstDash val="solid"/>
            <a:round/>
            <a:headEnd type="none" w="med" len="med"/>
            <a:tailEnd type="arrow"/>
          </a:ln>
          <a:effectLst/>
        </p:spPr>
      </p:cxnSp>
      <p:sp>
        <p:nvSpPr>
          <p:cNvPr id="64" name="Rounded Rectangle 63"/>
          <p:cNvSpPr/>
          <p:nvPr/>
        </p:nvSpPr>
        <p:spPr bwMode="auto">
          <a:xfrm>
            <a:off x="8169428" y="3505200"/>
            <a:ext cx="1905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WG Source List</a:t>
            </a:r>
          </a:p>
        </p:txBody>
      </p:sp>
      <p:sp>
        <p:nvSpPr>
          <p:cNvPr id="65" name="Rounded Rectangle 64"/>
          <p:cNvSpPr/>
          <p:nvPr/>
        </p:nvSpPr>
        <p:spPr bwMode="auto">
          <a:xfrm>
            <a:off x="8382000" y="4267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WG Local Registries</a:t>
            </a:r>
          </a:p>
        </p:txBody>
      </p:sp>
      <p:sp>
        <p:nvSpPr>
          <p:cNvPr id="66" name="Rectangle 65"/>
          <p:cNvSpPr/>
          <p:nvPr/>
        </p:nvSpPr>
        <p:spPr>
          <a:xfrm>
            <a:off x="9296400" y="1524001"/>
            <a:ext cx="1274708" cy="307777"/>
          </a:xfrm>
          <a:prstGeom prst="rect">
            <a:avLst/>
          </a:prstGeom>
        </p:spPr>
        <p:txBody>
          <a:bodyPr wrap="none">
            <a:spAutoFit/>
          </a:bodyPr>
          <a:lstStyle/>
          <a:p>
            <a:r>
              <a:rPr lang="en-US" sz="1400" dirty="0">
                <a:latin typeface="Arial" pitchFamily="-107" charset="0"/>
              </a:rPr>
              <a:t>Manage data</a:t>
            </a:r>
            <a:endParaRPr lang="en-US" sz="1400" dirty="0"/>
          </a:p>
        </p:txBody>
      </p:sp>
      <p:sp>
        <p:nvSpPr>
          <p:cNvPr id="43" name="Rounded Rectangle 42"/>
          <p:cNvSpPr/>
          <p:nvPr/>
        </p:nvSpPr>
        <p:spPr bwMode="auto">
          <a:xfrm>
            <a:off x="2286000" y="5791200"/>
            <a:ext cx="1524000" cy="609600"/>
          </a:xfrm>
          <a:prstGeom prst="roundRect">
            <a:avLst/>
          </a:prstGeom>
          <a:solidFill>
            <a:srgbClr val="FFFFFF"/>
          </a:solidFill>
          <a:ln w="38100" cap="flat" cmpd="sng" algn="ctr">
            <a:solidFill>
              <a:srgbClr val="618FF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lnSpc>
                <a:spcPts val="1800"/>
              </a:lnSpc>
              <a:spcBef>
                <a:spcPct val="0"/>
              </a:spcBef>
              <a:buSzPct val="125000"/>
            </a:pPr>
            <a:r>
              <a:rPr lang="en-US" b="1" dirty="0">
                <a:latin typeface="Arial" pitchFamily="-107" charset="0"/>
              </a:rPr>
              <a:t>Agency</a:t>
            </a:r>
          </a:p>
          <a:p>
            <a:pPr algn="ctr" eaLnBrk="0" fontAlgn="base" hangingPunct="0">
              <a:lnSpc>
                <a:spcPts val="1800"/>
              </a:lnSpc>
              <a:spcBef>
                <a:spcPct val="0"/>
              </a:spcBef>
              <a:buSzPct val="125000"/>
            </a:pPr>
            <a:r>
              <a:rPr lang="en-US" dirty="0">
                <a:latin typeface="Arial" pitchFamily="-107" charset="0"/>
              </a:rPr>
              <a:t>Resources</a:t>
            </a:r>
            <a:endParaRPr lang="en-US" b="1" dirty="0">
              <a:latin typeface="Arial" pitchFamily="-107" charset="0"/>
            </a:endParaRPr>
          </a:p>
        </p:txBody>
      </p:sp>
    </p:spTree>
    <p:extLst>
      <p:ext uri="{BB962C8B-B14F-4D97-AF65-F5344CB8AC3E}">
        <p14:creationId xmlns:p14="http://schemas.microsoft.com/office/powerpoint/2010/main" val="2217955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563562"/>
          </a:xfrm>
        </p:spPr>
        <p:txBody>
          <a:bodyPr/>
          <a:lstStyle/>
          <a:p>
            <a:r>
              <a:rPr lang="en-US" dirty="0"/>
              <a:t>“Re-Purposing” the SCID Registry Structure (2015)</a:t>
            </a:r>
          </a:p>
        </p:txBody>
      </p:sp>
      <p:sp>
        <p:nvSpPr>
          <p:cNvPr id="3" name="Content Placeholder 2"/>
          <p:cNvSpPr>
            <a:spLocks noGrp="1"/>
          </p:cNvSpPr>
          <p:nvPr>
            <p:ph idx="1"/>
          </p:nvPr>
        </p:nvSpPr>
        <p:spPr>
          <a:xfrm>
            <a:off x="609600" y="861647"/>
            <a:ext cx="10972800" cy="5638800"/>
          </a:xfrm>
        </p:spPr>
        <p:txBody>
          <a:bodyPr/>
          <a:lstStyle/>
          <a:p>
            <a:r>
              <a:rPr lang="en-US" sz="1800" dirty="0"/>
              <a:t>The SCID "registry structure" defines the following:</a:t>
            </a:r>
          </a:p>
          <a:p>
            <a:pPr lvl="1"/>
            <a:r>
              <a:rPr lang="en-US" sz="1600" dirty="0"/>
              <a:t>Member Agency registry (all CCSDS member agencies, actually from MACAO) -  we have more than one list of observer agencies or other “sponsored organizations”, both on the CCSDS web site and in SANA</a:t>
            </a:r>
          </a:p>
          <a:p>
            <a:pPr lvl="1"/>
            <a:r>
              <a:rPr lang="en-US" sz="1600" dirty="0"/>
              <a:t>Agency Head of Delegation registry (the person the agency has delegated as </a:t>
            </a:r>
            <a:r>
              <a:rPr lang="en-US" sz="1600" dirty="0" err="1"/>
              <a:t>HoD</a:t>
            </a:r>
            <a:r>
              <a:rPr lang="en-US" sz="1600" dirty="0"/>
              <a:t>)  - essentially the CMC for CCSDS member agencies</a:t>
            </a:r>
          </a:p>
          <a:p>
            <a:pPr lvl="1"/>
            <a:r>
              <a:rPr lang="en-US" sz="1600" dirty="0"/>
              <a:t>Agency Representative registry (AR, for SCID assignments) - this list may have more than one entry per agency (multiple centers) and also entries for observer agencies (and others, sponsored by the Member Agencies) – probably should used role-based controls</a:t>
            </a:r>
          </a:p>
          <a:p>
            <a:pPr lvl="1"/>
            <a:endParaRPr lang="en-US" sz="1600" dirty="0"/>
          </a:p>
          <a:p>
            <a:r>
              <a:rPr lang="en-US" sz="1800" dirty="0"/>
              <a:t>The SCID doc (CCSDS 320x0b6) describes registry entries and the process for adding new ARs or affiliates, approved by the relevant CCSDS member agency (same country) or the Secretariat.  </a:t>
            </a:r>
          </a:p>
          <a:p>
            <a:r>
              <a:rPr lang="en-US" sz="1800" dirty="0"/>
              <a:t>The MACAO describes Control Authorities (CA) and adding “descendant” / delegated authorities.</a:t>
            </a:r>
          </a:p>
          <a:p>
            <a:r>
              <a:rPr lang="en-US" sz="1800" dirty="0"/>
              <a:t>These, taken together, could provide a manageable framework for adding new "Agency Reps" and for handling requests for ”sponsored agency or service provider” type assignments. </a:t>
            </a:r>
          </a:p>
          <a:p>
            <a:endParaRPr lang="en-US" sz="1800" dirty="0"/>
          </a:p>
          <a:p>
            <a:r>
              <a:rPr lang="en-US" sz="1800" dirty="0"/>
              <a:t>Revise and extend this framework, with agreement, to cover situations where agencies or other service provider organizations have control over the content. </a:t>
            </a:r>
          </a:p>
          <a:p>
            <a:r>
              <a:rPr lang="en-US" sz="1800" dirty="0">
                <a:solidFill>
                  <a:srgbClr val="FF00FF"/>
                </a:solidFill>
              </a:rPr>
              <a:t>Revise registry and process to include truly unique, permanent, “spacecraft identifier”, i.e. OID, with spacecraft name, abbreviation, and aliases</a:t>
            </a:r>
          </a:p>
        </p:txBody>
      </p:sp>
    </p:spTree>
    <p:extLst>
      <p:ext uri="{BB962C8B-B14F-4D97-AF65-F5344CB8AC3E}">
        <p14:creationId xmlns:p14="http://schemas.microsoft.com/office/powerpoint/2010/main" val="4207439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Expert Group Background (2015)</a:t>
            </a:r>
          </a:p>
        </p:txBody>
      </p:sp>
      <p:sp>
        <p:nvSpPr>
          <p:cNvPr id="3" name="Content Placeholder 2"/>
          <p:cNvSpPr>
            <a:spLocks noGrp="1"/>
          </p:cNvSpPr>
          <p:nvPr>
            <p:ph idx="1"/>
          </p:nvPr>
        </p:nvSpPr>
        <p:spPr>
          <a:xfrm>
            <a:off x="797169" y="990600"/>
            <a:ext cx="10668000" cy="5486400"/>
          </a:xfrm>
        </p:spPr>
        <p:txBody>
          <a:bodyPr/>
          <a:lstStyle/>
          <a:p>
            <a:r>
              <a:rPr lang="en-US" sz="2000" dirty="0"/>
              <a:t>The SANA YB (CCSDS 313x0y1) introduced the term "designated expert" for a registry:</a:t>
            </a:r>
          </a:p>
          <a:p>
            <a:pPr lvl="1"/>
            <a:r>
              <a:rPr lang="en-US" sz="1700" dirty="0"/>
              <a:t>"designated expert. The expert for that registry is assigned by the CESG based on the WG recommendation”</a:t>
            </a:r>
          </a:p>
          <a:p>
            <a:pPr lvl="1"/>
            <a:r>
              <a:rPr lang="en-US" sz="1700" dirty="0"/>
              <a:t>This “expert” could be a group, it just needs to have a well defined policy and point of contact</a:t>
            </a:r>
          </a:p>
          <a:p>
            <a:pPr lvl="1"/>
            <a:endParaRPr lang="en-US" sz="1700" dirty="0"/>
          </a:p>
          <a:p>
            <a:r>
              <a:rPr lang="en-US" sz="2000" dirty="0"/>
              <a:t>The term "expert group" was specifically introduced in the draft XML Namespace Policy document (CCSSDS 315x1y0), but it has broader potential applicability:</a:t>
            </a:r>
          </a:p>
          <a:p>
            <a:endParaRPr lang="en-US" sz="2000" dirty="0"/>
          </a:p>
          <a:p>
            <a:r>
              <a:rPr lang="en-US" sz="2000" dirty="0"/>
              <a:t>"This document defines a CCSDS XML Expert Group to review the requests. This group is composed of XML experts nominated by the CESG with no pre-determined terms. CESG may choose to change the group as it see fits."  </a:t>
            </a:r>
          </a:p>
          <a:p>
            <a:endParaRPr lang="en-US" sz="2000" dirty="0"/>
          </a:p>
          <a:p>
            <a:r>
              <a:rPr lang="en-US" sz="2000" dirty="0"/>
              <a:t>The intent, in both of these instances, was to identify an expert, or group of experts, who would have continuing cognizance over the management of some CCSDS resource (XML namespace, SANA registry) separate from the WG that created it. </a:t>
            </a:r>
          </a:p>
        </p:txBody>
      </p:sp>
    </p:spTree>
    <p:extLst>
      <p:ext uri="{BB962C8B-B14F-4D97-AF65-F5344CB8AC3E}">
        <p14:creationId xmlns:p14="http://schemas.microsoft.com/office/powerpoint/2010/main" val="353595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5EAEE-943F-B14D-8573-DFBD8DDA171B}"/>
              </a:ext>
            </a:extLst>
          </p:cNvPr>
          <p:cNvSpPr>
            <a:spLocks noGrp="1"/>
          </p:cNvSpPr>
          <p:nvPr>
            <p:ph type="title"/>
          </p:nvPr>
        </p:nvSpPr>
        <p:spPr/>
        <p:txBody>
          <a:bodyPr/>
          <a:lstStyle/>
          <a:p>
            <a:r>
              <a:rPr lang="en-US" sz="2400" dirty="0"/>
              <a:t>Criteria for Setting up a New Registry</a:t>
            </a:r>
            <a:br>
              <a:rPr lang="en-US" sz="2400" dirty="0"/>
            </a:br>
            <a:r>
              <a:rPr lang="en-US" sz="2400" dirty="0"/>
              <a:t>SANA Procedures Yellow Book, CCSDS 313.0-Y-1</a:t>
            </a:r>
            <a:endParaRPr lang="en-US" dirty="0"/>
          </a:p>
        </p:txBody>
      </p:sp>
      <p:sp>
        <p:nvSpPr>
          <p:cNvPr id="3" name="Content Placeholder 2">
            <a:extLst>
              <a:ext uri="{FF2B5EF4-FFF2-40B4-BE49-F238E27FC236}">
                <a16:creationId xmlns:a16="http://schemas.microsoft.com/office/drawing/2014/main" id="{9B9964F4-E796-B04C-8E0D-CD78A4A93DA0}"/>
              </a:ext>
            </a:extLst>
          </p:cNvPr>
          <p:cNvSpPr>
            <a:spLocks noGrp="1"/>
          </p:cNvSpPr>
          <p:nvPr>
            <p:ph idx="1"/>
          </p:nvPr>
        </p:nvSpPr>
        <p:spPr>
          <a:xfrm>
            <a:off x="609601" y="1417637"/>
            <a:ext cx="10863100" cy="4514240"/>
          </a:xfrm>
        </p:spPr>
        <p:txBody>
          <a:bodyPr/>
          <a:lstStyle/>
          <a:p>
            <a:r>
              <a:rPr lang="en-US" sz="2400" dirty="0"/>
              <a:t>Sec 3.1: Scope</a:t>
            </a:r>
          </a:p>
          <a:p>
            <a:pPr marL="338137" lvl="1" indent="0">
              <a:buNone/>
            </a:pPr>
            <a:r>
              <a:rPr lang="en-US" sz="2000" dirty="0">
                <a:solidFill>
                  <a:srgbClr val="0070C0"/>
                </a:solidFill>
              </a:rPr>
              <a:t>The SANA operator assigns and registers CCSDS protocol parameters and other CCSDS objects as directed by the criteria and procedures specified in CCSDS documents. SANA is the core registrar and first-level authority for CCSDS registries. </a:t>
            </a:r>
          </a:p>
          <a:p>
            <a:r>
              <a:rPr lang="en-US" sz="2400" dirty="0"/>
              <a:t>Sec 3.8 SANA Considerations </a:t>
            </a:r>
          </a:p>
          <a:p>
            <a:pPr marL="338137" lvl="1" indent="0">
              <a:buNone/>
            </a:pPr>
            <a:r>
              <a:rPr lang="en-US" sz="2000" dirty="0">
                <a:solidFill>
                  <a:srgbClr val="0070C0"/>
                </a:solidFill>
              </a:rPr>
              <a:t>SANA Considerations shall be included in all CCSDS standards track documents. The SANA Considerations shall give sufficient information for SANA to make assignments, changes, or new registries. Even if the CCSDS standards track document does not add requirements to registries managed by SANA, the document’s SANA Considerations shall indicate that. </a:t>
            </a:r>
          </a:p>
          <a:p>
            <a:r>
              <a:rPr lang="en-US" sz="2400" dirty="0"/>
              <a:t>Sec 3.10: New Registries</a:t>
            </a:r>
          </a:p>
          <a:p>
            <a:pPr marL="338137" lvl="1" indent="0">
              <a:buNone/>
            </a:pPr>
            <a:r>
              <a:rPr lang="en-US" sz="2000" dirty="0">
                <a:solidFill>
                  <a:srgbClr val="0070C0"/>
                </a:solidFill>
              </a:rPr>
              <a:t>Starting at SANA creation, all new protocol registries required by CCSDS documents shall be created as part of SANA operations. A new registry shall be created by the SANA operator based on a CCSDS-approved document where the instructions to create the registry and the registration rules to add new registrations are documented. </a:t>
            </a:r>
          </a:p>
          <a:p>
            <a:endParaRPr lang="en-US" sz="2400" dirty="0"/>
          </a:p>
          <a:p>
            <a:endParaRPr lang="en-US" sz="2400" dirty="0"/>
          </a:p>
        </p:txBody>
      </p:sp>
    </p:spTree>
    <p:extLst>
      <p:ext uri="{BB962C8B-B14F-4D97-AF65-F5344CB8AC3E}">
        <p14:creationId xmlns:p14="http://schemas.microsoft.com/office/powerpoint/2010/main" val="111239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276" y="180852"/>
            <a:ext cx="7819292" cy="1143000"/>
          </a:xfrm>
        </p:spPr>
        <p:txBody>
          <a:bodyPr vert="horz"/>
          <a:lstStyle/>
          <a:p>
            <a:r>
              <a:rPr lang="en-US" dirty="0"/>
              <a:t>Motivation for RMP: Top Level CCSDS Registry Issues (2013)</a:t>
            </a:r>
          </a:p>
        </p:txBody>
      </p:sp>
      <p:sp>
        <p:nvSpPr>
          <p:cNvPr id="4" name="Content Placeholder 3"/>
          <p:cNvSpPr>
            <a:spLocks noGrp="1"/>
          </p:cNvSpPr>
          <p:nvPr>
            <p:ph idx="1"/>
          </p:nvPr>
        </p:nvSpPr>
        <p:spPr>
          <a:xfrm>
            <a:off x="785446" y="1055078"/>
            <a:ext cx="10796953" cy="5211763"/>
          </a:xfrm>
        </p:spPr>
        <p:txBody>
          <a:bodyPr/>
          <a:lstStyle/>
          <a:p>
            <a:r>
              <a:rPr lang="en-US" sz="2400" dirty="0"/>
              <a:t>By 2013 the CCSDS registries, counting both the SANA and the CCSDS Web Site, included the following;</a:t>
            </a:r>
          </a:p>
          <a:p>
            <a:pPr lvl="1"/>
            <a:r>
              <a:rPr lang="en-US" sz="2100" u="sng" dirty="0"/>
              <a:t>Ten separate "organization" type registries </a:t>
            </a:r>
            <a:r>
              <a:rPr lang="en-US" sz="2100" dirty="0"/>
              <a:t>(member, observer, affiliate, operator, originator) with different levels of completeness and accuracy, ranging from a full specification of fields (name, address, point of contact, phone, email, </a:t>
            </a:r>
            <a:r>
              <a:rPr lang="en-US" sz="2100" dirty="0" err="1"/>
              <a:t>etc</a:t>
            </a:r>
            <a:r>
              <a:rPr lang="en-US" sz="2100" dirty="0"/>
              <a:t>) to ”Organization is a 1024 character string”</a:t>
            </a:r>
          </a:p>
          <a:p>
            <a:pPr lvl="2"/>
            <a:r>
              <a:rPr lang="en-US" sz="1700" dirty="0"/>
              <a:t>Includes two new "organization type registries” proposed by SOIS and CSS, with weak “1024 character string” type specs, more are surely on the way</a:t>
            </a:r>
          </a:p>
          <a:p>
            <a:pPr lvl="1"/>
            <a:r>
              <a:rPr lang="en-US" sz="2100" dirty="0"/>
              <a:t> </a:t>
            </a:r>
            <a:r>
              <a:rPr lang="en-US" sz="2100" u="sng" dirty="0"/>
              <a:t>Four different "contacts" registries </a:t>
            </a:r>
            <a:r>
              <a:rPr lang="en-US" sz="2100" dirty="0"/>
              <a:t>(contacts, </a:t>
            </a:r>
            <a:r>
              <a:rPr lang="en-US" sz="2100" dirty="0" err="1"/>
              <a:t>PoC</a:t>
            </a:r>
            <a:r>
              <a:rPr lang="en-US" sz="2100" dirty="0"/>
              <a:t>, </a:t>
            </a:r>
            <a:r>
              <a:rPr lang="en-US" sz="2100" dirty="0" err="1"/>
              <a:t>HoD</a:t>
            </a:r>
            <a:r>
              <a:rPr lang="en-US" sz="2100" dirty="0"/>
              <a:t>) with different levels of completeness and accuracy</a:t>
            </a:r>
          </a:p>
          <a:p>
            <a:pPr lvl="2"/>
            <a:r>
              <a:rPr lang="en-US" sz="1700" dirty="0"/>
              <a:t>Two new, weakly specified, ”contact" type registries were just proposed by SOIS and CSS, more are surely on the way</a:t>
            </a:r>
          </a:p>
          <a:p>
            <a:pPr lvl="1"/>
            <a:r>
              <a:rPr lang="en-US" sz="2100" u="sng" dirty="0"/>
              <a:t>Two different antenna and station registries </a:t>
            </a:r>
            <a:r>
              <a:rPr lang="en-US" sz="2100" dirty="0"/>
              <a:t>(plus future optical assets and a new, weakly specified, station registry from CSS)</a:t>
            </a:r>
          </a:p>
          <a:p>
            <a:endParaRPr lang="en-US" sz="2400" dirty="0">
              <a:solidFill>
                <a:srgbClr val="FF00FF"/>
              </a:solidFill>
            </a:endParaRPr>
          </a:p>
          <a:p>
            <a:r>
              <a:rPr lang="en-US" sz="2400" dirty="0">
                <a:solidFill>
                  <a:srgbClr val="FF00FF"/>
                </a:solidFill>
              </a:rPr>
              <a:t>There was little real guidance for creators of new registries, and none about re-use of existing ones</a:t>
            </a:r>
          </a:p>
          <a:p>
            <a:pPr marL="0" indent="0">
              <a:buNone/>
            </a:pPr>
            <a:endParaRPr lang="en-US" sz="2400" dirty="0"/>
          </a:p>
          <a:p>
            <a:pPr lvl="1"/>
            <a:endParaRPr lang="en-US" sz="2100" dirty="0"/>
          </a:p>
        </p:txBody>
      </p:sp>
    </p:spTree>
    <p:extLst>
      <p:ext uri="{BB962C8B-B14F-4D97-AF65-F5344CB8AC3E}">
        <p14:creationId xmlns:p14="http://schemas.microsoft.com/office/powerpoint/2010/main" val="349911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8575F-216B-7C4C-BDA5-5ED606F73DAC}"/>
              </a:ext>
            </a:extLst>
          </p:cNvPr>
          <p:cNvSpPr>
            <a:spLocks noGrp="1"/>
          </p:cNvSpPr>
          <p:nvPr>
            <p:ph type="title"/>
          </p:nvPr>
        </p:nvSpPr>
        <p:spPr>
          <a:xfrm>
            <a:off x="1980152" y="227745"/>
            <a:ext cx="8121997" cy="1143000"/>
          </a:xfrm>
        </p:spPr>
        <p:txBody>
          <a:bodyPr/>
          <a:lstStyle/>
          <a:p>
            <a:r>
              <a:rPr lang="en-US" sz="2800" dirty="0"/>
              <a:t>Description of the purpose of the current format of the SANA registries (RMP)</a:t>
            </a:r>
            <a:br>
              <a:rPr lang="en-US" sz="2800" dirty="0"/>
            </a:br>
            <a:endParaRPr lang="en-US" dirty="0"/>
          </a:p>
        </p:txBody>
      </p:sp>
      <p:sp>
        <p:nvSpPr>
          <p:cNvPr id="3" name="Content Placeholder 2">
            <a:extLst>
              <a:ext uri="{FF2B5EF4-FFF2-40B4-BE49-F238E27FC236}">
                <a16:creationId xmlns:a16="http://schemas.microsoft.com/office/drawing/2014/main" id="{264A3574-4F6F-6748-B22F-66BEBDE18D71}"/>
              </a:ext>
            </a:extLst>
          </p:cNvPr>
          <p:cNvSpPr>
            <a:spLocks noGrp="1"/>
          </p:cNvSpPr>
          <p:nvPr>
            <p:ph idx="1"/>
          </p:nvPr>
        </p:nvSpPr>
        <p:spPr>
          <a:xfrm>
            <a:off x="609600" y="1230068"/>
            <a:ext cx="10863100" cy="4736978"/>
          </a:xfrm>
        </p:spPr>
        <p:txBody>
          <a:bodyPr/>
          <a:lstStyle/>
          <a:p>
            <a:endParaRPr lang="en-US" sz="2400" dirty="0"/>
          </a:p>
          <a:p>
            <a:r>
              <a:rPr lang="en-US" sz="2400" dirty="0"/>
              <a:t>In 2014 the SSG, with support from the SANA &amp; CCSDS website Operators, started the analysis and discussions to create the current Registry Management Policy, CCSDS 313.1-Y-1, May 2016:</a:t>
            </a:r>
          </a:p>
          <a:p>
            <a:endParaRPr lang="en-US" sz="2400" dirty="0"/>
          </a:p>
          <a:p>
            <a:pPr marL="346075" lvl="1" indent="0">
              <a:buNone/>
            </a:pPr>
            <a:r>
              <a:rPr lang="en-US" sz="2400" dirty="0">
                <a:solidFill>
                  <a:srgbClr val="0070C0"/>
                </a:solidFill>
              </a:rPr>
              <a:t>To provide an overview of the key SANA and other CCSDS registries and their relationships, and to define a consistent set of policies, rules, and procedures that can be applied to the creation, control, and management of the CCSDS-wide enterprise registries, and the global and local registries in the SANA. </a:t>
            </a:r>
          </a:p>
          <a:p>
            <a:pPr marL="346075" lvl="1" indent="0">
              <a:buNone/>
            </a:pPr>
            <a:endParaRPr lang="en-US" sz="2400" dirty="0">
              <a:solidFill>
                <a:srgbClr val="0070C0"/>
              </a:solidFill>
            </a:endParaRPr>
          </a:p>
          <a:p>
            <a:pPr marL="346075" lvl="1" indent="0">
              <a:buNone/>
            </a:pPr>
            <a:r>
              <a:rPr lang="en-US" sz="2400" u="sng" dirty="0">
                <a:solidFill>
                  <a:srgbClr val="0070C0"/>
                </a:solidFill>
              </a:rPr>
              <a:t>A primary purpose of this document is to clearly define a set of common registries for such elements that may be re-used and extended as needed to provide a central and accessible location for such information. </a:t>
            </a:r>
          </a:p>
          <a:p>
            <a:pPr lvl="1"/>
            <a:endParaRPr lang="en-US" sz="2000" dirty="0"/>
          </a:p>
          <a:p>
            <a:pPr lvl="1"/>
            <a:endParaRPr lang="en-US" sz="1800" dirty="0"/>
          </a:p>
        </p:txBody>
      </p:sp>
    </p:spTree>
    <p:extLst>
      <p:ext uri="{BB962C8B-B14F-4D97-AF65-F5344CB8AC3E}">
        <p14:creationId xmlns:p14="http://schemas.microsoft.com/office/powerpoint/2010/main" val="276546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SSG Registry Management Policy</a:t>
            </a:r>
          </a:p>
        </p:txBody>
      </p:sp>
      <p:sp>
        <p:nvSpPr>
          <p:cNvPr id="3" name="Content Placeholder 2"/>
          <p:cNvSpPr>
            <a:spLocks noGrp="1"/>
          </p:cNvSpPr>
          <p:nvPr>
            <p:ph idx="1"/>
          </p:nvPr>
        </p:nvSpPr>
        <p:spPr>
          <a:xfrm>
            <a:off x="609600" y="914400"/>
            <a:ext cx="10843846" cy="5715000"/>
          </a:xfrm>
        </p:spPr>
        <p:txBody>
          <a:bodyPr/>
          <a:lstStyle/>
          <a:p>
            <a:r>
              <a:rPr lang="en-US" sz="2400" dirty="0"/>
              <a:t>Identify a defined set of categories of registries with well defined policies</a:t>
            </a:r>
          </a:p>
          <a:p>
            <a:endParaRPr lang="en-US" sz="2400" dirty="0"/>
          </a:p>
          <a:p>
            <a:r>
              <a:rPr lang="en-US" sz="2400" dirty="0"/>
              <a:t>Initial set of categories:</a:t>
            </a:r>
          </a:p>
          <a:p>
            <a:pPr lvl="1"/>
            <a:r>
              <a:rPr lang="en-US" sz="2000" dirty="0"/>
              <a:t>Enterprise: Registries with information managed (or requested) by agencies</a:t>
            </a:r>
          </a:p>
          <a:p>
            <a:pPr lvl="1"/>
            <a:r>
              <a:rPr lang="en-US" sz="2000" dirty="0"/>
              <a:t>Global: Registries with cross-cutting information that is “owned” at CESG level but curated by SANA with guidance from one or more Expert Groups</a:t>
            </a:r>
          </a:p>
          <a:p>
            <a:pPr lvl="1"/>
            <a:r>
              <a:rPr lang="en-US" sz="2000" dirty="0"/>
              <a:t>Local: Registries with information that is local and managed by Areas (or WG)</a:t>
            </a:r>
          </a:p>
          <a:p>
            <a:pPr lvl="1"/>
            <a:endParaRPr lang="en-US" sz="1800" dirty="0"/>
          </a:p>
          <a:p>
            <a:r>
              <a:rPr lang="en-US" sz="2400" dirty="0"/>
              <a:t>Require WGs to re-use existing well specified registries instead of inventing new, weakly specified, ones:</a:t>
            </a:r>
          </a:p>
          <a:p>
            <a:pPr lvl="1"/>
            <a:r>
              <a:rPr lang="en-US" sz="2000" dirty="0"/>
              <a:t>Add new organizations and contacts to existing registries as needed </a:t>
            </a:r>
          </a:p>
          <a:p>
            <a:pPr lvl="1"/>
            <a:r>
              <a:rPr lang="en-US" sz="2000" dirty="0"/>
              <a:t>Add new roles and other attributes as needed</a:t>
            </a:r>
          </a:p>
          <a:p>
            <a:endParaRPr lang="en-US" sz="1800" i="1" dirty="0">
              <a:ea typeface="ＭＳ Ｐゴシック" pitchFamily="-107" charset="-128"/>
            </a:endParaRPr>
          </a:p>
          <a:p>
            <a:r>
              <a:rPr lang="en-US" sz="2400" i="1" dirty="0"/>
              <a:t>These are all documented in the Registry Management Policy and associated documents that were approved in May/June 2016</a:t>
            </a:r>
          </a:p>
        </p:txBody>
      </p:sp>
    </p:spTree>
    <p:extLst>
      <p:ext uri="{BB962C8B-B14F-4D97-AF65-F5344CB8AC3E}">
        <p14:creationId xmlns:p14="http://schemas.microsoft.com/office/powerpoint/2010/main" val="329181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911E4-2742-CA49-AFC1-6BFFED3CDE88}"/>
              </a:ext>
            </a:extLst>
          </p:cNvPr>
          <p:cNvSpPr>
            <a:spLocks noGrp="1"/>
          </p:cNvSpPr>
          <p:nvPr>
            <p:ph type="title"/>
          </p:nvPr>
        </p:nvSpPr>
        <p:spPr>
          <a:xfrm>
            <a:off x="586154" y="157406"/>
            <a:ext cx="10972800" cy="1143000"/>
          </a:xfrm>
        </p:spPr>
        <p:txBody>
          <a:bodyPr/>
          <a:lstStyle/>
          <a:p>
            <a:r>
              <a:rPr lang="en-US" dirty="0"/>
              <a:t>SANA Registry Categories (RMP)</a:t>
            </a:r>
          </a:p>
        </p:txBody>
      </p:sp>
      <p:pic>
        <p:nvPicPr>
          <p:cNvPr id="9" name="Content Placeholder 8">
            <a:extLst>
              <a:ext uri="{FF2B5EF4-FFF2-40B4-BE49-F238E27FC236}">
                <a16:creationId xmlns:a16="http://schemas.microsoft.com/office/drawing/2014/main" id="{5FA4C81A-22D0-2544-AE16-74D8996090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8092" y="575542"/>
            <a:ext cx="7924800" cy="5825995"/>
          </a:xfrm>
        </p:spPr>
      </p:pic>
    </p:spTree>
    <p:extLst>
      <p:ext uri="{BB962C8B-B14F-4D97-AF65-F5344CB8AC3E}">
        <p14:creationId xmlns:p14="http://schemas.microsoft.com/office/powerpoint/2010/main" val="291995980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c4e6b591e49713d6ff6613fdce60390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15EFA5-E5FF-45FB-9DEC-41766495523E}">
  <ds:schemaRefs>
    <ds:schemaRef ds:uri="http://schemas.microsoft.com/sharepoint/v3/contenttype/forms"/>
  </ds:schemaRefs>
</ds:datastoreItem>
</file>

<file path=customXml/itemProps2.xml><?xml version="1.0" encoding="utf-8"?>
<ds:datastoreItem xmlns:ds="http://schemas.openxmlformats.org/officeDocument/2006/customXml" ds:itemID="{DE79D114-E191-4A37-A370-E2CCB35C099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F69F341-A8C3-4B8B-90AD-5759E2742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10731</TotalTime>
  <Words>6107</Words>
  <Application>Microsoft Macintosh PowerPoint</Application>
  <PresentationFormat>Widescreen</PresentationFormat>
  <Paragraphs>545</Paragraphs>
  <Slides>43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ＭＳ Ｐゴシック</vt:lpstr>
      <vt:lpstr>Arial</vt:lpstr>
      <vt:lpstr>Calibri</vt:lpstr>
      <vt:lpstr>Symbol</vt:lpstr>
      <vt:lpstr>Times New Roman</vt:lpstr>
      <vt:lpstr>Wingdings</vt:lpstr>
      <vt:lpstr>TMOD Presentations</vt:lpstr>
      <vt:lpstr>PowerPoint Presentation</vt:lpstr>
      <vt:lpstr>PowerPoint Presentation</vt:lpstr>
      <vt:lpstr>Space Assigned Numbers Authority (SANA) Objective</vt:lpstr>
      <vt:lpstr>SANA Procedures Yellow Book, CCSDS 313.0-Y-1</vt:lpstr>
      <vt:lpstr>Criteria for Setting up a New Registry SANA Procedures Yellow Book, CCSDS 313.0-Y-1</vt:lpstr>
      <vt:lpstr>Motivation for RMP: Top Level CCSDS Registry Issues (2013)</vt:lpstr>
      <vt:lpstr>Description of the purpose of the current format of the SANA registries (RMP) </vt:lpstr>
      <vt:lpstr>SSG Registry Management Policy</vt:lpstr>
      <vt:lpstr>SANA Registry Categories (RMP)</vt:lpstr>
      <vt:lpstr>Registry Management Policy – “Agency Registries” </vt:lpstr>
      <vt:lpstr>Agency / Representative Model (RMP)</vt:lpstr>
      <vt:lpstr>Registry Management Policy – “Cross Cutting Registries”</vt:lpstr>
      <vt:lpstr>Registry Management Policy – “Area / Local Registries”</vt:lpstr>
      <vt:lpstr>Remaining CMC Action Item Topics</vt:lpstr>
      <vt:lpstr>Expected Users of the SANA registries</vt:lpstr>
      <vt:lpstr>SANA Use Cases</vt:lpstr>
      <vt:lpstr>Remaining development and maintenance efforts required to get the SANA registry into a usable format for the end user </vt:lpstr>
      <vt:lpstr>Driving requirements for the level of detail being requested throughout the registries. For example, individual roles of contacts on the CWE. </vt:lpstr>
      <vt:lpstr>Define the benefit of the SANA registry vs. the following resource requirements: </vt:lpstr>
      <vt:lpstr>Define the benefit of the SANA registry vs. the following resource requirements: </vt:lpstr>
      <vt:lpstr>CCSDS Organization &amp; Contact Registry Information Update  Roles</vt:lpstr>
      <vt:lpstr>BACKUP SLIDES</vt:lpstr>
      <vt:lpstr>Expert Group Definition</vt:lpstr>
      <vt:lpstr>SANA Registry Categories (From CCSDS 313.1-Y-1)</vt:lpstr>
      <vt:lpstr>Design of Key SANA Registries  (From CCSDS 313.1-Y-1)</vt:lpstr>
      <vt:lpstr>CCSDS Enterprise (Org &amp; Contact) Registries</vt:lpstr>
      <vt:lpstr>CCSDS SCID Registry</vt:lpstr>
      <vt:lpstr>RF Asset Registry</vt:lpstr>
      <vt:lpstr>CCSDS Service Site &amp; Aperture Registry</vt:lpstr>
      <vt:lpstr>Objects that need unique OIDs</vt:lpstr>
      <vt:lpstr>CCSDS Registry Update Summary</vt:lpstr>
      <vt:lpstr>Relevance of Original SANA Registries - MACAO</vt:lpstr>
      <vt:lpstr>Relevance of Original SANA Registries - SCID</vt:lpstr>
      <vt:lpstr>SANA Registries in 2011</vt:lpstr>
      <vt:lpstr>CCSDS Registry Situation as documented by the SSG, presented to the CESG &amp; CMC in May 2015</vt:lpstr>
      <vt:lpstr>SSG Observations on CCSDS Registries, May 2015 </vt:lpstr>
      <vt:lpstr>SANA Steering Group (SSG) Oversight </vt:lpstr>
      <vt:lpstr>SANA Steering Group (SSG) Oversight, cont </vt:lpstr>
      <vt:lpstr>Current CCSDS SANA Registry Management Policy</vt:lpstr>
      <vt:lpstr>SSG Observations on CCSDS Registries, May 2015, contd</vt:lpstr>
      <vt:lpstr>Registry Category Management Model (2015)</vt:lpstr>
      <vt:lpstr>“Re-Purposing” the SCID Registry Structure (2015)</vt:lpstr>
      <vt:lpstr>Expert Group Background (2015)</vt:lpstr>
    </vt:vector>
  </TitlesOfParts>
  <Company>ESA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di Giulio</dc:creator>
  <cp:lastModifiedBy>Peter Shames</cp:lastModifiedBy>
  <cp:revision>192</cp:revision>
  <dcterms:created xsi:type="dcterms:W3CDTF">2018-04-25T14:13:46Z</dcterms:created>
  <dcterms:modified xsi:type="dcterms:W3CDTF">2018-08-21T22:03:23Z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