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11"/>
  </p:notesMasterIdLst>
  <p:handoutMasterIdLst>
    <p:handoutMasterId r:id="rId12"/>
  </p:handoutMasterIdLst>
  <p:sldIdLst>
    <p:sldId id="2787" r:id="rId6"/>
    <p:sldId id="3203" r:id="rId7"/>
    <p:sldId id="3229" r:id="rId8"/>
    <p:sldId id="3230" r:id="rId9"/>
    <p:sldId id="3231" r:id="rId10"/>
  </p:sldIdLst>
  <p:sldSz cx="9144000" cy="6858000" type="letter"/>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4F5"/>
    <a:srgbClr val="000099"/>
    <a:srgbClr val="FF9933"/>
    <a:srgbClr val="FF9900"/>
    <a:srgbClr val="FF0066"/>
    <a:srgbClr val="003399"/>
    <a:srgbClr val="FFFF00"/>
    <a:srgbClr val="D27D00"/>
    <a:srgbClr val="FFFF99"/>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74" autoAdjust="0"/>
    <p:restoredTop sz="86501" autoAdjust="0"/>
  </p:normalViewPr>
  <p:slideViewPr>
    <p:cSldViewPr>
      <p:cViewPr varScale="1">
        <p:scale>
          <a:sx n="91" d="100"/>
          <a:sy n="91" d="100"/>
        </p:scale>
        <p:origin x="1314" y="90"/>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930275" y="752475"/>
            <a:ext cx="4946650"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a:t>
            </a:fld>
            <a:endParaRPr lang="en-US"/>
          </a:p>
        </p:txBody>
      </p:sp>
    </p:spTree>
    <p:extLst>
      <p:ext uri="{BB962C8B-B14F-4D97-AF65-F5344CB8AC3E}">
        <p14:creationId xmlns:p14="http://schemas.microsoft.com/office/powerpoint/2010/main" val="3274667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a:p>
        </p:txBody>
      </p:sp>
    </p:spTree>
    <p:extLst>
      <p:ext uri="{BB962C8B-B14F-4D97-AF65-F5344CB8AC3E}">
        <p14:creationId xmlns:p14="http://schemas.microsoft.com/office/powerpoint/2010/main" val="3274667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4</a:t>
            </a:fld>
            <a:endParaRPr lang="en-US"/>
          </a:p>
        </p:txBody>
      </p:sp>
    </p:spTree>
    <p:extLst>
      <p:ext uri="{BB962C8B-B14F-4D97-AF65-F5344CB8AC3E}">
        <p14:creationId xmlns:p14="http://schemas.microsoft.com/office/powerpoint/2010/main" val="3274667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5</a:t>
            </a:fld>
            <a:endParaRPr lang="en-US"/>
          </a:p>
        </p:txBody>
      </p:sp>
    </p:spTree>
    <p:extLst>
      <p:ext uri="{BB962C8B-B14F-4D97-AF65-F5344CB8AC3E}">
        <p14:creationId xmlns:p14="http://schemas.microsoft.com/office/powerpoint/2010/main" val="3274667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2814520"/>
            <a:ext cx="8147325"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03"/>
          <p:cNvSpPr>
            <a:spLocks noChangeArrowheads="1"/>
          </p:cNvSpPr>
          <p:nvPr userDrawn="1"/>
        </p:nvSpPr>
        <p:spPr bwMode="auto">
          <a:xfrm>
            <a:off x="7634762" y="6610297"/>
            <a:ext cx="1507433"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dirty="0">
                <a:solidFill>
                  <a:srgbClr val="333399"/>
                </a:solidFill>
              </a:rPr>
              <a:t>13-June-2017-cesg-</a:t>
            </a:r>
            <a:fld id="{A695BC2C-BEAC-4E31-AADE-93F4F0C57784}" type="slidenum">
              <a:rPr lang="en-US" sz="1000">
                <a:solidFill>
                  <a:srgbClr val="333399"/>
                </a:solidFill>
              </a:rPr>
              <a:pPr defTabSz="820738" eaLnBrk="0" hangingPunct="0">
                <a:defRPr/>
              </a:pPr>
              <a:t>‹#›</a:t>
            </a:fld>
            <a:endParaRPr lang="en-US" sz="1000" dirty="0">
              <a:solidFill>
                <a:srgbClr val="33339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271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0707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1805" y="14108"/>
            <a:ext cx="1267365" cy="557579"/>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5" cstate="print"/>
          <a:srcRect/>
          <a:stretch>
            <a:fillRect/>
          </a:stretch>
        </p:blipFill>
        <p:spPr bwMode="auto">
          <a:xfrm>
            <a:off x="2421320" y="6275323"/>
            <a:ext cx="4339765" cy="57172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3095" y="1662370"/>
            <a:ext cx="7873025" cy="2246769"/>
          </a:xfrm>
          <a:prstGeom prst="rect">
            <a:avLst/>
          </a:prstGeom>
          <a:noFill/>
        </p:spPr>
        <p:txBody>
          <a:bodyPr wrap="square" rtlCol="0">
            <a:spAutoFit/>
          </a:bodyPr>
          <a:lstStyle/>
          <a:p>
            <a:pPr algn="ctr"/>
            <a:r>
              <a:rPr lang="en-GB" sz="2800" dirty="0"/>
              <a:t>CCSDS </a:t>
            </a:r>
          </a:p>
          <a:p>
            <a:pPr algn="ctr"/>
            <a:endParaRPr lang="en-GB" sz="2800" dirty="0"/>
          </a:p>
          <a:p>
            <a:pPr algn="ctr"/>
            <a:r>
              <a:rPr lang="en-GB" sz="2800" dirty="0"/>
              <a:t>Involvement of Commercial Providers / Industry</a:t>
            </a:r>
            <a:endParaRPr lang="en-US" sz="2800" dirty="0"/>
          </a:p>
          <a:p>
            <a:r>
              <a:rPr lang="en-US" sz="1400" b="0" dirty="0"/>
              <a:t>Nestor </a:t>
            </a:r>
            <a:r>
              <a:rPr lang="en-US" sz="1400" b="0" dirty="0" err="1"/>
              <a:t>Peccia</a:t>
            </a:r>
            <a:r>
              <a:rPr lang="en-US" sz="1400" b="0" dirty="0"/>
              <a:t> (CESG Chair)</a:t>
            </a:r>
          </a:p>
          <a:p>
            <a:r>
              <a:rPr lang="en-US" sz="1400" b="0" dirty="0"/>
              <a:t>Wallace Tai (CESG Deputy Chair)</a:t>
            </a:r>
          </a:p>
        </p:txBody>
      </p:sp>
      <p:sp>
        <p:nvSpPr>
          <p:cNvPr id="4" name="Text Box 12"/>
          <p:cNvSpPr txBox="1">
            <a:spLocks noChangeArrowheads="1"/>
          </p:cNvSpPr>
          <p:nvPr/>
        </p:nvSpPr>
        <p:spPr bwMode="auto">
          <a:xfrm>
            <a:off x="772904" y="4686591"/>
            <a:ext cx="3570208" cy="1200329"/>
          </a:xfrm>
          <a:prstGeom prst="rect">
            <a:avLst/>
          </a:prstGeom>
          <a:noFill/>
          <a:ln w="12700">
            <a:noFill/>
            <a:miter lim="800000"/>
            <a:headEnd type="none" w="sm" len="sm"/>
            <a:tailEnd type="none" w="sm" len="sm"/>
          </a:ln>
        </p:spPr>
        <p:txBody>
          <a:bodyPr wrap="none">
            <a:spAutoFit/>
          </a:bodyPr>
          <a:lstStyle/>
          <a:p>
            <a:pPr eaLnBrk="0" hangingPunct="0"/>
            <a:r>
              <a:rPr lang="en-US" sz="1800" b="0" dirty="0">
                <a:latin typeface="+mn-lt"/>
              </a:rPr>
              <a:t>IOAG / CMC Joint Meeting</a:t>
            </a:r>
          </a:p>
          <a:p>
            <a:pPr eaLnBrk="0" hangingPunct="0"/>
            <a:r>
              <a:rPr lang="en-US" sz="1800" b="0" dirty="0">
                <a:latin typeface="+mn-lt"/>
              </a:rPr>
              <a:t>ESA/ESOC Darmstadt, Germany</a:t>
            </a:r>
            <a:endParaRPr lang="en-US" sz="1800" b="0" u="sng" dirty="0">
              <a:latin typeface="+mn-lt"/>
            </a:endParaRPr>
          </a:p>
          <a:p>
            <a:pPr eaLnBrk="0" hangingPunct="0"/>
            <a:r>
              <a:rPr lang="en-US" sz="1800" b="0" dirty="0">
                <a:latin typeface="+mn-lt"/>
              </a:rPr>
              <a:t>15 Nov 2017</a:t>
            </a:r>
            <a:endParaRPr lang="en-US" sz="1800" b="0" u="sng" dirty="0">
              <a:latin typeface="+mn-lt"/>
            </a:endParaRPr>
          </a:p>
          <a:p>
            <a:pPr eaLnBrk="0" hangingPunct="0"/>
            <a:endParaRPr lang="en-US" sz="1800" b="0" u="sng" dirty="0">
              <a:solidFill>
                <a:srgbClr val="0033CC"/>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5425" y="702245"/>
            <a:ext cx="8872537"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20000"/>
          </a:bodyPr>
          <a:lstStyle/>
          <a:p>
            <a:pPr marL="342900" indent="-342900" defTabSz="9144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CMC discussed the issue at its last meeting</a:t>
            </a:r>
          </a:p>
          <a:p>
            <a:pPr marL="800100" lvl="1" indent="-342900">
              <a:lnSpc>
                <a:spcPct val="120000"/>
              </a:lnSpc>
              <a:spcBef>
                <a:spcPts val="0"/>
              </a:spcBef>
              <a:buFont typeface="Arial" panose="020B0604020202020204" pitchFamily="34" charset="0"/>
              <a:buChar char="•"/>
            </a:pPr>
            <a:r>
              <a:rPr lang="en-GB" sz="1900" dirty="0">
                <a:latin typeface="Arial" pitchFamily="34" charset="0"/>
                <a:cs typeface="Arial" pitchFamily="34" charset="0"/>
                <a:sym typeface="Arial" pitchFamily="34" charset="0"/>
              </a:rPr>
              <a:t>Participation of Industry in CCSDS Reviews</a:t>
            </a:r>
          </a:p>
          <a:p>
            <a:pPr marL="1257300" lvl="2"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ESA has improved the future participation of Industry during the CCSDS Standards Agency Reviews through EUROSPACE (the trade association of the European Space Industry), who will be  the prime point of contact for CCSDS Industry contacts in Europe. </a:t>
            </a:r>
          </a:p>
          <a:p>
            <a:pPr marL="1257300" lvl="2"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The role of </a:t>
            </a:r>
            <a:r>
              <a:rPr lang="en-GB" sz="1900" b="0" dirty="0" err="1">
                <a:latin typeface="Arial" pitchFamily="34" charset="0"/>
                <a:cs typeface="Arial" pitchFamily="34" charset="0"/>
                <a:sym typeface="Arial" pitchFamily="34" charset="0"/>
              </a:rPr>
              <a:t>Eurospace</a:t>
            </a:r>
            <a:r>
              <a:rPr lang="en-GB" sz="1900" b="0" dirty="0">
                <a:latin typeface="Arial" pitchFamily="34" charset="0"/>
                <a:cs typeface="Arial" pitchFamily="34" charset="0"/>
                <a:sym typeface="Arial" pitchFamily="34" charset="0"/>
              </a:rPr>
              <a:t> will be to distribute CCSDS documents under international review and to coordinate their reviews on behalf of ECSS. </a:t>
            </a:r>
          </a:p>
          <a:p>
            <a:pPr marL="1257300" lvl="2"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NASA added that we want to be careful with how many people are introduced from commercial industry to the CCSDS, as the organization should not be overrun by standards developers whose focus is profit oriented.</a:t>
            </a:r>
          </a:p>
          <a:p>
            <a:pPr marL="800100" lvl="1" indent="-342900">
              <a:lnSpc>
                <a:spcPct val="120000"/>
              </a:lnSpc>
              <a:spcBef>
                <a:spcPts val="0"/>
              </a:spcBef>
              <a:buFont typeface="Arial" panose="020B0604020202020204" pitchFamily="34" charset="0"/>
              <a:buChar char="•"/>
            </a:pPr>
            <a:r>
              <a:rPr lang="en-GB" sz="1900" dirty="0">
                <a:latin typeface="Arial" pitchFamily="34" charset="0"/>
                <a:cs typeface="Arial" pitchFamily="34" charset="0"/>
                <a:sym typeface="Arial" pitchFamily="34" charset="0"/>
              </a:rPr>
              <a:t>Outreach activities</a:t>
            </a:r>
          </a:p>
          <a:p>
            <a:pPr marL="1257300" lvl="2"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NASA recently held an industry webinar to invite new commercial participants to join the CCSDS as associates. </a:t>
            </a:r>
          </a:p>
          <a:p>
            <a:pPr marL="1257300" lvl="2"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The plan is for NASA to continue to have these types of presentations to industry approximately once per year. In response to this, </a:t>
            </a:r>
          </a:p>
          <a:p>
            <a:pPr marL="1257300" lvl="2"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There is a strong campaign from the OMG Space Domain Taskforce for infusion of their standards into the EGS (the enterprise ground system for the USAF) and the CCSDS does not have a similar Program for infusion. </a:t>
            </a:r>
          </a:p>
        </p:txBody>
      </p:sp>
      <p:sp>
        <p:nvSpPr>
          <p:cNvPr id="6147" name="AutoShape 3"/>
          <p:cNvSpPr>
            <a:spLocks/>
          </p:cNvSpPr>
          <p:nvPr/>
        </p:nvSpPr>
        <p:spPr bwMode="auto">
          <a:xfrm>
            <a:off x="0" y="126170"/>
            <a:ext cx="887336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GB" sz="2800" dirty="0"/>
              <a:t>Involvement of Commercial Providers / Industry</a:t>
            </a:r>
            <a:endParaRPr lang="en-US" sz="2800" dirty="0"/>
          </a:p>
          <a:p>
            <a:pPr marL="457200" lvl="1" algn="ctr" defTabSz="914400">
              <a:lnSpc>
                <a:spcPct val="90000"/>
              </a:lnSpc>
              <a:spcBef>
                <a:spcPts val="1600"/>
              </a:spcBef>
            </a:pPr>
            <a:r>
              <a:rPr lang="en-US" sz="2800" b="1" dirty="0">
                <a:latin typeface="+mj-lt"/>
              </a:rPr>
              <a:t> </a:t>
            </a:r>
            <a:endParaRPr lang="en-US" dirty="0">
              <a:latin typeface="+mj-lt"/>
            </a:endParaRPr>
          </a:p>
        </p:txBody>
      </p:sp>
    </p:spTree>
    <p:extLst>
      <p:ext uri="{BB962C8B-B14F-4D97-AF65-F5344CB8AC3E}">
        <p14:creationId xmlns:p14="http://schemas.microsoft.com/office/powerpoint/2010/main" val="414404142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5425" y="702245"/>
            <a:ext cx="8872537" cy="5952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85000" lnSpcReduction="20000"/>
          </a:bodyPr>
          <a:lstStyle/>
          <a:p>
            <a:pPr marL="342900" indent="-342900" defTabSz="9144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CMC discussed the issue at its last meeting</a:t>
            </a:r>
          </a:p>
          <a:p>
            <a:pPr marL="800100" lvl="1" indent="-342900">
              <a:lnSpc>
                <a:spcPct val="120000"/>
              </a:lnSpc>
              <a:spcBef>
                <a:spcPts val="0"/>
              </a:spcBef>
              <a:buFont typeface="Arial" panose="020B0604020202020204" pitchFamily="34" charset="0"/>
              <a:buChar char="•"/>
            </a:pPr>
            <a:r>
              <a:rPr lang="en-GB" sz="1900" dirty="0" err="1">
                <a:latin typeface="Arial" pitchFamily="34" charset="0"/>
                <a:cs typeface="Arial" pitchFamily="34" charset="0"/>
                <a:sym typeface="Arial" pitchFamily="34" charset="0"/>
              </a:rPr>
              <a:t>Smallsats</a:t>
            </a:r>
            <a:r>
              <a:rPr lang="en-GB" sz="1900" dirty="0">
                <a:latin typeface="Arial" pitchFamily="34" charset="0"/>
                <a:cs typeface="Arial" pitchFamily="34" charset="0"/>
                <a:sym typeface="Arial" pitchFamily="34" charset="0"/>
              </a:rPr>
              <a:t> / </a:t>
            </a:r>
            <a:r>
              <a:rPr lang="en-GB" sz="1900" dirty="0" err="1">
                <a:latin typeface="Arial" pitchFamily="34" charset="0"/>
                <a:cs typeface="Arial" pitchFamily="34" charset="0"/>
                <a:sym typeface="Arial" pitchFamily="34" charset="0"/>
              </a:rPr>
              <a:t>Cubesats</a:t>
            </a:r>
            <a:endParaRPr lang="en-GB" sz="1900" dirty="0">
              <a:latin typeface="Arial" pitchFamily="34" charset="0"/>
              <a:cs typeface="Arial" pitchFamily="34" charset="0"/>
              <a:sym typeface="Arial" pitchFamily="34" charset="0"/>
            </a:endParaRPr>
          </a:p>
          <a:p>
            <a:pPr marL="1257300" lvl="2"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Universities working on the development of </a:t>
            </a:r>
            <a:r>
              <a:rPr lang="en-GB" sz="1900" b="0" dirty="0" err="1">
                <a:latin typeface="Arial" pitchFamily="34" charset="0"/>
                <a:cs typeface="Arial" pitchFamily="34" charset="0"/>
                <a:sym typeface="Arial" pitchFamily="34" charset="0"/>
              </a:rPr>
              <a:t>CubeSats</a:t>
            </a:r>
            <a:r>
              <a:rPr lang="en-GB" sz="1900" b="0" dirty="0">
                <a:latin typeface="Arial" pitchFamily="34" charset="0"/>
                <a:cs typeface="Arial" pitchFamily="34" charset="0"/>
                <a:sym typeface="Arial" pitchFamily="34" charset="0"/>
              </a:rPr>
              <a:t> are using whatever protocols that they can get, and most of those protocols are not CCSDS and do not promote CCSDS. On-board CCSDS compliant components are expensive</a:t>
            </a:r>
          </a:p>
          <a:p>
            <a:pPr marL="800100" lvl="1" indent="-342900">
              <a:lnSpc>
                <a:spcPct val="120000"/>
              </a:lnSpc>
              <a:spcBef>
                <a:spcPts val="0"/>
              </a:spcBef>
              <a:buFont typeface="Arial" panose="020B0604020202020204" pitchFamily="34" charset="0"/>
              <a:buChar char="•"/>
            </a:pPr>
            <a:r>
              <a:rPr lang="en-GB" sz="1900" dirty="0">
                <a:latin typeface="Arial" pitchFamily="34" charset="0"/>
                <a:cs typeface="Arial" pitchFamily="34" charset="0"/>
                <a:sym typeface="Arial" pitchFamily="34" charset="0"/>
              </a:rPr>
              <a:t>Commercial Providers</a:t>
            </a:r>
          </a:p>
          <a:p>
            <a:pPr marL="1257300" lvl="2"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They follow a dual approach</a:t>
            </a:r>
          </a:p>
          <a:p>
            <a:pPr marL="1714500" lvl="3"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Very well aligned with CCSDS for Cross Support    </a:t>
            </a:r>
            <a:r>
              <a:rPr lang="en-GB" sz="1900" dirty="0">
                <a:solidFill>
                  <a:srgbClr val="FF0000"/>
                </a:solidFill>
                <a:latin typeface="Arial" pitchFamily="34" charset="0"/>
                <a:cs typeface="Arial" pitchFamily="34" charset="0"/>
                <a:sym typeface="Wingdings" panose="05000000000000000000" pitchFamily="2" charset="2"/>
              </a:rPr>
              <a:t> Interoperability</a:t>
            </a:r>
            <a:endParaRPr lang="en-GB" sz="1900" dirty="0">
              <a:solidFill>
                <a:srgbClr val="FF0000"/>
              </a:solidFill>
              <a:latin typeface="Arial" pitchFamily="34" charset="0"/>
              <a:cs typeface="Arial" pitchFamily="34" charset="0"/>
              <a:sym typeface="Arial" pitchFamily="34" charset="0"/>
            </a:endParaRPr>
          </a:p>
          <a:p>
            <a:pPr marL="1714500" lvl="3"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They also support  non CCSDS compliant  services between Ground Station and MOCs			</a:t>
            </a:r>
            <a:r>
              <a:rPr lang="en-GB" sz="1900" dirty="0">
                <a:solidFill>
                  <a:srgbClr val="FF0000"/>
                </a:solidFill>
                <a:latin typeface="Arial" pitchFamily="34" charset="0"/>
                <a:cs typeface="Arial" pitchFamily="34" charset="0"/>
                <a:sym typeface="Wingdings" panose="05000000000000000000" pitchFamily="2" charset="2"/>
              </a:rPr>
              <a:t> 	 Interoperability is not required</a:t>
            </a:r>
            <a:endParaRPr lang="en-GB" sz="1900" b="0" dirty="0">
              <a:latin typeface="Arial" pitchFamily="34" charset="0"/>
              <a:cs typeface="Arial" pitchFamily="34" charset="0"/>
              <a:sym typeface="Arial" pitchFamily="34" charset="0"/>
            </a:endParaRPr>
          </a:p>
          <a:p>
            <a:pPr marL="800100" lvl="1" indent="-342900">
              <a:lnSpc>
                <a:spcPct val="120000"/>
              </a:lnSpc>
              <a:spcBef>
                <a:spcPts val="0"/>
              </a:spcBef>
              <a:buFont typeface="Arial" panose="020B0604020202020204" pitchFamily="34" charset="0"/>
              <a:buChar char="•"/>
            </a:pPr>
            <a:r>
              <a:rPr lang="en-GB" sz="1900" dirty="0">
                <a:latin typeface="Arial" pitchFamily="34" charset="0"/>
                <a:cs typeface="Arial" pitchFamily="34" charset="0"/>
                <a:sym typeface="Arial" pitchFamily="34" charset="0"/>
              </a:rPr>
              <a:t>Emerging large-scale projects in Private sector (e.g. </a:t>
            </a:r>
            <a:r>
              <a:rPr lang="en-GB" sz="1900" dirty="0" err="1">
                <a:latin typeface="Arial" pitchFamily="34" charset="0"/>
                <a:cs typeface="Arial" pitchFamily="34" charset="0"/>
                <a:sym typeface="Arial" pitchFamily="34" charset="0"/>
              </a:rPr>
              <a:t>OneWeb</a:t>
            </a:r>
            <a:r>
              <a:rPr lang="en-GB" sz="1900" dirty="0">
                <a:latin typeface="Arial" pitchFamily="34" charset="0"/>
                <a:cs typeface="Arial" pitchFamily="34" charset="0"/>
                <a:sym typeface="Arial" pitchFamily="34" charset="0"/>
              </a:rPr>
              <a:t>, </a:t>
            </a:r>
            <a:r>
              <a:rPr lang="en-GB" sz="1900" dirty="0" err="1">
                <a:latin typeface="Arial" pitchFamily="34" charset="0"/>
                <a:cs typeface="Arial" pitchFamily="34" charset="0"/>
                <a:sym typeface="Arial" pitchFamily="34" charset="0"/>
              </a:rPr>
              <a:t>SpaceX</a:t>
            </a:r>
            <a:r>
              <a:rPr lang="en-GB" sz="1900" dirty="0">
                <a:latin typeface="Arial" pitchFamily="34" charset="0"/>
                <a:cs typeface="Arial" pitchFamily="34" charset="0"/>
                <a:sym typeface="Arial" pitchFamily="34" charset="0"/>
              </a:rPr>
              <a:t>, Google, etc.)</a:t>
            </a:r>
          </a:p>
          <a:p>
            <a:pPr marL="1257300" lvl="2"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It is compulsory for them to seek compliance with CCSDS for deep space missions needing DSN support		</a:t>
            </a:r>
            <a:r>
              <a:rPr lang="en-GB" sz="1900" dirty="0">
                <a:solidFill>
                  <a:srgbClr val="FF0000"/>
                </a:solidFill>
                <a:latin typeface="Arial" pitchFamily="34" charset="0"/>
                <a:cs typeface="Arial" pitchFamily="34" charset="0"/>
                <a:sym typeface="Wingdings" panose="05000000000000000000" pitchFamily="2" charset="2"/>
              </a:rPr>
              <a:t> 	 Interoperability is compulsory</a:t>
            </a:r>
            <a:endParaRPr lang="en-GB" sz="1900" b="0" dirty="0">
              <a:latin typeface="Arial" pitchFamily="34" charset="0"/>
              <a:cs typeface="Arial" pitchFamily="34" charset="0"/>
              <a:sym typeface="Arial" pitchFamily="34" charset="0"/>
            </a:endParaRPr>
          </a:p>
          <a:p>
            <a:pPr marL="1257300" lvl="2"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For LEO, GEO, MEO they decide on a pure commercial basis and best value for money		</a:t>
            </a:r>
            <a:r>
              <a:rPr lang="en-GB" sz="1900" dirty="0">
                <a:solidFill>
                  <a:srgbClr val="FF0000"/>
                </a:solidFill>
                <a:latin typeface="Arial" pitchFamily="34" charset="0"/>
                <a:cs typeface="Arial" pitchFamily="34" charset="0"/>
                <a:sym typeface="Wingdings" panose="05000000000000000000" pitchFamily="2" charset="2"/>
              </a:rPr>
              <a:t> 		 Interoperability is not required</a:t>
            </a:r>
            <a:endParaRPr lang="en-GB" sz="1900" b="0" dirty="0">
              <a:latin typeface="Arial" pitchFamily="34" charset="0"/>
              <a:cs typeface="Arial" pitchFamily="34" charset="0"/>
              <a:sym typeface="Arial" pitchFamily="34" charset="0"/>
            </a:endParaRPr>
          </a:p>
          <a:p>
            <a:pPr marL="1714500" lvl="3"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 Commercial space entities use commercial standards because it maximizes their efficiency (and therefore profits). </a:t>
            </a:r>
          </a:p>
          <a:p>
            <a:pPr marL="1714500" lvl="3" indent="-342900">
              <a:lnSpc>
                <a:spcPct val="120000"/>
              </a:lnSpc>
              <a:spcBef>
                <a:spcPts val="0"/>
              </a:spcBef>
              <a:buFont typeface="Arial" panose="020B0604020202020204" pitchFamily="34" charset="0"/>
              <a:buChar char="•"/>
            </a:pPr>
            <a:r>
              <a:rPr lang="en-GB" sz="1900" b="0" dirty="0" err="1">
                <a:latin typeface="Arial" pitchFamily="34" charset="0"/>
                <a:cs typeface="Arial" pitchFamily="34" charset="0"/>
                <a:sym typeface="Arial" pitchFamily="34" charset="0"/>
              </a:rPr>
              <a:t>OneWeb</a:t>
            </a:r>
            <a:r>
              <a:rPr lang="en-GB" sz="1900" b="0" dirty="0">
                <a:latin typeface="Arial" pitchFamily="34" charset="0"/>
                <a:cs typeface="Arial" pitchFamily="34" charset="0"/>
                <a:sym typeface="Arial" pitchFamily="34" charset="0"/>
              </a:rPr>
              <a:t> is </a:t>
            </a:r>
          </a:p>
          <a:p>
            <a:pPr marL="2171700" lvl="4"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compliant </a:t>
            </a:r>
            <a:r>
              <a:rPr lang="en-GB" sz="1900" b="0" dirty="0" err="1">
                <a:latin typeface="Arial" pitchFamily="34" charset="0"/>
                <a:cs typeface="Arial" pitchFamily="34" charset="0"/>
                <a:sym typeface="Arial" pitchFamily="34" charset="0"/>
              </a:rPr>
              <a:t>bto</a:t>
            </a:r>
            <a:r>
              <a:rPr lang="en-GB" sz="1900" b="0" dirty="0">
                <a:latin typeface="Arial" pitchFamily="34" charset="0"/>
                <a:cs typeface="Arial" pitchFamily="34" charset="0"/>
                <a:sym typeface="Arial" pitchFamily="34" charset="0"/>
              </a:rPr>
              <a:t> CCSDS standards in the Space-Ground link due to AIRBUS involvement</a:t>
            </a:r>
          </a:p>
          <a:p>
            <a:pPr marL="2171700" lvl="4"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‘They are not using SLE due to  economical reasons</a:t>
            </a:r>
          </a:p>
          <a:p>
            <a:pPr lvl="2">
              <a:lnSpc>
                <a:spcPct val="120000"/>
              </a:lnSpc>
              <a:spcBef>
                <a:spcPts val="0"/>
              </a:spcBef>
            </a:pPr>
            <a:r>
              <a:rPr lang="en-GB" sz="1900" b="0" dirty="0">
                <a:latin typeface="Arial" pitchFamily="34" charset="0"/>
                <a:cs typeface="Arial" pitchFamily="34" charset="0"/>
                <a:sym typeface="Arial" pitchFamily="34" charset="0"/>
              </a:rPr>
              <a:t>‘</a:t>
            </a:r>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b="0" dirty="0"/>
          </a:p>
        </p:txBody>
      </p:sp>
      <p:sp>
        <p:nvSpPr>
          <p:cNvPr id="6147" name="AutoShape 3"/>
          <p:cNvSpPr>
            <a:spLocks/>
          </p:cNvSpPr>
          <p:nvPr/>
        </p:nvSpPr>
        <p:spPr bwMode="auto">
          <a:xfrm>
            <a:off x="0" y="126170"/>
            <a:ext cx="887336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GB" sz="2800" dirty="0"/>
              <a:t>Involvement of Commercial Providers / Industry</a:t>
            </a:r>
            <a:endParaRPr lang="en-US" sz="2800" dirty="0"/>
          </a:p>
          <a:p>
            <a:pPr marL="457200" lvl="1" algn="ctr" defTabSz="914400">
              <a:lnSpc>
                <a:spcPct val="90000"/>
              </a:lnSpc>
              <a:spcBef>
                <a:spcPts val="1600"/>
              </a:spcBef>
            </a:pPr>
            <a:r>
              <a:rPr lang="en-US" sz="2800" b="1" dirty="0">
                <a:latin typeface="+mj-lt"/>
              </a:rPr>
              <a:t> </a:t>
            </a:r>
            <a:endParaRPr lang="en-US" dirty="0">
              <a:latin typeface="+mj-lt"/>
            </a:endParaRPr>
          </a:p>
        </p:txBody>
      </p:sp>
    </p:spTree>
    <p:extLst>
      <p:ext uri="{BB962C8B-B14F-4D97-AF65-F5344CB8AC3E}">
        <p14:creationId xmlns:p14="http://schemas.microsoft.com/office/powerpoint/2010/main" val="134616921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5425" y="702245"/>
            <a:ext cx="8872537"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marL="342900" indent="-342900" defTabSz="9144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Issues</a:t>
            </a:r>
          </a:p>
          <a:p>
            <a:pPr marL="800100" lvl="1" indent="-342900">
              <a:lnSpc>
                <a:spcPct val="120000"/>
              </a:lnSpc>
              <a:spcBef>
                <a:spcPts val="0"/>
              </a:spcBef>
              <a:buFont typeface="Arial" panose="020B0604020202020204" pitchFamily="34" charset="0"/>
              <a:buChar char="•"/>
            </a:pPr>
            <a:r>
              <a:rPr lang="en-GB" sz="1900" b="0" dirty="0">
                <a:solidFill>
                  <a:srgbClr val="FF0000"/>
                </a:solidFill>
                <a:latin typeface="Arial" pitchFamily="34" charset="0"/>
                <a:cs typeface="Arial" pitchFamily="34" charset="0"/>
                <a:sym typeface="Arial" pitchFamily="34" charset="0"/>
              </a:rPr>
              <a:t>Availability of CCSDS compliant products</a:t>
            </a:r>
          </a:p>
          <a:p>
            <a:pPr marL="1257300" lvl="2"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Need for open source suite supporting CCSDS Standards</a:t>
            </a:r>
          </a:p>
          <a:p>
            <a:pPr marL="1714500" lvl="3" indent="-342900">
              <a:lnSpc>
                <a:spcPct val="120000"/>
              </a:lnSpc>
              <a:spcBef>
                <a:spcPts val="0"/>
              </a:spcBef>
              <a:buFont typeface="Arial" panose="020B0604020202020204" pitchFamily="34" charset="0"/>
              <a:buChar char="•"/>
            </a:pPr>
            <a:r>
              <a:rPr lang="en-GB" sz="1900" b="0" dirty="0" err="1">
                <a:latin typeface="Arial" pitchFamily="34" charset="0"/>
                <a:cs typeface="Arial" pitchFamily="34" charset="0"/>
                <a:sym typeface="Arial" pitchFamily="34" charset="0"/>
              </a:rPr>
              <a:t>i.e</a:t>
            </a:r>
            <a:r>
              <a:rPr lang="en-GB" sz="1900" b="0" dirty="0">
                <a:latin typeface="Arial" pitchFamily="34" charset="0"/>
                <a:cs typeface="Arial" pitchFamily="34" charset="0"/>
                <a:sym typeface="Arial" pitchFamily="34" charset="0"/>
              </a:rPr>
              <a:t> SLE, SM, CSTS, MO Services, SOIS Services</a:t>
            </a:r>
          </a:p>
          <a:p>
            <a:pPr marL="1257300" lvl="2"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Need of cheap on-board components compliant with CCSDS SLS / SOIS /SIS standards</a:t>
            </a:r>
          </a:p>
          <a:p>
            <a:pPr marL="1257300" lvl="2"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For discussion</a:t>
            </a:r>
          </a:p>
          <a:p>
            <a:pPr marL="1714500" lvl="3"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adopt a strategy of using responsive commercial standards whenever possible instead of trying to make CCSDS compliant components lower cost.   </a:t>
            </a:r>
          </a:p>
          <a:p>
            <a:pPr marL="1714500" lvl="3"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Or perhaps use a combination of the two strategies.</a:t>
            </a:r>
          </a:p>
          <a:p>
            <a:pPr marL="800100" lvl="1"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How to </a:t>
            </a:r>
            <a:r>
              <a:rPr lang="en-GB" sz="1900" b="0" dirty="0">
                <a:solidFill>
                  <a:srgbClr val="FF0000"/>
                </a:solidFill>
                <a:latin typeface="Arial" pitchFamily="34" charset="0"/>
                <a:cs typeface="Arial" pitchFamily="34" charset="0"/>
                <a:sym typeface="Arial" pitchFamily="34" charset="0"/>
              </a:rPr>
              <a:t>improve</a:t>
            </a:r>
            <a:r>
              <a:rPr lang="en-GB" sz="1900" b="0" dirty="0">
                <a:latin typeface="Arial" pitchFamily="34" charset="0"/>
                <a:cs typeface="Arial" pitchFamily="34" charset="0"/>
                <a:sym typeface="Arial" pitchFamily="34" charset="0"/>
              </a:rPr>
              <a:t> the </a:t>
            </a:r>
            <a:r>
              <a:rPr lang="en-GB" sz="1900" b="0" dirty="0">
                <a:solidFill>
                  <a:srgbClr val="FF0000"/>
                </a:solidFill>
                <a:latin typeface="Arial" pitchFamily="34" charset="0"/>
                <a:cs typeface="Arial" pitchFamily="34" charset="0"/>
                <a:sym typeface="Arial" pitchFamily="34" charset="0"/>
              </a:rPr>
              <a:t>Private Sector ROI </a:t>
            </a:r>
            <a:r>
              <a:rPr lang="en-GB" sz="1900" b="0" dirty="0">
                <a:latin typeface="Arial" pitchFamily="34" charset="0"/>
                <a:cs typeface="Arial" pitchFamily="34" charset="0"/>
                <a:sym typeface="Arial" pitchFamily="34" charset="0"/>
              </a:rPr>
              <a:t>if using CCSDS standards</a:t>
            </a:r>
          </a:p>
          <a:p>
            <a:pPr marL="800100" lvl="1" indent="-3429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Private Sector is overtaking the LEO/MEO market creating </a:t>
            </a:r>
            <a:r>
              <a:rPr lang="en-GB" sz="1900" b="0" dirty="0">
                <a:solidFill>
                  <a:srgbClr val="FF0000"/>
                </a:solidFill>
                <a:latin typeface="Arial" pitchFamily="34" charset="0"/>
                <a:cs typeface="Arial" pitchFamily="34" charset="0"/>
                <a:sym typeface="Arial" pitchFamily="34" charset="0"/>
              </a:rPr>
              <a:t>isolated silos </a:t>
            </a:r>
            <a:r>
              <a:rPr lang="en-GB" sz="1900" b="0" dirty="0">
                <a:latin typeface="Arial" pitchFamily="34" charset="0"/>
                <a:cs typeface="Arial" pitchFamily="34" charset="0"/>
                <a:sym typeface="Arial" pitchFamily="34" charset="0"/>
              </a:rPr>
              <a:t>of </a:t>
            </a:r>
            <a:r>
              <a:rPr lang="en-GB" sz="1900" b="0" dirty="0">
                <a:solidFill>
                  <a:srgbClr val="FF0000"/>
                </a:solidFill>
                <a:latin typeface="Arial" pitchFamily="34" charset="0"/>
                <a:cs typeface="Arial" pitchFamily="34" charset="0"/>
                <a:sym typeface="Arial" pitchFamily="34" charset="0"/>
              </a:rPr>
              <a:t>non-CCSDS spacecraft supported by non CCSDS Ground Stations and MOCs</a:t>
            </a:r>
          </a:p>
          <a:p>
            <a:pPr marL="800100" lvl="1" indent="-342900">
              <a:lnSpc>
                <a:spcPct val="120000"/>
              </a:lnSpc>
              <a:spcBef>
                <a:spcPts val="0"/>
              </a:spcBef>
              <a:buFont typeface="Arial" panose="020B0604020202020204" pitchFamily="34" charset="0"/>
              <a:buChar char="•"/>
            </a:pPr>
            <a:endParaRPr lang="en-GB" sz="1900" b="0" dirty="0">
              <a:latin typeface="Arial" pitchFamily="34" charset="0"/>
              <a:cs typeface="Arial" pitchFamily="34" charset="0"/>
              <a:sym typeface="Arial" pitchFamily="34" charset="0"/>
            </a:endParaRPr>
          </a:p>
        </p:txBody>
      </p:sp>
      <p:sp>
        <p:nvSpPr>
          <p:cNvPr id="6147" name="AutoShape 3"/>
          <p:cNvSpPr>
            <a:spLocks/>
          </p:cNvSpPr>
          <p:nvPr/>
        </p:nvSpPr>
        <p:spPr bwMode="auto">
          <a:xfrm>
            <a:off x="0" y="126170"/>
            <a:ext cx="887336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GB" sz="2800" dirty="0"/>
              <a:t>Involvement of Commercial Providers / Industry</a:t>
            </a:r>
            <a:endParaRPr lang="en-US" sz="2800" dirty="0"/>
          </a:p>
          <a:p>
            <a:pPr marL="457200" lvl="1" algn="ctr" defTabSz="914400">
              <a:lnSpc>
                <a:spcPct val="90000"/>
              </a:lnSpc>
              <a:spcBef>
                <a:spcPts val="1600"/>
              </a:spcBef>
            </a:pPr>
            <a:r>
              <a:rPr lang="en-US" sz="2800" b="1" dirty="0">
                <a:latin typeface="+mj-lt"/>
              </a:rPr>
              <a:t> </a:t>
            </a:r>
            <a:endParaRPr lang="en-US" dirty="0">
              <a:latin typeface="+mj-lt"/>
            </a:endParaRPr>
          </a:p>
        </p:txBody>
      </p:sp>
    </p:spTree>
    <p:extLst>
      <p:ext uri="{BB962C8B-B14F-4D97-AF65-F5344CB8AC3E}">
        <p14:creationId xmlns:p14="http://schemas.microsoft.com/office/powerpoint/2010/main" val="214967410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5425" y="702245"/>
            <a:ext cx="8872537"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marL="342900" indent="-342900" defTabSz="914400">
              <a:lnSpc>
                <a:spcPct val="120000"/>
              </a:lnSpc>
              <a:spcBef>
                <a:spcPts val="0"/>
              </a:spcBef>
              <a:buFont typeface="Arial" panose="020B0604020202020204" pitchFamily="34" charset="0"/>
              <a:buChar char="•"/>
            </a:pPr>
            <a:r>
              <a:rPr lang="en-GB" sz="1900" b="0" dirty="0">
                <a:latin typeface="Arial" pitchFamily="34" charset="0"/>
                <a:cs typeface="Arial" pitchFamily="34" charset="0"/>
                <a:sym typeface="Arial" pitchFamily="34" charset="0"/>
              </a:rPr>
              <a:t>Way Forward</a:t>
            </a:r>
          </a:p>
          <a:p>
            <a:pPr marL="800100" lvl="1" indent="-342900">
              <a:lnSpc>
                <a:spcPct val="120000"/>
              </a:lnSpc>
              <a:spcBef>
                <a:spcPts val="0"/>
              </a:spcBef>
              <a:buFont typeface="Arial" panose="020B0604020202020204" pitchFamily="34" charset="0"/>
              <a:buChar char="•"/>
            </a:pPr>
            <a:r>
              <a:rPr lang="en-GB" sz="1900" b="0" dirty="0">
                <a:solidFill>
                  <a:srgbClr val="FF0000"/>
                </a:solidFill>
                <a:latin typeface="Arial" pitchFamily="34" charset="0"/>
                <a:cs typeface="Arial" pitchFamily="34" charset="0"/>
                <a:sym typeface="Arial" pitchFamily="34" charset="0"/>
              </a:rPr>
              <a:t>Improved CCSDS / IOAG Outreach with Commercial Providers, Large Private Sector Projects, Universities, etc.</a:t>
            </a:r>
          </a:p>
          <a:p>
            <a:pPr marL="800100" lvl="1" indent="-342900">
              <a:lnSpc>
                <a:spcPct val="120000"/>
              </a:lnSpc>
              <a:spcBef>
                <a:spcPts val="0"/>
              </a:spcBef>
              <a:buFont typeface="Arial" panose="020B0604020202020204" pitchFamily="34" charset="0"/>
              <a:buChar char="•"/>
            </a:pPr>
            <a:r>
              <a:rPr lang="en-GB" sz="1900" b="0" dirty="0">
                <a:solidFill>
                  <a:srgbClr val="FF0000"/>
                </a:solidFill>
                <a:latin typeface="Arial" pitchFamily="34" charset="0"/>
                <a:cs typeface="Arial" pitchFamily="34" charset="0"/>
                <a:sym typeface="Arial" pitchFamily="34" charset="0"/>
              </a:rPr>
              <a:t>Invite stakeholders for a discussion of IOAG /. CCSDS long term strategy in order to consider / infuse their main requirements</a:t>
            </a:r>
          </a:p>
          <a:p>
            <a:pPr marL="800100" lvl="1" indent="-342900">
              <a:lnSpc>
                <a:spcPct val="120000"/>
              </a:lnSpc>
              <a:spcBef>
                <a:spcPts val="0"/>
              </a:spcBef>
              <a:buFont typeface="Arial" panose="020B0604020202020204" pitchFamily="34" charset="0"/>
              <a:buChar char="•"/>
            </a:pPr>
            <a:r>
              <a:rPr lang="en-GB" sz="1900" b="0" dirty="0">
                <a:solidFill>
                  <a:srgbClr val="FF0000"/>
                </a:solidFill>
                <a:latin typeface="Arial" pitchFamily="34" charset="0"/>
                <a:cs typeface="Arial" pitchFamily="34" charset="0"/>
                <a:sym typeface="Arial" pitchFamily="34" charset="0"/>
              </a:rPr>
              <a:t>Infuse lessons learned from Commercial Providers</a:t>
            </a:r>
          </a:p>
          <a:p>
            <a:pPr marL="800100" lvl="1" indent="-342900">
              <a:lnSpc>
                <a:spcPct val="120000"/>
              </a:lnSpc>
              <a:spcBef>
                <a:spcPts val="0"/>
              </a:spcBef>
              <a:buFont typeface="Arial" panose="020B0604020202020204" pitchFamily="34" charset="0"/>
              <a:buChar char="•"/>
            </a:pPr>
            <a:r>
              <a:rPr lang="en-GB" sz="1900" b="0" dirty="0">
                <a:solidFill>
                  <a:srgbClr val="FF0000"/>
                </a:solidFill>
                <a:latin typeface="Arial" pitchFamily="34" charset="0"/>
                <a:cs typeface="Arial" pitchFamily="34" charset="0"/>
                <a:sym typeface="Arial" pitchFamily="34" charset="0"/>
              </a:rPr>
              <a:t>How can CCSDS be more efficient ?</a:t>
            </a:r>
          </a:p>
          <a:p>
            <a:pPr marL="1257300" lvl="2" indent="-342900">
              <a:lnSpc>
                <a:spcPct val="120000"/>
              </a:lnSpc>
              <a:spcBef>
                <a:spcPts val="0"/>
              </a:spcBef>
              <a:buFont typeface="Arial" panose="020B0604020202020204" pitchFamily="34" charset="0"/>
              <a:buChar char="•"/>
            </a:pPr>
            <a:r>
              <a:rPr lang="en-GB" sz="1900" b="0" dirty="0">
                <a:solidFill>
                  <a:srgbClr val="FF0000"/>
                </a:solidFill>
                <a:latin typeface="Arial" pitchFamily="34" charset="0"/>
                <a:cs typeface="Arial" pitchFamily="34" charset="0"/>
                <a:sym typeface="Arial" pitchFamily="34" charset="0"/>
              </a:rPr>
              <a:t>Use of commercial standard where possible (as done for DTN, BP, LTP, Voice, Video, RTP, </a:t>
            </a:r>
            <a:r>
              <a:rPr lang="en-GB" sz="1900" b="0" dirty="0" err="1">
                <a:solidFill>
                  <a:srgbClr val="FF0000"/>
                </a:solidFill>
                <a:latin typeface="Arial" pitchFamily="34" charset="0"/>
                <a:cs typeface="Arial" pitchFamily="34" charset="0"/>
                <a:sym typeface="Arial" pitchFamily="34" charset="0"/>
              </a:rPr>
              <a:t>etc</a:t>
            </a:r>
            <a:r>
              <a:rPr lang="en-GB" sz="1900" b="0" dirty="0">
                <a:solidFill>
                  <a:srgbClr val="FF0000"/>
                </a:solidFill>
                <a:latin typeface="Arial" pitchFamily="34" charset="0"/>
                <a:cs typeface="Arial" pitchFamily="34" charset="0"/>
                <a:sym typeface="Arial" pitchFamily="34" charset="0"/>
              </a:rPr>
              <a:t>)   Are there more ?</a:t>
            </a:r>
          </a:p>
          <a:p>
            <a:pPr marL="1257300" lvl="2" indent="-342900">
              <a:lnSpc>
                <a:spcPct val="120000"/>
              </a:lnSpc>
              <a:spcBef>
                <a:spcPts val="0"/>
              </a:spcBef>
              <a:buFont typeface="Arial" panose="020B0604020202020204" pitchFamily="34" charset="0"/>
              <a:buChar char="•"/>
            </a:pPr>
            <a:r>
              <a:rPr lang="en-GB" sz="1900" b="0" dirty="0">
                <a:solidFill>
                  <a:srgbClr val="FF0000"/>
                </a:solidFill>
                <a:latin typeface="Arial" pitchFamily="34" charset="0"/>
                <a:cs typeface="Arial" pitchFamily="34" charset="0"/>
                <a:sym typeface="Arial" pitchFamily="34" charset="0"/>
              </a:rPr>
              <a:t>Shorten the time to deliver !!</a:t>
            </a:r>
          </a:p>
          <a:p>
            <a:pPr marL="1714500" lvl="3" indent="-342900">
              <a:lnSpc>
                <a:spcPct val="120000"/>
              </a:lnSpc>
              <a:spcBef>
                <a:spcPts val="0"/>
              </a:spcBef>
              <a:buFont typeface="Arial" panose="020B0604020202020204" pitchFamily="34" charset="0"/>
              <a:buChar char="•"/>
            </a:pPr>
            <a:r>
              <a:rPr lang="en-GB" sz="1900" b="0" dirty="0">
                <a:solidFill>
                  <a:srgbClr val="FF0000"/>
                </a:solidFill>
                <a:latin typeface="Arial" pitchFamily="34" charset="0"/>
                <a:cs typeface="Arial" pitchFamily="34" charset="0"/>
                <a:sym typeface="Arial" pitchFamily="34" charset="0"/>
              </a:rPr>
              <a:t>As NAV CDM !!!</a:t>
            </a:r>
          </a:p>
          <a:p>
            <a:pPr marL="1257300" lvl="2" indent="-342900">
              <a:lnSpc>
                <a:spcPct val="120000"/>
              </a:lnSpc>
              <a:spcBef>
                <a:spcPts val="0"/>
              </a:spcBef>
              <a:buFont typeface="Arial" panose="020B0604020202020204" pitchFamily="34" charset="0"/>
              <a:buChar char="•"/>
            </a:pPr>
            <a:r>
              <a:rPr lang="en-GB" sz="1900" b="0" dirty="0">
                <a:solidFill>
                  <a:srgbClr val="FF0000"/>
                </a:solidFill>
                <a:latin typeface="Arial" pitchFamily="34" charset="0"/>
                <a:cs typeface="Arial" pitchFamily="34" charset="0"/>
                <a:sym typeface="Arial" pitchFamily="34" charset="0"/>
              </a:rPr>
              <a:t>Improving the open source SW suite implementing CCSDS standards</a:t>
            </a:r>
          </a:p>
          <a:p>
            <a:pPr marL="1257300" lvl="2" indent="-342900">
              <a:lnSpc>
                <a:spcPct val="120000"/>
              </a:lnSpc>
              <a:spcBef>
                <a:spcPts val="0"/>
              </a:spcBef>
              <a:buFont typeface="Arial" panose="020B0604020202020204" pitchFamily="34" charset="0"/>
              <a:buChar char="•"/>
            </a:pPr>
            <a:endParaRPr lang="en-GB" sz="1900" b="0" dirty="0">
              <a:solidFill>
                <a:srgbClr val="FF0000"/>
              </a:solidFill>
              <a:latin typeface="Arial" pitchFamily="34" charset="0"/>
              <a:cs typeface="Arial" pitchFamily="34" charset="0"/>
              <a:sym typeface="Arial" pitchFamily="34" charset="0"/>
            </a:endParaRPr>
          </a:p>
        </p:txBody>
      </p:sp>
      <p:sp>
        <p:nvSpPr>
          <p:cNvPr id="6147" name="AutoShape 3"/>
          <p:cNvSpPr>
            <a:spLocks/>
          </p:cNvSpPr>
          <p:nvPr/>
        </p:nvSpPr>
        <p:spPr bwMode="auto">
          <a:xfrm>
            <a:off x="0" y="126170"/>
            <a:ext cx="887336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GB" sz="2800" dirty="0"/>
              <a:t>Involvement of Commercial Providers / Industry</a:t>
            </a:r>
            <a:endParaRPr lang="en-US" sz="2800" dirty="0"/>
          </a:p>
          <a:p>
            <a:pPr marL="457200" lvl="1" algn="ctr" defTabSz="914400">
              <a:lnSpc>
                <a:spcPct val="90000"/>
              </a:lnSpc>
              <a:spcBef>
                <a:spcPts val="1600"/>
              </a:spcBef>
            </a:pPr>
            <a:r>
              <a:rPr lang="en-US" sz="2800" b="1" dirty="0">
                <a:latin typeface="+mj-lt"/>
              </a:rPr>
              <a:t> </a:t>
            </a:r>
            <a:endParaRPr lang="en-US" dirty="0">
              <a:latin typeface="+mj-lt"/>
            </a:endParaRPr>
          </a:p>
        </p:txBody>
      </p:sp>
    </p:spTree>
    <p:extLst>
      <p:ext uri="{BB962C8B-B14F-4D97-AF65-F5344CB8AC3E}">
        <p14:creationId xmlns:p14="http://schemas.microsoft.com/office/powerpoint/2010/main" val="3962340196"/>
      </p:ext>
    </p:extLst>
  </p:cSld>
  <p:clrMapOvr>
    <a:masterClrMapping/>
  </p:clrMapOvr>
  <p:transition spd="slow"/>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cly_x0020_Accessible xmlns="97ca339a-c578-401e-b1ca-ed8f851f91eb">false</Publicly_x0020_Accessible>
    <Meeting xmlns="97ca339a-c578-401e-b1ca-ed8f851f91eb">1</Meeting>
    <Public_x0020_GUID xmlns="97ca339a-c578-401e-b1ca-ed8f851f91eb" xsi:nil="true"/>
    <Additional_x0020_Information xmlns="97ca339a-c578-401e-b1ca-ed8f851f91eb" xsi:nil="true"/>
    <Day xmlns="97ca339a-c578-401e-b1ca-ed8f851f91eb" xsi:nil="true"/>
    <Document_x0020_Type xmlns="97ca339a-c578-401e-b1ca-ed8f851f91eb">Presentation</Document_x0020_Type>
    <Participant xmlns="97ca339a-c578-401e-b1ca-ed8f851f91eb">
      <Value>3</Value>
    </Participant>
    <_Status xmlns="http://schemas.microsoft.com/sharepoint/v3/fields">Draft</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185BC30CFE014685396994C560F415" ma:contentTypeVersion="14" ma:contentTypeDescription="Create a new document." ma:contentTypeScope="" ma:versionID="b909475ce16ae04a7d800fa664b64ad7">
  <xsd:schema xmlns:xsd="http://www.w3.org/2001/XMLSchema" xmlns:xs="http://www.w3.org/2001/XMLSchema" xmlns:p="http://schemas.microsoft.com/office/2006/metadata/properties" xmlns:ns2="97ca339a-c578-401e-b1ca-ed8f851f91eb" xmlns:ns3="http://schemas.microsoft.com/sharepoint/v3/fields" targetNamespace="http://schemas.microsoft.com/office/2006/metadata/properties" ma:root="true" ma:fieldsID="08ffd693c412983935e25802010c43ea" ns2:_="" ns3:_="">
    <xsd:import namespace="97ca339a-c578-401e-b1ca-ed8f851f91eb"/>
    <xsd:import namespace="http://schemas.microsoft.com/sharepoint/v3/fields"/>
    <xsd:element name="properties">
      <xsd:complexType>
        <xsd:sequence>
          <xsd:element name="documentManagement">
            <xsd:complexType>
              <xsd:all>
                <xsd:element ref="ns2:Document_x0020_Type" minOccurs="0"/>
                <xsd:element ref="ns2:Meeting" minOccurs="0"/>
                <xsd:element ref="ns2:Participant" minOccurs="0"/>
                <xsd:element ref="ns3:_Status" minOccurs="0"/>
                <xsd:element ref="ns2:Day" minOccurs="0"/>
                <xsd:element ref="ns2:Publicly_x0020_Accessible" minOccurs="0"/>
                <xsd:element ref="ns2:Additional_x0020_Information" minOccurs="0"/>
                <xsd:element ref="ns2:Public_x0020_GU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a339a-c578-401e-b1ca-ed8f851f91eb" elementFormDefault="qualified">
    <xsd:import namespace="http://schemas.microsoft.com/office/2006/documentManagement/types"/>
    <xsd:import namespace="http://schemas.microsoft.com/office/infopath/2007/PartnerControls"/>
    <xsd:element name="Document_x0020_Type" ma:index="8" nillable="true" ma:displayName="Document Type" ma:default="Presentation" ma:format="Dropdown" ma:internalName="Document_x0020_Type">
      <xsd:simpleType>
        <xsd:restriction base="dms:Choice">
          <xsd:enumeration value="Agenda"/>
          <xsd:enumeration value="Agency Input"/>
          <xsd:enumeration value="Ancillary Services Standards"/>
          <xsd:enumeration value="Annual Report"/>
          <xsd:enumeration value="Communication Asset"/>
          <xsd:enumeration value="Communique"/>
          <xsd:enumeration value="Cross Support Mission Model"/>
          <xsd:enumeration value="Delegates"/>
          <xsd:enumeration value="Executive Summary"/>
          <xsd:enumeration value="Final Act"/>
          <xsd:enumeration value="Integrated Reference Tables"/>
          <xsd:enumeration value="Internal Procedures"/>
          <xsd:enumeration value="Liaison"/>
          <xsd:enumeration value="Logistics"/>
          <xsd:enumeration value="Mission Model"/>
          <xsd:enumeration value="Minutes"/>
          <xsd:enumeration value="Other"/>
          <xsd:enumeration value="Presentation"/>
          <xsd:enumeration value="Priorities List"/>
          <xsd:enumeration value="Proposal"/>
          <xsd:enumeration value="Recommendation"/>
          <xsd:enumeration value="Reference"/>
          <xsd:enumeration value="Resolution"/>
          <xsd:enumeration value="Services and Standards"/>
          <xsd:enumeration value="Service Catalog"/>
          <xsd:enumeration value="Service Infusion Status"/>
          <xsd:enumeration value="Supporting"/>
          <xsd:enumeration value="Template"/>
          <xsd:enumeration value="Terms of Reference"/>
          <xsd:enumeration value="Work Plan"/>
        </xsd:restriction>
      </xsd:simpleType>
    </xsd:element>
    <xsd:element name="Meeting" ma:index="9" nillable="true" ma:displayName="Meeting" ma:list="{acbe1a8b-044d-4bc8-b741-c87a06e6d55c}" ma:internalName="Meeting" ma:showField="Title">
      <xsd:simpleType>
        <xsd:restriction base="dms:Lookup"/>
      </xsd:simpleType>
    </xsd:element>
    <xsd:element name="Participant" ma:index="10" nillable="true" ma:displayName="Participant" ma:list="{d2184e6f-6d30-4de7-ab76-174f3be2a034}" ma:internalName="Participant" ma:showField="Abbreviation">
      <xsd:complexType>
        <xsd:complexContent>
          <xsd:extension base="dms:MultiChoiceLookup">
            <xsd:sequence>
              <xsd:element name="Value" type="dms:Lookup" maxOccurs="unbounded" minOccurs="0" nillable="true"/>
            </xsd:sequence>
          </xsd:extension>
        </xsd:complexContent>
      </xsd:complexType>
    </xsd:element>
    <xsd:element name="Day" ma:index="13" nillable="true" ma:displayName="Day" ma:internalName="Day">
      <xsd:simpleType>
        <xsd:restriction base="dms:Text">
          <xsd:maxLength value="255"/>
        </xsd:restriction>
      </xsd:simpleType>
    </xsd:element>
    <xsd:element name="Publicly_x0020_Accessible" ma:index="14" nillable="true" ma:displayName="Publicly Accessible" ma:default="0" ma:description="Only the Secretariat can make documents public." ma:internalName="Publicly_x0020_Accessible">
      <xsd:simpleType>
        <xsd:restriction base="dms:Boolean"/>
      </xsd:simpleType>
    </xsd:element>
    <xsd:element name="Additional_x0020_Information" ma:index="15" nillable="true" ma:displayName="Additional Information" ma:description="Add additional information about a document if necessary." ma:internalName="Additional_x0020_Information">
      <xsd:simpleType>
        <xsd:restriction base="dms:Note">
          <xsd:maxLength value="255"/>
        </xsd:restriction>
      </xsd:simpleType>
    </xsd:element>
    <xsd:element name="Public_x0020_GUID" ma:index="16" nillable="true" ma:displayName="Public GUID" ma:internalName="Public_x0020_GUID">
      <xsd:simpleType>
        <xsd:restriction base="dms:Text">
          <xsd:maxLength value="100"/>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12" nillable="true" ma:displayName="Status" ma:default="Draft" ma:format="Dropdown" ma:internalName="_Status">
      <xsd:simpleType>
        <xsd:restriction base="dms:Choice">
          <xsd:enumeration value="Archived"/>
          <xsd:enumeration value="Draft"/>
          <xsd:enumeration value="Pending Approval"/>
          <xsd:enumeration value="Final"/>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11"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F14BD0-ED18-40F8-BACF-92E33194557B}">
  <ds:schemaRefs>
    <ds:schemaRef ds:uri="http://purl.org/dc/terms/"/>
    <ds:schemaRef ds:uri="http://schemas.microsoft.com/office/2006/documentManagement/types"/>
    <ds:schemaRef ds:uri="97ca339a-c578-401e-b1ca-ed8f851f91eb"/>
    <ds:schemaRef ds:uri="http://purl.org/dc/elements/1.1/"/>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http://schemas.microsoft.com/sharepoint/v3/fields"/>
    <ds:schemaRef ds:uri="http://purl.org/dc/dcmitype/"/>
  </ds:schemaRefs>
</ds:datastoreItem>
</file>

<file path=customXml/itemProps2.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3.xml><?xml version="1.0" encoding="utf-8"?>
<ds:datastoreItem xmlns:ds="http://schemas.openxmlformats.org/officeDocument/2006/customXml" ds:itemID="{881C28CB-B4CC-4B50-8357-50EDD32A4B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ca339a-c578-401e-b1ca-ed8f851f91eb"/>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Pages>51</Pages>
  <Words>620</Words>
  <Application>Microsoft Office PowerPoint</Application>
  <PresentationFormat>レター サイズ 8.5x11 インチ</PresentationFormat>
  <Paragraphs>77</Paragraphs>
  <Slides>5</Slides>
  <Notes>5</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5</vt:i4>
      </vt:variant>
    </vt:vector>
  </HeadingPairs>
  <TitlesOfParts>
    <vt:vector size="10" baseType="lpstr">
      <vt:lpstr>Arial</vt:lpstr>
      <vt:lpstr>Times New Roman</vt:lpstr>
      <vt:lpstr>Wingdings</vt:lpstr>
      <vt:lpstr>TMOD Presentations</vt:lpstr>
      <vt:lpstr>1_TMOD Presentations</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NASA Headquarters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Involvement of Commercial Providers</dc:title>
  <dc:creator>N. Peccia</dc:creator>
  <cp:lastModifiedBy>繁田　勉</cp:lastModifiedBy>
  <cp:revision>1667</cp:revision>
  <cp:lastPrinted>2017-06-09T12:12:07Z</cp:lastPrinted>
  <dcterms:created xsi:type="dcterms:W3CDTF">1998-05-20T16:00:08Z</dcterms:created>
  <dcterms:modified xsi:type="dcterms:W3CDTF">2018-06-06T14:51:10Z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0x010100FC185BC30CFE014685396994C560F415</vt:lpwstr>
  </property>
</Properties>
</file>