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E68CE5-8567-42E2-AEFA-67E7B6B40B13}"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F63FE-682E-4837-89D3-0A39715D5B58}" type="slidenum">
              <a:rPr lang="en-US" smtClean="0"/>
              <a:t>‹#›</a:t>
            </a:fld>
            <a:endParaRPr lang="en-US"/>
          </a:p>
        </p:txBody>
      </p:sp>
    </p:spTree>
    <p:extLst>
      <p:ext uri="{BB962C8B-B14F-4D97-AF65-F5344CB8AC3E}">
        <p14:creationId xmlns:p14="http://schemas.microsoft.com/office/powerpoint/2010/main" val="3746641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E68CE5-8567-42E2-AEFA-67E7B6B40B13}"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F63FE-682E-4837-89D3-0A39715D5B58}" type="slidenum">
              <a:rPr lang="en-US" smtClean="0"/>
              <a:t>‹#›</a:t>
            </a:fld>
            <a:endParaRPr lang="en-US"/>
          </a:p>
        </p:txBody>
      </p:sp>
    </p:spTree>
    <p:extLst>
      <p:ext uri="{BB962C8B-B14F-4D97-AF65-F5344CB8AC3E}">
        <p14:creationId xmlns:p14="http://schemas.microsoft.com/office/powerpoint/2010/main" val="1134204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E68CE5-8567-42E2-AEFA-67E7B6B40B13}"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F63FE-682E-4837-89D3-0A39715D5B58}" type="slidenum">
              <a:rPr lang="en-US" smtClean="0"/>
              <a:t>‹#›</a:t>
            </a:fld>
            <a:endParaRPr lang="en-US"/>
          </a:p>
        </p:txBody>
      </p:sp>
    </p:spTree>
    <p:extLst>
      <p:ext uri="{BB962C8B-B14F-4D97-AF65-F5344CB8AC3E}">
        <p14:creationId xmlns:p14="http://schemas.microsoft.com/office/powerpoint/2010/main" val="446662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E68CE5-8567-42E2-AEFA-67E7B6B40B13}"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F63FE-682E-4837-89D3-0A39715D5B58}" type="slidenum">
              <a:rPr lang="en-US" smtClean="0"/>
              <a:t>‹#›</a:t>
            </a:fld>
            <a:endParaRPr lang="en-US"/>
          </a:p>
        </p:txBody>
      </p:sp>
    </p:spTree>
    <p:extLst>
      <p:ext uri="{BB962C8B-B14F-4D97-AF65-F5344CB8AC3E}">
        <p14:creationId xmlns:p14="http://schemas.microsoft.com/office/powerpoint/2010/main" val="865399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E68CE5-8567-42E2-AEFA-67E7B6B40B13}"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F63FE-682E-4837-89D3-0A39715D5B58}" type="slidenum">
              <a:rPr lang="en-US" smtClean="0"/>
              <a:t>‹#›</a:t>
            </a:fld>
            <a:endParaRPr lang="en-US"/>
          </a:p>
        </p:txBody>
      </p:sp>
    </p:spTree>
    <p:extLst>
      <p:ext uri="{BB962C8B-B14F-4D97-AF65-F5344CB8AC3E}">
        <p14:creationId xmlns:p14="http://schemas.microsoft.com/office/powerpoint/2010/main" val="874955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E68CE5-8567-42E2-AEFA-67E7B6B40B13}"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F63FE-682E-4837-89D3-0A39715D5B58}" type="slidenum">
              <a:rPr lang="en-US" smtClean="0"/>
              <a:t>‹#›</a:t>
            </a:fld>
            <a:endParaRPr lang="en-US"/>
          </a:p>
        </p:txBody>
      </p:sp>
    </p:spTree>
    <p:extLst>
      <p:ext uri="{BB962C8B-B14F-4D97-AF65-F5344CB8AC3E}">
        <p14:creationId xmlns:p14="http://schemas.microsoft.com/office/powerpoint/2010/main" val="2117193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E68CE5-8567-42E2-AEFA-67E7B6B40B13}" type="datetimeFigureOut">
              <a:rPr lang="en-US" smtClean="0"/>
              <a:t>6/16/2017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F63FE-682E-4837-89D3-0A39715D5B58}" type="slidenum">
              <a:rPr lang="en-US" smtClean="0"/>
              <a:t>‹#›</a:t>
            </a:fld>
            <a:endParaRPr lang="en-US"/>
          </a:p>
        </p:txBody>
      </p:sp>
    </p:spTree>
    <p:extLst>
      <p:ext uri="{BB962C8B-B14F-4D97-AF65-F5344CB8AC3E}">
        <p14:creationId xmlns:p14="http://schemas.microsoft.com/office/powerpoint/2010/main" val="3575792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E68CE5-8567-42E2-AEFA-67E7B6B40B13}" type="datetimeFigureOut">
              <a:rPr lang="en-US" smtClean="0"/>
              <a:t>6/16/2017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F63FE-682E-4837-89D3-0A39715D5B58}" type="slidenum">
              <a:rPr lang="en-US" smtClean="0"/>
              <a:t>‹#›</a:t>
            </a:fld>
            <a:endParaRPr lang="en-US"/>
          </a:p>
        </p:txBody>
      </p:sp>
    </p:spTree>
    <p:extLst>
      <p:ext uri="{BB962C8B-B14F-4D97-AF65-F5344CB8AC3E}">
        <p14:creationId xmlns:p14="http://schemas.microsoft.com/office/powerpoint/2010/main" val="218566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68CE5-8567-42E2-AEFA-67E7B6B40B13}" type="datetimeFigureOut">
              <a:rPr lang="en-US" smtClean="0"/>
              <a:t>6/16/2017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F63FE-682E-4837-89D3-0A39715D5B58}" type="slidenum">
              <a:rPr lang="en-US" smtClean="0"/>
              <a:t>‹#›</a:t>
            </a:fld>
            <a:endParaRPr lang="en-US"/>
          </a:p>
        </p:txBody>
      </p:sp>
    </p:spTree>
    <p:extLst>
      <p:ext uri="{BB962C8B-B14F-4D97-AF65-F5344CB8AC3E}">
        <p14:creationId xmlns:p14="http://schemas.microsoft.com/office/powerpoint/2010/main" val="22692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E68CE5-8567-42E2-AEFA-67E7B6B40B13}"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F63FE-682E-4837-89D3-0A39715D5B58}" type="slidenum">
              <a:rPr lang="en-US" smtClean="0"/>
              <a:t>‹#›</a:t>
            </a:fld>
            <a:endParaRPr lang="en-US"/>
          </a:p>
        </p:txBody>
      </p:sp>
    </p:spTree>
    <p:extLst>
      <p:ext uri="{BB962C8B-B14F-4D97-AF65-F5344CB8AC3E}">
        <p14:creationId xmlns:p14="http://schemas.microsoft.com/office/powerpoint/2010/main" val="2684516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E68CE5-8567-42E2-AEFA-67E7B6B40B13}"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F63FE-682E-4837-89D3-0A39715D5B58}" type="slidenum">
              <a:rPr lang="en-US" smtClean="0"/>
              <a:t>‹#›</a:t>
            </a:fld>
            <a:endParaRPr lang="en-US"/>
          </a:p>
        </p:txBody>
      </p:sp>
    </p:spTree>
    <p:extLst>
      <p:ext uri="{BB962C8B-B14F-4D97-AF65-F5344CB8AC3E}">
        <p14:creationId xmlns:p14="http://schemas.microsoft.com/office/powerpoint/2010/main" val="1993844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68CE5-8567-42E2-AEFA-67E7B6B40B13}" type="datetimeFigureOut">
              <a:rPr lang="en-US" smtClean="0"/>
              <a:t>6/16/2017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F63FE-682E-4837-89D3-0A39715D5B58}" type="slidenum">
              <a:rPr lang="en-US" smtClean="0"/>
              <a:t>‹#›</a:t>
            </a:fld>
            <a:endParaRPr lang="en-US"/>
          </a:p>
        </p:txBody>
      </p:sp>
    </p:spTree>
    <p:extLst>
      <p:ext uri="{BB962C8B-B14F-4D97-AF65-F5344CB8AC3E}">
        <p14:creationId xmlns:p14="http://schemas.microsoft.com/office/powerpoint/2010/main" val="3806590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Action Items &amp; Resolutions</a:t>
            </a:r>
            <a:endParaRPr lang="en-US" dirty="0"/>
          </a:p>
        </p:txBody>
      </p:sp>
    </p:spTree>
    <p:extLst>
      <p:ext uri="{BB962C8B-B14F-4D97-AF65-F5344CB8AC3E}">
        <p14:creationId xmlns:p14="http://schemas.microsoft.com/office/powerpoint/2010/main" val="1205401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Action Item on the CMC Members to </a:t>
            </a:r>
            <a:r>
              <a:rPr lang="en-US" dirty="0"/>
              <a:t>identify what their agencies need for cross support for AOS uplink in the future</a:t>
            </a:r>
            <a:r>
              <a:rPr lang="en-US" dirty="0" smtClean="0"/>
              <a:t>.</a:t>
            </a:r>
          </a:p>
          <a:p>
            <a:r>
              <a:rPr lang="en-US" dirty="0" smtClean="0"/>
              <a:t>Action Item on the Secretariat to </a:t>
            </a:r>
            <a:r>
              <a:rPr lang="en-US" dirty="0"/>
              <a:t>add </a:t>
            </a:r>
            <a:r>
              <a:rPr lang="en-US" dirty="0" smtClean="0"/>
              <a:t>as a topic for the Fall CMC the consolidation of the SOIS and SIS program of work.</a:t>
            </a:r>
          </a:p>
          <a:p>
            <a:r>
              <a:rPr lang="en-US" dirty="0" smtClean="0"/>
              <a:t>Action Item on the Secretariat to cross </a:t>
            </a:r>
            <a:r>
              <a:rPr lang="en-US" dirty="0"/>
              <a:t>check the </a:t>
            </a:r>
            <a:r>
              <a:rPr lang="en-US" dirty="0" smtClean="0"/>
              <a:t>WG mailing lists users </a:t>
            </a:r>
            <a:r>
              <a:rPr lang="en-US" dirty="0"/>
              <a:t>against the CWE users list. To complete by 30 August 2017</a:t>
            </a:r>
            <a:r>
              <a:rPr lang="en-US" dirty="0" smtClean="0"/>
              <a:t> </a:t>
            </a:r>
          </a:p>
          <a:p>
            <a:r>
              <a:rPr lang="en-US" dirty="0"/>
              <a:t>Action on the CCSDS Secretariat to check whether an individual with a CWE account can access the private areas of a working group. </a:t>
            </a:r>
            <a:endParaRPr lang="en-US" dirty="0" smtClean="0"/>
          </a:p>
          <a:p>
            <a:pPr lvl="1"/>
            <a:r>
              <a:rPr lang="en-US" dirty="0" smtClean="0"/>
              <a:t>Completed – Response for minutes. CWE users are provided read only access to all private areas of the CWE. For the WGs for which they are registered within the CWE though, they are provided read/write access.</a:t>
            </a:r>
          </a:p>
          <a:p>
            <a:r>
              <a:rPr lang="en-US" dirty="0"/>
              <a:t>Action on CESG Chair to remind the WG </a:t>
            </a:r>
            <a:r>
              <a:rPr lang="en-US" dirty="0" smtClean="0"/>
              <a:t>chairs </a:t>
            </a:r>
            <a:r>
              <a:rPr lang="en-US" dirty="0"/>
              <a:t>to clean the mailing lists. </a:t>
            </a:r>
            <a:endParaRPr lang="en-US" dirty="0" smtClean="0"/>
          </a:p>
          <a:p>
            <a:endParaRPr lang="en-US" dirty="0"/>
          </a:p>
        </p:txBody>
      </p:sp>
    </p:spTree>
    <p:extLst>
      <p:ext uri="{BB962C8B-B14F-4D97-AF65-F5344CB8AC3E}">
        <p14:creationId xmlns:p14="http://schemas.microsoft.com/office/powerpoint/2010/main" val="4036686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 Continued</a:t>
            </a: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smtClean="0"/>
              <a:t>Action on </a:t>
            </a:r>
            <a:r>
              <a:rPr lang="en-US" dirty="0"/>
              <a:t>the CCSDS Secretariat to remove the Liaison for the following organizations which do not have a CCSDS point of contact: </a:t>
            </a:r>
          </a:p>
          <a:p>
            <a:pPr lvl="1"/>
            <a:r>
              <a:rPr lang="en-US" dirty="0"/>
              <a:t>CEOS</a:t>
            </a:r>
          </a:p>
          <a:p>
            <a:pPr lvl="1"/>
            <a:r>
              <a:rPr lang="en-US" dirty="0"/>
              <a:t>COSPAR</a:t>
            </a:r>
          </a:p>
          <a:p>
            <a:pPr lvl="1"/>
            <a:r>
              <a:rPr lang="en-US" dirty="0"/>
              <a:t>ISPRS</a:t>
            </a:r>
          </a:p>
          <a:p>
            <a:pPr lvl="1"/>
            <a:r>
              <a:rPr lang="en-US" dirty="0"/>
              <a:t>ISO/IEC JTC 1 SC 2</a:t>
            </a:r>
          </a:p>
          <a:p>
            <a:pPr lvl="1"/>
            <a:r>
              <a:rPr lang="en-US" dirty="0"/>
              <a:t>NISO</a:t>
            </a:r>
          </a:p>
          <a:p>
            <a:pPr lvl="1"/>
            <a:r>
              <a:rPr lang="en-US" dirty="0"/>
              <a:t>NTSI</a:t>
            </a:r>
          </a:p>
          <a:p>
            <a:pPr lvl="1"/>
            <a:r>
              <a:rPr lang="en-US" dirty="0"/>
              <a:t>OMG</a:t>
            </a:r>
          </a:p>
          <a:p>
            <a:pPr lvl="1"/>
            <a:r>
              <a:rPr lang="en-US" dirty="0"/>
              <a:t>WMO</a:t>
            </a:r>
          </a:p>
          <a:p>
            <a:pPr lvl="1"/>
            <a:r>
              <a:rPr lang="en-US" dirty="0"/>
              <a:t>Add ISO/IEC JTC 1/ SC 29 Liaison with CCSDS POC Rodney Grubbs as the Liaison with ISO Liaison Shinji Watanabe</a:t>
            </a:r>
          </a:p>
          <a:p>
            <a:pPr lvl="1"/>
            <a:r>
              <a:rPr lang="en-US" dirty="0" smtClean="0"/>
              <a:t>Add </a:t>
            </a:r>
            <a:r>
              <a:rPr lang="en-US" dirty="0"/>
              <a:t>OMG Liaison Mario Merri with Steven </a:t>
            </a:r>
            <a:r>
              <a:rPr lang="en-US" dirty="0" err="1"/>
              <a:t>MacLaird</a:t>
            </a:r>
            <a:r>
              <a:rPr lang="en-US" dirty="0"/>
              <a:t> (OMG</a:t>
            </a:r>
            <a:r>
              <a:rPr lang="en-US" dirty="0" smtClean="0"/>
              <a:t>)</a:t>
            </a:r>
          </a:p>
          <a:p>
            <a:pPr lvl="1"/>
            <a:r>
              <a:rPr lang="en-US" i="1" dirty="0" smtClean="0"/>
              <a:t>Due Date – End of June</a:t>
            </a:r>
          </a:p>
          <a:p>
            <a:r>
              <a:rPr lang="en-US" dirty="0"/>
              <a:t>Action on the Secretariat to </a:t>
            </a:r>
            <a:r>
              <a:rPr lang="en-US" dirty="0" smtClean="0"/>
              <a:t>provide the updated Yellow Book text to the CESG. Due Date – End of June.</a:t>
            </a:r>
            <a:endParaRPr lang="en-US" dirty="0"/>
          </a:p>
          <a:p>
            <a:r>
              <a:rPr lang="en-US" dirty="0" smtClean="0"/>
              <a:t>Action on the CMC </a:t>
            </a:r>
            <a:r>
              <a:rPr lang="en-US" dirty="0"/>
              <a:t>Members – Each member should contact their agency to determine what the best opportunity is for discussing commercial participation with industry. To see how </a:t>
            </a:r>
            <a:r>
              <a:rPr lang="en-US" dirty="0" smtClean="0"/>
              <a:t>the CCSDS may engage </a:t>
            </a:r>
            <a:r>
              <a:rPr lang="en-US" dirty="0"/>
              <a:t>more industry </a:t>
            </a:r>
            <a:r>
              <a:rPr lang="en-US" dirty="0" smtClean="0"/>
              <a:t>partners to </a:t>
            </a:r>
            <a:r>
              <a:rPr lang="en-US" dirty="0"/>
              <a:t>develop space </a:t>
            </a:r>
            <a:r>
              <a:rPr lang="en-US" dirty="0" smtClean="0"/>
              <a:t>data system </a:t>
            </a:r>
            <a:r>
              <a:rPr lang="en-US" dirty="0"/>
              <a:t>standards. </a:t>
            </a:r>
            <a:r>
              <a:rPr lang="en-US" dirty="0" smtClean="0"/>
              <a:t>CMC members will report </a:t>
            </a:r>
            <a:r>
              <a:rPr lang="en-US" dirty="0"/>
              <a:t>during the mid-term teleconference. </a:t>
            </a:r>
            <a:r>
              <a:rPr lang="en-US" dirty="0" smtClean="0"/>
              <a:t>Due Date – Mid-Term Teleconference (September).</a:t>
            </a:r>
          </a:p>
          <a:p>
            <a:r>
              <a:rPr lang="en-US" dirty="0" smtClean="0"/>
              <a:t>Action on the CCSDS Secretariat to determine a method for adding the strategic plan developed by J. Miro to the CCSDS public website on the strategic plan webpage. Due Date – TBD – Add to Secretariat IT Queue for review.</a:t>
            </a:r>
          </a:p>
          <a:p>
            <a:r>
              <a:rPr lang="en-US" dirty="0" smtClean="0"/>
              <a:t>Action on the CCSDS Secretariat to draft letters of thanks to both ROSCOSMOS and San Antonio </a:t>
            </a:r>
            <a:r>
              <a:rPr lang="en-US" dirty="0" err="1" smtClean="0"/>
              <a:t>SwRI</a:t>
            </a:r>
            <a:r>
              <a:rPr lang="en-US" dirty="0" smtClean="0"/>
              <a:t>. Due Date – End of June</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849143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 Continued</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Action on the CCSDS Secretariat to provide YB text regarding a notation on the expected priorities of the CCSDS Technical Editor. Due Date - end of July.</a:t>
            </a:r>
          </a:p>
          <a:p>
            <a:pPr lvl="0"/>
            <a:r>
              <a:rPr lang="en-US" dirty="0" smtClean="0"/>
              <a:t>Action on the Secretariat to provide the list of IT Development projects and their expected complexity to complete (Hard, Medium, Easy). By end of June.</a:t>
            </a:r>
          </a:p>
          <a:p>
            <a:pPr lvl="0"/>
            <a:r>
              <a:rPr lang="en-US" dirty="0" smtClean="0"/>
              <a:t>Action on the CESG to review the list of IT Development projects and to provide feedback to the Secretariat and CMC General Secretary regarding prioritization of requests. By End of July.</a:t>
            </a:r>
          </a:p>
          <a:p>
            <a:r>
              <a:rPr lang="en-US" dirty="0" smtClean="0"/>
              <a:t>Action Item on the CESG Chair to </a:t>
            </a:r>
            <a:r>
              <a:rPr lang="en-US" dirty="0"/>
              <a:t>organize a meeting between the IT Support team and the Agency Review teams to discuss what needs to be done for the RIDs system to be useful for the </a:t>
            </a:r>
            <a:r>
              <a:rPr lang="en-US" dirty="0" smtClean="0"/>
              <a:t>users. TBD based upon availability of Agency Review team.</a:t>
            </a:r>
          </a:p>
          <a:p>
            <a:r>
              <a:rPr lang="en-US" dirty="0" smtClean="0"/>
              <a:t>Action item on the Secretariat to provide a response to the CMC on the plan to complete the current 10 blue book publications in the document editors queue. Due Date – By end of June.</a:t>
            </a:r>
          </a:p>
          <a:p>
            <a:pPr lvl="0"/>
            <a:r>
              <a:rPr lang="en-US" dirty="0" smtClean="0"/>
              <a:t>Action on the CESG chair to work with the IOAG liaison, Michael </a:t>
            </a:r>
            <a:r>
              <a:rPr lang="en-US" dirty="0"/>
              <a:t>Schmidt, </a:t>
            </a:r>
            <a:r>
              <a:rPr lang="en-US" dirty="0" smtClean="0"/>
              <a:t>regarding the participation </a:t>
            </a:r>
            <a:r>
              <a:rPr lang="en-US" dirty="0"/>
              <a:t>he </a:t>
            </a:r>
            <a:r>
              <a:rPr lang="en-US" dirty="0" smtClean="0"/>
              <a:t>wants from CCSDS regarding the IOP. Due date – TBD by CESG Chair. </a:t>
            </a:r>
            <a:endParaRPr lang="en-US" dirty="0"/>
          </a:p>
          <a:p>
            <a:pPr lvl="0"/>
            <a:endParaRPr lang="en-US" dirty="0" smtClean="0"/>
          </a:p>
          <a:p>
            <a:pPr lvl="0"/>
            <a:endParaRPr lang="en-US" dirty="0" smtClean="0"/>
          </a:p>
          <a:p>
            <a:pPr lvl="0"/>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835942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a:t>
            </a: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smtClean="0"/>
              <a:t>The CMC resolves that it does not believe the use of a Memorandum of Understanding (MOU) between the Object Management Group and CCSDS is a necessity to complete the coordination of activities between the two organizations. It requests that if the CCSDS liaison feels that it is necessary or beneficial to the CCSDS to obtain an MOU for collaboration with OMG that he provide justification detailing its necessity.</a:t>
            </a:r>
          </a:p>
          <a:p>
            <a:pPr lvl="0"/>
            <a:r>
              <a:rPr lang="en-US" dirty="0"/>
              <a:t>The CMC </a:t>
            </a:r>
            <a:r>
              <a:rPr lang="en-US" dirty="0" smtClean="0"/>
              <a:t>resolves that, after having reviewed </a:t>
            </a:r>
            <a:r>
              <a:rPr lang="en-US" dirty="0"/>
              <a:t>the MP&amp;S proposal for developing one blue </a:t>
            </a:r>
            <a:r>
              <a:rPr lang="en-US" dirty="0" smtClean="0"/>
              <a:t>book that it agrees with the approach to develop one blue book as stated in the charter and the current blue book project instead of dividing the book into separate projects.</a:t>
            </a:r>
          </a:p>
          <a:p>
            <a:pPr lvl="0"/>
            <a:r>
              <a:rPr lang="en-US" dirty="0" smtClean="0"/>
              <a:t>The CMC </a:t>
            </a:r>
            <a:r>
              <a:rPr lang="en-US" dirty="0"/>
              <a:t>resolves to approve the 12 reconfirmations provided by the CESG </a:t>
            </a:r>
            <a:r>
              <a:rPr lang="en-US" dirty="0" smtClean="0"/>
              <a:t>(on final notes will add all titles on </a:t>
            </a:r>
            <a:r>
              <a:rPr lang="en-US" dirty="0"/>
              <a:t>slide </a:t>
            </a:r>
            <a:r>
              <a:rPr lang="en-US" dirty="0" smtClean="0"/>
              <a:t>115) </a:t>
            </a:r>
          </a:p>
          <a:p>
            <a:pPr lvl="0"/>
            <a:r>
              <a:rPr lang="en-US" dirty="0" smtClean="0"/>
              <a:t>The CMC </a:t>
            </a:r>
            <a:r>
              <a:rPr lang="en-US" dirty="0"/>
              <a:t>resolves to approve the retirement of 910.11-B-1, 910.14-G-1 and A31.0-G-1. </a:t>
            </a:r>
            <a:r>
              <a:rPr lang="en-US" dirty="0" smtClean="0"/>
              <a:t> (Final notes will show full names)</a:t>
            </a:r>
          </a:p>
          <a:p>
            <a:r>
              <a:rPr lang="en-US" dirty="0" smtClean="0"/>
              <a:t>The CMC </a:t>
            </a:r>
            <a:r>
              <a:rPr lang="en-US" dirty="0" smtClean="0"/>
              <a:t>resolves that: </a:t>
            </a:r>
          </a:p>
          <a:p>
            <a:pPr marL="0" indent="0">
              <a:buNone/>
            </a:pPr>
            <a:r>
              <a:rPr lang="en-US" dirty="0" smtClean="0"/>
              <a:t>“</a:t>
            </a:r>
            <a:r>
              <a:rPr lang="en-GB" dirty="0"/>
              <a:t>(1) The CMC recognizes the notional architecture as proposed by the DAI WG as a good basis for planning DAI’s future work in the digital archive arena. </a:t>
            </a:r>
            <a:endParaRPr lang="en-US" dirty="0"/>
          </a:p>
          <a:p>
            <a:pPr marL="0" indent="0">
              <a:buNone/>
            </a:pPr>
            <a:r>
              <a:rPr lang="en-GB" dirty="0" smtClean="0"/>
              <a:t>(</a:t>
            </a:r>
            <a:r>
              <a:rPr lang="en-GB" dirty="0"/>
              <a:t>2) The CMC recognizes that for the work of the Digital Archive Ingest Working Group, it is important to interact with a community larger than the nominal CCSDS space agencies and for the ISO participation to be encouraged during the CCSDS Agency Review phase, in order to avoid extensive delays and rework in later ISO review phases.  The CMC therefore resolves to express support for the inclusion of the ISO community in such review</a:t>
            </a:r>
            <a:r>
              <a:rPr lang="en-GB" dirty="0" smtClean="0"/>
              <a:t>.”</a:t>
            </a:r>
            <a:endParaRPr lang="en-US" dirty="0"/>
          </a:p>
          <a:p>
            <a:pPr lvl="0"/>
            <a:r>
              <a:rPr lang="en-US" dirty="0" smtClean="0"/>
              <a:t>CMC </a:t>
            </a:r>
            <a:r>
              <a:rPr lang="en-US" dirty="0" smtClean="0"/>
              <a:t>Resolution thanking the hosts – ROSCOSMOS and San Antonio Southwest Research Institute. </a:t>
            </a:r>
            <a:endParaRPr lang="en-US" dirty="0"/>
          </a:p>
          <a:p>
            <a:pPr lvl="0"/>
            <a:endParaRPr lang="en-US" dirty="0"/>
          </a:p>
          <a:p>
            <a:endParaRPr lang="en-US" dirty="0"/>
          </a:p>
        </p:txBody>
      </p:sp>
    </p:spTree>
    <p:extLst>
      <p:ext uri="{BB962C8B-B14F-4D97-AF65-F5344CB8AC3E}">
        <p14:creationId xmlns:p14="http://schemas.microsoft.com/office/powerpoint/2010/main" val="1526125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891</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Action Items &amp; Resolutions</vt:lpstr>
      <vt:lpstr>Action Items</vt:lpstr>
      <vt:lpstr>Action Items Continued</vt:lpstr>
      <vt:lpstr>Action Items Continued</vt:lpstr>
      <vt:lpstr>Resolution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Items &amp; Resolutions</dc:title>
  <dc:creator>Ross, David (HQ-CG000)[Arctic Slope Technical Services, Inc.]</dc:creator>
  <cp:lastModifiedBy>Ross, David (HQ-CG000)[Arctic Slope Technical Services, Inc.]</cp:lastModifiedBy>
  <cp:revision>32</cp:revision>
  <dcterms:created xsi:type="dcterms:W3CDTF">2017-06-15T21:50:52Z</dcterms:created>
  <dcterms:modified xsi:type="dcterms:W3CDTF">2017-06-16T09:28:20Z</dcterms:modified>
</cp:coreProperties>
</file>