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9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0D7-4C22-4E79-9EB6-675BAC95B43B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6279-33AF-4BD4-9935-99B3089B5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2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0D7-4C22-4E79-9EB6-675BAC95B43B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6279-33AF-4BD4-9935-99B3089B5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80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0D7-4C22-4E79-9EB6-675BAC95B43B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6279-33AF-4BD4-9935-99B3089B5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154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 flipV="1">
            <a:off x="0" y="0"/>
            <a:ext cx="9144000" cy="568325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 altLang="ja-JP" sz="1800" dirty="0" smtClean="0">
              <a:solidFill>
                <a:srgbClr val="000066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9211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 altLang="ja-JP" sz="1800" dirty="0" smtClean="0">
              <a:solidFill>
                <a:srgbClr val="000066"/>
              </a:solidFill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738188" y="2095500"/>
            <a:ext cx="1071562" cy="841375"/>
          </a:xfrm>
          <a:prstGeom prst="star4">
            <a:avLst>
              <a:gd name="adj" fmla="val 10648"/>
            </a:avLst>
          </a:prstGeom>
          <a:solidFill>
            <a:srgbClr val="000066"/>
          </a:solidFill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 altLang="ja-JP" sz="1800" dirty="0" smtClean="0">
              <a:solidFill>
                <a:srgbClr val="000066"/>
              </a:solidFill>
            </a:endParaRPr>
          </a:p>
        </p:txBody>
      </p:sp>
      <p:pic>
        <p:nvPicPr>
          <p:cNvPr id="7" name="Picture 2" descr="http://public.ccsds.org/sites/databases/Logos/_CCSDSLogoNoOrgText%203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8088"/>
            <a:ext cx="12954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667000"/>
            <a:ext cx="6192838" cy="2185988"/>
          </a:xfrm>
        </p:spPr>
        <p:txBody>
          <a:bodyPr lIns="0" tIns="0" rIns="0" bIns="0"/>
          <a:lstStyle>
            <a:lvl1pPr marL="0" indent="0" defTabSz="274638">
              <a:buFont typeface="Wingdings" pitchFamily="2" charset="2"/>
              <a:buNone/>
              <a:defRPr/>
            </a:lvl1pPr>
            <a:lvl2pPr marL="339725" lvl="1" indent="228600" defTabSz="274638">
              <a:buClr>
                <a:srgbClr val="E3F3FF"/>
              </a:buClr>
              <a:buFont typeface="Wingdings" pitchFamily="2" charset="2"/>
              <a:buNone/>
              <a:defRPr/>
            </a:lvl2pPr>
            <a:lvl3pPr marL="566738" lvl="2" indent="0" defTabSz="274638">
              <a:buFont typeface="Wingdings" pitchFamily="2" charset="2"/>
              <a:buNone/>
              <a:defRPr/>
            </a:lvl3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476375" y="1219200"/>
            <a:ext cx="6192838" cy="1143000"/>
          </a:xfrm>
        </p:spPr>
        <p:txBody>
          <a:bodyPr tIns="45720" bIns="45720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95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932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0091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933825" cy="5105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914400"/>
            <a:ext cx="3935413" cy="5105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43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4873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34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37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862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28559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672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0D7-4C22-4E79-9EB6-675BAC95B43B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6279-33AF-4BD4-9935-99B3089B5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72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3650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06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7" y="304800"/>
            <a:ext cx="2005013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304800"/>
            <a:ext cx="5864225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404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126439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59775" y="6572250"/>
            <a:ext cx="70961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B038EB-26C1-4082-A8AE-F11D85A65490}" type="slidenum">
              <a:rPr lang="fr-FR" sz="2000">
                <a:solidFill>
                  <a:srgbClr val="000066"/>
                </a:solidFill>
                <a:ea typeface="ＭＳ Ｐゴシック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sz="2000">
              <a:solidFill>
                <a:srgbClr val="000066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198757"/>
      </p:ext>
    </p:extLst>
  </p:cSld>
  <p:clrMapOvr>
    <a:masterClrMapping/>
  </p:clrMapOvr>
  <p:transition spd="med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0D7-4C22-4E79-9EB6-675BAC95B43B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6279-33AF-4BD4-9935-99B3089B5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32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0D7-4C22-4E79-9EB6-675BAC95B43B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6279-33AF-4BD4-9935-99B3089B5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4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0D7-4C22-4E79-9EB6-675BAC95B43B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6279-33AF-4BD4-9935-99B3089B5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76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0D7-4C22-4E79-9EB6-675BAC95B43B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6279-33AF-4BD4-9935-99B3089B5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63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0D7-4C22-4E79-9EB6-675BAC95B43B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6279-33AF-4BD4-9935-99B3089B5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43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0D7-4C22-4E79-9EB6-675BAC95B43B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6279-33AF-4BD4-9935-99B3089B5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74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0D7-4C22-4E79-9EB6-675BAC95B43B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6279-33AF-4BD4-9935-99B3089B5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54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8C0D7-4C22-4E79-9EB6-675BAC95B43B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26279-33AF-4BD4-9935-99B3089B5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47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 altLang="ja-JP" sz="1800" dirty="0" smtClean="0">
              <a:solidFill>
                <a:srgbClr val="000066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010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8021638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7073900" y="6488113"/>
            <a:ext cx="2070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400" b="1" dirty="0" smtClean="0">
                <a:solidFill>
                  <a:srgbClr val="FFFFFF"/>
                </a:solidFill>
              </a:rPr>
              <a:t>Page </a:t>
            </a:r>
            <a:fld id="{21D26E93-64EC-4D25-994E-971495B9E415}" type="slidenum">
              <a:rPr kumimoji="0" lang="en-US" altLang="ja-JP" sz="1400" b="1" smtClean="0">
                <a:solidFill>
                  <a:srgbClr val="FFFFFF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altLang="ja-JP" sz="700" b="1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166688" y="563563"/>
            <a:ext cx="644525" cy="517525"/>
          </a:xfrm>
          <a:prstGeom prst="star4">
            <a:avLst>
              <a:gd name="adj" fmla="val 10648"/>
            </a:avLst>
          </a:prstGeom>
          <a:solidFill>
            <a:srgbClr val="000066"/>
          </a:solidFill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明朝" pitchFamily="17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 altLang="ja-JP" sz="1800" dirty="0" smtClean="0">
              <a:solidFill>
                <a:srgbClr val="000066"/>
              </a:solidFill>
            </a:endParaRPr>
          </a:p>
        </p:txBody>
      </p:sp>
      <p:pic>
        <p:nvPicPr>
          <p:cNvPr id="6151" name="Picture 2" descr="http://public.ccsds.org/sites/databases/Logos/_CCSDSLogoNoOrgText%203.jpg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8088"/>
            <a:ext cx="12954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79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454025" indent="-4540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u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917575" indent="-349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t"/>
        <a:defRPr sz="2000">
          <a:solidFill>
            <a:schemeClr val="tx1"/>
          </a:solidFill>
          <a:latin typeface="+mn-lt"/>
        </a:defRPr>
      </a:lvl2pPr>
      <a:lvl3pPr marL="1322388" indent="-290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ª"/>
        <a:defRPr>
          <a:solidFill>
            <a:schemeClr val="tx1"/>
          </a:solidFill>
          <a:latin typeface="+mn-lt"/>
        </a:defRPr>
      </a:lvl3pPr>
      <a:lvl4pPr marL="17192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²"/>
        <a:defRPr sz="1600">
          <a:solidFill>
            <a:schemeClr val="tx1"/>
          </a:solidFill>
          <a:latin typeface="+mn-lt"/>
        </a:defRPr>
      </a:lvl4pPr>
      <a:lvl5pPr marL="2074863" indent="-241300" algn="l" rtl="0" eaLnBrk="0" fontAlgn="base" hangingPunct="0">
        <a:spcBef>
          <a:spcPct val="20000"/>
        </a:spcBef>
        <a:spcAft>
          <a:spcPct val="40000"/>
        </a:spcAft>
        <a:buClr>
          <a:schemeClr val="tx1"/>
        </a:buClr>
        <a:buFont typeface="Wingdings" pitchFamily="2" charset="2"/>
        <a:buChar char="±"/>
        <a:defRPr sz="1400">
          <a:solidFill>
            <a:schemeClr val="tx1"/>
          </a:solidFill>
          <a:latin typeface="+mn-lt"/>
        </a:defRPr>
      </a:lvl5pPr>
      <a:lvl6pPr marL="2532063" indent="-241300" algn="l" rtl="0" eaLnBrk="1" fontAlgn="base" hangingPunct="1">
        <a:spcBef>
          <a:spcPct val="20000"/>
        </a:spcBef>
        <a:spcAft>
          <a:spcPct val="40000"/>
        </a:spcAft>
        <a:buClr>
          <a:schemeClr val="tx1"/>
        </a:buClr>
        <a:buFont typeface="Wingdings" pitchFamily="2" charset="2"/>
        <a:buChar char="±"/>
        <a:defRPr sz="1400">
          <a:solidFill>
            <a:schemeClr val="tx1"/>
          </a:solidFill>
          <a:latin typeface="+mn-lt"/>
        </a:defRPr>
      </a:lvl6pPr>
      <a:lvl7pPr marL="2989263" indent="-241300" algn="l" rtl="0" eaLnBrk="1" fontAlgn="base" hangingPunct="1">
        <a:spcBef>
          <a:spcPct val="20000"/>
        </a:spcBef>
        <a:spcAft>
          <a:spcPct val="40000"/>
        </a:spcAft>
        <a:buClr>
          <a:schemeClr val="tx1"/>
        </a:buClr>
        <a:buFont typeface="Wingdings" pitchFamily="2" charset="2"/>
        <a:buChar char="±"/>
        <a:defRPr sz="1400">
          <a:solidFill>
            <a:schemeClr val="tx1"/>
          </a:solidFill>
          <a:latin typeface="+mn-lt"/>
        </a:defRPr>
      </a:lvl7pPr>
      <a:lvl8pPr marL="3446463" indent="-241300" algn="l" rtl="0" eaLnBrk="1" fontAlgn="base" hangingPunct="1">
        <a:spcBef>
          <a:spcPct val="20000"/>
        </a:spcBef>
        <a:spcAft>
          <a:spcPct val="40000"/>
        </a:spcAft>
        <a:buClr>
          <a:schemeClr val="tx1"/>
        </a:buClr>
        <a:buFont typeface="Wingdings" pitchFamily="2" charset="2"/>
        <a:buChar char="±"/>
        <a:defRPr sz="1400">
          <a:solidFill>
            <a:schemeClr val="tx1"/>
          </a:solidFill>
          <a:latin typeface="+mn-lt"/>
        </a:defRPr>
      </a:lvl8pPr>
      <a:lvl9pPr marL="3903663" indent="-241300" algn="l" rtl="0" eaLnBrk="1" fontAlgn="base" hangingPunct="1">
        <a:spcBef>
          <a:spcPct val="20000"/>
        </a:spcBef>
        <a:spcAft>
          <a:spcPct val="40000"/>
        </a:spcAft>
        <a:buClr>
          <a:schemeClr val="tx1"/>
        </a:buClr>
        <a:buFont typeface="Wingdings" pitchFamily="2" charset="2"/>
        <a:buChar char="±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022833"/>
              </p:ext>
            </p:extLst>
          </p:nvPr>
        </p:nvGraphicFramePr>
        <p:xfrm>
          <a:off x="58738" y="330200"/>
          <a:ext cx="4464050" cy="616267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525"/>
                <a:gridCol w="3318210"/>
                <a:gridCol w="304803"/>
                <a:gridCol w="381004"/>
                <a:gridCol w="380508"/>
              </a:tblGrid>
              <a:tr h="2222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s-IS" sz="1000" b="1" u="none" strike="noStrike">
                          <a:solidFill>
                            <a:schemeClr val="tx1"/>
                          </a:solidFill>
                          <a:effectLst/>
                        </a:rPr>
                        <a:t>Book Title</a:t>
                      </a:r>
                      <a:endParaRPr lang="is-IS" sz="1000" b="1" i="0" u="none" strike="noStrike">
                        <a:solidFill>
                          <a:schemeClr val="tx1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b="1" u="none" strike="noStrike">
                          <a:solidFill>
                            <a:schemeClr val="tx1"/>
                          </a:solidFill>
                          <a:effectLst/>
                        </a:rPr>
                        <a:t>Book</a:t>
                      </a:r>
                      <a:br>
                        <a:rPr lang="is-IS" sz="700" b="1" u="none" strike="noStrike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is-IS" sz="700" b="1" u="none" strike="noStrike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is-IS" sz="700" b="1" i="0" u="none" strike="noStrike">
                        <a:solidFill>
                          <a:schemeClr val="tx1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is-I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is-I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is-IS" sz="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Priority</a:t>
                      </a:r>
                      <a:endParaRPr lang="is-IS" sz="600" b="1" i="0" u="none" strike="noStrike" dirty="0">
                        <a:solidFill>
                          <a:schemeClr val="tx1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b="1" u="none" strike="noStrike">
                          <a:solidFill>
                            <a:schemeClr val="tx1"/>
                          </a:solidFill>
                          <a:effectLst/>
                        </a:rPr>
                        <a:t>IOAG</a:t>
                      </a:r>
                      <a:br>
                        <a:rPr lang="is-IS" sz="700" b="1" u="none" strike="noStrike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is-IS" sz="600" b="1" u="none" strike="noStrike">
                          <a:solidFill>
                            <a:schemeClr val="tx1"/>
                          </a:solidFill>
                          <a:effectLst/>
                        </a:rPr>
                        <a:t>Priority</a:t>
                      </a:r>
                      <a:endParaRPr lang="is-IS" sz="600" b="1" i="0" u="none" strike="noStrike">
                        <a:solidFill>
                          <a:schemeClr val="tx1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9900"/>
                    </a:solidFill>
                  </a:tcPr>
                </a:tc>
              </a:tr>
              <a:tr h="11880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1.01 System Architecture Working Group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>
                          <a:effectLst/>
                        </a:rPr>
                        <a:t>CCSDS Global Spacecraft Identifier Field: Code Assignment Control Procedures </a:t>
                      </a:r>
                      <a:r>
                        <a:rPr lang="en-US" sz="600" u="none" strike="noStrike" dirty="0" smtClean="0">
                          <a:effectLst/>
                        </a:rPr>
                        <a:t>(Issue 7)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Reference Architecture for Space Data Systems (Issue 2)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Registry Management Policy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YB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1.02 Security Working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CCSDS Guide for Secure System Interconnection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CCSDS Symmetric Key Management Recommendations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Network Layer Security Adaptation Profile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Symmetric Key Management Rationale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The Application of CCSDS Protocols to Secure Systems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1.04 Space Assigned Numbers Authority Working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 dirty="0">
                          <a:effectLst/>
                        </a:rPr>
                        <a:t>　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>
                          <a:effectLst/>
                        </a:rPr>
                        <a:t>Space Assigned Numbers Authority (SANA)-Role, Responsibilities, Policies and </a:t>
                      </a:r>
                      <a:r>
                        <a:rPr lang="en-US" sz="600" u="none" strike="noStrike" dirty="0" smtClean="0">
                          <a:effectLst/>
                        </a:rPr>
                        <a:t>Procedures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YB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XML Namespace </a:t>
                      </a:r>
                      <a:r>
                        <a:rPr lang="en-US" sz="700" u="none" strike="noStrike" dirty="0" smtClean="0">
                          <a:effectLst/>
                        </a:rPr>
                        <a:t>Policy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YB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1.06 Delta-DOR Working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Delta-DOR Architectureal guidelines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Delta-DOR operations - Issue 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Delta-DOR Quasar Catalogue development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Delta-DOR Raw Data Exchange Format - Issue 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Delta-DOR technical Characteristics and performance - Issue 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80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2.01 Data Archive Ingestion Working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Data Entity Dictionary </a:t>
                      </a:r>
                      <a:r>
                        <a:rPr lang="en-US" sz="700" u="none" strike="noStrike" dirty="0" smtClean="0">
                          <a:effectLst/>
                        </a:rPr>
                        <a:t>Specification </a:t>
                      </a:r>
                      <a:r>
                        <a:rPr lang="en-US" sz="700" u="none" strike="noStrike" dirty="0">
                          <a:effectLst/>
                        </a:rPr>
                        <a:t>Language (DEDSL) - XML Schema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OB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Information Lifecycle and Long Term Usage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u="none" strike="noStrike">
                          <a:effectLst/>
                        </a:rPr>
                        <a:t>Producer Archive Interface Specification Tutorial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2.02 Navigation Working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Attitude Data Message (ADM) 5 Year Review Revision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Navigation Data—Definitions and Conventions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Navigation Hardware Message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Priority 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Orbit Data Message (ODM) 5 Year Review Revision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Pointing Requests Message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Priority 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Spacecraft Maneuver Message (SMM)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Priority 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Tracking Data Message (TDM) 5 Year Review Revision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2.04 Spacecraft Monitoring and Control Working Group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 smtClean="0">
                          <a:effectLst/>
                        </a:rPr>
                        <a:t>M</a:t>
                      </a:r>
                      <a:r>
                        <a:rPr lang="en-US" altLang="ja-JP" sz="700" u="none" strike="noStrike" dirty="0" smtClean="0">
                          <a:effectLst/>
                        </a:rPr>
                        <a:t>O </a:t>
                      </a:r>
                      <a:r>
                        <a:rPr lang="is-IS" sz="700" u="none" strike="noStrike" smtClean="0">
                          <a:effectLst/>
                        </a:rPr>
                        <a:t>- </a:t>
                      </a:r>
                      <a:r>
                        <a:rPr lang="is-IS" sz="700" u="none" strike="noStrike">
                          <a:effectLst/>
                        </a:rPr>
                        <a:t>Common Services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/>
                      <a:r>
                        <a:rPr lang="en-US" altLang="ja-JP" sz="700" u="none" strike="noStrike" dirty="0" smtClean="0">
                          <a:effectLst/>
                        </a:rPr>
                        <a:t>TBD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smtClean="0">
                          <a:effectLst/>
                        </a:rPr>
                        <a:t>MO - </a:t>
                      </a:r>
                      <a:r>
                        <a:rPr lang="en-US" sz="700" u="none" strike="noStrike" dirty="0">
                          <a:effectLst/>
                        </a:rPr>
                        <a:t>Message Abstraction Layer Binding to HTTP Transport and XML Encoding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 smtClean="0">
                          <a:effectLst/>
                        </a:rPr>
                        <a:t>MO </a:t>
                      </a:r>
                      <a:r>
                        <a:rPr lang="en-US" sz="600" u="none" strike="noStrike" dirty="0">
                          <a:effectLst/>
                        </a:rPr>
                        <a:t>- Message Abstraction Layer Binding to TCP/IP Transport and Split Binary Encoding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 smtClean="0">
                          <a:effectLst/>
                        </a:rPr>
                        <a:t>MO </a:t>
                      </a:r>
                      <a:r>
                        <a:rPr lang="en-US" sz="600" u="none" strike="noStrike" dirty="0">
                          <a:effectLst/>
                        </a:rPr>
                        <a:t>- Message Abstraction Layer Binding to ZeroMQ Transport and CNES Binary Encoding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 smtClean="0">
                          <a:effectLst/>
                        </a:rPr>
                        <a:t>MO - </a:t>
                      </a:r>
                      <a:r>
                        <a:rPr lang="is-IS" sz="700" u="none" strike="noStrike">
                          <a:effectLst/>
                        </a:rPr>
                        <a:t>Mission Data Product Distribution Services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 dirty="0" smtClean="0">
                          <a:effectLst/>
                        </a:rPr>
                        <a:t>TBD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smtClean="0">
                          <a:effectLst/>
                        </a:rPr>
                        <a:t>MO </a:t>
                      </a:r>
                      <a:r>
                        <a:rPr lang="en-US" sz="700" u="none" strike="noStrike" dirty="0">
                          <a:effectLst/>
                        </a:rPr>
                        <a:t>- Monitor &amp; Control Services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 dirty="0" smtClean="0">
                          <a:effectLst/>
                        </a:rPr>
                        <a:t>TBD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 smtClean="0">
                          <a:effectLst/>
                        </a:rPr>
                        <a:t>MO  </a:t>
                      </a:r>
                      <a:r>
                        <a:rPr lang="is-IS" sz="700" u="none" strike="noStrike">
                          <a:effectLst/>
                        </a:rPr>
                        <a:t>C++ API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XML Telemetric and Command Exchange (XTCE) 1.2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 dirty="0" smtClean="0">
                          <a:effectLst/>
                        </a:rPr>
                        <a:t>TBD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2.06 Telerobotics Working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Telerobotic Operations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Telerobotic Standard (Blue Book)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2.07 Mission Planning And Scheduling 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 Working 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Mission Planning And Scheduling Green Book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3.03 Cross Support Service Management Working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 smtClean="0">
                          <a:effectLst/>
                        </a:rPr>
                        <a:t>CSSM: </a:t>
                      </a:r>
                      <a:r>
                        <a:rPr lang="is-IS" sz="700" u="none" strike="noStrike">
                          <a:effectLst/>
                        </a:rPr>
                        <a:t>File Transfer, Ground Segment, Recommended Profile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altLang="ja-JP" sz="700" u="none" strike="noStrike" smtClean="0">
                          <a:effectLst/>
                        </a:rPr>
                        <a:t>Priority 1</a:t>
                      </a:r>
                      <a:endParaRPr lang="is-IS" altLang="ja-JP" sz="700" b="0" i="0" u="none" strike="noStrike" smtClean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 smtClean="0">
                          <a:effectLst/>
                        </a:rPr>
                        <a:t>CSSM: </a:t>
                      </a:r>
                      <a:r>
                        <a:rPr lang="is-IS" sz="700" u="none" strike="noStrike">
                          <a:effectLst/>
                        </a:rPr>
                        <a:t>Planning Data Formats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 smtClean="0">
                          <a:effectLst/>
                        </a:rPr>
                        <a:t>CSSM: </a:t>
                      </a:r>
                      <a:r>
                        <a:rPr lang="is-IS" sz="700" u="none" strike="noStrike">
                          <a:effectLst/>
                        </a:rPr>
                        <a:t>Service Management Utilization Request Formats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  <a:tr h="118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 smtClean="0">
                          <a:effectLst/>
                        </a:rPr>
                        <a:t>CSSM: </a:t>
                      </a:r>
                      <a:r>
                        <a:rPr lang="is-IS" sz="700" u="none" strike="noStrike">
                          <a:effectLst/>
                        </a:rPr>
                        <a:t>Simple Schedule Format Specification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altLang="ja-JP" sz="700" u="none" strike="noStrike" dirty="0" smtClean="0">
                          <a:effectLst/>
                        </a:rPr>
                        <a:t>Priority 2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kumimoji="0" lang="en-US" altLang="ja-JP" sz="2000" kern="0" dirty="0" smtClean="0">
                <a:solidFill>
                  <a:srgbClr val="000066"/>
                </a:solidFill>
                <a:ea typeface="ＭＳ Ｐゴシック" pitchFamily="50" charset="-128"/>
              </a:rPr>
              <a:t>Agency Priorities on</a:t>
            </a:r>
            <a:r>
              <a:rPr kumimoji="0" lang="ja-JP" altLang="en-US" sz="2000" kern="0" dirty="0">
                <a:solidFill>
                  <a:srgbClr val="000066"/>
                </a:solidFill>
                <a:ea typeface="ＭＳ Ｐゴシック" pitchFamily="50" charset="-128"/>
              </a:rPr>
              <a:t> </a:t>
            </a:r>
            <a:r>
              <a:rPr kumimoji="0" lang="en-US" altLang="ja-JP" sz="2000" kern="0" dirty="0" smtClean="0">
                <a:solidFill>
                  <a:srgbClr val="FF9900"/>
                </a:solidFill>
                <a:ea typeface="ＭＳ Ｐゴシック" pitchFamily="50" charset="-128"/>
              </a:rPr>
              <a:t>Approved Projects </a:t>
            </a:r>
            <a:r>
              <a:rPr kumimoji="0" lang="en-US" altLang="ja-JP" sz="2000" kern="0" dirty="0" smtClean="0">
                <a:solidFill>
                  <a:srgbClr val="000066"/>
                </a:solidFill>
                <a:ea typeface="ＭＳ Ｐゴシック" pitchFamily="50" charset="-128"/>
              </a:rPr>
              <a:t>(as of April 2016)</a:t>
            </a:r>
            <a:endParaRPr kumimoji="0" lang="en-US" altLang="ja-JP" sz="1400" kern="0" dirty="0" smtClean="0">
              <a:solidFill>
                <a:srgbClr val="000066"/>
              </a:solidFill>
              <a:ea typeface="ＭＳ Ｐゴシック" pitchFamily="50" charset="-128"/>
            </a:endParaRPr>
          </a:p>
        </p:txBody>
      </p:sp>
      <p:sp>
        <p:nvSpPr>
          <p:cNvPr id="92475" name="テキスト ボックス 1"/>
          <p:cNvSpPr txBox="1">
            <a:spLocks noChangeArrowheads="1"/>
          </p:cNvSpPr>
          <p:nvPr/>
        </p:nvSpPr>
        <p:spPr bwMode="auto">
          <a:xfrm>
            <a:off x="4763" y="6499225"/>
            <a:ext cx="4535487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72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u"/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t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ª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²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40000"/>
              </a:spcAft>
              <a:buClr>
                <a:schemeClr val="tx1"/>
              </a:buClr>
              <a:buFont typeface="Wingdings" pitchFamily="2" charset="2"/>
              <a:buChar char="±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40000"/>
              </a:spcAft>
              <a:buClr>
                <a:schemeClr val="tx1"/>
              </a:buClr>
              <a:buFont typeface="Wingdings" pitchFamily="2" charset="2"/>
              <a:buChar char="±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40000"/>
              </a:spcAft>
              <a:buClr>
                <a:schemeClr val="tx1"/>
              </a:buClr>
              <a:buFont typeface="Wingdings" pitchFamily="2" charset="2"/>
              <a:buChar char="±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40000"/>
              </a:spcAft>
              <a:buClr>
                <a:schemeClr val="tx1"/>
              </a:buClr>
              <a:buFont typeface="Wingdings" pitchFamily="2" charset="2"/>
              <a:buChar char="±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40000"/>
              </a:spcAft>
              <a:buClr>
                <a:schemeClr val="tx1"/>
              </a:buClr>
              <a:buFont typeface="Wingdings" pitchFamily="2" charset="2"/>
              <a:buChar char="±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ja-JP" sz="800" b="1">
                <a:solidFill>
                  <a:srgbClr val="FF0000"/>
                </a:solidFill>
                <a:ea typeface="ＭＳ 明朝" pitchFamily="17" charset="-128"/>
              </a:rPr>
              <a:t>The above data are derived from “CCSDS Projects - All Approved and Pending  Projects“ </a:t>
            </a:r>
          </a:p>
          <a:p>
            <a:pPr eaLnBrk="1" fontAlgn="base" hangingPunct="1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ja-JP" sz="800" b="1">
                <a:solidFill>
                  <a:srgbClr val="FF0000"/>
                </a:solidFill>
                <a:ea typeface="ＭＳ 明朝" pitchFamily="17" charset="-128"/>
              </a:rPr>
              <a:t>as of April 14, 2016</a:t>
            </a:r>
            <a:endParaRPr lang="ja-JP" altLang="en-US" sz="800" b="1">
              <a:solidFill>
                <a:srgbClr val="FF0000"/>
              </a:solidFill>
              <a:ea typeface="ＭＳ 明朝" pitchFamily="17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943533"/>
              </p:ext>
            </p:extLst>
          </p:nvPr>
        </p:nvGraphicFramePr>
        <p:xfrm>
          <a:off x="4581525" y="330200"/>
          <a:ext cx="4541838" cy="651984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4059"/>
                <a:gridCol w="3426280"/>
                <a:gridCol w="285423"/>
                <a:gridCol w="360036"/>
                <a:gridCol w="396040"/>
              </a:tblGrid>
              <a:tr h="2178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Book Title</a:t>
                      </a:r>
                      <a:endParaRPr lang="is-IS" sz="900" b="1" i="0" u="none" strike="noStrike" dirty="0">
                        <a:solidFill>
                          <a:schemeClr val="tx1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b="1" u="none" strike="noStrike">
                          <a:solidFill>
                            <a:schemeClr val="tx1"/>
                          </a:solidFill>
                          <a:effectLst/>
                        </a:rPr>
                        <a:t>Book</a:t>
                      </a:r>
                      <a:br>
                        <a:rPr lang="is-IS" sz="700" b="1" u="none" strike="noStrike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is-IS" sz="700" b="1" u="none" strike="noStrike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is-IS" sz="700" b="1" i="0" u="none" strike="noStrike">
                        <a:solidFill>
                          <a:schemeClr val="tx1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is-I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is-I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is-I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Priority</a:t>
                      </a:r>
                      <a:endParaRPr lang="is-IS" sz="700" b="1" i="0" u="none" strike="noStrike" dirty="0">
                        <a:solidFill>
                          <a:schemeClr val="tx1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b="1" u="none" strike="noStrike">
                          <a:solidFill>
                            <a:schemeClr val="tx1"/>
                          </a:solidFill>
                          <a:effectLst/>
                        </a:rPr>
                        <a:t>IOAG</a:t>
                      </a:r>
                      <a:br>
                        <a:rPr lang="is-IS" sz="700" b="1" u="none" strike="noStrike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is-IS" sz="600" b="1" u="none" strike="noStrike">
                          <a:solidFill>
                            <a:schemeClr val="tx1"/>
                          </a:solidFill>
                          <a:effectLst/>
                        </a:rPr>
                        <a:t>Priority</a:t>
                      </a:r>
                      <a:endParaRPr lang="is-IS" sz="600" b="1" i="0" u="none" strike="noStrike">
                        <a:solidFill>
                          <a:schemeClr val="tx1"/>
                        </a:solidFill>
                        <a:effectLst/>
                        <a:latin typeface="MS UI Gothic"/>
                      </a:endParaRPr>
                    </a:p>
                  </a:txBody>
                  <a:tcPr marL="4521" marR="4521" marT="4521" marB="0" anchor="ctr">
                    <a:solidFill>
                      <a:srgbClr val="FF9900"/>
                    </a:solidFill>
                  </a:tcPr>
                </a:tc>
              </a:tr>
              <a:tr h="11458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3.06 Cross Support Transfer Services Working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Cross-Support Specification Framework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Priority 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Cross-Support-Transfer Services Specification Framework Concept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Guidelines for Specification of Cross Support Transfer Services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Monitored Data - Cross Support Transfer Services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Priority 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SLE - Forward Space Packet Service Specification. Blue Book : B-2 Update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SLE - Return All Frames Service Specification. Blue Book : B-3 Update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SLE - Return Operational Control Field Service Specification. Blue Book : B-2 Update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SLE —Forward CLTU Service Specification. Blue Book : B-3 Update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SLE Return </a:t>
                      </a:r>
                      <a:r>
                        <a:rPr lang="en-US" sz="700" u="none" strike="noStrike" dirty="0" smtClean="0">
                          <a:effectLst/>
                        </a:rPr>
                        <a:t>Channel </a:t>
                      </a:r>
                      <a:r>
                        <a:rPr lang="en-US" sz="700" u="none" strike="noStrike" dirty="0">
                          <a:effectLst/>
                        </a:rPr>
                        <a:t>Frames Service Specification. Blue Book : B-2 Update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Tracking Data Cross support Transfer Service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Priority 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4.02 Application Support Services Working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Electronic Data Sheets and Common Dictionary of Terms - Overview and Rationale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 dirty="0">
                          <a:effectLst/>
                        </a:rPr>
                        <a:t>　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 smtClean="0">
                          <a:effectLst/>
                        </a:rPr>
                        <a:t>Specification for Dictionary of Terms for Electronic Data Sheets for Onboard Components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>
                          <a:effectLst/>
                        </a:rPr>
                        <a:t>XML Specification for Electronic Data Sheets for Onboard Devices and Software Components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4.03 Onboard Wireless Working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RFID Tag Encoding Specification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Wireless Local Area Network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Wireless Network Communications Overview for Space Mission Operations, Issue 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5.01 RF and Modulation Working Group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Evolutions of CCSDS recommendations for RF &amp; Modulation systems, part 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altLang="ja-JP" sz="700" u="none" strike="noStrike" smtClean="0">
                          <a:effectLst/>
                        </a:rPr>
                        <a:t>Priority 1</a:t>
                      </a:r>
                      <a:endParaRPr lang="is-IS" altLang="ja-JP" sz="700" b="0" i="0" u="none" strike="noStrike" smtClean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Simultaneous Transmission of GMSK Telemetry and PN Ranging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5.02 Space Link Coding and Synchronization Working Group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Next Generation Uplink Coding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TM Channel Coding for DVB-S2, Green Book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TM Channel Coding for SCCC, Green Book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Update TM channel coding Blue Book with LDPC slicing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5.03 Multispectral and Hyperspectral Data Compression Working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Image Data Compression, Issue 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Low-Complexity Near-Lossless Multispectral &amp; Hyperspectral Image Compression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u="none" strike="noStrike">
                          <a:effectLst/>
                        </a:rPr>
                        <a:t>Spectral Pre-Processing Transform for Multispectral &amp; Hyperspectral Image Compression</a:t>
                      </a:r>
                      <a:endParaRPr lang="is-IS" sz="6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5.04 Space Link Protocols Working Group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Unified Space Data Link Protocol Blue Book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Unified Space Data Link Protocol Green Book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5.09 Space Data Link Security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Working</a:t>
                      </a:r>
                      <a:r>
                        <a:rPr lang="en-US" sz="700" b="0" u="none" strike="noStrike" baseline="0" dirty="0" smtClean="0">
                          <a:solidFill>
                            <a:srgbClr val="000000"/>
                          </a:solidFill>
                          <a:effectLst/>
                        </a:rPr>
                        <a:t> 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Space Data Link Security (SDLS) protocol : extended procedures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Priority 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Space Data Link Security Concept of Operation, Issue 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5.10 Optical Communications Working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Atmospheric Characterization for Optical Communications Systems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Priority 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Optical Communications Coding &amp; Synchronization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Priority 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Optical Communications Concepts and Terminologies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Priority 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Optical Communications Physical Layer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Priority 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6.08 Motion Imagery and Applications Working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Requirements for Streaming Services over Bundle Protocol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6.09 Delay Tolerant Networking Working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Bundle Security Protocol for CCSDS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altLang="ja-JP" sz="700" u="none" strike="noStrike" smtClean="0">
                          <a:effectLst/>
                        </a:rPr>
                        <a:t>Priority 1</a:t>
                      </a:r>
                      <a:endParaRPr lang="is-IS" altLang="ja-JP" sz="700" b="0" i="0" u="none" strike="noStrike" smtClean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Contact Graph Routing (CGR) for CCSDS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6.10 Voice Working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Green Book Update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Voice and Audio Communications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Charter : 6.12 CFDP Revisions Working </a:t>
                      </a:r>
                      <a:r>
                        <a:rPr lang="en-US" sz="7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EC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smtClean="0">
                          <a:effectLst/>
                        </a:rPr>
                        <a:t>CFDP </a:t>
                      </a:r>
                      <a:r>
                        <a:rPr lang="en-US" sz="700" u="none" strike="noStrike" dirty="0">
                          <a:effectLst/>
                        </a:rPr>
                        <a:t>Revisions -- Interoperability Test Plan and Report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YB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smtClean="0">
                          <a:effectLst/>
                        </a:rPr>
                        <a:t>CFDP </a:t>
                      </a:r>
                      <a:r>
                        <a:rPr lang="en-US" sz="700" u="none" strike="noStrike" dirty="0">
                          <a:effectLst/>
                        </a:rPr>
                        <a:t>Update -- Blue Book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altLang="ja-JP" sz="700" u="none" strike="noStrike" smtClean="0">
                          <a:effectLst/>
                        </a:rPr>
                        <a:t>Priority 1</a:t>
                      </a:r>
                      <a:endParaRPr lang="is-IS" altLang="ja-JP" sz="700" b="0" i="0" u="none" strike="noStrike" smtClean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smtClean="0">
                          <a:effectLst/>
                        </a:rPr>
                        <a:t>CFDP </a:t>
                      </a:r>
                      <a:r>
                        <a:rPr lang="en-US" sz="700" u="none" strike="noStrike" dirty="0">
                          <a:effectLst/>
                        </a:rPr>
                        <a:t>Update -- Implementer's Guide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  <a:tr h="1145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smtClean="0">
                          <a:effectLst/>
                        </a:rPr>
                        <a:t>CFDP </a:t>
                      </a:r>
                      <a:r>
                        <a:rPr lang="en-US" sz="700" u="none" strike="noStrike" dirty="0">
                          <a:effectLst/>
                        </a:rPr>
                        <a:t>Update -- Introduction and Overview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700" u="none" strike="noStrike" dirty="0">
                          <a:effectLst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S UI Gothic"/>
                      </a:endParaRPr>
                    </a:p>
                  </a:txBody>
                  <a:tcPr marL="4424" marR="4424" marT="4424" marB="0" anchor="ctr"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65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kumimoji="0" lang="en-US" altLang="ja-JP" sz="2400" kern="0" dirty="0" smtClean="0">
                <a:solidFill>
                  <a:srgbClr val="000066"/>
                </a:solidFill>
                <a:ea typeface="ＭＳ Ｐゴシック" pitchFamily="50" charset="-128"/>
              </a:rPr>
              <a:t>Agency Priorities on </a:t>
            </a:r>
            <a:r>
              <a:rPr kumimoji="0" lang="en-US" altLang="ja-JP" sz="2400" kern="0" dirty="0" smtClean="0">
                <a:solidFill>
                  <a:srgbClr val="FF9900"/>
                </a:solidFill>
                <a:ea typeface="ＭＳ Ｐゴシック" pitchFamily="50" charset="-128"/>
              </a:rPr>
              <a:t>Draft Projects </a:t>
            </a:r>
            <a:r>
              <a:rPr kumimoji="0" lang="en-US" altLang="ja-JP" sz="2000" kern="0" dirty="0" smtClean="0">
                <a:solidFill>
                  <a:srgbClr val="000066"/>
                </a:solidFill>
                <a:ea typeface="ＭＳ Ｐゴシック" pitchFamily="50" charset="-128"/>
              </a:rPr>
              <a:t>(as of April 2016)</a:t>
            </a:r>
            <a:endParaRPr kumimoji="0" lang="en-US" altLang="ja-JP" sz="1600" kern="0" dirty="0" smtClean="0">
              <a:solidFill>
                <a:srgbClr val="000066"/>
              </a:solidFill>
              <a:ea typeface="ＭＳ Ｐゴシック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440397"/>
              </p:ext>
            </p:extLst>
          </p:nvPr>
        </p:nvGraphicFramePr>
        <p:xfrm>
          <a:off x="76200" y="533400"/>
          <a:ext cx="4464050" cy="588963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3060"/>
                <a:gridCol w="3557739"/>
                <a:gridCol w="156623"/>
                <a:gridCol w="338314"/>
                <a:gridCol w="338314"/>
              </a:tblGrid>
              <a:tr h="257623"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</a:rPr>
                        <a:t>Book Title</a:t>
                      </a:r>
                      <a:endParaRPr lang="ja-JP" sz="900" b="1" kern="100" dirty="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100" marR="6100" marT="6100" marB="0" anchor="ctr"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ja-JP" sz="900" b="1" kern="100" dirty="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44310" marR="4431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ja-JP" sz="600" b="1" kern="100" dirty="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44311" marR="44311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xxx </a:t>
                      </a:r>
                      <a:r>
                        <a:rPr lang="is-IS" sz="7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Priority</a:t>
                      </a:r>
                      <a:endParaRPr lang="is-IS" sz="7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7" marR="3607" marT="360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is-IS" sz="7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IOAG Priority</a:t>
                      </a:r>
                    </a:p>
                  </a:txBody>
                  <a:tcPr marL="3607" marR="3607" marT="3607" marB="0" anchor="ctr">
                    <a:solidFill>
                      <a:srgbClr val="FF9900"/>
                    </a:solidFill>
                  </a:tcPr>
                </a:tc>
              </a:tr>
              <a:tr h="12519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1.01 System Architecture Working 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CCSDS Application &amp; Support Layer Architecture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CCSDS Glossary updates (SANA)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YB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CCSDS XML Guidelines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YB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Reference Architecture for Space Data Systems (Issue 3)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Reference Information Architecture, Infrastructure Services and Interfaces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1.02 Security Working 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CCSDS Authentication Credentials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Network Layer Security over Space Packets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Secure Software Engineering for Space Missions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1.04 Space Assigned Numbers Authority Working 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CCSDS XML Namespace RFC (Internet Draft)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YB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1.05 Time Code Formats Working 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Time Service Architecture (Magenta Book)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Charter : 1.BOF1 Timeline Data Exchange BoF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Timeline Data Standard (Blue Book)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2.01 Data Archive Ingestion Working Group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21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5 year update of document 652.0-M-1  Audit and Certification of Trustworthy Digital Repositories. (ISO 16363)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OAIS 5 year review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2.02 Navigation Working Group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Events Message (Predicted Orbital Events)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Fragmentation Data Message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Launch Data Message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Spacecraft Perturbation Message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Spacecraft Re-Entry Messsage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2.04 Spacecraft Monitoring and Control Working Group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Mission Operations Automation Services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TBD</a:t>
                      </a: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Mission Operations File Management Services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TBD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Mission Operations Navigation Services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TBD</a:t>
                      </a:r>
                      <a:endParaRPr lang="ja-JP" alt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Mission Operations Planning Services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TBD</a:t>
                      </a: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Mission Operations Remote Buffer Management Services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TBD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Mission Operations Scheduling Services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TBD</a:t>
                      </a:r>
                      <a:endParaRPr lang="ja-JP" alt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Mission Operations Software Management Services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TBD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Mission Operations Time Services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TBD</a:t>
                      </a:r>
                      <a:endParaRPr lang="ja-JP" alt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2.07 Mission Planning And Scheduling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Mission Planning And Scheduling Blue Book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3.03 Cross Support Service Management Working Group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 smtClean="0">
                          <a:effectLst/>
                        </a:rPr>
                        <a:t>CSSM: </a:t>
                      </a:r>
                      <a:r>
                        <a:rPr lang="is-IS" sz="700" u="none" strike="noStrike">
                          <a:effectLst/>
                        </a:rPr>
                        <a:t>Best Practices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 smtClean="0">
                          <a:effectLst/>
                        </a:rPr>
                        <a:t>CSSM: </a:t>
                      </a:r>
                      <a:r>
                        <a:rPr lang="is-IS" sz="700" u="none" strike="noStrike">
                          <a:effectLst/>
                        </a:rPr>
                        <a:t>Event Sequence Data Format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u="none" strike="noStrike" smtClean="0">
                          <a:effectLst/>
                        </a:rPr>
                        <a:t>CSSM: </a:t>
                      </a:r>
                      <a:r>
                        <a:rPr lang="fr-FR" sz="700" u="none" strike="noStrike">
                          <a:effectLst/>
                        </a:rPr>
                        <a:t>Management Services (Automation)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 smtClean="0">
                          <a:effectLst/>
                        </a:rPr>
                        <a:t>CSSM: </a:t>
                      </a:r>
                      <a:r>
                        <a:rPr lang="is-IS" sz="700" u="none" strike="noStrike">
                          <a:effectLst/>
                        </a:rPr>
                        <a:t>Service Accounting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315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 smtClean="0">
                          <a:effectLst/>
                        </a:rPr>
                        <a:t>CSSM: </a:t>
                      </a:r>
                      <a:r>
                        <a:rPr lang="is-IS" sz="700" u="none" strike="noStrike">
                          <a:effectLst/>
                        </a:rPr>
                        <a:t>Service Agreement and Service Configuration Profile Data Formats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u="none" strike="noStrike" smtClean="0">
                          <a:effectLst/>
                        </a:rPr>
                        <a:t>CSSM: </a:t>
                      </a:r>
                      <a:r>
                        <a:rPr lang="fr-FR" sz="700" u="none" strike="noStrike">
                          <a:effectLst/>
                        </a:rPr>
                        <a:t>Service Catalog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  <a:tr h="1251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 smtClean="0">
                          <a:effectLst/>
                        </a:rPr>
                        <a:t>CSSM: </a:t>
                      </a:r>
                      <a:r>
                        <a:rPr lang="is-IS" sz="700" u="none" strike="noStrike">
                          <a:effectLst/>
                        </a:rPr>
                        <a:t>Service Package Data Formats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00" marR="6100" marT="610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988658"/>
              </p:ext>
            </p:extLst>
          </p:nvPr>
        </p:nvGraphicFramePr>
        <p:xfrm>
          <a:off x="4619625" y="533400"/>
          <a:ext cx="4464050" cy="553719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1352"/>
                <a:gridCol w="3560496"/>
                <a:gridCol w="156424"/>
                <a:gridCol w="337889"/>
                <a:gridCol w="337889"/>
              </a:tblGrid>
              <a:tr h="257644"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</a:rPr>
                        <a:t>Book Title</a:t>
                      </a:r>
                      <a:endParaRPr lang="ja-JP" sz="900" b="1" kern="100" dirty="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535" marR="6535" marT="6536" marB="0" anchor="ctr"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ja-JP" sz="700" b="1" kern="100" dirty="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44310" marR="4431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B9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ja-JP" sz="700" b="1" kern="100" dirty="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44311" marR="44311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xxx </a:t>
                      </a:r>
                      <a:r>
                        <a:rPr lang="is-IS" sz="7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Priority</a:t>
                      </a:r>
                      <a:endParaRPr lang="is-IS" sz="7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7" marR="3607" marT="360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is-IS" sz="700" b="1" kern="100" dirty="0">
                          <a:effectLst/>
                        </a:rPr>
                        <a:t>IOAG Priority</a:t>
                      </a:r>
                      <a:endParaRPr lang="is-IS" sz="7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7" marR="3607" marT="3607" marB="0" anchor="ctr">
                    <a:solidFill>
                      <a:srgbClr val="FF9900"/>
                    </a:solidFill>
                  </a:tcPr>
                </a:tc>
              </a:tr>
              <a:tr h="1215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3.06 Cross Support Transfer Services Working Group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Cross Support Transfer Services : Service Control CSTS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Cross Support Transfer Services: Forward Frame CSTS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4.01 Subnetwork Services Working Group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SOIS Subnetwork Services - Subnetwork Deterministic Service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SOIS Subnetwork Services - Utilization Profiles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4.02 Application Support Services Working Group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CAST Flight Software as a CCSDS Onboard Reference Architecture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OB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NASA core Flight System (cFS) as a CCSDS Onboard Reference Architecture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OB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SAVOIR as a CCSDS Onboard Reference Architecture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OB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Spacecraft Onboard Interfaces Services User's Guide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4.03 Onboard Wireless Working Group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RFID Tag Encoding Specification for GS1-EPC Compatibility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 dirty="0">
                          <a:effectLst/>
                        </a:rPr>
                        <a:t>-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Spacecraft Onboard Interface Services - RFID Sensing Recommended Standard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2199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Spacecraft Onboard Interface Services - RFID-Based Inventory Management Systems, Security Enhancements, Issue 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5.01 RF and Modulation Working 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99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Bandwidth-Efficient Modulations: Summary of Definition, Implementation, and Performance (UPDATE)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Planetary Communications System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5.02 Space Link Coding and Synchronization Working 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Adaptive Code and Modulation (ACM) Systems for CCSDS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Erasure Correcting Codes for Near Earth and Deep Space communications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2199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Proximity-1 Coding &amp; Synchronization Sublayer Modification to support USLP Frame Format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5.03 Multispectral and Hyperspectral Data Compression Working Group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Low-Complexity Near-Lossless Multispectral &amp; Hyperspectral Image Compression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Spectral Pre-Processing Transform for Multispectral &amp; Hyperspectral Image Compression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5.09 Space Data Link Security WG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Security at the </a:t>
                      </a:r>
                      <a:r>
                        <a:rPr lang="en-US" sz="700" u="none" strike="noStrike" dirty="0" smtClean="0">
                          <a:effectLst/>
                        </a:rPr>
                        <a:t>Physical </a:t>
                      </a:r>
                      <a:r>
                        <a:rPr lang="en-US" sz="700" u="none" strike="noStrike" dirty="0">
                          <a:effectLst/>
                        </a:rPr>
                        <a:t>Layer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Space Data Link Security Concept of Operation, Issue 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5.10 Optical Communications Working Group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157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ja-JP" altLang="en-US" sz="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u="none" strike="noStrike" kern="1200" dirty="0">
                          <a:effectLst/>
                        </a:rPr>
                        <a:t>Method(s) for using real-time weather and atmospheric characterization data</a:t>
                      </a:r>
                      <a:endParaRPr lang="en-US" sz="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ja-JP" altLang="en-US" sz="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u="none" strike="noStrike" kern="1200" dirty="0">
                          <a:effectLst/>
                        </a:rPr>
                        <a:t>Modulation and coding for forward optical links</a:t>
                      </a:r>
                      <a:endParaRPr lang="en-US" sz="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ja-JP" altLang="en-US" sz="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u="none" strike="noStrike" kern="1200" dirty="0">
                          <a:effectLst/>
                        </a:rPr>
                        <a:t>Optical communications physical layer and coding and synchronization sublayer</a:t>
                      </a:r>
                      <a:endParaRPr lang="en-US" sz="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ja-JP" altLang="en-US" sz="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s-IS" sz="700" u="none" strike="noStrike" kern="1200">
                          <a:effectLst/>
                        </a:rPr>
                        <a:t>Optical communications profiles</a:t>
                      </a:r>
                      <a:endParaRPr lang="is-IS" sz="7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MB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Charter : 6.09 Delay Tolerant Networking Working Group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D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CCSDS Bundle Protocol Network Management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CCSDS Bundle Protocol Network Management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CCSDS Bundle Protocol Streaming Support Blue Book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CCSDS Bundle Protocol Streaming Support Green Book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Erasure Coding for LTP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First-Hop / Last-Hop Applications for DTN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BB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  <a:tr h="1215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 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700" u="none" strike="noStrike">
                          <a:effectLst/>
                        </a:rPr>
                        <a:t>SSI Cross-Support and Administration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u="none" strike="noStrike">
                          <a:effectLst/>
                        </a:rPr>
                        <a:t>GB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535" marR="6535" marT="6536" marB="0" anchor="ctr"/>
                </a:tc>
              </a:tr>
            </a:tbl>
          </a:graphicData>
        </a:graphic>
      </p:graphicFrame>
      <p:sp>
        <p:nvSpPr>
          <p:cNvPr id="94745" name="テキスト ボックス 1"/>
          <p:cNvSpPr txBox="1">
            <a:spLocks noChangeArrowheads="1"/>
          </p:cNvSpPr>
          <p:nvPr/>
        </p:nvSpPr>
        <p:spPr bwMode="auto">
          <a:xfrm>
            <a:off x="4614863" y="6172200"/>
            <a:ext cx="4537075" cy="211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72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u"/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t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ª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²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40000"/>
              </a:spcAft>
              <a:buClr>
                <a:schemeClr val="tx1"/>
              </a:buClr>
              <a:buFont typeface="Wingdings" pitchFamily="2" charset="2"/>
              <a:buChar char="±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40000"/>
              </a:spcAft>
              <a:buClr>
                <a:schemeClr val="tx1"/>
              </a:buClr>
              <a:buFont typeface="Wingdings" pitchFamily="2" charset="2"/>
              <a:buChar char="±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40000"/>
              </a:spcAft>
              <a:buClr>
                <a:schemeClr val="tx1"/>
              </a:buClr>
              <a:buFont typeface="Wingdings" pitchFamily="2" charset="2"/>
              <a:buChar char="±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40000"/>
              </a:spcAft>
              <a:buClr>
                <a:schemeClr val="tx1"/>
              </a:buClr>
              <a:buFont typeface="Wingdings" pitchFamily="2" charset="2"/>
              <a:buChar char="±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40000"/>
              </a:spcAft>
              <a:buClr>
                <a:schemeClr val="tx1"/>
              </a:buClr>
              <a:buFont typeface="Wingdings" pitchFamily="2" charset="2"/>
              <a:buChar char="±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ja-JP" sz="800" b="1">
                <a:solidFill>
                  <a:srgbClr val="FF0000"/>
                </a:solidFill>
                <a:ea typeface="ＭＳ 明朝" pitchFamily="17" charset="-128"/>
              </a:rPr>
              <a:t>The above data are derived from “CCSDS Projects - All Draft Projects“ as of April 14, 2016</a:t>
            </a:r>
            <a:endParaRPr lang="ja-JP" altLang="en-US" sz="800" b="1">
              <a:solidFill>
                <a:srgbClr val="FF0000"/>
              </a:solidFill>
              <a:ea typeface="ＭＳ 明朝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86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MOL Activities report Mar07">
  <a:themeElements>
    <a:clrScheme name="MOL draft white bg less graphic sfont 12">
      <a:dk1>
        <a:srgbClr val="000066"/>
      </a:dk1>
      <a:lt1>
        <a:srgbClr val="FFFFFF"/>
      </a:lt1>
      <a:dk2>
        <a:srgbClr val="000066"/>
      </a:dk2>
      <a:lt2>
        <a:srgbClr val="C0C0C0"/>
      </a:lt2>
      <a:accent1>
        <a:srgbClr val="B2B2B2"/>
      </a:accent1>
      <a:accent2>
        <a:srgbClr val="E2E1C0"/>
      </a:accent2>
      <a:accent3>
        <a:srgbClr val="FFFFFF"/>
      </a:accent3>
      <a:accent4>
        <a:srgbClr val="000056"/>
      </a:accent4>
      <a:accent5>
        <a:srgbClr val="D5D5D5"/>
      </a:accent5>
      <a:accent6>
        <a:srgbClr val="CDCCAE"/>
      </a:accent6>
      <a:hlink>
        <a:srgbClr val="001BE2"/>
      </a:hlink>
      <a:folHlink>
        <a:srgbClr val="8900DE"/>
      </a:folHlink>
    </a:clrScheme>
    <a:fontScheme name="MOL draft white bg less graphic s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L draft white bg less graphic sfo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L draft white bg less graphic sfo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8">
        <a:dk1>
          <a:srgbClr val="000000"/>
        </a:dk1>
        <a:lt1>
          <a:srgbClr val="FFFFFF"/>
        </a:lt1>
        <a:dk2>
          <a:srgbClr val="B69404"/>
        </a:dk2>
        <a:lt2>
          <a:srgbClr val="C0C0C0"/>
        </a:lt2>
        <a:accent1>
          <a:srgbClr val="0000FF"/>
        </a:accent1>
        <a:accent2>
          <a:srgbClr val="E2E1C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CDCCAE"/>
        </a:accent6>
        <a:hlink>
          <a:srgbClr val="3D97AF"/>
        </a:hlink>
        <a:folHlink>
          <a:srgbClr val="B72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9">
        <a:dk1>
          <a:srgbClr val="C0C0C0"/>
        </a:dk1>
        <a:lt1>
          <a:srgbClr val="DDF2FF"/>
        </a:lt1>
        <a:dk2>
          <a:srgbClr val="000000"/>
        </a:dk2>
        <a:lt2>
          <a:srgbClr val="E3F4FF"/>
        </a:lt2>
        <a:accent1>
          <a:srgbClr val="B2B2B2"/>
        </a:accent1>
        <a:accent2>
          <a:srgbClr val="E2E1C0"/>
        </a:accent2>
        <a:accent3>
          <a:srgbClr val="AAAAAA"/>
        </a:accent3>
        <a:accent4>
          <a:srgbClr val="BDCFDA"/>
        </a:accent4>
        <a:accent5>
          <a:srgbClr val="D5D5D5"/>
        </a:accent5>
        <a:accent6>
          <a:srgbClr val="CDCCAE"/>
        </a:accent6>
        <a:hlink>
          <a:srgbClr val="ADB7FF"/>
        </a:hlink>
        <a:folHlink>
          <a:srgbClr val="C56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L draft white bg less graphic sfont 10">
        <a:dk1>
          <a:srgbClr val="000066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E2E1C0"/>
        </a:accent2>
        <a:accent3>
          <a:srgbClr val="FFFFFF"/>
        </a:accent3>
        <a:accent4>
          <a:srgbClr val="000056"/>
        </a:accent4>
        <a:accent5>
          <a:srgbClr val="D5D5D5"/>
        </a:accent5>
        <a:accent6>
          <a:srgbClr val="CDCCAE"/>
        </a:accent6>
        <a:hlink>
          <a:srgbClr val="ADB7FF"/>
        </a:hlink>
        <a:folHlink>
          <a:srgbClr val="C5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11">
        <a:dk1>
          <a:srgbClr val="000066"/>
        </a:dk1>
        <a:lt1>
          <a:srgbClr val="FFFFFF"/>
        </a:lt1>
        <a:dk2>
          <a:srgbClr val="000066"/>
        </a:dk2>
        <a:lt2>
          <a:srgbClr val="C0C0C0"/>
        </a:lt2>
        <a:accent1>
          <a:srgbClr val="B2B2B2"/>
        </a:accent1>
        <a:accent2>
          <a:srgbClr val="E2E1C0"/>
        </a:accent2>
        <a:accent3>
          <a:srgbClr val="FFFFFF"/>
        </a:accent3>
        <a:accent4>
          <a:srgbClr val="000056"/>
        </a:accent4>
        <a:accent5>
          <a:srgbClr val="D5D5D5"/>
        </a:accent5>
        <a:accent6>
          <a:srgbClr val="CDCCAE"/>
        </a:accent6>
        <a:hlink>
          <a:srgbClr val="ADB7FF"/>
        </a:hlink>
        <a:folHlink>
          <a:srgbClr val="C5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12">
        <a:dk1>
          <a:srgbClr val="000066"/>
        </a:dk1>
        <a:lt1>
          <a:srgbClr val="FFFFFF"/>
        </a:lt1>
        <a:dk2>
          <a:srgbClr val="000066"/>
        </a:dk2>
        <a:lt2>
          <a:srgbClr val="C0C0C0"/>
        </a:lt2>
        <a:accent1>
          <a:srgbClr val="B2B2B2"/>
        </a:accent1>
        <a:accent2>
          <a:srgbClr val="E2E1C0"/>
        </a:accent2>
        <a:accent3>
          <a:srgbClr val="FFFFFF"/>
        </a:accent3>
        <a:accent4>
          <a:srgbClr val="000056"/>
        </a:accent4>
        <a:accent5>
          <a:srgbClr val="D5D5D5"/>
        </a:accent5>
        <a:accent6>
          <a:srgbClr val="CDCCAE"/>
        </a:accent6>
        <a:hlink>
          <a:srgbClr val="001BE2"/>
        </a:hlink>
        <a:folHlink>
          <a:srgbClr val="8900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1714</Words>
  <Application>Microsoft Office PowerPoint</Application>
  <PresentationFormat>画面に合わせる (4:3)</PresentationFormat>
  <Paragraphs>634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Office ​​テーマ</vt:lpstr>
      <vt:lpstr>4_MOL Activities report Mar07</vt:lpstr>
      <vt:lpstr>PowerPoint プレゼンテーション</vt:lpstr>
      <vt:lpstr>PowerPoint プレゼンテーション</vt:lpstr>
    </vt:vector>
  </TitlesOfParts>
  <Company>宇宙航空研究開発機構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T.S</dc:creator>
  <cp:lastModifiedBy>T.S</cp:lastModifiedBy>
  <cp:revision>1</cp:revision>
  <dcterms:created xsi:type="dcterms:W3CDTF">2016-04-21T13:58:02Z</dcterms:created>
  <dcterms:modified xsi:type="dcterms:W3CDTF">2016-04-21T14:00:44Z</dcterms:modified>
</cp:coreProperties>
</file>