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644" r:id="rId2"/>
    <p:sldId id="674" r:id="rId3"/>
    <p:sldId id="703" r:id="rId4"/>
    <p:sldId id="699" r:id="rId5"/>
    <p:sldId id="704" r:id="rId6"/>
    <p:sldId id="736" r:id="rId7"/>
    <p:sldId id="737" r:id="rId8"/>
    <p:sldId id="738" r:id="rId9"/>
    <p:sldId id="709" r:id="rId10"/>
    <p:sldId id="708" r:id="rId11"/>
    <p:sldId id="705" r:id="rId12"/>
    <p:sldId id="706" r:id="rId13"/>
    <p:sldId id="707" r:id="rId14"/>
    <p:sldId id="729" r:id="rId15"/>
    <p:sldId id="730" r:id="rId16"/>
    <p:sldId id="731" r:id="rId17"/>
    <p:sldId id="732" r:id="rId18"/>
    <p:sldId id="733" r:id="rId19"/>
    <p:sldId id="734" r:id="rId20"/>
    <p:sldId id="735" r:id="rId21"/>
    <p:sldId id="700" r:id="rId22"/>
    <p:sldId id="721" r:id="rId23"/>
    <p:sldId id="722" r:id="rId24"/>
    <p:sldId id="723" r:id="rId25"/>
    <p:sldId id="724" r:id="rId26"/>
    <p:sldId id="725" r:id="rId27"/>
    <p:sldId id="726" r:id="rId28"/>
    <p:sldId id="727" r:id="rId29"/>
    <p:sldId id="728" r:id="rId30"/>
    <p:sldId id="716" r:id="rId31"/>
    <p:sldId id="717" r:id="rId32"/>
    <p:sldId id="718" r:id="rId33"/>
    <p:sldId id="719" r:id="rId34"/>
    <p:sldId id="714" r:id="rId35"/>
    <p:sldId id="710" r:id="rId36"/>
    <p:sldId id="711" r:id="rId37"/>
    <p:sldId id="712" r:id="rId38"/>
    <p:sldId id="713" r:id="rId39"/>
    <p:sldId id="715" r:id="rId40"/>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A6"/>
    <a:srgbClr val="800080"/>
    <a:srgbClr val="A50021"/>
    <a:srgbClr val="0000FF"/>
    <a:srgbClr val="CC0000"/>
    <a:srgbClr val="BF7512"/>
    <a:srgbClr val="FA0DA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49" autoAdjust="0"/>
  </p:normalViewPr>
  <p:slideViewPr>
    <p:cSldViewPr>
      <p:cViewPr varScale="1">
        <p:scale>
          <a:sx n="120" d="100"/>
          <a:sy n="120" d="100"/>
        </p:scale>
        <p:origin x="-400" y="-104"/>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17</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17</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18</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19</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19</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20</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72" indent="-302066" eaLnBrk="0" hangingPunct="0">
              <a:defRPr kumimoji="1">
                <a:solidFill>
                  <a:schemeClr val="tx1"/>
                </a:solidFill>
                <a:latin typeface="Arial" pitchFamily="34" charset="0"/>
                <a:ea typeface="ＭＳ Ｐゴシック" pitchFamily="34" charset="-128"/>
              </a:defRPr>
            </a:lvl2pPr>
            <a:lvl3pPr marL="1208265" indent="-241653" eaLnBrk="0" hangingPunct="0">
              <a:defRPr kumimoji="1">
                <a:solidFill>
                  <a:schemeClr val="tx1"/>
                </a:solidFill>
                <a:latin typeface="Arial" pitchFamily="34" charset="0"/>
                <a:ea typeface="ＭＳ Ｐゴシック" pitchFamily="34" charset="-128"/>
              </a:defRPr>
            </a:lvl3pPr>
            <a:lvl4pPr marL="1691571" indent="-241653" eaLnBrk="0" hangingPunct="0">
              <a:defRPr kumimoji="1">
                <a:solidFill>
                  <a:schemeClr val="tx1"/>
                </a:solidFill>
                <a:latin typeface="Arial" pitchFamily="34" charset="0"/>
                <a:ea typeface="ＭＳ Ｐゴシック" pitchFamily="34" charset="-128"/>
              </a:defRPr>
            </a:lvl4pPr>
            <a:lvl5pPr marL="2174878" indent="-241653" eaLnBrk="0" hangingPunct="0">
              <a:defRPr kumimoji="1">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7</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pitchFamily="18" charset="0"/>
                <a:ea typeface="ＭＳ Ｐゴシック" pitchFamily="34" charset="-128"/>
              </a:rPr>
              <a:t>12/12/12: New slide from Peter. Original slide</a:t>
            </a:r>
            <a:r>
              <a:rPr lang="en-US" baseline="0" dirty="0" smtClean="0">
                <a:latin typeface="Times New Roman" pitchFamily="18" charset="0"/>
                <a:ea typeface="ＭＳ Ｐゴシック" pitchFamily="34" charset="-128"/>
              </a:rPr>
              <a:t> figure title is “</a:t>
            </a:r>
            <a:r>
              <a:rPr lang="en-GB" b="1" dirty="0"/>
              <a:t>ABA Secure Single Link Cross Support – Forward</a:t>
            </a:r>
          </a:p>
          <a:p>
            <a:pPr eaLnBrk="1" hangingPunct="1"/>
            <a:r>
              <a:rPr lang="en-GB" b="1" dirty="0"/>
              <a:t>File, Frame &amp; Packet”; however, the figure title in the document is “</a:t>
            </a:r>
            <a:r>
              <a:rPr lang="en-US" dirty="0"/>
              <a:t>ABA Secure End-to-End Forward: ABA Agency Supporting ABA Agency”</a:t>
            </a:r>
            <a:endParaRPr lang="en-US" b="1" dirty="0"/>
          </a:p>
          <a:p>
            <a:pPr eaLnBrk="1" hangingPunct="1">
              <a:spcBef>
                <a:spcPct val="0"/>
              </a:spcBef>
            </a:pPr>
            <a:endParaRPr lang="en-US" dirty="0" smtClean="0">
              <a:latin typeface="Times New Roman" pitchFamily="18" charset="0"/>
              <a:ea typeface="ＭＳ Ｐゴシック" pitchFamily="34" charset="-128"/>
            </a:endParaRPr>
          </a:p>
        </p:txBody>
      </p:sp>
      <p:sp>
        <p:nvSpPr>
          <p:cNvPr id="37891" name="Slide Number Placeholder 3"/>
          <p:cNvSpPr txBox="1">
            <a:spLocks noGrp="1"/>
          </p:cNvSpPr>
          <p:nvPr/>
        </p:nvSpPr>
        <p:spPr bwMode="auto">
          <a:xfrm>
            <a:off x="4143375" y="91201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4" tIns="48322" rIns="96644" bIns="48322"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4D5DF583-2BA0-454A-86D4-B30D42959055}" type="slidenum">
              <a:rPr lang="en-US" sz="1300"/>
              <a:pPr algn="r"/>
              <a:t>11</a:t>
            </a:fld>
            <a:endParaRPr 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02" indent="-302039" eaLnBrk="0" hangingPunct="0">
              <a:defRPr kumimoji="1">
                <a:solidFill>
                  <a:schemeClr val="tx1"/>
                </a:solidFill>
                <a:latin typeface="Arial" pitchFamily="34" charset="0"/>
                <a:ea typeface="ＭＳ Ｐゴシック" pitchFamily="34" charset="-128"/>
              </a:defRPr>
            </a:lvl2pPr>
            <a:lvl3pPr marL="1208157" indent="-241632" eaLnBrk="0" hangingPunct="0">
              <a:defRPr kumimoji="1">
                <a:solidFill>
                  <a:schemeClr val="tx1"/>
                </a:solidFill>
                <a:latin typeface="Arial" pitchFamily="34" charset="0"/>
                <a:ea typeface="ＭＳ Ｐゴシック" pitchFamily="34" charset="-128"/>
              </a:defRPr>
            </a:lvl3pPr>
            <a:lvl4pPr marL="1691420" indent="-241632" eaLnBrk="0" hangingPunct="0">
              <a:defRPr kumimoji="1">
                <a:solidFill>
                  <a:schemeClr val="tx1"/>
                </a:solidFill>
                <a:latin typeface="Arial" pitchFamily="34" charset="0"/>
                <a:ea typeface="ＭＳ Ｐゴシック" pitchFamily="34" charset="-128"/>
              </a:defRPr>
            </a:lvl4pPr>
            <a:lvl5pPr marL="2174684" indent="-241632" eaLnBrk="0" hangingPunct="0">
              <a:defRPr kumimoji="1">
                <a:solidFill>
                  <a:schemeClr val="tx1"/>
                </a:solidFill>
                <a:latin typeface="Arial" pitchFamily="34" charset="0"/>
                <a:ea typeface="ＭＳ Ｐゴシック" pitchFamily="34" charset="-128"/>
              </a:defRPr>
            </a:lvl5pPr>
            <a:lvl6pPr marL="2657947"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210"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473"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7736"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I changed the lines here from dashed to solid.</a:t>
            </a:r>
          </a:p>
          <a:p>
            <a:r>
              <a:rPr lang="en-US" dirty="0" smtClean="0">
                <a:ea typeface="ＭＳ Ｐゴシック" pitchFamily="34" charset="-128"/>
              </a:rPr>
              <a:t>7/25: Changed to ESLT</a:t>
            </a:r>
            <a:r>
              <a:rPr lang="en-US" baseline="0" dirty="0" smtClean="0">
                <a:ea typeface="ＭＳ Ｐゴシック" pitchFamily="34" charset="-128"/>
              </a:rPr>
              <a:t> now that the term is defined before this graphic.</a:t>
            </a:r>
          </a:p>
          <a:p>
            <a:endParaRPr lang="en-US" dirty="0" smtClean="0">
              <a:ea typeface="ＭＳ Ｐゴシック" pitchFamily="34" charset="-128"/>
            </a:endParaRPr>
          </a:p>
          <a:p>
            <a:r>
              <a:rPr lang="en-US" strike="sngStrike" dirty="0" smtClean="0">
                <a:ea typeface="ＭＳ Ｐゴシック" pitchFamily="34" charset="-128"/>
              </a:rPr>
              <a:t>Note that Earth-Space Link Terminals, while shown here, isn’t mentioned in the document until section 3. In part, that’s why I’ve not adjusted the term to show as “ESLT”.</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85302" indent="-302039" eaLnBrk="0" hangingPunct="0">
              <a:defRPr kumimoji="1">
                <a:solidFill>
                  <a:schemeClr val="tx1"/>
                </a:solidFill>
                <a:latin typeface="Arial" pitchFamily="34" charset="0"/>
                <a:ea typeface="ＭＳ Ｐゴシック" pitchFamily="34" charset="-128"/>
              </a:defRPr>
            </a:lvl2pPr>
            <a:lvl3pPr marL="1208157" indent="-241632" eaLnBrk="0" hangingPunct="0">
              <a:defRPr kumimoji="1">
                <a:solidFill>
                  <a:schemeClr val="tx1"/>
                </a:solidFill>
                <a:latin typeface="Arial" pitchFamily="34" charset="0"/>
                <a:ea typeface="ＭＳ Ｐゴシック" pitchFamily="34" charset="-128"/>
              </a:defRPr>
            </a:lvl3pPr>
            <a:lvl4pPr marL="1691420" indent="-241632" eaLnBrk="0" hangingPunct="0">
              <a:defRPr kumimoji="1">
                <a:solidFill>
                  <a:schemeClr val="tx1"/>
                </a:solidFill>
                <a:latin typeface="Arial" pitchFamily="34" charset="0"/>
                <a:ea typeface="ＭＳ Ｐゴシック" pitchFamily="34" charset="-128"/>
              </a:defRPr>
            </a:lvl4pPr>
            <a:lvl5pPr marL="2174684" indent="-241632" eaLnBrk="0" hangingPunct="0">
              <a:defRPr kumimoji="1">
                <a:solidFill>
                  <a:schemeClr val="tx1"/>
                </a:solidFill>
                <a:latin typeface="Arial" pitchFamily="34" charset="0"/>
                <a:ea typeface="ＭＳ Ｐゴシック" pitchFamily="34" charset="-128"/>
              </a:defRPr>
            </a:lvl5pPr>
            <a:lvl6pPr marL="2657947"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3141210"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624473"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4107736" indent="-241632" defTabSz="483263"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eaLnBrk="1" hangingPunct="1"/>
            <a:fld id="{441E74C0-3056-47DB-AF69-DA22C79BFC21}" type="slidenum">
              <a:rPr lang="en-US" smtClean="0">
                <a:solidFill>
                  <a:prstClr val="black"/>
                </a:solidFill>
              </a:rPr>
              <a:pPr eaLnBrk="1" hangingPunct="1"/>
              <a:t>13</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14</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14</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15</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15</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16</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16</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2.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8.vml"/><Relationship Id="rId2"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9.vml"/><Relationship Id="rId2"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0.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093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15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17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368667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96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98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01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03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05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8"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08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10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13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1002"/>
          <p:cNvSpPr>
            <a:spLocks noGrp="1" noChangeArrowheads="1"/>
          </p:cNvSpPr>
          <p:nvPr>
            <p:ph type="dt" sz="half" idx="10"/>
          </p:nvPr>
        </p:nvSpPr>
        <p:spPr/>
        <p:txBody>
          <a:bodyPr/>
          <a:lstStyle>
            <a:lvl1pPr>
              <a:defRPr/>
            </a:lvl1pPr>
          </a:lstStyle>
          <a:p>
            <a:pPr>
              <a:defRPr/>
            </a:pPr>
            <a:r>
              <a:rPr lang="en-US" smtClean="0"/>
              <a:t>1 Jul 2015</a:t>
            </a:r>
            <a:endParaRPr lang="en-US"/>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png"/><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074" name="Bitmap Image" r:id="rId14" imgW="5668166" imgH="809738" progId="">
                  <p:embed/>
                </p:oleObj>
              </mc:Choice>
              <mc:Fallback>
                <p:oleObj name="Bitmap Image" r:id="rId14" imgW="5668166" imgH="809738" progId="">
                  <p:embed/>
                  <p:pic>
                    <p:nvPicPr>
                      <p:cNvPr id="0" name="Object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pPr>
              <a:defRPr/>
            </a:pPr>
            <a:r>
              <a:rPr lang="en-US" smtClean="0"/>
              <a:t>1 Jul 2015</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naregistry.org/ccsds/recommendation?docid=620.0-B-2" TargetMode="External"/><Relationship Id="rId4" Type="http://schemas.openxmlformats.org/officeDocument/2006/relationships/hyperlink" Target="http://sanaregistry.org/ccsds/recommendation?docid=621.0-G-1" TargetMode="External"/><Relationship Id="rId5" Type="http://schemas.openxmlformats.org/officeDocument/2006/relationships/hyperlink" Target="http://public.ccsds.org/publications/archive/312x0g1.pdf" TargetMode="External"/><Relationship Id="rId6" Type="http://schemas.openxmlformats.org/officeDocument/2006/relationships/hyperlink" Target="http://sanaregistry.org/ccsds/recommendation?docid=650.0-M-2" TargetMode="External"/><Relationship Id="rId7" Type="http://schemas.openxmlformats.org/officeDocument/2006/relationships/hyperlink" Target="http://sanaregistry.org/ccsds/recommendation?docid=651.0-M-1" TargetMode="External"/><Relationship Id="rId8" Type="http://schemas.openxmlformats.org/officeDocument/2006/relationships/hyperlink" Target="http://sanaregistry.org/ccsds/recommendation?docid=661.0-B-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610.0-G-5"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anaregistry.org/ccsds/recommendation?docid=520.1-M-1" TargetMode="External"/><Relationship Id="rId4" Type="http://schemas.openxmlformats.org/officeDocument/2006/relationships/hyperlink" Target="http://public.ccsds.org/publications/archive/901x0g1.pdf"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910.4-B-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anaregistry.org/ccsds/recommendation?docid=506.1-B-1" TargetMode="External"/><Relationship Id="rId4" Type="http://schemas.openxmlformats.org/officeDocument/2006/relationships/hyperlink" Target="http://public.ccsds.org/publications/archive/850x0g2.pdf" TargetMode="External"/><Relationship Id="rId5" Type="http://schemas.openxmlformats.org/officeDocument/2006/relationships/hyperlink" Target="http://sanaregistry.org/ccsds/recommendation?docid=851.0-M-1" TargetMode="External"/><Relationship Id="rId6" Type="http://schemas.openxmlformats.org/officeDocument/2006/relationships/hyperlink" Target="http://sanaregistry.org/ccsds/recommendation?docid=852.0-M-1" TargetMode="External"/><Relationship Id="rId7" Type="http://schemas.openxmlformats.org/officeDocument/2006/relationships/hyperlink" Target="http://sanaregistry.org/ccsds/recommendation?docid=853.0-M-1" TargetMode="External"/><Relationship Id="rId8" Type="http://schemas.openxmlformats.org/officeDocument/2006/relationships/hyperlink" Target="http://sanaregistry.org/ccsds/recommendation?docid=854.0-M-1" TargetMode="External"/><Relationship Id="rId9" Type="http://schemas.openxmlformats.org/officeDocument/2006/relationships/hyperlink" Target="http://sanaregistry.org/ccsds/recommendation?docid=855.0-M-1" TargetMode="External"/><Relationship Id="rId1" Type="http://schemas.openxmlformats.org/officeDocument/2006/relationships/slideLayout" Target="../slideLayouts/slideLayout2.xml"/><Relationship Id="rId2" Type="http://schemas.openxmlformats.org/officeDocument/2006/relationships/hyperlink" Target="http://sanaregistry.org/ccsds/recommendation?docid=506.0-M-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anaregistry.org/ccsds/recommendation?docid=311.0-M-1" TargetMode="External"/><Relationship Id="rId4" Type="http://schemas.openxmlformats.org/officeDocument/2006/relationships/hyperlink" Target="http://sanaregistry.org/ccsds/recommendation?docid=520.0-G-3" TargetMode="External"/><Relationship Id="rId1" Type="http://schemas.openxmlformats.org/officeDocument/2006/relationships/slideLayout" Target="../slideLayouts/slideLayout2.xml"/><Relationship Id="rId2" Type="http://schemas.openxmlformats.org/officeDocument/2006/relationships/hyperlink" Target="http://public.ccsds.org/publications/archive/850x0g2.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1 Jul 2015</a:t>
            </a:r>
            <a:endParaRPr lang="en-US" sz="1000" b="0">
              <a:solidFill>
                <a:srgbClr val="333399"/>
              </a:solidFill>
            </a:endParaRP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298543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4000" dirty="0">
                <a:solidFill>
                  <a:srgbClr val="000099"/>
                </a:solidFill>
                <a:effectLst>
                  <a:outerShdw blurRad="38100" dist="38100" dir="2700000" algn="tl">
                    <a:srgbClr val="DDDDDD"/>
                  </a:outerShdw>
                </a:effectLst>
              </a:rPr>
              <a:t>CCSDS System Engineering</a:t>
            </a:r>
          </a:p>
          <a:p>
            <a:pPr algn="ctr"/>
            <a:r>
              <a:rPr lang="en-US" sz="4000" dirty="0">
                <a:solidFill>
                  <a:srgbClr val="000099"/>
                </a:solidFill>
                <a:effectLst>
                  <a:outerShdw blurRad="38100" dist="38100" dir="2700000" algn="tl">
                    <a:srgbClr val="DDDDDD"/>
                  </a:outerShdw>
                </a:effectLst>
              </a:rPr>
              <a:t>Area (SEA): </a:t>
            </a:r>
            <a:r>
              <a:rPr lang="en-US" sz="4000" dirty="0" smtClean="0">
                <a:solidFill>
                  <a:srgbClr val="000099"/>
                </a:solidFill>
                <a:effectLst>
                  <a:outerShdw blurRad="38100" dist="38100" dir="2700000" algn="tl">
                    <a:srgbClr val="DDDDDD"/>
                  </a:outerShdw>
                </a:effectLst>
              </a:rPr>
              <a:t>CCSDS Reference Architecture Plan</a:t>
            </a:r>
            <a:endParaRPr lang="en-US" sz="4000" dirty="0">
              <a:solidFill>
                <a:srgbClr val="000099"/>
              </a:solidFill>
              <a:effectLst>
                <a:outerShdw blurRad="38100" dist="38100" dir="2700000" algn="tl">
                  <a:srgbClr val="DDDDDD"/>
                </a:outerShdw>
              </a:effectLst>
            </a:endParaRP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2857801" y="4800600"/>
            <a:ext cx="353158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endParaRPr lang="en-US" sz="1000" u="sng" dirty="0">
              <a:solidFill>
                <a:schemeClr val="accent1"/>
              </a:solidFill>
            </a:endParaRPr>
          </a:p>
          <a:p>
            <a:pPr algn="ctr"/>
            <a:r>
              <a:rPr lang="en-US" sz="1800" smtClean="0">
                <a:solidFill>
                  <a:srgbClr val="000099"/>
                </a:solidFill>
              </a:rPr>
              <a:t>27</a:t>
            </a:r>
            <a:r>
              <a:rPr lang="en-US" sz="1800" smtClean="0">
                <a:solidFill>
                  <a:srgbClr val="000099"/>
                </a:solidFill>
              </a:rPr>
              <a:t> </a:t>
            </a:r>
            <a:r>
              <a:rPr lang="en-US" sz="1800" dirty="0" smtClean="0">
                <a:solidFill>
                  <a:srgbClr val="000099"/>
                </a:solidFill>
              </a:rPr>
              <a:t>Jul 15</a:t>
            </a:r>
            <a:endParaRPr lang="en-US" sz="1200" u="sng" dirty="0">
              <a:solidFill>
                <a:srgbClr val="0033CC"/>
              </a:solidFill>
            </a:endParaRPr>
          </a:p>
          <a:p>
            <a:pPr algn="ctr"/>
            <a:endParaRPr lang="en-US" sz="1200" u="sng" dirty="0">
              <a:solidFill>
                <a:srgbClr val="0033CC"/>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 Arch Contents &amp; Coverage</a:t>
            </a:r>
            <a:endParaRPr lang="en-US" dirty="0"/>
          </a:p>
        </p:txBody>
      </p:sp>
      <p:sp>
        <p:nvSpPr>
          <p:cNvPr id="3" name="Content Placeholder 2"/>
          <p:cNvSpPr>
            <a:spLocks noGrp="1"/>
          </p:cNvSpPr>
          <p:nvPr>
            <p:ph idx="1"/>
          </p:nvPr>
        </p:nvSpPr>
        <p:spPr/>
        <p:txBody>
          <a:bodyPr>
            <a:normAutofit/>
          </a:bodyPr>
          <a:lstStyle/>
          <a:p>
            <a:r>
              <a:rPr lang="en-US" sz="2800" dirty="0" smtClean="0"/>
              <a:t>Staying at SCCS-ADD level “RASDS PPT cartoons” is acceptable (and cost effective)</a:t>
            </a:r>
          </a:p>
          <a:p>
            <a:r>
              <a:rPr lang="en-US" sz="2800" dirty="0" smtClean="0"/>
              <a:t>Assume use of SCCS-ADD as the space communications “plumbing” under MO</a:t>
            </a:r>
          </a:p>
          <a:p>
            <a:pPr lvl="1"/>
            <a:r>
              <a:rPr lang="en-US" sz="2400" dirty="0" smtClean="0"/>
              <a:t>Make SLS, SIS, </a:t>
            </a:r>
            <a:r>
              <a:rPr lang="en-US" sz="2400" dirty="0" err="1" smtClean="0"/>
              <a:t>Nav</a:t>
            </a:r>
            <a:r>
              <a:rPr lang="en-US" sz="2400" dirty="0" smtClean="0"/>
              <a:t> &amp; D-DOR interfaces explicit</a:t>
            </a:r>
          </a:p>
          <a:p>
            <a:pPr lvl="1"/>
            <a:r>
              <a:rPr lang="en-US" sz="2400" dirty="0" smtClean="0"/>
              <a:t>Include security </a:t>
            </a:r>
          </a:p>
          <a:p>
            <a:r>
              <a:rPr lang="en-US" sz="2800" dirty="0" smtClean="0"/>
              <a:t>Develop description of SOIS – MOIMS interactions (requires MOIMS &amp; SOIS experts)</a:t>
            </a:r>
          </a:p>
          <a:p>
            <a:r>
              <a:rPr lang="en-US" sz="2800" dirty="0" smtClean="0"/>
              <a:t>Develop MOIMS-wide interactions and with external entities </a:t>
            </a:r>
            <a:r>
              <a:rPr lang="en-US" sz="2800" dirty="0"/>
              <a:t>(requires MOIMS </a:t>
            </a:r>
            <a:r>
              <a:rPr lang="en-US" sz="2800" dirty="0" smtClean="0"/>
              <a:t>MO experts</a:t>
            </a:r>
            <a:r>
              <a:rPr lang="en-US" sz="2800" dirty="0"/>
              <a:t>)</a:t>
            </a:r>
          </a:p>
          <a:p>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9986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2033588" y="2101850"/>
            <a:ext cx="6358356" cy="4543425"/>
            <a:chOff x="2033588" y="2101850"/>
            <a:chExt cx="6358356" cy="4543425"/>
          </a:xfrm>
        </p:grpSpPr>
        <p:sp>
          <p:nvSpPr>
            <p:cNvPr id="36865" name="Rectangle 97"/>
            <p:cNvSpPr>
              <a:spLocks noChangeArrowheads="1"/>
            </p:cNvSpPr>
            <p:nvPr/>
          </p:nvSpPr>
          <p:spPr bwMode="auto">
            <a:xfrm>
              <a:off x="6464300" y="2484437"/>
              <a:ext cx="1841500" cy="3657600"/>
            </a:xfrm>
            <a:prstGeom prst="cube">
              <a:avLst>
                <a:gd name="adj" fmla="val 5639"/>
              </a:avLst>
            </a:prstGeom>
            <a:solidFill>
              <a:srgbClr val="CCFF66">
                <a:alpha val="76077"/>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6" name="Rectangle 97"/>
            <p:cNvSpPr>
              <a:spLocks noChangeArrowheads="1"/>
            </p:cNvSpPr>
            <p:nvPr/>
          </p:nvSpPr>
          <p:spPr bwMode="auto">
            <a:xfrm>
              <a:off x="4359275" y="2462213"/>
              <a:ext cx="1601788" cy="3657600"/>
            </a:xfrm>
            <a:prstGeom prst="cube">
              <a:avLst>
                <a:gd name="adj" fmla="val 3986"/>
              </a:avLst>
            </a:prstGeom>
            <a:solidFill>
              <a:srgbClr val="E0C62C">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sp>
          <p:nvSpPr>
            <p:cNvPr id="36867" name="Rectangle 97"/>
            <p:cNvSpPr>
              <a:spLocks noChangeArrowheads="1"/>
            </p:cNvSpPr>
            <p:nvPr/>
          </p:nvSpPr>
          <p:spPr bwMode="auto">
            <a:xfrm>
              <a:off x="2033588" y="2468563"/>
              <a:ext cx="1905000" cy="3657600"/>
            </a:xfrm>
            <a:prstGeom prst="cube">
              <a:avLst>
                <a:gd name="adj" fmla="val 4903"/>
              </a:avLst>
            </a:prstGeom>
            <a:solidFill>
              <a:srgbClr val="CCFF66">
                <a:alpha val="7607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lstStyle/>
            <a:p>
              <a:pPr algn="ctr"/>
              <a:endParaRPr kumimoji="1" lang="en-GB" sz="1000">
                <a:solidFill>
                  <a:schemeClr val="tx1"/>
                </a:solidFill>
                <a:latin typeface="Arial" pitchFamily="34" charset="0"/>
                <a:cs typeface="Arial" pitchFamily="34" charset="0"/>
              </a:endParaRPr>
            </a:p>
          </p:txBody>
        </p:sp>
        <p:cxnSp>
          <p:nvCxnSpPr>
            <p:cNvPr id="36868" name="Straight Connector 151"/>
            <p:cNvCxnSpPr>
              <a:cxnSpLocks noChangeShapeType="1"/>
            </p:cNvCxnSpPr>
            <p:nvPr/>
          </p:nvCxnSpPr>
          <p:spPr bwMode="auto">
            <a:xfrm>
              <a:off x="4800600" y="6257925"/>
              <a:ext cx="32099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69" name="Straight Connector 157"/>
            <p:cNvCxnSpPr>
              <a:cxnSpLocks noChangeShapeType="1"/>
              <a:stCxn id="36883" idx="2"/>
            </p:cNvCxnSpPr>
            <p:nvPr/>
          </p:nvCxnSpPr>
          <p:spPr bwMode="auto">
            <a:xfrm flipH="1">
              <a:off x="5493996" y="5764213"/>
              <a:ext cx="4025" cy="4937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36870" name="Elbow Connector 178"/>
            <p:cNvCxnSpPr>
              <a:cxnSpLocks noChangeShapeType="1"/>
              <a:stCxn id="36897" idx="3"/>
              <a:endCxn id="36882" idx="1"/>
            </p:cNvCxnSpPr>
            <p:nvPr/>
          </p:nvCxnSpPr>
          <p:spPr bwMode="auto">
            <a:xfrm>
              <a:off x="2810097" y="5668963"/>
              <a:ext cx="1685702" cy="3175"/>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6871" name="Straight Connector 264"/>
            <p:cNvCxnSpPr>
              <a:cxnSpLocks noChangeShapeType="1"/>
              <a:stCxn id="36910" idx="2"/>
            </p:cNvCxnSpPr>
            <p:nvPr/>
          </p:nvCxnSpPr>
          <p:spPr bwMode="auto">
            <a:xfrm>
              <a:off x="6933120" y="5767388"/>
              <a:ext cx="0" cy="4905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36872" name="Rectangle 669"/>
            <p:cNvSpPr>
              <a:spLocks noChangeArrowheads="1"/>
            </p:cNvSpPr>
            <p:nvPr/>
          </p:nvSpPr>
          <p:spPr bwMode="auto">
            <a:xfrm>
              <a:off x="4500563" y="2543175"/>
              <a:ext cx="1319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Earth-Space</a:t>
              </a:r>
            </a:p>
            <a:p>
              <a:pPr algn="ctr"/>
              <a:r>
                <a:rPr lang="en-US" sz="1000" b="1" dirty="0">
                  <a:latin typeface="Arial" pitchFamily="34" charset="0"/>
                  <a:cs typeface="Arial" pitchFamily="34" charset="0"/>
                </a:rPr>
                <a:t>Link Terminal</a:t>
              </a:r>
            </a:p>
          </p:txBody>
        </p:sp>
        <p:sp>
          <p:nvSpPr>
            <p:cNvPr id="36873" name="Rectangle 671"/>
            <p:cNvSpPr>
              <a:spLocks noChangeArrowheads="1"/>
            </p:cNvSpPr>
            <p:nvPr/>
          </p:nvSpPr>
          <p:spPr bwMode="auto">
            <a:xfrm>
              <a:off x="6792119" y="2543175"/>
              <a:ext cx="1185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a:t>
              </a:r>
              <a:r>
                <a:rPr lang="en-US" sz="1000" b="1" dirty="0" smtClean="0">
                  <a:latin typeface="Arial" pitchFamily="34" charset="0"/>
                  <a:cs typeface="Arial" pitchFamily="34" charset="0"/>
                </a:rPr>
                <a:t>Earth</a:t>
              </a:r>
              <a:br>
                <a:rPr lang="en-US" sz="1000" b="1" dirty="0" smtClean="0">
                  <a:latin typeface="Arial" pitchFamily="34" charset="0"/>
                  <a:cs typeface="Arial" pitchFamily="34" charset="0"/>
                </a:rPr>
              </a:br>
              <a:r>
                <a:rPr lang="en-US" sz="1000" b="1" dirty="0" smtClean="0">
                  <a:latin typeface="Arial" pitchFamily="34" charset="0"/>
                  <a:cs typeface="Arial" pitchFamily="34" charset="0"/>
                </a:rPr>
                <a:t>User </a:t>
              </a:r>
              <a:r>
                <a:rPr lang="en-US" sz="1000" b="1" dirty="0">
                  <a:latin typeface="Arial" pitchFamily="34" charset="0"/>
                  <a:cs typeface="Arial" pitchFamily="34" charset="0"/>
                </a:rPr>
                <a:t>Node</a:t>
              </a:r>
              <a:endParaRPr lang="en-US" sz="1000" dirty="0">
                <a:latin typeface="Arial" pitchFamily="34" charset="0"/>
                <a:cs typeface="Arial" pitchFamily="34" charset="0"/>
              </a:endParaRPr>
            </a:p>
          </p:txBody>
        </p:sp>
        <p:sp>
          <p:nvSpPr>
            <p:cNvPr id="36874" name="Rectangle 672"/>
            <p:cNvSpPr>
              <a:spLocks noChangeArrowheads="1"/>
            </p:cNvSpPr>
            <p:nvPr/>
          </p:nvSpPr>
          <p:spPr bwMode="auto">
            <a:xfrm>
              <a:off x="2443163" y="2543175"/>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spAutoFit/>
            </a:bodyPr>
            <a:lstStyle/>
            <a:p>
              <a:pPr algn="ctr"/>
              <a:r>
                <a:rPr lang="en-US" sz="1000" b="1" dirty="0">
                  <a:latin typeface="Arial" pitchFamily="34" charset="0"/>
                  <a:cs typeface="Arial" pitchFamily="34" charset="0"/>
                </a:rPr>
                <a:t>ABA Space User Node</a:t>
              </a:r>
              <a:endParaRPr lang="en-US" sz="1000" dirty="0">
                <a:latin typeface="Arial" pitchFamily="34" charset="0"/>
                <a:cs typeface="Arial" pitchFamily="34" charset="0"/>
              </a:endParaRPr>
            </a:p>
          </p:txBody>
        </p:sp>
        <p:sp>
          <p:nvSpPr>
            <p:cNvPr id="36875" name="Text Box 57"/>
            <p:cNvSpPr txBox="1">
              <a:spLocks noChangeArrowheads="1"/>
            </p:cNvSpPr>
            <p:nvPr/>
          </p:nvSpPr>
          <p:spPr bwMode="auto">
            <a:xfrm>
              <a:off x="3536950" y="6059488"/>
              <a:ext cx="1187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smtClean="0">
                  <a:solidFill>
                    <a:srgbClr val="000099"/>
                  </a:solidFill>
                  <a:cs typeface="Arial" pitchFamily="34" charset="0"/>
                </a:rPr>
                <a:t>Ground-Space</a:t>
              </a:r>
              <a:endParaRPr lang="en-GB" sz="1000" b="1" dirty="0">
                <a:solidFill>
                  <a:srgbClr val="000099"/>
                </a:solidFill>
                <a:cs typeface="Arial" pitchFamily="34" charset="0"/>
              </a:endParaRPr>
            </a:p>
            <a:p>
              <a:pPr algn="ctr" eaLnBrk="1" hangingPunct="1"/>
              <a:r>
                <a:rPr lang="en-GB" sz="1000" b="1" dirty="0">
                  <a:solidFill>
                    <a:srgbClr val="000099"/>
                  </a:solidFill>
                  <a:cs typeface="Arial" pitchFamily="34" charset="0"/>
                </a:rPr>
                <a:t>CCSDS Protocols</a:t>
              </a:r>
            </a:p>
          </p:txBody>
        </p:sp>
        <p:sp>
          <p:nvSpPr>
            <p:cNvPr id="36876" name="Text Box 57"/>
            <p:cNvSpPr txBox="1">
              <a:spLocks noChangeArrowheads="1"/>
            </p:cNvSpPr>
            <p:nvPr/>
          </p:nvSpPr>
          <p:spPr bwMode="auto">
            <a:xfrm>
              <a:off x="6602413" y="6245225"/>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cs typeface="Arial" pitchFamily="34" charset="0"/>
                </a:rPr>
                <a:t>Terrestrial</a:t>
              </a:r>
            </a:p>
            <a:p>
              <a:pPr algn="ctr" eaLnBrk="1" hangingPunct="1"/>
              <a:r>
                <a:rPr lang="en-GB" sz="1000" b="1">
                  <a:solidFill>
                    <a:srgbClr val="000099"/>
                  </a:solidFill>
                  <a:cs typeface="Arial" pitchFamily="34" charset="0"/>
                </a:rPr>
                <a:t>WAN</a:t>
              </a:r>
            </a:p>
          </p:txBody>
        </p:sp>
        <p:sp>
          <p:nvSpPr>
            <p:cNvPr id="117" name="TextBox 77"/>
            <p:cNvSpPr txBox="1">
              <a:spLocks noChangeArrowheads="1"/>
            </p:cNvSpPr>
            <p:nvPr/>
          </p:nvSpPr>
          <p:spPr bwMode="auto">
            <a:xfrm>
              <a:off x="5729902" y="5138738"/>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VC X&amp;Y</a:t>
              </a:r>
            </a:p>
          </p:txBody>
        </p:sp>
        <p:sp>
          <p:nvSpPr>
            <p:cNvPr id="36879" name="Rectangle 592"/>
            <p:cNvSpPr>
              <a:spLocks noChangeArrowheads="1"/>
            </p:cNvSpPr>
            <p:nvPr/>
          </p:nvSpPr>
          <p:spPr bwMode="auto">
            <a:xfrm>
              <a:off x="2428876" y="2101850"/>
              <a:ext cx="1114425"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0" name="Rectangle 592"/>
            <p:cNvSpPr>
              <a:spLocks noChangeArrowheads="1"/>
            </p:cNvSpPr>
            <p:nvPr/>
          </p:nvSpPr>
          <p:spPr bwMode="auto">
            <a:xfrm>
              <a:off x="6826250"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1" name="Rectangle 592"/>
            <p:cNvSpPr>
              <a:spLocks noChangeArrowheads="1"/>
            </p:cNvSpPr>
            <p:nvPr/>
          </p:nvSpPr>
          <p:spPr bwMode="auto">
            <a:xfrm>
              <a:off x="4601369" y="2101850"/>
              <a:ext cx="1117600" cy="215900"/>
            </a:xfrm>
            <a:prstGeom prst="rect">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mj-lt"/>
                  <a:cs typeface="Arial" pitchFamily="34" charset="0"/>
                </a:rPr>
                <a:t>ABA</a:t>
              </a:r>
            </a:p>
          </p:txBody>
        </p:sp>
        <p:sp>
          <p:nvSpPr>
            <p:cNvPr id="36882" name="Text Box 12"/>
            <p:cNvSpPr txBox="1">
              <a:spLocks noChangeArrowheads="1"/>
            </p:cNvSpPr>
            <p:nvPr/>
          </p:nvSpPr>
          <p:spPr bwMode="auto">
            <a:xfrm>
              <a:off x="4495799" y="5581650"/>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RF &amp; Mod</a:t>
              </a:r>
              <a:endParaRPr lang="en-US" sz="1000" dirty="0">
                <a:solidFill>
                  <a:schemeClr val="tx1"/>
                </a:solidFill>
                <a:cs typeface="Arial" pitchFamily="34" charset="0"/>
              </a:endParaRPr>
            </a:p>
          </p:txBody>
        </p:sp>
        <p:sp>
          <p:nvSpPr>
            <p:cNvPr id="36883" name="Text Box 16"/>
            <p:cNvSpPr txBox="1">
              <a:spLocks noChangeArrowheads="1"/>
            </p:cNvSpPr>
            <p:nvPr/>
          </p:nvSpPr>
          <p:spPr bwMode="auto">
            <a:xfrm>
              <a:off x="5205413" y="55816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75" name="Straight Connector 74"/>
            <p:cNvCxnSpPr>
              <a:cxnSpLocks noChangeShapeType="1"/>
              <a:stCxn id="36889" idx="3"/>
              <a:endCxn id="36882" idx="0"/>
            </p:cNvCxnSpPr>
            <p:nvPr/>
          </p:nvCxnSpPr>
          <p:spPr bwMode="auto">
            <a:xfrm>
              <a:off x="4778518" y="4792283"/>
              <a:ext cx="9889" cy="78936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5486400" y="4791869"/>
              <a:ext cx="7144" cy="789781"/>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86" name="Text Box 15"/>
            <p:cNvSpPr txBox="1">
              <a:spLocks noChangeArrowheads="1"/>
            </p:cNvSpPr>
            <p:nvPr/>
          </p:nvSpPr>
          <p:spPr bwMode="auto">
            <a:xfrm>
              <a:off x="5205413" y="5145088"/>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887" name="Text Box 12"/>
            <p:cNvSpPr txBox="1">
              <a:spLocks noChangeArrowheads="1"/>
            </p:cNvSpPr>
            <p:nvPr/>
          </p:nvSpPr>
          <p:spPr bwMode="auto">
            <a:xfrm>
              <a:off x="4495799" y="5365750"/>
              <a:ext cx="585216" cy="182563"/>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88" name="Text Box 15"/>
            <p:cNvSpPr txBox="1">
              <a:spLocks noChangeArrowheads="1"/>
            </p:cNvSpPr>
            <p:nvPr/>
          </p:nvSpPr>
          <p:spPr bwMode="auto">
            <a:xfrm>
              <a:off x="5205413" y="4926013"/>
              <a:ext cx="585216" cy="182562"/>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889" name="Oval 7"/>
            <p:cNvSpPr>
              <a:spLocks noChangeArrowheads="1"/>
            </p:cNvSpPr>
            <p:nvPr/>
          </p:nvSpPr>
          <p:spPr bwMode="auto">
            <a:xfrm>
              <a:off x="4633913" y="4540250"/>
              <a:ext cx="987425" cy="295275"/>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a:latin typeface="Arial" pitchFamily="34" charset="0"/>
                  <a:ea typeface="ÇlÇr ñæí©" charset="-128"/>
                  <a:cs typeface="Arial" pitchFamily="34" charset="0"/>
                </a:rPr>
                <a:t>F-Frame</a:t>
              </a:r>
            </a:p>
            <a:p>
              <a:pPr algn="ctr">
                <a:lnSpc>
                  <a:spcPct val="80000"/>
                </a:lnSpc>
              </a:pPr>
              <a:r>
                <a:rPr lang="en-US" sz="1000">
                  <a:latin typeface="Arial" pitchFamily="34" charset="0"/>
                  <a:ea typeface="ÇlÇr ñæí©" charset="-128"/>
                  <a:cs typeface="Arial" pitchFamily="34" charset="0"/>
                </a:rPr>
                <a:t>Production</a:t>
              </a:r>
              <a:endParaRPr lang="en-US" sz="1000">
                <a:latin typeface="Arial" pitchFamily="34" charset="0"/>
                <a:cs typeface="Arial" pitchFamily="34" charset="0"/>
              </a:endParaRPr>
            </a:p>
          </p:txBody>
        </p:sp>
        <p:sp>
          <p:nvSpPr>
            <p:cNvPr id="36890" name="TextBox 76"/>
            <p:cNvSpPr txBox="1">
              <a:spLocks noChangeArrowheads="1"/>
            </p:cNvSpPr>
            <p:nvPr/>
          </p:nvSpPr>
          <p:spPr bwMode="auto">
            <a:xfrm>
              <a:off x="2853353" y="5394325"/>
              <a:ext cx="6607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dirty="0">
                  <a:solidFill>
                    <a:srgbClr val="0079A4"/>
                  </a:solidFill>
                  <a:cs typeface="Arial" pitchFamily="34" charset="0"/>
                </a:rPr>
                <a:t>VC X&amp;Y</a:t>
              </a:r>
            </a:p>
          </p:txBody>
        </p:sp>
        <p:sp>
          <p:nvSpPr>
            <p:cNvPr id="105" name="Rounded Rectangle 104"/>
            <p:cNvSpPr/>
            <p:nvPr/>
          </p:nvSpPr>
          <p:spPr bwMode="auto">
            <a:xfrm>
              <a:off x="2251076" y="3233738"/>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sp>
          <p:nvSpPr>
            <p:cNvPr id="36892" name="TextBox 77"/>
            <p:cNvSpPr txBox="1">
              <a:spLocks noChangeArrowheads="1"/>
            </p:cNvSpPr>
            <p:nvPr/>
          </p:nvSpPr>
          <p:spPr bwMode="auto">
            <a:xfrm>
              <a:off x="3447145" y="3302000"/>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Y</a:t>
              </a:r>
            </a:p>
          </p:txBody>
        </p:sp>
        <p:sp>
          <p:nvSpPr>
            <p:cNvPr id="36893" name="TextBox 77"/>
            <p:cNvSpPr txBox="1">
              <a:spLocks noChangeArrowheads="1"/>
            </p:cNvSpPr>
            <p:nvPr/>
          </p:nvSpPr>
          <p:spPr bwMode="auto">
            <a:xfrm>
              <a:off x="2500994" y="3484563"/>
              <a:ext cx="4828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b="1">
                  <a:solidFill>
                    <a:srgbClr val="0079A4"/>
                  </a:solidFill>
                  <a:cs typeface="Arial" pitchFamily="34" charset="0"/>
                </a:rPr>
                <a:t>VC X</a:t>
              </a:r>
            </a:p>
          </p:txBody>
        </p:sp>
        <p:sp>
          <p:nvSpPr>
            <p:cNvPr id="108" name="Magnetic Disk 18"/>
            <p:cNvSpPr/>
            <p:nvPr/>
          </p:nvSpPr>
          <p:spPr>
            <a:xfrm>
              <a:off x="3188521" y="30416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cxnSp>
          <p:nvCxnSpPr>
            <p:cNvPr id="109" name="Straight Connector 108"/>
            <p:cNvCxnSpPr>
              <a:cxnSpLocks noChangeShapeType="1"/>
              <a:stCxn id="36900" idx="4"/>
              <a:endCxn id="36897" idx="0"/>
            </p:cNvCxnSpPr>
            <p:nvPr/>
          </p:nvCxnSpPr>
          <p:spPr bwMode="auto">
            <a:xfrm>
              <a:off x="2509838" y="4158695"/>
              <a:ext cx="7651" cy="141978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896" name="Text Box 15"/>
            <p:cNvSpPr txBox="1">
              <a:spLocks noChangeArrowheads="1"/>
            </p:cNvSpPr>
            <p:nvPr/>
          </p:nvSpPr>
          <p:spPr bwMode="auto">
            <a:xfrm>
              <a:off x="2224881" y="49244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897" name="Text Box 12"/>
            <p:cNvSpPr txBox="1">
              <a:spLocks noChangeArrowheads="1"/>
            </p:cNvSpPr>
            <p:nvPr/>
          </p:nvSpPr>
          <p:spPr bwMode="auto">
            <a:xfrm>
              <a:off x="2224881" y="5578475"/>
              <a:ext cx="585216" cy="180975"/>
            </a:xfrm>
            <a:prstGeom prst="rect">
              <a:avLst/>
            </a:prstGeom>
            <a:solidFill>
              <a:srgbClr val="99CCFF"/>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RF &amp; Mod</a:t>
              </a:r>
              <a:endParaRPr lang="en-US" sz="1000">
                <a:solidFill>
                  <a:schemeClr val="tx1"/>
                </a:solidFill>
                <a:cs typeface="Arial" pitchFamily="34" charset="0"/>
              </a:endParaRPr>
            </a:p>
          </p:txBody>
        </p:sp>
        <p:sp>
          <p:nvSpPr>
            <p:cNvPr id="36898" name="Text Box 12"/>
            <p:cNvSpPr txBox="1">
              <a:spLocks noChangeArrowheads="1"/>
            </p:cNvSpPr>
            <p:nvPr/>
          </p:nvSpPr>
          <p:spPr bwMode="auto">
            <a:xfrm>
              <a:off x="2224881" y="5364163"/>
              <a:ext cx="585216" cy="180975"/>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 &amp; S</a:t>
              </a:r>
              <a:endParaRPr lang="en-US" sz="1000" dirty="0">
                <a:solidFill>
                  <a:schemeClr val="tx1"/>
                </a:solidFill>
                <a:cs typeface="Arial" pitchFamily="34" charset="0"/>
              </a:endParaRPr>
            </a:p>
          </p:txBody>
        </p:sp>
        <p:sp>
          <p:nvSpPr>
            <p:cNvPr id="36899" name="Text Box 15"/>
            <p:cNvSpPr txBox="1">
              <a:spLocks noChangeArrowheads="1"/>
            </p:cNvSpPr>
            <p:nvPr/>
          </p:nvSpPr>
          <p:spPr bwMode="auto">
            <a:xfrm>
              <a:off x="2226469" y="4481513"/>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00" name="Oval 7"/>
            <p:cNvSpPr>
              <a:spLocks noChangeArrowheads="1"/>
            </p:cNvSpPr>
            <p:nvPr/>
          </p:nvSpPr>
          <p:spPr bwMode="auto">
            <a:xfrm>
              <a:off x="2033588" y="3866595"/>
              <a:ext cx="952500" cy="292100"/>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SPP</a:t>
              </a:r>
            </a:p>
            <a:p>
              <a:pPr algn="ctr">
                <a:lnSpc>
                  <a:spcPct val="80000"/>
                </a:lnSpc>
              </a:pPr>
              <a:r>
                <a:rPr lang="en-US" sz="900" dirty="0">
                  <a:latin typeface="Arial" pitchFamily="34" charset="0"/>
                  <a:ea typeface="ÇlÇr ñæí©" charset="-128"/>
                  <a:cs typeface="Arial" pitchFamily="34" charset="0"/>
                </a:rPr>
                <a:t>Application</a:t>
              </a:r>
              <a:endParaRPr lang="en-US" sz="900" dirty="0">
                <a:latin typeface="Arial" pitchFamily="34" charset="0"/>
                <a:cs typeface="Arial" pitchFamily="34" charset="0"/>
              </a:endParaRPr>
            </a:p>
          </p:txBody>
        </p:sp>
        <p:cxnSp>
          <p:nvCxnSpPr>
            <p:cNvPr id="36901" name="Elbow Connector 121"/>
            <p:cNvCxnSpPr>
              <a:cxnSpLocks noChangeShapeType="1"/>
              <a:stCxn id="36926" idx="2"/>
              <a:endCxn id="36899" idx="3"/>
            </p:cNvCxnSpPr>
            <p:nvPr/>
          </p:nvCxnSpPr>
          <p:spPr bwMode="auto">
            <a:xfrm rot="5400000">
              <a:off x="3042426" y="4190448"/>
              <a:ext cx="151606" cy="613087"/>
            </a:xfrm>
            <a:prstGeom prst="bentConnector2">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2" name="Elbow Connector 122"/>
            <p:cNvCxnSpPr>
              <a:cxnSpLocks noChangeShapeType="1"/>
            </p:cNvCxnSpPr>
            <p:nvPr/>
          </p:nvCxnSpPr>
          <p:spPr bwMode="auto">
            <a:xfrm rot="5400000">
              <a:off x="2929758" y="3749675"/>
              <a:ext cx="968375" cy="952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cxnSp>
          <p:nvCxnSpPr>
            <p:cNvPr id="36903" name="Elbow Connector 125"/>
            <p:cNvCxnSpPr>
              <a:cxnSpLocks noChangeShapeType="1"/>
            </p:cNvCxnSpPr>
            <p:nvPr/>
          </p:nvCxnSpPr>
          <p:spPr bwMode="auto">
            <a:xfrm>
              <a:off x="2509838" y="3463925"/>
              <a:ext cx="0" cy="381000"/>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a:noFill/>
                </a14:hiddenFill>
              </a:ext>
            </a:extLst>
          </p:spPr>
        </p:cxnSp>
        <p:sp>
          <p:nvSpPr>
            <p:cNvPr id="36904" name="Oval 7"/>
            <p:cNvSpPr>
              <a:spLocks noChangeArrowheads="1"/>
            </p:cNvSpPr>
            <p:nvPr/>
          </p:nvSpPr>
          <p:spPr bwMode="auto">
            <a:xfrm>
              <a:off x="2940839" y="3586163"/>
              <a:ext cx="950976" cy="29368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900" dirty="0">
                  <a:latin typeface="Arial" pitchFamily="34" charset="0"/>
                  <a:ea typeface="ÇlÇr ñæí©" charset="-128"/>
                  <a:cs typeface="Arial" pitchFamily="34" charset="0"/>
                </a:rPr>
                <a:t>Space File Application</a:t>
              </a:r>
              <a:endParaRPr lang="en-US" sz="900" dirty="0">
                <a:latin typeface="Arial" pitchFamily="34" charset="0"/>
                <a:cs typeface="Arial" pitchFamily="34" charset="0"/>
              </a:endParaRPr>
            </a:p>
          </p:txBody>
        </p:sp>
        <p:sp>
          <p:nvSpPr>
            <p:cNvPr id="128" name="TextBox 77"/>
            <p:cNvSpPr txBox="1">
              <a:spLocks noChangeArrowheads="1"/>
            </p:cNvSpPr>
            <p:nvPr/>
          </p:nvSpPr>
          <p:spPr bwMode="auto">
            <a:xfrm>
              <a:off x="6832352" y="3286125"/>
              <a:ext cx="675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X</a:t>
              </a:r>
            </a:p>
          </p:txBody>
        </p:sp>
        <p:sp>
          <p:nvSpPr>
            <p:cNvPr id="133" name="TextBox 77"/>
            <p:cNvSpPr txBox="1">
              <a:spLocks noChangeArrowheads="1"/>
            </p:cNvSpPr>
            <p:nvPr/>
          </p:nvSpPr>
          <p:spPr bwMode="auto">
            <a:xfrm>
              <a:off x="7152576" y="5121275"/>
              <a:ext cx="6960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 VC X&amp;Y</a:t>
              </a:r>
            </a:p>
          </p:txBody>
        </p:sp>
        <p:sp>
          <p:nvSpPr>
            <p:cNvPr id="135" name="TextBox 77"/>
            <p:cNvSpPr txBox="1">
              <a:spLocks noChangeArrowheads="1"/>
            </p:cNvSpPr>
            <p:nvPr/>
          </p:nvSpPr>
          <p:spPr bwMode="auto">
            <a:xfrm>
              <a:off x="7681493" y="3105150"/>
              <a:ext cx="710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000" b="1" dirty="0" smtClean="0">
                  <a:solidFill>
                    <a:srgbClr val="0079A4"/>
                  </a:solidFill>
                  <a:latin typeface="Arial" pitchFamily="34" charset="0"/>
                  <a:cs typeface="Arial" pitchFamily="34" charset="0"/>
                </a:rPr>
                <a:t>To VC  Y</a:t>
              </a:r>
            </a:p>
          </p:txBody>
        </p:sp>
        <p:sp>
          <p:nvSpPr>
            <p:cNvPr id="36908" name="Oval 7"/>
            <p:cNvSpPr>
              <a:spLocks noChangeArrowheads="1"/>
            </p:cNvSpPr>
            <p:nvPr/>
          </p:nvSpPr>
          <p:spPr bwMode="auto">
            <a:xfrm>
              <a:off x="7278623" y="3436938"/>
              <a:ext cx="1018661" cy="299302"/>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File Application</a:t>
              </a:r>
              <a:endParaRPr lang="en-US" sz="1000" dirty="0">
                <a:latin typeface="Arial" pitchFamily="34" charset="0"/>
                <a:cs typeface="Arial" pitchFamily="34" charset="0"/>
              </a:endParaRPr>
            </a:p>
          </p:txBody>
        </p:sp>
        <p:sp>
          <p:nvSpPr>
            <p:cNvPr id="137" name="Magnetic Disk 18"/>
            <p:cNvSpPr/>
            <p:nvPr/>
          </p:nvSpPr>
          <p:spPr>
            <a:xfrm>
              <a:off x="7549325" y="2897188"/>
              <a:ext cx="409575" cy="2032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nchorCtr="0"/>
            <a:lstStyle/>
            <a:p>
              <a:pPr algn="ctr" eaLnBrk="0" fontAlgn="auto" hangingPunct="0">
                <a:spcBef>
                  <a:spcPts val="0"/>
                </a:spcBef>
                <a:spcAft>
                  <a:spcPts val="0"/>
                </a:spcAft>
                <a:defRPr/>
              </a:pPr>
              <a:endParaRPr lang="en-US" sz="1000">
                <a:latin typeface="Arial" pitchFamily="34" charset="0"/>
                <a:cs typeface="Arial" pitchFamily="34" charset="0"/>
              </a:endParaRPr>
            </a:p>
          </p:txBody>
        </p:sp>
        <p:sp>
          <p:nvSpPr>
            <p:cNvPr id="36910" name="Text Box 16"/>
            <p:cNvSpPr txBox="1">
              <a:spLocks noChangeArrowheads="1"/>
            </p:cNvSpPr>
            <p:nvPr/>
          </p:nvSpPr>
          <p:spPr bwMode="auto">
            <a:xfrm>
              <a:off x="6640512" y="5583238"/>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a:t>
              </a:r>
              <a:endParaRPr lang="en-US" sz="1000">
                <a:solidFill>
                  <a:schemeClr val="tx1"/>
                </a:solidFill>
                <a:cs typeface="Arial" pitchFamily="34" charset="0"/>
              </a:endParaRPr>
            </a:p>
          </p:txBody>
        </p:sp>
        <p:cxnSp>
          <p:nvCxnSpPr>
            <p:cNvPr id="139" name="Straight Connector 138"/>
            <p:cNvCxnSpPr>
              <a:cxnSpLocks noChangeShapeType="1"/>
              <a:stCxn id="36916" idx="4"/>
              <a:endCxn id="36910" idx="0"/>
            </p:cNvCxnSpPr>
            <p:nvPr/>
          </p:nvCxnSpPr>
          <p:spPr bwMode="auto">
            <a:xfrm>
              <a:off x="6884218" y="3928265"/>
              <a:ext cx="48902" cy="165497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6912" name="Text Box 15"/>
            <p:cNvSpPr txBox="1">
              <a:spLocks noChangeArrowheads="1"/>
            </p:cNvSpPr>
            <p:nvPr/>
          </p:nvSpPr>
          <p:spPr bwMode="auto">
            <a:xfrm>
              <a:off x="6640512" y="5143500"/>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TCP</a:t>
              </a:r>
              <a:endParaRPr lang="en-US" sz="1000">
                <a:solidFill>
                  <a:schemeClr val="tx1"/>
                </a:solidFill>
                <a:cs typeface="Arial" pitchFamily="34" charset="0"/>
              </a:endParaRPr>
            </a:p>
          </p:txBody>
        </p:sp>
        <p:sp>
          <p:nvSpPr>
            <p:cNvPr id="36913" name="Text Box 15"/>
            <p:cNvSpPr txBox="1">
              <a:spLocks noChangeArrowheads="1"/>
            </p:cNvSpPr>
            <p:nvPr/>
          </p:nvSpPr>
          <p:spPr bwMode="auto">
            <a:xfrm>
              <a:off x="6640512" y="49244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F-Frame</a:t>
              </a:r>
              <a:endParaRPr lang="en-US" sz="1000" dirty="0">
                <a:solidFill>
                  <a:schemeClr val="tx1"/>
                </a:solidFill>
                <a:cs typeface="Arial" pitchFamily="34" charset="0"/>
              </a:endParaRPr>
            </a:p>
          </p:txBody>
        </p:sp>
        <p:sp>
          <p:nvSpPr>
            <p:cNvPr id="36914" name="Text Box 15"/>
            <p:cNvSpPr txBox="1">
              <a:spLocks noChangeArrowheads="1"/>
            </p:cNvSpPr>
            <p:nvPr/>
          </p:nvSpPr>
          <p:spPr bwMode="auto">
            <a:xfrm>
              <a:off x="6640512" y="47085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smtClean="0">
                  <a:solidFill>
                    <a:schemeClr val="tx1"/>
                  </a:solidFill>
                  <a:ea typeface="ÇlÇr ñæí©" charset="-128"/>
                  <a:cs typeface="Arial" pitchFamily="34" charset="0"/>
                </a:rPr>
                <a:t>AOS/TC</a:t>
              </a:r>
              <a:endParaRPr lang="en-US" sz="1000" dirty="0">
                <a:solidFill>
                  <a:schemeClr val="tx1"/>
                </a:solidFill>
                <a:cs typeface="Arial" pitchFamily="34" charset="0"/>
              </a:endParaRPr>
            </a:p>
          </p:txBody>
        </p:sp>
        <p:sp>
          <p:nvSpPr>
            <p:cNvPr id="36915" name="Text Box 15"/>
            <p:cNvSpPr txBox="1">
              <a:spLocks noChangeArrowheads="1"/>
            </p:cNvSpPr>
            <p:nvPr/>
          </p:nvSpPr>
          <p:spPr bwMode="auto">
            <a:xfrm>
              <a:off x="6640512" y="4264025"/>
              <a:ext cx="585216" cy="184150"/>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SPP</a:t>
              </a:r>
              <a:endParaRPr lang="en-US" sz="1000" dirty="0">
                <a:solidFill>
                  <a:schemeClr val="tx1"/>
                </a:solidFill>
                <a:cs typeface="Arial" pitchFamily="34" charset="0"/>
              </a:endParaRPr>
            </a:p>
          </p:txBody>
        </p:sp>
        <p:sp>
          <p:nvSpPr>
            <p:cNvPr id="36916" name="Oval 7"/>
            <p:cNvSpPr>
              <a:spLocks noChangeArrowheads="1"/>
            </p:cNvSpPr>
            <p:nvPr/>
          </p:nvSpPr>
          <p:spPr bwMode="auto">
            <a:xfrm>
              <a:off x="6377035" y="3646488"/>
              <a:ext cx="1014365" cy="281777"/>
            </a:xfrm>
            <a:prstGeom prst="ellipse">
              <a:avLst/>
            </a:prstGeom>
            <a:solidFill>
              <a:srgbClr val="FF99CC"/>
            </a:solidFill>
            <a:ln w="9525">
              <a:solidFill>
                <a:srgbClr val="000000"/>
              </a:solidFill>
              <a:round/>
              <a:headEnd/>
              <a:tailEnd/>
            </a:ln>
          </p:spPr>
          <p:txBody>
            <a:bodyPr lIns="0" tIns="0" rIns="0" bIns="0" anchor="ctr" anchorCtr="0"/>
            <a:lstStyle/>
            <a:p>
              <a:pPr algn="ctr">
                <a:lnSpc>
                  <a:spcPct val="80000"/>
                </a:lnSpc>
              </a:pPr>
              <a:r>
                <a:rPr lang="en-US" sz="1000" dirty="0">
                  <a:latin typeface="Arial" pitchFamily="34" charset="0"/>
                  <a:ea typeface="ÇlÇr ñæí©" charset="-128"/>
                  <a:cs typeface="Arial" pitchFamily="34" charset="0"/>
                </a:rPr>
                <a:t>User SPP</a:t>
              </a:r>
            </a:p>
            <a:p>
              <a:pPr algn="ctr">
                <a:lnSpc>
                  <a:spcPct val="80000"/>
                </a:lnSpc>
              </a:pPr>
              <a:r>
                <a:rPr lang="en-US" sz="1000" dirty="0">
                  <a:latin typeface="Arial" pitchFamily="34" charset="0"/>
                  <a:ea typeface="ÇlÇr ñæí©" charset="-128"/>
                  <a:cs typeface="Arial" pitchFamily="34" charset="0"/>
                </a:rPr>
                <a:t>Application</a:t>
              </a:r>
              <a:endParaRPr lang="en-US" sz="1000" dirty="0">
                <a:latin typeface="Arial" pitchFamily="34" charset="0"/>
                <a:cs typeface="Arial" pitchFamily="34" charset="0"/>
              </a:endParaRPr>
            </a:p>
          </p:txBody>
        </p:sp>
        <p:cxnSp>
          <p:nvCxnSpPr>
            <p:cNvPr id="36917" name="Elbow Connector 147"/>
            <p:cNvCxnSpPr>
              <a:cxnSpLocks noChangeShapeType="1"/>
            </p:cNvCxnSpPr>
            <p:nvPr/>
          </p:nvCxnSpPr>
          <p:spPr bwMode="auto">
            <a:xfrm flipH="1">
              <a:off x="7744572" y="3105150"/>
              <a:ext cx="1348" cy="33178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149" name="Rounded Rectangle 148"/>
            <p:cNvSpPr/>
            <p:nvPr/>
          </p:nvSpPr>
          <p:spPr bwMode="auto">
            <a:xfrm>
              <a:off x="6650038" y="304006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nchorCtr="0"/>
            <a:lstStyle/>
            <a:p>
              <a:pPr algn="ctr">
                <a:defRPr/>
              </a:pPr>
              <a:r>
                <a:rPr lang="en-US" sz="1000" dirty="0">
                  <a:solidFill>
                    <a:srgbClr val="000000"/>
                  </a:solidFill>
                  <a:latin typeface="Arial" pitchFamily="34" charset="0"/>
                  <a:cs typeface="Arial" pitchFamily="34" charset="0"/>
                </a:rPr>
                <a:t>CMD</a:t>
              </a:r>
            </a:p>
          </p:txBody>
        </p:sp>
        <p:cxnSp>
          <p:nvCxnSpPr>
            <p:cNvPr id="36919" name="Elbow Connector 150"/>
            <p:cNvCxnSpPr>
              <a:cxnSpLocks noChangeShapeType="1"/>
              <a:stCxn id="149" idx="2"/>
              <a:endCxn id="36916" idx="0"/>
            </p:cNvCxnSpPr>
            <p:nvPr/>
          </p:nvCxnSpPr>
          <p:spPr bwMode="auto">
            <a:xfrm flipH="1">
              <a:off x="6884218" y="3270250"/>
              <a:ext cx="24583" cy="3762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6920" name="Elbow Connector 151"/>
            <p:cNvCxnSpPr>
              <a:cxnSpLocks noChangeShapeType="1"/>
              <a:stCxn id="36908" idx="4"/>
              <a:endCxn id="36915" idx="3"/>
            </p:cNvCxnSpPr>
            <p:nvPr/>
          </p:nvCxnSpPr>
          <p:spPr bwMode="auto">
            <a:xfrm rot="5400000">
              <a:off x="7196911" y="3765057"/>
              <a:ext cx="619860" cy="562226"/>
            </a:xfrm>
            <a:prstGeom prst="bentConnector2">
              <a:avLst/>
            </a:prstGeom>
            <a:noFill/>
            <a:ln w="19050">
              <a:solidFill>
                <a:schemeClr val="tx1"/>
              </a:solidFill>
              <a:round/>
              <a:headEnd/>
              <a:tailEnd type="arrow" w="med" len="med"/>
            </a:ln>
            <a:extLst>
              <a:ext uri="{909E8E84-426E-40dd-AFC4-6F175D3DCCD1}">
                <a14:hiddenFill xmlns:a14="http://schemas.microsoft.com/office/drawing/2010/main">
                  <a:noFill/>
                </a14:hiddenFill>
              </a:ext>
            </a:extLst>
          </p:spPr>
        </p:cxnSp>
        <p:sp>
          <p:nvSpPr>
            <p:cNvPr id="36921" name="Text Box 15"/>
            <p:cNvSpPr txBox="1">
              <a:spLocks noChangeArrowheads="1"/>
            </p:cNvSpPr>
            <p:nvPr/>
          </p:nvSpPr>
          <p:spPr bwMode="auto">
            <a:xfrm>
              <a:off x="7443787" y="4065588"/>
              <a:ext cx="585216" cy="182562"/>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dirty="0">
                  <a:solidFill>
                    <a:schemeClr val="tx1"/>
                  </a:solidFill>
                  <a:ea typeface="ÇlÇr ñæí©" charset="-128"/>
                  <a:cs typeface="Arial" pitchFamily="34" charset="0"/>
                </a:rPr>
                <a:t>CFDP</a:t>
              </a:r>
              <a:endParaRPr lang="en-US" sz="1000" dirty="0">
                <a:solidFill>
                  <a:schemeClr val="tx1"/>
                </a:solidFill>
                <a:cs typeface="Arial" pitchFamily="34" charset="0"/>
              </a:endParaRPr>
            </a:p>
          </p:txBody>
        </p:sp>
        <p:sp>
          <p:nvSpPr>
            <p:cNvPr id="36922" name="Text Box 15"/>
            <p:cNvSpPr txBox="1">
              <a:spLocks noChangeArrowheads="1"/>
            </p:cNvSpPr>
            <p:nvPr/>
          </p:nvSpPr>
          <p:spPr bwMode="auto">
            <a:xfrm>
              <a:off x="5205413" y="5362575"/>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sp>
          <p:nvSpPr>
            <p:cNvPr id="36923" name="Text Box 15"/>
            <p:cNvSpPr txBox="1">
              <a:spLocks noChangeArrowheads="1"/>
            </p:cNvSpPr>
            <p:nvPr/>
          </p:nvSpPr>
          <p:spPr bwMode="auto">
            <a:xfrm>
              <a:off x="2226469" y="4700588"/>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4" name="Text Box 15"/>
            <p:cNvSpPr txBox="1">
              <a:spLocks noChangeArrowheads="1"/>
            </p:cNvSpPr>
            <p:nvPr/>
          </p:nvSpPr>
          <p:spPr bwMode="auto">
            <a:xfrm>
              <a:off x="3127402" y="4011613"/>
              <a:ext cx="585216" cy="182562"/>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5" name="Text Box 15"/>
            <p:cNvSpPr txBox="1">
              <a:spLocks noChangeArrowheads="1"/>
            </p:cNvSpPr>
            <p:nvPr/>
          </p:nvSpPr>
          <p:spPr bwMode="auto">
            <a:xfrm>
              <a:off x="7453312" y="3841750"/>
              <a:ext cx="585216" cy="182563"/>
            </a:xfrm>
            <a:prstGeom prst="rect">
              <a:avLst/>
            </a:prstGeom>
            <a:solidFill>
              <a:srgbClr val="B7E058"/>
            </a:solidFill>
            <a:ln w="9525">
              <a:solidFill>
                <a:srgbClr val="000000"/>
              </a:solidFill>
              <a:miter lim="800000"/>
              <a:headEnd/>
              <a:tailEnd/>
            </a:ln>
          </p:spPr>
          <p:txBody>
            <a:bodyPr lIns="0" tIns="0" rIns="0" bIns="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dirty="0">
                  <a:solidFill>
                    <a:schemeClr val="tx1"/>
                  </a:solidFill>
                  <a:ea typeface="ÇlÇr ñæí©" charset="-128"/>
                  <a:cs typeface="Arial" pitchFamily="34" charset="0"/>
                </a:rPr>
                <a:t>File Secure</a:t>
              </a:r>
              <a:endParaRPr lang="en-US" sz="800" dirty="0">
                <a:solidFill>
                  <a:schemeClr val="tx1"/>
                </a:solidFill>
                <a:cs typeface="Arial" pitchFamily="34" charset="0"/>
              </a:endParaRPr>
            </a:p>
          </p:txBody>
        </p:sp>
        <p:sp>
          <p:nvSpPr>
            <p:cNvPr id="36926" name="Text Box 15"/>
            <p:cNvSpPr txBox="1">
              <a:spLocks noChangeArrowheads="1"/>
            </p:cNvSpPr>
            <p:nvPr/>
          </p:nvSpPr>
          <p:spPr bwMode="auto">
            <a:xfrm>
              <a:off x="3132164" y="4238625"/>
              <a:ext cx="585216" cy="182563"/>
            </a:xfrm>
            <a:prstGeom prst="rect">
              <a:avLst/>
            </a:prstGeom>
            <a:solidFill>
              <a:srgbClr val="99CCFF"/>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CFDP</a:t>
              </a:r>
              <a:endParaRPr lang="en-US" sz="1000">
                <a:solidFill>
                  <a:schemeClr val="tx1"/>
                </a:solidFill>
                <a:cs typeface="Arial" pitchFamily="34" charset="0"/>
              </a:endParaRPr>
            </a:p>
          </p:txBody>
        </p:sp>
        <p:sp>
          <p:nvSpPr>
            <p:cNvPr id="36927" name="Text Box 15"/>
            <p:cNvSpPr txBox="1">
              <a:spLocks noChangeArrowheads="1"/>
            </p:cNvSpPr>
            <p:nvPr/>
          </p:nvSpPr>
          <p:spPr bwMode="auto">
            <a:xfrm>
              <a:off x="6640512" y="4487863"/>
              <a:ext cx="585216" cy="182562"/>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SDLS</a:t>
              </a:r>
              <a:endParaRPr lang="en-US" sz="1000">
                <a:solidFill>
                  <a:schemeClr val="tx1"/>
                </a:solidFill>
                <a:cs typeface="Arial" pitchFamily="34" charset="0"/>
              </a:endParaRPr>
            </a:p>
          </p:txBody>
        </p:sp>
        <p:sp>
          <p:nvSpPr>
            <p:cNvPr id="36928" name="Text Box 15"/>
            <p:cNvSpPr txBox="1">
              <a:spLocks noChangeArrowheads="1"/>
            </p:cNvSpPr>
            <p:nvPr/>
          </p:nvSpPr>
          <p:spPr bwMode="auto">
            <a:xfrm>
              <a:off x="6640512" y="5362575"/>
              <a:ext cx="585216" cy="185738"/>
            </a:xfrm>
            <a:prstGeom prst="rect">
              <a:avLst/>
            </a:prstGeom>
            <a:solidFill>
              <a:srgbClr val="B7E058"/>
            </a:solidFill>
            <a:ln w="9525">
              <a:solidFill>
                <a:srgbClr val="000000"/>
              </a:solidFill>
              <a:miter lim="800000"/>
              <a:headEnd/>
              <a:tailEnd/>
            </a:ln>
          </p:spPr>
          <p:txBody>
            <a:bodyPr lIns="33840" tIns="31320" rIns="33840" bIns="31320" anchor="ctr" anchorCtr="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1000">
                  <a:solidFill>
                    <a:schemeClr val="tx1"/>
                  </a:solidFill>
                  <a:ea typeface="ÇlÇr ñæí©" charset="-128"/>
                  <a:cs typeface="Arial" pitchFamily="34" charset="0"/>
                </a:rPr>
                <a:t>IPSEC</a:t>
              </a:r>
              <a:endParaRPr lang="en-US" sz="1000">
                <a:solidFill>
                  <a:schemeClr val="tx1"/>
                </a:solidFill>
                <a:cs typeface="Arial" pitchFamily="34" charset="0"/>
              </a:endParaRPr>
            </a:p>
          </p:txBody>
        </p:sp>
      </p:grpSp>
      <p:sp>
        <p:nvSpPr>
          <p:cNvPr id="66" name="TextBox 65"/>
          <p:cNvSpPr txBox="1"/>
          <p:nvPr/>
        </p:nvSpPr>
        <p:spPr>
          <a:xfrm>
            <a:off x="232235" y="817458"/>
            <a:ext cx="8180265" cy="1077218"/>
          </a:xfrm>
          <a:prstGeom prst="rect">
            <a:avLst/>
          </a:prstGeom>
          <a:noFill/>
        </p:spPr>
        <p:txBody>
          <a:bodyPr wrap="square" rtlCol="0" anchor="ctr" anchorCtr="0">
            <a:spAutoFit/>
          </a:bodyPr>
          <a:lstStyle/>
          <a:p>
            <a:pPr marL="342900" indent="-342900">
              <a:buFont typeface="+mj-lt"/>
              <a:buAutoNum type="arabicPeriod"/>
            </a:pPr>
            <a:r>
              <a:rPr lang="en-US" sz="1600" dirty="0" smtClean="0">
                <a:solidFill>
                  <a:srgbClr val="FF0000"/>
                </a:solidFill>
              </a:rPr>
              <a:t>Each protocol element maps directly to one or more standards</a:t>
            </a:r>
          </a:p>
          <a:p>
            <a:pPr marL="342900" indent="-342900">
              <a:buFont typeface="+mj-lt"/>
              <a:buAutoNum type="arabicPeriod"/>
            </a:pPr>
            <a:r>
              <a:rPr lang="en-US" sz="1600" dirty="0" smtClean="0">
                <a:solidFill>
                  <a:srgbClr val="FF0000"/>
                </a:solidFill>
              </a:rPr>
              <a:t>Relations ships are explicit, show requires / provided service &amp; interfaces</a:t>
            </a:r>
          </a:p>
          <a:p>
            <a:pPr marL="342900" indent="-342900">
              <a:buFont typeface="+mj-lt"/>
              <a:buAutoNum type="arabicPeriod"/>
            </a:pPr>
            <a:r>
              <a:rPr lang="en-US" sz="1600" dirty="0" smtClean="0">
                <a:solidFill>
                  <a:srgbClr val="FF0000"/>
                </a:solidFill>
              </a:rPr>
              <a:t>May be mapped to WG as a separate (and flexible) step</a:t>
            </a:r>
          </a:p>
          <a:p>
            <a:pPr marL="342900" indent="-342900">
              <a:buFont typeface="+mj-lt"/>
              <a:buAutoNum type="arabicPeriod"/>
            </a:pPr>
            <a:r>
              <a:rPr lang="en-US" sz="1600" dirty="0" smtClean="0">
                <a:solidFill>
                  <a:srgbClr val="FF0000"/>
                </a:solidFill>
              </a:rPr>
              <a:t>Applications layer (MOIMS &amp; SOIS) should be built on top of this and use it</a:t>
            </a:r>
            <a:endParaRPr lang="en-US" sz="1600" dirty="0">
              <a:solidFill>
                <a:srgbClr val="FF0000"/>
              </a:solidFill>
            </a:endParaRPr>
          </a:p>
        </p:txBody>
      </p:sp>
      <p:sp>
        <p:nvSpPr>
          <p:cNvPr id="2" name="Title 1"/>
          <p:cNvSpPr>
            <a:spLocks noGrp="1"/>
          </p:cNvSpPr>
          <p:nvPr>
            <p:ph type="title"/>
          </p:nvPr>
        </p:nvSpPr>
        <p:spPr>
          <a:xfrm>
            <a:off x="457200" y="-32602"/>
            <a:ext cx="8229600" cy="926872"/>
          </a:xfrm>
        </p:spPr>
        <p:txBody>
          <a:bodyPr>
            <a:normAutofit/>
          </a:bodyPr>
          <a:lstStyle/>
          <a:p>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a:t>
            </a:r>
            <a:r>
              <a:rPr lang="en-US" sz="2400" dirty="0" smtClean="0">
                <a:solidFill>
                  <a:srgbClr val="000099"/>
                </a:solidFill>
                <a:effectLst>
                  <a:outerShdw blurRad="38100" dist="38100" dir="2700000" algn="tl">
                    <a:srgbClr val="000000">
                      <a:alpha val="43137"/>
                    </a:srgbClr>
                  </a:outerShdw>
                </a:effectLst>
                <a:latin typeface="Calibri" pitchFamily="34" charset="0"/>
                <a:cs typeface="Calibri" pitchFamily="34" charset="0"/>
              </a:rPr>
              <a:t>2</a:t>
            </a:r>
            <a: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t/>
            </a:r>
            <a:br>
              <a:rPr lang="en-US" sz="2400"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Show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stacks of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standards </a:t>
            </a:r>
            <a:r>
              <a:rPr lang="en-US" sz="24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and </a:t>
            </a:r>
            <a:r>
              <a:rPr lang="en-US" sz="2400" dirty="0">
                <a:solidFill>
                  <a:srgbClr val="FF0000"/>
                </a:solidFill>
                <a:effectLst>
                  <a:outerShdw blurRad="38100" dist="38100" dir="2700000" algn="tl">
                    <a:srgbClr val="000000">
                      <a:alpha val="43137"/>
                    </a:srgbClr>
                  </a:outerShdw>
                </a:effectLst>
                <a:latin typeface="Calibri" pitchFamily="34" charset="0"/>
                <a:cs typeface="Calibri" pitchFamily="34" charset="0"/>
              </a:rPr>
              <a:t>relationships</a:t>
            </a:r>
            <a:endParaRPr lang="en-US" sz="2400" dirty="0"/>
          </a:p>
        </p:txBody>
      </p:sp>
      <p:sp>
        <p:nvSpPr>
          <p:cNvPr id="3" name="Date Placeholder 2"/>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295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5855"/>
            <a:ext cx="8229600" cy="831712"/>
          </a:xfrm>
        </p:spPr>
        <p:txBody>
          <a:bodyPr vert="horz" lIns="91440" tIns="45720" rIns="91440" bIns="45720" rtlCol="0" anchor="ctr">
            <a:normAutofit/>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Mission Operations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 SOIS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501773" y="1840040"/>
            <a:ext cx="3724582" cy="4600610"/>
          </a:xfrm>
          <a:prstGeom prst="cube">
            <a:avLst>
              <a:gd name="adj" fmla="val 6336"/>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1" name="AutoShape 4"/>
          <p:cNvSpPr>
            <a:spLocks noChangeArrowheads="1"/>
          </p:cNvSpPr>
          <p:nvPr/>
        </p:nvSpPr>
        <p:spPr bwMode="auto">
          <a:xfrm>
            <a:off x="4994455" y="1840040"/>
            <a:ext cx="3719702" cy="4600609"/>
          </a:xfrm>
          <a:prstGeom prst="cube">
            <a:avLst>
              <a:gd name="adj" fmla="val 5821"/>
            </a:avLst>
          </a:prstGeom>
          <a:solidFill>
            <a:srgbClr val="C9FF63"/>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454379" y="352029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1538005" y="786824"/>
            <a:ext cx="1420985" cy="584776"/>
          </a:xfrm>
          <a:prstGeom prst="rect">
            <a:avLst/>
          </a:prstGeom>
        </p:spPr>
        <p:txBody>
          <a:bodyPr wrap="square">
            <a:spAutoFit/>
          </a:bodyPr>
          <a:lstStyle/>
          <a:p>
            <a:pPr algn="ctr" fontAlgn="base">
              <a:spcBef>
                <a:spcPct val="0"/>
              </a:spcBef>
              <a:spcAft>
                <a:spcPct val="0"/>
              </a:spcAft>
            </a:pPr>
            <a:r>
              <a:rPr kumimoji="1" lang="en-US" sz="1600" b="1" dirty="0" smtClean="0">
                <a:solidFill>
                  <a:srgbClr val="000000"/>
                </a:solidFill>
                <a:ea typeface="ＭＳ Ｐゴシック" pitchFamily="34" charset="-128"/>
                <a:cs typeface="Arial" pitchFamily="34" charset="0"/>
              </a:rPr>
              <a:t>Space User</a:t>
            </a:r>
          </a:p>
          <a:p>
            <a:pPr algn="ctr" fontAlgn="base">
              <a:spcBef>
                <a:spcPct val="0"/>
              </a:spcBef>
              <a:spcAft>
                <a:spcPct val="0"/>
              </a:spcAft>
            </a:pPr>
            <a:r>
              <a:rPr kumimoji="1" lang="en-US" sz="1600" dirty="0" smtClean="0">
                <a:solidFill>
                  <a:srgbClr val="000000"/>
                </a:solidFill>
                <a:ea typeface="ＭＳ Ｐゴシック" pitchFamily="34" charset="-128"/>
                <a:cs typeface="Arial" pitchFamily="34" charset="0"/>
              </a:rPr>
              <a:t>Node</a:t>
            </a:r>
            <a:endParaRPr kumimoji="1" lang="en-US" sz="1600" b="1" dirty="0">
              <a:solidFill>
                <a:srgbClr val="000000"/>
              </a:solidFill>
              <a:ea typeface="ＭＳ Ｐゴシック" pitchFamily="34" charset="-128"/>
              <a:cs typeface="Arial" pitchFamily="34" charset="0"/>
            </a:endParaRPr>
          </a:p>
        </p:txBody>
      </p:sp>
      <p:sp>
        <p:nvSpPr>
          <p:cNvPr id="7" name="Rectangle 6"/>
          <p:cNvSpPr/>
          <p:nvPr/>
        </p:nvSpPr>
        <p:spPr>
          <a:xfrm>
            <a:off x="5992985" y="786824"/>
            <a:ext cx="1244952" cy="584776"/>
          </a:xfrm>
          <a:prstGeom prst="rect">
            <a:avLst/>
          </a:prstGeom>
        </p:spPr>
        <p:txBody>
          <a:bodyPr wrap="square">
            <a:spAutoFit/>
          </a:bodyPr>
          <a:lstStyle/>
          <a:p>
            <a:pPr algn="ctr" fontAlgn="base">
              <a:spcBef>
                <a:spcPct val="0"/>
              </a:spcBef>
              <a:spcAft>
                <a:spcPct val="0"/>
              </a:spcAft>
            </a:pPr>
            <a:r>
              <a:rPr kumimoji="1" lang="en-US" sz="1600" b="1" dirty="0" smtClean="0">
                <a:solidFill>
                  <a:srgbClr val="000000"/>
                </a:solidFill>
                <a:ea typeface="ＭＳ Ｐゴシック" pitchFamily="34" charset="-128"/>
                <a:cs typeface="Arial" pitchFamily="34" charset="0"/>
              </a:rPr>
              <a:t>Earth User </a:t>
            </a:r>
            <a:endParaRPr kumimoji="1" lang="en-US" sz="1600"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sz="1600" b="1" dirty="0">
                <a:solidFill>
                  <a:srgbClr val="000000"/>
                </a:solidFill>
                <a:ea typeface="ＭＳ Ｐゴシック" pitchFamily="34" charset="-128"/>
                <a:cs typeface="Arial" pitchFamily="34" charset="0"/>
              </a:rPr>
              <a:t>Node</a:t>
            </a:r>
          </a:p>
        </p:txBody>
      </p:sp>
      <p:sp>
        <p:nvSpPr>
          <p:cNvPr id="23" name="Oval 7"/>
          <p:cNvSpPr>
            <a:spLocks noChangeArrowheads="1"/>
          </p:cNvSpPr>
          <p:nvPr/>
        </p:nvSpPr>
        <p:spPr bwMode="auto">
          <a:xfrm>
            <a:off x="5263290" y="5142870"/>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 Processing</a:t>
            </a:r>
            <a:endParaRPr lang="en-US" sz="1000" dirty="0">
              <a:solidFill>
                <a:prstClr val="black"/>
              </a:solidFill>
              <a:latin typeface="Helvetica" pitchFamily="34" charset="0"/>
              <a:ea typeface="ÇlÇr ñæí©"/>
              <a:cs typeface="Helvetica" pitchFamily="34" charset="0"/>
            </a:endParaRPr>
          </a:p>
        </p:txBody>
      </p:sp>
      <p:sp>
        <p:nvSpPr>
          <p:cNvPr id="25" name="Oval 7"/>
          <p:cNvSpPr>
            <a:spLocks noChangeArrowheads="1"/>
          </p:cNvSpPr>
          <p:nvPr/>
        </p:nvSpPr>
        <p:spPr bwMode="auto">
          <a:xfrm>
            <a:off x="6876300" y="5181275"/>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31" name="Text Box 306"/>
          <p:cNvSpPr txBox="1">
            <a:spLocks noChangeArrowheads="1"/>
          </p:cNvSpPr>
          <p:nvPr/>
        </p:nvSpPr>
        <p:spPr bwMode="auto">
          <a:xfrm>
            <a:off x="4264760" y="1993660"/>
            <a:ext cx="768100" cy="4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sz="1100" b="1" i="1" dirty="0" smtClean="0">
                <a:solidFill>
                  <a:srgbClr val="FF0000"/>
                </a:solidFill>
                <a:cs typeface="Arial" pitchFamily="34" charset="0"/>
              </a:rPr>
              <a:t>Space</a:t>
            </a:r>
          </a:p>
          <a:p>
            <a:pPr algn="ctr" defTabSz="457200" eaLnBrk="1" fontAlgn="base" hangingPunct="1">
              <a:spcBef>
                <a:spcPct val="0"/>
              </a:spcBef>
              <a:spcAft>
                <a:spcPct val="0"/>
              </a:spcAft>
            </a:pPr>
            <a:r>
              <a:rPr lang="en-US" sz="1100" b="1" i="1" dirty="0" smtClean="0">
                <a:solidFill>
                  <a:srgbClr val="FF0000"/>
                </a:solidFill>
                <a:cs typeface="Arial" pitchFamily="34" charset="0"/>
              </a:rPr>
              <a:t>Link</a:t>
            </a:r>
            <a:endParaRPr lang="en-US" sz="1100" b="1" i="1" dirty="0">
              <a:solidFill>
                <a:srgbClr val="FF0000"/>
              </a:solidFill>
              <a:cs typeface="Arial" pitchFamily="34" charset="0"/>
            </a:endParaRPr>
          </a:p>
        </p:txBody>
      </p:sp>
      <p:sp>
        <p:nvSpPr>
          <p:cNvPr id="34" name="Line 302"/>
          <p:cNvSpPr>
            <a:spLocks noChangeShapeType="1"/>
          </p:cNvSpPr>
          <p:nvPr/>
        </p:nvSpPr>
        <p:spPr bwMode="auto">
          <a:xfrm flipH="1">
            <a:off x="4034329" y="6379608"/>
            <a:ext cx="883315" cy="0"/>
          </a:xfrm>
          <a:prstGeom prst="line">
            <a:avLst/>
          </a:prstGeom>
          <a:noFill/>
          <a:ln w="76320">
            <a:solidFill>
              <a:schemeClr val="tx1"/>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7070589" y="306558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224885" y="235145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7070589" y="233930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244190" y="3065587"/>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4860147" y="6321890"/>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3861617" y="6321891"/>
            <a:ext cx="261057" cy="146060"/>
          </a:xfrm>
          <a:prstGeom prst="ellipse">
            <a:avLst/>
          </a:prstGeom>
          <a:solidFill>
            <a:schemeClr val="tx1"/>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53" name="Rectangle 52"/>
          <p:cNvSpPr/>
          <p:nvPr/>
        </p:nvSpPr>
        <p:spPr>
          <a:xfrm>
            <a:off x="3765495" y="6509659"/>
            <a:ext cx="1489353" cy="246221"/>
          </a:xfrm>
          <a:prstGeom prst="rect">
            <a:avLst/>
          </a:prstGeom>
        </p:spPr>
        <p:txBody>
          <a:bodyPr wrap="none">
            <a:spAutoFit/>
          </a:bodyPr>
          <a:lstStyle/>
          <a:p>
            <a:r>
              <a:rPr lang="en-US" sz="1000" b="1" i="1" dirty="0" smtClean="0">
                <a:solidFill>
                  <a:srgbClr val="FF0000"/>
                </a:solidFill>
                <a:cs typeface="Arial" pitchFamily="34" charset="0"/>
              </a:rPr>
              <a:t>SPP over TM/TC/AOS</a:t>
            </a:r>
            <a:endParaRPr lang="en-US" sz="1000" dirty="0"/>
          </a:p>
        </p:txBody>
      </p:sp>
      <p:cxnSp>
        <p:nvCxnSpPr>
          <p:cNvPr id="59" name="Curved Connector 58"/>
          <p:cNvCxnSpPr>
            <a:stCxn id="43" idx="4"/>
            <a:endCxn id="25" idx="4"/>
          </p:cNvCxnSpPr>
          <p:nvPr/>
        </p:nvCxnSpPr>
        <p:spPr>
          <a:xfrm flipV="1">
            <a:off x="5063706" y="5767092"/>
            <a:ext cx="2454375" cy="627828"/>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0"/>
            <a:endCxn id="35" idx="4"/>
          </p:cNvCxnSpPr>
          <p:nvPr/>
        </p:nvCxnSpPr>
        <p:spPr>
          <a:xfrm rot="5400000" flipH="1" flipV="1">
            <a:off x="6850290" y="4319196"/>
            <a:ext cx="1529871" cy="19428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3" idx="0"/>
            <a:endCxn id="38" idx="4"/>
          </p:cNvCxnSpPr>
          <p:nvPr/>
        </p:nvCxnSpPr>
        <p:spPr>
          <a:xfrm rot="16200000" flipV="1">
            <a:off x="5170902" y="4366473"/>
            <a:ext cx="1491466" cy="61328"/>
          </a:xfrm>
          <a:prstGeom prst="curvedConnector3">
            <a:avLst>
              <a:gd name="adj1" fmla="val 50000"/>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1" name="Oval 7"/>
          <p:cNvSpPr>
            <a:spLocks noChangeArrowheads="1"/>
          </p:cNvSpPr>
          <p:nvPr/>
        </p:nvSpPr>
        <p:spPr bwMode="auto">
          <a:xfrm>
            <a:off x="2613345" y="5142870"/>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Frame</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2" name="Oval 7"/>
          <p:cNvSpPr>
            <a:spLocks noChangeArrowheads="1"/>
          </p:cNvSpPr>
          <p:nvPr/>
        </p:nvSpPr>
        <p:spPr bwMode="auto">
          <a:xfrm>
            <a:off x="654690" y="5142870"/>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err="1" smtClean="0">
                <a:solidFill>
                  <a:prstClr val="black"/>
                </a:solidFill>
                <a:latin typeface="Helvetica" pitchFamily="34" charset="0"/>
                <a:ea typeface="ÇlÇr ñæí©"/>
                <a:cs typeface="Helvetica" pitchFamily="34" charset="0"/>
              </a:rPr>
              <a:t>RadiometricProcessing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a:t>
            </a:r>
            <a:endParaRPr lang="en-US" sz="1000" dirty="0">
              <a:solidFill>
                <a:prstClr val="black"/>
              </a:solidFill>
              <a:latin typeface="Helvetica" pitchFamily="34" charset="0"/>
              <a:ea typeface="ÇlÇr ñæí©"/>
              <a:cs typeface="Helvetica" pitchFamily="34" charset="0"/>
            </a:endParaRPr>
          </a:p>
        </p:txBody>
      </p:sp>
      <p:sp>
        <p:nvSpPr>
          <p:cNvPr id="61" name="Rectangle 60"/>
          <p:cNvSpPr/>
          <p:nvPr/>
        </p:nvSpPr>
        <p:spPr>
          <a:xfrm>
            <a:off x="5897482" y="1532800"/>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63" name="Rectangle 62"/>
          <p:cNvSpPr/>
          <p:nvPr/>
        </p:nvSpPr>
        <p:spPr>
          <a:xfrm>
            <a:off x="5109670" y="3913910"/>
            <a:ext cx="3302830" cy="2304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SPP, or whatever</a:t>
            </a:r>
            <a:endParaRPr lang="en-US" sz="1100" b="1" dirty="0">
              <a:solidFill>
                <a:srgbClr val="000000"/>
              </a:solidFill>
            </a:endParaRPr>
          </a:p>
        </p:txBody>
      </p:sp>
      <p:sp>
        <p:nvSpPr>
          <p:cNvPr id="67" name="Oval 7"/>
          <p:cNvSpPr>
            <a:spLocks noChangeArrowheads="1"/>
          </p:cNvSpPr>
          <p:nvPr/>
        </p:nvSpPr>
        <p:spPr bwMode="auto">
          <a:xfrm>
            <a:off x="769905" y="234901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68" name="Oval 7"/>
          <p:cNvSpPr>
            <a:spLocks noChangeArrowheads="1"/>
          </p:cNvSpPr>
          <p:nvPr/>
        </p:nvSpPr>
        <p:spPr bwMode="auto">
          <a:xfrm>
            <a:off x="2574940" y="2349014"/>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69" name="Oval 7"/>
          <p:cNvSpPr>
            <a:spLocks noChangeArrowheads="1"/>
          </p:cNvSpPr>
          <p:nvPr/>
        </p:nvSpPr>
        <p:spPr bwMode="auto">
          <a:xfrm>
            <a:off x="2574940" y="3078709"/>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Space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70" name="Rectangle 69"/>
          <p:cNvSpPr/>
          <p:nvPr/>
        </p:nvSpPr>
        <p:spPr>
          <a:xfrm>
            <a:off x="1845245" y="3905209"/>
            <a:ext cx="2381110" cy="584776"/>
          </a:xfrm>
          <a:prstGeom prst="rect">
            <a:avLst/>
          </a:prstGeom>
        </p:spPr>
        <p:txBody>
          <a:bodyPr wrap="square">
            <a:spAutoFit/>
          </a:bodyPr>
          <a:lstStyle/>
          <a:p>
            <a:pPr algn="ctr"/>
            <a:r>
              <a:rPr lang="en-US" altLang="ja-JP" sz="1600" b="1" dirty="0" smtClean="0">
                <a:solidFill>
                  <a:srgbClr val="FF0000"/>
                </a:solidFill>
              </a:rPr>
              <a:t>SOIS </a:t>
            </a:r>
            <a:r>
              <a:rPr lang="en-US" sz="1600" b="1" dirty="0" smtClean="0">
                <a:solidFill>
                  <a:srgbClr val="FF0000"/>
                </a:solidFill>
              </a:rPr>
              <a:t>Applications</a:t>
            </a:r>
          </a:p>
          <a:p>
            <a:pPr algn="ctr"/>
            <a:r>
              <a:rPr lang="en-US" sz="1600" b="1" dirty="0" smtClean="0">
                <a:solidFill>
                  <a:srgbClr val="FF0000"/>
                </a:solidFill>
              </a:rPr>
              <a:t>(FW Compliant)</a:t>
            </a:r>
            <a:endParaRPr lang="en-US" sz="1600" b="1" dirty="0"/>
          </a:p>
        </p:txBody>
      </p:sp>
      <p:cxnSp>
        <p:nvCxnSpPr>
          <p:cNvPr id="71" name="Curved Connector 70"/>
          <p:cNvCxnSpPr>
            <a:stCxn id="43" idx="4"/>
            <a:endCxn id="23" idx="4"/>
          </p:cNvCxnSpPr>
          <p:nvPr/>
        </p:nvCxnSpPr>
        <p:spPr>
          <a:xfrm flipV="1">
            <a:off x="5063706" y="5754135"/>
            <a:ext cx="883593" cy="640785"/>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121" idx="4"/>
            <a:endCxn id="47" idx="0"/>
          </p:cNvCxnSpPr>
          <p:nvPr/>
        </p:nvCxnSpPr>
        <p:spPr>
          <a:xfrm rot="16200000" flipH="1">
            <a:off x="3202979" y="5678784"/>
            <a:ext cx="664646" cy="767627"/>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cxnSp>
        <p:nvCxnSpPr>
          <p:cNvPr id="77" name="Curved Connector 76"/>
          <p:cNvCxnSpPr>
            <a:stCxn id="122" idx="4"/>
            <a:endCxn id="47" idx="0"/>
          </p:cNvCxnSpPr>
          <p:nvPr/>
        </p:nvCxnSpPr>
        <p:spPr>
          <a:xfrm rot="16200000" flipH="1">
            <a:off x="2268192" y="4743997"/>
            <a:ext cx="625046" cy="2676801"/>
          </a:xfrm>
          <a:prstGeom prst="curvedConnector2">
            <a:avLst/>
          </a:prstGeom>
          <a:ln>
            <a:solidFill>
              <a:srgbClr val="4597A0"/>
            </a:solidFill>
            <a:tailEnd type="arrow"/>
          </a:ln>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1115550" y="5949375"/>
            <a:ext cx="6874495" cy="268835"/>
          </a:xfrm>
          <a:prstGeom prst="rect">
            <a:avLst/>
          </a:prstGeom>
          <a:solidFill>
            <a:srgbClr val="4597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SCCS-ADD </a:t>
            </a:r>
            <a:r>
              <a:rPr lang="en-US" sz="1100" b="1" dirty="0" err="1" smtClean="0">
                <a:solidFill>
                  <a:srgbClr val="000000"/>
                </a:solidFill>
              </a:rPr>
              <a:t>Fwd</a:t>
            </a:r>
            <a:r>
              <a:rPr lang="en-US" sz="1100" b="1" dirty="0" smtClean="0">
                <a:solidFill>
                  <a:srgbClr val="000000"/>
                </a:solidFill>
              </a:rPr>
              <a:t> / Ret Space Link Services</a:t>
            </a:r>
            <a:endParaRPr lang="en-US" sz="1100" b="1" dirty="0">
              <a:solidFill>
                <a:srgbClr val="000000"/>
              </a:solidFill>
            </a:endParaRPr>
          </a:p>
        </p:txBody>
      </p:sp>
      <p:sp>
        <p:nvSpPr>
          <p:cNvPr id="85" name="Oval 7"/>
          <p:cNvSpPr>
            <a:spLocks noChangeArrowheads="1"/>
          </p:cNvSpPr>
          <p:nvPr/>
        </p:nvSpPr>
        <p:spPr bwMode="auto">
          <a:xfrm>
            <a:off x="2498130" y="441317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Spacecraft Subnets &amp; Devices</a:t>
            </a:r>
            <a:endParaRPr lang="en-US" sz="1000" dirty="0">
              <a:solidFill>
                <a:prstClr val="black"/>
              </a:solidFill>
              <a:latin typeface="Helvetica" pitchFamily="34" charset="0"/>
              <a:ea typeface="ÇlÇr ñæí©"/>
              <a:cs typeface="Helvetica" pitchFamily="34" charset="0"/>
            </a:endParaRPr>
          </a:p>
        </p:txBody>
      </p:sp>
      <p:sp>
        <p:nvSpPr>
          <p:cNvPr id="86" name="Oval 7"/>
          <p:cNvSpPr>
            <a:spLocks noChangeArrowheads="1"/>
          </p:cNvSpPr>
          <p:nvPr/>
        </p:nvSpPr>
        <p:spPr bwMode="auto">
          <a:xfrm>
            <a:off x="731500" y="3683480"/>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latin typeface="Helvetica" pitchFamily="34" charset="0"/>
                <a:ea typeface="ÇlÇr ñæí©"/>
                <a:cs typeface="Helvetica" pitchFamily="34" charset="0"/>
              </a:rPr>
              <a:t>SOIS Application Support Services</a:t>
            </a:r>
            <a:endParaRPr lang="en-US" sz="1000" dirty="0">
              <a:latin typeface="Helvetica" pitchFamily="34" charset="0"/>
              <a:ea typeface="ÇlÇr ñæí©"/>
              <a:cs typeface="Helvetica" pitchFamily="34" charset="0"/>
            </a:endParaRPr>
          </a:p>
        </p:txBody>
      </p:sp>
      <p:sp>
        <p:nvSpPr>
          <p:cNvPr id="87" name="Oval 7"/>
          <p:cNvSpPr>
            <a:spLocks noChangeArrowheads="1"/>
          </p:cNvSpPr>
          <p:nvPr/>
        </p:nvSpPr>
        <p:spPr bwMode="auto">
          <a:xfrm>
            <a:off x="731500" y="4413175"/>
            <a:ext cx="1283562" cy="585817"/>
          </a:xfrm>
          <a:prstGeom prst="ellipse">
            <a:avLst/>
          </a:prstGeom>
          <a:pattFill prst="plaid">
            <a:fgClr>
              <a:srgbClr val="FF99CC"/>
            </a:fgClr>
            <a:bgClr>
              <a:prstClr val="white"/>
            </a:bgClr>
          </a:patt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000000"/>
                </a:solidFill>
                <a:latin typeface="Helvetica" pitchFamily="34" charset="0"/>
                <a:ea typeface="ÇlÇr ñæí©"/>
                <a:cs typeface="Helvetica" pitchFamily="34" charset="0"/>
              </a:rPr>
              <a:t>SOIS </a:t>
            </a:r>
            <a:r>
              <a:rPr lang="en-US" sz="1000" dirty="0" err="1" smtClean="0">
                <a:solidFill>
                  <a:srgbClr val="000000"/>
                </a:solidFill>
                <a:latin typeface="Helvetica" pitchFamily="34" charset="0"/>
                <a:ea typeface="ÇlÇr ñæí©"/>
                <a:cs typeface="Helvetica" pitchFamily="34" charset="0"/>
              </a:rPr>
              <a:t>Subnetwork</a:t>
            </a:r>
            <a:r>
              <a:rPr lang="en-US" sz="1000" dirty="0" smtClean="0">
                <a:solidFill>
                  <a:srgbClr val="000000"/>
                </a:solidFill>
                <a:latin typeface="Helvetica" pitchFamily="34" charset="0"/>
                <a:ea typeface="ÇlÇr ñæí©"/>
                <a:cs typeface="Helvetica" pitchFamily="34" charset="0"/>
              </a:rPr>
              <a:t> Layer Services</a:t>
            </a:r>
            <a:endParaRPr lang="en-US" sz="1000" dirty="0">
              <a:solidFill>
                <a:srgbClr val="000000"/>
              </a:solidFill>
              <a:latin typeface="Helvetica" pitchFamily="34" charset="0"/>
              <a:ea typeface="ÇlÇr ñæí©"/>
              <a:cs typeface="Helvetica" pitchFamily="34" charset="0"/>
            </a:endParaRPr>
          </a:p>
        </p:txBody>
      </p:sp>
      <p:sp>
        <p:nvSpPr>
          <p:cNvPr id="89" name="Rectangle 88"/>
          <p:cNvSpPr/>
          <p:nvPr/>
        </p:nvSpPr>
        <p:spPr>
          <a:xfrm>
            <a:off x="1768435" y="1562504"/>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sp>
        <p:nvSpPr>
          <p:cNvPr id="90" name="Oval 7"/>
          <p:cNvSpPr>
            <a:spLocks noChangeArrowheads="1"/>
          </p:cNvSpPr>
          <p:nvPr/>
        </p:nvSpPr>
        <p:spPr bwMode="auto">
          <a:xfrm>
            <a:off x="6084358" y="4413175"/>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br>
              <a:rPr lang="en-US" sz="1000" dirty="0">
                <a:solidFill>
                  <a:prstClr val="black"/>
                </a:solidFill>
                <a:latin typeface="Helvetica" pitchFamily="34" charset="0"/>
                <a:ea typeface="ÇlÇr ñæí©"/>
                <a:cs typeface="Helvetica" pitchFamily="34" charset="0"/>
              </a:rPr>
            </a:br>
            <a:r>
              <a:rPr lang="en-US" sz="1000" dirty="0" smtClean="0">
                <a:solidFill>
                  <a:prstClr val="black"/>
                </a:solidFill>
                <a:latin typeface="Helvetica" pitchFamily="34" charset="0"/>
                <a:ea typeface="ÇlÇr ñæí©"/>
                <a:cs typeface="Helvetica" pitchFamily="34" charset="0"/>
              </a:rPr>
              <a:t>File/Packet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cxnSp>
        <p:nvCxnSpPr>
          <p:cNvPr id="55" name="Straight Connector 54"/>
          <p:cNvCxnSpPr/>
          <p:nvPr/>
        </p:nvCxnSpPr>
        <p:spPr bwMode="auto">
          <a:xfrm>
            <a:off x="309045" y="3222620"/>
            <a:ext cx="4070930" cy="1152150"/>
          </a:xfrm>
          <a:prstGeom prst="line">
            <a:avLst/>
          </a:prstGeom>
          <a:solidFill>
            <a:srgbClr val="FFFFFF"/>
          </a:solidFill>
          <a:ln w="57150" cap="flat" cmpd="sng" algn="ctr">
            <a:solidFill>
              <a:srgbClr val="FF99CC"/>
            </a:solidFill>
            <a:prstDash val="dash"/>
            <a:round/>
            <a:headEnd type="none" w="med" len="med"/>
            <a:tailEnd type="none" w="med" len="med"/>
          </a:ln>
          <a:effectLst/>
        </p:spPr>
      </p:cxnSp>
      <p:sp>
        <p:nvSpPr>
          <p:cNvPr id="95" name="Rectangle 94"/>
          <p:cNvSpPr/>
          <p:nvPr/>
        </p:nvSpPr>
        <p:spPr>
          <a:xfrm rot="980345">
            <a:off x="715921" y="3331144"/>
            <a:ext cx="2650677" cy="2697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000000"/>
                </a:solidFill>
              </a:rPr>
              <a:t>MAL &amp; Transport Adapter for SOIS</a:t>
            </a:r>
            <a:endParaRPr lang="en-US" sz="1100" b="1" dirty="0">
              <a:solidFill>
                <a:srgbClr val="000000"/>
              </a:solidFill>
            </a:endParaRPr>
          </a:p>
        </p:txBody>
      </p:sp>
      <p:cxnSp>
        <p:nvCxnSpPr>
          <p:cNvPr id="96" name="Straight Connector 95"/>
          <p:cNvCxnSpPr/>
          <p:nvPr/>
        </p:nvCxnSpPr>
        <p:spPr bwMode="auto">
          <a:xfrm>
            <a:off x="309045" y="5872565"/>
            <a:ext cx="8602720" cy="0"/>
          </a:xfrm>
          <a:prstGeom prst="line">
            <a:avLst/>
          </a:prstGeom>
          <a:solidFill>
            <a:srgbClr val="FFFFFF"/>
          </a:solidFill>
          <a:ln w="57150" cap="flat" cmpd="sng" algn="ctr">
            <a:solidFill>
              <a:srgbClr val="4597A0"/>
            </a:solidFill>
            <a:prstDash val="dash"/>
            <a:round/>
            <a:headEnd type="none" w="med" len="med"/>
            <a:tailEnd type="none" w="med" len="med"/>
          </a:ln>
          <a:effectLst/>
        </p:spPr>
      </p:cxn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215588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P spid="67" grpId="0" animBg="1"/>
      <p:bldP spid="68" grpId="0" animBg="1"/>
      <p:bldP spid="69" grpId="0" animBg="1"/>
      <p:bldP spid="70" grpId="0"/>
      <p:bldP spid="81" grpId="0" animBg="1"/>
      <p:bldP spid="85" grpId="0" animBg="1"/>
      <p:bldP spid="86" grpId="0" animBg="1"/>
      <p:bldP spid="87" grpId="0" animBg="1"/>
      <p:bldP spid="89" grpId="0"/>
      <p:bldP spid="9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52657"/>
            <a:ext cx="8229600" cy="831712"/>
          </a:xfrm>
        </p:spPr>
        <p:txBody>
          <a:bodyPr vert="horz" lIns="91440" tIns="45720" rIns="91440" bIns="45720" rtlCol="0" anchor="ctr">
            <a:normAutofit/>
          </a:bodyPr>
          <a:lstStyle/>
          <a:p>
            <a: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t>CCSDS Ref Arch, Option 2 </a:t>
            </a:r>
            <a:br>
              <a:rPr lang="en-US" dirty="0">
                <a:solidFill>
                  <a:srgbClr val="000099"/>
                </a:solidFill>
                <a:effectLst>
                  <a:outerShdw blurRad="38100" dist="38100" dir="2700000" algn="tl">
                    <a:srgbClr val="000000">
                      <a:alpha val="43137"/>
                    </a:srgbClr>
                  </a:outerShdw>
                </a:effectLst>
                <a:latin typeface="Calibri" pitchFamily="34" charset="0"/>
                <a:cs typeface="Calibri" pitchFamily="34" charset="0"/>
              </a:rPr>
            </a:b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Example: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Cross </a:t>
            </a:r>
            <a:r>
              <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rPr>
              <a:t>Support / Mission </a:t>
            </a:r>
            <a:r>
              <a:rPr lang="en-US" sz="2700"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Operations Interfaces</a:t>
            </a:r>
            <a:endParaRPr lang="en-US" sz="2700"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838200"/>
            <a:ext cx="900403" cy="646331"/>
          </a:xfrm>
          <a:prstGeom prst="rect">
            <a:avLst/>
          </a:prstGeom>
        </p:spPr>
        <p:txBody>
          <a:bodyPr wrap="square">
            <a:spAutoFit/>
          </a:bodyPr>
          <a:lstStyle/>
          <a:p>
            <a:pPr algn="ctr" fontAlgn="base">
              <a:spcBef>
                <a:spcPct val="0"/>
              </a:spcBef>
              <a:spcAft>
                <a:spcPct val="0"/>
              </a:spcAft>
            </a:pPr>
            <a:r>
              <a:rPr kumimoji="1" lang="en-US" sz="1800"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sz="1800" b="1" dirty="0">
                <a:solidFill>
                  <a:srgbClr val="000000"/>
                </a:solidFill>
                <a:ea typeface="ＭＳ Ｐゴシック" pitchFamily="34" charset="-128"/>
                <a:cs typeface="Arial" pitchFamily="34" charset="0"/>
              </a:rPr>
              <a:t>ESLT</a:t>
            </a:r>
          </a:p>
        </p:txBody>
      </p:sp>
      <p:sp>
        <p:nvSpPr>
          <p:cNvPr id="7" name="Rectangle 6"/>
          <p:cNvSpPr/>
          <p:nvPr/>
        </p:nvSpPr>
        <p:spPr>
          <a:xfrm>
            <a:off x="4874339" y="838200"/>
            <a:ext cx="1244952" cy="923330"/>
          </a:xfrm>
          <a:prstGeom prst="rect">
            <a:avLst/>
          </a:prstGeom>
        </p:spPr>
        <p:txBody>
          <a:bodyPr wrap="square">
            <a:spAutoFit/>
          </a:bodyPr>
          <a:lstStyle/>
          <a:p>
            <a:pPr algn="ctr" fontAlgn="base">
              <a:spcBef>
                <a:spcPct val="0"/>
              </a:spcBef>
              <a:spcAft>
                <a:spcPct val="0"/>
              </a:spcAft>
            </a:pPr>
            <a:r>
              <a:rPr kumimoji="1" lang="en-US" sz="1800" b="1" dirty="0" smtClean="0">
                <a:solidFill>
                  <a:srgbClr val="000000"/>
                </a:solidFill>
                <a:ea typeface="ＭＳ Ｐゴシック" pitchFamily="34" charset="-128"/>
                <a:cs typeface="Arial" pitchFamily="34" charset="0"/>
              </a:rPr>
              <a:t>Earth User </a:t>
            </a:r>
            <a:endParaRPr kumimoji="1" lang="en-US" sz="1800"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sz="1800"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12610" y="2500268"/>
            <a:ext cx="2160602"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33097"/>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srgbClr val="FF0000"/>
                </a:solidFill>
                <a:latin typeface="Helvetica" pitchFamily="34" charset="0"/>
                <a:ea typeface="ÇlÇr ñæí©"/>
                <a:cs typeface="Helvetica" pitchFamily="34" charset="0"/>
              </a:rPr>
              <a:t>Mission </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26006"/>
            <a:ext cx="333931" cy="42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26006"/>
            <a:ext cx="596694" cy="52351"/>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273212" y="2764223"/>
            <a:ext cx="204298" cy="8385"/>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5"/>
            <a:ext cx="101170" cy="20535"/>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858640" y="2063342"/>
            <a:ext cx="306056" cy="2109738"/>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20" name="Oval 7"/>
          <p:cNvSpPr>
            <a:spLocks noChangeArrowheads="1"/>
          </p:cNvSpPr>
          <p:nvPr/>
        </p:nvSpPr>
        <p:spPr bwMode="auto">
          <a:xfrm>
            <a:off x="361373" y="3921957"/>
            <a:ext cx="1076287" cy="493737"/>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4597A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a:t>
            </a:r>
            <a:r>
              <a:rPr kumimoji="1" lang="en-US" sz="1000" dirty="0" smtClean="0">
                <a:solidFill>
                  <a:srgbClr val="FF0000"/>
                </a:solidFill>
                <a:ea typeface="ＭＳ Ｐゴシック" pitchFamily="34" charset="-128"/>
                <a:cs typeface="Helvetica" pitchFamily="34" charset="0"/>
              </a:rPr>
              <a:t>Network</a:t>
            </a:r>
            <a:r>
              <a:rPr kumimoji="1" lang="en-US" sz="1000" dirty="0" smtClean="0">
                <a:solidFill>
                  <a:srgbClr val="000000"/>
                </a:solidFill>
                <a:ea typeface="ＭＳ Ｐゴシック" pitchFamily="34" charset="-128"/>
                <a:cs typeface="Helvetica" pitchFamily="34" charset="0"/>
              </a:rPr>
              <a:t> 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258678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400" b="1" dirty="0" smtClean="0">
                <a:solidFill>
                  <a:srgbClr val="FF3300"/>
                </a:solidFill>
                <a:latin typeface="Comic Sans MS" charset="0"/>
              </a:rPr>
              <a:t>RASDS background – from the </a:t>
            </a:r>
          </a:p>
          <a:p>
            <a:pPr algn="ctr">
              <a:buClrTx/>
              <a:buFontTx/>
              <a:buNone/>
              <a:defRPr/>
            </a:pPr>
            <a:r>
              <a:rPr lang="en-US" sz="2400" b="1" dirty="0" smtClean="0">
                <a:solidFill>
                  <a:srgbClr val="FF3300"/>
                </a:solidFill>
                <a:latin typeface="Comic Sans MS" charset="0"/>
              </a:rPr>
              <a:t>IEEE-1471-2000</a:t>
            </a:r>
            <a:br>
              <a:rPr lang="en-US" sz="2400" b="1" dirty="0" smtClean="0">
                <a:solidFill>
                  <a:srgbClr val="FF3300"/>
                </a:solidFill>
                <a:latin typeface="Comic Sans MS" charset="0"/>
              </a:rPr>
            </a:br>
            <a:r>
              <a:rPr lang="en-US" sz="2400" b="1" dirty="0" smtClean="0">
                <a:solidFill>
                  <a:srgbClr val="FF3300"/>
                </a:solidFill>
                <a:latin typeface="Comic Sans MS" charset="0"/>
              </a:rPr>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674"/>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a:solidFill>
                    <a:srgbClr val="000000"/>
                  </a:solidFill>
                  <a:latin typeface="Century Gothic" charset="0"/>
                </a:rPr>
                <a:t>space data system design</a:t>
              </a:r>
            </a:p>
          </p:txBody>
        </p:sp>
      </p:grpSp>
      <p:sp>
        <p:nvSpPr>
          <p:cNvPr id="8202" name="Text Box 10"/>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8203" name="Text Box 11"/>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8204" name="Text Box 12"/>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6673B166-CDD7-214C-9A8C-F2B54F0CBDD1}" type="slidenum">
              <a:rPr lang="en-US" sz="1200" smtClean="0">
                <a:latin typeface="Arial" charset="0"/>
              </a:rPr>
              <a:pPr algn="r">
                <a:buClrTx/>
                <a:buFontTx/>
                <a:buNone/>
                <a:defRPr/>
              </a:pPr>
              <a:t>14</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53041950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762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4000" b="1" dirty="0" smtClean="0">
                <a:solidFill>
                  <a:srgbClr val="FF3300"/>
                </a:solidFill>
                <a:latin typeface="Comic Sans MS" charset="0"/>
              </a:rPr>
              <a:t>Reference Architecture </a:t>
            </a:r>
            <a:br>
              <a:rPr lang="en-US" sz="4000" b="1" dirty="0" smtClean="0">
                <a:solidFill>
                  <a:srgbClr val="FF3300"/>
                </a:solidFill>
                <a:latin typeface="Comic Sans MS" charset="0"/>
              </a:rPr>
            </a:br>
            <a:r>
              <a:rPr lang="en-US" sz="4000" b="1" dirty="0" smtClean="0">
                <a:solidFill>
                  <a:srgbClr val="FF3300"/>
                </a:solidFill>
                <a:latin typeface="Comic Sans MS" charset="0"/>
              </a:rPr>
              <a:t>for Space Data Systems</a:t>
            </a:r>
          </a:p>
        </p:txBody>
      </p:sp>
      <p:sp>
        <p:nvSpPr>
          <p:cNvPr id="9218" name="Line 2"/>
          <p:cNvSpPr>
            <a:spLocks noChangeShapeType="1"/>
          </p:cNvSpPr>
          <p:nvPr/>
        </p:nvSpPr>
        <p:spPr bwMode="auto">
          <a:xfrm flipV="1">
            <a:off x="1676400" y="3122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590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5146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Business Concerns</a:t>
            </a:r>
          </a:p>
          <a:p>
            <a:pPr>
              <a:buClrTx/>
              <a:buFontTx/>
              <a:buNone/>
              <a:defRPr/>
            </a:pPr>
            <a:r>
              <a:rPr lang="en-US" sz="1400" b="1" smtClean="0"/>
              <a:t>Organizational perspective</a:t>
            </a:r>
          </a:p>
        </p:txBody>
      </p:sp>
      <p:sp>
        <p:nvSpPr>
          <p:cNvPr id="9221" name="Rectangle 5"/>
          <p:cNvSpPr>
            <a:spLocks noChangeArrowheads="1"/>
          </p:cNvSpPr>
          <p:nvPr/>
        </p:nvSpPr>
        <p:spPr bwMode="auto">
          <a:xfrm>
            <a:off x="1219200" y="3352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32004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Physical Concerns</a:t>
            </a:r>
          </a:p>
          <a:p>
            <a:pPr>
              <a:buClrTx/>
              <a:buFontTx/>
              <a:buNone/>
              <a:defRPr/>
            </a:pPr>
            <a:r>
              <a:rPr lang="en-US" sz="1400" b="1" smtClean="0"/>
              <a:t>Node &amp; Link  perspective</a:t>
            </a:r>
          </a:p>
        </p:txBody>
      </p:sp>
      <p:sp>
        <p:nvSpPr>
          <p:cNvPr id="9223" name="Rectangle 7"/>
          <p:cNvSpPr>
            <a:spLocks noChangeArrowheads="1"/>
          </p:cNvSpPr>
          <p:nvPr/>
        </p:nvSpPr>
        <p:spPr bwMode="auto">
          <a:xfrm>
            <a:off x="1676400" y="4098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41148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Computational Concerns</a:t>
            </a:r>
          </a:p>
          <a:p>
            <a:pPr>
              <a:buClrTx/>
              <a:buFontTx/>
              <a:buNone/>
              <a:defRPr/>
            </a:pPr>
            <a:r>
              <a:rPr lang="en-US" sz="1400" b="1" smtClean="0"/>
              <a:t>Functional composition</a:t>
            </a:r>
          </a:p>
        </p:txBody>
      </p:sp>
      <p:sp>
        <p:nvSpPr>
          <p:cNvPr id="9225" name="Rectangle 9"/>
          <p:cNvSpPr>
            <a:spLocks noChangeArrowheads="1"/>
          </p:cNvSpPr>
          <p:nvPr/>
        </p:nvSpPr>
        <p:spPr bwMode="auto">
          <a:xfrm>
            <a:off x="2133600" y="4784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8006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Data Concerns</a:t>
            </a:r>
          </a:p>
          <a:p>
            <a:pPr>
              <a:buClrTx/>
              <a:buFontTx/>
              <a:buNone/>
              <a:defRPr/>
            </a:pPr>
            <a:r>
              <a:rPr lang="en-US" sz="1400" b="1" smtClean="0"/>
              <a:t>Relationships and transformations</a:t>
            </a:r>
          </a:p>
        </p:txBody>
      </p:sp>
      <p:sp>
        <p:nvSpPr>
          <p:cNvPr id="9227" name="Rectangle 11"/>
          <p:cNvSpPr>
            <a:spLocks noChangeArrowheads="1"/>
          </p:cNvSpPr>
          <p:nvPr/>
        </p:nvSpPr>
        <p:spPr bwMode="auto">
          <a:xfrm>
            <a:off x="2590800" y="5487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410200"/>
            <a:ext cx="3048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smtClean="0"/>
              <a:t>Protocol Concerns</a:t>
            </a:r>
          </a:p>
          <a:p>
            <a:pPr>
              <a:buClrTx/>
              <a:buFontTx/>
              <a:buNone/>
              <a:defRPr/>
            </a:pPr>
            <a:r>
              <a:rPr lang="en-US" sz="1400" b="1" smtClean="0"/>
              <a:t>Communications stack perspective</a:t>
            </a:r>
          </a:p>
        </p:txBody>
      </p:sp>
      <p:sp>
        <p:nvSpPr>
          <p:cNvPr id="9229" name="Freeform 13"/>
          <p:cNvSpPr>
            <a:spLocks noChangeArrowheads="1"/>
          </p:cNvSpPr>
          <p:nvPr/>
        </p:nvSpPr>
        <p:spPr bwMode="auto">
          <a:xfrm rot="21240000">
            <a:off x="1430338" y="4975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5026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5205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5275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391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419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475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438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492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510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537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835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2133600" cy="1658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248400"/>
            <a:ext cx="31242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a:solidFill>
                  <a:srgbClr val="3333CC"/>
                </a:solidFill>
              </a:rPr>
              <a:t>Compliant with IEEE 1471 and ISO 42010</a:t>
            </a:r>
          </a:p>
        </p:txBody>
      </p:sp>
      <p:sp>
        <p:nvSpPr>
          <p:cNvPr id="9243" name="Text Box 27"/>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9244" name="Text Box 28"/>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9245" name="Text Box 29"/>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F8C9FF2F-475B-B640-9614-4A657866B111}" type="slidenum">
              <a:rPr lang="en-US" sz="1200" smtClean="0">
                <a:latin typeface="Arial" charset="0"/>
              </a:rPr>
              <a:pPr algn="r">
                <a:buClrTx/>
                <a:buFontTx/>
                <a:buNone/>
                <a:defRPr/>
              </a:pPr>
              <a:t>15</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016704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22860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400" b="1" dirty="0" smtClean="0">
                <a:solidFill>
                  <a:srgbClr val="FF3300"/>
                </a:solidFill>
                <a:latin typeface="Comic Sans MS" charset="0"/>
              </a:rPr>
              <a:t>Semantic Information Model </a:t>
            </a:r>
            <a:br>
              <a:rPr lang="en-US" sz="2400" b="1" dirty="0" smtClean="0">
                <a:solidFill>
                  <a:srgbClr val="FF3300"/>
                </a:solidFill>
                <a:latin typeface="Comic Sans MS" charset="0"/>
              </a:rPr>
            </a:br>
            <a:r>
              <a:rPr lang="en-US" sz="2400" b="1" dirty="0" smtClean="0">
                <a:solidFill>
                  <a:srgbClr val="FF3300"/>
                </a:solidFill>
                <a:latin typeface="Comic Sans MS" charset="0"/>
              </a:rPr>
              <a:t>Development Process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smtClean="0"/>
              <a:t>RASDS                                                       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19200" cy="180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200" dirty="0" smtClean="0"/>
              <a:t>Connectivity Viewpoint</a:t>
            </a:r>
          </a:p>
          <a:p>
            <a:pPr>
              <a:spcBef>
                <a:spcPts val="375"/>
              </a:spcBef>
              <a:buFont typeface="Times New Roman" charset="0"/>
              <a:buChar char="•"/>
              <a:defRPr/>
            </a:pPr>
            <a:r>
              <a:rPr lang="en-US" sz="1000" dirty="0" smtClean="0"/>
              <a:t>Connectivity </a:t>
            </a:r>
          </a:p>
          <a:p>
            <a:pPr>
              <a:spcBef>
                <a:spcPts val="375"/>
              </a:spcBef>
              <a:buFont typeface="Times New Roman" charset="0"/>
              <a:buChar char="•"/>
              <a:defRPr/>
            </a:pPr>
            <a:r>
              <a:rPr lang="en-US" sz="1000" dirty="0" smtClean="0"/>
              <a:t>Components &amp; connectors</a:t>
            </a:r>
          </a:p>
          <a:p>
            <a:pPr>
              <a:spcBef>
                <a:spcPts val="375"/>
              </a:spcBef>
              <a:buFont typeface="Times New Roman" charset="0"/>
              <a:buChar char="•"/>
              <a:defRPr/>
            </a:pPr>
            <a:r>
              <a:rPr lang="en-US" sz="1000" dirty="0" smtClean="0"/>
              <a:t>Physics of Motion</a:t>
            </a:r>
          </a:p>
          <a:p>
            <a:pPr>
              <a:spcBef>
                <a:spcPts val="375"/>
              </a:spcBef>
              <a:buFont typeface="Times New Roman" charset="0"/>
              <a:buChar char="•"/>
              <a:defRPr/>
            </a:pPr>
            <a:r>
              <a:rPr lang="en-US" sz="1000" dirty="0" smtClean="0"/>
              <a:t>End to End View</a:t>
            </a:r>
          </a:p>
          <a:p>
            <a:pPr>
              <a:spcBef>
                <a:spcPts val="375"/>
              </a:spcBef>
              <a:buFont typeface="Times New Roman" charset="0"/>
              <a:buChar char="•"/>
              <a:defRPr/>
            </a:pPr>
            <a:r>
              <a:rPr lang="en-US" sz="1000" dirty="0" smtClean="0"/>
              <a:t>External Forces</a:t>
            </a:r>
          </a:p>
          <a:p>
            <a:pPr>
              <a:spcBef>
                <a:spcPts val="375"/>
              </a:spcBef>
              <a:buFont typeface="Times New Roman" charset="0"/>
              <a:buChar char="•"/>
              <a:defRPr/>
            </a:pPr>
            <a:r>
              <a:rPr lang="en-US" sz="1000" dirty="0" smtClean="0"/>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97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dirty="0" smtClean="0"/>
              <a:t>Physical</a:t>
            </a:r>
          </a:p>
          <a:p>
            <a:pPr>
              <a:defRPr/>
            </a:pPr>
            <a:r>
              <a:rPr lang="en-US" dirty="0" smtClean="0"/>
              <a:t>Viewpoint</a:t>
            </a:r>
          </a:p>
          <a:p>
            <a:pPr>
              <a:defRPr/>
            </a:pPr>
            <a:r>
              <a:rPr lang="en-US" dirty="0" smtClean="0"/>
              <a:t>Structure</a:t>
            </a:r>
          </a:p>
          <a:p>
            <a:pPr>
              <a:defRPr/>
            </a:pPr>
            <a:r>
              <a:rPr lang="en-US" dirty="0" smtClean="0"/>
              <a:t>Power</a:t>
            </a:r>
          </a:p>
          <a:p>
            <a:pPr>
              <a:defRPr/>
            </a:pPr>
            <a:r>
              <a:rPr lang="en-US" dirty="0" smtClean="0"/>
              <a:t>Mass</a:t>
            </a:r>
          </a:p>
          <a:p>
            <a:pPr>
              <a:defRPr/>
            </a:pPr>
            <a:r>
              <a:rPr lang="en-US" dirty="0" smtClean="0"/>
              <a:t>Thermal</a:t>
            </a:r>
          </a:p>
          <a:p>
            <a:pPr>
              <a:defRPr/>
            </a:pPr>
            <a:r>
              <a:rPr lang="en-US" dirty="0" smtClean="0"/>
              <a:t>Orbit </a:t>
            </a:r>
          </a:p>
          <a:p>
            <a:pPr>
              <a:defRPr/>
            </a:pPr>
            <a:r>
              <a:rPr lang="en-US" dirty="0" smtClean="0"/>
              <a:t>Propulsion</a:t>
            </a:r>
          </a:p>
        </p:txBody>
      </p:sp>
      <p:sp>
        <p:nvSpPr>
          <p:cNvPr id="11272" name="Rectangle 8"/>
          <p:cNvSpPr>
            <a:spLocks noChangeArrowheads="1"/>
          </p:cNvSpPr>
          <p:nvPr/>
        </p:nvSpPr>
        <p:spPr bwMode="auto">
          <a:xfrm>
            <a:off x="1981200" y="2743200"/>
            <a:ext cx="1295400" cy="1752600"/>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2057400" y="2743200"/>
            <a:ext cx="1371600" cy="141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Enterprise</a:t>
            </a:r>
            <a:r>
              <a:rPr lang="en-US" sz="1400" smtClean="0"/>
              <a:t> </a:t>
            </a:r>
            <a:r>
              <a:rPr lang="en-US" sz="1200" smtClean="0"/>
              <a:t>Viewpoint</a:t>
            </a:r>
          </a:p>
          <a:p>
            <a:pPr>
              <a:spcBef>
                <a:spcPts val="625"/>
              </a:spcBef>
              <a:buFont typeface="Times New Roman" charset="0"/>
              <a:buChar char="•"/>
              <a:defRPr/>
            </a:pPr>
            <a:r>
              <a:rPr lang="en-US" sz="1000" smtClean="0"/>
              <a:t>Organizations</a:t>
            </a:r>
          </a:p>
          <a:p>
            <a:pPr>
              <a:spcBef>
                <a:spcPts val="625"/>
              </a:spcBef>
              <a:buFont typeface="Times New Roman" charset="0"/>
              <a:buChar char="•"/>
              <a:defRPr/>
            </a:pPr>
            <a:r>
              <a:rPr lang="en-US" sz="1000" smtClean="0"/>
              <a:t>People</a:t>
            </a:r>
          </a:p>
          <a:p>
            <a:pPr>
              <a:spcBef>
                <a:spcPts val="625"/>
              </a:spcBef>
              <a:buFont typeface="Times New Roman" charset="0"/>
              <a:buChar char="•"/>
              <a:defRPr/>
            </a:pPr>
            <a:r>
              <a:rPr lang="en-US" sz="1000" smtClean="0"/>
              <a:t>Use Case-Scenarios</a:t>
            </a:r>
          </a:p>
          <a:p>
            <a:pPr>
              <a:spcBef>
                <a:spcPts val="625"/>
              </a:spcBef>
              <a:buFont typeface="Times New Roman" charset="0"/>
              <a:buChar char="•"/>
              <a:defRPr/>
            </a:pPr>
            <a:r>
              <a:rPr lang="en-US" sz="1000" smtClean="0"/>
              <a:t>Contracts/Agreements</a:t>
            </a:r>
          </a:p>
        </p:txBody>
      </p:sp>
      <p:sp>
        <p:nvSpPr>
          <p:cNvPr id="11274" name="Rectangle 10"/>
          <p:cNvSpPr>
            <a:spLocks noChangeArrowheads="1"/>
          </p:cNvSpPr>
          <p:nvPr/>
        </p:nvSpPr>
        <p:spPr bwMode="auto">
          <a:xfrm>
            <a:off x="1981200" y="4495800"/>
            <a:ext cx="1295400" cy="1295400"/>
          </a:xfrm>
          <a:prstGeom prst="rect">
            <a:avLst/>
          </a:prstGeom>
          <a:blipFill dpi="0" rotWithShape="0">
            <a:blip r:embed="rId3"/>
            <a:srcRect/>
            <a:tile tx="0" ty="0" sx="100000" sy="100000" flip="none" algn="tl"/>
          </a:blip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1981200" y="4495800"/>
            <a:ext cx="1219200" cy="147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smtClean="0"/>
              <a:t>Augment to Capture:</a:t>
            </a:r>
          </a:p>
          <a:p>
            <a:pPr>
              <a:spcBef>
                <a:spcPts val="625"/>
              </a:spcBef>
              <a:buFont typeface="Times New Roman" charset="0"/>
              <a:buChar char="•"/>
              <a:defRPr/>
            </a:pPr>
            <a:r>
              <a:rPr lang="en-US" sz="1000" smtClean="0"/>
              <a:t>Mission Design &amp; Drivers</a:t>
            </a:r>
          </a:p>
          <a:p>
            <a:pPr>
              <a:spcBef>
                <a:spcPts val="625"/>
              </a:spcBef>
              <a:buFont typeface="Times New Roman" charset="0"/>
              <a:buChar char="•"/>
              <a:defRPr/>
            </a:pPr>
            <a:r>
              <a:rPr lang="en-US" sz="1000" smtClean="0"/>
              <a:t>Requirements</a:t>
            </a:r>
          </a:p>
          <a:p>
            <a:pPr>
              <a:spcBef>
                <a:spcPts val="625"/>
              </a:spcBef>
              <a:buFont typeface="Times New Roman" charset="0"/>
              <a:buChar char="•"/>
              <a:defRPr/>
            </a:pPr>
            <a:r>
              <a:rPr lang="en-US" sz="1000" smtClean="0"/>
              <a:t>Phases</a:t>
            </a:r>
          </a:p>
          <a:p>
            <a:pPr>
              <a:spcBef>
                <a:spcPts val="625"/>
              </a:spcBef>
              <a:defRPr/>
            </a:pPr>
            <a:endParaRPr lang="en-US" sz="1000" smtClean="0"/>
          </a:p>
        </p:txBody>
      </p:sp>
      <p:sp>
        <p:nvSpPr>
          <p:cNvPr id="11276" name="Rectangle 12"/>
          <p:cNvSpPr>
            <a:spLocks noChangeArrowheads="1"/>
          </p:cNvSpPr>
          <p:nvPr/>
        </p:nvSpPr>
        <p:spPr bwMode="auto">
          <a:xfrm>
            <a:off x="152400" y="2743200"/>
            <a:ext cx="1752600" cy="1828800"/>
          </a:xfrm>
          <a:prstGeom prst="rect">
            <a:avLst/>
          </a:prstGeom>
          <a:solidFill>
            <a:srgbClr val="F26304"/>
          </a:solid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58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Engineering Viewpoint</a:t>
            </a:r>
          </a:p>
          <a:p>
            <a:pPr>
              <a:spcBef>
                <a:spcPts val="625"/>
              </a:spcBef>
              <a:buFont typeface="Times New Roman" charset="0"/>
              <a:buChar char="•"/>
              <a:defRPr/>
            </a:pPr>
            <a:r>
              <a:rPr lang="en-US" sz="1000" smtClean="0"/>
              <a:t>System Design &amp; Construction</a:t>
            </a:r>
          </a:p>
          <a:p>
            <a:pPr>
              <a:spcBef>
                <a:spcPts val="625"/>
              </a:spcBef>
              <a:buFont typeface="Times New Roman" charset="0"/>
              <a:buChar char="•"/>
              <a:defRPr/>
            </a:pPr>
            <a:r>
              <a:rPr lang="en-US" sz="1000" smtClean="0"/>
              <a:t>Functional allocation</a:t>
            </a:r>
          </a:p>
          <a:p>
            <a:pPr>
              <a:spcBef>
                <a:spcPts val="625"/>
              </a:spcBef>
              <a:buFont typeface="Times New Roman" charset="0"/>
              <a:buChar char="•"/>
              <a:defRPr/>
            </a:pPr>
            <a:r>
              <a:rPr lang="en-US" sz="1000" smtClean="0"/>
              <a:t>Distribution of functions and trade-offs</a:t>
            </a:r>
          </a:p>
          <a:p>
            <a:pPr>
              <a:spcBef>
                <a:spcPts val="625"/>
              </a:spcBef>
              <a:buFont typeface="Times New Roman" charset="0"/>
              <a:buChar char="•"/>
              <a:defRPr/>
            </a:pPr>
            <a:r>
              <a:rPr lang="en-US" sz="1000" smtClean="0"/>
              <a:t>Development</a:t>
            </a:r>
          </a:p>
          <a:p>
            <a:pPr>
              <a:spcBef>
                <a:spcPts val="625"/>
              </a:spcBef>
              <a:buFont typeface="Times New Roman" charset="0"/>
              <a:buChar char="•"/>
              <a:defRPr/>
            </a:pPr>
            <a:r>
              <a:rPr lang="en-US" sz="1000" smtClean="0"/>
              <a:t>Validation &amp; verification</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1066800" y="3794125"/>
            <a:ext cx="1371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smtClean="0">
                <a:solidFill>
                  <a:srgbClr val="FFFF00"/>
                </a:solidFill>
              </a:rPr>
              <a:t> Based on RMODP**</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smtClean="0"/>
              <a:t>* Reference Architecture for Space Data Systems (RASDS)</a:t>
            </a:r>
          </a:p>
          <a:p>
            <a:pPr>
              <a:spcBef>
                <a:spcPts val="625"/>
              </a:spcBef>
              <a:buClrTx/>
              <a:buFontTx/>
              <a:buNone/>
              <a:defRPr/>
            </a:pPr>
            <a:r>
              <a:rPr lang="en-US" sz="1000" smtClean="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200" y="2743200"/>
            <a:ext cx="1219200" cy="1993900"/>
          </a:xfrm>
          <a:prstGeom prst="rect">
            <a:avLst/>
          </a:prstGeom>
          <a:solidFill>
            <a:srgbClr val="CC0E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Functional Viewpoint</a:t>
            </a:r>
          </a:p>
          <a:p>
            <a:pPr>
              <a:spcBef>
                <a:spcPts val="625"/>
              </a:spcBef>
              <a:buFont typeface="Times New Roman" charset="0"/>
              <a:buChar char="•"/>
              <a:defRPr/>
            </a:pPr>
            <a:r>
              <a:rPr lang="en-US" sz="1000" smtClean="0"/>
              <a:t>Functional Structure</a:t>
            </a:r>
          </a:p>
          <a:p>
            <a:pPr>
              <a:spcBef>
                <a:spcPts val="625"/>
              </a:spcBef>
              <a:buFont typeface="Times New Roman" charset="0"/>
              <a:buChar char="•"/>
              <a:defRPr/>
            </a:pPr>
            <a:r>
              <a:rPr lang="en-US" sz="1000" smtClean="0"/>
              <a:t>Functional Behavior &amp; interfaces</a:t>
            </a:r>
          </a:p>
          <a:p>
            <a:pPr>
              <a:spcBef>
                <a:spcPts val="625"/>
              </a:spcBef>
              <a:buFont typeface="Times New Roman" charset="0"/>
              <a:buChar char="•"/>
              <a:defRPr/>
            </a:pPr>
            <a:r>
              <a:rPr lang="en-US" sz="1000" smtClean="0"/>
              <a:t>End to End View</a:t>
            </a:r>
          </a:p>
          <a:p>
            <a:pPr>
              <a:spcBef>
                <a:spcPts val="625"/>
              </a:spcBef>
              <a:buFont typeface="Times New Roman" charset="0"/>
              <a:buChar char="•"/>
              <a:defRPr/>
            </a:pPr>
            <a:r>
              <a:rPr lang="en-US" sz="1000" smtClean="0"/>
              <a:t>Cross Support Service</a:t>
            </a:r>
          </a:p>
        </p:txBody>
      </p:sp>
      <p:sp>
        <p:nvSpPr>
          <p:cNvPr id="11288" name="Text Box 24"/>
          <p:cNvSpPr txBox="1">
            <a:spLocks noChangeArrowheads="1"/>
          </p:cNvSpPr>
          <p:nvPr/>
        </p:nvSpPr>
        <p:spPr bwMode="auto">
          <a:xfrm>
            <a:off x="7239000" y="2743200"/>
            <a:ext cx="15240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Technology Viewpoint</a:t>
            </a:r>
          </a:p>
          <a:p>
            <a:pPr>
              <a:spcBef>
                <a:spcPts val="625"/>
              </a:spcBef>
              <a:buFont typeface="Times New Roman" charset="0"/>
              <a:buChar char="•"/>
              <a:defRPr/>
            </a:pPr>
            <a:r>
              <a:rPr lang="en-US" sz="1000" smtClean="0"/>
              <a:t>Protocols &amp; comm standards</a:t>
            </a:r>
          </a:p>
          <a:p>
            <a:pPr>
              <a:spcBef>
                <a:spcPts val="625"/>
              </a:spcBef>
              <a:buFont typeface="Times New Roman" charset="0"/>
              <a:buChar char="•"/>
              <a:defRPr/>
            </a:pPr>
            <a:r>
              <a:rPr lang="en-US" sz="1000" smtClean="0"/>
              <a:t>End to end Information Transfer Mechanisms</a:t>
            </a:r>
          </a:p>
          <a:p>
            <a:pPr>
              <a:spcBef>
                <a:spcPts val="625"/>
              </a:spcBef>
              <a:buFont typeface="Times New Roman" charset="0"/>
              <a:buChar char="•"/>
              <a:defRPr/>
            </a:pPr>
            <a:r>
              <a:rPr lang="en-US" sz="1000" smtClean="0"/>
              <a:t>Cross Support Services</a:t>
            </a:r>
          </a:p>
        </p:txBody>
      </p:sp>
      <p:sp>
        <p:nvSpPr>
          <p:cNvPr id="11289" name="Text Box 25"/>
          <p:cNvSpPr txBox="1">
            <a:spLocks noChangeArrowheads="1"/>
          </p:cNvSpPr>
          <p:nvPr/>
        </p:nvSpPr>
        <p:spPr bwMode="auto">
          <a:xfrm>
            <a:off x="5943600" y="2743200"/>
            <a:ext cx="1219200"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Information Viewpoint</a:t>
            </a:r>
          </a:p>
          <a:p>
            <a:pPr>
              <a:spcBef>
                <a:spcPts val="625"/>
              </a:spcBef>
              <a:buFont typeface="Times New Roman" charset="0"/>
              <a:buChar char="•"/>
              <a:defRPr/>
            </a:pPr>
            <a:r>
              <a:rPr lang="en-US" sz="1000" smtClean="0"/>
              <a:t>Information &amp; information management</a:t>
            </a:r>
          </a:p>
          <a:p>
            <a:pPr>
              <a:spcBef>
                <a:spcPts val="625"/>
              </a:spcBef>
              <a:buFont typeface="Times New Roman" charset="0"/>
              <a:buChar char="•"/>
              <a:defRPr/>
            </a:pPr>
            <a:r>
              <a:rPr lang="en-US" sz="1000" smtClean="0"/>
              <a:t>Scenarios</a:t>
            </a:r>
          </a:p>
          <a:p>
            <a:pPr>
              <a:spcBef>
                <a:spcPts val="625"/>
              </a:spcBef>
              <a:buFont typeface="Times New Roman" charset="0"/>
              <a:buChar char="•"/>
              <a:defRPr/>
            </a:pPr>
            <a:r>
              <a:rPr lang="en-US" sz="1000" smtClean="0"/>
              <a:t>End to End View</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828800" cy="161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Mission Assurance Viewpoint</a:t>
            </a:r>
          </a:p>
          <a:p>
            <a:pPr>
              <a:spcBef>
                <a:spcPts val="625"/>
              </a:spcBef>
              <a:buFont typeface="Times New Roman" charset="0"/>
              <a:buChar char="•"/>
              <a:defRPr/>
            </a:pPr>
            <a:r>
              <a:rPr lang="en-US" sz="1000" smtClean="0"/>
              <a:t> Enterprise Risks</a:t>
            </a:r>
          </a:p>
          <a:p>
            <a:pPr>
              <a:spcBef>
                <a:spcPts val="625"/>
              </a:spcBef>
              <a:buFont typeface="Times New Roman" charset="0"/>
              <a:buChar char="•"/>
              <a:defRPr/>
            </a:pPr>
            <a:r>
              <a:rPr lang="en-US" sz="1000" smtClean="0"/>
              <a:t> Cost</a:t>
            </a:r>
          </a:p>
          <a:p>
            <a:pPr>
              <a:spcBef>
                <a:spcPts val="625"/>
              </a:spcBef>
              <a:buFont typeface="Times New Roman" charset="0"/>
              <a:buChar char="•"/>
              <a:defRPr/>
            </a:pPr>
            <a:r>
              <a:rPr lang="en-US" sz="1000" smtClean="0"/>
              <a:t> Validation &amp; verification</a:t>
            </a:r>
          </a:p>
          <a:p>
            <a:pPr>
              <a:spcBef>
                <a:spcPts val="625"/>
              </a:spcBef>
              <a:buFont typeface="Times New Roman" charset="0"/>
              <a:buChar char="•"/>
              <a:defRPr/>
            </a:pPr>
            <a:r>
              <a:rPr lang="en-US" sz="1000" smtClean="0"/>
              <a:t> Safety</a:t>
            </a:r>
          </a:p>
          <a:p>
            <a:pPr>
              <a:spcBef>
                <a:spcPts val="625"/>
              </a:spcBef>
              <a:buFont typeface="Times New Roman" charset="0"/>
              <a:buChar char="•"/>
              <a:defRPr/>
            </a:pPr>
            <a:r>
              <a:rPr lang="en-US" sz="1000" smtClean="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600" cap="rnd">
            <a:solidFill>
              <a:srgbClr val="000000"/>
            </a:solidFill>
            <a:prstDash val="sysDot"/>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53000" y="5029200"/>
            <a:ext cx="1143000" cy="186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smtClean="0"/>
              <a:t>Operational</a:t>
            </a:r>
          </a:p>
          <a:p>
            <a:pPr>
              <a:spcBef>
                <a:spcPts val="750"/>
              </a:spcBef>
              <a:buClrTx/>
              <a:buFontTx/>
              <a:buNone/>
              <a:defRPr/>
            </a:pPr>
            <a:r>
              <a:rPr lang="en-US" sz="1200" smtClean="0"/>
              <a:t>Viewpoint</a:t>
            </a:r>
          </a:p>
          <a:p>
            <a:pPr>
              <a:spcBef>
                <a:spcPts val="625"/>
              </a:spcBef>
              <a:buFont typeface="Times New Roman" charset="0"/>
              <a:buChar char="•"/>
              <a:defRPr/>
            </a:pPr>
            <a:r>
              <a:rPr lang="en-US" sz="1000" smtClean="0"/>
              <a:t>Processes</a:t>
            </a:r>
          </a:p>
          <a:p>
            <a:pPr>
              <a:spcBef>
                <a:spcPts val="625"/>
              </a:spcBef>
              <a:buFont typeface="Times New Roman" charset="0"/>
              <a:buChar char="•"/>
              <a:defRPr/>
            </a:pPr>
            <a:r>
              <a:rPr lang="en-US" sz="1000" smtClean="0"/>
              <a:t>Procedures</a:t>
            </a:r>
          </a:p>
          <a:p>
            <a:pPr>
              <a:spcBef>
                <a:spcPts val="625"/>
              </a:spcBef>
              <a:buFont typeface="Times New Roman" charset="0"/>
              <a:buChar char="•"/>
              <a:defRPr/>
            </a:pPr>
            <a:r>
              <a:rPr lang="en-US" sz="1000" smtClean="0"/>
              <a:t>Activities, tasks, actions</a:t>
            </a:r>
          </a:p>
          <a:p>
            <a:pPr>
              <a:spcBef>
                <a:spcPts val="625"/>
              </a:spcBef>
              <a:buFont typeface="Times New Roman" charset="0"/>
              <a:buChar char="•"/>
              <a:defRPr/>
            </a:pPr>
            <a:r>
              <a:rPr lang="en-US" sz="1000" smtClean="0"/>
              <a:t>Events, scenarios</a:t>
            </a:r>
          </a:p>
          <a:p>
            <a:pPr>
              <a:spcBef>
                <a:spcPts val="625"/>
              </a:spcBef>
              <a:buFont typeface="Times New Roman" charset="0"/>
              <a:buChar char="•"/>
              <a:defRPr/>
            </a:pPr>
            <a:r>
              <a:rPr lang="en-US" sz="1000" smtClean="0"/>
              <a:t>Modes &amp; states</a:t>
            </a:r>
          </a:p>
        </p:txBody>
      </p:sp>
      <p:sp>
        <p:nvSpPr>
          <p:cNvPr id="11298" name="Text Box 34"/>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1299" name="Text Box 35"/>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1300" name="Text Box 36"/>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F5A5F254-E468-6D4D-AB24-55C8E7D760C9}" type="slidenum">
              <a:rPr lang="en-US" sz="1200" smtClean="0">
                <a:latin typeface="Arial" charset="0"/>
              </a:rPr>
              <a:pPr algn="r">
                <a:buClrTx/>
                <a:buFontTx/>
                <a:buNone/>
                <a:defRPr/>
              </a:pPr>
              <a:t>16</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1845201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2290" name="Text Box 2"/>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2291" name="Text Box 3"/>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AB1EAE53-F861-E14B-B4B7-85615117C780}" type="slidenum">
              <a:rPr lang="en-US" sz="1200" smtClean="0">
                <a:latin typeface="Arial" charset="0"/>
              </a:rPr>
              <a:pPr algn="r">
                <a:buClrTx/>
                <a:buFontTx/>
                <a:buNone/>
                <a:defRPr/>
              </a:pPr>
              <a:t>17</a:t>
            </a:fld>
            <a:endParaRPr lang="en-US" sz="1200" smtClean="0">
              <a:latin typeface="Arial" charset="0"/>
            </a:endParaRPr>
          </a:p>
        </p:txBody>
      </p:sp>
      <p:sp>
        <p:nvSpPr>
          <p:cNvPr id="12292" name="Text Box 4"/>
          <p:cNvSpPr txBox="1">
            <a:spLocks noChangeArrowheads="1"/>
          </p:cNvSpPr>
          <p:nvPr/>
        </p:nvSpPr>
        <p:spPr bwMode="auto">
          <a:xfrm>
            <a:off x="693738" y="-76200"/>
            <a:ext cx="77724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2800" b="1" smtClean="0">
                <a:solidFill>
                  <a:srgbClr val="FF3300"/>
                </a:solidFill>
                <a:latin typeface="Comic Sans MS" charset="0"/>
              </a:rPr>
              <a:t>System Architecture Model Objectives</a:t>
            </a:r>
          </a:p>
        </p:txBody>
      </p:sp>
      <p:sp>
        <p:nvSpPr>
          <p:cNvPr id="12293" name="Text Box 5"/>
          <p:cNvSpPr txBox="1">
            <a:spLocks noChangeArrowheads="1"/>
          </p:cNvSpPr>
          <p:nvPr/>
        </p:nvSpPr>
        <p:spPr bwMode="auto">
          <a:xfrm>
            <a:off x="693738" y="1079500"/>
            <a:ext cx="7772400"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lnSpc>
                <a:spcPct val="90000"/>
              </a:lnSpc>
              <a:spcBef>
                <a:spcPts val="600"/>
              </a:spcBef>
              <a:buFont typeface="Arial" charset="0"/>
              <a:buChar char="•"/>
              <a:defRPr/>
            </a:pPr>
            <a:r>
              <a:rPr lang="en-US" sz="2400" smtClean="0">
                <a:latin typeface="Arial" charset="0"/>
              </a:rPr>
              <a:t>Provide clear &amp; unambiguous views of the design</a:t>
            </a:r>
          </a:p>
          <a:p>
            <a:pPr>
              <a:lnSpc>
                <a:spcPct val="90000"/>
              </a:lnSpc>
              <a:spcBef>
                <a:spcPts val="600"/>
              </a:spcBef>
              <a:buFont typeface="Arial" charset="0"/>
              <a:buChar char="•"/>
              <a:defRPr/>
            </a:pPr>
            <a:r>
              <a:rPr lang="en-US" sz="2400" smtClean="0">
                <a:latin typeface="Arial" charset="0"/>
              </a:rPr>
              <a:t>Show relationship of design to requirements and driving scenarios</a:t>
            </a:r>
          </a:p>
          <a:p>
            <a:pPr>
              <a:lnSpc>
                <a:spcPct val="90000"/>
              </a:lnSpc>
              <a:spcBef>
                <a:spcPts val="600"/>
              </a:spcBef>
              <a:buFont typeface="Arial" charset="0"/>
              <a:buChar char="•"/>
              <a:defRPr/>
            </a:pPr>
            <a:r>
              <a:rPr lang="en-US" sz="2400" smtClean="0">
                <a:latin typeface="Arial" charset="0"/>
              </a:rPr>
              <a:t>Separate design concerns in the model to maintain degrees of freedom to do trades</a:t>
            </a:r>
          </a:p>
          <a:p>
            <a:pPr>
              <a:lnSpc>
                <a:spcPct val="90000"/>
              </a:lnSpc>
              <a:spcBef>
                <a:spcPts val="600"/>
              </a:spcBef>
              <a:buFont typeface="Arial" charset="0"/>
              <a:buChar char="•"/>
              <a:defRPr/>
            </a:pPr>
            <a:r>
              <a:rPr lang="en-US" sz="2400" smtClean="0">
                <a:latin typeface="Arial" charset="0"/>
              </a:rPr>
              <a:t>Detail the model &amp; views to the level appropriate for further systems engineering, support evolving design</a:t>
            </a:r>
          </a:p>
          <a:p>
            <a:pPr>
              <a:lnSpc>
                <a:spcPct val="90000"/>
              </a:lnSpc>
              <a:spcBef>
                <a:spcPts val="600"/>
              </a:spcBef>
              <a:buFont typeface="Arial" charset="0"/>
              <a:buChar char="•"/>
              <a:defRPr/>
            </a:pPr>
            <a:r>
              <a:rPr lang="en-US" sz="2400" smtClean="0">
                <a:latin typeface="Arial" charset="0"/>
              </a:rPr>
              <a:t>Enable concurrent design of spacecraft, ground systems, science operations, control systems, and components</a:t>
            </a:r>
          </a:p>
          <a:p>
            <a:pPr>
              <a:lnSpc>
                <a:spcPct val="90000"/>
              </a:lnSpc>
              <a:spcBef>
                <a:spcPts val="600"/>
              </a:spcBef>
              <a:buClr>
                <a:srgbClr val="C403DA"/>
              </a:buClr>
              <a:buFont typeface="Arial" charset="0"/>
              <a:buChar char="•"/>
              <a:defRPr/>
            </a:pPr>
            <a:r>
              <a:rPr lang="en-US" sz="2400" smtClean="0">
                <a:solidFill>
                  <a:srgbClr val="C403DA"/>
                </a:solidFill>
                <a:latin typeface="Arial" charset="0"/>
              </a:rPr>
              <a:t>Establish system engineering (SE) controls over the allocations and interfaces</a:t>
            </a:r>
          </a:p>
          <a:p>
            <a:pPr>
              <a:lnSpc>
                <a:spcPct val="90000"/>
              </a:lnSpc>
              <a:spcBef>
                <a:spcPts val="600"/>
              </a:spcBef>
              <a:buClr>
                <a:srgbClr val="C403DA"/>
              </a:buClr>
              <a:buFont typeface="Arial" charset="0"/>
              <a:buChar char="•"/>
              <a:defRPr/>
            </a:pPr>
            <a:r>
              <a:rPr lang="en-US" sz="2400" smtClean="0">
                <a:solidFill>
                  <a:srgbClr val="C403DA"/>
                </a:solidFill>
                <a:latin typeface="Arial" charset="0"/>
              </a:rPr>
              <a:t>Provide executable models of the interactions (future)</a:t>
            </a:r>
          </a:p>
          <a:p>
            <a:pPr>
              <a:lnSpc>
                <a:spcPct val="90000"/>
              </a:lnSpc>
              <a:spcBef>
                <a:spcPts val="600"/>
              </a:spcBef>
              <a:buClr>
                <a:srgbClr val="C403DA"/>
              </a:buClr>
              <a:buFont typeface="Arial" charset="0"/>
              <a:buNone/>
              <a:defRPr/>
            </a:pPr>
            <a:endParaRPr lang="en-US" sz="2400" smtClean="0">
              <a:solidFill>
                <a:srgbClr val="C403DA"/>
              </a:solidFill>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1223474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93738" y="228600"/>
            <a:ext cx="77724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3200" b="1" dirty="0" smtClean="0">
                <a:solidFill>
                  <a:srgbClr val="FF3300"/>
                </a:solidFill>
                <a:latin typeface="Comic Sans MS" charset="0"/>
              </a:rPr>
              <a:t>Proposed RASDS Extensions     </a:t>
            </a:r>
          </a:p>
          <a:p>
            <a:pPr algn="ctr">
              <a:buClrTx/>
              <a:buFontTx/>
              <a:buNone/>
              <a:defRPr/>
            </a:pPr>
            <a:r>
              <a:rPr lang="en-US" sz="3200" b="1" dirty="0" smtClean="0">
                <a:solidFill>
                  <a:srgbClr val="FF3300"/>
                </a:solidFill>
                <a:latin typeface="Comic Sans MS" charset="0"/>
              </a:rPr>
              <a:t>(SC 14 Cooperation)</a:t>
            </a:r>
          </a:p>
        </p:txBody>
      </p:sp>
      <p:sp>
        <p:nvSpPr>
          <p:cNvPr id="14338" name="Text Box 2"/>
          <p:cNvSpPr txBox="1">
            <a:spLocks noChangeArrowheads="1"/>
          </p:cNvSpPr>
          <p:nvPr/>
        </p:nvSpPr>
        <p:spPr bwMode="auto">
          <a:xfrm>
            <a:off x="693738" y="1570038"/>
            <a:ext cx="7772400"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2400" dirty="0" smtClean="0">
                <a:latin typeface="Arial" charset="0"/>
              </a:rPr>
              <a:t>Service Viewpoint</a:t>
            </a:r>
          </a:p>
          <a:p>
            <a:pPr lvl="1">
              <a:spcBef>
                <a:spcPts val="500"/>
              </a:spcBef>
              <a:buFont typeface="Arial" charset="0"/>
              <a:buChar char="–"/>
              <a:defRPr/>
            </a:pPr>
            <a:r>
              <a:rPr lang="en-US" dirty="0" smtClean="0">
                <a:latin typeface="Arial" charset="0"/>
              </a:rPr>
              <a:t>Already introduced in CCSDS SCCS-ARD/ADD</a:t>
            </a:r>
          </a:p>
          <a:p>
            <a:pPr lvl="1">
              <a:spcBef>
                <a:spcPts val="500"/>
              </a:spcBef>
              <a:buFont typeface="Arial" charset="0"/>
              <a:buChar char="–"/>
              <a:defRPr/>
            </a:pPr>
            <a:r>
              <a:rPr lang="en-US" dirty="0" smtClean="0">
                <a:latin typeface="Arial" charset="0"/>
              </a:rPr>
              <a:t>Covers system service interfaces and interface bindings</a:t>
            </a:r>
          </a:p>
          <a:p>
            <a:pPr>
              <a:spcBef>
                <a:spcPts val="600"/>
              </a:spcBef>
              <a:buFont typeface="Arial" charset="0"/>
              <a:buChar char="•"/>
              <a:defRPr/>
            </a:pPr>
            <a:r>
              <a:rPr lang="en-US" sz="2400" dirty="0" smtClean="0">
                <a:latin typeface="Arial" charset="0"/>
              </a:rPr>
              <a:t>Physical viewpoint</a:t>
            </a:r>
          </a:p>
          <a:p>
            <a:pPr lvl="1">
              <a:spcBef>
                <a:spcPts val="500"/>
              </a:spcBef>
              <a:buFont typeface="Arial" charset="0"/>
              <a:buChar char="–"/>
              <a:defRPr/>
            </a:pPr>
            <a:r>
              <a:rPr lang="en-US" dirty="0" smtClean="0">
                <a:latin typeface="Arial" charset="0"/>
              </a:rPr>
              <a:t>Extend present Connectivity Viewpoint</a:t>
            </a:r>
          </a:p>
          <a:p>
            <a:pPr lvl="1">
              <a:spcBef>
                <a:spcPts val="500"/>
              </a:spcBef>
              <a:buFont typeface="Arial" charset="0"/>
              <a:buChar char="–"/>
              <a:defRPr/>
            </a:pPr>
            <a:r>
              <a:rPr lang="en-US" dirty="0" smtClean="0">
                <a:latin typeface="Arial" charset="0"/>
              </a:rPr>
              <a:t>Add support for physical elements, structures, power, thermal views (perhaps each their own Viewpoint)</a:t>
            </a:r>
          </a:p>
          <a:p>
            <a:pPr>
              <a:spcBef>
                <a:spcPts val="600"/>
              </a:spcBef>
              <a:buFont typeface="Arial" charset="0"/>
              <a:buChar char="•"/>
              <a:defRPr/>
            </a:pPr>
            <a:r>
              <a:rPr lang="en-US" sz="2400" dirty="0" smtClean="0">
                <a:latin typeface="Arial" charset="0"/>
              </a:rPr>
              <a:t>Operational Viewpoint</a:t>
            </a:r>
          </a:p>
          <a:p>
            <a:pPr lvl="1">
              <a:spcBef>
                <a:spcPts val="500"/>
              </a:spcBef>
              <a:buFont typeface="Arial" charset="0"/>
              <a:buChar char="–"/>
              <a:defRPr/>
            </a:pPr>
            <a:r>
              <a:rPr lang="en-US" dirty="0" smtClean="0">
                <a:latin typeface="Arial" charset="0"/>
              </a:rPr>
              <a:t>Extend present Enterprise Viewpoint</a:t>
            </a:r>
          </a:p>
          <a:p>
            <a:pPr lvl="1">
              <a:spcBef>
                <a:spcPts val="500"/>
              </a:spcBef>
              <a:buFont typeface="Arial" charset="0"/>
              <a:buChar char="–"/>
              <a:defRPr/>
            </a:pPr>
            <a:r>
              <a:rPr lang="en-US" dirty="0" smtClean="0">
                <a:latin typeface="Arial" charset="0"/>
              </a:rPr>
              <a:t>Add support for organizational processes, procedures, and related behavior</a:t>
            </a:r>
          </a:p>
          <a:p>
            <a:pPr lvl="1">
              <a:spcBef>
                <a:spcPts val="500"/>
              </a:spcBef>
              <a:buFont typeface="Arial" charset="0"/>
              <a:buChar char="–"/>
              <a:defRPr/>
            </a:pPr>
            <a:r>
              <a:rPr lang="en-US" dirty="0" smtClean="0">
                <a:latin typeface="Arial" charset="0"/>
              </a:rPr>
              <a:t>Possibly derived from DODAF OV’s</a:t>
            </a:r>
          </a:p>
          <a:p>
            <a:pPr lvl="1">
              <a:spcBef>
                <a:spcPts val="500"/>
              </a:spcBef>
              <a:buFont typeface="Arial" charset="0"/>
              <a:buNone/>
              <a:defRPr/>
            </a:pPr>
            <a:endParaRPr lang="en-US" dirty="0" smtClean="0">
              <a:latin typeface="Arial" charset="0"/>
            </a:endParaRPr>
          </a:p>
        </p:txBody>
      </p:sp>
      <p:sp>
        <p:nvSpPr>
          <p:cNvPr id="14339" name="Text Box 3"/>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4340" name="Text Box 4"/>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4341" name="Text Box 5"/>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CCBA8F42-32A3-9A46-9978-1FC12A1E23C7}" type="slidenum">
              <a:rPr lang="en-US" sz="1200" smtClean="0">
                <a:latin typeface="Arial" charset="0"/>
              </a:rPr>
              <a:pPr algn="r">
                <a:buClrTx/>
                <a:buFontTx/>
                <a:buNone/>
                <a:defRPr/>
              </a:pPr>
              <a:t>18</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8271648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6386" name="Text Box 2"/>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6387" name="Text Box 3"/>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B172F7AB-EB33-D344-90DA-236B85EA12F5}" type="slidenum">
              <a:rPr lang="en-US" sz="1200" smtClean="0">
                <a:latin typeface="Arial" charset="0"/>
              </a:rPr>
              <a:pPr algn="r">
                <a:buClrTx/>
                <a:buFontTx/>
                <a:buNone/>
                <a:defRPr/>
              </a:pPr>
              <a:t>19</a:t>
            </a:fld>
            <a:endParaRPr lang="en-US" sz="1200" smtClean="0">
              <a:latin typeface="Arial" charset="0"/>
            </a:endParaRPr>
          </a:p>
        </p:txBody>
      </p:sp>
      <p:sp>
        <p:nvSpPr>
          <p:cNvPr id="16388" name="Text Box 4"/>
          <p:cNvSpPr txBox="1">
            <a:spLocks noChangeArrowheads="1"/>
          </p:cNvSpPr>
          <p:nvPr/>
        </p:nvSpPr>
        <p:spPr bwMode="auto">
          <a:xfrm>
            <a:off x="330200" y="304800"/>
            <a:ext cx="7772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b="1" smtClean="0">
                <a:solidFill>
                  <a:srgbClr val="FF0003"/>
                </a:solidFill>
                <a:latin typeface="Comic Sans MS" charset="0"/>
              </a:rPr>
              <a:t>Connectivity</a:t>
            </a:r>
            <a:r>
              <a:rPr lang="en-US" b="1" smtClean="0">
                <a:solidFill>
                  <a:srgbClr val="0C8FCC"/>
                </a:solidFill>
                <a:latin typeface="Comic Sans MS" charset="0"/>
              </a:rPr>
              <a:t> </a:t>
            </a:r>
            <a:r>
              <a:rPr lang="en-US" b="1" smtClean="0">
                <a:solidFill>
                  <a:srgbClr val="CC0ECC"/>
                </a:solidFill>
                <a:latin typeface="Comic Sans MS" charset="0"/>
              </a:rPr>
              <a:t>(&amp; Physical)</a:t>
            </a:r>
            <a:r>
              <a:rPr lang="en-US" b="1" smtClean="0">
                <a:solidFill>
                  <a:srgbClr val="0C8FCC"/>
                </a:solidFill>
                <a:latin typeface="Comic Sans MS" charset="0"/>
              </a:rPr>
              <a:t> </a:t>
            </a:r>
            <a:r>
              <a:rPr lang="en-US" b="1" smtClean="0">
                <a:solidFill>
                  <a:srgbClr val="FF0003"/>
                </a:solidFill>
                <a:latin typeface="Comic Sans MS" charset="0"/>
              </a:rPr>
              <a:t>Viewpoint - </a:t>
            </a:r>
            <a:br>
              <a:rPr lang="en-US" b="1" smtClean="0">
                <a:solidFill>
                  <a:srgbClr val="FF0003"/>
                </a:solidFill>
                <a:latin typeface="Comic Sans MS" charset="0"/>
              </a:rPr>
            </a:br>
            <a:r>
              <a:rPr lang="en-US" b="1" smtClean="0">
                <a:solidFill>
                  <a:srgbClr val="FF0003"/>
                </a:solidFill>
                <a:latin typeface="Comic Sans MS" charset="0"/>
              </a:rPr>
              <a:t>Component / Connector (Node / Link)</a:t>
            </a:r>
            <a:br>
              <a:rPr lang="en-US" b="1" smtClean="0">
                <a:solidFill>
                  <a:srgbClr val="FF0003"/>
                </a:solidFill>
                <a:latin typeface="Comic Sans MS" charset="0"/>
              </a:rPr>
            </a:br>
            <a:r>
              <a:rPr lang="en-US" b="1" smtClean="0">
                <a:solidFill>
                  <a:srgbClr val="FF0003"/>
                </a:solidFill>
                <a:latin typeface="Comic Sans MS" charset="0"/>
              </a:rPr>
              <a:t>Examples</a:t>
            </a:r>
          </a:p>
        </p:txBody>
      </p:sp>
      <p:sp>
        <p:nvSpPr>
          <p:cNvPr id="16389" name="Text Box 5"/>
          <p:cNvSpPr txBox="1">
            <a:spLocks noChangeArrowheads="1"/>
          </p:cNvSpPr>
          <p:nvPr/>
        </p:nvSpPr>
        <p:spPr bwMode="auto">
          <a:xfrm>
            <a:off x="625475" y="901700"/>
            <a:ext cx="7772400" cy="240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450"/>
              </a:spcBef>
              <a:buFont typeface="Arial" charset="0"/>
              <a:buChar char="•"/>
              <a:defRPr/>
            </a:pPr>
            <a:r>
              <a:rPr lang="en-US" sz="1800" b="1" smtClean="0">
                <a:latin typeface="Arial" charset="0"/>
              </a:rPr>
              <a:t>Data System</a:t>
            </a:r>
          </a:p>
          <a:p>
            <a:pPr lvl="1">
              <a:spcBef>
                <a:spcPts val="400"/>
              </a:spcBef>
              <a:buFont typeface="Arial" charset="0"/>
              <a:buChar char="–"/>
              <a:defRPr/>
            </a:pPr>
            <a:r>
              <a:rPr lang="en-US" sz="1600" smtClean="0">
                <a:latin typeface="Arial" charset="0"/>
              </a:rPr>
              <a:t>Components (CPU, instruments, SSR)</a:t>
            </a:r>
          </a:p>
          <a:p>
            <a:pPr lvl="1">
              <a:spcBef>
                <a:spcPts val="400"/>
              </a:spcBef>
              <a:buFont typeface="Arial" charset="0"/>
              <a:buChar char="–"/>
              <a:defRPr/>
            </a:pPr>
            <a:r>
              <a:rPr lang="en-US" sz="1600" smtClean="0">
                <a:latin typeface="Arial" charset="0"/>
              </a:rPr>
              <a:t>Connectors (network, data bus, serial lines, backplane)</a:t>
            </a:r>
          </a:p>
          <a:p>
            <a:pPr>
              <a:spcBef>
                <a:spcPts val="450"/>
              </a:spcBef>
              <a:buFont typeface="Arial" charset="0"/>
              <a:buChar char="•"/>
              <a:defRPr/>
            </a:pPr>
            <a:r>
              <a:rPr lang="en-US" sz="1800" b="1" smtClean="0">
                <a:latin typeface="Arial" charset="0"/>
              </a:rPr>
              <a:t>Telecomm</a:t>
            </a:r>
          </a:p>
          <a:p>
            <a:pPr lvl="1">
              <a:spcBef>
                <a:spcPts val="400"/>
              </a:spcBef>
              <a:buFont typeface="Arial" charset="0"/>
              <a:buChar char="–"/>
              <a:defRPr/>
            </a:pPr>
            <a:r>
              <a:rPr lang="en-US" sz="1600" smtClean="0">
                <a:latin typeface="Arial" charset="0"/>
              </a:rPr>
              <a:t>Components (transmitter, receiver, antenna)</a:t>
            </a:r>
          </a:p>
          <a:p>
            <a:pPr lvl="1">
              <a:spcBef>
                <a:spcPts val="400"/>
              </a:spcBef>
              <a:buFont typeface="Arial" charset="0"/>
              <a:buChar char="–"/>
              <a:defRPr/>
            </a:pPr>
            <a:r>
              <a:rPr lang="en-US" sz="1600" smtClean="0">
                <a:latin typeface="Arial" charset="0"/>
              </a:rPr>
              <a:t>Connectors (RF link, optical link, waveguide)</a:t>
            </a:r>
          </a:p>
        </p:txBody>
      </p:sp>
      <p:sp>
        <p:nvSpPr>
          <p:cNvPr id="16390" name="Rectangle 6"/>
          <p:cNvSpPr>
            <a:spLocks noChangeArrowheads="1"/>
          </p:cNvSpPr>
          <p:nvPr/>
        </p:nvSpPr>
        <p:spPr bwMode="auto">
          <a:xfrm>
            <a:off x="615950" y="2816225"/>
            <a:ext cx="7772400" cy="370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(S/C bus, physical link, arm, struct attrib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(joint, bolt (incl explosive), weld)</a:t>
            </a:r>
            <a:r>
              <a:rPr lang="en-US" sz="1600" b="1">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(solar panel, battery, RTG, switches, power attrib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(power bus)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(cooler, heater, thermal attrib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Components (motor, wheel, thruster)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a:solidFill>
                  <a:srgbClr val="C403DA"/>
                </a:solidFill>
                <a:latin typeface="Arial" charset="0"/>
              </a:rPr>
              <a:t>Connectors (contact patch, gravity )</a:t>
            </a: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6164273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1 Jul 2015</a:t>
            </a:r>
            <a:endParaRPr lang="en-US" sz="1000" b="0">
              <a:solidFill>
                <a:srgbClr val="333399"/>
              </a:solidFill>
            </a:endParaRP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smtClean="0">
                <a:latin typeface="Arial" charset="0"/>
                <a:ea typeface="ＭＳ Ｐゴシック" charset="0"/>
                <a:cs typeface="ＭＳ Ｐゴシック" charset="0"/>
              </a:rPr>
              <a:t>CCSDS Reference Architecture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Motivation</a:t>
            </a:r>
            <a:endParaRPr lang="en-US" dirty="0">
              <a:latin typeface="Arial" charset="0"/>
              <a:ea typeface="ＭＳ Ｐゴシック" charset="0"/>
              <a:cs typeface="ＭＳ Ｐゴシック" charset="0"/>
            </a:endParaRPr>
          </a:p>
        </p:txBody>
      </p:sp>
      <p:sp>
        <p:nvSpPr>
          <p:cNvPr id="20484" name="Rectangle 3"/>
          <p:cNvSpPr>
            <a:spLocks noGrp="1" noChangeArrowheads="1"/>
          </p:cNvSpPr>
          <p:nvPr>
            <p:ph type="body" idx="1"/>
          </p:nvPr>
        </p:nvSpPr>
        <p:spPr bwMode="auto">
          <a:xfrm>
            <a:off x="457200" y="990600"/>
            <a:ext cx="8229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2000" dirty="0">
                <a:latin typeface="Arial" charset="0"/>
                <a:ea typeface="ＭＳ Ｐゴシック" charset="0"/>
                <a:cs typeface="ＭＳ Ｐゴシック" charset="0"/>
              </a:rPr>
              <a:t>CMC has been asking for a “CCSDS Reference Architecture</a:t>
            </a:r>
            <a:r>
              <a:rPr lang="en-US" sz="2000" dirty="0" smtClean="0">
                <a:latin typeface="Arial" charset="0"/>
                <a:ea typeface="ＭＳ Ｐゴシック" charset="0"/>
                <a:cs typeface="ＭＳ Ｐゴシック" charset="0"/>
              </a:rPr>
              <a:t>”</a:t>
            </a:r>
          </a:p>
          <a:p>
            <a:pPr lvl="1"/>
            <a:r>
              <a:rPr lang="en-US" sz="1700" dirty="0">
                <a:latin typeface="Arial" charset="0"/>
                <a:ea typeface="ＭＳ Ｐゴシック" charset="0"/>
                <a:cs typeface="ＭＳ Ｐゴシック" charset="0"/>
              </a:rPr>
              <a:t>CMC-A-2015-05-</a:t>
            </a:r>
            <a:r>
              <a:rPr lang="en-US" sz="1700" dirty="0" smtClean="0">
                <a:latin typeface="Arial" charset="0"/>
                <a:ea typeface="ＭＳ Ｐゴシック" charset="0"/>
                <a:cs typeface="ＭＳ Ｐゴシック" charset="0"/>
              </a:rPr>
              <a:t>01</a:t>
            </a:r>
          </a:p>
          <a:p>
            <a:pPr lvl="2"/>
            <a:r>
              <a:rPr lang="en-US" sz="1300" dirty="0">
                <a:latin typeface="Arial" charset="0"/>
                <a:ea typeface="ＭＳ Ｐゴシック" charset="0"/>
                <a:cs typeface="ＭＳ Ｐゴシック" charset="0"/>
              </a:rPr>
              <a:t>Peter Shames was requested to provide additional details (a step-by-step plan) of the RASDS Style PPT Cartoons in slide 47 of the CESG report to the CMC (with proposed start and end dates, deliverables, the experts needed, clarification of where the funding is needed [SEA, MOIMS, SOIS]) so that the CMC members can support it if and when there are additional resources available. He was also requested to provide one example of a cartoon combining MOIMS, SOIS, and CSS. </a:t>
            </a:r>
          </a:p>
          <a:p>
            <a:endParaRPr lang="en-US" sz="2000" dirty="0">
              <a:latin typeface="Arial" charset="0"/>
              <a:ea typeface="ＭＳ Ｐゴシック" charset="0"/>
              <a:cs typeface="ＭＳ Ｐゴシック" charset="0"/>
            </a:endParaRPr>
          </a:p>
          <a:p>
            <a:pPr eaLnBrk="1" hangingPunct="1"/>
            <a:r>
              <a:rPr lang="en-US" sz="2000" dirty="0" smtClean="0">
                <a:latin typeface="Arial" charset="0"/>
                <a:ea typeface="ＭＳ Ｐゴシック" charset="0"/>
                <a:cs typeface="ＭＳ Ｐゴシック" charset="0"/>
              </a:rPr>
              <a:t>What is a “CCSDS </a:t>
            </a:r>
            <a:r>
              <a:rPr lang="en-US" sz="2000" dirty="0">
                <a:latin typeface="Arial" charset="0"/>
                <a:ea typeface="ＭＳ Ｐゴシック" charset="0"/>
                <a:cs typeface="ＭＳ Ｐゴシック" charset="0"/>
              </a:rPr>
              <a:t>Reference </a:t>
            </a:r>
            <a:r>
              <a:rPr lang="en-US" sz="2000" dirty="0" smtClean="0">
                <a:latin typeface="Arial" charset="0"/>
                <a:ea typeface="ＭＳ Ｐゴシック" charset="0"/>
                <a:cs typeface="ＭＳ Ｐゴシック" charset="0"/>
              </a:rPr>
              <a:t>Architecture” ?</a:t>
            </a:r>
          </a:p>
          <a:p>
            <a:pPr lvl="1" eaLnBrk="1" hangingPunct="1"/>
            <a:r>
              <a:rPr lang="en-US" sz="1800" dirty="0">
                <a:latin typeface="Arial" charset="0"/>
                <a:ea typeface="ＭＳ Ｐゴシック" charset="0"/>
              </a:rPr>
              <a:t>How do all of the CCSDS standards fit </a:t>
            </a:r>
            <a:r>
              <a:rPr lang="en-US" sz="1800" dirty="0" smtClean="0">
                <a:latin typeface="Arial" charset="0"/>
                <a:ea typeface="ＭＳ Ｐゴシック" charset="0"/>
              </a:rPr>
              <a:t>together</a:t>
            </a:r>
          </a:p>
          <a:p>
            <a:pPr lvl="1" eaLnBrk="1" hangingPunct="1"/>
            <a:r>
              <a:rPr lang="en-US" sz="1800" dirty="0" smtClean="0">
                <a:latin typeface="Arial" charset="0"/>
                <a:ea typeface="ＭＳ Ｐゴシック" charset="0"/>
              </a:rPr>
              <a:t>Layered on existing SCCS-ARD / ADD work</a:t>
            </a:r>
          </a:p>
          <a:p>
            <a:pPr lvl="1" eaLnBrk="1" hangingPunct="1"/>
            <a:r>
              <a:rPr lang="en-US" sz="1800" dirty="0" smtClean="0">
                <a:latin typeface="Arial" charset="0"/>
                <a:ea typeface="ＭＳ Ｐゴシック" charset="0"/>
              </a:rPr>
              <a:t>Leverage the other ‘reference architecture” materials that do exist in MOIMS and SOIS</a:t>
            </a:r>
            <a:endParaRPr lang="en-US" sz="1800" dirty="0">
              <a:latin typeface="Arial" charset="0"/>
              <a:ea typeface="ＭＳ Ｐゴシック" charset="0"/>
            </a:endParaRPr>
          </a:p>
          <a:p>
            <a:pPr lvl="1" eaLnBrk="1" hangingPunct="1"/>
            <a:r>
              <a:rPr lang="en-US" sz="1800" dirty="0">
                <a:latin typeface="Arial" charset="0"/>
                <a:ea typeface="ＭＳ Ｐゴシック" charset="0"/>
              </a:rPr>
              <a:t>Phased approach, initial version based on SCCS-ADD, final more accurate one, </a:t>
            </a:r>
            <a:r>
              <a:rPr lang="en-US" sz="1800" dirty="0" smtClean="0">
                <a:latin typeface="Arial" charset="0"/>
                <a:ea typeface="ＭＳ Ｐゴシック" charset="0"/>
              </a:rPr>
              <a:t>once resources are provided</a:t>
            </a:r>
          </a:p>
          <a:p>
            <a:pPr lvl="1" eaLnBrk="1" hangingPunct="1"/>
            <a:endParaRPr lang="en-US" sz="1800" dirty="0">
              <a:latin typeface="Arial" charset="0"/>
              <a:ea typeface="ＭＳ Ｐゴシック" charset="0"/>
            </a:endParaRPr>
          </a:p>
          <a:p>
            <a:pPr eaLnBrk="1" hangingPunct="1"/>
            <a:endParaRPr lang="en-US" sz="2100" dirty="0" smtClean="0">
              <a:latin typeface="Arial" charset="0"/>
              <a:ea typeface="ＭＳ Ｐゴシック" charset="0"/>
            </a:endParaRPr>
          </a:p>
          <a:p>
            <a:pPr eaLnBrk="1" hangingPunct="1"/>
            <a:r>
              <a:rPr lang="en-US" sz="2100" dirty="0" smtClean="0">
                <a:latin typeface="Arial" charset="0"/>
                <a:ea typeface="ＭＳ Ｐゴシック" charset="0"/>
              </a:rPr>
              <a:t>This CCSDS Reference Architecture is just one part of the overall System Architecture WG (SAWG) plan of work</a:t>
            </a:r>
            <a:endParaRPr lang="en-US" sz="2100" dirty="0">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76200"/>
            <a:ext cx="7772400"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3200" b="1" dirty="0" smtClean="0">
                <a:solidFill>
                  <a:srgbClr val="FF3300"/>
                </a:solidFill>
                <a:latin typeface="Comic Sans MS" charset="0"/>
              </a:rPr>
              <a:t>CCSDS / SC 13 futures</a:t>
            </a:r>
          </a:p>
        </p:txBody>
      </p:sp>
      <p:sp>
        <p:nvSpPr>
          <p:cNvPr id="17410" name="Text Box 2"/>
          <p:cNvSpPr txBox="1">
            <a:spLocks noChangeArrowheads="1"/>
          </p:cNvSpPr>
          <p:nvPr/>
        </p:nvSpPr>
        <p:spPr bwMode="auto">
          <a:xfrm>
            <a:off x="693738" y="1295400"/>
            <a:ext cx="7772400"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sz="2800" dirty="0" smtClean="0">
                <a:latin typeface="Arial" charset="0"/>
              </a:rPr>
              <a:t>Proposed work</a:t>
            </a:r>
          </a:p>
          <a:p>
            <a:pPr lvl="1">
              <a:spcBef>
                <a:spcPts val="600"/>
              </a:spcBef>
              <a:buFont typeface="Arial" charset="0"/>
              <a:buChar char="–"/>
              <a:defRPr/>
            </a:pPr>
            <a:r>
              <a:rPr lang="en-US" sz="2400" dirty="0" smtClean="0">
                <a:latin typeface="Arial" charset="0"/>
              </a:rPr>
              <a:t>Update RASDS, add viewpoints</a:t>
            </a:r>
          </a:p>
          <a:p>
            <a:pPr lvl="2">
              <a:spcBef>
                <a:spcPts val="500"/>
              </a:spcBef>
              <a:buFont typeface="Arial" charset="0"/>
              <a:buChar char="•"/>
              <a:defRPr/>
            </a:pPr>
            <a:r>
              <a:rPr lang="en-US" dirty="0" smtClean="0">
                <a:latin typeface="Arial" charset="0"/>
              </a:rPr>
              <a:t>Consider MBSE / SysML extensions</a:t>
            </a:r>
          </a:p>
          <a:p>
            <a:pPr lvl="1">
              <a:spcBef>
                <a:spcPts val="600"/>
              </a:spcBef>
              <a:buFont typeface="Arial" charset="0"/>
              <a:buChar char="–"/>
              <a:defRPr/>
            </a:pPr>
            <a:r>
              <a:rPr lang="en-US" sz="2400" dirty="0" smtClean="0">
                <a:latin typeface="Arial" charset="0"/>
              </a:rPr>
              <a:t>Re-define CCSDS Glossary in ontology form (OWL / RDF)</a:t>
            </a:r>
          </a:p>
          <a:p>
            <a:pPr lvl="2">
              <a:spcBef>
                <a:spcPts val="500"/>
              </a:spcBef>
              <a:buFont typeface="Arial" charset="0"/>
              <a:buChar char="•"/>
              <a:defRPr/>
            </a:pPr>
            <a:r>
              <a:rPr lang="en-US" dirty="0" smtClean="0">
                <a:latin typeface="Arial" charset="0"/>
              </a:rPr>
              <a:t>Build on-line repository for human and machine access</a:t>
            </a:r>
          </a:p>
          <a:p>
            <a:pPr lvl="2">
              <a:spcBef>
                <a:spcPts val="500"/>
              </a:spcBef>
              <a:buFont typeface="Arial" charset="0"/>
              <a:buChar char="•"/>
              <a:defRPr/>
            </a:pPr>
            <a:r>
              <a:rPr lang="en-US" dirty="0" smtClean="0">
                <a:latin typeface="Arial" charset="0"/>
              </a:rPr>
              <a:t>Develop process for extending / adding domain specific extensions</a:t>
            </a:r>
          </a:p>
          <a:p>
            <a:pPr lvl="1">
              <a:spcBef>
                <a:spcPts val="600"/>
              </a:spcBef>
              <a:buFont typeface="Arial" charset="0"/>
              <a:buChar char="–"/>
              <a:defRPr/>
            </a:pPr>
            <a:r>
              <a:rPr lang="en-US" sz="2400" dirty="0" smtClean="0">
                <a:latin typeface="Arial" charset="0"/>
              </a:rPr>
              <a:t>Utilize formal terms in ontology to build future XML schema</a:t>
            </a:r>
          </a:p>
          <a:p>
            <a:pPr lvl="2">
              <a:spcBef>
                <a:spcPts val="500"/>
              </a:spcBef>
              <a:buFont typeface="Arial" charset="0"/>
              <a:buChar char="•"/>
              <a:defRPr/>
            </a:pPr>
            <a:r>
              <a:rPr lang="en-US" dirty="0" smtClean="0">
                <a:latin typeface="Arial" charset="0"/>
              </a:rPr>
              <a:t>Revised existing schema as these docs become eligible for review </a:t>
            </a:r>
          </a:p>
        </p:txBody>
      </p:sp>
      <p:sp>
        <p:nvSpPr>
          <p:cNvPr id="17411" name="Text Box 3"/>
          <p:cNvSpPr txBox="1">
            <a:spLocks noChangeArrowheads="1"/>
          </p:cNvSpPr>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200" dirty="0" smtClean="0">
                <a:latin typeface="Arial" charset="0"/>
              </a:rPr>
              <a:t>2 Mar 2015</a:t>
            </a:r>
          </a:p>
        </p:txBody>
      </p:sp>
      <p:sp>
        <p:nvSpPr>
          <p:cNvPr id="17412" name="Text Box 4"/>
          <p:cNvSpPr txBox="1">
            <a:spLocks noChangeArrowheads="1"/>
          </p:cNvSpPr>
          <p:nvPr/>
        </p:nvSpPr>
        <p:spPr bwMode="auto">
          <a:xfrm>
            <a:off x="2692400" y="6553200"/>
            <a:ext cx="3619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ctr">
              <a:buClrTx/>
              <a:buFontTx/>
              <a:buNone/>
              <a:defRPr/>
            </a:pPr>
            <a:r>
              <a:rPr lang="en-US" sz="1200" dirty="0" smtClean="0">
                <a:latin typeface="Arial" charset="0"/>
              </a:rPr>
              <a:t>SC 13 / SC 14 RASDS &amp; Ontologies</a:t>
            </a:r>
          </a:p>
        </p:txBody>
      </p:sp>
      <p:sp>
        <p:nvSpPr>
          <p:cNvPr id="17413" name="Text Box 5"/>
          <p:cNvSpPr txBox="1">
            <a:spLocks noChangeArrowheads="1"/>
          </p:cNvSpPr>
          <p:nvPr/>
        </p:nvSpPr>
        <p:spPr bwMode="auto">
          <a:xfrm>
            <a:off x="7239000" y="65532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r>
              <a:rPr lang="en-US" sz="1200" smtClean="0">
                <a:latin typeface="Arial" charset="0"/>
              </a:rPr>
              <a:t>PS </a:t>
            </a:r>
            <a:fld id="{DB77A479-EBDA-2640-A2A8-D82A2BCD587F}" type="slidenum">
              <a:rPr lang="en-US" sz="1200" smtClean="0">
                <a:latin typeface="Arial" charset="0"/>
              </a:rPr>
              <a:pPr algn="r">
                <a:buClrTx/>
                <a:buFontTx/>
                <a:buNone/>
                <a:defRPr/>
              </a:pPr>
              <a:t>20</a:t>
            </a:fld>
            <a:endParaRPr lang="en-US" sz="1200" smtClean="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8455296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Activities</a:t>
            </a:r>
            <a:endParaRPr lang="en-US" dirty="0"/>
          </a:p>
        </p:txBody>
      </p:sp>
      <p:sp>
        <p:nvSpPr>
          <p:cNvPr id="3" name="Content Placeholder 2"/>
          <p:cNvSpPr>
            <a:spLocks noGrp="1"/>
          </p:cNvSpPr>
          <p:nvPr>
            <p:ph idx="1"/>
          </p:nvPr>
        </p:nvSpPr>
        <p:spPr>
          <a:xfrm>
            <a:off x="457200" y="762000"/>
            <a:ext cx="8229600" cy="5287963"/>
          </a:xfrm>
        </p:spPr>
        <p:txBody>
          <a:bodyPr/>
          <a:lstStyle/>
          <a:p>
            <a:pPr marL="0" indent="0">
              <a:buNone/>
            </a:pPr>
            <a:endParaRPr lang="en-US" sz="2000" dirty="0"/>
          </a:p>
          <a:p>
            <a:r>
              <a:rPr lang="en-US" sz="2000" dirty="0" smtClean="0"/>
              <a:t>SC14 would like to have an ontology and already uses RASDS</a:t>
            </a:r>
          </a:p>
          <a:p>
            <a:pPr lvl="1"/>
            <a:r>
              <a:rPr lang="en-US" sz="1800" dirty="0"/>
              <a:t>T</a:t>
            </a:r>
            <a:r>
              <a:rPr lang="en-US" sz="1800" dirty="0" smtClean="0"/>
              <a:t>his is proposed as a joint / collaborative effort with them</a:t>
            </a:r>
          </a:p>
          <a:p>
            <a:pPr lvl="1"/>
            <a:r>
              <a:rPr lang="en-US" sz="1800" dirty="0" smtClean="0"/>
              <a:t>SC14 also has an information management and control issue, similar to what the CMC has identified</a:t>
            </a:r>
          </a:p>
          <a:p>
            <a:pPr lvl="1"/>
            <a:r>
              <a:rPr lang="en-US" sz="1800" dirty="0" smtClean="0"/>
              <a:t>A formal liaison relationship between CCSDS and SC14 will be proposed</a:t>
            </a:r>
          </a:p>
          <a:p>
            <a:endParaRPr lang="en-US" sz="2000" dirty="0"/>
          </a:p>
          <a:p>
            <a:r>
              <a:rPr lang="en-US" sz="2000" dirty="0" smtClean="0"/>
              <a:t>ECSS / ES is moving toward a data repository for their requirements</a:t>
            </a:r>
          </a:p>
          <a:p>
            <a:pPr lvl="1"/>
            <a:r>
              <a:rPr lang="en-US" sz="1800" dirty="0" smtClean="0"/>
              <a:t>ECSS data repository provides a representation of the current library of documents</a:t>
            </a:r>
          </a:p>
          <a:p>
            <a:pPr lvl="1"/>
            <a:r>
              <a:rPr lang="en-US" sz="1800" dirty="0" smtClean="0"/>
              <a:t>Repository provides for presentation in a number of forms, i.e. output to Word, database, other tools</a:t>
            </a:r>
          </a:p>
          <a:p>
            <a:pPr lvl="1"/>
            <a:r>
              <a:rPr lang="en-US" sz="1800" dirty="0" smtClean="0"/>
              <a:t>The ECSS glossary will be recreated from the repository, and the relationships among terms</a:t>
            </a:r>
            <a:r>
              <a:rPr lang="en-US" sz="1800" dirty="0"/>
              <a:t> </a:t>
            </a:r>
            <a:r>
              <a:rPr lang="en-US" sz="1800" dirty="0" smtClean="0"/>
              <a:t>will be defined, </a:t>
            </a:r>
            <a:r>
              <a:rPr lang="en-US" sz="1800" dirty="0" smtClean="0">
                <a:solidFill>
                  <a:srgbClr val="FF0000"/>
                </a:solidFill>
              </a:rPr>
              <a:t>but</a:t>
            </a:r>
            <a:r>
              <a:rPr lang="en-US" sz="1800" dirty="0" smtClean="0"/>
              <a:t> </a:t>
            </a:r>
            <a:r>
              <a:rPr lang="en-US" sz="1800" dirty="0" smtClean="0">
                <a:solidFill>
                  <a:srgbClr val="FF0000"/>
                </a:solidFill>
              </a:rPr>
              <a:t>there are no plans to rationalize the contents of the library</a:t>
            </a:r>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2413105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smtClean="0">
                <a:solidFill>
                  <a:srgbClr val="333399"/>
                </a:solidFill>
              </a:rPr>
              <a:t>1 Jul 2015</a:t>
            </a:r>
            <a:endParaRPr lang="en-US" sz="1000" b="0">
              <a:solidFill>
                <a:srgbClr val="333399"/>
              </a:solidFill>
            </a:endParaRPr>
          </a:p>
        </p:txBody>
      </p:sp>
      <p:sp>
        <p:nvSpPr>
          <p:cNvPr id="20483" name="Rectangle 2"/>
          <p:cNvSpPr>
            <a:spLocks noGrp="1" noChangeArrowheads="1"/>
          </p:cNvSpPr>
          <p:nvPr>
            <p:ph type="title"/>
          </p:nvPr>
        </p:nvSpPr>
        <p:spPr bwMode="auto">
          <a:xfrm>
            <a:off x="457200" y="122238"/>
            <a:ext cx="82296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Motivation for </a:t>
            </a:r>
            <a:r>
              <a:rPr lang="en-US" dirty="0" smtClean="0">
                <a:latin typeface="Arial" charset="0"/>
                <a:ea typeface="ＭＳ Ｐゴシック" charset="0"/>
                <a:cs typeface="ＭＳ Ｐゴシック" charset="0"/>
              </a:rPr>
              <a:t>XML Guidelines Project</a:t>
            </a:r>
            <a:endParaRPr lang="en-US" dirty="0">
              <a:latin typeface="Arial" charset="0"/>
              <a:ea typeface="ＭＳ Ｐゴシック" charset="0"/>
              <a:cs typeface="ＭＳ Ｐゴシック" charset="0"/>
            </a:endParaRPr>
          </a:p>
        </p:txBody>
      </p:sp>
      <p:sp>
        <p:nvSpPr>
          <p:cNvPr id="20484" name="Rectangle 3"/>
          <p:cNvSpPr>
            <a:spLocks noGrp="1" noChangeArrowheads="1"/>
          </p:cNvSpPr>
          <p:nvPr>
            <p:ph type="body" idx="1"/>
          </p:nvPr>
        </p:nvSpPr>
        <p:spPr bwMode="auto">
          <a:xfrm>
            <a:off x="457200" y="762000"/>
            <a:ext cx="8229600"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600" dirty="0" smtClean="0">
                <a:latin typeface="Arial" charset="0"/>
                <a:ea typeface="ＭＳ Ｐゴシック" charset="0"/>
                <a:cs typeface="ＭＳ Ｐゴシック" charset="0"/>
              </a:rPr>
              <a:t>CCSDS currently has several different XML based data formats:</a:t>
            </a:r>
          </a:p>
          <a:p>
            <a:pPr lvl="1"/>
            <a:r>
              <a:rPr lang="en-US" sz="1400" dirty="0" smtClean="0">
                <a:latin typeface="Arial" charset="0"/>
                <a:ea typeface="ＭＳ Ｐゴシック" charset="0"/>
                <a:cs typeface="ＭＳ Ｐゴシック" charset="0"/>
              </a:rPr>
              <a:t>DEDSL DTD</a:t>
            </a:r>
          </a:p>
          <a:p>
            <a:pPr lvl="1"/>
            <a:r>
              <a:rPr lang="en-US" sz="1400" dirty="0" smtClean="0">
                <a:latin typeface="Arial" charset="0"/>
                <a:ea typeface="ＭＳ Ｐゴシック" charset="0"/>
                <a:cs typeface="ＭＳ Ｐゴシック" charset="0"/>
              </a:rPr>
              <a:t>NAV NDM XML</a:t>
            </a:r>
          </a:p>
          <a:p>
            <a:pPr lvl="1"/>
            <a:r>
              <a:rPr lang="en-US" sz="1400" dirty="0" smtClean="0">
                <a:latin typeface="Arial" charset="0"/>
                <a:ea typeface="ＭＳ Ｐゴシック" charset="0"/>
                <a:cs typeface="ＭＳ Ｐゴシック" charset="0"/>
              </a:rPr>
              <a:t>SM Service Package</a:t>
            </a:r>
          </a:p>
          <a:p>
            <a:pPr lvl="1"/>
            <a:r>
              <a:rPr lang="en-US" sz="1400" dirty="0" smtClean="0">
                <a:latin typeface="Arial" charset="0"/>
                <a:ea typeface="ＭＳ Ｐゴシック" charset="0"/>
                <a:cs typeface="ＭＳ Ｐゴシック" charset="0"/>
              </a:rPr>
              <a:t>SM&amp;C XTCE &amp; others</a:t>
            </a:r>
          </a:p>
          <a:p>
            <a:pPr lvl="1"/>
            <a:r>
              <a:rPr lang="en-US" sz="1400" dirty="0" smtClean="0">
                <a:latin typeface="Arial" charset="0"/>
                <a:ea typeface="ＭＳ Ｐゴシック" charset="0"/>
                <a:cs typeface="ＭＳ Ｐゴシック" charset="0"/>
              </a:rPr>
              <a:t>SOIS XTEDS</a:t>
            </a:r>
          </a:p>
          <a:p>
            <a:pPr lvl="1"/>
            <a:r>
              <a:rPr lang="en-US" sz="1400" dirty="0">
                <a:latin typeface="Arial" charset="0"/>
                <a:ea typeface="ＭＳ Ｐゴシック" charset="0"/>
                <a:cs typeface="ＭＳ Ｐゴシック" charset="0"/>
              </a:rPr>
              <a:t>A</a:t>
            </a:r>
            <a:r>
              <a:rPr lang="en-US" sz="1400" dirty="0" smtClean="0">
                <a:latin typeface="Arial" charset="0"/>
                <a:ea typeface="ＭＳ Ｐゴシック" charset="0"/>
                <a:cs typeface="ＭＳ Ｐゴシック" charset="0"/>
              </a:rPr>
              <a:t>pologies if I missed any … and </a:t>
            </a:r>
            <a:r>
              <a:rPr lang="en-US" sz="1400" dirty="0">
                <a:latin typeface="Arial" charset="0"/>
                <a:ea typeface="ＭＳ Ｐゴシック" charset="0"/>
                <a:cs typeface="ＭＳ Ｐゴシック" charset="0"/>
              </a:rPr>
              <a:t>o</a:t>
            </a:r>
            <a:r>
              <a:rPr lang="en-US" sz="1400" dirty="0" smtClean="0">
                <a:latin typeface="Arial" charset="0"/>
                <a:ea typeface="ＭＳ Ｐゴシック" charset="0"/>
                <a:cs typeface="ＭＳ Ｐゴシック" charset="0"/>
              </a:rPr>
              <a:t>thers are coming</a:t>
            </a:r>
          </a:p>
          <a:p>
            <a:endParaRPr lang="en-US" sz="1600" dirty="0">
              <a:latin typeface="Arial" charset="0"/>
              <a:ea typeface="ＭＳ Ｐゴシック" charset="0"/>
              <a:cs typeface="ＭＳ Ｐゴシック" charset="0"/>
            </a:endParaRPr>
          </a:p>
          <a:p>
            <a:r>
              <a:rPr lang="en-US" sz="1600" dirty="0" smtClean="0">
                <a:latin typeface="Arial" charset="0"/>
                <a:ea typeface="ＭＳ Ｐゴシック" charset="0"/>
                <a:cs typeface="ＭＳ Ｐゴシック" charset="0"/>
              </a:rPr>
              <a:t>These have been developed during the last 8-12 years of CCSDS standards, and they were largely in disjoint domains</a:t>
            </a:r>
          </a:p>
          <a:p>
            <a:endParaRPr lang="en-US" sz="1600" dirty="0">
              <a:latin typeface="Arial" charset="0"/>
              <a:ea typeface="ＭＳ Ｐゴシック" charset="0"/>
              <a:cs typeface="ＭＳ Ｐゴシック" charset="0"/>
            </a:endParaRPr>
          </a:p>
          <a:p>
            <a:r>
              <a:rPr lang="en-US" sz="1600" dirty="0" smtClean="0">
                <a:latin typeface="Arial" charset="0"/>
                <a:ea typeface="ＭＳ Ｐゴシック" charset="0"/>
                <a:cs typeface="ＭＳ Ｐゴシック" charset="0"/>
              </a:rPr>
              <a:t>As CCSDS has grown there are now interfaces and overlaps both in content and in terminology, but no standards for namespaces, common terms, or schema construction, nor defined means for establishing and maintaining consistency</a:t>
            </a:r>
          </a:p>
          <a:p>
            <a:endParaRPr lang="en-US" sz="1600" dirty="0">
              <a:latin typeface="Arial" charset="0"/>
              <a:ea typeface="ＭＳ Ｐゴシック" charset="0"/>
              <a:cs typeface="ＭＳ Ｐゴシック" charset="0"/>
            </a:endParaRPr>
          </a:p>
          <a:p>
            <a:r>
              <a:rPr lang="en-US" sz="1600" dirty="0" smtClean="0">
                <a:latin typeface="Arial" charset="0"/>
                <a:ea typeface="ＭＳ Ｐゴシック" charset="0"/>
                <a:cs typeface="ＭＳ Ｐゴシック" charset="0"/>
              </a:rPr>
              <a:t>This project proposes to tackle this issue head on by:</a:t>
            </a:r>
          </a:p>
          <a:p>
            <a:pPr lvl="1"/>
            <a:r>
              <a:rPr lang="en-US" sz="1400" dirty="0" smtClean="0">
                <a:latin typeface="Arial" charset="0"/>
                <a:ea typeface="ＭＳ Ｐゴシック" charset="0"/>
                <a:cs typeface="ＭＳ Ｐゴシック" charset="0"/>
              </a:rPr>
              <a:t>Adopt or develop an agreed set of guidelines for XML standards</a:t>
            </a:r>
          </a:p>
          <a:p>
            <a:pPr lvl="1"/>
            <a:r>
              <a:rPr lang="en-US" sz="1400" dirty="0" smtClean="0">
                <a:latin typeface="Arial" charset="0"/>
                <a:ea typeface="ＭＳ Ｐゴシック" charset="0"/>
                <a:cs typeface="ＭＳ Ｐゴシック" charset="0"/>
              </a:rPr>
              <a:t>Derive initial ontology terms from the existing XML (type) schema</a:t>
            </a:r>
          </a:p>
          <a:p>
            <a:pPr lvl="1"/>
            <a:r>
              <a:rPr lang="en-US" sz="1400" dirty="0" smtClean="0">
                <a:latin typeface="Arial" charset="0"/>
                <a:ea typeface="ＭＳ Ｐゴシック" charset="0"/>
                <a:cs typeface="ＭＳ Ｐゴシック" charset="0"/>
              </a:rPr>
              <a:t>Identifying common schema for QUDV and related topics</a:t>
            </a:r>
          </a:p>
          <a:p>
            <a:pPr lvl="1"/>
            <a:r>
              <a:rPr lang="en-US" sz="1400" dirty="0" smtClean="0">
                <a:latin typeface="Arial" charset="0"/>
                <a:ea typeface="ＭＳ Ｐゴシック" charset="0"/>
                <a:cs typeface="ＭＳ Ｐゴシック" charset="0"/>
              </a:rPr>
              <a:t>Using the new common core Ontology and domain extensions for all terms</a:t>
            </a:r>
          </a:p>
          <a:p>
            <a:pPr lvl="1"/>
            <a:r>
              <a:rPr lang="en-US" sz="1400" dirty="0" smtClean="0">
                <a:latin typeface="Arial" charset="0"/>
                <a:ea typeface="ＭＳ Ｐゴシック" charset="0"/>
                <a:cs typeface="ＭＳ Ｐゴシック" charset="0"/>
              </a:rPr>
              <a:t>Doing the work to regularize and formalize the use of terms </a:t>
            </a:r>
          </a:p>
          <a:p>
            <a:pPr lvl="1"/>
            <a:r>
              <a:rPr lang="en-US" sz="1400" dirty="0">
                <a:latin typeface="Arial" charset="0"/>
                <a:ea typeface="ＭＳ Ｐゴシック" charset="0"/>
                <a:cs typeface="ＭＳ Ｐゴシック" charset="0"/>
              </a:rPr>
              <a:t>Propose, as needed, other new registries in SANA, values, units</a:t>
            </a:r>
          </a:p>
          <a:p>
            <a:pPr lvl="1"/>
            <a:r>
              <a:rPr lang="en-US" sz="1400" dirty="0" smtClean="0">
                <a:latin typeface="Arial" charset="0"/>
                <a:ea typeface="ＭＳ Ｐゴシック" charset="0"/>
                <a:cs typeface="ＭＳ Ｐゴシック" charset="0"/>
              </a:rPr>
              <a:t>Propose a process for managing the evolution and versioning of the set of XML schemas in the future</a:t>
            </a:r>
          </a:p>
          <a:p>
            <a:pPr lvl="1"/>
            <a:r>
              <a:rPr lang="en-US" sz="1400" dirty="0" smtClean="0">
                <a:latin typeface="Arial" charset="0"/>
                <a:ea typeface="ＭＳ Ｐゴシック" charset="0"/>
                <a:cs typeface="ＭＳ Ｐゴシック" charset="0"/>
              </a:rPr>
              <a:t>Working any issues that arise with the affected WGs</a:t>
            </a:r>
          </a:p>
        </p:txBody>
      </p:sp>
    </p:spTree>
    <p:extLst>
      <p:ext uri="{BB962C8B-B14F-4D97-AF65-F5344CB8AC3E}">
        <p14:creationId xmlns:p14="http://schemas.microsoft.com/office/powerpoint/2010/main" val="5730820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More on XML Issues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There is no standard for construction and use of names, common terms, or references</a:t>
            </a:r>
          </a:p>
          <a:p>
            <a:r>
              <a:rPr lang="en-US" dirty="0" smtClean="0"/>
              <a:t>There are no commonly defined registries for: quantities, units, time, and value terminology, agencies, ground stations &amp; antennas, frequency bands, and other common identifiers</a:t>
            </a:r>
          </a:p>
          <a:p>
            <a:r>
              <a:rPr lang="en-US" dirty="0" smtClean="0"/>
              <a:t>The XML formats may be DTD, or Schema, or other forms, they may be qualified or unqualified</a:t>
            </a:r>
          </a:p>
          <a:p>
            <a:endParaRPr lang="en-US" dirty="0" smtClean="0"/>
          </a:p>
          <a:p>
            <a:r>
              <a:rPr lang="en-US" dirty="0" smtClean="0"/>
              <a:t>We are finally establishing CCSDS namespace standard and do have some XML repositories in the SANA, but this is just a beginning</a:t>
            </a:r>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2211373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XML Schema Guideline Sources</a:t>
            </a:r>
            <a:endParaRPr lang="en-US" dirty="0"/>
          </a:p>
        </p:txBody>
      </p:sp>
      <p:sp>
        <p:nvSpPr>
          <p:cNvPr id="3" name="Content Placeholder 2"/>
          <p:cNvSpPr>
            <a:spLocks noGrp="1"/>
          </p:cNvSpPr>
          <p:nvPr>
            <p:ph idx="1"/>
          </p:nvPr>
        </p:nvSpPr>
        <p:spPr>
          <a:xfrm>
            <a:off x="457200" y="914400"/>
            <a:ext cx="8229600" cy="4525963"/>
          </a:xfrm>
        </p:spPr>
        <p:txBody>
          <a:bodyPr/>
          <a:lstStyle/>
          <a:p>
            <a:r>
              <a:rPr lang="en-US" sz="2000" dirty="0"/>
              <a:t>Google XML Document Format Style </a:t>
            </a:r>
            <a:r>
              <a:rPr lang="en-US" sz="2000" dirty="0" smtClean="0"/>
              <a:t>Guide, 2008</a:t>
            </a:r>
          </a:p>
          <a:p>
            <a:pPr lvl="1"/>
            <a:r>
              <a:rPr lang="en-US" sz="1800" dirty="0" smtClean="0"/>
              <a:t>Topics: design or re-use, schema style (and what to do with DTDs), namespaces, names &amp; enumerated values, elements, attributes, values, key-value pairs, binary data, processing instructions, </a:t>
            </a:r>
            <a:r>
              <a:rPr lang="en-US" sz="1800" dirty="0"/>
              <a:t>r</a:t>
            </a:r>
            <a:r>
              <a:rPr lang="en-US" sz="1800" dirty="0" smtClean="0"/>
              <a:t>epresentation </a:t>
            </a:r>
            <a:r>
              <a:rPr lang="en-US" sz="1800" dirty="0"/>
              <a:t>of XML document </a:t>
            </a:r>
            <a:r>
              <a:rPr lang="en-US" sz="1800" dirty="0" smtClean="0"/>
              <a:t>instances, </a:t>
            </a:r>
            <a:r>
              <a:rPr lang="en-US" sz="1800" dirty="0"/>
              <a:t>e</a:t>
            </a:r>
            <a:r>
              <a:rPr lang="en-US" sz="1800" dirty="0" smtClean="0"/>
              <a:t>lements </a:t>
            </a:r>
            <a:r>
              <a:rPr lang="en-US" sz="1800" dirty="0"/>
              <a:t>vs. </a:t>
            </a:r>
            <a:r>
              <a:rPr lang="en-US" sz="1800" dirty="0" smtClean="0"/>
              <a:t>attributes</a:t>
            </a:r>
          </a:p>
          <a:p>
            <a:pPr lvl="1"/>
            <a:r>
              <a:rPr lang="en-US" sz="1800" dirty="0" smtClean="0"/>
              <a:t>Defines requirements and provides rationales </a:t>
            </a:r>
          </a:p>
          <a:p>
            <a:endParaRPr lang="en-US" sz="2000" dirty="0" smtClean="0"/>
          </a:p>
          <a:p>
            <a:r>
              <a:rPr lang="en-US" sz="2000" dirty="0" smtClean="0"/>
              <a:t>ESA </a:t>
            </a:r>
            <a:r>
              <a:rPr lang="en-US" sz="2000" dirty="0"/>
              <a:t>Design &amp; Style Guide for XML Data and </a:t>
            </a:r>
            <a:r>
              <a:rPr lang="en-US" sz="2000" dirty="0" smtClean="0"/>
              <a:t>Schema, 2005</a:t>
            </a:r>
          </a:p>
          <a:p>
            <a:pPr lvl="1"/>
            <a:r>
              <a:rPr lang="en-US" sz="1800" dirty="0" smtClean="0"/>
              <a:t>Topics: Project guidelines on use of XML, overview of XML, XML tools and development environments (IDE), naming, design and style, security &amp; encoding</a:t>
            </a:r>
          </a:p>
          <a:p>
            <a:pPr lvl="1"/>
            <a:r>
              <a:rPr lang="en-US" sz="1800" dirty="0" smtClean="0"/>
              <a:t>Design &amp; style topic covers: design attributes, type, namespace, extensibility, constraints, versioning, global </a:t>
            </a:r>
            <a:r>
              <a:rPr lang="en-US" sz="1800" dirty="0" err="1" smtClean="0"/>
              <a:t>vs</a:t>
            </a:r>
            <a:r>
              <a:rPr lang="en-US" sz="1800" dirty="0" smtClean="0"/>
              <a:t> local</a:t>
            </a:r>
          </a:p>
          <a:p>
            <a:pPr lvl="1"/>
            <a:r>
              <a:rPr lang="en-US" sz="1800" dirty="0" smtClean="0"/>
              <a:t>Defines rules and recommendations with rationales</a:t>
            </a:r>
          </a:p>
          <a:p>
            <a:pPr marL="0" indent="0">
              <a:buNone/>
            </a:pPr>
            <a:endParaRPr lang="en-US" sz="2000" dirty="0"/>
          </a:p>
          <a:p>
            <a:r>
              <a:rPr lang="en-US" sz="2000" dirty="0" smtClean="0"/>
              <a:t>XML Schema Best Practices, From XML-DEV, compiled by U of Cambridge, 2001</a:t>
            </a:r>
          </a:p>
          <a:p>
            <a:pPr lvl="1"/>
            <a:r>
              <a:rPr lang="en-US" sz="1800" dirty="0"/>
              <a:t>T</a:t>
            </a:r>
            <a:r>
              <a:rPr lang="en-US" sz="1800" dirty="0" smtClean="0"/>
              <a:t>opics: namespace, element </a:t>
            </a:r>
            <a:r>
              <a:rPr lang="en-US" sz="1800" dirty="0" err="1" smtClean="0"/>
              <a:t>vs</a:t>
            </a:r>
            <a:r>
              <a:rPr lang="en-US" sz="1800" dirty="0" smtClean="0"/>
              <a:t> type, extending schema, extensible content, global </a:t>
            </a:r>
            <a:r>
              <a:rPr lang="en-US" sz="1800" dirty="0" err="1" smtClean="0"/>
              <a:t>vs</a:t>
            </a:r>
            <a:r>
              <a:rPr lang="en-US" sz="1800" dirty="0" smtClean="0"/>
              <a:t> local, hide </a:t>
            </a:r>
            <a:r>
              <a:rPr lang="en-US" sz="1800" dirty="0" err="1" smtClean="0"/>
              <a:t>vs</a:t>
            </a:r>
            <a:r>
              <a:rPr lang="en-US" sz="1800" dirty="0" smtClean="0"/>
              <a:t> expose, variable content containers</a:t>
            </a:r>
          </a:p>
          <a:p>
            <a:pPr lvl="1"/>
            <a:r>
              <a:rPr lang="en-US" sz="1800" dirty="0" smtClean="0"/>
              <a:t>Analyzes different approaches, provides recommendations</a:t>
            </a:r>
            <a:endParaRPr lang="en-US" sz="18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0955501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dirty="0"/>
              <a:t>XML Schema Guideline – </a:t>
            </a:r>
            <a:r>
              <a:rPr lang="en-US" dirty="0">
                <a:solidFill>
                  <a:srgbClr val="FF0000"/>
                </a:solidFill>
              </a:rPr>
              <a:t>Common Ground</a:t>
            </a:r>
            <a:r>
              <a:rPr lang="en-US" dirty="0"/>
              <a:t/>
            </a:r>
            <a:br>
              <a:rPr lang="en-US" dirty="0"/>
            </a:br>
            <a:r>
              <a:rPr lang="en-US" sz="2000" dirty="0"/>
              <a:t>(Order &amp; text from </a:t>
            </a:r>
            <a:r>
              <a:rPr lang="en-US" sz="2000" dirty="0" smtClean="0"/>
              <a:t>ESA)</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000" dirty="0"/>
              <a:t>Rule 1: Use meaningful, familiar and consistent names. </a:t>
            </a:r>
            <a:endParaRPr lang="en-US" sz="2000" dirty="0" smtClean="0"/>
          </a:p>
          <a:p>
            <a:r>
              <a:rPr lang="en-US" sz="2000" dirty="0" smtClean="0"/>
              <a:t>Rule </a:t>
            </a:r>
            <a:r>
              <a:rPr lang="en-US" sz="2000" dirty="0"/>
              <a:t>2: Avoid making abbreviations for names, removing </a:t>
            </a:r>
            <a:r>
              <a:rPr lang="en-US" sz="2000" dirty="0" smtClean="0"/>
              <a:t>vowels.</a:t>
            </a:r>
          </a:p>
          <a:p>
            <a:r>
              <a:rPr lang="en-US" sz="2000" dirty="0" smtClean="0"/>
              <a:t>Rule 8: Make two identical copies of all your schemas, where the copies differ only in the value of </a:t>
            </a:r>
            <a:r>
              <a:rPr lang="en-US" sz="2000" dirty="0" err="1" smtClean="0"/>
              <a:t>elementFormDefault</a:t>
            </a:r>
            <a:r>
              <a:rPr lang="en-US" sz="2000" dirty="0" smtClean="0"/>
              <a:t> (in one copy set </a:t>
            </a:r>
            <a:r>
              <a:rPr lang="en-US" sz="2000" dirty="0" err="1" smtClean="0"/>
              <a:t>elementFormDefault</a:t>
            </a:r>
            <a:r>
              <a:rPr lang="en-US" sz="2000" dirty="0" smtClean="0"/>
              <a:t>="qualified", in the other copy set </a:t>
            </a:r>
            <a:r>
              <a:rPr lang="en-US" sz="2000" dirty="0" err="1" smtClean="0"/>
              <a:t>elementFormDefault</a:t>
            </a:r>
            <a:r>
              <a:rPr lang="en-US" sz="2000" dirty="0" smtClean="0"/>
              <a:t>="unqualified"). </a:t>
            </a:r>
          </a:p>
          <a:p>
            <a:r>
              <a:rPr lang="en-US" sz="2000" dirty="0"/>
              <a:t>Rule 9: Uniquely identify all schema components with the id attribute. </a:t>
            </a:r>
            <a:endParaRPr lang="en-US" sz="2000" dirty="0" smtClean="0"/>
          </a:p>
          <a:p>
            <a:r>
              <a:rPr lang="en-US" sz="2000" dirty="0" smtClean="0"/>
              <a:t>Rule </a:t>
            </a:r>
            <a:r>
              <a:rPr lang="en-US" sz="2000" dirty="0"/>
              <a:t>10: If the item is not intended to be an element in instance documents, then define it as a type</a:t>
            </a:r>
            <a:r>
              <a:rPr lang="en-US" sz="2000" dirty="0" smtClean="0"/>
              <a:t>. </a:t>
            </a:r>
          </a:p>
          <a:p>
            <a:r>
              <a:rPr lang="en-US" sz="2000" dirty="0"/>
              <a:t>Rule 11: If the item ́s content is to be reused by other items then define it as a type. </a:t>
            </a:r>
            <a:endParaRPr lang="en-US" sz="2000" dirty="0" smtClean="0"/>
          </a:p>
          <a:p>
            <a:r>
              <a:rPr lang="en-US" sz="2000" dirty="0"/>
              <a:t>Rule 12: If the item is intended to be used as an element in instance documents, and it is </a:t>
            </a:r>
            <a:r>
              <a:rPr lang="en-US" sz="2000" dirty="0" smtClean="0"/>
              <a:t>required </a:t>
            </a:r>
            <a:r>
              <a:rPr lang="en-US" sz="2000" dirty="0"/>
              <a:t>that sometimes it be </a:t>
            </a:r>
            <a:r>
              <a:rPr lang="en-US" sz="2000" dirty="0" err="1"/>
              <a:t>nillable</a:t>
            </a:r>
            <a:r>
              <a:rPr lang="en-US" sz="2000" dirty="0"/>
              <a:t> and other times not, then it must be defined as a type. </a:t>
            </a:r>
            <a:endParaRPr lang="en-US" sz="2000" dirty="0" smtClean="0"/>
          </a:p>
          <a:p>
            <a:r>
              <a:rPr lang="en-US" sz="2000" dirty="0" smtClean="0"/>
              <a:t>Rule </a:t>
            </a:r>
            <a:r>
              <a:rPr lang="en-US" sz="2000" dirty="0"/>
              <a:t>13: If the item is intended to be used as an element in instance documents and other elements are to be allowed to substitute for the element, then it must be declared as an </a:t>
            </a:r>
            <a:r>
              <a:rPr lang="en-US" sz="2000" dirty="0" err="1"/>
              <a:t>ele</a:t>
            </a:r>
            <a:r>
              <a:rPr lang="en-US" sz="2000" dirty="0"/>
              <a:t>- </a:t>
            </a:r>
            <a:r>
              <a:rPr lang="en-US" sz="2000" dirty="0" err="1"/>
              <a:t>ment</a:t>
            </a:r>
            <a:r>
              <a:rPr lang="en-US" sz="2000" dirty="0" smtClean="0"/>
              <a:t>.</a:t>
            </a:r>
          </a:p>
          <a:p>
            <a:endParaRPr lang="en-US" sz="20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3876035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lstStyle/>
          <a:p>
            <a:r>
              <a:rPr lang="en-US" dirty="0"/>
              <a:t>XML Schema Guideline </a:t>
            </a:r>
            <a:r>
              <a:rPr lang="en-US" dirty="0" smtClean="0"/>
              <a:t>– </a:t>
            </a:r>
            <a:r>
              <a:rPr lang="en-US" dirty="0" smtClean="0">
                <a:solidFill>
                  <a:srgbClr val="FF0000"/>
                </a:solidFill>
              </a:rPr>
              <a:t>Common Ground</a:t>
            </a:r>
            <a:r>
              <a:rPr lang="en-US" dirty="0" smtClean="0"/>
              <a:t/>
            </a:r>
            <a:br>
              <a:rPr lang="en-US" dirty="0" smtClean="0"/>
            </a:br>
            <a:r>
              <a:rPr lang="en-US" sz="2000" dirty="0" smtClean="0"/>
              <a:t>(Order &amp; text from Google)</a:t>
            </a:r>
            <a:endParaRPr lang="en-US" sz="2000" dirty="0"/>
          </a:p>
        </p:txBody>
      </p:sp>
      <p:sp>
        <p:nvSpPr>
          <p:cNvPr id="3" name="Content Placeholder 2"/>
          <p:cNvSpPr>
            <a:spLocks noGrp="1"/>
          </p:cNvSpPr>
          <p:nvPr>
            <p:ph idx="1"/>
          </p:nvPr>
        </p:nvSpPr>
        <p:spPr>
          <a:xfrm>
            <a:off x="457200" y="838200"/>
            <a:ext cx="8229600" cy="5135563"/>
          </a:xfrm>
        </p:spPr>
        <p:txBody>
          <a:bodyPr/>
          <a:lstStyle/>
          <a:p>
            <a:r>
              <a:rPr lang="en-US" sz="2000" dirty="0"/>
              <a:t>Attempt to reuse existing XML formats whenever possible, especially those which allow extensions. </a:t>
            </a:r>
          </a:p>
          <a:p>
            <a:r>
              <a:rPr lang="en-US" sz="2000" dirty="0"/>
              <a:t>If you are reusing or extending an existing format, make </a:t>
            </a:r>
            <a:r>
              <a:rPr lang="en-US" sz="2000" i="1" dirty="0"/>
              <a:t>sensible </a:t>
            </a:r>
            <a:r>
              <a:rPr lang="en-US" sz="2000" dirty="0"/>
              <a:t>use of the prescribed elements and attributes, especially any that are required. </a:t>
            </a:r>
          </a:p>
          <a:p>
            <a:r>
              <a:rPr lang="en-US" sz="2000" dirty="0"/>
              <a:t>Document formats SHOULD be expressed using a schema language. [Rationale: Clarity and machine-</a:t>
            </a:r>
            <a:r>
              <a:rPr lang="en-US" sz="2000" dirty="0" err="1"/>
              <a:t>checkability</a:t>
            </a:r>
            <a:r>
              <a:rPr lang="en-US" sz="2000" dirty="0"/>
              <a:t>.] </a:t>
            </a:r>
          </a:p>
          <a:p>
            <a:r>
              <a:rPr lang="en-US" sz="2000" dirty="0"/>
              <a:t>Schemas SHOULD use the "Salami Slice" style (one rule per element). Schemas MAY use the "Russian Doll" style (schema resembles document) if they are short and simple. </a:t>
            </a:r>
          </a:p>
          <a:p>
            <a:r>
              <a:rPr lang="en-US" sz="2000" dirty="0"/>
              <a:t>Element names MUST be in a namespace, except when extending pre-existing document types that do not use namespaces. A default namespace SHOULD be used. [Rationale: Namespace-free documents are </a:t>
            </a:r>
            <a:r>
              <a:rPr lang="en-US" sz="2000" dirty="0" smtClean="0"/>
              <a:t>obsolete] </a:t>
            </a:r>
          </a:p>
          <a:p>
            <a:r>
              <a:rPr lang="en-US" sz="2000" dirty="0"/>
              <a:t>Attribute names SHOULD NOT be in a namespace unless they are drawn from a foreign document type or are meant to be used in foreign document types. </a:t>
            </a:r>
          </a:p>
          <a:p>
            <a:r>
              <a:rPr lang="en-US" sz="2000" dirty="0"/>
              <a:t>Namespace names are HTTP URIs. Namespace names SHOULD take the form http://</a:t>
            </a:r>
            <a:r>
              <a:rPr lang="en-US" sz="2000" dirty="0" err="1"/>
              <a:t>example.com</a:t>
            </a:r>
            <a:r>
              <a:rPr lang="en-US" sz="2000" dirty="0"/>
              <a:t>/whatever/year, where </a:t>
            </a:r>
            <a:r>
              <a:rPr lang="en-US" sz="2000" i="1" dirty="0"/>
              <a:t>whatever </a:t>
            </a:r>
            <a:r>
              <a:rPr lang="en-US" sz="2000" dirty="0"/>
              <a:t>is a unique value based on the name of the document type, and </a:t>
            </a:r>
            <a:r>
              <a:rPr lang="en-US" sz="2000" i="1" dirty="0"/>
              <a:t>year </a:t>
            </a:r>
            <a:r>
              <a:rPr lang="en-US" sz="2000" dirty="0"/>
              <a:t>is the year the namespace was created. </a:t>
            </a:r>
          </a:p>
          <a:p>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8041620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XML Observations</a:t>
            </a:r>
            <a:endParaRPr lang="en-US" dirty="0"/>
          </a:p>
        </p:txBody>
      </p:sp>
      <p:sp>
        <p:nvSpPr>
          <p:cNvPr id="3" name="Content Placeholder 2"/>
          <p:cNvSpPr>
            <a:spLocks noGrp="1"/>
          </p:cNvSpPr>
          <p:nvPr>
            <p:ph idx="1"/>
          </p:nvPr>
        </p:nvSpPr>
        <p:spPr>
          <a:xfrm>
            <a:off x="228600" y="1066800"/>
            <a:ext cx="8686800" cy="5181600"/>
          </a:xfrm>
        </p:spPr>
        <p:txBody>
          <a:bodyPr/>
          <a:lstStyle/>
          <a:p>
            <a:r>
              <a:rPr lang="en-US" dirty="0" smtClean="0"/>
              <a:t>Existing CCSDS XML standards were all developed independently and with different formats and styles.</a:t>
            </a:r>
          </a:p>
          <a:p>
            <a:r>
              <a:rPr lang="en-US" dirty="0" smtClean="0"/>
              <a:t>Different levels of care have been taken to define common terms in any given set of documents.</a:t>
            </a:r>
          </a:p>
          <a:p>
            <a:r>
              <a:rPr lang="en-US" dirty="0" smtClean="0"/>
              <a:t>There are instances where the same terms are defined in more than one spec and others where the same concept is defined differently.</a:t>
            </a:r>
          </a:p>
          <a:p>
            <a:r>
              <a:rPr lang="en-US" dirty="0" smtClean="0"/>
              <a:t>There are more and more instances where XML formats defined in one WG are used in another WG, and this is likely to increase.</a:t>
            </a:r>
          </a:p>
          <a:p>
            <a:endParaRPr lang="en-US" dirty="0"/>
          </a:p>
          <a:p>
            <a:r>
              <a:rPr lang="en-US" dirty="0" smtClean="0"/>
              <a:t>Trying to do this work in a SIG, on a shoestring, just isn’t working, it needs to be part of a WG</a:t>
            </a:r>
          </a:p>
          <a:p>
            <a:r>
              <a:rPr lang="en-US" dirty="0" smtClean="0"/>
              <a:t>Propose making it be a part of the SEA SAWG re-start, along with RASDS and ontologies</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823916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Notes</a:t>
            </a:r>
            <a:endParaRPr lang="en-US" dirty="0"/>
          </a:p>
        </p:txBody>
      </p:sp>
      <p:sp>
        <p:nvSpPr>
          <p:cNvPr id="3" name="Content Placeholder 2"/>
          <p:cNvSpPr>
            <a:spLocks noGrp="1"/>
          </p:cNvSpPr>
          <p:nvPr>
            <p:ph idx="1"/>
          </p:nvPr>
        </p:nvSpPr>
        <p:spPr>
          <a:xfrm>
            <a:off x="457200" y="914400"/>
            <a:ext cx="8229600" cy="4983163"/>
          </a:xfrm>
        </p:spPr>
        <p:txBody>
          <a:bodyPr/>
          <a:lstStyle/>
          <a:p>
            <a:r>
              <a:rPr lang="en-US" dirty="0" smtClean="0"/>
              <a:t>Consider inserting a guideline for users to perform adequate validation of the schema between the source and the sink</a:t>
            </a:r>
          </a:p>
          <a:p>
            <a:pPr lvl="1"/>
            <a:r>
              <a:rPr lang="en-US" dirty="0" smtClean="0"/>
              <a:t>Content</a:t>
            </a:r>
          </a:p>
          <a:p>
            <a:pPr lvl="1"/>
            <a:r>
              <a:rPr lang="en-US" dirty="0" smtClean="0"/>
              <a:t>Structure</a:t>
            </a:r>
          </a:p>
          <a:p>
            <a:pPr lvl="1"/>
            <a:r>
              <a:rPr lang="en-US" dirty="0" smtClean="0"/>
              <a:t>Potentially validity and authentication</a:t>
            </a:r>
          </a:p>
          <a:p>
            <a:r>
              <a:rPr lang="en-US" dirty="0" smtClean="0"/>
              <a:t>Adhere to </a:t>
            </a:r>
            <a:r>
              <a:rPr lang="en-US" dirty="0" err="1" smtClean="0"/>
              <a:t>Postel’s</a:t>
            </a:r>
            <a:r>
              <a:rPr lang="en-US" dirty="0" smtClean="0"/>
              <a:t> rule: Be liberal in what you accept, be strict in what you send</a:t>
            </a:r>
          </a:p>
          <a:p>
            <a:r>
              <a:rPr lang="en-US" dirty="0" smtClean="0"/>
              <a:t>Provide other transformations than just XML, such as HTML, JSON, other styles …</a:t>
            </a:r>
          </a:p>
          <a:p>
            <a:r>
              <a:rPr lang="en-US" dirty="0" smtClean="0"/>
              <a:t>Consideration of XSD, </a:t>
            </a:r>
            <a:r>
              <a:rPr lang="en-US" dirty="0" err="1" smtClean="0"/>
              <a:t>RelaxNG</a:t>
            </a:r>
            <a:r>
              <a:rPr lang="en-US" dirty="0" smtClean="0"/>
              <a:t>, ABNF, ASN.1, or other alternate abstract forms </a:t>
            </a:r>
          </a:p>
          <a:p>
            <a:pPr lvl="1"/>
            <a:r>
              <a:rPr lang="en-US" dirty="0" smtClean="0"/>
              <a:t>Not about tooling, about compliance, transformability and validation</a:t>
            </a:r>
          </a:p>
          <a:p>
            <a:r>
              <a:rPr lang="en-US" dirty="0"/>
              <a:t>Check with Francisco Martinez, </a:t>
            </a:r>
            <a:r>
              <a:rPr lang="en-US" dirty="0" smtClean="0"/>
              <a:t>John </a:t>
            </a:r>
            <a:r>
              <a:rPr lang="en-US" dirty="0" err="1" smtClean="0"/>
              <a:t>Pietras</a:t>
            </a:r>
            <a:r>
              <a:rPr lang="en-US" dirty="0"/>
              <a:t>, </a:t>
            </a:r>
            <a:r>
              <a:rPr lang="en-US" dirty="0" err="1"/>
              <a:t>qual</a:t>
            </a:r>
            <a:r>
              <a:rPr lang="en-US" dirty="0"/>
              <a:t> </a:t>
            </a:r>
            <a:r>
              <a:rPr lang="en-US" dirty="0" err="1"/>
              <a:t>vs</a:t>
            </a:r>
            <a:r>
              <a:rPr lang="en-US" dirty="0"/>
              <a:t> </a:t>
            </a:r>
            <a:r>
              <a:rPr lang="en-US" dirty="0" err="1"/>
              <a:t>unqual</a:t>
            </a:r>
            <a:r>
              <a:rPr lang="en-US" dirty="0"/>
              <a:t> issues</a:t>
            </a:r>
          </a:p>
          <a:p>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984651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Proposed XML Phased Approach</a:t>
            </a:r>
            <a:endParaRPr lang="en-US" dirty="0"/>
          </a:p>
        </p:txBody>
      </p:sp>
      <p:sp>
        <p:nvSpPr>
          <p:cNvPr id="3" name="Content Placeholder 2"/>
          <p:cNvSpPr>
            <a:spLocks noGrp="1"/>
          </p:cNvSpPr>
          <p:nvPr>
            <p:ph idx="1"/>
          </p:nvPr>
        </p:nvSpPr>
        <p:spPr>
          <a:xfrm>
            <a:off x="457200" y="990600"/>
            <a:ext cx="8229600" cy="5135563"/>
          </a:xfrm>
        </p:spPr>
        <p:txBody>
          <a:bodyPr/>
          <a:lstStyle/>
          <a:p>
            <a:r>
              <a:rPr lang="en-US" sz="2000" dirty="0" smtClean="0"/>
              <a:t>Identify all current and planned XML related standards.</a:t>
            </a:r>
          </a:p>
          <a:p>
            <a:r>
              <a:rPr lang="en-US" sz="2000" dirty="0"/>
              <a:t>Pick a key subset of the XML standards and develop schema structure and content validators, potentially build using COTS tools and </a:t>
            </a:r>
            <a:r>
              <a:rPr lang="en-US" sz="2000" dirty="0" err="1"/>
              <a:t>Schematron</a:t>
            </a:r>
            <a:r>
              <a:rPr lang="en-US" sz="2000" dirty="0"/>
              <a:t>.</a:t>
            </a:r>
          </a:p>
          <a:p>
            <a:r>
              <a:rPr lang="en-US" sz="2000" dirty="0"/>
              <a:t>Vet the validation approach with the WGs and do V&amp;V of the capability.  Make the result available to the community on the SANA web site (TBC).</a:t>
            </a:r>
          </a:p>
          <a:p>
            <a:r>
              <a:rPr lang="en-US" sz="2000" dirty="0"/>
              <a:t>Establish a process for developing similar validators for all CCSDS XML standards.</a:t>
            </a:r>
          </a:p>
          <a:p>
            <a:r>
              <a:rPr lang="en-US" sz="2000" dirty="0" smtClean="0"/>
              <a:t>Analyze current XML standards to identify places where there are common terms defined, such as NDM XML and CSSM.</a:t>
            </a:r>
          </a:p>
          <a:p>
            <a:r>
              <a:rPr lang="en-US" sz="2000" dirty="0" smtClean="0"/>
              <a:t>Develop an evaluation suite of common terms, suitable for referencing and a parallel set of modified schema.</a:t>
            </a:r>
            <a:endParaRPr lang="en-US" sz="2000" dirty="0"/>
          </a:p>
          <a:p>
            <a:r>
              <a:rPr lang="en-US" sz="2000" dirty="0"/>
              <a:t>Vet the </a:t>
            </a:r>
            <a:r>
              <a:rPr lang="en-US" sz="2000" dirty="0" smtClean="0"/>
              <a:t>common terminology approach </a:t>
            </a:r>
            <a:r>
              <a:rPr lang="en-US" sz="2000" dirty="0"/>
              <a:t>with the WGs and do V&amp;V of the capability.  Make the result available to the community on the SANA web site (TBC).</a:t>
            </a:r>
          </a:p>
          <a:p>
            <a:r>
              <a:rPr lang="en-US" sz="2000" dirty="0"/>
              <a:t>Establish a process for developing similar </a:t>
            </a:r>
            <a:r>
              <a:rPr lang="en-US" sz="2000" dirty="0" smtClean="0"/>
              <a:t>adaptations for </a:t>
            </a:r>
            <a:r>
              <a:rPr lang="en-US" sz="2000" dirty="0"/>
              <a:t>all CCSDS XML standards</a:t>
            </a:r>
            <a:r>
              <a:rPr lang="en-US" sz="2000" dirty="0" smtClean="0"/>
              <a:t>.</a:t>
            </a:r>
          </a:p>
          <a:p>
            <a:r>
              <a:rPr lang="en-US" sz="2000" dirty="0" smtClean="0"/>
              <a:t>Develop a process for integrating the terms defined in the CCSDS ontology into the updated schema definitions.</a:t>
            </a:r>
            <a:endParaRPr lang="en-US" sz="2000" dirty="0"/>
          </a:p>
          <a:p>
            <a:endParaRPr lang="en-US" sz="20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36581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lstStyle/>
          <a:p>
            <a:r>
              <a:rPr lang="en-US" dirty="0" smtClean="0"/>
              <a:t>SAWG Overview Discussion</a:t>
            </a:r>
            <a:endParaRPr lang="en-US" dirty="0"/>
          </a:p>
        </p:txBody>
      </p:sp>
      <p:sp>
        <p:nvSpPr>
          <p:cNvPr id="3" name="Content Placeholder 2"/>
          <p:cNvSpPr>
            <a:spLocks noGrp="1"/>
          </p:cNvSpPr>
          <p:nvPr>
            <p:ph idx="1"/>
          </p:nvPr>
        </p:nvSpPr>
        <p:spPr>
          <a:xfrm>
            <a:off x="457200" y="762000"/>
            <a:ext cx="8229600" cy="5638800"/>
          </a:xfrm>
        </p:spPr>
        <p:txBody>
          <a:bodyPr/>
          <a:lstStyle/>
          <a:p>
            <a:r>
              <a:rPr lang="en-US" sz="2000" dirty="0" smtClean="0"/>
              <a:t>Proposed Priorities for SAWG</a:t>
            </a:r>
          </a:p>
          <a:p>
            <a:pPr lvl="1" eaLnBrk="1" hangingPunct="1"/>
            <a:r>
              <a:rPr lang="en-US" sz="1800" dirty="0">
                <a:latin typeface="Arial" charset="0"/>
                <a:ea typeface="ＭＳ Ｐゴシック" charset="0"/>
                <a:cs typeface="ＭＳ Ｐゴシック" charset="0"/>
              </a:rPr>
              <a:t>CCSDS Reference Architecture for </a:t>
            </a:r>
            <a:r>
              <a:rPr lang="en-US" sz="1800" dirty="0" smtClean="0">
                <a:latin typeface="Arial" charset="0"/>
                <a:ea typeface="ＭＳ Ｐゴシック" charset="0"/>
                <a:cs typeface="ＭＳ Ｐゴシック" charset="0"/>
              </a:rPr>
              <a:t>CMC </a:t>
            </a:r>
            <a:endParaRPr lang="en-US" sz="1800" dirty="0">
              <a:latin typeface="Arial" charset="0"/>
              <a:ea typeface="ＭＳ Ｐゴシック" charset="0"/>
              <a:cs typeface="ＭＳ Ｐゴシック" charset="0"/>
            </a:endParaRPr>
          </a:p>
          <a:p>
            <a:pPr lvl="2" eaLnBrk="1" hangingPunct="1"/>
            <a:r>
              <a:rPr lang="en-US" sz="1600" dirty="0" smtClean="0">
                <a:latin typeface="Arial" charset="0"/>
                <a:ea typeface="ＭＳ Ｐゴシック" charset="0"/>
              </a:rPr>
              <a:t>Approach: Phased, </a:t>
            </a:r>
            <a:r>
              <a:rPr lang="en-US" sz="1600" dirty="0">
                <a:latin typeface="Arial" charset="0"/>
                <a:ea typeface="ＭＳ Ｐゴシック" charset="0"/>
              </a:rPr>
              <a:t>initial cartoon version based on SCCS-ADD, final more accurate one, after other work is done</a:t>
            </a:r>
          </a:p>
          <a:p>
            <a:pPr lvl="2" eaLnBrk="1" hangingPunct="1"/>
            <a:r>
              <a:rPr lang="en-US" sz="1600" dirty="0" smtClean="0">
                <a:latin typeface="Arial" charset="0"/>
                <a:ea typeface="ＭＳ Ｐゴシック" charset="0"/>
              </a:rPr>
              <a:t>How </a:t>
            </a:r>
            <a:r>
              <a:rPr lang="en-US" sz="1600" dirty="0">
                <a:latin typeface="Arial" charset="0"/>
                <a:ea typeface="ＭＳ Ｐゴシック" charset="0"/>
              </a:rPr>
              <a:t>do all of the CCSDS standards fit </a:t>
            </a:r>
            <a:r>
              <a:rPr lang="en-US" sz="1600" dirty="0" smtClean="0">
                <a:latin typeface="Arial" charset="0"/>
                <a:ea typeface="ＭＳ Ｐゴシック" charset="0"/>
              </a:rPr>
              <a:t>together, the map of the territory</a:t>
            </a:r>
            <a:endParaRPr lang="en-US" sz="1600" dirty="0">
              <a:latin typeface="Arial" charset="0"/>
              <a:ea typeface="ＭＳ Ｐゴシック" charset="0"/>
            </a:endParaRPr>
          </a:p>
          <a:p>
            <a:pPr lvl="2" eaLnBrk="1" hangingPunct="1"/>
            <a:r>
              <a:rPr lang="en-US" sz="1600" dirty="0" smtClean="0">
                <a:latin typeface="Arial" charset="0"/>
                <a:ea typeface="ＭＳ Ｐゴシック" charset="0"/>
              </a:rPr>
              <a:t>Work necessary ontology terms at interfaces</a:t>
            </a:r>
            <a:endParaRPr lang="en-US" sz="1600" dirty="0">
              <a:latin typeface="Arial" charset="0"/>
              <a:ea typeface="ＭＳ Ｐゴシック" charset="0"/>
            </a:endParaRPr>
          </a:p>
          <a:p>
            <a:pPr lvl="1" eaLnBrk="1" hangingPunct="1"/>
            <a:r>
              <a:rPr lang="en-US" sz="1800" dirty="0">
                <a:latin typeface="Arial" charset="0"/>
                <a:ea typeface="ＭＳ Ｐゴシック" charset="0"/>
                <a:cs typeface="ＭＳ Ｐゴシック" charset="0"/>
              </a:rPr>
              <a:t>CCSDS XML standards </a:t>
            </a:r>
            <a:endParaRPr lang="en-US" sz="1800" dirty="0" smtClean="0">
              <a:latin typeface="Arial" charset="0"/>
              <a:ea typeface="ＭＳ Ｐゴシック" charset="0"/>
              <a:cs typeface="ＭＳ Ｐゴシック" charset="0"/>
            </a:endParaRPr>
          </a:p>
          <a:p>
            <a:pPr lvl="2" eaLnBrk="1" hangingPunct="1"/>
            <a:r>
              <a:rPr lang="en-US" sz="1600" dirty="0" smtClean="0">
                <a:latin typeface="Arial" charset="0"/>
                <a:ea typeface="ＭＳ Ｐゴシック" charset="0"/>
              </a:rPr>
              <a:t>Approach: Identify </a:t>
            </a:r>
            <a:r>
              <a:rPr lang="en-US" sz="1600" dirty="0">
                <a:latin typeface="Arial" charset="0"/>
                <a:ea typeface="ＭＳ Ｐゴシック" charset="0"/>
              </a:rPr>
              <a:t>source of adequate XML schema development </a:t>
            </a:r>
            <a:r>
              <a:rPr lang="en-US" sz="1600" dirty="0" smtClean="0">
                <a:latin typeface="Arial" charset="0"/>
                <a:ea typeface="ＭＳ Ｐゴシック" charset="0"/>
              </a:rPr>
              <a:t>guidelines, develop draft and review</a:t>
            </a:r>
            <a:endParaRPr lang="en-US" sz="1600" dirty="0">
              <a:latin typeface="Arial" charset="0"/>
              <a:ea typeface="ＭＳ Ｐゴシック" charset="0"/>
            </a:endParaRPr>
          </a:p>
          <a:p>
            <a:pPr lvl="2" eaLnBrk="1" hangingPunct="1"/>
            <a:r>
              <a:rPr lang="en-US" sz="1600" dirty="0" smtClean="0">
                <a:latin typeface="Arial" charset="0"/>
                <a:ea typeface="ＭＳ Ｐゴシック" charset="0"/>
              </a:rPr>
              <a:t>Adopt </a:t>
            </a:r>
            <a:r>
              <a:rPr lang="en-US" sz="1600" dirty="0">
                <a:latin typeface="Arial" charset="0"/>
                <a:ea typeface="ＭＳ Ｐゴシック" charset="0"/>
              </a:rPr>
              <a:t>suite of schema analysis and validation tools</a:t>
            </a:r>
          </a:p>
          <a:p>
            <a:pPr lvl="2" eaLnBrk="1" hangingPunct="1"/>
            <a:r>
              <a:rPr lang="en-US" sz="1600" dirty="0">
                <a:latin typeface="Arial" charset="0"/>
                <a:ea typeface="ＭＳ Ｐゴシック" charset="0"/>
              </a:rPr>
              <a:t>Extract set(s) of common terms as library elements</a:t>
            </a:r>
          </a:p>
          <a:p>
            <a:pPr lvl="1" eaLnBrk="1" hangingPunct="1"/>
            <a:r>
              <a:rPr lang="en-US" sz="1800" dirty="0" smtClean="0">
                <a:latin typeface="Arial" charset="0"/>
                <a:ea typeface="ＭＳ Ｐゴシック" charset="0"/>
                <a:cs typeface="ＭＳ Ｐゴシック" charset="0"/>
              </a:rPr>
              <a:t>RASDS </a:t>
            </a:r>
            <a:r>
              <a:rPr lang="en-US" sz="1800" dirty="0">
                <a:latin typeface="Arial" charset="0"/>
                <a:ea typeface="ＭＳ Ｐゴシック" charset="0"/>
                <a:cs typeface="ＭＳ Ｐゴシック" charset="0"/>
              </a:rPr>
              <a:t>refresh, SysML/UML or </a:t>
            </a:r>
            <a:r>
              <a:rPr lang="en-US" sz="1800" dirty="0" smtClean="0">
                <a:latin typeface="Arial" charset="0"/>
                <a:ea typeface="ＭＳ Ｐゴシック" charset="0"/>
                <a:cs typeface="ＭＳ Ｐゴシック" charset="0"/>
              </a:rPr>
              <a:t>not </a:t>
            </a:r>
            <a:endParaRPr lang="en-US" sz="1800" dirty="0">
              <a:latin typeface="Arial" charset="0"/>
              <a:ea typeface="ＭＳ Ｐゴシック" charset="0"/>
              <a:cs typeface="ＭＳ Ｐゴシック" charset="0"/>
            </a:endParaRPr>
          </a:p>
          <a:p>
            <a:pPr lvl="2" eaLnBrk="1" hangingPunct="1"/>
            <a:r>
              <a:rPr lang="en-US" sz="1600" dirty="0" smtClean="0">
                <a:latin typeface="Arial" charset="0"/>
                <a:ea typeface="ＭＳ Ｐゴシック" charset="0"/>
              </a:rPr>
              <a:t>Approach: Re-confirm now for 2 years</a:t>
            </a:r>
          </a:p>
          <a:p>
            <a:pPr lvl="2" eaLnBrk="1" hangingPunct="1"/>
            <a:r>
              <a:rPr lang="en-US" sz="1600" dirty="0" smtClean="0">
                <a:latin typeface="Arial" charset="0"/>
                <a:ea typeface="ＭＳ Ｐゴシック" charset="0"/>
              </a:rPr>
              <a:t>Work with ISO SC-14 to define needs for operational</a:t>
            </a:r>
            <a:r>
              <a:rPr lang="en-US" sz="1600" dirty="0">
                <a:latin typeface="Arial" charset="0"/>
                <a:ea typeface="ＭＳ Ｐゴシック" charset="0"/>
              </a:rPr>
              <a:t>, physical, and service viewpoints </a:t>
            </a:r>
            <a:endParaRPr lang="en-US" sz="1600" dirty="0" smtClean="0">
              <a:latin typeface="Arial" charset="0"/>
              <a:ea typeface="ＭＳ Ｐゴシック" charset="0"/>
            </a:endParaRPr>
          </a:p>
          <a:p>
            <a:pPr lvl="2" eaLnBrk="1" hangingPunct="1"/>
            <a:r>
              <a:rPr lang="en-US" sz="1600" dirty="0" smtClean="0">
                <a:latin typeface="Arial" charset="0"/>
                <a:ea typeface="ＭＳ Ｐゴシック" charset="0"/>
              </a:rPr>
              <a:t>Complete when resources are available</a:t>
            </a:r>
          </a:p>
          <a:p>
            <a:pPr lvl="1" eaLnBrk="1" hangingPunct="1"/>
            <a:r>
              <a:rPr lang="en-US" sz="1800" dirty="0" smtClean="0">
                <a:latin typeface="Arial" charset="0"/>
                <a:ea typeface="ＭＳ Ｐゴシック" charset="0"/>
                <a:cs typeface="ＭＳ Ｐゴシック" charset="0"/>
              </a:rPr>
              <a:t>CCSDS </a:t>
            </a:r>
            <a:r>
              <a:rPr lang="en-US" sz="1800" dirty="0">
                <a:latin typeface="Arial" charset="0"/>
                <a:ea typeface="ＭＳ Ｐゴシック" charset="0"/>
                <a:cs typeface="ＭＳ Ｐゴシック" charset="0"/>
              </a:rPr>
              <a:t>ontology (terms, definition, and relationships; glossary revision)</a:t>
            </a:r>
          </a:p>
          <a:p>
            <a:pPr lvl="2" eaLnBrk="1" hangingPunct="1"/>
            <a:r>
              <a:rPr lang="en-US" sz="1600" dirty="0" smtClean="0">
                <a:latin typeface="Arial" charset="0"/>
                <a:ea typeface="ＭＳ Ｐゴシック" charset="0"/>
              </a:rPr>
              <a:t>Approach: Complete analysis, work key issues within WG as part of CCSDS Reference Architecture</a:t>
            </a:r>
          </a:p>
          <a:p>
            <a:pPr lvl="2" eaLnBrk="1" hangingPunct="1"/>
            <a:r>
              <a:rPr lang="en-US" sz="1600" dirty="0" smtClean="0">
                <a:latin typeface="Arial" charset="0"/>
                <a:ea typeface="ＭＳ Ｐゴシック" charset="0"/>
              </a:rPr>
              <a:t>Deploy On</a:t>
            </a:r>
            <a:r>
              <a:rPr lang="en-US" sz="1600" dirty="0">
                <a:latin typeface="Arial" charset="0"/>
                <a:ea typeface="ＭＳ Ｐゴシック" charset="0"/>
              </a:rPr>
              <a:t>-line; queryable, leverages RASDS &amp; QUDV as core </a:t>
            </a:r>
          </a:p>
          <a:p>
            <a:pPr lvl="2" eaLnBrk="1" hangingPunct="1"/>
            <a:r>
              <a:rPr lang="en-US" sz="1600" dirty="0">
                <a:latin typeface="Arial" charset="0"/>
                <a:ea typeface="ＭＳ Ｐゴシック" charset="0"/>
              </a:rPr>
              <a:t>Extensible with other domain ontologies, specializations and extensions</a:t>
            </a:r>
          </a:p>
          <a:p>
            <a:pPr lvl="2" eaLnBrk="1" hangingPunct="1"/>
            <a:r>
              <a:rPr lang="en-US" sz="1600" dirty="0">
                <a:latin typeface="Arial" charset="0"/>
                <a:ea typeface="ＭＳ Ｐゴシック" charset="0"/>
              </a:rPr>
              <a:t>Revised and reviewed with the other </a:t>
            </a:r>
            <a:r>
              <a:rPr lang="en-US" sz="1600" dirty="0" smtClean="0">
                <a:latin typeface="Arial" charset="0"/>
                <a:ea typeface="ＭＳ Ｐゴシック" charset="0"/>
              </a:rPr>
              <a:t>WGs</a:t>
            </a:r>
            <a:endParaRPr lang="en-US" sz="1600" dirty="0">
              <a:latin typeface="Arial" charset="0"/>
              <a:ea typeface="ＭＳ Ｐゴシック" charset="0"/>
            </a:endParaRPr>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9819807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43000" y="152400"/>
            <a:ext cx="6638925" cy="611188"/>
          </a:xfrm>
        </p:spPr>
        <p:txBody>
          <a:bodyPr/>
          <a:lstStyle/>
          <a:p>
            <a:r>
              <a:rPr lang="en-US" sz="2400" dirty="0">
                <a:latin typeface="Arial" charset="0"/>
              </a:rPr>
              <a:t>XML Validation Goals</a:t>
            </a:r>
          </a:p>
        </p:txBody>
      </p:sp>
      <p:sp>
        <p:nvSpPr>
          <p:cNvPr id="5" name="Content Placeholder 2"/>
          <p:cNvSpPr>
            <a:spLocks noGrp="1"/>
          </p:cNvSpPr>
          <p:nvPr>
            <p:ph idx="1"/>
          </p:nvPr>
        </p:nvSpPr>
        <p:spPr>
          <a:xfrm>
            <a:off x="179388" y="912813"/>
            <a:ext cx="8488362" cy="5726112"/>
          </a:xfrm>
        </p:spPr>
        <p:txBody>
          <a:bodyPr/>
          <a:lstStyle/>
          <a:p>
            <a:r>
              <a:rPr lang="en-US">
                <a:latin typeface="Arial" charset="0"/>
              </a:rPr>
              <a:t>XML Validation Should be…</a:t>
            </a:r>
          </a:p>
          <a:p>
            <a:pPr lvl="1"/>
            <a:r>
              <a:rPr lang="en-US">
                <a:latin typeface="Arial" charset="0"/>
              </a:rPr>
              <a:t>Reliable</a:t>
            </a:r>
          </a:p>
          <a:p>
            <a:pPr lvl="1"/>
            <a:r>
              <a:rPr lang="en-US">
                <a:latin typeface="Arial" charset="0"/>
              </a:rPr>
              <a:t>Easy to author &amp; maintain</a:t>
            </a:r>
          </a:p>
          <a:p>
            <a:pPr lvl="1"/>
            <a:r>
              <a:rPr lang="en-US">
                <a:latin typeface="Arial" charset="0"/>
              </a:rPr>
              <a:t>User-friendly output</a:t>
            </a:r>
          </a:p>
          <a:p>
            <a:pPr lvl="1"/>
            <a:r>
              <a:rPr lang="en-US">
                <a:latin typeface="Arial" charset="0"/>
              </a:rPr>
              <a:t>Widely available</a:t>
            </a:r>
          </a:p>
          <a:p>
            <a:r>
              <a:rPr lang="en-US">
                <a:latin typeface="Arial" charset="0"/>
              </a:rPr>
              <a:t>It should Improve… </a:t>
            </a:r>
          </a:p>
          <a:p>
            <a:pPr lvl="1"/>
            <a:r>
              <a:rPr lang="en-US">
                <a:latin typeface="Arial" charset="0"/>
              </a:rPr>
              <a:t>spec authoring</a:t>
            </a:r>
          </a:p>
          <a:p>
            <a:pPr lvl="1"/>
            <a:r>
              <a:rPr lang="en-US">
                <a:latin typeface="Arial" charset="0"/>
              </a:rPr>
              <a:t>software implementation</a:t>
            </a:r>
          </a:p>
          <a:p>
            <a:pPr lvl="1"/>
            <a:r>
              <a:rPr lang="en-US">
                <a:latin typeface="Arial" charset="0"/>
              </a:rPr>
              <a:t>runtime validation for message producers</a:t>
            </a:r>
          </a:p>
          <a:p>
            <a:pPr>
              <a:buFont typeface="Wingdings" charset="0"/>
              <a:buNone/>
            </a:pPr>
            <a:endParaRPr lang="en-US">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89421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71600" y="150812"/>
            <a:ext cx="6638925" cy="611188"/>
          </a:xfrm>
        </p:spPr>
        <p:txBody>
          <a:bodyPr/>
          <a:lstStyle/>
          <a:p>
            <a:r>
              <a:rPr lang="en-US" sz="2400" dirty="0">
                <a:latin typeface="Arial" charset="0"/>
              </a:rPr>
              <a:t>Validation Challenges w/ XSD</a:t>
            </a:r>
          </a:p>
        </p:txBody>
      </p:sp>
      <p:sp>
        <p:nvSpPr>
          <p:cNvPr id="20484" name="Content Placeholder 2"/>
          <p:cNvSpPr>
            <a:spLocks noGrp="1"/>
          </p:cNvSpPr>
          <p:nvPr>
            <p:ph idx="1"/>
          </p:nvPr>
        </p:nvSpPr>
        <p:spPr>
          <a:xfrm>
            <a:off x="179388" y="912813"/>
            <a:ext cx="8488362" cy="5726112"/>
          </a:xfrm>
        </p:spPr>
        <p:txBody>
          <a:bodyPr/>
          <a:lstStyle/>
          <a:p>
            <a:r>
              <a:rPr lang="en-US">
                <a:latin typeface="Arial" charset="0"/>
              </a:rPr>
              <a:t>Tough to learn</a:t>
            </a:r>
          </a:p>
          <a:p>
            <a:r>
              <a:rPr lang="en-US">
                <a:latin typeface="Arial" charset="0"/>
              </a:rPr>
              <a:t>Good for testing </a:t>
            </a:r>
            <a:r>
              <a:rPr lang="en-US" i="1">
                <a:latin typeface="Arial" charset="0"/>
              </a:rPr>
              <a:t>structure </a:t>
            </a:r>
          </a:p>
          <a:p>
            <a:pPr lvl="1"/>
            <a:r>
              <a:rPr lang="en-US">
                <a:latin typeface="Arial" charset="0"/>
              </a:rPr>
              <a:t>what goes where?</a:t>
            </a:r>
            <a:endParaRPr lang="en-US" i="1">
              <a:latin typeface="Arial" charset="0"/>
            </a:endParaRPr>
          </a:p>
          <a:p>
            <a:r>
              <a:rPr lang="en-US">
                <a:latin typeface="Arial" charset="0"/>
              </a:rPr>
              <a:t>Poor for testing </a:t>
            </a:r>
            <a:r>
              <a:rPr lang="en-US" i="1">
                <a:latin typeface="Arial" charset="0"/>
              </a:rPr>
              <a:t>content </a:t>
            </a:r>
          </a:p>
          <a:p>
            <a:pPr lvl="1"/>
            <a:r>
              <a:rPr lang="en-US">
                <a:latin typeface="Arial" charset="0"/>
              </a:rPr>
              <a:t>what goes here?</a:t>
            </a:r>
          </a:p>
          <a:p>
            <a:pPr lvl="1"/>
            <a:r>
              <a:rPr lang="en-US">
                <a:latin typeface="Arial" charset="0"/>
              </a:rPr>
              <a:t>What is a valid name, value, id, etc.?</a:t>
            </a:r>
          </a:p>
          <a:p>
            <a:r>
              <a:rPr lang="en-US">
                <a:latin typeface="Arial" charset="0"/>
              </a:rPr>
              <a:t>Very terse output </a:t>
            </a:r>
          </a:p>
          <a:p>
            <a:pPr lvl="1"/>
            <a:r>
              <a:rPr lang="en-US">
                <a:latin typeface="Arial" charset="0"/>
              </a:rPr>
              <a:t>not customizable</a:t>
            </a:r>
          </a:p>
          <a:p>
            <a:pPr lvl="1"/>
            <a:r>
              <a:rPr lang="en-US">
                <a:latin typeface="Arial" charset="0"/>
              </a:rPr>
              <a:t>Not user-friendly</a:t>
            </a: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212997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1371600" y="150812"/>
            <a:ext cx="6638925" cy="611188"/>
          </a:xfrm>
        </p:spPr>
        <p:txBody>
          <a:bodyPr/>
          <a:lstStyle/>
          <a:p>
            <a:r>
              <a:rPr lang="en-US" sz="2400" dirty="0" err="1">
                <a:latin typeface="Arial" charset="0"/>
              </a:rPr>
              <a:t>Schematron</a:t>
            </a:r>
            <a:r>
              <a:rPr lang="en-US" sz="2400" dirty="0">
                <a:latin typeface="Arial" charset="0"/>
              </a:rPr>
              <a:t> Basics</a:t>
            </a:r>
          </a:p>
        </p:txBody>
      </p:sp>
      <p:sp>
        <p:nvSpPr>
          <p:cNvPr id="22532" name="Content Placeholder 2"/>
          <p:cNvSpPr>
            <a:spLocks noGrp="1"/>
          </p:cNvSpPr>
          <p:nvPr>
            <p:ph idx="1"/>
          </p:nvPr>
        </p:nvSpPr>
        <p:spPr>
          <a:xfrm>
            <a:off x="179388" y="912813"/>
            <a:ext cx="8488362" cy="5726112"/>
          </a:xfrm>
        </p:spPr>
        <p:txBody>
          <a:bodyPr/>
          <a:lstStyle/>
          <a:p>
            <a:r>
              <a:rPr lang="en-US">
                <a:latin typeface="Arial" charset="0"/>
              </a:rPr>
              <a:t>Schematron is based on </a:t>
            </a:r>
            <a:r>
              <a:rPr lang="en-US" i="1">
                <a:latin typeface="Arial" charset="0"/>
              </a:rPr>
              <a:t>trees</a:t>
            </a:r>
            <a:r>
              <a:rPr lang="en-US">
                <a:latin typeface="Arial" charset="0"/>
              </a:rPr>
              <a:t>, not grammars</a:t>
            </a:r>
          </a:p>
          <a:p>
            <a:pPr lvl="1"/>
            <a:r>
              <a:rPr lang="en-US">
                <a:latin typeface="Arial" charset="0"/>
              </a:rPr>
              <a:t>Can make it easier to test certain XML cases</a:t>
            </a:r>
          </a:p>
          <a:p>
            <a:pPr lvl="1"/>
            <a:r>
              <a:rPr lang="en-US">
                <a:latin typeface="Arial" charset="0"/>
              </a:rPr>
              <a:t>Can test attributes, enumerators, event related nodes</a:t>
            </a:r>
          </a:p>
          <a:p>
            <a:r>
              <a:rPr lang="en-US">
                <a:latin typeface="Arial" charset="0"/>
              </a:rPr>
              <a:t>Schematron supports custom output messages</a:t>
            </a:r>
          </a:p>
          <a:p>
            <a:pPr lvl="1"/>
            <a:r>
              <a:rPr lang="en-US">
                <a:latin typeface="Arial" charset="0"/>
              </a:rPr>
              <a:t>XSD has only default general output</a:t>
            </a:r>
          </a:p>
          <a:p>
            <a:r>
              <a:rPr lang="en-US">
                <a:latin typeface="Arial" charset="0"/>
              </a:rPr>
              <a:t>Two key elements</a:t>
            </a:r>
          </a:p>
          <a:p>
            <a:pPr lvl="1"/>
            <a:r>
              <a:rPr lang="en-US">
                <a:latin typeface="Arial" charset="0"/>
              </a:rPr>
              <a:t>&lt;assert&gt; -- test for compliance</a:t>
            </a:r>
          </a:p>
          <a:p>
            <a:pPr lvl="1"/>
            <a:r>
              <a:rPr lang="en-US">
                <a:latin typeface="Arial" charset="0"/>
              </a:rPr>
              <a:t>&lt;report&gt; -- confirm compliance</a:t>
            </a:r>
          </a:p>
          <a:p>
            <a:pPr lvl="1"/>
            <a:r>
              <a:rPr lang="en-US">
                <a:latin typeface="Arial" charset="0"/>
              </a:rPr>
              <a:t>Technically only one is needed, but this cuts down on resorting to too many “not(X)” cases</a:t>
            </a:r>
          </a:p>
          <a:p>
            <a:r>
              <a:rPr lang="en-US">
                <a:latin typeface="Arial" charset="0"/>
              </a:rPr>
              <a:t>Basic model is simple:</a:t>
            </a:r>
          </a:p>
          <a:p>
            <a:pPr lvl="1"/>
            <a:r>
              <a:rPr lang="en-US">
                <a:latin typeface="Arial" charset="0"/>
              </a:rPr>
              <a:t>Select a node/nodeset via XPath</a:t>
            </a:r>
          </a:p>
          <a:p>
            <a:pPr lvl="1"/>
            <a:r>
              <a:rPr lang="en-US">
                <a:latin typeface="Arial" charset="0"/>
              </a:rPr>
              <a:t>Run assert/report against the node(set)</a:t>
            </a: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371745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057275" y="152400"/>
            <a:ext cx="7477125" cy="611188"/>
          </a:xfrm>
        </p:spPr>
        <p:txBody>
          <a:bodyPr/>
          <a:lstStyle/>
          <a:p>
            <a:r>
              <a:rPr lang="en-US" sz="2400" dirty="0">
                <a:latin typeface="Arial" charset="0"/>
              </a:rPr>
              <a:t>Mounting a Web-based </a:t>
            </a:r>
            <a:r>
              <a:rPr lang="en-US" sz="2400" dirty="0" smtClean="0">
                <a:latin typeface="Arial" charset="0"/>
              </a:rPr>
              <a:t>XML Validation </a:t>
            </a:r>
            <a:r>
              <a:rPr lang="en-US" sz="2400" dirty="0">
                <a:latin typeface="Arial" charset="0"/>
              </a:rPr>
              <a:t>Service</a:t>
            </a:r>
          </a:p>
        </p:txBody>
      </p:sp>
      <p:sp>
        <p:nvSpPr>
          <p:cNvPr id="5" name="Content Placeholder 2"/>
          <p:cNvSpPr>
            <a:spLocks noGrp="1"/>
          </p:cNvSpPr>
          <p:nvPr>
            <p:ph idx="1"/>
          </p:nvPr>
        </p:nvSpPr>
        <p:spPr>
          <a:xfrm>
            <a:off x="179388" y="912813"/>
            <a:ext cx="8488362" cy="5726112"/>
          </a:xfrm>
        </p:spPr>
        <p:txBody>
          <a:bodyPr/>
          <a:lstStyle/>
          <a:p>
            <a:r>
              <a:rPr lang="en-US">
                <a:latin typeface="Arial" charset="0"/>
              </a:rPr>
              <a:t>Provide a Schematron Validator as a service</a:t>
            </a:r>
          </a:p>
          <a:p>
            <a:pPr lvl="1"/>
            <a:r>
              <a:rPr lang="en-US" sz="1800">
                <a:latin typeface="Arial" charset="0"/>
              </a:rPr>
              <a:t>CCSDS/SANA/?? as hosts</a:t>
            </a:r>
          </a:p>
          <a:p>
            <a:pPr lvl="1"/>
            <a:r>
              <a:rPr lang="en-US" sz="1800">
                <a:latin typeface="Arial" charset="0"/>
              </a:rPr>
              <a:t>Public v. restricted access</a:t>
            </a:r>
          </a:p>
          <a:p>
            <a:r>
              <a:rPr lang="en-US" sz="2200">
                <a:latin typeface="Arial" charset="0"/>
              </a:rPr>
              <a:t>Possible Features</a:t>
            </a:r>
          </a:p>
          <a:p>
            <a:pPr lvl="1"/>
            <a:r>
              <a:rPr lang="en-US" sz="1800">
                <a:latin typeface="Arial" charset="0"/>
              </a:rPr>
              <a:t>Upload runtime message for validation against existing SCHs</a:t>
            </a:r>
          </a:p>
          <a:p>
            <a:pPr lvl="1"/>
            <a:r>
              <a:rPr lang="en-US" sz="1800">
                <a:latin typeface="Arial" charset="0"/>
              </a:rPr>
              <a:t>Upload both runtime message and your own SCH</a:t>
            </a:r>
          </a:p>
          <a:p>
            <a:pPr lvl="1"/>
            <a:r>
              <a:rPr lang="en-US" sz="1800">
                <a:latin typeface="Arial" charset="0"/>
              </a:rPr>
              <a:t>Upload XSD for conversion into SCH</a:t>
            </a:r>
          </a:p>
          <a:p>
            <a:pPr lvl="1"/>
            <a:r>
              <a:rPr lang="en-US" sz="1800">
                <a:latin typeface="Arial" charset="0"/>
              </a:rPr>
              <a:t>Allow posting of “approved” SCHs (process?)</a:t>
            </a:r>
          </a:p>
          <a:p>
            <a:pPr lvl="1"/>
            <a:r>
              <a:rPr lang="en-US" sz="1800">
                <a:latin typeface="Arial" charset="0"/>
              </a:rPr>
              <a:t>Make usage logs available for review</a:t>
            </a:r>
          </a:p>
          <a:p>
            <a:endParaRPr lang="en-US" sz="2200">
              <a:latin typeface="Arial" charset="0"/>
            </a:endParaRPr>
          </a:p>
          <a:p>
            <a:pPr>
              <a:buFont typeface="Wingdings" charset="0"/>
              <a:buNone/>
            </a:pPr>
            <a:endParaRPr lang="en-US" sz="2200">
              <a:latin typeface="Arial" charset="0"/>
            </a:endParaRPr>
          </a:p>
        </p:txBody>
      </p:sp>
      <p:sp>
        <p:nvSpPr>
          <p:cNvPr id="2" name="Date Placeholder 1"/>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07536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Observations on Terminology</a:t>
            </a:r>
            <a:endParaRPr lang="en-US" dirty="0"/>
          </a:p>
        </p:txBody>
      </p:sp>
      <p:sp>
        <p:nvSpPr>
          <p:cNvPr id="3" name="Content Placeholder 2"/>
          <p:cNvSpPr>
            <a:spLocks noGrp="1"/>
          </p:cNvSpPr>
          <p:nvPr>
            <p:ph idx="1"/>
          </p:nvPr>
        </p:nvSpPr>
        <p:spPr>
          <a:xfrm>
            <a:off x="457200" y="884237"/>
            <a:ext cx="8229600" cy="5059363"/>
          </a:xfrm>
        </p:spPr>
        <p:txBody>
          <a:bodyPr/>
          <a:lstStyle/>
          <a:p>
            <a:r>
              <a:rPr lang="en-US" sz="2000" dirty="0" smtClean="0"/>
              <a:t>Some of the terms used in CCSDS documents are not even in the CCSDS Glossary</a:t>
            </a:r>
          </a:p>
          <a:p>
            <a:r>
              <a:rPr lang="en-US" sz="2000" dirty="0" smtClean="0"/>
              <a:t>We </a:t>
            </a:r>
            <a:r>
              <a:rPr lang="en-US" sz="2000" dirty="0"/>
              <a:t>only have accurate information models and schema for a </a:t>
            </a:r>
            <a:r>
              <a:rPr lang="en-US" sz="2000" dirty="0" smtClean="0"/>
              <a:t>small sub</a:t>
            </a:r>
            <a:r>
              <a:rPr lang="en-US" sz="2000" dirty="0"/>
              <a:t>-set of the terms in use</a:t>
            </a:r>
          </a:p>
          <a:p>
            <a:r>
              <a:rPr lang="en-US" sz="2000" dirty="0"/>
              <a:t>Some terminology is defined in multiple different standards, and this is where issues </a:t>
            </a:r>
            <a:r>
              <a:rPr lang="en-US" sz="2000" dirty="0" smtClean="0"/>
              <a:t>arise</a:t>
            </a:r>
            <a:endParaRPr lang="en-US" sz="2000" dirty="0"/>
          </a:p>
          <a:p>
            <a:endParaRPr lang="en-US" sz="2000" dirty="0" smtClean="0"/>
          </a:p>
          <a:p>
            <a:r>
              <a:rPr lang="en-US" sz="2000" dirty="0" smtClean="0"/>
              <a:t>Lack of consistent terminology makes automation and cross use of terms much more difficult</a:t>
            </a:r>
          </a:p>
          <a:p>
            <a:r>
              <a:rPr lang="en-US" sz="2000" dirty="0"/>
              <a:t>Some terminology is in isolated domains and not an issue</a:t>
            </a:r>
          </a:p>
          <a:p>
            <a:endParaRPr lang="en-US" sz="2000" dirty="0" smtClean="0"/>
          </a:p>
          <a:p>
            <a:r>
              <a:rPr lang="en-US" sz="2000" dirty="0" smtClean="0"/>
              <a:t>Multiple inconsistencies in use of terminology</a:t>
            </a:r>
          </a:p>
          <a:p>
            <a:pPr lvl="1"/>
            <a:r>
              <a:rPr lang="en-US" sz="1800" dirty="0" smtClean="0"/>
              <a:t>Collisions of usage (same word, two different meanings)</a:t>
            </a:r>
          </a:p>
          <a:p>
            <a:pPr lvl="1"/>
            <a:r>
              <a:rPr lang="en-US" sz="1800" dirty="0" smtClean="0"/>
              <a:t>Specializations (same word, on analysis one derived from another)</a:t>
            </a:r>
          </a:p>
          <a:p>
            <a:pPr lvl="1"/>
            <a:r>
              <a:rPr lang="en-US" sz="1800" dirty="0" smtClean="0"/>
              <a:t>Multiple terms used for the same things </a:t>
            </a:r>
          </a:p>
          <a:p>
            <a:pPr lvl="1"/>
            <a:r>
              <a:rPr lang="en-US" sz="1800" dirty="0" smtClean="0"/>
              <a:t>Internal inconsistencies </a:t>
            </a:r>
            <a:r>
              <a:rPr lang="en-US" sz="1800" smtClean="0"/>
              <a:t>in usage or definitions</a:t>
            </a:r>
            <a:endParaRPr lang="en-US" sz="1800" dirty="0" smtClean="0"/>
          </a:p>
          <a:p>
            <a:pPr lvl="1"/>
            <a:r>
              <a:rPr lang="en-US" sz="1800" dirty="0" smtClean="0"/>
              <a:t>Inconsistent use of representations (lack of class diagrams)</a:t>
            </a:r>
          </a:p>
          <a:p>
            <a:pPr lvl="1"/>
            <a:r>
              <a:rPr lang="en-US" sz="1800" dirty="0" smtClean="0"/>
              <a:t>Inconsistent references to external standards (ISO BRM and other)</a:t>
            </a:r>
          </a:p>
          <a:p>
            <a:r>
              <a:rPr lang="en-US" sz="2000" dirty="0" smtClean="0"/>
              <a:t>Some differences appear to be easy to resolve, others will require more work</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a:p>
        </p:txBody>
      </p:sp>
      <p:sp>
        <p:nvSpPr>
          <p:cNvPr id="4" name="Date Placeholder 3"/>
          <p:cNvSpPr>
            <a:spLocks noGrp="1"/>
          </p:cNvSpPr>
          <p:nvPr>
            <p:ph type="dt" sz="half" idx="10"/>
          </p:nvPr>
        </p:nvSpPr>
        <p:spPr/>
        <p:txBody>
          <a:bodyPr/>
          <a:lstStyle/>
          <a:p>
            <a:pPr>
              <a:defRPr/>
            </a:pPr>
            <a:r>
              <a:rPr lang="en-US" smtClean="0"/>
              <a:t>1 Jul 2015</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a:t>data object</a:t>
            </a:r>
            <a:r>
              <a:rPr lang="en-US" sz="1600" dirty="0"/>
              <a:t> </a:t>
            </a:r>
            <a:r>
              <a:rPr lang="en-US" sz="1200" dirty="0" smtClean="0"/>
              <a:t>(SDSO SFDU: SIA </a:t>
            </a:r>
            <a:r>
              <a:rPr lang="en-US" sz="1200" dirty="0" smtClean="0">
                <a:hlinkClick r:id="rId2"/>
              </a:rPr>
              <a:t>610.0</a:t>
            </a:r>
            <a:r>
              <a:rPr lang="en-US" sz="1200" dirty="0">
                <a:hlinkClick r:id="rId2"/>
              </a:rPr>
              <a:t>‑G‑</a:t>
            </a:r>
            <a:r>
              <a:rPr lang="en-US" sz="1200" dirty="0" smtClean="0">
                <a:hlinkClick r:id="rId2"/>
              </a:rPr>
              <a:t>5</a:t>
            </a:r>
            <a:r>
              <a:rPr lang="en-US" sz="1200" dirty="0" smtClean="0"/>
              <a:t>; SFDU: SCR </a:t>
            </a:r>
            <a:r>
              <a:rPr lang="en-US" sz="1200" dirty="0" smtClean="0">
                <a:hlinkClick r:id="rId3"/>
              </a:rPr>
              <a:t>620.0</a:t>
            </a:r>
            <a:r>
              <a:rPr lang="en-US" sz="1200" dirty="0">
                <a:hlinkClick r:id="rId3"/>
              </a:rPr>
              <a:t>‑B‑</a:t>
            </a:r>
            <a:r>
              <a:rPr lang="en-US" sz="1200" dirty="0" smtClean="0">
                <a:hlinkClick r:id="rId3"/>
              </a:rPr>
              <a:t>2</a:t>
            </a:r>
            <a:r>
              <a:rPr lang="en-US" sz="1200" dirty="0" smtClean="0"/>
              <a:t>; </a:t>
            </a:r>
            <a:r>
              <a:rPr lang="en-US" sz="1200" dirty="0"/>
              <a:t>SFDU: </a:t>
            </a:r>
            <a:r>
              <a:rPr lang="en-US" sz="1200" dirty="0" smtClean="0"/>
              <a:t>T </a:t>
            </a:r>
            <a:r>
              <a:rPr lang="en-US" sz="1200" dirty="0">
                <a:hlinkClick r:id="rId4"/>
              </a:rPr>
              <a:t>621.0‑G‑</a:t>
            </a:r>
            <a:r>
              <a:rPr lang="en-US" sz="1200" dirty="0" smtClean="0">
                <a:hlinkClick r:id="rId4"/>
              </a:rPr>
              <a:t>1</a:t>
            </a:r>
            <a:r>
              <a:rPr lang="en-US" sz="1200" dirty="0" smtClean="0"/>
              <a:t>)</a:t>
            </a:r>
            <a:endParaRPr lang="en-US" sz="1600" dirty="0" smtClean="0"/>
          </a:p>
          <a:p>
            <a:pPr marL="346075" lvl="1" indent="0">
              <a:buNone/>
            </a:pPr>
            <a:r>
              <a:rPr lang="en-US" sz="1600" dirty="0"/>
              <a:t>A collection of data elements that are aggregated for or by a specific application.</a:t>
            </a:r>
          </a:p>
          <a:p>
            <a:pPr marL="346075" lvl="1" indent="0">
              <a:buNone/>
            </a:pPr>
            <a:endParaRPr lang="en-US" sz="1600" dirty="0" smtClean="0"/>
          </a:p>
          <a:p>
            <a:pPr marL="346075" lvl="1" indent="0">
              <a:buNone/>
            </a:pPr>
            <a:r>
              <a:rPr lang="en-US" sz="1600" u="sng" dirty="0" smtClean="0"/>
              <a:t>data </a:t>
            </a:r>
            <a:r>
              <a:rPr lang="en-US" sz="1600" u="sng" dirty="0"/>
              <a:t>object</a:t>
            </a:r>
            <a:r>
              <a:rPr lang="en-US" sz="1600" dirty="0"/>
              <a:t> </a:t>
            </a:r>
            <a:r>
              <a:rPr lang="en-US" sz="1600" dirty="0" smtClean="0"/>
              <a:t>(</a:t>
            </a:r>
            <a:r>
              <a:rPr lang="en-US" sz="1600" dirty="0"/>
              <a:t>RASDS </a:t>
            </a:r>
            <a:r>
              <a:rPr lang="en-US" sz="1600" u="sng" dirty="0">
                <a:solidFill>
                  <a:srgbClr val="FF0000"/>
                </a:solidFill>
              </a:rPr>
              <a:t>311.0-M-1</a:t>
            </a:r>
            <a:r>
              <a:rPr lang="en-US" sz="1600" dirty="0" smtClean="0"/>
              <a:t>)</a:t>
            </a:r>
            <a:endParaRPr lang="en-US" sz="1600" dirty="0"/>
          </a:p>
          <a:p>
            <a:pPr marL="346075" lvl="1" indent="0">
              <a:buNone/>
            </a:pPr>
            <a:r>
              <a:rPr lang="en-US" sz="1600" u="sng" dirty="0" smtClean="0"/>
              <a:t>Data objects</a:t>
            </a:r>
            <a:r>
              <a:rPr lang="en-US" sz="1600" dirty="0" smtClean="0"/>
              <a:t> </a:t>
            </a:r>
            <a:r>
              <a:rPr lang="en-US" sz="1600" dirty="0"/>
              <a:t>are the basic </a:t>
            </a:r>
            <a:r>
              <a:rPr lang="en-US" sz="1600" dirty="0" smtClean="0"/>
              <a:t>information </a:t>
            </a:r>
            <a:r>
              <a:rPr lang="en-US" sz="1600" dirty="0"/>
              <a:t>objects, either physical or digital.</a:t>
            </a:r>
          </a:p>
          <a:p>
            <a:pPr marL="346075" lvl="1" indent="0">
              <a:buNone/>
            </a:pPr>
            <a:endParaRPr lang="en-US" sz="1600" u="sng" dirty="0"/>
          </a:p>
          <a:p>
            <a:pPr marL="346075" lvl="1" indent="0">
              <a:buNone/>
            </a:pPr>
            <a:r>
              <a:rPr lang="en-US" sz="1600" u="sng" dirty="0"/>
              <a:t>data object</a:t>
            </a:r>
            <a:r>
              <a:rPr lang="en-US" sz="1600" dirty="0"/>
              <a:t> </a:t>
            </a:r>
            <a:r>
              <a:rPr lang="en-US" sz="1600" dirty="0" smtClean="0"/>
              <a:t>(</a:t>
            </a:r>
            <a:r>
              <a:rPr lang="en-US" sz="1600" dirty="0" smtClean="0">
                <a:solidFill>
                  <a:schemeClr val="dk1"/>
                </a:solidFill>
              </a:rPr>
              <a:t>R</a:t>
            </a:r>
            <a:r>
              <a:rPr lang="en-US" sz="1600" dirty="0" smtClean="0"/>
              <a:t>ASIM </a:t>
            </a:r>
            <a:r>
              <a:rPr lang="en-US" sz="1600" dirty="0">
                <a:hlinkClick r:id="rId5"/>
              </a:rPr>
              <a:t>312.0-G-</a:t>
            </a:r>
            <a:r>
              <a:rPr lang="en-US" sz="1600" dirty="0" smtClean="0">
                <a:hlinkClick r:id="rId5"/>
              </a:rPr>
              <a:t>1</a:t>
            </a:r>
            <a:r>
              <a:rPr lang="en-US" sz="1600" dirty="0" smtClean="0"/>
              <a:t>; RMOAIS </a:t>
            </a:r>
            <a:r>
              <a:rPr lang="en-US" sz="1600" dirty="0">
                <a:hlinkClick r:id="rId6"/>
              </a:rPr>
              <a:t>650.0‑M‑</a:t>
            </a:r>
            <a:r>
              <a:rPr lang="en-US" sz="1600" dirty="0" smtClean="0">
                <a:hlinkClick r:id="rId6"/>
              </a:rPr>
              <a:t>2</a:t>
            </a:r>
            <a:r>
              <a:rPr lang="en-US" sz="1600" dirty="0"/>
              <a:t>; </a:t>
            </a:r>
            <a:r>
              <a:rPr lang="en-US" sz="1600" dirty="0" smtClean="0"/>
              <a:t>PAIMAS </a:t>
            </a:r>
            <a:r>
              <a:rPr lang="en-US" sz="1600" dirty="0" smtClean="0">
                <a:hlinkClick r:id="rId7"/>
              </a:rPr>
              <a:t>651.0</a:t>
            </a:r>
            <a:r>
              <a:rPr lang="en-US" sz="1600" dirty="0">
                <a:hlinkClick r:id="rId7"/>
              </a:rPr>
              <a:t>‑M‑</a:t>
            </a:r>
            <a:r>
              <a:rPr lang="en-US" sz="1600" dirty="0" smtClean="0">
                <a:hlinkClick r:id="rId7"/>
              </a:rPr>
              <a:t>1</a:t>
            </a:r>
            <a:r>
              <a:rPr lang="en-US" sz="1600" dirty="0"/>
              <a:t>)</a:t>
            </a:r>
          </a:p>
          <a:p>
            <a:pPr marL="346075" lvl="1" indent="0">
              <a:buNone/>
            </a:pPr>
            <a:r>
              <a:rPr lang="en-US" sz="1600" u="sng" dirty="0"/>
              <a:t>Data objects</a:t>
            </a:r>
            <a:r>
              <a:rPr lang="en-US" sz="1600" dirty="0"/>
              <a:t> are either physical objects or digital </a:t>
            </a:r>
            <a:r>
              <a:rPr lang="en-US" sz="1600" dirty="0" smtClean="0"/>
              <a:t>objects.</a:t>
            </a:r>
          </a:p>
          <a:p>
            <a:pPr marL="346075" lvl="1" indent="0">
              <a:buNone/>
            </a:pPr>
            <a:endParaRPr lang="en-US" sz="1600" dirty="0"/>
          </a:p>
          <a:p>
            <a:pPr marL="346075" lvl="1" indent="0">
              <a:buNone/>
            </a:pPr>
            <a:r>
              <a:rPr lang="en-US" sz="1600" u="sng" dirty="0"/>
              <a:t>data object</a:t>
            </a:r>
            <a:r>
              <a:rPr lang="en-US" sz="1600" dirty="0"/>
              <a:t> </a:t>
            </a:r>
            <a:r>
              <a:rPr lang="en-US" sz="1600" dirty="0" smtClean="0"/>
              <a:t>(XFDU SCR </a:t>
            </a:r>
            <a:r>
              <a:rPr lang="en-US" sz="1600" dirty="0">
                <a:hlinkClick r:id="rId8"/>
              </a:rPr>
              <a:t>661.0‑B‑1</a:t>
            </a:r>
            <a:r>
              <a:rPr lang="en-US" sz="1600" dirty="0" smtClean="0"/>
              <a:t>)</a:t>
            </a:r>
            <a:endParaRPr lang="en-US" sz="1600" dirty="0"/>
          </a:p>
          <a:p>
            <a:pPr marL="346075" lvl="1" indent="0">
              <a:buNone/>
            </a:pPr>
            <a:r>
              <a:rPr lang="en-US" sz="1600" dirty="0"/>
              <a:t>Object that contains some file content and any data required to allow the information consumer to reverse any transformations that have been performed on the object and restore it to the byte stream intended for the original designated community and described by the Representation metadata pointed to by the </a:t>
            </a:r>
            <a:r>
              <a:rPr lang="en-US" sz="1600" dirty="0" err="1"/>
              <a:t>repID</a:t>
            </a:r>
            <a:r>
              <a:rPr lang="en-US" sz="1600" dirty="0"/>
              <a:t> attribute of the data object</a:t>
            </a:r>
            <a:r>
              <a:rPr lang="en-US" sz="1600" dirty="0" smtClean="0"/>
              <a:t>.</a:t>
            </a:r>
          </a:p>
          <a:p>
            <a:pPr marL="346075" lvl="1" indent="0">
              <a:buNone/>
            </a:pPr>
            <a:endParaRPr lang="en-US" sz="1600" dirty="0" smtClean="0"/>
          </a:p>
          <a:p>
            <a:pPr marL="346075" lvl="1" indent="0">
              <a:buNone/>
            </a:pPr>
            <a:r>
              <a:rPr lang="en-US" sz="1600" dirty="0"/>
              <a:t>DISCUSSION</a:t>
            </a:r>
            <a:r>
              <a:rPr lang="en-US" sz="1600" dirty="0" smtClean="0"/>
              <a:t>:</a:t>
            </a:r>
          </a:p>
          <a:p>
            <a:pPr marL="346075" lvl="1" indent="0">
              <a:buNone/>
            </a:pPr>
            <a:endParaRPr lang="en-US" sz="1600" dirty="0"/>
          </a:p>
          <a:p>
            <a:pPr marL="346075" lvl="1" indent="0">
              <a:buNone/>
            </a:pPr>
            <a:r>
              <a:rPr lang="en-US" sz="1600" dirty="0" smtClean="0"/>
              <a:t>The first term is more generic, the next two are equivalent as they both imply a representation for physical or digital objects, the last is a very specific definition for XFDU related to files.</a:t>
            </a:r>
          </a:p>
          <a:p>
            <a:pPr marL="346075" lvl="1" indent="0">
              <a:buNone/>
            </a:pPr>
            <a:endParaRPr lang="en-US" sz="1600" dirty="0"/>
          </a:p>
          <a:p>
            <a:pPr marL="346075" lvl="1" indent="0">
              <a:buNone/>
            </a:pPr>
            <a:r>
              <a:rPr lang="en-US" sz="1600" dirty="0" smtClean="0"/>
              <a:t>These definitions are not mutually exclusive and could be considered different facets or specializations of the same kind of entity.</a:t>
            </a:r>
            <a:endParaRPr lang="en-US" sz="1600" dirty="0"/>
          </a:p>
          <a:p>
            <a:pPr marL="346075" lvl="1" indent="0">
              <a:buNone/>
            </a:pPr>
            <a:endParaRPr lang="en-US" sz="16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40596330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400" u="sng" dirty="0"/>
              <a:t>binding</a:t>
            </a:r>
            <a:r>
              <a:rPr lang="en-US" sz="1400" dirty="0"/>
              <a:t>  (CSRM SLES </a:t>
            </a:r>
            <a:r>
              <a:rPr lang="en-US" sz="1400" dirty="0" smtClean="0">
                <a:hlinkClick r:id="rId2"/>
              </a:rPr>
              <a:t>910.4</a:t>
            </a:r>
            <a:r>
              <a:rPr lang="en-US" sz="1400" dirty="0">
                <a:hlinkClick r:id="rId2"/>
              </a:rPr>
              <a:t>‑B‑</a:t>
            </a:r>
            <a:r>
              <a:rPr lang="en-US" sz="1400" dirty="0" smtClean="0">
                <a:hlinkClick r:id="rId2"/>
              </a:rPr>
              <a:t>2</a:t>
            </a:r>
            <a:r>
              <a:rPr lang="en-US" sz="1400" dirty="0" smtClean="0"/>
              <a:t>)</a:t>
            </a:r>
            <a:endParaRPr lang="en-US" sz="1400" u="sng" dirty="0" smtClean="0"/>
          </a:p>
          <a:p>
            <a:pPr marL="346075" lvl="1" indent="0">
              <a:buNone/>
            </a:pPr>
            <a:r>
              <a:rPr lang="en-US" sz="1400" dirty="0" smtClean="0"/>
              <a:t>The </a:t>
            </a:r>
            <a:r>
              <a:rPr lang="en-US" sz="1400" dirty="0"/>
              <a:t>act of establishing an association between two ports of the same type such that a service can be provided</a:t>
            </a:r>
            <a:r>
              <a:rPr lang="en-US" sz="1400" dirty="0" smtClean="0"/>
              <a:t>.</a:t>
            </a:r>
          </a:p>
          <a:p>
            <a:pPr marL="346075" lvl="1" indent="0">
              <a:buNone/>
            </a:pPr>
            <a:endParaRPr lang="en-US" sz="1400" dirty="0"/>
          </a:p>
          <a:p>
            <a:pPr marL="346075" lvl="1" indent="0">
              <a:buNone/>
            </a:pPr>
            <a:r>
              <a:rPr lang="en-US" sz="1400" u="sng" dirty="0" smtClean="0"/>
              <a:t>binding</a:t>
            </a:r>
            <a:r>
              <a:rPr lang="en-US" sz="1400" dirty="0" smtClean="0"/>
              <a:t> (MORM </a:t>
            </a:r>
            <a:r>
              <a:rPr lang="en-US" sz="1400" dirty="0" smtClean="0">
                <a:hlinkClick r:id="rId3"/>
              </a:rPr>
              <a:t>520.1</a:t>
            </a:r>
            <a:r>
              <a:rPr lang="en-US" sz="1400" dirty="0">
                <a:hlinkClick r:id="rId3"/>
              </a:rPr>
              <a:t>‑M‑</a:t>
            </a:r>
            <a:r>
              <a:rPr lang="en-US" sz="1400" dirty="0" smtClean="0">
                <a:hlinkClick r:id="rId3"/>
              </a:rPr>
              <a:t>1</a:t>
            </a:r>
            <a:r>
              <a:rPr lang="en-US" sz="1400" dirty="0" smtClean="0"/>
              <a:t>)</a:t>
            </a:r>
          </a:p>
          <a:p>
            <a:pPr marL="346075" lvl="1" indent="0">
              <a:buNone/>
            </a:pPr>
            <a:r>
              <a:rPr lang="en-US" sz="1400" dirty="0"/>
              <a:t>The access mechanism for a Service. </a:t>
            </a:r>
            <a:r>
              <a:rPr lang="en-US" sz="1400" u="sng" dirty="0"/>
              <a:t>Bindings</a:t>
            </a:r>
            <a:r>
              <a:rPr lang="en-US" sz="1400" dirty="0"/>
              <a:t> are used to locate and access Service Interfaces. Services use </a:t>
            </a:r>
            <a:r>
              <a:rPr lang="en-US" sz="1400" u="sng" dirty="0"/>
              <a:t>bindings</a:t>
            </a:r>
            <a:r>
              <a:rPr lang="en-US" sz="1400" dirty="0"/>
              <a:t> to describe the access mechanisms that consumers have to use to call the Service. The </a:t>
            </a:r>
            <a:r>
              <a:rPr lang="en-US" sz="1400" u="sng" dirty="0"/>
              <a:t>binding</a:t>
            </a:r>
            <a:r>
              <a:rPr lang="en-US" sz="1400" dirty="0"/>
              <a:t> specifies unambiguously the protocol stack required to access a Service Interface. </a:t>
            </a:r>
            <a:r>
              <a:rPr lang="en-US" sz="1400" u="sng" dirty="0"/>
              <a:t>Bindings</a:t>
            </a:r>
            <a:r>
              <a:rPr lang="en-US" sz="1400" dirty="0"/>
              <a:t> may be defined statically at compile time or they may use a variety of dynamic run-time mechanisms (DNS, ports, discovery)</a:t>
            </a:r>
            <a:r>
              <a:rPr lang="en-US" sz="1400" dirty="0" smtClean="0"/>
              <a:t>.</a:t>
            </a:r>
          </a:p>
          <a:p>
            <a:pPr marL="346075" lvl="1" indent="0">
              <a:buNone/>
            </a:pPr>
            <a:endParaRPr lang="en-US" sz="1400" u="sng" dirty="0" smtClean="0"/>
          </a:p>
          <a:p>
            <a:pPr marL="346075" lvl="1" indent="0">
              <a:buNone/>
            </a:pPr>
            <a:r>
              <a:rPr lang="en-US" sz="1400" u="sng" dirty="0" smtClean="0"/>
              <a:t>interface </a:t>
            </a:r>
            <a:r>
              <a:rPr lang="en-US" sz="1400" u="sng" dirty="0"/>
              <a:t>binding (SCCS-ADD </a:t>
            </a:r>
            <a:r>
              <a:rPr lang="en-US" sz="1400" u="sng" dirty="0">
                <a:hlinkClick r:id="rId4"/>
              </a:rPr>
              <a:t>901.0-G-1</a:t>
            </a:r>
            <a:r>
              <a:rPr lang="en-US" sz="1400" u="sng" dirty="0"/>
              <a:t>)</a:t>
            </a:r>
            <a:endParaRPr lang="en-US" sz="1400" dirty="0"/>
          </a:p>
          <a:p>
            <a:pPr marL="346075" lvl="1" indent="0">
              <a:buNone/>
            </a:pPr>
            <a:r>
              <a:rPr lang="en-US" sz="1400" dirty="0"/>
              <a:t>The technical means by which a user of the service locates, accesses, configures, and utilizes the service itself. This </a:t>
            </a:r>
            <a:r>
              <a:rPr lang="en-US" sz="1400" u="sng" dirty="0"/>
              <a:t>binding</a:t>
            </a:r>
            <a:r>
              <a:rPr lang="en-US" sz="1400" dirty="0"/>
              <a:t> includes not just the address of the platform that hosts the service element and the address of the port for the service, it also includes a description of the stack of protocols that the service expects to respond to.</a:t>
            </a:r>
          </a:p>
          <a:p>
            <a:pPr marL="346075" lvl="1" indent="0">
              <a:buNone/>
            </a:pPr>
            <a:endParaRPr lang="en-US" sz="1400" dirty="0"/>
          </a:p>
          <a:p>
            <a:pPr marL="346075" lvl="1" indent="0">
              <a:buNone/>
            </a:pPr>
            <a:r>
              <a:rPr lang="en-US" sz="1400" dirty="0" smtClean="0"/>
              <a:t>DISCUSSION:</a:t>
            </a:r>
          </a:p>
          <a:p>
            <a:pPr marL="346075" lvl="1" indent="0">
              <a:buNone/>
            </a:pPr>
            <a:endParaRPr lang="en-US" sz="1400" dirty="0"/>
          </a:p>
          <a:p>
            <a:pPr marL="346075" lvl="1" indent="0">
              <a:buNone/>
            </a:pPr>
            <a:r>
              <a:rPr lang="en-US" sz="1400" dirty="0" smtClean="0"/>
              <a:t>The MORM and SCCS-ADD standards are in general agreement for the definition of "binding" as an access mechanism but not exactly the same. A more complete definition would include a union of these two definitions.</a:t>
            </a:r>
          </a:p>
          <a:p>
            <a:pPr marL="346075" lvl="1" indent="0">
              <a:buNone/>
            </a:pPr>
            <a:endParaRPr lang="en-US" sz="1400" dirty="0"/>
          </a:p>
          <a:p>
            <a:pPr marL="346075" lvl="1" indent="0">
              <a:buNone/>
            </a:pPr>
            <a:r>
              <a:rPr lang="en-US" sz="1400" dirty="0" smtClean="0"/>
              <a:t>However, CSRM SLES standard describes a binding as the "act" of connecting ports for establishing a service, rather than as some service access "mechanism".</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429121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838200"/>
            <a:ext cx="8229600" cy="5715000"/>
          </a:xfrm>
        </p:spPr>
        <p:txBody>
          <a:bodyPr/>
          <a:lstStyle/>
          <a:p>
            <a:pPr marL="346075" lvl="1" indent="0">
              <a:buNone/>
            </a:pPr>
            <a:r>
              <a:rPr lang="en-US" sz="1200" u="sng" dirty="0" smtClean="0"/>
              <a:t>channel</a:t>
            </a:r>
            <a:r>
              <a:rPr lang="en-US" sz="1200" dirty="0" smtClean="0"/>
              <a:t> (DELTA-DOR OPS </a:t>
            </a:r>
            <a:r>
              <a:rPr lang="en-US" sz="1200" dirty="0" smtClean="0">
                <a:hlinkClick r:id="rId2"/>
              </a:rPr>
              <a:t>506.0</a:t>
            </a:r>
            <a:r>
              <a:rPr lang="en-US" sz="1200" dirty="0">
                <a:hlinkClick r:id="rId2"/>
              </a:rPr>
              <a:t>‑M‑</a:t>
            </a:r>
            <a:r>
              <a:rPr lang="en-US" sz="1200" dirty="0" smtClean="0">
                <a:hlinkClick r:id="rId2"/>
              </a:rPr>
              <a:t>1</a:t>
            </a:r>
            <a:r>
              <a:rPr lang="en-US" sz="1200" dirty="0" smtClean="0"/>
              <a:t>; </a:t>
            </a:r>
            <a:r>
              <a:rPr lang="en-US" sz="1200" dirty="0"/>
              <a:t>DELTA-</a:t>
            </a:r>
            <a:r>
              <a:rPr lang="en-US" sz="1200" dirty="0" smtClean="0"/>
              <a:t>DOR RDEF </a:t>
            </a:r>
            <a:r>
              <a:rPr lang="en-US" sz="1200" dirty="0" smtClean="0">
                <a:hlinkClick r:id="rId3"/>
              </a:rPr>
              <a:t>506.1‑B‑1</a:t>
            </a:r>
            <a:r>
              <a:rPr lang="en-US" sz="1200" dirty="0" smtClean="0"/>
              <a:t>) </a:t>
            </a:r>
          </a:p>
          <a:p>
            <a:pPr marL="346075" lvl="1" indent="0">
              <a:buNone/>
            </a:pPr>
            <a:r>
              <a:rPr lang="en-US" sz="1200" dirty="0"/>
              <a:t>A slice of the frequency spectrum containing a spacecraft or quasar signal</a:t>
            </a:r>
            <a:r>
              <a:rPr lang="en-US" sz="1200" dirty="0" smtClean="0"/>
              <a:t>.</a:t>
            </a:r>
          </a:p>
          <a:p>
            <a:pPr marL="346075" lvl="1" indent="0">
              <a:buNone/>
            </a:pPr>
            <a:endParaRPr lang="en-US" sz="1200" dirty="0" smtClean="0"/>
          </a:p>
          <a:p>
            <a:pPr marL="346075" lvl="1" indent="0">
              <a:buNone/>
            </a:pPr>
            <a:r>
              <a:rPr lang="en-US" sz="1200" u="sng" dirty="0"/>
              <a:t>channel</a:t>
            </a:r>
            <a:r>
              <a:rPr lang="en-US" sz="1200" dirty="0"/>
              <a:t> </a:t>
            </a:r>
            <a:r>
              <a:rPr lang="en-US" sz="1200" dirty="0" smtClean="0"/>
              <a:t>(SOIS </a:t>
            </a:r>
            <a:r>
              <a:rPr lang="en-US" sz="1200" dirty="0">
                <a:hlinkClick r:id="rId4"/>
              </a:rPr>
              <a:t>850.0-G-</a:t>
            </a:r>
            <a:r>
              <a:rPr lang="en-US" sz="1200" dirty="0" smtClean="0">
                <a:hlinkClick r:id="rId4"/>
              </a:rPr>
              <a:t>2</a:t>
            </a:r>
            <a:r>
              <a:rPr lang="en-US" sz="1200" dirty="0" smtClean="0"/>
              <a:t>; SOIS-SPS </a:t>
            </a:r>
            <a:r>
              <a:rPr lang="en-US" sz="1200" dirty="0" smtClean="0">
                <a:hlinkClick r:id="rId5"/>
              </a:rPr>
              <a:t>851.0</a:t>
            </a:r>
            <a:r>
              <a:rPr lang="en-US" sz="1200" dirty="0">
                <a:hlinkClick r:id="rId5"/>
              </a:rPr>
              <a:t>‑M‑</a:t>
            </a:r>
            <a:r>
              <a:rPr lang="en-US" sz="1200" dirty="0" smtClean="0">
                <a:hlinkClick r:id="rId5"/>
              </a:rPr>
              <a:t>1</a:t>
            </a:r>
            <a:r>
              <a:rPr lang="en-US" sz="1200" dirty="0" smtClean="0"/>
              <a:t>;</a:t>
            </a:r>
            <a:r>
              <a:rPr lang="en-US" sz="1200" dirty="0"/>
              <a:t> SOIS-</a:t>
            </a:r>
            <a:r>
              <a:rPr lang="en-US" sz="1200" dirty="0" smtClean="0"/>
              <a:t>SMAS </a:t>
            </a:r>
            <a:r>
              <a:rPr lang="en-US" sz="1200" dirty="0" smtClean="0">
                <a:hlinkClick r:id="rId6"/>
              </a:rPr>
              <a:t>852.0</a:t>
            </a:r>
            <a:r>
              <a:rPr lang="en-US" sz="1200" dirty="0">
                <a:hlinkClick r:id="rId6"/>
              </a:rPr>
              <a:t>‑M‑</a:t>
            </a:r>
            <a:r>
              <a:rPr lang="en-US" sz="1200" dirty="0" smtClean="0">
                <a:hlinkClick r:id="rId6"/>
              </a:rPr>
              <a:t>1</a:t>
            </a:r>
            <a:r>
              <a:rPr lang="en-US" sz="1200" dirty="0" smtClean="0"/>
              <a:t>; </a:t>
            </a:r>
            <a:r>
              <a:rPr lang="en-US" sz="1200" dirty="0"/>
              <a:t>SOIS-</a:t>
            </a:r>
            <a:r>
              <a:rPr lang="en-US" sz="1200" dirty="0" smtClean="0"/>
              <a:t>SSS </a:t>
            </a:r>
            <a:r>
              <a:rPr lang="en-US" sz="1200" dirty="0" smtClean="0">
                <a:hlinkClick r:id="rId7"/>
              </a:rPr>
              <a:t>853.0</a:t>
            </a:r>
            <a:r>
              <a:rPr lang="en-US" sz="1200" dirty="0">
                <a:hlinkClick r:id="rId7"/>
              </a:rPr>
              <a:t>‑M‑</a:t>
            </a:r>
            <a:r>
              <a:rPr lang="en-US" sz="1200" dirty="0" smtClean="0">
                <a:hlinkClick r:id="rId7"/>
              </a:rPr>
              <a:t>1</a:t>
            </a:r>
            <a:r>
              <a:rPr lang="en-US" sz="1200" dirty="0" smtClean="0"/>
              <a:t>; </a:t>
            </a:r>
            <a:r>
              <a:rPr lang="en-US" sz="1200" dirty="0"/>
              <a:t>SOIS-</a:t>
            </a:r>
            <a:r>
              <a:rPr lang="en-US" sz="1200" dirty="0" smtClean="0"/>
              <a:t>SDDS </a:t>
            </a:r>
            <a:r>
              <a:rPr lang="en-US" sz="1200" dirty="0" smtClean="0">
                <a:hlinkClick r:id="rId8"/>
              </a:rPr>
              <a:t>854.0</a:t>
            </a:r>
            <a:r>
              <a:rPr lang="en-US" sz="1200" dirty="0">
                <a:hlinkClick r:id="rId8"/>
              </a:rPr>
              <a:t>‑M‑</a:t>
            </a:r>
            <a:r>
              <a:rPr lang="en-US" sz="1200" dirty="0" smtClean="0">
                <a:hlinkClick r:id="rId8"/>
              </a:rPr>
              <a:t>1</a:t>
            </a:r>
            <a:r>
              <a:rPr lang="en-US" sz="1200" dirty="0" smtClean="0"/>
              <a:t>; </a:t>
            </a:r>
            <a:r>
              <a:rPr lang="en-US" sz="1200" dirty="0"/>
              <a:t>SOIS</a:t>
            </a:r>
            <a:r>
              <a:rPr lang="en-US" sz="1200" dirty="0" smtClean="0"/>
              <a:t>-TAS </a:t>
            </a:r>
            <a:r>
              <a:rPr lang="en-US" sz="1200" dirty="0" smtClean="0">
                <a:hlinkClick r:id="rId9"/>
              </a:rPr>
              <a:t>855.0</a:t>
            </a:r>
            <a:r>
              <a:rPr lang="en-US" sz="1200" dirty="0">
                <a:hlinkClick r:id="rId9"/>
              </a:rPr>
              <a:t>‑M‑1</a:t>
            </a:r>
            <a:r>
              <a:rPr lang="en-US" sz="1200" dirty="0" smtClean="0"/>
              <a:t>)</a:t>
            </a:r>
            <a:endParaRPr lang="en-US" sz="1200" dirty="0"/>
          </a:p>
          <a:p>
            <a:pPr marL="346075" lvl="1" indent="0">
              <a:buNone/>
            </a:pPr>
            <a:r>
              <a:rPr lang="en-US" sz="1200" dirty="0"/>
              <a:t>Identifier for </a:t>
            </a:r>
            <a:r>
              <a:rPr lang="en-US" sz="1200" dirty="0" err="1"/>
              <a:t>subnetwork</a:t>
            </a:r>
            <a:r>
              <a:rPr lang="en-US" sz="1200" dirty="0"/>
              <a:t> resources associated with a resource reservation.</a:t>
            </a:r>
          </a:p>
          <a:p>
            <a:pPr marL="346075" lvl="1" indent="0">
              <a:buNone/>
            </a:pPr>
            <a:endParaRPr lang="en-US" sz="1200" dirty="0"/>
          </a:p>
          <a:p>
            <a:pPr marL="346075" lvl="1" indent="0">
              <a:buNone/>
            </a:pPr>
            <a:r>
              <a:rPr lang="en-US" sz="1200" u="sng" dirty="0"/>
              <a:t>c</a:t>
            </a:r>
            <a:r>
              <a:rPr lang="en-US" sz="1200" u="sng" dirty="0" smtClean="0"/>
              <a:t>hannel</a:t>
            </a:r>
            <a:r>
              <a:rPr lang="en-US" sz="1200" dirty="0" smtClean="0"/>
              <a:t> </a:t>
            </a:r>
            <a:r>
              <a:rPr lang="en-US" sz="1200" dirty="0"/>
              <a:t>(SLS </a:t>
            </a:r>
            <a:r>
              <a:rPr lang="en-US" sz="1200" dirty="0" smtClean="0"/>
              <a:t>RF &amp; Modulation Systems 401.0-B-23)</a:t>
            </a:r>
          </a:p>
          <a:p>
            <a:pPr marL="346075" lvl="1" indent="0">
              <a:buNone/>
            </a:pPr>
            <a:r>
              <a:rPr lang="en-US" sz="1200" dirty="0" smtClean="0"/>
              <a:t>Uses the terms “channel” and “</a:t>
            </a:r>
            <a:r>
              <a:rPr lang="en-US" sz="1200" dirty="0" err="1" smtClean="0"/>
              <a:t>spacelink</a:t>
            </a:r>
            <a:r>
              <a:rPr lang="en-US" sz="1200" dirty="0" smtClean="0"/>
              <a:t>” without ever defining them or referencing them from some other document.</a:t>
            </a:r>
          </a:p>
          <a:p>
            <a:pPr marL="346075" lvl="1" indent="0">
              <a:buNone/>
            </a:pPr>
            <a:endParaRPr lang="en-US" sz="1200" dirty="0" smtClean="0"/>
          </a:p>
          <a:p>
            <a:pPr marL="346075" lvl="1" indent="0">
              <a:buNone/>
            </a:pPr>
            <a:r>
              <a:rPr lang="en-US" sz="1200" u="sng" dirty="0" smtClean="0"/>
              <a:t>physical channel</a:t>
            </a:r>
            <a:r>
              <a:rPr lang="en-US" sz="1200" dirty="0" smtClean="0"/>
              <a:t> (SLS TM 132.0-B-1, TC 232.0-B-2, TM Synch &amp; Channel Coding 131.0-B-2)</a:t>
            </a:r>
          </a:p>
          <a:p>
            <a:pPr marL="346075" lvl="1" indent="0">
              <a:buNone/>
            </a:pPr>
            <a:r>
              <a:rPr lang="en-US" sz="1200" dirty="0"/>
              <a:t>A</a:t>
            </a:r>
            <a:r>
              <a:rPr lang="en-US" sz="1200" dirty="0" smtClean="0"/>
              <a:t> </a:t>
            </a:r>
            <a:r>
              <a:rPr lang="en-US" sz="1200" dirty="0"/>
              <a:t>stream of bits transferred over a space link in a single direction. </a:t>
            </a:r>
            <a:endParaRPr lang="en-US" sz="1200" dirty="0" smtClean="0"/>
          </a:p>
          <a:p>
            <a:pPr marL="346075" lvl="1" indent="0">
              <a:buNone/>
            </a:pPr>
            <a:endParaRPr lang="en-US" sz="1200" u="sng" dirty="0" smtClean="0"/>
          </a:p>
          <a:p>
            <a:pPr marL="346075" lvl="1" indent="0">
              <a:buNone/>
            </a:pPr>
            <a:r>
              <a:rPr lang="en-US" sz="1200" u="sng" dirty="0" smtClean="0"/>
              <a:t>physical </a:t>
            </a:r>
            <a:r>
              <a:rPr lang="en-US" sz="1200" u="sng" dirty="0"/>
              <a:t>channel</a:t>
            </a:r>
            <a:r>
              <a:rPr lang="en-US" sz="1200" dirty="0"/>
              <a:t> (SLS </a:t>
            </a:r>
            <a:r>
              <a:rPr lang="en-US" sz="1200" dirty="0" smtClean="0"/>
              <a:t>Prox-1 211.1-</a:t>
            </a:r>
            <a:r>
              <a:rPr lang="en-US" sz="1200" dirty="0"/>
              <a:t>B</a:t>
            </a:r>
            <a:r>
              <a:rPr lang="en-US" sz="1200" dirty="0" smtClean="0"/>
              <a:t>-4)</a:t>
            </a:r>
            <a:endParaRPr lang="en-US" sz="1200" dirty="0"/>
          </a:p>
          <a:p>
            <a:pPr marL="346075" lvl="1" indent="0">
              <a:buNone/>
            </a:pPr>
            <a:r>
              <a:rPr lang="en-US" sz="1200" dirty="0" smtClean="0"/>
              <a:t>physical </a:t>
            </a:r>
            <a:r>
              <a:rPr lang="en-US" sz="1200" dirty="0"/>
              <a:t>channel: The RF channel upon which the stream of channel symbols is transferred over a space link in a single direction. </a:t>
            </a:r>
          </a:p>
          <a:p>
            <a:pPr marL="346075" lvl="1" indent="0">
              <a:buNone/>
            </a:pPr>
            <a:endParaRPr lang="en-US" sz="1200" dirty="0"/>
          </a:p>
          <a:p>
            <a:pPr marL="346075" lvl="1" indent="0">
              <a:buNone/>
            </a:pPr>
            <a:r>
              <a:rPr lang="en-US" sz="1200" u="sng" dirty="0"/>
              <a:t>v</a:t>
            </a:r>
            <a:r>
              <a:rPr lang="en-US" sz="1200" u="sng" dirty="0" smtClean="0"/>
              <a:t>irtual channel</a:t>
            </a:r>
            <a:r>
              <a:rPr lang="en-US" sz="1200" dirty="0" smtClean="0"/>
              <a:t> </a:t>
            </a:r>
            <a:r>
              <a:rPr lang="en-US" sz="1200" dirty="0"/>
              <a:t>(SLS TM 132.0-B-1, TC 232.0-B-2)</a:t>
            </a:r>
          </a:p>
          <a:p>
            <a:pPr marL="346075" lvl="1" indent="0">
              <a:buNone/>
            </a:pPr>
            <a:r>
              <a:rPr lang="en-US" sz="1200" dirty="0" smtClean="0"/>
              <a:t>The </a:t>
            </a:r>
            <a:r>
              <a:rPr lang="en-US" sz="1200" dirty="0"/>
              <a:t>Virtual Channel facility allows one Physical Channel to be shared among multiple higher-layer data streams, each of which may have different service requirements. A single Physical Channel may therefore be divided into several separate logical data channels, each known as a </a:t>
            </a:r>
            <a:r>
              <a:rPr lang="en-US" sz="1200" dirty="0" smtClean="0"/>
              <a:t>”Virtual Channel”. </a:t>
            </a:r>
            <a:r>
              <a:rPr lang="en-US" sz="1200" dirty="0"/>
              <a:t>Each Transfer Frame transferred over a Physical Channel belongs to one of the Virtual Channels of the Physical Channel. </a:t>
            </a:r>
          </a:p>
          <a:p>
            <a:pPr marL="346075" lvl="1" indent="0">
              <a:buNone/>
            </a:pPr>
            <a:endParaRPr lang="en-US" sz="1200" dirty="0"/>
          </a:p>
          <a:p>
            <a:pPr marL="346075" lvl="1" indent="0">
              <a:buNone/>
            </a:pPr>
            <a:r>
              <a:rPr lang="en-US" sz="1200" dirty="0" smtClean="0"/>
              <a:t>DISCUSSION:</a:t>
            </a:r>
          </a:p>
          <a:p>
            <a:pPr marL="346075" lvl="1" indent="0">
              <a:buNone/>
            </a:pPr>
            <a:r>
              <a:rPr lang="en-US" sz="1200" dirty="0" smtClean="0"/>
              <a:t>Although these are stated in quite different terms several of the concepts are related; a space communications channel can be implemented by assigning a slice of the frequency spectrum in a frequency division multiplexed system. Except for SOIS these ambiguities could be resolved through specialization, use of namespaces, or by adding a modifier to the names.  </a:t>
            </a:r>
          </a:p>
          <a:p>
            <a:pPr marL="346075" lvl="1" indent="0">
              <a:buNone/>
            </a:pPr>
            <a:r>
              <a:rPr lang="en-US" sz="1200" dirty="0" smtClean="0"/>
              <a:t>SOIS, on the other hand, is in a different domain entirely and will </a:t>
            </a:r>
            <a:r>
              <a:rPr lang="en-US" sz="1200" dirty="0"/>
              <a:t>probably require use of namespaces.</a:t>
            </a:r>
            <a:endParaRPr lang="en-US" sz="1200" dirty="0" smtClean="0"/>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269944533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    Examples of </a:t>
            </a:r>
            <a:r>
              <a:rPr lang="en-US" dirty="0"/>
              <a:t>Terminology Differences, </a:t>
            </a:r>
            <a:r>
              <a:rPr lang="en-US" dirty="0" err="1" smtClean="0"/>
              <a:t>contd</a:t>
            </a:r>
            <a:endParaRPr lang="en-US" dirty="0"/>
          </a:p>
        </p:txBody>
      </p:sp>
      <p:sp>
        <p:nvSpPr>
          <p:cNvPr id="3" name="Content Placeholder 2"/>
          <p:cNvSpPr>
            <a:spLocks noGrp="1"/>
          </p:cNvSpPr>
          <p:nvPr>
            <p:ph idx="1"/>
          </p:nvPr>
        </p:nvSpPr>
        <p:spPr>
          <a:xfrm>
            <a:off x="457200" y="990600"/>
            <a:ext cx="8229600" cy="5135563"/>
          </a:xfrm>
        </p:spPr>
        <p:txBody>
          <a:bodyPr/>
          <a:lstStyle/>
          <a:p>
            <a:pPr marL="346075" lvl="1" indent="0">
              <a:buNone/>
            </a:pPr>
            <a:r>
              <a:rPr lang="en-US" sz="1600" u="sng" dirty="0" smtClean="0"/>
              <a:t>protocol data unit</a:t>
            </a:r>
            <a:r>
              <a:rPr lang="en-US" sz="1600" dirty="0" smtClean="0"/>
              <a:t> (SOIS </a:t>
            </a:r>
            <a:r>
              <a:rPr lang="en-US" sz="1600" dirty="0" smtClean="0">
                <a:hlinkClick r:id="rId2"/>
              </a:rPr>
              <a:t>850.0</a:t>
            </a:r>
            <a:r>
              <a:rPr lang="en-US" sz="1600" dirty="0">
                <a:hlinkClick r:id="rId2"/>
              </a:rPr>
              <a:t>‑G</a:t>
            </a:r>
            <a:r>
              <a:rPr lang="en-US" sz="1600" dirty="0" smtClean="0">
                <a:hlinkClick r:id="rId2"/>
              </a:rPr>
              <a:t>‑2</a:t>
            </a:r>
            <a:r>
              <a:rPr lang="en-US" sz="1600" dirty="0" smtClean="0"/>
              <a:t>) </a:t>
            </a:r>
          </a:p>
          <a:p>
            <a:pPr marL="346075" lvl="1" indent="0">
              <a:buNone/>
            </a:pPr>
            <a:r>
              <a:rPr lang="en-US" sz="1600" dirty="0"/>
              <a:t>A unit of data specified in a protocol and consisting of protocol-control-information and possibly user data</a:t>
            </a:r>
            <a:r>
              <a:rPr lang="en-US" sz="1600" dirty="0" smtClean="0"/>
              <a:t>.</a:t>
            </a:r>
          </a:p>
          <a:p>
            <a:pPr marL="346075" lvl="1" indent="0">
              <a:buNone/>
            </a:pPr>
            <a:endParaRPr lang="en-US" sz="1600" dirty="0" smtClean="0"/>
          </a:p>
          <a:p>
            <a:pPr marL="346075" lvl="1" indent="0">
              <a:buNone/>
            </a:pPr>
            <a:r>
              <a:rPr lang="en-US" sz="1600" u="sng" dirty="0"/>
              <a:t>protocol data unit</a:t>
            </a:r>
            <a:r>
              <a:rPr lang="en-US" sz="1600" dirty="0"/>
              <a:t> </a:t>
            </a:r>
            <a:r>
              <a:rPr lang="en-US" sz="1600" dirty="0" smtClean="0"/>
              <a:t>(RASDS </a:t>
            </a:r>
            <a:r>
              <a:rPr lang="en-US" sz="1600" dirty="0" smtClean="0">
                <a:hlinkClick r:id="rId3"/>
              </a:rPr>
              <a:t>311.0</a:t>
            </a:r>
            <a:r>
              <a:rPr lang="en-US" sz="1600" dirty="0">
                <a:hlinkClick r:id="rId3"/>
              </a:rPr>
              <a:t>‑M‑1</a:t>
            </a:r>
            <a:r>
              <a:rPr lang="en-US" sz="1600" dirty="0" smtClean="0"/>
              <a:t>)</a:t>
            </a:r>
            <a:endParaRPr lang="en-US" sz="1600" dirty="0"/>
          </a:p>
          <a:p>
            <a:pPr marL="346075" lvl="1" indent="0">
              <a:buNone/>
            </a:pPr>
            <a:r>
              <a:rPr lang="en-US" sz="1600" dirty="0"/>
              <a:t>A unit of data specified in an (N-layer)-protocol, consisting of (N-layer)-protocol-control-information and possibly (N-layer)-user-data; the actual data objects that are exchanged between peer protocol entities.</a:t>
            </a:r>
          </a:p>
          <a:p>
            <a:pPr marL="346075" lvl="1" indent="0">
              <a:buNone/>
            </a:pPr>
            <a:endParaRPr lang="en-US" sz="1600" u="sng" dirty="0" smtClean="0"/>
          </a:p>
          <a:p>
            <a:pPr marL="346075" lvl="1" indent="0">
              <a:buNone/>
            </a:pPr>
            <a:r>
              <a:rPr lang="en-US" sz="1600" u="sng" dirty="0" smtClean="0"/>
              <a:t>protocol </a:t>
            </a:r>
            <a:r>
              <a:rPr lang="en-US" sz="1600" u="sng" dirty="0"/>
              <a:t>data unit</a:t>
            </a:r>
            <a:r>
              <a:rPr lang="en-US" sz="1600" dirty="0" smtClean="0"/>
              <a:t> (MOSC </a:t>
            </a:r>
            <a:r>
              <a:rPr lang="en-US" sz="1600" dirty="0" smtClean="0">
                <a:hlinkClick r:id="rId4"/>
              </a:rPr>
              <a:t>520.0</a:t>
            </a:r>
            <a:r>
              <a:rPr lang="en-US" sz="1600" dirty="0">
                <a:hlinkClick r:id="rId4"/>
              </a:rPr>
              <a:t>‑G‑3</a:t>
            </a:r>
            <a:r>
              <a:rPr lang="en-US" sz="1600" dirty="0" smtClean="0"/>
              <a:t>)</a:t>
            </a:r>
            <a:endParaRPr lang="en-US" sz="1600" dirty="0"/>
          </a:p>
          <a:p>
            <a:pPr marL="346075" lvl="1" indent="0">
              <a:buNone/>
            </a:pPr>
            <a:r>
              <a:rPr lang="en-US" sz="1600" dirty="0"/>
              <a:t>Elemental data message for exchange between peer service layers of two applications using a particular implementation protocol</a:t>
            </a:r>
            <a:r>
              <a:rPr lang="en-US" sz="1600" dirty="0" smtClean="0"/>
              <a:t>.</a:t>
            </a:r>
            <a:endParaRPr lang="en-US" sz="1600" dirty="0"/>
          </a:p>
          <a:p>
            <a:pPr marL="346075" lvl="1" indent="0">
              <a:buNone/>
            </a:pPr>
            <a:endParaRPr lang="en-US" sz="1600" dirty="0"/>
          </a:p>
          <a:p>
            <a:pPr marL="346075" lvl="1" indent="0">
              <a:buNone/>
            </a:pPr>
            <a:r>
              <a:rPr lang="en-US" sz="1600" dirty="0" smtClean="0"/>
              <a:t>DISCUSSION:</a:t>
            </a:r>
          </a:p>
          <a:p>
            <a:pPr marL="346075" lvl="1" indent="0">
              <a:buNone/>
            </a:pPr>
            <a:endParaRPr lang="en-US" sz="1600" dirty="0"/>
          </a:p>
          <a:p>
            <a:pPr marL="346075" lvl="1" indent="0">
              <a:buNone/>
            </a:pPr>
            <a:r>
              <a:rPr lang="en-US" sz="1600" dirty="0" smtClean="0"/>
              <a:t>All of these definitions refer to the same concept, although the descriptions are at different specificities. The first case more general, the second more specific, and the third most specialized.</a:t>
            </a:r>
          </a:p>
          <a:p>
            <a:pPr marL="346075" lvl="1" indent="0">
              <a:buNone/>
            </a:pPr>
            <a:endParaRPr lang="en-US" sz="1600" dirty="0"/>
          </a:p>
          <a:p>
            <a:pPr marL="346075" lvl="1" indent="0">
              <a:buNone/>
            </a:pPr>
            <a:r>
              <a:rPr lang="en-US" sz="1600" dirty="0" smtClean="0"/>
              <a:t>Could be resolved using generalizations or agreeing on a single definition for all cases.</a:t>
            </a:r>
          </a:p>
        </p:txBody>
      </p:sp>
      <p:sp>
        <p:nvSpPr>
          <p:cNvPr id="5" name="Date Placeholder 4"/>
          <p:cNvSpPr>
            <a:spLocks noGrp="1"/>
          </p:cNvSpPr>
          <p:nvPr>
            <p:ph type="dt" sz="half" idx="10"/>
          </p:nvPr>
        </p:nvSpPr>
        <p:spPr>
          <a:xfrm>
            <a:off x="0" y="6553200"/>
            <a:ext cx="1731963" cy="268288"/>
          </a:xfrm>
        </p:spPr>
        <p:txBody>
          <a:bodyPr/>
          <a:lstStyle/>
          <a:p>
            <a:pPr>
              <a:defRPr/>
            </a:pPr>
            <a:r>
              <a:rPr lang="en-US" smtClean="0"/>
              <a:t>1 Jul 2015</a:t>
            </a:r>
            <a:endParaRPr lang="en-US" dirty="0"/>
          </a:p>
        </p:txBody>
      </p:sp>
    </p:spTree>
    <p:extLst>
      <p:ext uri="{BB962C8B-B14F-4D97-AF65-F5344CB8AC3E}">
        <p14:creationId xmlns:p14="http://schemas.microsoft.com/office/powerpoint/2010/main" val="38637153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SAWG Recommended Ontology Approach</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Understand and quantify the severity of the problem</a:t>
            </a:r>
          </a:p>
          <a:p>
            <a:r>
              <a:rPr lang="en-US" dirty="0" smtClean="0"/>
              <a:t>Use a formal ontology to identify terms, relationships, different concepts, and specializations</a:t>
            </a:r>
          </a:p>
          <a:p>
            <a:r>
              <a:rPr lang="en-US" dirty="0" smtClean="0"/>
              <a:t>Clarifications (reed, read, red, read)</a:t>
            </a:r>
          </a:p>
          <a:p>
            <a:r>
              <a:rPr lang="en-US" dirty="0" smtClean="0"/>
              <a:t>Create consistent definitions</a:t>
            </a:r>
            <a:endParaRPr lang="en-US" dirty="0"/>
          </a:p>
          <a:p>
            <a:r>
              <a:rPr lang="en-US" dirty="0" smtClean="0"/>
              <a:t>Use clear representations (class </a:t>
            </a:r>
            <a:r>
              <a:rPr lang="en-US" dirty="0"/>
              <a:t>diagrams)</a:t>
            </a:r>
          </a:p>
          <a:p>
            <a:r>
              <a:rPr lang="en-US" dirty="0" smtClean="0"/>
              <a:t>Use consistent </a:t>
            </a:r>
            <a:r>
              <a:rPr lang="en-US" dirty="0"/>
              <a:t>references to external standards (ISO BRM and other</a:t>
            </a:r>
            <a:r>
              <a:rPr lang="en-US" dirty="0" smtClean="0"/>
              <a:t>)</a:t>
            </a:r>
          </a:p>
          <a:p>
            <a:r>
              <a:rPr lang="en-US" dirty="0" smtClean="0"/>
              <a:t>Create as consistent a set as possible, use namespace to disambiguate where possible</a:t>
            </a:r>
          </a:p>
          <a:p>
            <a:r>
              <a:rPr lang="en-US" dirty="0" smtClean="0"/>
              <a:t>Propose clarified definitions where necessary</a:t>
            </a:r>
          </a:p>
          <a:p>
            <a:r>
              <a:rPr lang="en-US" dirty="0" smtClean="0"/>
              <a:t>Review issues with WGs and Areas</a:t>
            </a:r>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dirty="0"/>
          </a:p>
        </p:txBody>
      </p:sp>
    </p:spTree>
    <p:extLst>
      <p:ext uri="{BB962C8B-B14F-4D97-AF65-F5344CB8AC3E}">
        <p14:creationId xmlns:p14="http://schemas.microsoft.com/office/powerpoint/2010/main" val="289867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latin typeface="Arial" charset="0"/>
                <a:ea typeface="ＭＳ Ｐゴシック" charset="0"/>
                <a:cs typeface="ＭＳ Ｐゴシック" charset="0"/>
              </a:rPr>
              <a:t>CCSDS Reference </a:t>
            </a:r>
            <a:r>
              <a:rPr lang="en-US" dirty="0" smtClean="0">
                <a:latin typeface="Arial" charset="0"/>
                <a:ea typeface="ＭＳ Ｐゴシック" charset="0"/>
                <a:cs typeface="ＭＳ Ｐゴシック" charset="0"/>
              </a:rPr>
              <a:t>Architecture</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Approach</a:t>
            </a:r>
            <a:endParaRPr lang="en-US" dirty="0"/>
          </a:p>
        </p:txBody>
      </p:sp>
      <p:sp>
        <p:nvSpPr>
          <p:cNvPr id="3" name="Content Placeholder 2"/>
          <p:cNvSpPr>
            <a:spLocks noGrp="1"/>
          </p:cNvSpPr>
          <p:nvPr>
            <p:ph idx="1"/>
          </p:nvPr>
        </p:nvSpPr>
        <p:spPr>
          <a:xfrm>
            <a:off x="457200" y="884237"/>
            <a:ext cx="8229600" cy="5287963"/>
          </a:xfrm>
        </p:spPr>
        <p:txBody>
          <a:bodyPr/>
          <a:lstStyle/>
          <a:p>
            <a:r>
              <a:rPr lang="en-US" sz="2000" dirty="0"/>
              <a:t>CCSDS Reference A</a:t>
            </a:r>
            <a:r>
              <a:rPr lang="en-US" sz="2000" dirty="0" smtClean="0"/>
              <a:t>rchitecture features</a:t>
            </a:r>
          </a:p>
          <a:p>
            <a:pPr lvl="1"/>
            <a:r>
              <a:rPr lang="en-US" sz="1800" dirty="0" smtClean="0"/>
              <a:t>Identify domain and service </a:t>
            </a:r>
            <a:r>
              <a:rPr lang="en-US" sz="1800" dirty="0"/>
              <a:t>boundaries and </a:t>
            </a:r>
            <a:r>
              <a:rPr lang="en-US" sz="1800" dirty="0" smtClean="0"/>
              <a:t>interfaces</a:t>
            </a:r>
          </a:p>
          <a:p>
            <a:pPr lvl="2"/>
            <a:r>
              <a:rPr lang="en-US" sz="1400" dirty="0" smtClean="0"/>
              <a:t>In </a:t>
            </a:r>
            <a:r>
              <a:rPr lang="en-US" sz="1400" dirty="0"/>
              <a:t>the application </a:t>
            </a:r>
            <a:r>
              <a:rPr lang="en-US" sz="1400" dirty="0" smtClean="0"/>
              <a:t>domain, between MOIMS and SOIS</a:t>
            </a:r>
          </a:p>
          <a:p>
            <a:pPr lvl="2"/>
            <a:r>
              <a:rPr lang="en-US" sz="1400" dirty="0" smtClean="0"/>
              <a:t>Between application domain and communication services (CSS, SLS, SIS &amp; SEA)</a:t>
            </a:r>
          </a:p>
          <a:p>
            <a:pPr lvl="1"/>
            <a:r>
              <a:rPr lang="en-US" sz="1800" dirty="0" smtClean="0"/>
              <a:t>The major focus should be on clear identification of functions and interfaces among elements</a:t>
            </a:r>
          </a:p>
          <a:p>
            <a:pPr lvl="2"/>
            <a:r>
              <a:rPr lang="en-US" sz="1400" dirty="0" smtClean="0"/>
              <a:t>Understand and document gaps and missing functions</a:t>
            </a:r>
            <a:endParaRPr lang="en-US" sz="1400" dirty="0"/>
          </a:p>
          <a:p>
            <a:pPr lvl="1"/>
            <a:r>
              <a:rPr lang="en-US" sz="1800" dirty="0" smtClean="0"/>
              <a:t>This should leverage RASDS, SCCS-ADD, and the ontology work</a:t>
            </a:r>
          </a:p>
          <a:p>
            <a:pPr lvl="1"/>
            <a:r>
              <a:rPr lang="en-US" sz="1800" dirty="0" smtClean="0"/>
              <a:t>Developed in phases</a:t>
            </a:r>
          </a:p>
          <a:p>
            <a:pPr lvl="2"/>
            <a:r>
              <a:rPr lang="en-US" sz="1400" dirty="0"/>
              <a:t>F</a:t>
            </a:r>
            <a:r>
              <a:rPr lang="en-US" sz="1400" dirty="0" smtClean="0"/>
              <a:t>irst a quick and dirty ”cartoon” approach </a:t>
            </a:r>
            <a:endParaRPr lang="en-US" sz="1400" dirty="0"/>
          </a:p>
          <a:p>
            <a:pPr lvl="2"/>
            <a:r>
              <a:rPr lang="en-US" sz="1400" dirty="0" smtClean="0"/>
              <a:t>Then a more formal one once the RASDS, SysML foundation, and ontology is set</a:t>
            </a:r>
          </a:p>
          <a:p>
            <a:pPr marL="0" indent="0">
              <a:buNone/>
            </a:pPr>
            <a:endParaRPr lang="en-US" sz="2000" dirty="0"/>
          </a:p>
          <a:p>
            <a:r>
              <a:rPr lang="en-US" sz="2100" dirty="0" smtClean="0"/>
              <a:t>A draft “cartoon” approach has been produced, but resources from MOIMS &amp; SOIS are essential for this to succeed</a:t>
            </a:r>
          </a:p>
          <a:p>
            <a:pPr lvl="1"/>
            <a:r>
              <a:rPr lang="en-US" sz="1800" dirty="0" smtClean="0"/>
              <a:t>SOIS and MOIMS functions and services need to be elaborated and aligned</a:t>
            </a:r>
          </a:p>
          <a:p>
            <a:pPr lvl="1"/>
            <a:r>
              <a:rPr lang="en-US" sz="1800" dirty="0" smtClean="0"/>
              <a:t>Interfaces to </a:t>
            </a:r>
            <a:r>
              <a:rPr lang="en-US" sz="1800" dirty="0"/>
              <a:t>CSS, SLS, SIS &amp; </a:t>
            </a:r>
            <a:r>
              <a:rPr lang="en-US" sz="1800" dirty="0" smtClean="0"/>
              <a:t>SEA must be documented</a:t>
            </a:r>
          </a:p>
          <a:p>
            <a:pPr lvl="1"/>
            <a:r>
              <a:rPr lang="en-US" sz="1800" dirty="0" smtClean="0"/>
              <a:t>Working these cross area interfaces is certain to identify gaps, overlaps, and terminology issues, even if boundary issues are not a problem</a:t>
            </a:r>
            <a:endParaRPr lang="en-US" sz="1800"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31079709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lstStyle/>
          <a:p>
            <a:r>
              <a:rPr lang="en-US" sz="2400" dirty="0" smtClean="0"/>
              <a:t>SAWG </a:t>
            </a:r>
            <a:r>
              <a:rPr lang="en-US" sz="2400" dirty="0">
                <a:latin typeface="Arial" charset="0"/>
                <a:ea typeface="ＭＳ Ｐゴシック" charset="0"/>
                <a:cs typeface="ＭＳ Ｐゴシック" charset="0"/>
              </a:rPr>
              <a:t>CCSDS Reference </a:t>
            </a:r>
            <a:r>
              <a:rPr lang="en-US" sz="2400" dirty="0" smtClean="0">
                <a:latin typeface="Arial" charset="0"/>
                <a:ea typeface="ＭＳ Ｐゴシック" charset="0"/>
                <a:cs typeface="ＭＳ Ｐゴシック" charset="0"/>
              </a:rPr>
              <a:t>Architecture</a:t>
            </a:r>
            <a:br>
              <a:rPr lang="en-US" sz="2400" dirty="0" smtClean="0">
                <a:latin typeface="Arial" charset="0"/>
                <a:ea typeface="ＭＳ Ｐゴシック" charset="0"/>
                <a:cs typeface="ＭＳ Ｐゴシック" charset="0"/>
              </a:rPr>
            </a:br>
            <a:r>
              <a:rPr lang="en-US" sz="2400" dirty="0" smtClean="0">
                <a:latin typeface="Arial" charset="0"/>
                <a:ea typeface="ＭＳ Ｐゴシック" charset="0"/>
                <a:cs typeface="ＭＳ Ｐゴシック" charset="0"/>
              </a:rPr>
              <a:t>Plan &amp; </a:t>
            </a:r>
            <a:r>
              <a:rPr lang="en-US" sz="2400" dirty="0" smtClean="0"/>
              <a:t>Workforce Estimates</a:t>
            </a:r>
            <a:endParaRPr lang="en-US" sz="2400" dirty="0"/>
          </a:p>
        </p:txBody>
      </p:sp>
      <p:sp>
        <p:nvSpPr>
          <p:cNvPr id="3" name="Content Placeholder 2"/>
          <p:cNvSpPr>
            <a:spLocks noGrp="1"/>
          </p:cNvSpPr>
          <p:nvPr>
            <p:ph idx="1"/>
          </p:nvPr>
        </p:nvSpPr>
        <p:spPr>
          <a:xfrm>
            <a:off x="457200" y="762000"/>
            <a:ext cx="8229600" cy="5638800"/>
          </a:xfrm>
        </p:spPr>
        <p:txBody>
          <a:bodyPr/>
          <a:lstStyle/>
          <a:p>
            <a:pPr eaLnBrk="1" hangingPunct="1"/>
            <a:r>
              <a:rPr lang="en-US" sz="1600" dirty="0" smtClean="0">
                <a:latin typeface="Arial" charset="0"/>
                <a:ea typeface="ＭＳ Ｐゴシック" charset="0"/>
                <a:cs typeface="ＭＳ Ｐゴシック" charset="0"/>
              </a:rPr>
              <a:t>CCSDS </a:t>
            </a:r>
            <a:r>
              <a:rPr lang="en-US" sz="1600" dirty="0">
                <a:latin typeface="Arial" charset="0"/>
                <a:ea typeface="ＭＳ Ｐゴシック" charset="0"/>
                <a:cs typeface="ＭＳ Ｐゴシック" charset="0"/>
              </a:rPr>
              <a:t>Reference Architecture </a:t>
            </a:r>
            <a:endParaRPr lang="en-US" sz="1600" dirty="0" smtClean="0">
              <a:latin typeface="Arial" charset="0"/>
              <a:ea typeface="ＭＳ Ｐゴシック" charset="0"/>
              <a:cs typeface="ＭＳ Ｐゴシック" charset="0"/>
            </a:endParaRPr>
          </a:p>
          <a:p>
            <a:pPr eaLnBrk="1" hangingPunct="1"/>
            <a:r>
              <a:rPr lang="en-US" sz="1400" dirty="0" smtClean="0">
                <a:latin typeface="Arial" charset="0"/>
                <a:ea typeface="ＭＳ Ｐゴシック" charset="0"/>
              </a:rPr>
              <a:t>Approach: Phased, </a:t>
            </a:r>
            <a:r>
              <a:rPr lang="en-US" sz="1400" dirty="0">
                <a:latin typeface="Arial" charset="0"/>
                <a:ea typeface="ＭＳ Ｐゴシック" charset="0"/>
              </a:rPr>
              <a:t>initial cartoon version based on SCCS-ADD, final more </a:t>
            </a:r>
            <a:r>
              <a:rPr lang="en-US" sz="1400" dirty="0" smtClean="0">
                <a:latin typeface="Arial" charset="0"/>
                <a:ea typeface="ＭＳ Ｐゴシック" charset="0"/>
              </a:rPr>
              <a:t>complete version once CMC resources are provided</a:t>
            </a:r>
            <a:endParaRPr lang="en-US" sz="1400" dirty="0">
              <a:latin typeface="Arial" charset="0"/>
              <a:ea typeface="ＭＳ Ｐゴシック" charset="0"/>
            </a:endParaRPr>
          </a:p>
          <a:p>
            <a:pPr lvl="1" eaLnBrk="1" hangingPunct="1"/>
            <a:r>
              <a:rPr lang="en-US" sz="1400" dirty="0" smtClean="0">
                <a:solidFill>
                  <a:srgbClr val="0000FF"/>
                </a:solidFill>
                <a:latin typeface="Arial" charset="0"/>
                <a:ea typeface="ＭＳ Ｐゴシック" charset="0"/>
              </a:rPr>
              <a:t>RASDS Style PPT cartoons: SEA/SAWG 3 WM, MOIMS 3 WM, SOIS 3 WM (European support is essential)</a:t>
            </a:r>
          </a:p>
          <a:p>
            <a:pPr lvl="2" eaLnBrk="1" hangingPunct="1"/>
            <a:r>
              <a:rPr lang="en-US" sz="1100" dirty="0" smtClean="0">
                <a:solidFill>
                  <a:srgbClr val="0000FF"/>
                </a:solidFill>
                <a:latin typeface="Arial" charset="0"/>
                <a:ea typeface="ＭＳ Ｐゴシック" charset="0"/>
              </a:rPr>
              <a:t>Develop initial overview PPT Cartoons (</a:t>
            </a:r>
            <a:r>
              <a:rPr lang="en-US" sz="1100" dirty="0" smtClean="0">
                <a:solidFill>
                  <a:srgbClr val="FF00FF"/>
                </a:solidFill>
                <a:latin typeface="Arial" charset="0"/>
                <a:ea typeface="ＭＳ Ｐゴシック" charset="0"/>
              </a:rPr>
              <a:t>initial product provided, based on existing materials</a:t>
            </a:r>
            <a:r>
              <a:rPr lang="en-US" sz="1100" dirty="0" smtClean="0">
                <a:solidFill>
                  <a:srgbClr val="0000FF"/>
                </a:solidFill>
                <a:latin typeface="Arial" charset="0"/>
                <a:ea typeface="ＭＳ Ｐゴシック" charset="0"/>
              </a:rPr>
              <a:t>)</a:t>
            </a:r>
          </a:p>
          <a:p>
            <a:pPr lvl="2" eaLnBrk="1" hangingPunct="1"/>
            <a:r>
              <a:rPr lang="en-US" sz="1100" dirty="0" smtClean="0">
                <a:solidFill>
                  <a:srgbClr val="0000FF"/>
                </a:solidFill>
                <a:latin typeface="Arial" charset="0"/>
                <a:ea typeface="ＭＳ Ｐゴシック" charset="0"/>
              </a:rPr>
              <a:t>Down-select to topics and views that will be included in final product (any or all of overview, functions, services, interfaces, info model, no protocol or operations views)</a:t>
            </a:r>
          </a:p>
          <a:p>
            <a:pPr lvl="2" eaLnBrk="1" hangingPunct="1"/>
            <a:r>
              <a:rPr lang="en-US" sz="1100" dirty="0" smtClean="0">
                <a:solidFill>
                  <a:srgbClr val="0000FF"/>
                </a:solidFill>
                <a:latin typeface="Arial" charset="0"/>
                <a:ea typeface="ＭＳ Ｐゴシック" charset="0"/>
              </a:rPr>
              <a:t>Refine the models</a:t>
            </a:r>
          </a:p>
          <a:p>
            <a:pPr lvl="3" eaLnBrk="1" hangingPunct="1"/>
            <a:r>
              <a:rPr lang="en-US" sz="1100" dirty="0" smtClean="0">
                <a:solidFill>
                  <a:srgbClr val="0000FF"/>
                </a:solidFill>
                <a:latin typeface="Arial" charset="0"/>
                <a:ea typeface="ＭＳ Ｐゴシック" charset="0"/>
              </a:rPr>
              <a:t>Map SOIS and MOIMS to SCCS-ADD services (SEA lead)</a:t>
            </a:r>
          </a:p>
          <a:p>
            <a:pPr lvl="3" eaLnBrk="1" hangingPunct="1"/>
            <a:r>
              <a:rPr lang="en-US" sz="1100" dirty="0" smtClean="0">
                <a:solidFill>
                  <a:srgbClr val="0000FF"/>
                </a:solidFill>
                <a:latin typeface="Arial" charset="0"/>
                <a:ea typeface="ＭＳ Ｐゴシック" charset="0"/>
              </a:rPr>
              <a:t>SOIS O/B services (SOIS work effort)</a:t>
            </a:r>
          </a:p>
          <a:p>
            <a:pPr lvl="3" eaLnBrk="1" hangingPunct="1"/>
            <a:r>
              <a:rPr lang="en-US" sz="1100" dirty="0" smtClean="0">
                <a:solidFill>
                  <a:srgbClr val="0000FF"/>
                </a:solidFill>
                <a:latin typeface="Arial" charset="0"/>
                <a:ea typeface="ＭＳ Ｐゴシック" charset="0"/>
              </a:rPr>
              <a:t>MOIMS ground and O/</a:t>
            </a:r>
            <a:r>
              <a:rPr lang="en-US" sz="1100" dirty="0">
                <a:solidFill>
                  <a:srgbClr val="0000FF"/>
                </a:solidFill>
                <a:latin typeface="Arial" charset="0"/>
                <a:ea typeface="ＭＳ Ｐゴシック" charset="0"/>
              </a:rPr>
              <a:t>B services </a:t>
            </a:r>
            <a:r>
              <a:rPr lang="en-US" sz="1100" dirty="0" smtClean="0">
                <a:solidFill>
                  <a:srgbClr val="0000FF"/>
                </a:solidFill>
                <a:latin typeface="Arial" charset="0"/>
                <a:ea typeface="ＭＳ Ｐゴシック" charset="0"/>
              </a:rPr>
              <a:t>(MOIMS </a:t>
            </a:r>
            <a:r>
              <a:rPr lang="en-US" sz="1100" dirty="0">
                <a:solidFill>
                  <a:srgbClr val="0000FF"/>
                </a:solidFill>
                <a:latin typeface="Arial" charset="0"/>
                <a:ea typeface="ＭＳ Ｐゴシック" charset="0"/>
              </a:rPr>
              <a:t>work effort</a:t>
            </a:r>
            <a:r>
              <a:rPr lang="en-US" sz="1100" dirty="0" smtClean="0">
                <a:solidFill>
                  <a:srgbClr val="0000FF"/>
                </a:solidFill>
                <a:latin typeface="Arial" charset="0"/>
                <a:ea typeface="ＭＳ Ｐゴシック" charset="0"/>
              </a:rPr>
              <a:t>)</a:t>
            </a:r>
          </a:p>
          <a:p>
            <a:pPr lvl="3" eaLnBrk="1" hangingPunct="1"/>
            <a:r>
              <a:rPr lang="en-US" sz="1100" dirty="0" smtClean="0">
                <a:solidFill>
                  <a:srgbClr val="0000FF"/>
                </a:solidFill>
                <a:latin typeface="Arial" charset="0"/>
                <a:ea typeface="ＭＳ Ｐゴシック" charset="0"/>
              </a:rPr>
              <a:t>Interfaces between SOIS and MOIMS </a:t>
            </a:r>
            <a:r>
              <a:rPr lang="en-US" sz="1100" dirty="0">
                <a:solidFill>
                  <a:srgbClr val="0000FF"/>
                </a:solidFill>
                <a:latin typeface="Arial" charset="0"/>
                <a:ea typeface="ＭＳ Ｐゴシック" charset="0"/>
              </a:rPr>
              <a:t>(</a:t>
            </a:r>
            <a:r>
              <a:rPr lang="en-US" sz="1100" dirty="0" smtClean="0">
                <a:solidFill>
                  <a:srgbClr val="0000FF"/>
                </a:solidFill>
                <a:latin typeface="Arial" charset="0"/>
                <a:ea typeface="ＭＳ Ｐゴシック" charset="0"/>
              </a:rPr>
              <a:t>SOIS &amp; MOIMS </a:t>
            </a:r>
            <a:r>
              <a:rPr lang="en-US" sz="1100" dirty="0">
                <a:solidFill>
                  <a:srgbClr val="0000FF"/>
                </a:solidFill>
                <a:latin typeface="Arial" charset="0"/>
                <a:ea typeface="ＭＳ Ｐゴシック" charset="0"/>
              </a:rPr>
              <a:t>work effort</a:t>
            </a:r>
            <a:r>
              <a:rPr lang="en-US" sz="1100" dirty="0" smtClean="0">
                <a:solidFill>
                  <a:srgbClr val="0000FF"/>
                </a:solidFill>
                <a:latin typeface="Arial" charset="0"/>
                <a:ea typeface="ＭＳ Ｐゴシック" charset="0"/>
              </a:rPr>
              <a:t>)</a:t>
            </a:r>
          </a:p>
          <a:p>
            <a:pPr lvl="2" eaLnBrk="1" hangingPunct="1"/>
            <a:r>
              <a:rPr lang="en-US" sz="1100" dirty="0" smtClean="0">
                <a:solidFill>
                  <a:srgbClr val="0000FF"/>
                </a:solidFill>
                <a:latin typeface="Arial" charset="0"/>
                <a:ea typeface="ＭＳ Ｐゴシック" charset="0"/>
              </a:rPr>
              <a:t>Produce a final package with agreed contents (SEA lead, with SOIS &amp; MOIMS support)</a:t>
            </a:r>
          </a:p>
          <a:p>
            <a:pPr lvl="2" eaLnBrk="1" hangingPunct="1"/>
            <a:r>
              <a:rPr lang="en-US" sz="1100" dirty="0" smtClean="0">
                <a:solidFill>
                  <a:srgbClr val="0000FF"/>
                </a:solidFill>
                <a:latin typeface="Arial" charset="0"/>
                <a:ea typeface="ＭＳ Ｐゴシック" charset="0"/>
              </a:rPr>
              <a:t>Identify next steps to be accomplished</a:t>
            </a:r>
          </a:p>
          <a:p>
            <a:pPr lvl="2" eaLnBrk="1" hangingPunct="1"/>
            <a:r>
              <a:rPr lang="en-US" sz="1100" dirty="0" smtClean="0">
                <a:solidFill>
                  <a:srgbClr val="0000FF"/>
                </a:solidFill>
                <a:latin typeface="Arial" charset="0"/>
                <a:ea typeface="ＭＳ Ｐゴシック" charset="0"/>
              </a:rPr>
              <a:t>Present package to CESG and CMC along with plan for further work</a:t>
            </a:r>
          </a:p>
          <a:p>
            <a:pPr lvl="2" eaLnBrk="1" hangingPunct="1"/>
            <a:endParaRPr lang="en-US" sz="1000" dirty="0" smtClean="0">
              <a:solidFill>
                <a:srgbClr val="0000FF"/>
              </a:solidFill>
              <a:latin typeface="Arial" charset="0"/>
              <a:ea typeface="ＭＳ Ｐゴシック" charset="0"/>
            </a:endParaRPr>
          </a:p>
          <a:p>
            <a:pPr lvl="1" eaLnBrk="1" hangingPunct="1"/>
            <a:r>
              <a:rPr lang="en-US" sz="1400" dirty="0" smtClean="0">
                <a:solidFill>
                  <a:srgbClr val="0000FF"/>
                </a:solidFill>
                <a:latin typeface="Arial" charset="0"/>
                <a:ea typeface="ＭＳ Ｐゴシック" charset="0"/>
              </a:rPr>
              <a:t>Full SCCS-ADD style document: </a:t>
            </a:r>
            <a:r>
              <a:rPr lang="en-US" sz="1400" dirty="0">
                <a:solidFill>
                  <a:srgbClr val="0000FF"/>
                </a:solidFill>
                <a:latin typeface="Arial" charset="0"/>
                <a:ea typeface="ＭＳ Ｐゴシック" charset="0"/>
              </a:rPr>
              <a:t>SEA/SAWG </a:t>
            </a:r>
            <a:r>
              <a:rPr lang="en-US" sz="1400" dirty="0" smtClean="0">
                <a:solidFill>
                  <a:srgbClr val="0000FF"/>
                </a:solidFill>
                <a:latin typeface="Arial" charset="0"/>
                <a:ea typeface="ＭＳ Ｐゴシック" charset="0"/>
              </a:rPr>
              <a:t>9 </a:t>
            </a:r>
            <a:r>
              <a:rPr lang="en-US" sz="1400" dirty="0">
                <a:solidFill>
                  <a:srgbClr val="0000FF"/>
                </a:solidFill>
                <a:latin typeface="Arial" charset="0"/>
                <a:ea typeface="ＭＳ Ｐゴシック" charset="0"/>
              </a:rPr>
              <a:t>WM, MOIMS </a:t>
            </a:r>
            <a:r>
              <a:rPr lang="en-US" sz="1400" dirty="0" smtClean="0">
                <a:solidFill>
                  <a:srgbClr val="0000FF"/>
                </a:solidFill>
                <a:latin typeface="Arial" charset="0"/>
                <a:ea typeface="ＭＳ Ｐゴシック" charset="0"/>
              </a:rPr>
              <a:t>6 </a:t>
            </a:r>
            <a:r>
              <a:rPr lang="en-US" sz="1400" dirty="0">
                <a:solidFill>
                  <a:srgbClr val="0000FF"/>
                </a:solidFill>
                <a:latin typeface="Arial" charset="0"/>
                <a:ea typeface="ＭＳ Ｐゴシック" charset="0"/>
              </a:rPr>
              <a:t>WM, SOIS </a:t>
            </a:r>
            <a:r>
              <a:rPr lang="en-US" sz="1400" dirty="0" smtClean="0">
                <a:solidFill>
                  <a:srgbClr val="0000FF"/>
                </a:solidFill>
                <a:latin typeface="Arial" charset="0"/>
                <a:ea typeface="ＭＳ Ｐゴシック" charset="0"/>
              </a:rPr>
              <a:t>6 </a:t>
            </a:r>
            <a:r>
              <a:rPr lang="en-US" sz="1400" dirty="0">
                <a:solidFill>
                  <a:srgbClr val="0000FF"/>
                </a:solidFill>
                <a:latin typeface="Arial" charset="0"/>
                <a:ea typeface="ＭＳ Ｐゴシック" charset="0"/>
              </a:rPr>
              <a:t>WM (European support is essential</a:t>
            </a:r>
            <a:r>
              <a:rPr lang="en-US" sz="1400" dirty="0" smtClean="0">
                <a:solidFill>
                  <a:srgbClr val="0000FF"/>
                </a:solidFill>
                <a:latin typeface="Arial" charset="0"/>
                <a:ea typeface="ＭＳ Ｐゴシック" charset="0"/>
              </a:rPr>
              <a:t>)</a:t>
            </a:r>
          </a:p>
          <a:p>
            <a:pPr lvl="2" eaLnBrk="1" hangingPunct="1"/>
            <a:r>
              <a:rPr lang="en-US" sz="1100" dirty="0">
                <a:solidFill>
                  <a:srgbClr val="0000FF"/>
                </a:solidFill>
                <a:latin typeface="Arial" charset="0"/>
                <a:ea typeface="ＭＳ Ｐゴシック" charset="0"/>
              </a:rPr>
              <a:t>Develop </a:t>
            </a:r>
            <a:r>
              <a:rPr lang="en-US" sz="1100" dirty="0" smtClean="0">
                <a:solidFill>
                  <a:srgbClr val="0000FF"/>
                </a:solidFill>
                <a:latin typeface="Arial" charset="0"/>
                <a:ea typeface="ＭＳ Ｐゴシック" charset="0"/>
              </a:rPr>
              <a:t>outline and plan for the CCSDS Applications Architecture Document (AAD, Magenta Book)</a:t>
            </a:r>
          </a:p>
          <a:p>
            <a:pPr lvl="2" eaLnBrk="1" hangingPunct="1"/>
            <a:r>
              <a:rPr lang="en-US" sz="1100" dirty="0" smtClean="0">
                <a:solidFill>
                  <a:srgbClr val="0000FF"/>
                </a:solidFill>
                <a:latin typeface="Arial" charset="0"/>
                <a:ea typeface="ＭＳ Ｐゴシック" charset="0"/>
              </a:rPr>
              <a:t>Refine topics </a:t>
            </a:r>
            <a:r>
              <a:rPr lang="en-US" sz="1100" dirty="0">
                <a:solidFill>
                  <a:srgbClr val="0000FF"/>
                </a:solidFill>
                <a:latin typeface="Arial" charset="0"/>
                <a:ea typeface="ＭＳ Ｐゴシック" charset="0"/>
              </a:rPr>
              <a:t>and views that will be included in final product (any or all of overview, functions, services, interfaces, info model)</a:t>
            </a:r>
          </a:p>
          <a:p>
            <a:pPr lvl="2" eaLnBrk="1" hangingPunct="1"/>
            <a:r>
              <a:rPr lang="en-US" sz="1100" dirty="0">
                <a:solidFill>
                  <a:srgbClr val="0000FF"/>
                </a:solidFill>
                <a:latin typeface="Arial" charset="0"/>
                <a:ea typeface="ＭＳ Ｐゴシック" charset="0"/>
              </a:rPr>
              <a:t>Present </a:t>
            </a:r>
            <a:r>
              <a:rPr lang="en-US" sz="1100" dirty="0" smtClean="0">
                <a:solidFill>
                  <a:srgbClr val="0000FF"/>
                </a:solidFill>
                <a:latin typeface="Arial" charset="0"/>
                <a:ea typeface="ＭＳ Ｐゴシック" charset="0"/>
              </a:rPr>
              <a:t>AAD document outline to </a:t>
            </a:r>
            <a:r>
              <a:rPr lang="en-US" sz="1100" dirty="0">
                <a:solidFill>
                  <a:srgbClr val="0000FF"/>
                </a:solidFill>
                <a:latin typeface="Arial" charset="0"/>
                <a:ea typeface="ＭＳ Ｐゴシック" charset="0"/>
              </a:rPr>
              <a:t>CESG and CMC along with plan for </a:t>
            </a:r>
            <a:r>
              <a:rPr lang="en-US" sz="1100" dirty="0" smtClean="0">
                <a:solidFill>
                  <a:srgbClr val="0000FF"/>
                </a:solidFill>
                <a:latin typeface="Arial" charset="0"/>
                <a:ea typeface="ＭＳ Ｐゴシック" charset="0"/>
              </a:rPr>
              <a:t>completion</a:t>
            </a:r>
            <a:endParaRPr lang="en-US" sz="1100" dirty="0">
              <a:solidFill>
                <a:srgbClr val="0000FF"/>
              </a:solidFill>
              <a:latin typeface="Arial" charset="0"/>
              <a:ea typeface="ＭＳ Ｐゴシック" charset="0"/>
            </a:endParaRPr>
          </a:p>
          <a:p>
            <a:pPr lvl="2" eaLnBrk="1" hangingPunct="1"/>
            <a:r>
              <a:rPr lang="en-US" sz="1100" dirty="0" smtClean="0">
                <a:solidFill>
                  <a:srgbClr val="0000FF"/>
                </a:solidFill>
                <a:latin typeface="Arial" charset="0"/>
                <a:ea typeface="ＭＳ Ｐゴシック" charset="0"/>
              </a:rPr>
              <a:t>Refine PPT </a:t>
            </a:r>
            <a:r>
              <a:rPr lang="en-US" sz="1100" dirty="0">
                <a:solidFill>
                  <a:srgbClr val="0000FF"/>
                </a:solidFill>
                <a:latin typeface="Arial" charset="0"/>
                <a:ea typeface="ＭＳ Ｐゴシック" charset="0"/>
              </a:rPr>
              <a:t>Cartoons </a:t>
            </a:r>
            <a:r>
              <a:rPr lang="en-US" sz="1100" dirty="0" smtClean="0">
                <a:solidFill>
                  <a:srgbClr val="0000FF"/>
                </a:solidFill>
                <a:latin typeface="Arial" charset="0"/>
                <a:ea typeface="ＭＳ Ｐゴシック" charset="0"/>
              </a:rPr>
              <a:t>to provide visuals for the AAD</a:t>
            </a:r>
            <a:endParaRPr lang="en-US" sz="1100" dirty="0">
              <a:solidFill>
                <a:srgbClr val="0000FF"/>
              </a:solidFill>
              <a:latin typeface="Arial" charset="0"/>
              <a:ea typeface="ＭＳ Ｐゴシック" charset="0"/>
            </a:endParaRPr>
          </a:p>
          <a:p>
            <a:pPr lvl="2" eaLnBrk="1" hangingPunct="1"/>
            <a:r>
              <a:rPr lang="en-US" sz="1100" dirty="0" smtClean="0">
                <a:solidFill>
                  <a:srgbClr val="0000FF"/>
                </a:solidFill>
                <a:latin typeface="Arial" charset="0"/>
                <a:ea typeface="ＭＳ Ｐゴシック" charset="0"/>
              </a:rPr>
              <a:t>Finalize the </a:t>
            </a:r>
            <a:r>
              <a:rPr lang="en-US" sz="1100" dirty="0">
                <a:solidFill>
                  <a:srgbClr val="0000FF"/>
                </a:solidFill>
                <a:latin typeface="Arial" charset="0"/>
                <a:ea typeface="ＭＳ Ｐゴシック" charset="0"/>
              </a:rPr>
              <a:t>models</a:t>
            </a:r>
          </a:p>
          <a:p>
            <a:pPr lvl="3" eaLnBrk="1" hangingPunct="1"/>
            <a:r>
              <a:rPr lang="en-US" sz="1100" dirty="0">
                <a:solidFill>
                  <a:srgbClr val="0000FF"/>
                </a:solidFill>
                <a:latin typeface="Arial" charset="0"/>
                <a:ea typeface="ＭＳ Ｐゴシック" charset="0"/>
              </a:rPr>
              <a:t>SOIS and MOIMS to SCCS-ADD services</a:t>
            </a:r>
          </a:p>
          <a:p>
            <a:pPr lvl="3" eaLnBrk="1" hangingPunct="1"/>
            <a:r>
              <a:rPr lang="en-US" sz="1100" dirty="0">
                <a:solidFill>
                  <a:srgbClr val="0000FF"/>
                </a:solidFill>
                <a:latin typeface="Arial" charset="0"/>
                <a:ea typeface="ＭＳ Ｐゴシック" charset="0"/>
              </a:rPr>
              <a:t>SOIS O/B services</a:t>
            </a:r>
          </a:p>
          <a:p>
            <a:pPr lvl="3" eaLnBrk="1" hangingPunct="1"/>
            <a:r>
              <a:rPr lang="en-US" sz="1100" dirty="0">
                <a:solidFill>
                  <a:srgbClr val="0000FF"/>
                </a:solidFill>
                <a:latin typeface="Arial" charset="0"/>
                <a:ea typeface="ＭＳ Ｐゴシック" charset="0"/>
              </a:rPr>
              <a:t>MOIMS ground and O/B services</a:t>
            </a:r>
          </a:p>
          <a:p>
            <a:pPr lvl="3" eaLnBrk="1" hangingPunct="1"/>
            <a:r>
              <a:rPr lang="en-US" sz="1100" dirty="0">
                <a:solidFill>
                  <a:srgbClr val="0000FF"/>
                </a:solidFill>
                <a:latin typeface="Arial" charset="0"/>
                <a:ea typeface="ＭＳ Ｐゴシック" charset="0"/>
              </a:rPr>
              <a:t>Interfaces between SOIMS and MOIMS</a:t>
            </a:r>
          </a:p>
          <a:p>
            <a:pPr lvl="2" eaLnBrk="1" hangingPunct="1"/>
            <a:r>
              <a:rPr lang="en-US" sz="1100" dirty="0">
                <a:solidFill>
                  <a:srgbClr val="0000FF"/>
                </a:solidFill>
                <a:latin typeface="Arial" charset="0"/>
                <a:ea typeface="ＭＳ Ｐゴシック" charset="0"/>
              </a:rPr>
              <a:t>Produce </a:t>
            </a:r>
            <a:r>
              <a:rPr lang="en-US" sz="1100" dirty="0" smtClean="0">
                <a:solidFill>
                  <a:srgbClr val="0000FF"/>
                </a:solidFill>
                <a:latin typeface="Arial" charset="0"/>
                <a:ea typeface="ＭＳ Ｐゴシック" charset="0"/>
              </a:rPr>
              <a:t>draft document with </a:t>
            </a:r>
            <a:r>
              <a:rPr lang="en-US" sz="1100" dirty="0">
                <a:solidFill>
                  <a:srgbClr val="0000FF"/>
                </a:solidFill>
                <a:latin typeface="Arial" charset="0"/>
                <a:ea typeface="ＭＳ Ｐゴシック" charset="0"/>
              </a:rPr>
              <a:t>agreed contents</a:t>
            </a:r>
          </a:p>
          <a:p>
            <a:pPr lvl="2" eaLnBrk="1" hangingPunct="1"/>
            <a:r>
              <a:rPr lang="en-US" sz="1100" dirty="0" smtClean="0">
                <a:solidFill>
                  <a:srgbClr val="0000FF"/>
                </a:solidFill>
                <a:latin typeface="Arial" charset="0"/>
                <a:ea typeface="ＭＳ Ｐゴシック" charset="0"/>
              </a:rPr>
              <a:t>Follow normal CCSDS practices to get document reviewed and published</a:t>
            </a:r>
            <a:endParaRPr lang="en-US" sz="1100" dirty="0">
              <a:solidFill>
                <a:srgbClr val="0000FF"/>
              </a:solidFill>
              <a:latin typeface="Arial" charset="0"/>
              <a:ea typeface="ＭＳ Ｐゴシック" charset="0"/>
            </a:endParaRPr>
          </a:p>
          <a:p>
            <a:pPr lvl="2" eaLnBrk="1" hangingPunct="1"/>
            <a:endParaRPr lang="en-US" sz="1000" dirty="0">
              <a:solidFill>
                <a:srgbClr val="0000FF"/>
              </a:solidFill>
              <a:latin typeface="Arial" charset="0"/>
              <a:ea typeface="ＭＳ Ｐゴシック" charset="0"/>
            </a:endParaRPr>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1100537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3374"/>
            <a:ext cx="6477000" cy="841026"/>
          </a:xfrm>
        </p:spPr>
        <p:txBody>
          <a:bodyPr>
            <a:noAutofit/>
          </a:bodyPr>
          <a:lstStyle/>
          <a:p>
            <a:r>
              <a:rPr lang="en-US" sz="2000" dirty="0" smtClean="0"/>
              <a:t>Relationship of SM&amp;C MO to other CCSDS Standards </a:t>
            </a:r>
            <a:r>
              <a:rPr lang="en-US" sz="2000" dirty="0"/>
              <a:t>(from CCSDS 520.0-G-</a:t>
            </a:r>
            <a:r>
              <a:rPr lang="en-US" sz="2000" dirty="0" smtClean="0"/>
              <a:t>3)</a:t>
            </a:r>
            <a:endParaRPr lang="en-US" sz="2000" dirty="0"/>
          </a:p>
        </p:txBody>
      </p:sp>
      <p:pic>
        <p:nvPicPr>
          <p:cNvPr id="6" name="Content Placeholder 5" descr="Screen Shot 2014-10-07 at 1.20.55 PM.png"/>
          <p:cNvPicPr>
            <a:picLocks noGrp="1" noChangeAspect="1"/>
          </p:cNvPicPr>
          <p:nvPr>
            <p:ph idx="1"/>
          </p:nvPr>
        </p:nvPicPr>
        <p:blipFill>
          <a:blip r:embed="rId2">
            <a:extLst>
              <a:ext uri="{28A0092B-C50C-407E-A947-70E740481C1C}">
                <a14:useLocalDpi xmlns:a14="http://schemas.microsoft.com/office/drawing/2010/main" val="0"/>
              </a:ext>
            </a:extLst>
          </a:blip>
          <a:srcRect l="-6138" r="-6138"/>
          <a:stretch>
            <a:fillRect/>
          </a:stretch>
        </p:blipFill>
        <p:spPr>
          <a:xfrm>
            <a:off x="0" y="1319399"/>
            <a:ext cx="9491958" cy="5220211"/>
          </a:xfrm>
        </p:spPr>
      </p:pic>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en-US" smtClean="0"/>
              <a:t>CSS MOIMS SOIS Services</a:t>
            </a:r>
            <a:endParaRPr lang="en-US"/>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D1FBE08E-CDD4-944A-B191-20B68C61983B}" type="slidenum">
              <a:rPr lang="en-US" smtClean="0"/>
              <a:t>6</a:t>
            </a:fld>
            <a:endParaRPr lang="en-US"/>
          </a:p>
        </p:txBody>
      </p:sp>
      <p:grpSp>
        <p:nvGrpSpPr>
          <p:cNvPr id="3" name="Group 2"/>
          <p:cNvGrpSpPr/>
          <p:nvPr/>
        </p:nvGrpSpPr>
        <p:grpSpPr>
          <a:xfrm>
            <a:off x="2496896" y="3646823"/>
            <a:ext cx="5709315" cy="1671877"/>
            <a:chOff x="2496896" y="3646823"/>
            <a:chExt cx="5709315" cy="1671877"/>
          </a:xfrm>
        </p:grpSpPr>
        <p:sp>
          <p:nvSpPr>
            <p:cNvPr id="7" name="Rectangle 6"/>
            <p:cNvSpPr/>
            <p:nvPr/>
          </p:nvSpPr>
          <p:spPr>
            <a:xfrm>
              <a:off x="2496896" y="3646823"/>
              <a:ext cx="2229497" cy="584776"/>
            </a:xfrm>
            <a:prstGeom prst="rect">
              <a:avLst/>
            </a:prstGeom>
            <a:solidFill>
              <a:srgbClr val="CCFFCC"/>
            </a:solidFill>
          </p:spPr>
          <p:txBody>
            <a:bodyPr wrap="none">
              <a:spAutoFit/>
            </a:bodyPr>
            <a:lstStyle/>
            <a:p>
              <a:r>
                <a:rPr lang="en-US" altLang="ja-JP" sz="1600" b="1" dirty="0" smtClean="0">
                  <a:solidFill>
                    <a:srgbClr val="FF0000"/>
                  </a:solidFill>
                </a:rPr>
                <a:t>CSS (SLE, CSTS, CSSM)</a:t>
              </a:r>
            </a:p>
            <a:p>
              <a:r>
                <a:rPr lang="en-US" altLang="ja-JP" sz="1600" b="1" dirty="0" smtClean="0">
                  <a:solidFill>
                    <a:srgbClr val="FF0000"/>
                  </a:solidFill>
                </a:rPr>
                <a:t>SLS (link &amp; lower layers)</a:t>
              </a:r>
            </a:p>
          </p:txBody>
        </p:sp>
        <p:sp>
          <p:nvSpPr>
            <p:cNvPr id="8" name="Rounded Rectangle 7"/>
            <p:cNvSpPr/>
            <p:nvPr/>
          </p:nvSpPr>
          <p:spPr>
            <a:xfrm>
              <a:off x="2496897" y="4217069"/>
              <a:ext cx="4024512"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6521408" y="3653971"/>
              <a:ext cx="1105316" cy="584776"/>
            </a:xfrm>
            <a:prstGeom prst="rect">
              <a:avLst/>
            </a:prstGeom>
            <a:solidFill>
              <a:schemeClr val="accent1">
                <a:lumMod val="40000"/>
                <a:lumOff val="60000"/>
              </a:schemeClr>
            </a:solidFill>
          </p:spPr>
          <p:txBody>
            <a:bodyPr wrap="square">
              <a:spAutoFit/>
            </a:bodyPr>
            <a:lstStyle/>
            <a:p>
              <a:r>
                <a:rPr lang="en-US" altLang="ja-JP" sz="1600" b="1" dirty="0" smtClean="0">
                  <a:solidFill>
                    <a:srgbClr val="FF0000"/>
                  </a:solidFill>
                </a:rPr>
                <a:t>SOIS Services </a:t>
              </a:r>
            </a:p>
          </p:txBody>
        </p:sp>
        <p:sp>
          <p:nvSpPr>
            <p:cNvPr id="10" name="Rounded Rectangle 9"/>
            <p:cNvSpPr/>
            <p:nvPr/>
          </p:nvSpPr>
          <p:spPr>
            <a:xfrm>
              <a:off x="6553200" y="4217069"/>
              <a:ext cx="1653011"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223850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139368"/>
            <a:ext cx="7162800" cy="698832"/>
          </a:xfrm>
        </p:spPr>
        <p:txBody>
          <a:bodyPr vert="horz" lIns="91440" tIns="45720" rIns="91440" bIns="45720" rtlCol="0" anchor="ctr">
            <a:noAutofit/>
          </a:bodyPr>
          <a:lstStyle/>
          <a:p>
            <a:r>
              <a:rPr lang="en-US" sz="2400" b="1" dirty="0">
                <a:latin typeface="Times New Roman" pitchFamily="18" charset="0"/>
                <a:cs typeface="Times New Roman" pitchFamily="18" charset="0"/>
              </a:rPr>
              <a:t>Cross Support / Mission Operations</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Interactions using Standard SLE / SM Services</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AutoShape 2"/>
          <p:cNvSpPr>
            <a:spLocks noChangeArrowheads="1"/>
          </p:cNvSpPr>
          <p:nvPr/>
        </p:nvSpPr>
        <p:spPr bwMode="auto">
          <a:xfrm>
            <a:off x="309748" y="2044454"/>
            <a:ext cx="1480775" cy="4064906"/>
          </a:xfrm>
          <a:prstGeom prst="cube">
            <a:avLst>
              <a:gd name="adj" fmla="val 15273"/>
            </a:avLst>
          </a:prstGeom>
          <a:solidFill>
            <a:srgbClr val="E0C62C"/>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10250" name="Line 3"/>
          <p:cNvSpPr>
            <a:spLocks noChangeShapeType="1"/>
          </p:cNvSpPr>
          <p:nvPr/>
        </p:nvSpPr>
        <p:spPr bwMode="auto">
          <a:xfrm>
            <a:off x="4637832" y="4363322"/>
            <a:ext cx="698500" cy="0"/>
          </a:xfrm>
          <a:prstGeom prst="line">
            <a:avLst/>
          </a:prstGeom>
          <a:noFill/>
          <a:ln w="28575" cmpd="sng">
            <a:solidFill>
              <a:srgbClr val="0000FF"/>
            </a:solidFill>
            <a:round/>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10251" name="AutoShape 4"/>
          <p:cNvSpPr>
            <a:spLocks noChangeArrowheads="1"/>
          </p:cNvSpPr>
          <p:nvPr/>
        </p:nvSpPr>
        <p:spPr bwMode="auto">
          <a:xfrm>
            <a:off x="2938410" y="2044453"/>
            <a:ext cx="5583722" cy="4064906"/>
          </a:xfrm>
          <a:prstGeom prst="cube">
            <a:avLst>
              <a:gd name="adj" fmla="val 5821"/>
            </a:avLst>
          </a:prstGeom>
          <a:solidFill>
            <a:srgbClr val="CCFF66"/>
          </a:solidFill>
          <a:ln w="9525">
            <a:solidFill>
              <a:schemeClr val="tx1"/>
            </a:solidFill>
            <a:round/>
            <a:headEnd/>
            <a:tailEnd/>
          </a:ln>
        </p:spPr>
        <p:txBody>
          <a:bodyPr wrap="none" anchor="ctr"/>
          <a:lstStyle/>
          <a:p>
            <a:pPr algn="ct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5" name="Rectangle 4"/>
          <p:cNvSpPr/>
          <p:nvPr/>
        </p:nvSpPr>
        <p:spPr bwMode="auto">
          <a:xfrm>
            <a:off x="1262354" y="3189008"/>
            <a:ext cx="5584372" cy="24601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kumimoji="1" lang="en-US" sz="2400">
              <a:solidFill>
                <a:srgbClr val="000000"/>
              </a:solidFill>
              <a:ea typeface="ＭＳ Ｐゴシック" charset="-128"/>
              <a:cs typeface="ＭＳ Ｐゴシック" charset="-128"/>
            </a:endParaRPr>
          </a:p>
        </p:txBody>
      </p:sp>
      <p:sp>
        <p:nvSpPr>
          <p:cNvPr id="6" name="Rectangle 5"/>
          <p:cNvSpPr/>
          <p:nvPr/>
        </p:nvSpPr>
        <p:spPr>
          <a:xfrm>
            <a:off x="745410" y="1219635"/>
            <a:ext cx="900403" cy="646331"/>
          </a:xfrm>
          <a:prstGeom prst="rect">
            <a:avLst/>
          </a:prstGeom>
        </p:spPr>
        <p:txBody>
          <a:bodyPr wrap="square">
            <a:spAutoFit/>
          </a:bodyPr>
          <a:lstStyle/>
          <a:p>
            <a:pPr algn="ctr" fontAlgn="base">
              <a:spcBef>
                <a:spcPct val="0"/>
              </a:spcBef>
              <a:spcAft>
                <a:spcPct val="0"/>
              </a:spcAft>
            </a:pPr>
            <a:r>
              <a:rPr kumimoji="1" lang="en-US" b="1" dirty="0">
                <a:solidFill>
                  <a:srgbClr val="000000"/>
                </a:solidFill>
                <a:ea typeface="ＭＳ Ｐゴシック" pitchFamily="34" charset="-128"/>
                <a:cs typeface="Arial" pitchFamily="34" charset="0"/>
              </a:rPr>
              <a:t>ABA</a:t>
            </a: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ESLT</a:t>
            </a:r>
          </a:p>
        </p:txBody>
      </p:sp>
      <p:sp>
        <p:nvSpPr>
          <p:cNvPr id="7" name="Rectangle 6"/>
          <p:cNvSpPr/>
          <p:nvPr/>
        </p:nvSpPr>
        <p:spPr>
          <a:xfrm>
            <a:off x="4874339" y="1219635"/>
            <a:ext cx="1244952" cy="646331"/>
          </a:xfrm>
          <a:prstGeom prst="rect">
            <a:avLst/>
          </a:prstGeom>
        </p:spPr>
        <p:txBody>
          <a:bodyPr wrap="square">
            <a:spAutoFit/>
          </a:bodyPr>
          <a:lstStyle/>
          <a:p>
            <a:pPr algn="ctr" fontAlgn="base">
              <a:spcBef>
                <a:spcPct val="0"/>
              </a:spcBef>
              <a:spcAft>
                <a:spcPct val="0"/>
              </a:spcAft>
            </a:pPr>
            <a:r>
              <a:rPr kumimoji="1" lang="en-US" b="1" dirty="0" smtClean="0">
                <a:solidFill>
                  <a:srgbClr val="000000"/>
                </a:solidFill>
                <a:ea typeface="ＭＳ Ｐゴシック" pitchFamily="34" charset="-128"/>
                <a:cs typeface="Arial" pitchFamily="34" charset="0"/>
              </a:rPr>
              <a:t>Earth User </a:t>
            </a:r>
            <a:endParaRPr kumimoji="1" lang="en-US" b="1" dirty="0">
              <a:solidFill>
                <a:srgbClr val="000000"/>
              </a:solidFill>
              <a:ea typeface="ＭＳ Ｐゴシック" pitchFamily="34" charset="-128"/>
              <a:cs typeface="Arial" pitchFamily="34" charset="0"/>
            </a:endParaRPr>
          </a:p>
          <a:p>
            <a:pPr algn="ctr" fontAlgn="base">
              <a:spcBef>
                <a:spcPct val="0"/>
              </a:spcBef>
              <a:spcAft>
                <a:spcPct val="0"/>
              </a:spcAft>
            </a:pPr>
            <a:r>
              <a:rPr kumimoji="1" lang="en-US" b="1" dirty="0">
                <a:solidFill>
                  <a:srgbClr val="000000"/>
                </a:solidFill>
                <a:ea typeface="ＭＳ Ｐゴシック" pitchFamily="34" charset="-128"/>
                <a:cs typeface="Arial" pitchFamily="34" charset="0"/>
              </a:rPr>
              <a:t>Node</a:t>
            </a:r>
          </a:p>
        </p:txBody>
      </p:sp>
      <p:sp>
        <p:nvSpPr>
          <p:cNvPr id="19" name="Oval 7"/>
          <p:cNvSpPr>
            <a:spLocks noChangeArrowheads="1"/>
          </p:cNvSpPr>
          <p:nvPr/>
        </p:nvSpPr>
        <p:spPr bwMode="auto">
          <a:xfrm>
            <a:off x="3179498" y="2493567"/>
            <a:ext cx="1892620" cy="544682"/>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a:t>
            </a:r>
            <a:r>
              <a:rPr kumimoji="1" lang="en-US" sz="1000" dirty="0" smtClean="0">
                <a:solidFill>
                  <a:srgbClr val="000000"/>
                </a:solidFill>
                <a:ea typeface="ＭＳ Ｐゴシック" pitchFamily="34" charset="-128"/>
                <a:cs typeface="Helvetica" pitchFamily="34" charset="0"/>
              </a:rPr>
              <a:t>Management Application</a:t>
            </a:r>
            <a:endParaRPr kumimoji="1" lang="en-US" sz="1000" dirty="0">
              <a:solidFill>
                <a:srgbClr val="000000"/>
              </a:solidFill>
              <a:ea typeface="ＭＳ Ｐゴシック" pitchFamily="34" charset="-128"/>
              <a:cs typeface="Helvetica" pitchFamily="34" charset="0"/>
            </a:endParaRP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(Planning &amp; Scheduling)</a:t>
            </a:r>
          </a:p>
        </p:txBody>
      </p:sp>
      <p:sp>
        <p:nvSpPr>
          <p:cNvPr id="22" name="Oval 7"/>
          <p:cNvSpPr>
            <a:spLocks noChangeArrowheads="1"/>
          </p:cNvSpPr>
          <p:nvPr/>
        </p:nvSpPr>
        <p:spPr bwMode="auto">
          <a:xfrm>
            <a:off x="3820498" y="4548842"/>
            <a:ext cx="1393876"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a:t>
            </a:r>
            <a:r>
              <a:rPr lang="en-US" sz="1000" dirty="0" smtClean="0">
                <a:solidFill>
                  <a:prstClr val="black"/>
                </a:solidFill>
                <a:latin typeface="Helvetica" pitchFamily="34" charset="0"/>
                <a:ea typeface="ÇlÇr ñæí©"/>
                <a:cs typeface="Helvetica" pitchFamily="34" charset="0"/>
              </a:rPr>
              <a:t>Application</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(Packet Processing</a:t>
            </a:r>
            <a:r>
              <a:rPr lang="en-US" sz="1000" dirty="0">
                <a:solidFill>
                  <a:prstClr val="black"/>
                </a:solidFill>
                <a:latin typeface="Helvetica" pitchFamily="34" charset="0"/>
                <a:ea typeface="ÇlÇr ñæí©"/>
                <a:cs typeface="Helvetica" pitchFamily="34" charset="0"/>
              </a:rPr>
              <a:t>)</a:t>
            </a:r>
          </a:p>
        </p:txBody>
      </p:sp>
      <p:sp>
        <p:nvSpPr>
          <p:cNvPr id="23" name="Oval 7"/>
          <p:cNvSpPr>
            <a:spLocks noChangeArrowheads="1"/>
          </p:cNvSpPr>
          <p:nvPr/>
        </p:nvSpPr>
        <p:spPr bwMode="auto">
          <a:xfrm>
            <a:off x="3418344" y="5280172"/>
            <a:ext cx="1368017" cy="61126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RCF</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Processing)</a:t>
            </a:r>
          </a:p>
        </p:txBody>
      </p:sp>
      <p:sp>
        <p:nvSpPr>
          <p:cNvPr id="25" name="Oval 7"/>
          <p:cNvSpPr>
            <a:spLocks noChangeArrowheads="1"/>
          </p:cNvSpPr>
          <p:nvPr/>
        </p:nvSpPr>
        <p:spPr bwMode="auto">
          <a:xfrm>
            <a:off x="5986196" y="5250112"/>
            <a:ext cx="1283562" cy="58581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User Radiometric</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Data Processing</a:t>
            </a:r>
            <a:endParaRPr lang="en-US" sz="1000" dirty="0">
              <a:solidFill>
                <a:prstClr val="black"/>
              </a:solidFill>
              <a:latin typeface="Helvetica" pitchFamily="34" charset="0"/>
              <a:ea typeface="ÇlÇr ñæí©"/>
              <a:cs typeface="Helvetica" pitchFamily="34" charset="0"/>
            </a:endParaRPr>
          </a:p>
        </p:txBody>
      </p:sp>
      <p:sp>
        <p:nvSpPr>
          <p:cNvPr id="26" name="Oval 7"/>
          <p:cNvSpPr>
            <a:spLocks noChangeArrowheads="1"/>
          </p:cNvSpPr>
          <p:nvPr/>
        </p:nvSpPr>
        <p:spPr bwMode="auto">
          <a:xfrm>
            <a:off x="3345368" y="3108439"/>
            <a:ext cx="1554753"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User Service Monitor Data Processing</a:t>
            </a:r>
          </a:p>
        </p:txBody>
      </p:sp>
      <p:sp>
        <p:nvSpPr>
          <p:cNvPr id="27" name="Oval 7"/>
          <p:cNvSpPr>
            <a:spLocks noChangeArrowheads="1"/>
          </p:cNvSpPr>
          <p:nvPr/>
        </p:nvSpPr>
        <p:spPr bwMode="auto">
          <a:xfrm>
            <a:off x="3387652" y="3824800"/>
            <a:ext cx="1424568" cy="587449"/>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User F-CLTU </a:t>
            </a:r>
            <a:br>
              <a:rPr lang="en-US" sz="1000" dirty="0">
                <a:solidFill>
                  <a:prstClr val="black"/>
                </a:solidFill>
                <a:latin typeface="Helvetica" pitchFamily="34" charset="0"/>
                <a:ea typeface="ÇlÇr ñæí©"/>
                <a:cs typeface="Helvetica" pitchFamily="34" charset="0"/>
              </a:rPr>
            </a:br>
            <a:r>
              <a:rPr lang="en-US" sz="1000" dirty="0">
                <a:solidFill>
                  <a:prstClr val="black"/>
                </a:solidFill>
                <a:latin typeface="Helvetica" pitchFamily="34" charset="0"/>
                <a:ea typeface="ÇlÇr ñæí©"/>
                <a:cs typeface="Helvetica" pitchFamily="34" charset="0"/>
              </a:rPr>
              <a:t>Application</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(CLTU Processing</a:t>
            </a:r>
            <a:r>
              <a:rPr lang="en-US" sz="1000" dirty="0">
                <a:solidFill>
                  <a:prstClr val="black"/>
                </a:solidFill>
                <a:latin typeface="Helvetica" pitchFamily="34" charset="0"/>
                <a:ea typeface="ÇlÇr ñæí©"/>
                <a:cs typeface="Helvetica" pitchFamily="34" charset="0"/>
              </a:rPr>
              <a:t>)</a:t>
            </a:r>
          </a:p>
        </p:txBody>
      </p:sp>
      <p:sp>
        <p:nvSpPr>
          <p:cNvPr id="28" name="Text Box 301"/>
          <p:cNvSpPr txBox="1">
            <a:spLocks noChangeArrowheads="1"/>
          </p:cNvSpPr>
          <p:nvPr/>
        </p:nvSpPr>
        <p:spPr bwMode="auto">
          <a:xfrm>
            <a:off x="1752033" y="5993125"/>
            <a:ext cx="1095191" cy="60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0000FF"/>
                </a:solidFill>
                <a:cs typeface="Arial" pitchFamily="34" charset="0"/>
              </a:rPr>
              <a:t>Service</a:t>
            </a:r>
          </a:p>
          <a:p>
            <a:pPr defTabSz="457200" eaLnBrk="1" fontAlgn="base" hangingPunct="1">
              <a:spcBef>
                <a:spcPct val="0"/>
              </a:spcBef>
              <a:spcAft>
                <a:spcPct val="0"/>
              </a:spcAft>
            </a:pPr>
            <a:r>
              <a:rPr lang="en-US" sz="1100" b="1" i="1" dirty="0" smtClean="0">
                <a:solidFill>
                  <a:srgbClr val="0000FF"/>
                </a:solidFill>
                <a:cs typeface="Arial" pitchFamily="34" charset="0"/>
              </a:rPr>
              <a:t>Delivery (SD)</a:t>
            </a:r>
            <a:endParaRPr lang="en-US" sz="1100" b="1" i="1" dirty="0">
              <a:solidFill>
                <a:srgbClr val="0000FF"/>
              </a:solidFill>
              <a:cs typeface="Arial" pitchFamily="34" charset="0"/>
            </a:endParaRPr>
          </a:p>
          <a:p>
            <a:pPr defTabSz="457200" eaLnBrk="1" fontAlgn="base" hangingPunct="1">
              <a:spcBef>
                <a:spcPct val="0"/>
              </a:spcBef>
              <a:spcAft>
                <a:spcPct val="0"/>
              </a:spcAft>
            </a:pPr>
            <a:r>
              <a:rPr lang="en-US" sz="1100" b="1" i="1" dirty="0">
                <a:solidFill>
                  <a:srgbClr val="0000FF"/>
                </a:solidFill>
                <a:cs typeface="Arial" pitchFamily="34" charset="0"/>
              </a:rPr>
              <a:t>Interfaces</a:t>
            </a:r>
          </a:p>
        </p:txBody>
      </p:sp>
      <p:sp>
        <p:nvSpPr>
          <p:cNvPr id="29" name="Line 302"/>
          <p:cNvSpPr>
            <a:spLocks noChangeShapeType="1"/>
          </p:cNvSpPr>
          <p:nvPr/>
        </p:nvSpPr>
        <p:spPr bwMode="auto">
          <a:xfrm flipH="1">
            <a:off x="1583018" y="4160750"/>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0" name="Line 304"/>
          <p:cNvSpPr>
            <a:spLocks noChangeShapeType="1"/>
          </p:cNvSpPr>
          <p:nvPr/>
        </p:nvSpPr>
        <p:spPr bwMode="auto">
          <a:xfrm flipH="1" flipV="1">
            <a:off x="1590749" y="2752075"/>
            <a:ext cx="1347661" cy="7937"/>
          </a:xfrm>
          <a:prstGeom prst="line">
            <a:avLst/>
          </a:prstGeom>
          <a:noFill/>
          <a:ln w="76320">
            <a:solidFill>
              <a:srgbClr val="FF0000"/>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1" name="Text Box 306"/>
          <p:cNvSpPr txBox="1">
            <a:spLocks noChangeArrowheads="1"/>
          </p:cNvSpPr>
          <p:nvPr/>
        </p:nvSpPr>
        <p:spPr bwMode="auto">
          <a:xfrm>
            <a:off x="1752033" y="1744557"/>
            <a:ext cx="1292597" cy="77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r>
              <a:rPr lang="en-US" sz="1100" b="1" i="1" dirty="0">
                <a:solidFill>
                  <a:srgbClr val="FF0000"/>
                </a:solidFill>
                <a:cs typeface="Arial" pitchFamily="34" charset="0"/>
              </a:rPr>
              <a:t>Service</a:t>
            </a:r>
          </a:p>
          <a:p>
            <a:pPr defTabSz="457200" eaLnBrk="1" fontAlgn="base" hangingPunct="1">
              <a:spcBef>
                <a:spcPct val="0"/>
              </a:spcBef>
              <a:spcAft>
                <a:spcPct val="0"/>
              </a:spcAft>
            </a:pPr>
            <a:r>
              <a:rPr lang="en-US" sz="1100" b="1" i="1" dirty="0" smtClean="0">
                <a:solidFill>
                  <a:srgbClr val="FF0000"/>
                </a:solidFill>
                <a:cs typeface="Arial" pitchFamily="34" charset="0"/>
              </a:rPr>
              <a:t>Management  (SM)</a:t>
            </a:r>
            <a:br>
              <a:rPr lang="en-US" sz="1100" b="1" i="1" dirty="0" smtClean="0">
                <a:solidFill>
                  <a:srgbClr val="FF0000"/>
                </a:solidFill>
                <a:cs typeface="Arial" pitchFamily="34" charset="0"/>
              </a:rPr>
            </a:br>
            <a:r>
              <a:rPr lang="en-US" sz="1100" b="1" i="1" dirty="0" smtClean="0">
                <a:solidFill>
                  <a:srgbClr val="FF0000"/>
                </a:solidFill>
                <a:cs typeface="Arial" pitchFamily="34" charset="0"/>
              </a:rPr>
              <a:t>Interface (I/F)</a:t>
            </a:r>
            <a:endParaRPr lang="en-US" sz="1100" b="1" i="1" dirty="0">
              <a:solidFill>
                <a:srgbClr val="FF0000"/>
              </a:solidFill>
              <a:cs typeface="Arial" pitchFamily="34" charset="0"/>
            </a:endParaRPr>
          </a:p>
        </p:txBody>
      </p:sp>
      <p:sp>
        <p:nvSpPr>
          <p:cNvPr id="32" name="Line 302"/>
          <p:cNvSpPr>
            <a:spLocks noChangeShapeType="1"/>
          </p:cNvSpPr>
          <p:nvPr/>
        </p:nvSpPr>
        <p:spPr bwMode="auto">
          <a:xfrm flipH="1">
            <a:off x="1581222" y="488574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3" name="Line 302"/>
          <p:cNvSpPr>
            <a:spLocks noChangeShapeType="1"/>
          </p:cNvSpPr>
          <p:nvPr/>
        </p:nvSpPr>
        <p:spPr bwMode="auto">
          <a:xfrm flipH="1">
            <a:off x="1581221" y="3438199"/>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4" name="Line 302"/>
          <p:cNvSpPr>
            <a:spLocks noChangeShapeType="1"/>
          </p:cNvSpPr>
          <p:nvPr/>
        </p:nvSpPr>
        <p:spPr bwMode="auto">
          <a:xfrm flipH="1">
            <a:off x="1581224" y="5605474"/>
            <a:ext cx="1357186" cy="3175"/>
          </a:xfrm>
          <a:prstGeom prst="line">
            <a:avLst/>
          </a:prstGeom>
          <a:noFill/>
          <a:ln w="76320">
            <a:solidFill>
              <a:srgbClr val="0000FF"/>
            </a:solidFill>
            <a:miter lim="800000"/>
            <a:headEnd/>
            <a:tailEnd/>
          </a:ln>
          <a:extLst>
            <a:ext uri="{909E8E84-426E-40dd-AFC4-6F175D3DCCD1}">
              <a14:hiddenFill xmlns:a14="http://schemas.microsoft.com/office/drawing/2010/main">
                <a:noFill/>
              </a14:hiddenFill>
            </a:ext>
          </a:extLst>
        </p:spPr>
        <p:txBody>
          <a:bodyPr/>
          <a:lstStyle/>
          <a:p>
            <a:pPr defTabSz="457200" fontAlgn="base">
              <a:spcBef>
                <a:spcPct val="0"/>
              </a:spcBef>
              <a:spcAft>
                <a:spcPct val="0"/>
              </a:spcAft>
            </a:pPr>
            <a:endParaRPr kumimoji="1" lang="en-US">
              <a:solidFill>
                <a:srgbClr val="000000"/>
              </a:solidFill>
              <a:ea typeface="ＭＳ Ｐゴシック" pitchFamily="34" charset="-128"/>
            </a:endParaRPr>
          </a:p>
        </p:txBody>
      </p:sp>
      <p:sp>
        <p:nvSpPr>
          <p:cNvPr id="35" name="Oval 7"/>
          <p:cNvSpPr>
            <a:spLocks noChangeArrowheads="1"/>
          </p:cNvSpPr>
          <p:nvPr/>
        </p:nvSpPr>
        <p:spPr bwMode="auto">
          <a:xfrm>
            <a:off x="6878564"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Flight</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Dynamics</a:t>
            </a:r>
            <a:endParaRPr lang="en-US" sz="1000" dirty="0">
              <a:solidFill>
                <a:prstClr val="black"/>
              </a:solidFill>
              <a:latin typeface="Helvetica" pitchFamily="34" charset="0"/>
              <a:ea typeface="ÇlÇr ñæí©"/>
              <a:cs typeface="Helvetica" pitchFamily="34" charset="0"/>
            </a:endParaRPr>
          </a:p>
        </p:txBody>
      </p:sp>
      <p:sp>
        <p:nvSpPr>
          <p:cNvPr id="36" name="Oval 7"/>
          <p:cNvSpPr>
            <a:spLocks noChangeArrowheads="1"/>
          </p:cNvSpPr>
          <p:nvPr/>
        </p:nvSpPr>
        <p:spPr bwMode="auto">
          <a:xfrm>
            <a:off x="5477510" y="2471315"/>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Planning</a:t>
            </a:r>
            <a:endParaRPr lang="en-US" sz="1000" dirty="0">
              <a:solidFill>
                <a:prstClr val="black"/>
              </a:solidFill>
              <a:latin typeface="Helvetica" pitchFamily="34" charset="0"/>
              <a:ea typeface="ÇlÇr ñæí©"/>
              <a:cs typeface="Helvetica" pitchFamily="34" charset="0"/>
            </a:endParaRPr>
          </a:p>
        </p:txBody>
      </p:sp>
      <p:sp>
        <p:nvSpPr>
          <p:cNvPr id="37" name="Oval 7"/>
          <p:cNvSpPr>
            <a:spLocks noChangeArrowheads="1"/>
          </p:cNvSpPr>
          <p:nvPr/>
        </p:nvSpPr>
        <p:spPr bwMode="auto">
          <a:xfrm>
            <a:off x="6878564" y="2459166"/>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Schedule</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Execution</a:t>
            </a:r>
            <a:endParaRPr lang="en-US" sz="1000" dirty="0">
              <a:solidFill>
                <a:prstClr val="black"/>
              </a:solidFill>
              <a:latin typeface="Helvetica" pitchFamily="34" charset="0"/>
              <a:ea typeface="ÇlÇr ñæí©"/>
              <a:cs typeface="Helvetica" pitchFamily="34" charset="0"/>
            </a:endParaRPr>
          </a:p>
        </p:txBody>
      </p:sp>
      <p:sp>
        <p:nvSpPr>
          <p:cNvPr id="38" name="Oval 7"/>
          <p:cNvSpPr>
            <a:spLocks noChangeArrowheads="1"/>
          </p:cNvSpPr>
          <p:nvPr/>
        </p:nvSpPr>
        <p:spPr bwMode="auto">
          <a:xfrm>
            <a:off x="5496815" y="3185448"/>
            <a:ext cx="1283562" cy="585817"/>
          </a:xfrm>
          <a:prstGeom prst="ellipse">
            <a:avLst/>
          </a:prstGeom>
          <a:solidFill>
            <a:schemeClr val="accent1">
              <a:lumMod val="60000"/>
              <a:lumOff val="40000"/>
            </a:schemeClr>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Monitor &amp;</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Control</a:t>
            </a:r>
            <a:endParaRPr lang="en-US" sz="1000" dirty="0">
              <a:solidFill>
                <a:prstClr val="black"/>
              </a:solidFill>
              <a:latin typeface="Helvetica" pitchFamily="34" charset="0"/>
              <a:ea typeface="ÇlÇr ñæí©"/>
              <a:cs typeface="Helvetica" pitchFamily="34" charset="0"/>
            </a:endParaRPr>
          </a:p>
        </p:txBody>
      </p:sp>
      <p:sp>
        <p:nvSpPr>
          <p:cNvPr id="40" name="Oval 7"/>
          <p:cNvSpPr>
            <a:spLocks noChangeArrowheads="1"/>
          </p:cNvSpPr>
          <p:nvPr/>
        </p:nvSpPr>
        <p:spPr bwMode="auto">
          <a:xfrm rot="16200000">
            <a:off x="2809675" y="408772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1" name="Oval 7"/>
          <p:cNvSpPr>
            <a:spLocks noChangeArrowheads="1"/>
          </p:cNvSpPr>
          <p:nvPr/>
        </p:nvSpPr>
        <p:spPr bwMode="auto">
          <a:xfrm rot="16200000">
            <a:off x="2807879"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2" name="Oval 7"/>
          <p:cNvSpPr>
            <a:spLocks noChangeArrowheads="1"/>
          </p:cNvSpPr>
          <p:nvPr/>
        </p:nvSpPr>
        <p:spPr bwMode="auto">
          <a:xfrm rot="16200000">
            <a:off x="2807878" y="3357211"/>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3" name="Oval 7"/>
          <p:cNvSpPr>
            <a:spLocks noChangeArrowheads="1"/>
          </p:cNvSpPr>
          <p:nvPr/>
        </p:nvSpPr>
        <p:spPr bwMode="auto">
          <a:xfrm rot="16200000">
            <a:off x="2807881" y="552050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4" name="Oval 7"/>
          <p:cNvSpPr>
            <a:spLocks noChangeArrowheads="1"/>
          </p:cNvSpPr>
          <p:nvPr/>
        </p:nvSpPr>
        <p:spPr bwMode="auto">
          <a:xfrm rot="16200000">
            <a:off x="1444049" y="4090894"/>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5" name="Oval 7"/>
          <p:cNvSpPr>
            <a:spLocks noChangeArrowheads="1"/>
          </p:cNvSpPr>
          <p:nvPr/>
        </p:nvSpPr>
        <p:spPr bwMode="auto">
          <a:xfrm rot="16200000">
            <a:off x="1442253" y="4808740"/>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6" name="Oval 7"/>
          <p:cNvSpPr>
            <a:spLocks noChangeArrowheads="1"/>
          </p:cNvSpPr>
          <p:nvPr/>
        </p:nvSpPr>
        <p:spPr bwMode="auto">
          <a:xfrm rot="16200000">
            <a:off x="1442252" y="3354037"/>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7" name="Oval 7"/>
          <p:cNvSpPr>
            <a:spLocks noChangeArrowheads="1"/>
          </p:cNvSpPr>
          <p:nvPr/>
        </p:nvSpPr>
        <p:spPr bwMode="auto">
          <a:xfrm rot="16200000">
            <a:off x="1442255" y="5514159"/>
            <a:ext cx="261057" cy="146060"/>
          </a:xfrm>
          <a:prstGeom prst="ellipse">
            <a:avLst/>
          </a:prstGeom>
          <a:solidFill>
            <a:srgbClr val="3366FF"/>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8" name="Oval 7"/>
          <p:cNvSpPr>
            <a:spLocks noChangeArrowheads="1"/>
          </p:cNvSpPr>
          <p:nvPr/>
        </p:nvSpPr>
        <p:spPr bwMode="auto">
          <a:xfrm rot="16200000">
            <a:off x="1442255"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49" name="Oval 7"/>
          <p:cNvSpPr>
            <a:spLocks noChangeArrowheads="1"/>
          </p:cNvSpPr>
          <p:nvPr/>
        </p:nvSpPr>
        <p:spPr bwMode="auto">
          <a:xfrm rot="16200000">
            <a:off x="2807881" y="2679044"/>
            <a:ext cx="261057" cy="146060"/>
          </a:xfrm>
          <a:prstGeom prst="ellipse">
            <a:avLst/>
          </a:prstGeom>
          <a:solidFill>
            <a:srgbClr val="FF0000"/>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endParaRPr lang="en-US" sz="1000" dirty="0">
              <a:solidFill>
                <a:prstClr val="black"/>
              </a:solidFill>
              <a:latin typeface="Helvetica" pitchFamily="34" charset="0"/>
              <a:ea typeface="ÇlÇr ñæí©"/>
              <a:cs typeface="Helvetica" pitchFamily="34" charset="0"/>
            </a:endParaRPr>
          </a:p>
        </p:txBody>
      </p:sp>
      <p:sp>
        <p:nvSpPr>
          <p:cNvPr id="8" name="Rectangle 7"/>
          <p:cNvSpPr/>
          <p:nvPr/>
        </p:nvSpPr>
        <p:spPr>
          <a:xfrm>
            <a:off x="1876258" y="2760012"/>
            <a:ext cx="936161" cy="246221"/>
          </a:xfrm>
          <a:prstGeom prst="rect">
            <a:avLst/>
          </a:prstGeom>
        </p:spPr>
        <p:txBody>
          <a:bodyPr wrap="none">
            <a:spAutoFit/>
          </a:bodyPr>
          <a:lstStyle/>
          <a:p>
            <a:r>
              <a:rPr lang="en-US" sz="1000" b="1" i="1" dirty="0" smtClean="0">
                <a:solidFill>
                  <a:srgbClr val="FF0000"/>
                </a:solidFill>
                <a:cs typeface="Arial" pitchFamily="34" charset="0"/>
              </a:rPr>
              <a:t>SM over HTTP</a:t>
            </a:r>
            <a:endParaRPr lang="en-US" sz="1000" dirty="0"/>
          </a:p>
        </p:txBody>
      </p:sp>
      <p:sp>
        <p:nvSpPr>
          <p:cNvPr id="50" name="Rectangle 49"/>
          <p:cNvSpPr/>
          <p:nvPr/>
        </p:nvSpPr>
        <p:spPr>
          <a:xfrm>
            <a:off x="1817932" y="4168826"/>
            <a:ext cx="1051577" cy="246221"/>
          </a:xfrm>
          <a:prstGeom prst="rect">
            <a:avLst/>
          </a:prstGeom>
        </p:spPr>
        <p:txBody>
          <a:bodyPr wrap="none">
            <a:spAutoFit/>
          </a:bodyPr>
          <a:lstStyle/>
          <a:p>
            <a:r>
              <a:rPr lang="en-US" sz="1000" b="1" i="1" dirty="0" smtClean="0">
                <a:solidFill>
                  <a:srgbClr val="FF0000"/>
                </a:solidFill>
                <a:cs typeface="Arial" pitchFamily="34" charset="0"/>
              </a:rPr>
              <a:t>F-CLTU over TCP</a:t>
            </a:r>
            <a:endParaRPr lang="en-US" sz="1000" dirty="0"/>
          </a:p>
        </p:txBody>
      </p:sp>
      <p:sp>
        <p:nvSpPr>
          <p:cNvPr id="51" name="Rectangle 50"/>
          <p:cNvSpPr/>
          <p:nvPr/>
        </p:nvSpPr>
        <p:spPr>
          <a:xfrm>
            <a:off x="1861226" y="4890906"/>
            <a:ext cx="923337" cy="246221"/>
          </a:xfrm>
          <a:prstGeom prst="rect">
            <a:avLst/>
          </a:prstGeom>
        </p:spPr>
        <p:txBody>
          <a:bodyPr wrap="none">
            <a:spAutoFit/>
          </a:bodyPr>
          <a:lstStyle/>
          <a:p>
            <a:r>
              <a:rPr lang="en-US" sz="1000" b="1" i="1" dirty="0" smtClean="0">
                <a:solidFill>
                  <a:srgbClr val="FF0000"/>
                </a:solidFill>
                <a:cs typeface="Arial" pitchFamily="34" charset="0"/>
              </a:rPr>
              <a:t>R-CF over TCP</a:t>
            </a:r>
            <a:endParaRPr lang="en-US" sz="1000" dirty="0"/>
          </a:p>
        </p:txBody>
      </p:sp>
      <p:sp>
        <p:nvSpPr>
          <p:cNvPr id="52" name="Rectangle 51"/>
          <p:cNvSpPr/>
          <p:nvPr/>
        </p:nvSpPr>
        <p:spPr>
          <a:xfrm>
            <a:off x="1752030" y="3441374"/>
            <a:ext cx="1166994" cy="246221"/>
          </a:xfrm>
          <a:prstGeom prst="rect">
            <a:avLst/>
          </a:prstGeom>
        </p:spPr>
        <p:txBody>
          <a:bodyPr wrap="none">
            <a:spAutoFit/>
          </a:bodyPr>
          <a:lstStyle/>
          <a:p>
            <a:r>
              <a:rPr lang="en-US" sz="1000" b="1" i="1" dirty="0" smtClean="0">
                <a:solidFill>
                  <a:srgbClr val="FF0000"/>
                </a:solidFill>
                <a:cs typeface="Arial" pitchFamily="34" charset="0"/>
              </a:rPr>
              <a:t>MD-CSTS over TCP</a:t>
            </a:r>
            <a:endParaRPr lang="en-US" sz="1000" dirty="0"/>
          </a:p>
        </p:txBody>
      </p:sp>
      <p:sp>
        <p:nvSpPr>
          <p:cNvPr id="53" name="Rectangle 52"/>
          <p:cNvSpPr/>
          <p:nvPr/>
        </p:nvSpPr>
        <p:spPr>
          <a:xfrm>
            <a:off x="1752033" y="5605474"/>
            <a:ext cx="1117476" cy="246221"/>
          </a:xfrm>
          <a:prstGeom prst="rect">
            <a:avLst/>
          </a:prstGeom>
        </p:spPr>
        <p:txBody>
          <a:bodyPr wrap="none">
            <a:spAutoFit/>
          </a:bodyPr>
          <a:lstStyle/>
          <a:p>
            <a:r>
              <a:rPr lang="en-US" sz="1000" b="1" i="1" dirty="0">
                <a:solidFill>
                  <a:srgbClr val="FF0000"/>
                </a:solidFill>
                <a:cs typeface="Arial" pitchFamily="34" charset="0"/>
              </a:rPr>
              <a:t>T</a:t>
            </a:r>
            <a:r>
              <a:rPr lang="en-US" sz="1000" b="1" i="1" dirty="0" smtClean="0">
                <a:solidFill>
                  <a:srgbClr val="FF0000"/>
                </a:solidFill>
                <a:cs typeface="Arial" pitchFamily="34" charset="0"/>
              </a:rPr>
              <a:t>D-CSTS over TCP</a:t>
            </a:r>
            <a:endParaRPr lang="en-US" sz="1000" dirty="0"/>
          </a:p>
        </p:txBody>
      </p:sp>
      <p:cxnSp>
        <p:nvCxnSpPr>
          <p:cNvPr id="59" name="Curved Connector 58"/>
          <p:cNvCxnSpPr>
            <a:stCxn id="43" idx="4"/>
            <a:endCxn id="25" idx="3"/>
          </p:cNvCxnSpPr>
          <p:nvPr/>
        </p:nvCxnSpPr>
        <p:spPr>
          <a:xfrm>
            <a:off x="3011440" y="5593537"/>
            <a:ext cx="3162729" cy="156601"/>
          </a:xfrm>
          <a:prstGeom prst="curvedConnector4">
            <a:avLst>
              <a:gd name="adj1" fmla="val 10862"/>
              <a:gd name="adj2" fmla="val 48991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41" idx="4"/>
            <a:endCxn id="23" idx="2"/>
          </p:cNvCxnSpPr>
          <p:nvPr/>
        </p:nvCxnSpPr>
        <p:spPr>
          <a:xfrm>
            <a:off x="3011438" y="4881770"/>
            <a:ext cx="406906" cy="70403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Curved Connector 75"/>
          <p:cNvCxnSpPr>
            <a:stCxn id="42" idx="4"/>
            <a:endCxn id="26" idx="2"/>
          </p:cNvCxnSpPr>
          <p:nvPr/>
        </p:nvCxnSpPr>
        <p:spPr>
          <a:xfrm flipV="1">
            <a:off x="3011437" y="3401348"/>
            <a:ext cx="333931" cy="28893"/>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0" name="Curved Connector 79"/>
          <p:cNvCxnSpPr>
            <a:stCxn id="27" idx="2"/>
            <a:endCxn id="40" idx="4"/>
          </p:cNvCxnSpPr>
          <p:nvPr/>
        </p:nvCxnSpPr>
        <p:spPr>
          <a:xfrm rot="10800000" flipV="1">
            <a:off x="3013234" y="4118524"/>
            <a:ext cx="374418" cy="42225"/>
          </a:xfrm>
          <a:prstGeom prst="curvedConnector3">
            <a:avLst>
              <a:gd name="adj1" fmla="val 50000"/>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Curved Connector 87"/>
          <p:cNvCxnSpPr>
            <a:stCxn id="26" idx="6"/>
            <a:endCxn id="38" idx="2"/>
          </p:cNvCxnSpPr>
          <p:nvPr/>
        </p:nvCxnSpPr>
        <p:spPr>
          <a:xfrm>
            <a:off x="4900121" y="3401348"/>
            <a:ext cx="596694" cy="77009"/>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1" name="Curved Connector 90"/>
          <p:cNvCxnSpPr>
            <a:stCxn id="25" idx="6"/>
            <a:endCxn id="35" idx="4"/>
          </p:cNvCxnSpPr>
          <p:nvPr/>
        </p:nvCxnSpPr>
        <p:spPr>
          <a:xfrm flipV="1">
            <a:off x="7269758" y="3771265"/>
            <a:ext cx="250587" cy="177175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4" name="Curved Connector 93"/>
          <p:cNvCxnSpPr>
            <a:stCxn id="36" idx="2"/>
            <a:endCxn id="19" idx="6"/>
          </p:cNvCxnSpPr>
          <p:nvPr/>
        </p:nvCxnSpPr>
        <p:spPr>
          <a:xfrm rot="10800000" flipV="1">
            <a:off x="5072118" y="2764224"/>
            <a:ext cx="405392" cy="1684"/>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97" name="Curved Connector 96"/>
          <p:cNvCxnSpPr>
            <a:stCxn id="19" idx="2"/>
            <a:endCxn id="49" idx="4"/>
          </p:cNvCxnSpPr>
          <p:nvPr/>
        </p:nvCxnSpPr>
        <p:spPr>
          <a:xfrm rot="10800000">
            <a:off x="3011440" y="2752074"/>
            <a:ext cx="168058" cy="13834"/>
          </a:xfrm>
          <a:prstGeom prst="curvedConnector3">
            <a:avLst>
              <a:gd name="adj1" fmla="val 50000"/>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0" name="Curved Connector 99"/>
          <p:cNvCxnSpPr>
            <a:stCxn id="35" idx="1"/>
            <a:endCxn id="19" idx="5"/>
          </p:cNvCxnSpPr>
          <p:nvPr/>
        </p:nvCxnSpPr>
        <p:spPr>
          <a:xfrm rot="16200000" flipV="1">
            <a:off x="5774366" y="1979067"/>
            <a:ext cx="312757" cy="2271587"/>
          </a:xfrm>
          <a:prstGeom prst="curvedConnector3">
            <a:avLst>
              <a:gd name="adj1" fmla="val 50000"/>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3" name="Curved Connector 102"/>
          <p:cNvCxnSpPr>
            <a:stCxn id="23" idx="6"/>
            <a:endCxn id="22" idx="5"/>
          </p:cNvCxnSpPr>
          <p:nvPr/>
        </p:nvCxnSpPr>
        <p:spPr>
          <a:xfrm flipV="1">
            <a:off x="4786361" y="5050261"/>
            <a:ext cx="223885" cy="535544"/>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06" name="Curved Connector 105"/>
          <p:cNvCxnSpPr>
            <a:stCxn id="22" idx="7"/>
            <a:endCxn id="27" idx="6"/>
          </p:cNvCxnSpPr>
          <p:nvPr/>
        </p:nvCxnSpPr>
        <p:spPr>
          <a:xfrm rot="16200000" flipV="1">
            <a:off x="4653060" y="4277686"/>
            <a:ext cx="516347" cy="198026"/>
          </a:xfrm>
          <a:prstGeom prst="curvedConnector2">
            <a:avLst/>
          </a:prstGeom>
          <a:ln>
            <a:solidFill>
              <a:srgbClr val="FF66CC"/>
            </a:solidFill>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22" idx="6"/>
            <a:endCxn id="38" idx="4"/>
          </p:cNvCxnSpPr>
          <p:nvPr/>
        </p:nvCxnSpPr>
        <p:spPr>
          <a:xfrm flipV="1">
            <a:off x="5214374" y="3771265"/>
            <a:ext cx="924222" cy="1071302"/>
          </a:xfrm>
          <a:prstGeom prst="curvedConnector2">
            <a:avLst/>
          </a:prstGeom>
          <a:ln>
            <a:solidFill>
              <a:srgbClr val="FF66CC"/>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71" name="Footer Placeholder 70"/>
          <p:cNvSpPr>
            <a:spLocks noGrp="1"/>
          </p:cNvSpPr>
          <p:nvPr>
            <p:ph type="ftr" sz="quarter" idx="4294967295"/>
          </p:nvPr>
        </p:nvSpPr>
        <p:spPr>
          <a:xfrm>
            <a:off x="3124200" y="6356350"/>
            <a:ext cx="2895600" cy="365125"/>
          </a:xfrm>
          <a:prstGeom prst="rect">
            <a:avLst/>
          </a:prstGeom>
        </p:spPr>
        <p:txBody>
          <a:bodyPr/>
          <a:lstStyle/>
          <a:p>
            <a:r>
              <a:rPr lang="en-US" smtClean="0"/>
              <a:t>CSS MOIMS SOIS Services</a:t>
            </a:r>
            <a:endParaRPr lang="en-US"/>
          </a:p>
        </p:txBody>
      </p:sp>
      <p:sp>
        <p:nvSpPr>
          <p:cNvPr id="120" name="Oval 7"/>
          <p:cNvSpPr>
            <a:spLocks noChangeArrowheads="1"/>
          </p:cNvSpPr>
          <p:nvPr/>
        </p:nvSpPr>
        <p:spPr bwMode="auto">
          <a:xfrm>
            <a:off x="361373" y="3921957"/>
            <a:ext cx="1076287" cy="493737"/>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F-CLTU</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p:txBody>
      </p:sp>
      <p:sp>
        <p:nvSpPr>
          <p:cNvPr id="121" name="Oval 7"/>
          <p:cNvSpPr>
            <a:spLocks noChangeArrowheads="1"/>
          </p:cNvSpPr>
          <p:nvPr/>
        </p:nvSpPr>
        <p:spPr bwMode="auto">
          <a:xfrm>
            <a:off x="361373" y="4597203"/>
            <a:ext cx="1076287" cy="58740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SLE RCF</a:t>
            </a: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a:solidFill>
                  <a:prstClr val="black"/>
                </a:solidFill>
                <a:latin typeface="Helvetica" pitchFamily="34" charset="0"/>
                <a:ea typeface="ÇlÇr ñæí©"/>
                <a:cs typeface="Helvetica" pitchFamily="34" charset="0"/>
              </a:rPr>
              <a:t>(Frame De-</a:t>
            </a:r>
            <a:r>
              <a:rPr lang="en-US" sz="1000" dirty="0" err="1">
                <a:solidFill>
                  <a:prstClr val="black"/>
                </a:solidFill>
                <a:latin typeface="Helvetica" pitchFamily="34" charset="0"/>
                <a:ea typeface="ÇlÇr ñæí©"/>
                <a:cs typeface="Helvetica" pitchFamily="34" charset="0"/>
              </a:rPr>
              <a:t>Muxing</a:t>
            </a:r>
            <a:r>
              <a:rPr lang="en-US" sz="1000" dirty="0">
                <a:solidFill>
                  <a:prstClr val="black"/>
                </a:solidFill>
                <a:latin typeface="Helvetica" pitchFamily="34" charset="0"/>
                <a:ea typeface="ÇlÇr ñæí©"/>
                <a:cs typeface="Helvetica" pitchFamily="34" charset="0"/>
              </a:rPr>
              <a:t>)</a:t>
            </a:r>
          </a:p>
        </p:txBody>
      </p:sp>
      <p:sp>
        <p:nvSpPr>
          <p:cNvPr id="122" name="Oval 7"/>
          <p:cNvSpPr>
            <a:spLocks noChangeArrowheads="1"/>
          </p:cNvSpPr>
          <p:nvPr/>
        </p:nvSpPr>
        <p:spPr bwMode="auto">
          <a:xfrm>
            <a:off x="309748" y="5268523"/>
            <a:ext cx="1175249" cy="627005"/>
          </a:xfrm>
          <a:prstGeom prst="ellipse">
            <a:avLst/>
          </a:prstGeom>
          <a:solidFill>
            <a:srgbClr val="FF99CC"/>
          </a:solidFill>
          <a:ln w="9525">
            <a:solidFill>
              <a:srgbClr val="000000"/>
            </a:solidFill>
            <a:round/>
            <a:headEnd/>
            <a:tailEnd/>
          </a:ln>
        </p:spPr>
        <p:txBody>
          <a:bodyPr lIns="0" tIns="0" rIns="0" bIns="0" anchor="ctr"/>
          <a:lstStyle/>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TD-CSTS</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Processing</a:t>
            </a:r>
            <a:endParaRPr lang="en-US" sz="1000" dirty="0">
              <a:solidFill>
                <a:prstClr val="black"/>
              </a:solidFill>
              <a:latin typeface="Helvetica" pitchFamily="34" charset="0"/>
              <a:ea typeface="ÇlÇr ñæí©"/>
              <a:cs typeface="Helvetica" pitchFamily="34" charset="0"/>
            </a:endParaRPr>
          </a:p>
          <a:p>
            <a:pPr algn="ctr" fontAlgn="base">
              <a:lnSpc>
                <a:spcPct val="80000"/>
              </a:lnSpc>
              <a:spcBef>
                <a:spcPct val="0"/>
              </a:spcBef>
              <a:spcAft>
                <a:spcPct val="0"/>
              </a:spcAft>
            </a:pPr>
            <a:r>
              <a:rPr lang="en-US" sz="1000" dirty="0" smtClean="0">
                <a:solidFill>
                  <a:prstClr val="black"/>
                </a:solidFill>
                <a:latin typeface="Helvetica" pitchFamily="34" charset="0"/>
                <a:ea typeface="ÇlÇr ñæí©"/>
                <a:cs typeface="Helvetica" pitchFamily="34" charset="0"/>
              </a:rPr>
              <a:t>(Real-time Radiometric Data)</a:t>
            </a:r>
            <a:endParaRPr lang="en-US" sz="1000" dirty="0">
              <a:solidFill>
                <a:prstClr val="black"/>
              </a:solidFill>
              <a:latin typeface="Helvetica" pitchFamily="34" charset="0"/>
              <a:ea typeface="ÇlÇr ñæí©"/>
              <a:cs typeface="Helvetica" pitchFamily="34" charset="0"/>
            </a:endParaRPr>
          </a:p>
        </p:txBody>
      </p:sp>
      <p:sp>
        <p:nvSpPr>
          <p:cNvPr id="123" name="Oval 7"/>
          <p:cNvSpPr>
            <a:spLocks noChangeArrowheads="1"/>
          </p:cNvSpPr>
          <p:nvPr/>
        </p:nvSpPr>
        <p:spPr bwMode="auto">
          <a:xfrm>
            <a:off x="309748" y="3137332"/>
            <a:ext cx="1152087" cy="585817"/>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a:solidFill>
                  <a:srgbClr val="000000"/>
                </a:solidFill>
                <a:ea typeface="ＭＳ Ｐゴシック" pitchFamily="34" charset="-128"/>
                <a:cs typeface="Helvetica" pitchFamily="34" charset="0"/>
              </a:rPr>
              <a:t>(Monitor Data)</a:t>
            </a:r>
          </a:p>
        </p:txBody>
      </p:sp>
      <p:sp>
        <p:nvSpPr>
          <p:cNvPr id="124" name="Oval 7"/>
          <p:cNvSpPr>
            <a:spLocks noChangeArrowheads="1"/>
          </p:cNvSpPr>
          <p:nvPr/>
        </p:nvSpPr>
        <p:spPr bwMode="auto">
          <a:xfrm>
            <a:off x="340246" y="2434633"/>
            <a:ext cx="1121589" cy="587449"/>
          </a:xfrm>
          <a:prstGeom prst="ellipse">
            <a:avLst/>
          </a:prstGeom>
          <a:solidFill>
            <a:srgbClr val="FBDD30"/>
          </a:solidFill>
          <a:ln w="9525">
            <a:solidFill>
              <a:schemeClr val="tx1"/>
            </a:solidFill>
            <a:round/>
            <a:headEnd/>
            <a:tailEnd/>
          </a:ln>
        </p:spPr>
        <p:txBody>
          <a:bodyPr lIns="0" tIns="0" rIns="0" bIns="0" anchor="ctr"/>
          <a:lstStyle/>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Service </a:t>
            </a:r>
            <a:r>
              <a:rPr kumimoji="1" lang="en-US" sz="1000" dirty="0">
                <a:solidFill>
                  <a:srgbClr val="000000"/>
                </a:solidFill>
                <a:ea typeface="ＭＳ Ｐゴシック" pitchFamily="34" charset="-128"/>
                <a:cs typeface="Helvetica" pitchFamily="34" charset="0"/>
              </a:rPr>
              <a:t>Management Processing</a:t>
            </a:r>
          </a:p>
          <a:p>
            <a:pPr algn="ctr" fontAlgn="base">
              <a:spcBef>
                <a:spcPct val="0"/>
              </a:spcBef>
              <a:spcAft>
                <a:spcPct val="0"/>
              </a:spcAft>
            </a:pPr>
            <a:r>
              <a:rPr kumimoji="1" lang="en-US" sz="1000" dirty="0" smtClean="0">
                <a:solidFill>
                  <a:srgbClr val="000000"/>
                </a:solidFill>
                <a:ea typeface="ＭＳ Ｐゴシック" pitchFamily="34" charset="-128"/>
                <a:cs typeface="Helvetica" pitchFamily="34" charset="0"/>
              </a:rPr>
              <a:t>(Scheduling</a:t>
            </a:r>
            <a:r>
              <a:rPr kumimoji="1" lang="en-US" sz="1000" dirty="0">
                <a:solidFill>
                  <a:srgbClr val="000000"/>
                </a:solidFill>
                <a:ea typeface="ＭＳ Ｐゴシック" pitchFamily="34" charset="-128"/>
                <a:cs typeface="Helvetica" pitchFamily="34" charset="0"/>
              </a:rPr>
              <a:t>)</a:t>
            </a:r>
          </a:p>
        </p:txBody>
      </p:sp>
      <p:cxnSp>
        <p:nvCxnSpPr>
          <p:cNvPr id="60" name="Straight Connector 59"/>
          <p:cNvCxnSpPr/>
          <p:nvPr/>
        </p:nvCxnSpPr>
        <p:spPr>
          <a:xfrm>
            <a:off x="5255380" y="4383085"/>
            <a:ext cx="3126620" cy="36515"/>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5743862" y="1727758"/>
            <a:ext cx="2179904" cy="584776"/>
          </a:xfrm>
          <a:prstGeom prst="rect">
            <a:avLst/>
          </a:prstGeom>
        </p:spPr>
        <p:txBody>
          <a:bodyPr wrap="none">
            <a:spAutoFit/>
          </a:bodyPr>
          <a:lstStyle/>
          <a:p>
            <a:pPr algn="ctr"/>
            <a:r>
              <a:rPr lang="en-US" altLang="ja-JP" sz="1600" b="1" dirty="0" smtClean="0">
                <a:solidFill>
                  <a:srgbClr val="FF0000"/>
                </a:solidFill>
              </a:rPr>
              <a:t>SM&amp;C MO </a:t>
            </a:r>
            <a:r>
              <a:rPr lang="en-US" sz="1600" b="1" dirty="0" smtClean="0">
                <a:solidFill>
                  <a:srgbClr val="FF0000"/>
                </a:solidFill>
              </a:rPr>
              <a:t>Applications</a:t>
            </a:r>
          </a:p>
          <a:p>
            <a:pPr algn="ctr"/>
            <a:r>
              <a:rPr lang="en-US" sz="1600" b="1" dirty="0" smtClean="0">
                <a:solidFill>
                  <a:srgbClr val="FF0000"/>
                </a:solidFill>
              </a:rPr>
              <a:t>(MAL Compliant)</a:t>
            </a:r>
            <a:endParaRPr lang="en-US" sz="1600" b="1" dirty="0"/>
          </a:p>
        </p:txBody>
      </p:sp>
      <p:cxnSp>
        <p:nvCxnSpPr>
          <p:cNvPr id="62" name="Straight Connector 61"/>
          <p:cNvCxnSpPr/>
          <p:nvPr/>
        </p:nvCxnSpPr>
        <p:spPr>
          <a:xfrm flipV="1">
            <a:off x="5255380" y="2133600"/>
            <a:ext cx="2420" cy="2231148"/>
          </a:xfrm>
          <a:prstGeom prst="line">
            <a:avLst/>
          </a:prstGeom>
          <a:ln w="381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5625432" y="3986819"/>
            <a:ext cx="2441187" cy="2530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rgbClr val="FF0000"/>
                </a:solidFill>
              </a:rPr>
              <a:t>MAL &amp; Transport Adapter for SPP</a:t>
            </a:r>
            <a:endParaRPr lang="en-US" sz="1100" b="1" dirty="0">
              <a:solidFill>
                <a:srgbClr val="FF0000"/>
              </a:solidFill>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D1FBE08E-CDD4-944A-B191-20B68C61983B}" type="slidenum">
              <a:rPr lang="en-US" smtClean="0"/>
              <a:t>7</a:t>
            </a:fld>
            <a:endParaRPr lang="en-US"/>
          </a:p>
        </p:txBody>
      </p:sp>
    </p:spTree>
    <p:extLst>
      <p:ext uri="{BB962C8B-B14F-4D97-AF65-F5344CB8AC3E}">
        <p14:creationId xmlns:p14="http://schemas.microsoft.com/office/powerpoint/2010/main" val="3173344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61" grpId="0"/>
      <p:bldP spid="6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normAutofit/>
          </a:bodyPr>
          <a:lstStyle/>
          <a:p>
            <a:r>
              <a:rPr lang="en-US" sz="2400" dirty="0" smtClean="0"/>
              <a:t>ESA SM&amp;C / SOIS Future Architecture</a:t>
            </a:r>
            <a:br>
              <a:rPr lang="en-US" sz="2400" dirty="0" smtClean="0"/>
            </a:br>
            <a:r>
              <a:rPr lang="en-US" sz="1800" dirty="0"/>
              <a:t>(from EGOS-GEN-SMCSOIS-TN-1001 </a:t>
            </a:r>
            <a:r>
              <a:rPr lang="en-US" sz="1800" dirty="0" smtClean="0"/>
              <a:t>1</a:t>
            </a:r>
            <a:r>
              <a:rPr lang="en-US" sz="1800" dirty="0"/>
              <a:t>)</a:t>
            </a:r>
            <a:r>
              <a:rPr lang="en-US" sz="1800" dirty="0" smtClean="0"/>
              <a:t> </a:t>
            </a:r>
            <a:endParaRPr lang="en-US" sz="1800" dirty="0"/>
          </a:p>
        </p:txBody>
      </p:sp>
      <p:pic>
        <p:nvPicPr>
          <p:cNvPr id="9" name="Content Placeholder 8" descr="Screen Shot 2015-07-09 at 11.54.35 AM.png"/>
          <p:cNvPicPr>
            <a:picLocks noGrp="1" noChangeAspect="1"/>
          </p:cNvPicPr>
          <p:nvPr>
            <p:ph idx="1"/>
          </p:nvPr>
        </p:nvPicPr>
        <p:blipFill>
          <a:blip r:embed="rId2">
            <a:extLst>
              <a:ext uri="{28A0092B-C50C-407E-A947-70E740481C1C}">
                <a14:useLocalDpi xmlns:a14="http://schemas.microsoft.com/office/drawing/2010/main" val="0"/>
              </a:ext>
            </a:extLst>
          </a:blip>
          <a:srcRect l="-6075" r="-6075"/>
          <a:stretch>
            <a:fillRect/>
          </a:stretch>
        </p:blipFill>
        <p:spPr>
          <a:xfrm>
            <a:off x="-357912" y="1160840"/>
            <a:ext cx="9948128" cy="5471087"/>
          </a:xfrm>
        </p:spPr>
      </p:pic>
      <p:grpSp>
        <p:nvGrpSpPr>
          <p:cNvPr id="14" name="Group 13"/>
          <p:cNvGrpSpPr/>
          <p:nvPr/>
        </p:nvGrpSpPr>
        <p:grpSpPr>
          <a:xfrm>
            <a:off x="399109" y="3487351"/>
            <a:ext cx="8360458" cy="2235617"/>
            <a:chOff x="399109" y="3487351"/>
            <a:chExt cx="8360458" cy="2235617"/>
          </a:xfrm>
        </p:grpSpPr>
        <p:sp>
          <p:nvSpPr>
            <p:cNvPr id="10" name="Rectangle 9"/>
            <p:cNvSpPr/>
            <p:nvPr/>
          </p:nvSpPr>
          <p:spPr>
            <a:xfrm>
              <a:off x="399109" y="4703650"/>
              <a:ext cx="2621432" cy="830997"/>
            </a:xfrm>
            <a:prstGeom prst="rect">
              <a:avLst/>
            </a:prstGeom>
          </p:spPr>
          <p:txBody>
            <a:bodyPr wrap="square">
              <a:spAutoFit/>
            </a:bodyPr>
            <a:lstStyle/>
            <a:p>
              <a:r>
                <a:rPr lang="en-US" altLang="ja-JP" sz="1600" b="1" dirty="0" smtClean="0">
                  <a:solidFill>
                    <a:srgbClr val="FF0000"/>
                  </a:solidFill>
                </a:rPr>
                <a:t>CSS (SLE, CSTS, CSSM) and</a:t>
              </a:r>
            </a:p>
            <a:p>
              <a:r>
                <a:rPr lang="en-US" altLang="ja-JP" sz="1600" b="1" dirty="0" smtClean="0">
                  <a:solidFill>
                    <a:srgbClr val="FF0000"/>
                  </a:solidFill>
                </a:rPr>
                <a:t>SLS (link, coding, modulation)</a:t>
              </a:r>
              <a:r>
                <a:rPr lang="en-US" altLang="ja-JP" sz="1600" b="1" dirty="0">
                  <a:solidFill>
                    <a:srgbClr val="FF0000"/>
                  </a:solidFill>
                </a:rPr>
                <a:t> </a:t>
              </a:r>
              <a:r>
                <a:rPr lang="en-US" sz="1600" b="1" dirty="0" smtClean="0">
                  <a:solidFill>
                    <a:srgbClr val="FF0000"/>
                  </a:solidFill>
                </a:rPr>
                <a:t>live in here</a:t>
              </a:r>
              <a:endParaRPr lang="en-US" sz="1600" b="1" dirty="0"/>
            </a:p>
          </p:txBody>
        </p:sp>
        <p:sp>
          <p:nvSpPr>
            <p:cNvPr id="11" name="Rounded Rectangle 10"/>
            <p:cNvSpPr/>
            <p:nvPr/>
          </p:nvSpPr>
          <p:spPr>
            <a:xfrm>
              <a:off x="399520" y="4621337"/>
              <a:ext cx="3067238" cy="1101631"/>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4486180" y="3487351"/>
              <a:ext cx="4273387" cy="2235617"/>
            </a:xfrm>
            <a:prstGeom prst="roundRect">
              <a:avLst/>
            </a:prstGeom>
            <a:noFill/>
            <a:ln w="57150" cmpd="sng">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7183625" y="4268482"/>
              <a:ext cx="620520" cy="369332"/>
            </a:xfrm>
            <a:prstGeom prst="rect">
              <a:avLst/>
            </a:prstGeom>
          </p:spPr>
          <p:txBody>
            <a:bodyPr wrap="none">
              <a:spAutoFit/>
            </a:bodyPr>
            <a:lstStyle/>
            <a:p>
              <a:r>
                <a:rPr lang="en-US" altLang="ja-JP" b="1" dirty="0" smtClean="0">
                  <a:solidFill>
                    <a:srgbClr val="FF0000"/>
                  </a:solidFill>
                </a:rPr>
                <a:t>SOIS</a:t>
              </a:r>
              <a:endParaRPr lang="en-US" dirty="0"/>
            </a:p>
          </p:txBody>
        </p:sp>
      </p:grpSp>
    </p:spTree>
    <p:extLst>
      <p:ext uri="{BB962C8B-B14F-4D97-AF65-F5344CB8AC3E}">
        <p14:creationId xmlns:p14="http://schemas.microsoft.com/office/powerpoint/2010/main" val="276539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1143000"/>
          </a:xfrm>
        </p:spPr>
        <p:txBody>
          <a:bodyPr/>
          <a:lstStyle/>
          <a:p>
            <a:r>
              <a:rPr lang="en-US" sz="7200" dirty="0" smtClean="0">
                <a:solidFill>
                  <a:srgbClr val="FF0000"/>
                </a:solidFill>
              </a:rPr>
              <a:t>BACKUP MATERIALS</a:t>
            </a:r>
            <a:endParaRPr lang="en-US" sz="7200" dirty="0">
              <a:solidFill>
                <a:srgbClr val="FF0000"/>
              </a:solidFill>
            </a:endParaRPr>
          </a:p>
        </p:txBody>
      </p:sp>
      <p:sp>
        <p:nvSpPr>
          <p:cNvPr id="3" name="Content Placeholder 2"/>
          <p:cNvSpPr>
            <a:spLocks noGrp="1"/>
          </p:cNvSpPr>
          <p:nvPr>
            <p:ph idx="1"/>
          </p:nvPr>
        </p:nvSpPr>
        <p:spPr>
          <a:xfrm>
            <a:off x="457200" y="4267200"/>
            <a:ext cx="8229600" cy="2438400"/>
          </a:xfrm>
        </p:spPr>
        <p:txBody>
          <a:bodyPr/>
          <a:lstStyle/>
          <a:p>
            <a:r>
              <a:rPr lang="en-US" dirty="0" smtClean="0"/>
              <a:t>CCSDS Reference Architecture development</a:t>
            </a:r>
          </a:p>
          <a:p>
            <a:r>
              <a:rPr lang="en-US" dirty="0" smtClean="0"/>
              <a:t>RASDS refresh considerations</a:t>
            </a:r>
          </a:p>
          <a:p>
            <a:r>
              <a:rPr lang="en-US" dirty="0" smtClean="0"/>
              <a:t>XML Guideline creation</a:t>
            </a:r>
          </a:p>
          <a:p>
            <a:r>
              <a:rPr lang="en-US" dirty="0" smtClean="0"/>
              <a:t>XML schema validation</a:t>
            </a:r>
          </a:p>
          <a:p>
            <a:r>
              <a:rPr lang="en-US" dirty="0" smtClean="0"/>
              <a:t>Ontology </a:t>
            </a:r>
            <a:r>
              <a:rPr lang="en-US" dirty="0"/>
              <a:t>/ </a:t>
            </a:r>
            <a:r>
              <a:rPr lang="en-US" dirty="0" smtClean="0"/>
              <a:t>terminology work</a:t>
            </a:r>
            <a:endParaRPr lang="en-US" dirty="0"/>
          </a:p>
          <a:p>
            <a:endParaRPr lang="en-US" dirty="0"/>
          </a:p>
        </p:txBody>
      </p:sp>
      <p:sp>
        <p:nvSpPr>
          <p:cNvPr id="4" name="Date Placeholder 3"/>
          <p:cNvSpPr>
            <a:spLocks noGrp="1"/>
          </p:cNvSpPr>
          <p:nvPr>
            <p:ph type="dt" sz="half" idx="10"/>
          </p:nvPr>
        </p:nvSpPr>
        <p:spPr/>
        <p:txBody>
          <a:bodyPr/>
          <a:lstStyle/>
          <a:p>
            <a:pPr>
              <a:defRPr/>
            </a:pPr>
            <a:r>
              <a:rPr lang="en-US" smtClean="0"/>
              <a:t>1 Jul 2015</a:t>
            </a:r>
            <a:endParaRPr lang="en-US"/>
          </a:p>
        </p:txBody>
      </p:sp>
    </p:spTree>
    <p:extLst>
      <p:ext uri="{BB962C8B-B14F-4D97-AF65-F5344CB8AC3E}">
        <p14:creationId xmlns:p14="http://schemas.microsoft.com/office/powerpoint/2010/main" val="9314828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30243</TotalTime>
  <Pages>51</Pages>
  <Words>5773</Words>
  <Application>Microsoft Macintosh PowerPoint</Application>
  <PresentationFormat>Letter Paper (8.5x11 in)</PresentationFormat>
  <Paragraphs>774</Paragraphs>
  <Slides>39</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TMOD Presentations</vt:lpstr>
      <vt:lpstr>Bitmap Image</vt:lpstr>
      <vt:lpstr>PowerPoint Presentation</vt:lpstr>
      <vt:lpstr>CCSDS Reference Architecture Motivation</vt:lpstr>
      <vt:lpstr>SAWG Overview Discussion</vt:lpstr>
      <vt:lpstr>CCSDS Reference Architecture Approach</vt:lpstr>
      <vt:lpstr>SAWG CCSDS Reference Architecture Plan &amp; Workforce Estimates</vt:lpstr>
      <vt:lpstr>Relationship of SM&amp;C MO to other CCSDS Standards (from CCSDS 520.0-G-3)</vt:lpstr>
      <vt:lpstr>Cross Support / Mission Operations Interactions using Standard SLE / SM Services </vt:lpstr>
      <vt:lpstr>ESA SM&amp;C / SOIS Future Architecture (from EGOS-GEN-SMCSOIS-TN-1001 1) </vt:lpstr>
      <vt:lpstr>BACKUP MATERIALS</vt:lpstr>
      <vt:lpstr>Ref Arch Contents &amp; Coverage</vt:lpstr>
      <vt:lpstr>CCSDS Ref Arch, Option 2 Show stacks of standards and relationships</vt:lpstr>
      <vt:lpstr>CCSDS Ref Arch, Option 2  Example: Mission Operations / SOIS Interfaces</vt:lpstr>
      <vt:lpstr>CCSDS Ref Arch, Option 2  Example: Cross Support / Mission Operations Interfaces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Related Activities</vt:lpstr>
      <vt:lpstr>Motivation for XML Guidelines Project</vt:lpstr>
      <vt:lpstr>More on XML Issues</vt:lpstr>
      <vt:lpstr>XML Schema Guideline Sources</vt:lpstr>
      <vt:lpstr>XML Schema Guideline – Common Ground (Order &amp; text from ESA)</vt:lpstr>
      <vt:lpstr>XML Schema Guideline – Common Ground (Order &amp; text from Google)</vt:lpstr>
      <vt:lpstr>XML Observations</vt:lpstr>
      <vt:lpstr>XML Notes</vt:lpstr>
      <vt:lpstr>Proposed XML Phased Approach</vt:lpstr>
      <vt:lpstr>XML Validation Goals</vt:lpstr>
      <vt:lpstr>Validation Challenges w/ XSD</vt:lpstr>
      <vt:lpstr>Schematron Basics</vt:lpstr>
      <vt:lpstr>Mounting a Web-based XML Validation Service</vt:lpstr>
      <vt:lpstr>SAWG Observations on Terminology</vt:lpstr>
      <vt:lpstr>    Examples of Terminology Differences, contd</vt:lpstr>
      <vt:lpstr>    Examples of Terminology Differences, contd</vt:lpstr>
      <vt:lpstr>    Examples of Terminology Differences, contd</vt:lpstr>
      <vt:lpstr>    Examples of Terminology Differences, contd</vt:lpstr>
      <vt:lpstr>SAWG Recommended Ontology Approach</vt:lpstr>
    </vt:vector>
  </TitlesOfParts>
  <Company>NASA / JPL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64</cp:revision>
  <cp:lastPrinted>2001-11-29T04:39:41Z</cp:lastPrinted>
  <dcterms:created xsi:type="dcterms:W3CDTF">2009-09-30T14:54:45Z</dcterms:created>
  <dcterms:modified xsi:type="dcterms:W3CDTF">2015-07-27T18:36:30Z</dcterms:modified>
</cp:coreProperties>
</file>