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16" r:id="rId5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FFFF00"/>
    <a:srgbClr val="D27D00"/>
    <a:srgbClr val="FF9900"/>
    <a:srgbClr val="FF9933"/>
    <a:srgbClr val="FFFF99"/>
    <a:srgbClr val="5F5F5F"/>
    <a:srgbClr val="808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637" autoAdjust="0"/>
  </p:normalViewPr>
  <p:slideViewPr>
    <p:cSldViewPr>
      <p:cViewPr varScale="1">
        <p:scale>
          <a:sx n="72" d="100"/>
          <a:sy n="72" d="100"/>
        </p:scale>
        <p:origin x="-1398" y="-9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682805" y="6624638"/>
            <a:ext cx="1430489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rgbClr val="333399"/>
                </a:solidFill>
              </a:rPr>
              <a:t>07-Apr-2014-cesg-</a:t>
            </a:r>
            <a:fld id="{A695BC2C-BEAC-4E31-AADE-93F4F0C57784}" type="slidenum">
              <a:rPr lang="en-US" sz="1000">
                <a:solidFill>
                  <a:srgbClr val="333399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66215" y="1365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r>
              <a:rPr 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LACK OF RESOURCES IN THE SHORT TERM</a:t>
            </a: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810" y="702245"/>
            <a:ext cx="9065385" cy="61173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CESG needs to solve urgently the challenges of the present and</a:t>
            </a: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10000"/>
              </a:spcBef>
              <a:spcAft>
                <a:spcPct val="10000"/>
              </a:spcAft>
              <a:buSzPct val="125000"/>
            </a:pPr>
            <a:r>
              <a:rPr lang="en-US" sz="2000" dirty="0" smtClean="0">
                <a:latin typeface="Calibri" pitchFamily="34" charset="0"/>
              </a:rPr>
              <a:t>proposes to place an action upon the CMC to deploy necessary 2015-2016 resources</a:t>
            </a:r>
          </a:p>
          <a:p>
            <a:pPr eaLnBrk="0" hangingPunct="0">
              <a:spcBef>
                <a:spcPct val="10000"/>
              </a:spcBef>
              <a:spcAft>
                <a:spcPct val="10000"/>
              </a:spcAft>
              <a:buSzPct val="125000"/>
            </a:pP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URGENT 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CCS CSTS </a:t>
            </a:r>
            <a:r>
              <a:rPr lang="en-US" sz="2000" dirty="0" err="1">
                <a:latin typeface="Calibri" pitchFamily="34" charset="0"/>
              </a:rPr>
              <a:t>MD:Prototype</a:t>
            </a:r>
            <a:r>
              <a:rPr lang="en-US" sz="2000" dirty="0">
                <a:latin typeface="Calibri" pitchFamily="34" charset="0"/>
              </a:rPr>
              <a:t> User Role (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NASA resources ? 1-2 mm</a:t>
            </a:r>
            <a:r>
              <a:rPr lang="en-US" sz="2000" dirty="0">
                <a:latin typeface="Calibri" pitchFamily="34" charset="0"/>
              </a:rPr>
              <a:t>)	   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IOAG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Dec 15</a:t>
            </a:r>
          </a:p>
          <a:p>
            <a:pPr marL="800100" lvl="1" indent="-342900" eaLnBrk="0" hangingPunct="0">
              <a:spcBef>
                <a:spcPct val="10000"/>
              </a:spcBef>
              <a:spcAft>
                <a:spcPct val="10000"/>
              </a:spcAft>
              <a:buSzPct val="125000"/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CSS Generic File Transfer: Prototype 1 and 2:	        Total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4 mm	    IOAG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Dec15</a:t>
            </a:r>
          </a:p>
          <a:p>
            <a:pPr eaLnBrk="0" hangingPunct="0">
              <a:spcBef>
                <a:spcPct val="10000"/>
              </a:spcBef>
              <a:spcAft>
                <a:spcPct val="10000"/>
              </a:spcAft>
              <a:buSzPct val="125000"/>
            </a:pPr>
            <a:r>
              <a:rPr lang="en-US" sz="2000" dirty="0" smtClean="0">
                <a:solidFill>
                  <a:srgbClr val="000099"/>
                </a:solidFill>
                <a:latin typeface="Calibri" pitchFamily="34" charset="0"/>
              </a:rPr>
              <a:t>High Priority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CCSDS Ref Architecture					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</a:rPr>
              <a:t>1.5 FTEs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CCSDS Ontology						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</a:rPr>
              <a:t>2+ FTEs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RASDS 5 year review					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</a:rPr>
              <a:t>1-2 FTEs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MOIMS SM&amp;C Zero MQ binding: 1 Prototype missing		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</a:rPr>
              <a:t>6 mm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MOIMS DAI WG – NASA resources	??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CSS CSTS TD: Prototypes Provider and User Role   </a:t>
            </a:r>
            <a:r>
              <a:rPr lang="en-US" sz="1800" dirty="0" smtClean="0">
                <a:latin typeface="Calibri" pitchFamily="34" charset="0"/>
              </a:rPr>
              <a:t>            Total 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6 mm </a:t>
            </a:r>
            <a:r>
              <a:rPr lang="en-US" sz="1800" dirty="0" smtClean="0">
                <a:latin typeface="Calibri" pitchFamily="34" charset="0"/>
              </a:rPr>
              <a:t>	 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IOAG 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Dec 20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CSS SM Planning Data: Prototype 1 and 2 : 	       </a:t>
            </a:r>
            <a:r>
              <a:rPr lang="en-US" sz="1800" dirty="0" smtClean="0">
                <a:latin typeface="Calibri" pitchFamily="34" charset="0"/>
              </a:rPr>
              <a:t>                     Total </a:t>
            </a: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6 mm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Trajectory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Prediction Data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Format: Proto 1 and 2  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                          Total </a:t>
            </a: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 mm</a:t>
            </a:r>
            <a:endParaRPr lang="en-GB" sz="18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Service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Request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/ Package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Data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Formats: Proto 2 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                          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Total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6 mm</a:t>
            </a:r>
            <a:endParaRPr lang="en-GB" sz="18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Service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Agreement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/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Config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Profile Data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Formats  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                          Total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24 mm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SIS Bundle Sec / CGR / NW management: </a:t>
            </a:r>
            <a:r>
              <a:rPr lang="en-US" sz="1800" dirty="0" smtClean="0">
                <a:latin typeface="Calibri" pitchFamily="34" charset="0"/>
              </a:rPr>
              <a:t>               Extra 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6 mm     IOAG End 17/18/19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SOIS EDS GB / </a:t>
            </a:r>
            <a:r>
              <a:rPr lang="en-US" sz="1800" dirty="0" smtClean="0">
                <a:latin typeface="Calibri" pitchFamily="34" charset="0"/>
              </a:rPr>
              <a:t>BB						</a:t>
            </a:r>
            <a:endParaRPr lang="en-US" sz="1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SOIS Subnet WG Books 5 year review                                              </a:t>
            </a:r>
            <a:r>
              <a:rPr lang="en-US" sz="1800" dirty="0" smtClean="0">
                <a:latin typeface="Calibri" pitchFamily="34" charset="0"/>
              </a:rPr>
              <a:t>             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</a:rPr>
              <a:t>ca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</a:rPr>
              <a:t>. 2 FTEs</a:t>
            </a:r>
          </a:p>
          <a:p>
            <a:pPr marL="800100" lvl="1" indent="-342900" eaLnBrk="0" hangingPunct="0">
              <a:spcBef>
                <a:spcPts val="0"/>
              </a:spcBef>
              <a:spcAft>
                <a:spcPts val="0"/>
              </a:spcAft>
              <a:buSzPct val="125000"/>
              <a:buFont typeface="Arial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6684275" y="6145337"/>
            <a:ext cx="77724" cy="614480"/>
          </a:xfrm>
          <a:prstGeom prst="rightBrac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51</Pages>
  <Words>44</Words>
  <Application>Microsoft Office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TMOD Presentations</vt:lpstr>
      <vt:lpstr>PowerPoint Presentation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Nestor Peccia</cp:lastModifiedBy>
  <cp:revision>1362</cp:revision>
  <cp:lastPrinted>2001-11-29T04:39:41Z</cp:lastPrinted>
  <dcterms:created xsi:type="dcterms:W3CDTF">1998-05-20T16:00:08Z</dcterms:created>
  <dcterms:modified xsi:type="dcterms:W3CDTF">2014-11-19T12:22:19Z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