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83" r:id="rId8"/>
  </p:sldMasterIdLst>
  <p:notesMasterIdLst>
    <p:notesMasterId r:id="rId11"/>
  </p:notesMasterIdLst>
  <p:handoutMasterIdLst>
    <p:handoutMasterId r:id="rId12"/>
  </p:handoutMasterIdLst>
  <p:sldIdLst>
    <p:sldId id="257" r:id="rId9"/>
    <p:sldId id="283" r:id="rId1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53249"/>
    <a:srgbClr val="8197A6"/>
    <a:srgbClr val="F1666A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89127" autoAdjust="0"/>
  </p:normalViewPr>
  <p:slideViewPr>
    <p:cSldViewPr snapToGrid="0">
      <p:cViewPr varScale="1">
        <p:scale>
          <a:sx n="107" d="100"/>
          <a:sy n="107" d="100"/>
        </p:scale>
        <p:origin x="1184" y="17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6/6/25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35C356-415F-AB81-B6DC-6A6AD482D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24" y="246279"/>
            <a:ext cx="3539395" cy="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98520"/>
            <a:ext cx="9592559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2" y="727200"/>
            <a:ext cx="11896614" cy="546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baseline="0"/>
            </a:lvl1pPr>
            <a:lvl2pPr marL="623888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6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91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457189">
              <a:buFont typeface="Wingdings" panose="05000000000000000000" pitchFamily="2" charset="2"/>
              <a:buChar char="q"/>
              <a:defRPr baseline="0"/>
            </a:lvl1pPr>
            <a:lvl2pPr marL="831830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/>
            </a:lvl2pPr>
            <a:lvl3pPr marL="1247969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1678475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4pPr>
            <a:lvl5pPr marL="2152597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4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sz="2000"/>
            </a:lvl1pPr>
            <a:lvl2pPr marL="628650" indent="-285750">
              <a:lnSpc>
                <a:spcPct val="100000"/>
              </a:lnSpc>
              <a:buFont typeface="Wingdings" panose="05000000000000000000" pitchFamily="2" charset="2"/>
              <a:buChar char="§"/>
              <a:tabLst/>
              <a:defRPr sz="1800"/>
            </a:lvl2pPr>
            <a:lvl3pPr marL="981075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1344613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1708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88262"/>
            <a:ext cx="9592559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3" y="727200"/>
            <a:ext cx="11896614" cy="546864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q"/>
              <a:defRPr baseline="0"/>
            </a:lvl1pPr>
            <a:lvl2pPr marL="623872" indent="-28574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597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5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48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0427"/>
            <a:ext cx="10391537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1" y="3886200"/>
            <a:ext cx="85577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1960264"/>
            <a:ext cx="103915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3322339"/>
            <a:ext cx="10391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6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4" y="1535113"/>
            <a:ext cx="54037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4" y="2174875"/>
            <a:ext cx="54037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8" y="273050"/>
            <a:ext cx="40220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052"/>
            <a:ext cx="683430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8" y="1435102"/>
            <a:ext cx="40220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00600"/>
            <a:ext cx="733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2775"/>
            <a:ext cx="73352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67338"/>
            <a:ext cx="73352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1600202"/>
            <a:ext cx="1100280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3370" y="274640"/>
            <a:ext cx="27507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274640"/>
            <a:ext cx="804834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267" y="838202"/>
            <a:ext cx="11002804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67" y="914402"/>
            <a:ext cx="11002804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  <p:sldLayoutId id="2147483980" r:id="rId20"/>
    <p:sldLayoutId id="214748398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628D-82E4-E1F1-DB85-B2BECA08AA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5765" y="120135"/>
            <a:ext cx="3598069" cy="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775" y="838200"/>
            <a:ext cx="11843210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67126" y="6473827"/>
            <a:ext cx="2852579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8707"/>
            <a:ext cx="160982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defRPr/>
            </a:pPr>
            <a:fld id="{C246DBB5-1FC3-4A7F-A21A-11B4D61A50B2}" type="slidenum">
              <a:rPr lang="en-US">
                <a:solidFill>
                  <a:srgbClr val="000000"/>
                </a:solidFill>
                <a:latin typeface="Arial"/>
              </a:rPr>
              <a:pPr eaLnBrk="0" hangingPunct="0">
                <a:defRPr/>
              </a:pPr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432" y="181424"/>
            <a:ext cx="10004884" cy="5847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r>
              <a:rPr lang="en-GB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System Engineering Area Main Items and Preview</a:t>
            </a: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381" y="766199"/>
            <a:ext cx="976434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sz="2000" dirty="0">
                <a:solidFill>
                  <a:srgbClr val="000099"/>
                </a:solidFill>
              </a:rPr>
              <a:t>Area Director: Jim Lux (NASA/JPL),  Deputy Area Director: Matt Crosby(UKSA</a:t>
            </a:r>
            <a:r>
              <a:rPr lang="en-US" altLang="en-US" dirty="0">
                <a:solidFill>
                  <a:srgbClr val="000099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100" u="sng" dirty="0">
              <a:solidFill>
                <a:srgbClr val="618FFD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AF543D-6CEF-E7E0-9C0F-47676AEE2A78}"/>
              </a:ext>
            </a:extLst>
          </p:cNvPr>
          <p:cNvSpPr txBox="1">
            <a:spLocks/>
          </p:cNvSpPr>
          <p:nvPr/>
        </p:nvSpPr>
        <p:spPr>
          <a:xfrm>
            <a:off x="430631" y="1720588"/>
            <a:ext cx="10966217" cy="3102457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Highlights since last meeting:</a:t>
            </a:r>
          </a:p>
          <a:p>
            <a:pPr marL="62357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SE WG – Reference Architecture Doc (ARD), RASIM (Information Management)</a:t>
            </a: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62357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SEC WG  - Lots of activity – threat modelling, zero trust, coordination with DTN, Algorithm updates</a:t>
            </a:r>
          </a:p>
          <a:p>
            <a:pPr marL="62357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DDOR WG</a:t>
            </a:r>
          </a:p>
          <a:p>
            <a:pPr marL="62357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Time WG</a:t>
            </a: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623570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Technically most significant items to be worked</a:t>
            </a:r>
          </a:p>
          <a:p>
            <a:pPr marL="623570" lvl="1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Area – Mapping Standards (present or needed) to Lunar Networks and other standards; what new standards might </a:t>
            </a:r>
            <a:r>
              <a:rPr lang="en-GB" kern="0">
                <a:solidFill>
                  <a:schemeClr val="tx2"/>
                </a:solidFill>
              </a:rPr>
              <a:t>be needed?</a:t>
            </a: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623570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337820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  <a:cs typeface="Arial"/>
            </a:endParaRPr>
          </a:p>
          <a:p>
            <a:pPr marL="623570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51" y="231084"/>
            <a:ext cx="11002804" cy="563562"/>
          </a:xfrm>
        </p:spPr>
        <p:txBody>
          <a:bodyPr/>
          <a:lstStyle/>
          <a:p>
            <a:pPr algn="ctr" fontAlgn="auto">
              <a:spcBef>
                <a:spcPts val="0"/>
              </a:spcBef>
            </a:pPr>
            <a:r>
              <a:rPr lang="en-GB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System Engineering Area Main Focus Areas For The Week </a:t>
            </a: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64" y="1157058"/>
            <a:ext cx="9498693" cy="5135563"/>
          </a:xfrm>
        </p:spPr>
        <p:txBody>
          <a:bodyPr>
            <a:normAutofit fontScale="92500" lnSpcReduction="10000"/>
          </a:bodyPr>
          <a:lstStyle/>
          <a:p>
            <a:pPr marL="338138" lvl="1" indent="0">
              <a:buNone/>
            </a:pPr>
            <a:r>
              <a:rPr lang="en-GB" dirty="0">
                <a:solidFill>
                  <a:schemeClr val="tx2"/>
                </a:solidFill>
              </a:rPr>
              <a:t>SE – System Engineering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Make some progress on RASIM – coordinated with Cross Support Services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Discuss alignment of CCSDS </a:t>
            </a:r>
            <a:r>
              <a:rPr lang="en-GB" dirty="0" err="1">
                <a:solidFill>
                  <a:schemeClr val="tx2"/>
                </a:solidFill>
              </a:rPr>
              <a:t>stds</a:t>
            </a:r>
            <a:r>
              <a:rPr lang="en-GB" dirty="0">
                <a:solidFill>
                  <a:schemeClr val="tx2"/>
                </a:solidFill>
              </a:rPr>
              <a:t> with other evolving standards</a:t>
            </a:r>
          </a:p>
          <a:p>
            <a:pPr marL="338138" lvl="1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dirty="0">
                <a:solidFill>
                  <a:schemeClr val="tx2"/>
                </a:solidFill>
              </a:rPr>
              <a:t>SEC – Security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Lots of updates to books to organize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Joint meeting with DTN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New crypto (quantum)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Even more – SEC is going to be very busy this week.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dirty="0">
                <a:solidFill>
                  <a:schemeClr val="tx2"/>
                </a:solidFill>
              </a:rPr>
              <a:t>DDOR – Delta DOR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Fully remote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dirty="0">
                <a:solidFill>
                  <a:schemeClr val="tx2"/>
                </a:solidFill>
              </a:rPr>
              <a:t>TIME – Time Management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Plethora of new time standards proposed for Lunar (and Mars in the future)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1DDAA7-FD9C-456A-EE81-8FA3445E375D}"/>
              </a:ext>
            </a:extLst>
          </p:cNvPr>
          <p:cNvSpPr txBox="1">
            <a:spLocks/>
          </p:cNvSpPr>
          <p:nvPr/>
        </p:nvSpPr>
        <p:spPr>
          <a:xfrm>
            <a:off x="3929654" y="975852"/>
            <a:ext cx="5592888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BEBE0DB848245BD51CE41005E9E59" ma:contentTypeVersion="10" ma:contentTypeDescription="Create a new document." ma:contentTypeScope="" ma:versionID="23c9b6eac08003030bead55681a128d7">
  <xsd:schema xmlns:xsd="http://www.w3.org/2001/XMLSchema" xmlns:xs="http://www.w3.org/2001/XMLSchema" xmlns:p="http://schemas.microsoft.com/office/2006/metadata/properties" xmlns:ns2="80c92021-dc2a-414c-a17a-c113050c8e61" targetNamespace="http://schemas.microsoft.com/office/2006/metadata/properties" ma:root="true" ma:fieldsID="b65b3cfda43c66674b40661718e22473" ns2:_="">
    <xsd:import namespace="80c92021-dc2a-414c-a17a-c113050c8e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92021-dc2a-414c-a17a-c113050c8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7883B4-629D-4F42-B0FE-4C3EA1E8B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c92021-dc2a-414c-a17a-c113050c8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80c92021-dc2a-414c-a17a-c113050c8e61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29054</TotalTime>
  <Words>192</Words>
  <Application>Microsoft Macintosh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TMOD Presentations</vt:lpstr>
      <vt:lpstr>PowerPoint Presentation</vt:lpstr>
      <vt:lpstr>System Engineering Area Main Focus Areas For The Week 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MOIMS</dc:title>
  <dc:subject>MOIMS</dc:subject>
  <dc:creator>Mario Merri</dc:creator>
  <cp:keywords/>
  <dc:description/>
  <cp:lastModifiedBy>Lux, Jim (US 3370)</cp:lastModifiedBy>
  <cp:revision>45</cp:revision>
  <cp:lastPrinted>2008-08-26T16:26:23Z</cp:lastPrinted>
  <dcterms:created xsi:type="dcterms:W3CDTF">2021-11-19T14:42:57Z</dcterms:created>
  <dcterms:modified xsi:type="dcterms:W3CDTF">2025-06-06T21:52:07Z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OPS Standardisation Work Plan</vt:lpwstr>
  </property>
  <property fmtid="{D5CDD505-2E9C-101B-9397-08002B2CF9AE}" pid="3" name="PSubtitle">
    <vt:lpwstr>OPS Standardisation Work Plan</vt:lpwstr>
  </property>
  <property fmtid="{D5CDD505-2E9C-101B-9397-08002B2CF9AE}" pid="4" name="PAuthor">
    <vt:lpwstr>Mario Merri</vt:lpwstr>
  </property>
  <property fmtid="{D5CDD505-2E9C-101B-9397-08002B2CF9AE}" pid="5" name="PPlace">
    <vt:lpwstr/>
  </property>
  <property fmtid="{D5CDD505-2E9C-101B-9397-08002B2CF9AE}" pid="6" name="PDate">
    <vt:lpwstr>24/11/2021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0x010100315BEBE0DB848245BD51CE41005E9E59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2021-11-18T22:00:00Z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  <property fmtid="{D5CDD505-2E9C-101B-9397-08002B2CF9AE}" pid="44" name="MediaServiceImageTags">
    <vt:lpwstr/>
  </property>
</Properties>
</file>