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83" r:id="rId8"/>
  </p:sldMasterIdLst>
  <p:notesMasterIdLst>
    <p:notesMasterId r:id="rId17"/>
  </p:notesMasterIdLst>
  <p:handoutMasterIdLst>
    <p:handoutMasterId r:id="rId18"/>
  </p:handoutMasterIdLst>
  <p:sldIdLst>
    <p:sldId id="257" r:id="rId9"/>
    <p:sldId id="283" r:id="rId10"/>
    <p:sldId id="286" r:id="rId11"/>
    <p:sldId id="284" r:id="rId12"/>
    <p:sldId id="285" r:id="rId13"/>
    <p:sldId id="287" r:id="rId14"/>
    <p:sldId id="258" r:id="rId15"/>
    <p:sldId id="288" r:id="rId16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6A"/>
    <a:srgbClr val="D9D9D9"/>
    <a:srgbClr val="053249"/>
    <a:srgbClr val="8197A6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E4843-70B4-F542-AE72-5FFA5CDE2238}" v="18" dt="2025-06-07T14:00:06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0" autoAdjust="0"/>
    <p:restoredTop sz="89110" autoAdjust="0"/>
  </p:normalViewPr>
  <p:slideViewPr>
    <p:cSldViewPr snapToGrid="0">
      <p:cViewPr varScale="1">
        <p:scale>
          <a:sx n="112" d="100"/>
          <a:sy n="112" d="100"/>
        </p:scale>
        <p:origin x="1016" y="20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6/7/25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35C356-415F-AB81-B6DC-6A6AD482D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24" y="246279"/>
            <a:ext cx="3539395" cy="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98520"/>
            <a:ext cx="9592559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2" y="727200"/>
            <a:ext cx="11896614" cy="546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baseline="0"/>
            </a:lvl1pPr>
            <a:lvl2pPr marL="623888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6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91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457189">
              <a:buFont typeface="Wingdings" panose="05000000000000000000" pitchFamily="2" charset="2"/>
              <a:buChar char="q"/>
              <a:defRPr baseline="0"/>
            </a:lvl1pPr>
            <a:lvl2pPr marL="831830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/>
            </a:lvl2pPr>
            <a:lvl3pPr marL="1247969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3pPr>
            <a:lvl4pPr marL="1678475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4pPr>
            <a:lvl5pPr marL="2152597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44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q"/>
              <a:defRPr sz="2000"/>
            </a:lvl1pPr>
            <a:lvl2pPr marL="628650" indent="-285750">
              <a:lnSpc>
                <a:spcPct val="100000"/>
              </a:lnSpc>
              <a:buFont typeface="Wingdings" panose="05000000000000000000" pitchFamily="2" charset="2"/>
              <a:buChar char="§"/>
              <a:tabLst/>
              <a:defRPr sz="1800"/>
            </a:lvl2pPr>
            <a:lvl3pPr marL="981075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1344613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4pPr>
            <a:lvl5pPr marL="1708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88262"/>
            <a:ext cx="9592559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3" y="727200"/>
            <a:ext cx="11896614" cy="546864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q"/>
              <a:defRPr baseline="0"/>
            </a:lvl1pPr>
            <a:lvl2pPr marL="623872" indent="-28574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597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5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48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85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01" y="2130427"/>
            <a:ext cx="10391537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801" y="3886200"/>
            <a:ext cx="855773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18" y="1960264"/>
            <a:ext cx="103915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718" y="3322339"/>
            <a:ext cx="103915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6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535113"/>
            <a:ext cx="54016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67" y="2174875"/>
            <a:ext cx="54016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04" y="1535113"/>
            <a:ext cx="54037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4" y="2174875"/>
            <a:ext cx="54037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8" y="273050"/>
            <a:ext cx="40220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768" y="273052"/>
            <a:ext cx="683430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268" y="1435102"/>
            <a:ext cx="40220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51" y="4800600"/>
            <a:ext cx="733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51" y="612775"/>
            <a:ext cx="73352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6251" y="5367338"/>
            <a:ext cx="73352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1600202"/>
            <a:ext cx="1100280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3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3370" y="274640"/>
            <a:ext cx="275070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274640"/>
            <a:ext cx="804834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1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267" y="838202"/>
            <a:ext cx="11002804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1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267" y="914402"/>
            <a:ext cx="11002804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8" r:id="rId18"/>
    <p:sldLayoutId id="2147483979" r:id="rId19"/>
    <p:sldLayoutId id="2147483980" r:id="rId20"/>
    <p:sldLayoutId id="2147483982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7628D-82E4-E1F1-DB85-B2BECA08AA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25765" y="120135"/>
            <a:ext cx="3598069" cy="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775" y="838200"/>
            <a:ext cx="11843210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67126" y="6473827"/>
            <a:ext cx="2852579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" y="68707"/>
            <a:ext cx="160982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defRPr/>
            </a:pPr>
            <a:fld id="{C246DBB5-1FC3-4A7F-A21A-11B4D61A50B2}" type="slidenum">
              <a:rPr lang="en-US">
                <a:solidFill>
                  <a:srgbClr val="000000"/>
                </a:solidFill>
                <a:latin typeface="Arial"/>
              </a:rPr>
              <a:pPr eaLnBrk="0" hangingPunct="0">
                <a:defRPr/>
              </a:pPr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432" y="181424"/>
            <a:ext cx="10004884" cy="58477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r>
              <a:rPr lang="en-GB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Bootcamp Overview</a:t>
            </a: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86" y="766199"/>
            <a:ext cx="1847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AF543D-6CEF-E7E0-9C0F-47676AEE2A78}"/>
              </a:ext>
            </a:extLst>
          </p:cNvPr>
          <p:cNvSpPr txBox="1">
            <a:spLocks/>
          </p:cNvSpPr>
          <p:nvPr/>
        </p:nvSpPr>
        <p:spPr>
          <a:xfrm>
            <a:off x="430631" y="1720588"/>
            <a:ext cx="10966217" cy="322860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Process and getting new docs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New Editing Team!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  <a:cs typeface="Arial"/>
              </a:rPr>
              <a:t>Consensus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  <a:cs typeface="Arial"/>
              </a:rPr>
              <a:t>All those </a:t>
            </a:r>
            <a:r>
              <a:rPr lang="en-GB" kern="0" dirty="0" err="1">
                <a:solidFill>
                  <a:schemeClr val="tx2"/>
                </a:solidFill>
                <a:cs typeface="Arial"/>
              </a:rPr>
              <a:t>colors</a:t>
            </a: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  <a:cs typeface="Arial"/>
              </a:rPr>
              <a:t>Iteration at multiple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  <a:cs typeface="Arial"/>
              </a:rPr>
              <a:t>Things </a:t>
            </a:r>
            <a:r>
              <a:rPr lang="en-GB" kern="0">
                <a:solidFill>
                  <a:schemeClr val="tx2"/>
                </a:solidFill>
                <a:cs typeface="Arial"/>
              </a:rPr>
              <a:t>to remember</a:t>
            </a: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623570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337820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623570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8CE9A-0E97-75DE-7D0A-C18F3C1BBA18}"/>
              </a:ext>
            </a:extLst>
          </p:cNvPr>
          <p:cNvSpPr txBox="1"/>
          <p:nvPr/>
        </p:nvSpPr>
        <p:spPr bwMode="auto">
          <a:xfrm>
            <a:off x="1140158" y="1089364"/>
            <a:ext cx="100335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Arial" charset="0"/>
              </a:rPr>
              <a:t>Jim Lux, who took over for Peter Shames, who did the training and bootcamp for decades</a:t>
            </a: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4273-9208-7C97-02DC-721C6088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51" y="231084"/>
            <a:ext cx="11002804" cy="563562"/>
          </a:xfrm>
        </p:spPr>
        <p:txBody>
          <a:bodyPr/>
          <a:lstStyle/>
          <a:p>
            <a:pPr algn="ctr" fontAlgn="auto">
              <a:spcBef>
                <a:spcPts val="0"/>
              </a:spcBef>
            </a:pPr>
            <a:r>
              <a:rPr lang="en-GB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We need deliberate, but rapid progress</a:t>
            </a:r>
            <a:endParaRPr lang="en-US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96FB-0CF7-FC68-71D6-9B6E289A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44" y="850859"/>
            <a:ext cx="11002804" cy="5135563"/>
          </a:xfrm>
        </p:spPr>
        <p:txBody>
          <a:bodyPr>
            <a:normAutofit fontScale="92500"/>
          </a:bodyPr>
          <a:lstStyle/>
          <a:p>
            <a:r>
              <a:rPr lang="en-US" dirty="0"/>
              <a:t>A night to remember, 15 April 1912, The </a:t>
            </a:r>
            <a:r>
              <a:rPr lang="en-US" i="1" dirty="0"/>
              <a:t>Titanic</a:t>
            </a:r>
          </a:p>
          <a:p>
            <a:pPr lvl="1"/>
            <a:r>
              <a:rPr lang="en-US" b="1" dirty="0"/>
              <a:t>CQD</a:t>
            </a:r>
            <a:r>
              <a:rPr lang="en-US" dirty="0"/>
              <a:t> (1904, Marconi, General Call, Distress) – “Industry standard” and </a:t>
            </a:r>
            <a:r>
              <a:rPr lang="en-US" i="1" dirty="0"/>
              <a:t>de facto </a:t>
            </a:r>
            <a:r>
              <a:rPr lang="en-US" dirty="0"/>
              <a:t>universal because Marconi provided all commercial ship’s radios and required its use</a:t>
            </a:r>
          </a:p>
          <a:p>
            <a:pPr lvl="1"/>
            <a:r>
              <a:rPr lang="en-US" b="1" dirty="0"/>
              <a:t>SOS</a:t>
            </a:r>
            <a:r>
              <a:rPr lang="en-US" dirty="0"/>
              <a:t> (1905, German standard </a:t>
            </a:r>
            <a:r>
              <a:rPr lang="en-US" dirty="0" err="1"/>
              <a:t>Notzeichen</a:t>
            </a:r>
            <a:r>
              <a:rPr lang="en-US" dirty="0"/>
              <a:t>) – proposed 1906 International Radiotelegraph Conference, finally effective in 1908</a:t>
            </a:r>
          </a:p>
          <a:p>
            <a:pPr lvl="1"/>
            <a:r>
              <a:rPr lang="en-US" dirty="0"/>
              <a:t>Took some years to be used universally (resistance from entrenched users)</a:t>
            </a:r>
          </a:p>
          <a:p>
            <a:pPr lvl="1"/>
            <a:r>
              <a:rPr lang="en-US" b="1" dirty="0"/>
              <a:t>CQD</a:t>
            </a:r>
            <a:r>
              <a:rPr lang="en-US" dirty="0"/>
              <a:t> essentially became unused after Titanic </a:t>
            </a:r>
          </a:p>
          <a:p>
            <a:r>
              <a:rPr lang="en-US" dirty="0"/>
              <a:t>And the messages didn’t get through</a:t>
            </a:r>
          </a:p>
          <a:p>
            <a:pPr lvl="1"/>
            <a:r>
              <a:rPr lang="en-US" dirty="0"/>
              <a:t>Shut down for night</a:t>
            </a:r>
          </a:p>
          <a:p>
            <a:pPr lvl="1"/>
            <a:r>
              <a:rPr lang="en-US" dirty="0"/>
              <a:t>Too much other commercial traffic to handle on board Titanic, so they didn’t get message (a CDM?) from </a:t>
            </a:r>
            <a:r>
              <a:rPr lang="en-US" i="1" dirty="0"/>
              <a:t>SS Californian</a:t>
            </a:r>
            <a:r>
              <a:rPr lang="en-US" dirty="0"/>
              <a:t>, warning of icebergs</a:t>
            </a:r>
            <a:endParaRPr lang="en-US" i="1" dirty="0"/>
          </a:p>
          <a:p>
            <a:r>
              <a:rPr lang="en-US" dirty="0"/>
              <a:t>Led to International Convention for the Safety of Life at Sea (SOLAS) in 1914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739B-10D1-14F2-2EEB-E3AF3A2E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1DDAA7-FD9C-456A-EE81-8FA3445E375D}"/>
              </a:ext>
            </a:extLst>
          </p:cNvPr>
          <p:cNvSpPr txBox="1">
            <a:spLocks/>
          </p:cNvSpPr>
          <p:nvPr/>
        </p:nvSpPr>
        <p:spPr>
          <a:xfrm>
            <a:off x="3929654" y="975852"/>
            <a:ext cx="5592888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338138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F0009-DCAE-75E4-6E49-82D10AFE42D2}"/>
              </a:ext>
            </a:extLst>
          </p:cNvPr>
          <p:cNvSpPr txBox="1"/>
          <p:nvPr/>
        </p:nvSpPr>
        <p:spPr bwMode="auto">
          <a:xfrm>
            <a:off x="2100854" y="5574371"/>
            <a:ext cx="8295684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10 years in development, final 2 years after a disaster</a:t>
            </a:r>
          </a:p>
          <a:p>
            <a:endParaRPr lang="en-US" sz="1400" b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33FA-B439-FA91-9824-F30852D4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63A0A-0535-2203-3E1B-C57CAAA845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9DD419-F6A2-91C6-5F15-6529CEE78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94" y="1069044"/>
            <a:ext cx="8496991" cy="496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939D4A-F04C-4AA0-55B8-B93F36EE5642}"/>
              </a:ext>
            </a:extLst>
          </p:cNvPr>
          <p:cNvGrpSpPr/>
          <p:nvPr/>
        </p:nvGrpSpPr>
        <p:grpSpPr>
          <a:xfrm>
            <a:off x="2102951" y="1635782"/>
            <a:ext cx="7739062" cy="1338262"/>
            <a:chOff x="1176338" y="2395538"/>
            <a:chExt cx="7739062" cy="1338262"/>
          </a:xfrm>
          <a:noFill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E30C2B-613E-DA88-5B3A-D97DE177B3E0}"/>
                </a:ext>
              </a:extLst>
            </p:cNvPr>
            <p:cNvSpPr/>
            <p:nvPr/>
          </p:nvSpPr>
          <p:spPr>
            <a:xfrm>
              <a:off x="1176338" y="2395538"/>
              <a:ext cx="7739062" cy="1338262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BADB2B-B5C8-0FC7-AAC5-F9D8F5A2CCAA}"/>
                </a:ext>
              </a:extLst>
            </p:cNvPr>
            <p:cNvSpPr/>
            <p:nvPr/>
          </p:nvSpPr>
          <p:spPr>
            <a:xfrm>
              <a:off x="1176338" y="2395538"/>
              <a:ext cx="738664" cy="1338262"/>
            </a:xfrm>
            <a:prstGeom prst="rect">
              <a:avLst/>
            </a:prstGeom>
            <a:grpFill/>
          </p:spPr>
          <p:txBody>
            <a:bodyPr vert="vert270" wrap="squar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0000"/>
                  </a:solidFill>
                </a:rPr>
                <a:t>Working Group</a:t>
              </a:r>
            </a:p>
            <a:p>
              <a:pPr algn="ctr"/>
              <a:r>
                <a:rPr lang="en-US" sz="1200" b="1" i="1" dirty="0">
                  <a:solidFill>
                    <a:srgbClr val="FF0000"/>
                  </a:solidFill>
                </a:rPr>
                <a:t>Internal</a:t>
              </a:r>
            </a:p>
            <a:p>
              <a:pPr algn="ctr"/>
              <a:r>
                <a:rPr lang="en-US" sz="1200" b="1" i="1" dirty="0">
                  <a:solidFill>
                    <a:srgbClr val="FF0000"/>
                  </a:solidFill>
                </a:rPr>
                <a:t>Development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D7FFA6-B3D4-C73C-554C-709471802623}"/>
              </a:ext>
            </a:extLst>
          </p:cNvPr>
          <p:cNvGrpSpPr/>
          <p:nvPr/>
        </p:nvGrpSpPr>
        <p:grpSpPr>
          <a:xfrm>
            <a:off x="2102951" y="2974044"/>
            <a:ext cx="7739062" cy="2578100"/>
            <a:chOff x="1176338" y="3505200"/>
            <a:chExt cx="7739062" cy="25781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D14911-7594-CBC2-74CD-44C87BBEA55D}"/>
                </a:ext>
              </a:extLst>
            </p:cNvPr>
            <p:cNvSpPr/>
            <p:nvPr/>
          </p:nvSpPr>
          <p:spPr>
            <a:xfrm>
              <a:off x="1176338" y="3505200"/>
              <a:ext cx="7739062" cy="25781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A0B20C-E429-8C4B-8AF1-E5FE33ADB2BA}"/>
                </a:ext>
              </a:extLst>
            </p:cNvPr>
            <p:cNvSpPr/>
            <p:nvPr/>
          </p:nvSpPr>
          <p:spPr>
            <a:xfrm>
              <a:off x="1176338" y="3505200"/>
              <a:ext cx="738664" cy="2578100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00">
                        <a:alpha val="43000"/>
                      </a:srgbClr>
                    </a:outerShdw>
                  </a:effectLst>
                </a:rPr>
                <a:t>Secretariat</a:t>
              </a:r>
            </a:p>
            <a:p>
              <a:pPr algn="ctr"/>
              <a:r>
                <a:rPr lang="en-US" sz="12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00">
                        <a:alpha val="43000"/>
                      </a:srgbClr>
                    </a:outerShdw>
                  </a:effectLst>
                </a:rPr>
                <a:t> Processing and</a:t>
              </a:r>
            </a:p>
            <a:p>
              <a:pPr algn="ctr"/>
              <a:r>
                <a:rPr lang="en-US" sz="12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00">
                        <a:alpha val="43000"/>
                      </a:srgbClr>
                    </a:outerShdw>
                  </a:effectLst>
                </a:rPr>
                <a:t>Configuration Control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8F5BF3-0BF4-F348-D995-1CC61E6BC74E}"/>
              </a:ext>
            </a:extLst>
          </p:cNvPr>
          <p:cNvSpPr txBox="1"/>
          <p:nvPr/>
        </p:nvSpPr>
        <p:spPr bwMode="auto">
          <a:xfrm>
            <a:off x="234155" y="2548017"/>
            <a:ext cx="1653978" cy="738664"/>
          </a:xfrm>
          <a:prstGeom prst="rect">
            <a:avLst/>
          </a:prstGeom>
          <a:solidFill>
            <a:srgbClr val="F1666A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charset="0"/>
              </a:rPr>
              <a:t>Pink sheets are kind of a “red-book-lite”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03AE1-B612-504B-869B-88034109D1AC}"/>
              </a:ext>
            </a:extLst>
          </p:cNvPr>
          <p:cNvSpPr txBox="1"/>
          <p:nvPr/>
        </p:nvSpPr>
        <p:spPr bwMode="auto">
          <a:xfrm>
            <a:off x="9976590" y="2378740"/>
            <a:ext cx="2168507" cy="181588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“the bible”: CCSDS A02.1-Y-4</a:t>
            </a:r>
            <a:endParaRPr lang="en-US" altLang="ja-JP" sz="1600" b="1" dirty="0">
              <a:latin typeface="Arial" charset="0"/>
            </a:endParaRPr>
          </a:p>
          <a:p>
            <a:r>
              <a:rPr lang="en-US" sz="1600" b="1" dirty="0">
                <a:latin typeface="Arial" charset="0"/>
              </a:rPr>
              <a:t>(Apr 2014)</a:t>
            </a:r>
          </a:p>
          <a:p>
            <a:r>
              <a:rPr lang="en-US" sz="1600" b="1" dirty="0">
                <a:latin typeface="Arial" charset="0"/>
              </a:rPr>
              <a:t>Also yellow books:</a:t>
            </a:r>
          </a:p>
          <a:p>
            <a:r>
              <a:rPr lang="en-US" sz="1600" b="1" dirty="0">
                <a:latin typeface="Arial" charset="0"/>
              </a:rPr>
              <a:t>Test procedures, Test Plans, Reports</a:t>
            </a:r>
          </a:p>
          <a:p>
            <a:endParaRPr lang="en-US" sz="1600" b="1" dirty="0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2EBE5-9D97-452F-ACF3-36D9833B5E8C}"/>
              </a:ext>
            </a:extLst>
          </p:cNvPr>
          <p:cNvSpPr txBox="1"/>
          <p:nvPr/>
        </p:nvSpPr>
        <p:spPr bwMode="auto">
          <a:xfrm>
            <a:off x="4206240" y="6128752"/>
            <a:ext cx="3198311" cy="36933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</a:rPr>
              <a:t>Important, and needs work!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BF399B-5A58-0CA1-F005-4AC6ECDF410B}"/>
              </a:ext>
            </a:extLst>
          </p:cNvPr>
          <p:cNvCxnSpPr>
            <a:stCxn id="14" idx="0"/>
          </p:cNvCxnSpPr>
          <p:nvPr/>
        </p:nvCxnSpPr>
        <p:spPr bwMode="auto">
          <a:xfrm flipH="1" flipV="1">
            <a:off x="5715000" y="5440680"/>
            <a:ext cx="90396" cy="68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55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1D09E2-EC54-D019-FFC3-0376D8B5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– up to Agency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0941B-E3D0-DEC5-CB9F-3119CD90B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317CD-A4E0-8F64-66BE-75A77CAB8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24" y="1692903"/>
            <a:ext cx="6359754" cy="4463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40E0DC-8B44-EE7D-9334-62C53C46CBCE}"/>
              </a:ext>
            </a:extLst>
          </p:cNvPr>
          <p:cNvSpPr txBox="1"/>
          <p:nvPr/>
        </p:nvSpPr>
        <p:spPr>
          <a:xfrm>
            <a:off x="7513576" y="2476852"/>
            <a:ext cx="150171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Tech Editor sets the poll – go out for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F25F1-5E71-05F8-A1EE-AEF745FB4C13}"/>
              </a:ext>
            </a:extLst>
          </p:cNvPr>
          <p:cNvSpPr txBox="1"/>
          <p:nvPr/>
        </p:nvSpPr>
        <p:spPr>
          <a:xfrm>
            <a:off x="7432640" y="3097835"/>
            <a:ext cx="1865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/>
            </a:lvl1pPr>
          </a:lstStyle>
          <a:p>
            <a:r>
              <a:rPr lang="en-US" sz="1050" dirty="0"/>
              <a:t>Conditions need to be </a:t>
            </a:r>
          </a:p>
          <a:p>
            <a:r>
              <a:rPr lang="en-US" sz="1050" dirty="0"/>
              <a:t>resolved (this might hold the doc)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56E07-4026-7BC9-9B69-71D49B7999D2}"/>
              </a:ext>
            </a:extLst>
          </p:cNvPr>
          <p:cNvSpPr txBox="1"/>
          <p:nvPr/>
        </p:nvSpPr>
        <p:spPr>
          <a:xfrm>
            <a:off x="4373169" y="1765258"/>
            <a:ext cx="1822663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Format, language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8111C-2B8D-5CB6-D6C0-65A59D450151}"/>
              </a:ext>
            </a:extLst>
          </p:cNvPr>
          <p:cNvSpPr txBox="1"/>
          <p:nvPr/>
        </p:nvSpPr>
        <p:spPr bwMode="auto">
          <a:xfrm>
            <a:off x="933864" y="4472594"/>
            <a:ext cx="3260946" cy="156966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charset="0"/>
              </a:rPr>
              <a:t>The big process book is</a:t>
            </a:r>
          </a:p>
          <a:p>
            <a:r>
              <a:rPr lang="en-US" altLang="ja-JP" sz="1600" i="1" dirty="0"/>
              <a:t>Organization and Processes for the Consultative Committee for Space Data Systems</a:t>
            </a:r>
            <a:r>
              <a:rPr lang="en-US" altLang="en-US" sz="1600" i="1" dirty="0"/>
              <a:t>”</a:t>
            </a:r>
            <a:r>
              <a:rPr lang="en-US" altLang="ja-JP" sz="1600" i="1" dirty="0"/>
              <a:t>. </a:t>
            </a:r>
            <a:r>
              <a:rPr lang="en-US" altLang="ja-JP" sz="1600" dirty="0"/>
              <a:t>CCSDS A02.1-Y-4</a:t>
            </a:r>
            <a:endParaRPr lang="en-US" altLang="ja-JP" sz="1600" b="1" dirty="0">
              <a:latin typeface="Arial" charset="0"/>
            </a:endParaRPr>
          </a:p>
          <a:p>
            <a:r>
              <a:rPr lang="en-US" sz="1600" b="1" dirty="0">
                <a:latin typeface="Arial" charset="0"/>
              </a:rPr>
              <a:t>(Apr 2014)</a:t>
            </a:r>
          </a:p>
        </p:txBody>
      </p:sp>
    </p:spTree>
    <p:extLst>
      <p:ext uri="{BB962C8B-B14F-4D97-AF65-F5344CB8AC3E}">
        <p14:creationId xmlns:p14="http://schemas.microsoft.com/office/powerpoint/2010/main" val="14553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5DDF-17FF-6350-70D0-EA291DD4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Agency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0FC1E-5A47-57FA-97D3-6C5090176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19F83-EDA8-0491-6B01-50744509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77" y="1704913"/>
            <a:ext cx="9129584" cy="4649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0E9C81-E7DB-3828-715A-283654804635}"/>
              </a:ext>
            </a:extLst>
          </p:cNvPr>
          <p:cNvSpPr/>
          <p:nvPr/>
        </p:nvSpPr>
        <p:spPr bwMode="auto">
          <a:xfrm>
            <a:off x="2345185" y="5799418"/>
            <a:ext cx="7052154" cy="375781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EE1E0-4EAB-6D3B-E076-F89D36F56AF1}"/>
              </a:ext>
            </a:extLst>
          </p:cNvPr>
          <p:cNvSpPr txBox="1"/>
          <p:nvPr/>
        </p:nvSpPr>
        <p:spPr bwMode="auto">
          <a:xfrm>
            <a:off x="2766060" y="1058582"/>
            <a:ext cx="456618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Arial" charset="0"/>
              </a:rPr>
              <a:t>Inevitably, there are changes requested,</a:t>
            </a:r>
          </a:p>
          <a:p>
            <a:r>
              <a:rPr lang="en-US" b="1" dirty="0">
                <a:solidFill>
                  <a:srgbClr val="0033CC"/>
                </a:solidFill>
                <a:latin typeface="Arial" charset="0"/>
              </a:rPr>
              <a:t>So the same process is followed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857E7-11F1-1B67-D460-289B7173097D}"/>
              </a:ext>
            </a:extLst>
          </p:cNvPr>
          <p:cNvSpPr txBox="1"/>
          <p:nvPr/>
        </p:nvSpPr>
        <p:spPr bwMode="auto">
          <a:xfrm>
            <a:off x="9397339" y="3782000"/>
            <a:ext cx="209169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Arial" charset="0"/>
              </a:rPr>
              <a:t>And then the cycle begins again</a:t>
            </a:r>
          </a:p>
        </p:txBody>
      </p:sp>
    </p:spTree>
    <p:extLst>
      <p:ext uri="{BB962C8B-B14F-4D97-AF65-F5344CB8AC3E}">
        <p14:creationId xmlns:p14="http://schemas.microsoft.com/office/powerpoint/2010/main" val="370412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191A-AA3A-C05D-8A7D-B3A5F5D6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Updates – Tech Writer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7D02-D0C4-B1E0-8026-5345E1582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1" y="1576552"/>
            <a:ext cx="10723179" cy="475806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The CCSDS CWE was migrated to SharePoint Online on December 30, 2024.</a:t>
            </a:r>
          </a:p>
          <a:p>
            <a:r>
              <a:rPr lang="en-US" i="1" dirty="0">
                <a:solidFill>
                  <a:srgbClr val="C00000"/>
                </a:solidFill>
              </a:rPr>
              <a:t>All </a:t>
            </a:r>
            <a:r>
              <a:rPr lang="en-US" b="1" i="1" u="sng" dirty="0">
                <a:solidFill>
                  <a:srgbClr val="C00000"/>
                </a:solidFill>
              </a:rPr>
              <a:t>working group draft documents should be hosted in the CWE </a:t>
            </a:r>
            <a:r>
              <a:rPr lang="en-US" i="1" dirty="0">
                <a:solidFill>
                  <a:srgbClr val="C00000"/>
                </a:solidFill>
              </a:rPr>
              <a:t>in their appropriate areas.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New SharePoint features are now being developed to assist the Technical Editor processes.</a:t>
            </a:r>
          </a:p>
          <a:p>
            <a:pPr lvl="1"/>
            <a:r>
              <a:rPr lang="en-US" sz="2600" b="1" dirty="0"/>
              <a:t>Online Archive of Historical Technical Editor Work (Completed)</a:t>
            </a:r>
          </a:p>
          <a:p>
            <a:pPr lvl="2"/>
            <a:r>
              <a:rPr lang="en-US" sz="2600" dirty="0"/>
              <a:t>The previous Tech Writer’s Database has been migrated to the CWE Framework</a:t>
            </a:r>
          </a:p>
          <a:p>
            <a:pPr lvl="2"/>
            <a:r>
              <a:rPr lang="en-US" sz="2600" dirty="0"/>
              <a:t>Preserve legacy editorial work in a structured, searchable format</a:t>
            </a:r>
          </a:p>
          <a:p>
            <a:pPr lvl="2"/>
            <a:r>
              <a:rPr lang="en-US" sz="2600" dirty="0"/>
              <a:t>Enable Secretariat, CESG, and CMC members to reference historical publication data</a:t>
            </a:r>
          </a:p>
          <a:p>
            <a:pPr lvl="1"/>
            <a:r>
              <a:rPr lang="en-US" sz="2600" b="1" dirty="0"/>
              <a:t>New Request &amp; Tracking System for Technical Editor Support (In-Progress)</a:t>
            </a:r>
          </a:p>
          <a:p>
            <a:pPr lvl="2"/>
            <a:r>
              <a:rPr lang="en-US" sz="2600" dirty="0"/>
              <a:t>Enhance transparency in the request process</a:t>
            </a:r>
          </a:p>
          <a:p>
            <a:pPr lvl="2"/>
            <a:r>
              <a:rPr lang="en-US" sz="2600" dirty="0"/>
              <a:t>Standardize the information submitted for review/publication</a:t>
            </a:r>
          </a:p>
          <a:p>
            <a:pPr lvl="2"/>
            <a:r>
              <a:rPr lang="en-US" sz="2600" dirty="0"/>
              <a:t>Enable real-time status updates and notifications</a:t>
            </a:r>
          </a:p>
          <a:p>
            <a:pPr lvl="2"/>
            <a:r>
              <a:rPr lang="en-US" sz="2600" dirty="0"/>
              <a:t>Provide stakeholders with up-to-date progress tracking and reporting</a:t>
            </a:r>
          </a:p>
          <a:p>
            <a:pPr lvl="1"/>
            <a:r>
              <a:rPr lang="en-US" sz="2600" b="1" dirty="0"/>
              <a:t>Enhancements to CMC &amp; CESG Polling Systems (Coming Soon)</a:t>
            </a:r>
          </a:p>
          <a:p>
            <a:pPr lvl="2"/>
            <a:r>
              <a:rPr lang="en-US" sz="2600" dirty="0"/>
              <a:t>Automate poll notifications and reminders</a:t>
            </a:r>
          </a:p>
          <a:p>
            <a:pPr lvl="2"/>
            <a:r>
              <a:rPr lang="en-US" sz="2600" dirty="0"/>
              <a:t>Simplify communication by decoupling alerts</a:t>
            </a:r>
          </a:p>
          <a:p>
            <a:pPr lvl="2"/>
            <a:r>
              <a:rPr lang="en-US" sz="2600" dirty="0"/>
              <a:t>Improve result compilation and export options</a:t>
            </a:r>
          </a:p>
          <a:p>
            <a:pPr lvl="2"/>
            <a:r>
              <a:rPr lang="en-US" sz="2600" dirty="0"/>
              <a:t>Reduce confusion and manual workload for the Secretariat and poll participants.</a:t>
            </a:r>
          </a:p>
        </p:txBody>
      </p:sp>
    </p:spTree>
    <p:extLst>
      <p:ext uri="{BB962C8B-B14F-4D97-AF65-F5344CB8AC3E}">
        <p14:creationId xmlns:p14="http://schemas.microsoft.com/office/powerpoint/2010/main" val="173205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F9C6-C9EF-4614-EBC4-3DED1C39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2DA4EAD-FB95-C6F8-2D2A-5D93DDCE2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216" y="1825625"/>
            <a:ext cx="8324907" cy="4351338"/>
          </a:xfrm>
        </p:spPr>
      </p:pic>
    </p:spTree>
    <p:extLst>
      <p:ext uri="{BB962C8B-B14F-4D97-AF65-F5344CB8AC3E}">
        <p14:creationId xmlns:p14="http://schemas.microsoft.com/office/powerpoint/2010/main" val="41976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A5A4-FD09-029F-6C22-8148982B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B0813-9009-EFB1-26B5-A1E7D10F6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</a:t>
            </a:r>
          </a:p>
          <a:p>
            <a:pPr lvl="1"/>
            <a:r>
              <a:rPr lang="en-US" dirty="0"/>
              <a:t>Be careful about distinguishing “normative” (shall, will, ”do this”) from non normative (explanations, rationale)</a:t>
            </a:r>
          </a:p>
          <a:p>
            <a:r>
              <a:rPr lang="en-US" dirty="0"/>
              <a:t>Drafts can be anything (put them in CWE!)</a:t>
            </a:r>
          </a:p>
          <a:p>
            <a:pPr lvl="1"/>
            <a:r>
              <a:rPr lang="en-US" dirty="0"/>
              <a:t>Need *original* artwork in scalable form (think about this early)</a:t>
            </a:r>
          </a:p>
          <a:p>
            <a:pPr lvl="1"/>
            <a:r>
              <a:rPr lang="en-US" dirty="0"/>
              <a:t>SVG, vector formats, PPT, Visio</a:t>
            </a:r>
          </a:p>
          <a:p>
            <a:pPr lvl="1"/>
            <a:r>
              <a:rPr lang="en-US" dirty="0"/>
              <a:t>Don’t draw pictures in MS Word! (they auto scale poorly)</a:t>
            </a:r>
          </a:p>
          <a:p>
            <a:r>
              <a:rPr lang="en-US" dirty="0"/>
              <a:t>When it comes to “getting ready to submit”</a:t>
            </a:r>
          </a:p>
          <a:p>
            <a:pPr lvl="1"/>
            <a:r>
              <a:rPr lang="en-US" dirty="0"/>
              <a:t>Text, figures, etc. go to the secretariat (e.g. editing team)</a:t>
            </a:r>
          </a:p>
          <a:p>
            <a:pPr lvl="1"/>
            <a:r>
              <a:rPr lang="en-US" dirty="0"/>
              <a:t>Don’t obsess on formatting – it inevitably will change anyway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C381A-F86B-3920-A160-EFD7E0015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335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BEBE0DB848245BD51CE41005E9E59" ma:contentTypeVersion="10" ma:contentTypeDescription="Create a new document." ma:contentTypeScope="" ma:versionID="23c9b6eac08003030bead55681a128d7">
  <xsd:schema xmlns:xsd="http://www.w3.org/2001/XMLSchema" xmlns:xs="http://www.w3.org/2001/XMLSchema" xmlns:p="http://schemas.microsoft.com/office/2006/metadata/properties" xmlns:ns2="80c92021-dc2a-414c-a17a-c113050c8e61" targetNamespace="http://schemas.microsoft.com/office/2006/metadata/properties" ma:root="true" ma:fieldsID="b65b3cfda43c66674b40661718e22473" ns2:_="">
    <xsd:import namespace="80c92021-dc2a-414c-a17a-c113050c8e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92021-dc2a-414c-a17a-c113050c8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7883B4-629D-4F42-B0FE-4C3EA1E8B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c92021-dc2a-414c-a17a-c113050c8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80c92021-dc2a-414c-a17a-c113050c8e61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29086</TotalTime>
  <Words>608</Words>
  <Application>Microsoft Macintosh PowerPoint</Application>
  <PresentationFormat>Custom</PresentationFormat>
  <Paragraphs>83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TMOD Presentations</vt:lpstr>
      <vt:lpstr>PowerPoint Presentation</vt:lpstr>
      <vt:lpstr>We need deliberate, but rapid progress</vt:lpstr>
      <vt:lpstr>The Colors</vt:lpstr>
      <vt:lpstr>Process – up to Agency Review</vt:lpstr>
      <vt:lpstr>After Agency Review</vt:lpstr>
      <vt:lpstr>IT Updates – Tech Writer Support</vt:lpstr>
      <vt:lpstr>PowerPoint Presentation</vt:lpstr>
      <vt:lpstr>Parting comments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MOIMS</dc:title>
  <dc:subject>MOIMS</dc:subject>
  <dc:creator>Mario Merri</dc:creator>
  <cp:keywords/>
  <dc:description/>
  <cp:lastModifiedBy>Lux, Jim (US 3370)</cp:lastModifiedBy>
  <cp:revision>46</cp:revision>
  <cp:lastPrinted>2008-08-26T16:26:23Z</cp:lastPrinted>
  <dcterms:created xsi:type="dcterms:W3CDTF">2021-11-19T14:42:57Z</dcterms:created>
  <dcterms:modified xsi:type="dcterms:W3CDTF">2025-06-07T14:01:18Z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OPS Standardisation Work Plan</vt:lpwstr>
  </property>
  <property fmtid="{D5CDD505-2E9C-101B-9397-08002B2CF9AE}" pid="3" name="PSubtitle">
    <vt:lpwstr>OPS Standardisation Work Plan</vt:lpwstr>
  </property>
  <property fmtid="{D5CDD505-2E9C-101B-9397-08002B2CF9AE}" pid="4" name="PAuthor">
    <vt:lpwstr>Mario Merri</vt:lpwstr>
  </property>
  <property fmtid="{D5CDD505-2E9C-101B-9397-08002B2CF9AE}" pid="5" name="PPlace">
    <vt:lpwstr/>
  </property>
  <property fmtid="{D5CDD505-2E9C-101B-9397-08002B2CF9AE}" pid="6" name="PDate">
    <vt:lpwstr>24/11/2021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0x010100315BEBE0DB848245BD51CE41005E9E59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2021-11-18T22:00:00Z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  <property fmtid="{D5CDD505-2E9C-101B-9397-08002B2CF9AE}" pid="44" name="MediaServiceImageTags">
    <vt:lpwstr/>
  </property>
</Properties>
</file>