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83" r:id="rId8"/>
  </p:sldMasterIdLst>
  <p:notesMasterIdLst>
    <p:notesMasterId r:id="rId12"/>
  </p:notesMasterIdLst>
  <p:handoutMasterIdLst>
    <p:handoutMasterId r:id="rId13"/>
  </p:handoutMasterIdLst>
  <p:sldIdLst>
    <p:sldId id="257" r:id="rId9"/>
    <p:sldId id="283" r:id="rId10"/>
    <p:sldId id="284" r:id="rId11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D9D9D9"/>
    <a:srgbClr val="053249"/>
    <a:srgbClr val="8197A6"/>
    <a:srgbClr val="F1666A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9116" autoAdjust="0"/>
  </p:normalViewPr>
  <p:slideViewPr>
    <p:cSldViewPr snapToGrid="0">
      <p:cViewPr varScale="1">
        <p:scale>
          <a:sx n="109" d="100"/>
          <a:sy n="109" d="100"/>
        </p:scale>
        <p:origin x="1032" y="1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DE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DE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6/6/25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35C356-415F-AB81-B6DC-6A6AD482D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24" y="246279"/>
            <a:ext cx="3539395" cy="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98520"/>
            <a:ext cx="9592559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2" y="727200"/>
            <a:ext cx="11896614" cy="546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baseline="0"/>
            </a:lvl1pPr>
            <a:lvl2pPr marL="623888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6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91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457189">
              <a:buFont typeface="Wingdings" panose="05000000000000000000" pitchFamily="2" charset="2"/>
              <a:buChar char="q"/>
              <a:defRPr baseline="0"/>
            </a:lvl1pPr>
            <a:lvl2pPr marL="831830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/>
            </a:lvl2pPr>
            <a:lvl3pPr marL="1247969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3pPr>
            <a:lvl4pPr marL="1678475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4pPr>
            <a:lvl5pPr marL="2152597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44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q"/>
              <a:defRPr sz="2000"/>
            </a:lvl1pPr>
            <a:lvl2pPr marL="628650" indent="-285750">
              <a:lnSpc>
                <a:spcPct val="100000"/>
              </a:lnSpc>
              <a:buFont typeface="Wingdings" panose="05000000000000000000" pitchFamily="2" charset="2"/>
              <a:buChar char="§"/>
              <a:tabLst/>
              <a:defRPr sz="1800"/>
            </a:lvl2pPr>
            <a:lvl3pPr marL="981075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1344613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4pPr>
            <a:lvl5pPr marL="1708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88262"/>
            <a:ext cx="9592559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3" y="727200"/>
            <a:ext cx="11896614" cy="546864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q"/>
              <a:defRPr baseline="0"/>
            </a:lvl1pPr>
            <a:lvl2pPr marL="623872" indent="-28574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597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5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48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85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01" y="2130427"/>
            <a:ext cx="10391537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801" y="3886200"/>
            <a:ext cx="855773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18" y="1960264"/>
            <a:ext cx="103915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718" y="3322339"/>
            <a:ext cx="103915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6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535113"/>
            <a:ext cx="54016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67" y="2174875"/>
            <a:ext cx="54016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04" y="1535113"/>
            <a:ext cx="54037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4" y="2174875"/>
            <a:ext cx="54037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8" y="273050"/>
            <a:ext cx="40220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768" y="273052"/>
            <a:ext cx="683430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268" y="1435102"/>
            <a:ext cx="40220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51" y="4800600"/>
            <a:ext cx="733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51" y="612775"/>
            <a:ext cx="73352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6251" y="5367338"/>
            <a:ext cx="73352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1600202"/>
            <a:ext cx="1100280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3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3370" y="274640"/>
            <a:ext cx="275070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274640"/>
            <a:ext cx="804834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1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267" y="838202"/>
            <a:ext cx="11002804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1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267" y="914402"/>
            <a:ext cx="11002804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8" r:id="rId18"/>
    <p:sldLayoutId id="2147483979" r:id="rId19"/>
    <p:sldLayoutId id="2147483980" r:id="rId20"/>
    <p:sldLayoutId id="2147483982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7628D-82E4-E1F1-DB85-B2BECA08AA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25765" y="120135"/>
            <a:ext cx="3598069" cy="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775" y="838200"/>
            <a:ext cx="11843210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67126" y="6473827"/>
            <a:ext cx="2852579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" y="68707"/>
            <a:ext cx="160982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defRPr/>
            </a:pPr>
            <a:fld id="{C246DBB5-1FC3-4A7F-A21A-11B4D61A50B2}" type="slidenum">
              <a:rPr lang="en-US">
                <a:solidFill>
                  <a:srgbClr val="000000"/>
                </a:solidFill>
                <a:latin typeface="Arial"/>
              </a:rPr>
              <a:pPr eaLnBrk="0" hangingPunct="0">
                <a:defRPr/>
              </a:pPr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05" y="1012090"/>
            <a:ext cx="10792327" cy="58477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r>
              <a:rPr lang="en-GB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MOIMS Main Items and Preview</a:t>
            </a: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99" y="1463864"/>
            <a:ext cx="1047415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Area Director: Mehran Sarkarati,  Deputy Area Director: Stefan </a:t>
            </a:r>
            <a:r>
              <a:rPr lang="en-US" altLang="en-US" dirty="0" err="1">
                <a:solidFill>
                  <a:srgbClr val="000099"/>
                </a:solidFill>
              </a:rPr>
              <a:t>Gärtner</a:t>
            </a: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100" u="sng" dirty="0">
              <a:solidFill>
                <a:srgbClr val="618FFD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AF543D-6CEF-E7E0-9C0F-47676AEE2A78}"/>
              </a:ext>
            </a:extLst>
          </p:cNvPr>
          <p:cNvSpPr txBox="1">
            <a:spLocks/>
          </p:cNvSpPr>
          <p:nvPr/>
        </p:nvSpPr>
        <p:spPr>
          <a:xfrm>
            <a:off x="763666" y="2364278"/>
            <a:ext cx="10966217" cy="310245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Highlights since last meeting: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chemeClr val="tx2"/>
                </a:solidFill>
              </a:rPr>
              <a:t>New SM&amp;C WG Chair </a:t>
            </a:r>
            <a:r>
              <a:rPr lang="en-GB" kern="0" dirty="0">
                <a:solidFill>
                  <a:schemeClr val="tx2"/>
                </a:solidFill>
              </a:rPr>
              <a:t>– CMC Poll closing 09 June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chemeClr val="tx2"/>
                </a:solidFill>
              </a:rPr>
              <a:t>Published Books</a:t>
            </a:r>
            <a:r>
              <a:rPr lang="en-GB" kern="0" dirty="0">
                <a:solidFill>
                  <a:schemeClr val="tx2"/>
                </a:solidFill>
              </a:rPr>
              <a:t>: Reference Model for OAIS, (Requirements for) Audit and Certification of Trustworthy Digital Repositories, Information Preparation to Enable Long Term Use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chemeClr val="tx2"/>
                </a:solidFill>
              </a:rPr>
              <a:t>Getting ready for publication after AR</a:t>
            </a:r>
            <a:r>
              <a:rPr lang="en-GB" kern="0" dirty="0">
                <a:solidFill>
                  <a:schemeClr val="tx2"/>
                </a:solidFill>
              </a:rPr>
              <a:t>: Mission Planning &amp; Scheduling Service, Mission Product Distribution Service, MO Monitor and Control Services, Navigation Data Message, Conjunction </a:t>
            </a:r>
            <a:r>
              <a:rPr lang="en-GB" kern="0">
                <a:solidFill>
                  <a:schemeClr val="tx2"/>
                </a:solidFill>
              </a:rPr>
              <a:t>Data Message</a:t>
            </a: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chemeClr val="tx2"/>
                </a:solidFill>
              </a:rPr>
              <a:t>CCSDS Delivery Agent </a:t>
            </a:r>
            <a:r>
              <a:rPr lang="en-GB" kern="0" dirty="0">
                <a:solidFill>
                  <a:schemeClr val="tx2"/>
                </a:solidFill>
              </a:rPr>
              <a:t>concept advancing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Issues to be resolved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Increase mission adoption of SM&amp;C standards – More alignment within CCSDS</a:t>
            </a:r>
          </a:p>
          <a:p>
            <a:pPr marL="338138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4273-9208-7C97-02DC-721C6088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</a:pPr>
            <a:r>
              <a:rPr lang="en-GB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MOIMS Main focus areas for the week </a:t>
            </a:r>
            <a:endParaRPr lang="en-US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96FB-0CF7-FC68-71D6-9B6E289A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33" y="975852"/>
            <a:ext cx="11660060" cy="5729750"/>
          </a:xfrm>
        </p:spPr>
        <p:txBody>
          <a:bodyPr>
            <a:normAutofit fontScale="55000" lnSpcReduction="20000"/>
          </a:bodyPr>
          <a:lstStyle/>
          <a:p>
            <a:pPr marL="338138" lvl="1" indent="0">
              <a:buNone/>
            </a:pPr>
            <a:r>
              <a:rPr lang="en-GB" sz="3600" b="1" dirty="0">
                <a:solidFill>
                  <a:schemeClr val="tx2"/>
                </a:solidFill>
              </a:rPr>
              <a:t>DAI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lang="en-GB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Finalise the OAIS-IF BB and YB – some work will probably be needed after the meeting to complete the YB.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lang="en-GB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New Project Proposal: Maturity Model for digital preservation and information use and sustainability  </a:t>
            </a:r>
          </a:p>
          <a:p>
            <a:pPr marL="338138" lvl="1" indent="0">
              <a:buNone/>
            </a:pPr>
            <a:endParaRPr lang="en-GB" sz="2500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sz="3600" b="1" dirty="0">
                <a:solidFill>
                  <a:schemeClr val="tx2"/>
                </a:solidFill>
              </a:rPr>
              <a:t>MPS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pPr marL="757555" lvl="1" indent="-29591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53675" algn="l"/>
              </a:tabLst>
              <a:defRPr/>
            </a:pPr>
            <a:r>
              <a:rPr lang="en-GB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MP&amp;S Information Model Magenta Book drafting (new book)</a:t>
            </a:r>
          </a:p>
          <a:p>
            <a:pPr marL="757555" lvl="1" indent="-29591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53675" algn="l"/>
              </a:tabLst>
              <a:defRPr/>
            </a:pPr>
            <a:r>
              <a:rPr lang="en-GB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MP&amp;S Green Book drafting (5-year revision)</a:t>
            </a:r>
          </a:p>
          <a:p>
            <a:pPr marL="757555" lvl="1" indent="-29591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53675" algn="l"/>
              </a:tabLst>
              <a:defRPr/>
            </a:pPr>
            <a:r>
              <a:rPr lang="en-GB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Joint session with SM&amp;C on topics of common interest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sz="3600" b="1" dirty="0">
                <a:solidFill>
                  <a:schemeClr val="tx2"/>
                </a:solidFill>
              </a:rPr>
              <a:t>NAV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AE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500.0 Navigation Data – Definitions and Conventions - Discussions with SANA for adoption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503.0 Tracking Data Message (TDM - NASA, ESA): 5y revision - Pink Book 2.0.3 - Drafting in progress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505.0 Navigation Data Message XML Specs (NDM - no prototype): 5y revision - AR completed, RIDs completed, testing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507.0 Navigation Events Message (NEM) - White Book 1.0 Drafting in progress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507.1 Launch Data Message (LDM)- White Book 1.0 Drafting in progress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508.0 Conjunction Data Message (CDM): 5y revision - AR completed, Test Plan in progress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508.2 Fragmentation Data Message (FDM)- White Book 1.0 Drafting in progress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Navigation Composite Message (NCM) -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White Book 1.0 Drafting in progress</a:t>
            </a:r>
          </a:p>
          <a:p>
            <a:pPr marL="46164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None/>
              <a:tabLst>
                <a:tab pos="7653675" algn="l"/>
              </a:tabLst>
              <a:defRPr/>
            </a:pPr>
            <a:endParaRPr lang="en-GB" sz="2500" b="1" kern="1200" dirty="0">
              <a:solidFill>
                <a:srgbClr val="000000"/>
              </a:solidFill>
              <a:latin typeface="Calibri" pitchFamily="34" charset="0"/>
              <a:ea typeface="+mn-ea"/>
              <a:cs typeface="+mn-cs"/>
            </a:endParaRPr>
          </a:p>
          <a:p>
            <a:pPr marL="338138" marR="0" lvl="1" indent="0" defTabSz="914400" latinLnBrk="0">
              <a:buClrTx/>
              <a:buNone/>
              <a:tabLst>
                <a:tab pos="7653675" algn="l"/>
              </a:tabLst>
              <a:defRPr/>
            </a:pPr>
            <a:r>
              <a:rPr lang="en-GB" sz="3600" b="1" dirty="0">
                <a:solidFill>
                  <a:schemeClr val="tx2"/>
                </a:solidFill>
              </a:rPr>
              <a:t>SM&amp;C</a:t>
            </a:r>
          </a:p>
          <a:p>
            <a:pPr marL="757555" lvl="1" indent="-29591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53675" algn="l"/>
              </a:tabLst>
              <a:defRPr/>
            </a:pPr>
            <a:r>
              <a:rPr lang="en-US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Close open topics</a:t>
            </a:r>
          </a:p>
          <a:p>
            <a:pPr marL="987742" lvl="2" indent="-29591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53675" algn="l"/>
              </a:tabLst>
              <a:defRPr/>
            </a:pPr>
            <a:r>
              <a:rPr lang="en-US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SANA update, closing RIDs (M&amp;C Services, Mission Product Distribution Service, HTTP Binding)</a:t>
            </a:r>
          </a:p>
          <a:p>
            <a:pPr marL="987742" lvl="2" indent="-29591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53675" algn="l"/>
              </a:tabLst>
              <a:defRPr/>
            </a:pPr>
            <a:r>
              <a:rPr lang="en-US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Finish LunaNet document on how MAL can be useful / to be shared with the NAV WG for further consultations</a:t>
            </a:r>
          </a:p>
          <a:p>
            <a:pPr marL="757555" lvl="1" indent="-29591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53675" algn="l"/>
              </a:tabLst>
              <a:defRPr/>
            </a:pPr>
            <a:r>
              <a:rPr lang="en-US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Make the standard more understandable and “acceptable”: Security in MO / Green Book 5Y Review</a:t>
            </a:r>
          </a:p>
          <a:p>
            <a:pPr marL="757555" lvl="1" indent="-29591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53675" algn="l"/>
              </a:tabLst>
              <a:defRPr/>
            </a:pPr>
            <a:r>
              <a:rPr lang="en-US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Open new topics: CCSDS Delivery agent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739B-10D1-14F2-2EEB-E3AF3A2E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4273-9208-7C97-02DC-721C6088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</a:pPr>
            <a:r>
              <a:rPr lang="en-GB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MOIMS Main focus areas for the week </a:t>
            </a:r>
            <a:endParaRPr lang="en-US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96FB-0CF7-FC68-71D6-9B6E289A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33" y="975852"/>
            <a:ext cx="11660060" cy="5729750"/>
          </a:xfrm>
        </p:spPr>
        <p:txBody>
          <a:bodyPr>
            <a:normAutofit fontScale="55000" lnSpcReduction="20000"/>
          </a:bodyPr>
          <a:lstStyle/>
          <a:p>
            <a:pPr marL="338138" lvl="1" indent="0">
              <a:buNone/>
            </a:pPr>
            <a:r>
              <a:rPr lang="en-GB" sz="3600" b="1" dirty="0">
                <a:solidFill>
                  <a:schemeClr val="tx2"/>
                </a:solidFill>
              </a:rPr>
              <a:t>DAI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671.0 Open Archive Information Systems Interoperability Framework (OAIS-IF) Architecture Description - Drafting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OAIS-IF Core Specification - Review candidate almost ready with YB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GB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OAIS-IF Rationale, Scenarios and Requirements - Drafting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38138" lvl="1" indent="0">
              <a:buNone/>
            </a:pPr>
            <a:endParaRPr lang="en-GB" sz="2500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sz="3600" b="1" dirty="0">
                <a:solidFill>
                  <a:schemeClr val="tx2"/>
                </a:solidFill>
              </a:rPr>
              <a:t>MPS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pPr marL="757238" lvl="1" indent="-295275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32463" algn="l"/>
                <a:tab pos="7653338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529.1 Mission Planning and Scheduling Services (ESA, DLR) -  Prototyping</a:t>
            </a:r>
          </a:p>
          <a:p>
            <a:pPr marL="757238" marR="0" lvl="1" indent="-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5732463" algn="l"/>
                <a:tab pos="7653338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529.2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 Planning and Scheduling Information Model</a:t>
            </a:r>
            <a:r>
              <a:rPr lang="en-GB" sz="2900" b="1" kern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-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Drafting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AE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529.0 Mission Planning and Scheduling (Issue 2): 5y revision – Drafting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sz="3600" b="1" dirty="0">
                <a:solidFill>
                  <a:schemeClr val="tx2"/>
                </a:solidFill>
              </a:rPr>
              <a:t>NAV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AE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500.0 Navigation Data – Definitions and Conventions - Discussions with SANA for adoption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503.0 Tracking Data Message (TDM - NASA, ESA): 5y revision - Pink Book 2.0.3 - Drafting in progress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505.0 Navigation Data Message XML Specs (NDM - no prototype): 5y revision - AR completed, RIDs completed, testing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507.0 Navigation Events Message (NEM) - White Book 1.0 Drafting in progress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507.1 Launch Data Message (LDM)- White Book 1.0 Drafting in progress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618FF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508.0 Conjunction Data Message (CDM): 5y revision - AR completed, Test Plan in progress, issues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508.2 Fragmentation Data Message (FDM)- White Book 1.0 Drafting in progress</a:t>
            </a:r>
          </a:p>
          <a:p>
            <a:pPr marL="757555" marR="0" lvl="1" indent="-29591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Char char="•"/>
              <a:tabLst>
                <a:tab pos="7653675" algn="l"/>
              </a:tabLst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BB: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Navigation Composite Message (NCM) - </a:t>
            </a: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White Book 1.0 Drafting in progress</a:t>
            </a:r>
          </a:p>
          <a:p>
            <a:pPr marL="46164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None/>
              <a:tabLst>
                <a:tab pos="7653675" algn="l"/>
              </a:tabLst>
              <a:defRPr/>
            </a:pPr>
            <a:endParaRPr lang="en-GB" sz="2500" b="1" kern="1200" dirty="0">
              <a:solidFill>
                <a:srgbClr val="000000"/>
              </a:solidFill>
              <a:latin typeface="Calibri" pitchFamily="34" charset="0"/>
              <a:ea typeface="+mn-ea"/>
              <a:cs typeface="+mn-cs"/>
            </a:endParaRPr>
          </a:p>
          <a:p>
            <a:pPr marL="338138" marR="0" lvl="1" indent="0" defTabSz="914400" latinLnBrk="0">
              <a:buClrTx/>
              <a:buNone/>
              <a:tabLst>
                <a:tab pos="7653675" algn="l"/>
              </a:tabLst>
              <a:defRPr/>
            </a:pPr>
            <a:r>
              <a:rPr lang="en-GB" sz="3600" b="1" dirty="0">
                <a:solidFill>
                  <a:schemeClr val="tx2"/>
                </a:solidFill>
              </a:rPr>
              <a:t>SM&amp;C</a:t>
            </a:r>
          </a:p>
          <a:p>
            <a:pPr marL="757555" lvl="1" indent="-295910" eaLnBrk="0" hangingPunct="0">
              <a:buSzPct val="125000"/>
              <a:buFontTx/>
              <a:buChar char="•"/>
              <a:tabLst>
                <a:tab pos="7653675" algn="l"/>
              </a:tabLst>
            </a:pPr>
            <a:r>
              <a:rPr lang="en-GB" sz="2900" b="1" dirty="0">
                <a:solidFill>
                  <a:srgbClr val="618FFD"/>
                </a:solidFill>
                <a:latin typeface="Calibri"/>
                <a:cs typeface="Calibri"/>
              </a:rPr>
              <a:t>BB: </a:t>
            </a:r>
            <a:r>
              <a:rPr lang="en-GB" sz="2900" b="1" dirty="0">
                <a:solidFill>
                  <a:srgbClr val="000000"/>
                </a:solidFill>
                <a:latin typeface="Calibri"/>
                <a:cs typeface="Calibri"/>
              </a:rPr>
              <a:t>522.1 </a:t>
            </a:r>
            <a:r>
              <a:rPr lang="fr-FR" sz="2900" b="1" dirty="0">
                <a:solidFill>
                  <a:srgbClr val="000000"/>
                </a:solidFill>
                <a:latin typeface="Calibri"/>
                <a:cs typeface="Calibri"/>
              </a:rPr>
              <a:t>Mission Operations - </a:t>
            </a:r>
            <a:r>
              <a:rPr lang="fr-FR" sz="2900" b="1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Mission Operations Monitor &amp; Control Services - </a:t>
            </a:r>
            <a:r>
              <a:rPr lang="en-GB" sz="2900" b="1" dirty="0">
                <a:solidFill>
                  <a:srgbClr val="000000"/>
                </a:solidFill>
                <a:latin typeface="Calibri" pitchFamily="34" charset="0"/>
              </a:rPr>
              <a:t>AR completed, RID processing ongoing</a:t>
            </a:r>
          </a:p>
          <a:p>
            <a:pPr marL="757555" lvl="1" indent="-295910" eaLnBrk="0" hangingPunct="0">
              <a:buSzPct val="125000"/>
              <a:buFontTx/>
              <a:buChar char="•"/>
              <a:tabLst>
                <a:tab pos="7653675" algn="l"/>
              </a:tabLst>
            </a:pPr>
            <a:r>
              <a:rPr lang="en-GB" sz="2900" b="1" dirty="0">
                <a:solidFill>
                  <a:srgbClr val="618FFD"/>
                </a:solidFill>
                <a:latin typeface="Calibri"/>
                <a:cs typeface="Calibri"/>
              </a:rPr>
              <a:t>BB: </a:t>
            </a:r>
            <a:r>
              <a:rPr lang="en-GB" sz="2900" b="1" dirty="0">
                <a:solidFill>
                  <a:srgbClr val="000000"/>
                </a:solidFill>
                <a:latin typeface="Calibri"/>
                <a:cs typeface="Calibri"/>
              </a:rPr>
              <a:t>522.2 Mission Product Data Distribution Services (ESA, CNES)- </a:t>
            </a:r>
            <a:r>
              <a:rPr lang="en-GB" sz="2900" b="1" dirty="0">
                <a:solidFill>
                  <a:srgbClr val="000000"/>
                </a:solidFill>
                <a:latin typeface="Calibri" pitchFamily="34" charset="0"/>
              </a:rPr>
              <a:t>AR completed, RID processing ongoing</a:t>
            </a:r>
          </a:p>
          <a:p>
            <a:pPr marL="757555" lvl="1" indent="-295910" eaLnBrk="0" hangingPunct="0">
              <a:buSzPct val="125000"/>
              <a:buFontTx/>
              <a:buChar char="•"/>
              <a:tabLst>
                <a:tab pos="7653675" algn="l"/>
              </a:tabLst>
            </a:pPr>
            <a:r>
              <a:rPr lang="en-GB" sz="2900" b="1" dirty="0">
                <a:solidFill>
                  <a:srgbClr val="618FFD"/>
                </a:solidFill>
                <a:latin typeface="Calibri"/>
                <a:cs typeface="Calibri"/>
              </a:rPr>
              <a:t>BB: </a:t>
            </a:r>
            <a:r>
              <a:rPr lang="en-GB" sz="2900" b="1" dirty="0">
                <a:solidFill>
                  <a:srgbClr val="000000"/>
                </a:solidFill>
                <a:latin typeface="Calibri"/>
                <a:cs typeface="Calibri"/>
              </a:rPr>
              <a:t>524.3 </a:t>
            </a:r>
            <a:r>
              <a:rPr lang="en-GB" sz="2900" b="1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MO--MAL Binding to HTTP Transport and XML Encoding</a:t>
            </a:r>
            <a:r>
              <a:rPr lang="en-GB" sz="2900" b="1" dirty="0">
                <a:solidFill>
                  <a:srgbClr val="000000"/>
                </a:solidFill>
                <a:latin typeface="Calibri"/>
                <a:cs typeface="Calibri"/>
              </a:rPr>
              <a:t> (PS) - 2</a:t>
            </a:r>
            <a:r>
              <a:rPr lang="en-GB" sz="2900" b="1" baseline="30000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lang="en-GB" sz="2900" b="1" dirty="0">
                <a:solidFill>
                  <a:srgbClr val="000000"/>
                </a:solidFill>
                <a:latin typeface="Calibri"/>
                <a:cs typeface="Calibri"/>
              </a:rPr>
              <a:t> draft circulated to WG</a:t>
            </a:r>
          </a:p>
          <a:p>
            <a:pPr marL="757555" lvl="1" indent="-295910" eaLnBrk="0" hangingPunct="0">
              <a:buSzPct val="125000"/>
              <a:buFontTx/>
              <a:buChar char="•"/>
              <a:tabLst>
                <a:tab pos="7653675" algn="l"/>
              </a:tabLst>
            </a:pPr>
            <a:r>
              <a:rPr lang="en-GB" sz="2900" b="1" dirty="0">
                <a:solidFill>
                  <a:srgbClr val="00AE00"/>
                </a:solidFill>
                <a:latin typeface="Calibri"/>
                <a:cs typeface="Calibri"/>
              </a:rPr>
              <a:t>GB: </a:t>
            </a:r>
            <a:r>
              <a:rPr lang="en-GB" sz="2900" b="1" dirty="0">
                <a:solidFill>
                  <a:srgbClr val="000000"/>
                </a:solidFill>
                <a:latin typeface="Calibri"/>
                <a:cs typeface="Calibri"/>
              </a:rPr>
              <a:t>520.0 MO Services Concept (ESA): 5y </a:t>
            </a:r>
            <a:r>
              <a:rPr lang="en-US" sz="2900" b="1" dirty="0">
                <a:solidFill>
                  <a:srgbClr val="000000"/>
                </a:solidFill>
                <a:latin typeface="Calibri"/>
                <a:cs typeface="Calibri"/>
              </a:rPr>
              <a:t>revision </a:t>
            </a:r>
            <a:r>
              <a:rPr lang="en-GB" sz="2900" b="1" dirty="0">
                <a:solidFill>
                  <a:srgbClr val="000000"/>
                </a:solidFill>
                <a:latin typeface="Calibri"/>
                <a:cs typeface="Calibri"/>
              </a:rPr>
              <a:t> - First draft circulated to WG</a:t>
            </a:r>
          </a:p>
          <a:p>
            <a:pPr marL="757555" lvl="1" indent="-295910" eaLnBrk="0" hangingPunct="0">
              <a:buSzPct val="125000"/>
              <a:buFontTx/>
              <a:buChar char="•"/>
              <a:tabLst>
                <a:tab pos="7653675" algn="l"/>
              </a:tabLst>
            </a:pPr>
            <a:r>
              <a:rPr lang="en-GB" sz="2900" b="1" dirty="0">
                <a:solidFill>
                  <a:srgbClr val="000000"/>
                </a:solidFill>
                <a:latin typeface="Calibri"/>
                <a:cs typeface="Calibri"/>
              </a:rPr>
              <a:t>New project envisaged for CCSDS Delivery Agent</a:t>
            </a:r>
            <a:endParaRPr lang="en-GB" sz="29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739B-10D1-14F2-2EEB-E3AF3A2E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1DDAA7-FD9C-456A-EE81-8FA3445E375D}"/>
              </a:ext>
            </a:extLst>
          </p:cNvPr>
          <p:cNvSpPr txBox="1">
            <a:spLocks/>
          </p:cNvSpPr>
          <p:nvPr/>
        </p:nvSpPr>
        <p:spPr>
          <a:xfrm>
            <a:off x="3929654" y="975852"/>
            <a:ext cx="5592888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338138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298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152316F81484481851101A35F66A8" ma:contentTypeVersion="16" ma:contentTypeDescription="Create a new document." ma:contentTypeScope="" ma:versionID="91a355598545fab70b28fc1c42b61632">
  <xsd:schema xmlns:xsd="http://www.w3.org/2001/XMLSchema" xmlns:xs="http://www.w3.org/2001/XMLSchema" xmlns:p="http://schemas.microsoft.com/office/2006/metadata/properties" xmlns:ns1="http://schemas.microsoft.com/sharepoint/v3" xmlns:ns3="a45af452-79d7-4692-9ede-484779a781ca" xmlns:ns4="f85776fd-151c-4948-8360-a41f2ead0389" targetNamespace="http://schemas.microsoft.com/office/2006/metadata/properties" ma:root="true" ma:fieldsID="6b37b10b8f846c7a740bade1edc95527" ns1:_="" ns3:_="" ns4:_="">
    <xsd:import namespace="http://schemas.microsoft.com/sharepoint/v3"/>
    <xsd:import namespace="a45af452-79d7-4692-9ede-484779a781ca"/>
    <xsd:import namespace="f85776fd-151c-4948-8360-a41f2ead03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af452-79d7-4692-9ede-484779a78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776fd-151c-4948-8360-a41f2ead038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f85776fd-151c-4948-8360-a41f2ead0389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a45af452-79d7-4692-9ede-484779a781ca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61FD169-A4D6-449F-AD7B-A6EFAD9E1994}">
  <ds:schemaRefs>
    <ds:schemaRef ds:uri="a45af452-79d7-4692-9ede-484779a781ca"/>
    <ds:schemaRef ds:uri="f85776fd-151c-4948-8360-a41f2ead03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29082</TotalTime>
  <Words>729</Words>
  <Application>Microsoft Macintosh PowerPoint</Application>
  <PresentationFormat>Custom</PresentationFormat>
  <Paragraphs>74</Paragraphs>
  <Slides>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TMOD Presentations</vt:lpstr>
      <vt:lpstr>PowerPoint Presentation</vt:lpstr>
      <vt:lpstr>MOIMS Main focus areas for the week </vt:lpstr>
      <vt:lpstr>MOIMS Main focus areas for the week 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MOIMS</dc:title>
  <dc:subject>MOIMS</dc:subject>
  <dc:creator>Mario Merri</dc:creator>
  <cp:keywords/>
  <dc:description/>
  <cp:lastModifiedBy>Mehran Sarkarati</cp:lastModifiedBy>
  <cp:revision>42</cp:revision>
  <cp:lastPrinted>2008-08-26T16:26:23Z</cp:lastPrinted>
  <dcterms:created xsi:type="dcterms:W3CDTF">2021-11-19T14:42:57Z</dcterms:created>
  <dcterms:modified xsi:type="dcterms:W3CDTF">2025-06-06T22:34:30Z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OPS Standardisation Work Plan</vt:lpwstr>
  </property>
  <property fmtid="{D5CDD505-2E9C-101B-9397-08002B2CF9AE}" pid="3" name="PSubtitle">
    <vt:lpwstr>OPS Standardisation Work Plan</vt:lpwstr>
  </property>
  <property fmtid="{D5CDD505-2E9C-101B-9397-08002B2CF9AE}" pid="4" name="PAuthor">
    <vt:lpwstr>Mario Merri</vt:lpwstr>
  </property>
  <property fmtid="{D5CDD505-2E9C-101B-9397-08002B2CF9AE}" pid="5" name="PPlace">
    <vt:lpwstr/>
  </property>
  <property fmtid="{D5CDD505-2E9C-101B-9397-08002B2CF9AE}" pid="6" name="PDate">
    <vt:lpwstr>24/11/2021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0x01010046C152316F81484481851101A35F66A8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2021-11-18T22:00:00Z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</Properties>
</file>