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handoutMasterIdLst>
    <p:handoutMasterId r:id="rId11"/>
  </p:handoutMasterIdLst>
  <p:sldIdLst>
    <p:sldId id="269" r:id="rId2"/>
    <p:sldId id="822" r:id="rId3"/>
    <p:sldId id="889" r:id="rId4"/>
    <p:sldId id="886" r:id="rId5"/>
    <p:sldId id="818" r:id="rId6"/>
    <p:sldId id="819" r:id="rId7"/>
    <p:sldId id="885" r:id="rId8"/>
    <p:sldId id="880" r:id="rId9"/>
  </p:sldIdLst>
  <p:sldSz cx="9144000" cy="6858000" type="screen4x3"/>
  <p:notesSz cx="6858000" cy="9144000"/>
  <p:defaultTextStyle>
    <a:defPPr>
      <a:defRPr lang="en-US"/>
    </a:defPPr>
    <a:lvl1pPr algn="l" rtl="0" fontAlgn="base">
      <a:spcBef>
        <a:spcPct val="0"/>
      </a:spcBef>
      <a:spcAft>
        <a:spcPct val="0"/>
      </a:spcAft>
      <a:defRPr sz="1200" kern="1200">
        <a:solidFill>
          <a:schemeClr val="tx1"/>
        </a:solidFill>
        <a:latin typeface="Arial" charset="0"/>
        <a:ea typeface="ＭＳ Ｐゴシック" charset="-128"/>
        <a:cs typeface="+mn-cs"/>
      </a:defRPr>
    </a:lvl1pPr>
    <a:lvl2pPr marL="457200" algn="l" rtl="0" fontAlgn="base">
      <a:spcBef>
        <a:spcPct val="0"/>
      </a:spcBef>
      <a:spcAft>
        <a:spcPct val="0"/>
      </a:spcAft>
      <a:defRPr sz="1200" kern="1200">
        <a:solidFill>
          <a:schemeClr val="tx1"/>
        </a:solidFill>
        <a:latin typeface="Arial" charset="0"/>
        <a:ea typeface="ＭＳ Ｐゴシック" charset="-128"/>
        <a:cs typeface="+mn-cs"/>
      </a:defRPr>
    </a:lvl2pPr>
    <a:lvl3pPr marL="914400" algn="l" rtl="0" fontAlgn="base">
      <a:spcBef>
        <a:spcPct val="0"/>
      </a:spcBef>
      <a:spcAft>
        <a:spcPct val="0"/>
      </a:spcAft>
      <a:defRPr sz="1200" kern="1200">
        <a:solidFill>
          <a:schemeClr val="tx1"/>
        </a:solidFill>
        <a:latin typeface="Arial" charset="0"/>
        <a:ea typeface="ＭＳ Ｐゴシック" charset="-128"/>
        <a:cs typeface="+mn-cs"/>
      </a:defRPr>
    </a:lvl3pPr>
    <a:lvl4pPr marL="1371600" algn="l" rtl="0" fontAlgn="base">
      <a:spcBef>
        <a:spcPct val="0"/>
      </a:spcBef>
      <a:spcAft>
        <a:spcPct val="0"/>
      </a:spcAft>
      <a:defRPr sz="1200" kern="1200">
        <a:solidFill>
          <a:schemeClr val="tx1"/>
        </a:solidFill>
        <a:latin typeface="Arial" charset="0"/>
        <a:ea typeface="ＭＳ Ｐゴシック" charset="-128"/>
        <a:cs typeface="+mn-cs"/>
      </a:defRPr>
    </a:lvl4pPr>
    <a:lvl5pPr marL="1828800" algn="l" rtl="0" fontAlgn="base">
      <a:spcBef>
        <a:spcPct val="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Arial" charset="0"/>
        <a:ea typeface="ＭＳ Ｐゴシック" charset="-128"/>
        <a:cs typeface="+mn-cs"/>
      </a:defRPr>
    </a:lvl6pPr>
    <a:lvl7pPr marL="2743200" algn="l" defTabSz="914400" rtl="0" eaLnBrk="1" latinLnBrk="0" hangingPunct="1">
      <a:defRPr sz="1200" kern="1200">
        <a:solidFill>
          <a:schemeClr val="tx1"/>
        </a:solidFill>
        <a:latin typeface="Arial" charset="0"/>
        <a:ea typeface="ＭＳ Ｐゴシック" charset="-128"/>
        <a:cs typeface="+mn-cs"/>
      </a:defRPr>
    </a:lvl7pPr>
    <a:lvl8pPr marL="3200400" algn="l" defTabSz="914400" rtl="0" eaLnBrk="1" latinLnBrk="0" hangingPunct="1">
      <a:defRPr sz="1200" kern="1200">
        <a:solidFill>
          <a:schemeClr val="tx1"/>
        </a:solidFill>
        <a:latin typeface="Arial" charset="0"/>
        <a:ea typeface="ＭＳ Ｐゴシック" charset="-128"/>
        <a:cs typeface="+mn-cs"/>
      </a:defRPr>
    </a:lvl8pPr>
    <a:lvl9pPr marL="3657600" algn="l" defTabSz="914400" rtl="0" eaLnBrk="1" latinLnBrk="0" hangingPunct="1">
      <a:defRPr sz="1200"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832">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allace Tai" initials="j" lastIdx="4" clrIdx="0"/>
  <p:cmAuthor id="1" name="Peter Shames" initials="P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EFBBF5"/>
    <a:srgbClr val="3DBDF2"/>
    <a:srgbClr val="9AFFC7"/>
    <a:srgbClr val="2FFF20"/>
    <a:srgbClr val="CBCBCB"/>
    <a:srgbClr val="DFBC00"/>
    <a:srgbClr val="BB71FE"/>
    <a:srgbClr val="D6A9FE"/>
    <a:srgbClr val="FCA9D5"/>
    <a:srgbClr val="48FF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765" autoAdjust="0"/>
    <p:restoredTop sz="94660"/>
  </p:normalViewPr>
  <p:slideViewPr>
    <p:cSldViewPr>
      <p:cViewPr>
        <p:scale>
          <a:sx n="110" d="100"/>
          <a:sy n="110" d="100"/>
        </p:scale>
        <p:origin x="688" y="568"/>
      </p:cViewPr>
      <p:guideLst>
        <p:guide orient="horz" pos="2832"/>
        <p:guide pos="2880"/>
      </p:guideLst>
    </p:cSldViewPr>
  </p:slideViewPr>
  <p:outlineViewPr>
    <p:cViewPr>
      <p:scale>
        <a:sx n="33" d="100"/>
        <a:sy n="33" d="100"/>
      </p:scale>
      <p:origin x="0" y="172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mtClean="0"/>
            </a:lvl1pPr>
          </a:lstStyle>
          <a:p>
            <a:pPr>
              <a:defRPr/>
            </a:pPr>
            <a:fld id="{D555A33D-57DB-4837-9E16-614730E4F1C0}" type="datetime1">
              <a:rPr lang="en-US"/>
              <a:pPr>
                <a:defRPr/>
              </a:pPr>
              <a:t>11/25/24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mtClean="0"/>
            </a:lvl1pPr>
          </a:lstStyle>
          <a:p>
            <a:pPr>
              <a:defRPr/>
            </a:pPr>
            <a:fld id="{A952768C-15D5-4548-9603-B8007AF74557}" type="slidenum">
              <a:rPr lang="en-US"/>
              <a:pPr>
                <a:defRPr/>
              </a:pPr>
              <a:t>‹#›</a:t>
            </a:fld>
            <a:endParaRPr lang="en-US"/>
          </a:p>
        </p:txBody>
      </p:sp>
    </p:spTree>
    <p:extLst>
      <p:ext uri="{BB962C8B-B14F-4D97-AF65-F5344CB8AC3E}">
        <p14:creationId xmlns:p14="http://schemas.microsoft.com/office/powerpoint/2010/main" val="177775236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atin typeface="Arial" charset="0"/>
                <a:ea typeface="+mn-ea"/>
                <a:cs typeface="+mn-cs"/>
              </a:defRPr>
            </a:lvl1pPr>
          </a:lstStyle>
          <a:p>
            <a:pPr>
              <a:defRPr/>
            </a:pPr>
            <a:endParaRPr lang="en-US"/>
          </a:p>
        </p:txBody>
      </p:sp>
      <p:sp>
        <p:nvSpPr>
          <p:cNvPr id="92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latin typeface="Arial" charset="0"/>
                <a:ea typeface="+mn-ea"/>
                <a:cs typeface="+mn-cs"/>
              </a:defRPr>
            </a:lvl1pPr>
          </a:lstStyle>
          <a:p>
            <a:pPr>
              <a:defRPr/>
            </a:pPr>
            <a:endParaRPr lang="en-US"/>
          </a:p>
        </p:txBody>
      </p:sp>
      <p:sp>
        <p:nvSpPr>
          <p:cNvPr id="512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atin typeface="Arial" charset="0"/>
                <a:ea typeface="+mn-ea"/>
                <a:cs typeface="+mn-cs"/>
              </a:defRPr>
            </a:lvl1pPr>
          </a:lstStyle>
          <a:p>
            <a:pPr>
              <a:defRPr/>
            </a:pPr>
            <a:endParaRPr lang="en-US"/>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mtClean="0"/>
            </a:lvl1pPr>
          </a:lstStyle>
          <a:p>
            <a:pPr>
              <a:defRPr/>
            </a:pPr>
            <a:fld id="{D1A181E1-D1A1-46EB-9F35-B86A01009012}" type="slidenum">
              <a:rPr lang="en-US"/>
              <a:pPr>
                <a:defRPr/>
              </a:pPr>
              <a:t>‹#›</a:t>
            </a:fld>
            <a:endParaRPr lang="en-US"/>
          </a:p>
        </p:txBody>
      </p:sp>
    </p:spTree>
    <p:extLst>
      <p:ext uri="{BB962C8B-B14F-4D97-AF65-F5344CB8AC3E}">
        <p14:creationId xmlns:p14="http://schemas.microsoft.com/office/powerpoint/2010/main" val="301056371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pitchFamily="-112" charset="0"/>
        <a:ea typeface="ＭＳ Ｐゴシック" pitchFamily="-11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5DBADC3-0B32-4A9C-8E70-22899781DDDC}" type="slidenum">
              <a:rPr lang="en-US"/>
              <a:pPr/>
              <a:t>1</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smtClean="0"/>
            </a:lvl1pPr>
          </a:lstStyle>
          <a:p>
            <a:pPr>
              <a:defRPr/>
            </a:pPr>
            <a:r>
              <a:rPr lang="en-US"/>
              <a:t>12 June 2012 </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a:t>SpaceOps 2012 - MDMM Ground Segment Design</a:t>
            </a:r>
            <a:endParaRPr lang="en-US" dirty="0"/>
          </a:p>
        </p:txBody>
      </p:sp>
      <p:sp>
        <p:nvSpPr>
          <p:cNvPr id="6" name="Rectangle 6"/>
          <p:cNvSpPr>
            <a:spLocks noGrp="1" noChangeArrowheads="1"/>
          </p:cNvSpPr>
          <p:nvPr>
            <p:ph type="sldNum" sz="quarter" idx="12"/>
          </p:nvPr>
        </p:nvSpPr>
        <p:spPr/>
        <p:txBody>
          <a:bodyPr/>
          <a:lstStyle>
            <a:lvl1pPr>
              <a:defRPr smtClean="0"/>
            </a:lvl1pPr>
          </a:lstStyle>
          <a:p>
            <a:pPr>
              <a:defRPr/>
            </a:pPr>
            <a:r>
              <a:rPr lang="en-US" dirty="0"/>
              <a:t>PS-</a:t>
            </a:r>
            <a:fld id="{B148CD15-3770-46A4-8E6B-A5C68BBD2A76}" type="slidenum">
              <a:rPr lang="en-US"/>
              <a:pPr>
                <a:defRPr/>
              </a:pPr>
              <a:t>‹#›</a:t>
            </a:fld>
            <a:endParaRPr lang="en-US" dirty="0"/>
          </a:p>
        </p:txBody>
      </p:sp>
      <p:pic>
        <p:nvPicPr>
          <p:cNvPr id="7" name="Picture 7" descr="Spacecomm_small"/>
          <p:cNvPicPr>
            <a:picLocks noChangeAspect="1" noChangeArrowheads="1"/>
          </p:cNvPicPr>
          <p:nvPr userDrawn="1"/>
        </p:nvPicPr>
        <p:blipFill>
          <a:blip r:embed="rId2"/>
          <a:srcRect/>
          <a:stretch>
            <a:fillRect/>
          </a:stretch>
        </p:blipFill>
        <p:spPr bwMode="auto">
          <a:xfrm>
            <a:off x="8458200" y="52387"/>
            <a:ext cx="646112" cy="633413"/>
          </a:xfrm>
          <a:prstGeom prst="rect">
            <a:avLst/>
          </a:prstGeom>
          <a:noFill/>
          <a:ln w="9525">
            <a:noFill/>
            <a:miter lim="800000"/>
            <a:headEnd/>
            <a:tailEnd/>
          </a:ln>
        </p:spPr>
      </p:pic>
      <p:pic>
        <p:nvPicPr>
          <p:cNvPr id="8" name="Picture 8" descr="Macintosh HD:Users:wtai:Tai Document:Code M Space Comm:SCaN Core SE:"/>
          <p:cNvPicPr>
            <a:picLocks noChangeAspect="1" noChangeArrowheads="1"/>
          </p:cNvPicPr>
          <p:nvPr userDrawn="1"/>
        </p:nvPicPr>
        <p:blipFill>
          <a:blip r:embed="rId3"/>
          <a:srcRect/>
          <a:stretch>
            <a:fillRect/>
          </a:stretch>
        </p:blipFill>
        <p:spPr bwMode="auto">
          <a:xfrm>
            <a:off x="0" y="0"/>
            <a:ext cx="731838" cy="6604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smtClean="0"/>
            </a:lvl1pPr>
          </a:lstStyle>
          <a:p>
            <a:pPr>
              <a:defRPr/>
            </a:pPr>
            <a:r>
              <a:rPr lang="en-US"/>
              <a:t>12 June 2012 </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a:t>SpaceOps 2012 - MDMM Ground Segment Design</a:t>
            </a:r>
            <a:endParaRPr lang="en-US" dirty="0"/>
          </a:p>
        </p:txBody>
      </p:sp>
      <p:sp>
        <p:nvSpPr>
          <p:cNvPr id="6" name="Rectangle 6"/>
          <p:cNvSpPr>
            <a:spLocks noGrp="1" noChangeArrowheads="1"/>
          </p:cNvSpPr>
          <p:nvPr>
            <p:ph type="sldNum" sz="quarter" idx="12"/>
          </p:nvPr>
        </p:nvSpPr>
        <p:spPr/>
        <p:txBody>
          <a:bodyPr/>
          <a:lstStyle>
            <a:lvl1pPr>
              <a:defRPr smtClean="0"/>
            </a:lvl1pPr>
          </a:lstStyle>
          <a:p>
            <a:pPr>
              <a:defRPr/>
            </a:pPr>
            <a:r>
              <a:rPr lang="en-US" dirty="0"/>
              <a:t>PS-</a:t>
            </a:r>
            <a:fld id="{4506DA20-0AB9-4CFB-B7CD-ABA7DDC5BF80}" type="slidenum">
              <a:rPr lang="en-US" smtClean="0"/>
              <a:pPr>
                <a:defRPr/>
              </a:pPr>
              <a:t>‹#›</a:t>
            </a:fld>
            <a:endParaRPr lang="en-US" dirty="0"/>
          </a:p>
        </p:txBody>
      </p:sp>
      <p:pic>
        <p:nvPicPr>
          <p:cNvPr id="7" name="Picture 7" descr="Spacecomm_small"/>
          <p:cNvPicPr>
            <a:picLocks noChangeAspect="1" noChangeArrowheads="1"/>
          </p:cNvPicPr>
          <p:nvPr userDrawn="1"/>
        </p:nvPicPr>
        <p:blipFill>
          <a:blip r:embed="rId2"/>
          <a:srcRect/>
          <a:stretch>
            <a:fillRect/>
          </a:stretch>
        </p:blipFill>
        <p:spPr bwMode="auto">
          <a:xfrm>
            <a:off x="8458200" y="52387"/>
            <a:ext cx="646112" cy="633413"/>
          </a:xfrm>
          <a:prstGeom prst="rect">
            <a:avLst/>
          </a:prstGeom>
          <a:noFill/>
          <a:ln w="9525">
            <a:noFill/>
            <a:miter lim="800000"/>
            <a:headEnd/>
            <a:tailEnd/>
          </a:ln>
        </p:spPr>
      </p:pic>
      <p:pic>
        <p:nvPicPr>
          <p:cNvPr id="8" name="Picture 8" descr="Macintosh HD:Users:wtai:Tai Document:Code M Space Comm:SCaN Core SE:"/>
          <p:cNvPicPr>
            <a:picLocks noChangeAspect="1" noChangeArrowheads="1"/>
          </p:cNvPicPr>
          <p:nvPr userDrawn="1"/>
        </p:nvPicPr>
        <p:blipFill>
          <a:blip r:embed="rId3"/>
          <a:srcRect/>
          <a:stretch>
            <a:fillRect/>
          </a:stretch>
        </p:blipFill>
        <p:spPr bwMode="auto">
          <a:xfrm>
            <a:off x="0" y="0"/>
            <a:ext cx="731838" cy="660400"/>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6019800" cy="5973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smtClean="0"/>
            </a:lvl1pPr>
          </a:lstStyle>
          <a:p>
            <a:pPr>
              <a:defRPr/>
            </a:pPr>
            <a:r>
              <a:rPr lang="en-US"/>
              <a:t>12 June 2012 </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a:t>SpaceOps 2012 - MDMM Ground Segment Design</a:t>
            </a:r>
            <a:endParaRPr lang="en-US" dirty="0"/>
          </a:p>
        </p:txBody>
      </p:sp>
      <p:sp>
        <p:nvSpPr>
          <p:cNvPr id="6" name="Rectangle 6"/>
          <p:cNvSpPr>
            <a:spLocks noGrp="1" noChangeArrowheads="1"/>
          </p:cNvSpPr>
          <p:nvPr>
            <p:ph type="sldNum" sz="quarter" idx="12"/>
          </p:nvPr>
        </p:nvSpPr>
        <p:spPr/>
        <p:txBody>
          <a:bodyPr/>
          <a:lstStyle>
            <a:lvl1pPr>
              <a:defRPr smtClean="0"/>
            </a:lvl1pPr>
          </a:lstStyle>
          <a:p>
            <a:pPr>
              <a:defRPr/>
            </a:pPr>
            <a:r>
              <a:rPr lang="en-US" dirty="0"/>
              <a:t>PS-</a:t>
            </a:r>
            <a:fld id="{DC194F7C-5AE5-4BC9-B97B-BF98DCE280F1}" type="slidenum">
              <a:rPr lang="en-US" smtClean="0"/>
              <a:pPr>
                <a:defRPr/>
              </a:pPr>
              <a:t>‹#›</a:t>
            </a:fld>
            <a:endParaRPr lang="en-US" dirty="0"/>
          </a:p>
        </p:txBody>
      </p:sp>
      <p:pic>
        <p:nvPicPr>
          <p:cNvPr id="7" name="Picture 7" descr="Spacecomm_small"/>
          <p:cNvPicPr>
            <a:picLocks noChangeAspect="1" noChangeArrowheads="1"/>
          </p:cNvPicPr>
          <p:nvPr userDrawn="1"/>
        </p:nvPicPr>
        <p:blipFill>
          <a:blip r:embed="rId2"/>
          <a:srcRect/>
          <a:stretch>
            <a:fillRect/>
          </a:stretch>
        </p:blipFill>
        <p:spPr bwMode="auto">
          <a:xfrm>
            <a:off x="8458200" y="52387"/>
            <a:ext cx="646112" cy="633413"/>
          </a:xfrm>
          <a:prstGeom prst="rect">
            <a:avLst/>
          </a:prstGeom>
          <a:noFill/>
          <a:ln w="9525">
            <a:noFill/>
            <a:miter lim="800000"/>
            <a:headEnd/>
            <a:tailEnd/>
          </a:ln>
        </p:spPr>
      </p:pic>
      <p:pic>
        <p:nvPicPr>
          <p:cNvPr id="8" name="Picture 8" descr="Macintosh HD:Users:wtai:Tai Document:Code M Space Comm:SCaN Core SE:"/>
          <p:cNvPicPr>
            <a:picLocks noChangeAspect="1" noChangeArrowheads="1"/>
          </p:cNvPicPr>
          <p:nvPr userDrawn="1"/>
        </p:nvPicPr>
        <p:blipFill>
          <a:blip r:embed="rId3"/>
          <a:srcRect/>
          <a:stretch>
            <a:fillRect/>
          </a:stretch>
        </p:blipFill>
        <p:spPr bwMode="auto">
          <a:xfrm>
            <a:off x="0" y="0"/>
            <a:ext cx="731838" cy="6604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smtClean="0"/>
            </a:lvl1pPr>
          </a:lstStyle>
          <a:p>
            <a:pPr>
              <a:defRPr/>
            </a:pPr>
            <a:r>
              <a:rPr lang="en-US"/>
              <a:t>12 June 2012 </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a:t>SpaceOps 2012 - MDMM Ground Segment Design</a:t>
            </a:r>
            <a:endParaRPr lang="en-US" dirty="0"/>
          </a:p>
        </p:txBody>
      </p:sp>
      <p:sp>
        <p:nvSpPr>
          <p:cNvPr id="6" name="Rectangle 6"/>
          <p:cNvSpPr>
            <a:spLocks noGrp="1" noChangeArrowheads="1"/>
          </p:cNvSpPr>
          <p:nvPr>
            <p:ph type="sldNum" sz="quarter" idx="12"/>
          </p:nvPr>
        </p:nvSpPr>
        <p:spPr/>
        <p:txBody>
          <a:bodyPr/>
          <a:lstStyle>
            <a:lvl1pPr>
              <a:defRPr smtClean="0"/>
            </a:lvl1pPr>
          </a:lstStyle>
          <a:p>
            <a:pPr>
              <a:defRPr/>
            </a:pPr>
            <a:r>
              <a:rPr lang="en-US" dirty="0"/>
              <a:t>PS-</a:t>
            </a:r>
            <a:fld id="{1D1DC876-3183-4AFE-AB01-C63E9193D94A}" type="slidenum">
              <a:rPr lang="en-US"/>
              <a:pPr>
                <a:defRPr/>
              </a:pPr>
              <a:t>‹#›</a:t>
            </a:fld>
            <a:endParaRPr lang="en-US" dirty="0"/>
          </a:p>
        </p:txBody>
      </p:sp>
      <p:pic>
        <p:nvPicPr>
          <p:cNvPr id="7" name="Picture 7" descr="Spacecomm_small"/>
          <p:cNvPicPr>
            <a:picLocks noChangeAspect="1" noChangeArrowheads="1"/>
          </p:cNvPicPr>
          <p:nvPr userDrawn="1"/>
        </p:nvPicPr>
        <p:blipFill>
          <a:blip r:embed="rId2"/>
          <a:srcRect/>
          <a:stretch>
            <a:fillRect/>
          </a:stretch>
        </p:blipFill>
        <p:spPr bwMode="auto">
          <a:xfrm>
            <a:off x="8458200" y="52387"/>
            <a:ext cx="646112" cy="633413"/>
          </a:xfrm>
          <a:prstGeom prst="rect">
            <a:avLst/>
          </a:prstGeom>
          <a:noFill/>
          <a:ln w="9525">
            <a:noFill/>
            <a:miter lim="800000"/>
            <a:headEnd/>
            <a:tailEnd/>
          </a:ln>
        </p:spPr>
      </p:pic>
      <p:pic>
        <p:nvPicPr>
          <p:cNvPr id="8" name="Picture 8" descr="Macintosh HD:Users:wtai:Tai Document:Code M Space Comm:SCaN Core SE:"/>
          <p:cNvPicPr>
            <a:picLocks noChangeAspect="1" noChangeArrowheads="1"/>
          </p:cNvPicPr>
          <p:nvPr userDrawn="1"/>
        </p:nvPicPr>
        <p:blipFill>
          <a:blip r:embed="rId3"/>
          <a:srcRect/>
          <a:stretch>
            <a:fillRect/>
          </a:stretch>
        </p:blipFill>
        <p:spPr bwMode="auto">
          <a:xfrm>
            <a:off x="0" y="0"/>
            <a:ext cx="731838" cy="6604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smtClean="0"/>
            </a:lvl1pPr>
          </a:lstStyle>
          <a:p>
            <a:pPr>
              <a:defRPr/>
            </a:pPr>
            <a:r>
              <a:rPr lang="en-US"/>
              <a:t>12 June 2012 </a:t>
            </a:r>
            <a:endParaRPr lang="en-US" dirty="0"/>
          </a:p>
        </p:txBody>
      </p:sp>
      <p:sp>
        <p:nvSpPr>
          <p:cNvPr id="5" name="Rectangle 5"/>
          <p:cNvSpPr>
            <a:spLocks noGrp="1" noChangeArrowheads="1"/>
          </p:cNvSpPr>
          <p:nvPr>
            <p:ph type="ftr" sz="quarter" idx="11"/>
          </p:nvPr>
        </p:nvSpPr>
        <p:spPr/>
        <p:txBody>
          <a:bodyPr/>
          <a:lstStyle>
            <a:lvl1pPr>
              <a:defRPr/>
            </a:lvl1pPr>
          </a:lstStyle>
          <a:p>
            <a:pPr>
              <a:defRPr/>
            </a:pPr>
            <a:r>
              <a:rPr lang="en-US"/>
              <a:t>SpaceOps 2012 - MDMM Ground Segment Design</a:t>
            </a:r>
            <a:endParaRPr lang="en-US" dirty="0"/>
          </a:p>
        </p:txBody>
      </p:sp>
      <p:sp>
        <p:nvSpPr>
          <p:cNvPr id="6" name="Rectangle 6"/>
          <p:cNvSpPr>
            <a:spLocks noGrp="1" noChangeArrowheads="1"/>
          </p:cNvSpPr>
          <p:nvPr>
            <p:ph type="sldNum" sz="quarter" idx="12"/>
          </p:nvPr>
        </p:nvSpPr>
        <p:spPr/>
        <p:txBody>
          <a:bodyPr/>
          <a:lstStyle>
            <a:lvl1pPr>
              <a:defRPr smtClean="0"/>
            </a:lvl1pPr>
          </a:lstStyle>
          <a:p>
            <a:pPr>
              <a:defRPr/>
            </a:pPr>
            <a:r>
              <a:rPr lang="en-US" dirty="0"/>
              <a:t>PS-</a:t>
            </a:r>
            <a:fld id="{B5C1A41B-5E0E-42FE-AEC2-0BDB60A71830}" type="slidenum">
              <a:rPr lang="en-US"/>
              <a:pPr>
                <a:defRPr/>
              </a:pPr>
              <a:t>‹#›</a:t>
            </a:fld>
            <a:endParaRPr lang="en-US" dirty="0"/>
          </a:p>
        </p:txBody>
      </p:sp>
      <p:pic>
        <p:nvPicPr>
          <p:cNvPr id="7" name="Picture 7" descr="Spacecomm_small"/>
          <p:cNvPicPr>
            <a:picLocks noChangeAspect="1" noChangeArrowheads="1"/>
          </p:cNvPicPr>
          <p:nvPr userDrawn="1"/>
        </p:nvPicPr>
        <p:blipFill>
          <a:blip r:embed="rId2"/>
          <a:srcRect/>
          <a:stretch>
            <a:fillRect/>
          </a:stretch>
        </p:blipFill>
        <p:spPr bwMode="auto">
          <a:xfrm>
            <a:off x="8458200" y="52387"/>
            <a:ext cx="646112" cy="633413"/>
          </a:xfrm>
          <a:prstGeom prst="rect">
            <a:avLst/>
          </a:prstGeom>
          <a:noFill/>
          <a:ln w="9525">
            <a:noFill/>
            <a:miter lim="800000"/>
            <a:headEnd/>
            <a:tailEnd/>
          </a:ln>
        </p:spPr>
      </p:pic>
      <p:pic>
        <p:nvPicPr>
          <p:cNvPr id="8" name="Picture 8" descr="Macintosh HD:Users:wtai:Tai Document:Code M Space Comm:SCaN Core SE:"/>
          <p:cNvPicPr>
            <a:picLocks noChangeAspect="1" noChangeArrowheads="1"/>
          </p:cNvPicPr>
          <p:nvPr userDrawn="1"/>
        </p:nvPicPr>
        <p:blipFill>
          <a:blip r:embed="rId3"/>
          <a:srcRect/>
          <a:stretch>
            <a:fillRect/>
          </a:stretch>
        </p:blipFill>
        <p:spPr bwMode="auto">
          <a:xfrm>
            <a:off x="0" y="0"/>
            <a:ext cx="731838" cy="6604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0"/>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smtClean="0"/>
            </a:lvl1pPr>
          </a:lstStyle>
          <a:p>
            <a:pPr>
              <a:defRPr/>
            </a:pPr>
            <a:r>
              <a:rPr lang="en-US"/>
              <a:t>12 June 2012 </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SpaceOps 2012 - MDMM Ground Segment Design</a:t>
            </a:r>
            <a:endParaRPr lang="en-US" dirty="0"/>
          </a:p>
        </p:txBody>
      </p:sp>
      <p:sp>
        <p:nvSpPr>
          <p:cNvPr id="7" name="Rectangle 6"/>
          <p:cNvSpPr>
            <a:spLocks noGrp="1" noChangeArrowheads="1"/>
          </p:cNvSpPr>
          <p:nvPr>
            <p:ph type="sldNum" sz="quarter" idx="12"/>
          </p:nvPr>
        </p:nvSpPr>
        <p:spPr/>
        <p:txBody>
          <a:bodyPr/>
          <a:lstStyle>
            <a:lvl1pPr>
              <a:defRPr smtClean="0"/>
            </a:lvl1pPr>
          </a:lstStyle>
          <a:p>
            <a:pPr>
              <a:defRPr/>
            </a:pPr>
            <a:r>
              <a:rPr lang="en-US" dirty="0"/>
              <a:t>PS-</a:t>
            </a:r>
            <a:fld id="{E58D69F2-CAC7-43E3-9E22-711A0DC4A537}" type="slidenum">
              <a:rPr lang="en-US"/>
              <a:pPr>
                <a:defRPr/>
              </a:pPr>
              <a:t>‹#›</a:t>
            </a:fld>
            <a:endParaRPr lang="en-US" dirty="0"/>
          </a:p>
        </p:txBody>
      </p:sp>
      <p:pic>
        <p:nvPicPr>
          <p:cNvPr id="8" name="Picture 7" descr="Spacecomm_small"/>
          <p:cNvPicPr>
            <a:picLocks noChangeAspect="1" noChangeArrowheads="1"/>
          </p:cNvPicPr>
          <p:nvPr userDrawn="1"/>
        </p:nvPicPr>
        <p:blipFill>
          <a:blip r:embed="rId2"/>
          <a:srcRect/>
          <a:stretch>
            <a:fillRect/>
          </a:stretch>
        </p:blipFill>
        <p:spPr bwMode="auto">
          <a:xfrm>
            <a:off x="8458200" y="52387"/>
            <a:ext cx="646112" cy="633413"/>
          </a:xfrm>
          <a:prstGeom prst="rect">
            <a:avLst/>
          </a:prstGeom>
          <a:noFill/>
          <a:ln w="9525">
            <a:noFill/>
            <a:miter lim="800000"/>
            <a:headEnd/>
            <a:tailEnd/>
          </a:ln>
        </p:spPr>
      </p:pic>
      <p:pic>
        <p:nvPicPr>
          <p:cNvPr id="9" name="Picture 8" descr="Macintosh HD:Users:wtai:Tai Document:Code M Space Comm:SCaN Core SE:"/>
          <p:cNvPicPr>
            <a:picLocks noChangeAspect="1" noChangeArrowheads="1"/>
          </p:cNvPicPr>
          <p:nvPr userDrawn="1"/>
        </p:nvPicPr>
        <p:blipFill>
          <a:blip r:embed="rId3"/>
          <a:srcRect/>
          <a:stretch>
            <a:fillRect/>
          </a:stretch>
        </p:blipFill>
        <p:spPr bwMode="auto">
          <a:xfrm>
            <a:off x="0" y="0"/>
            <a:ext cx="731838" cy="6604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smtClean="0"/>
            </a:lvl1pPr>
          </a:lstStyle>
          <a:p>
            <a:pPr>
              <a:defRPr/>
            </a:pPr>
            <a:r>
              <a:rPr lang="en-US"/>
              <a:t>12 June 2012 </a:t>
            </a:r>
            <a:endParaRPr lang="en-US" dirty="0"/>
          </a:p>
        </p:txBody>
      </p:sp>
      <p:sp>
        <p:nvSpPr>
          <p:cNvPr id="8" name="Rectangle 5"/>
          <p:cNvSpPr>
            <a:spLocks noGrp="1" noChangeArrowheads="1"/>
          </p:cNvSpPr>
          <p:nvPr>
            <p:ph type="ftr" sz="quarter" idx="11"/>
          </p:nvPr>
        </p:nvSpPr>
        <p:spPr/>
        <p:txBody>
          <a:bodyPr/>
          <a:lstStyle>
            <a:lvl1pPr>
              <a:defRPr/>
            </a:lvl1pPr>
          </a:lstStyle>
          <a:p>
            <a:pPr>
              <a:defRPr/>
            </a:pPr>
            <a:r>
              <a:rPr lang="en-US"/>
              <a:t>SpaceOps 2012 - MDMM Ground Segment Design</a:t>
            </a:r>
            <a:endParaRPr lang="en-US" dirty="0"/>
          </a:p>
        </p:txBody>
      </p:sp>
      <p:sp>
        <p:nvSpPr>
          <p:cNvPr id="9" name="Rectangle 6"/>
          <p:cNvSpPr>
            <a:spLocks noGrp="1" noChangeArrowheads="1"/>
          </p:cNvSpPr>
          <p:nvPr>
            <p:ph type="sldNum" sz="quarter" idx="12"/>
          </p:nvPr>
        </p:nvSpPr>
        <p:spPr/>
        <p:txBody>
          <a:bodyPr/>
          <a:lstStyle>
            <a:lvl1pPr>
              <a:defRPr smtClean="0"/>
            </a:lvl1pPr>
          </a:lstStyle>
          <a:p>
            <a:pPr>
              <a:defRPr/>
            </a:pPr>
            <a:r>
              <a:rPr lang="en-US" dirty="0"/>
              <a:t>PS-</a:t>
            </a:r>
            <a:fld id="{44C3E837-BCE6-49CB-AFF2-6100A1C571B7}" type="slidenum">
              <a:rPr lang="en-US"/>
              <a:pPr>
                <a:defRPr/>
              </a:pPr>
              <a:t>‹#›</a:t>
            </a:fld>
            <a:endParaRPr lang="en-US" dirty="0"/>
          </a:p>
        </p:txBody>
      </p:sp>
      <p:pic>
        <p:nvPicPr>
          <p:cNvPr id="10" name="Picture 7" descr="Spacecomm_small"/>
          <p:cNvPicPr>
            <a:picLocks noChangeAspect="1" noChangeArrowheads="1"/>
          </p:cNvPicPr>
          <p:nvPr userDrawn="1"/>
        </p:nvPicPr>
        <p:blipFill>
          <a:blip r:embed="rId2"/>
          <a:srcRect/>
          <a:stretch>
            <a:fillRect/>
          </a:stretch>
        </p:blipFill>
        <p:spPr bwMode="auto">
          <a:xfrm>
            <a:off x="8458200" y="52387"/>
            <a:ext cx="646112" cy="633413"/>
          </a:xfrm>
          <a:prstGeom prst="rect">
            <a:avLst/>
          </a:prstGeom>
          <a:noFill/>
          <a:ln w="9525">
            <a:noFill/>
            <a:miter lim="800000"/>
            <a:headEnd/>
            <a:tailEnd/>
          </a:ln>
        </p:spPr>
      </p:pic>
      <p:pic>
        <p:nvPicPr>
          <p:cNvPr id="11" name="Picture 8" descr="Macintosh HD:Users:wtai:Tai Document:Code M Space Comm:SCaN Core SE:"/>
          <p:cNvPicPr>
            <a:picLocks noChangeAspect="1" noChangeArrowheads="1"/>
          </p:cNvPicPr>
          <p:nvPr userDrawn="1"/>
        </p:nvPicPr>
        <p:blipFill>
          <a:blip r:embed="rId3"/>
          <a:srcRect/>
          <a:stretch>
            <a:fillRect/>
          </a:stretch>
        </p:blipFill>
        <p:spPr bwMode="auto">
          <a:xfrm>
            <a:off x="0" y="0"/>
            <a:ext cx="731838" cy="66040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smtClean="0"/>
            </a:lvl1pPr>
          </a:lstStyle>
          <a:p>
            <a:pPr>
              <a:defRPr/>
            </a:pPr>
            <a:r>
              <a:rPr lang="en-US"/>
              <a:t>12 June 2012 </a:t>
            </a:r>
            <a:endParaRPr lang="en-US" dirty="0"/>
          </a:p>
        </p:txBody>
      </p:sp>
      <p:sp>
        <p:nvSpPr>
          <p:cNvPr id="4" name="Rectangle 5"/>
          <p:cNvSpPr>
            <a:spLocks noGrp="1" noChangeArrowheads="1"/>
          </p:cNvSpPr>
          <p:nvPr>
            <p:ph type="ftr" sz="quarter" idx="11"/>
          </p:nvPr>
        </p:nvSpPr>
        <p:spPr/>
        <p:txBody>
          <a:bodyPr/>
          <a:lstStyle>
            <a:lvl1pPr>
              <a:defRPr/>
            </a:lvl1pPr>
          </a:lstStyle>
          <a:p>
            <a:pPr>
              <a:defRPr/>
            </a:pPr>
            <a:r>
              <a:rPr lang="en-US"/>
              <a:t>SpaceOps 2012 - MDMM Ground Segment Design</a:t>
            </a:r>
            <a:endParaRPr lang="en-US" dirty="0"/>
          </a:p>
        </p:txBody>
      </p:sp>
      <p:sp>
        <p:nvSpPr>
          <p:cNvPr id="5" name="Rectangle 6"/>
          <p:cNvSpPr>
            <a:spLocks noGrp="1" noChangeArrowheads="1"/>
          </p:cNvSpPr>
          <p:nvPr>
            <p:ph type="sldNum" sz="quarter" idx="12"/>
          </p:nvPr>
        </p:nvSpPr>
        <p:spPr/>
        <p:txBody>
          <a:bodyPr/>
          <a:lstStyle>
            <a:lvl1pPr>
              <a:defRPr smtClean="0"/>
            </a:lvl1pPr>
          </a:lstStyle>
          <a:p>
            <a:pPr>
              <a:defRPr/>
            </a:pPr>
            <a:r>
              <a:rPr lang="en-US" dirty="0"/>
              <a:t>PS-</a:t>
            </a:r>
            <a:fld id="{1936A739-F12D-4B6E-B4EB-010EDAB6768D}" type="slidenum">
              <a:rPr lang="en-US"/>
              <a:pPr>
                <a:defRPr/>
              </a:pPr>
              <a:t>‹#›</a:t>
            </a:fld>
            <a:endParaRPr lang="en-US" dirty="0"/>
          </a:p>
        </p:txBody>
      </p:sp>
      <p:pic>
        <p:nvPicPr>
          <p:cNvPr id="6" name="Picture 7" descr="Spacecomm_small"/>
          <p:cNvPicPr>
            <a:picLocks noChangeAspect="1" noChangeArrowheads="1"/>
          </p:cNvPicPr>
          <p:nvPr userDrawn="1"/>
        </p:nvPicPr>
        <p:blipFill>
          <a:blip r:embed="rId2"/>
          <a:srcRect/>
          <a:stretch>
            <a:fillRect/>
          </a:stretch>
        </p:blipFill>
        <p:spPr bwMode="auto">
          <a:xfrm>
            <a:off x="8458200" y="52387"/>
            <a:ext cx="646112" cy="633413"/>
          </a:xfrm>
          <a:prstGeom prst="rect">
            <a:avLst/>
          </a:prstGeom>
          <a:noFill/>
          <a:ln w="9525">
            <a:noFill/>
            <a:miter lim="800000"/>
            <a:headEnd/>
            <a:tailEnd/>
          </a:ln>
        </p:spPr>
      </p:pic>
      <p:pic>
        <p:nvPicPr>
          <p:cNvPr id="7" name="Picture 8" descr="Macintosh HD:Users:wtai:Tai Document:Code M Space Comm:SCaN Core SE:"/>
          <p:cNvPicPr>
            <a:picLocks noChangeAspect="1" noChangeArrowheads="1"/>
          </p:cNvPicPr>
          <p:nvPr userDrawn="1"/>
        </p:nvPicPr>
        <p:blipFill>
          <a:blip r:embed="rId3"/>
          <a:srcRect/>
          <a:stretch>
            <a:fillRect/>
          </a:stretch>
        </p:blipFill>
        <p:spPr bwMode="auto">
          <a:xfrm>
            <a:off x="0" y="0"/>
            <a:ext cx="731838" cy="66040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pPr>
              <a:defRPr/>
            </a:pPr>
            <a:r>
              <a:rPr lang="en-US"/>
              <a:t>12 June 2012 </a:t>
            </a:r>
            <a:endParaRPr lang="en-US" dirty="0"/>
          </a:p>
        </p:txBody>
      </p:sp>
      <p:sp>
        <p:nvSpPr>
          <p:cNvPr id="3" name="Rectangle 5"/>
          <p:cNvSpPr>
            <a:spLocks noGrp="1" noChangeArrowheads="1"/>
          </p:cNvSpPr>
          <p:nvPr>
            <p:ph type="ftr" sz="quarter" idx="11"/>
          </p:nvPr>
        </p:nvSpPr>
        <p:spPr/>
        <p:txBody>
          <a:bodyPr/>
          <a:lstStyle>
            <a:lvl1pPr>
              <a:defRPr/>
            </a:lvl1pPr>
          </a:lstStyle>
          <a:p>
            <a:pPr>
              <a:defRPr/>
            </a:pPr>
            <a:r>
              <a:rPr lang="en-US"/>
              <a:t>SpaceOps 2012 - MDMM Ground Segment Design</a:t>
            </a:r>
            <a:endParaRPr lang="en-US" dirty="0"/>
          </a:p>
        </p:txBody>
      </p:sp>
      <p:sp>
        <p:nvSpPr>
          <p:cNvPr id="4" name="Rectangle 6"/>
          <p:cNvSpPr>
            <a:spLocks noGrp="1" noChangeArrowheads="1"/>
          </p:cNvSpPr>
          <p:nvPr>
            <p:ph type="sldNum" sz="quarter" idx="12"/>
          </p:nvPr>
        </p:nvSpPr>
        <p:spPr/>
        <p:txBody>
          <a:bodyPr/>
          <a:lstStyle>
            <a:lvl1pPr>
              <a:defRPr smtClean="0"/>
            </a:lvl1pPr>
          </a:lstStyle>
          <a:p>
            <a:pPr>
              <a:defRPr/>
            </a:pPr>
            <a:r>
              <a:rPr lang="en-US" dirty="0"/>
              <a:t>PS-</a:t>
            </a:r>
            <a:fld id="{93129092-12C4-4490-B042-2D0C6FB8A8A0}" type="slidenum">
              <a:rPr lang="en-US"/>
              <a:pPr>
                <a:defRPr/>
              </a:pPr>
              <a:t>‹#›</a:t>
            </a:fld>
            <a:endParaRPr lang="en-US" dirty="0"/>
          </a:p>
        </p:txBody>
      </p:sp>
      <p:pic>
        <p:nvPicPr>
          <p:cNvPr id="5" name="Picture 7" descr="Spacecomm_small"/>
          <p:cNvPicPr>
            <a:picLocks noChangeAspect="1" noChangeArrowheads="1"/>
          </p:cNvPicPr>
          <p:nvPr userDrawn="1"/>
        </p:nvPicPr>
        <p:blipFill>
          <a:blip r:embed="rId2"/>
          <a:srcRect/>
          <a:stretch>
            <a:fillRect/>
          </a:stretch>
        </p:blipFill>
        <p:spPr bwMode="auto">
          <a:xfrm>
            <a:off x="8458200" y="52387"/>
            <a:ext cx="646112" cy="633413"/>
          </a:xfrm>
          <a:prstGeom prst="rect">
            <a:avLst/>
          </a:prstGeom>
          <a:noFill/>
          <a:ln w="9525">
            <a:noFill/>
            <a:miter lim="800000"/>
            <a:headEnd/>
            <a:tailEnd/>
          </a:ln>
        </p:spPr>
      </p:pic>
      <p:pic>
        <p:nvPicPr>
          <p:cNvPr id="6" name="Picture 8" descr="Macintosh HD:Users:wtai:Tai Document:Code M Space Comm:SCaN Core SE:"/>
          <p:cNvPicPr>
            <a:picLocks noChangeAspect="1" noChangeArrowheads="1"/>
          </p:cNvPicPr>
          <p:nvPr userDrawn="1"/>
        </p:nvPicPr>
        <p:blipFill>
          <a:blip r:embed="rId3"/>
          <a:srcRect/>
          <a:stretch>
            <a:fillRect/>
          </a:stretch>
        </p:blipFill>
        <p:spPr bwMode="auto">
          <a:xfrm>
            <a:off x="0" y="0"/>
            <a:ext cx="731838" cy="6604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smtClean="0"/>
            </a:lvl1pPr>
          </a:lstStyle>
          <a:p>
            <a:pPr>
              <a:defRPr/>
            </a:pPr>
            <a:r>
              <a:rPr lang="en-US"/>
              <a:t>12 June 2012 </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SpaceOps 2012 - MDMM Ground Segment Design</a:t>
            </a:r>
            <a:endParaRPr lang="en-US" dirty="0"/>
          </a:p>
        </p:txBody>
      </p:sp>
      <p:sp>
        <p:nvSpPr>
          <p:cNvPr id="7" name="Rectangle 6"/>
          <p:cNvSpPr>
            <a:spLocks noGrp="1" noChangeArrowheads="1"/>
          </p:cNvSpPr>
          <p:nvPr>
            <p:ph type="sldNum" sz="quarter" idx="12"/>
          </p:nvPr>
        </p:nvSpPr>
        <p:spPr/>
        <p:txBody>
          <a:bodyPr/>
          <a:lstStyle>
            <a:lvl1pPr>
              <a:defRPr smtClean="0"/>
            </a:lvl1pPr>
          </a:lstStyle>
          <a:p>
            <a:pPr>
              <a:defRPr/>
            </a:pPr>
            <a:r>
              <a:rPr lang="en-US" dirty="0"/>
              <a:t>PS-</a:t>
            </a:r>
            <a:fld id="{B935A48D-6955-4427-9DD5-63019398735B}" type="slidenum">
              <a:rPr lang="en-US" smtClean="0"/>
              <a:pPr>
                <a:defRPr/>
              </a:pPr>
              <a:t>‹#›</a:t>
            </a:fld>
            <a:endParaRPr lang="en-US" dirty="0"/>
          </a:p>
        </p:txBody>
      </p:sp>
      <p:pic>
        <p:nvPicPr>
          <p:cNvPr id="8" name="Picture 7" descr="Spacecomm_small"/>
          <p:cNvPicPr>
            <a:picLocks noChangeAspect="1" noChangeArrowheads="1"/>
          </p:cNvPicPr>
          <p:nvPr userDrawn="1"/>
        </p:nvPicPr>
        <p:blipFill>
          <a:blip r:embed="rId2"/>
          <a:srcRect/>
          <a:stretch>
            <a:fillRect/>
          </a:stretch>
        </p:blipFill>
        <p:spPr bwMode="auto">
          <a:xfrm>
            <a:off x="8458200" y="52387"/>
            <a:ext cx="646112" cy="633413"/>
          </a:xfrm>
          <a:prstGeom prst="rect">
            <a:avLst/>
          </a:prstGeom>
          <a:noFill/>
          <a:ln w="9525">
            <a:noFill/>
            <a:miter lim="800000"/>
            <a:headEnd/>
            <a:tailEnd/>
          </a:ln>
        </p:spPr>
      </p:pic>
      <p:pic>
        <p:nvPicPr>
          <p:cNvPr id="9" name="Picture 8" descr="Macintosh HD:Users:wtai:Tai Document:Code M Space Comm:SCaN Core SE:"/>
          <p:cNvPicPr>
            <a:picLocks noChangeAspect="1" noChangeArrowheads="1"/>
          </p:cNvPicPr>
          <p:nvPr userDrawn="1"/>
        </p:nvPicPr>
        <p:blipFill>
          <a:blip r:embed="rId3"/>
          <a:srcRect/>
          <a:stretch>
            <a:fillRect/>
          </a:stretch>
        </p:blipFill>
        <p:spPr bwMode="auto">
          <a:xfrm>
            <a:off x="0" y="0"/>
            <a:ext cx="731838" cy="66040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smtClean="0"/>
            </a:lvl1pPr>
          </a:lstStyle>
          <a:p>
            <a:pPr>
              <a:defRPr/>
            </a:pPr>
            <a:r>
              <a:rPr lang="en-US"/>
              <a:t>12 June 2012 </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SpaceOps 2012 - MDMM Ground Segment Design</a:t>
            </a:r>
            <a:endParaRPr lang="en-US" dirty="0"/>
          </a:p>
        </p:txBody>
      </p:sp>
      <p:sp>
        <p:nvSpPr>
          <p:cNvPr id="7" name="Rectangle 6"/>
          <p:cNvSpPr>
            <a:spLocks noGrp="1" noChangeArrowheads="1"/>
          </p:cNvSpPr>
          <p:nvPr>
            <p:ph type="sldNum" sz="quarter" idx="12"/>
          </p:nvPr>
        </p:nvSpPr>
        <p:spPr/>
        <p:txBody>
          <a:bodyPr/>
          <a:lstStyle>
            <a:lvl1pPr>
              <a:defRPr smtClean="0"/>
            </a:lvl1pPr>
          </a:lstStyle>
          <a:p>
            <a:pPr>
              <a:defRPr/>
            </a:pPr>
            <a:r>
              <a:rPr lang="en-US" dirty="0"/>
              <a:t>PS-</a:t>
            </a:r>
            <a:fld id="{E1368450-0D3A-4148-A5C2-C5FF31425020}" type="slidenum">
              <a:rPr lang="en-US" smtClean="0"/>
              <a:pPr>
                <a:defRPr/>
              </a:pPr>
              <a:t>‹#›</a:t>
            </a:fld>
            <a:endParaRPr lang="en-US" dirty="0"/>
          </a:p>
        </p:txBody>
      </p:sp>
      <p:pic>
        <p:nvPicPr>
          <p:cNvPr id="8" name="Picture 7" descr="Spacecomm_small"/>
          <p:cNvPicPr>
            <a:picLocks noChangeAspect="1" noChangeArrowheads="1"/>
          </p:cNvPicPr>
          <p:nvPr userDrawn="1"/>
        </p:nvPicPr>
        <p:blipFill>
          <a:blip r:embed="rId2"/>
          <a:srcRect/>
          <a:stretch>
            <a:fillRect/>
          </a:stretch>
        </p:blipFill>
        <p:spPr bwMode="auto">
          <a:xfrm>
            <a:off x="8458200" y="52387"/>
            <a:ext cx="646112" cy="633413"/>
          </a:xfrm>
          <a:prstGeom prst="rect">
            <a:avLst/>
          </a:prstGeom>
          <a:noFill/>
          <a:ln w="9525">
            <a:noFill/>
            <a:miter lim="800000"/>
            <a:headEnd/>
            <a:tailEnd/>
          </a:ln>
        </p:spPr>
      </p:pic>
      <p:pic>
        <p:nvPicPr>
          <p:cNvPr id="9" name="Picture 8" descr="Macintosh HD:Users:wtai:Tai Document:Code M Space Comm:SCaN Core SE:"/>
          <p:cNvPicPr>
            <a:picLocks noChangeAspect="1" noChangeArrowheads="1"/>
          </p:cNvPicPr>
          <p:nvPr userDrawn="1"/>
        </p:nvPicPr>
        <p:blipFill>
          <a:blip r:embed="rId3"/>
          <a:srcRect/>
          <a:stretch>
            <a:fillRect/>
          </a:stretch>
        </p:blipFill>
        <p:spPr bwMode="auto">
          <a:xfrm>
            <a:off x="0" y="0"/>
            <a:ext cx="731838" cy="660400"/>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609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143000"/>
            <a:ext cx="8229600" cy="4983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76200" y="6552294"/>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r>
              <a:rPr lang="en-US"/>
              <a:t>12 June 2012 </a:t>
            </a:r>
            <a:endParaRPr lang="en-US" dirty="0"/>
          </a:p>
        </p:txBody>
      </p:sp>
      <p:sp>
        <p:nvSpPr>
          <p:cNvPr id="1029" name="Rectangle 5"/>
          <p:cNvSpPr>
            <a:spLocks noGrp="1" noChangeArrowheads="1"/>
          </p:cNvSpPr>
          <p:nvPr>
            <p:ph type="ftr" sz="quarter" idx="3"/>
          </p:nvPr>
        </p:nvSpPr>
        <p:spPr bwMode="auto">
          <a:xfrm>
            <a:off x="2438400" y="6552294"/>
            <a:ext cx="434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a:cs typeface="+mn-cs"/>
              </a:defRPr>
            </a:lvl1pPr>
          </a:lstStyle>
          <a:p>
            <a:pPr>
              <a:defRPr/>
            </a:pPr>
            <a:r>
              <a:rPr lang="en-US"/>
              <a:t>SpaceOps 2012 - MDMM Ground Segment Design</a:t>
            </a:r>
            <a:endParaRPr lang="en-US" dirty="0"/>
          </a:p>
        </p:txBody>
      </p:sp>
      <p:sp>
        <p:nvSpPr>
          <p:cNvPr id="1030" name="Rectangle 6"/>
          <p:cNvSpPr>
            <a:spLocks noGrp="1" noChangeArrowheads="1"/>
          </p:cNvSpPr>
          <p:nvPr>
            <p:ph type="sldNum" sz="quarter" idx="4"/>
          </p:nvPr>
        </p:nvSpPr>
        <p:spPr bwMode="auto">
          <a:xfrm>
            <a:off x="6934200" y="6552294"/>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r>
              <a:rPr lang="en-US"/>
              <a:t>PS-</a:t>
            </a:r>
            <a:fld id="{10110991-C6DE-44F9-A707-9E595014B2DD}" type="slidenum">
              <a:rPr lang="en-US" smtClean="0"/>
              <a:pPr>
                <a:defRPr/>
              </a:pPr>
              <a:t>‹#›</a:t>
            </a:fld>
            <a:endParaRPr lang="en-US" dirty="0"/>
          </a:p>
        </p:txBody>
      </p:sp>
      <p:pic>
        <p:nvPicPr>
          <p:cNvPr id="1031" name="Picture 7" descr="Spacecomm_small"/>
          <p:cNvPicPr>
            <a:picLocks noChangeAspect="1" noChangeArrowheads="1"/>
          </p:cNvPicPr>
          <p:nvPr userDrawn="1"/>
        </p:nvPicPr>
        <p:blipFill>
          <a:blip r:embed="rId13"/>
          <a:srcRect/>
          <a:stretch>
            <a:fillRect/>
          </a:stretch>
        </p:blipFill>
        <p:spPr bwMode="auto">
          <a:xfrm>
            <a:off x="8458200" y="52387"/>
            <a:ext cx="646112" cy="633413"/>
          </a:xfrm>
          <a:prstGeom prst="rect">
            <a:avLst/>
          </a:prstGeom>
          <a:noFill/>
          <a:ln w="9525">
            <a:noFill/>
            <a:miter lim="800000"/>
            <a:headEnd/>
            <a:tailEnd/>
          </a:ln>
        </p:spPr>
      </p:pic>
      <p:pic>
        <p:nvPicPr>
          <p:cNvPr id="1032" name="Picture 8" descr="Macintosh HD:Users:wtai:Tai Document:Code M Space Comm:SCaN Core SE:"/>
          <p:cNvPicPr>
            <a:picLocks noChangeAspect="1" noChangeArrowheads="1"/>
          </p:cNvPicPr>
          <p:nvPr userDrawn="1"/>
        </p:nvPicPr>
        <p:blipFill>
          <a:blip r:embed="rId14"/>
          <a:srcRect/>
          <a:stretch>
            <a:fillRect/>
          </a:stretch>
        </p:blipFill>
        <p:spPr bwMode="auto">
          <a:xfrm>
            <a:off x="0" y="0"/>
            <a:ext cx="731838" cy="660400"/>
          </a:xfrm>
          <a:prstGeom prst="rect">
            <a:avLst/>
          </a:prstGeom>
          <a:noFill/>
          <a:ln w="9525">
            <a:noFill/>
            <a:miter lim="800000"/>
            <a:headEnd/>
            <a:tailEnd/>
          </a:ln>
        </p:spPr>
      </p:pic>
      <p:sp>
        <p:nvSpPr>
          <p:cNvPr id="1033" name="Line 9"/>
          <p:cNvSpPr>
            <a:spLocks noChangeShapeType="1"/>
          </p:cNvSpPr>
          <p:nvPr userDrawn="1"/>
        </p:nvSpPr>
        <p:spPr bwMode="auto">
          <a:xfrm>
            <a:off x="487363" y="838200"/>
            <a:ext cx="8243887" cy="0"/>
          </a:xfrm>
          <a:prstGeom prst="line">
            <a:avLst/>
          </a:prstGeom>
          <a:noFill/>
          <a:ln w="1651">
            <a:solidFill>
              <a:srgbClr val="333399"/>
            </a:solidFill>
            <a:round/>
            <a:headEnd/>
            <a:tailEnd/>
          </a:ln>
        </p:spPr>
        <p:txBody>
          <a:bodyPr/>
          <a:lstStyle/>
          <a:p>
            <a:pPr>
              <a:defRPr/>
            </a:pPr>
            <a:endParaRPr lang="en-US">
              <a:latin typeface="Arial" pitchFamily="-112" charset="0"/>
              <a:ea typeface="+mn-ea"/>
            </a:endParaRPr>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p:txStyles>
    <p:titleStyle>
      <a:lvl1pPr algn="ctr" rtl="0" eaLnBrk="0" fontAlgn="base" hangingPunct="0">
        <a:spcBef>
          <a:spcPct val="0"/>
        </a:spcBef>
        <a:spcAft>
          <a:spcPct val="0"/>
        </a:spcAft>
        <a:defRPr sz="2400" b="1">
          <a:solidFill>
            <a:schemeClr val="tx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2400" b="1">
          <a:solidFill>
            <a:schemeClr val="tx2"/>
          </a:solidFill>
          <a:latin typeface="Arial"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2400" b="1">
          <a:solidFill>
            <a:schemeClr val="tx2"/>
          </a:solidFill>
          <a:latin typeface="Arial"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2400" b="1">
          <a:solidFill>
            <a:schemeClr val="tx2"/>
          </a:solidFill>
          <a:latin typeface="Arial"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2400" b="1">
          <a:solidFill>
            <a:schemeClr val="tx2"/>
          </a:solidFill>
          <a:latin typeface="Arial" pitchFamily="-112" charset="0"/>
          <a:ea typeface="ＭＳ Ｐゴシック" pitchFamily="-112" charset="-128"/>
          <a:cs typeface="ＭＳ Ｐゴシック" pitchFamily="-112" charset="-128"/>
        </a:defRPr>
      </a:lvl5pPr>
      <a:lvl6pPr marL="457200" algn="ctr" rtl="0" fontAlgn="base">
        <a:spcBef>
          <a:spcPct val="0"/>
        </a:spcBef>
        <a:spcAft>
          <a:spcPct val="0"/>
        </a:spcAft>
        <a:defRPr sz="2400" b="1">
          <a:solidFill>
            <a:schemeClr val="tx2"/>
          </a:solidFill>
          <a:latin typeface="Arial" pitchFamily="-112" charset="0"/>
        </a:defRPr>
      </a:lvl6pPr>
      <a:lvl7pPr marL="914400" algn="ctr" rtl="0" fontAlgn="base">
        <a:spcBef>
          <a:spcPct val="0"/>
        </a:spcBef>
        <a:spcAft>
          <a:spcPct val="0"/>
        </a:spcAft>
        <a:defRPr sz="2400" b="1">
          <a:solidFill>
            <a:schemeClr val="tx2"/>
          </a:solidFill>
          <a:latin typeface="Arial" pitchFamily="-112" charset="0"/>
        </a:defRPr>
      </a:lvl7pPr>
      <a:lvl8pPr marL="1371600" algn="ctr" rtl="0" fontAlgn="base">
        <a:spcBef>
          <a:spcPct val="0"/>
        </a:spcBef>
        <a:spcAft>
          <a:spcPct val="0"/>
        </a:spcAft>
        <a:defRPr sz="2400" b="1">
          <a:solidFill>
            <a:schemeClr val="tx2"/>
          </a:solidFill>
          <a:latin typeface="Arial" pitchFamily="-112" charset="0"/>
        </a:defRPr>
      </a:lvl8pPr>
      <a:lvl9pPr marL="1828800" algn="ctr" rtl="0" fontAlgn="base">
        <a:spcBef>
          <a:spcPct val="0"/>
        </a:spcBef>
        <a:spcAft>
          <a:spcPct val="0"/>
        </a:spcAft>
        <a:defRPr sz="2400" b="1">
          <a:solidFill>
            <a:schemeClr val="tx2"/>
          </a:solidFill>
          <a:latin typeface="Arial" pitchFamily="-112"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12" charset="-128"/>
        </a:defRPr>
      </a:lvl2pPr>
      <a:lvl3pPr marL="108585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228850" indent="-228600" algn="l" rtl="0" fontAlgn="base">
        <a:spcBef>
          <a:spcPct val="20000"/>
        </a:spcBef>
        <a:spcAft>
          <a:spcPct val="0"/>
        </a:spcAft>
        <a:buChar char="»"/>
        <a:defRPr>
          <a:solidFill>
            <a:schemeClr val="tx1"/>
          </a:solidFill>
          <a:latin typeface="+mn-lt"/>
          <a:ea typeface="ＭＳ Ｐゴシック" pitchFamily="-112" charset="-128"/>
        </a:defRPr>
      </a:lvl6pPr>
      <a:lvl7pPr marL="2686050" indent="-228600" algn="l" rtl="0" fontAlgn="base">
        <a:spcBef>
          <a:spcPct val="20000"/>
        </a:spcBef>
        <a:spcAft>
          <a:spcPct val="0"/>
        </a:spcAft>
        <a:buChar char="»"/>
        <a:defRPr>
          <a:solidFill>
            <a:schemeClr val="tx1"/>
          </a:solidFill>
          <a:latin typeface="+mn-lt"/>
          <a:ea typeface="ＭＳ Ｐゴシック" pitchFamily="-112" charset="-128"/>
        </a:defRPr>
      </a:lvl7pPr>
      <a:lvl8pPr marL="3143250" indent="-228600" algn="l" rtl="0" fontAlgn="base">
        <a:spcBef>
          <a:spcPct val="20000"/>
        </a:spcBef>
        <a:spcAft>
          <a:spcPct val="0"/>
        </a:spcAft>
        <a:buChar char="»"/>
        <a:defRPr>
          <a:solidFill>
            <a:schemeClr val="tx1"/>
          </a:solidFill>
          <a:latin typeface="+mn-lt"/>
          <a:ea typeface="ＭＳ Ｐゴシック" pitchFamily="-112" charset="-128"/>
        </a:defRPr>
      </a:lvl8pPr>
      <a:lvl9pPr marL="3600450" indent="-228600" algn="l" rtl="0" fontAlgn="base">
        <a:spcBef>
          <a:spcPct val="20000"/>
        </a:spcBef>
        <a:spcAft>
          <a:spcPct val="0"/>
        </a:spcAft>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scan ppt cover.JPG"/>
          <p:cNvPicPr>
            <a:picLocks noChangeAspect="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13315" name="Rectangle 6"/>
          <p:cNvSpPr>
            <a:spLocks noGrp="1" noChangeArrowheads="1"/>
          </p:cNvSpPr>
          <p:nvPr>
            <p:ph type="sldNum" sz="quarter" idx="12"/>
          </p:nvPr>
        </p:nvSpPr>
        <p:spPr>
          <a:noFill/>
        </p:spPr>
        <p:txBody>
          <a:bodyPr/>
          <a:lstStyle/>
          <a:p>
            <a:r>
              <a:rPr lang="en-US" dirty="0"/>
              <a:t>PS-</a:t>
            </a:r>
            <a:fld id="{610EF20A-80E8-4DCE-8BF1-F8719DD0A969}" type="slidenum">
              <a:rPr lang="en-US"/>
              <a:pPr/>
              <a:t>1</a:t>
            </a:fld>
            <a:endParaRPr lang="en-US" dirty="0"/>
          </a:p>
        </p:txBody>
      </p:sp>
      <p:sp>
        <p:nvSpPr>
          <p:cNvPr id="13316" name="Rectangle 3"/>
          <p:cNvSpPr>
            <a:spLocks noGrp="1" noChangeArrowheads="1"/>
          </p:cNvSpPr>
          <p:nvPr>
            <p:ph type="body" idx="1"/>
          </p:nvPr>
        </p:nvSpPr>
        <p:spPr>
          <a:xfrm>
            <a:off x="609600" y="4648200"/>
            <a:ext cx="8229600" cy="1752600"/>
          </a:xfrm>
        </p:spPr>
        <p:txBody>
          <a:bodyPr/>
          <a:lstStyle/>
          <a:p>
            <a:pPr algn="ctr" eaLnBrk="1" hangingPunct="1">
              <a:buFontTx/>
              <a:buNone/>
            </a:pPr>
            <a:r>
              <a:rPr lang="en-US" sz="2000" b="1" dirty="0">
                <a:ea typeface="ＭＳ Ｐゴシック" charset="-128"/>
              </a:rPr>
              <a:t>SCaN Integrated Network</a:t>
            </a:r>
          </a:p>
          <a:p>
            <a:pPr algn="ctr" eaLnBrk="1" hangingPunct="1">
              <a:buFontTx/>
              <a:buNone/>
            </a:pPr>
            <a:r>
              <a:rPr lang="en-US" sz="2000" b="1" dirty="0">
                <a:ea typeface="ＭＳ Ｐゴシック" charset="-128"/>
              </a:rPr>
              <a:t>Monitor &amp; Control Software Architecture </a:t>
            </a:r>
          </a:p>
          <a:p>
            <a:pPr algn="ctr" eaLnBrk="1" hangingPunct="1">
              <a:buFontTx/>
              <a:buNone/>
            </a:pPr>
            <a:r>
              <a:rPr lang="en-US" sz="2000" b="1" dirty="0" err="1">
                <a:ea typeface="ＭＳ Ｐゴシック" charset="-128"/>
              </a:rPr>
              <a:t>SysML</a:t>
            </a:r>
            <a:r>
              <a:rPr lang="en-US" sz="2000" b="1" dirty="0">
                <a:ea typeface="ＭＳ Ｐゴシック" charset="-128"/>
              </a:rPr>
              <a:t> Model of Trade Space Options</a:t>
            </a:r>
            <a:endParaRPr lang="en-US" sz="1600" b="1" dirty="0">
              <a:ea typeface="ＭＳ Ｐゴシック" charset="-128"/>
            </a:endParaRPr>
          </a:p>
          <a:p>
            <a:pPr algn="ctr" eaLnBrk="1" hangingPunct="1">
              <a:buFontTx/>
              <a:buNone/>
            </a:pPr>
            <a:endParaRPr lang="en-US" sz="1400" b="1" dirty="0">
              <a:ea typeface="ＭＳ Ｐゴシック" charset="-128"/>
            </a:endParaRPr>
          </a:p>
          <a:p>
            <a:pPr algn="ctr" eaLnBrk="1" hangingPunct="1">
              <a:buFontTx/>
              <a:buNone/>
            </a:pPr>
            <a:r>
              <a:rPr lang="en-US" sz="1400" b="1" dirty="0">
                <a:ea typeface="ＭＳ Ｐゴシック" charset="-128"/>
              </a:rPr>
              <a:t>Peter Shames, Mike Anderson, Steve </a:t>
            </a:r>
            <a:r>
              <a:rPr lang="en-US" sz="1400" b="1" dirty="0" err="1">
                <a:ea typeface="ＭＳ Ｐゴシック" charset="-128"/>
              </a:rPr>
              <a:t>Kowal</a:t>
            </a:r>
            <a:endParaRPr lang="en-US" sz="1400" b="1" dirty="0">
              <a:ea typeface="ＭＳ Ｐゴシック" charset="-128"/>
            </a:endParaRPr>
          </a:p>
          <a:p>
            <a:pPr algn="ctr" eaLnBrk="1" hangingPunct="1">
              <a:buFontTx/>
              <a:buNone/>
            </a:pPr>
            <a:r>
              <a:rPr lang="en-US" sz="1400" b="1" dirty="0">
                <a:ea typeface="ＭＳ Ｐゴシック" charset="-128"/>
              </a:rPr>
              <a:t>Mike Levesque, Oleg </a:t>
            </a:r>
            <a:r>
              <a:rPr lang="en-US" sz="1400" b="1" dirty="0" err="1">
                <a:ea typeface="ＭＳ Ｐゴシック" charset="-128"/>
              </a:rPr>
              <a:t>Sindiy</a:t>
            </a:r>
            <a:r>
              <a:rPr lang="en-US" sz="1400" b="1" dirty="0">
                <a:ea typeface="ＭＳ Ｐゴシック" charset="-128"/>
              </a:rPr>
              <a:t>, Kenny Donahue, Patrick Barnes</a:t>
            </a:r>
          </a:p>
        </p:txBody>
      </p:sp>
      <p:sp>
        <p:nvSpPr>
          <p:cNvPr id="13317" name="Date Placeholder 5"/>
          <p:cNvSpPr>
            <a:spLocks noGrp="1"/>
          </p:cNvSpPr>
          <p:nvPr>
            <p:ph type="dt" sz="quarter" idx="10"/>
          </p:nvPr>
        </p:nvSpPr>
        <p:spPr>
          <a:noFill/>
        </p:spPr>
        <p:txBody>
          <a:bodyPr/>
          <a:lstStyle/>
          <a:p>
            <a:r>
              <a:rPr lang="en-US" dirty="0"/>
              <a:t>12 June 2012 </a:t>
            </a:r>
          </a:p>
        </p:txBody>
      </p:sp>
      <p:sp>
        <p:nvSpPr>
          <p:cNvPr id="13318" name="Footer Placeholder 6"/>
          <p:cNvSpPr>
            <a:spLocks noGrp="1"/>
          </p:cNvSpPr>
          <p:nvPr>
            <p:ph type="ftr" sz="quarter" idx="11"/>
          </p:nvPr>
        </p:nvSpPr>
        <p:spPr>
          <a:xfrm>
            <a:off x="2438400" y="6534150"/>
            <a:ext cx="4495800" cy="476250"/>
          </a:xfrm>
          <a:noFill/>
        </p:spPr>
        <p:txBody>
          <a:bodyPr/>
          <a:lstStyle/>
          <a:p>
            <a:r>
              <a:rPr lang="en-US" dirty="0"/>
              <a:t>SpaceOps 2012 - MDMM Ground Segment Design</a:t>
            </a:r>
          </a:p>
        </p:txBody>
      </p:sp>
      <p:sp>
        <p:nvSpPr>
          <p:cNvPr id="3" name="TextBox 2">
            <a:extLst>
              <a:ext uri="{FF2B5EF4-FFF2-40B4-BE49-F238E27FC236}">
                <a16:creationId xmlns:a16="http://schemas.microsoft.com/office/drawing/2014/main" id="{013150F7-5AF0-2169-07FA-DFB8B44E8B2C}"/>
              </a:ext>
            </a:extLst>
          </p:cNvPr>
          <p:cNvSpPr txBox="1"/>
          <p:nvPr/>
        </p:nvSpPr>
        <p:spPr>
          <a:xfrm>
            <a:off x="2895600" y="179288"/>
            <a:ext cx="4651512" cy="830997"/>
          </a:xfrm>
          <a:prstGeom prst="rect">
            <a:avLst/>
          </a:prstGeom>
          <a:noFill/>
        </p:spPr>
        <p:txBody>
          <a:bodyPr wrap="square">
            <a:spAutoFit/>
          </a:bodyPr>
          <a:lstStyle/>
          <a:p>
            <a:pPr algn="ctr"/>
            <a:r>
              <a:rPr lang="en-US" sz="2400" b="1" dirty="0">
                <a:solidFill>
                  <a:srgbClr val="FF0000"/>
                </a:solidFill>
                <a:ea typeface="ＭＳ Ｐゴシック" charset="-128"/>
              </a:rPr>
              <a:t>Extract for RASDS</a:t>
            </a:r>
            <a:r>
              <a:rPr lang="en-US" sz="2400" b="1" dirty="0">
                <a:solidFill>
                  <a:srgbClr val="FF0000"/>
                </a:solidFill>
              </a:rPr>
              <a:t>v2</a:t>
            </a:r>
            <a:r>
              <a:rPr lang="en-US" sz="2400" b="1" dirty="0">
                <a:solidFill>
                  <a:srgbClr val="FF0000"/>
                </a:solidFill>
                <a:ea typeface="ＭＳ Ｐゴシック" charset="-128"/>
              </a:rPr>
              <a:t> Annex C, 25Nov24 updates</a:t>
            </a:r>
            <a:endParaRPr lang="en-US" sz="24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EBRE </a:t>
            </a:r>
            <a:r>
              <a:rPr lang="en-US" dirty="0" err="1"/>
              <a:t>PoD</a:t>
            </a:r>
            <a:r>
              <a:rPr lang="en-US" dirty="0"/>
              <a:t> Architecture Model</a:t>
            </a:r>
          </a:p>
        </p:txBody>
      </p:sp>
      <p:sp>
        <p:nvSpPr>
          <p:cNvPr id="3" name="Content Placeholder 2"/>
          <p:cNvSpPr>
            <a:spLocks noGrp="1"/>
          </p:cNvSpPr>
          <p:nvPr>
            <p:ph idx="1"/>
          </p:nvPr>
        </p:nvSpPr>
        <p:spPr>
          <a:xfrm>
            <a:off x="457200" y="1156232"/>
            <a:ext cx="8229600" cy="5133688"/>
          </a:xfrm>
        </p:spPr>
        <p:txBody>
          <a:bodyPr>
            <a:noAutofit/>
          </a:bodyPr>
          <a:lstStyle/>
          <a:p>
            <a:r>
              <a:rPr lang="en-US" sz="1600" dirty="0"/>
              <a:t>The SN is doing a major upgrade called the Space Network Ground System Sustainment (SGSS) project</a:t>
            </a:r>
          </a:p>
          <a:p>
            <a:pPr lvl="1"/>
            <a:r>
              <a:rPr lang="en-US" sz="1200" dirty="0"/>
              <a:t>This is assumed to provide the primary viable approach for implementing the whole of the next generation SCaN architecture</a:t>
            </a:r>
          </a:p>
          <a:p>
            <a:pPr lvl="1"/>
            <a:r>
              <a:rPr lang="en-US" sz="1200" dirty="0"/>
              <a:t>Other options are also being studied</a:t>
            </a:r>
          </a:p>
          <a:p>
            <a:r>
              <a:rPr lang="en-US" sz="1600" dirty="0"/>
              <a:t>The SGSS design (pre-PDR) has the following characteristics:</a:t>
            </a:r>
          </a:p>
          <a:p>
            <a:pPr lvl="1"/>
            <a:r>
              <a:rPr lang="en-US" sz="1200" dirty="0"/>
              <a:t>SGSS has the following elements: Space ground Link (SGL), User Services gateway (USG), Digital Signal Processor (DSP), Service Management (SM), Fleet Ground Management (FGM), Enterprise Infrastructure (EI)</a:t>
            </a:r>
          </a:p>
          <a:p>
            <a:pPr lvl="1"/>
            <a:r>
              <a:rPr lang="en-US" sz="1200" dirty="0"/>
              <a:t>The SGSS architecture is a quite modern concept, using a pool of shared, programmable servers 9including blades and FPGAs), a high speed set of networks, and an message bus based enterprise infrastructure</a:t>
            </a:r>
          </a:p>
          <a:p>
            <a:pPr lvl="1"/>
            <a:r>
              <a:rPr lang="en-US" sz="1200" dirty="0"/>
              <a:t>Service Management (SM) orchestrates the delivery of SGSS TT&amp;C and User services. It provides the remote SN user service management interfaces and local SN operator interfaces for managing SN services.</a:t>
            </a:r>
          </a:p>
          <a:p>
            <a:pPr lvl="1"/>
            <a:r>
              <a:rPr lang="en-US" sz="1200" dirty="0"/>
              <a:t>The Fleet Ground Management (FGM) element manages and controls the TDRS Fleet, and manages the Ground Segment. Management and Control is isolated from user or TTC bearer data wherever possible. The element provides distinct capabilities in an integrated element – Fleet Management, Fleet Control, Ground Management, and Ground Control.</a:t>
            </a:r>
          </a:p>
          <a:p>
            <a:pPr lvl="1"/>
            <a:r>
              <a:rPr lang="en-US" sz="1200" dirty="0"/>
              <a:t>SGL, DSP &amp; USG all have Control Test &amp; Monitor functions.  “Control, Test, &amp; Monitor (CTM) functions manage, control and test each element.  CTM functions accept service requests and provide service status on the control plane. CTM functions load software, load configurations, report detected faults, and provide performance information on the management plane.”</a:t>
            </a:r>
          </a:p>
          <a:p>
            <a:r>
              <a:rPr lang="en-US" sz="1600" dirty="0"/>
              <a:t>A primary purpose of the Cycle 2 studies is to assess whether the SGSS architecture is suitable for use in the other two network elements (DSE &amp; NEE) or if some other alternatives are more functional, lower risk, or more cost effective</a:t>
            </a:r>
          </a:p>
          <a:p>
            <a:pPr marL="0" indent="0">
              <a:buNone/>
            </a:pPr>
            <a:endParaRPr lang="en-US" sz="1200" dirty="0"/>
          </a:p>
        </p:txBody>
      </p:sp>
      <p:sp>
        <p:nvSpPr>
          <p:cNvPr id="4" name="Date Placeholder 3"/>
          <p:cNvSpPr>
            <a:spLocks noGrp="1"/>
          </p:cNvSpPr>
          <p:nvPr>
            <p:ph type="dt" sz="half" idx="10"/>
          </p:nvPr>
        </p:nvSpPr>
        <p:spPr/>
        <p:txBody>
          <a:bodyPr/>
          <a:lstStyle/>
          <a:p>
            <a:r>
              <a:rPr lang="en-US"/>
              <a:t>12 June 2012 </a:t>
            </a:r>
          </a:p>
        </p:txBody>
      </p:sp>
      <p:sp>
        <p:nvSpPr>
          <p:cNvPr id="5" name="Footer Placeholder 4"/>
          <p:cNvSpPr>
            <a:spLocks noGrp="1"/>
          </p:cNvSpPr>
          <p:nvPr>
            <p:ph type="ftr" sz="quarter" idx="11"/>
          </p:nvPr>
        </p:nvSpPr>
        <p:spPr/>
        <p:txBody>
          <a:bodyPr/>
          <a:lstStyle/>
          <a:p>
            <a:r>
              <a:rPr lang="en-US"/>
              <a:t>SpaceOps 2012 - MDMM Ground Segment Design</a:t>
            </a:r>
          </a:p>
        </p:txBody>
      </p:sp>
      <p:sp>
        <p:nvSpPr>
          <p:cNvPr id="6" name="Slide Number Placeholder 5"/>
          <p:cNvSpPr>
            <a:spLocks noGrp="1"/>
          </p:cNvSpPr>
          <p:nvPr>
            <p:ph type="sldNum" sz="quarter" idx="12"/>
          </p:nvPr>
        </p:nvSpPr>
        <p:spPr/>
        <p:txBody>
          <a:bodyPr/>
          <a:lstStyle/>
          <a:p>
            <a:fld id="{33AB780B-4BDE-CF4D-8ABB-6BF677FEBB12}" type="slidenum">
              <a:rPr lang="en-US" smtClean="0"/>
              <a:t>2</a:t>
            </a:fld>
            <a:endParaRPr lang="en-US"/>
          </a:p>
        </p:txBody>
      </p:sp>
    </p:spTree>
    <p:extLst>
      <p:ext uri="{BB962C8B-B14F-4D97-AF65-F5344CB8AC3E}">
        <p14:creationId xmlns:p14="http://schemas.microsoft.com/office/powerpoint/2010/main" val="1386076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 name="TextBox 67"/>
          <p:cNvSpPr txBox="1">
            <a:spLocks noChangeArrowheads="1"/>
          </p:cNvSpPr>
          <p:nvPr/>
        </p:nvSpPr>
        <p:spPr bwMode="auto">
          <a:xfrm>
            <a:off x="1375385" y="265367"/>
            <a:ext cx="6393247" cy="461665"/>
          </a:xfrm>
          <a:prstGeom prst="rect">
            <a:avLst/>
          </a:prstGeom>
          <a:noFill/>
          <a:ln w="9525">
            <a:noFill/>
            <a:miter lim="800000"/>
            <a:headEnd/>
            <a:tailEnd/>
          </a:ln>
        </p:spPr>
        <p:txBody>
          <a:bodyPr wrap="none">
            <a:spAutoFit/>
          </a:bodyPr>
          <a:lstStyle/>
          <a:p>
            <a:pPr algn="ctr"/>
            <a:r>
              <a:rPr lang="en-US" sz="2400" b="1" dirty="0">
                <a:solidFill>
                  <a:schemeClr val="tx2"/>
                </a:solidFill>
                <a:latin typeface="+mj-lt"/>
                <a:ea typeface="ＭＳ Ｐゴシック" pitchFamily="-112" charset="-128"/>
                <a:cs typeface="ＭＳ Ｐゴシック" pitchFamily="-112" charset="-128"/>
              </a:rPr>
              <a:t>Model Color Palette &amp; System </a:t>
            </a:r>
            <a:r>
              <a:rPr lang="en-US" sz="2400" b="1" dirty="0" err="1">
                <a:solidFill>
                  <a:schemeClr val="tx2"/>
                </a:solidFill>
                <a:latin typeface="+mj-lt"/>
                <a:ea typeface="ＭＳ Ｐゴシック" pitchFamily="-112" charset="-128"/>
                <a:cs typeface="ＭＳ Ｐゴシック" pitchFamily="-112" charset="-128"/>
              </a:rPr>
              <a:t>Stereotpyes</a:t>
            </a:r>
            <a:endParaRPr lang="en-US" sz="2400" b="1" dirty="0">
              <a:solidFill>
                <a:schemeClr val="tx2"/>
              </a:solidFill>
              <a:latin typeface="+mj-lt"/>
              <a:ea typeface="ＭＳ Ｐゴシック" pitchFamily="-112" charset="-128"/>
              <a:cs typeface="ＭＳ Ｐゴシック" pitchFamily="-112" charset="-128"/>
            </a:endParaRPr>
          </a:p>
        </p:txBody>
      </p:sp>
      <p:pic>
        <p:nvPicPr>
          <p:cNvPr id="14" name="Picture 13" descr="Model color palette.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1905000"/>
            <a:ext cx="4953000" cy="2286000"/>
          </a:xfrm>
          <a:prstGeom prst="rect">
            <a:avLst/>
          </a:prstGeom>
        </p:spPr>
      </p:pic>
      <p:pic>
        <p:nvPicPr>
          <p:cNvPr id="12" name="Picture 11" descr="System, Software Stereotype crop.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1676400"/>
            <a:ext cx="3949700" cy="4064000"/>
          </a:xfrm>
          <a:prstGeom prst="rect">
            <a:avLst/>
          </a:prstGeom>
        </p:spPr>
      </p:pic>
      <p:sp>
        <p:nvSpPr>
          <p:cNvPr id="2" name="Date Placeholder 1">
            <a:extLst>
              <a:ext uri="{FF2B5EF4-FFF2-40B4-BE49-F238E27FC236}">
                <a16:creationId xmlns:a16="http://schemas.microsoft.com/office/drawing/2014/main" id="{0DFBEE3E-5BBA-4CC6-D42F-8ADC3F3B993E}"/>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C-1</a:t>
            </a:r>
          </a:p>
        </p:txBody>
      </p:sp>
    </p:spTree>
    <p:extLst>
      <p:ext uri="{BB962C8B-B14F-4D97-AF65-F5344CB8AC3E}">
        <p14:creationId xmlns:p14="http://schemas.microsoft.com/office/powerpoint/2010/main" val="1796872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NCS-1 EBRE Level 2 System Composition Model </a:t>
            </a:r>
          </a:p>
        </p:txBody>
      </p:sp>
      <p:sp>
        <p:nvSpPr>
          <p:cNvPr id="4" name="Date Placeholder 3"/>
          <p:cNvSpPr>
            <a:spLocks noGrp="1"/>
          </p:cNvSpPr>
          <p:nvPr>
            <p:ph type="dt" sz="half" idx="10"/>
          </p:nvPr>
        </p:nvSpPr>
        <p:spPr/>
        <p:txBody>
          <a:bodyPr/>
          <a:lstStyle/>
          <a:p>
            <a:pPr>
              <a:defRPr/>
            </a:pPr>
            <a:r>
              <a:rPr lang="en-US"/>
              <a:t>12 June 2012 </a:t>
            </a:r>
            <a:endParaRPr lang="en-US" dirty="0"/>
          </a:p>
        </p:txBody>
      </p:sp>
      <p:sp>
        <p:nvSpPr>
          <p:cNvPr id="5" name="Footer Placeholder 4"/>
          <p:cNvSpPr>
            <a:spLocks noGrp="1"/>
          </p:cNvSpPr>
          <p:nvPr>
            <p:ph type="ftr" sz="quarter" idx="11"/>
          </p:nvPr>
        </p:nvSpPr>
        <p:spPr/>
        <p:txBody>
          <a:bodyPr/>
          <a:lstStyle/>
          <a:p>
            <a:pPr>
              <a:defRPr/>
            </a:pPr>
            <a:r>
              <a:rPr lang="en-US"/>
              <a:t>SpaceOps 2012 - MDMM Ground Segment Design</a:t>
            </a:r>
            <a:endParaRPr lang="en-US" dirty="0"/>
          </a:p>
        </p:txBody>
      </p:sp>
      <p:pic>
        <p:nvPicPr>
          <p:cNvPr id="8" name="Content Placeholder 7" descr="EBRE POD SN Ground System (SNGS) BDD.pdf"/>
          <p:cNvPicPr>
            <a:picLocks noGrp="1" noChangeAspect="1"/>
          </p:cNvPicPr>
          <p:nvPr>
            <p:ph idx="1"/>
          </p:nvPr>
        </p:nvPicPr>
        <p:blipFill>
          <a:blip r:embed="rId2">
            <a:extLst>
              <a:ext uri="{28A0092B-C50C-407E-A947-70E740481C1C}">
                <a14:useLocalDpi xmlns:a14="http://schemas.microsoft.com/office/drawing/2010/main" val="0"/>
              </a:ext>
            </a:extLst>
          </a:blip>
          <a:srcRect t="-3494" b="-3494"/>
          <a:stretch>
            <a:fillRect/>
          </a:stretch>
        </p:blipFill>
        <p:spPr>
          <a:xfrm>
            <a:off x="228600" y="914400"/>
            <a:ext cx="8732971" cy="5287963"/>
          </a:xfrm>
        </p:spPr>
      </p:pic>
      <p:sp>
        <p:nvSpPr>
          <p:cNvPr id="3" name="Date Placeholder 1">
            <a:extLst>
              <a:ext uri="{FF2B5EF4-FFF2-40B4-BE49-F238E27FC236}">
                <a16:creationId xmlns:a16="http://schemas.microsoft.com/office/drawing/2014/main" id="{52984BB8-EB84-9914-E762-33C149553DB0}"/>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C-2</a:t>
            </a:r>
          </a:p>
        </p:txBody>
      </p:sp>
    </p:spTree>
    <p:extLst>
      <p:ext uri="{BB962C8B-B14F-4D97-AF65-F5344CB8AC3E}">
        <p14:creationId xmlns:p14="http://schemas.microsoft.com/office/powerpoint/2010/main" val="355540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EBRE Level 2 Architecture</a:t>
            </a:r>
          </a:p>
        </p:txBody>
      </p:sp>
      <p:sp>
        <p:nvSpPr>
          <p:cNvPr id="4" name="Date Placeholder 3"/>
          <p:cNvSpPr>
            <a:spLocks noGrp="1"/>
          </p:cNvSpPr>
          <p:nvPr>
            <p:ph type="dt" sz="half" idx="10"/>
          </p:nvPr>
        </p:nvSpPr>
        <p:spPr/>
        <p:txBody>
          <a:bodyPr/>
          <a:lstStyle/>
          <a:p>
            <a:r>
              <a:rPr lang="en-US"/>
              <a:t>12 June 2012 </a:t>
            </a:r>
          </a:p>
        </p:txBody>
      </p:sp>
      <p:sp>
        <p:nvSpPr>
          <p:cNvPr id="5" name="Footer Placeholder 4"/>
          <p:cNvSpPr>
            <a:spLocks noGrp="1"/>
          </p:cNvSpPr>
          <p:nvPr>
            <p:ph type="ftr" sz="quarter" idx="11"/>
          </p:nvPr>
        </p:nvSpPr>
        <p:spPr/>
        <p:txBody>
          <a:bodyPr/>
          <a:lstStyle/>
          <a:p>
            <a:r>
              <a:rPr lang="en-US"/>
              <a:t>SpaceOps 2012 - MDMM Ground Segment Design</a:t>
            </a:r>
          </a:p>
        </p:txBody>
      </p:sp>
      <p:pic>
        <p:nvPicPr>
          <p:cNvPr id="7" name="Content Placeholder 6" descr="EBRE POD Level 2 (SNGS) System View.pdf"/>
          <p:cNvPicPr>
            <a:picLocks noGrp="1" noChangeAspect="1"/>
          </p:cNvPicPr>
          <p:nvPr>
            <p:ph idx="1"/>
          </p:nvPr>
        </p:nvPicPr>
        <p:blipFill>
          <a:blip r:embed="rId2">
            <a:extLst>
              <a:ext uri="{28A0092B-C50C-407E-A947-70E740481C1C}">
                <a14:useLocalDpi xmlns:a14="http://schemas.microsoft.com/office/drawing/2010/main" val="0"/>
              </a:ext>
            </a:extLst>
          </a:blip>
          <a:srcRect l="-16403" r="-16403"/>
          <a:stretch>
            <a:fillRect/>
          </a:stretch>
        </p:blipFill>
        <p:spPr>
          <a:xfrm>
            <a:off x="-297857" y="685800"/>
            <a:ext cx="9670457" cy="5855627"/>
          </a:xfrm>
        </p:spPr>
      </p:pic>
      <p:sp>
        <p:nvSpPr>
          <p:cNvPr id="3" name="Date Placeholder 1">
            <a:extLst>
              <a:ext uri="{FF2B5EF4-FFF2-40B4-BE49-F238E27FC236}">
                <a16:creationId xmlns:a16="http://schemas.microsoft.com/office/drawing/2014/main" id="{9E0E4700-E814-5B60-6DCF-29E6AC8045D6}"/>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C-3</a:t>
            </a:r>
          </a:p>
        </p:txBody>
      </p:sp>
    </p:spTree>
    <p:extLst>
      <p:ext uri="{BB962C8B-B14F-4D97-AF65-F5344CB8AC3E}">
        <p14:creationId xmlns:p14="http://schemas.microsoft.com/office/powerpoint/2010/main" val="1395816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SGSS L2 SM.pdf"/>
          <p:cNvPicPr>
            <a:picLocks noGrp="1" noChangeAspect="1"/>
          </p:cNvPicPr>
          <p:nvPr>
            <p:ph idx="1"/>
          </p:nvPr>
        </p:nvPicPr>
        <p:blipFill>
          <a:blip r:embed="rId2">
            <a:extLst>
              <a:ext uri="{28A0092B-C50C-407E-A947-70E740481C1C}">
                <a14:useLocalDpi xmlns:a14="http://schemas.microsoft.com/office/drawing/2010/main" val="0"/>
              </a:ext>
            </a:extLst>
          </a:blip>
          <a:srcRect l="-17128" r="-17128"/>
          <a:stretch>
            <a:fillRect/>
          </a:stretch>
        </p:blipFill>
        <p:spPr>
          <a:xfrm>
            <a:off x="-1906527" y="1089660"/>
            <a:ext cx="14016208" cy="8067207"/>
          </a:xfrm>
        </p:spPr>
      </p:pic>
      <p:sp>
        <p:nvSpPr>
          <p:cNvPr id="2" name="Title 1"/>
          <p:cNvSpPr>
            <a:spLocks noGrp="1"/>
          </p:cNvSpPr>
          <p:nvPr>
            <p:ph type="title"/>
          </p:nvPr>
        </p:nvSpPr>
        <p:spPr/>
        <p:txBody>
          <a:bodyPr/>
          <a:lstStyle/>
          <a:p>
            <a:r>
              <a:rPr lang="en-US" dirty="0"/>
              <a:t>EBRE Level 3 Service Management (SM) </a:t>
            </a:r>
            <a:br>
              <a:rPr lang="en-US" dirty="0"/>
            </a:br>
            <a:r>
              <a:rPr lang="en-US" dirty="0"/>
              <a:t>Software Architecture</a:t>
            </a:r>
          </a:p>
        </p:txBody>
      </p:sp>
      <p:sp>
        <p:nvSpPr>
          <p:cNvPr id="4" name="Date Placeholder 3"/>
          <p:cNvSpPr>
            <a:spLocks noGrp="1"/>
          </p:cNvSpPr>
          <p:nvPr>
            <p:ph type="dt" sz="half" idx="10"/>
          </p:nvPr>
        </p:nvSpPr>
        <p:spPr/>
        <p:txBody>
          <a:bodyPr/>
          <a:lstStyle/>
          <a:p>
            <a:r>
              <a:rPr lang="en-US" b="1" dirty="0">
                <a:solidFill>
                  <a:srgbClr val="FF0000"/>
                </a:solidFill>
              </a:rPr>
              <a:t>24 Nov 24</a:t>
            </a:r>
          </a:p>
        </p:txBody>
      </p:sp>
      <p:sp>
        <p:nvSpPr>
          <p:cNvPr id="5" name="Footer Placeholder 4"/>
          <p:cNvSpPr>
            <a:spLocks noGrp="1"/>
          </p:cNvSpPr>
          <p:nvPr>
            <p:ph type="ftr" sz="quarter" idx="11"/>
          </p:nvPr>
        </p:nvSpPr>
        <p:spPr/>
        <p:txBody>
          <a:bodyPr/>
          <a:lstStyle/>
          <a:p>
            <a:r>
              <a:rPr lang="en-US"/>
              <a:t>SpaceOps 2012 - MDMM Ground Segment Design</a:t>
            </a:r>
          </a:p>
        </p:txBody>
      </p:sp>
      <p:sp>
        <p:nvSpPr>
          <p:cNvPr id="3" name="Date Placeholder 1">
            <a:extLst>
              <a:ext uri="{FF2B5EF4-FFF2-40B4-BE49-F238E27FC236}">
                <a16:creationId xmlns:a16="http://schemas.microsoft.com/office/drawing/2014/main" id="{21699C97-12D6-30F1-0DAD-74E97A71846E}"/>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solidFill>
                  <a:srgbClr val="FF0000"/>
                </a:solidFill>
              </a:rPr>
              <a:t>Fig C-4</a:t>
            </a:r>
          </a:p>
        </p:txBody>
      </p:sp>
      <p:sp>
        <p:nvSpPr>
          <p:cNvPr id="6" name="Rectangle 5">
            <a:extLst>
              <a:ext uri="{FF2B5EF4-FFF2-40B4-BE49-F238E27FC236}">
                <a16:creationId xmlns:a16="http://schemas.microsoft.com/office/drawing/2014/main" id="{3A5504F3-2CB1-6950-DAE9-0D538E985234}"/>
              </a:ext>
            </a:extLst>
          </p:cNvPr>
          <p:cNvSpPr/>
          <p:nvPr/>
        </p:nvSpPr>
        <p:spPr>
          <a:xfrm>
            <a:off x="7010400" y="2209800"/>
            <a:ext cx="2514600" cy="152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801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NCS-1 Integrated Overview </a:t>
            </a:r>
          </a:p>
        </p:txBody>
      </p:sp>
      <p:pic>
        <p:nvPicPr>
          <p:cNvPr id="7" name="Content Placeholder 6" descr="NCS-1 INOC BDD.jpg"/>
          <p:cNvPicPr>
            <a:picLocks noGrp="1" noChangeAspect="1"/>
          </p:cNvPicPr>
          <p:nvPr>
            <p:ph idx="1"/>
          </p:nvPr>
        </p:nvPicPr>
        <p:blipFill>
          <a:blip r:embed="rId2">
            <a:extLst>
              <a:ext uri="{28A0092B-C50C-407E-A947-70E740481C1C}">
                <a14:useLocalDpi xmlns:a14="http://schemas.microsoft.com/office/drawing/2010/main" val="0"/>
              </a:ext>
            </a:extLst>
          </a:blip>
          <a:srcRect t="1570" b="1570"/>
          <a:stretch>
            <a:fillRect/>
          </a:stretch>
        </p:blipFill>
        <p:spPr/>
      </p:pic>
      <p:sp>
        <p:nvSpPr>
          <p:cNvPr id="4" name="Date Placeholder 3"/>
          <p:cNvSpPr>
            <a:spLocks noGrp="1"/>
          </p:cNvSpPr>
          <p:nvPr>
            <p:ph type="dt" sz="half" idx="10"/>
          </p:nvPr>
        </p:nvSpPr>
        <p:spPr/>
        <p:txBody>
          <a:bodyPr/>
          <a:lstStyle/>
          <a:p>
            <a:pPr>
              <a:defRPr/>
            </a:pPr>
            <a:r>
              <a:rPr lang="en-US"/>
              <a:t>12 June 2012 </a:t>
            </a:r>
            <a:endParaRPr lang="en-US" dirty="0"/>
          </a:p>
        </p:txBody>
      </p:sp>
      <p:sp>
        <p:nvSpPr>
          <p:cNvPr id="5" name="Footer Placeholder 4"/>
          <p:cNvSpPr>
            <a:spLocks noGrp="1"/>
          </p:cNvSpPr>
          <p:nvPr>
            <p:ph type="ftr" sz="quarter" idx="11"/>
          </p:nvPr>
        </p:nvSpPr>
        <p:spPr/>
        <p:txBody>
          <a:bodyPr/>
          <a:lstStyle/>
          <a:p>
            <a:pPr>
              <a:defRPr/>
            </a:pPr>
            <a:r>
              <a:rPr lang="en-US"/>
              <a:t>SpaceOps 2012 - MDMM Ground Segment Design</a:t>
            </a:r>
            <a:endParaRPr lang="en-US" dirty="0"/>
          </a:p>
        </p:txBody>
      </p:sp>
      <p:sp>
        <p:nvSpPr>
          <p:cNvPr id="8" name="Date Placeholder 1">
            <a:extLst>
              <a:ext uri="{FF2B5EF4-FFF2-40B4-BE49-F238E27FC236}">
                <a16:creationId xmlns:a16="http://schemas.microsoft.com/office/drawing/2014/main" id="{9FCEF01F-B218-A679-6C1B-D1EA00316870}"/>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solidFill>
                  <a:srgbClr val="FF0000"/>
                </a:solidFill>
              </a:rPr>
              <a:t>Not Used</a:t>
            </a:r>
          </a:p>
        </p:txBody>
      </p:sp>
    </p:spTree>
    <p:extLst>
      <p:ext uri="{BB962C8B-B14F-4D97-AF65-F5344CB8AC3E}">
        <p14:creationId xmlns:p14="http://schemas.microsoft.com/office/powerpoint/2010/main" val="223519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NCS-1 DSE Level 2 Deployment Model </a:t>
            </a:r>
          </a:p>
        </p:txBody>
      </p:sp>
      <p:sp>
        <p:nvSpPr>
          <p:cNvPr id="4" name="Date Placeholder 3"/>
          <p:cNvSpPr>
            <a:spLocks noGrp="1"/>
          </p:cNvSpPr>
          <p:nvPr>
            <p:ph type="dt" sz="half" idx="10"/>
          </p:nvPr>
        </p:nvSpPr>
        <p:spPr/>
        <p:txBody>
          <a:bodyPr/>
          <a:lstStyle/>
          <a:p>
            <a:pPr>
              <a:defRPr/>
            </a:pPr>
            <a:r>
              <a:rPr lang="en-US"/>
              <a:t>12 June 2012 </a:t>
            </a:r>
            <a:endParaRPr lang="en-US" dirty="0"/>
          </a:p>
        </p:txBody>
      </p:sp>
      <p:sp>
        <p:nvSpPr>
          <p:cNvPr id="5" name="Footer Placeholder 4"/>
          <p:cNvSpPr>
            <a:spLocks noGrp="1"/>
          </p:cNvSpPr>
          <p:nvPr>
            <p:ph type="ftr" sz="quarter" idx="11"/>
          </p:nvPr>
        </p:nvSpPr>
        <p:spPr/>
        <p:txBody>
          <a:bodyPr/>
          <a:lstStyle/>
          <a:p>
            <a:pPr>
              <a:defRPr/>
            </a:pPr>
            <a:r>
              <a:rPr lang="en-US"/>
              <a:t>SpaceOps 2012 - MDMM Ground Segment Design</a:t>
            </a:r>
            <a:endParaRPr lang="en-US" dirty="0"/>
          </a:p>
        </p:txBody>
      </p:sp>
      <p:pic>
        <p:nvPicPr>
          <p:cNvPr id="8" name="Content Placeholder 7" descr="DSE NCS-1 Deployment BDD.jpg"/>
          <p:cNvPicPr>
            <a:picLocks noGrp="1" noChangeAspect="1"/>
          </p:cNvPicPr>
          <p:nvPr>
            <p:ph idx="1"/>
          </p:nvPr>
        </p:nvPicPr>
        <p:blipFill>
          <a:blip r:embed="rId2">
            <a:extLst>
              <a:ext uri="{28A0092B-C50C-407E-A947-70E740481C1C}">
                <a14:useLocalDpi xmlns:a14="http://schemas.microsoft.com/office/drawing/2010/main" val="0"/>
              </a:ext>
            </a:extLst>
          </a:blip>
          <a:srcRect t="-2671" b="-2671"/>
          <a:stretch>
            <a:fillRect/>
          </a:stretch>
        </p:blipFill>
        <p:spPr>
          <a:xfrm>
            <a:off x="232242" y="914400"/>
            <a:ext cx="8683158" cy="5257800"/>
          </a:xfrm>
        </p:spPr>
      </p:pic>
      <p:sp>
        <p:nvSpPr>
          <p:cNvPr id="3" name="Date Placeholder 1">
            <a:extLst>
              <a:ext uri="{FF2B5EF4-FFF2-40B4-BE49-F238E27FC236}">
                <a16:creationId xmlns:a16="http://schemas.microsoft.com/office/drawing/2014/main" id="{656779F5-B6F9-5525-3D23-CCD5AE5096F0}"/>
              </a:ext>
            </a:extLst>
          </p:cNvPr>
          <p:cNvSpPr txBox="1">
            <a:spLocks/>
          </p:cNvSpPr>
          <p:nvPr/>
        </p:nvSpPr>
        <p:spPr bwMode="auto">
          <a:xfrm>
            <a:off x="7418663" y="6589712"/>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defPPr>
              <a:defRPr lang="en-US"/>
            </a:defPPr>
            <a:lvl1pPr algn="l" rtl="0" eaLnBrk="0" fontAlgn="base" hangingPunct="0">
              <a:spcBef>
                <a:spcPct val="0"/>
              </a:spcBef>
              <a:spcAft>
                <a:spcPct val="0"/>
              </a:spcAft>
              <a:defRPr sz="1000" b="0" kern="1200">
                <a:solidFill>
                  <a:srgbClr val="333399"/>
                </a:solidFill>
                <a:latin typeface="Arial" pitchFamily="26" charset="0"/>
                <a:ea typeface="ＭＳ Ｐゴシック" pitchFamily="26" charset="-128"/>
                <a:cs typeface="ＭＳ Ｐゴシック" pitchFamily="26" charset="-128"/>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a:lstStyle>
          <a:p>
            <a:pPr algn="r"/>
            <a:r>
              <a:rPr lang="en-US" b="1" dirty="0"/>
              <a:t>Fig C-5</a:t>
            </a:r>
          </a:p>
        </p:txBody>
      </p:sp>
    </p:spTree>
    <p:extLst>
      <p:ext uri="{BB962C8B-B14F-4D97-AF65-F5344CB8AC3E}">
        <p14:creationId xmlns:p14="http://schemas.microsoft.com/office/powerpoint/2010/main" val="1634298264"/>
      </p:ext>
    </p:extLst>
  </p:cSld>
  <p:clrMapOvr>
    <a:masterClrMapping/>
  </p:clrMapOvr>
</p:sld>
</file>

<file path=ppt/theme/theme1.xml><?xml version="1.0" encoding="utf-8"?>
<a:theme xmlns:a="http://schemas.openxmlformats.org/drawingml/2006/main" name="Default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107347</TotalTime>
  <Words>504</Words>
  <Application>Microsoft Macintosh PowerPoint</Application>
  <PresentationFormat>On-screen Show (4:3)</PresentationFormat>
  <Paragraphs>47</Paragraphs>
  <Slides>8</Slides>
  <Notes>1</Notes>
  <HiddenSlides>2</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ＭＳ Ｐゴシック</vt:lpstr>
      <vt:lpstr>Arial</vt:lpstr>
      <vt:lpstr>Default Design</vt:lpstr>
      <vt:lpstr>PowerPoint Presentation</vt:lpstr>
      <vt:lpstr>EBRE PoD Architecture Model</vt:lpstr>
      <vt:lpstr>PowerPoint Presentation</vt:lpstr>
      <vt:lpstr>NCS-1 EBRE Level 2 System Composition Model </vt:lpstr>
      <vt:lpstr>EBRE Level 2 Architecture</vt:lpstr>
      <vt:lpstr>EBRE Level 3 Service Management (SM)  Software Architecture</vt:lpstr>
      <vt:lpstr>NCS-1 Integrated Overview </vt:lpstr>
      <vt:lpstr>NCS-1 DSE Level 2 Deployment Model </vt:lpstr>
    </vt:vector>
  </TitlesOfParts>
  <Company>LMIT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jrush</dc:creator>
  <cp:lastModifiedBy>Shames, Peter M (JPL-9740)[JPL Employee]</cp:lastModifiedBy>
  <cp:revision>286</cp:revision>
  <cp:lastPrinted>2024-04-01T20:49:04Z</cp:lastPrinted>
  <dcterms:created xsi:type="dcterms:W3CDTF">2010-12-09T23:08:09Z</dcterms:created>
  <dcterms:modified xsi:type="dcterms:W3CDTF">2024-11-27T01:44:01Z</dcterms:modified>
</cp:coreProperties>
</file>