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3.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4.xml" ContentType="application/vnd.openxmlformats-officedocument.presentationml.comments+xml"/>
  <Override PartName="/ppt/notesSlides/notesSlide31.xml" ContentType="application/vnd.openxmlformats-officedocument.presentationml.notesSlide+xml"/>
  <Override PartName="/ppt/comments/comment15.xml" ContentType="application/vnd.openxmlformats-officedocument.presentationml.comments+xml"/>
  <Override PartName="/ppt/notesSlides/notesSlide32.xml" ContentType="application/vnd.openxmlformats-officedocument.presentationml.notesSlide+xml"/>
  <Override PartName="/ppt/comments/comment16.xml" ContentType="application/vnd.openxmlformats-officedocument.presentationml.comments+xml"/>
  <Override PartName="/ppt/notesSlides/notesSlide33.xml" ContentType="application/vnd.openxmlformats-officedocument.presentationml.notesSlide+xml"/>
  <Override PartName="/ppt/comments/comment17.xml" ContentType="application/vnd.openxmlformats-officedocument.presentationml.comments+xml"/>
  <Override PartName="/ppt/notesSlides/notesSlide34.xml" ContentType="application/vnd.openxmlformats-officedocument.presentationml.notesSlide+xml"/>
  <Override PartName="/ppt/comments/comment18.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9.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20.xml" ContentType="application/vnd.openxmlformats-officedocument.presentationml.comments+xml"/>
  <Override PartName="/ppt/notesSlides/notesSlide39.xml" ContentType="application/vnd.openxmlformats-officedocument.presentationml.notesSlide+xml"/>
  <Override PartName="/ppt/comments/comment2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22.xml" ContentType="application/vnd.openxmlformats-officedocument.presentationml.comments+xml"/>
  <Override PartName="/ppt/notesSlides/notesSlide42.xml" ContentType="application/vnd.openxmlformats-officedocument.presentationml.notesSlide+xml"/>
  <Override PartName="/ppt/comments/comment23.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2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9"/>
  </p:notesMasterIdLst>
  <p:sldIdLst>
    <p:sldId id="313" r:id="rId5"/>
    <p:sldId id="294" r:id="rId6"/>
    <p:sldId id="295" r:id="rId7"/>
    <p:sldId id="317" r:id="rId8"/>
    <p:sldId id="297" r:id="rId9"/>
    <p:sldId id="260" r:id="rId10"/>
    <p:sldId id="308" r:id="rId11"/>
    <p:sldId id="262" r:id="rId12"/>
    <p:sldId id="302" r:id="rId13"/>
    <p:sldId id="316" r:id="rId14"/>
    <p:sldId id="288" r:id="rId15"/>
    <p:sldId id="303" r:id="rId16"/>
    <p:sldId id="318" r:id="rId17"/>
    <p:sldId id="319" r:id="rId18"/>
    <p:sldId id="264" r:id="rId19"/>
    <p:sldId id="265" r:id="rId20"/>
    <p:sldId id="320" r:id="rId21"/>
    <p:sldId id="321" r:id="rId22"/>
    <p:sldId id="266" r:id="rId23"/>
    <p:sldId id="267" r:id="rId24"/>
    <p:sldId id="315" r:id="rId25"/>
    <p:sldId id="268" r:id="rId26"/>
    <p:sldId id="269" r:id="rId27"/>
    <p:sldId id="270" r:id="rId28"/>
    <p:sldId id="286" r:id="rId29"/>
    <p:sldId id="271" r:id="rId30"/>
    <p:sldId id="272" r:id="rId31"/>
    <p:sldId id="300" r:id="rId32"/>
    <p:sldId id="274" r:id="rId33"/>
    <p:sldId id="275" r:id="rId34"/>
    <p:sldId id="276" r:id="rId35"/>
    <p:sldId id="277" r:id="rId36"/>
    <p:sldId id="278" r:id="rId37"/>
    <p:sldId id="279" r:id="rId38"/>
    <p:sldId id="280" r:id="rId39"/>
    <p:sldId id="289" r:id="rId40"/>
    <p:sldId id="290" r:id="rId41"/>
    <p:sldId id="291" r:id="rId42"/>
    <p:sldId id="322" r:id="rId43"/>
    <p:sldId id="323" r:id="rId44"/>
    <p:sldId id="324" r:id="rId45"/>
    <p:sldId id="256" r:id="rId46"/>
    <p:sldId id="312" r:id="rId47"/>
    <p:sldId id="293" r:id="rId48"/>
  </p:sldIdLst>
  <p:sldSz cx="9144000" cy="6858000" type="screen4x3"/>
  <p:notesSz cx="6788150" cy="99234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1828983" algn="l" rtl="0" fontAlgn="base">
      <a:spcBef>
        <a:spcPct val="0"/>
      </a:spcBef>
      <a:spcAft>
        <a:spcPct val="0"/>
      </a:spcAft>
      <a:defRPr kern="1200">
        <a:solidFill>
          <a:schemeClr val="tx1"/>
        </a:solidFill>
        <a:latin typeface="Arial" charset="0"/>
        <a:ea typeface="+mn-ea"/>
        <a:cs typeface="Arial" charset="0"/>
      </a:defRPr>
    </a:lvl2pPr>
    <a:lvl3pPr marL="3657966" algn="l" rtl="0" fontAlgn="base">
      <a:spcBef>
        <a:spcPct val="0"/>
      </a:spcBef>
      <a:spcAft>
        <a:spcPct val="0"/>
      </a:spcAft>
      <a:defRPr kern="1200">
        <a:solidFill>
          <a:schemeClr val="tx1"/>
        </a:solidFill>
        <a:latin typeface="Arial" charset="0"/>
        <a:ea typeface="+mn-ea"/>
        <a:cs typeface="Arial" charset="0"/>
      </a:defRPr>
    </a:lvl3pPr>
    <a:lvl4pPr marL="5486949" algn="l" rtl="0" fontAlgn="base">
      <a:spcBef>
        <a:spcPct val="0"/>
      </a:spcBef>
      <a:spcAft>
        <a:spcPct val="0"/>
      </a:spcAft>
      <a:defRPr kern="1200">
        <a:solidFill>
          <a:schemeClr val="tx1"/>
        </a:solidFill>
        <a:latin typeface="Arial" charset="0"/>
        <a:ea typeface="+mn-ea"/>
        <a:cs typeface="Arial" charset="0"/>
      </a:defRPr>
    </a:lvl4pPr>
    <a:lvl5pPr marL="7315932" algn="l" rtl="0" fontAlgn="base">
      <a:spcBef>
        <a:spcPct val="0"/>
      </a:spcBef>
      <a:spcAft>
        <a:spcPct val="0"/>
      </a:spcAft>
      <a:defRPr kern="1200">
        <a:solidFill>
          <a:schemeClr val="tx1"/>
        </a:solidFill>
        <a:latin typeface="Arial" charset="0"/>
        <a:ea typeface="+mn-ea"/>
        <a:cs typeface="Arial" charset="0"/>
      </a:defRPr>
    </a:lvl5pPr>
    <a:lvl6pPr marL="9144914" algn="l" defTabSz="3657966" rtl="0" eaLnBrk="1" latinLnBrk="0" hangingPunct="1">
      <a:defRPr kern="1200">
        <a:solidFill>
          <a:schemeClr val="tx1"/>
        </a:solidFill>
        <a:latin typeface="Arial" charset="0"/>
        <a:ea typeface="+mn-ea"/>
        <a:cs typeface="Arial" charset="0"/>
      </a:defRPr>
    </a:lvl6pPr>
    <a:lvl7pPr marL="10973897" algn="l" defTabSz="3657966" rtl="0" eaLnBrk="1" latinLnBrk="0" hangingPunct="1">
      <a:defRPr kern="1200">
        <a:solidFill>
          <a:schemeClr val="tx1"/>
        </a:solidFill>
        <a:latin typeface="Arial" charset="0"/>
        <a:ea typeface="+mn-ea"/>
        <a:cs typeface="Arial" charset="0"/>
      </a:defRPr>
    </a:lvl7pPr>
    <a:lvl8pPr marL="12802880" algn="l" defTabSz="3657966" rtl="0" eaLnBrk="1" latinLnBrk="0" hangingPunct="1">
      <a:defRPr kern="1200">
        <a:solidFill>
          <a:schemeClr val="tx1"/>
        </a:solidFill>
        <a:latin typeface="Arial" charset="0"/>
        <a:ea typeface="+mn-ea"/>
        <a:cs typeface="Arial" charset="0"/>
      </a:defRPr>
    </a:lvl8pPr>
    <a:lvl9pPr marL="14631863" algn="l" defTabSz="365796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83">
          <p15:clr>
            <a:srgbClr val="A4A3A4"/>
          </p15:clr>
        </p15:guide>
        <p15:guide id="2" pos="2903">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d Zierau" initials="EZ" lastIdx="58" clrIdx="0">
    <p:extLst>
      <p:ext uri="{19B8F6BF-5375-455C-9EA6-DF929625EA0E}">
        <p15:presenceInfo xmlns:p15="http://schemas.microsoft.com/office/powerpoint/2012/main" userId="S-1-5-21-396516061-1607282572-689510791-37699" providerId="AD"/>
      </p:ext>
    </p:extLst>
  </p:cmAuthor>
  <p:cmAuthor id="2" name="David Giaretta" initials="DG" lastIdx="17" clrIdx="1">
    <p:extLst>
      <p:ext uri="{19B8F6BF-5375-455C-9EA6-DF929625EA0E}">
        <p15:presenceInfo xmlns:p15="http://schemas.microsoft.com/office/powerpoint/2012/main" userId="79115d8075fd30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A7"/>
    <a:srgbClr val="FFFFC1"/>
    <a:srgbClr val="DFCCAF"/>
    <a:srgbClr val="D6BE9A"/>
    <a:srgbClr val="FFEADA"/>
    <a:srgbClr val="FFCFAB"/>
    <a:srgbClr val="FFC090"/>
    <a:srgbClr val="FBCFAB"/>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2" autoAdjust="0"/>
    <p:restoredTop sz="92680" autoAdjust="0"/>
  </p:normalViewPr>
  <p:slideViewPr>
    <p:cSldViewPr snapToObjects="1" showGuides="1">
      <p:cViewPr varScale="1">
        <p:scale>
          <a:sx n="73" d="100"/>
          <a:sy n="73" d="100"/>
        </p:scale>
        <p:origin x="1714" y="62"/>
      </p:cViewPr>
      <p:guideLst>
        <p:guide orient="horz" pos="2183"/>
        <p:guide pos="2903"/>
      </p:guideLst>
    </p:cSldViewPr>
  </p:slideViewPr>
  <p:outlineViewPr>
    <p:cViewPr>
      <p:scale>
        <a:sx n="33" d="100"/>
        <a:sy n="33" d="100"/>
      </p:scale>
      <p:origin x="0" y="0"/>
    </p:cViewPr>
  </p:outlineViewPr>
  <p:notesTextViewPr>
    <p:cViewPr>
      <p:scale>
        <a:sx n="116" d="100"/>
        <a:sy n="116" d="100"/>
      </p:scale>
      <p:origin x="0" y="-936"/>
    </p:cViewPr>
  </p:notesTextViewPr>
  <p:sorterViewPr>
    <p:cViewPr varScale="1">
      <p:scale>
        <a:sx n="100" d="100"/>
        <a:sy n="100" d="100"/>
      </p:scale>
      <p:origin x="0" y="0"/>
    </p:cViewPr>
  </p:sorterViewPr>
  <p:notesViewPr>
    <p:cSldViewPr snapToObjects="1">
      <p:cViewPr varScale="1">
        <p:scale>
          <a:sx n="62" d="100"/>
          <a:sy n="62" d="100"/>
        </p:scale>
        <p:origin x="-2380" y="-76"/>
      </p:cViewPr>
      <p:guideLst>
        <p:guide orient="horz" pos="3126"/>
        <p:guide pos="213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7T09:49:09.862" idx="1">
    <p:pos x="1542" y="1706"/>
    <p:text>consequently written as Producer (not PRODUCER)</p:text>
    <p:extLst>
      <p:ext uri="{C676402C-5697-4E1C-873F-D02D1690AC5C}">
        <p15:threadingInfo xmlns:p15="http://schemas.microsoft.com/office/powerpoint/2012/main" timeZoneBias="-60"/>
      </p:ext>
    </p:extLst>
  </p:cm>
  <p:cm authorId="1" dt="2018-11-27T09:49:59.762" idx="2">
    <p:pos x="1542" y="1819"/>
    <p:text>colour is grey in order not to colide with later colours</p:text>
    <p:extLst>
      <p:ext uri="{C676402C-5697-4E1C-873F-D02D1690AC5C}">
        <p15:threadingInfo xmlns:p15="http://schemas.microsoft.com/office/powerpoint/2012/main" timeZoneBias="-60">
          <p15:parentCm authorId="1" idx="1"/>
        </p15:threadingInfo>
      </p:ext>
    </p:extLst>
  </p:cm>
  <p:cm authorId="1" dt="2018-11-27T09:50:17.896" idx="3">
    <p:pos x="1542" y="1932"/>
    <p:text>shape is different than the shape for an OAIS</p:text>
    <p:extLst>
      <p:ext uri="{C676402C-5697-4E1C-873F-D02D1690AC5C}">
        <p15:threadingInfo xmlns:p15="http://schemas.microsoft.com/office/powerpoint/2012/main" timeZoneBias="-60">
          <p15:parentCm authorId="1" idx="1"/>
        </p15:threadingInfo>
      </p:ext>
    </p:extLst>
  </p:cm>
  <p:cm authorId="1" dt="2018-11-27T14:57:30.197" idx="39">
    <p:pos x="10" y="10"/>
    <p:text>are already rounded in this version</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11-27T17:07:10.510" idx="57">
    <p:pos x="10" y="10"/>
    <p:text>check the num,bers are in the text otherwise delete</p:text>
    <p:extLst>
      <p:ext uri="{C676402C-5697-4E1C-873F-D02D1690AC5C}">
        <p15:threadingInfo xmlns:p15="http://schemas.microsoft.com/office/powerpoint/2012/main" timeZoneBias="-60"/>
      </p:ext>
    </p:extLst>
  </p:cm>
  <p:cm authorId="2" dt="2019-05-27T17:15:06.267" idx="14">
    <p:pos x="2380" y="1751"/>
    <p:text>Added Approvals etc to be consistent with changes to Admin Functional Entity</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1-27T13:08:01.559" idx="19">
    <p:pos x="10" y="10"/>
    <p:text>own coolour for information</p:text>
    <p:extLst>
      <p:ext uri="{C676402C-5697-4E1C-873F-D02D1690AC5C}">
        <p15:threadingInfo xmlns:p15="http://schemas.microsoft.com/office/powerpoint/2012/main" timeZoneBias="-60"/>
      </p:ext>
    </p:extLst>
  </p:cm>
  <p:cm authorId="1" dt="2018-11-27T13:08:30.592" idx="20">
    <p:pos x="10" y="123"/>
    <p:text>later can use colour for access - to be consistent</p:text>
    <p:extLst>
      <p:ext uri="{C676402C-5697-4E1C-873F-D02D1690AC5C}">
        <p15:threadingInfo xmlns:p15="http://schemas.microsoft.com/office/powerpoint/2012/main" timeZoneBias="-60">
          <p15:parentCm authorId="1" idx="19"/>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19-04-12T17:38:48.954" idx="5">
    <p:pos x="2835" y="2097"/>
    <p:text>use lower case</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11-27T17:12:50.437" idx="47">
    <p:pos x="10" y="10"/>
    <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11-27T13:14:39.428" idx="22">
    <p:pos x="2751" y="2147"/>
    <p:text>start by lower case</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11-27T17:15:06.509" idx="48">
    <p:pos x="3864" y="809"/>
    <p:text>text should be centered on other infornmation figures</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11-27T13:20:02.097" idx="23">
    <p:pos x="3897" y="405"/>
    <p:text>same arrow as the rest</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11-27T13:20:36.214" idx="24">
    <p:pos x="5395" y="658"/>
    <p:text>same colour and type of shape as for media (in data management)</p:text>
    <p:extLst>
      <p:ext uri="{C676402C-5697-4E1C-873F-D02D1690AC5C}">
        <p15:threadingInfo xmlns:p15="http://schemas.microsoft.com/office/powerpoint/2012/main" timeZoneBias="-60"/>
      </p:ext>
    </p:extLst>
  </p:cm>
  <p:cm authorId="1" dt="2018-11-27T17:20:23.619" idx="49">
    <p:pos x="5395" y="771"/>
    <p:text>small d ?</p:text>
    <p:extLst>
      <p:ext uri="{C676402C-5697-4E1C-873F-D02D1690AC5C}">
        <p15:threadingInfo xmlns:p15="http://schemas.microsoft.com/office/powerpoint/2012/main" timeZoneBias="-60">
          <p15:parentCm authorId="1" idx="24"/>
        </p15:threadingInfo>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11-27T13:26:25.877" idx="25">
    <p:pos x="5667" y="1066"/>
    <p:text>blue in other diagram - do not know why</p:text>
    <p:extLst>
      <p:ext uri="{C676402C-5697-4E1C-873F-D02D1690AC5C}">
        <p15:threadingInfo xmlns:p15="http://schemas.microsoft.com/office/powerpoint/2012/main" timeZoneBias="-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8-11-27T13:27:56.410" idx="26">
    <p:pos x="2033" y="1765"/>
    <p:text>removed extra squares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27T11:34:41.765" idx="54">
    <p:pos x="10" y="10"/>
    <p:text>Mark Conrad: The figure here does not match the one agreed for SC #21. See the attachment for that SC. I have no problem with the figure here. Maybe the attachment to SC 21 was overcome by other changes?</p:text>
    <p:extLst>
      <p:ext uri="{C676402C-5697-4E1C-873F-D02D1690AC5C}">
        <p15:threadingInfo xmlns:p15="http://schemas.microsoft.com/office/powerpoint/2012/main" timeZoneBias="-60"/>
      </p:ext>
    </p:extLst>
  </p:cm>
  <p:cm authorId="1" dt="2018-11-27T16:31:27.850" idx="55">
    <p:pos x="10" y="123"/>
    <p:text>to be done</p:text>
    <p:extLst>
      <p:ext uri="{C676402C-5697-4E1C-873F-D02D1690AC5C}">
        <p15:threadingInfo xmlns:p15="http://schemas.microsoft.com/office/powerpoint/2012/main" timeZoneBias="-60">
          <p15:parentCm authorId="1" idx="54"/>
        </p15:threadingInfo>
      </p:ext>
    </p:extLst>
  </p:cm>
  <p:cm authorId="2" dt="2024-03-08T21:22:18.146" idx="17">
    <p:pos x="123" y="123"/>
    <p:text>NL-009 - ensure this is consistent with text</p:text>
    <p:extLst>
      <p:ext uri="{C676402C-5697-4E1C-873F-D02D1690AC5C}">
        <p15:threadingInfo xmlns:p15="http://schemas.microsoft.com/office/powerpoint/2012/main" timeZoneBias="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8-11-27T13:29:46.093" idx="27">
    <p:pos x="3496" y="1187"/>
    <p:text>used same kind of colour instead of blue</p:text>
    <p:extLst>
      <p:ext uri="{C676402C-5697-4E1C-873F-D02D1690AC5C}">
        <p15:threadingInfo xmlns:p15="http://schemas.microsoft.com/office/powerpoint/2012/main" timeZoneBias="-60"/>
      </p:ext>
    </p:extLst>
  </p:cm>
  <p:cm authorId="1" dt="2018-11-27T14:11:57.240" idx="35">
    <p:pos x="3496" y="1300"/>
    <p:text>Mark Conrad: Current text (20181027) from OAIS: "The Common Catalog &amp; Manager is the external (global) binding element that serves as a common access point for the information in both Archives. DIPs containing the Finding Aids from each OAIS are ingested into the Common Catalog as is shown by the dotted lines in figure 6 3. The Common Catalog may limit its activity to being a Finding Aid or it may include common dissemination of products from either or both OAISes as shown by the dashed lines in the figure." 1. There are no dotted lines in the diagram. 2. The dashed lines go from the OAISes - not the Common Catalog - to the Global Consumer. Figure and text do not match.</p:text>
    <p:extLst>
      <p:ext uri="{C676402C-5697-4E1C-873F-D02D1690AC5C}">
        <p15:threadingInfo xmlns:p15="http://schemas.microsoft.com/office/powerpoint/2012/main" timeZoneBias="-60">
          <p15:parentCm authorId="1" idx="27"/>
        </p15:threadingInfo>
      </p:ext>
    </p:extLst>
  </p:cm>
  <p:cm authorId="1" dt="2018-11-27T17:27:47.928" idx="50">
    <p:pos x="3496" y="1413"/>
    <p:text>fixed - consider to change text instead - include ... directly to</p:text>
    <p:extLst>
      <p:ext uri="{C676402C-5697-4E1C-873F-D02D1690AC5C}">
        <p15:threadingInfo xmlns:p15="http://schemas.microsoft.com/office/powerpoint/2012/main" timeZoneBias="-60">
          <p15:parentCm authorId="1" idx="27"/>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2" dt="2019-03-12T16:59:40.176" idx="15">
    <p:pos x="5718" y="234"/>
    <p:text>DAI 20190312 agreed that there should be a seconf Management box, with dotted line betwenn the boxes.</p:text>
    <p:extLst>
      <p:ext uri="{C676402C-5697-4E1C-873F-D02D1690AC5C}">
        <p15:threadingInfo xmlns:p15="http://schemas.microsoft.com/office/powerpoint/2012/main" timeZoneBias="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8-11-27T14:09:06.435" idx="58">
    <p:pos x="10" y="10"/>
    <p:text>Mark Conrad: The current (20181029) text of OAIS refers to this as Figure 6-7 I believe it should be Figure 6-6 as listed here.</p:text>
    <p:extLst>
      <p:ext uri="{C676402C-5697-4E1C-873F-D02D1690AC5C}">
        <p15:threadingInfo xmlns:p15="http://schemas.microsoft.com/office/powerpoint/2012/main" timeZoneBias="-6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2" dt="2019-04-25T17:01:21.806" idx="16">
    <p:pos x="6510" y="911"/>
    <p:text>20190425 added Preservation Watch</p:text>
    <p:extLst>
      <p:ext uri="{C676402C-5697-4E1C-873F-D02D1690AC5C}">
        <p15:threadingInfo xmlns:p15="http://schemas.microsoft.com/office/powerpoint/2012/main" timeZoneBias="-6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8-11-27T13:44:58.142" idx="29">
    <p:pos x="10" y="10"/>
    <p:text>colour as for other media</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27T09:50:31.662" idx="4">
    <p:pos x="4164" y="1397"/>
    <p:text>moved to end of arrow in order to be consistent</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1-27T09:51:30.012" idx="5">
    <p:pos x="4571" y="96"/>
    <p:text>background consistent with first figure</p:text>
    <p:extLst>
      <p:ext uri="{C676402C-5697-4E1C-873F-D02D1690AC5C}">
        <p15:threadingInfo xmlns:p15="http://schemas.microsoft.com/office/powerpoint/2012/main" timeZoneBias="-60"/>
      </p:ext>
    </p:extLst>
  </p:cm>
  <p:cm authorId="1" dt="2018-11-27T09:51:52.822" idx="6">
    <p:pos x="3200" y="977"/>
    <p:text>eightangeled shaope according to issue http://review.oais.info/show_bug.cgi?id=137 Suggested Change 137</p:text>
    <p:extLst>
      <p:ext uri="{C676402C-5697-4E1C-873F-D02D1690AC5C}">
        <p15:threadingInfo xmlns:p15="http://schemas.microsoft.com/office/powerpoint/2012/main" timeZoneBias="-60"/>
      </p:ext>
    </p:extLst>
  </p:cm>
  <p:cm authorId="1" dt="2018-11-27T11:36:37.364" idx="13">
    <p:pos x="3200" y="1090"/>
    <p:text>all roles are in roles shape (as mark also notes in his comment</p:text>
    <p:extLst>
      <p:ext uri="{C676402C-5697-4E1C-873F-D02D1690AC5C}">
        <p15:threadingInfo xmlns:p15="http://schemas.microsoft.com/office/powerpoint/2012/main" timeZoneBias="-60">
          <p15:parentCm authorId="1" idx="6"/>
        </p15:threadingInfo>
      </p:ext>
    </p:extLst>
  </p:cm>
  <p:cm authorId="1" dt="2018-11-27T11:35:48.081" idx="12">
    <p:pos x="3674" y="3454"/>
    <p:text>Mark Conrad: Should there be an arrowhead going from MANAGEMENT to Administration? Should MANAGEMENT be in the same type of box as PRODUCER and CONSUMER?</p:text>
    <p:extLst>
      <p:ext uri="{C676402C-5697-4E1C-873F-D02D1690AC5C}">
        <p15:threadingInfo xmlns:p15="http://schemas.microsoft.com/office/powerpoint/2012/main" timeZoneBias="-60"/>
      </p:ext>
    </p:extLst>
  </p:cm>
  <p:cm authorId="1" dt="2018-11-27T14:59:27.581" idx="40">
    <p:pos x="10" y="10"/>
    <p:text>The colours are only for tyhe functions in the functional entities</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1-27T09:53:36.029" idx="7">
    <p:pos x="226" y="315"/>
    <p:text>letters closer to each other when vertical</p:text>
    <p:extLst>
      <p:ext uri="{C676402C-5697-4E1C-873F-D02D1690AC5C}">
        <p15:threadingInfo xmlns:p15="http://schemas.microsoft.com/office/powerpoint/2012/main" timeZoneBias="-60"/>
      </p:ext>
    </p:extLst>
  </p:cm>
  <p:cm authorId="1" dt="2018-11-27T09:55:21.939" idx="8">
    <p:pos x="226" y="428"/>
    <p:text>arrow descriptions moved to the proper end of the arrow (also according to Marks comment - but also more of them)</p:text>
    <p:extLst>
      <p:ext uri="{C676402C-5697-4E1C-873F-D02D1690AC5C}">
        <p15:threadingInfo xmlns:p15="http://schemas.microsoft.com/office/powerpoint/2012/main" timeZoneBias="-60">
          <p15:parentCm authorId="1" idx="7"/>
        </p15:threadingInfo>
      </p:ext>
    </p:extLst>
  </p:cm>
  <p:cm authorId="1" dt="2018-11-27T11:31:13.215" idx="10">
    <p:pos x="10" y="10"/>
    <p:text>Marks Comment: Shouldn’t the Storage request and AIP be near Archival Storage rather than Co-ordinate Updates?</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1-27T09:56:29.245" idx="9">
    <p:pos x="2198" y="503"/>
    <p:text>colours according to the big diagram - also helps in not getting lost between the diagrams</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11-27T12:42:11.107" idx="16">
    <p:pos x="2008" y="278"/>
    <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1-27T12:27:37.690" idx="15">
    <p:pos x="10" y="10"/>
    <p:text>mark Conrad: The titles that appear in the text under the slide do not always match the titles of the figures found in the current version of the OAIS text. For example, under this slide it says, Figure 4-7: Functions of Access, but the current version of the OAIS text (20181027) says, Figure 4 7: Functions of the Access Functional Entity. Which version will we use in the updated OAIS text?</p:text>
    <p:extLst>
      <p:ext uri="{C676402C-5697-4E1C-873F-D02D1690AC5C}">
        <p15:threadingInfo xmlns:p15="http://schemas.microsoft.com/office/powerpoint/2012/main" timeZoneBias="-60"/>
      </p:ext>
    </p:extLst>
  </p:cm>
  <p:cm authorId="1" dt="2018-11-27T16:58:28.160" idx="44">
    <p:pos x="10" y="123"/>
    <p:text>speaker note should be updated</p:text>
    <p:extLst>
      <p:ext uri="{C676402C-5697-4E1C-873F-D02D1690AC5C}">
        <p15:threadingInfo xmlns:p15="http://schemas.microsoft.com/office/powerpoint/2012/main" timeZoneBias="-60">
          <p15:parentCm authorId="1" idx="15"/>
        </p15:threadingInfo>
      </p:ext>
    </p:extLst>
  </p:cm>
  <p:cm authorId="1" dt="2018-11-27T12:43:00.656" idx="17">
    <p:pos x="123" y="123"/>
    <p:text>also change of errors according to some discussion at one of the meetings (the ones going to Datamanagement and archival storage)</p:text>
    <p:extLst>
      <p:ext uri="{C676402C-5697-4E1C-873F-D02D1690AC5C}">
        <p15:threadingInfo xmlns:p15="http://schemas.microsoft.com/office/powerpoint/2012/main" timeZoneBias="-60"/>
      </p:ext>
    </p:extLst>
  </p:cm>
  <p:cm authorId="1" dt="2018-11-27T14:35:16.663" idx="38">
    <p:pos x="785" y="914"/>
    <p:text>was request response - but this is not consistent with figure for data management</p:text>
    <p:extLst>
      <p:ext uri="{C676402C-5697-4E1C-873F-D02D1690AC5C}">
        <p15:threadingInfo xmlns:p15="http://schemas.microsoft.com/office/powerpoint/2012/main" timeZoneBias="-60"/>
      </p:ext>
    </p:extLst>
  </p:cm>
  <p:cm authorId="2" dt="2019-04-15T20:42:33.482" idx="8">
    <p:pos x="4295" y="1273"/>
    <p:text>Add DIP to be consistent wityh text</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1-27T17:07:29.653" idx="56">
    <p:pos x="10" y="10"/>
    <p:text>check the num,bers are in the text otherwise delete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1531" cy="496173"/>
          </a:xfrm>
          <a:prstGeom prst="rect">
            <a:avLst/>
          </a:prstGeom>
        </p:spPr>
        <p:txBody>
          <a:bodyPr vert="horz" lIns="95482" tIns="47741" rIns="95482" bIns="47741" rtlCol="0"/>
          <a:lstStyle>
            <a:lvl1pPr algn="l" fontAlgn="auto">
              <a:spcBef>
                <a:spcPts val="0"/>
              </a:spcBef>
              <a:spcAft>
                <a:spcPts val="0"/>
              </a:spcAft>
              <a:defRPr sz="1300">
                <a:latin typeface="+mn-lt"/>
                <a:cs typeface="+mn-cs"/>
              </a:defRPr>
            </a:lvl1pPr>
          </a:lstStyle>
          <a:p>
            <a:pPr>
              <a:defRPr/>
            </a:pPr>
            <a:endParaRPr lang="en-GB" dirty="0"/>
          </a:p>
        </p:txBody>
      </p:sp>
      <p:sp>
        <p:nvSpPr>
          <p:cNvPr id="3" name="Date Placeholder 2"/>
          <p:cNvSpPr>
            <a:spLocks noGrp="1"/>
          </p:cNvSpPr>
          <p:nvPr>
            <p:ph type="dt" idx="1"/>
          </p:nvPr>
        </p:nvSpPr>
        <p:spPr>
          <a:xfrm>
            <a:off x="3845048" y="1"/>
            <a:ext cx="2941531" cy="496173"/>
          </a:xfrm>
          <a:prstGeom prst="rect">
            <a:avLst/>
          </a:prstGeom>
        </p:spPr>
        <p:txBody>
          <a:bodyPr vert="horz" lIns="95482" tIns="47741" rIns="95482" bIns="47741" rtlCol="0"/>
          <a:lstStyle>
            <a:lvl1pPr algn="r" fontAlgn="auto">
              <a:spcBef>
                <a:spcPts val="0"/>
              </a:spcBef>
              <a:spcAft>
                <a:spcPts val="0"/>
              </a:spcAft>
              <a:defRPr sz="1300">
                <a:latin typeface="+mn-lt"/>
                <a:cs typeface="+mn-cs"/>
              </a:defRPr>
            </a:lvl1pPr>
          </a:lstStyle>
          <a:p>
            <a:pPr>
              <a:defRPr/>
            </a:pPr>
            <a:fld id="{46BAA12C-4ABA-4CB0-B9DF-AFDAC2E8C5A3}" type="datetimeFigureOut">
              <a:rPr lang="en-US"/>
              <a:pPr>
                <a:defRPr/>
              </a:pPr>
              <a:t>3/26/2024</a:t>
            </a:fld>
            <a:endParaRPr lang="en-GB" dirty="0"/>
          </a:p>
        </p:txBody>
      </p:sp>
      <p:sp>
        <p:nvSpPr>
          <p:cNvPr id="4" name="Slide Image Placeholder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5482" tIns="47741" rIns="95482" bIns="47741" rtlCol="0" anchor="ctr"/>
          <a:lstStyle/>
          <a:p>
            <a:pPr lvl="0"/>
            <a:endParaRPr lang="en-GB" noProof="0" dirty="0"/>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5482" tIns="47741" rIns="95482" bIns="4774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5568"/>
            <a:ext cx="2941531" cy="496173"/>
          </a:xfrm>
          <a:prstGeom prst="rect">
            <a:avLst/>
          </a:prstGeom>
        </p:spPr>
        <p:txBody>
          <a:bodyPr vert="horz" lIns="95482" tIns="47741" rIns="95482" bIns="47741" rtlCol="0" anchor="b"/>
          <a:lstStyle>
            <a:lvl1pPr algn="l" fontAlgn="auto">
              <a:spcBef>
                <a:spcPts val="0"/>
              </a:spcBef>
              <a:spcAft>
                <a:spcPts val="0"/>
              </a:spcAft>
              <a:defRPr sz="13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5048" y="9425568"/>
            <a:ext cx="2941531" cy="496173"/>
          </a:xfrm>
          <a:prstGeom prst="rect">
            <a:avLst/>
          </a:prstGeom>
        </p:spPr>
        <p:txBody>
          <a:bodyPr vert="horz" lIns="95482" tIns="47741" rIns="95482" bIns="47741" rtlCol="0" anchor="b"/>
          <a:lstStyle>
            <a:lvl1pPr algn="r" fontAlgn="auto">
              <a:spcBef>
                <a:spcPts val="0"/>
              </a:spcBef>
              <a:spcAft>
                <a:spcPts val="0"/>
              </a:spcAft>
              <a:defRPr sz="1300">
                <a:latin typeface="+mn-lt"/>
                <a:cs typeface="+mn-cs"/>
              </a:defRPr>
            </a:lvl1pPr>
          </a:lstStyle>
          <a:p>
            <a:pPr>
              <a:defRPr/>
            </a:pPr>
            <a:fld id="{E89C3195-6C40-41A3-A856-486AC4ECD08E}" type="slidenum">
              <a:rPr lang="en-GB"/>
              <a:pPr>
                <a:defRPr/>
              </a:pPr>
              <a:t>‹#›</a:t>
            </a:fld>
            <a:endParaRPr lang="en-GB" dirty="0"/>
          </a:p>
        </p:txBody>
      </p:sp>
    </p:spTree>
    <p:extLst>
      <p:ext uri="{BB962C8B-B14F-4D97-AF65-F5344CB8AC3E}">
        <p14:creationId xmlns:p14="http://schemas.microsoft.com/office/powerpoint/2010/main" val="114258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800" kern="1200">
        <a:solidFill>
          <a:schemeClr val="tx1"/>
        </a:solidFill>
        <a:latin typeface="+mn-lt"/>
        <a:ea typeface="+mn-ea"/>
        <a:cs typeface="+mn-cs"/>
      </a:defRPr>
    </a:lvl1pPr>
    <a:lvl2pPr marL="1828983" algn="l" rtl="0" eaLnBrk="0" fontAlgn="base" hangingPunct="0">
      <a:spcBef>
        <a:spcPct val="30000"/>
      </a:spcBef>
      <a:spcAft>
        <a:spcPct val="0"/>
      </a:spcAft>
      <a:defRPr sz="4800" kern="1200">
        <a:solidFill>
          <a:schemeClr val="tx1"/>
        </a:solidFill>
        <a:latin typeface="+mn-lt"/>
        <a:ea typeface="+mn-ea"/>
        <a:cs typeface="+mn-cs"/>
      </a:defRPr>
    </a:lvl2pPr>
    <a:lvl3pPr marL="3657966" algn="l" rtl="0" eaLnBrk="0" fontAlgn="base" hangingPunct="0">
      <a:spcBef>
        <a:spcPct val="30000"/>
      </a:spcBef>
      <a:spcAft>
        <a:spcPct val="0"/>
      </a:spcAft>
      <a:defRPr sz="4800" kern="1200">
        <a:solidFill>
          <a:schemeClr val="tx1"/>
        </a:solidFill>
        <a:latin typeface="+mn-lt"/>
        <a:ea typeface="+mn-ea"/>
        <a:cs typeface="+mn-cs"/>
      </a:defRPr>
    </a:lvl3pPr>
    <a:lvl4pPr marL="5486949" algn="l" rtl="0" eaLnBrk="0" fontAlgn="base" hangingPunct="0">
      <a:spcBef>
        <a:spcPct val="30000"/>
      </a:spcBef>
      <a:spcAft>
        <a:spcPct val="0"/>
      </a:spcAft>
      <a:defRPr sz="4800" kern="1200">
        <a:solidFill>
          <a:schemeClr val="tx1"/>
        </a:solidFill>
        <a:latin typeface="+mn-lt"/>
        <a:ea typeface="+mn-ea"/>
        <a:cs typeface="+mn-cs"/>
      </a:defRPr>
    </a:lvl4pPr>
    <a:lvl5pPr marL="7315932" algn="l" rtl="0" eaLnBrk="0" fontAlgn="base" hangingPunct="0">
      <a:spcBef>
        <a:spcPct val="30000"/>
      </a:spcBef>
      <a:spcAft>
        <a:spcPct val="0"/>
      </a:spcAft>
      <a:defRPr sz="4800" kern="1200">
        <a:solidFill>
          <a:schemeClr val="tx1"/>
        </a:solidFill>
        <a:latin typeface="+mn-lt"/>
        <a:ea typeface="+mn-ea"/>
        <a:cs typeface="+mn-cs"/>
      </a:defRPr>
    </a:lvl5pPr>
    <a:lvl6pPr marL="9144914" algn="l" defTabSz="3657966" rtl="0" eaLnBrk="1" latinLnBrk="0" hangingPunct="1">
      <a:defRPr sz="4800" kern="1200">
        <a:solidFill>
          <a:schemeClr val="tx1"/>
        </a:solidFill>
        <a:latin typeface="+mn-lt"/>
        <a:ea typeface="+mn-ea"/>
        <a:cs typeface="+mn-cs"/>
      </a:defRPr>
    </a:lvl6pPr>
    <a:lvl7pPr marL="10973897" algn="l" defTabSz="3657966" rtl="0" eaLnBrk="1" latinLnBrk="0" hangingPunct="1">
      <a:defRPr sz="4800" kern="1200">
        <a:solidFill>
          <a:schemeClr val="tx1"/>
        </a:solidFill>
        <a:latin typeface="+mn-lt"/>
        <a:ea typeface="+mn-ea"/>
        <a:cs typeface="+mn-cs"/>
      </a:defRPr>
    </a:lvl7pPr>
    <a:lvl8pPr marL="12802880" algn="l" defTabSz="3657966" rtl="0" eaLnBrk="1" latinLnBrk="0" hangingPunct="1">
      <a:defRPr sz="4800" kern="1200">
        <a:solidFill>
          <a:schemeClr val="tx1"/>
        </a:solidFill>
        <a:latin typeface="+mn-lt"/>
        <a:ea typeface="+mn-ea"/>
        <a:cs typeface="+mn-cs"/>
      </a:defRPr>
    </a:lvl8pPr>
    <a:lvl9pPr marL="14631863" algn="l" defTabSz="365796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eview.oais.info/show_bug.cgi?id=36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review.oais.info/show_bug.cgi?id=362"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1-1  </a:t>
            </a:r>
            <a:r>
              <a:rPr lang="en-US" sz="1800" dirty="0">
                <a:effectLst/>
                <a:latin typeface="Times New Roman" panose="02020603050405020304" pitchFamily="18" charset="0"/>
                <a:ea typeface="Times New Roman" panose="02020603050405020304" pitchFamily="18" charset="0"/>
              </a:rPr>
              <a:t>Examples of Diagram Conventions</a:t>
            </a:r>
            <a:endParaRPr lang="en-GB" dirty="0"/>
          </a:p>
        </p:txBody>
      </p:sp>
      <p:sp>
        <p:nvSpPr>
          <p:cNvPr id="4" name="Slide Number Placeholder 3"/>
          <p:cNvSpPr>
            <a:spLocks noGrp="1"/>
          </p:cNvSpPr>
          <p:nvPr>
            <p:ph type="sldNum" sz="quarter" idx="5"/>
          </p:nvPr>
        </p:nvSpPr>
        <p:spPr/>
        <p:txBody>
          <a:bodyPr/>
          <a:lstStyle/>
          <a:p>
            <a:pPr>
              <a:defRPr/>
            </a:pPr>
            <a:fld id="{E89C3195-6C40-41A3-A856-486AC4ECD08E}" type="slidenum">
              <a:rPr lang="en-GB" smtClean="0"/>
              <a:pPr>
                <a:defRPr/>
              </a:pPr>
              <a:t>1</a:t>
            </a:fld>
            <a:endParaRPr lang="en-GB" dirty="0"/>
          </a:p>
        </p:txBody>
      </p:sp>
    </p:spTree>
    <p:extLst>
      <p:ext uri="{BB962C8B-B14F-4D97-AF65-F5344CB8AC3E}">
        <p14:creationId xmlns:p14="http://schemas.microsoft.com/office/powerpoint/2010/main" val="216477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32500" lnSpcReduction="20000"/>
          </a:bodyPr>
          <a:lstStyle/>
          <a:p>
            <a:pPr eaLnBrk="1" hangingPunct="1">
              <a:defRPr/>
            </a:pPr>
            <a:r>
              <a:rPr lang="en-GB" sz="1300" b="1" dirty="0"/>
              <a:t>Figure 4-5: Functions of the Administration Functional Entity </a:t>
            </a:r>
          </a:p>
          <a:p>
            <a:pPr eaLnBrk="1" hangingPunct="1">
              <a:defRPr/>
            </a:pPr>
            <a:endParaRPr lang="en-GB" sz="1300" b="1" dirty="0"/>
          </a:p>
          <a:p>
            <a:pPr eaLnBrk="1" hangingPunct="1">
              <a:defRPr/>
            </a:pPr>
            <a:r>
              <a:rPr lang="en-GB" sz="1300" dirty="0"/>
              <a:t>SC#105 Fig 4-5 Does this need any change to the diagram? Is it not just a description of the functionality of Manage System Configuration?</a:t>
            </a:r>
          </a:p>
          <a:p>
            <a:pPr eaLnBrk="1" hangingPunct="1">
              <a:defRPr/>
            </a:pPr>
            <a:endParaRPr lang="en-GB" sz="1300" dirty="0"/>
          </a:p>
          <a:p>
            <a:pPr eaLnBrk="1" hangingPunct="1">
              <a:defRPr/>
            </a:pPr>
            <a:r>
              <a:rPr lang="en-GB" sz="1300" dirty="0"/>
              <a:t>On second thoughts this perhaps it would be better to add a label "plans for system evolution" to the arrow from Manage System Configuration to Preservation Planning.</a:t>
            </a:r>
          </a:p>
          <a:p>
            <a:pPr eaLnBrk="1" hangingPunct="1">
              <a:defRPr/>
            </a:pPr>
            <a:r>
              <a:rPr lang="en-GB" sz="1300" dirty="0"/>
              <a:t>Preservation planning then (see 4.1.1.6) send recommendations to Administration.</a:t>
            </a:r>
          </a:p>
          <a:p>
            <a:pPr eaLnBrk="1" hangingPunct="1">
              <a:defRPr/>
            </a:pPr>
            <a:endParaRPr lang="en-GB" sz="1300" dirty="0"/>
          </a:p>
          <a:p>
            <a:r>
              <a:rPr lang="en-US" sz="4600" b="1" dirty="0"/>
              <a:t>SC#110   </a:t>
            </a:r>
            <a:r>
              <a:rPr lang="en-US" sz="4600" dirty="0"/>
              <a:t>MC   DG</a:t>
            </a:r>
            <a:endParaRPr lang="en-GB" sz="4600" dirty="0"/>
          </a:p>
          <a:p>
            <a:r>
              <a:rPr lang="en-US" sz="4600" dirty="0"/>
              <a:t>Type: Update needed for clarification</a:t>
            </a:r>
            <a:endParaRPr lang="en-GB" sz="4600" dirty="0"/>
          </a:p>
          <a:p>
            <a:r>
              <a:rPr lang="en-US" sz="4600" dirty="0"/>
              <a:t>Status: Resolved – Change Agreed</a:t>
            </a:r>
            <a:endParaRPr lang="en-GB" sz="4600" dirty="0"/>
          </a:p>
          <a:p>
            <a:r>
              <a:rPr lang="en-US" sz="4600" dirty="0"/>
              <a:t>Status: Resolved – Awaiting Diagram Update</a:t>
            </a:r>
            <a:endParaRPr lang="en-GB" sz="4600" dirty="0"/>
          </a:p>
          <a:p>
            <a:r>
              <a:rPr lang="en-US" sz="4600" b="1" dirty="0"/>
              <a:t>Change </a:t>
            </a:r>
            <a:r>
              <a:rPr lang="en-US" sz="4600" b="1" dirty="0" err="1"/>
              <a:t>Ausit</a:t>
            </a:r>
            <a:r>
              <a:rPr lang="en-US" sz="4600" b="1" dirty="0"/>
              <a:t> Submission box to Check Submissions</a:t>
            </a:r>
            <a:endParaRPr lang="en-GB" sz="4600" dirty="0"/>
          </a:p>
          <a:p>
            <a:r>
              <a:rPr lang="en-US" sz="4600" b="1" dirty="0"/>
              <a:t>Change </a:t>
            </a:r>
            <a:r>
              <a:rPr lang="en-US" sz="4600" b="1" dirty="0" err="1"/>
              <a:t>Audir</a:t>
            </a:r>
            <a:r>
              <a:rPr lang="en-US" sz="4600" b="1" dirty="0"/>
              <a:t> report to Submission Report on line to Ingest</a:t>
            </a:r>
            <a:endParaRPr lang="en-GB" sz="4600" dirty="0"/>
          </a:p>
          <a:p>
            <a:r>
              <a:rPr lang="en-US" sz="4600" dirty="0"/>
              <a:t>	by DAI WG on 20180717</a:t>
            </a:r>
            <a:endParaRPr lang="en-GB" sz="4600" dirty="0"/>
          </a:p>
          <a:p>
            <a:pPr eaLnBrk="1" hangingPunct="1">
              <a:defRPr/>
            </a:pPr>
            <a:endParaRPr lang="en-GB" sz="1300" dirty="0"/>
          </a:p>
          <a:p>
            <a:pPr eaLnBrk="1" hangingPunct="1">
              <a:defRPr/>
            </a:pPr>
            <a:endParaRPr lang="en-GB" sz="1300" dirty="0"/>
          </a:p>
          <a:p>
            <a:pPr eaLnBrk="1" hangingPunct="1">
              <a:defRPr/>
            </a:pPr>
            <a:r>
              <a:rPr lang="en-GB" sz="1300" dirty="0"/>
              <a:t>SC#106 Fig 4-5 Yes arrow between the Manage System </a:t>
            </a:r>
            <a:r>
              <a:rPr lang="en-GB" sz="1300" dirty="0" err="1"/>
              <a:t>Config</a:t>
            </a:r>
            <a:r>
              <a:rPr lang="en-GB" sz="1300" dirty="0"/>
              <a:t> and Establish Standards and Policies should also show "Performance info and inventory reports" (which also goes to Preservation Planning)</a:t>
            </a:r>
          </a:p>
          <a:p>
            <a:pPr eaLnBrk="1" hangingPunct="1">
              <a:defRPr/>
            </a:pPr>
            <a:endParaRPr lang="en-GB" sz="1300" dirty="0"/>
          </a:p>
          <a:p>
            <a:pPr eaLnBrk="1" hangingPunct="1">
              <a:defRPr/>
            </a:pPr>
            <a:r>
              <a:rPr lang="en-GB" sz="1300" dirty="0"/>
              <a:t>SC#111 Should there be an arrow from Consumer to Activate Requests function in Figure 4-5 to reflect, "This function can also generate orders on a periodic basis where the length of the period is defined by the Consumers or on the occurrence of an event (e.g., a database update).“ Added “line with “Periodic order”</a:t>
            </a:r>
          </a:p>
          <a:p>
            <a:pPr eaLnBrk="1" hangingPunct="1">
              <a:defRPr/>
            </a:pPr>
            <a:endParaRPr lang="en-GB" sz="1300" dirty="0"/>
          </a:p>
          <a:p>
            <a:pPr eaLnBrk="1" hangingPunct="1">
              <a:defRPr/>
            </a:pPr>
            <a:r>
              <a:rPr lang="en-GB" sz="1300" dirty="0"/>
              <a:t>SC#206 Agreed at DAI virtual meeting 24 Jan 2017</a:t>
            </a:r>
          </a:p>
          <a:p>
            <a:pPr eaLnBrk="1" hangingPunct="1">
              <a:defRPr/>
            </a:pPr>
            <a:r>
              <a:rPr lang="en-GB" sz="1300" dirty="0"/>
              <a:t>Update Fig 4-5 to make it clear that different blocks can be distinguished.</a:t>
            </a:r>
          </a:p>
          <a:p>
            <a:pPr eaLnBrk="1" hangingPunct="1">
              <a:defRPr/>
            </a:pPr>
            <a:r>
              <a:rPr lang="en-GB" sz="1300" dirty="0"/>
              <a:t>Hard to see difference of Functional Areas &amp; Functions &amp; Other Entities in Figure 4-5 (and possibly other figures). </a:t>
            </a:r>
          </a:p>
          <a:p>
            <a:pPr eaLnBrk="1" hangingPunct="1">
              <a:defRPr/>
            </a:pPr>
            <a:r>
              <a:rPr lang="en-GB" sz="1300" dirty="0"/>
              <a:t>Also DIP is inside one of the boxes.</a:t>
            </a:r>
          </a:p>
          <a:p>
            <a:pPr eaLnBrk="1" hangingPunct="1">
              <a:defRPr/>
            </a:pPr>
            <a:r>
              <a:rPr lang="en-GB" sz="1300" dirty="0"/>
              <a:t>Also </a:t>
            </a:r>
            <a:r>
              <a:rPr lang="en-GB" sz="1300" dirty="0" err="1"/>
              <a:t>color</a:t>
            </a:r>
            <a:r>
              <a:rPr lang="en-GB" sz="1300" dirty="0"/>
              <a:t> and shadow of Management</a:t>
            </a:r>
          </a:p>
          <a:p>
            <a:pPr eaLnBrk="1" hangingPunct="1">
              <a:defRPr/>
            </a:pPr>
            <a:endParaRPr lang="en-GB" sz="1300" dirty="0"/>
          </a:p>
          <a:p>
            <a:pPr defTabSz="881482" eaLnBrk="1" hangingPunct="1">
              <a:defRPr/>
            </a:pPr>
            <a:r>
              <a:rPr lang="en-GB" sz="1300" dirty="0"/>
              <a:t>Still TBD – What is stuff off side of slide?</a:t>
            </a:r>
          </a:p>
          <a:p>
            <a:pPr defTabSz="881482" eaLnBrk="1" hangingPunct="1">
              <a:defRPr/>
            </a:pPr>
            <a:r>
              <a:rPr lang="en-GB" sz="1300" dirty="0"/>
              <a:t>Still TBD – Arrowheads different sizes, some very large</a:t>
            </a:r>
          </a:p>
          <a:p>
            <a:pPr defTabSz="881482" eaLnBrk="1" hangingPunct="1">
              <a:defRPr/>
            </a:pPr>
            <a:r>
              <a:rPr lang="en-GB" sz="1300" dirty="0"/>
              <a:t>Still TBD (Editorial) – JGG adjusted location of text on some data flows to be nearer arrowhead</a:t>
            </a:r>
          </a:p>
          <a:p>
            <a:pPr eaLnBrk="1" hangingPunct="1"/>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pPr eaLnBrk="1" hangingPunct="1">
              <a:defRPr/>
            </a:pPr>
            <a:endParaRPr lang="en-GB" sz="1300" dirty="0"/>
          </a:p>
          <a:p>
            <a:pPr eaLnBrk="1" hangingPunct="1">
              <a:defRPr/>
            </a:pPr>
            <a:endParaRPr lang="en-GB" sz="1300" b="1" dirty="0"/>
          </a:p>
          <a:p>
            <a:pPr eaLnBrk="1" hangingPunct="1">
              <a:defRPr/>
            </a:pPr>
            <a:endParaRPr lang="en-GB" sz="1300" dirty="0"/>
          </a:p>
        </p:txBody>
      </p:sp>
      <p:sp>
        <p:nvSpPr>
          <p:cNvPr id="4" name="Slide Number Placeholder 3"/>
          <p:cNvSpPr>
            <a:spLocks noGrp="1"/>
          </p:cNvSpPr>
          <p:nvPr>
            <p:ph type="sldNum" sz="quarter" idx="5"/>
          </p:nvPr>
        </p:nvSpPr>
        <p:spPr/>
        <p:txBody>
          <a:bodyPr/>
          <a:lstStyle/>
          <a:p>
            <a:pPr>
              <a:defRPr/>
            </a:pPr>
            <a:fld id="{9337086B-458B-472B-8816-BB08B65186E8}" type="slidenum">
              <a:rPr lang="en-GB" smtClean="0"/>
              <a:pPr>
                <a:defRPr/>
              </a:pPr>
              <a:t>10</a:t>
            </a:fld>
            <a:endParaRPr lang="en-GB"/>
          </a:p>
        </p:txBody>
      </p:sp>
    </p:spTree>
    <p:extLst>
      <p:ext uri="{BB962C8B-B14F-4D97-AF65-F5344CB8AC3E}">
        <p14:creationId xmlns:p14="http://schemas.microsoft.com/office/powerpoint/2010/main" val="179416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4-6: Functions of the Preservation Planning  Functional Entity</a:t>
            </a:r>
          </a:p>
          <a:p>
            <a:endParaRPr lang="en-GB" sz="1300" b="1" dirty="0"/>
          </a:p>
          <a:p>
            <a:r>
              <a:rPr lang="en-GB" sz="1300" b="1" dirty="0"/>
              <a:t>SC#220: </a:t>
            </a:r>
            <a:r>
              <a:rPr lang="en-GB" sz="1300" dirty="0"/>
              <a:t>* replace all mentions of "migration plans" and "migration packages" and "migration strategy"  by "preservation plans".</a:t>
            </a:r>
          </a:p>
          <a:p>
            <a:r>
              <a:rPr lang="en-GB" sz="1300" dirty="0"/>
              <a:t>               * replace "migration goals" and " migration policies" by "Preservation Objectives“</a:t>
            </a:r>
          </a:p>
          <a:p>
            <a:r>
              <a:rPr lang="en-GB" sz="1300" dirty="0"/>
              <a:t>Change “Migration Plans” to “Preservation Plans”</a:t>
            </a:r>
          </a:p>
          <a:p>
            <a:endParaRPr lang="en-GB" sz="1300" dirty="0"/>
          </a:p>
          <a:p>
            <a:pPr eaLnBrk="1" hangingPunct="1"/>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endParaRPr lang="en-GB" sz="1300" dirty="0"/>
          </a:p>
          <a:p>
            <a:endParaRPr lang="en-GB" sz="1300" dirty="0"/>
          </a:p>
        </p:txBody>
      </p:sp>
      <p:sp>
        <p:nvSpPr>
          <p:cNvPr id="4" name="Slide Number Placeholder 3"/>
          <p:cNvSpPr>
            <a:spLocks noGrp="1"/>
          </p:cNvSpPr>
          <p:nvPr>
            <p:ph type="sldNum" sz="quarter" idx="5"/>
          </p:nvPr>
        </p:nvSpPr>
        <p:spPr/>
        <p:txBody>
          <a:bodyPr/>
          <a:lstStyle/>
          <a:p>
            <a:pPr>
              <a:defRPr/>
            </a:pPr>
            <a:fld id="{B1E44BAE-33EA-4495-94DA-FC49421DB941}"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n-GB" sz="1300" b="1" dirty="0"/>
              <a:t>Figure 4-7: Functions of the Access Functional Entity </a:t>
            </a:r>
          </a:p>
          <a:p>
            <a:pPr eaLnBrk="1" hangingPunct="1"/>
            <a:endParaRPr lang="en-GB" sz="1300" b="1" dirty="0"/>
          </a:p>
          <a:p>
            <a:pPr eaLnBrk="1" hangingPunct="1"/>
            <a:r>
              <a:rPr lang="en-GB" sz="1300" b="1" dirty="0"/>
              <a:t>SC#131: </a:t>
            </a:r>
            <a:r>
              <a:rPr lang="en-GB" sz="1300" dirty="0"/>
              <a:t>Generate DIP to Data Management - change the name of this latter "report request" to "request descriptive info" to avoid confusion. </a:t>
            </a:r>
          </a:p>
          <a:p>
            <a:pPr eaLnBrk="1" hangingPunct="1"/>
            <a:endParaRPr lang="en-GB" sz="1300" dirty="0"/>
          </a:p>
          <a:p>
            <a:r>
              <a:rPr lang="en-GB" sz="1300" b="1" dirty="0"/>
              <a:t>SC#157:  </a:t>
            </a:r>
            <a:r>
              <a:rPr lang="en-GB" sz="1300" dirty="0"/>
              <a:t>Add “</a:t>
            </a:r>
            <a:r>
              <a:rPr lang="en-GB" sz="1300" dirty="0">
                <a:latin typeface="Calibri" pitchFamily="34" charset="0"/>
              </a:rPr>
              <a:t>Notification that DIP is ready</a:t>
            </a:r>
            <a:r>
              <a:rPr lang="en-GB" sz="1300" dirty="0"/>
              <a:t>“ to arrow from Generate DIP to Co-ordinate Access Activities</a:t>
            </a:r>
          </a:p>
          <a:p>
            <a:r>
              <a:rPr lang="en-GB" sz="1300" dirty="0"/>
              <a:t>                 NOTE: did NOT add “Temporary Storage”</a:t>
            </a:r>
          </a:p>
          <a:p>
            <a:endParaRPr lang="en-GB" sz="1300" dirty="0"/>
          </a:p>
          <a:p>
            <a:r>
              <a:rPr lang="en-GB" sz="1300" b="1" dirty="0"/>
              <a:t>SC#158:</a:t>
            </a:r>
            <a:r>
              <a:rPr lang="en-GB" sz="1300" dirty="0"/>
              <a:t> Add (on-line &amp; off-line) to arrow between Deliver response and Consumer</a:t>
            </a:r>
          </a:p>
          <a:p>
            <a:r>
              <a:rPr lang="en-GB" sz="1300" dirty="0"/>
              <a:t>               Add “Intended recipient” and “Transmission method” to line from Co-ordinate Access Activities to Deliver Response</a:t>
            </a:r>
          </a:p>
          <a:p>
            <a:pPr eaLnBrk="1" hangingPunct="1"/>
            <a:endParaRPr lang="en-GB" sz="1300" dirty="0"/>
          </a:p>
          <a:p>
            <a:pPr eaLnBrk="1" hangingPunct="1"/>
            <a:r>
              <a:rPr lang="en-GB" sz="1300" b="1" dirty="0"/>
              <a:t>SC#217: </a:t>
            </a:r>
            <a:r>
              <a:rPr lang="en-GB" sz="1300" dirty="0"/>
              <a:t>Arrow from Generate DIP to DM should say "Request Descriptive Info" and returns "Descriptive Info</a:t>
            </a:r>
            <a:r>
              <a:rPr lang="en-GB" sz="1300" b="1" dirty="0"/>
              <a:t>“</a:t>
            </a:r>
          </a:p>
          <a:p>
            <a:pPr eaLnBrk="1" hangingPunct="1"/>
            <a:endParaRPr lang="en-GB" sz="1300" b="1" dirty="0"/>
          </a:p>
          <a:p>
            <a:pPr eaLnBrk="1" hangingPunct="1"/>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pPr eaLnBrk="1" hangingPunct="1"/>
            <a:endParaRPr lang="en-GB" sz="1300" b="1" dirty="0"/>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1CA53AE9-5FBB-4CB5-AA86-461E370EC37F}" type="slidenum">
              <a:rPr lang="en-GB" smtClean="0"/>
              <a:pPr>
                <a:defRPr/>
              </a:pPr>
              <a:t>12</a:t>
            </a:fld>
            <a:endParaRPr lang="en-GB"/>
          </a:p>
        </p:txBody>
      </p:sp>
    </p:spTree>
    <p:extLst>
      <p:ext uri="{BB962C8B-B14F-4D97-AF65-F5344CB8AC3E}">
        <p14:creationId xmlns:p14="http://schemas.microsoft.com/office/powerpoint/2010/main" val="304080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pt-BR" sz="1300" b="1" dirty="0"/>
              <a:t>Figure 4-8: OAIS Data Flow Diagram </a:t>
            </a:r>
          </a:p>
          <a:p>
            <a:pPr eaLnBrk="1" hangingPunct="1"/>
            <a:endParaRPr lang="pt-BR" sz="1300" b="1" dirty="0"/>
          </a:p>
          <a:p>
            <a:pPr eaLnBrk="1" hangingPunct="1"/>
            <a:r>
              <a:rPr lang="pt-BR" sz="1300" b="1" dirty="0"/>
              <a:t>SC#217 – </a:t>
            </a:r>
            <a:r>
              <a:rPr lang="pt-BR" sz="1300" dirty="0"/>
              <a:t>unclear what changes needed</a:t>
            </a:r>
          </a:p>
          <a:p>
            <a:pPr eaLnBrk="1" hangingPunct="1"/>
            <a:endParaRPr lang="pt-BR" sz="1300" dirty="0"/>
          </a:p>
          <a:p>
            <a:pPr defTabSz="849749" eaLnBrk="1" hangingPunct="1"/>
            <a:r>
              <a:rPr lang="pt-BR" sz="1300" b="1" dirty="0"/>
              <a:t>SC#159: </a:t>
            </a:r>
            <a:r>
              <a:rPr lang="pt-BR" sz="1300" dirty="0"/>
              <a:t>rearranged boxes to reduce the width of the figure so that figure can be expanded on the page</a:t>
            </a:r>
          </a:p>
          <a:p>
            <a:pPr eaLnBrk="1" hangingPunct="1"/>
            <a:endParaRPr lang="pt-BR" sz="1300" b="1" dirty="0"/>
          </a:p>
          <a:p>
            <a:pPr defTabSz="881482" eaLnBrk="1" hangingPunct="1">
              <a:defRPr/>
            </a:pPr>
            <a:r>
              <a:rPr lang="en-GB" sz="1300" dirty="0"/>
              <a:t>Still TBD (Editorial) – JGG adjusted location of text on some data flows to be nearer arrowhead</a:t>
            </a:r>
          </a:p>
          <a:p>
            <a:pPr eaLnBrk="1" hangingPunct="1"/>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pPr eaLnBrk="1" hangingPunct="1"/>
            <a:endParaRPr lang="en-GB" sz="1300" dirty="0"/>
          </a:p>
          <a:p>
            <a:pPr defTabSz="881482" eaLnBrk="1" hangingPunct="1">
              <a:defRPr/>
            </a:pPr>
            <a:r>
              <a:rPr lang="fr-FR" sz="1300" b="1" dirty="0"/>
              <a:t>20190114: </a:t>
            </a:r>
            <a:r>
              <a:rPr lang="fr-FR" sz="1300" b="1" dirty="0" err="1"/>
              <a:t>Remove</a:t>
            </a:r>
            <a:r>
              <a:rPr lang="fr-FR" sz="1300" b="1" dirty="0"/>
              <a:t> </a:t>
            </a:r>
            <a:r>
              <a:rPr lang="fr-FR" sz="1300" b="1" dirty="0" err="1"/>
              <a:t>numbers</a:t>
            </a:r>
            <a:r>
              <a:rPr lang="fr-FR" sz="1300" b="1" dirty="0"/>
              <a:t> in boxes</a:t>
            </a:r>
          </a:p>
          <a:p>
            <a:pPr eaLnBrk="1" hangingPunct="1"/>
            <a:endParaRPr lang="en-GB" sz="1300" dirty="0"/>
          </a:p>
          <a:p>
            <a:pPr defTabSz="849749" eaLnBrk="1" hangingPunct="1"/>
            <a:endParaRPr lang="pt-BR" sz="1300" dirty="0"/>
          </a:p>
          <a:p>
            <a:pPr eaLnBrk="1" hangingPunct="1"/>
            <a:endParaRPr lang="pt-BR" sz="1300" dirty="0"/>
          </a:p>
          <a:p>
            <a:pPr eaLnBrk="1" hangingPunct="1"/>
            <a:endParaRPr lang="pt-BR" sz="13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1D235-3B50-4E57-B414-ECC29BF5731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15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r>
              <a:rPr lang="fr-FR" sz="1300" b="1" dirty="0"/>
              <a:t>Figure 4-9: Administration </a:t>
            </a:r>
            <a:r>
              <a:rPr lang="fr-FR" sz="1300" b="1" dirty="0" err="1"/>
              <a:t>Context</a:t>
            </a:r>
            <a:r>
              <a:rPr lang="fr-FR" sz="1300" b="1" dirty="0"/>
              <a:t> </a:t>
            </a:r>
            <a:r>
              <a:rPr lang="fr-FR" sz="1300" b="1" dirty="0" err="1"/>
              <a:t>Diagram</a:t>
            </a:r>
            <a:r>
              <a:rPr lang="fr-FR" sz="1300" b="1" dirty="0"/>
              <a:t> </a:t>
            </a:r>
          </a:p>
          <a:p>
            <a:pPr eaLnBrk="1" hangingPunct="1"/>
            <a:endParaRPr lang="fr-FR" sz="1300" b="1" dirty="0"/>
          </a:p>
          <a:p>
            <a:pPr defTabSz="849749" eaLnBrk="1" hangingPunct="1"/>
            <a:r>
              <a:rPr lang="pt-BR" sz="1300" b="1" dirty="0"/>
              <a:t>SC#110: </a:t>
            </a:r>
            <a:r>
              <a:rPr lang="pt-BR" sz="1300" dirty="0"/>
              <a:t>change “audit report” to Submission report</a:t>
            </a:r>
          </a:p>
          <a:p>
            <a:pPr defTabSz="849749" eaLnBrk="1" hangingPunct="1"/>
            <a:r>
              <a:rPr lang="pt-BR" sz="1300" b="1" dirty="0"/>
              <a:t>SC#217 – </a:t>
            </a:r>
            <a:r>
              <a:rPr lang="pt-BR" sz="1300" dirty="0"/>
              <a:t>unclear what changes needed (check with Felix)</a:t>
            </a:r>
          </a:p>
          <a:p>
            <a:pPr defTabSz="849749" eaLnBrk="1" hangingPunct="1"/>
            <a:endParaRPr lang="pt-BR" sz="1300" dirty="0"/>
          </a:p>
          <a:p>
            <a:pPr defTabSz="849749" eaLnBrk="1" hangingPunct="1"/>
            <a:r>
              <a:rPr lang="pt-BR" sz="1300" b="1" dirty="0"/>
              <a:t>SC#159: </a:t>
            </a:r>
            <a:r>
              <a:rPr lang="pt-BR" sz="1300" dirty="0"/>
              <a:t>rearranged boxes to reduce the width of the figure so that figure can be expanded on the page</a:t>
            </a:r>
          </a:p>
          <a:p>
            <a:pPr defTabSz="849749" eaLnBrk="1" hangingPunct="1"/>
            <a:endParaRPr lang="pt-BR" sz="1300" dirty="0"/>
          </a:p>
          <a:p>
            <a:pPr defTabSz="849749" eaLnBrk="1" hangingPunct="1"/>
            <a:r>
              <a:rPr lang="pt-BR" sz="1300" b="1" dirty="0"/>
              <a:t>SC#160: </a:t>
            </a:r>
            <a:r>
              <a:rPr lang="pt-BR" sz="1300" dirty="0"/>
              <a:t>reversed arrows between Administration and Preservatyion Planning</a:t>
            </a:r>
          </a:p>
          <a:p>
            <a:pPr defTabSz="849749" eaLnBrk="1" hangingPunct="1"/>
            <a:endParaRPr lang="pt-BR" sz="1300" dirty="0"/>
          </a:p>
          <a:p>
            <a:pPr defTabSz="881482" eaLnBrk="1" hangingPunct="1">
              <a:defRPr/>
            </a:pPr>
            <a:r>
              <a:rPr lang="en-GB" sz="1300" dirty="0"/>
              <a:t>Still TBD (Editorial) – JGG adjusted location of boxes and text on some data flows to be nearer arrowhead</a:t>
            </a:r>
          </a:p>
          <a:p>
            <a:pPr eaLnBrk="1" hangingPunct="1"/>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pPr defTabSz="849749" eaLnBrk="1" hangingPunct="1"/>
            <a:endParaRPr lang="pt-BR" sz="1300" dirty="0"/>
          </a:p>
          <a:p>
            <a:pPr defTabSz="849749" eaLnBrk="1" hangingPunct="1"/>
            <a:r>
              <a:rPr lang="pt-BR" sz="1300" b="1" dirty="0"/>
              <a:t>SC#220:  </a:t>
            </a:r>
            <a:r>
              <a:rPr lang="en-GB" sz="1300" dirty="0"/>
              <a:t>* replace all mentions of "migration plans" and "migration packages" and "migration strategy"  by "preservation plans".</a:t>
            </a:r>
          </a:p>
          <a:p>
            <a:pPr defTabSz="849749" eaLnBrk="1" hangingPunct="1"/>
            <a:r>
              <a:rPr lang="en-GB" sz="1300" dirty="0"/>
              <a:t>                * replace "migration goals" and " migration policies" by "Preservation Objectives"</a:t>
            </a:r>
            <a:endParaRPr lang="pt-BR" sz="1300" dirty="0"/>
          </a:p>
          <a:p>
            <a:pPr eaLnBrk="1" hangingPunct="1"/>
            <a:endParaRPr lang="fr-FR" sz="1300" b="1" dirty="0"/>
          </a:p>
          <a:p>
            <a:pPr eaLnBrk="1" hangingPunct="1"/>
            <a:r>
              <a:rPr lang="fr-FR" sz="1300" b="1" dirty="0"/>
              <a:t>20190114: </a:t>
            </a:r>
            <a:r>
              <a:rPr lang="fr-FR" sz="1300" b="1" dirty="0" err="1"/>
              <a:t>Remove</a:t>
            </a:r>
            <a:r>
              <a:rPr lang="fr-FR" sz="1300" b="1" dirty="0"/>
              <a:t> </a:t>
            </a:r>
            <a:r>
              <a:rPr lang="fr-FR" sz="1300" b="1" dirty="0" err="1"/>
              <a:t>numbers</a:t>
            </a:r>
            <a:r>
              <a:rPr lang="fr-FR" sz="1300" b="1" dirty="0"/>
              <a:t> in boxes</a:t>
            </a:r>
          </a:p>
          <a:p>
            <a:pPr eaLnBrk="1" hangingPunct="1"/>
            <a:endParaRPr lang="fr-FR" sz="13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5A2A3-16BE-4964-B172-7B09E9C9A9CA}"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395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4-10: Information Object </a:t>
            </a:r>
            <a:endParaRPr lang="en-GB" sz="1300" dirty="0"/>
          </a:p>
        </p:txBody>
      </p:sp>
      <p:sp>
        <p:nvSpPr>
          <p:cNvPr id="4" name="Slide Number Placeholder 3"/>
          <p:cNvSpPr>
            <a:spLocks noGrp="1"/>
          </p:cNvSpPr>
          <p:nvPr>
            <p:ph type="sldNum" sz="quarter" idx="5"/>
          </p:nvPr>
        </p:nvSpPr>
        <p:spPr/>
        <p:txBody>
          <a:bodyPr/>
          <a:lstStyle/>
          <a:p>
            <a:pPr>
              <a:defRPr/>
            </a:pPr>
            <a:fld id="{4B8170AF-D11C-49E2-A0D5-B1EECD4D528B}"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4-11: </a:t>
            </a:r>
            <a:r>
              <a:rPr lang="fr-FR" sz="1300" b="1" dirty="0" err="1"/>
              <a:t>Representation</a:t>
            </a:r>
            <a:r>
              <a:rPr lang="fr-FR" sz="1300" b="1" dirty="0"/>
              <a:t> Information Object </a:t>
            </a:r>
            <a:endParaRPr lang="en-GB" sz="1300" dirty="0"/>
          </a:p>
        </p:txBody>
      </p:sp>
      <p:sp>
        <p:nvSpPr>
          <p:cNvPr id="4" name="Slide Number Placeholder 3"/>
          <p:cNvSpPr>
            <a:spLocks noGrp="1"/>
          </p:cNvSpPr>
          <p:nvPr>
            <p:ph type="sldNum" sz="quarter" idx="5"/>
          </p:nvPr>
        </p:nvSpPr>
        <p:spPr/>
        <p:txBody>
          <a:bodyPr/>
          <a:lstStyle/>
          <a:p>
            <a:pPr>
              <a:defRPr/>
            </a:pPr>
            <a:fld id="{B2811908-5F95-45DE-A8A2-D4040AF7CE78}"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4 12:  PARTIAL GENERAL RIN</a:t>
            </a:r>
          </a:p>
        </p:txBody>
      </p:sp>
      <p:sp>
        <p:nvSpPr>
          <p:cNvPr id="4" name="Slide Number Placeholder 3"/>
          <p:cNvSpPr>
            <a:spLocks noGrp="1"/>
          </p:cNvSpPr>
          <p:nvPr>
            <p:ph type="sldNum" sz="quarter" idx="5"/>
          </p:nvPr>
        </p:nvSpPr>
        <p:spPr/>
        <p:txBody>
          <a:bodyPr/>
          <a:lstStyle/>
          <a:p>
            <a:pPr>
              <a:defRPr/>
            </a:pPr>
            <a:fld id="{E89C3195-6C40-41A3-A856-486AC4ECD08E}" type="slidenum">
              <a:rPr lang="en-GB" smtClean="0"/>
              <a:pPr>
                <a:defRPr/>
              </a:pPr>
              <a:t>17</a:t>
            </a:fld>
            <a:endParaRPr lang="en-GB" dirty="0"/>
          </a:p>
        </p:txBody>
      </p:sp>
    </p:spTree>
    <p:extLst>
      <p:ext uri="{BB962C8B-B14F-4D97-AF65-F5344CB8AC3E}">
        <p14:creationId xmlns:p14="http://schemas.microsoft.com/office/powerpoint/2010/main" val="2898151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13:  EXAMPLE OF A SIMPLIFIED RIN FOR A FITS FILE</a:t>
            </a:r>
            <a:endParaRPr lang="en-GB" dirty="0"/>
          </a:p>
        </p:txBody>
      </p:sp>
      <p:sp>
        <p:nvSpPr>
          <p:cNvPr id="4" name="Slide Number Placeholder 3"/>
          <p:cNvSpPr>
            <a:spLocks noGrp="1"/>
          </p:cNvSpPr>
          <p:nvPr>
            <p:ph type="sldNum" sz="quarter" idx="5"/>
          </p:nvPr>
        </p:nvSpPr>
        <p:spPr/>
        <p:txBody>
          <a:bodyPr/>
          <a:lstStyle/>
          <a:p>
            <a:pPr>
              <a:defRPr/>
            </a:pPr>
            <a:fld id="{E89C3195-6C40-41A3-A856-486AC4ECD08E}" type="slidenum">
              <a:rPr lang="en-GB" smtClean="0"/>
              <a:pPr>
                <a:defRPr/>
              </a:pPr>
              <a:t>18</a:t>
            </a:fld>
            <a:endParaRPr lang="en-GB" dirty="0"/>
          </a:p>
        </p:txBody>
      </p:sp>
    </p:spTree>
    <p:extLst>
      <p:ext uri="{BB962C8B-B14F-4D97-AF65-F5344CB8AC3E}">
        <p14:creationId xmlns:p14="http://schemas.microsoft.com/office/powerpoint/2010/main" val="2135745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4-14: Information Object Taxonomy </a:t>
            </a:r>
          </a:p>
        </p:txBody>
      </p:sp>
      <p:sp>
        <p:nvSpPr>
          <p:cNvPr id="4" name="Slide Number Placeholder 3"/>
          <p:cNvSpPr>
            <a:spLocks noGrp="1"/>
          </p:cNvSpPr>
          <p:nvPr>
            <p:ph type="sldNum" sz="quarter" idx="5"/>
          </p:nvPr>
        </p:nvSpPr>
        <p:spPr/>
        <p:txBody>
          <a:bodyPr/>
          <a:lstStyle/>
          <a:p>
            <a:pPr>
              <a:defRPr/>
            </a:pPr>
            <a:fld id="{761740E5-90B1-424E-96A4-225AA8759683}"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dirty="0"/>
              <a:t>Fig 2-1 Environmental Model of an OAIS</a:t>
            </a:r>
          </a:p>
          <a:p>
            <a:pPr eaLnBrk="1" hangingPunct="1"/>
            <a:endParaRPr lang="en-GB" sz="1300" dirty="0"/>
          </a:p>
          <a:p>
            <a:pPr defTabSz="881482" eaLnBrk="1" hangingPunct="1">
              <a:defRPr/>
            </a:pPr>
            <a:r>
              <a:rPr lang="en-GB" sz="1300" dirty="0"/>
              <a:t>Still TBD – I thought we were going to make Producer, Consumer, and Management a different shape (rounded) throughout the document.</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AB314E55-3A80-4E2C-808F-F131F0406344}"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4-15: </a:t>
            </a:r>
            <a:r>
              <a:rPr lang="en-US" sz="1300" b="1" dirty="0"/>
              <a:t>Information Package Contents and Its Associated Package Description and Packaging Information</a:t>
            </a:r>
          </a:p>
          <a:p>
            <a:pPr eaLnBrk="1" hangingPunct="1"/>
            <a:endParaRPr lang="fr-FR" sz="1300" b="1" dirty="0"/>
          </a:p>
          <a:p>
            <a:pPr eaLnBrk="1" hangingPunct="1"/>
            <a:r>
              <a:rPr lang="fr-FR" sz="1300" b="1" dirty="0"/>
              <a:t>20190823 – </a:t>
            </a:r>
            <a:r>
              <a:rPr lang="fr-FR" sz="1300" b="1" dirty="0" err="1"/>
              <a:t>changed</a:t>
            </a:r>
            <a:r>
              <a:rPr lang="fr-FR" sz="1300" b="1" dirty="0"/>
              <a:t> Content Information to Information Object in </a:t>
            </a:r>
            <a:r>
              <a:rPr lang="fr-FR" sz="1300" b="1" dirty="0" err="1"/>
              <a:t>this</a:t>
            </a:r>
            <a:r>
              <a:rPr lang="fr-FR" sz="1300" b="1" dirty="0"/>
              <a:t> </a:t>
            </a:r>
            <a:r>
              <a:rPr lang="fr-FR" sz="1300" b="1" dirty="0" err="1"/>
              <a:t>general</a:t>
            </a:r>
            <a:r>
              <a:rPr lang="fr-FR" sz="1300" b="1" dirty="0"/>
              <a:t> Information Package</a:t>
            </a:r>
          </a:p>
          <a:p>
            <a:pPr eaLnBrk="1" hangingPunct="1"/>
            <a:endParaRPr lang="fr-FR" sz="1300" b="1" dirty="0"/>
          </a:p>
          <a:p>
            <a:pPr eaLnBrk="1" hangingPunct="1"/>
            <a:r>
              <a:rPr lang="fr-FR" sz="1300" b="1" dirty="0"/>
              <a:t>20190830 – </a:t>
            </a:r>
            <a:r>
              <a:rPr lang="fr-FR" sz="1300" b="1" dirty="0" err="1"/>
              <a:t>Replaced</a:t>
            </a:r>
            <a:r>
              <a:rPr lang="fr-FR" sz="1300" b="1" dirty="0"/>
              <a:t> CI plus PDI by a </a:t>
            </a:r>
            <a:r>
              <a:rPr lang="fr-FR" sz="1300" b="1" dirty="0" err="1"/>
              <a:t>general</a:t>
            </a:r>
            <a:r>
              <a:rPr lang="fr-FR" sz="1300" b="1" dirty="0"/>
              <a:t> Information Object</a:t>
            </a:r>
          </a:p>
          <a:p>
            <a:pPr eaLnBrk="1" hangingPunct="1"/>
            <a:r>
              <a:rPr lang="fr-FR" sz="1300" b="1" dirty="0"/>
              <a:t>20190903 – change </a:t>
            </a:r>
            <a:r>
              <a:rPr lang="fr-FR" sz="1300" b="1" dirty="0" err="1"/>
              <a:t>cardinality</a:t>
            </a:r>
            <a:r>
              <a:rPr lang="fr-FR" sz="1300" b="1" dirty="0"/>
              <a:t> of IO to 1..* and </a:t>
            </a:r>
            <a:r>
              <a:rPr lang="fr-FR" sz="1300" b="1" dirty="0" err="1"/>
              <a:t>remove</a:t>
            </a:r>
            <a:r>
              <a:rPr lang="fr-FR" sz="1300" b="1" dirty="0"/>
              <a:t> « 1 » on line to IP</a:t>
            </a:r>
            <a:endParaRPr lang="en-GB" sz="1300" dirty="0"/>
          </a:p>
        </p:txBody>
      </p:sp>
      <p:sp>
        <p:nvSpPr>
          <p:cNvPr id="4" name="Slide Number Placeholder 3"/>
          <p:cNvSpPr>
            <a:spLocks noGrp="1"/>
          </p:cNvSpPr>
          <p:nvPr>
            <p:ph type="sldNum" sz="quarter" idx="5"/>
          </p:nvPr>
        </p:nvSpPr>
        <p:spPr/>
        <p:txBody>
          <a:bodyPr/>
          <a:lstStyle/>
          <a:p>
            <a:pPr>
              <a:defRPr/>
            </a:pPr>
            <a:fld id="{4DD2C123-9D27-41EA-9E8A-B029986BD05E}"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4-16 Example of an Information Object made up of Content Information and PDI</a:t>
            </a:r>
          </a:p>
        </p:txBody>
      </p:sp>
      <p:sp>
        <p:nvSpPr>
          <p:cNvPr id="4" name="Slide Number Placeholder 3"/>
          <p:cNvSpPr>
            <a:spLocks noGrp="1"/>
          </p:cNvSpPr>
          <p:nvPr>
            <p:ph type="sldNum" sz="quarter" idx="5"/>
          </p:nvPr>
        </p:nvSpPr>
        <p:spPr/>
        <p:txBody>
          <a:bodyPr/>
          <a:lstStyle/>
          <a:p>
            <a:pPr>
              <a:defRPr/>
            </a:pPr>
            <a:fld id="{E89C3195-6C40-41A3-A856-486AC4ECD08E}" type="slidenum">
              <a:rPr lang="en-GB" smtClean="0"/>
              <a:pPr>
                <a:defRPr/>
              </a:pPr>
              <a:t>21</a:t>
            </a:fld>
            <a:endParaRPr lang="en-GB" dirty="0"/>
          </a:p>
        </p:txBody>
      </p:sp>
    </p:spTree>
    <p:extLst>
      <p:ext uri="{BB962C8B-B14F-4D97-AF65-F5344CB8AC3E}">
        <p14:creationId xmlns:p14="http://schemas.microsoft.com/office/powerpoint/2010/main" val="1230008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4-17: Information Package Taxonomy </a:t>
            </a:r>
            <a:endParaRPr lang="en-GB" sz="1300" dirty="0"/>
          </a:p>
        </p:txBody>
      </p:sp>
      <p:sp>
        <p:nvSpPr>
          <p:cNvPr id="4" name="Slide Number Placeholder 3"/>
          <p:cNvSpPr>
            <a:spLocks noGrp="1"/>
          </p:cNvSpPr>
          <p:nvPr>
            <p:ph type="sldNum" sz="quarter" idx="5"/>
          </p:nvPr>
        </p:nvSpPr>
        <p:spPr/>
        <p:txBody>
          <a:bodyPr/>
          <a:lstStyle/>
          <a:p>
            <a:pPr>
              <a:defRPr/>
            </a:pPr>
            <a:fld id="{D139152A-B0EE-4ABA-8CE1-C246D267F8AB}"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849749" eaLnBrk="1" hangingPunct="1">
              <a:defRPr/>
            </a:pPr>
            <a:r>
              <a:rPr lang="fr-FR" sz="1300" b="1" dirty="0"/>
              <a:t>Figure 4-18: Archival Information Package (AIP) </a:t>
            </a:r>
            <a:r>
              <a:rPr lang="en-GB" sz="1300" b="1" dirty="0"/>
              <a:t>and its associated Package Description and Packaging Information</a:t>
            </a:r>
            <a:r>
              <a:rPr lang="fr-FR" sz="1300" b="1" dirty="0"/>
              <a:t> </a:t>
            </a:r>
            <a:endParaRPr lang="en-GB" sz="1300" dirty="0"/>
          </a:p>
          <a:p>
            <a:pPr eaLnBrk="1" hangingPunct="1"/>
            <a:endParaRPr lang="fr-FR" sz="1300" b="1" dirty="0"/>
          </a:p>
          <a:p>
            <a:pPr eaLnBrk="1" hangingPunct="1"/>
            <a:r>
              <a:rPr lang="fr-FR" sz="1300" b="1" strike="dblStrike" dirty="0"/>
              <a:t>Figure 4-15: Archival Information Package (AIP) </a:t>
            </a:r>
            <a:endParaRPr lang="en-GB" sz="1300" strike="dblStrike" dirty="0"/>
          </a:p>
        </p:txBody>
      </p:sp>
      <p:sp>
        <p:nvSpPr>
          <p:cNvPr id="4" name="Slide Number Placeholder 3"/>
          <p:cNvSpPr>
            <a:spLocks noGrp="1"/>
          </p:cNvSpPr>
          <p:nvPr>
            <p:ph type="sldNum" sz="quarter" idx="5"/>
          </p:nvPr>
        </p:nvSpPr>
        <p:spPr/>
        <p:txBody>
          <a:bodyPr/>
          <a:lstStyle/>
          <a:p>
            <a:pPr>
              <a:defRPr/>
            </a:pPr>
            <a:fld id="{3173A98B-11E0-4FE3-99D3-A696F82F8AD3}"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4-19: </a:t>
            </a:r>
            <a:r>
              <a:rPr lang="fr-FR" sz="1300" b="1" dirty="0" err="1"/>
              <a:t>Preservation</a:t>
            </a:r>
            <a:r>
              <a:rPr lang="fr-FR" sz="1300" b="1" dirty="0"/>
              <a:t> Description Information (PDI) </a:t>
            </a:r>
          </a:p>
          <a:p>
            <a:pPr eaLnBrk="1" hangingPunct="1"/>
            <a:endParaRPr lang="fr-FR" sz="1300" b="1" dirty="0"/>
          </a:p>
          <a:p>
            <a:pPr eaLnBrk="1" hangingPunct="1"/>
            <a:r>
              <a:rPr lang="fr-FR" sz="1300" b="1" dirty="0"/>
              <a:t>20190402 re-</a:t>
            </a:r>
            <a:r>
              <a:rPr lang="fr-FR" sz="1300" b="1" dirty="0" err="1"/>
              <a:t>drew</a:t>
            </a:r>
            <a:r>
              <a:rPr lang="fr-FR" sz="1300" b="1" dirty="0"/>
              <a:t> </a:t>
            </a:r>
            <a:r>
              <a:rPr lang="fr-FR" sz="1300" b="1" dirty="0" err="1"/>
              <a:t>lines</a:t>
            </a:r>
            <a:r>
              <a:rPr lang="fr-FR" sz="1300" b="1" dirty="0"/>
              <a:t> to </a:t>
            </a:r>
            <a:r>
              <a:rPr lang="fr-FR" sz="1300" b="1" dirty="0" err="1"/>
              <a:t>avoid</a:t>
            </a:r>
            <a:r>
              <a:rPr lang="fr-FR" sz="1300" b="1" dirty="0"/>
              <a:t> </a:t>
            </a:r>
            <a:r>
              <a:rPr lang="fr-FR" sz="1300" b="1" dirty="0" err="1"/>
              <a:t>overlaps</a:t>
            </a:r>
            <a:endParaRPr lang="en-GB" sz="1300" dirty="0"/>
          </a:p>
        </p:txBody>
      </p:sp>
      <p:sp>
        <p:nvSpPr>
          <p:cNvPr id="4" name="Slide Number Placeholder 3"/>
          <p:cNvSpPr>
            <a:spLocks noGrp="1"/>
          </p:cNvSpPr>
          <p:nvPr>
            <p:ph type="sldNum" sz="quarter" idx="5"/>
          </p:nvPr>
        </p:nvSpPr>
        <p:spPr/>
        <p:txBody>
          <a:bodyPr/>
          <a:lstStyle/>
          <a:p>
            <a:pPr>
              <a:defRPr/>
            </a:pPr>
            <a:fld id="{191CAC06-DC59-4527-B444-8C1451D3CA07}"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849749" eaLnBrk="1" hangingPunct="1">
              <a:defRPr/>
            </a:pPr>
            <a:r>
              <a:rPr lang="en-GB" sz="1300" b="1" dirty="0"/>
              <a:t>Figure 4-20: Package Description and its associated AIP</a:t>
            </a:r>
          </a:p>
          <a:p>
            <a:pPr defTabSz="849749" eaLnBrk="1" hangingPunct="1">
              <a:defRPr/>
            </a:pPr>
            <a:endParaRPr lang="en-GB" sz="1300" b="1" dirty="0"/>
          </a:p>
          <a:p>
            <a:pPr eaLnBrk="1" hangingPunct="1"/>
            <a:r>
              <a:rPr lang="en-GB" sz="1300" b="1" strike="dblStrike" dirty="0"/>
              <a:t>Figure 4-17: Package Description </a:t>
            </a:r>
            <a:endParaRPr lang="en-GB" sz="1300" strike="dblStrike" dirty="0"/>
          </a:p>
        </p:txBody>
      </p:sp>
      <p:sp>
        <p:nvSpPr>
          <p:cNvPr id="4" name="Slide Number Placeholder 3"/>
          <p:cNvSpPr>
            <a:spLocks noGrp="1"/>
          </p:cNvSpPr>
          <p:nvPr>
            <p:ph type="sldNum" sz="quarter" idx="5"/>
          </p:nvPr>
        </p:nvSpPr>
        <p:spPr/>
        <p:txBody>
          <a:bodyPr/>
          <a:lstStyle/>
          <a:p>
            <a:pPr>
              <a:defRPr/>
            </a:pPr>
            <a:fld id="{4A733F10-F2E8-46A3-9DEC-BD93E5743EB7}"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 21:  Archival Information Package (Detailed View ) and its associated Package Description and Packaging Information</a:t>
            </a:r>
          </a:p>
          <a:p>
            <a:pPr eaLnBrk="1" hangingPunct="1"/>
            <a:r>
              <a:rPr lang="en-GB" sz="1300" b="1" strike="dblStrike" dirty="0"/>
              <a:t>Figure 4-18: Archival Information Package (Detailed View) </a:t>
            </a:r>
          </a:p>
          <a:p>
            <a:pPr eaLnBrk="1" hangingPunct="1"/>
            <a:r>
              <a:rPr lang="en-GB" dirty="0"/>
              <a:t>Updated</a:t>
            </a:r>
            <a:r>
              <a:rPr lang="en-GB" sz="1300" b="1" strike="dblStrike" dirty="0"/>
              <a:t> </a:t>
            </a:r>
            <a:r>
              <a:rPr lang="en-GB" dirty="0"/>
              <a:t>so PDI linked to Content Data Object</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5BCCF09E-C969-47FD-B7F9-462816C1180E}"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4-22: Specialization of the AIP </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0C75D180-2651-4AEE-96AB-BA4123B65390}"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4-23: Specialization of the Package </a:t>
            </a:r>
            <a:endParaRPr lang="en-GB" sz="1300" dirty="0"/>
          </a:p>
        </p:txBody>
      </p:sp>
      <p:sp>
        <p:nvSpPr>
          <p:cNvPr id="4" name="Slide Number Placeholder 3"/>
          <p:cNvSpPr>
            <a:spLocks noGrp="1"/>
          </p:cNvSpPr>
          <p:nvPr>
            <p:ph type="sldNum" sz="quarter" idx="5"/>
          </p:nvPr>
        </p:nvSpPr>
        <p:spPr/>
        <p:txBody>
          <a:bodyPr/>
          <a:lstStyle/>
          <a:p>
            <a:pPr>
              <a:defRPr/>
            </a:pPr>
            <a:fld id="{A9770B95-8937-4B83-B348-B55B8351B398}"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4-24:  Archival Information Unit (AIU) and its associated Unit Description and Packaging Information</a:t>
            </a:r>
            <a:endParaRPr lang="fr-FR" sz="1300" b="1" dirty="0"/>
          </a:p>
          <a:p>
            <a:pPr eaLnBrk="1" hangingPunct="1"/>
            <a:r>
              <a:rPr lang="fr-FR" sz="1300" b="1" strike="dblStrike" dirty="0"/>
              <a:t>Figure 4-21: Archival Information Unit (AIU) </a:t>
            </a:r>
          </a:p>
          <a:p>
            <a:pPr eaLnBrk="1" hangingPunct="1"/>
            <a:endParaRPr lang="fr-FR" sz="1300" b="1" strike="dblStrike" dirty="0"/>
          </a:p>
          <a:p>
            <a:pPr defTabSz="881482" eaLnBrk="1" hangingPunct="1">
              <a:defRPr/>
            </a:pPr>
            <a:r>
              <a:rPr lang="en-US" sz="1300" dirty="0"/>
              <a:t>Still TBD (Editorial) – JGG shifted data flow text to be near arrowhead as in other figures.</a:t>
            </a:r>
          </a:p>
          <a:p>
            <a:pPr eaLnBrk="1" hangingPunct="1"/>
            <a:endParaRPr lang="en-GB" sz="1300" strike="dblStrike" dirty="0"/>
          </a:p>
        </p:txBody>
      </p:sp>
      <p:sp>
        <p:nvSpPr>
          <p:cNvPr id="4" name="Slide Number Placeholder 3"/>
          <p:cNvSpPr>
            <a:spLocks noGrp="1"/>
          </p:cNvSpPr>
          <p:nvPr>
            <p:ph type="sldNum" sz="quarter" idx="5"/>
          </p:nvPr>
        </p:nvSpPr>
        <p:spPr/>
        <p:txBody>
          <a:bodyPr/>
          <a:lstStyle/>
          <a:p>
            <a:pPr>
              <a:defRPr/>
            </a:pPr>
            <a:fld id="{A85A8577-1A7A-4EB9-935B-EF528B993836}"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2-2: Obtaining Information from Data </a:t>
            </a:r>
            <a:endParaRPr lang="en-GB" sz="1300" dirty="0"/>
          </a:p>
        </p:txBody>
      </p:sp>
      <p:sp>
        <p:nvSpPr>
          <p:cNvPr id="4" name="Slide Number Placeholder 3"/>
          <p:cNvSpPr>
            <a:spLocks noGrp="1"/>
          </p:cNvSpPr>
          <p:nvPr>
            <p:ph type="sldNum" sz="quarter" idx="5"/>
          </p:nvPr>
        </p:nvSpPr>
        <p:spPr/>
        <p:txBody>
          <a:bodyPr/>
          <a:lstStyle/>
          <a:p>
            <a:pPr>
              <a:defRPr/>
            </a:pPr>
            <a:fld id="{CB017362-6FF0-43C6-A9A8-2470A47842B5}"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4-25:  Unit Description and its associated Archival Information Unit</a:t>
            </a:r>
          </a:p>
          <a:p>
            <a:pPr eaLnBrk="1" hangingPunct="1"/>
            <a:r>
              <a:rPr lang="en-GB" sz="1300" b="1" strike="dblStrike" dirty="0"/>
              <a:t>Figure 4-22: Unit Description </a:t>
            </a:r>
          </a:p>
          <a:p>
            <a:pPr eaLnBrk="1" hangingPunct="1"/>
            <a:endParaRPr lang="en-GB" sz="1300" b="1" dirty="0"/>
          </a:p>
          <a:p>
            <a:pPr defTabSz="881482" eaLnBrk="1" hangingPunct="1">
              <a:defRPr/>
            </a:pPr>
            <a:r>
              <a:rPr lang="en-US" sz="1300" dirty="0"/>
              <a:t>Still TBD (Editorial) – JGG shifted data flow text to be near arrowhead as in other figures.</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A4AA9B01-55B2-43C0-B3D5-4C25A8417DD9}"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4-26:  Archival Information Collection and its associated Collection Description and Packaging Information Logical View</a:t>
            </a:r>
          </a:p>
          <a:p>
            <a:pPr eaLnBrk="1" hangingPunct="1"/>
            <a:r>
              <a:rPr lang="en-GB" sz="1300" b="1" strike="dblStrike" dirty="0"/>
              <a:t>Figure 4-23: Archive Information Collections Logical View </a:t>
            </a:r>
          </a:p>
          <a:p>
            <a:pPr eaLnBrk="1" hangingPunct="1"/>
            <a:endParaRPr lang="en-GB" sz="1300" b="1" strike="dblStrike" dirty="0"/>
          </a:p>
          <a:p>
            <a:pPr defTabSz="881482" eaLnBrk="1" hangingPunct="1">
              <a:defRPr/>
            </a:pPr>
            <a:r>
              <a:rPr lang="en-US" sz="1300" dirty="0"/>
              <a:t>Still TBD (Editorial) – JGG shifted data flow text to be near arrowhead as in other figures.</a:t>
            </a:r>
          </a:p>
          <a:p>
            <a:pPr eaLnBrk="1" hangingPunct="1"/>
            <a:endParaRPr lang="en-GB" sz="1300" strike="dblStrike" dirty="0"/>
          </a:p>
        </p:txBody>
      </p:sp>
      <p:sp>
        <p:nvSpPr>
          <p:cNvPr id="4" name="Slide Number Placeholder 3"/>
          <p:cNvSpPr>
            <a:spLocks noGrp="1"/>
          </p:cNvSpPr>
          <p:nvPr>
            <p:ph type="sldNum" sz="quarter" idx="5"/>
          </p:nvPr>
        </p:nvSpPr>
        <p:spPr/>
        <p:txBody>
          <a:bodyPr/>
          <a:lstStyle/>
          <a:p>
            <a:pPr>
              <a:defRPr/>
            </a:pPr>
            <a:fld id="{D1AA61ED-10AB-4F89-ABF5-A312C8523716}"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800" b="1" dirty="0"/>
              <a:t>Figure 4-27:  Collection Description and its associated Archival Information Collection</a:t>
            </a:r>
          </a:p>
          <a:p>
            <a:pPr eaLnBrk="1" hangingPunct="1"/>
            <a:r>
              <a:rPr lang="en-GB" sz="800" b="1" strike="dblStrike" dirty="0"/>
              <a:t>Figure 4-24: Collection Descriptions </a:t>
            </a:r>
          </a:p>
          <a:p>
            <a:r>
              <a:rPr lang="en-US" sz="1300" dirty="0"/>
              <a:t>SC#233   MC   DG</a:t>
            </a:r>
            <a:endParaRPr lang="en-GB" sz="1300" dirty="0"/>
          </a:p>
          <a:p>
            <a:r>
              <a:rPr lang="en-US" sz="1300" dirty="0"/>
              <a:t>Type: Update needed for clarification</a:t>
            </a:r>
            <a:endParaRPr lang="en-GB" sz="1300" dirty="0"/>
          </a:p>
          <a:p>
            <a:r>
              <a:rPr lang="en-US" sz="1300" dirty="0"/>
              <a:t>Status: Resolved – Change Agreed (Figure Title)</a:t>
            </a:r>
            <a:endParaRPr lang="en-GB" sz="1300" dirty="0"/>
          </a:p>
          <a:p>
            <a:r>
              <a:rPr lang="en-US" sz="1300" dirty="0"/>
              <a:t>	By DAI WG on 20180213</a:t>
            </a:r>
            <a:endParaRPr lang="en-GB" sz="1300" dirty="0"/>
          </a:p>
          <a:p>
            <a:r>
              <a:rPr lang="en-US" sz="1300" dirty="0"/>
              <a:t> </a:t>
            </a:r>
            <a:endParaRPr lang="en-GB" sz="1300" dirty="0"/>
          </a:p>
          <a:p>
            <a:r>
              <a:rPr lang="en-US" sz="1300" dirty="0"/>
              <a:t>SC#177 : </a:t>
            </a:r>
            <a:r>
              <a:rPr lang="en-GB" sz="1300" dirty="0"/>
              <a:t> </a:t>
            </a:r>
            <a:r>
              <a:rPr lang="en-US" sz="1300" dirty="0"/>
              <a:t>Change annotation on line connecting AIC and Collection Description</a:t>
            </a:r>
            <a:endParaRPr lang="en-GB" sz="1300" dirty="0"/>
          </a:p>
          <a:p>
            <a:pPr lvl="0"/>
            <a:r>
              <a:rPr lang="en-US" sz="1300" dirty="0"/>
              <a:t>From: Derived From</a:t>
            </a:r>
            <a:endParaRPr lang="en-GB" sz="1300" dirty="0"/>
          </a:p>
          <a:p>
            <a:pPr lvl="0"/>
            <a:r>
              <a:rPr lang="en-US" sz="1300" dirty="0"/>
              <a:t>To: May Be Derived From</a:t>
            </a:r>
            <a:endParaRPr lang="en-GB" sz="1300" dirty="0"/>
          </a:p>
          <a:p>
            <a:pPr lvl="0"/>
            <a:r>
              <a:rPr lang="en-US" sz="1300" dirty="0"/>
              <a:t> </a:t>
            </a:r>
            <a:endParaRPr lang="en-GB" sz="1300" dirty="0"/>
          </a:p>
          <a:p>
            <a:pPr lvl="0"/>
            <a:r>
              <a:rPr lang="en-US" sz="1300" dirty="0"/>
              <a:t>Change cardinality (AIC to Collection Description)</a:t>
            </a:r>
            <a:endParaRPr lang="en-GB" sz="1300" dirty="0"/>
          </a:p>
          <a:p>
            <a:pPr lvl="0"/>
            <a:r>
              <a:rPr lang="en-US" sz="1300" dirty="0"/>
              <a:t>From: 1 to 1 (implied)</a:t>
            </a:r>
            <a:endParaRPr lang="en-GB" sz="1300" dirty="0"/>
          </a:p>
          <a:p>
            <a:pPr lvl="0"/>
            <a:r>
              <a:rPr lang="en-US" sz="1300" dirty="0"/>
              <a:t>To:  0..1 to 1</a:t>
            </a:r>
            <a:endParaRPr lang="en-GB" sz="800" dirty="0"/>
          </a:p>
          <a:p>
            <a:pPr eaLnBrk="1" hangingPunct="1"/>
            <a:endParaRPr lang="en-GB" sz="800" b="1" dirty="0"/>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9533A910-287B-4419-8588-DDC549F834A8}"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fr-FR" sz="1300" b="1" dirty="0"/>
              <a:t>Figure 4-28: Data Management Information </a:t>
            </a:r>
          </a:p>
          <a:p>
            <a:pPr eaLnBrk="1" hangingPunct="1"/>
            <a:endParaRPr lang="fr-FR" sz="1300" b="1" dirty="0"/>
          </a:p>
        </p:txBody>
      </p:sp>
      <p:sp>
        <p:nvSpPr>
          <p:cNvPr id="4" name="Slide Number Placeholder 3"/>
          <p:cNvSpPr>
            <a:spLocks noGrp="1"/>
          </p:cNvSpPr>
          <p:nvPr>
            <p:ph type="sldNum" sz="quarter" idx="5"/>
          </p:nvPr>
        </p:nvSpPr>
        <p:spPr/>
        <p:txBody>
          <a:bodyPr/>
          <a:lstStyle/>
          <a:p>
            <a:pPr>
              <a:defRPr/>
            </a:pPr>
            <a:fld id="{CF9B1028-255D-4551-96F9-011CA0F526C5}"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4-29: High-Level Data Flows in an OAIS </a:t>
            </a:r>
          </a:p>
          <a:p>
            <a:pPr eaLnBrk="1" hangingPunct="1"/>
            <a:endParaRPr lang="en-GB" sz="1300" b="1" dirty="0"/>
          </a:p>
          <a:p>
            <a:pPr eaLnBrk="1" hangingPunct="1"/>
            <a:r>
              <a:rPr lang="en-GB" sz="1300" dirty="0"/>
              <a:t>SC#144 and SC#143 Following basic flowchart </a:t>
            </a:r>
            <a:r>
              <a:rPr lang="en-GB" sz="1300" dirty="0" err="1"/>
              <a:t>symbology</a:t>
            </a:r>
            <a:r>
              <a:rPr lang="en-GB" sz="1300" dirty="0"/>
              <a:t>, we will represent Functional Entities as rectangles, the functions internal to the Functional Entities will be represented as rounded rectangles.  The actors (Producer, Consumer and Management) will be shown as stick figures.</a:t>
            </a:r>
          </a:p>
          <a:p>
            <a:pPr eaLnBrk="1" hangingPunct="1"/>
            <a:endParaRPr lang="en-GB" sz="1300" dirty="0"/>
          </a:p>
          <a:p>
            <a:pPr eaLnBrk="1" hangingPunct="1"/>
            <a:r>
              <a:rPr lang="en-GB" sz="1300" b="1" dirty="0"/>
              <a:t>DAI 20181030 agreed NOT to use stick figures.</a:t>
            </a:r>
          </a:p>
          <a:p>
            <a:pPr eaLnBrk="1" hangingPunct="1"/>
            <a:endParaRPr lang="en-GB" sz="1300" b="1" dirty="0"/>
          </a:p>
          <a:p>
            <a:pPr defTabSz="849749" eaLnBrk="1" hangingPunct="1"/>
            <a:r>
              <a:rPr lang="pt-BR" sz="1300" b="1" dirty="0"/>
              <a:t>SC#217 – </a:t>
            </a:r>
            <a:r>
              <a:rPr lang="pt-BR" sz="1300" dirty="0"/>
              <a:t>unclear what changes needed</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4806F21E-07B2-4332-9336-8C139E61502D}"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5-1: Conceptual View of Relationships Among Names and AIP Components </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EB76CA8D-C822-4D4B-8B36-9EC6390C9345}" type="slidenum">
              <a:rPr lang="en-GB"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dirty="0"/>
              <a:t>Fig 6-1 Cooperating Archives with Mutual Exchange Agreement</a:t>
            </a:r>
          </a:p>
          <a:p>
            <a:endParaRPr lang="en-GB" sz="1300" dirty="0"/>
          </a:p>
        </p:txBody>
      </p:sp>
      <p:sp>
        <p:nvSpPr>
          <p:cNvPr id="4" name="Slide Number Placeholder 3"/>
          <p:cNvSpPr>
            <a:spLocks noGrp="1"/>
          </p:cNvSpPr>
          <p:nvPr>
            <p:ph type="sldNum" sz="quarter" idx="5"/>
          </p:nvPr>
        </p:nvSpPr>
        <p:spPr/>
        <p:txBody>
          <a:bodyPr/>
          <a:lstStyle/>
          <a:p>
            <a:pPr>
              <a:defRPr/>
            </a:pPr>
            <a:fld id="{FD541DFE-10F0-426B-BE39-193A095A350C}" type="slidenum">
              <a:rPr lang="en-GB" smtClean="0"/>
              <a:pPr>
                <a:defRP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6‑2 Cooperating Archives with Standard Ingest and Access Methods</a:t>
            </a:r>
          </a:p>
          <a:p>
            <a:endParaRPr lang="en-GB" sz="1300" dirty="0"/>
          </a:p>
          <a:p>
            <a:endParaRPr lang="en-GB" sz="1300" dirty="0"/>
          </a:p>
        </p:txBody>
      </p:sp>
      <p:sp>
        <p:nvSpPr>
          <p:cNvPr id="4" name="Slide Number Placeholder 3"/>
          <p:cNvSpPr>
            <a:spLocks noGrp="1"/>
          </p:cNvSpPr>
          <p:nvPr>
            <p:ph type="sldNum" sz="quarter" idx="5"/>
          </p:nvPr>
        </p:nvSpPr>
        <p:spPr/>
        <p:txBody>
          <a:bodyPr/>
          <a:lstStyle/>
          <a:p>
            <a:pPr>
              <a:defRPr/>
            </a:pPr>
            <a:fld id="{B99505EB-9DD8-433A-ABD9-8409048AABA1}" type="slidenum">
              <a:rPr lang="en-GB" smtClean="0"/>
              <a:pPr>
                <a:defRP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6-3: An OAIS Federation Employing a Common </a:t>
            </a:r>
            <a:r>
              <a:rPr lang="en-GB" sz="1300" b="1" dirty="0" err="1"/>
              <a:t>Catalog</a:t>
            </a:r>
            <a:r>
              <a:rPr lang="en-GB" sz="1300" b="1" dirty="0"/>
              <a:t> </a:t>
            </a:r>
          </a:p>
          <a:p>
            <a:endParaRPr lang="en-GB" sz="1300" b="1" dirty="0"/>
          </a:p>
        </p:txBody>
      </p:sp>
      <p:sp>
        <p:nvSpPr>
          <p:cNvPr id="4" name="Slide Number Placeholder 3"/>
          <p:cNvSpPr>
            <a:spLocks noGrp="1"/>
          </p:cNvSpPr>
          <p:nvPr>
            <p:ph type="sldNum" sz="quarter" idx="5"/>
          </p:nvPr>
        </p:nvSpPr>
        <p:spPr/>
        <p:txBody>
          <a:bodyPr/>
          <a:lstStyle/>
          <a:p>
            <a:pPr>
              <a:defRPr/>
            </a:pPr>
            <a:fld id="{E684716B-005B-4CDB-842F-98ED9AD47254}" type="slidenum">
              <a:rPr lang="en-GB" smtClean="0"/>
              <a:pPr>
                <a:defRPr/>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6-4: Archives with Shared Storage </a:t>
            </a:r>
          </a:p>
          <a:p>
            <a:pPr defTabSz="881482">
              <a:defRPr/>
            </a:pPr>
            <a:r>
              <a:rPr lang="en-GB" sz="1300" b="1" dirty="0"/>
              <a:t>SC#145: </a:t>
            </a:r>
            <a:r>
              <a:rPr lang="en-GB" sz="1300" dirty="0"/>
              <a:t>Functional Entities shown as rectangles, following decision on SC#144 and SC#143:  Following basic flowchart </a:t>
            </a:r>
            <a:r>
              <a:rPr lang="en-GB" sz="1300" dirty="0" err="1"/>
              <a:t>symbology</a:t>
            </a:r>
            <a:r>
              <a:rPr lang="en-GB" sz="1300" dirty="0"/>
              <a:t>, we will represent Functional Entities as rectangles, the functions internal to the Functional Entities will be represented as rounded rectangles. </a:t>
            </a:r>
            <a:endParaRPr lang="en-GB" sz="1300" b="1" dirty="0"/>
          </a:p>
          <a:p>
            <a:endParaRPr lang="en-GB" sz="1300" b="1" dirty="0"/>
          </a:p>
          <a:p>
            <a:endParaRPr lang="en-GB" sz="13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13F6-C092-4000-AED4-190E079BED30}"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2-3: Information Package Concepts and Relationships </a:t>
            </a:r>
          </a:p>
          <a:p>
            <a:pPr eaLnBrk="1" hangingPunct="1"/>
            <a:endParaRPr lang="en-GB" sz="1300" b="1" dirty="0"/>
          </a:p>
          <a:p>
            <a:pPr defTabSz="881482" eaLnBrk="1" hangingPunct="1">
              <a:defRPr/>
            </a:pPr>
            <a:r>
              <a:rPr lang="en-GB" sz="1300" b="1" dirty="0"/>
              <a:t>Replaced with the one in sc21</a:t>
            </a:r>
            <a:endParaRPr lang="en-GB" sz="1300" dirty="0"/>
          </a:p>
          <a:p>
            <a:pPr eaLnBrk="1" hangingPunct="1"/>
            <a:r>
              <a:rPr lang="en-GB" sz="1300" b="1" dirty="0"/>
              <a:t>Rationale: Packaging Information is external to Package</a:t>
            </a:r>
          </a:p>
          <a:p>
            <a:pPr eaLnBrk="1" hangingPunct="1"/>
            <a:endParaRPr lang="en-GB" sz="13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300" b="1" dirty="0"/>
              <a:t>20190823 – </a:t>
            </a:r>
            <a:r>
              <a:rPr lang="fr-FR" sz="1300" b="1" dirty="0" err="1"/>
              <a:t>changed</a:t>
            </a:r>
            <a:r>
              <a:rPr lang="fr-FR" sz="1300" b="1" dirty="0"/>
              <a:t> Content Information to Information Object in </a:t>
            </a:r>
            <a:r>
              <a:rPr lang="fr-FR" sz="1300" b="1" dirty="0" err="1"/>
              <a:t>this</a:t>
            </a:r>
            <a:r>
              <a:rPr lang="fr-FR" sz="1300" b="1" dirty="0"/>
              <a:t> </a:t>
            </a:r>
            <a:r>
              <a:rPr lang="fr-FR" sz="1300" b="1" dirty="0" err="1"/>
              <a:t>general</a:t>
            </a:r>
            <a:r>
              <a:rPr lang="fr-FR" sz="1300" b="1" dirty="0"/>
              <a:t> Information Package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sz="13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300" b="1" dirty="0"/>
              <a:t>20240206   </a:t>
            </a:r>
            <a:r>
              <a:rPr lang="en-GB" sz="800" b="1" dirty="0">
                <a:hlinkClick r:id="rId3"/>
              </a:rPr>
              <a:t>Bug 365</a:t>
            </a:r>
            <a:r>
              <a:rPr lang="en-GB" sz="800" dirty="0"/>
              <a:t> - ISO-DE-012 Add label in Fig 2-3 and </a:t>
            </a:r>
            <a:r>
              <a:rPr lang="en-GB" sz="800" b="1" dirty="0">
                <a:hlinkClick r:id="rId4"/>
              </a:rPr>
              <a:t>Bug 362</a:t>
            </a:r>
            <a:r>
              <a:rPr lang="en-GB" sz="800" dirty="0"/>
              <a:t> - ISO-NL-009 Update fig 2-3 – changed to show the Data Object and RepInfo Object in the Info Object to ensure consistency with the text.</a:t>
            </a:r>
            <a:endParaRPr lang="en-GB" sz="1300" dirty="0"/>
          </a:p>
          <a:p>
            <a:pPr eaLnBrk="1" hangingPunct="1"/>
            <a:endParaRPr lang="en-GB" sz="1300" b="1" dirty="0"/>
          </a:p>
          <a:p>
            <a:pPr eaLnBrk="1" hangingPunct="1"/>
            <a:endParaRPr lang="en-GB" sz="13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83E0-8080-4631-8155-08628ECBC9E5}"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6-5: </a:t>
            </a:r>
            <a:r>
              <a:rPr lang="en-US" sz="1300" b="1" dirty="0"/>
              <a:t>Example of a Distributed OAIS Archive for Archival Storage</a:t>
            </a:r>
            <a:endParaRPr lang="en-GB" sz="1300" b="1" dirty="0"/>
          </a:p>
          <a:p>
            <a:endParaRPr lang="en-GB" sz="1300" b="1" dirty="0"/>
          </a:p>
          <a:p>
            <a:endParaRPr lang="en-GB" sz="13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13F6-C092-4000-AED4-190E079BED30}"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680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6-6: </a:t>
            </a:r>
            <a:r>
              <a:rPr lang="en-US" sz="1300" b="1" dirty="0"/>
              <a:t>Another example of a Distributed OAIS Archive for Archival Storage</a:t>
            </a:r>
            <a:endParaRPr lang="en-GB" sz="1300" b="1" dirty="0"/>
          </a:p>
          <a:p>
            <a:endParaRPr lang="en-GB" sz="1300" b="1" dirty="0"/>
          </a:p>
          <a:p>
            <a:pPr defTabSz="881482">
              <a:defRPr/>
            </a:pPr>
            <a:r>
              <a:rPr lang="en-GB" sz="1300" dirty="0"/>
              <a:t>Still TBD – (Inner) OAIS 1 should be (supporting) OAIS 1 - Done</a:t>
            </a:r>
          </a:p>
          <a:p>
            <a:endParaRPr lang="en-GB" sz="13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13F6-C092-4000-AED4-190E079BED30}"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011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A 1:  Composite of Functional Entities</a:t>
            </a:r>
            <a:endParaRPr lang="en-GB" dirty="0"/>
          </a:p>
        </p:txBody>
      </p:sp>
      <p:sp>
        <p:nvSpPr>
          <p:cNvPr id="4" name="Slide Number Placeholder 3"/>
          <p:cNvSpPr>
            <a:spLocks noGrp="1"/>
          </p:cNvSpPr>
          <p:nvPr>
            <p:ph type="sldNum" sz="quarter" idx="5"/>
          </p:nvPr>
        </p:nvSpPr>
        <p:spPr/>
        <p:txBody>
          <a:bodyPr/>
          <a:lstStyle/>
          <a:p>
            <a:pPr>
              <a:defRPr/>
            </a:pPr>
            <a:fld id="{E89C3195-6C40-41A3-A856-486AC4ECD08E}" type="slidenum">
              <a:rPr lang="en-GB" smtClean="0"/>
              <a:pPr>
                <a:defRPr/>
              </a:pPr>
              <a:t>42</a:t>
            </a:fld>
            <a:endParaRPr lang="en-GB" dirty="0"/>
          </a:p>
        </p:txBody>
      </p:sp>
    </p:spTree>
    <p:extLst>
      <p:ext uri="{BB962C8B-B14F-4D97-AF65-F5344CB8AC3E}">
        <p14:creationId xmlns:p14="http://schemas.microsoft.com/office/powerpoint/2010/main" val="161465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1200"/>
              </a:spcBef>
            </a:pPr>
            <a:r>
              <a:rPr lang="en-US" sz="1800" b="1" dirty="0">
                <a:effectLst/>
                <a:latin typeface="Times New Roman" panose="02020603050405020304" pitchFamily="18" charset="0"/>
                <a:ea typeface="Times New Roman" panose="02020603050405020304" pitchFamily="18" charset="0"/>
              </a:rPr>
              <a:t>Figure C‑1:  Key to UML Relationships</a:t>
            </a:r>
            <a:endParaRPr lang="en-GB"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89C3195-6C40-41A3-A856-486AC4ECD08E}" type="slidenum">
              <a:rPr lang="en-GB" smtClean="0"/>
              <a:pPr>
                <a:defRPr/>
              </a:pPr>
              <a:t>43</a:t>
            </a:fld>
            <a:endParaRPr lang="en-GB" dirty="0"/>
          </a:p>
        </p:txBody>
      </p:sp>
    </p:spTree>
    <p:extLst>
      <p:ext uri="{BB962C8B-B14F-4D97-AF65-F5344CB8AC3E}">
        <p14:creationId xmlns:p14="http://schemas.microsoft.com/office/powerpoint/2010/main" val="2349286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600" dirty="0"/>
              <a:t>Figure E‑1: </a:t>
            </a:r>
            <a:r>
              <a:rPr lang="en-GB" sz="1300" dirty="0"/>
              <a:t>Layered Information Model</a:t>
            </a:r>
          </a:p>
          <a:p>
            <a:endParaRPr lang="en-GB" sz="1300" dirty="0"/>
          </a:p>
          <a:p>
            <a:endParaRPr lang="en-GB" sz="1300" dirty="0"/>
          </a:p>
          <a:p>
            <a:r>
              <a:rPr lang="en-GB" sz="1300" dirty="0"/>
              <a:t>Annex</a:t>
            </a:r>
          </a:p>
          <a:p>
            <a:endParaRPr lang="en-GB" sz="1300" dirty="0"/>
          </a:p>
        </p:txBody>
      </p:sp>
      <p:sp>
        <p:nvSpPr>
          <p:cNvPr id="4" name="Slide Number Placeholder 3"/>
          <p:cNvSpPr>
            <a:spLocks noGrp="1"/>
          </p:cNvSpPr>
          <p:nvPr>
            <p:ph type="sldNum" sz="quarter" idx="10"/>
          </p:nvPr>
        </p:nvSpPr>
        <p:spPr/>
        <p:txBody>
          <a:bodyPr/>
          <a:lstStyle/>
          <a:p>
            <a:pPr>
              <a:defRPr/>
            </a:pPr>
            <a:fld id="{E89C3195-6C40-41A3-A856-486AC4ECD08E}" type="slidenum">
              <a:rPr lang="en-GB" smtClean="0"/>
              <a:pPr>
                <a:defRPr/>
              </a:pPr>
              <a:t>44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pt-BR" sz="1300" b="1" dirty="0"/>
              <a:t>Figure 2-4: OAIS Archive External Data </a:t>
            </a:r>
          </a:p>
          <a:p>
            <a:pPr eaLnBrk="1" hangingPunct="1"/>
            <a:endParaRPr lang="pt-BR" sz="1300" b="1" dirty="0"/>
          </a:p>
          <a:p>
            <a:pPr defTabSz="881482" eaLnBrk="1" hangingPunct="1">
              <a:defRPr/>
            </a:pPr>
            <a:r>
              <a:rPr lang="en-GB" sz="1300" dirty="0"/>
              <a:t>Make Producer, Consumer, and Management a different shape (rounded) throughout the document.</a:t>
            </a:r>
          </a:p>
          <a:p>
            <a:pPr defTabSz="881482" eaLnBrk="1" hangingPunct="1">
              <a:defRPr/>
            </a:pPr>
            <a:r>
              <a:rPr lang="en-GB" sz="1300" dirty="0"/>
              <a:t>20190326: Changed “Archive Information Packages” to “Archival Information Packages” to be consistent</a:t>
            </a:r>
          </a:p>
          <a:p>
            <a:pPr eaLnBrk="1" hangingPunct="1"/>
            <a:endParaRPr lang="pt-BR" sz="1300" b="1" dirty="0"/>
          </a:p>
        </p:txBody>
      </p:sp>
      <p:sp>
        <p:nvSpPr>
          <p:cNvPr id="4" name="Slide Number Placeholder 3"/>
          <p:cNvSpPr>
            <a:spLocks noGrp="1"/>
          </p:cNvSpPr>
          <p:nvPr>
            <p:ph type="sldNum" sz="quarter" idx="5"/>
          </p:nvPr>
        </p:nvSpPr>
        <p:spPr/>
        <p:txBody>
          <a:bodyPr/>
          <a:lstStyle/>
          <a:p>
            <a:pPr>
              <a:defRPr/>
            </a:pPr>
            <a:fld id="{F9805563-B51B-4365-B3E1-0B0386E0FD36}"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4-1: OAIS Functional Entities </a:t>
            </a:r>
          </a:p>
          <a:p>
            <a:pPr eaLnBrk="1" hangingPunct="1"/>
            <a:endParaRPr lang="en-GB" sz="1300" dirty="0"/>
          </a:p>
          <a:p>
            <a:pPr eaLnBrk="1" hangingPunct="1"/>
            <a:r>
              <a:rPr lang="en-GB" sz="1300" dirty="0"/>
              <a:t>Still TBD (Editorial) – JGG added a filled box around Management</a:t>
            </a:r>
          </a:p>
          <a:p>
            <a:pPr eaLnBrk="1" hangingPunct="1"/>
            <a:r>
              <a:rPr lang="en-GB" sz="1300" dirty="0"/>
              <a:t>Still TBD (Editorial) – JGG made font size the same (24) for Producer, Consumer, Management and all Functional Areas.</a:t>
            </a:r>
          </a:p>
          <a:p>
            <a:pPr defTabSz="881482" eaLnBrk="1" hangingPunct="1">
              <a:defRPr/>
            </a:pPr>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pPr eaLnBrk="1" hangingPunct="1"/>
            <a:endParaRPr lang="en-GB" sz="1300" dirty="0"/>
          </a:p>
          <a:p>
            <a:pPr eaLnBrk="1" hangingPunct="1"/>
            <a:r>
              <a:rPr lang="en-GB" sz="1300" dirty="0"/>
              <a:t>SEA-650x0-011 – agreed to  </a:t>
            </a:r>
            <a:r>
              <a:rPr lang="en-GB" sz="1400" dirty="0"/>
              <a:t>make the thin lines as double ended arrows. Add text saying these flows are shown in more detail in figures in section 4.</a:t>
            </a:r>
            <a:endParaRPr lang="en-GB" sz="1300" dirty="0"/>
          </a:p>
          <a:p>
            <a:pPr eaLnBrk="1" hangingPunct="1"/>
            <a:endParaRPr lang="en-GB" sz="1300" dirty="0"/>
          </a:p>
          <a:p>
            <a:pPr eaLnBrk="1" hangingPunct="1"/>
            <a:endParaRPr lang="en-GB" sz="1300" dirty="0"/>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E6AB1899-F34F-4D62-9FD5-0C3282DCE3BD}"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ctr">
              <a:spcBef>
                <a:spcPts val="1200"/>
              </a:spcBef>
            </a:pPr>
            <a:r>
              <a:rPr lang="en-GB" sz="1300" b="1" dirty="0"/>
              <a:t>Figure 4-2: </a:t>
            </a:r>
            <a:r>
              <a:rPr lang="en-US" sz="1800" b="1" dirty="0">
                <a:effectLst/>
                <a:latin typeface="Times New Roman" panose="02020603050405020304" pitchFamily="18" charset="0"/>
                <a:ea typeface="Times New Roman" panose="02020603050405020304" pitchFamily="18" charset="0"/>
              </a:rPr>
              <a:t>Functions of the Ingest Functional Entity</a:t>
            </a:r>
            <a:endParaRPr lang="en-GB" sz="1800" b="1" dirty="0">
              <a:effectLst/>
              <a:latin typeface="Times New Roman" panose="02020603050405020304" pitchFamily="18" charset="0"/>
              <a:ea typeface="Times New Roman" panose="02020603050405020304" pitchFamily="18" charset="0"/>
            </a:endParaRPr>
          </a:p>
          <a:p>
            <a:pPr eaLnBrk="1" hangingPunct="1"/>
            <a:endParaRPr lang="en-GB" sz="1300" b="1" dirty="0"/>
          </a:p>
          <a:p>
            <a:pPr defTabSz="881482" eaLnBrk="1" hangingPunct="1">
              <a:defRPr/>
            </a:pPr>
            <a:r>
              <a:rPr lang="en-GB" sz="1300" b="1" dirty="0"/>
              <a:t>SC#110: </a:t>
            </a:r>
            <a:r>
              <a:rPr lang="en-GB" sz="1300" dirty="0"/>
              <a:t>Change “audit report” to “Submission report”</a:t>
            </a:r>
          </a:p>
          <a:p>
            <a:pPr defTabSz="881482" eaLnBrk="1" hangingPunct="1">
              <a:defRPr/>
            </a:pPr>
            <a:endParaRPr lang="en-GB" sz="1300" dirty="0"/>
          </a:p>
          <a:p>
            <a:pPr eaLnBrk="1" hangingPunct="1"/>
            <a:r>
              <a:rPr lang="en-GB" sz="1300" dirty="0"/>
              <a:t>Still TBD (Editorial) – JGG slightly adjusted location of some text on data flows (AIP, Storage confirmation, Storage Request)</a:t>
            </a:r>
          </a:p>
          <a:p>
            <a:pPr eaLnBrk="1" hangingPunct="1"/>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pPr defTabSz="881482" eaLnBrk="1" hangingPunct="1">
              <a:defRPr/>
            </a:pPr>
            <a:endParaRPr lang="en-GB" sz="1300" dirty="0"/>
          </a:p>
          <a:p>
            <a:pPr eaLnBrk="1" hangingPunct="1"/>
            <a:endParaRPr lang="en-GB" sz="1300" b="1" dirty="0"/>
          </a:p>
          <a:p>
            <a:pPr eaLnBrk="1" hangingPunct="1"/>
            <a:endParaRPr lang="en-GB" sz="1300" b="1" dirty="0"/>
          </a:p>
          <a:p>
            <a:endParaRPr lang="en-GB" sz="1300" dirty="0"/>
          </a:p>
          <a:p>
            <a:r>
              <a:rPr lang="en-GB" sz="1300" dirty="0"/>
              <a:t> </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CF81B5F3-AA7F-4FBC-BBF9-CB770150710D}" type="slidenum">
              <a:rPr lang="en-GB" smtClean="0"/>
              <a:pPr>
                <a:defRPr/>
              </a:pPr>
              <a:t>7</a:t>
            </a:fld>
            <a:endParaRPr lang="en-GB" dirty="0"/>
          </a:p>
        </p:txBody>
      </p:sp>
    </p:spTree>
    <p:extLst>
      <p:ext uri="{BB962C8B-B14F-4D97-AF65-F5344CB8AC3E}">
        <p14:creationId xmlns:p14="http://schemas.microsoft.com/office/powerpoint/2010/main" val="320776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n-US" sz="1300" dirty="0"/>
              <a:t>Figure 4 3: Functions of the Archival Storage Functional Entity</a:t>
            </a:r>
          </a:p>
          <a:p>
            <a:pPr eaLnBrk="1" hangingPunct="1"/>
            <a:endParaRPr lang="en-GB" sz="1300" dirty="0"/>
          </a:p>
          <a:p>
            <a:pPr eaLnBrk="1" hangingPunct="1"/>
            <a:r>
              <a:rPr lang="en-GB" sz="1300" b="1" dirty="0"/>
              <a:t>SC#205 </a:t>
            </a:r>
            <a:r>
              <a:rPr lang="en-GB" sz="1300" dirty="0"/>
              <a:t>"It simplifies the work of this function if all hardware and software within the Archive provide notification of detected errors and that these errors are routed to standard error logs that are checked by the Archival Storage staff."</a:t>
            </a:r>
          </a:p>
          <a:p>
            <a:pPr eaLnBrk="1" hangingPunct="1"/>
            <a:endParaRPr lang="en-GB" sz="1300" dirty="0"/>
          </a:p>
          <a:p>
            <a:pPr eaLnBrk="1" hangingPunct="1"/>
            <a:r>
              <a:rPr lang="en-GB" sz="1300" dirty="0"/>
              <a:t>Also update diagram 4-3 to be consistent</a:t>
            </a:r>
          </a:p>
          <a:p>
            <a:pPr eaLnBrk="1" hangingPunct="1"/>
            <a:endParaRPr lang="en-GB" sz="1300" dirty="0"/>
          </a:p>
          <a:p>
            <a:pPr defTabSz="849749" eaLnBrk="1" hangingPunct="1">
              <a:defRPr/>
            </a:pPr>
            <a:r>
              <a:rPr lang="en-GB" sz="1300" dirty="0"/>
              <a:t>Change “</a:t>
            </a:r>
            <a:r>
              <a:rPr lang="en-GB" sz="1300" dirty="0">
                <a:latin typeface="Calibri" pitchFamily="34" charset="0"/>
              </a:rPr>
              <a:t>Potential error notification</a:t>
            </a:r>
            <a:r>
              <a:rPr lang="en-GB" sz="1300" dirty="0"/>
              <a:t>“ to “</a:t>
            </a:r>
            <a:r>
              <a:rPr lang="en-GB" sz="1300" dirty="0">
                <a:latin typeface="Calibri" pitchFamily="34" charset="0"/>
              </a:rPr>
              <a:t>error notification”</a:t>
            </a:r>
          </a:p>
          <a:p>
            <a:pPr defTabSz="849749" eaLnBrk="1" hangingPunct="1">
              <a:defRPr/>
            </a:pPr>
            <a:endParaRPr lang="en-GB" sz="1300" dirty="0">
              <a:latin typeface="Calibri" pitchFamily="34" charset="0"/>
            </a:endParaRPr>
          </a:p>
          <a:p>
            <a:pPr defTabSz="881482" eaLnBrk="1" hangingPunct="1">
              <a:defRPr/>
            </a:pPr>
            <a:r>
              <a:rPr lang="en-GB" sz="1300" dirty="0"/>
              <a:t>Still TBD (Editorial) – JGG adjusted functions and functional areas text to same size (18)</a:t>
            </a:r>
          </a:p>
          <a:p>
            <a:pPr defTabSz="881482" eaLnBrk="1" hangingPunct="1">
              <a:defRPr/>
            </a:pPr>
            <a:r>
              <a:rPr lang="en-GB" sz="1300" dirty="0"/>
              <a:t>Still TBD (Editorial) – JGG adjusted location of text on some data flows to be nearer arrowhead</a:t>
            </a:r>
          </a:p>
          <a:p>
            <a:pPr defTabSz="881482" eaLnBrk="1" hangingPunct="1">
              <a:defRPr/>
            </a:pPr>
            <a:r>
              <a:rPr lang="en-GB" sz="1300" dirty="0"/>
              <a:t>Still TBD – Missing label on flow to/from Disaster Recovery and left media    (original had Duplicate AIP between the two flows there.  Should it be Duplicate  AIP?</a:t>
            </a:r>
          </a:p>
          <a:p>
            <a:pPr eaLnBrk="1" hangingPunct="1"/>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pPr defTabSz="881482" eaLnBrk="1" hangingPunct="1">
              <a:defRPr/>
            </a:pPr>
            <a:endParaRPr lang="en-GB" sz="1300" dirty="0"/>
          </a:p>
          <a:p>
            <a:pPr defTabSz="849749" eaLnBrk="1" hangingPunct="1">
              <a:defRPr/>
            </a:pPr>
            <a:endParaRPr lang="en-GB" sz="1300" dirty="0"/>
          </a:p>
          <a:p>
            <a:pPr eaLnBrk="1" hangingPunct="1"/>
            <a:endParaRPr lang="en-GB" sz="1300" dirty="0"/>
          </a:p>
          <a:p>
            <a:pPr eaLnBrk="1" hangingPunct="1"/>
            <a:endParaRPr lang="en-GB" sz="1300" dirty="0"/>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647A61F7-4CD5-4B58-A145-F30AA1C6F3C8}"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GB" sz="1300" b="1" dirty="0"/>
              <a:t>Figure 4-4: Functions of the Data Management Functional Entity  </a:t>
            </a:r>
          </a:p>
          <a:p>
            <a:pPr eaLnBrk="1" hangingPunct="1">
              <a:spcBef>
                <a:spcPct val="0"/>
              </a:spcBef>
            </a:pPr>
            <a:endParaRPr lang="en-GB" sz="1300" b="1" dirty="0"/>
          </a:p>
          <a:p>
            <a:pPr defTabSz="881482" eaLnBrk="1" hangingPunct="1">
              <a:spcBef>
                <a:spcPct val="0"/>
              </a:spcBef>
              <a:defRPr/>
            </a:pPr>
            <a:r>
              <a:rPr lang="en-GB" sz="1300" dirty="0"/>
              <a:t>SC#1 The figure will be updated to remove Descriptive Information from the arrow between Generate Report and Access</a:t>
            </a:r>
          </a:p>
          <a:p>
            <a:pPr eaLnBrk="1" hangingPunct="1">
              <a:spcBef>
                <a:spcPct val="0"/>
              </a:spcBef>
            </a:pPr>
            <a:endParaRPr lang="en-GB" sz="1300" dirty="0"/>
          </a:p>
          <a:p>
            <a:pPr defTabSz="881482" eaLnBrk="1" hangingPunct="1">
              <a:defRPr/>
            </a:pPr>
            <a:r>
              <a:rPr lang="en-GB" sz="1300" dirty="0"/>
              <a:t>Still TBD (Editorial) – JGG adjusted functions and functional areas text to same size (18)</a:t>
            </a:r>
          </a:p>
          <a:p>
            <a:pPr defTabSz="881482" eaLnBrk="1" hangingPunct="1">
              <a:defRPr/>
            </a:pPr>
            <a:r>
              <a:rPr lang="en-GB" sz="1300" dirty="0"/>
              <a:t>Still TBD (Editorial) – JGG adjusted location of text on some data flows to be nearer arrowhead</a:t>
            </a:r>
          </a:p>
          <a:p>
            <a:pPr eaLnBrk="1" hangingPunct="1"/>
            <a:r>
              <a:rPr lang="en-GB" sz="1300" dirty="0"/>
              <a:t>Still TBD – I thought we were going to make Producer, Consumer, and Management a different shape (rounded) throughout the document.</a:t>
            </a:r>
          </a:p>
          <a:p>
            <a:pPr eaLnBrk="1" hangingPunct="1"/>
            <a:r>
              <a:rPr lang="en-GB" sz="1300" dirty="0"/>
              <a:t>Still TBD – I thought we were going to make each OAIS functional area a different colour though out all the figures. Results in each functional area being a different colour when all the figures are combined together in A-1.</a:t>
            </a:r>
          </a:p>
          <a:p>
            <a:pPr eaLnBrk="1" hangingPunct="1"/>
            <a:endParaRPr lang="en-GB" sz="1300" dirty="0"/>
          </a:p>
          <a:p>
            <a:pPr eaLnBrk="1" hangingPunct="1"/>
            <a:r>
              <a:rPr lang="en-GB" sz="1300" dirty="0"/>
              <a:t>20190328 – added “Commands” and Responses” to arrow between Administer Database and database</a:t>
            </a:r>
          </a:p>
          <a:p>
            <a:pPr eaLnBrk="1" hangingPunct="1">
              <a:spcBef>
                <a:spcPct val="0"/>
              </a:spcBef>
            </a:pPr>
            <a:endParaRPr lang="en-GB" sz="1300" dirty="0"/>
          </a:p>
          <a:p>
            <a:pPr eaLnBrk="1" hangingPunct="1">
              <a:spcBef>
                <a:spcPct val="0"/>
              </a:spcBef>
            </a:pPr>
            <a:endParaRPr lang="en-GB" sz="1300" dirty="0"/>
          </a:p>
          <a:p>
            <a:pPr eaLnBrk="1" hangingPunct="1">
              <a:spcBef>
                <a:spcPct val="0"/>
              </a:spcBef>
            </a:pPr>
            <a:endParaRPr lang="en-GB" sz="1300"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98307-675D-44A7-A83A-0AD3A278E9AF}" type="slidenum">
              <a:rPr lang="en-GB" smtClean="0"/>
              <a:pPr fontAlgn="base">
                <a:spcBef>
                  <a:spcPct val="0"/>
                </a:spcBef>
                <a:spcAft>
                  <a:spcPct val="0"/>
                </a:spcAft>
                <a:defRPr/>
              </a:pPr>
              <a:t>9</a:t>
            </a:fld>
            <a:endParaRPr lang="en-GB" dirty="0"/>
          </a:p>
        </p:txBody>
      </p:sp>
    </p:spTree>
    <p:extLst>
      <p:ext uri="{BB962C8B-B14F-4D97-AF65-F5344CB8AC3E}">
        <p14:creationId xmlns:p14="http://schemas.microsoft.com/office/powerpoint/2010/main" val="365623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557" y="8522688"/>
            <a:ext cx="31093649" cy="5880781"/>
          </a:xfrm>
        </p:spPr>
        <p:txBody>
          <a:bodyPr/>
          <a:lstStyle/>
          <a:p>
            <a:r>
              <a:rPr lang="en-US"/>
              <a:t>Click to edit Master title style</a:t>
            </a:r>
            <a:endParaRPr lang="en-GB"/>
          </a:p>
        </p:txBody>
      </p:sp>
      <p:sp>
        <p:nvSpPr>
          <p:cNvPr id="3" name="Subtitle 2"/>
          <p:cNvSpPr>
            <a:spLocks noGrp="1"/>
          </p:cNvSpPr>
          <p:nvPr>
            <p:ph type="subTitle" idx="1"/>
          </p:nvPr>
        </p:nvSpPr>
        <p:spPr>
          <a:xfrm>
            <a:off x="5487115" y="15546599"/>
            <a:ext cx="25606534" cy="7011211"/>
          </a:xfrm>
        </p:spPr>
        <p:txBody>
          <a:bodyPr/>
          <a:lstStyle>
            <a:lvl1pPr marL="0" indent="0" algn="ctr">
              <a:buNone/>
              <a:defRPr>
                <a:solidFill>
                  <a:schemeClr val="tx1">
                    <a:tint val="75000"/>
                  </a:schemeClr>
                </a:solidFill>
              </a:defRPr>
            </a:lvl1pPr>
            <a:lvl2pPr marL="1828983" indent="0" algn="ctr">
              <a:buNone/>
              <a:defRPr>
                <a:solidFill>
                  <a:schemeClr val="tx1">
                    <a:tint val="75000"/>
                  </a:schemeClr>
                </a:solidFill>
              </a:defRPr>
            </a:lvl2pPr>
            <a:lvl3pPr marL="3657966" indent="0" algn="ctr">
              <a:buNone/>
              <a:defRPr>
                <a:solidFill>
                  <a:schemeClr val="tx1">
                    <a:tint val="75000"/>
                  </a:schemeClr>
                </a:solidFill>
              </a:defRPr>
            </a:lvl3pPr>
            <a:lvl4pPr marL="5486949" indent="0" algn="ctr">
              <a:buNone/>
              <a:defRPr>
                <a:solidFill>
                  <a:schemeClr val="tx1">
                    <a:tint val="75000"/>
                  </a:schemeClr>
                </a:solidFill>
              </a:defRPr>
            </a:lvl4pPr>
            <a:lvl5pPr marL="7315932" indent="0" algn="ctr">
              <a:buNone/>
              <a:defRPr>
                <a:solidFill>
                  <a:schemeClr val="tx1">
                    <a:tint val="75000"/>
                  </a:schemeClr>
                </a:solidFill>
              </a:defRPr>
            </a:lvl5pPr>
            <a:lvl6pPr marL="9144914" indent="0" algn="ctr">
              <a:buNone/>
              <a:defRPr>
                <a:solidFill>
                  <a:schemeClr val="tx1">
                    <a:tint val="75000"/>
                  </a:schemeClr>
                </a:solidFill>
              </a:defRPr>
            </a:lvl6pPr>
            <a:lvl7pPr marL="10973897" indent="0" algn="ctr">
              <a:buNone/>
              <a:defRPr>
                <a:solidFill>
                  <a:schemeClr val="tx1">
                    <a:tint val="75000"/>
                  </a:schemeClr>
                </a:solidFill>
              </a:defRPr>
            </a:lvl7pPr>
            <a:lvl8pPr marL="12802880" indent="0" algn="ctr">
              <a:buNone/>
              <a:defRPr>
                <a:solidFill>
                  <a:schemeClr val="tx1">
                    <a:tint val="75000"/>
                  </a:schemeClr>
                </a:solidFill>
              </a:defRPr>
            </a:lvl8pPr>
            <a:lvl9pPr marL="1463186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1FF3A8-0F2A-4294-AB7C-1A45CDD2D63D}"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1FBDB51-5140-493E-9E45-42C32CC9682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3A0951E-4BC7-45AE-9E3A-C49A24F5474E}"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8A5369F-ED1F-4B43-96F4-0EAA52CCED23}"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21053" y="1098681"/>
            <a:ext cx="8230672" cy="234088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9038" y="1098681"/>
            <a:ext cx="24082336" cy="234088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A2B8148-421B-4688-B931-C3FB3F7AC467}"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B9DEA6F-0BEF-4308-B6D6-4770EAC9F532}"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1FF3A8-0F2A-4294-AB7C-1A45CDD2D63D}" type="datetimeFigureOut">
              <a:rPr lang="en-US">
                <a:solidFill>
                  <a:prstClr val="black">
                    <a:tint val="75000"/>
                  </a:prstClr>
                </a:solidFill>
              </a:rPr>
              <a:pPr>
                <a:defRPr/>
              </a:pPr>
              <a:t>3/26/2024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FBDB51-5140-493E-9E45-42C32CC9682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13955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C0701-AD89-4D41-A678-8765789B2FA7}" type="datetimeFigureOut">
              <a:rPr lang="en-US">
                <a:solidFill>
                  <a:prstClr val="black">
                    <a:tint val="75000"/>
                  </a:prstClr>
                </a:solidFill>
              </a:rPr>
              <a:pPr>
                <a:defRPr/>
              </a:pPr>
              <a:t>3/26/2024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B7C568-90A5-4321-BDAB-E5209911B3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138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F8623F-F64F-485C-B487-0166DB640565}" type="datetimeFigureOut">
              <a:rPr lang="en-US">
                <a:solidFill>
                  <a:prstClr val="black">
                    <a:tint val="75000"/>
                  </a:prstClr>
                </a:solidFill>
              </a:rPr>
              <a:pPr>
                <a:defRPr/>
              </a:pPr>
              <a:t>3/26/2024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04FCDC-BC2C-4B1B-A766-C573E6AD81E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4289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2621126-D7D9-458A-88C1-16A406D33249}" type="datetimeFigureOut">
              <a:rPr lang="en-US">
                <a:solidFill>
                  <a:prstClr val="black">
                    <a:tint val="75000"/>
                  </a:prstClr>
                </a:solidFill>
              </a:rPr>
              <a:pPr>
                <a:defRPr/>
              </a:pPr>
              <a:t>3/26/2024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F5E50-8D0E-4E2A-A67C-73CE40F9C9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2648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E0BD81-5B0D-499F-A56E-F8FE512D27BE}" type="datetimeFigureOut">
              <a:rPr lang="en-US">
                <a:solidFill>
                  <a:prstClr val="black">
                    <a:tint val="75000"/>
                  </a:prstClr>
                </a:solidFill>
              </a:rPr>
              <a:pPr>
                <a:defRPr/>
              </a:pPr>
              <a:t>3/26/2024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C4201-E872-44DC-AC9C-78296C93F50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8923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A2B026-B717-4065-83D0-533F0C75D826}" type="datetimeFigureOut">
              <a:rPr lang="en-US">
                <a:solidFill>
                  <a:prstClr val="black">
                    <a:tint val="75000"/>
                  </a:prstClr>
                </a:solidFill>
              </a:rPr>
              <a:pPr>
                <a:defRPr/>
              </a:pPr>
              <a:t>3/26/2024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20639-0B8C-464C-9A0D-EA7C003295F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01412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E1C79-4D61-487D-84DA-BD6B52811BAC}" type="datetimeFigureOut">
              <a:rPr lang="en-US">
                <a:solidFill>
                  <a:prstClr val="black">
                    <a:tint val="75000"/>
                  </a:prstClr>
                </a:solidFill>
              </a:rPr>
              <a:pPr>
                <a:defRPr/>
              </a:pPr>
              <a:t>3/26/2024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483953-7E2C-4998-B013-D04685D5517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6247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4C9259-5DFF-4F59-B582-D50F01480CED}" type="datetimeFigureOut">
              <a:rPr lang="en-US">
                <a:solidFill>
                  <a:prstClr val="black">
                    <a:tint val="75000"/>
                  </a:prstClr>
                </a:solidFill>
              </a:rPr>
              <a:pPr>
                <a:defRPr/>
              </a:pPr>
              <a:t>3/26/2024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C1C8A0-EC01-4041-8E79-8FBD1A7326D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1964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C0701-AD89-4D41-A678-8765789B2FA7}"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9B7C568-90A5-4321-BDAB-E5209911B32B}"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549B8D-412A-4BA9-9040-3939FBCCC0A6}" type="datetimeFigureOut">
              <a:rPr lang="en-US">
                <a:solidFill>
                  <a:prstClr val="black">
                    <a:tint val="75000"/>
                  </a:prstClr>
                </a:solidFill>
              </a:rPr>
              <a:pPr>
                <a:defRPr/>
              </a:pPr>
              <a:t>3/26/2024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7AC041-9969-4294-AA70-5C91094762E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3695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3A0951E-4BC7-45AE-9E3A-C49A24F5474E}" type="datetimeFigureOut">
              <a:rPr lang="en-US">
                <a:solidFill>
                  <a:prstClr val="black">
                    <a:tint val="75000"/>
                  </a:prstClr>
                </a:solidFill>
              </a:rPr>
              <a:pPr>
                <a:defRPr/>
              </a:pPr>
              <a:t>3/26/2024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A5369F-ED1F-4B43-96F4-0EAA52CCED2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6115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A2B8148-421B-4688-B931-C3FB3F7AC467}" type="datetimeFigureOut">
              <a:rPr lang="en-US">
                <a:solidFill>
                  <a:prstClr val="black">
                    <a:tint val="75000"/>
                  </a:prstClr>
                </a:solidFill>
              </a:rPr>
              <a:pPr>
                <a:defRPr/>
              </a:pPr>
              <a:t>3/26/2024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9DEA6F-0BEF-4308-B6D6-4770EAC9F53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75040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558" y="8522690"/>
            <a:ext cx="31093649" cy="5880781"/>
          </a:xfrm>
        </p:spPr>
        <p:txBody>
          <a:bodyPr/>
          <a:lstStyle/>
          <a:p>
            <a:r>
              <a:rPr lang="en-US"/>
              <a:t>Click to edit Master title style</a:t>
            </a:r>
            <a:endParaRPr lang="en-GB"/>
          </a:p>
        </p:txBody>
      </p:sp>
      <p:sp>
        <p:nvSpPr>
          <p:cNvPr id="3" name="Subtitle 2"/>
          <p:cNvSpPr>
            <a:spLocks noGrp="1"/>
          </p:cNvSpPr>
          <p:nvPr>
            <p:ph type="subTitle" idx="1"/>
          </p:nvPr>
        </p:nvSpPr>
        <p:spPr>
          <a:xfrm>
            <a:off x="5487116" y="15546601"/>
            <a:ext cx="25606534" cy="7011211"/>
          </a:xfrm>
        </p:spPr>
        <p:txBody>
          <a:bodyPr/>
          <a:lstStyle>
            <a:lvl1pPr marL="0" indent="0" algn="ctr">
              <a:buNone/>
              <a:defRPr>
                <a:solidFill>
                  <a:schemeClr val="tx1">
                    <a:tint val="75000"/>
                  </a:schemeClr>
                </a:solidFill>
              </a:defRPr>
            </a:lvl1pPr>
            <a:lvl2pPr marL="1371737" indent="0" algn="ctr">
              <a:buNone/>
              <a:defRPr>
                <a:solidFill>
                  <a:schemeClr val="tx1">
                    <a:tint val="75000"/>
                  </a:schemeClr>
                </a:solidFill>
              </a:defRPr>
            </a:lvl2pPr>
            <a:lvl3pPr marL="2743475" indent="0" algn="ctr">
              <a:buNone/>
              <a:defRPr>
                <a:solidFill>
                  <a:schemeClr val="tx1">
                    <a:tint val="75000"/>
                  </a:schemeClr>
                </a:solidFill>
              </a:defRPr>
            </a:lvl3pPr>
            <a:lvl4pPr marL="4115212" indent="0" algn="ctr">
              <a:buNone/>
              <a:defRPr>
                <a:solidFill>
                  <a:schemeClr val="tx1">
                    <a:tint val="75000"/>
                  </a:schemeClr>
                </a:solidFill>
              </a:defRPr>
            </a:lvl4pPr>
            <a:lvl5pPr marL="5486949" indent="0" algn="ctr">
              <a:buNone/>
              <a:defRPr>
                <a:solidFill>
                  <a:schemeClr val="tx1">
                    <a:tint val="75000"/>
                  </a:schemeClr>
                </a:solidFill>
              </a:defRPr>
            </a:lvl5pPr>
            <a:lvl6pPr marL="6858686" indent="0" algn="ctr">
              <a:buNone/>
              <a:defRPr>
                <a:solidFill>
                  <a:schemeClr val="tx1">
                    <a:tint val="75000"/>
                  </a:schemeClr>
                </a:solidFill>
              </a:defRPr>
            </a:lvl6pPr>
            <a:lvl7pPr marL="8230423" indent="0" algn="ctr">
              <a:buNone/>
              <a:defRPr>
                <a:solidFill>
                  <a:schemeClr val="tx1">
                    <a:tint val="75000"/>
                  </a:schemeClr>
                </a:solidFill>
              </a:defRPr>
            </a:lvl7pPr>
            <a:lvl8pPr marL="9602160" indent="0" algn="ctr">
              <a:buNone/>
              <a:defRPr>
                <a:solidFill>
                  <a:schemeClr val="tx1">
                    <a:tint val="75000"/>
                  </a:schemeClr>
                </a:solidFill>
              </a:defRPr>
            </a:lvl8pPr>
            <a:lvl9pPr marL="1097389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1FF3A8-0F2A-4294-AB7C-1A45CDD2D63D}"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1FBDB51-5140-493E-9E45-42C32CC96827}" type="slidenum">
              <a:rPr lang="en-GB"/>
              <a:pPr>
                <a:defRPr/>
              </a:pPr>
              <a:t>‹#›</a:t>
            </a:fld>
            <a:endParaRPr lang="en-GB" dirty="0"/>
          </a:p>
        </p:txBody>
      </p:sp>
    </p:spTree>
    <p:extLst>
      <p:ext uri="{BB962C8B-B14F-4D97-AF65-F5344CB8AC3E}">
        <p14:creationId xmlns:p14="http://schemas.microsoft.com/office/powerpoint/2010/main" val="60344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C0701-AD89-4D41-A678-8765789B2FA7}"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9B7C568-90A5-4321-BDAB-E5209911B32B}" type="slidenum">
              <a:rPr lang="en-GB"/>
              <a:pPr>
                <a:defRPr/>
              </a:pPr>
              <a:t>‹#›</a:t>
            </a:fld>
            <a:endParaRPr lang="en-GB" dirty="0"/>
          </a:p>
        </p:txBody>
      </p:sp>
    </p:spTree>
    <p:extLst>
      <p:ext uri="{BB962C8B-B14F-4D97-AF65-F5344CB8AC3E}">
        <p14:creationId xmlns:p14="http://schemas.microsoft.com/office/powerpoint/2010/main" val="3041235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629" y="17629644"/>
            <a:ext cx="31093649" cy="5448931"/>
          </a:xfrm>
        </p:spPr>
        <p:txBody>
          <a:bodyPr anchor="t"/>
          <a:lstStyle>
            <a:lvl1pPr algn="l">
              <a:defRPr sz="12000" b="1" cap="all"/>
            </a:lvl1pPr>
          </a:lstStyle>
          <a:p>
            <a:r>
              <a:rPr lang="en-US"/>
              <a:t>Click to edit Master title style</a:t>
            </a:r>
            <a:endParaRPr lang="en-GB"/>
          </a:p>
        </p:txBody>
      </p:sp>
      <p:sp>
        <p:nvSpPr>
          <p:cNvPr id="3" name="Text Placeholder 2"/>
          <p:cNvSpPr>
            <a:spLocks noGrp="1"/>
          </p:cNvSpPr>
          <p:nvPr>
            <p:ph type="body" idx="1"/>
          </p:nvPr>
        </p:nvSpPr>
        <p:spPr>
          <a:xfrm>
            <a:off x="2889629" y="11628201"/>
            <a:ext cx="31093649" cy="6001443"/>
          </a:xfrm>
        </p:spPr>
        <p:txBody>
          <a:bodyPr anchor="b"/>
          <a:lstStyle>
            <a:lvl1pPr marL="0" indent="0">
              <a:buNone/>
              <a:defRPr sz="6000">
                <a:solidFill>
                  <a:schemeClr val="tx1">
                    <a:tint val="75000"/>
                  </a:schemeClr>
                </a:solidFill>
              </a:defRPr>
            </a:lvl1pPr>
            <a:lvl2pPr marL="1371737" indent="0">
              <a:buNone/>
              <a:defRPr sz="5400">
                <a:solidFill>
                  <a:schemeClr val="tx1">
                    <a:tint val="75000"/>
                  </a:schemeClr>
                </a:solidFill>
              </a:defRPr>
            </a:lvl2pPr>
            <a:lvl3pPr marL="2743475" indent="0">
              <a:buNone/>
              <a:defRPr sz="4800">
                <a:solidFill>
                  <a:schemeClr val="tx1">
                    <a:tint val="75000"/>
                  </a:schemeClr>
                </a:solidFill>
              </a:defRPr>
            </a:lvl3pPr>
            <a:lvl4pPr marL="4115212" indent="0">
              <a:buNone/>
              <a:defRPr sz="4200">
                <a:solidFill>
                  <a:schemeClr val="tx1">
                    <a:tint val="75000"/>
                  </a:schemeClr>
                </a:solidFill>
              </a:defRPr>
            </a:lvl4pPr>
            <a:lvl5pPr marL="5486949" indent="0">
              <a:buNone/>
              <a:defRPr sz="4200">
                <a:solidFill>
                  <a:schemeClr val="tx1">
                    <a:tint val="75000"/>
                  </a:schemeClr>
                </a:solidFill>
              </a:defRPr>
            </a:lvl5pPr>
            <a:lvl6pPr marL="6858686" indent="0">
              <a:buNone/>
              <a:defRPr sz="4200">
                <a:solidFill>
                  <a:schemeClr val="tx1">
                    <a:tint val="75000"/>
                  </a:schemeClr>
                </a:solidFill>
              </a:defRPr>
            </a:lvl6pPr>
            <a:lvl7pPr marL="8230423" indent="0">
              <a:buNone/>
              <a:defRPr sz="4200">
                <a:solidFill>
                  <a:schemeClr val="tx1">
                    <a:tint val="75000"/>
                  </a:schemeClr>
                </a:solidFill>
              </a:defRPr>
            </a:lvl7pPr>
            <a:lvl8pPr marL="9602160" indent="0">
              <a:buNone/>
              <a:defRPr sz="4200">
                <a:solidFill>
                  <a:schemeClr val="tx1">
                    <a:tint val="75000"/>
                  </a:schemeClr>
                </a:solidFill>
              </a:defRPr>
            </a:lvl8pPr>
            <a:lvl9pPr marL="10973897"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F8623F-F64F-485C-B487-0166DB640565}"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804FCDC-BC2C-4B1B-A766-C573E6AD81EC}" type="slidenum">
              <a:rPr lang="en-GB"/>
              <a:pPr>
                <a:defRPr/>
              </a:pPr>
              <a:t>‹#›</a:t>
            </a:fld>
            <a:endParaRPr lang="en-GB" dirty="0"/>
          </a:p>
        </p:txBody>
      </p:sp>
    </p:spTree>
    <p:extLst>
      <p:ext uri="{BB962C8B-B14F-4D97-AF65-F5344CB8AC3E}">
        <p14:creationId xmlns:p14="http://schemas.microsoft.com/office/powerpoint/2010/main" val="3043011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9039" y="6401545"/>
            <a:ext cx="16156504" cy="18105947"/>
          </a:xfrm>
        </p:spPr>
        <p:txBody>
          <a:bodyPr/>
          <a:lstStyle>
            <a:lvl1pPr>
              <a:defRPr sz="84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8595221" y="6401545"/>
            <a:ext cx="16156504" cy="18105947"/>
          </a:xfrm>
        </p:spPr>
        <p:txBody>
          <a:bodyPr/>
          <a:lstStyle>
            <a:lvl1pPr>
              <a:defRPr sz="84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2621126-D7D9-458A-88C1-16A406D33249}" type="datetimeFigureOut">
              <a:rPr lang="en-US"/>
              <a:pPr>
                <a:defRPr/>
              </a:pPr>
              <a:t>3/26/2024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F56F5E50-8D0E-4E2A-A67C-73CE40F9C9E5}" type="slidenum">
              <a:rPr lang="en-GB"/>
              <a:pPr>
                <a:defRPr/>
              </a:pPr>
              <a:t>‹#›</a:t>
            </a:fld>
            <a:endParaRPr lang="en-GB" dirty="0"/>
          </a:p>
        </p:txBody>
      </p:sp>
    </p:spTree>
    <p:extLst>
      <p:ext uri="{BB962C8B-B14F-4D97-AF65-F5344CB8AC3E}">
        <p14:creationId xmlns:p14="http://schemas.microsoft.com/office/powerpoint/2010/main" val="2244972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829038" y="6141163"/>
            <a:ext cx="16162856" cy="2559344"/>
          </a:xfrm>
        </p:spPr>
        <p:txBody>
          <a:bodyPr anchor="b"/>
          <a:lstStyle>
            <a:lvl1pPr marL="0" indent="0">
              <a:buNone/>
              <a:defRPr sz="7200" b="1"/>
            </a:lvl1pPr>
            <a:lvl2pPr marL="1371737" indent="0">
              <a:buNone/>
              <a:defRPr sz="6000" b="1"/>
            </a:lvl2pPr>
            <a:lvl3pPr marL="2743475" indent="0">
              <a:buNone/>
              <a:defRPr sz="5400" b="1"/>
            </a:lvl3pPr>
            <a:lvl4pPr marL="4115212" indent="0">
              <a:buNone/>
              <a:defRPr sz="4800" b="1"/>
            </a:lvl4pPr>
            <a:lvl5pPr marL="5486949" indent="0">
              <a:buNone/>
              <a:defRPr sz="4800" b="1"/>
            </a:lvl5pPr>
            <a:lvl6pPr marL="6858686" indent="0">
              <a:buNone/>
              <a:defRPr sz="4800" b="1"/>
            </a:lvl6pPr>
            <a:lvl7pPr marL="8230423" indent="0">
              <a:buNone/>
              <a:defRPr sz="4800" b="1"/>
            </a:lvl7pPr>
            <a:lvl8pPr marL="9602160" indent="0">
              <a:buNone/>
              <a:defRPr sz="4800" b="1"/>
            </a:lvl8pPr>
            <a:lvl9pPr marL="10973897" indent="0">
              <a:buNone/>
              <a:defRPr sz="4800" b="1"/>
            </a:lvl9pPr>
          </a:lstStyle>
          <a:p>
            <a:pPr lvl="0"/>
            <a:r>
              <a:rPr lang="en-US"/>
              <a:t>Click to edit Master text styles</a:t>
            </a:r>
          </a:p>
        </p:txBody>
      </p:sp>
      <p:sp>
        <p:nvSpPr>
          <p:cNvPr id="4" name="Content Placeholder 3"/>
          <p:cNvSpPr>
            <a:spLocks noGrp="1"/>
          </p:cNvSpPr>
          <p:nvPr>
            <p:ph sz="half" idx="2"/>
          </p:nvPr>
        </p:nvSpPr>
        <p:spPr>
          <a:xfrm>
            <a:off x="1829038" y="8700509"/>
            <a:ext cx="16162856" cy="15806981"/>
          </a:xfrm>
        </p:spPr>
        <p:txBody>
          <a:bodyPr/>
          <a:lstStyle>
            <a:lvl1pPr>
              <a:defRPr sz="7200"/>
            </a:lvl1pPr>
            <a:lvl2pPr>
              <a:defRPr sz="60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8582523" y="6141163"/>
            <a:ext cx="16169205" cy="2559344"/>
          </a:xfrm>
        </p:spPr>
        <p:txBody>
          <a:bodyPr anchor="b"/>
          <a:lstStyle>
            <a:lvl1pPr marL="0" indent="0">
              <a:buNone/>
              <a:defRPr sz="7200" b="1"/>
            </a:lvl1pPr>
            <a:lvl2pPr marL="1371737" indent="0">
              <a:buNone/>
              <a:defRPr sz="6000" b="1"/>
            </a:lvl2pPr>
            <a:lvl3pPr marL="2743475" indent="0">
              <a:buNone/>
              <a:defRPr sz="5400" b="1"/>
            </a:lvl3pPr>
            <a:lvl4pPr marL="4115212" indent="0">
              <a:buNone/>
              <a:defRPr sz="4800" b="1"/>
            </a:lvl4pPr>
            <a:lvl5pPr marL="5486949" indent="0">
              <a:buNone/>
              <a:defRPr sz="4800" b="1"/>
            </a:lvl5pPr>
            <a:lvl6pPr marL="6858686" indent="0">
              <a:buNone/>
              <a:defRPr sz="4800" b="1"/>
            </a:lvl6pPr>
            <a:lvl7pPr marL="8230423" indent="0">
              <a:buNone/>
              <a:defRPr sz="4800" b="1"/>
            </a:lvl7pPr>
            <a:lvl8pPr marL="9602160" indent="0">
              <a:buNone/>
              <a:defRPr sz="4800" b="1"/>
            </a:lvl8pPr>
            <a:lvl9pPr marL="10973897"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8582523" y="8700509"/>
            <a:ext cx="16169205" cy="15806981"/>
          </a:xfrm>
        </p:spPr>
        <p:txBody>
          <a:bodyPr/>
          <a:lstStyle>
            <a:lvl1pPr>
              <a:defRPr sz="7200"/>
            </a:lvl1pPr>
            <a:lvl2pPr>
              <a:defRPr sz="60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E0BD81-5B0D-499F-A56E-F8FE512D27BE}" type="datetimeFigureOut">
              <a:rPr lang="en-US"/>
              <a:pPr>
                <a:defRPr/>
              </a:pPr>
              <a:t>3/26/2024</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9A7C4201-E872-44DC-AC9C-78296C93F50C}" type="slidenum">
              <a:rPr lang="en-GB"/>
              <a:pPr>
                <a:defRPr/>
              </a:pPr>
              <a:t>‹#›</a:t>
            </a:fld>
            <a:endParaRPr lang="en-GB" dirty="0"/>
          </a:p>
        </p:txBody>
      </p:sp>
    </p:spTree>
    <p:extLst>
      <p:ext uri="{BB962C8B-B14F-4D97-AF65-F5344CB8AC3E}">
        <p14:creationId xmlns:p14="http://schemas.microsoft.com/office/powerpoint/2010/main" val="415745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A2B026-B717-4065-83D0-533F0C75D826}" type="datetimeFigureOut">
              <a:rPr lang="en-US"/>
              <a:pPr>
                <a:defRPr/>
              </a:pPr>
              <a:t>3/26/2024</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D220639-0B8C-464C-9A0D-EA7C003295FF}" type="slidenum">
              <a:rPr lang="en-GB"/>
              <a:pPr>
                <a:defRPr/>
              </a:pPr>
              <a:t>‹#›</a:t>
            </a:fld>
            <a:endParaRPr lang="en-GB" dirty="0"/>
          </a:p>
        </p:txBody>
      </p:sp>
    </p:spTree>
    <p:extLst>
      <p:ext uri="{BB962C8B-B14F-4D97-AF65-F5344CB8AC3E}">
        <p14:creationId xmlns:p14="http://schemas.microsoft.com/office/powerpoint/2010/main" val="133941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E1C79-4D61-487D-84DA-BD6B52811BAC}" type="datetimeFigureOut">
              <a:rPr lang="en-US"/>
              <a:pPr>
                <a:defRPr/>
              </a:pPr>
              <a:t>3/26/2024</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29483953-7E2C-4998-B013-D04685D55177}" type="slidenum">
              <a:rPr lang="en-GB"/>
              <a:pPr>
                <a:defRPr/>
              </a:pPr>
              <a:t>‹#›</a:t>
            </a:fld>
            <a:endParaRPr lang="en-GB" dirty="0"/>
          </a:p>
        </p:txBody>
      </p:sp>
    </p:spTree>
    <p:extLst>
      <p:ext uri="{BB962C8B-B14F-4D97-AF65-F5344CB8AC3E}">
        <p14:creationId xmlns:p14="http://schemas.microsoft.com/office/powerpoint/2010/main" val="416314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628" y="17629642"/>
            <a:ext cx="31093649" cy="5448931"/>
          </a:xfrm>
        </p:spPr>
        <p:txBody>
          <a:bodyPr anchor="t"/>
          <a:lstStyle>
            <a:lvl1pPr algn="l">
              <a:defRPr sz="16000" b="1" cap="all"/>
            </a:lvl1pPr>
          </a:lstStyle>
          <a:p>
            <a:r>
              <a:rPr lang="en-US"/>
              <a:t>Click to edit Master title style</a:t>
            </a:r>
            <a:endParaRPr lang="en-GB"/>
          </a:p>
        </p:txBody>
      </p:sp>
      <p:sp>
        <p:nvSpPr>
          <p:cNvPr id="3" name="Text Placeholder 2"/>
          <p:cNvSpPr>
            <a:spLocks noGrp="1"/>
          </p:cNvSpPr>
          <p:nvPr>
            <p:ph type="body" idx="1"/>
          </p:nvPr>
        </p:nvSpPr>
        <p:spPr>
          <a:xfrm>
            <a:off x="2889628" y="11628199"/>
            <a:ext cx="31093649" cy="6001443"/>
          </a:xfrm>
        </p:spPr>
        <p:txBody>
          <a:bodyPr anchor="b"/>
          <a:lstStyle>
            <a:lvl1pPr marL="0" indent="0">
              <a:buNone/>
              <a:defRPr sz="8000">
                <a:solidFill>
                  <a:schemeClr val="tx1">
                    <a:tint val="75000"/>
                  </a:schemeClr>
                </a:solidFill>
              </a:defRPr>
            </a:lvl1pPr>
            <a:lvl2pPr marL="1828983" indent="0">
              <a:buNone/>
              <a:defRPr sz="7200">
                <a:solidFill>
                  <a:schemeClr val="tx1">
                    <a:tint val="75000"/>
                  </a:schemeClr>
                </a:solidFill>
              </a:defRPr>
            </a:lvl2pPr>
            <a:lvl3pPr marL="3657966" indent="0">
              <a:buNone/>
              <a:defRPr sz="6400">
                <a:solidFill>
                  <a:schemeClr val="tx1">
                    <a:tint val="75000"/>
                  </a:schemeClr>
                </a:solidFill>
              </a:defRPr>
            </a:lvl3pPr>
            <a:lvl4pPr marL="5486949" indent="0">
              <a:buNone/>
              <a:defRPr sz="5600">
                <a:solidFill>
                  <a:schemeClr val="tx1">
                    <a:tint val="75000"/>
                  </a:schemeClr>
                </a:solidFill>
              </a:defRPr>
            </a:lvl4pPr>
            <a:lvl5pPr marL="7315932" indent="0">
              <a:buNone/>
              <a:defRPr sz="5600">
                <a:solidFill>
                  <a:schemeClr val="tx1">
                    <a:tint val="75000"/>
                  </a:schemeClr>
                </a:solidFill>
              </a:defRPr>
            </a:lvl5pPr>
            <a:lvl6pPr marL="9144914" indent="0">
              <a:buNone/>
              <a:defRPr sz="5600">
                <a:solidFill>
                  <a:schemeClr val="tx1">
                    <a:tint val="75000"/>
                  </a:schemeClr>
                </a:solidFill>
              </a:defRPr>
            </a:lvl6pPr>
            <a:lvl7pPr marL="10973897" indent="0">
              <a:buNone/>
              <a:defRPr sz="5600">
                <a:solidFill>
                  <a:schemeClr val="tx1">
                    <a:tint val="75000"/>
                  </a:schemeClr>
                </a:solidFill>
              </a:defRPr>
            </a:lvl7pPr>
            <a:lvl8pPr marL="12802880" indent="0">
              <a:buNone/>
              <a:defRPr sz="5600">
                <a:solidFill>
                  <a:schemeClr val="tx1">
                    <a:tint val="75000"/>
                  </a:schemeClr>
                </a:solidFill>
              </a:defRPr>
            </a:lvl8pPr>
            <a:lvl9pPr marL="14631863"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F8623F-F64F-485C-B487-0166DB640565}"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804FCDC-BC2C-4B1B-A766-C573E6AD81EC}"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9041" y="1092326"/>
            <a:ext cx="12034819" cy="4648738"/>
          </a:xfrm>
        </p:spPr>
        <p:txBody>
          <a:bodyPr anchor="b"/>
          <a:lstStyle>
            <a:lvl1pPr algn="l">
              <a:defRPr sz="6000" b="1"/>
            </a:lvl1pPr>
          </a:lstStyle>
          <a:p>
            <a:r>
              <a:rPr lang="en-US"/>
              <a:t>Click to edit Master title style</a:t>
            </a:r>
            <a:endParaRPr lang="en-GB"/>
          </a:p>
        </p:txBody>
      </p:sp>
      <p:sp>
        <p:nvSpPr>
          <p:cNvPr id="3" name="Content Placeholder 2"/>
          <p:cNvSpPr>
            <a:spLocks noGrp="1"/>
          </p:cNvSpPr>
          <p:nvPr>
            <p:ph idx="1"/>
          </p:nvPr>
        </p:nvSpPr>
        <p:spPr>
          <a:xfrm>
            <a:off x="14302063" y="1092328"/>
            <a:ext cx="20449663" cy="23415162"/>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829041" y="5741066"/>
            <a:ext cx="12034819" cy="18766424"/>
          </a:xfrm>
        </p:spPr>
        <p:txBody>
          <a:bodyPr/>
          <a:lstStyle>
            <a:lvl1pPr marL="0" indent="0">
              <a:buNone/>
              <a:defRPr sz="4200"/>
            </a:lvl1pPr>
            <a:lvl2pPr marL="1371737" indent="0">
              <a:buNone/>
              <a:defRPr sz="3600"/>
            </a:lvl2pPr>
            <a:lvl3pPr marL="2743475" indent="0">
              <a:buNone/>
              <a:defRPr sz="3000"/>
            </a:lvl3pPr>
            <a:lvl4pPr marL="4115212" indent="0">
              <a:buNone/>
              <a:defRPr sz="2700"/>
            </a:lvl4pPr>
            <a:lvl5pPr marL="5486949" indent="0">
              <a:buNone/>
              <a:defRPr sz="2700"/>
            </a:lvl5pPr>
            <a:lvl6pPr marL="6858686" indent="0">
              <a:buNone/>
              <a:defRPr sz="2700"/>
            </a:lvl6pPr>
            <a:lvl7pPr marL="8230423" indent="0">
              <a:buNone/>
              <a:defRPr sz="2700"/>
            </a:lvl7pPr>
            <a:lvl8pPr marL="9602160" indent="0">
              <a:buNone/>
              <a:defRPr sz="2700"/>
            </a:lvl8pPr>
            <a:lvl9pPr marL="10973897" indent="0">
              <a:buNone/>
              <a:defRPr sz="2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4C9259-5DFF-4F59-B582-D50F01480CED}" type="datetimeFigureOut">
              <a:rPr lang="en-US"/>
              <a:pPr>
                <a:defRPr/>
              </a:pPr>
              <a:t>3/26/2024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7DC1C8A0-EC01-4041-8E79-8FBD1A7326DD}" type="slidenum">
              <a:rPr lang="en-GB"/>
              <a:pPr>
                <a:defRPr/>
              </a:pPr>
              <a:t>‹#›</a:t>
            </a:fld>
            <a:endParaRPr lang="en-GB" dirty="0"/>
          </a:p>
        </p:txBody>
      </p:sp>
    </p:spTree>
    <p:extLst>
      <p:ext uri="{BB962C8B-B14F-4D97-AF65-F5344CB8AC3E}">
        <p14:creationId xmlns:p14="http://schemas.microsoft.com/office/powerpoint/2010/main" val="2846618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085" y="19204623"/>
            <a:ext cx="21948458" cy="2267214"/>
          </a:xfrm>
        </p:spPr>
        <p:txBody>
          <a:bodyPr anchor="b"/>
          <a:lstStyle>
            <a:lvl1pPr algn="l">
              <a:defRPr sz="6000" b="1"/>
            </a:lvl1pPr>
          </a:lstStyle>
          <a:p>
            <a:r>
              <a:rPr lang="en-US"/>
              <a:t>Click to edit Master title style</a:t>
            </a:r>
            <a:endParaRPr lang="en-GB"/>
          </a:p>
        </p:txBody>
      </p:sp>
      <p:sp>
        <p:nvSpPr>
          <p:cNvPr id="3" name="Picture Placeholder 2"/>
          <p:cNvSpPr>
            <a:spLocks noGrp="1"/>
          </p:cNvSpPr>
          <p:nvPr>
            <p:ph type="pic" idx="1"/>
          </p:nvPr>
        </p:nvSpPr>
        <p:spPr>
          <a:xfrm>
            <a:off x="7170085" y="2451386"/>
            <a:ext cx="21948458" cy="16461105"/>
          </a:xfrm>
        </p:spPr>
        <p:txBody>
          <a:bodyPr rtlCol="0">
            <a:normAutofit/>
          </a:bodyPr>
          <a:lstStyle>
            <a:lvl1pPr marL="0" indent="0">
              <a:buNone/>
              <a:defRPr sz="9600"/>
            </a:lvl1pPr>
            <a:lvl2pPr marL="1371737" indent="0">
              <a:buNone/>
              <a:defRPr sz="8400"/>
            </a:lvl2pPr>
            <a:lvl3pPr marL="2743475" indent="0">
              <a:buNone/>
              <a:defRPr sz="7200"/>
            </a:lvl3pPr>
            <a:lvl4pPr marL="4115212" indent="0">
              <a:buNone/>
              <a:defRPr sz="6000"/>
            </a:lvl4pPr>
            <a:lvl5pPr marL="5486949" indent="0">
              <a:buNone/>
              <a:defRPr sz="6000"/>
            </a:lvl5pPr>
            <a:lvl6pPr marL="6858686" indent="0">
              <a:buNone/>
              <a:defRPr sz="6000"/>
            </a:lvl6pPr>
            <a:lvl7pPr marL="8230423" indent="0">
              <a:buNone/>
              <a:defRPr sz="6000"/>
            </a:lvl7pPr>
            <a:lvl8pPr marL="9602160" indent="0">
              <a:buNone/>
              <a:defRPr sz="6000"/>
            </a:lvl8pPr>
            <a:lvl9pPr marL="10973897" indent="0">
              <a:buNone/>
              <a:defRPr sz="6000"/>
            </a:lvl9pPr>
          </a:lstStyle>
          <a:p>
            <a:pPr lvl="0"/>
            <a:endParaRPr lang="en-GB" noProof="0" dirty="0"/>
          </a:p>
        </p:txBody>
      </p:sp>
      <p:sp>
        <p:nvSpPr>
          <p:cNvPr id="4" name="Text Placeholder 3"/>
          <p:cNvSpPr>
            <a:spLocks noGrp="1"/>
          </p:cNvSpPr>
          <p:nvPr>
            <p:ph type="body" sz="half" idx="2"/>
          </p:nvPr>
        </p:nvSpPr>
        <p:spPr>
          <a:xfrm>
            <a:off x="7170085" y="21471839"/>
            <a:ext cx="21948458" cy="3219821"/>
          </a:xfrm>
        </p:spPr>
        <p:txBody>
          <a:bodyPr/>
          <a:lstStyle>
            <a:lvl1pPr marL="0" indent="0">
              <a:buNone/>
              <a:defRPr sz="4200"/>
            </a:lvl1pPr>
            <a:lvl2pPr marL="1371737" indent="0">
              <a:buNone/>
              <a:defRPr sz="3600"/>
            </a:lvl2pPr>
            <a:lvl3pPr marL="2743475" indent="0">
              <a:buNone/>
              <a:defRPr sz="3000"/>
            </a:lvl3pPr>
            <a:lvl4pPr marL="4115212" indent="0">
              <a:buNone/>
              <a:defRPr sz="2700"/>
            </a:lvl4pPr>
            <a:lvl5pPr marL="5486949" indent="0">
              <a:buNone/>
              <a:defRPr sz="2700"/>
            </a:lvl5pPr>
            <a:lvl6pPr marL="6858686" indent="0">
              <a:buNone/>
              <a:defRPr sz="2700"/>
            </a:lvl6pPr>
            <a:lvl7pPr marL="8230423" indent="0">
              <a:buNone/>
              <a:defRPr sz="2700"/>
            </a:lvl7pPr>
            <a:lvl8pPr marL="9602160" indent="0">
              <a:buNone/>
              <a:defRPr sz="2700"/>
            </a:lvl8pPr>
            <a:lvl9pPr marL="10973897" indent="0">
              <a:buNone/>
              <a:defRPr sz="2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549B8D-412A-4BA9-9040-3939FBCCC0A6}" type="datetimeFigureOut">
              <a:rPr lang="en-US"/>
              <a:pPr>
                <a:defRPr/>
              </a:pPr>
              <a:t>3/26/2024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C7AC041-9969-4294-AA70-5C91094762E1}" type="slidenum">
              <a:rPr lang="en-GB"/>
              <a:pPr>
                <a:defRPr/>
              </a:pPr>
              <a:t>‹#›</a:t>
            </a:fld>
            <a:endParaRPr lang="en-GB" dirty="0"/>
          </a:p>
        </p:txBody>
      </p:sp>
    </p:spTree>
    <p:extLst>
      <p:ext uri="{BB962C8B-B14F-4D97-AF65-F5344CB8AC3E}">
        <p14:creationId xmlns:p14="http://schemas.microsoft.com/office/powerpoint/2010/main" val="788212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3A0951E-4BC7-45AE-9E3A-C49A24F5474E}"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8A5369F-ED1F-4B43-96F4-0EAA52CCED23}" type="slidenum">
              <a:rPr lang="en-GB"/>
              <a:pPr>
                <a:defRPr/>
              </a:pPr>
              <a:t>‹#›</a:t>
            </a:fld>
            <a:endParaRPr lang="en-GB" dirty="0"/>
          </a:p>
        </p:txBody>
      </p:sp>
    </p:spTree>
    <p:extLst>
      <p:ext uri="{BB962C8B-B14F-4D97-AF65-F5344CB8AC3E}">
        <p14:creationId xmlns:p14="http://schemas.microsoft.com/office/powerpoint/2010/main" val="2181658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21053" y="1098683"/>
            <a:ext cx="8230672" cy="234088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9039" y="1098683"/>
            <a:ext cx="24082336" cy="234088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A2B8148-421B-4688-B931-C3FB3F7AC467}" type="datetimeFigureOut">
              <a:rPr lang="en-US"/>
              <a:pPr>
                <a:defRPr/>
              </a:pPr>
              <a:t>3/26/2024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B9DEA6F-0BEF-4308-B6D6-4770EAC9F532}" type="slidenum">
              <a:rPr lang="en-GB"/>
              <a:pPr>
                <a:defRPr/>
              </a:pPr>
              <a:t>‹#›</a:t>
            </a:fld>
            <a:endParaRPr lang="en-GB" dirty="0"/>
          </a:p>
        </p:txBody>
      </p:sp>
    </p:spTree>
    <p:extLst>
      <p:ext uri="{BB962C8B-B14F-4D97-AF65-F5344CB8AC3E}">
        <p14:creationId xmlns:p14="http://schemas.microsoft.com/office/powerpoint/2010/main" val="2054070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280"/>
            </a:lvl1pPr>
          </a:lstStyle>
          <a:p>
            <a:r>
              <a:rPr lang="da-DK"/>
              <a:t>Klik for at redigere titeltypografien i masteren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12"/>
            </a:lvl1pPr>
            <a:lvl2pPr marL="402317" indent="0" algn="ctr">
              <a:buNone/>
              <a:defRPr sz="1760"/>
            </a:lvl2pPr>
            <a:lvl3pPr marL="804633" indent="0" algn="ctr">
              <a:buNone/>
              <a:defRPr sz="1584"/>
            </a:lvl3pPr>
            <a:lvl4pPr marL="1206950" indent="0" algn="ctr">
              <a:buNone/>
              <a:defRPr sz="1408"/>
            </a:lvl4pPr>
            <a:lvl5pPr marL="1609266" indent="0" algn="ctr">
              <a:buNone/>
              <a:defRPr sz="1408"/>
            </a:lvl5pPr>
            <a:lvl6pPr marL="2011583" indent="0" algn="ctr">
              <a:buNone/>
              <a:defRPr sz="1408"/>
            </a:lvl6pPr>
            <a:lvl7pPr marL="2413900" indent="0" algn="ctr">
              <a:buNone/>
              <a:defRPr sz="1408"/>
            </a:lvl7pPr>
            <a:lvl8pPr marL="2816216" indent="0" algn="ctr">
              <a:buNone/>
              <a:defRPr sz="1408"/>
            </a:lvl8pPr>
            <a:lvl9pPr marL="3218533" indent="0" algn="ctr">
              <a:buNone/>
              <a:defRPr sz="1408"/>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0904C72F-3AEB-4C7D-8052-C746482B27B6}" type="datetimeFigureOut">
              <a:rPr lang="da-DK" smtClean="0"/>
              <a:t>26-03-2024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428700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904C72F-3AEB-4C7D-8052-C746482B27B6}" type="datetimeFigureOut">
              <a:rPr lang="da-DK" smtClean="0"/>
              <a:t>26-03-2024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4224686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280"/>
            </a:lvl1pPr>
          </a:lstStyle>
          <a:p>
            <a:r>
              <a:rPr lang="da-DK"/>
              <a:t>Klik for at redigere titeltypografien i masteren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112">
                <a:solidFill>
                  <a:schemeClr val="tx1"/>
                </a:solidFill>
              </a:defRPr>
            </a:lvl1pPr>
            <a:lvl2pPr marL="402317" indent="0">
              <a:buNone/>
              <a:defRPr sz="1760">
                <a:solidFill>
                  <a:schemeClr val="tx1">
                    <a:tint val="75000"/>
                  </a:schemeClr>
                </a:solidFill>
              </a:defRPr>
            </a:lvl2pPr>
            <a:lvl3pPr marL="804633" indent="0">
              <a:buNone/>
              <a:defRPr sz="1584">
                <a:solidFill>
                  <a:schemeClr val="tx1">
                    <a:tint val="75000"/>
                  </a:schemeClr>
                </a:solidFill>
              </a:defRPr>
            </a:lvl3pPr>
            <a:lvl4pPr marL="1206950" indent="0">
              <a:buNone/>
              <a:defRPr sz="1408">
                <a:solidFill>
                  <a:schemeClr val="tx1">
                    <a:tint val="75000"/>
                  </a:schemeClr>
                </a:solidFill>
              </a:defRPr>
            </a:lvl4pPr>
            <a:lvl5pPr marL="1609266" indent="0">
              <a:buNone/>
              <a:defRPr sz="1408">
                <a:solidFill>
                  <a:schemeClr val="tx1">
                    <a:tint val="75000"/>
                  </a:schemeClr>
                </a:solidFill>
              </a:defRPr>
            </a:lvl5pPr>
            <a:lvl6pPr marL="2011583" indent="0">
              <a:buNone/>
              <a:defRPr sz="1408">
                <a:solidFill>
                  <a:schemeClr val="tx1">
                    <a:tint val="75000"/>
                  </a:schemeClr>
                </a:solidFill>
              </a:defRPr>
            </a:lvl6pPr>
            <a:lvl7pPr marL="2413900" indent="0">
              <a:buNone/>
              <a:defRPr sz="1408">
                <a:solidFill>
                  <a:schemeClr val="tx1">
                    <a:tint val="75000"/>
                  </a:schemeClr>
                </a:solidFill>
              </a:defRPr>
            </a:lvl7pPr>
            <a:lvl8pPr marL="2816216" indent="0">
              <a:buNone/>
              <a:defRPr sz="1408">
                <a:solidFill>
                  <a:schemeClr val="tx1">
                    <a:tint val="75000"/>
                  </a:schemeClr>
                </a:solidFill>
              </a:defRPr>
            </a:lvl8pPr>
            <a:lvl9pPr marL="3218533" indent="0">
              <a:buNone/>
              <a:defRPr sz="1408">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0904C72F-3AEB-4C7D-8052-C746482B27B6}" type="datetimeFigureOut">
              <a:rPr lang="da-DK" smtClean="0"/>
              <a:t>26-03-2024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2197574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0904C72F-3AEB-4C7D-8052-C746482B27B6}" type="datetimeFigureOut">
              <a:rPr lang="da-DK" smtClean="0"/>
              <a:t>26-03-2024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3553297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12" b="1"/>
            </a:lvl1pPr>
            <a:lvl2pPr marL="402317" indent="0">
              <a:buNone/>
              <a:defRPr sz="1760" b="1"/>
            </a:lvl2pPr>
            <a:lvl3pPr marL="804633" indent="0">
              <a:buNone/>
              <a:defRPr sz="1584" b="1"/>
            </a:lvl3pPr>
            <a:lvl4pPr marL="1206950" indent="0">
              <a:buNone/>
              <a:defRPr sz="1408" b="1"/>
            </a:lvl4pPr>
            <a:lvl5pPr marL="1609266" indent="0">
              <a:buNone/>
              <a:defRPr sz="1408" b="1"/>
            </a:lvl5pPr>
            <a:lvl6pPr marL="2011583" indent="0">
              <a:buNone/>
              <a:defRPr sz="1408" b="1"/>
            </a:lvl6pPr>
            <a:lvl7pPr marL="2413900" indent="0">
              <a:buNone/>
              <a:defRPr sz="1408" b="1"/>
            </a:lvl7pPr>
            <a:lvl8pPr marL="2816216" indent="0">
              <a:buNone/>
              <a:defRPr sz="1408" b="1"/>
            </a:lvl8pPr>
            <a:lvl9pPr marL="3218533" indent="0">
              <a:buNone/>
              <a:defRPr sz="1408" b="1"/>
            </a:lvl9pPr>
          </a:lstStyle>
          <a:p>
            <a:pPr lvl="0"/>
            <a:r>
              <a:rPr lang="da-DK"/>
              <a:t>Rediger teksttypografien i masteren</a:t>
            </a:r>
          </a:p>
        </p:txBody>
      </p:sp>
      <p:sp>
        <p:nvSpPr>
          <p:cNvPr id="4" name="Content Placeholder 3"/>
          <p:cNvSpPr>
            <a:spLocks noGrp="1"/>
          </p:cNvSpPr>
          <p:nvPr>
            <p:ph sz="half" idx="2"/>
          </p:nvPr>
        </p:nvSpPr>
        <p:spPr>
          <a:xfrm>
            <a:off x="629842" y="2505075"/>
            <a:ext cx="3868340"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12" b="1"/>
            </a:lvl1pPr>
            <a:lvl2pPr marL="402317" indent="0">
              <a:buNone/>
              <a:defRPr sz="1760" b="1"/>
            </a:lvl2pPr>
            <a:lvl3pPr marL="804633" indent="0">
              <a:buNone/>
              <a:defRPr sz="1584" b="1"/>
            </a:lvl3pPr>
            <a:lvl4pPr marL="1206950" indent="0">
              <a:buNone/>
              <a:defRPr sz="1408" b="1"/>
            </a:lvl4pPr>
            <a:lvl5pPr marL="1609266" indent="0">
              <a:buNone/>
              <a:defRPr sz="1408" b="1"/>
            </a:lvl5pPr>
            <a:lvl6pPr marL="2011583" indent="0">
              <a:buNone/>
              <a:defRPr sz="1408" b="1"/>
            </a:lvl6pPr>
            <a:lvl7pPr marL="2413900" indent="0">
              <a:buNone/>
              <a:defRPr sz="1408" b="1"/>
            </a:lvl7pPr>
            <a:lvl8pPr marL="2816216" indent="0">
              <a:buNone/>
              <a:defRPr sz="1408" b="1"/>
            </a:lvl8pPr>
            <a:lvl9pPr marL="3218533" indent="0">
              <a:buNone/>
              <a:defRPr sz="1408" b="1"/>
            </a:lvl9pPr>
          </a:lstStyle>
          <a:p>
            <a:pPr lvl="0"/>
            <a:r>
              <a:rPr lang="da-DK"/>
              <a:t>Rediger teksttypografien i masteren</a:t>
            </a:r>
          </a:p>
        </p:txBody>
      </p:sp>
      <p:sp>
        <p:nvSpPr>
          <p:cNvPr id="6" name="Content Placeholder 5"/>
          <p:cNvSpPr>
            <a:spLocks noGrp="1"/>
          </p:cNvSpPr>
          <p:nvPr>
            <p:ph sz="quarter" idx="4"/>
          </p:nvPr>
        </p:nvSpPr>
        <p:spPr>
          <a:xfrm>
            <a:off x="4629151" y="2505075"/>
            <a:ext cx="3887391"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0904C72F-3AEB-4C7D-8052-C746482B27B6}" type="datetimeFigureOut">
              <a:rPr lang="da-DK" smtClean="0"/>
              <a:t>26-03-2024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1544341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0904C72F-3AEB-4C7D-8052-C746482B27B6}" type="datetimeFigureOut">
              <a:rPr lang="da-DK" smtClean="0"/>
              <a:t>26-03-2024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20453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9038" y="6401543"/>
            <a:ext cx="16156504" cy="18105947"/>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8595221" y="6401543"/>
            <a:ext cx="16156504" cy="18105947"/>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2621126-D7D9-458A-88C1-16A406D33249}" type="datetimeFigureOut">
              <a:rPr lang="en-US"/>
              <a:pPr>
                <a:defRPr/>
              </a:pPr>
              <a:t>3/26/2024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F56F5E50-8D0E-4E2A-A67C-73CE40F9C9E5}"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4C72F-3AEB-4C7D-8052-C746482B27B6}" type="datetimeFigureOut">
              <a:rPr lang="da-DK" smtClean="0"/>
              <a:t>26-03-2024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2025295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16"/>
            </a:lvl1pPr>
          </a:lstStyle>
          <a:p>
            <a:r>
              <a:rPr lang="da-DK"/>
              <a:t>Klik for at redigere titeltypografien i masteren</a:t>
            </a:r>
            <a:endParaRPr lang="en-US" dirty="0"/>
          </a:p>
        </p:txBody>
      </p:sp>
      <p:sp>
        <p:nvSpPr>
          <p:cNvPr id="3" name="Content Placeholder 2"/>
          <p:cNvSpPr>
            <a:spLocks noGrp="1"/>
          </p:cNvSpPr>
          <p:nvPr>
            <p:ph idx="1"/>
          </p:nvPr>
        </p:nvSpPr>
        <p:spPr>
          <a:xfrm>
            <a:off x="3887391" y="987427"/>
            <a:ext cx="4629150" cy="4873625"/>
          </a:xfrm>
        </p:spPr>
        <p:txBody>
          <a:bodyPr/>
          <a:lstStyle>
            <a:lvl1pPr>
              <a:defRPr sz="2816"/>
            </a:lvl1pPr>
            <a:lvl2pPr>
              <a:defRPr sz="2464"/>
            </a:lvl2pPr>
            <a:lvl3pPr>
              <a:defRPr sz="2112"/>
            </a:lvl3pPr>
            <a:lvl4pPr>
              <a:defRPr sz="1760"/>
            </a:lvl4pPr>
            <a:lvl5pPr>
              <a:defRPr sz="1760"/>
            </a:lvl5pPr>
            <a:lvl6pPr>
              <a:defRPr sz="1760"/>
            </a:lvl6pPr>
            <a:lvl7pPr>
              <a:defRPr sz="1760"/>
            </a:lvl7pPr>
            <a:lvl8pPr>
              <a:defRPr sz="1760"/>
            </a:lvl8pPr>
            <a:lvl9pPr>
              <a:defRPr sz="176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08"/>
            </a:lvl1pPr>
            <a:lvl2pPr marL="402317" indent="0">
              <a:buNone/>
              <a:defRPr sz="1232"/>
            </a:lvl2pPr>
            <a:lvl3pPr marL="804633" indent="0">
              <a:buNone/>
              <a:defRPr sz="1056"/>
            </a:lvl3pPr>
            <a:lvl4pPr marL="1206950" indent="0">
              <a:buNone/>
              <a:defRPr sz="880"/>
            </a:lvl4pPr>
            <a:lvl5pPr marL="1609266" indent="0">
              <a:buNone/>
              <a:defRPr sz="880"/>
            </a:lvl5pPr>
            <a:lvl6pPr marL="2011583" indent="0">
              <a:buNone/>
              <a:defRPr sz="880"/>
            </a:lvl6pPr>
            <a:lvl7pPr marL="2413900" indent="0">
              <a:buNone/>
              <a:defRPr sz="880"/>
            </a:lvl7pPr>
            <a:lvl8pPr marL="2816216" indent="0">
              <a:buNone/>
              <a:defRPr sz="880"/>
            </a:lvl8pPr>
            <a:lvl9pPr marL="3218533" indent="0">
              <a:buNone/>
              <a:defRPr sz="880"/>
            </a:lvl9pPr>
          </a:lstStyle>
          <a:p>
            <a:pPr lvl="0"/>
            <a:r>
              <a:rPr lang="da-DK"/>
              <a:t>Rediger teksttypografien i masteren</a:t>
            </a:r>
          </a:p>
        </p:txBody>
      </p:sp>
      <p:sp>
        <p:nvSpPr>
          <p:cNvPr id="5" name="Date Placeholder 4"/>
          <p:cNvSpPr>
            <a:spLocks noGrp="1"/>
          </p:cNvSpPr>
          <p:nvPr>
            <p:ph type="dt" sz="half" idx="10"/>
          </p:nvPr>
        </p:nvSpPr>
        <p:spPr/>
        <p:txBody>
          <a:bodyPr/>
          <a:lstStyle/>
          <a:p>
            <a:fld id="{0904C72F-3AEB-4C7D-8052-C746482B27B6}" type="datetimeFigureOut">
              <a:rPr lang="da-DK" smtClean="0"/>
              <a:t>26-03-2024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3040933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16"/>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816"/>
            </a:lvl1pPr>
            <a:lvl2pPr marL="402317" indent="0">
              <a:buNone/>
              <a:defRPr sz="2464"/>
            </a:lvl2pPr>
            <a:lvl3pPr marL="804633" indent="0">
              <a:buNone/>
              <a:defRPr sz="2112"/>
            </a:lvl3pPr>
            <a:lvl4pPr marL="1206950" indent="0">
              <a:buNone/>
              <a:defRPr sz="1760"/>
            </a:lvl4pPr>
            <a:lvl5pPr marL="1609266" indent="0">
              <a:buNone/>
              <a:defRPr sz="1760"/>
            </a:lvl5pPr>
            <a:lvl6pPr marL="2011583" indent="0">
              <a:buNone/>
              <a:defRPr sz="1760"/>
            </a:lvl6pPr>
            <a:lvl7pPr marL="2413900" indent="0">
              <a:buNone/>
              <a:defRPr sz="1760"/>
            </a:lvl7pPr>
            <a:lvl8pPr marL="2816216" indent="0">
              <a:buNone/>
              <a:defRPr sz="1760"/>
            </a:lvl8pPr>
            <a:lvl9pPr marL="3218533" indent="0">
              <a:buNone/>
              <a:defRPr sz="176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08"/>
            </a:lvl1pPr>
            <a:lvl2pPr marL="402317" indent="0">
              <a:buNone/>
              <a:defRPr sz="1232"/>
            </a:lvl2pPr>
            <a:lvl3pPr marL="804633" indent="0">
              <a:buNone/>
              <a:defRPr sz="1056"/>
            </a:lvl3pPr>
            <a:lvl4pPr marL="1206950" indent="0">
              <a:buNone/>
              <a:defRPr sz="880"/>
            </a:lvl4pPr>
            <a:lvl5pPr marL="1609266" indent="0">
              <a:buNone/>
              <a:defRPr sz="880"/>
            </a:lvl5pPr>
            <a:lvl6pPr marL="2011583" indent="0">
              <a:buNone/>
              <a:defRPr sz="880"/>
            </a:lvl6pPr>
            <a:lvl7pPr marL="2413900" indent="0">
              <a:buNone/>
              <a:defRPr sz="880"/>
            </a:lvl7pPr>
            <a:lvl8pPr marL="2816216" indent="0">
              <a:buNone/>
              <a:defRPr sz="880"/>
            </a:lvl8pPr>
            <a:lvl9pPr marL="3218533" indent="0">
              <a:buNone/>
              <a:defRPr sz="880"/>
            </a:lvl9pPr>
          </a:lstStyle>
          <a:p>
            <a:pPr lvl="0"/>
            <a:r>
              <a:rPr lang="da-DK"/>
              <a:t>Rediger teksttypografien i masteren</a:t>
            </a:r>
          </a:p>
        </p:txBody>
      </p:sp>
      <p:sp>
        <p:nvSpPr>
          <p:cNvPr id="5" name="Date Placeholder 4"/>
          <p:cNvSpPr>
            <a:spLocks noGrp="1"/>
          </p:cNvSpPr>
          <p:nvPr>
            <p:ph type="dt" sz="half" idx="10"/>
          </p:nvPr>
        </p:nvSpPr>
        <p:spPr/>
        <p:txBody>
          <a:bodyPr/>
          <a:lstStyle/>
          <a:p>
            <a:fld id="{0904C72F-3AEB-4C7D-8052-C746482B27B6}" type="datetimeFigureOut">
              <a:rPr lang="da-DK" smtClean="0"/>
              <a:t>26-03-2024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3657189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904C72F-3AEB-4C7D-8052-C746482B27B6}" type="datetimeFigureOut">
              <a:rPr lang="da-DK" smtClean="0"/>
              <a:t>26-03-2024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568148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904C72F-3AEB-4C7D-8052-C746482B27B6}" type="datetimeFigureOut">
              <a:rPr lang="da-DK" smtClean="0"/>
              <a:t>26-03-2024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0DDA561A-B7B9-4703-B262-D70FD81E8B40}" type="slidenum">
              <a:rPr lang="da-DK" smtClean="0"/>
              <a:t>‹#›</a:t>
            </a:fld>
            <a:endParaRPr lang="da-DK"/>
          </a:p>
        </p:txBody>
      </p:sp>
    </p:spTree>
    <p:extLst>
      <p:ext uri="{BB962C8B-B14F-4D97-AF65-F5344CB8AC3E}">
        <p14:creationId xmlns:p14="http://schemas.microsoft.com/office/powerpoint/2010/main" val="378245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829038" y="6141163"/>
            <a:ext cx="16162856" cy="2559344"/>
          </a:xfrm>
        </p:spPr>
        <p:txBody>
          <a:bodyPr anchor="b"/>
          <a:lstStyle>
            <a:lvl1pPr marL="0" indent="0">
              <a:buNone/>
              <a:defRPr sz="9600" b="1"/>
            </a:lvl1pPr>
            <a:lvl2pPr marL="1828983" indent="0">
              <a:buNone/>
              <a:defRPr sz="8000" b="1"/>
            </a:lvl2pPr>
            <a:lvl3pPr marL="3657966" indent="0">
              <a:buNone/>
              <a:defRPr sz="7200" b="1"/>
            </a:lvl3pPr>
            <a:lvl4pPr marL="5486949" indent="0">
              <a:buNone/>
              <a:defRPr sz="6400" b="1"/>
            </a:lvl4pPr>
            <a:lvl5pPr marL="7315932" indent="0">
              <a:buNone/>
              <a:defRPr sz="6400" b="1"/>
            </a:lvl5pPr>
            <a:lvl6pPr marL="9144914" indent="0">
              <a:buNone/>
              <a:defRPr sz="6400" b="1"/>
            </a:lvl6pPr>
            <a:lvl7pPr marL="10973897" indent="0">
              <a:buNone/>
              <a:defRPr sz="6400" b="1"/>
            </a:lvl7pPr>
            <a:lvl8pPr marL="12802880" indent="0">
              <a:buNone/>
              <a:defRPr sz="6400" b="1"/>
            </a:lvl8pPr>
            <a:lvl9pPr marL="14631863" indent="0">
              <a:buNone/>
              <a:defRPr sz="6400" b="1"/>
            </a:lvl9pPr>
          </a:lstStyle>
          <a:p>
            <a:pPr lvl="0"/>
            <a:r>
              <a:rPr lang="en-US"/>
              <a:t>Click to edit Master text styles</a:t>
            </a:r>
          </a:p>
        </p:txBody>
      </p:sp>
      <p:sp>
        <p:nvSpPr>
          <p:cNvPr id="4" name="Content Placeholder 3"/>
          <p:cNvSpPr>
            <a:spLocks noGrp="1"/>
          </p:cNvSpPr>
          <p:nvPr>
            <p:ph sz="half" idx="2"/>
          </p:nvPr>
        </p:nvSpPr>
        <p:spPr>
          <a:xfrm>
            <a:off x="1829038" y="8700507"/>
            <a:ext cx="16162856" cy="1580698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8582522" y="6141163"/>
            <a:ext cx="16169205" cy="2559344"/>
          </a:xfrm>
        </p:spPr>
        <p:txBody>
          <a:bodyPr anchor="b"/>
          <a:lstStyle>
            <a:lvl1pPr marL="0" indent="0">
              <a:buNone/>
              <a:defRPr sz="9600" b="1"/>
            </a:lvl1pPr>
            <a:lvl2pPr marL="1828983" indent="0">
              <a:buNone/>
              <a:defRPr sz="8000" b="1"/>
            </a:lvl2pPr>
            <a:lvl3pPr marL="3657966" indent="0">
              <a:buNone/>
              <a:defRPr sz="7200" b="1"/>
            </a:lvl3pPr>
            <a:lvl4pPr marL="5486949" indent="0">
              <a:buNone/>
              <a:defRPr sz="6400" b="1"/>
            </a:lvl4pPr>
            <a:lvl5pPr marL="7315932" indent="0">
              <a:buNone/>
              <a:defRPr sz="6400" b="1"/>
            </a:lvl5pPr>
            <a:lvl6pPr marL="9144914" indent="0">
              <a:buNone/>
              <a:defRPr sz="6400" b="1"/>
            </a:lvl6pPr>
            <a:lvl7pPr marL="10973897" indent="0">
              <a:buNone/>
              <a:defRPr sz="6400" b="1"/>
            </a:lvl7pPr>
            <a:lvl8pPr marL="12802880" indent="0">
              <a:buNone/>
              <a:defRPr sz="6400" b="1"/>
            </a:lvl8pPr>
            <a:lvl9pPr marL="14631863"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2522" y="8700507"/>
            <a:ext cx="16169205" cy="1580698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E0BD81-5B0D-499F-A56E-F8FE512D27BE}" type="datetimeFigureOut">
              <a:rPr lang="en-US"/>
              <a:pPr>
                <a:defRPr/>
              </a:pPr>
              <a:t>3/26/2024</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9A7C4201-E872-44DC-AC9C-78296C93F50C}"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A2B026-B717-4065-83D0-533F0C75D826}" type="datetimeFigureOut">
              <a:rPr lang="en-US"/>
              <a:pPr>
                <a:defRPr/>
              </a:pPr>
              <a:t>3/26/2024</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D220639-0B8C-464C-9A0D-EA7C003295FF}"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E1C79-4D61-487D-84DA-BD6B52811BAC}" type="datetimeFigureOut">
              <a:rPr lang="en-US"/>
              <a:pPr>
                <a:defRPr/>
              </a:pPr>
              <a:t>3/26/2024</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29483953-7E2C-4998-B013-D04685D5517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9040" y="1092326"/>
            <a:ext cx="12034819" cy="4648738"/>
          </a:xfrm>
        </p:spPr>
        <p:txBody>
          <a:bodyPr anchor="b"/>
          <a:lstStyle>
            <a:lvl1pPr algn="l">
              <a:defRPr sz="8000" b="1"/>
            </a:lvl1pPr>
          </a:lstStyle>
          <a:p>
            <a:r>
              <a:rPr lang="en-US"/>
              <a:t>Click to edit Master title style</a:t>
            </a:r>
            <a:endParaRPr lang="en-GB"/>
          </a:p>
        </p:txBody>
      </p:sp>
      <p:sp>
        <p:nvSpPr>
          <p:cNvPr id="3" name="Content Placeholder 2"/>
          <p:cNvSpPr>
            <a:spLocks noGrp="1"/>
          </p:cNvSpPr>
          <p:nvPr>
            <p:ph idx="1"/>
          </p:nvPr>
        </p:nvSpPr>
        <p:spPr>
          <a:xfrm>
            <a:off x="14302062" y="1092328"/>
            <a:ext cx="20449663" cy="2341516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829040" y="5741066"/>
            <a:ext cx="12034819" cy="18766424"/>
          </a:xfrm>
        </p:spPr>
        <p:txBody>
          <a:bodyPr/>
          <a:lstStyle>
            <a:lvl1pPr marL="0" indent="0">
              <a:buNone/>
              <a:defRPr sz="5600"/>
            </a:lvl1pPr>
            <a:lvl2pPr marL="1828983" indent="0">
              <a:buNone/>
              <a:defRPr sz="4800"/>
            </a:lvl2pPr>
            <a:lvl3pPr marL="3657966" indent="0">
              <a:buNone/>
              <a:defRPr sz="4000"/>
            </a:lvl3pPr>
            <a:lvl4pPr marL="5486949" indent="0">
              <a:buNone/>
              <a:defRPr sz="3600"/>
            </a:lvl4pPr>
            <a:lvl5pPr marL="7315932" indent="0">
              <a:buNone/>
              <a:defRPr sz="3600"/>
            </a:lvl5pPr>
            <a:lvl6pPr marL="9144914" indent="0">
              <a:buNone/>
              <a:defRPr sz="3600"/>
            </a:lvl6pPr>
            <a:lvl7pPr marL="10973897" indent="0">
              <a:buNone/>
              <a:defRPr sz="3600"/>
            </a:lvl7pPr>
            <a:lvl8pPr marL="12802880" indent="0">
              <a:buNone/>
              <a:defRPr sz="3600"/>
            </a:lvl8pPr>
            <a:lvl9pPr marL="14631863" indent="0">
              <a:buNone/>
              <a:defRPr sz="3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4C9259-5DFF-4F59-B582-D50F01480CED}" type="datetimeFigureOut">
              <a:rPr lang="en-US"/>
              <a:pPr>
                <a:defRPr/>
              </a:pPr>
              <a:t>3/26/2024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7DC1C8A0-EC01-4041-8E79-8FBD1A7326DD}"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085" y="19204623"/>
            <a:ext cx="21948458" cy="2267214"/>
          </a:xfrm>
        </p:spPr>
        <p:txBody>
          <a:bodyPr anchor="b"/>
          <a:lstStyle>
            <a:lvl1pPr algn="l">
              <a:defRPr sz="8000" b="1"/>
            </a:lvl1pPr>
          </a:lstStyle>
          <a:p>
            <a:r>
              <a:rPr lang="en-US"/>
              <a:t>Click to edit Master title style</a:t>
            </a:r>
            <a:endParaRPr lang="en-GB"/>
          </a:p>
        </p:txBody>
      </p:sp>
      <p:sp>
        <p:nvSpPr>
          <p:cNvPr id="3" name="Picture Placeholder 2"/>
          <p:cNvSpPr>
            <a:spLocks noGrp="1"/>
          </p:cNvSpPr>
          <p:nvPr>
            <p:ph type="pic" idx="1"/>
          </p:nvPr>
        </p:nvSpPr>
        <p:spPr>
          <a:xfrm>
            <a:off x="7170085" y="2451384"/>
            <a:ext cx="21948458" cy="16461105"/>
          </a:xfrm>
        </p:spPr>
        <p:txBody>
          <a:bodyPr rtlCol="0">
            <a:normAutofit/>
          </a:bodyPr>
          <a:lstStyle>
            <a:lvl1pPr marL="0" indent="0">
              <a:buNone/>
              <a:defRPr sz="12800"/>
            </a:lvl1pPr>
            <a:lvl2pPr marL="1828983" indent="0">
              <a:buNone/>
              <a:defRPr sz="11200"/>
            </a:lvl2pPr>
            <a:lvl3pPr marL="3657966" indent="0">
              <a:buNone/>
              <a:defRPr sz="9600"/>
            </a:lvl3pPr>
            <a:lvl4pPr marL="5486949" indent="0">
              <a:buNone/>
              <a:defRPr sz="8000"/>
            </a:lvl4pPr>
            <a:lvl5pPr marL="7315932" indent="0">
              <a:buNone/>
              <a:defRPr sz="8000"/>
            </a:lvl5pPr>
            <a:lvl6pPr marL="9144914" indent="0">
              <a:buNone/>
              <a:defRPr sz="8000"/>
            </a:lvl6pPr>
            <a:lvl7pPr marL="10973897" indent="0">
              <a:buNone/>
              <a:defRPr sz="8000"/>
            </a:lvl7pPr>
            <a:lvl8pPr marL="12802880" indent="0">
              <a:buNone/>
              <a:defRPr sz="8000"/>
            </a:lvl8pPr>
            <a:lvl9pPr marL="14631863" indent="0">
              <a:buNone/>
              <a:defRPr sz="8000"/>
            </a:lvl9pPr>
          </a:lstStyle>
          <a:p>
            <a:pPr lvl="0"/>
            <a:endParaRPr lang="en-GB" noProof="0" dirty="0"/>
          </a:p>
        </p:txBody>
      </p:sp>
      <p:sp>
        <p:nvSpPr>
          <p:cNvPr id="4" name="Text Placeholder 3"/>
          <p:cNvSpPr>
            <a:spLocks noGrp="1"/>
          </p:cNvSpPr>
          <p:nvPr>
            <p:ph type="body" sz="half" idx="2"/>
          </p:nvPr>
        </p:nvSpPr>
        <p:spPr>
          <a:xfrm>
            <a:off x="7170085" y="21471837"/>
            <a:ext cx="21948458" cy="3219821"/>
          </a:xfrm>
        </p:spPr>
        <p:txBody>
          <a:bodyPr/>
          <a:lstStyle>
            <a:lvl1pPr marL="0" indent="0">
              <a:buNone/>
              <a:defRPr sz="5600"/>
            </a:lvl1pPr>
            <a:lvl2pPr marL="1828983" indent="0">
              <a:buNone/>
              <a:defRPr sz="4800"/>
            </a:lvl2pPr>
            <a:lvl3pPr marL="3657966" indent="0">
              <a:buNone/>
              <a:defRPr sz="4000"/>
            </a:lvl3pPr>
            <a:lvl4pPr marL="5486949" indent="0">
              <a:buNone/>
              <a:defRPr sz="3600"/>
            </a:lvl4pPr>
            <a:lvl5pPr marL="7315932" indent="0">
              <a:buNone/>
              <a:defRPr sz="3600"/>
            </a:lvl5pPr>
            <a:lvl6pPr marL="9144914" indent="0">
              <a:buNone/>
              <a:defRPr sz="3600"/>
            </a:lvl6pPr>
            <a:lvl7pPr marL="10973897" indent="0">
              <a:buNone/>
              <a:defRPr sz="3600"/>
            </a:lvl7pPr>
            <a:lvl8pPr marL="12802880" indent="0">
              <a:buNone/>
              <a:defRPr sz="3600"/>
            </a:lvl8pPr>
            <a:lvl9pPr marL="14631863" indent="0">
              <a:buNone/>
              <a:defRPr sz="3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549B8D-412A-4BA9-9040-3939FBCCC0A6}" type="datetimeFigureOut">
              <a:rPr lang="en-US"/>
              <a:pPr>
                <a:defRPr/>
              </a:pPr>
              <a:t>3/26/2024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C7AC041-9969-4294-AA70-5C91094762E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9038" y="1098679"/>
            <a:ext cx="32922687" cy="4572529"/>
          </a:xfrm>
          <a:prstGeom prst="rect">
            <a:avLst/>
          </a:prstGeom>
          <a:noFill/>
          <a:ln w="9525">
            <a:noFill/>
            <a:miter lim="800000"/>
            <a:headEnd/>
            <a:tailEnd/>
          </a:ln>
        </p:spPr>
        <p:txBody>
          <a:bodyPr vert="horz" wrap="square" lIns="365797" tIns="182898" rIns="365797" bIns="182898"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1829038" y="6401543"/>
            <a:ext cx="32922687" cy="18105947"/>
          </a:xfrm>
          <a:prstGeom prst="rect">
            <a:avLst/>
          </a:prstGeom>
          <a:noFill/>
          <a:ln w="9525">
            <a:noFill/>
            <a:miter lim="800000"/>
            <a:headEnd/>
            <a:tailEnd/>
          </a:ln>
        </p:spPr>
        <p:txBody>
          <a:bodyPr vert="horz" wrap="square" lIns="365797" tIns="182898" rIns="365797" bIns="1828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829038" y="25428345"/>
            <a:ext cx="8535511" cy="1460669"/>
          </a:xfrm>
          <a:prstGeom prst="rect">
            <a:avLst/>
          </a:prstGeom>
        </p:spPr>
        <p:txBody>
          <a:bodyPr vert="horz" lIns="365797" tIns="182898" rIns="365797" bIns="182898" rtlCol="0" anchor="ctr"/>
          <a:lstStyle>
            <a:lvl1pPr algn="l" fontAlgn="auto">
              <a:spcBef>
                <a:spcPts val="0"/>
              </a:spcBef>
              <a:spcAft>
                <a:spcPts val="0"/>
              </a:spcAft>
              <a:defRPr sz="4800">
                <a:solidFill>
                  <a:schemeClr val="tx1">
                    <a:tint val="75000"/>
                  </a:schemeClr>
                </a:solidFill>
                <a:latin typeface="+mn-lt"/>
                <a:cs typeface="+mn-cs"/>
              </a:defRPr>
            </a:lvl1pPr>
          </a:lstStyle>
          <a:p>
            <a:pPr>
              <a:defRPr/>
            </a:pPr>
            <a:fld id="{8CF7A91C-14F1-4738-94A3-9BA387B82574}" type="datetimeFigureOut">
              <a:rPr lang="en-US"/>
              <a:pPr>
                <a:defRPr/>
              </a:pPr>
              <a:t>3/26/2024</a:t>
            </a:fld>
            <a:endParaRPr lang="en-GB" dirty="0"/>
          </a:p>
        </p:txBody>
      </p:sp>
      <p:sp>
        <p:nvSpPr>
          <p:cNvPr id="5" name="Footer Placeholder 4"/>
          <p:cNvSpPr>
            <a:spLocks noGrp="1"/>
          </p:cNvSpPr>
          <p:nvPr>
            <p:ph type="ftr" sz="quarter" idx="3"/>
          </p:nvPr>
        </p:nvSpPr>
        <p:spPr>
          <a:xfrm>
            <a:off x="12498428" y="25428345"/>
            <a:ext cx="11583908" cy="1460669"/>
          </a:xfrm>
          <a:prstGeom prst="rect">
            <a:avLst/>
          </a:prstGeom>
        </p:spPr>
        <p:txBody>
          <a:bodyPr vert="horz" lIns="365797" tIns="182898" rIns="365797" bIns="182898" rtlCol="0" anchor="ctr"/>
          <a:lstStyle>
            <a:lvl1pPr algn="ctr" fontAlgn="auto">
              <a:spcBef>
                <a:spcPts val="0"/>
              </a:spcBef>
              <a:spcAft>
                <a:spcPts val="0"/>
              </a:spcAft>
              <a:defRPr sz="48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26216214" y="25428345"/>
            <a:ext cx="8535511" cy="1460669"/>
          </a:xfrm>
          <a:prstGeom prst="rect">
            <a:avLst/>
          </a:prstGeom>
        </p:spPr>
        <p:txBody>
          <a:bodyPr vert="horz" lIns="365797" tIns="182898" rIns="365797" bIns="182898" rtlCol="0" anchor="ctr"/>
          <a:lstStyle>
            <a:lvl1pPr algn="r" fontAlgn="auto">
              <a:spcBef>
                <a:spcPts val="0"/>
              </a:spcBef>
              <a:spcAft>
                <a:spcPts val="0"/>
              </a:spcAft>
              <a:defRPr sz="4800">
                <a:solidFill>
                  <a:schemeClr val="tx1">
                    <a:tint val="75000"/>
                  </a:schemeClr>
                </a:solidFill>
                <a:latin typeface="+mn-lt"/>
                <a:cs typeface="+mn-cs"/>
              </a:defRPr>
            </a:lvl1pPr>
          </a:lstStyle>
          <a:p>
            <a:pPr>
              <a:defRPr/>
            </a:pPr>
            <a:fld id="{639ABD6D-93AF-4CB0-BC4F-4FB2037C969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7600" kern="1200">
          <a:solidFill>
            <a:schemeClr val="tx1"/>
          </a:solidFill>
          <a:latin typeface="+mj-lt"/>
          <a:ea typeface="+mj-ea"/>
          <a:cs typeface="+mj-cs"/>
        </a:defRPr>
      </a:lvl1pPr>
      <a:lvl2pPr algn="ctr" rtl="0" eaLnBrk="0" fontAlgn="base" hangingPunct="0">
        <a:spcBef>
          <a:spcPct val="0"/>
        </a:spcBef>
        <a:spcAft>
          <a:spcPct val="0"/>
        </a:spcAft>
        <a:defRPr sz="17600">
          <a:solidFill>
            <a:schemeClr val="tx1"/>
          </a:solidFill>
          <a:latin typeface="Calibri" pitchFamily="34" charset="0"/>
        </a:defRPr>
      </a:lvl2pPr>
      <a:lvl3pPr algn="ctr" rtl="0" eaLnBrk="0" fontAlgn="base" hangingPunct="0">
        <a:spcBef>
          <a:spcPct val="0"/>
        </a:spcBef>
        <a:spcAft>
          <a:spcPct val="0"/>
        </a:spcAft>
        <a:defRPr sz="17600">
          <a:solidFill>
            <a:schemeClr val="tx1"/>
          </a:solidFill>
          <a:latin typeface="Calibri" pitchFamily="34" charset="0"/>
        </a:defRPr>
      </a:lvl3pPr>
      <a:lvl4pPr algn="ctr" rtl="0" eaLnBrk="0" fontAlgn="base" hangingPunct="0">
        <a:spcBef>
          <a:spcPct val="0"/>
        </a:spcBef>
        <a:spcAft>
          <a:spcPct val="0"/>
        </a:spcAft>
        <a:defRPr sz="17600">
          <a:solidFill>
            <a:schemeClr val="tx1"/>
          </a:solidFill>
          <a:latin typeface="Calibri" pitchFamily="34" charset="0"/>
        </a:defRPr>
      </a:lvl4pPr>
      <a:lvl5pPr algn="ctr" rtl="0" eaLnBrk="0" fontAlgn="base" hangingPunct="0">
        <a:spcBef>
          <a:spcPct val="0"/>
        </a:spcBef>
        <a:spcAft>
          <a:spcPct val="0"/>
        </a:spcAft>
        <a:defRPr sz="17600">
          <a:solidFill>
            <a:schemeClr val="tx1"/>
          </a:solidFill>
          <a:latin typeface="Calibri" pitchFamily="34" charset="0"/>
        </a:defRPr>
      </a:lvl5pPr>
      <a:lvl6pPr marL="1828983" algn="ctr" rtl="0" fontAlgn="base">
        <a:spcBef>
          <a:spcPct val="0"/>
        </a:spcBef>
        <a:spcAft>
          <a:spcPct val="0"/>
        </a:spcAft>
        <a:defRPr sz="17600">
          <a:solidFill>
            <a:schemeClr val="tx1"/>
          </a:solidFill>
          <a:latin typeface="Calibri" pitchFamily="34" charset="0"/>
        </a:defRPr>
      </a:lvl6pPr>
      <a:lvl7pPr marL="3657966" algn="ctr" rtl="0" fontAlgn="base">
        <a:spcBef>
          <a:spcPct val="0"/>
        </a:spcBef>
        <a:spcAft>
          <a:spcPct val="0"/>
        </a:spcAft>
        <a:defRPr sz="17600">
          <a:solidFill>
            <a:schemeClr val="tx1"/>
          </a:solidFill>
          <a:latin typeface="Calibri" pitchFamily="34" charset="0"/>
        </a:defRPr>
      </a:lvl7pPr>
      <a:lvl8pPr marL="5486949" algn="ctr" rtl="0" fontAlgn="base">
        <a:spcBef>
          <a:spcPct val="0"/>
        </a:spcBef>
        <a:spcAft>
          <a:spcPct val="0"/>
        </a:spcAft>
        <a:defRPr sz="17600">
          <a:solidFill>
            <a:schemeClr val="tx1"/>
          </a:solidFill>
          <a:latin typeface="Calibri" pitchFamily="34" charset="0"/>
        </a:defRPr>
      </a:lvl8pPr>
      <a:lvl9pPr marL="7315932" algn="ctr" rtl="0" fontAlgn="base">
        <a:spcBef>
          <a:spcPct val="0"/>
        </a:spcBef>
        <a:spcAft>
          <a:spcPct val="0"/>
        </a:spcAft>
        <a:defRPr sz="17600">
          <a:solidFill>
            <a:schemeClr val="tx1"/>
          </a:solidFill>
          <a:latin typeface="Calibri" pitchFamily="34" charset="0"/>
        </a:defRPr>
      </a:lvl9pPr>
    </p:titleStyle>
    <p:bodyStyle>
      <a:lvl1pPr marL="1371737" indent="-1371737" algn="l" rtl="0" eaLnBrk="0" fontAlgn="base" hangingPunct="0">
        <a:spcBef>
          <a:spcPct val="20000"/>
        </a:spcBef>
        <a:spcAft>
          <a:spcPct val="0"/>
        </a:spcAft>
        <a:buFont typeface="Arial" charset="0"/>
        <a:buChar char="•"/>
        <a:defRPr sz="12800" kern="1200">
          <a:solidFill>
            <a:schemeClr val="tx1"/>
          </a:solidFill>
          <a:latin typeface="+mn-lt"/>
          <a:ea typeface="+mn-ea"/>
          <a:cs typeface="+mn-cs"/>
        </a:defRPr>
      </a:lvl1pPr>
      <a:lvl2pPr marL="2972097" indent="-1143114" algn="l" rtl="0" eaLnBrk="0" fontAlgn="base" hangingPunct="0">
        <a:spcBef>
          <a:spcPct val="20000"/>
        </a:spcBef>
        <a:spcAft>
          <a:spcPct val="0"/>
        </a:spcAft>
        <a:buFont typeface="Arial" charset="0"/>
        <a:buChar char="–"/>
        <a:defRPr sz="11200" kern="1200">
          <a:solidFill>
            <a:schemeClr val="tx1"/>
          </a:solidFill>
          <a:latin typeface="+mn-lt"/>
          <a:ea typeface="+mn-ea"/>
          <a:cs typeface="+mn-cs"/>
        </a:defRPr>
      </a:lvl2pPr>
      <a:lvl3pPr marL="4572457" indent="-914491" algn="l" rtl="0" eaLnBrk="0" fontAlgn="base" hangingPunct="0">
        <a:spcBef>
          <a:spcPct val="20000"/>
        </a:spcBef>
        <a:spcAft>
          <a:spcPct val="0"/>
        </a:spcAft>
        <a:buFont typeface="Arial" charset="0"/>
        <a:buChar char="•"/>
        <a:defRPr sz="9600" kern="1200">
          <a:solidFill>
            <a:schemeClr val="tx1"/>
          </a:solidFill>
          <a:latin typeface="+mn-lt"/>
          <a:ea typeface="+mn-ea"/>
          <a:cs typeface="+mn-cs"/>
        </a:defRPr>
      </a:lvl3pPr>
      <a:lvl4pPr marL="6401440" indent="-914491" algn="l" rtl="0" eaLnBrk="0" fontAlgn="base" hangingPunct="0">
        <a:spcBef>
          <a:spcPct val="20000"/>
        </a:spcBef>
        <a:spcAft>
          <a:spcPct val="0"/>
        </a:spcAft>
        <a:buFont typeface="Arial" charset="0"/>
        <a:buChar char="–"/>
        <a:defRPr sz="8000" kern="1200">
          <a:solidFill>
            <a:schemeClr val="tx1"/>
          </a:solidFill>
          <a:latin typeface="+mn-lt"/>
          <a:ea typeface="+mn-ea"/>
          <a:cs typeface="+mn-cs"/>
        </a:defRPr>
      </a:lvl4pPr>
      <a:lvl5pPr marL="8230423" indent="-914491" algn="l" rtl="0" eaLnBrk="0" fontAlgn="base" hangingPunct="0">
        <a:spcBef>
          <a:spcPct val="20000"/>
        </a:spcBef>
        <a:spcAft>
          <a:spcPct val="0"/>
        </a:spcAft>
        <a:buFont typeface="Arial" charset="0"/>
        <a:buChar char="»"/>
        <a:defRPr sz="8000" kern="1200">
          <a:solidFill>
            <a:schemeClr val="tx1"/>
          </a:solidFill>
          <a:latin typeface="+mn-lt"/>
          <a:ea typeface="+mn-ea"/>
          <a:cs typeface="+mn-cs"/>
        </a:defRPr>
      </a:lvl5pPr>
      <a:lvl6pPr marL="10059406"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8389"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7372"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6354"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966" rtl="0" eaLnBrk="1" latinLnBrk="0" hangingPunct="1">
        <a:defRPr sz="7200" kern="1200">
          <a:solidFill>
            <a:schemeClr val="tx1"/>
          </a:solidFill>
          <a:latin typeface="+mn-lt"/>
          <a:ea typeface="+mn-ea"/>
          <a:cs typeface="+mn-cs"/>
        </a:defRPr>
      </a:lvl1pPr>
      <a:lvl2pPr marL="1828983" algn="l" defTabSz="3657966" rtl="0" eaLnBrk="1" latinLnBrk="0" hangingPunct="1">
        <a:defRPr sz="7200" kern="1200">
          <a:solidFill>
            <a:schemeClr val="tx1"/>
          </a:solidFill>
          <a:latin typeface="+mn-lt"/>
          <a:ea typeface="+mn-ea"/>
          <a:cs typeface="+mn-cs"/>
        </a:defRPr>
      </a:lvl2pPr>
      <a:lvl3pPr marL="3657966" algn="l" defTabSz="3657966" rtl="0" eaLnBrk="1" latinLnBrk="0" hangingPunct="1">
        <a:defRPr sz="7200" kern="1200">
          <a:solidFill>
            <a:schemeClr val="tx1"/>
          </a:solidFill>
          <a:latin typeface="+mn-lt"/>
          <a:ea typeface="+mn-ea"/>
          <a:cs typeface="+mn-cs"/>
        </a:defRPr>
      </a:lvl3pPr>
      <a:lvl4pPr marL="5486949" algn="l" defTabSz="3657966" rtl="0" eaLnBrk="1" latinLnBrk="0" hangingPunct="1">
        <a:defRPr sz="7200" kern="1200">
          <a:solidFill>
            <a:schemeClr val="tx1"/>
          </a:solidFill>
          <a:latin typeface="+mn-lt"/>
          <a:ea typeface="+mn-ea"/>
          <a:cs typeface="+mn-cs"/>
        </a:defRPr>
      </a:lvl4pPr>
      <a:lvl5pPr marL="7315932" algn="l" defTabSz="3657966" rtl="0" eaLnBrk="1" latinLnBrk="0" hangingPunct="1">
        <a:defRPr sz="7200" kern="1200">
          <a:solidFill>
            <a:schemeClr val="tx1"/>
          </a:solidFill>
          <a:latin typeface="+mn-lt"/>
          <a:ea typeface="+mn-ea"/>
          <a:cs typeface="+mn-cs"/>
        </a:defRPr>
      </a:lvl5pPr>
      <a:lvl6pPr marL="9144914" algn="l" defTabSz="3657966" rtl="0" eaLnBrk="1" latinLnBrk="0" hangingPunct="1">
        <a:defRPr sz="7200" kern="1200">
          <a:solidFill>
            <a:schemeClr val="tx1"/>
          </a:solidFill>
          <a:latin typeface="+mn-lt"/>
          <a:ea typeface="+mn-ea"/>
          <a:cs typeface="+mn-cs"/>
        </a:defRPr>
      </a:lvl6pPr>
      <a:lvl7pPr marL="10973897" algn="l" defTabSz="3657966" rtl="0" eaLnBrk="1" latinLnBrk="0" hangingPunct="1">
        <a:defRPr sz="7200" kern="1200">
          <a:solidFill>
            <a:schemeClr val="tx1"/>
          </a:solidFill>
          <a:latin typeface="+mn-lt"/>
          <a:ea typeface="+mn-ea"/>
          <a:cs typeface="+mn-cs"/>
        </a:defRPr>
      </a:lvl7pPr>
      <a:lvl8pPr marL="12802880" algn="l" defTabSz="3657966" rtl="0" eaLnBrk="1" latinLnBrk="0" hangingPunct="1">
        <a:defRPr sz="7200" kern="1200">
          <a:solidFill>
            <a:schemeClr val="tx1"/>
          </a:solidFill>
          <a:latin typeface="+mn-lt"/>
          <a:ea typeface="+mn-ea"/>
          <a:cs typeface="+mn-cs"/>
        </a:defRPr>
      </a:lvl8pPr>
      <a:lvl9pPr marL="14631863" algn="l" defTabSz="3657966" rtl="0" eaLnBrk="1" latinLnBrk="0" hangingPunct="1">
        <a:defRPr sz="7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F7A91C-14F1-4738-94A3-9BA387B82574}" type="datetimeFigureOut">
              <a:rPr lang="en-US">
                <a:solidFill>
                  <a:prstClr val="black">
                    <a:tint val="75000"/>
                  </a:prstClr>
                </a:solidFill>
              </a:rPr>
              <a:pPr>
                <a:defRPr/>
              </a:pPr>
              <a:t>3/26/2024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9ABD6D-93AF-4CB0-BC4F-4FB2037C969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86873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9039" y="1098681"/>
            <a:ext cx="32922687" cy="4572529"/>
          </a:xfrm>
          <a:prstGeom prst="rect">
            <a:avLst/>
          </a:prstGeom>
          <a:noFill/>
          <a:ln w="9525">
            <a:noFill/>
            <a:miter lim="800000"/>
            <a:headEnd/>
            <a:tailEnd/>
          </a:ln>
        </p:spPr>
        <p:txBody>
          <a:bodyPr vert="horz" wrap="square" lIns="365797" tIns="182898" rIns="365797" bIns="182898"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1829039" y="6401545"/>
            <a:ext cx="32922687" cy="18105947"/>
          </a:xfrm>
          <a:prstGeom prst="rect">
            <a:avLst/>
          </a:prstGeom>
          <a:noFill/>
          <a:ln w="9525">
            <a:noFill/>
            <a:miter lim="800000"/>
            <a:headEnd/>
            <a:tailEnd/>
          </a:ln>
        </p:spPr>
        <p:txBody>
          <a:bodyPr vert="horz" wrap="square" lIns="365797" tIns="182898" rIns="365797" bIns="1828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829039" y="25428347"/>
            <a:ext cx="8535511" cy="1460669"/>
          </a:xfrm>
          <a:prstGeom prst="rect">
            <a:avLst/>
          </a:prstGeom>
        </p:spPr>
        <p:txBody>
          <a:bodyPr vert="horz" lIns="365797" tIns="182898" rIns="365797" bIns="182898" rtlCol="0" anchor="ctr"/>
          <a:lstStyle>
            <a:lvl1pPr algn="l" fontAlgn="auto">
              <a:spcBef>
                <a:spcPts val="0"/>
              </a:spcBef>
              <a:spcAft>
                <a:spcPts val="0"/>
              </a:spcAft>
              <a:defRPr sz="3600">
                <a:solidFill>
                  <a:schemeClr val="tx1">
                    <a:tint val="75000"/>
                  </a:schemeClr>
                </a:solidFill>
                <a:latin typeface="+mn-lt"/>
                <a:cs typeface="+mn-cs"/>
              </a:defRPr>
            </a:lvl1pPr>
          </a:lstStyle>
          <a:p>
            <a:pPr>
              <a:defRPr/>
            </a:pPr>
            <a:fld id="{8CF7A91C-14F1-4738-94A3-9BA387B82574}" type="datetimeFigureOut">
              <a:rPr lang="en-US"/>
              <a:pPr>
                <a:defRPr/>
              </a:pPr>
              <a:t>3/26/2024</a:t>
            </a:fld>
            <a:endParaRPr lang="en-GB" dirty="0"/>
          </a:p>
        </p:txBody>
      </p:sp>
      <p:sp>
        <p:nvSpPr>
          <p:cNvPr id="5" name="Footer Placeholder 4"/>
          <p:cNvSpPr>
            <a:spLocks noGrp="1"/>
          </p:cNvSpPr>
          <p:nvPr>
            <p:ph type="ftr" sz="quarter" idx="3"/>
          </p:nvPr>
        </p:nvSpPr>
        <p:spPr>
          <a:xfrm>
            <a:off x="12498429" y="25428347"/>
            <a:ext cx="11583908" cy="1460669"/>
          </a:xfrm>
          <a:prstGeom prst="rect">
            <a:avLst/>
          </a:prstGeom>
        </p:spPr>
        <p:txBody>
          <a:bodyPr vert="horz" lIns="365797" tIns="182898" rIns="365797" bIns="182898" rtlCol="0" anchor="ctr"/>
          <a:lstStyle>
            <a:lvl1pPr algn="ctr" fontAlgn="auto">
              <a:spcBef>
                <a:spcPts val="0"/>
              </a:spcBef>
              <a:spcAft>
                <a:spcPts val="0"/>
              </a:spcAft>
              <a:defRPr sz="36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26216215" y="25428347"/>
            <a:ext cx="8535511" cy="1460669"/>
          </a:xfrm>
          <a:prstGeom prst="rect">
            <a:avLst/>
          </a:prstGeom>
        </p:spPr>
        <p:txBody>
          <a:bodyPr vert="horz" lIns="365797" tIns="182898" rIns="365797" bIns="182898" rtlCol="0" anchor="ctr"/>
          <a:lstStyle>
            <a:lvl1pPr algn="r" fontAlgn="auto">
              <a:spcBef>
                <a:spcPts val="0"/>
              </a:spcBef>
              <a:spcAft>
                <a:spcPts val="0"/>
              </a:spcAft>
              <a:defRPr sz="3600">
                <a:solidFill>
                  <a:schemeClr val="tx1">
                    <a:tint val="75000"/>
                  </a:schemeClr>
                </a:solidFill>
                <a:latin typeface="+mn-lt"/>
                <a:cs typeface="+mn-cs"/>
              </a:defRPr>
            </a:lvl1pPr>
          </a:lstStyle>
          <a:p>
            <a:pPr>
              <a:defRPr/>
            </a:pPr>
            <a:fld id="{639ABD6D-93AF-4CB0-BC4F-4FB2037C969C}" type="slidenum">
              <a:rPr lang="en-GB"/>
              <a:pPr>
                <a:defRPr/>
              </a:pPr>
              <a:t>‹#›</a:t>
            </a:fld>
            <a:endParaRPr lang="en-GB" dirty="0"/>
          </a:p>
        </p:txBody>
      </p:sp>
    </p:spTree>
    <p:extLst>
      <p:ext uri="{BB962C8B-B14F-4D97-AF65-F5344CB8AC3E}">
        <p14:creationId xmlns:p14="http://schemas.microsoft.com/office/powerpoint/2010/main" val="100904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13200" kern="1200">
          <a:solidFill>
            <a:schemeClr val="tx1"/>
          </a:solidFill>
          <a:latin typeface="+mj-lt"/>
          <a:ea typeface="+mj-ea"/>
          <a:cs typeface="+mj-cs"/>
        </a:defRPr>
      </a:lvl1pPr>
      <a:lvl2pPr algn="ctr" rtl="0" eaLnBrk="0" fontAlgn="base" hangingPunct="0">
        <a:spcBef>
          <a:spcPct val="0"/>
        </a:spcBef>
        <a:spcAft>
          <a:spcPct val="0"/>
        </a:spcAft>
        <a:defRPr sz="13200">
          <a:solidFill>
            <a:schemeClr val="tx1"/>
          </a:solidFill>
          <a:latin typeface="Calibri" pitchFamily="34" charset="0"/>
        </a:defRPr>
      </a:lvl2pPr>
      <a:lvl3pPr algn="ctr" rtl="0" eaLnBrk="0" fontAlgn="base" hangingPunct="0">
        <a:spcBef>
          <a:spcPct val="0"/>
        </a:spcBef>
        <a:spcAft>
          <a:spcPct val="0"/>
        </a:spcAft>
        <a:defRPr sz="13200">
          <a:solidFill>
            <a:schemeClr val="tx1"/>
          </a:solidFill>
          <a:latin typeface="Calibri" pitchFamily="34" charset="0"/>
        </a:defRPr>
      </a:lvl3pPr>
      <a:lvl4pPr algn="ctr" rtl="0" eaLnBrk="0" fontAlgn="base" hangingPunct="0">
        <a:spcBef>
          <a:spcPct val="0"/>
        </a:spcBef>
        <a:spcAft>
          <a:spcPct val="0"/>
        </a:spcAft>
        <a:defRPr sz="13200">
          <a:solidFill>
            <a:schemeClr val="tx1"/>
          </a:solidFill>
          <a:latin typeface="Calibri" pitchFamily="34" charset="0"/>
        </a:defRPr>
      </a:lvl4pPr>
      <a:lvl5pPr algn="ctr" rtl="0" eaLnBrk="0" fontAlgn="base" hangingPunct="0">
        <a:spcBef>
          <a:spcPct val="0"/>
        </a:spcBef>
        <a:spcAft>
          <a:spcPct val="0"/>
        </a:spcAft>
        <a:defRPr sz="13200">
          <a:solidFill>
            <a:schemeClr val="tx1"/>
          </a:solidFill>
          <a:latin typeface="Calibri" pitchFamily="34" charset="0"/>
        </a:defRPr>
      </a:lvl5pPr>
      <a:lvl6pPr marL="1371737" algn="ctr" rtl="0" fontAlgn="base">
        <a:spcBef>
          <a:spcPct val="0"/>
        </a:spcBef>
        <a:spcAft>
          <a:spcPct val="0"/>
        </a:spcAft>
        <a:defRPr sz="13200">
          <a:solidFill>
            <a:schemeClr val="tx1"/>
          </a:solidFill>
          <a:latin typeface="Calibri" pitchFamily="34" charset="0"/>
        </a:defRPr>
      </a:lvl6pPr>
      <a:lvl7pPr marL="2743475" algn="ctr" rtl="0" fontAlgn="base">
        <a:spcBef>
          <a:spcPct val="0"/>
        </a:spcBef>
        <a:spcAft>
          <a:spcPct val="0"/>
        </a:spcAft>
        <a:defRPr sz="13200">
          <a:solidFill>
            <a:schemeClr val="tx1"/>
          </a:solidFill>
          <a:latin typeface="Calibri" pitchFamily="34" charset="0"/>
        </a:defRPr>
      </a:lvl7pPr>
      <a:lvl8pPr marL="4115212" algn="ctr" rtl="0" fontAlgn="base">
        <a:spcBef>
          <a:spcPct val="0"/>
        </a:spcBef>
        <a:spcAft>
          <a:spcPct val="0"/>
        </a:spcAft>
        <a:defRPr sz="13200">
          <a:solidFill>
            <a:schemeClr val="tx1"/>
          </a:solidFill>
          <a:latin typeface="Calibri" pitchFamily="34" charset="0"/>
        </a:defRPr>
      </a:lvl8pPr>
      <a:lvl9pPr marL="5486949" algn="ctr" rtl="0" fontAlgn="base">
        <a:spcBef>
          <a:spcPct val="0"/>
        </a:spcBef>
        <a:spcAft>
          <a:spcPct val="0"/>
        </a:spcAft>
        <a:defRPr sz="13200">
          <a:solidFill>
            <a:schemeClr val="tx1"/>
          </a:solidFill>
          <a:latin typeface="Calibri" pitchFamily="34" charset="0"/>
        </a:defRPr>
      </a:lvl9pPr>
    </p:titleStyle>
    <p:bodyStyle>
      <a:lvl1pPr marL="1028803" indent="-1028803" algn="l" rtl="0" eaLnBrk="0" fontAlgn="base" hangingPunct="0">
        <a:spcBef>
          <a:spcPct val="20000"/>
        </a:spcBef>
        <a:spcAft>
          <a:spcPct val="0"/>
        </a:spcAft>
        <a:buFont typeface="Arial" charset="0"/>
        <a:buChar char="•"/>
        <a:defRPr sz="9600" kern="1200">
          <a:solidFill>
            <a:schemeClr val="tx1"/>
          </a:solidFill>
          <a:latin typeface="+mn-lt"/>
          <a:ea typeface="+mn-ea"/>
          <a:cs typeface="+mn-cs"/>
        </a:defRPr>
      </a:lvl1pPr>
      <a:lvl2pPr marL="2229073" indent="-857336" algn="l" rtl="0" eaLnBrk="0" fontAlgn="base" hangingPunct="0">
        <a:spcBef>
          <a:spcPct val="20000"/>
        </a:spcBef>
        <a:spcAft>
          <a:spcPct val="0"/>
        </a:spcAft>
        <a:buFont typeface="Arial" charset="0"/>
        <a:buChar char="–"/>
        <a:defRPr sz="8400" kern="1200">
          <a:solidFill>
            <a:schemeClr val="tx1"/>
          </a:solidFill>
          <a:latin typeface="+mn-lt"/>
          <a:ea typeface="+mn-ea"/>
          <a:cs typeface="+mn-cs"/>
        </a:defRPr>
      </a:lvl2pPr>
      <a:lvl3pPr marL="3429343" indent="-685868" algn="l" rtl="0" eaLnBrk="0" fontAlgn="base" hangingPunct="0">
        <a:spcBef>
          <a:spcPct val="20000"/>
        </a:spcBef>
        <a:spcAft>
          <a:spcPct val="0"/>
        </a:spcAft>
        <a:buFont typeface="Arial" charset="0"/>
        <a:buChar char="•"/>
        <a:defRPr sz="7200" kern="1200">
          <a:solidFill>
            <a:schemeClr val="tx1"/>
          </a:solidFill>
          <a:latin typeface="+mn-lt"/>
          <a:ea typeface="+mn-ea"/>
          <a:cs typeface="+mn-cs"/>
        </a:defRPr>
      </a:lvl3pPr>
      <a:lvl4pPr marL="4801080" indent="-685868" algn="l" rtl="0" eaLnBrk="0" fontAlgn="base" hangingPunct="0">
        <a:spcBef>
          <a:spcPct val="20000"/>
        </a:spcBef>
        <a:spcAft>
          <a:spcPct val="0"/>
        </a:spcAft>
        <a:buFont typeface="Arial" charset="0"/>
        <a:buChar char="–"/>
        <a:defRPr sz="6000" kern="1200">
          <a:solidFill>
            <a:schemeClr val="tx1"/>
          </a:solidFill>
          <a:latin typeface="+mn-lt"/>
          <a:ea typeface="+mn-ea"/>
          <a:cs typeface="+mn-cs"/>
        </a:defRPr>
      </a:lvl4pPr>
      <a:lvl5pPr marL="6172817" indent="-685868" algn="l" rtl="0" eaLnBrk="0" fontAlgn="base" hangingPunct="0">
        <a:spcBef>
          <a:spcPct val="20000"/>
        </a:spcBef>
        <a:spcAft>
          <a:spcPct val="0"/>
        </a:spcAft>
        <a:buFont typeface="Arial" charset="0"/>
        <a:buChar char="»"/>
        <a:defRPr sz="6000" kern="1200">
          <a:solidFill>
            <a:schemeClr val="tx1"/>
          </a:solidFill>
          <a:latin typeface="+mn-lt"/>
          <a:ea typeface="+mn-ea"/>
          <a:cs typeface="+mn-cs"/>
        </a:defRPr>
      </a:lvl5pPr>
      <a:lvl6pPr marL="7544555" indent="-685868" algn="l" defTabSz="2743475"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6292" indent="-685868" algn="l" defTabSz="2743475"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8029" indent="-685868" algn="l" defTabSz="2743475"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9766" indent="-685868" algn="l" defTabSz="2743475"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475" rtl="0" eaLnBrk="1" latinLnBrk="0" hangingPunct="1">
        <a:defRPr sz="5400" kern="1200">
          <a:solidFill>
            <a:schemeClr val="tx1"/>
          </a:solidFill>
          <a:latin typeface="+mn-lt"/>
          <a:ea typeface="+mn-ea"/>
          <a:cs typeface="+mn-cs"/>
        </a:defRPr>
      </a:lvl1pPr>
      <a:lvl2pPr marL="1371737" algn="l" defTabSz="2743475" rtl="0" eaLnBrk="1" latinLnBrk="0" hangingPunct="1">
        <a:defRPr sz="5400" kern="1200">
          <a:solidFill>
            <a:schemeClr val="tx1"/>
          </a:solidFill>
          <a:latin typeface="+mn-lt"/>
          <a:ea typeface="+mn-ea"/>
          <a:cs typeface="+mn-cs"/>
        </a:defRPr>
      </a:lvl2pPr>
      <a:lvl3pPr marL="2743475" algn="l" defTabSz="2743475" rtl="0" eaLnBrk="1" latinLnBrk="0" hangingPunct="1">
        <a:defRPr sz="5400" kern="1200">
          <a:solidFill>
            <a:schemeClr val="tx1"/>
          </a:solidFill>
          <a:latin typeface="+mn-lt"/>
          <a:ea typeface="+mn-ea"/>
          <a:cs typeface="+mn-cs"/>
        </a:defRPr>
      </a:lvl3pPr>
      <a:lvl4pPr marL="4115212" algn="l" defTabSz="2743475" rtl="0" eaLnBrk="1" latinLnBrk="0" hangingPunct="1">
        <a:defRPr sz="5400" kern="1200">
          <a:solidFill>
            <a:schemeClr val="tx1"/>
          </a:solidFill>
          <a:latin typeface="+mn-lt"/>
          <a:ea typeface="+mn-ea"/>
          <a:cs typeface="+mn-cs"/>
        </a:defRPr>
      </a:lvl4pPr>
      <a:lvl5pPr marL="5486949" algn="l" defTabSz="2743475" rtl="0" eaLnBrk="1" latinLnBrk="0" hangingPunct="1">
        <a:defRPr sz="5400" kern="1200">
          <a:solidFill>
            <a:schemeClr val="tx1"/>
          </a:solidFill>
          <a:latin typeface="+mn-lt"/>
          <a:ea typeface="+mn-ea"/>
          <a:cs typeface="+mn-cs"/>
        </a:defRPr>
      </a:lvl5pPr>
      <a:lvl6pPr marL="6858686" algn="l" defTabSz="2743475" rtl="0" eaLnBrk="1" latinLnBrk="0" hangingPunct="1">
        <a:defRPr sz="5400" kern="1200">
          <a:solidFill>
            <a:schemeClr val="tx1"/>
          </a:solidFill>
          <a:latin typeface="+mn-lt"/>
          <a:ea typeface="+mn-ea"/>
          <a:cs typeface="+mn-cs"/>
        </a:defRPr>
      </a:lvl6pPr>
      <a:lvl7pPr marL="8230423" algn="l" defTabSz="2743475" rtl="0" eaLnBrk="1" latinLnBrk="0" hangingPunct="1">
        <a:defRPr sz="5400" kern="1200">
          <a:solidFill>
            <a:schemeClr val="tx1"/>
          </a:solidFill>
          <a:latin typeface="+mn-lt"/>
          <a:ea typeface="+mn-ea"/>
          <a:cs typeface="+mn-cs"/>
        </a:defRPr>
      </a:lvl7pPr>
      <a:lvl8pPr marL="9602160" algn="l" defTabSz="2743475" rtl="0" eaLnBrk="1" latinLnBrk="0" hangingPunct="1">
        <a:defRPr sz="5400" kern="1200">
          <a:solidFill>
            <a:schemeClr val="tx1"/>
          </a:solidFill>
          <a:latin typeface="+mn-lt"/>
          <a:ea typeface="+mn-ea"/>
          <a:cs typeface="+mn-cs"/>
        </a:defRPr>
      </a:lvl8pPr>
      <a:lvl9pPr marL="10973897" algn="l" defTabSz="2743475" rtl="0" eaLnBrk="1" latinLnBrk="0" hangingPunct="1">
        <a:defRPr sz="5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056">
                <a:solidFill>
                  <a:schemeClr val="tx1">
                    <a:tint val="75000"/>
                  </a:schemeClr>
                </a:solidFill>
              </a:defRPr>
            </a:lvl1pPr>
          </a:lstStyle>
          <a:p>
            <a:fld id="{0904C72F-3AEB-4C7D-8052-C746482B27B6}" type="datetimeFigureOut">
              <a:rPr lang="da-DK" smtClean="0"/>
              <a:t>26-03-2024</a:t>
            </a:fld>
            <a:endParaRPr lang="da-DK"/>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056">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056">
                <a:solidFill>
                  <a:schemeClr val="tx1">
                    <a:tint val="75000"/>
                  </a:schemeClr>
                </a:solidFill>
              </a:defRPr>
            </a:lvl1pPr>
          </a:lstStyle>
          <a:p>
            <a:fld id="{0DDA561A-B7B9-4703-B262-D70FD81E8B40}" type="slidenum">
              <a:rPr lang="da-DK" smtClean="0"/>
              <a:t>‹#›</a:t>
            </a:fld>
            <a:endParaRPr lang="da-DK"/>
          </a:p>
        </p:txBody>
      </p:sp>
    </p:spTree>
    <p:extLst>
      <p:ext uri="{BB962C8B-B14F-4D97-AF65-F5344CB8AC3E}">
        <p14:creationId xmlns:p14="http://schemas.microsoft.com/office/powerpoint/2010/main" val="2375982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04633" rtl="0" eaLnBrk="1" latinLnBrk="0" hangingPunct="1">
        <a:lnSpc>
          <a:spcPct val="90000"/>
        </a:lnSpc>
        <a:spcBef>
          <a:spcPct val="0"/>
        </a:spcBef>
        <a:buNone/>
        <a:defRPr sz="3872" kern="1200">
          <a:solidFill>
            <a:schemeClr val="tx1"/>
          </a:solidFill>
          <a:latin typeface="+mj-lt"/>
          <a:ea typeface="+mj-ea"/>
          <a:cs typeface="+mj-cs"/>
        </a:defRPr>
      </a:lvl1pPr>
    </p:titleStyle>
    <p:bodyStyle>
      <a:lvl1pPr marL="201158" indent="-201158" algn="l" defTabSz="804633" rtl="0" eaLnBrk="1" latinLnBrk="0" hangingPunct="1">
        <a:lnSpc>
          <a:spcPct val="90000"/>
        </a:lnSpc>
        <a:spcBef>
          <a:spcPts val="880"/>
        </a:spcBef>
        <a:buFont typeface="Arial" panose="020B0604020202020204" pitchFamily="34" charset="0"/>
        <a:buChar char="•"/>
        <a:defRPr sz="2464" kern="1200">
          <a:solidFill>
            <a:schemeClr val="tx1"/>
          </a:solidFill>
          <a:latin typeface="+mn-lt"/>
          <a:ea typeface="+mn-ea"/>
          <a:cs typeface="+mn-cs"/>
        </a:defRPr>
      </a:lvl1pPr>
      <a:lvl2pPr marL="603475" indent="-201158" algn="l" defTabSz="804633" rtl="0" eaLnBrk="1" latinLnBrk="0" hangingPunct="1">
        <a:lnSpc>
          <a:spcPct val="90000"/>
        </a:lnSpc>
        <a:spcBef>
          <a:spcPts val="440"/>
        </a:spcBef>
        <a:buFont typeface="Arial" panose="020B0604020202020204" pitchFamily="34" charset="0"/>
        <a:buChar char="•"/>
        <a:defRPr sz="2112" kern="1200">
          <a:solidFill>
            <a:schemeClr val="tx1"/>
          </a:solidFill>
          <a:latin typeface="+mn-lt"/>
          <a:ea typeface="+mn-ea"/>
          <a:cs typeface="+mn-cs"/>
        </a:defRPr>
      </a:lvl2pPr>
      <a:lvl3pPr marL="1005792" indent="-201158" algn="l" defTabSz="804633" rtl="0" eaLnBrk="1" latinLnBrk="0" hangingPunct="1">
        <a:lnSpc>
          <a:spcPct val="90000"/>
        </a:lnSpc>
        <a:spcBef>
          <a:spcPts val="440"/>
        </a:spcBef>
        <a:buFont typeface="Arial" panose="020B0604020202020204" pitchFamily="34" charset="0"/>
        <a:buChar char="•"/>
        <a:defRPr sz="1760" kern="1200">
          <a:solidFill>
            <a:schemeClr val="tx1"/>
          </a:solidFill>
          <a:latin typeface="+mn-lt"/>
          <a:ea typeface="+mn-ea"/>
          <a:cs typeface="+mn-cs"/>
        </a:defRPr>
      </a:lvl3pPr>
      <a:lvl4pPr marL="1408108" indent="-201158" algn="l" defTabSz="804633" rtl="0" eaLnBrk="1" latinLnBrk="0" hangingPunct="1">
        <a:lnSpc>
          <a:spcPct val="90000"/>
        </a:lnSpc>
        <a:spcBef>
          <a:spcPts val="440"/>
        </a:spcBef>
        <a:buFont typeface="Arial" panose="020B0604020202020204" pitchFamily="34" charset="0"/>
        <a:buChar char="•"/>
        <a:defRPr sz="1584" kern="1200">
          <a:solidFill>
            <a:schemeClr val="tx1"/>
          </a:solidFill>
          <a:latin typeface="+mn-lt"/>
          <a:ea typeface="+mn-ea"/>
          <a:cs typeface="+mn-cs"/>
        </a:defRPr>
      </a:lvl4pPr>
      <a:lvl5pPr marL="1810425" indent="-201158" algn="l" defTabSz="804633" rtl="0" eaLnBrk="1" latinLnBrk="0" hangingPunct="1">
        <a:lnSpc>
          <a:spcPct val="90000"/>
        </a:lnSpc>
        <a:spcBef>
          <a:spcPts val="440"/>
        </a:spcBef>
        <a:buFont typeface="Arial" panose="020B0604020202020204" pitchFamily="34" charset="0"/>
        <a:buChar char="•"/>
        <a:defRPr sz="1584" kern="1200">
          <a:solidFill>
            <a:schemeClr val="tx1"/>
          </a:solidFill>
          <a:latin typeface="+mn-lt"/>
          <a:ea typeface="+mn-ea"/>
          <a:cs typeface="+mn-cs"/>
        </a:defRPr>
      </a:lvl5pPr>
      <a:lvl6pPr marL="2212741" indent="-201158" algn="l" defTabSz="804633" rtl="0" eaLnBrk="1" latinLnBrk="0" hangingPunct="1">
        <a:lnSpc>
          <a:spcPct val="90000"/>
        </a:lnSpc>
        <a:spcBef>
          <a:spcPts val="440"/>
        </a:spcBef>
        <a:buFont typeface="Arial" panose="020B0604020202020204" pitchFamily="34" charset="0"/>
        <a:buChar char="•"/>
        <a:defRPr sz="1584" kern="1200">
          <a:solidFill>
            <a:schemeClr val="tx1"/>
          </a:solidFill>
          <a:latin typeface="+mn-lt"/>
          <a:ea typeface="+mn-ea"/>
          <a:cs typeface="+mn-cs"/>
        </a:defRPr>
      </a:lvl6pPr>
      <a:lvl7pPr marL="2615058" indent="-201158" algn="l" defTabSz="804633" rtl="0" eaLnBrk="1" latinLnBrk="0" hangingPunct="1">
        <a:lnSpc>
          <a:spcPct val="90000"/>
        </a:lnSpc>
        <a:spcBef>
          <a:spcPts val="440"/>
        </a:spcBef>
        <a:buFont typeface="Arial" panose="020B0604020202020204" pitchFamily="34" charset="0"/>
        <a:buChar char="•"/>
        <a:defRPr sz="1584" kern="1200">
          <a:solidFill>
            <a:schemeClr val="tx1"/>
          </a:solidFill>
          <a:latin typeface="+mn-lt"/>
          <a:ea typeface="+mn-ea"/>
          <a:cs typeface="+mn-cs"/>
        </a:defRPr>
      </a:lvl7pPr>
      <a:lvl8pPr marL="3017375" indent="-201158" algn="l" defTabSz="804633" rtl="0" eaLnBrk="1" latinLnBrk="0" hangingPunct="1">
        <a:lnSpc>
          <a:spcPct val="90000"/>
        </a:lnSpc>
        <a:spcBef>
          <a:spcPts val="440"/>
        </a:spcBef>
        <a:buFont typeface="Arial" panose="020B0604020202020204" pitchFamily="34" charset="0"/>
        <a:buChar char="•"/>
        <a:defRPr sz="1584" kern="1200">
          <a:solidFill>
            <a:schemeClr val="tx1"/>
          </a:solidFill>
          <a:latin typeface="+mn-lt"/>
          <a:ea typeface="+mn-ea"/>
          <a:cs typeface="+mn-cs"/>
        </a:defRPr>
      </a:lvl8pPr>
      <a:lvl9pPr marL="3419691" indent="-201158" algn="l" defTabSz="804633" rtl="0" eaLnBrk="1" latinLnBrk="0" hangingPunct="1">
        <a:lnSpc>
          <a:spcPct val="90000"/>
        </a:lnSpc>
        <a:spcBef>
          <a:spcPts val="440"/>
        </a:spcBef>
        <a:buFont typeface="Arial" panose="020B0604020202020204" pitchFamily="34" charset="0"/>
        <a:buChar char="•"/>
        <a:defRPr sz="1584" kern="1200">
          <a:solidFill>
            <a:schemeClr val="tx1"/>
          </a:solidFill>
          <a:latin typeface="+mn-lt"/>
          <a:ea typeface="+mn-ea"/>
          <a:cs typeface="+mn-cs"/>
        </a:defRPr>
      </a:lvl9pPr>
    </p:bodyStyle>
    <p:otherStyle>
      <a:defPPr>
        <a:defRPr lang="en-US"/>
      </a:defPPr>
      <a:lvl1pPr marL="0" algn="l" defTabSz="804633" rtl="0" eaLnBrk="1" latinLnBrk="0" hangingPunct="1">
        <a:defRPr sz="1584" kern="1200">
          <a:solidFill>
            <a:schemeClr val="tx1"/>
          </a:solidFill>
          <a:latin typeface="+mn-lt"/>
          <a:ea typeface="+mn-ea"/>
          <a:cs typeface="+mn-cs"/>
        </a:defRPr>
      </a:lvl1pPr>
      <a:lvl2pPr marL="402317" algn="l" defTabSz="804633" rtl="0" eaLnBrk="1" latinLnBrk="0" hangingPunct="1">
        <a:defRPr sz="1584" kern="1200">
          <a:solidFill>
            <a:schemeClr val="tx1"/>
          </a:solidFill>
          <a:latin typeface="+mn-lt"/>
          <a:ea typeface="+mn-ea"/>
          <a:cs typeface="+mn-cs"/>
        </a:defRPr>
      </a:lvl2pPr>
      <a:lvl3pPr marL="804633" algn="l" defTabSz="804633" rtl="0" eaLnBrk="1" latinLnBrk="0" hangingPunct="1">
        <a:defRPr sz="1584" kern="1200">
          <a:solidFill>
            <a:schemeClr val="tx1"/>
          </a:solidFill>
          <a:latin typeface="+mn-lt"/>
          <a:ea typeface="+mn-ea"/>
          <a:cs typeface="+mn-cs"/>
        </a:defRPr>
      </a:lvl3pPr>
      <a:lvl4pPr marL="1206950" algn="l" defTabSz="804633" rtl="0" eaLnBrk="1" latinLnBrk="0" hangingPunct="1">
        <a:defRPr sz="1584" kern="1200">
          <a:solidFill>
            <a:schemeClr val="tx1"/>
          </a:solidFill>
          <a:latin typeface="+mn-lt"/>
          <a:ea typeface="+mn-ea"/>
          <a:cs typeface="+mn-cs"/>
        </a:defRPr>
      </a:lvl4pPr>
      <a:lvl5pPr marL="1609266" algn="l" defTabSz="804633" rtl="0" eaLnBrk="1" latinLnBrk="0" hangingPunct="1">
        <a:defRPr sz="1584" kern="1200">
          <a:solidFill>
            <a:schemeClr val="tx1"/>
          </a:solidFill>
          <a:latin typeface="+mn-lt"/>
          <a:ea typeface="+mn-ea"/>
          <a:cs typeface="+mn-cs"/>
        </a:defRPr>
      </a:lvl5pPr>
      <a:lvl6pPr marL="2011583" algn="l" defTabSz="804633" rtl="0" eaLnBrk="1" latinLnBrk="0" hangingPunct="1">
        <a:defRPr sz="1584" kern="1200">
          <a:solidFill>
            <a:schemeClr val="tx1"/>
          </a:solidFill>
          <a:latin typeface="+mn-lt"/>
          <a:ea typeface="+mn-ea"/>
          <a:cs typeface="+mn-cs"/>
        </a:defRPr>
      </a:lvl6pPr>
      <a:lvl7pPr marL="2413900" algn="l" defTabSz="804633" rtl="0" eaLnBrk="1" latinLnBrk="0" hangingPunct="1">
        <a:defRPr sz="1584" kern="1200">
          <a:solidFill>
            <a:schemeClr val="tx1"/>
          </a:solidFill>
          <a:latin typeface="+mn-lt"/>
          <a:ea typeface="+mn-ea"/>
          <a:cs typeface="+mn-cs"/>
        </a:defRPr>
      </a:lvl7pPr>
      <a:lvl8pPr marL="2816216" algn="l" defTabSz="804633" rtl="0" eaLnBrk="1" latinLnBrk="0" hangingPunct="1">
        <a:defRPr sz="1584" kern="1200">
          <a:solidFill>
            <a:schemeClr val="tx1"/>
          </a:solidFill>
          <a:latin typeface="+mn-lt"/>
          <a:ea typeface="+mn-ea"/>
          <a:cs typeface="+mn-cs"/>
        </a:defRPr>
      </a:lvl8pPr>
      <a:lvl9pPr marL="3218533" algn="l" defTabSz="804633" rtl="0" eaLnBrk="1" latinLnBrk="0" hangingPunct="1">
        <a:defRPr sz="15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omments" Target="../comments/commen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omments" Target="../comments/commen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omments" Target="../comments/commen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omments" Target="../comments/comment2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22.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34.xml"/><Relationship Id="rId4" Type="http://schemas.openxmlformats.org/officeDocument/2006/relationships/comments" Target="../comments/comment23.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C1E1-1BE6-4718-8FC8-EFC8104603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D182A8-FF4D-4C34-9BEF-32F86EC343D3}"/>
              </a:ext>
            </a:extLst>
          </p:cNvPr>
          <p:cNvSpPr>
            <a:spLocks noGrp="1"/>
          </p:cNvSpPr>
          <p:nvPr>
            <p:ph type="subTitle" idx="1"/>
          </p:nvPr>
        </p:nvSpPr>
        <p:spPr/>
        <p:txBody>
          <a:bodyPr/>
          <a:lstStyle/>
          <a:p>
            <a:endParaRPr lang="en-US"/>
          </a:p>
        </p:txBody>
      </p:sp>
      <p:sp>
        <p:nvSpPr>
          <p:cNvPr id="4" name="Afrundet rektangel 40">
            <a:extLst>
              <a:ext uri="{FF2B5EF4-FFF2-40B4-BE49-F238E27FC236}">
                <a16:creationId xmlns:a16="http://schemas.microsoft.com/office/drawing/2014/main" id="{89EFFC05-3FFA-42DE-94F8-EEE7B7D91F7E}"/>
              </a:ext>
            </a:extLst>
          </p:cNvPr>
          <p:cNvSpPr/>
          <p:nvPr/>
        </p:nvSpPr>
        <p:spPr>
          <a:xfrm>
            <a:off x="1205626" y="1542677"/>
            <a:ext cx="180020" cy="2665664"/>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ENTITIES</a:t>
            </a:r>
          </a:p>
        </p:txBody>
      </p:sp>
      <p:sp>
        <p:nvSpPr>
          <p:cNvPr id="5" name="Rounded Rectangle 16">
            <a:extLst>
              <a:ext uri="{FF2B5EF4-FFF2-40B4-BE49-F238E27FC236}">
                <a16:creationId xmlns:a16="http://schemas.microsoft.com/office/drawing/2014/main" id="{A7A9D736-9F6E-4E87-AC3F-A3F269B40329}"/>
              </a:ext>
            </a:extLst>
          </p:cNvPr>
          <p:cNvSpPr/>
          <p:nvPr/>
        </p:nvSpPr>
        <p:spPr>
          <a:xfrm>
            <a:off x="1943373" y="1735138"/>
            <a:ext cx="1260475"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function</a:t>
            </a:r>
          </a:p>
        </p:txBody>
      </p:sp>
      <p:sp>
        <p:nvSpPr>
          <p:cNvPr id="6" name="Rektangel med afklippet hjørne i samme side 91">
            <a:extLst>
              <a:ext uri="{FF2B5EF4-FFF2-40B4-BE49-F238E27FC236}">
                <a16:creationId xmlns:a16="http://schemas.microsoft.com/office/drawing/2014/main" id="{D4D50E28-2462-4107-8A12-AF2B2F39E11D}"/>
              </a:ext>
            </a:extLst>
          </p:cNvPr>
          <p:cNvSpPr/>
          <p:nvPr/>
        </p:nvSpPr>
        <p:spPr>
          <a:xfrm>
            <a:off x="3383868" y="2585709"/>
            <a:ext cx="1440000" cy="5796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Functional Entity</a:t>
            </a:r>
          </a:p>
        </p:txBody>
      </p:sp>
      <p:sp>
        <p:nvSpPr>
          <p:cNvPr id="7" name="Oval 6">
            <a:extLst>
              <a:ext uri="{FF2B5EF4-FFF2-40B4-BE49-F238E27FC236}">
                <a16:creationId xmlns:a16="http://schemas.microsoft.com/office/drawing/2014/main" id="{41C251C7-DB31-4709-8655-0DA7BF44D4ED}"/>
              </a:ext>
            </a:extLst>
          </p:cNvPr>
          <p:cNvSpPr/>
          <p:nvPr/>
        </p:nvSpPr>
        <p:spPr bwMode="auto">
          <a:xfrm>
            <a:off x="1968379" y="3212976"/>
            <a:ext cx="1550356" cy="80590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1600" b="1" dirty="0">
                <a:solidFill>
                  <a:schemeClr val="tx1"/>
                </a:solidFill>
              </a:rPr>
              <a:t>Special Information</a:t>
            </a:r>
          </a:p>
        </p:txBody>
      </p:sp>
    </p:spTree>
    <p:extLst>
      <p:ext uri="{BB962C8B-B14F-4D97-AF65-F5344CB8AC3E}">
        <p14:creationId xmlns:p14="http://schemas.microsoft.com/office/powerpoint/2010/main" val="299544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C5302-88F3-46F7-BBE2-46D17F4471C2}"/>
              </a:ext>
            </a:extLst>
          </p:cNvPr>
          <p:cNvGrpSpPr/>
          <p:nvPr/>
        </p:nvGrpSpPr>
        <p:grpSpPr>
          <a:xfrm>
            <a:off x="0" y="-31724"/>
            <a:ext cx="9389821" cy="6851624"/>
            <a:chOff x="0" y="-31724"/>
            <a:chExt cx="9389821" cy="6851624"/>
          </a:xfrm>
        </p:grpSpPr>
        <p:sp>
          <p:nvSpPr>
            <p:cNvPr id="101" name="Afrundet rektangel 100"/>
            <p:cNvSpPr/>
            <p:nvPr/>
          </p:nvSpPr>
          <p:spPr>
            <a:xfrm>
              <a:off x="71500" y="216000"/>
              <a:ext cx="1440000" cy="324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1400" dirty="0">
                  <a:solidFill>
                    <a:schemeClr val="tx1"/>
                  </a:solidFill>
                </a:rPr>
                <a:t>Management</a:t>
              </a:r>
            </a:p>
          </p:txBody>
        </p:sp>
        <p:sp>
          <p:nvSpPr>
            <p:cNvPr id="3" name="Rounded Rectangle 2"/>
            <p:cNvSpPr/>
            <p:nvPr/>
          </p:nvSpPr>
          <p:spPr>
            <a:xfrm>
              <a:off x="2395116" y="3019429"/>
              <a:ext cx="1260475" cy="628650"/>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Archival Information Update</a:t>
              </a:r>
            </a:p>
          </p:txBody>
        </p:sp>
        <p:sp>
          <p:nvSpPr>
            <p:cNvPr id="10251" name="TextBox 68"/>
            <p:cNvSpPr txBox="1">
              <a:spLocks noChangeArrowheads="1"/>
            </p:cNvSpPr>
            <p:nvPr/>
          </p:nvSpPr>
          <p:spPr bwMode="auto">
            <a:xfrm>
              <a:off x="4133301" y="-31724"/>
              <a:ext cx="1395646"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System updates</a:t>
              </a:r>
            </a:p>
            <a:p>
              <a:r>
                <a:rPr lang="en-GB" sz="1200" dirty="0">
                  <a:latin typeface="Calibri" pitchFamily="34" charset="0"/>
                </a:rPr>
                <a:t>Review updates</a:t>
              </a:r>
            </a:p>
          </p:txBody>
        </p:sp>
        <p:sp>
          <p:nvSpPr>
            <p:cNvPr id="16" name="Rounded Rectangle 15"/>
            <p:cNvSpPr/>
            <p:nvPr/>
          </p:nvSpPr>
          <p:spPr>
            <a:xfrm>
              <a:off x="1817688" y="476672"/>
              <a:ext cx="1260475" cy="630238"/>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Physical Access Control</a:t>
              </a:r>
            </a:p>
          </p:txBody>
        </p:sp>
        <p:sp>
          <p:nvSpPr>
            <p:cNvPr id="19" name="Rounded Rectangle 18"/>
            <p:cNvSpPr/>
            <p:nvPr/>
          </p:nvSpPr>
          <p:spPr>
            <a:xfrm>
              <a:off x="5969000" y="5099050"/>
              <a:ext cx="1260475" cy="630238"/>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Activate Requests</a:t>
              </a:r>
            </a:p>
          </p:txBody>
        </p:sp>
        <p:cxnSp>
          <p:nvCxnSpPr>
            <p:cNvPr id="42" name="Straight Arrow Connector 41"/>
            <p:cNvCxnSpPr/>
            <p:nvPr/>
          </p:nvCxnSpPr>
          <p:spPr>
            <a:xfrm rot="10800000">
              <a:off x="331788" y="6408738"/>
              <a:ext cx="15462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963863" y="4444999"/>
              <a:ext cx="2" cy="1692000"/>
            </a:xfrm>
            <a:prstGeom prst="straightConnector1">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1902643" y="5222083"/>
              <a:ext cx="1738313"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flipV="1">
              <a:off x="332544" y="4387292"/>
              <a:ext cx="2322363" cy="747713"/>
            </a:xfrm>
            <a:prstGeom prst="bentConnector3">
              <a:avLst>
                <a:gd name="adj1" fmla="val 444"/>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4567806" y="4958323"/>
              <a:ext cx="97200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7" idx="1"/>
            </p:cNvCxnSpPr>
            <p:nvPr/>
          </p:nvCxnSpPr>
          <p:spPr>
            <a:xfrm flipH="1" flipV="1">
              <a:off x="331789" y="2049464"/>
              <a:ext cx="1611584" cy="79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331789" y="3467100"/>
              <a:ext cx="2063327" cy="635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31788" y="3857625"/>
              <a:ext cx="2063328" cy="0"/>
            </a:xfrm>
            <a:prstGeom prst="straightConnector1">
              <a:avLst/>
            </a:prstGeom>
            <a:ln w="31750">
              <a:solidFill>
                <a:schemeClr val="tx1"/>
              </a:solidFill>
              <a:prstDash val="solid"/>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0" idx="1"/>
            </p:cNvCxnSpPr>
            <p:nvPr/>
          </p:nvCxnSpPr>
          <p:spPr>
            <a:xfrm>
              <a:off x="3078163" y="2212975"/>
              <a:ext cx="949325" cy="793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16" idx="2"/>
            </p:cNvCxnSpPr>
            <p:nvPr/>
          </p:nvCxnSpPr>
          <p:spPr>
            <a:xfrm flipH="1" flipV="1">
              <a:off x="2447926" y="1106910"/>
              <a:ext cx="3175" cy="62822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797425" y="831342"/>
              <a:ext cx="1347788"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4715338" y="320029"/>
              <a:ext cx="1428287" cy="12626"/>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5862638" y="4788520"/>
              <a:ext cx="561975" cy="31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19" name="Shape 118"/>
            <p:cNvCxnSpPr>
              <a:stCxn id="17" idx="0"/>
              <a:endCxn id="94" idx="1"/>
            </p:cNvCxnSpPr>
            <p:nvPr/>
          </p:nvCxnSpPr>
          <p:spPr>
            <a:xfrm rot="5400000" flipH="1" flipV="1">
              <a:off x="2914796" y="567535"/>
              <a:ext cx="826418" cy="1508789"/>
            </a:xfrm>
            <a:prstGeom prst="bentConnector3">
              <a:avLst>
                <a:gd name="adj1" fmla="val 58367"/>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8" name="Shape 127"/>
            <p:cNvCxnSpPr>
              <a:stCxn id="95" idx="0"/>
            </p:cNvCxnSpPr>
            <p:nvPr/>
          </p:nvCxnSpPr>
          <p:spPr>
            <a:xfrm flipV="1">
              <a:off x="5468400" y="882651"/>
              <a:ext cx="1803900" cy="1421205"/>
            </a:xfrm>
            <a:prstGeom prst="bentConnector3">
              <a:avLst>
                <a:gd name="adj1" fmla="val 10003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2" idx="3"/>
            </p:cNvCxnSpPr>
            <p:nvPr/>
          </p:nvCxnSpPr>
          <p:spPr>
            <a:xfrm>
              <a:off x="7404100" y="567532"/>
              <a:ext cx="1307063" cy="1776635"/>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Elbow Connector 131"/>
            <p:cNvCxnSpPr/>
            <p:nvPr/>
          </p:nvCxnSpPr>
          <p:spPr>
            <a:xfrm rot="10800000" flipV="1">
              <a:off x="3653694" y="2150461"/>
              <a:ext cx="3446700" cy="1062513"/>
            </a:xfrm>
            <a:prstGeom prst="bentConnector3">
              <a:avLst>
                <a:gd name="adj1" fmla="val 2002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9" name="Shape 138"/>
            <p:cNvCxnSpPr/>
            <p:nvPr/>
          </p:nvCxnSpPr>
          <p:spPr>
            <a:xfrm rot="16200000" flipV="1">
              <a:off x="4507200" y="2612232"/>
              <a:ext cx="676275" cy="2382837"/>
            </a:xfrm>
            <a:prstGeom prst="bentConnector2">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Elbow Connector 140"/>
            <p:cNvCxnSpPr/>
            <p:nvPr/>
          </p:nvCxnSpPr>
          <p:spPr>
            <a:xfrm rot="5400000">
              <a:off x="5137935" y="1334591"/>
              <a:ext cx="1029863" cy="3994546"/>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56" name="Elbow Connector 155"/>
            <p:cNvCxnSpPr/>
            <p:nvPr/>
          </p:nvCxnSpPr>
          <p:spPr>
            <a:xfrm rot="5400000" flipH="1" flipV="1">
              <a:off x="5031888" y="3029209"/>
              <a:ext cx="2975253" cy="2729707"/>
            </a:xfrm>
            <a:prstGeom prst="bentConnector3">
              <a:avLst>
                <a:gd name="adj1" fmla="val 114"/>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60" name="Elbow Connector 159"/>
            <p:cNvCxnSpPr/>
            <p:nvPr/>
          </p:nvCxnSpPr>
          <p:spPr>
            <a:xfrm rot="10800000">
              <a:off x="3203848" y="1912384"/>
              <a:ext cx="5381630" cy="545075"/>
            </a:xfrm>
            <a:prstGeom prst="bentConnector3">
              <a:avLst>
                <a:gd name="adj1" fmla="val 50000"/>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331789" y="4257675"/>
              <a:ext cx="2063327" cy="0"/>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3" name="Shape 172"/>
            <p:cNvCxnSpPr>
              <a:stCxn id="149" idx="4"/>
              <a:endCxn id="137" idx="2"/>
            </p:cNvCxnSpPr>
            <p:nvPr/>
          </p:nvCxnSpPr>
          <p:spPr>
            <a:xfrm rot="16200000" flipH="1">
              <a:off x="4958878" y="285313"/>
              <a:ext cx="522866" cy="4653999"/>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20" idx="2"/>
              <a:endCxn id="88" idx="2"/>
            </p:cNvCxnSpPr>
            <p:nvPr/>
          </p:nvCxnSpPr>
          <p:spPr>
            <a:xfrm rot="10800000">
              <a:off x="791661" y="548681"/>
              <a:ext cx="1155121" cy="1319131"/>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0314" name="TextBox 68"/>
            <p:cNvSpPr txBox="1">
              <a:spLocks noChangeArrowheads="1"/>
            </p:cNvSpPr>
            <p:nvPr/>
          </p:nvSpPr>
          <p:spPr bwMode="auto">
            <a:xfrm>
              <a:off x="4912693" y="47800"/>
              <a:ext cx="1579910" cy="184666"/>
            </a:xfrm>
            <a:prstGeom prst="rect">
              <a:avLst/>
            </a:prstGeom>
            <a:noFill/>
            <a:ln w="9525">
              <a:noFill/>
              <a:miter lim="800000"/>
              <a:headEnd/>
              <a:tailEnd/>
            </a:ln>
          </p:spPr>
          <p:txBody>
            <a:bodyPr wrap="square" lIns="0" tIns="0" rIns="0" bIns="0">
              <a:spAutoFit/>
            </a:bodyPr>
            <a:lstStyle/>
            <a:p>
              <a:pPr algn="r"/>
              <a:r>
                <a:rPr lang="en-GB" sz="1200" dirty="0">
                  <a:latin typeface="Calibri" pitchFamily="34" charset="0"/>
                </a:rPr>
                <a:t>Status of updates</a:t>
              </a:r>
            </a:p>
          </p:txBody>
        </p:sp>
        <p:sp>
          <p:nvSpPr>
            <p:cNvPr id="10315" name="TextBox 68"/>
            <p:cNvSpPr txBox="1">
              <a:spLocks noChangeArrowheads="1"/>
            </p:cNvSpPr>
            <p:nvPr/>
          </p:nvSpPr>
          <p:spPr bwMode="auto">
            <a:xfrm>
              <a:off x="5444311" y="611033"/>
              <a:ext cx="623887"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Report</a:t>
              </a:r>
            </a:p>
          </p:txBody>
        </p:sp>
        <p:sp>
          <p:nvSpPr>
            <p:cNvPr id="10316" name="TextBox 68"/>
            <p:cNvSpPr txBox="1">
              <a:spLocks noChangeArrowheads="1"/>
            </p:cNvSpPr>
            <p:nvPr/>
          </p:nvSpPr>
          <p:spPr bwMode="auto">
            <a:xfrm>
              <a:off x="4956224" y="504313"/>
              <a:ext cx="623888" cy="332399"/>
            </a:xfrm>
            <a:prstGeom prst="rect">
              <a:avLst/>
            </a:prstGeom>
            <a:noFill/>
            <a:ln w="9525">
              <a:noFill/>
              <a:miter lim="800000"/>
              <a:headEnd/>
              <a:tailEnd/>
            </a:ln>
          </p:spPr>
          <p:txBody>
            <a:bodyPr lIns="0" tIns="0" rIns="0" bIns="0">
              <a:spAutoFit/>
            </a:bodyPr>
            <a:lstStyle/>
            <a:p>
              <a:pPr>
                <a:lnSpc>
                  <a:spcPct val="90000"/>
                </a:lnSpc>
              </a:pPr>
              <a:r>
                <a:rPr lang="en-GB" sz="1200" dirty="0">
                  <a:latin typeface="Calibri" pitchFamily="34" charset="0"/>
                </a:rPr>
                <a:t>Report request</a:t>
              </a:r>
            </a:p>
          </p:txBody>
        </p:sp>
        <p:sp>
          <p:nvSpPr>
            <p:cNvPr id="10317" name="TextBox 68"/>
            <p:cNvSpPr txBox="1">
              <a:spLocks noChangeArrowheads="1"/>
            </p:cNvSpPr>
            <p:nvPr/>
          </p:nvSpPr>
          <p:spPr bwMode="auto">
            <a:xfrm>
              <a:off x="3408053" y="990600"/>
              <a:ext cx="623887"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Policies</a:t>
              </a:r>
            </a:p>
          </p:txBody>
        </p:sp>
        <p:sp>
          <p:nvSpPr>
            <p:cNvPr id="10318" name="TextBox 68"/>
            <p:cNvSpPr txBox="1">
              <a:spLocks noChangeArrowheads="1"/>
            </p:cNvSpPr>
            <p:nvPr/>
          </p:nvSpPr>
          <p:spPr bwMode="auto">
            <a:xfrm>
              <a:off x="1874838" y="1183068"/>
              <a:ext cx="623888" cy="184150"/>
            </a:xfrm>
            <a:prstGeom prst="rect">
              <a:avLst/>
            </a:prstGeom>
            <a:noFill/>
            <a:ln w="9525">
              <a:noFill/>
              <a:miter lim="800000"/>
              <a:headEnd/>
              <a:tailEnd/>
            </a:ln>
          </p:spPr>
          <p:txBody>
            <a:bodyPr lIns="0" tIns="0" rIns="0" bIns="0">
              <a:spAutoFit/>
            </a:bodyPr>
            <a:lstStyle/>
            <a:p>
              <a:r>
                <a:rPr lang="en-GB" sz="1200" dirty="0">
                  <a:latin typeface="Calibri" pitchFamily="34" charset="0"/>
                </a:rPr>
                <a:t>Policies</a:t>
              </a:r>
            </a:p>
          </p:txBody>
        </p:sp>
        <p:sp>
          <p:nvSpPr>
            <p:cNvPr id="10319" name="TextBox 68"/>
            <p:cNvSpPr txBox="1">
              <a:spLocks noChangeArrowheads="1"/>
            </p:cNvSpPr>
            <p:nvPr/>
          </p:nvSpPr>
          <p:spPr bwMode="auto">
            <a:xfrm>
              <a:off x="213825" y="731101"/>
              <a:ext cx="1260475"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Plans for approval</a:t>
              </a:r>
            </a:p>
            <a:p>
              <a:r>
                <a:rPr lang="en-GB" sz="1200" dirty="0">
                  <a:latin typeface="Calibri" pitchFamily="34" charset="0"/>
                </a:rPr>
                <a:t>Reports</a:t>
              </a:r>
            </a:p>
          </p:txBody>
        </p:sp>
        <p:sp>
          <p:nvSpPr>
            <p:cNvPr id="10320" name="TextBox 68"/>
            <p:cNvSpPr txBox="1">
              <a:spLocks noChangeArrowheads="1"/>
            </p:cNvSpPr>
            <p:nvPr/>
          </p:nvSpPr>
          <p:spPr bwMode="auto">
            <a:xfrm>
              <a:off x="1023144" y="1251664"/>
              <a:ext cx="623888" cy="55399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Budget,</a:t>
              </a:r>
            </a:p>
            <a:p>
              <a:pPr algn="r"/>
              <a:r>
                <a:rPr lang="en-GB" sz="1200" dirty="0">
                  <a:latin typeface="Calibri" pitchFamily="34" charset="0"/>
                </a:rPr>
                <a:t>Policies,</a:t>
              </a:r>
            </a:p>
            <a:p>
              <a:pPr algn="r"/>
              <a:r>
                <a:rPr lang="en-GB" sz="1200" dirty="0">
                  <a:latin typeface="Calibri" pitchFamily="34" charset="0"/>
                </a:rPr>
                <a:t>Approvals</a:t>
              </a:r>
            </a:p>
          </p:txBody>
        </p:sp>
        <p:sp>
          <p:nvSpPr>
            <p:cNvPr id="10321" name="TextBox 68"/>
            <p:cNvSpPr txBox="1">
              <a:spLocks noChangeArrowheads="1"/>
            </p:cNvSpPr>
            <p:nvPr/>
          </p:nvSpPr>
          <p:spPr bwMode="auto">
            <a:xfrm>
              <a:off x="404813" y="2073622"/>
              <a:ext cx="1130673" cy="923330"/>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Format stds. Documentation stds.</a:t>
              </a:r>
            </a:p>
            <a:p>
              <a:r>
                <a:rPr lang="en-GB" sz="1200" dirty="0">
                  <a:latin typeface="Calibri" pitchFamily="34" charset="0"/>
                </a:rPr>
                <a:t>Procedures</a:t>
              </a:r>
            </a:p>
            <a:p>
              <a:r>
                <a:rPr lang="en-GB" sz="1200" dirty="0">
                  <a:latin typeface="Calibri" pitchFamily="34" charset="0"/>
                </a:rPr>
                <a:t>AIP/SIP templates</a:t>
              </a:r>
            </a:p>
          </p:txBody>
        </p:sp>
        <p:sp>
          <p:nvSpPr>
            <p:cNvPr id="10322" name="TextBox 68"/>
            <p:cNvSpPr txBox="1">
              <a:spLocks noChangeArrowheads="1"/>
            </p:cNvSpPr>
            <p:nvPr/>
          </p:nvSpPr>
          <p:spPr bwMode="auto">
            <a:xfrm>
              <a:off x="417513" y="3233738"/>
              <a:ext cx="9175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[Updated] SIP</a:t>
              </a:r>
            </a:p>
          </p:txBody>
        </p:sp>
        <p:sp>
          <p:nvSpPr>
            <p:cNvPr id="10323" name="TextBox 68"/>
            <p:cNvSpPr txBox="1">
              <a:spLocks noChangeArrowheads="1"/>
            </p:cNvSpPr>
            <p:nvPr/>
          </p:nvSpPr>
          <p:spPr bwMode="auto">
            <a:xfrm>
              <a:off x="359532" y="3630613"/>
              <a:ext cx="1178346" cy="184666"/>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Submission Report</a:t>
              </a:r>
            </a:p>
          </p:txBody>
        </p:sp>
        <p:sp>
          <p:nvSpPr>
            <p:cNvPr id="10324" name="TextBox 68"/>
            <p:cNvSpPr txBox="1">
              <a:spLocks noChangeArrowheads="1"/>
            </p:cNvSpPr>
            <p:nvPr/>
          </p:nvSpPr>
          <p:spPr bwMode="auto">
            <a:xfrm>
              <a:off x="1335088" y="3644760"/>
              <a:ext cx="915988"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SIP, AIP</a:t>
              </a:r>
            </a:p>
          </p:txBody>
        </p:sp>
        <p:sp>
          <p:nvSpPr>
            <p:cNvPr id="10325" name="TextBox 68"/>
            <p:cNvSpPr txBox="1">
              <a:spLocks noChangeArrowheads="1"/>
            </p:cNvSpPr>
            <p:nvPr/>
          </p:nvSpPr>
          <p:spPr bwMode="auto">
            <a:xfrm>
              <a:off x="404813" y="4005263"/>
              <a:ext cx="9175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Lien</a:t>
              </a:r>
            </a:p>
          </p:txBody>
        </p:sp>
        <p:sp>
          <p:nvSpPr>
            <p:cNvPr id="10326" name="TextBox 68"/>
            <p:cNvSpPr txBox="1">
              <a:spLocks noChangeArrowheads="1"/>
            </p:cNvSpPr>
            <p:nvPr/>
          </p:nvSpPr>
          <p:spPr bwMode="auto">
            <a:xfrm>
              <a:off x="1323156" y="4070071"/>
              <a:ext cx="915988"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Appeal</a:t>
              </a:r>
            </a:p>
          </p:txBody>
        </p:sp>
        <p:sp>
          <p:nvSpPr>
            <p:cNvPr id="10327" name="TextBox 68"/>
            <p:cNvSpPr txBox="1">
              <a:spLocks noChangeArrowheads="1"/>
            </p:cNvSpPr>
            <p:nvPr/>
          </p:nvSpPr>
          <p:spPr bwMode="auto">
            <a:xfrm>
              <a:off x="389737" y="4864659"/>
              <a:ext cx="14128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Final ingest report</a:t>
              </a:r>
            </a:p>
          </p:txBody>
        </p:sp>
        <p:sp>
          <p:nvSpPr>
            <p:cNvPr id="10328" name="TextBox 68"/>
            <p:cNvSpPr txBox="1">
              <a:spLocks noChangeArrowheads="1"/>
            </p:cNvSpPr>
            <p:nvPr/>
          </p:nvSpPr>
          <p:spPr bwMode="auto">
            <a:xfrm>
              <a:off x="404813" y="5989638"/>
              <a:ext cx="1412875" cy="369887"/>
            </a:xfrm>
            <a:prstGeom prst="rect">
              <a:avLst/>
            </a:prstGeom>
            <a:noFill/>
            <a:ln w="9525">
              <a:noFill/>
              <a:miter lim="800000"/>
              <a:headEnd/>
              <a:tailEnd/>
            </a:ln>
          </p:spPr>
          <p:txBody>
            <a:bodyPr lIns="0" tIns="0" rIns="0" bIns="0">
              <a:spAutoFit/>
            </a:bodyPr>
            <a:lstStyle/>
            <a:p>
              <a:pPr algn="ctr"/>
              <a:r>
                <a:rPr lang="en-GB" sz="1200" dirty="0">
                  <a:latin typeface="Calibri" pitchFamily="34" charset="0"/>
                </a:rPr>
                <a:t>Submission/schedule agreement</a:t>
              </a:r>
            </a:p>
          </p:txBody>
        </p:sp>
        <p:sp>
          <p:nvSpPr>
            <p:cNvPr id="10329" name="TextBox 68"/>
            <p:cNvSpPr txBox="1">
              <a:spLocks noChangeArrowheads="1"/>
            </p:cNvSpPr>
            <p:nvPr/>
          </p:nvSpPr>
          <p:spPr bwMode="auto">
            <a:xfrm>
              <a:off x="2164768" y="5431286"/>
              <a:ext cx="543905" cy="553998"/>
            </a:xfrm>
            <a:prstGeom prst="rect">
              <a:avLst/>
            </a:prstGeom>
            <a:noFill/>
            <a:ln w="9525">
              <a:noFill/>
              <a:miter lim="800000"/>
              <a:headEnd/>
              <a:tailEnd/>
            </a:ln>
          </p:spPr>
          <p:txBody>
            <a:bodyPr wrap="square" lIns="0" tIns="0" rIns="0" bIns="0">
              <a:spAutoFit/>
            </a:bodyPr>
            <a:lstStyle/>
            <a:p>
              <a:pPr algn="r"/>
              <a:r>
                <a:rPr lang="en-GB" sz="1200" dirty="0">
                  <a:latin typeface="Calibri" pitchFamily="34" charset="0"/>
                </a:rPr>
                <a:t>Final </a:t>
              </a:r>
              <a:br>
                <a:rPr lang="en-GB" sz="1200" dirty="0">
                  <a:latin typeface="Calibri" pitchFamily="34" charset="0"/>
                </a:rPr>
              </a:br>
              <a:r>
                <a:rPr lang="en-GB" sz="1200" dirty="0">
                  <a:latin typeface="Calibri" pitchFamily="34" charset="0"/>
                </a:rPr>
                <a:t>ingest </a:t>
              </a:r>
              <a:br>
                <a:rPr lang="en-GB" sz="1200" dirty="0">
                  <a:latin typeface="Calibri" pitchFamily="34" charset="0"/>
                </a:rPr>
              </a:br>
              <a:r>
                <a:rPr lang="en-GB" sz="1200" dirty="0">
                  <a:latin typeface="Calibri" pitchFamily="34" charset="0"/>
                </a:rPr>
                <a:t>report</a:t>
              </a:r>
            </a:p>
          </p:txBody>
        </p:sp>
        <p:sp>
          <p:nvSpPr>
            <p:cNvPr id="10330" name="TextBox 68"/>
            <p:cNvSpPr txBox="1">
              <a:spLocks noChangeArrowheads="1"/>
            </p:cNvSpPr>
            <p:nvPr/>
          </p:nvSpPr>
          <p:spPr bwMode="auto">
            <a:xfrm>
              <a:off x="3032225" y="4562544"/>
              <a:ext cx="1251743" cy="738664"/>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SIP designs, Customised AIP designs, example SIPs</a:t>
              </a:r>
            </a:p>
          </p:txBody>
        </p:sp>
        <p:sp>
          <p:nvSpPr>
            <p:cNvPr id="10331" name="TextBox 68"/>
            <p:cNvSpPr txBox="1">
              <a:spLocks noChangeArrowheads="1"/>
            </p:cNvSpPr>
            <p:nvPr/>
          </p:nvSpPr>
          <p:spPr bwMode="auto">
            <a:xfrm>
              <a:off x="3203848" y="3861048"/>
              <a:ext cx="1950813" cy="184666"/>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AIP/SIP AIP/SIP reviews</a:t>
              </a:r>
            </a:p>
          </p:txBody>
        </p:sp>
        <p:sp>
          <p:nvSpPr>
            <p:cNvPr id="10332" name="TextBox 68"/>
            <p:cNvSpPr txBox="1">
              <a:spLocks noChangeArrowheads="1"/>
            </p:cNvSpPr>
            <p:nvPr/>
          </p:nvSpPr>
          <p:spPr bwMode="auto">
            <a:xfrm>
              <a:off x="4391980" y="5223482"/>
              <a:ext cx="1412875" cy="18573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Billing info</a:t>
              </a:r>
            </a:p>
          </p:txBody>
        </p:sp>
        <p:sp>
          <p:nvSpPr>
            <p:cNvPr id="10333" name="TextBox 68"/>
            <p:cNvSpPr txBox="1">
              <a:spLocks noChangeArrowheads="1"/>
            </p:cNvSpPr>
            <p:nvPr/>
          </p:nvSpPr>
          <p:spPr bwMode="auto">
            <a:xfrm>
              <a:off x="6242050" y="4579938"/>
              <a:ext cx="1162050" cy="369887"/>
            </a:xfrm>
            <a:prstGeom prst="rect">
              <a:avLst/>
            </a:prstGeom>
            <a:noFill/>
            <a:ln w="9525">
              <a:noFill/>
              <a:miter lim="800000"/>
              <a:headEnd/>
              <a:tailEnd/>
            </a:ln>
          </p:spPr>
          <p:txBody>
            <a:bodyPr lIns="0" tIns="0" rIns="0" bIns="0">
              <a:spAutoFit/>
            </a:bodyPr>
            <a:lstStyle/>
            <a:p>
              <a:r>
                <a:rPr lang="en-GB" sz="1200" dirty="0">
                  <a:latin typeface="Calibri" pitchFamily="34" charset="0"/>
                </a:rPr>
                <a:t>Dissemination request</a:t>
              </a:r>
            </a:p>
          </p:txBody>
        </p:sp>
        <p:sp>
          <p:nvSpPr>
            <p:cNvPr id="10334" name="TextBox 68"/>
            <p:cNvSpPr txBox="1">
              <a:spLocks noChangeArrowheads="1"/>
            </p:cNvSpPr>
            <p:nvPr/>
          </p:nvSpPr>
          <p:spPr bwMode="auto">
            <a:xfrm>
              <a:off x="3241312" y="2007489"/>
              <a:ext cx="3473813" cy="369332"/>
            </a:xfrm>
            <a:prstGeom prst="rect">
              <a:avLst/>
            </a:prstGeom>
            <a:noFill/>
            <a:ln w="9525">
              <a:noFill/>
              <a:miter lim="800000"/>
              <a:headEnd/>
              <a:tailEnd/>
            </a:ln>
          </p:spPr>
          <p:txBody>
            <a:bodyPr wrap="square" lIns="0" tIns="0" rIns="0" bIns="0">
              <a:spAutoFit/>
            </a:bodyPr>
            <a:lstStyle/>
            <a:p>
              <a:r>
                <a:rPr lang="en-GB" sz="1200" dirty="0" err="1">
                  <a:latin typeface="Calibri" pitchFamily="34" charset="0"/>
                </a:rPr>
                <a:t>Arch.storage</a:t>
              </a:r>
              <a:r>
                <a:rPr lang="en-GB" sz="1200" dirty="0">
                  <a:latin typeface="Calibri" pitchFamily="34" charset="0"/>
                </a:rPr>
                <a:t> </a:t>
              </a:r>
            </a:p>
            <a:p>
              <a:r>
                <a:rPr lang="en-GB" sz="1200" dirty="0">
                  <a:latin typeface="Calibri" pitchFamily="34" charset="0"/>
                </a:rPr>
                <a:t>policies</a:t>
              </a:r>
            </a:p>
          </p:txBody>
        </p:sp>
        <p:sp>
          <p:nvSpPr>
            <p:cNvPr id="10335" name="TextBox 68"/>
            <p:cNvSpPr txBox="1">
              <a:spLocks noChangeArrowheads="1"/>
            </p:cNvSpPr>
            <p:nvPr/>
          </p:nvSpPr>
          <p:spPr bwMode="auto">
            <a:xfrm>
              <a:off x="7956376" y="2949767"/>
              <a:ext cx="855663" cy="369887"/>
            </a:xfrm>
            <a:prstGeom prst="rect">
              <a:avLst/>
            </a:prstGeom>
            <a:noFill/>
            <a:ln w="9525">
              <a:noFill/>
              <a:miter lim="800000"/>
              <a:headEnd/>
              <a:tailEnd/>
            </a:ln>
          </p:spPr>
          <p:txBody>
            <a:bodyPr lIns="0" tIns="0" rIns="0" bIns="0">
              <a:spAutoFit/>
            </a:bodyPr>
            <a:lstStyle/>
            <a:p>
              <a:r>
                <a:rPr lang="en-GB" sz="1200" dirty="0">
                  <a:latin typeface="Calibri" pitchFamily="34" charset="0"/>
                </a:rPr>
                <a:t>Customer comments</a:t>
              </a:r>
            </a:p>
          </p:txBody>
        </p:sp>
        <p:cxnSp>
          <p:nvCxnSpPr>
            <p:cNvPr id="201" name="Straight Arrow Connector 200"/>
            <p:cNvCxnSpPr/>
            <p:nvPr/>
          </p:nvCxnSpPr>
          <p:spPr>
            <a:xfrm>
              <a:off x="5276850" y="6091238"/>
              <a:ext cx="16351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0337" name="TextBox 68"/>
            <p:cNvSpPr txBox="1">
              <a:spLocks noChangeArrowheads="1"/>
            </p:cNvSpPr>
            <p:nvPr/>
          </p:nvSpPr>
          <p:spPr bwMode="auto">
            <a:xfrm>
              <a:off x="5454650" y="6093296"/>
              <a:ext cx="638175" cy="554037"/>
            </a:xfrm>
            <a:prstGeom prst="rect">
              <a:avLst/>
            </a:prstGeom>
            <a:noFill/>
            <a:ln w="9525">
              <a:noFill/>
              <a:miter lim="800000"/>
              <a:headEnd/>
              <a:tailEnd/>
            </a:ln>
          </p:spPr>
          <p:txBody>
            <a:bodyPr lIns="0" tIns="0" rIns="0" bIns="0">
              <a:spAutoFit/>
            </a:bodyPr>
            <a:lstStyle/>
            <a:p>
              <a:r>
                <a:rPr lang="en-GB" sz="1200" dirty="0">
                  <a:latin typeface="Calibri" pitchFamily="34" charset="0"/>
                </a:rPr>
                <a:t>Special service request </a:t>
              </a:r>
            </a:p>
          </p:txBody>
        </p:sp>
        <p:sp>
          <p:nvSpPr>
            <p:cNvPr id="10338" name="TextBox 68"/>
            <p:cNvSpPr txBox="1">
              <a:spLocks noChangeArrowheads="1"/>
            </p:cNvSpPr>
            <p:nvPr/>
          </p:nvSpPr>
          <p:spPr bwMode="auto">
            <a:xfrm>
              <a:off x="5983288" y="6093296"/>
              <a:ext cx="852487" cy="554037"/>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Special request response </a:t>
              </a:r>
            </a:p>
          </p:txBody>
        </p:sp>
        <p:sp>
          <p:nvSpPr>
            <p:cNvPr id="10339" name="TextBox 68"/>
            <p:cNvSpPr txBox="1">
              <a:spLocks noChangeArrowheads="1"/>
            </p:cNvSpPr>
            <p:nvPr/>
          </p:nvSpPr>
          <p:spPr bwMode="auto">
            <a:xfrm>
              <a:off x="3347864" y="1732166"/>
              <a:ext cx="2986656" cy="184666"/>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AIP/SIP templates, Customisation  advice</a:t>
              </a:r>
            </a:p>
          </p:txBody>
        </p:sp>
        <p:sp>
          <p:nvSpPr>
            <p:cNvPr id="10340" name="TextBox 68"/>
            <p:cNvSpPr txBox="1">
              <a:spLocks noChangeArrowheads="1"/>
            </p:cNvSpPr>
            <p:nvPr/>
          </p:nvSpPr>
          <p:spPr bwMode="auto">
            <a:xfrm>
              <a:off x="3779912" y="3473450"/>
              <a:ext cx="623888" cy="184150"/>
            </a:xfrm>
            <a:prstGeom prst="rect">
              <a:avLst/>
            </a:prstGeom>
            <a:noFill/>
            <a:ln w="9525">
              <a:noFill/>
              <a:miter lim="800000"/>
              <a:headEnd/>
              <a:tailEnd/>
            </a:ln>
          </p:spPr>
          <p:txBody>
            <a:bodyPr lIns="0" tIns="0" rIns="0" bIns="0">
              <a:spAutoFit/>
            </a:bodyPr>
            <a:lstStyle/>
            <a:p>
              <a:r>
                <a:rPr lang="en-GB" sz="1200" dirty="0">
                  <a:latin typeface="Calibri" pitchFamily="34" charset="0"/>
                </a:rPr>
                <a:t>DIP</a:t>
              </a:r>
            </a:p>
          </p:txBody>
        </p:sp>
        <p:sp>
          <p:nvSpPr>
            <p:cNvPr id="10341" name="TextBox 68"/>
            <p:cNvSpPr txBox="1">
              <a:spLocks noChangeArrowheads="1"/>
            </p:cNvSpPr>
            <p:nvPr/>
          </p:nvSpPr>
          <p:spPr bwMode="auto">
            <a:xfrm>
              <a:off x="6131644" y="3964930"/>
              <a:ext cx="1536700" cy="184150"/>
            </a:xfrm>
            <a:prstGeom prst="rect">
              <a:avLst/>
            </a:prstGeom>
            <a:noFill/>
            <a:ln w="9525">
              <a:noFill/>
              <a:miter lim="800000"/>
              <a:headEnd/>
              <a:tailEnd/>
            </a:ln>
          </p:spPr>
          <p:txBody>
            <a:bodyPr lIns="0" tIns="0" rIns="0" bIns="0">
              <a:spAutoFit/>
            </a:bodyPr>
            <a:lstStyle/>
            <a:p>
              <a:r>
                <a:rPr lang="en-GB" sz="1200" dirty="0">
                  <a:latin typeface="Calibri" pitchFamily="34" charset="0"/>
                </a:rPr>
                <a:t>Dissemination request</a:t>
              </a:r>
            </a:p>
          </p:txBody>
        </p:sp>
        <p:sp>
          <p:nvSpPr>
            <p:cNvPr id="10342" name="TextBox 68"/>
            <p:cNvSpPr txBox="1">
              <a:spLocks noChangeArrowheads="1"/>
            </p:cNvSpPr>
            <p:nvPr/>
          </p:nvSpPr>
          <p:spPr bwMode="auto">
            <a:xfrm>
              <a:off x="7314384" y="1028184"/>
              <a:ext cx="904676"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Operational </a:t>
              </a:r>
              <a:br>
                <a:rPr lang="en-GB" sz="1200" dirty="0">
                  <a:latin typeface="Calibri" pitchFamily="34" charset="0"/>
                </a:rPr>
              </a:br>
              <a:r>
                <a:rPr lang="en-GB" sz="1200" dirty="0">
                  <a:latin typeface="Calibri" pitchFamily="34" charset="0"/>
                </a:rPr>
                <a:t>statistics</a:t>
              </a:r>
            </a:p>
          </p:txBody>
        </p:sp>
        <p:sp>
          <p:nvSpPr>
            <p:cNvPr id="10343" name="TextBox 68"/>
            <p:cNvSpPr txBox="1">
              <a:spLocks noChangeArrowheads="1"/>
            </p:cNvSpPr>
            <p:nvPr/>
          </p:nvSpPr>
          <p:spPr bwMode="auto">
            <a:xfrm>
              <a:off x="2930875" y="2429420"/>
              <a:ext cx="3311525"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Recommendations, </a:t>
              </a:r>
              <a:br>
                <a:rPr lang="en-GB" sz="1200" dirty="0">
                  <a:latin typeface="Calibri" pitchFamily="34" charset="0"/>
                </a:rPr>
              </a:br>
              <a:r>
                <a:rPr lang="en-GB" sz="1200" dirty="0">
                  <a:latin typeface="Calibri" pitchFamily="34" charset="0"/>
                </a:rPr>
                <a:t>Proposals, Risk analysis reports </a:t>
              </a:r>
            </a:p>
          </p:txBody>
        </p:sp>
        <p:sp>
          <p:nvSpPr>
            <p:cNvPr id="10344" name="TextBox 68"/>
            <p:cNvSpPr txBox="1">
              <a:spLocks noChangeArrowheads="1"/>
            </p:cNvSpPr>
            <p:nvPr/>
          </p:nvSpPr>
          <p:spPr bwMode="auto">
            <a:xfrm>
              <a:off x="6271790" y="2879092"/>
              <a:ext cx="1252538" cy="55399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Approved stds</a:t>
              </a:r>
            </a:p>
            <a:p>
              <a:pPr algn="r"/>
              <a:r>
                <a:rPr lang="en-GB" sz="1200" dirty="0">
                  <a:latin typeface="Calibri" pitchFamily="34" charset="0"/>
                </a:rPr>
                <a:t>Preservation Objectives</a:t>
              </a:r>
            </a:p>
          </p:txBody>
        </p:sp>
        <p:sp>
          <p:nvSpPr>
            <p:cNvPr id="10345" name="TextBox 68"/>
            <p:cNvSpPr txBox="1">
              <a:spLocks noChangeArrowheads="1"/>
            </p:cNvSpPr>
            <p:nvPr/>
          </p:nvSpPr>
          <p:spPr bwMode="auto">
            <a:xfrm>
              <a:off x="7577801" y="186008"/>
              <a:ext cx="1812020" cy="553998"/>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Preservation plans</a:t>
              </a:r>
            </a:p>
            <a:p>
              <a:r>
                <a:rPr lang="en-GB" sz="1200" dirty="0">
                  <a:latin typeface="Calibri" pitchFamily="34" charset="0"/>
                </a:rPr>
                <a:t>Recommendations  for system evolution</a:t>
              </a:r>
            </a:p>
          </p:txBody>
        </p:sp>
        <p:sp>
          <p:nvSpPr>
            <p:cNvPr id="10346" name="TextBox 68"/>
            <p:cNvSpPr txBox="1">
              <a:spLocks noChangeArrowheads="1"/>
            </p:cNvSpPr>
            <p:nvPr/>
          </p:nvSpPr>
          <p:spPr bwMode="auto">
            <a:xfrm>
              <a:off x="7601432" y="1314228"/>
              <a:ext cx="1687566" cy="923330"/>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Operating policies, procedures, standards; inventory reports; performance info; consumer comments</a:t>
              </a:r>
            </a:p>
          </p:txBody>
        </p:sp>
        <p:sp>
          <p:nvSpPr>
            <p:cNvPr id="10347" name="TextBox 68"/>
            <p:cNvSpPr txBox="1">
              <a:spLocks noChangeArrowheads="1"/>
            </p:cNvSpPr>
            <p:nvPr/>
          </p:nvSpPr>
          <p:spPr bwMode="auto">
            <a:xfrm>
              <a:off x="4932040" y="939215"/>
              <a:ext cx="1901020" cy="184666"/>
            </a:xfrm>
            <a:prstGeom prst="rect">
              <a:avLst/>
            </a:prstGeom>
            <a:noFill/>
            <a:ln w="9525">
              <a:noFill/>
              <a:miter lim="800000"/>
              <a:headEnd/>
              <a:tailEnd/>
            </a:ln>
          </p:spPr>
          <p:txBody>
            <a:bodyPr wrap="square" lIns="0" tIns="0" rIns="0" bIns="0">
              <a:spAutoFit/>
            </a:bodyPr>
            <a:lstStyle/>
            <a:p>
              <a:pPr algn="r"/>
              <a:r>
                <a:rPr lang="en-GB" sz="1200" dirty="0">
                  <a:latin typeface="Calibri" pitchFamily="34" charset="0"/>
                </a:rPr>
                <a:t>System evolution policies</a:t>
              </a:r>
            </a:p>
          </p:txBody>
        </p:sp>
        <p:sp>
          <p:nvSpPr>
            <p:cNvPr id="10348" name="TextBox 68"/>
            <p:cNvSpPr txBox="1">
              <a:spLocks noChangeArrowheads="1"/>
            </p:cNvSpPr>
            <p:nvPr/>
          </p:nvSpPr>
          <p:spPr bwMode="auto">
            <a:xfrm>
              <a:off x="3708196" y="2996952"/>
              <a:ext cx="23018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Change requests, Procedures, Tools</a:t>
              </a:r>
            </a:p>
          </p:txBody>
        </p:sp>
        <p:sp>
          <p:nvSpPr>
            <p:cNvPr id="10349" name="TextBox 68"/>
            <p:cNvSpPr txBox="1">
              <a:spLocks noChangeArrowheads="1"/>
            </p:cNvSpPr>
            <p:nvPr/>
          </p:nvSpPr>
          <p:spPr bwMode="auto">
            <a:xfrm>
              <a:off x="5440363" y="5907558"/>
              <a:ext cx="638175" cy="185738"/>
            </a:xfrm>
            <a:prstGeom prst="rect">
              <a:avLst/>
            </a:prstGeom>
            <a:noFill/>
            <a:ln w="9525">
              <a:noFill/>
              <a:miter lim="800000"/>
              <a:headEnd/>
              <a:tailEnd/>
            </a:ln>
          </p:spPr>
          <p:txBody>
            <a:bodyPr lIns="0" tIns="0" rIns="0" bIns="0">
              <a:spAutoFit/>
            </a:bodyPr>
            <a:lstStyle/>
            <a:p>
              <a:r>
                <a:rPr lang="en-GB" sz="1200" dirty="0">
                  <a:latin typeface="Calibri" pitchFamily="34" charset="0"/>
                </a:rPr>
                <a:t>Payment </a:t>
              </a:r>
            </a:p>
          </p:txBody>
        </p:sp>
        <p:sp>
          <p:nvSpPr>
            <p:cNvPr id="10350" name="TextBox 68"/>
            <p:cNvSpPr txBox="1">
              <a:spLocks noChangeArrowheads="1"/>
            </p:cNvSpPr>
            <p:nvPr/>
          </p:nvSpPr>
          <p:spPr bwMode="auto">
            <a:xfrm>
              <a:off x="6078538" y="5913276"/>
              <a:ext cx="636587" cy="18573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Bill</a:t>
              </a:r>
            </a:p>
          </p:txBody>
        </p:sp>
        <p:cxnSp>
          <p:nvCxnSpPr>
            <p:cNvPr id="241" name="Shape 240"/>
            <p:cNvCxnSpPr>
              <a:stCxn id="0" idx="0"/>
              <a:endCxn id="0" idx="1"/>
            </p:cNvCxnSpPr>
            <p:nvPr/>
          </p:nvCxnSpPr>
          <p:spPr>
            <a:xfrm rot="5400000" flipH="1" flipV="1">
              <a:off x="4077493" y="4752182"/>
              <a:ext cx="1135063" cy="311150"/>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0352" name="TextBox 68"/>
            <p:cNvSpPr txBox="1">
              <a:spLocks noChangeArrowheads="1"/>
            </p:cNvSpPr>
            <p:nvPr/>
          </p:nvSpPr>
          <p:spPr bwMode="auto">
            <a:xfrm>
              <a:off x="3784819" y="4113936"/>
              <a:ext cx="982712" cy="184666"/>
            </a:xfrm>
            <a:prstGeom prst="rect">
              <a:avLst/>
            </a:prstGeom>
            <a:noFill/>
            <a:ln w="9525">
              <a:noFill/>
              <a:miter lim="800000"/>
              <a:headEnd/>
              <a:tailEnd/>
            </a:ln>
          </p:spPr>
          <p:txBody>
            <a:bodyPr wrap="square" lIns="0" tIns="0" rIns="0" bIns="0">
              <a:spAutoFit/>
            </a:bodyPr>
            <a:lstStyle/>
            <a:p>
              <a:pPr algn="r"/>
              <a:r>
                <a:rPr lang="en-GB" sz="1200" dirty="0">
                  <a:latin typeface="Calibri" pitchFamily="34" charset="0"/>
                </a:rPr>
                <a:t>Special request</a:t>
              </a:r>
            </a:p>
          </p:txBody>
        </p:sp>
        <p:sp>
          <p:nvSpPr>
            <p:cNvPr id="18" name="Rounded Rectangle 17"/>
            <p:cNvSpPr/>
            <p:nvPr/>
          </p:nvSpPr>
          <p:spPr>
            <a:xfrm>
              <a:off x="2395116" y="3794128"/>
              <a:ext cx="1260475"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Check Submission</a:t>
              </a:r>
            </a:p>
          </p:txBody>
        </p:sp>
        <p:sp>
          <p:nvSpPr>
            <p:cNvPr id="100" name="TextBox 68"/>
            <p:cNvSpPr txBox="1">
              <a:spLocks noChangeArrowheads="1"/>
            </p:cNvSpPr>
            <p:nvPr/>
          </p:nvSpPr>
          <p:spPr bwMode="auto">
            <a:xfrm>
              <a:off x="1596771" y="2321921"/>
              <a:ext cx="1022350" cy="553998"/>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SIP designs, Customised AIP designs</a:t>
              </a:r>
            </a:p>
          </p:txBody>
        </p:sp>
        <p:cxnSp>
          <p:nvCxnSpPr>
            <p:cNvPr id="6" name="Elbow Connector 5"/>
            <p:cNvCxnSpPr/>
            <p:nvPr/>
          </p:nvCxnSpPr>
          <p:spPr>
            <a:xfrm rot="10800000" flipV="1">
              <a:off x="3135313" y="2890044"/>
              <a:ext cx="5548312" cy="3859212"/>
            </a:xfrm>
            <a:prstGeom prst="bentConnector3">
              <a:avLst>
                <a:gd name="adj1" fmla="val -3280"/>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93" name="TextBox 68"/>
            <p:cNvSpPr txBox="1">
              <a:spLocks noChangeArrowheads="1"/>
            </p:cNvSpPr>
            <p:nvPr/>
          </p:nvSpPr>
          <p:spPr bwMode="auto">
            <a:xfrm>
              <a:off x="3275856" y="6379370"/>
              <a:ext cx="1412875" cy="369332"/>
            </a:xfrm>
            <a:prstGeom prst="rect">
              <a:avLst/>
            </a:prstGeom>
            <a:noFill/>
            <a:ln w="9525">
              <a:noFill/>
              <a:miter lim="800000"/>
              <a:headEnd/>
              <a:tailEnd/>
            </a:ln>
          </p:spPr>
          <p:txBody>
            <a:bodyPr lIns="0" tIns="0" rIns="0" bIns="0">
              <a:spAutoFit/>
            </a:bodyPr>
            <a:lstStyle/>
            <a:p>
              <a:r>
                <a:rPr lang="en-GB" sz="1200" dirty="0">
                  <a:latin typeface="Calibri" pitchFamily="34" charset="0"/>
                </a:rPr>
                <a:t>AIP/SIP templates</a:t>
              </a:r>
            </a:p>
            <a:p>
              <a:r>
                <a:rPr lang="en-GB" sz="1200" dirty="0">
                  <a:latin typeface="Calibri" pitchFamily="34" charset="0"/>
                </a:rPr>
                <a:t>Customization advice</a:t>
              </a:r>
            </a:p>
          </p:txBody>
        </p:sp>
        <p:sp>
          <p:nvSpPr>
            <p:cNvPr id="91" name="Rektangel med afklippet hjørne i samme side 90"/>
            <p:cNvSpPr/>
            <p:nvPr/>
          </p:nvSpPr>
          <p:spPr>
            <a:xfrm>
              <a:off x="0" y="1872000"/>
              <a:ext cx="324000" cy="21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sz="1400" b="1" dirty="0">
                  <a:solidFill>
                    <a:schemeClr val="tx1"/>
                  </a:solidFill>
                </a:rPr>
                <a:t>I</a:t>
              </a:r>
            </a:p>
            <a:p>
              <a:pPr algn="ctr" fontAlgn="auto">
                <a:lnSpc>
                  <a:spcPct val="70000"/>
                </a:lnSpc>
                <a:spcBef>
                  <a:spcPts val="0"/>
                </a:spcBef>
                <a:spcAft>
                  <a:spcPts val="0"/>
                </a:spcAft>
              </a:pPr>
              <a:r>
                <a:rPr lang="en-GB" sz="1400" b="1" dirty="0">
                  <a:solidFill>
                    <a:schemeClr val="tx1"/>
                  </a:solidFill>
                </a:rPr>
                <a:t>n</a:t>
              </a:r>
            </a:p>
            <a:p>
              <a:pPr algn="ctr" fontAlgn="auto">
                <a:lnSpc>
                  <a:spcPct val="70000"/>
                </a:lnSpc>
                <a:spcBef>
                  <a:spcPts val="0"/>
                </a:spcBef>
                <a:spcAft>
                  <a:spcPts val="0"/>
                </a:spcAft>
              </a:pPr>
              <a:r>
                <a:rPr lang="en-GB" sz="1400" b="1" dirty="0">
                  <a:solidFill>
                    <a:schemeClr val="tx1"/>
                  </a:solidFill>
                </a:rPr>
                <a:t>g</a:t>
              </a:r>
            </a:p>
            <a:p>
              <a:pPr algn="ctr" fontAlgn="auto">
                <a:lnSpc>
                  <a:spcPct val="70000"/>
                </a:lnSpc>
                <a:spcBef>
                  <a:spcPts val="0"/>
                </a:spcBef>
                <a:spcAft>
                  <a:spcPts val="0"/>
                </a:spcAft>
              </a:pPr>
              <a:r>
                <a:rPr lang="en-GB" sz="1400" b="1" dirty="0">
                  <a:solidFill>
                    <a:schemeClr val="tx1"/>
                  </a:solidFill>
                </a:rPr>
                <a:t>e</a:t>
              </a:r>
            </a:p>
            <a:p>
              <a:pPr algn="ctr" fontAlgn="auto">
                <a:lnSpc>
                  <a:spcPct val="70000"/>
                </a:lnSpc>
                <a:spcBef>
                  <a:spcPts val="0"/>
                </a:spcBef>
                <a:spcAft>
                  <a:spcPts val="0"/>
                </a:spcAft>
              </a:pPr>
              <a:r>
                <a:rPr lang="en-GB" sz="1400" b="1" dirty="0">
                  <a:solidFill>
                    <a:schemeClr val="tx1"/>
                  </a:solidFill>
                </a:rPr>
                <a:t>s</a:t>
              </a:r>
            </a:p>
            <a:p>
              <a:pPr algn="ctr" fontAlgn="auto">
                <a:lnSpc>
                  <a:spcPct val="70000"/>
                </a:lnSpc>
                <a:spcBef>
                  <a:spcPts val="0"/>
                </a:spcBef>
                <a:spcAft>
                  <a:spcPts val="0"/>
                </a:spcAft>
              </a:pPr>
              <a:r>
                <a:rPr lang="en-GB" sz="1400" b="1" dirty="0">
                  <a:solidFill>
                    <a:schemeClr val="tx1"/>
                  </a:solidFill>
                </a:rPr>
                <a:t>t</a:t>
              </a:r>
            </a:p>
          </p:txBody>
        </p:sp>
        <p:sp>
          <p:nvSpPr>
            <p:cNvPr id="94" name="Rektangel med afklippet hjørne i samme side 93"/>
            <p:cNvSpPr/>
            <p:nvPr/>
          </p:nvSpPr>
          <p:spPr>
            <a:xfrm>
              <a:off x="3362400" y="329120"/>
              <a:ext cx="1440000" cy="5796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Data Management</a:t>
              </a:r>
            </a:p>
          </p:txBody>
        </p:sp>
        <p:sp>
          <p:nvSpPr>
            <p:cNvPr id="95" name="Rektangel med afklippet hjørne i samme side 94"/>
            <p:cNvSpPr/>
            <p:nvPr/>
          </p:nvSpPr>
          <p:spPr>
            <a:xfrm>
              <a:off x="4028400" y="2132856"/>
              <a:ext cx="1440000" cy="342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Archival Storage</a:t>
              </a:r>
            </a:p>
          </p:txBody>
        </p:sp>
        <p:sp>
          <p:nvSpPr>
            <p:cNvPr id="97" name="Rektangel med afklippet hjørne i samme side 96"/>
            <p:cNvSpPr/>
            <p:nvPr/>
          </p:nvSpPr>
          <p:spPr>
            <a:xfrm>
              <a:off x="4802400" y="4168800"/>
              <a:ext cx="1440000" cy="342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Access</a:t>
              </a:r>
            </a:p>
          </p:txBody>
        </p:sp>
        <p:sp>
          <p:nvSpPr>
            <p:cNvPr id="20" name="Rounded Rectangle 19"/>
            <p:cNvSpPr/>
            <p:nvPr/>
          </p:nvSpPr>
          <p:spPr>
            <a:xfrm>
              <a:off x="3702050" y="5475288"/>
              <a:ext cx="1574800" cy="811212"/>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Customer Service</a:t>
              </a:r>
            </a:p>
          </p:txBody>
        </p:sp>
        <p:cxnSp>
          <p:nvCxnSpPr>
            <p:cNvPr id="105" name="Shape 118"/>
            <p:cNvCxnSpPr>
              <a:stCxn id="113" idx="0"/>
              <a:endCxn id="30" idx="4"/>
            </p:cNvCxnSpPr>
            <p:nvPr/>
          </p:nvCxnSpPr>
          <p:spPr>
            <a:xfrm rot="5400000" flipH="1" flipV="1">
              <a:off x="4388866" y="-787349"/>
              <a:ext cx="870325" cy="4186832"/>
            </a:xfrm>
            <a:prstGeom prst="bentConnector3">
              <a:avLst>
                <a:gd name="adj1" fmla="val 22390"/>
              </a:avLst>
            </a:prstGeom>
            <a:ln w="31750">
              <a:solidFill>
                <a:schemeClr val="tx1"/>
              </a:solidFill>
              <a:prstDash val="solid"/>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6814616" y="768508"/>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Ellipse 112"/>
            <p:cNvSpPr/>
            <p:nvPr/>
          </p:nvSpPr>
          <p:spPr>
            <a:xfrm>
              <a:off x="2627784" y="1741229"/>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llipse 119"/>
            <p:cNvSpPr/>
            <p:nvPr/>
          </p:nvSpPr>
          <p:spPr>
            <a:xfrm>
              <a:off x="1946781" y="1816613"/>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llipse 126"/>
            <p:cNvSpPr/>
            <p:nvPr/>
          </p:nvSpPr>
          <p:spPr>
            <a:xfrm>
              <a:off x="7177807" y="653945"/>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ktangel med afklippet hjørne i samme side 91"/>
            <p:cNvSpPr/>
            <p:nvPr/>
          </p:nvSpPr>
          <p:spPr>
            <a:xfrm>
              <a:off x="7524488" y="2329200"/>
              <a:ext cx="1440000" cy="5796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Preservation Planning</a:t>
              </a:r>
            </a:p>
          </p:txBody>
        </p:sp>
        <p:sp>
          <p:nvSpPr>
            <p:cNvPr id="149" name="Ellipse 148"/>
            <p:cNvSpPr/>
            <p:nvPr/>
          </p:nvSpPr>
          <p:spPr>
            <a:xfrm>
              <a:off x="2790484" y="2248484"/>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llipse 136"/>
            <p:cNvSpPr/>
            <p:nvPr/>
          </p:nvSpPr>
          <p:spPr>
            <a:xfrm>
              <a:off x="7547311" y="2822548"/>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943373" y="1735138"/>
              <a:ext cx="1260475"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Establish Standards and Policies</a:t>
              </a:r>
            </a:p>
          </p:txBody>
        </p:sp>
        <p:sp>
          <p:nvSpPr>
            <p:cNvPr id="99" name="Afrundet rektangel 98"/>
            <p:cNvSpPr/>
            <p:nvPr/>
          </p:nvSpPr>
          <p:spPr>
            <a:xfrm>
              <a:off x="6924469" y="5950800"/>
              <a:ext cx="1440000" cy="324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ctr" fontAlgn="auto">
                <a:spcBef>
                  <a:spcPts val="0"/>
                </a:spcBef>
                <a:spcAft>
                  <a:spcPts val="0"/>
                </a:spcAft>
                <a:defRPr/>
              </a:pPr>
              <a:r>
                <a:rPr lang="en-GB" sz="1400" dirty="0">
                  <a:solidFill>
                    <a:schemeClr val="tx1"/>
                  </a:solidFill>
                </a:rPr>
                <a:t>Consumer</a:t>
              </a:r>
            </a:p>
          </p:txBody>
        </p:sp>
        <p:sp>
          <p:nvSpPr>
            <p:cNvPr id="102" name="Afrundet rektangel 101"/>
            <p:cNvSpPr/>
            <p:nvPr/>
          </p:nvSpPr>
          <p:spPr>
            <a:xfrm>
              <a:off x="0" y="4078800"/>
              <a:ext cx="324000" cy="255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1400" dirty="0">
                  <a:solidFill>
                    <a:schemeClr val="tx1"/>
                  </a:solidFill>
                </a:rPr>
                <a:t>P</a:t>
              </a:r>
            </a:p>
            <a:p>
              <a:pPr algn="ctr" fontAlgn="auto">
                <a:lnSpc>
                  <a:spcPct val="70000"/>
                </a:lnSpc>
                <a:spcBef>
                  <a:spcPts val="0"/>
                </a:spcBef>
                <a:spcAft>
                  <a:spcPts val="0"/>
                </a:spcAft>
                <a:defRPr/>
              </a:pPr>
              <a:r>
                <a:rPr lang="en-GB" sz="1400" dirty="0">
                  <a:solidFill>
                    <a:schemeClr val="tx1"/>
                  </a:solidFill>
                </a:rPr>
                <a:t>r</a:t>
              </a:r>
            </a:p>
            <a:p>
              <a:pPr algn="ctr" fontAlgn="auto">
                <a:lnSpc>
                  <a:spcPct val="70000"/>
                </a:lnSpc>
                <a:spcBef>
                  <a:spcPts val="0"/>
                </a:spcBef>
                <a:spcAft>
                  <a:spcPts val="0"/>
                </a:spcAft>
                <a:defRPr/>
              </a:pPr>
              <a:r>
                <a:rPr lang="en-GB" sz="1400" dirty="0">
                  <a:solidFill>
                    <a:schemeClr val="tx1"/>
                  </a:solidFill>
                </a:rPr>
                <a:t>o</a:t>
              </a:r>
            </a:p>
            <a:p>
              <a:pPr algn="ctr" fontAlgn="auto">
                <a:lnSpc>
                  <a:spcPct val="70000"/>
                </a:lnSpc>
                <a:spcBef>
                  <a:spcPts val="0"/>
                </a:spcBef>
                <a:spcAft>
                  <a:spcPts val="0"/>
                </a:spcAft>
                <a:defRPr/>
              </a:pPr>
              <a:r>
                <a:rPr lang="en-GB" sz="1400" dirty="0">
                  <a:solidFill>
                    <a:schemeClr val="tx1"/>
                  </a:solidFill>
                </a:rPr>
                <a:t>d</a:t>
              </a:r>
            </a:p>
            <a:p>
              <a:pPr algn="ctr" fontAlgn="auto">
                <a:lnSpc>
                  <a:spcPct val="70000"/>
                </a:lnSpc>
                <a:spcBef>
                  <a:spcPts val="0"/>
                </a:spcBef>
                <a:spcAft>
                  <a:spcPts val="0"/>
                </a:spcAft>
                <a:defRPr/>
              </a:pPr>
              <a:r>
                <a:rPr lang="en-GB" sz="1400" dirty="0">
                  <a:solidFill>
                    <a:schemeClr val="tx1"/>
                  </a:solidFill>
                </a:rPr>
                <a:t>u</a:t>
              </a:r>
            </a:p>
            <a:p>
              <a:pPr algn="ctr" fontAlgn="auto">
                <a:lnSpc>
                  <a:spcPct val="70000"/>
                </a:lnSpc>
                <a:spcBef>
                  <a:spcPts val="0"/>
                </a:spcBef>
                <a:spcAft>
                  <a:spcPts val="0"/>
                </a:spcAft>
                <a:defRPr/>
              </a:pPr>
              <a:r>
                <a:rPr lang="en-GB" sz="1400" dirty="0">
                  <a:solidFill>
                    <a:schemeClr val="tx1"/>
                  </a:solidFill>
                </a:rPr>
                <a:t>c</a:t>
              </a:r>
            </a:p>
            <a:p>
              <a:pPr algn="ctr" fontAlgn="auto">
                <a:lnSpc>
                  <a:spcPct val="70000"/>
                </a:lnSpc>
                <a:spcBef>
                  <a:spcPts val="0"/>
                </a:spcBef>
                <a:spcAft>
                  <a:spcPts val="0"/>
                </a:spcAft>
                <a:defRPr/>
              </a:pPr>
              <a:r>
                <a:rPr lang="en-GB" sz="1400" dirty="0">
                  <a:solidFill>
                    <a:schemeClr val="tx1"/>
                  </a:solidFill>
                </a:rPr>
                <a:t>e</a:t>
              </a:r>
            </a:p>
            <a:p>
              <a:pPr algn="ctr" fontAlgn="auto">
                <a:lnSpc>
                  <a:spcPct val="70000"/>
                </a:lnSpc>
                <a:spcBef>
                  <a:spcPts val="0"/>
                </a:spcBef>
                <a:spcAft>
                  <a:spcPts val="0"/>
                </a:spcAft>
                <a:defRPr/>
              </a:pPr>
              <a:r>
                <a:rPr lang="en-GB" sz="1400" dirty="0">
                  <a:solidFill>
                    <a:schemeClr val="tx1"/>
                  </a:solidFill>
                </a:rPr>
                <a:t>r</a:t>
              </a:r>
            </a:p>
          </p:txBody>
        </p:sp>
        <p:cxnSp>
          <p:nvCxnSpPr>
            <p:cNvPr id="106" name="Straight Arrow Connector 97"/>
            <p:cNvCxnSpPr>
              <a:endCxn id="107" idx="2"/>
            </p:cNvCxnSpPr>
            <p:nvPr/>
          </p:nvCxnSpPr>
          <p:spPr>
            <a:xfrm rot="16200000" flipV="1">
              <a:off x="-17010" y="4196760"/>
              <a:ext cx="3981252" cy="39080"/>
            </a:xfrm>
            <a:prstGeom prst="bentConnector4">
              <a:avLst>
                <a:gd name="adj1" fmla="val 40170"/>
                <a:gd name="adj2" fmla="val 1112221"/>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sp>
          <p:nvSpPr>
            <p:cNvPr id="107" name="Ellipse 106"/>
            <p:cNvSpPr/>
            <p:nvPr/>
          </p:nvSpPr>
          <p:spPr>
            <a:xfrm>
              <a:off x="1954076" y="2174476"/>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llipse 107"/>
            <p:cNvSpPr/>
            <p:nvPr/>
          </p:nvSpPr>
          <p:spPr>
            <a:xfrm>
              <a:off x="1871700" y="6206924"/>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74838" y="6091238"/>
              <a:ext cx="1260475" cy="728662"/>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Negotiate Submission Agreement</a:t>
              </a:r>
            </a:p>
          </p:txBody>
        </p:sp>
        <p:cxnSp>
          <p:nvCxnSpPr>
            <p:cNvPr id="103" name="Shape 118"/>
            <p:cNvCxnSpPr/>
            <p:nvPr/>
          </p:nvCxnSpPr>
          <p:spPr>
            <a:xfrm rot="5400000" flipH="1" flipV="1">
              <a:off x="6444013" y="1491193"/>
              <a:ext cx="1283324" cy="1"/>
            </a:xfrm>
            <a:prstGeom prst="bentConnector3">
              <a:avLst>
                <a:gd name="adj1" fmla="val 50000"/>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145213" y="252413"/>
              <a:ext cx="1258887"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Manage System Configuration</a:t>
              </a:r>
            </a:p>
          </p:txBody>
        </p:sp>
        <p:cxnSp>
          <p:nvCxnSpPr>
            <p:cNvPr id="117" name="Shape 240"/>
            <p:cNvCxnSpPr>
              <a:stCxn id="99" idx="0"/>
              <a:endCxn id="19" idx="3"/>
            </p:cNvCxnSpPr>
            <p:nvPr/>
          </p:nvCxnSpPr>
          <p:spPr>
            <a:xfrm rot="16200000" flipV="1">
              <a:off x="7168657" y="5474988"/>
              <a:ext cx="536631" cy="414994"/>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21" name="TextBox 68">
              <a:extLst>
                <a:ext uri="{FF2B5EF4-FFF2-40B4-BE49-F238E27FC236}">
                  <a16:creationId xmlns:a16="http://schemas.microsoft.com/office/drawing/2014/main" id="{802CA6D4-8B84-4642-9227-F6EEDDA67ACF}"/>
                </a:ext>
              </a:extLst>
            </p:cNvPr>
            <p:cNvSpPr txBox="1">
              <a:spLocks noChangeArrowheads="1"/>
            </p:cNvSpPr>
            <p:nvPr/>
          </p:nvSpPr>
          <p:spPr bwMode="auto">
            <a:xfrm>
              <a:off x="7252797" y="5000321"/>
              <a:ext cx="668828" cy="553998"/>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Order agreement</a:t>
              </a:r>
            </a:p>
          </p:txBody>
        </p:sp>
        <p:sp>
          <p:nvSpPr>
            <p:cNvPr id="104" name="TextBox 68">
              <a:extLst>
                <a:ext uri="{FF2B5EF4-FFF2-40B4-BE49-F238E27FC236}">
                  <a16:creationId xmlns:a16="http://schemas.microsoft.com/office/drawing/2014/main" id="{3D4EDF74-9443-4244-B065-F44CF9903886}"/>
                </a:ext>
              </a:extLst>
            </p:cNvPr>
            <p:cNvSpPr txBox="1">
              <a:spLocks noChangeArrowheads="1"/>
            </p:cNvSpPr>
            <p:nvPr/>
          </p:nvSpPr>
          <p:spPr bwMode="auto">
            <a:xfrm>
              <a:off x="2778237" y="1352035"/>
              <a:ext cx="1901020"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Performance info </a:t>
              </a:r>
            </a:p>
            <a:p>
              <a:r>
                <a:rPr lang="en-GB" sz="1200" dirty="0">
                  <a:latin typeface="Calibri" pitchFamily="34" charset="0"/>
                </a:rPr>
                <a:t>Inventory reports</a:t>
              </a:r>
            </a:p>
          </p:txBody>
        </p:sp>
      </p:grpSp>
    </p:spTree>
    <p:extLst>
      <p:ext uri="{BB962C8B-B14F-4D97-AF65-F5344CB8AC3E}">
        <p14:creationId xmlns:p14="http://schemas.microsoft.com/office/powerpoint/2010/main" val="264980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4">
            <a:extLst>
              <a:ext uri="{FF2B5EF4-FFF2-40B4-BE49-F238E27FC236}">
                <a16:creationId xmlns:a16="http://schemas.microsoft.com/office/drawing/2014/main" id="{EC6E475A-CC38-4874-BD98-186F86A96A73}"/>
              </a:ext>
            </a:extLst>
          </p:cNvPr>
          <p:cNvSpPr/>
          <p:nvPr/>
        </p:nvSpPr>
        <p:spPr>
          <a:xfrm>
            <a:off x="6777350" y="2627689"/>
            <a:ext cx="703253" cy="417616"/>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GB" b="1" dirty="0">
              <a:solidFill>
                <a:schemeClr val="tx1"/>
              </a:solidFill>
            </a:endParaRPr>
          </a:p>
        </p:txBody>
      </p:sp>
      <p:sp>
        <p:nvSpPr>
          <p:cNvPr id="65" name="Rounded Rectangle 4">
            <a:extLst>
              <a:ext uri="{FF2B5EF4-FFF2-40B4-BE49-F238E27FC236}">
                <a16:creationId xmlns:a16="http://schemas.microsoft.com/office/drawing/2014/main" id="{3094499C-0827-4DDC-8067-BE389A1EFF6B}"/>
              </a:ext>
            </a:extLst>
          </p:cNvPr>
          <p:cNvSpPr/>
          <p:nvPr/>
        </p:nvSpPr>
        <p:spPr>
          <a:xfrm>
            <a:off x="1264383" y="3204232"/>
            <a:ext cx="703253" cy="417616"/>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GB" b="1" dirty="0">
              <a:solidFill>
                <a:schemeClr val="tx1"/>
              </a:solidFill>
            </a:endParaRPr>
          </a:p>
        </p:txBody>
      </p:sp>
      <p:sp>
        <p:nvSpPr>
          <p:cNvPr id="48" name="Rektangel med afklippet hjørne i samme side 44">
            <a:extLst>
              <a:ext uri="{FF2B5EF4-FFF2-40B4-BE49-F238E27FC236}">
                <a16:creationId xmlns:a16="http://schemas.microsoft.com/office/drawing/2014/main" id="{EB9F9880-E49B-475E-ACF2-365B4A11BE91}"/>
              </a:ext>
            </a:extLst>
          </p:cNvPr>
          <p:cNvSpPr/>
          <p:nvPr/>
        </p:nvSpPr>
        <p:spPr>
          <a:xfrm>
            <a:off x="7304" y="1374958"/>
            <a:ext cx="8984685" cy="4475451"/>
          </a:xfrm>
          <a:prstGeom prst="snip2SameRect">
            <a:avLst>
              <a:gd name="adj1" fmla="val 16667"/>
              <a:gd name="adj2" fmla="val 15568"/>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endParaRPr lang="en-GB" sz="2000" b="1" dirty="0">
              <a:solidFill>
                <a:schemeClr val="tx1"/>
              </a:solidFill>
            </a:endParaRPr>
          </a:p>
        </p:txBody>
      </p:sp>
      <p:grpSp>
        <p:nvGrpSpPr>
          <p:cNvPr id="19" name="Group 18">
            <a:extLst>
              <a:ext uri="{FF2B5EF4-FFF2-40B4-BE49-F238E27FC236}">
                <a16:creationId xmlns:a16="http://schemas.microsoft.com/office/drawing/2014/main" id="{7D2EB687-B034-4C2B-80DB-DA681AC7B25E}"/>
              </a:ext>
            </a:extLst>
          </p:cNvPr>
          <p:cNvGrpSpPr/>
          <p:nvPr/>
        </p:nvGrpSpPr>
        <p:grpSpPr>
          <a:xfrm>
            <a:off x="78431" y="102957"/>
            <a:ext cx="8913559" cy="6588733"/>
            <a:chOff x="78431" y="119181"/>
            <a:chExt cx="8913559" cy="6588733"/>
          </a:xfrm>
        </p:grpSpPr>
        <p:sp>
          <p:nvSpPr>
            <p:cNvPr id="46" name="TextBox 60"/>
            <p:cNvSpPr txBox="1">
              <a:spLocks noChangeArrowheads="1"/>
            </p:cNvSpPr>
            <p:nvPr/>
          </p:nvSpPr>
          <p:spPr bwMode="auto">
            <a:xfrm>
              <a:off x="7358550" y="3081912"/>
              <a:ext cx="1633440" cy="1077218"/>
            </a:xfrm>
            <a:prstGeom prst="rect">
              <a:avLst/>
            </a:prstGeom>
            <a:noFill/>
            <a:ln w="9525">
              <a:noFill/>
              <a:miter lim="800000"/>
              <a:headEnd/>
              <a:tailEnd/>
            </a:ln>
          </p:spPr>
          <p:txBody>
            <a:bodyPr wrap="square" lIns="0" rIns="0">
              <a:spAutoFit/>
            </a:bodyPr>
            <a:lstStyle/>
            <a:p>
              <a:r>
                <a:rPr lang="en-GB" sz="1600" dirty="0">
                  <a:latin typeface="Calibri" pitchFamily="34" charset="0"/>
                </a:rPr>
                <a:t>Technology alerts</a:t>
              </a:r>
            </a:p>
            <a:p>
              <a:r>
                <a:rPr lang="en-GB" sz="1600" dirty="0">
                  <a:latin typeface="Calibri" pitchFamily="34" charset="0"/>
                </a:rPr>
                <a:t>External data </a:t>
              </a:r>
              <a:r>
                <a:rPr lang="en-GB" sz="1600" dirty="0" err="1">
                  <a:latin typeface="Calibri" pitchFamily="34" charset="0"/>
                </a:rPr>
                <a:t>stds</a:t>
              </a:r>
              <a:endParaRPr lang="en-GB" sz="1600" dirty="0">
                <a:latin typeface="Calibri" pitchFamily="34" charset="0"/>
              </a:endParaRPr>
            </a:p>
            <a:p>
              <a:r>
                <a:rPr lang="en-GB" sz="1600" dirty="0">
                  <a:latin typeface="Calibri" pitchFamily="34" charset="0"/>
                </a:rPr>
                <a:t>Results</a:t>
              </a:r>
            </a:p>
            <a:p>
              <a:r>
                <a:rPr lang="en-GB" sz="1600" dirty="0">
                  <a:latin typeface="Calibri" pitchFamily="34" charset="0"/>
                </a:rPr>
                <a:t>Reports</a:t>
              </a:r>
            </a:p>
          </p:txBody>
        </p:sp>
        <p:grpSp>
          <p:nvGrpSpPr>
            <p:cNvPr id="18" name="Group 17">
              <a:extLst>
                <a:ext uri="{FF2B5EF4-FFF2-40B4-BE49-F238E27FC236}">
                  <a16:creationId xmlns:a16="http://schemas.microsoft.com/office/drawing/2014/main" id="{22674E91-FDF0-4EFF-A25E-C4A1A1645392}"/>
                </a:ext>
              </a:extLst>
            </p:cNvPr>
            <p:cNvGrpSpPr/>
            <p:nvPr/>
          </p:nvGrpSpPr>
          <p:grpSpPr>
            <a:xfrm>
              <a:off x="78431" y="119181"/>
              <a:ext cx="8857950" cy="6588733"/>
              <a:chOff x="0" y="126884"/>
              <a:chExt cx="8857950" cy="6588733"/>
            </a:xfrm>
          </p:grpSpPr>
          <p:grpSp>
            <p:nvGrpSpPr>
              <p:cNvPr id="2" name="Group 1">
                <a:extLst>
                  <a:ext uri="{FF2B5EF4-FFF2-40B4-BE49-F238E27FC236}">
                    <a16:creationId xmlns:a16="http://schemas.microsoft.com/office/drawing/2014/main" id="{B5F517CA-7E6C-422C-9BB6-4F9AB1B3B6B1}"/>
                  </a:ext>
                </a:extLst>
              </p:cNvPr>
              <p:cNvGrpSpPr/>
              <p:nvPr/>
            </p:nvGrpSpPr>
            <p:grpSpPr>
              <a:xfrm>
                <a:off x="0" y="126884"/>
                <a:ext cx="8857950" cy="6588733"/>
                <a:chOff x="0" y="116632"/>
                <a:chExt cx="8857950" cy="6588733"/>
              </a:xfrm>
            </p:grpSpPr>
            <p:sp>
              <p:nvSpPr>
                <p:cNvPr id="3" name="Rounded Rectangle 2"/>
                <p:cNvSpPr/>
                <p:nvPr/>
              </p:nvSpPr>
              <p:spPr>
                <a:xfrm>
                  <a:off x="3294063" y="1906588"/>
                  <a:ext cx="18986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Develop Preservation Strategies and Standards</a:t>
                  </a:r>
                </a:p>
              </p:txBody>
            </p:sp>
            <p:sp>
              <p:nvSpPr>
                <p:cNvPr id="5" name="Rounded Rectangle 4"/>
                <p:cNvSpPr/>
                <p:nvPr/>
              </p:nvSpPr>
              <p:spPr>
                <a:xfrm>
                  <a:off x="6267584" y="4518250"/>
                  <a:ext cx="21907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Monitor Technology</a:t>
                  </a:r>
                </a:p>
              </p:txBody>
            </p:sp>
            <p:sp>
              <p:nvSpPr>
                <p:cNvPr id="6" name="Rounded Rectangle 5"/>
                <p:cNvSpPr/>
                <p:nvPr/>
              </p:nvSpPr>
              <p:spPr>
                <a:xfrm>
                  <a:off x="0" y="2487613"/>
                  <a:ext cx="2125663"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Develop Packaging Designs &amp; Preservation Plans</a:t>
                  </a:r>
                </a:p>
              </p:txBody>
            </p:sp>
            <p:cxnSp>
              <p:nvCxnSpPr>
                <p:cNvPr id="11" name="Straight Arrow Connector 10"/>
                <p:cNvCxnSpPr/>
                <p:nvPr/>
              </p:nvCxnSpPr>
              <p:spPr>
                <a:xfrm>
                  <a:off x="2125663" y="2888940"/>
                  <a:ext cx="1168400"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3812925" y="1366588"/>
                  <a:ext cx="1080000" cy="0"/>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0" idx="0"/>
                </p:cNvCxnSpPr>
                <p:nvPr/>
              </p:nvCxnSpPr>
              <p:spPr>
                <a:xfrm>
                  <a:off x="4241800" y="5207000"/>
                  <a:ext cx="0" cy="81432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4" idx="3"/>
                  <a:endCxn id="58" idx="2"/>
                </p:cNvCxnSpPr>
                <p:nvPr/>
              </p:nvCxnSpPr>
              <p:spPr>
                <a:xfrm flipV="1">
                  <a:off x="5160973" y="3058980"/>
                  <a:ext cx="1889573" cy="1351636"/>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endCxn id="43" idx="2"/>
                </p:cNvCxnSpPr>
                <p:nvPr/>
              </p:nvCxnSpPr>
              <p:spPr>
                <a:xfrm rot="5400000" flipH="1" flipV="1">
                  <a:off x="1052596" y="482476"/>
                  <a:ext cx="2096048" cy="2077160"/>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cxnSpLocks/>
                </p:cNvCxnSpPr>
                <p:nvPr/>
              </p:nvCxnSpPr>
              <p:spPr>
                <a:xfrm rot="5400000">
                  <a:off x="6490399" y="3811017"/>
                  <a:ext cx="1414474" cy="12700"/>
                </a:xfrm>
                <a:prstGeom prst="bentConnector3">
                  <a:avLst>
                    <a:gd name="adj1" fmla="val 50000"/>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a:cxnSpLocks/>
                  <a:endCxn id="65" idx="2"/>
                </p:cNvCxnSpPr>
                <p:nvPr/>
              </p:nvCxnSpPr>
              <p:spPr>
                <a:xfrm rot="10800000">
                  <a:off x="1537579" y="3635523"/>
                  <a:ext cx="1824378" cy="663478"/>
                </a:xfrm>
                <a:prstGeom prst="bentConnector2">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0500" y="6697662"/>
                  <a:ext cx="7332353" cy="6354"/>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7522853" y="5874062"/>
                  <a:ext cx="0" cy="83130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1338262" y="5175250"/>
                  <a:ext cx="3055938"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2322" name="TextBox 60"/>
                <p:cNvSpPr txBox="1">
                  <a:spLocks noChangeArrowheads="1"/>
                </p:cNvSpPr>
                <p:nvPr/>
              </p:nvSpPr>
              <p:spPr bwMode="auto">
                <a:xfrm>
                  <a:off x="4507406" y="1978722"/>
                  <a:ext cx="2190750" cy="830997"/>
                </a:xfrm>
                <a:prstGeom prst="rect">
                  <a:avLst/>
                </a:prstGeom>
                <a:noFill/>
                <a:ln w="9525">
                  <a:noFill/>
                  <a:miter lim="800000"/>
                  <a:headEnd/>
                  <a:tailEnd/>
                </a:ln>
              </p:spPr>
              <p:txBody>
                <a:bodyPr wrap="square">
                  <a:spAutoFit/>
                </a:bodyPr>
                <a:lstStyle/>
                <a:p>
                  <a:pPr algn="r"/>
                  <a:r>
                    <a:rPr lang="en-GB" sz="1600" dirty="0">
                      <a:latin typeface="Calibri" pitchFamily="34" charset="0"/>
                    </a:rPr>
                    <a:t>Collated info</a:t>
                  </a:r>
                </a:p>
                <a:p>
                  <a:pPr algn="r"/>
                  <a:r>
                    <a:rPr lang="en-GB" sz="1600" dirty="0">
                      <a:latin typeface="Calibri" pitchFamily="34" charset="0"/>
                    </a:rPr>
                    <a:t>about changes</a:t>
                  </a:r>
                </a:p>
                <a:p>
                  <a:pPr algn="r"/>
                  <a:r>
                    <a:rPr lang="en-GB" sz="1600">
                      <a:latin typeface="Calibri" pitchFamily="34" charset="0"/>
                    </a:rPr>
                    <a:t>in environment</a:t>
                  </a:r>
                  <a:endParaRPr lang="en-GB" sz="1600" dirty="0">
                    <a:latin typeface="Calibri" pitchFamily="34" charset="0"/>
                  </a:endParaRPr>
                </a:p>
              </p:txBody>
            </p:sp>
            <p:sp>
              <p:nvSpPr>
                <p:cNvPr id="12324" name="TextBox 60"/>
                <p:cNvSpPr txBox="1">
                  <a:spLocks noChangeArrowheads="1"/>
                </p:cNvSpPr>
                <p:nvPr/>
              </p:nvSpPr>
              <p:spPr bwMode="auto">
                <a:xfrm>
                  <a:off x="6373899" y="6237312"/>
                  <a:ext cx="1114425" cy="338554"/>
                </a:xfrm>
                <a:prstGeom prst="rect">
                  <a:avLst/>
                </a:prstGeom>
                <a:noFill/>
                <a:ln w="9525">
                  <a:noFill/>
                  <a:miter lim="800000"/>
                  <a:headEnd/>
                  <a:tailEnd/>
                </a:ln>
              </p:spPr>
              <p:txBody>
                <a:bodyPr>
                  <a:spAutoFit/>
                </a:bodyPr>
                <a:lstStyle/>
                <a:p>
                  <a:pPr algn="r"/>
                  <a:r>
                    <a:rPr lang="en-GB" sz="1600" dirty="0">
                      <a:latin typeface="Calibri" pitchFamily="34" charset="0"/>
                    </a:rPr>
                    <a:t>Requests</a:t>
                  </a:r>
                </a:p>
              </p:txBody>
            </p:sp>
            <p:sp>
              <p:nvSpPr>
                <p:cNvPr id="12325" name="TextBox 60"/>
                <p:cNvSpPr txBox="1">
                  <a:spLocks noChangeArrowheads="1"/>
                </p:cNvSpPr>
                <p:nvPr/>
              </p:nvSpPr>
              <p:spPr bwMode="auto">
                <a:xfrm>
                  <a:off x="4283968" y="5207000"/>
                  <a:ext cx="2482850" cy="338138"/>
                </a:xfrm>
                <a:prstGeom prst="rect">
                  <a:avLst/>
                </a:prstGeom>
                <a:noFill/>
                <a:ln w="9525">
                  <a:noFill/>
                  <a:miter lim="800000"/>
                  <a:headEnd/>
                  <a:tailEnd/>
                </a:ln>
              </p:spPr>
              <p:txBody>
                <a:bodyPr>
                  <a:spAutoFit/>
                </a:bodyPr>
                <a:lstStyle/>
                <a:p>
                  <a:r>
                    <a:rPr lang="en-GB" sz="1600">
                      <a:latin typeface="Calibri" pitchFamily="34" charset="0"/>
                    </a:rPr>
                    <a:t>Product technologies</a:t>
                  </a:r>
                </a:p>
              </p:txBody>
            </p:sp>
            <p:sp>
              <p:nvSpPr>
                <p:cNvPr id="12326" name="TextBox 60"/>
                <p:cNvSpPr txBox="1">
                  <a:spLocks noChangeArrowheads="1"/>
                </p:cNvSpPr>
                <p:nvPr/>
              </p:nvSpPr>
              <p:spPr bwMode="auto">
                <a:xfrm>
                  <a:off x="3409796" y="5704994"/>
                  <a:ext cx="893762" cy="338137"/>
                </a:xfrm>
                <a:prstGeom prst="rect">
                  <a:avLst/>
                </a:prstGeom>
                <a:noFill/>
                <a:ln w="9525">
                  <a:noFill/>
                  <a:miter lim="800000"/>
                  <a:headEnd/>
                  <a:tailEnd/>
                </a:ln>
              </p:spPr>
              <p:txBody>
                <a:bodyPr>
                  <a:spAutoFit/>
                </a:bodyPr>
                <a:lstStyle/>
                <a:p>
                  <a:r>
                    <a:rPr lang="en-GB" sz="1600" dirty="0">
                      <a:latin typeface="Calibri" pitchFamily="34" charset="0"/>
                    </a:rPr>
                    <a:t>Surveys</a:t>
                  </a:r>
                </a:p>
              </p:txBody>
            </p:sp>
            <p:sp>
              <p:nvSpPr>
                <p:cNvPr id="12327" name="TextBox 60"/>
                <p:cNvSpPr txBox="1">
                  <a:spLocks noChangeArrowheads="1"/>
                </p:cNvSpPr>
                <p:nvPr/>
              </p:nvSpPr>
              <p:spPr bwMode="auto">
                <a:xfrm>
                  <a:off x="2152142" y="4997180"/>
                  <a:ext cx="1428750" cy="584200"/>
                </a:xfrm>
                <a:prstGeom prst="rect">
                  <a:avLst/>
                </a:prstGeom>
                <a:noFill/>
                <a:ln w="9525">
                  <a:noFill/>
                  <a:miter lim="800000"/>
                  <a:headEnd/>
                  <a:tailEnd/>
                </a:ln>
              </p:spPr>
              <p:txBody>
                <a:bodyPr>
                  <a:spAutoFit/>
                </a:bodyPr>
                <a:lstStyle/>
                <a:p>
                  <a:pPr algn="ctr"/>
                  <a:r>
                    <a:rPr lang="en-GB" sz="1600" dirty="0">
                      <a:latin typeface="Calibri" pitchFamily="34" charset="0"/>
                    </a:rPr>
                    <a:t>Service requirements</a:t>
                  </a:r>
                </a:p>
              </p:txBody>
            </p:sp>
            <p:sp>
              <p:nvSpPr>
                <p:cNvPr id="12328" name="TextBox 60"/>
                <p:cNvSpPr txBox="1">
                  <a:spLocks noChangeArrowheads="1"/>
                </p:cNvSpPr>
                <p:nvPr/>
              </p:nvSpPr>
              <p:spPr bwMode="auto">
                <a:xfrm>
                  <a:off x="2274082" y="4654550"/>
                  <a:ext cx="893762" cy="338138"/>
                </a:xfrm>
                <a:prstGeom prst="rect">
                  <a:avLst/>
                </a:prstGeom>
                <a:noFill/>
                <a:ln w="9525">
                  <a:noFill/>
                  <a:miter lim="800000"/>
                  <a:headEnd/>
                  <a:tailEnd/>
                </a:ln>
              </p:spPr>
              <p:txBody>
                <a:bodyPr>
                  <a:spAutoFit/>
                </a:bodyPr>
                <a:lstStyle/>
                <a:p>
                  <a:r>
                    <a:rPr lang="en-GB" sz="1600" dirty="0">
                      <a:latin typeface="Calibri" pitchFamily="34" charset="0"/>
                    </a:rPr>
                    <a:t>Surveys</a:t>
                  </a:r>
                </a:p>
              </p:txBody>
            </p:sp>
            <p:sp>
              <p:nvSpPr>
                <p:cNvPr id="12329" name="TextBox 60"/>
                <p:cNvSpPr txBox="1">
                  <a:spLocks noChangeArrowheads="1"/>
                </p:cNvSpPr>
                <p:nvPr/>
              </p:nvSpPr>
              <p:spPr bwMode="auto">
                <a:xfrm>
                  <a:off x="214040" y="3648075"/>
                  <a:ext cx="1117600" cy="338554"/>
                </a:xfrm>
                <a:prstGeom prst="rect">
                  <a:avLst/>
                </a:prstGeom>
                <a:noFill/>
                <a:ln w="9525">
                  <a:noFill/>
                  <a:miter lim="800000"/>
                  <a:headEnd/>
                  <a:tailEnd/>
                </a:ln>
              </p:spPr>
              <p:txBody>
                <a:bodyPr>
                  <a:spAutoFit/>
                </a:bodyPr>
                <a:lstStyle/>
                <a:p>
                  <a:r>
                    <a:rPr lang="en-GB" sz="1600" dirty="0">
                      <a:latin typeface="Calibri" pitchFamily="34" charset="0"/>
                    </a:rPr>
                    <a:t>Results</a:t>
                  </a:r>
                </a:p>
              </p:txBody>
            </p:sp>
            <p:sp>
              <p:nvSpPr>
                <p:cNvPr id="12330" name="TextBox 60"/>
                <p:cNvSpPr txBox="1">
                  <a:spLocks noChangeArrowheads="1"/>
                </p:cNvSpPr>
                <p:nvPr/>
              </p:nvSpPr>
              <p:spPr bwMode="auto">
                <a:xfrm>
                  <a:off x="1158578" y="3648075"/>
                  <a:ext cx="1973262" cy="584200"/>
                </a:xfrm>
                <a:prstGeom prst="rect">
                  <a:avLst/>
                </a:prstGeom>
                <a:noFill/>
                <a:ln w="9525">
                  <a:noFill/>
                  <a:miter lim="800000"/>
                  <a:headEnd/>
                  <a:tailEnd/>
                </a:ln>
              </p:spPr>
              <p:txBody>
                <a:bodyPr>
                  <a:spAutoFit/>
                </a:bodyPr>
                <a:lstStyle/>
                <a:p>
                  <a:r>
                    <a:rPr lang="en-GB" sz="1600" dirty="0">
                      <a:latin typeface="Calibri" pitchFamily="34" charset="0"/>
                    </a:rPr>
                    <a:t>Preservation requirements</a:t>
                  </a:r>
                </a:p>
              </p:txBody>
            </p:sp>
            <p:sp>
              <p:nvSpPr>
                <p:cNvPr id="12331" name="TextBox 60"/>
                <p:cNvSpPr txBox="1">
                  <a:spLocks noChangeArrowheads="1"/>
                </p:cNvSpPr>
                <p:nvPr/>
              </p:nvSpPr>
              <p:spPr bwMode="auto">
                <a:xfrm>
                  <a:off x="4322594" y="754066"/>
                  <a:ext cx="4320001" cy="584775"/>
                </a:xfrm>
                <a:prstGeom prst="rect">
                  <a:avLst/>
                </a:prstGeom>
                <a:noFill/>
                <a:ln w="9525">
                  <a:noFill/>
                  <a:miter lim="800000"/>
                  <a:headEnd/>
                  <a:tailEnd/>
                </a:ln>
              </p:spPr>
              <p:txBody>
                <a:bodyPr wrap="square" rIns="0">
                  <a:spAutoFit/>
                </a:bodyPr>
                <a:lstStyle/>
                <a:p>
                  <a:pPr algn="r"/>
                  <a:r>
                    <a:rPr lang="en-GB" sz="1600" dirty="0">
                      <a:latin typeface="Calibri" pitchFamily="34" charset="0"/>
                    </a:rPr>
                    <a:t>Proposals; Rec. for system evolution; Risk analysis reports</a:t>
                  </a:r>
                </a:p>
              </p:txBody>
            </p:sp>
            <p:sp>
              <p:nvSpPr>
                <p:cNvPr id="12332" name="TextBox 60"/>
                <p:cNvSpPr txBox="1">
                  <a:spLocks noChangeArrowheads="1"/>
                </p:cNvSpPr>
                <p:nvPr/>
              </p:nvSpPr>
              <p:spPr bwMode="auto">
                <a:xfrm>
                  <a:off x="4328539" y="1121839"/>
                  <a:ext cx="4320000" cy="830997"/>
                </a:xfrm>
                <a:prstGeom prst="rect">
                  <a:avLst/>
                </a:prstGeom>
                <a:noFill/>
                <a:ln w="9525">
                  <a:noFill/>
                  <a:miter lim="800000"/>
                  <a:headEnd/>
                  <a:tailEnd/>
                </a:ln>
              </p:spPr>
              <p:txBody>
                <a:bodyPr wrap="square">
                  <a:spAutoFit/>
                </a:bodyPr>
                <a:lstStyle/>
                <a:p>
                  <a:r>
                    <a:rPr lang="en-GB" sz="1600" dirty="0">
                      <a:latin typeface="Calibri" pitchFamily="34" charset="0"/>
                    </a:rPr>
                    <a:t>Operating policies, procedures, standards</a:t>
                  </a:r>
                </a:p>
                <a:p>
                  <a:r>
                    <a:rPr lang="en-GB" sz="1600" dirty="0">
                      <a:latin typeface="Calibri" pitchFamily="34" charset="0"/>
                    </a:rPr>
                    <a:t>Inventory reports; Performance info</a:t>
                  </a:r>
                </a:p>
                <a:p>
                  <a:r>
                    <a:rPr lang="en-GB" sz="1600" dirty="0">
                      <a:latin typeface="Calibri" pitchFamily="34" charset="0"/>
                    </a:rPr>
                    <a:t>Consumer comments</a:t>
                  </a:r>
                </a:p>
              </p:txBody>
            </p:sp>
            <p:sp>
              <p:nvSpPr>
                <p:cNvPr id="12333" name="TextBox 60"/>
                <p:cNvSpPr txBox="1">
                  <a:spLocks noChangeArrowheads="1"/>
                </p:cNvSpPr>
                <p:nvPr/>
              </p:nvSpPr>
              <p:spPr bwMode="auto">
                <a:xfrm>
                  <a:off x="1115616" y="440668"/>
                  <a:ext cx="2071687" cy="1077913"/>
                </a:xfrm>
                <a:prstGeom prst="rect">
                  <a:avLst/>
                </a:prstGeom>
                <a:noFill/>
                <a:ln w="9525">
                  <a:noFill/>
                  <a:miter lim="800000"/>
                  <a:headEnd/>
                  <a:tailEnd/>
                </a:ln>
              </p:spPr>
              <p:txBody>
                <a:bodyPr>
                  <a:spAutoFit/>
                </a:bodyPr>
                <a:lstStyle/>
                <a:p>
                  <a:pPr algn="r"/>
                  <a:r>
                    <a:rPr lang="en-GB" sz="1600" dirty="0">
                      <a:latin typeface="Calibri" pitchFamily="34" charset="0"/>
                    </a:rPr>
                    <a:t>AIP/SIP templates</a:t>
                  </a:r>
                </a:p>
                <a:p>
                  <a:pPr algn="r"/>
                  <a:r>
                    <a:rPr lang="en-GB" sz="1600" dirty="0">
                      <a:latin typeface="Calibri" pitchFamily="34" charset="0"/>
                    </a:rPr>
                    <a:t>AIP/SIP reviews</a:t>
                  </a:r>
                </a:p>
                <a:p>
                  <a:pPr algn="r"/>
                  <a:r>
                    <a:rPr lang="en-GB" sz="1600" dirty="0">
                      <a:latin typeface="Calibri" pitchFamily="34" charset="0"/>
                    </a:rPr>
                    <a:t>Preservation plans</a:t>
                  </a:r>
                </a:p>
                <a:p>
                  <a:pPr algn="r"/>
                  <a:r>
                    <a:rPr lang="en-GB" sz="1600" dirty="0">
                      <a:latin typeface="Calibri" pitchFamily="34" charset="0"/>
                    </a:rPr>
                    <a:t>Customization advice</a:t>
                  </a:r>
                </a:p>
              </p:txBody>
            </p:sp>
            <p:sp>
              <p:nvSpPr>
                <p:cNvPr id="12334" name="TextBox 60"/>
                <p:cNvSpPr txBox="1">
                  <a:spLocks noChangeArrowheads="1"/>
                </p:cNvSpPr>
                <p:nvPr/>
              </p:nvSpPr>
              <p:spPr bwMode="auto">
                <a:xfrm>
                  <a:off x="1081088" y="1738083"/>
                  <a:ext cx="2158764" cy="830997"/>
                </a:xfrm>
                <a:prstGeom prst="rect">
                  <a:avLst/>
                </a:prstGeom>
                <a:noFill/>
                <a:ln w="9525">
                  <a:noFill/>
                  <a:miter lim="800000"/>
                  <a:headEnd/>
                  <a:tailEnd/>
                </a:ln>
              </p:spPr>
              <p:txBody>
                <a:bodyPr wrap="square">
                  <a:spAutoFit/>
                </a:bodyPr>
                <a:lstStyle/>
                <a:p>
                  <a:r>
                    <a:rPr lang="en-GB" sz="1600" dirty="0">
                      <a:latin typeface="Calibri" pitchFamily="34" charset="0"/>
                    </a:rPr>
                    <a:t>Approved standards</a:t>
                  </a:r>
                </a:p>
                <a:p>
                  <a:r>
                    <a:rPr lang="en-GB" sz="1600" dirty="0">
                      <a:latin typeface="Calibri" pitchFamily="34" charset="0"/>
                    </a:rPr>
                    <a:t>Preservation </a:t>
                  </a:r>
                  <a:r>
                    <a:rPr lang="en-GB" sz="1600" dirty="0" err="1">
                      <a:latin typeface="Calibri" pitchFamily="34" charset="0"/>
                    </a:rPr>
                    <a:t>reqmts</a:t>
                  </a:r>
                  <a:endParaRPr lang="en-GB" sz="1600" dirty="0">
                    <a:latin typeface="Calibri" pitchFamily="34" charset="0"/>
                  </a:endParaRPr>
                </a:p>
                <a:p>
                  <a:r>
                    <a:rPr lang="en-GB" sz="1600" dirty="0">
                      <a:latin typeface="Calibri" pitchFamily="34" charset="0"/>
                    </a:rPr>
                    <a:t>Preservation objectives</a:t>
                  </a:r>
                </a:p>
              </p:txBody>
            </p:sp>
            <p:sp>
              <p:nvSpPr>
                <p:cNvPr id="12335" name="TextBox 60"/>
                <p:cNvSpPr txBox="1">
                  <a:spLocks noChangeArrowheads="1"/>
                </p:cNvSpPr>
                <p:nvPr/>
              </p:nvSpPr>
              <p:spPr bwMode="auto">
                <a:xfrm>
                  <a:off x="2452688" y="2579191"/>
                  <a:ext cx="895350" cy="339725"/>
                </a:xfrm>
                <a:prstGeom prst="rect">
                  <a:avLst/>
                </a:prstGeom>
                <a:noFill/>
                <a:ln w="9525">
                  <a:noFill/>
                  <a:miter lim="800000"/>
                  <a:headEnd/>
                  <a:tailEnd/>
                </a:ln>
              </p:spPr>
              <p:txBody>
                <a:bodyPr>
                  <a:spAutoFit/>
                </a:bodyPr>
                <a:lstStyle/>
                <a:p>
                  <a:pPr algn="r"/>
                  <a:r>
                    <a:rPr lang="en-GB" sz="1600" dirty="0">
                      <a:latin typeface="Calibri" pitchFamily="34" charset="0"/>
                    </a:rPr>
                    <a:t>Issues</a:t>
                  </a:r>
                </a:p>
              </p:txBody>
            </p:sp>
            <p:sp>
              <p:nvSpPr>
                <p:cNvPr id="12336" name="TextBox 60"/>
                <p:cNvSpPr txBox="1">
                  <a:spLocks noChangeArrowheads="1"/>
                </p:cNvSpPr>
                <p:nvPr/>
              </p:nvSpPr>
              <p:spPr bwMode="auto">
                <a:xfrm>
                  <a:off x="2125663" y="2874838"/>
                  <a:ext cx="893762" cy="338138"/>
                </a:xfrm>
                <a:prstGeom prst="rect">
                  <a:avLst/>
                </a:prstGeom>
                <a:noFill/>
                <a:ln w="9525">
                  <a:noFill/>
                  <a:miter lim="800000"/>
                  <a:headEnd/>
                  <a:tailEnd/>
                </a:ln>
              </p:spPr>
              <p:txBody>
                <a:bodyPr>
                  <a:spAutoFit/>
                </a:bodyPr>
                <a:lstStyle/>
                <a:p>
                  <a:r>
                    <a:rPr lang="en-GB" sz="1600">
                      <a:latin typeface="Calibri" pitchFamily="34" charset="0"/>
                    </a:rPr>
                    <a:t>Advice</a:t>
                  </a:r>
                </a:p>
              </p:txBody>
            </p:sp>
            <p:sp>
              <p:nvSpPr>
                <p:cNvPr id="35" name="TextBox 60"/>
                <p:cNvSpPr txBox="1">
                  <a:spLocks noChangeArrowheads="1"/>
                </p:cNvSpPr>
                <p:nvPr/>
              </p:nvSpPr>
              <p:spPr bwMode="auto">
                <a:xfrm>
                  <a:off x="5004048" y="3176972"/>
                  <a:ext cx="1997869" cy="830997"/>
                </a:xfrm>
                <a:prstGeom prst="rect">
                  <a:avLst/>
                </a:prstGeom>
                <a:noFill/>
                <a:ln w="9525">
                  <a:noFill/>
                  <a:miter lim="800000"/>
                  <a:headEnd/>
                  <a:tailEnd/>
                </a:ln>
              </p:spPr>
              <p:txBody>
                <a:bodyPr wrap="square">
                  <a:spAutoFit/>
                </a:bodyPr>
                <a:lstStyle/>
                <a:p>
                  <a:pPr algn="r"/>
                  <a:r>
                    <a:rPr lang="en-GB" sz="1600" dirty="0">
                      <a:latin typeface="Calibri" pitchFamily="34" charset="0"/>
                    </a:rPr>
                    <a:t>Reports</a:t>
                  </a:r>
                </a:p>
                <a:p>
                  <a:pPr algn="r"/>
                  <a:r>
                    <a:rPr lang="en-GB" sz="1600" dirty="0">
                      <a:latin typeface="Calibri" pitchFamily="34" charset="0"/>
                    </a:rPr>
                    <a:t>Requirement alerts</a:t>
                  </a:r>
                </a:p>
                <a:p>
                  <a:pPr algn="r"/>
                  <a:r>
                    <a:rPr lang="en-GB" sz="1600" dirty="0">
                      <a:latin typeface="Calibri" pitchFamily="34" charset="0"/>
                    </a:rPr>
                    <a:t>Emerging standards</a:t>
                  </a:r>
                </a:p>
              </p:txBody>
            </p:sp>
            <p:sp>
              <p:nvSpPr>
                <p:cNvPr id="43" name="Rektangel med afklippet hjørne i samme side 42"/>
                <p:cNvSpPr/>
                <p:nvPr/>
              </p:nvSpPr>
              <p:spPr>
                <a:xfrm>
                  <a:off x="3139200" y="116632"/>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a:solidFill>
                        <a:prstClr val="black"/>
                      </a:solidFill>
                    </a:rPr>
                    <a:t>Administration</a:t>
                  </a:r>
                  <a:endParaRPr lang="en-US" b="1" dirty="0">
                    <a:solidFill>
                      <a:prstClr val="black"/>
                    </a:solidFill>
                  </a:endParaRPr>
                </a:p>
              </p:txBody>
            </p:sp>
            <p:sp>
              <p:nvSpPr>
                <p:cNvPr id="40" name="Afrundet rektangel 39"/>
                <p:cNvSpPr/>
                <p:nvPr/>
              </p:nvSpPr>
              <p:spPr>
                <a:xfrm>
                  <a:off x="3312000" y="6021328"/>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a:solidFill>
                        <a:schemeClr val="tx1"/>
                      </a:solidFill>
                    </a:rPr>
                    <a:t>Producer</a:t>
                  </a:r>
                </a:p>
              </p:txBody>
            </p:sp>
            <p:sp>
              <p:nvSpPr>
                <p:cNvPr id="41" name="Afrundet rektangel 40"/>
                <p:cNvSpPr/>
                <p:nvPr/>
              </p:nvSpPr>
              <p:spPr>
                <a:xfrm>
                  <a:off x="327326" y="6022637"/>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a:solidFill>
                        <a:schemeClr val="tx1"/>
                      </a:solidFill>
                    </a:rPr>
                    <a:t>Consumer</a:t>
                  </a:r>
                </a:p>
              </p:txBody>
            </p:sp>
            <p:sp>
              <p:nvSpPr>
                <p:cNvPr id="4" name="Rounded Rectangle 3"/>
                <p:cNvSpPr/>
                <p:nvPr/>
              </p:nvSpPr>
              <p:spPr>
                <a:xfrm>
                  <a:off x="3371861" y="3830385"/>
                  <a:ext cx="1789112"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Monitor Designated Community</a:t>
                  </a:r>
                </a:p>
              </p:txBody>
            </p:sp>
            <p:sp>
              <p:nvSpPr>
                <p:cNvPr id="37" name="Rounded Rectangle 4"/>
                <p:cNvSpPr/>
                <p:nvPr/>
              </p:nvSpPr>
              <p:spPr>
                <a:xfrm>
                  <a:off x="6667200" y="1908498"/>
                  <a:ext cx="21907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Preservation Watch</a:t>
                  </a:r>
                </a:p>
              </p:txBody>
            </p:sp>
            <p:sp>
              <p:nvSpPr>
                <p:cNvPr id="42" name="TextBox 60"/>
                <p:cNvSpPr txBox="1">
                  <a:spLocks noChangeArrowheads="1"/>
                </p:cNvSpPr>
                <p:nvPr/>
              </p:nvSpPr>
              <p:spPr bwMode="auto">
                <a:xfrm>
                  <a:off x="6980696" y="4115981"/>
                  <a:ext cx="1114425" cy="338554"/>
                </a:xfrm>
                <a:prstGeom prst="rect">
                  <a:avLst/>
                </a:prstGeom>
                <a:noFill/>
                <a:ln w="9525">
                  <a:noFill/>
                  <a:miter lim="800000"/>
                  <a:headEnd/>
                  <a:tailEnd/>
                </a:ln>
              </p:spPr>
              <p:txBody>
                <a:bodyPr>
                  <a:spAutoFit/>
                </a:bodyPr>
                <a:lstStyle/>
                <a:p>
                  <a:pPr algn="r"/>
                  <a:r>
                    <a:rPr lang="en-GB" sz="1600" dirty="0">
                      <a:latin typeface="Calibri" pitchFamily="34" charset="0"/>
                    </a:rPr>
                    <a:t>Requests</a:t>
                  </a:r>
                </a:p>
              </p:txBody>
            </p:sp>
            <p:cxnSp>
              <p:nvCxnSpPr>
                <p:cNvPr id="52" name="Shape 25"/>
                <p:cNvCxnSpPr>
                  <a:cxnSpLocks/>
                  <a:stCxn id="3" idx="3"/>
                  <a:endCxn id="37" idx="1"/>
                </p:cNvCxnSpPr>
                <p:nvPr/>
              </p:nvCxnSpPr>
              <p:spPr>
                <a:xfrm>
                  <a:off x="5192713" y="2486819"/>
                  <a:ext cx="1474487" cy="1910"/>
                </a:xfrm>
                <a:prstGeom prst="bentConnector3">
                  <a:avLst>
                    <a:gd name="adj1" fmla="val 50000"/>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grpSp>
          <p:cxnSp>
            <p:nvCxnSpPr>
              <p:cNvPr id="12" name="Connector: Elbow 11">
                <a:extLst>
                  <a:ext uri="{FF2B5EF4-FFF2-40B4-BE49-F238E27FC236}">
                    <a16:creationId xmlns:a16="http://schemas.microsoft.com/office/drawing/2014/main" id="{68B67530-5A35-46D9-B82B-E1C251DC7116}"/>
                  </a:ext>
                </a:extLst>
              </p:cNvPr>
              <p:cNvCxnSpPr>
                <a:cxnSpLocks/>
                <a:stCxn id="4" idx="1"/>
                <a:endCxn id="41" idx="0"/>
              </p:cNvCxnSpPr>
              <p:nvPr/>
            </p:nvCxnSpPr>
            <p:spPr>
              <a:xfrm rot="10800000" flipV="1">
                <a:off x="1265127" y="4420867"/>
                <a:ext cx="2106735" cy="1612021"/>
              </a:xfrm>
              <a:prstGeom prst="bentConnector2">
                <a:avLst/>
              </a:prstGeom>
              <a:ln w="31750">
                <a:solidFill>
                  <a:schemeClr val="tx1"/>
                </a:solidFill>
                <a:prstDash val="solid"/>
                <a:headEnd type="arrow" w="lg" len="lg"/>
                <a:tailEnd type="arrow"/>
              </a:ln>
            </p:spPr>
            <p:style>
              <a:lnRef idx="1">
                <a:schemeClr val="accent1"/>
              </a:lnRef>
              <a:fillRef idx="0">
                <a:schemeClr val="accent1"/>
              </a:fillRef>
              <a:effectRef idx="0">
                <a:schemeClr val="accent1"/>
              </a:effectRef>
              <a:fontRef idx="minor">
                <a:schemeClr val="tx1"/>
              </a:fontRef>
            </p:style>
          </p:cxnSp>
        </p:grpSp>
      </p:grpSp>
      <p:sp>
        <p:nvSpPr>
          <p:cNvPr id="69" name="TextBox 68">
            <a:extLst>
              <a:ext uri="{FF2B5EF4-FFF2-40B4-BE49-F238E27FC236}">
                <a16:creationId xmlns:a16="http://schemas.microsoft.com/office/drawing/2014/main" id="{6564868E-6604-4A95-890A-F6548398C063}"/>
              </a:ext>
            </a:extLst>
          </p:cNvPr>
          <p:cNvSpPr txBox="1"/>
          <p:nvPr/>
        </p:nvSpPr>
        <p:spPr>
          <a:xfrm>
            <a:off x="473381" y="1433198"/>
            <a:ext cx="4652026" cy="369332"/>
          </a:xfrm>
          <a:prstGeom prst="rect">
            <a:avLst/>
          </a:prstGeom>
          <a:noFill/>
        </p:spPr>
        <p:txBody>
          <a:bodyPr wrap="square" rtlCol="0">
            <a:spAutoFit/>
          </a:bodyPr>
          <a:lstStyle/>
          <a:p>
            <a:pPr algn="ctr"/>
            <a:r>
              <a:rPr lang="en-GB" b="1" dirty="0"/>
              <a:t>PRESERVATION PLANNING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ktangel med afklippet hjørne i samme side 50">
            <a:extLst>
              <a:ext uri="{FF2B5EF4-FFF2-40B4-BE49-F238E27FC236}">
                <a16:creationId xmlns:a16="http://schemas.microsoft.com/office/drawing/2014/main" id="{073F6557-B38C-45FE-A9C6-83AA87F1366D}"/>
              </a:ext>
            </a:extLst>
          </p:cNvPr>
          <p:cNvSpPr/>
          <p:nvPr/>
        </p:nvSpPr>
        <p:spPr>
          <a:xfrm>
            <a:off x="1036205" y="59155"/>
            <a:ext cx="5320531" cy="6359213"/>
          </a:xfrm>
          <a:prstGeom prst="snip2SameRect">
            <a:avLst>
              <a:gd name="adj1" fmla="val 9363"/>
              <a:gd name="adj2" fmla="val 9887"/>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endParaRPr lang="en-GB" b="1" dirty="0">
              <a:solidFill>
                <a:schemeClr val="tx1"/>
              </a:solidFill>
            </a:endParaRPr>
          </a:p>
        </p:txBody>
      </p:sp>
      <p:sp>
        <p:nvSpPr>
          <p:cNvPr id="2" name="Rounded Rectangle 1"/>
          <p:cNvSpPr/>
          <p:nvPr/>
        </p:nvSpPr>
        <p:spPr>
          <a:xfrm>
            <a:off x="1714587" y="317262"/>
            <a:ext cx="1471612" cy="3497262"/>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Co-ordinate Access Activities</a:t>
            </a:r>
          </a:p>
        </p:txBody>
      </p:sp>
      <p:sp>
        <p:nvSpPr>
          <p:cNvPr id="8" name="Rounded Rectangle 7"/>
          <p:cNvSpPr/>
          <p:nvPr/>
        </p:nvSpPr>
        <p:spPr>
          <a:xfrm>
            <a:off x="1892813" y="4661544"/>
            <a:ext cx="1216025" cy="1136650"/>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a:t>
            </a:r>
          </a:p>
          <a:p>
            <a:pPr algn="ctr" fontAlgn="auto">
              <a:spcBef>
                <a:spcPts val="0"/>
              </a:spcBef>
              <a:spcAft>
                <a:spcPts val="0"/>
              </a:spcAft>
              <a:defRPr/>
            </a:pPr>
            <a:r>
              <a:rPr lang="en-GB" b="1" dirty="0">
                <a:solidFill>
                  <a:schemeClr val="tx1"/>
                </a:solidFill>
              </a:rPr>
              <a:t>DIP</a:t>
            </a:r>
          </a:p>
        </p:txBody>
      </p:sp>
      <p:cxnSp>
        <p:nvCxnSpPr>
          <p:cNvPr id="10" name="Straight Arrow Connector 9"/>
          <p:cNvCxnSpPr/>
          <p:nvPr/>
        </p:nvCxnSpPr>
        <p:spPr>
          <a:xfrm rot="5400000" flipH="1" flipV="1">
            <a:off x="2274989" y="4251821"/>
            <a:ext cx="785812"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487700" y="4251821"/>
            <a:ext cx="785812"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62064" y="1052736"/>
            <a:ext cx="1252523" cy="1587"/>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a:off x="3186199" y="681513"/>
            <a:ext cx="5396871" cy="3453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3092551" y="5339260"/>
            <a:ext cx="3495673" cy="33956"/>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13343" name="TextBox 60"/>
          <p:cNvSpPr txBox="1">
            <a:spLocks noChangeArrowheads="1"/>
          </p:cNvSpPr>
          <p:nvPr/>
        </p:nvSpPr>
        <p:spPr bwMode="auto">
          <a:xfrm>
            <a:off x="3556101" y="145471"/>
            <a:ext cx="2070100" cy="1077218"/>
          </a:xfrm>
          <a:prstGeom prst="rect">
            <a:avLst/>
          </a:prstGeom>
          <a:noFill/>
          <a:ln w="9525">
            <a:noFill/>
            <a:miter lim="800000"/>
            <a:headEnd/>
            <a:tailEnd/>
          </a:ln>
        </p:spPr>
        <p:txBody>
          <a:bodyPr tIns="0">
            <a:spAutoFit/>
          </a:bodyPr>
          <a:lstStyle/>
          <a:p>
            <a:r>
              <a:rPr lang="en-GB" sz="1600" dirty="0">
                <a:latin typeface="Calibri" pitchFamily="34" charset="0"/>
              </a:rPr>
              <a:t>Order</a:t>
            </a:r>
          </a:p>
          <a:p>
            <a:r>
              <a:rPr lang="en-GB" sz="1600" dirty="0">
                <a:latin typeface="Calibri" pitchFamily="34" charset="0"/>
              </a:rPr>
              <a:t>Assistance request</a:t>
            </a:r>
            <a:br>
              <a:rPr lang="en-GB" sz="1600" dirty="0">
                <a:latin typeface="Calibri" pitchFamily="34" charset="0"/>
              </a:rPr>
            </a:br>
            <a:endParaRPr lang="en-GB" sz="300" dirty="0">
              <a:latin typeface="Calibri" pitchFamily="34" charset="0"/>
            </a:endParaRPr>
          </a:p>
          <a:p>
            <a:r>
              <a:rPr lang="en-GB" sz="1600" dirty="0">
                <a:latin typeface="Calibri" pitchFamily="34" charset="0"/>
              </a:rPr>
              <a:t>Query request</a:t>
            </a:r>
          </a:p>
          <a:p>
            <a:r>
              <a:rPr lang="en-GB" sz="1600" dirty="0">
                <a:latin typeface="Calibri" pitchFamily="34" charset="0"/>
              </a:rPr>
              <a:t>Report request</a:t>
            </a:r>
          </a:p>
        </p:txBody>
      </p:sp>
      <p:sp>
        <p:nvSpPr>
          <p:cNvPr id="13348" name="TextBox 60"/>
          <p:cNvSpPr txBox="1">
            <a:spLocks noChangeArrowheads="1"/>
          </p:cNvSpPr>
          <p:nvPr/>
        </p:nvSpPr>
        <p:spPr bwMode="auto">
          <a:xfrm>
            <a:off x="5363006" y="4869160"/>
            <a:ext cx="1225218" cy="292388"/>
          </a:xfrm>
          <a:prstGeom prst="rect">
            <a:avLst/>
          </a:prstGeom>
          <a:noFill/>
          <a:ln w="9525">
            <a:noFill/>
            <a:miter lim="800000"/>
            <a:headEnd/>
            <a:tailEnd/>
          </a:ln>
        </p:spPr>
        <p:txBody>
          <a:bodyPr wrap="square" bIns="0">
            <a:spAutoFit/>
          </a:bodyPr>
          <a:lstStyle/>
          <a:p>
            <a:pPr algn="r"/>
            <a:r>
              <a:rPr lang="en-GB" sz="1600" dirty="0">
                <a:latin typeface="Calibri" pitchFamily="34" charset="0"/>
              </a:rPr>
              <a:t>AIP request</a:t>
            </a:r>
          </a:p>
        </p:txBody>
      </p:sp>
      <p:sp>
        <p:nvSpPr>
          <p:cNvPr id="13349" name="TextBox 60"/>
          <p:cNvSpPr txBox="1">
            <a:spLocks noChangeArrowheads="1"/>
          </p:cNvSpPr>
          <p:nvPr/>
        </p:nvSpPr>
        <p:spPr bwMode="auto">
          <a:xfrm>
            <a:off x="3476989" y="5484534"/>
            <a:ext cx="2054225" cy="538609"/>
          </a:xfrm>
          <a:prstGeom prst="rect">
            <a:avLst/>
          </a:prstGeom>
          <a:noFill/>
          <a:ln w="9525">
            <a:noFill/>
            <a:miter lim="800000"/>
            <a:headEnd/>
            <a:tailEnd/>
          </a:ln>
        </p:spPr>
        <p:txBody>
          <a:bodyPr bIns="0">
            <a:spAutoFit/>
          </a:bodyPr>
          <a:lstStyle/>
          <a:p>
            <a:r>
              <a:rPr lang="en-GB" sz="1600" dirty="0">
                <a:latin typeface="Calibri" pitchFamily="34" charset="0"/>
              </a:rPr>
              <a:t>AIP </a:t>
            </a:r>
            <a:br>
              <a:rPr lang="en-GB" sz="1600" dirty="0">
                <a:latin typeface="Calibri" pitchFamily="34" charset="0"/>
              </a:rPr>
            </a:br>
            <a:r>
              <a:rPr lang="en-GB" sz="1600" dirty="0">
                <a:latin typeface="Calibri" pitchFamily="34" charset="0"/>
              </a:rPr>
              <a:t>Notice of transfer</a:t>
            </a:r>
          </a:p>
        </p:txBody>
      </p:sp>
      <p:sp>
        <p:nvSpPr>
          <p:cNvPr id="13350" name="TextBox 60"/>
          <p:cNvSpPr txBox="1">
            <a:spLocks noChangeArrowheads="1"/>
          </p:cNvSpPr>
          <p:nvPr/>
        </p:nvSpPr>
        <p:spPr bwMode="auto">
          <a:xfrm>
            <a:off x="443261" y="4602614"/>
            <a:ext cx="1896491" cy="535531"/>
          </a:xfrm>
          <a:prstGeom prst="rect">
            <a:avLst/>
          </a:prstGeom>
          <a:noFill/>
          <a:ln w="9525">
            <a:noFill/>
            <a:miter lim="800000"/>
            <a:headEnd/>
            <a:tailEnd/>
          </a:ln>
        </p:spPr>
        <p:txBody>
          <a:bodyPr wrap="square">
            <a:spAutoFit/>
          </a:bodyPr>
          <a:lstStyle/>
          <a:p>
            <a:pPr>
              <a:lnSpc>
                <a:spcPct val="90000"/>
              </a:lnSpc>
            </a:pPr>
            <a:r>
              <a:rPr lang="en-GB" sz="1600" dirty="0">
                <a:latin typeface="Calibri" pitchFamily="34" charset="0"/>
              </a:rPr>
              <a:t>Request</a:t>
            </a:r>
          </a:p>
          <a:p>
            <a:pPr>
              <a:lnSpc>
                <a:spcPct val="90000"/>
              </a:lnSpc>
            </a:pPr>
            <a:r>
              <a:rPr lang="en-GB" sz="1600" dirty="0">
                <a:latin typeface="Calibri" pitchFamily="34" charset="0"/>
              </a:rPr>
              <a:t>Descriptive Info.</a:t>
            </a:r>
          </a:p>
        </p:txBody>
      </p:sp>
      <p:sp>
        <p:nvSpPr>
          <p:cNvPr id="13351" name="TextBox 60"/>
          <p:cNvSpPr txBox="1">
            <a:spLocks noChangeArrowheads="1"/>
          </p:cNvSpPr>
          <p:nvPr/>
        </p:nvSpPr>
        <p:spPr bwMode="auto">
          <a:xfrm>
            <a:off x="791580" y="5286690"/>
            <a:ext cx="1584176" cy="338554"/>
          </a:xfrm>
          <a:prstGeom prst="rect">
            <a:avLst/>
          </a:prstGeom>
          <a:noFill/>
          <a:ln w="9525">
            <a:noFill/>
            <a:miter lim="800000"/>
            <a:headEnd/>
            <a:tailEnd/>
          </a:ln>
        </p:spPr>
        <p:txBody>
          <a:bodyPr wrap="square">
            <a:spAutoFit/>
          </a:bodyPr>
          <a:lstStyle/>
          <a:p>
            <a:pPr algn="r"/>
            <a:r>
              <a:rPr lang="en-GB" sz="1600" dirty="0">
                <a:latin typeface="Calibri" pitchFamily="34" charset="0"/>
              </a:rPr>
              <a:t>Descriptive Info.</a:t>
            </a:r>
          </a:p>
        </p:txBody>
      </p:sp>
      <p:sp>
        <p:nvSpPr>
          <p:cNvPr id="13352" name="TextBox 60"/>
          <p:cNvSpPr txBox="1">
            <a:spLocks noChangeArrowheads="1"/>
          </p:cNvSpPr>
          <p:nvPr/>
        </p:nvSpPr>
        <p:spPr bwMode="auto">
          <a:xfrm>
            <a:off x="392400" y="716049"/>
            <a:ext cx="1471612" cy="338138"/>
          </a:xfrm>
          <a:prstGeom prst="rect">
            <a:avLst/>
          </a:prstGeom>
          <a:noFill/>
          <a:ln w="9525">
            <a:noFill/>
            <a:miter lim="800000"/>
            <a:headEnd/>
            <a:tailEnd/>
          </a:ln>
        </p:spPr>
        <p:txBody>
          <a:bodyPr>
            <a:spAutoFit/>
          </a:bodyPr>
          <a:lstStyle/>
          <a:p>
            <a:r>
              <a:rPr lang="en-GB" sz="1600" dirty="0">
                <a:latin typeface="Calibri" pitchFamily="34" charset="0"/>
              </a:rPr>
              <a:t>Query request</a:t>
            </a:r>
          </a:p>
        </p:txBody>
      </p:sp>
      <p:sp>
        <p:nvSpPr>
          <p:cNvPr id="13353" name="TextBox 60"/>
          <p:cNvSpPr txBox="1">
            <a:spLocks noChangeArrowheads="1"/>
          </p:cNvSpPr>
          <p:nvPr/>
        </p:nvSpPr>
        <p:spPr bwMode="auto">
          <a:xfrm>
            <a:off x="423231" y="1232756"/>
            <a:ext cx="1622425" cy="246063"/>
          </a:xfrm>
          <a:prstGeom prst="rect">
            <a:avLst/>
          </a:prstGeom>
          <a:noFill/>
          <a:ln w="9525">
            <a:noFill/>
            <a:miter lim="800000"/>
            <a:headEnd/>
            <a:tailEnd/>
          </a:ln>
        </p:spPr>
        <p:txBody>
          <a:bodyPr lIns="0" tIns="0" rIns="0" bIns="0">
            <a:spAutoFit/>
          </a:bodyPr>
          <a:lstStyle/>
          <a:p>
            <a:pPr algn="r"/>
            <a:r>
              <a:rPr lang="en-GB" sz="1600" dirty="0">
                <a:latin typeface="Calibri" pitchFamily="34" charset="0"/>
              </a:rPr>
              <a:t>Query response</a:t>
            </a:r>
          </a:p>
        </p:txBody>
      </p:sp>
      <p:sp>
        <p:nvSpPr>
          <p:cNvPr id="13356" name="TextBox 60"/>
          <p:cNvSpPr txBox="1">
            <a:spLocks noChangeArrowheads="1"/>
          </p:cNvSpPr>
          <p:nvPr/>
        </p:nvSpPr>
        <p:spPr bwMode="auto">
          <a:xfrm>
            <a:off x="684849" y="3858143"/>
            <a:ext cx="1993608" cy="830997"/>
          </a:xfrm>
          <a:prstGeom prst="rect">
            <a:avLst/>
          </a:prstGeom>
          <a:noFill/>
          <a:ln w="9525">
            <a:noFill/>
            <a:miter lim="800000"/>
            <a:headEnd/>
            <a:tailEnd/>
          </a:ln>
        </p:spPr>
        <p:txBody>
          <a:bodyPr wrap="square">
            <a:spAutoFit/>
          </a:bodyPr>
          <a:lstStyle/>
          <a:p>
            <a:pPr algn="r"/>
            <a:r>
              <a:rPr lang="en-GB" sz="1600" dirty="0">
                <a:latin typeface="Calibri" pitchFamily="34" charset="0"/>
              </a:rPr>
              <a:t>DIP</a:t>
            </a:r>
            <a:br>
              <a:rPr lang="en-GB" sz="1600" dirty="0">
                <a:latin typeface="Calibri" pitchFamily="34" charset="0"/>
              </a:rPr>
            </a:br>
            <a:r>
              <a:rPr lang="en-GB" sz="1600" dirty="0">
                <a:latin typeface="Calibri" pitchFamily="34" charset="0"/>
              </a:rPr>
              <a:t>Notification that DIP is ready</a:t>
            </a:r>
          </a:p>
        </p:txBody>
      </p:sp>
      <p:sp>
        <p:nvSpPr>
          <p:cNvPr id="13357" name="Rectangle 64"/>
          <p:cNvSpPr>
            <a:spLocks noChangeArrowheads="1"/>
          </p:cNvSpPr>
          <p:nvPr/>
        </p:nvSpPr>
        <p:spPr bwMode="auto">
          <a:xfrm>
            <a:off x="2915816" y="4078895"/>
            <a:ext cx="1774825" cy="584775"/>
          </a:xfrm>
          <a:prstGeom prst="rect">
            <a:avLst/>
          </a:prstGeom>
          <a:noFill/>
          <a:ln w="9525">
            <a:noFill/>
            <a:miter lim="800000"/>
            <a:headEnd/>
            <a:tailEnd/>
          </a:ln>
        </p:spPr>
        <p:txBody>
          <a:bodyPr>
            <a:spAutoFit/>
          </a:bodyPr>
          <a:lstStyle/>
          <a:p>
            <a:r>
              <a:rPr lang="en-GB" sz="1600" dirty="0">
                <a:latin typeface="Calibri" pitchFamily="34" charset="0"/>
              </a:rPr>
              <a:t>DIP</a:t>
            </a:r>
          </a:p>
          <a:p>
            <a:r>
              <a:rPr lang="en-GB" sz="1600" dirty="0">
                <a:latin typeface="Calibri" pitchFamily="34" charset="0"/>
              </a:rPr>
              <a:t>request</a:t>
            </a:r>
          </a:p>
        </p:txBody>
      </p:sp>
      <p:grpSp>
        <p:nvGrpSpPr>
          <p:cNvPr id="17" name="Group 16">
            <a:extLst>
              <a:ext uri="{FF2B5EF4-FFF2-40B4-BE49-F238E27FC236}">
                <a16:creationId xmlns:a16="http://schemas.microsoft.com/office/drawing/2014/main" id="{E923F22F-5B42-40B4-8A2F-5D293EAA1ECF}"/>
              </a:ext>
            </a:extLst>
          </p:cNvPr>
          <p:cNvGrpSpPr/>
          <p:nvPr/>
        </p:nvGrpSpPr>
        <p:grpSpPr>
          <a:xfrm>
            <a:off x="3223011" y="959623"/>
            <a:ext cx="5674780" cy="1327782"/>
            <a:chOff x="3223011" y="3237894"/>
            <a:chExt cx="5674780" cy="1327782"/>
          </a:xfrm>
        </p:grpSpPr>
        <p:cxnSp>
          <p:nvCxnSpPr>
            <p:cNvPr id="29" name="Straight Arrow Connector 28"/>
            <p:cNvCxnSpPr>
              <a:cxnSpLocks/>
              <a:stCxn id="36" idx="2"/>
            </p:cNvCxnSpPr>
            <p:nvPr/>
          </p:nvCxnSpPr>
          <p:spPr>
            <a:xfrm flipH="1">
              <a:off x="3223011" y="3594294"/>
              <a:ext cx="3192872"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3344" name="TextBox 60"/>
            <p:cNvSpPr txBox="1">
              <a:spLocks noChangeArrowheads="1"/>
            </p:cNvSpPr>
            <p:nvPr/>
          </p:nvSpPr>
          <p:spPr bwMode="auto">
            <a:xfrm>
              <a:off x="3557189" y="3714886"/>
              <a:ext cx="2405250" cy="584200"/>
            </a:xfrm>
            <a:prstGeom prst="rect">
              <a:avLst/>
            </a:prstGeom>
            <a:noFill/>
            <a:ln w="9525">
              <a:noFill/>
              <a:miter lim="800000"/>
              <a:headEnd/>
              <a:tailEnd/>
            </a:ln>
          </p:spPr>
          <p:txBody>
            <a:bodyPr wrap="square">
              <a:spAutoFit/>
            </a:bodyPr>
            <a:lstStyle/>
            <a:p>
              <a:r>
                <a:rPr lang="en-GB" sz="1600" dirty="0">
                  <a:latin typeface="Calibri" pitchFamily="34" charset="0"/>
                </a:rPr>
                <a:t>Dissemination request</a:t>
              </a:r>
            </a:p>
            <a:p>
              <a:r>
                <a:rPr lang="en-GB" sz="1600" dirty="0">
                  <a:latin typeface="Calibri" pitchFamily="34" charset="0"/>
                </a:rPr>
                <a:t>Special request</a:t>
              </a:r>
            </a:p>
          </p:txBody>
        </p:sp>
        <p:sp>
          <p:nvSpPr>
            <p:cNvPr id="13346" name="TextBox 60"/>
            <p:cNvSpPr txBox="1">
              <a:spLocks noChangeArrowheads="1"/>
            </p:cNvSpPr>
            <p:nvPr/>
          </p:nvSpPr>
          <p:spPr bwMode="auto">
            <a:xfrm>
              <a:off x="6201010" y="3980901"/>
              <a:ext cx="2696781" cy="584775"/>
            </a:xfrm>
            <a:prstGeom prst="rect">
              <a:avLst/>
            </a:prstGeom>
            <a:noFill/>
            <a:ln w="9525">
              <a:noFill/>
              <a:miter lim="800000"/>
              <a:headEnd/>
              <a:tailEnd/>
            </a:ln>
          </p:spPr>
          <p:txBody>
            <a:bodyPr wrap="square">
              <a:spAutoFit/>
            </a:bodyPr>
            <a:lstStyle/>
            <a:p>
              <a:r>
                <a:rPr lang="en-GB" sz="1600" dirty="0">
                  <a:latin typeface="Calibri" pitchFamily="34" charset="0"/>
                </a:rPr>
                <a:t>Billing  info</a:t>
              </a:r>
            </a:p>
            <a:p>
              <a:r>
                <a:rPr lang="en-GB" sz="1600" dirty="0">
                  <a:latin typeface="Calibri" pitchFamily="34" charset="0"/>
                </a:rPr>
                <a:t>DIP</a:t>
              </a:r>
            </a:p>
          </p:txBody>
        </p:sp>
        <p:sp>
          <p:nvSpPr>
            <p:cNvPr id="36" name="Rektangel med afklippet hjørne i samme side 35"/>
            <p:cNvSpPr/>
            <p:nvPr/>
          </p:nvSpPr>
          <p:spPr>
            <a:xfrm>
              <a:off x="6415883" y="3237894"/>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a:solidFill>
                    <a:prstClr val="black"/>
                  </a:solidFill>
                </a:rPr>
                <a:t>Administration</a:t>
              </a:r>
              <a:endParaRPr lang="en-US" b="1" dirty="0">
                <a:solidFill>
                  <a:prstClr val="black"/>
                </a:solidFill>
              </a:endParaRPr>
            </a:p>
          </p:txBody>
        </p:sp>
      </p:grpSp>
      <p:sp>
        <p:nvSpPr>
          <p:cNvPr id="37" name="Rektangel med afklippet hjørne i samme side 36"/>
          <p:cNvSpPr/>
          <p:nvPr/>
        </p:nvSpPr>
        <p:spPr>
          <a:xfrm>
            <a:off x="6588224" y="4833156"/>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err="1">
                <a:solidFill>
                  <a:prstClr val="black"/>
                </a:solidFill>
              </a:rPr>
              <a:t>Archival</a:t>
            </a:r>
            <a:r>
              <a:rPr lang="da-DK" b="1" dirty="0">
                <a:solidFill>
                  <a:prstClr val="black"/>
                </a:solidFill>
              </a:rPr>
              <a:t> Storage</a:t>
            </a:r>
          </a:p>
        </p:txBody>
      </p:sp>
      <p:sp>
        <p:nvSpPr>
          <p:cNvPr id="39" name="Rektangel med afklippet hjørne i samme side 38"/>
          <p:cNvSpPr/>
          <p:nvPr/>
        </p:nvSpPr>
        <p:spPr>
          <a:xfrm>
            <a:off x="140372" y="478123"/>
            <a:ext cx="324000" cy="5382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D</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g</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t</a:t>
            </a:r>
          </a:p>
        </p:txBody>
      </p:sp>
      <p:sp>
        <p:nvSpPr>
          <p:cNvPr id="41" name="Afrundet rektangel 40"/>
          <p:cNvSpPr/>
          <p:nvPr/>
        </p:nvSpPr>
        <p:spPr>
          <a:xfrm>
            <a:off x="8582876" y="584671"/>
            <a:ext cx="273600" cy="32724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Consumer</a:t>
            </a:r>
          </a:p>
        </p:txBody>
      </p:sp>
      <p:cxnSp>
        <p:nvCxnSpPr>
          <p:cNvPr id="38" name="Straight Arrow Connector 13">
            <a:extLst>
              <a:ext uri="{FF2B5EF4-FFF2-40B4-BE49-F238E27FC236}">
                <a16:creationId xmlns:a16="http://schemas.microsoft.com/office/drawing/2014/main" id="{3792C62E-19ED-45B1-B8E6-088445076E03}"/>
              </a:ext>
            </a:extLst>
          </p:cNvPr>
          <p:cNvCxnSpPr>
            <a:cxnSpLocks/>
          </p:cNvCxnSpPr>
          <p:nvPr/>
        </p:nvCxnSpPr>
        <p:spPr>
          <a:xfrm flipV="1">
            <a:off x="465299" y="1222689"/>
            <a:ext cx="1249288" cy="11655"/>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13">
            <a:extLst>
              <a:ext uri="{FF2B5EF4-FFF2-40B4-BE49-F238E27FC236}">
                <a16:creationId xmlns:a16="http://schemas.microsoft.com/office/drawing/2014/main" id="{EC90AD73-A880-4926-8AD2-16048CB386F4}"/>
              </a:ext>
            </a:extLst>
          </p:cNvPr>
          <p:cNvCxnSpPr>
            <a:cxnSpLocks/>
          </p:cNvCxnSpPr>
          <p:nvPr/>
        </p:nvCxnSpPr>
        <p:spPr>
          <a:xfrm>
            <a:off x="462063" y="5142674"/>
            <a:ext cx="1401949" cy="0"/>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13">
            <a:extLst>
              <a:ext uri="{FF2B5EF4-FFF2-40B4-BE49-F238E27FC236}">
                <a16:creationId xmlns:a16="http://schemas.microsoft.com/office/drawing/2014/main" id="{5088017C-DE0E-4206-964C-B48F0EBFDCCA}"/>
              </a:ext>
            </a:extLst>
          </p:cNvPr>
          <p:cNvCxnSpPr>
            <a:cxnSpLocks/>
          </p:cNvCxnSpPr>
          <p:nvPr/>
        </p:nvCxnSpPr>
        <p:spPr>
          <a:xfrm>
            <a:off x="465298" y="5324282"/>
            <a:ext cx="1427515" cy="0"/>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33">
            <a:extLst>
              <a:ext uri="{FF2B5EF4-FFF2-40B4-BE49-F238E27FC236}">
                <a16:creationId xmlns:a16="http://schemas.microsoft.com/office/drawing/2014/main" id="{5A7438BE-3763-4FC5-A188-78ECA366E89F}"/>
              </a:ext>
            </a:extLst>
          </p:cNvPr>
          <p:cNvCxnSpPr>
            <a:cxnSpLocks/>
            <a:stCxn id="8" idx="3"/>
            <a:endCxn id="37" idx="2"/>
          </p:cNvCxnSpPr>
          <p:nvPr/>
        </p:nvCxnSpPr>
        <p:spPr>
          <a:xfrm flipV="1">
            <a:off x="3108838" y="5189556"/>
            <a:ext cx="3479386" cy="40313"/>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4023C7B-C0D7-49EF-AA63-4309D01D6C9C}"/>
              </a:ext>
            </a:extLst>
          </p:cNvPr>
          <p:cNvGrpSpPr/>
          <p:nvPr/>
        </p:nvGrpSpPr>
        <p:grpSpPr>
          <a:xfrm>
            <a:off x="3113109" y="2593902"/>
            <a:ext cx="5500403" cy="2234752"/>
            <a:chOff x="3082667" y="2625707"/>
            <a:chExt cx="5500403" cy="2234752"/>
          </a:xfrm>
        </p:grpSpPr>
        <p:cxnSp>
          <p:nvCxnSpPr>
            <p:cNvPr id="32" name="Straight Arrow Connector 31"/>
            <p:cNvCxnSpPr>
              <a:cxnSpLocks/>
            </p:cNvCxnSpPr>
            <p:nvPr/>
          </p:nvCxnSpPr>
          <p:spPr>
            <a:xfrm>
              <a:off x="6326294" y="3226842"/>
              <a:ext cx="2256776"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H="1">
              <a:off x="3142619" y="3011766"/>
              <a:ext cx="1967650" cy="8432"/>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p:cNvCxnSpPr>
            <p:nvPr/>
          </p:nvCxnSpPr>
          <p:spPr>
            <a:xfrm flipV="1">
              <a:off x="3192569" y="3173917"/>
              <a:ext cx="1917700" cy="3333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3347" name="TextBox 60"/>
            <p:cNvSpPr txBox="1">
              <a:spLocks noChangeArrowheads="1"/>
            </p:cNvSpPr>
            <p:nvPr/>
          </p:nvSpPr>
          <p:spPr bwMode="auto">
            <a:xfrm>
              <a:off x="6783888" y="3364613"/>
              <a:ext cx="1724024" cy="1231106"/>
            </a:xfrm>
            <a:prstGeom prst="rect">
              <a:avLst/>
            </a:prstGeom>
            <a:noFill/>
            <a:ln w="9525">
              <a:noFill/>
              <a:miter lim="800000"/>
              <a:headEnd/>
              <a:tailEnd/>
            </a:ln>
          </p:spPr>
          <p:txBody>
            <a:bodyPr wrap="square" lIns="0" tIns="0" rIns="0" bIns="0">
              <a:spAutoFit/>
            </a:bodyPr>
            <a:lstStyle/>
            <a:p>
              <a:pPr algn="r"/>
              <a:r>
                <a:rPr lang="en-GB" sz="1600" dirty="0">
                  <a:latin typeface="Calibri" pitchFamily="34" charset="0"/>
                </a:rPr>
                <a:t>DIP (on-line &amp; </a:t>
              </a:r>
            </a:p>
            <a:p>
              <a:pPr algn="r"/>
              <a:r>
                <a:rPr lang="en-GB" sz="1600" dirty="0">
                  <a:latin typeface="Calibri" pitchFamily="34" charset="0"/>
                </a:rPr>
                <a:t>off-line)</a:t>
              </a:r>
            </a:p>
            <a:p>
              <a:pPr algn="r"/>
              <a:r>
                <a:rPr lang="en-GB" sz="1600" dirty="0">
                  <a:latin typeface="Calibri" pitchFamily="34" charset="0"/>
                </a:rPr>
                <a:t>Query response</a:t>
              </a:r>
            </a:p>
            <a:p>
              <a:pPr algn="r"/>
              <a:r>
                <a:rPr lang="en-GB" sz="1600" dirty="0">
                  <a:latin typeface="Calibri" pitchFamily="34" charset="0"/>
                </a:rPr>
                <a:t>Report</a:t>
              </a:r>
            </a:p>
            <a:p>
              <a:pPr algn="r"/>
              <a:r>
                <a:rPr lang="en-GB" sz="1600" dirty="0">
                  <a:latin typeface="Calibri" pitchFamily="34" charset="0"/>
                </a:rPr>
                <a:t>Assistance</a:t>
              </a:r>
            </a:p>
          </p:txBody>
        </p:sp>
        <p:sp>
          <p:nvSpPr>
            <p:cNvPr id="13354" name="TextBox 60"/>
            <p:cNvSpPr txBox="1">
              <a:spLocks noChangeArrowheads="1"/>
            </p:cNvSpPr>
            <p:nvPr/>
          </p:nvSpPr>
          <p:spPr bwMode="auto">
            <a:xfrm>
              <a:off x="3082667" y="3290799"/>
              <a:ext cx="2053608" cy="1569660"/>
            </a:xfrm>
            <a:prstGeom prst="rect">
              <a:avLst/>
            </a:prstGeom>
            <a:noFill/>
            <a:ln w="9525">
              <a:noFill/>
              <a:miter lim="800000"/>
              <a:headEnd/>
              <a:tailEnd/>
            </a:ln>
          </p:spPr>
          <p:txBody>
            <a:bodyPr wrap="square">
              <a:spAutoFit/>
            </a:bodyPr>
            <a:lstStyle/>
            <a:p>
              <a:pPr algn="r"/>
              <a:r>
                <a:rPr lang="en-GB" sz="1600" dirty="0">
                  <a:latin typeface="Calibri" pitchFamily="34" charset="0"/>
                </a:rPr>
                <a:t>DIP</a:t>
              </a:r>
              <a:br>
                <a:rPr lang="en-GB" sz="1600" dirty="0">
                  <a:latin typeface="Calibri" pitchFamily="34" charset="0"/>
                </a:rPr>
              </a:br>
              <a:r>
                <a:rPr lang="en-GB" sz="1600" dirty="0">
                  <a:latin typeface="Calibri" pitchFamily="34" charset="0"/>
                </a:rPr>
                <a:t>Intended recipient</a:t>
              </a:r>
              <a:br>
                <a:rPr lang="en-GB" sz="1600" dirty="0">
                  <a:latin typeface="Calibri" pitchFamily="34" charset="0"/>
                </a:rPr>
              </a:br>
              <a:r>
                <a:rPr lang="en-GB" sz="1600" dirty="0">
                  <a:latin typeface="Calibri" pitchFamily="34" charset="0"/>
                </a:rPr>
                <a:t>Transmission method</a:t>
              </a:r>
            </a:p>
            <a:p>
              <a:pPr algn="r"/>
              <a:r>
                <a:rPr lang="en-GB" sz="1600" dirty="0">
                  <a:latin typeface="Calibri" pitchFamily="34" charset="0"/>
                </a:rPr>
                <a:t>Query response</a:t>
              </a:r>
            </a:p>
            <a:p>
              <a:pPr algn="r"/>
              <a:r>
                <a:rPr lang="en-GB" sz="1600" dirty="0">
                  <a:latin typeface="Calibri" pitchFamily="34" charset="0"/>
                </a:rPr>
                <a:t>Report</a:t>
              </a:r>
            </a:p>
            <a:p>
              <a:pPr algn="r"/>
              <a:r>
                <a:rPr lang="en-GB" sz="1600" dirty="0">
                  <a:latin typeface="Calibri" pitchFamily="34" charset="0"/>
                </a:rPr>
                <a:t>Assistance</a:t>
              </a:r>
            </a:p>
          </p:txBody>
        </p:sp>
        <p:sp>
          <p:nvSpPr>
            <p:cNvPr id="13355" name="TextBox 60"/>
            <p:cNvSpPr txBox="1">
              <a:spLocks noChangeArrowheads="1"/>
            </p:cNvSpPr>
            <p:nvPr/>
          </p:nvSpPr>
          <p:spPr bwMode="auto">
            <a:xfrm>
              <a:off x="3261014" y="2625707"/>
              <a:ext cx="2252551" cy="338554"/>
            </a:xfrm>
            <a:prstGeom prst="rect">
              <a:avLst/>
            </a:prstGeom>
            <a:noFill/>
            <a:ln w="9525">
              <a:noFill/>
              <a:miter lim="800000"/>
              <a:headEnd/>
              <a:tailEnd/>
            </a:ln>
          </p:spPr>
          <p:txBody>
            <a:bodyPr wrap="square">
              <a:spAutoFit/>
            </a:bodyPr>
            <a:lstStyle/>
            <a:p>
              <a:r>
                <a:rPr lang="en-GB" sz="1600" dirty="0">
                  <a:latin typeface="Calibri" pitchFamily="34" charset="0"/>
                </a:rPr>
                <a:t>Notice of shipped order</a:t>
              </a:r>
            </a:p>
          </p:txBody>
        </p:sp>
        <p:sp>
          <p:nvSpPr>
            <p:cNvPr id="7" name="Rounded Rectangle 6"/>
            <p:cNvSpPr/>
            <p:nvPr/>
          </p:nvSpPr>
          <p:spPr>
            <a:xfrm>
              <a:off x="5110269" y="2947382"/>
              <a:ext cx="1216025" cy="146526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Deliver Response</a:t>
              </a:r>
            </a:p>
          </p:txBody>
        </p:sp>
      </p:grpSp>
      <p:cxnSp>
        <p:nvCxnSpPr>
          <p:cNvPr id="18" name="Connector: Elbow 17">
            <a:extLst>
              <a:ext uri="{FF2B5EF4-FFF2-40B4-BE49-F238E27FC236}">
                <a16:creationId xmlns:a16="http://schemas.microsoft.com/office/drawing/2014/main" id="{D7E3B51E-DFE3-49D3-8EAE-EB9AF556AF14}"/>
              </a:ext>
            </a:extLst>
          </p:cNvPr>
          <p:cNvCxnSpPr>
            <a:stCxn id="36" idx="1"/>
            <a:endCxn id="7" idx="0"/>
          </p:cNvCxnSpPr>
          <p:nvPr/>
        </p:nvCxnSpPr>
        <p:spPr>
          <a:xfrm rot="5400000">
            <a:off x="5925127" y="1496021"/>
            <a:ext cx="1243154" cy="1595959"/>
          </a:xfrm>
          <a:prstGeom prst="bentConnector3">
            <a:avLst/>
          </a:prstGeom>
          <a:ln w="31750">
            <a:solidFill>
              <a:schemeClr val="tx1"/>
            </a:solidFill>
            <a:prstDash val="solid"/>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F7AA0BD-193F-43F2-B02F-330622575F36}"/>
              </a:ext>
            </a:extLst>
          </p:cNvPr>
          <p:cNvSpPr txBox="1"/>
          <p:nvPr/>
        </p:nvSpPr>
        <p:spPr>
          <a:xfrm>
            <a:off x="1547663" y="6077525"/>
            <a:ext cx="4248473" cy="369332"/>
          </a:xfrm>
          <a:prstGeom prst="rect">
            <a:avLst/>
          </a:prstGeom>
          <a:noFill/>
        </p:spPr>
        <p:txBody>
          <a:bodyPr wrap="square" rtlCol="0">
            <a:spAutoFit/>
          </a:bodyPr>
          <a:lstStyle/>
          <a:p>
            <a:pPr algn="ctr"/>
            <a:r>
              <a:rPr lang="en-GB" b="1" dirty="0"/>
              <a:t>ACCESS</a:t>
            </a:r>
          </a:p>
        </p:txBody>
      </p:sp>
    </p:spTree>
    <p:extLst>
      <p:ext uri="{BB962C8B-B14F-4D97-AF65-F5344CB8AC3E}">
        <p14:creationId xmlns:p14="http://schemas.microsoft.com/office/powerpoint/2010/main" val="21748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9" name="TextBox 60"/>
          <p:cNvSpPr txBox="1">
            <a:spLocks noChangeArrowheads="1"/>
          </p:cNvSpPr>
          <p:nvPr/>
        </p:nvSpPr>
        <p:spPr bwMode="auto">
          <a:xfrm>
            <a:off x="1774344" y="4411796"/>
            <a:ext cx="1499394" cy="160043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Order</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ad-hoc</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event-driven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Query request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Report request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Assistance req.</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4359" name="TextBox 60"/>
          <p:cNvSpPr txBox="1">
            <a:spLocks noChangeArrowheads="1"/>
          </p:cNvSpPr>
          <p:nvPr/>
        </p:nvSpPr>
        <p:spPr bwMode="auto">
          <a:xfrm>
            <a:off x="6890852" y="5138290"/>
            <a:ext cx="1770063" cy="3079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To/from all entities</a:t>
            </a:r>
          </a:p>
        </p:txBody>
      </p:sp>
      <p:sp>
        <p:nvSpPr>
          <p:cNvPr id="14360" name="TextBox 60"/>
          <p:cNvSpPr txBox="1">
            <a:spLocks noChangeArrowheads="1"/>
          </p:cNvSpPr>
          <p:nvPr/>
        </p:nvSpPr>
        <p:spPr bwMode="auto">
          <a:xfrm>
            <a:off x="6931110" y="1260867"/>
            <a:ext cx="1404000" cy="430887"/>
          </a:xfrm>
          <a:prstGeom prst="rect">
            <a:avLst/>
          </a:prstGeom>
          <a:noFill/>
          <a:ln w="9525">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To/from all entities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See Fig 4-9</a:t>
            </a:r>
          </a:p>
        </p:txBody>
      </p:sp>
      <p:cxnSp>
        <p:nvCxnSpPr>
          <p:cNvPr id="18" name="Straight Arrow Connector 17"/>
          <p:cNvCxnSpPr/>
          <p:nvPr/>
        </p:nvCxnSpPr>
        <p:spPr>
          <a:xfrm flipV="1">
            <a:off x="2735057" y="590180"/>
            <a:ext cx="1585" cy="6886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43080" y="590180"/>
            <a:ext cx="0" cy="7140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9" idx="2"/>
            <a:endCxn id="57" idx="3"/>
          </p:cNvCxnSpPr>
          <p:nvPr/>
        </p:nvCxnSpPr>
        <p:spPr>
          <a:xfrm flipH="1">
            <a:off x="1297442" y="1628930"/>
            <a:ext cx="1234800" cy="1214952"/>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545546" y="1925813"/>
            <a:ext cx="1005719" cy="91806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1296780" y="3499768"/>
            <a:ext cx="1306512" cy="7016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97819" y="3491882"/>
            <a:ext cx="929275" cy="495184"/>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008242" y="3516796"/>
            <a:ext cx="1042193" cy="47027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4448761" y="3057649"/>
            <a:ext cx="701675" cy="158591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5" idx="3"/>
            <a:endCxn id="59" idx="0"/>
          </p:cNvCxnSpPr>
          <p:nvPr/>
        </p:nvCxnSpPr>
        <p:spPr>
          <a:xfrm flipH="1" flipV="1">
            <a:off x="3936242" y="1628930"/>
            <a:ext cx="1656000" cy="1260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98197" y="1823423"/>
            <a:ext cx="1380429" cy="1049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041380" y="4533074"/>
            <a:ext cx="0" cy="183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51" idx="1"/>
          </p:cNvCxnSpPr>
          <p:nvPr/>
        </p:nvCxnSpPr>
        <p:spPr>
          <a:xfrm flipH="1">
            <a:off x="3302326" y="4544930"/>
            <a:ext cx="3916" cy="175537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216778" y="3638250"/>
            <a:ext cx="3329554" cy="271497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232950" y="3581943"/>
            <a:ext cx="3649300" cy="302791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4013380" y="503622"/>
            <a:ext cx="3431278" cy="25056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991777" y="259831"/>
            <a:ext cx="3775653" cy="272399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103918" y="755650"/>
            <a:ext cx="4762" cy="5207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088168" y="804192"/>
            <a:ext cx="2" cy="47466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7022378" y="5708996"/>
            <a:ext cx="52705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8046315" y="5712171"/>
            <a:ext cx="533400"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4387" name="TextBox 60"/>
          <p:cNvSpPr txBox="1">
            <a:spLocks noChangeArrowheads="1"/>
          </p:cNvSpPr>
          <p:nvPr/>
        </p:nvSpPr>
        <p:spPr bwMode="auto">
          <a:xfrm>
            <a:off x="7546332" y="2272451"/>
            <a:ext cx="922310" cy="73866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Product technology</a:t>
            </a:r>
          </a:p>
        </p:txBody>
      </p:sp>
      <p:sp>
        <p:nvSpPr>
          <p:cNvPr id="14388" name="TextBox 60"/>
          <p:cNvSpPr txBox="1">
            <a:spLocks noChangeArrowheads="1"/>
          </p:cNvSpPr>
          <p:nvPr/>
        </p:nvSpPr>
        <p:spPr bwMode="auto">
          <a:xfrm>
            <a:off x="3675561" y="701291"/>
            <a:ext cx="877887" cy="3063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Surveys</a:t>
            </a:r>
            <a:endParaRPr kumimoji="0" lang="en-GB" sz="16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4389" name="TextBox 60"/>
          <p:cNvSpPr txBox="1">
            <a:spLocks noChangeArrowheads="1"/>
          </p:cNvSpPr>
          <p:nvPr/>
        </p:nvSpPr>
        <p:spPr bwMode="auto">
          <a:xfrm>
            <a:off x="4246355" y="1483643"/>
            <a:ext cx="1471612" cy="523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AIP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Storage request</a:t>
            </a:r>
          </a:p>
        </p:txBody>
      </p:sp>
      <p:sp>
        <p:nvSpPr>
          <p:cNvPr id="14390" name="TextBox 60"/>
          <p:cNvSpPr txBox="1">
            <a:spLocks noChangeArrowheads="1"/>
          </p:cNvSpPr>
          <p:nvPr/>
        </p:nvSpPr>
        <p:spPr bwMode="auto">
          <a:xfrm>
            <a:off x="3417755" y="2519846"/>
            <a:ext cx="1473200" cy="522287"/>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Storage confirmation</a:t>
            </a:r>
          </a:p>
        </p:txBody>
      </p:sp>
      <p:sp>
        <p:nvSpPr>
          <p:cNvPr id="14391" name="TextBox 60"/>
          <p:cNvSpPr txBox="1">
            <a:spLocks noChangeArrowheads="1"/>
          </p:cNvSpPr>
          <p:nvPr/>
        </p:nvSpPr>
        <p:spPr bwMode="auto">
          <a:xfrm>
            <a:off x="457179" y="1836955"/>
            <a:ext cx="1981200" cy="9540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Report request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Descriptive info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Database update request</a:t>
            </a:r>
          </a:p>
        </p:txBody>
      </p:sp>
      <p:sp>
        <p:nvSpPr>
          <p:cNvPr id="14392" name="TextBox 60"/>
          <p:cNvSpPr txBox="1">
            <a:spLocks noChangeArrowheads="1"/>
          </p:cNvSpPr>
          <p:nvPr/>
        </p:nvSpPr>
        <p:spPr bwMode="auto">
          <a:xfrm>
            <a:off x="2255916" y="2018258"/>
            <a:ext cx="2097088" cy="95410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Database update response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Report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4393" name="TextBox 60"/>
          <p:cNvSpPr txBox="1">
            <a:spLocks noChangeArrowheads="1"/>
          </p:cNvSpPr>
          <p:nvPr/>
        </p:nvSpPr>
        <p:spPr bwMode="auto">
          <a:xfrm>
            <a:off x="2271505" y="3088605"/>
            <a:ext cx="1471612" cy="738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Query response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Descriptive info</a:t>
            </a:r>
          </a:p>
        </p:txBody>
      </p:sp>
      <p:sp>
        <p:nvSpPr>
          <p:cNvPr id="14394" name="TextBox 60"/>
          <p:cNvSpPr txBox="1">
            <a:spLocks noChangeArrowheads="1"/>
          </p:cNvSpPr>
          <p:nvPr/>
        </p:nvSpPr>
        <p:spPr bwMode="auto">
          <a:xfrm>
            <a:off x="3385930" y="3312443"/>
            <a:ext cx="1471612" cy="338137"/>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itchFamily="34" charset="0"/>
                <a:ea typeface="+mn-ea"/>
                <a:cs typeface="Arial" charset="0"/>
              </a:rPr>
              <a:t>AIP request</a:t>
            </a:r>
          </a:p>
        </p:txBody>
      </p:sp>
      <p:sp>
        <p:nvSpPr>
          <p:cNvPr id="14395" name="TextBox 60"/>
          <p:cNvSpPr txBox="1">
            <a:spLocks noChangeArrowheads="1"/>
          </p:cNvSpPr>
          <p:nvPr/>
        </p:nvSpPr>
        <p:spPr bwMode="auto">
          <a:xfrm>
            <a:off x="4249282" y="4001799"/>
            <a:ext cx="1471613" cy="7397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AIP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Notice of data transfer</a:t>
            </a:r>
          </a:p>
        </p:txBody>
      </p:sp>
      <p:sp>
        <p:nvSpPr>
          <p:cNvPr id="14396" name="TextBox 60"/>
          <p:cNvSpPr txBox="1">
            <a:spLocks noChangeArrowheads="1"/>
          </p:cNvSpPr>
          <p:nvPr/>
        </p:nvSpPr>
        <p:spPr bwMode="auto">
          <a:xfrm>
            <a:off x="5717967" y="3523640"/>
            <a:ext cx="1471613" cy="522288"/>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Service requirements</a:t>
            </a:r>
          </a:p>
        </p:txBody>
      </p:sp>
      <p:sp>
        <p:nvSpPr>
          <p:cNvPr id="14397" name="TextBox 60"/>
          <p:cNvSpPr txBox="1">
            <a:spLocks noChangeArrowheads="1"/>
          </p:cNvSpPr>
          <p:nvPr/>
        </p:nvSpPr>
        <p:spPr bwMode="auto">
          <a:xfrm>
            <a:off x="4499380" y="6301730"/>
            <a:ext cx="1471612" cy="3079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Surveys</a:t>
            </a:r>
            <a:endParaRPr kumimoji="0" lang="en-GB" sz="16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4398" name="TextBox 60"/>
          <p:cNvSpPr txBox="1">
            <a:spLocks noChangeArrowheads="1"/>
          </p:cNvSpPr>
          <p:nvPr/>
        </p:nvSpPr>
        <p:spPr bwMode="auto">
          <a:xfrm>
            <a:off x="3345746" y="4771836"/>
            <a:ext cx="1626283" cy="160043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DIP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Query response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Assistance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order</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software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other</a:t>
            </a:r>
          </a:p>
        </p:txBody>
      </p:sp>
      <p:sp>
        <p:nvSpPr>
          <p:cNvPr id="14400" name="TextBox 60"/>
          <p:cNvSpPr txBox="1">
            <a:spLocks noChangeArrowheads="1"/>
          </p:cNvSpPr>
          <p:nvPr/>
        </p:nvSpPr>
        <p:spPr bwMode="auto">
          <a:xfrm>
            <a:off x="270908" y="3652155"/>
            <a:ext cx="1490662" cy="523875"/>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Query request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Report request</a:t>
            </a:r>
          </a:p>
        </p:txBody>
      </p:sp>
      <p:sp>
        <p:nvSpPr>
          <p:cNvPr id="14401" name="TextBox 60"/>
          <p:cNvSpPr txBox="1">
            <a:spLocks noChangeArrowheads="1"/>
          </p:cNvSpPr>
          <p:nvPr/>
        </p:nvSpPr>
        <p:spPr bwMode="auto">
          <a:xfrm>
            <a:off x="3417754" y="987735"/>
            <a:ext cx="1471612" cy="3079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itchFamily="34" charset="0"/>
                <a:ea typeface="+mn-ea"/>
                <a:cs typeface="Arial" charset="0"/>
              </a:rPr>
              <a:t>SIP</a:t>
            </a:r>
          </a:p>
        </p:txBody>
      </p:sp>
      <p:sp>
        <p:nvSpPr>
          <p:cNvPr id="14402" name="TextBox 60"/>
          <p:cNvSpPr txBox="1">
            <a:spLocks noChangeArrowheads="1"/>
          </p:cNvSpPr>
          <p:nvPr/>
        </p:nvSpPr>
        <p:spPr bwMode="auto">
          <a:xfrm>
            <a:off x="1226062" y="539626"/>
            <a:ext cx="1471612" cy="738187"/>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Receipt confirmation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Resubmit request</a:t>
            </a:r>
          </a:p>
        </p:txBody>
      </p:sp>
      <p:sp>
        <p:nvSpPr>
          <p:cNvPr id="49" name="Rektangel med afklippet hjørne i samme side 48"/>
          <p:cNvSpPr/>
          <p:nvPr/>
        </p:nvSpPr>
        <p:spPr>
          <a:xfrm>
            <a:off x="6857880" y="143582"/>
            <a:ext cx="1584000" cy="648000"/>
          </a:xfrm>
          <a:prstGeom prst="snip2SameRect">
            <a:avLst>
              <a:gd name="adj1" fmla="val 16667"/>
              <a:gd name="adj2" fmla="val 15568"/>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Administration</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Rektangel med afklippet hjørne i samme side 50"/>
          <p:cNvSpPr/>
          <p:nvPr/>
        </p:nvSpPr>
        <p:spPr>
          <a:xfrm>
            <a:off x="2604242" y="3896930"/>
            <a:ext cx="1404000" cy="648000"/>
          </a:xfrm>
          <a:prstGeom prst="snip2SameRect">
            <a:avLst>
              <a:gd name="adj1" fmla="val 16667"/>
              <a:gd name="adj2" fmla="val 15568"/>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Access</a:t>
            </a:r>
          </a:p>
        </p:txBody>
      </p:sp>
      <p:sp>
        <p:nvSpPr>
          <p:cNvPr id="53" name="Rektangel med afklippet hjørne i samme side 52"/>
          <p:cNvSpPr/>
          <p:nvPr/>
        </p:nvSpPr>
        <p:spPr>
          <a:xfrm>
            <a:off x="7064642" y="2982530"/>
            <a:ext cx="1404000" cy="648000"/>
          </a:xfrm>
          <a:prstGeom prst="snip2SameRect">
            <a:avLst>
              <a:gd name="adj1" fmla="val 16667"/>
              <a:gd name="adj2" fmla="val 15568"/>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Preservation Planning</a:t>
            </a:r>
          </a:p>
        </p:txBody>
      </p:sp>
      <p:sp>
        <p:nvSpPr>
          <p:cNvPr id="55" name="Rektangel med afklippet hjørne i samme side 54"/>
          <p:cNvSpPr/>
          <p:nvPr/>
        </p:nvSpPr>
        <p:spPr>
          <a:xfrm>
            <a:off x="4890242" y="2888930"/>
            <a:ext cx="1404000" cy="648000"/>
          </a:xfrm>
          <a:prstGeom prst="snip2SameRect">
            <a:avLst>
              <a:gd name="adj1" fmla="val 16667"/>
              <a:gd name="adj2" fmla="val 15568"/>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Archival Storage</a:t>
            </a:r>
          </a:p>
        </p:txBody>
      </p:sp>
      <p:sp>
        <p:nvSpPr>
          <p:cNvPr id="57" name="Rektangel med afklippet hjørne i samme side 56"/>
          <p:cNvSpPr/>
          <p:nvPr/>
        </p:nvSpPr>
        <p:spPr>
          <a:xfrm>
            <a:off x="595442" y="2843882"/>
            <a:ext cx="1404000" cy="648000"/>
          </a:xfrm>
          <a:prstGeom prst="snip2SameRect">
            <a:avLst>
              <a:gd name="adj1" fmla="val 16667"/>
              <a:gd name="adj2" fmla="val 15568"/>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Data Management</a:t>
            </a:r>
          </a:p>
        </p:txBody>
      </p:sp>
      <p:sp>
        <p:nvSpPr>
          <p:cNvPr id="58" name="Rektangel med afklippet hjørne i samme side 57"/>
          <p:cNvSpPr/>
          <p:nvPr/>
        </p:nvSpPr>
        <p:spPr>
          <a:xfrm>
            <a:off x="7073884" y="5976302"/>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Common Services</a:t>
            </a:r>
          </a:p>
        </p:txBody>
      </p:sp>
      <p:sp>
        <p:nvSpPr>
          <p:cNvPr id="59" name="Rektangel med afklippet hjørne i samme side 58"/>
          <p:cNvSpPr/>
          <p:nvPr/>
        </p:nvSpPr>
        <p:spPr>
          <a:xfrm>
            <a:off x="2532242" y="1304930"/>
            <a:ext cx="1404000" cy="648000"/>
          </a:xfrm>
          <a:prstGeom prst="snip2SameRect">
            <a:avLst>
              <a:gd name="adj1" fmla="val 16667"/>
              <a:gd name="adj2" fmla="val 15568"/>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Ingest</a:t>
            </a:r>
          </a:p>
        </p:txBody>
      </p:sp>
      <p:sp>
        <p:nvSpPr>
          <p:cNvPr id="61" name="Afrundet rektangel 60"/>
          <p:cNvSpPr/>
          <p:nvPr/>
        </p:nvSpPr>
        <p:spPr>
          <a:xfrm>
            <a:off x="2332180" y="6300306"/>
            <a:ext cx="1944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Consumer</a:t>
            </a:r>
          </a:p>
        </p:txBody>
      </p:sp>
      <p:sp>
        <p:nvSpPr>
          <p:cNvPr id="60" name="Afrundet rektangel 59"/>
          <p:cNvSpPr/>
          <p:nvPr/>
        </p:nvSpPr>
        <p:spPr>
          <a:xfrm>
            <a:off x="2173792" y="215590"/>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Producer</a:t>
            </a:r>
          </a:p>
        </p:txBody>
      </p:sp>
    </p:spTree>
    <p:extLst>
      <p:ext uri="{BB962C8B-B14F-4D97-AF65-F5344CB8AC3E}">
        <p14:creationId xmlns:p14="http://schemas.microsoft.com/office/powerpoint/2010/main" val="414040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45"/>
          <p:cNvCxnSpPr/>
          <p:nvPr/>
        </p:nvCxnSpPr>
        <p:spPr>
          <a:xfrm>
            <a:off x="4932288" y="3609020"/>
            <a:ext cx="2232000" cy="23931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240000" y="1920082"/>
            <a:ext cx="24796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0" idx="0"/>
          </p:cNvCxnSpPr>
          <p:nvPr/>
        </p:nvCxnSpPr>
        <p:spPr>
          <a:xfrm rot="5400000" flipH="1" flipV="1">
            <a:off x="3369469" y="1920082"/>
            <a:ext cx="24796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8" idx="1"/>
          </p:cNvCxnSpPr>
          <p:nvPr/>
        </p:nvCxnSpPr>
        <p:spPr>
          <a:xfrm flipH="1">
            <a:off x="5352256" y="1304692"/>
            <a:ext cx="2550056" cy="185443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36000" y="3330000"/>
            <a:ext cx="2412000"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0" idx="1"/>
          </p:cNvCxnSpPr>
          <p:nvPr/>
        </p:nvCxnSpPr>
        <p:spPr>
          <a:xfrm rot="10800000" flipV="1">
            <a:off x="5467350" y="3460750"/>
            <a:ext cx="2390775" cy="476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467350" y="3645126"/>
            <a:ext cx="2124000" cy="1044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400092" y="3744000"/>
            <a:ext cx="2232000" cy="1080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4802400" y="3877200"/>
            <a:ext cx="2487613" cy="230981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610101" y="3771900"/>
            <a:ext cx="0" cy="241935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3276000" y="5026843"/>
            <a:ext cx="241935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216309" y="3808800"/>
            <a:ext cx="2649723" cy="203254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460682" y="3833271"/>
            <a:ext cx="2589256" cy="198981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a:off x="1877675" y="3276000"/>
            <a:ext cx="1872000"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3100" y="3405600"/>
            <a:ext cx="18065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656000" y="972000"/>
            <a:ext cx="2448000" cy="219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1692000" y="1206000"/>
            <a:ext cx="2268000" cy="201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5410" name="TextBox 60"/>
          <p:cNvSpPr txBox="1">
            <a:spLocks noChangeArrowheads="1"/>
          </p:cNvSpPr>
          <p:nvPr/>
        </p:nvSpPr>
        <p:spPr bwMode="auto">
          <a:xfrm>
            <a:off x="2592000" y="759368"/>
            <a:ext cx="1906587" cy="738664"/>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Submission/schedule agreement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Appeal</a:t>
            </a:r>
          </a:p>
        </p:txBody>
      </p:sp>
      <p:sp>
        <p:nvSpPr>
          <p:cNvPr id="15411" name="TextBox 60"/>
          <p:cNvSpPr txBox="1">
            <a:spLocks noChangeArrowheads="1"/>
          </p:cNvSpPr>
          <p:nvPr/>
        </p:nvSpPr>
        <p:spPr bwMode="auto">
          <a:xfrm>
            <a:off x="4557421" y="1618207"/>
            <a:ext cx="1908175" cy="95410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Submission/schedule agreement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Lien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Final ingest report</a:t>
            </a:r>
          </a:p>
        </p:txBody>
      </p:sp>
      <p:sp>
        <p:nvSpPr>
          <p:cNvPr id="15412" name="TextBox 60"/>
          <p:cNvSpPr txBox="1">
            <a:spLocks noChangeArrowheads="1"/>
          </p:cNvSpPr>
          <p:nvPr/>
        </p:nvSpPr>
        <p:spPr bwMode="auto">
          <a:xfrm>
            <a:off x="5835600" y="2674800"/>
            <a:ext cx="1906588" cy="3079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SIP or AIP [for audit]</a:t>
            </a:r>
          </a:p>
        </p:txBody>
      </p:sp>
      <p:sp>
        <p:nvSpPr>
          <p:cNvPr id="15413" name="TextBox 60"/>
          <p:cNvSpPr txBox="1">
            <a:spLocks noChangeArrowheads="1"/>
          </p:cNvSpPr>
          <p:nvPr/>
        </p:nvSpPr>
        <p:spPr bwMode="auto">
          <a:xfrm>
            <a:off x="5508104" y="648000"/>
            <a:ext cx="1906587" cy="954107"/>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Data formatting &amp; doc 	</a:t>
            </a:r>
            <a:r>
              <a:rPr kumimoji="0" lang="en-GB" sz="1400" b="0" i="0" u="none" strike="noStrike" kern="1200" cap="none" spc="0" normalizeH="0" baseline="0" noProof="0" dirty="0" err="1">
                <a:ln>
                  <a:noFill/>
                </a:ln>
                <a:solidFill>
                  <a:prstClr val="black"/>
                </a:solidFill>
                <a:effectLst/>
                <a:uLnTx/>
                <a:uFillTx/>
                <a:latin typeface="Calibri" pitchFamily="34" charset="0"/>
                <a:ea typeface="+mn-ea"/>
                <a:cs typeface="Arial" charset="0"/>
              </a:rPr>
              <a:t>stds</a:t>
            </a:r>
            <a:endPar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Submission report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[Updated] SIP</a:t>
            </a:r>
          </a:p>
        </p:txBody>
      </p:sp>
      <p:sp>
        <p:nvSpPr>
          <p:cNvPr id="15414" name="TextBox 60"/>
          <p:cNvSpPr txBox="1">
            <a:spLocks noChangeArrowheads="1"/>
          </p:cNvSpPr>
          <p:nvPr/>
        </p:nvSpPr>
        <p:spPr bwMode="auto">
          <a:xfrm>
            <a:off x="2168380" y="2780281"/>
            <a:ext cx="1609725" cy="52322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Budget Policies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Approvals</a:t>
            </a:r>
          </a:p>
        </p:txBody>
      </p:sp>
      <p:sp>
        <p:nvSpPr>
          <p:cNvPr id="15415" name="TextBox 60"/>
          <p:cNvSpPr txBox="1">
            <a:spLocks noChangeArrowheads="1"/>
          </p:cNvSpPr>
          <p:nvPr/>
        </p:nvSpPr>
        <p:spPr bwMode="auto">
          <a:xfrm>
            <a:off x="2002632" y="3380400"/>
            <a:ext cx="1747043" cy="52322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Reports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Plans for approval</a:t>
            </a:r>
          </a:p>
        </p:txBody>
      </p:sp>
      <p:sp>
        <p:nvSpPr>
          <p:cNvPr id="15416" name="TextBox 60"/>
          <p:cNvSpPr txBox="1">
            <a:spLocks noChangeArrowheads="1"/>
          </p:cNvSpPr>
          <p:nvPr/>
        </p:nvSpPr>
        <p:spPr bwMode="auto">
          <a:xfrm>
            <a:off x="1501981" y="4018485"/>
            <a:ext cx="2214435" cy="52322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Report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Status of updates</a:t>
            </a:r>
          </a:p>
        </p:txBody>
      </p:sp>
      <p:sp>
        <p:nvSpPr>
          <p:cNvPr id="15417" name="TextBox 60"/>
          <p:cNvSpPr txBox="1">
            <a:spLocks noChangeArrowheads="1"/>
          </p:cNvSpPr>
          <p:nvPr/>
        </p:nvSpPr>
        <p:spPr bwMode="auto">
          <a:xfrm>
            <a:off x="1475656" y="5463225"/>
            <a:ext cx="2095887" cy="95410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Policies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Report request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System updates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Review updates</a:t>
            </a:r>
          </a:p>
        </p:txBody>
      </p:sp>
      <p:sp>
        <p:nvSpPr>
          <p:cNvPr id="15418" name="TextBox 60"/>
          <p:cNvSpPr txBox="1">
            <a:spLocks noChangeArrowheads="1"/>
          </p:cNvSpPr>
          <p:nvPr/>
        </p:nvSpPr>
        <p:spPr bwMode="auto">
          <a:xfrm>
            <a:off x="2620735" y="4447717"/>
            <a:ext cx="1906588" cy="1600438"/>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AIP/SIP template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AIP/SIP review</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Customization advice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Preservation plans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Proposals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Recommendations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Risk analysis report</a:t>
            </a:r>
          </a:p>
        </p:txBody>
      </p:sp>
      <p:sp>
        <p:nvSpPr>
          <p:cNvPr id="15419" name="TextBox 60"/>
          <p:cNvSpPr txBox="1">
            <a:spLocks noChangeArrowheads="1"/>
          </p:cNvSpPr>
          <p:nvPr/>
        </p:nvSpPr>
        <p:spPr bwMode="auto">
          <a:xfrm>
            <a:off x="4611387" y="4165992"/>
            <a:ext cx="1131887" cy="523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DIP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Billing Info</a:t>
            </a:r>
          </a:p>
        </p:txBody>
      </p:sp>
      <p:sp>
        <p:nvSpPr>
          <p:cNvPr id="15420" name="TextBox 60"/>
          <p:cNvSpPr txBox="1">
            <a:spLocks noChangeArrowheads="1"/>
          </p:cNvSpPr>
          <p:nvPr/>
        </p:nvSpPr>
        <p:spPr bwMode="auto">
          <a:xfrm>
            <a:off x="6914237" y="5597526"/>
            <a:ext cx="1889125" cy="3063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Dissemination request</a:t>
            </a:r>
          </a:p>
        </p:txBody>
      </p:sp>
      <p:sp>
        <p:nvSpPr>
          <p:cNvPr id="15421" name="TextBox 60"/>
          <p:cNvSpPr txBox="1">
            <a:spLocks noChangeArrowheads="1"/>
          </p:cNvSpPr>
          <p:nvPr/>
        </p:nvSpPr>
        <p:spPr bwMode="auto">
          <a:xfrm>
            <a:off x="5382000" y="4237200"/>
            <a:ext cx="2357649" cy="52322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Payment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Info responses</a:t>
            </a:r>
          </a:p>
        </p:txBody>
      </p:sp>
      <p:sp>
        <p:nvSpPr>
          <p:cNvPr id="15422" name="TextBox 60"/>
          <p:cNvSpPr txBox="1">
            <a:spLocks noChangeArrowheads="1"/>
          </p:cNvSpPr>
          <p:nvPr/>
        </p:nvSpPr>
        <p:spPr bwMode="auto">
          <a:xfrm>
            <a:off x="6840000" y="4093200"/>
            <a:ext cx="1889125" cy="523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Info requests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          Bill</a:t>
            </a:r>
          </a:p>
        </p:txBody>
      </p:sp>
      <p:sp>
        <p:nvSpPr>
          <p:cNvPr id="15423" name="TextBox 60"/>
          <p:cNvSpPr txBox="1">
            <a:spLocks noChangeArrowheads="1"/>
          </p:cNvSpPr>
          <p:nvPr/>
        </p:nvSpPr>
        <p:spPr bwMode="auto">
          <a:xfrm>
            <a:off x="5364088" y="3429000"/>
            <a:ext cx="1889125" cy="307975"/>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Operational statistics</a:t>
            </a:r>
          </a:p>
        </p:txBody>
      </p:sp>
      <p:sp>
        <p:nvSpPr>
          <p:cNvPr id="15424" name="TextBox 60"/>
          <p:cNvSpPr txBox="1">
            <a:spLocks noChangeArrowheads="1"/>
          </p:cNvSpPr>
          <p:nvPr/>
        </p:nvSpPr>
        <p:spPr bwMode="auto">
          <a:xfrm>
            <a:off x="6103255" y="3036888"/>
            <a:ext cx="1889125" cy="3079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Storage mgmt. policies</a:t>
            </a:r>
          </a:p>
        </p:txBody>
      </p:sp>
      <p:sp>
        <p:nvSpPr>
          <p:cNvPr id="15425" name="TextBox 60"/>
          <p:cNvSpPr txBox="1">
            <a:spLocks noChangeArrowheads="1"/>
          </p:cNvSpPr>
          <p:nvPr/>
        </p:nvSpPr>
        <p:spPr bwMode="auto">
          <a:xfrm>
            <a:off x="4600198" y="4868299"/>
            <a:ext cx="1906588" cy="138499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Approved </a:t>
            </a:r>
            <a:r>
              <a:rPr kumimoji="0" lang="en-GB" sz="1400" b="0" i="0" u="none" strike="noStrike" kern="1200" cap="none" spc="0" normalizeH="0" baseline="0" noProof="0" dirty="0" err="1">
                <a:ln>
                  <a:noFill/>
                </a:ln>
                <a:solidFill>
                  <a:prstClr val="black"/>
                </a:solidFill>
                <a:effectLst/>
                <a:uLnTx/>
                <a:uFillTx/>
                <a:latin typeface="Calibri" pitchFamily="34" charset="0"/>
                <a:ea typeface="+mn-ea"/>
                <a:cs typeface="Arial" charset="0"/>
              </a:rPr>
              <a:t>stds</a:t>
            </a:r>
            <a:endPar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Preservation </a:t>
            </a:r>
            <a:r>
              <a:rPr kumimoji="0" lang="en-GB" sz="1400" b="0" i="0" u="none" strike="noStrike" kern="1200" cap="none" spc="0" normalizeH="0" baseline="0" noProof="0" dirty="0" err="1">
                <a:ln>
                  <a:noFill/>
                </a:ln>
                <a:solidFill>
                  <a:prstClr val="black"/>
                </a:solidFill>
                <a:effectLst/>
                <a:uLnTx/>
                <a:uFillTx/>
                <a:latin typeface="Calibri" pitchFamily="34" charset="0"/>
                <a:ea typeface="+mn-ea"/>
                <a:cs typeface="Arial" charset="0"/>
              </a:rPr>
              <a:t>reqmts</a:t>
            </a:r>
            <a:endPar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Preservation objectives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Inventory reports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Performance reports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itchFamily="34" charset="0"/>
                <a:ea typeface="+mn-ea"/>
                <a:cs typeface="Arial" charset="0"/>
              </a:rPr>
              <a:t>Consumer comment</a:t>
            </a:r>
          </a:p>
        </p:txBody>
      </p:sp>
      <p:sp>
        <p:nvSpPr>
          <p:cNvPr id="49" name="Rektangel med afklippet hjørne i samme side 48"/>
          <p:cNvSpPr/>
          <p:nvPr/>
        </p:nvSpPr>
        <p:spPr>
          <a:xfrm>
            <a:off x="7102800" y="5947200"/>
            <a:ext cx="1044000" cy="648000"/>
          </a:xfrm>
          <a:prstGeom prst="snip2SameRect">
            <a:avLst>
              <a:gd name="adj1" fmla="val 16667"/>
              <a:gd name="adj2" fmla="val 15568"/>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Access</a:t>
            </a:r>
          </a:p>
        </p:txBody>
      </p:sp>
      <p:sp>
        <p:nvSpPr>
          <p:cNvPr id="50" name="Rektangel med afklippet hjørne i samme side 49"/>
          <p:cNvSpPr/>
          <p:nvPr/>
        </p:nvSpPr>
        <p:spPr>
          <a:xfrm>
            <a:off x="3924000" y="6192000"/>
            <a:ext cx="1260000" cy="648000"/>
          </a:xfrm>
          <a:prstGeom prst="snip2SameRect">
            <a:avLst>
              <a:gd name="adj1" fmla="val 16667"/>
              <a:gd name="adj2" fmla="val 15568"/>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Preservation Planning</a:t>
            </a:r>
          </a:p>
        </p:txBody>
      </p:sp>
      <p:sp>
        <p:nvSpPr>
          <p:cNvPr id="52" name="Rektangel med afklippet hjørne i samme side 51"/>
          <p:cNvSpPr/>
          <p:nvPr/>
        </p:nvSpPr>
        <p:spPr>
          <a:xfrm>
            <a:off x="7858800" y="3013200"/>
            <a:ext cx="1044000" cy="648000"/>
          </a:xfrm>
          <a:prstGeom prst="snip2SameRect">
            <a:avLst>
              <a:gd name="adj1" fmla="val 16667"/>
              <a:gd name="adj2" fmla="val 15568"/>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Archival Storage</a:t>
            </a:r>
          </a:p>
        </p:txBody>
      </p:sp>
      <p:sp>
        <p:nvSpPr>
          <p:cNvPr id="54" name="Rektangel med afklippet hjørne i samme side 53"/>
          <p:cNvSpPr/>
          <p:nvPr/>
        </p:nvSpPr>
        <p:spPr>
          <a:xfrm>
            <a:off x="287524" y="5841340"/>
            <a:ext cx="1404000" cy="648000"/>
          </a:xfrm>
          <a:prstGeom prst="snip2SameRect">
            <a:avLst>
              <a:gd name="adj1" fmla="val 16667"/>
              <a:gd name="adj2" fmla="val 15568"/>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Data Management</a:t>
            </a:r>
          </a:p>
        </p:txBody>
      </p:sp>
      <p:sp>
        <p:nvSpPr>
          <p:cNvPr id="56" name="Rektangel med afklippet hjørne i samme side 55"/>
          <p:cNvSpPr/>
          <p:nvPr/>
        </p:nvSpPr>
        <p:spPr>
          <a:xfrm>
            <a:off x="648000" y="655200"/>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Common Services</a:t>
            </a:r>
          </a:p>
        </p:txBody>
      </p:sp>
      <p:sp>
        <p:nvSpPr>
          <p:cNvPr id="58" name="Rektangel med afklippet hjørne i samme side 57"/>
          <p:cNvSpPr/>
          <p:nvPr/>
        </p:nvSpPr>
        <p:spPr>
          <a:xfrm>
            <a:off x="7380312" y="656692"/>
            <a:ext cx="1044000" cy="648000"/>
          </a:xfrm>
          <a:prstGeom prst="snip2SameRect">
            <a:avLst>
              <a:gd name="adj1" fmla="val 16667"/>
              <a:gd name="adj2" fmla="val 15568"/>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Ingest</a:t>
            </a:r>
            <a:endParaRPr kumimoji="0" lang="da-DK" sz="16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3" name="Straight Arrow Connector 22"/>
          <p:cNvCxnSpPr/>
          <p:nvPr/>
        </p:nvCxnSpPr>
        <p:spPr>
          <a:xfrm flipV="1">
            <a:off x="5040052" y="1304692"/>
            <a:ext cx="2628764" cy="190828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47" name="Rektangel med afklippet hjørne i samme side 46"/>
          <p:cNvSpPr/>
          <p:nvPr/>
        </p:nvSpPr>
        <p:spPr>
          <a:xfrm>
            <a:off x="3751200" y="3160800"/>
            <a:ext cx="1717200" cy="648000"/>
          </a:xfrm>
          <a:prstGeom prst="snip2SameRect">
            <a:avLst>
              <a:gd name="adj1" fmla="val 16667"/>
              <a:gd name="adj2" fmla="val 15568"/>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a:ea typeface="+mn-ea"/>
                <a:cs typeface="+mn-cs"/>
              </a:rPr>
              <a:t>Administration</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Afrundet rektangel 58"/>
          <p:cNvSpPr/>
          <p:nvPr/>
        </p:nvSpPr>
        <p:spPr>
          <a:xfrm>
            <a:off x="7578000" y="4510800"/>
            <a:ext cx="12240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Consumer</a:t>
            </a:r>
          </a:p>
        </p:txBody>
      </p:sp>
      <p:sp>
        <p:nvSpPr>
          <p:cNvPr id="60" name="Afrundet rektangel 59"/>
          <p:cNvSpPr/>
          <p:nvPr/>
        </p:nvSpPr>
        <p:spPr>
          <a:xfrm>
            <a:off x="3960000" y="288000"/>
            <a:ext cx="12240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Producer</a:t>
            </a:r>
          </a:p>
        </p:txBody>
      </p:sp>
      <p:sp>
        <p:nvSpPr>
          <p:cNvPr id="66" name="Afrundet rektangel 65"/>
          <p:cNvSpPr/>
          <p:nvPr/>
        </p:nvSpPr>
        <p:spPr>
          <a:xfrm>
            <a:off x="518400" y="3168000"/>
            <a:ext cx="14256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Management</a:t>
            </a:r>
          </a:p>
        </p:txBody>
      </p:sp>
    </p:spTree>
    <p:extLst>
      <p:ext uri="{BB962C8B-B14F-4D97-AF65-F5344CB8AC3E}">
        <p14:creationId xmlns:p14="http://schemas.microsoft.com/office/powerpoint/2010/main" val="69480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649663" y="134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 Object</a:t>
            </a:r>
          </a:p>
        </p:txBody>
      </p:sp>
      <p:sp>
        <p:nvSpPr>
          <p:cNvPr id="16387" name="TextBox 2"/>
          <p:cNvSpPr txBox="1">
            <a:spLocks noChangeArrowheads="1"/>
          </p:cNvSpPr>
          <p:nvPr/>
        </p:nvSpPr>
        <p:spPr bwMode="auto">
          <a:xfrm>
            <a:off x="6000750" y="1785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Representation</a:t>
            </a:r>
          </a:p>
          <a:p>
            <a:pPr algn="ctr">
              <a:defRPr/>
            </a:pPr>
            <a:r>
              <a:rPr lang="en-GB" dirty="0"/>
              <a:t>Information</a:t>
            </a:r>
          </a:p>
        </p:txBody>
      </p:sp>
      <p:sp>
        <p:nvSpPr>
          <p:cNvPr id="16388" name="TextBox 3"/>
          <p:cNvSpPr txBox="1">
            <a:spLocks noChangeArrowheads="1"/>
          </p:cNvSpPr>
          <p:nvPr/>
        </p:nvSpPr>
        <p:spPr bwMode="auto">
          <a:xfrm>
            <a:off x="2576513" y="535781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Bit</a:t>
            </a:r>
          </a:p>
        </p:txBody>
      </p:sp>
      <p:sp>
        <p:nvSpPr>
          <p:cNvPr id="16389" name="TextBox 4"/>
          <p:cNvSpPr txBox="1">
            <a:spLocks noChangeArrowheads="1"/>
          </p:cNvSpPr>
          <p:nvPr/>
        </p:nvSpPr>
        <p:spPr bwMode="auto">
          <a:xfrm>
            <a:off x="252730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Digital</a:t>
            </a:r>
          </a:p>
          <a:p>
            <a:pPr algn="ctr">
              <a:defRPr/>
            </a:pPr>
            <a:r>
              <a:rPr lang="en-GB" dirty="0"/>
              <a:t>Object</a:t>
            </a:r>
          </a:p>
        </p:txBody>
      </p:sp>
      <p:sp>
        <p:nvSpPr>
          <p:cNvPr id="16390" name="TextBox 5"/>
          <p:cNvSpPr txBox="1">
            <a:spLocks noChangeArrowheads="1"/>
          </p:cNvSpPr>
          <p:nvPr/>
        </p:nvSpPr>
        <p:spPr bwMode="auto">
          <a:xfrm>
            <a:off x="13017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Physical</a:t>
            </a:r>
          </a:p>
          <a:p>
            <a:pPr algn="ctr">
              <a:defRPr/>
            </a:pPr>
            <a:r>
              <a:rPr lang="en-GB" dirty="0"/>
              <a:t>Object</a:t>
            </a:r>
          </a:p>
        </p:txBody>
      </p:sp>
      <p:sp>
        <p:nvSpPr>
          <p:cNvPr id="16391" name="TextBox 6"/>
          <p:cNvSpPr txBox="1">
            <a:spLocks noChangeArrowheads="1"/>
          </p:cNvSpPr>
          <p:nvPr/>
        </p:nvSpPr>
        <p:spPr bwMode="auto">
          <a:xfrm>
            <a:off x="1320800" y="1785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Data</a:t>
            </a:r>
          </a:p>
          <a:p>
            <a:pPr algn="ctr">
              <a:defRPr/>
            </a:pPr>
            <a:r>
              <a:rPr lang="en-GB" dirty="0"/>
              <a:t>Object</a:t>
            </a:r>
          </a:p>
        </p:txBody>
      </p:sp>
      <p:sp>
        <p:nvSpPr>
          <p:cNvPr id="8" name="Diamond 7"/>
          <p:cNvSpPr/>
          <p:nvPr/>
        </p:nvSpPr>
        <p:spPr>
          <a:xfrm>
            <a:off x="3333750" y="4362450"/>
            <a:ext cx="287338" cy="28733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Diamond 8"/>
          <p:cNvSpPr/>
          <p:nvPr/>
        </p:nvSpPr>
        <p:spPr>
          <a:xfrm>
            <a:off x="4864100" y="1066800"/>
            <a:ext cx="287338" cy="28892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Diamond 9"/>
          <p:cNvSpPr/>
          <p:nvPr/>
        </p:nvSpPr>
        <p:spPr>
          <a:xfrm>
            <a:off x="4038600" y="1058863"/>
            <a:ext cx="288925" cy="28892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 name="Shape 11"/>
          <p:cNvCxnSpPr>
            <a:stCxn id="9" idx="2"/>
            <a:endCxn id="0" idx="0"/>
          </p:cNvCxnSpPr>
          <p:nvPr/>
        </p:nvCxnSpPr>
        <p:spPr>
          <a:xfrm rot="16200000" flipH="1">
            <a:off x="5739606" y="624682"/>
            <a:ext cx="430213"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Shape 14"/>
          <p:cNvCxnSpPr>
            <a:stCxn id="10" idx="2"/>
            <a:endCxn id="0" idx="0"/>
          </p:cNvCxnSpPr>
          <p:nvPr/>
        </p:nvCxnSpPr>
        <p:spPr>
          <a:xfrm rot="5400000">
            <a:off x="2982913" y="585788"/>
            <a:ext cx="43815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7201694" y="1566069"/>
            <a:ext cx="438150" cy="1588"/>
          </a:xfrm>
          <a:prstGeom prst="line">
            <a:avLst/>
          </a:prstGeom>
          <a:ln w="31750">
            <a:solidFill>
              <a:schemeClr val="tx1"/>
            </a:solidFill>
            <a:prstDash val="solid"/>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21563" y="1347788"/>
            <a:ext cx="1130300"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081963" y="1825625"/>
            <a:ext cx="941388"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7800975" y="2297113"/>
            <a:ext cx="750888" cy="1587"/>
          </a:xfrm>
          <a:prstGeom prst="line">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Isosceles Triangle 24"/>
          <p:cNvSpPr>
            <a:spLocks noChangeAspect="1"/>
          </p:cNvSpPr>
          <p:nvPr/>
        </p:nvSpPr>
        <p:spPr>
          <a:xfrm>
            <a:off x="2189163" y="2686050"/>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9" name="Elbow Connector 28"/>
          <p:cNvCxnSpPr>
            <a:stCxn id="0" idx="0"/>
            <a:endCxn id="25" idx="3"/>
          </p:cNvCxnSpPr>
          <p:nvPr/>
        </p:nvCxnSpPr>
        <p:spPr>
          <a:xfrm rot="5400000" flipH="1" flipV="1">
            <a:off x="1400969" y="2540794"/>
            <a:ext cx="517525" cy="12588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0" idx="0"/>
            <a:endCxn id="25" idx="3"/>
          </p:cNvCxnSpPr>
          <p:nvPr/>
        </p:nvCxnSpPr>
        <p:spPr>
          <a:xfrm rot="16200000" flipV="1">
            <a:off x="2599531" y="2601119"/>
            <a:ext cx="517525" cy="113823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2"/>
          </p:cNvCxnSpPr>
          <p:nvPr/>
        </p:nvCxnSpPr>
        <p:spPr>
          <a:xfrm rot="5400000">
            <a:off x="3122613" y="5003800"/>
            <a:ext cx="709612"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0" idx="3"/>
            <a:endCxn id="0" idx="1"/>
          </p:cNvCxnSpPr>
          <p:nvPr/>
        </p:nvCxnSpPr>
        <p:spPr>
          <a:xfrm>
            <a:off x="3121025" y="2235200"/>
            <a:ext cx="2879725"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6418" name="TextBox 37"/>
          <p:cNvSpPr txBox="1">
            <a:spLocks noChangeArrowheads="1"/>
          </p:cNvSpPr>
          <p:nvPr/>
        </p:nvSpPr>
        <p:spPr bwMode="auto">
          <a:xfrm>
            <a:off x="3785468" y="1870981"/>
            <a:ext cx="2298700" cy="369887"/>
          </a:xfrm>
          <a:prstGeom prst="rect">
            <a:avLst/>
          </a:prstGeom>
          <a:noFill/>
          <a:ln w="9525">
            <a:noFill/>
            <a:miter lim="800000"/>
            <a:headEnd/>
            <a:tailEnd/>
          </a:ln>
        </p:spPr>
        <p:txBody>
          <a:bodyPr>
            <a:spAutoFit/>
          </a:bodyPr>
          <a:lstStyle/>
          <a:p>
            <a:r>
              <a:rPr lang="en-GB" dirty="0">
                <a:latin typeface="Calibri" pitchFamily="34" charset="0"/>
              </a:rPr>
              <a:t>Interpreted using</a:t>
            </a:r>
          </a:p>
        </p:txBody>
      </p:sp>
      <p:sp>
        <p:nvSpPr>
          <p:cNvPr id="16419" name="TextBox 39"/>
          <p:cNvSpPr txBox="1">
            <a:spLocks noChangeArrowheads="1"/>
          </p:cNvSpPr>
          <p:nvPr/>
        </p:nvSpPr>
        <p:spPr bwMode="auto">
          <a:xfrm>
            <a:off x="7127875" y="977900"/>
            <a:ext cx="1620000" cy="369888"/>
          </a:xfrm>
          <a:prstGeom prst="rect">
            <a:avLst/>
          </a:prstGeom>
          <a:noFill/>
          <a:ln w="9525">
            <a:noFill/>
            <a:miter lim="800000"/>
            <a:headEnd/>
            <a:tailEnd/>
          </a:ln>
        </p:spPr>
        <p:txBody>
          <a:bodyPr lIns="0" rIns="0">
            <a:spAutoFit/>
          </a:bodyPr>
          <a:lstStyle/>
          <a:p>
            <a:r>
              <a:rPr lang="en-GB" dirty="0">
                <a:latin typeface="Calibri" pitchFamily="34" charset="0"/>
              </a:rPr>
              <a:t>Interpreted using</a:t>
            </a:r>
          </a:p>
        </p:txBody>
      </p:sp>
      <p:sp>
        <p:nvSpPr>
          <p:cNvPr id="16420" name="TextBox 41"/>
          <p:cNvSpPr txBox="1">
            <a:spLocks noChangeArrowheads="1"/>
          </p:cNvSpPr>
          <p:nvPr/>
        </p:nvSpPr>
        <p:spPr bwMode="auto">
          <a:xfrm>
            <a:off x="3714750" y="4362450"/>
            <a:ext cx="323850"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16421" name="TextBox 42"/>
          <p:cNvSpPr txBox="1">
            <a:spLocks noChangeArrowheads="1"/>
          </p:cNvSpPr>
          <p:nvPr/>
        </p:nvSpPr>
        <p:spPr bwMode="auto">
          <a:xfrm>
            <a:off x="3543300" y="4883150"/>
            <a:ext cx="1214438" cy="523875"/>
          </a:xfrm>
          <a:prstGeom prst="rect">
            <a:avLst/>
          </a:prstGeom>
          <a:noFill/>
          <a:ln w="9525">
            <a:noFill/>
            <a:miter lim="800000"/>
            <a:headEnd/>
            <a:tailEnd/>
          </a:ln>
        </p:spPr>
        <p:txBody>
          <a:bodyPr>
            <a:spAutoFit/>
          </a:bodyPr>
          <a:lstStyle/>
          <a:p>
            <a:r>
              <a:rPr lang="en-GB" dirty="0">
                <a:latin typeface="Calibri" pitchFamily="34" charset="0"/>
              </a:rPr>
              <a:t>1</a:t>
            </a:r>
            <a:r>
              <a:rPr lang="en-GB" sz="2800" dirty="0">
                <a:latin typeface="Calibri" pitchFamily="34" charset="0"/>
              </a:rPr>
              <a:t>..*</a:t>
            </a:r>
          </a:p>
        </p:txBody>
      </p:sp>
      <p:sp>
        <p:nvSpPr>
          <p:cNvPr id="26" name="TextBox 41"/>
          <p:cNvSpPr txBox="1">
            <a:spLocks noChangeArrowheads="1"/>
          </p:cNvSpPr>
          <p:nvPr/>
        </p:nvSpPr>
        <p:spPr bwMode="auto">
          <a:xfrm>
            <a:off x="7452506" y="1342509"/>
            <a:ext cx="323850" cy="646331"/>
          </a:xfrm>
          <a:prstGeom prst="rect">
            <a:avLst/>
          </a:prstGeom>
          <a:noFill/>
          <a:ln w="9525">
            <a:noFill/>
            <a:miter lim="800000"/>
            <a:headEnd/>
            <a:tailEnd/>
          </a:ln>
        </p:spPr>
        <p:txBody>
          <a:bodyPr>
            <a:spAutoFit/>
          </a:bodyPr>
          <a:lstStyle/>
          <a:p>
            <a:r>
              <a:rPr lang="en-GB" sz="3600" dirty="0">
                <a:solidFill>
                  <a:prstClr val="black"/>
                </a:solidFill>
                <a:latin typeface="Calibri" pitchFamily="34" charset="0"/>
              </a:rPr>
              <a:t>*</a:t>
            </a:r>
            <a:endParaRPr lang="en-GB" dirty="0">
              <a:latin typeface="Calibri" pitchFamily="34" charset="0"/>
            </a:endParaRPr>
          </a:p>
        </p:txBody>
      </p:sp>
      <p:sp>
        <p:nvSpPr>
          <p:cNvPr id="27" name="TextBox 33"/>
          <p:cNvSpPr txBox="1">
            <a:spLocks noChangeArrowheads="1"/>
          </p:cNvSpPr>
          <p:nvPr/>
        </p:nvSpPr>
        <p:spPr bwMode="auto">
          <a:xfrm>
            <a:off x="7824788" y="2307273"/>
            <a:ext cx="323850" cy="369332"/>
          </a:xfrm>
          <a:prstGeom prst="rect">
            <a:avLst/>
          </a:prstGeom>
          <a:noFill/>
          <a:ln w="9525">
            <a:noFill/>
            <a:miter lim="800000"/>
            <a:headEnd/>
            <a:tailEnd/>
          </a:ln>
        </p:spPr>
        <p:txBody>
          <a:bodyPr>
            <a:spAutoFit/>
          </a:bodyPr>
          <a:lstStyle/>
          <a:p>
            <a:r>
              <a:rPr lang="en-GB" dirty="0">
                <a:latin typeface="Calibri" pitchFamily="34" charset="0"/>
              </a:rPr>
              <a:t>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490788" y="1719263"/>
            <a:ext cx="35417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Representation</a:t>
            </a:r>
          </a:p>
          <a:p>
            <a:pPr algn="ctr">
              <a:defRPr/>
            </a:pPr>
            <a:r>
              <a:rPr lang="en-GB" dirty="0"/>
              <a:t>Information</a:t>
            </a:r>
          </a:p>
        </p:txBody>
      </p:sp>
      <p:sp>
        <p:nvSpPr>
          <p:cNvPr id="17411" name="TextBox 2"/>
          <p:cNvSpPr txBox="1">
            <a:spLocks noChangeArrowheads="1"/>
          </p:cNvSpPr>
          <p:nvPr/>
        </p:nvSpPr>
        <p:spPr bwMode="auto">
          <a:xfrm>
            <a:off x="7091363" y="4262438"/>
            <a:ext cx="1800225" cy="922337"/>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Other</a:t>
            </a:r>
          </a:p>
          <a:p>
            <a:pPr algn="ctr">
              <a:defRPr/>
            </a:pPr>
            <a:r>
              <a:rPr lang="en-GB"/>
              <a:t>Representation</a:t>
            </a:r>
          </a:p>
          <a:p>
            <a:pPr algn="ctr">
              <a:defRPr/>
            </a:pPr>
            <a:r>
              <a:rPr lang="en-GB"/>
              <a:t>Information</a:t>
            </a:r>
          </a:p>
        </p:txBody>
      </p:sp>
      <p:sp>
        <p:nvSpPr>
          <p:cNvPr id="17412" name="TextBox 3"/>
          <p:cNvSpPr txBox="1">
            <a:spLocks noChangeArrowheads="1"/>
          </p:cNvSpPr>
          <p:nvPr/>
        </p:nvSpPr>
        <p:spPr bwMode="auto">
          <a:xfrm>
            <a:off x="3676650" y="4250829"/>
            <a:ext cx="1800225" cy="92333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Semantic Representation</a:t>
            </a:r>
          </a:p>
          <a:p>
            <a:pPr algn="ctr">
              <a:defRPr/>
            </a:pPr>
            <a:r>
              <a:rPr lang="en-GB" dirty="0"/>
              <a:t>Information</a:t>
            </a:r>
          </a:p>
        </p:txBody>
      </p:sp>
      <p:sp>
        <p:nvSpPr>
          <p:cNvPr id="17413" name="TextBox 4"/>
          <p:cNvSpPr txBox="1">
            <a:spLocks noChangeArrowheads="1"/>
          </p:cNvSpPr>
          <p:nvPr/>
        </p:nvSpPr>
        <p:spPr bwMode="auto">
          <a:xfrm>
            <a:off x="233363" y="4250829"/>
            <a:ext cx="1800225" cy="92333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Structure Representation</a:t>
            </a:r>
          </a:p>
          <a:p>
            <a:pPr algn="ctr">
              <a:defRPr/>
            </a:pPr>
            <a:r>
              <a:rPr lang="en-GB" dirty="0"/>
              <a:t>Information</a:t>
            </a:r>
          </a:p>
        </p:txBody>
      </p:sp>
      <p:sp>
        <p:nvSpPr>
          <p:cNvPr id="6" name="Diamond 5"/>
          <p:cNvSpPr/>
          <p:nvPr/>
        </p:nvSpPr>
        <p:spPr>
          <a:xfrm>
            <a:off x="2892425" y="2619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Diamond 6"/>
          <p:cNvSpPr/>
          <p:nvPr/>
        </p:nvSpPr>
        <p:spPr>
          <a:xfrm>
            <a:off x="4427538" y="2619375"/>
            <a:ext cx="288925"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Diamond 7"/>
          <p:cNvSpPr/>
          <p:nvPr/>
        </p:nvSpPr>
        <p:spPr>
          <a:xfrm>
            <a:off x="5480050" y="2619375"/>
            <a:ext cx="288925"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Elbow Connector 9"/>
          <p:cNvCxnSpPr>
            <a:stCxn id="0" idx="0"/>
            <a:endCxn id="6" idx="2"/>
          </p:cNvCxnSpPr>
          <p:nvPr/>
        </p:nvCxnSpPr>
        <p:spPr>
          <a:xfrm rot="5400000" flipH="1" flipV="1">
            <a:off x="1407319" y="2632869"/>
            <a:ext cx="1355725" cy="190341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0" idx="0"/>
            <a:endCxn id="8" idx="2"/>
          </p:cNvCxnSpPr>
          <p:nvPr/>
        </p:nvCxnSpPr>
        <p:spPr>
          <a:xfrm rot="16200000" flipV="1">
            <a:off x="6130131" y="2401095"/>
            <a:ext cx="1355725" cy="23669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2"/>
          </p:cNvCxnSpPr>
          <p:nvPr/>
        </p:nvCxnSpPr>
        <p:spPr>
          <a:xfrm rot="5400000">
            <a:off x="3894932" y="3583781"/>
            <a:ext cx="1354138" cy="3175"/>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0" idx="1"/>
            <a:endCxn id="0" idx="3"/>
          </p:cNvCxnSpPr>
          <p:nvPr/>
        </p:nvCxnSpPr>
        <p:spPr>
          <a:xfrm rot="10800000">
            <a:off x="2033588" y="4711700"/>
            <a:ext cx="1643062"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7429" name="TextBox 19"/>
          <p:cNvSpPr txBox="1">
            <a:spLocks noChangeArrowheads="1"/>
          </p:cNvSpPr>
          <p:nvPr/>
        </p:nvSpPr>
        <p:spPr bwMode="auto">
          <a:xfrm>
            <a:off x="2127201" y="4713288"/>
            <a:ext cx="1436687" cy="646112"/>
          </a:xfrm>
          <a:prstGeom prst="rect">
            <a:avLst/>
          </a:prstGeom>
          <a:noFill/>
          <a:ln w="9525">
            <a:noFill/>
            <a:miter lim="800000"/>
            <a:headEnd/>
            <a:tailEnd/>
          </a:ln>
        </p:spPr>
        <p:txBody>
          <a:bodyPr>
            <a:spAutoFit/>
          </a:bodyPr>
          <a:lstStyle/>
          <a:p>
            <a:pPr algn="ctr"/>
            <a:r>
              <a:rPr lang="en-GB" dirty="0">
                <a:latin typeface="Calibri" pitchFamily="34" charset="0"/>
              </a:rPr>
              <a:t>adds meaning to</a:t>
            </a:r>
          </a:p>
        </p:txBody>
      </p:sp>
      <p:sp>
        <p:nvSpPr>
          <p:cNvPr id="17437" name="TextBox 32"/>
          <p:cNvSpPr txBox="1">
            <a:spLocks noChangeArrowheads="1"/>
          </p:cNvSpPr>
          <p:nvPr/>
        </p:nvSpPr>
        <p:spPr bwMode="auto">
          <a:xfrm>
            <a:off x="5708650" y="3095625"/>
            <a:ext cx="323850"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17438" name="TextBox 33"/>
          <p:cNvSpPr txBox="1">
            <a:spLocks noChangeArrowheads="1"/>
          </p:cNvSpPr>
          <p:nvPr/>
        </p:nvSpPr>
        <p:spPr bwMode="auto">
          <a:xfrm>
            <a:off x="7991475" y="3754995"/>
            <a:ext cx="323850" cy="646113"/>
          </a:xfrm>
          <a:prstGeom prst="rect">
            <a:avLst/>
          </a:prstGeom>
          <a:noFill/>
          <a:ln w="9525">
            <a:noFill/>
            <a:miter lim="800000"/>
            <a:headEnd/>
            <a:tailEnd/>
          </a:ln>
        </p:spPr>
        <p:txBody>
          <a:bodyPr>
            <a:spAutoFit/>
          </a:bodyPr>
          <a:lstStyle/>
          <a:p>
            <a:r>
              <a:rPr lang="en-GB" sz="3600" dirty="0">
                <a:latin typeface="Calibri" pitchFamily="34" charset="0"/>
              </a:rPr>
              <a:t>*</a:t>
            </a:r>
          </a:p>
        </p:txBody>
      </p:sp>
      <p:cxnSp>
        <p:nvCxnSpPr>
          <p:cNvPr id="23" name="Straight Connector 23"/>
          <p:cNvCxnSpPr/>
          <p:nvPr/>
        </p:nvCxnSpPr>
        <p:spPr>
          <a:xfrm>
            <a:off x="6032500" y="1931988"/>
            <a:ext cx="1277938" cy="1587"/>
          </a:xfrm>
          <a:prstGeom prst="line">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5"/>
          <p:cNvCxnSpPr/>
          <p:nvPr/>
        </p:nvCxnSpPr>
        <p:spPr>
          <a:xfrm rot="5400000" flipH="1" flipV="1">
            <a:off x="6781800" y="1401763"/>
            <a:ext cx="1058863"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7"/>
          <p:cNvCxnSpPr/>
          <p:nvPr/>
        </p:nvCxnSpPr>
        <p:spPr>
          <a:xfrm rot="10800000">
            <a:off x="4572000" y="873125"/>
            <a:ext cx="2738438"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9"/>
          <p:cNvCxnSpPr/>
          <p:nvPr/>
        </p:nvCxnSpPr>
        <p:spPr>
          <a:xfrm rot="5400000" flipH="1" flipV="1">
            <a:off x="4149725" y="1295400"/>
            <a:ext cx="846138" cy="1588"/>
          </a:xfrm>
          <a:prstGeom prst="line">
            <a:avLst/>
          </a:prstGeom>
          <a:ln w="31750">
            <a:solidFill>
              <a:schemeClr val="tx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4463988" y="538832"/>
            <a:ext cx="2298700" cy="369888"/>
          </a:xfrm>
          <a:prstGeom prst="rect">
            <a:avLst/>
          </a:prstGeom>
          <a:noFill/>
          <a:ln w="9525">
            <a:noFill/>
            <a:miter lim="800000"/>
            <a:headEnd/>
            <a:tailEnd/>
          </a:ln>
        </p:spPr>
        <p:txBody>
          <a:bodyPr>
            <a:spAutoFit/>
          </a:bodyPr>
          <a:lstStyle/>
          <a:p>
            <a:r>
              <a:rPr lang="en-GB" dirty="0">
                <a:latin typeface="Calibri" pitchFamily="34" charset="0"/>
              </a:rPr>
              <a:t>Interpreted using</a:t>
            </a:r>
          </a:p>
        </p:txBody>
      </p:sp>
      <p:sp>
        <p:nvSpPr>
          <p:cNvPr id="32" name="TextBox 32"/>
          <p:cNvSpPr txBox="1">
            <a:spLocks noChangeArrowheads="1"/>
          </p:cNvSpPr>
          <p:nvPr/>
        </p:nvSpPr>
        <p:spPr bwMode="auto">
          <a:xfrm>
            <a:off x="4212146" y="1222908"/>
            <a:ext cx="323850" cy="646331"/>
          </a:xfrm>
          <a:prstGeom prst="rect">
            <a:avLst/>
          </a:prstGeom>
          <a:noFill/>
          <a:ln w="9525">
            <a:noFill/>
            <a:miter lim="800000"/>
            <a:headEnd/>
            <a:tailEnd/>
          </a:ln>
        </p:spPr>
        <p:txBody>
          <a:bodyPr>
            <a:spAutoFit/>
          </a:bodyPr>
          <a:lstStyle/>
          <a:p>
            <a:r>
              <a:rPr lang="en-GB" sz="3600" dirty="0">
                <a:solidFill>
                  <a:prstClr val="black"/>
                </a:solidFill>
                <a:latin typeface="Calibri" pitchFamily="34" charset="0"/>
              </a:rPr>
              <a:t>*</a:t>
            </a:r>
            <a:endParaRPr lang="en-GB" dirty="0">
              <a:latin typeface="Calibri" pitchFamily="34" charset="0"/>
            </a:endParaRPr>
          </a:p>
        </p:txBody>
      </p:sp>
      <p:sp>
        <p:nvSpPr>
          <p:cNvPr id="33" name="TextBox 33"/>
          <p:cNvSpPr txBox="1">
            <a:spLocks noChangeArrowheads="1"/>
          </p:cNvSpPr>
          <p:nvPr/>
        </p:nvSpPr>
        <p:spPr bwMode="auto">
          <a:xfrm>
            <a:off x="6032500" y="1973263"/>
            <a:ext cx="323850" cy="923330"/>
          </a:xfrm>
          <a:prstGeom prst="rect">
            <a:avLst/>
          </a:prstGeom>
          <a:noFill/>
          <a:ln w="9525">
            <a:noFill/>
            <a:miter lim="800000"/>
            <a:headEnd/>
            <a:tailEnd/>
          </a:ln>
        </p:spPr>
        <p:txBody>
          <a:bodyPr>
            <a:spAutoFit/>
          </a:bodyPr>
          <a:lstStyle/>
          <a:p>
            <a:pPr lvl="0"/>
            <a:r>
              <a:rPr lang="en-GB" dirty="0">
                <a:solidFill>
                  <a:prstClr val="black"/>
                </a:solidFill>
                <a:latin typeface="Calibri" pitchFamily="34" charset="0"/>
              </a:rPr>
              <a:t>1</a:t>
            </a:r>
          </a:p>
          <a:p>
            <a:endParaRPr lang="en-GB" sz="3600"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2620E9-1CE0-472B-B6EC-E97F161687A2}"/>
              </a:ext>
            </a:extLst>
          </p:cNvPr>
          <p:cNvPicPr>
            <a:picLocks noChangeAspect="1"/>
          </p:cNvPicPr>
          <p:nvPr/>
        </p:nvPicPr>
        <p:blipFill>
          <a:blip r:embed="rId3"/>
          <a:stretch>
            <a:fillRect/>
          </a:stretch>
        </p:blipFill>
        <p:spPr>
          <a:xfrm>
            <a:off x="1235503" y="3055554"/>
            <a:ext cx="6162410" cy="3099091"/>
          </a:xfrm>
          <a:prstGeom prst="rect">
            <a:avLst/>
          </a:prstGeom>
        </p:spPr>
      </p:pic>
      <p:sp>
        <p:nvSpPr>
          <p:cNvPr id="28" name="TextBox 1">
            <a:extLst>
              <a:ext uri="{FF2B5EF4-FFF2-40B4-BE49-F238E27FC236}">
                <a16:creationId xmlns:a16="http://schemas.microsoft.com/office/drawing/2014/main" id="{D51B8DC0-D2F7-4ED2-86DE-8F3410F45C63}"/>
              </a:ext>
            </a:extLst>
          </p:cNvPr>
          <p:cNvSpPr txBox="1">
            <a:spLocks noChangeArrowheads="1"/>
          </p:cNvSpPr>
          <p:nvPr/>
        </p:nvSpPr>
        <p:spPr bwMode="auto">
          <a:xfrm>
            <a:off x="2029902" y="2607584"/>
            <a:ext cx="1080233" cy="5078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defTabSz="685800">
              <a:defRPr/>
            </a:pPr>
            <a:r>
              <a:rPr lang="en-GB" sz="1350" dirty="0">
                <a:solidFill>
                  <a:prstClr val="black"/>
                </a:solidFill>
                <a:latin typeface="Calibri"/>
              </a:rPr>
              <a:t>Information Object</a:t>
            </a:r>
          </a:p>
        </p:txBody>
      </p:sp>
      <p:cxnSp>
        <p:nvCxnSpPr>
          <p:cNvPr id="30" name="Straight Arrow Connector 29">
            <a:extLst>
              <a:ext uri="{FF2B5EF4-FFF2-40B4-BE49-F238E27FC236}">
                <a16:creationId xmlns:a16="http://schemas.microsoft.com/office/drawing/2014/main" id="{12042BA9-8E6B-4123-AB77-7AFA6C87F5CB}"/>
              </a:ext>
            </a:extLst>
          </p:cNvPr>
          <p:cNvCxnSpPr>
            <a:cxnSpLocks/>
            <a:stCxn id="36" idx="4"/>
            <a:endCxn id="31" idx="3"/>
          </p:cNvCxnSpPr>
          <p:nvPr/>
        </p:nvCxnSpPr>
        <p:spPr>
          <a:xfrm flipH="1">
            <a:off x="2529889" y="1924653"/>
            <a:ext cx="2030" cy="443774"/>
          </a:xfrm>
          <a:prstGeom prst="straightConnector1">
            <a:avLst/>
          </a:prstGeom>
          <a:ln w="190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8834B912-44C0-453E-8134-26E9BB1B387A}"/>
              </a:ext>
            </a:extLst>
          </p:cNvPr>
          <p:cNvSpPr>
            <a:spLocks noChangeAspect="1"/>
          </p:cNvSpPr>
          <p:nvPr/>
        </p:nvSpPr>
        <p:spPr>
          <a:xfrm rot="10800000">
            <a:off x="2414155" y="2368427"/>
            <a:ext cx="231468" cy="2588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GB" sz="1350">
              <a:solidFill>
                <a:prstClr val="white"/>
              </a:solidFill>
              <a:latin typeface="Calibri"/>
            </a:endParaRPr>
          </a:p>
        </p:txBody>
      </p:sp>
      <p:sp>
        <p:nvSpPr>
          <p:cNvPr id="36" name="Oval 35">
            <a:extLst>
              <a:ext uri="{FF2B5EF4-FFF2-40B4-BE49-F238E27FC236}">
                <a16:creationId xmlns:a16="http://schemas.microsoft.com/office/drawing/2014/main" id="{D7511DCC-5DF7-4FCA-96E8-06985FC346C1}"/>
              </a:ext>
            </a:extLst>
          </p:cNvPr>
          <p:cNvSpPr/>
          <p:nvPr/>
        </p:nvSpPr>
        <p:spPr>
          <a:xfrm>
            <a:off x="2493818" y="1834598"/>
            <a:ext cx="76200" cy="900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a:endParaRPr>
          </a:p>
        </p:txBody>
      </p:sp>
      <p:pic>
        <p:nvPicPr>
          <p:cNvPr id="3" name="Picture 2">
            <a:extLst>
              <a:ext uri="{FF2B5EF4-FFF2-40B4-BE49-F238E27FC236}">
                <a16:creationId xmlns:a16="http://schemas.microsoft.com/office/drawing/2014/main" id="{918007C7-0AF0-42FF-982E-304203A101D9}"/>
              </a:ext>
            </a:extLst>
          </p:cNvPr>
          <p:cNvPicPr>
            <a:picLocks noChangeAspect="1"/>
          </p:cNvPicPr>
          <p:nvPr/>
        </p:nvPicPr>
        <p:blipFill>
          <a:blip r:embed="rId4"/>
          <a:stretch>
            <a:fillRect/>
          </a:stretch>
        </p:blipFill>
        <p:spPr>
          <a:xfrm>
            <a:off x="231862" y="980789"/>
            <a:ext cx="2969343" cy="2199286"/>
          </a:xfrm>
          <a:prstGeom prst="rect">
            <a:avLst/>
          </a:prstGeom>
        </p:spPr>
      </p:pic>
      <p:sp>
        <p:nvSpPr>
          <p:cNvPr id="56" name="TextBox 55">
            <a:extLst>
              <a:ext uri="{FF2B5EF4-FFF2-40B4-BE49-F238E27FC236}">
                <a16:creationId xmlns:a16="http://schemas.microsoft.com/office/drawing/2014/main" id="{CA985682-A492-4FCD-9A22-E7BD6A654E93}"/>
              </a:ext>
            </a:extLst>
          </p:cNvPr>
          <p:cNvSpPr txBox="1"/>
          <p:nvPr/>
        </p:nvSpPr>
        <p:spPr>
          <a:xfrm>
            <a:off x="3110134" y="1850427"/>
            <a:ext cx="2534579" cy="71558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a:cs typeface="+mn-cs"/>
              </a:rPr>
              <a:t>Representation Information </a:t>
            </a:r>
          </a:p>
          <a:p>
            <a:pPr defTabSz="685800" fontAlgn="auto">
              <a:spcBef>
                <a:spcPts val="0"/>
              </a:spcBef>
              <a:spcAft>
                <a:spcPts val="0"/>
              </a:spcAft>
            </a:pPr>
            <a:r>
              <a:rPr lang="en-US" sz="1350" dirty="0">
                <a:solidFill>
                  <a:prstClr val="black"/>
                </a:solidFill>
                <a:latin typeface="Calibri"/>
                <a:cs typeface="+mn-cs"/>
              </a:rPr>
              <a:t>is an </a:t>
            </a:r>
          </a:p>
          <a:p>
            <a:pPr defTabSz="685800" fontAlgn="auto">
              <a:spcBef>
                <a:spcPts val="0"/>
              </a:spcBef>
              <a:spcAft>
                <a:spcPts val="0"/>
              </a:spcAft>
            </a:pPr>
            <a:r>
              <a:rPr lang="en-US" sz="1350" dirty="0">
                <a:solidFill>
                  <a:prstClr val="black"/>
                </a:solidFill>
                <a:latin typeface="Calibri"/>
                <a:cs typeface="+mn-cs"/>
              </a:rPr>
              <a:t>Information Object</a:t>
            </a:r>
            <a:endParaRPr lang="en-GB" sz="1350" dirty="0">
              <a:solidFill>
                <a:prstClr val="black"/>
              </a:solidFill>
              <a:latin typeface="Calibri"/>
              <a:cs typeface="+mn-cs"/>
            </a:endParaRPr>
          </a:p>
        </p:txBody>
      </p:sp>
    </p:spTree>
    <p:extLst>
      <p:ext uri="{BB962C8B-B14F-4D97-AF65-F5344CB8AC3E}">
        <p14:creationId xmlns:p14="http://schemas.microsoft.com/office/powerpoint/2010/main" val="101405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007C7-0AF0-42FF-982E-304203A101D9}"/>
              </a:ext>
            </a:extLst>
          </p:cNvPr>
          <p:cNvPicPr>
            <a:picLocks noChangeAspect="1"/>
          </p:cNvPicPr>
          <p:nvPr/>
        </p:nvPicPr>
        <p:blipFill>
          <a:blip r:embed="rId3"/>
          <a:stretch>
            <a:fillRect/>
          </a:stretch>
        </p:blipFill>
        <p:spPr>
          <a:xfrm>
            <a:off x="876477" y="1302407"/>
            <a:ext cx="4128864" cy="3058102"/>
          </a:xfrm>
          <a:prstGeom prst="rect">
            <a:avLst/>
          </a:prstGeom>
        </p:spPr>
      </p:pic>
      <p:sp>
        <p:nvSpPr>
          <p:cNvPr id="45" name="TextBox 2">
            <a:extLst>
              <a:ext uri="{FF2B5EF4-FFF2-40B4-BE49-F238E27FC236}">
                <a16:creationId xmlns:a16="http://schemas.microsoft.com/office/drawing/2014/main" id="{18AA665E-040A-4A4C-8C05-ED8E540CC278}"/>
              </a:ext>
            </a:extLst>
          </p:cNvPr>
          <p:cNvSpPr txBox="1">
            <a:spLocks noChangeArrowheads="1"/>
          </p:cNvSpPr>
          <p:nvPr/>
        </p:nvSpPr>
        <p:spPr bwMode="auto">
          <a:xfrm>
            <a:off x="6347848" y="4940725"/>
            <a:ext cx="1350169" cy="71558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defTabSz="685800">
              <a:defRPr/>
            </a:pPr>
            <a:r>
              <a:rPr lang="en-GB" sz="1350" dirty="0">
                <a:solidFill>
                  <a:prstClr val="black"/>
                </a:solidFill>
                <a:latin typeface="Calibri"/>
              </a:rPr>
              <a:t>Other</a:t>
            </a:r>
          </a:p>
          <a:p>
            <a:pPr algn="ctr" defTabSz="685800">
              <a:defRPr/>
            </a:pPr>
            <a:r>
              <a:rPr lang="en-GB" sz="1350" dirty="0">
                <a:solidFill>
                  <a:prstClr val="black"/>
                </a:solidFill>
                <a:latin typeface="Calibri"/>
              </a:rPr>
              <a:t>Representation</a:t>
            </a:r>
          </a:p>
          <a:p>
            <a:pPr algn="ctr" defTabSz="685800">
              <a:defRPr/>
            </a:pPr>
            <a:r>
              <a:rPr lang="en-GB" sz="1350" dirty="0">
                <a:solidFill>
                  <a:prstClr val="black"/>
                </a:solidFill>
                <a:latin typeface="Calibri"/>
              </a:rPr>
              <a:t>Information</a:t>
            </a:r>
          </a:p>
        </p:txBody>
      </p:sp>
      <p:sp>
        <p:nvSpPr>
          <p:cNvPr id="46" name="TextBox 3">
            <a:extLst>
              <a:ext uri="{FF2B5EF4-FFF2-40B4-BE49-F238E27FC236}">
                <a16:creationId xmlns:a16="http://schemas.microsoft.com/office/drawing/2014/main" id="{F96E2400-A848-4F3D-9ED3-A9E443B4DFF6}"/>
              </a:ext>
            </a:extLst>
          </p:cNvPr>
          <p:cNvSpPr txBox="1">
            <a:spLocks noChangeArrowheads="1"/>
          </p:cNvSpPr>
          <p:nvPr/>
        </p:nvSpPr>
        <p:spPr bwMode="auto">
          <a:xfrm>
            <a:off x="4812804" y="4972514"/>
            <a:ext cx="1379434" cy="71558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defTabSz="685800">
              <a:defRPr/>
            </a:pPr>
            <a:r>
              <a:rPr lang="en-GB" sz="1350" dirty="0">
                <a:solidFill>
                  <a:prstClr val="black"/>
                </a:solidFill>
                <a:latin typeface="Calibri"/>
              </a:rPr>
              <a:t>Semantic Representation</a:t>
            </a:r>
          </a:p>
          <a:p>
            <a:pPr algn="ctr" defTabSz="685800">
              <a:defRPr/>
            </a:pPr>
            <a:r>
              <a:rPr lang="en-GB" sz="1350" dirty="0">
                <a:solidFill>
                  <a:prstClr val="black"/>
                </a:solidFill>
                <a:latin typeface="Calibri"/>
              </a:rPr>
              <a:t>Information</a:t>
            </a:r>
          </a:p>
        </p:txBody>
      </p:sp>
      <p:sp>
        <p:nvSpPr>
          <p:cNvPr id="47" name="TextBox 4">
            <a:extLst>
              <a:ext uri="{FF2B5EF4-FFF2-40B4-BE49-F238E27FC236}">
                <a16:creationId xmlns:a16="http://schemas.microsoft.com/office/drawing/2014/main" id="{247B3F61-EA5F-4CB4-8DAA-F986B62D1F6E}"/>
              </a:ext>
            </a:extLst>
          </p:cNvPr>
          <p:cNvSpPr txBox="1">
            <a:spLocks noChangeArrowheads="1"/>
          </p:cNvSpPr>
          <p:nvPr/>
        </p:nvSpPr>
        <p:spPr bwMode="auto">
          <a:xfrm>
            <a:off x="3182485" y="4984349"/>
            <a:ext cx="1395758" cy="71558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defTabSz="685800">
              <a:defRPr/>
            </a:pPr>
            <a:r>
              <a:rPr lang="en-GB" sz="1350" dirty="0">
                <a:solidFill>
                  <a:prstClr val="black"/>
                </a:solidFill>
                <a:latin typeface="Calibri"/>
              </a:rPr>
              <a:t>Structure Representation </a:t>
            </a:r>
          </a:p>
          <a:p>
            <a:pPr algn="ctr" defTabSz="685800">
              <a:defRPr/>
            </a:pPr>
            <a:r>
              <a:rPr lang="en-GB" sz="1350" dirty="0">
                <a:solidFill>
                  <a:prstClr val="black"/>
                </a:solidFill>
                <a:latin typeface="Calibri"/>
              </a:rPr>
              <a:t>Information</a:t>
            </a:r>
          </a:p>
        </p:txBody>
      </p:sp>
      <p:sp>
        <p:nvSpPr>
          <p:cNvPr id="48" name="Diamond 47">
            <a:extLst>
              <a:ext uri="{FF2B5EF4-FFF2-40B4-BE49-F238E27FC236}">
                <a16:creationId xmlns:a16="http://schemas.microsoft.com/office/drawing/2014/main" id="{1489BA4C-9D80-4893-9F93-630999F3AFB0}"/>
              </a:ext>
            </a:extLst>
          </p:cNvPr>
          <p:cNvSpPr/>
          <p:nvPr/>
        </p:nvSpPr>
        <p:spPr>
          <a:xfrm>
            <a:off x="3684711" y="2631142"/>
            <a:ext cx="215504" cy="215504"/>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GB" sz="1350">
              <a:solidFill>
                <a:prstClr val="white"/>
              </a:solidFill>
              <a:latin typeface="Calibri"/>
            </a:endParaRPr>
          </a:p>
        </p:txBody>
      </p:sp>
      <p:sp>
        <p:nvSpPr>
          <p:cNvPr id="49" name="Diamond 48">
            <a:extLst>
              <a:ext uri="{FF2B5EF4-FFF2-40B4-BE49-F238E27FC236}">
                <a16:creationId xmlns:a16="http://schemas.microsoft.com/office/drawing/2014/main" id="{790C66C5-25EF-4EA6-B2BE-DAB87B5BEE56}"/>
              </a:ext>
            </a:extLst>
          </p:cNvPr>
          <p:cNvSpPr/>
          <p:nvPr/>
        </p:nvSpPr>
        <p:spPr>
          <a:xfrm>
            <a:off x="3971332" y="2631142"/>
            <a:ext cx="216694" cy="215504"/>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GB" sz="1350">
              <a:solidFill>
                <a:prstClr val="white"/>
              </a:solidFill>
              <a:latin typeface="Calibri"/>
            </a:endParaRPr>
          </a:p>
        </p:txBody>
      </p:sp>
      <p:sp>
        <p:nvSpPr>
          <p:cNvPr id="50" name="Diamond 49">
            <a:extLst>
              <a:ext uri="{FF2B5EF4-FFF2-40B4-BE49-F238E27FC236}">
                <a16:creationId xmlns:a16="http://schemas.microsoft.com/office/drawing/2014/main" id="{0350A305-6642-4294-82E7-A5D2A7B350BE}"/>
              </a:ext>
            </a:extLst>
          </p:cNvPr>
          <p:cNvSpPr/>
          <p:nvPr/>
        </p:nvSpPr>
        <p:spPr>
          <a:xfrm>
            <a:off x="4267237" y="2631142"/>
            <a:ext cx="216694" cy="215504"/>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GB" sz="1350">
              <a:solidFill>
                <a:prstClr val="white"/>
              </a:solidFill>
              <a:latin typeface="Calibri"/>
            </a:endParaRPr>
          </a:p>
        </p:txBody>
      </p:sp>
      <p:cxnSp>
        <p:nvCxnSpPr>
          <p:cNvPr id="51" name="Elbow Connector 9">
            <a:extLst>
              <a:ext uri="{FF2B5EF4-FFF2-40B4-BE49-F238E27FC236}">
                <a16:creationId xmlns:a16="http://schemas.microsoft.com/office/drawing/2014/main" id="{BE059F73-5B47-48B9-828E-871DE9B46D50}"/>
              </a:ext>
            </a:extLst>
          </p:cNvPr>
          <p:cNvCxnSpPr>
            <a:cxnSpLocks/>
            <a:stCxn id="47" idx="0"/>
            <a:endCxn id="48" idx="2"/>
          </p:cNvCxnSpPr>
          <p:nvPr/>
        </p:nvCxnSpPr>
        <p:spPr>
          <a:xfrm rot="16200000" flipV="1">
            <a:off x="2767563" y="3871547"/>
            <a:ext cx="2137703" cy="87901"/>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Elbow Connector 13">
            <a:extLst>
              <a:ext uri="{FF2B5EF4-FFF2-40B4-BE49-F238E27FC236}">
                <a16:creationId xmlns:a16="http://schemas.microsoft.com/office/drawing/2014/main" id="{7B6B9107-825F-4A60-86A5-B5655401735B}"/>
              </a:ext>
            </a:extLst>
          </p:cNvPr>
          <p:cNvCxnSpPr>
            <a:cxnSpLocks/>
            <a:stCxn id="45" idx="0"/>
            <a:endCxn id="50" idx="2"/>
          </p:cNvCxnSpPr>
          <p:nvPr/>
        </p:nvCxnSpPr>
        <p:spPr>
          <a:xfrm rot="16200000" flipV="1">
            <a:off x="4652220" y="2570011"/>
            <a:ext cx="2094079" cy="2647349"/>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5" name="TextBox 33">
            <a:extLst>
              <a:ext uri="{FF2B5EF4-FFF2-40B4-BE49-F238E27FC236}">
                <a16:creationId xmlns:a16="http://schemas.microsoft.com/office/drawing/2014/main" id="{2CFF2A4E-A2C4-44F6-8736-1F51691FBDC5}"/>
              </a:ext>
            </a:extLst>
          </p:cNvPr>
          <p:cNvSpPr txBox="1">
            <a:spLocks noChangeArrowheads="1"/>
          </p:cNvSpPr>
          <p:nvPr/>
        </p:nvSpPr>
        <p:spPr bwMode="auto">
          <a:xfrm>
            <a:off x="6303802" y="4276174"/>
            <a:ext cx="242888" cy="507831"/>
          </a:xfrm>
          <a:prstGeom prst="rect">
            <a:avLst/>
          </a:prstGeom>
          <a:noFill/>
          <a:ln w="9525">
            <a:noFill/>
            <a:miter lim="800000"/>
            <a:headEnd/>
            <a:tailEnd/>
          </a:ln>
        </p:spPr>
        <p:txBody>
          <a:bodyPr>
            <a:spAutoFit/>
          </a:bodyPr>
          <a:lstStyle/>
          <a:p>
            <a:pPr defTabSz="685800"/>
            <a:r>
              <a:rPr lang="en-GB" sz="2700" dirty="0">
                <a:solidFill>
                  <a:prstClr val="black"/>
                </a:solidFill>
                <a:latin typeface="Calibri" pitchFamily="34" charset="0"/>
              </a:rPr>
              <a:t>*</a:t>
            </a:r>
          </a:p>
        </p:txBody>
      </p:sp>
      <p:cxnSp>
        <p:nvCxnSpPr>
          <p:cNvPr id="68" name="Elbow Connector 9">
            <a:extLst>
              <a:ext uri="{FF2B5EF4-FFF2-40B4-BE49-F238E27FC236}">
                <a16:creationId xmlns:a16="http://schemas.microsoft.com/office/drawing/2014/main" id="{9E367FA5-2A3A-423C-97F1-CF46360D7E56}"/>
              </a:ext>
            </a:extLst>
          </p:cNvPr>
          <p:cNvCxnSpPr>
            <a:cxnSpLocks/>
            <a:stCxn id="46" idx="0"/>
            <a:endCxn id="49" idx="2"/>
          </p:cNvCxnSpPr>
          <p:nvPr/>
        </p:nvCxnSpPr>
        <p:spPr>
          <a:xfrm rot="16200000" flipV="1">
            <a:off x="3728166" y="3198159"/>
            <a:ext cx="2125868" cy="142284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30D2176-3B4D-49E7-80FE-26AB62983405}"/>
              </a:ext>
            </a:extLst>
          </p:cNvPr>
          <p:cNvPicPr>
            <a:picLocks noChangeAspect="1"/>
          </p:cNvPicPr>
          <p:nvPr/>
        </p:nvPicPr>
        <p:blipFill>
          <a:blip r:embed="rId4"/>
          <a:stretch>
            <a:fillRect/>
          </a:stretch>
        </p:blipFill>
        <p:spPr>
          <a:xfrm>
            <a:off x="1950848" y="2897387"/>
            <a:ext cx="1247961" cy="746955"/>
          </a:xfrm>
          <a:prstGeom prst="rect">
            <a:avLst/>
          </a:prstGeom>
        </p:spPr>
      </p:pic>
      <p:sp>
        <p:nvSpPr>
          <p:cNvPr id="72" name="TextBox 4">
            <a:extLst>
              <a:ext uri="{FF2B5EF4-FFF2-40B4-BE49-F238E27FC236}">
                <a16:creationId xmlns:a16="http://schemas.microsoft.com/office/drawing/2014/main" id="{DD0B5CD6-E28A-40AB-B4E7-A9D6F0BCFCDB}"/>
              </a:ext>
            </a:extLst>
          </p:cNvPr>
          <p:cNvSpPr txBox="1">
            <a:spLocks noChangeArrowheads="1"/>
          </p:cNvSpPr>
          <p:nvPr/>
        </p:nvSpPr>
        <p:spPr bwMode="auto">
          <a:xfrm>
            <a:off x="4799196" y="4316500"/>
            <a:ext cx="1393041" cy="679774"/>
          </a:xfrm>
          <a:prstGeom prst="rect">
            <a:avLst/>
          </a:prstGeom>
          <a:gradFill>
            <a:gsLst>
              <a:gs pos="0">
                <a:srgbClr val="FFEFD1"/>
              </a:gs>
              <a:gs pos="64999">
                <a:srgbClr val="F0EBD5"/>
              </a:gs>
              <a:gs pos="100000">
                <a:srgbClr val="D1C39F"/>
              </a:gs>
            </a:gsLst>
            <a:lin ang="16200000" scaled="0"/>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27000" tIns="108000" rIns="27000" bIns="108000" anchor="ctr">
            <a:spAutoFit/>
          </a:bodyPr>
          <a:lstStyle/>
          <a:p>
            <a:pPr algn="ctr" defTabSz="685800" fontAlgn="auto">
              <a:spcBef>
                <a:spcPts val="0"/>
              </a:spcBef>
              <a:spcAft>
                <a:spcPts val="0"/>
              </a:spcAft>
              <a:defRPr/>
            </a:pPr>
            <a:r>
              <a:rPr lang="en-GB" sz="1500" b="1" dirty="0">
                <a:solidFill>
                  <a:prstClr val="black"/>
                </a:solidFill>
                <a:latin typeface="Calibri"/>
              </a:rPr>
              <a:t>FITS </a:t>
            </a:r>
          </a:p>
          <a:p>
            <a:pPr algn="ctr" defTabSz="685800" fontAlgn="auto">
              <a:spcBef>
                <a:spcPts val="0"/>
              </a:spcBef>
              <a:spcAft>
                <a:spcPts val="0"/>
              </a:spcAft>
              <a:defRPr/>
            </a:pPr>
            <a:r>
              <a:rPr lang="en-GB" sz="1500" b="1" dirty="0">
                <a:solidFill>
                  <a:prstClr val="black"/>
                </a:solidFill>
                <a:latin typeface="Calibri"/>
              </a:rPr>
              <a:t>DICTIONARY</a:t>
            </a:r>
            <a:endParaRPr lang="en-GB" sz="2100" b="1" dirty="0">
              <a:solidFill>
                <a:prstClr val="black"/>
              </a:solidFill>
              <a:latin typeface="Calibri"/>
            </a:endParaRPr>
          </a:p>
        </p:txBody>
      </p:sp>
      <p:sp>
        <p:nvSpPr>
          <p:cNvPr id="73" name="TextBox 4">
            <a:extLst>
              <a:ext uri="{FF2B5EF4-FFF2-40B4-BE49-F238E27FC236}">
                <a16:creationId xmlns:a16="http://schemas.microsoft.com/office/drawing/2014/main" id="{7C7B6809-792F-4547-8F7D-818CB79379EA}"/>
              </a:ext>
            </a:extLst>
          </p:cNvPr>
          <p:cNvSpPr txBox="1">
            <a:spLocks noChangeArrowheads="1"/>
          </p:cNvSpPr>
          <p:nvPr/>
        </p:nvSpPr>
        <p:spPr bwMode="auto">
          <a:xfrm>
            <a:off x="6347848" y="4316500"/>
            <a:ext cx="1350168" cy="679774"/>
          </a:xfrm>
          <a:prstGeom prst="rect">
            <a:avLst/>
          </a:prstGeom>
          <a:gradFill>
            <a:gsLst>
              <a:gs pos="0">
                <a:srgbClr val="FFEFD1"/>
              </a:gs>
              <a:gs pos="64999">
                <a:srgbClr val="F0EBD5"/>
              </a:gs>
              <a:gs pos="100000">
                <a:srgbClr val="D1C39F"/>
              </a:gs>
            </a:gsLst>
            <a:lin ang="16200000" scaled="0"/>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27000" tIns="108000" rIns="27000" bIns="108000" anchor="ctr">
            <a:spAutoFit/>
          </a:bodyPr>
          <a:lstStyle/>
          <a:p>
            <a:pPr algn="ctr" defTabSz="685800" fontAlgn="auto">
              <a:spcBef>
                <a:spcPts val="0"/>
              </a:spcBef>
              <a:spcAft>
                <a:spcPts val="0"/>
              </a:spcAft>
              <a:defRPr/>
            </a:pPr>
            <a:r>
              <a:rPr lang="en-GB" sz="1500" b="1" dirty="0">
                <a:solidFill>
                  <a:prstClr val="black"/>
                </a:solidFill>
                <a:latin typeface="Calibri"/>
              </a:rPr>
              <a:t>FITS JAVA SOFTWARE</a:t>
            </a:r>
          </a:p>
        </p:txBody>
      </p:sp>
      <p:sp>
        <p:nvSpPr>
          <p:cNvPr id="79" name="TextBox 4">
            <a:extLst>
              <a:ext uri="{FF2B5EF4-FFF2-40B4-BE49-F238E27FC236}">
                <a16:creationId xmlns:a16="http://schemas.microsoft.com/office/drawing/2014/main" id="{E540CC20-A83D-4894-9509-28C245F37CAA}"/>
              </a:ext>
            </a:extLst>
          </p:cNvPr>
          <p:cNvSpPr txBox="1">
            <a:spLocks noChangeArrowheads="1"/>
          </p:cNvSpPr>
          <p:nvPr/>
        </p:nvSpPr>
        <p:spPr bwMode="auto">
          <a:xfrm>
            <a:off x="3182485" y="4324386"/>
            <a:ext cx="1395758" cy="679774"/>
          </a:xfrm>
          <a:prstGeom prst="rect">
            <a:avLst/>
          </a:prstGeom>
          <a:gradFill>
            <a:gsLst>
              <a:gs pos="0">
                <a:srgbClr val="FFEFD1"/>
              </a:gs>
              <a:gs pos="64999">
                <a:srgbClr val="F0EBD5"/>
              </a:gs>
              <a:gs pos="100000">
                <a:srgbClr val="D1C39F"/>
              </a:gs>
            </a:gsLst>
            <a:lin ang="16200000" scaled="0"/>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27000" tIns="108000" rIns="27000" bIns="108000" anchor="ctr">
            <a:spAutoFit/>
          </a:bodyPr>
          <a:lstStyle/>
          <a:p>
            <a:pPr algn="ctr" defTabSz="685800" fontAlgn="auto">
              <a:spcBef>
                <a:spcPts val="0"/>
              </a:spcBef>
              <a:spcAft>
                <a:spcPts val="0"/>
              </a:spcAft>
              <a:defRPr/>
            </a:pPr>
            <a:r>
              <a:rPr lang="en-GB" sz="1500" b="1" dirty="0">
                <a:solidFill>
                  <a:prstClr val="black"/>
                </a:solidFill>
                <a:latin typeface="Calibri"/>
              </a:rPr>
              <a:t>FITS </a:t>
            </a:r>
          </a:p>
          <a:p>
            <a:pPr algn="ctr" defTabSz="685800" fontAlgn="auto">
              <a:spcBef>
                <a:spcPts val="0"/>
              </a:spcBef>
              <a:spcAft>
                <a:spcPts val="0"/>
              </a:spcAft>
              <a:defRPr/>
            </a:pPr>
            <a:r>
              <a:rPr lang="en-GB" sz="1500" b="1" dirty="0">
                <a:solidFill>
                  <a:prstClr val="black"/>
                </a:solidFill>
                <a:latin typeface="Calibri"/>
              </a:rPr>
              <a:t>STANDARD</a:t>
            </a:r>
          </a:p>
        </p:txBody>
      </p:sp>
    </p:spTree>
    <p:extLst>
      <p:ext uri="{BB962C8B-B14F-4D97-AF65-F5344CB8AC3E}">
        <p14:creationId xmlns:p14="http://schemas.microsoft.com/office/powerpoint/2010/main" val="270300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p:cNvSpPr>
          <p:nvPr/>
        </p:nvSpPr>
        <p:spPr bwMode="auto">
          <a:xfrm>
            <a:off x="3656013" y="885825"/>
            <a:ext cx="1150937"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dirty="0"/>
              <a:t>Information</a:t>
            </a:r>
          </a:p>
          <a:p>
            <a:pPr algn="ctr">
              <a:defRPr/>
            </a:pPr>
            <a:r>
              <a:rPr lang="en-GB" sz="1200" dirty="0"/>
              <a:t>Object</a:t>
            </a:r>
          </a:p>
        </p:txBody>
      </p:sp>
      <p:sp>
        <p:nvSpPr>
          <p:cNvPr id="3" name="Isosceles Triangle 2"/>
          <p:cNvSpPr>
            <a:spLocks noChangeAspect="1"/>
          </p:cNvSpPr>
          <p:nvPr/>
        </p:nvSpPr>
        <p:spPr>
          <a:xfrm>
            <a:off x="4170363" y="1965325"/>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6" name="TextBox 3"/>
          <p:cNvSpPr txBox="1">
            <a:spLocks/>
          </p:cNvSpPr>
          <p:nvPr/>
        </p:nvSpPr>
        <p:spPr bwMode="auto">
          <a:xfrm>
            <a:off x="4806950"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Descriptive</a:t>
            </a:r>
          </a:p>
          <a:p>
            <a:pPr algn="ctr">
              <a:defRPr/>
            </a:pPr>
            <a:r>
              <a:rPr lang="en-GB" sz="1200"/>
              <a:t>Information</a:t>
            </a:r>
          </a:p>
        </p:txBody>
      </p:sp>
      <p:sp>
        <p:nvSpPr>
          <p:cNvPr id="18437" name="TextBox 4"/>
          <p:cNvSpPr txBox="1">
            <a:spLocks/>
          </p:cNvSpPr>
          <p:nvPr/>
        </p:nvSpPr>
        <p:spPr bwMode="auto">
          <a:xfrm>
            <a:off x="341947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Packaging</a:t>
            </a:r>
          </a:p>
          <a:p>
            <a:pPr algn="ctr">
              <a:defRPr/>
            </a:pPr>
            <a:r>
              <a:rPr lang="en-GB" sz="1200"/>
              <a:t>Information</a:t>
            </a:r>
          </a:p>
        </p:txBody>
      </p:sp>
      <p:sp>
        <p:nvSpPr>
          <p:cNvPr id="18438" name="TextBox 5"/>
          <p:cNvSpPr txBox="1">
            <a:spLocks/>
          </p:cNvSpPr>
          <p:nvPr/>
        </p:nvSpPr>
        <p:spPr bwMode="auto">
          <a:xfrm>
            <a:off x="197802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Preservation Description</a:t>
            </a:r>
          </a:p>
          <a:p>
            <a:pPr algn="ctr">
              <a:defRPr/>
            </a:pPr>
            <a:r>
              <a:rPr lang="en-GB" sz="1200"/>
              <a:t>Information</a:t>
            </a:r>
          </a:p>
        </p:txBody>
      </p:sp>
      <p:sp>
        <p:nvSpPr>
          <p:cNvPr id="18439" name="TextBox 6"/>
          <p:cNvSpPr txBox="1">
            <a:spLocks/>
          </p:cNvSpPr>
          <p:nvPr/>
        </p:nvSpPr>
        <p:spPr bwMode="auto">
          <a:xfrm>
            <a:off x="55562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dirty="0"/>
              <a:t>Content Information</a:t>
            </a:r>
          </a:p>
        </p:txBody>
      </p:sp>
      <p:sp>
        <p:nvSpPr>
          <p:cNvPr id="18440" name="TextBox 7"/>
          <p:cNvSpPr txBox="1">
            <a:spLocks/>
          </p:cNvSpPr>
          <p:nvPr/>
        </p:nvSpPr>
        <p:spPr bwMode="auto">
          <a:xfrm>
            <a:off x="6264275" y="3429000"/>
            <a:ext cx="1150938"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Representation Information</a:t>
            </a:r>
          </a:p>
        </p:txBody>
      </p:sp>
      <p:sp>
        <p:nvSpPr>
          <p:cNvPr id="18453" name="TextBox 8"/>
          <p:cNvSpPr txBox="1">
            <a:spLocks/>
          </p:cNvSpPr>
          <p:nvPr/>
        </p:nvSpPr>
        <p:spPr bwMode="auto">
          <a:xfrm>
            <a:off x="7704138" y="3429000"/>
            <a:ext cx="1152525" cy="523875"/>
          </a:xfrm>
          <a:prstGeom prst="rect">
            <a:avLst/>
          </a:prstGeom>
          <a:noFill/>
          <a:ln w="31750">
            <a:noFill/>
            <a:miter lim="800000"/>
            <a:headEnd/>
            <a:tailEnd/>
          </a:ln>
        </p:spPr>
        <p:txBody>
          <a:bodyPr>
            <a:spAutoFit/>
          </a:bodyPr>
          <a:lstStyle/>
          <a:p>
            <a:pPr algn="ctr"/>
            <a:r>
              <a:rPr lang="en-GB" sz="2800" b="1">
                <a:latin typeface="Calibri" pitchFamily="34" charset="0"/>
              </a:rPr>
              <a:t>....</a:t>
            </a:r>
            <a:endParaRPr lang="en-GB" sz="1200" b="1">
              <a:latin typeface="Calibri" pitchFamily="34" charset="0"/>
            </a:endParaRPr>
          </a:p>
        </p:txBody>
      </p:sp>
      <p:cxnSp>
        <p:nvCxnSpPr>
          <p:cNvPr id="11" name="Elbow Connector 10"/>
          <p:cNvCxnSpPr>
            <a:stCxn id="0" idx="0"/>
            <a:endCxn id="3" idx="3"/>
          </p:cNvCxnSpPr>
          <p:nvPr/>
        </p:nvCxnSpPr>
        <p:spPr>
          <a:xfrm rot="5400000" flipH="1" flipV="1">
            <a:off x="2082801" y="1239837"/>
            <a:ext cx="1238250" cy="31400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0" idx="0"/>
            <a:endCxn id="3" idx="3"/>
          </p:cNvCxnSpPr>
          <p:nvPr/>
        </p:nvCxnSpPr>
        <p:spPr>
          <a:xfrm rot="5400000" flipH="1" flipV="1">
            <a:off x="2794001" y="1951037"/>
            <a:ext cx="1238250" cy="17176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0" idx="0"/>
          </p:cNvCxnSpPr>
          <p:nvPr/>
        </p:nvCxnSpPr>
        <p:spPr>
          <a:xfrm rot="5400000" flipH="1" flipV="1">
            <a:off x="3514726" y="2671762"/>
            <a:ext cx="1238250" cy="2762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0" idx="0"/>
            <a:endCxn id="3" idx="3"/>
          </p:cNvCxnSpPr>
          <p:nvPr/>
        </p:nvCxnSpPr>
        <p:spPr>
          <a:xfrm rot="16200000" flipV="1">
            <a:off x="4208463" y="2254250"/>
            <a:ext cx="1238250" cy="11112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0" idx="0"/>
            <a:endCxn id="3" idx="3"/>
          </p:cNvCxnSpPr>
          <p:nvPr/>
        </p:nvCxnSpPr>
        <p:spPr>
          <a:xfrm rot="16200000" flipV="1">
            <a:off x="4937126" y="1525587"/>
            <a:ext cx="1238250" cy="25685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8453" idx="0"/>
            <a:endCxn id="3" idx="3"/>
          </p:cNvCxnSpPr>
          <p:nvPr/>
        </p:nvCxnSpPr>
        <p:spPr>
          <a:xfrm rot="16200000" flipV="1">
            <a:off x="5657057" y="805656"/>
            <a:ext cx="1238250" cy="400843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8460" name="TextBox 23"/>
          <p:cNvSpPr txBox="1">
            <a:spLocks noChangeArrowheads="1"/>
          </p:cNvSpPr>
          <p:nvPr/>
        </p:nvSpPr>
        <p:spPr bwMode="auto">
          <a:xfrm>
            <a:off x="7704138" y="3969060"/>
            <a:ext cx="1152525" cy="954088"/>
          </a:xfrm>
          <a:prstGeom prst="rect">
            <a:avLst/>
          </a:prstGeom>
          <a:noFill/>
          <a:ln w="9525">
            <a:noFill/>
            <a:miter lim="800000"/>
            <a:headEnd/>
            <a:tailEnd/>
          </a:ln>
        </p:spPr>
        <p:txBody>
          <a:bodyPr>
            <a:spAutoFit/>
          </a:bodyPr>
          <a:lstStyle/>
          <a:p>
            <a:pPr algn="ctr"/>
            <a:r>
              <a:rPr lang="en-GB" sz="1400" dirty="0">
                <a:latin typeface="Calibri" pitchFamily="34" charset="0"/>
              </a:rPr>
              <a:t>(Indicates that the list is not exhaustive)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3571875" y="2571750"/>
            <a:ext cx="1928813" cy="646500"/>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dirty="0"/>
              <a:t>OAIS</a:t>
            </a:r>
          </a:p>
          <a:p>
            <a:pPr algn="ctr">
              <a:defRPr/>
            </a:pPr>
            <a:r>
              <a:rPr lang="en-GB" dirty="0"/>
              <a:t>(archive)</a:t>
            </a:r>
          </a:p>
        </p:txBody>
      </p:sp>
      <p:cxnSp>
        <p:nvCxnSpPr>
          <p:cNvPr id="9" name="Straight Connector 8"/>
          <p:cNvCxnSpPr/>
          <p:nvPr/>
        </p:nvCxnSpPr>
        <p:spPr bwMode="auto">
          <a:xfrm flipV="1">
            <a:off x="2357438" y="2895600"/>
            <a:ext cx="1214437" cy="3175"/>
          </a:xfrm>
          <a:prstGeom prst="line">
            <a:avLst/>
          </a:prstGeom>
          <a:ln/>
        </p:spPr>
        <p:style>
          <a:lnRef idx="1">
            <a:schemeClr val="dk1"/>
          </a:lnRef>
          <a:fillRef idx="2">
            <a:schemeClr val="dk1"/>
          </a:fillRef>
          <a:effectRef idx="1">
            <a:schemeClr val="dk1"/>
          </a:effectRef>
          <a:fontRef idx="minor">
            <a:schemeClr val="dk1"/>
          </a:fontRef>
        </p:style>
      </p:cxnSp>
      <p:cxnSp>
        <p:nvCxnSpPr>
          <p:cNvPr id="11" name="Straight Connector 10"/>
          <p:cNvCxnSpPr/>
          <p:nvPr/>
        </p:nvCxnSpPr>
        <p:spPr bwMode="auto">
          <a:xfrm flipV="1">
            <a:off x="5500688" y="2887663"/>
            <a:ext cx="1214437" cy="7937"/>
          </a:xfrm>
          <a:prstGeom prst="line">
            <a:avLst/>
          </a:prstGeom>
          <a:ln/>
        </p:spPr>
        <p:style>
          <a:lnRef idx="1">
            <a:schemeClr val="dk1"/>
          </a:lnRef>
          <a:fillRef idx="2">
            <a:schemeClr val="dk1"/>
          </a:fillRef>
          <a:effectRef idx="1">
            <a:schemeClr val="dk1"/>
          </a:effectRef>
          <a:fontRef idx="minor">
            <a:schemeClr val="dk1"/>
          </a:fontRef>
        </p:style>
      </p:cxnSp>
      <p:cxnSp>
        <p:nvCxnSpPr>
          <p:cNvPr id="13" name="Straight Connector 12"/>
          <p:cNvCxnSpPr/>
          <p:nvPr/>
        </p:nvCxnSpPr>
        <p:spPr bwMode="auto">
          <a:xfrm rot="16200000" flipH="1">
            <a:off x="4014788" y="3740150"/>
            <a:ext cx="1068387" cy="23813"/>
          </a:xfrm>
          <a:prstGeom prst="line">
            <a:avLst/>
          </a:prstGeom>
          <a:ln/>
        </p:spPr>
        <p:style>
          <a:lnRef idx="1">
            <a:schemeClr val="dk1"/>
          </a:lnRef>
          <a:fillRef idx="2">
            <a:schemeClr val="dk1"/>
          </a:fillRef>
          <a:effectRef idx="1">
            <a:schemeClr val="dk1"/>
          </a:effectRef>
          <a:fontRef idx="minor">
            <a:schemeClr val="dk1"/>
          </a:fontRef>
        </p:style>
      </p:cxnSp>
      <p:sp>
        <p:nvSpPr>
          <p:cNvPr id="10" name="Afrundet rektangel 9"/>
          <p:cNvSpPr/>
          <p:nvPr/>
        </p:nvSpPr>
        <p:spPr>
          <a:xfrm>
            <a:off x="1187624" y="2708920"/>
            <a:ext cx="126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p>
        </p:txBody>
      </p:sp>
      <p:sp>
        <p:nvSpPr>
          <p:cNvPr id="12" name="Afrundet rektangel 11"/>
          <p:cNvSpPr/>
          <p:nvPr/>
        </p:nvSpPr>
        <p:spPr>
          <a:xfrm>
            <a:off x="6624228" y="2702597"/>
            <a:ext cx="126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p>
        </p:txBody>
      </p:sp>
      <p:sp>
        <p:nvSpPr>
          <p:cNvPr id="14" name="Afrundet rektangel 13"/>
          <p:cNvSpPr/>
          <p:nvPr/>
        </p:nvSpPr>
        <p:spPr>
          <a:xfrm>
            <a:off x="3780088" y="4257092"/>
            <a:ext cx="1584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Management</a:t>
            </a:r>
          </a:p>
        </p:txBody>
      </p:sp>
    </p:spTree>
    <p:extLst>
      <p:ext uri="{BB962C8B-B14F-4D97-AF65-F5344CB8AC3E}">
        <p14:creationId xmlns:p14="http://schemas.microsoft.com/office/powerpoint/2010/main" val="20183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4E8DCA-49FD-4DCC-86A4-4A97CFA8F707}"/>
              </a:ext>
            </a:extLst>
          </p:cNvPr>
          <p:cNvGrpSpPr/>
          <p:nvPr/>
        </p:nvGrpSpPr>
        <p:grpSpPr>
          <a:xfrm>
            <a:off x="206376" y="1523867"/>
            <a:ext cx="8686800" cy="3342603"/>
            <a:chOff x="228600" y="267789"/>
            <a:chExt cx="8686800" cy="3342603"/>
          </a:xfrm>
        </p:grpSpPr>
        <p:sp>
          <p:nvSpPr>
            <p:cNvPr id="19458"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 Package</a:t>
              </a:r>
            </a:p>
          </p:txBody>
        </p:sp>
        <p:sp>
          <p:nvSpPr>
            <p:cNvPr id="19467" name="TextBox 17"/>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 Description</a:t>
              </a:r>
            </a:p>
          </p:txBody>
        </p:sp>
        <p:sp>
          <p:nvSpPr>
            <p:cNvPr id="19468" name="TextBox 18"/>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Packaging Information</a:t>
              </a:r>
            </a:p>
          </p:txBody>
        </p:sp>
        <p:cxnSp>
          <p:nvCxnSpPr>
            <p:cNvPr id="21" name="Straight Connector 20"/>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481" name="TextBox 23"/>
            <p:cNvSpPr txBox="1">
              <a:spLocks noChangeArrowheads="1"/>
            </p:cNvSpPr>
            <p:nvPr/>
          </p:nvSpPr>
          <p:spPr bwMode="auto">
            <a:xfrm>
              <a:off x="2303748" y="1238250"/>
              <a:ext cx="939800" cy="646113"/>
            </a:xfrm>
            <a:prstGeom prst="rect">
              <a:avLst/>
            </a:prstGeom>
            <a:noFill/>
            <a:ln w="9525">
              <a:noFill/>
              <a:miter lim="800000"/>
              <a:headEnd/>
              <a:tailEnd/>
            </a:ln>
          </p:spPr>
          <p:txBody>
            <a:bodyPr>
              <a:spAutoFit/>
            </a:bodyPr>
            <a:lstStyle/>
            <a:p>
              <a:r>
                <a:rPr lang="en-GB" dirty="0">
                  <a:latin typeface="Calibri" pitchFamily="34" charset="0"/>
                </a:rPr>
                <a:t>derived</a:t>
              </a:r>
            </a:p>
            <a:p>
              <a:r>
                <a:rPr lang="en-GB" dirty="0">
                  <a:latin typeface="Calibri" pitchFamily="34" charset="0"/>
                </a:rPr>
                <a:t>from</a:t>
              </a:r>
            </a:p>
          </p:txBody>
        </p:sp>
        <p:sp>
          <p:nvSpPr>
            <p:cNvPr id="19482" name="TextBox 24"/>
            <p:cNvSpPr txBox="1">
              <a:spLocks noChangeArrowheads="1"/>
            </p:cNvSpPr>
            <p:nvPr/>
          </p:nvSpPr>
          <p:spPr bwMode="auto">
            <a:xfrm>
              <a:off x="2219660" y="272552"/>
              <a:ext cx="1092200"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27" name="Straight Arrow Connector 2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485" name="TextBox 29"/>
            <p:cNvSpPr txBox="1">
              <a:spLocks noChangeArrowheads="1"/>
            </p:cNvSpPr>
            <p:nvPr/>
          </p:nvSpPr>
          <p:spPr bwMode="auto">
            <a:xfrm>
              <a:off x="5476875" y="267789"/>
              <a:ext cx="1638300" cy="600164"/>
            </a:xfrm>
            <a:prstGeom prst="rect">
              <a:avLst/>
            </a:prstGeom>
            <a:noFill/>
            <a:ln w="9525">
              <a:noFill/>
              <a:miter lim="800000"/>
              <a:headEnd/>
              <a:tailEnd/>
            </a:ln>
          </p:spPr>
          <p:txBody>
            <a:bodyPr tIns="0">
              <a:spAutoFit/>
            </a:bodyPr>
            <a:lstStyle/>
            <a:p>
              <a:r>
                <a:rPr lang="en-GB" dirty="0">
                  <a:latin typeface="Calibri" pitchFamily="34" charset="0"/>
                </a:rPr>
                <a:t>delimited</a:t>
              </a:r>
            </a:p>
            <a:p>
              <a:r>
                <a:rPr lang="en-GB" dirty="0">
                  <a:latin typeface="Calibri" pitchFamily="34" charset="0"/>
                </a:rPr>
                <a:t>by</a:t>
              </a:r>
            </a:p>
          </p:txBody>
        </p:sp>
        <p:sp>
          <p:nvSpPr>
            <p:cNvPr id="19486" name="TextBox 30"/>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dirty="0">
                  <a:latin typeface="Calibri" pitchFamily="34" charset="0"/>
                </a:rPr>
                <a:t>identifies</a:t>
              </a:r>
            </a:p>
          </p:txBody>
        </p:sp>
        <p:grpSp>
          <p:nvGrpSpPr>
            <p:cNvPr id="9" name="Group 8">
              <a:extLst>
                <a:ext uri="{FF2B5EF4-FFF2-40B4-BE49-F238E27FC236}">
                  <a16:creationId xmlns:a16="http://schemas.microsoft.com/office/drawing/2014/main" id="{77358E1D-4967-4818-A651-1025F9B09B87}"/>
                </a:ext>
              </a:extLst>
            </p:cNvPr>
            <p:cNvGrpSpPr/>
            <p:nvPr/>
          </p:nvGrpSpPr>
          <p:grpSpPr>
            <a:xfrm>
              <a:off x="2778461" y="1468438"/>
              <a:ext cx="2671427" cy="2141954"/>
              <a:chOff x="2778461" y="1468438"/>
              <a:chExt cx="2671427" cy="2141954"/>
            </a:xfrm>
          </p:grpSpPr>
          <p:sp>
            <p:nvSpPr>
              <p:cNvPr id="19460" name="TextBox 3"/>
              <p:cNvSpPr txBox="1">
                <a:spLocks noChangeArrowheads="1"/>
              </p:cNvSpPr>
              <p:nvPr/>
            </p:nvSpPr>
            <p:spPr bwMode="auto">
              <a:xfrm>
                <a:off x="3649663" y="2410063"/>
                <a:ext cx="1800225" cy="1200329"/>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endParaRPr lang="en-GB" dirty="0"/>
              </a:p>
              <a:p>
                <a:pPr algn="ctr">
                  <a:defRPr/>
                </a:pPr>
                <a:r>
                  <a:rPr lang="en-GB" dirty="0"/>
                  <a:t>Information Object</a:t>
                </a:r>
              </a:p>
              <a:p>
                <a:pPr algn="ctr">
                  <a:defRPr/>
                </a:pPr>
                <a:endParaRPr lang="en-GB" dirty="0"/>
              </a:p>
            </p:txBody>
          </p:sp>
          <p:sp>
            <p:nvSpPr>
              <p:cNvPr id="6" name="Diamond 5"/>
              <p:cNvSpPr/>
              <p:nvPr/>
            </p:nvSpPr>
            <p:spPr>
              <a:xfrm>
                <a:off x="4405314"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8" name="Shape 14"/>
              <p:cNvCxnSpPr>
                <a:cxnSpLocks/>
                <a:stCxn id="6" idx="2"/>
                <a:endCxn id="19460" idx="0"/>
              </p:cNvCxnSpPr>
              <p:nvPr/>
            </p:nvCxnSpPr>
            <p:spPr>
              <a:xfrm rot="5400000">
                <a:off x="4222633" y="2082919"/>
                <a:ext cx="654288" cy="1"/>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9490" name="TextBox 34"/>
              <p:cNvSpPr txBox="1">
                <a:spLocks noChangeArrowheads="1"/>
              </p:cNvSpPr>
              <p:nvPr/>
            </p:nvSpPr>
            <p:spPr bwMode="auto">
              <a:xfrm>
                <a:off x="2778461" y="2825282"/>
                <a:ext cx="708025" cy="584775"/>
              </a:xfrm>
              <a:prstGeom prst="rect">
                <a:avLst/>
              </a:prstGeom>
              <a:noFill/>
              <a:ln w="9525">
                <a:noFill/>
                <a:miter lim="800000"/>
                <a:headEnd/>
                <a:tailEnd/>
              </a:ln>
            </p:spPr>
            <p:txBody>
              <a:bodyPr>
                <a:spAutoFit/>
              </a:bodyPr>
              <a:lstStyle/>
              <a:p>
                <a:pPr algn="r"/>
                <a:r>
                  <a:rPr lang="en-GB" sz="3200" dirty="0">
                    <a:latin typeface="Calibri" pitchFamily="34" charset="0"/>
                  </a:rPr>
                  <a:t>*</a:t>
                </a:r>
              </a:p>
            </p:txBody>
          </p:sp>
        </p:grpSp>
        <p:sp>
          <p:nvSpPr>
            <p:cNvPr id="19491" name="TextBox 35"/>
            <p:cNvSpPr txBox="1">
              <a:spLocks noChangeArrowheads="1"/>
            </p:cNvSpPr>
            <p:nvPr/>
          </p:nvSpPr>
          <p:spPr bwMode="auto">
            <a:xfrm>
              <a:off x="2028825" y="1301750"/>
              <a:ext cx="323850" cy="584200"/>
            </a:xfrm>
            <a:prstGeom prst="rect">
              <a:avLst/>
            </a:prstGeom>
            <a:noFill/>
            <a:ln w="9525">
              <a:noFill/>
              <a:miter lim="800000"/>
              <a:headEnd/>
              <a:tailEnd/>
            </a:ln>
          </p:spPr>
          <p:txBody>
            <a:bodyPr>
              <a:spAutoFit/>
            </a:bodyPr>
            <a:lstStyle/>
            <a:p>
              <a:r>
                <a:rPr lang="en-GB" sz="3200" dirty="0">
                  <a:latin typeface="Calibri" pitchFamily="34" charset="0"/>
                </a:rPr>
                <a:t>*</a:t>
              </a:r>
            </a:p>
          </p:txBody>
        </p:sp>
        <p:sp>
          <p:nvSpPr>
            <p:cNvPr id="19492" name="TextBox 36"/>
            <p:cNvSpPr txBox="1">
              <a:spLocks noChangeArrowheads="1"/>
            </p:cNvSpPr>
            <p:nvPr/>
          </p:nvSpPr>
          <p:spPr bwMode="auto">
            <a:xfrm>
              <a:off x="2028825" y="833438"/>
              <a:ext cx="323850" cy="584200"/>
            </a:xfrm>
            <a:prstGeom prst="rect">
              <a:avLst/>
            </a:prstGeom>
            <a:noFill/>
            <a:ln w="9525">
              <a:noFill/>
              <a:miter lim="800000"/>
              <a:headEnd/>
              <a:tailEnd/>
            </a:ln>
          </p:spPr>
          <p:txBody>
            <a:bodyPr>
              <a:spAutoFit/>
            </a:bodyPr>
            <a:lstStyle/>
            <a:p>
              <a:r>
                <a:rPr lang="en-GB" sz="3200">
                  <a:latin typeface="Calibri" pitchFamily="34" charset="0"/>
                </a:rPr>
                <a:t>*</a:t>
              </a:r>
            </a:p>
          </p:txBody>
        </p:sp>
        <p:sp>
          <p:nvSpPr>
            <p:cNvPr id="19493" name="TextBox 37"/>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19494" name="TextBox 38"/>
            <p:cNvSpPr txBox="1">
              <a:spLocks noChangeArrowheads="1"/>
            </p:cNvSpPr>
            <p:nvPr/>
          </p:nvSpPr>
          <p:spPr bwMode="auto">
            <a:xfrm>
              <a:off x="3260725" y="390525"/>
              <a:ext cx="323850" cy="369888"/>
            </a:xfrm>
            <a:prstGeom prst="rect">
              <a:avLst/>
            </a:prstGeom>
            <a:noFill/>
            <a:ln w="9525">
              <a:noFill/>
              <a:miter lim="800000"/>
              <a:headEnd/>
              <a:tailEnd/>
            </a:ln>
          </p:spPr>
          <p:txBody>
            <a:bodyPr>
              <a:spAutoFit/>
            </a:bodyPr>
            <a:lstStyle/>
            <a:p>
              <a:r>
                <a:rPr lang="en-GB">
                  <a:latin typeface="Calibri" pitchFamily="34" charset="0"/>
                </a:rPr>
                <a:t>1</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EA377966-EF9E-4E30-8A37-DC63910306FD}"/>
              </a:ext>
            </a:extLst>
          </p:cNvPr>
          <p:cNvGrpSpPr/>
          <p:nvPr/>
        </p:nvGrpSpPr>
        <p:grpSpPr>
          <a:xfrm>
            <a:off x="732348" y="1079352"/>
            <a:ext cx="7815830" cy="5286891"/>
            <a:chOff x="47058" y="242064"/>
            <a:chExt cx="7815830" cy="5286891"/>
          </a:xfrm>
        </p:grpSpPr>
        <p:sp>
          <p:nvSpPr>
            <p:cNvPr id="2" name="TextBox 1">
              <a:extLst>
                <a:ext uri="{FF2B5EF4-FFF2-40B4-BE49-F238E27FC236}">
                  <a16:creationId xmlns:a16="http://schemas.microsoft.com/office/drawing/2014/main" id="{87E5F2E5-9A42-43A7-8B80-C90C0F6AF29C}"/>
                </a:ext>
              </a:extLst>
            </p:cNvPr>
            <p:cNvSpPr txBox="1">
              <a:spLocks noChangeArrowheads="1"/>
            </p:cNvSpPr>
            <p:nvPr/>
          </p:nvSpPr>
          <p:spPr bwMode="auto">
            <a:xfrm>
              <a:off x="3687763" y="242064"/>
              <a:ext cx="1296987" cy="738664"/>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Information Object</a:t>
              </a:r>
            </a:p>
            <a:p>
              <a:pPr algn="ctr">
                <a:defRPr/>
              </a:pPr>
              <a:endParaRPr lang="en-GB" sz="1400" dirty="0"/>
            </a:p>
          </p:txBody>
        </p:sp>
        <p:sp>
          <p:nvSpPr>
            <p:cNvPr id="3" name="TextBox 2">
              <a:extLst>
                <a:ext uri="{FF2B5EF4-FFF2-40B4-BE49-F238E27FC236}">
                  <a16:creationId xmlns:a16="http://schemas.microsoft.com/office/drawing/2014/main" id="{61B22846-528C-4614-90F7-41AEE62A9773}"/>
                </a:ext>
              </a:extLst>
            </p:cNvPr>
            <p:cNvSpPr txBox="1">
              <a:spLocks noChangeArrowheads="1"/>
            </p:cNvSpPr>
            <p:nvPr/>
          </p:nvSpPr>
          <p:spPr bwMode="auto">
            <a:xfrm>
              <a:off x="6567488" y="2009775"/>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Preservation Description</a:t>
              </a:r>
            </a:p>
            <a:p>
              <a:pPr algn="ctr">
                <a:defRPr/>
              </a:pPr>
              <a:r>
                <a:rPr lang="en-GB" sz="1400"/>
                <a:t>Information</a:t>
              </a:r>
            </a:p>
          </p:txBody>
        </p:sp>
        <p:sp>
          <p:nvSpPr>
            <p:cNvPr id="4" name="TextBox 3">
              <a:extLst>
                <a:ext uri="{FF2B5EF4-FFF2-40B4-BE49-F238E27FC236}">
                  <a16:creationId xmlns:a16="http://schemas.microsoft.com/office/drawing/2014/main" id="{E993DBBC-6390-409F-B0EE-BB9678FB17A7}"/>
                </a:ext>
              </a:extLst>
            </p:cNvPr>
            <p:cNvSpPr txBox="1">
              <a:spLocks noChangeArrowheads="1"/>
            </p:cNvSpPr>
            <p:nvPr/>
          </p:nvSpPr>
          <p:spPr bwMode="auto">
            <a:xfrm>
              <a:off x="1466850" y="2008188"/>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Content Information</a:t>
              </a:r>
            </a:p>
          </p:txBody>
        </p:sp>
        <p:sp>
          <p:nvSpPr>
            <p:cNvPr id="5" name="Diamond 4">
              <a:extLst>
                <a:ext uri="{FF2B5EF4-FFF2-40B4-BE49-F238E27FC236}">
                  <a16:creationId xmlns:a16="http://schemas.microsoft.com/office/drawing/2014/main" id="{09E851B1-BC09-4E7B-A903-4449351DBEB2}"/>
                </a:ext>
              </a:extLst>
            </p:cNvPr>
            <p:cNvSpPr>
              <a:spLocks noChangeAspect="1"/>
            </p:cNvSpPr>
            <p:nvPr/>
          </p:nvSpPr>
          <p:spPr>
            <a:xfrm>
              <a:off x="4640263" y="1033463"/>
              <a:ext cx="190500" cy="188912"/>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6" name="Diamond 5">
              <a:extLst>
                <a:ext uri="{FF2B5EF4-FFF2-40B4-BE49-F238E27FC236}">
                  <a16:creationId xmlns:a16="http://schemas.microsoft.com/office/drawing/2014/main" id="{90AEBFCB-45E3-44FB-8F52-B62BCA5EA378}"/>
                </a:ext>
              </a:extLst>
            </p:cNvPr>
            <p:cNvSpPr>
              <a:spLocks noChangeAspect="1"/>
            </p:cNvSpPr>
            <p:nvPr/>
          </p:nvSpPr>
          <p:spPr>
            <a:xfrm>
              <a:off x="3816350" y="1025525"/>
              <a:ext cx="190500" cy="18891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7" name="Shape 11">
              <a:extLst>
                <a:ext uri="{FF2B5EF4-FFF2-40B4-BE49-F238E27FC236}">
                  <a16:creationId xmlns:a16="http://schemas.microsoft.com/office/drawing/2014/main" id="{701FA81F-7B92-473E-90A0-F7F42D68718C}"/>
                </a:ext>
              </a:extLst>
            </p:cNvPr>
            <p:cNvCxnSpPr>
              <a:stCxn id="5" idx="2"/>
            </p:cNvCxnSpPr>
            <p:nvPr/>
          </p:nvCxnSpPr>
          <p:spPr>
            <a:xfrm rot="16200000" flipH="1">
              <a:off x="5581651" y="376237"/>
              <a:ext cx="787400" cy="24796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a:extLst>
                <a:ext uri="{FF2B5EF4-FFF2-40B4-BE49-F238E27FC236}">
                  <a16:creationId xmlns:a16="http://schemas.microsoft.com/office/drawing/2014/main" id="{95FA7852-9061-4815-89F5-5BEC72C58B04}"/>
                </a:ext>
              </a:extLst>
            </p:cNvPr>
            <p:cNvCxnSpPr>
              <a:stCxn id="6" idx="2"/>
            </p:cNvCxnSpPr>
            <p:nvPr/>
          </p:nvCxnSpPr>
          <p:spPr>
            <a:xfrm rot="5400000">
              <a:off x="2616200" y="712788"/>
              <a:ext cx="793750" cy="17970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9" name="TextBox 9">
              <a:extLst>
                <a:ext uri="{FF2B5EF4-FFF2-40B4-BE49-F238E27FC236}">
                  <a16:creationId xmlns:a16="http://schemas.microsoft.com/office/drawing/2014/main" id="{080F174B-222D-4553-8497-4C545DD38894}"/>
                </a:ext>
              </a:extLst>
            </p:cNvPr>
            <p:cNvSpPr txBox="1">
              <a:spLocks noChangeArrowheads="1"/>
            </p:cNvSpPr>
            <p:nvPr/>
          </p:nvSpPr>
          <p:spPr bwMode="auto">
            <a:xfrm>
              <a:off x="4502151" y="2148502"/>
              <a:ext cx="2298700" cy="307975"/>
            </a:xfrm>
            <a:prstGeom prst="rect">
              <a:avLst/>
            </a:prstGeom>
            <a:noFill/>
            <a:ln w="9525">
              <a:noFill/>
              <a:miter lim="800000"/>
              <a:headEnd/>
              <a:tailEnd/>
            </a:ln>
          </p:spPr>
          <p:txBody>
            <a:bodyPr>
              <a:spAutoFit/>
            </a:bodyPr>
            <a:lstStyle/>
            <a:p>
              <a:r>
                <a:rPr lang="en-GB" sz="1400" dirty="0">
                  <a:latin typeface="Calibri" pitchFamily="34" charset="0"/>
                </a:rPr>
                <a:t>further described by</a:t>
              </a:r>
            </a:p>
          </p:txBody>
        </p:sp>
        <p:sp>
          <p:nvSpPr>
            <p:cNvPr id="12" name="TextBox 20">
              <a:extLst>
                <a:ext uri="{FF2B5EF4-FFF2-40B4-BE49-F238E27FC236}">
                  <a16:creationId xmlns:a16="http://schemas.microsoft.com/office/drawing/2014/main" id="{C89C2245-B76C-4759-AEAB-4A372E18BD50}"/>
                </a:ext>
              </a:extLst>
            </p:cNvPr>
            <p:cNvSpPr txBox="1">
              <a:spLocks noChangeArrowheads="1"/>
            </p:cNvSpPr>
            <p:nvPr/>
          </p:nvSpPr>
          <p:spPr bwMode="auto">
            <a:xfrm>
              <a:off x="3298825" y="569913"/>
              <a:ext cx="323850" cy="307975"/>
            </a:xfrm>
            <a:prstGeom prst="rect">
              <a:avLst/>
            </a:prstGeom>
            <a:noFill/>
            <a:ln w="9525">
              <a:noFill/>
              <a:miter lim="800000"/>
              <a:headEnd/>
              <a:tailEnd/>
            </a:ln>
          </p:spPr>
          <p:txBody>
            <a:bodyPr>
              <a:spAutoFit/>
            </a:bodyPr>
            <a:lstStyle/>
            <a:p>
              <a:endParaRPr lang="en-GB" sz="1400">
                <a:latin typeface="Calibri" pitchFamily="34" charset="0"/>
              </a:endParaRPr>
            </a:p>
          </p:txBody>
        </p:sp>
        <p:cxnSp>
          <p:nvCxnSpPr>
            <p:cNvPr id="25" name="Straight Arrow Connector 24">
              <a:extLst>
                <a:ext uri="{FF2B5EF4-FFF2-40B4-BE49-F238E27FC236}">
                  <a16:creationId xmlns:a16="http://schemas.microsoft.com/office/drawing/2014/main" id="{7DC422EF-731C-4E6A-8A3D-C6DC6EF55383}"/>
                </a:ext>
              </a:extLst>
            </p:cNvPr>
            <p:cNvCxnSpPr>
              <a:cxnSpLocks/>
            </p:cNvCxnSpPr>
            <p:nvPr/>
          </p:nvCxnSpPr>
          <p:spPr>
            <a:xfrm flipV="1">
              <a:off x="1094802" y="371961"/>
              <a:ext cx="1023689" cy="5156994"/>
            </a:xfrm>
            <a:prstGeom prst="straightConnector1">
              <a:avLst/>
            </a:prstGeom>
            <a:ln>
              <a:no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cxnSp>
        <p:sp>
          <p:nvSpPr>
            <p:cNvPr id="29" name="TextBox 31">
              <a:extLst>
                <a:ext uri="{FF2B5EF4-FFF2-40B4-BE49-F238E27FC236}">
                  <a16:creationId xmlns:a16="http://schemas.microsoft.com/office/drawing/2014/main" id="{5D4C449D-8248-4CC8-89AC-75A6CBA181D9}"/>
                </a:ext>
              </a:extLst>
            </p:cNvPr>
            <p:cNvSpPr txBox="1">
              <a:spLocks/>
            </p:cNvSpPr>
            <p:nvPr/>
          </p:nvSpPr>
          <p:spPr bwMode="auto">
            <a:xfrm>
              <a:off x="426464" y="3866048"/>
              <a:ext cx="1152525" cy="72072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dirty="0"/>
                <a:t>Representation</a:t>
              </a:r>
            </a:p>
            <a:p>
              <a:pPr algn="ctr">
                <a:defRPr/>
              </a:pPr>
              <a:r>
                <a:rPr lang="en-GB" sz="1200" dirty="0"/>
                <a:t>Information</a:t>
              </a:r>
            </a:p>
          </p:txBody>
        </p:sp>
        <p:sp>
          <p:nvSpPr>
            <p:cNvPr id="33" name="Diamond 32">
              <a:extLst>
                <a:ext uri="{FF2B5EF4-FFF2-40B4-BE49-F238E27FC236}">
                  <a16:creationId xmlns:a16="http://schemas.microsoft.com/office/drawing/2014/main" id="{62178550-BB70-4913-9095-1BD160BB6129}"/>
                </a:ext>
              </a:extLst>
            </p:cNvPr>
            <p:cNvSpPr>
              <a:spLocks noChangeAspect="1"/>
            </p:cNvSpPr>
            <p:nvPr/>
          </p:nvSpPr>
          <p:spPr>
            <a:xfrm>
              <a:off x="1672051" y="2846407"/>
              <a:ext cx="144463"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34" name="Elbow Connector 114">
              <a:extLst>
                <a:ext uri="{FF2B5EF4-FFF2-40B4-BE49-F238E27FC236}">
                  <a16:creationId xmlns:a16="http://schemas.microsoft.com/office/drawing/2014/main" id="{074ECB0C-91A7-4B84-8CEA-8CE177B079AE}"/>
                </a:ext>
              </a:extLst>
            </p:cNvPr>
            <p:cNvCxnSpPr>
              <a:cxnSpLocks/>
              <a:stCxn id="29" idx="0"/>
              <a:endCxn id="33" idx="2"/>
            </p:cNvCxnSpPr>
            <p:nvPr/>
          </p:nvCxnSpPr>
          <p:spPr>
            <a:xfrm rot="5400000" flipH="1" flipV="1">
              <a:off x="935916" y="3057681"/>
              <a:ext cx="875178" cy="741556"/>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 name="TextBox 41">
              <a:extLst>
                <a:ext uri="{FF2B5EF4-FFF2-40B4-BE49-F238E27FC236}">
                  <a16:creationId xmlns:a16="http://schemas.microsoft.com/office/drawing/2014/main" id="{4FC4582D-B7AE-4727-BCC9-CD1EE2497A51}"/>
                </a:ext>
              </a:extLst>
            </p:cNvPr>
            <p:cNvSpPr txBox="1">
              <a:spLocks noChangeArrowheads="1"/>
            </p:cNvSpPr>
            <p:nvPr/>
          </p:nvSpPr>
          <p:spPr bwMode="auto">
            <a:xfrm>
              <a:off x="47058" y="3096905"/>
              <a:ext cx="1149350" cy="460375"/>
            </a:xfrm>
            <a:prstGeom prst="rect">
              <a:avLst/>
            </a:prstGeom>
            <a:noFill/>
            <a:ln w="9525">
              <a:noFill/>
              <a:miter lim="800000"/>
              <a:headEnd/>
              <a:tailEnd/>
            </a:ln>
          </p:spPr>
          <p:txBody>
            <a:bodyPr>
              <a:spAutoFit/>
            </a:bodyPr>
            <a:lstStyle/>
            <a:p>
              <a:r>
                <a:rPr lang="en-GB" sz="1200" dirty="0">
                  <a:latin typeface="Calibri" pitchFamily="34" charset="0"/>
                </a:rPr>
                <a:t>Interpreted using</a:t>
              </a:r>
            </a:p>
          </p:txBody>
        </p:sp>
        <p:sp>
          <p:nvSpPr>
            <p:cNvPr id="44" name="TextBox 41">
              <a:extLst>
                <a:ext uri="{FF2B5EF4-FFF2-40B4-BE49-F238E27FC236}">
                  <a16:creationId xmlns:a16="http://schemas.microsoft.com/office/drawing/2014/main" id="{83D91151-7575-41C5-A83D-50CEBA83737D}"/>
                </a:ext>
              </a:extLst>
            </p:cNvPr>
            <p:cNvSpPr txBox="1">
              <a:spLocks noChangeArrowheads="1"/>
            </p:cNvSpPr>
            <p:nvPr/>
          </p:nvSpPr>
          <p:spPr bwMode="auto">
            <a:xfrm>
              <a:off x="161337" y="4197836"/>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1</a:t>
              </a:r>
            </a:p>
          </p:txBody>
        </p:sp>
        <p:sp>
          <p:nvSpPr>
            <p:cNvPr id="45" name="TextBox 41">
              <a:extLst>
                <a:ext uri="{FF2B5EF4-FFF2-40B4-BE49-F238E27FC236}">
                  <a16:creationId xmlns:a16="http://schemas.microsoft.com/office/drawing/2014/main" id="{D1E398AE-BC45-43AC-942A-DF2BC8035C5D}"/>
                </a:ext>
              </a:extLst>
            </p:cNvPr>
            <p:cNvSpPr txBox="1">
              <a:spLocks noChangeArrowheads="1"/>
            </p:cNvSpPr>
            <p:nvPr/>
          </p:nvSpPr>
          <p:spPr bwMode="auto">
            <a:xfrm>
              <a:off x="264710" y="3536661"/>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a:t>
              </a:r>
            </a:p>
          </p:txBody>
        </p:sp>
        <p:grpSp>
          <p:nvGrpSpPr>
            <p:cNvPr id="46" name="Group 45">
              <a:extLst>
                <a:ext uri="{FF2B5EF4-FFF2-40B4-BE49-F238E27FC236}">
                  <a16:creationId xmlns:a16="http://schemas.microsoft.com/office/drawing/2014/main" id="{0101E450-6471-42C5-A27B-356E9CB7F0A1}"/>
                </a:ext>
              </a:extLst>
            </p:cNvPr>
            <p:cNvGrpSpPr/>
            <p:nvPr/>
          </p:nvGrpSpPr>
          <p:grpSpPr>
            <a:xfrm>
              <a:off x="1542974" y="3672395"/>
              <a:ext cx="2238762" cy="460375"/>
              <a:chOff x="1249855" y="3371824"/>
              <a:chExt cx="2238762" cy="460375"/>
            </a:xfrm>
          </p:grpSpPr>
          <p:sp>
            <p:nvSpPr>
              <p:cNvPr id="47" name="TextBox 41">
                <a:extLst>
                  <a:ext uri="{FF2B5EF4-FFF2-40B4-BE49-F238E27FC236}">
                    <a16:creationId xmlns:a16="http://schemas.microsoft.com/office/drawing/2014/main" id="{9F8F19F8-BD05-447E-80CE-02A703085384}"/>
                  </a:ext>
                </a:extLst>
              </p:cNvPr>
              <p:cNvSpPr txBox="1">
                <a:spLocks noChangeArrowheads="1"/>
              </p:cNvSpPr>
              <p:nvPr/>
            </p:nvSpPr>
            <p:spPr bwMode="auto">
              <a:xfrm>
                <a:off x="1917447" y="3371824"/>
                <a:ext cx="1149350" cy="460375"/>
              </a:xfrm>
              <a:prstGeom prst="rect">
                <a:avLst/>
              </a:prstGeom>
              <a:noFill/>
              <a:ln w="9525">
                <a:noFill/>
                <a:miter lim="800000"/>
                <a:headEnd/>
                <a:tailEnd/>
              </a:ln>
            </p:spPr>
            <p:txBody>
              <a:bodyPr>
                <a:spAutoFit/>
              </a:bodyPr>
              <a:lstStyle/>
              <a:p>
                <a:r>
                  <a:rPr lang="en-GB" sz="1200" dirty="0">
                    <a:latin typeface="Calibri" pitchFamily="34" charset="0"/>
                  </a:rPr>
                  <a:t>Interpreted using</a:t>
                </a:r>
              </a:p>
            </p:txBody>
          </p:sp>
          <p:cxnSp>
            <p:nvCxnSpPr>
              <p:cNvPr id="48" name="Straight Arrow Connector 47">
                <a:extLst>
                  <a:ext uri="{FF2B5EF4-FFF2-40B4-BE49-F238E27FC236}">
                    <a16:creationId xmlns:a16="http://schemas.microsoft.com/office/drawing/2014/main" id="{6713847D-DC22-40BC-8620-1F3D7723CCAA}"/>
                  </a:ext>
                </a:extLst>
              </p:cNvPr>
              <p:cNvCxnSpPr>
                <a:cxnSpLocks/>
                <a:stCxn id="52" idx="1"/>
              </p:cNvCxnSpPr>
              <p:nvPr/>
            </p:nvCxnSpPr>
            <p:spPr>
              <a:xfrm flipH="1" flipV="1">
                <a:off x="1249855" y="3782588"/>
                <a:ext cx="2238762" cy="1"/>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49" name="Diamond 48">
              <a:extLst>
                <a:ext uri="{FF2B5EF4-FFF2-40B4-BE49-F238E27FC236}">
                  <a16:creationId xmlns:a16="http://schemas.microsoft.com/office/drawing/2014/main" id="{1A16458B-489B-4C5F-8360-48E20238B5E3}"/>
                </a:ext>
              </a:extLst>
            </p:cNvPr>
            <p:cNvSpPr>
              <a:spLocks noChangeAspect="1"/>
            </p:cNvSpPr>
            <p:nvPr/>
          </p:nvSpPr>
          <p:spPr>
            <a:xfrm>
              <a:off x="2514761" y="2847133"/>
              <a:ext cx="142875"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hape 47">
              <a:extLst>
                <a:ext uri="{FF2B5EF4-FFF2-40B4-BE49-F238E27FC236}">
                  <a16:creationId xmlns:a16="http://schemas.microsoft.com/office/drawing/2014/main" id="{8427CF99-0729-42EE-ACEB-C4363D022545}"/>
                </a:ext>
              </a:extLst>
            </p:cNvPr>
            <p:cNvCxnSpPr>
              <a:cxnSpLocks/>
              <a:stCxn id="52" idx="0"/>
              <a:endCxn id="49" idx="2"/>
            </p:cNvCxnSpPr>
            <p:nvPr/>
          </p:nvCxnSpPr>
          <p:spPr>
            <a:xfrm rot="16200000" flipV="1">
              <a:off x="3106102" y="2471694"/>
              <a:ext cx="731201" cy="1771006"/>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2" name="TextBox 30">
              <a:extLst>
                <a:ext uri="{FF2B5EF4-FFF2-40B4-BE49-F238E27FC236}">
                  <a16:creationId xmlns:a16="http://schemas.microsoft.com/office/drawing/2014/main" id="{2FF75CCE-EE57-456E-A4D5-4F28657BAEC9}"/>
                </a:ext>
              </a:extLst>
            </p:cNvPr>
            <p:cNvSpPr txBox="1">
              <a:spLocks/>
            </p:cNvSpPr>
            <p:nvPr/>
          </p:nvSpPr>
          <p:spPr bwMode="auto">
            <a:xfrm>
              <a:off x="3781736" y="3722797"/>
              <a:ext cx="1150938" cy="72072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Data</a:t>
              </a:r>
            </a:p>
            <a:p>
              <a:pPr algn="ctr">
                <a:defRPr/>
              </a:pPr>
              <a:r>
                <a:rPr lang="en-GB" sz="1200"/>
                <a:t>Object</a:t>
              </a:r>
            </a:p>
          </p:txBody>
        </p:sp>
        <p:cxnSp>
          <p:nvCxnSpPr>
            <p:cNvPr id="63" name="Connector: Elbow 62">
              <a:extLst>
                <a:ext uri="{FF2B5EF4-FFF2-40B4-BE49-F238E27FC236}">
                  <a16:creationId xmlns:a16="http://schemas.microsoft.com/office/drawing/2014/main" id="{C2A57F45-F13F-4387-82A8-6552E10B3D1F}"/>
                </a:ext>
              </a:extLst>
            </p:cNvPr>
            <p:cNvCxnSpPr>
              <a:stCxn id="52" idx="3"/>
              <a:endCxn id="3" idx="1"/>
            </p:cNvCxnSpPr>
            <p:nvPr/>
          </p:nvCxnSpPr>
          <p:spPr>
            <a:xfrm flipV="1">
              <a:off x="4932674" y="2424113"/>
              <a:ext cx="1634814" cy="1659047"/>
            </a:xfrm>
            <a:prstGeom prst="bentConnector3">
              <a:avLst>
                <a:gd name="adj1" fmla="val 17424"/>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F371DCBF-604B-4B3E-AA47-A9D260002A5F}"/>
                </a:ext>
              </a:extLst>
            </p:cNvPr>
            <p:cNvCxnSpPr>
              <a:stCxn id="29" idx="1"/>
            </p:cNvCxnSpPr>
            <p:nvPr/>
          </p:nvCxnSpPr>
          <p:spPr>
            <a:xfrm rot="10800000">
              <a:off x="143508" y="3557281"/>
              <a:ext cx="282956" cy="669131"/>
            </a:xfrm>
            <a:prstGeom prst="bentConnector2">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10A0532-C87C-43D2-B782-74D96E6CEB87}"/>
                </a:ext>
              </a:extLst>
            </p:cNvPr>
            <p:cNvCxnSpPr>
              <a:endCxn id="43" idx="2"/>
            </p:cNvCxnSpPr>
            <p:nvPr/>
          </p:nvCxnSpPr>
          <p:spPr>
            <a:xfrm>
              <a:off x="138969" y="3557280"/>
              <a:ext cx="482764" cy="0"/>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9F6F330-6677-4B49-9228-1C9CD9613307}"/>
                </a:ext>
              </a:extLst>
            </p:cNvPr>
            <p:cNvCxnSpPr>
              <a:cxnSpLocks/>
              <a:stCxn id="43" idx="2"/>
            </p:cNvCxnSpPr>
            <p:nvPr/>
          </p:nvCxnSpPr>
          <p:spPr>
            <a:xfrm>
              <a:off x="621733" y="3557280"/>
              <a:ext cx="0" cy="309562"/>
            </a:xfrm>
            <a:prstGeom prst="line">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1119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a:t>
            </a:r>
          </a:p>
          <a:p>
            <a:pPr algn="ctr">
              <a:defRPr/>
            </a:pPr>
            <a:r>
              <a:rPr lang="en-GB" dirty="0"/>
              <a:t>Package</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4" name="TextBox 4"/>
          <p:cNvSpPr txBox="1">
            <a:spLocks/>
          </p:cNvSpPr>
          <p:nvPr/>
        </p:nvSpPr>
        <p:spPr bwMode="auto">
          <a:xfrm>
            <a:off x="654367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Dissemination Information Package</a:t>
            </a:r>
          </a:p>
        </p:txBody>
      </p:sp>
      <p:sp>
        <p:nvSpPr>
          <p:cNvPr id="20485" name="TextBox 5"/>
          <p:cNvSpPr txBox="1">
            <a:spLocks/>
          </p:cNvSpPr>
          <p:nvPr/>
        </p:nvSpPr>
        <p:spPr bwMode="auto">
          <a:xfrm>
            <a:off x="3671888"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0486" name="TextBox 6"/>
          <p:cNvSpPr txBox="1">
            <a:spLocks/>
          </p:cNvSpPr>
          <p:nvPr/>
        </p:nvSpPr>
        <p:spPr bwMode="auto">
          <a:xfrm>
            <a:off x="77470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Submission Information Package</a:t>
            </a:r>
          </a:p>
        </p:txBody>
      </p:sp>
      <p:cxnSp>
        <p:nvCxnSpPr>
          <p:cNvPr id="8" name="Elbow Connector 7"/>
          <p:cNvCxnSpPr>
            <a:stCxn id="0" idx="0"/>
            <a:endCxn id="3" idx="3"/>
          </p:cNvCxnSpPr>
          <p:nvPr/>
        </p:nvCxnSpPr>
        <p:spPr>
          <a:xfrm rot="5400000" flipH="1" flipV="1">
            <a:off x="2414588" y="1271588"/>
            <a:ext cx="1417637" cy="28971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0" idx="0"/>
            <a:endCxn id="3" idx="3"/>
          </p:cNvCxnSpPr>
          <p:nvPr/>
        </p:nvCxnSpPr>
        <p:spPr>
          <a:xfrm rot="16200000" flipV="1">
            <a:off x="3863181" y="2720182"/>
            <a:ext cx="1417637" cy="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0" idx="0"/>
            <a:endCxn id="3" idx="3"/>
          </p:cNvCxnSpPr>
          <p:nvPr/>
        </p:nvCxnSpPr>
        <p:spPr>
          <a:xfrm rot="16200000" flipV="1">
            <a:off x="5299075" y="1284288"/>
            <a:ext cx="1417637" cy="28717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649663" y="54292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1507"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1508"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20" name="TextBox 9"/>
          <p:cNvSpPr txBox="1">
            <a:spLocks noChangeArrowheads="1"/>
          </p:cNvSpPr>
          <p:nvPr/>
        </p:nvSpPr>
        <p:spPr bwMode="auto">
          <a:xfrm>
            <a:off x="3239852" y="3609020"/>
            <a:ext cx="2298700"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21515"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 Description</a:t>
            </a:r>
          </a:p>
        </p:txBody>
      </p:sp>
      <p:sp>
        <p:nvSpPr>
          <p:cNvPr id="21516"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29"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r>
              <a:rPr lang="en-GB">
                <a:latin typeface="Calibri" pitchFamily="34" charset="0"/>
              </a:rPr>
              <a:t>derived</a:t>
            </a:r>
          </a:p>
          <a:p>
            <a:r>
              <a:rPr lang="en-GB">
                <a:latin typeface="Calibri" pitchFamily="34" charset="0"/>
              </a:rPr>
              <a:t>from</a:t>
            </a:r>
          </a:p>
        </p:txBody>
      </p:sp>
      <p:sp>
        <p:nvSpPr>
          <p:cNvPr id="21530" name="TextBox 15"/>
          <p:cNvSpPr txBox="1">
            <a:spLocks noChangeArrowheads="1"/>
          </p:cNvSpPr>
          <p:nvPr/>
        </p:nvSpPr>
        <p:spPr bwMode="auto">
          <a:xfrm>
            <a:off x="2028825" y="252000"/>
            <a:ext cx="1620838"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33"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r>
              <a:rPr lang="en-GB">
                <a:latin typeface="Calibri" pitchFamily="34" charset="0"/>
              </a:rPr>
              <a:t>delimited</a:t>
            </a:r>
          </a:p>
          <a:p>
            <a:r>
              <a:rPr lang="en-GB">
                <a:latin typeface="Calibri" pitchFamily="34" charset="0"/>
              </a:rPr>
              <a:t>by</a:t>
            </a:r>
          </a:p>
        </p:txBody>
      </p:sp>
      <p:sp>
        <p:nvSpPr>
          <p:cNvPr id="21534"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a:latin typeface="Calibri" pitchFamily="34" charset="0"/>
              </a:rPr>
              <a:t>identifies</a:t>
            </a:r>
          </a:p>
        </p:txBody>
      </p:sp>
      <p:sp>
        <p:nvSpPr>
          <p:cNvPr id="21535" name="TextBox 26"/>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
          <p:cNvSpPr txBox="1">
            <a:spLocks noChangeArrowheads="1"/>
          </p:cNvSpPr>
          <p:nvPr/>
        </p:nvSpPr>
        <p:spPr bwMode="auto">
          <a:xfrm>
            <a:off x="323528" y="1493838"/>
            <a:ext cx="8460940"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a:t>Preservation </a:t>
            </a:r>
          </a:p>
          <a:p>
            <a:pPr algn="ctr">
              <a:defRPr/>
            </a:pPr>
            <a:r>
              <a:rPr lang="en-GB"/>
              <a:t>Description</a:t>
            </a:r>
          </a:p>
          <a:p>
            <a:pPr algn="ctr">
              <a:defRPr/>
            </a:pPr>
            <a:r>
              <a:rPr lang="en-GB"/>
              <a:t>Information</a:t>
            </a:r>
          </a:p>
        </p:txBody>
      </p:sp>
      <p:sp>
        <p:nvSpPr>
          <p:cNvPr id="48" name="TextBox 2"/>
          <p:cNvSpPr txBox="1">
            <a:spLocks noChangeArrowheads="1"/>
          </p:cNvSpPr>
          <p:nvPr/>
        </p:nvSpPr>
        <p:spPr bwMode="auto">
          <a:xfrm>
            <a:off x="5550712" y="431895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Fixity</a:t>
            </a:r>
          </a:p>
          <a:p>
            <a:pPr algn="ctr">
              <a:defRPr/>
            </a:pPr>
            <a:r>
              <a:rPr lang="en-GB" dirty="0"/>
              <a:t>Information</a:t>
            </a:r>
          </a:p>
        </p:txBody>
      </p:sp>
      <p:sp>
        <p:nvSpPr>
          <p:cNvPr id="49" name="TextBox 3"/>
          <p:cNvSpPr txBox="1">
            <a:spLocks noChangeArrowheads="1"/>
          </p:cNvSpPr>
          <p:nvPr/>
        </p:nvSpPr>
        <p:spPr bwMode="auto">
          <a:xfrm>
            <a:off x="1891512" y="428466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Provenance</a:t>
            </a:r>
          </a:p>
          <a:p>
            <a:pPr algn="ctr">
              <a:defRPr/>
            </a:pPr>
            <a:r>
              <a:rPr lang="en-GB" dirty="0"/>
              <a:t>Information</a:t>
            </a:r>
          </a:p>
        </p:txBody>
      </p:sp>
      <p:sp>
        <p:nvSpPr>
          <p:cNvPr id="50" name="TextBox 4"/>
          <p:cNvSpPr txBox="1">
            <a:spLocks noChangeArrowheads="1"/>
          </p:cNvSpPr>
          <p:nvPr/>
        </p:nvSpPr>
        <p:spPr bwMode="auto">
          <a:xfrm>
            <a:off x="61912" y="4262438"/>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Reference</a:t>
            </a:r>
          </a:p>
          <a:p>
            <a:pPr algn="ctr">
              <a:defRPr/>
            </a:pPr>
            <a:r>
              <a:rPr lang="en-GB" dirty="0"/>
              <a:t>Information</a:t>
            </a:r>
          </a:p>
        </p:txBody>
      </p:sp>
      <p:sp>
        <p:nvSpPr>
          <p:cNvPr id="51" name="Diamond 50"/>
          <p:cNvSpPr/>
          <p:nvPr/>
        </p:nvSpPr>
        <p:spPr>
          <a:xfrm>
            <a:off x="728243" y="2417763"/>
            <a:ext cx="287338"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Diamond 51"/>
          <p:cNvSpPr/>
          <p:nvPr/>
        </p:nvSpPr>
        <p:spPr>
          <a:xfrm>
            <a:off x="4391413" y="2417762"/>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Diamond 52"/>
          <p:cNvSpPr/>
          <p:nvPr/>
        </p:nvSpPr>
        <p:spPr>
          <a:xfrm>
            <a:off x="6216249" y="2429667"/>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TextBox 16"/>
          <p:cNvSpPr txBox="1">
            <a:spLocks noChangeArrowheads="1"/>
          </p:cNvSpPr>
          <p:nvPr/>
        </p:nvSpPr>
        <p:spPr bwMode="auto">
          <a:xfrm>
            <a:off x="3721112" y="428466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Context</a:t>
            </a:r>
          </a:p>
          <a:p>
            <a:pPr algn="ctr">
              <a:defRPr/>
            </a:pPr>
            <a:r>
              <a:rPr lang="en-GB" dirty="0"/>
              <a:t>Information</a:t>
            </a:r>
          </a:p>
        </p:txBody>
      </p:sp>
      <p:sp>
        <p:nvSpPr>
          <p:cNvPr id="57" name="Diamond 56"/>
          <p:cNvSpPr/>
          <p:nvPr/>
        </p:nvSpPr>
        <p:spPr>
          <a:xfrm>
            <a:off x="2519363" y="2429668"/>
            <a:ext cx="287338"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0" name="TextBox 4"/>
          <p:cNvSpPr txBox="1">
            <a:spLocks noChangeArrowheads="1"/>
          </p:cNvSpPr>
          <p:nvPr/>
        </p:nvSpPr>
        <p:spPr bwMode="auto">
          <a:xfrm>
            <a:off x="7380312" y="4318952"/>
            <a:ext cx="1620000" cy="6480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Access Rights</a:t>
            </a:r>
          </a:p>
          <a:p>
            <a:pPr algn="ctr">
              <a:defRPr/>
            </a:pPr>
            <a:r>
              <a:rPr lang="en-GB" dirty="0"/>
              <a:t>Information</a:t>
            </a:r>
          </a:p>
        </p:txBody>
      </p:sp>
      <p:sp>
        <p:nvSpPr>
          <p:cNvPr id="61" name="Diamond 60"/>
          <p:cNvSpPr/>
          <p:nvPr/>
        </p:nvSpPr>
        <p:spPr>
          <a:xfrm>
            <a:off x="8045849" y="242966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Connector 8">
            <a:extLst>
              <a:ext uri="{FF2B5EF4-FFF2-40B4-BE49-F238E27FC236}">
                <a16:creationId xmlns:a16="http://schemas.microsoft.com/office/drawing/2014/main" id="{C8616629-4702-4E4A-84C6-8EAC19FF663C}"/>
              </a:ext>
            </a:extLst>
          </p:cNvPr>
          <p:cNvCxnSpPr>
            <a:stCxn id="50" idx="0"/>
            <a:endCxn id="51" idx="2"/>
          </p:cNvCxnSpPr>
          <p:nvPr/>
        </p:nvCxnSpPr>
        <p:spPr>
          <a:xfrm flipV="1">
            <a:off x="871912" y="2705100"/>
            <a:ext cx="0" cy="155733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48FDB1-B599-4233-BF70-12A0822B55D2}"/>
              </a:ext>
            </a:extLst>
          </p:cNvPr>
          <p:cNvCxnSpPr>
            <a:stCxn id="57" idx="2"/>
            <a:endCxn id="49" idx="0"/>
          </p:cNvCxnSpPr>
          <p:nvPr/>
        </p:nvCxnSpPr>
        <p:spPr>
          <a:xfrm>
            <a:off x="2663032" y="2717005"/>
            <a:ext cx="38480" cy="156765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95C5FC-2392-456A-998E-2742CBC3D36C}"/>
              </a:ext>
            </a:extLst>
          </p:cNvPr>
          <p:cNvCxnSpPr>
            <a:stCxn id="56" idx="0"/>
            <a:endCxn id="52" idx="2"/>
          </p:cNvCxnSpPr>
          <p:nvPr/>
        </p:nvCxnSpPr>
        <p:spPr>
          <a:xfrm flipV="1">
            <a:off x="4531112" y="2705099"/>
            <a:ext cx="4764" cy="1579564"/>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CEFA71-C6DC-463D-8423-41AE67BF1B20}"/>
              </a:ext>
            </a:extLst>
          </p:cNvPr>
          <p:cNvCxnSpPr>
            <a:stCxn id="48" idx="0"/>
            <a:endCxn id="53" idx="2"/>
          </p:cNvCxnSpPr>
          <p:nvPr/>
        </p:nvCxnSpPr>
        <p:spPr>
          <a:xfrm flipV="1">
            <a:off x="6360712" y="2717004"/>
            <a:ext cx="0" cy="1601949"/>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2E354A-797C-4F0B-B298-4DAB9BC118B7}"/>
              </a:ext>
            </a:extLst>
          </p:cNvPr>
          <p:cNvCxnSpPr>
            <a:stCxn id="60" idx="0"/>
            <a:endCxn id="61" idx="2"/>
          </p:cNvCxnSpPr>
          <p:nvPr/>
        </p:nvCxnSpPr>
        <p:spPr>
          <a:xfrm flipV="1">
            <a:off x="8190312" y="2717005"/>
            <a:ext cx="0" cy="1601947"/>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09575" y="28892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a:t>
            </a:r>
          </a:p>
          <a:p>
            <a:pPr algn="ctr">
              <a:defRPr/>
            </a:pPr>
            <a:r>
              <a:rPr lang="en-GB" dirty="0"/>
              <a:t>Package</a:t>
            </a:r>
          </a:p>
        </p:txBody>
      </p:sp>
      <p:sp>
        <p:nvSpPr>
          <p:cNvPr id="23555" name="TextBox 2"/>
          <p:cNvSpPr txBox="1">
            <a:spLocks noChangeArrowheads="1"/>
          </p:cNvSpPr>
          <p:nvPr/>
        </p:nvSpPr>
        <p:spPr bwMode="auto">
          <a:xfrm>
            <a:off x="2809875" y="431800"/>
            <a:ext cx="1800225" cy="646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23556" name="TextBox 3"/>
          <p:cNvSpPr txBox="1">
            <a:spLocks noChangeArrowheads="1"/>
          </p:cNvSpPr>
          <p:nvPr/>
        </p:nvSpPr>
        <p:spPr bwMode="auto">
          <a:xfrm>
            <a:off x="2808288" y="20415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Associated Description</a:t>
            </a:r>
          </a:p>
        </p:txBody>
      </p:sp>
      <p:sp>
        <p:nvSpPr>
          <p:cNvPr id="23557" name="TextBox 4"/>
          <p:cNvSpPr txBox="1">
            <a:spLocks noChangeArrowheads="1"/>
          </p:cNvSpPr>
          <p:nvPr/>
        </p:nvSpPr>
        <p:spPr bwMode="auto">
          <a:xfrm>
            <a:off x="5716588" y="3167063"/>
            <a:ext cx="1800225" cy="900112"/>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Access</a:t>
            </a:r>
          </a:p>
          <a:p>
            <a:pPr algn="ctr">
              <a:defRPr/>
            </a:pPr>
            <a:r>
              <a:rPr lang="en-GB"/>
              <a:t>Aid</a:t>
            </a:r>
          </a:p>
        </p:txBody>
      </p:sp>
      <p:sp>
        <p:nvSpPr>
          <p:cNvPr id="23558" name="TextBox 5"/>
          <p:cNvSpPr txBox="1">
            <a:spLocks noChangeArrowheads="1"/>
          </p:cNvSpPr>
          <p:nvPr/>
        </p:nvSpPr>
        <p:spPr bwMode="auto">
          <a:xfrm>
            <a:off x="1801813"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Finding</a:t>
            </a:r>
          </a:p>
          <a:p>
            <a:pPr algn="ctr">
              <a:defRPr/>
            </a:pPr>
            <a:r>
              <a:rPr lang="en-GB"/>
              <a:t>Aid</a:t>
            </a:r>
          </a:p>
        </p:txBody>
      </p:sp>
      <p:sp>
        <p:nvSpPr>
          <p:cNvPr id="23559" name="TextBox 6"/>
          <p:cNvSpPr txBox="1">
            <a:spLocks noChangeArrowheads="1"/>
          </p:cNvSpPr>
          <p:nvPr/>
        </p:nvSpPr>
        <p:spPr bwMode="auto">
          <a:xfrm>
            <a:off x="5716588"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Retrieval Aid</a:t>
            </a:r>
          </a:p>
        </p:txBody>
      </p:sp>
      <p:sp>
        <p:nvSpPr>
          <p:cNvPr id="23560" name="TextBox 7"/>
          <p:cNvSpPr txBox="1">
            <a:spLocks noChangeArrowheads="1"/>
          </p:cNvSpPr>
          <p:nvPr/>
        </p:nvSpPr>
        <p:spPr bwMode="auto">
          <a:xfrm>
            <a:off x="3763963"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Ordering</a:t>
            </a:r>
          </a:p>
          <a:p>
            <a:pPr algn="ctr">
              <a:defRPr/>
            </a:pPr>
            <a:r>
              <a:rPr lang="en-GB" dirty="0"/>
              <a:t>Aid</a:t>
            </a:r>
          </a:p>
        </p:txBody>
      </p:sp>
      <p:sp>
        <p:nvSpPr>
          <p:cNvPr id="23575" name="TextBox 9"/>
          <p:cNvSpPr txBox="1">
            <a:spLocks noChangeArrowheads="1"/>
          </p:cNvSpPr>
          <p:nvPr/>
        </p:nvSpPr>
        <p:spPr bwMode="auto">
          <a:xfrm>
            <a:off x="8100000" y="5241925"/>
            <a:ext cx="504000" cy="585788"/>
          </a:xfrm>
          <a:prstGeom prst="rect">
            <a:avLst/>
          </a:prstGeom>
          <a:noFill/>
          <a:ln w="31750">
            <a:noFill/>
            <a:miter lim="800000"/>
            <a:headEnd/>
            <a:tailEnd/>
          </a:ln>
        </p:spPr>
        <p:txBody>
          <a:bodyPr lIns="0" rIns="0" anchor="ctr">
            <a:spAutoFit/>
          </a:bodyPr>
          <a:lstStyle/>
          <a:p>
            <a:pPr algn="ctr"/>
            <a:r>
              <a:rPr lang="en-GB" sz="3200" b="1" dirty="0">
                <a:latin typeface="Calibri" pitchFamily="34" charset="0"/>
              </a:rPr>
              <a:t>...</a:t>
            </a:r>
          </a:p>
        </p:txBody>
      </p:sp>
      <p:cxnSp>
        <p:nvCxnSpPr>
          <p:cNvPr id="10" name="Elbow Connector 9"/>
          <p:cNvCxnSpPr>
            <a:stCxn id="0" idx="2"/>
            <a:endCxn id="0" idx="2"/>
          </p:cNvCxnSpPr>
          <p:nvPr/>
        </p:nvCxnSpPr>
        <p:spPr>
          <a:xfrm rot="16200000" flipH="1">
            <a:off x="1644650" y="877888"/>
            <a:ext cx="1728788" cy="2398712"/>
          </a:xfrm>
          <a:prstGeom prst="bentConnector3">
            <a:avLst>
              <a:gd name="adj1" fmla="val 127264"/>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V="1">
            <a:off x="1504951" y="1298575"/>
            <a:ext cx="1752600" cy="1533525"/>
          </a:xfrm>
          <a:prstGeom prst="bentConnector3">
            <a:avLst>
              <a:gd name="adj1" fmla="val -1572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a:spLocks noChangeAspect="1"/>
          </p:cNvSpPr>
          <p:nvPr/>
        </p:nvSpPr>
        <p:spPr>
          <a:xfrm>
            <a:off x="6410325" y="4067175"/>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3" name="Elbow Connector 12"/>
          <p:cNvCxnSpPr>
            <a:stCxn id="0" idx="0"/>
            <a:endCxn id="12" idx="3"/>
          </p:cNvCxnSpPr>
          <p:nvPr/>
        </p:nvCxnSpPr>
        <p:spPr>
          <a:xfrm rot="5400000" flipH="1" flipV="1">
            <a:off x="4132262" y="2862263"/>
            <a:ext cx="949325" cy="38100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0" idx="0"/>
            <a:endCxn id="12" idx="3"/>
          </p:cNvCxnSpPr>
          <p:nvPr/>
        </p:nvCxnSpPr>
        <p:spPr>
          <a:xfrm rot="5400000" flipH="1" flipV="1">
            <a:off x="5113337" y="3843338"/>
            <a:ext cx="949325" cy="18478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0" idx="0"/>
            <a:endCxn id="12" idx="3"/>
          </p:cNvCxnSpPr>
          <p:nvPr/>
        </p:nvCxnSpPr>
        <p:spPr>
          <a:xfrm rot="16200000" flipV="1">
            <a:off x="6089650" y="4714875"/>
            <a:ext cx="949325" cy="1047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23575" idx="0"/>
            <a:endCxn id="12" idx="3"/>
          </p:cNvCxnSpPr>
          <p:nvPr/>
        </p:nvCxnSpPr>
        <p:spPr>
          <a:xfrm rot="16200000" flipV="1">
            <a:off x="6956904" y="3846829"/>
            <a:ext cx="949325" cy="184086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 name="Diamond 16"/>
          <p:cNvSpPr>
            <a:spLocks noChangeAspect="1"/>
          </p:cNvSpPr>
          <p:nvPr/>
        </p:nvSpPr>
        <p:spPr>
          <a:xfrm>
            <a:off x="3595688" y="1089025"/>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8" name="Elbow Connector 17"/>
          <p:cNvCxnSpPr>
            <a:stCxn id="0" idx="0"/>
            <a:endCxn id="17" idx="2"/>
          </p:cNvCxnSpPr>
          <p:nvPr/>
        </p:nvCxnSpPr>
        <p:spPr>
          <a:xfrm rot="16200000" flipV="1">
            <a:off x="3337719" y="1670844"/>
            <a:ext cx="736600" cy="4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0" idx="3"/>
            <a:endCxn id="0" idx="1"/>
          </p:cNvCxnSpPr>
          <p:nvPr/>
        </p:nvCxnSpPr>
        <p:spPr>
          <a:xfrm>
            <a:off x="2209800" y="750888"/>
            <a:ext cx="600075" cy="4762"/>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0" idx="1"/>
          </p:cNvCxnSpPr>
          <p:nvPr/>
        </p:nvCxnSpPr>
        <p:spPr>
          <a:xfrm>
            <a:off x="4243388" y="2941638"/>
            <a:ext cx="1473200" cy="674687"/>
          </a:xfrm>
          <a:prstGeom prst="bentConnector3">
            <a:avLst>
              <a:gd name="adj1" fmla="val -779"/>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590" name="TextBox 48"/>
          <p:cNvSpPr txBox="1">
            <a:spLocks noChangeArrowheads="1"/>
          </p:cNvSpPr>
          <p:nvPr/>
        </p:nvSpPr>
        <p:spPr bwMode="auto">
          <a:xfrm>
            <a:off x="3811588" y="11890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3592" name="TextBox 50"/>
          <p:cNvSpPr txBox="1">
            <a:spLocks noChangeArrowheads="1"/>
          </p:cNvSpPr>
          <p:nvPr/>
        </p:nvSpPr>
        <p:spPr bwMode="auto">
          <a:xfrm>
            <a:off x="1801813"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23593" name="TextBox 51"/>
          <p:cNvSpPr txBox="1">
            <a:spLocks noChangeArrowheads="1"/>
          </p:cNvSpPr>
          <p:nvPr/>
        </p:nvSpPr>
        <p:spPr bwMode="auto">
          <a:xfrm>
            <a:off x="3763963" y="1671638"/>
            <a:ext cx="661987"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4" name="TextBox 52"/>
          <p:cNvSpPr txBox="1">
            <a:spLocks noChangeArrowheads="1"/>
          </p:cNvSpPr>
          <p:nvPr/>
        </p:nvSpPr>
        <p:spPr bwMode="auto">
          <a:xfrm>
            <a:off x="2654300" y="2882900"/>
            <a:ext cx="661988" cy="401638"/>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5" name="TextBox 53"/>
          <p:cNvSpPr txBox="1">
            <a:spLocks noChangeArrowheads="1"/>
          </p:cNvSpPr>
          <p:nvPr/>
        </p:nvSpPr>
        <p:spPr bwMode="auto">
          <a:xfrm>
            <a:off x="3232150" y="3005138"/>
            <a:ext cx="661988"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6" name="TextBox 54"/>
          <p:cNvSpPr txBox="1">
            <a:spLocks noChangeArrowheads="1"/>
          </p:cNvSpPr>
          <p:nvPr/>
        </p:nvSpPr>
        <p:spPr bwMode="auto">
          <a:xfrm>
            <a:off x="4262438" y="30051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3597" name="TextBox 55"/>
          <p:cNvSpPr txBox="1">
            <a:spLocks noChangeArrowheads="1"/>
          </p:cNvSpPr>
          <p:nvPr/>
        </p:nvSpPr>
        <p:spPr bwMode="auto">
          <a:xfrm>
            <a:off x="5250482" y="3275137"/>
            <a:ext cx="401638" cy="369887"/>
          </a:xfrm>
          <a:prstGeom prst="rect">
            <a:avLst/>
          </a:prstGeom>
          <a:noFill/>
          <a:ln w="9525">
            <a:noFill/>
            <a:miter lim="800000"/>
            <a:headEnd/>
            <a:tailEnd/>
          </a:ln>
        </p:spPr>
        <p:txBody>
          <a:bodyPr>
            <a:spAutoFit/>
          </a:bodyPr>
          <a:lstStyle/>
          <a:p>
            <a:r>
              <a:rPr lang="en-GB" dirty="0">
                <a:latin typeface="Calibri" pitchFamily="34" charset="0"/>
              </a:rPr>
              <a:t>*</a:t>
            </a:r>
          </a:p>
        </p:txBody>
      </p:sp>
      <p:sp>
        <p:nvSpPr>
          <p:cNvPr id="23598" name="TextBox 56"/>
          <p:cNvSpPr txBox="1">
            <a:spLocks noChangeArrowheads="1"/>
          </p:cNvSpPr>
          <p:nvPr/>
        </p:nvSpPr>
        <p:spPr bwMode="auto">
          <a:xfrm>
            <a:off x="7837488" y="5805264"/>
            <a:ext cx="1044000" cy="738664"/>
          </a:xfrm>
          <a:prstGeom prst="rect">
            <a:avLst/>
          </a:prstGeom>
          <a:noFill/>
          <a:ln w="9525">
            <a:noFill/>
            <a:miter lim="800000"/>
            <a:headEnd/>
            <a:tailEnd/>
          </a:ln>
        </p:spPr>
        <p:txBody>
          <a:bodyPr lIns="0" rIns="0">
            <a:spAutoFit/>
          </a:bodyPr>
          <a:lstStyle/>
          <a:p>
            <a:pPr algn="ctr"/>
            <a:r>
              <a:rPr lang="en-GB" sz="1400" dirty="0">
                <a:latin typeface="Calibri" pitchFamily="34" charset="0"/>
              </a:rPr>
              <a:t>(Indicates that the list is not exhaustive)</a:t>
            </a:r>
          </a:p>
        </p:txBody>
      </p:sp>
      <p:sp>
        <p:nvSpPr>
          <p:cNvPr id="33" name="TextBox 44"/>
          <p:cNvSpPr txBox="1">
            <a:spLocks noChangeArrowheads="1"/>
          </p:cNvSpPr>
          <p:nvPr/>
        </p:nvSpPr>
        <p:spPr bwMode="auto">
          <a:xfrm>
            <a:off x="1583668" y="3460080"/>
            <a:ext cx="1568257" cy="369332"/>
          </a:xfrm>
          <a:prstGeom prst="rect">
            <a:avLst/>
          </a:prstGeom>
          <a:noFill/>
          <a:ln w="9525">
            <a:noFill/>
            <a:miter lim="800000"/>
            <a:headEnd/>
            <a:tailEnd/>
          </a:ln>
        </p:spPr>
        <p:txBody>
          <a:bodyPr wrap="square" lIns="0">
            <a:spAutoFit/>
          </a:bodyPr>
          <a:lstStyle/>
          <a:p>
            <a:pPr algn="r"/>
            <a:r>
              <a:rPr lang="en-GB" dirty="0">
                <a:latin typeface="Calibri" pitchFamily="34" charset="0"/>
              </a:rPr>
              <a:t>described by</a:t>
            </a:r>
          </a:p>
        </p:txBody>
      </p:sp>
      <p:sp>
        <p:nvSpPr>
          <p:cNvPr id="34" name="TextBox 49"/>
          <p:cNvSpPr txBox="1">
            <a:spLocks noChangeArrowheads="1"/>
          </p:cNvSpPr>
          <p:nvPr/>
        </p:nvSpPr>
        <p:spPr bwMode="auto">
          <a:xfrm>
            <a:off x="821991"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5" name="TextBox 41"/>
          <p:cNvSpPr txBox="1">
            <a:spLocks noChangeArrowheads="1"/>
          </p:cNvSpPr>
          <p:nvPr/>
        </p:nvSpPr>
        <p:spPr bwMode="auto">
          <a:xfrm>
            <a:off x="1547664" y="2617788"/>
            <a:ext cx="1087437" cy="646112"/>
          </a:xfrm>
          <a:prstGeom prst="rect">
            <a:avLst/>
          </a:prstGeom>
          <a:noFill/>
          <a:ln w="9525">
            <a:noFill/>
            <a:miter lim="800000"/>
            <a:headEnd/>
            <a:tailEnd/>
          </a:ln>
        </p:spPr>
        <p:txBody>
          <a:bodyPr>
            <a:spAutoFit/>
          </a:bodyPr>
          <a:lstStyle/>
          <a:p>
            <a:pPr algn="r"/>
            <a:r>
              <a:rPr lang="en-GB" dirty="0">
                <a:latin typeface="Calibri" pitchFamily="34" charset="0"/>
              </a:rPr>
              <a:t>derived</a:t>
            </a:r>
          </a:p>
          <a:p>
            <a:pPr algn="r"/>
            <a:r>
              <a:rPr lang="en-GB" dirty="0">
                <a:latin typeface="Calibri" pitchFamily="34" charset="0"/>
              </a:rPr>
              <a:t>from</a:t>
            </a:r>
          </a:p>
        </p:txBody>
      </p:sp>
      <p:sp>
        <p:nvSpPr>
          <p:cNvPr id="36" name="TextBox 45"/>
          <p:cNvSpPr txBox="1">
            <a:spLocks noChangeArrowheads="1"/>
          </p:cNvSpPr>
          <p:nvPr/>
        </p:nvSpPr>
        <p:spPr bwMode="auto">
          <a:xfrm>
            <a:off x="3679440" y="3599728"/>
            <a:ext cx="2188704" cy="369332"/>
          </a:xfrm>
          <a:prstGeom prst="rect">
            <a:avLst/>
          </a:prstGeom>
          <a:noFill/>
          <a:ln w="9525">
            <a:noFill/>
            <a:miter lim="800000"/>
            <a:headEnd/>
            <a:tailEnd/>
          </a:ln>
        </p:spPr>
        <p:txBody>
          <a:bodyPr wrap="square">
            <a:spAutoFit/>
          </a:bodyPr>
          <a:lstStyle/>
          <a:p>
            <a:pPr algn="ctr"/>
            <a:r>
              <a:rPr lang="en-GB" dirty="0">
                <a:latin typeface="Calibri" pitchFamily="34" charset="0"/>
              </a:rPr>
              <a:t>provide data for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1"/>
          <p:cNvSpPr txBox="1">
            <a:spLocks noChangeArrowheads="1"/>
          </p:cNvSpPr>
          <p:nvPr/>
        </p:nvSpPr>
        <p:spPr bwMode="auto">
          <a:xfrm>
            <a:off x="3687763" y="180975"/>
            <a:ext cx="1296987"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Archival Information Package</a:t>
            </a:r>
          </a:p>
        </p:txBody>
      </p:sp>
      <p:sp>
        <p:nvSpPr>
          <p:cNvPr id="62" name="TextBox 2"/>
          <p:cNvSpPr txBox="1">
            <a:spLocks noChangeArrowheads="1"/>
          </p:cNvSpPr>
          <p:nvPr/>
        </p:nvSpPr>
        <p:spPr bwMode="auto">
          <a:xfrm>
            <a:off x="6567488" y="2009775"/>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Preservation Description</a:t>
            </a:r>
          </a:p>
          <a:p>
            <a:pPr algn="ctr">
              <a:defRPr/>
            </a:pPr>
            <a:r>
              <a:rPr lang="en-GB" sz="1400"/>
              <a:t>Information</a:t>
            </a:r>
          </a:p>
        </p:txBody>
      </p:sp>
      <p:sp>
        <p:nvSpPr>
          <p:cNvPr id="63" name="TextBox 3"/>
          <p:cNvSpPr txBox="1">
            <a:spLocks noChangeArrowheads="1"/>
          </p:cNvSpPr>
          <p:nvPr/>
        </p:nvSpPr>
        <p:spPr bwMode="auto">
          <a:xfrm>
            <a:off x="1466850" y="2008188"/>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Content Information</a:t>
            </a:r>
          </a:p>
        </p:txBody>
      </p:sp>
      <p:sp>
        <p:nvSpPr>
          <p:cNvPr id="68" name="Diamond 67"/>
          <p:cNvSpPr>
            <a:spLocks noChangeAspect="1"/>
          </p:cNvSpPr>
          <p:nvPr/>
        </p:nvSpPr>
        <p:spPr>
          <a:xfrm>
            <a:off x="4640263" y="1033463"/>
            <a:ext cx="190500" cy="188912"/>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70" name="Diamond 69"/>
          <p:cNvSpPr>
            <a:spLocks noChangeAspect="1"/>
          </p:cNvSpPr>
          <p:nvPr/>
        </p:nvSpPr>
        <p:spPr>
          <a:xfrm>
            <a:off x="3816350" y="1025525"/>
            <a:ext cx="190500" cy="18891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72" name="Shape 11"/>
          <p:cNvCxnSpPr>
            <a:stCxn id="68" idx="2"/>
          </p:cNvCxnSpPr>
          <p:nvPr/>
        </p:nvCxnSpPr>
        <p:spPr>
          <a:xfrm rot="16200000" flipH="1">
            <a:off x="5581651" y="376237"/>
            <a:ext cx="787400" cy="24796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4" name="Shape 14"/>
          <p:cNvCxnSpPr>
            <a:stCxn id="70" idx="2"/>
          </p:cNvCxnSpPr>
          <p:nvPr/>
        </p:nvCxnSpPr>
        <p:spPr>
          <a:xfrm rot="5400000">
            <a:off x="2616200" y="712788"/>
            <a:ext cx="793750" cy="17970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7" name="TextBox 9"/>
          <p:cNvSpPr txBox="1">
            <a:spLocks noChangeArrowheads="1"/>
          </p:cNvSpPr>
          <p:nvPr/>
        </p:nvSpPr>
        <p:spPr bwMode="auto">
          <a:xfrm>
            <a:off x="4502151" y="2148502"/>
            <a:ext cx="2298700" cy="307975"/>
          </a:xfrm>
          <a:prstGeom prst="rect">
            <a:avLst/>
          </a:prstGeom>
          <a:noFill/>
          <a:ln w="9525">
            <a:noFill/>
            <a:miter lim="800000"/>
            <a:headEnd/>
            <a:tailEnd/>
          </a:ln>
        </p:spPr>
        <p:txBody>
          <a:bodyPr>
            <a:spAutoFit/>
          </a:bodyPr>
          <a:lstStyle/>
          <a:p>
            <a:r>
              <a:rPr lang="en-GB" sz="1400" dirty="0">
                <a:latin typeface="Calibri" pitchFamily="34" charset="0"/>
              </a:rPr>
              <a:t>further described by</a:t>
            </a:r>
          </a:p>
        </p:txBody>
      </p:sp>
      <p:sp>
        <p:nvSpPr>
          <p:cNvPr id="78" name="TextBox 10"/>
          <p:cNvSpPr txBox="1">
            <a:spLocks noChangeArrowheads="1"/>
          </p:cNvSpPr>
          <p:nvPr/>
        </p:nvSpPr>
        <p:spPr bwMode="auto">
          <a:xfrm>
            <a:off x="771525" y="277813"/>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Package Description</a:t>
            </a:r>
          </a:p>
        </p:txBody>
      </p:sp>
      <p:sp>
        <p:nvSpPr>
          <p:cNvPr id="79" name="TextBox 11"/>
          <p:cNvSpPr txBox="1">
            <a:spLocks noChangeArrowheads="1"/>
          </p:cNvSpPr>
          <p:nvPr/>
        </p:nvSpPr>
        <p:spPr bwMode="auto">
          <a:xfrm>
            <a:off x="6664325" y="214313"/>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Packaging Information</a:t>
            </a:r>
          </a:p>
        </p:txBody>
      </p:sp>
      <p:cxnSp>
        <p:nvCxnSpPr>
          <p:cNvPr id="80" name="Straight Connector 79"/>
          <p:cNvCxnSpPr/>
          <p:nvPr/>
        </p:nvCxnSpPr>
        <p:spPr>
          <a:xfrm>
            <a:off x="2066925" y="87630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0800000">
            <a:off x="2066925" y="47466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999038" y="47148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0800000">
            <a:off x="4999038" y="87788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90" name="TextBox 20"/>
          <p:cNvSpPr txBox="1">
            <a:spLocks noChangeArrowheads="1"/>
          </p:cNvSpPr>
          <p:nvPr/>
        </p:nvSpPr>
        <p:spPr bwMode="auto">
          <a:xfrm>
            <a:off x="3298825" y="569913"/>
            <a:ext cx="323850" cy="307975"/>
          </a:xfrm>
          <a:prstGeom prst="rect">
            <a:avLst/>
          </a:prstGeom>
          <a:noFill/>
          <a:ln w="9525">
            <a:noFill/>
            <a:miter lim="800000"/>
            <a:headEnd/>
            <a:tailEnd/>
          </a:ln>
        </p:spPr>
        <p:txBody>
          <a:bodyPr>
            <a:spAutoFit/>
          </a:bodyPr>
          <a:lstStyle/>
          <a:p>
            <a:endParaRPr lang="en-GB" sz="1400">
              <a:latin typeface="Calibri" pitchFamily="34" charset="0"/>
            </a:endParaRPr>
          </a:p>
        </p:txBody>
      </p:sp>
      <p:sp>
        <p:nvSpPr>
          <p:cNvPr id="103" name="TextBox 36"/>
          <p:cNvSpPr txBox="1">
            <a:spLocks/>
          </p:cNvSpPr>
          <p:nvPr/>
        </p:nvSpPr>
        <p:spPr bwMode="auto">
          <a:xfrm>
            <a:off x="5351474" y="4970462"/>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0" tIns="0" rIns="0" bIns="0" anchor="ctr">
            <a:spAutoFit/>
          </a:bodyPr>
          <a:lstStyle/>
          <a:p>
            <a:pPr algn="ctr">
              <a:defRPr/>
            </a:pPr>
            <a:r>
              <a:rPr lang="en-GB" sz="1000" dirty="0"/>
              <a:t>Reference Information</a:t>
            </a:r>
          </a:p>
        </p:txBody>
      </p:sp>
      <p:sp>
        <p:nvSpPr>
          <p:cNvPr id="104" name="TextBox 37"/>
          <p:cNvSpPr txBox="1">
            <a:spLocks/>
          </p:cNvSpPr>
          <p:nvPr/>
        </p:nvSpPr>
        <p:spPr bwMode="auto">
          <a:xfrm>
            <a:off x="6113463" y="4970462"/>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Provenance Information</a:t>
            </a:r>
          </a:p>
        </p:txBody>
      </p:sp>
      <p:sp>
        <p:nvSpPr>
          <p:cNvPr id="105" name="TextBox 38"/>
          <p:cNvSpPr txBox="1">
            <a:spLocks/>
          </p:cNvSpPr>
          <p:nvPr/>
        </p:nvSpPr>
        <p:spPr bwMode="auto">
          <a:xfrm>
            <a:off x="6845935" y="4970462"/>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Context Information</a:t>
            </a:r>
          </a:p>
        </p:txBody>
      </p:sp>
      <p:sp>
        <p:nvSpPr>
          <p:cNvPr id="108" name="TextBox 39"/>
          <p:cNvSpPr txBox="1">
            <a:spLocks/>
          </p:cNvSpPr>
          <p:nvPr/>
        </p:nvSpPr>
        <p:spPr bwMode="auto">
          <a:xfrm>
            <a:off x="7587298" y="4970462"/>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Fixity Information</a:t>
            </a:r>
          </a:p>
        </p:txBody>
      </p:sp>
      <p:sp>
        <p:nvSpPr>
          <p:cNvPr id="119" name="Diamond 118"/>
          <p:cNvSpPr>
            <a:spLocks noChangeAspect="1"/>
          </p:cNvSpPr>
          <p:nvPr/>
        </p:nvSpPr>
        <p:spPr>
          <a:xfrm>
            <a:off x="6604000" y="2857500"/>
            <a:ext cx="144463"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0" name="Diamond 119"/>
          <p:cNvSpPr>
            <a:spLocks noChangeAspect="1"/>
          </p:cNvSpPr>
          <p:nvPr/>
        </p:nvSpPr>
        <p:spPr>
          <a:xfrm>
            <a:off x="6867526" y="2857500"/>
            <a:ext cx="144462" cy="144462"/>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1" name="Diamond 120"/>
          <p:cNvSpPr>
            <a:spLocks noChangeAspect="1"/>
          </p:cNvSpPr>
          <p:nvPr/>
        </p:nvSpPr>
        <p:spPr>
          <a:xfrm>
            <a:off x="7097705" y="2859087"/>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2" name="Diamond 121"/>
          <p:cNvSpPr>
            <a:spLocks noChangeAspect="1"/>
          </p:cNvSpPr>
          <p:nvPr/>
        </p:nvSpPr>
        <p:spPr>
          <a:xfrm>
            <a:off x="7349473" y="2859087"/>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3" name="Elbow Connector 122"/>
          <p:cNvCxnSpPr>
            <a:stCxn id="103" idx="0"/>
            <a:endCxn id="119" idx="2"/>
          </p:cNvCxnSpPr>
          <p:nvPr/>
        </p:nvCxnSpPr>
        <p:spPr>
          <a:xfrm rot="5400000" flipH="1" flipV="1">
            <a:off x="5190810" y="3485040"/>
            <a:ext cx="1970087" cy="1000758"/>
          </a:xfrm>
          <a:prstGeom prst="bentConnector3">
            <a:avLst>
              <a:gd name="adj1" fmla="val 55802"/>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104" idx="0"/>
            <a:endCxn id="120" idx="2"/>
          </p:cNvCxnSpPr>
          <p:nvPr/>
        </p:nvCxnSpPr>
        <p:spPr>
          <a:xfrm rot="5400000" flipH="1" flipV="1">
            <a:off x="5704360" y="3735065"/>
            <a:ext cx="1968500" cy="502294"/>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05" idx="0"/>
            <a:endCxn id="121" idx="2"/>
          </p:cNvCxnSpPr>
          <p:nvPr/>
        </p:nvCxnSpPr>
        <p:spPr>
          <a:xfrm rot="5400000" flipH="1" flipV="1">
            <a:off x="6185685" y="3986212"/>
            <a:ext cx="1968500" cy="1"/>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108" idx="0"/>
            <a:endCxn id="122" idx="2"/>
          </p:cNvCxnSpPr>
          <p:nvPr/>
        </p:nvCxnSpPr>
        <p:spPr>
          <a:xfrm rot="16200000" flipV="1">
            <a:off x="6682251" y="3741415"/>
            <a:ext cx="1968500" cy="489594"/>
          </a:xfrm>
          <a:prstGeom prst="bentConnector3">
            <a:avLst>
              <a:gd name="adj1" fmla="val 49516"/>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02" idx="1"/>
          </p:cNvCxnSpPr>
          <p:nvPr/>
        </p:nvCxnSpPr>
        <p:spPr>
          <a:xfrm flipV="1">
            <a:off x="1094802" y="335268"/>
            <a:ext cx="1023689" cy="5156993"/>
          </a:xfrm>
          <a:prstGeom prst="straightConnector1">
            <a:avLst/>
          </a:prstGeom>
          <a:ln>
            <a:no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cxnSp>
      <p:sp>
        <p:nvSpPr>
          <p:cNvPr id="138" name="TextBox 36"/>
          <p:cNvSpPr txBox="1">
            <a:spLocks/>
          </p:cNvSpPr>
          <p:nvPr/>
        </p:nvSpPr>
        <p:spPr bwMode="auto">
          <a:xfrm>
            <a:off x="8318100" y="4970463"/>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0" tIns="0" rIns="0" bIns="0" anchor="ctr">
            <a:spAutoFit/>
          </a:bodyPr>
          <a:lstStyle/>
          <a:p>
            <a:pPr algn="ctr">
              <a:defRPr/>
            </a:pPr>
            <a:r>
              <a:rPr lang="en-GB" sz="1000" dirty="0"/>
              <a:t>Access Rights Information</a:t>
            </a:r>
          </a:p>
        </p:txBody>
      </p:sp>
      <p:sp>
        <p:nvSpPr>
          <p:cNvPr id="139" name="Diamond 138"/>
          <p:cNvSpPr>
            <a:spLocks noChangeAspect="1"/>
          </p:cNvSpPr>
          <p:nvPr/>
        </p:nvSpPr>
        <p:spPr>
          <a:xfrm>
            <a:off x="7587298" y="2868612"/>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40" name="Shape 91"/>
          <p:cNvCxnSpPr>
            <a:stCxn id="139" idx="2"/>
            <a:endCxn id="138" idx="0"/>
          </p:cNvCxnSpPr>
          <p:nvPr/>
        </p:nvCxnSpPr>
        <p:spPr>
          <a:xfrm rot="16200000" flipH="1">
            <a:off x="7171326" y="3499689"/>
            <a:ext cx="1958976" cy="982571"/>
          </a:xfrm>
          <a:prstGeom prst="bentConnector3">
            <a:avLst>
              <a:gd name="adj1" fmla="val 46315"/>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92" name="TextBox 31"/>
          <p:cNvSpPr txBox="1">
            <a:spLocks/>
          </p:cNvSpPr>
          <p:nvPr/>
        </p:nvSpPr>
        <p:spPr bwMode="auto">
          <a:xfrm>
            <a:off x="426464" y="3866048"/>
            <a:ext cx="1152525" cy="72072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dirty="0"/>
              <a:t>Representation</a:t>
            </a:r>
          </a:p>
          <a:p>
            <a:pPr algn="ctr">
              <a:defRPr/>
            </a:pPr>
            <a:r>
              <a:rPr lang="en-GB" sz="1200" dirty="0"/>
              <a:t>Information</a:t>
            </a:r>
          </a:p>
        </p:txBody>
      </p:sp>
      <p:sp>
        <p:nvSpPr>
          <p:cNvPr id="100" name="TextBox 34"/>
          <p:cNvSpPr txBox="1">
            <a:spLocks/>
          </p:cNvSpPr>
          <p:nvPr/>
        </p:nvSpPr>
        <p:spPr bwMode="auto">
          <a:xfrm>
            <a:off x="23302" y="5217625"/>
            <a:ext cx="819150" cy="553998"/>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0" rIns="0" anchor="ctr">
            <a:spAutoFit/>
          </a:bodyPr>
          <a:lstStyle/>
          <a:p>
            <a:pPr algn="ctr">
              <a:defRPr/>
            </a:pPr>
            <a:r>
              <a:rPr lang="en-GB" sz="1000" dirty="0"/>
              <a:t>Structure Representation  Information</a:t>
            </a:r>
          </a:p>
        </p:txBody>
      </p:sp>
      <p:sp>
        <p:nvSpPr>
          <p:cNvPr id="102" name="TextBox 35"/>
          <p:cNvSpPr txBox="1">
            <a:spLocks/>
          </p:cNvSpPr>
          <p:nvPr/>
        </p:nvSpPr>
        <p:spPr bwMode="auto">
          <a:xfrm>
            <a:off x="1094802" y="5215262"/>
            <a:ext cx="819150" cy="553998"/>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rIns="0" anchor="ctr">
            <a:spAutoFit/>
          </a:bodyPr>
          <a:lstStyle/>
          <a:p>
            <a:pPr algn="ctr">
              <a:defRPr/>
            </a:pPr>
            <a:r>
              <a:rPr lang="en-GB" sz="1000" dirty="0"/>
              <a:t>Semantic Representation  Information</a:t>
            </a:r>
          </a:p>
        </p:txBody>
      </p:sp>
      <p:sp>
        <p:nvSpPr>
          <p:cNvPr id="109" name="TextBox 40"/>
          <p:cNvSpPr txBox="1">
            <a:spLocks/>
          </p:cNvSpPr>
          <p:nvPr/>
        </p:nvSpPr>
        <p:spPr bwMode="auto">
          <a:xfrm>
            <a:off x="2180652" y="5169386"/>
            <a:ext cx="992187"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Other Representation Information</a:t>
            </a:r>
          </a:p>
        </p:txBody>
      </p:sp>
      <p:sp>
        <p:nvSpPr>
          <p:cNvPr id="113" name="Diamond 112"/>
          <p:cNvSpPr>
            <a:spLocks noChangeAspect="1"/>
          </p:cNvSpPr>
          <p:nvPr/>
        </p:nvSpPr>
        <p:spPr>
          <a:xfrm>
            <a:off x="1672051" y="2846407"/>
            <a:ext cx="144463"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15" name="Elbow Connector 114"/>
          <p:cNvCxnSpPr>
            <a:cxnSpLocks/>
            <a:stCxn id="92" idx="0"/>
            <a:endCxn id="113" idx="2"/>
          </p:cNvCxnSpPr>
          <p:nvPr/>
        </p:nvCxnSpPr>
        <p:spPr>
          <a:xfrm rot="5400000" flipH="1" flipV="1">
            <a:off x="935916" y="3057681"/>
            <a:ext cx="875178" cy="741556"/>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9" name="Diamond 128"/>
          <p:cNvSpPr>
            <a:spLocks noChangeAspect="1"/>
          </p:cNvSpPr>
          <p:nvPr/>
        </p:nvSpPr>
        <p:spPr>
          <a:xfrm>
            <a:off x="1485327" y="4586773"/>
            <a:ext cx="142875"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0" name="Diamond 129"/>
          <p:cNvSpPr>
            <a:spLocks noChangeAspect="1"/>
          </p:cNvSpPr>
          <p:nvPr/>
        </p:nvSpPr>
        <p:spPr>
          <a:xfrm>
            <a:off x="724914" y="4599473"/>
            <a:ext cx="144463"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1" name="Diamond 130"/>
          <p:cNvSpPr>
            <a:spLocks noChangeAspect="1"/>
          </p:cNvSpPr>
          <p:nvPr/>
        </p:nvSpPr>
        <p:spPr>
          <a:xfrm>
            <a:off x="496314" y="4596298"/>
            <a:ext cx="144463"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32" name="Elbow Connector 131"/>
          <p:cNvCxnSpPr>
            <a:endCxn id="131" idx="2"/>
          </p:cNvCxnSpPr>
          <p:nvPr/>
        </p:nvCxnSpPr>
        <p:spPr>
          <a:xfrm rot="5400000" flipH="1" flipV="1">
            <a:off x="245489" y="4845536"/>
            <a:ext cx="430213" cy="2174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endCxn id="130" idx="2"/>
          </p:cNvCxnSpPr>
          <p:nvPr/>
        </p:nvCxnSpPr>
        <p:spPr>
          <a:xfrm rot="16200000" flipV="1">
            <a:off x="937640" y="4602648"/>
            <a:ext cx="425450" cy="7080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endCxn id="129" idx="2"/>
          </p:cNvCxnSpPr>
          <p:nvPr/>
        </p:nvCxnSpPr>
        <p:spPr>
          <a:xfrm rot="16200000" flipV="1">
            <a:off x="1896489" y="4389923"/>
            <a:ext cx="439738" cy="11191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5" name="TextBox 103"/>
          <p:cNvSpPr txBox="1">
            <a:spLocks noChangeArrowheads="1"/>
          </p:cNvSpPr>
          <p:nvPr/>
        </p:nvSpPr>
        <p:spPr bwMode="auto">
          <a:xfrm>
            <a:off x="540764" y="5710723"/>
            <a:ext cx="781050" cy="646113"/>
          </a:xfrm>
          <a:prstGeom prst="rect">
            <a:avLst/>
          </a:prstGeom>
          <a:noFill/>
          <a:ln w="9525">
            <a:noFill/>
            <a:miter lim="800000"/>
            <a:headEnd/>
            <a:tailEnd/>
          </a:ln>
        </p:spPr>
        <p:txBody>
          <a:bodyPr>
            <a:spAutoFit/>
          </a:bodyPr>
          <a:lstStyle/>
          <a:p>
            <a:pPr algn="ctr"/>
            <a:r>
              <a:rPr lang="en-GB" sz="1200" dirty="0">
                <a:latin typeface="Calibri" pitchFamily="34" charset="0"/>
              </a:rPr>
              <a:t>adds meaning to</a:t>
            </a:r>
          </a:p>
        </p:txBody>
      </p:sp>
      <p:cxnSp>
        <p:nvCxnSpPr>
          <p:cNvPr id="141" name="Straight Arrow Connector 140"/>
          <p:cNvCxnSpPr>
            <a:cxnSpLocks/>
          </p:cNvCxnSpPr>
          <p:nvPr/>
        </p:nvCxnSpPr>
        <p:spPr>
          <a:xfrm flipH="1">
            <a:off x="830876" y="5492261"/>
            <a:ext cx="252000" cy="792"/>
          </a:xfrm>
          <a:prstGeom prst="straightConnector1">
            <a:avLst/>
          </a:prstGeom>
          <a:ln w="31750">
            <a:solidFill>
              <a:schemeClr val="tx1"/>
            </a:solidFill>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94" name="TextBox 41"/>
          <p:cNvSpPr txBox="1">
            <a:spLocks noChangeArrowheads="1"/>
          </p:cNvSpPr>
          <p:nvPr/>
        </p:nvSpPr>
        <p:spPr bwMode="auto">
          <a:xfrm>
            <a:off x="47058" y="3096905"/>
            <a:ext cx="1149350" cy="460375"/>
          </a:xfrm>
          <a:prstGeom prst="rect">
            <a:avLst/>
          </a:prstGeom>
          <a:noFill/>
          <a:ln w="9525">
            <a:noFill/>
            <a:miter lim="800000"/>
            <a:headEnd/>
            <a:tailEnd/>
          </a:ln>
        </p:spPr>
        <p:txBody>
          <a:bodyPr>
            <a:spAutoFit/>
          </a:bodyPr>
          <a:lstStyle/>
          <a:p>
            <a:r>
              <a:rPr lang="en-GB" sz="1200" dirty="0">
                <a:latin typeface="Calibri" pitchFamily="34" charset="0"/>
              </a:rPr>
              <a:t>Interpreted using</a:t>
            </a:r>
          </a:p>
        </p:txBody>
      </p:sp>
      <p:sp>
        <p:nvSpPr>
          <p:cNvPr id="97" name="TextBox 41"/>
          <p:cNvSpPr txBox="1">
            <a:spLocks noChangeArrowheads="1"/>
          </p:cNvSpPr>
          <p:nvPr/>
        </p:nvSpPr>
        <p:spPr bwMode="auto">
          <a:xfrm>
            <a:off x="161337" y="4197836"/>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1</a:t>
            </a:r>
          </a:p>
        </p:txBody>
      </p:sp>
      <p:sp>
        <p:nvSpPr>
          <p:cNvPr id="99" name="TextBox 41"/>
          <p:cNvSpPr txBox="1">
            <a:spLocks noChangeArrowheads="1"/>
          </p:cNvSpPr>
          <p:nvPr/>
        </p:nvSpPr>
        <p:spPr bwMode="auto">
          <a:xfrm>
            <a:off x="264710" y="3536661"/>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a:t>
            </a:r>
          </a:p>
        </p:txBody>
      </p:sp>
      <p:grpSp>
        <p:nvGrpSpPr>
          <p:cNvPr id="4" name="Group 3">
            <a:extLst>
              <a:ext uri="{FF2B5EF4-FFF2-40B4-BE49-F238E27FC236}">
                <a16:creationId xmlns:a16="http://schemas.microsoft.com/office/drawing/2014/main" id="{ECDEFB14-30E4-4CAD-8DC2-012117695F0C}"/>
              </a:ext>
            </a:extLst>
          </p:cNvPr>
          <p:cNvGrpSpPr/>
          <p:nvPr/>
        </p:nvGrpSpPr>
        <p:grpSpPr>
          <a:xfrm>
            <a:off x="1542974" y="3672395"/>
            <a:ext cx="2238762" cy="460375"/>
            <a:chOff x="1249855" y="3371824"/>
            <a:chExt cx="2238762" cy="460375"/>
          </a:xfrm>
        </p:grpSpPr>
        <p:sp>
          <p:nvSpPr>
            <p:cNvPr id="110" name="TextBox 41"/>
            <p:cNvSpPr txBox="1">
              <a:spLocks noChangeArrowheads="1"/>
            </p:cNvSpPr>
            <p:nvPr/>
          </p:nvSpPr>
          <p:spPr bwMode="auto">
            <a:xfrm>
              <a:off x="1917447" y="3371824"/>
              <a:ext cx="1149350" cy="460375"/>
            </a:xfrm>
            <a:prstGeom prst="rect">
              <a:avLst/>
            </a:prstGeom>
            <a:noFill/>
            <a:ln w="9525">
              <a:noFill/>
              <a:miter lim="800000"/>
              <a:headEnd/>
              <a:tailEnd/>
            </a:ln>
          </p:spPr>
          <p:txBody>
            <a:bodyPr>
              <a:spAutoFit/>
            </a:bodyPr>
            <a:lstStyle/>
            <a:p>
              <a:r>
                <a:rPr lang="en-GB" sz="1200" dirty="0">
                  <a:latin typeface="Calibri" pitchFamily="34" charset="0"/>
                </a:rPr>
                <a:t>Interpreted using</a:t>
              </a:r>
            </a:p>
          </p:txBody>
        </p:sp>
        <p:cxnSp>
          <p:nvCxnSpPr>
            <p:cNvPr id="111" name="Straight Arrow Connector 110"/>
            <p:cNvCxnSpPr>
              <a:cxnSpLocks/>
              <a:stCxn id="91" idx="1"/>
            </p:cNvCxnSpPr>
            <p:nvPr/>
          </p:nvCxnSpPr>
          <p:spPr>
            <a:xfrm flipH="1" flipV="1">
              <a:off x="1249855" y="3782588"/>
              <a:ext cx="2238762" cy="1"/>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12" name="Diamond 111"/>
          <p:cNvSpPr>
            <a:spLocks noChangeAspect="1"/>
          </p:cNvSpPr>
          <p:nvPr/>
        </p:nvSpPr>
        <p:spPr>
          <a:xfrm>
            <a:off x="2514761" y="2847133"/>
            <a:ext cx="142875"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14" name="Shape 47"/>
          <p:cNvCxnSpPr>
            <a:cxnSpLocks/>
            <a:stCxn id="91" idx="0"/>
            <a:endCxn id="112" idx="2"/>
          </p:cNvCxnSpPr>
          <p:nvPr/>
        </p:nvCxnSpPr>
        <p:spPr>
          <a:xfrm rot="16200000" flipV="1">
            <a:off x="3106102" y="2471694"/>
            <a:ext cx="731201" cy="1771006"/>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46C056D-5C16-4110-8074-66CB75C7F71E}"/>
              </a:ext>
            </a:extLst>
          </p:cNvPr>
          <p:cNvGrpSpPr/>
          <p:nvPr/>
        </p:nvGrpSpPr>
        <p:grpSpPr>
          <a:xfrm>
            <a:off x="3453124" y="3722797"/>
            <a:ext cx="1804987" cy="3066324"/>
            <a:chOff x="1020924" y="3675808"/>
            <a:chExt cx="1804987" cy="3066324"/>
          </a:xfrm>
        </p:grpSpPr>
        <p:sp>
          <p:nvSpPr>
            <p:cNvPr id="91" name="TextBox 30"/>
            <p:cNvSpPr txBox="1">
              <a:spLocks/>
            </p:cNvSpPr>
            <p:nvPr/>
          </p:nvSpPr>
          <p:spPr bwMode="auto">
            <a:xfrm>
              <a:off x="1349536" y="3675808"/>
              <a:ext cx="1150938" cy="72072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Data</a:t>
              </a:r>
            </a:p>
            <a:p>
              <a:pPr algn="ctr">
                <a:defRPr/>
              </a:pPr>
              <a:r>
                <a:rPr lang="en-GB" sz="1200"/>
                <a:t>Object</a:t>
              </a:r>
            </a:p>
          </p:txBody>
        </p:sp>
        <p:sp>
          <p:nvSpPr>
            <p:cNvPr id="96" name="TextBox 32"/>
            <p:cNvSpPr txBox="1">
              <a:spLocks/>
            </p:cNvSpPr>
            <p:nvPr/>
          </p:nvSpPr>
          <p:spPr bwMode="auto">
            <a:xfrm>
              <a:off x="1020924" y="4979146"/>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Physical Object</a:t>
              </a:r>
            </a:p>
          </p:txBody>
        </p:sp>
        <p:sp>
          <p:nvSpPr>
            <p:cNvPr id="98" name="TextBox 33"/>
            <p:cNvSpPr txBox="1">
              <a:spLocks/>
            </p:cNvSpPr>
            <p:nvPr/>
          </p:nvSpPr>
          <p:spPr bwMode="auto">
            <a:xfrm>
              <a:off x="2006761" y="4979146"/>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dirty="0"/>
                <a:t>Digital Object</a:t>
              </a:r>
            </a:p>
          </p:txBody>
        </p:sp>
        <p:sp>
          <p:nvSpPr>
            <p:cNvPr id="116" name="TextBox 51"/>
            <p:cNvSpPr txBox="1">
              <a:spLocks/>
            </p:cNvSpPr>
            <p:nvPr/>
          </p:nvSpPr>
          <p:spPr bwMode="auto">
            <a:xfrm>
              <a:off x="2006761" y="6022132"/>
              <a:ext cx="819150" cy="720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dirty="0"/>
                <a:t>Bit</a:t>
              </a:r>
            </a:p>
          </p:txBody>
        </p:sp>
        <p:cxnSp>
          <p:nvCxnSpPr>
            <p:cNvPr id="117" name="Elbow Connector 116"/>
            <p:cNvCxnSpPr>
              <a:endCxn id="137" idx="3"/>
            </p:cNvCxnSpPr>
            <p:nvPr/>
          </p:nvCxnSpPr>
          <p:spPr>
            <a:xfrm rot="5400000" flipH="1" flipV="1">
              <a:off x="1447961" y="4501309"/>
              <a:ext cx="460375" cy="495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endCxn id="137" idx="3"/>
            </p:cNvCxnSpPr>
            <p:nvPr/>
          </p:nvCxnSpPr>
          <p:spPr>
            <a:xfrm rot="16200000" flipV="1">
              <a:off x="1940880" y="4503690"/>
              <a:ext cx="460375" cy="49053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7" name="Diamond 126"/>
            <p:cNvSpPr>
              <a:spLocks noChangeAspect="1"/>
            </p:cNvSpPr>
            <p:nvPr/>
          </p:nvSpPr>
          <p:spPr>
            <a:xfrm>
              <a:off x="2344899" y="5698283"/>
              <a:ext cx="142875" cy="14446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8" name="Elbow Connector 127"/>
            <p:cNvCxnSpPr>
              <a:endCxn id="127" idx="2"/>
            </p:cNvCxnSpPr>
            <p:nvPr/>
          </p:nvCxnSpPr>
          <p:spPr>
            <a:xfrm rot="5400000" flipH="1" flipV="1">
              <a:off x="2327436" y="5933233"/>
              <a:ext cx="179388" cy="15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7" name="Isosceles Triangle 136"/>
            <p:cNvSpPr>
              <a:spLocks noChangeAspect="1"/>
            </p:cNvSpPr>
            <p:nvPr/>
          </p:nvSpPr>
          <p:spPr>
            <a:xfrm>
              <a:off x="1874999" y="4406058"/>
              <a:ext cx="100012" cy="11271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 name="TextBox 41"/>
            <p:cNvSpPr txBox="1">
              <a:spLocks noChangeArrowheads="1"/>
            </p:cNvSpPr>
            <p:nvPr/>
          </p:nvSpPr>
          <p:spPr bwMode="auto">
            <a:xfrm>
              <a:off x="2439646" y="5626091"/>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1</a:t>
              </a:r>
            </a:p>
          </p:txBody>
        </p:sp>
        <p:sp>
          <p:nvSpPr>
            <p:cNvPr id="106" name="TextBox 41"/>
            <p:cNvSpPr txBox="1">
              <a:spLocks noChangeArrowheads="1"/>
            </p:cNvSpPr>
            <p:nvPr/>
          </p:nvSpPr>
          <p:spPr bwMode="auto">
            <a:xfrm>
              <a:off x="2131436" y="5841389"/>
              <a:ext cx="442865" cy="184666"/>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1...*</a:t>
              </a:r>
            </a:p>
          </p:txBody>
        </p:sp>
      </p:grpSp>
      <p:sp>
        <p:nvSpPr>
          <p:cNvPr id="75" name="TextBox 15"/>
          <p:cNvSpPr txBox="1">
            <a:spLocks noChangeArrowheads="1"/>
          </p:cNvSpPr>
          <p:nvPr/>
        </p:nvSpPr>
        <p:spPr bwMode="auto">
          <a:xfrm>
            <a:off x="2125824" y="-38893"/>
            <a:ext cx="1620838" cy="523875"/>
          </a:xfrm>
          <a:prstGeom prst="rect">
            <a:avLst/>
          </a:prstGeom>
          <a:noFill/>
          <a:ln w="9525">
            <a:noFill/>
            <a:miter lim="800000"/>
            <a:headEnd/>
            <a:tailEnd/>
          </a:ln>
        </p:spPr>
        <p:txBody>
          <a:bodyPr>
            <a:spAutoFit/>
          </a:bodyPr>
          <a:lstStyle/>
          <a:p>
            <a:pPr algn="ctr"/>
            <a:r>
              <a:rPr lang="en-GB" sz="1400" dirty="0">
                <a:latin typeface="Calibri" pitchFamily="34" charset="0"/>
              </a:rPr>
              <a:t>described</a:t>
            </a:r>
          </a:p>
          <a:p>
            <a:pPr algn="ctr"/>
            <a:r>
              <a:rPr lang="en-GB" sz="1400" dirty="0">
                <a:latin typeface="Calibri" pitchFamily="34" charset="0"/>
              </a:rPr>
              <a:t>by</a:t>
            </a:r>
          </a:p>
        </p:txBody>
      </p:sp>
      <p:sp>
        <p:nvSpPr>
          <p:cNvPr id="88" name="TextBox 18"/>
          <p:cNvSpPr txBox="1">
            <a:spLocks noChangeArrowheads="1"/>
          </p:cNvSpPr>
          <p:nvPr/>
        </p:nvSpPr>
        <p:spPr bwMode="auto">
          <a:xfrm>
            <a:off x="4998628" y="-52387"/>
            <a:ext cx="1663700" cy="523875"/>
          </a:xfrm>
          <a:prstGeom prst="rect">
            <a:avLst/>
          </a:prstGeom>
          <a:noFill/>
          <a:ln w="9525">
            <a:noFill/>
            <a:miter lim="800000"/>
            <a:headEnd/>
            <a:tailEnd/>
          </a:ln>
        </p:spPr>
        <p:txBody>
          <a:bodyPr>
            <a:spAutoFit/>
          </a:bodyPr>
          <a:lstStyle/>
          <a:p>
            <a:pPr algn="ctr"/>
            <a:r>
              <a:rPr lang="en-GB" sz="1400" dirty="0">
                <a:latin typeface="Calibri" pitchFamily="34" charset="0"/>
              </a:rPr>
              <a:t>delimited</a:t>
            </a:r>
          </a:p>
          <a:p>
            <a:pPr algn="ctr"/>
            <a:r>
              <a:rPr lang="en-GB" sz="1400" dirty="0">
                <a:latin typeface="Calibri" pitchFamily="34" charset="0"/>
              </a:rPr>
              <a:t>by</a:t>
            </a:r>
          </a:p>
        </p:txBody>
      </p:sp>
      <p:sp>
        <p:nvSpPr>
          <p:cNvPr id="95" name="TextBox 14"/>
          <p:cNvSpPr txBox="1">
            <a:spLocks noChangeArrowheads="1"/>
          </p:cNvSpPr>
          <p:nvPr/>
        </p:nvSpPr>
        <p:spPr bwMode="auto">
          <a:xfrm>
            <a:off x="2517864" y="865187"/>
            <a:ext cx="894234" cy="523875"/>
          </a:xfrm>
          <a:prstGeom prst="rect">
            <a:avLst/>
          </a:prstGeom>
          <a:noFill/>
          <a:ln w="9525">
            <a:noFill/>
            <a:miter lim="800000"/>
            <a:headEnd/>
            <a:tailEnd/>
          </a:ln>
        </p:spPr>
        <p:txBody>
          <a:bodyPr wrap="square">
            <a:spAutoFit/>
          </a:bodyPr>
          <a:lstStyle/>
          <a:p>
            <a:pPr algn="ctr"/>
            <a:r>
              <a:rPr lang="en-GB" sz="1400" dirty="0">
                <a:latin typeface="Calibri" pitchFamily="34" charset="0"/>
              </a:rPr>
              <a:t>derived</a:t>
            </a:r>
          </a:p>
          <a:p>
            <a:pPr algn="ctr"/>
            <a:r>
              <a:rPr lang="en-GB" sz="1400" dirty="0">
                <a:latin typeface="Calibri" pitchFamily="34" charset="0"/>
              </a:rPr>
              <a:t>from</a:t>
            </a:r>
          </a:p>
        </p:txBody>
      </p:sp>
      <p:sp>
        <p:nvSpPr>
          <p:cNvPr id="107" name="TextBox 19"/>
          <p:cNvSpPr txBox="1">
            <a:spLocks noChangeArrowheads="1"/>
          </p:cNvSpPr>
          <p:nvPr/>
        </p:nvSpPr>
        <p:spPr bwMode="auto">
          <a:xfrm>
            <a:off x="5150160" y="879475"/>
            <a:ext cx="1677987" cy="307975"/>
          </a:xfrm>
          <a:prstGeom prst="rect">
            <a:avLst/>
          </a:prstGeom>
          <a:noFill/>
          <a:ln w="9525">
            <a:noFill/>
            <a:miter lim="800000"/>
            <a:headEnd/>
            <a:tailEnd/>
          </a:ln>
        </p:spPr>
        <p:txBody>
          <a:bodyPr>
            <a:spAutoFit/>
          </a:bodyPr>
          <a:lstStyle/>
          <a:p>
            <a:pPr algn="ctr"/>
            <a:r>
              <a:rPr lang="en-GB" sz="1400" dirty="0">
                <a:latin typeface="Calibri" pitchFamily="34" charset="0"/>
              </a:rPr>
              <a:t>identifies</a:t>
            </a:r>
          </a:p>
        </p:txBody>
      </p:sp>
      <p:cxnSp>
        <p:nvCxnSpPr>
          <p:cNvPr id="22" name="Connector: Elbow 21">
            <a:extLst>
              <a:ext uri="{FF2B5EF4-FFF2-40B4-BE49-F238E27FC236}">
                <a16:creationId xmlns:a16="http://schemas.microsoft.com/office/drawing/2014/main" id="{6B3F9E7B-12A0-4DE1-BB3A-21D8133B5BF2}"/>
              </a:ext>
            </a:extLst>
          </p:cNvPr>
          <p:cNvCxnSpPr>
            <a:stCxn id="91" idx="3"/>
            <a:endCxn id="62" idx="1"/>
          </p:cNvCxnSpPr>
          <p:nvPr/>
        </p:nvCxnSpPr>
        <p:spPr>
          <a:xfrm flipV="1">
            <a:off x="4932674" y="2424113"/>
            <a:ext cx="1634814" cy="1659047"/>
          </a:xfrm>
          <a:prstGeom prst="bentConnector3">
            <a:avLst>
              <a:gd name="adj1" fmla="val 17424"/>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6FD31528-05E8-412C-B8C2-A4F760A8C59F}"/>
              </a:ext>
            </a:extLst>
          </p:cNvPr>
          <p:cNvCxnSpPr>
            <a:stCxn id="92" idx="1"/>
          </p:cNvCxnSpPr>
          <p:nvPr/>
        </p:nvCxnSpPr>
        <p:spPr>
          <a:xfrm rot="10800000">
            <a:off x="143508" y="3557281"/>
            <a:ext cx="282956" cy="669131"/>
          </a:xfrm>
          <a:prstGeom prst="bentConnector2">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995C7C7-F647-4993-B6D8-414042FD4081}"/>
              </a:ext>
            </a:extLst>
          </p:cNvPr>
          <p:cNvCxnSpPr>
            <a:endCxn id="94" idx="2"/>
          </p:cNvCxnSpPr>
          <p:nvPr/>
        </p:nvCxnSpPr>
        <p:spPr>
          <a:xfrm>
            <a:off x="138969" y="3557280"/>
            <a:ext cx="482764" cy="0"/>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E4AC132-48B0-48CF-AF7D-FE807449E0D9}"/>
              </a:ext>
            </a:extLst>
          </p:cNvPr>
          <p:cNvCxnSpPr>
            <a:cxnSpLocks/>
            <a:stCxn id="94" idx="2"/>
          </p:cNvCxnSpPr>
          <p:nvPr/>
        </p:nvCxnSpPr>
        <p:spPr>
          <a:xfrm>
            <a:off x="621733" y="3557280"/>
            <a:ext cx="0" cy="309562"/>
          </a:xfrm>
          <a:prstGeom prst="line">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a:t>
            </a:r>
          </a:p>
          <a:p>
            <a:pPr algn="ctr">
              <a:defRPr/>
            </a:pPr>
            <a:r>
              <a:rPr lang="en-GB" dirty="0"/>
              <a:t>Package</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604" name="TextBox 3"/>
          <p:cNvSpPr txBox="1">
            <a:spLocks/>
          </p:cNvSpPr>
          <p:nvPr/>
        </p:nvSpPr>
        <p:spPr bwMode="auto">
          <a:xfrm>
            <a:off x="530225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 Collection</a:t>
            </a:r>
          </a:p>
        </p:txBody>
      </p:sp>
      <p:sp>
        <p:nvSpPr>
          <p:cNvPr id="25605" name="TextBox 5"/>
          <p:cNvSpPr txBox="1">
            <a:spLocks/>
          </p:cNvSpPr>
          <p:nvPr/>
        </p:nvSpPr>
        <p:spPr bwMode="auto">
          <a:xfrm>
            <a:off x="201612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a:t>
            </a:r>
          </a:p>
          <a:p>
            <a:pPr algn="ctr">
              <a:defRPr/>
            </a:pPr>
            <a:r>
              <a:rPr lang="en-GB" dirty="0"/>
              <a:t>Unit</a:t>
            </a:r>
          </a:p>
        </p:txBody>
      </p:sp>
      <p:cxnSp>
        <p:nvCxnSpPr>
          <p:cNvPr id="7" name="Elbow Connector 6"/>
          <p:cNvCxnSpPr>
            <a:stCxn id="0" idx="0"/>
            <a:endCxn id="3" idx="3"/>
          </p:cNvCxnSpPr>
          <p:nvPr/>
        </p:nvCxnSpPr>
        <p:spPr>
          <a:xfrm rot="5400000" flipH="1" flipV="1">
            <a:off x="3035300" y="1892301"/>
            <a:ext cx="1417637" cy="1655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0" idx="0"/>
            <a:endCxn id="3" idx="3"/>
          </p:cNvCxnSpPr>
          <p:nvPr/>
        </p:nvCxnSpPr>
        <p:spPr>
          <a:xfrm rot="16200000" flipV="1">
            <a:off x="4678363" y="1905000"/>
            <a:ext cx="1417637" cy="16303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 name="Diamond 7"/>
          <p:cNvSpPr>
            <a:spLocks noChangeAspect="1"/>
          </p:cNvSpPr>
          <p:nvPr/>
        </p:nvSpPr>
        <p:spPr>
          <a:xfrm>
            <a:off x="7106104" y="3671686"/>
            <a:ext cx="418224" cy="41474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 name="Elbow Connector 3"/>
          <p:cNvCxnSpPr>
            <a:endCxn id="8" idx="3"/>
          </p:cNvCxnSpPr>
          <p:nvPr/>
        </p:nvCxnSpPr>
        <p:spPr>
          <a:xfrm rot="16200000" flipH="1">
            <a:off x="5218695" y="1573423"/>
            <a:ext cx="2543176" cy="2068090"/>
          </a:xfrm>
          <a:prstGeom prst="bentConnector4">
            <a:avLst>
              <a:gd name="adj1" fmla="val -305"/>
              <a:gd name="adj2" fmla="val 111054"/>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628" name="TextBox 3"/>
          <p:cNvSpPr txBox="1">
            <a:spLocks/>
          </p:cNvSpPr>
          <p:nvPr/>
        </p:nvSpPr>
        <p:spPr bwMode="auto">
          <a:xfrm>
            <a:off x="530225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Collection Description</a:t>
            </a:r>
          </a:p>
        </p:txBody>
      </p:sp>
      <p:sp>
        <p:nvSpPr>
          <p:cNvPr id="26629" name="TextBox 4"/>
          <p:cNvSpPr txBox="1">
            <a:spLocks/>
          </p:cNvSpPr>
          <p:nvPr/>
        </p:nvSpPr>
        <p:spPr bwMode="auto">
          <a:xfrm>
            <a:off x="201612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Unit</a:t>
            </a:r>
          </a:p>
          <a:p>
            <a:pPr algn="ctr">
              <a:defRPr/>
            </a:pPr>
            <a:r>
              <a:rPr lang="en-GB"/>
              <a:t>Description</a:t>
            </a:r>
          </a:p>
        </p:txBody>
      </p:sp>
      <p:cxnSp>
        <p:nvCxnSpPr>
          <p:cNvPr id="6" name="Elbow Connector 5"/>
          <p:cNvCxnSpPr>
            <a:endCxn id="3" idx="3"/>
          </p:cNvCxnSpPr>
          <p:nvPr/>
        </p:nvCxnSpPr>
        <p:spPr>
          <a:xfrm rot="5400000" flipH="1" flipV="1">
            <a:off x="3035300" y="1892301"/>
            <a:ext cx="1417637" cy="1655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3" idx="3"/>
          </p:cNvCxnSpPr>
          <p:nvPr/>
        </p:nvCxnSpPr>
        <p:spPr>
          <a:xfrm rot="16200000" flipV="1">
            <a:off x="4678363" y="1905000"/>
            <a:ext cx="1417637" cy="16303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2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a:t>
            </a:r>
          </a:p>
          <a:p>
            <a:pPr algn="ctr">
              <a:defRPr/>
            </a:pPr>
            <a:r>
              <a:rPr lang="en-GB"/>
              <a:t>Unit</a:t>
            </a:r>
          </a:p>
        </p:txBody>
      </p:sp>
      <p:sp>
        <p:nvSpPr>
          <p:cNvPr id="27651"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7652"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64" name="TextBox 9"/>
          <p:cNvSpPr txBox="1">
            <a:spLocks noChangeArrowheads="1"/>
          </p:cNvSpPr>
          <p:nvPr/>
        </p:nvSpPr>
        <p:spPr bwMode="auto">
          <a:xfrm>
            <a:off x="3479527" y="3609020"/>
            <a:ext cx="2460625"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27659"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Unit</a:t>
            </a:r>
          </a:p>
          <a:p>
            <a:pPr algn="ctr">
              <a:defRPr/>
            </a:pPr>
            <a:r>
              <a:rPr lang="en-GB" dirty="0"/>
              <a:t>Description</a:t>
            </a:r>
          </a:p>
        </p:txBody>
      </p:sp>
      <p:sp>
        <p:nvSpPr>
          <p:cNvPr id="27660"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73"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r>
              <a:rPr lang="en-GB">
                <a:latin typeface="Calibri" pitchFamily="34" charset="0"/>
              </a:rPr>
              <a:t>derived</a:t>
            </a:r>
          </a:p>
          <a:p>
            <a:r>
              <a:rPr lang="en-GB">
                <a:latin typeface="Calibri" pitchFamily="34" charset="0"/>
              </a:rPr>
              <a:t>from</a:t>
            </a:r>
          </a:p>
        </p:txBody>
      </p:sp>
      <p:sp>
        <p:nvSpPr>
          <p:cNvPr id="27674" name="TextBox 15"/>
          <p:cNvSpPr txBox="1">
            <a:spLocks noChangeArrowheads="1"/>
          </p:cNvSpPr>
          <p:nvPr/>
        </p:nvSpPr>
        <p:spPr bwMode="auto">
          <a:xfrm>
            <a:off x="2028825" y="252000"/>
            <a:ext cx="1620838"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77"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r>
              <a:rPr lang="en-GB" dirty="0">
                <a:latin typeface="Calibri" pitchFamily="34" charset="0"/>
              </a:rPr>
              <a:t>delimited</a:t>
            </a:r>
          </a:p>
          <a:p>
            <a:r>
              <a:rPr lang="en-GB" dirty="0">
                <a:latin typeface="Calibri" pitchFamily="34" charset="0"/>
              </a:rPr>
              <a:t>by</a:t>
            </a:r>
          </a:p>
        </p:txBody>
      </p:sp>
      <p:sp>
        <p:nvSpPr>
          <p:cNvPr id="27678"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dirty="0">
                <a:latin typeface="Calibri" pitchFamily="34" charset="0"/>
              </a:rPr>
              <a:t>identifies</a:t>
            </a:r>
          </a:p>
        </p:txBody>
      </p:sp>
      <p:sp>
        <p:nvSpPr>
          <p:cNvPr id="27679" name="TextBox 20"/>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3409926" y="2441168"/>
            <a:ext cx="2313369"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GB" dirty="0"/>
              <a:t>Representation</a:t>
            </a:r>
          </a:p>
          <a:p>
            <a:pPr algn="ctr">
              <a:defRPr/>
            </a:pPr>
            <a:r>
              <a:rPr lang="en-GB" dirty="0"/>
              <a:t>Information</a:t>
            </a:r>
          </a:p>
        </p:txBody>
      </p:sp>
      <p:sp>
        <p:nvSpPr>
          <p:cNvPr id="3076" name="TextBox 2"/>
          <p:cNvSpPr txBox="1">
            <a:spLocks noChangeArrowheads="1"/>
          </p:cNvSpPr>
          <p:nvPr/>
        </p:nvSpPr>
        <p:spPr bwMode="auto">
          <a:xfrm>
            <a:off x="285750" y="2420888"/>
            <a:ext cx="1928985"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dirty="0"/>
              <a:t>Data</a:t>
            </a:r>
          </a:p>
          <a:p>
            <a:pPr algn="ctr">
              <a:defRPr/>
            </a:pPr>
            <a:r>
              <a:rPr lang="en-GB" dirty="0"/>
              <a:t>Object</a:t>
            </a:r>
          </a:p>
        </p:txBody>
      </p:sp>
      <p:sp>
        <p:nvSpPr>
          <p:cNvPr id="3077" name="TextBox 3"/>
          <p:cNvSpPr txBox="1">
            <a:spLocks noChangeArrowheads="1"/>
          </p:cNvSpPr>
          <p:nvPr/>
        </p:nvSpPr>
        <p:spPr bwMode="auto">
          <a:xfrm>
            <a:off x="6846715" y="2431709"/>
            <a:ext cx="1928985"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dirty="0"/>
              <a:t>Information Object</a:t>
            </a:r>
          </a:p>
        </p:txBody>
      </p:sp>
      <p:cxnSp>
        <p:nvCxnSpPr>
          <p:cNvPr id="6" name="Straight Arrow Connector 5"/>
          <p:cNvCxnSpPr/>
          <p:nvPr/>
        </p:nvCxnSpPr>
        <p:spPr bwMode="auto">
          <a:xfrm>
            <a:off x="2214563" y="2894013"/>
            <a:ext cx="119536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a:off x="5723295" y="2895600"/>
            <a:ext cx="112359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6" name="TextBox 11"/>
          <p:cNvSpPr txBox="1">
            <a:spLocks noChangeArrowheads="1"/>
          </p:cNvSpPr>
          <p:nvPr/>
        </p:nvSpPr>
        <p:spPr bwMode="auto">
          <a:xfrm>
            <a:off x="2286179" y="2214563"/>
            <a:ext cx="1428878" cy="646189"/>
          </a:xfrm>
          <a:prstGeom prst="rect">
            <a:avLst/>
          </a:prstGeom>
          <a:noFill/>
          <a:ln w="9525">
            <a:noFill/>
            <a:miter lim="800000"/>
            <a:headEnd/>
            <a:tailEnd/>
          </a:ln>
        </p:spPr>
        <p:txBody>
          <a:bodyPr>
            <a:spAutoFit/>
          </a:bodyPr>
          <a:lstStyle/>
          <a:p>
            <a:pPr algn="ctr"/>
            <a:r>
              <a:rPr lang="en-GB">
                <a:latin typeface="Calibri" pitchFamily="34" charset="0"/>
              </a:rPr>
              <a:t>Interpreted</a:t>
            </a:r>
          </a:p>
          <a:p>
            <a:pPr algn="ctr"/>
            <a:r>
              <a:rPr lang="en-GB">
                <a:latin typeface="Calibri" pitchFamily="34" charset="0"/>
              </a:rPr>
              <a:t>using its</a:t>
            </a:r>
          </a:p>
        </p:txBody>
      </p:sp>
      <p:sp>
        <p:nvSpPr>
          <p:cNvPr id="3087" name="TextBox 12"/>
          <p:cNvSpPr txBox="1">
            <a:spLocks noChangeArrowheads="1"/>
          </p:cNvSpPr>
          <p:nvPr/>
        </p:nvSpPr>
        <p:spPr bwMode="auto">
          <a:xfrm>
            <a:off x="5715486" y="2428830"/>
            <a:ext cx="857327" cy="369251"/>
          </a:xfrm>
          <a:prstGeom prst="rect">
            <a:avLst/>
          </a:prstGeom>
          <a:noFill/>
          <a:ln w="9525">
            <a:noFill/>
            <a:miter lim="800000"/>
            <a:headEnd/>
            <a:tailEnd/>
          </a:ln>
        </p:spPr>
        <p:txBody>
          <a:bodyPr>
            <a:spAutoFit/>
          </a:bodyPr>
          <a:lstStyle/>
          <a:p>
            <a:pPr algn="ctr"/>
            <a:r>
              <a:rPr lang="en-GB">
                <a:latin typeface="Calibri" pitchFamily="34" charset="0"/>
              </a:rPr>
              <a:t>Yields</a:t>
            </a:r>
          </a:p>
        </p:txBody>
      </p:sp>
    </p:spTree>
    <p:extLst>
      <p:ext uri="{BB962C8B-B14F-4D97-AF65-F5344CB8AC3E}">
        <p14:creationId xmlns:p14="http://schemas.microsoft.com/office/powerpoint/2010/main" val="10844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409575" y="288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a:t>
            </a:r>
          </a:p>
          <a:p>
            <a:pPr algn="ctr">
              <a:defRPr/>
            </a:pPr>
            <a:r>
              <a:rPr lang="en-GB" dirty="0"/>
              <a:t>Unit</a:t>
            </a:r>
          </a:p>
        </p:txBody>
      </p:sp>
      <p:sp>
        <p:nvSpPr>
          <p:cNvPr id="28675" name="TextBox 2"/>
          <p:cNvSpPr txBox="1">
            <a:spLocks noChangeArrowheads="1"/>
          </p:cNvSpPr>
          <p:nvPr/>
        </p:nvSpPr>
        <p:spPr bwMode="auto">
          <a:xfrm>
            <a:off x="2809875" y="288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Unit</a:t>
            </a:r>
          </a:p>
          <a:p>
            <a:pPr algn="ctr">
              <a:defRPr/>
            </a:pPr>
            <a:r>
              <a:rPr lang="en-GB"/>
              <a:t>Description</a:t>
            </a:r>
          </a:p>
        </p:txBody>
      </p:sp>
      <p:sp>
        <p:nvSpPr>
          <p:cNvPr id="28676" name="TextBox 3"/>
          <p:cNvSpPr txBox="1">
            <a:spLocks noChangeArrowheads="1"/>
          </p:cNvSpPr>
          <p:nvPr/>
        </p:nvSpPr>
        <p:spPr bwMode="auto">
          <a:xfrm>
            <a:off x="2808288" y="20415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Associated Description</a:t>
            </a:r>
          </a:p>
        </p:txBody>
      </p:sp>
      <p:sp>
        <p:nvSpPr>
          <p:cNvPr id="28677" name="TextBox 4"/>
          <p:cNvSpPr txBox="1">
            <a:spLocks noChangeArrowheads="1"/>
          </p:cNvSpPr>
          <p:nvPr/>
        </p:nvSpPr>
        <p:spPr bwMode="auto">
          <a:xfrm>
            <a:off x="5716588" y="3167063"/>
            <a:ext cx="1800225" cy="900112"/>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Access</a:t>
            </a:r>
          </a:p>
          <a:p>
            <a:pPr algn="ctr">
              <a:defRPr/>
            </a:pPr>
            <a:r>
              <a:rPr lang="en-GB" dirty="0"/>
              <a:t>Aid</a:t>
            </a:r>
          </a:p>
        </p:txBody>
      </p:sp>
      <p:sp>
        <p:nvSpPr>
          <p:cNvPr id="28678" name="TextBox 5"/>
          <p:cNvSpPr txBox="1">
            <a:spLocks noChangeArrowheads="1"/>
          </p:cNvSpPr>
          <p:nvPr/>
        </p:nvSpPr>
        <p:spPr bwMode="auto">
          <a:xfrm>
            <a:off x="1801813"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Finding</a:t>
            </a:r>
          </a:p>
          <a:p>
            <a:pPr algn="ctr">
              <a:defRPr/>
            </a:pPr>
            <a:r>
              <a:rPr lang="en-GB"/>
              <a:t>Aid</a:t>
            </a:r>
          </a:p>
        </p:txBody>
      </p:sp>
      <p:sp>
        <p:nvSpPr>
          <p:cNvPr id="28679" name="TextBox 6"/>
          <p:cNvSpPr txBox="1">
            <a:spLocks noChangeArrowheads="1"/>
          </p:cNvSpPr>
          <p:nvPr/>
        </p:nvSpPr>
        <p:spPr bwMode="auto">
          <a:xfrm>
            <a:off x="5716588"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Retrieval Aid</a:t>
            </a:r>
          </a:p>
        </p:txBody>
      </p:sp>
      <p:sp>
        <p:nvSpPr>
          <p:cNvPr id="28680" name="TextBox 7"/>
          <p:cNvSpPr txBox="1">
            <a:spLocks noChangeArrowheads="1"/>
          </p:cNvSpPr>
          <p:nvPr/>
        </p:nvSpPr>
        <p:spPr bwMode="auto">
          <a:xfrm>
            <a:off x="3763963"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Ordering</a:t>
            </a:r>
          </a:p>
          <a:p>
            <a:pPr algn="ctr">
              <a:defRPr/>
            </a:pPr>
            <a:r>
              <a:rPr lang="en-GB"/>
              <a:t>Aid</a:t>
            </a:r>
          </a:p>
        </p:txBody>
      </p:sp>
      <p:sp>
        <p:nvSpPr>
          <p:cNvPr id="28695" name="TextBox 9"/>
          <p:cNvSpPr txBox="1">
            <a:spLocks noChangeArrowheads="1"/>
          </p:cNvSpPr>
          <p:nvPr/>
        </p:nvSpPr>
        <p:spPr bwMode="auto">
          <a:xfrm>
            <a:off x="7956452" y="5241925"/>
            <a:ext cx="684000" cy="585788"/>
          </a:xfrm>
          <a:prstGeom prst="rect">
            <a:avLst/>
          </a:prstGeom>
          <a:noFill/>
          <a:ln w="31750">
            <a:noFill/>
            <a:miter lim="800000"/>
            <a:headEnd/>
            <a:tailEnd/>
          </a:ln>
        </p:spPr>
        <p:txBody>
          <a:bodyPr lIns="0" rIns="0" anchor="ctr">
            <a:spAutoFit/>
          </a:bodyPr>
          <a:lstStyle/>
          <a:p>
            <a:pPr algn="ctr"/>
            <a:r>
              <a:rPr lang="en-GB" sz="3200" b="1" dirty="0">
                <a:latin typeface="Calibri" pitchFamily="34" charset="0"/>
              </a:rPr>
              <a:t>...</a:t>
            </a:r>
          </a:p>
        </p:txBody>
      </p:sp>
      <p:cxnSp>
        <p:nvCxnSpPr>
          <p:cNvPr id="12" name="Elbow Connector 11"/>
          <p:cNvCxnSpPr>
            <a:stCxn id="0" idx="2"/>
            <a:endCxn id="0" idx="2"/>
          </p:cNvCxnSpPr>
          <p:nvPr/>
        </p:nvCxnSpPr>
        <p:spPr>
          <a:xfrm rot="16200000" flipH="1">
            <a:off x="1632744" y="865982"/>
            <a:ext cx="1752600" cy="2398712"/>
          </a:xfrm>
          <a:prstGeom prst="bentConnector3">
            <a:avLst>
              <a:gd name="adj1" fmla="val 13201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1504951" y="1298575"/>
            <a:ext cx="1752600" cy="1533525"/>
          </a:xfrm>
          <a:prstGeom prst="bentConnector3">
            <a:avLst>
              <a:gd name="adj1" fmla="val -1572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Isosceles Triangle 16"/>
          <p:cNvSpPr>
            <a:spLocks noChangeAspect="1"/>
          </p:cNvSpPr>
          <p:nvPr/>
        </p:nvSpPr>
        <p:spPr>
          <a:xfrm>
            <a:off x="6410325" y="4067175"/>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9" name="Elbow Connector 18"/>
          <p:cNvCxnSpPr>
            <a:stCxn id="0" idx="0"/>
            <a:endCxn id="17" idx="3"/>
          </p:cNvCxnSpPr>
          <p:nvPr/>
        </p:nvCxnSpPr>
        <p:spPr>
          <a:xfrm rot="5400000" flipH="1" flipV="1">
            <a:off x="4132262" y="2862263"/>
            <a:ext cx="949325" cy="38100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0" idx="0"/>
            <a:endCxn id="17" idx="3"/>
          </p:cNvCxnSpPr>
          <p:nvPr/>
        </p:nvCxnSpPr>
        <p:spPr>
          <a:xfrm rot="5400000" flipH="1" flipV="1">
            <a:off x="5113337" y="3843338"/>
            <a:ext cx="949325" cy="18478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0" idx="0"/>
            <a:endCxn id="17" idx="3"/>
          </p:cNvCxnSpPr>
          <p:nvPr/>
        </p:nvCxnSpPr>
        <p:spPr>
          <a:xfrm rot="16200000" flipV="1">
            <a:off x="6089650" y="4714875"/>
            <a:ext cx="949325" cy="1047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8695" idx="0"/>
            <a:endCxn id="17" idx="3"/>
          </p:cNvCxnSpPr>
          <p:nvPr/>
        </p:nvCxnSpPr>
        <p:spPr>
          <a:xfrm rot="16200000" flipV="1">
            <a:off x="6930130" y="3873603"/>
            <a:ext cx="949325" cy="178732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6" name="Diamond 25"/>
          <p:cNvSpPr>
            <a:spLocks noChangeAspect="1"/>
          </p:cNvSpPr>
          <p:nvPr/>
        </p:nvSpPr>
        <p:spPr>
          <a:xfrm>
            <a:off x="3595688" y="1189038"/>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Elbow Connector 27"/>
          <p:cNvCxnSpPr>
            <a:stCxn id="0" idx="0"/>
            <a:endCxn id="26" idx="2"/>
          </p:cNvCxnSpPr>
          <p:nvPr/>
        </p:nvCxnSpPr>
        <p:spPr>
          <a:xfrm rot="16200000" flipV="1">
            <a:off x="3387725" y="1720851"/>
            <a:ext cx="636587" cy="4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0" idx="3"/>
            <a:endCxn id="0" idx="1"/>
          </p:cNvCxnSpPr>
          <p:nvPr/>
        </p:nvCxnSpPr>
        <p:spPr>
          <a:xfrm flipV="1">
            <a:off x="2209800" y="738188"/>
            <a:ext cx="600075" cy="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0" idx="1"/>
          </p:cNvCxnSpPr>
          <p:nvPr/>
        </p:nvCxnSpPr>
        <p:spPr>
          <a:xfrm>
            <a:off x="4243388" y="2941638"/>
            <a:ext cx="1473200" cy="674687"/>
          </a:xfrm>
          <a:prstGeom prst="bentConnector3">
            <a:avLst>
              <a:gd name="adj1" fmla="val -779"/>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713" name="TextBox 51"/>
          <p:cNvSpPr txBox="1">
            <a:spLocks noChangeArrowheads="1"/>
          </p:cNvSpPr>
          <p:nvPr/>
        </p:nvSpPr>
        <p:spPr bwMode="auto">
          <a:xfrm>
            <a:off x="3763963" y="1671638"/>
            <a:ext cx="661987"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4" name="TextBox 52"/>
          <p:cNvSpPr txBox="1">
            <a:spLocks noChangeArrowheads="1"/>
          </p:cNvSpPr>
          <p:nvPr/>
        </p:nvSpPr>
        <p:spPr bwMode="auto">
          <a:xfrm>
            <a:off x="2654300" y="2882900"/>
            <a:ext cx="661988" cy="401638"/>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5" name="TextBox 53"/>
          <p:cNvSpPr txBox="1">
            <a:spLocks noChangeArrowheads="1"/>
          </p:cNvSpPr>
          <p:nvPr/>
        </p:nvSpPr>
        <p:spPr bwMode="auto">
          <a:xfrm>
            <a:off x="3232150" y="3005138"/>
            <a:ext cx="661988"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6" name="TextBox 54"/>
          <p:cNvSpPr txBox="1">
            <a:spLocks noChangeArrowheads="1"/>
          </p:cNvSpPr>
          <p:nvPr/>
        </p:nvSpPr>
        <p:spPr bwMode="auto">
          <a:xfrm>
            <a:off x="4262438" y="30051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8718" name="TextBox 56"/>
          <p:cNvSpPr txBox="1">
            <a:spLocks noChangeArrowheads="1"/>
          </p:cNvSpPr>
          <p:nvPr/>
        </p:nvSpPr>
        <p:spPr bwMode="auto">
          <a:xfrm>
            <a:off x="7776356" y="5805264"/>
            <a:ext cx="1044000" cy="738664"/>
          </a:xfrm>
          <a:prstGeom prst="rect">
            <a:avLst/>
          </a:prstGeom>
          <a:noFill/>
          <a:ln w="9525">
            <a:noFill/>
            <a:miter lim="800000"/>
            <a:headEnd/>
            <a:tailEnd/>
          </a:ln>
        </p:spPr>
        <p:txBody>
          <a:bodyPr lIns="0" rIns="0">
            <a:spAutoFit/>
          </a:bodyPr>
          <a:lstStyle/>
          <a:p>
            <a:pPr algn="ctr"/>
            <a:r>
              <a:rPr lang="en-GB" sz="1400" dirty="0">
                <a:latin typeface="Calibri" pitchFamily="34" charset="0"/>
              </a:rPr>
              <a:t>(Indicates that the list is not exhaustive)</a:t>
            </a:r>
          </a:p>
        </p:txBody>
      </p:sp>
      <p:sp>
        <p:nvSpPr>
          <p:cNvPr id="33" name="TextBox 48"/>
          <p:cNvSpPr txBox="1">
            <a:spLocks noChangeArrowheads="1"/>
          </p:cNvSpPr>
          <p:nvPr/>
        </p:nvSpPr>
        <p:spPr bwMode="auto">
          <a:xfrm>
            <a:off x="3851920" y="1189038"/>
            <a:ext cx="401637" cy="369887"/>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4" name="TextBox 49"/>
          <p:cNvSpPr txBox="1">
            <a:spLocks noChangeArrowheads="1"/>
          </p:cNvSpPr>
          <p:nvPr/>
        </p:nvSpPr>
        <p:spPr bwMode="auto">
          <a:xfrm>
            <a:off x="857995" y="1309688"/>
            <a:ext cx="401637"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5" name="TextBox 50"/>
          <p:cNvSpPr txBox="1">
            <a:spLocks noChangeArrowheads="1"/>
          </p:cNvSpPr>
          <p:nvPr/>
        </p:nvSpPr>
        <p:spPr bwMode="auto">
          <a:xfrm>
            <a:off x="1691680"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6" name="TextBox 41"/>
          <p:cNvSpPr txBox="1">
            <a:spLocks noChangeArrowheads="1"/>
          </p:cNvSpPr>
          <p:nvPr/>
        </p:nvSpPr>
        <p:spPr bwMode="auto">
          <a:xfrm>
            <a:off x="1547664" y="2617788"/>
            <a:ext cx="1087437" cy="646112"/>
          </a:xfrm>
          <a:prstGeom prst="rect">
            <a:avLst/>
          </a:prstGeom>
          <a:noFill/>
          <a:ln w="9525">
            <a:noFill/>
            <a:miter lim="800000"/>
            <a:headEnd/>
            <a:tailEnd/>
          </a:ln>
        </p:spPr>
        <p:txBody>
          <a:bodyPr>
            <a:spAutoFit/>
          </a:bodyPr>
          <a:lstStyle/>
          <a:p>
            <a:pPr algn="ctr"/>
            <a:r>
              <a:rPr lang="en-GB" dirty="0">
                <a:latin typeface="Calibri" pitchFamily="34" charset="0"/>
              </a:rPr>
              <a:t>derived</a:t>
            </a:r>
          </a:p>
          <a:p>
            <a:pPr algn="ctr"/>
            <a:r>
              <a:rPr lang="en-GB" dirty="0">
                <a:latin typeface="Calibri" pitchFamily="34" charset="0"/>
              </a:rPr>
              <a:t>from</a:t>
            </a:r>
          </a:p>
        </p:txBody>
      </p:sp>
      <p:sp>
        <p:nvSpPr>
          <p:cNvPr id="37" name="TextBox 44"/>
          <p:cNvSpPr txBox="1">
            <a:spLocks noChangeArrowheads="1"/>
          </p:cNvSpPr>
          <p:nvPr/>
        </p:nvSpPr>
        <p:spPr bwMode="auto">
          <a:xfrm>
            <a:off x="1309687" y="3501008"/>
            <a:ext cx="1689918" cy="369332"/>
          </a:xfrm>
          <a:prstGeom prst="rect">
            <a:avLst/>
          </a:prstGeom>
          <a:noFill/>
          <a:ln w="9525">
            <a:noFill/>
            <a:miter lim="800000"/>
            <a:headEnd/>
            <a:tailEnd/>
          </a:ln>
        </p:spPr>
        <p:txBody>
          <a:bodyPr wrap="square" lIns="0">
            <a:spAutoFit/>
          </a:bodyPr>
          <a:lstStyle/>
          <a:p>
            <a:pPr algn="r"/>
            <a:r>
              <a:rPr lang="en-GB" dirty="0">
                <a:latin typeface="Calibri" pitchFamily="34" charset="0"/>
              </a:rPr>
              <a:t>described by</a:t>
            </a:r>
          </a:p>
        </p:txBody>
      </p:sp>
      <p:sp>
        <p:nvSpPr>
          <p:cNvPr id="38" name="TextBox 45"/>
          <p:cNvSpPr txBox="1">
            <a:spLocks noChangeArrowheads="1"/>
          </p:cNvSpPr>
          <p:nvPr/>
        </p:nvSpPr>
        <p:spPr bwMode="auto">
          <a:xfrm>
            <a:off x="3455876" y="3635732"/>
            <a:ext cx="2484276" cy="369332"/>
          </a:xfrm>
          <a:prstGeom prst="rect">
            <a:avLst/>
          </a:prstGeom>
          <a:noFill/>
          <a:ln w="9525">
            <a:noFill/>
            <a:miter lim="800000"/>
            <a:headEnd/>
            <a:tailEnd/>
          </a:ln>
        </p:spPr>
        <p:txBody>
          <a:bodyPr wrap="square">
            <a:spAutoFit/>
          </a:bodyPr>
          <a:lstStyle/>
          <a:p>
            <a:pPr algn="ctr"/>
            <a:r>
              <a:rPr lang="en-GB" dirty="0">
                <a:latin typeface="Calibri" pitchFamily="34" charset="0"/>
              </a:rPr>
              <a:t>provide data for</a:t>
            </a:r>
          </a:p>
        </p:txBody>
      </p:sp>
      <p:sp>
        <p:nvSpPr>
          <p:cNvPr id="39" name="TextBox 55"/>
          <p:cNvSpPr txBox="1">
            <a:spLocks noChangeArrowheads="1"/>
          </p:cNvSpPr>
          <p:nvPr/>
        </p:nvSpPr>
        <p:spPr bwMode="auto">
          <a:xfrm>
            <a:off x="5322490" y="3275137"/>
            <a:ext cx="401638" cy="369887"/>
          </a:xfrm>
          <a:prstGeom prst="rect">
            <a:avLst/>
          </a:prstGeom>
          <a:noFill/>
          <a:ln w="9525">
            <a:noFill/>
            <a:miter lim="800000"/>
            <a:headEnd/>
            <a:tailEnd/>
          </a:ln>
        </p:spPr>
        <p:txBody>
          <a:bodyPr>
            <a:spAutoFit/>
          </a:bodyPr>
          <a:lstStyle/>
          <a:p>
            <a:r>
              <a:rPr lang="en-GB">
                <a:latin typeface="Calibri" pitchFamily="34"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Collection</a:t>
            </a:r>
          </a:p>
        </p:txBody>
      </p:sp>
      <p:sp>
        <p:nvSpPr>
          <p:cNvPr id="29699"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9700"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12" name="TextBox 9"/>
          <p:cNvSpPr txBox="1">
            <a:spLocks noChangeArrowheads="1"/>
          </p:cNvSpPr>
          <p:nvPr/>
        </p:nvSpPr>
        <p:spPr bwMode="auto">
          <a:xfrm>
            <a:off x="3527884" y="3609020"/>
            <a:ext cx="2600325"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29707"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Collection</a:t>
            </a:r>
          </a:p>
          <a:p>
            <a:pPr algn="ctr">
              <a:defRPr/>
            </a:pPr>
            <a:r>
              <a:rPr lang="en-GB" dirty="0"/>
              <a:t>Description</a:t>
            </a:r>
          </a:p>
        </p:txBody>
      </p:sp>
      <p:sp>
        <p:nvSpPr>
          <p:cNvPr id="29708"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pPr algn="ctr"/>
            <a:r>
              <a:rPr lang="en-GB" dirty="0">
                <a:latin typeface="Calibri" pitchFamily="34" charset="0"/>
              </a:rPr>
              <a:t>derived</a:t>
            </a:r>
          </a:p>
          <a:p>
            <a:pPr algn="ctr"/>
            <a:r>
              <a:rPr lang="en-GB" dirty="0">
                <a:latin typeface="Calibri" pitchFamily="34" charset="0"/>
              </a:rPr>
              <a:t>from</a:t>
            </a:r>
          </a:p>
        </p:txBody>
      </p:sp>
      <p:sp>
        <p:nvSpPr>
          <p:cNvPr id="29722" name="TextBox 15"/>
          <p:cNvSpPr txBox="1">
            <a:spLocks noChangeArrowheads="1"/>
          </p:cNvSpPr>
          <p:nvPr/>
        </p:nvSpPr>
        <p:spPr bwMode="auto">
          <a:xfrm>
            <a:off x="2028825" y="252000"/>
            <a:ext cx="1555750" cy="600164"/>
          </a:xfrm>
          <a:prstGeom prst="rect">
            <a:avLst/>
          </a:prstGeom>
          <a:noFill/>
          <a:ln w="9525">
            <a:noFill/>
            <a:miter lim="800000"/>
            <a:headEnd/>
            <a:tailEnd/>
          </a:ln>
        </p:spPr>
        <p:txBody>
          <a:bodyPr tIns="0">
            <a:spAutoFit/>
          </a:bodyPr>
          <a:lstStyle/>
          <a:p>
            <a:pPr algn="ctr"/>
            <a:r>
              <a:rPr lang="en-GB" dirty="0">
                <a:latin typeface="Calibri" pitchFamily="34" charset="0"/>
              </a:rPr>
              <a:t>described</a:t>
            </a:r>
          </a:p>
          <a:p>
            <a:pPr algn="ct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25"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pPr algn="ctr"/>
            <a:r>
              <a:rPr lang="en-GB">
                <a:latin typeface="Calibri" pitchFamily="34" charset="0"/>
              </a:rPr>
              <a:t>delimited</a:t>
            </a:r>
          </a:p>
          <a:p>
            <a:pPr algn="ctr"/>
            <a:r>
              <a:rPr lang="en-GB">
                <a:latin typeface="Calibri" pitchFamily="34" charset="0"/>
              </a:rPr>
              <a:t>by</a:t>
            </a:r>
          </a:p>
        </p:txBody>
      </p:sp>
      <p:sp>
        <p:nvSpPr>
          <p:cNvPr id="29726"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ctr"/>
            <a:r>
              <a:rPr lang="en-GB" dirty="0">
                <a:latin typeface="Calibri" pitchFamily="34" charset="0"/>
              </a:rPr>
              <a:t>identifies</a:t>
            </a:r>
          </a:p>
        </p:txBody>
      </p:sp>
      <p:sp>
        <p:nvSpPr>
          <p:cNvPr id="29727" name="TextBox 20"/>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
        <p:nvSpPr>
          <p:cNvPr id="29718" name="TextBox 21"/>
          <p:cNvSpPr txBox="1">
            <a:spLocks noChangeArrowheads="1"/>
          </p:cNvSpPr>
          <p:nvPr/>
        </p:nvSpPr>
        <p:spPr bwMode="auto">
          <a:xfrm>
            <a:off x="1320800" y="54371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3" name="Diamond 22"/>
          <p:cNvSpPr/>
          <p:nvPr/>
        </p:nvSpPr>
        <p:spPr>
          <a:xfrm>
            <a:off x="2076450" y="4456113"/>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5" name="Straight Connector 24"/>
          <p:cNvCxnSpPr>
            <a:stCxn id="0" idx="0"/>
            <a:endCxn id="23" idx="2"/>
          </p:cNvCxnSpPr>
          <p:nvPr/>
        </p:nvCxnSpPr>
        <p:spPr>
          <a:xfrm rot="16200000" flipV="1">
            <a:off x="1874044" y="5090319"/>
            <a:ext cx="693738" cy="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733" name="TextBox 25"/>
          <p:cNvSpPr txBox="1">
            <a:spLocks noChangeArrowheads="1"/>
          </p:cNvSpPr>
          <p:nvPr/>
        </p:nvSpPr>
        <p:spPr bwMode="auto">
          <a:xfrm>
            <a:off x="2365375" y="4456113"/>
            <a:ext cx="344488"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29734" name="TextBox 26"/>
          <p:cNvSpPr txBox="1">
            <a:spLocks noChangeArrowheads="1"/>
          </p:cNvSpPr>
          <p:nvPr/>
        </p:nvSpPr>
        <p:spPr bwMode="auto">
          <a:xfrm>
            <a:off x="2255838" y="5067300"/>
            <a:ext cx="346075" cy="369888"/>
          </a:xfrm>
          <a:prstGeom prst="rect">
            <a:avLst/>
          </a:prstGeom>
          <a:noFill/>
          <a:ln w="9525">
            <a:noFill/>
            <a:miter lim="800000"/>
            <a:headEnd/>
            <a:tailEnd/>
          </a:ln>
        </p:spPr>
        <p:txBody>
          <a:bodyPr>
            <a:spAutoFit/>
          </a:bodyPr>
          <a:lstStyle/>
          <a:p>
            <a:r>
              <a:rPr lang="en-GB">
                <a:latin typeface="Calibri" pitchFamily="3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2"/>
          <p:cNvSpPr txBox="1">
            <a:spLocks noChangeArrowheads="1"/>
          </p:cNvSpPr>
          <p:nvPr/>
        </p:nvSpPr>
        <p:spPr bwMode="auto">
          <a:xfrm>
            <a:off x="627250" y="2460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Collection</a:t>
            </a:r>
          </a:p>
        </p:txBody>
      </p:sp>
      <p:sp>
        <p:nvSpPr>
          <p:cNvPr id="30724" name="TextBox 3"/>
          <p:cNvSpPr txBox="1">
            <a:spLocks noChangeArrowheads="1"/>
          </p:cNvSpPr>
          <p:nvPr/>
        </p:nvSpPr>
        <p:spPr bwMode="auto">
          <a:xfrm>
            <a:off x="5019863" y="2565291"/>
            <a:ext cx="1800225"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Associated</a:t>
            </a:r>
          </a:p>
          <a:p>
            <a:pPr algn="ctr">
              <a:defRPr/>
            </a:pPr>
            <a:r>
              <a:rPr lang="en-GB" dirty="0"/>
              <a:t>Description</a:t>
            </a:r>
          </a:p>
        </p:txBody>
      </p:sp>
      <p:sp>
        <p:nvSpPr>
          <p:cNvPr id="30725" name="TextBox 4"/>
          <p:cNvSpPr txBox="1">
            <a:spLocks noChangeArrowheads="1"/>
          </p:cNvSpPr>
          <p:nvPr/>
        </p:nvSpPr>
        <p:spPr bwMode="auto">
          <a:xfrm>
            <a:off x="7162988" y="4154488"/>
            <a:ext cx="1800225" cy="900112"/>
          </a:xfrm>
          <a:prstGeom prst="rect">
            <a:avLst/>
          </a:prstGeom>
          <a:gradFill>
            <a:gsLst>
              <a:gs pos="0">
                <a:srgbClr val="9D9AD0"/>
              </a:gs>
              <a:gs pos="35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Access</a:t>
            </a:r>
          </a:p>
          <a:p>
            <a:pPr algn="ctr">
              <a:defRPr/>
            </a:pPr>
            <a:r>
              <a:rPr lang="en-GB" dirty="0"/>
              <a:t>Aids</a:t>
            </a:r>
          </a:p>
        </p:txBody>
      </p:sp>
      <p:sp>
        <p:nvSpPr>
          <p:cNvPr id="30726" name="TextBox 5"/>
          <p:cNvSpPr txBox="1">
            <a:spLocks noChangeArrowheads="1"/>
          </p:cNvSpPr>
          <p:nvPr/>
        </p:nvSpPr>
        <p:spPr bwMode="auto">
          <a:xfrm>
            <a:off x="5191313" y="41544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Overview</a:t>
            </a:r>
          </a:p>
          <a:p>
            <a:pPr algn="ctr">
              <a:defRPr/>
            </a:pPr>
            <a:r>
              <a:rPr lang="en-GB"/>
              <a:t>Description</a:t>
            </a:r>
          </a:p>
        </p:txBody>
      </p:sp>
      <p:sp>
        <p:nvSpPr>
          <p:cNvPr id="30727" name="TextBox 6"/>
          <p:cNvSpPr txBox="1">
            <a:spLocks noChangeArrowheads="1"/>
          </p:cNvSpPr>
          <p:nvPr/>
        </p:nvSpPr>
        <p:spPr bwMode="auto">
          <a:xfrm>
            <a:off x="3073588" y="41544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Member</a:t>
            </a:r>
          </a:p>
          <a:p>
            <a:pPr algn="ctr">
              <a:defRPr/>
            </a:pPr>
            <a:r>
              <a:rPr lang="en-GB"/>
              <a:t>Description</a:t>
            </a:r>
          </a:p>
        </p:txBody>
      </p:sp>
      <p:sp>
        <p:nvSpPr>
          <p:cNvPr id="30729" name="TextBox 8"/>
          <p:cNvSpPr txBox="1">
            <a:spLocks noChangeArrowheads="1"/>
          </p:cNvSpPr>
          <p:nvPr/>
        </p:nvSpPr>
        <p:spPr bwMode="auto">
          <a:xfrm>
            <a:off x="627250" y="3016250"/>
            <a:ext cx="1800225" cy="8985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12" name="Diamond 11"/>
          <p:cNvSpPr>
            <a:spLocks noChangeAspect="1"/>
          </p:cNvSpPr>
          <p:nvPr/>
        </p:nvSpPr>
        <p:spPr>
          <a:xfrm>
            <a:off x="1406713" y="11668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Diamond 12"/>
          <p:cNvSpPr>
            <a:spLocks noChangeAspect="1"/>
          </p:cNvSpPr>
          <p:nvPr/>
        </p:nvSpPr>
        <p:spPr>
          <a:xfrm>
            <a:off x="5191313" y="33385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Diamond 13"/>
          <p:cNvSpPr>
            <a:spLocks noChangeAspect="1"/>
          </p:cNvSpPr>
          <p:nvPr/>
        </p:nvSpPr>
        <p:spPr>
          <a:xfrm>
            <a:off x="6432738" y="33385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6" name="Straight Connector 15"/>
          <p:cNvCxnSpPr>
            <a:cxnSpLocks/>
            <a:stCxn id="12" idx="2"/>
          </p:cNvCxnSpPr>
          <p:nvPr/>
        </p:nvCxnSpPr>
        <p:spPr>
          <a:xfrm rot="16200000" flipH="1">
            <a:off x="1337657" y="1559719"/>
            <a:ext cx="366712" cy="1270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Shape 20"/>
          <p:cNvCxnSpPr>
            <a:cxnSpLocks/>
          </p:cNvCxnSpPr>
          <p:nvPr/>
        </p:nvCxnSpPr>
        <p:spPr>
          <a:xfrm>
            <a:off x="6820088" y="3016250"/>
            <a:ext cx="1243012" cy="1138238"/>
          </a:xfrm>
          <a:prstGeom prst="bentConnector2">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4" idx="2"/>
          </p:cNvCxnSpPr>
          <p:nvPr/>
        </p:nvCxnSpPr>
        <p:spPr>
          <a:xfrm rot="5400000" flipH="1" flipV="1">
            <a:off x="6241444" y="3853657"/>
            <a:ext cx="600075" cy="15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Elbow Connector 28"/>
          <p:cNvCxnSpPr>
            <a:cxnSpLocks/>
            <a:endCxn id="13" idx="2"/>
          </p:cNvCxnSpPr>
          <p:nvPr/>
        </p:nvCxnSpPr>
        <p:spPr>
          <a:xfrm rot="5400000" flipH="1" flipV="1">
            <a:off x="4336444" y="3191669"/>
            <a:ext cx="600075" cy="13255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rot="5400000" flipH="1" flipV="1">
            <a:off x="1343213" y="2832100"/>
            <a:ext cx="366712"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3" name="Elbow Connector 32"/>
          <p:cNvCxnSpPr>
            <a:cxnSpLocks/>
          </p:cNvCxnSpPr>
          <p:nvPr/>
        </p:nvCxnSpPr>
        <p:spPr>
          <a:xfrm rot="5400000" flipH="1">
            <a:off x="2180619" y="3261519"/>
            <a:ext cx="1139825" cy="2446337"/>
          </a:xfrm>
          <a:prstGeom prst="bentConnector3">
            <a:avLst>
              <a:gd name="adj1" fmla="val -20075"/>
            </a:avLst>
          </a:prstGeom>
          <a:ln w="31750">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30728" idx="1"/>
          </p:cNvCxnSpPr>
          <p:nvPr/>
        </p:nvCxnSpPr>
        <p:spPr>
          <a:xfrm rot="10800000">
            <a:off x="627250" y="2211091"/>
            <a:ext cx="3905250" cy="3773785"/>
          </a:xfrm>
          <a:prstGeom prst="bentConnector3">
            <a:avLst>
              <a:gd name="adj1" fmla="val 105854"/>
            </a:avLst>
          </a:prstGeom>
          <a:ln w="31750">
            <a:solidFill>
              <a:schemeClr val="tx1"/>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067362" y="5519738"/>
            <a:ext cx="930275" cy="0"/>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45" name="Shape 44"/>
          <p:cNvCxnSpPr>
            <a:cxnSpLocks/>
          </p:cNvCxnSpPr>
          <p:nvPr/>
        </p:nvCxnSpPr>
        <p:spPr>
          <a:xfrm rot="5400000" flipH="1">
            <a:off x="1179700" y="142875"/>
            <a:ext cx="4359275" cy="5464175"/>
          </a:xfrm>
          <a:prstGeom prst="bentConnector4">
            <a:avLst>
              <a:gd name="adj1" fmla="val -35214"/>
              <a:gd name="adj2" fmla="val 109400"/>
            </a:avLst>
          </a:prstGeom>
          <a:ln w="31750">
            <a:solidFill>
              <a:schemeClr val="tx1"/>
            </a:solidFill>
            <a:prstDash val="solid"/>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0765" name="TextBox 55"/>
          <p:cNvSpPr txBox="1">
            <a:spLocks noChangeArrowheads="1"/>
          </p:cNvSpPr>
          <p:nvPr/>
        </p:nvSpPr>
        <p:spPr bwMode="auto">
          <a:xfrm>
            <a:off x="6815326" y="2616200"/>
            <a:ext cx="1746250" cy="382588"/>
          </a:xfrm>
          <a:prstGeom prst="rect">
            <a:avLst/>
          </a:prstGeom>
          <a:noFill/>
          <a:ln w="9525">
            <a:noFill/>
            <a:miter lim="800000"/>
            <a:headEnd/>
            <a:tailEnd/>
          </a:ln>
        </p:spPr>
        <p:txBody>
          <a:bodyPr wrap="square">
            <a:spAutoFit/>
          </a:bodyPr>
          <a:lstStyle/>
          <a:p>
            <a:r>
              <a:rPr lang="en-GB" dirty="0">
                <a:latin typeface="Calibri" pitchFamily="34" charset="0"/>
              </a:rPr>
              <a:t>provide data for</a:t>
            </a:r>
          </a:p>
        </p:txBody>
      </p:sp>
      <p:sp>
        <p:nvSpPr>
          <p:cNvPr id="30722" name="TextBox 1"/>
          <p:cNvSpPr txBox="1">
            <a:spLocks noChangeArrowheads="1"/>
          </p:cNvSpPr>
          <p:nvPr/>
        </p:nvSpPr>
        <p:spPr bwMode="auto">
          <a:xfrm>
            <a:off x="6039038" y="224632"/>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Collection</a:t>
            </a:r>
          </a:p>
          <a:p>
            <a:pPr algn="ctr">
              <a:defRPr/>
            </a:pPr>
            <a:r>
              <a:rPr lang="en-GB" dirty="0"/>
              <a:t>Description</a:t>
            </a:r>
          </a:p>
        </p:txBody>
      </p:sp>
      <p:sp>
        <p:nvSpPr>
          <p:cNvPr id="10" name="Diamond 9"/>
          <p:cNvSpPr>
            <a:spLocks noChangeAspect="1"/>
          </p:cNvSpPr>
          <p:nvPr/>
        </p:nvSpPr>
        <p:spPr>
          <a:xfrm>
            <a:off x="7340998" y="1160872"/>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Diamond 10"/>
          <p:cNvSpPr>
            <a:spLocks noChangeAspect="1"/>
          </p:cNvSpPr>
          <p:nvPr/>
        </p:nvSpPr>
        <p:spPr>
          <a:xfrm>
            <a:off x="6260878" y="1160872"/>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66" name="TextBox 56"/>
          <p:cNvSpPr txBox="1">
            <a:spLocks noChangeArrowheads="1"/>
          </p:cNvSpPr>
          <p:nvPr/>
        </p:nvSpPr>
        <p:spPr bwMode="auto">
          <a:xfrm>
            <a:off x="7567081" y="1196975"/>
            <a:ext cx="339725"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30767" name="TextBox 57"/>
          <p:cNvSpPr txBox="1">
            <a:spLocks noChangeArrowheads="1"/>
          </p:cNvSpPr>
          <p:nvPr/>
        </p:nvSpPr>
        <p:spPr bwMode="auto">
          <a:xfrm>
            <a:off x="5936718" y="1196975"/>
            <a:ext cx="339725" cy="369888"/>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0768" name="TextBox 58"/>
          <p:cNvSpPr txBox="1">
            <a:spLocks noChangeArrowheads="1"/>
          </p:cNvSpPr>
          <p:nvPr/>
        </p:nvSpPr>
        <p:spPr bwMode="auto">
          <a:xfrm>
            <a:off x="1622613" y="1146175"/>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69" name="TextBox 59"/>
          <p:cNvSpPr txBox="1">
            <a:spLocks noChangeArrowheads="1"/>
          </p:cNvSpPr>
          <p:nvPr/>
        </p:nvSpPr>
        <p:spPr bwMode="auto">
          <a:xfrm>
            <a:off x="287524" y="1884363"/>
            <a:ext cx="339725"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0770" name="TextBox 60"/>
          <p:cNvSpPr txBox="1">
            <a:spLocks noChangeArrowheads="1"/>
          </p:cNvSpPr>
          <p:nvPr/>
        </p:nvSpPr>
        <p:spPr bwMode="auto">
          <a:xfrm>
            <a:off x="4850000" y="3338513"/>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71" name="TextBox 61"/>
          <p:cNvSpPr txBox="1">
            <a:spLocks noChangeArrowheads="1"/>
          </p:cNvSpPr>
          <p:nvPr/>
        </p:nvSpPr>
        <p:spPr bwMode="auto">
          <a:xfrm>
            <a:off x="6091425" y="3338513"/>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72" name="TextBox 62"/>
          <p:cNvSpPr txBox="1">
            <a:spLocks noChangeArrowheads="1"/>
          </p:cNvSpPr>
          <p:nvPr/>
        </p:nvSpPr>
        <p:spPr bwMode="auto">
          <a:xfrm>
            <a:off x="6823263" y="3016250"/>
            <a:ext cx="339725"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30773" name="TextBox 63"/>
          <p:cNvSpPr txBox="1">
            <a:spLocks noChangeArrowheads="1"/>
          </p:cNvSpPr>
          <p:nvPr/>
        </p:nvSpPr>
        <p:spPr bwMode="auto">
          <a:xfrm>
            <a:off x="8221850" y="373062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4" name="TextBox 64"/>
          <p:cNvSpPr txBox="1">
            <a:spLocks noChangeArrowheads="1"/>
          </p:cNvSpPr>
          <p:nvPr/>
        </p:nvSpPr>
        <p:spPr bwMode="auto">
          <a:xfrm>
            <a:off x="3973700" y="3868738"/>
            <a:ext cx="339725" cy="368300"/>
          </a:xfrm>
          <a:prstGeom prst="rect">
            <a:avLst/>
          </a:prstGeom>
          <a:noFill/>
          <a:ln w="9525">
            <a:noFill/>
            <a:miter lim="800000"/>
            <a:headEnd/>
            <a:tailEnd/>
          </a:ln>
        </p:spPr>
        <p:txBody>
          <a:bodyPr>
            <a:spAutoFit/>
          </a:bodyPr>
          <a:lstStyle/>
          <a:p>
            <a:r>
              <a:rPr lang="en-GB">
                <a:latin typeface="Calibri" pitchFamily="34" charset="0"/>
              </a:rPr>
              <a:t>*</a:t>
            </a:r>
          </a:p>
        </p:txBody>
      </p:sp>
      <p:sp>
        <p:nvSpPr>
          <p:cNvPr id="30775" name="TextBox 65"/>
          <p:cNvSpPr txBox="1">
            <a:spLocks noChangeArrowheads="1"/>
          </p:cNvSpPr>
          <p:nvPr/>
        </p:nvSpPr>
        <p:spPr bwMode="auto">
          <a:xfrm>
            <a:off x="4680138" y="512127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6" name="TextBox 66"/>
          <p:cNvSpPr txBox="1">
            <a:spLocks noChangeArrowheads="1"/>
          </p:cNvSpPr>
          <p:nvPr/>
        </p:nvSpPr>
        <p:spPr bwMode="auto">
          <a:xfrm>
            <a:off x="1236850" y="151447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7" name="TextBox 67"/>
          <p:cNvSpPr txBox="1">
            <a:spLocks noChangeArrowheads="1"/>
          </p:cNvSpPr>
          <p:nvPr/>
        </p:nvSpPr>
        <p:spPr bwMode="auto">
          <a:xfrm>
            <a:off x="2427475" y="309562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8" name="TextBox 68"/>
          <p:cNvSpPr txBox="1">
            <a:spLocks noChangeArrowheads="1"/>
          </p:cNvSpPr>
          <p:nvPr/>
        </p:nvSpPr>
        <p:spPr bwMode="auto">
          <a:xfrm>
            <a:off x="5919975" y="2068513"/>
            <a:ext cx="620713"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30779" name="TextBox 69"/>
          <p:cNvSpPr txBox="1">
            <a:spLocks noChangeArrowheads="1"/>
          </p:cNvSpPr>
          <p:nvPr/>
        </p:nvSpPr>
        <p:spPr bwMode="auto">
          <a:xfrm>
            <a:off x="6039038" y="3832225"/>
            <a:ext cx="619125" cy="369888"/>
          </a:xfrm>
          <a:prstGeom prst="rect">
            <a:avLst/>
          </a:prstGeom>
          <a:noFill/>
          <a:ln w="9525">
            <a:noFill/>
            <a:miter lim="800000"/>
            <a:headEnd/>
            <a:tailEnd/>
          </a:ln>
        </p:spPr>
        <p:txBody>
          <a:bodyPr>
            <a:spAutoFit/>
          </a:bodyPr>
          <a:lstStyle/>
          <a:p>
            <a:r>
              <a:rPr lang="en-GB">
                <a:latin typeface="Calibri" pitchFamily="34" charset="0"/>
              </a:rPr>
              <a:t>1..*</a:t>
            </a:r>
          </a:p>
        </p:txBody>
      </p:sp>
      <p:cxnSp>
        <p:nvCxnSpPr>
          <p:cNvPr id="47" name="Straight Connector 46"/>
          <p:cNvCxnSpPr/>
          <p:nvPr/>
        </p:nvCxnSpPr>
        <p:spPr>
          <a:xfrm flipV="1">
            <a:off x="2427475" y="536031"/>
            <a:ext cx="3611563" cy="0"/>
          </a:xfrm>
          <a:prstGeom prst="line">
            <a:avLst/>
          </a:prstGeom>
          <a:ln w="31750">
            <a:solidFill>
              <a:schemeClr val="tx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30724" idx="0"/>
            <a:endCxn id="10" idx="2"/>
          </p:cNvCxnSpPr>
          <p:nvPr/>
        </p:nvCxnSpPr>
        <p:spPr>
          <a:xfrm rot="5400000" flipH="1" flipV="1">
            <a:off x="6090203" y="1206546"/>
            <a:ext cx="1188519" cy="1528972"/>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2" name="TextBox 52"/>
          <p:cNvSpPr txBox="1">
            <a:spLocks noChangeArrowheads="1"/>
          </p:cNvSpPr>
          <p:nvPr/>
        </p:nvSpPr>
        <p:spPr bwMode="auto">
          <a:xfrm>
            <a:off x="3308426" y="205032"/>
            <a:ext cx="2411908" cy="276999"/>
          </a:xfrm>
          <a:prstGeom prst="rect">
            <a:avLst/>
          </a:prstGeom>
          <a:noFill/>
          <a:ln w="9525">
            <a:noFill/>
            <a:miter lim="800000"/>
            <a:headEnd/>
            <a:tailEnd/>
          </a:ln>
        </p:spPr>
        <p:txBody>
          <a:bodyPr wrap="square" lIns="0" tIns="0" rIns="0" bIns="0">
            <a:spAutoFit/>
          </a:bodyPr>
          <a:lstStyle/>
          <a:p>
            <a:r>
              <a:rPr lang="en-GB" dirty="0">
                <a:latin typeface="Calibri" pitchFamily="34" charset="0"/>
              </a:rPr>
              <a:t>may be derived from</a:t>
            </a:r>
          </a:p>
        </p:txBody>
      </p:sp>
      <p:sp>
        <p:nvSpPr>
          <p:cNvPr id="63" name="TextBox 52"/>
          <p:cNvSpPr txBox="1">
            <a:spLocks noChangeArrowheads="1"/>
          </p:cNvSpPr>
          <p:nvPr/>
        </p:nvSpPr>
        <p:spPr bwMode="auto">
          <a:xfrm>
            <a:off x="3632462" y="778656"/>
            <a:ext cx="1376363" cy="276999"/>
          </a:xfrm>
          <a:prstGeom prst="rect">
            <a:avLst/>
          </a:prstGeom>
          <a:noFill/>
          <a:ln w="9525">
            <a:noFill/>
            <a:miter lim="800000"/>
            <a:headEnd/>
            <a:tailEnd/>
          </a:ln>
        </p:spPr>
        <p:txBody>
          <a:bodyPr wrap="square" lIns="0" tIns="0" rIns="0" bIns="0">
            <a:spAutoFit/>
          </a:bodyPr>
          <a:lstStyle/>
          <a:p>
            <a:r>
              <a:rPr lang="en-GB" dirty="0">
                <a:latin typeface="Calibri" pitchFamily="34" charset="0"/>
              </a:rPr>
              <a:t>described by</a:t>
            </a:r>
          </a:p>
        </p:txBody>
      </p:sp>
      <p:sp>
        <p:nvSpPr>
          <p:cNvPr id="30728" name="TextBox 7"/>
          <p:cNvSpPr txBox="1">
            <a:spLocks noChangeArrowheads="1"/>
          </p:cNvSpPr>
          <p:nvPr/>
        </p:nvSpPr>
        <p:spPr bwMode="auto">
          <a:xfrm>
            <a:off x="627250" y="1749425"/>
            <a:ext cx="1800225" cy="92333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Package</a:t>
            </a:r>
          </a:p>
        </p:txBody>
      </p:sp>
      <p:sp>
        <p:nvSpPr>
          <p:cNvPr id="48" name="TextBox 52"/>
          <p:cNvSpPr txBox="1">
            <a:spLocks noChangeArrowheads="1"/>
          </p:cNvSpPr>
          <p:nvPr/>
        </p:nvSpPr>
        <p:spPr bwMode="auto">
          <a:xfrm>
            <a:off x="1739269" y="4924425"/>
            <a:ext cx="2181225" cy="382588"/>
          </a:xfrm>
          <a:prstGeom prst="rect">
            <a:avLst/>
          </a:prstGeom>
          <a:noFill/>
          <a:ln w="9525">
            <a:noFill/>
            <a:miter lim="800000"/>
            <a:headEnd/>
            <a:tailEnd/>
          </a:ln>
        </p:spPr>
        <p:txBody>
          <a:bodyPr>
            <a:spAutoFit/>
          </a:bodyPr>
          <a:lstStyle/>
          <a:p>
            <a:r>
              <a:rPr lang="en-GB" dirty="0">
                <a:latin typeface="Calibri" pitchFamily="34" charset="0"/>
              </a:rPr>
              <a:t>derived from</a:t>
            </a:r>
          </a:p>
        </p:txBody>
      </p:sp>
      <p:sp>
        <p:nvSpPr>
          <p:cNvPr id="49" name="TextBox 53"/>
          <p:cNvSpPr txBox="1">
            <a:spLocks noChangeArrowheads="1"/>
          </p:cNvSpPr>
          <p:nvPr/>
        </p:nvSpPr>
        <p:spPr bwMode="auto">
          <a:xfrm>
            <a:off x="1559249" y="5602288"/>
            <a:ext cx="2181225" cy="382587"/>
          </a:xfrm>
          <a:prstGeom prst="rect">
            <a:avLst/>
          </a:prstGeom>
          <a:noFill/>
          <a:ln w="9525">
            <a:noFill/>
            <a:miter lim="800000"/>
            <a:headEnd/>
            <a:tailEnd/>
          </a:ln>
        </p:spPr>
        <p:txBody>
          <a:bodyPr>
            <a:spAutoFit/>
          </a:bodyPr>
          <a:lstStyle/>
          <a:p>
            <a:r>
              <a:rPr lang="en-GB" dirty="0">
                <a:latin typeface="Calibri" pitchFamily="34" charset="0"/>
              </a:rPr>
              <a:t>described by</a:t>
            </a:r>
          </a:p>
        </p:txBody>
      </p:sp>
      <p:sp>
        <p:nvSpPr>
          <p:cNvPr id="50" name="TextBox 54"/>
          <p:cNvSpPr txBox="1">
            <a:spLocks noChangeArrowheads="1"/>
          </p:cNvSpPr>
          <p:nvPr/>
        </p:nvSpPr>
        <p:spPr bwMode="auto">
          <a:xfrm>
            <a:off x="1451237" y="6250768"/>
            <a:ext cx="2181225" cy="382588"/>
          </a:xfrm>
          <a:prstGeom prst="rect">
            <a:avLst/>
          </a:prstGeom>
          <a:noFill/>
          <a:ln w="9525">
            <a:noFill/>
            <a:miter lim="800000"/>
            <a:headEnd/>
            <a:tailEnd/>
          </a:ln>
        </p:spPr>
        <p:txBody>
          <a:bodyPr>
            <a:spAutoFit/>
          </a:bodyPr>
          <a:lstStyle/>
          <a:p>
            <a:r>
              <a:rPr lang="en-GB" dirty="0">
                <a:latin typeface="Calibri" pitchFamily="34" charset="0"/>
              </a:rPr>
              <a:t>described by</a:t>
            </a:r>
          </a:p>
        </p:txBody>
      </p:sp>
      <p:cxnSp>
        <p:nvCxnSpPr>
          <p:cNvPr id="52" name="Elbow Connector 60">
            <a:extLst>
              <a:ext uri="{FF2B5EF4-FFF2-40B4-BE49-F238E27FC236}">
                <a16:creationId xmlns:a16="http://schemas.microsoft.com/office/drawing/2014/main" id="{DEF5CC07-ABF4-4C6E-9169-44E3E5D01F47}"/>
              </a:ext>
            </a:extLst>
          </p:cNvPr>
          <p:cNvCxnSpPr>
            <a:cxnSpLocks/>
            <a:endCxn id="11" idx="1"/>
          </p:cNvCxnSpPr>
          <p:nvPr/>
        </p:nvCxnSpPr>
        <p:spPr>
          <a:xfrm flipV="1">
            <a:off x="2427475" y="1268822"/>
            <a:ext cx="3833403" cy="2268823"/>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54" name="TextBox 69">
            <a:extLst>
              <a:ext uri="{FF2B5EF4-FFF2-40B4-BE49-F238E27FC236}">
                <a16:creationId xmlns:a16="http://schemas.microsoft.com/office/drawing/2014/main" id="{D2F6CE78-9C4E-45B5-9B37-E67C5A559E49}"/>
              </a:ext>
            </a:extLst>
          </p:cNvPr>
          <p:cNvSpPr txBox="1">
            <a:spLocks noChangeArrowheads="1"/>
          </p:cNvSpPr>
          <p:nvPr/>
        </p:nvSpPr>
        <p:spPr bwMode="auto">
          <a:xfrm>
            <a:off x="2403662" y="152636"/>
            <a:ext cx="619125" cy="369888"/>
          </a:xfrm>
          <a:prstGeom prst="rect">
            <a:avLst/>
          </a:prstGeom>
          <a:noFill/>
          <a:ln w="9525">
            <a:noFill/>
            <a:miter lim="800000"/>
            <a:headEnd/>
            <a:tailEnd/>
          </a:ln>
        </p:spPr>
        <p:txBody>
          <a:bodyPr>
            <a:spAutoFit/>
          </a:bodyPr>
          <a:lstStyle/>
          <a:p>
            <a:r>
              <a:rPr lang="en-GB" dirty="0">
                <a:latin typeface="Calibri" pitchFamily="34" charset="0"/>
              </a:rPr>
              <a:t>0..1</a:t>
            </a:r>
          </a:p>
        </p:txBody>
      </p:sp>
      <p:cxnSp>
        <p:nvCxnSpPr>
          <p:cNvPr id="55" name="Straight Connector 46"/>
          <p:cNvCxnSpPr/>
          <p:nvPr/>
        </p:nvCxnSpPr>
        <p:spPr>
          <a:xfrm flipV="1">
            <a:off x="2403662" y="764704"/>
            <a:ext cx="3611563" cy="0"/>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514600" y="14287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Data</a:t>
            </a:r>
          </a:p>
          <a:p>
            <a:pPr algn="ctr">
              <a:defRPr/>
            </a:pPr>
            <a:r>
              <a:rPr lang="en-GB" dirty="0"/>
              <a:t>Management</a:t>
            </a:r>
          </a:p>
          <a:p>
            <a:pPr algn="ctr">
              <a:defRPr/>
            </a:pPr>
            <a:r>
              <a:rPr lang="en-GB" dirty="0"/>
              <a:t>Data</a:t>
            </a:r>
          </a:p>
        </p:txBody>
      </p:sp>
      <p:sp>
        <p:nvSpPr>
          <p:cNvPr id="3" name="Isosceles Triangle 2"/>
          <p:cNvSpPr>
            <a:spLocks noChangeAspect="1"/>
          </p:cNvSpPr>
          <p:nvPr/>
        </p:nvSpPr>
        <p:spPr>
          <a:xfrm>
            <a:off x="3208338" y="1079339"/>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48" name="TextBox 3"/>
          <p:cNvSpPr txBox="1">
            <a:spLocks noChangeArrowheads="1"/>
          </p:cNvSpPr>
          <p:nvPr/>
        </p:nvSpPr>
        <p:spPr bwMode="auto">
          <a:xfrm>
            <a:off x="508000" y="18954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Package</a:t>
            </a:r>
          </a:p>
          <a:p>
            <a:pPr algn="ctr">
              <a:defRPr/>
            </a:pPr>
            <a:r>
              <a:rPr lang="en-GB"/>
              <a:t>Description</a:t>
            </a:r>
          </a:p>
        </p:txBody>
      </p:sp>
      <p:sp>
        <p:nvSpPr>
          <p:cNvPr id="5" name="Isosceles Triangle 4"/>
          <p:cNvSpPr>
            <a:spLocks noChangeAspect="1"/>
          </p:cNvSpPr>
          <p:nvPr/>
        </p:nvSpPr>
        <p:spPr>
          <a:xfrm>
            <a:off x="1201738" y="2795588"/>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50" name="TextBox 5"/>
          <p:cNvSpPr txBox="1">
            <a:spLocks noChangeArrowheads="1"/>
          </p:cNvSpPr>
          <p:nvPr/>
        </p:nvSpPr>
        <p:spPr bwMode="auto">
          <a:xfrm>
            <a:off x="4608513" y="18954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Archive Administrative</a:t>
            </a:r>
          </a:p>
          <a:p>
            <a:pPr algn="ctr">
              <a:defRPr/>
            </a:pPr>
            <a:r>
              <a:rPr lang="en-GB"/>
              <a:t>Data</a:t>
            </a:r>
          </a:p>
        </p:txBody>
      </p:sp>
      <p:sp>
        <p:nvSpPr>
          <p:cNvPr id="7" name="Isosceles Triangle 6"/>
          <p:cNvSpPr>
            <a:spLocks noChangeAspect="1"/>
          </p:cNvSpPr>
          <p:nvPr/>
        </p:nvSpPr>
        <p:spPr>
          <a:xfrm>
            <a:off x="5302250" y="2795588"/>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53" name="TextBox 9"/>
          <p:cNvSpPr txBox="1">
            <a:spLocks noChangeArrowheads="1"/>
          </p:cNvSpPr>
          <p:nvPr/>
        </p:nvSpPr>
        <p:spPr bwMode="auto">
          <a:xfrm>
            <a:off x="34925" y="3794125"/>
            <a:ext cx="1116013"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Collection</a:t>
            </a:r>
          </a:p>
          <a:p>
            <a:pPr algn="ctr">
              <a:defRPr/>
            </a:pPr>
            <a:r>
              <a:rPr lang="en-GB" sz="1400" dirty="0"/>
              <a:t>Description</a:t>
            </a:r>
          </a:p>
        </p:txBody>
      </p:sp>
      <p:sp>
        <p:nvSpPr>
          <p:cNvPr id="31754" name="TextBox 11"/>
          <p:cNvSpPr txBox="1">
            <a:spLocks noChangeArrowheads="1"/>
          </p:cNvSpPr>
          <p:nvPr/>
        </p:nvSpPr>
        <p:spPr bwMode="auto">
          <a:xfrm>
            <a:off x="1435100" y="3794125"/>
            <a:ext cx="1116013"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Unit</a:t>
            </a:r>
          </a:p>
          <a:p>
            <a:pPr algn="ctr">
              <a:defRPr/>
            </a:pPr>
            <a:r>
              <a:rPr lang="en-GB" sz="1400"/>
              <a:t>Description</a:t>
            </a:r>
          </a:p>
        </p:txBody>
      </p:sp>
      <p:sp>
        <p:nvSpPr>
          <p:cNvPr id="31755" name="TextBox 12"/>
          <p:cNvSpPr txBox="1">
            <a:spLocks noChangeArrowheads="1"/>
          </p:cNvSpPr>
          <p:nvPr/>
        </p:nvSpPr>
        <p:spPr bwMode="auto">
          <a:xfrm>
            <a:off x="2994025" y="4008438"/>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600"/>
              <a:t>Policy</a:t>
            </a:r>
            <a:endParaRPr lang="en-GB"/>
          </a:p>
        </p:txBody>
      </p:sp>
      <p:sp>
        <p:nvSpPr>
          <p:cNvPr id="31756" name="TextBox 13"/>
          <p:cNvSpPr txBox="1">
            <a:spLocks noChangeArrowheads="1"/>
          </p:cNvSpPr>
          <p:nvPr/>
        </p:nvSpPr>
        <p:spPr bwMode="auto">
          <a:xfrm>
            <a:off x="4548188" y="4008438"/>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Subscription</a:t>
            </a:r>
          </a:p>
        </p:txBody>
      </p:sp>
      <p:sp>
        <p:nvSpPr>
          <p:cNvPr id="31757" name="TextBox 14"/>
          <p:cNvSpPr txBox="1">
            <a:spLocks noChangeArrowheads="1"/>
          </p:cNvSpPr>
          <p:nvPr/>
        </p:nvSpPr>
        <p:spPr bwMode="auto">
          <a:xfrm>
            <a:off x="6008688" y="4008438"/>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Customer</a:t>
            </a:r>
          </a:p>
          <a:p>
            <a:pPr algn="ctr">
              <a:defRPr/>
            </a:pPr>
            <a:r>
              <a:rPr lang="en-GB" sz="1400"/>
              <a:t>Profile</a:t>
            </a:r>
          </a:p>
        </p:txBody>
      </p:sp>
      <p:sp>
        <p:nvSpPr>
          <p:cNvPr id="31758" name="TextBox 15"/>
          <p:cNvSpPr txBox="1">
            <a:spLocks noChangeArrowheads="1"/>
          </p:cNvSpPr>
          <p:nvPr/>
        </p:nvSpPr>
        <p:spPr bwMode="auto">
          <a:xfrm>
            <a:off x="7534275" y="4008438"/>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Preservation</a:t>
            </a:r>
          </a:p>
          <a:p>
            <a:pPr algn="ctr">
              <a:defRPr/>
            </a:pPr>
            <a:r>
              <a:rPr lang="en-GB" sz="1400"/>
              <a:t>Process</a:t>
            </a:r>
          </a:p>
          <a:p>
            <a:pPr algn="ctr">
              <a:defRPr/>
            </a:pPr>
            <a:r>
              <a:rPr lang="en-GB" sz="1400"/>
              <a:t>History</a:t>
            </a:r>
          </a:p>
        </p:txBody>
      </p:sp>
      <p:sp>
        <p:nvSpPr>
          <p:cNvPr id="31759" name="TextBox 16"/>
          <p:cNvSpPr txBox="1">
            <a:spLocks noChangeArrowheads="1"/>
          </p:cNvSpPr>
          <p:nvPr/>
        </p:nvSpPr>
        <p:spPr bwMode="auto">
          <a:xfrm>
            <a:off x="2263775" y="5383213"/>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Request</a:t>
            </a:r>
          </a:p>
          <a:p>
            <a:pPr algn="ctr">
              <a:defRPr/>
            </a:pPr>
            <a:r>
              <a:rPr lang="en-GB" sz="1400"/>
              <a:t>Tracking</a:t>
            </a:r>
            <a:endParaRPr lang="en-GB"/>
          </a:p>
        </p:txBody>
      </p:sp>
      <p:sp>
        <p:nvSpPr>
          <p:cNvPr id="31760" name="TextBox 17"/>
          <p:cNvSpPr txBox="1">
            <a:spLocks noChangeArrowheads="1"/>
          </p:cNvSpPr>
          <p:nvPr/>
        </p:nvSpPr>
        <p:spPr bwMode="auto">
          <a:xfrm>
            <a:off x="3817938" y="5383213"/>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Security</a:t>
            </a:r>
          </a:p>
        </p:txBody>
      </p:sp>
      <p:sp>
        <p:nvSpPr>
          <p:cNvPr id="31761" name="TextBox 18"/>
          <p:cNvSpPr txBox="1">
            <a:spLocks noChangeArrowheads="1"/>
          </p:cNvSpPr>
          <p:nvPr/>
        </p:nvSpPr>
        <p:spPr bwMode="auto">
          <a:xfrm>
            <a:off x="5278438" y="5383213"/>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Statistics</a:t>
            </a:r>
          </a:p>
        </p:txBody>
      </p:sp>
      <p:sp>
        <p:nvSpPr>
          <p:cNvPr id="31762" name="TextBox 19"/>
          <p:cNvSpPr txBox="1">
            <a:spLocks noChangeArrowheads="1"/>
          </p:cNvSpPr>
          <p:nvPr/>
        </p:nvSpPr>
        <p:spPr bwMode="auto">
          <a:xfrm>
            <a:off x="6804025" y="5383213"/>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Accounting</a:t>
            </a:r>
          </a:p>
          <a:p>
            <a:pPr algn="ctr">
              <a:defRPr/>
            </a:pPr>
            <a:r>
              <a:rPr lang="en-GB" sz="1400"/>
              <a:t>Data</a:t>
            </a:r>
          </a:p>
        </p:txBody>
      </p:sp>
      <p:cxnSp>
        <p:nvCxnSpPr>
          <p:cNvPr id="22" name="Elbow Connector 21"/>
          <p:cNvCxnSpPr>
            <a:stCxn id="0" idx="0"/>
            <a:endCxn id="5" idx="3"/>
          </p:cNvCxnSpPr>
          <p:nvPr/>
        </p:nvCxnSpPr>
        <p:spPr>
          <a:xfrm rot="5400000" flipH="1" flipV="1">
            <a:off x="561976" y="3052762"/>
            <a:ext cx="773112" cy="70961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0" idx="0"/>
            <a:endCxn id="5" idx="3"/>
          </p:cNvCxnSpPr>
          <p:nvPr/>
        </p:nvCxnSpPr>
        <p:spPr>
          <a:xfrm rot="16200000" flipV="1">
            <a:off x="1261270" y="3063081"/>
            <a:ext cx="773112" cy="6889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31748" idx="0"/>
            <a:endCxn id="3" idx="3"/>
          </p:cNvCxnSpPr>
          <p:nvPr/>
        </p:nvCxnSpPr>
        <p:spPr>
          <a:xfrm rot="5400000" flipH="1" flipV="1">
            <a:off x="2063273" y="649605"/>
            <a:ext cx="590711" cy="1901031"/>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0" idx="0"/>
            <a:endCxn id="3" idx="3"/>
          </p:cNvCxnSpPr>
          <p:nvPr/>
        </p:nvCxnSpPr>
        <p:spPr>
          <a:xfrm flipH="1" flipV="1">
            <a:off x="3309144" y="1304764"/>
            <a:ext cx="2199482" cy="590711"/>
          </a:xfrm>
          <a:prstGeom prst="bentConnector4">
            <a:avLst>
              <a:gd name="adj1" fmla="val -10393"/>
              <a:gd name="adj2"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0" idx="0"/>
            <a:endCxn id="7" idx="3"/>
          </p:cNvCxnSpPr>
          <p:nvPr/>
        </p:nvCxnSpPr>
        <p:spPr>
          <a:xfrm rot="5400000" flipH="1" flipV="1">
            <a:off x="3984625" y="2589213"/>
            <a:ext cx="987425" cy="18510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0" idx="0"/>
            <a:endCxn id="7" idx="3"/>
          </p:cNvCxnSpPr>
          <p:nvPr/>
        </p:nvCxnSpPr>
        <p:spPr>
          <a:xfrm rot="5400000" flipH="1" flipV="1">
            <a:off x="3708400" y="3687763"/>
            <a:ext cx="2362200" cy="1028700"/>
          </a:xfrm>
          <a:prstGeom prst="bentConnector3">
            <a:avLst>
              <a:gd name="adj1" fmla="val 791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0" idx="0"/>
            <a:endCxn id="7" idx="3"/>
          </p:cNvCxnSpPr>
          <p:nvPr/>
        </p:nvCxnSpPr>
        <p:spPr>
          <a:xfrm rot="5400000" flipH="1" flipV="1">
            <a:off x="4761706" y="3366295"/>
            <a:ext cx="987425" cy="2968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0" idx="0"/>
            <a:endCxn id="7" idx="3"/>
          </p:cNvCxnSpPr>
          <p:nvPr/>
        </p:nvCxnSpPr>
        <p:spPr>
          <a:xfrm rot="16200000" flipV="1">
            <a:off x="5491956" y="2932907"/>
            <a:ext cx="987425" cy="116363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0" idx="0"/>
            <a:endCxn id="7" idx="3"/>
          </p:cNvCxnSpPr>
          <p:nvPr/>
        </p:nvCxnSpPr>
        <p:spPr>
          <a:xfrm rot="16200000" flipV="1">
            <a:off x="6254750" y="2170113"/>
            <a:ext cx="987425" cy="2689225"/>
          </a:xfrm>
          <a:prstGeom prst="bentConnector3">
            <a:avLst>
              <a:gd name="adj1" fmla="val 49517"/>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0" idx="0"/>
            <a:endCxn id="7" idx="3"/>
          </p:cNvCxnSpPr>
          <p:nvPr/>
        </p:nvCxnSpPr>
        <p:spPr>
          <a:xfrm rot="16200000" flipV="1">
            <a:off x="4438650" y="3986213"/>
            <a:ext cx="2362200" cy="431800"/>
          </a:xfrm>
          <a:prstGeom prst="bentConnector3">
            <a:avLst>
              <a:gd name="adj1" fmla="val 79159"/>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0" idx="0"/>
            <a:endCxn id="7" idx="3"/>
          </p:cNvCxnSpPr>
          <p:nvPr/>
        </p:nvCxnSpPr>
        <p:spPr>
          <a:xfrm rot="16200000" flipV="1">
            <a:off x="5201444" y="3223419"/>
            <a:ext cx="2362200" cy="1957388"/>
          </a:xfrm>
          <a:prstGeom prst="bentConnector3">
            <a:avLst>
              <a:gd name="adj1" fmla="val 790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0" idx="0"/>
            <a:endCxn id="7" idx="3"/>
          </p:cNvCxnSpPr>
          <p:nvPr/>
        </p:nvCxnSpPr>
        <p:spPr>
          <a:xfrm rot="5400000" flipH="1" flipV="1">
            <a:off x="2931319" y="2910682"/>
            <a:ext cx="2362200" cy="2582862"/>
          </a:xfrm>
          <a:prstGeom prst="bentConnector3">
            <a:avLst>
              <a:gd name="adj1" fmla="val 791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1803" name="TextBox 51"/>
          <p:cNvSpPr txBox="1">
            <a:spLocks noChangeArrowheads="1"/>
          </p:cNvSpPr>
          <p:nvPr/>
        </p:nvSpPr>
        <p:spPr bwMode="auto">
          <a:xfrm>
            <a:off x="8562975" y="5383213"/>
            <a:ext cx="557213" cy="460375"/>
          </a:xfrm>
          <a:prstGeom prst="rect">
            <a:avLst/>
          </a:prstGeom>
          <a:noFill/>
          <a:ln w="31750">
            <a:noFill/>
            <a:miter lim="800000"/>
            <a:headEnd/>
            <a:tailEnd/>
          </a:ln>
        </p:spPr>
        <p:txBody>
          <a:bodyPr lIns="0" rIns="0" anchor="ctr">
            <a:spAutoFit/>
          </a:bodyPr>
          <a:lstStyle/>
          <a:p>
            <a:pPr algn="ctr"/>
            <a:r>
              <a:rPr lang="en-GB" sz="2400" b="1">
                <a:latin typeface="Calibri" pitchFamily="34" charset="0"/>
              </a:rPr>
              <a:t>...</a:t>
            </a:r>
          </a:p>
        </p:txBody>
      </p:sp>
      <p:cxnSp>
        <p:nvCxnSpPr>
          <p:cNvPr id="54" name="Elbow Connector 53"/>
          <p:cNvCxnSpPr>
            <a:stCxn id="7" idx="3"/>
            <a:endCxn id="31803" idx="0"/>
          </p:cNvCxnSpPr>
          <p:nvPr/>
        </p:nvCxnSpPr>
        <p:spPr>
          <a:xfrm rot="16200000" flipH="1">
            <a:off x="5942013" y="2482850"/>
            <a:ext cx="2362200" cy="3438525"/>
          </a:xfrm>
          <a:prstGeom prst="bentConnector3">
            <a:avLst>
              <a:gd name="adj1" fmla="val 20939"/>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0" idx="3"/>
            <a:endCxn id="0" idx="1"/>
          </p:cNvCxnSpPr>
          <p:nvPr/>
        </p:nvCxnSpPr>
        <p:spPr>
          <a:xfrm flipV="1">
            <a:off x="4314825" y="592138"/>
            <a:ext cx="2447925"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807" name="TextBox 63"/>
          <p:cNvSpPr txBox="1">
            <a:spLocks noChangeArrowheads="1"/>
          </p:cNvSpPr>
          <p:nvPr/>
        </p:nvSpPr>
        <p:spPr bwMode="auto">
          <a:xfrm>
            <a:off x="8093075" y="5805488"/>
            <a:ext cx="1050925" cy="600075"/>
          </a:xfrm>
          <a:prstGeom prst="rect">
            <a:avLst/>
          </a:prstGeom>
          <a:noFill/>
          <a:ln w="9525">
            <a:noFill/>
            <a:miter lim="800000"/>
            <a:headEnd/>
            <a:tailEnd/>
          </a:ln>
        </p:spPr>
        <p:txBody>
          <a:bodyPr lIns="0" rIns="0">
            <a:spAutoFit/>
          </a:bodyPr>
          <a:lstStyle/>
          <a:p>
            <a:pPr algn="ctr"/>
            <a:r>
              <a:rPr lang="en-GB" sz="1100">
                <a:latin typeface="Calibri" pitchFamily="34" charset="0"/>
              </a:rPr>
              <a:t>(Indicates that the list is not exhaustive)</a:t>
            </a:r>
          </a:p>
        </p:txBody>
      </p:sp>
      <p:sp>
        <p:nvSpPr>
          <p:cNvPr id="36" name="TextBox 62"/>
          <p:cNvSpPr txBox="1">
            <a:spLocks noChangeArrowheads="1"/>
          </p:cNvSpPr>
          <p:nvPr/>
        </p:nvSpPr>
        <p:spPr bwMode="auto">
          <a:xfrm>
            <a:off x="4583658" y="250800"/>
            <a:ext cx="1860550" cy="369888"/>
          </a:xfrm>
          <a:prstGeom prst="rect">
            <a:avLst/>
          </a:prstGeom>
          <a:noFill/>
          <a:ln w="9525">
            <a:noFill/>
            <a:miter lim="800000"/>
            <a:headEnd/>
            <a:tailEnd/>
          </a:ln>
        </p:spPr>
        <p:txBody>
          <a:bodyPr>
            <a:spAutoFit/>
          </a:bodyPr>
          <a:lstStyle/>
          <a:p>
            <a:pPr algn="ctr"/>
            <a:r>
              <a:rPr lang="en-GB" dirty="0">
                <a:latin typeface="Calibri" pitchFamily="34" charset="0"/>
              </a:rPr>
              <a:t>stored in</a:t>
            </a:r>
          </a:p>
        </p:txBody>
      </p:sp>
      <p:grpSp>
        <p:nvGrpSpPr>
          <p:cNvPr id="10" name="Gruppe 9"/>
          <p:cNvGrpSpPr/>
          <p:nvPr/>
        </p:nvGrpSpPr>
        <p:grpSpPr>
          <a:xfrm>
            <a:off x="6762750" y="131267"/>
            <a:ext cx="1801650" cy="923330"/>
            <a:chOff x="6762750" y="131267"/>
            <a:chExt cx="1801650" cy="923330"/>
          </a:xfrm>
        </p:grpSpPr>
        <p:sp>
          <p:nvSpPr>
            <p:cNvPr id="31752" name="TextBox 7"/>
            <p:cNvSpPr txBox="1">
              <a:spLocks noChangeArrowheads="1"/>
            </p:cNvSpPr>
            <p:nvPr/>
          </p:nvSpPr>
          <p:spPr bwMode="auto">
            <a:xfrm>
              <a:off x="6762750" y="131267"/>
              <a:ext cx="1800225" cy="923330"/>
            </a:xfrm>
            <a:prstGeom prst="rect">
              <a:avLst/>
            </a:prstGeom>
            <a:gradFill>
              <a:gsLst>
                <a:gs pos="0">
                  <a:srgbClr val="C4BD97"/>
                </a:gs>
                <a:gs pos="35000">
                  <a:srgbClr val="DDD9C3"/>
                </a:gs>
                <a:gs pos="100000">
                  <a:srgbClr val="EEECE1"/>
                </a:gs>
              </a:gsLst>
            </a:gradFill>
            <a:ln w="25400">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endParaRPr lang="en-GB" dirty="0"/>
            </a:p>
            <a:p>
              <a:pPr algn="ctr">
                <a:defRPr/>
              </a:pPr>
              <a:r>
                <a:rPr lang="en-GB" dirty="0"/>
                <a:t>database</a:t>
              </a:r>
            </a:p>
            <a:p>
              <a:pPr algn="ctr">
                <a:defRPr/>
              </a:pPr>
              <a:endParaRPr lang="en-GB" dirty="0"/>
            </a:p>
          </p:txBody>
        </p:sp>
        <p:cxnSp>
          <p:nvCxnSpPr>
            <p:cNvPr id="8" name="Lige forbindelse 7"/>
            <p:cNvCxnSpPr/>
            <p:nvPr/>
          </p:nvCxnSpPr>
          <p:spPr>
            <a:xfrm>
              <a:off x="6764400" y="144000"/>
              <a:ext cx="1800000" cy="0"/>
            </a:xfrm>
            <a:prstGeom prst="line">
              <a:avLst/>
            </a:prstGeom>
            <a:ln w="254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2" name="Lige forbindelse 41"/>
            <p:cNvCxnSpPr/>
            <p:nvPr/>
          </p:nvCxnSpPr>
          <p:spPr>
            <a:xfrm>
              <a:off x="6764400" y="1044000"/>
              <a:ext cx="1800000" cy="0"/>
            </a:xfrm>
            <a:prstGeom prst="line">
              <a:avLst/>
            </a:prstGeom>
            <a:ln w="254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3"/>
          <p:cNvSpPr txBox="1">
            <a:spLocks noChangeArrowheads="1"/>
          </p:cNvSpPr>
          <p:nvPr/>
        </p:nvSpPr>
        <p:spPr bwMode="auto">
          <a:xfrm>
            <a:off x="107504" y="1692000"/>
            <a:ext cx="8712000" cy="3852000"/>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wrap="square">
            <a:spAutoFit/>
          </a:bodyPr>
          <a:lstStyle/>
          <a:p>
            <a:pPr algn="ctr">
              <a:defRPr/>
            </a:pPr>
            <a:endParaRPr lang="en-GB" dirty="0"/>
          </a:p>
        </p:txBody>
      </p:sp>
      <p:cxnSp>
        <p:nvCxnSpPr>
          <p:cNvPr id="17" name="Straight Arrow Connector 16"/>
          <p:cNvCxnSpPr>
            <a:cxnSpLocks/>
          </p:cNvCxnSpPr>
          <p:nvPr/>
        </p:nvCxnSpPr>
        <p:spPr>
          <a:xfrm rot="5400000">
            <a:off x="3866123" y="1384300"/>
            <a:ext cx="1017587" cy="4763"/>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067986" y="3303587"/>
            <a:ext cx="1003300" cy="2117725"/>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94862" y="5314952"/>
            <a:ext cx="3173" cy="828000"/>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667685" y="5314952"/>
            <a:ext cx="0" cy="864000"/>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522552" y="3860800"/>
            <a:ext cx="900100" cy="55403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939692" y="3452018"/>
            <a:ext cx="1003300" cy="1820863"/>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 name="Rektangel med afklippet hjørne i samme side 26"/>
          <p:cNvSpPr/>
          <p:nvPr/>
        </p:nvSpPr>
        <p:spPr>
          <a:xfrm>
            <a:off x="452760" y="2959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Data</a:t>
            </a:r>
          </a:p>
          <a:p>
            <a:pPr algn="ctr" fontAlgn="auto">
              <a:spcBef>
                <a:spcPts val="0"/>
              </a:spcBef>
              <a:spcAft>
                <a:spcPts val="0"/>
              </a:spcAft>
            </a:pPr>
            <a:r>
              <a:rPr lang="en-GB" sz="2000" b="1" dirty="0">
                <a:solidFill>
                  <a:prstClr val="black"/>
                </a:solidFill>
              </a:rPr>
              <a:t>Management</a:t>
            </a:r>
          </a:p>
        </p:txBody>
      </p:sp>
      <p:sp>
        <p:nvSpPr>
          <p:cNvPr id="29" name="Rektangel med afklippet hjørne i samme side 28"/>
          <p:cNvSpPr/>
          <p:nvPr/>
        </p:nvSpPr>
        <p:spPr>
          <a:xfrm>
            <a:off x="6547560" y="2959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Archival </a:t>
            </a:r>
          </a:p>
          <a:p>
            <a:pPr algn="ctr" fontAlgn="auto">
              <a:spcBef>
                <a:spcPts val="0"/>
              </a:spcBef>
              <a:spcAft>
                <a:spcPts val="0"/>
              </a:spcAft>
            </a:pPr>
            <a:r>
              <a:rPr lang="en-GB" sz="2000" b="1" dirty="0">
                <a:solidFill>
                  <a:prstClr val="black"/>
                </a:solidFill>
              </a:rPr>
              <a:t>Storage</a:t>
            </a:r>
          </a:p>
        </p:txBody>
      </p:sp>
      <p:sp>
        <p:nvSpPr>
          <p:cNvPr id="30" name="Rektangel med afklippet hjørne i samme side 29"/>
          <p:cNvSpPr/>
          <p:nvPr/>
        </p:nvSpPr>
        <p:spPr>
          <a:xfrm>
            <a:off x="3350760" y="1897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Ingest</a:t>
            </a:r>
          </a:p>
        </p:txBody>
      </p:sp>
      <p:cxnSp>
        <p:nvCxnSpPr>
          <p:cNvPr id="15" name="Straight Arrow Connector 14"/>
          <p:cNvCxnSpPr>
            <a:stCxn id="30" idx="2"/>
          </p:cNvCxnSpPr>
          <p:nvPr/>
        </p:nvCxnSpPr>
        <p:spPr>
          <a:xfrm flipH="1">
            <a:off x="1530910" y="2347200"/>
            <a:ext cx="1819850" cy="61348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3" name="Rektangel med afklippet hjørne i samme side 32"/>
          <p:cNvSpPr/>
          <p:nvPr/>
        </p:nvSpPr>
        <p:spPr>
          <a:xfrm>
            <a:off x="3350760" y="44136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Access</a:t>
            </a:r>
          </a:p>
        </p:txBody>
      </p:sp>
      <p:sp>
        <p:nvSpPr>
          <p:cNvPr id="24" name="Afrundet rektangel 23"/>
          <p:cNvSpPr/>
          <p:nvPr/>
        </p:nvSpPr>
        <p:spPr>
          <a:xfrm>
            <a:off x="2918596" y="764744"/>
            <a:ext cx="288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p>
        </p:txBody>
      </p:sp>
      <p:sp>
        <p:nvSpPr>
          <p:cNvPr id="26" name="Afrundet rektangel 25"/>
          <p:cNvSpPr/>
          <p:nvPr/>
        </p:nvSpPr>
        <p:spPr>
          <a:xfrm>
            <a:off x="2918916" y="6165344"/>
            <a:ext cx="288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p>
        </p:txBody>
      </p:sp>
      <p:cxnSp>
        <p:nvCxnSpPr>
          <p:cNvPr id="19" name="Straight Arrow Connector 18"/>
          <p:cNvCxnSpPr>
            <a:stCxn id="30" idx="0"/>
          </p:cNvCxnSpPr>
          <p:nvPr/>
        </p:nvCxnSpPr>
        <p:spPr>
          <a:xfrm>
            <a:off x="5510760" y="2347200"/>
            <a:ext cx="2117738" cy="61348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4358756" y="1362670"/>
            <a:ext cx="4016375" cy="338138"/>
          </a:xfrm>
          <a:prstGeom prst="rect">
            <a:avLst/>
          </a:prstGeom>
          <a:noFill/>
          <a:ln w="9525">
            <a:noFill/>
            <a:miter lim="800000"/>
            <a:headEnd/>
            <a:tailEnd/>
          </a:ln>
        </p:spPr>
        <p:txBody>
          <a:bodyPr>
            <a:spAutoFit/>
          </a:bodyPr>
          <a:lstStyle/>
          <a:p>
            <a:r>
              <a:rPr lang="en-GB" sz="1600" dirty="0">
                <a:latin typeface="Calibri" pitchFamily="34" charset="0"/>
              </a:rPr>
              <a:t>Submission Information Package (SIP)</a:t>
            </a:r>
          </a:p>
        </p:txBody>
      </p:sp>
      <p:sp>
        <p:nvSpPr>
          <p:cNvPr id="34" name="TextBox 32"/>
          <p:cNvSpPr txBox="1">
            <a:spLocks noChangeArrowheads="1"/>
          </p:cNvSpPr>
          <p:nvPr/>
        </p:nvSpPr>
        <p:spPr bwMode="auto">
          <a:xfrm>
            <a:off x="578760" y="2160724"/>
            <a:ext cx="1980000" cy="584200"/>
          </a:xfrm>
          <a:prstGeom prst="rect">
            <a:avLst/>
          </a:prstGeom>
          <a:noFill/>
          <a:ln w="9525">
            <a:noFill/>
            <a:miter lim="800000"/>
            <a:headEnd/>
            <a:tailEnd/>
          </a:ln>
        </p:spPr>
        <p:txBody>
          <a:bodyPr lIns="0" rIns="0">
            <a:spAutoFit/>
          </a:bodyPr>
          <a:lstStyle/>
          <a:p>
            <a:pPr algn="ctr"/>
            <a:r>
              <a:rPr lang="en-GB" sz="1600" dirty="0">
                <a:latin typeface="Calibri" pitchFamily="34" charset="0"/>
              </a:rPr>
              <a:t>Package Descriptions</a:t>
            </a:r>
          </a:p>
          <a:p>
            <a:pPr algn="ctr"/>
            <a:r>
              <a:rPr lang="en-GB" sz="1600" dirty="0">
                <a:latin typeface="Calibri" pitchFamily="34" charset="0"/>
              </a:rPr>
              <a:t>Database Updates</a:t>
            </a:r>
          </a:p>
        </p:txBody>
      </p:sp>
      <p:sp>
        <p:nvSpPr>
          <p:cNvPr id="35" name="TextBox 33"/>
          <p:cNvSpPr txBox="1">
            <a:spLocks noChangeArrowheads="1"/>
          </p:cNvSpPr>
          <p:nvPr/>
        </p:nvSpPr>
        <p:spPr bwMode="auto">
          <a:xfrm>
            <a:off x="2702572" y="3717032"/>
            <a:ext cx="1584325" cy="338137"/>
          </a:xfrm>
          <a:prstGeom prst="rect">
            <a:avLst/>
          </a:prstGeom>
          <a:noFill/>
          <a:ln w="9525">
            <a:noFill/>
            <a:miter lim="800000"/>
            <a:headEnd/>
            <a:tailEnd/>
          </a:ln>
        </p:spPr>
        <p:txBody>
          <a:bodyPr>
            <a:spAutoFit/>
          </a:bodyPr>
          <a:lstStyle/>
          <a:p>
            <a:r>
              <a:rPr lang="en-GB" sz="1600" dirty="0">
                <a:latin typeface="Calibri" pitchFamily="34" charset="0"/>
              </a:rPr>
              <a:t>Queries</a:t>
            </a:r>
          </a:p>
        </p:txBody>
      </p:sp>
      <p:sp>
        <p:nvSpPr>
          <p:cNvPr id="36" name="TextBox 34"/>
          <p:cNvSpPr txBox="1">
            <a:spLocks noChangeArrowheads="1"/>
          </p:cNvSpPr>
          <p:nvPr/>
        </p:nvSpPr>
        <p:spPr bwMode="auto">
          <a:xfrm>
            <a:off x="979874" y="4572992"/>
            <a:ext cx="2190750" cy="584200"/>
          </a:xfrm>
          <a:prstGeom prst="rect">
            <a:avLst/>
          </a:prstGeom>
          <a:noFill/>
          <a:ln w="9525">
            <a:noFill/>
            <a:miter lim="800000"/>
            <a:headEnd/>
            <a:tailEnd/>
          </a:ln>
        </p:spPr>
        <p:txBody>
          <a:bodyPr>
            <a:spAutoFit/>
          </a:bodyPr>
          <a:lstStyle/>
          <a:p>
            <a:pPr algn="ctr"/>
            <a:r>
              <a:rPr lang="en-GB" sz="1600" dirty="0">
                <a:latin typeface="Calibri" pitchFamily="34" charset="0"/>
              </a:rPr>
              <a:t>Package Descriptions</a:t>
            </a:r>
          </a:p>
          <a:p>
            <a:pPr algn="ctr"/>
            <a:r>
              <a:rPr lang="en-GB" sz="1600" dirty="0">
                <a:latin typeface="Calibri" pitchFamily="34" charset="0"/>
              </a:rPr>
              <a:t>Query responses</a:t>
            </a:r>
          </a:p>
        </p:txBody>
      </p:sp>
      <p:sp>
        <p:nvSpPr>
          <p:cNvPr id="37" name="TextBox 35"/>
          <p:cNvSpPr txBox="1">
            <a:spLocks noChangeArrowheads="1"/>
          </p:cNvSpPr>
          <p:nvPr/>
        </p:nvSpPr>
        <p:spPr bwMode="auto">
          <a:xfrm>
            <a:off x="5728474" y="4725144"/>
            <a:ext cx="896938"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38" name="TextBox 36"/>
          <p:cNvSpPr txBox="1">
            <a:spLocks noChangeArrowheads="1"/>
          </p:cNvSpPr>
          <p:nvPr/>
        </p:nvSpPr>
        <p:spPr bwMode="auto">
          <a:xfrm>
            <a:off x="1537905" y="5473092"/>
            <a:ext cx="2136775" cy="584200"/>
          </a:xfrm>
          <a:prstGeom prst="rect">
            <a:avLst/>
          </a:prstGeom>
          <a:noFill/>
          <a:ln w="9525">
            <a:noFill/>
            <a:miter lim="800000"/>
            <a:headEnd/>
            <a:tailEnd/>
          </a:ln>
        </p:spPr>
        <p:txBody>
          <a:bodyPr>
            <a:spAutoFit/>
          </a:bodyPr>
          <a:lstStyle/>
          <a:p>
            <a:pPr algn="r"/>
            <a:r>
              <a:rPr lang="en-GB" sz="1600" dirty="0">
                <a:latin typeface="Calibri" pitchFamily="34" charset="0"/>
              </a:rPr>
              <a:t>Queries</a:t>
            </a:r>
          </a:p>
          <a:p>
            <a:pPr algn="r"/>
            <a:r>
              <a:rPr lang="en-GB" sz="1600" dirty="0">
                <a:latin typeface="Calibri" pitchFamily="34" charset="0"/>
              </a:rPr>
              <a:t>Order Requests</a:t>
            </a:r>
          </a:p>
        </p:txBody>
      </p:sp>
      <p:sp>
        <p:nvSpPr>
          <p:cNvPr id="39" name="TextBox 37"/>
          <p:cNvSpPr txBox="1">
            <a:spLocks noChangeArrowheads="1"/>
          </p:cNvSpPr>
          <p:nvPr/>
        </p:nvSpPr>
        <p:spPr bwMode="auto">
          <a:xfrm>
            <a:off x="5194861" y="5617148"/>
            <a:ext cx="3600000" cy="584200"/>
          </a:xfrm>
          <a:prstGeom prst="rect">
            <a:avLst/>
          </a:prstGeom>
          <a:noFill/>
          <a:ln w="9525">
            <a:noFill/>
            <a:miter lim="800000"/>
            <a:headEnd/>
            <a:tailEnd/>
          </a:ln>
        </p:spPr>
        <p:txBody>
          <a:bodyPr wrap="square" rIns="0">
            <a:spAutoFit/>
          </a:bodyPr>
          <a:lstStyle/>
          <a:p>
            <a:r>
              <a:rPr lang="en-GB" sz="1600" dirty="0">
                <a:latin typeface="Calibri" pitchFamily="34" charset="0"/>
              </a:rPr>
              <a:t>Query responses</a:t>
            </a:r>
          </a:p>
          <a:p>
            <a:r>
              <a:rPr lang="en-GB" sz="1600" dirty="0">
                <a:latin typeface="Calibri" pitchFamily="34" charset="0"/>
              </a:rPr>
              <a:t>Dissemination Information Packages (DIP)</a:t>
            </a:r>
          </a:p>
        </p:txBody>
      </p:sp>
      <p:sp>
        <p:nvSpPr>
          <p:cNvPr id="40" name="TextBox 40"/>
          <p:cNvSpPr txBox="1">
            <a:spLocks noChangeArrowheads="1"/>
          </p:cNvSpPr>
          <p:nvPr/>
        </p:nvSpPr>
        <p:spPr bwMode="auto">
          <a:xfrm>
            <a:off x="7162772" y="2553455"/>
            <a:ext cx="898525" cy="338137"/>
          </a:xfrm>
          <a:prstGeom prst="rect">
            <a:avLst/>
          </a:prstGeom>
          <a:noFill/>
          <a:ln w="9525">
            <a:noFill/>
            <a:miter lim="800000"/>
            <a:headEnd/>
            <a:tailEnd/>
          </a:ln>
        </p:spPr>
        <p:txBody>
          <a:bodyPr>
            <a:spAutoFit/>
          </a:bodyPr>
          <a:lstStyle/>
          <a:p>
            <a:r>
              <a:rPr lang="en-GB" sz="1600" dirty="0">
                <a:latin typeface="Calibri" pitchFamily="34" charset="0"/>
              </a:rPr>
              <a:t>AIPs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027657" y="335211"/>
            <a:ext cx="5148572" cy="519351"/>
          </a:xfrm>
          <a:prstGeom prst="ellipse">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nchor="ctr">
            <a:spAutoFit/>
          </a:bodyPr>
          <a:lstStyle>
            <a:defPPr>
              <a:defRPr lang="en-US"/>
            </a:defPPr>
            <a:lvl1pPr algn="ctr"/>
          </a:lstStyle>
          <a:p>
            <a:r>
              <a:rPr lang="en-GB" dirty="0"/>
              <a:t>Content Information Identifier</a:t>
            </a:r>
          </a:p>
        </p:txBody>
      </p:sp>
      <p:sp>
        <p:nvSpPr>
          <p:cNvPr id="33795" name="TextBox 3"/>
          <p:cNvSpPr txBox="1">
            <a:spLocks noChangeArrowheads="1"/>
          </p:cNvSpPr>
          <p:nvPr/>
        </p:nvSpPr>
        <p:spPr bwMode="auto">
          <a:xfrm>
            <a:off x="2992438" y="2625001"/>
            <a:ext cx="3213100" cy="519351"/>
          </a:xfrm>
          <a:prstGeom prst="ellipse">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defPPr>
              <a:defRPr lang="en-US"/>
            </a:defPPr>
            <a:lvl1pPr algn="ctr"/>
          </a:lstStyle>
          <a:p>
            <a:r>
              <a:rPr lang="en-GB"/>
              <a:t>AIP Identifier</a:t>
            </a:r>
          </a:p>
        </p:txBody>
      </p:sp>
      <p:sp>
        <p:nvSpPr>
          <p:cNvPr id="11" name="Rectangle 10"/>
          <p:cNvSpPr/>
          <p:nvPr/>
        </p:nvSpPr>
        <p:spPr bwMode="auto">
          <a:xfrm>
            <a:off x="285750" y="4706938"/>
            <a:ext cx="8653463" cy="1971675"/>
          </a:xfrm>
          <a:prstGeom prst="rect">
            <a:avLst/>
          </a:prstGeom>
          <a:gradFill>
            <a:gsLst>
              <a:gs pos="0">
                <a:srgbClr val="03D4A8"/>
              </a:gs>
              <a:gs pos="25000">
                <a:srgbClr val="21D6E0"/>
              </a:gs>
              <a:gs pos="75000">
                <a:srgbClr val="0087E6"/>
              </a:gs>
              <a:gs pos="100000">
                <a:srgbClr val="005CBF"/>
              </a:gs>
            </a:gsLst>
            <a:lin ang="16200000" scaled="0"/>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fontAlgn="auto">
              <a:spcBef>
                <a:spcPts val="0"/>
              </a:spcBef>
              <a:spcAft>
                <a:spcPts val="0"/>
              </a:spcAft>
            </a:pPr>
            <a:endParaRPr lang="en-GB" sz="2400" b="1">
              <a:solidFill>
                <a:schemeClr val="dk1"/>
              </a:solidFill>
            </a:endParaRPr>
          </a:p>
        </p:txBody>
      </p:sp>
      <p:sp>
        <p:nvSpPr>
          <p:cNvPr id="9" name="Rounded Rectangle 8"/>
          <p:cNvSpPr/>
          <p:nvPr/>
        </p:nvSpPr>
        <p:spPr>
          <a:xfrm>
            <a:off x="2443163" y="1453833"/>
            <a:ext cx="4308475" cy="408623"/>
          </a:xfrm>
          <a:prstGeom prst="round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r>
              <a:rPr lang="en-GB" dirty="0"/>
              <a:t>Descriptive Information Mapping</a:t>
            </a:r>
          </a:p>
        </p:txBody>
      </p:sp>
      <p:sp>
        <p:nvSpPr>
          <p:cNvPr id="10" name="Rounded Rectangle 9"/>
          <p:cNvSpPr/>
          <p:nvPr/>
        </p:nvSpPr>
        <p:spPr>
          <a:xfrm>
            <a:off x="2454275" y="3736658"/>
            <a:ext cx="4308475" cy="408623"/>
          </a:xfrm>
          <a:prstGeom prst="round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r>
              <a:rPr lang="en-GB" dirty="0"/>
              <a:t>Archival Storage Mapping</a:t>
            </a:r>
          </a:p>
        </p:txBody>
      </p:sp>
      <p:cxnSp>
        <p:nvCxnSpPr>
          <p:cNvPr id="13" name="Straight Arrow Connector 12"/>
          <p:cNvCxnSpPr>
            <a:stCxn id="33794" idx="4"/>
            <a:endCxn id="9" idx="0"/>
          </p:cNvCxnSpPr>
          <p:nvPr/>
        </p:nvCxnSpPr>
        <p:spPr>
          <a:xfrm flipH="1">
            <a:off x="4597401" y="854562"/>
            <a:ext cx="4542" cy="599271"/>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33795" idx="0"/>
          </p:cNvCxnSpPr>
          <p:nvPr/>
        </p:nvCxnSpPr>
        <p:spPr>
          <a:xfrm>
            <a:off x="4597401" y="1862456"/>
            <a:ext cx="1587" cy="762545"/>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3795" idx="4"/>
            <a:endCxn id="10" idx="0"/>
          </p:cNvCxnSpPr>
          <p:nvPr/>
        </p:nvCxnSpPr>
        <p:spPr>
          <a:xfrm>
            <a:off x="4598988" y="3144352"/>
            <a:ext cx="9525" cy="592306"/>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a:endCxn id="11" idx="0"/>
          </p:cNvCxnSpPr>
          <p:nvPr/>
        </p:nvCxnSpPr>
        <p:spPr>
          <a:xfrm>
            <a:off x="4608513" y="4145281"/>
            <a:ext cx="3969" cy="56165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05538" y="2884677"/>
            <a:ext cx="2449512" cy="0"/>
          </a:xfrm>
          <a:prstGeom prst="line">
            <a:avLst/>
          </a:prstGeom>
          <a:ln w="317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6088" y="2909446"/>
            <a:ext cx="2546350" cy="0"/>
          </a:xfrm>
          <a:prstGeom prst="line">
            <a:avLst/>
          </a:prstGeom>
          <a:ln w="317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805" name="TextBox 26"/>
          <p:cNvSpPr txBox="1">
            <a:spLocks noChangeArrowheads="1"/>
          </p:cNvSpPr>
          <p:nvPr/>
        </p:nvSpPr>
        <p:spPr bwMode="auto">
          <a:xfrm>
            <a:off x="285750" y="2982913"/>
            <a:ext cx="2460625" cy="369887"/>
          </a:xfrm>
          <a:prstGeom prst="rect">
            <a:avLst/>
          </a:prstGeom>
          <a:noFill/>
          <a:ln w="9525">
            <a:noFill/>
            <a:miter lim="800000"/>
            <a:headEnd/>
            <a:tailEnd/>
          </a:ln>
        </p:spPr>
        <p:txBody>
          <a:bodyPr>
            <a:spAutoFit/>
          </a:bodyPr>
          <a:lstStyle/>
          <a:p>
            <a:pPr algn="ctr"/>
            <a:r>
              <a:rPr lang="en-GB" dirty="0">
                <a:latin typeface="Calibri" pitchFamily="34" charset="0"/>
              </a:rPr>
              <a:t>Archival Storage View</a:t>
            </a:r>
          </a:p>
        </p:txBody>
      </p:sp>
      <p:sp>
        <p:nvSpPr>
          <p:cNvPr id="33806" name="TextBox 27"/>
          <p:cNvSpPr txBox="1">
            <a:spLocks noChangeArrowheads="1"/>
          </p:cNvSpPr>
          <p:nvPr/>
        </p:nvSpPr>
        <p:spPr bwMode="auto">
          <a:xfrm>
            <a:off x="285750" y="2235200"/>
            <a:ext cx="2460625" cy="646113"/>
          </a:xfrm>
          <a:prstGeom prst="rect">
            <a:avLst/>
          </a:prstGeom>
          <a:noFill/>
          <a:ln w="9525">
            <a:noFill/>
            <a:miter lim="800000"/>
            <a:headEnd/>
            <a:tailEnd/>
          </a:ln>
        </p:spPr>
        <p:txBody>
          <a:bodyPr>
            <a:spAutoFit/>
          </a:bodyPr>
          <a:lstStyle/>
          <a:p>
            <a:pPr algn="ctr"/>
            <a:r>
              <a:rPr lang="en-GB" dirty="0">
                <a:latin typeface="Calibri" pitchFamily="34" charset="0"/>
              </a:rPr>
              <a:t>Data Management and Access View</a:t>
            </a:r>
          </a:p>
        </p:txBody>
      </p:sp>
      <p:sp>
        <p:nvSpPr>
          <p:cNvPr id="25" name="TextBox 18"/>
          <p:cNvSpPr txBox="1">
            <a:spLocks noChangeArrowheads="1"/>
          </p:cNvSpPr>
          <p:nvPr/>
        </p:nvSpPr>
        <p:spPr bwMode="auto">
          <a:xfrm>
            <a:off x="3713162" y="4851101"/>
            <a:ext cx="1800225" cy="822305"/>
          </a:xfrm>
          <a:prstGeom prst="ellipse">
            <a:avLst/>
          </a:prstGeom>
          <a:gradFill>
            <a:gsLst>
              <a:gs pos="0">
                <a:srgbClr val="996633">
                  <a:lumMod val="56000"/>
                  <a:lumOff val="44000"/>
                </a:srgbClr>
              </a:gs>
              <a:gs pos="70000">
                <a:srgbClr val="663300">
                  <a:lumMod val="72000"/>
                  <a:lumOff val="28000"/>
                </a:srgbClr>
              </a:gs>
              <a:gs pos="30000">
                <a:srgbClr val="996633">
                  <a:lumMod val="70000"/>
                  <a:lumOff val="30000"/>
                </a:srgbClr>
              </a:gs>
              <a:gs pos="100000">
                <a:srgbClr val="663300"/>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600" b="1" dirty="0"/>
              <a:t>Packaging Information</a:t>
            </a:r>
          </a:p>
        </p:txBody>
      </p:sp>
      <p:sp>
        <p:nvSpPr>
          <p:cNvPr id="27" name="TextBox 2"/>
          <p:cNvSpPr txBox="1">
            <a:spLocks noChangeArrowheads="1"/>
          </p:cNvSpPr>
          <p:nvPr/>
        </p:nvSpPr>
        <p:spPr bwMode="auto">
          <a:xfrm>
            <a:off x="6189579" y="5252702"/>
            <a:ext cx="2449512" cy="1168539"/>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defPPr>
              <a:defRPr lang="en-US"/>
            </a:defPPr>
            <a:lvl1pPr algn="ctr">
              <a:defRPr sz="2400">
                <a:solidFill>
                  <a:prstClr val="black"/>
                </a:solidFill>
              </a:defRPr>
            </a:lvl1pPr>
          </a:lstStyle>
          <a:p>
            <a:r>
              <a:rPr lang="en-GB" sz="1600" dirty="0"/>
              <a:t>Preservation Description</a:t>
            </a:r>
          </a:p>
          <a:p>
            <a:r>
              <a:rPr lang="en-GB" sz="1600" dirty="0"/>
              <a:t>Information</a:t>
            </a:r>
          </a:p>
        </p:txBody>
      </p:sp>
      <p:sp>
        <p:nvSpPr>
          <p:cNvPr id="28" name="TextBox 3"/>
          <p:cNvSpPr txBox="1">
            <a:spLocks noChangeArrowheads="1"/>
          </p:cNvSpPr>
          <p:nvPr/>
        </p:nvSpPr>
        <p:spPr bwMode="auto">
          <a:xfrm>
            <a:off x="1259632" y="5434833"/>
            <a:ext cx="1804814" cy="822305"/>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defPPr>
              <a:defRPr lang="en-US"/>
            </a:defPPr>
            <a:lvl1pPr algn="ctr">
              <a:defRPr sz="2400">
                <a:solidFill>
                  <a:prstClr val="black"/>
                </a:solidFill>
              </a:defRPr>
            </a:lvl1pPr>
          </a:lstStyle>
          <a:p>
            <a:r>
              <a:rPr lang="en-GB" sz="1600" dirty="0"/>
              <a:t>Content Information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hape 23"/>
          <p:cNvCxnSpPr>
            <a:stCxn id="34832" idx="1"/>
            <a:endCxn id="34824" idx="3"/>
          </p:cNvCxnSpPr>
          <p:nvPr/>
        </p:nvCxnSpPr>
        <p:spPr>
          <a:xfrm rot="10800000" flipH="1">
            <a:off x="2127649" y="2210508"/>
            <a:ext cx="5299963" cy="11758"/>
          </a:xfrm>
          <a:prstGeom prst="bentConnector5">
            <a:avLst>
              <a:gd name="adj1" fmla="val -4313"/>
              <a:gd name="adj2" fmla="val 7413948"/>
              <a:gd name="adj3" fmla="val 104313"/>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grpSp>
        <p:nvGrpSpPr>
          <p:cNvPr id="34818" name="Group 10"/>
          <p:cNvGrpSpPr>
            <a:grpSpLocks/>
          </p:cNvGrpSpPr>
          <p:nvPr/>
        </p:nvGrpSpPr>
        <p:grpSpPr bwMode="auto">
          <a:xfrm>
            <a:off x="2089150" y="2022475"/>
            <a:ext cx="1643063" cy="1130301"/>
            <a:chOff x="993726" y="2005593"/>
            <a:chExt cx="1643085" cy="1131303"/>
          </a:xfrm>
          <a:blipFill>
            <a:blip r:embed="rId3"/>
            <a:tile tx="0" ty="0" sx="100000" sy="100000" flip="none" algn="tl"/>
          </a:blipFill>
        </p:grpSpPr>
        <p:sp>
          <p:nvSpPr>
            <p:cNvPr id="4" name="Rectangle 3"/>
            <p:cNvSpPr/>
            <p:nvPr/>
          </p:nvSpPr>
          <p:spPr>
            <a:xfrm>
              <a:off x="993726" y="2005593"/>
              <a:ext cx="1643085" cy="1131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30" name="TextBox 4"/>
            <p:cNvSpPr txBox="1">
              <a:spLocks noChangeArrowheads="1"/>
            </p:cNvSpPr>
            <p:nvPr/>
          </p:nvSpPr>
          <p:spPr bwMode="auto">
            <a:xfrm>
              <a:off x="1298532" y="2376474"/>
              <a:ext cx="985851" cy="369332"/>
            </a:xfrm>
            <a:prstGeom prst="rect">
              <a:avLst/>
            </a:prstGeom>
            <a:grpFill/>
            <a:ln w="9525">
              <a:noFill/>
              <a:miter lim="800000"/>
              <a:headEnd/>
              <a:tailEnd/>
            </a:ln>
          </p:spPr>
          <p:txBody>
            <a:bodyPr>
              <a:spAutoFit/>
            </a:bodyPr>
            <a:lstStyle/>
            <a:p>
              <a:pPr algn="ctr"/>
              <a:r>
                <a:rPr lang="en-GB"/>
                <a:t>OAIS</a:t>
              </a:r>
            </a:p>
          </p:txBody>
        </p:sp>
        <p:sp>
          <p:nvSpPr>
            <p:cNvPr id="34831" name="TextBox 5"/>
            <p:cNvSpPr txBox="1">
              <a:spLocks noChangeArrowheads="1"/>
            </p:cNvSpPr>
            <p:nvPr/>
          </p:nvSpPr>
          <p:spPr bwMode="auto">
            <a:xfrm>
              <a:off x="2069865" y="2038458"/>
              <a:ext cx="547695" cy="338554"/>
            </a:xfrm>
            <a:prstGeom prst="rect">
              <a:avLst/>
            </a:prstGeom>
            <a:grpFill/>
            <a:ln w="9525">
              <a:noFill/>
              <a:miter lim="800000"/>
              <a:headEnd/>
              <a:tailEnd/>
            </a:ln>
          </p:spPr>
          <p:txBody>
            <a:bodyPr>
              <a:spAutoFit/>
            </a:bodyPr>
            <a:lstStyle/>
            <a:p>
              <a:r>
                <a:rPr lang="en-GB" sz="1600" dirty="0"/>
                <a:t>Acc</a:t>
              </a:r>
            </a:p>
          </p:txBody>
        </p:sp>
        <p:sp>
          <p:nvSpPr>
            <p:cNvPr id="34832" name="TextBox 6"/>
            <p:cNvSpPr txBox="1">
              <a:spLocks noChangeArrowheads="1"/>
            </p:cNvSpPr>
            <p:nvPr/>
          </p:nvSpPr>
          <p:spPr bwMode="auto">
            <a:xfrm>
              <a:off x="1032227" y="2036284"/>
              <a:ext cx="547695" cy="338554"/>
            </a:xfrm>
            <a:prstGeom prst="rect">
              <a:avLst/>
            </a:prstGeom>
            <a:grpFill/>
            <a:ln w="9525">
              <a:noFill/>
              <a:miter lim="800000"/>
              <a:headEnd/>
              <a:tailEnd/>
            </a:ln>
          </p:spPr>
          <p:txBody>
            <a:bodyPr>
              <a:spAutoFit/>
            </a:bodyPr>
            <a:lstStyle/>
            <a:p>
              <a:r>
                <a:rPr lang="en-GB" sz="1600" dirty="0" err="1"/>
                <a:t>Ing</a:t>
              </a:r>
              <a:endParaRPr lang="en-GB" sz="1600" dirty="0"/>
            </a:p>
          </p:txBody>
        </p:sp>
        <p:sp>
          <p:nvSpPr>
            <p:cNvPr id="34834" name="TextBox 8"/>
            <p:cNvSpPr txBox="1">
              <a:spLocks noChangeArrowheads="1"/>
            </p:cNvSpPr>
            <p:nvPr/>
          </p:nvSpPr>
          <p:spPr bwMode="auto">
            <a:xfrm>
              <a:off x="1584285" y="2786081"/>
              <a:ext cx="547695" cy="338554"/>
            </a:xfrm>
            <a:prstGeom prst="rect">
              <a:avLst/>
            </a:prstGeom>
            <a:grpFill/>
            <a:ln w="9525">
              <a:noFill/>
              <a:miter lim="800000"/>
              <a:headEnd/>
              <a:tailEnd/>
            </a:ln>
          </p:spPr>
          <p:txBody>
            <a:bodyPr lIns="36000" rIns="36000">
              <a:spAutoFit/>
            </a:bodyPr>
            <a:lstStyle/>
            <a:p>
              <a:endParaRPr lang="en-GB" sz="1600" dirty="0"/>
            </a:p>
          </p:txBody>
        </p:sp>
      </p:grpSp>
      <p:grpSp>
        <p:nvGrpSpPr>
          <p:cNvPr id="34819" name="Group 11"/>
          <p:cNvGrpSpPr>
            <a:grpSpLocks/>
          </p:cNvGrpSpPr>
          <p:nvPr/>
        </p:nvGrpSpPr>
        <p:grpSpPr bwMode="auto">
          <a:xfrm>
            <a:off x="5813425" y="2022474"/>
            <a:ext cx="1643063" cy="1131888"/>
            <a:chOff x="993726" y="2005569"/>
            <a:chExt cx="1643085" cy="1131327"/>
          </a:xfrm>
          <a:blipFill>
            <a:blip r:embed="rId3"/>
            <a:tile tx="0" ty="0" sx="100000" sy="100000" flip="none" algn="tl"/>
          </a:blipFill>
        </p:grpSpPr>
        <p:sp>
          <p:nvSpPr>
            <p:cNvPr id="13" name="Rectangle 12"/>
            <p:cNvSpPr/>
            <p:nvPr/>
          </p:nvSpPr>
          <p:spPr>
            <a:xfrm>
              <a:off x="993726" y="2005569"/>
              <a:ext cx="1643085" cy="11313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23" name="TextBox 13"/>
            <p:cNvSpPr txBox="1">
              <a:spLocks noChangeArrowheads="1"/>
            </p:cNvSpPr>
            <p:nvPr/>
          </p:nvSpPr>
          <p:spPr bwMode="auto">
            <a:xfrm>
              <a:off x="1298532" y="2376474"/>
              <a:ext cx="985851" cy="369332"/>
            </a:xfrm>
            <a:prstGeom prst="rect">
              <a:avLst/>
            </a:prstGeom>
            <a:grpFill/>
            <a:ln w="9525">
              <a:noFill/>
              <a:miter lim="800000"/>
              <a:headEnd/>
              <a:tailEnd/>
            </a:ln>
          </p:spPr>
          <p:txBody>
            <a:bodyPr>
              <a:spAutoFit/>
            </a:bodyPr>
            <a:lstStyle/>
            <a:p>
              <a:pPr algn="ctr"/>
              <a:r>
                <a:rPr lang="en-GB"/>
                <a:t>OAIS</a:t>
              </a:r>
            </a:p>
          </p:txBody>
        </p:sp>
        <p:sp>
          <p:nvSpPr>
            <p:cNvPr id="34824" name="TextBox 14"/>
            <p:cNvSpPr txBox="1">
              <a:spLocks noChangeArrowheads="1"/>
            </p:cNvSpPr>
            <p:nvPr/>
          </p:nvSpPr>
          <p:spPr bwMode="auto">
            <a:xfrm>
              <a:off x="2060240" y="2024233"/>
              <a:ext cx="547695" cy="338554"/>
            </a:xfrm>
            <a:prstGeom prst="rect">
              <a:avLst/>
            </a:prstGeom>
            <a:grpFill/>
            <a:ln w="9525">
              <a:noFill/>
              <a:miter lim="800000"/>
              <a:headEnd/>
              <a:tailEnd/>
            </a:ln>
          </p:spPr>
          <p:txBody>
            <a:bodyPr>
              <a:spAutoFit/>
            </a:bodyPr>
            <a:lstStyle/>
            <a:p>
              <a:r>
                <a:rPr lang="en-GB" sz="1600" dirty="0" err="1"/>
                <a:t>Acc</a:t>
              </a:r>
              <a:endParaRPr lang="en-GB" sz="1600" dirty="0"/>
            </a:p>
          </p:txBody>
        </p:sp>
        <p:sp>
          <p:nvSpPr>
            <p:cNvPr id="34825" name="TextBox 15"/>
            <p:cNvSpPr txBox="1">
              <a:spLocks noChangeArrowheads="1"/>
            </p:cNvSpPr>
            <p:nvPr/>
          </p:nvSpPr>
          <p:spPr bwMode="auto">
            <a:xfrm>
              <a:off x="1022601" y="2026596"/>
              <a:ext cx="547695" cy="338554"/>
            </a:xfrm>
            <a:prstGeom prst="rect">
              <a:avLst/>
            </a:prstGeom>
            <a:grpFill/>
            <a:ln w="9525">
              <a:noFill/>
              <a:miter lim="800000"/>
              <a:headEnd/>
              <a:tailEnd/>
            </a:ln>
          </p:spPr>
          <p:txBody>
            <a:bodyPr>
              <a:spAutoFit/>
            </a:bodyPr>
            <a:lstStyle/>
            <a:p>
              <a:r>
                <a:rPr lang="en-GB" sz="1600" dirty="0" err="1"/>
                <a:t>Ing</a:t>
              </a:r>
              <a:endParaRPr lang="en-GB" sz="1600" dirty="0"/>
            </a:p>
          </p:txBody>
        </p:sp>
        <p:sp>
          <p:nvSpPr>
            <p:cNvPr id="34827" name="TextBox 17"/>
            <p:cNvSpPr txBox="1">
              <a:spLocks noChangeArrowheads="1"/>
            </p:cNvSpPr>
            <p:nvPr/>
          </p:nvSpPr>
          <p:spPr bwMode="auto">
            <a:xfrm>
              <a:off x="1584285" y="2786081"/>
              <a:ext cx="547695" cy="338554"/>
            </a:xfrm>
            <a:prstGeom prst="rect">
              <a:avLst/>
            </a:prstGeom>
            <a:grpFill/>
            <a:ln w="9525">
              <a:noFill/>
              <a:miter lim="800000"/>
              <a:headEnd/>
              <a:tailEnd/>
            </a:ln>
          </p:spPr>
          <p:txBody>
            <a:bodyPr lIns="36000" rIns="36000">
              <a:spAutoFit/>
            </a:bodyPr>
            <a:lstStyle/>
            <a:p>
              <a:endParaRPr lang="en-GB" sz="1600" dirty="0"/>
            </a:p>
          </p:txBody>
        </p:sp>
      </p:grpSp>
      <p:cxnSp>
        <p:nvCxnSpPr>
          <p:cNvPr id="21" name="Straight Arrow Connector 20"/>
          <p:cNvCxnSpPr/>
          <p:nvPr/>
        </p:nvCxnSpPr>
        <p:spPr>
          <a:xfrm>
            <a:off x="3732213" y="2190751"/>
            <a:ext cx="2081212"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0" name="TextBox 6"/>
          <p:cNvSpPr txBox="1">
            <a:spLocks noChangeArrowheads="1"/>
          </p:cNvSpPr>
          <p:nvPr/>
        </p:nvSpPr>
        <p:spPr bwMode="auto">
          <a:xfrm>
            <a:off x="2231739" y="2785055"/>
            <a:ext cx="1404157" cy="338554"/>
          </a:xfrm>
          <a:prstGeom prst="rect">
            <a:avLst/>
          </a:prstGeom>
          <a:noFill/>
          <a:ln w="9525">
            <a:noFill/>
            <a:miter lim="800000"/>
            <a:headEnd/>
            <a:tailEnd/>
          </a:ln>
        </p:spPr>
        <p:txBody>
          <a:bodyPr wrap="square">
            <a:spAutoFit/>
          </a:bodyPr>
          <a:lstStyle/>
          <a:p>
            <a:pPr algn="ctr"/>
            <a:r>
              <a:rPr lang="en-GB" sz="1600" dirty="0"/>
              <a:t>Admin</a:t>
            </a:r>
          </a:p>
        </p:txBody>
      </p:sp>
      <p:sp>
        <p:nvSpPr>
          <p:cNvPr id="23" name="TextBox 6"/>
          <p:cNvSpPr txBox="1">
            <a:spLocks noChangeArrowheads="1"/>
          </p:cNvSpPr>
          <p:nvPr/>
        </p:nvSpPr>
        <p:spPr bwMode="auto">
          <a:xfrm>
            <a:off x="5813425" y="2794680"/>
            <a:ext cx="1643063" cy="338554"/>
          </a:xfrm>
          <a:prstGeom prst="rect">
            <a:avLst/>
          </a:prstGeom>
          <a:noFill/>
          <a:ln w="9525">
            <a:noFill/>
            <a:miter lim="800000"/>
            <a:headEnd/>
            <a:tailEnd/>
          </a:ln>
        </p:spPr>
        <p:txBody>
          <a:bodyPr wrap="square">
            <a:spAutoFit/>
          </a:bodyPr>
          <a:lstStyle/>
          <a:p>
            <a:pPr algn="ctr"/>
            <a:r>
              <a:rPr lang="en-GB" sz="1600" dirty="0"/>
              <a:t>Admin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hape 22"/>
          <p:cNvCxnSpPr>
            <a:stCxn id="0" idx="0"/>
            <a:endCxn id="35864" idx="1"/>
          </p:cNvCxnSpPr>
          <p:nvPr/>
        </p:nvCxnSpPr>
        <p:spPr>
          <a:xfrm flipV="1">
            <a:off x="1687513" y="1459439"/>
            <a:ext cx="2044700" cy="1731436"/>
          </a:xfrm>
          <a:prstGeom prst="bentConnector3">
            <a:avLst>
              <a:gd name="adj1" fmla="val 31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35863" idx="3"/>
            <a:endCxn id="0" idx="0"/>
          </p:cNvCxnSpPr>
          <p:nvPr/>
        </p:nvCxnSpPr>
        <p:spPr>
          <a:xfrm>
            <a:off x="5375275" y="1430338"/>
            <a:ext cx="2701925" cy="1760537"/>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7" name="Shape 26"/>
          <p:cNvCxnSpPr>
            <a:stCxn id="0" idx="2"/>
            <a:endCxn id="35857" idx="1"/>
          </p:cNvCxnSpPr>
          <p:nvPr/>
        </p:nvCxnSpPr>
        <p:spPr>
          <a:xfrm rot="16200000" flipH="1">
            <a:off x="2424113" y="3003550"/>
            <a:ext cx="625475" cy="2098675"/>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35856" idx="3"/>
            <a:endCxn id="0" idx="2"/>
          </p:cNvCxnSpPr>
          <p:nvPr/>
        </p:nvCxnSpPr>
        <p:spPr>
          <a:xfrm flipV="1">
            <a:off x="5430838" y="3740150"/>
            <a:ext cx="2646362" cy="641350"/>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16090" y="1019142"/>
            <a:ext cx="1387494" cy="369332"/>
          </a:xfrm>
          <a:prstGeom prst="rect">
            <a:avLst/>
          </a:prstGeom>
          <a:noFill/>
        </p:spPr>
        <p:txBody>
          <a:bodyPr wrap="square" rtlCol="0">
            <a:spAutoFit/>
          </a:bodyPr>
          <a:lstStyle/>
          <a:p>
            <a:r>
              <a:rPr lang="en-GB" i="1" dirty="0"/>
              <a:t>Method B</a:t>
            </a:r>
          </a:p>
        </p:txBody>
      </p:sp>
      <p:sp>
        <p:nvSpPr>
          <p:cNvPr id="26" name="TextBox 25"/>
          <p:cNvSpPr txBox="1"/>
          <p:nvPr/>
        </p:nvSpPr>
        <p:spPr>
          <a:xfrm>
            <a:off x="2168490" y="3996293"/>
            <a:ext cx="1387494" cy="369332"/>
          </a:xfrm>
          <a:prstGeom prst="rect">
            <a:avLst/>
          </a:prstGeom>
          <a:noFill/>
        </p:spPr>
        <p:txBody>
          <a:bodyPr wrap="square" rtlCol="0">
            <a:spAutoFit/>
          </a:bodyPr>
          <a:lstStyle/>
          <a:p>
            <a:r>
              <a:rPr lang="en-GB" i="1" dirty="0"/>
              <a:t>Method B</a:t>
            </a:r>
          </a:p>
        </p:txBody>
      </p:sp>
      <p:sp>
        <p:nvSpPr>
          <p:cNvPr id="28" name="TextBox 27"/>
          <p:cNvSpPr txBox="1"/>
          <p:nvPr/>
        </p:nvSpPr>
        <p:spPr>
          <a:xfrm>
            <a:off x="6032481" y="1033370"/>
            <a:ext cx="1387494" cy="369332"/>
          </a:xfrm>
          <a:prstGeom prst="rect">
            <a:avLst/>
          </a:prstGeom>
          <a:noFill/>
        </p:spPr>
        <p:txBody>
          <a:bodyPr wrap="square" rtlCol="0">
            <a:spAutoFit/>
          </a:bodyPr>
          <a:lstStyle/>
          <a:p>
            <a:r>
              <a:rPr lang="en-GB" i="1" dirty="0"/>
              <a:t>Method A</a:t>
            </a:r>
          </a:p>
        </p:txBody>
      </p:sp>
      <p:sp>
        <p:nvSpPr>
          <p:cNvPr id="29" name="TextBox 28"/>
          <p:cNvSpPr txBox="1"/>
          <p:nvPr/>
        </p:nvSpPr>
        <p:spPr>
          <a:xfrm>
            <a:off x="6032481" y="3996293"/>
            <a:ext cx="1387494" cy="369332"/>
          </a:xfrm>
          <a:prstGeom prst="rect">
            <a:avLst/>
          </a:prstGeom>
          <a:noFill/>
        </p:spPr>
        <p:txBody>
          <a:bodyPr wrap="square" rtlCol="0">
            <a:spAutoFit/>
          </a:bodyPr>
          <a:lstStyle/>
          <a:p>
            <a:r>
              <a:rPr lang="en-GB" i="1" dirty="0"/>
              <a:t>Method A</a:t>
            </a:r>
          </a:p>
        </p:txBody>
      </p:sp>
      <p:sp>
        <p:nvSpPr>
          <p:cNvPr id="33" name="Afrundet rektangel 32"/>
          <p:cNvSpPr/>
          <p:nvPr/>
        </p:nvSpPr>
        <p:spPr>
          <a:xfrm>
            <a:off x="1043608" y="3193995"/>
            <a:ext cx="1296000"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p>
        </p:txBody>
      </p:sp>
      <p:sp>
        <p:nvSpPr>
          <p:cNvPr id="34" name="Afrundet rektangel 33"/>
          <p:cNvSpPr/>
          <p:nvPr/>
        </p:nvSpPr>
        <p:spPr>
          <a:xfrm>
            <a:off x="7419975" y="3202085"/>
            <a:ext cx="1296000"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p>
        </p:txBody>
      </p:sp>
      <p:sp>
        <p:nvSpPr>
          <p:cNvPr id="35" name="Rectangle 2"/>
          <p:cNvSpPr/>
          <p:nvPr/>
        </p:nvSpPr>
        <p:spPr bwMode="auto">
          <a:xfrm>
            <a:off x="3732213" y="1262063"/>
            <a:ext cx="1643062"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TextBox 3"/>
          <p:cNvSpPr txBox="1">
            <a:spLocks noChangeArrowheads="1"/>
          </p:cNvSpPr>
          <p:nvPr/>
        </p:nvSpPr>
        <p:spPr bwMode="auto">
          <a:xfrm>
            <a:off x="4037015" y="1633151"/>
            <a:ext cx="985837" cy="369515"/>
          </a:xfrm>
          <a:prstGeom prst="rect">
            <a:avLst/>
          </a:prstGeom>
          <a:blipFill>
            <a:blip r:embed="rId3"/>
            <a:tile tx="0" ty="0" sx="100000" sy="100000" flip="none" algn="tl"/>
          </a:blipFill>
          <a:ln w="9525">
            <a:noFill/>
            <a:miter lim="800000"/>
            <a:headEnd/>
            <a:tailEnd/>
          </a:ln>
        </p:spPr>
        <p:txBody>
          <a:bodyPr>
            <a:spAutoFit/>
          </a:bodyPr>
          <a:lstStyle/>
          <a:p>
            <a:pPr algn="ctr"/>
            <a:r>
              <a:rPr lang="en-GB" dirty="0"/>
              <a:t>OAIS</a:t>
            </a:r>
          </a:p>
        </p:txBody>
      </p:sp>
      <p:sp>
        <p:nvSpPr>
          <p:cNvPr id="37" name="TextBox 4"/>
          <p:cNvSpPr txBox="1">
            <a:spLocks noChangeArrowheads="1"/>
          </p:cNvSpPr>
          <p:nvPr/>
        </p:nvSpPr>
        <p:spPr bwMode="auto">
          <a:xfrm>
            <a:off x="4827588" y="1261485"/>
            <a:ext cx="547687" cy="338722"/>
          </a:xfrm>
          <a:prstGeom prst="rect">
            <a:avLst/>
          </a:prstGeom>
          <a:noFill/>
          <a:ln w="9525">
            <a:noFill/>
            <a:miter lim="800000"/>
            <a:headEnd/>
            <a:tailEnd/>
          </a:ln>
        </p:spPr>
        <p:txBody>
          <a:bodyPr>
            <a:spAutoFit/>
          </a:bodyPr>
          <a:lstStyle/>
          <a:p>
            <a:r>
              <a:rPr lang="en-GB" sz="1600"/>
              <a:t>Acc</a:t>
            </a:r>
          </a:p>
        </p:txBody>
      </p:sp>
      <p:sp>
        <p:nvSpPr>
          <p:cNvPr id="38" name="TextBox 5"/>
          <p:cNvSpPr txBox="1">
            <a:spLocks noChangeArrowheads="1"/>
          </p:cNvSpPr>
          <p:nvPr/>
        </p:nvSpPr>
        <p:spPr bwMode="auto">
          <a:xfrm>
            <a:off x="3732213" y="1244600"/>
            <a:ext cx="547687"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39" name="TextBox 6"/>
          <p:cNvSpPr txBox="1">
            <a:spLocks noChangeArrowheads="1"/>
          </p:cNvSpPr>
          <p:nvPr/>
        </p:nvSpPr>
        <p:spPr bwMode="auto">
          <a:xfrm>
            <a:off x="3732213" y="2045551"/>
            <a:ext cx="547687" cy="338722"/>
          </a:xfrm>
          <a:prstGeom prst="rect">
            <a:avLst/>
          </a:prstGeom>
          <a:noFill/>
          <a:ln w="9525">
            <a:noFill/>
            <a:miter lim="800000"/>
            <a:headEnd/>
            <a:tailEnd/>
          </a:ln>
        </p:spPr>
        <p:txBody>
          <a:bodyPr lIns="36000" rIns="36000">
            <a:spAutoFit/>
          </a:bodyPr>
          <a:lstStyle/>
          <a:p>
            <a:endParaRPr lang="en-GB" sz="1600" dirty="0"/>
          </a:p>
        </p:txBody>
      </p:sp>
      <p:sp>
        <p:nvSpPr>
          <p:cNvPr id="40" name="TextBox 7"/>
          <p:cNvSpPr txBox="1">
            <a:spLocks noChangeArrowheads="1"/>
          </p:cNvSpPr>
          <p:nvPr/>
        </p:nvSpPr>
        <p:spPr bwMode="auto">
          <a:xfrm>
            <a:off x="4322764" y="2042961"/>
            <a:ext cx="547687" cy="338722"/>
          </a:xfrm>
          <a:prstGeom prst="rect">
            <a:avLst/>
          </a:prstGeom>
          <a:noFill/>
          <a:ln w="9525">
            <a:noFill/>
            <a:miter lim="800000"/>
            <a:headEnd/>
            <a:tailEnd/>
          </a:ln>
        </p:spPr>
        <p:txBody>
          <a:bodyPr lIns="36000" rIns="36000">
            <a:spAutoFit/>
          </a:bodyPr>
          <a:lstStyle/>
          <a:p>
            <a:endParaRPr lang="en-GB" sz="1600" dirty="0"/>
          </a:p>
        </p:txBody>
      </p:sp>
      <p:sp>
        <p:nvSpPr>
          <p:cNvPr id="41" name="TextBox 8"/>
          <p:cNvSpPr txBox="1">
            <a:spLocks noChangeArrowheads="1"/>
          </p:cNvSpPr>
          <p:nvPr/>
        </p:nvSpPr>
        <p:spPr bwMode="auto">
          <a:xfrm>
            <a:off x="4827588" y="2055228"/>
            <a:ext cx="547687" cy="338722"/>
          </a:xfrm>
          <a:prstGeom prst="rect">
            <a:avLst/>
          </a:prstGeom>
          <a:noFill/>
          <a:ln w="9525">
            <a:noFill/>
            <a:miter lim="800000"/>
            <a:headEnd/>
            <a:tailEnd/>
          </a:ln>
        </p:spPr>
        <p:txBody>
          <a:bodyPr lIns="36000" rIns="36000">
            <a:spAutoFit/>
          </a:bodyPr>
          <a:lstStyle/>
          <a:p>
            <a:endParaRPr lang="en-GB" sz="1600" dirty="0"/>
          </a:p>
        </p:txBody>
      </p:sp>
      <p:sp>
        <p:nvSpPr>
          <p:cNvPr id="42" name="Rectangle 10"/>
          <p:cNvSpPr/>
          <p:nvPr/>
        </p:nvSpPr>
        <p:spPr bwMode="auto">
          <a:xfrm>
            <a:off x="3786188" y="4213225"/>
            <a:ext cx="1644650" cy="1131888"/>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TextBox 11"/>
          <p:cNvSpPr txBox="1">
            <a:spLocks noChangeArrowheads="1"/>
          </p:cNvSpPr>
          <p:nvPr/>
        </p:nvSpPr>
        <p:spPr bwMode="auto">
          <a:xfrm>
            <a:off x="4091284" y="4584314"/>
            <a:ext cx="986790" cy="369515"/>
          </a:xfrm>
          <a:prstGeom prst="rect">
            <a:avLst/>
          </a:prstGeom>
          <a:blipFill>
            <a:blip r:embed="rId3"/>
            <a:tile tx="0" ty="0" sx="100000" sy="100000" flip="none" algn="tl"/>
          </a:blipFill>
          <a:ln w="9525">
            <a:noFill/>
            <a:miter lim="800000"/>
            <a:headEnd/>
            <a:tailEnd/>
          </a:ln>
        </p:spPr>
        <p:txBody>
          <a:bodyPr>
            <a:spAutoFit/>
          </a:bodyPr>
          <a:lstStyle/>
          <a:p>
            <a:pPr algn="ctr"/>
            <a:r>
              <a:rPr lang="en-GB"/>
              <a:t>OAIS</a:t>
            </a:r>
          </a:p>
        </p:txBody>
      </p:sp>
      <p:sp>
        <p:nvSpPr>
          <p:cNvPr id="44" name="TextBox 12"/>
          <p:cNvSpPr txBox="1">
            <a:spLocks noChangeArrowheads="1"/>
          </p:cNvSpPr>
          <p:nvPr/>
        </p:nvSpPr>
        <p:spPr bwMode="auto">
          <a:xfrm>
            <a:off x="4882621" y="4212648"/>
            <a:ext cx="548217" cy="338722"/>
          </a:xfrm>
          <a:prstGeom prst="rect">
            <a:avLst/>
          </a:prstGeom>
          <a:noFill/>
          <a:ln w="9525">
            <a:noFill/>
            <a:miter lim="800000"/>
            <a:headEnd/>
            <a:tailEnd/>
          </a:ln>
        </p:spPr>
        <p:txBody>
          <a:bodyPr>
            <a:spAutoFit/>
          </a:bodyPr>
          <a:lstStyle/>
          <a:p>
            <a:r>
              <a:rPr lang="en-GB" sz="1600"/>
              <a:t>Acc</a:t>
            </a:r>
          </a:p>
        </p:txBody>
      </p:sp>
      <p:sp>
        <p:nvSpPr>
          <p:cNvPr id="45" name="TextBox 13"/>
          <p:cNvSpPr txBox="1">
            <a:spLocks noChangeArrowheads="1"/>
          </p:cNvSpPr>
          <p:nvPr/>
        </p:nvSpPr>
        <p:spPr bwMode="auto">
          <a:xfrm>
            <a:off x="3786188" y="4195763"/>
            <a:ext cx="548217"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46" name="TextBox 14"/>
          <p:cNvSpPr txBox="1">
            <a:spLocks noChangeArrowheads="1"/>
          </p:cNvSpPr>
          <p:nvPr/>
        </p:nvSpPr>
        <p:spPr bwMode="auto">
          <a:xfrm>
            <a:off x="3786188" y="4996714"/>
            <a:ext cx="548217" cy="338722"/>
          </a:xfrm>
          <a:prstGeom prst="rect">
            <a:avLst/>
          </a:prstGeom>
          <a:noFill/>
          <a:ln w="9525">
            <a:noFill/>
            <a:miter lim="800000"/>
            <a:headEnd/>
            <a:tailEnd/>
          </a:ln>
        </p:spPr>
        <p:txBody>
          <a:bodyPr lIns="36000" rIns="36000">
            <a:spAutoFit/>
          </a:bodyPr>
          <a:lstStyle/>
          <a:p>
            <a:endParaRPr lang="en-GB" sz="1600" dirty="0"/>
          </a:p>
        </p:txBody>
      </p:sp>
      <p:sp>
        <p:nvSpPr>
          <p:cNvPr id="47" name="TextBox 15"/>
          <p:cNvSpPr txBox="1">
            <a:spLocks noChangeArrowheads="1"/>
          </p:cNvSpPr>
          <p:nvPr/>
        </p:nvSpPr>
        <p:spPr bwMode="auto">
          <a:xfrm>
            <a:off x="4377309" y="4994124"/>
            <a:ext cx="548217" cy="338722"/>
          </a:xfrm>
          <a:prstGeom prst="rect">
            <a:avLst/>
          </a:prstGeom>
          <a:noFill/>
          <a:ln w="9525">
            <a:noFill/>
            <a:miter lim="800000"/>
            <a:headEnd/>
            <a:tailEnd/>
          </a:ln>
        </p:spPr>
        <p:txBody>
          <a:bodyPr lIns="36000" rIns="36000">
            <a:spAutoFit/>
          </a:bodyPr>
          <a:lstStyle/>
          <a:p>
            <a:endParaRPr lang="en-GB" sz="1600" dirty="0"/>
          </a:p>
        </p:txBody>
      </p:sp>
      <p:sp>
        <p:nvSpPr>
          <p:cNvPr id="48" name="TextBox 16"/>
          <p:cNvSpPr txBox="1">
            <a:spLocks noChangeArrowheads="1"/>
          </p:cNvSpPr>
          <p:nvPr/>
        </p:nvSpPr>
        <p:spPr bwMode="auto">
          <a:xfrm>
            <a:off x="4882621" y="5006391"/>
            <a:ext cx="548217" cy="338722"/>
          </a:xfrm>
          <a:prstGeom prst="rect">
            <a:avLst/>
          </a:prstGeom>
          <a:noFill/>
          <a:ln w="9525">
            <a:noFill/>
            <a:miter lim="800000"/>
            <a:headEnd/>
            <a:tailEnd/>
          </a:ln>
        </p:spPr>
        <p:txBody>
          <a:bodyPr lIns="36000" rIns="36000">
            <a:spAutoFit/>
          </a:bodyPr>
          <a:lstStyle/>
          <a:p>
            <a:endParaRPr lang="en-GB" sz="1600" dirty="0"/>
          </a:p>
        </p:txBody>
      </p:sp>
      <p:sp>
        <p:nvSpPr>
          <p:cNvPr id="49" name="TextBox 6"/>
          <p:cNvSpPr txBox="1">
            <a:spLocks noChangeArrowheads="1"/>
          </p:cNvSpPr>
          <p:nvPr/>
        </p:nvSpPr>
        <p:spPr bwMode="auto">
          <a:xfrm>
            <a:off x="3732212" y="2127588"/>
            <a:ext cx="1643063" cy="338554"/>
          </a:xfrm>
          <a:prstGeom prst="rect">
            <a:avLst/>
          </a:prstGeom>
          <a:noFill/>
          <a:ln w="9525">
            <a:noFill/>
            <a:miter lim="800000"/>
            <a:headEnd/>
            <a:tailEnd/>
          </a:ln>
        </p:spPr>
        <p:txBody>
          <a:bodyPr wrap="square">
            <a:spAutoFit/>
          </a:bodyPr>
          <a:lstStyle/>
          <a:p>
            <a:pPr algn="ctr"/>
            <a:r>
              <a:rPr lang="en-GB" sz="1600" dirty="0"/>
              <a:t>Admin</a:t>
            </a:r>
          </a:p>
        </p:txBody>
      </p:sp>
      <p:sp>
        <p:nvSpPr>
          <p:cNvPr id="50" name="TextBox 6"/>
          <p:cNvSpPr txBox="1">
            <a:spLocks noChangeArrowheads="1"/>
          </p:cNvSpPr>
          <p:nvPr/>
        </p:nvSpPr>
        <p:spPr bwMode="auto">
          <a:xfrm>
            <a:off x="3787775" y="5072085"/>
            <a:ext cx="1643063" cy="338554"/>
          </a:xfrm>
          <a:prstGeom prst="rect">
            <a:avLst/>
          </a:prstGeom>
          <a:noFill/>
          <a:ln w="9525">
            <a:noFill/>
            <a:miter lim="800000"/>
            <a:headEnd/>
            <a:tailEnd/>
          </a:ln>
        </p:spPr>
        <p:txBody>
          <a:bodyPr wrap="square">
            <a:spAutoFit/>
          </a:bodyPr>
          <a:lstStyle/>
          <a:p>
            <a:pPr algn="ctr"/>
            <a:r>
              <a:rPr lang="en-GB" sz="1600" dirty="0"/>
              <a:t>Admin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rot="5400000">
            <a:off x="3383757" y="2923382"/>
            <a:ext cx="3200400"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chemeClr val="tx1"/>
              </a:solidFill>
            </a:endParaRPr>
          </a:p>
        </p:txBody>
      </p:sp>
      <p:sp>
        <p:nvSpPr>
          <p:cNvPr id="39" name="Rectangle 29"/>
          <p:cNvSpPr/>
          <p:nvPr/>
        </p:nvSpPr>
        <p:spPr>
          <a:xfrm rot="5400000">
            <a:off x="3384000" y="2919040"/>
            <a:ext cx="3200400" cy="113188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chemeClr val="tx1"/>
              </a:solidFill>
            </a:endParaRPr>
          </a:p>
        </p:txBody>
      </p:sp>
      <p:sp>
        <p:nvSpPr>
          <p:cNvPr id="3" name="Rectangle 2"/>
          <p:cNvSpPr/>
          <p:nvPr/>
        </p:nvSpPr>
        <p:spPr bwMode="auto">
          <a:xfrm>
            <a:off x="1266825" y="3957638"/>
            <a:ext cx="1643063"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04" name="TextBox 3"/>
          <p:cNvSpPr txBox="1">
            <a:spLocks noChangeArrowheads="1"/>
          </p:cNvSpPr>
          <p:nvPr/>
        </p:nvSpPr>
        <p:spPr bwMode="auto">
          <a:xfrm>
            <a:off x="1571627" y="4328726"/>
            <a:ext cx="985838" cy="369515"/>
          </a:xfrm>
          <a:prstGeom prst="rect">
            <a:avLst/>
          </a:prstGeom>
          <a:noFill/>
          <a:ln w="9525">
            <a:noFill/>
            <a:miter lim="800000"/>
            <a:headEnd/>
            <a:tailEnd/>
          </a:ln>
        </p:spPr>
        <p:txBody>
          <a:bodyPr>
            <a:spAutoFit/>
          </a:bodyPr>
          <a:lstStyle/>
          <a:p>
            <a:pPr algn="ctr"/>
            <a:r>
              <a:rPr lang="en-GB" dirty="0"/>
              <a:t>OAIS 2</a:t>
            </a:r>
          </a:p>
        </p:txBody>
      </p:sp>
      <p:sp>
        <p:nvSpPr>
          <p:cNvPr id="36909" name="TextBox 8"/>
          <p:cNvSpPr txBox="1">
            <a:spLocks noChangeArrowheads="1"/>
          </p:cNvSpPr>
          <p:nvPr/>
        </p:nvSpPr>
        <p:spPr bwMode="auto">
          <a:xfrm>
            <a:off x="2362200" y="4750803"/>
            <a:ext cx="547688" cy="338722"/>
          </a:xfrm>
          <a:prstGeom prst="rect">
            <a:avLst/>
          </a:prstGeom>
          <a:noFill/>
          <a:ln w="9525">
            <a:noFill/>
            <a:miter lim="800000"/>
            <a:headEnd/>
            <a:tailEnd/>
          </a:ln>
        </p:spPr>
        <p:txBody>
          <a:bodyPr lIns="36000" rIns="36000">
            <a:spAutoFit/>
          </a:bodyPr>
          <a:lstStyle/>
          <a:p>
            <a:pPr algn="ctr"/>
            <a:r>
              <a:rPr lang="en-GB" sz="1600" dirty="0"/>
              <a:t>Acc</a:t>
            </a:r>
          </a:p>
        </p:txBody>
      </p:sp>
      <p:sp>
        <p:nvSpPr>
          <p:cNvPr id="11" name="Rectangle 10"/>
          <p:cNvSpPr/>
          <p:nvPr/>
        </p:nvSpPr>
        <p:spPr bwMode="auto">
          <a:xfrm>
            <a:off x="1266825" y="1835150"/>
            <a:ext cx="1643063" cy="1131888"/>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97" name="TextBox 11"/>
          <p:cNvSpPr txBox="1">
            <a:spLocks noChangeArrowheads="1"/>
          </p:cNvSpPr>
          <p:nvPr/>
        </p:nvSpPr>
        <p:spPr bwMode="auto">
          <a:xfrm>
            <a:off x="1571627" y="2206239"/>
            <a:ext cx="985838" cy="369515"/>
          </a:xfrm>
          <a:prstGeom prst="rect">
            <a:avLst/>
          </a:prstGeom>
          <a:noFill/>
          <a:ln w="9525">
            <a:noFill/>
            <a:miter lim="800000"/>
            <a:headEnd/>
            <a:tailEnd/>
          </a:ln>
        </p:spPr>
        <p:txBody>
          <a:bodyPr>
            <a:spAutoFit/>
          </a:bodyPr>
          <a:lstStyle/>
          <a:p>
            <a:pPr algn="ctr"/>
            <a:r>
              <a:rPr lang="en-GB" dirty="0"/>
              <a:t>OAIS 1</a:t>
            </a:r>
          </a:p>
        </p:txBody>
      </p:sp>
      <p:sp>
        <p:nvSpPr>
          <p:cNvPr id="36898" name="TextBox 12"/>
          <p:cNvSpPr txBox="1">
            <a:spLocks noChangeArrowheads="1"/>
          </p:cNvSpPr>
          <p:nvPr/>
        </p:nvSpPr>
        <p:spPr bwMode="auto">
          <a:xfrm>
            <a:off x="2362200" y="1834573"/>
            <a:ext cx="547688" cy="338722"/>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6902" name="TextBox 16"/>
          <p:cNvSpPr txBox="1">
            <a:spLocks noChangeArrowheads="1"/>
          </p:cNvSpPr>
          <p:nvPr/>
        </p:nvSpPr>
        <p:spPr bwMode="auto">
          <a:xfrm>
            <a:off x="1297783" y="2642604"/>
            <a:ext cx="547688" cy="338722"/>
          </a:xfrm>
          <a:prstGeom prst="rect">
            <a:avLst/>
          </a:prstGeom>
          <a:noFill/>
          <a:ln w="9525">
            <a:noFill/>
            <a:miter lim="800000"/>
            <a:headEnd/>
            <a:tailEnd/>
          </a:ln>
        </p:spPr>
        <p:txBody>
          <a:bodyPr lIns="36000" rIns="36000">
            <a:spAutoFit/>
          </a:bodyPr>
          <a:lstStyle/>
          <a:p>
            <a:r>
              <a:rPr lang="en-GB" sz="1600" dirty="0" err="1"/>
              <a:t>Adm</a:t>
            </a:r>
            <a:endParaRPr lang="en-GB" sz="1600" dirty="0"/>
          </a:p>
        </p:txBody>
      </p:sp>
      <p:sp>
        <p:nvSpPr>
          <p:cNvPr id="36872" name="TextBox 30"/>
          <p:cNvSpPr txBox="1">
            <a:spLocks noChangeArrowheads="1"/>
          </p:cNvSpPr>
          <p:nvPr/>
        </p:nvSpPr>
        <p:spPr bwMode="auto">
          <a:xfrm rot="5400000">
            <a:off x="3485357" y="3386931"/>
            <a:ext cx="3016250" cy="369887"/>
          </a:xfrm>
          <a:prstGeom prst="rect">
            <a:avLst/>
          </a:prstGeom>
          <a:noFill/>
          <a:ln w="9525">
            <a:noFill/>
            <a:miter lim="800000"/>
            <a:headEnd/>
            <a:tailEnd/>
          </a:ln>
        </p:spPr>
        <p:txBody>
          <a:bodyPr>
            <a:spAutoFit/>
          </a:bodyPr>
          <a:lstStyle/>
          <a:p>
            <a:pPr algn="ctr"/>
            <a:r>
              <a:rPr lang="en-GB"/>
              <a:t>Common Catalog</a:t>
            </a:r>
          </a:p>
        </p:txBody>
      </p:sp>
      <p:sp>
        <p:nvSpPr>
          <p:cNvPr id="36873" name="TextBox 31"/>
          <p:cNvSpPr txBox="1">
            <a:spLocks noChangeArrowheads="1"/>
          </p:cNvSpPr>
          <p:nvPr/>
        </p:nvSpPr>
        <p:spPr bwMode="auto">
          <a:xfrm rot="5400000">
            <a:off x="5037931" y="4594811"/>
            <a:ext cx="650875" cy="338554"/>
          </a:xfrm>
          <a:prstGeom prst="rect">
            <a:avLst/>
          </a:prstGeom>
          <a:noFill/>
          <a:ln w="9525">
            <a:noFill/>
            <a:miter lim="800000"/>
            <a:headEnd/>
            <a:tailEnd/>
          </a:ln>
        </p:spPr>
        <p:txBody>
          <a:bodyPr wrap="square">
            <a:spAutoFit/>
          </a:bodyPr>
          <a:lstStyle/>
          <a:p>
            <a:pPr algn="r"/>
            <a:r>
              <a:rPr lang="en-GB" sz="1600" dirty="0" err="1"/>
              <a:t>Adm</a:t>
            </a:r>
            <a:endParaRPr lang="en-GB" sz="1600" dirty="0"/>
          </a:p>
        </p:txBody>
      </p:sp>
      <p:sp>
        <p:nvSpPr>
          <p:cNvPr id="36874" name="TextBox 32"/>
          <p:cNvSpPr txBox="1">
            <a:spLocks noChangeArrowheads="1"/>
          </p:cNvSpPr>
          <p:nvPr/>
        </p:nvSpPr>
        <p:spPr bwMode="auto">
          <a:xfrm rot="5400000">
            <a:off x="5010944" y="2089944"/>
            <a:ext cx="739775" cy="338137"/>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6875" name="TextBox 33"/>
          <p:cNvSpPr txBox="1">
            <a:spLocks noChangeArrowheads="1"/>
          </p:cNvSpPr>
          <p:nvPr/>
        </p:nvSpPr>
        <p:spPr bwMode="auto">
          <a:xfrm rot="5400000">
            <a:off x="4283869" y="2099469"/>
            <a:ext cx="615950" cy="338138"/>
          </a:xfrm>
          <a:prstGeom prst="rect">
            <a:avLst/>
          </a:prstGeom>
          <a:noFill/>
          <a:ln w="9525">
            <a:noFill/>
            <a:miter lim="800000"/>
            <a:headEnd/>
            <a:tailEnd/>
          </a:ln>
        </p:spPr>
        <p:txBody>
          <a:bodyPr lIns="36000" rIns="36000">
            <a:spAutoFit/>
          </a:bodyPr>
          <a:lstStyle/>
          <a:p>
            <a:r>
              <a:rPr lang="en-GB" sz="1600"/>
              <a:t>Acc</a:t>
            </a:r>
          </a:p>
        </p:txBody>
      </p:sp>
      <p:sp>
        <p:nvSpPr>
          <p:cNvPr id="36876" name="TextBox 34"/>
          <p:cNvSpPr txBox="1">
            <a:spLocks noChangeArrowheads="1"/>
          </p:cNvSpPr>
          <p:nvPr/>
        </p:nvSpPr>
        <p:spPr bwMode="auto">
          <a:xfrm rot="5400000">
            <a:off x="4066382" y="3353588"/>
            <a:ext cx="1065212" cy="339725"/>
          </a:xfrm>
          <a:prstGeom prst="rect">
            <a:avLst/>
          </a:prstGeom>
          <a:noFill/>
          <a:ln w="9525">
            <a:noFill/>
            <a:miter lim="800000"/>
            <a:headEnd/>
            <a:tailEnd/>
          </a:ln>
        </p:spPr>
        <p:txBody>
          <a:bodyPr lIns="36000" rIns="36000">
            <a:spAutoFit/>
          </a:bodyPr>
          <a:lstStyle/>
          <a:p>
            <a:pPr algn="ctr"/>
            <a:r>
              <a:rPr lang="en-GB" sz="1600" dirty="0" err="1"/>
              <a:t>Ing</a:t>
            </a:r>
            <a:endParaRPr lang="en-GB" sz="1600" dirty="0"/>
          </a:p>
        </p:txBody>
      </p:sp>
      <p:sp>
        <p:nvSpPr>
          <p:cNvPr id="36877" name="TextBox 35"/>
          <p:cNvSpPr txBox="1">
            <a:spLocks noChangeArrowheads="1"/>
          </p:cNvSpPr>
          <p:nvPr/>
        </p:nvSpPr>
        <p:spPr bwMode="auto">
          <a:xfrm rot="5400000">
            <a:off x="4310857" y="4545806"/>
            <a:ext cx="565150" cy="350837"/>
          </a:xfrm>
          <a:prstGeom prst="rect">
            <a:avLst/>
          </a:prstGeom>
          <a:noFill/>
          <a:ln w="9525">
            <a:noFill/>
            <a:miter lim="800000"/>
            <a:headEnd/>
            <a:tailEnd/>
          </a:ln>
        </p:spPr>
        <p:txBody>
          <a:bodyPr lIns="36000" rIns="36000">
            <a:spAutoFit/>
          </a:bodyPr>
          <a:lstStyle/>
          <a:p>
            <a:pPr algn="r"/>
            <a:r>
              <a:rPr lang="en-GB" sz="1600" dirty="0" err="1"/>
              <a:t>Acc</a:t>
            </a:r>
            <a:endParaRPr lang="en-GB" sz="1600" dirty="0"/>
          </a:p>
        </p:txBody>
      </p:sp>
      <p:cxnSp>
        <p:nvCxnSpPr>
          <p:cNvPr id="38" name="Elbow Connector 37"/>
          <p:cNvCxnSpPr>
            <a:endCxn id="36875" idx="2"/>
          </p:cNvCxnSpPr>
          <p:nvPr/>
        </p:nvCxnSpPr>
        <p:spPr>
          <a:xfrm>
            <a:off x="2909888" y="2173288"/>
            <a:ext cx="1512887" cy="95250"/>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a:off x="2921000" y="2820986"/>
            <a:ext cx="1508125" cy="668338"/>
          </a:xfrm>
          <a:prstGeom prst="bentConnector3">
            <a:avLst>
              <a:gd name="adj1" fmla="val 50000"/>
            </a:avLst>
          </a:prstGeom>
          <a:ln w="31750">
            <a:solidFill>
              <a:schemeClr val="tx1"/>
            </a:solidFill>
            <a:prstDash val="sysDot"/>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909887" y="3648078"/>
            <a:ext cx="1508125" cy="478259"/>
          </a:xfrm>
          <a:prstGeom prst="bentConnector3">
            <a:avLst>
              <a:gd name="adj1" fmla="val 50000"/>
            </a:avLst>
          </a:prstGeom>
          <a:ln w="31750">
            <a:solidFill>
              <a:schemeClr val="tx1"/>
            </a:solidFill>
            <a:prstDash val="sysDot"/>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2909888" y="4524375"/>
            <a:ext cx="1508125" cy="225425"/>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6909" idx="2"/>
          </p:cNvCxnSpPr>
          <p:nvPr/>
        </p:nvCxnSpPr>
        <p:spPr>
          <a:xfrm rot="5400000">
            <a:off x="1959111" y="5218770"/>
            <a:ext cx="806179" cy="547688"/>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6898" idx="0"/>
          </p:cNvCxnSpPr>
          <p:nvPr/>
        </p:nvCxnSpPr>
        <p:spPr>
          <a:xfrm rot="16200000" flipV="1">
            <a:off x="1833267" y="1031795"/>
            <a:ext cx="1057868" cy="547687"/>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53" name="Shape 52"/>
          <p:cNvCxnSpPr>
            <a:endCxn id="54" idx="0"/>
          </p:cNvCxnSpPr>
          <p:nvPr/>
        </p:nvCxnSpPr>
        <p:spPr>
          <a:xfrm flipV="1">
            <a:off x="2909888" y="1880828"/>
            <a:ext cx="5186362" cy="8298"/>
          </a:xfrm>
          <a:prstGeom prst="bentConnector4">
            <a:avLst>
              <a:gd name="adj1" fmla="val 5530"/>
              <a:gd name="adj2" fmla="val 10026308"/>
            </a:avLst>
          </a:prstGeom>
          <a:ln w="31750">
            <a:solidFill>
              <a:schemeClr val="tx1"/>
            </a:solidFill>
            <a:prstDash val="dash"/>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5" name="Shape 64"/>
          <p:cNvCxnSpPr>
            <a:endCxn id="54" idx="2"/>
          </p:cNvCxnSpPr>
          <p:nvPr/>
        </p:nvCxnSpPr>
        <p:spPr>
          <a:xfrm flipV="1">
            <a:off x="3732213" y="2638066"/>
            <a:ext cx="4364037" cy="3008673"/>
          </a:xfrm>
          <a:prstGeom prst="bentConnector2">
            <a:avLst/>
          </a:prstGeom>
          <a:ln w="31750">
            <a:solidFill>
              <a:schemeClr val="tx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36909" idx="3"/>
          </p:cNvCxnSpPr>
          <p:nvPr/>
        </p:nvCxnSpPr>
        <p:spPr>
          <a:xfrm rot="10800000">
            <a:off x="2909888" y="4919663"/>
            <a:ext cx="822325" cy="727075"/>
          </a:xfrm>
          <a:prstGeom prst="bentConnector3">
            <a:avLst>
              <a:gd name="adj1" fmla="val 50000"/>
            </a:avLst>
          </a:prstGeom>
          <a:ln w="31750">
            <a:solidFill>
              <a:schemeClr val="tx1"/>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6887" name="TextBox 70"/>
          <p:cNvSpPr txBox="1">
            <a:spLocks noChangeArrowheads="1"/>
          </p:cNvSpPr>
          <p:nvPr/>
        </p:nvSpPr>
        <p:spPr bwMode="auto">
          <a:xfrm>
            <a:off x="3732213" y="498475"/>
            <a:ext cx="4364037" cy="338138"/>
          </a:xfrm>
          <a:prstGeom prst="rect">
            <a:avLst/>
          </a:prstGeom>
          <a:noFill/>
          <a:ln w="9525">
            <a:noFill/>
            <a:miter lim="800000"/>
            <a:headEnd/>
            <a:tailEnd/>
          </a:ln>
        </p:spPr>
        <p:txBody>
          <a:bodyPr>
            <a:spAutoFit/>
          </a:bodyPr>
          <a:lstStyle/>
          <a:p>
            <a:r>
              <a:rPr lang="en-GB" sz="1600"/>
              <a:t>Dissemination Information Package (Optional)</a:t>
            </a:r>
          </a:p>
        </p:txBody>
      </p:sp>
      <p:sp>
        <p:nvSpPr>
          <p:cNvPr id="36888" name="TextBox 71"/>
          <p:cNvSpPr txBox="1">
            <a:spLocks noChangeArrowheads="1"/>
          </p:cNvSpPr>
          <p:nvPr/>
        </p:nvSpPr>
        <p:spPr bwMode="auto">
          <a:xfrm>
            <a:off x="3549650" y="5307013"/>
            <a:ext cx="4364038" cy="339725"/>
          </a:xfrm>
          <a:prstGeom prst="rect">
            <a:avLst/>
          </a:prstGeom>
          <a:noFill/>
          <a:ln w="9525">
            <a:noFill/>
            <a:miter lim="800000"/>
            <a:headEnd/>
            <a:tailEnd/>
          </a:ln>
        </p:spPr>
        <p:txBody>
          <a:bodyPr>
            <a:spAutoFit/>
          </a:bodyPr>
          <a:lstStyle/>
          <a:p>
            <a:r>
              <a:rPr lang="en-GB" sz="1600" dirty="0"/>
              <a:t>Dissemination Information Package (Optional)</a:t>
            </a:r>
          </a:p>
        </p:txBody>
      </p:sp>
      <p:cxnSp>
        <p:nvCxnSpPr>
          <p:cNvPr id="74" name="Straight Connector 73"/>
          <p:cNvCxnSpPr>
            <a:stCxn id="36874" idx="0"/>
          </p:cNvCxnSpPr>
          <p:nvPr/>
        </p:nvCxnSpPr>
        <p:spPr>
          <a:xfrm>
            <a:off x="5549900" y="2259013"/>
            <a:ext cx="1724025" cy="9525"/>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6" name="TextBox 12"/>
          <p:cNvSpPr txBox="1">
            <a:spLocks noChangeArrowheads="1"/>
          </p:cNvSpPr>
          <p:nvPr/>
        </p:nvSpPr>
        <p:spPr bwMode="auto">
          <a:xfrm>
            <a:off x="2362200" y="2642604"/>
            <a:ext cx="547688" cy="338722"/>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7" name="TextBox 12"/>
          <p:cNvSpPr txBox="1">
            <a:spLocks noChangeArrowheads="1"/>
          </p:cNvSpPr>
          <p:nvPr/>
        </p:nvSpPr>
        <p:spPr bwMode="auto">
          <a:xfrm>
            <a:off x="1266825" y="1836745"/>
            <a:ext cx="547688"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41" name="TextBox 8"/>
          <p:cNvSpPr txBox="1">
            <a:spLocks noChangeArrowheads="1"/>
          </p:cNvSpPr>
          <p:nvPr/>
        </p:nvSpPr>
        <p:spPr bwMode="auto">
          <a:xfrm>
            <a:off x="2359024" y="3950542"/>
            <a:ext cx="547688" cy="338722"/>
          </a:xfrm>
          <a:prstGeom prst="rect">
            <a:avLst/>
          </a:prstGeom>
          <a:noFill/>
          <a:ln w="9525">
            <a:noFill/>
            <a:miter lim="800000"/>
            <a:headEnd/>
            <a:tailEnd/>
          </a:ln>
        </p:spPr>
        <p:txBody>
          <a:bodyPr lIns="36000" rIns="36000">
            <a:spAutoFit/>
          </a:bodyPr>
          <a:lstStyle/>
          <a:p>
            <a:pPr algn="ctr"/>
            <a:r>
              <a:rPr lang="en-GB" sz="1600" dirty="0"/>
              <a:t>Acc</a:t>
            </a:r>
          </a:p>
        </p:txBody>
      </p:sp>
      <p:sp>
        <p:nvSpPr>
          <p:cNvPr id="45" name="TextBox 16"/>
          <p:cNvSpPr txBox="1">
            <a:spLocks noChangeArrowheads="1"/>
          </p:cNvSpPr>
          <p:nvPr/>
        </p:nvSpPr>
        <p:spPr bwMode="auto">
          <a:xfrm>
            <a:off x="1266825" y="3968960"/>
            <a:ext cx="547688" cy="338722"/>
          </a:xfrm>
          <a:prstGeom prst="rect">
            <a:avLst/>
          </a:prstGeom>
          <a:noFill/>
          <a:ln w="9525">
            <a:noFill/>
            <a:miter lim="800000"/>
            <a:headEnd/>
            <a:tailEnd/>
          </a:ln>
        </p:spPr>
        <p:txBody>
          <a:bodyPr lIns="36000" rIns="36000">
            <a:spAutoFit/>
          </a:bodyPr>
          <a:lstStyle/>
          <a:p>
            <a:r>
              <a:rPr lang="en-GB" sz="1600" dirty="0" err="1"/>
              <a:t>Adm</a:t>
            </a:r>
            <a:endParaRPr lang="en-GB" sz="1600" dirty="0"/>
          </a:p>
        </p:txBody>
      </p:sp>
      <p:sp>
        <p:nvSpPr>
          <p:cNvPr id="49" name="TextBox 16"/>
          <p:cNvSpPr txBox="1">
            <a:spLocks noChangeArrowheads="1"/>
          </p:cNvSpPr>
          <p:nvPr/>
        </p:nvSpPr>
        <p:spPr bwMode="auto">
          <a:xfrm>
            <a:off x="1266825" y="4764088"/>
            <a:ext cx="547688" cy="338722"/>
          </a:xfrm>
          <a:prstGeom prst="rect">
            <a:avLst/>
          </a:prstGeom>
          <a:noFill/>
          <a:ln w="9525">
            <a:noFill/>
            <a:miter lim="800000"/>
            <a:headEnd/>
            <a:tailEnd/>
          </a:ln>
        </p:spPr>
        <p:txBody>
          <a:bodyPr lIns="36000" rIns="36000">
            <a:spAutoFit/>
          </a:bodyPr>
          <a:lstStyle/>
          <a:p>
            <a:r>
              <a:rPr lang="en-GB" sz="1600" dirty="0" err="1"/>
              <a:t>Ing</a:t>
            </a:r>
            <a:endParaRPr lang="en-GB" sz="1600" dirty="0"/>
          </a:p>
        </p:txBody>
      </p:sp>
      <p:sp>
        <p:nvSpPr>
          <p:cNvPr id="50" name="TextBox 12"/>
          <p:cNvSpPr txBox="1">
            <a:spLocks noChangeArrowheads="1"/>
          </p:cNvSpPr>
          <p:nvPr/>
        </p:nvSpPr>
        <p:spPr bwMode="auto">
          <a:xfrm>
            <a:off x="1845471" y="2637842"/>
            <a:ext cx="547688" cy="338722"/>
          </a:xfrm>
          <a:prstGeom prst="rect">
            <a:avLst/>
          </a:prstGeom>
          <a:noFill/>
          <a:ln w="9525">
            <a:noFill/>
            <a:miter lim="800000"/>
            <a:headEnd/>
            <a:tailEnd/>
          </a:ln>
        </p:spPr>
        <p:txBody>
          <a:bodyPr>
            <a:spAutoFit/>
          </a:bodyPr>
          <a:lstStyle/>
          <a:p>
            <a:r>
              <a:rPr lang="en-GB" sz="1600" dirty="0"/>
              <a:t>DM</a:t>
            </a:r>
          </a:p>
        </p:txBody>
      </p:sp>
      <p:sp>
        <p:nvSpPr>
          <p:cNvPr id="51" name="TextBox 12"/>
          <p:cNvSpPr txBox="1">
            <a:spLocks noChangeArrowheads="1"/>
          </p:cNvSpPr>
          <p:nvPr/>
        </p:nvSpPr>
        <p:spPr bwMode="auto">
          <a:xfrm>
            <a:off x="1773237" y="3957638"/>
            <a:ext cx="547688" cy="338722"/>
          </a:xfrm>
          <a:prstGeom prst="rect">
            <a:avLst/>
          </a:prstGeom>
          <a:noFill/>
          <a:ln w="9525">
            <a:noFill/>
            <a:miter lim="800000"/>
            <a:headEnd/>
            <a:tailEnd/>
          </a:ln>
        </p:spPr>
        <p:txBody>
          <a:bodyPr>
            <a:spAutoFit/>
          </a:bodyPr>
          <a:lstStyle/>
          <a:p>
            <a:r>
              <a:rPr lang="en-GB" sz="1600" dirty="0"/>
              <a:t>DM</a:t>
            </a:r>
          </a:p>
        </p:txBody>
      </p:sp>
      <p:sp>
        <p:nvSpPr>
          <p:cNvPr id="47" name="Afrundet rektangel 46"/>
          <p:cNvSpPr/>
          <p:nvPr/>
        </p:nvSpPr>
        <p:spPr>
          <a:xfrm>
            <a:off x="1266823" y="116632"/>
            <a:ext cx="1620000" cy="64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Local</a:t>
            </a:r>
          </a:p>
          <a:p>
            <a:pPr algn="ctr" fontAlgn="auto">
              <a:spcBef>
                <a:spcPts val="0"/>
              </a:spcBef>
              <a:spcAft>
                <a:spcPts val="0"/>
              </a:spcAft>
              <a:defRPr/>
            </a:pPr>
            <a:r>
              <a:rPr lang="en-GB" dirty="0">
                <a:solidFill>
                  <a:schemeClr val="tx1"/>
                </a:solidFill>
              </a:rPr>
              <a:t>Consumer</a:t>
            </a:r>
          </a:p>
        </p:txBody>
      </p:sp>
      <p:sp>
        <p:nvSpPr>
          <p:cNvPr id="52" name="Afrundet rektangel 51"/>
          <p:cNvSpPr/>
          <p:nvPr/>
        </p:nvSpPr>
        <p:spPr>
          <a:xfrm>
            <a:off x="1237081" y="5877286"/>
            <a:ext cx="1620000" cy="64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Local</a:t>
            </a:r>
          </a:p>
          <a:p>
            <a:pPr algn="ctr" fontAlgn="auto">
              <a:spcBef>
                <a:spcPts val="0"/>
              </a:spcBef>
              <a:spcAft>
                <a:spcPts val="0"/>
              </a:spcAft>
              <a:defRPr/>
            </a:pPr>
            <a:r>
              <a:rPr lang="en-GB" dirty="0">
                <a:solidFill>
                  <a:schemeClr val="tx1"/>
                </a:solidFill>
              </a:rPr>
              <a:t>Consumer</a:t>
            </a:r>
          </a:p>
        </p:txBody>
      </p:sp>
      <p:sp>
        <p:nvSpPr>
          <p:cNvPr id="54" name="Afrundet rektangel 53"/>
          <p:cNvSpPr/>
          <p:nvPr/>
        </p:nvSpPr>
        <p:spPr>
          <a:xfrm>
            <a:off x="7286250" y="1880828"/>
            <a:ext cx="1620000" cy="757238"/>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000" dirty="0">
                <a:solidFill>
                  <a:schemeClr val="tx1"/>
                </a:solidFill>
              </a:rPr>
              <a:t>Global</a:t>
            </a:r>
          </a:p>
          <a:p>
            <a:pPr algn="ctr" fontAlgn="auto">
              <a:spcBef>
                <a:spcPts val="0"/>
              </a:spcBef>
              <a:spcAft>
                <a:spcPts val="0"/>
              </a:spcAft>
              <a:defRPr/>
            </a:pPr>
            <a:r>
              <a:rPr lang="en-GB" sz="2000" dirty="0">
                <a:solidFill>
                  <a:schemeClr val="tx1"/>
                </a:solidFill>
              </a:rPr>
              <a:t>Consumer</a:t>
            </a:r>
          </a:p>
        </p:txBody>
      </p:sp>
      <p:sp>
        <p:nvSpPr>
          <p:cNvPr id="43" name="TextBox 71">
            <a:extLst>
              <a:ext uri="{FF2B5EF4-FFF2-40B4-BE49-F238E27FC236}">
                <a16:creationId xmlns:a16="http://schemas.microsoft.com/office/drawing/2014/main" id="{86343E15-27E1-4116-897B-30BDB49DA57D}"/>
              </a:ext>
            </a:extLst>
          </p:cNvPr>
          <p:cNvSpPr txBox="1">
            <a:spLocks noChangeArrowheads="1"/>
          </p:cNvSpPr>
          <p:nvPr/>
        </p:nvSpPr>
        <p:spPr bwMode="auto">
          <a:xfrm>
            <a:off x="1614121" y="3360038"/>
            <a:ext cx="2381425" cy="339725"/>
          </a:xfrm>
          <a:prstGeom prst="rect">
            <a:avLst/>
          </a:prstGeom>
          <a:noFill/>
          <a:ln w="9525">
            <a:noFill/>
            <a:miter lim="800000"/>
            <a:headEnd/>
            <a:tailEnd/>
          </a:ln>
        </p:spPr>
        <p:txBody>
          <a:bodyPr wrap="square">
            <a:spAutoFit/>
          </a:bodyPr>
          <a:lstStyle/>
          <a:p>
            <a:r>
              <a:rPr lang="en-GB" sz="1600" dirty="0"/>
              <a:t>DIPs with Finding Aids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1675" y="1968500"/>
            <a:ext cx="4746625" cy="292100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p:cNvCxnSpPr>
            <a:endCxn id="2" idx="1"/>
          </p:cNvCxnSpPr>
          <p:nvPr/>
        </p:nvCxnSpPr>
        <p:spPr>
          <a:xfrm flipH="1">
            <a:off x="1971675" y="3427019"/>
            <a:ext cx="1512721" cy="1981"/>
          </a:xfrm>
          <a:prstGeom prst="line">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 idx="3"/>
          </p:cNvCxnSpPr>
          <p:nvPr/>
        </p:nvCxnSpPr>
        <p:spPr>
          <a:xfrm>
            <a:off x="4981408" y="3427019"/>
            <a:ext cx="1736892" cy="1981"/>
          </a:xfrm>
          <a:prstGeom prst="line">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7907" name="TextBox 18"/>
          <p:cNvSpPr txBox="1">
            <a:spLocks noChangeArrowheads="1"/>
          </p:cNvSpPr>
          <p:nvPr/>
        </p:nvSpPr>
        <p:spPr bwMode="auto">
          <a:xfrm>
            <a:off x="1971675" y="2097088"/>
            <a:ext cx="1130300"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1" u="none" strike="noStrike" kern="1200" cap="none" spc="0" normalizeH="0" baseline="0" noProof="0">
                <a:ln>
                  <a:noFill/>
                </a:ln>
                <a:solidFill>
                  <a:prstClr val="black"/>
                </a:solidFill>
                <a:effectLst/>
                <a:uLnTx/>
                <a:uFillTx/>
                <a:latin typeface="Arial" charset="0"/>
                <a:ea typeface="+mn-ea"/>
                <a:cs typeface="Arial" charset="0"/>
              </a:rPr>
              <a:t>- OAIS 1</a:t>
            </a:r>
          </a:p>
        </p:txBody>
      </p:sp>
      <p:sp>
        <p:nvSpPr>
          <p:cNvPr id="37908" name="TextBox 19"/>
          <p:cNvSpPr txBox="1">
            <a:spLocks noChangeArrowheads="1"/>
          </p:cNvSpPr>
          <p:nvPr/>
        </p:nvSpPr>
        <p:spPr bwMode="auto">
          <a:xfrm>
            <a:off x="2005013" y="4271963"/>
            <a:ext cx="1130300"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1" u="none" strike="noStrike" kern="1200" cap="none" spc="0" normalizeH="0" baseline="0" noProof="0">
                <a:ln>
                  <a:noFill/>
                </a:ln>
                <a:solidFill>
                  <a:prstClr val="black"/>
                </a:solidFill>
                <a:effectLst/>
                <a:uLnTx/>
                <a:uFillTx/>
                <a:latin typeface="Arial" charset="0"/>
                <a:ea typeface="+mn-ea"/>
                <a:cs typeface="Arial" charset="0"/>
              </a:rPr>
              <a:t>- OAIS 2</a:t>
            </a:r>
          </a:p>
        </p:txBody>
      </p:sp>
      <p:cxnSp>
        <p:nvCxnSpPr>
          <p:cNvPr id="22" name="Straight Arrow Connector 21"/>
          <p:cNvCxnSpPr/>
          <p:nvPr/>
        </p:nvCxnSpPr>
        <p:spPr>
          <a:xfrm>
            <a:off x="1519037" y="2894013"/>
            <a:ext cx="712703" cy="635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128878" y="2890837"/>
            <a:ext cx="326860"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893344"/>
            <a:ext cx="672850" cy="691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089025" y="3900262"/>
            <a:ext cx="366713"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36554" y="3897052"/>
            <a:ext cx="363538"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388100" y="3923018"/>
            <a:ext cx="745425" cy="1003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388100" y="2864334"/>
            <a:ext cx="745425" cy="529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36554" y="2869630"/>
            <a:ext cx="363538"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2" name="Rektangel med afklippet hjørne i samme side 31"/>
          <p:cNvSpPr/>
          <p:nvPr/>
        </p:nvSpPr>
        <p:spPr>
          <a:xfrm>
            <a:off x="3347864" y="4272473"/>
            <a:ext cx="1872000" cy="399600"/>
          </a:xfrm>
          <a:prstGeom prst="snip2SameRect">
            <a:avLst>
              <a:gd name="adj1" fmla="val 21281"/>
              <a:gd name="adj2" fmla="val 18229"/>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Administration</a:t>
            </a:r>
          </a:p>
        </p:txBody>
      </p:sp>
      <p:sp>
        <p:nvSpPr>
          <p:cNvPr id="33" name="Rektangel med afklippet hjørne i samme side 32"/>
          <p:cNvSpPr/>
          <p:nvPr/>
        </p:nvSpPr>
        <p:spPr>
          <a:xfrm>
            <a:off x="3348000" y="2168860"/>
            <a:ext cx="1872000" cy="399600"/>
          </a:xfrm>
          <a:prstGeom prst="snip2SameRect">
            <a:avLst>
              <a:gd name="adj1" fmla="val 21281"/>
              <a:gd name="adj2" fmla="val 18229"/>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Administration</a:t>
            </a:r>
          </a:p>
        </p:txBody>
      </p:sp>
      <p:sp>
        <p:nvSpPr>
          <p:cNvPr id="34" name="Rektangel med afklippet hjørne i samme side 33"/>
          <p:cNvSpPr/>
          <p:nvPr/>
        </p:nvSpPr>
        <p:spPr>
          <a:xfrm>
            <a:off x="5418212" y="3713476"/>
            <a:ext cx="1062000" cy="399600"/>
          </a:xfrm>
          <a:prstGeom prst="snip2SameRect">
            <a:avLst>
              <a:gd name="adj1" fmla="val 21281"/>
              <a:gd name="adj2" fmla="val 18229"/>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Access</a:t>
            </a:r>
          </a:p>
        </p:txBody>
      </p:sp>
      <p:sp>
        <p:nvSpPr>
          <p:cNvPr id="35" name="Rektangel med afklippet hjørne i samme side 34"/>
          <p:cNvSpPr/>
          <p:nvPr/>
        </p:nvSpPr>
        <p:spPr>
          <a:xfrm>
            <a:off x="5418212" y="2672916"/>
            <a:ext cx="1062000" cy="399600"/>
          </a:xfrm>
          <a:prstGeom prst="snip2SameRect">
            <a:avLst>
              <a:gd name="adj1" fmla="val 21281"/>
              <a:gd name="adj2" fmla="val 18229"/>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Access</a:t>
            </a:r>
          </a:p>
        </p:txBody>
      </p:sp>
      <p:sp>
        <p:nvSpPr>
          <p:cNvPr id="37" name="Rektangel med afklippet hjørne i samme side 36"/>
          <p:cNvSpPr/>
          <p:nvPr/>
        </p:nvSpPr>
        <p:spPr>
          <a:xfrm>
            <a:off x="2232000" y="3700462"/>
            <a:ext cx="936000" cy="399600"/>
          </a:xfrm>
          <a:prstGeom prst="snip2SameRect">
            <a:avLst>
              <a:gd name="adj1" fmla="val 21281"/>
              <a:gd name="adj2" fmla="val 18229"/>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Ingest</a:t>
            </a:r>
          </a:p>
        </p:txBody>
      </p:sp>
      <p:sp>
        <p:nvSpPr>
          <p:cNvPr id="39" name="Rektangel med afklippet hjørne i samme side 38"/>
          <p:cNvSpPr/>
          <p:nvPr/>
        </p:nvSpPr>
        <p:spPr>
          <a:xfrm>
            <a:off x="2231740" y="2691037"/>
            <a:ext cx="936000" cy="399600"/>
          </a:xfrm>
          <a:prstGeom prst="snip2SameRect">
            <a:avLst>
              <a:gd name="adj1" fmla="val 21281"/>
              <a:gd name="adj2" fmla="val 18229"/>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Ingest</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Rektangel med afklippet hjørne i samme side 40"/>
          <p:cNvSpPr/>
          <p:nvPr/>
        </p:nvSpPr>
        <p:spPr>
          <a:xfrm>
            <a:off x="3482050" y="2709072"/>
            <a:ext cx="1584000" cy="1368000"/>
          </a:xfrm>
          <a:prstGeom prst="snip2SameRect">
            <a:avLst>
              <a:gd name="adj1" fmla="val 7068"/>
              <a:gd name="adj2" fmla="val 756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Archival </a:t>
            </a:r>
            <a:br>
              <a:rPr kumimoji="0" lang="en-GB" sz="1600" b="1" i="0" u="none" strike="noStrike" kern="1200" cap="none" spc="0" normalizeH="0" baseline="0" noProof="0" dirty="0">
                <a:ln>
                  <a:noFill/>
                </a:ln>
                <a:solidFill>
                  <a:prstClr val="black"/>
                </a:solidFill>
                <a:effectLst/>
                <a:uLnTx/>
                <a:uFillTx/>
                <a:latin typeface="Calibri"/>
                <a:ea typeface="+mn-ea"/>
                <a:cs typeface="+mn-cs"/>
              </a:rPr>
            </a:br>
            <a:r>
              <a:rPr kumimoji="0" lang="en-GB" sz="1600" b="1" i="0" u="none" strike="noStrike" kern="1200" cap="none" spc="0" normalizeH="0" baseline="0" noProof="0" dirty="0">
                <a:ln>
                  <a:noFill/>
                </a:ln>
                <a:solidFill>
                  <a:prstClr val="black"/>
                </a:solidFill>
                <a:effectLst/>
                <a:uLnTx/>
                <a:uFillTx/>
                <a:latin typeface="Calibri"/>
                <a:ea typeface="+mn-ea"/>
                <a:cs typeface="+mn-cs"/>
              </a:rPr>
              <a:t>Storage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Data Management</a:t>
            </a:r>
          </a:p>
        </p:txBody>
      </p:sp>
      <p:sp>
        <p:nvSpPr>
          <p:cNvPr id="29" name="Afrundet rektangel 28"/>
          <p:cNvSpPr/>
          <p:nvPr/>
        </p:nvSpPr>
        <p:spPr>
          <a:xfrm>
            <a:off x="62681" y="2611868"/>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Producer</a:t>
            </a:r>
          </a:p>
        </p:txBody>
      </p:sp>
      <p:sp>
        <p:nvSpPr>
          <p:cNvPr id="31" name="Afrundet rektangel 30"/>
          <p:cNvSpPr/>
          <p:nvPr/>
        </p:nvSpPr>
        <p:spPr>
          <a:xfrm>
            <a:off x="71159" y="3609020"/>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Producer</a:t>
            </a:r>
          </a:p>
        </p:txBody>
      </p:sp>
      <p:sp>
        <p:nvSpPr>
          <p:cNvPr id="43" name="Afrundet rektangel 42"/>
          <p:cNvSpPr/>
          <p:nvPr/>
        </p:nvSpPr>
        <p:spPr>
          <a:xfrm>
            <a:off x="7119290" y="2600968"/>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Consumer</a:t>
            </a:r>
          </a:p>
        </p:txBody>
      </p:sp>
      <p:sp>
        <p:nvSpPr>
          <p:cNvPr id="45" name="Afrundet rektangel 44"/>
          <p:cNvSpPr/>
          <p:nvPr/>
        </p:nvSpPr>
        <p:spPr>
          <a:xfrm>
            <a:off x="7127768" y="3609080"/>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Consumer</a:t>
            </a:r>
          </a:p>
        </p:txBody>
      </p:sp>
      <p:sp>
        <p:nvSpPr>
          <p:cNvPr id="46" name="Afrundet rektangel 45"/>
          <p:cNvSpPr/>
          <p:nvPr/>
        </p:nvSpPr>
        <p:spPr>
          <a:xfrm>
            <a:off x="3261171" y="168683"/>
            <a:ext cx="2030909"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Management</a:t>
            </a:r>
          </a:p>
        </p:txBody>
      </p:sp>
      <p:sp>
        <p:nvSpPr>
          <p:cNvPr id="47" name="Afrundet rektangel 45">
            <a:extLst>
              <a:ext uri="{FF2B5EF4-FFF2-40B4-BE49-F238E27FC236}">
                <a16:creationId xmlns:a16="http://schemas.microsoft.com/office/drawing/2014/main" id="{7796F9F7-E0C1-4DCC-9812-A9C4A2CF7287}"/>
              </a:ext>
            </a:extLst>
          </p:cNvPr>
          <p:cNvSpPr/>
          <p:nvPr/>
        </p:nvSpPr>
        <p:spPr>
          <a:xfrm>
            <a:off x="3251221" y="6142816"/>
            <a:ext cx="2030909"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Management</a:t>
            </a:r>
          </a:p>
        </p:txBody>
      </p:sp>
      <p:cxnSp>
        <p:nvCxnSpPr>
          <p:cNvPr id="6" name="Straight Connector 5">
            <a:extLst>
              <a:ext uri="{FF2B5EF4-FFF2-40B4-BE49-F238E27FC236}">
                <a16:creationId xmlns:a16="http://schemas.microsoft.com/office/drawing/2014/main" id="{F9B9EA93-5622-4A89-A880-3F1A8A58770E}"/>
              </a:ext>
            </a:extLst>
          </p:cNvPr>
          <p:cNvCxnSpPr>
            <a:stCxn id="46" idx="2"/>
            <a:endCxn id="33" idx="3"/>
          </p:cNvCxnSpPr>
          <p:nvPr/>
        </p:nvCxnSpPr>
        <p:spPr>
          <a:xfrm>
            <a:off x="4276626" y="708683"/>
            <a:ext cx="7374" cy="1460177"/>
          </a:xfrm>
          <a:prstGeom prst="line">
            <a:avLst/>
          </a:prstGeom>
          <a:ln w="34925">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76670A1-F423-4301-BCC1-493BB4E82233}"/>
              </a:ext>
            </a:extLst>
          </p:cNvPr>
          <p:cNvCxnSpPr/>
          <p:nvPr/>
        </p:nvCxnSpPr>
        <p:spPr>
          <a:xfrm>
            <a:off x="4266676" y="4689140"/>
            <a:ext cx="7374" cy="1460177"/>
          </a:xfrm>
          <a:prstGeom prst="line">
            <a:avLst/>
          </a:prstGeom>
          <a:ln w="34925">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25D068B3-2B89-4488-A9F2-CECF636F2EC5}"/>
              </a:ext>
            </a:extLst>
          </p:cNvPr>
          <p:cNvCxnSpPr>
            <a:stCxn id="46" idx="3"/>
            <a:endCxn id="47" idx="3"/>
          </p:cNvCxnSpPr>
          <p:nvPr/>
        </p:nvCxnSpPr>
        <p:spPr>
          <a:xfrm flipH="1">
            <a:off x="5282130" y="438683"/>
            <a:ext cx="9950" cy="5974133"/>
          </a:xfrm>
          <a:prstGeom prst="bentConnector3">
            <a:avLst>
              <a:gd name="adj1" fmla="val -36784513"/>
            </a:avLst>
          </a:prstGeom>
          <a:ln w="31750">
            <a:solidFill>
              <a:schemeClr val="tx1"/>
            </a:solidFill>
            <a:prstDash val="sysDot"/>
            <a:headEnd type="non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CD1CAB9-4D39-4282-9D78-55C15C1C1418}"/>
              </a:ext>
            </a:extLst>
          </p:cNvPr>
          <p:cNvGraphicFramePr>
            <a:graphicFrameLocks noGrp="1"/>
          </p:cNvGraphicFramePr>
          <p:nvPr>
            <p:extLst>
              <p:ext uri="{D42A27DB-BD31-4B8C-83A1-F6EECF244321}">
                <p14:modId xmlns:p14="http://schemas.microsoft.com/office/powerpoint/2010/main" val="2019437085"/>
              </p:ext>
            </p:extLst>
          </p:nvPr>
        </p:nvGraphicFramePr>
        <p:xfrm>
          <a:off x="1367644" y="1052736"/>
          <a:ext cx="6152098" cy="2048572"/>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1194044">
                  <a:extLst>
                    <a:ext uri="{9D8B030D-6E8A-4147-A177-3AD203B41FA5}">
                      <a16:colId xmlns:a16="http://schemas.microsoft.com/office/drawing/2014/main" val="20001"/>
                    </a:ext>
                  </a:extLst>
                </a:gridCol>
                <a:gridCol w="1218284">
                  <a:extLst>
                    <a:ext uri="{9D8B030D-6E8A-4147-A177-3AD203B41FA5}">
                      <a16:colId xmlns:a16="http://schemas.microsoft.com/office/drawing/2014/main" val="20002"/>
                    </a:ext>
                  </a:extLst>
                </a:gridCol>
                <a:gridCol w="224844">
                  <a:extLst>
                    <a:ext uri="{9D8B030D-6E8A-4147-A177-3AD203B41FA5}">
                      <a16:colId xmlns:a16="http://schemas.microsoft.com/office/drawing/2014/main" val="20003"/>
                    </a:ext>
                  </a:extLst>
                </a:gridCol>
                <a:gridCol w="1169443">
                  <a:extLst>
                    <a:ext uri="{9D8B030D-6E8A-4147-A177-3AD203B41FA5}">
                      <a16:colId xmlns:a16="http://schemas.microsoft.com/office/drawing/2014/main" val="20004"/>
                    </a:ext>
                  </a:extLst>
                </a:gridCol>
                <a:gridCol w="1265483">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tblGrid>
              <a:tr h="391481">
                <a:tc row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gradFill>
                      <a:gsLst>
                        <a:gs pos="0">
                          <a:srgbClr val="D6B19C"/>
                        </a:gs>
                        <a:gs pos="30000">
                          <a:srgbClr val="D49E6C"/>
                        </a:gs>
                        <a:gs pos="70000">
                          <a:srgbClr val="A65528"/>
                        </a:gs>
                        <a:gs pos="100000">
                          <a:srgbClr val="663012"/>
                        </a:gs>
                      </a:gsLst>
                      <a:lin ang="5400000" scaled="0"/>
                    </a:gradFill>
                  </a:tcPr>
                </a:tc>
                <a:tc>
                  <a:txBody>
                    <a:bodyPr/>
                    <a:lstStyle/>
                    <a:p>
                      <a:endParaRPr lang="en-GB" dirty="0"/>
                    </a:p>
                  </a:txBody>
                  <a:tcPr>
                    <a:lnL w="12700" cap="flat" cmpd="sng" algn="ctr">
                      <a:solidFill>
                        <a:schemeClr val="tx1"/>
                      </a:solidFill>
                      <a:prstDash val="solid"/>
                      <a:round/>
                      <a:headEnd type="none" w="med" len="med"/>
                      <a:tailEnd type="none" w="med" len="med"/>
                    </a:lnL>
                    <a:noFill/>
                  </a:tcPr>
                </a:tc>
                <a:tc>
                  <a:txBody>
                    <a:bodyPr/>
                    <a:lstStyle/>
                    <a:p>
                      <a:endParaRPr lang="en-GB" dirty="0"/>
                    </a:p>
                  </a:txBody>
                  <a:tcPr>
                    <a:noFill/>
                  </a:tcPr>
                </a:tc>
                <a:tc>
                  <a:txBody>
                    <a:bodyPr/>
                    <a:lstStyle/>
                    <a:p>
                      <a:endParaRPr lang="en-GB"/>
                    </a:p>
                  </a:txBody>
                  <a:tcPr>
                    <a:noFill/>
                  </a:tcPr>
                </a:tc>
                <a:tc>
                  <a:txBody>
                    <a:bodyPr/>
                    <a:lstStyle/>
                    <a:p>
                      <a:endParaRPr lang="en-GB" dirty="0"/>
                    </a:p>
                  </a:txBody>
                  <a:tcPr>
                    <a:noFill/>
                  </a:tcPr>
                </a:tc>
                <a:tc>
                  <a:txBody>
                    <a:bodyPr/>
                    <a:lstStyle/>
                    <a:p>
                      <a:endParaRPr lang="en-GB" dirty="0"/>
                    </a:p>
                  </a:txBody>
                  <a:tcPr>
                    <a:lnR w="12700" cap="flat" cmpd="sng" algn="ctr">
                      <a:solidFill>
                        <a:schemeClr val="tx1"/>
                      </a:solidFill>
                      <a:prstDash val="solid"/>
                      <a:round/>
                      <a:headEnd type="none" w="med" len="med"/>
                      <a:tailEnd type="none" w="med" len="med"/>
                    </a:lnR>
                    <a:noFill/>
                  </a:tcPr>
                </a:tc>
                <a:tc row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extLst>
                  <a:ext uri="{0D108BD9-81ED-4DB2-BD59-A6C34878D82A}">
                    <a16:rowId xmlns:a16="http://schemas.microsoft.com/office/drawing/2014/main" val="10000"/>
                  </a:ext>
                </a:extLst>
              </a:tr>
              <a:tr h="391481">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noFill/>
                  </a:tcPr>
                </a:tc>
                <a:tc>
                  <a:txBody>
                    <a:bodyPr/>
                    <a:lstStyle/>
                    <a:p>
                      <a:endParaRPr lang="en-GB" dirty="0"/>
                    </a:p>
                  </a:txBody>
                  <a:tcPr>
                    <a:lnB w="12700" cap="flat" cmpd="sng" algn="ctr">
                      <a:solidFill>
                        <a:schemeClr val="tx1"/>
                      </a:solidFill>
                      <a:prstDash val="solid"/>
                      <a:round/>
                      <a:headEnd type="none" w="med" len="med"/>
                      <a:tailEnd type="none" w="med" len="med"/>
                    </a:lnB>
                    <a:noFill/>
                  </a:tcPr>
                </a:tc>
                <a:tc>
                  <a:txBody>
                    <a:bodyPr/>
                    <a:lstStyle/>
                    <a:p>
                      <a:endParaRPr lang="en-GB" dirty="0"/>
                    </a:p>
                  </a:txBody>
                  <a:tcPr>
                    <a:noFill/>
                  </a:tcPr>
                </a:tc>
                <a:tc>
                  <a:txBody>
                    <a:bodyPr/>
                    <a:lstStyle/>
                    <a:p>
                      <a:endParaRPr lang="en-GB" dirty="0"/>
                    </a:p>
                  </a:txBody>
                  <a:tcPr>
                    <a:lnR w="12700" cap="flat" cmpd="sng" algn="ctr">
                      <a:solidFill>
                        <a:schemeClr val="tx1"/>
                      </a:solidFill>
                      <a:prstDash val="solid"/>
                      <a:round/>
                      <a:headEnd type="none" w="med" len="med"/>
                      <a:tailEnd type="none" w="med" len="med"/>
                    </a:ln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391481">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lnR w="12700" cap="flat" cmpd="sng" algn="ctr">
                      <a:solidFill>
                        <a:schemeClr val="tx1"/>
                      </a:solidFill>
                      <a:prstDash val="solid"/>
                      <a:round/>
                      <a:headEnd type="none" w="med" len="med"/>
                      <a:tailEnd type="none" w="med" len="med"/>
                    </a:lnR>
                    <a:no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gradFill>
                      <a:gsLst>
                        <a:gs pos="0">
                          <a:srgbClr val="D6B19C"/>
                        </a:gs>
                        <a:gs pos="30000">
                          <a:srgbClr val="D49E6C"/>
                        </a:gs>
                        <a:gs pos="70000">
                          <a:srgbClr val="A65528"/>
                        </a:gs>
                        <a:gs pos="100000">
                          <a:srgbClr val="663012"/>
                        </a:gs>
                      </a:gsLst>
                      <a:lin ang="5400000" scaled="0"/>
                    </a:grad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lnR w="12700" cap="flat" cmpd="sng" algn="ctr">
                      <a:solidFill>
                        <a:schemeClr val="tx1"/>
                      </a:solidFill>
                      <a:prstDash val="solid"/>
                      <a:round/>
                      <a:headEnd type="none" w="med" len="med"/>
                      <a:tailEnd type="none" w="med" len="med"/>
                    </a:ln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391481">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GB"/>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GB"/>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2648">
                <a:tc gridSpan="7">
                  <a:txBody>
                    <a:bodyPr/>
                    <a:lstStyle/>
                    <a:p>
                      <a:pPr algn="ct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TextBox 1">
            <a:extLst>
              <a:ext uri="{FF2B5EF4-FFF2-40B4-BE49-F238E27FC236}">
                <a16:creationId xmlns:a16="http://schemas.microsoft.com/office/drawing/2014/main" id="{2CC8E67B-45D1-1452-C544-ACC2E5072AA2}"/>
              </a:ext>
            </a:extLst>
          </p:cNvPr>
          <p:cNvSpPr txBox="1">
            <a:spLocks noChangeArrowheads="1"/>
          </p:cNvSpPr>
          <p:nvPr/>
        </p:nvSpPr>
        <p:spPr bwMode="auto">
          <a:xfrm>
            <a:off x="1944976" y="653699"/>
            <a:ext cx="4968552" cy="1940559"/>
          </a:xfrm>
          <a:prstGeom prst="ellipse">
            <a:avLst/>
          </a:prstGeom>
          <a:solidFill>
            <a:schemeClr val="tx2">
              <a:lumMod val="60000"/>
              <a:lumOff val="40000"/>
              <a:alpha val="27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Information Object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1">
            <a:extLst>
              <a:ext uri="{FF2B5EF4-FFF2-40B4-BE49-F238E27FC236}">
                <a16:creationId xmlns:a16="http://schemas.microsoft.com/office/drawing/2014/main" id="{FE74B5E2-4820-4F43-94FC-15A14792AB01}"/>
              </a:ext>
            </a:extLst>
          </p:cNvPr>
          <p:cNvSpPr txBox="1">
            <a:spLocks noChangeArrowheads="1"/>
          </p:cNvSpPr>
          <p:nvPr/>
        </p:nvSpPr>
        <p:spPr bwMode="auto">
          <a:xfrm>
            <a:off x="2074408" y="1397497"/>
            <a:ext cx="2087563" cy="797841"/>
          </a:xfrm>
          <a:prstGeom prst="ellipse">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Data Object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5">
            <a:extLst>
              <a:ext uri="{FF2B5EF4-FFF2-40B4-BE49-F238E27FC236}">
                <a16:creationId xmlns:a16="http://schemas.microsoft.com/office/drawing/2014/main" id="{88E8556B-742C-4D12-AB45-0A86CA93801E}"/>
              </a:ext>
            </a:extLst>
          </p:cNvPr>
          <p:cNvSpPr txBox="1">
            <a:spLocks noChangeArrowheads="1"/>
          </p:cNvSpPr>
          <p:nvPr/>
        </p:nvSpPr>
        <p:spPr bwMode="auto">
          <a:xfrm>
            <a:off x="4572000" y="1359298"/>
            <a:ext cx="2288394" cy="797841"/>
          </a:xfrm>
          <a:prstGeom prst="ellipse">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Representation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Information</a:t>
            </a:r>
          </a:p>
        </p:txBody>
      </p:sp>
      <p:sp>
        <p:nvSpPr>
          <p:cNvPr id="12" name="TextBox 7">
            <a:extLst>
              <a:ext uri="{FF2B5EF4-FFF2-40B4-BE49-F238E27FC236}">
                <a16:creationId xmlns:a16="http://schemas.microsoft.com/office/drawing/2014/main" id="{30EBDD25-EB0E-4F89-9A89-D1738B46D9C4}"/>
              </a:ext>
            </a:extLst>
          </p:cNvPr>
          <p:cNvSpPr txBox="1">
            <a:spLocks noChangeArrowheads="1"/>
          </p:cNvSpPr>
          <p:nvPr/>
        </p:nvSpPr>
        <p:spPr bwMode="auto">
          <a:xfrm>
            <a:off x="4987143" y="4478621"/>
            <a:ext cx="4032000" cy="1512000"/>
          </a:xfrm>
          <a:prstGeom prst="ellipse">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Descriptive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Information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About Information Package</a:t>
            </a:r>
          </a:p>
        </p:txBody>
      </p:sp>
      <p:sp>
        <p:nvSpPr>
          <p:cNvPr id="13" name="TextBox 12">
            <a:extLst>
              <a:ext uri="{FF2B5EF4-FFF2-40B4-BE49-F238E27FC236}">
                <a16:creationId xmlns:a16="http://schemas.microsoft.com/office/drawing/2014/main" id="{26FE091F-C489-418A-9A44-AAC3BC66E8F2}"/>
              </a:ext>
            </a:extLst>
          </p:cNvPr>
          <p:cNvSpPr txBox="1">
            <a:spLocks noChangeArrowheads="1"/>
          </p:cNvSpPr>
          <p:nvPr/>
        </p:nvSpPr>
        <p:spPr bwMode="auto">
          <a:xfrm>
            <a:off x="129971" y="4478623"/>
            <a:ext cx="4032000" cy="1512000"/>
          </a:xfrm>
          <a:prstGeom prst="ellipse">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Packaging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Information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About Information Package</a:t>
            </a:r>
          </a:p>
        </p:txBody>
      </p:sp>
      <p:cxnSp>
        <p:nvCxnSpPr>
          <p:cNvPr id="14" name="Connector: Elbow 13">
            <a:extLst>
              <a:ext uri="{FF2B5EF4-FFF2-40B4-BE49-F238E27FC236}">
                <a16:creationId xmlns:a16="http://schemas.microsoft.com/office/drawing/2014/main" id="{7AA461E6-BC3A-437D-91F5-E0FDFD2B0C64}"/>
              </a:ext>
            </a:extLst>
          </p:cNvPr>
          <p:cNvCxnSpPr>
            <a:cxnSpLocks/>
            <a:stCxn id="13" idx="0"/>
            <a:endCxn id="15" idx="2"/>
          </p:cNvCxnSpPr>
          <p:nvPr/>
        </p:nvCxnSpPr>
        <p:spPr>
          <a:xfrm rot="5400000" flipH="1" flipV="1">
            <a:off x="2282155" y="2896265"/>
            <a:ext cx="1446174" cy="1718543"/>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9AB7170-6553-45F1-88CF-F201F00C5C22}"/>
              </a:ext>
            </a:extLst>
          </p:cNvPr>
          <p:cNvSpPr txBox="1"/>
          <p:nvPr/>
        </p:nvSpPr>
        <p:spPr>
          <a:xfrm>
            <a:off x="3135945" y="2663117"/>
            <a:ext cx="1457137"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Information  </a:t>
            </a:r>
          </a:p>
        </p:txBody>
      </p:sp>
      <p:sp>
        <p:nvSpPr>
          <p:cNvPr id="16" name="TextBox 15">
            <a:extLst>
              <a:ext uri="{FF2B5EF4-FFF2-40B4-BE49-F238E27FC236}">
                <a16:creationId xmlns:a16="http://schemas.microsoft.com/office/drawing/2014/main" id="{63FC077D-DCB6-47BA-9B4A-73ECAD8DDA7E}"/>
              </a:ext>
            </a:extLst>
          </p:cNvPr>
          <p:cNvSpPr txBox="1"/>
          <p:nvPr/>
        </p:nvSpPr>
        <p:spPr>
          <a:xfrm>
            <a:off x="4318393" y="2663117"/>
            <a:ext cx="13375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Package</a:t>
            </a:r>
          </a:p>
        </p:txBody>
      </p:sp>
      <p:cxnSp>
        <p:nvCxnSpPr>
          <p:cNvPr id="17" name="Connector: Elbow 16">
            <a:extLst>
              <a:ext uri="{FF2B5EF4-FFF2-40B4-BE49-F238E27FC236}">
                <a16:creationId xmlns:a16="http://schemas.microsoft.com/office/drawing/2014/main" id="{64A15990-4DC2-4AD2-9F9B-AFA164BD828F}"/>
              </a:ext>
            </a:extLst>
          </p:cNvPr>
          <p:cNvCxnSpPr>
            <a:cxnSpLocks/>
            <a:stCxn id="12" idx="0"/>
            <a:endCxn id="16" idx="2"/>
          </p:cNvCxnSpPr>
          <p:nvPr/>
        </p:nvCxnSpPr>
        <p:spPr>
          <a:xfrm rot="16200000" flipV="1">
            <a:off x="5272057" y="2747535"/>
            <a:ext cx="1446172" cy="2016000"/>
          </a:xfrm>
          <a:prstGeom prst="bentConnector3">
            <a:avLst>
              <a:gd name="adj1" fmla="val 5000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839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412" y="864000"/>
            <a:ext cx="7344012" cy="5436000"/>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907" name="TextBox 18"/>
          <p:cNvSpPr txBox="1">
            <a:spLocks noChangeArrowheads="1"/>
          </p:cNvSpPr>
          <p:nvPr/>
        </p:nvSpPr>
        <p:spPr bwMode="auto">
          <a:xfrm>
            <a:off x="756412" y="899428"/>
            <a:ext cx="7344012" cy="36933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charset="0"/>
                <a:ea typeface="+mn-ea"/>
                <a:cs typeface="Arial" charset="0"/>
              </a:rPr>
              <a:t>(primary) OAIS 1</a:t>
            </a:r>
          </a:p>
        </p:txBody>
      </p:sp>
      <p:sp>
        <p:nvSpPr>
          <p:cNvPr id="33" name="Rektangel med afklippet hjørne i samme side 32"/>
          <p:cNvSpPr/>
          <p:nvPr/>
        </p:nvSpPr>
        <p:spPr>
          <a:xfrm>
            <a:off x="1368000" y="1290448"/>
            <a:ext cx="6408000" cy="324000"/>
          </a:xfrm>
          <a:prstGeom prst="snip2SameRect">
            <a:avLst>
              <a:gd name="adj1" fmla="val 25351"/>
              <a:gd name="adj2" fmla="val 21791"/>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Preservation Planning</a:t>
            </a:r>
          </a:p>
        </p:txBody>
      </p:sp>
      <p:sp>
        <p:nvSpPr>
          <p:cNvPr id="46" name="Rektangel med afklippet hjørne i samme side 45"/>
          <p:cNvSpPr/>
          <p:nvPr/>
        </p:nvSpPr>
        <p:spPr>
          <a:xfrm>
            <a:off x="971632" y="2642400"/>
            <a:ext cx="288000" cy="1371763"/>
          </a:xfrm>
          <a:prstGeom prst="snip2SameRect">
            <a:avLst>
              <a:gd name="adj1" fmla="val 22160"/>
              <a:gd name="adj2" fmla="val 21356"/>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t</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6" name="Straight Arrow Connector 21"/>
          <p:cNvCxnSpPr>
            <a:stCxn id="86" idx="3"/>
          </p:cNvCxnSpPr>
          <p:nvPr/>
        </p:nvCxnSpPr>
        <p:spPr>
          <a:xfrm flipV="1">
            <a:off x="611496" y="3427197"/>
            <a:ext cx="360104" cy="1955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21"/>
          <p:cNvCxnSpPr>
            <a:stCxn id="41" idx="0"/>
            <a:endCxn id="118" idx="3"/>
          </p:cNvCxnSpPr>
          <p:nvPr/>
        </p:nvCxnSpPr>
        <p:spPr>
          <a:xfrm>
            <a:off x="7631668" y="1862844"/>
            <a:ext cx="108700" cy="7810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6" name="Afrundet rektangel 85"/>
          <p:cNvSpPr/>
          <p:nvPr/>
        </p:nvSpPr>
        <p:spPr>
          <a:xfrm>
            <a:off x="323496" y="1160748"/>
            <a:ext cx="288000" cy="4572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ima</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y</a:t>
            </a:r>
            <a:br>
              <a:rPr kumimoji="0" lang="en-GB" sz="1800" b="0" i="0" u="none" strike="noStrike" kern="1200" cap="none" spc="0" normalizeH="0" baseline="0" noProof="0" dirty="0">
                <a:ln>
                  <a:noFill/>
                </a:ln>
                <a:solidFill>
                  <a:prstClr val="black"/>
                </a:solidFill>
                <a:effectLst/>
                <a:uLnTx/>
                <a:uFillTx/>
                <a:latin typeface="Calibri"/>
                <a:ea typeface="+mn-ea"/>
                <a:cs typeface="+mn-cs"/>
              </a:rPr>
            </a:b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OA</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I</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u</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p:txBody>
      </p:sp>
      <p:sp>
        <p:nvSpPr>
          <p:cNvPr id="87" name="Afrundet rektangel 86"/>
          <p:cNvSpPr/>
          <p:nvPr/>
        </p:nvSpPr>
        <p:spPr>
          <a:xfrm>
            <a:off x="2970172" y="6377764"/>
            <a:ext cx="3168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primary OAIS Management</a:t>
            </a:r>
          </a:p>
        </p:txBody>
      </p:sp>
      <p:sp>
        <p:nvSpPr>
          <p:cNvPr id="88" name="Afrundet rektangel 87"/>
          <p:cNvSpPr/>
          <p:nvPr/>
        </p:nvSpPr>
        <p:spPr>
          <a:xfrm>
            <a:off x="8280412" y="1161256"/>
            <a:ext cx="288000" cy="4572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ima</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y</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OA</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I</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Consume</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p:txBody>
      </p:sp>
      <p:sp>
        <p:nvSpPr>
          <p:cNvPr id="268" name="Rektangel med afklippet hjørne i samme side 267"/>
          <p:cNvSpPr/>
          <p:nvPr/>
        </p:nvSpPr>
        <p:spPr>
          <a:xfrm>
            <a:off x="1116000" y="5877308"/>
            <a:ext cx="6876000" cy="324000"/>
          </a:xfrm>
          <a:prstGeom prst="snip2SameRect">
            <a:avLst>
              <a:gd name="adj1" fmla="val 25351"/>
              <a:gd name="adj2" fmla="val 21791"/>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Administration</a:t>
            </a:r>
          </a:p>
        </p:txBody>
      </p:sp>
      <p:cxnSp>
        <p:nvCxnSpPr>
          <p:cNvPr id="163" name="Elbow Connector 43"/>
          <p:cNvCxnSpPr>
            <a:stCxn id="87" idx="0"/>
            <a:endCxn id="268" idx="1"/>
          </p:cNvCxnSpPr>
          <p:nvPr/>
        </p:nvCxnSpPr>
        <p:spPr>
          <a:xfrm rot="16200000" flipV="1">
            <a:off x="4465858" y="6289450"/>
            <a:ext cx="176456" cy="172"/>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56" name="Tekstfelt 155"/>
          <p:cNvSpPr txBox="1"/>
          <p:nvPr/>
        </p:nvSpPr>
        <p:spPr>
          <a:xfrm>
            <a:off x="6351239" y="6382489"/>
            <a:ext cx="1533129" cy="430887"/>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err="1">
                <a:ln>
                  <a:noFill/>
                </a:ln>
                <a:solidFill>
                  <a:prstClr val="black"/>
                </a:solidFill>
                <a:effectLst/>
                <a:uLnTx/>
                <a:uFillTx/>
                <a:latin typeface="Arial" charset="0"/>
                <a:ea typeface="+mn-ea"/>
                <a:cs typeface="Arial" charset="0"/>
              </a:rPr>
              <a:t>supporting</a:t>
            </a:r>
            <a:r>
              <a:rPr kumimoji="0" lang="da-DK" sz="1400" b="0" i="0" u="none" strike="noStrike" kern="1200" cap="none" spc="0" normalizeH="0" baseline="0" noProof="0" dirty="0">
                <a:ln>
                  <a:noFill/>
                </a:ln>
                <a:solidFill>
                  <a:prstClr val="black"/>
                </a:solidFill>
                <a:effectLst/>
                <a:uLnTx/>
                <a:uFillTx/>
                <a:latin typeface="Arial" charset="0"/>
                <a:ea typeface="+mn-ea"/>
                <a:cs typeface="Arial" charset="0"/>
              </a:rPr>
              <a:t> OAIS </a:t>
            </a:r>
            <a:r>
              <a:rPr kumimoji="0" lang="en-GB" sz="1400" b="0" i="0" u="none" strike="noStrike" kern="1200" cap="none" spc="0" normalizeH="0" baseline="0" noProof="0" dirty="0">
                <a:ln>
                  <a:noFill/>
                </a:ln>
                <a:solidFill>
                  <a:prstClr val="black"/>
                </a:solidFill>
                <a:effectLst/>
                <a:uLnTx/>
                <a:uFillTx/>
                <a:latin typeface="Arial" charset="0"/>
                <a:ea typeface="+mn-ea"/>
                <a:cs typeface="Arial" charset="0"/>
              </a:rPr>
              <a:t>Management</a:t>
            </a:r>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cxnSp>
        <p:nvCxnSpPr>
          <p:cNvPr id="406" name="Lige forbindelse 405"/>
          <p:cNvCxnSpPr/>
          <p:nvPr/>
        </p:nvCxnSpPr>
        <p:spPr>
          <a:xfrm>
            <a:off x="4371661" y="5517232"/>
            <a:ext cx="2110723" cy="856032"/>
          </a:xfrm>
          <a:prstGeom prst="line">
            <a:avLst/>
          </a:prstGeom>
          <a:ln w="31750">
            <a:solidFill>
              <a:schemeClr val="tx1"/>
            </a:solidFill>
            <a:prstDash val="sysDot"/>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21"/>
          <p:cNvCxnSpPr/>
          <p:nvPr/>
        </p:nvCxnSpPr>
        <p:spPr>
          <a:xfrm>
            <a:off x="7884368" y="3427200"/>
            <a:ext cx="396044"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18" name="Rektangel med afklippet hjørne i samme side 117"/>
          <p:cNvSpPr/>
          <p:nvPr/>
        </p:nvSpPr>
        <p:spPr>
          <a:xfrm>
            <a:off x="7596368" y="2643931"/>
            <a:ext cx="288000" cy="1371763"/>
          </a:xfrm>
          <a:prstGeom prst="snip2SameRect">
            <a:avLst>
              <a:gd name="adj1" fmla="val 22160"/>
              <a:gd name="adj2" fmla="val 21356"/>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s</a:t>
            </a:r>
          </a:p>
        </p:txBody>
      </p:sp>
      <p:cxnSp>
        <p:nvCxnSpPr>
          <p:cNvPr id="139" name="Straight Arrow Connector 21"/>
          <p:cNvCxnSpPr>
            <a:stCxn id="131" idx="3"/>
          </p:cNvCxnSpPr>
          <p:nvPr/>
        </p:nvCxnSpPr>
        <p:spPr>
          <a:xfrm flipV="1">
            <a:off x="7278981" y="3612121"/>
            <a:ext cx="316682" cy="440789"/>
          </a:xfrm>
          <a:prstGeom prst="straightConnector1">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21"/>
          <p:cNvCxnSpPr>
            <a:stCxn id="46" idx="0"/>
            <a:endCxn id="130" idx="1"/>
          </p:cNvCxnSpPr>
          <p:nvPr/>
        </p:nvCxnSpPr>
        <p:spPr>
          <a:xfrm>
            <a:off x="1259632" y="3328282"/>
            <a:ext cx="383808" cy="86353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41" name="Rektangel med afklippet hjørne i samme side 40"/>
          <p:cNvSpPr/>
          <p:nvPr/>
        </p:nvSpPr>
        <p:spPr>
          <a:xfrm>
            <a:off x="1583668" y="1700844"/>
            <a:ext cx="6048000" cy="324000"/>
          </a:xfrm>
          <a:prstGeom prst="snip2SameRect">
            <a:avLst>
              <a:gd name="adj1" fmla="val 19892"/>
              <a:gd name="adj2" fmla="val 19625"/>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Data Management</a:t>
            </a:r>
          </a:p>
        </p:txBody>
      </p:sp>
      <p:cxnSp>
        <p:nvCxnSpPr>
          <p:cNvPr id="129" name="Straight Arrow Connector 21"/>
          <p:cNvCxnSpPr>
            <a:stCxn id="46" idx="3"/>
            <a:endCxn id="41" idx="2"/>
          </p:cNvCxnSpPr>
          <p:nvPr/>
        </p:nvCxnSpPr>
        <p:spPr>
          <a:xfrm flipV="1">
            <a:off x="1115632" y="1862844"/>
            <a:ext cx="468036" cy="77955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10D199F-70FD-4FDA-BB30-7798E3B17132}"/>
              </a:ext>
            </a:extLst>
          </p:cNvPr>
          <p:cNvGrpSpPr/>
          <p:nvPr/>
        </p:nvGrpSpPr>
        <p:grpSpPr>
          <a:xfrm>
            <a:off x="1463723" y="2107333"/>
            <a:ext cx="5957177" cy="3769975"/>
            <a:chOff x="1463723" y="2107333"/>
            <a:chExt cx="5957177" cy="3769975"/>
          </a:xfrm>
        </p:grpSpPr>
        <p:sp>
          <p:nvSpPr>
            <p:cNvPr id="52" name="Rektangel med afklippet hjørne i samme side 51"/>
            <p:cNvSpPr/>
            <p:nvPr/>
          </p:nvSpPr>
          <p:spPr>
            <a:xfrm>
              <a:off x="1463723" y="2107333"/>
              <a:ext cx="5957177" cy="3657177"/>
            </a:xfrm>
            <a:prstGeom prst="snip2SameRect">
              <a:avLst>
                <a:gd name="adj1" fmla="val 2931"/>
                <a:gd name="adj2" fmla="val 3243"/>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Archival Storage</a:t>
              </a:r>
            </a:p>
          </p:txBody>
        </p:sp>
        <p:grpSp>
          <p:nvGrpSpPr>
            <p:cNvPr id="380" name="Gruppe 379"/>
            <p:cNvGrpSpPr/>
            <p:nvPr/>
          </p:nvGrpSpPr>
          <p:grpSpPr>
            <a:xfrm>
              <a:off x="2746304" y="2456892"/>
              <a:ext cx="3121696" cy="1728000"/>
              <a:chOff x="-3194557" y="3127321"/>
              <a:chExt cx="3121696" cy="1732462"/>
            </a:xfrm>
          </p:grpSpPr>
          <p:sp>
            <p:nvSpPr>
              <p:cNvPr id="381" name="Rectangle 1"/>
              <p:cNvSpPr/>
              <p:nvPr/>
            </p:nvSpPr>
            <p:spPr>
              <a:xfrm>
                <a:off x="-3157056" y="3131783"/>
                <a:ext cx="3060000" cy="1728000"/>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382" name="Rektangel 381"/>
              <p:cNvSpPr/>
              <p:nvPr/>
            </p:nvSpPr>
            <p:spPr>
              <a:xfrm>
                <a:off x="-3168860" y="3127321"/>
                <a:ext cx="3078116" cy="1728000"/>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384" name="Rektangel 383"/>
              <p:cNvSpPr/>
              <p:nvPr/>
            </p:nvSpPr>
            <p:spPr>
              <a:xfrm>
                <a:off x="-3168861" y="3127321"/>
                <a:ext cx="3096000" cy="172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5" name="Rektangel med afklippet hjørne i samme side 384"/>
              <p:cNvSpPr/>
              <p:nvPr/>
            </p:nvSpPr>
            <p:spPr>
              <a:xfrm>
                <a:off x="-2525476" y="3596479"/>
                <a:ext cx="1861554"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Preservation Planning</a:t>
                </a:r>
              </a:p>
            </p:txBody>
          </p:sp>
          <p:sp>
            <p:nvSpPr>
              <p:cNvPr id="386" name="Rektangel med afklippet hjørne i samme side 385"/>
              <p:cNvSpPr/>
              <p:nvPr/>
            </p:nvSpPr>
            <p:spPr>
              <a:xfrm>
                <a:off x="-2626470" y="4473287"/>
                <a:ext cx="2071718"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Administration</a:t>
                </a:r>
              </a:p>
            </p:txBody>
          </p:sp>
          <p:cxnSp>
            <p:nvCxnSpPr>
              <p:cNvPr id="387" name="Straight Arrow Connector 21"/>
              <p:cNvCxnSpPr>
                <a:endCxn id="391" idx="2"/>
              </p:cNvCxnSpPr>
              <p:nvPr/>
            </p:nvCxnSpPr>
            <p:spPr>
              <a:xfrm flipV="1">
                <a:off x="-2413178" y="4016880"/>
                <a:ext cx="102006" cy="12373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8" name="Straight Arrow Connector 21"/>
              <p:cNvCxnSpPr>
                <a:endCxn id="394" idx="2"/>
              </p:cNvCxnSpPr>
              <p:nvPr/>
            </p:nvCxnSpPr>
            <p:spPr>
              <a:xfrm>
                <a:off x="-2467147" y="4228585"/>
                <a:ext cx="317863"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21"/>
              <p:cNvCxnSpPr>
                <a:stCxn id="391" idx="0"/>
              </p:cNvCxnSpPr>
              <p:nvPr/>
            </p:nvCxnSpPr>
            <p:spPr>
              <a:xfrm>
                <a:off x="-940466" y="4016880"/>
                <a:ext cx="123330" cy="10369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0" name="Straight Arrow Connector 21"/>
              <p:cNvCxnSpPr>
                <a:stCxn id="394" idx="0"/>
              </p:cNvCxnSpPr>
              <p:nvPr/>
            </p:nvCxnSpPr>
            <p:spPr>
              <a:xfrm flipV="1">
                <a:off x="-969836" y="4228585"/>
                <a:ext cx="152700"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91" name="Rektangel med afklippet hjørne i samme side 390"/>
              <p:cNvSpPr/>
              <p:nvPr/>
            </p:nvSpPr>
            <p:spPr>
              <a:xfrm>
                <a:off x="-2311172" y="3897222"/>
                <a:ext cx="1370706"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Data Management</a:t>
                </a:r>
              </a:p>
            </p:txBody>
          </p:sp>
          <p:sp>
            <p:nvSpPr>
              <p:cNvPr id="392" name="Rektangel med afklippet hjørne i samme side 391"/>
              <p:cNvSpPr/>
              <p:nvPr/>
            </p:nvSpPr>
            <p:spPr>
              <a:xfrm>
                <a:off x="-2998172" y="4061277"/>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Ingest</a:t>
                </a:r>
              </a:p>
            </p:txBody>
          </p:sp>
          <p:sp>
            <p:nvSpPr>
              <p:cNvPr id="393" name="Rektangel med afklippet hjørne i samme side 392"/>
              <p:cNvSpPr/>
              <p:nvPr/>
            </p:nvSpPr>
            <p:spPr>
              <a:xfrm>
                <a:off x="-811226" y="4048565"/>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Access</a:t>
                </a:r>
              </a:p>
            </p:txBody>
          </p:sp>
          <p:sp>
            <p:nvSpPr>
              <p:cNvPr id="394" name="Rektangel med afklippet hjørne i samme side 393"/>
              <p:cNvSpPr/>
              <p:nvPr/>
            </p:nvSpPr>
            <p:spPr>
              <a:xfrm>
                <a:off x="-2149284" y="4185255"/>
                <a:ext cx="1179448"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prstDash val="dash"/>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Archival Storage</a:t>
                </a:r>
              </a:p>
            </p:txBody>
          </p:sp>
          <p:cxnSp>
            <p:nvCxnSpPr>
              <p:cNvPr id="395" name="Straight Arrow Connector 21"/>
              <p:cNvCxnSpPr/>
              <p:nvPr/>
            </p:nvCxnSpPr>
            <p:spPr>
              <a:xfrm>
                <a:off x="-205056" y="4150467"/>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6" name="Straight Arrow Connector 21"/>
              <p:cNvCxnSpPr/>
              <p:nvPr/>
            </p:nvCxnSpPr>
            <p:spPr>
              <a:xfrm flipV="1">
                <a:off x="-3194557" y="4186471"/>
                <a:ext cx="181161" cy="25146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sp>
          <p:nvSpPr>
            <p:cNvPr id="104" name="TextBox 18"/>
            <p:cNvSpPr txBox="1">
              <a:spLocks noChangeArrowheads="1"/>
            </p:cNvSpPr>
            <p:nvPr/>
          </p:nvSpPr>
          <p:spPr bwMode="auto">
            <a:xfrm>
              <a:off x="2754326" y="2433054"/>
              <a:ext cx="3022924" cy="67536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t> (supporting) OAIS 4</a:t>
              </a:r>
              <a:b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br>
              <a:r>
                <a:rPr kumimoji="0" lang="en-GB" sz="1000" b="1" i="1" u="none" strike="noStrike" kern="1200" cap="none" spc="0" normalizeH="0" baseline="0" noProof="0" dirty="0">
                  <a:ln>
                    <a:noFill/>
                  </a:ln>
                  <a:solidFill>
                    <a:prstClr val="black"/>
                  </a:solidFill>
                  <a:effectLst/>
                  <a:uLnTx/>
                  <a:uFillTx/>
                  <a:latin typeface="Arial" charset="0"/>
                  <a:ea typeface="+mn-ea"/>
                  <a:cs typeface="Arial" charset="0"/>
                </a:rPr>
                <a:t>  distributed part of Archival Storage)</a:t>
              </a:r>
              <a:endParaRPr kumimoji="0" lang="en-GB" sz="1400" b="1" i="1"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t> </a:t>
              </a:r>
            </a:p>
          </p:txBody>
        </p:sp>
        <p:grpSp>
          <p:nvGrpSpPr>
            <p:cNvPr id="285" name="Gruppe 284"/>
            <p:cNvGrpSpPr/>
            <p:nvPr/>
          </p:nvGrpSpPr>
          <p:grpSpPr>
            <a:xfrm>
              <a:off x="2842844" y="2708920"/>
              <a:ext cx="3169156" cy="1728000"/>
              <a:chOff x="-3242017" y="3127321"/>
              <a:chExt cx="3169156" cy="1732462"/>
            </a:xfrm>
          </p:grpSpPr>
          <p:sp>
            <p:nvSpPr>
              <p:cNvPr id="286" name="Rectangle 1"/>
              <p:cNvSpPr/>
              <p:nvPr/>
            </p:nvSpPr>
            <p:spPr>
              <a:xfrm>
                <a:off x="-3157056" y="3131783"/>
                <a:ext cx="3060000" cy="1728000"/>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287" name="Rektangel 286"/>
              <p:cNvSpPr/>
              <p:nvPr/>
            </p:nvSpPr>
            <p:spPr>
              <a:xfrm>
                <a:off x="-3168860" y="3127321"/>
                <a:ext cx="3078116" cy="1728000"/>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Rektangel 288"/>
              <p:cNvSpPr/>
              <p:nvPr/>
            </p:nvSpPr>
            <p:spPr>
              <a:xfrm>
                <a:off x="-3168861" y="3127321"/>
                <a:ext cx="3096000" cy="172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0" name="Rektangel med afklippet hjørne i samme side 289"/>
              <p:cNvSpPr/>
              <p:nvPr/>
            </p:nvSpPr>
            <p:spPr>
              <a:xfrm>
                <a:off x="-2525476" y="3596479"/>
                <a:ext cx="1861554"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Preservation Planning</a:t>
                </a:r>
              </a:p>
            </p:txBody>
          </p:sp>
          <p:sp>
            <p:nvSpPr>
              <p:cNvPr id="291" name="Rektangel med afklippet hjørne i samme side 290"/>
              <p:cNvSpPr/>
              <p:nvPr/>
            </p:nvSpPr>
            <p:spPr>
              <a:xfrm>
                <a:off x="-2626470" y="4473287"/>
                <a:ext cx="2071718"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Administration</a:t>
                </a:r>
              </a:p>
            </p:txBody>
          </p:sp>
          <p:cxnSp>
            <p:nvCxnSpPr>
              <p:cNvPr id="292" name="Straight Arrow Connector 21"/>
              <p:cNvCxnSpPr>
                <a:endCxn id="296" idx="2"/>
              </p:cNvCxnSpPr>
              <p:nvPr/>
            </p:nvCxnSpPr>
            <p:spPr>
              <a:xfrm flipV="1">
                <a:off x="-2413178" y="4016880"/>
                <a:ext cx="102006" cy="12373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1"/>
              <p:cNvCxnSpPr>
                <a:endCxn id="377" idx="2"/>
              </p:cNvCxnSpPr>
              <p:nvPr/>
            </p:nvCxnSpPr>
            <p:spPr>
              <a:xfrm>
                <a:off x="-2467147" y="4228585"/>
                <a:ext cx="317863"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1"/>
              <p:cNvCxnSpPr>
                <a:stCxn id="296" idx="0"/>
              </p:cNvCxnSpPr>
              <p:nvPr/>
            </p:nvCxnSpPr>
            <p:spPr>
              <a:xfrm>
                <a:off x="-940466" y="4016880"/>
                <a:ext cx="123330" cy="10369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1"/>
              <p:cNvCxnSpPr>
                <a:stCxn id="377" idx="0"/>
              </p:cNvCxnSpPr>
              <p:nvPr/>
            </p:nvCxnSpPr>
            <p:spPr>
              <a:xfrm flipV="1">
                <a:off x="-969836" y="4228585"/>
                <a:ext cx="152700"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96" name="Rektangel med afklippet hjørne i samme side 295"/>
              <p:cNvSpPr/>
              <p:nvPr/>
            </p:nvSpPr>
            <p:spPr>
              <a:xfrm>
                <a:off x="-2311172" y="3897222"/>
                <a:ext cx="1370706"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Data Management</a:t>
                </a:r>
              </a:p>
            </p:txBody>
          </p:sp>
          <p:sp>
            <p:nvSpPr>
              <p:cNvPr id="297" name="Rektangel med afklippet hjørne i samme side 296"/>
              <p:cNvSpPr/>
              <p:nvPr/>
            </p:nvSpPr>
            <p:spPr>
              <a:xfrm>
                <a:off x="-2998172" y="4061277"/>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Ingest</a:t>
                </a:r>
              </a:p>
            </p:txBody>
          </p:sp>
          <p:sp>
            <p:nvSpPr>
              <p:cNvPr id="376" name="Rektangel med afklippet hjørne i samme side 375"/>
              <p:cNvSpPr/>
              <p:nvPr/>
            </p:nvSpPr>
            <p:spPr>
              <a:xfrm>
                <a:off x="-811226" y="4048565"/>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Access</a:t>
                </a:r>
              </a:p>
            </p:txBody>
          </p:sp>
          <p:sp>
            <p:nvSpPr>
              <p:cNvPr id="377" name="Rektangel med afklippet hjørne i samme side 376"/>
              <p:cNvSpPr/>
              <p:nvPr/>
            </p:nvSpPr>
            <p:spPr>
              <a:xfrm>
                <a:off x="-2149284" y="4185255"/>
                <a:ext cx="1179448"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prstDash val="dash"/>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Archival Storage</a:t>
                </a:r>
              </a:p>
            </p:txBody>
          </p:sp>
          <p:cxnSp>
            <p:nvCxnSpPr>
              <p:cNvPr id="378" name="Straight Arrow Connector 21"/>
              <p:cNvCxnSpPr/>
              <p:nvPr/>
            </p:nvCxnSpPr>
            <p:spPr>
              <a:xfrm>
                <a:off x="-205056" y="4150467"/>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21"/>
              <p:cNvCxnSpPr/>
              <p:nvPr/>
            </p:nvCxnSpPr>
            <p:spPr>
              <a:xfrm flipV="1">
                <a:off x="-3242017" y="4186471"/>
                <a:ext cx="228621" cy="153795"/>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sp>
          <p:nvSpPr>
            <p:cNvPr id="103" name="TextBox 18"/>
            <p:cNvSpPr txBox="1">
              <a:spLocks noChangeArrowheads="1"/>
            </p:cNvSpPr>
            <p:nvPr/>
          </p:nvSpPr>
          <p:spPr bwMode="auto">
            <a:xfrm>
              <a:off x="2911233" y="2687675"/>
              <a:ext cx="3022924" cy="73866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t>(supporting) OAIS 3</a:t>
              </a:r>
              <a:b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br>
              <a: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t> </a:t>
              </a:r>
              <a:r>
                <a:rPr kumimoji="0" lang="en-GB" sz="1000" b="1" i="1" u="none" strike="noStrike" kern="1200" cap="none" spc="0" normalizeH="0" baseline="0" noProof="0" dirty="0">
                  <a:ln>
                    <a:noFill/>
                  </a:ln>
                  <a:solidFill>
                    <a:prstClr val="black"/>
                  </a:solidFill>
                  <a:effectLst/>
                  <a:uLnTx/>
                  <a:uFillTx/>
                  <a:latin typeface="Arial" charset="0"/>
                  <a:ea typeface="+mn-ea"/>
                  <a:cs typeface="Arial" charset="0"/>
                </a:rPr>
                <a:t>(distributed part of Archival Storage)</a:t>
              </a:r>
              <a:endParaRPr kumimoji="0" lang="en-GB" sz="1400" b="1" i="1"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t> </a:t>
              </a:r>
            </a:p>
          </p:txBody>
        </p:sp>
        <p:cxnSp>
          <p:nvCxnSpPr>
            <p:cNvPr id="181" name="Straight Arrow Connector 21"/>
            <p:cNvCxnSpPr>
              <a:endCxn id="131" idx="1"/>
            </p:cNvCxnSpPr>
            <p:nvPr/>
          </p:nvCxnSpPr>
          <p:spPr>
            <a:xfrm flipV="1">
              <a:off x="5904148" y="4052910"/>
              <a:ext cx="546833" cy="10119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21"/>
            <p:cNvCxnSpPr/>
            <p:nvPr/>
          </p:nvCxnSpPr>
          <p:spPr>
            <a:xfrm flipV="1">
              <a:off x="5731658" y="3942180"/>
              <a:ext cx="695084" cy="12631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04" name="Elbow Connector 43"/>
            <p:cNvCxnSpPr/>
            <p:nvPr/>
          </p:nvCxnSpPr>
          <p:spPr>
            <a:xfrm rot="16200000" flipV="1">
              <a:off x="4200307" y="5820908"/>
              <a:ext cx="112798" cy="0"/>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8" name="Elbow Connector 43"/>
            <p:cNvCxnSpPr/>
            <p:nvPr/>
          </p:nvCxnSpPr>
          <p:spPr>
            <a:xfrm flipV="1">
              <a:off x="4256705" y="4708766"/>
              <a:ext cx="37842" cy="1055744"/>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9" name="Elbow Connector 43"/>
            <p:cNvCxnSpPr/>
            <p:nvPr/>
          </p:nvCxnSpPr>
          <p:spPr>
            <a:xfrm flipH="1" flipV="1">
              <a:off x="4121777" y="4694467"/>
              <a:ext cx="127589" cy="1083341"/>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30" name="Rounded Rectangle 1"/>
            <p:cNvSpPr/>
            <p:nvPr/>
          </p:nvSpPr>
          <p:spPr>
            <a:xfrm>
              <a:off x="1643440" y="3957818"/>
              <a:ext cx="828000" cy="46800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Receive Data</a:t>
              </a:r>
            </a:p>
          </p:txBody>
        </p:sp>
        <p:sp>
          <p:nvSpPr>
            <p:cNvPr id="131" name="Rounded Rectangle 2"/>
            <p:cNvSpPr/>
            <p:nvPr/>
          </p:nvSpPr>
          <p:spPr>
            <a:xfrm>
              <a:off x="6450981" y="3818910"/>
              <a:ext cx="828000" cy="46800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Provide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Data</a:t>
              </a:r>
            </a:p>
          </p:txBody>
        </p:sp>
        <p:cxnSp>
          <p:nvCxnSpPr>
            <p:cNvPr id="142" name="Straight Arrow Connector 21"/>
            <p:cNvCxnSpPr>
              <a:endCxn id="140" idx="2"/>
            </p:cNvCxnSpPr>
            <p:nvPr/>
          </p:nvCxnSpPr>
          <p:spPr>
            <a:xfrm flipV="1">
              <a:off x="5454152" y="5522110"/>
              <a:ext cx="0" cy="355198"/>
            </a:xfrm>
            <a:prstGeom prst="straightConnector1">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21"/>
            <p:cNvCxnSpPr/>
            <p:nvPr/>
          </p:nvCxnSpPr>
          <p:spPr>
            <a:xfrm flipH="1" flipV="1">
              <a:off x="5359970" y="4355941"/>
              <a:ext cx="364159" cy="580957"/>
            </a:xfrm>
            <a:prstGeom prst="straightConnector1">
              <a:avLst/>
            </a:prstGeom>
            <a:ln w="952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21"/>
            <p:cNvCxnSpPr/>
            <p:nvPr/>
          </p:nvCxnSpPr>
          <p:spPr>
            <a:xfrm flipH="1" flipV="1">
              <a:off x="5164476" y="4398514"/>
              <a:ext cx="559653" cy="538384"/>
            </a:xfrm>
            <a:prstGeom prst="straightConnector1">
              <a:avLst/>
            </a:prstGeom>
            <a:ln w="952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21"/>
            <p:cNvCxnSpPr>
              <a:stCxn id="130" idx="3"/>
            </p:cNvCxnSpPr>
            <p:nvPr/>
          </p:nvCxnSpPr>
          <p:spPr>
            <a:xfrm flipV="1">
              <a:off x="2471440" y="3756121"/>
              <a:ext cx="274864" cy="43569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80" name="Rounded Rectangle 6"/>
            <p:cNvSpPr/>
            <p:nvPr/>
          </p:nvSpPr>
          <p:spPr>
            <a:xfrm>
              <a:off x="2842844" y="4986303"/>
              <a:ext cx="1054357" cy="583824"/>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Disaster Recovery</a:t>
              </a:r>
            </a:p>
          </p:txBody>
        </p:sp>
        <p:cxnSp>
          <p:nvCxnSpPr>
            <p:cNvPr id="182" name="Straight Arrow Connector 21"/>
            <p:cNvCxnSpPr/>
            <p:nvPr/>
          </p:nvCxnSpPr>
          <p:spPr>
            <a:xfrm flipV="1">
              <a:off x="3198497" y="4383098"/>
              <a:ext cx="139426" cy="561472"/>
            </a:xfrm>
            <a:prstGeom prst="straightConnector1">
              <a:avLst/>
            </a:prstGeom>
            <a:ln w="952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21"/>
            <p:cNvCxnSpPr/>
            <p:nvPr/>
          </p:nvCxnSpPr>
          <p:spPr>
            <a:xfrm flipV="1">
              <a:off x="3317415" y="4340963"/>
              <a:ext cx="165207" cy="595937"/>
            </a:xfrm>
            <a:prstGeom prst="straightConnector1">
              <a:avLst/>
            </a:prstGeom>
            <a:ln w="952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
            <p:cNvCxnSpPr/>
            <p:nvPr/>
          </p:nvCxnSpPr>
          <p:spPr>
            <a:xfrm flipV="1">
              <a:off x="6083683" y="4178973"/>
              <a:ext cx="378986" cy="70772"/>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16" name="Rounded Rectangle 3"/>
            <p:cNvSpPr/>
            <p:nvPr/>
          </p:nvSpPr>
          <p:spPr>
            <a:xfrm>
              <a:off x="6270504" y="5011208"/>
              <a:ext cx="907037" cy="47002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Error Checking</a:t>
              </a:r>
            </a:p>
          </p:txBody>
        </p:sp>
        <p:cxnSp>
          <p:nvCxnSpPr>
            <p:cNvPr id="217" name="Straight Arrow Connector 21"/>
            <p:cNvCxnSpPr>
              <a:endCxn id="180" idx="2"/>
            </p:cNvCxnSpPr>
            <p:nvPr/>
          </p:nvCxnSpPr>
          <p:spPr>
            <a:xfrm flipV="1">
              <a:off x="3370023" y="5570127"/>
              <a:ext cx="0" cy="307181"/>
            </a:xfrm>
            <a:prstGeom prst="straightConnector1">
              <a:avLst/>
            </a:prstGeom>
            <a:ln w="3175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5" name="Elbow Connector 43"/>
            <p:cNvCxnSpPr>
              <a:endCxn id="365" idx="1"/>
            </p:cNvCxnSpPr>
            <p:nvPr/>
          </p:nvCxnSpPr>
          <p:spPr>
            <a:xfrm flipV="1">
              <a:off x="4256705" y="4652292"/>
              <a:ext cx="351912" cy="1112218"/>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51" name="Rectangle 1"/>
            <p:cNvSpPr/>
            <p:nvPr/>
          </p:nvSpPr>
          <p:spPr>
            <a:xfrm>
              <a:off x="3071805" y="2965591"/>
              <a:ext cx="3060000" cy="1723549"/>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264" name="Rektangel 263"/>
            <p:cNvSpPr/>
            <p:nvPr/>
          </p:nvSpPr>
          <p:spPr>
            <a:xfrm>
              <a:off x="3060001" y="2961140"/>
              <a:ext cx="3078116" cy="1723549"/>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265" name="TextBox 18"/>
            <p:cNvSpPr txBox="1">
              <a:spLocks noChangeArrowheads="1"/>
            </p:cNvSpPr>
            <p:nvPr/>
          </p:nvSpPr>
          <p:spPr bwMode="auto">
            <a:xfrm>
              <a:off x="3107854" y="2983257"/>
              <a:ext cx="3022924" cy="67536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t>(supporting) OAIS 2</a:t>
              </a:r>
              <a:b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br>
              <a:r>
                <a:rPr kumimoji="0" lang="en-GB" sz="1000" b="1" i="1" u="none" strike="noStrike" kern="1200" cap="none" spc="0" normalizeH="0" baseline="0" noProof="0" dirty="0">
                  <a:ln>
                    <a:noFill/>
                  </a:ln>
                  <a:solidFill>
                    <a:prstClr val="black"/>
                  </a:solidFill>
                  <a:effectLst/>
                  <a:uLnTx/>
                  <a:uFillTx/>
                  <a:latin typeface="Arial" charset="0"/>
                  <a:ea typeface="+mn-ea"/>
                  <a:cs typeface="Arial" charset="0"/>
                </a:rPr>
                <a:t>(distributed part of Archival Storage)</a:t>
              </a:r>
              <a:endParaRPr kumimoji="0" lang="en-GB" sz="1400" b="1" i="1"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charset="0"/>
                  <a:ea typeface="+mn-ea"/>
                  <a:cs typeface="Arial" charset="0"/>
                </a:rPr>
                <a:t> </a:t>
              </a:r>
            </a:p>
          </p:txBody>
        </p:sp>
        <p:sp>
          <p:nvSpPr>
            <p:cNvPr id="240" name="Rektangel 239"/>
            <p:cNvSpPr/>
            <p:nvPr/>
          </p:nvSpPr>
          <p:spPr>
            <a:xfrm>
              <a:off x="3060000" y="2961140"/>
              <a:ext cx="3096000" cy="172354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2" name="Rektangel med afklippet hjørne i samme side 251"/>
            <p:cNvSpPr/>
            <p:nvPr/>
          </p:nvSpPr>
          <p:spPr>
            <a:xfrm>
              <a:off x="3703385" y="3429090"/>
              <a:ext cx="1861554" cy="238700"/>
            </a:xfrm>
            <a:prstGeom prst="snip2SameRect">
              <a:avLst>
                <a:gd name="adj1" fmla="val 25351"/>
                <a:gd name="adj2" fmla="val 21791"/>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Preservation Planning</a:t>
              </a:r>
            </a:p>
          </p:txBody>
        </p:sp>
        <p:sp>
          <p:nvSpPr>
            <p:cNvPr id="253" name="Rektangel med afklippet hjørne i samme side 252"/>
            <p:cNvSpPr/>
            <p:nvPr/>
          </p:nvSpPr>
          <p:spPr>
            <a:xfrm>
              <a:off x="3602391" y="4303639"/>
              <a:ext cx="2071718" cy="238700"/>
            </a:xfrm>
            <a:prstGeom prst="snip2SameRect">
              <a:avLst>
                <a:gd name="adj1" fmla="val 25351"/>
                <a:gd name="adj2" fmla="val 21791"/>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Administration</a:t>
              </a:r>
            </a:p>
          </p:txBody>
        </p:sp>
        <p:cxnSp>
          <p:nvCxnSpPr>
            <p:cNvPr id="254" name="Straight Arrow Connector 21"/>
            <p:cNvCxnSpPr>
              <a:endCxn id="258" idx="2"/>
            </p:cNvCxnSpPr>
            <p:nvPr/>
          </p:nvCxnSpPr>
          <p:spPr>
            <a:xfrm flipV="1">
              <a:off x="3815683" y="3848408"/>
              <a:ext cx="102006" cy="123414"/>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1"/>
            <p:cNvCxnSpPr>
              <a:endCxn id="261" idx="2"/>
            </p:cNvCxnSpPr>
            <p:nvPr/>
          </p:nvCxnSpPr>
          <p:spPr>
            <a:xfrm>
              <a:off x="3761714" y="4059568"/>
              <a:ext cx="317863" cy="76131"/>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1"/>
            <p:cNvCxnSpPr>
              <a:stCxn id="258" idx="0"/>
            </p:cNvCxnSpPr>
            <p:nvPr/>
          </p:nvCxnSpPr>
          <p:spPr>
            <a:xfrm>
              <a:off x="5288395" y="3848408"/>
              <a:ext cx="123330" cy="103426"/>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1"/>
            <p:cNvCxnSpPr>
              <a:stCxn id="261" idx="0"/>
            </p:cNvCxnSpPr>
            <p:nvPr/>
          </p:nvCxnSpPr>
          <p:spPr>
            <a:xfrm flipV="1">
              <a:off x="5259025" y="4059568"/>
              <a:ext cx="152700" cy="76131"/>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58" name="Rektangel med afklippet hjørne i samme side 257"/>
            <p:cNvSpPr/>
            <p:nvPr/>
          </p:nvSpPr>
          <p:spPr>
            <a:xfrm>
              <a:off x="3917689" y="3729058"/>
              <a:ext cx="1370706" cy="238700"/>
            </a:xfrm>
            <a:prstGeom prst="snip2SameRect">
              <a:avLst>
                <a:gd name="adj1" fmla="val 19892"/>
                <a:gd name="adj2" fmla="val 19625"/>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Data Management</a:t>
              </a:r>
            </a:p>
          </p:txBody>
        </p:sp>
        <p:sp>
          <p:nvSpPr>
            <p:cNvPr id="259" name="Rektangel med afklippet hjørne i samme side 258"/>
            <p:cNvSpPr/>
            <p:nvPr/>
          </p:nvSpPr>
          <p:spPr>
            <a:xfrm>
              <a:off x="3178751" y="3920231"/>
              <a:ext cx="634051" cy="211160"/>
            </a:xfrm>
            <a:prstGeom prst="snip2SameRect">
              <a:avLst>
                <a:gd name="adj1" fmla="val 22160"/>
                <a:gd name="adj2" fmla="val 21356"/>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Ingest</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0" name="Rektangel med afklippet hjørne i samme side 259"/>
            <p:cNvSpPr/>
            <p:nvPr/>
          </p:nvSpPr>
          <p:spPr>
            <a:xfrm>
              <a:off x="5417634" y="3880010"/>
              <a:ext cx="630261" cy="260137"/>
            </a:xfrm>
            <a:prstGeom prst="snip2SameRect">
              <a:avLst>
                <a:gd name="adj1" fmla="val 22160"/>
                <a:gd name="adj2" fmla="val 21356"/>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Access</a:t>
              </a:r>
            </a:p>
          </p:txBody>
        </p:sp>
        <p:sp>
          <p:nvSpPr>
            <p:cNvPr id="261" name="Rektangel med afklippet hjørne i samme side 260"/>
            <p:cNvSpPr/>
            <p:nvPr/>
          </p:nvSpPr>
          <p:spPr>
            <a:xfrm>
              <a:off x="4079577" y="4016349"/>
              <a:ext cx="1179448" cy="238700"/>
            </a:xfrm>
            <a:prstGeom prst="snip2SameRect">
              <a:avLst>
                <a:gd name="adj1" fmla="val 19892"/>
                <a:gd name="adj2" fmla="val 19625"/>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Archival Storage</a:t>
              </a:r>
            </a:p>
          </p:txBody>
        </p:sp>
        <p:cxnSp>
          <p:nvCxnSpPr>
            <p:cNvPr id="262" name="Straight Arrow Connector 21"/>
            <p:cNvCxnSpPr/>
            <p:nvPr/>
          </p:nvCxnSpPr>
          <p:spPr>
            <a:xfrm>
              <a:off x="6023805" y="3981651"/>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1"/>
            <p:cNvCxnSpPr/>
            <p:nvPr/>
          </p:nvCxnSpPr>
          <p:spPr>
            <a:xfrm>
              <a:off x="3071465" y="4017562"/>
              <a:ext cx="144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21"/>
            <p:cNvCxnSpPr>
              <a:stCxn id="130" idx="3"/>
            </p:cNvCxnSpPr>
            <p:nvPr/>
          </p:nvCxnSpPr>
          <p:spPr>
            <a:xfrm flipV="1">
              <a:off x="2471440" y="3885810"/>
              <a:ext cx="445553" cy="30600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21"/>
            <p:cNvCxnSpPr>
              <a:stCxn id="130" idx="3"/>
            </p:cNvCxnSpPr>
            <p:nvPr/>
          </p:nvCxnSpPr>
          <p:spPr>
            <a:xfrm flipV="1">
              <a:off x="2471440" y="4024538"/>
              <a:ext cx="564217" cy="16728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21"/>
            <p:cNvCxnSpPr/>
            <p:nvPr/>
          </p:nvCxnSpPr>
          <p:spPr>
            <a:xfrm flipV="1">
              <a:off x="3457728" y="4527536"/>
              <a:ext cx="206763" cy="409362"/>
            </a:xfrm>
            <a:prstGeom prst="straightConnector1">
              <a:avLst/>
            </a:prstGeom>
            <a:ln w="9525">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21"/>
            <p:cNvCxnSpPr/>
            <p:nvPr/>
          </p:nvCxnSpPr>
          <p:spPr>
            <a:xfrm flipH="1" flipV="1">
              <a:off x="5546936" y="4507963"/>
              <a:ext cx="184722" cy="410266"/>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40" name="Rounded Rectangle 4"/>
            <p:cNvSpPr/>
            <p:nvPr/>
          </p:nvSpPr>
          <p:spPr>
            <a:xfrm>
              <a:off x="4968152" y="4936898"/>
              <a:ext cx="972000" cy="585212"/>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Manage Storage Hierarchy</a:t>
              </a:r>
            </a:p>
          </p:txBody>
        </p:sp>
        <p:cxnSp>
          <p:nvCxnSpPr>
            <p:cNvPr id="397" name="Straight Arrow Connector 21"/>
            <p:cNvCxnSpPr>
              <a:stCxn id="216" idx="1"/>
              <a:endCxn id="140" idx="3"/>
            </p:cNvCxnSpPr>
            <p:nvPr/>
          </p:nvCxnSpPr>
          <p:spPr>
            <a:xfrm flipH="1" flipV="1">
              <a:off x="5940152" y="5229504"/>
              <a:ext cx="330352" cy="16714"/>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8" name="Straight Arrow Connector 21"/>
            <p:cNvCxnSpPr>
              <a:stCxn id="253" idx="0"/>
            </p:cNvCxnSpPr>
            <p:nvPr/>
          </p:nvCxnSpPr>
          <p:spPr>
            <a:xfrm>
              <a:off x="5674109" y="4422989"/>
              <a:ext cx="752633" cy="588219"/>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21"/>
            <p:cNvCxnSpPr/>
            <p:nvPr/>
          </p:nvCxnSpPr>
          <p:spPr>
            <a:xfrm>
              <a:off x="6156000" y="4652292"/>
              <a:ext cx="468228" cy="334011"/>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00" name="Straight Arrow Connector 21"/>
            <p:cNvCxnSpPr/>
            <p:nvPr/>
          </p:nvCxnSpPr>
          <p:spPr>
            <a:xfrm>
              <a:off x="6156000" y="4507963"/>
              <a:ext cx="684252" cy="47834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2C1B9A2-4728-4499-BBCB-D0121941F1A4}"/>
                </a:ext>
              </a:extLst>
            </p:cNvPr>
            <p:cNvSpPr txBox="1"/>
            <p:nvPr/>
          </p:nvSpPr>
          <p:spPr>
            <a:xfrm>
              <a:off x="2826018" y="2137642"/>
              <a:ext cx="3053787" cy="246221"/>
            </a:xfrm>
            <a:prstGeom prst="rect">
              <a:avLst/>
            </a:prstGeom>
            <a:noFill/>
          </p:spPr>
          <p:txBody>
            <a:bodyPr wrap="square" t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Arial" charset="0"/>
                </a:rPr>
                <a:t>Archival Storage</a:t>
              </a:r>
            </a:p>
          </p:txBody>
        </p:sp>
      </p:grpSp>
    </p:spTree>
    <p:extLst>
      <p:ext uri="{BB962C8B-B14F-4D97-AF65-F5344CB8AC3E}">
        <p14:creationId xmlns:p14="http://schemas.microsoft.com/office/powerpoint/2010/main" val="1028398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
          <p:cNvSpPr/>
          <p:nvPr/>
        </p:nvSpPr>
        <p:spPr>
          <a:xfrm>
            <a:off x="970647" y="85949"/>
            <a:ext cx="7001149" cy="5837379"/>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0" name="Afrundet rektangel 139"/>
          <p:cNvSpPr/>
          <p:nvPr/>
        </p:nvSpPr>
        <p:spPr>
          <a:xfrm>
            <a:off x="3123045" y="6446032"/>
            <a:ext cx="2947852" cy="304835"/>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Primary OAIS 6 Management</a:t>
            </a:r>
          </a:p>
        </p:txBody>
      </p:sp>
      <p:sp>
        <p:nvSpPr>
          <p:cNvPr id="135" name="Afrundet rektangel 134"/>
          <p:cNvSpPr/>
          <p:nvPr/>
        </p:nvSpPr>
        <p:spPr>
          <a:xfrm>
            <a:off x="8248559" y="1322783"/>
            <a:ext cx="267987" cy="4455279"/>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ima</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y</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OA</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I</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6</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Consume</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p:txBody>
      </p:sp>
      <p:sp>
        <p:nvSpPr>
          <p:cNvPr id="2" name="Rectangle 1"/>
          <p:cNvSpPr/>
          <p:nvPr/>
        </p:nvSpPr>
        <p:spPr>
          <a:xfrm>
            <a:off x="841121" y="411818"/>
            <a:ext cx="7001149" cy="5728852"/>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907" name="TextBox 18"/>
          <p:cNvSpPr txBox="1">
            <a:spLocks noChangeArrowheads="1"/>
          </p:cNvSpPr>
          <p:nvPr/>
        </p:nvSpPr>
        <p:spPr bwMode="auto">
          <a:xfrm>
            <a:off x="878081" y="411818"/>
            <a:ext cx="6964189" cy="34366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charset="0"/>
                <a:ea typeface="+mn-ea"/>
                <a:cs typeface="Arial" charset="0"/>
              </a:rPr>
              <a:t>(primary)  OAIS  5</a:t>
            </a:r>
          </a:p>
        </p:txBody>
      </p:sp>
      <p:sp>
        <p:nvSpPr>
          <p:cNvPr id="33" name="Rektangel med afklippet hjørne i samme side 32"/>
          <p:cNvSpPr/>
          <p:nvPr/>
        </p:nvSpPr>
        <p:spPr>
          <a:xfrm>
            <a:off x="1648628" y="746872"/>
            <a:ext cx="5862206" cy="301485"/>
          </a:xfrm>
          <a:prstGeom prst="snip2SameRect">
            <a:avLst>
              <a:gd name="adj1" fmla="val 25351"/>
              <a:gd name="adj2" fmla="val 21791"/>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Preservation Planning</a:t>
            </a:r>
          </a:p>
        </p:txBody>
      </p:sp>
      <p:sp>
        <p:nvSpPr>
          <p:cNvPr id="41" name="Rektangel med afklippet hjørne i samme side 40"/>
          <p:cNvSpPr/>
          <p:nvPr/>
        </p:nvSpPr>
        <p:spPr>
          <a:xfrm>
            <a:off x="1648627" y="1148896"/>
            <a:ext cx="5627718" cy="301485"/>
          </a:xfrm>
          <a:prstGeom prst="snip2SameRect">
            <a:avLst>
              <a:gd name="adj1" fmla="val 19892"/>
              <a:gd name="adj2" fmla="val 19625"/>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Data Management</a:t>
            </a:r>
          </a:p>
        </p:txBody>
      </p:sp>
      <p:sp>
        <p:nvSpPr>
          <p:cNvPr id="46" name="Rektangel med afklippet hjørne i samme side 45"/>
          <p:cNvSpPr/>
          <p:nvPr/>
        </p:nvSpPr>
        <p:spPr>
          <a:xfrm>
            <a:off x="1045621" y="2854108"/>
            <a:ext cx="267987" cy="1276438"/>
          </a:xfrm>
          <a:prstGeom prst="snip2SameRect">
            <a:avLst>
              <a:gd name="adj1" fmla="val 22160"/>
              <a:gd name="adj2" fmla="val 21356"/>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I</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n</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g</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e</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t</a:t>
            </a:r>
          </a:p>
        </p:txBody>
      </p:sp>
      <p:cxnSp>
        <p:nvCxnSpPr>
          <p:cNvPr id="129" name="Straight Arrow Connector 21"/>
          <p:cNvCxnSpPr>
            <a:stCxn id="46" idx="3"/>
            <a:endCxn id="41" idx="2"/>
          </p:cNvCxnSpPr>
          <p:nvPr/>
        </p:nvCxnSpPr>
        <p:spPr>
          <a:xfrm flipV="1">
            <a:off x="1179614" y="1299639"/>
            <a:ext cx="469013" cy="155446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21"/>
          <p:cNvCxnSpPr>
            <a:stCxn id="41" idx="0"/>
            <a:endCxn id="118" idx="3"/>
          </p:cNvCxnSpPr>
          <p:nvPr/>
        </p:nvCxnSpPr>
        <p:spPr>
          <a:xfrm>
            <a:off x="7276344" y="1299639"/>
            <a:ext cx="335662" cy="151443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7" name="Afrundet rektangel 86"/>
          <p:cNvSpPr/>
          <p:nvPr/>
        </p:nvSpPr>
        <p:spPr>
          <a:xfrm>
            <a:off x="2972284" y="6237860"/>
            <a:ext cx="2947852" cy="304835"/>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Primary OAIS 5 Management</a:t>
            </a:r>
          </a:p>
        </p:txBody>
      </p:sp>
      <p:sp>
        <p:nvSpPr>
          <p:cNvPr id="268" name="Rektangel med afklippet hjørne i samme side 267"/>
          <p:cNvSpPr/>
          <p:nvPr/>
        </p:nvSpPr>
        <p:spPr>
          <a:xfrm>
            <a:off x="1246960" y="5772181"/>
            <a:ext cx="6398179" cy="301485"/>
          </a:xfrm>
          <a:prstGeom prst="snip2SameRect">
            <a:avLst>
              <a:gd name="adj1" fmla="val 25351"/>
              <a:gd name="adj2" fmla="val 21791"/>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Administration</a:t>
            </a: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63" name="Elbow Connector 43"/>
          <p:cNvCxnSpPr>
            <a:stCxn id="87" idx="0"/>
            <a:endCxn id="268" idx="1"/>
          </p:cNvCxnSpPr>
          <p:nvPr/>
        </p:nvCxnSpPr>
        <p:spPr>
          <a:xfrm rot="16200000" flipV="1">
            <a:off x="4364033" y="6155683"/>
            <a:ext cx="164194" cy="160"/>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21"/>
          <p:cNvCxnSpPr>
            <a:stCxn id="118" idx="0"/>
          </p:cNvCxnSpPr>
          <p:nvPr/>
        </p:nvCxnSpPr>
        <p:spPr>
          <a:xfrm>
            <a:off x="7745999" y="3452291"/>
            <a:ext cx="334983"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18" name="Rektangel med afklippet hjørne i samme side 117"/>
          <p:cNvSpPr/>
          <p:nvPr/>
        </p:nvSpPr>
        <p:spPr>
          <a:xfrm>
            <a:off x="7478013" y="2814072"/>
            <a:ext cx="267987" cy="1276438"/>
          </a:xfrm>
          <a:prstGeom prst="snip2SameRect">
            <a:avLst>
              <a:gd name="adj1" fmla="val 22160"/>
              <a:gd name="adj2" fmla="val 21356"/>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A</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c</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c</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e</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s</a:t>
            </a:r>
          </a:p>
        </p:txBody>
      </p:sp>
      <p:sp>
        <p:nvSpPr>
          <p:cNvPr id="70" name="Rektangel med afklippet hjørne i samme side 69"/>
          <p:cNvSpPr/>
          <p:nvPr/>
        </p:nvSpPr>
        <p:spPr>
          <a:xfrm>
            <a:off x="1570520" y="1550921"/>
            <a:ext cx="5739983" cy="4064234"/>
          </a:xfrm>
          <a:prstGeom prst="snip2SameRect">
            <a:avLst>
              <a:gd name="adj1" fmla="val 3318"/>
              <a:gd name="adj2" fmla="val 3223"/>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Afrundet rektangel 130"/>
          <p:cNvSpPr/>
          <p:nvPr/>
        </p:nvSpPr>
        <p:spPr>
          <a:xfrm>
            <a:off x="8081049" y="1450876"/>
            <a:ext cx="267987" cy="4455279"/>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ima</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y</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OA</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I</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5</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Consume</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p:txBody>
      </p:sp>
      <p:sp>
        <p:nvSpPr>
          <p:cNvPr id="137" name="Afrundet rektangel 136"/>
          <p:cNvSpPr/>
          <p:nvPr/>
        </p:nvSpPr>
        <p:spPr>
          <a:xfrm>
            <a:off x="509588" y="1304389"/>
            <a:ext cx="267987" cy="4455279"/>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ima</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y</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OA</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I</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6</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r</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err="1">
                <a:ln>
                  <a:noFill/>
                </a:ln>
                <a:solidFill>
                  <a:prstClr val="black"/>
                </a:solidFill>
                <a:effectLst/>
                <a:uLnTx/>
                <a:uFillTx/>
                <a:latin typeface="Calibri"/>
                <a:ea typeface="+mn-ea"/>
                <a:cs typeface="+mn-cs"/>
              </a:rPr>
              <a:t>oduce</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p:txBody>
      </p:sp>
      <p:sp>
        <p:nvSpPr>
          <p:cNvPr id="138" name="Afrundet rektangel 137"/>
          <p:cNvSpPr/>
          <p:nvPr/>
        </p:nvSpPr>
        <p:spPr>
          <a:xfrm>
            <a:off x="308546" y="1511991"/>
            <a:ext cx="267987" cy="4455279"/>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ima</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y</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OA</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I</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S</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5</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r</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err="1">
                <a:ln>
                  <a:noFill/>
                </a:ln>
                <a:solidFill>
                  <a:prstClr val="black"/>
                </a:solidFill>
                <a:effectLst/>
                <a:uLnTx/>
                <a:uFillTx/>
                <a:latin typeface="Calibri"/>
                <a:ea typeface="+mn-ea"/>
                <a:cs typeface="+mn-cs"/>
              </a:rPr>
              <a:t>oduce</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r</a:t>
            </a:r>
          </a:p>
        </p:txBody>
      </p:sp>
      <p:sp>
        <p:nvSpPr>
          <p:cNvPr id="144" name="TextBox 18"/>
          <p:cNvSpPr txBox="1">
            <a:spLocks noChangeArrowheads="1"/>
          </p:cNvSpPr>
          <p:nvPr/>
        </p:nvSpPr>
        <p:spPr bwMode="auto">
          <a:xfrm>
            <a:off x="1019890" y="76797"/>
            <a:ext cx="6964189" cy="34366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Arial" charset="0"/>
                <a:ea typeface="+mn-ea"/>
                <a:cs typeface="Arial" charset="0"/>
              </a:rPr>
              <a:t>(primary)  OAIS 6</a:t>
            </a:r>
          </a:p>
        </p:txBody>
      </p:sp>
      <p:cxnSp>
        <p:nvCxnSpPr>
          <p:cNvPr id="126" name="Straight Arrow Connector 21"/>
          <p:cNvCxnSpPr>
            <a:endCxn id="46" idx="2"/>
          </p:cNvCxnSpPr>
          <p:nvPr/>
        </p:nvCxnSpPr>
        <p:spPr>
          <a:xfrm>
            <a:off x="548569" y="3460796"/>
            <a:ext cx="497052"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9" name="Tekstfelt 18"/>
          <p:cNvSpPr txBox="1"/>
          <p:nvPr/>
        </p:nvSpPr>
        <p:spPr>
          <a:xfrm>
            <a:off x="1958306" y="1565937"/>
            <a:ext cx="491664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Arial" charset="0"/>
              </a:rPr>
              <a:t>Archival Storage</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cxnSp>
        <p:nvCxnSpPr>
          <p:cNvPr id="404" name="Elbow Connector 43"/>
          <p:cNvCxnSpPr>
            <a:stCxn id="268" idx="3"/>
          </p:cNvCxnSpPr>
          <p:nvPr/>
        </p:nvCxnSpPr>
        <p:spPr>
          <a:xfrm rot="16200000" flipV="1">
            <a:off x="4384952" y="5719700"/>
            <a:ext cx="104960" cy="0"/>
          </a:xfrm>
          <a:prstGeom prst="bentConnector3">
            <a:avLst>
              <a:gd name="adj1" fmla="val 26056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21"/>
          <p:cNvCxnSpPr>
            <a:endCxn id="118" idx="2"/>
          </p:cNvCxnSpPr>
          <p:nvPr/>
        </p:nvCxnSpPr>
        <p:spPr>
          <a:xfrm flipV="1">
            <a:off x="6874946" y="3452291"/>
            <a:ext cx="603067" cy="137242"/>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21"/>
          <p:cNvCxnSpPr>
            <a:stCxn id="46" idx="0"/>
          </p:cNvCxnSpPr>
          <p:nvPr/>
        </p:nvCxnSpPr>
        <p:spPr>
          <a:xfrm>
            <a:off x="1313607" y="3492327"/>
            <a:ext cx="644699" cy="2533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1"/>
          <p:cNvCxnSpPr>
            <a:cxnSpLocks/>
          </p:cNvCxnSpPr>
          <p:nvPr/>
        </p:nvCxnSpPr>
        <p:spPr>
          <a:xfrm>
            <a:off x="6740953" y="3583040"/>
            <a:ext cx="133993" cy="6493"/>
          </a:xfrm>
          <a:prstGeom prst="straightConnector1">
            <a:avLst/>
          </a:prstGeom>
          <a:ln w="28575">
            <a:solidFill>
              <a:schemeClr val="tx1"/>
            </a:solidFill>
            <a:prstDash val="solid"/>
            <a:headEnd type="none" w="lg" len="lg"/>
            <a:tailEnd type="arrow"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1"/>
          <p:cNvCxnSpPr>
            <a:cxnSpLocks/>
          </p:cNvCxnSpPr>
          <p:nvPr/>
        </p:nvCxnSpPr>
        <p:spPr>
          <a:xfrm>
            <a:off x="1950161" y="3521016"/>
            <a:ext cx="133993" cy="6493"/>
          </a:xfrm>
          <a:prstGeom prst="straightConnector1">
            <a:avLst/>
          </a:prstGeom>
          <a:ln w="28575">
            <a:solidFill>
              <a:schemeClr val="tx1"/>
            </a:solidFill>
            <a:prstDash val="solid"/>
            <a:headEnd type="none" w="lg" len="lg"/>
            <a:tailEnd type="arrow"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1"/>
          <p:cNvCxnSpPr>
            <a:cxnSpLocks/>
          </p:cNvCxnSpPr>
          <p:nvPr/>
        </p:nvCxnSpPr>
        <p:spPr>
          <a:xfrm>
            <a:off x="4437432" y="5466819"/>
            <a:ext cx="8778" cy="97189"/>
          </a:xfrm>
          <a:prstGeom prst="straightConnector1">
            <a:avLst/>
          </a:prstGeom>
          <a:ln w="28575">
            <a:solidFill>
              <a:schemeClr val="tx1"/>
            </a:solidFill>
            <a:prstDash val="solid"/>
            <a:headEnd type="none" w="lg" len="lg"/>
            <a:tailEnd type="none" w="sm" len="sm"/>
          </a:ln>
        </p:spPr>
        <p:style>
          <a:lnRef idx="1">
            <a:schemeClr val="accent1"/>
          </a:lnRef>
          <a:fillRef idx="0">
            <a:schemeClr val="accent1"/>
          </a:fillRef>
          <a:effectRef idx="0">
            <a:schemeClr val="accent1"/>
          </a:effectRef>
          <a:fontRef idx="minor">
            <a:schemeClr val="tx1"/>
          </a:fontRef>
        </p:style>
      </p:cxnSp>
      <p:pic>
        <p:nvPicPr>
          <p:cNvPr id="30" name="Billed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3874" y="1852406"/>
            <a:ext cx="5104960" cy="3885807"/>
          </a:xfrm>
          <a:prstGeom prst="rect">
            <a:avLst/>
          </a:prstGeom>
        </p:spPr>
      </p:pic>
      <p:pic>
        <p:nvPicPr>
          <p:cNvPr id="4" name="Picture 3">
            <a:extLst>
              <a:ext uri="{FF2B5EF4-FFF2-40B4-BE49-F238E27FC236}">
                <a16:creationId xmlns:a16="http://schemas.microsoft.com/office/drawing/2014/main" id="{B1657690-B27F-4902-AFBF-601C6D6D432D}"/>
              </a:ext>
            </a:extLst>
          </p:cNvPr>
          <p:cNvPicPr>
            <a:picLocks noChangeAspect="1"/>
          </p:cNvPicPr>
          <p:nvPr/>
        </p:nvPicPr>
        <p:blipFill>
          <a:blip r:embed="rId5"/>
          <a:stretch>
            <a:fillRect/>
          </a:stretch>
        </p:blipFill>
        <p:spPr>
          <a:xfrm>
            <a:off x="1998851" y="1859608"/>
            <a:ext cx="5104957" cy="3885802"/>
          </a:xfrm>
          <a:prstGeom prst="rect">
            <a:avLst/>
          </a:prstGeom>
        </p:spPr>
      </p:pic>
      <p:pic>
        <p:nvPicPr>
          <p:cNvPr id="3" name="Picture 2">
            <a:extLst>
              <a:ext uri="{FF2B5EF4-FFF2-40B4-BE49-F238E27FC236}">
                <a16:creationId xmlns:a16="http://schemas.microsoft.com/office/drawing/2014/main" id="{AD949170-2FCA-489D-BDA8-C41BC674D7B5}"/>
              </a:ext>
            </a:extLst>
          </p:cNvPr>
          <p:cNvPicPr>
            <a:picLocks noChangeAspect="1"/>
          </p:cNvPicPr>
          <p:nvPr/>
        </p:nvPicPr>
        <p:blipFill>
          <a:blip r:embed="rId6"/>
          <a:stretch>
            <a:fillRect/>
          </a:stretch>
        </p:blipFill>
        <p:spPr>
          <a:xfrm>
            <a:off x="2475301" y="2694298"/>
            <a:ext cx="4228728" cy="2704607"/>
          </a:xfrm>
          <a:prstGeom prst="rect">
            <a:avLst/>
          </a:prstGeom>
        </p:spPr>
      </p:pic>
    </p:spTree>
    <p:extLst>
      <p:ext uri="{BB962C8B-B14F-4D97-AF65-F5344CB8AC3E}">
        <p14:creationId xmlns:p14="http://schemas.microsoft.com/office/powerpoint/2010/main" val="2201586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extBox 2"/>
          <p:cNvSpPr txBox="1">
            <a:spLocks noChangeArrowheads="1"/>
          </p:cNvSpPr>
          <p:nvPr/>
        </p:nvSpPr>
        <p:spPr bwMode="auto">
          <a:xfrm>
            <a:off x="1007632" y="792155"/>
            <a:ext cx="7089997" cy="1077090"/>
          </a:xfrm>
          <a:prstGeom prst="rect">
            <a:avLst/>
          </a:prstGeom>
          <a:blipFill>
            <a:blip r:embed="rId3"/>
            <a:tile tx="0" ty="0" sx="100000" sy="100000" flip="none" algn="tl"/>
          </a:blipFill>
          <a:ln>
            <a:solidFill>
              <a:schemeClr val="accent1"/>
            </a:solidFill>
            <a:headEnd/>
            <a:tailEnd/>
          </a:ln>
          <a:effectLst/>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a:defRPr>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defTabSz="232258" fontAlgn="auto">
              <a:spcBef>
                <a:spcPts val="0"/>
              </a:spcBef>
              <a:spcAft>
                <a:spcPts val="0"/>
              </a:spcAft>
            </a:pPr>
            <a:endParaRPr lang="en-GB" sz="914" dirty="0">
              <a:solidFill>
                <a:prstClr val="black"/>
              </a:solidFill>
              <a:latin typeface="Calibri" panose="020F0502020204030204"/>
            </a:endParaRPr>
          </a:p>
          <a:p>
            <a:pPr defTabSz="232258" fontAlgn="auto">
              <a:spcBef>
                <a:spcPts val="0"/>
              </a:spcBef>
              <a:spcAft>
                <a:spcPts val="0"/>
              </a:spcAft>
            </a:pPr>
            <a:endParaRPr lang="en-GB" sz="914" dirty="0">
              <a:solidFill>
                <a:prstClr val="black"/>
              </a:solidFill>
              <a:latin typeface="Calibri" panose="020F0502020204030204"/>
            </a:endParaRPr>
          </a:p>
          <a:p>
            <a:pPr defTabSz="232258" fontAlgn="auto">
              <a:spcBef>
                <a:spcPts val="0"/>
              </a:spcBef>
              <a:spcAft>
                <a:spcPts val="0"/>
              </a:spcAft>
            </a:pPr>
            <a:endParaRPr lang="en-GB" sz="914" dirty="0">
              <a:solidFill>
                <a:prstClr val="black"/>
              </a:solidFill>
              <a:latin typeface="Calibri" panose="020F0502020204030204"/>
            </a:endParaRPr>
          </a:p>
          <a:p>
            <a:pPr defTabSz="232258" fontAlgn="auto">
              <a:spcBef>
                <a:spcPts val="0"/>
              </a:spcBef>
              <a:spcAft>
                <a:spcPts val="0"/>
              </a:spcAft>
            </a:pPr>
            <a:endParaRPr lang="en-GB" sz="914" dirty="0">
              <a:solidFill>
                <a:prstClr val="black"/>
              </a:solidFill>
              <a:latin typeface="Calibri" panose="020F0502020204030204"/>
            </a:endParaRPr>
          </a:p>
          <a:p>
            <a:pPr defTabSz="232258" fontAlgn="auto">
              <a:spcBef>
                <a:spcPts val="0"/>
              </a:spcBef>
              <a:spcAft>
                <a:spcPts val="0"/>
              </a:spcAft>
            </a:pPr>
            <a:endParaRPr lang="en-GB" sz="914" dirty="0">
              <a:solidFill>
                <a:prstClr val="black"/>
              </a:solidFill>
              <a:latin typeface="Calibri" panose="020F0502020204030204"/>
            </a:endParaRPr>
          </a:p>
          <a:p>
            <a:pPr defTabSz="232258" fontAlgn="auto">
              <a:spcBef>
                <a:spcPts val="0"/>
              </a:spcBef>
              <a:spcAft>
                <a:spcPts val="0"/>
              </a:spcAft>
            </a:pPr>
            <a:endParaRPr lang="en-GB" sz="914" dirty="0">
              <a:solidFill>
                <a:prstClr val="black"/>
              </a:solidFill>
              <a:latin typeface="Calibri" panose="020F0502020204030204"/>
            </a:endParaRPr>
          </a:p>
          <a:p>
            <a:pPr defTabSz="232258" fontAlgn="auto">
              <a:spcBef>
                <a:spcPts val="0"/>
              </a:spcBef>
              <a:spcAft>
                <a:spcPts val="0"/>
              </a:spcAft>
            </a:pPr>
            <a:endParaRPr lang="en-GB" sz="914" dirty="0">
              <a:solidFill>
                <a:prstClr val="black"/>
              </a:solidFill>
              <a:latin typeface="Calibri" panose="020F0502020204030204"/>
            </a:endParaRPr>
          </a:p>
        </p:txBody>
      </p:sp>
      <p:sp>
        <p:nvSpPr>
          <p:cNvPr id="325" name="Freeform 7">
            <a:extLst>
              <a:ext uri="{FF2B5EF4-FFF2-40B4-BE49-F238E27FC236}">
                <a16:creationId xmlns:a16="http://schemas.microsoft.com/office/drawing/2014/main" id="{84099A8A-F9C2-4986-8F02-75021E8CFD87}"/>
              </a:ext>
            </a:extLst>
          </p:cNvPr>
          <p:cNvSpPr>
            <a:spLocks/>
          </p:cNvSpPr>
          <p:nvPr/>
        </p:nvSpPr>
        <p:spPr bwMode="auto">
          <a:xfrm>
            <a:off x="1557198" y="822247"/>
            <a:ext cx="3818400" cy="1179793"/>
          </a:xfrm>
          <a:custGeom>
            <a:avLst/>
            <a:gdLst>
              <a:gd name="T0" fmla="*/ 0 w 4735"/>
              <a:gd name="T1" fmla="*/ 1386 h 1463"/>
              <a:gd name="T2" fmla="*/ 0 w 4735"/>
              <a:gd name="T3" fmla="*/ 77 h 1463"/>
              <a:gd name="T4" fmla="*/ 77 w 4735"/>
              <a:gd name="T5" fmla="*/ 0 h 1463"/>
              <a:gd name="T6" fmla="*/ 4658 w 4735"/>
              <a:gd name="T7" fmla="*/ 0 h 1463"/>
              <a:gd name="T8" fmla="*/ 4735 w 4735"/>
              <a:gd name="T9" fmla="*/ 77 h 1463"/>
              <a:gd name="T10" fmla="*/ 4735 w 4735"/>
              <a:gd name="T11" fmla="*/ 1386 h 1463"/>
              <a:gd name="T12" fmla="*/ 4658 w 4735"/>
              <a:gd name="T13" fmla="*/ 1463 h 1463"/>
              <a:gd name="T14" fmla="*/ 77 w 4735"/>
              <a:gd name="T15" fmla="*/ 1463 h 1463"/>
              <a:gd name="T16" fmla="*/ 0 w 4735"/>
              <a:gd name="T17" fmla="*/ 1386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5" h="1463">
                <a:moveTo>
                  <a:pt x="0" y="1386"/>
                </a:moveTo>
                <a:lnTo>
                  <a:pt x="0" y="77"/>
                </a:lnTo>
                <a:lnTo>
                  <a:pt x="77" y="0"/>
                </a:lnTo>
                <a:lnTo>
                  <a:pt x="4658" y="0"/>
                </a:lnTo>
                <a:lnTo>
                  <a:pt x="4735" y="77"/>
                </a:lnTo>
                <a:lnTo>
                  <a:pt x="4735" y="1386"/>
                </a:lnTo>
                <a:lnTo>
                  <a:pt x="4658" y="1463"/>
                </a:lnTo>
                <a:lnTo>
                  <a:pt x="77" y="1463"/>
                </a:lnTo>
                <a:lnTo>
                  <a:pt x="0" y="1386"/>
                </a:lnTo>
                <a:close/>
              </a:path>
            </a:pathLst>
          </a:custGeom>
          <a:solidFill>
            <a:srgbClr val="EDE2D3"/>
          </a:solidFill>
          <a:ln w="19050">
            <a:solidFill>
              <a:srgbClr val="BFBFBF"/>
            </a:solidFill>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27" name="Rectangle 9">
            <a:extLst>
              <a:ext uri="{FF2B5EF4-FFF2-40B4-BE49-F238E27FC236}">
                <a16:creationId xmlns:a16="http://schemas.microsoft.com/office/drawing/2014/main" id="{F0E9F2A0-B380-459C-BB48-D473C4008FDF}"/>
              </a:ext>
            </a:extLst>
          </p:cNvPr>
          <p:cNvSpPr>
            <a:spLocks noChangeArrowheads="1"/>
          </p:cNvSpPr>
          <p:nvPr/>
        </p:nvSpPr>
        <p:spPr bwMode="auto">
          <a:xfrm>
            <a:off x="1620099" y="860955"/>
            <a:ext cx="953787"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Preservation Planning</a:t>
            </a:r>
            <a:endParaRPr lang="da-DK" altLang="da-DK" sz="914">
              <a:solidFill>
                <a:prstClr val="black"/>
              </a:solidFill>
              <a:cs typeface="+mn-cs"/>
            </a:endParaRPr>
          </a:p>
        </p:txBody>
      </p:sp>
      <p:sp>
        <p:nvSpPr>
          <p:cNvPr id="328" name="Freeform 10">
            <a:extLst>
              <a:ext uri="{FF2B5EF4-FFF2-40B4-BE49-F238E27FC236}">
                <a16:creationId xmlns:a16="http://schemas.microsoft.com/office/drawing/2014/main" id="{A671F662-96FA-4E7A-932E-3E7901F06D97}"/>
              </a:ext>
            </a:extLst>
          </p:cNvPr>
          <p:cNvSpPr>
            <a:spLocks/>
          </p:cNvSpPr>
          <p:nvPr/>
        </p:nvSpPr>
        <p:spPr bwMode="auto">
          <a:xfrm>
            <a:off x="6286853" y="2227031"/>
            <a:ext cx="1785415" cy="1722514"/>
          </a:xfrm>
          <a:custGeom>
            <a:avLst/>
            <a:gdLst>
              <a:gd name="T0" fmla="*/ 0 w 2214"/>
              <a:gd name="T1" fmla="*/ 2060 h 2136"/>
              <a:gd name="T2" fmla="*/ 0 w 2214"/>
              <a:gd name="T3" fmla="*/ 76 h 2136"/>
              <a:gd name="T4" fmla="*/ 76 w 2214"/>
              <a:gd name="T5" fmla="*/ 0 h 2136"/>
              <a:gd name="T6" fmla="*/ 2137 w 2214"/>
              <a:gd name="T7" fmla="*/ 0 h 2136"/>
              <a:gd name="T8" fmla="*/ 2214 w 2214"/>
              <a:gd name="T9" fmla="*/ 76 h 2136"/>
              <a:gd name="T10" fmla="*/ 2214 w 2214"/>
              <a:gd name="T11" fmla="*/ 2060 h 2136"/>
              <a:gd name="T12" fmla="*/ 2137 w 2214"/>
              <a:gd name="T13" fmla="*/ 2136 h 2136"/>
              <a:gd name="T14" fmla="*/ 76 w 2214"/>
              <a:gd name="T15" fmla="*/ 2136 h 2136"/>
              <a:gd name="T16" fmla="*/ 0 w 2214"/>
              <a:gd name="T17" fmla="*/ 206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2136">
                <a:moveTo>
                  <a:pt x="0" y="2060"/>
                </a:moveTo>
                <a:lnTo>
                  <a:pt x="0" y="76"/>
                </a:lnTo>
                <a:lnTo>
                  <a:pt x="76" y="0"/>
                </a:lnTo>
                <a:lnTo>
                  <a:pt x="2137" y="0"/>
                </a:lnTo>
                <a:lnTo>
                  <a:pt x="2214" y="76"/>
                </a:lnTo>
                <a:lnTo>
                  <a:pt x="2214" y="2060"/>
                </a:lnTo>
                <a:lnTo>
                  <a:pt x="2137" y="2136"/>
                </a:lnTo>
                <a:lnTo>
                  <a:pt x="76" y="2136"/>
                </a:lnTo>
                <a:lnTo>
                  <a:pt x="0" y="2060"/>
                </a:lnTo>
                <a:close/>
              </a:path>
            </a:pathLst>
          </a:custGeom>
          <a:solidFill>
            <a:srgbClr val="EDE2D3"/>
          </a:solidFill>
          <a:ln w="19050">
            <a:solidFill>
              <a:srgbClr val="BFBFBF"/>
            </a:solidFill>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30" name="Rectangle 12">
            <a:extLst>
              <a:ext uri="{FF2B5EF4-FFF2-40B4-BE49-F238E27FC236}">
                <a16:creationId xmlns:a16="http://schemas.microsoft.com/office/drawing/2014/main" id="{A74A2249-D41D-4F08-A681-7973133E564A}"/>
              </a:ext>
            </a:extLst>
          </p:cNvPr>
          <p:cNvSpPr>
            <a:spLocks noChangeArrowheads="1"/>
          </p:cNvSpPr>
          <p:nvPr/>
        </p:nvSpPr>
        <p:spPr bwMode="auto">
          <a:xfrm>
            <a:off x="6349754" y="2265739"/>
            <a:ext cx="285335"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Access</a:t>
            </a:r>
            <a:endParaRPr lang="da-DK" altLang="da-DK" sz="914">
              <a:solidFill>
                <a:prstClr val="black"/>
              </a:solidFill>
              <a:cs typeface="+mn-cs"/>
            </a:endParaRPr>
          </a:p>
        </p:txBody>
      </p:sp>
      <p:sp>
        <p:nvSpPr>
          <p:cNvPr id="331" name="Freeform 13">
            <a:extLst>
              <a:ext uri="{FF2B5EF4-FFF2-40B4-BE49-F238E27FC236}">
                <a16:creationId xmlns:a16="http://schemas.microsoft.com/office/drawing/2014/main" id="{876216A5-4C93-4C78-AC0B-9C41BE4A55DF}"/>
              </a:ext>
            </a:extLst>
          </p:cNvPr>
          <p:cNvSpPr>
            <a:spLocks/>
          </p:cNvSpPr>
          <p:nvPr/>
        </p:nvSpPr>
        <p:spPr bwMode="auto">
          <a:xfrm>
            <a:off x="3388579" y="2079456"/>
            <a:ext cx="2794246" cy="1133021"/>
          </a:xfrm>
          <a:custGeom>
            <a:avLst/>
            <a:gdLst>
              <a:gd name="T0" fmla="*/ 0 w 3465"/>
              <a:gd name="T1" fmla="*/ 1315 h 1405"/>
              <a:gd name="T2" fmla="*/ 0 w 3465"/>
              <a:gd name="T3" fmla="*/ 90 h 1405"/>
              <a:gd name="T4" fmla="*/ 90 w 3465"/>
              <a:gd name="T5" fmla="*/ 0 h 1405"/>
              <a:gd name="T6" fmla="*/ 3375 w 3465"/>
              <a:gd name="T7" fmla="*/ 0 h 1405"/>
              <a:gd name="T8" fmla="*/ 3465 w 3465"/>
              <a:gd name="T9" fmla="*/ 90 h 1405"/>
              <a:gd name="T10" fmla="*/ 3465 w 3465"/>
              <a:gd name="T11" fmla="*/ 1315 h 1405"/>
              <a:gd name="T12" fmla="*/ 3375 w 3465"/>
              <a:gd name="T13" fmla="*/ 1405 h 1405"/>
              <a:gd name="T14" fmla="*/ 90 w 3465"/>
              <a:gd name="T15" fmla="*/ 1405 h 1405"/>
              <a:gd name="T16" fmla="*/ 0 w 3465"/>
              <a:gd name="T17" fmla="*/ 131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5" h="1405">
                <a:moveTo>
                  <a:pt x="0" y="1315"/>
                </a:moveTo>
                <a:lnTo>
                  <a:pt x="0" y="90"/>
                </a:lnTo>
                <a:lnTo>
                  <a:pt x="90" y="0"/>
                </a:lnTo>
                <a:lnTo>
                  <a:pt x="3375" y="0"/>
                </a:lnTo>
                <a:lnTo>
                  <a:pt x="3465" y="90"/>
                </a:lnTo>
                <a:lnTo>
                  <a:pt x="3465" y="1315"/>
                </a:lnTo>
                <a:lnTo>
                  <a:pt x="3375" y="1405"/>
                </a:lnTo>
                <a:lnTo>
                  <a:pt x="90" y="1405"/>
                </a:lnTo>
                <a:lnTo>
                  <a:pt x="0" y="1315"/>
                </a:lnTo>
                <a:close/>
              </a:path>
            </a:pathLst>
          </a:custGeom>
          <a:solidFill>
            <a:srgbClr val="EDE2D3"/>
          </a:solidFill>
          <a:ln w="19050">
            <a:solidFill>
              <a:srgbClr val="BFBFBF"/>
            </a:solidFill>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33" name="Rectangle 15">
            <a:extLst>
              <a:ext uri="{FF2B5EF4-FFF2-40B4-BE49-F238E27FC236}">
                <a16:creationId xmlns:a16="http://schemas.microsoft.com/office/drawing/2014/main" id="{EC84A541-DAB6-42ED-86B8-9DFA7325DA16}"/>
              </a:ext>
            </a:extLst>
          </p:cNvPr>
          <p:cNvSpPr>
            <a:spLocks noChangeArrowheads="1"/>
          </p:cNvSpPr>
          <p:nvPr/>
        </p:nvSpPr>
        <p:spPr bwMode="auto">
          <a:xfrm>
            <a:off x="3452286" y="2118164"/>
            <a:ext cx="264496"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           </a:t>
            </a:r>
            <a:endParaRPr lang="da-DK" altLang="da-DK" sz="914">
              <a:solidFill>
                <a:prstClr val="black"/>
              </a:solidFill>
              <a:cs typeface="+mn-cs"/>
            </a:endParaRPr>
          </a:p>
        </p:txBody>
      </p:sp>
      <p:sp>
        <p:nvSpPr>
          <p:cNvPr id="334" name="Rectangle 16">
            <a:extLst>
              <a:ext uri="{FF2B5EF4-FFF2-40B4-BE49-F238E27FC236}">
                <a16:creationId xmlns:a16="http://schemas.microsoft.com/office/drawing/2014/main" id="{85A7858E-83C4-4DAF-9D29-F2479EDA6414}"/>
              </a:ext>
            </a:extLst>
          </p:cNvPr>
          <p:cNvSpPr>
            <a:spLocks noChangeArrowheads="1"/>
          </p:cNvSpPr>
          <p:nvPr/>
        </p:nvSpPr>
        <p:spPr bwMode="auto">
          <a:xfrm>
            <a:off x="3706308" y="2118164"/>
            <a:ext cx="812723"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Data Management</a:t>
            </a:r>
            <a:endParaRPr lang="da-DK" altLang="da-DK" sz="914">
              <a:solidFill>
                <a:prstClr val="black"/>
              </a:solidFill>
              <a:cs typeface="+mn-cs"/>
            </a:endParaRPr>
          </a:p>
        </p:txBody>
      </p:sp>
      <p:sp>
        <p:nvSpPr>
          <p:cNvPr id="335" name="Freeform 17">
            <a:extLst>
              <a:ext uri="{FF2B5EF4-FFF2-40B4-BE49-F238E27FC236}">
                <a16:creationId xmlns:a16="http://schemas.microsoft.com/office/drawing/2014/main" id="{C450FE07-687B-48FA-A00D-7AEFD5197522}"/>
              </a:ext>
            </a:extLst>
          </p:cNvPr>
          <p:cNvSpPr>
            <a:spLocks/>
          </p:cNvSpPr>
          <p:nvPr/>
        </p:nvSpPr>
        <p:spPr bwMode="auto">
          <a:xfrm>
            <a:off x="1039477" y="2488311"/>
            <a:ext cx="1971697" cy="1396720"/>
          </a:xfrm>
          <a:custGeom>
            <a:avLst/>
            <a:gdLst>
              <a:gd name="T0" fmla="*/ 0 w 2445"/>
              <a:gd name="T1" fmla="*/ 1642 h 1732"/>
              <a:gd name="T2" fmla="*/ 0 w 2445"/>
              <a:gd name="T3" fmla="*/ 90 h 1732"/>
              <a:gd name="T4" fmla="*/ 90 w 2445"/>
              <a:gd name="T5" fmla="*/ 0 h 1732"/>
              <a:gd name="T6" fmla="*/ 2355 w 2445"/>
              <a:gd name="T7" fmla="*/ 0 h 1732"/>
              <a:gd name="T8" fmla="*/ 2445 w 2445"/>
              <a:gd name="T9" fmla="*/ 90 h 1732"/>
              <a:gd name="T10" fmla="*/ 2445 w 2445"/>
              <a:gd name="T11" fmla="*/ 1642 h 1732"/>
              <a:gd name="T12" fmla="*/ 2355 w 2445"/>
              <a:gd name="T13" fmla="*/ 1732 h 1732"/>
              <a:gd name="T14" fmla="*/ 90 w 2445"/>
              <a:gd name="T15" fmla="*/ 1732 h 1732"/>
              <a:gd name="T16" fmla="*/ 0 w 2445"/>
              <a:gd name="T17" fmla="*/ 1642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5" h="1732">
                <a:moveTo>
                  <a:pt x="0" y="1642"/>
                </a:moveTo>
                <a:lnTo>
                  <a:pt x="0" y="90"/>
                </a:lnTo>
                <a:lnTo>
                  <a:pt x="90" y="0"/>
                </a:lnTo>
                <a:lnTo>
                  <a:pt x="2355" y="0"/>
                </a:lnTo>
                <a:lnTo>
                  <a:pt x="2445" y="90"/>
                </a:lnTo>
                <a:lnTo>
                  <a:pt x="2445" y="1642"/>
                </a:lnTo>
                <a:lnTo>
                  <a:pt x="2355" y="1732"/>
                </a:lnTo>
                <a:lnTo>
                  <a:pt x="90" y="1732"/>
                </a:lnTo>
                <a:lnTo>
                  <a:pt x="0" y="1642"/>
                </a:lnTo>
                <a:close/>
              </a:path>
            </a:pathLst>
          </a:custGeom>
          <a:solidFill>
            <a:srgbClr val="EDE2D3"/>
          </a:solidFill>
          <a:ln w="19050">
            <a:solidFill>
              <a:srgbClr val="BFBFBF"/>
            </a:solidFill>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37" name="Rectangle 19">
            <a:extLst>
              <a:ext uri="{FF2B5EF4-FFF2-40B4-BE49-F238E27FC236}">
                <a16:creationId xmlns:a16="http://schemas.microsoft.com/office/drawing/2014/main" id="{C5236082-94C9-46F3-AE64-06BC97E952FC}"/>
              </a:ext>
            </a:extLst>
          </p:cNvPr>
          <p:cNvSpPr>
            <a:spLocks noChangeArrowheads="1"/>
          </p:cNvSpPr>
          <p:nvPr/>
        </p:nvSpPr>
        <p:spPr bwMode="auto">
          <a:xfrm>
            <a:off x="1103183" y="2527019"/>
            <a:ext cx="264496"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Ingest</a:t>
            </a:r>
            <a:endParaRPr lang="da-DK" altLang="da-DK" sz="914">
              <a:solidFill>
                <a:prstClr val="black"/>
              </a:solidFill>
              <a:cs typeface="+mn-cs"/>
            </a:endParaRPr>
          </a:p>
        </p:txBody>
      </p:sp>
      <p:sp>
        <p:nvSpPr>
          <p:cNvPr id="338" name="Freeform 20">
            <a:extLst>
              <a:ext uri="{FF2B5EF4-FFF2-40B4-BE49-F238E27FC236}">
                <a16:creationId xmlns:a16="http://schemas.microsoft.com/office/drawing/2014/main" id="{B5F6F500-89F3-4427-A118-789A78C645D7}"/>
              </a:ext>
            </a:extLst>
          </p:cNvPr>
          <p:cNvSpPr>
            <a:spLocks/>
          </p:cNvSpPr>
          <p:nvPr/>
        </p:nvSpPr>
        <p:spPr bwMode="auto">
          <a:xfrm>
            <a:off x="3388579" y="3300376"/>
            <a:ext cx="2794246" cy="1112054"/>
          </a:xfrm>
          <a:custGeom>
            <a:avLst/>
            <a:gdLst>
              <a:gd name="T0" fmla="*/ 0 w 3465"/>
              <a:gd name="T1" fmla="*/ 1303 h 1379"/>
              <a:gd name="T2" fmla="*/ 0 w 3465"/>
              <a:gd name="T3" fmla="*/ 77 h 1379"/>
              <a:gd name="T4" fmla="*/ 77 w 3465"/>
              <a:gd name="T5" fmla="*/ 0 h 1379"/>
              <a:gd name="T6" fmla="*/ 3388 w 3465"/>
              <a:gd name="T7" fmla="*/ 0 h 1379"/>
              <a:gd name="T8" fmla="*/ 3465 w 3465"/>
              <a:gd name="T9" fmla="*/ 77 h 1379"/>
              <a:gd name="T10" fmla="*/ 3465 w 3465"/>
              <a:gd name="T11" fmla="*/ 1303 h 1379"/>
              <a:gd name="T12" fmla="*/ 3388 w 3465"/>
              <a:gd name="T13" fmla="*/ 1379 h 1379"/>
              <a:gd name="T14" fmla="*/ 77 w 3465"/>
              <a:gd name="T15" fmla="*/ 1379 h 1379"/>
              <a:gd name="T16" fmla="*/ 0 w 3465"/>
              <a:gd name="T17" fmla="*/ 1303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5" h="1379">
                <a:moveTo>
                  <a:pt x="0" y="1303"/>
                </a:moveTo>
                <a:lnTo>
                  <a:pt x="0" y="77"/>
                </a:lnTo>
                <a:lnTo>
                  <a:pt x="77" y="0"/>
                </a:lnTo>
                <a:lnTo>
                  <a:pt x="3388" y="0"/>
                </a:lnTo>
                <a:lnTo>
                  <a:pt x="3465" y="77"/>
                </a:lnTo>
                <a:lnTo>
                  <a:pt x="3465" y="1303"/>
                </a:lnTo>
                <a:lnTo>
                  <a:pt x="3388" y="1379"/>
                </a:lnTo>
                <a:lnTo>
                  <a:pt x="77" y="1379"/>
                </a:lnTo>
                <a:lnTo>
                  <a:pt x="0" y="1303"/>
                </a:lnTo>
                <a:close/>
              </a:path>
            </a:pathLst>
          </a:custGeom>
          <a:solidFill>
            <a:srgbClr val="EDE2D3"/>
          </a:solidFill>
          <a:ln w="19050">
            <a:solidFill>
              <a:srgbClr val="BFBFBF"/>
            </a:solidFill>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40" name="Rectangle 22">
            <a:extLst>
              <a:ext uri="{FF2B5EF4-FFF2-40B4-BE49-F238E27FC236}">
                <a16:creationId xmlns:a16="http://schemas.microsoft.com/office/drawing/2014/main" id="{5B35D6AC-A190-47EF-9D5B-5AFFB78E7006}"/>
              </a:ext>
            </a:extLst>
          </p:cNvPr>
          <p:cNvSpPr>
            <a:spLocks noChangeArrowheads="1"/>
          </p:cNvSpPr>
          <p:nvPr/>
        </p:nvSpPr>
        <p:spPr bwMode="auto">
          <a:xfrm>
            <a:off x="3452286" y="3339084"/>
            <a:ext cx="288541"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            </a:t>
            </a:r>
            <a:endParaRPr lang="da-DK" altLang="da-DK" sz="914">
              <a:solidFill>
                <a:prstClr val="black"/>
              </a:solidFill>
              <a:cs typeface="+mn-cs"/>
            </a:endParaRPr>
          </a:p>
        </p:txBody>
      </p:sp>
      <p:sp>
        <p:nvSpPr>
          <p:cNvPr id="341" name="Rectangle 23">
            <a:extLst>
              <a:ext uri="{FF2B5EF4-FFF2-40B4-BE49-F238E27FC236}">
                <a16:creationId xmlns:a16="http://schemas.microsoft.com/office/drawing/2014/main" id="{4C02C0DB-54E9-4D33-AE5F-C136CDA7E655}"/>
              </a:ext>
            </a:extLst>
          </p:cNvPr>
          <p:cNvSpPr>
            <a:spLocks noChangeArrowheads="1"/>
          </p:cNvSpPr>
          <p:nvPr/>
        </p:nvSpPr>
        <p:spPr bwMode="auto">
          <a:xfrm>
            <a:off x="3729695" y="3339084"/>
            <a:ext cx="708527"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Archival Storage</a:t>
            </a:r>
            <a:endParaRPr lang="da-DK" altLang="da-DK" sz="914">
              <a:solidFill>
                <a:prstClr val="black"/>
              </a:solidFill>
              <a:cs typeface="+mn-cs"/>
            </a:endParaRPr>
          </a:p>
        </p:txBody>
      </p:sp>
      <p:sp>
        <p:nvSpPr>
          <p:cNvPr id="342" name="Freeform 24">
            <a:extLst>
              <a:ext uri="{FF2B5EF4-FFF2-40B4-BE49-F238E27FC236}">
                <a16:creationId xmlns:a16="http://schemas.microsoft.com/office/drawing/2014/main" id="{DDD5C96F-ECBF-4CAF-95F9-0AC0DA8C6093}"/>
              </a:ext>
            </a:extLst>
          </p:cNvPr>
          <p:cNvSpPr>
            <a:spLocks/>
          </p:cNvSpPr>
          <p:nvPr/>
        </p:nvSpPr>
        <p:spPr bwMode="auto">
          <a:xfrm>
            <a:off x="1080603" y="4496298"/>
            <a:ext cx="4967549" cy="1422525"/>
          </a:xfrm>
          <a:custGeom>
            <a:avLst/>
            <a:gdLst>
              <a:gd name="T0" fmla="*/ 0 w 6160"/>
              <a:gd name="T1" fmla="*/ 1662 h 1764"/>
              <a:gd name="T2" fmla="*/ 0 w 6160"/>
              <a:gd name="T3" fmla="*/ 103 h 1764"/>
              <a:gd name="T4" fmla="*/ 103 w 6160"/>
              <a:gd name="T5" fmla="*/ 0 h 1764"/>
              <a:gd name="T6" fmla="*/ 6058 w 6160"/>
              <a:gd name="T7" fmla="*/ 0 h 1764"/>
              <a:gd name="T8" fmla="*/ 6160 w 6160"/>
              <a:gd name="T9" fmla="*/ 103 h 1764"/>
              <a:gd name="T10" fmla="*/ 6160 w 6160"/>
              <a:gd name="T11" fmla="*/ 1662 h 1764"/>
              <a:gd name="T12" fmla="*/ 6058 w 6160"/>
              <a:gd name="T13" fmla="*/ 1764 h 1764"/>
              <a:gd name="T14" fmla="*/ 103 w 6160"/>
              <a:gd name="T15" fmla="*/ 1764 h 1764"/>
              <a:gd name="T16" fmla="*/ 0 w 6160"/>
              <a:gd name="T17" fmla="*/ 166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0" h="1764">
                <a:moveTo>
                  <a:pt x="0" y="1662"/>
                </a:moveTo>
                <a:lnTo>
                  <a:pt x="0" y="103"/>
                </a:lnTo>
                <a:lnTo>
                  <a:pt x="103" y="0"/>
                </a:lnTo>
                <a:lnTo>
                  <a:pt x="6058" y="0"/>
                </a:lnTo>
                <a:lnTo>
                  <a:pt x="6160" y="103"/>
                </a:lnTo>
                <a:lnTo>
                  <a:pt x="6160" y="1662"/>
                </a:lnTo>
                <a:lnTo>
                  <a:pt x="6058" y="1764"/>
                </a:lnTo>
                <a:lnTo>
                  <a:pt x="103" y="1764"/>
                </a:lnTo>
                <a:lnTo>
                  <a:pt x="0" y="1662"/>
                </a:lnTo>
                <a:close/>
              </a:path>
            </a:pathLst>
          </a:custGeom>
          <a:solidFill>
            <a:srgbClr val="EDE2D3"/>
          </a:solidFill>
          <a:ln w="19050">
            <a:solidFill>
              <a:srgbClr val="BFBFBF"/>
            </a:solidFill>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44" name="Rectangle 26">
            <a:extLst>
              <a:ext uri="{FF2B5EF4-FFF2-40B4-BE49-F238E27FC236}">
                <a16:creationId xmlns:a16="http://schemas.microsoft.com/office/drawing/2014/main" id="{EA68AD1D-8583-4BE9-BEDA-BFF9574F5838}"/>
              </a:ext>
            </a:extLst>
          </p:cNvPr>
          <p:cNvSpPr>
            <a:spLocks noChangeArrowheads="1"/>
          </p:cNvSpPr>
          <p:nvPr/>
        </p:nvSpPr>
        <p:spPr bwMode="auto">
          <a:xfrm>
            <a:off x="1144311" y="4535006"/>
            <a:ext cx="676467"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Administration </a:t>
            </a:r>
            <a:endParaRPr lang="da-DK" altLang="da-DK" sz="914">
              <a:solidFill>
                <a:prstClr val="black"/>
              </a:solidFill>
              <a:cs typeface="+mn-cs"/>
            </a:endParaRPr>
          </a:p>
        </p:txBody>
      </p:sp>
      <p:sp>
        <p:nvSpPr>
          <p:cNvPr id="345" name="Line 27">
            <a:extLst>
              <a:ext uri="{FF2B5EF4-FFF2-40B4-BE49-F238E27FC236}">
                <a16:creationId xmlns:a16="http://schemas.microsoft.com/office/drawing/2014/main" id="{2CEAA72B-0C36-4457-89C3-685EDA97651B}"/>
              </a:ext>
            </a:extLst>
          </p:cNvPr>
          <p:cNvSpPr>
            <a:spLocks noChangeShapeType="1"/>
          </p:cNvSpPr>
          <p:nvPr/>
        </p:nvSpPr>
        <p:spPr bwMode="auto">
          <a:xfrm>
            <a:off x="4286931" y="4080185"/>
            <a:ext cx="0" cy="135479"/>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46" name="Freeform 28">
            <a:extLst>
              <a:ext uri="{FF2B5EF4-FFF2-40B4-BE49-F238E27FC236}">
                <a16:creationId xmlns:a16="http://schemas.microsoft.com/office/drawing/2014/main" id="{72571837-C767-4AC8-9B00-731147A87537}"/>
              </a:ext>
            </a:extLst>
          </p:cNvPr>
          <p:cNvSpPr>
            <a:spLocks/>
          </p:cNvSpPr>
          <p:nvPr/>
        </p:nvSpPr>
        <p:spPr bwMode="auto">
          <a:xfrm>
            <a:off x="4266771" y="4205986"/>
            <a:ext cx="39514" cy="39515"/>
          </a:xfrm>
          <a:custGeom>
            <a:avLst/>
            <a:gdLst>
              <a:gd name="T0" fmla="*/ 58 w 115"/>
              <a:gd name="T1" fmla="*/ 115 h 115"/>
              <a:gd name="T2" fmla="*/ 0 w 115"/>
              <a:gd name="T3" fmla="*/ 0 h 115"/>
              <a:gd name="T4" fmla="*/ 115 w 115"/>
              <a:gd name="T5" fmla="*/ 0 h 115"/>
              <a:gd name="T6" fmla="*/ 58 w 115"/>
              <a:gd name="T7" fmla="*/ 115 h 115"/>
            </a:gdLst>
            <a:ahLst/>
            <a:cxnLst>
              <a:cxn ang="0">
                <a:pos x="T0" y="T1"/>
              </a:cxn>
              <a:cxn ang="0">
                <a:pos x="T2" y="T3"/>
              </a:cxn>
              <a:cxn ang="0">
                <a:pos x="T4" y="T5"/>
              </a:cxn>
              <a:cxn ang="0">
                <a:pos x="T6" y="T7"/>
              </a:cxn>
            </a:cxnLst>
            <a:rect l="0" t="0" r="r" b="b"/>
            <a:pathLst>
              <a:path w="115" h="115">
                <a:moveTo>
                  <a:pt x="58" y="115"/>
                </a:moveTo>
                <a:lnTo>
                  <a:pt x="0" y="0"/>
                </a:lnTo>
                <a:cubicBezTo>
                  <a:pt x="36" y="18"/>
                  <a:pt x="79" y="18"/>
                  <a:pt x="115" y="0"/>
                </a:cubicBezTo>
                <a:lnTo>
                  <a:pt x="58"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47" name="Line 29">
            <a:extLst>
              <a:ext uri="{FF2B5EF4-FFF2-40B4-BE49-F238E27FC236}">
                <a16:creationId xmlns:a16="http://schemas.microsoft.com/office/drawing/2014/main" id="{EC8F85CC-CDB4-4596-931C-5E6E3B529160}"/>
              </a:ext>
            </a:extLst>
          </p:cNvPr>
          <p:cNvSpPr>
            <a:spLocks noChangeShapeType="1"/>
          </p:cNvSpPr>
          <p:nvPr/>
        </p:nvSpPr>
        <p:spPr bwMode="auto">
          <a:xfrm flipV="1">
            <a:off x="4578855" y="4090668"/>
            <a:ext cx="0" cy="124995"/>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48" name="Freeform 30">
            <a:extLst>
              <a:ext uri="{FF2B5EF4-FFF2-40B4-BE49-F238E27FC236}">
                <a16:creationId xmlns:a16="http://schemas.microsoft.com/office/drawing/2014/main" id="{6959A469-F57E-499B-9612-9BD1DDDD5B53}"/>
              </a:ext>
            </a:extLst>
          </p:cNvPr>
          <p:cNvSpPr>
            <a:spLocks/>
          </p:cNvSpPr>
          <p:nvPr/>
        </p:nvSpPr>
        <p:spPr bwMode="auto">
          <a:xfrm>
            <a:off x="4559501" y="4205986"/>
            <a:ext cx="39514" cy="39515"/>
          </a:xfrm>
          <a:custGeom>
            <a:avLst/>
            <a:gdLst>
              <a:gd name="T0" fmla="*/ 58 w 116"/>
              <a:gd name="T1" fmla="*/ 115 h 115"/>
              <a:gd name="T2" fmla="*/ 0 w 116"/>
              <a:gd name="T3" fmla="*/ 0 h 115"/>
              <a:gd name="T4" fmla="*/ 116 w 116"/>
              <a:gd name="T5" fmla="*/ 0 h 115"/>
              <a:gd name="T6" fmla="*/ 58 w 116"/>
              <a:gd name="T7" fmla="*/ 115 h 115"/>
            </a:gdLst>
            <a:ahLst/>
            <a:cxnLst>
              <a:cxn ang="0">
                <a:pos x="T0" y="T1"/>
              </a:cxn>
              <a:cxn ang="0">
                <a:pos x="T2" y="T3"/>
              </a:cxn>
              <a:cxn ang="0">
                <a:pos x="T4" y="T5"/>
              </a:cxn>
              <a:cxn ang="0">
                <a:pos x="T6" y="T7"/>
              </a:cxn>
            </a:cxnLst>
            <a:rect l="0" t="0" r="r" b="b"/>
            <a:pathLst>
              <a:path w="116" h="115">
                <a:moveTo>
                  <a:pt x="58" y="115"/>
                </a:moveTo>
                <a:lnTo>
                  <a:pt x="0" y="0"/>
                </a:lnTo>
                <a:cubicBezTo>
                  <a:pt x="37" y="18"/>
                  <a:pt x="79" y="18"/>
                  <a:pt x="116" y="0"/>
                </a:cubicBezTo>
                <a:lnTo>
                  <a:pt x="58"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49" name="Freeform 31">
            <a:extLst>
              <a:ext uri="{FF2B5EF4-FFF2-40B4-BE49-F238E27FC236}">
                <a16:creationId xmlns:a16="http://schemas.microsoft.com/office/drawing/2014/main" id="{E3129606-7B4D-4766-A99B-5C8939303750}"/>
              </a:ext>
            </a:extLst>
          </p:cNvPr>
          <p:cNvSpPr>
            <a:spLocks/>
          </p:cNvSpPr>
          <p:nvPr/>
        </p:nvSpPr>
        <p:spPr bwMode="auto">
          <a:xfrm>
            <a:off x="4559501" y="4060831"/>
            <a:ext cx="39514" cy="39515"/>
          </a:xfrm>
          <a:custGeom>
            <a:avLst/>
            <a:gdLst>
              <a:gd name="T0" fmla="*/ 58 w 116"/>
              <a:gd name="T1" fmla="*/ 0 h 116"/>
              <a:gd name="T2" fmla="*/ 116 w 116"/>
              <a:gd name="T3" fmla="*/ 116 h 116"/>
              <a:gd name="T4" fmla="*/ 0 w 116"/>
              <a:gd name="T5" fmla="*/ 116 h 116"/>
              <a:gd name="T6" fmla="*/ 58 w 116"/>
              <a:gd name="T7" fmla="*/ 0 h 116"/>
            </a:gdLst>
            <a:ahLst/>
            <a:cxnLst>
              <a:cxn ang="0">
                <a:pos x="T0" y="T1"/>
              </a:cxn>
              <a:cxn ang="0">
                <a:pos x="T2" y="T3"/>
              </a:cxn>
              <a:cxn ang="0">
                <a:pos x="T4" y="T5"/>
              </a:cxn>
              <a:cxn ang="0">
                <a:pos x="T6" y="T7"/>
              </a:cxn>
            </a:cxnLst>
            <a:rect l="0" t="0" r="r" b="b"/>
            <a:pathLst>
              <a:path w="116" h="116">
                <a:moveTo>
                  <a:pt x="58" y="0"/>
                </a:moveTo>
                <a:lnTo>
                  <a:pt x="116" y="116"/>
                </a:lnTo>
                <a:cubicBezTo>
                  <a:pt x="79" y="97"/>
                  <a:pt x="37" y="97"/>
                  <a:pt x="0" y="116"/>
                </a:cubicBezTo>
                <a:lnTo>
                  <a:pt x="58"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0" name="Freeform 32">
            <a:extLst>
              <a:ext uri="{FF2B5EF4-FFF2-40B4-BE49-F238E27FC236}">
                <a16:creationId xmlns:a16="http://schemas.microsoft.com/office/drawing/2014/main" id="{B38835A7-5C2E-45F8-8191-506074E0BE5E}"/>
              </a:ext>
            </a:extLst>
          </p:cNvPr>
          <p:cNvSpPr>
            <a:spLocks/>
          </p:cNvSpPr>
          <p:nvPr/>
        </p:nvSpPr>
        <p:spPr bwMode="auto">
          <a:xfrm>
            <a:off x="4087745" y="3788261"/>
            <a:ext cx="1032218" cy="66126"/>
          </a:xfrm>
          <a:custGeom>
            <a:avLst/>
            <a:gdLst>
              <a:gd name="T0" fmla="*/ 1280 w 1280"/>
              <a:gd name="T1" fmla="*/ 82 h 82"/>
              <a:gd name="T2" fmla="*/ 1280 w 1280"/>
              <a:gd name="T3" fmla="*/ 0 h 82"/>
              <a:gd name="T4" fmla="*/ 0 w 1280"/>
              <a:gd name="T5" fmla="*/ 0 h 82"/>
              <a:gd name="T6" fmla="*/ 0 w 1280"/>
              <a:gd name="T7" fmla="*/ 25 h 82"/>
            </a:gdLst>
            <a:ahLst/>
            <a:cxnLst>
              <a:cxn ang="0">
                <a:pos x="T0" y="T1"/>
              </a:cxn>
              <a:cxn ang="0">
                <a:pos x="T2" y="T3"/>
              </a:cxn>
              <a:cxn ang="0">
                <a:pos x="T4" y="T5"/>
              </a:cxn>
              <a:cxn ang="0">
                <a:pos x="T6" y="T7"/>
              </a:cxn>
            </a:cxnLst>
            <a:rect l="0" t="0" r="r" b="b"/>
            <a:pathLst>
              <a:path w="1280" h="82">
                <a:moveTo>
                  <a:pt x="1280" y="82"/>
                </a:moveTo>
                <a:lnTo>
                  <a:pt x="1280" y="0"/>
                </a:lnTo>
                <a:lnTo>
                  <a:pt x="0" y="0"/>
                </a:lnTo>
                <a:lnTo>
                  <a:pt x="0" y="25"/>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1" name="Freeform 33">
            <a:extLst>
              <a:ext uri="{FF2B5EF4-FFF2-40B4-BE49-F238E27FC236}">
                <a16:creationId xmlns:a16="http://schemas.microsoft.com/office/drawing/2014/main" id="{379F295C-8AB1-4BEE-BD54-A8D925FB524F}"/>
              </a:ext>
            </a:extLst>
          </p:cNvPr>
          <p:cNvSpPr>
            <a:spLocks/>
          </p:cNvSpPr>
          <p:nvPr/>
        </p:nvSpPr>
        <p:spPr bwMode="auto">
          <a:xfrm>
            <a:off x="4067585" y="3798744"/>
            <a:ext cx="39514" cy="39515"/>
          </a:xfrm>
          <a:custGeom>
            <a:avLst/>
            <a:gdLst>
              <a:gd name="T0" fmla="*/ 58 w 115"/>
              <a:gd name="T1" fmla="*/ 115 h 115"/>
              <a:gd name="T2" fmla="*/ 0 w 115"/>
              <a:gd name="T3" fmla="*/ 0 h 115"/>
              <a:gd name="T4" fmla="*/ 115 w 115"/>
              <a:gd name="T5" fmla="*/ 0 h 115"/>
              <a:gd name="T6" fmla="*/ 58 w 115"/>
              <a:gd name="T7" fmla="*/ 115 h 115"/>
            </a:gdLst>
            <a:ahLst/>
            <a:cxnLst>
              <a:cxn ang="0">
                <a:pos x="T0" y="T1"/>
              </a:cxn>
              <a:cxn ang="0">
                <a:pos x="T2" y="T3"/>
              </a:cxn>
              <a:cxn ang="0">
                <a:pos x="T4" y="T5"/>
              </a:cxn>
              <a:cxn ang="0">
                <a:pos x="T6" y="T7"/>
              </a:cxn>
            </a:cxnLst>
            <a:rect l="0" t="0" r="r" b="b"/>
            <a:pathLst>
              <a:path w="115" h="115">
                <a:moveTo>
                  <a:pt x="58" y="115"/>
                </a:moveTo>
                <a:lnTo>
                  <a:pt x="0" y="0"/>
                </a:lnTo>
                <a:cubicBezTo>
                  <a:pt x="36" y="18"/>
                  <a:pt x="79" y="18"/>
                  <a:pt x="115" y="0"/>
                </a:cubicBezTo>
                <a:lnTo>
                  <a:pt x="58"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2" name="Line 34">
            <a:extLst>
              <a:ext uri="{FF2B5EF4-FFF2-40B4-BE49-F238E27FC236}">
                <a16:creationId xmlns:a16="http://schemas.microsoft.com/office/drawing/2014/main" id="{330E4A20-89D2-4C13-8FFC-8952F734058B}"/>
              </a:ext>
            </a:extLst>
          </p:cNvPr>
          <p:cNvSpPr>
            <a:spLocks noChangeShapeType="1"/>
          </p:cNvSpPr>
          <p:nvPr/>
        </p:nvSpPr>
        <p:spPr bwMode="auto">
          <a:xfrm flipH="1" flipV="1">
            <a:off x="5040934" y="4090668"/>
            <a:ext cx="4032" cy="154833"/>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3" name="Freeform 35">
            <a:extLst>
              <a:ext uri="{FF2B5EF4-FFF2-40B4-BE49-F238E27FC236}">
                <a16:creationId xmlns:a16="http://schemas.microsoft.com/office/drawing/2014/main" id="{8C18B87B-F0A1-4E65-824A-9D5C85257811}"/>
              </a:ext>
            </a:extLst>
          </p:cNvPr>
          <p:cNvSpPr>
            <a:spLocks/>
          </p:cNvSpPr>
          <p:nvPr/>
        </p:nvSpPr>
        <p:spPr bwMode="auto">
          <a:xfrm>
            <a:off x="5021580" y="4060831"/>
            <a:ext cx="39514" cy="40321"/>
          </a:xfrm>
          <a:custGeom>
            <a:avLst/>
            <a:gdLst>
              <a:gd name="T0" fmla="*/ 54 w 115"/>
              <a:gd name="T1" fmla="*/ 0 h 117"/>
              <a:gd name="T2" fmla="*/ 115 w 115"/>
              <a:gd name="T3" fmla="*/ 114 h 117"/>
              <a:gd name="T4" fmla="*/ 0 w 115"/>
              <a:gd name="T5" fmla="*/ 117 h 117"/>
              <a:gd name="T6" fmla="*/ 54 w 115"/>
              <a:gd name="T7" fmla="*/ 0 h 117"/>
            </a:gdLst>
            <a:ahLst/>
            <a:cxnLst>
              <a:cxn ang="0">
                <a:pos x="T0" y="T1"/>
              </a:cxn>
              <a:cxn ang="0">
                <a:pos x="T2" y="T3"/>
              </a:cxn>
              <a:cxn ang="0">
                <a:pos x="T4" y="T5"/>
              </a:cxn>
              <a:cxn ang="0">
                <a:pos x="T6" y="T7"/>
              </a:cxn>
            </a:cxnLst>
            <a:rect l="0" t="0" r="r" b="b"/>
            <a:pathLst>
              <a:path w="115" h="117">
                <a:moveTo>
                  <a:pt x="54" y="0"/>
                </a:moveTo>
                <a:lnTo>
                  <a:pt x="115" y="114"/>
                </a:lnTo>
                <a:cubicBezTo>
                  <a:pt x="78" y="97"/>
                  <a:pt x="35" y="98"/>
                  <a:pt x="0" y="117"/>
                </a:cubicBezTo>
                <a:lnTo>
                  <a:pt x="54"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4" name="Line 36">
            <a:extLst>
              <a:ext uri="{FF2B5EF4-FFF2-40B4-BE49-F238E27FC236}">
                <a16:creationId xmlns:a16="http://schemas.microsoft.com/office/drawing/2014/main" id="{D01DB4F0-F571-4F16-9B01-352695B50D5B}"/>
              </a:ext>
            </a:extLst>
          </p:cNvPr>
          <p:cNvSpPr>
            <a:spLocks noChangeShapeType="1"/>
          </p:cNvSpPr>
          <p:nvPr/>
        </p:nvSpPr>
        <p:spPr bwMode="auto">
          <a:xfrm>
            <a:off x="5820742" y="4097119"/>
            <a:ext cx="0" cy="112093"/>
          </a:xfrm>
          <a:prstGeom prst="line">
            <a:avLst/>
          </a:prstGeom>
          <a:noFill/>
          <a:ln w="30163"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5" name="Freeform 37">
            <a:extLst>
              <a:ext uri="{FF2B5EF4-FFF2-40B4-BE49-F238E27FC236}">
                <a16:creationId xmlns:a16="http://schemas.microsoft.com/office/drawing/2014/main" id="{E2389FE9-1A25-4D15-97F4-AE241D14E22F}"/>
              </a:ext>
            </a:extLst>
          </p:cNvPr>
          <p:cNvSpPr>
            <a:spLocks/>
          </p:cNvSpPr>
          <p:nvPr/>
        </p:nvSpPr>
        <p:spPr bwMode="auto">
          <a:xfrm>
            <a:off x="5796549" y="4060831"/>
            <a:ext cx="48385" cy="48385"/>
          </a:xfrm>
          <a:custGeom>
            <a:avLst/>
            <a:gdLst>
              <a:gd name="T0" fmla="*/ 70 w 141"/>
              <a:gd name="T1" fmla="*/ 0 h 141"/>
              <a:gd name="T2" fmla="*/ 141 w 141"/>
              <a:gd name="T3" fmla="*/ 141 h 141"/>
              <a:gd name="T4" fmla="*/ 0 w 141"/>
              <a:gd name="T5" fmla="*/ 141 h 141"/>
              <a:gd name="T6" fmla="*/ 70 w 141"/>
              <a:gd name="T7" fmla="*/ 0 h 141"/>
            </a:gdLst>
            <a:ahLst/>
            <a:cxnLst>
              <a:cxn ang="0">
                <a:pos x="T0" y="T1"/>
              </a:cxn>
              <a:cxn ang="0">
                <a:pos x="T2" y="T3"/>
              </a:cxn>
              <a:cxn ang="0">
                <a:pos x="T4" y="T5"/>
              </a:cxn>
              <a:cxn ang="0">
                <a:pos x="T6" y="T7"/>
              </a:cxn>
            </a:cxnLst>
            <a:rect l="0" t="0" r="r" b="b"/>
            <a:pathLst>
              <a:path w="141" h="141">
                <a:moveTo>
                  <a:pt x="70" y="0"/>
                </a:moveTo>
                <a:lnTo>
                  <a:pt x="141" y="141"/>
                </a:lnTo>
                <a:cubicBezTo>
                  <a:pt x="96" y="119"/>
                  <a:pt x="44" y="119"/>
                  <a:pt x="0" y="141"/>
                </a:cubicBezTo>
                <a:lnTo>
                  <a:pt x="70"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6" name="Freeform 38">
            <a:extLst>
              <a:ext uri="{FF2B5EF4-FFF2-40B4-BE49-F238E27FC236}">
                <a16:creationId xmlns:a16="http://schemas.microsoft.com/office/drawing/2014/main" id="{175FAF0E-D7BB-47ED-A911-407E00037CF2}"/>
              </a:ext>
            </a:extLst>
          </p:cNvPr>
          <p:cNvSpPr>
            <a:spLocks/>
          </p:cNvSpPr>
          <p:nvPr/>
        </p:nvSpPr>
        <p:spPr bwMode="auto">
          <a:xfrm>
            <a:off x="5796549" y="4197116"/>
            <a:ext cx="48385" cy="48385"/>
          </a:xfrm>
          <a:custGeom>
            <a:avLst/>
            <a:gdLst>
              <a:gd name="T0" fmla="*/ 70 w 141"/>
              <a:gd name="T1" fmla="*/ 141 h 141"/>
              <a:gd name="T2" fmla="*/ 0 w 141"/>
              <a:gd name="T3" fmla="*/ 0 h 141"/>
              <a:gd name="T4" fmla="*/ 141 w 141"/>
              <a:gd name="T5" fmla="*/ 0 h 141"/>
              <a:gd name="T6" fmla="*/ 70 w 141"/>
              <a:gd name="T7" fmla="*/ 141 h 141"/>
            </a:gdLst>
            <a:ahLst/>
            <a:cxnLst>
              <a:cxn ang="0">
                <a:pos x="T0" y="T1"/>
              </a:cxn>
              <a:cxn ang="0">
                <a:pos x="T2" y="T3"/>
              </a:cxn>
              <a:cxn ang="0">
                <a:pos x="T4" y="T5"/>
              </a:cxn>
              <a:cxn ang="0">
                <a:pos x="T6" y="T7"/>
              </a:cxn>
            </a:cxnLst>
            <a:rect l="0" t="0" r="r" b="b"/>
            <a:pathLst>
              <a:path w="141" h="141">
                <a:moveTo>
                  <a:pt x="70" y="141"/>
                </a:moveTo>
                <a:lnTo>
                  <a:pt x="0" y="0"/>
                </a:lnTo>
                <a:cubicBezTo>
                  <a:pt x="44" y="22"/>
                  <a:pt x="96" y="22"/>
                  <a:pt x="141" y="0"/>
                </a:cubicBezTo>
                <a:lnTo>
                  <a:pt x="70" y="141"/>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7" name="Freeform 39">
            <a:extLst>
              <a:ext uri="{FF2B5EF4-FFF2-40B4-BE49-F238E27FC236}">
                <a16:creationId xmlns:a16="http://schemas.microsoft.com/office/drawing/2014/main" id="{A905D255-234F-42F6-8105-B87C9BE6303D}"/>
              </a:ext>
            </a:extLst>
          </p:cNvPr>
          <p:cNvSpPr>
            <a:spLocks/>
          </p:cNvSpPr>
          <p:nvPr/>
        </p:nvSpPr>
        <p:spPr bwMode="auto">
          <a:xfrm>
            <a:off x="5057869" y="3502788"/>
            <a:ext cx="359663" cy="206444"/>
          </a:xfrm>
          <a:custGeom>
            <a:avLst/>
            <a:gdLst>
              <a:gd name="T0" fmla="*/ 992 w 1053"/>
              <a:gd name="T1" fmla="*/ 604 h 604"/>
              <a:gd name="T2" fmla="*/ 1053 w 1053"/>
              <a:gd name="T3" fmla="*/ 544 h 604"/>
              <a:gd name="T4" fmla="*/ 1053 w 1053"/>
              <a:gd name="T5" fmla="*/ 60 h 604"/>
              <a:gd name="T6" fmla="*/ 992 w 1053"/>
              <a:gd name="T7" fmla="*/ 0 h 604"/>
              <a:gd name="T8" fmla="*/ 61 w 1053"/>
              <a:gd name="T9" fmla="*/ 0 h 604"/>
              <a:gd name="T10" fmla="*/ 0 w 1053"/>
              <a:gd name="T11" fmla="*/ 60 h 604"/>
              <a:gd name="T12" fmla="*/ 0 w 1053"/>
              <a:gd name="T13" fmla="*/ 544 h 604"/>
              <a:gd name="T14" fmla="*/ 61 w 1053"/>
              <a:gd name="T15" fmla="*/ 604 h 604"/>
              <a:gd name="T16" fmla="*/ 992 w 1053"/>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604">
                <a:moveTo>
                  <a:pt x="992" y="604"/>
                </a:moveTo>
                <a:cubicBezTo>
                  <a:pt x="1026" y="604"/>
                  <a:pt x="1053" y="577"/>
                  <a:pt x="1053" y="544"/>
                </a:cubicBezTo>
                <a:lnTo>
                  <a:pt x="1053" y="60"/>
                </a:lnTo>
                <a:cubicBezTo>
                  <a:pt x="1053" y="27"/>
                  <a:pt x="1026" y="0"/>
                  <a:pt x="992" y="0"/>
                </a:cubicBezTo>
                <a:lnTo>
                  <a:pt x="61" y="0"/>
                </a:lnTo>
                <a:cubicBezTo>
                  <a:pt x="27" y="0"/>
                  <a:pt x="0" y="27"/>
                  <a:pt x="0" y="60"/>
                </a:cubicBezTo>
                <a:lnTo>
                  <a:pt x="0" y="544"/>
                </a:lnTo>
                <a:cubicBezTo>
                  <a:pt x="0" y="577"/>
                  <a:pt x="27" y="604"/>
                  <a:pt x="61" y="604"/>
                </a:cubicBezTo>
                <a:lnTo>
                  <a:pt x="992" y="604"/>
                </a:lnTo>
                <a:close/>
              </a:path>
            </a:pathLst>
          </a:custGeom>
          <a:solidFill>
            <a:srgbClr val="FFFF9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59" name="Rectangle 41">
            <a:extLst>
              <a:ext uri="{FF2B5EF4-FFF2-40B4-BE49-F238E27FC236}">
                <a16:creationId xmlns:a16="http://schemas.microsoft.com/office/drawing/2014/main" id="{9496B887-2585-44FD-9236-B25790EFC8E1}"/>
              </a:ext>
            </a:extLst>
          </p:cNvPr>
          <p:cNvSpPr>
            <a:spLocks noChangeArrowheads="1"/>
          </p:cNvSpPr>
          <p:nvPr/>
        </p:nvSpPr>
        <p:spPr bwMode="auto">
          <a:xfrm>
            <a:off x="5112705" y="3514078"/>
            <a:ext cx="26449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Provide </a:t>
            </a:r>
            <a:endParaRPr lang="da-DK" altLang="da-DK" sz="914" dirty="0">
              <a:solidFill>
                <a:prstClr val="black"/>
              </a:solidFill>
              <a:cs typeface="+mn-cs"/>
            </a:endParaRPr>
          </a:p>
        </p:txBody>
      </p:sp>
      <p:sp>
        <p:nvSpPr>
          <p:cNvPr id="360" name="Rectangle 42">
            <a:extLst>
              <a:ext uri="{FF2B5EF4-FFF2-40B4-BE49-F238E27FC236}">
                <a16:creationId xmlns:a16="http://schemas.microsoft.com/office/drawing/2014/main" id="{472835D9-C0E5-42B5-9473-1CEA9073CEC7}"/>
              </a:ext>
            </a:extLst>
          </p:cNvPr>
          <p:cNvSpPr>
            <a:spLocks noChangeArrowheads="1"/>
          </p:cNvSpPr>
          <p:nvPr/>
        </p:nvSpPr>
        <p:spPr bwMode="auto">
          <a:xfrm>
            <a:off x="5157059" y="3593913"/>
            <a:ext cx="16030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Data</a:t>
            </a:r>
            <a:endParaRPr lang="da-DK" altLang="da-DK" sz="914">
              <a:solidFill>
                <a:prstClr val="black"/>
              </a:solidFill>
              <a:cs typeface="+mn-cs"/>
            </a:endParaRPr>
          </a:p>
        </p:txBody>
      </p:sp>
      <p:sp>
        <p:nvSpPr>
          <p:cNvPr id="361" name="Rectangle 43">
            <a:extLst>
              <a:ext uri="{FF2B5EF4-FFF2-40B4-BE49-F238E27FC236}">
                <a16:creationId xmlns:a16="http://schemas.microsoft.com/office/drawing/2014/main" id="{444E0D16-4209-46CE-9F0B-3785ACBA3D9B}"/>
              </a:ext>
            </a:extLst>
          </p:cNvPr>
          <p:cNvSpPr>
            <a:spLocks noChangeArrowheads="1"/>
          </p:cNvSpPr>
          <p:nvPr/>
        </p:nvSpPr>
        <p:spPr bwMode="auto">
          <a:xfrm>
            <a:off x="5684457" y="4245501"/>
            <a:ext cx="449176" cy="136285"/>
          </a:xfrm>
          <a:prstGeom prst="rect">
            <a:avLst/>
          </a:prstGeom>
          <a:solidFill>
            <a:srgbClr val="EEECE1"/>
          </a:solidFill>
          <a:ln w="19050">
            <a:solidFill>
              <a:srgbClr val="000000"/>
            </a:solidFill>
            <a:miter lim="800000"/>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63" name="Rectangle 45">
            <a:extLst>
              <a:ext uri="{FF2B5EF4-FFF2-40B4-BE49-F238E27FC236}">
                <a16:creationId xmlns:a16="http://schemas.microsoft.com/office/drawing/2014/main" id="{DB5BC376-7D3A-43EB-ABDC-AED7B20B9D13}"/>
              </a:ext>
            </a:extLst>
          </p:cNvPr>
          <p:cNvSpPr>
            <a:spLocks noChangeArrowheads="1"/>
          </p:cNvSpPr>
          <p:nvPr/>
        </p:nvSpPr>
        <p:spPr bwMode="auto">
          <a:xfrm>
            <a:off x="5805420" y="4261629"/>
            <a:ext cx="203582"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media</a:t>
            </a:r>
            <a:endParaRPr lang="da-DK" altLang="da-DK" sz="914">
              <a:solidFill>
                <a:prstClr val="black"/>
              </a:solidFill>
              <a:cs typeface="+mn-cs"/>
            </a:endParaRPr>
          </a:p>
        </p:txBody>
      </p:sp>
      <p:sp>
        <p:nvSpPr>
          <p:cNvPr id="364" name="Line 46">
            <a:extLst>
              <a:ext uri="{FF2B5EF4-FFF2-40B4-BE49-F238E27FC236}">
                <a16:creationId xmlns:a16="http://schemas.microsoft.com/office/drawing/2014/main" id="{74CDFEF6-EA6A-45F1-A498-12E93E102455}"/>
              </a:ext>
            </a:extLst>
          </p:cNvPr>
          <p:cNvSpPr>
            <a:spLocks noChangeShapeType="1"/>
          </p:cNvSpPr>
          <p:nvPr/>
        </p:nvSpPr>
        <p:spPr bwMode="auto">
          <a:xfrm>
            <a:off x="6133633" y="4244695"/>
            <a:ext cx="0" cy="139511"/>
          </a:xfrm>
          <a:prstGeom prst="line">
            <a:avLst/>
          </a:prstGeom>
          <a:noFill/>
          <a:ln w="30163" cap="rnd">
            <a:solidFill>
              <a:srgbClr val="EDE2D3"/>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65" name="Line 47">
            <a:extLst>
              <a:ext uri="{FF2B5EF4-FFF2-40B4-BE49-F238E27FC236}">
                <a16:creationId xmlns:a16="http://schemas.microsoft.com/office/drawing/2014/main" id="{82AF85BD-D3FC-4EF1-9698-A2C750B65829}"/>
              </a:ext>
            </a:extLst>
          </p:cNvPr>
          <p:cNvSpPr>
            <a:spLocks noChangeShapeType="1"/>
          </p:cNvSpPr>
          <p:nvPr/>
        </p:nvSpPr>
        <p:spPr bwMode="auto">
          <a:xfrm flipH="1">
            <a:off x="5681231" y="4239856"/>
            <a:ext cx="3226" cy="154833"/>
          </a:xfrm>
          <a:prstGeom prst="line">
            <a:avLst/>
          </a:prstGeom>
          <a:noFill/>
          <a:ln w="30163" cap="rnd">
            <a:solidFill>
              <a:srgbClr val="EDE2D3"/>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66" name="Freeform 48">
            <a:extLst>
              <a:ext uri="{FF2B5EF4-FFF2-40B4-BE49-F238E27FC236}">
                <a16:creationId xmlns:a16="http://schemas.microsoft.com/office/drawing/2014/main" id="{BE11C79C-8A0E-46D9-B593-E777532C220C}"/>
              </a:ext>
            </a:extLst>
          </p:cNvPr>
          <p:cNvSpPr>
            <a:spLocks/>
          </p:cNvSpPr>
          <p:nvPr/>
        </p:nvSpPr>
        <p:spPr bwMode="auto">
          <a:xfrm>
            <a:off x="4941744" y="3854387"/>
            <a:ext cx="355631" cy="206444"/>
          </a:xfrm>
          <a:custGeom>
            <a:avLst/>
            <a:gdLst>
              <a:gd name="T0" fmla="*/ 977 w 1037"/>
              <a:gd name="T1" fmla="*/ 604 h 604"/>
              <a:gd name="T2" fmla="*/ 1037 w 1037"/>
              <a:gd name="T3" fmla="*/ 544 h 604"/>
              <a:gd name="T4" fmla="*/ 1037 w 1037"/>
              <a:gd name="T5" fmla="*/ 60 h 604"/>
              <a:gd name="T6" fmla="*/ 977 w 1037"/>
              <a:gd name="T7" fmla="*/ 0 h 604"/>
              <a:gd name="T8" fmla="*/ 61 w 1037"/>
              <a:gd name="T9" fmla="*/ 0 h 604"/>
              <a:gd name="T10" fmla="*/ 0 w 1037"/>
              <a:gd name="T11" fmla="*/ 60 h 604"/>
              <a:gd name="T12" fmla="*/ 0 w 1037"/>
              <a:gd name="T13" fmla="*/ 544 h 604"/>
              <a:gd name="T14" fmla="*/ 61 w 1037"/>
              <a:gd name="T15" fmla="*/ 604 h 604"/>
              <a:gd name="T16" fmla="*/ 977 w 1037"/>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604">
                <a:moveTo>
                  <a:pt x="977" y="604"/>
                </a:moveTo>
                <a:cubicBezTo>
                  <a:pt x="1010" y="604"/>
                  <a:pt x="1037" y="577"/>
                  <a:pt x="1037" y="544"/>
                </a:cubicBezTo>
                <a:lnTo>
                  <a:pt x="1037" y="60"/>
                </a:lnTo>
                <a:cubicBezTo>
                  <a:pt x="1037" y="27"/>
                  <a:pt x="1010" y="0"/>
                  <a:pt x="977" y="0"/>
                </a:cubicBezTo>
                <a:lnTo>
                  <a:pt x="61" y="0"/>
                </a:lnTo>
                <a:cubicBezTo>
                  <a:pt x="27" y="0"/>
                  <a:pt x="0" y="27"/>
                  <a:pt x="0" y="60"/>
                </a:cubicBezTo>
                <a:lnTo>
                  <a:pt x="0" y="544"/>
                </a:lnTo>
                <a:cubicBezTo>
                  <a:pt x="0" y="577"/>
                  <a:pt x="27" y="604"/>
                  <a:pt x="61" y="604"/>
                </a:cubicBezTo>
                <a:lnTo>
                  <a:pt x="977" y="604"/>
                </a:lnTo>
                <a:close/>
              </a:path>
            </a:pathLst>
          </a:custGeom>
          <a:solidFill>
            <a:srgbClr val="FFFF9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68" name="Rectangle 50">
            <a:extLst>
              <a:ext uri="{FF2B5EF4-FFF2-40B4-BE49-F238E27FC236}">
                <a16:creationId xmlns:a16="http://schemas.microsoft.com/office/drawing/2014/main" id="{05D491D3-3633-464F-8A01-525B727F8AA2}"/>
              </a:ext>
            </a:extLst>
          </p:cNvPr>
          <p:cNvSpPr>
            <a:spLocks noChangeArrowheads="1"/>
          </p:cNvSpPr>
          <p:nvPr/>
        </p:nvSpPr>
        <p:spPr bwMode="auto">
          <a:xfrm>
            <a:off x="5037708" y="3865677"/>
            <a:ext cx="17953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Error </a:t>
            </a:r>
            <a:endParaRPr lang="da-DK" altLang="da-DK" sz="914">
              <a:solidFill>
                <a:prstClr val="black"/>
              </a:solidFill>
              <a:cs typeface="+mn-cs"/>
            </a:endParaRPr>
          </a:p>
        </p:txBody>
      </p:sp>
      <p:sp>
        <p:nvSpPr>
          <p:cNvPr id="369" name="Rectangle 51">
            <a:extLst>
              <a:ext uri="{FF2B5EF4-FFF2-40B4-BE49-F238E27FC236}">
                <a16:creationId xmlns:a16="http://schemas.microsoft.com/office/drawing/2014/main" id="{FA11EC46-1442-4631-ACFF-EBD52024B1F6}"/>
              </a:ext>
            </a:extLst>
          </p:cNvPr>
          <p:cNvSpPr>
            <a:spLocks noChangeArrowheads="1"/>
          </p:cNvSpPr>
          <p:nvPr/>
        </p:nvSpPr>
        <p:spPr bwMode="auto">
          <a:xfrm>
            <a:off x="4970775" y="3946319"/>
            <a:ext cx="291747"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Checking</a:t>
            </a:r>
            <a:endParaRPr lang="da-DK" altLang="da-DK" sz="914">
              <a:solidFill>
                <a:prstClr val="black"/>
              </a:solidFill>
              <a:cs typeface="+mn-cs"/>
            </a:endParaRPr>
          </a:p>
        </p:txBody>
      </p:sp>
      <p:sp>
        <p:nvSpPr>
          <p:cNvPr id="370" name="Freeform 52">
            <a:extLst>
              <a:ext uri="{FF2B5EF4-FFF2-40B4-BE49-F238E27FC236}">
                <a16:creationId xmlns:a16="http://schemas.microsoft.com/office/drawing/2014/main" id="{1918B1B7-D578-48B0-ABB7-FF9F47312E95}"/>
              </a:ext>
            </a:extLst>
          </p:cNvPr>
          <p:cNvSpPr>
            <a:spLocks/>
          </p:cNvSpPr>
          <p:nvPr/>
        </p:nvSpPr>
        <p:spPr bwMode="auto">
          <a:xfrm>
            <a:off x="3885332" y="3838259"/>
            <a:ext cx="420609" cy="258861"/>
          </a:xfrm>
          <a:custGeom>
            <a:avLst/>
            <a:gdLst>
              <a:gd name="T0" fmla="*/ 1119 w 1179"/>
              <a:gd name="T1" fmla="*/ 756 h 756"/>
              <a:gd name="T2" fmla="*/ 1179 w 1179"/>
              <a:gd name="T3" fmla="*/ 696 h 756"/>
              <a:gd name="T4" fmla="*/ 1179 w 1179"/>
              <a:gd name="T5" fmla="*/ 61 h 756"/>
              <a:gd name="T6" fmla="*/ 1119 w 1179"/>
              <a:gd name="T7" fmla="*/ 0 h 756"/>
              <a:gd name="T8" fmla="*/ 61 w 1179"/>
              <a:gd name="T9" fmla="*/ 0 h 756"/>
              <a:gd name="T10" fmla="*/ 0 w 1179"/>
              <a:gd name="T11" fmla="*/ 61 h 756"/>
              <a:gd name="T12" fmla="*/ 0 w 1179"/>
              <a:gd name="T13" fmla="*/ 696 h 756"/>
              <a:gd name="T14" fmla="*/ 61 w 1179"/>
              <a:gd name="T15" fmla="*/ 756 h 756"/>
              <a:gd name="T16" fmla="*/ 1119 w 1179"/>
              <a:gd name="T17"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756">
                <a:moveTo>
                  <a:pt x="1119" y="756"/>
                </a:moveTo>
                <a:cubicBezTo>
                  <a:pt x="1152" y="756"/>
                  <a:pt x="1179" y="729"/>
                  <a:pt x="1179" y="696"/>
                </a:cubicBezTo>
                <a:lnTo>
                  <a:pt x="1179" y="61"/>
                </a:lnTo>
                <a:cubicBezTo>
                  <a:pt x="1179" y="27"/>
                  <a:pt x="1152" y="0"/>
                  <a:pt x="1119" y="0"/>
                </a:cubicBezTo>
                <a:lnTo>
                  <a:pt x="61" y="0"/>
                </a:lnTo>
                <a:cubicBezTo>
                  <a:pt x="27" y="0"/>
                  <a:pt x="0" y="27"/>
                  <a:pt x="0" y="61"/>
                </a:cubicBezTo>
                <a:lnTo>
                  <a:pt x="0" y="696"/>
                </a:lnTo>
                <a:cubicBezTo>
                  <a:pt x="0" y="729"/>
                  <a:pt x="27" y="756"/>
                  <a:pt x="61" y="756"/>
                </a:cubicBezTo>
                <a:lnTo>
                  <a:pt x="1119" y="756"/>
                </a:lnTo>
                <a:close/>
              </a:path>
            </a:pathLst>
          </a:custGeom>
          <a:solidFill>
            <a:srgbClr val="FFFF9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72" name="Rectangle 54">
            <a:extLst>
              <a:ext uri="{FF2B5EF4-FFF2-40B4-BE49-F238E27FC236}">
                <a16:creationId xmlns:a16="http://schemas.microsoft.com/office/drawing/2014/main" id="{1F2AFA53-8D94-4D3B-A427-B77452ADF222}"/>
              </a:ext>
            </a:extLst>
          </p:cNvPr>
          <p:cNvSpPr>
            <a:spLocks noChangeArrowheads="1"/>
          </p:cNvSpPr>
          <p:nvPr/>
        </p:nvSpPr>
        <p:spPr bwMode="auto">
          <a:xfrm>
            <a:off x="3949041" y="3835839"/>
            <a:ext cx="291747"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Manage </a:t>
            </a:r>
            <a:endParaRPr lang="da-DK" altLang="da-DK" sz="914">
              <a:solidFill>
                <a:prstClr val="black"/>
              </a:solidFill>
              <a:cs typeface="+mn-cs"/>
            </a:endParaRPr>
          </a:p>
        </p:txBody>
      </p:sp>
      <p:sp>
        <p:nvSpPr>
          <p:cNvPr id="373" name="Rectangle 55">
            <a:extLst>
              <a:ext uri="{FF2B5EF4-FFF2-40B4-BE49-F238E27FC236}">
                <a16:creationId xmlns:a16="http://schemas.microsoft.com/office/drawing/2014/main" id="{2AECC927-54F0-4541-B888-693431152A70}"/>
              </a:ext>
            </a:extLst>
          </p:cNvPr>
          <p:cNvSpPr>
            <a:spLocks noChangeArrowheads="1"/>
          </p:cNvSpPr>
          <p:nvPr/>
        </p:nvSpPr>
        <p:spPr bwMode="auto">
          <a:xfrm>
            <a:off x="3958718" y="3916481"/>
            <a:ext cx="27251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Storage </a:t>
            </a:r>
            <a:endParaRPr lang="da-DK" altLang="da-DK" sz="914" dirty="0">
              <a:solidFill>
                <a:prstClr val="black"/>
              </a:solidFill>
              <a:cs typeface="+mn-cs"/>
            </a:endParaRPr>
          </a:p>
        </p:txBody>
      </p:sp>
      <p:sp>
        <p:nvSpPr>
          <p:cNvPr id="374" name="Rectangle 56">
            <a:extLst>
              <a:ext uri="{FF2B5EF4-FFF2-40B4-BE49-F238E27FC236}">
                <a16:creationId xmlns:a16="http://schemas.microsoft.com/office/drawing/2014/main" id="{33C61E7B-662A-45DE-85DA-FE9096881238}"/>
              </a:ext>
            </a:extLst>
          </p:cNvPr>
          <p:cNvSpPr>
            <a:spLocks noChangeArrowheads="1"/>
          </p:cNvSpPr>
          <p:nvPr/>
        </p:nvSpPr>
        <p:spPr bwMode="auto">
          <a:xfrm>
            <a:off x="3927267" y="3996317"/>
            <a:ext cx="314189"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Hierarchy</a:t>
            </a:r>
            <a:endParaRPr lang="da-DK" altLang="da-DK" sz="914">
              <a:solidFill>
                <a:prstClr val="black"/>
              </a:solidFill>
              <a:cs typeface="+mn-cs"/>
            </a:endParaRPr>
          </a:p>
        </p:txBody>
      </p:sp>
      <p:sp>
        <p:nvSpPr>
          <p:cNvPr id="375" name="Freeform 57">
            <a:extLst>
              <a:ext uri="{FF2B5EF4-FFF2-40B4-BE49-F238E27FC236}">
                <a16:creationId xmlns:a16="http://schemas.microsoft.com/office/drawing/2014/main" id="{8FA04FDB-999B-4DD3-BC05-400F78517128}"/>
              </a:ext>
            </a:extLst>
          </p:cNvPr>
          <p:cNvSpPr>
            <a:spLocks/>
          </p:cNvSpPr>
          <p:nvPr/>
        </p:nvSpPr>
        <p:spPr bwMode="auto">
          <a:xfrm>
            <a:off x="4413539" y="3854387"/>
            <a:ext cx="331438" cy="206444"/>
          </a:xfrm>
          <a:custGeom>
            <a:avLst/>
            <a:gdLst>
              <a:gd name="T0" fmla="*/ 907 w 968"/>
              <a:gd name="T1" fmla="*/ 604 h 604"/>
              <a:gd name="T2" fmla="*/ 968 w 968"/>
              <a:gd name="T3" fmla="*/ 544 h 604"/>
              <a:gd name="T4" fmla="*/ 968 w 968"/>
              <a:gd name="T5" fmla="*/ 60 h 604"/>
              <a:gd name="T6" fmla="*/ 907 w 968"/>
              <a:gd name="T7" fmla="*/ 0 h 604"/>
              <a:gd name="T8" fmla="*/ 61 w 968"/>
              <a:gd name="T9" fmla="*/ 0 h 604"/>
              <a:gd name="T10" fmla="*/ 0 w 968"/>
              <a:gd name="T11" fmla="*/ 60 h 604"/>
              <a:gd name="T12" fmla="*/ 0 w 968"/>
              <a:gd name="T13" fmla="*/ 544 h 604"/>
              <a:gd name="T14" fmla="*/ 61 w 968"/>
              <a:gd name="T15" fmla="*/ 604 h 604"/>
              <a:gd name="T16" fmla="*/ 907 w 968"/>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604">
                <a:moveTo>
                  <a:pt x="907" y="604"/>
                </a:moveTo>
                <a:cubicBezTo>
                  <a:pt x="941" y="604"/>
                  <a:pt x="968" y="577"/>
                  <a:pt x="968" y="544"/>
                </a:cubicBezTo>
                <a:lnTo>
                  <a:pt x="968" y="60"/>
                </a:lnTo>
                <a:cubicBezTo>
                  <a:pt x="968" y="27"/>
                  <a:pt x="941" y="0"/>
                  <a:pt x="907" y="0"/>
                </a:cubicBezTo>
                <a:lnTo>
                  <a:pt x="61" y="0"/>
                </a:lnTo>
                <a:cubicBezTo>
                  <a:pt x="27" y="0"/>
                  <a:pt x="0" y="27"/>
                  <a:pt x="0" y="60"/>
                </a:cubicBezTo>
                <a:lnTo>
                  <a:pt x="0" y="544"/>
                </a:lnTo>
                <a:cubicBezTo>
                  <a:pt x="0" y="577"/>
                  <a:pt x="27" y="604"/>
                  <a:pt x="61" y="604"/>
                </a:cubicBezTo>
                <a:lnTo>
                  <a:pt x="907" y="604"/>
                </a:lnTo>
                <a:close/>
              </a:path>
            </a:pathLst>
          </a:custGeom>
          <a:solidFill>
            <a:srgbClr val="FFFF9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77" name="Rectangle 59">
            <a:extLst>
              <a:ext uri="{FF2B5EF4-FFF2-40B4-BE49-F238E27FC236}">
                <a16:creationId xmlns:a16="http://schemas.microsoft.com/office/drawing/2014/main" id="{159671D5-6F7A-4B83-B516-E4E9CC9BA5A6}"/>
              </a:ext>
            </a:extLst>
          </p:cNvPr>
          <p:cNvSpPr>
            <a:spLocks noChangeArrowheads="1"/>
          </p:cNvSpPr>
          <p:nvPr/>
        </p:nvSpPr>
        <p:spPr bwMode="auto">
          <a:xfrm>
            <a:off x="4449021" y="3865677"/>
            <a:ext cx="27251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err="1">
                <a:solidFill>
                  <a:srgbClr val="000000"/>
                </a:solidFill>
                <a:latin typeface="Calibri" panose="020F0502020204030204" pitchFamily="34" charset="0"/>
                <a:cs typeface="+mn-cs"/>
              </a:rPr>
              <a:t>Replace</a:t>
            </a:r>
            <a:r>
              <a:rPr lang="da-DK" altLang="da-DK" sz="610" b="1" i="1" dirty="0">
                <a:solidFill>
                  <a:srgbClr val="000000"/>
                </a:solidFill>
                <a:latin typeface="Calibri" panose="020F0502020204030204" pitchFamily="34" charset="0"/>
                <a:cs typeface="+mn-cs"/>
              </a:rPr>
              <a:t> </a:t>
            </a:r>
            <a:endParaRPr lang="da-DK" altLang="da-DK" sz="914" dirty="0">
              <a:solidFill>
                <a:prstClr val="black"/>
              </a:solidFill>
              <a:cs typeface="+mn-cs"/>
            </a:endParaRPr>
          </a:p>
        </p:txBody>
      </p:sp>
      <p:sp>
        <p:nvSpPr>
          <p:cNvPr id="378" name="Rectangle 60">
            <a:extLst>
              <a:ext uri="{FF2B5EF4-FFF2-40B4-BE49-F238E27FC236}">
                <a16:creationId xmlns:a16="http://schemas.microsoft.com/office/drawing/2014/main" id="{DC765587-3964-4685-9BBB-18ED85EE74A5}"/>
              </a:ext>
            </a:extLst>
          </p:cNvPr>
          <p:cNvSpPr>
            <a:spLocks noChangeArrowheads="1"/>
          </p:cNvSpPr>
          <p:nvPr/>
        </p:nvSpPr>
        <p:spPr bwMode="auto">
          <a:xfrm>
            <a:off x="4473214" y="3946319"/>
            <a:ext cx="209994"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Media</a:t>
            </a:r>
            <a:endParaRPr lang="da-DK" altLang="da-DK" sz="914">
              <a:solidFill>
                <a:prstClr val="black"/>
              </a:solidFill>
              <a:cs typeface="+mn-cs"/>
            </a:endParaRPr>
          </a:p>
        </p:txBody>
      </p:sp>
      <p:sp>
        <p:nvSpPr>
          <p:cNvPr id="379" name="Freeform 61">
            <a:extLst>
              <a:ext uri="{FF2B5EF4-FFF2-40B4-BE49-F238E27FC236}">
                <a16:creationId xmlns:a16="http://schemas.microsoft.com/office/drawing/2014/main" id="{DD9DC703-4DA2-4801-A8D1-7A8E465B9E8A}"/>
              </a:ext>
            </a:extLst>
          </p:cNvPr>
          <p:cNvSpPr>
            <a:spLocks/>
          </p:cNvSpPr>
          <p:nvPr/>
        </p:nvSpPr>
        <p:spPr bwMode="auto">
          <a:xfrm>
            <a:off x="5438499" y="3854387"/>
            <a:ext cx="433854" cy="206444"/>
          </a:xfrm>
          <a:custGeom>
            <a:avLst/>
            <a:gdLst>
              <a:gd name="T0" fmla="*/ 1209 w 1269"/>
              <a:gd name="T1" fmla="*/ 604 h 604"/>
              <a:gd name="T2" fmla="*/ 1269 w 1269"/>
              <a:gd name="T3" fmla="*/ 544 h 604"/>
              <a:gd name="T4" fmla="*/ 1269 w 1269"/>
              <a:gd name="T5" fmla="*/ 60 h 604"/>
              <a:gd name="T6" fmla="*/ 1209 w 1269"/>
              <a:gd name="T7" fmla="*/ 0 h 604"/>
              <a:gd name="T8" fmla="*/ 60 w 1269"/>
              <a:gd name="T9" fmla="*/ 0 h 604"/>
              <a:gd name="T10" fmla="*/ 0 w 1269"/>
              <a:gd name="T11" fmla="*/ 60 h 604"/>
              <a:gd name="T12" fmla="*/ 0 w 1269"/>
              <a:gd name="T13" fmla="*/ 544 h 604"/>
              <a:gd name="T14" fmla="*/ 60 w 1269"/>
              <a:gd name="T15" fmla="*/ 604 h 604"/>
              <a:gd name="T16" fmla="*/ 1209 w 1269"/>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9" h="604">
                <a:moveTo>
                  <a:pt x="1209" y="604"/>
                </a:moveTo>
                <a:cubicBezTo>
                  <a:pt x="1242" y="604"/>
                  <a:pt x="1269" y="577"/>
                  <a:pt x="1269" y="544"/>
                </a:cubicBezTo>
                <a:lnTo>
                  <a:pt x="1269" y="60"/>
                </a:lnTo>
                <a:cubicBezTo>
                  <a:pt x="1269" y="27"/>
                  <a:pt x="1242" y="0"/>
                  <a:pt x="1209" y="0"/>
                </a:cubicBezTo>
                <a:lnTo>
                  <a:pt x="60" y="0"/>
                </a:lnTo>
                <a:cubicBezTo>
                  <a:pt x="27" y="0"/>
                  <a:pt x="0" y="27"/>
                  <a:pt x="0" y="60"/>
                </a:cubicBezTo>
                <a:lnTo>
                  <a:pt x="0" y="544"/>
                </a:lnTo>
                <a:cubicBezTo>
                  <a:pt x="0" y="577"/>
                  <a:pt x="27" y="604"/>
                  <a:pt x="60" y="604"/>
                </a:cubicBezTo>
                <a:lnTo>
                  <a:pt x="1209" y="604"/>
                </a:lnTo>
                <a:close/>
              </a:path>
            </a:pathLst>
          </a:custGeom>
          <a:solidFill>
            <a:srgbClr val="FFFF9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81" name="Rectangle 63">
            <a:extLst>
              <a:ext uri="{FF2B5EF4-FFF2-40B4-BE49-F238E27FC236}">
                <a16:creationId xmlns:a16="http://schemas.microsoft.com/office/drawing/2014/main" id="{D3A36A70-DB32-4125-B19E-DDAC3244FA3B}"/>
              </a:ext>
            </a:extLst>
          </p:cNvPr>
          <p:cNvSpPr>
            <a:spLocks noChangeArrowheads="1"/>
          </p:cNvSpPr>
          <p:nvPr/>
        </p:nvSpPr>
        <p:spPr bwMode="auto">
          <a:xfrm>
            <a:off x="5520754" y="3865677"/>
            <a:ext cx="282129"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Disaster </a:t>
            </a:r>
            <a:endParaRPr lang="da-DK" altLang="da-DK" sz="914">
              <a:solidFill>
                <a:prstClr val="black"/>
              </a:solidFill>
              <a:cs typeface="+mn-cs"/>
            </a:endParaRPr>
          </a:p>
        </p:txBody>
      </p:sp>
      <p:sp>
        <p:nvSpPr>
          <p:cNvPr id="382" name="Rectangle 64">
            <a:extLst>
              <a:ext uri="{FF2B5EF4-FFF2-40B4-BE49-F238E27FC236}">
                <a16:creationId xmlns:a16="http://schemas.microsoft.com/office/drawing/2014/main" id="{AF68CC5C-127B-4FDD-90A4-0112E9EC3931}"/>
              </a:ext>
            </a:extLst>
          </p:cNvPr>
          <p:cNvSpPr>
            <a:spLocks noChangeArrowheads="1"/>
          </p:cNvSpPr>
          <p:nvPr/>
        </p:nvSpPr>
        <p:spPr bwMode="auto">
          <a:xfrm>
            <a:off x="5504625" y="3946319"/>
            <a:ext cx="294953"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Recovery</a:t>
            </a:r>
            <a:endParaRPr lang="da-DK" altLang="da-DK" sz="914">
              <a:solidFill>
                <a:prstClr val="black"/>
              </a:solidFill>
              <a:cs typeface="+mn-cs"/>
            </a:endParaRPr>
          </a:p>
        </p:txBody>
      </p:sp>
      <p:sp>
        <p:nvSpPr>
          <p:cNvPr id="387" name="Line 69">
            <a:extLst>
              <a:ext uri="{FF2B5EF4-FFF2-40B4-BE49-F238E27FC236}">
                <a16:creationId xmlns:a16="http://schemas.microsoft.com/office/drawing/2014/main" id="{2484CBC0-3B0A-4A74-8C41-59F15EC58B05}"/>
              </a:ext>
            </a:extLst>
          </p:cNvPr>
          <p:cNvSpPr>
            <a:spLocks noChangeShapeType="1"/>
          </p:cNvSpPr>
          <p:nvPr/>
        </p:nvSpPr>
        <p:spPr bwMode="auto">
          <a:xfrm>
            <a:off x="5510270" y="4097119"/>
            <a:ext cx="0" cy="112093"/>
          </a:xfrm>
          <a:prstGeom prst="line">
            <a:avLst/>
          </a:prstGeom>
          <a:noFill/>
          <a:ln w="30163"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88" name="Freeform 70">
            <a:extLst>
              <a:ext uri="{FF2B5EF4-FFF2-40B4-BE49-F238E27FC236}">
                <a16:creationId xmlns:a16="http://schemas.microsoft.com/office/drawing/2014/main" id="{88709711-022A-47B6-94CB-D57B95AAE4FE}"/>
              </a:ext>
            </a:extLst>
          </p:cNvPr>
          <p:cNvSpPr>
            <a:spLocks/>
          </p:cNvSpPr>
          <p:nvPr/>
        </p:nvSpPr>
        <p:spPr bwMode="auto">
          <a:xfrm>
            <a:off x="5486078" y="4060831"/>
            <a:ext cx="48385" cy="48385"/>
          </a:xfrm>
          <a:custGeom>
            <a:avLst/>
            <a:gdLst>
              <a:gd name="T0" fmla="*/ 70 w 141"/>
              <a:gd name="T1" fmla="*/ 0 h 141"/>
              <a:gd name="T2" fmla="*/ 141 w 141"/>
              <a:gd name="T3" fmla="*/ 141 h 141"/>
              <a:gd name="T4" fmla="*/ 0 w 141"/>
              <a:gd name="T5" fmla="*/ 141 h 141"/>
              <a:gd name="T6" fmla="*/ 70 w 141"/>
              <a:gd name="T7" fmla="*/ 0 h 141"/>
            </a:gdLst>
            <a:ahLst/>
            <a:cxnLst>
              <a:cxn ang="0">
                <a:pos x="T0" y="T1"/>
              </a:cxn>
              <a:cxn ang="0">
                <a:pos x="T2" y="T3"/>
              </a:cxn>
              <a:cxn ang="0">
                <a:pos x="T4" y="T5"/>
              </a:cxn>
              <a:cxn ang="0">
                <a:pos x="T6" y="T7"/>
              </a:cxn>
            </a:cxnLst>
            <a:rect l="0" t="0" r="r" b="b"/>
            <a:pathLst>
              <a:path w="141" h="141">
                <a:moveTo>
                  <a:pt x="70" y="0"/>
                </a:moveTo>
                <a:lnTo>
                  <a:pt x="141" y="141"/>
                </a:lnTo>
                <a:cubicBezTo>
                  <a:pt x="96" y="119"/>
                  <a:pt x="44" y="119"/>
                  <a:pt x="0" y="141"/>
                </a:cubicBezTo>
                <a:lnTo>
                  <a:pt x="70"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89" name="Freeform 71">
            <a:extLst>
              <a:ext uri="{FF2B5EF4-FFF2-40B4-BE49-F238E27FC236}">
                <a16:creationId xmlns:a16="http://schemas.microsoft.com/office/drawing/2014/main" id="{4D33EA4F-B74D-444E-8790-0B8B8BF706A5}"/>
              </a:ext>
            </a:extLst>
          </p:cNvPr>
          <p:cNvSpPr>
            <a:spLocks/>
          </p:cNvSpPr>
          <p:nvPr/>
        </p:nvSpPr>
        <p:spPr bwMode="auto">
          <a:xfrm>
            <a:off x="5486078" y="4197116"/>
            <a:ext cx="48385" cy="48385"/>
          </a:xfrm>
          <a:custGeom>
            <a:avLst/>
            <a:gdLst>
              <a:gd name="T0" fmla="*/ 70 w 141"/>
              <a:gd name="T1" fmla="*/ 141 h 141"/>
              <a:gd name="T2" fmla="*/ 0 w 141"/>
              <a:gd name="T3" fmla="*/ 0 h 141"/>
              <a:gd name="T4" fmla="*/ 141 w 141"/>
              <a:gd name="T5" fmla="*/ 0 h 141"/>
              <a:gd name="T6" fmla="*/ 70 w 141"/>
              <a:gd name="T7" fmla="*/ 141 h 141"/>
            </a:gdLst>
            <a:ahLst/>
            <a:cxnLst>
              <a:cxn ang="0">
                <a:pos x="T0" y="T1"/>
              </a:cxn>
              <a:cxn ang="0">
                <a:pos x="T2" y="T3"/>
              </a:cxn>
              <a:cxn ang="0">
                <a:pos x="T4" y="T5"/>
              </a:cxn>
              <a:cxn ang="0">
                <a:pos x="T6" y="T7"/>
              </a:cxn>
            </a:cxnLst>
            <a:rect l="0" t="0" r="r" b="b"/>
            <a:pathLst>
              <a:path w="141" h="141">
                <a:moveTo>
                  <a:pt x="70" y="141"/>
                </a:moveTo>
                <a:lnTo>
                  <a:pt x="0" y="0"/>
                </a:lnTo>
                <a:cubicBezTo>
                  <a:pt x="44" y="22"/>
                  <a:pt x="96" y="22"/>
                  <a:pt x="141" y="0"/>
                </a:cubicBezTo>
                <a:lnTo>
                  <a:pt x="70" y="141"/>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0" name="Freeform 72">
            <a:extLst>
              <a:ext uri="{FF2B5EF4-FFF2-40B4-BE49-F238E27FC236}">
                <a16:creationId xmlns:a16="http://schemas.microsoft.com/office/drawing/2014/main" id="{0FFC5A20-E94C-435C-803E-6357AC59D0F2}"/>
              </a:ext>
            </a:extLst>
          </p:cNvPr>
          <p:cNvSpPr>
            <a:spLocks/>
          </p:cNvSpPr>
          <p:nvPr/>
        </p:nvSpPr>
        <p:spPr bwMode="auto">
          <a:xfrm>
            <a:off x="2229752" y="2757656"/>
            <a:ext cx="308859" cy="138704"/>
          </a:xfrm>
          <a:custGeom>
            <a:avLst/>
            <a:gdLst>
              <a:gd name="T0" fmla="*/ 0 w 383"/>
              <a:gd name="T1" fmla="*/ 0 h 172"/>
              <a:gd name="T2" fmla="*/ 383 w 383"/>
              <a:gd name="T3" fmla="*/ 0 h 172"/>
              <a:gd name="T4" fmla="*/ 383 w 383"/>
              <a:gd name="T5" fmla="*/ 172 h 172"/>
            </a:gdLst>
            <a:ahLst/>
            <a:cxnLst>
              <a:cxn ang="0">
                <a:pos x="T0" y="T1"/>
              </a:cxn>
              <a:cxn ang="0">
                <a:pos x="T2" y="T3"/>
              </a:cxn>
              <a:cxn ang="0">
                <a:pos x="T4" y="T5"/>
              </a:cxn>
            </a:cxnLst>
            <a:rect l="0" t="0" r="r" b="b"/>
            <a:pathLst>
              <a:path w="383" h="172">
                <a:moveTo>
                  <a:pt x="0" y="0"/>
                </a:moveTo>
                <a:lnTo>
                  <a:pt x="383" y="0"/>
                </a:lnTo>
                <a:lnTo>
                  <a:pt x="383" y="172"/>
                </a:ln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1" name="Freeform 73">
            <a:extLst>
              <a:ext uri="{FF2B5EF4-FFF2-40B4-BE49-F238E27FC236}">
                <a16:creationId xmlns:a16="http://schemas.microsoft.com/office/drawing/2014/main" id="{EB15D6A4-8148-4BEA-8A3E-0347A911B000}"/>
              </a:ext>
            </a:extLst>
          </p:cNvPr>
          <p:cNvSpPr>
            <a:spLocks/>
          </p:cNvSpPr>
          <p:nvPr/>
        </p:nvSpPr>
        <p:spPr bwMode="auto">
          <a:xfrm>
            <a:off x="2518451" y="2885876"/>
            <a:ext cx="41127" cy="41128"/>
          </a:xfrm>
          <a:custGeom>
            <a:avLst/>
            <a:gdLst>
              <a:gd name="T0" fmla="*/ 120 w 240"/>
              <a:gd name="T1" fmla="*/ 240 h 240"/>
              <a:gd name="T2" fmla="*/ 0 w 240"/>
              <a:gd name="T3" fmla="*/ 0 h 240"/>
              <a:gd name="T4" fmla="*/ 240 w 240"/>
              <a:gd name="T5" fmla="*/ 0 h 240"/>
              <a:gd name="T6" fmla="*/ 120 w 240"/>
              <a:gd name="T7" fmla="*/ 240 h 240"/>
            </a:gdLst>
            <a:ahLst/>
            <a:cxnLst>
              <a:cxn ang="0">
                <a:pos x="T0" y="T1"/>
              </a:cxn>
              <a:cxn ang="0">
                <a:pos x="T2" y="T3"/>
              </a:cxn>
              <a:cxn ang="0">
                <a:pos x="T4" y="T5"/>
              </a:cxn>
              <a:cxn ang="0">
                <a:pos x="T6" y="T7"/>
              </a:cxn>
            </a:cxnLst>
            <a:rect l="0" t="0" r="r" b="b"/>
            <a:pathLst>
              <a:path w="240" h="240">
                <a:moveTo>
                  <a:pt x="120" y="240"/>
                </a:moveTo>
                <a:lnTo>
                  <a:pt x="0" y="0"/>
                </a:lnTo>
                <a:cubicBezTo>
                  <a:pt x="75" y="37"/>
                  <a:pt x="164" y="37"/>
                  <a:pt x="240" y="0"/>
                </a:cubicBezTo>
                <a:lnTo>
                  <a:pt x="120" y="24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2" name="Line 74">
            <a:extLst>
              <a:ext uri="{FF2B5EF4-FFF2-40B4-BE49-F238E27FC236}">
                <a16:creationId xmlns:a16="http://schemas.microsoft.com/office/drawing/2014/main" id="{B78CE921-F69A-447D-8C4F-E42D11A25428}"/>
              </a:ext>
            </a:extLst>
          </p:cNvPr>
          <p:cNvSpPr>
            <a:spLocks noChangeShapeType="1"/>
          </p:cNvSpPr>
          <p:nvPr/>
        </p:nvSpPr>
        <p:spPr bwMode="auto">
          <a:xfrm>
            <a:off x="1570101" y="3257636"/>
            <a:ext cx="0" cy="204831"/>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3" name="Freeform 75">
            <a:extLst>
              <a:ext uri="{FF2B5EF4-FFF2-40B4-BE49-F238E27FC236}">
                <a16:creationId xmlns:a16="http://schemas.microsoft.com/office/drawing/2014/main" id="{4F28EEFD-A7C5-4D4B-8904-D70F1DF7D1E6}"/>
              </a:ext>
            </a:extLst>
          </p:cNvPr>
          <p:cNvSpPr>
            <a:spLocks/>
          </p:cNvSpPr>
          <p:nvPr/>
        </p:nvSpPr>
        <p:spPr bwMode="auto">
          <a:xfrm>
            <a:off x="1549940" y="3227798"/>
            <a:ext cx="39514" cy="39515"/>
          </a:xfrm>
          <a:custGeom>
            <a:avLst/>
            <a:gdLst>
              <a:gd name="T0" fmla="*/ 115 w 230"/>
              <a:gd name="T1" fmla="*/ 0 h 231"/>
              <a:gd name="T2" fmla="*/ 230 w 230"/>
              <a:gd name="T3" fmla="*/ 231 h 231"/>
              <a:gd name="T4" fmla="*/ 0 w 230"/>
              <a:gd name="T5" fmla="*/ 231 h 231"/>
              <a:gd name="T6" fmla="*/ 115 w 230"/>
              <a:gd name="T7" fmla="*/ 0 h 231"/>
            </a:gdLst>
            <a:ahLst/>
            <a:cxnLst>
              <a:cxn ang="0">
                <a:pos x="T0" y="T1"/>
              </a:cxn>
              <a:cxn ang="0">
                <a:pos x="T2" y="T3"/>
              </a:cxn>
              <a:cxn ang="0">
                <a:pos x="T4" y="T5"/>
              </a:cxn>
              <a:cxn ang="0">
                <a:pos x="T6" y="T7"/>
              </a:cxn>
            </a:cxnLst>
            <a:rect l="0" t="0" r="r" b="b"/>
            <a:pathLst>
              <a:path w="230" h="231">
                <a:moveTo>
                  <a:pt x="115" y="0"/>
                </a:moveTo>
                <a:lnTo>
                  <a:pt x="230" y="231"/>
                </a:lnTo>
                <a:cubicBezTo>
                  <a:pt x="158" y="194"/>
                  <a:pt x="72" y="194"/>
                  <a:pt x="0" y="231"/>
                </a:cubicBezTo>
                <a:lnTo>
                  <a:pt x="115"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4" name="Freeform 76">
            <a:extLst>
              <a:ext uri="{FF2B5EF4-FFF2-40B4-BE49-F238E27FC236}">
                <a16:creationId xmlns:a16="http://schemas.microsoft.com/office/drawing/2014/main" id="{E57FBD1C-F413-402D-9BEA-39A0C6A04DBE}"/>
              </a:ext>
            </a:extLst>
          </p:cNvPr>
          <p:cNvSpPr>
            <a:spLocks/>
          </p:cNvSpPr>
          <p:nvPr/>
        </p:nvSpPr>
        <p:spPr bwMode="auto">
          <a:xfrm>
            <a:off x="1549940" y="3452790"/>
            <a:ext cx="39514" cy="39515"/>
          </a:xfrm>
          <a:custGeom>
            <a:avLst/>
            <a:gdLst>
              <a:gd name="T0" fmla="*/ 115 w 230"/>
              <a:gd name="T1" fmla="*/ 230 h 230"/>
              <a:gd name="T2" fmla="*/ 0 w 230"/>
              <a:gd name="T3" fmla="*/ 0 h 230"/>
              <a:gd name="T4" fmla="*/ 230 w 230"/>
              <a:gd name="T5" fmla="*/ 0 h 230"/>
              <a:gd name="T6" fmla="*/ 115 w 230"/>
              <a:gd name="T7" fmla="*/ 230 h 230"/>
            </a:gdLst>
            <a:ahLst/>
            <a:cxnLst>
              <a:cxn ang="0">
                <a:pos x="T0" y="T1"/>
              </a:cxn>
              <a:cxn ang="0">
                <a:pos x="T2" y="T3"/>
              </a:cxn>
              <a:cxn ang="0">
                <a:pos x="T4" y="T5"/>
              </a:cxn>
              <a:cxn ang="0">
                <a:pos x="T6" y="T7"/>
              </a:cxn>
            </a:cxnLst>
            <a:rect l="0" t="0" r="r" b="b"/>
            <a:pathLst>
              <a:path w="230" h="230">
                <a:moveTo>
                  <a:pt x="115" y="230"/>
                </a:moveTo>
                <a:lnTo>
                  <a:pt x="0" y="0"/>
                </a:lnTo>
                <a:cubicBezTo>
                  <a:pt x="72" y="36"/>
                  <a:pt x="158" y="36"/>
                  <a:pt x="230" y="0"/>
                </a:cubicBezTo>
                <a:lnTo>
                  <a:pt x="115" y="23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5" name="Freeform 77">
            <a:extLst>
              <a:ext uri="{FF2B5EF4-FFF2-40B4-BE49-F238E27FC236}">
                <a16:creationId xmlns:a16="http://schemas.microsoft.com/office/drawing/2014/main" id="{601EDC21-19ED-4E18-AD4F-19E7CF13360B}"/>
              </a:ext>
            </a:extLst>
          </p:cNvPr>
          <p:cNvSpPr>
            <a:spLocks/>
          </p:cNvSpPr>
          <p:nvPr/>
        </p:nvSpPr>
        <p:spPr bwMode="auto">
          <a:xfrm>
            <a:off x="1437041" y="2839910"/>
            <a:ext cx="393533" cy="168542"/>
          </a:xfrm>
          <a:custGeom>
            <a:avLst/>
            <a:gdLst>
              <a:gd name="T0" fmla="*/ 0 w 488"/>
              <a:gd name="T1" fmla="*/ 209 h 209"/>
              <a:gd name="T2" fmla="*/ 0 w 488"/>
              <a:gd name="T3" fmla="*/ 0 h 209"/>
              <a:gd name="T4" fmla="*/ 488 w 488"/>
              <a:gd name="T5" fmla="*/ 0 h 209"/>
            </a:gdLst>
            <a:ahLst/>
            <a:cxnLst>
              <a:cxn ang="0">
                <a:pos x="T0" y="T1"/>
              </a:cxn>
              <a:cxn ang="0">
                <a:pos x="T2" y="T3"/>
              </a:cxn>
              <a:cxn ang="0">
                <a:pos x="T4" y="T5"/>
              </a:cxn>
            </a:cxnLst>
            <a:rect l="0" t="0" r="r" b="b"/>
            <a:pathLst>
              <a:path w="488" h="209">
                <a:moveTo>
                  <a:pt x="0" y="209"/>
                </a:moveTo>
                <a:lnTo>
                  <a:pt x="0" y="0"/>
                </a:lnTo>
                <a:lnTo>
                  <a:pt x="488" y="0"/>
                </a:lnTo>
              </a:path>
            </a:pathLst>
          </a:custGeom>
          <a:noFill/>
          <a:ln w="285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6" name="Freeform 78">
            <a:extLst>
              <a:ext uri="{FF2B5EF4-FFF2-40B4-BE49-F238E27FC236}">
                <a16:creationId xmlns:a16="http://schemas.microsoft.com/office/drawing/2014/main" id="{899D5A85-1356-48E0-8648-97C386B9CC9F}"/>
              </a:ext>
            </a:extLst>
          </p:cNvPr>
          <p:cNvSpPr>
            <a:spLocks/>
          </p:cNvSpPr>
          <p:nvPr/>
        </p:nvSpPr>
        <p:spPr bwMode="auto">
          <a:xfrm>
            <a:off x="1819284" y="2815718"/>
            <a:ext cx="48385" cy="48385"/>
          </a:xfrm>
          <a:custGeom>
            <a:avLst/>
            <a:gdLst>
              <a:gd name="T0" fmla="*/ 282 w 282"/>
              <a:gd name="T1" fmla="*/ 141 h 281"/>
              <a:gd name="T2" fmla="*/ 0 w 282"/>
              <a:gd name="T3" fmla="*/ 281 h 281"/>
              <a:gd name="T4" fmla="*/ 0 w 282"/>
              <a:gd name="T5" fmla="*/ 0 h 281"/>
              <a:gd name="T6" fmla="*/ 282 w 282"/>
              <a:gd name="T7" fmla="*/ 141 h 281"/>
            </a:gdLst>
            <a:ahLst/>
            <a:cxnLst>
              <a:cxn ang="0">
                <a:pos x="T0" y="T1"/>
              </a:cxn>
              <a:cxn ang="0">
                <a:pos x="T2" y="T3"/>
              </a:cxn>
              <a:cxn ang="0">
                <a:pos x="T4" y="T5"/>
              </a:cxn>
              <a:cxn ang="0">
                <a:pos x="T6" y="T7"/>
              </a:cxn>
            </a:cxnLst>
            <a:rect l="0" t="0" r="r" b="b"/>
            <a:pathLst>
              <a:path w="282" h="281">
                <a:moveTo>
                  <a:pt x="282" y="141"/>
                </a:moveTo>
                <a:lnTo>
                  <a:pt x="0" y="281"/>
                </a:lnTo>
                <a:cubicBezTo>
                  <a:pt x="44" y="193"/>
                  <a:pt x="44" y="88"/>
                  <a:pt x="0" y="0"/>
                </a:cubicBezTo>
                <a:lnTo>
                  <a:pt x="282" y="141"/>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7" name="Freeform 79">
            <a:extLst>
              <a:ext uri="{FF2B5EF4-FFF2-40B4-BE49-F238E27FC236}">
                <a16:creationId xmlns:a16="http://schemas.microsoft.com/office/drawing/2014/main" id="{A6A6F241-4C4E-49FF-97F8-1AD3F7C8E074}"/>
              </a:ext>
            </a:extLst>
          </p:cNvPr>
          <p:cNvSpPr>
            <a:spLocks/>
          </p:cNvSpPr>
          <p:nvPr/>
        </p:nvSpPr>
        <p:spPr bwMode="auto">
          <a:xfrm>
            <a:off x="3699051" y="2878619"/>
            <a:ext cx="498368" cy="1970891"/>
          </a:xfrm>
          <a:custGeom>
            <a:avLst/>
            <a:gdLst>
              <a:gd name="T0" fmla="*/ 0 w 618"/>
              <a:gd name="T1" fmla="*/ 2444 h 2444"/>
              <a:gd name="T2" fmla="*/ 0 w 618"/>
              <a:gd name="T3" fmla="*/ 0 h 2444"/>
              <a:gd name="T4" fmla="*/ 618 w 618"/>
              <a:gd name="T5" fmla="*/ 0 h 2444"/>
            </a:gdLst>
            <a:ahLst/>
            <a:cxnLst>
              <a:cxn ang="0">
                <a:pos x="T0" y="T1"/>
              </a:cxn>
              <a:cxn ang="0">
                <a:pos x="T2" y="T3"/>
              </a:cxn>
              <a:cxn ang="0">
                <a:pos x="T4" y="T5"/>
              </a:cxn>
            </a:cxnLst>
            <a:rect l="0" t="0" r="r" b="b"/>
            <a:pathLst>
              <a:path w="618" h="2444">
                <a:moveTo>
                  <a:pt x="0" y="2444"/>
                </a:moveTo>
                <a:lnTo>
                  <a:pt x="0" y="0"/>
                </a:lnTo>
                <a:lnTo>
                  <a:pt x="618"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8" name="Freeform 80">
            <a:extLst>
              <a:ext uri="{FF2B5EF4-FFF2-40B4-BE49-F238E27FC236}">
                <a16:creationId xmlns:a16="http://schemas.microsoft.com/office/drawing/2014/main" id="{3A205C59-44B9-4CDA-8F05-4562162E1A97}"/>
              </a:ext>
            </a:extLst>
          </p:cNvPr>
          <p:cNvSpPr>
            <a:spLocks/>
          </p:cNvSpPr>
          <p:nvPr/>
        </p:nvSpPr>
        <p:spPr bwMode="auto">
          <a:xfrm>
            <a:off x="3679697" y="4839833"/>
            <a:ext cx="39514" cy="39515"/>
          </a:xfrm>
          <a:custGeom>
            <a:avLst/>
            <a:gdLst>
              <a:gd name="T0" fmla="*/ 58 w 115"/>
              <a:gd name="T1" fmla="*/ 115 h 115"/>
              <a:gd name="T2" fmla="*/ 0 w 115"/>
              <a:gd name="T3" fmla="*/ 0 h 115"/>
              <a:gd name="T4" fmla="*/ 115 w 115"/>
              <a:gd name="T5" fmla="*/ 0 h 115"/>
              <a:gd name="T6" fmla="*/ 58 w 115"/>
              <a:gd name="T7" fmla="*/ 115 h 115"/>
            </a:gdLst>
            <a:ahLst/>
            <a:cxnLst>
              <a:cxn ang="0">
                <a:pos x="T0" y="T1"/>
              </a:cxn>
              <a:cxn ang="0">
                <a:pos x="T2" y="T3"/>
              </a:cxn>
              <a:cxn ang="0">
                <a:pos x="T4" y="T5"/>
              </a:cxn>
              <a:cxn ang="0">
                <a:pos x="T6" y="T7"/>
              </a:cxn>
            </a:cxnLst>
            <a:rect l="0" t="0" r="r" b="b"/>
            <a:pathLst>
              <a:path w="115" h="115">
                <a:moveTo>
                  <a:pt x="58" y="115"/>
                </a:moveTo>
                <a:lnTo>
                  <a:pt x="0" y="0"/>
                </a:lnTo>
                <a:cubicBezTo>
                  <a:pt x="36" y="18"/>
                  <a:pt x="79" y="18"/>
                  <a:pt x="115" y="0"/>
                </a:cubicBezTo>
                <a:lnTo>
                  <a:pt x="58"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99" name="Freeform 81">
            <a:extLst>
              <a:ext uri="{FF2B5EF4-FFF2-40B4-BE49-F238E27FC236}">
                <a16:creationId xmlns:a16="http://schemas.microsoft.com/office/drawing/2014/main" id="{38324C13-CFC1-434A-B94D-3CC5E7A49605}"/>
              </a:ext>
            </a:extLst>
          </p:cNvPr>
          <p:cNvSpPr>
            <a:spLocks/>
          </p:cNvSpPr>
          <p:nvPr/>
        </p:nvSpPr>
        <p:spPr bwMode="auto">
          <a:xfrm>
            <a:off x="4187742" y="2859264"/>
            <a:ext cx="39514" cy="39515"/>
          </a:xfrm>
          <a:custGeom>
            <a:avLst/>
            <a:gdLst>
              <a:gd name="T0" fmla="*/ 115 w 115"/>
              <a:gd name="T1" fmla="*/ 58 h 116"/>
              <a:gd name="T2" fmla="*/ 0 w 115"/>
              <a:gd name="T3" fmla="*/ 116 h 116"/>
              <a:gd name="T4" fmla="*/ 0 w 115"/>
              <a:gd name="T5" fmla="*/ 0 h 116"/>
              <a:gd name="T6" fmla="*/ 115 w 115"/>
              <a:gd name="T7" fmla="*/ 58 h 116"/>
            </a:gdLst>
            <a:ahLst/>
            <a:cxnLst>
              <a:cxn ang="0">
                <a:pos x="T0" y="T1"/>
              </a:cxn>
              <a:cxn ang="0">
                <a:pos x="T2" y="T3"/>
              </a:cxn>
              <a:cxn ang="0">
                <a:pos x="T4" y="T5"/>
              </a:cxn>
              <a:cxn ang="0">
                <a:pos x="T6" y="T7"/>
              </a:cxn>
            </a:cxnLst>
            <a:rect l="0" t="0" r="r" b="b"/>
            <a:pathLst>
              <a:path w="115" h="116">
                <a:moveTo>
                  <a:pt x="115" y="58"/>
                </a:moveTo>
                <a:lnTo>
                  <a:pt x="0" y="116"/>
                </a:lnTo>
                <a:cubicBezTo>
                  <a:pt x="18" y="79"/>
                  <a:pt x="18" y="37"/>
                  <a:pt x="0" y="0"/>
                </a:cubicBezTo>
                <a:lnTo>
                  <a:pt x="115"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00" name="Line 82">
            <a:extLst>
              <a:ext uri="{FF2B5EF4-FFF2-40B4-BE49-F238E27FC236}">
                <a16:creationId xmlns:a16="http://schemas.microsoft.com/office/drawing/2014/main" id="{689D5958-F966-470D-8307-72D5616BA0F3}"/>
              </a:ext>
            </a:extLst>
          </p:cNvPr>
          <p:cNvSpPr>
            <a:spLocks noChangeShapeType="1"/>
          </p:cNvSpPr>
          <p:nvPr/>
        </p:nvSpPr>
        <p:spPr bwMode="auto">
          <a:xfrm>
            <a:off x="2048308" y="2930230"/>
            <a:ext cx="4839" cy="411274"/>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01" name="Freeform 83">
            <a:extLst>
              <a:ext uri="{FF2B5EF4-FFF2-40B4-BE49-F238E27FC236}">
                <a16:creationId xmlns:a16="http://schemas.microsoft.com/office/drawing/2014/main" id="{0249F347-C7C5-41F8-8C6D-E0BC2EA19E2E}"/>
              </a:ext>
            </a:extLst>
          </p:cNvPr>
          <p:cNvSpPr>
            <a:spLocks/>
          </p:cNvSpPr>
          <p:nvPr/>
        </p:nvSpPr>
        <p:spPr bwMode="auto">
          <a:xfrm>
            <a:off x="2028954" y="3329407"/>
            <a:ext cx="48385" cy="48385"/>
          </a:xfrm>
          <a:custGeom>
            <a:avLst/>
            <a:gdLst>
              <a:gd name="T0" fmla="*/ 144 w 282"/>
              <a:gd name="T1" fmla="*/ 283 h 283"/>
              <a:gd name="T2" fmla="*/ 0 w 282"/>
              <a:gd name="T3" fmla="*/ 3 h 283"/>
              <a:gd name="T4" fmla="*/ 282 w 282"/>
              <a:gd name="T5" fmla="*/ 0 h 283"/>
              <a:gd name="T6" fmla="*/ 144 w 282"/>
              <a:gd name="T7" fmla="*/ 283 h 283"/>
            </a:gdLst>
            <a:ahLst/>
            <a:cxnLst>
              <a:cxn ang="0">
                <a:pos x="T0" y="T1"/>
              </a:cxn>
              <a:cxn ang="0">
                <a:pos x="T2" y="T3"/>
              </a:cxn>
              <a:cxn ang="0">
                <a:pos x="T4" y="T5"/>
              </a:cxn>
              <a:cxn ang="0">
                <a:pos x="T6" y="T7"/>
              </a:cxn>
            </a:cxnLst>
            <a:rect l="0" t="0" r="r" b="b"/>
            <a:pathLst>
              <a:path w="282" h="283">
                <a:moveTo>
                  <a:pt x="144" y="283"/>
                </a:moveTo>
                <a:lnTo>
                  <a:pt x="0" y="3"/>
                </a:lnTo>
                <a:cubicBezTo>
                  <a:pt x="89" y="47"/>
                  <a:pt x="193" y="45"/>
                  <a:pt x="282" y="0"/>
                </a:cubicBezTo>
                <a:lnTo>
                  <a:pt x="144" y="283"/>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02" name="Freeform 84">
            <a:extLst>
              <a:ext uri="{FF2B5EF4-FFF2-40B4-BE49-F238E27FC236}">
                <a16:creationId xmlns:a16="http://schemas.microsoft.com/office/drawing/2014/main" id="{AF0A7419-68C2-4CAB-92BB-019E675F6FB9}"/>
              </a:ext>
            </a:extLst>
          </p:cNvPr>
          <p:cNvSpPr>
            <a:spLocks/>
          </p:cNvSpPr>
          <p:nvPr/>
        </p:nvSpPr>
        <p:spPr bwMode="auto">
          <a:xfrm>
            <a:off x="946738" y="2679432"/>
            <a:ext cx="891094" cy="2137821"/>
          </a:xfrm>
          <a:custGeom>
            <a:avLst/>
            <a:gdLst>
              <a:gd name="T0" fmla="*/ 809 w 1105"/>
              <a:gd name="T1" fmla="*/ 2651 h 2651"/>
              <a:gd name="T2" fmla="*/ 0 w 1105"/>
              <a:gd name="T3" fmla="*/ 2651 h 2651"/>
              <a:gd name="T4" fmla="*/ 0 w 1105"/>
              <a:gd name="T5" fmla="*/ 0 h 2651"/>
              <a:gd name="T6" fmla="*/ 1105 w 1105"/>
              <a:gd name="T7" fmla="*/ 0 h 2651"/>
            </a:gdLst>
            <a:ahLst/>
            <a:cxnLst>
              <a:cxn ang="0">
                <a:pos x="T0" y="T1"/>
              </a:cxn>
              <a:cxn ang="0">
                <a:pos x="T2" y="T3"/>
              </a:cxn>
              <a:cxn ang="0">
                <a:pos x="T4" y="T5"/>
              </a:cxn>
              <a:cxn ang="0">
                <a:pos x="T6" y="T7"/>
              </a:cxn>
            </a:cxnLst>
            <a:rect l="0" t="0" r="r" b="b"/>
            <a:pathLst>
              <a:path w="1105" h="2651">
                <a:moveTo>
                  <a:pt x="809" y="2651"/>
                </a:moveTo>
                <a:lnTo>
                  <a:pt x="0" y="2651"/>
                </a:lnTo>
                <a:lnTo>
                  <a:pt x="0" y="0"/>
                </a:lnTo>
                <a:lnTo>
                  <a:pt x="1105"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03" name="Freeform 85">
            <a:extLst>
              <a:ext uri="{FF2B5EF4-FFF2-40B4-BE49-F238E27FC236}">
                <a16:creationId xmlns:a16="http://schemas.microsoft.com/office/drawing/2014/main" id="{A57AF76E-73F6-4DDF-AA18-634C47E80B7B}"/>
              </a:ext>
            </a:extLst>
          </p:cNvPr>
          <p:cNvSpPr>
            <a:spLocks/>
          </p:cNvSpPr>
          <p:nvPr/>
        </p:nvSpPr>
        <p:spPr bwMode="auto">
          <a:xfrm>
            <a:off x="1590261" y="4797092"/>
            <a:ext cx="39514" cy="39515"/>
          </a:xfrm>
          <a:custGeom>
            <a:avLst/>
            <a:gdLst>
              <a:gd name="T0" fmla="*/ 231 w 231"/>
              <a:gd name="T1" fmla="*/ 116 h 231"/>
              <a:gd name="T2" fmla="*/ 0 w 231"/>
              <a:gd name="T3" fmla="*/ 231 h 231"/>
              <a:gd name="T4" fmla="*/ 0 w 231"/>
              <a:gd name="T5" fmla="*/ 0 h 231"/>
              <a:gd name="T6" fmla="*/ 231 w 231"/>
              <a:gd name="T7" fmla="*/ 116 h 231"/>
            </a:gdLst>
            <a:ahLst/>
            <a:cxnLst>
              <a:cxn ang="0">
                <a:pos x="T0" y="T1"/>
              </a:cxn>
              <a:cxn ang="0">
                <a:pos x="T2" y="T3"/>
              </a:cxn>
              <a:cxn ang="0">
                <a:pos x="T4" y="T5"/>
              </a:cxn>
              <a:cxn ang="0">
                <a:pos x="T6" y="T7"/>
              </a:cxn>
            </a:cxnLst>
            <a:rect l="0" t="0" r="r" b="b"/>
            <a:pathLst>
              <a:path w="231" h="231">
                <a:moveTo>
                  <a:pt x="231" y="116"/>
                </a:moveTo>
                <a:lnTo>
                  <a:pt x="0" y="231"/>
                </a:lnTo>
                <a:cubicBezTo>
                  <a:pt x="37" y="158"/>
                  <a:pt x="37" y="73"/>
                  <a:pt x="0" y="0"/>
                </a:cubicBezTo>
                <a:lnTo>
                  <a:pt x="231" y="116"/>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04" name="Freeform 86">
            <a:extLst>
              <a:ext uri="{FF2B5EF4-FFF2-40B4-BE49-F238E27FC236}">
                <a16:creationId xmlns:a16="http://schemas.microsoft.com/office/drawing/2014/main" id="{4AAC014E-4354-4644-BCC0-191A38E7856B}"/>
              </a:ext>
            </a:extLst>
          </p:cNvPr>
          <p:cNvSpPr>
            <a:spLocks/>
          </p:cNvSpPr>
          <p:nvPr/>
        </p:nvSpPr>
        <p:spPr bwMode="auto">
          <a:xfrm>
            <a:off x="1828156" y="2660078"/>
            <a:ext cx="39514" cy="39515"/>
          </a:xfrm>
          <a:custGeom>
            <a:avLst/>
            <a:gdLst>
              <a:gd name="T0" fmla="*/ 231 w 231"/>
              <a:gd name="T1" fmla="*/ 115 h 230"/>
              <a:gd name="T2" fmla="*/ 0 w 231"/>
              <a:gd name="T3" fmla="*/ 230 h 230"/>
              <a:gd name="T4" fmla="*/ 0 w 231"/>
              <a:gd name="T5" fmla="*/ 0 h 230"/>
              <a:gd name="T6" fmla="*/ 231 w 231"/>
              <a:gd name="T7" fmla="*/ 115 h 230"/>
            </a:gdLst>
            <a:ahLst/>
            <a:cxnLst>
              <a:cxn ang="0">
                <a:pos x="T0" y="T1"/>
              </a:cxn>
              <a:cxn ang="0">
                <a:pos x="T2" y="T3"/>
              </a:cxn>
              <a:cxn ang="0">
                <a:pos x="T4" y="T5"/>
              </a:cxn>
              <a:cxn ang="0">
                <a:pos x="T6" y="T7"/>
              </a:cxn>
            </a:cxnLst>
            <a:rect l="0" t="0" r="r" b="b"/>
            <a:pathLst>
              <a:path w="231" h="230">
                <a:moveTo>
                  <a:pt x="231" y="115"/>
                </a:moveTo>
                <a:lnTo>
                  <a:pt x="0" y="230"/>
                </a:lnTo>
                <a:cubicBezTo>
                  <a:pt x="36" y="158"/>
                  <a:pt x="36" y="73"/>
                  <a:pt x="0" y="0"/>
                </a:cubicBezTo>
                <a:lnTo>
                  <a:pt x="231"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05" name="Freeform 87">
            <a:extLst>
              <a:ext uri="{FF2B5EF4-FFF2-40B4-BE49-F238E27FC236}">
                <a16:creationId xmlns:a16="http://schemas.microsoft.com/office/drawing/2014/main" id="{072B0EA9-CEF4-468C-84BC-A9167E38CE20}"/>
              </a:ext>
            </a:extLst>
          </p:cNvPr>
          <p:cNvSpPr>
            <a:spLocks/>
          </p:cNvSpPr>
          <p:nvPr/>
        </p:nvSpPr>
        <p:spPr bwMode="auto">
          <a:xfrm>
            <a:off x="1174148" y="3008452"/>
            <a:ext cx="526592" cy="219346"/>
          </a:xfrm>
          <a:custGeom>
            <a:avLst/>
            <a:gdLst>
              <a:gd name="T0" fmla="*/ 2957 w 3078"/>
              <a:gd name="T1" fmla="*/ 1282 h 1282"/>
              <a:gd name="T2" fmla="*/ 3078 w 3078"/>
              <a:gd name="T3" fmla="*/ 1161 h 1282"/>
              <a:gd name="T4" fmla="*/ 3078 w 3078"/>
              <a:gd name="T5" fmla="*/ 121 h 1282"/>
              <a:gd name="T6" fmla="*/ 2957 w 3078"/>
              <a:gd name="T7" fmla="*/ 0 h 1282"/>
              <a:gd name="T8" fmla="*/ 121 w 3078"/>
              <a:gd name="T9" fmla="*/ 0 h 1282"/>
              <a:gd name="T10" fmla="*/ 0 w 3078"/>
              <a:gd name="T11" fmla="*/ 121 h 1282"/>
              <a:gd name="T12" fmla="*/ 0 w 3078"/>
              <a:gd name="T13" fmla="*/ 1161 h 1282"/>
              <a:gd name="T14" fmla="*/ 121 w 3078"/>
              <a:gd name="T15" fmla="*/ 1282 h 1282"/>
              <a:gd name="T16" fmla="*/ 2957 w 3078"/>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8" h="1282">
                <a:moveTo>
                  <a:pt x="2957" y="1282"/>
                </a:moveTo>
                <a:cubicBezTo>
                  <a:pt x="3024" y="1282"/>
                  <a:pt x="3078" y="1228"/>
                  <a:pt x="3078" y="1161"/>
                </a:cubicBezTo>
                <a:lnTo>
                  <a:pt x="3078" y="121"/>
                </a:lnTo>
                <a:cubicBezTo>
                  <a:pt x="3078" y="54"/>
                  <a:pt x="3024" y="0"/>
                  <a:pt x="2957" y="0"/>
                </a:cubicBezTo>
                <a:lnTo>
                  <a:pt x="121" y="0"/>
                </a:lnTo>
                <a:cubicBezTo>
                  <a:pt x="54" y="0"/>
                  <a:pt x="0" y="54"/>
                  <a:pt x="0" y="121"/>
                </a:cubicBezTo>
                <a:lnTo>
                  <a:pt x="0" y="1161"/>
                </a:lnTo>
                <a:cubicBezTo>
                  <a:pt x="0" y="1228"/>
                  <a:pt x="54" y="1282"/>
                  <a:pt x="121" y="1282"/>
                </a:cubicBezTo>
                <a:lnTo>
                  <a:pt x="2957" y="1282"/>
                </a:lnTo>
                <a:close/>
              </a:path>
            </a:pathLst>
          </a:custGeom>
          <a:solidFill>
            <a:srgbClr val="FBD6B7"/>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07" name="Rectangle 89">
            <a:extLst>
              <a:ext uri="{FF2B5EF4-FFF2-40B4-BE49-F238E27FC236}">
                <a16:creationId xmlns:a16="http://schemas.microsoft.com/office/drawing/2014/main" id="{0F077F2D-6663-4F03-8F4E-5E21B904F35D}"/>
              </a:ext>
            </a:extLst>
          </p:cNvPr>
          <p:cNvSpPr>
            <a:spLocks noChangeArrowheads="1"/>
          </p:cNvSpPr>
          <p:nvPr/>
        </p:nvSpPr>
        <p:spPr bwMode="auto">
          <a:xfrm>
            <a:off x="1312046" y="3026193"/>
            <a:ext cx="26449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err="1">
                <a:solidFill>
                  <a:srgbClr val="000000"/>
                </a:solidFill>
                <a:latin typeface="Calibri" panose="020F0502020204030204" pitchFamily="34" charset="0"/>
                <a:cs typeface="+mn-cs"/>
              </a:rPr>
              <a:t>Receive</a:t>
            </a:r>
            <a:r>
              <a:rPr lang="da-DK" altLang="da-DK" sz="610" b="1" i="1" dirty="0">
                <a:solidFill>
                  <a:srgbClr val="000000"/>
                </a:solidFill>
                <a:latin typeface="Calibri" panose="020F0502020204030204" pitchFamily="34" charset="0"/>
                <a:cs typeface="+mn-cs"/>
              </a:rPr>
              <a:t> </a:t>
            </a:r>
            <a:endParaRPr lang="da-DK" altLang="da-DK" sz="914" dirty="0">
              <a:solidFill>
                <a:prstClr val="black"/>
              </a:solidFill>
              <a:cs typeface="+mn-cs"/>
            </a:endParaRPr>
          </a:p>
        </p:txBody>
      </p:sp>
      <p:sp>
        <p:nvSpPr>
          <p:cNvPr id="408" name="Rectangle 90">
            <a:extLst>
              <a:ext uri="{FF2B5EF4-FFF2-40B4-BE49-F238E27FC236}">
                <a16:creationId xmlns:a16="http://schemas.microsoft.com/office/drawing/2014/main" id="{A31B82FA-57EC-40A0-A9B3-C010FD8C805B}"/>
              </a:ext>
            </a:extLst>
          </p:cNvPr>
          <p:cNvSpPr>
            <a:spLocks noChangeArrowheads="1"/>
          </p:cNvSpPr>
          <p:nvPr/>
        </p:nvSpPr>
        <p:spPr bwMode="auto">
          <a:xfrm>
            <a:off x="1251564" y="3106835"/>
            <a:ext cx="365485"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Submission</a:t>
            </a:r>
            <a:endParaRPr lang="da-DK" altLang="da-DK" sz="914">
              <a:solidFill>
                <a:prstClr val="black"/>
              </a:solidFill>
              <a:cs typeface="+mn-cs"/>
            </a:endParaRPr>
          </a:p>
        </p:txBody>
      </p:sp>
      <p:sp>
        <p:nvSpPr>
          <p:cNvPr id="409" name="Freeform 91">
            <a:extLst>
              <a:ext uri="{FF2B5EF4-FFF2-40B4-BE49-F238E27FC236}">
                <a16:creationId xmlns:a16="http://schemas.microsoft.com/office/drawing/2014/main" id="{3F74D8BB-9043-4BFC-B49A-E07383B199E7}"/>
              </a:ext>
            </a:extLst>
          </p:cNvPr>
          <p:cNvSpPr>
            <a:spLocks/>
          </p:cNvSpPr>
          <p:nvPr/>
        </p:nvSpPr>
        <p:spPr bwMode="auto">
          <a:xfrm>
            <a:off x="1867670" y="2584275"/>
            <a:ext cx="362082" cy="346761"/>
          </a:xfrm>
          <a:custGeom>
            <a:avLst/>
            <a:gdLst>
              <a:gd name="T0" fmla="*/ 1995 w 2116"/>
              <a:gd name="T1" fmla="*/ 2026 h 2026"/>
              <a:gd name="T2" fmla="*/ 2116 w 2116"/>
              <a:gd name="T3" fmla="*/ 1905 h 2026"/>
              <a:gd name="T4" fmla="*/ 2116 w 2116"/>
              <a:gd name="T5" fmla="*/ 121 h 2026"/>
              <a:gd name="T6" fmla="*/ 1995 w 2116"/>
              <a:gd name="T7" fmla="*/ 0 h 2026"/>
              <a:gd name="T8" fmla="*/ 121 w 2116"/>
              <a:gd name="T9" fmla="*/ 0 h 2026"/>
              <a:gd name="T10" fmla="*/ 0 w 2116"/>
              <a:gd name="T11" fmla="*/ 121 h 2026"/>
              <a:gd name="T12" fmla="*/ 0 w 2116"/>
              <a:gd name="T13" fmla="*/ 1905 h 2026"/>
              <a:gd name="T14" fmla="*/ 121 w 2116"/>
              <a:gd name="T15" fmla="*/ 2026 h 2026"/>
              <a:gd name="T16" fmla="*/ 1995 w 2116"/>
              <a:gd name="T17" fmla="*/ 2026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6" h="2026">
                <a:moveTo>
                  <a:pt x="1995" y="2026"/>
                </a:moveTo>
                <a:cubicBezTo>
                  <a:pt x="2062" y="2026"/>
                  <a:pt x="2116" y="1972"/>
                  <a:pt x="2116" y="1905"/>
                </a:cubicBezTo>
                <a:lnTo>
                  <a:pt x="2116" y="121"/>
                </a:lnTo>
                <a:cubicBezTo>
                  <a:pt x="2116" y="54"/>
                  <a:pt x="2062" y="0"/>
                  <a:pt x="1995" y="0"/>
                </a:cubicBezTo>
                <a:lnTo>
                  <a:pt x="121" y="0"/>
                </a:lnTo>
                <a:cubicBezTo>
                  <a:pt x="54" y="0"/>
                  <a:pt x="0" y="54"/>
                  <a:pt x="0" y="121"/>
                </a:cubicBezTo>
                <a:lnTo>
                  <a:pt x="0" y="1905"/>
                </a:lnTo>
                <a:cubicBezTo>
                  <a:pt x="0" y="1972"/>
                  <a:pt x="54" y="2026"/>
                  <a:pt x="121" y="2026"/>
                </a:cubicBezTo>
                <a:lnTo>
                  <a:pt x="1995" y="2026"/>
                </a:lnTo>
                <a:close/>
              </a:path>
            </a:pathLst>
          </a:custGeom>
          <a:solidFill>
            <a:srgbClr val="FBD6B7"/>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11" name="Rectangle 93">
            <a:extLst>
              <a:ext uri="{FF2B5EF4-FFF2-40B4-BE49-F238E27FC236}">
                <a16:creationId xmlns:a16="http://schemas.microsoft.com/office/drawing/2014/main" id="{0B9E4C90-5E83-4E2D-B041-D1D69FC42734}"/>
              </a:ext>
            </a:extLst>
          </p:cNvPr>
          <p:cNvSpPr>
            <a:spLocks noChangeArrowheads="1"/>
          </p:cNvSpPr>
          <p:nvPr/>
        </p:nvSpPr>
        <p:spPr bwMode="auto">
          <a:xfrm>
            <a:off x="1894282" y="2665724"/>
            <a:ext cx="320601"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Generate </a:t>
            </a:r>
            <a:endParaRPr lang="da-DK" altLang="da-DK" sz="914">
              <a:solidFill>
                <a:prstClr val="black"/>
              </a:solidFill>
              <a:cs typeface="+mn-cs"/>
            </a:endParaRPr>
          </a:p>
        </p:txBody>
      </p:sp>
      <p:sp>
        <p:nvSpPr>
          <p:cNvPr id="412" name="Rectangle 94">
            <a:extLst>
              <a:ext uri="{FF2B5EF4-FFF2-40B4-BE49-F238E27FC236}">
                <a16:creationId xmlns:a16="http://schemas.microsoft.com/office/drawing/2014/main" id="{FB3EE0F7-410A-4BAB-9907-1016BFFD7DEC}"/>
              </a:ext>
            </a:extLst>
          </p:cNvPr>
          <p:cNvSpPr>
            <a:spLocks noChangeArrowheads="1"/>
          </p:cNvSpPr>
          <p:nvPr/>
        </p:nvSpPr>
        <p:spPr bwMode="auto">
          <a:xfrm>
            <a:off x="1993471" y="2745559"/>
            <a:ext cx="110608"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AIP</a:t>
            </a:r>
            <a:endParaRPr lang="da-DK" altLang="da-DK" sz="914" dirty="0">
              <a:solidFill>
                <a:prstClr val="black"/>
              </a:solidFill>
              <a:cs typeface="+mn-cs"/>
            </a:endParaRPr>
          </a:p>
        </p:txBody>
      </p:sp>
      <p:sp>
        <p:nvSpPr>
          <p:cNvPr id="413" name="Freeform 95">
            <a:extLst>
              <a:ext uri="{FF2B5EF4-FFF2-40B4-BE49-F238E27FC236}">
                <a16:creationId xmlns:a16="http://schemas.microsoft.com/office/drawing/2014/main" id="{BC8D1B31-8163-4F33-9D37-F68B37288152}"/>
              </a:ext>
            </a:extLst>
          </p:cNvPr>
          <p:cNvSpPr>
            <a:spLocks/>
          </p:cNvSpPr>
          <p:nvPr/>
        </p:nvSpPr>
        <p:spPr bwMode="auto">
          <a:xfrm>
            <a:off x="2291847" y="2927004"/>
            <a:ext cx="493529" cy="285473"/>
          </a:xfrm>
          <a:custGeom>
            <a:avLst/>
            <a:gdLst>
              <a:gd name="T0" fmla="*/ 2765 w 2886"/>
              <a:gd name="T1" fmla="*/ 1668 h 1668"/>
              <a:gd name="T2" fmla="*/ 2886 w 2886"/>
              <a:gd name="T3" fmla="*/ 1547 h 1668"/>
              <a:gd name="T4" fmla="*/ 2886 w 2886"/>
              <a:gd name="T5" fmla="*/ 121 h 1668"/>
              <a:gd name="T6" fmla="*/ 2765 w 2886"/>
              <a:gd name="T7" fmla="*/ 0 h 1668"/>
              <a:gd name="T8" fmla="*/ 121 w 2886"/>
              <a:gd name="T9" fmla="*/ 0 h 1668"/>
              <a:gd name="T10" fmla="*/ 0 w 2886"/>
              <a:gd name="T11" fmla="*/ 121 h 1668"/>
              <a:gd name="T12" fmla="*/ 0 w 2886"/>
              <a:gd name="T13" fmla="*/ 1547 h 1668"/>
              <a:gd name="T14" fmla="*/ 121 w 2886"/>
              <a:gd name="T15" fmla="*/ 1668 h 1668"/>
              <a:gd name="T16" fmla="*/ 2765 w 2886"/>
              <a:gd name="T17"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6" h="1668">
                <a:moveTo>
                  <a:pt x="2765" y="1668"/>
                </a:moveTo>
                <a:cubicBezTo>
                  <a:pt x="2832" y="1668"/>
                  <a:pt x="2886" y="1613"/>
                  <a:pt x="2886" y="1547"/>
                </a:cubicBezTo>
                <a:lnTo>
                  <a:pt x="2886" y="121"/>
                </a:lnTo>
                <a:cubicBezTo>
                  <a:pt x="2886" y="54"/>
                  <a:pt x="2832" y="0"/>
                  <a:pt x="2765" y="0"/>
                </a:cubicBezTo>
                <a:lnTo>
                  <a:pt x="121" y="0"/>
                </a:lnTo>
                <a:cubicBezTo>
                  <a:pt x="54" y="0"/>
                  <a:pt x="0" y="54"/>
                  <a:pt x="0" y="121"/>
                </a:cubicBezTo>
                <a:lnTo>
                  <a:pt x="0" y="1547"/>
                </a:lnTo>
                <a:cubicBezTo>
                  <a:pt x="0" y="1613"/>
                  <a:pt x="54" y="1668"/>
                  <a:pt x="121" y="1668"/>
                </a:cubicBezTo>
                <a:lnTo>
                  <a:pt x="2765" y="1668"/>
                </a:lnTo>
                <a:close/>
              </a:path>
            </a:pathLst>
          </a:custGeom>
          <a:solidFill>
            <a:srgbClr val="FBD6B7"/>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15" name="Rectangle 97">
            <a:extLst>
              <a:ext uri="{FF2B5EF4-FFF2-40B4-BE49-F238E27FC236}">
                <a16:creationId xmlns:a16="http://schemas.microsoft.com/office/drawing/2014/main" id="{43E01C3E-5EE4-4D69-B367-A45055905E46}"/>
              </a:ext>
            </a:extLst>
          </p:cNvPr>
          <p:cNvSpPr>
            <a:spLocks noChangeArrowheads="1"/>
          </p:cNvSpPr>
          <p:nvPr/>
        </p:nvSpPr>
        <p:spPr bwMode="auto">
          <a:xfrm>
            <a:off x="2384586" y="2938294"/>
            <a:ext cx="320601"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Generate </a:t>
            </a:r>
            <a:endParaRPr lang="da-DK" altLang="da-DK" sz="914">
              <a:solidFill>
                <a:prstClr val="black"/>
              </a:solidFill>
              <a:cs typeface="+mn-cs"/>
            </a:endParaRPr>
          </a:p>
        </p:txBody>
      </p:sp>
      <p:sp>
        <p:nvSpPr>
          <p:cNvPr id="416" name="Rectangle 98">
            <a:extLst>
              <a:ext uri="{FF2B5EF4-FFF2-40B4-BE49-F238E27FC236}">
                <a16:creationId xmlns:a16="http://schemas.microsoft.com/office/drawing/2014/main" id="{CCC1223C-8986-4646-962F-8CB49D06E62A}"/>
              </a:ext>
            </a:extLst>
          </p:cNvPr>
          <p:cNvSpPr>
            <a:spLocks noChangeArrowheads="1"/>
          </p:cNvSpPr>
          <p:nvPr/>
        </p:nvSpPr>
        <p:spPr bwMode="auto">
          <a:xfrm>
            <a:off x="2354748" y="3018129"/>
            <a:ext cx="378309"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Descriptive </a:t>
            </a:r>
            <a:endParaRPr lang="da-DK" altLang="da-DK" sz="914">
              <a:solidFill>
                <a:prstClr val="black"/>
              </a:solidFill>
              <a:cs typeface="+mn-cs"/>
            </a:endParaRPr>
          </a:p>
        </p:txBody>
      </p:sp>
      <p:sp>
        <p:nvSpPr>
          <p:cNvPr id="417" name="Rectangle 99">
            <a:extLst>
              <a:ext uri="{FF2B5EF4-FFF2-40B4-BE49-F238E27FC236}">
                <a16:creationId xmlns:a16="http://schemas.microsoft.com/office/drawing/2014/main" id="{AABB4647-0C06-4686-85DB-1A29E8A47600}"/>
              </a:ext>
            </a:extLst>
          </p:cNvPr>
          <p:cNvSpPr>
            <a:spLocks noChangeArrowheads="1"/>
          </p:cNvSpPr>
          <p:nvPr/>
        </p:nvSpPr>
        <p:spPr bwMode="auto">
          <a:xfrm>
            <a:off x="2474097" y="3098771"/>
            <a:ext cx="12824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Info</a:t>
            </a:r>
            <a:endParaRPr lang="da-DK" altLang="da-DK" sz="914">
              <a:solidFill>
                <a:prstClr val="black"/>
              </a:solidFill>
              <a:cs typeface="+mn-cs"/>
            </a:endParaRPr>
          </a:p>
        </p:txBody>
      </p:sp>
      <p:sp>
        <p:nvSpPr>
          <p:cNvPr id="418" name="Freeform 100">
            <a:extLst>
              <a:ext uri="{FF2B5EF4-FFF2-40B4-BE49-F238E27FC236}">
                <a16:creationId xmlns:a16="http://schemas.microsoft.com/office/drawing/2014/main" id="{B5B08B5E-7BCF-49B7-B5CA-184BA9689D52}"/>
              </a:ext>
            </a:extLst>
          </p:cNvPr>
          <p:cNvSpPr>
            <a:spLocks/>
          </p:cNvSpPr>
          <p:nvPr/>
        </p:nvSpPr>
        <p:spPr bwMode="auto">
          <a:xfrm>
            <a:off x="1991858" y="3377792"/>
            <a:ext cx="525786" cy="352406"/>
          </a:xfrm>
          <a:custGeom>
            <a:avLst/>
            <a:gdLst>
              <a:gd name="T0" fmla="*/ 2955 w 3076"/>
              <a:gd name="T1" fmla="*/ 2056 h 2056"/>
              <a:gd name="T2" fmla="*/ 3076 w 3076"/>
              <a:gd name="T3" fmla="*/ 1935 h 2056"/>
              <a:gd name="T4" fmla="*/ 3076 w 3076"/>
              <a:gd name="T5" fmla="*/ 121 h 2056"/>
              <a:gd name="T6" fmla="*/ 2955 w 3076"/>
              <a:gd name="T7" fmla="*/ 0 h 2056"/>
              <a:gd name="T8" fmla="*/ 121 w 3076"/>
              <a:gd name="T9" fmla="*/ 0 h 2056"/>
              <a:gd name="T10" fmla="*/ 0 w 3076"/>
              <a:gd name="T11" fmla="*/ 121 h 2056"/>
              <a:gd name="T12" fmla="*/ 0 w 3076"/>
              <a:gd name="T13" fmla="*/ 1935 h 2056"/>
              <a:gd name="T14" fmla="*/ 121 w 3076"/>
              <a:gd name="T15" fmla="*/ 2056 h 2056"/>
              <a:gd name="T16" fmla="*/ 2955 w 3076"/>
              <a:gd name="T17" fmla="*/ 2056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6" h="2056">
                <a:moveTo>
                  <a:pt x="2955" y="2056"/>
                </a:moveTo>
                <a:cubicBezTo>
                  <a:pt x="3022" y="2056"/>
                  <a:pt x="3076" y="2002"/>
                  <a:pt x="3076" y="1935"/>
                </a:cubicBezTo>
                <a:lnTo>
                  <a:pt x="3076" y="121"/>
                </a:lnTo>
                <a:cubicBezTo>
                  <a:pt x="3076" y="54"/>
                  <a:pt x="3022" y="0"/>
                  <a:pt x="2955" y="0"/>
                </a:cubicBezTo>
                <a:lnTo>
                  <a:pt x="121" y="0"/>
                </a:lnTo>
                <a:cubicBezTo>
                  <a:pt x="54" y="0"/>
                  <a:pt x="0" y="54"/>
                  <a:pt x="0" y="121"/>
                </a:cubicBezTo>
                <a:lnTo>
                  <a:pt x="0" y="1935"/>
                </a:lnTo>
                <a:cubicBezTo>
                  <a:pt x="0" y="2002"/>
                  <a:pt x="54" y="2056"/>
                  <a:pt x="121" y="2056"/>
                </a:cubicBezTo>
                <a:lnTo>
                  <a:pt x="2955" y="2056"/>
                </a:lnTo>
                <a:close/>
              </a:path>
            </a:pathLst>
          </a:custGeom>
          <a:solidFill>
            <a:srgbClr val="FBD6B7"/>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20" name="Rectangle 102">
            <a:extLst>
              <a:ext uri="{FF2B5EF4-FFF2-40B4-BE49-F238E27FC236}">
                <a16:creationId xmlns:a16="http://schemas.microsoft.com/office/drawing/2014/main" id="{DBE251B8-0EC6-432C-A549-2F1EAB96AE4D}"/>
              </a:ext>
            </a:extLst>
          </p:cNvPr>
          <p:cNvSpPr>
            <a:spLocks noChangeArrowheads="1"/>
          </p:cNvSpPr>
          <p:nvPr/>
        </p:nvSpPr>
        <p:spPr bwMode="auto">
          <a:xfrm>
            <a:off x="2059597" y="3462467"/>
            <a:ext cx="81754"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Co</a:t>
            </a:r>
            <a:endParaRPr lang="da-DK" altLang="da-DK" sz="914">
              <a:solidFill>
                <a:prstClr val="black"/>
              </a:solidFill>
              <a:cs typeface="+mn-cs"/>
            </a:endParaRPr>
          </a:p>
        </p:txBody>
      </p:sp>
      <p:sp>
        <p:nvSpPr>
          <p:cNvPr id="421" name="Rectangle 103">
            <a:extLst>
              <a:ext uri="{FF2B5EF4-FFF2-40B4-BE49-F238E27FC236}">
                <a16:creationId xmlns:a16="http://schemas.microsoft.com/office/drawing/2014/main" id="{6E50B531-D7EE-480C-86D1-C30F309E4716}"/>
              </a:ext>
            </a:extLst>
          </p:cNvPr>
          <p:cNvSpPr>
            <a:spLocks noChangeArrowheads="1"/>
          </p:cNvSpPr>
          <p:nvPr/>
        </p:nvSpPr>
        <p:spPr bwMode="auto">
          <a:xfrm>
            <a:off x="2143465" y="3462467"/>
            <a:ext cx="2404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t>
            </a:r>
            <a:endParaRPr lang="da-DK" altLang="da-DK" sz="914">
              <a:solidFill>
                <a:prstClr val="black"/>
              </a:solidFill>
              <a:cs typeface="+mn-cs"/>
            </a:endParaRPr>
          </a:p>
        </p:txBody>
      </p:sp>
      <p:sp>
        <p:nvSpPr>
          <p:cNvPr id="422" name="Rectangle 104">
            <a:extLst>
              <a:ext uri="{FF2B5EF4-FFF2-40B4-BE49-F238E27FC236}">
                <a16:creationId xmlns:a16="http://schemas.microsoft.com/office/drawing/2014/main" id="{52865435-7765-45D0-A189-853F6B2B24C7}"/>
              </a:ext>
            </a:extLst>
          </p:cNvPr>
          <p:cNvSpPr>
            <a:spLocks noChangeArrowheads="1"/>
          </p:cNvSpPr>
          <p:nvPr/>
        </p:nvSpPr>
        <p:spPr bwMode="auto">
          <a:xfrm>
            <a:off x="2167658" y="3462467"/>
            <a:ext cx="29655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ordinate </a:t>
            </a:r>
            <a:endParaRPr lang="da-DK" altLang="da-DK" sz="914">
              <a:solidFill>
                <a:prstClr val="black"/>
              </a:solidFill>
              <a:cs typeface="+mn-cs"/>
            </a:endParaRPr>
          </a:p>
        </p:txBody>
      </p:sp>
      <p:sp>
        <p:nvSpPr>
          <p:cNvPr id="423" name="Rectangle 105">
            <a:extLst>
              <a:ext uri="{FF2B5EF4-FFF2-40B4-BE49-F238E27FC236}">
                <a16:creationId xmlns:a16="http://schemas.microsoft.com/office/drawing/2014/main" id="{9D8791A6-C05B-4C20-A956-7E7D4679FCBF}"/>
              </a:ext>
            </a:extLst>
          </p:cNvPr>
          <p:cNvSpPr>
            <a:spLocks noChangeArrowheads="1"/>
          </p:cNvSpPr>
          <p:nvPr/>
        </p:nvSpPr>
        <p:spPr bwMode="auto">
          <a:xfrm>
            <a:off x="2116854" y="3542302"/>
            <a:ext cx="27251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Updates</a:t>
            </a:r>
            <a:endParaRPr lang="da-DK" altLang="da-DK" sz="914" dirty="0">
              <a:solidFill>
                <a:prstClr val="black"/>
              </a:solidFill>
              <a:cs typeface="+mn-cs"/>
            </a:endParaRPr>
          </a:p>
        </p:txBody>
      </p:sp>
      <p:sp>
        <p:nvSpPr>
          <p:cNvPr id="424" name="Freeform 106">
            <a:extLst>
              <a:ext uri="{FF2B5EF4-FFF2-40B4-BE49-F238E27FC236}">
                <a16:creationId xmlns:a16="http://schemas.microsoft.com/office/drawing/2014/main" id="{F5A9D0AE-18CC-4C88-83FD-1D28E7247964}"/>
              </a:ext>
            </a:extLst>
          </p:cNvPr>
          <p:cNvSpPr>
            <a:spLocks/>
          </p:cNvSpPr>
          <p:nvPr/>
        </p:nvSpPr>
        <p:spPr bwMode="auto">
          <a:xfrm>
            <a:off x="1314466" y="3492304"/>
            <a:ext cx="526592" cy="219346"/>
          </a:xfrm>
          <a:custGeom>
            <a:avLst/>
            <a:gdLst>
              <a:gd name="T0" fmla="*/ 2958 w 3078"/>
              <a:gd name="T1" fmla="*/ 1283 h 1283"/>
              <a:gd name="T2" fmla="*/ 3078 w 3078"/>
              <a:gd name="T3" fmla="*/ 1162 h 1283"/>
              <a:gd name="T4" fmla="*/ 3078 w 3078"/>
              <a:gd name="T5" fmla="*/ 121 h 1283"/>
              <a:gd name="T6" fmla="*/ 2958 w 3078"/>
              <a:gd name="T7" fmla="*/ 0 h 1283"/>
              <a:gd name="T8" fmla="*/ 121 w 3078"/>
              <a:gd name="T9" fmla="*/ 0 h 1283"/>
              <a:gd name="T10" fmla="*/ 0 w 3078"/>
              <a:gd name="T11" fmla="*/ 121 h 1283"/>
              <a:gd name="T12" fmla="*/ 0 w 3078"/>
              <a:gd name="T13" fmla="*/ 1162 h 1283"/>
              <a:gd name="T14" fmla="*/ 121 w 3078"/>
              <a:gd name="T15" fmla="*/ 1283 h 1283"/>
              <a:gd name="T16" fmla="*/ 2958 w 3078"/>
              <a:gd name="T17" fmla="*/ 128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8" h="1283">
                <a:moveTo>
                  <a:pt x="2958" y="1283"/>
                </a:moveTo>
                <a:cubicBezTo>
                  <a:pt x="3024" y="1283"/>
                  <a:pt x="3078" y="1228"/>
                  <a:pt x="3078" y="1162"/>
                </a:cubicBezTo>
                <a:lnTo>
                  <a:pt x="3078" y="121"/>
                </a:lnTo>
                <a:cubicBezTo>
                  <a:pt x="3078" y="54"/>
                  <a:pt x="3024" y="0"/>
                  <a:pt x="2958" y="0"/>
                </a:cubicBezTo>
                <a:lnTo>
                  <a:pt x="121" y="0"/>
                </a:lnTo>
                <a:cubicBezTo>
                  <a:pt x="54" y="0"/>
                  <a:pt x="0" y="54"/>
                  <a:pt x="0" y="121"/>
                </a:cubicBezTo>
                <a:lnTo>
                  <a:pt x="0" y="1162"/>
                </a:lnTo>
                <a:cubicBezTo>
                  <a:pt x="0" y="1228"/>
                  <a:pt x="54" y="1283"/>
                  <a:pt x="121" y="1283"/>
                </a:cubicBezTo>
                <a:lnTo>
                  <a:pt x="2958" y="1283"/>
                </a:lnTo>
                <a:close/>
              </a:path>
            </a:pathLst>
          </a:custGeom>
          <a:solidFill>
            <a:srgbClr val="FBD6B7"/>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26" name="Rectangle 108">
            <a:extLst>
              <a:ext uri="{FF2B5EF4-FFF2-40B4-BE49-F238E27FC236}">
                <a16:creationId xmlns:a16="http://schemas.microsoft.com/office/drawing/2014/main" id="{2D05250D-A5FD-4419-9E76-09800070B186}"/>
              </a:ext>
            </a:extLst>
          </p:cNvPr>
          <p:cNvSpPr>
            <a:spLocks noChangeArrowheads="1"/>
          </p:cNvSpPr>
          <p:nvPr/>
        </p:nvSpPr>
        <p:spPr bwMode="auto">
          <a:xfrm>
            <a:off x="1456395" y="3510045"/>
            <a:ext cx="25648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Quality </a:t>
            </a:r>
            <a:endParaRPr lang="da-DK" altLang="da-DK" sz="914">
              <a:solidFill>
                <a:prstClr val="black"/>
              </a:solidFill>
              <a:cs typeface="+mn-cs"/>
            </a:endParaRPr>
          </a:p>
        </p:txBody>
      </p:sp>
      <p:sp>
        <p:nvSpPr>
          <p:cNvPr id="427" name="Rectangle 109">
            <a:extLst>
              <a:ext uri="{FF2B5EF4-FFF2-40B4-BE49-F238E27FC236}">
                <a16:creationId xmlns:a16="http://schemas.microsoft.com/office/drawing/2014/main" id="{02B2CCD0-7338-482A-AE8A-AB620DC879D2}"/>
              </a:ext>
            </a:extLst>
          </p:cNvPr>
          <p:cNvSpPr>
            <a:spLocks noChangeArrowheads="1"/>
          </p:cNvSpPr>
          <p:nvPr/>
        </p:nvSpPr>
        <p:spPr bwMode="auto">
          <a:xfrm>
            <a:off x="1408817" y="3590688"/>
            <a:ext cx="331822"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Assurance</a:t>
            </a:r>
            <a:endParaRPr lang="da-DK" altLang="da-DK" sz="914">
              <a:solidFill>
                <a:prstClr val="black"/>
              </a:solidFill>
              <a:cs typeface="+mn-cs"/>
            </a:endParaRPr>
          </a:p>
        </p:txBody>
      </p:sp>
      <p:sp>
        <p:nvSpPr>
          <p:cNvPr id="428" name="Line 110">
            <a:extLst>
              <a:ext uri="{FF2B5EF4-FFF2-40B4-BE49-F238E27FC236}">
                <a16:creationId xmlns:a16="http://schemas.microsoft.com/office/drawing/2014/main" id="{BDDEA850-1753-4F8A-A96E-029A733D5929}"/>
              </a:ext>
            </a:extLst>
          </p:cNvPr>
          <p:cNvSpPr>
            <a:spLocks noChangeShapeType="1"/>
          </p:cNvSpPr>
          <p:nvPr/>
        </p:nvSpPr>
        <p:spPr bwMode="auto">
          <a:xfrm>
            <a:off x="2478130" y="3212476"/>
            <a:ext cx="0" cy="135479"/>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29" name="Freeform 111">
            <a:extLst>
              <a:ext uri="{FF2B5EF4-FFF2-40B4-BE49-F238E27FC236}">
                <a16:creationId xmlns:a16="http://schemas.microsoft.com/office/drawing/2014/main" id="{8EB0EB5F-3025-467D-911A-C9B031902D7E}"/>
              </a:ext>
            </a:extLst>
          </p:cNvPr>
          <p:cNvSpPr>
            <a:spLocks/>
          </p:cNvSpPr>
          <p:nvPr/>
        </p:nvSpPr>
        <p:spPr bwMode="auto">
          <a:xfrm>
            <a:off x="2457970" y="3339084"/>
            <a:ext cx="39514" cy="38708"/>
          </a:xfrm>
          <a:custGeom>
            <a:avLst/>
            <a:gdLst>
              <a:gd name="T0" fmla="*/ 115 w 231"/>
              <a:gd name="T1" fmla="*/ 230 h 230"/>
              <a:gd name="T2" fmla="*/ 0 w 231"/>
              <a:gd name="T3" fmla="*/ 0 h 230"/>
              <a:gd name="T4" fmla="*/ 231 w 231"/>
              <a:gd name="T5" fmla="*/ 0 h 230"/>
              <a:gd name="T6" fmla="*/ 115 w 231"/>
              <a:gd name="T7" fmla="*/ 230 h 230"/>
            </a:gdLst>
            <a:ahLst/>
            <a:cxnLst>
              <a:cxn ang="0">
                <a:pos x="T0" y="T1"/>
              </a:cxn>
              <a:cxn ang="0">
                <a:pos x="T2" y="T3"/>
              </a:cxn>
              <a:cxn ang="0">
                <a:pos x="T4" y="T5"/>
              </a:cxn>
              <a:cxn ang="0">
                <a:pos x="T6" y="T7"/>
              </a:cxn>
            </a:cxnLst>
            <a:rect l="0" t="0" r="r" b="b"/>
            <a:pathLst>
              <a:path w="231" h="230">
                <a:moveTo>
                  <a:pt x="115" y="230"/>
                </a:moveTo>
                <a:lnTo>
                  <a:pt x="0" y="0"/>
                </a:lnTo>
                <a:cubicBezTo>
                  <a:pt x="73" y="36"/>
                  <a:pt x="158" y="36"/>
                  <a:pt x="231" y="0"/>
                </a:cubicBezTo>
                <a:lnTo>
                  <a:pt x="115" y="23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0" name="Freeform 112">
            <a:extLst>
              <a:ext uri="{FF2B5EF4-FFF2-40B4-BE49-F238E27FC236}">
                <a16:creationId xmlns:a16="http://schemas.microsoft.com/office/drawing/2014/main" id="{9A0AC269-A078-47FF-8FC6-F60DC68F8890}"/>
              </a:ext>
            </a:extLst>
          </p:cNvPr>
          <p:cNvSpPr>
            <a:spLocks/>
          </p:cNvSpPr>
          <p:nvPr/>
        </p:nvSpPr>
        <p:spPr bwMode="auto">
          <a:xfrm>
            <a:off x="5364308" y="3100384"/>
            <a:ext cx="2319265" cy="2176529"/>
          </a:xfrm>
          <a:custGeom>
            <a:avLst/>
            <a:gdLst>
              <a:gd name="T0" fmla="*/ 2876 w 2876"/>
              <a:gd name="T1" fmla="*/ 0 h 2699"/>
              <a:gd name="T2" fmla="*/ 2876 w 2876"/>
              <a:gd name="T3" fmla="*/ 2699 h 2699"/>
              <a:gd name="T4" fmla="*/ 0 w 2876"/>
              <a:gd name="T5" fmla="*/ 2699 h 2699"/>
            </a:gdLst>
            <a:ahLst/>
            <a:cxnLst>
              <a:cxn ang="0">
                <a:pos x="T0" y="T1"/>
              </a:cxn>
              <a:cxn ang="0">
                <a:pos x="T2" y="T3"/>
              </a:cxn>
              <a:cxn ang="0">
                <a:pos x="T4" y="T5"/>
              </a:cxn>
            </a:cxnLst>
            <a:rect l="0" t="0" r="r" b="b"/>
            <a:pathLst>
              <a:path w="2876" h="2699">
                <a:moveTo>
                  <a:pt x="2876" y="0"/>
                </a:moveTo>
                <a:lnTo>
                  <a:pt x="2876" y="2699"/>
                </a:lnTo>
                <a:lnTo>
                  <a:pt x="0" y="2699"/>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1" name="Freeform 113">
            <a:extLst>
              <a:ext uri="{FF2B5EF4-FFF2-40B4-BE49-F238E27FC236}">
                <a16:creationId xmlns:a16="http://schemas.microsoft.com/office/drawing/2014/main" id="{F1102A97-7EDA-43E2-BA36-C7929A82B7EC}"/>
              </a:ext>
            </a:extLst>
          </p:cNvPr>
          <p:cNvSpPr>
            <a:spLocks/>
          </p:cNvSpPr>
          <p:nvPr/>
        </p:nvSpPr>
        <p:spPr bwMode="auto">
          <a:xfrm>
            <a:off x="5334471" y="5257559"/>
            <a:ext cx="39514" cy="38708"/>
          </a:xfrm>
          <a:custGeom>
            <a:avLst/>
            <a:gdLst>
              <a:gd name="T0" fmla="*/ 0 w 115"/>
              <a:gd name="T1" fmla="*/ 57 h 115"/>
              <a:gd name="T2" fmla="*/ 115 w 115"/>
              <a:gd name="T3" fmla="*/ 0 h 115"/>
              <a:gd name="T4" fmla="*/ 115 w 115"/>
              <a:gd name="T5" fmla="*/ 115 h 115"/>
              <a:gd name="T6" fmla="*/ 0 w 115"/>
              <a:gd name="T7" fmla="*/ 57 h 115"/>
            </a:gdLst>
            <a:ahLst/>
            <a:cxnLst>
              <a:cxn ang="0">
                <a:pos x="T0" y="T1"/>
              </a:cxn>
              <a:cxn ang="0">
                <a:pos x="T2" y="T3"/>
              </a:cxn>
              <a:cxn ang="0">
                <a:pos x="T4" y="T5"/>
              </a:cxn>
              <a:cxn ang="0">
                <a:pos x="T6" y="T7"/>
              </a:cxn>
            </a:cxnLst>
            <a:rect l="0" t="0" r="r" b="b"/>
            <a:pathLst>
              <a:path w="115" h="115">
                <a:moveTo>
                  <a:pt x="0" y="57"/>
                </a:moveTo>
                <a:lnTo>
                  <a:pt x="115" y="0"/>
                </a:lnTo>
                <a:cubicBezTo>
                  <a:pt x="97" y="36"/>
                  <a:pt x="97" y="79"/>
                  <a:pt x="115" y="115"/>
                </a:cubicBezTo>
                <a:lnTo>
                  <a:pt x="0" y="57"/>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2" name="Line 114">
            <a:extLst>
              <a:ext uri="{FF2B5EF4-FFF2-40B4-BE49-F238E27FC236}">
                <a16:creationId xmlns:a16="http://schemas.microsoft.com/office/drawing/2014/main" id="{832419E4-AE5B-401F-A549-252620DD7CD5}"/>
              </a:ext>
            </a:extLst>
          </p:cNvPr>
          <p:cNvSpPr>
            <a:spLocks noChangeShapeType="1"/>
          </p:cNvSpPr>
          <p:nvPr/>
        </p:nvSpPr>
        <p:spPr bwMode="auto">
          <a:xfrm flipH="1">
            <a:off x="8022270" y="2949584"/>
            <a:ext cx="34918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3" name="Freeform 115">
            <a:extLst>
              <a:ext uri="{FF2B5EF4-FFF2-40B4-BE49-F238E27FC236}">
                <a16:creationId xmlns:a16="http://schemas.microsoft.com/office/drawing/2014/main" id="{FCF53313-440B-487A-B918-79DBF7748B36}"/>
              </a:ext>
            </a:extLst>
          </p:cNvPr>
          <p:cNvSpPr>
            <a:spLocks/>
          </p:cNvSpPr>
          <p:nvPr/>
        </p:nvSpPr>
        <p:spPr bwMode="auto">
          <a:xfrm>
            <a:off x="8360160" y="2925391"/>
            <a:ext cx="47579" cy="48385"/>
          </a:xfrm>
          <a:custGeom>
            <a:avLst/>
            <a:gdLst>
              <a:gd name="T0" fmla="*/ 140 w 140"/>
              <a:gd name="T1" fmla="*/ 70 h 140"/>
              <a:gd name="T2" fmla="*/ 0 w 140"/>
              <a:gd name="T3" fmla="*/ 140 h 140"/>
              <a:gd name="T4" fmla="*/ 0 w 140"/>
              <a:gd name="T5" fmla="*/ 0 h 140"/>
              <a:gd name="T6" fmla="*/ 140 w 140"/>
              <a:gd name="T7" fmla="*/ 70 h 140"/>
            </a:gdLst>
            <a:ahLst/>
            <a:cxnLst>
              <a:cxn ang="0">
                <a:pos x="T0" y="T1"/>
              </a:cxn>
              <a:cxn ang="0">
                <a:pos x="T2" y="T3"/>
              </a:cxn>
              <a:cxn ang="0">
                <a:pos x="T4" y="T5"/>
              </a:cxn>
              <a:cxn ang="0">
                <a:pos x="T6" y="T7"/>
              </a:cxn>
            </a:cxnLst>
            <a:rect l="0" t="0" r="r" b="b"/>
            <a:pathLst>
              <a:path w="140" h="140">
                <a:moveTo>
                  <a:pt x="140" y="70"/>
                </a:moveTo>
                <a:lnTo>
                  <a:pt x="0" y="140"/>
                </a:lnTo>
                <a:cubicBezTo>
                  <a:pt x="22" y="96"/>
                  <a:pt x="22" y="44"/>
                  <a:pt x="0" y="0"/>
                </a:cubicBezTo>
                <a:lnTo>
                  <a:pt x="140" y="7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4" name="Line 116">
            <a:extLst>
              <a:ext uri="{FF2B5EF4-FFF2-40B4-BE49-F238E27FC236}">
                <a16:creationId xmlns:a16="http://schemas.microsoft.com/office/drawing/2014/main" id="{3FC6AFCB-6F0A-47B4-B0CD-93ADFCE3FF06}"/>
              </a:ext>
            </a:extLst>
          </p:cNvPr>
          <p:cNvSpPr>
            <a:spLocks noChangeShapeType="1"/>
          </p:cNvSpPr>
          <p:nvPr/>
        </p:nvSpPr>
        <p:spPr bwMode="auto">
          <a:xfrm flipH="1" flipV="1">
            <a:off x="7060211" y="2839910"/>
            <a:ext cx="558849" cy="807"/>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5" name="Freeform 117">
            <a:extLst>
              <a:ext uri="{FF2B5EF4-FFF2-40B4-BE49-F238E27FC236}">
                <a16:creationId xmlns:a16="http://schemas.microsoft.com/office/drawing/2014/main" id="{452D3498-487A-4614-9DCF-82597C67A45F}"/>
              </a:ext>
            </a:extLst>
          </p:cNvPr>
          <p:cNvSpPr>
            <a:spLocks/>
          </p:cNvSpPr>
          <p:nvPr/>
        </p:nvSpPr>
        <p:spPr bwMode="auto">
          <a:xfrm>
            <a:off x="7606963" y="2816524"/>
            <a:ext cx="48385" cy="48385"/>
          </a:xfrm>
          <a:custGeom>
            <a:avLst/>
            <a:gdLst>
              <a:gd name="T0" fmla="*/ 141 w 141"/>
              <a:gd name="T1" fmla="*/ 70 h 140"/>
              <a:gd name="T2" fmla="*/ 0 w 141"/>
              <a:gd name="T3" fmla="*/ 140 h 140"/>
              <a:gd name="T4" fmla="*/ 1 w 141"/>
              <a:gd name="T5" fmla="*/ 0 h 140"/>
              <a:gd name="T6" fmla="*/ 141 w 141"/>
              <a:gd name="T7" fmla="*/ 70 h 140"/>
            </a:gdLst>
            <a:ahLst/>
            <a:cxnLst>
              <a:cxn ang="0">
                <a:pos x="T0" y="T1"/>
              </a:cxn>
              <a:cxn ang="0">
                <a:pos x="T2" y="T3"/>
              </a:cxn>
              <a:cxn ang="0">
                <a:pos x="T4" y="T5"/>
              </a:cxn>
              <a:cxn ang="0">
                <a:pos x="T6" y="T7"/>
              </a:cxn>
            </a:cxnLst>
            <a:rect l="0" t="0" r="r" b="b"/>
            <a:pathLst>
              <a:path w="141" h="140">
                <a:moveTo>
                  <a:pt x="141" y="70"/>
                </a:moveTo>
                <a:lnTo>
                  <a:pt x="0" y="140"/>
                </a:lnTo>
                <a:cubicBezTo>
                  <a:pt x="23" y="96"/>
                  <a:pt x="23" y="44"/>
                  <a:pt x="1" y="0"/>
                </a:cubicBezTo>
                <a:lnTo>
                  <a:pt x="141" y="7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6" name="Freeform 118">
            <a:extLst>
              <a:ext uri="{FF2B5EF4-FFF2-40B4-BE49-F238E27FC236}">
                <a16:creationId xmlns:a16="http://schemas.microsoft.com/office/drawing/2014/main" id="{848A7851-ACE1-4450-A87D-C2F89D3E4D09}"/>
              </a:ext>
            </a:extLst>
          </p:cNvPr>
          <p:cNvSpPr>
            <a:spLocks/>
          </p:cNvSpPr>
          <p:nvPr/>
        </p:nvSpPr>
        <p:spPr bwMode="auto">
          <a:xfrm>
            <a:off x="7023921" y="2815718"/>
            <a:ext cx="48385" cy="48385"/>
          </a:xfrm>
          <a:custGeom>
            <a:avLst/>
            <a:gdLst>
              <a:gd name="T0" fmla="*/ 0 w 141"/>
              <a:gd name="T1" fmla="*/ 71 h 141"/>
              <a:gd name="T2" fmla="*/ 141 w 141"/>
              <a:gd name="T3" fmla="*/ 0 h 141"/>
              <a:gd name="T4" fmla="*/ 141 w 141"/>
              <a:gd name="T5" fmla="*/ 141 h 141"/>
              <a:gd name="T6" fmla="*/ 0 w 141"/>
              <a:gd name="T7" fmla="*/ 71 h 141"/>
            </a:gdLst>
            <a:ahLst/>
            <a:cxnLst>
              <a:cxn ang="0">
                <a:pos x="T0" y="T1"/>
              </a:cxn>
              <a:cxn ang="0">
                <a:pos x="T2" y="T3"/>
              </a:cxn>
              <a:cxn ang="0">
                <a:pos x="T4" y="T5"/>
              </a:cxn>
              <a:cxn ang="0">
                <a:pos x="T6" y="T7"/>
              </a:cxn>
            </a:cxnLst>
            <a:rect l="0" t="0" r="r" b="b"/>
            <a:pathLst>
              <a:path w="141" h="141">
                <a:moveTo>
                  <a:pt x="0" y="71"/>
                </a:moveTo>
                <a:lnTo>
                  <a:pt x="141" y="0"/>
                </a:lnTo>
                <a:cubicBezTo>
                  <a:pt x="119" y="45"/>
                  <a:pt x="119" y="97"/>
                  <a:pt x="141" y="141"/>
                </a:cubicBezTo>
                <a:lnTo>
                  <a:pt x="0" y="71"/>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7" name="Freeform 119">
            <a:extLst>
              <a:ext uri="{FF2B5EF4-FFF2-40B4-BE49-F238E27FC236}">
                <a16:creationId xmlns:a16="http://schemas.microsoft.com/office/drawing/2014/main" id="{484D70CC-B6D0-4BAF-8577-559F30057C69}"/>
              </a:ext>
            </a:extLst>
          </p:cNvPr>
          <p:cNvSpPr>
            <a:spLocks/>
          </p:cNvSpPr>
          <p:nvPr/>
        </p:nvSpPr>
        <p:spPr bwMode="auto">
          <a:xfrm>
            <a:off x="7655348" y="2809266"/>
            <a:ext cx="366921" cy="291118"/>
          </a:xfrm>
          <a:custGeom>
            <a:avLst/>
            <a:gdLst>
              <a:gd name="T0" fmla="*/ 1014 w 1074"/>
              <a:gd name="T1" fmla="*/ 850 h 850"/>
              <a:gd name="T2" fmla="*/ 1074 w 1074"/>
              <a:gd name="T3" fmla="*/ 789 h 850"/>
              <a:gd name="T4" fmla="*/ 1074 w 1074"/>
              <a:gd name="T5" fmla="*/ 60 h 850"/>
              <a:gd name="T6" fmla="*/ 1014 w 1074"/>
              <a:gd name="T7" fmla="*/ 0 h 850"/>
              <a:gd name="T8" fmla="*/ 61 w 1074"/>
              <a:gd name="T9" fmla="*/ 0 h 850"/>
              <a:gd name="T10" fmla="*/ 0 w 1074"/>
              <a:gd name="T11" fmla="*/ 60 h 850"/>
              <a:gd name="T12" fmla="*/ 0 w 1074"/>
              <a:gd name="T13" fmla="*/ 789 h 850"/>
              <a:gd name="T14" fmla="*/ 61 w 1074"/>
              <a:gd name="T15" fmla="*/ 850 h 850"/>
              <a:gd name="T16" fmla="*/ 1014 w 1074"/>
              <a:gd name="T17" fmla="*/ 85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4" h="850">
                <a:moveTo>
                  <a:pt x="1014" y="850"/>
                </a:moveTo>
                <a:cubicBezTo>
                  <a:pt x="1047" y="850"/>
                  <a:pt x="1074" y="823"/>
                  <a:pt x="1074" y="789"/>
                </a:cubicBezTo>
                <a:lnTo>
                  <a:pt x="1074" y="60"/>
                </a:lnTo>
                <a:cubicBezTo>
                  <a:pt x="1074" y="27"/>
                  <a:pt x="1047" y="0"/>
                  <a:pt x="1014" y="0"/>
                </a:cubicBezTo>
                <a:lnTo>
                  <a:pt x="61" y="0"/>
                </a:lnTo>
                <a:cubicBezTo>
                  <a:pt x="27" y="0"/>
                  <a:pt x="0" y="27"/>
                  <a:pt x="0" y="60"/>
                </a:cubicBezTo>
                <a:lnTo>
                  <a:pt x="0" y="789"/>
                </a:lnTo>
                <a:cubicBezTo>
                  <a:pt x="0" y="823"/>
                  <a:pt x="27" y="850"/>
                  <a:pt x="61" y="850"/>
                </a:cubicBezTo>
                <a:lnTo>
                  <a:pt x="1014" y="850"/>
                </a:lnTo>
                <a:close/>
              </a:path>
            </a:pathLst>
          </a:custGeom>
          <a:solidFill>
            <a:srgbClr val="EAD5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9" name="Rectangle 121">
            <a:extLst>
              <a:ext uri="{FF2B5EF4-FFF2-40B4-BE49-F238E27FC236}">
                <a16:creationId xmlns:a16="http://schemas.microsoft.com/office/drawing/2014/main" id="{02CE74DA-ADB2-4EDA-AC8A-9B56A3D0BD84}"/>
              </a:ext>
            </a:extLst>
          </p:cNvPr>
          <p:cNvSpPr>
            <a:spLocks noChangeArrowheads="1"/>
          </p:cNvSpPr>
          <p:nvPr/>
        </p:nvSpPr>
        <p:spPr bwMode="auto">
          <a:xfrm>
            <a:off x="7722281" y="2862490"/>
            <a:ext cx="246862"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Deliver </a:t>
            </a:r>
            <a:endParaRPr lang="da-DK" altLang="da-DK" sz="914">
              <a:solidFill>
                <a:prstClr val="black"/>
              </a:solidFill>
              <a:cs typeface="+mn-cs"/>
            </a:endParaRPr>
          </a:p>
        </p:txBody>
      </p:sp>
      <p:sp>
        <p:nvSpPr>
          <p:cNvPr id="440" name="Rectangle 122">
            <a:extLst>
              <a:ext uri="{FF2B5EF4-FFF2-40B4-BE49-F238E27FC236}">
                <a16:creationId xmlns:a16="http://schemas.microsoft.com/office/drawing/2014/main" id="{42214F80-C1BC-4197-99D8-F685EEDE7595}"/>
              </a:ext>
            </a:extLst>
          </p:cNvPr>
          <p:cNvSpPr>
            <a:spLocks noChangeArrowheads="1"/>
          </p:cNvSpPr>
          <p:nvPr/>
        </p:nvSpPr>
        <p:spPr bwMode="auto">
          <a:xfrm>
            <a:off x="7682767" y="2943132"/>
            <a:ext cx="306174"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Response</a:t>
            </a:r>
            <a:endParaRPr lang="da-DK" altLang="da-DK" sz="914">
              <a:solidFill>
                <a:prstClr val="black"/>
              </a:solidFill>
              <a:cs typeface="+mn-cs"/>
            </a:endParaRPr>
          </a:p>
        </p:txBody>
      </p:sp>
      <p:sp>
        <p:nvSpPr>
          <p:cNvPr id="441" name="Line 123">
            <a:extLst>
              <a:ext uri="{FF2B5EF4-FFF2-40B4-BE49-F238E27FC236}">
                <a16:creationId xmlns:a16="http://schemas.microsoft.com/office/drawing/2014/main" id="{1C927D21-93DE-4215-B7AA-9D80F055A77E}"/>
              </a:ext>
            </a:extLst>
          </p:cNvPr>
          <p:cNvSpPr>
            <a:spLocks noChangeShapeType="1"/>
          </p:cNvSpPr>
          <p:nvPr/>
        </p:nvSpPr>
        <p:spPr bwMode="auto">
          <a:xfrm>
            <a:off x="6714256" y="3331827"/>
            <a:ext cx="1613" cy="149994"/>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2" name="Freeform 124">
            <a:extLst>
              <a:ext uri="{FF2B5EF4-FFF2-40B4-BE49-F238E27FC236}">
                <a16:creationId xmlns:a16="http://schemas.microsoft.com/office/drawing/2014/main" id="{DE35ED44-06ED-4BB5-9670-B8C359D2346E}"/>
              </a:ext>
            </a:extLst>
          </p:cNvPr>
          <p:cNvSpPr>
            <a:spLocks/>
          </p:cNvSpPr>
          <p:nvPr/>
        </p:nvSpPr>
        <p:spPr bwMode="auto">
          <a:xfrm>
            <a:off x="6690063" y="3295538"/>
            <a:ext cx="48385" cy="48385"/>
          </a:xfrm>
          <a:custGeom>
            <a:avLst/>
            <a:gdLst>
              <a:gd name="T0" fmla="*/ 68 w 140"/>
              <a:gd name="T1" fmla="*/ 0 h 142"/>
              <a:gd name="T2" fmla="*/ 140 w 140"/>
              <a:gd name="T3" fmla="*/ 140 h 142"/>
              <a:gd name="T4" fmla="*/ 0 w 140"/>
              <a:gd name="T5" fmla="*/ 142 h 142"/>
              <a:gd name="T6" fmla="*/ 68 w 140"/>
              <a:gd name="T7" fmla="*/ 0 h 142"/>
            </a:gdLst>
            <a:ahLst/>
            <a:cxnLst>
              <a:cxn ang="0">
                <a:pos x="T0" y="T1"/>
              </a:cxn>
              <a:cxn ang="0">
                <a:pos x="T2" y="T3"/>
              </a:cxn>
              <a:cxn ang="0">
                <a:pos x="T4" y="T5"/>
              </a:cxn>
              <a:cxn ang="0">
                <a:pos x="T6" y="T7"/>
              </a:cxn>
            </a:cxnLst>
            <a:rect l="0" t="0" r="r" b="b"/>
            <a:pathLst>
              <a:path w="140" h="142">
                <a:moveTo>
                  <a:pt x="68" y="0"/>
                </a:moveTo>
                <a:lnTo>
                  <a:pt x="140" y="140"/>
                </a:lnTo>
                <a:cubicBezTo>
                  <a:pt x="96" y="118"/>
                  <a:pt x="44" y="119"/>
                  <a:pt x="0" y="142"/>
                </a:cubicBezTo>
                <a:lnTo>
                  <a:pt x="68" y="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3" name="Line 125">
            <a:extLst>
              <a:ext uri="{FF2B5EF4-FFF2-40B4-BE49-F238E27FC236}">
                <a16:creationId xmlns:a16="http://schemas.microsoft.com/office/drawing/2014/main" id="{136DD249-4F7F-49DA-ABE7-E40743A52C49}"/>
              </a:ext>
            </a:extLst>
          </p:cNvPr>
          <p:cNvSpPr>
            <a:spLocks noChangeShapeType="1"/>
          </p:cNvSpPr>
          <p:nvPr/>
        </p:nvSpPr>
        <p:spPr bwMode="auto">
          <a:xfrm>
            <a:off x="6990051" y="3285861"/>
            <a:ext cx="0" cy="166929"/>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4" name="Freeform 126">
            <a:extLst>
              <a:ext uri="{FF2B5EF4-FFF2-40B4-BE49-F238E27FC236}">
                <a16:creationId xmlns:a16="http://schemas.microsoft.com/office/drawing/2014/main" id="{201EF9A8-A48F-4BFC-A573-898DA162E255}"/>
              </a:ext>
            </a:extLst>
          </p:cNvPr>
          <p:cNvSpPr>
            <a:spLocks/>
          </p:cNvSpPr>
          <p:nvPr/>
        </p:nvSpPr>
        <p:spPr bwMode="auto">
          <a:xfrm>
            <a:off x="6970698" y="3443113"/>
            <a:ext cx="39514" cy="39515"/>
          </a:xfrm>
          <a:custGeom>
            <a:avLst/>
            <a:gdLst>
              <a:gd name="T0" fmla="*/ 58 w 116"/>
              <a:gd name="T1" fmla="*/ 115 h 115"/>
              <a:gd name="T2" fmla="*/ 0 w 116"/>
              <a:gd name="T3" fmla="*/ 0 h 115"/>
              <a:gd name="T4" fmla="*/ 116 w 116"/>
              <a:gd name="T5" fmla="*/ 0 h 115"/>
              <a:gd name="T6" fmla="*/ 58 w 116"/>
              <a:gd name="T7" fmla="*/ 115 h 115"/>
            </a:gdLst>
            <a:ahLst/>
            <a:cxnLst>
              <a:cxn ang="0">
                <a:pos x="T0" y="T1"/>
              </a:cxn>
              <a:cxn ang="0">
                <a:pos x="T2" y="T3"/>
              </a:cxn>
              <a:cxn ang="0">
                <a:pos x="T4" y="T5"/>
              </a:cxn>
              <a:cxn ang="0">
                <a:pos x="T6" y="T7"/>
              </a:cxn>
            </a:cxnLst>
            <a:rect l="0" t="0" r="r" b="b"/>
            <a:pathLst>
              <a:path w="116" h="115">
                <a:moveTo>
                  <a:pt x="58" y="115"/>
                </a:moveTo>
                <a:lnTo>
                  <a:pt x="0" y="0"/>
                </a:lnTo>
                <a:cubicBezTo>
                  <a:pt x="37" y="18"/>
                  <a:pt x="79" y="18"/>
                  <a:pt x="116" y="0"/>
                </a:cubicBezTo>
                <a:lnTo>
                  <a:pt x="58"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5" name="Line 127">
            <a:extLst>
              <a:ext uri="{FF2B5EF4-FFF2-40B4-BE49-F238E27FC236}">
                <a16:creationId xmlns:a16="http://schemas.microsoft.com/office/drawing/2014/main" id="{7F43CD80-F259-425A-9B79-DA2541E43B4E}"/>
              </a:ext>
            </a:extLst>
          </p:cNvPr>
          <p:cNvSpPr>
            <a:spLocks noChangeShapeType="1"/>
          </p:cNvSpPr>
          <p:nvPr/>
        </p:nvSpPr>
        <p:spPr bwMode="auto">
          <a:xfrm flipH="1">
            <a:off x="7053759" y="2447183"/>
            <a:ext cx="1353979" cy="0"/>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6" name="Freeform 128">
            <a:extLst>
              <a:ext uri="{FF2B5EF4-FFF2-40B4-BE49-F238E27FC236}">
                <a16:creationId xmlns:a16="http://schemas.microsoft.com/office/drawing/2014/main" id="{7C74BDE9-41E8-4617-B867-E13C9885B9F8}"/>
              </a:ext>
            </a:extLst>
          </p:cNvPr>
          <p:cNvSpPr>
            <a:spLocks/>
          </p:cNvSpPr>
          <p:nvPr/>
        </p:nvSpPr>
        <p:spPr bwMode="auto">
          <a:xfrm>
            <a:off x="7023922" y="2427829"/>
            <a:ext cx="39514" cy="39515"/>
          </a:xfrm>
          <a:custGeom>
            <a:avLst/>
            <a:gdLst>
              <a:gd name="T0" fmla="*/ 0 w 115"/>
              <a:gd name="T1" fmla="*/ 57 h 115"/>
              <a:gd name="T2" fmla="*/ 115 w 115"/>
              <a:gd name="T3" fmla="*/ 0 h 115"/>
              <a:gd name="T4" fmla="*/ 115 w 115"/>
              <a:gd name="T5" fmla="*/ 115 h 115"/>
              <a:gd name="T6" fmla="*/ 0 w 115"/>
              <a:gd name="T7" fmla="*/ 57 h 115"/>
            </a:gdLst>
            <a:ahLst/>
            <a:cxnLst>
              <a:cxn ang="0">
                <a:pos x="T0" y="T1"/>
              </a:cxn>
              <a:cxn ang="0">
                <a:pos x="T2" y="T3"/>
              </a:cxn>
              <a:cxn ang="0">
                <a:pos x="T4" y="T5"/>
              </a:cxn>
              <a:cxn ang="0">
                <a:pos x="T6" y="T7"/>
              </a:cxn>
            </a:cxnLst>
            <a:rect l="0" t="0" r="r" b="b"/>
            <a:pathLst>
              <a:path w="115" h="115">
                <a:moveTo>
                  <a:pt x="0" y="57"/>
                </a:moveTo>
                <a:lnTo>
                  <a:pt x="115" y="0"/>
                </a:lnTo>
                <a:cubicBezTo>
                  <a:pt x="97" y="36"/>
                  <a:pt x="97" y="79"/>
                  <a:pt x="115" y="115"/>
                </a:cubicBezTo>
                <a:lnTo>
                  <a:pt x="0" y="57"/>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7" name="Line 129">
            <a:extLst>
              <a:ext uri="{FF2B5EF4-FFF2-40B4-BE49-F238E27FC236}">
                <a16:creationId xmlns:a16="http://schemas.microsoft.com/office/drawing/2014/main" id="{7DE44DCC-C2A1-483D-8FBA-68DC59CA70B7}"/>
              </a:ext>
            </a:extLst>
          </p:cNvPr>
          <p:cNvSpPr>
            <a:spLocks noChangeShapeType="1"/>
          </p:cNvSpPr>
          <p:nvPr/>
        </p:nvSpPr>
        <p:spPr bwMode="auto">
          <a:xfrm flipH="1">
            <a:off x="5948157" y="2645563"/>
            <a:ext cx="600783" cy="3226"/>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8" name="Freeform 130">
            <a:extLst>
              <a:ext uri="{FF2B5EF4-FFF2-40B4-BE49-F238E27FC236}">
                <a16:creationId xmlns:a16="http://schemas.microsoft.com/office/drawing/2014/main" id="{8693C23C-EE0F-4C06-B6FA-1D160CF7E017}"/>
              </a:ext>
            </a:extLst>
          </p:cNvPr>
          <p:cNvSpPr>
            <a:spLocks/>
          </p:cNvSpPr>
          <p:nvPr/>
        </p:nvSpPr>
        <p:spPr bwMode="auto">
          <a:xfrm>
            <a:off x="6539263" y="2626209"/>
            <a:ext cx="39514" cy="39515"/>
          </a:xfrm>
          <a:custGeom>
            <a:avLst/>
            <a:gdLst>
              <a:gd name="T0" fmla="*/ 115 w 115"/>
              <a:gd name="T1" fmla="*/ 57 h 115"/>
              <a:gd name="T2" fmla="*/ 0 w 115"/>
              <a:gd name="T3" fmla="*/ 115 h 115"/>
              <a:gd name="T4" fmla="*/ 0 w 115"/>
              <a:gd name="T5" fmla="*/ 0 h 115"/>
              <a:gd name="T6" fmla="*/ 115 w 115"/>
              <a:gd name="T7" fmla="*/ 57 h 115"/>
            </a:gdLst>
            <a:ahLst/>
            <a:cxnLst>
              <a:cxn ang="0">
                <a:pos x="T0" y="T1"/>
              </a:cxn>
              <a:cxn ang="0">
                <a:pos x="T2" y="T3"/>
              </a:cxn>
              <a:cxn ang="0">
                <a:pos x="T4" y="T5"/>
              </a:cxn>
              <a:cxn ang="0">
                <a:pos x="T6" y="T7"/>
              </a:cxn>
            </a:cxnLst>
            <a:rect l="0" t="0" r="r" b="b"/>
            <a:pathLst>
              <a:path w="115" h="115">
                <a:moveTo>
                  <a:pt x="115" y="57"/>
                </a:moveTo>
                <a:lnTo>
                  <a:pt x="0" y="115"/>
                </a:lnTo>
                <a:cubicBezTo>
                  <a:pt x="18" y="79"/>
                  <a:pt x="18" y="36"/>
                  <a:pt x="0" y="0"/>
                </a:cubicBezTo>
                <a:lnTo>
                  <a:pt x="115" y="57"/>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9" name="Freeform 131">
            <a:extLst>
              <a:ext uri="{FF2B5EF4-FFF2-40B4-BE49-F238E27FC236}">
                <a16:creationId xmlns:a16="http://schemas.microsoft.com/office/drawing/2014/main" id="{0EDA72FC-F5BA-4B25-BA52-1CDB4B1F6069}"/>
              </a:ext>
            </a:extLst>
          </p:cNvPr>
          <p:cNvSpPr>
            <a:spLocks/>
          </p:cNvSpPr>
          <p:nvPr/>
        </p:nvSpPr>
        <p:spPr bwMode="auto">
          <a:xfrm>
            <a:off x="5918320" y="2628628"/>
            <a:ext cx="39514" cy="39515"/>
          </a:xfrm>
          <a:custGeom>
            <a:avLst/>
            <a:gdLst>
              <a:gd name="T0" fmla="*/ 0 w 115"/>
              <a:gd name="T1" fmla="*/ 58 h 115"/>
              <a:gd name="T2" fmla="*/ 115 w 115"/>
              <a:gd name="T3" fmla="*/ 0 h 115"/>
              <a:gd name="T4" fmla="*/ 115 w 115"/>
              <a:gd name="T5" fmla="*/ 115 h 115"/>
              <a:gd name="T6" fmla="*/ 0 w 115"/>
              <a:gd name="T7" fmla="*/ 58 h 115"/>
            </a:gdLst>
            <a:ahLst/>
            <a:cxnLst>
              <a:cxn ang="0">
                <a:pos x="T0" y="T1"/>
              </a:cxn>
              <a:cxn ang="0">
                <a:pos x="T2" y="T3"/>
              </a:cxn>
              <a:cxn ang="0">
                <a:pos x="T4" y="T5"/>
              </a:cxn>
              <a:cxn ang="0">
                <a:pos x="T6" y="T7"/>
              </a:cxn>
            </a:cxnLst>
            <a:rect l="0" t="0" r="r" b="b"/>
            <a:pathLst>
              <a:path w="115" h="115">
                <a:moveTo>
                  <a:pt x="0" y="58"/>
                </a:moveTo>
                <a:lnTo>
                  <a:pt x="115" y="0"/>
                </a:lnTo>
                <a:cubicBezTo>
                  <a:pt x="97" y="36"/>
                  <a:pt x="97" y="79"/>
                  <a:pt x="115" y="115"/>
                </a:cubicBezTo>
                <a:lnTo>
                  <a:pt x="0"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0" name="Freeform 132">
            <a:extLst>
              <a:ext uri="{FF2B5EF4-FFF2-40B4-BE49-F238E27FC236}">
                <a16:creationId xmlns:a16="http://schemas.microsoft.com/office/drawing/2014/main" id="{9BA2F5AB-A4B5-4FCF-BCAE-85DA25B8FAA2}"/>
              </a:ext>
            </a:extLst>
          </p:cNvPr>
          <p:cNvSpPr>
            <a:spLocks/>
          </p:cNvSpPr>
          <p:nvPr/>
        </p:nvSpPr>
        <p:spPr bwMode="auto">
          <a:xfrm>
            <a:off x="3947428" y="4126957"/>
            <a:ext cx="129027" cy="722553"/>
          </a:xfrm>
          <a:custGeom>
            <a:avLst/>
            <a:gdLst>
              <a:gd name="T0" fmla="*/ 0 w 160"/>
              <a:gd name="T1" fmla="*/ 0 h 896"/>
              <a:gd name="T2" fmla="*/ 0 w 160"/>
              <a:gd name="T3" fmla="*/ 484 h 896"/>
              <a:gd name="T4" fmla="*/ 160 w 160"/>
              <a:gd name="T5" fmla="*/ 484 h 896"/>
              <a:gd name="T6" fmla="*/ 160 w 160"/>
              <a:gd name="T7" fmla="*/ 896 h 896"/>
            </a:gdLst>
            <a:ahLst/>
            <a:cxnLst>
              <a:cxn ang="0">
                <a:pos x="T0" y="T1"/>
              </a:cxn>
              <a:cxn ang="0">
                <a:pos x="T2" y="T3"/>
              </a:cxn>
              <a:cxn ang="0">
                <a:pos x="T4" y="T5"/>
              </a:cxn>
              <a:cxn ang="0">
                <a:pos x="T6" y="T7"/>
              </a:cxn>
            </a:cxnLst>
            <a:rect l="0" t="0" r="r" b="b"/>
            <a:pathLst>
              <a:path w="160" h="896">
                <a:moveTo>
                  <a:pt x="0" y="0"/>
                </a:moveTo>
                <a:lnTo>
                  <a:pt x="0" y="484"/>
                </a:lnTo>
                <a:lnTo>
                  <a:pt x="160" y="484"/>
                </a:lnTo>
                <a:lnTo>
                  <a:pt x="160" y="896"/>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1" name="Freeform 133">
            <a:extLst>
              <a:ext uri="{FF2B5EF4-FFF2-40B4-BE49-F238E27FC236}">
                <a16:creationId xmlns:a16="http://schemas.microsoft.com/office/drawing/2014/main" id="{29D429A5-0234-4B18-A274-EB0605C2B83E}"/>
              </a:ext>
            </a:extLst>
          </p:cNvPr>
          <p:cNvSpPr>
            <a:spLocks/>
          </p:cNvSpPr>
          <p:nvPr/>
        </p:nvSpPr>
        <p:spPr bwMode="auto">
          <a:xfrm>
            <a:off x="3928074" y="4097119"/>
            <a:ext cx="39514" cy="39515"/>
          </a:xfrm>
          <a:custGeom>
            <a:avLst/>
            <a:gdLst>
              <a:gd name="T0" fmla="*/ 58 w 115"/>
              <a:gd name="T1" fmla="*/ 0 h 115"/>
              <a:gd name="T2" fmla="*/ 115 w 115"/>
              <a:gd name="T3" fmla="*/ 115 h 115"/>
              <a:gd name="T4" fmla="*/ 0 w 115"/>
              <a:gd name="T5" fmla="*/ 115 h 115"/>
              <a:gd name="T6" fmla="*/ 58 w 115"/>
              <a:gd name="T7" fmla="*/ 0 h 115"/>
            </a:gdLst>
            <a:ahLst/>
            <a:cxnLst>
              <a:cxn ang="0">
                <a:pos x="T0" y="T1"/>
              </a:cxn>
              <a:cxn ang="0">
                <a:pos x="T2" y="T3"/>
              </a:cxn>
              <a:cxn ang="0">
                <a:pos x="T4" y="T5"/>
              </a:cxn>
              <a:cxn ang="0">
                <a:pos x="T6" y="T7"/>
              </a:cxn>
            </a:cxnLst>
            <a:rect l="0" t="0" r="r" b="b"/>
            <a:pathLst>
              <a:path w="115" h="115">
                <a:moveTo>
                  <a:pt x="58" y="0"/>
                </a:moveTo>
                <a:lnTo>
                  <a:pt x="115" y="115"/>
                </a:lnTo>
                <a:cubicBezTo>
                  <a:pt x="79" y="97"/>
                  <a:pt x="36" y="97"/>
                  <a:pt x="0" y="115"/>
                </a:cubicBezTo>
                <a:lnTo>
                  <a:pt x="58"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2" name="Freeform 134">
            <a:extLst>
              <a:ext uri="{FF2B5EF4-FFF2-40B4-BE49-F238E27FC236}">
                <a16:creationId xmlns:a16="http://schemas.microsoft.com/office/drawing/2014/main" id="{95AAA381-7726-486E-9889-8B5A05D76412}"/>
              </a:ext>
            </a:extLst>
          </p:cNvPr>
          <p:cNvSpPr>
            <a:spLocks/>
          </p:cNvSpPr>
          <p:nvPr/>
        </p:nvSpPr>
        <p:spPr bwMode="auto">
          <a:xfrm>
            <a:off x="4057101" y="4839833"/>
            <a:ext cx="39514" cy="39515"/>
          </a:xfrm>
          <a:custGeom>
            <a:avLst/>
            <a:gdLst>
              <a:gd name="T0" fmla="*/ 57 w 115"/>
              <a:gd name="T1" fmla="*/ 115 h 115"/>
              <a:gd name="T2" fmla="*/ 0 w 115"/>
              <a:gd name="T3" fmla="*/ 0 h 115"/>
              <a:gd name="T4" fmla="*/ 115 w 115"/>
              <a:gd name="T5" fmla="*/ 0 h 115"/>
              <a:gd name="T6" fmla="*/ 57 w 115"/>
              <a:gd name="T7" fmla="*/ 115 h 115"/>
            </a:gdLst>
            <a:ahLst/>
            <a:cxnLst>
              <a:cxn ang="0">
                <a:pos x="T0" y="T1"/>
              </a:cxn>
              <a:cxn ang="0">
                <a:pos x="T2" y="T3"/>
              </a:cxn>
              <a:cxn ang="0">
                <a:pos x="T4" y="T5"/>
              </a:cxn>
              <a:cxn ang="0">
                <a:pos x="T6" y="T7"/>
              </a:cxn>
            </a:cxnLst>
            <a:rect l="0" t="0" r="r" b="b"/>
            <a:pathLst>
              <a:path w="115" h="115">
                <a:moveTo>
                  <a:pt x="57" y="115"/>
                </a:moveTo>
                <a:lnTo>
                  <a:pt x="0" y="0"/>
                </a:lnTo>
                <a:cubicBezTo>
                  <a:pt x="36" y="18"/>
                  <a:pt x="79" y="18"/>
                  <a:pt x="115" y="0"/>
                </a:cubicBezTo>
                <a:lnTo>
                  <a:pt x="57"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3" name="Freeform 135">
            <a:extLst>
              <a:ext uri="{FF2B5EF4-FFF2-40B4-BE49-F238E27FC236}">
                <a16:creationId xmlns:a16="http://schemas.microsoft.com/office/drawing/2014/main" id="{5C2071CD-FB04-45D6-8F8C-BE193482790A}"/>
              </a:ext>
            </a:extLst>
          </p:cNvPr>
          <p:cNvSpPr>
            <a:spLocks/>
          </p:cNvSpPr>
          <p:nvPr/>
        </p:nvSpPr>
        <p:spPr bwMode="auto">
          <a:xfrm>
            <a:off x="2547482" y="2817331"/>
            <a:ext cx="1649936" cy="788679"/>
          </a:xfrm>
          <a:custGeom>
            <a:avLst/>
            <a:gdLst>
              <a:gd name="T0" fmla="*/ 2046 w 2046"/>
              <a:gd name="T1" fmla="*/ 0 h 978"/>
              <a:gd name="T2" fmla="*/ 658 w 2046"/>
              <a:gd name="T3" fmla="*/ 0 h 978"/>
              <a:gd name="T4" fmla="*/ 658 w 2046"/>
              <a:gd name="T5" fmla="*/ 978 h 978"/>
              <a:gd name="T6" fmla="*/ 0 w 2046"/>
              <a:gd name="T7" fmla="*/ 978 h 978"/>
            </a:gdLst>
            <a:ahLst/>
            <a:cxnLst>
              <a:cxn ang="0">
                <a:pos x="T0" y="T1"/>
              </a:cxn>
              <a:cxn ang="0">
                <a:pos x="T2" y="T3"/>
              </a:cxn>
              <a:cxn ang="0">
                <a:pos x="T4" y="T5"/>
              </a:cxn>
              <a:cxn ang="0">
                <a:pos x="T6" y="T7"/>
              </a:cxn>
            </a:cxnLst>
            <a:rect l="0" t="0" r="r" b="b"/>
            <a:pathLst>
              <a:path w="2046" h="978">
                <a:moveTo>
                  <a:pt x="2046" y="0"/>
                </a:moveTo>
                <a:lnTo>
                  <a:pt x="658" y="0"/>
                </a:lnTo>
                <a:lnTo>
                  <a:pt x="658" y="978"/>
                </a:lnTo>
                <a:lnTo>
                  <a:pt x="0" y="978"/>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4" name="Freeform 136">
            <a:extLst>
              <a:ext uri="{FF2B5EF4-FFF2-40B4-BE49-F238E27FC236}">
                <a16:creationId xmlns:a16="http://schemas.microsoft.com/office/drawing/2014/main" id="{28AFCFC8-5DD9-49FD-A293-5EC553916485}"/>
              </a:ext>
            </a:extLst>
          </p:cNvPr>
          <p:cNvSpPr>
            <a:spLocks/>
          </p:cNvSpPr>
          <p:nvPr/>
        </p:nvSpPr>
        <p:spPr bwMode="auto">
          <a:xfrm>
            <a:off x="4187742" y="2797170"/>
            <a:ext cx="39514" cy="39515"/>
          </a:xfrm>
          <a:custGeom>
            <a:avLst/>
            <a:gdLst>
              <a:gd name="T0" fmla="*/ 115 w 115"/>
              <a:gd name="T1" fmla="*/ 58 h 115"/>
              <a:gd name="T2" fmla="*/ 0 w 115"/>
              <a:gd name="T3" fmla="*/ 115 h 115"/>
              <a:gd name="T4" fmla="*/ 0 w 115"/>
              <a:gd name="T5" fmla="*/ 0 h 115"/>
              <a:gd name="T6" fmla="*/ 115 w 115"/>
              <a:gd name="T7" fmla="*/ 58 h 115"/>
            </a:gdLst>
            <a:ahLst/>
            <a:cxnLst>
              <a:cxn ang="0">
                <a:pos x="T0" y="T1"/>
              </a:cxn>
              <a:cxn ang="0">
                <a:pos x="T2" y="T3"/>
              </a:cxn>
              <a:cxn ang="0">
                <a:pos x="T4" y="T5"/>
              </a:cxn>
              <a:cxn ang="0">
                <a:pos x="T6" y="T7"/>
              </a:cxn>
            </a:cxnLst>
            <a:rect l="0" t="0" r="r" b="b"/>
            <a:pathLst>
              <a:path w="115" h="115">
                <a:moveTo>
                  <a:pt x="115" y="58"/>
                </a:moveTo>
                <a:lnTo>
                  <a:pt x="0" y="115"/>
                </a:lnTo>
                <a:cubicBezTo>
                  <a:pt x="18" y="79"/>
                  <a:pt x="18" y="36"/>
                  <a:pt x="0" y="0"/>
                </a:cubicBezTo>
                <a:lnTo>
                  <a:pt x="115"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5" name="Freeform 137">
            <a:extLst>
              <a:ext uri="{FF2B5EF4-FFF2-40B4-BE49-F238E27FC236}">
                <a16:creationId xmlns:a16="http://schemas.microsoft.com/office/drawing/2014/main" id="{0E52C92D-6156-4E7E-AAA9-9D990762B80F}"/>
              </a:ext>
            </a:extLst>
          </p:cNvPr>
          <p:cNvSpPr>
            <a:spLocks/>
          </p:cNvSpPr>
          <p:nvPr/>
        </p:nvSpPr>
        <p:spPr bwMode="auto">
          <a:xfrm>
            <a:off x="2517645" y="3585849"/>
            <a:ext cx="39514" cy="39515"/>
          </a:xfrm>
          <a:custGeom>
            <a:avLst/>
            <a:gdLst>
              <a:gd name="T0" fmla="*/ 0 w 230"/>
              <a:gd name="T1" fmla="*/ 116 h 231"/>
              <a:gd name="T2" fmla="*/ 230 w 230"/>
              <a:gd name="T3" fmla="*/ 0 h 231"/>
              <a:gd name="T4" fmla="*/ 230 w 230"/>
              <a:gd name="T5" fmla="*/ 231 h 231"/>
              <a:gd name="T6" fmla="*/ 0 w 230"/>
              <a:gd name="T7" fmla="*/ 116 h 231"/>
            </a:gdLst>
            <a:ahLst/>
            <a:cxnLst>
              <a:cxn ang="0">
                <a:pos x="T0" y="T1"/>
              </a:cxn>
              <a:cxn ang="0">
                <a:pos x="T2" y="T3"/>
              </a:cxn>
              <a:cxn ang="0">
                <a:pos x="T4" y="T5"/>
              </a:cxn>
              <a:cxn ang="0">
                <a:pos x="T6" y="T7"/>
              </a:cxn>
            </a:cxnLst>
            <a:rect l="0" t="0" r="r" b="b"/>
            <a:pathLst>
              <a:path w="230" h="231">
                <a:moveTo>
                  <a:pt x="0" y="116"/>
                </a:moveTo>
                <a:lnTo>
                  <a:pt x="230" y="0"/>
                </a:lnTo>
                <a:cubicBezTo>
                  <a:pt x="194" y="73"/>
                  <a:pt x="194" y="158"/>
                  <a:pt x="230" y="231"/>
                </a:cubicBezTo>
                <a:lnTo>
                  <a:pt x="0" y="116"/>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6" name="Freeform 138">
            <a:extLst>
              <a:ext uri="{FF2B5EF4-FFF2-40B4-BE49-F238E27FC236}">
                <a16:creationId xmlns:a16="http://schemas.microsoft.com/office/drawing/2014/main" id="{ED54A7F7-316C-4D35-AC52-2B10C9BBC635}"/>
              </a:ext>
            </a:extLst>
          </p:cNvPr>
          <p:cNvSpPr>
            <a:spLocks/>
          </p:cNvSpPr>
          <p:nvPr/>
        </p:nvSpPr>
        <p:spPr bwMode="auto">
          <a:xfrm>
            <a:off x="4227256" y="2713302"/>
            <a:ext cx="610460" cy="207250"/>
          </a:xfrm>
          <a:custGeom>
            <a:avLst/>
            <a:gdLst>
              <a:gd name="T0" fmla="*/ 1723 w 1784"/>
              <a:gd name="T1" fmla="*/ 605 h 605"/>
              <a:gd name="T2" fmla="*/ 1784 w 1784"/>
              <a:gd name="T3" fmla="*/ 544 h 605"/>
              <a:gd name="T4" fmla="*/ 1784 w 1784"/>
              <a:gd name="T5" fmla="*/ 61 h 605"/>
              <a:gd name="T6" fmla="*/ 1723 w 1784"/>
              <a:gd name="T7" fmla="*/ 0 h 605"/>
              <a:gd name="T8" fmla="*/ 60 w 1784"/>
              <a:gd name="T9" fmla="*/ 0 h 605"/>
              <a:gd name="T10" fmla="*/ 0 w 1784"/>
              <a:gd name="T11" fmla="*/ 61 h 605"/>
              <a:gd name="T12" fmla="*/ 0 w 1784"/>
              <a:gd name="T13" fmla="*/ 544 h 605"/>
              <a:gd name="T14" fmla="*/ 60 w 1784"/>
              <a:gd name="T15" fmla="*/ 605 h 605"/>
              <a:gd name="T16" fmla="*/ 1723 w 1784"/>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4" h="605">
                <a:moveTo>
                  <a:pt x="1723" y="605"/>
                </a:moveTo>
                <a:cubicBezTo>
                  <a:pt x="1757" y="605"/>
                  <a:pt x="1784" y="578"/>
                  <a:pt x="1784" y="544"/>
                </a:cubicBezTo>
                <a:lnTo>
                  <a:pt x="1784" y="61"/>
                </a:lnTo>
                <a:cubicBezTo>
                  <a:pt x="1784" y="27"/>
                  <a:pt x="1757" y="0"/>
                  <a:pt x="1723" y="0"/>
                </a:cubicBezTo>
                <a:lnTo>
                  <a:pt x="60" y="0"/>
                </a:lnTo>
                <a:cubicBezTo>
                  <a:pt x="27" y="0"/>
                  <a:pt x="0" y="27"/>
                  <a:pt x="0" y="61"/>
                </a:cubicBezTo>
                <a:lnTo>
                  <a:pt x="0" y="544"/>
                </a:lnTo>
                <a:cubicBezTo>
                  <a:pt x="0" y="578"/>
                  <a:pt x="27" y="605"/>
                  <a:pt x="60" y="605"/>
                </a:cubicBezTo>
                <a:lnTo>
                  <a:pt x="1723" y="605"/>
                </a:lnTo>
                <a:close/>
              </a:path>
            </a:pathLst>
          </a:custGeom>
          <a:solidFill>
            <a:srgbClr val="DEE9C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8" name="Rectangle 140">
            <a:extLst>
              <a:ext uri="{FF2B5EF4-FFF2-40B4-BE49-F238E27FC236}">
                <a16:creationId xmlns:a16="http://schemas.microsoft.com/office/drawing/2014/main" id="{95CFABEE-8F47-4AC2-B18C-6F70467FBD2A}"/>
              </a:ext>
            </a:extLst>
          </p:cNvPr>
          <p:cNvSpPr>
            <a:spLocks noChangeArrowheads="1"/>
          </p:cNvSpPr>
          <p:nvPr/>
        </p:nvSpPr>
        <p:spPr bwMode="auto">
          <a:xfrm>
            <a:off x="4237739" y="2725399"/>
            <a:ext cx="594715"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err="1">
                <a:solidFill>
                  <a:srgbClr val="000000"/>
                </a:solidFill>
                <a:latin typeface="Calibri" panose="020F0502020204030204" pitchFamily="34" charset="0"/>
                <a:cs typeface="+mn-cs"/>
              </a:rPr>
              <a:t>Receive</a:t>
            </a:r>
            <a:r>
              <a:rPr lang="da-DK" altLang="da-DK" sz="610" b="1" i="1" dirty="0">
                <a:solidFill>
                  <a:srgbClr val="000000"/>
                </a:solidFill>
                <a:latin typeface="Calibri" panose="020F0502020204030204" pitchFamily="34" charset="0"/>
                <a:cs typeface="+mn-cs"/>
              </a:rPr>
              <a:t> Database </a:t>
            </a:r>
            <a:endParaRPr lang="da-DK" altLang="da-DK" sz="914" dirty="0">
              <a:solidFill>
                <a:prstClr val="black"/>
              </a:solidFill>
              <a:cs typeface="+mn-cs"/>
            </a:endParaRPr>
          </a:p>
        </p:txBody>
      </p:sp>
      <p:sp>
        <p:nvSpPr>
          <p:cNvPr id="459" name="Rectangle 141">
            <a:extLst>
              <a:ext uri="{FF2B5EF4-FFF2-40B4-BE49-F238E27FC236}">
                <a16:creationId xmlns:a16="http://schemas.microsoft.com/office/drawing/2014/main" id="{55315752-1836-46A9-9E01-DC733F8EBD66}"/>
              </a:ext>
            </a:extLst>
          </p:cNvPr>
          <p:cNvSpPr>
            <a:spLocks noChangeArrowheads="1"/>
          </p:cNvSpPr>
          <p:nvPr/>
        </p:nvSpPr>
        <p:spPr bwMode="auto">
          <a:xfrm>
            <a:off x="4410313" y="2805234"/>
            <a:ext cx="242054"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Update</a:t>
            </a:r>
            <a:endParaRPr lang="da-DK" altLang="da-DK" sz="914">
              <a:solidFill>
                <a:prstClr val="black"/>
              </a:solidFill>
              <a:cs typeface="+mn-cs"/>
            </a:endParaRPr>
          </a:p>
        </p:txBody>
      </p:sp>
      <p:sp>
        <p:nvSpPr>
          <p:cNvPr id="460" name="Freeform 142">
            <a:extLst>
              <a:ext uri="{FF2B5EF4-FFF2-40B4-BE49-F238E27FC236}">
                <a16:creationId xmlns:a16="http://schemas.microsoft.com/office/drawing/2014/main" id="{8241F91E-1A1E-4D6E-8DB8-B2BC73226F64}"/>
              </a:ext>
            </a:extLst>
          </p:cNvPr>
          <p:cNvSpPr>
            <a:spLocks/>
          </p:cNvSpPr>
          <p:nvPr/>
        </p:nvSpPr>
        <p:spPr bwMode="auto">
          <a:xfrm>
            <a:off x="5557849" y="2545566"/>
            <a:ext cx="360470" cy="206444"/>
          </a:xfrm>
          <a:custGeom>
            <a:avLst/>
            <a:gdLst>
              <a:gd name="T0" fmla="*/ 992 w 1053"/>
              <a:gd name="T1" fmla="*/ 605 h 605"/>
              <a:gd name="T2" fmla="*/ 1053 w 1053"/>
              <a:gd name="T3" fmla="*/ 544 h 605"/>
              <a:gd name="T4" fmla="*/ 1053 w 1053"/>
              <a:gd name="T5" fmla="*/ 60 h 605"/>
              <a:gd name="T6" fmla="*/ 992 w 1053"/>
              <a:gd name="T7" fmla="*/ 0 h 605"/>
              <a:gd name="T8" fmla="*/ 61 w 1053"/>
              <a:gd name="T9" fmla="*/ 0 h 605"/>
              <a:gd name="T10" fmla="*/ 0 w 1053"/>
              <a:gd name="T11" fmla="*/ 60 h 605"/>
              <a:gd name="T12" fmla="*/ 0 w 1053"/>
              <a:gd name="T13" fmla="*/ 544 h 605"/>
              <a:gd name="T14" fmla="*/ 61 w 1053"/>
              <a:gd name="T15" fmla="*/ 605 h 605"/>
              <a:gd name="T16" fmla="*/ 992 w 1053"/>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605">
                <a:moveTo>
                  <a:pt x="992" y="605"/>
                </a:moveTo>
                <a:cubicBezTo>
                  <a:pt x="1026" y="605"/>
                  <a:pt x="1053" y="577"/>
                  <a:pt x="1053" y="544"/>
                </a:cubicBezTo>
                <a:lnTo>
                  <a:pt x="1053" y="60"/>
                </a:lnTo>
                <a:cubicBezTo>
                  <a:pt x="1053" y="27"/>
                  <a:pt x="1026" y="0"/>
                  <a:pt x="992" y="0"/>
                </a:cubicBezTo>
                <a:lnTo>
                  <a:pt x="61" y="0"/>
                </a:lnTo>
                <a:cubicBezTo>
                  <a:pt x="27" y="0"/>
                  <a:pt x="0" y="27"/>
                  <a:pt x="0" y="60"/>
                </a:cubicBezTo>
                <a:lnTo>
                  <a:pt x="0" y="544"/>
                </a:lnTo>
                <a:cubicBezTo>
                  <a:pt x="0" y="577"/>
                  <a:pt x="27" y="605"/>
                  <a:pt x="61" y="605"/>
                </a:cubicBezTo>
                <a:lnTo>
                  <a:pt x="992" y="605"/>
                </a:lnTo>
                <a:close/>
              </a:path>
            </a:pathLst>
          </a:custGeom>
          <a:solidFill>
            <a:srgbClr val="DEE9C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62" name="Rectangle 144">
            <a:extLst>
              <a:ext uri="{FF2B5EF4-FFF2-40B4-BE49-F238E27FC236}">
                <a16:creationId xmlns:a16="http://schemas.microsoft.com/office/drawing/2014/main" id="{A95415B6-2EE0-40CF-AF2C-FCFD3476078A}"/>
              </a:ext>
            </a:extLst>
          </p:cNvPr>
          <p:cNvSpPr>
            <a:spLocks noChangeArrowheads="1"/>
          </p:cNvSpPr>
          <p:nvPr/>
        </p:nvSpPr>
        <p:spPr bwMode="auto">
          <a:xfrm>
            <a:off x="5603815" y="2556857"/>
            <a:ext cx="28052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Perform </a:t>
            </a:r>
            <a:endParaRPr lang="da-DK" altLang="da-DK" sz="914">
              <a:solidFill>
                <a:prstClr val="black"/>
              </a:solidFill>
              <a:cs typeface="+mn-cs"/>
            </a:endParaRPr>
          </a:p>
        </p:txBody>
      </p:sp>
      <p:sp>
        <p:nvSpPr>
          <p:cNvPr id="463" name="Rectangle 145">
            <a:extLst>
              <a:ext uri="{FF2B5EF4-FFF2-40B4-BE49-F238E27FC236}">
                <a16:creationId xmlns:a16="http://schemas.microsoft.com/office/drawing/2014/main" id="{F43C3F4C-89D5-4F0A-B129-8002D37EC039}"/>
              </a:ext>
            </a:extLst>
          </p:cNvPr>
          <p:cNvSpPr>
            <a:spLocks noChangeArrowheads="1"/>
          </p:cNvSpPr>
          <p:nvPr/>
        </p:nvSpPr>
        <p:spPr bwMode="auto">
          <a:xfrm>
            <a:off x="5611879" y="2637499"/>
            <a:ext cx="24846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Queries</a:t>
            </a:r>
            <a:endParaRPr lang="da-DK" altLang="da-DK" sz="914">
              <a:solidFill>
                <a:prstClr val="black"/>
              </a:solidFill>
              <a:cs typeface="+mn-cs"/>
            </a:endParaRPr>
          </a:p>
        </p:txBody>
      </p:sp>
      <p:sp>
        <p:nvSpPr>
          <p:cNvPr id="464" name="Freeform 146">
            <a:extLst>
              <a:ext uri="{FF2B5EF4-FFF2-40B4-BE49-F238E27FC236}">
                <a16:creationId xmlns:a16="http://schemas.microsoft.com/office/drawing/2014/main" id="{EE14A712-BEE9-4E49-978B-CD5FBA773C80}"/>
              </a:ext>
            </a:extLst>
          </p:cNvPr>
          <p:cNvSpPr>
            <a:spLocks/>
          </p:cNvSpPr>
          <p:nvPr/>
        </p:nvSpPr>
        <p:spPr bwMode="auto">
          <a:xfrm>
            <a:off x="4904649" y="2545566"/>
            <a:ext cx="445144" cy="206444"/>
          </a:xfrm>
          <a:custGeom>
            <a:avLst/>
            <a:gdLst>
              <a:gd name="T0" fmla="*/ 1240 w 1301"/>
              <a:gd name="T1" fmla="*/ 605 h 605"/>
              <a:gd name="T2" fmla="*/ 1301 w 1301"/>
              <a:gd name="T3" fmla="*/ 544 h 605"/>
              <a:gd name="T4" fmla="*/ 1301 w 1301"/>
              <a:gd name="T5" fmla="*/ 60 h 605"/>
              <a:gd name="T6" fmla="*/ 1240 w 1301"/>
              <a:gd name="T7" fmla="*/ 0 h 605"/>
              <a:gd name="T8" fmla="*/ 61 w 1301"/>
              <a:gd name="T9" fmla="*/ 0 h 605"/>
              <a:gd name="T10" fmla="*/ 0 w 1301"/>
              <a:gd name="T11" fmla="*/ 60 h 605"/>
              <a:gd name="T12" fmla="*/ 0 w 1301"/>
              <a:gd name="T13" fmla="*/ 544 h 605"/>
              <a:gd name="T14" fmla="*/ 61 w 1301"/>
              <a:gd name="T15" fmla="*/ 605 h 605"/>
              <a:gd name="T16" fmla="*/ 1240 w 1301"/>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1" h="605">
                <a:moveTo>
                  <a:pt x="1240" y="605"/>
                </a:moveTo>
                <a:cubicBezTo>
                  <a:pt x="1273" y="605"/>
                  <a:pt x="1301" y="577"/>
                  <a:pt x="1301" y="544"/>
                </a:cubicBezTo>
                <a:lnTo>
                  <a:pt x="1301" y="60"/>
                </a:lnTo>
                <a:cubicBezTo>
                  <a:pt x="1301" y="27"/>
                  <a:pt x="1273" y="0"/>
                  <a:pt x="1240" y="0"/>
                </a:cubicBezTo>
                <a:lnTo>
                  <a:pt x="61" y="0"/>
                </a:lnTo>
                <a:cubicBezTo>
                  <a:pt x="27" y="0"/>
                  <a:pt x="0" y="27"/>
                  <a:pt x="0" y="60"/>
                </a:cubicBezTo>
                <a:lnTo>
                  <a:pt x="0" y="544"/>
                </a:lnTo>
                <a:cubicBezTo>
                  <a:pt x="0" y="577"/>
                  <a:pt x="27" y="605"/>
                  <a:pt x="61" y="605"/>
                </a:cubicBezTo>
                <a:lnTo>
                  <a:pt x="1240" y="605"/>
                </a:lnTo>
                <a:close/>
              </a:path>
            </a:pathLst>
          </a:custGeom>
          <a:solidFill>
            <a:srgbClr val="DEE9C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66" name="Rectangle 148">
            <a:extLst>
              <a:ext uri="{FF2B5EF4-FFF2-40B4-BE49-F238E27FC236}">
                <a16:creationId xmlns:a16="http://schemas.microsoft.com/office/drawing/2014/main" id="{9A02B48A-68C9-4159-AB17-EE8425C27959}"/>
              </a:ext>
            </a:extLst>
          </p:cNvPr>
          <p:cNvSpPr>
            <a:spLocks noChangeArrowheads="1"/>
          </p:cNvSpPr>
          <p:nvPr/>
        </p:nvSpPr>
        <p:spPr bwMode="auto">
          <a:xfrm>
            <a:off x="4946583" y="2556857"/>
            <a:ext cx="355867"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Administer</a:t>
            </a:r>
            <a:endParaRPr lang="da-DK" altLang="da-DK" sz="914">
              <a:solidFill>
                <a:prstClr val="black"/>
              </a:solidFill>
              <a:cs typeface="+mn-cs"/>
            </a:endParaRPr>
          </a:p>
        </p:txBody>
      </p:sp>
      <p:sp>
        <p:nvSpPr>
          <p:cNvPr id="467" name="Rectangle 149">
            <a:extLst>
              <a:ext uri="{FF2B5EF4-FFF2-40B4-BE49-F238E27FC236}">
                <a16:creationId xmlns:a16="http://schemas.microsoft.com/office/drawing/2014/main" id="{F784D31B-5F64-4995-B311-54C93EE7FDBE}"/>
              </a:ext>
            </a:extLst>
          </p:cNvPr>
          <p:cNvSpPr>
            <a:spLocks noChangeArrowheads="1"/>
          </p:cNvSpPr>
          <p:nvPr/>
        </p:nvSpPr>
        <p:spPr bwMode="auto">
          <a:xfrm>
            <a:off x="4969162" y="2637499"/>
            <a:ext cx="31258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Database</a:t>
            </a:r>
            <a:endParaRPr lang="da-DK" altLang="da-DK" sz="914">
              <a:solidFill>
                <a:prstClr val="black"/>
              </a:solidFill>
              <a:cs typeface="+mn-cs"/>
            </a:endParaRPr>
          </a:p>
        </p:txBody>
      </p:sp>
      <p:sp>
        <p:nvSpPr>
          <p:cNvPr id="468" name="Freeform 150">
            <a:extLst>
              <a:ext uri="{FF2B5EF4-FFF2-40B4-BE49-F238E27FC236}">
                <a16:creationId xmlns:a16="http://schemas.microsoft.com/office/drawing/2014/main" id="{8BC53C34-3752-4AE6-881C-FDE608FFE692}"/>
              </a:ext>
            </a:extLst>
          </p:cNvPr>
          <p:cNvSpPr>
            <a:spLocks/>
          </p:cNvSpPr>
          <p:nvPr/>
        </p:nvSpPr>
        <p:spPr bwMode="auto">
          <a:xfrm>
            <a:off x="4874005" y="2276222"/>
            <a:ext cx="693521" cy="206444"/>
          </a:xfrm>
          <a:custGeom>
            <a:avLst/>
            <a:gdLst>
              <a:gd name="T0" fmla="*/ 1965 w 2025"/>
              <a:gd name="T1" fmla="*/ 604 h 604"/>
              <a:gd name="T2" fmla="*/ 2025 w 2025"/>
              <a:gd name="T3" fmla="*/ 544 h 604"/>
              <a:gd name="T4" fmla="*/ 2025 w 2025"/>
              <a:gd name="T5" fmla="*/ 60 h 604"/>
              <a:gd name="T6" fmla="*/ 1965 w 2025"/>
              <a:gd name="T7" fmla="*/ 0 h 604"/>
              <a:gd name="T8" fmla="*/ 60 w 2025"/>
              <a:gd name="T9" fmla="*/ 0 h 604"/>
              <a:gd name="T10" fmla="*/ 0 w 2025"/>
              <a:gd name="T11" fmla="*/ 60 h 604"/>
              <a:gd name="T12" fmla="*/ 0 w 2025"/>
              <a:gd name="T13" fmla="*/ 544 h 604"/>
              <a:gd name="T14" fmla="*/ 60 w 2025"/>
              <a:gd name="T15" fmla="*/ 604 h 604"/>
              <a:gd name="T16" fmla="*/ 1965 w 2025"/>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5" h="604">
                <a:moveTo>
                  <a:pt x="1965" y="604"/>
                </a:moveTo>
                <a:cubicBezTo>
                  <a:pt x="1998" y="604"/>
                  <a:pt x="2025" y="577"/>
                  <a:pt x="2025" y="544"/>
                </a:cubicBezTo>
                <a:lnTo>
                  <a:pt x="2025" y="60"/>
                </a:lnTo>
                <a:cubicBezTo>
                  <a:pt x="2025" y="27"/>
                  <a:pt x="1998" y="0"/>
                  <a:pt x="1965" y="0"/>
                </a:cubicBezTo>
                <a:lnTo>
                  <a:pt x="60" y="0"/>
                </a:lnTo>
                <a:cubicBezTo>
                  <a:pt x="27" y="0"/>
                  <a:pt x="0" y="27"/>
                  <a:pt x="0" y="60"/>
                </a:cubicBezTo>
                <a:lnTo>
                  <a:pt x="0" y="544"/>
                </a:lnTo>
                <a:cubicBezTo>
                  <a:pt x="0" y="577"/>
                  <a:pt x="27" y="604"/>
                  <a:pt x="60" y="604"/>
                </a:cubicBezTo>
                <a:lnTo>
                  <a:pt x="1965" y="604"/>
                </a:lnTo>
                <a:close/>
              </a:path>
            </a:pathLst>
          </a:custGeom>
          <a:solidFill>
            <a:srgbClr val="DEE9C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70" name="Rectangle 152">
            <a:extLst>
              <a:ext uri="{FF2B5EF4-FFF2-40B4-BE49-F238E27FC236}">
                <a16:creationId xmlns:a16="http://schemas.microsoft.com/office/drawing/2014/main" id="{54A88A2E-346A-47E5-A7F1-6B487A2CED63}"/>
              </a:ext>
            </a:extLst>
          </p:cNvPr>
          <p:cNvSpPr>
            <a:spLocks noChangeArrowheads="1"/>
          </p:cNvSpPr>
          <p:nvPr/>
        </p:nvSpPr>
        <p:spPr bwMode="auto">
          <a:xfrm>
            <a:off x="4944969" y="2331866"/>
            <a:ext cx="540212"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err="1">
                <a:solidFill>
                  <a:srgbClr val="000000"/>
                </a:solidFill>
                <a:latin typeface="Calibri" panose="020F0502020204030204" pitchFamily="34" charset="0"/>
                <a:cs typeface="+mn-cs"/>
              </a:rPr>
              <a:t>Generate</a:t>
            </a:r>
            <a:r>
              <a:rPr lang="da-DK" altLang="da-DK" sz="610" b="1" i="1" dirty="0">
                <a:solidFill>
                  <a:srgbClr val="000000"/>
                </a:solidFill>
                <a:latin typeface="Calibri" panose="020F0502020204030204" pitchFamily="34" charset="0"/>
                <a:cs typeface="+mn-cs"/>
              </a:rPr>
              <a:t> Report</a:t>
            </a:r>
            <a:endParaRPr lang="da-DK" altLang="da-DK" sz="914" dirty="0">
              <a:solidFill>
                <a:prstClr val="black"/>
              </a:solidFill>
              <a:cs typeface="+mn-cs"/>
            </a:endParaRPr>
          </a:p>
        </p:txBody>
      </p:sp>
      <p:sp>
        <p:nvSpPr>
          <p:cNvPr id="471" name="Rectangle 153">
            <a:extLst>
              <a:ext uri="{FF2B5EF4-FFF2-40B4-BE49-F238E27FC236}">
                <a16:creationId xmlns:a16="http://schemas.microsoft.com/office/drawing/2014/main" id="{BF3D518B-E5C4-422B-9607-DE37884C8EEA}"/>
              </a:ext>
            </a:extLst>
          </p:cNvPr>
          <p:cNvSpPr>
            <a:spLocks noChangeArrowheads="1"/>
          </p:cNvSpPr>
          <p:nvPr/>
        </p:nvSpPr>
        <p:spPr bwMode="auto">
          <a:xfrm>
            <a:off x="4377249" y="3019742"/>
            <a:ext cx="1541876" cy="135479"/>
          </a:xfrm>
          <a:prstGeom prst="rect">
            <a:avLst/>
          </a:prstGeom>
          <a:solidFill>
            <a:srgbClr val="EEECE1"/>
          </a:solidFill>
          <a:ln w="19050">
            <a:solidFill>
              <a:srgbClr val="000000"/>
            </a:solidFill>
            <a:miter lim="800000"/>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73" name="Rectangle 155">
            <a:extLst>
              <a:ext uri="{FF2B5EF4-FFF2-40B4-BE49-F238E27FC236}">
                <a16:creationId xmlns:a16="http://schemas.microsoft.com/office/drawing/2014/main" id="{BE7235BF-5D32-4989-AD27-43AF8B3CAA3A}"/>
              </a:ext>
            </a:extLst>
          </p:cNvPr>
          <p:cNvSpPr>
            <a:spLocks noChangeArrowheads="1"/>
          </p:cNvSpPr>
          <p:nvPr/>
        </p:nvSpPr>
        <p:spPr bwMode="auto">
          <a:xfrm>
            <a:off x="4994162" y="3035870"/>
            <a:ext cx="304571"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database</a:t>
            </a:r>
            <a:endParaRPr lang="da-DK" altLang="da-DK" sz="914">
              <a:solidFill>
                <a:prstClr val="black"/>
              </a:solidFill>
              <a:cs typeface="+mn-cs"/>
            </a:endParaRPr>
          </a:p>
        </p:txBody>
      </p:sp>
      <p:sp>
        <p:nvSpPr>
          <p:cNvPr id="474" name="Line 156">
            <a:extLst>
              <a:ext uri="{FF2B5EF4-FFF2-40B4-BE49-F238E27FC236}">
                <a16:creationId xmlns:a16="http://schemas.microsoft.com/office/drawing/2014/main" id="{F81FC8FE-243F-4EEE-B5D1-FB6F5C64E0F4}"/>
              </a:ext>
            </a:extLst>
          </p:cNvPr>
          <p:cNvSpPr>
            <a:spLocks noChangeShapeType="1"/>
          </p:cNvSpPr>
          <p:nvPr/>
        </p:nvSpPr>
        <p:spPr bwMode="auto">
          <a:xfrm>
            <a:off x="5919125" y="3010871"/>
            <a:ext cx="0" cy="154833"/>
          </a:xfrm>
          <a:prstGeom prst="line">
            <a:avLst/>
          </a:prstGeom>
          <a:noFill/>
          <a:ln w="30163" cap="rnd">
            <a:solidFill>
              <a:srgbClr val="EDE2D3"/>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75" name="Line 157">
            <a:extLst>
              <a:ext uri="{FF2B5EF4-FFF2-40B4-BE49-F238E27FC236}">
                <a16:creationId xmlns:a16="http://schemas.microsoft.com/office/drawing/2014/main" id="{7129E716-7BC4-4CE7-94C9-DB15DD5C9D40}"/>
              </a:ext>
            </a:extLst>
          </p:cNvPr>
          <p:cNvSpPr>
            <a:spLocks noChangeShapeType="1"/>
          </p:cNvSpPr>
          <p:nvPr/>
        </p:nvSpPr>
        <p:spPr bwMode="auto">
          <a:xfrm>
            <a:off x="4377250" y="3013290"/>
            <a:ext cx="0" cy="154833"/>
          </a:xfrm>
          <a:prstGeom prst="line">
            <a:avLst/>
          </a:prstGeom>
          <a:noFill/>
          <a:ln w="30163" cap="rnd">
            <a:solidFill>
              <a:srgbClr val="EDE2D3"/>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76" name="Line 158">
            <a:extLst>
              <a:ext uri="{FF2B5EF4-FFF2-40B4-BE49-F238E27FC236}">
                <a16:creationId xmlns:a16="http://schemas.microsoft.com/office/drawing/2014/main" id="{20EBAA64-20AC-4839-B7AD-B3A467EF17DF}"/>
              </a:ext>
            </a:extLst>
          </p:cNvPr>
          <p:cNvSpPr>
            <a:spLocks noChangeShapeType="1"/>
          </p:cNvSpPr>
          <p:nvPr/>
        </p:nvSpPr>
        <p:spPr bwMode="auto">
          <a:xfrm>
            <a:off x="4532082" y="2950390"/>
            <a:ext cx="0" cy="41128"/>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77" name="Freeform 159">
            <a:extLst>
              <a:ext uri="{FF2B5EF4-FFF2-40B4-BE49-F238E27FC236}">
                <a16:creationId xmlns:a16="http://schemas.microsoft.com/office/drawing/2014/main" id="{6FC79D41-304E-4668-BE61-E7C6B200325B}"/>
              </a:ext>
            </a:extLst>
          </p:cNvPr>
          <p:cNvSpPr>
            <a:spLocks/>
          </p:cNvSpPr>
          <p:nvPr/>
        </p:nvSpPr>
        <p:spPr bwMode="auto">
          <a:xfrm>
            <a:off x="4512729" y="2920552"/>
            <a:ext cx="39514" cy="39515"/>
          </a:xfrm>
          <a:custGeom>
            <a:avLst/>
            <a:gdLst>
              <a:gd name="T0" fmla="*/ 58 w 115"/>
              <a:gd name="T1" fmla="*/ 0 h 115"/>
              <a:gd name="T2" fmla="*/ 115 w 115"/>
              <a:gd name="T3" fmla="*/ 115 h 115"/>
              <a:gd name="T4" fmla="*/ 0 w 115"/>
              <a:gd name="T5" fmla="*/ 115 h 115"/>
              <a:gd name="T6" fmla="*/ 58 w 115"/>
              <a:gd name="T7" fmla="*/ 0 h 115"/>
            </a:gdLst>
            <a:ahLst/>
            <a:cxnLst>
              <a:cxn ang="0">
                <a:pos x="T0" y="T1"/>
              </a:cxn>
              <a:cxn ang="0">
                <a:pos x="T2" y="T3"/>
              </a:cxn>
              <a:cxn ang="0">
                <a:pos x="T4" y="T5"/>
              </a:cxn>
              <a:cxn ang="0">
                <a:pos x="T6" y="T7"/>
              </a:cxn>
            </a:cxnLst>
            <a:rect l="0" t="0" r="r" b="b"/>
            <a:pathLst>
              <a:path w="115" h="115">
                <a:moveTo>
                  <a:pt x="58" y="0"/>
                </a:moveTo>
                <a:lnTo>
                  <a:pt x="115" y="115"/>
                </a:lnTo>
                <a:cubicBezTo>
                  <a:pt x="79" y="97"/>
                  <a:pt x="37" y="97"/>
                  <a:pt x="0" y="115"/>
                </a:cubicBezTo>
                <a:lnTo>
                  <a:pt x="58" y="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78" name="Freeform 160">
            <a:extLst>
              <a:ext uri="{FF2B5EF4-FFF2-40B4-BE49-F238E27FC236}">
                <a16:creationId xmlns:a16="http://schemas.microsoft.com/office/drawing/2014/main" id="{704881CD-1C0C-4927-BF12-532D338853A1}"/>
              </a:ext>
            </a:extLst>
          </p:cNvPr>
          <p:cNvSpPr>
            <a:spLocks/>
          </p:cNvSpPr>
          <p:nvPr/>
        </p:nvSpPr>
        <p:spPr bwMode="auto">
          <a:xfrm>
            <a:off x="4512729" y="2981840"/>
            <a:ext cx="39514" cy="39515"/>
          </a:xfrm>
          <a:custGeom>
            <a:avLst/>
            <a:gdLst>
              <a:gd name="T0" fmla="*/ 58 w 115"/>
              <a:gd name="T1" fmla="*/ 116 h 116"/>
              <a:gd name="T2" fmla="*/ 0 w 115"/>
              <a:gd name="T3" fmla="*/ 0 h 116"/>
              <a:gd name="T4" fmla="*/ 115 w 115"/>
              <a:gd name="T5" fmla="*/ 0 h 116"/>
              <a:gd name="T6" fmla="*/ 58 w 115"/>
              <a:gd name="T7" fmla="*/ 116 h 116"/>
            </a:gdLst>
            <a:ahLst/>
            <a:cxnLst>
              <a:cxn ang="0">
                <a:pos x="T0" y="T1"/>
              </a:cxn>
              <a:cxn ang="0">
                <a:pos x="T2" y="T3"/>
              </a:cxn>
              <a:cxn ang="0">
                <a:pos x="T4" y="T5"/>
              </a:cxn>
              <a:cxn ang="0">
                <a:pos x="T6" y="T7"/>
              </a:cxn>
            </a:cxnLst>
            <a:rect l="0" t="0" r="r" b="b"/>
            <a:pathLst>
              <a:path w="115" h="116">
                <a:moveTo>
                  <a:pt x="58" y="116"/>
                </a:moveTo>
                <a:lnTo>
                  <a:pt x="0" y="0"/>
                </a:lnTo>
                <a:cubicBezTo>
                  <a:pt x="37" y="19"/>
                  <a:pt x="79" y="19"/>
                  <a:pt x="115" y="0"/>
                </a:cubicBezTo>
                <a:lnTo>
                  <a:pt x="58" y="116"/>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79" name="Line 161">
            <a:extLst>
              <a:ext uri="{FF2B5EF4-FFF2-40B4-BE49-F238E27FC236}">
                <a16:creationId xmlns:a16="http://schemas.microsoft.com/office/drawing/2014/main" id="{86D316D8-D8AF-4BBC-8CED-CA1FB68C4B8E}"/>
              </a:ext>
            </a:extLst>
          </p:cNvPr>
          <p:cNvSpPr>
            <a:spLocks noChangeShapeType="1"/>
          </p:cNvSpPr>
          <p:nvPr/>
        </p:nvSpPr>
        <p:spPr bwMode="auto">
          <a:xfrm>
            <a:off x="5127221" y="2781849"/>
            <a:ext cx="0" cy="208056"/>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0" name="Freeform 162">
            <a:extLst>
              <a:ext uri="{FF2B5EF4-FFF2-40B4-BE49-F238E27FC236}">
                <a16:creationId xmlns:a16="http://schemas.microsoft.com/office/drawing/2014/main" id="{4C542667-39C9-41D1-B4BE-2E0A096DB06B}"/>
              </a:ext>
            </a:extLst>
          </p:cNvPr>
          <p:cNvSpPr>
            <a:spLocks/>
          </p:cNvSpPr>
          <p:nvPr/>
        </p:nvSpPr>
        <p:spPr bwMode="auto">
          <a:xfrm>
            <a:off x="5107867" y="2752010"/>
            <a:ext cx="39514" cy="39515"/>
          </a:xfrm>
          <a:custGeom>
            <a:avLst/>
            <a:gdLst>
              <a:gd name="T0" fmla="*/ 57 w 115"/>
              <a:gd name="T1" fmla="*/ 0 h 115"/>
              <a:gd name="T2" fmla="*/ 115 w 115"/>
              <a:gd name="T3" fmla="*/ 115 h 115"/>
              <a:gd name="T4" fmla="*/ 0 w 115"/>
              <a:gd name="T5" fmla="*/ 115 h 115"/>
              <a:gd name="T6" fmla="*/ 57 w 115"/>
              <a:gd name="T7" fmla="*/ 0 h 115"/>
            </a:gdLst>
            <a:ahLst/>
            <a:cxnLst>
              <a:cxn ang="0">
                <a:pos x="T0" y="T1"/>
              </a:cxn>
              <a:cxn ang="0">
                <a:pos x="T2" y="T3"/>
              </a:cxn>
              <a:cxn ang="0">
                <a:pos x="T4" y="T5"/>
              </a:cxn>
              <a:cxn ang="0">
                <a:pos x="T6" y="T7"/>
              </a:cxn>
            </a:cxnLst>
            <a:rect l="0" t="0" r="r" b="b"/>
            <a:pathLst>
              <a:path w="115" h="115">
                <a:moveTo>
                  <a:pt x="57" y="0"/>
                </a:moveTo>
                <a:lnTo>
                  <a:pt x="115" y="115"/>
                </a:lnTo>
                <a:cubicBezTo>
                  <a:pt x="79" y="97"/>
                  <a:pt x="36" y="97"/>
                  <a:pt x="0" y="115"/>
                </a:cubicBezTo>
                <a:lnTo>
                  <a:pt x="57"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1" name="Freeform 163">
            <a:extLst>
              <a:ext uri="{FF2B5EF4-FFF2-40B4-BE49-F238E27FC236}">
                <a16:creationId xmlns:a16="http://schemas.microsoft.com/office/drawing/2014/main" id="{1664C8D7-5C99-40A6-976B-089BDABEF3FB}"/>
              </a:ext>
            </a:extLst>
          </p:cNvPr>
          <p:cNvSpPr>
            <a:spLocks/>
          </p:cNvSpPr>
          <p:nvPr/>
        </p:nvSpPr>
        <p:spPr bwMode="auto">
          <a:xfrm>
            <a:off x="5107867" y="2980227"/>
            <a:ext cx="39514" cy="39515"/>
          </a:xfrm>
          <a:custGeom>
            <a:avLst/>
            <a:gdLst>
              <a:gd name="T0" fmla="*/ 57 w 115"/>
              <a:gd name="T1" fmla="*/ 115 h 115"/>
              <a:gd name="T2" fmla="*/ 0 w 115"/>
              <a:gd name="T3" fmla="*/ 0 h 115"/>
              <a:gd name="T4" fmla="*/ 115 w 115"/>
              <a:gd name="T5" fmla="*/ 0 h 115"/>
              <a:gd name="T6" fmla="*/ 57 w 115"/>
              <a:gd name="T7" fmla="*/ 115 h 115"/>
            </a:gdLst>
            <a:ahLst/>
            <a:cxnLst>
              <a:cxn ang="0">
                <a:pos x="T0" y="T1"/>
              </a:cxn>
              <a:cxn ang="0">
                <a:pos x="T2" y="T3"/>
              </a:cxn>
              <a:cxn ang="0">
                <a:pos x="T4" y="T5"/>
              </a:cxn>
              <a:cxn ang="0">
                <a:pos x="T6" y="T7"/>
              </a:cxn>
            </a:cxnLst>
            <a:rect l="0" t="0" r="r" b="b"/>
            <a:pathLst>
              <a:path w="115" h="115">
                <a:moveTo>
                  <a:pt x="57" y="115"/>
                </a:moveTo>
                <a:lnTo>
                  <a:pt x="0" y="0"/>
                </a:lnTo>
                <a:cubicBezTo>
                  <a:pt x="36" y="18"/>
                  <a:pt x="79" y="18"/>
                  <a:pt x="115" y="0"/>
                </a:cubicBezTo>
                <a:lnTo>
                  <a:pt x="57"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2" name="Line 164">
            <a:extLst>
              <a:ext uri="{FF2B5EF4-FFF2-40B4-BE49-F238E27FC236}">
                <a16:creationId xmlns:a16="http://schemas.microsoft.com/office/drawing/2014/main" id="{0CCFBF64-6AC3-4289-8F54-97F49A26C998}"/>
              </a:ext>
            </a:extLst>
          </p:cNvPr>
          <p:cNvSpPr>
            <a:spLocks noChangeShapeType="1"/>
          </p:cNvSpPr>
          <p:nvPr/>
        </p:nvSpPr>
        <p:spPr bwMode="auto">
          <a:xfrm>
            <a:off x="5443337" y="2513310"/>
            <a:ext cx="4839" cy="476595"/>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3" name="Freeform 165">
            <a:extLst>
              <a:ext uri="{FF2B5EF4-FFF2-40B4-BE49-F238E27FC236}">
                <a16:creationId xmlns:a16="http://schemas.microsoft.com/office/drawing/2014/main" id="{FBE6175A-D18E-4CE2-85B6-C136B1777746}"/>
              </a:ext>
            </a:extLst>
          </p:cNvPr>
          <p:cNvSpPr>
            <a:spLocks/>
          </p:cNvSpPr>
          <p:nvPr/>
        </p:nvSpPr>
        <p:spPr bwMode="auto">
          <a:xfrm>
            <a:off x="5423983" y="2482666"/>
            <a:ext cx="38708" cy="40321"/>
          </a:xfrm>
          <a:custGeom>
            <a:avLst/>
            <a:gdLst>
              <a:gd name="T0" fmla="*/ 57 w 115"/>
              <a:gd name="T1" fmla="*/ 0 h 116"/>
              <a:gd name="T2" fmla="*/ 115 w 115"/>
              <a:gd name="T3" fmla="*/ 115 h 116"/>
              <a:gd name="T4" fmla="*/ 0 w 115"/>
              <a:gd name="T5" fmla="*/ 116 h 116"/>
              <a:gd name="T6" fmla="*/ 57 w 115"/>
              <a:gd name="T7" fmla="*/ 0 h 116"/>
            </a:gdLst>
            <a:ahLst/>
            <a:cxnLst>
              <a:cxn ang="0">
                <a:pos x="T0" y="T1"/>
              </a:cxn>
              <a:cxn ang="0">
                <a:pos x="T2" y="T3"/>
              </a:cxn>
              <a:cxn ang="0">
                <a:pos x="T4" y="T5"/>
              </a:cxn>
              <a:cxn ang="0">
                <a:pos x="T6" y="T7"/>
              </a:cxn>
            </a:cxnLst>
            <a:rect l="0" t="0" r="r" b="b"/>
            <a:pathLst>
              <a:path w="115" h="116">
                <a:moveTo>
                  <a:pt x="57" y="0"/>
                </a:moveTo>
                <a:lnTo>
                  <a:pt x="115" y="115"/>
                </a:lnTo>
                <a:cubicBezTo>
                  <a:pt x="79" y="97"/>
                  <a:pt x="36" y="98"/>
                  <a:pt x="0" y="116"/>
                </a:cubicBezTo>
                <a:lnTo>
                  <a:pt x="57" y="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4" name="Freeform 166">
            <a:extLst>
              <a:ext uri="{FF2B5EF4-FFF2-40B4-BE49-F238E27FC236}">
                <a16:creationId xmlns:a16="http://schemas.microsoft.com/office/drawing/2014/main" id="{9C7C6336-86EF-439B-B533-4C4E1B2930B1}"/>
              </a:ext>
            </a:extLst>
          </p:cNvPr>
          <p:cNvSpPr>
            <a:spLocks/>
          </p:cNvSpPr>
          <p:nvPr/>
        </p:nvSpPr>
        <p:spPr bwMode="auto">
          <a:xfrm>
            <a:off x="5428016" y="2980227"/>
            <a:ext cx="39514" cy="39515"/>
          </a:xfrm>
          <a:custGeom>
            <a:avLst/>
            <a:gdLst>
              <a:gd name="T0" fmla="*/ 59 w 115"/>
              <a:gd name="T1" fmla="*/ 115 h 115"/>
              <a:gd name="T2" fmla="*/ 0 w 115"/>
              <a:gd name="T3" fmla="*/ 1 h 115"/>
              <a:gd name="T4" fmla="*/ 115 w 115"/>
              <a:gd name="T5" fmla="*/ 0 h 115"/>
              <a:gd name="T6" fmla="*/ 59 w 115"/>
              <a:gd name="T7" fmla="*/ 115 h 115"/>
            </a:gdLst>
            <a:ahLst/>
            <a:cxnLst>
              <a:cxn ang="0">
                <a:pos x="T0" y="T1"/>
              </a:cxn>
              <a:cxn ang="0">
                <a:pos x="T2" y="T3"/>
              </a:cxn>
              <a:cxn ang="0">
                <a:pos x="T4" y="T5"/>
              </a:cxn>
              <a:cxn ang="0">
                <a:pos x="T6" y="T7"/>
              </a:cxn>
            </a:cxnLst>
            <a:rect l="0" t="0" r="r" b="b"/>
            <a:pathLst>
              <a:path w="115" h="115">
                <a:moveTo>
                  <a:pt x="59" y="115"/>
                </a:moveTo>
                <a:lnTo>
                  <a:pt x="0" y="1"/>
                </a:lnTo>
                <a:cubicBezTo>
                  <a:pt x="36" y="18"/>
                  <a:pt x="79" y="18"/>
                  <a:pt x="115" y="0"/>
                </a:cubicBezTo>
                <a:lnTo>
                  <a:pt x="59" y="115"/>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5" name="Line 167">
            <a:extLst>
              <a:ext uri="{FF2B5EF4-FFF2-40B4-BE49-F238E27FC236}">
                <a16:creationId xmlns:a16="http://schemas.microsoft.com/office/drawing/2014/main" id="{3DD396B2-650B-4416-85B3-0729B8B7E063}"/>
              </a:ext>
            </a:extLst>
          </p:cNvPr>
          <p:cNvSpPr>
            <a:spLocks noChangeShapeType="1"/>
          </p:cNvSpPr>
          <p:nvPr/>
        </p:nvSpPr>
        <p:spPr bwMode="auto">
          <a:xfrm>
            <a:off x="5737681" y="2781848"/>
            <a:ext cx="0" cy="201605"/>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6" name="Freeform 168">
            <a:extLst>
              <a:ext uri="{FF2B5EF4-FFF2-40B4-BE49-F238E27FC236}">
                <a16:creationId xmlns:a16="http://schemas.microsoft.com/office/drawing/2014/main" id="{10AC136B-47C8-46B2-A5F7-7DBC45EF695A}"/>
              </a:ext>
            </a:extLst>
          </p:cNvPr>
          <p:cNvSpPr>
            <a:spLocks/>
          </p:cNvSpPr>
          <p:nvPr/>
        </p:nvSpPr>
        <p:spPr bwMode="auto">
          <a:xfrm>
            <a:off x="5718327" y="2752010"/>
            <a:ext cx="39514" cy="39515"/>
          </a:xfrm>
          <a:custGeom>
            <a:avLst/>
            <a:gdLst>
              <a:gd name="T0" fmla="*/ 57 w 115"/>
              <a:gd name="T1" fmla="*/ 0 h 115"/>
              <a:gd name="T2" fmla="*/ 115 w 115"/>
              <a:gd name="T3" fmla="*/ 115 h 115"/>
              <a:gd name="T4" fmla="*/ 0 w 115"/>
              <a:gd name="T5" fmla="*/ 115 h 115"/>
              <a:gd name="T6" fmla="*/ 57 w 115"/>
              <a:gd name="T7" fmla="*/ 0 h 115"/>
            </a:gdLst>
            <a:ahLst/>
            <a:cxnLst>
              <a:cxn ang="0">
                <a:pos x="T0" y="T1"/>
              </a:cxn>
              <a:cxn ang="0">
                <a:pos x="T2" y="T3"/>
              </a:cxn>
              <a:cxn ang="0">
                <a:pos x="T4" y="T5"/>
              </a:cxn>
              <a:cxn ang="0">
                <a:pos x="T6" y="T7"/>
              </a:cxn>
            </a:cxnLst>
            <a:rect l="0" t="0" r="r" b="b"/>
            <a:pathLst>
              <a:path w="115" h="115">
                <a:moveTo>
                  <a:pt x="57" y="0"/>
                </a:moveTo>
                <a:lnTo>
                  <a:pt x="115" y="115"/>
                </a:lnTo>
                <a:cubicBezTo>
                  <a:pt x="79" y="97"/>
                  <a:pt x="36" y="97"/>
                  <a:pt x="0" y="115"/>
                </a:cubicBezTo>
                <a:lnTo>
                  <a:pt x="57"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7" name="Freeform 169">
            <a:extLst>
              <a:ext uri="{FF2B5EF4-FFF2-40B4-BE49-F238E27FC236}">
                <a16:creationId xmlns:a16="http://schemas.microsoft.com/office/drawing/2014/main" id="{99654AEA-1F08-43FE-B02C-F7EE53C5D44A}"/>
              </a:ext>
            </a:extLst>
          </p:cNvPr>
          <p:cNvSpPr>
            <a:spLocks/>
          </p:cNvSpPr>
          <p:nvPr/>
        </p:nvSpPr>
        <p:spPr bwMode="auto">
          <a:xfrm>
            <a:off x="5718327" y="2973776"/>
            <a:ext cx="39514" cy="39515"/>
          </a:xfrm>
          <a:custGeom>
            <a:avLst/>
            <a:gdLst>
              <a:gd name="T0" fmla="*/ 57 w 115"/>
              <a:gd name="T1" fmla="*/ 115 h 115"/>
              <a:gd name="T2" fmla="*/ 0 w 115"/>
              <a:gd name="T3" fmla="*/ 0 h 115"/>
              <a:gd name="T4" fmla="*/ 115 w 115"/>
              <a:gd name="T5" fmla="*/ 0 h 115"/>
              <a:gd name="T6" fmla="*/ 57 w 115"/>
              <a:gd name="T7" fmla="*/ 115 h 115"/>
            </a:gdLst>
            <a:ahLst/>
            <a:cxnLst>
              <a:cxn ang="0">
                <a:pos x="T0" y="T1"/>
              </a:cxn>
              <a:cxn ang="0">
                <a:pos x="T2" y="T3"/>
              </a:cxn>
              <a:cxn ang="0">
                <a:pos x="T4" y="T5"/>
              </a:cxn>
              <a:cxn ang="0">
                <a:pos x="T6" y="T7"/>
              </a:cxn>
            </a:cxnLst>
            <a:rect l="0" t="0" r="r" b="b"/>
            <a:pathLst>
              <a:path w="115" h="115">
                <a:moveTo>
                  <a:pt x="57" y="115"/>
                </a:moveTo>
                <a:lnTo>
                  <a:pt x="0" y="0"/>
                </a:lnTo>
                <a:cubicBezTo>
                  <a:pt x="36" y="18"/>
                  <a:pt x="79" y="18"/>
                  <a:pt x="115" y="0"/>
                </a:cubicBezTo>
                <a:lnTo>
                  <a:pt x="57"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8" name="Freeform 170">
            <a:extLst>
              <a:ext uri="{FF2B5EF4-FFF2-40B4-BE49-F238E27FC236}">
                <a16:creationId xmlns:a16="http://schemas.microsoft.com/office/drawing/2014/main" id="{BDF07578-927F-4961-A909-3B73C9C30B7C}"/>
              </a:ext>
            </a:extLst>
          </p:cNvPr>
          <p:cNvSpPr>
            <a:spLocks/>
          </p:cNvSpPr>
          <p:nvPr/>
        </p:nvSpPr>
        <p:spPr bwMode="auto">
          <a:xfrm>
            <a:off x="4194999" y="2219773"/>
            <a:ext cx="2034598" cy="2814407"/>
          </a:xfrm>
          <a:custGeom>
            <a:avLst/>
            <a:gdLst>
              <a:gd name="T0" fmla="*/ 1272 w 2523"/>
              <a:gd name="T1" fmla="*/ 33 h 3490"/>
              <a:gd name="T2" fmla="*/ 1272 w 2523"/>
              <a:gd name="T3" fmla="*/ 0 h 3490"/>
              <a:gd name="T4" fmla="*/ 2523 w 2523"/>
              <a:gd name="T5" fmla="*/ 0 h 3490"/>
              <a:gd name="T6" fmla="*/ 2523 w 2523"/>
              <a:gd name="T7" fmla="*/ 3490 h 3490"/>
              <a:gd name="T8" fmla="*/ 0 w 2523"/>
              <a:gd name="T9" fmla="*/ 3490 h 3490"/>
            </a:gdLst>
            <a:ahLst/>
            <a:cxnLst>
              <a:cxn ang="0">
                <a:pos x="T0" y="T1"/>
              </a:cxn>
              <a:cxn ang="0">
                <a:pos x="T2" y="T3"/>
              </a:cxn>
              <a:cxn ang="0">
                <a:pos x="T4" y="T5"/>
              </a:cxn>
              <a:cxn ang="0">
                <a:pos x="T6" y="T7"/>
              </a:cxn>
              <a:cxn ang="0">
                <a:pos x="T8" y="T9"/>
              </a:cxn>
            </a:cxnLst>
            <a:rect l="0" t="0" r="r" b="b"/>
            <a:pathLst>
              <a:path w="2523" h="3490">
                <a:moveTo>
                  <a:pt x="1272" y="33"/>
                </a:moveTo>
                <a:lnTo>
                  <a:pt x="1272" y="0"/>
                </a:lnTo>
                <a:lnTo>
                  <a:pt x="2523" y="0"/>
                </a:lnTo>
                <a:lnTo>
                  <a:pt x="2523" y="3490"/>
                </a:lnTo>
                <a:lnTo>
                  <a:pt x="0" y="349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89" name="Freeform 171">
            <a:extLst>
              <a:ext uri="{FF2B5EF4-FFF2-40B4-BE49-F238E27FC236}">
                <a16:creationId xmlns:a16="http://schemas.microsoft.com/office/drawing/2014/main" id="{55A77A96-2CEE-4A47-B3F5-EA35C2570930}"/>
              </a:ext>
            </a:extLst>
          </p:cNvPr>
          <p:cNvSpPr>
            <a:spLocks/>
          </p:cNvSpPr>
          <p:nvPr/>
        </p:nvSpPr>
        <p:spPr bwMode="auto">
          <a:xfrm>
            <a:off x="5200605" y="2236708"/>
            <a:ext cx="39514" cy="39515"/>
          </a:xfrm>
          <a:custGeom>
            <a:avLst/>
            <a:gdLst>
              <a:gd name="T0" fmla="*/ 58 w 115"/>
              <a:gd name="T1" fmla="*/ 116 h 116"/>
              <a:gd name="T2" fmla="*/ 0 w 115"/>
              <a:gd name="T3" fmla="*/ 0 h 116"/>
              <a:gd name="T4" fmla="*/ 115 w 115"/>
              <a:gd name="T5" fmla="*/ 0 h 116"/>
              <a:gd name="T6" fmla="*/ 58 w 115"/>
              <a:gd name="T7" fmla="*/ 116 h 116"/>
            </a:gdLst>
            <a:ahLst/>
            <a:cxnLst>
              <a:cxn ang="0">
                <a:pos x="T0" y="T1"/>
              </a:cxn>
              <a:cxn ang="0">
                <a:pos x="T2" y="T3"/>
              </a:cxn>
              <a:cxn ang="0">
                <a:pos x="T4" y="T5"/>
              </a:cxn>
              <a:cxn ang="0">
                <a:pos x="T6" y="T7"/>
              </a:cxn>
            </a:cxnLst>
            <a:rect l="0" t="0" r="r" b="b"/>
            <a:pathLst>
              <a:path w="115" h="116">
                <a:moveTo>
                  <a:pt x="58" y="116"/>
                </a:moveTo>
                <a:lnTo>
                  <a:pt x="0" y="0"/>
                </a:lnTo>
                <a:cubicBezTo>
                  <a:pt x="36" y="19"/>
                  <a:pt x="79" y="19"/>
                  <a:pt x="115" y="0"/>
                </a:cubicBezTo>
                <a:lnTo>
                  <a:pt x="58" y="116"/>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90" name="Freeform 172">
            <a:extLst>
              <a:ext uri="{FF2B5EF4-FFF2-40B4-BE49-F238E27FC236}">
                <a16:creationId xmlns:a16="http://schemas.microsoft.com/office/drawing/2014/main" id="{3E4E98EB-0FAF-4B8D-A918-C20148ABBB49}"/>
              </a:ext>
            </a:extLst>
          </p:cNvPr>
          <p:cNvSpPr>
            <a:spLocks/>
          </p:cNvSpPr>
          <p:nvPr/>
        </p:nvSpPr>
        <p:spPr bwMode="auto">
          <a:xfrm>
            <a:off x="4165162" y="5014826"/>
            <a:ext cx="39514" cy="39515"/>
          </a:xfrm>
          <a:custGeom>
            <a:avLst/>
            <a:gdLst>
              <a:gd name="T0" fmla="*/ 0 w 116"/>
              <a:gd name="T1" fmla="*/ 58 h 115"/>
              <a:gd name="T2" fmla="*/ 116 w 116"/>
              <a:gd name="T3" fmla="*/ 0 h 115"/>
              <a:gd name="T4" fmla="*/ 116 w 116"/>
              <a:gd name="T5" fmla="*/ 115 h 115"/>
              <a:gd name="T6" fmla="*/ 0 w 116"/>
              <a:gd name="T7" fmla="*/ 58 h 115"/>
            </a:gdLst>
            <a:ahLst/>
            <a:cxnLst>
              <a:cxn ang="0">
                <a:pos x="T0" y="T1"/>
              </a:cxn>
              <a:cxn ang="0">
                <a:pos x="T2" y="T3"/>
              </a:cxn>
              <a:cxn ang="0">
                <a:pos x="T4" y="T5"/>
              </a:cxn>
              <a:cxn ang="0">
                <a:pos x="T6" y="T7"/>
              </a:cxn>
            </a:cxnLst>
            <a:rect l="0" t="0" r="r" b="b"/>
            <a:pathLst>
              <a:path w="116" h="115">
                <a:moveTo>
                  <a:pt x="0" y="58"/>
                </a:moveTo>
                <a:lnTo>
                  <a:pt x="116" y="0"/>
                </a:lnTo>
                <a:cubicBezTo>
                  <a:pt x="98" y="36"/>
                  <a:pt x="98" y="79"/>
                  <a:pt x="116" y="115"/>
                </a:cubicBezTo>
                <a:lnTo>
                  <a:pt x="0"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91" name="Freeform 173">
            <a:extLst>
              <a:ext uri="{FF2B5EF4-FFF2-40B4-BE49-F238E27FC236}">
                <a16:creationId xmlns:a16="http://schemas.microsoft.com/office/drawing/2014/main" id="{BD8AD6BD-0ED4-4B09-9FC4-875F7885B4F1}"/>
              </a:ext>
            </a:extLst>
          </p:cNvPr>
          <p:cNvSpPr>
            <a:spLocks/>
          </p:cNvSpPr>
          <p:nvPr/>
        </p:nvSpPr>
        <p:spPr bwMode="auto">
          <a:xfrm>
            <a:off x="3212779" y="5405940"/>
            <a:ext cx="331438" cy="258861"/>
          </a:xfrm>
          <a:custGeom>
            <a:avLst/>
            <a:gdLst>
              <a:gd name="T0" fmla="*/ 907 w 967"/>
              <a:gd name="T1" fmla="*/ 756 h 756"/>
              <a:gd name="T2" fmla="*/ 967 w 967"/>
              <a:gd name="T3" fmla="*/ 696 h 756"/>
              <a:gd name="T4" fmla="*/ 967 w 967"/>
              <a:gd name="T5" fmla="*/ 61 h 756"/>
              <a:gd name="T6" fmla="*/ 907 w 967"/>
              <a:gd name="T7" fmla="*/ 0 h 756"/>
              <a:gd name="T8" fmla="*/ 60 w 967"/>
              <a:gd name="T9" fmla="*/ 0 h 756"/>
              <a:gd name="T10" fmla="*/ 0 w 967"/>
              <a:gd name="T11" fmla="*/ 61 h 756"/>
              <a:gd name="T12" fmla="*/ 0 w 967"/>
              <a:gd name="T13" fmla="*/ 696 h 756"/>
              <a:gd name="T14" fmla="*/ 60 w 967"/>
              <a:gd name="T15" fmla="*/ 756 h 756"/>
              <a:gd name="T16" fmla="*/ 907 w 967"/>
              <a:gd name="T17"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7" h="756">
                <a:moveTo>
                  <a:pt x="907" y="756"/>
                </a:moveTo>
                <a:cubicBezTo>
                  <a:pt x="940" y="756"/>
                  <a:pt x="967" y="729"/>
                  <a:pt x="967" y="696"/>
                </a:cubicBezTo>
                <a:lnTo>
                  <a:pt x="967" y="61"/>
                </a:lnTo>
                <a:cubicBezTo>
                  <a:pt x="967" y="27"/>
                  <a:pt x="940" y="0"/>
                  <a:pt x="907" y="0"/>
                </a:cubicBezTo>
                <a:lnTo>
                  <a:pt x="60" y="0"/>
                </a:lnTo>
                <a:cubicBezTo>
                  <a:pt x="27" y="0"/>
                  <a:pt x="0" y="27"/>
                  <a:pt x="0" y="61"/>
                </a:cubicBezTo>
                <a:lnTo>
                  <a:pt x="0" y="696"/>
                </a:lnTo>
                <a:cubicBezTo>
                  <a:pt x="0" y="729"/>
                  <a:pt x="27" y="756"/>
                  <a:pt x="60" y="756"/>
                </a:cubicBezTo>
                <a:lnTo>
                  <a:pt x="907" y="756"/>
                </a:lnTo>
                <a:close/>
              </a:path>
            </a:pathLst>
          </a:custGeom>
          <a:solidFill>
            <a:srgbClr val="CED9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93" name="Rectangle 175">
            <a:extLst>
              <a:ext uri="{FF2B5EF4-FFF2-40B4-BE49-F238E27FC236}">
                <a16:creationId xmlns:a16="http://schemas.microsoft.com/office/drawing/2014/main" id="{94606EFE-2694-40CE-832F-8C14C6ECC72A}"/>
              </a:ext>
            </a:extLst>
          </p:cNvPr>
          <p:cNvSpPr>
            <a:spLocks noChangeArrowheads="1"/>
          </p:cNvSpPr>
          <p:nvPr/>
        </p:nvSpPr>
        <p:spPr bwMode="auto">
          <a:xfrm>
            <a:off x="3245035" y="5403520"/>
            <a:ext cx="28052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Physical </a:t>
            </a:r>
            <a:endParaRPr lang="da-DK" altLang="da-DK" sz="914">
              <a:solidFill>
                <a:prstClr val="black"/>
              </a:solidFill>
              <a:cs typeface="+mn-cs"/>
            </a:endParaRPr>
          </a:p>
        </p:txBody>
      </p:sp>
      <p:sp>
        <p:nvSpPr>
          <p:cNvPr id="494" name="Rectangle 176">
            <a:extLst>
              <a:ext uri="{FF2B5EF4-FFF2-40B4-BE49-F238E27FC236}">
                <a16:creationId xmlns:a16="http://schemas.microsoft.com/office/drawing/2014/main" id="{4DA77E48-B101-4FAE-A7D2-B9D77588E446}"/>
              </a:ext>
            </a:extLst>
          </p:cNvPr>
          <p:cNvSpPr>
            <a:spLocks noChangeArrowheads="1"/>
          </p:cNvSpPr>
          <p:nvPr/>
        </p:nvSpPr>
        <p:spPr bwMode="auto">
          <a:xfrm>
            <a:off x="3270841" y="5484162"/>
            <a:ext cx="22923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Access </a:t>
            </a:r>
            <a:endParaRPr lang="da-DK" altLang="da-DK" sz="914">
              <a:solidFill>
                <a:prstClr val="black"/>
              </a:solidFill>
              <a:cs typeface="+mn-cs"/>
            </a:endParaRPr>
          </a:p>
        </p:txBody>
      </p:sp>
      <p:sp>
        <p:nvSpPr>
          <p:cNvPr id="495" name="Rectangle 177">
            <a:extLst>
              <a:ext uri="{FF2B5EF4-FFF2-40B4-BE49-F238E27FC236}">
                <a16:creationId xmlns:a16="http://schemas.microsoft.com/office/drawing/2014/main" id="{103A97CC-72E1-4228-8AF3-DD7812CB163E}"/>
              </a:ext>
            </a:extLst>
          </p:cNvPr>
          <p:cNvSpPr>
            <a:spLocks noChangeArrowheads="1"/>
          </p:cNvSpPr>
          <p:nvPr/>
        </p:nvSpPr>
        <p:spPr bwMode="auto">
          <a:xfrm>
            <a:off x="3257132" y="5563998"/>
            <a:ext cx="238848"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Control</a:t>
            </a:r>
            <a:endParaRPr lang="da-DK" altLang="da-DK" sz="914">
              <a:solidFill>
                <a:prstClr val="black"/>
              </a:solidFill>
              <a:cs typeface="+mn-cs"/>
            </a:endParaRPr>
          </a:p>
        </p:txBody>
      </p:sp>
      <p:sp>
        <p:nvSpPr>
          <p:cNvPr id="496" name="Freeform 178">
            <a:extLst>
              <a:ext uri="{FF2B5EF4-FFF2-40B4-BE49-F238E27FC236}">
                <a16:creationId xmlns:a16="http://schemas.microsoft.com/office/drawing/2014/main" id="{543D5855-9F99-46B3-94B7-37188E87A454}"/>
              </a:ext>
            </a:extLst>
          </p:cNvPr>
          <p:cNvSpPr>
            <a:spLocks/>
          </p:cNvSpPr>
          <p:nvPr/>
        </p:nvSpPr>
        <p:spPr bwMode="auto">
          <a:xfrm>
            <a:off x="4920777" y="4784996"/>
            <a:ext cx="382243" cy="207250"/>
          </a:xfrm>
          <a:custGeom>
            <a:avLst/>
            <a:gdLst>
              <a:gd name="T0" fmla="*/ 1058 w 1118"/>
              <a:gd name="T1" fmla="*/ 605 h 605"/>
              <a:gd name="T2" fmla="*/ 1118 w 1118"/>
              <a:gd name="T3" fmla="*/ 544 h 605"/>
              <a:gd name="T4" fmla="*/ 1118 w 1118"/>
              <a:gd name="T5" fmla="*/ 60 h 605"/>
              <a:gd name="T6" fmla="*/ 1058 w 1118"/>
              <a:gd name="T7" fmla="*/ 0 h 605"/>
              <a:gd name="T8" fmla="*/ 60 w 1118"/>
              <a:gd name="T9" fmla="*/ 0 h 605"/>
              <a:gd name="T10" fmla="*/ 0 w 1118"/>
              <a:gd name="T11" fmla="*/ 60 h 605"/>
              <a:gd name="T12" fmla="*/ 0 w 1118"/>
              <a:gd name="T13" fmla="*/ 544 h 605"/>
              <a:gd name="T14" fmla="*/ 60 w 1118"/>
              <a:gd name="T15" fmla="*/ 605 h 605"/>
              <a:gd name="T16" fmla="*/ 1058 w 1118"/>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605">
                <a:moveTo>
                  <a:pt x="1058" y="605"/>
                </a:moveTo>
                <a:cubicBezTo>
                  <a:pt x="1091" y="605"/>
                  <a:pt x="1118" y="578"/>
                  <a:pt x="1118" y="544"/>
                </a:cubicBezTo>
                <a:lnTo>
                  <a:pt x="1118" y="60"/>
                </a:lnTo>
                <a:cubicBezTo>
                  <a:pt x="1118" y="27"/>
                  <a:pt x="1091" y="0"/>
                  <a:pt x="1058" y="0"/>
                </a:cubicBezTo>
                <a:lnTo>
                  <a:pt x="60" y="0"/>
                </a:lnTo>
                <a:cubicBezTo>
                  <a:pt x="27" y="0"/>
                  <a:pt x="0" y="27"/>
                  <a:pt x="0" y="60"/>
                </a:cubicBezTo>
                <a:lnTo>
                  <a:pt x="0" y="544"/>
                </a:lnTo>
                <a:cubicBezTo>
                  <a:pt x="0" y="578"/>
                  <a:pt x="27" y="605"/>
                  <a:pt x="60" y="605"/>
                </a:cubicBezTo>
                <a:lnTo>
                  <a:pt x="1058" y="605"/>
                </a:lnTo>
                <a:close/>
              </a:path>
            </a:pathLst>
          </a:custGeom>
          <a:solidFill>
            <a:srgbClr val="CED9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98" name="Rectangle 180">
            <a:extLst>
              <a:ext uri="{FF2B5EF4-FFF2-40B4-BE49-F238E27FC236}">
                <a16:creationId xmlns:a16="http://schemas.microsoft.com/office/drawing/2014/main" id="{949AB19C-CD84-465F-9C1B-C24710563CFA}"/>
              </a:ext>
            </a:extLst>
          </p:cNvPr>
          <p:cNvSpPr>
            <a:spLocks noChangeArrowheads="1"/>
          </p:cNvSpPr>
          <p:nvPr/>
        </p:nvSpPr>
        <p:spPr bwMode="auto">
          <a:xfrm>
            <a:off x="4974807" y="4797092"/>
            <a:ext cx="270908"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Activate</a:t>
            </a:r>
            <a:endParaRPr lang="da-DK" altLang="da-DK" sz="914">
              <a:solidFill>
                <a:prstClr val="black"/>
              </a:solidFill>
              <a:cs typeface="+mn-cs"/>
            </a:endParaRPr>
          </a:p>
        </p:txBody>
      </p:sp>
      <p:sp>
        <p:nvSpPr>
          <p:cNvPr id="499" name="Rectangle 181">
            <a:extLst>
              <a:ext uri="{FF2B5EF4-FFF2-40B4-BE49-F238E27FC236}">
                <a16:creationId xmlns:a16="http://schemas.microsoft.com/office/drawing/2014/main" id="{0C6C941A-FE76-45C0-97BB-4EDDFAB4C140}"/>
              </a:ext>
            </a:extLst>
          </p:cNvPr>
          <p:cNvSpPr>
            <a:spLocks noChangeArrowheads="1"/>
          </p:cNvSpPr>
          <p:nvPr/>
        </p:nvSpPr>
        <p:spPr bwMode="auto">
          <a:xfrm>
            <a:off x="4963518" y="4876928"/>
            <a:ext cx="291747"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Requests</a:t>
            </a:r>
            <a:endParaRPr lang="da-DK" altLang="da-DK" sz="914">
              <a:solidFill>
                <a:prstClr val="black"/>
              </a:solidFill>
              <a:cs typeface="+mn-cs"/>
            </a:endParaRPr>
          </a:p>
        </p:txBody>
      </p:sp>
      <p:sp>
        <p:nvSpPr>
          <p:cNvPr id="500" name="Freeform 182">
            <a:extLst>
              <a:ext uri="{FF2B5EF4-FFF2-40B4-BE49-F238E27FC236}">
                <a16:creationId xmlns:a16="http://schemas.microsoft.com/office/drawing/2014/main" id="{4CA6FFDA-E612-4200-A68E-20ABB079511A}"/>
              </a:ext>
            </a:extLst>
          </p:cNvPr>
          <p:cNvSpPr>
            <a:spLocks/>
          </p:cNvSpPr>
          <p:nvPr/>
        </p:nvSpPr>
        <p:spPr bwMode="auto">
          <a:xfrm>
            <a:off x="4920777" y="5090630"/>
            <a:ext cx="413693" cy="372566"/>
          </a:xfrm>
          <a:custGeom>
            <a:avLst/>
            <a:gdLst>
              <a:gd name="T0" fmla="*/ 1149 w 1209"/>
              <a:gd name="T1" fmla="*/ 1088 h 1088"/>
              <a:gd name="T2" fmla="*/ 1209 w 1209"/>
              <a:gd name="T3" fmla="*/ 1028 h 1088"/>
              <a:gd name="T4" fmla="*/ 1209 w 1209"/>
              <a:gd name="T5" fmla="*/ 60 h 1088"/>
              <a:gd name="T6" fmla="*/ 1149 w 1209"/>
              <a:gd name="T7" fmla="*/ 0 h 1088"/>
              <a:gd name="T8" fmla="*/ 60 w 1209"/>
              <a:gd name="T9" fmla="*/ 0 h 1088"/>
              <a:gd name="T10" fmla="*/ 0 w 1209"/>
              <a:gd name="T11" fmla="*/ 60 h 1088"/>
              <a:gd name="T12" fmla="*/ 0 w 1209"/>
              <a:gd name="T13" fmla="*/ 1028 h 1088"/>
              <a:gd name="T14" fmla="*/ 60 w 1209"/>
              <a:gd name="T15" fmla="*/ 1088 h 1088"/>
              <a:gd name="T16" fmla="*/ 1149 w 1209"/>
              <a:gd name="T17" fmla="*/ 10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9" h="1088">
                <a:moveTo>
                  <a:pt x="1149" y="1088"/>
                </a:moveTo>
                <a:cubicBezTo>
                  <a:pt x="1182" y="1088"/>
                  <a:pt x="1209" y="1061"/>
                  <a:pt x="1209" y="1028"/>
                </a:cubicBezTo>
                <a:lnTo>
                  <a:pt x="1209" y="60"/>
                </a:lnTo>
                <a:cubicBezTo>
                  <a:pt x="1209" y="27"/>
                  <a:pt x="1182" y="0"/>
                  <a:pt x="1149" y="0"/>
                </a:cubicBezTo>
                <a:lnTo>
                  <a:pt x="60" y="0"/>
                </a:lnTo>
                <a:cubicBezTo>
                  <a:pt x="27" y="0"/>
                  <a:pt x="0" y="27"/>
                  <a:pt x="0" y="60"/>
                </a:cubicBezTo>
                <a:lnTo>
                  <a:pt x="0" y="1028"/>
                </a:lnTo>
                <a:cubicBezTo>
                  <a:pt x="0" y="1061"/>
                  <a:pt x="27" y="1088"/>
                  <a:pt x="60" y="1088"/>
                </a:cubicBezTo>
                <a:lnTo>
                  <a:pt x="1149" y="1088"/>
                </a:lnTo>
                <a:close/>
              </a:path>
            </a:pathLst>
          </a:custGeom>
          <a:solidFill>
            <a:srgbClr val="CED9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02" name="Rectangle 184">
            <a:extLst>
              <a:ext uri="{FF2B5EF4-FFF2-40B4-BE49-F238E27FC236}">
                <a16:creationId xmlns:a16="http://schemas.microsoft.com/office/drawing/2014/main" id="{B92F2A9A-82DA-496C-86F6-320A26001F99}"/>
              </a:ext>
            </a:extLst>
          </p:cNvPr>
          <p:cNvSpPr>
            <a:spLocks noChangeArrowheads="1"/>
          </p:cNvSpPr>
          <p:nvPr/>
        </p:nvSpPr>
        <p:spPr bwMode="auto">
          <a:xfrm>
            <a:off x="4969969" y="5184981"/>
            <a:ext cx="30938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Customer</a:t>
            </a:r>
            <a:endParaRPr lang="da-DK" altLang="da-DK" sz="914">
              <a:solidFill>
                <a:prstClr val="black"/>
              </a:solidFill>
              <a:cs typeface="+mn-cs"/>
            </a:endParaRPr>
          </a:p>
        </p:txBody>
      </p:sp>
      <p:sp>
        <p:nvSpPr>
          <p:cNvPr id="503" name="Rectangle 185">
            <a:extLst>
              <a:ext uri="{FF2B5EF4-FFF2-40B4-BE49-F238E27FC236}">
                <a16:creationId xmlns:a16="http://schemas.microsoft.com/office/drawing/2014/main" id="{5E9A1313-7DB4-4290-8559-C1BC26FAA79B}"/>
              </a:ext>
            </a:extLst>
          </p:cNvPr>
          <p:cNvSpPr>
            <a:spLocks noChangeArrowheads="1"/>
          </p:cNvSpPr>
          <p:nvPr/>
        </p:nvSpPr>
        <p:spPr bwMode="auto">
          <a:xfrm>
            <a:off x="5011096" y="5265623"/>
            <a:ext cx="22923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Service</a:t>
            </a:r>
            <a:endParaRPr lang="da-DK" altLang="da-DK" sz="914">
              <a:solidFill>
                <a:prstClr val="black"/>
              </a:solidFill>
              <a:cs typeface="+mn-cs"/>
            </a:endParaRPr>
          </a:p>
        </p:txBody>
      </p:sp>
      <p:sp>
        <p:nvSpPr>
          <p:cNvPr id="504" name="Freeform 186">
            <a:extLst>
              <a:ext uri="{FF2B5EF4-FFF2-40B4-BE49-F238E27FC236}">
                <a16:creationId xmlns:a16="http://schemas.microsoft.com/office/drawing/2014/main" id="{A519F2F0-87B3-437C-80FF-BEF6ADB5D50D}"/>
              </a:ext>
            </a:extLst>
          </p:cNvPr>
          <p:cNvSpPr>
            <a:spLocks/>
          </p:cNvSpPr>
          <p:nvPr/>
        </p:nvSpPr>
        <p:spPr bwMode="auto">
          <a:xfrm>
            <a:off x="1474137" y="5336587"/>
            <a:ext cx="620944" cy="258055"/>
          </a:xfrm>
          <a:custGeom>
            <a:avLst/>
            <a:gdLst>
              <a:gd name="T0" fmla="*/ 3507 w 3628"/>
              <a:gd name="T1" fmla="*/ 1511 h 1511"/>
              <a:gd name="T2" fmla="*/ 3628 w 3628"/>
              <a:gd name="T3" fmla="*/ 1390 h 1511"/>
              <a:gd name="T4" fmla="*/ 3628 w 3628"/>
              <a:gd name="T5" fmla="*/ 121 h 1511"/>
              <a:gd name="T6" fmla="*/ 3507 w 3628"/>
              <a:gd name="T7" fmla="*/ 0 h 1511"/>
              <a:gd name="T8" fmla="*/ 121 w 3628"/>
              <a:gd name="T9" fmla="*/ 0 h 1511"/>
              <a:gd name="T10" fmla="*/ 0 w 3628"/>
              <a:gd name="T11" fmla="*/ 121 h 1511"/>
              <a:gd name="T12" fmla="*/ 0 w 3628"/>
              <a:gd name="T13" fmla="*/ 1390 h 1511"/>
              <a:gd name="T14" fmla="*/ 121 w 3628"/>
              <a:gd name="T15" fmla="*/ 1511 h 1511"/>
              <a:gd name="T16" fmla="*/ 3507 w 3628"/>
              <a:gd name="T17" fmla="*/ 151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8" h="1511">
                <a:moveTo>
                  <a:pt x="3507" y="1511"/>
                </a:moveTo>
                <a:cubicBezTo>
                  <a:pt x="3574" y="1511"/>
                  <a:pt x="3628" y="1457"/>
                  <a:pt x="3628" y="1390"/>
                </a:cubicBezTo>
                <a:lnTo>
                  <a:pt x="3628" y="121"/>
                </a:lnTo>
                <a:cubicBezTo>
                  <a:pt x="3628" y="54"/>
                  <a:pt x="3574" y="0"/>
                  <a:pt x="3507" y="0"/>
                </a:cubicBezTo>
                <a:lnTo>
                  <a:pt x="121" y="0"/>
                </a:lnTo>
                <a:cubicBezTo>
                  <a:pt x="54" y="0"/>
                  <a:pt x="0" y="54"/>
                  <a:pt x="0" y="121"/>
                </a:cubicBezTo>
                <a:lnTo>
                  <a:pt x="0" y="1390"/>
                </a:lnTo>
                <a:cubicBezTo>
                  <a:pt x="0" y="1457"/>
                  <a:pt x="54" y="1511"/>
                  <a:pt x="121" y="1511"/>
                </a:cubicBezTo>
                <a:lnTo>
                  <a:pt x="3507" y="1511"/>
                </a:lnTo>
                <a:close/>
              </a:path>
            </a:pathLst>
          </a:custGeom>
          <a:solidFill>
            <a:srgbClr val="CED9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06" name="Rectangle 188">
            <a:extLst>
              <a:ext uri="{FF2B5EF4-FFF2-40B4-BE49-F238E27FC236}">
                <a16:creationId xmlns:a16="http://schemas.microsoft.com/office/drawing/2014/main" id="{F865D4A7-5DCD-4087-A595-FD026CD1CA76}"/>
              </a:ext>
            </a:extLst>
          </p:cNvPr>
          <p:cNvSpPr>
            <a:spLocks noChangeArrowheads="1"/>
          </p:cNvSpPr>
          <p:nvPr/>
        </p:nvSpPr>
        <p:spPr bwMode="auto">
          <a:xfrm>
            <a:off x="1618486" y="5333362"/>
            <a:ext cx="327013"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err="1">
                <a:solidFill>
                  <a:srgbClr val="000000"/>
                </a:solidFill>
                <a:latin typeface="Calibri" panose="020F0502020204030204" pitchFamily="34" charset="0"/>
                <a:cs typeface="+mn-cs"/>
              </a:rPr>
              <a:t>Negotiate</a:t>
            </a:r>
            <a:endParaRPr lang="da-DK" altLang="da-DK" sz="914" dirty="0">
              <a:solidFill>
                <a:prstClr val="black"/>
              </a:solidFill>
              <a:cs typeface="+mn-cs"/>
            </a:endParaRPr>
          </a:p>
        </p:txBody>
      </p:sp>
      <p:sp>
        <p:nvSpPr>
          <p:cNvPr id="507" name="Rectangle 189">
            <a:extLst>
              <a:ext uri="{FF2B5EF4-FFF2-40B4-BE49-F238E27FC236}">
                <a16:creationId xmlns:a16="http://schemas.microsoft.com/office/drawing/2014/main" id="{BDA9E923-E71A-427B-AE79-839AC790560E}"/>
              </a:ext>
            </a:extLst>
          </p:cNvPr>
          <p:cNvSpPr>
            <a:spLocks noChangeArrowheads="1"/>
          </p:cNvSpPr>
          <p:nvPr/>
        </p:nvSpPr>
        <p:spPr bwMode="auto">
          <a:xfrm>
            <a:off x="1599132" y="5414004"/>
            <a:ext cx="365485"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Submission</a:t>
            </a:r>
            <a:endParaRPr lang="da-DK" altLang="da-DK" sz="914" dirty="0">
              <a:solidFill>
                <a:prstClr val="black"/>
              </a:solidFill>
              <a:cs typeface="+mn-cs"/>
            </a:endParaRPr>
          </a:p>
        </p:txBody>
      </p:sp>
      <p:sp>
        <p:nvSpPr>
          <p:cNvPr id="508" name="Rectangle 190">
            <a:extLst>
              <a:ext uri="{FF2B5EF4-FFF2-40B4-BE49-F238E27FC236}">
                <a16:creationId xmlns:a16="http://schemas.microsoft.com/office/drawing/2014/main" id="{16DFD5AF-EF60-4DBC-A122-8CF3B4C0612E}"/>
              </a:ext>
            </a:extLst>
          </p:cNvPr>
          <p:cNvSpPr>
            <a:spLocks noChangeArrowheads="1"/>
          </p:cNvSpPr>
          <p:nvPr/>
        </p:nvSpPr>
        <p:spPr bwMode="auto">
          <a:xfrm>
            <a:off x="1599938" y="5494646"/>
            <a:ext cx="363882"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Agreement</a:t>
            </a:r>
            <a:endParaRPr lang="da-DK" altLang="da-DK" sz="914" dirty="0">
              <a:solidFill>
                <a:prstClr val="black"/>
              </a:solidFill>
              <a:cs typeface="+mn-cs"/>
            </a:endParaRPr>
          </a:p>
        </p:txBody>
      </p:sp>
      <p:sp>
        <p:nvSpPr>
          <p:cNvPr id="509" name="Freeform 191">
            <a:extLst>
              <a:ext uri="{FF2B5EF4-FFF2-40B4-BE49-F238E27FC236}">
                <a16:creationId xmlns:a16="http://schemas.microsoft.com/office/drawing/2014/main" id="{860B4B11-5E2E-42F0-A2C9-DC66CCA15A47}"/>
              </a:ext>
            </a:extLst>
          </p:cNvPr>
          <p:cNvSpPr>
            <a:spLocks/>
          </p:cNvSpPr>
          <p:nvPr/>
        </p:nvSpPr>
        <p:spPr bwMode="auto">
          <a:xfrm>
            <a:off x="3171651" y="2565727"/>
            <a:ext cx="1703160" cy="2054759"/>
          </a:xfrm>
          <a:custGeom>
            <a:avLst/>
            <a:gdLst>
              <a:gd name="T0" fmla="*/ 0 w 2112"/>
              <a:gd name="T1" fmla="*/ 2548 h 2548"/>
              <a:gd name="T2" fmla="*/ 333 w 2112"/>
              <a:gd name="T3" fmla="*/ 2548 h 2548"/>
              <a:gd name="T4" fmla="*/ 333 w 2112"/>
              <a:gd name="T5" fmla="*/ 0 h 2548"/>
              <a:gd name="T6" fmla="*/ 2112 w 2112"/>
              <a:gd name="T7" fmla="*/ 0 h 2548"/>
            </a:gdLst>
            <a:ahLst/>
            <a:cxnLst>
              <a:cxn ang="0">
                <a:pos x="T0" y="T1"/>
              </a:cxn>
              <a:cxn ang="0">
                <a:pos x="T2" y="T3"/>
              </a:cxn>
              <a:cxn ang="0">
                <a:pos x="T4" y="T5"/>
              </a:cxn>
              <a:cxn ang="0">
                <a:pos x="T6" y="T7"/>
              </a:cxn>
            </a:cxnLst>
            <a:rect l="0" t="0" r="r" b="b"/>
            <a:pathLst>
              <a:path w="2112" h="2548">
                <a:moveTo>
                  <a:pt x="0" y="2548"/>
                </a:moveTo>
                <a:lnTo>
                  <a:pt x="333" y="2548"/>
                </a:lnTo>
                <a:lnTo>
                  <a:pt x="333" y="0"/>
                </a:lnTo>
                <a:lnTo>
                  <a:pt x="2112"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0" name="Freeform 192">
            <a:extLst>
              <a:ext uri="{FF2B5EF4-FFF2-40B4-BE49-F238E27FC236}">
                <a16:creationId xmlns:a16="http://schemas.microsoft.com/office/drawing/2014/main" id="{DF78E067-E20D-4D1C-BDF0-D1255A1A9251}"/>
              </a:ext>
            </a:extLst>
          </p:cNvPr>
          <p:cNvSpPr>
            <a:spLocks/>
          </p:cNvSpPr>
          <p:nvPr/>
        </p:nvSpPr>
        <p:spPr bwMode="auto">
          <a:xfrm>
            <a:off x="4865135" y="2546373"/>
            <a:ext cx="39514" cy="39515"/>
          </a:xfrm>
          <a:custGeom>
            <a:avLst/>
            <a:gdLst>
              <a:gd name="T0" fmla="*/ 115 w 115"/>
              <a:gd name="T1" fmla="*/ 57 h 115"/>
              <a:gd name="T2" fmla="*/ 0 w 115"/>
              <a:gd name="T3" fmla="*/ 115 h 115"/>
              <a:gd name="T4" fmla="*/ 0 w 115"/>
              <a:gd name="T5" fmla="*/ 0 h 115"/>
              <a:gd name="T6" fmla="*/ 115 w 115"/>
              <a:gd name="T7" fmla="*/ 57 h 115"/>
            </a:gdLst>
            <a:ahLst/>
            <a:cxnLst>
              <a:cxn ang="0">
                <a:pos x="T0" y="T1"/>
              </a:cxn>
              <a:cxn ang="0">
                <a:pos x="T2" y="T3"/>
              </a:cxn>
              <a:cxn ang="0">
                <a:pos x="T4" y="T5"/>
              </a:cxn>
              <a:cxn ang="0">
                <a:pos x="T6" y="T7"/>
              </a:cxn>
            </a:cxnLst>
            <a:rect l="0" t="0" r="r" b="b"/>
            <a:pathLst>
              <a:path w="115" h="115">
                <a:moveTo>
                  <a:pt x="115" y="57"/>
                </a:moveTo>
                <a:lnTo>
                  <a:pt x="0" y="115"/>
                </a:lnTo>
                <a:cubicBezTo>
                  <a:pt x="18" y="79"/>
                  <a:pt x="18" y="36"/>
                  <a:pt x="0" y="0"/>
                </a:cubicBezTo>
                <a:lnTo>
                  <a:pt x="115" y="57"/>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1" name="Freeform 193">
            <a:extLst>
              <a:ext uri="{FF2B5EF4-FFF2-40B4-BE49-F238E27FC236}">
                <a16:creationId xmlns:a16="http://schemas.microsoft.com/office/drawing/2014/main" id="{513BBA3D-9913-4ED0-B1D8-CB0784DA1E63}"/>
              </a:ext>
            </a:extLst>
          </p:cNvPr>
          <p:cNvSpPr>
            <a:spLocks/>
          </p:cNvSpPr>
          <p:nvPr/>
        </p:nvSpPr>
        <p:spPr bwMode="auto">
          <a:xfrm>
            <a:off x="2560385" y="1709310"/>
            <a:ext cx="352405" cy="2859566"/>
          </a:xfrm>
          <a:custGeom>
            <a:avLst/>
            <a:gdLst>
              <a:gd name="T0" fmla="*/ 385 w 437"/>
              <a:gd name="T1" fmla="*/ 0 h 3546"/>
              <a:gd name="T2" fmla="*/ 437 w 437"/>
              <a:gd name="T3" fmla="*/ 0 h 3546"/>
              <a:gd name="T4" fmla="*/ 437 w 437"/>
              <a:gd name="T5" fmla="*/ 2866 h 3546"/>
              <a:gd name="T6" fmla="*/ 0 w 437"/>
              <a:gd name="T7" fmla="*/ 2866 h 3546"/>
              <a:gd name="T8" fmla="*/ 0 w 437"/>
              <a:gd name="T9" fmla="*/ 3546 h 3546"/>
            </a:gdLst>
            <a:ahLst/>
            <a:cxnLst>
              <a:cxn ang="0">
                <a:pos x="T0" y="T1"/>
              </a:cxn>
              <a:cxn ang="0">
                <a:pos x="T2" y="T3"/>
              </a:cxn>
              <a:cxn ang="0">
                <a:pos x="T4" y="T5"/>
              </a:cxn>
              <a:cxn ang="0">
                <a:pos x="T6" y="T7"/>
              </a:cxn>
              <a:cxn ang="0">
                <a:pos x="T8" y="T9"/>
              </a:cxn>
            </a:cxnLst>
            <a:rect l="0" t="0" r="r" b="b"/>
            <a:pathLst>
              <a:path w="437" h="3546">
                <a:moveTo>
                  <a:pt x="385" y="0"/>
                </a:moveTo>
                <a:lnTo>
                  <a:pt x="437" y="0"/>
                </a:lnTo>
                <a:lnTo>
                  <a:pt x="437" y="2866"/>
                </a:lnTo>
                <a:lnTo>
                  <a:pt x="0" y="2866"/>
                </a:lnTo>
                <a:lnTo>
                  <a:pt x="0" y="3546"/>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2" name="Freeform 194">
            <a:extLst>
              <a:ext uri="{FF2B5EF4-FFF2-40B4-BE49-F238E27FC236}">
                <a16:creationId xmlns:a16="http://schemas.microsoft.com/office/drawing/2014/main" id="{E6B0B144-45AE-4319-8996-A31124EA44A0}"/>
              </a:ext>
            </a:extLst>
          </p:cNvPr>
          <p:cNvSpPr>
            <a:spLocks/>
          </p:cNvSpPr>
          <p:nvPr/>
        </p:nvSpPr>
        <p:spPr bwMode="auto">
          <a:xfrm>
            <a:off x="2541031" y="4560005"/>
            <a:ext cx="39514" cy="38708"/>
          </a:xfrm>
          <a:custGeom>
            <a:avLst/>
            <a:gdLst>
              <a:gd name="T0" fmla="*/ 115 w 230"/>
              <a:gd name="T1" fmla="*/ 230 h 230"/>
              <a:gd name="T2" fmla="*/ 0 w 230"/>
              <a:gd name="T3" fmla="*/ 0 h 230"/>
              <a:gd name="T4" fmla="*/ 230 w 230"/>
              <a:gd name="T5" fmla="*/ 0 h 230"/>
              <a:gd name="T6" fmla="*/ 115 w 230"/>
              <a:gd name="T7" fmla="*/ 230 h 230"/>
            </a:gdLst>
            <a:ahLst/>
            <a:cxnLst>
              <a:cxn ang="0">
                <a:pos x="T0" y="T1"/>
              </a:cxn>
              <a:cxn ang="0">
                <a:pos x="T2" y="T3"/>
              </a:cxn>
              <a:cxn ang="0">
                <a:pos x="T4" y="T5"/>
              </a:cxn>
              <a:cxn ang="0">
                <a:pos x="T6" y="T7"/>
              </a:cxn>
            </a:cxnLst>
            <a:rect l="0" t="0" r="r" b="b"/>
            <a:pathLst>
              <a:path w="230" h="230">
                <a:moveTo>
                  <a:pt x="115" y="230"/>
                </a:moveTo>
                <a:lnTo>
                  <a:pt x="0" y="0"/>
                </a:lnTo>
                <a:cubicBezTo>
                  <a:pt x="73" y="36"/>
                  <a:pt x="158" y="36"/>
                  <a:pt x="230" y="0"/>
                </a:cubicBezTo>
                <a:lnTo>
                  <a:pt x="115" y="23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3" name="Freeform 195">
            <a:extLst>
              <a:ext uri="{FF2B5EF4-FFF2-40B4-BE49-F238E27FC236}">
                <a16:creationId xmlns:a16="http://schemas.microsoft.com/office/drawing/2014/main" id="{40701125-53F3-4114-AF32-1C58EB039387}"/>
              </a:ext>
            </a:extLst>
          </p:cNvPr>
          <p:cNvSpPr>
            <a:spLocks/>
          </p:cNvSpPr>
          <p:nvPr/>
        </p:nvSpPr>
        <p:spPr bwMode="auto">
          <a:xfrm>
            <a:off x="3078107" y="4909185"/>
            <a:ext cx="104835" cy="626589"/>
          </a:xfrm>
          <a:custGeom>
            <a:avLst/>
            <a:gdLst>
              <a:gd name="T0" fmla="*/ 0 w 130"/>
              <a:gd name="T1" fmla="*/ 0 h 777"/>
              <a:gd name="T2" fmla="*/ 0 w 130"/>
              <a:gd name="T3" fmla="*/ 777 h 777"/>
              <a:gd name="T4" fmla="*/ 130 w 130"/>
              <a:gd name="T5" fmla="*/ 777 h 777"/>
            </a:gdLst>
            <a:ahLst/>
            <a:cxnLst>
              <a:cxn ang="0">
                <a:pos x="T0" y="T1"/>
              </a:cxn>
              <a:cxn ang="0">
                <a:pos x="T2" y="T3"/>
              </a:cxn>
              <a:cxn ang="0">
                <a:pos x="T4" y="T5"/>
              </a:cxn>
            </a:cxnLst>
            <a:rect l="0" t="0" r="r" b="b"/>
            <a:pathLst>
              <a:path w="130" h="777">
                <a:moveTo>
                  <a:pt x="0" y="0"/>
                </a:moveTo>
                <a:lnTo>
                  <a:pt x="0" y="777"/>
                </a:lnTo>
                <a:lnTo>
                  <a:pt x="130" y="777"/>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4" name="Freeform 196">
            <a:extLst>
              <a:ext uri="{FF2B5EF4-FFF2-40B4-BE49-F238E27FC236}">
                <a16:creationId xmlns:a16="http://schemas.microsoft.com/office/drawing/2014/main" id="{06522D8A-3E8F-468D-BF9B-B188AD46EB8A}"/>
              </a:ext>
            </a:extLst>
          </p:cNvPr>
          <p:cNvSpPr>
            <a:spLocks/>
          </p:cNvSpPr>
          <p:nvPr/>
        </p:nvSpPr>
        <p:spPr bwMode="auto">
          <a:xfrm>
            <a:off x="3173265" y="5515613"/>
            <a:ext cx="39514" cy="39515"/>
          </a:xfrm>
          <a:custGeom>
            <a:avLst/>
            <a:gdLst>
              <a:gd name="T0" fmla="*/ 115 w 115"/>
              <a:gd name="T1" fmla="*/ 58 h 116"/>
              <a:gd name="T2" fmla="*/ 0 w 115"/>
              <a:gd name="T3" fmla="*/ 116 h 116"/>
              <a:gd name="T4" fmla="*/ 0 w 115"/>
              <a:gd name="T5" fmla="*/ 0 h 116"/>
              <a:gd name="T6" fmla="*/ 115 w 115"/>
              <a:gd name="T7" fmla="*/ 58 h 116"/>
            </a:gdLst>
            <a:ahLst/>
            <a:cxnLst>
              <a:cxn ang="0">
                <a:pos x="T0" y="T1"/>
              </a:cxn>
              <a:cxn ang="0">
                <a:pos x="T2" y="T3"/>
              </a:cxn>
              <a:cxn ang="0">
                <a:pos x="T4" y="T5"/>
              </a:cxn>
              <a:cxn ang="0">
                <a:pos x="T6" y="T7"/>
              </a:cxn>
            </a:cxnLst>
            <a:rect l="0" t="0" r="r" b="b"/>
            <a:pathLst>
              <a:path w="115" h="116">
                <a:moveTo>
                  <a:pt x="115" y="58"/>
                </a:moveTo>
                <a:lnTo>
                  <a:pt x="0" y="116"/>
                </a:lnTo>
                <a:cubicBezTo>
                  <a:pt x="18" y="79"/>
                  <a:pt x="18" y="37"/>
                  <a:pt x="0" y="0"/>
                </a:cubicBezTo>
                <a:lnTo>
                  <a:pt x="115"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5" name="Line 197">
            <a:extLst>
              <a:ext uri="{FF2B5EF4-FFF2-40B4-BE49-F238E27FC236}">
                <a16:creationId xmlns:a16="http://schemas.microsoft.com/office/drawing/2014/main" id="{4C6E8C0E-DCF2-4275-8C35-51EDF3C366AB}"/>
              </a:ext>
            </a:extLst>
          </p:cNvPr>
          <p:cNvSpPr>
            <a:spLocks noChangeShapeType="1"/>
          </p:cNvSpPr>
          <p:nvPr/>
        </p:nvSpPr>
        <p:spPr bwMode="auto">
          <a:xfrm flipV="1">
            <a:off x="3657923" y="1876238"/>
            <a:ext cx="0" cy="3012786"/>
          </a:xfrm>
          <a:prstGeom prst="line">
            <a:avLst/>
          </a:prstGeom>
          <a:noFill/>
          <a:ln w="15875" cap="rnd">
            <a:solidFill>
              <a:srgbClr val="626262"/>
            </a:solidFill>
            <a:prstDash val="solid"/>
            <a:round/>
            <a:headEnd type="triangle" w="med" len="lg"/>
            <a:tailEnd type="triangle" w="med" len="lg"/>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6" name="Freeform 198">
            <a:extLst>
              <a:ext uri="{FF2B5EF4-FFF2-40B4-BE49-F238E27FC236}">
                <a16:creationId xmlns:a16="http://schemas.microsoft.com/office/drawing/2014/main" id="{C73EDD00-15B4-40C4-8230-DCD09470C7A0}"/>
              </a:ext>
            </a:extLst>
          </p:cNvPr>
          <p:cNvSpPr>
            <a:spLocks/>
          </p:cNvSpPr>
          <p:nvPr/>
        </p:nvSpPr>
        <p:spPr bwMode="auto">
          <a:xfrm>
            <a:off x="3637763" y="1847207"/>
            <a:ext cx="39514" cy="38708"/>
          </a:xfrm>
          <a:custGeom>
            <a:avLst/>
            <a:gdLst>
              <a:gd name="T0" fmla="*/ 58 w 115"/>
              <a:gd name="T1" fmla="*/ 0 h 115"/>
              <a:gd name="T2" fmla="*/ 115 w 115"/>
              <a:gd name="T3" fmla="*/ 115 h 115"/>
              <a:gd name="T4" fmla="*/ 0 w 115"/>
              <a:gd name="T5" fmla="*/ 115 h 115"/>
              <a:gd name="T6" fmla="*/ 58 w 115"/>
              <a:gd name="T7" fmla="*/ 0 h 115"/>
            </a:gdLst>
            <a:ahLst/>
            <a:cxnLst>
              <a:cxn ang="0">
                <a:pos x="T0" y="T1"/>
              </a:cxn>
              <a:cxn ang="0">
                <a:pos x="T2" y="T3"/>
              </a:cxn>
              <a:cxn ang="0">
                <a:pos x="T4" y="T5"/>
              </a:cxn>
              <a:cxn ang="0">
                <a:pos x="T6" y="T7"/>
              </a:cxn>
            </a:cxnLst>
            <a:rect l="0" t="0" r="r" b="b"/>
            <a:pathLst>
              <a:path w="115" h="115">
                <a:moveTo>
                  <a:pt x="58" y="0"/>
                </a:moveTo>
                <a:lnTo>
                  <a:pt x="115" y="115"/>
                </a:lnTo>
                <a:cubicBezTo>
                  <a:pt x="79" y="97"/>
                  <a:pt x="37" y="97"/>
                  <a:pt x="0" y="115"/>
                </a:cubicBezTo>
                <a:lnTo>
                  <a:pt x="58"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7" name="Freeform 199">
            <a:extLst>
              <a:ext uri="{FF2B5EF4-FFF2-40B4-BE49-F238E27FC236}">
                <a16:creationId xmlns:a16="http://schemas.microsoft.com/office/drawing/2014/main" id="{24CD26D9-EB3B-4BF3-BD78-B5CE13FD567D}"/>
              </a:ext>
            </a:extLst>
          </p:cNvPr>
          <p:cNvSpPr>
            <a:spLocks/>
          </p:cNvSpPr>
          <p:nvPr/>
        </p:nvSpPr>
        <p:spPr bwMode="auto">
          <a:xfrm>
            <a:off x="884643" y="1608506"/>
            <a:ext cx="951576" cy="4190967"/>
          </a:xfrm>
          <a:custGeom>
            <a:avLst/>
            <a:gdLst>
              <a:gd name="T0" fmla="*/ 1180 w 1180"/>
              <a:gd name="T1" fmla="*/ 0 h 5197"/>
              <a:gd name="T2" fmla="*/ 0 w 1180"/>
              <a:gd name="T3" fmla="*/ 0 h 5197"/>
              <a:gd name="T4" fmla="*/ 0 w 1180"/>
              <a:gd name="T5" fmla="*/ 5197 h 5197"/>
              <a:gd name="T6" fmla="*/ 770 w 1180"/>
              <a:gd name="T7" fmla="*/ 5197 h 5197"/>
              <a:gd name="T8" fmla="*/ 770 w 1180"/>
              <a:gd name="T9" fmla="*/ 4980 h 5197"/>
            </a:gdLst>
            <a:ahLst/>
            <a:cxnLst>
              <a:cxn ang="0">
                <a:pos x="T0" y="T1"/>
              </a:cxn>
              <a:cxn ang="0">
                <a:pos x="T2" y="T3"/>
              </a:cxn>
              <a:cxn ang="0">
                <a:pos x="T4" y="T5"/>
              </a:cxn>
              <a:cxn ang="0">
                <a:pos x="T6" y="T7"/>
              </a:cxn>
              <a:cxn ang="0">
                <a:pos x="T8" y="T9"/>
              </a:cxn>
            </a:cxnLst>
            <a:rect l="0" t="0" r="r" b="b"/>
            <a:pathLst>
              <a:path w="1180" h="5197">
                <a:moveTo>
                  <a:pt x="1180" y="0"/>
                </a:moveTo>
                <a:lnTo>
                  <a:pt x="0" y="0"/>
                </a:lnTo>
                <a:lnTo>
                  <a:pt x="0" y="5197"/>
                </a:lnTo>
                <a:lnTo>
                  <a:pt x="770" y="5197"/>
                </a:lnTo>
                <a:lnTo>
                  <a:pt x="770" y="498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8" name="Freeform 200">
            <a:extLst>
              <a:ext uri="{FF2B5EF4-FFF2-40B4-BE49-F238E27FC236}">
                <a16:creationId xmlns:a16="http://schemas.microsoft.com/office/drawing/2014/main" id="{4C1AEF63-DF13-4A23-A3C2-A08A626CC49B}"/>
              </a:ext>
            </a:extLst>
          </p:cNvPr>
          <p:cNvSpPr>
            <a:spLocks/>
          </p:cNvSpPr>
          <p:nvPr/>
        </p:nvSpPr>
        <p:spPr bwMode="auto">
          <a:xfrm>
            <a:off x="1485427" y="5594642"/>
            <a:ext cx="39514" cy="39515"/>
          </a:xfrm>
          <a:custGeom>
            <a:avLst/>
            <a:gdLst>
              <a:gd name="T0" fmla="*/ 115 w 230"/>
              <a:gd name="T1" fmla="*/ 0 h 231"/>
              <a:gd name="T2" fmla="*/ 230 w 230"/>
              <a:gd name="T3" fmla="*/ 231 h 231"/>
              <a:gd name="T4" fmla="*/ 0 w 230"/>
              <a:gd name="T5" fmla="*/ 231 h 231"/>
              <a:gd name="T6" fmla="*/ 115 w 230"/>
              <a:gd name="T7" fmla="*/ 0 h 231"/>
            </a:gdLst>
            <a:ahLst/>
            <a:cxnLst>
              <a:cxn ang="0">
                <a:pos x="T0" y="T1"/>
              </a:cxn>
              <a:cxn ang="0">
                <a:pos x="T2" y="T3"/>
              </a:cxn>
              <a:cxn ang="0">
                <a:pos x="T4" y="T5"/>
              </a:cxn>
              <a:cxn ang="0">
                <a:pos x="T6" y="T7"/>
              </a:cxn>
            </a:cxnLst>
            <a:rect l="0" t="0" r="r" b="b"/>
            <a:pathLst>
              <a:path w="230" h="231">
                <a:moveTo>
                  <a:pt x="115" y="0"/>
                </a:moveTo>
                <a:lnTo>
                  <a:pt x="230" y="231"/>
                </a:lnTo>
                <a:cubicBezTo>
                  <a:pt x="158" y="195"/>
                  <a:pt x="72" y="195"/>
                  <a:pt x="0" y="231"/>
                </a:cubicBezTo>
                <a:lnTo>
                  <a:pt x="115"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19" name="Freeform 201">
            <a:extLst>
              <a:ext uri="{FF2B5EF4-FFF2-40B4-BE49-F238E27FC236}">
                <a16:creationId xmlns:a16="http://schemas.microsoft.com/office/drawing/2014/main" id="{6C638FE0-C2C7-4970-B802-6E8549A5F9DF}"/>
              </a:ext>
            </a:extLst>
          </p:cNvPr>
          <p:cNvSpPr>
            <a:spLocks/>
          </p:cNvSpPr>
          <p:nvPr/>
        </p:nvSpPr>
        <p:spPr bwMode="auto">
          <a:xfrm>
            <a:off x="5303021" y="3202800"/>
            <a:ext cx="2153142" cy="1686225"/>
          </a:xfrm>
          <a:custGeom>
            <a:avLst/>
            <a:gdLst>
              <a:gd name="T0" fmla="*/ 0 w 2670"/>
              <a:gd name="T1" fmla="*/ 2091 h 2091"/>
              <a:gd name="T2" fmla="*/ 2670 w 2670"/>
              <a:gd name="T3" fmla="*/ 2091 h 2091"/>
              <a:gd name="T4" fmla="*/ 2670 w 2670"/>
              <a:gd name="T5" fmla="*/ 0 h 2091"/>
              <a:gd name="T6" fmla="*/ 2171 w 2670"/>
              <a:gd name="T7" fmla="*/ 0 h 2091"/>
            </a:gdLst>
            <a:ahLst/>
            <a:cxnLst>
              <a:cxn ang="0">
                <a:pos x="T0" y="T1"/>
              </a:cxn>
              <a:cxn ang="0">
                <a:pos x="T2" y="T3"/>
              </a:cxn>
              <a:cxn ang="0">
                <a:pos x="T4" y="T5"/>
              </a:cxn>
              <a:cxn ang="0">
                <a:pos x="T6" y="T7"/>
              </a:cxn>
            </a:cxnLst>
            <a:rect l="0" t="0" r="r" b="b"/>
            <a:pathLst>
              <a:path w="2670" h="2091">
                <a:moveTo>
                  <a:pt x="0" y="2091"/>
                </a:moveTo>
                <a:lnTo>
                  <a:pt x="2670" y="2091"/>
                </a:lnTo>
                <a:lnTo>
                  <a:pt x="2670" y="0"/>
                </a:lnTo>
                <a:lnTo>
                  <a:pt x="2171"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20" name="Freeform 202">
            <a:extLst>
              <a:ext uri="{FF2B5EF4-FFF2-40B4-BE49-F238E27FC236}">
                <a16:creationId xmlns:a16="http://schemas.microsoft.com/office/drawing/2014/main" id="{77429D8C-B7BE-4F2B-8049-4DF3B99A985A}"/>
              </a:ext>
            </a:extLst>
          </p:cNvPr>
          <p:cNvSpPr>
            <a:spLocks/>
          </p:cNvSpPr>
          <p:nvPr/>
        </p:nvSpPr>
        <p:spPr bwMode="auto">
          <a:xfrm>
            <a:off x="7023922" y="3183445"/>
            <a:ext cx="39514" cy="38708"/>
          </a:xfrm>
          <a:custGeom>
            <a:avLst/>
            <a:gdLst>
              <a:gd name="T0" fmla="*/ 0 w 115"/>
              <a:gd name="T1" fmla="*/ 58 h 115"/>
              <a:gd name="T2" fmla="*/ 115 w 115"/>
              <a:gd name="T3" fmla="*/ 0 h 115"/>
              <a:gd name="T4" fmla="*/ 115 w 115"/>
              <a:gd name="T5" fmla="*/ 115 h 115"/>
              <a:gd name="T6" fmla="*/ 0 w 115"/>
              <a:gd name="T7" fmla="*/ 58 h 115"/>
            </a:gdLst>
            <a:ahLst/>
            <a:cxnLst>
              <a:cxn ang="0">
                <a:pos x="T0" y="T1"/>
              </a:cxn>
              <a:cxn ang="0">
                <a:pos x="T2" y="T3"/>
              </a:cxn>
              <a:cxn ang="0">
                <a:pos x="T4" y="T5"/>
              </a:cxn>
              <a:cxn ang="0">
                <a:pos x="T6" y="T7"/>
              </a:cxn>
            </a:cxnLst>
            <a:rect l="0" t="0" r="r" b="b"/>
            <a:pathLst>
              <a:path w="115" h="115">
                <a:moveTo>
                  <a:pt x="0" y="58"/>
                </a:moveTo>
                <a:lnTo>
                  <a:pt x="115" y="0"/>
                </a:lnTo>
                <a:cubicBezTo>
                  <a:pt x="97" y="36"/>
                  <a:pt x="97" y="79"/>
                  <a:pt x="115" y="115"/>
                </a:cubicBezTo>
                <a:lnTo>
                  <a:pt x="0"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21" name="Freeform 203">
            <a:extLst>
              <a:ext uri="{FF2B5EF4-FFF2-40B4-BE49-F238E27FC236}">
                <a16:creationId xmlns:a16="http://schemas.microsoft.com/office/drawing/2014/main" id="{A6DE95C9-EFB4-47F5-B353-4090471BA0CE}"/>
              </a:ext>
            </a:extLst>
          </p:cNvPr>
          <p:cNvSpPr>
            <a:spLocks/>
          </p:cNvSpPr>
          <p:nvPr/>
        </p:nvSpPr>
        <p:spPr bwMode="auto">
          <a:xfrm>
            <a:off x="5334471" y="3151189"/>
            <a:ext cx="2173303" cy="2193463"/>
          </a:xfrm>
          <a:custGeom>
            <a:avLst/>
            <a:gdLst>
              <a:gd name="T0" fmla="*/ 0 w 2695"/>
              <a:gd name="T1" fmla="*/ 2720 h 2720"/>
              <a:gd name="T2" fmla="*/ 2695 w 2695"/>
              <a:gd name="T3" fmla="*/ 2720 h 2720"/>
              <a:gd name="T4" fmla="*/ 2695 w 2695"/>
              <a:gd name="T5" fmla="*/ 0 h 2720"/>
              <a:gd name="T6" fmla="*/ 2129 w 2695"/>
              <a:gd name="T7" fmla="*/ 0 h 2720"/>
            </a:gdLst>
            <a:ahLst/>
            <a:cxnLst>
              <a:cxn ang="0">
                <a:pos x="T0" y="T1"/>
              </a:cxn>
              <a:cxn ang="0">
                <a:pos x="T2" y="T3"/>
              </a:cxn>
              <a:cxn ang="0">
                <a:pos x="T4" y="T5"/>
              </a:cxn>
              <a:cxn ang="0">
                <a:pos x="T6" y="T7"/>
              </a:cxn>
            </a:cxnLst>
            <a:rect l="0" t="0" r="r" b="b"/>
            <a:pathLst>
              <a:path w="2695" h="2720">
                <a:moveTo>
                  <a:pt x="0" y="2720"/>
                </a:moveTo>
                <a:lnTo>
                  <a:pt x="2695" y="2720"/>
                </a:lnTo>
                <a:lnTo>
                  <a:pt x="2695" y="0"/>
                </a:lnTo>
                <a:lnTo>
                  <a:pt x="2129"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22" name="Freeform 204">
            <a:extLst>
              <a:ext uri="{FF2B5EF4-FFF2-40B4-BE49-F238E27FC236}">
                <a16:creationId xmlns:a16="http://schemas.microsoft.com/office/drawing/2014/main" id="{08807774-D288-4E53-9819-8BAE69846625}"/>
              </a:ext>
            </a:extLst>
          </p:cNvPr>
          <p:cNvSpPr>
            <a:spLocks/>
          </p:cNvSpPr>
          <p:nvPr/>
        </p:nvSpPr>
        <p:spPr bwMode="auto">
          <a:xfrm>
            <a:off x="7021503" y="3131835"/>
            <a:ext cx="39514" cy="38708"/>
          </a:xfrm>
          <a:custGeom>
            <a:avLst/>
            <a:gdLst>
              <a:gd name="T0" fmla="*/ 0 w 115"/>
              <a:gd name="T1" fmla="*/ 58 h 115"/>
              <a:gd name="T2" fmla="*/ 115 w 115"/>
              <a:gd name="T3" fmla="*/ 0 h 115"/>
              <a:gd name="T4" fmla="*/ 115 w 115"/>
              <a:gd name="T5" fmla="*/ 115 h 115"/>
              <a:gd name="T6" fmla="*/ 0 w 115"/>
              <a:gd name="T7" fmla="*/ 58 h 115"/>
            </a:gdLst>
            <a:ahLst/>
            <a:cxnLst>
              <a:cxn ang="0">
                <a:pos x="T0" y="T1"/>
              </a:cxn>
              <a:cxn ang="0">
                <a:pos x="T2" y="T3"/>
              </a:cxn>
              <a:cxn ang="0">
                <a:pos x="T4" y="T5"/>
              </a:cxn>
              <a:cxn ang="0">
                <a:pos x="T6" y="T7"/>
              </a:cxn>
            </a:cxnLst>
            <a:rect l="0" t="0" r="r" b="b"/>
            <a:pathLst>
              <a:path w="115" h="115">
                <a:moveTo>
                  <a:pt x="0" y="58"/>
                </a:moveTo>
                <a:lnTo>
                  <a:pt x="115" y="0"/>
                </a:lnTo>
                <a:cubicBezTo>
                  <a:pt x="97" y="36"/>
                  <a:pt x="97" y="79"/>
                  <a:pt x="115" y="115"/>
                </a:cubicBezTo>
                <a:lnTo>
                  <a:pt x="0"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3" name="Line 206">
            <a:extLst>
              <a:ext uri="{FF2B5EF4-FFF2-40B4-BE49-F238E27FC236}">
                <a16:creationId xmlns:a16="http://schemas.microsoft.com/office/drawing/2014/main" id="{7FBBC3A9-1648-4D8F-9610-B2F44861F687}"/>
              </a:ext>
            </a:extLst>
          </p:cNvPr>
          <p:cNvSpPr>
            <a:spLocks noChangeShapeType="1"/>
          </p:cNvSpPr>
          <p:nvPr/>
        </p:nvSpPr>
        <p:spPr bwMode="auto">
          <a:xfrm flipH="1">
            <a:off x="5364308" y="5437390"/>
            <a:ext cx="3013593" cy="4839"/>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4" name="Freeform 207">
            <a:extLst>
              <a:ext uri="{FF2B5EF4-FFF2-40B4-BE49-F238E27FC236}">
                <a16:creationId xmlns:a16="http://schemas.microsoft.com/office/drawing/2014/main" id="{D000627B-75A2-4D7F-B9D3-C39689FF6CB3}"/>
              </a:ext>
            </a:extLst>
          </p:cNvPr>
          <p:cNvSpPr>
            <a:spLocks/>
          </p:cNvSpPr>
          <p:nvPr/>
        </p:nvSpPr>
        <p:spPr bwMode="auto">
          <a:xfrm>
            <a:off x="8369030" y="5417230"/>
            <a:ext cx="38708" cy="39515"/>
          </a:xfrm>
          <a:custGeom>
            <a:avLst/>
            <a:gdLst>
              <a:gd name="T0" fmla="*/ 115 w 115"/>
              <a:gd name="T1" fmla="*/ 58 h 116"/>
              <a:gd name="T2" fmla="*/ 0 w 115"/>
              <a:gd name="T3" fmla="*/ 116 h 116"/>
              <a:gd name="T4" fmla="*/ 0 w 115"/>
              <a:gd name="T5" fmla="*/ 0 h 116"/>
              <a:gd name="T6" fmla="*/ 115 w 115"/>
              <a:gd name="T7" fmla="*/ 58 h 116"/>
            </a:gdLst>
            <a:ahLst/>
            <a:cxnLst>
              <a:cxn ang="0">
                <a:pos x="T0" y="T1"/>
              </a:cxn>
              <a:cxn ang="0">
                <a:pos x="T2" y="T3"/>
              </a:cxn>
              <a:cxn ang="0">
                <a:pos x="T4" y="T5"/>
              </a:cxn>
              <a:cxn ang="0">
                <a:pos x="T6" y="T7"/>
              </a:cxn>
            </a:cxnLst>
            <a:rect l="0" t="0" r="r" b="b"/>
            <a:pathLst>
              <a:path w="115" h="116">
                <a:moveTo>
                  <a:pt x="115" y="58"/>
                </a:moveTo>
                <a:lnTo>
                  <a:pt x="0" y="116"/>
                </a:lnTo>
                <a:cubicBezTo>
                  <a:pt x="18" y="79"/>
                  <a:pt x="18" y="37"/>
                  <a:pt x="0" y="0"/>
                </a:cubicBezTo>
                <a:lnTo>
                  <a:pt x="115"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5" name="Freeform 208">
            <a:extLst>
              <a:ext uri="{FF2B5EF4-FFF2-40B4-BE49-F238E27FC236}">
                <a16:creationId xmlns:a16="http://schemas.microsoft.com/office/drawing/2014/main" id="{C1E3253F-6FB4-4FEA-AEFA-A9C2DEB3E44E}"/>
              </a:ext>
            </a:extLst>
          </p:cNvPr>
          <p:cNvSpPr>
            <a:spLocks/>
          </p:cNvSpPr>
          <p:nvPr/>
        </p:nvSpPr>
        <p:spPr bwMode="auto">
          <a:xfrm>
            <a:off x="5334471" y="5422874"/>
            <a:ext cx="39515" cy="38708"/>
          </a:xfrm>
          <a:custGeom>
            <a:avLst/>
            <a:gdLst>
              <a:gd name="T0" fmla="*/ 0 w 115"/>
              <a:gd name="T1" fmla="*/ 58 h 115"/>
              <a:gd name="T2" fmla="*/ 115 w 115"/>
              <a:gd name="T3" fmla="*/ 0 h 115"/>
              <a:gd name="T4" fmla="*/ 115 w 115"/>
              <a:gd name="T5" fmla="*/ 115 h 115"/>
              <a:gd name="T6" fmla="*/ 0 w 115"/>
              <a:gd name="T7" fmla="*/ 58 h 115"/>
            </a:gdLst>
            <a:ahLst/>
            <a:cxnLst>
              <a:cxn ang="0">
                <a:pos x="T0" y="T1"/>
              </a:cxn>
              <a:cxn ang="0">
                <a:pos x="T2" y="T3"/>
              </a:cxn>
              <a:cxn ang="0">
                <a:pos x="T4" y="T5"/>
              </a:cxn>
              <a:cxn ang="0">
                <a:pos x="T6" y="T7"/>
              </a:cxn>
            </a:cxnLst>
            <a:rect l="0" t="0" r="r" b="b"/>
            <a:pathLst>
              <a:path w="115" h="115">
                <a:moveTo>
                  <a:pt x="0" y="58"/>
                </a:moveTo>
                <a:lnTo>
                  <a:pt x="115" y="0"/>
                </a:lnTo>
                <a:cubicBezTo>
                  <a:pt x="97" y="36"/>
                  <a:pt x="97" y="79"/>
                  <a:pt x="115" y="115"/>
                </a:cubicBezTo>
                <a:lnTo>
                  <a:pt x="0"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6" name="Freeform 209">
            <a:extLst>
              <a:ext uri="{FF2B5EF4-FFF2-40B4-BE49-F238E27FC236}">
                <a16:creationId xmlns:a16="http://schemas.microsoft.com/office/drawing/2014/main" id="{D863C20A-9C23-46F8-AC76-B6192C855114}"/>
              </a:ext>
            </a:extLst>
          </p:cNvPr>
          <p:cNvSpPr>
            <a:spLocks/>
          </p:cNvSpPr>
          <p:nvPr/>
        </p:nvSpPr>
        <p:spPr bwMode="auto">
          <a:xfrm>
            <a:off x="3135362" y="3957609"/>
            <a:ext cx="3068430" cy="713682"/>
          </a:xfrm>
          <a:custGeom>
            <a:avLst/>
            <a:gdLst>
              <a:gd name="T0" fmla="*/ 0 w 3805"/>
              <a:gd name="T1" fmla="*/ 885 h 885"/>
              <a:gd name="T2" fmla="*/ 3805 w 3805"/>
              <a:gd name="T3" fmla="*/ 885 h 885"/>
              <a:gd name="T4" fmla="*/ 3805 w 3805"/>
              <a:gd name="T5" fmla="*/ 0 h 885"/>
              <a:gd name="T6" fmla="*/ 3431 w 3805"/>
              <a:gd name="T7" fmla="*/ 0 h 885"/>
            </a:gdLst>
            <a:ahLst/>
            <a:cxnLst>
              <a:cxn ang="0">
                <a:pos x="T0" y="T1"/>
              </a:cxn>
              <a:cxn ang="0">
                <a:pos x="T2" y="T3"/>
              </a:cxn>
              <a:cxn ang="0">
                <a:pos x="T4" y="T5"/>
              </a:cxn>
              <a:cxn ang="0">
                <a:pos x="T6" y="T7"/>
              </a:cxn>
            </a:cxnLst>
            <a:rect l="0" t="0" r="r" b="b"/>
            <a:pathLst>
              <a:path w="3805" h="885">
                <a:moveTo>
                  <a:pt x="0" y="885"/>
                </a:moveTo>
                <a:lnTo>
                  <a:pt x="3805" y="885"/>
                </a:lnTo>
                <a:lnTo>
                  <a:pt x="3805" y="0"/>
                </a:lnTo>
                <a:lnTo>
                  <a:pt x="3431"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7" name="Freeform 210">
            <a:extLst>
              <a:ext uri="{FF2B5EF4-FFF2-40B4-BE49-F238E27FC236}">
                <a16:creationId xmlns:a16="http://schemas.microsoft.com/office/drawing/2014/main" id="{0C0C83CD-F4F2-49F2-A83B-6E26C1FE72CD}"/>
              </a:ext>
            </a:extLst>
          </p:cNvPr>
          <p:cNvSpPr>
            <a:spLocks/>
          </p:cNvSpPr>
          <p:nvPr/>
        </p:nvSpPr>
        <p:spPr bwMode="auto">
          <a:xfrm>
            <a:off x="5872353" y="3937448"/>
            <a:ext cx="39515" cy="40321"/>
          </a:xfrm>
          <a:custGeom>
            <a:avLst/>
            <a:gdLst>
              <a:gd name="T0" fmla="*/ 0 w 116"/>
              <a:gd name="T1" fmla="*/ 58 h 116"/>
              <a:gd name="T2" fmla="*/ 116 w 116"/>
              <a:gd name="T3" fmla="*/ 0 h 116"/>
              <a:gd name="T4" fmla="*/ 116 w 116"/>
              <a:gd name="T5" fmla="*/ 116 h 116"/>
              <a:gd name="T6" fmla="*/ 0 w 116"/>
              <a:gd name="T7" fmla="*/ 58 h 116"/>
            </a:gdLst>
            <a:ahLst/>
            <a:cxnLst>
              <a:cxn ang="0">
                <a:pos x="T0" y="T1"/>
              </a:cxn>
              <a:cxn ang="0">
                <a:pos x="T2" y="T3"/>
              </a:cxn>
              <a:cxn ang="0">
                <a:pos x="T4" y="T5"/>
              </a:cxn>
              <a:cxn ang="0">
                <a:pos x="T6" y="T7"/>
              </a:cxn>
            </a:cxnLst>
            <a:rect l="0" t="0" r="r" b="b"/>
            <a:pathLst>
              <a:path w="116" h="116">
                <a:moveTo>
                  <a:pt x="0" y="58"/>
                </a:moveTo>
                <a:lnTo>
                  <a:pt x="116" y="0"/>
                </a:lnTo>
                <a:cubicBezTo>
                  <a:pt x="98" y="37"/>
                  <a:pt x="98" y="79"/>
                  <a:pt x="116" y="116"/>
                </a:cubicBezTo>
                <a:lnTo>
                  <a:pt x="0"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8" name="Freeform 211">
            <a:extLst>
              <a:ext uri="{FF2B5EF4-FFF2-40B4-BE49-F238E27FC236}">
                <a16:creationId xmlns:a16="http://schemas.microsoft.com/office/drawing/2014/main" id="{CAF7CBB8-4220-4B28-87EA-0682203C658F}"/>
              </a:ext>
            </a:extLst>
          </p:cNvPr>
          <p:cNvSpPr>
            <a:spLocks/>
          </p:cNvSpPr>
          <p:nvPr/>
        </p:nvSpPr>
        <p:spPr bwMode="auto">
          <a:xfrm>
            <a:off x="2820052" y="1629473"/>
            <a:ext cx="729004" cy="3220037"/>
          </a:xfrm>
          <a:custGeom>
            <a:avLst/>
            <a:gdLst>
              <a:gd name="T0" fmla="*/ 0 w 904"/>
              <a:gd name="T1" fmla="*/ 0 h 3993"/>
              <a:gd name="T2" fmla="*/ 904 w 904"/>
              <a:gd name="T3" fmla="*/ 0 h 3993"/>
              <a:gd name="T4" fmla="*/ 904 w 904"/>
              <a:gd name="T5" fmla="*/ 3993 h 3993"/>
            </a:gdLst>
            <a:ahLst/>
            <a:cxnLst>
              <a:cxn ang="0">
                <a:pos x="T0" y="T1"/>
              </a:cxn>
              <a:cxn ang="0">
                <a:pos x="T2" y="T3"/>
              </a:cxn>
              <a:cxn ang="0">
                <a:pos x="T4" y="T5"/>
              </a:cxn>
            </a:cxnLst>
            <a:rect l="0" t="0" r="r" b="b"/>
            <a:pathLst>
              <a:path w="904" h="3993">
                <a:moveTo>
                  <a:pt x="0" y="0"/>
                </a:moveTo>
                <a:lnTo>
                  <a:pt x="904" y="0"/>
                </a:lnTo>
                <a:lnTo>
                  <a:pt x="904" y="3993"/>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9" name="Freeform 212">
            <a:extLst>
              <a:ext uri="{FF2B5EF4-FFF2-40B4-BE49-F238E27FC236}">
                <a16:creationId xmlns:a16="http://schemas.microsoft.com/office/drawing/2014/main" id="{59981695-85EC-4A86-9CC9-16962FDAADA6}"/>
              </a:ext>
            </a:extLst>
          </p:cNvPr>
          <p:cNvSpPr>
            <a:spLocks/>
          </p:cNvSpPr>
          <p:nvPr/>
        </p:nvSpPr>
        <p:spPr bwMode="auto">
          <a:xfrm>
            <a:off x="3529702" y="4839833"/>
            <a:ext cx="39515" cy="39515"/>
          </a:xfrm>
          <a:custGeom>
            <a:avLst/>
            <a:gdLst>
              <a:gd name="T0" fmla="*/ 57 w 115"/>
              <a:gd name="T1" fmla="*/ 115 h 115"/>
              <a:gd name="T2" fmla="*/ 0 w 115"/>
              <a:gd name="T3" fmla="*/ 0 h 115"/>
              <a:gd name="T4" fmla="*/ 115 w 115"/>
              <a:gd name="T5" fmla="*/ 0 h 115"/>
              <a:gd name="T6" fmla="*/ 57 w 115"/>
              <a:gd name="T7" fmla="*/ 115 h 115"/>
            </a:gdLst>
            <a:ahLst/>
            <a:cxnLst>
              <a:cxn ang="0">
                <a:pos x="T0" y="T1"/>
              </a:cxn>
              <a:cxn ang="0">
                <a:pos x="T2" y="T3"/>
              </a:cxn>
              <a:cxn ang="0">
                <a:pos x="T4" y="T5"/>
              </a:cxn>
              <a:cxn ang="0">
                <a:pos x="T6" y="T7"/>
              </a:cxn>
            </a:cxnLst>
            <a:rect l="0" t="0" r="r" b="b"/>
            <a:pathLst>
              <a:path w="115" h="115">
                <a:moveTo>
                  <a:pt x="57" y="115"/>
                </a:moveTo>
                <a:lnTo>
                  <a:pt x="0" y="0"/>
                </a:lnTo>
                <a:cubicBezTo>
                  <a:pt x="36" y="18"/>
                  <a:pt x="79" y="18"/>
                  <a:pt x="115" y="0"/>
                </a:cubicBezTo>
                <a:lnTo>
                  <a:pt x="57"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30" name="Freeform 213">
            <a:extLst>
              <a:ext uri="{FF2B5EF4-FFF2-40B4-BE49-F238E27FC236}">
                <a16:creationId xmlns:a16="http://schemas.microsoft.com/office/drawing/2014/main" id="{837C161E-77DE-4EA4-90AF-4D084CB48AB6}"/>
              </a:ext>
            </a:extLst>
          </p:cNvPr>
          <p:cNvSpPr>
            <a:spLocks/>
          </p:cNvSpPr>
          <p:nvPr/>
        </p:nvSpPr>
        <p:spPr bwMode="auto">
          <a:xfrm>
            <a:off x="2082177" y="1876238"/>
            <a:ext cx="768519" cy="2743442"/>
          </a:xfrm>
          <a:custGeom>
            <a:avLst/>
            <a:gdLst>
              <a:gd name="T0" fmla="*/ 465 w 953"/>
              <a:gd name="T1" fmla="*/ 3402 h 3402"/>
              <a:gd name="T2" fmla="*/ 0 w 953"/>
              <a:gd name="T3" fmla="*/ 3402 h 3402"/>
              <a:gd name="T4" fmla="*/ 0 w 953"/>
              <a:gd name="T5" fmla="*/ 2582 h 3402"/>
              <a:gd name="T6" fmla="*/ 953 w 953"/>
              <a:gd name="T7" fmla="*/ 2582 h 3402"/>
              <a:gd name="T8" fmla="*/ 953 w 953"/>
              <a:gd name="T9" fmla="*/ 0 h 3402"/>
            </a:gdLst>
            <a:ahLst/>
            <a:cxnLst>
              <a:cxn ang="0">
                <a:pos x="T0" y="T1"/>
              </a:cxn>
              <a:cxn ang="0">
                <a:pos x="T2" y="T3"/>
              </a:cxn>
              <a:cxn ang="0">
                <a:pos x="T4" y="T5"/>
              </a:cxn>
              <a:cxn ang="0">
                <a:pos x="T6" y="T7"/>
              </a:cxn>
              <a:cxn ang="0">
                <a:pos x="T8" y="T9"/>
              </a:cxn>
            </a:cxnLst>
            <a:rect l="0" t="0" r="r" b="b"/>
            <a:pathLst>
              <a:path w="953" h="3402">
                <a:moveTo>
                  <a:pt x="465" y="3402"/>
                </a:moveTo>
                <a:lnTo>
                  <a:pt x="0" y="3402"/>
                </a:lnTo>
                <a:lnTo>
                  <a:pt x="0" y="2582"/>
                </a:lnTo>
                <a:lnTo>
                  <a:pt x="953" y="2582"/>
                </a:lnTo>
                <a:lnTo>
                  <a:pt x="953"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31" name="Freeform 214">
            <a:extLst>
              <a:ext uri="{FF2B5EF4-FFF2-40B4-BE49-F238E27FC236}">
                <a16:creationId xmlns:a16="http://schemas.microsoft.com/office/drawing/2014/main" id="{01BFFA82-CFDA-4F45-8485-79BB8F4D7924}"/>
              </a:ext>
            </a:extLst>
          </p:cNvPr>
          <p:cNvSpPr>
            <a:spLocks/>
          </p:cNvSpPr>
          <p:nvPr/>
        </p:nvSpPr>
        <p:spPr bwMode="auto">
          <a:xfrm>
            <a:off x="2830535" y="1846400"/>
            <a:ext cx="39515" cy="39515"/>
          </a:xfrm>
          <a:custGeom>
            <a:avLst/>
            <a:gdLst>
              <a:gd name="T0" fmla="*/ 115 w 231"/>
              <a:gd name="T1" fmla="*/ 0 h 231"/>
              <a:gd name="T2" fmla="*/ 231 w 231"/>
              <a:gd name="T3" fmla="*/ 231 h 231"/>
              <a:gd name="T4" fmla="*/ 0 w 231"/>
              <a:gd name="T5" fmla="*/ 231 h 231"/>
              <a:gd name="T6" fmla="*/ 115 w 231"/>
              <a:gd name="T7" fmla="*/ 0 h 231"/>
            </a:gdLst>
            <a:ahLst/>
            <a:cxnLst>
              <a:cxn ang="0">
                <a:pos x="T0" y="T1"/>
              </a:cxn>
              <a:cxn ang="0">
                <a:pos x="T2" y="T3"/>
              </a:cxn>
              <a:cxn ang="0">
                <a:pos x="T4" y="T5"/>
              </a:cxn>
              <a:cxn ang="0">
                <a:pos x="T6" y="T7"/>
              </a:cxn>
            </a:cxnLst>
            <a:rect l="0" t="0" r="r" b="b"/>
            <a:pathLst>
              <a:path w="231" h="231">
                <a:moveTo>
                  <a:pt x="115" y="0"/>
                </a:moveTo>
                <a:lnTo>
                  <a:pt x="231" y="231"/>
                </a:lnTo>
                <a:cubicBezTo>
                  <a:pt x="158" y="194"/>
                  <a:pt x="73" y="194"/>
                  <a:pt x="0" y="231"/>
                </a:cubicBezTo>
                <a:lnTo>
                  <a:pt x="115"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35" name="Freeform 218">
            <a:extLst>
              <a:ext uri="{FF2B5EF4-FFF2-40B4-BE49-F238E27FC236}">
                <a16:creationId xmlns:a16="http://schemas.microsoft.com/office/drawing/2014/main" id="{1C82F106-3A5F-40F1-913F-D33B94690368}"/>
              </a:ext>
            </a:extLst>
          </p:cNvPr>
          <p:cNvSpPr>
            <a:spLocks/>
          </p:cNvSpPr>
          <p:nvPr/>
        </p:nvSpPr>
        <p:spPr bwMode="auto">
          <a:xfrm>
            <a:off x="2043469" y="1194813"/>
            <a:ext cx="968511" cy="343535"/>
          </a:xfrm>
          <a:custGeom>
            <a:avLst/>
            <a:gdLst>
              <a:gd name="T0" fmla="*/ 0 w 1201"/>
              <a:gd name="T1" fmla="*/ 426 h 426"/>
              <a:gd name="T2" fmla="*/ 0 w 1201"/>
              <a:gd name="T3" fmla="*/ 0 h 426"/>
              <a:gd name="T4" fmla="*/ 1201 w 1201"/>
              <a:gd name="T5" fmla="*/ 0 h 426"/>
            </a:gdLst>
            <a:ahLst/>
            <a:cxnLst>
              <a:cxn ang="0">
                <a:pos x="T0" y="T1"/>
              </a:cxn>
              <a:cxn ang="0">
                <a:pos x="T2" y="T3"/>
              </a:cxn>
              <a:cxn ang="0">
                <a:pos x="T4" y="T5"/>
              </a:cxn>
            </a:cxnLst>
            <a:rect l="0" t="0" r="r" b="b"/>
            <a:pathLst>
              <a:path w="1201" h="426">
                <a:moveTo>
                  <a:pt x="0" y="426"/>
                </a:moveTo>
                <a:lnTo>
                  <a:pt x="0" y="0"/>
                </a:lnTo>
                <a:lnTo>
                  <a:pt x="1201"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36" name="Freeform 219">
            <a:extLst>
              <a:ext uri="{FF2B5EF4-FFF2-40B4-BE49-F238E27FC236}">
                <a16:creationId xmlns:a16="http://schemas.microsoft.com/office/drawing/2014/main" id="{68AC4756-B5C0-49B6-B375-A40D0FAFE9D4}"/>
              </a:ext>
            </a:extLst>
          </p:cNvPr>
          <p:cNvSpPr>
            <a:spLocks/>
          </p:cNvSpPr>
          <p:nvPr/>
        </p:nvSpPr>
        <p:spPr bwMode="auto">
          <a:xfrm>
            <a:off x="2023309" y="1528671"/>
            <a:ext cx="39515" cy="39515"/>
          </a:xfrm>
          <a:custGeom>
            <a:avLst/>
            <a:gdLst>
              <a:gd name="T0" fmla="*/ 116 w 231"/>
              <a:gd name="T1" fmla="*/ 230 h 230"/>
              <a:gd name="T2" fmla="*/ 0 w 231"/>
              <a:gd name="T3" fmla="*/ 0 h 230"/>
              <a:gd name="T4" fmla="*/ 231 w 231"/>
              <a:gd name="T5" fmla="*/ 0 h 230"/>
              <a:gd name="T6" fmla="*/ 116 w 231"/>
              <a:gd name="T7" fmla="*/ 230 h 230"/>
            </a:gdLst>
            <a:ahLst/>
            <a:cxnLst>
              <a:cxn ang="0">
                <a:pos x="T0" y="T1"/>
              </a:cxn>
              <a:cxn ang="0">
                <a:pos x="T2" y="T3"/>
              </a:cxn>
              <a:cxn ang="0">
                <a:pos x="T4" y="T5"/>
              </a:cxn>
              <a:cxn ang="0">
                <a:pos x="T6" y="T7"/>
              </a:cxn>
            </a:cxnLst>
            <a:rect l="0" t="0" r="r" b="b"/>
            <a:pathLst>
              <a:path w="231" h="230">
                <a:moveTo>
                  <a:pt x="116" y="230"/>
                </a:moveTo>
                <a:lnTo>
                  <a:pt x="0" y="0"/>
                </a:lnTo>
                <a:cubicBezTo>
                  <a:pt x="73" y="36"/>
                  <a:pt x="158" y="36"/>
                  <a:pt x="231" y="0"/>
                </a:cubicBezTo>
                <a:lnTo>
                  <a:pt x="116" y="23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37" name="Freeform 220">
            <a:extLst>
              <a:ext uri="{FF2B5EF4-FFF2-40B4-BE49-F238E27FC236}">
                <a16:creationId xmlns:a16="http://schemas.microsoft.com/office/drawing/2014/main" id="{5901B9B1-B071-495E-ADCF-C86E0010031D}"/>
              </a:ext>
            </a:extLst>
          </p:cNvPr>
          <p:cNvSpPr>
            <a:spLocks/>
          </p:cNvSpPr>
          <p:nvPr/>
        </p:nvSpPr>
        <p:spPr bwMode="auto">
          <a:xfrm>
            <a:off x="3002303" y="1175459"/>
            <a:ext cx="39515" cy="39515"/>
          </a:xfrm>
          <a:custGeom>
            <a:avLst/>
            <a:gdLst>
              <a:gd name="T0" fmla="*/ 230 w 230"/>
              <a:gd name="T1" fmla="*/ 115 h 231"/>
              <a:gd name="T2" fmla="*/ 0 w 230"/>
              <a:gd name="T3" fmla="*/ 231 h 231"/>
              <a:gd name="T4" fmla="*/ 0 w 230"/>
              <a:gd name="T5" fmla="*/ 0 h 231"/>
              <a:gd name="T6" fmla="*/ 230 w 230"/>
              <a:gd name="T7" fmla="*/ 115 h 231"/>
            </a:gdLst>
            <a:ahLst/>
            <a:cxnLst>
              <a:cxn ang="0">
                <a:pos x="T0" y="T1"/>
              </a:cxn>
              <a:cxn ang="0">
                <a:pos x="T2" y="T3"/>
              </a:cxn>
              <a:cxn ang="0">
                <a:pos x="T4" y="T5"/>
              </a:cxn>
              <a:cxn ang="0">
                <a:pos x="T6" y="T7"/>
              </a:cxn>
            </a:cxnLst>
            <a:rect l="0" t="0" r="r" b="b"/>
            <a:pathLst>
              <a:path w="230" h="231">
                <a:moveTo>
                  <a:pt x="230" y="115"/>
                </a:moveTo>
                <a:lnTo>
                  <a:pt x="0" y="231"/>
                </a:lnTo>
                <a:cubicBezTo>
                  <a:pt x="36" y="158"/>
                  <a:pt x="36" y="73"/>
                  <a:pt x="0" y="0"/>
                </a:cubicBezTo>
                <a:lnTo>
                  <a:pt x="230"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0" name="Freeform 223">
            <a:extLst>
              <a:ext uri="{FF2B5EF4-FFF2-40B4-BE49-F238E27FC236}">
                <a16:creationId xmlns:a16="http://schemas.microsoft.com/office/drawing/2014/main" id="{92E8F313-8539-4F2D-B9CB-163F2F9D674E}"/>
              </a:ext>
            </a:extLst>
          </p:cNvPr>
          <p:cNvSpPr>
            <a:spLocks/>
          </p:cNvSpPr>
          <p:nvPr/>
        </p:nvSpPr>
        <p:spPr bwMode="auto">
          <a:xfrm>
            <a:off x="1955570" y="1102074"/>
            <a:ext cx="1676548" cy="436274"/>
          </a:xfrm>
          <a:custGeom>
            <a:avLst/>
            <a:gdLst>
              <a:gd name="T0" fmla="*/ 2079 w 2079"/>
              <a:gd name="T1" fmla="*/ 0 h 541"/>
              <a:gd name="T2" fmla="*/ 2079 w 2079"/>
              <a:gd name="T3" fmla="*/ 39 h 541"/>
              <a:gd name="T4" fmla="*/ 0 w 2079"/>
              <a:gd name="T5" fmla="*/ 39 h 541"/>
              <a:gd name="T6" fmla="*/ 0 w 2079"/>
              <a:gd name="T7" fmla="*/ 541 h 541"/>
            </a:gdLst>
            <a:ahLst/>
            <a:cxnLst>
              <a:cxn ang="0">
                <a:pos x="T0" y="T1"/>
              </a:cxn>
              <a:cxn ang="0">
                <a:pos x="T2" y="T3"/>
              </a:cxn>
              <a:cxn ang="0">
                <a:pos x="T4" y="T5"/>
              </a:cxn>
              <a:cxn ang="0">
                <a:pos x="T6" y="T7"/>
              </a:cxn>
            </a:cxnLst>
            <a:rect l="0" t="0" r="r" b="b"/>
            <a:pathLst>
              <a:path w="2079" h="541">
                <a:moveTo>
                  <a:pt x="2079" y="0"/>
                </a:moveTo>
                <a:lnTo>
                  <a:pt x="2079" y="39"/>
                </a:lnTo>
                <a:lnTo>
                  <a:pt x="0" y="39"/>
                </a:lnTo>
                <a:lnTo>
                  <a:pt x="0" y="541"/>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1" name="Freeform 224">
            <a:extLst>
              <a:ext uri="{FF2B5EF4-FFF2-40B4-BE49-F238E27FC236}">
                <a16:creationId xmlns:a16="http://schemas.microsoft.com/office/drawing/2014/main" id="{B859B615-9F8C-42E9-97DF-7EFDF8387BC3}"/>
              </a:ext>
            </a:extLst>
          </p:cNvPr>
          <p:cNvSpPr>
            <a:spLocks/>
          </p:cNvSpPr>
          <p:nvPr/>
        </p:nvSpPr>
        <p:spPr bwMode="auto">
          <a:xfrm>
            <a:off x="1935409" y="1528671"/>
            <a:ext cx="39515" cy="39515"/>
          </a:xfrm>
          <a:custGeom>
            <a:avLst/>
            <a:gdLst>
              <a:gd name="T0" fmla="*/ 116 w 231"/>
              <a:gd name="T1" fmla="*/ 230 h 230"/>
              <a:gd name="T2" fmla="*/ 0 w 231"/>
              <a:gd name="T3" fmla="*/ 0 h 230"/>
              <a:gd name="T4" fmla="*/ 231 w 231"/>
              <a:gd name="T5" fmla="*/ 0 h 230"/>
              <a:gd name="T6" fmla="*/ 116 w 231"/>
              <a:gd name="T7" fmla="*/ 230 h 230"/>
            </a:gdLst>
            <a:ahLst/>
            <a:cxnLst>
              <a:cxn ang="0">
                <a:pos x="T0" y="T1"/>
              </a:cxn>
              <a:cxn ang="0">
                <a:pos x="T2" y="T3"/>
              </a:cxn>
              <a:cxn ang="0">
                <a:pos x="T4" y="T5"/>
              </a:cxn>
              <a:cxn ang="0">
                <a:pos x="T6" y="T7"/>
              </a:cxn>
            </a:cxnLst>
            <a:rect l="0" t="0" r="r" b="b"/>
            <a:pathLst>
              <a:path w="231" h="230">
                <a:moveTo>
                  <a:pt x="116" y="230"/>
                </a:moveTo>
                <a:lnTo>
                  <a:pt x="0" y="0"/>
                </a:lnTo>
                <a:cubicBezTo>
                  <a:pt x="73" y="36"/>
                  <a:pt x="158" y="36"/>
                  <a:pt x="231" y="0"/>
                </a:cubicBezTo>
                <a:lnTo>
                  <a:pt x="116" y="23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2" name="Freeform 225">
            <a:extLst>
              <a:ext uri="{FF2B5EF4-FFF2-40B4-BE49-F238E27FC236}">
                <a16:creationId xmlns:a16="http://schemas.microsoft.com/office/drawing/2014/main" id="{9DC783D2-5A69-48D2-A5A2-8256B7103D0A}"/>
              </a:ext>
            </a:extLst>
          </p:cNvPr>
          <p:cNvSpPr>
            <a:spLocks/>
          </p:cNvSpPr>
          <p:nvPr/>
        </p:nvSpPr>
        <p:spPr bwMode="auto">
          <a:xfrm>
            <a:off x="4764332" y="1706890"/>
            <a:ext cx="1491071" cy="3440996"/>
          </a:xfrm>
          <a:custGeom>
            <a:avLst/>
            <a:gdLst>
              <a:gd name="T0" fmla="*/ 707 w 1849"/>
              <a:gd name="T1" fmla="*/ 4267 h 4267"/>
              <a:gd name="T2" fmla="*/ 1849 w 1849"/>
              <a:gd name="T3" fmla="*/ 4267 h 4267"/>
              <a:gd name="T4" fmla="*/ 1849 w 1849"/>
              <a:gd name="T5" fmla="*/ 0 h 4267"/>
              <a:gd name="T6" fmla="*/ 0 w 1849"/>
              <a:gd name="T7" fmla="*/ 0 h 4267"/>
            </a:gdLst>
            <a:ahLst/>
            <a:cxnLst>
              <a:cxn ang="0">
                <a:pos x="T0" y="T1"/>
              </a:cxn>
              <a:cxn ang="0">
                <a:pos x="T2" y="T3"/>
              </a:cxn>
              <a:cxn ang="0">
                <a:pos x="T4" y="T5"/>
              </a:cxn>
              <a:cxn ang="0">
                <a:pos x="T6" y="T7"/>
              </a:cxn>
            </a:cxnLst>
            <a:rect l="0" t="0" r="r" b="b"/>
            <a:pathLst>
              <a:path w="1849" h="4267">
                <a:moveTo>
                  <a:pt x="707" y="4267"/>
                </a:moveTo>
                <a:lnTo>
                  <a:pt x="1849" y="4267"/>
                </a:lnTo>
                <a:lnTo>
                  <a:pt x="1849" y="0"/>
                </a:lnTo>
                <a:lnTo>
                  <a:pt x="0"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3" name="Freeform 226">
            <a:extLst>
              <a:ext uri="{FF2B5EF4-FFF2-40B4-BE49-F238E27FC236}">
                <a16:creationId xmlns:a16="http://schemas.microsoft.com/office/drawing/2014/main" id="{43EE5782-21AB-4969-BEFD-E7D5498E3A04}"/>
              </a:ext>
            </a:extLst>
          </p:cNvPr>
          <p:cNvSpPr>
            <a:spLocks/>
          </p:cNvSpPr>
          <p:nvPr/>
        </p:nvSpPr>
        <p:spPr bwMode="auto">
          <a:xfrm>
            <a:off x="4733688" y="1687535"/>
            <a:ext cx="40321" cy="39515"/>
          </a:xfrm>
          <a:custGeom>
            <a:avLst/>
            <a:gdLst>
              <a:gd name="T0" fmla="*/ 0 w 116"/>
              <a:gd name="T1" fmla="*/ 58 h 115"/>
              <a:gd name="T2" fmla="*/ 116 w 116"/>
              <a:gd name="T3" fmla="*/ 0 h 115"/>
              <a:gd name="T4" fmla="*/ 116 w 116"/>
              <a:gd name="T5" fmla="*/ 115 h 115"/>
              <a:gd name="T6" fmla="*/ 0 w 116"/>
              <a:gd name="T7" fmla="*/ 58 h 115"/>
            </a:gdLst>
            <a:ahLst/>
            <a:cxnLst>
              <a:cxn ang="0">
                <a:pos x="T0" y="T1"/>
              </a:cxn>
              <a:cxn ang="0">
                <a:pos x="T2" y="T3"/>
              </a:cxn>
              <a:cxn ang="0">
                <a:pos x="T4" y="T5"/>
              </a:cxn>
              <a:cxn ang="0">
                <a:pos x="T6" y="T7"/>
              </a:cxn>
            </a:cxnLst>
            <a:rect l="0" t="0" r="r" b="b"/>
            <a:pathLst>
              <a:path w="116" h="115">
                <a:moveTo>
                  <a:pt x="0" y="58"/>
                </a:moveTo>
                <a:lnTo>
                  <a:pt x="116" y="0"/>
                </a:lnTo>
                <a:cubicBezTo>
                  <a:pt x="98" y="36"/>
                  <a:pt x="98" y="79"/>
                  <a:pt x="116" y="115"/>
                </a:cubicBezTo>
                <a:lnTo>
                  <a:pt x="0"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4" name="Freeform 227">
            <a:extLst>
              <a:ext uri="{FF2B5EF4-FFF2-40B4-BE49-F238E27FC236}">
                <a16:creationId xmlns:a16="http://schemas.microsoft.com/office/drawing/2014/main" id="{48EC689F-4E0E-4359-8C4B-27D77A10172E}"/>
              </a:ext>
            </a:extLst>
          </p:cNvPr>
          <p:cNvSpPr>
            <a:spLocks/>
          </p:cNvSpPr>
          <p:nvPr/>
        </p:nvSpPr>
        <p:spPr bwMode="auto">
          <a:xfrm>
            <a:off x="4272415" y="987563"/>
            <a:ext cx="4186934" cy="229023"/>
          </a:xfrm>
          <a:custGeom>
            <a:avLst/>
            <a:gdLst>
              <a:gd name="T0" fmla="*/ 0 w 5192"/>
              <a:gd name="T1" fmla="*/ 0 h 284"/>
              <a:gd name="T2" fmla="*/ 5192 w 5192"/>
              <a:gd name="T3" fmla="*/ 0 h 284"/>
              <a:gd name="T4" fmla="*/ 5192 w 5192"/>
              <a:gd name="T5" fmla="*/ 284 h 284"/>
            </a:gdLst>
            <a:ahLst/>
            <a:cxnLst>
              <a:cxn ang="0">
                <a:pos x="T0" y="T1"/>
              </a:cxn>
              <a:cxn ang="0">
                <a:pos x="T2" y="T3"/>
              </a:cxn>
              <a:cxn ang="0">
                <a:pos x="T4" y="T5"/>
              </a:cxn>
            </a:cxnLst>
            <a:rect l="0" t="0" r="r" b="b"/>
            <a:pathLst>
              <a:path w="5192" h="284">
                <a:moveTo>
                  <a:pt x="0" y="0"/>
                </a:moveTo>
                <a:lnTo>
                  <a:pt x="5192" y="0"/>
                </a:lnTo>
                <a:lnTo>
                  <a:pt x="5192" y="284"/>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5" name="Freeform 228">
            <a:extLst>
              <a:ext uri="{FF2B5EF4-FFF2-40B4-BE49-F238E27FC236}">
                <a16:creationId xmlns:a16="http://schemas.microsoft.com/office/drawing/2014/main" id="{0E8E1D9E-BA61-45A0-B0F9-D6B93AF6C026}"/>
              </a:ext>
            </a:extLst>
          </p:cNvPr>
          <p:cNvSpPr>
            <a:spLocks/>
          </p:cNvSpPr>
          <p:nvPr/>
        </p:nvSpPr>
        <p:spPr bwMode="auto">
          <a:xfrm>
            <a:off x="4242578" y="968208"/>
            <a:ext cx="39515" cy="39515"/>
          </a:xfrm>
          <a:custGeom>
            <a:avLst/>
            <a:gdLst>
              <a:gd name="T0" fmla="*/ 0 w 115"/>
              <a:gd name="T1" fmla="*/ 57 h 115"/>
              <a:gd name="T2" fmla="*/ 115 w 115"/>
              <a:gd name="T3" fmla="*/ 0 h 115"/>
              <a:gd name="T4" fmla="*/ 115 w 115"/>
              <a:gd name="T5" fmla="*/ 115 h 115"/>
              <a:gd name="T6" fmla="*/ 0 w 115"/>
              <a:gd name="T7" fmla="*/ 57 h 115"/>
            </a:gdLst>
            <a:ahLst/>
            <a:cxnLst>
              <a:cxn ang="0">
                <a:pos x="T0" y="T1"/>
              </a:cxn>
              <a:cxn ang="0">
                <a:pos x="T2" y="T3"/>
              </a:cxn>
              <a:cxn ang="0">
                <a:pos x="T4" y="T5"/>
              </a:cxn>
              <a:cxn ang="0">
                <a:pos x="T6" y="T7"/>
              </a:cxn>
            </a:cxnLst>
            <a:rect l="0" t="0" r="r" b="b"/>
            <a:pathLst>
              <a:path w="115" h="115">
                <a:moveTo>
                  <a:pt x="0" y="57"/>
                </a:moveTo>
                <a:lnTo>
                  <a:pt x="115" y="0"/>
                </a:lnTo>
                <a:cubicBezTo>
                  <a:pt x="97" y="36"/>
                  <a:pt x="97" y="79"/>
                  <a:pt x="115" y="115"/>
                </a:cubicBezTo>
                <a:lnTo>
                  <a:pt x="0" y="57"/>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6" name="Freeform 229">
            <a:extLst>
              <a:ext uri="{FF2B5EF4-FFF2-40B4-BE49-F238E27FC236}">
                <a16:creationId xmlns:a16="http://schemas.microsoft.com/office/drawing/2014/main" id="{47B652E1-1878-41F6-B6CD-1FAA3628E253}"/>
              </a:ext>
            </a:extLst>
          </p:cNvPr>
          <p:cNvSpPr>
            <a:spLocks/>
          </p:cNvSpPr>
          <p:nvPr/>
        </p:nvSpPr>
        <p:spPr bwMode="auto">
          <a:xfrm>
            <a:off x="8439995" y="1207716"/>
            <a:ext cx="39515" cy="38708"/>
          </a:xfrm>
          <a:custGeom>
            <a:avLst/>
            <a:gdLst>
              <a:gd name="T0" fmla="*/ 57 w 115"/>
              <a:gd name="T1" fmla="*/ 115 h 115"/>
              <a:gd name="T2" fmla="*/ 0 w 115"/>
              <a:gd name="T3" fmla="*/ 0 h 115"/>
              <a:gd name="T4" fmla="*/ 115 w 115"/>
              <a:gd name="T5" fmla="*/ 0 h 115"/>
              <a:gd name="T6" fmla="*/ 57 w 115"/>
              <a:gd name="T7" fmla="*/ 115 h 115"/>
            </a:gdLst>
            <a:ahLst/>
            <a:cxnLst>
              <a:cxn ang="0">
                <a:pos x="T0" y="T1"/>
              </a:cxn>
              <a:cxn ang="0">
                <a:pos x="T2" y="T3"/>
              </a:cxn>
              <a:cxn ang="0">
                <a:pos x="T4" y="T5"/>
              </a:cxn>
              <a:cxn ang="0">
                <a:pos x="T6" y="T7"/>
              </a:cxn>
            </a:cxnLst>
            <a:rect l="0" t="0" r="r" b="b"/>
            <a:pathLst>
              <a:path w="115" h="115">
                <a:moveTo>
                  <a:pt x="57" y="115"/>
                </a:moveTo>
                <a:lnTo>
                  <a:pt x="0" y="0"/>
                </a:lnTo>
                <a:cubicBezTo>
                  <a:pt x="36" y="18"/>
                  <a:pt x="79" y="18"/>
                  <a:pt x="115" y="0"/>
                </a:cubicBezTo>
                <a:lnTo>
                  <a:pt x="57"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7" name="Freeform 230">
            <a:extLst>
              <a:ext uri="{FF2B5EF4-FFF2-40B4-BE49-F238E27FC236}">
                <a16:creationId xmlns:a16="http://schemas.microsoft.com/office/drawing/2014/main" id="{161D54FB-5A11-4707-95FD-8F99F5A27631}"/>
              </a:ext>
            </a:extLst>
          </p:cNvPr>
          <p:cNvSpPr>
            <a:spLocks/>
          </p:cNvSpPr>
          <p:nvPr/>
        </p:nvSpPr>
        <p:spPr bwMode="auto">
          <a:xfrm>
            <a:off x="491111" y="987563"/>
            <a:ext cx="3012786" cy="229023"/>
          </a:xfrm>
          <a:custGeom>
            <a:avLst/>
            <a:gdLst>
              <a:gd name="T0" fmla="*/ 3736 w 3736"/>
              <a:gd name="T1" fmla="*/ 0 h 284"/>
              <a:gd name="T2" fmla="*/ 0 w 3736"/>
              <a:gd name="T3" fmla="*/ 0 h 284"/>
              <a:gd name="T4" fmla="*/ 0 w 3736"/>
              <a:gd name="T5" fmla="*/ 284 h 284"/>
            </a:gdLst>
            <a:ahLst/>
            <a:cxnLst>
              <a:cxn ang="0">
                <a:pos x="T0" y="T1"/>
              </a:cxn>
              <a:cxn ang="0">
                <a:pos x="T2" y="T3"/>
              </a:cxn>
              <a:cxn ang="0">
                <a:pos x="T4" y="T5"/>
              </a:cxn>
            </a:cxnLst>
            <a:rect l="0" t="0" r="r" b="b"/>
            <a:pathLst>
              <a:path w="3736" h="284">
                <a:moveTo>
                  <a:pt x="3736" y="0"/>
                </a:moveTo>
                <a:lnTo>
                  <a:pt x="0" y="0"/>
                </a:lnTo>
                <a:lnTo>
                  <a:pt x="0" y="284"/>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8" name="Freeform 231">
            <a:extLst>
              <a:ext uri="{FF2B5EF4-FFF2-40B4-BE49-F238E27FC236}">
                <a16:creationId xmlns:a16="http://schemas.microsoft.com/office/drawing/2014/main" id="{0B21971D-6D0A-4514-8692-E4534F3A119E}"/>
              </a:ext>
            </a:extLst>
          </p:cNvPr>
          <p:cNvSpPr>
            <a:spLocks/>
          </p:cNvSpPr>
          <p:nvPr/>
        </p:nvSpPr>
        <p:spPr bwMode="auto">
          <a:xfrm>
            <a:off x="3494220" y="968208"/>
            <a:ext cx="39515" cy="39515"/>
          </a:xfrm>
          <a:custGeom>
            <a:avLst/>
            <a:gdLst>
              <a:gd name="T0" fmla="*/ 115 w 115"/>
              <a:gd name="T1" fmla="*/ 57 h 115"/>
              <a:gd name="T2" fmla="*/ 0 w 115"/>
              <a:gd name="T3" fmla="*/ 115 h 115"/>
              <a:gd name="T4" fmla="*/ 0 w 115"/>
              <a:gd name="T5" fmla="*/ 0 h 115"/>
              <a:gd name="T6" fmla="*/ 115 w 115"/>
              <a:gd name="T7" fmla="*/ 57 h 115"/>
            </a:gdLst>
            <a:ahLst/>
            <a:cxnLst>
              <a:cxn ang="0">
                <a:pos x="T0" y="T1"/>
              </a:cxn>
              <a:cxn ang="0">
                <a:pos x="T2" y="T3"/>
              </a:cxn>
              <a:cxn ang="0">
                <a:pos x="T4" y="T5"/>
              </a:cxn>
              <a:cxn ang="0">
                <a:pos x="T6" y="T7"/>
              </a:cxn>
            </a:cxnLst>
            <a:rect l="0" t="0" r="r" b="b"/>
            <a:pathLst>
              <a:path w="115" h="115">
                <a:moveTo>
                  <a:pt x="115" y="57"/>
                </a:moveTo>
                <a:lnTo>
                  <a:pt x="0" y="115"/>
                </a:lnTo>
                <a:cubicBezTo>
                  <a:pt x="18" y="79"/>
                  <a:pt x="18" y="36"/>
                  <a:pt x="0" y="0"/>
                </a:cubicBezTo>
                <a:lnTo>
                  <a:pt x="115" y="57"/>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49" name="Freeform 232">
            <a:extLst>
              <a:ext uri="{FF2B5EF4-FFF2-40B4-BE49-F238E27FC236}">
                <a16:creationId xmlns:a16="http://schemas.microsoft.com/office/drawing/2014/main" id="{E34A6C4B-14A2-4685-B255-9F751181CD0A}"/>
              </a:ext>
            </a:extLst>
          </p:cNvPr>
          <p:cNvSpPr>
            <a:spLocks/>
          </p:cNvSpPr>
          <p:nvPr/>
        </p:nvSpPr>
        <p:spPr bwMode="auto">
          <a:xfrm>
            <a:off x="470950" y="1206909"/>
            <a:ext cx="39515" cy="39515"/>
          </a:xfrm>
          <a:custGeom>
            <a:avLst/>
            <a:gdLst>
              <a:gd name="T0" fmla="*/ 115 w 230"/>
              <a:gd name="T1" fmla="*/ 231 h 231"/>
              <a:gd name="T2" fmla="*/ 0 w 230"/>
              <a:gd name="T3" fmla="*/ 0 h 231"/>
              <a:gd name="T4" fmla="*/ 230 w 230"/>
              <a:gd name="T5" fmla="*/ 0 h 231"/>
              <a:gd name="T6" fmla="*/ 115 w 230"/>
              <a:gd name="T7" fmla="*/ 231 h 231"/>
            </a:gdLst>
            <a:ahLst/>
            <a:cxnLst>
              <a:cxn ang="0">
                <a:pos x="T0" y="T1"/>
              </a:cxn>
              <a:cxn ang="0">
                <a:pos x="T2" y="T3"/>
              </a:cxn>
              <a:cxn ang="0">
                <a:pos x="T4" y="T5"/>
              </a:cxn>
              <a:cxn ang="0">
                <a:pos x="T6" y="T7"/>
              </a:cxn>
            </a:cxnLst>
            <a:rect l="0" t="0" r="r" b="b"/>
            <a:pathLst>
              <a:path w="230" h="231">
                <a:moveTo>
                  <a:pt x="115" y="231"/>
                </a:moveTo>
                <a:lnTo>
                  <a:pt x="0" y="0"/>
                </a:lnTo>
                <a:cubicBezTo>
                  <a:pt x="72" y="37"/>
                  <a:pt x="157" y="37"/>
                  <a:pt x="230" y="0"/>
                </a:cubicBezTo>
                <a:lnTo>
                  <a:pt x="115" y="231"/>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0" name="Freeform 233">
            <a:extLst>
              <a:ext uri="{FF2B5EF4-FFF2-40B4-BE49-F238E27FC236}">
                <a16:creationId xmlns:a16="http://schemas.microsoft.com/office/drawing/2014/main" id="{37F16F58-4179-49EA-AD7F-02A7FF45C245}"/>
              </a:ext>
            </a:extLst>
          </p:cNvPr>
          <p:cNvSpPr>
            <a:spLocks/>
          </p:cNvSpPr>
          <p:nvPr/>
        </p:nvSpPr>
        <p:spPr bwMode="auto">
          <a:xfrm>
            <a:off x="2095080" y="4939022"/>
            <a:ext cx="569333" cy="526593"/>
          </a:xfrm>
          <a:custGeom>
            <a:avLst/>
            <a:gdLst>
              <a:gd name="T0" fmla="*/ 0 w 706"/>
              <a:gd name="T1" fmla="*/ 653 h 653"/>
              <a:gd name="T2" fmla="*/ 706 w 706"/>
              <a:gd name="T3" fmla="*/ 653 h 653"/>
              <a:gd name="T4" fmla="*/ 706 w 706"/>
              <a:gd name="T5" fmla="*/ 0 h 653"/>
            </a:gdLst>
            <a:ahLst/>
            <a:cxnLst>
              <a:cxn ang="0">
                <a:pos x="T0" y="T1"/>
              </a:cxn>
              <a:cxn ang="0">
                <a:pos x="T2" y="T3"/>
              </a:cxn>
              <a:cxn ang="0">
                <a:pos x="T4" y="T5"/>
              </a:cxn>
            </a:cxnLst>
            <a:rect l="0" t="0" r="r" b="b"/>
            <a:pathLst>
              <a:path w="706" h="653">
                <a:moveTo>
                  <a:pt x="0" y="653"/>
                </a:moveTo>
                <a:lnTo>
                  <a:pt x="706" y="653"/>
                </a:lnTo>
                <a:lnTo>
                  <a:pt x="706"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1" name="Freeform 234">
            <a:extLst>
              <a:ext uri="{FF2B5EF4-FFF2-40B4-BE49-F238E27FC236}">
                <a16:creationId xmlns:a16="http://schemas.microsoft.com/office/drawing/2014/main" id="{9F87471D-4AF3-469D-A709-3FFEBB4B2B3E}"/>
              </a:ext>
            </a:extLst>
          </p:cNvPr>
          <p:cNvSpPr>
            <a:spLocks/>
          </p:cNvSpPr>
          <p:nvPr/>
        </p:nvSpPr>
        <p:spPr bwMode="auto">
          <a:xfrm>
            <a:off x="2644253" y="4909185"/>
            <a:ext cx="39515" cy="39515"/>
          </a:xfrm>
          <a:custGeom>
            <a:avLst/>
            <a:gdLst>
              <a:gd name="T0" fmla="*/ 115 w 230"/>
              <a:gd name="T1" fmla="*/ 0 h 230"/>
              <a:gd name="T2" fmla="*/ 230 w 230"/>
              <a:gd name="T3" fmla="*/ 230 h 230"/>
              <a:gd name="T4" fmla="*/ 0 w 230"/>
              <a:gd name="T5" fmla="*/ 230 h 230"/>
              <a:gd name="T6" fmla="*/ 115 w 230"/>
              <a:gd name="T7" fmla="*/ 0 h 230"/>
            </a:gdLst>
            <a:ahLst/>
            <a:cxnLst>
              <a:cxn ang="0">
                <a:pos x="T0" y="T1"/>
              </a:cxn>
              <a:cxn ang="0">
                <a:pos x="T2" y="T3"/>
              </a:cxn>
              <a:cxn ang="0">
                <a:pos x="T4" y="T5"/>
              </a:cxn>
              <a:cxn ang="0">
                <a:pos x="T6" y="T7"/>
              </a:cxn>
            </a:cxnLst>
            <a:rect l="0" t="0" r="r" b="b"/>
            <a:pathLst>
              <a:path w="230" h="230">
                <a:moveTo>
                  <a:pt x="115" y="0"/>
                </a:moveTo>
                <a:lnTo>
                  <a:pt x="230" y="230"/>
                </a:lnTo>
                <a:cubicBezTo>
                  <a:pt x="158" y="194"/>
                  <a:pt x="72" y="194"/>
                  <a:pt x="0" y="230"/>
                </a:cubicBezTo>
                <a:lnTo>
                  <a:pt x="115"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2" name="Line 235">
            <a:extLst>
              <a:ext uri="{FF2B5EF4-FFF2-40B4-BE49-F238E27FC236}">
                <a16:creationId xmlns:a16="http://schemas.microsoft.com/office/drawing/2014/main" id="{A1130A52-BD8F-47CF-A784-578D5C21DD0F}"/>
              </a:ext>
            </a:extLst>
          </p:cNvPr>
          <p:cNvSpPr>
            <a:spLocks noChangeShapeType="1"/>
          </p:cNvSpPr>
          <p:nvPr/>
        </p:nvSpPr>
        <p:spPr bwMode="auto">
          <a:xfrm flipV="1">
            <a:off x="1763642" y="5130145"/>
            <a:ext cx="0" cy="208056"/>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3" name="Freeform 236">
            <a:extLst>
              <a:ext uri="{FF2B5EF4-FFF2-40B4-BE49-F238E27FC236}">
                <a16:creationId xmlns:a16="http://schemas.microsoft.com/office/drawing/2014/main" id="{437176FE-3534-4C4B-9A93-B38907E0A2D5}"/>
              </a:ext>
            </a:extLst>
          </p:cNvPr>
          <p:cNvSpPr>
            <a:spLocks/>
          </p:cNvSpPr>
          <p:nvPr/>
        </p:nvSpPr>
        <p:spPr bwMode="auto">
          <a:xfrm>
            <a:off x="1744287" y="5100306"/>
            <a:ext cx="39515" cy="39515"/>
          </a:xfrm>
          <a:custGeom>
            <a:avLst/>
            <a:gdLst>
              <a:gd name="T0" fmla="*/ 115 w 230"/>
              <a:gd name="T1" fmla="*/ 0 h 230"/>
              <a:gd name="T2" fmla="*/ 230 w 230"/>
              <a:gd name="T3" fmla="*/ 230 h 230"/>
              <a:gd name="T4" fmla="*/ 0 w 230"/>
              <a:gd name="T5" fmla="*/ 230 h 230"/>
              <a:gd name="T6" fmla="*/ 115 w 230"/>
              <a:gd name="T7" fmla="*/ 0 h 230"/>
            </a:gdLst>
            <a:ahLst/>
            <a:cxnLst>
              <a:cxn ang="0">
                <a:pos x="T0" y="T1"/>
              </a:cxn>
              <a:cxn ang="0">
                <a:pos x="T2" y="T3"/>
              </a:cxn>
              <a:cxn ang="0">
                <a:pos x="T4" y="T5"/>
              </a:cxn>
              <a:cxn ang="0">
                <a:pos x="T6" y="T7"/>
              </a:cxn>
            </a:cxnLst>
            <a:rect l="0" t="0" r="r" b="b"/>
            <a:pathLst>
              <a:path w="230" h="230">
                <a:moveTo>
                  <a:pt x="115" y="0"/>
                </a:moveTo>
                <a:lnTo>
                  <a:pt x="230" y="230"/>
                </a:lnTo>
                <a:cubicBezTo>
                  <a:pt x="158" y="194"/>
                  <a:pt x="72" y="194"/>
                  <a:pt x="0" y="230"/>
                </a:cubicBezTo>
                <a:lnTo>
                  <a:pt x="115"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4" name="Freeform 237">
            <a:extLst>
              <a:ext uri="{FF2B5EF4-FFF2-40B4-BE49-F238E27FC236}">
                <a16:creationId xmlns:a16="http://schemas.microsoft.com/office/drawing/2014/main" id="{5E75D51E-B3F8-4036-BC8E-1F3326754460}"/>
              </a:ext>
            </a:extLst>
          </p:cNvPr>
          <p:cNvSpPr>
            <a:spLocks/>
          </p:cNvSpPr>
          <p:nvPr/>
        </p:nvSpPr>
        <p:spPr bwMode="auto">
          <a:xfrm>
            <a:off x="1649936" y="5103532"/>
            <a:ext cx="20967" cy="200799"/>
          </a:xfrm>
          <a:custGeom>
            <a:avLst/>
            <a:gdLst>
              <a:gd name="T0" fmla="*/ 0 w 26"/>
              <a:gd name="T1" fmla="*/ 0 h 249"/>
              <a:gd name="T2" fmla="*/ 26 w 26"/>
              <a:gd name="T3" fmla="*/ 0 h 249"/>
              <a:gd name="T4" fmla="*/ 26 w 26"/>
              <a:gd name="T5" fmla="*/ 249 h 249"/>
            </a:gdLst>
            <a:ahLst/>
            <a:cxnLst>
              <a:cxn ang="0">
                <a:pos x="T0" y="T1"/>
              </a:cxn>
              <a:cxn ang="0">
                <a:pos x="T2" y="T3"/>
              </a:cxn>
              <a:cxn ang="0">
                <a:pos x="T4" y="T5"/>
              </a:cxn>
            </a:cxnLst>
            <a:rect l="0" t="0" r="r" b="b"/>
            <a:pathLst>
              <a:path w="26" h="249">
                <a:moveTo>
                  <a:pt x="0" y="0"/>
                </a:moveTo>
                <a:lnTo>
                  <a:pt x="26" y="0"/>
                </a:lnTo>
                <a:lnTo>
                  <a:pt x="26" y="249"/>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5" name="Freeform 238">
            <a:extLst>
              <a:ext uri="{FF2B5EF4-FFF2-40B4-BE49-F238E27FC236}">
                <a16:creationId xmlns:a16="http://schemas.microsoft.com/office/drawing/2014/main" id="{985691DE-23FC-4E3F-BDEA-EF5E5D587B35}"/>
              </a:ext>
            </a:extLst>
          </p:cNvPr>
          <p:cNvSpPr>
            <a:spLocks/>
          </p:cNvSpPr>
          <p:nvPr/>
        </p:nvSpPr>
        <p:spPr bwMode="auto">
          <a:xfrm>
            <a:off x="1650743" y="5294654"/>
            <a:ext cx="39515" cy="39515"/>
          </a:xfrm>
          <a:custGeom>
            <a:avLst/>
            <a:gdLst>
              <a:gd name="T0" fmla="*/ 116 w 231"/>
              <a:gd name="T1" fmla="*/ 230 h 230"/>
              <a:gd name="T2" fmla="*/ 0 w 231"/>
              <a:gd name="T3" fmla="*/ 0 h 230"/>
              <a:gd name="T4" fmla="*/ 231 w 231"/>
              <a:gd name="T5" fmla="*/ 0 h 230"/>
              <a:gd name="T6" fmla="*/ 116 w 231"/>
              <a:gd name="T7" fmla="*/ 230 h 230"/>
            </a:gdLst>
            <a:ahLst/>
            <a:cxnLst>
              <a:cxn ang="0">
                <a:pos x="T0" y="T1"/>
              </a:cxn>
              <a:cxn ang="0">
                <a:pos x="T2" y="T3"/>
              </a:cxn>
              <a:cxn ang="0">
                <a:pos x="T4" y="T5"/>
              </a:cxn>
              <a:cxn ang="0">
                <a:pos x="T6" y="T7"/>
              </a:cxn>
            </a:cxnLst>
            <a:rect l="0" t="0" r="r" b="b"/>
            <a:pathLst>
              <a:path w="231" h="230">
                <a:moveTo>
                  <a:pt x="116" y="230"/>
                </a:moveTo>
                <a:lnTo>
                  <a:pt x="0" y="0"/>
                </a:lnTo>
                <a:cubicBezTo>
                  <a:pt x="73" y="36"/>
                  <a:pt x="158" y="36"/>
                  <a:pt x="231" y="0"/>
                </a:cubicBezTo>
                <a:lnTo>
                  <a:pt x="116" y="23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6" name="Line 239">
            <a:extLst>
              <a:ext uri="{FF2B5EF4-FFF2-40B4-BE49-F238E27FC236}">
                <a16:creationId xmlns:a16="http://schemas.microsoft.com/office/drawing/2014/main" id="{C11EA999-435D-4B97-BE6B-D457CE06C455}"/>
              </a:ext>
            </a:extLst>
          </p:cNvPr>
          <p:cNvSpPr>
            <a:spLocks noChangeShapeType="1"/>
          </p:cNvSpPr>
          <p:nvPr/>
        </p:nvSpPr>
        <p:spPr bwMode="auto">
          <a:xfrm flipH="1">
            <a:off x="572559" y="5082565"/>
            <a:ext cx="1057217" cy="0"/>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7" name="Freeform 240">
            <a:extLst>
              <a:ext uri="{FF2B5EF4-FFF2-40B4-BE49-F238E27FC236}">
                <a16:creationId xmlns:a16="http://schemas.microsoft.com/office/drawing/2014/main" id="{EA680785-A78A-422D-90B2-6D8863CF157E}"/>
              </a:ext>
            </a:extLst>
          </p:cNvPr>
          <p:cNvSpPr>
            <a:spLocks/>
          </p:cNvSpPr>
          <p:nvPr/>
        </p:nvSpPr>
        <p:spPr bwMode="auto">
          <a:xfrm>
            <a:off x="542721" y="5063211"/>
            <a:ext cx="39515" cy="39515"/>
          </a:xfrm>
          <a:custGeom>
            <a:avLst/>
            <a:gdLst>
              <a:gd name="T0" fmla="*/ 0 w 230"/>
              <a:gd name="T1" fmla="*/ 115 h 230"/>
              <a:gd name="T2" fmla="*/ 230 w 230"/>
              <a:gd name="T3" fmla="*/ 0 h 230"/>
              <a:gd name="T4" fmla="*/ 230 w 230"/>
              <a:gd name="T5" fmla="*/ 230 h 230"/>
              <a:gd name="T6" fmla="*/ 0 w 230"/>
              <a:gd name="T7" fmla="*/ 115 h 230"/>
            </a:gdLst>
            <a:ahLst/>
            <a:cxnLst>
              <a:cxn ang="0">
                <a:pos x="T0" y="T1"/>
              </a:cxn>
              <a:cxn ang="0">
                <a:pos x="T2" y="T3"/>
              </a:cxn>
              <a:cxn ang="0">
                <a:pos x="T4" y="T5"/>
              </a:cxn>
              <a:cxn ang="0">
                <a:pos x="T6" y="T7"/>
              </a:cxn>
            </a:cxnLst>
            <a:rect l="0" t="0" r="r" b="b"/>
            <a:pathLst>
              <a:path w="230" h="230">
                <a:moveTo>
                  <a:pt x="0" y="115"/>
                </a:moveTo>
                <a:lnTo>
                  <a:pt x="230" y="0"/>
                </a:lnTo>
                <a:cubicBezTo>
                  <a:pt x="194" y="72"/>
                  <a:pt x="194" y="158"/>
                  <a:pt x="230" y="230"/>
                </a:cubicBezTo>
                <a:lnTo>
                  <a:pt x="0"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8" name="Freeform 241">
            <a:extLst>
              <a:ext uri="{FF2B5EF4-FFF2-40B4-BE49-F238E27FC236}">
                <a16:creationId xmlns:a16="http://schemas.microsoft.com/office/drawing/2014/main" id="{8AC0955C-5D4C-4A06-851D-29E6FFD2F0EA}"/>
              </a:ext>
            </a:extLst>
          </p:cNvPr>
          <p:cNvSpPr>
            <a:spLocks/>
          </p:cNvSpPr>
          <p:nvPr/>
        </p:nvSpPr>
        <p:spPr bwMode="auto">
          <a:xfrm>
            <a:off x="915288" y="1671407"/>
            <a:ext cx="920932" cy="3257132"/>
          </a:xfrm>
          <a:custGeom>
            <a:avLst/>
            <a:gdLst>
              <a:gd name="T0" fmla="*/ 1142 w 1142"/>
              <a:gd name="T1" fmla="*/ 0 h 4039"/>
              <a:gd name="T2" fmla="*/ 0 w 1142"/>
              <a:gd name="T3" fmla="*/ 0 h 4039"/>
              <a:gd name="T4" fmla="*/ 0 w 1142"/>
              <a:gd name="T5" fmla="*/ 4039 h 4039"/>
              <a:gd name="T6" fmla="*/ 848 w 1142"/>
              <a:gd name="T7" fmla="*/ 4039 h 4039"/>
            </a:gdLst>
            <a:ahLst/>
            <a:cxnLst>
              <a:cxn ang="0">
                <a:pos x="T0" y="T1"/>
              </a:cxn>
              <a:cxn ang="0">
                <a:pos x="T2" y="T3"/>
              </a:cxn>
              <a:cxn ang="0">
                <a:pos x="T4" y="T5"/>
              </a:cxn>
              <a:cxn ang="0">
                <a:pos x="T6" y="T7"/>
              </a:cxn>
            </a:cxnLst>
            <a:rect l="0" t="0" r="r" b="b"/>
            <a:pathLst>
              <a:path w="1142" h="4039">
                <a:moveTo>
                  <a:pt x="1142" y="0"/>
                </a:moveTo>
                <a:lnTo>
                  <a:pt x="0" y="0"/>
                </a:lnTo>
                <a:lnTo>
                  <a:pt x="0" y="4039"/>
                </a:lnTo>
                <a:lnTo>
                  <a:pt x="848" y="4039"/>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59" name="Freeform 242">
            <a:extLst>
              <a:ext uri="{FF2B5EF4-FFF2-40B4-BE49-F238E27FC236}">
                <a16:creationId xmlns:a16="http://schemas.microsoft.com/office/drawing/2014/main" id="{D6480D31-7D79-4C81-B15A-6185360FE3EA}"/>
              </a:ext>
            </a:extLst>
          </p:cNvPr>
          <p:cNvSpPr>
            <a:spLocks/>
          </p:cNvSpPr>
          <p:nvPr/>
        </p:nvSpPr>
        <p:spPr bwMode="auto">
          <a:xfrm>
            <a:off x="1590261" y="4909185"/>
            <a:ext cx="39515" cy="39515"/>
          </a:xfrm>
          <a:custGeom>
            <a:avLst/>
            <a:gdLst>
              <a:gd name="T0" fmla="*/ 231 w 231"/>
              <a:gd name="T1" fmla="*/ 115 h 231"/>
              <a:gd name="T2" fmla="*/ 0 w 231"/>
              <a:gd name="T3" fmla="*/ 231 h 231"/>
              <a:gd name="T4" fmla="*/ 0 w 231"/>
              <a:gd name="T5" fmla="*/ 0 h 231"/>
              <a:gd name="T6" fmla="*/ 231 w 231"/>
              <a:gd name="T7" fmla="*/ 115 h 231"/>
            </a:gdLst>
            <a:ahLst/>
            <a:cxnLst>
              <a:cxn ang="0">
                <a:pos x="T0" y="T1"/>
              </a:cxn>
              <a:cxn ang="0">
                <a:pos x="T2" y="T3"/>
              </a:cxn>
              <a:cxn ang="0">
                <a:pos x="T4" y="T5"/>
              </a:cxn>
              <a:cxn ang="0">
                <a:pos x="T6" y="T7"/>
              </a:cxn>
            </a:cxnLst>
            <a:rect l="0" t="0" r="r" b="b"/>
            <a:pathLst>
              <a:path w="231" h="231">
                <a:moveTo>
                  <a:pt x="231" y="115"/>
                </a:moveTo>
                <a:lnTo>
                  <a:pt x="0" y="231"/>
                </a:lnTo>
                <a:cubicBezTo>
                  <a:pt x="37" y="158"/>
                  <a:pt x="37" y="73"/>
                  <a:pt x="0" y="0"/>
                </a:cubicBezTo>
                <a:lnTo>
                  <a:pt x="231"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0" name="Freeform 243">
            <a:extLst>
              <a:ext uri="{FF2B5EF4-FFF2-40B4-BE49-F238E27FC236}">
                <a16:creationId xmlns:a16="http://schemas.microsoft.com/office/drawing/2014/main" id="{33982286-F9F2-4D49-A208-E27A377CCE8D}"/>
              </a:ext>
            </a:extLst>
          </p:cNvPr>
          <p:cNvSpPr>
            <a:spLocks/>
          </p:cNvSpPr>
          <p:nvPr/>
        </p:nvSpPr>
        <p:spPr bwMode="auto">
          <a:xfrm>
            <a:off x="572558" y="5458357"/>
            <a:ext cx="871741" cy="9677"/>
          </a:xfrm>
          <a:custGeom>
            <a:avLst/>
            <a:gdLst>
              <a:gd name="T0" fmla="*/ 0 w 5093"/>
              <a:gd name="T1" fmla="*/ 58 h 58"/>
              <a:gd name="T2" fmla="*/ 1770 w 5093"/>
              <a:gd name="T3" fmla="*/ 53 h 58"/>
              <a:gd name="T4" fmla="*/ 1821 w 5093"/>
              <a:gd name="T5" fmla="*/ 3 h 58"/>
              <a:gd name="T6" fmla="*/ 1871 w 5093"/>
              <a:gd name="T7" fmla="*/ 53 h 58"/>
              <a:gd name="T8" fmla="*/ 2798 w 5093"/>
              <a:gd name="T9" fmla="*/ 50 h 58"/>
              <a:gd name="T10" fmla="*/ 2849 w 5093"/>
              <a:gd name="T11" fmla="*/ 0 h 58"/>
              <a:gd name="T12" fmla="*/ 2899 w 5093"/>
              <a:gd name="T13" fmla="*/ 50 h 58"/>
              <a:gd name="T14" fmla="*/ 5093 w 5093"/>
              <a:gd name="T15" fmla="*/ 44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3" h="58">
                <a:moveTo>
                  <a:pt x="0" y="58"/>
                </a:moveTo>
                <a:lnTo>
                  <a:pt x="1770" y="53"/>
                </a:lnTo>
                <a:cubicBezTo>
                  <a:pt x="1770" y="25"/>
                  <a:pt x="1793" y="3"/>
                  <a:pt x="1821" y="3"/>
                </a:cubicBezTo>
                <a:cubicBezTo>
                  <a:pt x="1848" y="3"/>
                  <a:pt x="1871" y="25"/>
                  <a:pt x="1871" y="53"/>
                </a:cubicBezTo>
                <a:lnTo>
                  <a:pt x="2798" y="50"/>
                </a:lnTo>
                <a:cubicBezTo>
                  <a:pt x="2798" y="23"/>
                  <a:pt x="2821" y="0"/>
                  <a:pt x="2849" y="0"/>
                </a:cubicBezTo>
                <a:cubicBezTo>
                  <a:pt x="2876" y="0"/>
                  <a:pt x="2899" y="22"/>
                  <a:pt x="2899" y="50"/>
                </a:cubicBezTo>
                <a:lnTo>
                  <a:pt x="5093" y="44"/>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1" name="Freeform 244">
            <a:extLst>
              <a:ext uri="{FF2B5EF4-FFF2-40B4-BE49-F238E27FC236}">
                <a16:creationId xmlns:a16="http://schemas.microsoft.com/office/drawing/2014/main" id="{C77DCD46-36A1-4380-BAAE-8E748D9DE2D9}"/>
              </a:ext>
            </a:extLst>
          </p:cNvPr>
          <p:cNvSpPr>
            <a:spLocks/>
          </p:cNvSpPr>
          <p:nvPr/>
        </p:nvSpPr>
        <p:spPr bwMode="auto">
          <a:xfrm>
            <a:off x="542721" y="5448680"/>
            <a:ext cx="39515" cy="38708"/>
          </a:xfrm>
          <a:custGeom>
            <a:avLst/>
            <a:gdLst>
              <a:gd name="T0" fmla="*/ 0 w 231"/>
              <a:gd name="T1" fmla="*/ 116 h 230"/>
              <a:gd name="T2" fmla="*/ 230 w 231"/>
              <a:gd name="T3" fmla="*/ 0 h 230"/>
              <a:gd name="T4" fmla="*/ 231 w 231"/>
              <a:gd name="T5" fmla="*/ 230 h 230"/>
              <a:gd name="T6" fmla="*/ 0 w 231"/>
              <a:gd name="T7" fmla="*/ 116 h 230"/>
            </a:gdLst>
            <a:ahLst/>
            <a:cxnLst>
              <a:cxn ang="0">
                <a:pos x="T0" y="T1"/>
              </a:cxn>
              <a:cxn ang="0">
                <a:pos x="T2" y="T3"/>
              </a:cxn>
              <a:cxn ang="0">
                <a:pos x="T4" y="T5"/>
              </a:cxn>
              <a:cxn ang="0">
                <a:pos x="T6" y="T7"/>
              </a:cxn>
            </a:cxnLst>
            <a:rect l="0" t="0" r="r" b="b"/>
            <a:pathLst>
              <a:path w="231" h="230">
                <a:moveTo>
                  <a:pt x="0" y="116"/>
                </a:moveTo>
                <a:lnTo>
                  <a:pt x="230" y="0"/>
                </a:lnTo>
                <a:cubicBezTo>
                  <a:pt x="194" y="72"/>
                  <a:pt x="194" y="158"/>
                  <a:pt x="231" y="230"/>
                </a:cubicBezTo>
                <a:lnTo>
                  <a:pt x="0" y="116"/>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2" name="Freeform 245">
            <a:extLst>
              <a:ext uri="{FF2B5EF4-FFF2-40B4-BE49-F238E27FC236}">
                <a16:creationId xmlns:a16="http://schemas.microsoft.com/office/drawing/2014/main" id="{1AF4B605-B49F-49CA-99C0-33832C2EF331}"/>
              </a:ext>
            </a:extLst>
          </p:cNvPr>
          <p:cNvSpPr>
            <a:spLocks/>
          </p:cNvSpPr>
          <p:nvPr/>
        </p:nvSpPr>
        <p:spPr bwMode="auto">
          <a:xfrm>
            <a:off x="1434622" y="5446261"/>
            <a:ext cx="39515" cy="38708"/>
          </a:xfrm>
          <a:custGeom>
            <a:avLst/>
            <a:gdLst>
              <a:gd name="T0" fmla="*/ 231 w 231"/>
              <a:gd name="T1" fmla="*/ 114 h 230"/>
              <a:gd name="T2" fmla="*/ 1 w 231"/>
              <a:gd name="T3" fmla="*/ 230 h 230"/>
              <a:gd name="T4" fmla="*/ 0 w 231"/>
              <a:gd name="T5" fmla="*/ 0 h 230"/>
              <a:gd name="T6" fmla="*/ 231 w 231"/>
              <a:gd name="T7" fmla="*/ 114 h 230"/>
            </a:gdLst>
            <a:ahLst/>
            <a:cxnLst>
              <a:cxn ang="0">
                <a:pos x="T0" y="T1"/>
              </a:cxn>
              <a:cxn ang="0">
                <a:pos x="T2" y="T3"/>
              </a:cxn>
              <a:cxn ang="0">
                <a:pos x="T4" y="T5"/>
              </a:cxn>
              <a:cxn ang="0">
                <a:pos x="T6" y="T7"/>
              </a:cxn>
            </a:cxnLst>
            <a:rect l="0" t="0" r="r" b="b"/>
            <a:pathLst>
              <a:path w="231" h="230">
                <a:moveTo>
                  <a:pt x="231" y="114"/>
                </a:moveTo>
                <a:lnTo>
                  <a:pt x="1" y="230"/>
                </a:lnTo>
                <a:cubicBezTo>
                  <a:pt x="37" y="158"/>
                  <a:pt x="36" y="72"/>
                  <a:pt x="0" y="0"/>
                </a:cubicBezTo>
                <a:lnTo>
                  <a:pt x="231" y="114"/>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3" name="Line 246">
            <a:extLst>
              <a:ext uri="{FF2B5EF4-FFF2-40B4-BE49-F238E27FC236}">
                <a16:creationId xmlns:a16="http://schemas.microsoft.com/office/drawing/2014/main" id="{B8D0A15A-7BEB-4079-B84F-269BC9EDF206}"/>
              </a:ext>
            </a:extLst>
          </p:cNvPr>
          <p:cNvSpPr>
            <a:spLocks noChangeShapeType="1"/>
          </p:cNvSpPr>
          <p:nvPr/>
        </p:nvSpPr>
        <p:spPr bwMode="auto">
          <a:xfrm>
            <a:off x="572559" y="5055147"/>
            <a:ext cx="1028186" cy="0"/>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4" name="Freeform 247">
            <a:extLst>
              <a:ext uri="{FF2B5EF4-FFF2-40B4-BE49-F238E27FC236}">
                <a16:creationId xmlns:a16="http://schemas.microsoft.com/office/drawing/2014/main" id="{71E4E1A7-F978-4ADF-9719-7B3482461E64}"/>
              </a:ext>
            </a:extLst>
          </p:cNvPr>
          <p:cNvSpPr>
            <a:spLocks/>
          </p:cNvSpPr>
          <p:nvPr/>
        </p:nvSpPr>
        <p:spPr bwMode="auto">
          <a:xfrm>
            <a:off x="542721" y="5034986"/>
            <a:ext cx="39515" cy="39515"/>
          </a:xfrm>
          <a:custGeom>
            <a:avLst/>
            <a:gdLst>
              <a:gd name="T0" fmla="*/ 0 w 230"/>
              <a:gd name="T1" fmla="*/ 115 h 231"/>
              <a:gd name="T2" fmla="*/ 230 w 230"/>
              <a:gd name="T3" fmla="*/ 0 h 231"/>
              <a:gd name="T4" fmla="*/ 230 w 230"/>
              <a:gd name="T5" fmla="*/ 231 h 231"/>
              <a:gd name="T6" fmla="*/ 0 w 230"/>
              <a:gd name="T7" fmla="*/ 115 h 231"/>
            </a:gdLst>
            <a:ahLst/>
            <a:cxnLst>
              <a:cxn ang="0">
                <a:pos x="T0" y="T1"/>
              </a:cxn>
              <a:cxn ang="0">
                <a:pos x="T2" y="T3"/>
              </a:cxn>
              <a:cxn ang="0">
                <a:pos x="T4" y="T5"/>
              </a:cxn>
              <a:cxn ang="0">
                <a:pos x="T6" y="T7"/>
              </a:cxn>
            </a:cxnLst>
            <a:rect l="0" t="0" r="r" b="b"/>
            <a:pathLst>
              <a:path w="230" h="231">
                <a:moveTo>
                  <a:pt x="0" y="115"/>
                </a:moveTo>
                <a:lnTo>
                  <a:pt x="230" y="0"/>
                </a:lnTo>
                <a:cubicBezTo>
                  <a:pt x="194" y="73"/>
                  <a:pt x="194" y="158"/>
                  <a:pt x="230" y="231"/>
                </a:cubicBezTo>
                <a:lnTo>
                  <a:pt x="0"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5" name="Freeform 248">
            <a:extLst>
              <a:ext uri="{FF2B5EF4-FFF2-40B4-BE49-F238E27FC236}">
                <a16:creationId xmlns:a16="http://schemas.microsoft.com/office/drawing/2014/main" id="{D004048B-7298-46F9-9CF9-D2FEB51E8421}"/>
              </a:ext>
            </a:extLst>
          </p:cNvPr>
          <p:cNvSpPr>
            <a:spLocks/>
          </p:cNvSpPr>
          <p:nvPr/>
        </p:nvSpPr>
        <p:spPr bwMode="auto">
          <a:xfrm>
            <a:off x="1591068" y="5034986"/>
            <a:ext cx="39515" cy="39515"/>
          </a:xfrm>
          <a:custGeom>
            <a:avLst/>
            <a:gdLst>
              <a:gd name="T0" fmla="*/ 231 w 231"/>
              <a:gd name="T1" fmla="*/ 115 h 231"/>
              <a:gd name="T2" fmla="*/ 0 w 231"/>
              <a:gd name="T3" fmla="*/ 231 h 231"/>
              <a:gd name="T4" fmla="*/ 0 w 231"/>
              <a:gd name="T5" fmla="*/ 0 h 231"/>
              <a:gd name="T6" fmla="*/ 231 w 231"/>
              <a:gd name="T7" fmla="*/ 115 h 231"/>
            </a:gdLst>
            <a:ahLst/>
            <a:cxnLst>
              <a:cxn ang="0">
                <a:pos x="T0" y="T1"/>
              </a:cxn>
              <a:cxn ang="0">
                <a:pos x="T2" y="T3"/>
              </a:cxn>
              <a:cxn ang="0">
                <a:pos x="T4" y="T5"/>
              </a:cxn>
              <a:cxn ang="0">
                <a:pos x="T6" y="T7"/>
              </a:cxn>
            </a:cxnLst>
            <a:rect l="0" t="0" r="r" b="b"/>
            <a:pathLst>
              <a:path w="231" h="231">
                <a:moveTo>
                  <a:pt x="231" y="115"/>
                </a:moveTo>
                <a:lnTo>
                  <a:pt x="0" y="231"/>
                </a:lnTo>
                <a:cubicBezTo>
                  <a:pt x="37" y="158"/>
                  <a:pt x="37" y="73"/>
                  <a:pt x="0" y="0"/>
                </a:cubicBezTo>
                <a:lnTo>
                  <a:pt x="231"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6" name="Freeform 249">
            <a:extLst>
              <a:ext uri="{FF2B5EF4-FFF2-40B4-BE49-F238E27FC236}">
                <a16:creationId xmlns:a16="http://schemas.microsoft.com/office/drawing/2014/main" id="{E54DE769-A018-4C1B-BFE6-5F05FE740815}"/>
              </a:ext>
            </a:extLst>
          </p:cNvPr>
          <p:cNvSpPr>
            <a:spLocks/>
          </p:cNvSpPr>
          <p:nvPr/>
        </p:nvSpPr>
        <p:spPr bwMode="auto">
          <a:xfrm>
            <a:off x="3161168" y="1706890"/>
            <a:ext cx="434661" cy="2862792"/>
          </a:xfrm>
          <a:custGeom>
            <a:avLst/>
            <a:gdLst>
              <a:gd name="T0" fmla="*/ 539 w 539"/>
              <a:gd name="T1" fmla="*/ 0 h 3550"/>
              <a:gd name="T2" fmla="*/ 0 w 539"/>
              <a:gd name="T3" fmla="*/ 0 h 3550"/>
              <a:gd name="T4" fmla="*/ 0 w 539"/>
              <a:gd name="T5" fmla="*/ 3550 h 3550"/>
            </a:gdLst>
            <a:ahLst/>
            <a:cxnLst>
              <a:cxn ang="0">
                <a:pos x="T0" y="T1"/>
              </a:cxn>
              <a:cxn ang="0">
                <a:pos x="T2" y="T3"/>
              </a:cxn>
              <a:cxn ang="0">
                <a:pos x="T4" y="T5"/>
              </a:cxn>
            </a:cxnLst>
            <a:rect l="0" t="0" r="r" b="b"/>
            <a:pathLst>
              <a:path w="539" h="3550">
                <a:moveTo>
                  <a:pt x="539" y="0"/>
                </a:moveTo>
                <a:lnTo>
                  <a:pt x="0" y="0"/>
                </a:lnTo>
                <a:lnTo>
                  <a:pt x="0" y="355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7" name="Freeform 250">
            <a:extLst>
              <a:ext uri="{FF2B5EF4-FFF2-40B4-BE49-F238E27FC236}">
                <a16:creationId xmlns:a16="http://schemas.microsoft.com/office/drawing/2014/main" id="{3541706E-BC48-4B72-89DA-48C03AEBDBAD}"/>
              </a:ext>
            </a:extLst>
          </p:cNvPr>
          <p:cNvSpPr>
            <a:spLocks/>
          </p:cNvSpPr>
          <p:nvPr/>
        </p:nvSpPr>
        <p:spPr bwMode="auto">
          <a:xfrm>
            <a:off x="3141814" y="4560005"/>
            <a:ext cx="38708" cy="39515"/>
          </a:xfrm>
          <a:custGeom>
            <a:avLst/>
            <a:gdLst>
              <a:gd name="T0" fmla="*/ 58 w 115"/>
              <a:gd name="T1" fmla="*/ 116 h 116"/>
              <a:gd name="T2" fmla="*/ 0 w 115"/>
              <a:gd name="T3" fmla="*/ 0 h 116"/>
              <a:gd name="T4" fmla="*/ 115 w 115"/>
              <a:gd name="T5" fmla="*/ 0 h 116"/>
              <a:gd name="T6" fmla="*/ 58 w 115"/>
              <a:gd name="T7" fmla="*/ 116 h 116"/>
            </a:gdLst>
            <a:ahLst/>
            <a:cxnLst>
              <a:cxn ang="0">
                <a:pos x="T0" y="T1"/>
              </a:cxn>
              <a:cxn ang="0">
                <a:pos x="T2" y="T3"/>
              </a:cxn>
              <a:cxn ang="0">
                <a:pos x="T4" y="T5"/>
              </a:cxn>
              <a:cxn ang="0">
                <a:pos x="T6" y="T7"/>
              </a:cxn>
            </a:cxnLst>
            <a:rect l="0" t="0" r="r" b="b"/>
            <a:pathLst>
              <a:path w="115" h="116">
                <a:moveTo>
                  <a:pt x="58" y="116"/>
                </a:moveTo>
                <a:lnTo>
                  <a:pt x="0" y="0"/>
                </a:lnTo>
                <a:cubicBezTo>
                  <a:pt x="36" y="19"/>
                  <a:pt x="79" y="19"/>
                  <a:pt x="115" y="0"/>
                </a:cubicBezTo>
                <a:lnTo>
                  <a:pt x="58" y="116"/>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8" name="Line 251">
            <a:extLst>
              <a:ext uri="{FF2B5EF4-FFF2-40B4-BE49-F238E27FC236}">
                <a16:creationId xmlns:a16="http://schemas.microsoft.com/office/drawing/2014/main" id="{CCDAB721-0D8F-417E-AD75-B0387D21C930}"/>
              </a:ext>
            </a:extLst>
          </p:cNvPr>
          <p:cNvSpPr>
            <a:spLocks noChangeShapeType="1"/>
          </p:cNvSpPr>
          <p:nvPr/>
        </p:nvSpPr>
        <p:spPr bwMode="auto">
          <a:xfrm flipV="1">
            <a:off x="2757151" y="4939022"/>
            <a:ext cx="0" cy="1089474"/>
          </a:xfrm>
          <a:prstGeom prst="line">
            <a:avLst/>
          </a:prstGeom>
          <a:noFill/>
          <a:ln w="15875" cap="rnd">
            <a:solidFill>
              <a:srgbClr val="626262"/>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9" name="Freeform 252">
            <a:extLst>
              <a:ext uri="{FF2B5EF4-FFF2-40B4-BE49-F238E27FC236}">
                <a16:creationId xmlns:a16="http://schemas.microsoft.com/office/drawing/2014/main" id="{DC322CBA-A41F-400D-9128-DCF649FF6C95}"/>
              </a:ext>
            </a:extLst>
          </p:cNvPr>
          <p:cNvSpPr>
            <a:spLocks/>
          </p:cNvSpPr>
          <p:nvPr/>
        </p:nvSpPr>
        <p:spPr bwMode="auto">
          <a:xfrm>
            <a:off x="2737797" y="6018819"/>
            <a:ext cx="39515" cy="39515"/>
          </a:xfrm>
          <a:custGeom>
            <a:avLst/>
            <a:gdLst>
              <a:gd name="T0" fmla="*/ 57 w 115"/>
              <a:gd name="T1" fmla="*/ 115 h 115"/>
              <a:gd name="T2" fmla="*/ 0 w 115"/>
              <a:gd name="T3" fmla="*/ 0 h 115"/>
              <a:gd name="T4" fmla="*/ 115 w 115"/>
              <a:gd name="T5" fmla="*/ 0 h 115"/>
              <a:gd name="T6" fmla="*/ 57 w 115"/>
              <a:gd name="T7" fmla="*/ 115 h 115"/>
            </a:gdLst>
            <a:ahLst/>
            <a:cxnLst>
              <a:cxn ang="0">
                <a:pos x="T0" y="T1"/>
              </a:cxn>
              <a:cxn ang="0">
                <a:pos x="T2" y="T3"/>
              </a:cxn>
              <a:cxn ang="0">
                <a:pos x="T4" y="T5"/>
              </a:cxn>
              <a:cxn ang="0">
                <a:pos x="T6" y="T7"/>
              </a:cxn>
            </a:cxnLst>
            <a:rect l="0" t="0" r="r" b="b"/>
            <a:pathLst>
              <a:path w="115" h="115">
                <a:moveTo>
                  <a:pt x="57" y="115"/>
                </a:moveTo>
                <a:lnTo>
                  <a:pt x="0" y="0"/>
                </a:lnTo>
                <a:cubicBezTo>
                  <a:pt x="36" y="18"/>
                  <a:pt x="79" y="18"/>
                  <a:pt x="115" y="0"/>
                </a:cubicBezTo>
                <a:lnTo>
                  <a:pt x="57"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70" name="Freeform 253">
            <a:extLst>
              <a:ext uri="{FF2B5EF4-FFF2-40B4-BE49-F238E27FC236}">
                <a16:creationId xmlns:a16="http://schemas.microsoft.com/office/drawing/2014/main" id="{4EBB477D-498B-4349-8082-7653CEE17D61}"/>
              </a:ext>
            </a:extLst>
          </p:cNvPr>
          <p:cNvSpPr>
            <a:spLocks/>
          </p:cNvSpPr>
          <p:nvPr/>
        </p:nvSpPr>
        <p:spPr bwMode="auto">
          <a:xfrm>
            <a:off x="2737797" y="4909185"/>
            <a:ext cx="39515" cy="39515"/>
          </a:xfrm>
          <a:custGeom>
            <a:avLst/>
            <a:gdLst>
              <a:gd name="T0" fmla="*/ 115 w 230"/>
              <a:gd name="T1" fmla="*/ 0 h 230"/>
              <a:gd name="T2" fmla="*/ 230 w 230"/>
              <a:gd name="T3" fmla="*/ 230 h 230"/>
              <a:gd name="T4" fmla="*/ 0 w 230"/>
              <a:gd name="T5" fmla="*/ 230 h 230"/>
              <a:gd name="T6" fmla="*/ 115 w 230"/>
              <a:gd name="T7" fmla="*/ 0 h 230"/>
            </a:gdLst>
            <a:ahLst/>
            <a:cxnLst>
              <a:cxn ang="0">
                <a:pos x="T0" y="T1"/>
              </a:cxn>
              <a:cxn ang="0">
                <a:pos x="T2" y="T3"/>
              </a:cxn>
              <a:cxn ang="0">
                <a:pos x="T4" y="T5"/>
              </a:cxn>
              <a:cxn ang="0">
                <a:pos x="T6" y="T7"/>
              </a:cxn>
            </a:cxnLst>
            <a:rect l="0" t="0" r="r" b="b"/>
            <a:pathLst>
              <a:path w="230" h="230">
                <a:moveTo>
                  <a:pt x="115" y="0"/>
                </a:moveTo>
                <a:lnTo>
                  <a:pt x="230" y="230"/>
                </a:lnTo>
                <a:cubicBezTo>
                  <a:pt x="158" y="194"/>
                  <a:pt x="73" y="194"/>
                  <a:pt x="0" y="230"/>
                </a:cubicBezTo>
                <a:lnTo>
                  <a:pt x="115" y="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71" name="Freeform 254">
            <a:extLst>
              <a:ext uri="{FF2B5EF4-FFF2-40B4-BE49-F238E27FC236}">
                <a16:creationId xmlns:a16="http://schemas.microsoft.com/office/drawing/2014/main" id="{35EC867F-2598-40A1-BD78-0A0630F99E76}"/>
              </a:ext>
            </a:extLst>
          </p:cNvPr>
          <p:cNvSpPr>
            <a:spLocks/>
          </p:cNvSpPr>
          <p:nvPr/>
        </p:nvSpPr>
        <p:spPr bwMode="auto">
          <a:xfrm>
            <a:off x="3135362" y="4909185"/>
            <a:ext cx="352406" cy="21774"/>
          </a:xfrm>
          <a:custGeom>
            <a:avLst/>
            <a:gdLst>
              <a:gd name="T0" fmla="*/ 0 w 437"/>
              <a:gd name="T1" fmla="*/ 0 h 27"/>
              <a:gd name="T2" fmla="*/ 0 w 437"/>
              <a:gd name="T3" fmla="*/ 27 h 27"/>
              <a:gd name="T4" fmla="*/ 437 w 437"/>
              <a:gd name="T5" fmla="*/ 27 h 27"/>
            </a:gdLst>
            <a:ahLst/>
            <a:cxnLst>
              <a:cxn ang="0">
                <a:pos x="T0" y="T1"/>
              </a:cxn>
              <a:cxn ang="0">
                <a:pos x="T2" y="T3"/>
              </a:cxn>
              <a:cxn ang="0">
                <a:pos x="T4" y="T5"/>
              </a:cxn>
            </a:cxnLst>
            <a:rect l="0" t="0" r="r" b="b"/>
            <a:pathLst>
              <a:path w="437" h="27">
                <a:moveTo>
                  <a:pt x="0" y="0"/>
                </a:moveTo>
                <a:lnTo>
                  <a:pt x="0" y="27"/>
                </a:lnTo>
                <a:lnTo>
                  <a:pt x="437" y="27"/>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72" name="Freeform 255">
            <a:extLst>
              <a:ext uri="{FF2B5EF4-FFF2-40B4-BE49-F238E27FC236}">
                <a16:creationId xmlns:a16="http://schemas.microsoft.com/office/drawing/2014/main" id="{5B0634B4-E092-4095-A6F8-D88E05AD5CC8}"/>
              </a:ext>
            </a:extLst>
          </p:cNvPr>
          <p:cNvSpPr>
            <a:spLocks/>
          </p:cNvSpPr>
          <p:nvPr/>
        </p:nvSpPr>
        <p:spPr bwMode="auto">
          <a:xfrm>
            <a:off x="3478897" y="4911604"/>
            <a:ext cx="39515" cy="38708"/>
          </a:xfrm>
          <a:custGeom>
            <a:avLst/>
            <a:gdLst>
              <a:gd name="T0" fmla="*/ 116 w 116"/>
              <a:gd name="T1" fmla="*/ 57 h 115"/>
              <a:gd name="T2" fmla="*/ 0 w 116"/>
              <a:gd name="T3" fmla="*/ 115 h 115"/>
              <a:gd name="T4" fmla="*/ 0 w 116"/>
              <a:gd name="T5" fmla="*/ 0 h 115"/>
              <a:gd name="T6" fmla="*/ 116 w 116"/>
              <a:gd name="T7" fmla="*/ 57 h 115"/>
            </a:gdLst>
            <a:ahLst/>
            <a:cxnLst>
              <a:cxn ang="0">
                <a:pos x="T0" y="T1"/>
              </a:cxn>
              <a:cxn ang="0">
                <a:pos x="T2" y="T3"/>
              </a:cxn>
              <a:cxn ang="0">
                <a:pos x="T4" y="T5"/>
              </a:cxn>
              <a:cxn ang="0">
                <a:pos x="T6" y="T7"/>
              </a:cxn>
            </a:cxnLst>
            <a:rect l="0" t="0" r="r" b="b"/>
            <a:pathLst>
              <a:path w="116" h="115">
                <a:moveTo>
                  <a:pt x="116" y="57"/>
                </a:moveTo>
                <a:lnTo>
                  <a:pt x="0" y="115"/>
                </a:lnTo>
                <a:cubicBezTo>
                  <a:pt x="19" y="78"/>
                  <a:pt x="19" y="36"/>
                  <a:pt x="0" y="0"/>
                </a:cubicBezTo>
                <a:lnTo>
                  <a:pt x="116" y="57"/>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73" name="Rectangle 256">
            <a:extLst>
              <a:ext uri="{FF2B5EF4-FFF2-40B4-BE49-F238E27FC236}">
                <a16:creationId xmlns:a16="http://schemas.microsoft.com/office/drawing/2014/main" id="{84579A4C-6237-4AB1-BD88-036105A5BA7A}"/>
              </a:ext>
            </a:extLst>
          </p:cNvPr>
          <p:cNvSpPr>
            <a:spLocks noChangeArrowheads="1"/>
          </p:cNvSpPr>
          <p:nvPr/>
        </p:nvSpPr>
        <p:spPr bwMode="auto">
          <a:xfrm>
            <a:off x="8230326" y="1132719"/>
            <a:ext cx="2019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Surveys</a:t>
            </a:r>
            <a:endParaRPr lang="da-DK" altLang="da-DK" sz="914">
              <a:solidFill>
                <a:prstClr val="black"/>
              </a:solidFill>
              <a:cs typeface="+mn-cs"/>
            </a:endParaRPr>
          </a:p>
        </p:txBody>
      </p:sp>
      <p:sp>
        <p:nvSpPr>
          <p:cNvPr id="174" name="Rectangle 257">
            <a:extLst>
              <a:ext uri="{FF2B5EF4-FFF2-40B4-BE49-F238E27FC236}">
                <a16:creationId xmlns:a16="http://schemas.microsoft.com/office/drawing/2014/main" id="{1420878B-768F-4CDB-B3D6-9878EB294CC4}"/>
              </a:ext>
            </a:extLst>
          </p:cNvPr>
          <p:cNvSpPr>
            <a:spLocks noChangeArrowheads="1"/>
          </p:cNvSpPr>
          <p:nvPr/>
        </p:nvSpPr>
        <p:spPr bwMode="auto">
          <a:xfrm>
            <a:off x="516916" y="1132719"/>
            <a:ext cx="2019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Surveys</a:t>
            </a:r>
            <a:endParaRPr lang="da-DK" altLang="da-DK" sz="914">
              <a:solidFill>
                <a:prstClr val="black"/>
              </a:solidFill>
              <a:cs typeface="+mn-cs"/>
            </a:endParaRPr>
          </a:p>
        </p:txBody>
      </p:sp>
      <p:sp>
        <p:nvSpPr>
          <p:cNvPr id="175" name="Rectangle 258">
            <a:extLst>
              <a:ext uri="{FF2B5EF4-FFF2-40B4-BE49-F238E27FC236}">
                <a16:creationId xmlns:a16="http://schemas.microsoft.com/office/drawing/2014/main" id="{3E210CE9-C168-41E2-ACA9-988D031089D4}"/>
              </a:ext>
            </a:extLst>
          </p:cNvPr>
          <p:cNvSpPr>
            <a:spLocks noChangeArrowheads="1"/>
          </p:cNvSpPr>
          <p:nvPr/>
        </p:nvSpPr>
        <p:spPr bwMode="auto">
          <a:xfrm>
            <a:off x="8275485" y="5353523"/>
            <a:ext cx="7854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Bill</a:t>
            </a:r>
            <a:endParaRPr lang="da-DK" altLang="da-DK" sz="914">
              <a:solidFill>
                <a:prstClr val="black"/>
              </a:solidFill>
              <a:cs typeface="+mn-cs"/>
            </a:endParaRPr>
          </a:p>
        </p:txBody>
      </p:sp>
      <p:sp>
        <p:nvSpPr>
          <p:cNvPr id="176" name="Rectangle 259">
            <a:extLst>
              <a:ext uri="{FF2B5EF4-FFF2-40B4-BE49-F238E27FC236}">
                <a16:creationId xmlns:a16="http://schemas.microsoft.com/office/drawing/2014/main" id="{CB104736-9760-4364-A408-28C2B724EC48}"/>
              </a:ext>
            </a:extLst>
          </p:cNvPr>
          <p:cNvSpPr>
            <a:spLocks noChangeArrowheads="1"/>
          </p:cNvSpPr>
          <p:nvPr/>
        </p:nvSpPr>
        <p:spPr bwMode="auto">
          <a:xfrm>
            <a:off x="7975497" y="5431746"/>
            <a:ext cx="37991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Special service</a:t>
            </a:r>
            <a:endParaRPr lang="da-DK" altLang="da-DK" sz="914">
              <a:solidFill>
                <a:prstClr val="black"/>
              </a:solidFill>
              <a:cs typeface="+mn-cs"/>
            </a:endParaRPr>
          </a:p>
        </p:txBody>
      </p:sp>
      <p:sp>
        <p:nvSpPr>
          <p:cNvPr id="177" name="Rectangle 260">
            <a:extLst>
              <a:ext uri="{FF2B5EF4-FFF2-40B4-BE49-F238E27FC236}">
                <a16:creationId xmlns:a16="http://schemas.microsoft.com/office/drawing/2014/main" id="{8ABEA90D-1650-4D42-8825-818982AA7BCE}"/>
              </a:ext>
            </a:extLst>
          </p:cNvPr>
          <p:cNvSpPr>
            <a:spLocks noChangeArrowheads="1"/>
          </p:cNvSpPr>
          <p:nvPr/>
        </p:nvSpPr>
        <p:spPr bwMode="auto">
          <a:xfrm>
            <a:off x="8120653" y="5497065"/>
            <a:ext cx="23884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response</a:t>
            </a:r>
            <a:endParaRPr lang="da-DK" altLang="da-DK" sz="914">
              <a:solidFill>
                <a:prstClr val="black"/>
              </a:solidFill>
              <a:cs typeface="+mn-cs"/>
            </a:endParaRPr>
          </a:p>
        </p:txBody>
      </p:sp>
      <p:sp>
        <p:nvSpPr>
          <p:cNvPr id="178" name="Rectangle 261">
            <a:extLst>
              <a:ext uri="{FF2B5EF4-FFF2-40B4-BE49-F238E27FC236}">
                <a16:creationId xmlns:a16="http://schemas.microsoft.com/office/drawing/2014/main" id="{E56AE928-5DF6-486C-B555-816E45996B0B}"/>
              </a:ext>
            </a:extLst>
          </p:cNvPr>
          <p:cNvSpPr>
            <a:spLocks noChangeArrowheads="1"/>
          </p:cNvSpPr>
          <p:nvPr/>
        </p:nvSpPr>
        <p:spPr bwMode="auto">
          <a:xfrm>
            <a:off x="2752313" y="1199652"/>
            <a:ext cx="26289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Prototype</a:t>
            </a:r>
            <a:endParaRPr lang="da-DK" altLang="da-DK" sz="914">
              <a:solidFill>
                <a:prstClr val="black"/>
              </a:solidFill>
              <a:cs typeface="+mn-cs"/>
            </a:endParaRPr>
          </a:p>
        </p:txBody>
      </p:sp>
      <p:sp>
        <p:nvSpPr>
          <p:cNvPr id="179" name="Rectangle 262">
            <a:extLst>
              <a:ext uri="{FF2B5EF4-FFF2-40B4-BE49-F238E27FC236}">
                <a16:creationId xmlns:a16="http://schemas.microsoft.com/office/drawing/2014/main" id="{79D819D8-46BF-4BC5-9B9C-6C8C296065F5}"/>
              </a:ext>
            </a:extLst>
          </p:cNvPr>
          <p:cNvSpPr>
            <a:spLocks noChangeArrowheads="1"/>
          </p:cNvSpPr>
          <p:nvPr/>
        </p:nvSpPr>
        <p:spPr bwMode="auto">
          <a:xfrm>
            <a:off x="2752313" y="1264165"/>
            <a:ext cx="22762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requests</a:t>
            </a:r>
            <a:endParaRPr lang="da-DK" altLang="da-DK" sz="914">
              <a:solidFill>
                <a:prstClr val="black"/>
              </a:solidFill>
              <a:cs typeface="+mn-cs"/>
            </a:endParaRPr>
          </a:p>
        </p:txBody>
      </p:sp>
      <p:sp>
        <p:nvSpPr>
          <p:cNvPr id="180" name="Rectangle 263">
            <a:extLst>
              <a:ext uri="{FF2B5EF4-FFF2-40B4-BE49-F238E27FC236}">
                <a16:creationId xmlns:a16="http://schemas.microsoft.com/office/drawing/2014/main" id="{7D8988FD-B57E-4CC9-AE4C-AF7DD7DD6E37}"/>
              </a:ext>
            </a:extLst>
          </p:cNvPr>
          <p:cNvSpPr>
            <a:spLocks noChangeArrowheads="1"/>
          </p:cNvSpPr>
          <p:nvPr/>
        </p:nvSpPr>
        <p:spPr bwMode="auto">
          <a:xfrm>
            <a:off x="3621634" y="1202071"/>
            <a:ext cx="26289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Prototype</a:t>
            </a:r>
            <a:endParaRPr lang="da-DK" altLang="da-DK" sz="914">
              <a:solidFill>
                <a:prstClr val="black"/>
              </a:solidFill>
              <a:cs typeface="+mn-cs"/>
            </a:endParaRPr>
          </a:p>
        </p:txBody>
      </p:sp>
      <p:sp>
        <p:nvSpPr>
          <p:cNvPr id="181" name="Rectangle 264">
            <a:extLst>
              <a:ext uri="{FF2B5EF4-FFF2-40B4-BE49-F238E27FC236}">
                <a16:creationId xmlns:a16="http://schemas.microsoft.com/office/drawing/2014/main" id="{8047F7BD-D1EB-4414-A8FB-CC46028ACF6D}"/>
              </a:ext>
            </a:extLst>
          </p:cNvPr>
          <p:cNvSpPr>
            <a:spLocks noChangeArrowheads="1"/>
          </p:cNvSpPr>
          <p:nvPr/>
        </p:nvSpPr>
        <p:spPr bwMode="auto">
          <a:xfrm>
            <a:off x="3621634" y="1268197"/>
            <a:ext cx="22762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requests</a:t>
            </a:r>
            <a:endParaRPr lang="da-DK" altLang="da-DK" sz="914">
              <a:solidFill>
                <a:prstClr val="black"/>
              </a:solidFill>
              <a:cs typeface="+mn-cs"/>
            </a:endParaRPr>
          </a:p>
        </p:txBody>
      </p:sp>
      <p:sp>
        <p:nvSpPr>
          <p:cNvPr id="182" name="Rectangle 265">
            <a:extLst>
              <a:ext uri="{FF2B5EF4-FFF2-40B4-BE49-F238E27FC236}">
                <a16:creationId xmlns:a16="http://schemas.microsoft.com/office/drawing/2014/main" id="{391AC946-2FC3-4F08-BC6B-0517CBDDBAA2}"/>
              </a:ext>
            </a:extLst>
          </p:cNvPr>
          <p:cNvSpPr>
            <a:spLocks noChangeArrowheads="1"/>
          </p:cNvSpPr>
          <p:nvPr/>
        </p:nvSpPr>
        <p:spPr bwMode="auto">
          <a:xfrm>
            <a:off x="3982962" y="1265400"/>
            <a:ext cx="719749" cy="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Tech. alerts;  ext. data stds;</a:t>
            </a:r>
          </a:p>
          <a:p>
            <a:pPr defTabSz="464515"/>
            <a:r>
              <a:rPr lang="da-DK" altLang="da-DK" sz="508" dirty="0">
                <a:solidFill>
                  <a:srgbClr val="000000"/>
                </a:solidFill>
                <a:latin typeface="Calibri" panose="020F0502020204030204" pitchFamily="34" charset="0"/>
                <a:cs typeface="+mn-cs"/>
              </a:rPr>
              <a:t>Prototype results; reports</a:t>
            </a:r>
            <a:endParaRPr lang="da-DK" altLang="da-DK" sz="914" dirty="0">
              <a:solidFill>
                <a:prstClr val="black"/>
              </a:solidFill>
              <a:cs typeface="+mn-cs"/>
            </a:endParaRPr>
          </a:p>
        </p:txBody>
      </p:sp>
      <p:sp>
        <p:nvSpPr>
          <p:cNvPr id="186" name="Rectangle 269">
            <a:extLst>
              <a:ext uri="{FF2B5EF4-FFF2-40B4-BE49-F238E27FC236}">
                <a16:creationId xmlns:a16="http://schemas.microsoft.com/office/drawing/2014/main" id="{01E5B0C5-C438-4730-9A49-99156090A037}"/>
              </a:ext>
            </a:extLst>
          </p:cNvPr>
          <p:cNvSpPr>
            <a:spLocks noChangeArrowheads="1"/>
          </p:cNvSpPr>
          <p:nvPr/>
        </p:nvSpPr>
        <p:spPr bwMode="auto">
          <a:xfrm>
            <a:off x="3683728" y="1852046"/>
            <a:ext cx="47288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Inventory reports </a:t>
            </a:r>
            <a:endParaRPr lang="da-DK" altLang="da-DK" sz="914">
              <a:solidFill>
                <a:prstClr val="black"/>
              </a:solidFill>
              <a:cs typeface="+mn-cs"/>
            </a:endParaRPr>
          </a:p>
        </p:txBody>
      </p:sp>
      <p:sp>
        <p:nvSpPr>
          <p:cNvPr id="187" name="Rectangle 270">
            <a:extLst>
              <a:ext uri="{FF2B5EF4-FFF2-40B4-BE49-F238E27FC236}">
                <a16:creationId xmlns:a16="http://schemas.microsoft.com/office/drawing/2014/main" id="{F13E871C-F291-419D-8A3A-DBDE1AD61844}"/>
              </a:ext>
            </a:extLst>
          </p:cNvPr>
          <p:cNvSpPr>
            <a:spLocks noChangeArrowheads="1"/>
          </p:cNvSpPr>
          <p:nvPr/>
        </p:nvSpPr>
        <p:spPr bwMode="auto">
          <a:xfrm>
            <a:off x="3683728" y="1918172"/>
            <a:ext cx="45365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Performance info</a:t>
            </a:r>
            <a:endParaRPr lang="da-DK" altLang="da-DK" sz="914">
              <a:solidFill>
                <a:prstClr val="black"/>
              </a:solidFill>
              <a:cs typeface="+mn-cs"/>
            </a:endParaRPr>
          </a:p>
        </p:txBody>
      </p:sp>
      <p:sp>
        <p:nvSpPr>
          <p:cNvPr id="188" name="Rectangle 271">
            <a:extLst>
              <a:ext uri="{FF2B5EF4-FFF2-40B4-BE49-F238E27FC236}">
                <a16:creationId xmlns:a16="http://schemas.microsoft.com/office/drawing/2014/main" id="{3283936F-627C-4D2C-83C4-FE143C162DBE}"/>
              </a:ext>
            </a:extLst>
          </p:cNvPr>
          <p:cNvSpPr>
            <a:spLocks noChangeArrowheads="1"/>
          </p:cNvSpPr>
          <p:nvPr/>
        </p:nvSpPr>
        <p:spPr bwMode="auto">
          <a:xfrm>
            <a:off x="4284512" y="984337"/>
            <a:ext cx="557845"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Service requirements</a:t>
            </a:r>
            <a:endParaRPr lang="da-DK" altLang="da-DK" sz="914">
              <a:solidFill>
                <a:prstClr val="black"/>
              </a:solidFill>
              <a:cs typeface="+mn-cs"/>
            </a:endParaRPr>
          </a:p>
        </p:txBody>
      </p:sp>
      <p:sp>
        <p:nvSpPr>
          <p:cNvPr id="189" name="Rectangle 272">
            <a:extLst>
              <a:ext uri="{FF2B5EF4-FFF2-40B4-BE49-F238E27FC236}">
                <a16:creationId xmlns:a16="http://schemas.microsoft.com/office/drawing/2014/main" id="{A2CA01E1-0D2D-4FA7-8F29-1CD09FEB2BD0}"/>
              </a:ext>
            </a:extLst>
          </p:cNvPr>
          <p:cNvSpPr>
            <a:spLocks noChangeArrowheads="1"/>
          </p:cNvSpPr>
          <p:nvPr/>
        </p:nvSpPr>
        <p:spPr bwMode="auto">
          <a:xfrm>
            <a:off x="2959563" y="987563"/>
            <a:ext cx="554639"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Product technologies</a:t>
            </a:r>
            <a:endParaRPr lang="da-DK" altLang="da-DK" sz="914">
              <a:solidFill>
                <a:prstClr val="black"/>
              </a:solidFill>
              <a:cs typeface="+mn-cs"/>
            </a:endParaRPr>
          </a:p>
        </p:txBody>
      </p:sp>
      <p:sp>
        <p:nvSpPr>
          <p:cNvPr id="190" name="Rectangle 273">
            <a:extLst>
              <a:ext uri="{FF2B5EF4-FFF2-40B4-BE49-F238E27FC236}">
                <a16:creationId xmlns:a16="http://schemas.microsoft.com/office/drawing/2014/main" id="{743A2DD8-A2A0-4723-990F-B80EDECB44C8}"/>
              </a:ext>
            </a:extLst>
          </p:cNvPr>
          <p:cNvSpPr>
            <a:spLocks noChangeArrowheads="1"/>
          </p:cNvSpPr>
          <p:nvPr/>
        </p:nvSpPr>
        <p:spPr bwMode="auto">
          <a:xfrm>
            <a:off x="1598325" y="1406902"/>
            <a:ext cx="33182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Preservation</a:t>
            </a:r>
            <a:endParaRPr lang="da-DK" altLang="da-DK" sz="914">
              <a:solidFill>
                <a:prstClr val="black"/>
              </a:solidFill>
              <a:cs typeface="+mn-cs"/>
            </a:endParaRPr>
          </a:p>
        </p:txBody>
      </p:sp>
      <p:sp>
        <p:nvSpPr>
          <p:cNvPr id="191" name="Rectangle 274">
            <a:extLst>
              <a:ext uri="{FF2B5EF4-FFF2-40B4-BE49-F238E27FC236}">
                <a16:creationId xmlns:a16="http://schemas.microsoft.com/office/drawing/2014/main" id="{3ACE0CA4-DAB4-4762-95E7-9654409B2807}"/>
              </a:ext>
            </a:extLst>
          </p:cNvPr>
          <p:cNvSpPr>
            <a:spLocks noChangeArrowheads="1"/>
          </p:cNvSpPr>
          <p:nvPr/>
        </p:nvSpPr>
        <p:spPr bwMode="auto">
          <a:xfrm>
            <a:off x="1574133" y="1472222"/>
            <a:ext cx="355867"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requirements</a:t>
            </a:r>
            <a:endParaRPr lang="da-DK" altLang="da-DK" sz="914">
              <a:solidFill>
                <a:prstClr val="black"/>
              </a:solidFill>
              <a:cs typeface="+mn-cs"/>
            </a:endParaRPr>
          </a:p>
        </p:txBody>
      </p:sp>
      <p:sp>
        <p:nvSpPr>
          <p:cNvPr id="192" name="Rectangle 275">
            <a:extLst>
              <a:ext uri="{FF2B5EF4-FFF2-40B4-BE49-F238E27FC236}">
                <a16:creationId xmlns:a16="http://schemas.microsoft.com/office/drawing/2014/main" id="{3DD113AF-8AEB-4D3A-8174-DAE363636D2E}"/>
              </a:ext>
            </a:extLst>
          </p:cNvPr>
          <p:cNvSpPr>
            <a:spLocks noChangeArrowheads="1"/>
          </p:cNvSpPr>
          <p:nvPr/>
        </p:nvSpPr>
        <p:spPr bwMode="auto">
          <a:xfrm>
            <a:off x="4176198" y="1110239"/>
            <a:ext cx="554640" cy="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464515"/>
            <a:r>
              <a:rPr lang="da-DK" altLang="da-DK" sz="508" dirty="0">
                <a:solidFill>
                  <a:srgbClr val="000000"/>
                </a:solidFill>
                <a:latin typeface="Calibri" panose="020F0502020204030204" pitchFamily="34" charset="0"/>
                <a:cs typeface="+mn-cs"/>
              </a:rPr>
              <a:t>Reports; requ. alerts;</a:t>
            </a:r>
          </a:p>
          <a:p>
            <a:pPr algn="r" defTabSz="464515"/>
            <a:r>
              <a:rPr lang="da-DK" altLang="da-DK" sz="508" dirty="0">
                <a:solidFill>
                  <a:srgbClr val="000000"/>
                </a:solidFill>
                <a:latin typeface="Calibri" panose="020F0502020204030204" pitchFamily="34" charset="0"/>
                <a:cs typeface="+mn-cs"/>
              </a:rPr>
              <a:t>emerging stds</a:t>
            </a:r>
            <a:endParaRPr lang="da-DK" altLang="da-DK" sz="914" dirty="0">
              <a:solidFill>
                <a:prstClr val="black"/>
              </a:solidFill>
              <a:cs typeface="+mn-cs"/>
            </a:endParaRPr>
          </a:p>
        </p:txBody>
      </p:sp>
      <p:sp>
        <p:nvSpPr>
          <p:cNvPr id="195" name="Rectangle 278">
            <a:extLst>
              <a:ext uri="{FF2B5EF4-FFF2-40B4-BE49-F238E27FC236}">
                <a16:creationId xmlns:a16="http://schemas.microsoft.com/office/drawing/2014/main" id="{C267B861-6654-47BE-823B-E2753CDC13C5}"/>
              </a:ext>
            </a:extLst>
          </p:cNvPr>
          <p:cNvSpPr>
            <a:spLocks noChangeArrowheads="1"/>
          </p:cNvSpPr>
          <p:nvPr/>
        </p:nvSpPr>
        <p:spPr bwMode="auto">
          <a:xfrm>
            <a:off x="2059598" y="1397225"/>
            <a:ext cx="26289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Prototype</a:t>
            </a:r>
            <a:endParaRPr lang="da-DK" altLang="da-DK" sz="914">
              <a:solidFill>
                <a:prstClr val="black"/>
              </a:solidFill>
              <a:cs typeface="+mn-cs"/>
            </a:endParaRPr>
          </a:p>
        </p:txBody>
      </p:sp>
      <p:sp>
        <p:nvSpPr>
          <p:cNvPr id="196" name="Rectangle 279">
            <a:extLst>
              <a:ext uri="{FF2B5EF4-FFF2-40B4-BE49-F238E27FC236}">
                <a16:creationId xmlns:a16="http://schemas.microsoft.com/office/drawing/2014/main" id="{0FF0431B-F390-4446-AF27-4F3A4809294E}"/>
              </a:ext>
            </a:extLst>
          </p:cNvPr>
          <p:cNvSpPr>
            <a:spLocks noChangeArrowheads="1"/>
          </p:cNvSpPr>
          <p:nvPr/>
        </p:nvSpPr>
        <p:spPr bwMode="auto">
          <a:xfrm>
            <a:off x="2059598" y="1462545"/>
            <a:ext cx="17633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results</a:t>
            </a:r>
            <a:endParaRPr lang="da-DK" altLang="da-DK" sz="914">
              <a:solidFill>
                <a:prstClr val="black"/>
              </a:solidFill>
              <a:cs typeface="+mn-cs"/>
            </a:endParaRPr>
          </a:p>
        </p:txBody>
      </p:sp>
      <p:sp>
        <p:nvSpPr>
          <p:cNvPr id="197" name="Rectangle 280">
            <a:extLst>
              <a:ext uri="{FF2B5EF4-FFF2-40B4-BE49-F238E27FC236}">
                <a16:creationId xmlns:a16="http://schemas.microsoft.com/office/drawing/2014/main" id="{5CFB39FC-FE65-40ED-B758-EFD68AA72A6E}"/>
              </a:ext>
            </a:extLst>
          </p:cNvPr>
          <p:cNvSpPr>
            <a:spLocks noChangeArrowheads="1"/>
          </p:cNvSpPr>
          <p:nvPr/>
        </p:nvSpPr>
        <p:spPr bwMode="auto">
          <a:xfrm>
            <a:off x="2768441" y="1464158"/>
            <a:ext cx="17472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Advice</a:t>
            </a:r>
            <a:endParaRPr lang="da-DK" altLang="da-DK" sz="914">
              <a:solidFill>
                <a:prstClr val="black"/>
              </a:solidFill>
              <a:cs typeface="+mn-cs"/>
            </a:endParaRPr>
          </a:p>
        </p:txBody>
      </p:sp>
      <p:sp>
        <p:nvSpPr>
          <p:cNvPr id="198" name="Rectangle 281">
            <a:extLst>
              <a:ext uri="{FF2B5EF4-FFF2-40B4-BE49-F238E27FC236}">
                <a16:creationId xmlns:a16="http://schemas.microsoft.com/office/drawing/2014/main" id="{1F4E7BDC-4304-4854-A1B0-8B6059F8C228}"/>
              </a:ext>
            </a:extLst>
          </p:cNvPr>
          <p:cNvSpPr>
            <a:spLocks noChangeArrowheads="1"/>
          </p:cNvSpPr>
          <p:nvPr/>
        </p:nvSpPr>
        <p:spPr bwMode="auto">
          <a:xfrm>
            <a:off x="4781267" y="1711728"/>
            <a:ext cx="559449"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Consumer comments</a:t>
            </a:r>
            <a:endParaRPr lang="da-DK" altLang="da-DK" sz="914">
              <a:solidFill>
                <a:prstClr val="black"/>
              </a:solidFill>
              <a:cs typeface="+mn-cs"/>
            </a:endParaRPr>
          </a:p>
        </p:txBody>
      </p:sp>
      <p:sp>
        <p:nvSpPr>
          <p:cNvPr id="199" name="Rectangle 282">
            <a:extLst>
              <a:ext uri="{FF2B5EF4-FFF2-40B4-BE49-F238E27FC236}">
                <a16:creationId xmlns:a16="http://schemas.microsoft.com/office/drawing/2014/main" id="{00360FF1-E8D9-430F-9A4B-98F9D76E9877}"/>
              </a:ext>
            </a:extLst>
          </p:cNvPr>
          <p:cNvSpPr>
            <a:spLocks noChangeArrowheads="1"/>
          </p:cNvSpPr>
          <p:nvPr/>
        </p:nvSpPr>
        <p:spPr bwMode="auto">
          <a:xfrm>
            <a:off x="3507928" y="1453674"/>
            <a:ext cx="15869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Issues</a:t>
            </a:r>
            <a:endParaRPr lang="da-DK" altLang="da-DK" sz="914">
              <a:solidFill>
                <a:prstClr val="black"/>
              </a:solidFill>
              <a:cs typeface="+mn-cs"/>
            </a:endParaRPr>
          </a:p>
        </p:txBody>
      </p:sp>
      <p:sp>
        <p:nvSpPr>
          <p:cNvPr id="200" name="Rectangle 283">
            <a:extLst>
              <a:ext uri="{FF2B5EF4-FFF2-40B4-BE49-F238E27FC236}">
                <a16:creationId xmlns:a16="http://schemas.microsoft.com/office/drawing/2014/main" id="{3923C0C5-AE67-4815-97C7-C255C4049017}"/>
              </a:ext>
            </a:extLst>
          </p:cNvPr>
          <p:cNvSpPr>
            <a:spLocks noChangeArrowheads="1"/>
          </p:cNvSpPr>
          <p:nvPr/>
        </p:nvSpPr>
        <p:spPr bwMode="auto">
          <a:xfrm>
            <a:off x="2768441" y="5822934"/>
            <a:ext cx="469680" cy="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Reports</a:t>
            </a:r>
          </a:p>
          <a:p>
            <a:pPr defTabSz="464515"/>
            <a:r>
              <a:rPr lang="da-DK" altLang="da-DK" sz="508" dirty="0">
                <a:solidFill>
                  <a:srgbClr val="000000"/>
                </a:solidFill>
                <a:latin typeface="Calibri" panose="020F0502020204030204" pitchFamily="34" charset="0"/>
                <a:cs typeface="+mn-cs"/>
              </a:rPr>
              <a:t>Plans for approval</a:t>
            </a:r>
            <a:endParaRPr lang="da-DK" altLang="da-DK" sz="914" dirty="0">
              <a:solidFill>
                <a:prstClr val="black"/>
              </a:solidFill>
              <a:cs typeface="+mn-cs"/>
            </a:endParaRPr>
          </a:p>
        </p:txBody>
      </p:sp>
      <p:sp>
        <p:nvSpPr>
          <p:cNvPr id="201" name="Rectangle 284">
            <a:extLst>
              <a:ext uri="{FF2B5EF4-FFF2-40B4-BE49-F238E27FC236}">
                <a16:creationId xmlns:a16="http://schemas.microsoft.com/office/drawing/2014/main" id="{C1C26585-E2F5-4525-95BE-F6644594FA80}"/>
              </a:ext>
            </a:extLst>
          </p:cNvPr>
          <p:cNvSpPr>
            <a:spLocks noChangeArrowheads="1"/>
          </p:cNvSpPr>
          <p:nvPr/>
        </p:nvSpPr>
        <p:spPr bwMode="auto">
          <a:xfrm>
            <a:off x="4765138" y="5757539"/>
            <a:ext cx="8976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DIP</a:t>
            </a:r>
            <a:endParaRPr lang="da-DK" altLang="da-DK" sz="914">
              <a:solidFill>
                <a:prstClr val="black"/>
              </a:solidFill>
              <a:cs typeface="+mn-cs"/>
            </a:endParaRPr>
          </a:p>
        </p:txBody>
      </p:sp>
      <p:sp>
        <p:nvSpPr>
          <p:cNvPr id="202" name="Rectangle 285">
            <a:extLst>
              <a:ext uri="{FF2B5EF4-FFF2-40B4-BE49-F238E27FC236}">
                <a16:creationId xmlns:a16="http://schemas.microsoft.com/office/drawing/2014/main" id="{5E8A3AEB-5327-4516-92DC-3E87359B3BA1}"/>
              </a:ext>
            </a:extLst>
          </p:cNvPr>
          <p:cNvSpPr>
            <a:spLocks noChangeArrowheads="1"/>
          </p:cNvSpPr>
          <p:nvPr/>
        </p:nvSpPr>
        <p:spPr bwMode="auto">
          <a:xfrm>
            <a:off x="4460311" y="4153569"/>
            <a:ext cx="881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AIP</a:t>
            </a:r>
            <a:endParaRPr lang="da-DK" altLang="da-DK" sz="914">
              <a:solidFill>
                <a:prstClr val="black"/>
              </a:solidFill>
              <a:cs typeface="+mn-cs"/>
            </a:endParaRPr>
          </a:p>
        </p:txBody>
      </p:sp>
      <p:sp>
        <p:nvSpPr>
          <p:cNvPr id="203" name="Rectangle 286">
            <a:extLst>
              <a:ext uri="{FF2B5EF4-FFF2-40B4-BE49-F238E27FC236}">
                <a16:creationId xmlns:a16="http://schemas.microsoft.com/office/drawing/2014/main" id="{B61CBD6F-C142-4438-8B7B-36274B45104D}"/>
              </a:ext>
            </a:extLst>
          </p:cNvPr>
          <p:cNvSpPr>
            <a:spLocks noChangeArrowheads="1"/>
          </p:cNvSpPr>
          <p:nvPr/>
        </p:nvSpPr>
        <p:spPr bwMode="auto">
          <a:xfrm>
            <a:off x="4698205" y="4153569"/>
            <a:ext cx="881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AIP</a:t>
            </a:r>
            <a:endParaRPr lang="da-DK" altLang="da-DK" sz="914">
              <a:solidFill>
                <a:prstClr val="black"/>
              </a:solidFill>
              <a:cs typeface="+mn-cs"/>
            </a:endParaRPr>
          </a:p>
        </p:txBody>
      </p:sp>
      <p:sp>
        <p:nvSpPr>
          <p:cNvPr id="204" name="Rectangle 287">
            <a:extLst>
              <a:ext uri="{FF2B5EF4-FFF2-40B4-BE49-F238E27FC236}">
                <a16:creationId xmlns:a16="http://schemas.microsoft.com/office/drawing/2014/main" id="{FC05B17B-FA76-4B35-8775-96DE6609DC34}"/>
              </a:ext>
            </a:extLst>
          </p:cNvPr>
          <p:cNvSpPr>
            <a:spLocks noChangeArrowheads="1"/>
          </p:cNvSpPr>
          <p:nvPr/>
        </p:nvSpPr>
        <p:spPr bwMode="auto">
          <a:xfrm>
            <a:off x="3974040" y="4143086"/>
            <a:ext cx="294953"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Commands</a:t>
            </a:r>
            <a:endParaRPr lang="da-DK" altLang="da-DK" sz="914">
              <a:solidFill>
                <a:prstClr val="black"/>
              </a:solidFill>
              <a:cs typeface="+mn-cs"/>
            </a:endParaRPr>
          </a:p>
        </p:txBody>
      </p:sp>
      <p:sp>
        <p:nvSpPr>
          <p:cNvPr id="205" name="Rectangle 288">
            <a:extLst>
              <a:ext uri="{FF2B5EF4-FFF2-40B4-BE49-F238E27FC236}">
                <a16:creationId xmlns:a16="http://schemas.microsoft.com/office/drawing/2014/main" id="{E9F53521-29CD-4EBA-80E7-EDA3B3237038}"/>
              </a:ext>
            </a:extLst>
          </p:cNvPr>
          <p:cNvSpPr>
            <a:spLocks noChangeArrowheads="1"/>
          </p:cNvSpPr>
          <p:nvPr/>
        </p:nvSpPr>
        <p:spPr bwMode="auto">
          <a:xfrm>
            <a:off x="6349754" y="3681007"/>
            <a:ext cx="23884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Notice of</a:t>
            </a:r>
            <a:endParaRPr lang="da-DK" altLang="da-DK" sz="914">
              <a:solidFill>
                <a:prstClr val="black"/>
              </a:solidFill>
              <a:cs typeface="+mn-cs"/>
            </a:endParaRPr>
          </a:p>
        </p:txBody>
      </p:sp>
      <p:sp>
        <p:nvSpPr>
          <p:cNvPr id="206" name="Rectangle 289">
            <a:extLst>
              <a:ext uri="{FF2B5EF4-FFF2-40B4-BE49-F238E27FC236}">
                <a16:creationId xmlns:a16="http://schemas.microsoft.com/office/drawing/2014/main" id="{9A3542D7-45BE-46D0-9257-B0C73F21D577}"/>
              </a:ext>
            </a:extLst>
          </p:cNvPr>
          <p:cNvSpPr>
            <a:spLocks noChangeArrowheads="1"/>
          </p:cNvSpPr>
          <p:nvPr/>
        </p:nvSpPr>
        <p:spPr bwMode="auto">
          <a:xfrm>
            <a:off x="6474749" y="3747133"/>
            <a:ext cx="11702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data</a:t>
            </a:r>
            <a:endParaRPr lang="da-DK" altLang="da-DK" sz="914">
              <a:solidFill>
                <a:prstClr val="black"/>
              </a:solidFill>
              <a:cs typeface="+mn-cs"/>
            </a:endParaRPr>
          </a:p>
        </p:txBody>
      </p:sp>
      <p:sp>
        <p:nvSpPr>
          <p:cNvPr id="207" name="Rectangle 290">
            <a:extLst>
              <a:ext uri="{FF2B5EF4-FFF2-40B4-BE49-F238E27FC236}">
                <a16:creationId xmlns:a16="http://schemas.microsoft.com/office/drawing/2014/main" id="{5D6414ED-F5EA-4B5D-94EF-F18B73DAFAE7}"/>
              </a:ext>
            </a:extLst>
          </p:cNvPr>
          <p:cNvSpPr>
            <a:spLocks noChangeArrowheads="1"/>
          </p:cNvSpPr>
          <p:nvPr/>
        </p:nvSpPr>
        <p:spPr bwMode="auto">
          <a:xfrm>
            <a:off x="6382011" y="3812454"/>
            <a:ext cx="20839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transfer</a:t>
            </a:r>
            <a:endParaRPr lang="da-DK" altLang="da-DK" sz="914">
              <a:solidFill>
                <a:prstClr val="black"/>
              </a:solidFill>
              <a:cs typeface="+mn-cs"/>
            </a:endParaRPr>
          </a:p>
        </p:txBody>
      </p:sp>
      <p:sp>
        <p:nvSpPr>
          <p:cNvPr id="208" name="Rectangle 291">
            <a:extLst>
              <a:ext uri="{FF2B5EF4-FFF2-40B4-BE49-F238E27FC236}">
                <a16:creationId xmlns:a16="http://schemas.microsoft.com/office/drawing/2014/main" id="{F6AE2B18-D88E-4047-B435-DE5418AA7A6A}"/>
              </a:ext>
            </a:extLst>
          </p:cNvPr>
          <p:cNvSpPr>
            <a:spLocks noChangeArrowheads="1"/>
          </p:cNvSpPr>
          <p:nvPr/>
        </p:nvSpPr>
        <p:spPr bwMode="auto">
          <a:xfrm>
            <a:off x="6584423" y="3326182"/>
            <a:ext cx="8976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DIP</a:t>
            </a:r>
            <a:endParaRPr lang="da-DK" altLang="da-DK" sz="914">
              <a:solidFill>
                <a:prstClr val="black"/>
              </a:solidFill>
              <a:cs typeface="+mn-cs"/>
            </a:endParaRPr>
          </a:p>
        </p:txBody>
      </p:sp>
      <p:sp>
        <p:nvSpPr>
          <p:cNvPr id="209" name="Rectangle 292">
            <a:extLst>
              <a:ext uri="{FF2B5EF4-FFF2-40B4-BE49-F238E27FC236}">
                <a16:creationId xmlns:a16="http://schemas.microsoft.com/office/drawing/2014/main" id="{912638AD-1833-44A1-8E74-1E41C41C1EC5}"/>
              </a:ext>
            </a:extLst>
          </p:cNvPr>
          <p:cNvSpPr>
            <a:spLocks noChangeArrowheads="1"/>
          </p:cNvSpPr>
          <p:nvPr/>
        </p:nvSpPr>
        <p:spPr bwMode="auto">
          <a:xfrm>
            <a:off x="6883604" y="3331020"/>
            <a:ext cx="8976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DIP</a:t>
            </a:r>
            <a:endParaRPr lang="da-DK" altLang="da-DK" sz="914">
              <a:solidFill>
                <a:prstClr val="black"/>
              </a:solidFill>
              <a:cs typeface="+mn-cs"/>
            </a:endParaRPr>
          </a:p>
        </p:txBody>
      </p:sp>
      <p:sp>
        <p:nvSpPr>
          <p:cNvPr id="210" name="Rectangle 293">
            <a:extLst>
              <a:ext uri="{FF2B5EF4-FFF2-40B4-BE49-F238E27FC236}">
                <a16:creationId xmlns:a16="http://schemas.microsoft.com/office/drawing/2014/main" id="{0E68FA8E-4146-4035-8BAE-0BF9228D5AE4}"/>
              </a:ext>
            </a:extLst>
          </p:cNvPr>
          <p:cNvSpPr>
            <a:spLocks noChangeArrowheads="1"/>
          </p:cNvSpPr>
          <p:nvPr/>
        </p:nvSpPr>
        <p:spPr bwMode="auto">
          <a:xfrm>
            <a:off x="6769092" y="3397147"/>
            <a:ext cx="2019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request</a:t>
            </a:r>
            <a:endParaRPr lang="da-DK" altLang="da-DK" sz="914">
              <a:solidFill>
                <a:prstClr val="black"/>
              </a:solidFill>
              <a:cs typeface="+mn-cs"/>
            </a:endParaRPr>
          </a:p>
        </p:txBody>
      </p:sp>
      <p:sp>
        <p:nvSpPr>
          <p:cNvPr id="211" name="Rectangle 294">
            <a:extLst>
              <a:ext uri="{FF2B5EF4-FFF2-40B4-BE49-F238E27FC236}">
                <a16:creationId xmlns:a16="http://schemas.microsoft.com/office/drawing/2014/main" id="{8D22731F-4EE0-4E9E-A3BC-242F63516D0C}"/>
              </a:ext>
            </a:extLst>
          </p:cNvPr>
          <p:cNvSpPr>
            <a:spLocks noChangeArrowheads="1"/>
          </p:cNvSpPr>
          <p:nvPr/>
        </p:nvSpPr>
        <p:spPr bwMode="auto">
          <a:xfrm>
            <a:off x="4910294" y="3568915"/>
            <a:ext cx="881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AIP</a:t>
            </a:r>
            <a:endParaRPr lang="da-DK" altLang="da-DK" sz="914">
              <a:solidFill>
                <a:prstClr val="black"/>
              </a:solidFill>
              <a:cs typeface="+mn-cs"/>
            </a:endParaRPr>
          </a:p>
        </p:txBody>
      </p:sp>
      <p:sp>
        <p:nvSpPr>
          <p:cNvPr id="212" name="Rectangle 295">
            <a:extLst>
              <a:ext uri="{FF2B5EF4-FFF2-40B4-BE49-F238E27FC236}">
                <a16:creationId xmlns:a16="http://schemas.microsoft.com/office/drawing/2014/main" id="{CAD17520-63F6-4AE0-8014-02F9B1157CDA}"/>
              </a:ext>
            </a:extLst>
          </p:cNvPr>
          <p:cNvSpPr>
            <a:spLocks noChangeArrowheads="1"/>
          </p:cNvSpPr>
          <p:nvPr/>
        </p:nvSpPr>
        <p:spPr bwMode="auto">
          <a:xfrm>
            <a:off x="6477975" y="3584236"/>
            <a:ext cx="881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AIP</a:t>
            </a:r>
            <a:endParaRPr lang="da-DK" altLang="da-DK" sz="914">
              <a:solidFill>
                <a:prstClr val="black"/>
              </a:solidFill>
              <a:cs typeface="+mn-cs"/>
            </a:endParaRPr>
          </a:p>
        </p:txBody>
      </p:sp>
      <p:sp>
        <p:nvSpPr>
          <p:cNvPr id="213" name="Rectangle 296">
            <a:extLst>
              <a:ext uri="{FF2B5EF4-FFF2-40B4-BE49-F238E27FC236}">
                <a16:creationId xmlns:a16="http://schemas.microsoft.com/office/drawing/2014/main" id="{2928408B-9537-4E9D-BEBD-89887F20D9E7}"/>
              </a:ext>
            </a:extLst>
          </p:cNvPr>
          <p:cNvSpPr>
            <a:spLocks noChangeArrowheads="1"/>
          </p:cNvSpPr>
          <p:nvPr/>
        </p:nvSpPr>
        <p:spPr bwMode="auto">
          <a:xfrm>
            <a:off x="6370653" y="3420155"/>
            <a:ext cx="17953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Report</a:t>
            </a:r>
            <a:endParaRPr lang="da-DK" altLang="da-DK" sz="914" dirty="0">
              <a:solidFill>
                <a:prstClr val="black"/>
              </a:solidFill>
              <a:cs typeface="+mn-cs"/>
            </a:endParaRPr>
          </a:p>
        </p:txBody>
      </p:sp>
      <p:sp>
        <p:nvSpPr>
          <p:cNvPr id="214" name="Rectangle 297">
            <a:extLst>
              <a:ext uri="{FF2B5EF4-FFF2-40B4-BE49-F238E27FC236}">
                <a16:creationId xmlns:a16="http://schemas.microsoft.com/office/drawing/2014/main" id="{32697F20-E83A-413A-A272-FD9C79B1D915}"/>
              </a:ext>
            </a:extLst>
          </p:cNvPr>
          <p:cNvSpPr>
            <a:spLocks noChangeArrowheads="1"/>
          </p:cNvSpPr>
          <p:nvPr/>
        </p:nvSpPr>
        <p:spPr bwMode="auto">
          <a:xfrm>
            <a:off x="6482814" y="3468918"/>
            <a:ext cx="65" cy="1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endParaRPr lang="da-DK" altLang="da-DK" sz="914" dirty="0">
              <a:solidFill>
                <a:prstClr val="black"/>
              </a:solidFill>
              <a:cs typeface="+mn-cs"/>
            </a:endParaRPr>
          </a:p>
        </p:txBody>
      </p:sp>
      <p:sp>
        <p:nvSpPr>
          <p:cNvPr id="215" name="Rectangle 298">
            <a:extLst>
              <a:ext uri="{FF2B5EF4-FFF2-40B4-BE49-F238E27FC236}">
                <a16:creationId xmlns:a16="http://schemas.microsoft.com/office/drawing/2014/main" id="{DCE68BC2-7CB4-4814-9134-4829CB032AE1}"/>
              </a:ext>
            </a:extLst>
          </p:cNvPr>
          <p:cNvSpPr>
            <a:spLocks noChangeArrowheads="1"/>
          </p:cNvSpPr>
          <p:nvPr/>
        </p:nvSpPr>
        <p:spPr bwMode="auto">
          <a:xfrm>
            <a:off x="3740984" y="2665724"/>
            <a:ext cx="42479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Descriptive  Info</a:t>
            </a:r>
            <a:endParaRPr lang="da-DK" altLang="da-DK" sz="914">
              <a:solidFill>
                <a:prstClr val="black"/>
              </a:solidFill>
              <a:cs typeface="+mn-cs"/>
            </a:endParaRPr>
          </a:p>
        </p:txBody>
      </p:sp>
      <p:sp>
        <p:nvSpPr>
          <p:cNvPr id="216" name="Rectangle 299">
            <a:extLst>
              <a:ext uri="{FF2B5EF4-FFF2-40B4-BE49-F238E27FC236}">
                <a16:creationId xmlns:a16="http://schemas.microsoft.com/office/drawing/2014/main" id="{F5C8E42B-29E6-4F38-A7B0-889B06F9141E}"/>
              </a:ext>
            </a:extLst>
          </p:cNvPr>
          <p:cNvSpPr>
            <a:spLocks noChangeArrowheads="1"/>
          </p:cNvSpPr>
          <p:nvPr/>
        </p:nvSpPr>
        <p:spPr bwMode="auto">
          <a:xfrm>
            <a:off x="5608654" y="2296383"/>
            <a:ext cx="410369"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 request </a:t>
            </a:r>
            <a:endParaRPr lang="da-DK" altLang="da-DK" sz="914">
              <a:solidFill>
                <a:prstClr val="black"/>
              </a:solidFill>
              <a:cs typeface="+mn-cs"/>
            </a:endParaRPr>
          </a:p>
        </p:txBody>
      </p:sp>
      <p:sp>
        <p:nvSpPr>
          <p:cNvPr id="217" name="Rectangle 300">
            <a:extLst>
              <a:ext uri="{FF2B5EF4-FFF2-40B4-BE49-F238E27FC236}">
                <a16:creationId xmlns:a16="http://schemas.microsoft.com/office/drawing/2014/main" id="{3983A063-1F5C-4B45-8E0B-D1ACC75E932F}"/>
              </a:ext>
            </a:extLst>
          </p:cNvPr>
          <p:cNvSpPr>
            <a:spLocks noChangeArrowheads="1"/>
          </p:cNvSpPr>
          <p:nvPr/>
        </p:nvSpPr>
        <p:spPr bwMode="auto">
          <a:xfrm>
            <a:off x="4428861" y="2249611"/>
            <a:ext cx="410369"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 request </a:t>
            </a:r>
            <a:endParaRPr lang="da-DK" altLang="da-DK" sz="914">
              <a:solidFill>
                <a:prstClr val="black"/>
              </a:solidFill>
              <a:cs typeface="+mn-cs"/>
            </a:endParaRPr>
          </a:p>
        </p:txBody>
      </p:sp>
      <p:sp>
        <p:nvSpPr>
          <p:cNvPr id="218" name="Rectangle 301">
            <a:extLst>
              <a:ext uri="{FF2B5EF4-FFF2-40B4-BE49-F238E27FC236}">
                <a16:creationId xmlns:a16="http://schemas.microsoft.com/office/drawing/2014/main" id="{282776E7-0FAF-4527-BD72-9723FE1B1707}"/>
              </a:ext>
            </a:extLst>
          </p:cNvPr>
          <p:cNvSpPr>
            <a:spLocks noChangeArrowheads="1"/>
          </p:cNvSpPr>
          <p:nvPr/>
        </p:nvSpPr>
        <p:spPr bwMode="auto">
          <a:xfrm>
            <a:off x="5598977" y="2136712"/>
            <a:ext cx="410369"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 request </a:t>
            </a:r>
            <a:endParaRPr lang="da-DK" altLang="da-DK" sz="914">
              <a:solidFill>
                <a:prstClr val="black"/>
              </a:solidFill>
              <a:cs typeface="+mn-cs"/>
            </a:endParaRPr>
          </a:p>
        </p:txBody>
      </p:sp>
      <p:sp>
        <p:nvSpPr>
          <p:cNvPr id="219" name="Rectangle 302">
            <a:extLst>
              <a:ext uri="{FF2B5EF4-FFF2-40B4-BE49-F238E27FC236}">
                <a16:creationId xmlns:a16="http://schemas.microsoft.com/office/drawing/2014/main" id="{9C5D276A-F5F0-430C-82B5-ABDA6F361269}"/>
              </a:ext>
            </a:extLst>
          </p:cNvPr>
          <p:cNvSpPr>
            <a:spLocks noChangeArrowheads="1"/>
          </p:cNvSpPr>
          <p:nvPr/>
        </p:nvSpPr>
        <p:spPr bwMode="auto">
          <a:xfrm>
            <a:off x="5474788" y="3574559"/>
            <a:ext cx="31899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AIP request </a:t>
            </a:r>
            <a:endParaRPr lang="da-DK" altLang="da-DK" sz="914">
              <a:solidFill>
                <a:prstClr val="black"/>
              </a:solidFill>
              <a:cs typeface="+mn-cs"/>
            </a:endParaRPr>
          </a:p>
        </p:txBody>
      </p:sp>
      <p:sp>
        <p:nvSpPr>
          <p:cNvPr id="220" name="Rectangle 303">
            <a:extLst>
              <a:ext uri="{FF2B5EF4-FFF2-40B4-BE49-F238E27FC236}">
                <a16:creationId xmlns:a16="http://schemas.microsoft.com/office/drawing/2014/main" id="{C40C2877-2BE1-4EE9-A591-7EC2EA34204B}"/>
              </a:ext>
            </a:extLst>
          </p:cNvPr>
          <p:cNvSpPr>
            <a:spLocks noChangeArrowheads="1"/>
          </p:cNvSpPr>
          <p:nvPr/>
        </p:nvSpPr>
        <p:spPr bwMode="auto">
          <a:xfrm>
            <a:off x="8205327" y="2946358"/>
            <a:ext cx="16030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Query</a:t>
            </a:r>
            <a:endParaRPr lang="da-DK" altLang="da-DK" sz="914">
              <a:solidFill>
                <a:prstClr val="black"/>
              </a:solidFill>
              <a:cs typeface="+mn-cs"/>
            </a:endParaRPr>
          </a:p>
        </p:txBody>
      </p:sp>
      <p:sp>
        <p:nvSpPr>
          <p:cNvPr id="221" name="Rectangle 304">
            <a:extLst>
              <a:ext uri="{FF2B5EF4-FFF2-40B4-BE49-F238E27FC236}">
                <a16:creationId xmlns:a16="http://schemas.microsoft.com/office/drawing/2014/main" id="{039E7C41-7076-4C2F-8352-1EFC2A8FCF46}"/>
              </a:ext>
            </a:extLst>
          </p:cNvPr>
          <p:cNvSpPr>
            <a:spLocks noChangeArrowheads="1"/>
          </p:cNvSpPr>
          <p:nvPr/>
        </p:nvSpPr>
        <p:spPr bwMode="auto">
          <a:xfrm>
            <a:off x="8369837" y="2946358"/>
            <a:ext cx="1923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t>
            </a:r>
            <a:endParaRPr lang="da-DK" altLang="da-DK" sz="914">
              <a:solidFill>
                <a:prstClr val="black"/>
              </a:solidFill>
              <a:cs typeface="+mn-cs"/>
            </a:endParaRPr>
          </a:p>
        </p:txBody>
      </p:sp>
      <p:sp>
        <p:nvSpPr>
          <p:cNvPr id="222" name="Rectangle 305">
            <a:extLst>
              <a:ext uri="{FF2B5EF4-FFF2-40B4-BE49-F238E27FC236}">
                <a16:creationId xmlns:a16="http://schemas.microsoft.com/office/drawing/2014/main" id="{AF7EB2FE-FF68-4E7B-98AB-9897359C3837}"/>
              </a:ext>
            </a:extLst>
          </p:cNvPr>
          <p:cNvSpPr>
            <a:spLocks noChangeArrowheads="1"/>
          </p:cNvSpPr>
          <p:nvPr/>
        </p:nvSpPr>
        <p:spPr bwMode="auto">
          <a:xfrm>
            <a:off x="8389191" y="2946358"/>
            <a:ext cx="1442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 </a:t>
            </a:r>
            <a:endParaRPr lang="da-DK" altLang="da-DK" sz="914">
              <a:solidFill>
                <a:prstClr val="black"/>
              </a:solidFill>
              <a:cs typeface="+mn-cs"/>
            </a:endParaRPr>
          </a:p>
        </p:txBody>
      </p:sp>
      <p:sp>
        <p:nvSpPr>
          <p:cNvPr id="223" name="Rectangle 306">
            <a:extLst>
              <a:ext uri="{FF2B5EF4-FFF2-40B4-BE49-F238E27FC236}">
                <a16:creationId xmlns:a16="http://schemas.microsoft.com/office/drawing/2014/main" id="{9EE18BAC-D71F-412A-8498-1378CC0EE854}"/>
              </a:ext>
            </a:extLst>
          </p:cNvPr>
          <p:cNvSpPr>
            <a:spLocks noChangeArrowheads="1"/>
          </p:cNvSpPr>
          <p:nvPr/>
        </p:nvSpPr>
        <p:spPr bwMode="auto">
          <a:xfrm>
            <a:off x="8120653" y="3012485"/>
            <a:ext cx="26449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responses</a:t>
            </a:r>
            <a:endParaRPr lang="da-DK" altLang="da-DK" sz="914">
              <a:solidFill>
                <a:prstClr val="black"/>
              </a:solidFill>
              <a:cs typeface="+mn-cs"/>
            </a:endParaRPr>
          </a:p>
        </p:txBody>
      </p:sp>
      <p:sp>
        <p:nvSpPr>
          <p:cNvPr id="224" name="Rectangle 307">
            <a:extLst>
              <a:ext uri="{FF2B5EF4-FFF2-40B4-BE49-F238E27FC236}">
                <a16:creationId xmlns:a16="http://schemas.microsoft.com/office/drawing/2014/main" id="{1C46E62C-9F5B-427C-8E22-DF103807BD71}"/>
              </a:ext>
            </a:extLst>
          </p:cNvPr>
          <p:cNvSpPr>
            <a:spLocks noChangeArrowheads="1"/>
          </p:cNvSpPr>
          <p:nvPr/>
        </p:nvSpPr>
        <p:spPr bwMode="auto">
          <a:xfrm>
            <a:off x="8206940" y="3077805"/>
            <a:ext cx="17953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a:t>
            </a:r>
            <a:endParaRPr lang="da-DK" altLang="da-DK" sz="914">
              <a:solidFill>
                <a:prstClr val="black"/>
              </a:solidFill>
              <a:cs typeface="+mn-cs"/>
            </a:endParaRPr>
          </a:p>
        </p:txBody>
      </p:sp>
      <p:sp>
        <p:nvSpPr>
          <p:cNvPr id="225" name="Rectangle 308">
            <a:extLst>
              <a:ext uri="{FF2B5EF4-FFF2-40B4-BE49-F238E27FC236}">
                <a16:creationId xmlns:a16="http://schemas.microsoft.com/office/drawing/2014/main" id="{B0AAA8E6-5841-4F4B-B54A-790B3A37A082}"/>
              </a:ext>
            </a:extLst>
          </p:cNvPr>
          <p:cNvSpPr>
            <a:spLocks noChangeArrowheads="1"/>
          </p:cNvSpPr>
          <p:nvPr/>
        </p:nvSpPr>
        <p:spPr bwMode="auto">
          <a:xfrm>
            <a:off x="8110976" y="3143931"/>
            <a:ext cx="275717"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Assistance</a:t>
            </a:r>
            <a:endParaRPr lang="da-DK" altLang="da-DK" sz="914">
              <a:solidFill>
                <a:prstClr val="black"/>
              </a:solidFill>
              <a:cs typeface="+mn-cs"/>
            </a:endParaRPr>
          </a:p>
        </p:txBody>
      </p:sp>
      <p:sp>
        <p:nvSpPr>
          <p:cNvPr id="226" name="Rectangle 309">
            <a:extLst>
              <a:ext uri="{FF2B5EF4-FFF2-40B4-BE49-F238E27FC236}">
                <a16:creationId xmlns:a16="http://schemas.microsoft.com/office/drawing/2014/main" id="{9D5D1290-65BE-474C-98B2-1F78A07A78E9}"/>
              </a:ext>
            </a:extLst>
          </p:cNvPr>
          <p:cNvSpPr>
            <a:spLocks noChangeArrowheads="1"/>
          </p:cNvSpPr>
          <p:nvPr/>
        </p:nvSpPr>
        <p:spPr bwMode="auto">
          <a:xfrm>
            <a:off x="7524709" y="2764913"/>
            <a:ext cx="8976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DIP</a:t>
            </a:r>
            <a:endParaRPr lang="da-DK" altLang="da-DK" sz="914">
              <a:solidFill>
                <a:prstClr val="black"/>
              </a:solidFill>
              <a:cs typeface="+mn-cs"/>
            </a:endParaRPr>
          </a:p>
        </p:txBody>
      </p:sp>
      <p:sp>
        <p:nvSpPr>
          <p:cNvPr id="227" name="Rectangle 310">
            <a:extLst>
              <a:ext uri="{FF2B5EF4-FFF2-40B4-BE49-F238E27FC236}">
                <a16:creationId xmlns:a16="http://schemas.microsoft.com/office/drawing/2014/main" id="{00372EF1-D09B-4A8A-932E-879EABC5479A}"/>
              </a:ext>
            </a:extLst>
          </p:cNvPr>
          <p:cNvSpPr>
            <a:spLocks noChangeArrowheads="1"/>
          </p:cNvSpPr>
          <p:nvPr/>
        </p:nvSpPr>
        <p:spPr bwMode="auto">
          <a:xfrm>
            <a:off x="7162626" y="2838298"/>
            <a:ext cx="16030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Query</a:t>
            </a:r>
            <a:endParaRPr lang="da-DK" altLang="da-DK" sz="914">
              <a:solidFill>
                <a:prstClr val="black"/>
              </a:solidFill>
              <a:cs typeface="+mn-cs"/>
            </a:endParaRPr>
          </a:p>
        </p:txBody>
      </p:sp>
      <p:sp>
        <p:nvSpPr>
          <p:cNvPr id="228" name="Rectangle 311">
            <a:extLst>
              <a:ext uri="{FF2B5EF4-FFF2-40B4-BE49-F238E27FC236}">
                <a16:creationId xmlns:a16="http://schemas.microsoft.com/office/drawing/2014/main" id="{B16DF2D4-A1B7-4D2B-AB1A-7758DE4F55B4}"/>
              </a:ext>
            </a:extLst>
          </p:cNvPr>
          <p:cNvSpPr>
            <a:spLocks noChangeArrowheads="1"/>
          </p:cNvSpPr>
          <p:nvPr/>
        </p:nvSpPr>
        <p:spPr bwMode="auto">
          <a:xfrm>
            <a:off x="7326329" y="2838298"/>
            <a:ext cx="1923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t>
            </a:r>
            <a:endParaRPr lang="da-DK" altLang="da-DK" sz="914">
              <a:solidFill>
                <a:prstClr val="black"/>
              </a:solidFill>
              <a:cs typeface="+mn-cs"/>
            </a:endParaRPr>
          </a:p>
        </p:txBody>
      </p:sp>
      <p:sp>
        <p:nvSpPr>
          <p:cNvPr id="229" name="Rectangle 312">
            <a:extLst>
              <a:ext uri="{FF2B5EF4-FFF2-40B4-BE49-F238E27FC236}">
                <a16:creationId xmlns:a16="http://schemas.microsoft.com/office/drawing/2014/main" id="{0AEEBB36-08AD-4F58-AB91-760B144BBD66}"/>
              </a:ext>
            </a:extLst>
          </p:cNvPr>
          <p:cNvSpPr>
            <a:spLocks noChangeArrowheads="1"/>
          </p:cNvSpPr>
          <p:nvPr/>
        </p:nvSpPr>
        <p:spPr bwMode="auto">
          <a:xfrm>
            <a:off x="7346489" y="2838298"/>
            <a:ext cx="26449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responses</a:t>
            </a:r>
            <a:endParaRPr lang="da-DK" altLang="da-DK" sz="914">
              <a:solidFill>
                <a:prstClr val="black"/>
              </a:solidFill>
              <a:cs typeface="+mn-cs"/>
            </a:endParaRPr>
          </a:p>
        </p:txBody>
      </p:sp>
      <p:sp>
        <p:nvSpPr>
          <p:cNvPr id="230" name="Rectangle 313">
            <a:extLst>
              <a:ext uri="{FF2B5EF4-FFF2-40B4-BE49-F238E27FC236}">
                <a16:creationId xmlns:a16="http://schemas.microsoft.com/office/drawing/2014/main" id="{F6134D91-6ED4-48FD-A2D6-708C254BD354}"/>
              </a:ext>
            </a:extLst>
          </p:cNvPr>
          <p:cNvSpPr>
            <a:spLocks noChangeArrowheads="1"/>
          </p:cNvSpPr>
          <p:nvPr/>
        </p:nvSpPr>
        <p:spPr bwMode="auto">
          <a:xfrm>
            <a:off x="7433583" y="2903618"/>
            <a:ext cx="17953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a:t>
            </a:r>
            <a:endParaRPr lang="da-DK" altLang="da-DK" sz="914">
              <a:solidFill>
                <a:prstClr val="black"/>
              </a:solidFill>
              <a:cs typeface="+mn-cs"/>
            </a:endParaRPr>
          </a:p>
        </p:txBody>
      </p:sp>
      <p:sp>
        <p:nvSpPr>
          <p:cNvPr id="231" name="Rectangle 314">
            <a:extLst>
              <a:ext uri="{FF2B5EF4-FFF2-40B4-BE49-F238E27FC236}">
                <a16:creationId xmlns:a16="http://schemas.microsoft.com/office/drawing/2014/main" id="{547E5538-9A96-4EFE-879A-E1EA5EB8A320}"/>
              </a:ext>
            </a:extLst>
          </p:cNvPr>
          <p:cNvSpPr>
            <a:spLocks noChangeArrowheads="1"/>
          </p:cNvSpPr>
          <p:nvPr/>
        </p:nvSpPr>
        <p:spPr bwMode="auto">
          <a:xfrm>
            <a:off x="7337619" y="2969744"/>
            <a:ext cx="275717"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Assistance</a:t>
            </a:r>
            <a:endParaRPr lang="da-DK" altLang="da-DK" sz="914">
              <a:solidFill>
                <a:prstClr val="black"/>
              </a:solidFill>
              <a:cs typeface="+mn-cs"/>
            </a:endParaRPr>
          </a:p>
        </p:txBody>
      </p:sp>
      <p:sp>
        <p:nvSpPr>
          <p:cNvPr id="232" name="Rectangle 315">
            <a:extLst>
              <a:ext uri="{FF2B5EF4-FFF2-40B4-BE49-F238E27FC236}">
                <a16:creationId xmlns:a16="http://schemas.microsoft.com/office/drawing/2014/main" id="{C812EED5-E32D-406C-BC0E-1775F948A5E6}"/>
              </a:ext>
            </a:extLst>
          </p:cNvPr>
          <p:cNvSpPr>
            <a:spLocks noChangeArrowheads="1"/>
          </p:cNvSpPr>
          <p:nvPr/>
        </p:nvSpPr>
        <p:spPr bwMode="auto">
          <a:xfrm>
            <a:off x="7065855" y="2307673"/>
            <a:ext cx="15388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Order</a:t>
            </a:r>
            <a:endParaRPr lang="da-DK" altLang="da-DK" sz="914">
              <a:solidFill>
                <a:prstClr val="black"/>
              </a:solidFill>
              <a:cs typeface="+mn-cs"/>
            </a:endParaRPr>
          </a:p>
        </p:txBody>
      </p:sp>
      <p:sp>
        <p:nvSpPr>
          <p:cNvPr id="233" name="Rectangle 316">
            <a:extLst>
              <a:ext uri="{FF2B5EF4-FFF2-40B4-BE49-F238E27FC236}">
                <a16:creationId xmlns:a16="http://schemas.microsoft.com/office/drawing/2014/main" id="{20550DEE-2754-40D1-AFD1-AB5EAD9A8513}"/>
              </a:ext>
            </a:extLst>
          </p:cNvPr>
          <p:cNvSpPr>
            <a:spLocks noChangeArrowheads="1"/>
          </p:cNvSpPr>
          <p:nvPr/>
        </p:nvSpPr>
        <p:spPr bwMode="auto">
          <a:xfrm>
            <a:off x="7065855" y="2372993"/>
            <a:ext cx="49212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Assistance request</a:t>
            </a:r>
            <a:endParaRPr lang="da-DK" altLang="da-DK" sz="914">
              <a:solidFill>
                <a:prstClr val="black"/>
              </a:solidFill>
              <a:cs typeface="+mn-cs"/>
            </a:endParaRPr>
          </a:p>
        </p:txBody>
      </p:sp>
      <p:sp>
        <p:nvSpPr>
          <p:cNvPr id="234" name="Rectangle 317">
            <a:extLst>
              <a:ext uri="{FF2B5EF4-FFF2-40B4-BE49-F238E27FC236}">
                <a16:creationId xmlns:a16="http://schemas.microsoft.com/office/drawing/2014/main" id="{1DB636B1-1239-437F-A223-85B77609F05F}"/>
              </a:ext>
            </a:extLst>
          </p:cNvPr>
          <p:cNvSpPr>
            <a:spLocks noChangeArrowheads="1"/>
          </p:cNvSpPr>
          <p:nvPr/>
        </p:nvSpPr>
        <p:spPr bwMode="auto">
          <a:xfrm>
            <a:off x="7063436" y="3197155"/>
            <a:ext cx="371897"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Dissemination</a:t>
            </a:r>
            <a:endParaRPr lang="da-DK" altLang="da-DK" sz="914">
              <a:solidFill>
                <a:prstClr val="black"/>
              </a:solidFill>
              <a:cs typeface="+mn-cs"/>
            </a:endParaRPr>
          </a:p>
        </p:txBody>
      </p:sp>
      <p:sp>
        <p:nvSpPr>
          <p:cNvPr id="235" name="Rectangle 318">
            <a:extLst>
              <a:ext uri="{FF2B5EF4-FFF2-40B4-BE49-F238E27FC236}">
                <a16:creationId xmlns:a16="http://schemas.microsoft.com/office/drawing/2014/main" id="{A28B029C-1966-41D1-9B30-463654B0BA0B}"/>
              </a:ext>
            </a:extLst>
          </p:cNvPr>
          <p:cNvSpPr>
            <a:spLocks noChangeArrowheads="1"/>
          </p:cNvSpPr>
          <p:nvPr/>
        </p:nvSpPr>
        <p:spPr bwMode="auto">
          <a:xfrm>
            <a:off x="7063436" y="3263281"/>
            <a:ext cx="2019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request</a:t>
            </a:r>
            <a:endParaRPr lang="da-DK" altLang="da-DK" sz="914">
              <a:solidFill>
                <a:prstClr val="black"/>
              </a:solidFill>
              <a:cs typeface="+mn-cs"/>
            </a:endParaRPr>
          </a:p>
        </p:txBody>
      </p:sp>
      <p:sp>
        <p:nvSpPr>
          <p:cNvPr id="236" name="Rectangle 319">
            <a:extLst>
              <a:ext uri="{FF2B5EF4-FFF2-40B4-BE49-F238E27FC236}">
                <a16:creationId xmlns:a16="http://schemas.microsoft.com/office/drawing/2014/main" id="{C1C1D6CC-31AA-44D9-87C6-2865DB4B375B}"/>
              </a:ext>
            </a:extLst>
          </p:cNvPr>
          <p:cNvSpPr>
            <a:spLocks noChangeArrowheads="1"/>
          </p:cNvSpPr>
          <p:nvPr/>
        </p:nvSpPr>
        <p:spPr bwMode="auto">
          <a:xfrm>
            <a:off x="7052952" y="3064902"/>
            <a:ext cx="39914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Special request</a:t>
            </a:r>
            <a:endParaRPr lang="da-DK" altLang="da-DK" sz="914">
              <a:solidFill>
                <a:prstClr val="black"/>
              </a:solidFill>
              <a:cs typeface="+mn-cs"/>
            </a:endParaRPr>
          </a:p>
        </p:txBody>
      </p:sp>
      <p:sp>
        <p:nvSpPr>
          <p:cNvPr id="237" name="Rectangle 320">
            <a:extLst>
              <a:ext uri="{FF2B5EF4-FFF2-40B4-BE49-F238E27FC236}">
                <a16:creationId xmlns:a16="http://schemas.microsoft.com/office/drawing/2014/main" id="{9CCD7D7C-CE6D-4FB4-8A1A-C1FDA1175CA7}"/>
              </a:ext>
            </a:extLst>
          </p:cNvPr>
          <p:cNvSpPr>
            <a:spLocks noChangeArrowheads="1"/>
          </p:cNvSpPr>
          <p:nvPr/>
        </p:nvSpPr>
        <p:spPr bwMode="auto">
          <a:xfrm>
            <a:off x="6396526" y="2503633"/>
            <a:ext cx="16030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Query</a:t>
            </a:r>
            <a:endParaRPr lang="da-DK" altLang="da-DK" sz="914">
              <a:solidFill>
                <a:prstClr val="black"/>
              </a:solidFill>
              <a:cs typeface="+mn-cs"/>
            </a:endParaRPr>
          </a:p>
        </p:txBody>
      </p:sp>
      <p:sp>
        <p:nvSpPr>
          <p:cNvPr id="238" name="Rectangle 321">
            <a:extLst>
              <a:ext uri="{FF2B5EF4-FFF2-40B4-BE49-F238E27FC236}">
                <a16:creationId xmlns:a16="http://schemas.microsoft.com/office/drawing/2014/main" id="{7630332B-3628-4CF9-8F00-CA3E03459787}"/>
              </a:ext>
            </a:extLst>
          </p:cNvPr>
          <p:cNvSpPr>
            <a:spLocks noChangeArrowheads="1"/>
          </p:cNvSpPr>
          <p:nvPr/>
        </p:nvSpPr>
        <p:spPr bwMode="auto">
          <a:xfrm>
            <a:off x="6316691" y="2568954"/>
            <a:ext cx="23884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response</a:t>
            </a:r>
            <a:endParaRPr lang="da-DK" altLang="da-DK" sz="914">
              <a:solidFill>
                <a:prstClr val="black"/>
              </a:solidFill>
              <a:cs typeface="+mn-cs"/>
            </a:endParaRPr>
          </a:p>
        </p:txBody>
      </p:sp>
      <p:sp>
        <p:nvSpPr>
          <p:cNvPr id="239" name="Rectangle 322">
            <a:extLst>
              <a:ext uri="{FF2B5EF4-FFF2-40B4-BE49-F238E27FC236}">
                <a16:creationId xmlns:a16="http://schemas.microsoft.com/office/drawing/2014/main" id="{4FA4BE3F-28B6-47C2-9495-049615402F5B}"/>
              </a:ext>
            </a:extLst>
          </p:cNvPr>
          <p:cNvSpPr>
            <a:spLocks noChangeArrowheads="1"/>
          </p:cNvSpPr>
          <p:nvPr/>
        </p:nvSpPr>
        <p:spPr bwMode="auto">
          <a:xfrm>
            <a:off x="7065855" y="2440732"/>
            <a:ext cx="37670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Query request</a:t>
            </a:r>
            <a:endParaRPr lang="da-DK" altLang="da-DK" sz="914">
              <a:solidFill>
                <a:prstClr val="black"/>
              </a:solidFill>
              <a:cs typeface="+mn-cs"/>
            </a:endParaRPr>
          </a:p>
        </p:txBody>
      </p:sp>
      <p:sp>
        <p:nvSpPr>
          <p:cNvPr id="240" name="Rectangle 323">
            <a:extLst>
              <a:ext uri="{FF2B5EF4-FFF2-40B4-BE49-F238E27FC236}">
                <a16:creationId xmlns:a16="http://schemas.microsoft.com/office/drawing/2014/main" id="{19F2AFB8-F14D-4395-888F-A98E75BE8638}"/>
              </a:ext>
            </a:extLst>
          </p:cNvPr>
          <p:cNvSpPr>
            <a:spLocks noChangeArrowheads="1"/>
          </p:cNvSpPr>
          <p:nvPr/>
        </p:nvSpPr>
        <p:spPr bwMode="auto">
          <a:xfrm>
            <a:off x="7065855" y="2507666"/>
            <a:ext cx="39594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 request</a:t>
            </a:r>
            <a:endParaRPr lang="da-DK" altLang="da-DK" sz="914">
              <a:solidFill>
                <a:prstClr val="black"/>
              </a:solidFill>
              <a:cs typeface="+mn-cs"/>
            </a:endParaRPr>
          </a:p>
        </p:txBody>
      </p:sp>
      <p:sp>
        <p:nvSpPr>
          <p:cNvPr id="241" name="Rectangle 324">
            <a:extLst>
              <a:ext uri="{FF2B5EF4-FFF2-40B4-BE49-F238E27FC236}">
                <a16:creationId xmlns:a16="http://schemas.microsoft.com/office/drawing/2014/main" id="{1A4541A8-E2C3-4A72-828C-3013F78EE3A5}"/>
              </a:ext>
            </a:extLst>
          </p:cNvPr>
          <p:cNvSpPr>
            <a:spLocks noChangeArrowheads="1"/>
          </p:cNvSpPr>
          <p:nvPr/>
        </p:nvSpPr>
        <p:spPr bwMode="auto">
          <a:xfrm>
            <a:off x="7068275" y="2631048"/>
            <a:ext cx="23884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Notice of</a:t>
            </a:r>
            <a:endParaRPr lang="da-DK" altLang="da-DK" sz="914">
              <a:solidFill>
                <a:prstClr val="black"/>
              </a:solidFill>
              <a:cs typeface="+mn-cs"/>
            </a:endParaRPr>
          </a:p>
        </p:txBody>
      </p:sp>
      <p:sp>
        <p:nvSpPr>
          <p:cNvPr id="242" name="Rectangle 325">
            <a:extLst>
              <a:ext uri="{FF2B5EF4-FFF2-40B4-BE49-F238E27FC236}">
                <a16:creationId xmlns:a16="http://schemas.microsoft.com/office/drawing/2014/main" id="{ADB5B0FF-FB40-44FC-97D6-CF7E5B28C168}"/>
              </a:ext>
            </a:extLst>
          </p:cNvPr>
          <p:cNvSpPr>
            <a:spLocks noChangeArrowheads="1"/>
          </p:cNvSpPr>
          <p:nvPr/>
        </p:nvSpPr>
        <p:spPr bwMode="auto">
          <a:xfrm>
            <a:off x="7068274" y="2696368"/>
            <a:ext cx="21159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Shipped</a:t>
            </a:r>
            <a:endParaRPr lang="da-DK" altLang="da-DK" sz="914">
              <a:solidFill>
                <a:prstClr val="black"/>
              </a:solidFill>
              <a:cs typeface="+mn-cs"/>
            </a:endParaRPr>
          </a:p>
        </p:txBody>
      </p:sp>
      <p:sp>
        <p:nvSpPr>
          <p:cNvPr id="243" name="Rectangle 326">
            <a:extLst>
              <a:ext uri="{FF2B5EF4-FFF2-40B4-BE49-F238E27FC236}">
                <a16:creationId xmlns:a16="http://schemas.microsoft.com/office/drawing/2014/main" id="{57D955BB-618B-47A3-9AB0-E4EF1FDEEB31}"/>
              </a:ext>
            </a:extLst>
          </p:cNvPr>
          <p:cNvSpPr>
            <a:spLocks noChangeArrowheads="1"/>
          </p:cNvSpPr>
          <p:nvPr/>
        </p:nvSpPr>
        <p:spPr bwMode="auto">
          <a:xfrm>
            <a:off x="7068275" y="2762494"/>
            <a:ext cx="14427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order</a:t>
            </a:r>
            <a:endParaRPr lang="da-DK" altLang="da-DK" sz="914">
              <a:solidFill>
                <a:prstClr val="black"/>
              </a:solidFill>
              <a:cs typeface="+mn-cs"/>
            </a:endParaRPr>
          </a:p>
        </p:txBody>
      </p:sp>
      <p:sp>
        <p:nvSpPr>
          <p:cNvPr id="244" name="Rectangle 327">
            <a:extLst>
              <a:ext uri="{FF2B5EF4-FFF2-40B4-BE49-F238E27FC236}">
                <a16:creationId xmlns:a16="http://schemas.microsoft.com/office/drawing/2014/main" id="{5940C7E2-C79A-4CA8-8C6E-A742D3E8366A}"/>
              </a:ext>
            </a:extLst>
          </p:cNvPr>
          <p:cNvSpPr>
            <a:spLocks noChangeArrowheads="1"/>
          </p:cNvSpPr>
          <p:nvPr/>
        </p:nvSpPr>
        <p:spPr bwMode="auto">
          <a:xfrm>
            <a:off x="5961059" y="2503633"/>
            <a:ext cx="16030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Query</a:t>
            </a:r>
            <a:endParaRPr lang="da-DK" altLang="da-DK" sz="914">
              <a:solidFill>
                <a:prstClr val="black"/>
              </a:solidFill>
              <a:cs typeface="+mn-cs"/>
            </a:endParaRPr>
          </a:p>
        </p:txBody>
      </p:sp>
      <p:sp>
        <p:nvSpPr>
          <p:cNvPr id="245" name="Rectangle 328">
            <a:extLst>
              <a:ext uri="{FF2B5EF4-FFF2-40B4-BE49-F238E27FC236}">
                <a16:creationId xmlns:a16="http://schemas.microsoft.com/office/drawing/2014/main" id="{764D92FD-BF00-487F-A921-376B9E4342D9}"/>
              </a:ext>
            </a:extLst>
          </p:cNvPr>
          <p:cNvSpPr>
            <a:spLocks noChangeArrowheads="1"/>
          </p:cNvSpPr>
          <p:nvPr/>
        </p:nvSpPr>
        <p:spPr bwMode="auto">
          <a:xfrm>
            <a:off x="5961059" y="2568954"/>
            <a:ext cx="2019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request</a:t>
            </a:r>
            <a:endParaRPr lang="da-DK" altLang="da-DK" sz="914">
              <a:solidFill>
                <a:prstClr val="black"/>
              </a:solidFill>
              <a:cs typeface="+mn-cs"/>
            </a:endParaRPr>
          </a:p>
        </p:txBody>
      </p:sp>
      <p:sp>
        <p:nvSpPr>
          <p:cNvPr id="246" name="Rectangle 329">
            <a:extLst>
              <a:ext uri="{FF2B5EF4-FFF2-40B4-BE49-F238E27FC236}">
                <a16:creationId xmlns:a16="http://schemas.microsoft.com/office/drawing/2014/main" id="{45828C9F-676F-4A3B-B445-30352A5B2495}"/>
              </a:ext>
            </a:extLst>
          </p:cNvPr>
          <p:cNvSpPr>
            <a:spLocks noChangeArrowheads="1"/>
          </p:cNvSpPr>
          <p:nvPr/>
        </p:nvSpPr>
        <p:spPr bwMode="auto">
          <a:xfrm>
            <a:off x="4667561" y="2565728"/>
            <a:ext cx="1955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Policies</a:t>
            </a:r>
            <a:endParaRPr lang="da-DK" altLang="da-DK" sz="914" dirty="0">
              <a:solidFill>
                <a:prstClr val="black"/>
              </a:solidFill>
              <a:cs typeface="+mn-cs"/>
            </a:endParaRPr>
          </a:p>
        </p:txBody>
      </p:sp>
      <p:sp>
        <p:nvSpPr>
          <p:cNvPr id="247" name="Rectangle 330">
            <a:extLst>
              <a:ext uri="{FF2B5EF4-FFF2-40B4-BE49-F238E27FC236}">
                <a16:creationId xmlns:a16="http://schemas.microsoft.com/office/drawing/2014/main" id="{7C23FC98-6666-47BD-B83B-30B20D807EA6}"/>
              </a:ext>
            </a:extLst>
          </p:cNvPr>
          <p:cNvSpPr>
            <a:spLocks noChangeArrowheads="1"/>
          </p:cNvSpPr>
          <p:nvPr/>
        </p:nvSpPr>
        <p:spPr bwMode="auto">
          <a:xfrm>
            <a:off x="3777273" y="2881038"/>
            <a:ext cx="416781"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System updates</a:t>
            </a:r>
            <a:endParaRPr lang="da-DK" altLang="da-DK" sz="914">
              <a:solidFill>
                <a:prstClr val="black"/>
              </a:solidFill>
              <a:cs typeface="+mn-cs"/>
            </a:endParaRPr>
          </a:p>
        </p:txBody>
      </p:sp>
      <p:sp>
        <p:nvSpPr>
          <p:cNvPr id="248" name="Rectangle 331">
            <a:extLst>
              <a:ext uri="{FF2B5EF4-FFF2-40B4-BE49-F238E27FC236}">
                <a16:creationId xmlns:a16="http://schemas.microsoft.com/office/drawing/2014/main" id="{8C8616CA-F968-46B5-A8C3-C8F07CCD0B9A}"/>
              </a:ext>
            </a:extLst>
          </p:cNvPr>
          <p:cNvSpPr>
            <a:spLocks noChangeArrowheads="1"/>
          </p:cNvSpPr>
          <p:nvPr/>
        </p:nvSpPr>
        <p:spPr bwMode="auto">
          <a:xfrm>
            <a:off x="3777273" y="2945552"/>
            <a:ext cx="4151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Review updates</a:t>
            </a:r>
            <a:endParaRPr lang="da-DK" altLang="da-DK" sz="914">
              <a:solidFill>
                <a:prstClr val="black"/>
              </a:solidFill>
              <a:cs typeface="+mn-cs"/>
            </a:endParaRPr>
          </a:p>
        </p:txBody>
      </p:sp>
      <p:sp>
        <p:nvSpPr>
          <p:cNvPr id="249" name="Rectangle 332">
            <a:extLst>
              <a:ext uri="{FF2B5EF4-FFF2-40B4-BE49-F238E27FC236}">
                <a16:creationId xmlns:a16="http://schemas.microsoft.com/office/drawing/2014/main" id="{E43F889D-5667-4C74-BB83-D5EF93E3D2AB}"/>
              </a:ext>
            </a:extLst>
          </p:cNvPr>
          <p:cNvSpPr>
            <a:spLocks noChangeArrowheads="1"/>
          </p:cNvSpPr>
          <p:nvPr/>
        </p:nvSpPr>
        <p:spPr bwMode="auto">
          <a:xfrm>
            <a:off x="3513574" y="2743140"/>
            <a:ext cx="662041"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Database update request</a:t>
            </a:r>
            <a:endParaRPr lang="da-DK" altLang="da-DK" sz="914">
              <a:solidFill>
                <a:prstClr val="black"/>
              </a:solidFill>
              <a:cs typeface="+mn-cs"/>
            </a:endParaRPr>
          </a:p>
        </p:txBody>
      </p:sp>
      <p:sp>
        <p:nvSpPr>
          <p:cNvPr id="250" name="Rectangle 333">
            <a:extLst>
              <a:ext uri="{FF2B5EF4-FFF2-40B4-BE49-F238E27FC236}">
                <a16:creationId xmlns:a16="http://schemas.microsoft.com/office/drawing/2014/main" id="{B65DD6F7-4666-4513-A1AF-27996EF86CF2}"/>
              </a:ext>
            </a:extLst>
          </p:cNvPr>
          <p:cNvSpPr>
            <a:spLocks noChangeArrowheads="1"/>
          </p:cNvSpPr>
          <p:nvPr/>
        </p:nvSpPr>
        <p:spPr bwMode="auto">
          <a:xfrm>
            <a:off x="5933237" y="3810991"/>
            <a:ext cx="242054" cy="2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Disaster </a:t>
            </a:r>
          </a:p>
          <a:p>
            <a:pPr defTabSz="464515"/>
            <a:r>
              <a:rPr lang="da-DK" altLang="da-DK" sz="508" dirty="0">
                <a:solidFill>
                  <a:srgbClr val="000000"/>
                </a:solidFill>
                <a:latin typeface="Calibri" panose="020F0502020204030204" pitchFamily="34" charset="0"/>
                <a:cs typeface="+mn-cs"/>
              </a:rPr>
              <a:t>recovery </a:t>
            </a:r>
          </a:p>
          <a:p>
            <a:pPr defTabSz="464515"/>
            <a:r>
              <a:rPr lang="da-DK" altLang="da-DK" sz="508" dirty="0">
                <a:solidFill>
                  <a:srgbClr val="000000"/>
                </a:solidFill>
                <a:latin typeface="Calibri" panose="020F0502020204030204" pitchFamily="34" charset="0"/>
                <a:cs typeface="+mn-cs"/>
              </a:rPr>
              <a:t>policies</a:t>
            </a:r>
            <a:endParaRPr lang="da-DK" altLang="da-DK" sz="914" dirty="0">
              <a:solidFill>
                <a:prstClr val="black"/>
              </a:solidFill>
              <a:cs typeface="+mn-cs"/>
            </a:endParaRPr>
          </a:p>
        </p:txBody>
      </p:sp>
      <p:sp>
        <p:nvSpPr>
          <p:cNvPr id="251" name="Rectangle 334">
            <a:extLst>
              <a:ext uri="{FF2B5EF4-FFF2-40B4-BE49-F238E27FC236}">
                <a16:creationId xmlns:a16="http://schemas.microsoft.com/office/drawing/2014/main" id="{B338500F-B95B-4683-B1AD-F7B1AE511C9E}"/>
              </a:ext>
            </a:extLst>
          </p:cNvPr>
          <p:cNvSpPr>
            <a:spLocks noChangeArrowheads="1"/>
          </p:cNvSpPr>
          <p:nvPr/>
        </p:nvSpPr>
        <p:spPr bwMode="auto">
          <a:xfrm>
            <a:off x="5075610" y="4065670"/>
            <a:ext cx="13305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Error</a:t>
            </a:r>
            <a:endParaRPr lang="da-DK" altLang="da-DK" sz="914" dirty="0">
              <a:solidFill>
                <a:prstClr val="black"/>
              </a:solidFill>
              <a:cs typeface="+mn-cs"/>
            </a:endParaRPr>
          </a:p>
        </p:txBody>
      </p:sp>
      <p:sp>
        <p:nvSpPr>
          <p:cNvPr id="252" name="Rectangle 335">
            <a:extLst>
              <a:ext uri="{FF2B5EF4-FFF2-40B4-BE49-F238E27FC236}">
                <a16:creationId xmlns:a16="http://schemas.microsoft.com/office/drawing/2014/main" id="{2C208132-769C-42FE-91C7-2638C2B51D2F}"/>
              </a:ext>
            </a:extLst>
          </p:cNvPr>
          <p:cNvSpPr>
            <a:spLocks noChangeArrowheads="1"/>
          </p:cNvSpPr>
          <p:nvPr/>
        </p:nvSpPr>
        <p:spPr bwMode="auto">
          <a:xfrm>
            <a:off x="5075610" y="4131796"/>
            <a:ext cx="29976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notification</a:t>
            </a:r>
            <a:endParaRPr lang="da-DK" altLang="da-DK" sz="914">
              <a:solidFill>
                <a:prstClr val="black"/>
              </a:solidFill>
              <a:cs typeface="+mn-cs"/>
            </a:endParaRPr>
          </a:p>
        </p:txBody>
      </p:sp>
      <p:sp>
        <p:nvSpPr>
          <p:cNvPr id="253" name="Rectangle 336">
            <a:extLst>
              <a:ext uri="{FF2B5EF4-FFF2-40B4-BE49-F238E27FC236}">
                <a16:creationId xmlns:a16="http://schemas.microsoft.com/office/drawing/2014/main" id="{174031EB-92CA-4BD6-99C4-95BA9672B5EC}"/>
              </a:ext>
            </a:extLst>
          </p:cNvPr>
          <p:cNvSpPr>
            <a:spLocks noChangeArrowheads="1"/>
          </p:cNvSpPr>
          <p:nvPr/>
        </p:nvSpPr>
        <p:spPr bwMode="auto">
          <a:xfrm>
            <a:off x="3605506" y="3513966"/>
            <a:ext cx="432811" cy="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Storage request </a:t>
            </a:r>
          </a:p>
          <a:p>
            <a:pPr defTabSz="464515"/>
            <a:r>
              <a:rPr lang="da-DK" altLang="da-DK" sz="508" dirty="0">
                <a:solidFill>
                  <a:srgbClr val="000000"/>
                </a:solidFill>
                <a:latin typeface="Calibri" panose="020F0502020204030204" pitchFamily="34" charset="0"/>
                <a:cs typeface="+mn-cs"/>
              </a:rPr>
              <a:t>AIP</a:t>
            </a:r>
            <a:endParaRPr lang="da-DK" altLang="da-DK" sz="914" dirty="0">
              <a:solidFill>
                <a:prstClr val="black"/>
              </a:solidFill>
              <a:cs typeface="+mn-cs"/>
            </a:endParaRPr>
          </a:p>
        </p:txBody>
      </p:sp>
      <p:sp>
        <p:nvSpPr>
          <p:cNvPr id="254" name="Rectangle 337">
            <a:extLst>
              <a:ext uri="{FF2B5EF4-FFF2-40B4-BE49-F238E27FC236}">
                <a16:creationId xmlns:a16="http://schemas.microsoft.com/office/drawing/2014/main" id="{347DE319-89F5-4991-8419-24AC2275E3A5}"/>
              </a:ext>
            </a:extLst>
          </p:cNvPr>
          <p:cNvSpPr>
            <a:spLocks noChangeArrowheads="1"/>
          </p:cNvSpPr>
          <p:nvPr/>
        </p:nvSpPr>
        <p:spPr bwMode="auto">
          <a:xfrm>
            <a:off x="3734533" y="4126958"/>
            <a:ext cx="2019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Storage</a:t>
            </a:r>
            <a:endParaRPr lang="da-DK" altLang="da-DK" sz="914">
              <a:solidFill>
                <a:prstClr val="black"/>
              </a:solidFill>
              <a:cs typeface="+mn-cs"/>
            </a:endParaRPr>
          </a:p>
        </p:txBody>
      </p:sp>
      <p:sp>
        <p:nvSpPr>
          <p:cNvPr id="255" name="Rectangle 338">
            <a:extLst>
              <a:ext uri="{FF2B5EF4-FFF2-40B4-BE49-F238E27FC236}">
                <a16:creationId xmlns:a16="http://schemas.microsoft.com/office/drawing/2014/main" id="{8560C521-0632-4477-99BD-AADE54D01E01}"/>
              </a:ext>
            </a:extLst>
          </p:cNvPr>
          <p:cNvSpPr>
            <a:spLocks noChangeArrowheads="1"/>
          </p:cNvSpPr>
          <p:nvPr/>
        </p:nvSpPr>
        <p:spPr bwMode="auto">
          <a:xfrm>
            <a:off x="3781305" y="4192277"/>
            <a:ext cx="15549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mgmt</a:t>
            </a:r>
            <a:endParaRPr lang="da-DK" altLang="da-DK" sz="914">
              <a:solidFill>
                <a:prstClr val="black"/>
              </a:solidFill>
              <a:cs typeface="+mn-cs"/>
            </a:endParaRPr>
          </a:p>
        </p:txBody>
      </p:sp>
      <p:sp>
        <p:nvSpPr>
          <p:cNvPr id="256" name="Rectangle 339">
            <a:extLst>
              <a:ext uri="{FF2B5EF4-FFF2-40B4-BE49-F238E27FC236}">
                <a16:creationId xmlns:a16="http://schemas.microsoft.com/office/drawing/2014/main" id="{57435861-3BF1-48A2-85F1-EB89E82E306D}"/>
              </a:ext>
            </a:extLst>
          </p:cNvPr>
          <p:cNvSpPr>
            <a:spLocks noChangeArrowheads="1"/>
          </p:cNvSpPr>
          <p:nvPr/>
        </p:nvSpPr>
        <p:spPr bwMode="auto">
          <a:xfrm>
            <a:off x="3738565" y="4258404"/>
            <a:ext cx="1955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policies</a:t>
            </a:r>
            <a:endParaRPr lang="da-DK" altLang="da-DK" sz="914">
              <a:solidFill>
                <a:prstClr val="black"/>
              </a:solidFill>
              <a:cs typeface="+mn-cs"/>
            </a:endParaRPr>
          </a:p>
        </p:txBody>
      </p:sp>
      <p:sp>
        <p:nvSpPr>
          <p:cNvPr id="257" name="Rectangle 340">
            <a:extLst>
              <a:ext uri="{FF2B5EF4-FFF2-40B4-BE49-F238E27FC236}">
                <a16:creationId xmlns:a16="http://schemas.microsoft.com/office/drawing/2014/main" id="{0B73637E-C598-4ABC-BDC7-695ABB068C8C}"/>
              </a:ext>
            </a:extLst>
          </p:cNvPr>
          <p:cNvSpPr>
            <a:spLocks noChangeArrowheads="1"/>
          </p:cNvSpPr>
          <p:nvPr/>
        </p:nvSpPr>
        <p:spPr bwMode="auto">
          <a:xfrm>
            <a:off x="3818400" y="3729392"/>
            <a:ext cx="25167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Error logs</a:t>
            </a:r>
            <a:endParaRPr lang="da-DK" altLang="da-DK" sz="914">
              <a:solidFill>
                <a:prstClr val="black"/>
              </a:solidFill>
              <a:cs typeface="+mn-cs"/>
            </a:endParaRPr>
          </a:p>
        </p:txBody>
      </p:sp>
      <p:sp>
        <p:nvSpPr>
          <p:cNvPr id="258" name="Rectangle 341">
            <a:extLst>
              <a:ext uri="{FF2B5EF4-FFF2-40B4-BE49-F238E27FC236}">
                <a16:creationId xmlns:a16="http://schemas.microsoft.com/office/drawing/2014/main" id="{0C006EEB-2996-40E8-AA91-389735FF886E}"/>
              </a:ext>
            </a:extLst>
          </p:cNvPr>
          <p:cNvSpPr>
            <a:spLocks noChangeArrowheads="1"/>
          </p:cNvSpPr>
          <p:nvPr/>
        </p:nvSpPr>
        <p:spPr bwMode="auto">
          <a:xfrm>
            <a:off x="5540108" y="4072927"/>
            <a:ext cx="26289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Duplicate </a:t>
            </a:r>
            <a:endParaRPr lang="da-DK" altLang="da-DK" sz="914">
              <a:solidFill>
                <a:prstClr val="black"/>
              </a:solidFill>
              <a:cs typeface="+mn-cs"/>
            </a:endParaRPr>
          </a:p>
        </p:txBody>
      </p:sp>
      <p:sp>
        <p:nvSpPr>
          <p:cNvPr id="259" name="Rectangle 342">
            <a:extLst>
              <a:ext uri="{FF2B5EF4-FFF2-40B4-BE49-F238E27FC236}">
                <a16:creationId xmlns:a16="http://schemas.microsoft.com/office/drawing/2014/main" id="{C648E27C-A2FA-484D-A7CA-57F203DBDB1C}"/>
              </a:ext>
            </a:extLst>
          </p:cNvPr>
          <p:cNvSpPr>
            <a:spLocks noChangeArrowheads="1"/>
          </p:cNvSpPr>
          <p:nvPr/>
        </p:nvSpPr>
        <p:spPr bwMode="auto">
          <a:xfrm>
            <a:off x="5622362" y="4151956"/>
            <a:ext cx="881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AIP</a:t>
            </a:r>
            <a:endParaRPr lang="da-DK" altLang="da-DK" sz="914">
              <a:solidFill>
                <a:prstClr val="black"/>
              </a:solidFill>
              <a:cs typeface="+mn-cs"/>
            </a:endParaRPr>
          </a:p>
        </p:txBody>
      </p:sp>
      <p:sp>
        <p:nvSpPr>
          <p:cNvPr id="260" name="Rectangle 343">
            <a:extLst>
              <a:ext uri="{FF2B5EF4-FFF2-40B4-BE49-F238E27FC236}">
                <a16:creationId xmlns:a16="http://schemas.microsoft.com/office/drawing/2014/main" id="{C01845BE-DC30-4A5D-8EB4-604BD9513F2C}"/>
              </a:ext>
            </a:extLst>
          </p:cNvPr>
          <p:cNvSpPr>
            <a:spLocks noChangeArrowheads="1"/>
          </p:cNvSpPr>
          <p:nvPr/>
        </p:nvSpPr>
        <p:spPr bwMode="auto">
          <a:xfrm>
            <a:off x="2298298" y="1852046"/>
            <a:ext cx="528991"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Approved standards</a:t>
            </a:r>
            <a:endParaRPr lang="da-DK" altLang="da-DK" sz="914">
              <a:solidFill>
                <a:prstClr val="black"/>
              </a:solidFill>
              <a:cs typeface="+mn-cs"/>
            </a:endParaRPr>
          </a:p>
        </p:txBody>
      </p:sp>
      <p:sp>
        <p:nvSpPr>
          <p:cNvPr id="261" name="Rectangle 344">
            <a:extLst>
              <a:ext uri="{FF2B5EF4-FFF2-40B4-BE49-F238E27FC236}">
                <a16:creationId xmlns:a16="http://schemas.microsoft.com/office/drawing/2014/main" id="{45BE946A-30DF-4A10-A1AC-D9F0E0002DF9}"/>
              </a:ext>
            </a:extLst>
          </p:cNvPr>
          <p:cNvSpPr>
            <a:spLocks noChangeArrowheads="1"/>
          </p:cNvSpPr>
          <p:nvPr/>
        </p:nvSpPr>
        <p:spPr bwMode="auto">
          <a:xfrm>
            <a:off x="1713784" y="1914594"/>
            <a:ext cx="112851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Preservation objectives; Preservation requ.</a:t>
            </a:r>
            <a:endParaRPr lang="da-DK" altLang="da-DK" sz="914" dirty="0">
              <a:solidFill>
                <a:prstClr val="black"/>
              </a:solidFill>
              <a:cs typeface="+mn-cs"/>
            </a:endParaRPr>
          </a:p>
        </p:txBody>
      </p:sp>
      <p:sp>
        <p:nvSpPr>
          <p:cNvPr id="262" name="Rectangle 345">
            <a:extLst>
              <a:ext uri="{FF2B5EF4-FFF2-40B4-BE49-F238E27FC236}">
                <a16:creationId xmlns:a16="http://schemas.microsoft.com/office/drawing/2014/main" id="{C527D4F7-B72A-4079-94EB-B362A3D29825}"/>
              </a:ext>
            </a:extLst>
          </p:cNvPr>
          <p:cNvSpPr>
            <a:spLocks noChangeArrowheads="1"/>
          </p:cNvSpPr>
          <p:nvPr/>
        </p:nvSpPr>
        <p:spPr bwMode="auto">
          <a:xfrm>
            <a:off x="2161207" y="3227799"/>
            <a:ext cx="307777"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Descriptive </a:t>
            </a:r>
            <a:endParaRPr lang="da-DK" altLang="da-DK" sz="914">
              <a:solidFill>
                <a:prstClr val="black"/>
              </a:solidFill>
              <a:cs typeface="+mn-cs"/>
            </a:endParaRPr>
          </a:p>
        </p:txBody>
      </p:sp>
      <p:sp>
        <p:nvSpPr>
          <p:cNvPr id="263" name="Rectangle 346">
            <a:extLst>
              <a:ext uri="{FF2B5EF4-FFF2-40B4-BE49-F238E27FC236}">
                <a16:creationId xmlns:a16="http://schemas.microsoft.com/office/drawing/2014/main" id="{A34E9230-D710-4285-9110-F1774FBF4CEE}"/>
              </a:ext>
            </a:extLst>
          </p:cNvPr>
          <p:cNvSpPr>
            <a:spLocks noChangeArrowheads="1"/>
          </p:cNvSpPr>
          <p:nvPr/>
        </p:nvSpPr>
        <p:spPr bwMode="auto">
          <a:xfrm>
            <a:off x="2353941" y="3293119"/>
            <a:ext cx="10259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Info</a:t>
            </a:r>
            <a:endParaRPr lang="da-DK" altLang="da-DK" sz="914">
              <a:solidFill>
                <a:prstClr val="black"/>
              </a:solidFill>
              <a:cs typeface="+mn-cs"/>
            </a:endParaRPr>
          </a:p>
        </p:txBody>
      </p:sp>
      <p:sp>
        <p:nvSpPr>
          <p:cNvPr id="264" name="Rectangle 347">
            <a:extLst>
              <a:ext uri="{FF2B5EF4-FFF2-40B4-BE49-F238E27FC236}">
                <a16:creationId xmlns:a16="http://schemas.microsoft.com/office/drawing/2014/main" id="{0E583A03-E46D-4691-BAC1-D953568B0DBC}"/>
              </a:ext>
            </a:extLst>
          </p:cNvPr>
          <p:cNvSpPr>
            <a:spLocks noChangeArrowheads="1"/>
          </p:cNvSpPr>
          <p:nvPr/>
        </p:nvSpPr>
        <p:spPr bwMode="auto">
          <a:xfrm>
            <a:off x="1924926" y="3294732"/>
            <a:ext cx="881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AIP</a:t>
            </a:r>
            <a:endParaRPr lang="da-DK" altLang="da-DK" sz="914">
              <a:solidFill>
                <a:prstClr val="black"/>
              </a:solidFill>
              <a:cs typeface="+mn-cs"/>
            </a:endParaRPr>
          </a:p>
        </p:txBody>
      </p:sp>
      <p:sp>
        <p:nvSpPr>
          <p:cNvPr id="265" name="Rectangle 348">
            <a:extLst>
              <a:ext uri="{FF2B5EF4-FFF2-40B4-BE49-F238E27FC236}">
                <a16:creationId xmlns:a16="http://schemas.microsoft.com/office/drawing/2014/main" id="{9D633B33-D57B-47A3-96AE-4E8D180E60F3}"/>
              </a:ext>
            </a:extLst>
          </p:cNvPr>
          <p:cNvSpPr>
            <a:spLocks noChangeArrowheads="1"/>
          </p:cNvSpPr>
          <p:nvPr/>
        </p:nvSpPr>
        <p:spPr bwMode="auto">
          <a:xfrm>
            <a:off x="2431357" y="2822976"/>
            <a:ext cx="881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AIP</a:t>
            </a:r>
            <a:endParaRPr lang="da-DK" altLang="da-DK" sz="914" dirty="0">
              <a:solidFill>
                <a:prstClr val="black"/>
              </a:solidFill>
              <a:cs typeface="+mn-cs"/>
            </a:endParaRPr>
          </a:p>
        </p:txBody>
      </p:sp>
      <p:sp>
        <p:nvSpPr>
          <p:cNvPr id="266" name="Rectangle 349">
            <a:extLst>
              <a:ext uri="{FF2B5EF4-FFF2-40B4-BE49-F238E27FC236}">
                <a16:creationId xmlns:a16="http://schemas.microsoft.com/office/drawing/2014/main" id="{BEE433A6-3BC5-47B9-81FE-C341FE08DBE5}"/>
              </a:ext>
            </a:extLst>
          </p:cNvPr>
          <p:cNvSpPr>
            <a:spLocks noChangeArrowheads="1"/>
          </p:cNvSpPr>
          <p:nvPr/>
        </p:nvSpPr>
        <p:spPr bwMode="auto">
          <a:xfrm>
            <a:off x="1593487" y="3372148"/>
            <a:ext cx="8015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SIP</a:t>
            </a:r>
            <a:endParaRPr lang="da-DK" altLang="da-DK" sz="914">
              <a:solidFill>
                <a:prstClr val="black"/>
              </a:solidFill>
              <a:cs typeface="+mn-cs"/>
            </a:endParaRPr>
          </a:p>
        </p:txBody>
      </p:sp>
      <p:sp>
        <p:nvSpPr>
          <p:cNvPr id="267" name="Rectangle 350">
            <a:extLst>
              <a:ext uri="{FF2B5EF4-FFF2-40B4-BE49-F238E27FC236}">
                <a16:creationId xmlns:a16="http://schemas.microsoft.com/office/drawing/2014/main" id="{85013A2B-DE3C-4E5E-985A-94D25138B753}"/>
              </a:ext>
            </a:extLst>
          </p:cNvPr>
          <p:cNvSpPr>
            <a:spLocks noChangeArrowheads="1"/>
          </p:cNvSpPr>
          <p:nvPr/>
        </p:nvSpPr>
        <p:spPr bwMode="auto">
          <a:xfrm>
            <a:off x="1722514" y="2844749"/>
            <a:ext cx="8015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SIP</a:t>
            </a:r>
            <a:endParaRPr lang="da-DK" altLang="da-DK" sz="914">
              <a:solidFill>
                <a:prstClr val="black"/>
              </a:solidFill>
              <a:cs typeface="+mn-cs"/>
            </a:endParaRPr>
          </a:p>
        </p:txBody>
      </p:sp>
      <p:sp>
        <p:nvSpPr>
          <p:cNvPr id="268" name="Rectangle 351">
            <a:extLst>
              <a:ext uri="{FF2B5EF4-FFF2-40B4-BE49-F238E27FC236}">
                <a16:creationId xmlns:a16="http://schemas.microsoft.com/office/drawing/2014/main" id="{1CE1AA57-32B2-480F-92CE-B74A0B0E7990}"/>
              </a:ext>
            </a:extLst>
          </p:cNvPr>
          <p:cNvSpPr>
            <a:spLocks noChangeArrowheads="1"/>
          </p:cNvSpPr>
          <p:nvPr/>
        </p:nvSpPr>
        <p:spPr bwMode="auto">
          <a:xfrm>
            <a:off x="1049959" y="3041516"/>
            <a:ext cx="8015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SIP</a:t>
            </a:r>
            <a:endParaRPr lang="da-DK" altLang="da-DK" sz="914">
              <a:solidFill>
                <a:prstClr val="black"/>
              </a:solidFill>
              <a:cs typeface="+mn-cs"/>
            </a:endParaRPr>
          </a:p>
        </p:txBody>
      </p:sp>
      <p:sp>
        <p:nvSpPr>
          <p:cNvPr id="269" name="Rectangle 352">
            <a:extLst>
              <a:ext uri="{FF2B5EF4-FFF2-40B4-BE49-F238E27FC236}">
                <a16:creationId xmlns:a16="http://schemas.microsoft.com/office/drawing/2014/main" id="{7695F8D5-4AC8-4688-B3C3-386E16C8C679}"/>
              </a:ext>
            </a:extLst>
          </p:cNvPr>
          <p:cNvSpPr>
            <a:spLocks noChangeArrowheads="1"/>
          </p:cNvSpPr>
          <p:nvPr/>
        </p:nvSpPr>
        <p:spPr bwMode="auto">
          <a:xfrm>
            <a:off x="2059598" y="2487505"/>
            <a:ext cx="19396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 </a:t>
            </a:r>
            <a:endParaRPr lang="da-DK" altLang="da-DK" sz="914">
              <a:solidFill>
                <a:prstClr val="black"/>
              </a:solidFill>
              <a:cs typeface="+mn-cs"/>
            </a:endParaRPr>
          </a:p>
        </p:txBody>
      </p:sp>
      <p:sp>
        <p:nvSpPr>
          <p:cNvPr id="270" name="Rectangle 353">
            <a:extLst>
              <a:ext uri="{FF2B5EF4-FFF2-40B4-BE49-F238E27FC236}">
                <a16:creationId xmlns:a16="http://schemas.microsoft.com/office/drawing/2014/main" id="{3266BF9C-795F-43D5-9599-0E62E3701AAC}"/>
              </a:ext>
            </a:extLst>
          </p:cNvPr>
          <p:cNvSpPr>
            <a:spLocks noChangeArrowheads="1"/>
          </p:cNvSpPr>
          <p:nvPr/>
        </p:nvSpPr>
        <p:spPr bwMode="auto">
          <a:xfrm>
            <a:off x="2545869" y="3456016"/>
            <a:ext cx="25968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Database </a:t>
            </a:r>
            <a:endParaRPr lang="da-DK" altLang="da-DK" sz="914">
              <a:solidFill>
                <a:prstClr val="black"/>
              </a:solidFill>
              <a:cs typeface="+mn-cs"/>
            </a:endParaRPr>
          </a:p>
        </p:txBody>
      </p:sp>
      <p:sp>
        <p:nvSpPr>
          <p:cNvPr id="271" name="Rectangle 354">
            <a:extLst>
              <a:ext uri="{FF2B5EF4-FFF2-40B4-BE49-F238E27FC236}">
                <a16:creationId xmlns:a16="http://schemas.microsoft.com/office/drawing/2014/main" id="{37BA7DC6-346F-45C2-80CC-11480E7D48F8}"/>
              </a:ext>
            </a:extLst>
          </p:cNvPr>
          <p:cNvSpPr>
            <a:spLocks noChangeArrowheads="1"/>
          </p:cNvSpPr>
          <p:nvPr/>
        </p:nvSpPr>
        <p:spPr bwMode="auto">
          <a:xfrm>
            <a:off x="2545870" y="3521336"/>
            <a:ext cx="439223"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update response</a:t>
            </a:r>
            <a:endParaRPr lang="da-DK" altLang="da-DK" sz="914">
              <a:solidFill>
                <a:prstClr val="black"/>
              </a:solidFill>
              <a:cs typeface="+mn-cs"/>
            </a:endParaRPr>
          </a:p>
        </p:txBody>
      </p:sp>
      <p:sp>
        <p:nvSpPr>
          <p:cNvPr id="272" name="Rectangle 355">
            <a:extLst>
              <a:ext uri="{FF2B5EF4-FFF2-40B4-BE49-F238E27FC236}">
                <a16:creationId xmlns:a16="http://schemas.microsoft.com/office/drawing/2014/main" id="{8EDB3236-97DE-4402-BB6E-812E233E5F6C}"/>
              </a:ext>
            </a:extLst>
          </p:cNvPr>
          <p:cNvSpPr>
            <a:spLocks noChangeArrowheads="1"/>
          </p:cNvSpPr>
          <p:nvPr/>
        </p:nvSpPr>
        <p:spPr bwMode="auto">
          <a:xfrm>
            <a:off x="2566030" y="3662459"/>
            <a:ext cx="21640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Storage </a:t>
            </a:r>
            <a:endParaRPr lang="da-DK" altLang="da-DK" sz="914">
              <a:solidFill>
                <a:prstClr val="black"/>
              </a:solidFill>
              <a:cs typeface="+mn-cs"/>
            </a:endParaRPr>
          </a:p>
        </p:txBody>
      </p:sp>
      <p:sp>
        <p:nvSpPr>
          <p:cNvPr id="273" name="Rectangle 356">
            <a:extLst>
              <a:ext uri="{FF2B5EF4-FFF2-40B4-BE49-F238E27FC236}">
                <a16:creationId xmlns:a16="http://schemas.microsoft.com/office/drawing/2014/main" id="{476DC62A-BAA1-4F76-84AE-B270AA5AE542}"/>
              </a:ext>
            </a:extLst>
          </p:cNvPr>
          <p:cNvSpPr>
            <a:spLocks noChangeArrowheads="1"/>
          </p:cNvSpPr>
          <p:nvPr/>
        </p:nvSpPr>
        <p:spPr bwMode="auto">
          <a:xfrm>
            <a:off x="2566030" y="3727779"/>
            <a:ext cx="336631"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confirmation</a:t>
            </a:r>
            <a:endParaRPr lang="da-DK" altLang="da-DK" sz="914">
              <a:solidFill>
                <a:prstClr val="black"/>
              </a:solidFill>
              <a:cs typeface="+mn-cs"/>
            </a:endParaRPr>
          </a:p>
        </p:txBody>
      </p:sp>
      <p:sp>
        <p:nvSpPr>
          <p:cNvPr id="274" name="Rectangle 357">
            <a:extLst>
              <a:ext uri="{FF2B5EF4-FFF2-40B4-BE49-F238E27FC236}">
                <a16:creationId xmlns:a16="http://schemas.microsoft.com/office/drawing/2014/main" id="{233129B3-0E37-4CFB-BC18-11511EB174D3}"/>
              </a:ext>
            </a:extLst>
          </p:cNvPr>
          <p:cNvSpPr>
            <a:spLocks noChangeArrowheads="1"/>
          </p:cNvSpPr>
          <p:nvPr/>
        </p:nvSpPr>
        <p:spPr bwMode="auto">
          <a:xfrm>
            <a:off x="1074959" y="3256024"/>
            <a:ext cx="26609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[Updated]</a:t>
            </a:r>
            <a:endParaRPr lang="da-DK" altLang="da-DK" sz="914">
              <a:solidFill>
                <a:prstClr val="black"/>
              </a:solidFill>
              <a:cs typeface="+mn-cs"/>
            </a:endParaRPr>
          </a:p>
        </p:txBody>
      </p:sp>
      <p:sp>
        <p:nvSpPr>
          <p:cNvPr id="275" name="Rectangle 358">
            <a:extLst>
              <a:ext uri="{FF2B5EF4-FFF2-40B4-BE49-F238E27FC236}">
                <a16:creationId xmlns:a16="http://schemas.microsoft.com/office/drawing/2014/main" id="{AF1CF7A2-33DE-455A-9ED3-058527F7728F}"/>
              </a:ext>
            </a:extLst>
          </p:cNvPr>
          <p:cNvSpPr>
            <a:spLocks noChangeArrowheads="1"/>
          </p:cNvSpPr>
          <p:nvPr/>
        </p:nvSpPr>
        <p:spPr bwMode="auto">
          <a:xfrm>
            <a:off x="1266080" y="3335053"/>
            <a:ext cx="8015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SIP</a:t>
            </a:r>
            <a:endParaRPr lang="da-DK" altLang="da-DK" sz="914">
              <a:solidFill>
                <a:prstClr val="black"/>
              </a:solidFill>
              <a:cs typeface="+mn-cs"/>
            </a:endParaRPr>
          </a:p>
        </p:txBody>
      </p:sp>
      <p:sp>
        <p:nvSpPr>
          <p:cNvPr id="276" name="Rectangle 359">
            <a:extLst>
              <a:ext uri="{FF2B5EF4-FFF2-40B4-BE49-F238E27FC236}">
                <a16:creationId xmlns:a16="http://schemas.microsoft.com/office/drawing/2014/main" id="{A567F804-CAB9-44B0-8347-84B17F4DFAC5}"/>
              </a:ext>
            </a:extLst>
          </p:cNvPr>
          <p:cNvSpPr>
            <a:spLocks noChangeArrowheads="1"/>
          </p:cNvSpPr>
          <p:nvPr/>
        </p:nvSpPr>
        <p:spPr bwMode="auto">
          <a:xfrm>
            <a:off x="1593487" y="3247959"/>
            <a:ext cx="27251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QA results</a:t>
            </a:r>
            <a:endParaRPr lang="da-DK" altLang="da-DK" sz="914">
              <a:solidFill>
                <a:prstClr val="black"/>
              </a:solidFill>
              <a:cs typeface="+mn-cs"/>
            </a:endParaRPr>
          </a:p>
        </p:txBody>
      </p:sp>
      <p:sp>
        <p:nvSpPr>
          <p:cNvPr id="277" name="Rectangle 360">
            <a:extLst>
              <a:ext uri="{FF2B5EF4-FFF2-40B4-BE49-F238E27FC236}">
                <a16:creationId xmlns:a16="http://schemas.microsoft.com/office/drawing/2014/main" id="{7047BEE3-ED5E-4B10-9903-0381516FD2C7}"/>
              </a:ext>
            </a:extLst>
          </p:cNvPr>
          <p:cNvSpPr>
            <a:spLocks noChangeArrowheads="1"/>
          </p:cNvSpPr>
          <p:nvPr/>
        </p:nvSpPr>
        <p:spPr bwMode="auto">
          <a:xfrm>
            <a:off x="1351057" y="2596589"/>
            <a:ext cx="477695"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Submission report</a:t>
            </a:r>
            <a:endParaRPr lang="da-DK" altLang="da-DK" sz="914" dirty="0">
              <a:solidFill>
                <a:prstClr val="black"/>
              </a:solidFill>
              <a:cs typeface="+mn-cs"/>
            </a:endParaRPr>
          </a:p>
        </p:txBody>
      </p:sp>
      <p:sp>
        <p:nvSpPr>
          <p:cNvPr id="278" name="Rectangle 361">
            <a:extLst>
              <a:ext uri="{FF2B5EF4-FFF2-40B4-BE49-F238E27FC236}">
                <a16:creationId xmlns:a16="http://schemas.microsoft.com/office/drawing/2014/main" id="{BF019B43-C14C-49F9-A343-14D8FF0451BB}"/>
              </a:ext>
            </a:extLst>
          </p:cNvPr>
          <p:cNvSpPr>
            <a:spLocks noChangeArrowheads="1"/>
          </p:cNvSpPr>
          <p:nvPr/>
        </p:nvSpPr>
        <p:spPr bwMode="auto">
          <a:xfrm>
            <a:off x="1096732" y="2705238"/>
            <a:ext cx="654025"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Dformat stds &amp; Doc. stds</a:t>
            </a:r>
            <a:endParaRPr lang="da-DK" altLang="da-DK" sz="914" dirty="0">
              <a:solidFill>
                <a:prstClr val="black"/>
              </a:solidFill>
              <a:cs typeface="+mn-cs"/>
            </a:endParaRPr>
          </a:p>
        </p:txBody>
      </p:sp>
      <p:sp>
        <p:nvSpPr>
          <p:cNvPr id="279" name="Rectangle 362">
            <a:extLst>
              <a:ext uri="{FF2B5EF4-FFF2-40B4-BE49-F238E27FC236}">
                <a16:creationId xmlns:a16="http://schemas.microsoft.com/office/drawing/2014/main" id="{99C0705A-1D1D-4A5D-A06E-9AE737BB4977}"/>
              </a:ext>
            </a:extLst>
          </p:cNvPr>
          <p:cNvSpPr>
            <a:spLocks noChangeArrowheads="1"/>
          </p:cNvSpPr>
          <p:nvPr/>
        </p:nvSpPr>
        <p:spPr bwMode="auto">
          <a:xfrm>
            <a:off x="569333" y="2959261"/>
            <a:ext cx="26289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Resubmit </a:t>
            </a:r>
            <a:endParaRPr lang="da-DK" altLang="da-DK" sz="914">
              <a:solidFill>
                <a:prstClr val="black"/>
              </a:solidFill>
              <a:cs typeface="+mn-cs"/>
            </a:endParaRPr>
          </a:p>
        </p:txBody>
      </p:sp>
      <p:sp>
        <p:nvSpPr>
          <p:cNvPr id="280" name="Rectangle 363">
            <a:extLst>
              <a:ext uri="{FF2B5EF4-FFF2-40B4-BE49-F238E27FC236}">
                <a16:creationId xmlns:a16="http://schemas.microsoft.com/office/drawing/2014/main" id="{1D3BFC85-F098-403F-A012-24FC7A9E9738}"/>
              </a:ext>
            </a:extLst>
          </p:cNvPr>
          <p:cNvSpPr>
            <a:spLocks noChangeArrowheads="1"/>
          </p:cNvSpPr>
          <p:nvPr/>
        </p:nvSpPr>
        <p:spPr bwMode="auto">
          <a:xfrm>
            <a:off x="569333" y="3023775"/>
            <a:ext cx="2019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request</a:t>
            </a:r>
            <a:endParaRPr lang="da-DK" altLang="da-DK" sz="914">
              <a:solidFill>
                <a:prstClr val="black"/>
              </a:solidFill>
              <a:cs typeface="+mn-cs"/>
            </a:endParaRPr>
          </a:p>
        </p:txBody>
      </p:sp>
      <p:sp>
        <p:nvSpPr>
          <p:cNvPr id="281" name="Rectangle 364">
            <a:extLst>
              <a:ext uri="{FF2B5EF4-FFF2-40B4-BE49-F238E27FC236}">
                <a16:creationId xmlns:a16="http://schemas.microsoft.com/office/drawing/2014/main" id="{2A572CA3-3647-489E-B889-DA0273FEFFC8}"/>
              </a:ext>
            </a:extLst>
          </p:cNvPr>
          <p:cNvSpPr>
            <a:spLocks noChangeArrowheads="1"/>
          </p:cNvSpPr>
          <p:nvPr/>
        </p:nvSpPr>
        <p:spPr bwMode="auto">
          <a:xfrm>
            <a:off x="2980530" y="5539806"/>
            <a:ext cx="1955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Policies</a:t>
            </a:r>
            <a:endParaRPr lang="da-DK" altLang="da-DK" sz="914">
              <a:solidFill>
                <a:prstClr val="black"/>
              </a:solidFill>
              <a:cs typeface="+mn-cs"/>
            </a:endParaRPr>
          </a:p>
        </p:txBody>
      </p:sp>
      <p:sp>
        <p:nvSpPr>
          <p:cNvPr id="282" name="Rectangle 365">
            <a:extLst>
              <a:ext uri="{FF2B5EF4-FFF2-40B4-BE49-F238E27FC236}">
                <a16:creationId xmlns:a16="http://schemas.microsoft.com/office/drawing/2014/main" id="{BA3DBB0D-1436-48BB-9176-E800003A4C0A}"/>
              </a:ext>
            </a:extLst>
          </p:cNvPr>
          <p:cNvSpPr>
            <a:spLocks noChangeArrowheads="1"/>
          </p:cNvSpPr>
          <p:nvPr/>
        </p:nvSpPr>
        <p:spPr bwMode="auto">
          <a:xfrm>
            <a:off x="4211934" y="4951119"/>
            <a:ext cx="19396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Report </a:t>
            </a:r>
            <a:endParaRPr lang="da-DK" altLang="da-DK" sz="914" dirty="0">
              <a:solidFill>
                <a:prstClr val="black"/>
              </a:solidFill>
              <a:cs typeface="+mn-cs"/>
            </a:endParaRPr>
          </a:p>
        </p:txBody>
      </p:sp>
      <p:sp>
        <p:nvSpPr>
          <p:cNvPr id="283" name="Rectangle 366">
            <a:extLst>
              <a:ext uri="{FF2B5EF4-FFF2-40B4-BE49-F238E27FC236}">
                <a16:creationId xmlns:a16="http://schemas.microsoft.com/office/drawing/2014/main" id="{41908BBB-A837-4B7F-8237-75375DBBE7C8}"/>
              </a:ext>
            </a:extLst>
          </p:cNvPr>
          <p:cNvSpPr>
            <a:spLocks noChangeArrowheads="1"/>
          </p:cNvSpPr>
          <p:nvPr/>
        </p:nvSpPr>
        <p:spPr bwMode="auto">
          <a:xfrm>
            <a:off x="2773280" y="4931765"/>
            <a:ext cx="20197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Budget </a:t>
            </a:r>
            <a:endParaRPr lang="da-DK" altLang="da-DK" sz="914" dirty="0">
              <a:solidFill>
                <a:prstClr val="black"/>
              </a:solidFill>
              <a:cs typeface="+mn-cs"/>
            </a:endParaRPr>
          </a:p>
        </p:txBody>
      </p:sp>
      <p:sp>
        <p:nvSpPr>
          <p:cNvPr id="284" name="Rectangle 367">
            <a:extLst>
              <a:ext uri="{FF2B5EF4-FFF2-40B4-BE49-F238E27FC236}">
                <a16:creationId xmlns:a16="http://schemas.microsoft.com/office/drawing/2014/main" id="{61580D5D-E86D-403D-8735-928AF06B2261}"/>
              </a:ext>
            </a:extLst>
          </p:cNvPr>
          <p:cNvSpPr>
            <a:spLocks noChangeArrowheads="1"/>
          </p:cNvSpPr>
          <p:nvPr/>
        </p:nvSpPr>
        <p:spPr bwMode="auto">
          <a:xfrm>
            <a:off x="2773280" y="5010794"/>
            <a:ext cx="261290" cy="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Policies</a:t>
            </a:r>
          </a:p>
          <a:p>
            <a:pPr defTabSz="464515"/>
            <a:r>
              <a:rPr lang="da-DK" altLang="da-DK" sz="508" dirty="0">
                <a:solidFill>
                  <a:srgbClr val="000000"/>
                </a:solidFill>
                <a:latin typeface="Calibri" panose="020F0502020204030204" pitchFamily="34" charset="0"/>
                <a:cs typeface="+mn-cs"/>
              </a:rPr>
              <a:t>Approvals</a:t>
            </a:r>
            <a:endParaRPr lang="da-DK" altLang="da-DK" sz="914" dirty="0">
              <a:solidFill>
                <a:prstClr val="black"/>
              </a:solidFill>
              <a:cs typeface="+mn-cs"/>
            </a:endParaRPr>
          </a:p>
        </p:txBody>
      </p:sp>
      <p:sp>
        <p:nvSpPr>
          <p:cNvPr id="285" name="Rectangle 368">
            <a:extLst>
              <a:ext uri="{FF2B5EF4-FFF2-40B4-BE49-F238E27FC236}">
                <a16:creationId xmlns:a16="http://schemas.microsoft.com/office/drawing/2014/main" id="{B2D11476-F222-438F-8088-8A287A5601FA}"/>
              </a:ext>
            </a:extLst>
          </p:cNvPr>
          <p:cNvSpPr>
            <a:spLocks noChangeArrowheads="1"/>
          </p:cNvSpPr>
          <p:nvPr/>
        </p:nvSpPr>
        <p:spPr bwMode="auto">
          <a:xfrm>
            <a:off x="1520909" y="5623674"/>
            <a:ext cx="106118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AIP/SIP templates, </a:t>
            </a:r>
            <a:r>
              <a:rPr lang="da-DK" altLang="da-DK" sz="508" dirty="0" err="1">
                <a:solidFill>
                  <a:srgbClr val="000000"/>
                </a:solidFill>
                <a:latin typeface="Calibri" panose="020F0502020204030204" pitchFamily="34" charset="0"/>
                <a:cs typeface="+mn-cs"/>
              </a:rPr>
              <a:t>Customization</a:t>
            </a:r>
            <a:r>
              <a:rPr lang="da-DK" altLang="da-DK" sz="508" dirty="0">
                <a:solidFill>
                  <a:srgbClr val="000000"/>
                </a:solidFill>
                <a:latin typeface="Calibri" panose="020F0502020204030204" pitchFamily="34" charset="0"/>
                <a:cs typeface="+mn-cs"/>
              </a:rPr>
              <a:t> </a:t>
            </a:r>
            <a:r>
              <a:rPr lang="da-DK" altLang="da-DK" sz="508" dirty="0" err="1">
                <a:solidFill>
                  <a:srgbClr val="000000"/>
                </a:solidFill>
                <a:latin typeface="Calibri" panose="020F0502020204030204" pitchFamily="34" charset="0"/>
                <a:cs typeface="+mn-cs"/>
              </a:rPr>
              <a:t>advice</a:t>
            </a:r>
            <a:endParaRPr lang="da-DK" altLang="da-DK" sz="914" dirty="0">
              <a:solidFill>
                <a:prstClr val="black"/>
              </a:solidFill>
              <a:cs typeface="+mn-cs"/>
            </a:endParaRPr>
          </a:p>
        </p:txBody>
      </p:sp>
      <p:sp>
        <p:nvSpPr>
          <p:cNvPr id="286" name="Rectangle 369">
            <a:extLst>
              <a:ext uri="{FF2B5EF4-FFF2-40B4-BE49-F238E27FC236}">
                <a16:creationId xmlns:a16="http://schemas.microsoft.com/office/drawing/2014/main" id="{3458A499-B99F-4C9D-ADBB-74D3B26D60CE}"/>
              </a:ext>
            </a:extLst>
          </p:cNvPr>
          <p:cNvSpPr>
            <a:spLocks noChangeArrowheads="1"/>
          </p:cNvSpPr>
          <p:nvPr/>
        </p:nvSpPr>
        <p:spPr bwMode="auto">
          <a:xfrm>
            <a:off x="3766790" y="5493034"/>
            <a:ext cx="468077"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Change requests, </a:t>
            </a:r>
            <a:endParaRPr lang="da-DK" altLang="da-DK" sz="914">
              <a:solidFill>
                <a:prstClr val="black"/>
              </a:solidFill>
              <a:cs typeface="+mn-cs"/>
            </a:endParaRPr>
          </a:p>
        </p:txBody>
      </p:sp>
      <p:sp>
        <p:nvSpPr>
          <p:cNvPr id="287" name="Rectangle 370">
            <a:extLst>
              <a:ext uri="{FF2B5EF4-FFF2-40B4-BE49-F238E27FC236}">
                <a16:creationId xmlns:a16="http://schemas.microsoft.com/office/drawing/2014/main" id="{CF58A1EE-9D7D-495E-810D-F8863E57E0AC}"/>
              </a:ext>
            </a:extLst>
          </p:cNvPr>
          <p:cNvSpPr>
            <a:spLocks noChangeArrowheads="1"/>
          </p:cNvSpPr>
          <p:nvPr/>
        </p:nvSpPr>
        <p:spPr bwMode="auto">
          <a:xfrm>
            <a:off x="3766790" y="5559966"/>
            <a:ext cx="46647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Procedures, Tools</a:t>
            </a:r>
            <a:endParaRPr lang="da-DK" altLang="da-DK" sz="914">
              <a:solidFill>
                <a:prstClr val="black"/>
              </a:solidFill>
              <a:cs typeface="+mn-cs"/>
            </a:endParaRPr>
          </a:p>
        </p:txBody>
      </p:sp>
      <p:sp>
        <p:nvSpPr>
          <p:cNvPr id="288" name="Rectangle 371">
            <a:extLst>
              <a:ext uri="{FF2B5EF4-FFF2-40B4-BE49-F238E27FC236}">
                <a16:creationId xmlns:a16="http://schemas.microsoft.com/office/drawing/2014/main" id="{9FF4F54E-990B-4F5D-AFD5-BF511B669A3D}"/>
              </a:ext>
            </a:extLst>
          </p:cNvPr>
          <p:cNvSpPr>
            <a:spLocks noChangeArrowheads="1"/>
          </p:cNvSpPr>
          <p:nvPr/>
        </p:nvSpPr>
        <p:spPr bwMode="auto">
          <a:xfrm>
            <a:off x="3293421" y="4923701"/>
            <a:ext cx="20518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System </a:t>
            </a:r>
            <a:endParaRPr lang="da-DK" altLang="da-DK" sz="914">
              <a:solidFill>
                <a:prstClr val="black"/>
              </a:solidFill>
              <a:cs typeface="+mn-cs"/>
            </a:endParaRPr>
          </a:p>
        </p:txBody>
      </p:sp>
      <p:sp>
        <p:nvSpPr>
          <p:cNvPr id="289" name="Rectangle 372">
            <a:extLst>
              <a:ext uri="{FF2B5EF4-FFF2-40B4-BE49-F238E27FC236}">
                <a16:creationId xmlns:a16="http://schemas.microsoft.com/office/drawing/2014/main" id="{84916C5E-C496-4C11-84D6-4AAED041C1C6}"/>
              </a:ext>
            </a:extLst>
          </p:cNvPr>
          <p:cNvSpPr>
            <a:spLocks noChangeArrowheads="1"/>
          </p:cNvSpPr>
          <p:nvPr/>
        </p:nvSpPr>
        <p:spPr bwMode="auto">
          <a:xfrm>
            <a:off x="3233746" y="4989021"/>
            <a:ext cx="24686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evolution</a:t>
            </a:r>
            <a:endParaRPr lang="da-DK" altLang="da-DK" sz="914">
              <a:solidFill>
                <a:prstClr val="black"/>
              </a:solidFill>
              <a:cs typeface="+mn-cs"/>
            </a:endParaRPr>
          </a:p>
        </p:txBody>
      </p:sp>
      <p:sp>
        <p:nvSpPr>
          <p:cNvPr id="290" name="Rectangle 373">
            <a:extLst>
              <a:ext uri="{FF2B5EF4-FFF2-40B4-BE49-F238E27FC236}">
                <a16:creationId xmlns:a16="http://schemas.microsoft.com/office/drawing/2014/main" id="{4FF5C27A-0728-4ECD-AC85-4EB0F26B005F}"/>
              </a:ext>
            </a:extLst>
          </p:cNvPr>
          <p:cNvSpPr>
            <a:spLocks noChangeArrowheads="1"/>
          </p:cNvSpPr>
          <p:nvPr/>
        </p:nvSpPr>
        <p:spPr bwMode="auto">
          <a:xfrm>
            <a:off x="3286163" y="5055147"/>
            <a:ext cx="19556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policies</a:t>
            </a:r>
            <a:endParaRPr lang="da-DK" altLang="da-DK" sz="914">
              <a:solidFill>
                <a:prstClr val="black"/>
              </a:solidFill>
              <a:cs typeface="+mn-cs"/>
            </a:endParaRPr>
          </a:p>
        </p:txBody>
      </p:sp>
      <p:sp>
        <p:nvSpPr>
          <p:cNvPr id="292" name="Rectangle 375">
            <a:extLst>
              <a:ext uri="{FF2B5EF4-FFF2-40B4-BE49-F238E27FC236}">
                <a16:creationId xmlns:a16="http://schemas.microsoft.com/office/drawing/2014/main" id="{AB92A3CE-A848-4A8D-876A-9BE13A107BE4}"/>
              </a:ext>
            </a:extLst>
          </p:cNvPr>
          <p:cNvSpPr>
            <a:spLocks noChangeArrowheads="1"/>
          </p:cNvSpPr>
          <p:nvPr/>
        </p:nvSpPr>
        <p:spPr bwMode="auto">
          <a:xfrm>
            <a:off x="3222485" y="4712847"/>
            <a:ext cx="346249" cy="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464515"/>
            <a:r>
              <a:rPr lang="da-DK" altLang="da-DK" sz="508" dirty="0">
                <a:solidFill>
                  <a:srgbClr val="000000"/>
                </a:solidFill>
                <a:latin typeface="Calibri" panose="020F0502020204030204" pitchFamily="34" charset="0"/>
                <a:cs typeface="+mn-cs"/>
              </a:rPr>
              <a:t>Preservation </a:t>
            </a:r>
          </a:p>
          <a:p>
            <a:pPr algn="r" defTabSz="464515"/>
            <a:r>
              <a:rPr lang="da-DK" altLang="da-DK" sz="508" dirty="0">
                <a:solidFill>
                  <a:srgbClr val="000000"/>
                </a:solidFill>
                <a:latin typeface="Calibri" panose="020F0502020204030204" pitchFamily="34" charset="0"/>
                <a:cs typeface="+mn-cs"/>
              </a:rPr>
              <a:t>plans</a:t>
            </a:r>
            <a:endParaRPr lang="da-DK" altLang="da-DK" sz="914" dirty="0">
              <a:solidFill>
                <a:prstClr val="black"/>
              </a:solidFill>
              <a:cs typeface="+mn-cs"/>
            </a:endParaRPr>
          </a:p>
        </p:txBody>
      </p:sp>
      <p:sp>
        <p:nvSpPr>
          <p:cNvPr id="293" name="Rectangle 376">
            <a:extLst>
              <a:ext uri="{FF2B5EF4-FFF2-40B4-BE49-F238E27FC236}">
                <a16:creationId xmlns:a16="http://schemas.microsoft.com/office/drawing/2014/main" id="{E3F936FA-CAA6-42AF-89A3-F80347CD4A9A}"/>
              </a:ext>
            </a:extLst>
          </p:cNvPr>
          <p:cNvSpPr>
            <a:spLocks noChangeArrowheads="1"/>
          </p:cNvSpPr>
          <p:nvPr/>
        </p:nvSpPr>
        <p:spPr bwMode="auto">
          <a:xfrm>
            <a:off x="4087745" y="4712419"/>
            <a:ext cx="310983"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Operational</a:t>
            </a:r>
            <a:endParaRPr lang="da-DK" altLang="da-DK" sz="914">
              <a:solidFill>
                <a:prstClr val="black"/>
              </a:solidFill>
              <a:cs typeface="+mn-cs"/>
            </a:endParaRPr>
          </a:p>
        </p:txBody>
      </p:sp>
      <p:sp>
        <p:nvSpPr>
          <p:cNvPr id="294" name="Rectangle 377">
            <a:extLst>
              <a:ext uri="{FF2B5EF4-FFF2-40B4-BE49-F238E27FC236}">
                <a16:creationId xmlns:a16="http://schemas.microsoft.com/office/drawing/2014/main" id="{E26DA59E-A544-4448-ADE9-AC68AA3467A6}"/>
              </a:ext>
            </a:extLst>
          </p:cNvPr>
          <p:cNvSpPr>
            <a:spLocks noChangeArrowheads="1"/>
          </p:cNvSpPr>
          <p:nvPr/>
        </p:nvSpPr>
        <p:spPr bwMode="auto">
          <a:xfrm>
            <a:off x="4087745" y="4776932"/>
            <a:ext cx="23083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statistics</a:t>
            </a:r>
            <a:endParaRPr lang="da-DK" altLang="da-DK" sz="914">
              <a:solidFill>
                <a:prstClr val="black"/>
              </a:solidFill>
              <a:cs typeface="+mn-cs"/>
            </a:endParaRPr>
          </a:p>
        </p:txBody>
      </p:sp>
      <p:sp>
        <p:nvSpPr>
          <p:cNvPr id="295" name="Rectangle 378">
            <a:extLst>
              <a:ext uri="{FF2B5EF4-FFF2-40B4-BE49-F238E27FC236}">
                <a16:creationId xmlns:a16="http://schemas.microsoft.com/office/drawing/2014/main" id="{C1DA1673-DED2-428F-9C53-57F2982BB8CC}"/>
              </a:ext>
            </a:extLst>
          </p:cNvPr>
          <p:cNvSpPr>
            <a:spLocks noChangeArrowheads="1"/>
          </p:cNvSpPr>
          <p:nvPr/>
        </p:nvSpPr>
        <p:spPr bwMode="auto">
          <a:xfrm>
            <a:off x="3715179" y="4712419"/>
            <a:ext cx="24686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Status of </a:t>
            </a:r>
            <a:endParaRPr lang="da-DK" altLang="da-DK" sz="914" dirty="0">
              <a:solidFill>
                <a:prstClr val="black"/>
              </a:solidFill>
              <a:cs typeface="+mn-cs"/>
            </a:endParaRPr>
          </a:p>
        </p:txBody>
      </p:sp>
      <p:sp>
        <p:nvSpPr>
          <p:cNvPr id="296" name="Rectangle 379">
            <a:extLst>
              <a:ext uri="{FF2B5EF4-FFF2-40B4-BE49-F238E27FC236}">
                <a16:creationId xmlns:a16="http://schemas.microsoft.com/office/drawing/2014/main" id="{DC4275CB-32B7-4372-A83B-E08E5A84D88B}"/>
              </a:ext>
            </a:extLst>
          </p:cNvPr>
          <p:cNvSpPr>
            <a:spLocks noChangeArrowheads="1"/>
          </p:cNvSpPr>
          <p:nvPr/>
        </p:nvSpPr>
        <p:spPr bwMode="auto">
          <a:xfrm>
            <a:off x="3715179" y="4776932"/>
            <a:ext cx="21159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updates</a:t>
            </a:r>
            <a:endParaRPr lang="da-DK" altLang="da-DK" sz="914" dirty="0">
              <a:solidFill>
                <a:prstClr val="black"/>
              </a:solidFill>
              <a:cs typeface="+mn-cs"/>
            </a:endParaRPr>
          </a:p>
        </p:txBody>
      </p:sp>
      <p:sp>
        <p:nvSpPr>
          <p:cNvPr id="297" name="Rectangle 380">
            <a:extLst>
              <a:ext uri="{FF2B5EF4-FFF2-40B4-BE49-F238E27FC236}">
                <a16:creationId xmlns:a16="http://schemas.microsoft.com/office/drawing/2014/main" id="{E4B0E752-4CB9-4498-881B-AD32EDBD79AE}"/>
              </a:ext>
            </a:extLst>
          </p:cNvPr>
          <p:cNvSpPr>
            <a:spLocks noChangeArrowheads="1"/>
          </p:cNvSpPr>
          <p:nvPr/>
        </p:nvSpPr>
        <p:spPr bwMode="auto">
          <a:xfrm>
            <a:off x="2334587" y="4922894"/>
            <a:ext cx="30617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SIP designs,</a:t>
            </a:r>
            <a:endParaRPr lang="da-DK" altLang="da-DK" sz="914">
              <a:solidFill>
                <a:prstClr val="black"/>
              </a:solidFill>
              <a:cs typeface="+mn-cs"/>
            </a:endParaRPr>
          </a:p>
        </p:txBody>
      </p:sp>
      <p:sp>
        <p:nvSpPr>
          <p:cNvPr id="298" name="Rectangle 381">
            <a:extLst>
              <a:ext uri="{FF2B5EF4-FFF2-40B4-BE49-F238E27FC236}">
                <a16:creationId xmlns:a16="http://schemas.microsoft.com/office/drawing/2014/main" id="{B88DB204-9C4D-48D7-ADCC-939BF8B8C0FE}"/>
              </a:ext>
            </a:extLst>
          </p:cNvPr>
          <p:cNvSpPr>
            <a:spLocks noChangeArrowheads="1"/>
          </p:cNvSpPr>
          <p:nvPr/>
        </p:nvSpPr>
        <p:spPr bwMode="auto">
          <a:xfrm>
            <a:off x="2332974" y="4988214"/>
            <a:ext cx="32220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Customised </a:t>
            </a:r>
            <a:endParaRPr lang="da-DK" altLang="da-DK" sz="914">
              <a:solidFill>
                <a:prstClr val="black"/>
              </a:solidFill>
              <a:cs typeface="+mn-cs"/>
            </a:endParaRPr>
          </a:p>
        </p:txBody>
      </p:sp>
      <p:sp>
        <p:nvSpPr>
          <p:cNvPr id="299" name="Rectangle 382">
            <a:extLst>
              <a:ext uri="{FF2B5EF4-FFF2-40B4-BE49-F238E27FC236}">
                <a16:creationId xmlns:a16="http://schemas.microsoft.com/office/drawing/2014/main" id="{35A8048A-F567-4BDD-8082-F7ADC9184640}"/>
              </a:ext>
            </a:extLst>
          </p:cNvPr>
          <p:cNvSpPr>
            <a:spLocks noChangeArrowheads="1"/>
          </p:cNvSpPr>
          <p:nvPr/>
        </p:nvSpPr>
        <p:spPr bwMode="auto">
          <a:xfrm>
            <a:off x="2343458" y="5054341"/>
            <a:ext cx="298159"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AIP designs</a:t>
            </a:r>
            <a:endParaRPr lang="da-DK" altLang="da-DK" sz="914">
              <a:solidFill>
                <a:prstClr val="black"/>
              </a:solidFill>
              <a:cs typeface="+mn-cs"/>
            </a:endParaRPr>
          </a:p>
        </p:txBody>
      </p:sp>
      <p:sp>
        <p:nvSpPr>
          <p:cNvPr id="300" name="Rectangle 383">
            <a:extLst>
              <a:ext uri="{FF2B5EF4-FFF2-40B4-BE49-F238E27FC236}">
                <a16:creationId xmlns:a16="http://schemas.microsoft.com/office/drawing/2014/main" id="{8E9DA009-06B1-49DB-A911-0BB9CF592945}"/>
              </a:ext>
            </a:extLst>
          </p:cNvPr>
          <p:cNvSpPr>
            <a:spLocks noChangeArrowheads="1"/>
          </p:cNvSpPr>
          <p:nvPr/>
        </p:nvSpPr>
        <p:spPr bwMode="auto">
          <a:xfrm>
            <a:off x="5365921" y="5199497"/>
            <a:ext cx="27251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Billing info</a:t>
            </a:r>
            <a:endParaRPr lang="da-DK" altLang="da-DK" sz="914">
              <a:solidFill>
                <a:prstClr val="black"/>
              </a:solidFill>
              <a:cs typeface="+mn-cs"/>
            </a:endParaRPr>
          </a:p>
        </p:txBody>
      </p:sp>
      <p:sp>
        <p:nvSpPr>
          <p:cNvPr id="301" name="Rectangle 384">
            <a:extLst>
              <a:ext uri="{FF2B5EF4-FFF2-40B4-BE49-F238E27FC236}">
                <a16:creationId xmlns:a16="http://schemas.microsoft.com/office/drawing/2014/main" id="{8FA528CA-7386-403E-8C5D-D1A367E98BD3}"/>
              </a:ext>
            </a:extLst>
          </p:cNvPr>
          <p:cNvSpPr>
            <a:spLocks noChangeArrowheads="1"/>
          </p:cNvSpPr>
          <p:nvPr/>
        </p:nvSpPr>
        <p:spPr bwMode="auto">
          <a:xfrm>
            <a:off x="5355438" y="5364006"/>
            <a:ext cx="23243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Payment</a:t>
            </a:r>
            <a:endParaRPr lang="da-DK" altLang="da-DK" sz="914">
              <a:solidFill>
                <a:prstClr val="black"/>
              </a:solidFill>
              <a:cs typeface="+mn-cs"/>
            </a:endParaRPr>
          </a:p>
        </p:txBody>
      </p:sp>
      <p:sp>
        <p:nvSpPr>
          <p:cNvPr id="302" name="Rectangle 385">
            <a:extLst>
              <a:ext uri="{FF2B5EF4-FFF2-40B4-BE49-F238E27FC236}">
                <a16:creationId xmlns:a16="http://schemas.microsoft.com/office/drawing/2014/main" id="{1BB74453-C718-46F2-B880-B3B33D83E7D0}"/>
              </a:ext>
            </a:extLst>
          </p:cNvPr>
          <p:cNvSpPr>
            <a:spLocks noChangeArrowheads="1"/>
          </p:cNvSpPr>
          <p:nvPr/>
        </p:nvSpPr>
        <p:spPr bwMode="auto">
          <a:xfrm>
            <a:off x="1184632" y="4843865"/>
            <a:ext cx="410369"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AIP/SIP reviews</a:t>
            </a:r>
            <a:endParaRPr lang="da-DK" altLang="da-DK" sz="914" dirty="0">
              <a:solidFill>
                <a:prstClr val="black"/>
              </a:solidFill>
              <a:cs typeface="+mn-cs"/>
            </a:endParaRPr>
          </a:p>
        </p:txBody>
      </p:sp>
      <p:sp>
        <p:nvSpPr>
          <p:cNvPr id="303" name="Rectangle 386">
            <a:extLst>
              <a:ext uri="{FF2B5EF4-FFF2-40B4-BE49-F238E27FC236}">
                <a16:creationId xmlns:a16="http://schemas.microsoft.com/office/drawing/2014/main" id="{DE3889BB-4DED-4A53-AB5C-219F90A924AD}"/>
              </a:ext>
            </a:extLst>
          </p:cNvPr>
          <p:cNvSpPr>
            <a:spLocks noChangeArrowheads="1"/>
          </p:cNvSpPr>
          <p:nvPr/>
        </p:nvSpPr>
        <p:spPr bwMode="auto">
          <a:xfrm>
            <a:off x="1101570" y="4733386"/>
            <a:ext cx="47609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SIP, AIP [for audit]</a:t>
            </a:r>
            <a:endParaRPr lang="da-DK" altLang="da-DK" sz="914">
              <a:solidFill>
                <a:prstClr val="black"/>
              </a:solidFill>
              <a:cs typeface="+mn-cs"/>
            </a:endParaRPr>
          </a:p>
        </p:txBody>
      </p:sp>
      <p:sp>
        <p:nvSpPr>
          <p:cNvPr id="304" name="Rectangle 387">
            <a:extLst>
              <a:ext uri="{FF2B5EF4-FFF2-40B4-BE49-F238E27FC236}">
                <a16:creationId xmlns:a16="http://schemas.microsoft.com/office/drawing/2014/main" id="{E732B2BE-E13C-4AEE-81AD-4B3A483E7913}"/>
              </a:ext>
            </a:extLst>
          </p:cNvPr>
          <p:cNvSpPr>
            <a:spLocks noChangeArrowheads="1"/>
          </p:cNvSpPr>
          <p:nvPr/>
        </p:nvSpPr>
        <p:spPr bwMode="auto">
          <a:xfrm>
            <a:off x="1394301" y="4970473"/>
            <a:ext cx="18274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Appeal</a:t>
            </a:r>
            <a:endParaRPr lang="da-DK" altLang="da-DK" sz="914">
              <a:solidFill>
                <a:prstClr val="black"/>
              </a:solidFill>
              <a:cs typeface="+mn-cs"/>
            </a:endParaRPr>
          </a:p>
        </p:txBody>
      </p:sp>
      <p:sp>
        <p:nvSpPr>
          <p:cNvPr id="305" name="Rectangle 388">
            <a:extLst>
              <a:ext uri="{FF2B5EF4-FFF2-40B4-BE49-F238E27FC236}">
                <a16:creationId xmlns:a16="http://schemas.microsoft.com/office/drawing/2014/main" id="{B16EE662-663D-4F87-A767-36481EAED31B}"/>
              </a:ext>
            </a:extLst>
          </p:cNvPr>
          <p:cNvSpPr>
            <a:spLocks noChangeArrowheads="1"/>
          </p:cNvSpPr>
          <p:nvPr/>
        </p:nvSpPr>
        <p:spPr bwMode="auto">
          <a:xfrm>
            <a:off x="5360276" y="5443842"/>
            <a:ext cx="596317"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Special service request</a:t>
            </a:r>
            <a:endParaRPr lang="da-DK" altLang="da-DK" sz="914">
              <a:solidFill>
                <a:prstClr val="black"/>
              </a:solidFill>
              <a:cs typeface="+mn-cs"/>
            </a:endParaRPr>
          </a:p>
        </p:txBody>
      </p:sp>
      <p:sp>
        <p:nvSpPr>
          <p:cNvPr id="306" name="Rectangle 389">
            <a:extLst>
              <a:ext uri="{FF2B5EF4-FFF2-40B4-BE49-F238E27FC236}">
                <a16:creationId xmlns:a16="http://schemas.microsoft.com/office/drawing/2014/main" id="{79A80789-747E-4CC9-B207-023F26A5416F}"/>
              </a:ext>
            </a:extLst>
          </p:cNvPr>
          <p:cNvSpPr>
            <a:spLocks noChangeArrowheads="1"/>
          </p:cNvSpPr>
          <p:nvPr/>
        </p:nvSpPr>
        <p:spPr bwMode="auto">
          <a:xfrm>
            <a:off x="1779770" y="5121274"/>
            <a:ext cx="320601"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SIP designs, </a:t>
            </a:r>
            <a:endParaRPr lang="da-DK" altLang="da-DK" sz="914">
              <a:solidFill>
                <a:prstClr val="black"/>
              </a:solidFill>
              <a:cs typeface="+mn-cs"/>
            </a:endParaRPr>
          </a:p>
        </p:txBody>
      </p:sp>
      <p:sp>
        <p:nvSpPr>
          <p:cNvPr id="307" name="Rectangle 390">
            <a:extLst>
              <a:ext uri="{FF2B5EF4-FFF2-40B4-BE49-F238E27FC236}">
                <a16:creationId xmlns:a16="http://schemas.microsoft.com/office/drawing/2014/main" id="{F9B5E56F-7244-4E18-8AFE-043738E66AEA}"/>
              </a:ext>
            </a:extLst>
          </p:cNvPr>
          <p:cNvSpPr>
            <a:spLocks noChangeArrowheads="1"/>
          </p:cNvSpPr>
          <p:nvPr/>
        </p:nvSpPr>
        <p:spPr bwMode="auto">
          <a:xfrm>
            <a:off x="1779770" y="5186594"/>
            <a:ext cx="636393"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Customised AIP, designs</a:t>
            </a:r>
            <a:endParaRPr lang="da-DK" altLang="da-DK" sz="914">
              <a:solidFill>
                <a:prstClr val="black"/>
              </a:solidFill>
              <a:cs typeface="+mn-cs"/>
            </a:endParaRPr>
          </a:p>
        </p:txBody>
      </p:sp>
      <p:sp>
        <p:nvSpPr>
          <p:cNvPr id="308" name="Rectangle 391">
            <a:extLst>
              <a:ext uri="{FF2B5EF4-FFF2-40B4-BE49-F238E27FC236}">
                <a16:creationId xmlns:a16="http://schemas.microsoft.com/office/drawing/2014/main" id="{65DE23AB-26D5-41D4-8E0B-D186D7F9D610}"/>
              </a:ext>
            </a:extLst>
          </p:cNvPr>
          <p:cNvSpPr>
            <a:spLocks noChangeArrowheads="1"/>
          </p:cNvSpPr>
          <p:nvPr/>
        </p:nvSpPr>
        <p:spPr bwMode="auto">
          <a:xfrm>
            <a:off x="1339465" y="5185787"/>
            <a:ext cx="310983"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Final ingest </a:t>
            </a:r>
            <a:endParaRPr lang="da-DK" altLang="da-DK" sz="914">
              <a:solidFill>
                <a:prstClr val="black"/>
              </a:solidFill>
              <a:cs typeface="+mn-cs"/>
            </a:endParaRPr>
          </a:p>
        </p:txBody>
      </p:sp>
      <p:sp>
        <p:nvSpPr>
          <p:cNvPr id="309" name="Rectangle 392">
            <a:extLst>
              <a:ext uri="{FF2B5EF4-FFF2-40B4-BE49-F238E27FC236}">
                <a16:creationId xmlns:a16="http://schemas.microsoft.com/office/drawing/2014/main" id="{82ECA49B-8D80-4562-AAAC-8941900CEF36}"/>
              </a:ext>
            </a:extLst>
          </p:cNvPr>
          <p:cNvSpPr>
            <a:spLocks noChangeArrowheads="1"/>
          </p:cNvSpPr>
          <p:nvPr/>
        </p:nvSpPr>
        <p:spPr bwMode="auto">
          <a:xfrm>
            <a:off x="1472523" y="5250301"/>
            <a:ext cx="16671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a:t>
            </a:r>
            <a:endParaRPr lang="da-DK" altLang="da-DK" sz="914">
              <a:solidFill>
                <a:prstClr val="black"/>
              </a:solidFill>
              <a:cs typeface="+mn-cs"/>
            </a:endParaRPr>
          </a:p>
        </p:txBody>
      </p:sp>
      <p:sp>
        <p:nvSpPr>
          <p:cNvPr id="310" name="Rectangle 393">
            <a:extLst>
              <a:ext uri="{FF2B5EF4-FFF2-40B4-BE49-F238E27FC236}">
                <a16:creationId xmlns:a16="http://schemas.microsoft.com/office/drawing/2014/main" id="{5EF5CFA5-E9DC-4FFD-B305-7305C850D2C0}"/>
              </a:ext>
            </a:extLst>
          </p:cNvPr>
          <p:cNvSpPr>
            <a:spLocks noChangeArrowheads="1"/>
          </p:cNvSpPr>
          <p:nvPr/>
        </p:nvSpPr>
        <p:spPr bwMode="auto">
          <a:xfrm>
            <a:off x="2334587" y="4299532"/>
            <a:ext cx="20839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AIP/SIP </a:t>
            </a:r>
            <a:endParaRPr lang="da-DK" altLang="da-DK" sz="914" dirty="0">
              <a:solidFill>
                <a:prstClr val="black"/>
              </a:solidFill>
              <a:cs typeface="+mn-cs"/>
            </a:endParaRPr>
          </a:p>
        </p:txBody>
      </p:sp>
      <p:sp>
        <p:nvSpPr>
          <p:cNvPr id="311" name="Rectangle 394">
            <a:extLst>
              <a:ext uri="{FF2B5EF4-FFF2-40B4-BE49-F238E27FC236}">
                <a16:creationId xmlns:a16="http://schemas.microsoft.com/office/drawing/2014/main" id="{E304F657-DE80-43FB-BA35-99F8C9F5F053}"/>
              </a:ext>
            </a:extLst>
          </p:cNvPr>
          <p:cNvSpPr>
            <a:spLocks noChangeArrowheads="1"/>
          </p:cNvSpPr>
          <p:nvPr/>
        </p:nvSpPr>
        <p:spPr bwMode="auto">
          <a:xfrm>
            <a:off x="2244268" y="4366464"/>
            <a:ext cx="28052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templates,</a:t>
            </a:r>
            <a:endParaRPr lang="da-DK" altLang="da-DK" sz="914">
              <a:solidFill>
                <a:prstClr val="black"/>
              </a:solidFill>
              <a:cs typeface="+mn-cs"/>
            </a:endParaRPr>
          </a:p>
        </p:txBody>
      </p:sp>
      <p:sp>
        <p:nvSpPr>
          <p:cNvPr id="312" name="Rectangle 395">
            <a:extLst>
              <a:ext uri="{FF2B5EF4-FFF2-40B4-BE49-F238E27FC236}">
                <a16:creationId xmlns:a16="http://schemas.microsoft.com/office/drawing/2014/main" id="{4CA108F2-4FBB-4B81-9917-E7C5C6339B19}"/>
              </a:ext>
            </a:extLst>
          </p:cNvPr>
          <p:cNvSpPr>
            <a:spLocks noChangeArrowheads="1"/>
          </p:cNvSpPr>
          <p:nvPr/>
        </p:nvSpPr>
        <p:spPr bwMode="auto">
          <a:xfrm>
            <a:off x="2145885" y="4431784"/>
            <a:ext cx="391133"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Customization </a:t>
            </a:r>
            <a:endParaRPr lang="da-DK" altLang="da-DK" sz="914">
              <a:solidFill>
                <a:prstClr val="black"/>
              </a:solidFill>
              <a:cs typeface="+mn-cs"/>
            </a:endParaRPr>
          </a:p>
        </p:txBody>
      </p:sp>
      <p:sp>
        <p:nvSpPr>
          <p:cNvPr id="313" name="Rectangle 396">
            <a:extLst>
              <a:ext uri="{FF2B5EF4-FFF2-40B4-BE49-F238E27FC236}">
                <a16:creationId xmlns:a16="http://schemas.microsoft.com/office/drawing/2014/main" id="{3887F144-A8AE-4D32-999D-F4F06BE8DDE7}"/>
              </a:ext>
            </a:extLst>
          </p:cNvPr>
          <p:cNvSpPr>
            <a:spLocks noChangeArrowheads="1"/>
          </p:cNvSpPr>
          <p:nvPr/>
        </p:nvSpPr>
        <p:spPr bwMode="auto">
          <a:xfrm>
            <a:off x="2357973" y="4497911"/>
            <a:ext cx="16671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advice</a:t>
            </a:r>
            <a:endParaRPr lang="da-DK" altLang="da-DK" sz="914">
              <a:solidFill>
                <a:prstClr val="black"/>
              </a:solidFill>
              <a:cs typeface="+mn-cs"/>
            </a:endParaRPr>
          </a:p>
        </p:txBody>
      </p:sp>
      <p:sp>
        <p:nvSpPr>
          <p:cNvPr id="314" name="Rectangle 397">
            <a:extLst>
              <a:ext uri="{FF2B5EF4-FFF2-40B4-BE49-F238E27FC236}">
                <a16:creationId xmlns:a16="http://schemas.microsoft.com/office/drawing/2014/main" id="{99A41E56-9802-4CB4-93AA-579D2A1AA4EC}"/>
              </a:ext>
            </a:extLst>
          </p:cNvPr>
          <p:cNvSpPr>
            <a:spLocks noChangeArrowheads="1"/>
          </p:cNvSpPr>
          <p:nvPr/>
        </p:nvSpPr>
        <p:spPr bwMode="auto">
          <a:xfrm>
            <a:off x="574171" y="5078534"/>
            <a:ext cx="310983"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Final ingest </a:t>
            </a:r>
            <a:endParaRPr lang="da-DK" altLang="da-DK" sz="914">
              <a:solidFill>
                <a:prstClr val="black"/>
              </a:solidFill>
              <a:cs typeface="+mn-cs"/>
            </a:endParaRPr>
          </a:p>
        </p:txBody>
      </p:sp>
      <p:sp>
        <p:nvSpPr>
          <p:cNvPr id="315" name="Rectangle 398">
            <a:extLst>
              <a:ext uri="{FF2B5EF4-FFF2-40B4-BE49-F238E27FC236}">
                <a16:creationId xmlns:a16="http://schemas.microsoft.com/office/drawing/2014/main" id="{486785BD-4D89-4F88-B611-85672CCED913}"/>
              </a:ext>
            </a:extLst>
          </p:cNvPr>
          <p:cNvSpPr>
            <a:spLocks noChangeArrowheads="1"/>
          </p:cNvSpPr>
          <p:nvPr/>
        </p:nvSpPr>
        <p:spPr bwMode="auto">
          <a:xfrm>
            <a:off x="574171" y="5145466"/>
            <a:ext cx="16671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report</a:t>
            </a:r>
            <a:endParaRPr lang="da-DK" altLang="da-DK" sz="914">
              <a:solidFill>
                <a:prstClr val="black"/>
              </a:solidFill>
              <a:cs typeface="+mn-cs"/>
            </a:endParaRPr>
          </a:p>
        </p:txBody>
      </p:sp>
      <p:sp>
        <p:nvSpPr>
          <p:cNvPr id="316" name="Rectangle 399">
            <a:extLst>
              <a:ext uri="{FF2B5EF4-FFF2-40B4-BE49-F238E27FC236}">
                <a16:creationId xmlns:a16="http://schemas.microsoft.com/office/drawing/2014/main" id="{4016CB51-328C-4095-9702-E2E5700285E3}"/>
              </a:ext>
            </a:extLst>
          </p:cNvPr>
          <p:cNvSpPr>
            <a:spLocks noChangeArrowheads="1"/>
          </p:cNvSpPr>
          <p:nvPr/>
        </p:nvSpPr>
        <p:spPr bwMode="auto">
          <a:xfrm>
            <a:off x="571752" y="4970473"/>
            <a:ext cx="10740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Lien</a:t>
            </a:r>
            <a:endParaRPr lang="da-DK" altLang="da-DK" sz="914">
              <a:solidFill>
                <a:prstClr val="black"/>
              </a:solidFill>
              <a:cs typeface="+mn-cs"/>
            </a:endParaRPr>
          </a:p>
        </p:txBody>
      </p:sp>
      <p:sp>
        <p:nvSpPr>
          <p:cNvPr id="317" name="Rectangle 400">
            <a:extLst>
              <a:ext uri="{FF2B5EF4-FFF2-40B4-BE49-F238E27FC236}">
                <a16:creationId xmlns:a16="http://schemas.microsoft.com/office/drawing/2014/main" id="{AA97C1CE-79E3-4B65-BAD1-378F329870F0}"/>
              </a:ext>
            </a:extLst>
          </p:cNvPr>
          <p:cNvSpPr>
            <a:spLocks noChangeArrowheads="1"/>
          </p:cNvSpPr>
          <p:nvPr/>
        </p:nvSpPr>
        <p:spPr bwMode="auto">
          <a:xfrm>
            <a:off x="1094313" y="5383360"/>
            <a:ext cx="32220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Submission/</a:t>
            </a:r>
            <a:endParaRPr lang="da-DK" altLang="da-DK" sz="914">
              <a:solidFill>
                <a:prstClr val="black"/>
              </a:solidFill>
              <a:cs typeface="+mn-cs"/>
            </a:endParaRPr>
          </a:p>
        </p:txBody>
      </p:sp>
      <p:sp>
        <p:nvSpPr>
          <p:cNvPr id="318" name="Rectangle 401">
            <a:extLst>
              <a:ext uri="{FF2B5EF4-FFF2-40B4-BE49-F238E27FC236}">
                <a16:creationId xmlns:a16="http://schemas.microsoft.com/office/drawing/2014/main" id="{7F90E43E-DAB7-450C-BA87-4B7C735B930F}"/>
              </a:ext>
            </a:extLst>
          </p:cNvPr>
          <p:cNvSpPr>
            <a:spLocks noChangeArrowheads="1"/>
          </p:cNvSpPr>
          <p:nvPr/>
        </p:nvSpPr>
        <p:spPr bwMode="auto">
          <a:xfrm>
            <a:off x="1139472" y="5448680"/>
            <a:ext cx="23243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schedule</a:t>
            </a:r>
            <a:endParaRPr lang="da-DK" altLang="da-DK" sz="914">
              <a:solidFill>
                <a:prstClr val="black"/>
              </a:solidFill>
              <a:cs typeface="+mn-cs"/>
            </a:endParaRPr>
          </a:p>
        </p:txBody>
      </p:sp>
      <p:sp>
        <p:nvSpPr>
          <p:cNvPr id="319" name="Rectangle 402">
            <a:extLst>
              <a:ext uri="{FF2B5EF4-FFF2-40B4-BE49-F238E27FC236}">
                <a16:creationId xmlns:a16="http://schemas.microsoft.com/office/drawing/2014/main" id="{E39B74DC-DA82-458F-B071-5210BBAA974B}"/>
              </a:ext>
            </a:extLst>
          </p:cNvPr>
          <p:cNvSpPr>
            <a:spLocks noChangeArrowheads="1"/>
          </p:cNvSpPr>
          <p:nvPr/>
        </p:nvSpPr>
        <p:spPr bwMode="auto">
          <a:xfrm>
            <a:off x="1112054" y="5514807"/>
            <a:ext cx="28693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agreement</a:t>
            </a:r>
            <a:endParaRPr lang="da-DK" altLang="da-DK" sz="914">
              <a:solidFill>
                <a:prstClr val="black"/>
              </a:solidFill>
              <a:cs typeface="+mn-cs"/>
            </a:endParaRPr>
          </a:p>
        </p:txBody>
      </p:sp>
      <p:sp>
        <p:nvSpPr>
          <p:cNvPr id="320" name="Line 403">
            <a:extLst>
              <a:ext uri="{FF2B5EF4-FFF2-40B4-BE49-F238E27FC236}">
                <a16:creationId xmlns:a16="http://schemas.microsoft.com/office/drawing/2014/main" id="{F3AC9E06-4703-4EB8-A0C2-2609A64BBA3B}"/>
              </a:ext>
            </a:extLst>
          </p:cNvPr>
          <p:cNvSpPr>
            <a:spLocks noChangeShapeType="1"/>
          </p:cNvSpPr>
          <p:nvPr/>
        </p:nvSpPr>
        <p:spPr bwMode="auto">
          <a:xfrm flipH="1">
            <a:off x="2554739" y="3662459"/>
            <a:ext cx="1451557"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22" name="Freeform 405">
            <a:extLst>
              <a:ext uri="{FF2B5EF4-FFF2-40B4-BE49-F238E27FC236}">
                <a16:creationId xmlns:a16="http://schemas.microsoft.com/office/drawing/2014/main" id="{D84DB7E9-8CD8-428D-8576-042F9C7EBEBB}"/>
              </a:ext>
            </a:extLst>
          </p:cNvPr>
          <p:cNvSpPr>
            <a:spLocks/>
          </p:cNvSpPr>
          <p:nvPr/>
        </p:nvSpPr>
        <p:spPr bwMode="auto">
          <a:xfrm>
            <a:off x="2517644" y="3638267"/>
            <a:ext cx="48385" cy="48385"/>
          </a:xfrm>
          <a:custGeom>
            <a:avLst/>
            <a:gdLst>
              <a:gd name="T0" fmla="*/ 0 w 282"/>
              <a:gd name="T1" fmla="*/ 141 h 282"/>
              <a:gd name="T2" fmla="*/ 282 w 282"/>
              <a:gd name="T3" fmla="*/ 0 h 282"/>
              <a:gd name="T4" fmla="*/ 282 w 282"/>
              <a:gd name="T5" fmla="*/ 282 h 282"/>
              <a:gd name="T6" fmla="*/ 0 w 282"/>
              <a:gd name="T7" fmla="*/ 141 h 282"/>
            </a:gdLst>
            <a:ahLst/>
            <a:cxnLst>
              <a:cxn ang="0">
                <a:pos x="T0" y="T1"/>
              </a:cxn>
              <a:cxn ang="0">
                <a:pos x="T2" y="T3"/>
              </a:cxn>
              <a:cxn ang="0">
                <a:pos x="T4" y="T5"/>
              </a:cxn>
              <a:cxn ang="0">
                <a:pos x="T6" y="T7"/>
              </a:cxn>
            </a:cxnLst>
            <a:rect l="0" t="0" r="r" b="b"/>
            <a:pathLst>
              <a:path w="282" h="282">
                <a:moveTo>
                  <a:pt x="0" y="141"/>
                </a:moveTo>
                <a:lnTo>
                  <a:pt x="282" y="0"/>
                </a:lnTo>
                <a:cubicBezTo>
                  <a:pt x="238" y="89"/>
                  <a:pt x="238" y="193"/>
                  <a:pt x="282" y="282"/>
                </a:cubicBezTo>
                <a:lnTo>
                  <a:pt x="0" y="141"/>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9" name="Freeform 407">
            <a:extLst>
              <a:ext uri="{FF2B5EF4-FFF2-40B4-BE49-F238E27FC236}">
                <a16:creationId xmlns:a16="http://schemas.microsoft.com/office/drawing/2014/main" id="{1DB30723-2338-4DC6-ADA0-9ADAF68BFC26}"/>
              </a:ext>
            </a:extLst>
          </p:cNvPr>
          <p:cNvSpPr>
            <a:spLocks/>
          </p:cNvSpPr>
          <p:nvPr/>
        </p:nvSpPr>
        <p:spPr bwMode="auto">
          <a:xfrm>
            <a:off x="3523251" y="4879347"/>
            <a:ext cx="641911" cy="325794"/>
          </a:xfrm>
          <a:custGeom>
            <a:avLst/>
            <a:gdLst>
              <a:gd name="T0" fmla="*/ 1814 w 1874"/>
              <a:gd name="T1" fmla="*/ 952 h 952"/>
              <a:gd name="T2" fmla="*/ 1874 w 1874"/>
              <a:gd name="T3" fmla="*/ 892 h 952"/>
              <a:gd name="T4" fmla="*/ 1874 w 1874"/>
              <a:gd name="T5" fmla="*/ 60 h 952"/>
              <a:gd name="T6" fmla="*/ 1814 w 1874"/>
              <a:gd name="T7" fmla="*/ 0 h 952"/>
              <a:gd name="T8" fmla="*/ 60 w 1874"/>
              <a:gd name="T9" fmla="*/ 0 h 952"/>
              <a:gd name="T10" fmla="*/ 0 w 1874"/>
              <a:gd name="T11" fmla="*/ 60 h 952"/>
              <a:gd name="T12" fmla="*/ 0 w 1874"/>
              <a:gd name="T13" fmla="*/ 892 h 952"/>
              <a:gd name="T14" fmla="*/ 60 w 1874"/>
              <a:gd name="T15" fmla="*/ 952 h 952"/>
              <a:gd name="T16" fmla="*/ 1814 w 1874"/>
              <a:gd name="T17" fmla="*/ 952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4" h="952">
                <a:moveTo>
                  <a:pt x="1814" y="952"/>
                </a:moveTo>
                <a:cubicBezTo>
                  <a:pt x="1847" y="952"/>
                  <a:pt x="1874" y="925"/>
                  <a:pt x="1874" y="892"/>
                </a:cubicBezTo>
                <a:lnTo>
                  <a:pt x="1874" y="60"/>
                </a:lnTo>
                <a:cubicBezTo>
                  <a:pt x="1874" y="27"/>
                  <a:pt x="1847" y="0"/>
                  <a:pt x="1814" y="0"/>
                </a:cubicBezTo>
                <a:lnTo>
                  <a:pt x="60" y="0"/>
                </a:lnTo>
                <a:cubicBezTo>
                  <a:pt x="27" y="0"/>
                  <a:pt x="0" y="27"/>
                  <a:pt x="0" y="60"/>
                </a:cubicBezTo>
                <a:lnTo>
                  <a:pt x="0" y="892"/>
                </a:lnTo>
                <a:cubicBezTo>
                  <a:pt x="0" y="925"/>
                  <a:pt x="27" y="952"/>
                  <a:pt x="60" y="952"/>
                </a:cubicBezTo>
                <a:lnTo>
                  <a:pt x="1814" y="952"/>
                </a:lnTo>
                <a:close/>
              </a:path>
            </a:pathLst>
          </a:custGeom>
          <a:solidFill>
            <a:srgbClr val="CED9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1" name="Rectangle 409">
            <a:extLst>
              <a:ext uri="{FF2B5EF4-FFF2-40B4-BE49-F238E27FC236}">
                <a16:creationId xmlns:a16="http://schemas.microsoft.com/office/drawing/2014/main" id="{AD4C3955-DCE7-449B-BEB4-B347AE1D5E6D}"/>
              </a:ext>
            </a:extLst>
          </p:cNvPr>
          <p:cNvSpPr>
            <a:spLocks noChangeArrowheads="1"/>
          </p:cNvSpPr>
          <p:nvPr/>
        </p:nvSpPr>
        <p:spPr bwMode="auto">
          <a:xfrm>
            <a:off x="3705502" y="4909991"/>
            <a:ext cx="274114"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Manage</a:t>
            </a:r>
            <a:endParaRPr lang="da-DK" altLang="da-DK" sz="914">
              <a:solidFill>
                <a:prstClr val="black"/>
              </a:solidFill>
              <a:cs typeface="+mn-cs"/>
            </a:endParaRPr>
          </a:p>
        </p:txBody>
      </p:sp>
      <p:sp>
        <p:nvSpPr>
          <p:cNvPr id="12" name="Rectangle 410">
            <a:extLst>
              <a:ext uri="{FF2B5EF4-FFF2-40B4-BE49-F238E27FC236}">
                <a16:creationId xmlns:a16="http://schemas.microsoft.com/office/drawing/2014/main" id="{3DEB49F8-620E-4611-9C3D-22CACB165386}"/>
              </a:ext>
            </a:extLst>
          </p:cNvPr>
          <p:cNvSpPr>
            <a:spLocks noChangeArrowheads="1"/>
          </p:cNvSpPr>
          <p:nvPr/>
        </p:nvSpPr>
        <p:spPr bwMode="auto">
          <a:xfrm>
            <a:off x="3725662" y="4990633"/>
            <a:ext cx="23243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System</a:t>
            </a:r>
            <a:endParaRPr lang="da-DK" altLang="da-DK" sz="914">
              <a:solidFill>
                <a:prstClr val="black"/>
              </a:solidFill>
              <a:cs typeface="+mn-cs"/>
            </a:endParaRPr>
          </a:p>
        </p:txBody>
      </p:sp>
      <p:sp>
        <p:nvSpPr>
          <p:cNvPr id="13" name="Rectangle 411">
            <a:extLst>
              <a:ext uri="{FF2B5EF4-FFF2-40B4-BE49-F238E27FC236}">
                <a16:creationId xmlns:a16="http://schemas.microsoft.com/office/drawing/2014/main" id="{78EFF620-CF74-4CD5-82AF-767531CB4E40}"/>
              </a:ext>
            </a:extLst>
          </p:cNvPr>
          <p:cNvSpPr>
            <a:spLocks noChangeArrowheads="1"/>
          </p:cNvSpPr>
          <p:nvPr/>
        </p:nvSpPr>
        <p:spPr bwMode="auto">
          <a:xfrm>
            <a:off x="3615989" y="5070469"/>
            <a:ext cx="448841"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Configuration</a:t>
            </a:r>
            <a:endParaRPr lang="da-DK" altLang="da-DK" sz="914">
              <a:solidFill>
                <a:prstClr val="black"/>
              </a:solidFill>
              <a:cs typeface="+mn-cs"/>
            </a:endParaRPr>
          </a:p>
        </p:txBody>
      </p:sp>
      <p:sp>
        <p:nvSpPr>
          <p:cNvPr id="14" name="Freeform 412">
            <a:extLst>
              <a:ext uri="{FF2B5EF4-FFF2-40B4-BE49-F238E27FC236}">
                <a16:creationId xmlns:a16="http://schemas.microsoft.com/office/drawing/2014/main" id="{DC487030-E6A3-4439-9B0F-BEF6C658E109}"/>
              </a:ext>
            </a:extLst>
          </p:cNvPr>
          <p:cNvSpPr>
            <a:spLocks/>
          </p:cNvSpPr>
          <p:nvPr/>
        </p:nvSpPr>
        <p:spPr bwMode="auto">
          <a:xfrm>
            <a:off x="1836219" y="1572218"/>
            <a:ext cx="1034637" cy="274183"/>
          </a:xfrm>
          <a:custGeom>
            <a:avLst/>
            <a:gdLst>
              <a:gd name="T0" fmla="*/ 5926 w 6047"/>
              <a:gd name="T1" fmla="*/ 1602 h 1602"/>
              <a:gd name="T2" fmla="*/ 6047 w 6047"/>
              <a:gd name="T3" fmla="*/ 1481 h 1602"/>
              <a:gd name="T4" fmla="*/ 6047 w 6047"/>
              <a:gd name="T5" fmla="*/ 121 h 1602"/>
              <a:gd name="T6" fmla="*/ 5926 w 6047"/>
              <a:gd name="T7" fmla="*/ 0 h 1602"/>
              <a:gd name="T8" fmla="*/ 121 w 6047"/>
              <a:gd name="T9" fmla="*/ 0 h 1602"/>
              <a:gd name="T10" fmla="*/ 0 w 6047"/>
              <a:gd name="T11" fmla="*/ 121 h 1602"/>
              <a:gd name="T12" fmla="*/ 0 w 6047"/>
              <a:gd name="T13" fmla="*/ 1481 h 1602"/>
              <a:gd name="T14" fmla="*/ 121 w 6047"/>
              <a:gd name="T15" fmla="*/ 1602 h 1602"/>
              <a:gd name="T16" fmla="*/ 5926 w 6047"/>
              <a:gd name="T17" fmla="*/ 160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7" h="1602">
                <a:moveTo>
                  <a:pt x="5926" y="1602"/>
                </a:moveTo>
                <a:cubicBezTo>
                  <a:pt x="5993" y="1602"/>
                  <a:pt x="6047" y="1548"/>
                  <a:pt x="6047" y="1481"/>
                </a:cubicBezTo>
                <a:lnTo>
                  <a:pt x="6047" y="121"/>
                </a:lnTo>
                <a:cubicBezTo>
                  <a:pt x="6047" y="54"/>
                  <a:pt x="5993" y="0"/>
                  <a:pt x="5926" y="0"/>
                </a:cubicBezTo>
                <a:lnTo>
                  <a:pt x="121" y="0"/>
                </a:lnTo>
                <a:cubicBezTo>
                  <a:pt x="54" y="0"/>
                  <a:pt x="0" y="54"/>
                  <a:pt x="0" y="121"/>
                </a:cubicBezTo>
                <a:lnTo>
                  <a:pt x="0" y="1481"/>
                </a:lnTo>
                <a:cubicBezTo>
                  <a:pt x="0" y="1548"/>
                  <a:pt x="54" y="1602"/>
                  <a:pt x="121" y="1602"/>
                </a:cubicBezTo>
                <a:lnTo>
                  <a:pt x="5926" y="1602"/>
                </a:lnTo>
                <a:close/>
              </a:path>
            </a:pathLst>
          </a:custGeom>
          <a:solidFill>
            <a:srgbClr val="FFC6C6"/>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6" name="Rectangle 414">
            <a:extLst>
              <a:ext uri="{FF2B5EF4-FFF2-40B4-BE49-F238E27FC236}">
                <a16:creationId xmlns:a16="http://schemas.microsoft.com/office/drawing/2014/main" id="{C35E0583-8D7E-4A8B-8570-630FDC4ACB08}"/>
              </a:ext>
            </a:extLst>
          </p:cNvPr>
          <p:cNvSpPr>
            <a:spLocks noChangeArrowheads="1"/>
          </p:cNvSpPr>
          <p:nvPr/>
        </p:nvSpPr>
        <p:spPr bwMode="auto">
          <a:xfrm>
            <a:off x="1899120" y="1618183"/>
            <a:ext cx="908903"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err="1">
                <a:solidFill>
                  <a:srgbClr val="000000"/>
                </a:solidFill>
                <a:latin typeface="Calibri" panose="020F0502020204030204" pitchFamily="34" charset="0"/>
                <a:cs typeface="+mn-cs"/>
              </a:rPr>
              <a:t>Develop</a:t>
            </a:r>
            <a:r>
              <a:rPr lang="da-DK" altLang="da-DK" sz="610" b="1" i="1" dirty="0">
                <a:solidFill>
                  <a:srgbClr val="000000"/>
                </a:solidFill>
                <a:latin typeface="Calibri" panose="020F0502020204030204" pitchFamily="34" charset="0"/>
                <a:cs typeface="+mn-cs"/>
              </a:rPr>
              <a:t> </a:t>
            </a:r>
            <a:r>
              <a:rPr lang="da-DK" altLang="da-DK" sz="610" b="1" i="1" dirty="0" err="1">
                <a:solidFill>
                  <a:srgbClr val="000000"/>
                </a:solidFill>
                <a:latin typeface="Calibri" panose="020F0502020204030204" pitchFamily="34" charset="0"/>
                <a:cs typeface="+mn-cs"/>
              </a:rPr>
              <a:t>Packaging</a:t>
            </a:r>
            <a:r>
              <a:rPr lang="da-DK" altLang="da-DK" sz="610" b="1" i="1" dirty="0">
                <a:solidFill>
                  <a:srgbClr val="000000"/>
                </a:solidFill>
                <a:latin typeface="Calibri" panose="020F0502020204030204" pitchFamily="34" charset="0"/>
                <a:cs typeface="+mn-cs"/>
              </a:rPr>
              <a:t> Designs </a:t>
            </a:r>
            <a:endParaRPr lang="da-DK" altLang="da-DK" sz="914" dirty="0">
              <a:solidFill>
                <a:prstClr val="black"/>
              </a:solidFill>
              <a:cs typeface="+mn-cs"/>
            </a:endParaRPr>
          </a:p>
        </p:txBody>
      </p:sp>
      <p:sp>
        <p:nvSpPr>
          <p:cNvPr id="17" name="Rectangle 415">
            <a:extLst>
              <a:ext uri="{FF2B5EF4-FFF2-40B4-BE49-F238E27FC236}">
                <a16:creationId xmlns:a16="http://schemas.microsoft.com/office/drawing/2014/main" id="{464FA345-39A8-4723-8DC9-BE36B8F06842}"/>
              </a:ext>
            </a:extLst>
          </p:cNvPr>
          <p:cNvSpPr>
            <a:spLocks noChangeArrowheads="1"/>
          </p:cNvSpPr>
          <p:nvPr/>
        </p:nvSpPr>
        <p:spPr bwMode="auto">
          <a:xfrm>
            <a:off x="2016051" y="1698019"/>
            <a:ext cx="746999"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and Preservation Plans</a:t>
            </a:r>
            <a:endParaRPr lang="da-DK" altLang="da-DK" sz="914" dirty="0">
              <a:solidFill>
                <a:prstClr val="black"/>
              </a:solidFill>
              <a:cs typeface="+mn-cs"/>
            </a:endParaRPr>
          </a:p>
        </p:txBody>
      </p:sp>
      <p:sp>
        <p:nvSpPr>
          <p:cNvPr id="18" name="Freeform 416">
            <a:extLst>
              <a:ext uri="{FF2B5EF4-FFF2-40B4-BE49-F238E27FC236}">
                <a16:creationId xmlns:a16="http://schemas.microsoft.com/office/drawing/2014/main" id="{1A335D60-FA71-41D2-B259-BE9D41375A56}"/>
              </a:ext>
            </a:extLst>
          </p:cNvPr>
          <p:cNvSpPr>
            <a:spLocks/>
          </p:cNvSpPr>
          <p:nvPr/>
        </p:nvSpPr>
        <p:spPr bwMode="auto">
          <a:xfrm>
            <a:off x="3533734" y="874664"/>
            <a:ext cx="708843" cy="227411"/>
          </a:xfrm>
          <a:custGeom>
            <a:avLst/>
            <a:gdLst>
              <a:gd name="T0" fmla="*/ 2011 w 2071"/>
              <a:gd name="T1" fmla="*/ 665 h 665"/>
              <a:gd name="T2" fmla="*/ 2071 w 2071"/>
              <a:gd name="T3" fmla="*/ 604 h 665"/>
              <a:gd name="T4" fmla="*/ 2071 w 2071"/>
              <a:gd name="T5" fmla="*/ 60 h 665"/>
              <a:gd name="T6" fmla="*/ 2011 w 2071"/>
              <a:gd name="T7" fmla="*/ 0 h 665"/>
              <a:gd name="T8" fmla="*/ 61 w 2071"/>
              <a:gd name="T9" fmla="*/ 0 h 665"/>
              <a:gd name="T10" fmla="*/ 0 w 2071"/>
              <a:gd name="T11" fmla="*/ 60 h 665"/>
              <a:gd name="T12" fmla="*/ 0 w 2071"/>
              <a:gd name="T13" fmla="*/ 604 h 665"/>
              <a:gd name="T14" fmla="*/ 61 w 2071"/>
              <a:gd name="T15" fmla="*/ 665 h 665"/>
              <a:gd name="T16" fmla="*/ 2011 w 2071"/>
              <a:gd name="T17"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1" h="665">
                <a:moveTo>
                  <a:pt x="2011" y="665"/>
                </a:moveTo>
                <a:cubicBezTo>
                  <a:pt x="2044" y="665"/>
                  <a:pt x="2071" y="638"/>
                  <a:pt x="2071" y="604"/>
                </a:cubicBezTo>
                <a:lnTo>
                  <a:pt x="2071" y="60"/>
                </a:lnTo>
                <a:cubicBezTo>
                  <a:pt x="2071" y="27"/>
                  <a:pt x="2044" y="0"/>
                  <a:pt x="2011" y="0"/>
                </a:cubicBezTo>
                <a:lnTo>
                  <a:pt x="61" y="0"/>
                </a:lnTo>
                <a:cubicBezTo>
                  <a:pt x="27" y="0"/>
                  <a:pt x="0" y="27"/>
                  <a:pt x="0" y="60"/>
                </a:cubicBezTo>
                <a:lnTo>
                  <a:pt x="0" y="604"/>
                </a:lnTo>
                <a:cubicBezTo>
                  <a:pt x="0" y="638"/>
                  <a:pt x="27" y="665"/>
                  <a:pt x="61" y="665"/>
                </a:cubicBezTo>
                <a:lnTo>
                  <a:pt x="2011" y="665"/>
                </a:lnTo>
                <a:close/>
              </a:path>
            </a:pathLst>
          </a:custGeom>
          <a:solidFill>
            <a:srgbClr val="FFC6C6"/>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20" name="Rectangle 418">
            <a:extLst>
              <a:ext uri="{FF2B5EF4-FFF2-40B4-BE49-F238E27FC236}">
                <a16:creationId xmlns:a16="http://schemas.microsoft.com/office/drawing/2014/main" id="{5E275372-BD27-4C75-BE89-0AB623E9F217}"/>
              </a:ext>
            </a:extLst>
          </p:cNvPr>
          <p:cNvSpPr>
            <a:spLocks noChangeArrowheads="1"/>
          </p:cNvSpPr>
          <p:nvPr/>
        </p:nvSpPr>
        <p:spPr bwMode="auto">
          <a:xfrm>
            <a:off x="3554701" y="896437"/>
            <a:ext cx="673261"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Monitor Designated </a:t>
            </a:r>
            <a:endParaRPr lang="da-DK" altLang="da-DK" sz="914">
              <a:solidFill>
                <a:prstClr val="black"/>
              </a:solidFill>
              <a:cs typeface="+mn-cs"/>
            </a:endParaRPr>
          </a:p>
        </p:txBody>
      </p:sp>
      <p:sp>
        <p:nvSpPr>
          <p:cNvPr id="21" name="Rectangle 419">
            <a:extLst>
              <a:ext uri="{FF2B5EF4-FFF2-40B4-BE49-F238E27FC236}">
                <a16:creationId xmlns:a16="http://schemas.microsoft.com/office/drawing/2014/main" id="{7D1B56D6-3CB0-4015-B764-62F55ACD5F12}"/>
              </a:ext>
            </a:extLst>
          </p:cNvPr>
          <p:cNvSpPr>
            <a:spLocks noChangeArrowheads="1"/>
          </p:cNvSpPr>
          <p:nvPr/>
        </p:nvSpPr>
        <p:spPr bwMode="auto">
          <a:xfrm>
            <a:off x="3697438" y="976273"/>
            <a:ext cx="37350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Community</a:t>
            </a:r>
            <a:endParaRPr lang="da-DK" altLang="da-DK" sz="914" dirty="0">
              <a:solidFill>
                <a:prstClr val="black"/>
              </a:solidFill>
              <a:cs typeface="+mn-cs"/>
            </a:endParaRPr>
          </a:p>
        </p:txBody>
      </p:sp>
      <p:sp>
        <p:nvSpPr>
          <p:cNvPr id="22" name="Freeform 420">
            <a:extLst>
              <a:ext uri="{FF2B5EF4-FFF2-40B4-BE49-F238E27FC236}">
                <a16:creationId xmlns:a16="http://schemas.microsoft.com/office/drawing/2014/main" id="{0DEF7402-AE37-46D0-804B-79C384308FEC}"/>
              </a:ext>
            </a:extLst>
          </p:cNvPr>
          <p:cNvSpPr>
            <a:spLocks/>
          </p:cNvSpPr>
          <p:nvPr/>
        </p:nvSpPr>
        <p:spPr bwMode="auto">
          <a:xfrm>
            <a:off x="3041817" y="1174652"/>
            <a:ext cx="554011" cy="206444"/>
          </a:xfrm>
          <a:custGeom>
            <a:avLst/>
            <a:gdLst>
              <a:gd name="T0" fmla="*/ 1557 w 1617"/>
              <a:gd name="T1" fmla="*/ 604 h 604"/>
              <a:gd name="T2" fmla="*/ 1617 w 1617"/>
              <a:gd name="T3" fmla="*/ 544 h 604"/>
              <a:gd name="T4" fmla="*/ 1617 w 1617"/>
              <a:gd name="T5" fmla="*/ 60 h 604"/>
              <a:gd name="T6" fmla="*/ 1557 w 1617"/>
              <a:gd name="T7" fmla="*/ 0 h 604"/>
              <a:gd name="T8" fmla="*/ 60 w 1617"/>
              <a:gd name="T9" fmla="*/ 0 h 604"/>
              <a:gd name="T10" fmla="*/ 0 w 1617"/>
              <a:gd name="T11" fmla="*/ 60 h 604"/>
              <a:gd name="T12" fmla="*/ 0 w 1617"/>
              <a:gd name="T13" fmla="*/ 544 h 604"/>
              <a:gd name="T14" fmla="*/ 60 w 1617"/>
              <a:gd name="T15" fmla="*/ 604 h 604"/>
              <a:gd name="T16" fmla="*/ 1557 w 1617"/>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604">
                <a:moveTo>
                  <a:pt x="1557" y="604"/>
                </a:moveTo>
                <a:cubicBezTo>
                  <a:pt x="1590" y="604"/>
                  <a:pt x="1617" y="577"/>
                  <a:pt x="1617" y="544"/>
                </a:cubicBezTo>
                <a:lnTo>
                  <a:pt x="1617" y="60"/>
                </a:lnTo>
                <a:cubicBezTo>
                  <a:pt x="1617" y="27"/>
                  <a:pt x="1590" y="0"/>
                  <a:pt x="1557" y="0"/>
                </a:cubicBezTo>
                <a:lnTo>
                  <a:pt x="60" y="0"/>
                </a:lnTo>
                <a:cubicBezTo>
                  <a:pt x="27" y="0"/>
                  <a:pt x="0" y="27"/>
                  <a:pt x="0" y="60"/>
                </a:cubicBezTo>
                <a:lnTo>
                  <a:pt x="0" y="544"/>
                </a:lnTo>
                <a:cubicBezTo>
                  <a:pt x="0" y="577"/>
                  <a:pt x="27" y="604"/>
                  <a:pt x="60" y="604"/>
                </a:cubicBezTo>
                <a:lnTo>
                  <a:pt x="1557" y="604"/>
                </a:lnTo>
                <a:close/>
              </a:path>
            </a:pathLst>
          </a:custGeom>
          <a:solidFill>
            <a:srgbClr val="FFC6C6"/>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24" name="Rectangle 422">
            <a:extLst>
              <a:ext uri="{FF2B5EF4-FFF2-40B4-BE49-F238E27FC236}">
                <a16:creationId xmlns:a16="http://schemas.microsoft.com/office/drawing/2014/main" id="{B72C13C4-D6E0-408B-8E6D-A0DE888F2B8A}"/>
              </a:ext>
            </a:extLst>
          </p:cNvPr>
          <p:cNvSpPr>
            <a:spLocks noChangeArrowheads="1"/>
          </p:cNvSpPr>
          <p:nvPr/>
        </p:nvSpPr>
        <p:spPr bwMode="auto">
          <a:xfrm>
            <a:off x="3183748" y="1185942"/>
            <a:ext cx="285335"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Monitor </a:t>
            </a:r>
            <a:endParaRPr lang="da-DK" altLang="da-DK" sz="914" dirty="0">
              <a:solidFill>
                <a:prstClr val="black"/>
              </a:solidFill>
              <a:cs typeface="+mn-cs"/>
            </a:endParaRPr>
          </a:p>
        </p:txBody>
      </p:sp>
      <p:sp>
        <p:nvSpPr>
          <p:cNvPr id="25" name="Rectangle 423">
            <a:extLst>
              <a:ext uri="{FF2B5EF4-FFF2-40B4-BE49-F238E27FC236}">
                <a16:creationId xmlns:a16="http://schemas.microsoft.com/office/drawing/2014/main" id="{D0412E22-C69D-4CC0-BB0F-2F67FB1F1921}"/>
              </a:ext>
            </a:extLst>
          </p:cNvPr>
          <p:cNvSpPr>
            <a:spLocks noChangeArrowheads="1"/>
          </p:cNvSpPr>
          <p:nvPr/>
        </p:nvSpPr>
        <p:spPr bwMode="auto">
          <a:xfrm>
            <a:off x="3129718" y="1266584"/>
            <a:ext cx="37350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Technology</a:t>
            </a:r>
            <a:endParaRPr lang="da-DK" altLang="da-DK" sz="914">
              <a:solidFill>
                <a:prstClr val="black"/>
              </a:solidFill>
              <a:cs typeface="+mn-cs"/>
            </a:endParaRPr>
          </a:p>
        </p:txBody>
      </p:sp>
      <p:sp>
        <p:nvSpPr>
          <p:cNvPr id="26" name="Freeform 424">
            <a:extLst>
              <a:ext uri="{FF2B5EF4-FFF2-40B4-BE49-F238E27FC236}">
                <a16:creationId xmlns:a16="http://schemas.microsoft.com/office/drawing/2014/main" id="{79A91AA4-E81F-4FCE-AF83-F3938D4BFC33}"/>
              </a:ext>
            </a:extLst>
          </p:cNvPr>
          <p:cNvSpPr>
            <a:spLocks/>
          </p:cNvSpPr>
          <p:nvPr/>
        </p:nvSpPr>
        <p:spPr bwMode="auto">
          <a:xfrm>
            <a:off x="3595828" y="1567379"/>
            <a:ext cx="1137859" cy="279828"/>
          </a:xfrm>
          <a:custGeom>
            <a:avLst/>
            <a:gdLst>
              <a:gd name="T0" fmla="*/ 3266 w 3326"/>
              <a:gd name="T1" fmla="*/ 817 h 817"/>
              <a:gd name="T2" fmla="*/ 3326 w 3326"/>
              <a:gd name="T3" fmla="*/ 756 h 817"/>
              <a:gd name="T4" fmla="*/ 3326 w 3326"/>
              <a:gd name="T5" fmla="*/ 61 h 817"/>
              <a:gd name="T6" fmla="*/ 3266 w 3326"/>
              <a:gd name="T7" fmla="*/ 0 h 817"/>
              <a:gd name="T8" fmla="*/ 61 w 3326"/>
              <a:gd name="T9" fmla="*/ 0 h 817"/>
              <a:gd name="T10" fmla="*/ 0 w 3326"/>
              <a:gd name="T11" fmla="*/ 61 h 817"/>
              <a:gd name="T12" fmla="*/ 0 w 3326"/>
              <a:gd name="T13" fmla="*/ 756 h 817"/>
              <a:gd name="T14" fmla="*/ 61 w 3326"/>
              <a:gd name="T15" fmla="*/ 817 h 817"/>
              <a:gd name="T16" fmla="*/ 3266 w 3326"/>
              <a:gd name="T17"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6" h="817">
                <a:moveTo>
                  <a:pt x="3266" y="817"/>
                </a:moveTo>
                <a:cubicBezTo>
                  <a:pt x="3299" y="817"/>
                  <a:pt x="3326" y="790"/>
                  <a:pt x="3326" y="756"/>
                </a:cubicBezTo>
                <a:lnTo>
                  <a:pt x="3326" y="61"/>
                </a:lnTo>
                <a:cubicBezTo>
                  <a:pt x="3326" y="28"/>
                  <a:pt x="3299" y="0"/>
                  <a:pt x="3266" y="0"/>
                </a:cubicBezTo>
                <a:lnTo>
                  <a:pt x="61" y="0"/>
                </a:lnTo>
                <a:cubicBezTo>
                  <a:pt x="28" y="0"/>
                  <a:pt x="0" y="28"/>
                  <a:pt x="0" y="61"/>
                </a:cubicBezTo>
                <a:lnTo>
                  <a:pt x="0" y="756"/>
                </a:lnTo>
                <a:cubicBezTo>
                  <a:pt x="0" y="790"/>
                  <a:pt x="28" y="817"/>
                  <a:pt x="61" y="817"/>
                </a:cubicBezTo>
                <a:lnTo>
                  <a:pt x="3266" y="817"/>
                </a:lnTo>
                <a:close/>
              </a:path>
            </a:pathLst>
          </a:custGeom>
          <a:solidFill>
            <a:srgbClr val="FFC6C6"/>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28" name="Rectangle 426">
            <a:extLst>
              <a:ext uri="{FF2B5EF4-FFF2-40B4-BE49-F238E27FC236}">
                <a16:creationId xmlns:a16="http://schemas.microsoft.com/office/drawing/2014/main" id="{4BF2ACD4-FB7B-471D-A08E-C976C4C1DB14}"/>
              </a:ext>
            </a:extLst>
          </p:cNvPr>
          <p:cNvSpPr>
            <a:spLocks noChangeArrowheads="1"/>
          </p:cNvSpPr>
          <p:nvPr/>
        </p:nvSpPr>
        <p:spPr bwMode="auto">
          <a:xfrm>
            <a:off x="3632924" y="1614958"/>
            <a:ext cx="1059585"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Develop Preservation Strategies </a:t>
            </a:r>
            <a:endParaRPr lang="da-DK" altLang="da-DK" sz="914">
              <a:solidFill>
                <a:prstClr val="black"/>
              </a:solidFill>
              <a:cs typeface="+mn-cs"/>
            </a:endParaRPr>
          </a:p>
        </p:txBody>
      </p:sp>
      <p:sp>
        <p:nvSpPr>
          <p:cNvPr id="29" name="Rectangle 427">
            <a:extLst>
              <a:ext uri="{FF2B5EF4-FFF2-40B4-BE49-F238E27FC236}">
                <a16:creationId xmlns:a16="http://schemas.microsoft.com/office/drawing/2014/main" id="{9131629D-75A5-45B9-B633-470606DB15F3}"/>
              </a:ext>
            </a:extLst>
          </p:cNvPr>
          <p:cNvSpPr>
            <a:spLocks noChangeArrowheads="1"/>
          </p:cNvSpPr>
          <p:nvPr/>
        </p:nvSpPr>
        <p:spPr bwMode="auto">
          <a:xfrm>
            <a:off x="3924848" y="1695600"/>
            <a:ext cx="47288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and Standards</a:t>
            </a:r>
            <a:endParaRPr lang="da-DK" altLang="da-DK" sz="914">
              <a:solidFill>
                <a:prstClr val="black"/>
              </a:solidFill>
              <a:cs typeface="+mn-cs"/>
            </a:endParaRPr>
          </a:p>
        </p:txBody>
      </p:sp>
      <p:sp>
        <p:nvSpPr>
          <p:cNvPr id="30" name="Freeform 428">
            <a:extLst>
              <a:ext uri="{FF2B5EF4-FFF2-40B4-BE49-F238E27FC236}">
                <a16:creationId xmlns:a16="http://schemas.microsoft.com/office/drawing/2014/main" id="{DC35E94E-D058-45A1-B55A-7DE2A7EB4DD9}"/>
              </a:ext>
            </a:extLst>
          </p:cNvPr>
          <p:cNvSpPr>
            <a:spLocks/>
          </p:cNvSpPr>
          <p:nvPr/>
        </p:nvSpPr>
        <p:spPr bwMode="auto">
          <a:xfrm>
            <a:off x="4765138" y="3100384"/>
            <a:ext cx="3073268" cy="2641833"/>
          </a:xfrm>
          <a:custGeom>
            <a:avLst/>
            <a:gdLst>
              <a:gd name="T0" fmla="*/ 3811 w 3811"/>
              <a:gd name="T1" fmla="*/ 0 h 3276"/>
              <a:gd name="T2" fmla="*/ 3811 w 3811"/>
              <a:gd name="T3" fmla="*/ 3276 h 3276"/>
              <a:gd name="T4" fmla="*/ 0 w 3811"/>
              <a:gd name="T5" fmla="*/ 3276 h 3276"/>
            </a:gdLst>
            <a:ahLst/>
            <a:cxnLst>
              <a:cxn ang="0">
                <a:pos x="T0" y="T1"/>
              </a:cxn>
              <a:cxn ang="0">
                <a:pos x="T2" y="T3"/>
              </a:cxn>
              <a:cxn ang="0">
                <a:pos x="T4" y="T5"/>
              </a:cxn>
            </a:cxnLst>
            <a:rect l="0" t="0" r="r" b="b"/>
            <a:pathLst>
              <a:path w="3811" h="3276">
                <a:moveTo>
                  <a:pt x="3811" y="0"/>
                </a:moveTo>
                <a:lnTo>
                  <a:pt x="3811" y="3276"/>
                </a:lnTo>
                <a:lnTo>
                  <a:pt x="0" y="3276"/>
                </a:ln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1" name="Freeform 429">
            <a:extLst>
              <a:ext uri="{FF2B5EF4-FFF2-40B4-BE49-F238E27FC236}">
                <a16:creationId xmlns:a16="http://schemas.microsoft.com/office/drawing/2014/main" id="{6C0A1B9E-5CD3-42AE-BB08-112013EF21C9}"/>
              </a:ext>
            </a:extLst>
          </p:cNvPr>
          <p:cNvSpPr>
            <a:spLocks/>
          </p:cNvSpPr>
          <p:nvPr/>
        </p:nvSpPr>
        <p:spPr bwMode="auto">
          <a:xfrm>
            <a:off x="4733687" y="5722057"/>
            <a:ext cx="41934" cy="41128"/>
          </a:xfrm>
          <a:custGeom>
            <a:avLst/>
            <a:gdLst>
              <a:gd name="T0" fmla="*/ 0 w 121"/>
              <a:gd name="T1" fmla="*/ 60 h 120"/>
              <a:gd name="T2" fmla="*/ 121 w 121"/>
              <a:gd name="T3" fmla="*/ 0 h 120"/>
              <a:gd name="T4" fmla="*/ 121 w 121"/>
              <a:gd name="T5" fmla="*/ 120 h 120"/>
              <a:gd name="T6" fmla="*/ 0 w 121"/>
              <a:gd name="T7" fmla="*/ 60 h 120"/>
            </a:gdLst>
            <a:ahLst/>
            <a:cxnLst>
              <a:cxn ang="0">
                <a:pos x="T0" y="T1"/>
              </a:cxn>
              <a:cxn ang="0">
                <a:pos x="T2" y="T3"/>
              </a:cxn>
              <a:cxn ang="0">
                <a:pos x="T4" y="T5"/>
              </a:cxn>
              <a:cxn ang="0">
                <a:pos x="T6" y="T7"/>
              </a:cxn>
            </a:cxnLst>
            <a:rect l="0" t="0" r="r" b="b"/>
            <a:pathLst>
              <a:path w="121" h="120">
                <a:moveTo>
                  <a:pt x="0" y="60"/>
                </a:moveTo>
                <a:lnTo>
                  <a:pt x="121" y="0"/>
                </a:lnTo>
                <a:cubicBezTo>
                  <a:pt x="102" y="37"/>
                  <a:pt x="102" y="82"/>
                  <a:pt x="121" y="120"/>
                </a:cubicBezTo>
                <a:lnTo>
                  <a:pt x="0" y="6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2" name="Freeform 430">
            <a:extLst>
              <a:ext uri="{FF2B5EF4-FFF2-40B4-BE49-F238E27FC236}">
                <a16:creationId xmlns:a16="http://schemas.microsoft.com/office/drawing/2014/main" id="{56440979-6CDF-4A86-9FA2-ADDC6A20AF91}"/>
              </a:ext>
            </a:extLst>
          </p:cNvPr>
          <p:cNvSpPr>
            <a:spLocks/>
          </p:cNvSpPr>
          <p:nvPr/>
        </p:nvSpPr>
        <p:spPr bwMode="auto">
          <a:xfrm>
            <a:off x="1060443" y="3185865"/>
            <a:ext cx="3218423" cy="2556352"/>
          </a:xfrm>
          <a:custGeom>
            <a:avLst/>
            <a:gdLst>
              <a:gd name="T0" fmla="*/ 3991 w 3991"/>
              <a:gd name="T1" fmla="*/ 3170 h 3170"/>
              <a:gd name="T2" fmla="*/ 0 w 3991"/>
              <a:gd name="T3" fmla="*/ 3170 h 3170"/>
              <a:gd name="T4" fmla="*/ 0 w 3991"/>
              <a:gd name="T5" fmla="*/ 0 h 3170"/>
              <a:gd name="T6" fmla="*/ 102 w 3991"/>
              <a:gd name="T7" fmla="*/ 0 h 3170"/>
            </a:gdLst>
            <a:ahLst/>
            <a:cxnLst>
              <a:cxn ang="0">
                <a:pos x="T0" y="T1"/>
              </a:cxn>
              <a:cxn ang="0">
                <a:pos x="T2" y="T3"/>
              </a:cxn>
              <a:cxn ang="0">
                <a:pos x="T4" y="T5"/>
              </a:cxn>
              <a:cxn ang="0">
                <a:pos x="T6" y="T7"/>
              </a:cxn>
            </a:cxnLst>
            <a:rect l="0" t="0" r="r" b="b"/>
            <a:pathLst>
              <a:path w="3991" h="3170">
                <a:moveTo>
                  <a:pt x="3991" y="3170"/>
                </a:moveTo>
                <a:lnTo>
                  <a:pt x="0" y="3170"/>
                </a:lnTo>
                <a:lnTo>
                  <a:pt x="0" y="0"/>
                </a:lnTo>
                <a:lnTo>
                  <a:pt x="102" y="0"/>
                </a:ln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3" name="Freeform 431">
            <a:extLst>
              <a:ext uri="{FF2B5EF4-FFF2-40B4-BE49-F238E27FC236}">
                <a16:creationId xmlns:a16="http://schemas.microsoft.com/office/drawing/2014/main" id="{42E4ED92-5E83-4FCE-A115-1A92768735F9}"/>
              </a:ext>
            </a:extLst>
          </p:cNvPr>
          <p:cNvSpPr>
            <a:spLocks/>
          </p:cNvSpPr>
          <p:nvPr/>
        </p:nvSpPr>
        <p:spPr bwMode="auto">
          <a:xfrm>
            <a:off x="1133021" y="3165704"/>
            <a:ext cx="41127" cy="41128"/>
          </a:xfrm>
          <a:custGeom>
            <a:avLst/>
            <a:gdLst>
              <a:gd name="T0" fmla="*/ 241 w 241"/>
              <a:gd name="T1" fmla="*/ 121 h 241"/>
              <a:gd name="T2" fmla="*/ 0 w 241"/>
              <a:gd name="T3" fmla="*/ 241 h 241"/>
              <a:gd name="T4" fmla="*/ 0 w 241"/>
              <a:gd name="T5" fmla="*/ 0 h 241"/>
              <a:gd name="T6" fmla="*/ 241 w 241"/>
              <a:gd name="T7" fmla="*/ 121 h 241"/>
            </a:gdLst>
            <a:ahLst/>
            <a:cxnLst>
              <a:cxn ang="0">
                <a:pos x="T0" y="T1"/>
              </a:cxn>
              <a:cxn ang="0">
                <a:pos x="T2" y="T3"/>
              </a:cxn>
              <a:cxn ang="0">
                <a:pos x="T4" y="T5"/>
              </a:cxn>
              <a:cxn ang="0">
                <a:pos x="T6" y="T7"/>
              </a:cxn>
            </a:cxnLst>
            <a:rect l="0" t="0" r="r" b="b"/>
            <a:pathLst>
              <a:path w="241" h="241">
                <a:moveTo>
                  <a:pt x="241" y="121"/>
                </a:moveTo>
                <a:lnTo>
                  <a:pt x="0" y="241"/>
                </a:lnTo>
                <a:cubicBezTo>
                  <a:pt x="38" y="166"/>
                  <a:pt x="38" y="76"/>
                  <a:pt x="0" y="0"/>
                </a:cubicBezTo>
                <a:lnTo>
                  <a:pt x="241" y="121"/>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4" name="Freeform 432">
            <a:extLst>
              <a:ext uri="{FF2B5EF4-FFF2-40B4-BE49-F238E27FC236}">
                <a16:creationId xmlns:a16="http://schemas.microsoft.com/office/drawing/2014/main" id="{EF8C7B36-0413-4797-AF85-5FC91061235D}"/>
              </a:ext>
            </a:extLst>
          </p:cNvPr>
          <p:cNvSpPr>
            <a:spLocks/>
          </p:cNvSpPr>
          <p:nvPr/>
        </p:nvSpPr>
        <p:spPr bwMode="auto">
          <a:xfrm>
            <a:off x="4278866" y="5613190"/>
            <a:ext cx="454821" cy="258861"/>
          </a:xfrm>
          <a:custGeom>
            <a:avLst/>
            <a:gdLst>
              <a:gd name="T0" fmla="*/ 1270 w 1330"/>
              <a:gd name="T1" fmla="*/ 756 h 756"/>
              <a:gd name="T2" fmla="*/ 1330 w 1330"/>
              <a:gd name="T3" fmla="*/ 695 h 756"/>
              <a:gd name="T4" fmla="*/ 1330 w 1330"/>
              <a:gd name="T5" fmla="*/ 60 h 756"/>
              <a:gd name="T6" fmla="*/ 1270 w 1330"/>
              <a:gd name="T7" fmla="*/ 0 h 756"/>
              <a:gd name="T8" fmla="*/ 61 w 1330"/>
              <a:gd name="T9" fmla="*/ 0 h 756"/>
              <a:gd name="T10" fmla="*/ 0 w 1330"/>
              <a:gd name="T11" fmla="*/ 60 h 756"/>
              <a:gd name="T12" fmla="*/ 0 w 1330"/>
              <a:gd name="T13" fmla="*/ 695 h 756"/>
              <a:gd name="T14" fmla="*/ 61 w 1330"/>
              <a:gd name="T15" fmla="*/ 756 h 756"/>
              <a:gd name="T16" fmla="*/ 1270 w 1330"/>
              <a:gd name="T17"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0" h="756">
                <a:moveTo>
                  <a:pt x="1270" y="756"/>
                </a:moveTo>
                <a:cubicBezTo>
                  <a:pt x="1303" y="756"/>
                  <a:pt x="1330" y="729"/>
                  <a:pt x="1330" y="695"/>
                </a:cubicBezTo>
                <a:lnTo>
                  <a:pt x="1330" y="60"/>
                </a:lnTo>
                <a:cubicBezTo>
                  <a:pt x="1330" y="27"/>
                  <a:pt x="1303" y="0"/>
                  <a:pt x="1270" y="0"/>
                </a:cubicBezTo>
                <a:lnTo>
                  <a:pt x="61" y="0"/>
                </a:lnTo>
                <a:cubicBezTo>
                  <a:pt x="27" y="0"/>
                  <a:pt x="0" y="27"/>
                  <a:pt x="0" y="60"/>
                </a:cubicBezTo>
                <a:lnTo>
                  <a:pt x="0" y="695"/>
                </a:lnTo>
                <a:cubicBezTo>
                  <a:pt x="0" y="729"/>
                  <a:pt x="27" y="756"/>
                  <a:pt x="61" y="756"/>
                </a:cubicBezTo>
                <a:lnTo>
                  <a:pt x="1270" y="756"/>
                </a:lnTo>
                <a:close/>
              </a:path>
            </a:pathLst>
          </a:custGeom>
          <a:solidFill>
            <a:srgbClr val="CED9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6" name="Rectangle 434">
            <a:extLst>
              <a:ext uri="{FF2B5EF4-FFF2-40B4-BE49-F238E27FC236}">
                <a16:creationId xmlns:a16="http://schemas.microsoft.com/office/drawing/2014/main" id="{CDA6FAE0-96A6-4DD3-8F6C-EDD6F1A4C1D6}"/>
              </a:ext>
            </a:extLst>
          </p:cNvPr>
          <p:cNvSpPr>
            <a:spLocks noChangeArrowheads="1"/>
          </p:cNvSpPr>
          <p:nvPr/>
        </p:nvSpPr>
        <p:spPr bwMode="auto">
          <a:xfrm>
            <a:off x="4371605" y="5610771"/>
            <a:ext cx="266098"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Archival</a:t>
            </a:r>
            <a:endParaRPr lang="da-DK" altLang="da-DK" sz="914">
              <a:solidFill>
                <a:prstClr val="black"/>
              </a:solidFill>
              <a:cs typeface="+mn-cs"/>
            </a:endParaRPr>
          </a:p>
        </p:txBody>
      </p:sp>
      <p:sp>
        <p:nvSpPr>
          <p:cNvPr id="37" name="Rectangle 435">
            <a:extLst>
              <a:ext uri="{FF2B5EF4-FFF2-40B4-BE49-F238E27FC236}">
                <a16:creationId xmlns:a16="http://schemas.microsoft.com/office/drawing/2014/main" id="{5971BE9C-AA84-4328-B13E-B94DCC392303}"/>
              </a:ext>
            </a:extLst>
          </p:cNvPr>
          <p:cNvSpPr>
            <a:spLocks noChangeArrowheads="1"/>
          </p:cNvSpPr>
          <p:nvPr/>
        </p:nvSpPr>
        <p:spPr bwMode="auto">
          <a:xfrm>
            <a:off x="4307897" y="5690606"/>
            <a:ext cx="38953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Information</a:t>
            </a:r>
            <a:endParaRPr lang="da-DK" altLang="da-DK" sz="914">
              <a:solidFill>
                <a:prstClr val="black"/>
              </a:solidFill>
              <a:cs typeface="+mn-cs"/>
            </a:endParaRPr>
          </a:p>
        </p:txBody>
      </p:sp>
      <p:sp>
        <p:nvSpPr>
          <p:cNvPr id="38" name="Rectangle 436">
            <a:extLst>
              <a:ext uri="{FF2B5EF4-FFF2-40B4-BE49-F238E27FC236}">
                <a16:creationId xmlns:a16="http://schemas.microsoft.com/office/drawing/2014/main" id="{3DED8E12-8470-43A5-A8A3-6D61056CFD0C}"/>
              </a:ext>
            </a:extLst>
          </p:cNvPr>
          <p:cNvSpPr>
            <a:spLocks noChangeArrowheads="1"/>
          </p:cNvSpPr>
          <p:nvPr/>
        </p:nvSpPr>
        <p:spPr bwMode="auto">
          <a:xfrm>
            <a:off x="4352251" y="5771248"/>
            <a:ext cx="242054"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Update</a:t>
            </a:r>
            <a:endParaRPr lang="da-DK" altLang="da-DK" sz="914">
              <a:solidFill>
                <a:prstClr val="black"/>
              </a:solidFill>
              <a:cs typeface="+mn-cs"/>
            </a:endParaRPr>
          </a:p>
        </p:txBody>
      </p:sp>
      <p:sp>
        <p:nvSpPr>
          <p:cNvPr id="39" name="Freeform 437">
            <a:extLst>
              <a:ext uri="{FF2B5EF4-FFF2-40B4-BE49-F238E27FC236}">
                <a16:creationId xmlns:a16="http://schemas.microsoft.com/office/drawing/2014/main" id="{FD3CB9F6-E2B6-4AAF-BF80-231E0E52330D}"/>
              </a:ext>
            </a:extLst>
          </p:cNvPr>
          <p:cNvSpPr>
            <a:spLocks/>
          </p:cNvSpPr>
          <p:nvPr/>
        </p:nvSpPr>
        <p:spPr bwMode="auto">
          <a:xfrm>
            <a:off x="4902230" y="3668104"/>
            <a:ext cx="119350" cy="577397"/>
          </a:xfrm>
          <a:custGeom>
            <a:avLst/>
            <a:gdLst>
              <a:gd name="T0" fmla="*/ 0 w 148"/>
              <a:gd name="T1" fmla="*/ 716 h 716"/>
              <a:gd name="T2" fmla="*/ 0 w 148"/>
              <a:gd name="T3" fmla="*/ 0 h 716"/>
              <a:gd name="T4" fmla="*/ 148 w 148"/>
              <a:gd name="T5" fmla="*/ 0 h 716"/>
            </a:gdLst>
            <a:ahLst/>
            <a:cxnLst>
              <a:cxn ang="0">
                <a:pos x="T0" y="T1"/>
              </a:cxn>
              <a:cxn ang="0">
                <a:pos x="T2" y="T3"/>
              </a:cxn>
              <a:cxn ang="0">
                <a:pos x="T4" y="T5"/>
              </a:cxn>
            </a:cxnLst>
            <a:rect l="0" t="0" r="r" b="b"/>
            <a:pathLst>
              <a:path w="148" h="716">
                <a:moveTo>
                  <a:pt x="0" y="716"/>
                </a:moveTo>
                <a:lnTo>
                  <a:pt x="0" y="0"/>
                </a:lnTo>
                <a:lnTo>
                  <a:pt x="148" y="0"/>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0" name="Freeform 438">
            <a:extLst>
              <a:ext uri="{FF2B5EF4-FFF2-40B4-BE49-F238E27FC236}">
                <a16:creationId xmlns:a16="http://schemas.microsoft.com/office/drawing/2014/main" id="{41F64BF3-658E-404A-9ADC-69E45BF0AD8C}"/>
              </a:ext>
            </a:extLst>
          </p:cNvPr>
          <p:cNvSpPr>
            <a:spLocks/>
          </p:cNvSpPr>
          <p:nvPr/>
        </p:nvSpPr>
        <p:spPr bwMode="auto">
          <a:xfrm>
            <a:off x="5009483" y="3643911"/>
            <a:ext cx="48385" cy="48385"/>
          </a:xfrm>
          <a:custGeom>
            <a:avLst/>
            <a:gdLst>
              <a:gd name="T0" fmla="*/ 140 w 140"/>
              <a:gd name="T1" fmla="*/ 70 h 141"/>
              <a:gd name="T2" fmla="*/ 0 w 140"/>
              <a:gd name="T3" fmla="*/ 141 h 141"/>
              <a:gd name="T4" fmla="*/ 0 w 140"/>
              <a:gd name="T5" fmla="*/ 0 h 141"/>
              <a:gd name="T6" fmla="*/ 140 w 140"/>
              <a:gd name="T7" fmla="*/ 70 h 141"/>
            </a:gdLst>
            <a:ahLst/>
            <a:cxnLst>
              <a:cxn ang="0">
                <a:pos x="T0" y="T1"/>
              </a:cxn>
              <a:cxn ang="0">
                <a:pos x="T2" y="T3"/>
              </a:cxn>
              <a:cxn ang="0">
                <a:pos x="T4" y="T5"/>
              </a:cxn>
              <a:cxn ang="0">
                <a:pos x="T6" y="T7"/>
              </a:cxn>
            </a:cxnLst>
            <a:rect l="0" t="0" r="r" b="b"/>
            <a:pathLst>
              <a:path w="140" h="141">
                <a:moveTo>
                  <a:pt x="140" y="70"/>
                </a:moveTo>
                <a:lnTo>
                  <a:pt x="0" y="141"/>
                </a:lnTo>
                <a:cubicBezTo>
                  <a:pt x="22" y="97"/>
                  <a:pt x="22" y="44"/>
                  <a:pt x="0" y="0"/>
                </a:cubicBezTo>
                <a:lnTo>
                  <a:pt x="140" y="7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1" name="Freeform 439">
            <a:extLst>
              <a:ext uri="{FF2B5EF4-FFF2-40B4-BE49-F238E27FC236}">
                <a16:creationId xmlns:a16="http://schemas.microsoft.com/office/drawing/2014/main" id="{2C7362C5-FFA4-43E5-B9CA-E04B0679296E}"/>
              </a:ext>
            </a:extLst>
          </p:cNvPr>
          <p:cNvSpPr>
            <a:spLocks/>
          </p:cNvSpPr>
          <p:nvPr/>
        </p:nvSpPr>
        <p:spPr bwMode="auto">
          <a:xfrm>
            <a:off x="4434506" y="3668104"/>
            <a:ext cx="392726" cy="541108"/>
          </a:xfrm>
          <a:custGeom>
            <a:avLst/>
            <a:gdLst>
              <a:gd name="T0" fmla="*/ 0 w 487"/>
              <a:gd name="T1" fmla="*/ 0 h 671"/>
              <a:gd name="T2" fmla="*/ 487 w 487"/>
              <a:gd name="T3" fmla="*/ 0 h 671"/>
              <a:gd name="T4" fmla="*/ 487 w 487"/>
              <a:gd name="T5" fmla="*/ 671 h 671"/>
            </a:gdLst>
            <a:ahLst/>
            <a:cxnLst>
              <a:cxn ang="0">
                <a:pos x="T0" y="T1"/>
              </a:cxn>
              <a:cxn ang="0">
                <a:pos x="T2" y="T3"/>
              </a:cxn>
              <a:cxn ang="0">
                <a:pos x="T4" y="T5"/>
              </a:cxn>
            </a:cxnLst>
            <a:rect l="0" t="0" r="r" b="b"/>
            <a:pathLst>
              <a:path w="487" h="671">
                <a:moveTo>
                  <a:pt x="0" y="0"/>
                </a:moveTo>
                <a:lnTo>
                  <a:pt x="487" y="0"/>
                </a:lnTo>
                <a:lnTo>
                  <a:pt x="487" y="671"/>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2" name="Freeform 440">
            <a:extLst>
              <a:ext uri="{FF2B5EF4-FFF2-40B4-BE49-F238E27FC236}">
                <a16:creationId xmlns:a16="http://schemas.microsoft.com/office/drawing/2014/main" id="{FBA6C0FA-FE36-4310-A64C-4924EF856794}"/>
              </a:ext>
            </a:extLst>
          </p:cNvPr>
          <p:cNvSpPr>
            <a:spLocks/>
          </p:cNvSpPr>
          <p:nvPr/>
        </p:nvSpPr>
        <p:spPr bwMode="auto">
          <a:xfrm>
            <a:off x="4803040" y="4197116"/>
            <a:ext cx="48385" cy="48385"/>
          </a:xfrm>
          <a:custGeom>
            <a:avLst/>
            <a:gdLst>
              <a:gd name="T0" fmla="*/ 71 w 141"/>
              <a:gd name="T1" fmla="*/ 141 h 141"/>
              <a:gd name="T2" fmla="*/ 0 w 141"/>
              <a:gd name="T3" fmla="*/ 0 h 141"/>
              <a:gd name="T4" fmla="*/ 141 w 141"/>
              <a:gd name="T5" fmla="*/ 0 h 141"/>
              <a:gd name="T6" fmla="*/ 71 w 141"/>
              <a:gd name="T7" fmla="*/ 141 h 141"/>
            </a:gdLst>
            <a:ahLst/>
            <a:cxnLst>
              <a:cxn ang="0">
                <a:pos x="T0" y="T1"/>
              </a:cxn>
              <a:cxn ang="0">
                <a:pos x="T2" y="T3"/>
              </a:cxn>
              <a:cxn ang="0">
                <a:pos x="T4" y="T5"/>
              </a:cxn>
              <a:cxn ang="0">
                <a:pos x="T6" y="T7"/>
              </a:cxn>
            </a:cxnLst>
            <a:rect l="0" t="0" r="r" b="b"/>
            <a:pathLst>
              <a:path w="141" h="141">
                <a:moveTo>
                  <a:pt x="71" y="141"/>
                </a:moveTo>
                <a:lnTo>
                  <a:pt x="0" y="0"/>
                </a:lnTo>
                <a:cubicBezTo>
                  <a:pt x="44" y="23"/>
                  <a:pt x="97" y="23"/>
                  <a:pt x="141" y="0"/>
                </a:cubicBezTo>
                <a:lnTo>
                  <a:pt x="71" y="141"/>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3" name="Freeform 441">
            <a:extLst>
              <a:ext uri="{FF2B5EF4-FFF2-40B4-BE49-F238E27FC236}">
                <a16:creationId xmlns:a16="http://schemas.microsoft.com/office/drawing/2014/main" id="{0C48FFE2-C850-4C59-AECC-D0E0D7F478D4}"/>
              </a:ext>
            </a:extLst>
          </p:cNvPr>
          <p:cNvSpPr>
            <a:spLocks/>
          </p:cNvSpPr>
          <p:nvPr/>
        </p:nvSpPr>
        <p:spPr bwMode="auto">
          <a:xfrm>
            <a:off x="3701469" y="5205141"/>
            <a:ext cx="547559" cy="428209"/>
          </a:xfrm>
          <a:custGeom>
            <a:avLst/>
            <a:gdLst>
              <a:gd name="T0" fmla="*/ 0 w 679"/>
              <a:gd name="T1" fmla="*/ 0 h 531"/>
              <a:gd name="T2" fmla="*/ 0 w 679"/>
              <a:gd name="T3" fmla="*/ 531 h 531"/>
              <a:gd name="T4" fmla="*/ 679 w 679"/>
              <a:gd name="T5" fmla="*/ 531 h 531"/>
            </a:gdLst>
            <a:ahLst/>
            <a:cxnLst>
              <a:cxn ang="0">
                <a:pos x="T0" y="T1"/>
              </a:cxn>
              <a:cxn ang="0">
                <a:pos x="T2" y="T3"/>
              </a:cxn>
              <a:cxn ang="0">
                <a:pos x="T4" y="T5"/>
              </a:cxn>
            </a:cxnLst>
            <a:rect l="0" t="0" r="r" b="b"/>
            <a:pathLst>
              <a:path w="679" h="531">
                <a:moveTo>
                  <a:pt x="0" y="0"/>
                </a:moveTo>
                <a:lnTo>
                  <a:pt x="0" y="531"/>
                </a:lnTo>
                <a:lnTo>
                  <a:pt x="679" y="531"/>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4" name="Freeform 442">
            <a:extLst>
              <a:ext uri="{FF2B5EF4-FFF2-40B4-BE49-F238E27FC236}">
                <a16:creationId xmlns:a16="http://schemas.microsoft.com/office/drawing/2014/main" id="{D497228D-9628-4961-BD39-4D21EB17F63B}"/>
              </a:ext>
            </a:extLst>
          </p:cNvPr>
          <p:cNvSpPr>
            <a:spLocks/>
          </p:cNvSpPr>
          <p:nvPr/>
        </p:nvSpPr>
        <p:spPr bwMode="auto">
          <a:xfrm>
            <a:off x="4239352" y="5613996"/>
            <a:ext cx="39514" cy="39515"/>
          </a:xfrm>
          <a:custGeom>
            <a:avLst/>
            <a:gdLst>
              <a:gd name="T0" fmla="*/ 115 w 115"/>
              <a:gd name="T1" fmla="*/ 57 h 115"/>
              <a:gd name="T2" fmla="*/ 0 w 115"/>
              <a:gd name="T3" fmla="*/ 115 h 115"/>
              <a:gd name="T4" fmla="*/ 0 w 115"/>
              <a:gd name="T5" fmla="*/ 0 h 115"/>
              <a:gd name="T6" fmla="*/ 115 w 115"/>
              <a:gd name="T7" fmla="*/ 57 h 115"/>
            </a:gdLst>
            <a:ahLst/>
            <a:cxnLst>
              <a:cxn ang="0">
                <a:pos x="T0" y="T1"/>
              </a:cxn>
              <a:cxn ang="0">
                <a:pos x="T2" y="T3"/>
              </a:cxn>
              <a:cxn ang="0">
                <a:pos x="T4" y="T5"/>
              </a:cxn>
              <a:cxn ang="0">
                <a:pos x="T6" y="T7"/>
              </a:cxn>
            </a:cxnLst>
            <a:rect l="0" t="0" r="r" b="b"/>
            <a:pathLst>
              <a:path w="115" h="115">
                <a:moveTo>
                  <a:pt x="115" y="57"/>
                </a:moveTo>
                <a:lnTo>
                  <a:pt x="0" y="115"/>
                </a:lnTo>
                <a:cubicBezTo>
                  <a:pt x="18" y="79"/>
                  <a:pt x="18" y="36"/>
                  <a:pt x="0" y="0"/>
                </a:cubicBezTo>
                <a:lnTo>
                  <a:pt x="115" y="57"/>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5" name="Rectangle 443">
            <a:extLst>
              <a:ext uri="{FF2B5EF4-FFF2-40B4-BE49-F238E27FC236}">
                <a16:creationId xmlns:a16="http://schemas.microsoft.com/office/drawing/2014/main" id="{F3E23363-E090-49F0-9B1E-64674DABA3A2}"/>
              </a:ext>
            </a:extLst>
          </p:cNvPr>
          <p:cNvSpPr>
            <a:spLocks noChangeArrowheads="1"/>
          </p:cNvSpPr>
          <p:nvPr/>
        </p:nvSpPr>
        <p:spPr bwMode="auto">
          <a:xfrm>
            <a:off x="3051757" y="1741969"/>
            <a:ext cx="564232" cy="2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Operating policies,</a:t>
            </a:r>
          </a:p>
          <a:p>
            <a:pPr defTabSz="464515"/>
            <a:r>
              <a:rPr lang="da-DK" altLang="da-DK" sz="508" dirty="0">
                <a:solidFill>
                  <a:srgbClr val="000000"/>
                </a:solidFill>
                <a:latin typeface="Calibri" panose="020F0502020204030204" pitchFamily="34" charset="0"/>
                <a:cs typeface="+mn-cs"/>
              </a:rPr>
              <a:t> procedures and stanards </a:t>
            </a:r>
          </a:p>
        </p:txBody>
      </p:sp>
      <p:sp>
        <p:nvSpPr>
          <p:cNvPr id="47" name="Rectangle 445">
            <a:extLst>
              <a:ext uri="{FF2B5EF4-FFF2-40B4-BE49-F238E27FC236}">
                <a16:creationId xmlns:a16="http://schemas.microsoft.com/office/drawing/2014/main" id="{31295DB2-BF44-4A67-9AE3-4526852313C1}"/>
              </a:ext>
            </a:extLst>
          </p:cNvPr>
          <p:cNvSpPr>
            <a:spLocks noChangeArrowheads="1"/>
          </p:cNvSpPr>
          <p:nvPr/>
        </p:nvSpPr>
        <p:spPr bwMode="auto">
          <a:xfrm>
            <a:off x="2593448" y="4368077"/>
            <a:ext cx="25808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standards</a:t>
            </a:r>
            <a:endParaRPr lang="da-DK" altLang="da-DK" sz="914" dirty="0">
              <a:solidFill>
                <a:prstClr val="black"/>
              </a:solidFill>
              <a:cs typeface="+mn-cs"/>
            </a:endParaRPr>
          </a:p>
        </p:txBody>
      </p:sp>
      <p:sp>
        <p:nvSpPr>
          <p:cNvPr id="48" name="Rectangle 446">
            <a:extLst>
              <a:ext uri="{FF2B5EF4-FFF2-40B4-BE49-F238E27FC236}">
                <a16:creationId xmlns:a16="http://schemas.microsoft.com/office/drawing/2014/main" id="{606FA0C5-6113-4811-B3D9-F6223823943D}"/>
              </a:ext>
            </a:extLst>
          </p:cNvPr>
          <p:cNvSpPr>
            <a:spLocks noChangeArrowheads="1"/>
          </p:cNvSpPr>
          <p:nvPr/>
        </p:nvSpPr>
        <p:spPr bwMode="auto">
          <a:xfrm>
            <a:off x="2856341" y="4368077"/>
            <a:ext cx="1442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 </a:t>
            </a:r>
            <a:endParaRPr lang="da-DK" altLang="da-DK" sz="914">
              <a:solidFill>
                <a:prstClr val="black"/>
              </a:solidFill>
              <a:cs typeface="+mn-cs"/>
            </a:endParaRPr>
          </a:p>
        </p:txBody>
      </p:sp>
      <p:sp>
        <p:nvSpPr>
          <p:cNvPr id="49" name="Rectangle 447">
            <a:extLst>
              <a:ext uri="{FF2B5EF4-FFF2-40B4-BE49-F238E27FC236}">
                <a16:creationId xmlns:a16="http://schemas.microsoft.com/office/drawing/2014/main" id="{4FC793BA-625F-46B1-984A-DE7610A57D40}"/>
              </a:ext>
            </a:extLst>
          </p:cNvPr>
          <p:cNvSpPr>
            <a:spLocks noChangeArrowheads="1"/>
          </p:cNvSpPr>
          <p:nvPr/>
        </p:nvSpPr>
        <p:spPr bwMode="auto">
          <a:xfrm>
            <a:off x="2870856" y="4368077"/>
            <a:ext cx="3366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p</a:t>
            </a:r>
            <a:endParaRPr lang="da-DK" altLang="da-DK" sz="914">
              <a:solidFill>
                <a:prstClr val="black"/>
              </a:solidFill>
              <a:cs typeface="+mn-cs"/>
            </a:endParaRPr>
          </a:p>
        </p:txBody>
      </p:sp>
      <p:sp>
        <p:nvSpPr>
          <p:cNvPr id="50" name="Rectangle 448">
            <a:extLst>
              <a:ext uri="{FF2B5EF4-FFF2-40B4-BE49-F238E27FC236}">
                <a16:creationId xmlns:a16="http://schemas.microsoft.com/office/drawing/2014/main" id="{D1111592-E71A-4B47-9F76-62DBF1C0AC52}"/>
              </a:ext>
            </a:extLst>
          </p:cNvPr>
          <p:cNvSpPr>
            <a:spLocks noChangeArrowheads="1"/>
          </p:cNvSpPr>
          <p:nvPr/>
        </p:nvSpPr>
        <p:spPr bwMode="auto">
          <a:xfrm>
            <a:off x="2905533" y="4368077"/>
            <a:ext cx="25167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roposals; </a:t>
            </a:r>
            <a:endParaRPr lang="da-DK" altLang="da-DK" sz="914">
              <a:solidFill>
                <a:prstClr val="black"/>
              </a:solidFill>
              <a:cs typeface="+mn-cs"/>
            </a:endParaRPr>
          </a:p>
        </p:txBody>
      </p:sp>
      <p:sp>
        <p:nvSpPr>
          <p:cNvPr id="51" name="Rectangle 449">
            <a:extLst>
              <a:ext uri="{FF2B5EF4-FFF2-40B4-BE49-F238E27FC236}">
                <a16:creationId xmlns:a16="http://schemas.microsoft.com/office/drawing/2014/main" id="{7033538A-C1B3-4235-A078-B5FD20721FD7}"/>
              </a:ext>
            </a:extLst>
          </p:cNvPr>
          <p:cNvSpPr>
            <a:spLocks noChangeArrowheads="1"/>
          </p:cNvSpPr>
          <p:nvPr/>
        </p:nvSpPr>
        <p:spPr bwMode="auto">
          <a:xfrm>
            <a:off x="2628931" y="4434203"/>
            <a:ext cx="522579"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Recommendations; </a:t>
            </a:r>
            <a:endParaRPr lang="da-DK" altLang="da-DK" sz="914" dirty="0">
              <a:solidFill>
                <a:prstClr val="black"/>
              </a:solidFill>
              <a:cs typeface="+mn-cs"/>
            </a:endParaRPr>
          </a:p>
        </p:txBody>
      </p:sp>
      <p:sp>
        <p:nvSpPr>
          <p:cNvPr id="52" name="Rectangle 450">
            <a:extLst>
              <a:ext uri="{FF2B5EF4-FFF2-40B4-BE49-F238E27FC236}">
                <a16:creationId xmlns:a16="http://schemas.microsoft.com/office/drawing/2014/main" id="{3891A916-2D62-462A-BBEA-6688FEA779E8}"/>
              </a:ext>
            </a:extLst>
          </p:cNvPr>
          <p:cNvSpPr>
            <a:spLocks noChangeArrowheads="1"/>
          </p:cNvSpPr>
          <p:nvPr/>
        </p:nvSpPr>
        <p:spPr bwMode="auto">
          <a:xfrm>
            <a:off x="2607157" y="4499524"/>
            <a:ext cx="528991"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Risk analysis reports</a:t>
            </a:r>
            <a:endParaRPr lang="da-DK" altLang="da-DK" sz="914">
              <a:solidFill>
                <a:prstClr val="black"/>
              </a:solidFill>
              <a:cs typeface="+mn-cs"/>
            </a:endParaRPr>
          </a:p>
        </p:txBody>
      </p:sp>
      <p:sp>
        <p:nvSpPr>
          <p:cNvPr id="53" name="Freeform 451">
            <a:extLst>
              <a:ext uri="{FF2B5EF4-FFF2-40B4-BE49-F238E27FC236}">
                <a16:creationId xmlns:a16="http://schemas.microsoft.com/office/drawing/2014/main" id="{35B5C93A-E849-4A2B-88D8-C8AC306EC34B}"/>
              </a:ext>
            </a:extLst>
          </p:cNvPr>
          <p:cNvSpPr>
            <a:spLocks/>
          </p:cNvSpPr>
          <p:nvPr/>
        </p:nvSpPr>
        <p:spPr bwMode="auto">
          <a:xfrm>
            <a:off x="2457163" y="4599520"/>
            <a:ext cx="724972" cy="309665"/>
          </a:xfrm>
          <a:custGeom>
            <a:avLst/>
            <a:gdLst>
              <a:gd name="T0" fmla="*/ 2057 w 2117"/>
              <a:gd name="T1" fmla="*/ 907 h 907"/>
              <a:gd name="T2" fmla="*/ 2117 w 2117"/>
              <a:gd name="T3" fmla="*/ 846 h 907"/>
              <a:gd name="T4" fmla="*/ 2117 w 2117"/>
              <a:gd name="T5" fmla="*/ 60 h 907"/>
              <a:gd name="T6" fmla="*/ 2057 w 2117"/>
              <a:gd name="T7" fmla="*/ 0 h 907"/>
              <a:gd name="T8" fmla="*/ 61 w 2117"/>
              <a:gd name="T9" fmla="*/ 0 h 907"/>
              <a:gd name="T10" fmla="*/ 0 w 2117"/>
              <a:gd name="T11" fmla="*/ 60 h 907"/>
              <a:gd name="T12" fmla="*/ 0 w 2117"/>
              <a:gd name="T13" fmla="*/ 846 h 907"/>
              <a:gd name="T14" fmla="*/ 61 w 2117"/>
              <a:gd name="T15" fmla="*/ 907 h 907"/>
              <a:gd name="T16" fmla="*/ 2057 w 2117"/>
              <a:gd name="T17"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907">
                <a:moveTo>
                  <a:pt x="2057" y="907"/>
                </a:moveTo>
                <a:cubicBezTo>
                  <a:pt x="2090" y="907"/>
                  <a:pt x="2117" y="880"/>
                  <a:pt x="2117" y="846"/>
                </a:cubicBezTo>
                <a:lnTo>
                  <a:pt x="2117" y="60"/>
                </a:lnTo>
                <a:cubicBezTo>
                  <a:pt x="2117" y="27"/>
                  <a:pt x="2090" y="0"/>
                  <a:pt x="2057" y="0"/>
                </a:cubicBezTo>
                <a:lnTo>
                  <a:pt x="61" y="0"/>
                </a:lnTo>
                <a:cubicBezTo>
                  <a:pt x="28" y="0"/>
                  <a:pt x="0" y="27"/>
                  <a:pt x="0" y="60"/>
                </a:cubicBezTo>
                <a:lnTo>
                  <a:pt x="0" y="846"/>
                </a:lnTo>
                <a:cubicBezTo>
                  <a:pt x="0" y="880"/>
                  <a:pt x="28" y="907"/>
                  <a:pt x="61" y="907"/>
                </a:cubicBezTo>
                <a:lnTo>
                  <a:pt x="2057" y="907"/>
                </a:lnTo>
                <a:close/>
              </a:path>
            </a:pathLst>
          </a:custGeom>
          <a:solidFill>
            <a:srgbClr val="CED9FF"/>
          </a:solidFill>
          <a:ln w="19050">
            <a:solidFill>
              <a:srgbClr val="000000"/>
            </a:solidFill>
            <a:prstDash val="solid"/>
            <a:round/>
            <a:headEnd/>
            <a:tailEnd/>
          </a:ln>
        </p:spPr>
        <p:txBody>
          <a:bodyPr vert="horz" wrap="square" lIns="46450" tIns="36575" rIns="46450" bIns="36575" numCol="1" anchor="ctr" anchorCtr="0" compatLnSpc="1">
            <a:prstTxWarp prst="textNoShape">
              <a:avLst/>
            </a:prstTxWarp>
          </a:bodyPr>
          <a:lstStyle/>
          <a:p>
            <a:pPr algn="ctr" defTabSz="464515" eaLnBrk="0" hangingPunct="0"/>
            <a:r>
              <a:rPr lang="da-DK" altLang="da-DK" sz="610" b="1" i="1" kern="0" dirty="0" err="1">
                <a:solidFill>
                  <a:srgbClr val="000000"/>
                </a:solidFill>
                <a:latin typeface="Calibri" panose="020F0502020204030204" pitchFamily="34" charset="0"/>
                <a:cs typeface="+mn-cs"/>
              </a:rPr>
              <a:t>Establish</a:t>
            </a:r>
            <a:r>
              <a:rPr lang="da-DK" altLang="da-DK" sz="610" b="1" i="1" kern="0" dirty="0">
                <a:solidFill>
                  <a:srgbClr val="000000"/>
                </a:solidFill>
                <a:latin typeface="Calibri" panose="020F0502020204030204" pitchFamily="34" charset="0"/>
                <a:cs typeface="+mn-cs"/>
              </a:rPr>
              <a:t> </a:t>
            </a:r>
            <a:br>
              <a:rPr lang="da-DK" altLang="da-DK" sz="610" b="1" i="1" kern="0" dirty="0">
                <a:solidFill>
                  <a:srgbClr val="000000"/>
                </a:solidFill>
                <a:latin typeface="Calibri" panose="020F0502020204030204" pitchFamily="34" charset="0"/>
                <a:cs typeface="+mn-cs"/>
              </a:rPr>
            </a:br>
            <a:r>
              <a:rPr lang="da-DK" altLang="da-DK" sz="610" b="1" i="1" kern="0" dirty="0">
                <a:solidFill>
                  <a:srgbClr val="000000"/>
                </a:solidFill>
                <a:latin typeface="Calibri" panose="020F0502020204030204" pitchFamily="34" charset="0"/>
                <a:cs typeface="+mn-cs"/>
              </a:rPr>
              <a:t>Standards </a:t>
            </a:r>
            <a:r>
              <a:rPr lang="da-DK" altLang="da-DK" sz="610" b="1" i="1" dirty="0">
                <a:solidFill>
                  <a:srgbClr val="000000"/>
                </a:solidFill>
                <a:latin typeface="Calibri" panose="020F0502020204030204" pitchFamily="34" charset="0"/>
                <a:cs typeface="+mn-cs"/>
              </a:rPr>
              <a:t>and </a:t>
            </a:r>
            <a:r>
              <a:rPr lang="da-DK" altLang="da-DK" sz="610" b="1" i="1" dirty="0" err="1">
                <a:solidFill>
                  <a:srgbClr val="000000"/>
                </a:solidFill>
                <a:latin typeface="Calibri" panose="020F0502020204030204" pitchFamily="34" charset="0"/>
                <a:cs typeface="+mn-cs"/>
              </a:rPr>
              <a:t>Policies</a:t>
            </a:r>
            <a:endParaRPr lang="da-DK" altLang="da-DK" sz="914" dirty="0">
              <a:solidFill>
                <a:prstClr val="black"/>
              </a:solidFill>
              <a:latin typeface="Arial" panose="020B0604020202020204" pitchFamily="34" charset="0"/>
              <a:cs typeface="+mn-cs"/>
            </a:endParaRPr>
          </a:p>
        </p:txBody>
      </p:sp>
      <p:sp>
        <p:nvSpPr>
          <p:cNvPr id="58" name="Freeform 456">
            <a:extLst>
              <a:ext uri="{FF2B5EF4-FFF2-40B4-BE49-F238E27FC236}">
                <a16:creationId xmlns:a16="http://schemas.microsoft.com/office/drawing/2014/main" id="{CF592DED-8DDF-48E4-B76A-1F23A6AF2E21}"/>
              </a:ext>
            </a:extLst>
          </p:cNvPr>
          <p:cNvSpPr>
            <a:spLocks/>
          </p:cNvSpPr>
          <p:nvPr/>
        </p:nvSpPr>
        <p:spPr bwMode="auto">
          <a:xfrm>
            <a:off x="2048308" y="2324608"/>
            <a:ext cx="2795859" cy="229830"/>
          </a:xfrm>
          <a:custGeom>
            <a:avLst/>
            <a:gdLst>
              <a:gd name="T0" fmla="*/ 8167 w 8167"/>
              <a:gd name="T1" fmla="*/ 25 h 671"/>
              <a:gd name="T2" fmla="*/ 4727 w 8167"/>
              <a:gd name="T3" fmla="*/ 25 h 671"/>
              <a:gd name="T4" fmla="*/ 4702 w 8167"/>
              <a:gd name="T5" fmla="*/ 0 h 671"/>
              <a:gd name="T6" fmla="*/ 4677 w 8167"/>
              <a:gd name="T7" fmla="*/ 25 h 671"/>
              <a:gd name="T8" fmla="*/ 4410 w 8167"/>
              <a:gd name="T9" fmla="*/ 25 h 671"/>
              <a:gd name="T10" fmla="*/ 4384 w 8167"/>
              <a:gd name="T11" fmla="*/ 0 h 671"/>
              <a:gd name="T12" fmla="*/ 4359 w 8167"/>
              <a:gd name="T13" fmla="*/ 25 h 671"/>
              <a:gd name="T14" fmla="*/ 3276 w 8167"/>
              <a:gd name="T15" fmla="*/ 25 h 671"/>
              <a:gd name="T16" fmla="*/ 3251 w 8167"/>
              <a:gd name="T17" fmla="*/ 0 h 671"/>
              <a:gd name="T18" fmla="*/ 3225 w 8167"/>
              <a:gd name="T19" fmla="*/ 25 h 671"/>
              <a:gd name="T20" fmla="*/ 2550 w 8167"/>
              <a:gd name="T21" fmla="*/ 25 h 671"/>
              <a:gd name="T22" fmla="*/ 2525 w 8167"/>
              <a:gd name="T23" fmla="*/ 0 h 671"/>
              <a:gd name="T24" fmla="*/ 2500 w 8167"/>
              <a:gd name="T25" fmla="*/ 25 h 671"/>
              <a:gd name="T26" fmla="*/ 2369 w 8167"/>
              <a:gd name="T27" fmla="*/ 25 h 671"/>
              <a:gd name="T28" fmla="*/ 2343 w 8167"/>
              <a:gd name="T29" fmla="*/ 0 h 671"/>
              <a:gd name="T30" fmla="*/ 2318 w 8167"/>
              <a:gd name="T31" fmla="*/ 25 h 671"/>
              <a:gd name="T32" fmla="*/ 0 w 8167"/>
              <a:gd name="T33" fmla="*/ 25 h 671"/>
              <a:gd name="T34" fmla="*/ 0 w 8167"/>
              <a:gd name="T35" fmla="*/ 67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67" h="671">
                <a:moveTo>
                  <a:pt x="8167" y="25"/>
                </a:moveTo>
                <a:lnTo>
                  <a:pt x="4727" y="25"/>
                </a:lnTo>
                <a:cubicBezTo>
                  <a:pt x="4727" y="11"/>
                  <a:pt x="4716" y="0"/>
                  <a:pt x="4702" y="0"/>
                </a:cubicBezTo>
                <a:cubicBezTo>
                  <a:pt x="4688" y="0"/>
                  <a:pt x="4677" y="11"/>
                  <a:pt x="4677" y="25"/>
                </a:cubicBezTo>
                <a:lnTo>
                  <a:pt x="4410" y="25"/>
                </a:lnTo>
                <a:cubicBezTo>
                  <a:pt x="4410" y="11"/>
                  <a:pt x="4398" y="0"/>
                  <a:pt x="4384" y="0"/>
                </a:cubicBezTo>
                <a:cubicBezTo>
                  <a:pt x="4370" y="0"/>
                  <a:pt x="4359" y="11"/>
                  <a:pt x="4359" y="25"/>
                </a:cubicBezTo>
                <a:lnTo>
                  <a:pt x="3276" y="25"/>
                </a:lnTo>
                <a:cubicBezTo>
                  <a:pt x="3276" y="11"/>
                  <a:pt x="3264" y="0"/>
                  <a:pt x="3251" y="0"/>
                </a:cubicBezTo>
                <a:cubicBezTo>
                  <a:pt x="3237" y="0"/>
                  <a:pt x="3225" y="11"/>
                  <a:pt x="3225" y="25"/>
                </a:cubicBezTo>
                <a:lnTo>
                  <a:pt x="2550" y="25"/>
                </a:lnTo>
                <a:cubicBezTo>
                  <a:pt x="2550" y="11"/>
                  <a:pt x="2539" y="0"/>
                  <a:pt x="2525" y="0"/>
                </a:cubicBezTo>
                <a:cubicBezTo>
                  <a:pt x="2511" y="0"/>
                  <a:pt x="2500" y="11"/>
                  <a:pt x="2500" y="25"/>
                </a:cubicBezTo>
                <a:lnTo>
                  <a:pt x="2369" y="25"/>
                </a:lnTo>
                <a:cubicBezTo>
                  <a:pt x="2369" y="11"/>
                  <a:pt x="2357" y="0"/>
                  <a:pt x="2343" y="0"/>
                </a:cubicBezTo>
                <a:cubicBezTo>
                  <a:pt x="2330" y="0"/>
                  <a:pt x="2318" y="11"/>
                  <a:pt x="2318" y="25"/>
                </a:cubicBezTo>
                <a:lnTo>
                  <a:pt x="0" y="25"/>
                </a:lnTo>
                <a:lnTo>
                  <a:pt x="0" y="671"/>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59" name="Freeform 457">
            <a:extLst>
              <a:ext uri="{FF2B5EF4-FFF2-40B4-BE49-F238E27FC236}">
                <a16:creationId xmlns:a16="http://schemas.microsoft.com/office/drawing/2014/main" id="{AD80925D-A725-409C-91F1-8EA7DBA2AA18}"/>
              </a:ext>
            </a:extLst>
          </p:cNvPr>
          <p:cNvSpPr>
            <a:spLocks/>
          </p:cNvSpPr>
          <p:nvPr/>
        </p:nvSpPr>
        <p:spPr bwMode="auto">
          <a:xfrm>
            <a:off x="4834491" y="2313318"/>
            <a:ext cx="39514" cy="39515"/>
          </a:xfrm>
          <a:custGeom>
            <a:avLst/>
            <a:gdLst>
              <a:gd name="T0" fmla="*/ 116 w 116"/>
              <a:gd name="T1" fmla="*/ 58 h 116"/>
              <a:gd name="T2" fmla="*/ 0 w 116"/>
              <a:gd name="T3" fmla="*/ 116 h 116"/>
              <a:gd name="T4" fmla="*/ 0 w 116"/>
              <a:gd name="T5" fmla="*/ 0 h 116"/>
              <a:gd name="T6" fmla="*/ 116 w 116"/>
              <a:gd name="T7" fmla="*/ 58 h 116"/>
            </a:gdLst>
            <a:ahLst/>
            <a:cxnLst>
              <a:cxn ang="0">
                <a:pos x="T0" y="T1"/>
              </a:cxn>
              <a:cxn ang="0">
                <a:pos x="T2" y="T3"/>
              </a:cxn>
              <a:cxn ang="0">
                <a:pos x="T4" y="T5"/>
              </a:cxn>
              <a:cxn ang="0">
                <a:pos x="T6" y="T7"/>
              </a:cxn>
            </a:cxnLst>
            <a:rect l="0" t="0" r="r" b="b"/>
            <a:pathLst>
              <a:path w="116" h="116">
                <a:moveTo>
                  <a:pt x="116" y="58"/>
                </a:moveTo>
                <a:lnTo>
                  <a:pt x="0" y="116"/>
                </a:lnTo>
                <a:cubicBezTo>
                  <a:pt x="19" y="79"/>
                  <a:pt x="19" y="37"/>
                  <a:pt x="0" y="0"/>
                </a:cubicBezTo>
                <a:lnTo>
                  <a:pt x="116" y="58"/>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0" name="Freeform 458">
            <a:extLst>
              <a:ext uri="{FF2B5EF4-FFF2-40B4-BE49-F238E27FC236}">
                <a16:creationId xmlns:a16="http://schemas.microsoft.com/office/drawing/2014/main" id="{3C5316C6-4E67-4215-A621-62514DDE55BF}"/>
              </a:ext>
            </a:extLst>
          </p:cNvPr>
          <p:cNvSpPr>
            <a:spLocks/>
          </p:cNvSpPr>
          <p:nvPr/>
        </p:nvSpPr>
        <p:spPr bwMode="auto">
          <a:xfrm>
            <a:off x="2028954" y="2544760"/>
            <a:ext cx="39514" cy="39515"/>
          </a:xfrm>
          <a:custGeom>
            <a:avLst/>
            <a:gdLst>
              <a:gd name="T0" fmla="*/ 115 w 230"/>
              <a:gd name="T1" fmla="*/ 230 h 230"/>
              <a:gd name="T2" fmla="*/ 0 w 230"/>
              <a:gd name="T3" fmla="*/ 0 h 230"/>
              <a:gd name="T4" fmla="*/ 230 w 230"/>
              <a:gd name="T5" fmla="*/ 0 h 230"/>
              <a:gd name="T6" fmla="*/ 115 w 230"/>
              <a:gd name="T7" fmla="*/ 230 h 230"/>
            </a:gdLst>
            <a:ahLst/>
            <a:cxnLst>
              <a:cxn ang="0">
                <a:pos x="T0" y="T1"/>
              </a:cxn>
              <a:cxn ang="0">
                <a:pos x="T2" y="T3"/>
              </a:cxn>
              <a:cxn ang="0">
                <a:pos x="T4" y="T5"/>
              </a:cxn>
              <a:cxn ang="0">
                <a:pos x="T6" y="T7"/>
              </a:cxn>
            </a:cxnLst>
            <a:rect l="0" t="0" r="r" b="b"/>
            <a:pathLst>
              <a:path w="230" h="230">
                <a:moveTo>
                  <a:pt x="115" y="230"/>
                </a:moveTo>
                <a:lnTo>
                  <a:pt x="0" y="0"/>
                </a:lnTo>
                <a:cubicBezTo>
                  <a:pt x="72" y="36"/>
                  <a:pt x="158" y="36"/>
                  <a:pt x="230" y="0"/>
                </a:cubicBezTo>
                <a:lnTo>
                  <a:pt x="115" y="23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1" name="Freeform 459">
            <a:extLst>
              <a:ext uri="{FF2B5EF4-FFF2-40B4-BE49-F238E27FC236}">
                <a16:creationId xmlns:a16="http://schemas.microsoft.com/office/drawing/2014/main" id="{A547B0A2-1980-448C-BB3B-FC3ABF098861}"/>
              </a:ext>
            </a:extLst>
          </p:cNvPr>
          <p:cNvSpPr>
            <a:spLocks/>
          </p:cNvSpPr>
          <p:nvPr/>
        </p:nvSpPr>
        <p:spPr bwMode="auto">
          <a:xfrm>
            <a:off x="977382" y="2789106"/>
            <a:ext cx="1479781" cy="1918474"/>
          </a:xfrm>
          <a:custGeom>
            <a:avLst/>
            <a:gdLst>
              <a:gd name="T0" fmla="*/ 1835 w 1835"/>
              <a:gd name="T1" fmla="*/ 2379 h 2379"/>
              <a:gd name="T2" fmla="*/ 0 w 1835"/>
              <a:gd name="T3" fmla="*/ 2379 h 2379"/>
              <a:gd name="T4" fmla="*/ 0 w 1835"/>
              <a:gd name="T5" fmla="*/ 0 h 2379"/>
              <a:gd name="T6" fmla="*/ 1067 w 1835"/>
              <a:gd name="T7" fmla="*/ 0 h 2379"/>
            </a:gdLst>
            <a:ahLst/>
            <a:cxnLst>
              <a:cxn ang="0">
                <a:pos x="T0" y="T1"/>
              </a:cxn>
              <a:cxn ang="0">
                <a:pos x="T2" y="T3"/>
              </a:cxn>
              <a:cxn ang="0">
                <a:pos x="T4" y="T5"/>
              </a:cxn>
              <a:cxn ang="0">
                <a:pos x="T6" y="T7"/>
              </a:cxn>
            </a:cxnLst>
            <a:rect l="0" t="0" r="r" b="b"/>
            <a:pathLst>
              <a:path w="1835" h="2379">
                <a:moveTo>
                  <a:pt x="1835" y="2379"/>
                </a:moveTo>
                <a:lnTo>
                  <a:pt x="0" y="2379"/>
                </a:lnTo>
                <a:lnTo>
                  <a:pt x="0" y="0"/>
                </a:lnTo>
                <a:lnTo>
                  <a:pt x="1067" y="0"/>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2" name="Freeform 460">
            <a:extLst>
              <a:ext uri="{FF2B5EF4-FFF2-40B4-BE49-F238E27FC236}">
                <a16:creationId xmlns:a16="http://schemas.microsoft.com/office/drawing/2014/main" id="{A9D43319-85C4-480A-982B-550598BD4A14}"/>
              </a:ext>
            </a:extLst>
          </p:cNvPr>
          <p:cNvSpPr>
            <a:spLocks/>
          </p:cNvSpPr>
          <p:nvPr/>
        </p:nvSpPr>
        <p:spPr bwMode="auto">
          <a:xfrm>
            <a:off x="1828156" y="2768945"/>
            <a:ext cx="39514" cy="39515"/>
          </a:xfrm>
          <a:custGeom>
            <a:avLst/>
            <a:gdLst>
              <a:gd name="T0" fmla="*/ 231 w 231"/>
              <a:gd name="T1" fmla="*/ 115 h 230"/>
              <a:gd name="T2" fmla="*/ 0 w 231"/>
              <a:gd name="T3" fmla="*/ 230 h 230"/>
              <a:gd name="T4" fmla="*/ 0 w 231"/>
              <a:gd name="T5" fmla="*/ 0 h 230"/>
              <a:gd name="T6" fmla="*/ 231 w 231"/>
              <a:gd name="T7" fmla="*/ 115 h 230"/>
            </a:gdLst>
            <a:ahLst/>
            <a:cxnLst>
              <a:cxn ang="0">
                <a:pos x="T0" y="T1"/>
              </a:cxn>
              <a:cxn ang="0">
                <a:pos x="T2" y="T3"/>
              </a:cxn>
              <a:cxn ang="0">
                <a:pos x="T4" y="T5"/>
              </a:cxn>
              <a:cxn ang="0">
                <a:pos x="T6" y="T7"/>
              </a:cxn>
            </a:cxnLst>
            <a:rect l="0" t="0" r="r" b="b"/>
            <a:pathLst>
              <a:path w="231" h="230">
                <a:moveTo>
                  <a:pt x="231" y="115"/>
                </a:moveTo>
                <a:lnTo>
                  <a:pt x="0" y="230"/>
                </a:lnTo>
                <a:cubicBezTo>
                  <a:pt x="36" y="158"/>
                  <a:pt x="36" y="72"/>
                  <a:pt x="0" y="0"/>
                </a:cubicBezTo>
                <a:lnTo>
                  <a:pt x="231"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3" name="Rectangle 461">
            <a:extLst>
              <a:ext uri="{FF2B5EF4-FFF2-40B4-BE49-F238E27FC236}">
                <a16:creationId xmlns:a16="http://schemas.microsoft.com/office/drawing/2014/main" id="{C05997F5-4E7F-4F3A-9155-2E3AEBF4120B}"/>
              </a:ext>
            </a:extLst>
          </p:cNvPr>
          <p:cNvSpPr>
            <a:spLocks noChangeArrowheads="1"/>
          </p:cNvSpPr>
          <p:nvPr/>
        </p:nvSpPr>
        <p:spPr bwMode="auto">
          <a:xfrm>
            <a:off x="8302098" y="2860878"/>
            <a:ext cx="89768"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DIP</a:t>
            </a:r>
            <a:endParaRPr lang="da-DK" altLang="da-DK" sz="914">
              <a:solidFill>
                <a:prstClr val="black"/>
              </a:solidFill>
              <a:cs typeface="+mn-cs"/>
            </a:endParaRPr>
          </a:p>
        </p:txBody>
      </p:sp>
      <p:sp>
        <p:nvSpPr>
          <p:cNvPr id="64" name="Freeform 462">
            <a:extLst>
              <a:ext uri="{FF2B5EF4-FFF2-40B4-BE49-F238E27FC236}">
                <a16:creationId xmlns:a16="http://schemas.microsoft.com/office/drawing/2014/main" id="{B1CFDCC5-3AD0-45AD-8132-8144A28684BB}"/>
              </a:ext>
            </a:extLst>
          </p:cNvPr>
          <p:cNvSpPr>
            <a:spLocks/>
          </p:cNvSpPr>
          <p:nvPr/>
        </p:nvSpPr>
        <p:spPr bwMode="auto">
          <a:xfrm>
            <a:off x="5597364" y="2379444"/>
            <a:ext cx="998348" cy="1164471"/>
          </a:xfrm>
          <a:custGeom>
            <a:avLst/>
            <a:gdLst>
              <a:gd name="T0" fmla="*/ 1238 w 1238"/>
              <a:gd name="T1" fmla="*/ 1444 h 1444"/>
              <a:gd name="T2" fmla="*/ 752 w 1238"/>
              <a:gd name="T3" fmla="*/ 1444 h 1444"/>
              <a:gd name="T4" fmla="*/ 752 w 1238"/>
              <a:gd name="T5" fmla="*/ 0 h 1444"/>
              <a:gd name="T6" fmla="*/ 0 w 1238"/>
              <a:gd name="T7" fmla="*/ 0 h 1444"/>
            </a:gdLst>
            <a:ahLst/>
            <a:cxnLst>
              <a:cxn ang="0">
                <a:pos x="T0" y="T1"/>
              </a:cxn>
              <a:cxn ang="0">
                <a:pos x="T2" y="T3"/>
              </a:cxn>
              <a:cxn ang="0">
                <a:pos x="T4" y="T5"/>
              </a:cxn>
              <a:cxn ang="0">
                <a:pos x="T6" y="T7"/>
              </a:cxn>
            </a:cxnLst>
            <a:rect l="0" t="0" r="r" b="b"/>
            <a:pathLst>
              <a:path w="1238" h="1444">
                <a:moveTo>
                  <a:pt x="1238" y="1444"/>
                </a:moveTo>
                <a:lnTo>
                  <a:pt x="752" y="1444"/>
                </a:lnTo>
                <a:lnTo>
                  <a:pt x="752" y="0"/>
                </a:lnTo>
                <a:lnTo>
                  <a:pt x="0" y="0"/>
                </a:ln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5" name="Freeform 463">
            <a:extLst>
              <a:ext uri="{FF2B5EF4-FFF2-40B4-BE49-F238E27FC236}">
                <a16:creationId xmlns:a16="http://schemas.microsoft.com/office/drawing/2014/main" id="{0CA8504E-0EB0-433E-A5D0-ED308AC675A9}"/>
              </a:ext>
            </a:extLst>
          </p:cNvPr>
          <p:cNvSpPr>
            <a:spLocks/>
          </p:cNvSpPr>
          <p:nvPr/>
        </p:nvSpPr>
        <p:spPr bwMode="auto">
          <a:xfrm>
            <a:off x="6586036" y="3523755"/>
            <a:ext cx="39514" cy="39515"/>
          </a:xfrm>
          <a:custGeom>
            <a:avLst/>
            <a:gdLst>
              <a:gd name="T0" fmla="*/ 115 w 115"/>
              <a:gd name="T1" fmla="*/ 58 h 115"/>
              <a:gd name="T2" fmla="*/ 0 w 115"/>
              <a:gd name="T3" fmla="*/ 115 h 115"/>
              <a:gd name="T4" fmla="*/ 0 w 115"/>
              <a:gd name="T5" fmla="*/ 0 h 115"/>
              <a:gd name="T6" fmla="*/ 115 w 115"/>
              <a:gd name="T7" fmla="*/ 58 h 115"/>
            </a:gdLst>
            <a:ahLst/>
            <a:cxnLst>
              <a:cxn ang="0">
                <a:pos x="T0" y="T1"/>
              </a:cxn>
              <a:cxn ang="0">
                <a:pos x="T2" y="T3"/>
              </a:cxn>
              <a:cxn ang="0">
                <a:pos x="T4" y="T5"/>
              </a:cxn>
              <a:cxn ang="0">
                <a:pos x="T6" y="T7"/>
              </a:cxn>
            </a:cxnLst>
            <a:rect l="0" t="0" r="r" b="b"/>
            <a:pathLst>
              <a:path w="115" h="115">
                <a:moveTo>
                  <a:pt x="115" y="58"/>
                </a:moveTo>
                <a:lnTo>
                  <a:pt x="0" y="115"/>
                </a:lnTo>
                <a:cubicBezTo>
                  <a:pt x="18" y="79"/>
                  <a:pt x="18" y="36"/>
                  <a:pt x="0" y="0"/>
                </a:cubicBezTo>
                <a:lnTo>
                  <a:pt x="115" y="58"/>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6" name="Freeform 464">
            <a:extLst>
              <a:ext uri="{FF2B5EF4-FFF2-40B4-BE49-F238E27FC236}">
                <a16:creationId xmlns:a16="http://schemas.microsoft.com/office/drawing/2014/main" id="{445C885C-2676-4B76-8053-5D36486F5DAA}"/>
              </a:ext>
            </a:extLst>
          </p:cNvPr>
          <p:cNvSpPr>
            <a:spLocks/>
          </p:cNvSpPr>
          <p:nvPr/>
        </p:nvSpPr>
        <p:spPr bwMode="auto">
          <a:xfrm>
            <a:off x="5567526" y="2360090"/>
            <a:ext cx="39514" cy="39515"/>
          </a:xfrm>
          <a:custGeom>
            <a:avLst/>
            <a:gdLst>
              <a:gd name="T0" fmla="*/ 0 w 116"/>
              <a:gd name="T1" fmla="*/ 58 h 116"/>
              <a:gd name="T2" fmla="*/ 116 w 116"/>
              <a:gd name="T3" fmla="*/ 0 h 116"/>
              <a:gd name="T4" fmla="*/ 116 w 116"/>
              <a:gd name="T5" fmla="*/ 116 h 116"/>
              <a:gd name="T6" fmla="*/ 0 w 116"/>
              <a:gd name="T7" fmla="*/ 58 h 116"/>
            </a:gdLst>
            <a:ahLst/>
            <a:cxnLst>
              <a:cxn ang="0">
                <a:pos x="T0" y="T1"/>
              </a:cxn>
              <a:cxn ang="0">
                <a:pos x="T2" y="T3"/>
              </a:cxn>
              <a:cxn ang="0">
                <a:pos x="T4" y="T5"/>
              </a:cxn>
              <a:cxn ang="0">
                <a:pos x="T6" y="T7"/>
              </a:cxn>
            </a:cxnLst>
            <a:rect l="0" t="0" r="r" b="b"/>
            <a:pathLst>
              <a:path w="116" h="116">
                <a:moveTo>
                  <a:pt x="0" y="58"/>
                </a:moveTo>
                <a:lnTo>
                  <a:pt x="116" y="0"/>
                </a:lnTo>
                <a:cubicBezTo>
                  <a:pt x="98" y="37"/>
                  <a:pt x="98" y="79"/>
                  <a:pt x="116" y="116"/>
                </a:cubicBezTo>
                <a:lnTo>
                  <a:pt x="0" y="58"/>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7" name="Line 465">
            <a:extLst>
              <a:ext uri="{FF2B5EF4-FFF2-40B4-BE49-F238E27FC236}">
                <a16:creationId xmlns:a16="http://schemas.microsoft.com/office/drawing/2014/main" id="{09EECC00-E276-4DDB-8206-2205C1BBCEB1}"/>
              </a:ext>
            </a:extLst>
          </p:cNvPr>
          <p:cNvSpPr>
            <a:spLocks noChangeShapeType="1"/>
          </p:cNvSpPr>
          <p:nvPr/>
        </p:nvSpPr>
        <p:spPr bwMode="auto">
          <a:xfrm>
            <a:off x="5454627" y="3668104"/>
            <a:ext cx="1127376"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8" name="Freeform 466">
            <a:extLst>
              <a:ext uri="{FF2B5EF4-FFF2-40B4-BE49-F238E27FC236}">
                <a16:creationId xmlns:a16="http://schemas.microsoft.com/office/drawing/2014/main" id="{08E14C9A-6FC2-4598-A3B5-5602C669B2B0}"/>
              </a:ext>
            </a:extLst>
          </p:cNvPr>
          <p:cNvSpPr>
            <a:spLocks/>
          </p:cNvSpPr>
          <p:nvPr/>
        </p:nvSpPr>
        <p:spPr bwMode="auto">
          <a:xfrm>
            <a:off x="5417532" y="3643911"/>
            <a:ext cx="48385" cy="48385"/>
          </a:xfrm>
          <a:custGeom>
            <a:avLst/>
            <a:gdLst>
              <a:gd name="T0" fmla="*/ 0 w 141"/>
              <a:gd name="T1" fmla="*/ 70 h 141"/>
              <a:gd name="T2" fmla="*/ 141 w 141"/>
              <a:gd name="T3" fmla="*/ 0 h 141"/>
              <a:gd name="T4" fmla="*/ 141 w 141"/>
              <a:gd name="T5" fmla="*/ 141 h 141"/>
              <a:gd name="T6" fmla="*/ 0 w 141"/>
              <a:gd name="T7" fmla="*/ 70 h 141"/>
            </a:gdLst>
            <a:ahLst/>
            <a:cxnLst>
              <a:cxn ang="0">
                <a:pos x="T0" y="T1"/>
              </a:cxn>
              <a:cxn ang="0">
                <a:pos x="T2" y="T3"/>
              </a:cxn>
              <a:cxn ang="0">
                <a:pos x="T4" y="T5"/>
              </a:cxn>
              <a:cxn ang="0">
                <a:pos x="T6" y="T7"/>
              </a:cxn>
            </a:cxnLst>
            <a:rect l="0" t="0" r="r" b="b"/>
            <a:pathLst>
              <a:path w="141" h="141">
                <a:moveTo>
                  <a:pt x="0" y="70"/>
                </a:moveTo>
                <a:lnTo>
                  <a:pt x="141" y="0"/>
                </a:lnTo>
                <a:cubicBezTo>
                  <a:pt x="119" y="44"/>
                  <a:pt x="119" y="97"/>
                  <a:pt x="141" y="141"/>
                </a:cubicBezTo>
                <a:lnTo>
                  <a:pt x="0" y="7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69" name="Freeform 467">
            <a:extLst>
              <a:ext uri="{FF2B5EF4-FFF2-40B4-BE49-F238E27FC236}">
                <a16:creationId xmlns:a16="http://schemas.microsoft.com/office/drawing/2014/main" id="{9A91776C-8591-4CF0-87DE-7292D7E2A4D8}"/>
              </a:ext>
            </a:extLst>
          </p:cNvPr>
          <p:cNvSpPr>
            <a:spLocks/>
          </p:cNvSpPr>
          <p:nvPr/>
        </p:nvSpPr>
        <p:spPr bwMode="auto">
          <a:xfrm>
            <a:off x="6570713" y="3643911"/>
            <a:ext cx="47579" cy="48385"/>
          </a:xfrm>
          <a:custGeom>
            <a:avLst/>
            <a:gdLst>
              <a:gd name="T0" fmla="*/ 140 w 140"/>
              <a:gd name="T1" fmla="*/ 70 h 141"/>
              <a:gd name="T2" fmla="*/ 0 w 140"/>
              <a:gd name="T3" fmla="*/ 141 h 141"/>
              <a:gd name="T4" fmla="*/ 0 w 140"/>
              <a:gd name="T5" fmla="*/ 0 h 141"/>
              <a:gd name="T6" fmla="*/ 140 w 140"/>
              <a:gd name="T7" fmla="*/ 70 h 141"/>
            </a:gdLst>
            <a:ahLst/>
            <a:cxnLst>
              <a:cxn ang="0">
                <a:pos x="T0" y="T1"/>
              </a:cxn>
              <a:cxn ang="0">
                <a:pos x="T2" y="T3"/>
              </a:cxn>
              <a:cxn ang="0">
                <a:pos x="T4" y="T5"/>
              </a:cxn>
              <a:cxn ang="0">
                <a:pos x="T6" y="T7"/>
              </a:cxn>
            </a:cxnLst>
            <a:rect l="0" t="0" r="r" b="b"/>
            <a:pathLst>
              <a:path w="140" h="141">
                <a:moveTo>
                  <a:pt x="140" y="70"/>
                </a:moveTo>
                <a:lnTo>
                  <a:pt x="0" y="141"/>
                </a:lnTo>
                <a:cubicBezTo>
                  <a:pt x="22" y="97"/>
                  <a:pt x="22" y="44"/>
                  <a:pt x="0" y="0"/>
                </a:cubicBezTo>
                <a:lnTo>
                  <a:pt x="140" y="7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70" name="Freeform 468">
            <a:extLst>
              <a:ext uri="{FF2B5EF4-FFF2-40B4-BE49-F238E27FC236}">
                <a16:creationId xmlns:a16="http://schemas.microsoft.com/office/drawing/2014/main" id="{F4A7CA10-BDE2-45C3-B086-92831ED01562}"/>
              </a:ext>
            </a:extLst>
          </p:cNvPr>
          <p:cNvSpPr>
            <a:spLocks/>
          </p:cNvSpPr>
          <p:nvPr/>
        </p:nvSpPr>
        <p:spPr bwMode="auto">
          <a:xfrm>
            <a:off x="2518451" y="2738302"/>
            <a:ext cx="1678967" cy="660458"/>
          </a:xfrm>
          <a:custGeom>
            <a:avLst/>
            <a:gdLst>
              <a:gd name="T0" fmla="*/ 0 w 2082"/>
              <a:gd name="T1" fmla="*/ 819 h 819"/>
              <a:gd name="T2" fmla="*/ 657 w 2082"/>
              <a:gd name="T3" fmla="*/ 819 h 819"/>
              <a:gd name="T4" fmla="*/ 657 w 2082"/>
              <a:gd name="T5" fmla="*/ 0 h 819"/>
              <a:gd name="T6" fmla="*/ 2082 w 2082"/>
              <a:gd name="T7" fmla="*/ 0 h 819"/>
            </a:gdLst>
            <a:ahLst/>
            <a:cxnLst>
              <a:cxn ang="0">
                <a:pos x="T0" y="T1"/>
              </a:cxn>
              <a:cxn ang="0">
                <a:pos x="T2" y="T3"/>
              </a:cxn>
              <a:cxn ang="0">
                <a:pos x="T4" y="T5"/>
              </a:cxn>
              <a:cxn ang="0">
                <a:pos x="T6" y="T7"/>
              </a:cxn>
            </a:cxnLst>
            <a:rect l="0" t="0" r="r" b="b"/>
            <a:pathLst>
              <a:path w="2082" h="819">
                <a:moveTo>
                  <a:pt x="0" y="819"/>
                </a:moveTo>
                <a:lnTo>
                  <a:pt x="657" y="819"/>
                </a:lnTo>
                <a:lnTo>
                  <a:pt x="657" y="0"/>
                </a:lnTo>
                <a:lnTo>
                  <a:pt x="2082" y="0"/>
                </a:ln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71" name="Freeform 469">
            <a:extLst>
              <a:ext uri="{FF2B5EF4-FFF2-40B4-BE49-F238E27FC236}">
                <a16:creationId xmlns:a16="http://schemas.microsoft.com/office/drawing/2014/main" id="{02217273-EA3B-4797-AA2E-0BEDB4C2A585}"/>
              </a:ext>
            </a:extLst>
          </p:cNvPr>
          <p:cNvSpPr>
            <a:spLocks/>
          </p:cNvSpPr>
          <p:nvPr/>
        </p:nvSpPr>
        <p:spPr bwMode="auto">
          <a:xfrm>
            <a:off x="4187742" y="2718947"/>
            <a:ext cx="39514" cy="39515"/>
          </a:xfrm>
          <a:custGeom>
            <a:avLst/>
            <a:gdLst>
              <a:gd name="T0" fmla="*/ 115 w 115"/>
              <a:gd name="T1" fmla="*/ 57 h 115"/>
              <a:gd name="T2" fmla="*/ 0 w 115"/>
              <a:gd name="T3" fmla="*/ 115 h 115"/>
              <a:gd name="T4" fmla="*/ 0 w 115"/>
              <a:gd name="T5" fmla="*/ 0 h 115"/>
              <a:gd name="T6" fmla="*/ 115 w 115"/>
              <a:gd name="T7" fmla="*/ 57 h 115"/>
            </a:gdLst>
            <a:ahLst/>
            <a:cxnLst>
              <a:cxn ang="0">
                <a:pos x="T0" y="T1"/>
              </a:cxn>
              <a:cxn ang="0">
                <a:pos x="T2" y="T3"/>
              </a:cxn>
              <a:cxn ang="0">
                <a:pos x="T4" y="T5"/>
              </a:cxn>
              <a:cxn ang="0">
                <a:pos x="T6" y="T7"/>
              </a:cxn>
            </a:cxnLst>
            <a:rect l="0" t="0" r="r" b="b"/>
            <a:pathLst>
              <a:path w="115" h="115">
                <a:moveTo>
                  <a:pt x="115" y="57"/>
                </a:moveTo>
                <a:lnTo>
                  <a:pt x="0" y="115"/>
                </a:lnTo>
                <a:cubicBezTo>
                  <a:pt x="18" y="79"/>
                  <a:pt x="18" y="36"/>
                  <a:pt x="0" y="0"/>
                </a:cubicBezTo>
                <a:lnTo>
                  <a:pt x="115" y="57"/>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72" name="Line 470">
            <a:extLst>
              <a:ext uri="{FF2B5EF4-FFF2-40B4-BE49-F238E27FC236}">
                <a16:creationId xmlns:a16="http://schemas.microsoft.com/office/drawing/2014/main" id="{95B541F4-33C0-4F8E-8D42-CD5BB9E43023}"/>
              </a:ext>
            </a:extLst>
          </p:cNvPr>
          <p:cNvSpPr>
            <a:spLocks noChangeShapeType="1"/>
          </p:cNvSpPr>
          <p:nvPr/>
        </p:nvSpPr>
        <p:spPr bwMode="auto">
          <a:xfrm flipV="1">
            <a:off x="579010" y="3118125"/>
            <a:ext cx="558849" cy="1613"/>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73" name="Freeform 471">
            <a:extLst>
              <a:ext uri="{FF2B5EF4-FFF2-40B4-BE49-F238E27FC236}">
                <a16:creationId xmlns:a16="http://schemas.microsoft.com/office/drawing/2014/main" id="{57AC83FF-726A-457C-8911-856FFC84E5E8}"/>
              </a:ext>
            </a:extLst>
          </p:cNvPr>
          <p:cNvSpPr>
            <a:spLocks/>
          </p:cNvSpPr>
          <p:nvPr/>
        </p:nvSpPr>
        <p:spPr bwMode="auto">
          <a:xfrm>
            <a:off x="542721" y="3095545"/>
            <a:ext cx="48385" cy="48385"/>
          </a:xfrm>
          <a:custGeom>
            <a:avLst/>
            <a:gdLst>
              <a:gd name="T0" fmla="*/ 0 w 282"/>
              <a:gd name="T1" fmla="*/ 141 h 281"/>
              <a:gd name="T2" fmla="*/ 281 w 282"/>
              <a:gd name="T3" fmla="*/ 0 h 281"/>
              <a:gd name="T4" fmla="*/ 282 w 282"/>
              <a:gd name="T5" fmla="*/ 281 h 281"/>
              <a:gd name="T6" fmla="*/ 0 w 282"/>
              <a:gd name="T7" fmla="*/ 141 h 281"/>
            </a:gdLst>
            <a:ahLst/>
            <a:cxnLst>
              <a:cxn ang="0">
                <a:pos x="T0" y="T1"/>
              </a:cxn>
              <a:cxn ang="0">
                <a:pos x="T2" y="T3"/>
              </a:cxn>
              <a:cxn ang="0">
                <a:pos x="T4" y="T5"/>
              </a:cxn>
              <a:cxn ang="0">
                <a:pos x="T6" y="T7"/>
              </a:cxn>
            </a:cxnLst>
            <a:rect l="0" t="0" r="r" b="b"/>
            <a:pathLst>
              <a:path w="282" h="281">
                <a:moveTo>
                  <a:pt x="0" y="141"/>
                </a:moveTo>
                <a:lnTo>
                  <a:pt x="281" y="0"/>
                </a:lnTo>
                <a:cubicBezTo>
                  <a:pt x="237" y="88"/>
                  <a:pt x="238" y="193"/>
                  <a:pt x="282" y="281"/>
                </a:cubicBezTo>
                <a:lnTo>
                  <a:pt x="0" y="141"/>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74" name="Freeform 472">
            <a:extLst>
              <a:ext uri="{FF2B5EF4-FFF2-40B4-BE49-F238E27FC236}">
                <a16:creationId xmlns:a16="http://schemas.microsoft.com/office/drawing/2014/main" id="{B2706178-B7DD-41A6-8E60-83D0693FF865}"/>
              </a:ext>
            </a:extLst>
          </p:cNvPr>
          <p:cNvSpPr>
            <a:spLocks/>
          </p:cNvSpPr>
          <p:nvPr/>
        </p:nvSpPr>
        <p:spPr bwMode="auto">
          <a:xfrm>
            <a:off x="1125763" y="3094739"/>
            <a:ext cx="48385" cy="47579"/>
          </a:xfrm>
          <a:custGeom>
            <a:avLst/>
            <a:gdLst>
              <a:gd name="T0" fmla="*/ 282 w 282"/>
              <a:gd name="T1" fmla="*/ 140 h 282"/>
              <a:gd name="T2" fmla="*/ 1 w 282"/>
              <a:gd name="T3" fmla="*/ 282 h 282"/>
              <a:gd name="T4" fmla="*/ 0 w 282"/>
              <a:gd name="T5" fmla="*/ 0 h 282"/>
              <a:gd name="T6" fmla="*/ 282 w 282"/>
              <a:gd name="T7" fmla="*/ 140 h 282"/>
            </a:gdLst>
            <a:ahLst/>
            <a:cxnLst>
              <a:cxn ang="0">
                <a:pos x="T0" y="T1"/>
              </a:cxn>
              <a:cxn ang="0">
                <a:pos x="T2" y="T3"/>
              </a:cxn>
              <a:cxn ang="0">
                <a:pos x="T4" y="T5"/>
              </a:cxn>
              <a:cxn ang="0">
                <a:pos x="T6" y="T7"/>
              </a:cxn>
            </a:cxnLst>
            <a:rect l="0" t="0" r="r" b="b"/>
            <a:pathLst>
              <a:path w="282" h="282">
                <a:moveTo>
                  <a:pt x="282" y="140"/>
                </a:moveTo>
                <a:lnTo>
                  <a:pt x="1" y="282"/>
                </a:lnTo>
                <a:cubicBezTo>
                  <a:pt x="45" y="193"/>
                  <a:pt x="45" y="89"/>
                  <a:pt x="0" y="0"/>
                </a:cubicBezTo>
                <a:lnTo>
                  <a:pt x="282" y="14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75" name="Rectangle 473">
            <a:extLst>
              <a:ext uri="{FF2B5EF4-FFF2-40B4-BE49-F238E27FC236}">
                <a16:creationId xmlns:a16="http://schemas.microsoft.com/office/drawing/2014/main" id="{7EABBBF4-5BDE-4ABF-A606-526246972F95}"/>
              </a:ext>
            </a:extLst>
          </p:cNvPr>
          <p:cNvSpPr>
            <a:spLocks noChangeArrowheads="1"/>
          </p:cNvSpPr>
          <p:nvPr/>
        </p:nvSpPr>
        <p:spPr bwMode="auto">
          <a:xfrm>
            <a:off x="569333" y="2814105"/>
            <a:ext cx="211596"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Receipt </a:t>
            </a:r>
            <a:endParaRPr lang="da-DK" altLang="da-DK" sz="914">
              <a:solidFill>
                <a:prstClr val="black"/>
              </a:solidFill>
              <a:cs typeface="+mn-cs"/>
            </a:endParaRPr>
          </a:p>
        </p:txBody>
      </p:sp>
      <p:sp>
        <p:nvSpPr>
          <p:cNvPr id="76" name="Rectangle 474">
            <a:extLst>
              <a:ext uri="{FF2B5EF4-FFF2-40B4-BE49-F238E27FC236}">
                <a16:creationId xmlns:a16="http://schemas.microsoft.com/office/drawing/2014/main" id="{2940B0B3-2314-49CB-AB18-65962A7D6E60}"/>
              </a:ext>
            </a:extLst>
          </p:cNvPr>
          <p:cNvSpPr>
            <a:spLocks noChangeArrowheads="1"/>
          </p:cNvSpPr>
          <p:nvPr/>
        </p:nvSpPr>
        <p:spPr bwMode="auto">
          <a:xfrm>
            <a:off x="569333" y="2880232"/>
            <a:ext cx="352661"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a:solidFill>
                  <a:srgbClr val="000000"/>
                </a:solidFill>
                <a:latin typeface="Calibri" panose="020F0502020204030204" pitchFamily="34" charset="0"/>
                <a:cs typeface="+mn-cs"/>
              </a:rPr>
              <a:t>confirmation,</a:t>
            </a:r>
            <a:endParaRPr lang="da-DK" altLang="da-DK" sz="914">
              <a:solidFill>
                <a:prstClr val="black"/>
              </a:solidFill>
              <a:cs typeface="+mn-cs"/>
            </a:endParaRPr>
          </a:p>
        </p:txBody>
      </p:sp>
      <p:sp>
        <p:nvSpPr>
          <p:cNvPr id="77" name="Freeform 475">
            <a:extLst>
              <a:ext uri="{FF2B5EF4-FFF2-40B4-BE49-F238E27FC236}">
                <a16:creationId xmlns:a16="http://schemas.microsoft.com/office/drawing/2014/main" id="{9DEA6DA4-4D49-47C8-A6D6-2AC86D030715}"/>
              </a:ext>
            </a:extLst>
          </p:cNvPr>
          <p:cNvSpPr>
            <a:spLocks/>
          </p:cNvSpPr>
          <p:nvPr/>
        </p:nvSpPr>
        <p:spPr bwMode="auto">
          <a:xfrm>
            <a:off x="1629776" y="4754352"/>
            <a:ext cx="449983" cy="349180"/>
          </a:xfrm>
          <a:custGeom>
            <a:avLst/>
            <a:gdLst>
              <a:gd name="T0" fmla="*/ 2509 w 2630"/>
              <a:gd name="T1" fmla="*/ 2041 h 2041"/>
              <a:gd name="T2" fmla="*/ 2630 w 2630"/>
              <a:gd name="T3" fmla="*/ 1920 h 2041"/>
              <a:gd name="T4" fmla="*/ 2630 w 2630"/>
              <a:gd name="T5" fmla="*/ 121 h 2041"/>
              <a:gd name="T6" fmla="*/ 2509 w 2630"/>
              <a:gd name="T7" fmla="*/ 0 h 2041"/>
              <a:gd name="T8" fmla="*/ 121 w 2630"/>
              <a:gd name="T9" fmla="*/ 0 h 2041"/>
              <a:gd name="T10" fmla="*/ 0 w 2630"/>
              <a:gd name="T11" fmla="*/ 121 h 2041"/>
              <a:gd name="T12" fmla="*/ 0 w 2630"/>
              <a:gd name="T13" fmla="*/ 1920 h 2041"/>
              <a:gd name="T14" fmla="*/ 121 w 2630"/>
              <a:gd name="T15" fmla="*/ 2041 h 2041"/>
              <a:gd name="T16" fmla="*/ 2509 w 2630"/>
              <a:gd name="T17" fmla="*/ 2041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041">
                <a:moveTo>
                  <a:pt x="2509" y="2041"/>
                </a:moveTo>
                <a:cubicBezTo>
                  <a:pt x="2576" y="2041"/>
                  <a:pt x="2630" y="1987"/>
                  <a:pt x="2630" y="1920"/>
                </a:cubicBezTo>
                <a:lnTo>
                  <a:pt x="2630" y="121"/>
                </a:lnTo>
                <a:cubicBezTo>
                  <a:pt x="2630" y="54"/>
                  <a:pt x="2576" y="0"/>
                  <a:pt x="2509" y="0"/>
                </a:cubicBezTo>
                <a:lnTo>
                  <a:pt x="121" y="0"/>
                </a:lnTo>
                <a:cubicBezTo>
                  <a:pt x="54" y="0"/>
                  <a:pt x="0" y="54"/>
                  <a:pt x="0" y="121"/>
                </a:cubicBezTo>
                <a:lnTo>
                  <a:pt x="0" y="1920"/>
                </a:lnTo>
                <a:cubicBezTo>
                  <a:pt x="0" y="1987"/>
                  <a:pt x="54" y="2041"/>
                  <a:pt x="121" y="2041"/>
                </a:cubicBezTo>
                <a:lnTo>
                  <a:pt x="2509" y="2041"/>
                </a:lnTo>
                <a:close/>
              </a:path>
            </a:pathLst>
          </a:custGeom>
          <a:solidFill>
            <a:srgbClr val="CED9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dirty="0">
              <a:solidFill>
                <a:prstClr val="black"/>
              </a:solidFill>
              <a:latin typeface="Calibri" panose="020F0502020204030204"/>
              <a:cs typeface="+mn-cs"/>
            </a:endParaRPr>
          </a:p>
        </p:txBody>
      </p:sp>
      <p:sp>
        <p:nvSpPr>
          <p:cNvPr id="79" name="Rectangle 477">
            <a:extLst>
              <a:ext uri="{FF2B5EF4-FFF2-40B4-BE49-F238E27FC236}">
                <a16:creationId xmlns:a16="http://schemas.microsoft.com/office/drawing/2014/main" id="{136C5C21-EC0B-4C47-84C6-F21EDC31CDAD}"/>
              </a:ext>
            </a:extLst>
          </p:cNvPr>
          <p:cNvSpPr>
            <a:spLocks noChangeArrowheads="1"/>
          </p:cNvSpPr>
          <p:nvPr/>
        </p:nvSpPr>
        <p:spPr bwMode="auto">
          <a:xfrm>
            <a:off x="1765254" y="4837413"/>
            <a:ext cx="189154"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Check</a:t>
            </a:r>
            <a:endParaRPr lang="da-DK" altLang="da-DK" sz="914" dirty="0">
              <a:solidFill>
                <a:prstClr val="black"/>
              </a:solidFill>
              <a:cs typeface="+mn-cs"/>
            </a:endParaRPr>
          </a:p>
        </p:txBody>
      </p:sp>
      <p:sp>
        <p:nvSpPr>
          <p:cNvPr id="80" name="Rectangle 478">
            <a:extLst>
              <a:ext uri="{FF2B5EF4-FFF2-40B4-BE49-F238E27FC236}">
                <a16:creationId xmlns:a16="http://schemas.microsoft.com/office/drawing/2014/main" id="{5D3B6CB0-A2CE-4D8E-A55A-0FF449106848}"/>
              </a:ext>
            </a:extLst>
          </p:cNvPr>
          <p:cNvSpPr>
            <a:spLocks noChangeArrowheads="1"/>
          </p:cNvSpPr>
          <p:nvPr/>
        </p:nvSpPr>
        <p:spPr bwMode="auto">
          <a:xfrm>
            <a:off x="1668484" y="4917249"/>
            <a:ext cx="365485"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dirty="0">
                <a:solidFill>
                  <a:srgbClr val="000000"/>
                </a:solidFill>
                <a:latin typeface="Calibri" panose="020F0502020204030204" pitchFamily="34" charset="0"/>
                <a:cs typeface="+mn-cs"/>
              </a:rPr>
              <a:t>Submission</a:t>
            </a:r>
            <a:endParaRPr lang="da-DK" altLang="da-DK" sz="914" dirty="0">
              <a:solidFill>
                <a:prstClr val="black"/>
              </a:solidFill>
              <a:cs typeface="+mn-cs"/>
            </a:endParaRPr>
          </a:p>
        </p:txBody>
      </p:sp>
      <p:sp>
        <p:nvSpPr>
          <p:cNvPr id="81" name="Freeform 479">
            <a:extLst>
              <a:ext uri="{FF2B5EF4-FFF2-40B4-BE49-F238E27FC236}">
                <a16:creationId xmlns:a16="http://schemas.microsoft.com/office/drawing/2014/main" id="{EA649093-CDF5-43DB-B46C-51AC7E770677}"/>
              </a:ext>
            </a:extLst>
          </p:cNvPr>
          <p:cNvSpPr>
            <a:spLocks/>
          </p:cNvSpPr>
          <p:nvPr/>
        </p:nvSpPr>
        <p:spPr bwMode="auto">
          <a:xfrm>
            <a:off x="2509580" y="6058333"/>
            <a:ext cx="4294188" cy="103222"/>
          </a:xfrm>
          <a:custGeom>
            <a:avLst/>
            <a:gdLst>
              <a:gd name="T0" fmla="*/ 151 w 12548"/>
              <a:gd name="T1" fmla="*/ 302 h 302"/>
              <a:gd name="T2" fmla="*/ 12397 w 12548"/>
              <a:gd name="T3" fmla="*/ 302 h 302"/>
              <a:gd name="T4" fmla="*/ 12548 w 12548"/>
              <a:gd name="T5" fmla="*/ 151 h 302"/>
              <a:gd name="T6" fmla="*/ 12397 w 12548"/>
              <a:gd name="T7" fmla="*/ 0 h 302"/>
              <a:gd name="T8" fmla="*/ 151 w 12548"/>
              <a:gd name="T9" fmla="*/ 0 h 302"/>
              <a:gd name="T10" fmla="*/ 0 w 12548"/>
              <a:gd name="T11" fmla="*/ 151 h 302"/>
              <a:gd name="T12" fmla="*/ 151 w 12548"/>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548" h="302">
                <a:moveTo>
                  <a:pt x="151" y="302"/>
                </a:moveTo>
                <a:lnTo>
                  <a:pt x="12397" y="302"/>
                </a:lnTo>
                <a:cubicBezTo>
                  <a:pt x="12480" y="302"/>
                  <a:pt x="12548" y="235"/>
                  <a:pt x="12548" y="151"/>
                </a:cubicBezTo>
                <a:cubicBezTo>
                  <a:pt x="12548" y="68"/>
                  <a:pt x="12480" y="0"/>
                  <a:pt x="12397" y="0"/>
                </a:cubicBezTo>
                <a:lnTo>
                  <a:pt x="151" y="0"/>
                </a:lnTo>
                <a:cubicBezTo>
                  <a:pt x="67" y="0"/>
                  <a:pt x="0" y="68"/>
                  <a:pt x="0" y="151"/>
                </a:cubicBezTo>
                <a:cubicBezTo>
                  <a:pt x="0" y="235"/>
                  <a:pt x="67" y="302"/>
                  <a:pt x="151" y="302"/>
                </a:cubicBezTo>
                <a:close/>
              </a:path>
            </a:pathLst>
          </a:custGeom>
          <a:solidFill>
            <a:srgbClr val="D9D9D9"/>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82" name="Freeform 480">
            <a:extLst>
              <a:ext uri="{FF2B5EF4-FFF2-40B4-BE49-F238E27FC236}">
                <a16:creationId xmlns:a16="http://schemas.microsoft.com/office/drawing/2014/main" id="{7AB5E105-3CA8-4008-A4CC-7A41F1D36C0A}"/>
              </a:ext>
            </a:extLst>
          </p:cNvPr>
          <p:cNvSpPr>
            <a:spLocks/>
          </p:cNvSpPr>
          <p:nvPr/>
        </p:nvSpPr>
        <p:spPr bwMode="auto">
          <a:xfrm>
            <a:off x="2509580" y="6058333"/>
            <a:ext cx="4294188" cy="103222"/>
          </a:xfrm>
          <a:custGeom>
            <a:avLst/>
            <a:gdLst>
              <a:gd name="T0" fmla="*/ 151 w 12548"/>
              <a:gd name="T1" fmla="*/ 302 h 302"/>
              <a:gd name="T2" fmla="*/ 12397 w 12548"/>
              <a:gd name="T3" fmla="*/ 302 h 302"/>
              <a:gd name="T4" fmla="*/ 12548 w 12548"/>
              <a:gd name="T5" fmla="*/ 151 h 302"/>
              <a:gd name="T6" fmla="*/ 12397 w 12548"/>
              <a:gd name="T7" fmla="*/ 0 h 302"/>
              <a:gd name="T8" fmla="*/ 151 w 12548"/>
              <a:gd name="T9" fmla="*/ 0 h 302"/>
              <a:gd name="T10" fmla="*/ 0 w 12548"/>
              <a:gd name="T11" fmla="*/ 151 h 302"/>
              <a:gd name="T12" fmla="*/ 151 w 12548"/>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548" h="302">
                <a:moveTo>
                  <a:pt x="151" y="302"/>
                </a:moveTo>
                <a:lnTo>
                  <a:pt x="12397" y="302"/>
                </a:lnTo>
                <a:cubicBezTo>
                  <a:pt x="12480" y="302"/>
                  <a:pt x="12548" y="235"/>
                  <a:pt x="12548" y="151"/>
                </a:cubicBezTo>
                <a:cubicBezTo>
                  <a:pt x="12548" y="68"/>
                  <a:pt x="12480" y="0"/>
                  <a:pt x="12397" y="0"/>
                </a:cubicBezTo>
                <a:lnTo>
                  <a:pt x="151" y="0"/>
                </a:lnTo>
                <a:cubicBezTo>
                  <a:pt x="67" y="0"/>
                  <a:pt x="0" y="68"/>
                  <a:pt x="0" y="151"/>
                </a:cubicBezTo>
                <a:cubicBezTo>
                  <a:pt x="0" y="235"/>
                  <a:pt x="67" y="302"/>
                  <a:pt x="151" y="302"/>
                </a:cubicBezTo>
                <a:close/>
              </a:path>
            </a:pathLst>
          </a:custGeom>
          <a:noFill/>
          <a:ln w="15875" cap="rnd">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83" name="Rectangle 481">
            <a:extLst>
              <a:ext uri="{FF2B5EF4-FFF2-40B4-BE49-F238E27FC236}">
                <a16:creationId xmlns:a16="http://schemas.microsoft.com/office/drawing/2014/main" id="{3E0FE123-B7B1-4662-9532-D32B54A5EB2D}"/>
              </a:ext>
            </a:extLst>
          </p:cNvPr>
          <p:cNvSpPr>
            <a:spLocks noChangeArrowheads="1"/>
          </p:cNvSpPr>
          <p:nvPr/>
        </p:nvSpPr>
        <p:spPr bwMode="auto">
          <a:xfrm>
            <a:off x="4331284" y="6049463"/>
            <a:ext cx="665247"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MANAGEMENT</a:t>
            </a:r>
            <a:endParaRPr lang="da-DK" altLang="da-DK" sz="914">
              <a:solidFill>
                <a:prstClr val="black"/>
              </a:solidFill>
              <a:cs typeface="+mn-cs"/>
            </a:endParaRPr>
          </a:p>
        </p:txBody>
      </p:sp>
      <p:sp>
        <p:nvSpPr>
          <p:cNvPr id="84" name="Freeform 482">
            <a:extLst>
              <a:ext uri="{FF2B5EF4-FFF2-40B4-BE49-F238E27FC236}">
                <a16:creationId xmlns:a16="http://schemas.microsoft.com/office/drawing/2014/main" id="{3716A3D8-EFEC-41C3-8092-90A7C9FD0000}"/>
              </a:ext>
            </a:extLst>
          </p:cNvPr>
          <p:cNvSpPr>
            <a:spLocks/>
          </p:cNvSpPr>
          <p:nvPr/>
        </p:nvSpPr>
        <p:spPr bwMode="auto">
          <a:xfrm>
            <a:off x="439499" y="1246424"/>
            <a:ext cx="103222" cy="4553049"/>
          </a:xfrm>
          <a:custGeom>
            <a:avLst/>
            <a:gdLst>
              <a:gd name="T0" fmla="*/ 152 w 303"/>
              <a:gd name="T1" fmla="*/ 13304 h 13304"/>
              <a:gd name="T2" fmla="*/ 303 w 303"/>
              <a:gd name="T3" fmla="*/ 13153 h 13304"/>
              <a:gd name="T4" fmla="*/ 303 w 303"/>
              <a:gd name="T5" fmla="*/ 151 h 13304"/>
              <a:gd name="T6" fmla="*/ 152 w 303"/>
              <a:gd name="T7" fmla="*/ 0 h 13304"/>
              <a:gd name="T8" fmla="*/ 0 w 303"/>
              <a:gd name="T9" fmla="*/ 151 h 13304"/>
              <a:gd name="T10" fmla="*/ 0 w 303"/>
              <a:gd name="T11" fmla="*/ 13153 h 13304"/>
              <a:gd name="T12" fmla="*/ 152 w 303"/>
              <a:gd name="T13" fmla="*/ 13304 h 13304"/>
            </a:gdLst>
            <a:ahLst/>
            <a:cxnLst>
              <a:cxn ang="0">
                <a:pos x="T0" y="T1"/>
              </a:cxn>
              <a:cxn ang="0">
                <a:pos x="T2" y="T3"/>
              </a:cxn>
              <a:cxn ang="0">
                <a:pos x="T4" y="T5"/>
              </a:cxn>
              <a:cxn ang="0">
                <a:pos x="T6" y="T7"/>
              </a:cxn>
              <a:cxn ang="0">
                <a:pos x="T8" y="T9"/>
              </a:cxn>
              <a:cxn ang="0">
                <a:pos x="T10" y="T11"/>
              </a:cxn>
              <a:cxn ang="0">
                <a:pos x="T12" y="T13"/>
              </a:cxn>
            </a:cxnLst>
            <a:rect l="0" t="0" r="r" b="b"/>
            <a:pathLst>
              <a:path w="303" h="13304">
                <a:moveTo>
                  <a:pt x="152" y="13304"/>
                </a:moveTo>
                <a:cubicBezTo>
                  <a:pt x="235" y="13304"/>
                  <a:pt x="303" y="13236"/>
                  <a:pt x="303" y="13153"/>
                </a:cubicBezTo>
                <a:lnTo>
                  <a:pt x="303" y="151"/>
                </a:lnTo>
                <a:cubicBezTo>
                  <a:pt x="303" y="68"/>
                  <a:pt x="235" y="0"/>
                  <a:pt x="152" y="0"/>
                </a:cubicBezTo>
                <a:cubicBezTo>
                  <a:pt x="68" y="0"/>
                  <a:pt x="0" y="68"/>
                  <a:pt x="0" y="151"/>
                </a:cubicBezTo>
                <a:lnTo>
                  <a:pt x="0" y="13153"/>
                </a:lnTo>
                <a:cubicBezTo>
                  <a:pt x="0" y="13236"/>
                  <a:pt x="68" y="13304"/>
                  <a:pt x="152" y="13304"/>
                </a:cubicBezTo>
                <a:close/>
              </a:path>
            </a:pathLst>
          </a:custGeom>
          <a:solidFill>
            <a:srgbClr val="D9D9D9"/>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85" name="Freeform 483">
            <a:extLst>
              <a:ext uri="{FF2B5EF4-FFF2-40B4-BE49-F238E27FC236}">
                <a16:creationId xmlns:a16="http://schemas.microsoft.com/office/drawing/2014/main" id="{25D52E41-4638-41AF-89A7-1FBAD15FCBD4}"/>
              </a:ext>
            </a:extLst>
          </p:cNvPr>
          <p:cNvSpPr>
            <a:spLocks/>
          </p:cNvSpPr>
          <p:nvPr/>
        </p:nvSpPr>
        <p:spPr bwMode="auto">
          <a:xfrm>
            <a:off x="439499" y="1246424"/>
            <a:ext cx="103222" cy="4553049"/>
          </a:xfrm>
          <a:custGeom>
            <a:avLst/>
            <a:gdLst>
              <a:gd name="T0" fmla="*/ 152 w 303"/>
              <a:gd name="T1" fmla="*/ 13304 h 13304"/>
              <a:gd name="T2" fmla="*/ 303 w 303"/>
              <a:gd name="T3" fmla="*/ 13153 h 13304"/>
              <a:gd name="T4" fmla="*/ 303 w 303"/>
              <a:gd name="T5" fmla="*/ 151 h 13304"/>
              <a:gd name="T6" fmla="*/ 152 w 303"/>
              <a:gd name="T7" fmla="*/ 0 h 13304"/>
              <a:gd name="T8" fmla="*/ 0 w 303"/>
              <a:gd name="T9" fmla="*/ 151 h 13304"/>
              <a:gd name="T10" fmla="*/ 0 w 303"/>
              <a:gd name="T11" fmla="*/ 13153 h 13304"/>
              <a:gd name="T12" fmla="*/ 152 w 303"/>
              <a:gd name="T13" fmla="*/ 13304 h 13304"/>
            </a:gdLst>
            <a:ahLst/>
            <a:cxnLst>
              <a:cxn ang="0">
                <a:pos x="T0" y="T1"/>
              </a:cxn>
              <a:cxn ang="0">
                <a:pos x="T2" y="T3"/>
              </a:cxn>
              <a:cxn ang="0">
                <a:pos x="T4" y="T5"/>
              </a:cxn>
              <a:cxn ang="0">
                <a:pos x="T6" y="T7"/>
              </a:cxn>
              <a:cxn ang="0">
                <a:pos x="T8" y="T9"/>
              </a:cxn>
              <a:cxn ang="0">
                <a:pos x="T10" y="T11"/>
              </a:cxn>
              <a:cxn ang="0">
                <a:pos x="T12" y="T13"/>
              </a:cxn>
            </a:cxnLst>
            <a:rect l="0" t="0" r="r" b="b"/>
            <a:pathLst>
              <a:path w="303" h="13304">
                <a:moveTo>
                  <a:pt x="152" y="13304"/>
                </a:moveTo>
                <a:cubicBezTo>
                  <a:pt x="235" y="13304"/>
                  <a:pt x="303" y="13236"/>
                  <a:pt x="303" y="13153"/>
                </a:cubicBezTo>
                <a:lnTo>
                  <a:pt x="303" y="151"/>
                </a:lnTo>
                <a:cubicBezTo>
                  <a:pt x="303" y="68"/>
                  <a:pt x="235" y="0"/>
                  <a:pt x="152" y="0"/>
                </a:cubicBezTo>
                <a:cubicBezTo>
                  <a:pt x="68" y="0"/>
                  <a:pt x="0" y="68"/>
                  <a:pt x="0" y="151"/>
                </a:cubicBezTo>
                <a:lnTo>
                  <a:pt x="0" y="13153"/>
                </a:lnTo>
                <a:cubicBezTo>
                  <a:pt x="0" y="13236"/>
                  <a:pt x="68" y="13304"/>
                  <a:pt x="152" y="13304"/>
                </a:cubicBezTo>
                <a:close/>
              </a:path>
            </a:pathLst>
          </a:custGeom>
          <a:noFill/>
          <a:ln w="15875" cap="rnd">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86" name="Rectangle 484">
            <a:extLst>
              <a:ext uri="{FF2B5EF4-FFF2-40B4-BE49-F238E27FC236}">
                <a16:creationId xmlns:a16="http://schemas.microsoft.com/office/drawing/2014/main" id="{908FE933-D1E8-4563-B0B1-FA7B706A5D1F}"/>
              </a:ext>
            </a:extLst>
          </p:cNvPr>
          <p:cNvSpPr>
            <a:spLocks noChangeArrowheads="1"/>
          </p:cNvSpPr>
          <p:nvPr/>
        </p:nvSpPr>
        <p:spPr bwMode="auto">
          <a:xfrm>
            <a:off x="465305" y="3096352"/>
            <a:ext cx="56106"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P</a:t>
            </a:r>
            <a:endParaRPr lang="da-DK" altLang="da-DK" sz="914">
              <a:solidFill>
                <a:prstClr val="black"/>
              </a:solidFill>
              <a:cs typeface="+mn-cs"/>
            </a:endParaRPr>
          </a:p>
        </p:txBody>
      </p:sp>
      <p:sp>
        <p:nvSpPr>
          <p:cNvPr id="87" name="Rectangle 485">
            <a:extLst>
              <a:ext uri="{FF2B5EF4-FFF2-40B4-BE49-F238E27FC236}">
                <a16:creationId xmlns:a16="http://schemas.microsoft.com/office/drawing/2014/main" id="{13454733-4A65-4461-8C8F-707425D258E6}"/>
              </a:ext>
            </a:extLst>
          </p:cNvPr>
          <p:cNvSpPr>
            <a:spLocks noChangeArrowheads="1"/>
          </p:cNvSpPr>
          <p:nvPr/>
        </p:nvSpPr>
        <p:spPr bwMode="auto">
          <a:xfrm>
            <a:off x="463692" y="3197961"/>
            <a:ext cx="59312"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R</a:t>
            </a:r>
            <a:endParaRPr lang="da-DK" altLang="da-DK" sz="914">
              <a:solidFill>
                <a:prstClr val="black"/>
              </a:solidFill>
              <a:cs typeface="+mn-cs"/>
            </a:endParaRPr>
          </a:p>
        </p:txBody>
      </p:sp>
      <p:sp>
        <p:nvSpPr>
          <p:cNvPr id="88" name="Rectangle 486">
            <a:extLst>
              <a:ext uri="{FF2B5EF4-FFF2-40B4-BE49-F238E27FC236}">
                <a16:creationId xmlns:a16="http://schemas.microsoft.com/office/drawing/2014/main" id="{C5BEB7F7-702F-4F81-B6CC-55057332DE9F}"/>
              </a:ext>
            </a:extLst>
          </p:cNvPr>
          <p:cNvSpPr>
            <a:spLocks noChangeArrowheads="1"/>
          </p:cNvSpPr>
          <p:nvPr/>
        </p:nvSpPr>
        <p:spPr bwMode="auto">
          <a:xfrm>
            <a:off x="458047" y="3300376"/>
            <a:ext cx="70532"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O</a:t>
            </a:r>
            <a:endParaRPr lang="da-DK" altLang="da-DK" sz="914">
              <a:solidFill>
                <a:prstClr val="black"/>
              </a:solidFill>
              <a:cs typeface="+mn-cs"/>
            </a:endParaRPr>
          </a:p>
        </p:txBody>
      </p:sp>
      <p:sp>
        <p:nvSpPr>
          <p:cNvPr id="89" name="Rectangle 487">
            <a:extLst>
              <a:ext uri="{FF2B5EF4-FFF2-40B4-BE49-F238E27FC236}">
                <a16:creationId xmlns:a16="http://schemas.microsoft.com/office/drawing/2014/main" id="{7F986914-E533-497C-B8C7-991630AC58DC}"/>
              </a:ext>
            </a:extLst>
          </p:cNvPr>
          <p:cNvSpPr>
            <a:spLocks noChangeArrowheads="1"/>
          </p:cNvSpPr>
          <p:nvPr/>
        </p:nvSpPr>
        <p:spPr bwMode="auto">
          <a:xfrm>
            <a:off x="459659" y="3402792"/>
            <a:ext cx="65724"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D</a:t>
            </a:r>
            <a:endParaRPr lang="da-DK" altLang="da-DK" sz="914">
              <a:solidFill>
                <a:prstClr val="black"/>
              </a:solidFill>
              <a:cs typeface="+mn-cs"/>
            </a:endParaRPr>
          </a:p>
        </p:txBody>
      </p:sp>
      <p:sp>
        <p:nvSpPr>
          <p:cNvPr id="90" name="Rectangle 488">
            <a:extLst>
              <a:ext uri="{FF2B5EF4-FFF2-40B4-BE49-F238E27FC236}">
                <a16:creationId xmlns:a16="http://schemas.microsoft.com/office/drawing/2014/main" id="{94273F9A-1606-42DF-ADEE-FDFBDB777767}"/>
              </a:ext>
            </a:extLst>
          </p:cNvPr>
          <p:cNvSpPr>
            <a:spLocks noChangeArrowheads="1"/>
          </p:cNvSpPr>
          <p:nvPr/>
        </p:nvSpPr>
        <p:spPr bwMode="auto">
          <a:xfrm>
            <a:off x="458854" y="3506014"/>
            <a:ext cx="67326"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U</a:t>
            </a:r>
            <a:endParaRPr lang="da-DK" altLang="da-DK" sz="914">
              <a:solidFill>
                <a:prstClr val="black"/>
              </a:solidFill>
              <a:cs typeface="+mn-cs"/>
            </a:endParaRPr>
          </a:p>
        </p:txBody>
      </p:sp>
      <p:sp>
        <p:nvSpPr>
          <p:cNvPr id="91" name="Rectangle 489">
            <a:extLst>
              <a:ext uri="{FF2B5EF4-FFF2-40B4-BE49-F238E27FC236}">
                <a16:creationId xmlns:a16="http://schemas.microsoft.com/office/drawing/2014/main" id="{95D28D36-ED1C-468C-8796-641DA5590297}"/>
              </a:ext>
            </a:extLst>
          </p:cNvPr>
          <p:cNvSpPr>
            <a:spLocks noChangeArrowheads="1"/>
          </p:cNvSpPr>
          <p:nvPr/>
        </p:nvSpPr>
        <p:spPr bwMode="auto">
          <a:xfrm>
            <a:off x="465305" y="3606816"/>
            <a:ext cx="54502"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C</a:t>
            </a:r>
            <a:endParaRPr lang="da-DK" altLang="da-DK" sz="914">
              <a:solidFill>
                <a:prstClr val="black"/>
              </a:solidFill>
              <a:cs typeface="+mn-cs"/>
            </a:endParaRPr>
          </a:p>
        </p:txBody>
      </p:sp>
      <p:sp>
        <p:nvSpPr>
          <p:cNvPr id="92" name="Rectangle 490">
            <a:extLst>
              <a:ext uri="{FF2B5EF4-FFF2-40B4-BE49-F238E27FC236}">
                <a16:creationId xmlns:a16="http://schemas.microsoft.com/office/drawing/2014/main" id="{2D86C019-6C5F-4E85-89F6-50F276AF84C1}"/>
              </a:ext>
            </a:extLst>
          </p:cNvPr>
          <p:cNvSpPr>
            <a:spLocks noChangeArrowheads="1"/>
          </p:cNvSpPr>
          <p:nvPr/>
        </p:nvSpPr>
        <p:spPr bwMode="auto">
          <a:xfrm>
            <a:off x="466918" y="3709232"/>
            <a:ext cx="51296"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E</a:t>
            </a:r>
            <a:endParaRPr lang="da-DK" altLang="da-DK" sz="914">
              <a:solidFill>
                <a:prstClr val="black"/>
              </a:solidFill>
              <a:cs typeface="+mn-cs"/>
            </a:endParaRPr>
          </a:p>
        </p:txBody>
      </p:sp>
      <p:sp>
        <p:nvSpPr>
          <p:cNvPr id="93" name="Rectangle 491">
            <a:extLst>
              <a:ext uri="{FF2B5EF4-FFF2-40B4-BE49-F238E27FC236}">
                <a16:creationId xmlns:a16="http://schemas.microsoft.com/office/drawing/2014/main" id="{53D97D37-8336-452B-A716-79B72905E762}"/>
              </a:ext>
            </a:extLst>
          </p:cNvPr>
          <p:cNvSpPr>
            <a:spLocks noChangeArrowheads="1"/>
          </p:cNvSpPr>
          <p:nvPr/>
        </p:nvSpPr>
        <p:spPr bwMode="auto">
          <a:xfrm>
            <a:off x="463692" y="3811647"/>
            <a:ext cx="59312"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R</a:t>
            </a:r>
            <a:endParaRPr lang="da-DK" altLang="da-DK" sz="914">
              <a:solidFill>
                <a:prstClr val="black"/>
              </a:solidFill>
              <a:cs typeface="+mn-cs"/>
            </a:endParaRPr>
          </a:p>
        </p:txBody>
      </p:sp>
      <p:sp>
        <p:nvSpPr>
          <p:cNvPr id="94" name="Freeform 492">
            <a:extLst>
              <a:ext uri="{FF2B5EF4-FFF2-40B4-BE49-F238E27FC236}">
                <a16:creationId xmlns:a16="http://schemas.microsoft.com/office/drawing/2014/main" id="{AA8F9969-7E38-4780-A95C-5F11B57F9D22}"/>
              </a:ext>
            </a:extLst>
          </p:cNvPr>
          <p:cNvSpPr>
            <a:spLocks/>
          </p:cNvSpPr>
          <p:nvPr/>
        </p:nvSpPr>
        <p:spPr bwMode="auto">
          <a:xfrm>
            <a:off x="8407739" y="1246424"/>
            <a:ext cx="104028" cy="4553049"/>
          </a:xfrm>
          <a:custGeom>
            <a:avLst/>
            <a:gdLst>
              <a:gd name="T0" fmla="*/ 151 w 303"/>
              <a:gd name="T1" fmla="*/ 13304 h 13304"/>
              <a:gd name="T2" fmla="*/ 303 w 303"/>
              <a:gd name="T3" fmla="*/ 13153 h 13304"/>
              <a:gd name="T4" fmla="*/ 303 w 303"/>
              <a:gd name="T5" fmla="*/ 151 h 13304"/>
              <a:gd name="T6" fmla="*/ 151 w 303"/>
              <a:gd name="T7" fmla="*/ 0 h 13304"/>
              <a:gd name="T8" fmla="*/ 0 w 303"/>
              <a:gd name="T9" fmla="*/ 151 h 13304"/>
              <a:gd name="T10" fmla="*/ 0 w 303"/>
              <a:gd name="T11" fmla="*/ 13153 h 13304"/>
              <a:gd name="T12" fmla="*/ 151 w 303"/>
              <a:gd name="T13" fmla="*/ 13304 h 13304"/>
            </a:gdLst>
            <a:ahLst/>
            <a:cxnLst>
              <a:cxn ang="0">
                <a:pos x="T0" y="T1"/>
              </a:cxn>
              <a:cxn ang="0">
                <a:pos x="T2" y="T3"/>
              </a:cxn>
              <a:cxn ang="0">
                <a:pos x="T4" y="T5"/>
              </a:cxn>
              <a:cxn ang="0">
                <a:pos x="T6" y="T7"/>
              </a:cxn>
              <a:cxn ang="0">
                <a:pos x="T8" y="T9"/>
              </a:cxn>
              <a:cxn ang="0">
                <a:pos x="T10" y="T11"/>
              </a:cxn>
              <a:cxn ang="0">
                <a:pos x="T12" y="T13"/>
              </a:cxn>
            </a:cxnLst>
            <a:rect l="0" t="0" r="r" b="b"/>
            <a:pathLst>
              <a:path w="303" h="13304">
                <a:moveTo>
                  <a:pt x="151" y="13304"/>
                </a:moveTo>
                <a:cubicBezTo>
                  <a:pt x="235" y="13304"/>
                  <a:pt x="303" y="13236"/>
                  <a:pt x="303" y="13153"/>
                </a:cubicBezTo>
                <a:lnTo>
                  <a:pt x="303" y="151"/>
                </a:lnTo>
                <a:cubicBezTo>
                  <a:pt x="303" y="68"/>
                  <a:pt x="235" y="0"/>
                  <a:pt x="151" y="0"/>
                </a:cubicBezTo>
                <a:cubicBezTo>
                  <a:pt x="68" y="0"/>
                  <a:pt x="0" y="68"/>
                  <a:pt x="0" y="151"/>
                </a:cubicBezTo>
                <a:lnTo>
                  <a:pt x="0" y="13153"/>
                </a:lnTo>
                <a:cubicBezTo>
                  <a:pt x="0" y="13236"/>
                  <a:pt x="68" y="13304"/>
                  <a:pt x="151" y="13304"/>
                </a:cubicBezTo>
                <a:close/>
              </a:path>
            </a:pathLst>
          </a:custGeom>
          <a:solidFill>
            <a:srgbClr val="D9D9D9"/>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95" name="Freeform 493">
            <a:extLst>
              <a:ext uri="{FF2B5EF4-FFF2-40B4-BE49-F238E27FC236}">
                <a16:creationId xmlns:a16="http://schemas.microsoft.com/office/drawing/2014/main" id="{EE67E5CF-0AD1-4DF4-8FEB-FFD739652CD4}"/>
              </a:ext>
            </a:extLst>
          </p:cNvPr>
          <p:cNvSpPr>
            <a:spLocks/>
          </p:cNvSpPr>
          <p:nvPr/>
        </p:nvSpPr>
        <p:spPr bwMode="auto">
          <a:xfrm>
            <a:off x="8407739" y="1246424"/>
            <a:ext cx="104028" cy="4553049"/>
          </a:xfrm>
          <a:custGeom>
            <a:avLst/>
            <a:gdLst>
              <a:gd name="T0" fmla="*/ 151 w 303"/>
              <a:gd name="T1" fmla="*/ 13304 h 13304"/>
              <a:gd name="T2" fmla="*/ 303 w 303"/>
              <a:gd name="T3" fmla="*/ 13153 h 13304"/>
              <a:gd name="T4" fmla="*/ 303 w 303"/>
              <a:gd name="T5" fmla="*/ 151 h 13304"/>
              <a:gd name="T6" fmla="*/ 151 w 303"/>
              <a:gd name="T7" fmla="*/ 0 h 13304"/>
              <a:gd name="T8" fmla="*/ 0 w 303"/>
              <a:gd name="T9" fmla="*/ 151 h 13304"/>
              <a:gd name="T10" fmla="*/ 0 w 303"/>
              <a:gd name="T11" fmla="*/ 13153 h 13304"/>
              <a:gd name="T12" fmla="*/ 151 w 303"/>
              <a:gd name="T13" fmla="*/ 13304 h 13304"/>
            </a:gdLst>
            <a:ahLst/>
            <a:cxnLst>
              <a:cxn ang="0">
                <a:pos x="T0" y="T1"/>
              </a:cxn>
              <a:cxn ang="0">
                <a:pos x="T2" y="T3"/>
              </a:cxn>
              <a:cxn ang="0">
                <a:pos x="T4" y="T5"/>
              </a:cxn>
              <a:cxn ang="0">
                <a:pos x="T6" y="T7"/>
              </a:cxn>
              <a:cxn ang="0">
                <a:pos x="T8" y="T9"/>
              </a:cxn>
              <a:cxn ang="0">
                <a:pos x="T10" y="T11"/>
              </a:cxn>
              <a:cxn ang="0">
                <a:pos x="T12" y="T13"/>
              </a:cxn>
            </a:cxnLst>
            <a:rect l="0" t="0" r="r" b="b"/>
            <a:pathLst>
              <a:path w="303" h="13304">
                <a:moveTo>
                  <a:pt x="151" y="13304"/>
                </a:moveTo>
                <a:cubicBezTo>
                  <a:pt x="235" y="13304"/>
                  <a:pt x="303" y="13236"/>
                  <a:pt x="303" y="13153"/>
                </a:cubicBezTo>
                <a:lnTo>
                  <a:pt x="303" y="151"/>
                </a:lnTo>
                <a:cubicBezTo>
                  <a:pt x="303" y="68"/>
                  <a:pt x="235" y="0"/>
                  <a:pt x="151" y="0"/>
                </a:cubicBezTo>
                <a:cubicBezTo>
                  <a:pt x="68" y="0"/>
                  <a:pt x="0" y="68"/>
                  <a:pt x="0" y="151"/>
                </a:cubicBezTo>
                <a:lnTo>
                  <a:pt x="0" y="13153"/>
                </a:lnTo>
                <a:cubicBezTo>
                  <a:pt x="0" y="13236"/>
                  <a:pt x="68" y="13304"/>
                  <a:pt x="151" y="13304"/>
                </a:cubicBezTo>
                <a:close/>
              </a:path>
            </a:pathLst>
          </a:custGeom>
          <a:noFill/>
          <a:ln w="15875" cap="rnd">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96" name="Rectangle 494">
            <a:extLst>
              <a:ext uri="{FF2B5EF4-FFF2-40B4-BE49-F238E27FC236}">
                <a16:creationId xmlns:a16="http://schemas.microsoft.com/office/drawing/2014/main" id="{7231D514-2F57-429B-9EAE-E374F27DEB7B}"/>
              </a:ext>
            </a:extLst>
          </p:cNvPr>
          <p:cNvSpPr>
            <a:spLocks noChangeArrowheads="1"/>
          </p:cNvSpPr>
          <p:nvPr/>
        </p:nvSpPr>
        <p:spPr bwMode="auto">
          <a:xfrm>
            <a:off x="8434350" y="3096352"/>
            <a:ext cx="54502"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C</a:t>
            </a:r>
            <a:endParaRPr lang="da-DK" altLang="da-DK" sz="914">
              <a:solidFill>
                <a:prstClr val="black"/>
              </a:solidFill>
              <a:cs typeface="+mn-cs"/>
            </a:endParaRPr>
          </a:p>
        </p:txBody>
      </p:sp>
      <p:sp>
        <p:nvSpPr>
          <p:cNvPr id="97" name="Rectangle 495">
            <a:extLst>
              <a:ext uri="{FF2B5EF4-FFF2-40B4-BE49-F238E27FC236}">
                <a16:creationId xmlns:a16="http://schemas.microsoft.com/office/drawing/2014/main" id="{8714BE4D-4CA6-4037-BAB7-555DB7AB16D0}"/>
              </a:ext>
            </a:extLst>
          </p:cNvPr>
          <p:cNvSpPr>
            <a:spLocks noChangeArrowheads="1"/>
          </p:cNvSpPr>
          <p:nvPr/>
        </p:nvSpPr>
        <p:spPr bwMode="auto">
          <a:xfrm>
            <a:off x="8426286" y="3197961"/>
            <a:ext cx="70532"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dirty="0">
                <a:solidFill>
                  <a:srgbClr val="000000"/>
                </a:solidFill>
                <a:latin typeface="Calibri" panose="020F0502020204030204" pitchFamily="34" charset="0"/>
                <a:cs typeface="+mn-cs"/>
              </a:rPr>
              <a:t>O</a:t>
            </a:r>
            <a:endParaRPr lang="da-DK" altLang="da-DK" sz="914" dirty="0">
              <a:solidFill>
                <a:prstClr val="black"/>
              </a:solidFill>
              <a:cs typeface="+mn-cs"/>
            </a:endParaRPr>
          </a:p>
        </p:txBody>
      </p:sp>
      <p:sp>
        <p:nvSpPr>
          <p:cNvPr id="98" name="Rectangle 496">
            <a:extLst>
              <a:ext uri="{FF2B5EF4-FFF2-40B4-BE49-F238E27FC236}">
                <a16:creationId xmlns:a16="http://schemas.microsoft.com/office/drawing/2014/main" id="{29E51E77-0AEF-4C09-9A8F-78CE67351EB3}"/>
              </a:ext>
            </a:extLst>
          </p:cNvPr>
          <p:cNvSpPr>
            <a:spLocks noChangeArrowheads="1"/>
          </p:cNvSpPr>
          <p:nvPr/>
        </p:nvSpPr>
        <p:spPr bwMode="auto">
          <a:xfrm>
            <a:off x="8427093" y="3300376"/>
            <a:ext cx="68930"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N</a:t>
            </a:r>
            <a:endParaRPr lang="da-DK" altLang="da-DK" sz="914">
              <a:solidFill>
                <a:prstClr val="black"/>
              </a:solidFill>
              <a:cs typeface="+mn-cs"/>
            </a:endParaRPr>
          </a:p>
        </p:txBody>
      </p:sp>
      <p:sp>
        <p:nvSpPr>
          <p:cNvPr id="99" name="Rectangle 497">
            <a:extLst>
              <a:ext uri="{FF2B5EF4-FFF2-40B4-BE49-F238E27FC236}">
                <a16:creationId xmlns:a16="http://schemas.microsoft.com/office/drawing/2014/main" id="{ABD25CF5-7C2C-4123-95F6-5FCB10D8D127}"/>
              </a:ext>
            </a:extLst>
          </p:cNvPr>
          <p:cNvSpPr>
            <a:spLocks noChangeArrowheads="1"/>
          </p:cNvSpPr>
          <p:nvPr/>
        </p:nvSpPr>
        <p:spPr bwMode="auto">
          <a:xfrm>
            <a:off x="8436769" y="3402792"/>
            <a:ext cx="49694"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dirty="0">
                <a:solidFill>
                  <a:srgbClr val="000000"/>
                </a:solidFill>
                <a:latin typeface="Calibri" panose="020F0502020204030204" pitchFamily="34" charset="0"/>
                <a:cs typeface="+mn-cs"/>
              </a:rPr>
              <a:t>S</a:t>
            </a:r>
            <a:endParaRPr lang="da-DK" altLang="da-DK" sz="914" dirty="0">
              <a:solidFill>
                <a:prstClr val="black"/>
              </a:solidFill>
              <a:cs typeface="+mn-cs"/>
            </a:endParaRPr>
          </a:p>
        </p:txBody>
      </p:sp>
      <p:sp>
        <p:nvSpPr>
          <p:cNvPr id="100" name="Rectangle 498">
            <a:extLst>
              <a:ext uri="{FF2B5EF4-FFF2-40B4-BE49-F238E27FC236}">
                <a16:creationId xmlns:a16="http://schemas.microsoft.com/office/drawing/2014/main" id="{5C008DA0-CBCB-42D0-93F4-7D15FB4485B2}"/>
              </a:ext>
            </a:extLst>
          </p:cNvPr>
          <p:cNvSpPr>
            <a:spLocks noChangeArrowheads="1"/>
          </p:cNvSpPr>
          <p:nvPr/>
        </p:nvSpPr>
        <p:spPr bwMode="auto">
          <a:xfrm>
            <a:off x="8427899" y="3506014"/>
            <a:ext cx="67326"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U</a:t>
            </a:r>
            <a:endParaRPr lang="da-DK" altLang="da-DK" sz="914">
              <a:solidFill>
                <a:prstClr val="black"/>
              </a:solidFill>
              <a:cs typeface="+mn-cs"/>
            </a:endParaRPr>
          </a:p>
        </p:txBody>
      </p:sp>
      <p:sp>
        <p:nvSpPr>
          <p:cNvPr id="101" name="Rectangle 499">
            <a:extLst>
              <a:ext uri="{FF2B5EF4-FFF2-40B4-BE49-F238E27FC236}">
                <a16:creationId xmlns:a16="http://schemas.microsoft.com/office/drawing/2014/main" id="{EA432561-1025-4755-9A1D-4630E9E3A301}"/>
              </a:ext>
            </a:extLst>
          </p:cNvPr>
          <p:cNvSpPr>
            <a:spLocks noChangeArrowheads="1"/>
          </p:cNvSpPr>
          <p:nvPr/>
        </p:nvSpPr>
        <p:spPr bwMode="auto">
          <a:xfrm>
            <a:off x="8416609" y="3606816"/>
            <a:ext cx="91372"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M</a:t>
            </a:r>
            <a:endParaRPr lang="da-DK" altLang="da-DK" sz="914">
              <a:solidFill>
                <a:prstClr val="black"/>
              </a:solidFill>
              <a:cs typeface="+mn-cs"/>
            </a:endParaRPr>
          </a:p>
        </p:txBody>
      </p:sp>
      <p:sp>
        <p:nvSpPr>
          <p:cNvPr id="102" name="Rectangle 500">
            <a:extLst>
              <a:ext uri="{FF2B5EF4-FFF2-40B4-BE49-F238E27FC236}">
                <a16:creationId xmlns:a16="http://schemas.microsoft.com/office/drawing/2014/main" id="{F5A319CC-1D9D-4594-867C-1DBC2304E000}"/>
              </a:ext>
            </a:extLst>
          </p:cNvPr>
          <p:cNvSpPr>
            <a:spLocks noChangeArrowheads="1"/>
          </p:cNvSpPr>
          <p:nvPr/>
        </p:nvSpPr>
        <p:spPr bwMode="auto">
          <a:xfrm>
            <a:off x="8435964" y="3709232"/>
            <a:ext cx="51296"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E</a:t>
            </a:r>
            <a:endParaRPr lang="da-DK" altLang="da-DK" sz="914">
              <a:solidFill>
                <a:prstClr val="black"/>
              </a:solidFill>
              <a:cs typeface="+mn-cs"/>
            </a:endParaRPr>
          </a:p>
        </p:txBody>
      </p:sp>
      <p:sp>
        <p:nvSpPr>
          <p:cNvPr id="103" name="Rectangle 501">
            <a:extLst>
              <a:ext uri="{FF2B5EF4-FFF2-40B4-BE49-F238E27FC236}">
                <a16:creationId xmlns:a16="http://schemas.microsoft.com/office/drawing/2014/main" id="{01FCEB8A-2921-4025-BA7E-4619366399DF}"/>
              </a:ext>
            </a:extLst>
          </p:cNvPr>
          <p:cNvSpPr>
            <a:spLocks noChangeArrowheads="1"/>
          </p:cNvSpPr>
          <p:nvPr/>
        </p:nvSpPr>
        <p:spPr bwMode="auto">
          <a:xfrm>
            <a:off x="8431931" y="3811647"/>
            <a:ext cx="59312" cy="12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813" b="1">
                <a:solidFill>
                  <a:srgbClr val="000000"/>
                </a:solidFill>
                <a:latin typeface="Calibri" panose="020F0502020204030204" pitchFamily="34" charset="0"/>
                <a:cs typeface="+mn-cs"/>
              </a:rPr>
              <a:t>R</a:t>
            </a:r>
            <a:endParaRPr lang="da-DK" altLang="da-DK" sz="914">
              <a:solidFill>
                <a:prstClr val="black"/>
              </a:solidFill>
              <a:cs typeface="+mn-cs"/>
            </a:endParaRPr>
          </a:p>
        </p:txBody>
      </p:sp>
      <p:sp>
        <p:nvSpPr>
          <p:cNvPr id="104" name="Freeform 502">
            <a:extLst>
              <a:ext uri="{FF2B5EF4-FFF2-40B4-BE49-F238E27FC236}">
                <a16:creationId xmlns:a16="http://schemas.microsoft.com/office/drawing/2014/main" id="{7073F121-3E08-48A7-A454-54C868AE7DD4}"/>
              </a:ext>
            </a:extLst>
          </p:cNvPr>
          <p:cNvSpPr>
            <a:spLocks/>
          </p:cNvSpPr>
          <p:nvPr/>
        </p:nvSpPr>
        <p:spPr bwMode="auto">
          <a:xfrm>
            <a:off x="8459349" y="1220619"/>
            <a:ext cx="0" cy="25805"/>
          </a:xfrm>
          <a:custGeom>
            <a:avLst/>
            <a:gdLst>
              <a:gd name="T0" fmla="*/ 32 h 32"/>
              <a:gd name="T1" fmla="*/ 0 h 32"/>
              <a:gd name="T2" fmla="*/ 32 h 32"/>
            </a:gdLst>
            <a:ahLst/>
            <a:cxnLst>
              <a:cxn ang="0">
                <a:pos x="0" y="T0"/>
              </a:cxn>
              <a:cxn ang="0">
                <a:pos x="0" y="T1"/>
              </a:cxn>
              <a:cxn ang="0">
                <a:pos x="0" y="T2"/>
              </a:cxn>
            </a:cxnLst>
            <a:rect l="0" t="0" r="r" b="b"/>
            <a:pathLst>
              <a:path h="32">
                <a:moveTo>
                  <a:pt x="0" y="32"/>
                </a:moveTo>
                <a:lnTo>
                  <a:pt x="0" y="0"/>
                </a:lnTo>
                <a:lnTo>
                  <a:pt x="0" y="32"/>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05" name="Freeform 503">
            <a:extLst>
              <a:ext uri="{FF2B5EF4-FFF2-40B4-BE49-F238E27FC236}">
                <a16:creationId xmlns:a16="http://schemas.microsoft.com/office/drawing/2014/main" id="{56397F5A-239C-4ADD-9754-100FBECB560A}"/>
              </a:ext>
            </a:extLst>
          </p:cNvPr>
          <p:cNvSpPr>
            <a:spLocks/>
          </p:cNvSpPr>
          <p:nvPr/>
        </p:nvSpPr>
        <p:spPr bwMode="auto">
          <a:xfrm>
            <a:off x="6620711" y="3481821"/>
            <a:ext cx="604815" cy="311278"/>
          </a:xfrm>
          <a:custGeom>
            <a:avLst/>
            <a:gdLst>
              <a:gd name="T0" fmla="*/ 1708 w 1769"/>
              <a:gd name="T1" fmla="*/ 911 h 911"/>
              <a:gd name="T2" fmla="*/ 1769 w 1769"/>
              <a:gd name="T3" fmla="*/ 850 h 911"/>
              <a:gd name="T4" fmla="*/ 1769 w 1769"/>
              <a:gd name="T5" fmla="*/ 61 h 911"/>
              <a:gd name="T6" fmla="*/ 1708 w 1769"/>
              <a:gd name="T7" fmla="*/ 0 h 911"/>
              <a:gd name="T8" fmla="*/ 60 w 1769"/>
              <a:gd name="T9" fmla="*/ 0 h 911"/>
              <a:gd name="T10" fmla="*/ 0 w 1769"/>
              <a:gd name="T11" fmla="*/ 61 h 911"/>
              <a:gd name="T12" fmla="*/ 0 w 1769"/>
              <a:gd name="T13" fmla="*/ 850 h 911"/>
              <a:gd name="T14" fmla="*/ 60 w 1769"/>
              <a:gd name="T15" fmla="*/ 911 h 911"/>
              <a:gd name="T16" fmla="*/ 1708 w 1769"/>
              <a:gd name="T17" fmla="*/ 911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9" h="911">
                <a:moveTo>
                  <a:pt x="1708" y="911"/>
                </a:moveTo>
                <a:cubicBezTo>
                  <a:pt x="1742" y="911"/>
                  <a:pt x="1769" y="884"/>
                  <a:pt x="1769" y="850"/>
                </a:cubicBezTo>
                <a:lnTo>
                  <a:pt x="1769" y="61"/>
                </a:lnTo>
                <a:cubicBezTo>
                  <a:pt x="1769" y="27"/>
                  <a:pt x="1742" y="0"/>
                  <a:pt x="1708" y="0"/>
                </a:cubicBezTo>
                <a:lnTo>
                  <a:pt x="60" y="0"/>
                </a:lnTo>
                <a:cubicBezTo>
                  <a:pt x="27" y="0"/>
                  <a:pt x="0" y="27"/>
                  <a:pt x="0" y="61"/>
                </a:cubicBezTo>
                <a:lnTo>
                  <a:pt x="0" y="850"/>
                </a:lnTo>
                <a:cubicBezTo>
                  <a:pt x="0" y="884"/>
                  <a:pt x="27" y="911"/>
                  <a:pt x="60" y="911"/>
                </a:cubicBezTo>
                <a:lnTo>
                  <a:pt x="1708" y="911"/>
                </a:lnTo>
                <a:close/>
              </a:path>
            </a:pathLst>
          </a:custGeom>
          <a:solidFill>
            <a:srgbClr val="EAD5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07" name="Rectangle 505">
            <a:extLst>
              <a:ext uri="{FF2B5EF4-FFF2-40B4-BE49-F238E27FC236}">
                <a16:creationId xmlns:a16="http://schemas.microsoft.com/office/drawing/2014/main" id="{0ECDAEFE-4861-4B51-858D-B217BEF50A72}"/>
              </a:ext>
            </a:extLst>
          </p:cNvPr>
          <p:cNvSpPr>
            <a:spLocks noChangeArrowheads="1"/>
          </p:cNvSpPr>
          <p:nvPr/>
        </p:nvSpPr>
        <p:spPr bwMode="auto">
          <a:xfrm>
            <a:off x="6702160" y="3585849"/>
            <a:ext cx="432811"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Generate DIP</a:t>
            </a:r>
            <a:endParaRPr lang="da-DK" altLang="da-DK" sz="914">
              <a:solidFill>
                <a:prstClr val="black"/>
              </a:solidFill>
              <a:cs typeface="+mn-cs"/>
            </a:endParaRPr>
          </a:p>
        </p:txBody>
      </p:sp>
      <p:sp>
        <p:nvSpPr>
          <p:cNvPr id="108" name="Freeform 506">
            <a:extLst>
              <a:ext uri="{FF2B5EF4-FFF2-40B4-BE49-F238E27FC236}">
                <a16:creationId xmlns:a16="http://schemas.microsoft.com/office/drawing/2014/main" id="{D8D5420C-0554-44C5-A90C-8E65A6054A0E}"/>
              </a:ext>
            </a:extLst>
          </p:cNvPr>
          <p:cNvSpPr>
            <a:spLocks/>
          </p:cNvSpPr>
          <p:nvPr/>
        </p:nvSpPr>
        <p:spPr bwMode="auto">
          <a:xfrm>
            <a:off x="6578777" y="2436700"/>
            <a:ext cx="445144" cy="859644"/>
          </a:xfrm>
          <a:custGeom>
            <a:avLst/>
            <a:gdLst>
              <a:gd name="T0" fmla="*/ 1240 w 1300"/>
              <a:gd name="T1" fmla="*/ 2512 h 2512"/>
              <a:gd name="T2" fmla="*/ 1300 w 1300"/>
              <a:gd name="T3" fmla="*/ 2451 h 2512"/>
              <a:gd name="T4" fmla="*/ 1300 w 1300"/>
              <a:gd name="T5" fmla="*/ 61 h 2512"/>
              <a:gd name="T6" fmla="*/ 1240 w 1300"/>
              <a:gd name="T7" fmla="*/ 0 h 2512"/>
              <a:gd name="T8" fmla="*/ 61 w 1300"/>
              <a:gd name="T9" fmla="*/ 0 h 2512"/>
              <a:gd name="T10" fmla="*/ 0 w 1300"/>
              <a:gd name="T11" fmla="*/ 61 h 2512"/>
              <a:gd name="T12" fmla="*/ 0 w 1300"/>
              <a:gd name="T13" fmla="*/ 2451 h 2512"/>
              <a:gd name="T14" fmla="*/ 61 w 1300"/>
              <a:gd name="T15" fmla="*/ 2512 h 2512"/>
              <a:gd name="T16" fmla="*/ 1240 w 1300"/>
              <a:gd name="T17" fmla="*/ 2512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0" h="2512">
                <a:moveTo>
                  <a:pt x="1240" y="2512"/>
                </a:moveTo>
                <a:cubicBezTo>
                  <a:pt x="1273" y="2512"/>
                  <a:pt x="1300" y="2485"/>
                  <a:pt x="1300" y="2451"/>
                </a:cubicBezTo>
                <a:lnTo>
                  <a:pt x="1300" y="61"/>
                </a:lnTo>
                <a:cubicBezTo>
                  <a:pt x="1300" y="27"/>
                  <a:pt x="1273" y="0"/>
                  <a:pt x="1240" y="0"/>
                </a:cubicBezTo>
                <a:lnTo>
                  <a:pt x="61" y="0"/>
                </a:lnTo>
                <a:cubicBezTo>
                  <a:pt x="27" y="0"/>
                  <a:pt x="0" y="27"/>
                  <a:pt x="0" y="61"/>
                </a:cubicBezTo>
                <a:lnTo>
                  <a:pt x="0" y="2451"/>
                </a:lnTo>
                <a:cubicBezTo>
                  <a:pt x="0" y="2485"/>
                  <a:pt x="27" y="2512"/>
                  <a:pt x="61" y="2512"/>
                </a:cubicBezTo>
                <a:lnTo>
                  <a:pt x="1240" y="2512"/>
                </a:lnTo>
                <a:close/>
              </a:path>
            </a:pathLst>
          </a:custGeom>
          <a:solidFill>
            <a:srgbClr val="EAD5FF"/>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10" name="Rectangle 508">
            <a:extLst>
              <a:ext uri="{FF2B5EF4-FFF2-40B4-BE49-F238E27FC236}">
                <a16:creationId xmlns:a16="http://schemas.microsoft.com/office/drawing/2014/main" id="{35F78D0A-1FC8-471C-B619-A8EFCB67679D}"/>
              </a:ext>
            </a:extLst>
          </p:cNvPr>
          <p:cNvSpPr>
            <a:spLocks noChangeArrowheads="1"/>
          </p:cNvSpPr>
          <p:nvPr/>
        </p:nvSpPr>
        <p:spPr bwMode="auto">
          <a:xfrm>
            <a:off x="6606195" y="2734269"/>
            <a:ext cx="81754"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Co</a:t>
            </a:r>
            <a:endParaRPr lang="da-DK" altLang="da-DK" sz="914">
              <a:solidFill>
                <a:prstClr val="black"/>
              </a:solidFill>
              <a:cs typeface="+mn-cs"/>
            </a:endParaRPr>
          </a:p>
        </p:txBody>
      </p:sp>
      <p:sp>
        <p:nvSpPr>
          <p:cNvPr id="111" name="Rectangle 509">
            <a:extLst>
              <a:ext uri="{FF2B5EF4-FFF2-40B4-BE49-F238E27FC236}">
                <a16:creationId xmlns:a16="http://schemas.microsoft.com/office/drawing/2014/main" id="{9F789BAA-29B9-478D-8EF6-114FD4C09A01}"/>
              </a:ext>
            </a:extLst>
          </p:cNvPr>
          <p:cNvSpPr>
            <a:spLocks noChangeArrowheads="1"/>
          </p:cNvSpPr>
          <p:nvPr/>
        </p:nvSpPr>
        <p:spPr bwMode="auto">
          <a:xfrm>
            <a:off x="6690063" y="2734269"/>
            <a:ext cx="2404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t>
            </a:r>
            <a:endParaRPr lang="da-DK" altLang="da-DK" sz="914">
              <a:solidFill>
                <a:prstClr val="black"/>
              </a:solidFill>
              <a:cs typeface="+mn-cs"/>
            </a:endParaRPr>
          </a:p>
        </p:txBody>
      </p:sp>
      <p:sp>
        <p:nvSpPr>
          <p:cNvPr id="112" name="Rectangle 510">
            <a:extLst>
              <a:ext uri="{FF2B5EF4-FFF2-40B4-BE49-F238E27FC236}">
                <a16:creationId xmlns:a16="http://schemas.microsoft.com/office/drawing/2014/main" id="{048198BA-67B0-4EFA-90A6-59FE65AF4DE6}"/>
              </a:ext>
            </a:extLst>
          </p:cNvPr>
          <p:cNvSpPr>
            <a:spLocks noChangeArrowheads="1"/>
          </p:cNvSpPr>
          <p:nvPr/>
        </p:nvSpPr>
        <p:spPr bwMode="auto">
          <a:xfrm>
            <a:off x="6714256" y="2734269"/>
            <a:ext cx="29655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ordinate </a:t>
            </a:r>
            <a:endParaRPr lang="da-DK" altLang="da-DK" sz="914">
              <a:solidFill>
                <a:prstClr val="black"/>
              </a:solidFill>
              <a:cs typeface="+mn-cs"/>
            </a:endParaRPr>
          </a:p>
        </p:txBody>
      </p:sp>
      <p:sp>
        <p:nvSpPr>
          <p:cNvPr id="113" name="Rectangle 511">
            <a:extLst>
              <a:ext uri="{FF2B5EF4-FFF2-40B4-BE49-F238E27FC236}">
                <a16:creationId xmlns:a16="http://schemas.microsoft.com/office/drawing/2014/main" id="{F33D4788-DBA5-41A6-A1F1-F7E5E13BB1D0}"/>
              </a:ext>
            </a:extLst>
          </p:cNvPr>
          <p:cNvSpPr>
            <a:spLocks noChangeArrowheads="1"/>
          </p:cNvSpPr>
          <p:nvPr/>
        </p:nvSpPr>
        <p:spPr bwMode="auto">
          <a:xfrm>
            <a:off x="6694095" y="2814911"/>
            <a:ext cx="22923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Access </a:t>
            </a:r>
            <a:endParaRPr lang="da-DK" altLang="da-DK" sz="914">
              <a:solidFill>
                <a:prstClr val="black"/>
              </a:solidFill>
              <a:cs typeface="+mn-cs"/>
            </a:endParaRPr>
          </a:p>
        </p:txBody>
      </p:sp>
      <p:sp>
        <p:nvSpPr>
          <p:cNvPr id="114" name="Rectangle 512">
            <a:extLst>
              <a:ext uri="{FF2B5EF4-FFF2-40B4-BE49-F238E27FC236}">
                <a16:creationId xmlns:a16="http://schemas.microsoft.com/office/drawing/2014/main" id="{7579D0E6-0594-4E06-9F53-EC1A2DA84C25}"/>
              </a:ext>
            </a:extLst>
          </p:cNvPr>
          <p:cNvSpPr>
            <a:spLocks noChangeArrowheads="1"/>
          </p:cNvSpPr>
          <p:nvPr/>
        </p:nvSpPr>
        <p:spPr bwMode="auto">
          <a:xfrm>
            <a:off x="6649742" y="2894747"/>
            <a:ext cx="298159"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Activities</a:t>
            </a:r>
            <a:endParaRPr lang="da-DK" altLang="da-DK" sz="914">
              <a:solidFill>
                <a:prstClr val="black"/>
              </a:solidFill>
              <a:cs typeface="+mn-cs"/>
            </a:endParaRPr>
          </a:p>
        </p:txBody>
      </p:sp>
      <p:sp>
        <p:nvSpPr>
          <p:cNvPr id="115" name="Rectangle 513">
            <a:extLst>
              <a:ext uri="{FF2B5EF4-FFF2-40B4-BE49-F238E27FC236}">
                <a16:creationId xmlns:a16="http://schemas.microsoft.com/office/drawing/2014/main" id="{45117902-F976-425A-83FD-4F99BF224A83}"/>
              </a:ext>
            </a:extLst>
          </p:cNvPr>
          <p:cNvSpPr>
            <a:spLocks noChangeArrowheads="1"/>
          </p:cNvSpPr>
          <p:nvPr/>
        </p:nvSpPr>
        <p:spPr bwMode="auto">
          <a:xfrm>
            <a:off x="4105486" y="4245501"/>
            <a:ext cx="1541876" cy="136285"/>
          </a:xfrm>
          <a:prstGeom prst="rect">
            <a:avLst/>
          </a:prstGeom>
          <a:solidFill>
            <a:srgbClr val="EEECE1"/>
          </a:solidFill>
          <a:ln w="19050">
            <a:solidFill>
              <a:srgbClr val="000000"/>
            </a:solidFill>
            <a:miter lim="800000"/>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17" name="Rectangle 515">
            <a:extLst>
              <a:ext uri="{FF2B5EF4-FFF2-40B4-BE49-F238E27FC236}">
                <a16:creationId xmlns:a16="http://schemas.microsoft.com/office/drawing/2014/main" id="{6127A641-BCCA-44A3-9CB9-3DA92D5AA175}"/>
              </a:ext>
            </a:extLst>
          </p:cNvPr>
          <p:cNvSpPr>
            <a:spLocks noChangeArrowheads="1"/>
          </p:cNvSpPr>
          <p:nvPr/>
        </p:nvSpPr>
        <p:spPr bwMode="auto">
          <a:xfrm>
            <a:off x="4773202" y="4261629"/>
            <a:ext cx="203582"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media</a:t>
            </a:r>
            <a:endParaRPr lang="da-DK" altLang="da-DK" sz="914">
              <a:solidFill>
                <a:prstClr val="black"/>
              </a:solidFill>
              <a:cs typeface="+mn-cs"/>
            </a:endParaRPr>
          </a:p>
        </p:txBody>
      </p:sp>
      <p:sp>
        <p:nvSpPr>
          <p:cNvPr id="118" name="Line 516">
            <a:extLst>
              <a:ext uri="{FF2B5EF4-FFF2-40B4-BE49-F238E27FC236}">
                <a16:creationId xmlns:a16="http://schemas.microsoft.com/office/drawing/2014/main" id="{3EFC4723-373F-4E3E-B9AD-515DE4D36609}"/>
              </a:ext>
            </a:extLst>
          </p:cNvPr>
          <p:cNvSpPr>
            <a:spLocks noChangeShapeType="1"/>
          </p:cNvSpPr>
          <p:nvPr/>
        </p:nvSpPr>
        <p:spPr bwMode="auto">
          <a:xfrm>
            <a:off x="5647362" y="4236630"/>
            <a:ext cx="0" cy="154833"/>
          </a:xfrm>
          <a:prstGeom prst="line">
            <a:avLst/>
          </a:prstGeom>
          <a:noFill/>
          <a:ln w="30163" cap="rnd">
            <a:solidFill>
              <a:srgbClr val="EDE2D3"/>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19" name="Line 517">
            <a:extLst>
              <a:ext uri="{FF2B5EF4-FFF2-40B4-BE49-F238E27FC236}">
                <a16:creationId xmlns:a16="http://schemas.microsoft.com/office/drawing/2014/main" id="{AF5E10D9-DAE5-4FDF-AB27-9789DAA2FB7F}"/>
              </a:ext>
            </a:extLst>
          </p:cNvPr>
          <p:cNvSpPr>
            <a:spLocks noChangeShapeType="1"/>
          </p:cNvSpPr>
          <p:nvPr/>
        </p:nvSpPr>
        <p:spPr bwMode="auto">
          <a:xfrm>
            <a:off x="4105486" y="4239856"/>
            <a:ext cx="0" cy="154833"/>
          </a:xfrm>
          <a:prstGeom prst="line">
            <a:avLst/>
          </a:prstGeom>
          <a:noFill/>
          <a:ln w="30163" cap="rnd">
            <a:solidFill>
              <a:srgbClr val="EDE2D3"/>
            </a:solidFill>
            <a:prstDash val="solid"/>
            <a:round/>
            <a:headEnd/>
            <a:tailEnd/>
          </a:ln>
          <a:extLst>
            <a:ext uri="{909E8E84-426E-40DD-AFC4-6F175D3DCCD1}">
              <a14:hiddenFill xmlns:a14="http://schemas.microsoft.com/office/drawing/2010/main">
                <a:no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0" name="Freeform 518">
            <a:extLst>
              <a:ext uri="{FF2B5EF4-FFF2-40B4-BE49-F238E27FC236}">
                <a16:creationId xmlns:a16="http://schemas.microsoft.com/office/drawing/2014/main" id="{D705777A-CA37-4CEB-844E-2EB8B0109839}"/>
              </a:ext>
            </a:extLst>
          </p:cNvPr>
          <p:cNvSpPr>
            <a:spLocks/>
          </p:cNvSpPr>
          <p:nvPr/>
        </p:nvSpPr>
        <p:spPr bwMode="auto">
          <a:xfrm>
            <a:off x="2753119" y="1445609"/>
            <a:ext cx="936254" cy="93545"/>
          </a:xfrm>
          <a:custGeom>
            <a:avLst/>
            <a:gdLst>
              <a:gd name="T0" fmla="*/ 0 w 1161"/>
              <a:gd name="T1" fmla="*/ 116 h 116"/>
              <a:gd name="T2" fmla="*/ 0 w 1161"/>
              <a:gd name="T3" fmla="*/ 0 h 116"/>
              <a:gd name="T4" fmla="*/ 1161 w 1161"/>
              <a:gd name="T5" fmla="*/ 0 h 116"/>
              <a:gd name="T6" fmla="*/ 1161 w 1161"/>
              <a:gd name="T7" fmla="*/ 112 h 116"/>
            </a:gdLst>
            <a:ahLst/>
            <a:cxnLst>
              <a:cxn ang="0">
                <a:pos x="T0" y="T1"/>
              </a:cxn>
              <a:cxn ang="0">
                <a:pos x="T2" y="T3"/>
              </a:cxn>
              <a:cxn ang="0">
                <a:pos x="T4" y="T5"/>
              </a:cxn>
              <a:cxn ang="0">
                <a:pos x="T6" y="T7"/>
              </a:cxn>
            </a:cxnLst>
            <a:rect l="0" t="0" r="r" b="b"/>
            <a:pathLst>
              <a:path w="1161" h="116">
                <a:moveTo>
                  <a:pt x="0" y="116"/>
                </a:moveTo>
                <a:lnTo>
                  <a:pt x="0" y="0"/>
                </a:lnTo>
                <a:lnTo>
                  <a:pt x="1161" y="0"/>
                </a:lnTo>
                <a:lnTo>
                  <a:pt x="1161" y="112"/>
                </a:lnTo>
              </a:path>
            </a:pathLst>
          </a:custGeom>
          <a:noFill/>
          <a:ln w="15875" cap="rnd">
            <a:solidFill>
              <a:srgbClr val="6262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1" name="Freeform 519">
            <a:extLst>
              <a:ext uri="{FF2B5EF4-FFF2-40B4-BE49-F238E27FC236}">
                <a16:creationId xmlns:a16="http://schemas.microsoft.com/office/drawing/2014/main" id="{2A835C7A-18F4-4428-BB73-22D2E397E59B}"/>
              </a:ext>
            </a:extLst>
          </p:cNvPr>
          <p:cNvSpPr>
            <a:spLocks/>
          </p:cNvSpPr>
          <p:nvPr/>
        </p:nvSpPr>
        <p:spPr bwMode="auto">
          <a:xfrm>
            <a:off x="2733765" y="1529477"/>
            <a:ext cx="39514" cy="38708"/>
          </a:xfrm>
          <a:custGeom>
            <a:avLst/>
            <a:gdLst>
              <a:gd name="T0" fmla="*/ 115 w 230"/>
              <a:gd name="T1" fmla="*/ 230 h 230"/>
              <a:gd name="T2" fmla="*/ 0 w 230"/>
              <a:gd name="T3" fmla="*/ 0 h 230"/>
              <a:gd name="T4" fmla="*/ 230 w 230"/>
              <a:gd name="T5" fmla="*/ 0 h 230"/>
              <a:gd name="T6" fmla="*/ 115 w 230"/>
              <a:gd name="T7" fmla="*/ 230 h 230"/>
            </a:gdLst>
            <a:ahLst/>
            <a:cxnLst>
              <a:cxn ang="0">
                <a:pos x="T0" y="T1"/>
              </a:cxn>
              <a:cxn ang="0">
                <a:pos x="T2" y="T3"/>
              </a:cxn>
              <a:cxn ang="0">
                <a:pos x="T4" y="T5"/>
              </a:cxn>
              <a:cxn ang="0">
                <a:pos x="T6" y="T7"/>
              </a:cxn>
            </a:cxnLst>
            <a:rect l="0" t="0" r="r" b="b"/>
            <a:pathLst>
              <a:path w="230" h="230">
                <a:moveTo>
                  <a:pt x="115" y="230"/>
                </a:moveTo>
                <a:lnTo>
                  <a:pt x="0" y="0"/>
                </a:lnTo>
                <a:cubicBezTo>
                  <a:pt x="72" y="36"/>
                  <a:pt x="158" y="36"/>
                  <a:pt x="230" y="0"/>
                </a:cubicBezTo>
                <a:lnTo>
                  <a:pt x="115" y="230"/>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122" name="Freeform 520">
            <a:extLst>
              <a:ext uri="{FF2B5EF4-FFF2-40B4-BE49-F238E27FC236}">
                <a16:creationId xmlns:a16="http://schemas.microsoft.com/office/drawing/2014/main" id="{3F42D916-1EC6-4036-A025-829FE43B3168}"/>
              </a:ext>
            </a:extLst>
          </p:cNvPr>
          <p:cNvSpPr>
            <a:spLocks/>
          </p:cNvSpPr>
          <p:nvPr/>
        </p:nvSpPr>
        <p:spPr bwMode="auto">
          <a:xfrm>
            <a:off x="3669213" y="1526251"/>
            <a:ext cx="39514" cy="39515"/>
          </a:xfrm>
          <a:custGeom>
            <a:avLst/>
            <a:gdLst>
              <a:gd name="T0" fmla="*/ 58 w 115"/>
              <a:gd name="T1" fmla="*/ 115 h 115"/>
              <a:gd name="T2" fmla="*/ 0 w 115"/>
              <a:gd name="T3" fmla="*/ 0 h 115"/>
              <a:gd name="T4" fmla="*/ 115 w 115"/>
              <a:gd name="T5" fmla="*/ 0 h 115"/>
              <a:gd name="T6" fmla="*/ 58 w 115"/>
              <a:gd name="T7" fmla="*/ 115 h 115"/>
            </a:gdLst>
            <a:ahLst/>
            <a:cxnLst>
              <a:cxn ang="0">
                <a:pos x="T0" y="T1"/>
              </a:cxn>
              <a:cxn ang="0">
                <a:pos x="T2" y="T3"/>
              </a:cxn>
              <a:cxn ang="0">
                <a:pos x="T4" y="T5"/>
              </a:cxn>
              <a:cxn ang="0">
                <a:pos x="T6" y="T7"/>
              </a:cxn>
            </a:cxnLst>
            <a:rect l="0" t="0" r="r" b="b"/>
            <a:pathLst>
              <a:path w="115" h="115">
                <a:moveTo>
                  <a:pt x="58" y="115"/>
                </a:moveTo>
                <a:lnTo>
                  <a:pt x="0" y="0"/>
                </a:lnTo>
                <a:cubicBezTo>
                  <a:pt x="36" y="18"/>
                  <a:pt x="79" y="18"/>
                  <a:pt x="115" y="0"/>
                </a:cubicBezTo>
                <a:lnTo>
                  <a:pt x="58" y="115"/>
                </a:lnTo>
                <a:close/>
              </a:path>
            </a:pathLst>
          </a:custGeom>
          <a:solidFill>
            <a:srgbClr val="626262"/>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83" name="Freeform 65">
            <a:extLst>
              <a:ext uri="{FF2B5EF4-FFF2-40B4-BE49-F238E27FC236}">
                <a16:creationId xmlns:a16="http://schemas.microsoft.com/office/drawing/2014/main" id="{A1692118-63DF-40EB-8E38-30D7D25B60B9}"/>
              </a:ext>
            </a:extLst>
          </p:cNvPr>
          <p:cNvSpPr>
            <a:spLocks/>
          </p:cNvSpPr>
          <p:nvPr/>
        </p:nvSpPr>
        <p:spPr bwMode="auto">
          <a:xfrm>
            <a:off x="4042586" y="3502788"/>
            <a:ext cx="391920" cy="206444"/>
          </a:xfrm>
          <a:custGeom>
            <a:avLst/>
            <a:gdLst>
              <a:gd name="T0" fmla="*/ 1084 w 1145"/>
              <a:gd name="T1" fmla="*/ 604 h 604"/>
              <a:gd name="T2" fmla="*/ 1145 w 1145"/>
              <a:gd name="T3" fmla="*/ 544 h 604"/>
              <a:gd name="T4" fmla="*/ 1145 w 1145"/>
              <a:gd name="T5" fmla="*/ 60 h 604"/>
              <a:gd name="T6" fmla="*/ 1084 w 1145"/>
              <a:gd name="T7" fmla="*/ 0 h 604"/>
              <a:gd name="T8" fmla="*/ 61 w 1145"/>
              <a:gd name="T9" fmla="*/ 0 h 604"/>
              <a:gd name="T10" fmla="*/ 0 w 1145"/>
              <a:gd name="T11" fmla="*/ 60 h 604"/>
              <a:gd name="T12" fmla="*/ 0 w 1145"/>
              <a:gd name="T13" fmla="*/ 544 h 604"/>
              <a:gd name="T14" fmla="*/ 61 w 1145"/>
              <a:gd name="T15" fmla="*/ 604 h 604"/>
              <a:gd name="T16" fmla="*/ 1084 w 1145"/>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5" h="604">
                <a:moveTo>
                  <a:pt x="1084" y="604"/>
                </a:moveTo>
                <a:cubicBezTo>
                  <a:pt x="1118" y="604"/>
                  <a:pt x="1145" y="577"/>
                  <a:pt x="1145" y="544"/>
                </a:cubicBezTo>
                <a:lnTo>
                  <a:pt x="1145" y="60"/>
                </a:lnTo>
                <a:cubicBezTo>
                  <a:pt x="1145" y="27"/>
                  <a:pt x="1118" y="0"/>
                  <a:pt x="1084" y="0"/>
                </a:cubicBezTo>
                <a:lnTo>
                  <a:pt x="61" y="0"/>
                </a:lnTo>
                <a:cubicBezTo>
                  <a:pt x="27" y="0"/>
                  <a:pt x="0" y="27"/>
                  <a:pt x="0" y="60"/>
                </a:cubicBezTo>
                <a:lnTo>
                  <a:pt x="0" y="544"/>
                </a:lnTo>
                <a:cubicBezTo>
                  <a:pt x="0" y="577"/>
                  <a:pt x="27" y="604"/>
                  <a:pt x="61" y="604"/>
                </a:cubicBezTo>
                <a:lnTo>
                  <a:pt x="1084" y="604"/>
                </a:lnTo>
                <a:close/>
              </a:path>
            </a:pathLst>
          </a:custGeom>
          <a:solidFill>
            <a:srgbClr val="FFFF99"/>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385" name="Rectangle 67">
            <a:extLst>
              <a:ext uri="{FF2B5EF4-FFF2-40B4-BE49-F238E27FC236}">
                <a16:creationId xmlns:a16="http://schemas.microsoft.com/office/drawing/2014/main" id="{2147C969-A0C9-4C47-8CC2-228A97FDA835}"/>
              </a:ext>
            </a:extLst>
          </p:cNvPr>
          <p:cNvSpPr>
            <a:spLocks noChangeArrowheads="1"/>
          </p:cNvSpPr>
          <p:nvPr/>
        </p:nvSpPr>
        <p:spPr bwMode="auto">
          <a:xfrm>
            <a:off x="4112744" y="3514078"/>
            <a:ext cx="264496"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Receive </a:t>
            </a:r>
            <a:endParaRPr lang="da-DK" altLang="da-DK" sz="914">
              <a:solidFill>
                <a:prstClr val="black"/>
              </a:solidFill>
              <a:cs typeface="+mn-cs"/>
            </a:endParaRPr>
          </a:p>
        </p:txBody>
      </p:sp>
      <p:sp>
        <p:nvSpPr>
          <p:cNvPr id="386" name="Rectangle 68">
            <a:extLst>
              <a:ext uri="{FF2B5EF4-FFF2-40B4-BE49-F238E27FC236}">
                <a16:creationId xmlns:a16="http://schemas.microsoft.com/office/drawing/2014/main" id="{D6FA8144-E4D8-40FF-8E49-E99B5C0DEBD7}"/>
              </a:ext>
            </a:extLst>
          </p:cNvPr>
          <p:cNvSpPr>
            <a:spLocks noChangeArrowheads="1"/>
          </p:cNvSpPr>
          <p:nvPr/>
        </p:nvSpPr>
        <p:spPr bwMode="auto">
          <a:xfrm>
            <a:off x="4157903" y="3593913"/>
            <a:ext cx="160300" cy="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610" b="1" i="1">
                <a:solidFill>
                  <a:srgbClr val="000000"/>
                </a:solidFill>
                <a:latin typeface="Calibri" panose="020F0502020204030204" pitchFamily="34" charset="0"/>
                <a:cs typeface="+mn-cs"/>
              </a:rPr>
              <a:t>Data</a:t>
            </a:r>
            <a:endParaRPr lang="da-DK" altLang="da-DK" sz="914">
              <a:solidFill>
                <a:prstClr val="black"/>
              </a:solidFill>
              <a:cs typeface="+mn-cs"/>
            </a:endParaRPr>
          </a:p>
        </p:txBody>
      </p:sp>
      <p:sp>
        <p:nvSpPr>
          <p:cNvPr id="321" name="Freeform 404">
            <a:extLst>
              <a:ext uri="{FF2B5EF4-FFF2-40B4-BE49-F238E27FC236}">
                <a16:creationId xmlns:a16="http://schemas.microsoft.com/office/drawing/2014/main" id="{044CE0F8-FA95-416F-B695-0D3E69409A83}"/>
              </a:ext>
            </a:extLst>
          </p:cNvPr>
          <p:cNvSpPr>
            <a:spLocks/>
          </p:cNvSpPr>
          <p:nvPr/>
        </p:nvSpPr>
        <p:spPr bwMode="auto">
          <a:xfrm>
            <a:off x="3994200" y="3638267"/>
            <a:ext cx="48385" cy="48385"/>
          </a:xfrm>
          <a:custGeom>
            <a:avLst/>
            <a:gdLst>
              <a:gd name="T0" fmla="*/ 141 w 141"/>
              <a:gd name="T1" fmla="*/ 70 h 141"/>
              <a:gd name="T2" fmla="*/ 0 w 141"/>
              <a:gd name="T3" fmla="*/ 141 h 141"/>
              <a:gd name="T4" fmla="*/ 0 w 141"/>
              <a:gd name="T5" fmla="*/ 0 h 141"/>
              <a:gd name="T6" fmla="*/ 141 w 141"/>
              <a:gd name="T7" fmla="*/ 70 h 141"/>
            </a:gdLst>
            <a:ahLst/>
            <a:cxnLst>
              <a:cxn ang="0">
                <a:pos x="T0" y="T1"/>
              </a:cxn>
              <a:cxn ang="0">
                <a:pos x="T2" y="T3"/>
              </a:cxn>
              <a:cxn ang="0">
                <a:pos x="T4" y="T5"/>
              </a:cxn>
              <a:cxn ang="0">
                <a:pos x="T6" y="T7"/>
              </a:cxn>
            </a:cxnLst>
            <a:rect l="0" t="0" r="r" b="b"/>
            <a:pathLst>
              <a:path w="141" h="141">
                <a:moveTo>
                  <a:pt x="141" y="70"/>
                </a:moveTo>
                <a:lnTo>
                  <a:pt x="0" y="141"/>
                </a:lnTo>
                <a:cubicBezTo>
                  <a:pt x="23" y="96"/>
                  <a:pt x="23" y="44"/>
                  <a:pt x="0" y="0"/>
                </a:cubicBezTo>
                <a:lnTo>
                  <a:pt x="141" y="70"/>
                </a:lnTo>
                <a:close/>
              </a:path>
            </a:pathLst>
          </a:custGeom>
          <a:solidFill>
            <a:srgbClr val="000000"/>
          </a:solidFill>
          <a:ln w="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defTabSz="232258" fontAlgn="auto">
              <a:spcBef>
                <a:spcPts val="0"/>
              </a:spcBef>
              <a:spcAft>
                <a:spcPts val="0"/>
              </a:spcAft>
            </a:pPr>
            <a:endParaRPr lang="da-DK" sz="914">
              <a:solidFill>
                <a:prstClr val="black"/>
              </a:solidFill>
              <a:latin typeface="Calibri" panose="020F0502020204030204"/>
              <a:cs typeface="+mn-cs"/>
            </a:endParaRPr>
          </a:p>
        </p:txBody>
      </p:sp>
      <p:sp>
        <p:nvSpPr>
          <p:cNvPr id="497" name="Rectangle 329">
            <a:extLst>
              <a:ext uri="{FF2B5EF4-FFF2-40B4-BE49-F238E27FC236}">
                <a16:creationId xmlns:a16="http://schemas.microsoft.com/office/drawing/2014/main" id="{46006A16-3462-4C91-A120-F62D48D5558C}"/>
              </a:ext>
            </a:extLst>
          </p:cNvPr>
          <p:cNvSpPr>
            <a:spLocks noChangeArrowheads="1"/>
          </p:cNvSpPr>
          <p:nvPr/>
        </p:nvSpPr>
        <p:spPr bwMode="auto">
          <a:xfrm>
            <a:off x="4922243" y="2763363"/>
            <a:ext cx="27732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Responses</a:t>
            </a:r>
            <a:endParaRPr lang="da-DK" altLang="da-DK" sz="914" dirty="0">
              <a:solidFill>
                <a:prstClr val="black"/>
              </a:solidFill>
              <a:cs typeface="+mn-cs"/>
            </a:endParaRPr>
          </a:p>
        </p:txBody>
      </p:sp>
      <p:sp>
        <p:nvSpPr>
          <p:cNvPr id="501" name="Rectangle 329">
            <a:extLst>
              <a:ext uri="{FF2B5EF4-FFF2-40B4-BE49-F238E27FC236}">
                <a16:creationId xmlns:a16="http://schemas.microsoft.com/office/drawing/2014/main" id="{3347F36A-8E8E-4666-A34C-F80A4ADEB142}"/>
              </a:ext>
            </a:extLst>
          </p:cNvPr>
          <p:cNvSpPr>
            <a:spLocks noChangeArrowheads="1"/>
          </p:cNvSpPr>
          <p:nvPr/>
        </p:nvSpPr>
        <p:spPr bwMode="auto">
          <a:xfrm>
            <a:off x="4915159" y="2918134"/>
            <a:ext cx="294953"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Commands</a:t>
            </a:r>
            <a:endParaRPr lang="da-DK" altLang="da-DK" sz="914" dirty="0">
              <a:solidFill>
                <a:prstClr val="black"/>
              </a:solidFill>
              <a:cs typeface="+mn-cs"/>
            </a:endParaRPr>
          </a:p>
        </p:txBody>
      </p:sp>
      <p:sp>
        <p:nvSpPr>
          <p:cNvPr id="505" name="Rectangle 329">
            <a:extLst>
              <a:ext uri="{FF2B5EF4-FFF2-40B4-BE49-F238E27FC236}">
                <a16:creationId xmlns:a16="http://schemas.microsoft.com/office/drawing/2014/main" id="{6F442561-EFF7-43B1-AB7A-4F1636448FD1}"/>
              </a:ext>
            </a:extLst>
          </p:cNvPr>
          <p:cNvSpPr>
            <a:spLocks noChangeArrowheads="1"/>
          </p:cNvSpPr>
          <p:nvPr/>
        </p:nvSpPr>
        <p:spPr bwMode="auto">
          <a:xfrm>
            <a:off x="5257425" y="2477722"/>
            <a:ext cx="25167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Response</a:t>
            </a:r>
            <a:endParaRPr lang="da-DK" altLang="da-DK" sz="914" dirty="0">
              <a:solidFill>
                <a:prstClr val="black"/>
              </a:solidFill>
              <a:cs typeface="+mn-cs"/>
            </a:endParaRPr>
          </a:p>
        </p:txBody>
      </p:sp>
      <p:sp>
        <p:nvSpPr>
          <p:cNvPr id="523" name="Rectangle 329">
            <a:extLst>
              <a:ext uri="{FF2B5EF4-FFF2-40B4-BE49-F238E27FC236}">
                <a16:creationId xmlns:a16="http://schemas.microsoft.com/office/drawing/2014/main" id="{41AB5F22-103F-4566-B99C-1936DA1E7292}"/>
              </a:ext>
            </a:extLst>
          </p:cNvPr>
          <p:cNvSpPr>
            <a:spLocks noChangeArrowheads="1"/>
          </p:cNvSpPr>
          <p:nvPr/>
        </p:nvSpPr>
        <p:spPr bwMode="auto">
          <a:xfrm>
            <a:off x="5283577" y="2902887"/>
            <a:ext cx="16030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Query</a:t>
            </a:r>
            <a:endParaRPr lang="da-DK" altLang="da-DK" sz="914" dirty="0">
              <a:solidFill>
                <a:prstClr val="black"/>
              </a:solidFill>
              <a:cs typeface="+mn-cs"/>
            </a:endParaRPr>
          </a:p>
        </p:txBody>
      </p:sp>
      <p:sp>
        <p:nvSpPr>
          <p:cNvPr id="524" name="Rectangle 329">
            <a:extLst>
              <a:ext uri="{FF2B5EF4-FFF2-40B4-BE49-F238E27FC236}">
                <a16:creationId xmlns:a16="http://schemas.microsoft.com/office/drawing/2014/main" id="{3D8CFA29-FBA7-4F12-8994-C832B6788F41}"/>
              </a:ext>
            </a:extLst>
          </p:cNvPr>
          <p:cNvSpPr>
            <a:spLocks noChangeArrowheads="1"/>
          </p:cNvSpPr>
          <p:nvPr/>
        </p:nvSpPr>
        <p:spPr bwMode="auto">
          <a:xfrm>
            <a:off x="5801647" y="2939957"/>
            <a:ext cx="160300"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Query</a:t>
            </a:r>
            <a:endParaRPr lang="da-DK" altLang="da-DK" sz="914" dirty="0">
              <a:solidFill>
                <a:prstClr val="black"/>
              </a:solidFill>
              <a:cs typeface="+mn-cs"/>
            </a:endParaRPr>
          </a:p>
        </p:txBody>
      </p:sp>
      <p:sp>
        <p:nvSpPr>
          <p:cNvPr id="525" name="Rectangle 329">
            <a:extLst>
              <a:ext uri="{FF2B5EF4-FFF2-40B4-BE49-F238E27FC236}">
                <a16:creationId xmlns:a16="http://schemas.microsoft.com/office/drawing/2014/main" id="{683DAA40-D30B-498D-BA57-39554AD36B0B}"/>
              </a:ext>
            </a:extLst>
          </p:cNvPr>
          <p:cNvSpPr>
            <a:spLocks noChangeArrowheads="1"/>
          </p:cNvSpPr>
          <p:nvPr/>
        </p:nvSpPr>
        <p:spPr bwMode="auto">
          <a:xfrm>
            <a:off x="5791293" y="2752061"/>
            <a:ext cx="25167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Response</a:t>
            </a:r>
            <a:endParaRPr lang="da-DK" altLang="da-DK" sz="914" dirty="0">
              <a:solidFill>
                <a:prstClr val="black"/>
              </a:solidFill>
              <a:cs typeface="+mn-cs"/>
            </a:endParaRPr>
          </a:p>
        </p:txBody>
      </p:sp>
      <p:sp>
        <p:nvSpPr>
          <p:cNvPr id="526" name="Rectangle 329">
            <a:extLst>
              <a:ext uri="{FF2B5EF4-FFF2-40B4-BE49-F238E27FC236}">
                <a16:creationId xmlns:a16="http://schemas.microsoft.com/office/drawing/2014/main" id="{BF58B50E-0E40-4FE5-B73C-FD9A72D23B52}"/>
              </a:ext>
            </a:extLst>
          </p:cNvPr>
          <p:cNvSpPr>
            <a:spLocks noChangeArrowheads="1"/>
          </p:cNvSpPr>
          <p:nvPr/>
        </p:nvSpPr>
        <p:spPr bwMode="auto">
          <a:xfrm>
            <a:off x="4543369" y="2894369"/>
            <a:ext cx="251672"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Response</a:t>
            </a:r>
            <a:endParaRPr lang="da-DK" altLang="da-DK" sz="914" dirty="0">
              <a:solidFill>
                <a:prstClr val="black"/>
              </a:solidFill>
              <a:cs typeface="+mn-cs"/>
            </a:endParaRPr>
          </a:p>
        </p:txBody>
      </p:sp>
      <p:sp>
        <p:nvSpPr>
          <p:cNvPr id="527" name="Rectangle 329">
            <a:extLst>
              <a:ext uri="{FF2B5EF4-FFF2-40B4-BE49-F238E27FC236}">
                <a16:creationId xmlns:a16="http://schemas.microsoft.com/office/drawing/2014/main" id="{C981324F-64AC-45BA-8107-51ADF00E66AA}"/>
              </a:ext>
            </a:extLst>
          </p:cNvPr>
          <p:cNvSpPr>
            <a:spLocks noChangeArrowheads="1"/>
          </p:cNvSpPr>
          <p:nvPr/>
        </p:nvSpPr>
        <p:spPr bwMode="auto">
          <a:xfrm>
            <a:off x="4292925" y="2958729"/>
            <a:ext cx="193964" cy="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Update</a:t>
            </a:r>
            <a:endParaRPr lang="da-DK" altLang="da-DK" sz="914" dirty="0">
              <a:solidFill>
                <a:prstClr val="black"/>
              </a:solidFill>
              <a:cs typeface="+mn-cs"/>
            </a:endParaRPr>
          </a:p>
        </p:txBody>
      </p:sp>
      <p:sp>
        <p:nvSpPr>
          <p:cNvPr id="528" name="Rectangle 365">
            <a:extLst>
              <a:ext uri="{FF2B5EF4-FFF2-40B4-BE49-F238E27FC236}">
                <a16:creationId xmlns:a16="http://schemas.microsoft.com/office/drawing/2014/main" id="{BE707DDF-03C3-403F-BB8D-246CA74382D4}"/>
              </a:ext>
            </a:extLst>
          </p:cNvPr>
          <p:cNvSpPr>
            <a:spLocks noChangeArrowheads="1"/>
          </p:cNvSpPr>
          <p:nvPr/>
        </p:nvSpPr>
        <p:spPr bwMode="auto">
          <a:xfrm>
            <a:off x="3566395" y="4526135"/>
            <a:ext cx="461665" cy="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Rec. for </a:t>
            </a:r>
          </a:p>
          <a:p>
            <a:pPr defTabSz="464515"/>
            <a:r>
              <a:rPr lang="da-DK" altLang="da-DK" sz="508" dirty="0">
                <a:solidFill>
                  <a:srgbClr val="000000"/>
                </a:solidFill>
                <a:latin typeface="Calibri" panose="020F0502020204030204" pitchFamily="34" charset="0"/>
                <a:cs typeface="+mn-cs"/>
              </a:rPr>
              <a:t>system evolution </a:t>
            </a:r>
            <a:endParaRPr lang="da-DK" altLang="da-DK" sz="914" dirty="0">
              <a:solidFill>
                <a:prstClr val="black"/>
              </a:solidFill>
              <a:cs typeface="+mn-cs"/>
            </a:endParaRPr>
          </a:p>
        </p:txBody>
      </p:sp>
      <p:sp>
        <p:nvSpPr>
          <p:cNvPr id="530" name="Freeform 420">
            <a:extLst>
              <a:ext uri="{FF2B5EF4-FFF2-40B4-BE49-F238E27FC236}">
                <a16:creationId xmlns:a16="http://schemas.microsoft.com/office/drawing/2014/main" id="{BC5B0BF0-D29E-476F-97E6-97F80E11FA52}"/>
              </a:ext>
            </a:extLst>
          </p:cNvPr>
          <p:cNvSpPr>
            <a:spLocks/>
          </p:cNvSpPr>
          <p:nvPr/>
        </p:nvSpPr>
        <p:spPr bwMode="auto">
          <a:xfrm>
            <a:off x="4753847" y="1125620"/>
            <a:ext cx="554011" cy="206444"/>
          </a:xfrm>
          <a:custGeom>
            <a:avLst/>
            <a:gdLst>
              <a:gd name="T0" fmla="*/ 1557 w 1617"/>
              <a:gd name="T1" fmla="*/ 604 h 604"/>
              <a:gd name="T2" fmla="*/ 1617 w 1617"/>
              <a:gd name="T3" fmla="*/ 544 h 604"/>
              <a:gd name="T4" fmla="*/ 1617 w 1617"/>
              <a:gd name="T5" fmla="*/ 60 h 604"/>
              <a:gd name="T6" fmla="*/ 1557 w 1617"/>
              <a:gd name="T7" fmla="*/ 0 h 604"/>
              <a:gd name="T8" fmla="*/ 60 w 1617"/>
              <a:gd name="T9" fmla="*/ 0 h 604"/>
              <a:gd name="T10" fmla="*/ 0 w 1617"/>
              <a:gd name="T11" fmla="*/ 60 h 604"/>
              <a:gd name="T12" fmla="*/ 0 w 1617"/>
              <a:gd name="T13" fmla="*/ 544 h 604"/>
              <a:gd name="T14" fmla="*/ 60 w 1617"/>
              <a:gd name="T15" fmla="*/ 604 h 604"/>
              <a:gd name="T16" fmla="*/ 1557 w 1617"/>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604">
                <a:moveTo>
                  <a:pt x="1557" y="604"/>
                </a:moveTo>
                <a:cubicBezTo>
                  <a:pt x="1590" y="604"/>
                  <a:pt x="1617" y="577"/>
                  <a:pt x="1617" y="544"/>
                </a:cubicBezTo>
                <a:lnTo>
                  <a:pt x="1617" y="60"/>
                </a:lnTo>
                <a:cubicBezTo>
                  <a:pt x="1617" y="27"/>
                  <a:pt x="1590" y="0"/>
                  <a:pt x="1557" y="0"/>
                </a:cubicBezTo>
                <a:lnTo>
                  <a:pt x="60" y="0"/>
                </a:lnTo>
                <a:cubicBezTo>
                  <a:pt x="27" y="0"/>
                  <a:pt x="0" y="27"/>
                  <a:pt x="0" y="60"/>
                </a:cubicBezTo>
                <a:lnTo>
                  <a:pt x="0" y="544"/>
                </a:lnTo>
                <a:cubicBezTo>
                  <a:pt x="0" y="577"/>
                  <a:pt x="27" y="604"/>
                  <a:pt x="60" y="604"/>
                </a:cubicBezTo>
                <a:lnTo>
                  <a:pt x="1557" y="604"/>
                </a:lnTo>
                <a:close/>
              </a:path>
            </a:pathLst>
          </a:custGeom>
          <a:solidFill>
            <a:srgbClr val="FFC6C6"/>
          </a:solidFill>
          <a:ln w="19050">
            <a:solidFill>
              <a:srgbClr val="000000"/>
            </a:solidFill>
            <a:prstDash val="solid"/>
            <a:round/>
            <a:headEnd/>
            <a:tailEnd/>
          </a:ln>
        </p:spPr>
        <p:txBody>
          <a:bodyPr vert="horz" wrap="square" lIns="46450" tIns="23225" rIns="46450" bIns="23225" numCol="1" anchor="t" anchorCtr="0" compatLnSpc="1">
            <a:prstTxWarp prst="textNoShape">
              <a:avLst/>
            </a:prstTxWarp>
          </a:bodyPr>
          <a:lstStyle/>
          <a:p>
            <a:pPr algn="ctr" defTabSz="232258" fontAlgn="auto">
              <a:spcBef>
                <a:spcPts val="0"/>
              </a:spcBef>
              <a:spcAft>
                <a:spcPts val="0"/>
              </a:spcAft>
            </a:pPr>
            <a:r>
              <a:rPr lang="da-DK" sz="610" b="1" i="1" dirty="0">
                <a:solidFill>
                  <a:prstClr val="black"/>
                </a:solidFill>
                <a:latin typeface="Calibri" panose="020F0502020204030204"/>
                <a:cs typeface="+mn-cs"/>
              </a:rPr>
              <a:t>Preservation Watch</a:t>
            </a:r>
          </a:p>
        </p:txBody>
      </p:sp>
      <p:cxnSp>
        <p:nvCxnSpPr>
          <p:cNvPr id="3" name="Straight Arrow Connector 2">
            <a:extLst>
              <a:ext uri="{FF2B5EF4-FFF2-40B4-BE49-F238E27FC236}">
                <a16:creationId xmlns:a16="http://schemas.microsoft.com/office/drawing/2014/main" id="{86227DAA-D9B7-4C27-8BBC-055284CCB594}"/>
              </a:ext>
            </a:extLst>
          </p:cNvPr>
          <p:cNvCxnSpPr/>
          <p:nvPr/>
        </p:nvCxnSpPr>
        <p:spPr>
          <a:xfrm>
            <a:off x="3597235" y="1272229"/>
            <a:ext cx="1142098" cy="16128"/>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36B35840-82AD-4E47-9107-2364776B29E6}"/>
              </a:ext>
            </a:extLst>
          </p:cNvPr>
          <p:cNvCxnSpPr>
            <a:stCxn id="21" idx="2"/>
          </p:cNvCxnSpPr>
          <p:nvPr/>
        </p:nvCxnSpPr>
        <p:spPr>
          <a:xfrm rot="16200000" flipH="1">
            <a:off x="4238135" y="716197"/>
            <a:ext cx="124668" cy="832563"/>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9DFA2A71-71A6-4B83-941E-2BD03632D01F}"/>
              </a:ext>
            </a:extLst>
          </p:cNvPr>
          <p:cNvCxnSpPr/>
          <p:nvPr/>
        </p:nvCxnSpPr>
        <p:spPr>
          <a:xfrm rot="10800000" flipV="1">
            <a:off x="4740972" y="1343572"/>
            <a:ext cx="310446" cy="285901"/>
          </a:xfrm>
          <a:prstGeom prst="bentConnector3">
            <a:avLst>
              <a:gd name="adj1" fmla="val 1286"/>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1" name="Rectangle 275">
            <a:extLst>
              <a:ext uri="{FF2B5EF4-FFF2-40B4-BE49-F238E27FC236}">
                <a16:creationId xmlns:a16="http://schemas.microsoft.com/office/drawing/2014/main" id="{3E609C92-D5DF-47FD-9141-F54F675E2F27}"/>
              </a:ext>
            </a:extLst>
          </p:cNvPr>
          <p:cNvSpPr>
            <a:spLocks noChangeArrowheads="1"/>
          </p:cNvSpPr>
          <p:nvPr/>
        </p:nvSpPr>
        <p:spPr bwMode="auto">
          <a:xfrm>
            <a:off x="4899623" y="1393155"/>
            <a:ext cx="458459" cy="2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64515"/>
            <a:r>
              <a:rPr lang="da-DK" altLang="da-DK" sz="508" dirty="0">
                <a:solidFill>
                  <a:srgbClr val="000000"/>
                </a:solidFill>
                <a:latin typeface="Calibri" panose="020F0502020204030204" pitchFamily="34" charset="0"/>
                <a:cs typeface="+mn-cs"/>
              </a:rPr>
              <a:t>Collated info. </a:t>
            </a:r>
          </a:p>
          <a:p>
            <a:pPr defTabSz="464515"/>
            <a:r>
              <a:rPr lang="da-DK" altLang="da-DK" sz="508" dirty="0">
                <a:solidFill>
                  <a:srgbClr val="000000"/>
                </a:solidFill>
                <a:latin typeface="Calibri" panose="020F0502020204030204" pitchFamily="34" charset="0"/>
                <a:cs typeface="+mn-cs"/>
              </a:rPr>
              <a:t>about changes in </a:t>
            </a:r>
          </a:p>
          <a:p>
            <a:pPr defTabSz="464515"/>
            <a:r>
              <a:rPr lang="da-DK" altLang="da-DK" sz="508" dirty="0">
                <a:solidFill>
                  <a:srgbClr val="000000"/>
                </a:solidFill>
                <a:latin typeface="Calibri" panose="020F0502020204030204" pitchFamily="34" charset="0"/>
                <a:cs typeface="+mn-cs"/>
              </a:rPr>
              <a:t>environment</a:t>
            </a:r>
            <a:endParaRPr lang="da-DK" altLang="da-DK" sz="914" dirty="0">
              <a:solidFill>
                <a:prstClr val="black"/>
              </a:solidFill>
              <a:cs typeface="+mn-cs"/>
            </a:endParaRPr>
          </a:p>
        </p:txBody>
      </p:sp>
    </p:spTree>
    <p:extLst>
      <p:ext uri="{BB962C8B-B14F-4D97-AF65-F5344CB8AC3E}">
        <p14:creationId xmlns:p14="http://schemas.microsoft.com/office/powerpoint/2010/main" val="490002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0ED32D7-CD1C-410E-832E-AF56233FE190}"/>
              </a:ext>
            </a:extLst>
          </p:cNvPr>
          <p:cNvSpPr>
            <a:spLocks noChangeArrowheads="1"/>
          </p:cNvSpPr>
          <p:nvPr/>
        </p:nvSpPr>
        <p:spPr bwMode="auto">
          <a:xfrm>
            <a:off x="1547664" y="3435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E38B4F60-A2AD-4F93-9C51-EC658CC94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800708"/>
            <a:ext cx="571500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23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715" y="357184"/>
            <a:ext cx="8653581" cy="25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Application Layer (Analysis and Display Programs)</a:t>
            </a:r>
          </a:p>
        </p:txBody>
      </p:sp>
      <p:cxnSp>
        <p:nvCxnSpPr>
          <p:cNvPr id="7" name="Straight Connector 6"/>
          <p:cNvCxnSpPr/>
          <p:nvPr/>
        </p:nvCxnSpPr>
        <p:spPr>
          <a:xfrm>
            <a:off x="72715" y="357184"/>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715" y="612775"/>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9" name="Can 8"/>
          <p:cNvSpPr/>
          <p:nvPr/>
        </p:nvSpPr>
        <p:spPr>
          <a:xfrm>
            <a:off x="2381543" y="1712889"/>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2" name="Straight Connector 11"/>
          <p:cNvCxnSpPr/>
          <p:nvPr/>
        </p:nvCxnSpPr>
        <p:spPr>
          <a:xfrm>
            <a:off x="94433" y="1968480"/>
            <a:ext cx="2287110"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56212" y="1970068"/>
            <a:ext cx="2209037"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2381543" y="3208975"/>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6" name="Straight Connector 15"/>
          <p:cNvCxnSpPr/>
          <p:nvPr/>
        </p:nvCxnSpPr>
        <p:spPr>
          <a:xfrm>
            <a:off x="72715" y="3464566"/>
            <a:ext cx="2308828"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856212" y="3464566"/>
            <a:ext cx="4919219"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8" name="Can 17"/>
          <p:cNvSpPr/>
          <p:nvPr/>
        </p:nvSpPr>
        <p:spPr>
          <a:xfrm>
            <a:off x="2381543" y="5327676"/>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9" name="Straight Connector 18"/>
          <p:cNvCxnSpPr/>
          <p:nvPr/>
        </p:nvCxnSpPr>
        <p:spPr>
          <a:xfrm>
            <a:off x="72715" y="5584855"/>
            <a:ext cx="2308828"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56212" y="5584855"/>
            <a:ext cx="2209037"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2" name="Can 21"/>
          <p:cNvSpPr/>
          <p:nvPr/>
        </p:nvSpPr>
        <p:spPr>
          <a:xfrm>
            <a:off x="5065249" y="5327676"/>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24" name="Straight Connector 23"/>
          <p:cNvCxnSpPr/>
          <p:nvPr/>
        </p:nvCxnSpPr>
        <p:spPr>
          <a:xfrm>
            <a:off x="5539918" y="5584855"/>
            <a:ext cx="3413966"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5" name="Can 24"/>
          <p:cNvSpPr/>
          <p:nvPr/>
        </p:nvSpPr>
        <p:spPr>
          <a:xfrm>
            <a:off x="7775431" y="1712889"/>
            <a:ext cx="474669" cy="4308534"/>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0" name="Can 9"/>
          <p:cNvSpPr/>
          <p:nvPr/>
        </p:nvSpPr>
        <p:spPr>
          <a:xfrm>
            <a:off x="5065249" y="1712889"/>
            <a:ext cx="474669" cy="2555910"/>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33" name="Rectangle 32"/>
          <p:cNvSpPr/>
          <p:nvPr/>
        </p:nvSpPr>
        <p:spPr>
          <a:xfrm>
            <a:off x="94433" y="6350040"/>
            <a:ext cx="8653581" cy="25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Media Layer (Disks, Tapes and Network)</a:t>
            </a:r>
          </a:p>
        </p:txBody>
      </p:sp>
      <p:cxnSp>
        <p:nvCxnSpPr>
          <p:cNvPr id="34" name="Straight Connector 33"/>
          <p:cNvCxnSpPr/>
          <p:nvPr/>
        </p:nvCxnSpPr>
        <p:spPr>
          <a:xfrm>
            <a:off x="94433" y="6350040"/>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4433" y="6605631"/>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2143019" y="1256874"/>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12877" y="1106647"/>
            <a:ext cx="2008216" cy="523220"/>
          </a:xfrm>
          <a:prstGeom prst="rect">
            <a:avLst/>
          </a:prstGeom>
          <a:solidFill>
            <a:schemeClr val="bg1"/>
          </a:solidFill>
          <a:ln>
            <a:solidFill>
              <a:schemeClr val="tx1"/>
            </a:solidFill>
          </a:ln>
        </p:spPr>
        <p:txBody>
          <a:bodyPr wrap="square" rtlCol="0">
            <a:spAutoFit/>
          </a:bodyPr>
          <a:lstStyle/>
          <a:p>
            <a:pPr algn="ctr"/>
            <a:r>
              <a:rPr lang="en-GB" sz="1400" b="1" dirty="0"/>
              <a:t>Objective Interface Message</a:t>
            </a:r>
          </a:p>
        </p:txBody>
      </p:sp>
      <p:cxnSp>
        <p:nvCxnSpPr>
          <p:cNvPr id="40" name="Straight Connector 39"/>
          <p:cNvCxnSpPr/>
          <p:nvPr/>
        </p:nvCxnSpPr>
        <p:spPr>
          <a:xfrm rot="5400000" flipH="1" flipV="1">
            <a:off x="2289942" y="2899087"/>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01860" y="2822277"/>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Aggregate</a:t>
            </a:r>
          </a:p>
        </p:txBody>
      </p:sp>
      <p:cxnSp>
        <p:nvCxnSpPr>
          <p:cNvPr id="43" name="Straight Connector 42"/>
          <p:cNvCxnSpPr/>
          <p:nvPr/>
        </p:nvCxnSpPr>
        <p:spPr>
          <a:xfrm rot="5400000" flipH="1" flipV="1">
            <a:off x="2294821" y="5017788"/>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06739" y="4940978"/>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Bit Stream</a:t>
            </a:r>
          </a:p>
        </p:txBody>
      </p:sp>
      <p:cxnSp>
        <p:nvCxnSpPr>
          <p:cNvPr id="45" name="Straight Connector 44"/>
          <p:cNvCxnSpPr/>
          <p:nvPr/>
        </p:nvCxnSpPr>
        <p:spPr>
          <a:xfrm rot="5400000" flipH="1" flipV="1">
            <a:off x="4975541" y="5016299"/>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287459" y="4939489"/>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Bit Stream</a:t>
            </a:r>
          </a:p>
        </p:txBody>
      </p:sp>
      <p:sp>
        <p:nvSpPr>
          <p:cNvPr id="47" name="TextBox 46"/>
          <p:cNvSpPr txBox="1"/>
          <p:nvPr/>
        </p:nvSpPr>
        <p:spPr>
          <a:xfrm>
            <a:off x="72715" y="5568502"/>
            <a:ext cx="2162140" cy="461665"/>
          </a:xfrm>
          <a:prstGeom prst="rect">
            <a:avLst/>
          </a:prstGeom>
          <a:noFill/>
        </p:spPr>
        <p:txBody>
          <a:bodyPr wrap="square" rtlCol="0">
            <a:spAutoFit/>
          </a:bodyPr>
          <a:lstStyle/>
          <a:p>
            <a:r>
              <a:rPr lang="en-GB" sz="1200" b="1" dirty="0"/>
              <a:t>Stream Layer</a:t>
            </a:r>
          </a:p>
          <a:p>
            <a:pPr>
              <a:buFont typeface="Arial" pitchFamily="34" charset="0"/>
              <a:buChar char="•"/>
            </a:pPr>
            <a:r>
              <a:rPr lang="en-GB" sz="1200" dirty="0"/>
              <a:t> Delimited Byte Streams</a:t>
            </a:r>
          </a:p>
        </p:txBody>
      </p:sp>
      <p:sp>
        <p:nvSpPr>
          <p:cNvPr id="51" name="TextBox 50"/>
          <p:cNvSpPr txBox="1"/>
          <p:nvPr/>
        </p:nvSpPr>
        <p:spPr>
          <a:xfrm>
            <a:off x="72715" y="3473583"/>
            <a:ext cx="2162140" cy="1015663"/>
          </a:xfrm>
          <a:prstGeom prst="rect">
            <a:avLst/>
          </a:prstGeom>
          <a:noFill/>
        </p:spPr>
        <p:txBody>
          <a:bodyPr wrap="square" rtlCol="0">
            <a:spAutoFit/>
          </a:bodyPr>
          <a:lstStyle/>
          <a:p>
            <a:r>
              <a:rPr lang="en-GB" sz="1200" b="1" dirty="0"/>
              <a:t>Structure Layer</a:t>
            </a:r>
          </a:p>
          <a:p>
            <a:pPr>
              <a:buFont typeface="Arial" pitchFamily="34" charset="0"/>
              <a:buChar char="•"/>
            </a:pPr>
            <a:r>
              <a:rPr lang="en-GB" sz="1200" dirty="0"/>
              <a:t> Primitive data types</a:t>
            </a:r>
          </a:p>
          <a:p>
            <a:pPr>
              <a:buFont typeface="Arial" pitchFamily="34" charset="0"/>
              <a:buChar char="•"/>
            </a:pPr>
            <a:r>
              <a:rPr lang="en-GB" sz="1200" dirty="0"/>
              <a:t> List/Array types</a:t>
            </a:r>
          </a:p>
          <a:p>
            <a:pPr>
              <a:buFont typeface="Arial" pitchFamily="34" charset="0"/>
              <a:buChar char="•"/>
            </a:pPr>
            <a:r>
              <a:rPr lang="en-GB" sz="1200" dirty="0"/>
              <a:t> Records</a:t>
            </a:r>
          </a:p>
          <a:p>
            <a:pPr>
              <a:buFont typeface="Arial" pitchFamily="34" charset="0"/>
              <a:buChar char="•"/>
            </a:pPr>
            <a:r>
              <a:rPr lang="en-GB" sz="1200" dirty="0"/>
              <a:t> Names Aggregates</a:t>
            </a:r>
          </a:p>
        </p:txBody>
      </p:sp>
      <p:sp>
        <p:nvSpPr>
          <p:cNvPr id="52" name="TextBox 51"/>
          <p:cNvSpPr txBox="1"/>
          <p:nvPr/>
        </p:nvSpPr>
        <p:spPr>
          <a:xfrm>
            <a:off x="94433" y="1973298"/>
            <a:ext cx="2162140" cy="830997"/>
          </a:xfrm>
          <a:prstGeom prst="rect">
            <a:avLst/>
          </a:prstGeom>
          <a:noFill/>
        </p:spPr>
        <p:txBody>
          <a:bodyPr wrap="square" rtlCol="0">
            <a:spAutoFit/>
          </a:bodyPr>
          <a:lstStyle/>
          <a:p>
            <a:r>
              <a:rPr lang="en-GB" sz="1200" b="1" dirty="0"/>
              <a:t>Object Layer</a:t>
            </a:r>
          </a:p>
          <a:p>
            <a:pPr>
              <a:buFont typeface="Arial" pitchFamily="34" charset="0"/>
              <a:buChar char="•"/>
            </a:pPr>
            <a:r>
              <a:rPr lang="en-GB" sz="1200" dirty="0"/>
              <a:t> Data Objects</a:t>
            </a:r>
          </a:p>
          <a:p>
            <a:pPr>
              <a:buFont typeface="Arial" pitchFamily="34" charset="0"/>
              <a:buChar char="•"/>
            </a:pPr>
            <a:r>
              <a:rPr lang="en-GB" sz="1200" dirty="0"/>
              <a:t>Container Objects</a:t>
            </a:r>
          </a:p>
          <a:p>
            <a:pPr>
              <a:buFont typeface="Arial" pitchFamily="34" charset="0"/>
              <a:buChar char="•"/>
            </a:pPr>
            <a:r>
              <a:rPr lang="en-GB" sz="1200" dirty="0"/>
              <a:t>Data Description Objects</a:t>
            </a:r>
          </a:p>
        </p:txBody>
      </p:sp>
      <p:cxnSp>
        <p:nvCxnSpPr>
          <p:cNvPr id="60" name="Straight Connector 59"/>
          <p:cNvCxnSpPr/>
          <p:nvPr/>
        </p:nvCxnSpPr>
        <p:spPr>
          <a:xfrm rot="5400000" flipH="1" flipV="1">
            <a:off x="4833495" y="1245061"/>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303353" y="1094834"/>
            <a:ext cx="2008216" cy="523220"/>
          </a:xfrm>
          <a:prstGeom prst="rect">
            <a:avLst/>
          </a:prstGeom>
          <a:solidFill>
            <a:schemeClr val="bg1"/>
          </a:solidFill>
          <a:ln>
            <a:solidFill>
              <a:schemeClr val="tx1"/>
            </a:solidFill>
          </a:ln>
        </p:spPr>
        <p:txBody>
          <a:bodyPr wrap="square" rtlCol="0">
            <a:spAutoFit/>
          </a:bodyPr>
          <a:lstStyle/>
          <a:p>
            <a:pPr algn="ctr"/>
            <a:r>
              <a:rPr lang="en-GB" sz="1400" b="1" dirty="0"/>
              <a:t>Named Aggregates</a:t>
            </a:r>
          </a:p>
          <a:p>
            <a:pPr algn="ctr"/>
            <a:endParaRPr lang="en-GB" sz="1400" b="1" dirty="0"/>
          </a:p>
        </p:txBody>
      </p:sp>
      <p:cxnSp>
        <p:nvCxnSpPr>
          <p:cNvPr id="62" name="Straight Connector 61"/>
          <p:cNvCxnSpPr/>
          <p:nvPr/>
        </p:nvCxnSpPr>
        <p:spPr>
          <a:xfrm rot="5400000" flipH="1" flipV="1">
            <a:off x="7533722" y="1245060"/>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003580" y="1094833"/>
            <a:ext cx="2008216" cy="523220"/>
          </a:xfrm>
          <a:prstGeom prst="rect">
            <a:avLst/>
          </a:prstGeom>
          <a:solidFill>
            <a:schemeClr val="bg1"/>
          </a:solidFill>
          <a:ln>
            <a:solidFill>
              <a:schemeClr val="tx1"/>
            </a:solidFill>
          </a:ln>
        </p:spPr>
        <p:txBody>
          <a:bodyPr wrap="square" rtlCol="0">
            <a:spAutoFit/>
          </a:bodyPr>
          <a:lstStyle/>
          <a:p>
            <a:pPr algn="ctr"/>
            <a:r>
              <a:rPr lang="en-GB" sz="1400" b="1" dirty="0"/>
              <a:t>Named Bit Streams</a:t>
            </a:r>
          </a:p>
          <a:p>
            <a:pPr algn="ctr"/>
            <a:endParaRPr lang="en-GB" sz="1400" b="1" dirty="0"/>
          </a:p>
        </p:txBody>
      </p:sp>
      <p:sp>
        <p:nvSpPr>
          <p:cNvPr id="64" name="TextBox 63"/>
          <p:cNvSpPr txBox="1"/>
          <p:nvPr/>
        </p:nvSpPr>
        <p:spPr>
          <a:xfrm>
            <a:off x="3759582" y="1452075"/>
            <a:ext cx="666366" cy="523220"/>
          </a:xfrm>
          <a:prstGeom prst="rect">
            <a:avLst/>
          </a:prstGeom>
          <a:noFill/>
        </p:spPr>
        <p:txBody>
          <a:bodyPr wrap="square" rtlCol="0">
            <a:spAutoFit/>
          </a:bodyPr>
          <a:lstStyle/>
          <a:p>
            <a:r>
              <a:rPr lang="en-GB" sz="2800" b="1" dirty="0"/>
              <a:t>...</a:t>
            </a:r>
          </a:p>
        </p:txBody>
      </p:sp>
      <p:sp>
        <p:nvSpPr>
          <p:cNvPr id="65" name="TextBox 64"/>
          <p:cNvSpPr txBox="1"/>
          <p:nvPr/>
        </p:nvSpPr>
        <p:spPr>
          <a:xfrm>
            <a:off x="3759582" y="5045282"/>
            <a:ext cx="666366" cy="523220"/>
          </a:xfrm>
          <a:prstGeom prst="rect">
            <a:avLst/>
          </a:prstGeom>
          <a:noFill/>
        </p:spPr>
        <p:txBody>
          <a:bodyPr wrap="square" rtlCol="0">
            <a:spAutoFit/>
          </a:bodyPr>
          <a:lstStyle/>
          <a:p>
            <a:r>
              <a:rPr lang="en-GB" sz="2800" b="1" dirty="0"/>
              <a:t>...</a:t>
            </a:r>
          </a:p>
        </p:txBody>
      </p:sp>
      <p:sp>
        <p:nvSpPr>
          <p:cNvPr id="66" name="TextBox 65"/>
          <p:cNvSpPr txBox="1"/>
          <p:nvPr/>
        </p:nvSpPr>
        <p:spPr>
          <a:xfrm>
            <a:off x="3759582" y="2868444"/>
            <a:ext cx="666366" cy="523220"/>
          </a:xfrm>
          <a:prstGeom prst="rect">
            <a:avLst/>
          </a:prstGeom>
          <a:noFill/>
        </p:spPr>
        <p:txBody>
          <a:bodyPr wrap="square" rtlCol="0">
            <a:spAutoFit/>
          </a:bodyPr>
          <a:lstStyle/>
          <a:p>
            <a:r>
              <a:rPr lang="en-GB" sz="2800" b="1"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69849" y="4473116"/>
            <a:ext cx="2786081" cy="22748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76325" indent="-177800" fontAlgn="t">
              <a:spcBef>
                <a:spcPts val="600"/>
              </a:spcBef>
              <a:spcAft>
                <a:spcPts val="0"/>
              </a:spcAft>
            </a:pPr>
            <a:endParaRPr lang="en-GB" sz="200" dirty="0">
              <a:solidFill>
                <a:srgbClr val="000000"/>
              </a:solidFill>
              <a:latin typeface="Calibri" panose="020F0502020204030204" pitchFamily="34" charset="0"/>
            </a:endParaRPr>
          </a:p>
          <a:p>
            <a:pPr marL="1076325" indent="-177800" fontAlgn="t">
              <a:spcBef>
                <a:spcPts val="600"/>
              </a:spcBef>
              <a:spcAft>
                <a:spcPts val="0"/>
              </a:spcAft>
            </a:pPr>
            <a:r>
              <a:rPr lang="en-GB" dirty="0">
                <a:solidFill>
                  <a:srgbClr val="000000"/>
                </a:solidFill>
                <a:latin typeface="Calibri" panose="020F0502020204030204" pitchFamily="34" charset="0"/>
              </a:rPr>
              <a:t>= 	</a:t>
            </a:r>
            <a:r>
              <a:rPr lang="en-GB" dirty="0">
                <a:solidFill>
                  <a:srgbClr val="000000"/>
                </a:solidFill>
              </a:rPr>
              <a:t>Entity</a:t>
            </a:r>
          </a:p>
          <a:p>
            <a:pPr marL="1076325" indent="-177800" fontAlgn="t">
              <a:spcBef>
                <a:spcPts val="600"/>
              </a:spcBef>
              <a:spcAft>
                <a:spcPts val="0"/>
              </a:spcAft>
            </a:pPr>
            <a:endParaRPr lang="en-US" sz="600" dirty="0"/>
          </a:p>
          <a:p>
            <a:pPr marL="1076325" indent="-177800" fontAlgn="t">
              <a:spcBef>
                <a:spcPts val="600"/>
              </a:spcBef>
              <a:spcAft>
                <a:spcPts val="0"/>
              </a:spcAft>
            </a:pPr>
            <a:r>
              <a:rPr lang="en-GB" dirty="0">
                <a:solidFill>
                  <a:srgbClr val="000000"/>
                </a:solidFill>
              </a:rPr>
              <a:t>= 	Information Package Data Object</a:t>
            </a:r>
          </a:p>
          <a:p>
            <a:pPr marL="1076325" indent="-177800" fontAlgn="t">
              <a:spcBef>
                <a:spcPts val="600"/>
              </a:spcBef>
              <a:spcAft>
                <a:spcPts val="0"/>
              </a:spcAft>
            </a:pPr>
            <a:r>
              <a:rPr lang="en-GB" dirty="0">
                <a:solidFill>
                  <a:srgbClr val="000000"/>
                </a:solidFill>
              </a:rPr>
              <a:t>=	Role</a:t>
            </a:r>
            <a:endParaRPr lang="en-US" dirty="0"/>
          </a:p>
          <a:p>
            <a:pPr marL="1076325" indent="-177800" fontAlgn="t">
              <a:spcBef>
                <a:spcPts val="600"/>
              </a:spcBef>
              <a:spcAft>
                <a:spcPts val="0"/>
              </a:spcAft>
            </a:pPr>
            <a:r>
              <a:rPr lang="en-GB" dirty="0">
                <a:solidFill>
                  <a:srgbClr val="000000"/>
                </a:solidFill>
              </a:rPr>
              <a:t>=	Data Flow</a:t>
            </a:r>
            <a:endParaRPr lang="en-US" sz="1800" b="0" i="0" u="none" strike="noStrike" dirty="0">
              <a:effectLst/>
            </a:endParaRPr>
          </a:p>
        </p:txBody>
      </p:sp>
      <p:sp>
        <p:nvSpPr>
          <p:cNvPr id="5124" name="TextBox 2"/>
          <p:cNvSpPr txBox="1">
            <a:spLocks noChangeArrowheads="1"/>
          </p:cNvSpPr>
          <p:nvPr/>
        </p:nvSpPr>
        <p:spPr bwMode="auto">
          <a:xfrm>
            <a:off x="3143250" y="2047875"/>
            <a:ext cx="2373313" cy="2062103"/>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a:defRPr>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endParaRPr lang="en-GB"/>
          </a:p>
          <a:p>
            <a:r>
              <a:rPr lang="en-GB"/>
              <a:t>OAIS</a:t>
            </a:r>
          </a:p>
          <a:p>
            <a:endParaRPr lang="en-GB"/>
          </a:p>
          <a:p>
            <a:endParaRPr lang="en-GB"/>
          </a:p>
          <a:p>
            <a:endParaRPr lang="en-GB"/>
          </a:p>
          <a:p>
            <a:endParaRPr lang="en-GB"/>
          </a:p>
          <a:p>
            <a:endParaRPr lang="en-GB"/>
          </a:p>
        </p:txBody>
      </p:sp>
      <p:sp>
        <p:nvSpPr>
          <p:cNvPr id="7" name="Oval 6"/>
          <p:cNvSpPr/>
          <p:nvPr/>
        </p:nvSpPr>
        <p:spPr>
          <a:xfrm>
            <a:off x="3286125" y="2619375"/>
            <a:ext cx="2143125" cy="100012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Archival</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sp>
        <p:nvSpPr>
          <p:cNvPr id="9" name="Oval 8"/>
          <p:cNvSpPr/>
          <p:nvPr/>
        </p:nvSpPr>
        <p:spPr>
          <a:xfrm>
            <a:off x="1428750" y="952141"/>
            <a:ext cx="2643188" cy="928687"/>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Submission</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sp>
        <p:nvSpPr>
          <p:cNvPr id="11" name="Oval 10"/>
          <p:cNvSpPr/>
          <p:nvPr/>
        </p:nvSpPr>
        <p:spPr>
          <a:xfrm>
            <a:off x="3286125" y="4786313"/>
            <a:ext cx="2428875" cy="100012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Dissemination</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cxnSp>
        <p:nvCxnSpPr>
          <p:cNvPr id="13" name="Shape 12"/>
          <p:cNvCxnSpPr>
            <a:endCxn id="5124" idx="0"/>
          </p:cNvCxnSpPr>
          <p:nvPr/>
        </p:nvCxnSpPr>
        <p:spPr>
          <a:xfrm rot="16200000" flipH="1">
            <a:off x="2859485" y="577453"/>
            <a:ext cx="1770062" cy="1170782"/>
          </a:xfrm>
          <a:prstGeom prst="curvedConnector3">
            <a:avLst>
              <a:gd name="adj1" fmla="val -7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p:nvPr/>
        </p:nvCxnSpPr>
        <p:spPr>
          <a:xfrm rot="10800000">
            <a:off x="5500688" y="2547938"/>
            <a:ext cx="2786062" cy="2143125"/>
          </a:xfrm>
          <a:prstGeom prst="curvedConnector3">
            <a:avLst>
              <a:gd name="adj1" fmla="val -150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5124" idx="2"/>
          </p:cNvCxnSpPr>
          <p:nvPr/>
        </p:nvCxnSpPr>
        <p:spPr>
          <a:xfrm rot="16200000" flipH="1">
            <a:off x="4874787" y="3565098"/>
            <a:ext cx="938270" cy="202803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0800000">
            <a:off x="5343922" y="4109978"/>
            <a:ext cx="1014016" cy="811272"/>
          </a:xfrm>
          <a:prstGeom prst="curvedConnector3">
            <a:avLst>
              <a:gd name="adj1" fmla="val 9968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a:off x="5500688" y="3262313"/>
            <a:ext cx="1901825" cy="142875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3" name="TextBox 49"/>
          <p:cNvSpPr txBox="1">
            <a:spLocks noChangeArrowheads="1"/>
          </p:cNvSpPr>
          <p:nvPr/>
        </p:nvSpPr>
        <p:spPr bwMode="auto">
          <a:xfrm>
            <a:off x="6000750" y="3976688"/>
            <a:ext cx="1500188" cy="708025"/>
          </a:xfrm>
          <a:prstGeom prst="rect">
            <a:avLst/>
          </a:prstGeom>
          <a:noFill/>
          <a:ln w="9525">
            <a:noFill/>
            <a:miter lim="800000"/>
            <a:headEnd/>
            <a:tailEnd/>
          </a:ln>
        </p:spPr>
        <p:txBody>
          <a:bodyPr>
            <a:spAutoFit/>
          </a:bodyPr>
          <a:lstStyle/>
          <a:p>
            <a:pPr algn="ctr"/>
            <a:r>
              <a:rPr lang="en-GB" sz="2000">
                <a:latin typeface="Calibri" pitchFamily="34" charset="0"/>
              </a:rPr>
              <a:t>query responses</a:t>
            </a:r>
            <a:endParaRPr lang="en-GB">
              <a:latin typeface="Calibri" pitchFamily="34" charset="0"/>
            </a:endParaRPr>
          </a:p>
        </p:txBody>
      </p:sp>
      <p:sp>
        <p:nvSpPr>
          <p:cNvPr id="5144" name="TextBox 50"/>
          <p:cNvSpPr txBox="1">
            <a:spLocks noChangeArrowheads="1"/>
          </p:cNvSpPr>
          <p:nvPr/>
        </p:nvSpPr>
        <p:spPr bwMode="auto">
          <a:xfrm>
            <a:off x="5481943" y="2177257"/>
            <a:ext cx="1500188" cy="400050"/>
          </a:xfrm>
          <a:prstGeom prst="rect">
            <a:avLst/>
          </a:prstGeom>
          <a:noFill/>
          <a:ln w="9525">
            <a:noFill/>
            <a:miter lim="800000"/>
            <a:headEnd/>
            <a:tailEnd/>
          </a:ln>
        </p:spPr>
        <p:txBody>
          <a:bodyPr>
            <a:spAutoFit/>
          </a:bodyPr>
          <a:lstStyle/>
          <a:p>
            <a:pPr algn="ctr"/>
            <a:r>
              <a:rPr lang="en-GB" sz="2000" dirty="0">
                <a:latin typeface="Calibri" pitchFamily="34" charset="0"/>
              </a:rPr>
              <a:t>queries</a:t>
            </a:r>
            <a:endParaRPr lang="en-GB" dirty="0">
              <a:latin typeface="Calibri" pitchFamily="34" charset="0"/>
            </a:endParaRPr>
          </a:p>
        </p:txBody>
      </p:sp>
      <p:sp>
        <p:nvSpPr>
          <p:cNvPr id="5145" name="TextBox 51"/>
          <p:cNvSpPr txBox="1">
            <a:spLocks noChangeArrowheads="1"/>
          </p:cNvSpPr>
          <p:nvPr/>
        </p:nvSpPr>
        <p:spPr bwMode="auto">
          <a:xfrm>
            <a:off x="4972685" y="4179062"/>
            <a:ext cx="1500188" cy="400050"/>
          </a:xfrm>
          <a:prstGeom prst="rect">
            <a:avLst/>
          </a:prstGeom>
          <a:noFill/>
          <a:ln w="9525">
            <a:noFill/>
            <a:miter lim="800000"/>
            <a:headEnd/>
            <a:tailEnd/>
          </a:ln>
        </p:spPr>
        <p:txBody>
          <a:bodyPr>
            <a:spAutoFit/>
          </a:bodyPr>
          <a:lstStyle/>
          <a:p>
            <a:pPr algn="ctr"/>
            <a:r>
              <a:rPr lang="en-GB" sz="2000" dirty="0">
                <a:latin typeface="Calibri" pitchFamily="34" charset="0"/>
              </a:rPr>
              <a:t>orders</a:t>
            </a:r>
            <a:endParaRPr lang="en-GB" dirty="0">
              <a:latin typeface="Calibri" pitchFamily="34" charset="0"/>
            </a:endParaRPr>
          </a:p>
        </p:txBody>
      </p:sp>
      <p:sp>
        <p:nvSpPr>
          <p:cNvPr id="55" name="Oval 54"/>
          <p:cNvSpPr/>
          <p:nvPr/>
        </p:nvSpPr>
        <p:spPr>
          <a:xfrm>
            <a:off x="194555" y="5121188"/>
            <a:ext cx="714375" cy="357188"/>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pPr>
            <a:endParaRPr lang="en-GB" sz="2000">
              <a:solidFill>
                <a:schemeClr val="tx1"/>
              </a:solidFill>
            </a:endParaRPr>
          </a:p>
        </p:txBody>
      </p:sp>
      <p:cxnSp>
        <p:nvCxnSpPr>
          <p:cNvPr id="57" name="Straight Arrow Connector 56"/>
          <p:cNvCxnSpPr/>
          <p:nvPr/>
        </p:nvCxnSpPr>
        <p:spPr>
          <a:xfrm>
            <a:off x="251520" y="6559760"/>
            <a:ext cx="714375"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ktangel med afklippet hjørne i samme side 19"/>
          <p:cNvSpPr/>
          <p:nvPr/>
        </p:nvSpPr>
        <p:spPr>
          <a:xfrm>
            <a:off x="187200" y="4606372"/>
            <a:ext cx="676388" cy="370800"/>
          </a:xfrm>
          <a:prstGeom prst="snip2SameRect">
            <a:avLst>
              <a:gd name="adj1" fmla="val 16667"/>
              <a:gd name="adj2" fmla="val 15568"/>
            </a:avLst>
          </a:prstGeom>
          <a:gradFill flip="none" rotWithShape="1">
            <a:gsLst>
              <a:gs pos="0">
                <a:srgbClr val="DEA978"/>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2400" b="1" dirty="0">
              <a:solidFill>
                <a:schemeClr val="tx1"/>
              </a:solidFill>
            </a:endParaRPr>
          </a:p>
        </p:txBody>
      </p:sp>
      <p:sp>
        <p:nvSpPr>
          <p:cNvPr id="21" name="Afrundet rektangel 20"/>
          <p:cNvSpPr/>
          <p:nvPr/>
        </p:nvSpPr>
        <p:spPr>
          <a:xfrm>
            <a:off x="1079844" y="44624"/>
            <a:ext cx="2088000" cy="46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400" dirty="0">
                <a:solidFill>
                  <a:schemeClr val="tx1"/>
                </a:solidFill>
              </a:rPr>
              <a:t>Producer</a:t>
            </a:r>
          </a:p>
        </p:txBody>
      </p:sp>
      <p:sp>
        <p:nvSpPr>
          <p:cNvPr id="23" name="Afrundet rektangel 22"/>
          <p:cNvSpPr/>
          <p:nvPr/>
        </p:nvSpPr>
        <p:spPr>
          <a:xfrm>
            <a:off x="6327951" y="4689140"/>
            <a:ext cx="2088000" cy="46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400" dirty="0">
                <a:solidFill>
                  <a:schemeClr val="tx1"/>
                </a:solidFill>
              </a:rPr>
              <a:t>Consumer</a:t>
            </a:r>
          </a:p>
        </p:txBody>
      </p:sp>
      <p:sp>
        <p:nvSpPr>
          <p:cNvPr id="2" name="Rektangel 1"/>
          <p:cNvSpPr/>
          <p:nvPr/>
        </p:nvSpPr>
        <p:spPr>
          <a:xfrm>
            <a:off x="69850" y="4113077"/>
            <a:ext cx="2786081" cy="359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Legend</a:t>
            </a:r>
            <a:endParaRPr lang="en-GB" dirty="0">
              <a:solidFill>
                <a:schemeClr val="tx1"/>
              </a:solidFill>
            </a:endParaRPr>
          </a:p>
        </p:txBody>
      </p:sp>
      <p:sp>
        <p:nvSpPr>
          <p:cNvPr id="25" name="Afrundet rektangel 24"/>
          <p:cNvSpPr/>
          <p:nvPr/>
        </p:nvSpPr>
        <p:spPr>
          <a:xfrm>
            <a:off x="181524" y="6021320"/>
            <a:ext cx="720000" cy="2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endParaRPr lang="en-GB" sz="2400" dirty="0">
              <a:solidFill>
                <a:schemeClr val="tx1"/>
              </a:solidFill>
            </a:endParaRPr>
          </a:p>
        </p:txBody>
      </p:sp>
    </p:spTree>
    <p:extLst>
      <p:ext uri="{BB962C8B-B14F-4D97-AF65-F5344CB8AC3E}">
        <p14:creationId xmlns:p14="http://schemas.microsoft.com/office/powerpoint/2010/main" val="421901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0EB57A-60F4-4E55-B810-1B971F40E8AA}"/>
              </a:ext>
            </a:extLst>
          </p:cNvPr>
          <p:cNvGrpSpPr/>
          <p:nvPr/>
        </p:nvGrpSpPr>
        <p:grpSpPr>
          <a:xfrm>
            <a:off x="-40076" y="152636"/>
            <a:ext cx="8896076" cy="5658899"/>
            <a:chOff x="-40076" y="152636"/>
            <a:chExt cx="8896076" cy="5658899"/>
          </a:xfrm>
        </p:grpSpPr>
        <p:sp>
          <p:nvSpPr>
            <p:cNvPr id="52" name="TextBox 2"/>
            <p:cNvSpPr txBox="1">
              <a:spLocks noChangeArrowheads="1"/>
            </p:cNvSpPr>
            <p:nvPr/>
          </p:nvSpPr>
          <p:spPr bwMode="auto">
            <a:xfrm>
              <a:off x="1050175" y="152636"/>
              <a:ext cx="6206400" cy="4982400"/>
            </a:xfrm>
            <a:prstGeom prst="rect">
              <a:avLst/>
            </a:prstGeom>
            <a:blipFill>
              <a:blip r:embed="rId3"/>
              <a:tile tx="0" ty="0" sx="100000" sy="100000" flip="none" algn="tl"/>
            </a:blipFill>
            <a:ln>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a:defRPr>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endParaRPr lang="en-GB" dirty="0"/>
            </a:p>
            <a:p>
              <a:endParaRPr lang="en-GB" dirty="0"/>
            </a:p>
            <a:p>
              <a:endParaRPr lang="en-GB" dirty="0"/>
            </a:p>
            <a:p>
              <a:endParaRPr lang="en-GB" dirty="0"/>
            </a:p>
            <a:p>
              <a:endParaRPr lang="en-GB" dirty="0"/>
            </a:p>
            <a:p>
              <a:endParaRPr lang="en-GB" dirty="0"/>
            </a:p>
          </p:txBody>
        </p:sp>
        <p:cxnSp>
          <p:nvCxnSpPr>
            <p:cNvPr id="12" name="Straight Arrow Connector 11"/>
            <p:cNvCxnSpPr>
              <a:stCxn id="0" idx="0"/>
              <a:endCxn id="0" idx="1"/>
            </p:cNvCxnSpPr>
            <p:nvPr/>
          </p:nvCxnSpPr>
          <p:spPr bwMode="auto">
            <a:xfrm rot="5400000" flipH="1" flipV="1">
              <a:off x="2386457" y="1501245"/>
              <a:ext cx="293056" cy="11286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0" idx="2"/>
              <a:endCxn id="0" idx="1"/>
            </p:cNvCxnSpPr>
            <p:nvPr/>
          </p:nvCxnSpPr>
          <p:spPr bwMode="auto">
            <a:xfrm rot="16200000" flipH="1">
              <a:off x="2599443" y="2313960"/>
              <a:ext cx="219793" cy="14813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0" idx="3"/>
            </p:cNvCxnSpPr>
            <p:nvPr/>
          </p:nvCxnSpPr>
          <p:spPr bwMode="auto">
            <a:xfrm>
              <a:off x="5081902" y="1919058"/>
              <a:ext cx="625474" cy="3663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0" idx="3"/>
            </p:cNvCxnSpPr>
            <p:nvPr/>
          </p:nvCxnSpPr>
          <p:spPr bwMode="auto">
            <a:xfrm flipV="1">
              <a:off x="4860871" y="2871487"/>
              <a:ext cx="846506" cy="293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1246113" y="3458445"/>
              <a:ext cx="879171" cy="1568"/>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1458982" y="2542645"/>
              <a:ext cx="2710776" cy="1568"/>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4033551" y="3183298"/>
              <a:ext cx="1794159" cy="1568"/>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0" idx="2"/>
            </p:cNvCxnSpPr>
            <p:nvPr/>
          </p:nvCxnSpPr>
          <p:spPr bwMode="auto">
            <a:xfrm rot="5400000">
              <a:off x="6046816" y="3604945"/>
              <a:ext cx="587740" cy="0"/>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0" idx="1"/>
            </p:cNvCxnSpPr>
            <p:nvPr/>
          </p:nvCxnSpPr>
          <p:spPr bwMode="auto">
            <a:xfrm flipV="1">
              <a:off x="805493" y="772879"/>
              <a:ext cx="1727494" cy="47214"/>
            </a:xfrm>
            <a:prstGeom prst="line">
              <a:avLst/>
            </a:prstGeom>
            <a:ln w="1905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a:off x="143572" y="4148974"/>
              <a:ext cx="576000" cy="137323"/>
            </a:xfrm>
            <a:prstGeom prst="line">
              <a:avLst/>
            </a:prstGeom>
            <a:ln w="19050">
              <a:solidFill>
                <a:schemeClr val="tx1"/>
              </a:solidFill>
              <a:prstDash val="solid"/>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a:endCxn id="46" idx="2"/>
            </p:cNvCxnSpPr>
            <p:nvPr/>
          </p:nvCxnSpPr>
          <p:spPr bwMode="auto">
            <a:xfrm flipV="1">
              <a:off x="698892" y="4280400"/>
              <a:ext cx="705108" cy="7530"/>
            </a:xfrm>
            <a:prstGeom prst="line">
              <a:avLst/>
            </a:prstGeom>
            <a:ln w="1905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56" idx="0"/>
            </p:cNvCxnSpPr>
            <p:nvPr/>
          </p:nvCxnSpPr>
          <p:spPr bwMode="auto">
            <a:xfrm flipH="1" flipV="1">
              <a:off x="8113644" y="746828"/>
              <a:ext cx="578556" cy="246772"/>
            </a:xfrm>
            <a:prstGeom prst="line">
              <a:avLst/>
            </a:prstGeom>
            <a:ln w="19050">
              <a:solidFill>
                <a:schemeClr val="tx1"/>
              </a:solidFill>
              <a:prstDash val="solid"/>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0" idx="3"/>
            </p:cNvCxnSpPr>
            <p:nvPr/>
          </p:nvCxnSpPr>
          <p:spPr bwMode="auto">
            <a:xfrm rot="10800000" flipV="1">
              <a:off x="5987979" y="746827"/>
              <a:ext cx="2125664" cy="26048"/>
            </a:xfrm>
            <a:prstGeom prst="line">
              <a:avLst/>
            </a:prstGeom>
            <a:ln w="1905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6" idx="2"/>
            </p:cNvCxnSpPr>
            <p:nvPr/>
          </p:nvCxnSpPr>
          <p:spPr bwMode="auto">
            <a:xfrm flipH="1">
              <a:off x="8043102" y="4143600"/>
              <a:ext cx="649098" cy="126621"/>
            </a:xfrm>
            <a:prstGeom prst="line">
              <a:avLst/>
            </a:prstGeom>
            <a:ln w="19050">
              <a:solidFill>
                <a:schemeClr val="tx1"/>
              </a:solidFill>
              <a:prstDash val="solid"/>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bwMode="auto">
            <a:xfrm rot="10800000" flipV="1">
              <a:off x="6902751" y="4263507"/>
              <a:ext cx="1140350" cy="16280"/>
            </a:xfrm>
            <a:prstGeom prst="line">
              <a:avLst/>
            </a:prstGeom>
            <a:ln w="19050">
              <a:solidFill>
                <a:schemeClr val="tx1"/>
              </a:solidFill>
              <a:prstDash val="solid"/>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flipV="1">
              <a:off x="164343" y="818465"/>
              <a:ext cx="644282" cy="179988"/>
            </a:xfrm>
            <a:prstGeom prst="line">
              <a:avLst/>
            </a:prstGeom>
            <a:ln w="19050">
              <a:solidFill>
                <a:schemeClr val="tx1"/>
              </a:solidFill>
              <a:prstDash val="solid"/>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379804" y="2651695"/>
              <a:ext cx="634876" cy="43958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SIP</a:t>
              </a:r>
            </a:p>
          </p:txBody>
        </p:sp>
        <p:sp>
          <p:nvSpPr>
            <p:cNvPr id="107" name="Oval 106"/>
            <p:cNvSpPr/>
            <p:nvPr/>
          </p:nvSpPr>
          <p:spPr bwMode="auto">
            <a:xfrm>
              <a:off x="1122147" y="1259675"/>
              <a:ext cx="1551924" cy="805908"/>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1600" b="1" dirty="0">
                  <a:solidFill>
                    <a:schemeClr val="tx1"/>
                  </a:solidFill>
                </a:rPr>
                <a:t>Descriptive Information</a:t>
              </a:r>
            </a:p>
          </p:txBody>
        </p:sp>
        <p:sp>
          <p:nvSpPr>
            <p:cNvPr id="108" name="Oval 107"/>
            <p:cNvSpPr/>
            <p:nvPr/>
          </p:nvSpPr>
          <p:spPr bwMode="auto">
            <a:xfrm>
              <a:off x="5495751" y="1196181"/>
              <a:ext cx="1550356" cy="80590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1600" b="1" dirty="0">
                  <a:solidFill>
                    <a:schemeClr val="tx1"/>
                  </a:solidFill>
                </a:rPr>
                <a:t>Descriptive Information</a:t>
              </a:r>
            </a:p>
          </p:txBody>
        </p:sp>
        <p:sp>
          <p:nvSpPr>
            <p:cNvPr id="109" name="Oval 108"/>
            <p:cNvSpPr/>
            <p:nvPr/>
          </p:nvSpPr>
          <p:spPr bwMode="auto">
            <a:xfrm>
              <a:off x="1968648" y="3091280"/>
              <a:ext cx="634880" cy="43958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AIP</a:t>
              </a:r>
            </a:p>
          </p:txBody>
        </p:sp>
        <p:sp>
          <p:nvSpPr>
            <p:cNvPr id="110" name="Oval 109"/>
            <p:cNvSpPr/>
            <p:nvPr/>
          </p:nvSpPr>
          <p:spPr bwMode="auto">
            <a:xfrm>
              <a:off x="5009792" y="3164543"/>
              <a:ext cx="634880" cy="43958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AIP</a:t>
              </a:r>
            </a:p>
          </p:txBody>
        </p:sp>
        <p:cxnSp>
          <p:nvCxnSpPr>
            <p:cNvPr id="112" name="Straight Arrow Connector 111"/>
            <p:cNvCxnSpPr/>
            <p:nvPr/>
          </p:nvCxnSpPr>
          <p:spPr bwMode="auto">
            <a:xfrm rot="10800000">
              <a:off x="6983999" y="2205598"/>
              <a:ext cx="1584001" cy="6511"/>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7" name="TextBox 112"/>
            <p:cNvSpPr txBox="1">
              <a:spLocks noChangeArrowheads="1"/>
            </p:cNvSpPr>
            <p:nvPr/>
          </p:nvSpPr>
          <p:spPr bwMode="auto">
            <a:xfrm>
              <a:off x="7267138" y="1897526"/>
              <a:ext cx="987589" cy="379345"/>
            </a:xfrm>
            <a:prstGeom prst="rect">
              <a:avLst/>
            </a:prstGeom>
            <a:noFill/>
            <a:ln w="9525">
              <a:noFill/>
              <a:miter lim="800000"/>
              <a:headEnd/>
              <a:tailEnd/>
            </a:ln>
          </p:spPr>
          <p:txBody>
            <a:bodyPr lIns="22851" tIns="11425" rIns="22851" bIns="11425">
              <a:spAutoFit/>
            </a:bodyPr>
            <a:lstStyle/>
            <a:p>
              <a:r>
                <a:rPr lang="en-GB" dirty="0">
                  <a:latin typeface="Calibri" pitchFamily="34" charset="0"/>
                </a:rPr>
                <a:t>queries</a:t>
              </a:r>
            </a:p>
          </p:txBody>
        </p:sp>
        <p:cxnSp>
          <p:nvCxnSpPr>
            <p:cNvPr id="118" name="Straight Arrow Connector 117"/>
            <p:cNvCxnSpPr/>
            <p:nvPr/>
          </p:nvCxnSpPr>
          <p:spPr bwMode="auto">
            <a:xfrm>
              <a:off x="6947999" y="2540986"/>
              <a:ext cx="1584001" cy="1629"/>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9" name="TextBox 118"/>
            <p:cNvSpPr txBox="1">
              <a:spLocks noChangeArrowheads="1"/>
            </p:cNvSpPr>
            <p:nvPr/>
          </p:nvSpPr>
          <p:spPr bwMode="auto">
            <a:xfrm>
              <a:off x="6984267" y="2240869"/>
              <a:ext cx="1693007" cy="283287"/>
            </a:xfrm>
            <a:prstGeom prst="rect">
              <a:avLst/>
            </a:prstGeom>
            <a:noFill/>
            <a:ln w="9525">
              <a:noFill/>
              <a:miter lim="800000"/>
              <a:headEnd/>
              <a:tailEnd/>
            </a:ln>
          </p:spPr>
          <p:txBody>
            <a:bodyPr lIns="0" tIns="0" rIns="0" bIns="0">
              <a:spAutoFit/>
            </a:bodyPr>
            <a:lstStyle/>
            <a:p>
              <a:r>
                <a:rPr lang="en-GB" dirty="0">
                  <a:latin typeface="Calibri" pitchFamily="34" charset="0"/>
                </a:rPr>
                <a:t>query responses</a:t>
              </a:r>
            </a:p>
          </p:txBody>
        </p:sp>
        <p:sp>
          <p:nvSpPr>
            <p:cNvPr id="6200" name="TextBox 130"/>
            <p:cNvSpPr txBox="1">
              <a:spLocks noChangeArrowheads="1"/>
            </p:cNvSpPr>
            <p:nvPr/>
          </p:nvSpPr>
          <p:spPr bwMode="auto">
            <a:xfrm>
              <a:off x="7267138" y="2600907"/>
              <a:ext cx="987589" cy="377716"/>
            </a:xfrm>
            <a:prstGeom prst="rect">
              <a:avLst/>
            </a:prstGeom>
            <a:noFill/>
            <a:ln w="9525">
              <a:noFill/>
              <a:miter lim="800000"/>
              <a:headEnd/>
              <a:tailEnd/>
            </a:ln>
          </p:spPr>
          <p:txBody>
            <a:bodyPr lIns="22851" tIns="11425" rIns="22851" bIns="11425">
              <a:spAutoFit/>
            </a:bodyPr>
            <a:lstStyle/>
            <a:p>
              <a:r>
                <a:rPr lang="en-GB" dirty="0">
                  <a:latin typeface="Calibri" pitchFamily="34" charset="0"/>
                </a:rPr>
                <a:t>orders</a:t>
              </a:r>
            </a:p>
          </p:txBody>
        </p:sp>
        <p:cxnSp>
          <p:nvCxnSpPr>
            <p:cNvPr id="136" name="Straight Arrow Connector 135"/>
            <p:cNvCxnSpPr/>
            <p:nvPr/>
          </p:nvCxnSpPr>
          <p:spPr bwMode="auto">
            <a:xfrm>
              <a:off x="6947999" y="3164543"/>
              <a:ext cx="1584001"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bwMode="auto">
            <a:xfrm rot="10800000">
              <a:off x="6984971" y="2871487"/>
              <a:ext cx="1551924" cy="1629"/>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bwMode="auto">
            <a:xfrm>
              <a:off x="7478767" y="3237810"/>
              <a:ext cx="634876" cy="43958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DIP</a:t>
              </a:r>
            </a:p>
          </p:txBody>
        </p:sp>
        <p:cxnSp>
          <p:nvCxnSpPr>
            <p:cNvPr id="157" name="Straight Connector 156"/>
            <p:cNvCxnSpPr>
              <a:stCxn id="0" idx="2"/>
            </p:cNvCxnSpPr>
            <p:nvPr/>
          </p:nvCxnSpPr>
          <p:spPr bwMode="auto">
            <a:xfrm rot="16200000" flipH="1">
              <a:off x="3798472" y="5073636"/>
              <a:ext cx="862887" cy="783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3962625" y="3720636"/>
              <a:ext cx="382602" cy="3058"/>
            </a:xfrm>
            <a:prstGeom prst="line">
              <a:avLst/>
            </a:prstGeom>
            <a:ln w="38100">
              <a:solidFill>
                <a:schemeClr val="tx1"/>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45" name="Rektangel med afklippet hjørne i samme side 44"/>
            <p:cNvSpPr/>
            <p:nvPr/>
          </p:nvSpPr>
          <p:spPr>
            <a:xfrm>
              <a:off x="2534400" y="406800"/>
              <a:ext cx="3456000" cy="734400"/>
            </a:xfrm>
            <a:prstGeom prst="snip2SameRect">
              <a:avLst>
                <a:gd name="adj1" fmla="val 16667"/>
                <a:gd name="adj2" fmla="val 15568"/>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2000" b="1" dirty="0">
                  <a:solidFill>
                    <a:schemeClr val="tx1"/>
                  </a:solidFill>
                </a:rPr>
                <a:t>Preservation Planning</a:t>
              </a:r>
            </a:p>
          </p:txBody>
        </p:sp>
        <p:sp>
          <p:nvSpPr>
            <p:cNvPr id="46" name="Rektangel med afklippet hjørne i samme side 45"/>
            <p:cNvSpPr/>
            <p:nvPr/>
          </p:nvSpPr>
          <p:spPr>
            <a:xfrm>
              <a:off x="1404000" y="3913200"/>
              <a:ext cx="5500800" cy="734400"/>
            </a:xfrm>
            <a:prstGeom prst="snip2SameRect">
              <a:avLst>
                <a:gd name="adj1" fmla="val 16667"/>
                <a:gd name="adj2" fmla="val 15568"/>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2000" b="1" dirty="0">
                  <a:solidFill>
                    <a:schemeClr val="tx1"/>
                  </a:solidFill>
                </a:rPr>
                <a:t>Administration</a:t>
              </a:r>
            </a:p>
          </p:txBody>
        </p:sp>
        <p:sp>
          <p:nvSpPr>
            <p:cNvPr id="48" name="Rektangel med afklippet hjørne i samme side 47"/>
            <p:cNvSpPr/>
            <p:nvPr/>
          </p:nvSpPr>
          <p:spPr>
            <a:xfrm>
              <a:off x="3096000" y="1551600"/>
              <a:ext cx="1983600" cy="734400"/>
            </a:xfrm>
            <a:prstGeom prst="snip2SameRect">
              <a:avLst>
                <a:gd name="adj1" fmla="val 16667"/>
                <a:gd name="adj2" fmla="val 15568"/>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2000" b="1" dirty="0">
                  <a:solidFill>
                    <a:schemeClr val="tx1"/>
                  </a:solidFill>
                </a:rPr>
                <a:t>Data</a:t>
              </a:r>
            </a:p>
            <a:p>
              <a:pPr algn="ctr" fontAlgn="auto">
                <a:spcBef>
                  <a:spcPts val="0"/>
                </a:spcBef>
                <a:spcAft>
                  <a:spcPts val="0"/>
                </a:spcAft>
              </a:pPr>
              <a:r>
                <a:rPr lang="en-GB" sz="2000" b="1" dirty="0">
                  <a:solidFill>
                    <a:schemeClr val="tx1"/>
                  </a:solidFill>
                </a:rPr>
                <a:t>Management</a:t>
              </a:r>
            </a:p>
          </p:txBody>
        </p:sp>
        <p:sp>
          <p:nvSpPr>
            <p:cNvPr id="49" name="Rektangel med afklippet hjørne i samme side 48"/>
            <p:cNvSpPr/>
            <p:nvPr/>
          </p:nvSpPr>
          <p:spPr>
            <a:xfrm>
              <a:off x="3448800" y="2797200"/>
              <a:ext cx="1411200" cy="734400"/>
            </a:xfrm>
            <a:prstGeom prst="snip2SameRect">
              <a:avLst>
                <a:gd name="adj1" fmla="val 16667"/>
                <a:gd name="adj2" fmla="val 15568"/>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2000" b="1" dirty="0">
                  <a:solidFill>
                    <a:schemeClr val="tx1"/>
                  </a:solidFill>
                </a:rPr>
                <a:t>Archival </a:t>
              </a:r>
            </a:p>
            <a:p>
              <a:pPr algn="ctr" fontAlgn="auto">
                <a:spcBef>
                  <a:spcPts val="0"/>
                </a:spcBef>
                <a:spcAft>
                  <a:spcPts val="0"/>
                </a:spcAft>
              </a:pPr>
              <a:r>
                <a:rPr lang="en-GB" sz="2000" b="1" dirty="0">
                  <a:solidFill>
                    <a:schemeClr val="tx1"/>
                  </a:solidFill>
                </a:rPr>
                <a:t>Storage</a:t>
              </a:r>
            </a:p>
          </p:txBody>
        </p:sp>
        <p:sp>
          <p:nvSpPr>
            <p:cNvPr id="50" name="Rektangel med afklippet hjørne i samme side 49"/>
            <p:cNvSpPr/>
            <p:nvPr/>
          </p:nvSpPr>
          <p:spPr>
            <a:xfrm>
              <a:off x="1404000" y="2214000"/>
              <a:ext cx="1130400" cy="734400"/>
            </a:xfrm>
            <a:prstGeom prst="snip2SameRect">
              <a:avLst>
                <a:gd name="adj1" fmla="val 16667"/>
                <a:gd name="adj2" fmla="val 15568"/>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600" b="1" dirty="0">
                  <a:solidFill>
                    <a:schemeClr val="tx1"/>
                  </a:solidFill>
                </a:rPr>
                <a:t>Ingest</a:t>
              </a:r>
            </a:p>
          </p:txBody>
        </p:sp>
        <p:sp>
          <p:nvSpPr>
            <p:cNvPr id="51" name="Rektangel med afklippet hjørne i samme side 50"/>
            <p:cNvSpPr/>
            <p:nvPr/>
          </p:nvSpPr>
          <p:spPr>
            <a:xfrm>
              <a:off x="5706000" y="2096852"/>
              <a:ext cx="1267200" cy="1173600"/>
            </a:xfrm>
            <a:prstGeom prst="snip2SameRect">
              <a:avLst>
                <a:gd name="adj1" fmla="val 9363"/>
                <a:gd name="adj2" fmla="val 9887"/>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2000" b="1" dirty="0">
                  <a:solidFill>
                    <a:schemeClr val="tx1"/>
                  </a:solidFill>
                </a:rPr>
                <a:t>Access</a:t>
              </a:r>
              <a:endParaRPr lang="en-GB" b="1" dirty="0">
                <a:solidFill>
                  <a:schemeClr val="tx1"/>
                </a:solidFill>
              </a:endParaRPr>
            </a:p>
          </p:txBody>
        </p:sp>
        <p:cxnSp>
          <p:nvCxnSpPr>
            <p:cNvPr id="54" name="Straight Arrow Connector 135"/>
            <p:cNvCxnSpPr/>
            <p:nvPr/>
          </p:nvCxnSpPr>
          <p:spPr bwMode="auto">
            <a:xfrm>
              <a:off x="328742" y="2573714"/>
              <a:ext cx="1075258" cy="7486"/>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Afrundet rektangel 3"/>
            <p:cNvSpPr/>
            <p:nvPr/>
          </p:nvSpPr>
          <p:spPr>
            <a:xfrm>
              <a:off x="-40076" y="997200"/>
              <a:ext cx="327600" cy="315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2000" b="1" dirty="0">
                  <a:solidFill>
                    <a:schemeClr val="tx1"/>
                  </a:solidFill>
                </a:rPr>
                <a:t>P</a:t>
              </a:r>
            </a:p>
            <a:p>
              <a:pPr algn="ctr" fontAlgn="auto">
                <a:lnSpc>
                  <a:spcPct val="70000"/>
                </a:lnSpc>
                <a:spcBef>
                  <a:spcPts val="0"/>
                </a:spcBef>
                <a:spcAft>
                  <a:spcPts val="0"/>
                </a:spcAft>
                <a:defRPr/>
              </a:pPr>
              <a:r>
                <a:rPr lang="en-GB" sz="2000" b="1" dirty="0">
                  <a:solidFill>
                    <a:schemeClr val="tx1"/>
                  </a:solidFill>
                </a:rPr>
                <a:t>r</a:t>
              </a:r>
            </a:p>
            <a:p>
              <a:pPr algn="ctr" fontAlgn="auto">
                <a:lnSpc>
                  <a:spcPct val="70000"/>
                </a:lnSpc>
                <a:spcBef>
                  <a:spcPts val="0"/>
                </a:spcBef>
                <a:spcAft>
                  <a:spcPts val="0"/>
                </a:spcAft>
                <a:defRPr/>
              </a:pPr>
              <a:r>
                <a:rPr lang="en-GB" sz="2000" b="1" dirty="0">
                  <a:solidFill>
                    <a:schemeClr val="tx1"/>
                  </a:solidFill>
                </a:rPr>
                <a:t>o</a:t>
              </a:r>
            </a:p>
            <a:p>
              <a:pPr algn="ctr" fontAlgn="auto">
                <a:lnSpc>
                  <a:spcPct val="70000"/>
                </a:lnSpc>
                <a:spcBef>
                  <a:spcPts val="0"/>
                </a:spcBef>
                <a:spcAft>
                  <a:spcPts val="0"/>
                </a:spcAft>
                <a:defRPr/>
              </a:pPr>
              <a:r>
                <a:rPr lang="en-GB" sz="2000" b="1" dirty="0">
                  <a:solidFill>
                    <a:schemeClr val="tx1"/>
                  </a:solidFill>
                </a:rPr>
                <a:t>d</a:t>
              </a:r>
            </a:p>
            <a:p>
              <a:pPr algn="ctr" fontAlgn="auto">
                <a:lnSpc>
                  <a:spcPct val="70000"/>
                </a:lnSpc>
                <a:spcBef>
                  <a:spcPts val="0"/>
                </a:spcBef>
                <a:spcAft>
                  <a:spcPts val="0"/>
                </a:spcAft>
                <a:defRPr/>
              </a:pPr>
              <a:r>
                <a:rPr lang="en-GB" sz="2000" b="1" dirty="0">
                  <a:solidFill>
                    <a:schemeClr val="tx1"/>
                  </a:solidFill>
                </a:rPr>
                <a:t>u</a:t>
              </a:r>
            </a:p>
            <a:p>
              <a:pPr algn="ctr" fontAlgn="auto">
                <a:lnSpc>
                  <a:spcPct val="70000"/>
                </a:lnSpc>
                <a:spcBef>
                  <a:spcPts val="0"/>
                </a:spcBef>
                <a:spcAft>
                  <a:spcPts val="0"/>
                </a:spcAft>
                <a:defRPr/>
              </a:pPr>
              <a:r>
                <a:rPr lang="en-GB" sz="2000" b="1" dirty="0">
                  <a:solidFill>
                    <a:schemeClr val="tx1"/>
                  </a:solidFill>
                </a:rPr>
                <a:t>c</a:t>
              </a:r>
            </a:p>
            <a:p>
              <a:pPr algn="ctr" fontAlgn="auto">
                <a:lnSpc>
                  <a:spcPct val="70000"/>
                </a:lnSpc>
                <a:spcBef>
                  <a:spcPts val="0"/>
                </a:spcBef>
                <a:spcAft>
                  <a:spcPts val="0"/>
                </a:spcAft>
                <a:defRPr/>
              </a:pPr>
              <a:r>
                <a:rPr lang="en-GB" sz="2000" b="1" dirty="0">
                  <a:solidFill>
                    <a:schemeClr val="tx1"/>
                  </a:solidFill>
                </a:rPr>
                <a:t>e</a:t>
              </a:r>
            </a:p>
            <a:p>
              <a:pPr algn="ctr" fontAlgn="auto">
                <a:lnSpc>
                  <a:spcPct val="70000"/>
                </a:lnSpc>
                <a:spcBef>
                  <a:spcPts val="0"/>
                </a:spcBef>
                <a:spcAft>
                  <a:spcPts val="0"/>
                </a:spcAft>
                <a:defRPr/>
              </a:pPr>
              <a:r>
                <a:rPr lang="en-GB" sz="2000" b="1" dirty="0">
                  <a:solidFill>
                    <a:schemeClr val="tx1"/>
                  </a:solidFill>
                </a:rPr>
                <a:t>r</a:t>
              </a:r>
            </a:p>
          </p:txBody>
        </p:sp>
        <p:sp>
          <p:nvSpPr>
            <p:cNvPr id="53" name="Afrundet rektangel 52"/>
            <p:cNvSpPr/>
            <p:nvPr/>
          </p:nvSpPr>
          <p:spPr>
            <a:xfrm>
              <a:off x="2682140" y="5483935"/>
              <a:ext cx="3150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2000" b="1" dirty="0">
                  <a:solidFill>
                    <a:schemeClr val="tx1"/>
                  </a:solidFill>
                </a:rPr>
                <a:t>Management</a:t>
              </a:r>
            </a:p>
          </p:txBody>
        </p:sp>
        <p:sp>
          <p:nvSpPr>
            <p:cNvPr id="56" name="Afrundet rektangel 55"/>
            <p:cNvSpPr/>
            <p:nvPr/>
          </p:nvSpPr>
          <p:spPr>
            <a:xfrm>
              <a:off x="8528400" y="993600"/>
              <a:ext cx="327600" cy="315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2000" b="1" dirty="0">
                  <a:solidFill>
                    <a:schemeClr val="tx1"/>
                  </a:solidFill>
                </a:rPr>
                <a:t>Consume</a:t>
              </a:r>
              <a:br>
                <a:rPr lang="en-GB" sz="2000" b="1" dirty="0">
                  <a:solidFill>
                    <a:schemeClr val="tx1"/>
                  </a:solidFill>
                </a:rPr>
              </a:br>
              <a:r>
                <a:rPr lang="en-GB" sz="2000" b="1" dirty="0">
                  <a:solidFill>
                    <a:schemeClr val="tx1"/>
                  </a:solidFill>
                </a:rPr>
                <a:t>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ktangel med afklippet hjørne i samme side 49">
            <a:extLst>
              <a:ext uri="{FF2B5EF4-FFF2-40B4-BE49-F238E27FC236}">
                <a16:creationId xmlns:a16="http://schemas.microsoft.com/office/drawing/2014/main" id="{FC7A1950-50B2-414C-9AB9-6D3169A61E58}"/>
              </a:ext>
            </a:extLst>
          </p:cNvPr>
          <p:cNvSpPr/>
          <p:nvPr/>
        </p:nvSpPr>
        <p:spPr>
          <a:xfrm>
            <a:off x="1540587" y="298056"/>
            <a:ext cx="5551303" cy="5121757"/>
          </a:xfrm>
          <a:prstGeom prst="snip2SameRect">
            <a:avLst>
              <a:gd name="adj1" fmla="val 16667"/>
              <a:gd name="adj2" fmla="val 15568"/>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tIns="0" anchor="t" anchorCtr="0"/>
          <a:lstStyle/>
          <a:p>
            <a:pPr algn="ctr" fontAlgn="auto">
              <a:spcBef>
                <a:spcPts val="0"/>
              </a:spcBef>
              <a:spcAft>
                <a:spcPts val="0"/>
              </a:spcAft>
            </a:pPr>
            <a:endParaRPr lang="en-GB" sz="1600" b="1" dirty="0">
              <a:solidFill>
                <a:schemeClr val="tx1"/>
              </a:solidFill>
            </a:endParaRPr>
          </a:p>
        </p:txBody>
      </p:sp>
      <p:grpSp>
        <p:nvGrpSpPr>
          <p:cNvPr id="3" name="Group 2">
            <a:extLst>
              <a:ext uri="{FF2B5EF4-FFF2-40B4-BE49-F238E27FC236}">
                <a16:creationId xmlns:a16="http://schemas.microsoft.com/office/drawing/2014/main" id="{21B3D939-7C0C-404F-B122-A3A727D2ADBF}"/>
              </a:ext>
            </a:extLst>
          </p:cNvPr>
          <p:cNvGrpSpPr/>
          <p:nvPr/>
        </p:nvGrpSpPr>
        <p:grpSpPr>
          <a:xfrm>
            <a:off x="373412" y="933696"/>
            <a:ext cx="8200925" cy="5523637"/>
            <a:chOff x="35496" y="347257"/>
            <a:chExt cx="9065021" cy="6247943"/>
          </a:xfrm>
        </p:grpSpPr>
        <p:sp>
          <p:nvSpPr>
            <p:cNvPr id="6" name="Rounded Rectangle 5"/>
            <p:cNvSpPr/>
            <p:nvPr/>
          </p:nvSpPr>
          <p:spPr>
            <a:xfrm>
              <a:off x="5643563" y="1762125"/>
              <a:ext cx="1744662" cy="1046163"/>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600" b="1" dirty="0">
                  <a:solidFill>
                    <a:schemeClr val="tx1"/>
                  </a:solidFill>
                </a:rPr>
                <a:t>Generate Descriptive Info</a:t>
              </a:r>
            </a:p>
          </p:txBody>
        </p:sp>
        <p:sp>
          <p:nvSpPr>
            <p:cNvPr id="7" name="Rounded Rectangle 6"/>
            <p:cNvSpPr/>
            <p:nvPr/>
          </p:nvSpPr>
          <p:spPr>
            <a:xfrm>
              <a:off x="3929063" y="3786188"/>
              <a:ext cx="2028825" cy="1095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600" b="1" dirty="0">
                  <a:solidFill>
                    <a:schemeClr val="tx1"/>
                  </a:solidFill>
                </a:rPr>
                <a:t>Co-ordinate Updates</a:t>
              </a:r>
            </a:p>
          </p:txBody>
        </p:sp>
        <p:sp>
          <p:nvSpPr>
            <p:cNvPr id="8" name="Rounded Rectangle 7"/>
            <p:cNvSpPr/>
            <p:nvPr/>
          </p:nvSpPr>
          <p:spPr>
            <a:xfrm>
              <a:off x="1519238" y="1785938"/>
              <a:ext cx="1433512" cy="714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600" b="1" dirty="0">
                  <a:solidFill>
                    <a:schemeClr val="tx1"/>
                  </a:solidFill>
                </a:rPr>
                <a:t>Receive Submission</a:t>
              </a:r>
            </a:p>
          </p:txBody>
        </p:sp>
        <p:sp>
          <p:nvSpPr>
            <p:cNvPr id="9" name="Rounded Rectangle 8"/>
            <p:cNvSpPr/>
            <p:nvPr/>
          </p:nvSpPr>
          <p:spPr>
            <a:xfrm>
              <a:off x="2075505" y="3548063"/>
              <a:ext cx="1383658" cy="714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600" b="1" dirty="0">
                  <a:solidFill>
                    <a:schemeClr val="tx1"/>
                  </a:solidFill>
                </a:rPr>
                <a:t>Quality Assurance</a:t>
              </a:r>
            </a:p>
          </p:txBody>
        </p:sp>
        <p:cxnSp>
          <p:nvCxnSpPr>
            <p:cNvPr id="11" name="Straight Arrow Connector 10"/>
            <p:cNvCxnSpPr/>
            <p:nvPr/>
          </p:nvCxnSpPr>
          <p:spPr>
            <a:xfrm rot="5400000">
              <a:off x="2106613" y="3028950"/>
              <a:ext cx="107156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52750" y="1905000"/>
              <a:ext cx="928688"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81588" y="1928813"/>
              <a:ext cx="5715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881438" y="2905125"/>
              <a:ext cx="1690687" cy="23813"/>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215731" y="3285332"/>
              <a:ext cx="1000125"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7188" y="928688"/>
              <a:ext cx="3500437"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57188" y="1357313"/>
              <a:ext cx="3500437"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57188" y="1928813"/>
              <a:ext cx="1143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endCxn id="0" idx="0"/>
            </p:cNvCxnSpPr>
            <p:nvPr/>
          </p:nvCxnSpPr>
          <p:spPr>
            <a:xfrm>
              <a:off x="5072063" y="714375"/>
              <a:ext cx="3224212" cy="2571750"/>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57888" y="4286250"/>
              <a:ext cx="1614487"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7416007" y="4144169"/>
              <a:ext cx="28575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61975" y="4000501"/>
              <a:ext cx="3286125"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071563" y="2366963"/>
              <a:ext cx="42862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4284515" y="5380186"/>
              <a:ext cx="1005184"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7209" name="TextBox 76"/>
            <p:cNvSpPr txBox="1">
              <a:spLocks noChangeArrowheads="1"/>
            </p:cNvSpPr>
            <p:nvPr/>
          </p:nvSpPr>
          <p:spPr bwMode="auto">
            <a:xfrm>
              <a:off x="5184068" y="379413"/>
              <a:ext cx="1357313" cy="338554"/>
            </a:xfrm>
            <a:prstGeom prst="rect">
              <a:avLst/>
            </a:prstGeom>
            <a:noFill/>
            <a:ln w="9525">
              <a:noFill/>
              <a:miter lim="800000"/>
              <a:headEnd/>
              <a:tailEnd/>
            </a:ln>
          </p:spPr>
          <p:txBody>
            <a:bodyPr>
              <a:spAutoFit/>
            </a:bodyPr>
            <a:lstStyle/>
            <a:p>
              <a:r>
                <a:rPr lang="en-GB" sz="1600" dirty="0">
                  <a:latin typeface="Calibri" pitchFamily="34" charset="0"/>
                </a:rPr>
                <a:t>Report</a:t>
              </a:r>
            </a:p>
          </p:txBody>
        </p:sp>
        <p:sp>
          <p:nvSpPr>
            <p:cNvPr id="7210" name="TextBox 77"/>
            <p:cNvSpPr txBox="1">
              <a:spLocks noChangeArrowheads="1"/>
            </p:cNvSpPr>
            <p:nvPr/>
          </p:nvSpPr>
          <p:spPr bwMode="auto">
            <a:xfrm>
              <a:off x="8364538" y="2600908"/>
              <a:ext cx="718262" cy="492443"/>
            </a:xfrm>
            <a:prstGeom prst="rect">
              <a:avLst/>
            </a:prstGeom>
            <a:noFill/>
            <a:ln w="9525">
              <a:noFill/>
              <a:miter lim="800000"/>
              <a:headEnd/>
              <a:tailEnd/>
            </a:ln>
          </p:spPr>
          <p:txBody>
            <a:bodyPr wrap="square" lIns="0" tIns="0" rIns="0" bIns="0">
              <a:spAutoFit/>
            </a:bodyPr>
            <a:lstStyle/>
            <a:p>
              <a:r>
                <a:rPr lang="en-GB" sz="1600" dirty="0">
                  <a:latin typeface="Calibri" pitchFamily="34" charset="0"/>
                </a:rPr>
                <a:t>Report</a:t>
              </a:r>
            </a:p>
            <a:p>
              <a:r>
                <a:rPr lang="en-GB" sz="1600" dirty="0">
                  <a:latin typeface="Calibri" pitchFamily="34" charset="0"/>
                </a:rPr>
                <a:t>request</a:t>
              </a:r>
            </a:p>
          </p:txBody>
        </p:sp>
        <p:sp>
          <p:nvSpPr>
            <p:cNvPr id="7211" name="TextBox 78"/>
            <p:cNvSpPr txBox="1">
              <a:spLocks noChangeArrowheads="1"/>
            </p:cNvSpPr>
            <p:nvPr/>
          </p:nvSpPr>
          <p:spPr bwMode="auto">
            <a:xfrm>
              <a:off x="8100392" y="4041068"/>
              <a:ext cx="1000125" cy="738664"/>
            </a:xfrm>
            <a:prstGeom prst="rect">
              <a:avLst/>
            </a:prstGeom>
            <a:noFill/>
            <a:ln w="9525">
              <a:noFill/>
              <a:miter lim="800000"/>
              <a:headEnd/>
              <a:tailEnd/>
            </a:ln>
          </p:spPr>
          <p:txBody>
            <a:bodyPr lIns="0" tIns="0" rIns="0" bIns="0">
              <a:spAutoFit/>
            </a:bodyPr>
            <a:lstStyle/>
            <a:p>
              <a:r>
                <a:rPr lang="en-GB" sz="1600" dirty="0">
                  <a:latin typeface="Calibri" pitchFamily="34" charset="0"/>
                </a:rPr>
                <a:t>Database update</a:t>
              </a:r>
            </a:p>
            <a:p>
              <a:r>
                <a:rPr lang="en-GB" sz="1600" dirty="0">
                  <a:latin typeface="Calibri" pitchFamily="34" charset="0"/>
                </a:rPr>
                <a:t>request</a:t>
              </a:r>
            </a:p>
          </p:txBody>
        </p:sp>
        <p:sp>
          <p:nvSpPr>
            <p:cNvPr id="7212" name="TextBox 92"/>
            <p:cNvSpPr txBox="1">
              <a:spLocks noChangeArrowheads="1"/>
            </p:cNvSpPr>
            <p:nvPr/>
          </p:nvSpPr>
          <p:spPr bwMode="auto">
            <a:xfrm>
              <a:off x="6120172" y="4545124"/>
              <a:ext cx="1849438" cy="492443"/>
            </a:xfrm>
            <a:prstGeom prst="rect">
              <a:avLst/>
            </a:prstGeom>
            <a:noFill/>
            <a:ln w="9525">
              <a:noFill/>
              <a:miter lim="800000"/>
              <a:headEnd/>
              <a:tailEnd/>
            </a:ln>
          </p:spPr>
          <p:txBody>
            <a:bodyPr wrap="square" lIns="0" tIns="0" rIns="0" bIns="0">
              <a:spAutoFit/>
            </a:bodyPr>
            <a:lstStyle/>
            <a:p>
              <a:r>
                <a:rPr lang="en-GB" sz="1600" dirty="0">
                  <a:latin typeface="Calibri" pitchFamily="34" charset="0"/>
                </a:rPr>
                <a:t>Database </a:t>
              </a:r>
              <a:br>
                <a:rPr lang="en-GB" sz="1600" dirty="0">
                  <a:latin typeface="Calibri" pitchFamily="34" charset="0"/>
                </a:rPr>
              </a:br>
              <a:r>
                <a:rPr lang="en-GB" sz="1600" dirty="0">
                  <a:latin typeface="Calibri" pitchFamily="34" charset="0"/>
                </a:rPr>
                <a:t>update response</a:t>
              </a:r>
            </a:p>
          </p:txBody>
        </p:sp>
        <p:cxnSp>
          <p:nvCxnSpPr>
            <p:cNvPr id="95" name="Straight Arrow Connector 94"/>
            <p:cNvCxnSpPr/>
            <p:nvPr/>
          </p:nvCxnSpPr>
          <p:spPr>
            <a:xfrm rot="5400000" flipH="1" flipV="1">
              <a:off x="7756526" y="4251325"/>
              <a:ext cx="500062"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48363" y="4500563"/>
              <a:ext cx="2071687"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215" name="TextBox 101"/>
            <p:cNvSpPr txBox="1">
              <a:spLocks noChangeArrowheads="1"/>
            </p:cNvSpPr>
            <p:nvPr/>
          </p:nvSpPr>
          <p:spPr bwMode="auto">
            <a:xfrm>
              <a:off x="6202449" y="3714750"/>
              <a:ext cx="1285875" cy="492443"/>
            </a:xfrm>
            <a:prstGeom prst="rect">
              <a:avLst/>
            </a:prstGeom>
            <a:noFill/>
            <a:ln w="9525">
              <a:noFill/>
              <a:miter lim="800000"/>
              <a:headEnd/>
              <a:tailEnd/>
            </a:ln>
          </p:spPr>
          <p:txBody>
            <a:bodyPr lIns="0" tIns="0" rIns="0" bIns="0">
              <a:spAutoFit/>
            </a:bodyPr>
            <a:lstStyle/>
            <a:p>
              <a:pPr algn="r"/>
              <a:r>
                <a:rPr lang="en-GB" sz="1600" dirty="0">
                  <a:latin typeface="Calibri" pitchFamily="34" charset="0"/>
                </a:rPr>
                <a:t>Descriptive Info</a:t>
              </a:r>
            </a:p>
          </p:txBody>
        </p:sp>
        <p:sp>
          <p:nvSpPr>
            <p:cNvPr id="7216" name="TextBox 108"/>
            <p:cNvSpPr txBox="1">
              <a:spLocks noChangeArrowheads="1"/>
            </p:cNvSpPr>
            <p:nvPr/>
          </p:nvSpPr>
          <p:spPr bwMode="auto">
            <a:xfrm>
              <a:off x="5786438" y="3090987"/>
              <a:ext cx="1285875" cy="492443"/>
            </a:xfrm>
            <a:prstGeom prst="rect">
              <a:avLst/>
            </a:prstGeom>
            <a:noFill/>
            <a:ln w="9525">
              <a:noFill/>
              <a:miter lim="800000"/>
              <a:headEnd/>
              <a:tailEnd/>
            </a:ln>
          </p:spPr>
          <p:txBody>
            <a:bodyPr lIns="0" tIns="0" rIns="0" bIns="0">
              <a:spAutoFit/>
            </a:bodyPr>
            <a:lstStyle/>
            <a:p>
              <a:r>
                <a:rPr lang="en-GB" sz="1600" dirty="0">
                  <a:latin typeface="Calibri" pitchFamily="34" charset="0"/>
                </a:rPr>
                <a:t>Descriptive Info</a:t>
              </a:r>
            </a:p>
          </p:txBody>
        </p:sp>
        <p:sp>
          <p:nvSpPr>
            <p:cNvPr id="7217" name="TextBox 109"/>
            <p:cNvSpPr txBox="1">
              <a:spLocks noChangeArrowheads="1"/>
            </p:cNvSpPr>
            <p:nvPr/>
          </p:nvSpPr>
          <p:spPr bwMode="auto">
            <a:xfrm>
              <a:off x="4896036" y="4929188"/>
              <a:ext cx="1285875" cy="492443"/>
            </a:xfrm>
            <a:prstGeom prst="rect">
              <a:avLst/>
            </a:prstGeom>
            <a:noFill/>
            <a:ln w="9525">
              <a:noFill/>
              <a:miter lim="800000"/>
              <a:headEnd/>
              <a:tailEnd/>
            </a:ln>
          </p:spPr>
          <p:txBody>
            <a:bodyPr lIns="0" tIns="0" rIns="0" bIns="0">
              <a:spAutoFit/>
            </a:bodyPr>
            <a:lstStyle/>
            <a:p>
              <a:r>
                <a:rPr lang="en-GB" sz="1600" dirty="0">
                  <a:latin typeface="Calibri" pitchFamily="34" charset="0"/>
                </a:rPr>
                <a:t>Storage confirmation</a:t>
              </a:r>
            </a:p>
          </p:txBody>
        </p:sp>
        <p:sp>
          <p:nvSpPr>
            <p:cNvPr id="7218" name="TextBox 110"/>
            <p:cNvSpPr txBox="1">
              <a:spLocks noChangeArrowheads="1"/>
            </p:cNvSpPr>
            <p:nvPr/>
          </p:nvSpPr>
          <p:spPr bwMode="auto">
            <a:xfrm>
              <a:off x="3013708" y="5287270"/>
              <a:ext cx="1738312" cy="492443"/>
            </a:xfrm>
            <a:prstGeom prst="rect">
              <a:avLst/>
            </a:prstGeom>
            <a:noFill/>
            <a:ln w="9525">
              <a:noFill/>
              <a:miter lim="800000"/>
              <a:headEnd/>
              <a:tailEnd/>
            </a:ln>
          </p:spPr>
          <p:txBody>
            <a:bodyPr wrap="square" lIns="0" tIns="0" rIns="0" bIns="0">
              <a:spAutoFit/>
            </a:bodyPr>
            <a:lstStyle/>
            <a:p>
              <a:pPr algn="r"/>
              <a:r>
                <a:rPr lang="en-GB" sz="1600" dirty="0">
                  <a:latin typeface="Calibri" pitchFamily="34" charset="0"/>
                </a:rPr>
                <a:t>Storage request </a:t>
              </a:r>
            </a:p>
            <a:p>
              <a:pPr algn="r"/>
              <a:r>
                <a:rPr lang="en-GB" sz="1600" dirty="0">
                  <a:latin typeface="Calibri" pitchFamily="34" charset="0"/>
                </a:rPr>
                <a:t>AIP</a:t>
              </a:r>
            </a:p>
          </p:txBody>
        </p:sp>
        <p:sp>
          <p:nvSpPr>
            <p:cNvPr id="7219" name="TextBox 114"/>
            <p:cNvSpPr txBox="1">
              <a:spLocks noChangeArrowheads="1"/>
            </p:cNvSpPr>
            <p:nvPr/>
          </p:nvSpPr>
          <p:spPr bwMode="auto">
            <a:xfrm>
              <a:off x="2713116" y="3215258"/>
              <a:ext cx="285750" cy="246221"/>
            </a:xfrm>
            <a:prstGeom prst="rect">
              <a:avLst/>
            </a:prstGeom>
            <a:noFill/>
            <a:ln w="9525">
              <a:noFill/>
              <a:miter lim="800000"/>
              <a:headEnd/>
              <a:tailEnd/>
            </a:ln>
          </p:spPr>
          <p:txBody>
            <a:bodyPr lIns="0" tIns="0" rIns="0" bIns="0">
              <a:spAutoFit/>
            </a:bodyPr>
            <a:lstStyle/>
            <a:p>
              <a:r>
                <a:rPr lang="en-GB" sz="1600" dirty="0">
                  <a:latin typeface="Calibri" pitchFamily="34" charset="0"/>
                </a:rPr>
                <a:t>SIP</a:t>
              </a:r>
            </a:p>
          </p:txBody>
        </p:sp>
        <p:sp>
          <p:nvSpPr>
            <p:cNvPr id="7220" name="TextBox 115"/>
            <p:cNvSpPr txBox="1">
              <a:spLocks noChangeArrowheads="1"/>
            </p:cNvSpPr>
            <p:nvPr/>
          </p:nvSpPr>
          <p:spPr bwMode="auto">
            <a:xfrm>
              <a:off x="3458158" y="1643063"/>
              <a:ext cx="285750" cy="246221"/>
            </a:xfrm>
            <a:prstGeom prst="rect">
              <a:avLst/>
            </a:prstGeom>
            <a:noFill/>
            <a:ln w="9525">
              <a:noFill/>
              <a:miter lim="800000"/>
              <a:headEnd/>
              <a:tailEnd/>
            </a:ln>
          </p:spPr>
          <p:txBody>
            <a:bodyPr lIns="0" tIns="0" rIns="0" bIns="0">
              <a:spAutoFit/>
            </a:bodyPr>
            <a:lstStyle/>
            <a:p>
              <a:r>
                <a:rPr lang="en-GB" sz="1600" dirty="0">
                  <a:latin typeface="Calibri" pitchFamily="34" charset="0"/>
                </a:rPr>
                <a:t>SIP</a:t>
              </a:r>
            </a:p>
          </p:txBody>
        </p:sp>
        <p:sp>
          <p:nvSpPr>
            <p:cNvPr id="7221" name="TextBox 116"/>
            <p:cNvSpPr txBox="1">
              <a:spLocks noChangeArrowheads="1"/>
            </p:cNvSpPr>
            <p:nvPr/>
          </p:nvSpPr>
          <p:spPr bwMode="auto">
            <a:xfrm>
              <a:off x="1143000" y="2428875"/>
              <a:ext cx="285750" cy="246221"/>
            </a:xfrm>
            <a:prstGeom prst="rect">
              <a:avLst/>
            </a:prstGeom>
            <a:noFill/>
            <a:ln w="9525">
              <a:noFill/>
              <a:miter lim="800000"/>
              <a:headEnd/>
              <a:tailEnd/>
            </a:ln>
          </p:spPr>
          <p:txBody>
            <a:bodyPr lIns="0" tIns="0" rIns="0" bIns="0">
              <a:spAutoFit/>
            </a:bodyPr>
            <a:lstStyle/>
            <a:p>
              <a:r>
                <a:rPr lang="en-GB" sz="1600" dirty="0">
                  <a:latin typeface="Calibri" pitchFamily="34" charset="0"/>
                </a:rPr>
                <a:t>SIP</a:t>
              </a:r>
            </a:p>
          </p:txBody>
        </p:sp>
        <p:sp>
          <p:nvSpPr>
            <p:cNvPr id="7222" name="TextBox 117"/>
            <p:cNvSpPr txBox="1">
              <a:spLocks noChangeArrowheads="1"/>
            </p:cNvSpPr>
            <p:nvPr/>
          </p:nvSpPr>
          <p:spPr bwMode="auto">
            <a:xfrm>
              <a:off x="395536" y="1568599"/>
              <a:ext cx="1357313" cy="246221"/>
            </a:xfrm>
            <a:prstGeom prst="rect">
              <a:avLst/>
            </a:prstGeom>
            <a:noFill/>
            <a:ln w="9525">
              <a:noFill/>
              <a:miter lim="800000"/>
              <a:headEnd/>
              <a:tailEnd/>
            </a:ln>
          </p:spPr>
          <p:txBody>
            <a:bodyPr lIns="0" tIns="0" rIns="0" bIns="0">
              <a:spAutoFit/>
            </a:bodyPr>
            <a:lstStyle/>
            <a:p>
              <a:r>
                <a:rPr lang="en-GB" sz="1600" dirty="0">
                  <a:latin typeface="Calibri" pitchFamily="34" charset="0"/>
                </a:rPr>
                <a:t>[Updated] SIP</a:t>
              </a:r>
            </a:p>
          </p:txBody>
        </p:sp>
        <p:sp>
          <p:nvSpPr>
            <p:cNvPr id="7223" name="TextBox 122"/>
            <p:cNvSpPr txBox="1">
              <a:spLocks noChangeArrowheads="1"/>
            </p:cNvSpPr>
            <p:nvPr/>
          </p:nvSpPr>
          <p:spPr bwMode="auto">
            <a:xfrm>
              <a:off x="446943" y="642938"/>
              <a:ext cx="1928813" cy="246221"/>
            </a:xfrm>
            <a:prstGeom prst="rect">
              <a:avLst/>
            </a:prstGeom>
            <a:noFill/>
            <a:ln w="9525">
              <a:noFill/>
              <a:miter lim="800000"/>
              <a:headEnd/>
              <a:tailEnd/>
            </a:ln>
          </p:spPr>
          <p:txBody>
            <a:bodyPr lIns="0" tIns="0" rIns="0" bIns="0">
              <a:spAutoFit/>
            </a:bodyPr>
            <a:lstStyle/>
            <a:p>
              <a:r>
                <a:rPr lang="en-GB" sz="1600" dirty="0">
                  <a:latin typeface="Calibri" pitchFamily="34" charset="0"/>
                </a:rPr>
                <a:t>SIP, AIP [for audit]</a:t>
              </a:r>
            </a:p>
          </p:txBody>
        </p:sp>
        <p:sp>
          <p:nvSpPr>
            <p:cNvPr id="7224" name="TextBox 123"/>
            <p:cNvSpPr txBox="1">
              <a:spLocks noChangeArrowheads="1"/>
            </p:cNvSpPr>
            <p:nvPr/>
          </p:nvSpPr>
          <p:spPr bwMode="auto">
            <a:xfrm>
              <a:off x="2355849" y="347257"/>
              <a:ext cx="1357313" cy="492443"/>
            </a:xfrm>
            <a:prstGeom prst="rect">
              <a:avLst/>
            </a:prstGeom>
            <a:noFill/>
            <a:ln w="9525">
              <a:noFill/>
              <a:miter lim="800000"/>
              <a:headEnd/>
              <a:tailEnd/>
            </a:ln>
          </p:spPr>
          <p:txBody>
            <a:bodyPr lIns="0" tIns="0" rIns="0" bIns="0">
              <a:spAutoFit/>
            </a:bodyPr>
            <a:lstStyle/>
            <a:p>
              <a:pPr algn="r"/>
              <a:r>
                <a:rPr lang="en-GB" sz="1600" dirty="0">
                  <a:latin typeface="Calibri" pitchFamily="34" charset="0"/>
                </a:rPr>
                <a:t>Submission report</a:t>
              </a:r>
            </a:p>
          </p:txBody>
        </p:sp>
        <p:sp>
          <p:nvSpPr>
            <p:cNvPr id="7225" name="TextBox 124"/>
            <p:cNvSpPr txBox="1">
              <a:spLocks noChangeArrowheads="1"/>
            </p:cNvSpPr>
            <p:nvPr/>
          </p:nvSpPr>
          <p:spPr bwMode="auto">
            <a:xfrm>
              <a:off x="5143500" y="1571625"/>
              <a:ext cx="428625" cy="246221"/>
            </a:xfrm>
            <a:prstGeom prst="rect">
              <a:avLst/>
            </a:prstGeom>
            <a:noFill/>
            <a:ln w="9525">
              <a:noFill/>
              <a:miter lim="800000"/>
              <a:headEnd/>
              <a:tailEnd/>
            </a:ln>
          </p:spPr>
          <p:txBody>
            <a:bodyPr lIns="0" tIns="0" rIns="0" bIns="0">
              <a:spAutoFit/>
            </a:bodyPr>
            <a:lstStyle/>
            <a:p>
              <a:r>
                <a:rPr lang="en-GB" sz="1600" dirty="0">
                  <a:latin typeface="Calibri" pitchFamily="34" charset="0"/>
                </a:rPr>
                <a:t>AIP</a:t>
              </a:r>
            </a:p>
          </p:txBody>
        </p:sp>
        <p:sp>
          <p:nvSpPr>
            <p:cNvPr id="7226" name="TextBox 125"/>
            <p:cNvSpPr txBox="1">
              <a:spLocks noChangeArrowheads="1"/>
            </p:cNvSpPr>
            <p:nvPr/>
          </p:nvSpPr>
          <p:spPr bwMode="auto">
            <a:xfrm>
              <a:off x="4359399" y="3404803"/>
              <a:ext cx="428625" cy="246221"/>
            </a:xfrm>
            <a:prstGeom prst="rect">
              <a:avLst/>
            </a:prstGeom>
            <a:noFill/>
            <a:ln w="9525">
              <a:noFill/>
              <a:miter lim="800000"/>
              <a:headEnd/>
              <a:tailEnd/>
            </a:ln>
          </p:spPr>
          <p:txBody>
            <a:bodyPr lIns="0" tIns="0" rIns="0" bIns="0">
              <a:spAutoFit/>
            </a:bodyPr>
            <a:lstStyle/>
            <a:p>
              <a:r>
                <a:rPr lang="en-GB" sz="1600" dirty="0">
                  <a:latin typeface="Calibri" pitchFamily="34" charset="0"/>
                </a:rPr>
                <a:t>AIP</a:t>
              </a:r>
            </a:p>
          </p:txBody>
        </p:sp>
        <p:sp>
          <p:nvSpPr>
            <p:cNvPr id="7227" name="TextBox 126"/>
            <p:cNvSpPr txBox="1">
              <a:spLocks noChangeArrowheads="1"/>
            </p:cNvSpPr>
            <p:nvPr/>
          </p:nvSpPr>
          <p:spPr bwMode="auto">
            <a:xfrm>
              <a:off x="1173869" y="1071563"/>
              <a:ext cx="2786063" cy="246221"/>
            </a:xfrm>
            <a:prstGeom prst="rect">
              <a:avLst/>
            </a:prstGeom>
            <a:noFill/>
            <a:ln w="9525">
              <a:noFill/>
              <a:miter lim="800000"/>
              <a:headEnd/>
              <a:tailEnd/>
            </a:ln>
          </p:spPr>
          <p:txBody>
            <a:bodyPr lIns="0" tIns="0" rIns="0" bIns="0">
              <a:spAutoFit/>
            </a:bodyPr>
            <a:lstStyle/>
            <a:p>
              <a:r>
                <a:rPr lang="en-GB" sz="1600" dirty="0">
                  <a:latin typeface="Calibri" pitchFamily="34" charset="0"/>
                </a:rPr>
                <a:t>Format </a:t>
              </a:r>
              <a:r>
                <a:rPr lang="en-GB" sz="1600" dirty="0" err="1">
                  <a:latin typeface="Calibri" pitchFamily="34" charset="0"/>
                </a:rPr>
                <a:t>stds</a:t>
              </a:r>
              <a:r>
                <a:rPr lang="en-GB" sz="1600" dirty="0">
                  <a:latin typeface="Calibri" pitchFamily="34" charset="0"/>
                </a:rPr>
                <a:t> &amp; Doc. stds</a:t>
              </a:r>
            </a:p>
          </p:txBody>
        </p:sp>
        <p:sp>
          <p:nvSpPr>
            <p:cNvPr id="7228" name="TextBox 127"/>
            <p:cNvSpPr txBox="1">
              <a:spLocks noChangeArrowheads="1"/>
            </p:cNvSpPr>
            <p:nvPr/>
          </p:nvSpPr>
          <p:spPr bwMode="auto">
            <a:xfrm>
              <a:off x="1168735" y="5049180"/>
              <a:ext cx="2143125" cy="492443"/>
            </a:xfrm>
            <a:prstGeom prst="rect">
              <a:avLst/>
            </a:prstGeom>
            <a:noFill/>
            <a:ln w="9525">
              <a:noFill/>
              <a:miter lim="800000"/>
              <a:headEnd/>
              <a:tailEnd/>
            </a:ln>
          </p:spPr>
          <p:txBody>
            <a:bodyPr lIns="0" tIns="0" rIns="0" bIns="0">
              <a:spAutoFit/>
            </a:bodyPr>
            <a:lstStyle/>
            <a:p>
              <a:r>
                <a:rPr lang="en-GB" sz="1600" dirty="0">
                  <a:latin typeface="Calibri" pitchFamily="34" charset="0"/>
                </a:rPr>
                <a:t>Receipt confirmation</a:t>
              </a:r>
            </a:p>
            <a:p>
              <a:r>
                <a:rPr lang="en-GB" sz="1600" dirty="0">
                  <a:latin typeface="Calibri" pitchFamily="34" charset="0"/>
                </a:rPr>
                <a:t>Resubmit request</a:t>
              </a:r>
            </a:p>
          </p:txBody>
        </p:sp>
        <p:sp>
          <p:nvSpPr>
            <p:cNvPr id="45" name="TextBox 114"/>
            <p:cNvSpPr txBox="1">
              <a:spLocks noChangeArrowheads="1"/>
            </p:cNvSpPr>
            <p:nvPr/>
          </p:nvSpPr>
          <p:spPr bwMode="auto">
            <a:xfrm>
              <a:off x="2735796" y="2576125"/>
              <a:ext cx="1065212" cy="246221"/>
            </a:xfrm>
            <a:prstGeom prst="rect">
              <a:avLst/>
            </a:prstGeom>
            <a:noFill/>
            <a:ln w="9525">
              <a:noFill/>
              <a:miter lim="800000"/>
              <a:headEnd/>
              <a:tailEnd/>
            </a:ln>
          </p:spPr>
          <p:txBody>
            <a:bodyPr wrap="square" lIns="0" tIns="0" rIns="0" bIns="0">
              <a:spAutoFit/>
            </a:bodyPr>
            <a:lstStyle/>
            <a:p>
              <a:r>
                <a:rPr lang="en-GB" sz="1600" dirty="0">
                  <a:latin typeface="Calibri" pitchFamily="34" charset="0"/>
                </a:rPr>
                <a:t>QA results</a:t>
              </a:r>
            </a:p>
          </p:txBody>
        </p:sp>
        <p:sp>
          <p:nvSpPr>
            <p:cNvPr id="47" name="Rektangel med afklippet hjørne i samme side 46"/>
            <p:cNvSpPr/>
            <p:nvPr/>
          </p:nvSpPr>
          <p:spPr>
            <a:xfrm>
              <a:off x="3995936" y="5882400"/>
              <a:ext cx="15732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600" b="1" dirty="0">
                  <a:solidFill>
                    <a:schemeClr val="tx1"/>
                  </a:solidFill>
                </a:rPr>
                <a:t>Archival Storage</a:t>
              </a:r>
            </a:p>
          </p:txBody>
        </p:sp>
        <p:sp>
          <p:nvSpPr>
            <p:cNvPr id="48" name="Rektangel med afklippet hjørne i samme side 47"/>
            <p:cNvSpPr/>
            <p:nvPr/>
          </p:nvSpPr>
          <p:spPr>
            <a:xfrm>
              <a:off x="7509600" y="3286800"/>
              <a:ext cx="15732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600" b="1" dirty="0">
                  <a:solidFill>
                    <a:schemeClr val="tx1"/>
                  </a:solidFill>
                </a:rPr>
                <a:t>Data Management</a:t>
              </a:r>
            </a:p>
          </p:txBody>
        </p:sp>
        <p:sp>
          <p:nvSpPr>
            <p:cNvPr id="49" name="Afrundet rektangel 48"/>
            <p:cNvSpPr/>
            <p:nvPr/>
          </p:nvSpPr>
          <p:spPr>
            <a:xfrm>
              <a:off x="730016" y="5629638"/>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a:solidFill>
                    <a:schemeClr val="tx1"/>
                  </a:solidFill>
                </a:rPr>
                <a:t>Producer</a:t>
              </a:r>
            </a:p>
          </p:txBody>
        </p:sp>
        <p:sp>
          <p:nvSpPr>
            <p:cNvPr id="50" name="Rektangel med afklippet hjørne i samme side 49"/>
            <p:cNvSpPr/>
            <p:nvPr/>
          </p:nvSpPr>
          <p:spPr>
            <a:xfrm>
              <a:off x="35496" y="500400"/>
              <a:ext cx="324000" cy="5382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1600" b="1" dirty="0">
                  <a:solidFill>
                    <a:schemeClr val="tx1"/>
                  </a:solidFill>
                </a:rPr>
                <a:t>A</a:t>
              </a:r>
            </a:p>
            <a:p>
              <a:pPr algn="ctr" fontAlgn="auto">
                <a:lnSpc>
                  <a:spcPct val="70000"/>
                </a:lnSpc>
                <a:spcBef>
                  <a:spcPts val="0"/>
                </a:spcBef>
                <a:spcAft>
                  <a:spcPts val="0"/>
                </a:spcAft>
                <a:defRPr/>
              </a:pPr>
              <a:r>
                <a:rPr lang="en-GB" sz="1600" b="1" dirty="0">
                  <a:solidFill>
                    <a:schemeClr val="tx1"/>
                  </a:solidFill>
                </a:rPr>
                <a:t>d</a:t>
              </a:r>
            </a:p>
            <a:p>
              <a:pPr algn="ctr" fontAlgn="auto">
                <a:lnSpc>
                  <a:spcPct val="70000"/>
                </a:lnSpc>
                <a:spcBef>
                  <a:spcPts val="0"/>
                </a:spcBef>
                <a:spcAft>
                  <a:spcPts val="0"/>
                </a:spcAft>
                <a:defRPr/>
              </a:pPr>
              <a:r>
                <a:rPr lang="en-GB" sz="1600" b="1" dirty="0">
                  <a:solidFill>
                    <a:schemeClr val="tx1"/>
                  </a:solidFill>
                </a:rPr>
                <a:t>m</a:t>
              </a:r>
            </a:p>
            <a:p>
              <a:pPr algn="ctr" fontAlgn="auto">
                <a:lnSpc>
                  <a:spcPct val="70000"/>
                </a:lnSpc>
                <a:spcBef>
                  <a:spcPts val="0"/>
                </a:spcBef>
                <a:spcAft>
                  <a:spcPts val="0"/>
                </a:spcAft>
                <a:defRPr/>
              </a:pPr>
              <a:r>
                <a:rPr lang="en-GB" sz="1600" b="1" dirty="0" err="1">
                  <a:solidFill>
                    <a:schemeClr val="tx1"/>
                  </a:solidFill>
                </a:rPr>
                <a:t>i</a:t>
              </a:r>
              <a:endParaRPr lang="en-GB" sz="1600" b="1" dirty="0">
                <a:solidFill>
                  <a:schemeClr val="tx1"/>
                </a:solidFill>
              </a:endParaRPr>
            </a:p>
            <a:p>
              <a:pPr algn="ctr" fontAlgn="auto">
                <a:lnSpc>
                  <a:spcPct val="70000"/>
                </a:lnSpc>
                <a:spcBef>
                  <a:spcPts val="0"/>
                </a:spcBef>
                <a:spcAft>
                  <a:spcPts val="0"/>
                </a:spcAft>
                <a:defRPr/>
              </a:pPr>
              <a:r>
                <a:rPr lang="en-GB" sz="1600" b="1" dirty="0">
                  <a:solidFill>
                    <a:schemeClr val="tx1"/>
                  </a:solidFill>
                </a:rPr>
                <a:t>n</a:t>
              </a:r>
            </a:p>
            <a:p>
              <a:pPr algn="ctr" fontAlgn="auto">
                <a:lnSpc>
                  <a:spcPct val="70000"/>
                </a:lnSpc>
                <a:spcBef>
                  <a:spcPts val="0"/>
                </a:spcBef>
                <a:spcAft>
                  <a:spcPts val="0"/>
                </a:spcAft>
                <a:defRPr/>
              </a:pPr>
              <a:r>
                <a:rPr lang="en-GB" sz="1600" b="1" dirty="0" err="1">
                  <a:solidFill>
                    <a:schemeClr val="tx1"/>
                  </a:solidFill>
                </a:rPr>
                <a:t>i</a:t>
              </a:r>
              <a:endParaRPr lang="en-GB" sz="1600" b="1" dirty="0">
                <a:solidFill>
                  <a:schemeClr val="tx1"/>
                </a:solidFill>
              </a:endParaRPr>
            </a:p>
            <a:p>
              <a:pPr algn="ctr" fontAlgn="auto">
                <a:lnSpc>
                  <a:spcPct val="70000"/>
                </a:lnSpc>
                <a:spcBef>
                  <a:spcPts val="0"/>
                </a:spcBef>
                <a:spcAft>
                  <a:spcPts val="0"/>
                </a:spcAft>
                <a:defRPr/>
              </a:pPr>
              <a:r>
                <a:rPr lang="en-GB" sz="1600" b="1" dirty="0">
                  <a:solidFill>
                    <a:schemeClr val="tx1"/>
                  </a:solidFill>
                </a:rPr>
                <a:t>s</a:t>
              </a:r>
            </a:p>
            <a:p>
              <a:pPr algn="ctr" fontAlgn="auto">
                <a:lnSpc>
                  <a:spcPct val="70000"/>
                </a:lnSpc>
                <a:spcBef>
                  <a:spcPts val="0"/>
                </a:spcBef>
                <a:spcAft>
                  <a:spcPts val="0"/>
                </a:spcAft>
                <a:defRPr/>
              </a:pPr>
              <a:r>
                <a:rPr lang="en-GB" sz="1600" b="1" dirty="0">
                  <a:solidFill>
                    <a:schemeClr val="tx1"/>
                  </a:solidFill>
                </a:rPr>
                <a:t>t</a:t>
              </a:r>
            </a:p>
            <a:p>
              <a:pPr algn="ctr" fontAlgn="auto">
                <a:lnSpc>
                  <a:spcPct val="70000"/>
                </a:lnSpc>
                <a:spcBef>
                  <a:spcPts val="0"/>
                </a:spcBef>
                <a:spcAft>
                  <a:spcPts val="0"/>
                </a:spcAft>
                <a:defRPr/>
              </a:pPr>
              <a:r>
                <a:rPr lang="en-GB" sz="1600" b="1" dirty="0">
                  <a:solidFill>
                    <a:schemeClr val="tx1"/>
                  </a:solidFill>
                </a:rPr>
                <a:t>r</a:t>
              </a:r>
            </a:p>
            <a:p>
              <a:pPr algn="ctr" fontAlgn="auto">
                <a:lnSpc>
                  <a:spcPct val="70000"/>
                </a:lnSpc>
                <a:spcBef>
                  <a:spcPts val="0"/>
                </a:spcBef>
                <a:spcAft>
                  <a:spcPts val="0"/>
                </a:spcAft>
                <a:defRPr/>
              </a:pPr>
              <a:r>
                <a:rPr lang="en-GB" sz="1600" b="1" dirty="0">
                  <a:solidFill>
                    <a:schemeClr val="tx1"/>
                  </a:solidFill>
                </a:rPr>
                <a:t>a</a:t>
              </a:r>
            </a:p>
            <a:p>
              <a:pPr algn="ctr" fontAlgn="auto">
                <a:lnSpc>
                  <a:spcPct val="70000"/>
                </a:lnSpc>
                <a:spcBef>
                  <a:spcPts val="0"/>
                </a:spcBef>
                <a:spcAft>
                  <a:spcPts val="0"/>
                </a:spcAft>
                <a:defRPr/>
              </a:pPr>
              <a:r>
                <a:rPr lang="en-GB" sz="1600" b="1" dirty="0">
                  <a:solidFill>
                    <a:schemeClr val="tx1"/>
                  </a:solidFill>
                </a:rPr>
                <a:t>t</a:t>
              </a:r>
            </a:p>
            <a:p>
              <a:pPr algn="ctr" fontAlgn="auto">
                <a:lnSpc>
                  <a:spcPct val="70000"/>
                </a:lnSpc>
                <a:spcBef>
                  <a:spcPts val="0"/>
                </a:spcBef>
                <a:spcAft>
                  <a:spcPts val="0"/>
                </a:spcAft>
                <a:defRPr/>
              </a:pPr>
              <a:r>
                <a:rPr lang="en-GB" sz="1600" b="1" dirty="0">
                  <a:solidFill>
                    <a:schemeClr val="tx1"/>
                  </a:solidFill>
                </a:rPr>
                <a:t>i</a:t>
              </a:r>
            </a:p>
            <a:p>
              <a:pPr algn="ctr" fontAlgn="auto">
                <a:lnSpc>
                  <a:spcPct val="70000"/>
                </a:lnSpc>
                <a:spcBef>
                  <a:spcPts val="0"/>
                </a:spcBef>
                <a:spcAft>
                  <a:spcPts val="0"/>
                </a:spcAft>
                <a:defRPr/>
              </a:pPr>
              <a:r>
                <a:rPr lang="en-GB" sz="1600" b="1" dirty="0">
                  <a:solidFill>
                    <a:schemeClr val="tx1"/>
                  </a:solidFill>
                </a:rPr>
                <a:t>o</a:t>
              </a:r>
            </a:p>
            <a:p>
              <a:pPr algn="ctr" fontAlgn="auto">
                <a:lnSpc>
                  <a:spcPct val="70000"/>
                </a:lnSpc>
                <a:spcBef>
                  <a:spcPts val="0"/>
                </a:spcBef>
                <a:spcAft>
                  <a:spcPts val="0"/>
                </a:spcAft>
                <a:defRPr/>
              </a:pPr>
              <a:r>
                <a:rPr lang="en-GB" sz="1600" b="1" dirty="0">
                  <a:solidFill>
                    <a:schemeClr val="tx1"/>
                  </a:solidFill>
                </a:rPr>
                <a:t>n</a:t>
              </a:r>
            </a:p>
            <a:p>
              <a:pPr algn="ctr" fontAlgn="auto">
                <a:lnSpc>
                  <a:spcPct val="70000"/>
                </a:lnSpc>
                <a:spcBef>
                  <a:spcPts val="0"/>
                </a:spcBef>
                <a:spcAft>
                  <a:spcPts val="0"/>
                </a:spcAft>
                <a:defRPr/>
              </a:pPr>
              <a:endParaRPr lang="en-GB" sz="1600" b="1" dirty="0">
                <a:solidFill>
                  <a:schemeClr val="tx1"/>
                </a:solidFill>
              </a:endParaRPr>
            </a:p>
          </p:txBody>
        </p:sp>
        <p:sp>
          <p:nvSpPr>
            <p:cNvPr id="2" name="Rounded Rectangle 1"/>
            <p:cNvSpPr/>
            <p:nvPr/>
          </p:nvSpPr>
          <p:spPr>
            <a:xfrm>
              <a:off x="3879850" y="404813"/>
              <a:ext cx="1216025" cy="1689100"/>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600" b="1" dirty="0">
                  <a:solidFill>
                    <a:schemeClr val="tx1"/>
                  </a:solidFill>
                </a:rPr>
                <a:t>Generate AIP</a:t>
              </a:r>
            </a:p>
          </p:txBody>
        </p:sp>
      </p:grpSp>
      <p:sp>
        <p:nvSpPr>
          <p:cNvPr id="5" name="TextBox 4">
            <a:extLst>
              <a:ext uri="{FF2B5EF4-FFF2-40B4-BE49-F238E27FC236}">
                <a16:creationId xmlns:a16="http://schemas.microsoft.com/office/drawing/2014/main" id="{A8735641-7543-4FE8-8C38-1386117220C5}"/>
              </a:ext>
            </a:extLst>
          </p:cNvPr>
          <p:cNvSpPr txBox="1"/>
          <p:nvPr/>
        </p:nvSpPr>
        <p:spPr>
          <a:xfrm>
            <a:off x="2366308" y="386939"/>
            <a:ext cx="3892834" cy="369332"/>
          </a:xfrm>
          <a:prstGeom prst="rect">
            <a:avLst/>
          </a:prstGeom>
          <a:noFill/>
        </p:spPr>
        <p:txBody>
          <a:bodyPr wrap="square" rtlCol="0">
            <a:spAutoFit/>
          </a:bodyPr>
          <a:lstStyle/>
          <a:p>
            <a:pPr algn="ctr"/>
            <a:r>
              <a:rPr lang="en-GB" b="1" dirty="0"/>
              <a:t>INGEST</a:t>
            </a:r>
          </a:p>
        </p:txBody>
      </p:sp>
    </p:spTree>
    <p:extLst>
      <p:ext uri="{BB962C8B-B14F-4D97-AF65-F5344CB8AC3E}">
        <p14:creationId xmlns:p14="http://schemas.microsoft.com/office/powerpoint/2010/main" val="345539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ktangel med afklippet hjørne i samme side 48">
            <a:extLst>
              <a:ext uri="{FF2B5EF4-FFF2-40B4-BE49-F238E27FC236}">
                <a16:creationId xmlns:a16="http://schemas.microsoft.com/office/drawing/2014/main" id="{15878A88-0A53-40CB-8172-5DFDBC3AA8C2}"/>
              </a:ext>
            </a:extLst>
          </p:cNvPr>
          <p:cNvSpPr/>
          <p:nvPr/>
        </p:nvSpPr>
        <p:spPr>
          <a:xfrm>
            <a:off x="1122332" y="183170"/>
            <a:ext cx="6827734" cy="6605447"/>
          </a:xfrm>
          <a:prstGeom prst="snip2SameRect">
            <a:avLst>
              <a:gd name="adj1" fmla="val 16667"/>
              <a:gd name="adj2" fmla="val 15568"/>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t" anchorCtr="0"/>
          <a:lstStyle/>
          <a:p>
            <a:pPr algn="ctr" fontAlgn="auto">
              <a:spcBef>
                <a:spcPts val="0"/>
              </a:spcBef>
              <a:spcAft>
                <a:spcPts val="0"/>
              </a:spcAft>
            </a:pPr>
            <a:endParaRPr lang="en-GB" sz="2000" b="1" dirty="0">
              <a:solidFill>
                <a:schemeClr val="tx1"/>
              </a:solidFill>
            </a:endParaRPr>
          </a:p>
        </p:txBody>
      </p:sp>
      <p:grpSp>
        <p:nvGrpSpPr>
          <p:cNvPr id="11" name="Group 10">
            <a:extLst>
              <a:ext uri="{FF2B5EF4-FFF2-40B4-BE49-F238E27FC236}">
                <a16:creationId xmlns:a16="http://schemas.microsoft.com/office/drawing/2014/main" id="{CDC27DAB-704F-49FA-B375-C0EADB0CBA72}"/>
              </a:ext>
            </a:extLst>
          </p:cNvPr>
          <p:cNvGrpSpPr/>
          <p:nvPr/>
        </p:nvGrpSpPr>
        <p:grpSpPr>
          <a:xfrm>
            <a:off x="143508" y="730616"/>
            <a:ext cx="8636400" cy="6058001"/>
            <a:chOff x="79200" y="403200"/>
            <a:chExt cx="8636400" cy="6058001"/>
          </a:xfrm>
        </p:grpSpPr>
        <p:sp>
          <p:nvSpPr>
            <p:cNvPr id="2" name="Rounded Rectangle 1"/>
            <p:cNvSpPr/>
            <p:nvPr/>
          </p:nvSpPr>
          <p:spPr>
            <a:xfrm>
              <a:off x="2662238" y="404813"/>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Receive Data</a:t>
              </a:r>
            </a:p>
          </p:txBody>
        </p:sp>
        <p:sp>
          <p:nvSpPr>
            <p:cNvPr id="3" name="Rounded Rectangle 2"/>
            <p:cNvSpPr/>
            <p:nvPr/>
          </p:nvSpPr>
          <p:spPr>
            <a:xfrm>
              <a:off x="4354513" y="809625"/>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Provide</a:t>
              </a:r>
            </a:p>
            <a:p>
              <a:pPr algn="ctr" fontAlgn="auto">
                <a:spcBef>
                  <a:spcPts val="0"/>
                </a:spcBef>
                <a:spcAft>
                  <a:spcPts val="0"/>
                </a:spcAft>
              </a:pPr>
              <a:r>
                <a:rPr lang="en-GB" b="1" dirty="0">
                  <a:solidFill>
                    <a:schemeClr val="tx1"/>
                  </a:solidFill>
                </a:rPr>
                <a:t>Data</a:t>
              </a:r>
            </a:p>
          </p:txBody>
        </p:sp>
        <p:sp>
          <p:nvSpPr>
            <p:cNvPr id="4" name="Rounded Rectangle 3"/>
            <p:cNvSpPr/>
            <p:nvPr/>
          </p:nvSpPr>
          <p:spPr>
            <a:xfrm>
              <a:off x="5214938" y="2500313"/>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Error Checking</a:t>
              </a:r>
            </a:p>
          </p:txBody>
        </p:sp>
        <p:sp>
          <p:nvSpPr>
            <p:cNvPr id="5" name="Rounded Rectangle 4"/>
            <p:cNvSpPr/>
            <p:nvPr/>
          </p:nvSpPr>
          <p:spPr>
            <a:xfrm>
              <a:off x="1597025" y="2500313"/>
              <a:ext cx="1217613"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Manage Storage Hierarchy</a:t>
              </a:r>
            </a:p>
          </p:txBody>
        </p:sp>
        <p:sp>
          <p:nvSpPr>
            <p:cNvPr id="6" name="Rounded Rectangle 5"/>
            <p:cNvSpPr/>
            <p:nvPr/>
          </p:nvSpPr>
          <p:spPr>
            <a:xfrm>
              <a:off x="2206625" y="3929063"/>
              <a:ext cx="1216025"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Replace Media</a:t>
              </a:r>
            </a:p>
          </p:txBody>
        </p:sp>
        <p:sp>
          <p:nvSpPr>
            <p:cNvPr id="7" name="Rounded Rectangle 6"/>
            <p:cNvSpPr/>
            <p:nvPr/>
          </p:nvSpPr>
          <p:spPr>
            <a:xfrm>
              <a:off x="6558893" y="4333875"/>
              <a:ext cx="1216025"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Disaster Recovery</a:t>
              </a:r>
            </a:p>
          </p:txBody>
        </p:sp>
        <p:cxnSp>
          <p:nvCxnSpPr>
            <p:cNvPr id="14" name="Straight Arrow Connector 13"/>
            <p:cNvCxnSpPr/>
            <p:nvPr/>
          </p:nvCxnSpPr>
          <p:spPr>
            <a:xfrm>
              <a:off x="5572125" y="931863"/>
              <a:ext cx="2820988"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72125" y="1425575"/>
              <a:ext cx="2820988"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0" idx="2"/>
            </p:cNvCxnSpPr>
            <p:nvPr/>
          </p:nvCxnSpPr>
          <p:spPr>
            <a:xfrm rot="16200000" flipV="1">
              <a:off x="2809081" y="3774282"/>
              <a:ext cx="4310063"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263231" y="4620419"/>
              <a:ext cx="2619375"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293813" y="3571875"/>
              <a:ext cx="4716462"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46894" y="4620419"/>
              <a:ext cx="261937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6400" y="5003800"/>
              <a:ext cx="6156000"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814638" y="2941638"/>
              <a:ext cx="24003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6400" y="809625"/>
              <a:ext cx="2255838"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06400" y="2941638"/>
              <a:ext cx="11906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376331" y="5537200"/>
              <a:ext cx="78581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249456" y="5537200"/>
              <a:ext cx="78581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229" name="TextBox 40"/>
            <p:cNvSpPr txBox="1">
              <a:spLocks noChangeArrowheads="1"/>
            </p:cNvSpPr>
            <p:nvPr/>
          </p:nvSpPr>
          <p:spPr bwMode="auto">
            <a:xfrm>
              <a:off x="384175" y="836712"/>
              <a:ext cx="1287463" cy="585788"/>
            </a:xfrm>
            <a:prstGeom prst="rect">
              <a:avLst/>
            </a:prstGeom>
            <a:noFill/>
            <a:ln w="9525">
              <a:noFill/>
              <a:miter lim="800000"/>
              <a:headEnd/>
              <a:tailEnd/>
            </a:ln>
          </p:spPr>
          <p:txBody>
            <a:bodyPr>
              <a:spAutoFit/>
            </a:bodyPr>
            <a:lstStyle/>
            <a:p>
              <a:r>
                <a:rPr lang="en-GB" sz="1600" dirty="0">
                  <a:latin typeface="Calibri" pitchFamily="34" charset="0"/>
                </a:rPr>
                <a:t>Storage confirmation</a:t>
              </a:r>
            </a:p>
          </p:txBody>
        </p:sp>
        <p:sp>
          <p:nvSpPr>
            <p:cNvPr id="8230" name="TextBox 41"/>
            <p:cNvSpPr txBox="1">
              <a:spLocks noChangeArrowheads="1"/>
            </p:cNvSpPr>
            <p:nvPr/>
          </p:nvSpPr>
          <p:spPr bwMode="auto">
            <a:xfrm>
              <a:off x="1071563" y="466725"/>
              <a:ext cx="1517650" cy="339725"/>
            </a:xfrm>
            <a:prstGeom prst="rect">
              <a:avLst/>
            </a:prstGeom>
            <a:noFill/>
            <a:ln w="9525">
              <a:noFill/>
              <a:miter lim="800000"/>
              <a:headEnd/>
              <a:tailEnd/>
            </a:ln>
          </p:spPr>
          <p:txBody>
            <a:bodyPr>
              <a:spAutoFit/>
            </a:bodyPr>
            <a:lstStyle/>
            <a:p>
              <a:r>
                <a:rPr lang="en-GB" sz="1600" dirty="0">
                  <a:latin typeface="Calibri" pitchFamily="34" charset="0"/>
                </a:rPr>
                <a:t>Storage request</a:t>
              </a:r>
            </a:p>
          </p:txBody>
        </p:sp>
        <p:sp>
          <p:nvSpPr>
            <p:cNvPr id="8231" name="TextBox 42"/>
            <p:cNvSpPr txBox="1">
              <a:spLocks noChangeArrowheads="1"/>
            </p:cNvSpPr>
            <p:nvPr/>
          </p:nvSpPr>
          <p:spPr bwMode="auto">
            <a:xfrm>
              <a:off x="2044700" y="768350"/>
              <a:ext cx="496888"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2" name="TextBox 43"/>
            <p:cNvSpPr txBox="1">
              <a:spLocks noChangeArrowheads="1"/>
            </p:cNvSpPr>
            <p:nvPr/>
          </p:nvSpPr>
          <p:spPr bwMode="auto">
            <a:xfrm>
              <a:off x="4525963" y="1739900"/>
              <a:ext cx="495300"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3" name="TextBox 44"/>
            <p:cNvSpPr txBox="1">
              <a:spLocks noChangeArrowheads="1"/>
            </p:cNvSpPr>
            <p:nvPr/>
          </p:nvSpPr>
          <p:spPr bwMode="auto">
            <a:xfrm>
              <a:off x="3635896" y="5503131"/>
              <a:ext cx="495300"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4" name="TextBox 45"/>
            <p:cNvSpPr txBox="1">
              <a:spLocks noChangeArrowheads="1"/>
            </p:cNvSpPr>
            <p:nvPr/>
          </p:nvSpPr>
          <p:spPr bwMode="auto">
            <a:xfrm>
              <a:off x="2519772" y="5503131"/>
              <a:ext cx="495300"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5" name="TextBox 46"/>
            <p:cNvSpPr txBox="1">
              <a:spLocks noChangeArrowheads="1"/>
            </p:cNvSpPr>
            <p:nvPr/>
          </p:nvSpPr>
          <p:spPr bwMode="auto">
            <a:xfrm>
              <a:off x="7896300" y="636587"/>
              <a:ext cx="495300"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cxnSp>
          <p:nvCxnSpPr>
            <p:cNvPr id="49" name="Straight Arrow Connector 48"/>
            <p:cNvCxnSpPr/>
            <p:nvPr/>
          </p:nvCxnSpPr>
          <p:spPr>
            <a:xfrm rot="5400000">
              <a:off x="1963737" y="5335588"/>
              <a:ext cx="1192213"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237" name="TextBox 49"/>
            <p:cNvSpPr txBox="1">
              <a:spLocks noChangeArrowheads="1"/>
            </p:cNvSpPr>
            <p:nvPr/>
          </p:nvSpPr>
          <p:spPr bwMode="auto">
            <a:xfrm>
              <a:off x="5328084" y="4184453"/>
              <a:ext cx="1285875" cy="831850"/>
            </a:xfrm>
            <a:prstGeom prst="rect">
              <a:avLst/>
            </a:prstGeom>
            <a:noFill/>
            <a:ln w="9525">
              <a:noFill/>
              <a:miter lim="800000"/>
              <a:headEnd/>
              <a:tailEnd/>
            </a:ln>
          </p:spPr>
          <p:txBody>
            <a:bodyPr>
              <a:spAutoFit/>
            </a:bodyPr>
            <a:lstStyle/>
            <a:p>
              <a:pPr algn="r"/>
              <a:r>
                <a:rPr lang="en-GB" sz="1600" dirty="0">
                  <a:latin typeface="Calibri" pitchFamily="34" charset="0"/>
                </a:rPr>
                <a:t>Disaster recovery policies</a:t>
              </a:r>
            </a:p>
          </p:txBody>
        </p:sp>
        <p:sp>
          <p:nvSpPr>
            <p:cNvPr id="8238" name="TextBox 50"/>
            <p:cNvSpPr txBox="1">
              <a:spLocks noChangeArrowheads="1"/>
            </p:cNvSpPr>
            <p:nvPr/>
          </p:nvSpPr>
          <p:spPr bwMode="auto">
            <a:xfrm>
              <a:off x="369801" y="2941638"/>
              <a:ext cx="1285875" cy="584200"/>
            </a:xfrm>
            <a:prstGeom prst="rect">
              <a:avLst/>
            </a:prstGeom>
            <a:noFill/>
            <a:ln w="9525">
              <a:noFill/>
              <a:miter lim="800000"/>
              <a:headEnd/>
              <a:tailEnd/>
            </a:ln>
          </p:spPr>
          <p:txBody>
            <a:bodyPr>
              <a:spAutoFit/>
            </a:bodyPr>
            <a:lstStyle/>
            <a:p>
              <a:r>
                <a:rPr lang="en-GB" sz="1600" dirty="0">
                  <a:latin typeface="Calibri" pitchFamily="34" charset="0"/>
                </a:rPr>
                <a:t>Operational statistics</a:t>
              </a:r>
            </a:p>
          </p:txBody>
        </p:sp>
        <p:sp>
          <p:nvSpPr>
            <p:cNvPr id="8239" name="TextBox 51"/>
            <p:cNvSpPr txBox="1">
              <a:spLocks noChangeArrowheads="1"/>
            </p:cNvSpPr>
            <p:nvPr/>
          </p:nvSpPr>
          <p:spPr bwMode="auto">
            <a:xfrm>
              <a:off x="496888" y="2143125"/>
              <a:ext cx="1143000" cy="830263"/>
            </a:xfrm>
            <a:prstGeom prst="rect">
              <a:avLst/>
            </a:prstGeom>
            <a:noFill/>
            <a:ln w="9525">
              <a:noFill/>
              <a:miter lim="800000"/>
              <a:headEnd/>
              <a:tailEnd/>
            </a:ln>
          </p:spPr>
          <p:txBody>
            <a:bodyPr>
              <a:spAutoFit/>
            </a:bodyPr>
            <a:lstStyle/>
            <a:p>
              <a:pPr algn="r"/>
              <a:r>
                <a:rPr lang="en-GB" sz="1600" dirty="0">
                  <a:latin typeface="Calibri" pitchFamily="34" charset="0"/>
                </a:rPr>
                <a:t>Storage mgmt policies</a:t>
              </a:r>
            </a:p>
          </p:txBody>
        </p:sp>
        <p:sp>
          <p:nvSpPr>
            <p:cNvPr id="8240" name="TextBox 52"/>
            <p:cNvSpPr txBox="1">
              <a:spLocks noChangeArrowheads="1"/>
            </p:cNvSpPr>
            <p:nvPr/>
          </p:nvSpPr>
          <p:spPr bwMode="auto">
            <a:xfrm>
              <a:off x="5573713" y="1435100"/>
              <a:ext cx="990600" cy="584200"/>
            </a:xfrm>
            <a:prstGeom prst="rect">
              <a:avLst/>
            </a:prstGeom>
            <a:noFill/>
            <a:ln w="9525">
              <a:noFill/>
              <a:miter lim="800000"/>
              <a:headEnd/>
              <a:tailEnd/>
            </a:ln>
          </p:spPr>
          <p:txBody>
            <a:bodyPr>
              <a:spAutoFit/>
            </a:bodyPr>
            <a:lstStyle/>
            <a:p>
              <a:r>
                <a:rPr lang="en-GB" sz="1600" dirty="0">
                  <a:latin typeface="Calibri" pitchFamily="34" charset="0"/>
                </a:rPr>
                <a:t>AIP</a:t>
              </a:r>
            </a:p>
            <a:p>
              <a:r>
                <a:rPr lang="en-GB" sz="1600" dirty="0">
                  <a:latin typeface="Calibri" pitchFamily="34" charset="0"/>
                </a:rPr>
                <a:t>request</a:t>
              </a:r>
            </a:p>
          </p:txBody>
        </p:sp>
        <p:sp>
          <p:nvSpPr>
            <p:cNvPr id="8241" name="TextBox 53"/>
            <p:cNvSpPr txBox="1">
              <a:spLocks noChangeArrowheads="1"/>
            </p:cNvSpPr>
            <p:nvPr/>
          </p:nvSpPr>
          <p:spPr bwMode="auto">
            <a:xfrm>
              <a:off x="7344077" y="1414991"/>
              <a:ext cx="992188" cy="830263"/>
            </a:xfrm>
            <a:prstGeom prst="rect">
              <a:avLst/>
            </a:prstGeom>
            <a:noFill/>
            <a:ln w="9525">
              <a:noFill/>
              <a:miter lim="800000"/>
              <a:headEnd/>
              <a:tailEnd/>
            </a:ln>
          </p:spPr>
          <p:txBody>
            <a:bodyPr>
              <a:spAutoFit/>
            </a:bodyPr>
            <a:lstStyle/>
            <a:p>
              <a:pPr algn="r"/>
              <a:r>
                <a:rPr lang="en-GB" sz="1600" dirty="0">
                  <a:latin typeface="Calibri" pitchFamily="34" charset="0"/>
                </a:rPr>
                <a:t>Notice of data transfer</a:t>
              </a:r>
            </a:p>
          </p:txBody>
        </p:sp>
        <p:sp>
          <p:nvSpPr>
            <p:cNvPr id="8242" name="TextBox 54"/>
            <p:cNvSpPr txBox="1">
              <a:spLocks noChangeArrowheads="1"/>
            </p:cNvSpPr>
            <p:nvPr/>
          </p:nvSpPr>
          <p:spPr bwMode="auto">
            <a:xfrm>
              <a:off x="5544108" y="3421063"/>
              <a:ext cx="1706563" cy="338554"/>
            </a:xfrm>
            <a:prstGeom prst="rect">
              <a:avLst/>
            </a:prstGeom>
            <a:noFill/>
            <a:ln w="9525">
              <a:noFill/>
              <a:miter lim="800000"/>
              <a:headEnd/>
              <a:tailEnd/>
            </a:ln>
          </p:spPr>
          <p:txBody>
            <a:bodyPr>
              <a:spAutoFit/>
            </a:bodyPr>
            <a:lstStyle/>
            <a:p>
              <a:r>
                <a:rPr lang="en-GB" sz="1600" dirty="0">
                  <a:latin typeface="Calibri" pitchFamily="34" charset="0"/>
                </a:rPr>
                <a:t>Error notification</a:t>
              </a:r>
            </a:p>
          </p:txBody>
        </p:sp>
        <p:sp>
          <p:nvSpPr>
            <p:cNvPr id="8243" name="TextBox 55"/>
            <p:cNvSpPr txBox="1">
              <a:spLocks noChangeArrowheads="1"/>
            </p:cNvSpPr>
            <p:nvPr/>
          </p:nvSpPr>
          <p:spPr bwMode="auto">
            <a:xfrm>
              <a:off x="2901495" y="2902631"/>
              <a:ext cx="990600" cy="584775"/>
            </a:xfrm>
            <a:prstGeom prst="rect">
              <a:avLst/>
            </a:prstGeom>
            <a:noFill/>
            <a:ln w="9525">
              <a:noFill/>
              <a:miter lim="800000"/>
              <a:headEnd/>
              <a:tailEnd/>
            </a:ln>
          </p:spPr>
          <p:txBody>
            <a:bodyPr>
              <a:spAutoFit/>
            </a:bodyPr>
            <a:lstStyle/>
            <a:p>
              <a:r>
                <a:rPr lang="en-GB" sz="1600" dirty="0">
                  <a:latin typeface="Calibri" pitchFamily="34" charset="0"/>
                </a:rPr>
                <a:t>Error </a:t>
              </a:r>
              <a:br>
                <a:rPr lang="en-GB" sz="1600" dirty="0">
                  <a:latin typeface="Calibri" pitchFamily="34" charset="0"/>
                </a:rPr>
              </a:br>
              <a:r>
                <a:rPr lang="en-GB" sz="1600" dirty="0">
                  <a:latin typeface="Calibri" pitchFamily="34" charset="0"/>
                </a:rPr>
                <a:t>logs</a:t>
              </a:r>
            </a:p>
          </p:txBody>
        </p:sp>
        <p:sp>
          <p:nvSpPr>
            <p:cNvPr id="8244" name="TextBox 56"/>
            <p:cNvSpPr txBox="1">
              <a:spLocks noChangeArrowheads="1"/>
            </p:cNvSpPr>
            <p:nvPr/>
          </p:nvSpPr>
          <p:spPr bwMode="auto">
            <a:xfrm>
              <a:off x="801849" y="5503131"/>
              <a:ext cx="1285875" cy="338137"/>
            </a:xfrm>
            <a:prstGeom prst="rect">
              <a:avLst/>
            </a:prstGeom>
            <a:noFill/>
            <a:ln w="9525">
              <a:noFill/>
              <a:miter lim="800000"/>
              <a:headEnd/>
              <a:tailEnd/>
            </a:ln>
          </p:spPr>
          <p:txBody>
            <a:bodyPr>
              <a:spAutoFit/>
            </a:bodyPr>
            <a:lstStyle/>
            <a:p>
              <a:r>
                <a:rPr lang="en-GB" sz="1600" dirty="0">
                  <a:latin typeface="Calibri" pitchFamily="34" charset="0"/>
                </a:rPr>
                <a:t>Commands</a:t>
              </a:r>
            </a:p>
          </p:txBody>
        </p:sp>
        <p:sp>
          <p:nvSpPr>
            <p:cNvPr id="8245" name="TextBox 52"/>
            <p:cNvSpPr txBox="1">
              <a:spLocks noChangeArrowheads="1"/>
            </p:cNvSpPr>
            <p:nvPr/>
          </p:nvSpPr>
          <p:spPr bwMode="auto">
            <a:xfrm>
              <a:off x="6462539" y="5251064"/>
              <a:ext cx="1493837" cy="584775"/>
            </a:xfrm>
            <a:prstGeom prst="rect">
              <a:avLst/>
            </a:prstGeom>
            <a:noFill/>
            <a:ln w="9525">
              <a:noFill/>
              <a:miter lim="800000"/>
              <a:headEnd/>
              <a:tailEnd/>
            </a:ln>
          </p:spPr>
          <p:txBody>
            <a:bodyPr wrap="square">
              <a:spAutoFit/>
            </a:bodyPr>
            <a:lstStyle/>
            <a:p>
              <a:pPr algn="ctr"/>
              <a:r>
                <a:rPr lang="en-GB" sz="1600" dirty="0">
                  <a:latin typeface="Calibri" pitchFamily="34" charset="0"/>
                </a:rPr>
                <a:t>Duplicate </a:t>
              </a:r>
              <a:br>
                <a:rPr lang="en-GB" sz="1600" dirty="0">
                  <a:latin typeface="Calibri" pitchFamily="34" charset="0"/>
                </a:rPr>
              </a:br>
              <a:r>
                <a:rPr lang="en-GB" sz="1600" dirty="0">
                  <a:latin typeface="Calibri" pitchFamily="34" charset="0"/>
                </a:rPr>
                <a:t>AIP</a:t>
              </a:r>
            </a:p>
          </p:txBody>
        </p:sp>
        <p:sp>
          <p:nvSpPr>
            <p:cNvPr id="42" name="Rektangel med afklippet hjørne i samme side 41"/>
            <p:cNvSpPr/>
            <p:nvPr/>
          </p:nvSpPr>
          <p:spPr>
            <a:xfrm>
              <a:off x="79200" y="403200"/>
              <a:ext cx="324000" cy="1656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lvl="0" algn="ctr" fontAlgn="auto">
                <a:lnSpc>
                  <a:spcPct val="70000"/>
                </a:lnSpc>
                <a:spcBef>
                  <a:spcPts val="0"/>
                </a:spcBef>
                <a:spcAft>
                  <a:spcPts val="0"/>
                </a:spcAft>
                <a:defRPr/>
              </a:pPr>
              <a:r>
                <a:rPr lang="en-GB" b="1" dirty="0">
                  <a:solidFill>
                    <a:schemeClr val="tx1"/>
                  </a:solidFill>
                </a:rPr>
                <a:t>I</a:t>
              </a:r>
            </a:p>
            <a:p>
              <a:pPr lvl="0" algn="ctr" fontAlgn="auto">
                <a:lnSpc>
                  <a:spcPct val="70000"/>
                </a:lnSpc>
                <a:spcBef>
                  <a:spcPts val="0"/>
                </a:spcBef>
                <a:spcAft>
                  <a:spcPts val="0"/>
                </a:spcAft>
                <a:defRPr/>
              </a:pPr>
              <a:r>
                <a:rPr lang="en-GB" b="1" dirty="0">
                  <a:solidFill>
                    <a:schemeClr val="tx1"/>
                  </a:solidFill>
                </a:rPr>
                <a:t>n</a:t>
              </a:r>
            </a:p>
            <a:p>
              <a:pPr lvl="0" algn="ctr" fontAlgn="auto">
                <a:lnSpc>
                  <a:spcPct val="70000"/>
                </a:lnSpc>
                <a:spcBef>
                  <a:spcPts val="0"/>
                </a:spcBef>
                <a:spcAft>
                  <a:spcPts val="0"/>
                </a:spcAft>
                <a:defRPr/>
              </a:pPr>
              <a:r>
                <a:rPr lang="en-GB" b="1" dirty="0">
                  <a:solidFill>
                    <a:schemeClr val="tx1"/>
                  </a:solidFill>
                </a:rPr>
                <a:t>g</a:t>
              </a:r>
            </a:p>
            <a:p>
              <a:pPr lvl="0" algn="ctr" fontAlgn="auto">
                <a:lnSpc>
                  <a:spcPct val="70000"/>
                </a:lnSpc>
                <a:spcBef>
                  <a:spcPts val="0"/>
                </a:spcBef>
                <a:spcAft>
                  <a:spcPts val="0"/>
                </a:spcAft>
                <a:defRPr/>
              </a:pPr>
              <a:r>
                <a:rPr lang="en-GB" b="1" dirty="0">
                  <a:solidFill>
                    <a:schemeClr val="tx1"/>
                  </a:solidFill>
                </a:rPr>
                <a:t>e</a:t>
              </a:r>
            </a:p>
            <a:p>
              <a:pPr lvl="0" algn="ctr" fontAlgn="auto">
                <a:lnSpc>
                  <a:spcPct val="70000"/>
                </a:lnSpc>
                <a:spcBef>
                  <a:spcPts val="0"/>
                </a:spcBef>
                <a:spcAft>
                  <a:spcPts val="0"/>
                </a:spcAft>
                <a:defRPr/>
              </a:pPr>
              <a:r>
                <a:rPr lang="en-GB" b="1" dirty="0">
                  <a:solidFill>
                    <a:schemeClr val="tx1"/>
                  </a:solidFill>
                </a:rPr>
                <a:t>s</a:t>
              </a:r>
            </a:p>
            <a:p>
              <a:pPr lvl="0" algn="ctr" fontAlgn="auto">
                <a:lnSpc>
                  <a:spcPct val="70000"/>
                </a:lnSpc>
                <a:spcBef>
                  <a:spcPts val="0"/>
                </a:spcBef>
                <a:spcAft>
                  <a:spcPts val="0"/>
                </a:spcAft>
                <a:defRPr/>
              </a:pPr>
              <a:r>
                <a:rPr lang="en-GB" b="1" dirty="0">
                  <a:solidFill>
                    <a:schemeClr val="tx1"/>
                  </a:solidFill>
                </a:rPr>
                <a:t>t</a:t>
              </a:r>
            </a:p>
          </p:txBody>
        </p:sp>
        <p:sp>
          <p:nvSpPr>
            <p:cNvPr id="46" name="Rektangel med afklippet hjørne i samme side 45"/>
            <p:cNvSpPr/>
            <p:nvPr/>
          </p:nvSpPr>
          <p:spPr>
            <a:xfrm>
              <a:off x="79200" y="2232000"/>
              <a:ext cx="324000" cy="39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d</a:t>
              </a:r>
            </a:p>
            <a:p>
              <a:pPr algn="ctr" fontAlgn="auto">
                <a:lnSpc>
                  <a:spcPct val="70000"/>
                </a:lnSpc>
                <a:spcBef>
                  <a:spcPts val="0"/>
                </a:spcBef>
                <a:spcAft>
                  <a:spcPts val="0"/>
                </a:spcAft>
                <a:defRPr/>
              </a:pPr>
              <a:r>
                <a:rPr lang="en-GB" b="1" dirty="0">
                  <a:solidFill>
                    <a:schemeClr val="tx1"/>
                  </a:solidFill>
                </a:rPr>
                <a:t>m</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r</a:t>
              </a:r>
            </a:p>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i</a:t>
              </a:r>
            </a:p>
            <a:p>
              <a:pPr algn="ctr" fontAlgn="auto">
                <a:lnSpc>
                  <a:spcPct val="70000"/>
                </a:lnSpc>
                <a:spcBef>
                  <a:spcPts val="0"/>
                </a:spcBef>
                <a:spcAft>
                  <a:spcPts val="0"/>
                </a:spcAft>
                <a:defRPr/>
              </a:pPr>
              <a:r>
                <a:rPr lang="en-GB" b="1" dirty="0">
                  <a:solidFill>
                    <a:schemeClr val="tx1"/>
                  </a:solidFill>
                </a:rPr>
                <a:t>o</a:t>
              </a: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endParaRPr lang="en-GB" b="1" dirty="0">
                <a:solidFill>
                  <a:schemeClr val="tx1"/>
                </a:solidFill>
              </a:endParaRPr>
            </a:p>
          </p:txBody>
        </p:sp>
        <p:sp>
          <p:nvSpPr>
            <p:cNvPr id="47" name="Rektangel med afklippet hjørne i samme side 46"/>
            <p:cNvSpPr/>
            <p:nvPr/>
          </p:nvSpPr>
          <p:spPr>
            <a:xfrm>
              <a:off x="8391600" y="403200"/>
              <a:ext cx="324000" cy="2340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e</a:t>
              </a: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s</a:t>
              </a:r>
            </a:p>
          </p:txBody>
        </p:sp>
        <p:sp>
          <p:nvSpPr>
            <p:cNvPr id="44" name="Rectangle 43">
              <a:extLst>
                <a:ext uri="{FF2B5EF4-FFF2-40B4-BE49-F238E27FC236}">
                  <a16:creationId xmlns:a16="http://schemas.microsoft.com/office/drawing/2014/main" id="{DBD320A7-C5A7-436F-B90A-B64C8E476BAE}"/>
                </a:ext>
              </a:extLst>
            </p:cNvPr>
            <p:cNvSpPr/>
            <p:nvPr/>
          </p:nvSpPr>
          <p:spPr>
            <a:xfrm>
              <a:off x="1093180" y="5911758"/>
              <a:ext cx="5800813" cy="4495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media</a:t>
              </a:r>
            </a:p>
          </p:txBody>
        </p:sp>
        <p:sp>
          <p:nvSpPr>
            <p:cNvPr id="45" name="Rectangle 44">
              <a:extLst>
                <a:ext uri="{FF2B5EF4-FFF2-40B4-BE49-F238E27FC236}">
                  <a16:creationId xmlns:a16="http://schemas.microsoft.com/office/drawing/2014/main" id="{1688C0C0-87A0-45F9-8D20-567FA3244DD0}"/>
                </a:ext>
              </a:extLst>
            </p:cNvPr>
            <p:cNvSpPr/>
            <p:nvPr/>
          </p:nvSpPr>
          <p:spPr>
            <a:xfrm>
              <a:off x="6893993" y="5830987"/>
              <a:ext cx="49504" cy="6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09CF538D-A5FC-46D7-AE3C-AB458307975D}"/>
                </a:ext>
              </a:extLst>
            </p:cNvPr>
            <p:cNvSpPr/>
            <p:nvPr/>
          </p:nvSpPr>
          <p:spPr>
            <a:xfrm>
              <a:off x="1058023" y="5844873"/>
              <a:ext cx="49504" cy="6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AFC6E8F4-172C-4CA3-AED7-2D5C35D68B58}"/>
                </a:ext>
              </a:extLst>
            </p:cNvPr>
            <p:cNvGrpSpPr/>
            <p:nvPr/>
          </p:nvGrpSpPr>
          <p:grpSpPr>
            <a:xfrm>
              <a:off x="7409748" y="5799438"/>
              <a:ext cx="1254698" cy="647881"/>
              <a:chOff x="7409748" y="5799438"/>
              <a:chExt cx="1254698" cy="647881"/>
            </a:xfrm>
          </p:grpSpPr>
          <p:grpSp>
            <p:nvGrpSpPr>
              <p:cNvPr id="50" name="Group 49">
                <a:extLst>
                  <a:ext uri="{FF2B5EF4-FFF2-40B4-BE49-F238E27FC236}">
                    <a16:creationId xmlns:a16="http://schemas.microsoft.com/office/drawing/2014/main" id="{3A18AB68-A13D-4166-975D-19A507576FA4}"/>
                  </a:ext>
                </a:extLst>
              </p:cNvPr>
              <p:cNvGrpSpPr/>
              <p:nvPr/>
            </p:nvGrpSpPr>
            <p:grpSpPr>
              <a:xfrm>
                <a:off x="7409957" y="5817105"/>
                <a:ext cx="1253460" cy="630214"/>
                <a:chOff x="1895445" y="5815522"/>
                <a:chExt cx="5446661" cy="630214"/>
              </a:xfrm>
            </p:grpSpPr>
            <p:sp>
              <p:nvSpPr>
                <p:cNvPr id="51" name="Rectangle 50">
                  <a:extLst>
                    <a:ext uri="{FF2B5EF4-FFF2-40B4-BE49-F238E27FC236}">
                      <a16:creationId xmlns:a16="http://schemas.microsoft.com/office/drawing/2014/main" id="{AE284DC7-54C8-4284-8AB4-1D508934718F}"/>
                    </a:ext>
                  </a:extLst>
                </p:cNvPr>
                <p:cNvSpPr/>
                <p:nvPr/>
              </p:nvSpPr>
              <p:spPr>
                <a:xfrm>
                  <a:off x="1927981" y="5896293"/>
                  <a:ext cx="5368312" cy="4495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media</a:t>
                  </a:r>
                </a:p>
              </p:txBody>
            </p:sp>
            <p:sp>
              <p:nvSpPr>
                <p:cNvPr id="52" name="Rectangle 51">
                  <a:extLst>
                    <a:ext uri="{FF2B5EF4-FFF2-40B4-BE49-F238E27FC236}">
                      <a16:creationId xmlns:a16="http://schemas.microsoft.com/office/drawing/2014/main" id="{B21C2988-DE1F-4A99-864B-6EE7B15283E4}"/>
                    </a:ext>
                  </a:extLst>
                </p:cNvPr>
                <p:cNvSpPr/>
                <p:nvPr/>
              </p:nvSpPr>
              <p:spPr>
                <a:xfrm>
                  <a:off x="7296293" y="5815522"/>
                  <a:ext cx="45813" cy="6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8565980-2121-4335-B942-1CD3E9DFFD92}"/>
                    </a:ext>
                  </a:extLst>
                </p:cNvPr>
                <p:cNvSpPr/>
                <p:nvPr/>
              </p:nvSpPr>
              <p:spPr>
                <a:xfrm>
                  <a:off x="1895445" y="5829408"/>
                  <a:ext cx="45813" cy="6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Rectangle 53">
                <a:extLst>
                  <a:ext uri="{FF2B5EF4-FFF2-40B4-BE49-F238E27FC236}">
                    <a16:creationId xmlns:a16="http://schemas.microsoft.com/office/drawing/2014/main" id="{47C583DB-A86C-4A04-A285-4F8872AB0219}"/>
                  </a:ext>
                </a:extLst>
              </p:cNvPr>
              <p:cNvSpPr/>
              <p:nvPr/>
            </p:nvSpPr>
            <p:spPr>
              <a:xfrm>
                <a:off x="8614942" y="5814481"/>
                <a:ext cx="49504" cy="6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9455A0E-A3CA-46E3-992B-8DC01EBB80B3}"/>
                  </a:ext>
                </a:extLst>
              </p:cNvPr>
              <p:cNvSpPr/>
              <p:nvPr/>
            </p:nvSpPr>
            <p:spPr>
              <a:xfrm>
                <a:off x="7409748" y="5799438"/>
                <a:ext cx="49504" cy="6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7" name="TextBox 56">
            <a:extLst>
              <a:ext uri="{FF2B5EF4-FFF2-40B4-BE49-F238E27FC236}">
                <a16:creationId xmlns:a16="http://schemas.microsoft.com/office/drawing/2014/main" id="{9EC0DF0E-3593-4975-863E-CAF0A20E0CC2}"/>
              </a:ext>
            </a:extLst>
          </p:cNvPr>
          <p:cNvSpPr txBox="1"/>
          <p:nvPr/>
        </p:nvSpPr>
        <p:spPr>
          <a:xfrm>
            <a:off x="2357452" y="231881"/>
            <a:ext cx="4942313" cy="369332"/>
          </a:xfrm>
          <a:prstGeom prst="rect">
            <a:avLst/>
          </a:prstGeom>
          <a:noFill/>
        </p:spPr>
        <p:txBody>
          <a:bodyPr wrap="square" rtlCol="0">
            <a:spAutoFit/>
          </a:bodyPr>
          <a:lstStyle/>
          <a:p>
            <a:pPr algn="ctr"/>
            <a:r>
              <a:rPr lang="en-GB" b="1" dirty="0"/>
              <a:t>ARCHIVAL STORAGE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med afklippet hjørne i samme side 47">
            <a:extLst>
              <a:ext uri="{FF2B5EF4-FFF2-40B4-BE49-F238E27FC236}">
                <a16:creationId xmlns:a16="http://schemas.microsoft.com/office/drawing/2014/main" id="{92287381-6397-4766-9D42-DA19F585A790}"/>
              </a:ext>
            </a:extLst>
          </p:cNvPr>
          <p:cNvSpPr/>
          <p:nvPr/>
        </p:nvSpPr>
        <p:spPr>
          <a:xfrm>
            <a:off x="873397" y="190529"/>
            <a:ext cx="7380731" cy="6550325"/>
          </a:xfrm>
          <a:prstGeom prst="snip2SameRect">
            <a:avLst>
              <a:gd name="adj1" fmla="val 16667"/>
              <a:gd name="adj2" fmla="val 15568"/>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endParaRPr lang="en-GB" sz="2000" b="1" dirty="0">
              <a:solidFill>
                <a:schemeClr val="tx1"/>
              </a:solidFill>
            </a:endParaRPr>
          </a:p>
        </p:txBody>
      </p:sp>
      <p:grpSp>
        <p:nvGrpSpPr>
          <p:cNvPr id="12" name="Group 11">
            <a:extLst>
              <a:ext uri="{FF2B5EF4-FFF2-40B4-BE49-F238E27FC236}">
                <a16:creationId xmlns:a16="http://schemas.microsoft.com/office/drawing/2014/main" id="{EC8E83BE-1472-4197-BCF3-E3557968B43C}"/>
              </a:ext>
            </a:extLst>
          </p:cNvPr>
          <p:cNvGrpSpPr/>
          <p:nvPr/>
        </p:nvGrpSpPr>
        <p:grpSpPr>
          <a:xfrm>
            <a:off x="79200" y="474148"/>
            <a:ext cx="8642525" cy="6193323"/>
            <a:chOff x="79200" y="252413"/>
            <a:chExt cx="8642525" cy="6193323"/>
          </a:xfrm>
        </p:grpSpPr>
        <p:sp>
          <p:nvSpPr>
            <p:cNvPr id="2" name="Rounded Rectangle 1"/>
            <p:cNvSpPr/>
            <p:nvPr/>
          </p:nvSpPr>
          <p:spPr>
            <a:xfrm>
              <a:off x="3630613" y="404813"/>
              <a:ext cx="2633575" cy="809625"/>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 Report</a:t>
              </a:r>
            </a:p>
          </p:txBody>
        </p:sp>
        <p:sp>
          <p:nvSpPr>
            <p:cNvPr id="3" name="Rounded Rectangle 2"/>
            <p:cNvSpPr/>
            <p:nvPr/>
          </p:nvSpPr>
          <p:spPr>
            <a:xfrm>
              <a:off x="2290763" y="4452938"/>
              <a:ext cx="1216025" cy="811212"/>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Receive Database Updates</a:t>
              </a:r>
            </a:p>
          </p:txBody>
        </p:sp>
        <p:sp>
          <p:nvSpPr>
            <p:cNvPr id="4" name="Rounded Rectangle 3"/>
            <p:cNvSpPr/>
            <p:nvPr/>
          </p:nvSpPr>
          <p:spPr>
            <a:xfrm>
              <a:off x="3825292" y="3167063"/>
              <a:ext cx="1574800" cy="811212"/>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Administer Database</a:t>
              </a:r>
            </a:p>
          </p:txBody>
        </p:sp>
        <p:sp>
          <p:nvSpPr>
            <p:cNvPr id="5" name="Rounded Rectangle 4"/>
            <p:cNvSpPr/>
            <p:nvPr/>
          </p:nvSpPr>
          <p:spPr>
            <a:xfrm>
              <a:off x="5969000" y="2357438"/>
              <a:ext cx="1217613" cy="809625"/>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Perform Queries</a:t>
              </a:r>
            </a:p>
          </p:txBody>
        </p:sp>
        <p:cxnSp>
          <p:nvCxnSpPr>
            <p:cNvPr id="11" name="Straight Arrow Connector 10"/>
            <p:cNvCxnSpPr>
              <a:cxnSpLocks/>
              <a:stCxn id="0" idx="1"/>
            </p:cNvCxnSpPr>
            <p:nvPr/>
          </p:nvCxnSpPr>
          <p:spPr>
            <a:xfrm rot="10800000">
              <a:off x="406400" y="785813"/>
              <a:ext cx="3224213" cy="23812"/>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p:cNvCxnSpPr>
            <p:nvPr/>
          </p:nvCxnSpPr>
          <p:spPr>
            <a:xfrm flipV="1">
              <a:off x="6264188" y="809625"/>
              <a:ext cx="2128925" cy="1"/>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144044" y="3572669"/>
              <a:ext cx="471487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43808" y="1512000"/>
              <a:ext cx="0" cy="295200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396000" y="1500188"/>
              <a:ext cx="2466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6400" y="1928813"/>
              <a:ext cx="2208213"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1353344" y="3191669"/>
              <a:ext cx="252412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3428207" y="1785144"/>
              <a:ext cx="1143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406400" y="2357438"/>
              <a:ext cx="35941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96000" y="3500438"/>
              <a:ext cx="3384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06400" y="4714875"/>
              <a:ext cx="1884363"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510433" y="5597525"/>
              <a:ext cx="66516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3023394" y="4953794"/>
              <a:ext cx="19526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549107" y="4548981"/>
              <a:ext cx="2762250"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186613" y="2571750"/>
              <a:ext cx="1206500"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9249" name="TextBox 57"/>
            <p:cNvSpPr txBox="1">
              <a:spLocks noChangeArrowheads="1"/>
            </p:cNvSpPr>
            <p:nvPr/>
          </p:nvSpPr>
          <p:spPr bwMode="auto">
            <a:xfrm>
              <a:off x="549821" y="471488"/>
              <a:ext cx="1285875" cy="338137"/>
            </a:xfrm>
            <a:prstGeom prst="rect">
              <a:avLst/>
            </a:prstGeom>
            <a:noFill/>
            <a:ln w="9525">
              <a:noFill/>
              <a:miter lim="800000"/>
              <a:headEnd/>
              <a:tailEnd/>
            </a:ln>
          </p:spPr>
          <p:txBody>
            <a:bodyPr>
              <a:spAutoFit/>
            </a:bodyPr>
            <a:lstStyle/>
            <a:p>
              <a:r>
                <a:rPr lang="en-GB" sz="1600" dirty="0">
                  <a:latin typeface="Calibri" pitchFamily="34" charset="0"/>
                </a:rPr>
                <a:t>Report</a:t>
              </a:r>
            </a:p>
          </p:txBody>
        </p:sp>
        <p:sp>
          <p:nvSpPr>
            <p:cNvPr id="9250" name="TextBox 58"/>
            <p:cNvSpPr txBox="1">
              <a:spLocks noChangeArrowheads="1"/>
            </p:cNvSpPr>
            <p:nvPr/>
          </p:nvSpPr>
          <p:spPr bwMode="auto">
            <a:xfrm>
              <a:off x="2539950" y="252413"/>
              <a:ext cx="1023938" cy="584200"/>
            </a:xfrm>
            <a:prstGeom prst="rect">
              <a:avLst/>
            </a:prstGeom>
            <a:noFill/>
            <a:ln w="9525">
              <a:noFill/>
              <a:miter lim="800000"/>
              <a:headEnd/>
              <a:tailEnd/>
            </a:ln>
          </p:spPr>
          <p:txBody>
            <a:bodyPr>
              <a:spAutoFit/>
            </a:bodyPr>
            <a:lstStyle/>
            <a:p>
              <a:pPr algn="r"/>
              <a:r>
                <a:rPr lang="en-GB" sz="1600" dirty="0">
                  <a:latin typeface="Calibri" pitchFamily="34" charset="0"/>
                </a:rPr>
                <a:t>Report request</a:t>
              </a:r>
            </a:p>
          </p:txBody>
        </p:sp>
        <p:sp>
          <p:nvSpPr>
            <p:cNvPr id="9251" name="TextBox 59"/>
            <p:cNvSpPr txBox="1">
              <a:spLocks noChangeArrowheads="1"/>
            </p:cNvSpPr>
            <p:nvPr/>
          </p:nvSpPr>
          <p:spPr bwMode="auto">
            <a:xfrm>
              <a:off x="6318783" y="426150"/>
              <a:ext cx="1493577" cy="338554"/>
            </a:xfrm>
            <a:prstGeom prst="rect">
              <a:avLst/>
            </a:prstGeom>
            <a:noFill/>
            <a:ln w="9525">
              <a:noFill/>
              <a:miter lim="800000"/>
              <a:headEnd/>
              <a:tailEnd/>
            </a:ln>
          </p:spPr>
          <p:txBody>
            <a:bodyPr wrap="square">
              <a:spAutoFit/>
            </a:bodyPr>
            <a:lstStyle/>
            <a:p>
              <a:r>
                <a:rPr lang="en-GB" sz="1600" dirty="0">
                  <a:latin typeface="Calibri" pitchFamily="34" charset="0"/>
                </a:rPr>
                <a:t>Report request</a:t>
              </a:r>
            </a:p>
          </p:txBody>
        </p:sp>
        <p:sp>
          <p:nvSpPr>
            <p:cNvPr id="9252" name="TextBox 60"/>
            <p:cNvSpPr txBox="1">
              <a:spLocks noChangeArrowheads="1"/>
            </p:cNvSpPr>
            <p:nvPr/>
          </p:nvSpPr>
          <p:spPr bwMode="auto">
            <a:xfrm>
              <a:off x="6850880" y="800708"/>
              <a:ext cx="1573548" cy="338554"/>
            </a:xfrm>
            <a:prstGeom prst="rect">
              <a:avLst/>
            </a:prstGeom>
            <a:noFill/>
            <a:ln w="9525">
              <a:noFill/>
              <a:miter lim="800000"/>
              <a:headEnd/>
              <a:tailEnd/>
            </a:ln>
          </p:spPr>
          <p:txBody>
            <a:bodyPr wrap="square">
              <a:spAutoFit/>
            </a:bodyPr>
            <a:lstStyle/>
            <a:p>
              <a:pPr algn="r"/>
              <a:r>
                <a:rPr lang="en-GB" sz="1600" dirty="0">
                  <a:latin typeface="Calibri" pitchFamily="34" charset="0"/>
                </a:rPr>
                <a:t>Report</a:t>
              </a:r>
            </a:p>
          </p:txBody>
        </p:sp>
        <p:sp>
          <p:nvSpPr>
            <p:cNvPr id="9253" name="TextBox 61"/>
            <p:cNvSpPr txBox="1">
              <a:spLocks noChangeArrowheads="1"/>
            </p:cNvSpPr>
            <p:nvPr/>
          </p:nvSpPr>
          <p:spPr bwMode="auto">
            <a:xfrm>
              <a:off x="7186613" y="1980704"/>
              <a:ext cx="1025525" cy="584200"/>
            </a:xfrm>
            <a:prstGeom prst="rect">
              <a:avLst/>
            </a:prstGeom>
            <a:noFill/>
            <a:ln w="9525">
              <a:noFill/>
              <a:miter lim="800000"/>
              <a:headEnd/>
              <a:tailEnd/>
            </a:ln>
          </p:spPr>
          <p:txBody>
            <a:bodyPr>
              <a:spAutoFit/>
            </a:bodyPr>
            <a:lstStyle/>
            <a:p>
              <a:r>
                <a:rPr lang="en-GB" sz="1600" dirty="0">
                  <a:latin typeface="Calibri" pitchFamily="34" charset="0"/>
                </a:rPr>
                <a:t>Query</a:t>
              </a:r>
            </a:p>
            <a:p>
              <a:r>
                <a:rPr lang="en-GB" sz="1600" dirty="0">
                  <a:latin typeface="Calibri" pitchFamily="34" charset="0"/>
                </a:rPr>
                <a:t>request</a:t>
              </a:r>
            </a:p>
          </p:txBody>
        </p:sp>
        <p:sp>
          <p:nvSpPr>
            <p:cNvPr id="9254" name="TextBox 62"/>
            <p:cNvSpPr txBox="1">
              <a:spLocks noChangeArrowheads="1"/>
            </p:cNvSpPr>
            <p:nvPr/>
          </p:nvSpPr>
          <p:spPr bwMode="auto">
            <a:xfrm>
              <a:off x="7696200" y="2564904"/>
              <a:ext cx="1025525" cy="584200"/>
            </a:xfrm>
            <a:prstGeom prst="rect">
              <a:avLst/>
            </a:prstGeom>
            <a:noFill/>
            <a:ln w="9525">
              <a:noFill/>
              <a:miter lim="800000"/>
              <a:headEnd/>
              <a:tailEnd/>
            </a:ln>
          </p:spPr>
          <p:txBody>
            <a:bodyPr>
              <a:spAutoFit/>
            </a:bodyPr>
            <a:lstStyle/>
            <a:p>
              <a:r>
                <a:rPr lang="en-GB" sz="1600" dirty="0">
                  <a:latin typeface="Calibri" pitchFamily="34" charset="0"/>
                </a:rPr>
                <a:t>Query</a:t>
              </a:r>
            </a:p>
            <a:p>
              <a:r>
                <a:rPr lang="en-GB" sz="1600" dirty="0">
                  <a:latin typeface="Calibri" pitchFamily="34" charset="0"/>
                </a:rPr>
                <a:t>response</a:t>
              </a:r>
            </a:p>
          </p:txBody>
        </p:sp>
        <p:sp>
          <p:nvSpPr>
            <p:cNvPr id="9255" name="TextBox 63"/>
            <p:cNvSpPr txBox="1">
              <a:spLocks noChangeArrowheads="1"/>
            </p:cNvSpPr>
            <p:nvPr/>
          </p:nvSpPr>
          <p:spPr bwMode="auto">
            <a:xfrm>
              <a:off x="3051919" y="3185319"/>
              <a:ext cx="1287463" cy="338138"/>
            </a:xfrm>
            <a:prstGeom prst="rect">
              <a:avLst/>
            </a:prstGeom>
            <a:noFill/>
            <a:ln w="9525">
              <a:noFill/>
              <a:miter lim="800000"/>
              <a:headEnd/>
              <a:tailEnd/>
            </a:ln>
          </p:spPr>
          <p:txBody>
            <a:bodyPr>
              <a:spAutoFit/>
            </a:bodyPr>
            <a:lstStyle/>
            <a:p>
              <a:r>
                <a:rPr lang="en-GB" sz="1600" dirty="0">
                  <a:latin typeface="Calibri" pitchFamily="34" charset="0"/>
                </a:rPr>
                <a:t>Policies</a:t>
              </a:r>
            </a:p>
          </p:txBody>
        </p:sp>
        <p:sp>
          <p:nvSpPr>
            <p:cNvPr id="9256" name="TextBox 64"/>
            <p:cNvSpPr txBox="1">
              <a:spLocks noChangeArrowheads="1"/>
            </p:cNvSpPr>
            <p:nvPr/>
          </p:nvSpPr>
          <p:spPr bwMode="auto">
            <a:xfrm>
              <a:off x="503548" y="2312876"/>
              <a:ext cx="1285875" cy="339725"/>
            </a:xfrm>
            <a:prstGeom prst="rect">
              <a:avLst/>
            </a:prstGeom>
            <a:noFill/>
            <a:ln w="9525">
              <a:noFill/>
              <a:miter lim="800000"/>
              <a:headEnd/>
              <a:tailEnd/>
            </a:ln>
          </p:spPr>
          <p:txBody>
            <a:bodyPr>
              <a:spAutoFit/>
            </a:bodyPr>
            <a:lstStyle/>
            <a:p>
              <a:r>
                <a:rPr lang="en-GB" sz="1600" dirty="0">
                  <a:latin typeface="Calibri" pitchFamily="34" charset="0"/>
                </a:rPr>
                <a:t>Report</a:t>
              </a:r>
            </a:p>
          </p:txBody>
        </p:sp>
        <p:sp>
          <p:nvSpPr>
            <p:cNvPr id="9257" name="TextBox 65"/>
            <p:cNvSpPr txBox="1">
              <a:spLocks noChangeArrowheads="1"/>
            </p:cNvSpPr>
            <p:nvPr/>
          </p:nvSpPr>
          <p:spPr bwMode="auto">
            <a:xfrm>
              <a:off x="1192175" y="3953371"/>
              <a:ext cx="1471613" cy="339725"/>
            </a:xfrm>
            <a:prstGeom prst="rect">
              <a:avLst/>
            </a:prstGeom>
            <a:noFill/>
            <a:ln w="9525">
              <a:noFill/>
              <a:miter lim="800000"/>
              <a:headEnd/>
              <a:tailEnd/>
            </a:ln>
          </p:spPr>
          <p:txBody>
            <a:bodyPr>
              <a:spAutoFit/>
            </a:bodyPr>
            <a:lstStyle/>
            <a:p>
              <a:r>
                <a:rPr lang="en-GB" sz="1600" dirty="0">
                  <a:latin typeface="Calibri" pitchFamily="34" charset="0"/>
                </a:rPr>
                <a:t>Descriptive info</a:t>
              </a:r>
            </a:p>
          </p:txBody>
        </p:sp>
        <p:sp>
          <p:nvSpPr>
            <p:cNvPr id="9258" name="TextBox 66"/>
            <p:cNvSpPr txBox="1">
              <a:spLocks noChangeArrowheads="1"/>
            </p:cNvSpPr>
            <p:nvPr/>
          </p:nvSpPr>
          <p:spPr bwMode="auto">
            <a:xfrm>
              <a:off x="2843436" y="3785507"/>
              <a:ext cx="1106488" cy="585787"/>
            </a:xfrm>
            <a:prstGeom prst="rect">
              <a:avLst/>
            </a:prstGeom>
            <a:noFill/>
            <a:ln w="9525">
              <a:noFill/>
              <a:miter lim="800000"/>
              <a:headEnd/>
              <a:tailEnd/>
            </a:ln>
          </p:spPr>
          <p:txBody>
            <a:bodyPr>
              <a:spAutoFit/>
            </a:bodyPr>
            <a:lstStyle/>
            <a:p>
              <a:r>
                <a:rPr lang="en-GB" sz="1600" dirty="0">
                  <a:latin typeface="Calibri" pitchFamily="34" charset="0"/>
                </a:rPr>
                <a:t>Update</a:t>
              </a:r>
            </a:p>
            <a:p>
              <a:r>
                <a:rPr lang="en-GB" sz="1600" dirty="0">
                  <a:latin typeface="Calibri" pitchFamily="34" charset="0"/>
                </a:rPr>
                <a:t>request</a:t>
              </a:r>
            </a:p>
          </p:txBody>
        </p:sp>
        <p:sp>
          <p:nvSpPr>
            <p:cNvPr id="9259" name="TextBox 67"/>
            <p:cNvSpPr txBox="1">
              <a:spLocks noChangeArrowheads="1"/>
            </p:cNvSpPr>
            <p:nvPr/>
          </p:nvSpPr>
          <p:spPr bwMode="auto">
            <a:xfrm>
              <a:off x="467544" y="1162050"/>
              <a:ext cx="2465387" cy="338138"/>
            </a:xfrm>
            <a:prstGeom prst="rect">
              <a:avLst/>
            </a:prstGeom>
            <a:noFill/>
            <a:ln w="9525">
              <a:noFill/>
              <a:miter lim="800000"/>
              <a:headEnd/>
              <a:tailEnd/>
            </a:ln>
          </p:spPr>
          <p:txBody>
            <a:bodyPr>
              <a:spAutoFit/>
            </a:bodyPr>
            <a:lstStyle/>
            <a:p>
              <a:r>
                <a:rPr lang="en-GB" sz="1600" dirty="0">
                  <a:latin typeface="Calibri" pitchFamily="34" charset="0"/>
                </a:rPr>
                <a:t>Database update response</a:t>
              </a:r>
            </a:p>
          </p:txBody>
        </p:sp>
        <p:sp>
          <p:nvSpPr>
            <p:cNvPr id="9260" name="TextBox 68"/>
            <p:cNvSpPr txBox="1">
              <a:spLocks noChangeArrowheads="1"/>
            </p:cNvSpPr>
            <p:nvPr/>
          </p:nvSpPr>
          <p:spPr bwMode="auto">
            <a:xfrm>
              <a:off x="3996483" y="1268760"/>
              <a:ext cx="1025525" cy="584200"/>
            </a:xfrm>
            <a:prstGeom prst="rect">
              <a:avLst/>
            </a:prstGeom>
            <a:noFill/>
            <a:ln w="9525">
              <a:noFill/>
              <a:miter lim="800000"/>
              <a:headEnd/>
              <a:tailEnd/>
            </a:ln>
          </p:spPr>
          <p:txBody>
            <a:bodyPr>
              <a:spAutoFit/>
            </a:bodyPr>
            <a:lstStyle/>
            <a:p>
              <a:r>
                <a:rPr lang="en-GB" sz="1600" dirty="0">
                  <a:latin typeface="Calibri" pitchFamily="34" charset="0"/>
                </a:rPr>
                <a:t>Report request</a:t>
              </a:r>
            </a:p>
          </p:txBody>
        </p:sp>
        <p:sp>
          <p:nvSpPr>
            <p:cNvPr id="9261" name="TextBox 69"/>
            <p:cNvSpPr txBox="1">
              <a:spLocks noChangeArrowheads="1"/>
            </p:cNvSpPr>
            <p:nvPr/>
          </p:nvSpPr>
          <p:spPr bwMode="auto">
            <a:xfrm>
              <a:off x="425450" y="4351003"/>
              <a:ext cx="1865313" cy="338137"/>
            </a:xfrm>
            <a:prstGeom prst="rect">
              <a:avLst/>
            </a:prstGeom>
            <a:noFill/>
            <a:ln w="9525">
              <a:noFill/>
              <a:miter lim="800000"/>
              <a:headEnd/>
              <a:tailEnd/>
            </a:ln>
          </p:spPr>
          <p:txBody>
            <a:bodyPr>
              <a:spAutoFit/>
            </a:bodyPr>
            <a:lstStyle/>
            <a:p>
              <a:r>
                <a:rPr lang="en-GB" sz="1600" dirty="0">
                  <a:latin typeface="Calibri" pitchFamily="34" charset="0"/>
                </a:rPr>
                <a:t>Status of updates</a:t>
              </a:r>
            </a:p>
          </p:txBody>
        </p:sp>
        <p:sp>
          <p:nvSpPr>
            <p:cNvPr id="9262" name="TextBox 70"/>
            <p:cNvSpPr txBox="1">
              <a:spLocks noChangeArrowheads="1"/>
            </p:cNvSpPr>
            <p:nvPr/>
          </p:nvSpPr>
          <p:spPr bwMode="auto">
            <a:xfrm>
              <a:off x="714152" y="4716463"/>
              <a:ext cx="1625600" cy="584200"/>
            </a:xfrm>
            <a:prstGeom prst="rect">
              <a:avLst/>
            </a:prstGeom>
            <a:noFill/>
            <a:ln w="9525">
              <a:noFill/>
              <a:miter lim="800000"/>
              <a:headEnd/>
              <a:tailEnd/>
            </a:ln>
          </p:spPr>
          <p:txBody>
            <a:bodyPr>
              <a:spAutoFit/>
            </a:bodyPr>
            <a:lstStyle/>
            <a:p>
              <a:pPr algn="r"/>
              <a:r>
                <a:rPr lang="en-GB" sz="1600" dirty="0">
                  <a:latin typeface="Calibri" pitchFamily="34" charset="0"/>
                </a:rPr>
                <a:t>System updates</a:t>
              </a:r>
            </a:p>
            <a:p>
              <a:pPr algn="r"/>
              <a:r>
                <a:rPr lang="en-GB" sz="1600" dirty="0">
                  <a:latin typeface="Calibri" pitchFamily="34" charset="0"/>
                </a:rPr>
                <a:t>Review updates</a:t>
              </a:r>
            </a:p>
          </p:txBody>
        </p:sp>
        <p:sp>
          <p:nvSpPr>
            <p:cNvPr id="39" name="Rektangel med afklippet hjørne i samme side 38"/>
            <p:cNvSpPr/>
            <p:nvPr/>
          </p:nvSpPr>
          <p:spPr>
            <a:xfrm>
              <a:off x="79200" y="403200"/>
              <a:ext cx="324000" cy="1728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I</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g</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s</a:t>
              </a:r>
            </a:p>
            <a:p>
              <a:pPr algn="ctr" fontAlgn="auto">
                <a:lnSpc>
                  <a:spcPct val="70000"/>
                </a:lnSpc>
                <a:spcBef>
                  <a:spcPts val="0"/>
                </a:spcBef>
                <a:spcAft>
                  <a:spcPts val="0"/>
                </a:spcAft>
              </a:pPr>
              <a:r>
                <a:rPr lang="en-GB" b="1" dirty="0">
                  <a:solidFill>
                    <a:schemeClr val="tx1"/>
                  </a:solidFill>
                </a:rPr>
                <a:t>t</a:t>
              </a:r>
            </a:p>
          </p:txBody>
        </p:sp>
        <p:sp>
          <p:nvSpPr>
            <p:cNvPr id="41" name="Rektangel med afklippet hjørne i samme side 40"/>
            <p:cNvSpPr/>
            <p:nvPr/>
          </p:nvSpPr>
          <p:spPr>
            <a:xfrm>
              <a:off x="79200" y="2232000"/>
              <a:ext cx="324000" cy="39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d</a:t>
              </a: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s</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r</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i</a:t>
              </a:r>
            </a:p>
            <a:p>
              <a:pPr algn="ctr" fontAlgn="auto">
                <a:lnSpc>
                  <a:spcPct val="70000"/>
                </a:lnSpc>
                <a:spcBef>
                  <a:spcPts val="0"/>
                </a:spcBef>
                <a:spcAft>
                  <a:spcPts val="0"/>
                </a:spcAft>
              </a:pPr>
              <a:r>
                <a:rPr lang="en-GB" b="1" dirty="0">
                  <a:solidFill>
                    <a:schemeClr val="tx1"/>
                  </a:solidFill>
                </a:rPr>
                <a:t>o</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endParaRPr lang="en-GB" b="1" dirty="0">
                <a:solidFill>
                  <a:schemeClr val="tx1"/>
                </a:solidFill>
              </a:endParaRPr>
            </a:p>
          </p:txBody>
        </p:sp>
        <p:sp>
          <p:nvSpPr>
            <p:cNvPr id="43" name="Rektangel med afklippet hjørne i samme side 42"/>
            <p:cNvSpPr/>
            <p:nvPr/>
          </p:nvSpPr>
          <p:spPr>
            <a:xfrm>
              <a:off x="8391600" y="403200"/>
              <a:ext cx="324000" cy="2340000"/>
            </a:xfrm>
            <a:prstGeom prst="snip2SameRect">
              <a:avLst>
                <a:gd name="adj1" fmla="val 27111"/>
                <a:gd name="adj2" fmla="val 26012"/>
              </a:avLst>
            </a:prstGeom>
            <a:gradFill flip="none" rotWithShape="1">
              <a:gsLst>
                <a:gs pos="0">
                  <a:srgbClr val="E6BE9A"/>
                </a:gs>
                <a:gs pos="35000">
                  <a:srgbClr val="F3E1D1"/>
                </a:gs>
                <a:gs pos="100000">
                  <a:srgbClr val="FFEBDB"/>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e</a:t>
              </a: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s</a:t>
              </a:r>
            </a:p>
          </p:txBody>
        </p:sp>
        <p:sp>
          <p:nvSpPr>
            <p:cNvPr id="45" name="TextBox 63">
              <a:extLst>
                <a:ext uri="{FF2B5EF4-FFF2-40B4-BE49-F238E27FC236}">
                  <a16:creationId xmlns:a16="http://schemas.microsoft.com/office/drawing/2014/main" id="{7065A273-10DC-4B71-8067-B1B7E7CC9BD3}"/>
                </a:ext>
              </a:extLst>
            </p:cNvPr>
            <p:cNvSpPr txBox="1">
              <a:spLocks noChangeArrowheads="1"/>
            </p:cNvSpPr>
            <p:nvPr/>
          </p:nvSpPr>
          <p:spPr bwMode="auto">
            <a:xfrm>
              <a:off x="4000501" y="5477384"/>
              <a:ext cx="1287463" cy="338138"/>
            </a:xfrm>
            <a:prstGeom prst="rect">
              <a:avLst/>
            </a:prstGeom>
            <a:noFill/>
            <a:ln w="9525">
              <a:noFill/>
              <a:miter lim="800000"/>
              <a:headEnd/>
              <a:tailEnd/>
            </a:ln>
          </p:spPr>
          <p:txBody>
            <a:bodyPr>
              <a:spAutoFit/>
            </a:bodyPr>
            <a:lstStyle/>
            <a:p>
              <a:r>
                <a:rPr lang="en-GB" sz="1600" dirty="0">
                  <a:latin typeface="Calibri" pitchFamily="34" charset="0"/>
                </a:rPr>
                <a:t>Commands</a:t>
              </a:r>
            </a:p>
          </p:txBody>
        </p:sp>
        <p:sp>
          <p:nvSpPr>
            <p:cNvPr id="46" name="TextBox 63">
              <a:extLst>
                <a:ext uri="{FF2B5EF4-FFF2-40B4-BE49-F238E27FC236}">
                  <a16:creationId xmlns:a16="http://schemas.microsoft.com/office/drawing/2014/main" id="{E2B1315A-BCB3-409D-8B01-F55CF1B99E45}"/>
                </a:ext>
              </a:extLst>
            </p:cNvPr>
            <p:cNvSpPr txBox="1">
              <a:spLocks noChangeArrowheads="1"/>
            </p:cNvSpPr>
            <p:nvPr/>
          </p:nvSpPr>
          <p:spPr bwMode="auto">
            <a:xfrm>
              <a:off x="4012661" y="4163727"/>
              <a:ext cx="1287463" cy="338138"/>
            </a:xfrm>
            <a:prstGeom prst="rect">
              <a:avLst/>
            </a:prstGeom>
            <a:noFill/>
            <a:ln w="9525">
              <a:noFill/>
              <a:miter lim="800000"/>
              <a:headEnd/>
              <a:tailEnd/>
            </a:ln>
          </p:spPr>
          <p:txBody>
            <a:bodyPr>
              <a:spAutoFit/>
            </a:bodyPr>
            <a:lstStyle/>
            <a:p>
              <a:r>
                <a:rPr lang="en-GB" sz="1600" dirty="0">
                  <a:latin typeface="Calibri" pitchFamily="34" charset="0"/>
                </a:rPr>
                <a:t>Response</a:t>
              </a:r>
            </a:p>
          </p:txBody>
        </p:sp>
        <p:sp>
          <p:nvSpPr>
            <p:cNvPr id="47" name="TextBox 63">
              <a:extLst>
                <a:ext uri="{FF2B5EF4-FFF2-40B4-BE49-F238E27FC236}">
                  <a16:creationId xmlns:a16="http://schemas.microsoft.com/office/drawing/2014/main" id="{CC625FD7-67E8-4A8A-B147-D6D5B6689BA7}"/>
                </a:ext>
              </a:extLst>
            </p:cNvPr>
            <p:cNvSpPr txBox="1">
              <a:spLocks noChangeArrowheads="1"/>
            </p:cNvSpPr>
            <p:nvPr/>
          </p:nvSpPr>
          <p:spPr bwMode="auto">
            <a:xfrm>
              <a:off x="6931026" y="3383998"/>
              <a:ext cx="1287463" cy="338138"/>
            </a:xfrm>
            <a:prstGeom prst="rect">
              <a:avLst/>
            </a:prstGeom>
            <a:noFill/>
            <a:ln w="9525">
              <a:noFill/>
              <a:miter lim="800000"/>
              <a:headEnd/>
              <a:tailEnd/>
            </a:ln>
          </p:spPr>
          <p:txBody>
            <a:bodyPr>
              <a:spAutoFit/>
            </a:bodyPr>
            <a:lstStyle/>
            <a:p>
              <a:r>
                <a:rPr lang="en-GB" sz="1600" dirty="0">
                  <a:latin typeface="Calibri" pitchFamily="34" charset="0"/>
                </a:rPr>
                <a:t>Response</a:t>
              </a:r>
            </a:p>
          </p:txBody>
        </p:sp>
        <p:sp>
          <p:nvSpPr>
            <p:cNvPr id="48" name="TextBox 63">
              <a:extLst>
                <a:ext uri="{FF2B5EF4-FFF2-40B4-BE49-F238E27FC236}">
                  <a16:creationId xmlns:a16="http://schemas.microsoft.com/office/drawing/2014/main" id="{0E77A027-109B-48CC-8A57-3B02C0A231C2}"/>
                </a:ext>
              </a:extLst>
            </p:cNvPr>
            <p:cNvSpPr txBox="1">
              <a:spLocks noChangeArrowheads="1"/>
            </p:cNvSpPr>
            <p:nvPr/>
          </p:nvSpPr>
          <p:spPr bwMode="auto">
            <a:xfrm>
              <a:off x="6968254" y="5452271"/>
              <a:ext cx="1287463" cy="338138"/>
            </a:xfrm>
            <a:prstGeom prst="rect">
              <a:avLst/>
            </a:prstGeom>
            <a:noFill/>
            <a:ln w="9525">
              <a:noFill/>
              <a:miter lim="800000"/>
              <a:headEnd/>
              <a:tailEnd/>
            </a:ln>
          </p:spPr>
          <p:txBody>
            <a:bodyPr>
              <a:spAutoFit/>
            </a:bodyPr>
            <a:lstStyle/>
            <a:p>
              <a:r>
                <a:rPr lang="en-GB" sz="1600" dirty="0">
                  <a:latin typeface="Calibri" pitchFamily="34" charset="0"/>
                </a:rPr>
                <a:t>Query</a:t>
              </a:r>
            </a:p>
          </p:txBody>
        </p:sp>
        <p:sp>
          <p:nvSpPr>
            <p:cNvPr id="50" name="TextBox 63">
              <a:extLst>
                <a:ext uri="{FF2B5EF4-FFF2-40B4-BE49-F238E27FC236}">
                  <a16:creationId xmlns:a16="http://schemas.microsoft.com/office/drawing/2014/main" id="{E8622533-BDB4-4631-BC28-73A94BD15823}"/>
                </a:ext>
              </a:extLst>
            </p:cNvPr>
            <p:cNvSpPr txBox="1">
              <a:spLocks noChangeArrowheads="1"/>
            </p:cNvSpPr>
            <p:nvPr/>
          </p:nvSpPr>
          <p:spPr bwMode="auto">
            <a:xfrm>
              <a:off x="5602363" y="1435635"/>
              <a:ext cx="1287463" cy="338138"/>
            </a:xfrm>
            <a:prstGeom prst="rect">
              <a:avLst/>
            </a:prstGeom>
            <a:noFill/>
            <a:ln w="9525">
              <a:noFill/>
              <a:miter lim="800000"/>
              <a:headEnd/>
              <a:tailEnd/>
            </a:ln>
          </p:spPr>
          <p:txBody>
            <a:bodyPr>
              <a:spAutoFit/>
            </a:bodyPr>
            <a:lstStyle/>
            <a:p>
              <a:r>
                <a:rPr lang="en-GB" sz="1600" dirty="0">
                  <a:latin typeface="Calibri" pitchFamily="34" charset="0"/>
                </a:rPr>
                <a:t>Response</a:t>
              </a:r>
            </a:p>
          </p:txBody>
        </p:sp>
        <p:sp>
          <p:nvSpPr>
            <p:cNvPr id="51" name="TextBox 63">
              <a:extLst>
                <a:ext uri="{FF2B5EF4-FFF2-40B4-BE49-F238E27FC236}">
                  <a16:creationId xmlns:a16="http://schemas.microsoft.com/office/drawing/2014/main" id="{6DC46F48-5786-4697-B075-7FD323028583}"/>
                </a:ext>
              </a:extLst>
            </p:cNvPr>
            <p:cNvSpPr txBox="1">
              <a:spLocks noChangeArrowheads="1"/>
            </p:cNvSpPr>
            <p:nvPr/>
          </p:nvSpPr>
          <p:spPr bwMode="auto">
            <a:xfrm>
              <a:off x="5572125" y="5456614"/>
              <a:ext cx="1287463" cy="338138"/>
            </a:xfrm>
            <a:prstGeom prst="rect">
              <a:avLst/>
            </a:prstGeom>
            <a:noFill/>
            <a:ln w="9525">
              <a:noFill/>
              <a:miter lim="800000"/>
              <a:headEnd/>
              <a:tailEnd/>
            </a:ln>
          </p:spPr>
          <p:txBody>
            <a:bodyPr>
              <a:spAutoFit/>
            </a:bodyPr>
            <a:lstStyle/>
            <a:p>
              <a:r>
                <a:rPr lang="en-GB" sz="1600" dirty="0">
                  <a:latin typeface="Calibri" pitchFamily="34" charset="0"/>
                </a:rPr>
                <a:t>Query</a:t>
              </a:r>
            </a:p>
          </p:txBody>
        </p:sp>
        <p:sp>
          <p:nvSpPr>
            <p:cNvPr id="53" name="TextBox 63">
              <a:extLst>
                <a:ext uri="{FF2B5EF4-FFF2-40B4-BE49-F238E27FC236}">
                  <a16:creationId xmlns:a16="http://schemas.microsoft.com/office/drawing/2014/main" id="{DB7456FF-F4F5-4E65-BC8A-CE5776328DB8}"/>
                </a:ext>
              </a:extLst>
            </p:cNvPr>
            <p:cNvSpPr txBox="1">
              <a:spLocks noChangeArrowheads="1"/>
            </p:cNvSpPr>
            <p:nvPr/>
          </p:nvSpPr>
          <p:spPr bwMode="auto">
            <a:xfrm>
              <a:off x="2818432" y="5254779"/>
              <a:ext cx="1287463" cy="338138"/>
            </a:xfrm>
            <a:prstGeom prst="rect">
              <a:avLst/>
            </a:prstGeom>
            <a:noFill/>
            <a:ln w="9525">
              <a:noFill/>
              <a:miter lim="800000"/>
              <a:headEnd/>
              <a:tailEnd/>
            </a:ln>
          </p:spPr>
          <p:txBody>
            <a:bodyPr>
              <a:spAutoFit/>
            </a:bodyPr>
            <a:lstStyle/>
            <a:p>
              <a:r>
                <a:rPr lang="en-GB" sz="1600" dirty="0">
                  <a:latin typeface="Calibri" pitchFamily="34" charset="0"/>
                </a:rPr>
                <a:t>Response</a:t>
              </a:r>
            </a:p>
          </p:txBody>
        </p:sp>
        <p:sp>
          <p:nvSpPr>
            <p:cNvPr id="55" name="TextBox 63">
              <a:extLst>
                <a:ext uri="{FF2B5EF4-FFF2-40B4-BE49-F238E27FC236}">
                  <a16:creationId xmlns:a16="http://schemas.microsoft.com/office/drawing/2014/main" id="{5BD39A58-CEB9-456A-B871-768612905D8E}"/>
                </a:ext>
              </a:extLst>
            </p:cNvPr>
            <p:cNvSpPr txBox="1">
              <a:spLocks noChangeArrowheads="1"/>
            </p:cNvSpPr>
            <p:nvPr/>
          </p:nvSpPr>
          <p:spPr bwMode="auto">
            <a:xfrm>
              <a:off x="1847707" y="5591175"/>
              <a:ext cx="1287463" cy="338138"/>
            </a:xfrm>
            <a:prstGeom prst="rect">
              <a:avLst/>
            </a:prstGeom>
            <a:noFill/>
            <a:ln w="9525">
              <a:noFill/>
              <a:miter lim="800000"/>
              <a:headEnd/>
              <a:tailEnd/>
            </a:ln>
          </p:spPr>
          <p:txBody>
            <a:bodyPr>
              <a:spAutoFit/>
            </a:bodyPr>
            <a:lstStyle/>
            <a:p>
              <a:r>
                <a:rPr lang="en-GB" sz="1600" dirty="0">
                  <a:latin typeface="Calibri" pitchFamily="34" charset="0"/>
                </a:rPr>
                <a:t>Update</a:t>
              </a:r>
            </a:p>
          </p:txBody>
        </p:sp>
        <p:grpSp>
          <p:nvGrpSpPr>
            <p:cNvPr id="10" name="Group 9">
              <a:extLst>
                <a:ext uri="{FF2B5EF4-FFF2-40B4-BE49-F238E27FC236}">
                  <a16:creationId xmlns:a16="http://schemas.microsoft.com/office/drawing/2014/main" id="{D39BE62F-B969-4A62-A22C-DB5CAC8D4D69}"/>
                </a:ext>
              </a:extLst>
            </p:cNvPr>
            <p:cNvGrpSpPr/>
            <p:nvPr/>
          </p:nvGrpSpPr>
          <p:grpSpPr>
            <a:xfrm>
              <a:off x="1895445" y="5815522"/>
              <a:ext cx="5446661" cy="630214"/>
              <a:chOff x="1895445" y="5815522"/>
              <a:chExt cx="5446661" cy="630214"/>
            </a:xfrm>
          </p:grpSpPr>
          <p:sp>
            <p:nvSpPr>
              <p:cNvPr id="7" name="Rectangle 6">
                <a:extLst>
                  <a:ext uri="{FF2B5EF4-FFF2-40B4-BE49-F238E27FC236}">
                    <a16:creationId xmlns:a16="http://schemas.microsoft.com/office/drawing/2014/main" id="{3A7E2A5C-838A-4196-B142-C6884E253F44}"/>
                  </a:ext>
                </a:extLst>
              </p:cNvPr>
              <p:cNvSpPr/>
              <p:nvPr/>
            </p:nvSpPr>
            <p:spPr>
              <a:xfrm>
                <a:off x="1927981" y="5896293"/>
                <a:ext cx="5368312" cy="4495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database</a:t>
                </a:r>
              </a:p>
            </p:txBody>
          </p:sp>
          <p:sp>
            <p:nvSpPr>
              <p:cNvPr id="8" name="Rectangle 7">
                <a:extLst>
                  <a:ext uri="{FF2B5EF4-FFF2-40B4-BE49-F238E27FC236}">
                    <a16:creationId xmlns:a16="http://schemas.microsoft.com/office/drawing/2014/main" id="{FE35C36C-9C48-4199-B8BC-D3A920DDAB57}"/>
                  </a:ext>
                </a:extLst>
              </p:cNvPr>
              <p:cNvSpPr/>
              <p:nvPr/>
            </p:nvSpPr>
            <p:spPr>
              <a:xfrm>
                <a:off x="7296293" y="5815522"/>
                <a:ext cx="45813" cy="6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68C096D3-1BB2-4A49-910C-82A4A9BF6E5B}"/>
                  </a:ext>
                </a:extLst>
              </p:cNvPr>
              <p:cNvSpPr/>
              <p:nvPr/>
            </p:nvSpPr>
            <p:spPr>
              <a:xfrm>
                <a:off x="1895445" y="5829408"/>
                <a:ext cx="45813" cy="61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9" name="TextBox 58">
            <a:extLst>
              <a:ext uri="{FF2B5EF4-FFF2-40B4-BE49-F238E27FC236}">
                <a16:creationId xmlns:a16="http://schemas.microsoft.com/office/drawing/2014/main" id="{44637681-FBA0-4AE4-99E7-98F7F22F4408}"/>
              </a:ext>
            </a:extLst>
          </p:cNvPr>
          <p:cNvSpPr txBox="1"/>
          <p:nvPr/>
        </p:nvSpPr>
        <p:spPr>
          <a:xfrm>
            <a:off x="1941258" y="231881"/>
            <a:ext cx="5245355" cy="369332"/>
          </a:xfrm>
          <a:prstGeom prst="rect">
            <a:avLst/>
          </a:prstGeom>
          <a:noFill/>
        </p:spPr>
        <p:txBody>
          <a:bodyPr wrap="square" rtlCol="0">
            <a:spAutoFit/>
          </a:bodyPr>
          <a:lstStyle/>
          <a:p>
            <a:pPr algn="ctr"/>
            <a:r>
              <a:rPr lang="en-GB" b="1" dirty="0"/>
              <a:t>DATA MANAGEMEMNT</a:t>
            </a:r>
          </a:p>
        </p:txBody>
      </p:sp>
    </p:spTree>
    <p:extLst>
      <p:ext uri="{BB962C8B-B14F-4D97-AF65-F5344CB8AC3E}">
        <p14:creationId xmlns:p14="http://schemas.microsoft.com/office/powerpoint/2010/main" val="1679223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chemeClr val="tx1"/>
          </a:solidFill>
          <a:prstDash val="solid"/>
          <a:headEnd type="none" w="lg" len="lg"/>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chemeClr val="tx1"/>
          </a:solidFill>
          <a:prstDash val="solid"/>
          <a:headEnd type="none" w="lg" len="lg"/>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chemeClr val="tx1"/>
          </a:solidFill>
          <a:prstDash val="solid"/>
          <a:headEnd type="none" w="lg" len="lg"/>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4868</Words>
  <Application>Microsoft Office PowerPoint</Application>
  <PresentationFormat>On-screen Show (4:3)</PresentationFormat>
  <Paragraphs>1631</Paragraphs>
  <Slides>44</Slides>
  <Notes>44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44</vt:i4>
      </vt:variant>
    </vt:vector>
  </HeadingPairs>
  <TitlesOfParts>
    <vt:vector size="52" baseType="lpstr">
      <vt:lpstr>Arial</vt:lpstr>
      <vt:lpstr>Calibri</vt:lpstr>
      <vt:lpstr>Calibri Light</vt:lpstr>
      <vt:lpstr>Times New Roman</vt:lpstr>
      <vt:lpstr>Office Theme</vt:lpstr>
      <vt:lpstr>1_Office Theme</vt:lpstr>
      <vt:lpstr>2_Office Theme</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Giaretta</dc:creator>
  <cp:lastModifiedBy>David Giaretta</cp:lastModifiedBy>
  <cp:revision>402</cp:revision>
  <cp:lastPrinted>2019-04-15T13:18:08Z</cp:lastPrinted>
  <dcterms:created xsi:type="dcterms:W3CDTF">2009-03-02T20:44:42Z</dcterms:created>
  <dcterms:modified xsi:type="dcterms:W3CDTF">2024-03-26T13:39:01Z</dcterms:modified>
</cp:coreProperties>
</file>