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5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4" autoAdjust="0"/>
    <p:restoredTop sz="79226" autoAdjust="0"/>
  </p:normalViewPr>
  <p:slideViewPr>
    <p:cSldViewPr snapToGrid="0">
      <p:cViewPr>
        <p:scale>
          <a:sx n="94" d="100"/>
          <a:sy n="94" d="100"/>
        </p:scale>
        <p:origin x="-94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4516E-6841-4D82-B738-FB38E541F6F8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76F3E-ED20-4712-B019-C5F1C8068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77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5-1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76F3E-ED20-4712-B019-C5F1C80680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03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82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6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0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2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3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3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52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77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88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38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5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3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/>
          <p:cNvSpPr/>
          <p:nvPr/>
        </p:nvSpPr>
        <p:spPr bwMode="auto">
          <a:xfrm>
            <a:off x="7020384" y="1436146"/>
            <a:ext cx="1430867" cy="1598306"/>
          </a:xfrm>
          <a:prstGeom prst="rect">
            <a:avLst/>
          </a:prstGeom>
          <a:pattFill prst="wdDnDiag">
            <a:fgClr>
              <a:srgbClr val="99CCFF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Planning Processes</a:t>
            </a:r>
            <a:endParaRPr lang="en-US" sz="1100" b="1" dirty="0">
              <a:latin typeface="+mn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7020384" y="678725"/>
            <a:ext cx="1430867" cy="778934"/>
          </a:xfrm>
          <a:prstGeom prst="rect">
            <a:avLst/>
          </a:prstGeom>
          <a:pattFill prst="dkUpDiag">
            <a:fgClr>
              <a:srgbClr val="CC99FF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Initiating</a:t>
            </a:r>
          </a:p>
          <a:p>
            <a:pPr algn="ctr"/>
            <a:r>
              <a:rPr lang="en-US" sz="1600" b="1" dirty="0">
                <a:latin typeface="+mn-lt"/>
              </a:rPr>
              <a:t>Processes</a:t>
            </a:r>
            <a:endParaRPr lang="en-US" sz="1100" b="1" dirty="0">
              <a:latin typeface="+mn-lt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7020384" y="3034453"/>
            <a:ext cx="1430867" cy="2194413"/>
          </a:xfrm>
          <a:prstGeom prst="rect">
            <a:avLst/>
          </a:prstGeom>
          <a:pattFill prst="dkHorz">
            <a:fgClr>
              <a:srgbClr val="FFFF99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Executing Processes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023589" y="5228867"/>
            <a:ext cx="1430867" cy="648051"/>
          </a:xfrm>
          <a:prstGeom prst="rect">
            <a:avLst/>
          </a:prstGeom>
          <a:pattFill prst="ltVert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Closing Processes</a:t>
            </a:r>
            <a:endParaRPr lang="en-US" sz="11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16775" y="5782946"/>
            <a:ext cx="2844800" cy="23177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458749" y="1476586"/>
            <a:ext cx="1430867" cy="778934"/>
          </a:xfrm>
          <a:prstGeom prst="rect">
            <a:avLst/>
          </a:prstGeom>
          <a:pattFill prst="wdDnDiag">
            <a:fgClr>
              <a:srgbClr val="99CCFF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none" rtlCol="0" anchor="ctr"/>
          <a:lstStyle/>
          <a:p>
            <a:pPr algn="ctr"/>
            <a:r>
              <a:rPr lang="en-US" sz="1600" b="1" dirty="0">
                <a:latin typeface="+mn-lt"/>
              </a:rPr>
              <a:t>Phase A</a:t>
            </a:r>
          </a:p>
          <a:p>
            <a:pPr algn="ctr"/>
            <a:r>
              <a:rPr lang="en-US" sz="1100" b="1" dirty="0">
                <a:latin typeface="+mn-lt"/>
              </a:rPr>
              <a:t>Concept/Technology</a:t>
            </a:r>
          </a:p>
          <a:p>
            <a:pPr algn="ctr"/>
            <a:r>
              <a:rPr lang="en-US" sz="1100" b="1" dirty="0">
                <a:latin typeface="+mn-lt"/>
              </a:rPr>
              <a:t>Development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458749" y="697652"/>
            <a:ext cx="1430867" cy="778934"/>
          </a:xfrm>
          <a:prstGeom prst="rect">
            <a:avLst/>
          </a:prstGeom>
          <a:pattFill prst="dkUpDiag">
            <a:fgClr>
              <a:srgbClr val="CC99FF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Pre-phase A</a:t>
            </a:r>
          </a:p>
          <a:p>
            <a:pPr algn="ctr"/>
            <a:r>
              <a:rPr lang="en-US" sz="1100" b="1" dirty="0">
                <a:latin typeface="+mn-lt"/>
              </a:rPr>
              <a:t>Concept Studies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458749" y="2255520"/>
            <a:ext cx="1430867" cy="778934"/>
          </a:xfrm>
          <a:prstGeom prst="rect">
            <a:avLst/>
          </a:prstGeom>
          <a:solidFill>
            <a:srgbClr val="CCFFCC"/>
          </a:solidFill>
          <a:ln w="38100">
            <a:noFill/>
            <a:round/>
            <a:headEnd/>
            <a:tailEnd/>
          </a:ln>
        </p:spPr>
        <p:txBody>
          <a:bodyPr wrap="none" rtlCol="0" anchor="ctr"/>
          <a:lstStyle/>
          <a:p>
            <a:pPr algn="ctr"/>
            <a:r>
              <a:rPr lang="en-US" sz="1600" b="1" dirty="0">
                <a:latin typeface="+mn-lt"/>
              </a:rPr>
              <a:t>Phase B</a:t>
            </a:r>
          </a:p>
          <a:p>
            <a:pPr algn="ctr"/>
            <a:r>
              <a:rPr lang="en-US" sz="1100" b="1" dirty="0">
                <a:latin typeface="+mn-lt"/>
              </a:rPr>
              <a:t>Prelim. Design &amp;</a:t>
            </a:r>
          </a:p>
          <a:p>
            <a:pPr algn="ctr"/>
            <a:r>
              <a:rPr lang="en-US" sz="1100" b="1" dirty="0">
                <a:latin typeface="+mn-lt"/>
              </a:rPr>
              <a:t>Technology Complete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458749" y="3034454"/>
            <a:ext cx="1430867" cy="778934"/>
          </a:xfrm>
          <a:prstGeom prst="rect">
            <a:avLst/>
          </a:prstGeom>
          <a:pattFill prst="dkHorz">
            <a:fgClr>
              <a:srgbClr val="FFFF99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Phase C</a:t>
            </a:r>
          </a:p>
          <a:p>
            <a:pPr algn="ctr"/>
            <a:r>
              <a:rPr lang="en-US" sz="1100" b="1" dirty="0">
                <a:latin typeface="+mn-lt"/>
              </a:rPr>
              <a:t>Final Design and</a:t>
            </a:r>
          </a:p>
          <a:p>
            <a:pPr algn="ctr"/>
            <a:r>
              <a:rPr lang="en-US" sz="1100" b="1" dirty="0">
                <a:latin typeface="+mn-lt"/>
              </a:rPr>
              <a:t>Fabrication / Build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458747" y="4587089"/>
            <a:ext cx="1430867" cy="651465"/>
          </a:xfrm>
          <a:prstGeom prst="rect">
            <a:avLst/>
          </a:prstGeom>
          <a:pattFill prst="dkHorz">
            <a:fgClr>
              <a:srgbClr val="FFFF99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lvl="0" algn="ctr"/>
            <a:r>
              <a:rPr lang="en-US" sz="1600" b="1" dirty="0">
                <a:solidFill>
                  <a:srgbClr val="000000"/>
                </a:solidFill>
                <a:latin typeface="Arial"/>
              </a:rPr>
              <a:t>Phase E</a:t>
            </a:r>
          </a:p>
          <a:p>
            <a:pPr lvl="0" algn="ctr"/>
            <a:r>
              <a:rPr lang="en-US" sz="1100" b="1" dirty="0">
                <a:solidFill>
                  <a:srgbClr val="000000"/>
                </a:solidFill>
                <a:latin typeface="Arial"/>
              </a:rPr>
              <a:t>Operations and Sustainment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-73859" y="1625411"/>
            <a:ext cx="1693334" cy="38318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rtlCol="0">
            <a:spAutoFit/>
          </a:bodyPr>
          <a:lstStyle/>
          <a:p>
            <a:pPr algn="r"/>
            <a:endParaRPr lang="en-US" sz="900" b="1" dirty="0">
              <a:latin typeface="Arial" charset="0"/>
            </a:endParaRPr>
          </a:p>
          <a:p>
            <a:pPr algn="r"/>
            <a:r>
              <a:rPr lang="en-US" sz="900" b="1" dirty="0">
                <a:latin typeface="Arial" charset="0"/>
              </a:rPr>
              <a:t>System Requirements Rev</a:t>
            </a: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r>
              <a:rPr lang="en-US" sz="900" b="1" dirty="0">
                <a:latin typeface="Arial" charset="0"/>
              </a:rPr>
              <a:t>System Definition Review</a:t>
            </a: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r>
              <a:rPr lang="en-US" sz="900" b="1" dirty="0">
                <a:latin typeface="Arial" charset="0"/>
              </a:rPr>
              <a:t>Preliminary Design Review</a:t>
            </a: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r>
              <a:rPr lang="en-US" sz="900" b="1" dirty="0">
                <a:latin typeface="Arial" charset="0"/>
              </a:rPr>
              <a:t>Critical Design Review</a:t>
            </a: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r>
              <a:rPr lang="en-US" sz="900" b="1" dirty="0">
                <a:latin typeface="Arial" charset="0"/>
              </a:rPr>
              <a:t>System Integration Review</a:t>
            </a:r>
          </a:p>
          <a:p>
            <a:pPr algn="r"/>
            <a:r>
              <a:rPr lang="en-US" sz="900" b="1" dirty="0">
                <a:latin typeface="Arial" charset="0"/>
              </a:rPr>
              <a:t>Test Readiness Review</a:t>
            </a: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r>
              <a:rPr lang="en-US" sz="900" b="1" dirty="0">
                <a:latin typeface="Arial" charset="0"/>
              </a:rPr>
              <a:t>Operational Readiness Rev</a:t>
            </a: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r>
              <a:rPr lang="en-US" sz="900" b="1" dirty="0">
                <a:latin typeface="Arial" charset="0"/>
              </a:rPr>
              <a:t>Flight Readiness Review</a:t>
            </a:r>
          </a:p>
          <a:p>
            <a:pPr algn="r"/>
            <a:r>
              <a:rPr lang="en-US" sz="900" b="1" dirty="0">
                <a:latin typeface="Arial" charset="0"/>
              </a:rPr>
              <a:t>Primary Mission</a:t>
            </a: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r>
              <a:rPr lang="en-US" sz="900" b="1" dirty="0">
                <a:latin typeface="Arial" charset="0"/>
              </a:rPr>
              <a:t>Extended Mission</a:t>
            </a: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endParaRPr lang="en-US" sz="900" b="1" dirty="0">
              <a:latin typeface="Arial" charset="0"/>
            </a:endParaRPr>
          </a:p>
          <a:p>
            <a:pPr algn="r"/>
            <a:endParaRPr lang="en-US" sz="900" b="1" dirty="0">
              <a:latin typeface="Arial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1886429" y="695821"/>
            <a:ext cx="347133" cy="5087125"/>
          </a:xfrm>
          <a:prstGeom prst="downArrow">
            <a:avLst/>
          </a:prstGeom>
          <a:solidFill>
            <a:srgbClr val="92D050"/>
          </a:solidFill>
          <a:ln w="38100">
            <a:noFill/>
            <a:round/>
            <a:headEnd/>
            <a:tailEnd/>
          </a:ln>
        </p:spPr>
        <p:txBody>
          <a:bodyPr vert="vert" wrap="none" rtlCol="0" anchor="ctr"/>
          <a:lstStyle/>
          <a:p>
            <a:pPr algn="ctr"/>
            <a:r>
              <a:rPr lang="en-US" sz="1400" b="1" dirty="0">
                <a:latin typeface="+mj-lt"/>
              </a:rPr>
              <a:t>Time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2321283" y="132575"/>
            <a:ext cx="1705792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charset="0"/>
              </a:rPr>
              <a:t>NASA Mission</a:t>
            </a:r>
          </a:p>
          <a:p>
            <a:pPr algn="ctr"/>
            <a:r>
              <a:rPr lang="en-US" sz="1000" b="1" dirty="0">
                <a:latin typeface="Arial" charset="0"/>
              </a:rPr>
              <a:t>Life Cycle ****</a:t>
            </a:r>
          </a:p>
          <a:p>
            <a:pPr algn="ctr"/>
            <a:r>
              <a:rPr lang="en-US" sz="1000" b="1" dirty="0">
                <a:latin typeface="Arial" charset="0"/>
              </a:rPr>
              <a:t>(NASA NPR 7120.5E)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458749" y="3808155"/>
            <a:ext cx="1430867" cy="778934"/>
          </a:xfrm>
          <a:prstGeom prst="rect">
            <a:avLst/>
          </a:prstGeom>
          <a:pattFill prst="dkHorz">
            <a:fgClr>
              <a:srgbClr val="FFFF99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Phase D</a:t>
            </a:r>
          </a:p>
          <a:p>
            <a:pPr algn="ctr"/>
            <a:r>
              <a:rPr lang="en-US" sz="1100" b="1" dirty="0">
                <a:latin typeface="+mn-lt"/>
              </a:rPr>
              <a:t>System </a:t>
            </a:r>
            <a:r>
              <a:rPr lang="en-US" sz="1100" b="1" dirty="0" err="1">
                <a:latin typeface="+mn-lt"/>
              </a:rPr>
              <a:t>Assy</a:t>
            </a:r>
            <a:r>
              <a:rPr lang="en-US" sz="1100" b="1" dirty="0">
                <a:latin typeface="+mn-lt"/>
              </a:rPr>
              <a:t>, </a:t>
            </a:r>
            <a:r>
              <a:rPr lang="en-US" sz="1100" b="1" dirty="0" err="1">
                <a:latin typeface="+mn-lt"/>
              </a:rPr>
              <a:t>Integ</a:t>
            </a:r>
            <a:r>
              <a:rPr lang="en-US" sz="1100" b="1" dirty="0">
                <a:latin typeface="+mn-lt"/>
              </a:rPr>
              <a:t>,</a:t>
            </a:r>
          </a:p>
          <a:p>
            <a:pPr algn="ctr"/>
            <a:r>
              <a:rPr lang="en-US" sz="1100" b="1" dirty="0">
                <a:latin typeface="+mn-lt"/>
              </a:rPr>
              <a:t>Test, Launch, C/O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458747" y="5239507"/>
            <a:ext cx="1430867" cy="648051"/>
          </a:xfrm>
          <a:prstGeom prst="rect">
            <a:avLst/>
          </a:prstGeom>
          <a:pattFill prst="ltVert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lvl="0" algn="ctr"/>
            <a:r>
              <a:rPr lang="en-US" sz="1600" b="1" dirty="0">
                <a:solidFill>
                  <a:srgbClr val="000000"/>
                </a:solidFill>
                <a:latin typeface="Arial"/>
              </a:rPr>
              <a:t>Phase F</a:t>
            </a:r>
          </a:p>
          <a:p>
            <a:pPr lvl="0" algn="ctr"/>
            <a:r>
              <a:rPr lang="en-US" sz="1100" b="1" dirty="0">
                <a:solidFill>
                  <a:srgbClr val="000000"/>
                </a:solidFill>
                <a:latin typeface="Arial"/>
              </a:rPr>
              <a:t>Closeout: Deorbit,</a:t>
            </a:r>
          </a:p>
          <a:p>
            <a:pPr lvl="0" algn="ctr"/>
            <a:r>
              <a:rPr lang="en-US" sz="1100" b="1" dirty="0">
                <a:solidFill>
                  <a:srgbClr val="000000"/>
                </a:solidFill>
                <a:latin typeface="Arial"/>
              </a:rPr>
              <a:t>Data Preservation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969265" y="1476586"/>
            <a:ext cx="1430867" cy="1219202"/>
          </a:xfrm>
          <a:prstGeom prst="rect">
            <a:avLst/>
          </a:prstGeom>
          <a:pattFill prst="wdDnDiag">
            <a:fgClr>
              <a:srgbClr val="99CCFF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Plan</a:t>
            </a:r>
            <a:endParaRPr lang="en-US" sz="1100" b="1" dirty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969265" y="697652"/>
            <a:ext cx="1430867" cy="778934"/>
          </a:xfrm>
          <a:prstGeom prst="rect">
            <a:avLst/>
          </a:prstGeom>
          <a:pattFill prst="dkUpDiag">
            <a:fgClr>
              <a:srgbClr val="CC99FF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Initiate</a:t>
            </a:r>
            <a:endParaRPr lang="en-US" sz="1100" b="1" dirty="0"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969265" y="2695788"/>
            <a:ext cx="1430867" cy="2549220"/>
          </a:xfrm>
          <a:prstGeom prst="rect">
            <a:avLst/>
          </a:prstGeom>
          <a:pattFill prst="dkHorz">
            <a:fgClr>
              <a:srgbClr val="FFFF99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Executing</a:t>
            </a:r>
          </a:p>
        </p:txBody>
      </p:sp>
      <p:sp>
        <p:nvSpPr>
          <p:cNvPr id="46" name="TextBox 45"/>
          <p:cNvSpPr txBox="1"/>
          <p:nvPr/>
        </p:nvSpPr>
        <p:spPr bwMode="auto">
          <a:xfrm>
            <a:off x="3832073" y="148617"/>
            <a:ext cx="170579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charset="0"/>
              </a:rPr>
              <a:t>PMBOK*</a:t>
            </a:r>
          </a:p>
          <a:p>
            <a:pPr algn="ctr"/>
            <a:r>
              <a:rPr lang="en-US" sz="1000" b="1" dirty="0">
                <a:latin typeface="Arial" charset="0"/>
              </a:rPr>
              <a:t>Process Groups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972470" y="5247794"/>
            <a:ext cx="1430867" cy="648051"/>
          </a:xfrm>
          <a:prstGeom prst="rect">
            <a:avLst/>
          </a:prstGeom>
          <a:pattFill prst="ltVert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600" b="1" dirty="0">
                <a:latin typeface="+mn-lt"/>
              </a:rPr>
              <a:t>Closing</a:t>
            </a:r>
            <a:endParaRPr lang="en-US" sz="1100" b="1" dirty="0"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1545961" y="1886279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1545961" y="2168305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>
            <a:off x="1545961" y="2712418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H="1">
            <a:off x="1545961" y="3239383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H="1">
            <a:off x="1545961" y="3541320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H="1">
            <a:off x="1545961" y="3672371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1531635" y="3970398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1545961" y="4384229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1531635" y="4499221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7" name="TextBox 86"/>
          <p:cNvSpPr txBox="1"/>
          <p:nvPr/>
        </p:nvSpPr>
        <p:spPr bwMode="auto">
          <a:xfrm>
            <a:off x="6855354" y="186328"/>
            <a:ext cx="176092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charset="0"/>
              </a:rPr>
              <a:t>Collection Groups in this document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545165" y="686573"/>
            <a:ext cx="525891" cy="5198194"/>
          </a:xfrm>
          <a:prstGeom prst="rect">
            <a:avLst/>
          </a:prstGeom>
          <a:solidFill>
            <a:srgbClr val="FF9999"/>
          </a:solidFill>
          <a:ln w="38100">
            <a:noFill/>
            <a:round/>
            <a:headEnd/>
            <a:tailEnd/>
          </a:ln>
        </p:spPr>
        <p:txBody>
          <a:bodyPr vert="vert" wrap="square" rtlCol="0" anchor="ctr"/>
          <a:lstStyle/>
          <a:p>
            <a:pPr algn="ctr"/>
            <a:r>
              <a:rPr lang="en-US" sz="1600" b="1" dirty="0">
                <a:latin typeface="+mn-lt"/>
              </a:rPr>
              <a:t>Controlling </a:t>
            </a:r>
            <a:r>
              <a:rPr lang="en-US" sz="1600" b="1">
                <a:latin typeface="+mn-lt"/>
              </a:rPr>
              <a:t>(processes)</a:t>
            </a:r>
            <a:endParaRPr lang="en-US" sz="1100" b="1" dirty="0">
              <a:latin typeface="+mn-lt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1531635" y="4774620"/>
            <a:ext cx="9127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8F7D370B-C32B-42A7-BBB9-D1EB2CBE284A}"/>
              </a:ext>
            </a:extLst>
          </p:cNvPr>
          <p:cNvSpPr/>
          <p:nvPr/>
        </p:nvSpPr>
        <p:spPr bwMode="auto">
          <a:xfrm>
            <a:off x="5493612" y="669568"/>
            <a:ext cx="1430867" cy="1598306"/>
          </a:xfrm>
          <a:prstGeom prst="rect">
            <a:avLst/>
          </a:prstGeom>
          <a:pattFill prst="dkUpDiag">
            <a:fgClr>
              <a:srgbClr val="CC99FF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400" b="1" dirty="0">
                <a:latin typeface="+mn-lt"/>
              </a:rPr>
              <a:t>Mission Concept</a:t>
            </a:r>
          </a:p>
          <a:p>
            <a:pPr algn="ctr"/>
            <a:r>
              <a:rPr lang="en-US" sz="1200" b="1" dirty="0"/>
              <a:t>(Phase A)</a:t>
            </a:r>
            <a:endParaRPr lang="en-US" sz="1200" b="1" dirty="0"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82CCBCCA-7C1E-4883-81D3-C3B1F0DCC0D8}"/>
              </a:ext>
            </a:extLst>
          </p:cNvPr>
          <p:cNvSpPr/>
          <p:nvPr/>
        </p:nvSpPr>
        <p:spPr bwMode="auto">
          <a:xfrm>
            <a:off x="5493612" y="2255520"/>
            <a:ext cx="1430867" cy="750851"/>
          </a:xfrm>
          <a:prstGeom prst="rect">
            <a:avLst/>
          </a:prstGeom>
          <a:solidFill>
            <a:srgbClr val="CCFFCC"/>
          </a:solidFill>
          <a:ln w="38100">
            <a:noFill/>
            <a:round/>
            <a:headEnd/>
            <a:tailEnd/>
          </a:ln>
        </p:spPr>
        <p:txBody>
          <a:bodyPr wrap="none" rtlCol="0" anchor="ctr"/>
          <a:lstStyle/>
          <a:p>
            <a:pPr algn="ctr"/>
            <a:r>
              <a:rPr lang="en-US" sz="1400" b="1" dirty="0">
                <a:latin typeface="+mn-lt"/>
              </a:rPr>
              <a:t>Mission </a:t>
            </a:r>
          </a:p>
          <a:p>
            <a:pPr algn="ctr"/>
            <a:r>
              <a:rPr lang="en-US" sz="1400" b="1" dirty="0">
                <a:latin typeface="+mn-lt"/>
              </a:rPr>
              <a:t>Definition</a:t>
            </a:r>
          </a:p>
          <a:p>
            <a:pPr algn="ctr"/>
            <a:r>
              <a:rPr lang="en-US" sz="1200" b="1" dirty="0">
                <a:latin typeface="+mn-lt"/>
              </a:rPr>
              <a:t>(Phase B)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DB42A98B-5773-4D2E-AA50-A273EC19BC51}"/>
              </a:ext>
            </a:extLst>
          </p:cNvPr>
          <p:cNvSpPr/>
          <p:nvPr/>
        </p:nvSpPr>
        <p:spPr bwMode="auto">
          <a:xfrm>
            <a:off x="5493612" y="3006371"/>
            <a:ext cx="1430867" cy="1551682"/>
          </a:xfrm>
          <a:prstGeom prst="rect">
            <a:avLst/>
          </a:prstGeom>
          <a:pattFill prst="dkHorz">
            <a:fgClr>
              <a:srgbClr val="FFFF99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algn="ctr"/>
            <a:r>
              <a:rPr lang="en-US" sz="1400" b="1" dirty="0">
                <a:latin typeface="+mn-lt"/>
              </a:rPr>
              <a:t>Mission Implementation</a:t>
            </a:r>
          </a:p>
          <a:p>
            <a:pPr algn="ctr"/>
            <a:r>
              <a:rPr lang="en-US" sz="1200" b="1" dirty="0"/>
              <a:t>(Phase C/D)</a:t>
            </a:r>
            <a:endParaRPr lang="en-US" sz="1400" b="1" dirty="0"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67A50AC9-9C9A-48F5-A69F-53B0784C0C30}"/>
              </a:ext>
            </a:extLst>
          </p:cNvPr>
          <p:cNvSpPr/>
          <p:nvPr/>
        </p:nvSpPr>
        <p:spPr bwMode="auto">
          <a:xfrm>
            <a:off x="5493610" y="4559006"/>
            <a:ext cx="1430867" cy="651465"/>
          </a:xfrm>
          <a:prstGeom prst="rect">
            <a:avLst/>
          </a:prstGeom>
          <a:pattFill prst="dkHorz">
            <a:fgClr>
              <a:srgbClr val="FFFF99"/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lvl="0" algn="ctr"/>
            <a:r>
              <a:rPr lang="en-US" sz="1400" b="1" dirty="0">
                <a:solidFill>
                  <a:srgbClr val="000000"/>
                </a:solidFill>
                <a:latin typeface="Arial"/>
              </a:rPr>
              <a:t>Mission Operations</a:t>
            </a:r>
          </a:p>
          <a:p>
            <a:pPr lvl="0" algn="ctr"/>
            <a:r>
              <a:rPr lang="en-US" sz="1200" b="1" dirty="0">
                <a:solidFill>
                  <a:srgbClr val="000000"/>
                </a:solidFill>
                <a:latin typeface="Arial"/>
              </a:rPr>
              <a:t>(Phase E)</a:t>
            </a:r>
            <a:endParaRPr lang="en-US" sz="1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A642F320-F362-4711-A506-5B611A121C40}"/>
              </a:ext>
            </a:extLst>
          </p:cNvPr>
          <p:cNvSpPr txBox="1"/>
          <p:nvPr/>
        </p:nvSpPr>
        <p:spPr bwMode="auto">
          <a:xfrm>
            <a:off x="5356146" y="104492"/>
            <a:ext cx="1705792" cy="2462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charset="0"/>
              </a:rPr>
              <a:t>LTDP Phases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5DF2B71D-13A4-488E-9B8D-1595C3ECD117}"/>
              </a:ext>
            </a:extLst>
          </p:cNvPr>
          <p:cNvSpPr/>
          <p:nvPr/>
        </p:nvSpPr>
        <p:spPr bwMode="auto">
          <a:xfrm>
            <a:off x="5493610" y="5211424"/>
            <a:ext cx="1430867" cy="648051"/>
          </a:xfrm>
          <a:prstGeom prst="rect">
            <a:avLst/>
          </a:prstGeom>
          <a:pattFill prst="ltVert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38100">
            <a:noFill/>
            <a:round/>
            <a:headEnd/>
            <a:tailEnd/>
          </a:ln>
        </p:spPr>
        <p:txBody>
          <a:bodyPr wrap="square" rtlCol="0" anchor="ctr"/>
          <a:lstStyle/>
          <a:p>
            <a:pPr lvl="0" algn="ctr"/>
            <a:r>
              <a:rPr lang="en-US" sz="1400" b="1" dirty="0">
                <a:solidFill>
                  <a:srgbClr val="000000"/>
                </a:solidFill>
                <a:latin typeface="Arial"/>
              </a:rPr>
              <a:t>Post Mission</a:t>
            </a:r>
            <a:endParaRPr lang="en-US" sz="1050" b="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0606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D04988AE66541875CEF1D1EAB69F6" ma:contentTypeVersion="1" ma:contentTypeDescription="Create a new document." ma:contentTypeScope="" ma:versionID="26398497a2eff75914520d48467a3e0e">
  <xsd:schema xmlns:xsd="http://www.w3.org/2001/XMLSchema" xmlns:xs="http://www.w3.org/2001/XMLSchema" xmlns:p="http://schemas.microsoft.com/office/2006/metadata/properties" xmlns:ns2="c623a385-648b-4ec1-8991-b987a047f970" targetNamespace="http://schemas.microsoft.com/office/2006/metadata/properties" ma:root="true" ma:fieldsID="b8987b58e36fecd731eccdff090fb3eb" ns2:_="">
    <xsd:import namespace="c623a385-648b-4ec1-8991-b987a047f97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23a385-648b-4ec1-8991-b987a047f9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459AED-50D4-4238-B5C2-5C47ED359163}"/>
</file>

<file path=customXml/itemProps2.xml><?xml version="1.0" encoding="utf-8"?>
<ds:datastoreItem xmlns:ds="http://schemas.openxmlformats.org/officeDocument/2006/customXml" ds:itemID="{2E09BC14-33DA-4275-97DB-5EB7807C6EAA}"/>
</file>

<file path=customXml/itemProps3.xml><?xml version="1.0" encoding="utf-8"?>
<ds:datastoreItem xmlns:ds="http://schemas.openxmlformats.org/officeDocument/2006/customXml" ds:itemID="{DD77B985-1840-449B-95CC-F21BA7AEA329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145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User</cp:lastModifiedBy>
  <cp:revision>53</cp:revision>
  <dcterms:created xsi:type="dcterms:W3CDTF">2015-08-11T16:00:41Z</dcterms:created>
  <dcterms:modified xsi:type="dcterms:W3CDTF">2023-07-24T19:45:59Z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0x010100ECFD04988AE66541875CEF1D1EAB69F6</vt:lpwstr>
  </property>
</Properties>
</file>