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58" r:id="rId3"/>
    <p:sldId id="262" r:id="rId4"/>
    <p:sldId id="263" r:id="rId5"/>
    <p:sldId id="261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28F4015-499D-49A5-9EF3-D1946D7E8163}">
          <p14:sldIdLst>
            <p14:sldId id="257"/>
            <p14:sldId id="258"/>
            <p14:sldId id="262"/>
            <p14:sldId id="263"/>
            <p14:sldId id="261"/>
          </p14:sldIdLst>
        </p14:section>
        <p14:section name="Relevant standards" id="{B9F9BE08-378C-4160-97ED-804CCDC4527E}">
          <p14:sldIdLst>
            <p14:sldId id="264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6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gnacio Aguilar Sanchez" userId="02b280f3-1393-4f04-af9e-d392a334d86e" providerId="ADAL" clId="{8380CF29-1093-4E55-9CF3-EAB2F9A9B2A7}"/>
    <pc:docChg chg="custSel modSld">
      <pc:chgData name="Ignacio Aguilar Sanchez" userId="02b280f3-1393-4f04-af9e-d392a334d86e" providerId="ADAL" clId="{8380CF29-1093-4E55-9CF3-EAB2F9A9B2A7}" dt="2024-05-06T10:16:02.408" v="1148" actId="13926"/>
      <pc:docMkLst>
        <pc:docMk/>
      </pc:docMkLst>
      <pc:sldChg chg="modSp mod">
        <pc:chgData name="Ignacio Aguilar Sanchez" userId="02b280f3-1393-4f04-af9e-d392a334d86e" providerId="ADAL" clId="{8380CF29-1093-4E55-9CF3-EAB2F9A9B2A7}" dt="2024-05-06T10:02:44.462" v="47" actId="115"/>
        <pc:sldMkLst>
          <pc:docMk/>
          <pc:sldMk cId="91924719" sldId="264"/>
        </pc:sldMkLst>
        <pc:graphicFrameChg chg="modGraphic">
          <ac:chgData name="Ignacio Aguilar Sanchez" userId="02b280f3-1393-4f04-af9e-d392a334d86e" providerId="ADAL" clId="{8380CF29-1093-4E55-9CF3-EAB2F9A9B2A7}" dt="2024-05-06T10:02:44.462" v="47" actId="115"/>
          <ac:graphicFrameMkLst>
            <pc:docMk/>
            <pc:sldMk cId="91924719" sldId="264"/>
            <ac:graphicFrameMk id="4" creationId="{5EBADD42-531C-E572-4B18-133A9D0A687E}"/>
          </ac:graphicFrameMkLst>
        </pc:graphicFrameChg>
      </pc:sldChg>
      <pc:sldChg chg="modSp mod">
        <pc:chgData name="Ignacio Aguilar Sanchez" userId="02b280f3-1393-4f04-af9e-d392a334d86e" providerId="ADAL" clId="{8380CF29-1093-4E55-9CF3-EAB2F9A9B2A7}" dt="2024-05-06T10:04:14.396" v="101" actId="20577"/>
        <pc:sldMkLst>
          <pc:docMk/>
          <pc:sldMk cId="3373814997" sldId="265"/>
        </pc:sldMkLst>
        <pc:graphicFrameChg chg="modGraphic">
          <ac:chgData name="Ignacio Aguilar Sanchez" userId="02b280f3-1393-4f04-af9e-d392a334d86e" providerId="ADAL" clId="{8380CF29-1093-4E55-9CF3-EAB2F9A9B2A7}" dt="2024-05-06T10:04:14.396" v="101" actId="20577"/>
          <ac:graphicFrameMkLst>
            <pc:docMk/>
            <pc:sldMk cId="3373814997" sldId="265"/>
            <ac:graphicFrameMk id="4" creationId="{5EBADD42-531C-E572-4B18-133A9D0A687E}"/>
          </ac:graphicFrameMkLst>
        </pc:graphicFrameChg>
      </pc:sldChg>
      <pc:sldChg chg="modSp mod">
        <pc:chgData name="Ignacio Aguilar Sanchez" userId="02b280f3-1393-4f04-af9e-d392a334d86e" providerId="ADAL" clId="{8380CF29-1093-4E55-9CF3-EAB2F9A9B2A7}" dt="2024-05-06T10:16:02.408" v="1148" actId="13926"/>
        <pc:sldMkLst>
          <pc:docMk/>
          <pc:sldMk cId="1950347351" sldId="266"/>
        </pc:sldMkLst>
        <pc:graphicFrameChg chg="modGraphic">
          <ac:chgData name="Ignacio Aguilar Sanchez" userId="02b280f3-1393-4f04-af9e-d392a334d86e" providerId="ADAL" clId="{8380CF29-1093-4E55-9CF3-EAB2F9A9B2A7}" dt="2024-05-06T10:16:02.408" v="1148" actId="13926"/>
          <ac:graphicFrameMkLst>
            <pc:docMk/>
            <pc:sldMk cId="1950347351" sldId="266"/>
            <ac:graphicFrameMk id="4" creationId="{5EBADD42-531C-E572-4B18-133A9D0A687E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9F4E1-5ECA-41F8-BDF5-DB67CAF3FDFF}" type="datetimeFigureOut">
              <a:rPr lang="en-GB" smtClean="0"/>
              <a:t>06/05/2024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3FAFD-BC50-41E7-8196-F2605C36EF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865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3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6C0865-1E04-4EDC-8E8D-E93BEE8F9F18}" type="slidenum">
              <a:rPr kumimoji="0" lang="en-U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36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0086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B864C-4639-42CF-911A-944AAD9827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8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5A052-61AD-4CAD-BC35-1F06D1079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35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BD91F-C470-4894-A76A-BE3355D8C3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92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838201"/>
            <a:ext cx="10972800" cy="5287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A0816-E517-4603-9EC7-F200D9EC5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70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990600"/>
            <a:ext cx="10972800" cy="51355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64C56-870E-4EE0-AB78-6714989EBD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67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914401"/>
            <a:ext cx="10972800" cy="52117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AC460-B79F-486A-9B66-D78439992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79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  <a:prstGeom prst="rect">
            <a:avLst/>
          </a:prstGeom>
        </p:spPr>
        <p:txBody>
          <a:bodyPr/>
          <a:lstStyle>
            <a:lvl1pPr marL="346075" indent="-346075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"/>
              <a:defRPr b="0"/>
            </a:lvl1pPr>
            <a:lvl2pPr marL="684213" indent="-3365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"/>
              <a:defRPr sz="2400" b="0"/>
            </a:lvl2pPr>
            <a:lvl3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"/>
              <a:defRPr sz="2200" b="0"/>
            </a:lvl3pPr>
            <a:lvl4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"/>
              <a:defRPr b="0"/>
            </a:lvl4pPr>
            <a:lvl5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"/>
              <a:defRPr sz="18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E6701-7125-43E0-8268-739018118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71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96026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322338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8AFD7-58B7-4D4F-84B0-658BD2B81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62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90600"/>
            <a:ext cx="5384800" cy="5135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90600"/>
            <a:ext cx="5384800" cy="5135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576D9-0004-4B5A-A8BD-A069E646B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29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373CD-B7F0-4829-852E-34755187BF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99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6DBB5-1FC3-4A7F-A21A-11B4D61A5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045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C76ED-7C72-4A30-9F26-0B1FC0B42F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38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AD80D-2630-472C-93E3-0344B44A6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379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AA9AD-347D-421A-BAF4-BB0A9EA8B2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31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429" name="Line 829"/>
          <p:cNvSpPr>
            <a:spLocks noChangeShapeType="1"/>
          </p:cNvSpPr>
          <p:nvPr/>
        </p:nvSpPr>
        <p:spPr bwMode="auto">
          <a:xfrm>
            <a:off x="144380" y="838200"/>
            <a:ext cx="11810914" cy="0"/>
          </a:xfrm>
          <a:prstGeom prst="line">
            <a:avLst/>
          </a:prstGeom>
          <a:noFill/>
          <a:ln w="1651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/>
          </a:p>
        </p:txBody>
      </p:sp>
      <p:sp>
        <p:nvSpPr>
          <p:cNvPr id="540648" name="Rectangle 202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473826"/>
            <a:ext cx="28448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pPr>
              <a:defRPr/>
            </a:pPr>
            <a:fld id="{1531F4F6-67AC-4E70-9FDD-B4038FE54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3F9E9C-7D9E-C506-55F2-398342FCD3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79" y="68707"/>
            <a:ext cx="1605435" cy="65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613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sz="2500" b="1">
          <a:solidFill>
            <a:schemeClr val="tx1"/>
          </a:solidFill>
          <a:latin typeface="+mn-lt"/>
          <a:ea typeface="+mn-ea"/>
          <a:cs typeface="+mn-cs"/>
        </a:defRPr>
      </a:lvl1pPr>
      <a:lvl2pPr marL="568325" indent="-222250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sz="2200" b="1">
          <a:solidFill>
            <a:schemeClr val="tx1"/>
          </a:solidFill>
          <a:latin typeface="+mn-lt"/>
        </a:defRPr>
      </a:lvl2pPr>
      <a:lvl3pPr marL="914400" indent="-231775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-"/>
        <a:defRPr sz="2400" b="1">
          <a:solidFill>
            <a:schemeClr val="tx1"/>
          </a:solidFill>
          <a:latin typeface="+mn-lt"/>
        </a:defRPr>
      </a:lvl3pPr>
      <a:lvl4pPr marL="1260475" indent="-231775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-"/>
        <a:defRPr sz="2000" b="1">
          <a:solidFill>
            <a:schemeClr val="tx1"/>
          </a:solidFill>
          <a:latin typeface="+mn-lt"/>
        </a:defRPr>
      </a:lvl4pPr>
      <a:lvl5pPr marL="15970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sz="2000" b="1">
          <a:solidFill>
            <a:schemeClr val="tx1"/>
          </a:solidFill>
          <a:latin typeface="+mn-lt"/>
        </a:defRPr>
      </a:lvl5pPr>
      <a:lvl6pPr marL="20542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b="1">
          <a:solidFill>
            <a:schemeClr val="tx1"/>
          </a:solidFill>
          <a:latin typeface="+mn-lt"/>
        </a:defRPr>
      </a:lvl6pPr>
      <a:lvl7pPr marL="25114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b="1">
          <a:solidFill>
            <a:schemeClr val="tx1"/>
          </a:solidFill>
          <a:latin typeface="+mn-lt"/>
        </a:defRPr>
      </a:lvl7pPr>
      <a:lvl8pPr marL="29686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b="1">
          <a:solidFill>
            <a:schemeClr val="tx1"/>
          </a:solidFill>
          <a:latin typeface="+mn-lt"/>
        </a:defRPr>
      </a:lvl8pPr>
      <a:lvl9pPr marL="34258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D50378-6D8C-1365-2B1F-207029B28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93722"/>
            <a:ext cx="12192000" cy="217192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473CBC-C741-EFA5-14D5-73AC9C5832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46DBB5-1FC3-4A7F-A21A-11B4D61A50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448B3967-9473-1A4D-4522-D67F2A7B8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7112" y="1378529"/>
            <a:ext cx="7597775" cy="2492990"/>
          </a:xfrm>
          <a:prstGeom prst="rect">
            <a:avLst/>
          </a:prstGeom>
          <a:noFill/>
          <a:ln w="76200">
            <a:solidFill>
              <a:srgbClr val="000099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ＭＳ Ｐゴシック" charset="-128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charset="-128"/>
              </a:rPr>
              <a:t>CCSDS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charset="-128"/>
              </a:rPr>
              <a:t>Space Link Service Area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charset="-128"/>
              </a:rPr>
              <a:t>Overview for LIF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charset="0"/>
              <a:ea typeface="ＭＳ Ｐゴシック" charset="-128"/>
            </a:endParaRP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C53A4894-F081-3852-D39F-C61B67321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128" y="3858555"/>
            <a:ext cx="4387741" cy="192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Ignacio Aguilar Sánchez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Lunar Interoperability Forum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1" i="0" u="sng" strike="noStrike" kern="0" cap="none" spc="0" normalizeH="0" baseline="0" noProof="0" dirty="0">
              <a:ln>
                <a:noFill/>
              </a:ln>
              <a:solidFill>
                <a:srgbClr val="618FFD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7 May 2024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sng" strike="noStrike" kern="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2467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B7D1C21-33EE-0D43-BA4D-6BB38755D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Space Link Services in CCSDS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A97DA-76C9-B88E-6F03-6A89517140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E6701-7125-43E0-8268-7390181182C0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ACCEA452-E956-2E76-18E7-89A96052D50D}"/>
              </a:ext>
            </a:extLst>
          </p:cNvPr>
          <p:cNvGrpSpPr/>
          <p:nvPr/>
        </p:nvGrpSpPr>
        <p:grpSpPr>
          <a:xfrm>
            <a:off x="1970935" y="1911100"/>
            <a:ext cx="7794467" cy="2754522"/>
            <a:chOff x="648204" y="1970299"/>
            <a:chExt cx="7794467" cy="2754522"/>
          </a:xfrm>
        </p:grpSpPr>
        <p:cxnSp>
          <p:nvCxnSpPr>
            <p:cNvPr id="168" name="Straight Connector 452">
              <a:extLst>
                <a:ext uri="{FF2B5EF4-FFF2-40B4-BE49-F238E27FC236}">
                  <a16:creationId xmlns:a16="http://schemas.microsoft.com/office/drawing/2014/main" id="{54D671BC-7022-456B-91BC-ABDB942BD1FD}"/>
                </a:ext>
              </a:extLst>
            </p:cNvPr>
            <p:cNvCxnSpPr>
              <a:cxnSpLocks noChangeShapeType="1"/>
            </p:cNvCxnSpPr>
            <p:nvPr/>
          </p:nvCxnSpPr>
          <p:spPr bwMode="ltGray">
            <a:xfrm>
              <a:off x="6021329" y="2741109"/>
              <a:ext cx="1479482" cy="42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9" name="Straight Connector 452">
              <a:extLst>
                <a:ext uri="{FF2B5EF4-FFF2-40B4-BE49-F238E27FC236}">
                  <a16:creationId xmlns:a16="http://schemas.microsoft.com/office/drawing/2014/main" id="{96764F64-EFA9-1A08-839F-432F0917CA2F}"/>
                </a:ext>
              </a:extLst>
            </p:cNvPr>
            <p:cNvCxnSpPr>
              <a:cxnSpLocks noChangeShapeType="1"/>
            </p:cNvCxnSpPr>
            <p:nvPr/>
          </p:nvCxnSpPr>
          <p:spPr bwMode="ltGray">
            <a:xfrm>
              <a:off x="6056635" y="4010293"/>
              <a:ext cx="168118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0" name="Straight Connector 520">
              <a:extLst>
                <a:ext uri="{FF2B5EF4-FFF2-40B4-BE49-F238E27FC236}">
                  <a16:creationId xmlns:a16="http://schemas.microsoft.com/office/drawing/2014/main" id="{9C23EB23-950E-F676-3165-8A5A6E44347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 flipV="1">
              <a:off x="4305787" y="2741937"/>
              <a:ext cx="1326698" cy="95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1" name="Straight Connector 520">
              <a:extLst>
                <a:ext uri="{FF2B5EF4-FFF2-40B4-BE49-F238E27FC236}">
                  <a16:creationId xmlns:a16="http://schemas.microsoft.com/office/drawing/2014/main" id="{7C998F71-14E9-E5ED-9153-A809C2A333A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 flipV="1">
              <a:off x="4307684" y="3994168"/>
              <a:ext cx="1326698" cy="95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72" name="Freeform 492">
              <a:extLst>
                <a:ext uri="{FF2B5EF4-FFF2-40B4-BE49-F238E27FC236}">
                  <a16:creationId xmlns:a16="http://schemas.microsoft.com/office/drawing/2014/main" id="{5260E218-B3D6-550E-7BF5-455120BD13B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548843" y="1970299"/>
              <a:ext cx="1248991" cy="751276"/>
            </a:xfrm>
            <a:custGeom>
              <a:avLst/>
              <a:gdLst>
                <a:gd name="T0" fmla="*/ 1259681 w 1259681"/>
                <a:gd name="T1" fmla="*/ 0 h 893864"/>
                <a:gd name="T2" fmla="*/ 831056 w 1259681"/>
                <a:gd name="T3" fmla="*/ 677344 h 893864"/>
                <a:gd name="T4" fmla="*/ 0 w 1259681"/>
                <a:gd name="T5" fmla="*/ 690441 h 893864"/>
                <a:gd name="T6" fmla="*/ 0 60000 65536"/>
                <a:gd name="T7" fmla="*/ 0 60000 65536"/>
                <a:gd name="T8" fmla="*/ 0 60000 65536"/>
                <a:gd name="T9" fmla="*/ 0 w 1259681"/>
                <a:gd name="T10" fmla="*/ 0 h 893864"/>
                <a:gd name="T11" fmla="*/ 1259681 w 1259681"/>
                <a:gd name="T12" fmla="*/ 893864 h 893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59681" h="893864">
                  <a:moveTo>
                    <a:pt x="1259681" y="0"/>
                  </a:moveTo>
                  <a:lnTo>
                    <a:pt x="831056" y="876906"/>
                  </a:lnTo>
                  <a:lnTo>
                    <a:pt x="0" y="89386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3" name="Freeform 492">
              <a:extLst>
                <a:ext uri="{FF2B5EF4-FFF2-40B4-BE49-F238E27FC236}">
                  <a16:creationId xmlns:a16="http://schemas.microsoft.com/office/drawing/2014/main" id="{F8C6D8F3-260B-BEAD-9EC8-E4033A2DC4C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609148" y="2481371"/>
              <a:ext cx="2200491" cy="242239"/>
            </a:xfrm>
            <a:custGeom>
              <a:avLst/>
              <a:gdLst>
                <a:gd name="T0" fmla="*/ 2219325 w 2219325"/>
                <a:gd name="T1" fmla="*/ 0 h 288215"/>
                <a:gd name="T2" fmla="*/ 1790715 w 2219325"/>
                <a:gd name="T3" fmla="*/ 207655 h 288215"/>
                <a:gd name="T4" fmla="*/ 0 w 2219325"/>
                <a:gd name="T5" fmla="*/ 222625 h 288215"/>
                <a:gd name="T6" fmla="*/ 0 60000 65536"/>
                <a:gd name="T7" fmla="*/ 0 60000 65536"/>
                <a:gd name="T8" fmla="*/ 0 60000 65536"/>
                <a:gd name="T9" fmla="*/ 0 w 2219325"/>
                <a:gd name="T10" fmla="*/ 0 h 288215"/>
                <a:gd name="T11" fmla="*/ 2219325 w 2219325"/>
                <a:gd name="T12" fmla="*/ 288215 h 2882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9325" h="288215">
                  <a:moveTo>
                    <a:pt x="2219325" y="0"/>
                  </a:moveTo>
                  <a:lnTo>
                    <a:pt x="1790700" y="268835"/>
                  </a:lnTo>
                  <a:lnTo>
                    <a:pt x="0" y="288215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4" name="Freeform 492">
              <a:extLst>
                <a:ext uri="{FF2B5EF4-FFF2-40B4-BE49-F238E27FC236}">
                  <a16:creationId xmlns:a16="http://schemas.microsoft.com/office/drawing/2014/main" id="{0ED86A77-63B7-8F46-FC7E-EDED98D0F4B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48204" y="3625684"/>
              <a:ext cx="3104769" cy="342010"/>
            </a:xfrm>
            <a:custGeom>
              <a:avLst/>
              <a:gdLst>
                <a:gd name="T0" fmla="*/ 3131343 w 3131343"/>
                <a:gd name="T1" fmla="*/ 0 h 406921"/>
                <a:gd name="T2" fmla="*/ 2105025 w 3131343"/>
                <a:gd name="T3" fmla="*/ 303103 h 406921"/>
                <a:gd name="T4" fmla="*/ 0 w 3131343"/>
                <a:gd name="T5" fmla="*/ 314328 h 406921"/>
                <a:gd name="T6" fmla="*/ 0 60000 65536"/>
                <a:gd name="T7" fmla="*/ 0 60000 65536"/>
                <a:gd name="T8" fmla="*/ 0 60000 65536"/>
                <a:gd name="T9" fmla="*/ 0 w 3131343"/>
                <a:gd name="T10" fmla="*/ 0 h 406921"/>
                <a:gd name="T11" fmla="*/ 3131343 w 3131343"/>
                <a:gd name="T12" fmla="*/ 406921 h 4069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31343" h="406921">
                  <a:moveTo>
                    <a:pt x="3131343" y="0"/>
                  </a:moveTo>
                  <a:lnTo>
                    <a:pt x="2105024" y="392387"/>
                  </a:lnTo>
                  <a:lnTo>
                    <a:pt x="0" y="40692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5" name="Freeform 492">
              <a:extLst>
                <a:ext uri="{FF2B5EF4-FFF2-40B4-BE49-F238E27FC236}">
                  <a16:creationId xmlns:a16="http://schemas.microsoft.com/office/drawing/2014/main" id="{E6B0BAFE-7FA8-726D-CF9C-3C741E63B75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15002" y="3961586"/>
              <a:ext cx="2835611" cy="358423"/>
            </a:xfrm>
            <a:custGeom>
              <a:avLst/>
              <a:gdLst>
                <a:gd name="T0" fmla="*/ 2859881 w 2859881"/>
                <a:gd name="T1" fmla="*/ 329415 h 426449"/>
                <a:gd name="T2" fmla="*/ 1924064 w 2859881"/>
                <a:gd name="T3" fmla="*/ 1 h 426449"/>
                <a:gd name="T4" fmla="*/ 0 w 2859881"/>
                <a:gd name="T5" fmla="*/ 0 h 426449"/>
                <a:gd name="T6" fmla="*/ 0 60000 65536"/>
                <a:gd name="T7" fmla="*/ 0 60000 65536"/>
                <a:gd name="T8" fmla="*/ 0 60000 65536"/>
                <a:gd name="T9" fmla="*/ 0 w 2859881"/>
                <a:gd name="T10" fmla="*/ 0 h 426449"/>
                <a:gd name="T11" fmla="*/ 2859881 w 2859881"/>
                <a:gd name="T12" fmla="*/ 426449 h 4264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59881" h="426449">
                  <a:moveTo>
                    <a:pt x="2859881" y="426449"/>
                  </a:moveTo>
                  <a:lnTo>
                    <a:pt x="1924049" y="1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6" name="Freeform 492">
              <a:extLst>
                <a:ext uri="{FF2B5EF4-FFF2-40B4-BE49-F238E27FC236}">
                  <a16:creationId xmlns:a16="http://schemas.microsoft.com/office/drawing/2014/main" id="{E3E8840E-C25D-E7DF-17B5-D5FACE3495C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13288" y="2735828"/>
              <a:ext cx="2891629" cy="377879"/>
            </a:xfrm>
            <a:custGeom>
              <a:avLst/>
              <a:gdLst>
                <a:gd name="T0" fmla="*/ 2993231 w 2993231"/>
                <a:gd name="T1" fmla="*/ 344374 h 445830"/>
                <a:gd name="T2" fmla="*/ 2469357 w 2993231"/>
                <a:gd name="T3" fmla="*/ 0 h 445830"/>
                <a:gd name="T4" fmla="*/ 0 w 2993231"/>
                <a:gd name="T5" fmla="*/ 1870 h 445830"/>
                <a:gd name="T6" fmla="*/ 0 60000 65536"/>
                <a:gd name="T7" fmla="*/ 0 60000 65536"/>
                <a:gd name="T8" fmla="*/ 0 60000 65536"/>
                <a:gd name="T9" fmla="*/ 0 w 2993231"/>
                <a:gd name="T10" fmla="*/ 0 h 445830"/>
                <a:gd name="T11" fmla="*/ 2993231 w 2993231"/>
                <a:gd name="T12" fmla="*/ 445830 h 445830"/>
                <a:gd name="connsiteX0" fmla="*/ 2993231 w 2993231"/>
                <a:gd name="connsiteY0" fmla="*/ 445830 h 445830"/>
                <a:gd name="connsiteX1" fmla="*/ 2469356 w 2993231"/>
                <a:gd name="connsiteY1" fmla="*/ 0 h 445830"/>
                <a:gd name="connsiteX2" fmla="*/ 353301 w 2993231"/>
                <a:gd name="connsiteY2" fmla="*/ 1898 h 445830"/>
                <a:gd name="connsiteX3" fmla="*/ 0 w 2993231"/>
                <a:gd name="connsiteY3" fmla="*/ 2421 h 445830"/>
                <a:gd name="connsiteX0" fmla="*/ 2916379 w 2916379"/>
                <a:gd name="connsiteY0" fmla="*/ 445830 h 445830"/>
                <a:gd name="connsiteX1" fmla="*/ 2392504 w 2916379"/>
                <a:gd name="connsiteY1" fmla="*/ 0 h 445830"/>
                <a:gd name="connsiteX2" fmla="*/ 276449 w 2916379"/>
                <a:gd name="connsiteY2" fmla="*/ 1898 h 445830"/>
                <a:gd name="connsiteX3" fmla="*/ 0 w 2916379"/>
                <a:gd name="connsiteY3" fmla="*/ 268742 h 445830"/>
                <a:gd name="connsiteX0" fmla="*/ 2916379 w 2916379"/>
                <a:gd name="connsiteY0" fmla="*/ 449598 h 449598"/>
                <a:gd name="connsiteX1" fmla="*/ 2392504 w 2916379"/>
                <a:gd name="connsiteY1" fmla="*/ 3768 h 449598"/>
                <a:gd name="connsiteX2" fmla="*/ 468580 w 2916379"/>
                <a:gd name="connsiteY2" fmla="*/ 0 h 449598"/>
                <a:gd name="connsiteX3" fmla="*/ 0 w 2916379"/>
                <a:gd name="connsiteY3" fmla="*/ 272510 h 449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16379" h="449598">
                  <a:moveTo>
                    <a:pt x="2916379" y="449598"/>
                  </a:moveTo>
                  <a:lnTo>
                    <a:pt x="2392504" y="3768"/>
                  </a:lnTo>
                  <a:lnTo>
                    <a:pt x="468580" y="0"/>
                  </a:lnTo>
                  <a:lnTo>
                    <a:pt x="0" y="27251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7" name="Freeform 163">
              <a:extLst>
                <a:ext uri="{FF2B5EF4-FFF2-40B4-BE49-F238E27FC236}">
                  <a16:creationId xmlns:a16="http://schemas.microsoft.com/office/drawing/2014/main" id="{677259CD-8B97-7B56-B261-2FC95256A4B3}"/>
                </a:ext>
              </a:extLst>
            </p:cNvPr>
            <p:cNvSpPr/>
            <p:nvPr/>
          </p:nvSpPr>
          <p:spPr bwMode="auto">
            <a:xfrm>
              <a:off x="7693201" y="2743203"/>
              <a:ext cx="749470" cy="1225118"/>
            </a:xfrm>
            <a:custGeom>
              <a:avLst/>
              <a:gdLst>
                <a:gd name="connsiteX0" fmla="*/ 0 w 1145219"/>
                <a:gd name="connsiteY0" fmla="*/ 0 h 1269506"/>
                <a:gd name="connsiteX1" fmla="*/ 1145219 w 1145219"/>
                <a:gd name="connsiteY1" fmla="*/ 8877 h 1269506"/>
                <a:gd name="connsiteX2" fmla="*/ 1136341 w 1145219"/>
                <a:gd name="connsiteY2" fmla="*/ 1269506 h 1269506"/>
                <a:gd name="connsiteX3" fmla="*/ 8877 w 1145219"/>
                <a:gd name="connsiteY3" fmla="*/ 1269506 h 1269506"/>
                <a:gd name="connsiteX4" fmla="*/ 8877 w 1145219"/>
                <a:gd name="connsiteY4" fmla="*/ 1269506 h 126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5219" h="1269506">
                  <a:moveTo>
                    <a:pt x="0" y="0"/>
                  </a:moveTo>
                  <a:lnTo>
                    <a:pt x="1145219" y="8877"/>
                  </a:lnTo>
                  <a:cubicBezTo>
                    <a:pt x="1142260" y="429087"/>
                    <a:pt x="1139300" y="849296"/>
                    <a:pt x="1136341" y="1269506"/>
                  </a:cubicBezTo>
                  <a:lnTo>
                    <a:pt x="8877" y="1269506"/>
                  </a:lnTo>
                  <a:lnTo>
                    <a:pt x="8877" y="1269506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8" name="Freeform 492">
              <a:extLst>
                <a:ext uri="{FF2B5EF4-FFF2-40B4-BE49-F238E27FC236}">
                  <a16:creationId xmlns:a16="http://schemas.microsoft.com/office/drawing/2014/main" id="{E1CAF457-A7FF-C5C4-F7EE-99D9F3A5899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600926" y="4018736"/>
              <a:ext cx="1225886" cy="706085"/>
            </a:xfrm>
            <a:custGeom>
              <a:avLst/>
              <a:gdLst>
                <a:gd name="T0" fmla="*/ 2859881 w 2859881"/>
                <a:gd name="T1" fmla="*/ 329415 h 426449"/>
                <a:gd name="T2" fmla="*/ 1924064 w 2859881"/>
                <a:gd name="T3" fmla="*/ 1 h 426449"/>
                <a:gd name="T4" fmla="*/ 0 w 2859881"/>
                <a:gd name="T5" fmla="*/ 0 h 426449"/>
                <a:gd name="T6" fmla="*/ 0 60000 65536"/>
                <a:gd name="T7" fmla="*/ 0 60000 65536"/>
                <a:gd name="T8" fmla="*/ 0 60000 65536"/>
                <a:gd name="T9" fmla="*/ 0 w 2859881"/>
                <a:gd name="T10" fmla="*/ 0 h 426449"/>
                <a:gd name="T11" fmla="*/ 2859881 w 2859881"/>
                <a:gd name="T12" fmla="*/ 426449 h 426449"/>
                <a:gd name="connsiteX0" fmla="*/ 2490029 w 2490029"/>
                <a:gd name="connsiteY0" fmla="*/ 630439 h 630439"/>
                <a:gd name="connsiteX1" fmla="*/ 1924049 w 2490029"/>
                <a:gd name="connsiteY1" fmla="*/ 1 h 630439"/>
                <a:gd name="connsiteX2" fmla="*/ 0 w 2490029"/>
                <a:gd name="connsiteY2" fmla="*/ 0 h 630439"/>
                <a:gd name="connsiteX0" fmla="*/ 2490029 w 2490029"/>
                <a:gd name="connsiteY0" fmla="*/ 840095 h 840095"/>
                <a:gd name="connsiteX1" fmla="*/ 1813574 w 2490029"/>
                <a:gd name="connsiteY1" fmla="*/ 0 h 840095"/>
                <a:gd name="connsiteX2" fmla="*/ 0 w 2490029"/>
                <a:gd name="connsiteY2" fmla="*/ 209656 h 840095"/>
                <a:gd name="connsiteX0" fmla="*/ 1236378 w 1236378"/>
                <a:gd name="connsiteY0" fmla="*/ 840095 h 840095"/>
                <a:gd name="connsiteX1" fmla="*/ 559923 w 1236378"/>
                <a:gd name="connsiteY1" fmla="*/ 0 h 840095"/>
                <a:gd name="connsiteX2" fmla="*/ 0 w 1236378"/>
                <a:gd name="connsiteY2" fmla="*/ 0 h 8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6378" h="840095">
                  <a:moveTo>
                    <a:pt x="1236378" y="840095"/>
                  </a:moveTo>
                  <a:lnTo>
                    <a:pt x="559923" y="0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941E58C1-B123-38A1-9F60-C1C681602752}"/>
              </a:ext>
            </a:extLst>
          </p:cNvPr>
          <p:cNvGrpSpPr/>
          <p:nvPr/>
        </p:nvGrpSpPr>
        <p:grpSpPr>
          <a:xfrm>
            <a:off x="1970935" y="1911100"/>
            <a:ext cx="7794467" cy="2754522"/>
            <a:chOff x="648204" y="1970299"/>
            <a:chExt cx="7794467" cy="2754522"/>
          </a:xfrm>
        </p:grpSpPr>
        <p:cxnSp>
          <p:nvCxnSpPr>
            <p:cNvPr id="180" name="Straight Connector 452">
              <a:extLst>
                <a:ext uri="{FF2B5EF4-FFF2-40B4-BE49-F238E27FC236}">
                  <a16:creationId xmlns:a16="http://schemas.microsoft.com/office/drawing/2014/main" id="{16B031D3-6F79-C396-F42A-5913E596AB7D}"/>
                </a:ext>
              </a:extLst>
            </p:cNvPr>
            <p:cNvCxnSpPr>
              <a:cxnSpLocks noChangeShapeType="1"/>
            </p:cNvCxnSpPr>
            <p:nvPr/>
          </p:nvCxnSpPr>
          <p:spPr bwMode="ltGray">
            <a:xfrm>
              <a:off x="6021329" y="2741109"/>
              <a:ext cx="1479482" cy="4216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</p:cxnSp>
        <p:cxnSp>
          <p:nvCxnSpPr>
            <p:cNvPr id="181" name="Straight Connector 452">
              <a:extLst>
                <a:ext uri="{FF2B5EF4-FFF2-40B4-BE49-F238E27FC236}">
                  <a16:creationId xmlns:a16="http://schemas.microsoft.com/office/drawing/2014/main" id="{41FF0BB8-42A8-C58E-C215-3E3E0B74483E}"/>
                </a:ext>
              </a:extLst>
            </p:cNvPr>
            <p:cNvCxnSpPr>
              <a:cxnSpLocks noChangeShapeType="1"/>
            </p:cNvCxnSpPr>
            <p:nvPr/>
          </p:nvCxnSpPr>
          <p:spPr bwMode="ltGray">
            <a:xfrm>
              <a:off x="6056635" y="4010293"/>
              <a:ext cx="1681187" cy="0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</p:cxnSp>
        <p:cxnSp>
          <p:nvCxnSpPr>
            <p:cNvPr id="182" name="Straight Connector 520">
              <a:extLst>
                <a:ext uri="{FF2B5EF4-FFF2-40B4-BE49-F238E27FC236}">
                  <a16:creationId xmlns:a16="http://schemas.microsoft.com/office/drawing/2014/main" id="{D5FE13B7-CBA9-FDA3-8375-594659A11C0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 flipV="1">
              <a:off x="4305787" y="2741937"/>
              <a:ext cx="1326698" cy="9567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</p:cxnSp>
        <p:cxnSp>
          <p:nvCxnSpPr>
            <p:cNvPr id="183" name="Straight Connector 520">
              <a:extLst>
                <a:ext uri="{FF2B5EF4-FFF2-40B4-BE49-F238E27FC236}">
                  <a16:creationId xmlns:a16="http://schemas.microsoft.com/office/drawing/2014/main" id="{4BEEE219-9830-EE78-0EA6-B8E9E8B2F04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 flipV="1">
              <a:off x="4307684" y="3994168"/>
              <a:ext cx="1326698" cy="9567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</p:cxnSp>
        <p:sp>
          <p:nvSpPr>
            <p:cNvPr id="184" name="Freeform 492">
              <a:extLst>
                <a:ext uri="{FF2B5EF4-FFF2-40B4-BE49-F238E27FC236}">
                  <a16:creationId xmlns:a16="http://schemas.microsoft.com/office/drawing/2014/main" id="{A00C1EC5-D6C0-EDCE-A214-1D95CEF6E03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548843" y="1970299"/>
              <a:ext cx="1248991" cy="751276"/>
            </a:xfrm>
            <a:custGeom>
              <a:avLst/>
              <a:gdLst>
                <a:gd name="T0" fmla="*/ 1259681 w 1259681"/>
                <a:gd name="T1" fmla="*/ 0 h 893864"/>
                <a:gd name="T2" fmla="*/ 831056 w 1259681"/>
                <a:gd name="T3" fmla="*/ 677344 h 893864"/>
                <a:gd name="T4" fmla="*/ 0 w 1259681"/>
                <a:gd name="T5" fmla="*/ 690441 h 893864"/>
                <a:gd name="T6" fmla="*/ 0 60000 65536"/>
                <a:gd name="T7" fmla="*/ 0 60000 65536"/>
                <a:gd name="T8" fmla="*/ 0 60000 65536"/>
                <a:gd name="T9" fmla="*/ 0 w 1259681"/>
                <a:gd name="T10" fmla="*/ 0 h 893864"/>
                <a:gd name="T11" fmla="*/ 1259681 w 1259681"/>
                <a:gd name="T12" fmla="*/ 893864 h 893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59681" h="893864">
                  <a:moveTo>
                    <a:pt x="1259681" y="0"/>
                  </a:moveTo>
                  <a:lnTo>
                    <a:pt x="831056" y="876906"/>
                  </a:lnTo>
                  <a:lnTo>
                    <a:pt x="0" y="893864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5" name="Freeform 492">
              <a:extLst>
                <a:ext uri="{FF2B5EF4-FFF2-40B4-BE49-F238E27FC236}">
                  <a16:creationId xmlns:a16="http://schemas.microsoft.com/office/drawing/2014/main" id="{CC03C7F4-B2F3-9D81-B5D2-CCBF479790C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609148" y="2481371"/>
              <a:ext cx="2200491" cy="242239"/>
            </a:xfrm>
            <a:custGeom>
              <a:avLst/>
              <a:gdLst>
                <a:gd name="T0" fmla="*/ 2219325 w 2219325"/>
                <a:gd name="T1" fmla="*/ 0 h 288215"/>
                <a:gd name="T2" fmla="*/ 1790715 w 2219325"/>
                <a:gd name="T3" fmla="*/ 207655 h 288215"/>
                <a:gd name="T4" fmla="*/ 0 w 2219325"/>
                <a:gd name="T5" fmla="*/ 222625 h 288215"/>
                <a:gd name="T6" fmla="*/ 0 60000 65536"/>
                <a:gd name="T7" fmla="*/ 0 60000 65536"/>
                <a:gd name="T8" fmla="*/ 0 60000 65536"/>
                <a:gd name="T9" fmla="*/ 0 w 2219325"/>
                <a:gd name="T10" fmla="*/ 0 h 288215"/>
                <a:gd name="T11" fmla="*/ 2219325 w 2219325"/>
                <a:gd name="T12" fmla="*/ 288215 h 2882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9325" h="288215">
                  <a:moveTo>
                    <a:pt x="2219325" y="0"/>
                  </a:moveTo>
                  <a:lnTo>
                    <a:pt x="1790700" y="268835"/>
                  </a:lnTo>
                  <a:lnTo>
                    <a:pt x="0" y="288215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6" name="Freeform 492">
              <a:extLst>
                <a:ext uri="{FF2B5EF4-FFF2-40B4-BE49-F238E27FC236}">
                  <a16:creationId xmlns:a16="http://schemas.microsoft.com/office/drawing/2014/main" id="{2C0437A1-3FAE-46AF-5EE1-6FCF52DD2DA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48204" y="3625684"/>
              <a:ext cx="3104769" cy="342010"/>
            </a:xfrm>
            <a:custGeom>
              <a:avLst/>
              <a:gdLst>
                <a:gd name="T0" fmla="*/ 3131343 w 3131343"/>
                <a:gd name="T1" fmla="*/ 0 h 406921"/>
                <a:gd name="T2" fmla="*/ 2105025 w 3131343"/>
                <a:gd name="T3" fmla="*/ 303103 h 406921"/>
                <a:gd name="T4" fmla="*/ 0 w 3131343"/>
                <a:gd name="T5" fmla="*/ 314328 h 406921"/>
                <a:gd name="T6" fmla="*/ 0 60000 65536"/>
                <a:gd name="T7" fmla="*/ 0 60000 65536"/>
                <a:gd name="T8" fmla="*/ 0 60000 65536"/>
                <a:gd name="T9" fmla="*/ 0 w 3131343"/>
                <a:gd name="T10" fmla="*/ 0 h 406921"/>
                <a:gd name="T11" fmla="*/ 3131343 w 3131343"/>
                <a:gd name="T12" fmla="*/ 406921 h 4069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31343" h="406921">
                  <a:moveTo>
                    <a:pt x="3131343" y="0"/>
                  </a:moveTo>
                  <a:lnTo>
                    <a:pt x="2105024" y="392387"/>
                  </a:lnTo>
                  <a:lnTo>
                    <a:pt x="0" y="406921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7" name="Freeform 492">
              <a:extLst>
                <a:ext uri="{FF2B5EF4-FFF2-40B4-BE49-F238E27FC236}">
                  <a16:creationId xmlns:a16="http://schemas.microsoft.com/office/drawing/2014/main" id="{F8643200-5EA4-79E3-C888-A19AE707E53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15002" y="3961586"/>
              <a:ext cx="2835611" cy="358423"/>
            </a:xfrm>
            <a:custGeom>
              <a:avLst/>
              <a:gdLst>
                <a:gd name="T0" fmla="*/ 2859881 w 2859881"/>
                <a:gd name="T1" fmla="*/ 329415 h 426449"/>
                <a:gd name="T2" fmla="*/ 1924064 w 2859881"/>
                <a:gd name="T3" fmla="*/ 1 h 426449"/>
                <a:gd name="T4" fmla="*/ 0 w 2859881"/>
                <a:gd name="T5" fmla="*/ 0 h 426449"/>
                <a:gd name="T6" fmla="*/ 0 60000 65536"/>
                <a:gd name="T7" fmla="*/ 0 60000 65536"/>
                <a:gd name="T8" fmla="*/ 0 60000 65536"/>
                <a:gd name="T9" fmla="*/ 0 w 2859881"/>
                <a:gd name="T10" fmla="*/ 0 h 426449"/>
                <a:gd name="T11" fmla="*/ 2859881 w 2859881"/>
                <a:gd name="T12" fmla="*/ 426449 h 4264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59881" h="426449">
                  <a:moveTo>
                    <a:pt x="2859881" y="426449"/>
                  </a:moveTo>
                  <a:lnTo>
                    <a:pt x="1924049" y="1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8" name="Freeform 492">
              <a:extLst>
                <a:ext uri="{FF2B5EF4-FFF2-40B4-BE49-F238E27FC236}">
                  <a16:creationId xmlns:a16="http://schemas.microsoft.com/office/drawing/2014/main" id="{B9C6F956-2981-B928-C9B0-3ABACD83822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13288" y="2735828"/>
              <a:ext cx="2891629" cy="377879"/>
            </a:xfrm>
            <a:custGeom>
              <a:avLst/>
              <a:gdLst>
                <a:gd name="T0" fmla="*/ 2993231 w 2993231"/>
                <a:gd name="T1" fmla="*/ 344374 h 445830"/>
                <a:gd name="T2" fmla="*/ 2469357 w 2993231"/>
                <a:gd name="T3" fmla="*/ 0 h 445830"/>
                <a:gd name="T4" fmla="*/ 0 w 2993231"/>
                <a:gd name="T5" fmla="*/ 1870 h 445830"/>
                <a:gd name="T6" fmla="*/ 0 60000 65536"/>
                <a:gd name="T7" fmla="*/ 0 60000 65536"/>
                <a:gd name="T8" fmla="*/ 0 60000 65536"/>
                <a:gd name="T9" fmla="*/ 0 w 2993231"/>
                <a:gd name="T10" fmla="*/ 0 h 445830"/>
                <a:gd name="T11" fmla="*/ 2993231 w 2993231"/>
                <a:gd name="T12" fmla="*/ 445830 h 445830"/>
                <a:gd name="connsiteX0" fmla="*/ 2993231 w 2993231"/>
                <a:gd name="connsiteY0" fmla="*/ 445830 h 445830"/>
                <a:gd name="connsiteX1" fmla="*/ 2469356 w 2993231"/>
                <a:gd name="connsiteY1" fmla="*/ 0 h 445830"/>
                <a:gd name="connsiteX2" fmla="*/ 353301 w 2993231"/>
                <a:gd name="connsiteY2" fmla="*/ 1898 h 445830"/>
                <a:gd name="connsiteX3" fmla="*/ 0 w 2993231"/>
                <a:gd name="connsiteY3" fmla="*/ 2421 h 445830"/>
                <a:gd name="connsiteX0" fmla="*/ 2916379 w 2916379"/>
                <a:gd name="connsiteY0" fmla="*/ 445830 h 445830"/>
                <a:gd name="connsiteX1" fmla="*/ 2392504 w 2916379"/>
                <a:gd name="connsiteY1" fmla="*/ 0 h 445830"/>
                <a:gd name="connsiteX2" fmla="*/ 276449 w 2916379"/>
                <a:gd name="connsiteY2" fmla="*/ 1898 h 445830"/>
                <a:gd name="connsiteX3" fmla="*/ 0 w 2916379"/>
                <a:gd name="connsiteY3" fmla="*/ 268742 h 445830"/>
                <a:gd name="connsiteX0" fmla="*/ 2916379 w 2916379"/>
                <a:gd name="connsiteY0" fmla="*/ 449598 h 449598"/>
                <a:gd name="connsiteX1" fmla="*/ 2392504 w 2916379"/>
                <a:gd name="connsiteY1" fmla="*/ 3768 h 449598"/>
                <a:gd name="connsiteX2" fmla="*/ 468580 w 2916379"/>
                <a:gd name="connsiteY2" fmla="*/ 0 h 449598"/>
                <a:gd name="connsiteX3" fmla="*/ 0 w 2916379"/>
                <a:gd name="connsiteY3" fmla="*/ 272510 h 449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16379" h="449598">
                  <a:moveTo>
                    <a:pt x="2916379" y="449598"/>
                  </a:moveTo>
                  <a:lnTo>
                    <a:pt x="2392504" y="3768"/>
                  </a:lnTo>
                  <a:lnTo>
                    <a:pt x="468580" y="0"/>
                  </a:lnTo>
                  <a:lnTo>
                    <a:pt x="0" y="272510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9" name="Freeform 110">
              <a:extLst>
                <a:ext uri="{FF2B5EF4-FFF2-40B4-BE49-F238E27FC236}">
                  <a16:creationId xmlns:a16="http://schemas.microsoft.com/office/drawing/2014/main" id="{5B0A808F-01A5-F52A-1500-EC68857EFA6D}"/>
                </a:ext>
              </a:extLst>
            </p:cNvPr>
            <p:cNvSpPr/>
            <p:nvPr/>
          </p:nvSpPr>
          <p:spPr bwMode="auto">
            <a:xfrm>
              <a:off x="7693201" y="2743203"/>
              <a:ext cx="749470" cy="1225118"/>
            </a:xfrm>
            <a:custGeom>
              <a:avLst/>
              <a:gdLst>
                <a:gd name="connsiteX0" fmla="*/ 0 w 1145219"/>
                <a:gd name="connsiteY0" fmla="*/ 0 h 1269506"/>
                <a:gd name="connsiteX1" fmla="*/ 1145219 w 1145219"/>
                <a:gd name="connsiteY1" fmla="*/ 8877 h 1269506"/>
                <a:gd name="connsiteX2" fmla="*/ 1136341 w 1145219"/>
                <a:gd name="connsiteY2" fmla="*/ 1269506 h 1269506"/>
                <a:gd name="connsiteX3" fmla="*/ 8877 w 1145219"/>
                <a:gd name="connsiteY3" fmla="*/ 1269506 h 1269506"/>
                <a:gd name="connsiteX4" fmla="*/ 8877 w 1145219"/>
                <a:gd name="connsiteY4" fmla="*/ 1269506 h 126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5219" h="1269506">
                  <a:moveTo>
                    <a:pt x="0" y="0"/>
                  </a:moveTo>
                  <a:lnTo>
                    <a:pt x="1145219" y="8877"/>
                  </a:lnTo>
                  <a:cubicBezTo>
                    <a:pt x="1142260" y="429087"/>
                    <a:pt x="1139300" y="849296"/>
                    <a:pt x="1136341" y="1269506"/>
                  </a:cubicBezTo>
                  <a:lnTo>
                    <a:pt x="8877" y="1269506"/>
                  </a:lnTo>
                  <a:lnTo>
                    <a:pt x="8877" y="1269506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0" name="Freeform 492">
              <a:extLst>
                <a:ext uri="{FF2B5EF4-FFF2-40B4-BE49-F238E27FC236}">
                  <a16:creationId xmlns:a16="http://schemas.microsoft.com/office/drawing/2014/main" id="{25907C39-A405-6C63-0736-84339F5971B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600926" y="4018736"/>
              <a:ext cx="1225886" cy="706085"/>
            </a:xfrm>
            <a:custGeom>
              <a:avLst/>
              <a:gdLst>
                <a:gd name="T0" fmla="*/ 2859881 w 2859881"/>
                <a:gd name="T1" fmla="*/ 329415 h 426449"/>
                <a:gd name="T2" fmla="*/ 1924064 w 2859881"/>
                <a:gd name="T3" fmla="*/ 1 h 426449"/>
                <a:gd name="T4" fmla="*/ 0 w 2859881"/>
                <a:gd name="T5" fmla="*/ 0 h 426449"/>
                <a:gd name="T6" fmla="*/ 0 60000 65536"/>
                <a:gd name="T7" fmla="*/ 0 60000 65536"/>
                <a:gd name="T8" fmla="*/ 0 60000 65536"/>
                <a:gd name="T9" fmla="*/ 0 w 2859881"/>
                <a:gd name="T10" fmla="*/ 0 h 426449"/>
                <a:gd name="T11" fmla="*/ 2859881 w 2859881"/>
                <a:gd name="T12" fmla="*/ 426449 h 426449"/>
                <a:gd name="connsiteX0" fmla="*/ 2490029 w 2490029"/>
                <a:gd name="connsiteY0" fmla="*/ 630439 h 630439"/>
                <a:gd name="connsiteX1" fmla="*/ 1924049 w 2490029"/>
                <a:gd name="connsiteY1" fmla="*/ 1 h 630439"/>
                <a:gd name="connsiteX2" fmla="*/ 0 w 2490029"/>
                <a:gd name="connsiteY2" fmla="*/ 0 h 630439"/>
                <a:gd name="connsiteX0" fmla="*/ 2490029 w 2490029"/>
                <a:gd name="connsiteY0" fmla="*/ 840095 h 840095"/>
                <a:gd name="connsiteX1" fmla="*/ 1813574 w 2490029"/>
                <a:gd name="connsiteY1" fmla="*/ 0 h 840095"/>
                <a:gd name="connsiteX2" fmla="*/ 0 w 2490029"/>
                <a:gd name="connsiteY2" fmla="*/ 209656 h 840095"/>
                <a:gd name="connsiteX0" fmla="*/ 1236378 w 1236378"/>
                <a:gd name="connsiteY0" fmla="*/ 840095 h 840095"/>
                <a:gd name="connsiteX1" fmla="*/ 559923 w 1236378"/>
                <a:gd name="connsiteY1" fmla="*/ 0 h 840095"/>
                <a:gd name="connsiteX2" fmla="*/ 0 w 1236378"/>
                <a:gd name="connsiteY2" fmla="*/ 0 h 8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6378" h="840095">
                  <a:moveTo>
                    <a:pt x="1236378" y="840095"/>
                  </a:moveTo>
                  <a:lnTo>
                    <a:pt x="559923" y="0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91" name="Rounded Rectangle 234">
            <a:extLst>
              <a:ext uri="{FF2B5EF4-FFF2-40B4-BE49-F238E27FC236}">
                <a16:creationId xmlns:a16="http://schemas.microsoft.com/office/drawing/2014/main" id="{382DB042-90F2-369A-3347-EEA6E14330E1}"/>
              </a:ext>
            </a:extLst>
          </p:cNvPr>
          <p:cNvSpPr/>
          <p:nvPr/>
        </p:nvSpPr>
        <p:spPr bwMode="auto">
          <a:xfrm>
            <a:off x="8582003" y="1617786"/>
            <a:ext cx="1386472" cy="5120371"/>
          </a:xfrm>
          <a:prstGeom prst="roundRect">
            <a:avLst/>
          </a:prstGeom>
          <a:gradFill>
            <a:gsLst>
              <a:gs pos="0">
                <a:srgbClr val="FFB3B3"/>
              </a:gs>
              <a:gs pos="100000">
                <a:srgbClr val="FFDDDE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1AAAA2A6-5E4F-31E2-4063-7619CA8263BA}"/>
              </a:ext>
            </a:extLst>
          </p:cNvPr>
          <p:cNvGrpSpPr/>
          <p:nvPr/>
        </p:nvGrpSpPr>
        <p:grpSpPr>
          <a:xfrm>
            <a:off x="8456881" y="5282220"/>
            <a:ext cx="1516617" cy="1226062"/>
            <a:chOff x="7111406" y="5282220"/>
            <a:chExt cx="1516617" cy="1226062"/>
          </a:xfrm>
        </p:grpSpPr>
        <p:sp>
          <p:nvSpPr>
            <p:cNvPr id="193" name="Text Box 162">
              <a:extLst>
                <a:ext uri="{FF2B5EF4-FFF2-40B4-BE49-F238E27FC236}">
                  <a16:creationId xmlns:a16="http://schemas.microsoft.com/office/drawing/2014/main" id="{C74AB0B7-AFBA-6C47-FF3E-046DE4E03F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11406" y="5714218"/>
              <a:ext cx="1516617" cy="794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Data Archive Ingestion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Navigation 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Spacecraft Monitor &amp; Control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Mission Planning &amp; Scheduling</a:t>
              </a:r>
            </a:p>
          </p:txBody>
        </p:sp>
        <p:sp>
          <p:nvSpPr>
            <p:cNvPr id="194" name="Rounded Rectangle 236">
              <a:extLst>
                <a:ext uri="{FF2B5EF4-FFF2-40B4-BE49-F238E27FC236}">
                  <a16:creationId xmlns:a16="http://schemas.microsoft.com/office/drawing/2014/main" id="{20D179F3-AF6A-AC7F-0933-BD2FE4700B32}"/>
                </a:ext>
              </a:extLst>
            </p:cNvPr>
            <p:cNvSpPr/>
            <p:nvPr/>
          </p:nvSpPr>
          <p:spPr bwMode="auto">
            <a:xfrm>
              <a:off x="7236528" y="5282220"/>
              <a:ext cx="1386472" cy="363985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25400">
              <a:solidFill>
                <a:srgbClr val="FF0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Mission Ops &amp;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Info Mgt Services</a:t>
              </a:r>
            </a:p>
          </p:txBody>
        </p:sp>
      </p:grpSp>
      <p:sp>
        <p:nvSpPr>
          <p:cNvPr id="195" name="Rounded Rectangle 212">
            <a:extLst>
              <a:ext uri="{FF2B5EF4-FFF2-40B4-BE49-F238E27FC236}">
                <a16:creationId xmlns:a16="http://schemas.microsoft.com/office/drawing/2014/main" id="{1789A53C-F8F9-3D55-E8B2-69029C263626}"/>
              </a:ext>
            </a:extLst>
          </p:cNvPr>
          <p:cNvSpPr/>
          <p:nvPr/>
        </p:nvSpPr>
        <p:spPr bwMode="auto">
          <a:xfrm>
            <a:off x="6892399" y="1631102"/>
            <a:ext cx="1386472" cy="5093738"/>
          </a:xfrm>
          <a:prstGeom prst="roundRect">
            <a:avLst/>
          </a:prstGeom>
          <a:gradFill>
            <a:gsLst>
              <a:gs pos="0">
                <a:srgbClr val="FFCCFF"/>
              </a:gs>
              <a:gs pos="100000">
                <a:srgbClr val="FFE1FF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B6D422C1-A66A-6E7A-1756-AEDD8FB13D7C}"/>
              </a:ext>
            </a:extLst>
          </p:cNvPr>
          <p:cNvGrpSpPr/>
          <p:nvPr/>
        </p:nvGrpSpPr>
        <p:grpSpPr>
          <a:xfrm>
            <a:off x="6775730" y="5282220"/>
            <a:ext cx="1722175" cy="966014"/>
            <a:chOff x="5430255" y="5282220"/>
            <a:chExt cx="1965325" cy="966014"/>
          </a:xfrm>
        </p:grpSpPr>
        <p:sp>
          <p:nvSpPr>
            <p:cNvPr id="197" name="Text Box 166">
              <a:extLst>
                <a:ext uri="{FF2B5EF4-FFF2-40B4-BE49-F238E27FC236}">
                  <a16:creationId xmlns:a16="http://schemas.microsoft.com/office/drawing/2014/main" id="{5E74195D-7A79-F3BC-926B-220BBDF4B3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0255" y="5712703"/>
              <a:ext cx="1965325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Motion Imagery &amp; Apps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Delay Tolerant Networking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Voice</a:t>
              </a:r>
            </a:p>
            <a:p>
              <a:pPr marL="112713" indent="-112713">
                <a:lnSpc>
                  <a:spcPct val="90000"/>
                </a:lnSpc>
                <a:buClr>
                  <a:srgbClr val="B7C6FE">
                    <a:lumMod val="50000"/>
                  </a:srgbClr>
                </a:buClr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CFDP Revisions</a:t>
              </a:r>
            </a:p>
          </p:txBody>
        </p:sp>
        <p:sp>
          <p:nvSpPr>
            <p:cNvPr id="198" name="Rounded Rectangle 214">
              <a:extLst>
                <a:ext uri="{FF2B5EF4-FFF2-40B4-BE49-F238E27FC236}">
                  <a16:creationId xmlns:a16="http://schemas.microsoft.com/office/drawing/2014/main" id="{931A5712-EF4C-39EA-9E68-F11326613402}"/>
                </a:ext>
              </a:extLst>
            </p:cNvPr>
            <p:cNvSpPr/>
            <p:nvPr/>
          </p:nvSpPr>
          <p:spPr bwMode="auto">
            <a:xfrm>
              <a:off x="5546923" y="5282220"/>
              <a:ext cx="1588824" cy="363985"/>
            </a:xfrm>
            <a:prstGeom prst="roundRect">
              <a:avLst>
                <a:gd name="adj" fmla="val 16667"/>
              </a:avLst>
            </a:prstGeom>
            <a:solidFill>
              <a:srgbClr val="FF33CC"/>
            </a:solidFill>
            <a:ln w="38100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Space Internetworking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Services</a:t>
              </a:r>
            </a:p>
          </p:txBody>
        </p:sp>
      </p:grpSp>
      <p:sp>
        <p:nvSpPr>
          <p:cNvPr id="199" name="Rounded Rectangle 132">
            <a:extLst>
              <a:ext uri="{FF2B5EF4-FFF2-40B4-BE49-F238E27FC236}">
                <a16:creationId xmlns:a16="http://schemas.microsoft.com/office/drawing/2014/main" id="{B9778AAC-71DD-3212-5EA4-A07781E3B7F2}"/>
              </a:ext>
            </a:extLst>
          </p:cNvPr>
          <p:cNvSpPr/>
          <p:nvPr/>
        </p:nvSpPr>
        <p:spPr bwMode="auto">
          <a:xfrm>
            <a:off x="5220550" y="1631102"/>
            <a:ext cx="1386472" cy="5093738"/>
          </a:xfrm>
          <a:prstGeom prst="roundRect">
            <a:avLst/>
          </a:prstGeom>
          <a:gradFill>
            <a:gsLst>
              <a:gs pos="0">
                <a:srgbClr val="FFE3AB"/>
              </a:gs>
              <a:gs pos="100000">
                <a:srgbClr val="FFEED5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9EE4D38C-0F22-B845-0704-5EF102652612}"/>
              </a:ext>
            </a:extLst>
          </p:cNvPr>
          <p:cNvGrpSpPr/>
          <p:nvPr/>
        </p:nvGrpSpPr>
        <p:grpSpPr>
          <a:xfrm>
            <a:off x="5099756" y="5282220"/>
            <a:ext cx="1536456" cy="995654"/>
            <a:chOff x="3754281" y="5282220"/>
            <a:chExt cx="1536456" cy="995654"/>
          </a:xfrm>
        </p:grpSpPr>
        <p:sp>
          <p:nvSpPr>
            <p:cNvPr id="201" name="Text Box 162">
              <a:extLst>
                <a:ext uri="{FF2B5EF4-FFF2-40B4-BE49-F238E27FC236}">
                  <a16:creationId xmlns:a16="http://schemas.microsoft.com/office/drawing/2014/main" id="{941AB2C5-BC60-20EF-F9F0-84405BA831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4281" y="5705410"/>
              <a:ext cx="1536456" cy="572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CS Service Management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CS Transfer Services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Cloud Computing</a:t>
              </a:r>
            </a:p>
            <a:p>
              <a:pPr>
                <a:lnSpc>
                  <a:spcPct val="90000"/>
                </a:lnSpc>
              </a:pPr>
              <a:endParaRPr lang="en-US" sz="800" b="1" dirty="0">
                <a:solidFill>
                  <a:srgbClr val="0033CC"/>
                </a:solidFill>
                <a:latin typeface="Arial"/>
              </a:endParaRPr>
            </a:p>
          </p:txBody>
        </p:sp>
        <p:sp>
          <p:nvSpPr>
            <p:cNvPr id="202" name="Rounded Rectangle 208">
              <a:extLst>
                <a:ext uri="{FF2B5EF4-FFF2-40B4-BE49-F238E27FC236}">
                  <a16:creationId xmlns:a16="http://schemas.microsoft.com/office/drawing/2014/main" id="{81AA3C81-B445-38AE-FAD4-DD8722499613}"/>
                </a:ext>
              </a:extLst>
            </p:cNvPr>
            <p:cNvSpPr/>
            <p:nvPr/>
          </p:nvSpPr>
          <p:spPr bwMode="auto">
            <a:xfrm>
              <a:off x="3875075" y="5282220"/>
              <a:ext cx="1386472" cy="363985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Cross Support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Services</a:t>
              </a:r>
            </a:p>
          </p:txBody>
        </p:sp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699A1344-3748-879C-CC88-AA97B4B47703}"/>
              </a:ext>
            </a:extLst>
          </p:cNvPr>
          <p:cNvGrpSpPr/>
          <p:nvPr/>
        </p:nvGrpSpPr>
        <p:grpSpPr>
          <a:xfrm>
            <a:off x="5432659" y="2575861"/>
            <a:ext cx="1678008" cy="1633054"/>
            <a:chOff x="4087184" y="2575861"/>
            <a:chExt cx="1678008" cy="1633054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204" name="Rectangle 308">
              <a:extLst>
                <a:ext uri="{FF2B5EF4-FFF2-40B4-BE49-F238E27FC236}">
                  <a16:creationId xmlns:a16="http://schemas.microsoft.com/office/drawing/2014/main" id="{66083719-9486-8FEB-504C-B36A45A627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9963" y="2586229"/>
              <a:ext cx="1655229" cy="318268"/>
            </a:xfrm>
            <a:prstGeom prst="rect">
              <a:avLst/>
            </a:prstGeom>
            <a:solidFill>
              <a:srgbClr val="FF9933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5" name="Rectangle 309">
              <a:extLst>
                <a:ext uri="{FF2B5EF4-FFF2-40B4-BE49-F238E27FC236}">
                  <a16:creationId xmlns:a16="http://schemas.microsoft.com/office/drawing/2014/main" id="{DDC230B3-4C1D-797E-EB9D-102B967EA6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7184" y="3853124"/>
              <a:ext cx="1662822" cy="297209"/>
            </a:xfrm>
            <a:prstGeom prst="rect">
              <a:avLst/>
            </a:prstGeom>
            <a:solidFill>
              <a:srgbClr val="FF9933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6" name="Rectangle 310">
              <a:extLst>
                <a:ext uri="{FF2B5EF4-FFF2-40B4-BE49-F238E27FC236}">
                  <a16:creationId xmlns:a16="http://schemas.microsoft.com/office/drawing/2014/main" id="{5860B8B9-A2B8-6674-E4BA-31A2D41BAA7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372725">
              <a:off x="4243419" y="3238135"/>
              <a:ext cx="1549653" cy="274584"/>
            </a:xfrm>
            <a:prstGeom prst="rect">
              <a:avLst/>
            </a:prstGeom>
            <a:solidFill>
              <a:srgbClr val="FF9933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7" name="Rectangle 312">
              <a:extLst>
                <a:ext uri="{FF2B5EF4-FFF2-40B4-BE49-F238E27FC236}">
                  <a16:creationId xmlns:a16="http://schemas.microsoft.com/office/drawing/2014/main" id="{B5A19A73-8A41-41C5-DA42-12097C3BA27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236087" flipH="1">
              <a:off x="4195108" y="3253303"/>
              <a:ext cx="1633054" cy="278170"/>
            </a:xfrm>
            <a:prstGeom prst="rect">
              <a:avLst/>
            </a:prstGeom>
            <a:solidFill>
              <a:srgbClr val="FF9933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08B1F843-B7C5-C0DC-E086-B1FEBC737E01}"/>
              </a:ext>
            </a:extLst>
          </p:cNvPr>
          <p:cNvGrpSpPr/>
          <p:nvPr/>
        </p:nvGrpSpPr>
        <p:grpSpPr>
          <a:xfrm>
            <a:off x="5466752" y="2643376"/>
            <a:ext cx="1676215" cy="1449943"/>
            <a:chOff x="4111753" y="2643376"/>
            <a:chExt cx="1676215" cy="1449943"/>
          </a:xfrm>
        </p:grpSpPr>
        <p:sp>
          <p:nvSpPr>
            <p:cNvPr id="209" name="Rectangle 430">
              <a:extLst>
                <a:ext uri="{FF2B5EF4-FFF2-40B4-BE49-F238E27FC236}">
                  <a16:creationId xmlns:a16="http://schemas.microsoft.com/office/drawing/2014/main" id="{C2863005-E3CC-4F96-F7CF-1CD440C949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1722" y="3901922"/>
              <a:ext cx="1636246" cy="191397"/>
            </a:xfrm>
            <a:prstGeom prst="rect">
              <a:avLst/>
            </a:pr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10" name="Rectangle 431">
              <a:extLst>
                <a:ext uri="{FF2B5EF4-FFF2-40B4-BE49-F238E27FC236}">
                  <a16:creationId xmlns:a16="http://schemas.microsoft.com/office/drawing/2014/main" id="{D82354EC-AD73-E685-8609-83685D821A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332" y="2643376"/>
              <a:ext cx="1636247" cy="216040"/>
            </a:xfrm>
            <a:prstGeom prst="rect">
              <a:avLst/>
            </a:pr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11" name="Freeform 432">
              <a:extLst>
                <a:ext uri="{FF2B5EF4-FFF2-40B4-BE49-F238E27FC236}">
                  <a16:creationId xmlns:a16="http://schemas.microsoft.com/office/drawing/2014/main" id="{9CE61F02-8D36-AA9B-97AD-3A2B984826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4155" y="2663946"/>
              <a:ext cx="1647636" cy="1421228"/>
            </a:xfrm>
            <a:custGeom>
              <a:avLst/>
              <a:gdLst>
                <a:gd name="T0" fmla="*/ 0 w 2066925"/>
                <a:gd name="T1" fmla="*/ 0 h 1662112"/>
                <a:gd name="T2" fmla="*/ 647700 w 2066925"/>
                <a:gd name="T3" fmla="*/ 4762 h 1662112"/>
                <a:gd name="T4" fmla="*/ 823912 w 2066925"/>
                <a:gd name="T5" fmla="*/ 233362 h 1662112"/>
                <a:gd name="T6" fmla="*/ 1690686 w 2066925"/>
                <a:gd name="T7" fmla="*/ 1452563 h 1662112"/>
                <a:gd name="T8" fmla="*/ 2062161 w 2066925"/>
                <a:gd name="T9" fmla="*/ 1447801 h 1662112"/>
                <a:gd name="T10" fmla="*/ 2066924 w 2066925"/>
                <a:gd name="T11" fmla="*/ 1657351 h 1662112"/>
                <a:gd name="T12" fmla="*/ 1552574 w 2066925"/>
                <a:gd name="T13" fmla="*/ 1662113 h 1662112"/>
                <a:gd name="T14" fmla="*/ 1428749 w 2066925"/>
                <a:gd name="T15" fmla="*/ 1452563 h 1662112"/>
                <a:gd name="T16" fmla="*/ 559593 w 2066925"/>
                <a:gd name="T17" fmla="*/ 223837 h 1662112"/>
                <a:gd name="T18" fmla="*/ 9525 w 2066925"/>
                <a:gd name="T19" fmla="*/ 228600 h 1662112"/>
                <a:gd name="T20" fmla="*/ 0 w 2066925"/>
                <a:gd name="T21" fmla="*/ 0 h 16621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66925"/>
                <a:gd name="T34" fmla="*/ 0 h 1662112"/>
                <a:gd name="T35" fmla="*/ 2066925 w 2066925"/>
                <a:gd name="T36" fmla="*/ 1662112 h 16621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66925" h="1662112">
                  <a:moveTo>
                    <a:pt x="0" y="0"/>
                  </a:moveTo>
                  <a:lnTo>
                    <a:pt x="647700" y="4762"/>
                  </a:lnTo>
                  <a:lnTo>
                    <a:pt x="823912" y="233362"/>
                  </a:lnTo>
                  <a:lnTo>
                    <a:pt x="1690687" y="1452562"/>
                  </a:lnTo>
                  <a:lnTo>
                    <a:pt x="2062162" y="1447800"/>
                  </a:lnTo>
                  <a:lnTo>
                    <a:pt x="2066925" y="1657350"/>
                  </a:lnTo>
                  <a:lnTo>
                    <a:pt x="1552575" y="1662112"/>
                  </a:lnTo>
                  <a:lnTo>
                    <a:pt x="1428750" y="1452562"/>
                  </a:lnTo>
                  <a:lnTo>
                    <a:pt x="559593" y="223837"/>
                  </a:lnTo>
                  <a:cubicBezTo>
                    <a:pt x="386578" y="227012"/>
                    <a:pt x="261938" y="234957"/>
                    <a:pt x="9525" y="228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12" name="Freeform 433">
              <a:extLst>
                <a:ext uri="{FF2B5EF4-FFF2-40B4-BE49-F238E27FC236}">
                  <a16:creationId xmlns:a16="http://schemas.microsoft.com/office/drawing/2014/main" id="{32A0AEA1-AA74-FB15-1F59-CAAB7213063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111753" y="2658145"/>
              <a:ext cx="1643839" cy="1410670"/>
            </a:xfrm>
            <a:custGeom>
              <a:avLst/>
              <a:gdLst>
                <a:gd name="T0" fmla="*/ 0 w 2066925"/>
                <a:gd name="T1" fmla="*/ 0 h 1662112"/>
                <a:gd name="T2" fmla="*/ 647700 w 2066925"/>
                <a:gd name="T3" fmla="*/ 4762 h 1662112"/>
                <a:gd name="T4" fmla="*/ 823912 w 2066925"/>
                <a:gd name="T5" fmla="*/ 233362 h 1662112"/>
                <a:gd name="T6" fmla="*/ 1690686 w 2066925"/>
                <a:gd name="T7" fmla="*/ 1452576 h 1662112"/>
                <a:gd name="T8" fmla="*/ 2062161 w 2066925"/>
                <a:gd name="T9" fmla="*/ 1447814 h 1662112"/>
                <a:gd name="T10" fmla="*/ 2066924 w 2066925"/>
                <a:gd name="T11" fmla="*/ 1657364 h 1662112"/>
                <a:gd name="T12" fmla="*/ 1552574 w 2066925"/>
                <a:gd name="T13" fmla="*/ 1662126 h 1662112"/>
                <a:gd name="T14" fmla="*/ 1428749 w 2066925"/>
                <a:gd name="T15" fmla="*/ 1452576 h 1662112"/>
                <a:gd name="T16" fmla="*/ 559593 w 2066925"/>
                <a:gd name="T17" fmla="*/ 223837 h 1662112"/>
                <a:gd name="T18" fmla="*/ 9525 w 2066925"/>
                <a:gd name="T19" fmla="*/ 228600 h 1662112"/>
                <a:gd name="T20" fmla="*/ 0 w 2066925"/>
                <a:gd name="T21" fmla="*/ 0 h 16621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66925"/>
                <a:gd name="T34" fmla="*/ 0 h 1662112"/>
                <a:gd name="T35" fmla="*/ 2066925 w 2066925"/>
                <a:gd name="T36" fmla="*/ 1662112 h 1662112"/>
                <a:gd name="connsiteX0" fmla="*/ 0 w 2066925"/>
                <a:gd name="connsiteY0" fmla="*/ 0 h 1662112"/>
                <a:gd name="connsiteX1" fmla="*/ 647700 w 2066925"/>
                <a:gd name="connsiteY1" fmla="*/ 4762 h 1662112"/>
                <a:gd name="connsiteX2" fmla="*/ 823912 w 2066925"/>
                <a:gd name="connsiteY2" fmla="*/ 233362 h 1662112"/>
                <a:gd name="connsiteX3" fmla="*/ 1732507 w 2066925"/>
                <a:gd name="connsiteY3" fmla="*/ 1452562 h 1662112"/>
                <a:gd name="connsiteX4" fmla="*/ 2062162 w 2066925"/>
                <a:gd name="connsiteY4" fmla="*/ 1447800 h 1662112"/>
                <a:gd name="connsiteX5" fmla="*/ 2066925 w 2066925"/>
                <a:gd name="connsiteY5" fmla="*/ 1657350 h 1662112"/>
                <a:gd name="connsiteX6" fmla="*/ 1552575 w 2066925"/>
                <a:gd name="connsiteY6" fmla="*/ 1662112 h 1662112"/>
                <a:gd name="connsiteX7" fmla="*/ 1428750 w 2066925"/>
                <a:gd name="connsiteY7" fmla="*/ 1452562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823912 w 2066925"/>
                <a:gd name="connsiteY2" fmla="*/ 233362 h 1662112"/>
                <a:gd name="connsiteX3" fmla="*/ 1732507 w 2066925"/>
                <a:gd name="connsiteY3" fmla="*/ 1452562 h 1662112"/>
                <a:gd name="connsiteX4" fmla="*/ 2062162 w 2066925"/>
                <a:gd name="connsiteY4" fmla="*/ 1447800 h 1662112"/>
                <a:gd name="connsiteX5" fmla="*/ 2066925 w 2066925"/>
                <a:gd name="connsiteY5" fmla="*/ 1657350 h 1662112"/>
                <a:gd name="connsiteX6" fmla="*/ 1552575 w 2066925"/>
                <a:gd name="connsiteY6" fmla="*/ 1662112 h 1662112"/>
                <a:gd name="connsiteX7" fmla="*/ 1428750 w 2066925"/>
                <a:gd name="connsiteY7" fmla="*/ 1452562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871707 w 2066925"/>
                <a:gd name="connsiteY2" fmla="*/ 233362 h 1662112"/>
                <a:gd name="connsiteX3" fmla="*/ 1732507 w 2066925"/>
                <a:gd name="connsiteY3" fmla="*/ 1452562 h 1662112"/>
                <a:gd name="connsiteX4" fmla="*/ 2062162 w 2066925"/>
                <a:gd name="connsiteY4" fmla="*/ 1447800 h 1662112"/>
                <a:gd name="connsiteX5" fmla="*/ 2066925 w 2066925"/>
                <a:gd name="connsiteY5" fmla="*/ 1657350 h 1662112"/>
                <a:gd name="connsiteX6" fmla="*/ 1552575 w 2066925"/>
                <a:gd name="connsiteY6" fmla="*/ 1662112 h 1662112"/>
                <a:gd name="connsiteX7" fmla="*/ 1428750 w 2066925"/>
                <a:gd name="connsiteY7" fmla="*/ 1452562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559593 w 2066925"/>
                <a:gd name="connsiteY7" fmla="*/ 223837 h 1662112"/>
                <a:gd name="connsiteX8" fmla="*/ 9525 w 2066925"/>
                <a:gd name="connsiteY8" fmla="*/ 228600 h 1662112"/>
                <a:gd name="connsiteX9" fmla="*/ 0 w 2066925"/>
                <a:gd name="connsiteY9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1421686 w 2066925"/>
                <a:gd name="connsiteY7" fmla="*/ 1449108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1421686 w 2066925"/>
                <a:gd name="connsiteY7" fmla="*/ 1449108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559593 w 2066925"/>
                <a:gd name="connsiteY7" fmla="*/ 223837 h 1662112"/>
                <a:gd name="connsiteX8" fmla="*/ 9525 w 2066925"/>
                <a:gd name="connsiteY8" fmla="*/ 228600 h 1662112"/>
                <a:gd name="connsiteX9" fmla="*/ 0 w 2066925"/>
                <a:gd name="connsiteY9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559593 w 2066925"/>
                <a:gd name="connsiteY7" fmla="*/ 223837 h 1662112"/>
                <a:gd name="connsiteX8" fmla="*/ 9525 w 2066925"/>
                <a:gd name="connsiteY8" fmla="*/ 228600 h 1662112"/>
                <a:gd name="connsiteX9" fmla="*/ 0 w 2066925"/>
                <a:gd name="connsiteY9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559593 w 2066925"/>
                <a:gd name="connsiteY6" fmla="*/ 223837 h 1662112"/>
                <a:gd name="connsiteX7" fmla="*/ 9525 w 2066925"/>
                <a:gd name="connsiteY7" fmla="*/ 228600 h 1662112"/>
                <a:gd name="connsiteX8" fmla="*/ 0 w 2066925"/>
                <a:gd name="connsiteY8" fmla="*/ 0 h 1662112"/>
                <a:gd name="connsiteX0" fmla="*/ 0 w 2066925"/>
                <a:gd name="connsiteY0" fmla="*/ 0 h 1678820"/>
                <a:gd name="connsiteX1" fmla="*/ 713419 w 2066925"/>
                <a:gd name="connsiteY1" fmla="*/ 15902 h 1678820"/>
                <a:gd name="connsiteX2" fmla="*/ 1732507 w 2066925"/>
                <a:gd name="connsiteY2" fmla="*/ 1452562 h 1678820"/>
                <a:gd name="connsiteX3" fmla="*/ 2062162 w 2066925"/>
                <a:gd name="connsiteY3" fmla="*/ 1447800 h 1678820"/>
                <a:gd name="connsiteX4" fmla="*/ 2066925 w 2066925"/>
                <a:gd name="connsiteY4" fmla="*/ 1657350 h 1678820"/>
                <a:gd name="connsiteX5" fmla="*/ 1576473 w 2066925"/>
                <a:gd name="connsiteY5" fmla="*/ 1678820 h 1678820"/>
                <a:gd name="connsiteX6" fmla="*/ 559593 w 2066925"/>
                <a:gd name="connsiteY6" fmla="*/ 223837 h 1678820"/>
                <a:gd name="connsiteX7" fmla="*/ 9525 w 2066925"/>
                <a:gd name="connsiteY7" fmla="*/ 228600 h 1678820"/>
                <a:gd name="connsiteX8" fmla="*/ 0 w 2066925"/>
                <a:gd name="connsiteY8" fmla="*/ 0 h 1678820"/>
                <a:gd name="connsiteX0" fmla="*/ 0 w 2066925"/>
                <a:gd name="connsiteY0" fmla="*/ 0 h 1678820"/>
                <a:gd name="connsiteX1" fmla="*/ 713419 w 2066925"/>
                <a:gd name="connsiteY1" fmla="*/ 15902 h 1678820"/>
                <a:gd name="connsiteX2" fmla="*/ 1732507 w 2066925"/>
                <a:gd name="connsiteY2" fmla="*/ 1452562 h 1678820"/>
                <a:gd name="connsiteX3" fmla="*/ 2062162 w 2066925"/>
                <a:gd name="connsiteY3" fmla="*/ 1447800 h 1678820"/>
                <a:gd name="connsiteX4" fmla="*/ 2066925 w 2066925"/>
                <a:gd name="connsiteY4" fmla="*/ 1657350 h 1678820"/>
                <a:gd name="connsiteX5" fmla="*/ 1612321 w 2066925"/>
                <a:gd name="connsiteY5" fmla="*/ 1678820 h 1678820"/>
                <a:gd name="connsiteX6" fmla="*/ 559593 w 2066925"/>
                <a:gd name="connsiteY6" fmla="*/ 223837 h 1678820"/>
                <a:gd name="connsiteX7" fmla="*/ 9525 w 2066925"/>
                <a:gd name="connsiteY7" fmla="*/ 228600 h 1678820"/>
                <a:gd name="connsiteX8" fmla="*/ 0 w 2066925"/>
                <a:gd name="connsiteY8" fmla="*/ 0 h 1678820"/>
                <a:gd name="connsiteX0" fmla="*/ 0 w 2066925"/>
                <a:gd name="connsiteY0" fmla="*/ 0 h 1657351"/>
                <a:gd name="connsiteX1" fmla="*/ 713419 w 2066925"/>
                <a:gd name="connsiteY1" fmla="*/ 15902 h 1657351"/>
                <a:gd name="connsiteX2" fmla="*/ 1732507 w 2066925"/>
                <a:gd name="connsiteY2" fmla="*/ 1452562 h 1657351"/>
                <a:gd name="connsiteX3" fmla="*/ 2062162 w 2066925"/>
                <a:gd name="connsiteY3" fmla="*/ 1447800 h 1657351"/>
                <a:gd name="connsiteX4" fmla="*/ 2066925 w 2066925"/>
                <a:gd name="connsiteY4" fmla="*/ 1657350 h 1657351"/>
                <a:gd name="connsiteX5" fmla="*/ 1612717 w 2066925"/>
                <a:gd name="connsiteY5" fmla="*/ 1635839 h 1657351"/>
                <a:gd name="connsiteX6" fmla="*/ 559593 w 2066925"/>
                <a:gd name="connsiteY6" fmla="*/ 223837 h 1657351"/>
                <a:gd name="connsiteX7" fmla="*/ 9525 w 2066925"/>
                <a:gd name="connsiteY7" fmla="*/ 228600 h 1657351"/>
                <a:gd name="connsiteX8" fmla="*/ 0 w 2066925"/>
                <a:gd name="connsiteY8" fmla="*/ 0 h 1657351"/>
                <a:gd name="connsiteX0" fmla="*/ 0 w 2066925"/>
                <a:gd name="connsiteY0" fmla="*/ 0 h 1657350"/>
                <a:gd name="connsiteX1" fmla="*/ 713419 w 2066925"/>
                <a:gd name="connsiteY1" fmla="*/ 15902 h 1657350"/>
                <a:gd name="connsiteX2" fmla="*/ 1732507 w 2066925"/>
                <a:gd name="connsiteY2" fmla="*/ 1452562 h 1657350"/>
                <a:gd name="connsiteX3" fmla="*/ 2062162 w 2066925"/>
                <a:gd name="connsiteY3" fmla="*/ 1447800 h 1657350"/>
                <a:gd name="connsiteX4" fmla="*/ 2066925 w 2066925"/>
                <a:gd name="connsiteY4" fmla="*/ 1657350 h 1657350"/>
                <a:gd name="connsiteX5" fmla="*/ 1612717 w 2066925"/>
                <a:gd name="connsiteY5" fmla="*/ 1649763 h 1657350"/>
                <a:gd name="connsiteX6" fmla="*/ 559593 w 2066925"/>
                <a:gd name="connsiteY6" fmla="*/ 223837 h 1657350"/>
                <a:gd name="connsiteX7" fmla="*/ 9525 w 2066925"/>
                <a:gd name="connsiteY7" fmla="*/ 228600 h 1657350"/>
                <a:gd name="connsiteX8" fmla="*/ 0 w 2066925"/>
                <a:gd name="connsiteY8" fmla="*/ 0 h 1657350"/>
                <a:gd name="connsiteX0" fmla="*/ 0 w 2062162"/>
                <a:gd name="connsiteY0" fmla="*/ 0 h 1649764"/>
                <a:gd name="connsiteX1" fmla="*/ 713419 w 2062162"/>
                <a:gd name="connsiteY1" fmla="*/ 15902 h 1649764"/>
                <a:gd name="connsiteX2" fmla="*/ 1732507 w 2062162"/>
                <a:gd name="connsiteY2" fmla="*/ 1452562 h 1649764"/>
                <a:gd name="connsiteX3" fmla="*/ 2062162 w 2062162"/>
                <a:gd name="connsiteY3" fmla="*/ 1447800 h 1649764"/>
                <a:gd name="connsiteX4" fmla="*/ 2060950 w 2062162"/>
                <a:gd name="connsiteY4" fmla="*/ 1637856 h 1649764"/>
                <a:gd name="connsiteX5" fmla="*/ 1612717 w 2062162"/>
                <a:gd name="connsiteY5" fmla="*/ 1649763 h 1649764"/>
                <a:gd name="connsiteX6" fmla="*/ 559593 w 2062162"/>
                <a:gd name="connsiteY6" fmla="*/ 223837 h 1649764"/>
                <a:gd name="connsiteX7" fmla="*/ 9525 w 2062162"/>
                <a:gd name="connsiteY7" fmla="*/ 228600 h 1649764"/>
                <a:gd name="connsiteX8" fmla="*/ 0 w 2062162"/>
                <a:gd name="connsiteY8" fmla="*/ 0 h 164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62162" h="1649764">
                  <a:moveTo>
                    <a:pt x="0" y="0"/>
                  </a:moveTo>
                  <a:lnTo>
                    <a:pt x="713419" y="15902"/>
                  </a:lnTo>
                  <a:lnTo>
                    <a:pt x="1732507" y="1452562"/>
                  </a:lnTo>
                  <a:lnTo>
                    <a:pt x="2062162" y="1447800"/>
                  </a:lnTo>
                  <a:lnTo>
                    <a:pt x="2060950" y="1637856"/>
                  </a:lnTo>
                  <a:lnTo>
                    <a:pt x="1612717" y="1649763"/>
                  </a:lnTo>
                  <a:lnTo>
                    <a:pt x="559593" y="223837"/>
                  </a:lnTo>
                  <a:cubicBezTo>
                    <a:pt x="386578" y="227012"/>
                    <a:pt x="261938" y="234957"/>
                    <a:pt x="9525" y="228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213" name="Rounded Rectangle 178">
            <a:extLst>
              <a:ext uri="{FF2B5EF4-FFF2-40B4-BE49-F238E27FC236}">
                <a16:creationId xmlns:a16="http://schemas.microsoft.com/office/drawing/2014/main" id="{193665FA-9066-989C-F633-C96EB1E18AC2}"/>
              </a:ext>
            </a:extLst>
          </p:cNvPr>
          <p:cNvSpPr/>
          <p:nvPr/>
        </p:nvSpPr>
        <p:spPr bwMode="auto">
          <a:xfrm>
            <a:off x="3539824" y="1639980"/>
            <a:ext cx="1386472" cy="5075983"/>
          </a:xfrm>
          <a:prstGeom prst="roundRect">
            <a:avLst/>
          </a:prstGeom>
          <a:gradFill>
            <a:gsLst>
              <a:gs pos="0">
                <a:srgbClr val="99FF99"/>
              </a:gs>
              <a:gs pos="100000">
                <a:srgbClr val="C2F0C2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14" name="Group 417">
            <a:extLst>
              <a:ext uri="{FF2B5EF4-FFF2-40B4-BE49-F238E27FC236}">
                <a16:creationId xmlns:a16="http://schemas.microsoft.com/office/drawing/2014/main" id="{04E406ED-813D-BC28-1AE7-34A8D47F788D}"/>
              </a:ext>
            </a:extLst>
          </p:cNvPr>
          <p:cNvGrpSpPr>
            <a:grpSpLocks/>
          </p:cNvGrpSpPr>
          <p:nvPr/>
        </p:nvGrpSpPr>
        <p:grpSpPr bwMode="auto">
          <a:xfrm>
            <a:off x="3020054" y="1890210"/>
            <a:ext cx="2150350" cy="2930368"/>
            <a:chOff x="1423988" y="1019175"/>
            <a:chExt cx="2167767" cy="3427032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215" name="Freeform 384">
              <a:extLst>
                <a:ext uri="{FF2B5EF4-FFF2-40B4-BE49-F238E27FC236}">
                  <a16:creationId xmlns:a16="http://schemas.microsoft.com/office/drawing/2014/main" id="{873AF88F-E989-BE6A-420A-2BB4BB66C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0" y="1019175"/>
              <a:ext cx="1300991" cy="1014412"/>
            </a:xfrm>
            <a:custGeom>
              <a:avLst/>
              <a:gdLst>
                <a:gd name="T0" fmla="*/ 0 w 1300991"/>
                <a:gd name="T1" fmla="*/ 0 h 1014412"/>
                <a:gd name="T2" fmla="*/ 4763 w 1300991"/>
                <a:gd name="T3" fmla="*/ 223838 h 1014412"/>
                <a:gd name="T4" fmla="*/ 795337 w 1300991"/>
                <a:gd name="T5" fmla="*/ 228600 h 1014412"/>
                <a:gd name="T6" fmla="*/ 1195388 w 1300991"/>
                <a:gd name="T7" fmla="*/ 1014412 h 1014412"/>
                <a:gd name="T8" fmla="*/ 1300163 w 1300991"/>
                <a:gd name="T9" fmla="*/ 776288 h 1014412"/>
                <a:gd name="T10" fmla="*/ 914400 w 1300991"/>
                <a:gd name="T11" fmla="*/ 4763 h 1014412"/>
                <a:gd name="T12" fmla="*/ 0 w 1300991"/>
                <a:gd name="T13" fmla="*/ 0 h 10144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00991"/>
                <a:gd name="T22" fmla="*/ 0 h 1014412"/>
                <a:gd name="T23" fmla="*/ 1300991 w 1300991"/>
                <a:gd name="T24" fmla="*/ 1014412 h 10144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00991" h="1014412">
                  <a:moveTo>
                    <a:pt x="0" y="0"/>
                  </a:moveTo>
                  <a:lnTo>
                    <a:pt x="4763" y="223838"/>
                  </a:lnTo>
                  <a:lnTo>
                    <a:pt x="795337" y="228600"/>
                  </a:lnTo>
                  <a:lnTo>
                    <a:pt x="1195388" y="1014412"/>
                  </a:lnTo>
                  <a:cubicBezTo>
                    <a:pt x="1300991" y="841608"/>
                    <a:pt x="1300163" y="848027"/>
                    <a:pt x="1300163" y="776288"/>
                  </a:cubicBezTo>
                  <a:lnTo>
                    <a:pt x="914400" y="4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16" name="Freeform 389">
              <a:extLst>
                <a:ext uri="{FF2B5EF4-FFF2-40B4-BE49-F238E27FC236}">
                  <a16:creationId xmlns:a16="http://schemas.microsoft.com/office/drawing/2014/main" id="{02F3BAA0-38B3-4D7F-8BCF-E161624A8B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3977" y="1609724"/>
              <a:ext cx="940628" cy="466724"/>
            </a:xfrm>
            <a:custGeom>
              <a:avLst/>
              <a:gdLst>
                <a:gd name="T0" fmla="*/ 106362 w 940628"/>
                <a:gd name="T1" fmla="*/ 0 h 466724"/>
                <a:gd name="T2" fmla="*/ 1587 w 940628"/>
                <a:gd name="T3" fmla="*/ 223838 h 466724"/>
                <a:gd name="T4" fmla="*/ 511175 w 940628"/>
                <a:gd name="T5" fmla="*/ 228600 h 466724"/>
                <a:gd name="T6" fmla="*/ 906462 w 940628"/>
                <a:gd name="T7" fmla="*/ 466724 h 466724"/>
                <a:gd name="T8" fmla="*/ 939800 w 940628"/>
                <a:gd name="T9" fmla="*/ 242888 h 466724"/>
                <a:gd name="T10" fmla="*/ 554037 w 940628"/>
                <a:gd name="T11" fmla="*/ 4763 h 466724"/>
                <a:gd name="T12" fmla="*/ 106362 w 940628"/>
                <a:gd name="T13" fmla="*/ 0 h 4667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40628"/>
                <a:gd name="T22" fmla="*/ 0 h 466724"/>
                <a:gd name="T23" fmla="*/ 940628 w 940628"/>
                <a:gd name="T24" fmla="*/ 466724 h 4667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40628" h="466724">
                  <a:moveTo>
                    <a:pt x="106362" y="0"/>
                  </a:moveTo>
                  <a:cubicBezTo>
                    <a:pt x="107949" y="74613"/>
                    <a:pt x="0" y="149225"/>
                    <a:pt x="1587" y="223838"/>
                  </a:cubicBezTo>
                  <a:lnTo>
                    <a:pt x="511175" y="228600"/>
                  </a:lnTo>
                  <a:lnTo>
                    <a:pt x="906462" y="466724"/>
                  </a:lnTo>
                  <a:cubicBezTo>
                    <a:pt x="940628" y="265345"/>
                    <a:pt x="939800" y="314627"/>
                    <a:pt x="939800" y="242888"/>
                  </a:cubicBezTo>
                  <a:lnTo>
                    <a:pt x="554037" y="4763"/>
                  </a:lnTo>
                  <a:lnTo>
                    <a:pt x="106362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17" name="Freeform 390">
              <a:extLst>
                <a:ext uri="{FF2B5EF4-FFF2-40B4-BE49-F238E27FC236}">
                  <a16:creationId xmlns:a16="http://schemas.microsoft.com/office/drawing/2014/main" id="{7969CCA0-8D28-EDE0-9AF1-9AC971C76B6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527303" y="1933574"/>
              <a:ext cx="1016000" cy="623886"/>
            </a:xfrm>
            <a:custGeom>
              <a:avLst/>
              <a:gdLst>
                <a:gd name="T0" fmla="*/ 25399 w 1016000"/>
                <a:gd name="T1" fmla="*/ 9525 h 623886"/>
                <a:gd name="T2" fmla="*/ 1587 w 1016000"/>
                <a:gd name="T3" fmla="*/ 219075 h 623886"/>
                <a:gd name="T4" fmla="*/ 511175 w 1016000"/>
                <a:gd name="T5" fmla="*/ 223837 h 623886"/>
                <a:gd name="T6" fmla="*/ 977900 w 1016000"/>
                <a:gd name="T7" fmla="*/ 623886 h 623886"/>
                <a:gd name="T8" fmla="*/ 1016000 w 1016000"/>
                <a:gd name="T9" fmla="*/ 371475 h 623886"/>
                <a:gd name="T10" fmla="*/ 554037 w 1016000"/>
                <a:gd name="T11" fmla="*/ 0 h 623886"/>
                <a:gd name="T12" fmla="*/ 25399 w 1016000"/>
                <a:gd name="T13" fmla="*/ 9525 h 6238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6000"/>
                <a:gd name="T22" fmla="*/ 0 h 623886"/>
                <a:gd name="T23" fmla="*/ 1016000 w 1016000"/>
                <a:gd name="T24" fmla="*/ 623886 h 6238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6000" h="623886">
                  <a:moveTo>
                    <a:pt x="25399" y="9525"/>
                  </a:moveTo>
                  <a:cubicBezTo>
                    <a:pt x="26986" y="84138"/>
                    <a:pt x="0" y="144462"/>
                    <a:pt x="1587" y="219075"/>
                  </a:cubicBezTo>
                  <a:lnTo>
                    <a:pt x="511175" y="223837"/>
                  </a:lnTo>
                  <a:lnTo>
                    <a:pt x="977900" y="623886"/>
                  </a:lnTo>
                  <a:cubicBezTo>
                    <a:pt x="1012066" y="422507"/>
                    <a:pt x="1016000" y="443214"/>
                    <a:pt x="1016000" y="371475"/>
                  </a:cubicBezTo>
                  <a:lnTo>
                    <a:pt x="554037" y="0"/>
                  </a:lnTo>
                  <a:lnTo>
                    <a:pt x="25399" y="9525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18" name="Freeform 411">
              <a:extLst>
                <a:ext uri="{FF2B5EF4-FFF2-40B4-BE49-F238E27FC236}">
                  <a16:creationId xmlns:a16="http://schemas.microsoft.com/office/drawing/2014/main" id="{5D092A15-7F43-6446-3C92-CECD2913E7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3988" y="2952749"/>
              <a:ext cx="2082042" cy="581024"/>
            </a:xfrm>
            <a:custGeom>
              <a:avLst/>
              <a:gdLst>
                <a:gd name="T0" fmla="*/ 0 w 2082042"/>
                <a:gd name="T1" fmla="*/ 0 h 581024"/>
                <a:gd name="T2" fmla="*/ 9526 w 2082042"/>
                <a:gd name="T3" fmla="*/ 223838 h 581024"/>
                <a:gd name="T4" fmla="*/ 1033464 w 2082042"/>
                <a:gd name="T5" fmla="*/ 228600 h 581024"/>
                <a:gd name="T6" fmla="*/ 2047876 w 2082042"/>
                <a:gd name="T7" fmla="*/ 581024 h 581024"/>
                <a:gd name="T8" fmla="*/ 2071689 w 2082042"/>
                <a:gd name="T9" fmla="*/ 333376 h 581024"/>
                <a:gd name="T10" fmla="*/ 1076326 w 2082042"/>
                <a:gd name="T11" fmla="*/ 4763 h 581024"/>
                <a:gd name="T12" fmla="*/ 0 w 2082042"/>
                <a:gd name="T13" fmla="*/ 0 h 5810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82042"/>
                <a:gd name="T22" fmla="*/ 0 h 581024"/>
                <a:gd name="T23" fmla="*/ 2082042 w 2082042"/>
                <a:gd name="T24" fmla="*/ 581024 h 5810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82042" h="581024">
                  <a:moveTo>
                    <a:pt x="0" y="0"/>
                  </a:moveTo>
                  <a:cubicBezTo>
                    <a:pt x="1587" y="74613"/>
                    <a:pt x="7939" y="149225"/>
                    <a:pt x="9526" y="223838"/>
                  </a:cubicBezTo>
                  <a:lnTo>
                    <a:pt x="1033464" y="228600"/>
                  </a:lnTo>
                  <a:lnTo>
                    <a:pt x="2047876" y="581024"/>
                  </a:lnTo>
                  <a:cubicBezTo>
                    <a:pt x="2082042" y="379645"/>
                    <a:pt x="2071689" y="405115"/>
                    <a:pt x="2071689" y="333376"/>
                  </a:cubicBezTo>
                  <a:lnTo>
                    <a:pt x="1076326" y="4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19" name="Freeform 415">
              <a:extLst>
                <a:ext uri="{FF2B5EF4-FFF2-40B4-BE49-F238E27FC236}">
                  <a16:creationId xmlns:a16="http://schemas.microsoft.com/office/drawing/2014/main" id="{E3226BD0-E820-A367-FC41-A0F1AB20458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500188" y="3295650"/>
              <a:ext cx="2082042" cy="681037"/>
            </a:xfrm>
            <a:custGeom>
              <a:avLst/>
              <a:gdLst>
                <a:gd name="T0" fmla="*/ 0 w 2082042"/>
                <a:gd name="T1" fmla="*/ 0 h 681036"/>
                <a:gd name="T2" fmla="*/ 9526 w 2082042"/>
                <a:gd name="T3" fmla="*/ 223838 h 681036"/>
                <a:gd name="T4" fmla="*/ 1033464 w 2082042"/>
                <a:gd name="T5" fmla="*/ 228600 h 681036"/>
                <a:gd name="T6" fmla="*/ 2047876 w 2082042"/>
                <a:gd name="T7" fmla="*/ 681036 h 681036"/>
                <a:gd name="T8" fmla="*/ 2071689 w 2082042"/>
                <a:gd name="T9" fmla="*/ 438151 h 681036"/>
                <a:gd name="T10" fmla="*/ 1076326 w 2082042"/>
                <a:gd name="T11" fmla="*/ 4763 h 681036"/>
                <a:gd name="T12" fmla="*/ 0 w 2082042"/>
                <a:gd name="T13" fmla="*/ 0 h 6810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82042"/>
                <a:gd name="T22" fmla="*/ 0 h 681036"/>
                <a:gd name="T23" fmla="*/ 2082042 w 2082042"/>
                <a:gd name="T24" fmla="*/ 681036 h 6810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82042" h="681036">
                  <a:moveTo>
                    <a:pt x="0" y="0"/>
                  </a:moveTo>
                  <a:cubicBezTo>
                    <a:pt x="1587" y="74613"/>
                    <a:pt x="7939" y="149225"/>
                    <a:pt x="9526" y="223838"/>
                  </a:cubicBezTo>
                  <a:lnTo>
                    <a:pt x="1033464" y="228600"/>
                  </a:lnTo>
                  <a:lnTo>
                    <a:pt x="2047876" y="681036"/>
                  </a:lnTo>
                  <a:cubicBezTo>
                    <a:pt x="2082042" y="479657"/>
                    <a:pt x="2071689" y="509890"/>
                    <a:pt x="2071689" y="438151"/>
                  </a:cubicBezTo>
                  <a:lnTo>
                    <a:pt x="1076326" y="4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0" name="Freeform 416">
              <a:extLst>
                <a:ext uri="{FF2B5EF4-FFF2-40B4-BE49-F238E27FC236}">
                  <a16:creationId xmlns:a16="http://schemas.microsoft.com/office/drawing/2014/main" id="{6DA9A04C-FF3C-15BA-43AD-8D355D5D97D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179083" y="3376609"/>
              <a:ext cx="1412672" cy="1069598"/>
            </a:xfrm>
            <a:custGeom>
              <a:avLst/>
              <a:gdLst>
                <a:gd name="T0" fmla="*/ 0 w 1805817"/>
                <a:gd name="T1" fmla="*/ 0 h 1176336"/>
                <a:gd name="T2" fmla="*/ 9526 w 1805817"/>
                <a:gd name="T3" fmla="*/ 223838 h 1176336"/>
                <a:gd name="T4" fmla="*/ 928689 w 1805817"/>
                <a:gd name="T5" fmla="*/ 223837 h 1176336"/>
                <a:gd name="T6" fmla="*/ 866775 w 1805817"/>
                <a:gd name="T7" fmla="*/ 223835 h 1176336"/>
                <a:gd name="T8" fmla="*/ 1771651 w 1805817"/>
                <a:gd name="T9" fmla="*/ 1176336 h 1176336"/>
                <a:gd name="T10" fmla="*/ 1771651 w 1805817"/>
                <a:gd name="T11" fmla="*/ 862013 h 1176336"/>
                <a:gd name="T12" fmla="*/ 971551 w 1805817"/>
                <a:gd name="T13" fmla="*/ 0 h 1176336"/>
                <a:gd name="T14" fmla="*/ 0 w 1805817"/>
                <a:gd name="T15" fmla="*/ 0 h 1176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05817"/>
                <a:gd name="T25" fmla="*/ 0 h 1176336"/>
                <a:gd name="T26" fmla="*/ 1805817 w 1805817"/>
                <a:gd name="T27" fmla="*/ 1176336 h 1176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05817" h="1176336">
                  <a:moveTo>
                    <a:pt x="0" y="0"/>
                  </a:moveTo>
                  <a:cubicBezTo>
                    <a:pt x="1587" y="74613"/>
                    <a:pt x="7939" y="149225"/>
                    <a:pt x="9526" y="223838"/>
                  </a:cubicBezTo>
                  <a:lnTo>
                    <a:pt x="928689" y="223837"/>
                  </a:lnTo>
                  <a:lnTo>
                    <a:pt x="866775" y="223835"/>
                  </a:lnTo>
                  <a:lnTo>
                    <a:pt x="1771651" y="1176336"/>
                  </a:lnTo>
                  <a:cubicBezTo>
                    <a:pt x="1805817" y="974957"/>
                    <a:pt x="1771651" y="933752"/>
                    <a:pt x="1771651" y="862013"/>
                  </a:cubicBezTo>
                  <a:lnTo>
                    <a:pt x="97155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41FE2AFB-06E8-7B05-B334-1FDC99938A2F}"/>
              </a:ext>
            </a:extLst>
          </p:cNvPr>
          <p:cNvGrpSpPr/>
          <p:nvPr/>
        </p:nvGrpSpPr>
        <p:grpSpPr>
          <a:xfrm>
            <a:off x="3397993" y="5282220"/>
            <a:ext cx="1684638" cy="1255261"/>
            <a:chOff x="2052518" y="5282220"/>
            <a:chExt cx="1684638" cy="1255261"/>
          </a:xfrm>
        </p:grpSpPr>
        <p:sp>
          <p:nvSpPr>
            <p:cNvPr id="222" name="Text Box 167">
              <a:extLst>
                <a:ext uri="{FF2B5EF4-FFF2-40B4-BE49-F238E27FC236}">
                  <a16:creationId xmlns:a16="http://schemas.microsoft.com/office/drawing/2014/main" id="{7375281C-70DF-55E6-7C6E-DC4F3F2C87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2518" y="5669551"/>
              <a:ext cx="1684638" cy="867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RF &amp; Modulation 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Space Link Coding &amp; Sync. 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Data Compression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Space Link Protocols 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Space Data Link Layer Security</a:t>
              </a:r>
              <a:endParaRPr lang="en-US" sz="800" b="1" dirty="0">
                <a:solidFill>
                  <a:srgbClr val="FF9900"/>
                </a:solidFill>
                <a:latin typeface="Arial"/>
              </a:endParaRP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Optical Communications</a:t>
              </a:r>
              <a:endParaRPr lang="en-US" sz="800" b="1" dirty="0">
                <a:solidFill>
                  <a:srgbClr val="FF9900"/>
                </a:solidFill>
                <a:latin typeface="Arial"/>
              </a:endParaRPr>
            </a:p>
          </p:txBody>
        </p:sp>
        <p:sp>
          <p:nvSpPr>
            <p:cNvPr id="223" name="Rounded Rectangle 187">
              <a:extLst>
                <a:ext uri="{FF2B5EF4-FFF2-40B4-BE49-F238E27FC236}">
                  <a16:creationId xmlns:a16="http://schemas.microsoft.com/office/drawing/2014/main" id="{132C32CC-DD92-7591-63BB-5B8FB756D101}"/>
                </a:ext>
              </a:extLst>
            </p:cNvPr>
            <p:cNvSpPr/>
            <p:nvPr/>
          </p:nvSpPr>
          <p:spPr bwMode="auto">
            <a:xfrm>
              <a:off x="2194349" y="5282220"/>
              <a:ext cx="1386472" cy="363985"/>
            </a:xfrm>
            <a:prstGeom prst="roundRect">
              <a:avLst>
                <a:gd name="adj" fmla="val 16667"/>
              </a:avLst>
            </a:prstGeom>
            <a:solidFill>
              <a:srgbClr val="33CC33"/>
            </a:soli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Space Link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Services</a:t>
              </a:r>
            </a:p>
          </p:txBody>
        </p:sp>
      </p:grpSp>
      <p:sp>
        <p:nvSpPr>
          <p:cNvPr id="224" name="Rounded Rectangle 167">
            <a:extLst>
              <a:ext uri="{FF2B5EF4-FFF2-40B4-BE49-F238E27FC236}">
                <a16:creationId xmlns:a16="http://schemas.microsoft.com/office/drawing/2014/main" id="{5ED2CCBF-9EDC-C84E-3162-714F6EEE5D46}"/>
              </a:ext>
            </a:extLst>
          </p:cNvPr>
          <p:cNvSpPr/>
          <p:nvPr/>
        </p:nvSpPr>
        <p:spPr bwMode="auto">
          <a:xfrm>
            <a:off x="1854658" y="1635544"/>
            <a:ext cx="1386472" cy="504934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BBCFF"/>
              </a:gs>
              <a:gs pos="100000">
                <a:srgbClr val="E1EBFF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1319CB65-2F2E-1C8E-2013-6AD9FE67120F}"/>
              </a:ext>
            </a:extLst>
          </p:cNvPr>
          <p:cNvGrpSpPr/>
          <p:nvPr/>
        </p:nvGrpSpPr>
        <p:grpSpPr>
          <a:xfrm>
            <a:off x="5189509" y="1899828"/>
            <a:ext cx="4243526" cy="2858608"/>
            <a:chOff x="3844034" y="1899828"/>
            <a:chExt cx="4243526" cy="2858608"/>
          </a:xfrm>
        </p:grpSpPr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D9EB0FA0-2CE1-B891-13A4-01F26B3AD0F8}"/>
                </a:ext>
              </a:extLst>
            </p:cNvPr>
            <p:cNvSpPr/>
            <p:nvPr/>
          </p:nvSpPr>
          <p:spPr bwMode="auto">
            <a:xfrm>
              <a:off x="3844034" y="1899828"/>
              <a:ext cx="4154749" cy="22194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One Organization’s Assets</a:t>
              </a:r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8B226AFE-58EA-116A-6D0E-07EB0C61C0ED}"/>
                </a:ext>
              </a:extLst>
            </p:cNvPr>
            <p:cNvSpPr/>
            <p:nvPr/>
          </p:nvSpPr>
          <p:spPr bwMode="auto">
            <a:xfrm>
              <a:off x="3932811" y="4536495"/>
              <a:ext cx="4154749" cy="22194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Another Organization’s Assets</a:t>
              </a:r>
            </a:p>
          </p:txBody>
        </p:sp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D0B2D9CC-AC49-CFF4-2506-9D5263FA621B}"/>
              </a:ext>
            </a:extLst>
          </p:cNvPr>
          <p:cNvGrpSpPr/>
          <p:nvPr/>
        </p:nvGrpSpPr>
        <p:grpSpPr>
          <a:xfrm>
            <a:off x="1724877" y="5282220"/>
            <a:ext cx="1609200" cy="983132"/>
            <a:chOff x="379402" y="5282220"/>
            <a:chExt cx="1609200" cy="983132"/>
          </a:xfrm>
        </p:grpSpPr>
        <p:sp>
          <p:nvSpPr>
            <p:cNvPr id="231" name="Text Box 380">
              <a:extLst>
                <a:ext uri="{FF2B5EF4-FFF2-40B4-BE49-F238E27FC236}">
                  <a16:creationId xmlns:a16="http://schemas.microsoft.com/office/drawing/2014/main" id="{2F1BF184-1ADA-41DC-1D11-FB936C229F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402" y="5680577"/>
              <a:ext cx="1609200" cy="5847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marL="112713" indent="-112713">
                <a:buFont typeface="Wingdings" pitchFamily="2" charset="2"/>
                <a:buChar char="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Onboard Wireless WG</a:t>
              </a:r>
              <a:endParaRPr lang="en-US" sz="800" b="1" dirty="0">
                <a:solidFill>
                  <a:srgbClr val="FF0000"/>
                </a:solidFill>
                <a:latin typeface="Arial"/>
              </a:endParaRPr>
            </a:p>
            <a:p>
              <a:pPr marL="112713" indent="-112713">
                <a:buFont typeface="Wingdings" pitchFamily="2" charset="2"/>
                <a:buChar char="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Application Supt Services (incl. Plug-n-Play)</a:t>
              </a:r>
            </a:p>
            <a:p>
              <a:pPr marL="112713" indent="-112713">
                <a:buFont typeface="Wingdings" pitchFamily="2" charset="2"/>
                <a:buChar char="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Subnetwork Services WG</a:t>
              </a:r>
            </a:p>
          </p:txBody>
        </p:sp>
        <p:sp>
          <p:nvSpPr>
            <p:cNvPr id="232" name="Rounded Rectangle 169">
              <a:extLst>
                <a:ext uri="{FF2B5EF4-FFF2-40B4-BE49-F238E27FC236}">
                  <a16:creationId xmlns:a16="http://schemas.microsoft.com/office/drawing/2014/main" id="{B9A083DB-915D-CEB1-891C-75402B3BF17C}"/>
                </a:ext>
              </a:extLst>
            </p:cNvPr>
            <p:cNvSpPr/>
            <p:nvPr/>
          </p:nvSpPr>
          <p:spPr bwMode="auto">
            <a:xfrm>
              <a:off x="509183" y="5282220"/>
              <a:ext cx="1386472" cy="363985"/>
            </a:xfrm>
            <a:prstGeom prst="roundRect">
              <a:avLst>
                <a:gd name="adj" fmla="val 16667"/>
              </a:avLst>
            </a:prstGeom>
            <a:solidFill>
              <a:srgbClr val="3D86FD"/>
            </a:soli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Spacecraft Onboard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Interface Services</a:t>
              </a:r>
            </a:p>
          </p:txBody>
        </p:sp>
      </p:grpSp>
      <p:grpSp>
        <p:nvGrpSpPr>
          <p:cNvPr id="233" name="Group 376">
            <a:extLst>
              <a:ext uri="{FF2B5EF4-FFF2-40B4-BE49-F238E27FC236}">
                <a16:creationId xmlns:a16="http://schemas.microsoft.com/office/drawing/2014/main" id="{8A1F28C5-0DE9-B399-36A0-723096D72F6F}"/>
              </a:ext>
            </a:extLst>
          </p:cNvPr>
          <p:cNvGrpSpPr>
            <a:grpSpLocks/>
          </p:cNvGrpSpPr>
          <p:nvPr/>
        </p:nvGrpSpPr>
        <p:grpSpPr bwMode="auto">
          <a:xfrm>
            <a:off x="1995253" y="2888515"/>
            <a:ext cx="1937834" cy="1543286"/>
            <a:chOff x="457200" y="2195342"/>
            <a:chExt cx="1955006" cy="1805732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3582165C-713B-809F-AAF5-721803425874}"/>
                </a:ext>
              </a:extLst>
            </p:cNvPr>
            <p:cNvSpPr/>
            <p:nvPr/>
          </p:nvSpPr>
          <p:spPr bwMode="auto">
            <a:xfrm>
              <a:off x="1177352" y="2345532"/>
              <a:ext cx="1234854" cy="22871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D6A5639D-0325-C5AD-AA46-43C32C32BED2}"/>
                </a:ext>
              </a:extLst>
            </p:cNvPr>
            <p:cNvSpPr/>
            <p:nvPr/>
          </p:nvSpPr>
          <p:spPr bwMode="auto">
            <a:xfrm>
              <a:off x="457200" y="2952251"/>
              <a:ext cx="955581" cy="22871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A6507DBB-F979-C249-021E-1C28066F0D56}"/>
                </a:ext>
              </a:extLst>
            </p:cNvPr>
            <p:cNvSpPr/>
            <p:nvPr/>
          </p:nvSpPr>
          <p:spPr bwMode="auto">
            <a:xfrm>
              <a:off x="609661" y="3772363"/>
              <a:ext cx="956870" cy="22871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7C8977D4-0CF0-51C3-8FA0-ECFB91EC85BD}"/>
                </a:ext>
              </a:extLst>
            </p:cNvPr>
            <p:cNvSpPr/>
            <p:nvPr/>
          </p:nvSpPr>
          <p:spPr bwMode="auto">
            <a:xfrm rot="1532171">
              <a:off x="619139" y="2195342"/>
              <a:ext cx="660713" cy="232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38" name="Rectangle 418">
            <a:extLst>
              <a:ext uri="{FF2B5EF4-FFF2-40B4-BE49-F238E27FC236}">
                <a16:creationId xmlns:a16="http://schemas.microsoft.com/office/drawing/2014/main" id="{FE76E87F-DB6E-953E-8769-D970E1B0A76D}"/>
              </a:ext>
            </a:extLst>
          </p:cNvPr>
          <p:cNvSpPr>
            <a:spLocks noChangeArrowheads="1"/>
          </p:cNvSpPr>
          <p:nvPr/>
        </p:nvSpPr>
        <p:spPr bwMode="auto">
          <a:xfrm rot="1717673">
            <a:off x="2835914" y="2722026"/>
            <a:ext cx="1308155" cy="195470"/>
          </a:xfrm>
          <a:prstGeom prst="rect">
            <a:avLst/>
          </a:prstGeom>
          <a:solidFill>
            <a:srgbClr val="00B050"/>
          </a:solidFill>
          <a:ln w="38100">
            <a:noFill/>
            <a:round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39" name="Rectangle 419">
            <a:extLst>
              <a:ext uri="{FF2B5EF4-FFF2-40B4-BE49-F238E27FC236}">
                <a16:creationId xmlns:a16="http://schemas.microsoft.com/office/drawing/2014/main" id="{B305E732-FCED-2FF0-E438-FAD37F0591EB}"/>
              </a:ext>
            </a:extLst>
          </p:cNvPr>
          <p:cNvSpPr>
            <a:spLocks noChangeArrowheads="1"/>
          </p:cNvSpPr>
          <p:nvPr/>
        </p:nvSpPr>
        <p:spPr bwMode="auto">
          <a:xfrm rot="19983654">
            <a:off x="2914583" y="3238850"/>
            <a:ext cx="1306582" cy="195470"/>
          </a:xfrm>
          <a:prstGeom prst="rect">
            <a:avLst/>
          </a:prstGeom>
          <a:solidFill>
            <a:srgbClr val="00B050"/>
          </a:solidFill>
          <a:ln w="38100">
            <a:noFill/>
            <a:round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40" name="Rectangle 377">
            <a:extLst>
              <a:ext uri="{FF2B5EF4-FFF2-40B4-BE49-F238E27FC236}">
                <a16:creationId xmlns:a16="http://schemas.microsoft.com/office/drawing/2014/main" id="{DA1EDD91-3ECB-1216-4DAB-513FDFCFF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9215" y="2378885"/>
            <a:ext cx="1308156" cy="195470"/>
          </a:xfrm>
          <a:prstGeom prst="rect">
            <a:avLst/>
          </a:prstGeom>
          <a:solidFill>
            <a:srgbClr val="00B050"/>
          </a:solidFill>
          <a:ln w="38100">
            <a:noFill/>
            <a:round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241" name="Group 410">
            <a:extLst>
              <a:ext uri="{FF2B5EF4-FFF2-40B4-BE49-F238E27FC236}">
                <a16:creationId xmlns:a16="http://schemas.microsoft.com/office/drawing/2014/main" id="{914D660E-252A-F65E-C1D6-68A7EB6F368A}"/>
              </a:ext>
            </a:extLst>
          </p:cNvPr>
          <p:cNvGrpSpPr/>
          <p:nvPr/>
        </p:nvGrpSpPr>
        <p:grpSpPr>
          <a:xfrm>
            <a:off x="7383295" y="2705022"/>
            <a:ext cx="1479482" cy="1285495"/>
            <a:chOff x="6482411" y="2137070"/>
            <a:chExt cx="997822" cy="1239689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cxnSp>
          <p:nvCxnSpPr>
            <p:cNvPr id="242" name="Straight Connector 452">
              <a:extLst>
                <a:ext uri="{FF2B5EF4-FFF2-40B4-BE49-F238E27FC236}">
                  <a16:creationId xmlns:a16="http://schemas.microsoft.com/office/drawing/2014/main" id="{D87D957F-2873-5631-D6BF-FA0C00FF8B31}"/>
                </a:ext>
              </a:extLst>
            </p:cNvPr>
            <p:cNvCxnSpPr>
              <a:cxnSpLocks noChangeShapeType="1"/>
            </p:cNvCxnSpPr>
            <p:nvPr/>
          </p:nvCxnSpPr>
          <p:spPr bwMode="ltGray">
            <a:xfrm>
              <a:off x="6482411" y="2137070"/>
              <a:ext cx="997822" cy="4066"/>
            </a:xfrm>
            <a:prstGeom prst="line">
              <a:avLst/>
            </a:prstGeom>
            <a:noFill/>
            <a:ln w="127000">
              <a:solidFill>
                <a:srgbClr val="FF66CC"/>
              </a:solidFill>
              <a:round/>
              <a:headEnd/>
              <a:tailEnd/>
            </a:ln>
            <a:effectLst/>
          </p:spPr>
        </p:cxnSp>
        <p:cxnSp>
          <p:nvCxnSpPr>
            <p:cNvPr id="243" name="Straight Connector 452">
              <a:extLst>
                <a:ext uri="{FF2B5EF4-FFF2-40B4-BE49-F238E27FC236}">
                  <a16:creationId xmlns:a16="http://schemas.microsoft.com/office/drawing/2014/main" id="{47915F77-5C84-D6AB-967F-32B0A72E271D}"/>
                </a:ext>
              </a:extLst>
            </p:cNvPr>
            <p:cNvCxnSpPr>
              <a:cxnSpLocks noChangeShapeType="1"/>
            </p:cNvCxnSpPr>
            <p:nvPr/>
          </p:nvCxnSpPr>
          <p:spPr bwMode="ltGray">
            <a:xfrm>
              <a:off x="6496698" y="3367152"/>
              <a:ext cx="872263" cy="5872"/>
            </a:xfrm>
            <a:prstGeom prst="line">
              <a:avLst/>
            </a:prstGeom>
            <a:noFill/>
            <a:ln w="127000">
              <a:solidFill>
                <a:srgbClr val="FF66CC"/>
              </a:solidFill>
              <a:round/>
              <a:headEnd/>
              <a:tailEnd/>
            </a:ln>
            <a:effectLst/>
          </p:spPr>
        </p:cxnSp>
        <p:sp>
          <p:nvSpPr>
            <p:cNvPr id="244" name="Freeform 492">
              <a:extLst>
                <a:ext uri="{FF2B5EF4-FFF2-40B4-BE49-F238E27FC236}">
                  <a16:creationId xmlns:a16="http://schemas.microsoft.com/office/drawing/2014/main" id="{1B1945DA-BFFA-9492-D060-0A5E6BABB837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6698456" y="2140418"/>
              <a:ext cx="697708" cy="1227339"/>
            </a:xfrm>
            <a:custGeom>
              <a:avLst/>
              <a:gdLst>
                <a:gd name="T0" fmla="*/ 1543050 w 1543050"/>
                <a:gd name="T1" fmla="*/ 1610392 h 1436156"/>
                <a:gd name="T2" fmla="*/ 1535905 w 1543050"/>
                <a:gd name="T3" fmla="*/ 1621034 h 1436156"/>
                <a:gd name="T4" fmla="*/ 1276350 w 1543050"/>
                <a:gd name="T5" fmla="*/ 1613042 h 1436156"/>
                <a:gd name="T6" fmla="*/ 254794 w 1543050"/>
                <a:gd name="T7" fmla="*/ 2714 h 1436156"/>
                <a:gd name="T8" fmla="*/ 0 w 1543050"/>
                <a:gd name="T9" fmla="*/ 0 h 1436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3050"/>
                <a:gd name="T16" fmla="*/ 0 h 1436156"/>
                <a:gd name="T17" fmla="*/ 1543050 w 1543050"/>
                <a:gd name="T18" fmla="*/ 1436156 h 1436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3050" h="1436156">
                  <a:moveTo>
                    <a:pt x="1543050" y="1426727"/>
                  </a:moveTo>
                  <a:lnTo>
                    <a:pt x="1535905" y="1436156"/>
                  </a:lnTo>
                  <a:lnTo>
                    <a:pt x="1276350" y="1429075"/>
                  </a:lnTo>
                  <a:lnTo>
                    <a:pt x="254794" y="2405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45" name="Freeform 492">
              <a:extLst>
                <a:ext uri="{FF2B5EF4-FFF2-40B4-BE49-F238E27FC236}">
                  <a16:creationId xmlns:a16="http://schemas.microsoft.com/office/drawing/2014/main" id="{C425D165-884B-D210-CE4F-20C2218987DE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H="1" flipV="1">
              <a:off x="6712741" y="2141417"/>
              <a:ext cx="702469" cy="1235342"/>
            </a:xfrm>
            <a:custGeom>
              <a:avLst/>
              <a:gdLst>
                <a:gd name="T0" fmla="*/ 465839 w 1633665"/>
                <a:gd name="T1" fmla="*/ 1693107 h 1443850"/>
                <a:gd name="T2" fmla="*/ 389789 w 1633665"/>
                <a:gd name="T3" fmla="*/ 1695863 h 1443850"/>
                <a:gd name="T4" fmla="*/ 68255 w 1633665"/>
                <a:gd name="T5" fmla="*/ 5198 h 1443850"/>
                <a:gd name="T6" fmla="*/ 0 w 1633665"/>
                <a:gd name="T7" fmla="*/ 0 h 14438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33665"/>
                <a:gd name="T13" fmla="*/ 0 h 1443850"/>
                <a:gd name="T14" fmla="*/ 1633665 w 1633665"/>
                <a:gd name="T15" fmla="*/ 1443850 h 14438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33665" h="1443850">
                  <a:moveTo>
                    <a:pt x="1633665" y="1441503"/>
                  </a:moveTo>
                  <a:lnTo>
                    <a:pt x="1366965" y="1443850"/>
                  </a:lnTo>
                  <a:lnTo>
                    <a:pt x="239371" y="4426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08165D2D-D962-2C77-E952-0CC0735D7BC6}"/>
              </a:ext>
            </a:extLst>
          </p:cNvPr>
          <p:cNvGrpSpPr/>
          <p:nvPr/>
        </p:nvGrpSpPr>
        <p:grpSpPr>
          <a:xfrm>
            <a:off x="2111903" y="1984334"/>
            <a:ext cx="5004584" cy="2753626"/>
            <a:chOff x="766428" y="1984334"/>
            <a:chExt cx="5004584" cy="2753626"/>
          </a:xfrm>
        </p:grpSpPr>
        <p:sp>
          <p:nvSpPr>
            <p:cNvPr id="247" name="Freeform 492">
              <a:extLst>
                <a:ext uri="{FF2B5EF4-FFF2-40B4-BE49-F238E27FC236}">
                  <a16:creationId xmlns:a16="http://schemas.microsoft.com/office/drawing/2014/main" id="{4F7A8927-7E69-9D6A-5235-E5E5BF33EDC6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H="1" flipV="1">
              <a:off x="4426560" y="2758645"/>
              <a:ext cx="1197628" cy="1239474"/>
            </a:xfrm>
            <a:custGeom>
              <a:avLst/>
              <a:gdLst>
                <a:gd name="T0" fmla="*/ 465839 w 1633665"/>
                <a:gd name="T1" fmla="*/ 1693107 h 1443850"/>
                <a:gd name="T2" fmla="*/ 389789 w 1633665"/>
                <a:gd name="T3" fmla="*/ 1695863 h 1443850"/>
                <a:gd name="T4" fmla="*/ 68255 w 1633665"/>
                <a:gd name="T5" fmla="*/ 5198 h 1443850"/>
                <a:gd name="T6" fmla="*/ 0 w 1633665"/>
                <a:gd name="T7" fmla="*/ 0 h 14438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33665"/>
                <a:gd name="T13" fmla="*/ 0 h 1443850"/>
                <a:gd name="T14" fmla="*/ 1633665 w 1633665"/>
                <a:gd name="T15" fmla="*/ 1443850 h 14438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33665" h="1443850">
                  <a:moveTo>
                    <a:pt x="1633665" y="1441503"/>
                  </a:moveTo>
                  <a:lnTo>
                    <a:pt x="1366965" y="1443850"/>
                  </a:lnTo>
                  <a:lnTo>
                    <a:pt x="239371" y="4426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48" name="Freeform 448">
              <a:extLst>
                <a:ext uri="{FF2B5EF4-FFF2-40B4-BE49-F238E27FC236}">
                  <a16:creationId xmlns:a16="http://schemas.microsoft.com/office/drawing/2014/main" id="{A89D6370-B28B-9C17-F2DA-F6CBA52CA71D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4142543" y="2747651"/>
              <a:ext cx="1626571" cy="6109"/>
            </a:xfrm>
            <a:custGeom>
              <a:avLst/>
              <a:gdLst>
                <a:gd name="T0" fmla="*/ 0 w 1846264"/>
                <a:gd name="T1" fmla="*/ 7144 h 7144"/>
                <a:gd name="T2" fmla="*/ 8292252 w 1846264"/>
                <a:gd name="T3" fmla="*/ 0 h 7144"/>
                <a:gd name="T4" fmla="*/ 0 60000 65536"/>
                <a:gd name="T5" fmla="*/ 0 60000 65536"/>
                <a:gd name="T6" fmla="*/ 0 w 1846264"/>
                <a:gd name="T7" fmla="*/ 0 h 7144"/>
                <a:gd name="T8" fmla="*/ 1846264 w 1846264"/>
                <a:gd name="T9" fmla="*/ 7144 h 7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46264" h="7144">
                  <a:moveTo>
                    <a:pt x="0" y="7144"/>
                  </a:moveTo>
                  <a:lnTo>
                    <a:pt x="1846264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49" name="Freeform 492">
              <a:extLst>
                <a:ext uri="{FF2B5EF4-FFF2-40B4-BE49-F238E27FC236}">
                  <a16:creationId xmlns:a16="http://schemas.microsoft.com/office/drawing/2014/main" id="{A5571FF0-864E-3669-6468-04331E86CABD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4419684" y="2735398"/>
              <a:ext cx="1229893" cy="1237973"/>
            </a:xfrm>
            <a:custGeom>
              <a:avLst/>
              <a:gdLst>
                <a:gd name="T0" fmla="*/ 1543050 w 1543050"/>
                <a:gd name="T1" fmla="*/ 1610392 h 1436156"/>
                <a:gd name="T2" fmla="*/ 1535905 w 1543050"/>
                <a:gd name="T3" fmla="*/ 1621034 h 1436156"/>
                <a:gd name="T4" fmla="*/ 1276350 w 1543050"/>
                <a:gd name="T5" fmla="*/ 1613042 h 1436156"/>
                <a:gd name="T6" fmla="*/ 254794 w 1543050"/>
                <a:gd name="T7" fmla="*/ 2714 h 1436156"/>
                <a:gd name="T8" fmla="*/ 0 w 1543050"/>
                <a:gd name="T9" fmla="*/ 0 h 1436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3050"/>
                <a:gd name="T16" fmla="*/ 0 h 1436156"/>
                <a:gd name="T17" fmla="*/ 1543050 w 1543050"/>
                <a:gd name="T18" fmla="*/ 1436156 h 1436156"/>
                <a:gd name="connsiteX0" fmla="*/ 1543050 w 1543050"/>
                <a:gd name="connsiteY0" fmla="*/ 1426727 h 1436156"/>
                <a:gd name="connsiteX1" fmla="*/ 1535905 w 1543050"/>
                <a:gd name="connsiteY1" fmla="*/ 1436156 h 1436156"/>
                <a:gd name="connsiteX2" fmla="*/ 1273363 w 1543050"/>
                <a:gd name="connsiteY2" fmla="*/ 1412500 h 1436156"/>
                <a:gd name="connsiteX3" fmla="*/ 254794 w 1543050"/>
                <a:gd name="connsiteY3" fmla="*/ 2405 h 1436156"/>
                <a:gd name="connsiteX4" fmla="*/ 0 w 1543050"/>
                <a:gd name="connsiteY4" fmla="*/ 0 h 1436156"/>
                <a:gd name="connsiteX0" fmla="*/ 1543050 w 1543050"/>
                <a:gd name="connsiteY0" fmla="*/ 1426727 h 1436156"/>
                <a:gd name="connsiteX1" fmla="*/ 1535905 w 1543050"/>
                <a:gd name="connsiteY1" fmla="*/ 1436156 h 1436156"/>
                <a:gd name="connsiteX2" fmla="*/ 1273363 w 1543050"/>
                <a:gd name="connsiteY2" fmla="*/ 1412500 h 1436156"/>
                <a:gd name="connsiteX3" fmla="*/ 254794 w 1543050"/>
                <a:gd name="connsiteY3" fmla="*/ 2405 h 1436156"/>
                <a:gd name="connsiteX4" fmla="*/ 0 w 1543050"/>
                <a:gd name="connsiteY4" fmla="*/ 0 h 143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3050" h="1436156">
                  <a:moveTo>
                    <a:pt x="1543050" y="1426727"/>
                  </a:moveTo>
                  <a:lnTo>
                    <a:pt x="1535905" y="1436156"/>
                  </a:lnTo>
                  <a:cubicBezTo>
                    <a:pt x="1448391" y="1428271"/>
                    <a:pt x="1474405" y="1412097"/>
                    <a:pt x="1273363" y="1412500"/>
                  </a:cubicBezTo>
                  <a:lnTo>
                    <a:pt x="254794" y="2405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50" name="Freeform 443">
              <a:extLst>
                <a:ext uri="{FF2B5EF4-FFF2-40B4-BE49-F238E27FC236}">
                  <a16:creationId xmlns:a16="http://schemas.microsoft.com/office/drawing/2014/main" id="{EC97724D-DC74-40E2-7FFA-2595D5A75BA3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4144441" y="3989699"/>
              <a:ext cx="1626571" cy="6109"/>
            </a:xfrm>
            <a:custGeom>
              <a:avLst/>
              <a:gdLst>
                <a:gd name="T0" fmla="*/ 0 w 1846264"/>
                <a:gd name="T1" fmla="*/ 7144 h 7144"/>
                <a:gd name="T2" fmla="*/ 8292252 w 1846264"/>
                <a:gd name="T3" fmla="*/ 0 h 7144"/>
                <a:gd name="T4" fmla="*/ 0 60000 65536"/>
                <a:gd name="T5" fmla="*/ 0 60000 65536"/>
                <a:gd name="T6" fmla="*/ 0 w 1846264"/>
                <a:gd name="T7" fmla="*/ 0 h 7144"/>
                <a:gd name="T8" fmla="*/ 1846264 w 1846264"/>
                <a:gd name="T9" fmla="*/ 7144 h 7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46264" h="7144">
                  <a:moveTo>
                    <a:pt x="0" y="7144"/>
                  </a:moveTo>
                  <a:lnTo>
                    <a:pt x="1846264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51" name="Freeform 492">
              <a:extLst>
                <a:ext uri="{FF2B5EF4-FFF2-40B4-BE49-F238E27FC236}">
                  <a16:creationId xmlns:a16="http://schemas.microsoft.com/office/drawing/2014/main" id="{3CB0B5CF-A489-F021-38B7-F969764094B4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2603466" y="1984334"/>
              <a:ext cx="1227732" cy="753310"/>
            </a:xfrm>
            <a:custGeom>
              <a:avLst/>
              <a:gdLst>
                <a:gd name="T0" fmla="*/ 1238249 w 1238249"/>
                <a:gd name="T1" fmla="*/ 0 h 896285"/>
                <a:gd name="T2" fmla="*/ 812006 w 1238249"/>
                <a:gd name="T3" fmla="*/ 686704 h 896285"/>
                <a:gd name="T4" fmla="*/ 0 w 1238249"/>
                <a:gd name="T5" fmla="*/ 692317 h 896285"/>
                <a:gd name="T6" fmla="*/ 0 60000 65536"/>
                <a:gd name="T7" fmla="*/ 0 60000 65536"/>
                <a:gd name="T8" fmla="*/ 0 60000 65536"/>
                <a:gd name="T9" fmla="*/ 0 w 1238249"/>
                <a:gd name="T10" fmla="*/ 0 h 896285"/>
                <a:gd name="T11" fmla="*/ 1238249 w 1238249"/>
                <a:gd name="T12" fmla="*/ 896285 h 8962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38249" h="896285">
                  <a:moveTo>
                    <a:pt x="1238249" y="0"/>
                  </a:moveTo>
                  <a:lnTo>
                    <a:pt x="812006" y="889018"/>
                  </a:lnTo>
                  <a:lnTo>
                    <a:pt x="0" y="896285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52" name="Freeform 492">
              <a:extLst>
                <a:ext uri="{FF2B5EF4-FFF2-40B4-BE49-F238E27FC236}">
                  <a16:creationId xmlns:a16="http://schemas.microsoft.com/office/drawing/2014/main" id="{BB2CEC98-3FCF-EEDF-47E8-874BF6D5CA22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1552486" y="2478874"/>
              <a:ext cx="2245334" cy="254454"/>
            </a:xfrm>
            <a:custGeom>
              <a:avLst/>
              <a:gdLst>
                <a:gd name="T0" fmla="*/ 2264568 w 2264568"/>
                <a:gd name="T1" fmla="*/ 0 h 302748"/>
                <a:gd name="T2" fmla="*/ 1838325 w 2264568"/>
                <a:gd name="T3" fmla="*/ 224496 h 302748"/>
                <a:gd name="T4" fmla="*/ 0 w 2264568"/>
                <a:gd name="T5" fmla="*/ 233852 h 302748"/>
                <a:gd name="T6" fmla="*/ 0 60000 65536"/>
                <a:gd name="T7" fmla="*/ 0 60000 65536"/>
                <a:gd name="T8" fmla="*/ 0 60000 65536"/>
                <a:gd name="T9" fmla="*/ 0 w 2264568"/>
                <a:gd name="T10" fmla="*/ 0 h 302748"/>
                <a:gd name="T11" fmla="*/ 2264568 w 2264568"/>
                <a:gd name="T12" fmla="*/ 302748 h 3027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4568" h="302748">
                  <a:moveTo>
                    <a:pt x="2264568" y="0"/>
                  </a:moveTo>
                  <a:lnTo>
                    <a:pt x="1838325" y="290637"/>
                  </a:lnTo>
                  <a:lnTo>
                    <a:pt x="0" y="302748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53" name="Freeform 492">
              <a:extLst>
                <a:ext uri="{FF2B5EF4-FFF2-40B4-BE49-F238E27FC236}">
                  <a16:creationId xmlns:a16="http://schemas.microsoft.com/office/drawing/2014/main" id="{4C3D785C-5599-88FD-063E-5C1062B93AAE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908329" y="2728359"/>
              <a:ext cx="2926779" cy="392828"/>
            </a:xfrm>
            <a:custGeom>
              <a:avLst/>
              <a:gdLst>
                <a:gd name="T0" fmla="*/ 3057524 w 3057524"/>
                <a:gd name="T1" fmla="*/ 351865 h 455523"/>
                <a:gd name="T2" fmla="*/ 2545556 w 3057524"/>
                <a:gd name="T3" fmla="*/ 0 h 455523"/>
                <a:gd name="T4" fmla="*/ 0 w 3057524"/>
                <a:gd name="T5" fmla="*/ 1869 h 455523"/>
                <a:gd name="T6" fmla="*/ 0 60000 65536"/>
                <a:gd name="T7" fmla="*/ 0 60000 65536"/>
                <a:gd name="T8" fmla="*/ 0 60000 65536"/>
                <a:gd name="T9" fmla="*/ 0 w 3057524"/>
                <a:gd name="T10" fmla="*/ 0 h 455523"/>
                <a:gd name="T11" fmla="*/ 3057524 w 3057524"/>
                <a:gd name="T12" fmla="*/ 455523 h 455523"/>
                <a:gd name="connsiteX0" fmla="*/ 3057524 w 3057524"/>
                <a:gd name="connsiteY0" fmla="*/ 467384 h 467384"/>
                <a:gd name="connsiteX1" fmla="*/ 2545556 w 3057524"/>
                <a:gd name="connsiteY1" fmla="*/ 11861 h 467384"/>
                <a:gd name="connsiteX2" fmla="*/ 638500 w 3057524"/>
                <a:gd name="connsiteY2" fmla="*/ 0 h 467384"/>
                <a:gd name="connsiteX3" fmla="*/ 0 w 3057524"/>
                <a:gd name="connsiteY3" fmla="*/ 14281 h 467384"/>
                <a:gd name="connsiteX0" fmla="*/ 2927834 w 2927834"/>
                <a:gd name="connsiteY0" fmla="*/ 467384 h 467384"/>
                <a:gd name="connsiteX1" fmla="*/ 2415866 w 2927834"/>
                <a:gd name="connsiteY1" fmla="*/ 11861 h 467384"/>
                <a:gd name="connsiteX2" fmla="*/ 508810 w 2927834"/>
                <a:gd name="connsiteY2" fmla="*/ 0 h 467384"/>
                <a:gd name="connsiteX3" fmla="*/ 0 w 2927834"/>
                <a:gd name="connsiteY3" fmla="*/ 320266 h 467384"/>
                <a:gd name="connsiteX0" fmla="*/ 2951850 w 2951850"/>
                <a:gd name="connsiteY0" fmla="*/ 467384 h 467384"/>
                <a:gd name="connsiteX1" fmla="*/ 2439882 w 2951850"/>
                <a:gd name="connsiteY1" fmla="*/ 11861 h 467384"/>
                <a:gd name="connsiteX2" fmla="*/ 532826 w 2951850"/>
                <a:gd name="connsiteY2" fmla="*/ 0 h 467384"/>
                <a:gd name="connsiteX3" fmla="*/ 0 w 2951850"/>
                <a:gd name="connsiteY3" fmla="*/ 286268 h 467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1850" h="467384">
                  <a:moveTo>
                    <a:pt x="2951850" y="467384"/>
                  </a:moveTo>
                  <a:lnTo>
                    <a:pt x="2439882" y="11861"/>
                  </a:lnTo>
                  <a:lnTo>
                    <a:pt x="532826" y="0"/>
                  </a:lnTo>
                  <a:lnTo>
                    <a:pt x="0" y="286268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54" name="Freeform 492">
              <a:extLst>
                <a:ext uri="{FF2B5EF4-FFF2-40B4-BE49-F238E27FC236}">
                  <a16:creationId xmlns:a16="http://schemas.microsoft.com/office/drawing/2014/main" id="{0597D90D-68D2-FFA2-D664-9D51DE2C7D04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766428" y="3633610"/>
              <a:ext cx="2998500" cy="333864"/>
            </a:xfrm>
            <a:custGeom>
              <a:avLst/>
              <a:gdLst>
                <a:gd name="T0" fmla="*/ 3024186 w 3024186"/>
                <a:gd name="T1" fmla="*/ 0 h 397231"/>
                <a:gd name="T2" fmla="*/ 1988343 w 3024186"/>
                <a:gd name="T3" fmla="*/ 297472 h 397231"/>
                <a:gd name="T4" fmla="*/ 0 w 3024186"/>
                <a:gd name="T5" fmla="*/ 306826 h 397231"/>
                <a:gd name="T6" fmla="*/ 0 60000 65536"/>
                <a:gd name="T7" fmla="*/ 0 60000 65536"/>
                <a:gd name="T8" fmla="*/ 0 60000 65536"/>
                <a:gd name="T9" fmla="*/ 0 w 3024186"/>
                <a:gd name="T10" fmla="*/ 0 h 397231"/>
                <a:gd name="T11" fmla="*/ 3024186 w 3024186"/>
                <a:gd name="T12" fmla="*/ 397231 h 3972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24186" h="397231">
                  <a:moveTo>
                    <a:pt x="3024186" y="0"/>
                  </a:moveTo>
                  <a:lnTo>
                    <a:pt x="1988343" y="385118"/>
                  </a:lnTo>
                  <a:lnTo>
                    <a:pt x="0" y="397231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55" name="Freeform 492">
              <a:extLst>
                <a:ext uri="{FF2B5EF4-FFF2-40B4-BE49-F238E27FC236}">
                  <a16:creationId xmlns:a16="http://schemas.microsoft.com/office/drawing/2014/main" id="{FA204911-5AEA-171F-5C92-0B8C0862CAA2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936259" y="3969753"/>
              <a:ext cx="2786008" cy="366569"/>
            </a:xfrm>
            <a:custGeom>
              <a:avLst/>
              <a:gdLst>
                <a:gd name="T0" fmla="*/ 2809874 w 2809874"/>
                <a:gd name="T1" fmla="*/ 336885 h 436143"/>
                <a:gd name="T2" fmla="*/ 1888331 w 2809874"/>
                <a:gd name="T3" fmla="*/ 9357 h 436143"/>
                <a:gd name="T4" fmla="*/ 0 w 2809874"/>
                <a:gd name="T5" fmla="*/ 0 h 436143"/>
                <a:gd name="T6" fmla="*/ 0 60000 65536"/>
                <a:gd name="T7" fmla="*/ 0 60000 65536"/>
                <a:gd name="T8" fmla="*/ 0 60000 65536"/>
                <a:gd name="T9" fmla="*/ 0 w 2809874"/>
                <a:gd name="T10" fmla="*/ 0 h 436143"/>
                <a:gd name="T11" fmla="*/ 2809874 w 2809874"/>
                <a:gd name="T12" fmla="*/ 436143 h 4361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9874" h="436143">
                  <a:moveTo>
                    <a:pt x="2809874" y="436143"/>
                  </a:moveTo>
                  <a:lnTo>
                    <a:pt x="1888331" y="12112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56" name="Freeform 492">
              <a:extLst>
                <a:ext uri="{FF2B5EF4-FFF2-40B4-BE49-F238E27FC236}">
                  <a16:creationId xmlns:a16="http://schemas.microsoft.com/office/drawing/2014/main" id="{6EF8FDC3-3544-F114-3111-9E0D564332EA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1685082" y="2638629"/>
              <a:ext cx="1004482" cy="980175"/>
            </a:xfrm>
            <a:custGeom>
              <a:avLst/>
              <a:gdLst>
                <a:gd name="T0" fmla="*/ 0 w 1202532"/>
                <a:gd name="T1" fmla="*/ 1012444 h 1310700"/>
                <a:gd name="T2" fmla="*/ 1202532 w 1202532"/>
                <a:gd name="T3" fmla="*/ 473446 h 1310700"/>
                <a:gd name="T4" fmla="*/ 33339 w 1202532"/>
                <a:gd name="T5" fmla="*/ 0 h 1310700"/>
                <a:gd name="T6" fmla="*/ 0 60000 65536"/>
                <a:gd name="T7" fmla="*/ 0 60000 65536"/>
                <a:gd name="T8" fmla="*/ 0 60000 65536"/>
                <a:gd name="T9" fmla="*/ 0 w 1202532"/>
                <a:gd name="T10" fmla="*/ 0 h 1310700"/>
                <a:gd name="T11" fmla="*/ 1202532 w 1202532"/>
                <a:gd name="T12" fmla="*/ 1310700 h 1310700"/>
                <a:gd name="connsiteX0" fmla="*/ 0 w 1202532"/>
                <a:gd name="connsiteY0" fmla="*/ 1324866 h 1324866"/>
                <a:gd name="connsiteX1" fmla="*/ 1202532 w 1202532"/>
                <a:gd name="connsiteY1" fmla="*/ 627084 h 1324866"/>
                <a:gd name="connsiteX2" fmla="*/ 146216 w 1202532"/>
                <a:gd name="connsiteY2" fmla="*/ 0 h 1324866"/>
                <a:gd name="connsiteX0" fmla="*/ 0 w 1178516"/>
                <a:gd name="connsiteY0" fmla="*/ 1324866 h 1324866"/>
                <a:gd name="connsiteX1" fmla="*/ 1178516 w 1178516"/>
                <a:gd name="connsiteY1" fmla="*/ 655416 h 1324866"/>
                <a:gd name="connsiteX2" fmla="*/ 146216 w 1178516"/>
                <a:gd name="connsiteY2" fmla="*/ 0 h 1324866"/>
                <a:gd name="connsiteX0" fmla="*/ 156391 w 1032300"/>
                <a:gd name="connsiteY0" fmla="*/ 1186040 h 1186040"/>
                <a:gd name="connsiteX1" fmla="*/ 1032300 w 1032300"/>
                <a:gd name="connsiteY1" fmla="*/ 655416 h 1186040"/>
                <a:gd name="connsiteX2" fmla="*/ 0 w 1032300"/>
                <a:gd name="connsiteY2" fmla="*/ 0 h 1186040"/>
                <a:gd name="connsiteX0" fmla="*/ 153990 w 1032300"/>
                <a:gd name="connsiteY0" fmla="*/ 1166207 h 1166207"/>
                <a:gd name="connsiteX1" fmla="*/ 1032300 w 1032300"/>
                <a:gd name="connsiteY1" fmla="*/ 655416 h 1166207"/>
                <a:gd name="connsiteX2" fmla="*/ 0 w 1032300"/>
                <a:gd name="connsiteY2" fmla="*/ 0 h 1166207"/>
                <a:gd name="connsiteX0" fmla="*/ 153990 w 1013087"/>
                <a:gd name="connsiteY0" fmla="*/ 1166207 h 1166207"/>
                <a:gd name="connsiteX1" fmla="*/ 1013087 w 1013087"/>
                <a:gd name="connsiteY1" fmla="*/ 612918 h 1166207"/>
                <a:gd name="connsiteX2" fmla="*/ 0 w 1013087"/>
                <a:gd name="connsiteY2" fmla="*/ 0 h 116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3087" h="1166207">
                  <a:moveTo>
                    <a:pt x="153990" y="1166207"/>
                  </a:moveTo>
                  <a:lnTo>
                    <a:pt x="1013087" y="612918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57" name="Freeform 492">
              <a:extLst>
                <a:ext uri="{FF2B5EF4-FFF2-40B4-BE49-F238E27FC236}">
                  <a16:creationId xmlns:a16="http://schemas.microsoft.com/office/drawing/2014/main" id="{2C417638-23AA-032D-F245-27DE01EE894E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2477722" y="4008599"/>
              <a:ext cx="1351270" cy="729361"/>
            </a:xfrm>
            <a:custGeom>
              <a:avLst/>
              <a:gdLst>
                <a:gd name="T0" fmla="*/ 2809874 w 2809874"/>
                <a:gd name="T1" fmla="*/ 336885 h 436143"/>
                <a:gd name="T2" fmla="*/ 1888331 w 2809874"/>
                <a:gd name="T3" fmla="*/ 9357 h 436143"/>
                <a:gd name="T4" fmla="*/ 0 w 2809874"/>
                <a:gd name="T5" fmla="*/ 0 h 436143"/>
                <a:gd name="T6" fmla="*/ 0 60000 65536"/>
                <a:gd name="T7" fmla="*/ 0 60000 65536"/>
                <a:gd name="T8" fmla="*/ 0 60000 65536"/>
                <a:gd name="T9" fmla="*/ 0 w 2809874"/>
                <a:gd name="T10" fmla="*/ 0 h 436143"/>
                <a:gd name="T11" fmla="*/ 2809874 w 2809874"/>
                <a:gd name="T12" fmla="*/ 436143 h 436143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986360"/>
                <a:gd name="connsiteY0" fmla="*/ 436143 h 924457"/>
                <a:gd name="connsiteX1" fmla="*/ 2986360 w 2986360"/>
                <a:gd name="connsiteY1" fmla="*/ 924457 h 924457"/>
                <a:gd name="connsiteX2" fmla="*/ 2750999 w 2986360"/>
                <a:gd name="connsiteY2" fmla="*/ 862126 h 924457"/>
                <a:gd name="connsiteX3" fmla="*/ 1888331 w 2986360"/>
                <a:gd name="connsiteY3" fmla="*/ 12112 h 924457"/>
                <a:gd name="connsiteX4" fmla="*/ 0 w 2986360"/>
                <a:gd name="connsiteY4" fmla="*/ 0 h 924457"/>
                <a:gd name="connsiteX0" fmla="*/ 2809874 w 2986360"/>
                <a:gd name="connsiteY0" fmla="*/ 436143 h 924457"/>
                <a:gd name="connsiteX1" fmla="*/ 2986360 w 2986360"/>
                <a:gd name="connsiteY1" fmla="*/ 924457 h 924457"/>
                <a:gd name="connsiteX2" fmla="*/ 2750999 w 2986360"/>
                <a:gd name="connsiteY2" fmla="*/ 862126 h 924457"/>
                <a:gd name="connsiteX3" fmla="*/ 1888331 w 2986360"/>
                <a:gd name="connsiteY3" fmla="*/ 12112 h 924457"/>
                <a:gd name="connsiteX4" fmla="*/ 0 w 2986360"/>
                <a:gd name="connsiteY4" fmla="*/ 0 h 924457"/>
                <a:gd name="connsiteX0" fmla="*/ 2809874 w 2986360"/>
                <a:gd name="connsiteY0" fmla="*/ 436143 h 924457"/>
                <a:gd name="connsiteX1" fmla="*/ 2986360 w 2986360"/>
                <a:gd name="connsiteY1" fmla="*/ 924457 h 924457"/>
                <a:gd name="connsiteX2" fmla="*/ 2750999 w 2986360"/>
                <a:gd name="connsiteY2" fmla="*/ 862126 h 924457"/>
                <a:gd name="connsiteX3" fmla="*/ 1888331 w 2986360"/>
                <a:gd name="connsiteY3" fmla="*/ 12112 h 924457"/>
                <a:gd name="connsiteX4" fmla="*/ 0 w 2986360"/>
                <a:gd name="connsiteY4" fmla="*/ 0 h 924457"/>
                <a:gd name="connsiteX0" fmla="*/ 2809874 w 2981557"/>
                <a:gd name="connsiteY0" fmla="*/ 436143 h 924457"/>
                <a:gd name="connsiteX1" fmla="*/ 2981557 w 2981557"/>
                <a:gd name="connsiteY1" fmla="*/ 924457 h 924457"/>
                <a:gd name="connsiteX2" fmla="*/ 2750999 w 2981557"/>
                <a:gd name="connsiteY2" fmla="*/ 862126 h 924457"/>
                <a:gd name="connsiteX3" fmla="*/ 1888331 w 2981557"/>
                <a:gd name="connsiteY3" fmla="*/ 12112 h 924457"/>
                <a:gd name="connsiteX4" fmla="*/ 0 w 2981557"/>
                <a:gd name="connsiteY4" fmla="*/ 0 h 924457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5070 w 2805070"/>
                <a:gd name="connsiteY0" fmla="*/ 436143 h 862126"/>
                <a:gd name="connsiteX1" fmla="*/ 2750999 w 2805070"/>
                <a:gd name="connsiteY1" fmla="*/ 862126 h 862126"/>
                <a:gd name="connsiteX2" fmla="*/ 1888331 w 2805070"/>
                <a:gd name="connsiteY2" fmla="*/ 12112 h 862126"/>
                <a:gd name="connsiteX3" fmla="*/ 0 w 2805070"/>
                <a:gd name="connsiteY3" fmla="*/ 0 h 862126"/>
                <a:gd name="connsiteX0" fmla="*/ 2750999 w 2750999"/>
                <a:gd name="connsiteY0" fmla="*/ 862126 h 862126"/>
                <a:gd name="connsiteX1" fmla="*/ 1888331 w 2750999"/>
                <a:gd name="connsiteY1" fmla="*/ 12112 h 862126"/>
                <a:gd name="connsiteX2" fmla="*/ 0 w 2750999"/>
                <a:gd name="connsiteY2" fmla="*/ 0 h 862126"/>
                <a:gd name="connsiteX0" fmla="*/ 2789425 w 2789425"/>
                <a:gd name="connsiteY0" fmla="*/ 896124 h 896124"/>
                <a:gd name="connsiteX1" fmla="*/ 1888331 w 2789425"/>
                <a:gd name="connsiteY1" fmla="*/ 12112 h 896124"/>
                <a:gd name="connsiteX2" fmla="*/ 0 w 2789425"/>
                <a:gd name="connsiteY2" fmla="*/ 0 h 896124"/>
                <a:gd name="connsiteX0" fmla="*/ 2789425 w 2789425"/>
                <a:gd name="connsiteY0" fmla="*/ 896124 h 896124"/>
                <a:gd name="connsiteX1" fmla="*/ 2066053 w 2789425"/>
                <a:gd name="connsiteY1" fmla="*/ 779 h 896124"/>
                <a:gd name="connsiteX2" fmla="*/ 0 w 2789425"/>
                <a:gd name="connsiteY2" fmla="*/ 0 h 896124"/>
                <a:gd name="connsiteX0" fmla="*/ 2789425 w 2789425"/>
                <a:gd name="connsiteY0" fmla="*/ 896124 h 896124"/>
                <a:gd name="connsiteX1" fmla="*/ 2090070 w 2789425"/>
                <a:gd name="connsiteY1" fmla="*/ 12112 h 896124"/>
                <a:gd name="connsiteX2" fmla="*/ 0 w 2789425"/>
                <a:gd name="connsiteY2" fmla="*/ 0 h 896124"/>
                <a:gd name="connsiteX0" fmla="*/ 1578994 w 1578994"/>
                <a:gd name="connsiteY0" fmla="*/ 901791 h 901791"/>
                <a:gd name="connsiteX1" fmla="*/ 879639 w 1578994"/>
                <a:gd name="connsiteY1" fmla="*/ 17779 h 901791"/>
                <a:gd name="connsiteX2" fmla="*/ 0 w 1578994"/>
                <a:gd name="connsiteY2" fmla="*/ 0 h 901791"/>
                <a:gd name="connsiteX0" fmla="*/ 1382058 w 1382058"/>
                <a:gd name="connsiteY0" fmla="*/ 890458 h 890458"/>
                <a:gd name="connsiteX1" fmla="*/ 682703 w 1382058"/>
                <a:gd name="connsiteY1" fmla="*/ 6446 h 890458"/>
                <a:gd name="connsiteX2" fmla="*/ 0 w 1382058"/>
                <a:gd name="connsiteY2" fmla="*/ 0 h 890458"/>
                <a:gd name="connsiteX0" fmla="*/ 1324418 w 1324418"/>
                <a:gd name="connsiteY0" fmla="*/ 918789 h 918789"/>
                <a:gd name="connsiteX1" fmla="*/ 682703 w 1324418"/>
                <a:gd name="connsiteY1" fmla="*/ 6446 h 918789"/>
                <a:gd name="connsiteX2" fmla="*/ 0 w 1324418"/>
                <a:gd name="connsiteY2" fmla="*/ 0 h 918789"/>
                <a:gd name="connsiteX0" fmla="*/ 1343631 w 1343631"/>
                <a:gd name="connsiteY0" fmla="*/ 850792 h 850792"/>
                <a:gd name="connsiteX1" fmla="*/ 682703 w 1343631"/>
                <a:gd name="connsiteY1" fmla="*/ 6446 h 850792"/>
                <a:gd name="connsiteX2" fmla="*/ 0 w 1343631"/>
                <a:gd name="connsiteY2" fmla="*/ 0 h 850792"/>
                <a:gd name="connsiteX0" fmla="*/ 1362844 w 1362844"/>
                <a:gd name="connsiteY0" fmla="*/ 867791 h 867791"/>
                <a:gd name="connsiteX1" fmla="*/ 682703 w 1362844"/>
                <a:gd name="connsiteY1" fmla="*/ 6446 h 867791"/>
                <a:gd name="connsiteX2" fmla="*/ 0 w 1362844"/>
                <a:gd name="connsiteY2" fmla="*/ 0 h 867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2844" h="867791">
                  <a:moveTo>
                    <a:pt x="1362844" y="867791"/>
                  </a:moveTo>
                  <a:lnTo>
                    <a:pt x="682703" y="6446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75D317B4-0ED8-C891-CF1A-094AC8A4186E}"/>
              </a:ext>
            </a:extLst>
          </p:cNvPr>
          <p:cNvGrpSpPr/>
          <p:nvPr/>
        </p:nvGrpSpPr>
        <p:grpSpPr>
          <a:xfrm>
            <a:off x="1993679" y="1970299"/>
            <a:ext cx="7794467" cy="2754522"/>
            <a:chOff x="648204" y="1970299"/>
            <a:chExt cx="7794467" cy="2754522"/>
          </a:xfrm>
        </p:grpSpPr>
        <p:grpSp>
          <p:nvGrpSpPr>
            <p:cNvPr id="259" name="Group 258">
              <a:extLst>
                <a:ext uri="{FF2B5EF4-FFF2-40B4-BE49-F238E27FC236}">
                  <a16:creationId xmlns:a16="http://schemas.microsoft.com/office/drawing/2014/main" id="{23FDC674-903B-37F2-B7AC-ECC64054D41E}"/>
                </a:ext>
              </a:extLst>
            </p:cNvPr>
            <p:cNvGrpSpPr/>
            <p:nvPr/>
          </p:nvGrpSpPr>
          <p:grpSpPr>
            <a:xfrm>
              <a:off x="648204" y="1970299"/>
              <a:ext cx="7794467" cy="2754522"/>
              <a:chOff x="648204" y="1970299"/>
              <a:chExt cx="7794467" cy="2754522"/>
            </a:xfrm>
          </p:grpSpPr>
          <p:grpSp>
            <p:nvGrpSpPr>
              <p:cNvPr id="263" name="Group 411">
                <a:extLst>
                  <a:ext uri="{FF2B5EF4-FFF2-40B4-BE49-F238E27FC236}">
                    <a16:creationId xmlns:a16="http://schemas.microsoft.com/office/drawing/2014/main" id="{70AD6552-CC15-1396-404B-94B9F6CAEB84}"/>
                  </a:ext>
                </a:extLst>
              </p:cNvPr>
              <p:cNvGrpSpPr/>
              <p:nvPr/>
            </p:nvGrpSpPr>
            <p:grpSpPr>
              <a:xfrm>
                <a:off x="6021329" y="2708384"/>
                <a:ext cx="1510576" cy="1288947"/>
                <a:chOff x="6472886" y="2130009"/>
                <a:chExt cx="1018793" cy="1243021"/>
              </a:xfrm>
              <a:effectLst/>
            </p:grpSpPr>
            <p:cxnSp>
              <p:nvCxnSpPr>
                <p:cNvPr id="273" name="Straight Connector 452">
                  <a:extLst>
                    <a:ext uri="{FF2B5EF4-FFF2-40B4-BE49-F238E27FC236}">
                      <a16:creationId xmlns:a16="http://schemas.microsoft.com/office/drawing/2014/main" id="{50792296-FE30-9A0E-798F-D3FD82F0CEBE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ltGray">
                <a:xfrm>
                  <a:off x="6472886" y="2130009"/>
                  <a:ext cx="997822" cy="406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4" name="Straight Connector 452">
                  <a:extLst>
                    <a:ext uri="{FF2B5EF4-FFF2-40B4-BE49-F238E27FC236}">
                      <a16:creationId xmlns:a16="http://schemas.microsoft.com/office/drawing/2014/main" id="{0187DCF5-CFEC-7227-E62D-4C30AF199975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ltGray">
                <a:xfrm>
                  <a:off x="6619416" y="3367158"/>
                  <a:ext cx="872263" cy="5872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sp>
              <p:nvSpPr>
                <p:cNvPr id="275" name="Freeform 492">
                  <a:extLst>
                    <a:ext uri="{FF2B5EF4-FFF2-40B4-BE49-F238E27FC236}">
                      <a16:creationId xmlns:a16="http://schemas.microsoft.com/office/drawing/2014/main" id="{96AF177F-F386-82E8-F0F5-C1EBF1A14A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 flipV="1">
                  <a:off x="6698456" y="2131233"/>
                  <a:ext cx="697708" cy="1227342"/>
                </a:xfrm>
                <a:custGeom>
                  <a:avLst/>
                  <a:gdLst>
                    <a:gd name="T0" fmla="*/ 1543050 w 1543050"/>
                    <a:gd name="T1" fmla="*/ 1610392 h 1436156"/>
                    <a:gd name="T2" fmla="*/ 1535905 w 1543050"/>
                    <a:gd name="T3" fmla="*/ 1621034 h 1436156"/>
                    <a:gd name="T4" fmla="*/ 1276350 w 1543050"/>
                    <a:gd name="T5" fmla="*/ 1613042 h 1436156"/>
                    <a:gd name="T6" fmla="*/ 254794 w 1543050"/>
                    <a:gd name="T7" fmla="*/ 2714 h 1436156"/>
                    <a:gd name="T8" fmla="*/ 0 w 1543050"/>
                    <a:gd name="T9" fmla="*/ 0 h 14361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43050"/>
                    <a:gd name="T16" fmla="*/ 0 h 1436156"/>
                    <a:gd name="T17" fmla="*/ 1543050 w 1543050"/>
                    <a:gd name="T18" fmla="*/ 1436156 h 14361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43050" h="1436156">
                      <a:moveTo>
                        <a:pt x="1543050" y="1426727"/>
                      </a:moveTo>
                      <a:lnTo>
                        <a:pt x="1535905" y="1436156"/>
                      </a:lnTo>
                      <a:lnTo>
                        <a:pt x="1276350" y="1429075"/>
                      </a:lnTo>
                      <a:lnTo>
                        <a:pt x="254794" y="240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" name="Freeform 492">
                  <a:extLst>
                    <a:ext uri="{FF2B5EF4-FFF2-40B4-BE49-F238E27FC236}">
                      <a16:creationId xmlns:a16="http://schemas.microsoft.com/office/drawing/2014/main" id="{7B80B5CE-C5A1-391A-D9E8-2FE79FE6AD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 flipH="1" flipV="1">
                  <a:off x="6709530" y="2136826"/>
                  <a:ext cx="702469" cy="1235345"/>
                </a:xfrm>
                <a:custGeom>
                  <a:avLst/>
                  <a:gdLst>
                    <a:gd name="T0" fmla="*/ 465839 w 1633665"/>
                    <a:gd name="T1" fmla="*/ 1693107 h 1443850"/>
                    <a:gd name="T2" fmla="*/ 389789 w 1633665"/>
                    <a:gd name="T3" fmla="*/ 1695863 h 1443850"/>
                    <a:gd name="T4" fmla="*/ 68255 w 1633665"/>
                    <a:gd name="T5" fmla="*/ 5198 h 1443850"/>
                    <a:gd name="T6" fmla="*/ 0 w 1633665"/>
                    <a:gd name="T7" fmla="*/ 0 h 14438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33665"/>
                    <a:gd name="T13" fmla="*/ 0 h 1443850"/>
                    <a:gd name="T14" fmla="*/ 1633665 w 1633665"/>
                    <a:gd name="T15" fmla="*/ 1443850 h 14438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33665" h="1443850">
                      <a:moveTo>
                        <a:pt x="1633665" y="1441503"/>
                      </a:moveTo>
                      <a:lnTo>
                        <a:pt x="1366965" y="1443850"/>
                      </a:lnTo>
                      <a:lnTo>
                        <a:pt x="239371" y="442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64" name="Freeform 492">
                <a:extLst>
                  <a:ext uri="{FF2B5EF4-FFF2-40B4-BE49-F238E27FC236}">
                    <a16:creationId xmlns:a16="http://schemas.microsoft.com/office/drawing/2014/main" id="{8A704399-E427-21A8-3656-0ABADF10ED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4324766" y="2750147"/>
                <a:ext cx="1349475" cy="1246016"/>
              </a:xfrm>
              <a:custGeom>
                <a:avLst/>
                <a:gdLst>
                  <a:gd name="T0" fmla="*/ 1693068 w 1693068"/>
                  <a:gd name="T1" fmla="*/ 2093608 h 1419626"/>
                  <a:gd name="T2" fmla="*/ 1419225 w 1693068"/>
                  <a:gd name="T3" fmla="*/ 2100662 h 1419626"/>
                  <a:gd name="T4" fmla="*/ 354806 w 1693068"/>
                  <a:gd name="T5" fmla="*/ 3256 h 1419626"/>
                  <a:gd name="T6" fmla="*/ 0 w 1693068"/>
                  <a:gd name="T7" fmla="*/ 0 h 14196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93068"/>
                  <a:gd name="T13" fmla="*/ 0 h 1419626"/>
                  <a:gd name="T14" fmla="*/ 1693068 w 1693068"/>
                  <a:gd name="T15" fmla="*/ 1419626 h 1419626"/>
                  <a:gd name="connsiteX0" fmla="*/ 1693068 w 1693068"/>
                  <a:gd name="connsiteY0" fmla="*/ 1414857 h 1419626"/>
                  <a:gd name="connsiteX1" fmla="*/ 1400012 w 1693068"/>
                  <a:gd name="connsiteY1" fmla="*/ 1419626 h 1419626"/>
                  <a:gd name="connsiteX2" fmla="*/ 354806 w 1693068"/>
                  <a:gd name="connsiteY2" fmla="*/ 2199 h 1419626"/>
                  <a:gd name="connsiteX3" fmla="*/ 0 w 1693068"/>
                  <a:gd name="connsiteY3" fmla="*/ 0 h 1419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93068" h="1419626">
                    <a:moveTo>
                      <a:pt x="1693068" y="1414857"/>
                    </a:moveTo>
                    <a:lnTo>
                      <a:pt x="1400012" y="1419626"/>
                    </a:lnTo>
                    <a:lnTo>
                      <a:pt x="354806" y="2199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65" name="Freeform 492">
                <a:extLst>
                  <a:ext uri="{FF2B5EF4-FFF2-40B4-BE49-F238E27FC236}">
                    <a16:creationId xmlns:a16="http://schemas.microsoft.com/office/drawing/2014/main" id="{F9C4163D-3B06-7D59-3583-8211AA6010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572658" y="1970299"/>
                <a:ext cx="1248991" cy="751276"/>
              </a:xfrm>
              <a:custGeom>
                <a:avLst/>
                <a:gdLst>
                  <a:gd name="T0" fmla="*/ 1259681 w 1259681"/>
                  <a:gd name="T1" fmla="*/ 0 h 893864"/>
                  <a:gd name="T2" fmla="*/ 831056 w 1259681"/>
                  <a:gd name="T3" fmla="*/ 677344 h 893864"/>
                  <a:gd name="T4" fmla="*/ 0 w 1259681"/>
                  <a:gd name="T5" fmla="*/ 690441 h 893864"/>
                  <a:gd name="T6" fmla="*/ 0 60000 65536"/>
                  <a:gd name="T7" fmla="*/ 0 60000 65536"/>
                  <a:gd name="T8" fmla="*/ 0 60000 65536"/>
                  <a:gd name="T9" fmla="*/ 0 w 1259681"/>
                  <a:gd name="T10" fmla="*/ 0 h 893864"/>
                  <a:gd name="T11" fmla="*/ 1259681 w 1259681"/>
                  <a:gd name="T12" fmla="*/ 893864 h 893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59681" h="893864">
                    <a:moveTo>
                      <a:pt x="1259681" y="0"/>
                    </a:moveTo>
                    <a:lnTo>
                      <a:pt x="831056" y="876906"/>
                    </a:lnTo>
                    <a:lnTo>
                      <a:pt x="0" y="893864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66" name="Freeform 492">
                <a:extLst>
                  <a:ext uri="{FF2B5EF4-FFF2-40B4-BE49-F238E27FC236}">
                    <a16:creationId xmlns:a16="http://schemas.microsoft.com/office/drawing/2014/main" id="{E2B70FCC-AD93-5ECE-C658-07D8CC4AA1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609148" y="2481371"/>
                <a:ext cx="2200491" cy="242239"/>
              </a:xfrm>
              <a:custGeom>
                <a:avLst/>
                <a:gdLst>
                  <a:gd name="T0" fmla="*/ 2219325 w 2219325"/>
                  <a:gd name="T1" fmla="*/ 0 h 288215"/>
                  <a:gd name="T2" fmla="*/ 1790715 w 2219325"/>
                  <a:gd name="T3" fmla="*/ 207655 h 288215"/>
                  <a:gd name="T4" fmla="*/ 0 w 2219325"/>
                  <a:gd name="T5" fmla="*/ 222625 h 288215"/>
                  <a:gd name="T6" fmla="*/ 0 60000 65536"/>
                  <a:gd name="T7" fmla="*/ 0 60000 65536"/>
                  <a:gd name="T8" fmla="*/ 0 60000 65536"/>
                  <a:gd name="T9" fmla="*/ 0 w 2219325"/>
                  <a:gd name="T10" fmla="*/ 0 h 288215"/>
                  <a:gd name="T11" fmla="*/ 2219325 w 2219325"/>
                  <a:gd name="T12" fmla="*/ 288215 h 2882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19325" h="288215">
                    <a:moveTo>
                      <a:pt x="2219325" y="0"/>
                    </a:moveTo>
                    <a:lnTo>
                      <a:pt x="1790700" y="268835"/>
                    </a:lnTo>
                    <a:lnTo>
                      <a:pt x="0" y="288215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67" name="Freeform 492">
                <a:extLst>
                  <a:ext uri="{FF2B5EF4-FFF2-40B4-BE49-F238E27FC236}">
                    <a16:creationId xmlns:a16="http://schemas.microsoft.com/office/drawing/2014/main" id="{6D9A8CA2-58E5-38D5-452A-65BA80B665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648204" y="3630447"/>
                <a:ext cx="3104769" cy="342010"/>
              </a:xfrm>
              <a:custGeom>
                <a:avLst/>
                <a:gdLst>
                  <a:gd name="T0" fmla="*/ 3131343 w 3131343"/>
                  <a:gd name="T1" fmla="*/ 0 h 406921"/>
                  <a:gd name="T2" fmla="*/ 2105025 w 3131343"/>
                  <a:gd name="T3" fmla="*/ 303103 h 406921"/>
                  <a:gd name="T4" fmla="*/ 0 w 3131343"/>
                  <a:gd name="T5" fmla="*/ 314328 h 406921"/>
                  <a:gd name="T6" fmla="*/ 0 60000 65536"/>
                  <a:gd name="T7" fmla="*/ 0 60000 65536"/>
                  <a:gd name="T8" fmla="*/ 0 60000 65536"/>
                  <a:gd name="T9" fmla="*/ 0 w 3131343"/>
                  <a:gd name="T10" fmla="*/ 0 h 406921"/>
                  <a:gd name="T11" fmla="*/ 3131343 w 3131343"/>
                  <a:gd name="T12" fmla="*/ 406921 h 4069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31343" h="406921">
                    <a:moveTo>
                      <a:pt x="3131343" y="0"/>
                    </a:moveTo>
                    <a:lnTo>
                      <a:pt x="2105024" y="392387"/>
                    </a:lnTo>
                    <a:lnTo>
                      <a:pt x="0" y="406921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68" name="Freeform 492">
                <a:extLst>
                  <a:ext uri="{FF2B5EF4-FFF2-40B4-BE49-F238E27FC236}">
                    <a16:creationId xmlns:a16="http://schemas.microsoft.com/office/drawing/2014/main" id="{5EC52635-7A07-48BA-BA06-505A6E79E8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900713" y="3980638"/>
                <a:ext cx="2835611" cy="358423"/>
              </a:xfrm>
              <a:custGeom>
                <a:avLst/>
                <a:gdLst>
                  <a:gd name="T0" fmla="*/ 2859881 w 2859881"/>
                  <a:gd name="T1" fmla="*/ 329415 h 426449"/>
                  <a:gd name="T2" fmla="*/ 1924064 w 2859881"/>
                  <a:gd name="T3" fmla="*/ 1 h 426449"/>
                  <a:gd name="T4" fmla="*/ 0 w 2859881"/>
                  <a:gd name="T5" fmla="*/ 0 h 426449"/>
                  <a:gd name="T6" fmla="*/ 0 60000 65536"/>
                  <a:gd name="T7" fmla="*/ 0 60000 65536"/>
                  <a:gd name="T8" fmla="*/ 0 60000 65536"/>
                  <a:gd name="T9" fmla="*/ 0 w 2859881"/>
                  <a:gd name="T10" fmla="*/ 0 h 426449"/>
                  <a:gd name="T11" fmla="*/ 2859881 w 2859881"/>
                  <a:gd name="T12" fmla="*/ 426449 h 42644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59881" h="426449">
                    <a:moveTo>
                      <a:pt x="2859881" y="426449"/>
                    </a:moveTo>
                    <a:lnTo>
                      <a:pt x="1924049" y="1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69" name="Freeform 492">
                <a:extLst>
                  <a:ext uri="{FF2B5EF4-FFF2-40B4-BE49-F238E27FC236}">
                    <a16:creationId xmlns:a16="http://schemas.microsoft.com/office/drawing/2014/main" id="{1DF88A5D-E2DC-BA52-B7D7-EE8DA860B0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946629" y="2735828"/>
                <a:ext cx="2891629" cy="377879"/>
              </a:xfrm>
              <a:custGeom>
                <a:avLst/>
                <a:gdLst>
                  <a:gd name="T0" fmla="*/ 2993231 w 2993231"/>
                  <a:gd name="T1" fmla="*/ 344374 h 445830"/>
                  <a:gd name="T2" fmla="*/ 2469357 w 2993231"/>
                  <a:gd name="T3" fmla="*/ 0 h 445830"/>
                  <a:gd name="T4" fmla="*/ 0 w 2993231"/>
                  <a:gd name="T5" fmla="*/ 1870 h 445830"/>
                  <a:gd name="T6" fmla="*/ 0 60000 65536"/>
                  <a:gd name="T7" fmla="*/ 0 60000 65536"/>
                  <a:gd name="T8" fmla="*/ 0 60000 65536"/>
                  <a:gd name="T9" fmla="*/ 0 w 2993231"/>
                  <a:gd name="T10" fmla="*/ 0 h 445830"/>
                  <a:gd name="T11" fmla="*/ 2993231 w 2993231"/>
                  <a:gd name="T12" fmla="*/ 445830 h 445830"/>
                  <a:gd name="connsiteX0" fmla="*/ 2993231 w 2993231"/>
                  <a:gd name="connsiteY0" fmla="*/ 445830 h 445830"/>
                  <a:gd name="connsiteX1" fmla="*/ 2469356 w 2993231"/>
                  <a:gd name="connsiteY1" fmla="*/ 0 h 445830"/>
                  <a:gd name="connsiteX2" fmla="*/ 353301 w 2993231"/>
                  <a:gd name="connsiteY2" fmla="*/ 1898 h 445830"/>
                  <a:gd name="connsiteX3" fmla="*/ 0 w 2993231"/>
                  <a:gd name="connsiteY3" fmla="*/ 2421 h 445830"/>
                  <a:gd name="connsiteX0" fmla="*/ 2916379 w 2916379"/>
                  <a:gd name="connsiteY0" fmla="*/ 445830 h 445830"/>
                  <a:gd name="connsiteX1" fmla="*/ 2392504 w 2916379"/>
                  <a:gd name="connsiteY1" fmla="*/ 0 h 445830"/>
                  <a:gd name="connsiteX2" fmla="*/ 276449 w 2916379"/>
                  <a:gd name="connsiteY2" fmla="*/ 1898 h 445830"/>
                  <a:gd name="connsiteX3" fmla="*/ 0 w 2916379"/>
                  <a:gd name="connsiteY3" fmla="*/ 268742 h 445830"/>
                  <a:gd name="connsiteX0" fmla="*/ 2916379 w 2916379"/>
                  <a:gd name="connsiteY0" fmla="*/ 449598 h 449598"/>
                  <a:gd name="connsiteX1" fmla="*/ 2392504 w 2916379"/>
                  <a:gd name="connsiteY1" fmla="*/ 3768 h 449598"/>
                  <a:gd name="connsiteX2" fmla="*/ 468580 w 2916379"/>
                  <a:gd name="connsiteY2" fmla="*/ 0 h 449598"/>
                  <a:gd name="connsiteX3" fmla="*/ 0 w 2916379"/>
                  <a:gd name="connsiteY3" fmla="*/ 272510 h 449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16379" h="449598">
                    <a:moveTo>
                      <a:pt x="2916379" y="449598"/>
                    </a:moveTo>
                    <a:lnTo>
                      <a:pt x="2392504" y="3768"/>
                    </a:lnTo>
                    <a:lnTo>
                      <a:pt x="468580" y="0"/>
                    </a:lnTo>
                    <a:lnTo>
                      <a:pt x="0" y="27251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70" name="Freeform 492">
                <a:extLst>
                  <a:ext uri="{FF2B5EF4-FFF2-40B4-BE49-F238E27FC236}">
                    <a16:creationId xmlns:a16="http://schemas.microsoft.com/office/drawing/2014/main" id="{1A02E25A-32F7-BD23-9BAB-FCC63D6D71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34361" y="2663554"/>
                <a:ext cx="841679" cy="886766"/>
              </a:xfrm>
              <a:custGeom>
                <a:avLst/>
                <a:gdLst>
                  <a:gd name="T0" fmla="*/ 152400 w 1145381"/>
                  <a:gd name="T1" fmla="*/ 0 h 1179728"/>
                  <a:gd name="T2" fmla="*/ 1145381 w 1145381"/>
                  <a:gd name="T3" fmla="*/ 402275 h 1179728"/>
                  <a:gd name="T4" fmla="*/ 0 w 1145381"/>
                  <a:gd name="T5" fmla="*/ 911272 h 1179728"/>
                  <a:gd name="T6" fmla="*/ 0 60000 65536"/>
                  <a:gd name="T7" fmla="*/ 0 60000 65536"/>
                  <a:gd name="T8" fmla="*/ 0 60000 65536"/>
                  <a:gd name="T9" fmla="*/ 0 w 1145381"/>
                  <a:gd name="T10" fmla="*/ 0 h 1179728"/>
                  <a:gd name="T11" fmla="*/ 1145381 w 1145381"/>
                  <a:gd name="T12" fmla="*/ 1179728 h 1179728"/>
                  <a:gd name="connsiteX0" fmla="*/ 0 w 992981"/>
                  <a:gd name="connsiteY0" fmla="*/ 0 h 1038069"/>
                  <a:gd name="connsiteX1" fmla="*/ 992981 w 992981"/>
                  <a:gd name="connsiteY1" fmla="*/ 520784 h 1038069"/>
                  <a:gd name="connsiteX2" fmla="*/ 140598 w 992981"/>
                  <a:gd name="connsiteY2" fmla="*/ 1038069 h 1038069"/>
                  <a:gd name="connsiteX0" fmla="*/ 0 w 947350"/>
                  <a:gd name="connsiteY0" fmla="*/ 0 h 1038069"/>
                  <a:gd name="connsiteX1" fmla="*/ 947350 w 947350"/>
                  <a:gd name="connsiteY1" fmla="*/ 543450 h 1038069"/>
                  <a:gd name="connsiteX2" fmla="*/ 140598 w 947350"/>
                  <a:gd name="connsiteY2" fmla="*/ 1038069 h 1038069"/>
                  <a:gd name="connsiteX0" fmla="*/ 0 w 868096"/>
                  <a:gd name="connsiteY0" fmla="*/ 0 h 1055068"/>
                  <a:gd name="connsiteX1" fmla="*/ 868096 w 868096"/>
                  <a:gd name="connsiteY1" fmla="*/ 560449 h 1055068"/>
                  <a:gd name="connsiteX2" fmla="*/ 61344 w 868096"/>
                  <a:gd name="connsiteY2" fmla="*/ 1055068 h 1055068"/>
                  <a:gd name="connsiteX0" fmla="*/ 0 w 848883"/>
                  <a:gd name="connsiteY0" fmla="*/ 0 h 1055068"/>
                  <a:gd name="connsiteX1" fmla="*/ 848883 w 848883"/>
                  <a:gd name="connsiteY1" fmla="*/ 526451 h 1055068"/>
                  <a:gd name="connsiteX2" fmla="*/ 61344 w 848883"/>
                  <a:gd name="connsiteY2" fmla="*/ 1055068 h 1055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48883" h="1055068">
                    <a:moveTo>
                      <a:pt x="0" y="0"/>
                    </a:moveTo>
                    <a:lnTo>
                      <a:pt x="848883" y="526451"/>
                    </a:lnTo>
                    <a:lnTo>
                      <a:pt x="61344" y="1055068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71" name="Freeform 250">
                <a:extLst>
                  <a:ext uri="{FF2B5EF4-FFF2-40B4-BE49-F238E27FC236}">
                    <a16:creationId xmlns:a16="http://schemas.microsoft.com/office/drawing/2014/main" id="{D29BA24A-2932-8260-203B-E57F58E18199}"/>
                  </a:ext>
                </a:extLst>
              </p:cNvPr>
              <p:cNvSpPr/>
              <p:nvPr/>
            </p:nvSpPr>
            <p:spPr bwMode="auto">
              <a:xfrm>
                <a:off x="7693201" y="2743203"/>
                <a:ext cx="749470" cy="1225118"/>
              </a:xfrm>
              <a:custGeom>
                <a:avLst/>
                <a:gdLst>
                  <a:gd name="connsiteX0" fmla="*/ 0 w 1145219"/>
                  <a:gd name="connsiteY0" fmla="*/ 0 h 1269506"/>
                  <a:gd name="connsiteX1" fmla="*/ 1145219 w 1145219"/>
                  <a:gd name="connsiteY1" fmla="*/ 8877 h 1269506"/>
                  <a:gd name="connsiteX2" fmla="*/ 1136341 w 1145219"/>
                  <a:gd name="connsiteY2" fmla="*/ 1269506 h 1269506"/>
                  <a:gd name="connsiteX3" fmla="*/ 8877 w 1145219"/>
                  <a:gd name="connsiteY3" fmla="*/ 1269506 h 1269506"/>
                  <a:gd name="connsiteX4" fmla="*/ 8877 w 1145219"/>
                  <a:gd name="connsiteY4" fmla="*/ 1269506 h 1269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5219" h="1269506">
                    <a:moveTo>
                      <a:pt x="0" y="0"/>
                    </a:moveTo>
                    <a:lnTo>
                      <a:pt x="1145219" y="8877"/>
                    </a:lnTo>
                    <a:cubicBezTo>
                      <a:pt x="1142260" y="429087"/>
                      <a:pt x="1139300" y="849296"/>
                      <a:pt x="1136341" y="1269506"/>
                    </a:cubicBezTo>
                    <a:lnTo>
                      <a:pt x="8877" y="1269506"/>
                    </a:lnTo>
                    <a:lnTo>
                      <a:pt x="8877" y="1269506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" name="Freeform 492">
                <a:extLst>
                  <a:ext uri="{FF2B5EF4-FFF2-40B4-BE49-F238E27FC236}">
                    <a16:creationId xmlns:a16="http://schemas.microsoft.com/office/drawing/2014/main" id="{9A1F3CEB-6DF8-3C58-FADF-2A66355CE3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600926" y="4018736"/>
                <a:ext cx="1225886" cy="706085"/>
              </a:xfrm>
              <a:custGeom>
                <a:avLst/>
                <a:gdLst>
                  <a:gd name="T0" fmla="*/ 2859881 w 2859881"/>
                  <a:gd name="T1" fmla="*/ 329415 h 426449"/>
                  <a:gd name="T2" fmla="*/ 1924064 w 2859881"/>
                  <a:gd name="T3" fmla="*/ 1 h 426449"/>
                  <a:gd name="T4" fmla="*/ 0 w 2859881"/>
                  <a:gd name="T5" fmla="*/ 0 h 426449"/>
                  <a:gd name="T6" fmla="*/ 0 60000 65536"/>
                  <a:gd name="T7" fmla="*/ 0 60000 65536"/>
                  <a:gd name="T8" fmla="*/ 0 60000 65536"/>
                  <a:gd name="T9" fmla="*/ 0 w 2859881"/>
                  <a:gd name="T10" fmla="*/ 0 h 426449"/>
                  <a:gd name="T11" fmla="*/ 2859881 w 2859881"/>
                  <a:gd name="T12" fmla="*/ 426449 h 426449"/>
                  <a:gd name="connsiteX0" fmla="*/ 2490029 w 2490029"/>
                  <a:gd name="connsiteY0" fmla="*/ 630439 h 630439"/>
                  <a:gd name="connsiteX1" fmla="*/ 1924049 w 2490029"/>
                  <a:gd name="connsiteY1" fmla="*/ 1 h 630439"/>
                  <a:gd name="connsiteX2" fmla="*/ 0 w 2490029"/>
                  <a:gd name="connsiteY2" fmla="*/ 0 h 630439"/>
                  <a:gd name="connsiteX0" fmla="*/ 2490029 w 2490029"/>
                  <a:gd name="connsiteY0" fmla="*/ 840095 h 840095"/>
                  <a:gd name="connsiteX1" fmla="*/ 1813574 w 2490029"/>
                  <a:gd name="connsiteY1" fmla="*/ 0 h 840095"/>
                  <a:gd name="connsiteX2" fmla="*/ 0 w 2490029"/>
                  <a:gd name="connsiteY2" fmla="*/ 209656 h 840095"/>
                  <a:gd name="connsiteX0" fmla="*/ 1236378 w 1236378"/>
                  <a:gd name="connsiteY0" fmla="*/ 840095 h 840095"/>
                  <a:gd name="connsiteX1" fmla="*/ 559923 w 1236378"/>
                  <a:gd name="connsiteY1" fmla="*/ 0 h 840095"/>
                  <a:gd name="connsiteX2" fmla="*/ 0 w 1236378"/>
                  <a:gd name="connsiteY2" fmla="*/ 0 h 840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6378" h="840095">
                    <a:moveTo>
                      <a:pt x="1236378" y="840095"/>
                    </a:moveTo>
                    <a:lnTo>
                      <a:pt x="559923" y="0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260" name="Straight Connector 520">
              <a:extLst>
                <a:ext uri="{FF2B5EF4-FFF2-40B4-BE49-F238E27FC236}">
                  <a16:creationId xmlns:a16="http://schemas.microsoft.com/office/drawing/2014/main" id="{7B70D3F1-58B2-6773-54A2-A18AC2905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 flipV="1">
              <a:off x="4305787" y="2741937"/>
              <a:ext cx="1326698" cy="956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61" name="Straight Connector 520">
              <a:extLst>
                <a:ext uri="{FF2B5EF4-FFF2-40B4-BE49-F238E27FC236}">
                  <a16:creationId xmlns:a16="http://schemas.microsoft.com/office/drawing/2014/main" id="{71BF56FA-E610-B5CF-D22E-177D1C5BCA2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 flipV="1">
              <a:off x="4307684" y="3994168"/>
              <a:ext cx="1326698" cy="956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262" name="Freeform 492">
              <a:extLst>
                <a:ext uri="{FF2B5EF4-FFF2-40B4-BE49-F238E27FC236}">
                  <a16:creationId xmlns:a16="http://schemas.microsoft.com/office/drawing/2014/main" id="{AD302BBF-F16D-AA52-D326-BBAB0CB3E0F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4277313" y="2748109"/>
              <a:ext cx="1398823" cy="1252391"/>
            </a:xfrm>
            <a:custGeom>
              <a:avLst/>
              <a:gdLst>
                <a:gd name="T0" fmla="*/ 1754981 w 1754981"/>
                <a:gd name="T1" fmla="*/ 2432144 h 1417278"/>
                <a:gd name="T2" fmla="*/ 1316831 w 1754981"/>
                <a:gd name="T3" fmla="*/ 2420545 h 1417278"/>
                <a:gd name="T4" fmla="*/ 278606 w 1754981"/>
                <a:gd name="T5" fmla="*/ 4496 h 1417278"/>
                <a:gd name="T6" fmla="*/ 0 w 1754981"/>
                <a:gd name="T7" fmla="*/ 0 h 14172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54981"/>
                <a:gd name="T13" fmla="*/ 0 h 1417278"/>
                <a:gd name="T14" fmla="*/ 1754981 w 1754981"/>
                <a:gd name="T15" fmla="*/ 1417278 h 1417278"/>
                <a:gd name="connsiteX0" fmla="*/ 1754981 w 1754981"/>
                <a:gd name="connsiteY0" fmla="*/ 1417278 h 1417278"/>
                <a:gd name="connsiteX1" fmla="*/ 1340847 w 1754981"/>
                <a:gd name="connsiteY1" fmla="*/ 1415894 h 1417278"/>
                <a:gd name="connsiteX2" fmla="*/ 278606 w 1754981"/>
                <a:gd name="connsiteY2" fmla="*/ 2619 h 1417278"/>
                <a:gd name="connsiteX3" fmla="*/ 0 w 1754981"/>
                <a:gd name="connsiteY3" fmla="*/ 0 h 1417278"/>
                <a:gd name="connsiteX0" fmla="*/ 1754981 w 1754981"/>
                <a:gd name="connsiteY0" fmla="*/ 1420031 h 1420031"/>
                <a:gd name="connsiteX1" fmla="*/ 1340847 w 1754981"/>
                <a:gd name="connsiteY1" fmla="*/ 1418647 h 1420031"/>
                <a:gd name="connsiteX2" fmla="*/ 293017 w 1754981"/>
                <a:gd name="connsiteY2" fmla="*/ 0 h 1420031"/>
                <a:gd name="connsiteX3" fmla="*/ 0 w 1754981"/>
                <a:gd name="connsiteY3" fmla="*/ 2753 h 1420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4981" h="1420031">
                  <a:moveTo>
                    <a:pt x="1754981" y="1420031"/>
                  </a:moveTo>
                  <a:lnTo>
                    <a:pt x="1340847" y="1418647"/>
                  </a:lnTo>
                  <a:lnTo>
                    <a:pt x="293017" y="0"/>
                  </a:lnTo>
                  <a:lnTo>
                    <a:pt x="0" y="2753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277" name="AutoShape 5">
            <a:extLst>
              <a:ext uri="{FF2B5EF4-FFF2-40B4-BE49-F238E27FC236}">
                <a16:creationId xmlns:a16="http://schemas.microsoft.com/office/drawing/2014/main" id="{316C6697-1806-EE3C-1EA6-DF4BB33C9148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559539" y="1714402"/>
            <a:ext cx="8719464" cy="3405790"/>
          </a:xfrm>
          <a:prstGeom prst="roundRect">
            <a:avLst>
              <a:gd name="adj" fmla="val 10995"/>
            </a:avLst>
          </a:prstGeom>
          <a:noFill/>
          <a:ln w="165100" algn="ctr">
            <a:solidFill>
              <a:schemeClr val="bg1">
                <a:lumMod val="75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4DA6385B-37D9-DCFC-534D-0C98A0B62B01}"/>
              </a:ext>
            </a:extLst>
          </p:cNvPr>
          <p:cNvGrpSpPr/>
          <p:nvPr/>
        </p:nvGrpSpPr>
        <p:grpSpPr>
          <a:xfrm>
            <a:off x="1788593" y="1767504"/>
            <a:ext cx="8373232" cy="3360741"/>
            <a:chOff x="443118" y="1767504"/>
            <a:chExt cx="8373232" cy="3360741"/>
          </a:xfrm>
        </p:grpSpPr>
        <p:pic>
          <p:nvPicPr>
            <p:cNvPr id="279" name="Picture 278">
              <a:extLst>
                <a:ext uri="{FF2B5EF4-FFF2-40B4-BE49-F238E27FC236}">
                  <a16:creationId xmlns:a16="http://schemas.microsoft.com/office/drawing/2014/main" id="{36DEA12F-9FE0-DF0E-C0E1-203E0B34E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03556" y="2791276"/>
              <a:ext cx="677171" cy="677171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80" name="Picture 279">
              <a:extLst>
                <a:ext uri="{FF2B5EF4-FFF2-40B4-BE49-F238E27FC236}">
                  <a16:creationId xmlns:a16="http://schemas.microsoft.com/office/drawing/2014/main" id="{25281204-EBEF-C111-CF3D-00B377946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5430" y="3352799"/>
              <a:ext cx="683055" cy="683055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81" name="Picture 9">
              <a:extLst>
                <a:ext uri="{FF2B5EF4-FFF2-40B4-BE49-F238E27FC236}">
                  <a16:creationId xmlns:a16="http://schemas.microsoft.com/office/drawing/2014/main" id="{665FF950-7EEB-0A37-1C1B-4DE3D99690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3838FF"/>
                </a:clrFrom>
                <a:clrTo>
                  <a:srgbClr val="3838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1002872">
              <a:off x="2506368" y="2888328"/>
              <a:ext cx="620416" cy="43137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282" name="Picture 281">
              <a:extLst>
                <a:ext uri="{FF2B5EF4-FFF2-40B4-BE49-F238E27FC236}">
                  <a16:creationId xmlns:a16="http://schemas.microsoft.com/office/drawing/2014/main" id="{F57D5673-D6E6-861A-3B01-6FE581B3D3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3788" y="2355725"/>
              <a:ext cx="457200" cy="685799"/>
            </a:xfrm>
            <a:prstGeom prst="roundRect">
              <a:avLst/>
            </a:prstGeom>
            <a:ln w="25400">
              <a:solidFill>
                <a:srgbClr val="3366FF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83" name="Picture 282">
              <a:extLst>
                <a:ext uri="{FF2B5EF4-FFF2-40B4-BE49-F238E27FC236}">
                  <a16:creationId xmlns:a16="http://schemas.microsoft.com/office/drawing/2014/main" id="{D8FA007D-DF79-49E0-5996-12C6E3499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flipH="1">
              <a:off x="443118" y="3252788"/>
              <a:ext cx="457200" cy="685799"/>
            </a:xfrm>
            <a:prstGeom prst="roundRect">
              <a:avLst/>
            </a:prstGeom>
            <a:ln w="25400">
              <a:solidFill>
                <a:srgbClr val="3366FF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84" name="Picture 283">
              <a:extLst>
                <a:ext uri="{FF2B5EF4-FFF2-40B4-BE49-F238E27FC236}">
                  <a16:creationId xmlns:a16="http://schemas.microsoft.com/office/drawing/2014/main" id="{61DD0CEA-3C14-1224-D402-44F02B05E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0451" y="4068582"/>
              <a:ext cx="457200" cy="685799"/>
            </a:xfrm>
            <a:prstGeom prst="roundRect">
              <a:avLst/>
            </a:prstGeom>
            <a:ln w="25400">
              <a:solidFill>
                <a:srgbClr val="3366FF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85" name="Picture 284">
              <a:extLst>
                <a:ext uri="{FF2B5EF4-FFF2-40B4-BE49-F238E27FC236}">
                  <a16:creationId xmlns:a16="http://schemas.microsoft.com/office/drawing/2014/main" id="{89391986-2ED0-93D4-9D63-5FE692794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43761" y="4149545"/>
              <a:ext cx="511968" cy="511968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86" name="Picture 285">
              <a:extLst>
                <a:ext uri="{FF2B5EF4-FFF2-40B4-BE49-F238E27FC236}">
                  <a16:creationId xmlns:a16="http://schemas.microsoft.com/office/drawing/2014/main" id="{FF97E476-1B74-F4C5-3D38-E67A894AB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87818" y="2319149"/>
              <a:ext cx="582577" cy="582577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87" name="Picture 10">
              <a:extLst>
                <a:ext uri="{FF2B5EF4-FFF2-40B4-BE49-F238E27FC236}">
                  <a16:creationId xmlns:a16="http://schemas.microsoft.com/office/drawing/2014/main" id="{605676DD-EA2F-77C3-6544-F65F55F950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000CFC"/>
                </a:clrFrom>
                <a:clrTo>
                  <a:srgbClr val="000C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5135" y="3422044"/>
              <a:ext cx="573207" cy="51196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288" name="Picture 287">
              <a:extLst>
                <a:ext uri="{FF2B5EF4-FFF2-40B4-BE49-F238E27FC236}">
                  <a16:creationId xmlns:a16="http://schemas.microsoft.com/office/drawing/2014/main" id="{18F8A428-E6F8-5263-9318-30B887B631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35115" y="1767504"/>
              <a:ext cx="588469" cy="472591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89" name="Picture 288">
              <a:extLst>
                <a:ext uri="{FF2B5EF4-FFF2-40B4-BE49-F238E27FC236}">
                  <a16:creationId xmlns:a16="http://schemas.microsoft.com/office/drawing/2014/main" id="{F23B6691-457B-3BAB-2CF7-5E1713AD9D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687056" y="2204712"/>
              <a:ext cx="667273" cy="472591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90" name="Picture 289">
              <a:extLst>
                <a:ext uri="{FF2B5EF4-FFF2-40B4-BE49-F238E27FC236}">
                  <a16:creationId xmlns:a16="http://schemas.microsoft.com/office/drawing/2014/main" id="{6EB5AC44-42F0-4727-B47B-6E2D8EDEC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41616" y="2418899"/>
              <a:ext cx="661511" cy="661511"/>
            </a:xfrm>
            <a:prstGeom prst="roundRect">
              <a:avLst/>
            </a:prstGeom>
            <a:ln w="25400">
              <a:solidFill>
                <a:srgbClr val="FF99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grpSp>
          <p:nvGrpSpPr>
            <p:cNvPr id="291" name="Group 370">
              <a:extLst>
                <a:ext uri="{FF2B5EF4-FFF2-40B4-BE49-F238E27FC236}">
                  <a16:creationId xmlns:a16="http://schemas.microsoft.com/office/drawing/2014/main" id="{AF871B34-EC46-472B-FF20-E49E1E3A794C}"/>
                </a:ext>
              </a:extLst>
            </p:cNvPr>
            <p:cNvGrpSpPr/>
            <p:nvPr/>
          </p:nvGrpSpPr>
          <p:grpSpPr>
            <a:xfrm>
              <a:off x="5481431" y="3562639"/>
              <a:ext cx="1091856" cy="838100"/>
              <a:chOff x="5774530" y="2719488"/>
              <a:chExt cx="985837" cy="756721"/>
            </a:xfrm>
          </p:grpSpPr>
          <p:sp>
            <p:nvSpPr>
              <p:cNvPr id="311" name="Rounded Rectangle 112">
                <a:extLst>
                  <a:ext uri="{FF2B5EF4-FFF2-40B4-BE49-F238E27FC236}">
                    <a16:creationId xmlns:a16="http://schemas.microsoft.com/office/drawing/2014/main" id="{D5401021-E234-7FFE-FBD4-BDFC78B4D745}"/>
                  </a:ext>
                </a:extLst>
              </p:cNvPr>
              <p:cNvSpPr/>
              <p:nvPr/>
            </p:nvSpPr>
            <p:spPr bwMode="auto">
              <a:xfrm>
                <a:off x="5879306" y="2757488"/>
                <a:ext cx="764382" cy="716756"/>
              </a:xfrm>
              <a:prstGeom prst="roundRect">
                <a:avLst/>
              </a:prstGeom>
              <a:solidFill>
                <a:srgbClr val="FF33CC"/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2" name="TextBox 311">
                <a:extLst>
                  <a:ext uri="{FF2B5EF4-FFF2-40B4-BE49-F238E27FC236}">
                    <a16:creationId xmlns:a16="http://schemas.microsoft.com/office/drawing/2014/main" id="{ACA84A34-A7AF-ADAA-3342-6BF30EE404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74530" y="2719488"/>
                <a:ext cx="98583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MISSION CONTROL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CENTER</a:t>
                </a:r>
              </a:p>
            </p:txBody>
          </p:sp>
          <p:pic>
            <p:nvPicPr>
              <p:cNvPr id="313" name="Picture 312">
                <a:extLst>
                  <a:ext uri="{FF2B5EF4-FFF2-40B4-BE49-F238E27FC236}">
                    <a16:creationId xmlns:a16="http://schemas.microsoft.com/office/drawing/2014/main" id="{54788A3F-AD5F-65B1-D1EE-3F6EE4B91C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5903003" y="2977442"/>
                <a:ext cx="716872" cy="498767"/>
              </a:xfrm>
              <a:prstGeom prst="roundRect">
                <a:avLst/>
              </a:prstGeom>
              <a:ln w="25400">
                <a:solidFill>
                  <a:srgbClr val="FF33CC"/>
                </a:solidFill>
              </a:ln>
              <a:effectLst/>
            </p:spPr>
          </p:pic>
        </p:grpSp>
        <p:grpSp>
          <p:nvGrpSpPr>
            <p:cNvPr id="292" name="Group 371">
              <a:extLst>
                <a:ext uri="{FF2B5EF4-FFF2-40B4-BE49-F238E27FC236}">
                  <a16:creationId xmlns:a16="http://schemas.microsoft.com/office/drawing/2014/main" id="{48B0C086-77E8-2A5D-94B6-969EFD9F2256}"/>
                </a:ext>
              </a:extLst>
            </p:cNvPr>
            <p:cNvGrpSpPr/>
            <p:nvPr/>
          </p:nvGrpSpPr>
          <p:grpSpPr>
            <a:xfrm>
              <a:off x="5469524" y="2171989"/>
              <a:ext cx="1082256" cy="828574"/>
              <a:chOff x="5791199" y="1466951"/>
              <a:chExt cx="985837" cy="754756"/>
            </a:xfrm>
          </p:grpSpPr>
          <p:sp>
            <p:nvSpPr>
              <p:cNvPr id="308" name="Rounded Rectangle 116">
                <a:extLst>
                  <a:ext uri="{FF2B5EF4-FFF2-40B4-BE49-F238E27FC236}">
                    <a16:creationId xmlns:a16="http://schemas.microsoft.com/office/drawing/2014/main" id="{5F8CFB2B-9526-1BF0-C66A-C76441B48ED8}"/>
                  </a:ext>
                </a:extLst>
              </p:cNvPr>
              <p:cNvSpPr/>
              <p:nvPr/>
            </p:nvSpPr>
            <p:spPr bwMode="auto">
              <a:xfrm>
                <a:off x="5895975" y="1504951"/>
                <a:ext cx="764382" cy="716756"/>
              </a:xfrm>
              <a:prstGeom prst="roundRect">
                <a:avLst/>
              </a:prstGeom>
              <a:solidFill>
                <a:srgbClr val="FF33CC"/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pic>
            <p:nvPicPr>
              <p:cNvPr id="309" name="Picture 308">
                <a:extLst>
                  <a:ext uri="{FF2B5EF4-FFF2-40B4-BE49-F238E27FC236}">
                    <a16:creationId xmlns:a16="http://schemas.microsoft.com/office/drawing/2014/main" id="{5D5FE057-23D6-A69B-60BE-6E3E8937ED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5924790" y="1721744"/>
                <a:ext cx="708886" cy="472591"/>
              </a:xfrm>
              <a:prstGeom prst="roundRect">
                <a:avLst/>
              </a:prstGeom>
              <a:ln w="25400">
                <a:solidFill>
                  <a:srgbClr val="FF33CC"/>
                </a:solidFill>
              </a:ln>
              <a:effectLst/>
            </p:spPr>
          </p:pic>
          <p:sp>
            <p:nvSpPr>
              <p:cNvPr id="310" name="TextBox 309">
                <a:extLst>
                  <a:ext uri="{FF2B5EF4-FFF2-40B4-BE49-F238E27FC236}">
                    <a16:creationId xmlns:a16="http://schemas.microsoft.com/office/drawing/2014/main" id="{17885D63-F76F-FC69-59D2-675D1C085E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91199" y="1466951"/>
                <a:ext cx="98583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MISSION CONTROL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CENTER</a:t>
                </a:r>
              </a:p>
            </p:txBody>
          </p:sp>
        </p:grpSp>
        <p:grpSp>
          <p:nvGrpSpPr>
            <p:cNvPr id="293" name="Group 384">
              <a:extLst>
                <a:ext uri="{FF2B5EF4-FFF2-40B4-BE49-F238E27FC236}">
                  <a16:creationId xmlns:a16="http://schemas.microsoft.com/office/drawing/2014/main" id="{9805706B-2F47-CB03-E954-528129AD9DEF}"/>
                </a:ext>
              </a:extLst>
            </p:cNvPr>
            <p:cNvGrpSpPr/>
            <p:nvPr/>
          </p:nvGrpSpPr>
          <p:grpSpPr>
            <a:xfrm>
              <a:off x="7314994" y="2186277"/>
              <a:ext cx="1082256" cy="742848"/>
              <a:chOff x="7022953" y="1815770"/>
              <a:chExt cx="1082256" cy="742848"/>
            </a:xfrm>
          </p:grpSpPr>
          <p:sp>
            <p:nvSpPr>
              <p:cNvPr id="305" name="Rounded Rectangle 120">
                <a:extLst>
                  <a:ext uri="{FF2B5EF4-FFF2-40B4-BE49-F238E27FC236}">
                    <a16:creationId xmlns:a16="http://schemas.microsoft.com/office/drawing/2014/main" id="{7B8CB8AA-4ED6-ED3D-497D-E32B95FADDFB}"/>
                  </a:ext>
                </a:extLst>
              </p:cNvPr>
              <p:cNvSpPr/>
              <p:nvPr/>
            </p:nvSpPr>
            <p:spPr bwMode="auto">
              <a:xfrm>
                <a:off x="7147502" y="1857376"/>
                <a:ext cx="839142" cy="701242"/>
              </a:xfrm>
              <a:prstGeom prst="roundRect">
                <a:avLst/>
              </a:prstGeom>
              <a:solidFill>
                <a:srgbClr val="FF0000"/>
              </a:solidFill>
              <a:ln w="2540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6" name="TextBox 305">
                <a:extLst>
                  <a:ext uri="{FF2B5EF4-FFF2-40B4-BE49-F238E27FC236}">
                    <a16:creationId xmlns:a16="http://schemas.microsoft.com/office/drawing/2014/main" id="{32E0D592-A77E-AA06-5BFC-C7E6F05754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22953" y="1815770"/>
                <a:ext cx="1082256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End Users</a:t>
                </a:r>
              </a:p>
            </p:txBody>
          </p:sp>
          <p:pic>
            <p:nvPicPr>
              <p:cNvPr id="307" name="Picture 306">
                <a:extLst>
                  <a:ext uri="{FF2B5EF4-FFF2-40B4-BE49-F238E27FC236}">
                    <a16:creationId xmlns:a16="http://schemas.microsoft.com/office/drawing/2014/main" id="{81898922-2769-873C-53ED-BDE68871C8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7167754" y="1988344"/>
                <a:ext cx="812865" cy="541911"/>
              </a:xfrm>
              <a:prstGeom prst="roundRect">
                <a:avLst>
                  <a:gd name="adj" fmla="val 16667"/>
                </a:avLst>
              </a:prstGeom>
              <a:ln w="25400">
                <a:solidFill>
                  <a:srgbClr val="FF0000"/>
                </a:solidFill>
              </a:ln>
              <a:effectLst/>
            </p:spPr>
          </p:pic>
        </p:grpSp>
        <p:grpSp>
          <p:nvGrpSpPr>
            <p:cNvPr id="294" name="Group 389">
              <a:extLst>
                <a:ext uri="{FF2B5EF4-FFF2-40B4-BE49-F238E27FC236}">
                  <a16:creationId xmlns:a16="http://schemas.microsoft.com/office/drawing/2014/main" id="{9F70FEFC-3699-6ACD-D18F-46CC72031020}"/>
                </a:ext>
              </a:extLst>
            </p:cNvPr>
            <p:cNvGrpSpPr/>
            <p:nvPr/>
          </p:nvGrpSpPr>
          <p:grpSpPr>
            <a:xfrm>
              <a:off x="7300707" y="3681710"/>
              <a:ext cx="1082256" cy="742848"/>
              <a:chOff x="7111060" y="3099264"/>
              <a:chExt cx="1082256" cy="742848"/>
            </a:xfrm>
          </p:grpSpPr>
          <p:sp>
            <p:nvSpPr>
              <p:cNvPr id="302" name="Rounded Rectangle 124">
                <a:extLst>
                  <a:ext uri="{FF2B5EF4-FFF2-40B4-BE49-F238E27FC236}">
                    <a16:creationId xmlns:a16="http://schemas.microsoft.com/office/drawing/2014/main" id="{7FDEA061-CC0F-0511-27E9-DB20B6727A33}"/>
                  </a:ext>
                </a:extLst>
              </p:cNvPr>
              <p:cNvSpPr/>
              <p:nvPr/>
            </p:nvSpPr>
            <p:spPr bwMode="auto">
              <a:xfrm>
                <a:off x="7235609" y="3140870"/>
                <a:ext cx="839142" cy="701242"/>
              </a:xfrm>
              <a:prstGeom prst="roundRect">
                <a:avLst/>
              </a:prstGeom>
              <a:solidFill>
                <a:srgbClr val="FF0000"/>
              </a:solidFill>
              <a:ln w="2540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3" name="TextBox 302">
                <a:extLst>
                  <a:ext uri="{FF2B5EF4-FFF2-40B4-BE49-F238E27FC236}">
                    <a16:creationId xmlns:a16="http://schemas.microsoft.com/office/drawing/2014/main" id="{6F249836-B3F6-ECAA-DA4F-CD3A81BF14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11060" y="3099264"/>
                <a:ext cx="1082256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End Users</a:t>
                </a:r>
              </a:p>
            </p:txBody>
          </p:sp>
          <p:pic>
            <p:nvPicPr>
              <p:cNvPr id="304" name="Picture 303">
                <a:extLst>
                  <a:ext uri="{FF2B5EF4-FFF2-40B4-BE49-F238E27FC236}">
                    <a16:creationId xmlns:a16="http://schemas.microsoft.com/office/drawing/2014/main" id="{EABB8187-0C53-CFF6-5188-DFA035C725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7250905" y="3283744"/>
                <a:ext cx="811223" cy="545994"/>
              </a:xfrm>
              <a:prstGeom prst="roundRect">
                <a:avLst/>
              </a:prstGeom>
              <a:ln w="25400">
                <a:solidFill>
                  <a:srgbClr val="FF0000"/>
                </a:solidFill>
              </a:ln>
              <a:effectLst/>
            </p:spPr>
          </p:pic>
        </p:grpSp>
        <p:grpSp>
          <p:nvGrpSpPr>
            <p:cNvPr id="295" name="Group 394">
              <a:extLst>
                <a:ext uri="{FF2B5EF4-FFF2-40B4-BE49-F238E27FC236}">
                  <a16:creationId xmlns:a16="http://schemas.microsoft.com/office/drawing/2014/main" id="{451B6A28-78A6-1D63-BAB9-4F3CCB33BB2A}"/>
                </a:ext>
              </a:extLst>
            </p:cNvPr>
            <p:cNvGrpSpPr/>
            <p:nvPr/>
          </p:nvGrpSpPr>
          <p:grpSpPr>
            <a:xfrm>
              <a:off x="7734094" y="3038763"/>
              <a:ext cx="1082256" cy="589295"/>
              <a:chOff x="7818290" y="2544430"/>
              <a:chExt cx="1082256" cy="589295"/>
            </a:xfrm>
          </p:grpSpPr>
          <p:grpSp>
            <p:nvGrpSpPr>
              <p:cNvPr id="298" name="Group 390">
                <a:extLst>
                  <a:ext uri="{FF2B5EF4-FFF2-40B4-BE49-F238E27FC236}">
                    <a16:creationId xmlns:a16="http://schemas.microsoft.com/office/drawing/2014/main" id="{853ABF56-A0BF-6C6C-43FB-3E6FC3CB77A3}"/>
                  </a:ext>
                </a:extLst>
              </p:cNvPr>
              <p:cNvGrpSpPr/>
              <p:nvPr/>
            </p:nvGrpSpPr>
            <p:grpSpPr>
              <a:xfrm>
                <a:off x="7818290" y="2544430"/>
                <a:ext cx="1082256" cy="589295"/>
                <a:chOff x="7032478" y="1901494"/>
                <a:chExt cx="1082256" cy="589295"/>
              </a:xfrm>
            </p:grpSpPr>
            <p:sp>
              <p:nvSpPr>
                <p:cNvPr id="300" name="Rounded Rectangle 130">
                  <a:extLst>
                    <a:ext uri="{FF2B5EF4-FFF2-40B4-BE49-F238E27FC236}">
                      <a16:creationId xmlns:a16="http://schemas.microsoft.com/office/drawing/2014/main" id="{626C579C-12C0-A3BB-FA16-257E8F110D69}"/>
                    </a:ext>
                  </a:extLst>
                </p:cNvPr>
                <p:cNvSpPr/>
                <p:nvPr/>
              </p:nvSpPr>
              <p:spPr bwMode="auto">
                <a:xfrm>
                  <a:off x="7147502" y="1933577"/>
                  <a:ext cx="839142" cy="557212"/>
                </a:xfrm>
                <a:prstGeom prst="roundRect">
                  <a:avLst/>
                </a:prstGeom>
                <a:solidFill>
                  <a:srgbClr val="FF0000"/>
                </a:solidFill>
                <a:ln w="25400">
                  <a:solidFill>
                    <a:srgbClr val="FF0000"/>
                  </a:solidFill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wrap="none"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1" name="TextBox 300">
                  <a:extLst>
                    <a:ext uri="{FF2B5EF4-FFF2-40B4-BE49-F238E27FC236}">
                      <a16:creationId xmlns:a16="http://schemas.microsoft.com/office/drawing/2014/main" id="{1A8510A0-F1C9-68CD-AE9B-EF1348246C1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032478" y="1901494"/>
                  <a:ext cx="1082256" cy="2000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700" b="1" dirty="0">
                      <a:solidFill>
                        <a:srgbClr val="FFFFFF"/>
                      </a:solidFill>
                      <a:latin typeface="Arial Narrow"/>
                      <a:cs typeface="Arial Narrow"/>
                    </a:rPr>
                    <a:t>Applications/Archives</a:t>
                  </a:r>
                </a:p>
              </p:txBody>
            </p:sp>
          </p:grpSp>
          <p:pic>
            <p:nvPicPr>
              <p:cNvPr id="299" name="Picture 298">
                <a:extLst>
                  <a:ext uri="{FF2B5EF4-FFF2-40B4-BE49-F238E27FC236}">
                    <a16:creationId xmlns:a16="http://schemas.microsoft.com/office/drawing/2014/main" id="{D804CFDB-A1EC-5048-8030-0CCAB10CCB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7960253" y="2726178"/>
                <a:ext cx="788460" cy="383735"/>
              </a:xfrm>
              <a:prstGeom prst="roundRect">
                <a:avLst/>
              </a:prstGeom>
              <a:ln w="25400">
                <a:solidFill>
                  <a:srgbClr val="FF0000"/>
                </a:solidFill>
              </a:ln>
              <a:effectLst/>
            </p:spPr>
          </p:pic>
        </p:grpSp>
        <p:pic>
          <p:nvPicPr>
            <p:cNvPr id="296" name="Picture 295">
              <a:extLst>
                <a:ext uri="{FF2B5EF4-FFF2-40B4-BE49-F238E27FC236}">
                  <a16:creationId xmlns:a16="http://schemas.microsoft.com/office/drawing/2014/main" id="{5F3141CB-BCA7-F470-EFE6-9B34D17E3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732093" y="3568302"/>
              <a:ext cx="728494" cy="728494"/>
            </a:xfrm>
            <a:prstGeom prst="roundRect">
              <a:avLst/>
            </a:prstGeom>
            <a:ln w="25400">
              <a:solidFill>
                <a:srgbClr val="FF99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97" name="Picture 296">
              <a:extLst>
                <a:ext uri="{FF2B5EF4-FFF2-40B4-BE49-F238E27FC236}">
                  <a16:creationId xmlns:a16="http://schemas.microsoft.com/office/drawing/2014/main" id="{02F98D7D-2BFC-7963-1367-775EEFD8B3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250616" y="4457583"/>
              <a:ext cx="457200" cy="670662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32BFCED0-DC33-5D93-63FA-6C3810054933}"/>
              </a:ext>
            </a:extLst>
          </p:cNvPr>
          <p:cNvGrpSpPr/>
          <p:nvPr/>
        </p:nvGrpSpPr>
        <p:grpSpPr>
          <a:xfrm>
            <a:off x="7315710" y="772675"/>
            <a:ext cx="3005427" cy="1322463"/>
            <a:chOff x="5970235" y="772675"/>
            <a:chExt cx="3005427" cy="1322463"/>
          </a:xfrm>
        </p:grpSpPr>
        <p:grpSp>
          <p:nvGrpSpPr>
            <p:cNvPr id="315" name="Group 314">
              <a:extLst>
                <a:ext uri="{FF2B5EF4-FFF2-40B4-BE49-F238E27FC236}">
                  <a16:creationId xmlns:a16="http://schemas.microsoft.com/office/drawing/2014/main" id="{FF55F489-886E-6B2E-3126-C419F7D3EE2D}"/>
                </a:ext>
              </a:extLst>
            </p:cNvPr>
            <p:cNvGrpSpPr/>
            <p:nvPr/>
          </p:nvGrpSpPr>
          <p:grpSpPr>
            <a:xfrm>
              <a:off x="5970235" y="772676"/>
              <a:ext cx="3005427" cy="1322462"/>
              <a:chOff x="5970235" y="772676"/>
              <a:chExt cx="3005427" cy="1322462"/>
            </a:xfrm>
          </p:grpSpPr>
          <p:sp>
            <p:nvSpPr>
              <p:cNvPr id="317" name="AutoShape 5">
                <a:extLst>
                  <a:ext uri="{FF2B5EF4-FFF2-40B4-BE49-F238E27FC236}">
                    <a16:creationId xmlns:a16="http://schemas.microsoft.com/office/drawing/2014/main" id="{E9AC47BD-DC87-3B05-CD41-D1B658ECB67C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6604990" y="772676"/>
                <a:ext cx="2325950" cy="940722"/>
              </a:xfrm>
              <a:prstGeom prst="roundRect">
                <a:avLst>
                  <a:gd name="adj" fmla="val 32106"/>
                </a:avLst>
              </a:prstGeom>
              <a:solidFill>
                <a:schemeClr val="bg1">
                  <a:lumMod val="75000"/>
                </a:schemeClr>
              </a:solidFill>
              <a:ln w="165100" algn="ctr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318" name="Text Box 379">
                <a:extLst>
                  <a:ext uri="{FF2B5EF4-FFF2-40B4-BE49-F238E27FC236}">
                    <a16:creationId xmlns:a16="http://schemas.microsoft.com/office/drawing/2014/main" id="{9AE09FB8-656D-2D9B-FA54-66DE9AA0BD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49488" y="1137664"/>
                <a:ext cx="2326174" cy="57246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square">
                <a:spAutoFit/>
              </a:bodyPr>
              <a:lstStyle/>
              <a:p>
                <a:pPr marL="112713" indent="-112713">
                  <a:lnSpc>
                    <a:spcPct val="90000"/>
                  </a:lnSpc>
                  <a:buFont typeface="Wingdings" pitchFamily="2" charset="2"/>
                  <a:buChar char="t"/>
                </a:pPr>
                <a:r>
                  <a:rPr lang="en-US" sz="800" b="1" dirty="0">
                    <a:solidFill>
                      <a:srgbClr val="0033CC"/>
                    </a:solidFill>
                    <a:latin typeface="Arial"/>
                  </a:rPr>
                  <a:t>Security</a:t>
                </a:r>
              </a:p>
              <a:p>
                <a:pPr marL="112713" indent="-112713">
                  <a:lnSpc>
                    <a:spcPct val="90000"/>
                  </a:lnSpc>
                  <a:buFont typeface="Wingdings" pitchFamily="2" charset="2"/>
                  <a:buChar char="t"/>
                </a:pPr>
                <a:r>
                  <a:rPr lang="en-US" sz="800" b="1" dirty="0">
                    <a:solidFill>
                      <a:srgbClr val="0033CC"/>
                    </a:solidFill>
                    <a:latin typeface="Arial"/>
                  </a:rPr>
                  <a:t>Delta-DOR</a:t>
                </a:r>
              </a:p>
              <a:p>
                <a:pPr marL="112713" indent="-112713">
                  <a:lnSpc>
                    <a:spcPct val="90000"/>
                  </a:lnSpc>
                  <a:buFont typeface="Wingdings" pitchFamily="2" charset="2"/>
                  <a:buChar char="t"/>
                </a:pPr>
                <a:r>
                  <a:rPr lang="en-US" sz="800" b="1" dirty="0">
                    <a:solidFill>
                      <a:srgbClr val="0033CC"/>
                    </a:solidFill>
                    <a:latin typeface="Arial"/>
                  </a:rPr>
                  <a:t>Systems Architecture</a:t>
                </a:r>
              </a:p>
              <a:p>
                <a:pPr marL="112713" indent="-112713">
                  <a:buFont typeface="Wingdings" pitchFamily="2" charset="2"/>
                  <a:buChar char="t"/>
                </a:pPr>
                <a:r>
                  <a:rPr lang="en-US" sz="800" b="1" dirty="0">
                    <a:solidFill>
                      <a:srgbClr val="0033CC"/>
                    </a:solidFill>
                    <a:latin typeface="Arial"/>
                  </a:rPr>
                  <a:t>Time Management</a:t>
                </a:r>
              </a:p>
            </p:txBody>
          </p:sp>
          <p:sp>
            <p:nvSpPr>
              <p:cNvPr id="319" name="Arc 318">
                <a:extLst>
                  <a:ext uri="{FF2B5EF4-FFF2-40B4-BE49-F238E27FC236}">
                    <a16:creationId xmlns:a16="http://schemas.microsoft.com/office/drawing/2014/main" id="{009502A7-4162-C3AB-749D-C09451A99B21}"/>
                  </a:ext>
                </a:extLst>
              </p:cNvPr>
              <p:cNvSpPr/>
              <p:nvPr/>
            </p:nvSpPr>
            <p:spPr bwMode="auto">
              <a:xfrm rot="5400000">
                <a:off x="5965797" y="1083083"/>
                <a:ext cx="639192" cy="630315"/>
              </a:xfrm>
              <a:prstGeom prst="arc">
                <a:avLst/>
              </a:prstGeom>
              <a:noFill/>
              <a:ln w="165100" algn="ctr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320" name="Straight Connector 319">
                <a:extLst>
                  <a:ext uri="{FF2B5EF4-FFF2-40B4-BE49-F238E27FC236}">
                    <a16:creationId xmlns:a16="http://schemas.microsoft.com/office/drawing/2014/main" id="{C24D68E9-1189-0DF4-7161-54535FED97EB}"/>
                  </a:ext>
                </a:extLst>
              </p:cNvPr>
              <p:cNvCxnSpPr/>
              <p:nvPr/>
            </p:nvCxnSpPr>
            <p:spPr bwMode="auto">
              <a:xfrm rot="5400000" flipH="1" flipV="1">
                <a:off x="8629098" y="1793297"/>
                <a:ext cx="603682" cy="0"/>
              </a:xfrm>
              <a:prstGeom prst="line">
                <a:avLst/>
              </a:prstGeom>
              <a:noFill/>
              <a:ln w="165100" algn="ctr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316" name="Rounded Rectangle 265">
              <a:extLst>
                <a:ext uri="{FF2B5EF4-FFF2-40B4-BE49-F238E27FC236}">
                  <a16:creationId xmlns:a16="http://schemas.microsoft.com/office/drawing/2014/main" id="{A378473C-0525-0A69-2B1D-EA0A30951090}"/>
                </a:ext>
              </a:extLst>
            </p:cNvPr>
            <p:cNvSpPr/>
            <p:nvPr/>
          </p:nvSpPr>
          <p:spPr bwMode="auto">
            <a:xfrm>
              <a:off x="7076535" y="772675"/>
              <a:ext cx="1386472" cy="363985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50000"/>
              </a:schemeClr>
            </a:solidFill>
            <a:ln w="25400"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Systems Engineering</a:t>
              </a:r>
            </a:p>
          </p:txBody>
        </p:sp>
      </p:grpSp>
      <p:sp>
        <p:nvSpPr>
          <p:cNvPr id="326" name="Rectangle 325">
            <a:extLst>
              <a:ext uri="{FF2B5EF4-FFF2-40B4-BE49-F238E27FC236}">
                <a16:creationId xmlns:a16="http://schemas.microsoft.com/office/drawing/2014/main" id="{65A6AFF0-65B5-FDF6-670F-16748048B36D}"/>
              </a:ext>
            </a:extLst>
          </p:cNvPr>
          <p:cNvSpPr/>
          <p:nvPr/>
        </p:nvSpPr>
        <p:spPr bwMode="auto">
          <a:xfrm>
            <a:off x="3716520" y="1600847"/>
            <a:ext cx="4154749" cy="22194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FFFFFF"/>
                </a:solidFill>
                <a:latin typeface="Arial Narrow"/>
                <a:cs typeface="Arial Narrow"/>
              </a:rPr>
              <a:t>Typical Mission Profile</a:t>
            </a:r>
          </a:p>
        </p:txBody>
      </p:sp>
      <p:sp>
        <p:nvSpPr>
          <p:cNvPr id="327" name="Rounded Rectangle 3">
            <a:extLst>
              <a:ext uri="{FF2B5EF4-FFF2-40B4-BE49-F238E27FC236}">
                <a16:creationId xmlns:a16="http://schemas.microsoft.com/office/drawing/2014/main" id="{A7646BD1-E6C1-EEA7-124F-EB767B3E2CB6}"/>
              </a:ext>
            </a:extLst>
          </p:cNvPr>
          <p:cNvSpPr/>
          <p:nvPr/>
        </p:nvSpPr>
        <p:spPr bwMode="auto">
          <a:xfrm>
            <a:off x="3338893" y="1000228"/>
            <a:ext cx="1746243" cy="5684658"/>
          </a:xfrm>
          <a:prstGeom prst="roundRect">
            <a:avLst>
              <a:gd name="adj" fmla="val 12567"/>
            </a:avLst>
          </a:prstGeom>
          <a:noFill/>
          <a:ln w="76200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Pct val="125000"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27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3DE578-BBF0-4B1A-DF10-4BEEFFAE8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3572"/>
            <a:ext cx="10972800" cy="764628"/>
          </a:xfrm>
        </p:spPr>
        <p:txBody>
          <a:bodyPr/>
          <a:lstStyle/>
          <a:p>
            <a:r>
              <a:rPr lang="en-GB" noProof="0" dirty="0"/>
              <a:t>Space Link Services Area </a:t>
            </a:r>
            <a:br>
              <a:rPr lang="en-GB" noProof="0" dirty="0"/>
            </a:br>
            <a:r>
              <a:rPr lang="en-GB" noProof="0" dirty="0"/>
              <a:t>Working Group Products (1/2)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D2E49C-4EA0-A6E9-18F5-F5D3D53D8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RF Modulation WG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Appropriate modulation schemes for telecommand, telemetry and ranging signals in applicable frequency bands for space-to-ground, ground-to-space and space-to-space links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Space Link Coding &amp; Synchronization WG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Efficient standards for coding and synchronization schemes for telecommand and telemetry for space-to-ground, ground-to-space and space-to-space links</a:t>
            </a:r>
          </a:p>
          <a:p>
            <a:pPr>
              <a:buFont typeface="Arial" panose="020B0604020202020204" pitchFamily="34" charset="0"/>
              <a:buChar char="•"/>
            </a:pPr>
            <a:endParaRPr lang="en-GB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Data Compression WG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Data compression standards both for instrument telemetry and housekeeping enabling efficient data rates and data volume reduction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A7F3CF-83E9-0F8F-6576-742F90286C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42400" y="6473826"/>
            <a:ext cx="2844800" cy="231775"/>
          </a:xfrm>
        </p:spPr>
        <p:txBody>
          <a:bodyPr/>
          <a:lstStyle/>
          <a:p>
            <a:fld id="{C246DBB5-1FC3-4A7F-A21A-11B4D61A50B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84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3DE578-BBF0-4B1A-DF10-4BEEFFAE8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3572"/>
            <a:ext cx="10972800" cy="764628"/>
          </a:xfrm>
        </p:spPr>
        <p:txBody>
          <a:bodyPr/>
          <a:lstStyle/>
          <a:p>
            <a:r>
              <a:rPr lang="en-GB" noProof="0" dirty="0"/>
              <a:t>Space Link Services Area </a:t>
            </a:r>
            <a:br>
              <a:rPr lang="en-GB" noProof="0" dirty="0"/>
            </a:br>
            <a:r>
              <a:rPr lang="en-GB" noProof="0" dirty="0"/>
              <a:t>Working Group Products (2/2)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D2E49C-4EA0-A6E9-18F5-F5D3D53D8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Space Link Protocols WG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Efficient space data link protocols and related interfaces to space link transfer services applicable to </a:t>
            </a:r>
            <a:r>
              <a:rPr lang="en-GB" dirty="0"/>
              <a:t>space-to-ground, ground-to-space and space-to-space links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Space Data Link Layer Security WG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Security services compatible with Space Data Link Protocols: authentication (with anti-replay), confidentiality and authenticated confidentiality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Associated security management functions (monitoring and control, security association, cryptographic keys)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Optical Communications WG</a:t>
            </a:r>
          </a:p>
          <a:p>
            <a:pPr marL="683895" lvl="1">
              <a:buFont typeface="Arial" panose="020B0604020202020204" pitchFamily="34" charset="0"/>
              <a:buChar char="•"/>
            </a:pPr>
            <a:r>
              <a:rPr lang="en-GB" dirty="0"/>
              <a:t>Optical communications and optical ranging standards suitable for near-Earth, lunar, and deep space applications. For lunar application, WG is working on standard for 25 Gbps, along with high-performance frequency/timing services. </a:t>
            </a:r>
            <a:endParaRPr lang="en-US" dirty="0"/>
          </a:p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A7F3CF-83E9-0F8F-6576-742F90286C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42400" y="6473826"/>
            <a:ext cx="2844800" cy="231775"/>
          </a:xfrm>
        </p:spPr>
        <p:txBody>
          <a:bodyPr/>
          <a:lstStyle/>
          <a:p>
            <a:fld id="{C246DBB5-1FC3-4A7F-A21A-11B4D61A50B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500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Oval 101">
            <a:extLst>
              <a:ext uri="{FF2B5EF4-FFF2-40B4-BE49-F238E27FC236}">
                <a16:creationId xmlns:a16="http://schemas.microsoft.com/office/drawing/2014/main" id="{947E411E-DEBE-9716-57D3-82A326FB53B8}"/>
              </a:ext>
            </a:extLst>
          </p:cNvPr>
          <p:cNvSpPr/>
          <p:nvPr/>
        </p:nvSpPr>
        <p:spPr bwMode="auto">
          <a:xfrm>
            <a:off x="1789396" y="5712829"/>
            <a:ext cx="2192598" cy="833169"/>
          </a:xfrm>
          <a:prstGeom prst="ellipse">
            <a:avLst/>
          </a:prstGeom>
          <a:solidFill>
            <a:srgbClr val="92D050"/>
          </a:solidFill>
          <a:ln w="38100">
            <a:noFill/>
            <a:round/>
            <a:headEnd/>
            <a:tailEnd/>
          </a:ln>
        </p:spPr>
        <p:txBody>
          <a:bodyPr wrap="square" rtlCol="0" anchor="ctr"/>
          <a:lstStyle/>
          <a:p>
            <a:pPr algn="ctr"/>
            <a:r>
              <a:rPr lang="en-GB" sz="1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CCSDS </a:t>
            </a:r>
          </a:p>
          <a:p>
            <a:pPr algn="ctr"/>
            <a:r>
              <a:rPr lang="en-GB" sz="1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 Spacecraft Protocols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DC1A06-1B56-84C2-03B9-46CD220AB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2900" y="274638"/>
            <a:ext cx="9769500" cy="563562"/>
          </a:xfrm>
        </p:spPr>
        <p:txBody>
          <a:bodyPr/>
          <a:lstStyle/>
          <a:p>
            <a:r>
              <a:rPr lang="en-GB" dirty="0"/>
              <a:t>Space Link Services Interoperability Points in E2E Architecture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1FE203-EE4B-F968-498F-C1E4C8AA56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42400" y="6473826"/>
            <a:ext cx="2844800" cy="231775"/>
          </a:xfrm>
        </p:spPr>
        <p:txBody>
          <a:bodyPr/>
          <a:lstStyle/>
          <a:p>
            <a:fld id="{C246DBB5-1FC3-4A7F-A21A-11B4D61A50B2}" type="slidenum">
              <a:rPr lang="en-US" smtClean="0"/>
              <a:pPr/>
              <a:t>5</a:t>
            </a:fld>
            <a:endParaRPr lang="en-US"/>
          </a:p>
        </p:txBody>
      </p:sp>
      <p:cxnSp>
        <p:nvCxnSpPr>
          <p:cNvPr id="4" name="Straight Connector 151">
            <a:extLst>
              <a:ext uri="{FF2B5EF4-FFF2-40B4-BE49-F238E27FC236}">
                <a16:creationId xmlns:a16="http://schemas.microsoft.com/office/drawing/2014/main" id="{5A46E393-5078-7C24-943E-E6CCA64F8DE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440447" y="5683354"/>
            <a:ext cx="3343842" cy="2531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" name="Text Box 57">
            <a:extLst>
              <a:ext uri="{FF2B5EF4-FFF2-40B4-BE49-F238E27FC236}">
                <a16:creationId xmlns:a16="http://schemas.microsoft.com/office/drawing/2014/main" id="{81CBF2D6-5B60-1E7B-346F-3F33E5B05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1244" y="5744997"/>
            <a:ext cx="139520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</a:pPr>
            <a:r>
              <a:rPr lang="en-GB" sz="1000" b="1" dirty="0">
                <a:solidFill>
                  <a:srgbClr val="000099"/>
                </a:solidFill>
                <a:latin typeface="Calibri" pitchFamily="34" charset="0"/>
              </a:rPr>
              <a:t>Terrestrial WAN</a:t>
            </a:r>
          </a:p>
        </p:txBody>
      </p:sp>
      <p:sp>
        <p:nvSpPr>
          <p:cNvPr id="30" name="Rectangle 97">
            <a:extLst>
              <a:ext uri="{FF2B5EF4-FFF2-40B4-BE49-F238E27FC236}">
                <a16:creationId xmlns:a16="http://schemas.microsoft.com/office/drawing/2014/main" id="{0119FAE0-50E3-7312-915C-38AB39141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5384" y="1588302"/>
            <a:ext cx="1578460" cy="3866989"/>
          </a:xfrm>
          <a:prstGeom prst="cube">
            <a:avLst>
              <a:gd name="adj" fmla="val 2597"/>
            </a:avLst>
          </a:prstGeom>
          <a:solidFill>
            <a:srgbClr val="B7C6FE">
              <a:lumMod val="50000"/>
              <a:alpha val="49000"/>
            </a:srgbClr>
          </a:solidFill>
          <a:ln w="9525">
            <a:noFill/>
            <a:round/>
            <a:headEnd/>
            <a:tailEnd/>
          </a:ln>
        </p:spPr>
        <p:txBody>
          <a:bodyPr anchor="ctr" anchorCtr="0"/>
          <a:lstStyle/>
          <a:p>
            <a:pPr marL="0" marR="0" lvl="0" indent="0" algn="ctr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Pct val="125000"/>
              <a:buFontTx/>
              <a:buNone/>
              <a:tabLst/>
              <a:defRPr/>
            </a:pPr>
            <a:endParaRPr kumimoji="1" lang="en-GB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  <a:cs typeface="ＭＳ Ｐゴシック" charset="0"/>
            </a:endParaRPr>
          </a:p>
        </p:txBody>
      </p:sp>
      <p:sp>
        <p:nvSpPr>
          <p:cNvPr id="31" name="Rectangle 668">
            <a:extLst>
              <a:ext uri="{FF2B5EF4-FFF2-40B4-BE49-F238E27FC236}">
                <a16:creationId xmlns:a16="http://schemas.microsoft.com/office/drawing/2014/main" id="{F5BD6490-4602-72AC-9DCC-EF5183D1A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126" y="1679024"/>
            <a:ext cx="13289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</a:pPr>
            <a:r>
              <a:rPr lang="en-US" sz="1000" b="1" dirty="0">
                <a:solidFill>
                  <a:srgbClr val="000000"/>
                </a:solidFill>
                <a:ea typeface="ＭＳ Ｐゴシック" charset="-128"/>
              </a:rPr>
              <a:t>Space </a:t>
            </a:r>
            <a:br>
              <a:rPr lang="en-US" sz="1000" b="1" dirty="0">
                <a:solidFill>
                  <a:srgbClr val="000000"/>
                </a:solidFill>
                <a:ea typeface="ＭＳ Ｐゴシック" charset="-128"/>
              </a:rPr>
            </a:br>
            <a:r>
              <a:rPr lang="en-US" sz="1000" b="1" dirty="0">
                <a:solidFill>
                  <a:srgbClr val="000000"/>
                </a:solidFill>
                <a:ea typeface="ＭＳ Ｐゴシック" charset="-128"/>
              </a:rPr>
              <a:t>Routing Node - A</a:t>
            </a:r>
          </a:p>
        </p:txBody>
      </p:sp>
      <p:sp>
        <p:nvSpPr>
          <p:cNvPr id="32" name="Text Box 12">
            <a:extLst>
              <a:ext uri="{FF2B5EF4-FFF2-40B4-BE49-F238E27FC236}">
                <a16:creationId xmlns:a16="http://schemas.microsoft.com/office/drawing/2014/main" id="{2ED47D07-E2D9-C7F6-EC7C-B4A99EAA7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7699" y="5037886"/>
            <a:ext cx="574131" cy="183914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</a:pPr>
            <a:r>
              <a:rPr lang="en-US" sz="675" b="1" dirty="0">
                <a:solidFill>
                  <a:srgbClr val="000000"/>
                </a:solidFill>
                <a:latin typeface="Calibri" pitchFamily="34" charset="0"/>
                <a:ea typeface="ÇlÇr ñæí©" charset="-128"/>
              </a:rPr>
              <a:t>S-Band</a:t>
            </a:r>
            <a:endParaRPr lang="en-US" sz="675" b="1" dirty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424682C-7454-D2A3-E01D-C678CC7F1313}"/>
              </a:ext>
            </a:extLst>
          </p:cNvPr>
          <p:cNvCxnSpPr>
            <a:cxnSpLocks noChangeShapeType="1"/>
            <a:stCxn id="35" idx="3"/>
            <a:endCxn id="32" idx="0"/>
          </p:cNvCxnSpPr>
          <p:nvPr/>
        </p:nvCxnSpPr>
        <p:spPr bwMode="auto">
          <a:xfrm>
            <a:off x="4115969" y="3832051"/>
            <a:ext cx="9596" cy="120583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4" name="Text Box 12">
            <a:extLst>
              <a:ext uri="{FF2B5EF4-FFF2-40B4-BE49-F238E27FC236}">
                <a16:creationId xmlns:a16="http://schemas.microsoft.com/office/drawing/2014/main" id="{45B842C5-9B29-21E1-1A94-FCD36DE1D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7699" y="4821987"/>
            <a:ext cx="574131" cy="18391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</a:pPr>
            <a:r>
              <a:rPr lang="en-US" sz="675" b="1" dirty="0">
                <a:solidFill>
                  <a:srgbClr val="000000"/>
                </a:solidFill>
                <a:latin typeface="Calibri" pitchFamily="34" charset="0"/>
                <a:ea typeface="ÇlÇr ñæí©" charset="-128"/>
              </a:rPr>
              <a:t>Prox-1</a:t>
            </a:r>
            <a:endParaRPr lang="en-US" sz="675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5" name="Oval 7">
            <a:extLst>
              <a:ext uri="{FF2B5EF4-FFF2-40B4-BE49-F238E27FC236}">
                <a16:creationId xmlns:a16="http://schemas.microsoft.com/office/drawing/2014/main" id="{B0F64B4A-E07F-FF5A-4265-1C2F6BD2C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0437" y="3582568"/>
            <a:ext cx="994735" cy="292664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10000"/>
              </a:spcAft>
              <a:buSzPct val="125000"/>
            </a:pPr>
            <a:r>
              <a:rPr lang="en-US" sz="675" b="1" dirty="0">
                <a:solidFill>
                  <a:srgbClr val="000000"/>
                </a:solidFill>
                <a:latin typeface="Calibri" pitchFamily="34" charset="0"/>
                <a:ea typeface="ÇlÇr ñæí©" charset="-128"/>
              </a:rPr>
              <a:t>Bundle Agent</a:t>
            </a:r>
            <a:br>
              <a:rPr lang="en-US" sz="675" b="1" dirty="0">
                <a:solidFill>
                  <a:srgbClr val="000000"/>
                </a:solidFill>
                <a:latin typeface="Calibri" pitchFamily="34" charset="0"/>
                <a:ea typeface="ÇlÇr ñæí©" charset="-128"/>
              </a:rPr>
            </a:br>
            <a:r>
              <a:rPr lang="en-US" sz="675" b="1" dirty="0">
                <a:solidFill>
                  <a:srgbClr val="000000"/>
                </a:solidFill>
                <a:latin typeface="Calibri" pitchFamily="34" charset="0"/>
                <a:ea typeface="ÇlÇr ñæí©" charset="-128"/>
              </a:rPr>
              <a:t>(Router/S&amp;F)</a:t>
            </a:r>
          </a:p>
        </p:txBody>
      </p:sp>
      <p:sp>
        <p:nvSpPr>
          <p:cNvPr id="36" name="Magnetic Disk 18">
            <a:extLst>
              <a:ext uri="{FF2B5EF4-FFF2-40B4-BE49-F238E27FC236}">
                <a16:creationId xmlns:a16="http://schemas.microsoft.com/office/drawing/2014/main" id="{3B208BED-E195-29DF-1976-6F4837BB4670}"/>
              </a:ext>
            </a:extLst>
          </p:cNvPr>
          <p:cNvSpPr/>
          <p:nvPr/>
        </p:nvSpPr>
        <p:spPr>
          <a:xfrm>
            <a:off x="4320673" y="3133179"/>
            <a:ext cx="268674" cy="361430"/>
          </a:xfrm>
          <a:prstGeom prst="flowChartMagneticDisk">
            <a:avLst/>
          </a:prstGeom>
          <a:solidFill>
            <a:srgbClr val="FFFFFF"/>
          </a:solidFill>
          <a:ln w="12700" cap="flat" cmpd="sng" algn="ctr">
            <a:solidFill>
              <a:scrgbClr r="0" g="0" b="0"/>
            </a:solidFill>
            <a:prstDash val="solid"/>
            <a:round/>
            <a:headEnd w="med" len="med"/>
            <a:tailEnd w="med" len="med"/>
          </a:ln>
          <a:effectLst/>
        </p:spPr>
        <p:txBody>
          <a:bodyPr anchor="ctr" anchorCtr="0"/>
          <a:lstStyle/>
          <a:p>
            <a:pPr marL="0" marR="0" lvl="0" indent="0" algn="ctr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Pct val="125000"/>
              <a:buFontTx/>
              <a:buNone/>
              <a:tabLst/>
              <a:defRPr/>
            </a:pPr>
            <a:endParaRPr kumimoji="0" lang="en-US" sz="675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7" name="Elbow Connector 274">
            <a:extLst>
              <a:ext uri="{FF2B5EF4-FFF2-40B4-BE49-F238E27FC236}">
                <a16:creationId xmlns:a16="http://schemas.microsoft.com/office/drawing/2014/main" id="{6863B095-6105-1DB3-7509-82A927C0A1D6}"/>
              </a:ext>
            </a:extLst>
          </p:cNvPr>
          <p:cNvCxnSpPr>
            <a:cxnSpLocks noChangeShapeType="1"/>
            <a:stCxn id="36" idx="4"/>
            <a:endCxn id="35" idx="7"/>
          </p:cNvCxnSpPr>
          <p:nvPr/>
        </p:nvCxnSpPr>
        <p:spPr bwMode="auto">
          <a:xfrm>
            <a:off x="4589347" y="3313893"/>
            <a:ext cx="230292" cy="311854"/>
          </a:xfrm>
          <a:prstGeom prst="bentConnector2">
            <a:avLst/>
          </a:prstGeom>
          <a:noFill/>
          <a:ln w="19050">
            <a:solidFill>
              <a:srgbClr val="000000"/>
            </a:solidFill>
            <a:round/>
            <a:headEnd type="arrow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8" name="Elbow Connector 15">
            <a:extLst>
              <a:ext uri="{FF2B5EF4-FFF2-40B4-BE49-F238E27FC236}">
                <a16:creationId xmlns:a16="http://schemas.microsoft.com/office/drawing/2014/main" id="{3B31DB88-C1C7-AD8B-44B7-DCD8C0862D90}"/>
              </a:ext>
            </a:extLst>
          </p:cNvPr>
          <p:cNvCxnSpPr>
            <a:cxnSpLocks noChangeShapeType="1"/>
            <a:stCxn id="36" idx="2"/>
            <a:endCxn id="35" idx="1"/>
          </p:cNvCxnSpPr>
          <p:nvPr/>
        </p:nvCxnSpPr>
        <p:spPr bwMode="auto">
          <a:xfrm rot="10800000" flipV="1">
            <a:off x="4115969" y="3313893"/>
            <a:ext cx="204704" cy="311854"/>
          </a:xfrm>
          <a:prstGeom prst="bentConnector2">
            <a:avLst/>
          </a:prstGeom>
          <a:noFill/>
          <a:ln w="19050">
            <a:solidFill>
              <a:srgbClr val="000000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9" name="Text Box 15">
            <a:extLst>
              <a:ext uri="{FF2B5EF4-FFF2-40B4-BE49-F238E27FC236}">
                <a16:creationId xmlns:a16="http://schemas.microsoft.com/office/drawing/2014/main" id="{9E52D79B-26FF-D761-9419-DF02CBA44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897" y="3945598"/>
            <a:ext cx="570933" cy="18391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</a:pPr>
            <a:r>
              <a:rPr lang="en-US" sz="675" b="1">
                <a:solidFill>
                  <a:srgbClr val="000000"/>
                </a:solidFill>
                <a:latin typeface="Calibri" pitchFamily="34" charset="0"/>
                <a:ea typeface="ÇlÇr ñæí©" charset="-128"/>
              </a:rPr>
              <a:t>BP</a:t>
            </a:r>
            <a:endParaRPr lang="en-US" sz="675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0" name="Text Box 15">
            <a:extLst>
              <a:ext uri="{FF2B5EF4-FFF2-40B4-BE49-F238E27FC236}">
                <a16:creationId xmlns:a16="http://schemas.microsoft.com/office/drawing/2014/main" id="{86598B90-EA0F-BD6E-1573-6BD61D02F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5695" y="4599692"/>
            <a:ext cx="574132" cy="183914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23490" rIns="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</a:pPr>
            <a:r>
              <a:rPr lang="en-US" sz="675" b="1" dirty="0">
                <a:solidFill>
                  <a:srgbClr val="000000"/>
                </a:solidFill>
                <a:latin typeface="Calibri" pitchFamily="34" charset="0"/>
                <a:ea typeface="ÇlÇr ñæí©" charset="-128"/>
              </a:rPr>
              <a:t>USLP</a:t>
            </a:r>
            <a:endParaRPr lang="en-US" sz="675" b="1" dirty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A3CE6DC-781D-7DB4-ED4B-52752A17EAF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21238" y="3832050"/>
            <a:ext cx="0" cy="121223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2" name="Text Box 15">
            <a:extLst>
              <a:ext uri="{FF2B5EF4-FFF2-40B4-BE49-F238E27FC236}">
                <a16:creationId xmlns:a16="http://schemas.microsoft.com/office/drawing/2014/main" id="{7B6B121D-B379-D078-C680-6951E8B65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0965" y="4380594"/>
            <a:ext cx="572532" cy="185514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</a:pPr>
            <a:r>
              <a:rPr lang="en-US" sz="675" b="1">
                <a:solidFill>
                  <a:srgbClr val="000000"/>
                </a:solidFill>
                <a:latin typeface="Calibri" pitchFamily="34" charset="0"/>
                <a:ea typeface="ÇlÇr ñæí©" charset="-128"/>
              </a:rPr>
              <a:t>ENCAP</a:t>
            </a:r>
            <a:endParaRPr lang="en-US" sz="675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" name="Text Box 15">
            <a:extLst>
              <a:ext uri="{FF2B5EF4-FFF2-40B4-BE49-F238E27FC236}">
                <a16:creationId xmlns:a16="http://schemas.microsoft.com/office/drawing/2014/main" id="{351D550B-0297-859E-CD14-1B6F78FE4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6167" y="3945598"/>
            <a:ext cx="570934" cy="18391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</a:pPr>
            <a:r>
              <a:rPr lang="en-US" sz="675" b="1">
                <a:solidFill>
                  <a:srgbClr val="000000"/>
                </a:solidFill>
                <a:latin typeface="Calibri" pitchFamily="34" charset="0"/>
                <a:ea typeface="ÇlÇr ñæí©" charset="-128"/>
              </a:rPr>
              <a:t>BP</a:t>
            </a:r>
            <a:endParaRPr lang="en-US" sz="675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4" name="Text Box 15">
            <a:extLst>
              <a:ext uri="{FF2B5EF4-FFF2-40B4-BE49-F238E27FC236}">
                <a16:creationId xmlns:a16="http://schemas.microsoft.com/office/drawing/2014/main" id="{EB20E9FE-B26E-7B66-79AE-1C82FD80F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7767" y="4163096"/>
            <a:ext cx="572532" cy="18391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</a:pPr>
            <a:r>
              <a:rPr lang="en-US" sz="675" b="1">
                <a:solidFill>
                  <a:srgbClr val="000000"/>
                </a:solidFill>
                <a:latin typeface="Calibri" pitchFamily="34" charset="0"/>
                <a:ea typeface="ÇlÇr ñæí©" charset="-128"/>
              </a:rPr>
              <a:t>LTP</a:t>
            </a:r>
            <a:endParaRPr lang="en-US" sz="675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5" name="Text Box 12">
            <a:extLst>
              <a:ext uri="{FF2B5EF4-FFF2-40B4-BE49-F238E27FC236}">
                <a16:creationId xmlns:a16="http://schemas.microsoft.com/office/drawing/2014/main" id="{D403502F-07E3-595E-8709-B7342C3EC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2969" y="4821987"/>
            <a:ext cx="580528" cy="18391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</a:pPr>
            <a:r>
              <a:rPr lang="en-US" sz="675" b="1">
                <a:solidFill>
                  <a:srgbClr val="000000"/>
                </a:solidFill>
                <a:latin typeface="Calibri" pitchFamily="34" charset="0"/>
                <a:ea typeface="ÇlÇr ñæí©" charset="-128"/>
              </a:rPr>
              <a:t>C &amp; S</a:t>
            </a:r>
            <a:endParaRPr lang="en-US" sz="675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6" name="Text Box 15">
            <a:extLst>
              <a:ext uri="{FF2B5EF4-FFF2-40B4-BE49-F238E27FC236}">
                <a16:creationId xmlns:a16="http://schemas.microsoft.com/office/drawing/2014/main" id="{F05292BD-9C5B-1DA8-B06B-48B1C38A1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2969" y="4599692"/>
            <a:ext cx="578929" cy="183914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</a:pPr>
            <a:r>
              <a:rPr lang="en-US" sz="675" b="1" dirty="0">
                <a:solidFill>
                  <a:srgbClr val="000000"/>
                </a:solidFill>
                <a:latin typeface="Calibri" pitchFamily="34" charset="0"/>
                <a:ea typeface="ÇlÇr ñæí©" charset="-128"/>
              </a:rPr>
              <a:t>USLP</a:t>
            </a:r>
            <a:endParaRPr lang="en-US" sz="675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7" name="Text Box 12">
            <a:extLst>
              <a:ext uri="{FF2B5EF4-FFF2-40B4-BE49-F238E27FC236}">
                <a16:creationId xmlns:a16="http://schemas.microsoft.com/office/drawing/2014/main" id="{12577B13-FC09-8027-9211-9050385BB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9769" y="5045883"/>
            <a:ext cx="580528" cy="18391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</a:pPr>
            <a:r>
              <a:rPr lang="en-US" sz="675" b="1" dirty="0">
                <a:solidFill>
                  <a:srgbClr val="000000"/>
                </a:solidFill>
                <a:latin typeface="Calibri" pitchFamily="34" charset="0"/>
                <a:ea typeface="ÇlÇr ñæí©" charset="-128"/>
              </a:rPr>
              <a:t>X-band</a:t>
            </a:r>
            <a:endParaRPr lang="en-US" sz="675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" name="TextBox 152">
            <a:extLst>
              <a:ext uri="{FF2B5EF4-FFF2-40B4-BE49-F238E27FC236}">
                <a16:creationId xmlns:a16="http://schemas.microsoft.com/office/drawing/2014/main" id="{5E4F5B25-3F24-2286-A206-C5D1DEA67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7502" y="5765051"/>
            <a:ext cx="125707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Pct val="125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IP-based Network</a:t>
            </a:r>
          </a:p>
        </p:txBody>
      </p:sp>
      <p:cxnSp>
        <p:nvCxnSpPr>
          <p:cNvPr id="64" name="Straight Connector 264">
            <a:extLst>
              <a:ext uri="{FF2B5EF4-FFF2-40B4-BE49-F238E27FC236}">
                <a16:creationId xmlns:a16="http://schemas.microsoft.com/office/drawing/2014/main" id="{46A7E63E-0D1A-9351-020F-05BD77F0EB4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076945" y="5215402"/>
            <a:ext cx="0" cy="46298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48DA6E57-82C6-664C-B7E1-C0EF9B997B33}"/>
              </a:ext>
            </a:extLst>
          </p:cNvPr>
          <p:cNvGrpSpPr/>
          <p:nvPr/>
        </p:nvGrpSpPr>
        <p:grpSpPr>
          <a:xfrm>
            <a:off x="8651772" y="1595098"/>
            <a:ext cx="970746" cy="3857394"/>
            <a:chOff x="7376842" y="1588300"/>
            <a:chExt cx="970746" cy="3857394"/>
          </a:xfrm>
        </p:grpSpPr>
        <p:sp>
          <p:nvSpPr>
            <p:cNvPr id="63" name="Rectangle 97">
              <a:extLst>
                <a:ext uri="{FF2B5EF4-FFF2-40B4-BE49-F238E27FC236}">
                  <a16:creationId xmlns:a16="http://schemas.microsoft.com/office/drawing/2014/main" id="{7029FA09-9654-B5D7-367D-7DB646144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6842" y="1588300"/>
              <a:ext cx="970746" cy="3857394"/>
            </a:xfrm>
            <a:prstGeom prst="cube">
              <a:avLst>
                <a:gd name="adj" fmla="val 3986"/>
              </a:avLst>
            </a:prstGeom>
            <a:solidFill>
              <a:srgbClr val="B7C6FE">
                <a:lumMod val="50000"/>
                <a:alpha val="49000"/>
              </a:srgbClr>
            </a:solidFill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anchorCtr="0"/>
            <a:lstStyle/>
            <a:p>
              <a:pPr marL="0" marR="0" lvl="0" indent="0" algn="ctr" defTabSz="9144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ClrTx/>
                <a:buSzPct val="125000"/>
                <a:buFontTx/>
                <a:buNone/>
                <a:tabLst/>
                <a:defRPr/>
              </a:pPr>
              <a:endParaRPr kumimoji="1" lang="en-GB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" name="TextBox 77">
              <a:extLst>
                <a:ext uri="{FF2B5EF4-FFF2-40B4-BE49-F238E27FC236}">
                  <a16:creationId xmlns:a16="http://schemas.microsoft.com/office/drawing/2014/main" id="{584AFF70-4DED-C09C-E61C-05731267D4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24718" y="3634036"/>
              <a:ext cx="489197" cy="359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 anchorCtr="0">
              <a:spAutoFit/>
            </a:bodyPr>
            <a:lstStyle>
              <a:defPPr>
                <a:defRPr lang="en-US"/>
              </a:defPPr>
              <a:lvl1pPr algn="ctr">
                <a:defRPr sz="800" b="1">
                  <a:solidFill>
                    <a:srgbClr val="0079A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ClrTx/>
                <a:buSzPct val="125000"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79A4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</a:rPr>
                <a:t>To</a:t>
              </a:r>
            </a:p>
            <a:p>
              <a:pPr marL="0" marR="0" lvl="0" indent="0" algn="ctr" defTabSz="9144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ClrTx/>
                <a:buSzPct val="125000"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79A4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</a:rPr>
                <a:t>VC X</a:t>
              </a:r>
            </a:p>
          </p:txBody>
        </p:sp>
        <p:sp>
          <p:nvSpPr>
            <p:cNvPr id="66" name="Oval 7">
              <a:extLst>
                <a:ext uri="{FF2B5EF4-FFF2-40B4-BE49-F238E27FC236}">
                  <a16:creationId xmlns:a16="http://schemas.microsoft.com/office/drawing/2014/main" id="{CEFAE8FF-F095-B7EC-5879-83EEE167FC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6868" y="4004278"/>
              <a:ext cx="853912" cy="315352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 anchorCtr="0"/>
            <a:lstStyle/>
            <a:p>
              <a:pPr algn="ct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r>
                <a:rPr lang="en-US" sz="675" b="1" dirty="0">
                  <a:solidFill>
                    <a:srgbClr val="000000"/>
                  </a:solidFill>
                  <a:latin typeface="Calibri" pitchFamily="34" charset="0"/>
                  <a:ea typeface="ÇlÇr ñæí©" charset="-128"/>
                </a:rPr>
                <a:t>User File Application</a:t>
              </a:r>
              <a:endParaRPr lang="en-US" sz="675" b="1" dirty="0">
                <a:solidFill>
                  <a:srgbClr val="000000"/>
                </a:solidFill>
                <a:latin typeface="Calibri" pitchFamily="34" charset="0"/>
                <a:ea typeface="ＭＳ Ｐゴシック" charset="-128"/>
              </a:endParaRPr>
            </a:p>
          </p:txBody>
        </p:sp>
        <p:sp>
          <p:nvSpPr>
            <p:cNvPr id="67" name="Magnetic Disk 18">
              <a:extLst>
                <a:ext uri="{FF2B5EF4-FFF2-40B4-BE49-F238E27FC236}">
                  <a16:creationId xmlns:a16="http://schemas.microsoft.com/office/drawing/2014/main" id="{C170438F-DF83-8190-9DD0-6CA7E6C2C147}"/>
                </a:ext>
              </a:extLst>
            </p:cNvPr>
            <p:cNvSpPr/>
            <p:nvPr/>
          </p:nvSpPr>
          <p:spPr>
            <a:xfrm>
              <a:off x="7635922" y="3446631"/>
              <a:ext cx="412607" cy="204704"/>
            </a:xfrm>
            <a:prstGeom prst="flowChartMagneticDisk">
              <a:avLst/>
            </a:prstGeom>
            <a:solidFill>
              <a:srgbClr val="FFFFFF"/>
            </a:solidFill>
            <a:ln w="12700" cap="flat" cmpd="sng" algn="ctr">
              <a:solidFill>
                <a:scrgbClr r="0" g="0" b="0"/>
              </a:solidFill>
              <a:prstDash val="solid"/>
              <a:round/>
              <a:headEnd w="med" len="med"/>
              <a:tailEnd w="med" len="med"/>
            </a:ln>
            <a:effectLst/>
          </p:spPr>
          <p:txBody>
            <a:bodyPr anchor="ctr" anchorCtr="0"/>
            <a:lstStyle/>
            <a:p>
              <a:pPr marL="0" marR="0" lvl="0" indent="0" algn="ctr" defTabSz="9144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ClrTx/>
                <a:buSzPct val="125000"/>
                <a:buFontTx/>
                <a:buNone/>
                <a:tabLst/>
                <a:defRPr/>
              </a:pPr>
              <a:endParaRPr kumimoji="0" lang="en-US" sz="675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" name="Text Box 16">
              <a:extLst>
                <a:ext uri="{FF2B5EF4-FFF2-40B4-BE49-F238E27FC236}">
                  <a16:creationId xmlns:a16="http://schemas.microsoft.com/office/drawing/2014/main" id="{75240566-0B97-85A1-3C0C-74EDD6A826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71952" y="5045883"/>
              <a:ext cx="538948" cy="19031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5380" tIns="23490" rIns="25380" bIns="23490" anchor="ctr" anchorCtr="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r>
                <a:rPr lang="en-US" sz="675" b="1">
                  <a:solidFill>
                    <a:srgbClr val="000000"/>
                  </a:solidFill>
                  <a:latin typeface="Calibri" pitchFamily="34" charset="0"/>
                  <a:ea typeface="ÇlÇr ñæí©" charset="-128"/>
                </a:rPr>
                <a:t>IP</a:t>
              </a:r>
              <a:endParaRPr lang="en-US" sz="675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26C5938D-E2CB-C069-3CBC-3382F26BFD00}"/>
                </a:ext>
              </a:extLst>
            </p:cNvPr>
            <p:cNvCxnSpPr>
              <a:cxnSpLocks noChangeShapeType="1"/>
              <a:stCxn id="66" idx="4"/>
            </p:cNvCxnSpPr>
            <p:nvPr/>
          </p:nvCxnSpPr>
          <p:spPr bwMode="auto">
            <a:xfrm flipH="1">
              <a:off x="7800688" y="4319630"/>
              <a:ext cx="43136" cy="74015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0" name="Text Box 15">
              <a:extLst>
                <a:ext uri="{FF2B5EF4-FFF2-40B4-BE49-F238E27FC236}">
                  <a16:creationId xmlns:a16="http://schemas.microsoft.com/office/drawing/2014/main" id="{FBD3BF47-4914-25D3-AEBD-BD160850AD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71952" y="4601289"/>
              <a:ext cx="538948" cy="18551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5380" tIns="23490" rIns="25380" bIns="23490" anchor="ctr" anchorCtr="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r>
                <a:rPr lang="en-US" sz="675" b="1">
                  <a:solidFill>
                    <a:srgbClr val="000000"/>
                  </a:solidFill>
                  <a:latin typeface="Calibri" pitchFamily="34" charset="0"/>
                  <a:ea typeface="ÇlÇr ñæí©" charset="-128"/>
                </a:rPr>
                <a:t>BP</a:t>
              </a:r>
              <a:endParaRPr lang="en-US" sz="675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cxnSp>
          <p:nvCxnSpPr>
            <p:cNvPr id="71" name="Elbow Connector 146">
              <a:extLst>
                <a:ext uri="{FF2B5EF4-FFF2-40B4-BE49-F238E27FC236}">
                  <a16:creationId xmlns:a16="http://schemas.microsoft.com/office/drawing/2014/main" id="{FC1933FF-86F4-C36B-35F1-A7D8E4FCFB77}"/>
                </a:ext>
              </a:extLst>
            </p:cNvPr>
            <p:cNvCxnSpPr>
              <a:cxnSpLocks noChangeShapeType="1"/>
              <a:stCxn id="67" idx="3"/>
              <a:endCxn id="66" idx="0"/>
            </p:cNvCxnSpPr>
            <p:nvPr/>
          </p:nvCxnSpPr>
          <p:spPr bwMode="auto">
            <a:xfrm>
              <a:off x="7842226" y="3651336"/>
              <a:ext cx="1598" cy="352943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2" name="Text Box 15">
              <a:extLst>
                <a:ext uri="{FF2B5EF4-FFF2-40B4-BE49-F238E27FC236}">
                  <a16:creationId xmlns:a16="http://schemas.microsoft.com/office/drawing/2014/main" id="{F5AC46E0-7D64-FFC0-25DC-EC20EA8208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75150" y="4377395"/>
              <a:ext cx="537348" cy="18391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5380" tIns="23490" rIns="25380" bIns="23490" anchor="ctr" anchorCtr="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r>
                <a:rPr lang="en-US" sz="675" b="1">
                  <a:solidFill>
                    <a:srgbClr val="000000"/>
                  </a:solidFill>
                  <a:latin typeface="Calibri" pitchFamily="34" charset="0"/>
                  <a:ea typeface="ÇlÇr ñæí©" charset="-128"/>
                </a:rPr>
                <a:t>CFDP</a:t>
              </a:r>
              <a:endParaRPr lang="en-US" sz="675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3" name="Text Box 15">
              <a:extLst>
                <a:ext uri="{FF2B5EF4-FFF2-40B4-BE49-F238E27FC236}">
                  <a16:creationId xmlns:a16="http://schemas.microsoft.com/office/drawing/2014/main" id="{5E5CF9FC-180D-73C1-40D2-5C3673CE54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71952" y="4825185"/>
              <a:ext cx="538948" cy="19031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5380" tIns="23490" rIns="25380" bIns="23490" anchor="ctr" anchorCtr="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r>
                <a:rPr lang="en-US" sz="675" b="1">
                  <a:solidFill>
                    <a:srgbClr val="000000"/>
                  </a:solidFill>
                  <a:latin typeface="Calibri" pitchFamily="34" charset="0"/>
                  <a:ea typeface="ÇlÇr ñæí©" charset="-128"/>
                </a:rPr>
                <a:t>TCP</a:t>
              </a:r>
              <a:endParaRPr lang="en-US" sz="675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85" name="Rectangle 673">
            <a:extLst>
              <a:ext uri="{FF2B5EF4-FFF2-40B4-BE49-F238E27FC236}">
                <a16:creationId xmlns:a16="http://schemas.microsoft.com/office/drawing/2014/main" id="{4F450F58-2D71-FED1-C06D-CF24D1BE7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2655" y="1750418"/>
            <a:ext cx="13289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</a:pPr>
            <a:r>
              <a:rPr lang="en-US" sz="1000" b="1" dirty="0">
                <a:solidFill>
                  <a:srgbClr val="000000"/>
                </a:solidFill>
                <a:ea typeface="ＭＳ Ｐゴシック" charset="-128"/>
              </a:rPr>
              <a:t>Space Routing Node MOC</a:t>
            </a: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189E34D-19B3-4C9D-A363-0362FD3F724D}"/>
              </a:ext>
            </a:extLst>
          </p:cNvPr>
          <p:cNvGrpSpPr/>
          <p:nvPr/>
        </p:nvGrpSpPr>
        <p:grpSpPr>
          <a:xfrm>
            <a:off x="6424172" y="1588302"/>
            <a:ext cx="1767172" cy="3857394"/>
            <a:chOff x="5430554" y="1588300"/>
            <a:chExt cx="1767172" cy="3857394"/>
          </a:xfrm>
        </p:grpSpPr>
        <p:sp>
          <p:nvSpPr>
            <p:cNvPr id="7" name="Rectangle 97">
              <a:extLst>
                <a:ext uri="{FF2B5EF4-FFF2-40B4-BE49-F238E27FC236}">
                  <a16:creationId xmlns:a16="http://schemas.microsoft.com/office/drawing/2014/main" id="{BE19275F-20AC-6CD9-0853-76FD9B2826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0554" y="1588300"/>
              <a:ext cx="1767172" cy="3857394"/>
            </a:xfrm>
            <a:prstGeom prst="cube">
              <a:avLst>
                <a:gd name="adj" fmla="val 3986"/>
              </a:avLst>
            </a:prstGeom>
            <a:solidFill>
              <a:srgbClr val="E6D45E"/>
            </a:solidFill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anchorCtr="0"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endParaRPr kumimoji="1" lang="en-GB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9" name="Rectangle 669">
              <a:extLst>
                <a:ext uri="{FF2B5EF4-FFF2-40B4-BE49-F238E27FC236}">
                  <a16:creationId xmlns:a16="http://schemas.microsoft.com/office/drawing/2014/main" id="{B4AEADDD-4F1D-3919-2B9D-4BEDF701F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9650" y="1748245"/>
              <a:ext cx="1328977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0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r>
                <a:rPr lang="en-US" sz="1000" b="1" dirty="0">
                  <a:solidFill>
                    <a:srgbClr val="000000"/>
                  </a:solidFill>
                  <a:ea typeface="ＭＳ Ｐゴシック" charset="-128"/>
                </a:rPr>
                <a:t>Ground Station</a:t>
              </a:r>
            </a:p>
          </p:txBody>
        </p:sp>
        <p:sp>
          <p:nvSpPr>
            <p:cNvPr id="11" name="Text Box 12">
              <a:extLst>
                <a:ext uri="{FF2B5EF4-FFF2-40B4-BE49-F238E27FC236}">
                  <a16:creationId xmlns:a16="http://schemas.microsoft.com/office/drawing/2014/main" id="{B58686C8-B369-3B94-DD3D-8A5656C839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20112" y="5041085"/>
              <a:ext cx="575731" cy="18391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5380" tIns="23490" rIns="25380" bIns="23490" anchor="ctr" anchorCtr="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r>
                <a:rPr lang="en-US" sz="675" b="1" dirty="0">
                  <a:solidFill>
                    <a:srgbClr val="000000"/>
                  </a:solidFill>
                  <a:latin typeface="Calibri" pitchFamily="34" charset="0"/>
                  <a:ea typeface="ÇlÇr ñæí©" charset="-128"/>
                </a:rPr>
                <a:t>X-band</a:t>
              </a:r>
              <a:endParaRPr lang="en-US" sz="675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2" name="Text Box 16">
              <a:extLst>
                <a:ext uri="{FF2B5EF4-FFF2-40B4-BE49-F238E27FC236}">
                  <a16:creationId xmlns:a16="http://schemas.microsoft.com/office/drawing/2014/main" id="{A9F12395-F62D-5F56-5CF2-EB8D7902A6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31777" y="5042684"/>
              <a:ext cx="901978" cy="18231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5380" tIns="23490" rIns="25380" bIns="23490" anchor="ctr" anchorCtr="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r>
                <a:rPr lang="en-US" sz="675" b="1">
                  <a:solidFill>
                    <a:srgbClr val="000000"/>
                  </a:solidFill>
                  <a:latin typeface="Calibri" pitchFamily="34" charset="0"/>
                  <a:ea typeface="ÇlÇr ñæí©" charset="-128"/>
                </a:rPr>
                <a:t>IP</a:t>
              </a:r>
              <a:endParaRPr lang="en-US" sz="675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FFCB5BD-852A-6C1C-A1D2-485DA635A8F0}"/>
                </a:ext>
              </a:extLst>
            </p:cNvPr>
            <p:cNvCxnSpPr>
              <a:cxnSpLocks noChangeShapeType="1"/>
              <a:stCxn id="19" idx="3"/>
              <a:endCxn id="11" idx="0"/>
            </p:cNvCxnSpPr>
            <p:nvPr/>
          </p:nvCxnSpPr>
          <p:spPr bwMode="auto">
            <a:xfrm>
              <a:off x="5775991" y="3229133"/>
              <a:ext cx="31986" cy="181195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4BB3F41-3231-4B19-20F8-167DA8E1E77D}"/>
                </a:ext>
              </a:extLst>
            </p:cNvPr>
            <p:cNvCxnSpPr>
              <a:cxnSpLocks noChangeShapeType="1"/>
              <a:stCxn id="18" idx="5"/>
            </p:cNvCxnSpPr>
            <p:nvPr/>
          </p:nvCxnSpPr>
          <p:spPr bwMode="auto">
            <a:xfrm>
              <a:off x="6510047" y="4482946"/>
              <a:ext cx="0" cy="5597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Text Box 15">
              <a:extLst>
                <a:ext uri="{FF2B5EF4-FFF2-40B4-BE49-F238E27FC236}">
                  <a16:creationId xmlns:a16="http://schemas.microsoft.com/office/drawing/2014/main" id="{5C952952-ADF1-C788-09D7-A8866682AD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31777" y="4825186"/>
              <a:ext cx="901978" cy="18231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5380" tIns="23490" rIns="25380" bIns="23490" anchor="ctr" anchorCtr="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r>
                <a:rPr lang="en-US" sz="675" b="1">
                  <a:solidFill>
                    <a:srgbClr val="000000"/>
                  </a:solidFill>
                  <a:latin typeface="Calibri" pitchFamily="34" charset="0"/>
                  <a:ea typeface="ÇlÇr ñæí©" charset="-128"/>
                </a:rPr>
                <a:t>TCP</a:t>
              </a:r>
              <a:endParaRPr lang="en-US" sz="675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6" name="Text Box 12">
              <a:extLst>
                <a:ext uri="{FF2B5EF4-FFF2-40B4-BE49-F238E27FC236}">
                  <a16:creationId xmlns:a16="http://schemas.microsoft.com/office/drawing/2014/main" id="{C5EBBAC6-D951-8D30-FBBB-5E56F8DE5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20112" y="4825185"/>
              <a:ext cx="575731" cy="18391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5380" tIns="23490" rIns="25380" bIns="23490" anchor="ctr" anchorCtr="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r>
                <a:rPr lang="en-US" sz="675" b="1">
                  <a:solidFill>
                    <a:srgbClr val="000000"/>
                  </a:solidFill>
                  <a:latin typeface="Calibri" pitchFamily="34" charset="0"/>
                  <a:ea typeface="ÇlÇr ñæí©" charset="-128"/>
                </a:rPr>
                <a:t>C &amp; S</a:t>
              </a:r>
              <a:endParaRPr lang="en-US" sz="675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" name="Text Box 15">
              <a:extLst>
                <a:ext uri="{FF2B5EF4-FFF2-40B4-BE49-F238E27FC236}">
                  <a16:creationId xmlns:a16="http://schemas.microsoft.com/office/drawing/2014/main" id="{A7269625-81EF-632D-0FD4-6F46EC1EF4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31778" y="4604489"/>
              <a:ext cx="574132" cy="18391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5380" tIns="23490" rIns="25380" bIns="23490" anchor="ctr" anchorCtr="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r>
                <a:rPr lang="en-US" sz="675" b="1" dirty="0">
                  <a:solidFill>
                    <a:srgbClr val="000000"/>
                  </a:solidFill>
                  <a:latin typeface="Calibri" pitchFamily="34" charset="0"/>
                  <a:ea typeface="ÇlÇr ñæí©" charset="-128"/>
                </a:rPr>
                <a:t>CSTS-FF</a:t>
              </a:r>
              <a:endParaRPr lang="en-US" sz="675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8" name="Oval 7">
              <a:extLst>
                <a:ext uri="{FF2B5EF4-FFF2-40B4-BE49-F238E27FC236}">
                  <a16:creationId xmlns:a16="http://schemas.microsoft.com/office/drawing/2014/main" id="{0AE531D7-4AFA-DCDE-CDAC-3BC1796758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0846" y="4228664"/>
              <a:ext cx="994735" cy="299060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 anchorCtr="0"/>
            <a:lstStyle/>
            <a:p>
              <a:pPr algn="ct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r>
                <a:rPr lang="en-US" sz="675" b="1" dirty="0">
                  <a:solidFill>
                    <a:srgbClr val="000000"/>
                  </a:solidFill>
                  <a:latin typeface="Calibri" pitchFamily="34" charset="0"/>
                  <a:ea typeface="ÇlÇr ñæí©" charset="-128"/>
                </a:rPr>
                <a:t>CSTS F-Frame</a:t>
              </a:r>
            </a:p>
            <a:p>
              <a:pPr algn="ct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r>
                <a:rPr lang="en-US" sz="675" b="1" dirty="0">
                  <a:solidFill>
                    <a:srgbClr val="000000"/>
                  </a:solidFill>
                  <a:latin typeface="Calibri" pitchFamily="34" charset="0"/>
                  <a:ea typeface="ÇlÇr ñæí©" charset="-128"/>
                </a:rPr>
                <a:t>Production</a:t>
              </a:r>
              <a:endParaRPr lang="en-US" sz="675" b="1" dirty="0">
                <a:solidFill>
                  <a:srgbClr val="000000"/>
                </a:solidFill>
                <a:latin typeface="Calibri" pitchFamily="34" charset="0"/>
                <a:ea typeface="ＭＳ Ｐゴシック" charset="-128"/>
              </a:endParaRPr>
            </a:p>
          </p:txBody>
        </p:sp>
        <p:sp>
          <p:nvSpPr>
            <p:cNvPr id="19" name="Oval 7">
              <a:extLst>
                <a:ext uri="{FF2B5EF4-FFF2-40B4-BE49-F238E27FC236}">
                  <a16:creationId xmlns:a16="http://schemas.microsoft.com/office/drawing/2014/main" id="{A84EC8D5-56D4-E744-69F3-9EE9D0483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0460" y="2981249"/>
              <a:ext cx="994735" cy="291064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 anchorCtr="0"/>
            <a:lstStyle/>
            <a:p>
              <a:pPr algn="ct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r>
                <a:rPr lang="en-US" sz="675" b="1" dirty="0">
                  <a:solidFill>
                    <a:srgbClr val="000000"/>
                  </a:solidFill>
                  <a:latin typeface="Calibri" pitchFamily="34" charset="0"/>
                  <a:ea typeface="ÇlÇr ñæí©" charset="-128"/>
                </a:rPr>
                <a:t>Bundle Agent</a:t>
              </a:r>
              <a:br>
                <a:rPr lang="en-US" sz="675" b="1" dirty="0">
                  <a:solidFill>
                    <a:srgbClr val="000000"/>
                  </a:solidFill>
                  <a:latin typeface="Calibri" pitchFamily="34" charset="0"/>
                  <a:ea typeface="ÇlÇr ñæí©" charset="-128"/>
                </a:rPr>
              </a:br>
              <a:r>
                <a:rPr lang="en-US" sz="675" b="1" dirty="0">
                  <a:solidFill>
                    <a:srgbClr val="000000"/>
                  </a:solidFill>
                  <a:latin typeface="Calibri" pitchFamily="34" charset="0"/>
                  <a:ea typeface="ÇlÇr ñæí©" charset="-128"/>
                </a:rPr>
                <a:t>(Router/S&amp;F)</a:t>
              </a:r>
            </a:p>
          </p:txBody>
        </p:sp>
        <p:sp>
          <p:nvSpPr>
            <p:cNvPr id="20" name="Magnetic Disk 18">
              <a:extLst>
                <a:ext uri="{FF2B5EF4-FFF2-40B4-BE49-F238E27FC236}">
                  <a16:creationId xmlns:a16="http://schemas.microsoft.com/office/drawing/2014/main" id="{002FBBD0-28BE-BF12-7A12-CA215C79A6E3}"/>
                </a:ext>
              </a:extLst>
            </p:cNvPr>
            <p:cNvSpPr/>
            <p:nvPr/>
          </p:nvSpPr>
          <p:spPr>
            <a:xfrm>
              <a:off x="5980696" y="2531860"/>
              <a:ext cx="270273" cy="361430"/>
            </a:xfrm>
            <a:prstGeom prst="flowChartMagneticDisk">
              <a:avLst/>
            </a:prstGeom>
            <a:solidFill>
              <a:srgbClr val="FFFFFF"/>
            </a:solidFill>
            <a:ln w="12700" cap="flat" cmpd="sng" algn="ctr">
              <a:solidFill>
                <a:scrgbClr r="0" g="0" b="0"/>
              </a:solidFill>
              <a:prstDash val="solid"/>
              <a:round/>
              <a:headEnd w="med" len="med"/>
              <a:tailEnd w="med" len="med"/>
            </a:ln>
            <a:effectLst/>
          </p:spPr>
          <p:txBody>
            <a:bodyPr anchor="ctr" anchorCtr="0"/>
            <a:lstStyle/>
            <a:p>
              <a:pPr marL="0" marR="0" lvl="0" indent="0" algn="ctr" defTabSz="9144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ClrTx/>
                <a:buSzPct val="125000"/>
                <a:buFontTx/>
                <a:buNone/>
                <a:tabLst/>
                <a:defRPr/>
              </a:pPr>
              <a:endParaRPr kumimoji="0" lang="en-US" sz="675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1" name="Elbow Connector 274">
              <a:extLst>
                <a:ext uri="{FF2B5EF4-FFF2-40B4-BE49-F238E27FC236}">
                  <a16:creationId xmlns:a16="http://schemas.microsoft.com/office/drawing/2014/main" id="{869F0959-31EB-2CD2-AA7D-F30CCE18A875}"/>
                </a:ext>
              </a:extLst>
            </p:cNvPr>
            <p:cNvCxnSpPr>
              <a:cxnSpLocks noChangeShapeType="1"/>
              <a:stCxn id="20" idx="4"/>
              <a:endCxn id="19" idx="7"/>
            </p:cNvCxnSpPr>
            <p:nvPr/>
          </p:nvCxnSpPr>
          <p:spPr bwMode="auto">
            <a:xfrm>
              <a:off x="6250969" y="2712575"/>
              <a:ext cx="228694" cy="310254"/>
            </a:xfrm>
            <a:prstGeom prst="bentConnector2">
              <a:avLst/>
            </a:prstGeom>
            <a:noFill/>
            <a:ln w="19050">
              <a:solidFill>
                <a:srgbClr val="000000"/>
              </a:solidFill>
              <a:round/>
              <a:headEnd type="arrow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Elbow Connector 15">
              <a:extLst>
                <a:ext uri="{FF2B5EF4-FFF2-40B4-BE49-F238E27FC236}">
                  <a16:creationId xmlns:a16="http://schemas.microsoft.com/office/drawing/2014/main" id="{6ED193DB-A580-1395-213D-0FBEA46D83B5}"/>
                </a:ext>
              </a:extLst>
            </p:cNvPr>
            <p:cNvCxnSpPr>
              <a:cxnSpLocks noChangeShapeType="1"/>
              <a:stCxn id="20" idx="2"/>
              <a:endCxn id="19" idx="1"/>
            </p:cNvCxnSpPr>
            <p:nvPr/>
          </p:nvCxnSpPr>
          <p:spPr bwMode="auto">
            <a:xfrm rot="10800000" flipV="1">
              <a:off x="5775992" y="2712575"/>
              <a:ext cx="204704" cy="310254"/>
            </a:xfrm>
            <a:prstGeom prst="bentConnector2">
              <a:avLst/>
            </a:prstGeom>
            <a:noFill/>
            <a:ln w="19050">
              <a:solidFill>
                <a:srgbClr val="0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Text Box 15">
              <a:extLst>
                <a:ext uri="{FF2B5EF4-FFF2-40B4-BE49-F238E27FC236}">
                  <a16:creationId xmlns:a16="http://schemas.microsoft.com/office/drawing/2014/main" id="{20FA332D-6234-B2F3-3C8F-A8569A651E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5718" y="3779276"/>
              <a:ext cx="572532" cy="18391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5380" tIns="23490" rIns="25380" bIns="23490" anchor="ctr" anchorCtr="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r>
                <a:rPr lang="en-US" sz="675" b="1" dirty="0">
                  <a:solidFill>
                    <a:srgbClr val="000000"/>
                  </a:solidFill>
                  <a:latin typeface="Calibri" pitchFamily="34" charset="0"/>
                  <a:ea typeface="ÇlÇr ñæí©" charset="-128"/>
                </a:rPr>
                <a:t>ENCAP</a:t>
              </a:r>
              <a:endParaRPr lang="en-US" sz="675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4" name="Text Box 15">
              <a:extLst>
                <a:ext uri="{FF2B5EF4-FFF2-40B4-BE49-F238E27FC236}">
                  <a16:creationId xmlns:a16="http://schemas.microsoft.com/office/drawing/2014/main" id="{E8B80544-2CAF-D5F1-9EAB-4409B1697D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0921" y="3342678"/>
              <a:ext cx="570933" cy="18551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5380" tIns="23490" rIns="25380" bIns="23490" anchor="ctr" anchorCtr="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r>
                <a:rPr lang="en-US" sz="675" b="1">
                  <a:solidFill>
                    <a:srgbClr val="000000"/>
                  </a:solidFill>
                  <a:latin typeface="Calibri" pitchFamily="34" charset="0"/>
                  <a:ea typeface="ÇlÇr ñæí©" charset="-128"/>
                </a:rPr>
                <a:t>BP</a:t>
              </a:r>
              <a:endParaRPr lang="en-US" sz="675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5" name="Text Box 15">
              <a:extLst>
                <a:ext uri="{FF2B5EF4-FFF2-40B4-BE49-F238E27FC236}">
                  <a16:creationId xmlns:a16="http://schemas.microsoft.com/office/drawing/2014/main" id="{B9B01D4D-1845-3928-13E1-9DAD39D33C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4118" y="3560176"/>
              <a:ext cx="570933" cy="18551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5380" tIns="23490" rIns="25380" bIns="23490" anchor="ctr" anchorCtr="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r>
                <a:rPr lang="en-US" sz="675" b="1">
                  <a:solidFill>
                    <a:srgbClr val="000000"/>
                  </a:solidFill>
                  <a:latin typeface="Calibri" pitchFamily="34" charset="0"/>
                  <a:ea typeface="ÇlÇr ñæí©" charset="-128"/>
                </a:rPr>
                <a:t>LTP</a:t>
              </a:r>
              <a:endParaRPr lang="en-US" sz="675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6" name="Text Box 15">
              <a:extLst>
                <a:ext uri="{FF2B5EF4-FFF2-40B4-BE49-F238E27FC236}">
                  <a16:creationId xmlns:a16="http://schemas.microsoft.com/office/drawing/2014/main" id="{679BCD81-21B8-7986-C047-1DD82081E1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5718" y="3996774"/>
              <a:ext cx="575731" cy="18391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5380" tIns="23490" rIns="25380" bIns="23490" anchor="ctr" anchorCtr="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r>
                <a:rPr lang="en-US" sz="675" b="1" dirty="0">
                  <a:solidFill>
                    <a:srgbClr val="000000"/>
                  </a:solidFill>
                  <a:latin typeface="Calibri" pitchFamily="34" charset="0"/>
                  <a:ea typeface="ÇlÇr ñæí©" charset="-128"/>
                </a:rPr>
                <a:t>USLP</a:t>
              </a:r>
              <a:endParaRPr lang="en-US" sz="675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C0D348E-0D13-67A2-8B49-814EC415FC1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996220" y="3528193"/>
              <a:ext cx="0" cy="129699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422B950-81EB-1B40-0BFC-70FBBCDFCA7F}"/>
                </a:ext>
              </a:extLst>
            </p:cNvPr>
            <p:cNvCxnSpPr>
              <a:cxnSpLocks noChangeShapeType="1"/>
              <a:stCxn id="19" idx="5"/>
            </p:cNvCxnSpPr>
            <p:nvPr/>
          </p:nvCxnSpPr>
          <p:spPr bwMode="auto">
            <a:xfrm>
              <a:off x="6479663" y="3229133"/>
              <a:ext cx="0" cy="15033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" name="Text Box 15">
              <a:extLst>
                <a:ext uri="{FF2B5EF4-FFF2-40B4-BE49-F238E27FC236}">
                  <a16:creationId xmlns:a16="http://schemas.microsoft.com/office/drawing/2014/main" id="{62964C6F-5F72-950C-7A6C-518F03811E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2974" y="3342678"/>
              <a:ext cx="890783" cy="18551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5380" tIns="23490" rIns="25380" bIns="23490" anchor="ctr" anchorCtr="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r>
                <a:rPr lang="en-US" sz="675" b="1" dirty="0">
                  <a:solidFill>
                    <a:srgbClr val="000000"/>
                  </a:solidFill>
                  <a:latin typeface="Calibri" pitchFamily="34" charset="0"/>
                  <a:ea typeface="ÇlÇr ñæí©" charset="-128"/>
                </a:rPr>
                <a:t>BP</a:t>
              </a:r>
              <a:endParaRPr lang="en-US" sz="675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9" name="TextBox 76">
              <a:extLst>
                <a:ext uri="{FF2B5EF4-FFF2-40B4-BE49-F238E27FC236}">
                  <a16:creationId xmlns:a16="http://schemas.microsoft.com/office/drawing/2014/main" id="{E52D3DB5-ECB9-349A-388B-30350BC007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46829" y="3548266"/>
              <a:ext cx="627001" cy="359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 anchorCtr="0">
              <a:spAutoFit/>
            </a:bodyPr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ClrTx/>
                <a:buSzPct val="125000"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79A4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</a:rPr>
                <a:t>To</a:t>
              </a:r>
            </a:p>
            <a:p>
              <a:pPr marL="0" marR="0" lvl="0" indent="0" algn="ctr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ClrTx/>
                <a:buSzPct val="125000"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79A4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</a:rPr>
                <a:t>VC X&amp;Z</a:t>
              </a:r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6C6ED1CE-AA92-53E3-7B99-9A1ECAB9AEE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996220" y="3528193"/>
              <a:ext cx="0" cy="129699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7" name="TextBox 76">
            <a:extLst>
              <a:ext uri="{FF2B5EF4-FFF2-40B4-BE49-F238E27FC236}">
                <a16:creationId xmlns:a16="http://schemas.microsoft.com/office/drawing/2014/main" id="{707DBA41-6AB8-7878-A109-F330D51E7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4999" y="2606309"/>
            <a:ext cx="506424" cy="35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Pct val="125000"/>
              <a:buFontTx/>
              <a:buNone/>
              <a:tabLst/>
              <a:defRPr/>
            </a:pPr>
            <a:r>
              <a:rPr kumimoji="0" lang="en-US" sz="600" b="1" i="0" u="none" strike="noStrike" kern="0" cap="none" spc="0" normalizeH="0" baseline="0" noProof="0" dirty="0">
                <a:ln>
                  <a:noFill/>
                </a:ln>
                <a:solidFill>
                  <a:srgbClr val="0079A4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From</a:t>
            </a:r>
          </a:p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Pct val="125000"/>
              <a:buFontTx/>
              <a:buNone/>
              <a:tabLst/>
              <a:defRPr/>
            </a:pPr>
            <a:r>
              <a:rPr kumimoji="0" lang="en-US" sz="600" b="1" i="0" u="none" strike="noStrike" kern="0" cap="none" spc="0" normalizeH="0" baseline="0" noProof="0" dirty="0">
                <a:ln>
                  <a:noFill/>
                </a:ln>
                <a:solidFill>
                  <a:srgbClr val="0079A4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VC X</a:t>
            </a:r>
          </a:p>
        </p:txBody>
      </p:sp>
      <p:sp>
        <p:nvSpPr>
          <p:cNvPr id="88" name="Magnetic Disk 18">
            <a:extLst>
              <a:ext uri="{FF2B5EF4-FFF2-40B4-BE49-F238E27FC236}">
                <a16:creationId xmlns:a16="http://schemas.microsoft.com/office/drawing/2014/main" id="{7297C88C-777C-4CFB-3D86-4217EEA09CAE}"/>
              </a:ext>
            </a:extLst>
          </p:cNvPr>
          <p:cNvSpPr/>
          <p:nvPr/>
        </p:nvSpPr>
        <p:spPr>
          <a:xfrm>
            <a:off x="3882478" y="2034491"/>
            <a:ext cx="458985" cy="230292"/>
          </a:xfrm>
          <a:prstGeom prst="flowChartMagneticDisk">
            <a:avLst/>
          </a:prstGeom>
          <a:solidFill>
            <a:srgbClr val="FFFFFF"/>
          </a:solidFill>
          <a:ln w="12700" cap="flat" cmpd="sng" algn="ctr">
            <a:solidFill>
              <a:scrgbClr r="0" g="0" b="0"/>
            </a:solidFill>
            <a:prstDash val="solid"/>
            <a:round/>
            <a:headEnd w="med" len="med"/>
            <a:tailEnd w="med" len="med"/>
          </a:ln>
          <a:effectLst/>
        </p:spPr>
        <p:txBody>
          <a:bodyPr anchor="ctr" anchorCtr="0"/>
          <a:lstStyle/>
          <a:p>
            <a:pPr marL="0" marR="0" lvl="0" indent="0" algn="ctr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Pct val="125000"/>
              <a:buFontTx/>
              <a:buNone/>
              <a:tabLst/>
              <a:defRPr/>
            </a:pPr>
            <a:endParaRPr kumimoji="0" lang="en-US" sz="135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89" name="Elbow Connector 230">
            <a:extLst>
              <a:ext uri="{FF2B5EF4-FFF2-40B4-BE49-F238E27FC236}">
                <a16:creationId xmlns:a16="http://schemas.microsoft.com/office/drawing/2014/main" id="{D5B849BA-98E1-696B-0D87-33D4964CA533}"/>
              </a:ext>
            </a:extLst>
          </p:cNvPr>
          <p:cNvCxnSpPr>
            <a:cxnSpLocks noChangeShapeType="1"/>
            <a:endCxn id="88" idx="3"/>
          </p:cNvCxnSpPr>
          <p:nvPr/>
        </p:nvCxnSpPr>
        <p:spPr bwMode="auto">
          <a:xfrm rot="16200000" flipV="1">
            <a:off x="3575023" y="2801731"/>
            <a:ext cx="1077899" cy="4003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90" name="Oval 7">
            <a:extLst>
              <a:ext uri="{FF2B5EF4-FFF2-40B4-BE49-F238E27FC236}">
                <a16:creationId xmlns:a16="http://schemas.microsoft.com/office/drawing/2014/main" id="{221066EA-A5E1-BBC2-0DBB-123ECDA6D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9113" y="2436787"/>
            <a:ext cx="855600" cy="298178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10000"/>
              </a:spcAft>
              <a:buSzPct val="125000"/>
            </a:pPr>
            <a:r>
              <a:rPr lang="en-US" sz="675" b="1">
                <a:solidFill>
                  <a:srgbClr val="000000"/>
                </a:solidFill>
                <a:latin typeface="Calibri" pitchFamily="34" charset="0"/>
                <a:ea typeface="ÇlÇr ñæí©" charset="-128"/>
              </a:rPr>
              <a:t>Space File Application</a:t>
            </a:r>
            <a:endParaRPr lang="en-US" sz="675" b="1">
              <a:solidFill>
                <a:srgbClr val="000000"/>
              </a:solidFill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91" name="Text Box 15">
            <a:extLst>
              <a:ext uri="{FF2B5EF4-FFF2-40B4-BE49-F238E27FC236}">
                <a16:creationId xmlns:a16="http://schemas.microsoft.com/office/drawing/2014/main" id="{34F85F05-4B7F-B233-246E-C44557532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4906" y="2890091"/>
            <a:ext cx="570933" cy="18391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</a:pPr>
            <a:r>
              <a:rPr lang="en-US" sz="675" b="1">
                <a:solidFill>
                  <a:srgbClr val="000000"/>
                </a:solidFill>
                <a:latin typeface="Calibri" pitchFamily="34" charset="0"/>
                <a:ea typeface="ÇlÇr ñæí©" charset="-128"/>
              </a:rPr>
              <a:t>CFDP</a:t>
            </a:r>
            <a:endParaRPr lang="en-US" sz="675" b="1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2EA73AA6-5103-2B8F-F1B6-EEB3811AED0F}"/>
              </a:ext>
            </a:extLst>
          </p:cNvPr>
          <p:cNvGrpSpPr/>
          <p:nvPr/>
        </p:nvGrpSpPr>
        <p:grpSpPr>
          <a:xfrm>
            <a:off x="1244896" y="1580305"/>
            <a:ext cx="1093889" cy="3828607"/>
            <a:chOff x="1940162" y="1583805"/>
            <a:chExt cx="1093889" cy="3828607"/>
          </a:xfrm>
        </p:grpSpPr>
        <p:sp>
          <p:nvSpPr>
            <p:cNvPr id="50" name="Rectangle 97">
              <a:extLst>
                <a:ext uri="{FF2B5EF4-FFF2-40B4-BE49-F238E27FC236}">
                  <a16:creationId xmlns:a16="http://schemas.microsoft.com/office/drawing/2014/main" id="{EBAC3DA3-F191-6327-404C-8B6A1048A1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0540" y="1583805"/>
              <a:ext cx="993135" cy="3828607"/>
            </a:xfrm>
            <a:prstGeom prst="cube">
              <a:avLst>
                <a:gd name="adj" fmla="val 4903"/>
              </a:avLst>
            </a:prstGeom>
            <a:solidFill>
              <a:srgbClr val="CCFF66">
                <a:alpha val="76077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0"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endParaRPr kumimoji="1" lang="en-GB" b="1">
                <a:solidFill>
                  <a:srgbClr val="000000"/>
                </a:solidFill>
                <a:ea typeface="ＭＳ Ｐゴシック" charset="-128"/>
              </a:endParaRPr>
            </a:p>
          </p:txBody>
        </p:sp>
        <p:sp>
          <p:nvSpPr>
            <p:cNvPr id="51" name="Rectangle 672">
              <a:extLst>
                <a:ext uri="{FF2B5EF4-FFF2-40B4-BE49-F238E27FC236}">
                  <a16:creationId xmlns:a16="http://schemas.microsoft.com/office/drawing/2014/main" id="{18D98270-4442-6D7E-46DF-24432C221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0162" y="1674527"/>
              <a:ext cx="109388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0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r>
                <a:rPr lang="en-US" sz="1000" b="1" dirty="0">
                  <a:solidFill>
                    <a:srgbClr val="000000"/>
                  </a:solidFill>
                  <a:ea typeface="ＭＳ Ｐゴシック" charset="-128"/>
                </a:rPr>
                <a:t>Space</a:t>
              </a:r>
              <a:br>
                <a:rPr lang="en-US" sz="1000" b="1" dirty="0">
                  <a:solidFill>
                    <a:srgbClr val="000000"/>
                  </a:solidFill>
                  <a:ea typeface="ＭＳ Ｐゴシック" charset="-128"/>
                </a:rPr>
              </a:br>
              <a:r>
                <a:rPr lang="en-US" sz="1000" b="1" dirty="0">
                  <a:solidFill>
                    <a:srgbClr val="000000"/>
                  </a:solidFill>
                  <a:ea typeface="ＭＳ Ｐゴシック" charset="-128"/>
                </a:rPr>
                <a:t>User Node</a:t>
              </a:r>
            </a:p>
          </p:txBody>
        </p:sp>
        <p:sp>
          <p:nvSpPr>
            <p:cNvPr id="52" name="TextBox 76">
              <a:extLst>
                <a:ext uri="{FF2B5EF4-FFF2-40B4-BE49-F238E27FC236}">
                  <a16:creationId xmlns:a16="http://schemas.microsoft.com/office/drawing/2014/main" id="{5076CDB5-3B5A-961A-7CB1-713F4356B1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8166" y="4073121"/>
              <a:ext cx="506424" cy="359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 anchorCtr="0">
              <a:spAutoFit/>
            </a:bodyPr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ClrTx/>
                <a:buSzPct val="125000"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79A4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</a:rPr>
                <a:t>From</a:t>
              </a:r>
            </a:p>
            <a:p>
              <a:pPr marL="0" marR="0" lvl="0" indent="0" algn="ctr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ClrTx/>
                <a:buSzPct val="125000"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79A4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</a:rPr>
                <a:t>VC Z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796BBCF-5DFB-3A06-45D9-5B42B62E3717}"/>
                </a:ext>
              </a:extLst>
            </p:cNvPr>
            <p:cNvCxnSpPr>
              <a:cxnSpLocks noChangeShapeType="1"/>
              <a:endCxn id="55" idx="0"/>
            </p:cNvCxnSpPr>
            <p:nvPr/>
          </p:nvCxnSpPr>
          <p:spPr bwMode="auto">
            <a:xfrm flipH="1">
              <a:off x="2476711" y="3586067"/>
              <a:ext cx="4000" cy="144892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" name="Text Box 15">
              <a:extLst>
                <a:ext uri="{FF2B5EF4-FFF2-40B4-BE49-F238E27FC236}">
                  <a16:creationId xmlns:a16="http://schemas.microsoft.com/office/drawing/2014/main" id="{20F6068E-FA1D-F58C-767F-5D9EBA300F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9645" y="4596792"/>
              <a:ext cx="574131" cy="18551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5380" tIns="23490" rIns="25380" bIns="23490" anchor="ctr" anchorCtr="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r>
                <a:rPr lang="en-US" sz="675" b="1" dirty="0">
                  <a:solidFill>
                    <a:srgbClr val="000000"/>
                  </a:solidFill>
                  <a:latin typeface="Calibri" pitchFamily="34" charset="0"/>
                  <a:ea typeface="ÇlÇr ñæí©" charset="-128"/>
                </a:rPr>
                <a:t>USLP</a:t>
              </a:r>
              <a:endParaRPr lang="en-US" sz="675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5" name="Text Box 12">
              <a:extLst>
                <a:ext uri="{FF2B5EF4-FFF2-40B4-BE49-F238E27FC236}">
                  <a16:creationId xmlns:a16="http://schemas.microsoft.com/office/drawing/2014/main" id="{EDA2E17B-A397-F8C8-FA31-1B8BD1727A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9645" y="5034988"/>
              <a:ext cx="574131" cy="18231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5380" tIns="23490" rIns="25380" bIns="23490" anchor="ctr" anchorCtr="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r>
                <a:rPr lang="en-US" sz="675" b="1" dirty="0">
                  <a:solidFill>
                    <a:srgbClr val="000000"/>
                  </a:solidFill>
                  <a:latin typeface="Calibri" pitchFamily="34" charset="0"/>
                  <a:ea typeface="ÇlÇr ñæí©" charset="-128"/>
                </a:rPr>
                <a:t>S-Band</a:t>
              </a:r>
              <a:endParaRPr lang="en-US" sz="675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6" name="Text Box 12">
              <a:extLst>
                <a:ext uri="{FF2B5EF4-FFF2-40B4-BE49-F238E27FC236}">
                  <a16:creationId xmlns:a16="http://schemas.microsoft.com/office/drawing/2014/main" id="{99F4A39C-E979-2FD7-F17C-29A95E1204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9645" y="4817488"/>
              <a:ext cx="574131" cy="18391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5380" tIns="23490" rIns="25380" bIns="23490" anchor="ctr" anchorCtr="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r>
                <a:rPr lang="en-US" sz="675" b="1" dirty="0">
                  <a:solidFill>
                    <a:srgbClr val="000000"/>
                  </a:solidFill>
                  <a:latin typeface="Calibri" pitchFamily="34" charset="0"/>
                  <a:ea typeface="ÇlÇr ñæí©" charset="-128"/>
                </a:rPr>
                <a:t>Prox-1</a:t>
              </a:r>
              <a:endParaRPr lang="en-US" sz="675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cxnSp>
          <p:nvCxnSpPr>
            <p:cNvPr id="57" name="Elbow Connector 246">
              <a:extLst>
                <a:ext uri="{FF2B5EF4-FFF2-40B4-BE49-F238E27FC236}">
                  <a16:creationId xmlns:a16="http://schemas.microsoft.com/office/drawing/2014/main" id="{6D254C24-DA1E-A675-7650-D63EA70A740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477510" y="2962358"/>
              <a:ext cx="3198" cy="32784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arrow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8" name="Oval 7">
              <a:extLst>
                <a:ext uri="{FF2B5EF4-FFF2-40B4-BE49-F238E27FC236}">
                  <a16:creationId xmlns:a16="http://schemas.microsoft.com/office/drawing/2014/main" id="{407C4EDB-EA46-F870-346D-11DEF31614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2514" y="3290203"/>
              <a:ext cx="885186" cy="292364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 anchorCtr="0"/>
            <a:lstStyle/>
            <a:p>
              <a:pPr algn="ct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r>
                <a:rPr lang="en-US" sz="675" b="1">
                  <a:solidFill>
                    <a:srgbClr val="000000"/>
                  </a:solidFill>
                  <a:latin typeface="Calibri" pitchFamily="34" charset="0"/>
                  <a:ea typeface="ÇlÇr ñæí©" charset="-128"/>
                </a:rPr>
                <a:t>Space File Application</a:t>
              </a:r>
              <a:endParaRPr lang="en-US" sz="675" b="1">
                <a:solidFill>
                  <a:srgbClr val="000000"/>
                </a:solidFill>
                <a:latin typeface="Calibri" pitchFamily="34" charset="0"/>
                <a:ea typeface="ＭＳ Ｐゴシック" charset="-128"/>
              </a:endParaRPr>
            </a:p>
          </p:txBody>
        </p:sp>
        <p:sp>
          <p:nvSpPr>
            <p:cNvPr id="59" name="Text Box 15">
              <a:extLst>
                <a:ext uri="{FF2B5EF4-FFF2-40B4-BE49-F238E27FC236}">
                  <a16:creationId xmlns:a16="http://schemas.microsoft.com/office/drawing/2014/main" id="{86AEE43C-615E-5981-D546-34F377EA77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0446" y="3939501"/>
              <a:ext cx="572532" cy="18391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5380" tIns="23490" rIns="25380" bIns="23490" anchor="ctr" anchorCtr="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r>
                <a:rPr lang="en-US" sz="675" b="1">
                  <a:solidFill>
                    <a:srgbClr val="000000"/>
                  </a:solidFill>
                  <a:latin typeface="Calibri" pitchFamily="34" charset="0"/>
                  <a:ea typeface="ÇlÇr ñæí©" charset="-128"/>
                </a:rPr>
                <a:t>BP</a:t>
              </a:r>
              <a:endParaRPr lang="en-US" sz="675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" name="Text Box 15">
              <a:extLst>
                <a:ext uri="{FF2B5EF4-FFF2-40B4-BE49-F238E27FC236}">
                  <a16:creationId xmlns:a16="http://schemas.microsoft.com/office/drawing/2014/main" id="{D95F162C-D800-81A9-1A2A-1670100F01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1244" y="3720403"/>
              <a:ext cx="570934" cy="18391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5380" tIns="23490" rIns="25380" bIns="23490" anchor="ctr" anchorCtr="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r>
                <a:rPr lang="en-US" sz="675" b="1">
                  <a:solidFill>
                    <a:srgbClr val="000000"/>
                  </a:solidFill>
                  <a:latin typeface="Calibri" pitchFamily="34" charset="0"/>
                  <a:ea typeface="ÇlÇr ñæí©" charset="-128"/>
                </a:rPr>
                <a:t>CFDP</a:t>
              </a:r>
              <a:endParaRPr lang="en-US" sz="675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92" name="Magnetic Disk 18">
              <a:extLst>
                <a:ext uri="{FF2B5EF4-FFF2-40B4-BE49-F238E27FC236}">
                  <a16:creationId xmlns:a16="http://schemas.microsoft.com/office/drawing/2014/main" id="{332F99EB-AAB2-CACB-18E9-AEA540C230B9}"/>
                </a:ext>
              </a:extLst>
            </p:cNvPr>
            <p:cNvSpPr/>
            <p:nvPr/>
          </p:nvSpPr>
          <p:spPr>
            <a:xfrm>
              <a:off x="2247218" y="2748058"/>
              <a:ext cx="458986" cy="230292"/>
            </a:xfrm>
            <a:prstGeom prst="flowChartMagneticDisk">
              <a:avLst/>
            </a:prstGeom>
            <a:solidFill>
              <a:srgbClr val="FFFFFF"/>
            </a:solidFill>
            <a:ln w="12700" cap="flat" cmpd="sng" algn="ctr">
              <a:solidFill>
                <a:scrgbClr r="0" g="0" b="0"/>
              </a:solidFill>
              <a:prstDash val="solid"/>
              <a:round/>
              <a:headEnd w="med" len="med"/>
              <a:tailEnd w="med" len="med"/>
            </a:ln>
            <a:effectLst/>
          </p:spPr>
          <p:txBody>
            <a:bodyPr anchor="ctr" anchorCtr="0"/>
            <a:lstStyle/>
            <a:p>
              <a:pPr marL="0" marR="0" lvl="0" indent="0" algn="ctr" defTabSz="9144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ClrTx/>
                <a:buSzPct val="125000"/>
                <a:buFontTx/>
                <a:buNone/>
                <a:tabLst/>
                <a:defRPr/>
              </a:pPr>
              <a:endParaRPr kumimoji="0" lang="en-US" sz="135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3" name="Text Box 57">
            <a:extLst>
              <a:ext uri="{FF2B5EF4-FFF2-40B4-BE49-F238E27FC236}">
                <a16:creationId xmlns:a16="http://schemas.microsoft.com/office/drawing/2014/main" id="{AF850938-DD2F-8A73-610C-113755843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7448" y="5986821"/>
            <a:ext cx="192900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</a:pPr>
            <a:r>
              <a:rPr lang="en-GB" sz="1000" b="1" dirty="0">
                <a:solidFill>
                  <a:srgbClr val="000099"/>
                </a:solidFill>
                <a:latin typeface="Calibri" pitchFamily="34" charset="0"/>
              </a:rPr>
              <a:t>CCSDS Ground-Ground Protocols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CE198127-E797-53D8-5B8D-BBCB45AE68AE}"/>
              </a:ext>
            </a:extLst>
          </p:cNvPr>
          <p:cNvGrpSpPr/>
          <p:nvPr/>
        </p:nvGrpSpPr>
        <p:grpSpPr>
          <a:xfrm>
            <a:off x="10011289" y="1628282"/>
            <a:ext cx="1194640" cy="3827009"/>
            <a:chOff x="8865511" y="1639777"/>
            <a:chExt cx="1194640" cy="3827009"/>
          </a:xfrm>
        </p:grpSpPr>
        <p:sp>
          <p:nvSpPr>
            <p:cNvPr id="74" name="Rectangle 97">
              <a:extLst>
                <a:ext uri="{FF2B5EF4-FFF2-40B4-BE49-F238E27FC236}">
                  <a16:creationId xmlns:a16="http://schemas.microsoft.com/office/drawing/2014/main" id="{2F4A9F0F-CBC2-9885-E046-B1FD40057B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0262" y="1639777"/>
              <a:ext cx="985139" cy="3827009"/>
            </a:xfrm>
            <a:prstGeom prst="cube">
              <a:avLst>
                <a:gd name="adj" fmla="val 5639"/>
              </a:avLst>
            </a:prstGeom>
            <a:solidFill>
              <a:srgbClr val="CCFF66">
                <a:alpha val="76077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anchorCtr="0"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endParaRPr kumimoji="1" lang="en-GB" b="1">
                <a:solidFill>
                  <a:srgbClr val="000000"/>
                </a:solidFill>
                <a:ea typeface="ＭＳ Ｐゴシック" charset="-128"/>
              </a:endParaRPr>
            </a:p>
          </p:txBody>
        </p:sp>
        <p:sp>
          <p:nvSpPr>
            <p:cNvPr id="76" name="Rectangle 671">
              <a:extLst>
                <a:ext uri="{FF2B5EF4-FFF2-40B4-BE49-F238E27FC236}">
                  <a16:creationId xmlns:a16="http://schemas.microsoft.com/office/drawing/2014/main" id="{2E8C96E7-5D9B-9EF3-55AB-D71863DEBE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5511" y="1730501"/>
              <a:ext cx="11946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0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r>
                <a:rPr lang="en-US" sz="1000" b="1" dirty="0">
                  <a:solidFill>
                    <a:srgbClr val="000000"/>
                  </a:solidFill>
                  <a:ea typeface="ＭＳ Ｐゴシック" charset="-128"/>
                </a:rPr>
                <a:t>Earth</a:t>
              </a:r>
              <a:br>
                <a:rPr lang="en-US" sz="1000" b="1" dirty="0">
                  <a:solidFill>
                    <a:srgbClr val="000000"/>
                  </a:solidFill>
                  <a:ea typeface="ＭＳ Ｐゴシック" charset="-128"/>
                </a:rPr>
              </a:br>
              <a:r>
                <a:rPr lang="en-US" sz="1000" b="1" dirty="0">
                  <a:solidFill>
                    <a:srgbClr val="000000"/>
                  </a:solidFill>
                  <a:ea typeface="ＭＳ Ｐゴシック" charset="-128"/>
                </a:rPr>
                <a:t>User Node</a:t>
              </a:r>
            </a:p>
          </p:txBody>
        </p:sp>
        <p:sp>
          <p:nvSpPr>
            <p:cNvPr id="77" name="TextBox 77">
              <a:extLst>
                <a:ext uri="{FF2B5EF4-FFF2-40B4-BE49-F238E27FC236}">
                  <a16:creationId xmlns:a16="http://schemas.microsoft.com/office/drawing/2014/main" id="{C49D3771-73D1-C90E-0CCE-B664D9A70A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59350" y="3691911"/>
              <a:ext cx="510730" cy="359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 anchorCtr="0">
              <a:spAutoFit/>
            </a:bodyPr>
            <a:lstStyle>
              <a:defPPr>
                <a:defRPr lang="en-US"/>
              </a:defPPr>
              <a:lvl1pPr algn="ctr">
                <a:defRPr sz="800" b="1">
                  <a:solidFill>
                    <a:srgbClr val="0079A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ClrTx/>
                <a:buSzPct val="125000"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79A4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</a:rPr>
                <a:t>To</a:t>
              </a:r>
            </a:p>
            <a:p>
              <a:pPr marL="0" marR="0" lvl="0" indent="0" algn="ctr" defTabSz="9144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ClrTx/>
                <a:buSzPct val="125000"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79A4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</a:rPr>
                <a:t>VC Z </a:t>
              </a:r>
            </a:p>
          </p:txBody>
        </p:sp>
        <p:sp>
          <p:nvSpPr>
            <p:cNvPr id="78" name="Oval 7">
              <a:extLst>
                <a:ext uri="{FF2B5EF4-FFF2-40B4-BE49-F238E27FC236}">
                  <a16:creationId xmlns:a16="http://schemas.microsoft.com/office/drawing/2014/main" id="{6B7FA4CA-A7D0-81D4-9708-D7D29E233D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10451" y="3997177"/>
              <a:ext cx="862796" cy="309760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 anchorCtr="0"/>
            <a:lstStyle/>
            <a:p>
              <a:pPr algn="ct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r>
                <a:rPr lang="en-US" sz="675" b="1">
                  <a:solidFill>
                    <a:srgbClr val="000000"/>
                  </a:solidFill>
                  <a:latin typeface="Calibri" pitchFamily="34" charset="0"/>
                  <a:ea typeface="ÇlÇr ñæí©" charset="-128"/>
                </a:rPr>
                <a:t>User File Application</a:t>
              </a:r>
              <a:endParaRPr lang="en-US" sz="675" b="1">
                <a:solidFill>
                  <a:srgbClr val="000000"/>
                </a:solidFill>
                <a:latin typeface="Calibri" pitchFamily="34" charset="0"/>
                <a:ea typeface="ＭＳ Ｐゴシック" charset="-128"/>
              </a:endParaRPr>
            </a:p>
          </p:txBody>
        </p:sp>
        <p:sp>
          <p:nvSpPr>
            <p:cNvPr id="79" name="Magnetic Disk 18">
              <a:extLst>
                <a:ext uri="{FF2B5EF4-FFF2-40B4-BE49-F238E27FC236}">
                  <a16:creationId xmlns:a16="http://schemas.microsoft.com/office/drawing/2014/main" id="{2F5269A7-7A3E-D21D-3A9C-49BBB64E6123}"/>
                </a:ext>
              </a:extLst>
            </p:cNvPr>
            <p:cNvSpPr/>
            <p:nvPr/>
          </p:nvSpPr>
          <p:spPr>
            <a:xfrm>
              <a:off x="9225904" y="3480825"/>
              <a:ext cx="412607" cy="206303"/>
            </a:xfrm>
            <a:prstGeom prst="flowChartMagneticDisk">
              <a:avLst/>
            </a:prstGeom>
            <a:solidFill>
              <a:srgbClr val="FFFFFF"/>
            </a:solidFill>
            <a:ln w="12700" cap="flat" cmpd="sng" algn="ctr">
              <a:solidFill>
                <a:scrgbClr r="0" g="0" b="0"/>
              </a:solidFill>
              <a:prstDash val="solid"/>
              <a:round/>
              <a:headEnd w="med" len="med"/>
              <a:tailEnd w="med" len="med"/>
            </a:ln>
            <a:effectLst/>
          </p:spPr>
          <p:txBody>
            <a:bodyPr anchor="ctr" anchorCtr="0"/>
            <a:lstStyle/>
            <a:p>
              <a:pPr marL="0" marR="0" lvl="0" indent="0" algn="ctr" defTabSz="9144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ClrTx/>
                <a:buSzPct val="125000"/>
                <a:buFontTx/>
                <a:buNone/>
                <a:tabLst/>
                <a:defRPr/>
              </a:pPr>
              <a:endParaRPr kumimoji="0" lang="en-US" sz="675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Text Box 16">
              <a:extLst>
                <a:ext uri="{FF2B5EF4-FFF2-40B4-BE49-F238E27FC236}">
                  <a16:creationId xmlns:a16="http://schemas.microsoft.com/office/drawing/2014/main" id="{7190B95A-E485-6A11-6CB2-A2C9C4F73D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77366" y="5068572"/>
              <a:ext cx="538948" cy="18551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5380" tIns="23490" rIns="25380" bIns="23490" anchor="ctr" anchorCtr="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r>
                <a:rPr lang="en-US" sz="675" b="1">
                  <a:solidFill>
                    <a:srgbClr val="000000"/>
                  </a:solidFill>
                  <a:latin typeface="Calibri" pitchFamily="34" charset="0"/>
                  <a:ea typeface="ÇlÇr ñæí©" charset="-128"/>
                </a:rPr>
                <a:t>IP</a:t>
              </a:r>
              <a:endParaRPr lang="en-US" sz="675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C9A0F815-9ADC-ABFB-4C58-87FA60475F63}"/>
                </a:ext>
              </a:extLst>
            </p:cNvPr>
            <p:cNvCxnSpPr>
              <a:cxnSpLocks noChangeShapeType="1"/>
              <a:stCxn id="78" idx="4"/>
              <a:endCxn id="80" idx="0"/>
            </p:cNvCxnSpPr>
            <p:nvPr/>
          </p:nvCxnSpPr>
          <p:spPr bwMode="auto">
            <a:xfrm>
              <a:off x="9441849" y="4306937"/>
              <a:ext cx="4991" cy="7616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" name="Text Box 15">
              <a:extLst>
                <a:ext uri="{FF2B5EF4-FFF2-40B4-BE49-F238E27FC236}">
                  <a16:creationId xmlns:a16="http://schemas.microsoft.com/office/drawing/2014/main" id="{AFEA3D2B-81A7-3242-BF4B-47E998949E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77366" y="4847876"/>
              <a:ext cx="538948" cy="18551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5380" tIns="23490" rIns="25380" bIns="23490" anchor="ctr" anchorCtr="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r>
                <a:rPr lang="en-US" sz="675" b="1">
                  <a:solidFill>
                    <a:srgbClr val="000000"/>
                  </a:solidFill>
                  <a:latin typeface="Calibri" pitchFamily="34" charset="0"/>
                  <a:ea typeface="ÇlÇr ñæí©" charset="-128"/>
                </a:rPr>
                <a:t>TCP</a:t>
              </a:r>
              <a:endParaRPr lang="en-US" sz="675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83" name="Text Box 15">
              <a:extLst>
                <a:ext uri="{FF2B5EF4-FFF2-40B4-BE49-F238E27FC236}">
                  <a16:creationId xmlns:a16="http://schemas.microsoft.com/office/drawing/2014/main" id="{3ABC86B4-86A3-6120-7504-D9BC43DDD1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77366" y="4625581"/>
              <a:ext cx="538948" cy="18391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5380" tIns="23490" rIns="25380" bIns="23490" anchor="ctr" anchorCtr="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r>
                <a:rPr lang="en-US" sz="675" b="1">
                  <a:solidFill>
                    <a:srgbClr val="000000"/>
                  </a:solidFill>
                  <a:latin typeface="Calibri" pitchFamily="34" charset="0"/>
                  <a:ea typeface="ÇlÇr ñæí©" charset="-128"/>
                </a:rPr>
                <a:t>BP</a:t>
              </a:r>
              <a:endParaRPr lang="en-US" sz="675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84" name="Text Box 15">
              <a:extLst>
                <a:ext uri="{FF2B5EF4-FFF2-40B4-BE49-F238E27FC236}">
                  <a16:creationId xmlns:a16="http://schemas.microsoft.com/office/drawing/2014/main" id="{25AA959D-F4CC-AAC7-FA46-16E66CCAC0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80564" y="4396888"/>
              <a:ext cx="538948" cy="18391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5380" tIns="23490" rIns="25380" bIns="23490" anchor="ctr" anchorCtr="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r>
                <a:rPr lang="en-US" sz="675" b="1">
                  <a:solidFill>
                    <a:srgbClr val="000000"/>
                  </a:solidFill>
                  <a:latin typeface="Calibri" pitchFamily="34" charset="0"/>
                  <a:ea typeface="ÇlÇr ñæí©" charset="-128"/>
                </a:rPr>
                <a:t>CFDP</a:t>
              </a:r>
              <a:endParaRPr lang="en-US" sz="675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cxnSp>
          <p:nvCxnSpPr>
            <p:cNvPr id="95" name="Elbow Connector 146">
              <a:extLst>
                <a:ext uri="{FF2B5EF4-FFF2-40B4-BE49-F238E27FC236}">
                  <a16:creationId xmlns:a16="http://schemas.microsoft.com/office/drawing/2014/main" id="{26141BC5-0815-CB85-D84D-EF77D86C14FA}"/>
                </a:ext>
              </a:extLst>
            </p:cNvPr>
            <p:cNvCxnSpPr>
              <a:cxnSpLocks noChangeShapeType="1"/>
              <a:stCxn id="79" idx="3"/>
              <a:endCxn id="78" idx="0"/>
            </p:cNvCxnSpPr>
            <p:nvPr/>
          </p:nvCxnSpPr>
          <p:spPr bwMode="auto">
            <a:xfrm>
              <a:off x="9432207" y="3687128"/>
              <a:ext cx="9642" cy="31004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E769E698-4389-0F4F-CC0E-DFB4EA2CA475}"/>
              </a:ext>
            </a:extLst>
          </p:cNvPr>
          <p:cNvGrpSpPr/>
          <p:nvPr/>
        </p:nvGrpSpPr>
        <p:grpSpPr>
          <a:xfrm>
            <a:off x="2724957" y="990609"/>
            <a:ext cx="3380811" cy="4734176"/>
            <a:chOff x="2422940" y="1684159"/>
            <a:chExt cx="4572000" cy="3524542"/>
          </a:xfrm>
        </p:grpSpPr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7730FA5F-E4A7-EB21-F47A-E2ADAC24118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666935" y="1849531"/>
              <a:ext cx="1434" cy="335917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prstDash val="dash"/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9CCF5444-4DDF-30D7-4563-0353560033B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96919" y="1799879"/>
              <a:ext cx="1434" cy="335917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prstDash val="dash"/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80836E72-89ED-BB81-9166-9592466EFB84}"/>
                </a:ext>
              </a:extLst>
            </p:cNvPr>
            <p:cNvSpPr txBox="1"/>
            <p:nvPr/>
          </p:nvSpPr>
          <p:spPr>
            <a:xfrm>
              <a:off x="2422940" y="1684159"/>
              <a:ext cx="4572000" cy="1924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endParaRPr lang="en-US" sz="1200" b="1" dirty="0">
                <a:solidFill>
                  <a:srgbClr val="C00000"/>
                </a:solidFill>
                <a:ea typeface="ＭＳ Ｐゴシック" charset="-128"/>
              </a:endParaRPr>
            </a:p>
          </p:txBody>
        </p:sp>
      </p:grpSp>
      <p:sp>
        <p:nvSpPr>
          <p:cNvPr id="105" name="Oval 104">
            <a:extLst>
              <a:ext uri="{FF2B5EF4-FFF2-40B4-BE49-F238E27FC236}">
                <a16:creationId xmlns:a16="http://schemas.microsoft.com/office/drawing/2014/main" id="{00456CB3-FE1E-33FA-C80F-C2CF681D3733}"/>
              </a:ext>
            </a:extLst>
          </p:cNvPr>
          <p:cNvSpPr/>
          <p:nvPr/>
        </p:nvSpPr>
        <p:spPr bwMode="auto">
          <a:xfrm>
            <a:off x="4715148" y="5676252"/>
            <a:ext cx="2192598" cy="833169"/>
          </a:xfrm>
          <a:prstGeom prst="ellipse">
            <a:avLst/>
          </a:prstGeom>
          <a:solidFill>
            <a:srgbClr val="92D050"/>
          </a:solidFill>
          <a:ln w="38100">
            <a:noFill/>
            <a:round/>
            <a:headEnd/>
            <a:tailEnd/>
          </a:ln>
        </p:spPr>
        <p:txBody>
          <a:bodyPr wrap="square" rtlCol="0" anchor="ctr"/>
          <a:lstStyle/>
          <a:p>
            <a:pPr algn="ctr"/>
            <a:r>
              <a:rPr lang="en-GB" sz="1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CCSDS </a:t>
            </a:r>
          </a:p>
          <a:p>
            <a:pPr algn="ctr"/>
            <a:r>
              <a:rPr lang="en-GB" sz="1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Space-to-Ground Protocols</a:t>
            </a:r>
          </a:p>
        </p:txBody>
      </p:sp>
      <p:cxnSp>
        <p:nvCxnSpPr>
          <p:cNvPr id="108" name="Elbow Connector 178">
            <a:extLst>
              <a:ext uri="{FF2B5EF4-FFF2-40B4-BE49-F238E27FC236}">
                <a16:creationId xmlns:a16="http://schemas.microsoft.com/office/drawing/2014/main" id="{906F051C-CB4A-AE57-7C2D-455EA69EDFA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66112" y="5140237"/>
            <a:ext cx="1756908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8" name="Elbow Connector 178">
            <a:extLst>
              <a:ext uri="{FF2B5EF4-FFF2-40B4-BE49-F238E27FC236}">
                <a16:creationId xmlns:a16="http://schemas.microsoft.com/office/drawing/2014/main" id="{4FCCA5FD-1239-5320-DA23-8F5D12DB6E2C}"/>
              </a:ext>
            </a:extLst>
          </p:cNvPr>
          <p:cNvCxnSpPr>
            <a:cxnSpLocks noChangeShapeType="1"/>
            <a:stCxn id="47" idx="3"/>
            <a:endCxn id="11" idx="1"/>
          </p:cNvCxnSpPr>
          <p:nvPr/>
        </p:nvCxnSpPr>
        <p:spPr bwMode="auto">
          <a:xfrm flipV="1">
            <a:off x="5120297" y="5133044"/>
            <a:ext cx="1393433" cy="4796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5" name="Straight Connector 264">
            <a:extLst>
              <a:ext uri="{FF2B5EF4-FFF2-40B4-BE49-F238E27FC236}">
                <a16:creationId xmlns:a16="http://schemas.microsoft.com/office/drawing/2014/main" id="{D1953F22-F6ED-C2E9-0C6F-E2A0A5314C4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575401" y="5229795"/>
            <a:ext cx="0" cy="47473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157">
            <a:extLst>
              <a:ext uri="{FF2B5EF4-FFF2-40B4-BE49-F238E27FC236}">
                <a16:creationId xmlns:a16="http://schemas.microsoft.com/office/drawing/2014/main" id="{5AB3D88D-0A98-A8E7-4AE1-7D106024FF0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426681" y="5451192"/>
            <a:ext cx="460584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291154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EB28C-359A-FF71-F798-0814D7314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096" y="274638"/>
            <a:ext cx="10468303" cy="563562"/>
          </a:xfrm>
        </p:spPr>
        <p:txBody>
          <a:bodyPr/>
          <a:lstStyle/>
          <a:p>
            <a:r>
              <a:rPr lang="en-GB" dirty="0"/>
              <a:t>Key SLS Standards that support Lunar Interoperability (1/2)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6F438F-AAB6-D28F-7342-E04C7FDF1F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46DBB5-1FC3-4A7F-A21A-11B4D61A50B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EBADD42-531C-E572-4B18-133A9D0A68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917864"/>
              </p:ext>
            </p:extLst>
          </p:nvPr>
        </p:nvGraphicFramePr>
        <p:xfrm>
          <a:off x="609599" y="970037"/>
          <a:ext cx="11168743" cy="501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7072">
                  <a:extLst>
                    <a:ext uri="{9D8B030D-6E8A-4147-A177-3AD203B41FA5}">
                      <a16:colId xmlns:a16="http://schemas.microsoft.com/office/drawing/2014/main" val="3413863417"/>
                    </a:ext>
                  </a:extLst>
                </a:gridCol>
                <a:gridCol w="1571347">
                  <a:extLst>
                    <a:ext uri="{9D8B030D-6E8A-4147-A177-3AD203B41FA5}">
                      <a16:colId xmlns:a16="http://schemas.microsoft.com/office/drawing/2014/main" val="2124343705"/>
                    </a:ext>
                  </a:extLst>
                </a:gridCol>
                <a:gridCol w="929926">
                  <a:extLst>
                    <a:ext uri="{9D8B030D-6E8A-4147-A177-3AD203B41FA5}">
                      <a16:colId xmlns:a16="http://schemas.microsoft.com/office/drawing/2014/main" val="2184440852"/>
                    </a:ext>
                  </a:extLst>
                </a:gridCol>
                <a:gridCol w="3095839">
                  <a:extLst>
                    <a:ext uri="{9D8B030D-6E8A-4147-A177-3AD203B41FA5}">
                      <a16:colId xmlns:a16="http://schemas.microsoft.com/office/drawing/2014/main" val="1889769247"/>
                    </a:ext>
                  </a:extLst>
                </a:gridCol>
                <a:gridCol w="3704559">
                  <a:extLst>
                    <a:ext uri="{9D8B030D-6E8A-4147-A177-3AD203B41FA5}">
                      <a16:colId xmlns:a16="http://schemas.microsoft.com/office/drawing/2014/main" val="7936450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CCSDS#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Synopsis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945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+mn-lt"/>
                        </a:rPr>
                        <a:t>Proximity-1 Space Data Link Protocol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+mn-lt"/>
                        </a:rPr>
                        <a:t>CCSDS 211.0-B-6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+mn-lt"/>
                        </a:rPr>
                        <a:t>Published (update in progress)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+mn-lt"/>
                        </a:rPr>
                        <a:t>Link layer protocol for proximity environments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+mn-lt"/>
                        </a:rPr>
                        <a:t>Includes new directive set for lunar operations.</a:t>
                      </a:r>
                    </a:p>
                    <a:p>
                      <a:r>
                        <a:rPr lang="en-US" sz="1100" dirty="0">
                          <a:latin typeface="+mn-lt"/>
                        </a:rPr>
                        <a:t>Offers a standardized bi-directional communications protocol and corresponding operations concept between peers in planetary scenarios (e.g., orbiter-lander).</a:t>
                      </a:r>
                    </a:p>
                    <a:p>
                      <a:r>
                        <a:rPr lang="en-US" sz="1100" i="1" u="sng" dirty="0">
                          <a:latin typeface="+mn-lt"/>
                        </a:rPr>
                        <a:t>Lunar Pathfinder </a:t>
                      </a:r>
                      <a:r>
                        <a:rPr lang="en-US" sz="1100" dirty="0">
                          <a:latin typeface="+mn-lt"/>
                        </a:rPr>
                        <a:t>and </a:t>
                      </a:r>
                      <a:r>
                        <a:rPr lang="en-US" sz="1100" i="1" u="sng" dirty="0">
                          <a:latin typeface="+mn-lt"/>
                        </a:rPr>
                        <a:t>Blue Ghost Lunar Lander</a:t>
                      </a:r>
                      <a:r>
                        <a:rPr lang="en-US" sz="1100" i="1" u="none" dirty="0">
                          <a:latin typeface="+mn-lt"/>
                        </a:rPr>
                        <a:t> </a:t>
                      </a:r>
                      <a:r>
                        <a:rPr lang="en-US" sz="1100" dirty="0">
                          <a:latin typeface="+mn-lt"/>
                        </a:rPr>
                        <a:t>are early adopters.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449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+mn-lt"/>
                        </a:rPr>
                        <a:t>Unified Space Link Protocol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+mn-lt"/>
                        </a:rPr>
                        <a:t>CCSDS 732.1-B-2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+mn-lt"/>
                        </a:rPr>
                        <a:t>Published (update in progress)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+mn-lt"/>
                        </a:rPr>
                        <a:t>Link layer protocol for all environments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+mn-lt"/>
                        </a:rPr>
                        <a:t>Version 3 pending secretariat release.</a:t>
                      </a:r>
                    </a:p>
                    <a:p>
                      <a:r>
                        <a:rPr lang="en-US" sz="1100" dirty="0">
                          <a:latin typeface="+mn-lt"/>
                        </a:rPr>
                        <a:t>Provides flexibility and improved capabilities inherited from TC, TM and AOS protocols, allowing its use in almost any space link scenario in microwave or optical communications technologies.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53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/>
                        <a:t>Proximity-1 – Coding and Synchronization (C&amp;S) sublayer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CCSDS 211.2-B-3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Published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C&amp;S layer for using Proximity-1 (see Prox-1 block in space user and routing node)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To be used in combination with 211.0-B and 211.1-B.</a:t>
                      </a:r>
                    </a:p>
                    <a:p>
                      <a:r>
                        <a:rPr lang="en-US" sz="1100" dirty="0"/>
                        <a:t>Benefits in line with its Space Link Protocol companion.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374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1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Optical Communications Physical Layer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CCSDS 141.0-B-2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Published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Specifies the physical characteristics of the telemetry signal and, separately, the physical characteristics of the beacon and optional telecommand signal.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+mn-lt"/>
                        </a:rPr>
                        <a:t>To be used in combination with 211.0-B and 211.1-B. Benefits in line with its Space Link Protocol companion.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6219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Optical Communications Coding and Synchronization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CCSDS 142.0-B-2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Published (update in progress)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Provides a specification for High Photon Efficiency (HPE) optical communications.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Provides specification for optical on-off-keying (O3K) at data rates up to 10 Gsps.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+mn-lt"/>
                        </a:rPr>
                        <a:t>Applicable to Earth-to-space only for TM-like links.</a:t>
                      </a:r>
                    </a:p>
                    <a:p>
                      <a:r>
                        <a:rPr lang="en-US" sz="1100" dirty="0">
                          <a:latin typeface="+mn-lt"/>
                        </a:rPr>
                        <a:t>Not meant for TC applications.</a:t>
                      </a:r>
                    </a:p>
                    <a:p>
                      <a:r>
                        <a:rPr lang="en-US" sz="1100" dirty="0">
                          <a:latin typeface="+mn-lt"/>
                        </a:rPr>
                        <a:t>Update is in progress for Transfer Frame slicing and Turbo Code </a:t>
                      </a:r>
                      <a:r>
                        <a:rPr lang="en-US" sz="1100" dirty="0" err="1">
                          <a:latin typeface="+mn-lt"/>
                        </a:rPr>
                        <a:t>interleaver</a:t>
                      </a:r>
                      <a:r>
                        <a:rPr lang="en-US" sz="1100" dirty="0">
                          <a:latin typeface="+mn-lt"/>
                        </a:rPr>
                        <a:t>.</a:t>
                      </a:r>
                    </a:p>
                    <a:p>
                      <a:r>
                        <a:rPr lang="en-US" sz="1100" dirty="0">
                          <a:latin typeface="+mn-lt"/>
                        </a:rPr>
                        <a:t>Offers a portfolio of standardized flexible solutions to enhance space link power efficiency and error rate performances.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912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924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EB28C-359A-FF71-F798-0814D7314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096" y="274638"/>
            <a:ext cx="10468303" cy="563562"/>
          </a:xfrm>
        </p:spPr>
        <p:txBody>
          <a:bodyPr/>
          <a:lstStyle/>
          <a:p>
            <a:r>
              <a:rPr lang="en-GB" dirty="0"/>
              <a:t>Key SLS Standards that support Lunar Interoperability (2/2)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6F438F-AAB6-D28F-7342-E04C7FDF1F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46DBB5-1FC3-4A7F-A21A-11B4D61A50B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EBADD42-531C-E572-4B18-133A9D0A68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391027"/>
              </p:ext>
            </p:extLst>
          </p:nvPr>
        </p:nvGraphicFramePr>
        <p:xfrm>
          <a:off x="609599" y="970037"/>
          <a:ext cx="11168743" cy="544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9583">
                  <a:extLst>
                    <a:ext uri="{9D8B030D-6E8A-4147-A177-3AD203B41FA5}">
                      <a16:colId xmlns:a16="http://schemas.microsoft.com/office/drawing/2014/main" val="3413863417"/>
                    </a:ext>
                  </a:extLst>
                </a:gridCol>
                <a:gridCol w="1537668">
                  <a:extLst>
                    <a:ext uri="{9D8B030D-6E8A-4147-A177-3AD203B41FA5}">
                      <a16:colId xmlns:a16="http://schemas.microsoft.com/office/drawing/2014/main" val="2124343705"/>
                    </a:ext>
                  </a:extLst>
                </a:gridCol>
                <a:gridCol w="1098920">
                  <a:extLst>
                    <a:ext uri="{9D8B030D-6E8A-4147-A177-3AD203B41FA5}">
                      <a16:colId xmlns:a16="http://schemas.microsoft.com/office/drawing/2014/main" val="2184440852"/>
                    </a:ext>
                  </a:extLst>
                </a:gridCol>
                <a:gridCol w="2923620">
                  <a:extLst>
                    <a:ext uri="{9D8B030D-6E8A-4147-A177-3AD203B41FA5}">
                      <a16:colId xmlns:a16="http://schemas.microsoft.com/office/drawing/2014/main" val="1889769247"/>
                    </a:ext>
                  </a:extLst>
                </a:gridCol>
                <a:gridCol w="3638952">
                  <a:extLst>
                    <a:ext uri="{9D8B030D-6E8A-4147-A177-3AD203B41FA5}">
                      <a16:colId xmlns:a16="http://schemas.microsoft.com/office/drawing/2014/main" val="7936450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CCSDS#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Synopsis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945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/>
                        <a:t>Telemetry (TM) synchronization and coding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CCSDS 131.0-B-5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Published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(update in progress)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C&amp;S layer for space-to-Earth links and Earth-to-Space (see C&amp;S block in space routing node and ground station)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Applicable to Earth-to-space only for TM-like links.</a:t>
                      </a:r>
                    </a:p>
                    <a:p>
                      <a:r>
                        <a:rPr lang="en-US" sz="1100" dirty="0"/>
                        <a:t>Not meant for TC applications</a:t>
                      </a:r>
                    </a:p>
                    <a:p>
                      <a:r>
                        <a:rPr lang="en-US" sz="1100" dirty="0"/>
                        <a:t>Update is in progress for Transfer Frame slicing and Turbo Code </a:t>
                      </a:r>
                      <a:r>
                        <a:rPr lang="en-US" sz="1100" dirty="0" err="1"/>
                        <a:t>interleaver</a:t>
                      </a:r>
                      <a:r>
                        <a:rPr lang="en-US" sz="1100" dirty="0"/>
                        <a:t>.</a:t>
                      </a:r>
                    </a:p>
                    <a:p>
                      <a:r>
                        <a:rPr lang="en-US" sz="1100" dirty="0"/>
                        <a:t>Offers a portfolio of standardized flexible solutions to enhance space link power efficiency and error rate performances.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511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+mn-lt"/>
                          <a:cs typeface="Calibri" panose="020F0502020204030204" pitchFamily="34" charset="0"/>
                        </a:rPr>
                        <a:t>Telecommand (TC) synchronization and coding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+mn-lt"/>
                          <a:cs typeface="Calibri" panose="020F0502020204030204" pitchFamily="34" charset="0"/>
                        </a:rPr>
                        <a:t>CCSDS 231.0-B-4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+mn-lt"/>
                          <a:cs typeface="Calibri" panose="020F0502020204030204" pitchFamily="34" charset="0"/>
                        </a:rPr>
                        <a:t>Published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+mn-lt"/>
                          <a:cs typeface="Calibri" panose="020F0502020204030204" pitchFamily="34" charset="0"/>
                        </a:rPr>
                        <a:t>C&amp;S layer for Earth-to-space link, specifically for TC applications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+mn-lt"/>
                          <a:cs typeface="Calibri" panose="020F0502020204030204" pitchFamily="34" charset="0"/>
                        </a:rPr>
                        <a:t>Meant to be combined only with modulations foreseen in (401) 2.2.2 – 2.2.8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+mn-lt"/>
                          <a:cs typeface="Calibri" panose="020F0502020204030204" pitchFamily="34" charset="0"/>
                        </a:rPr>
                        <a:t>Offers a portfolio of standardized flexible solutions to enhance space link power efficiency and error rate performances.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53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Proximity-1 – Physical Layer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CCSDS 211.1-B-4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Published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Physical layer procedures used with Proximity-1 Data Link Layer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To be used in combination with 211.0-B and 211.2-B.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Benefits in line with its Space Link Protocol companion.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Operates in UHF Frequencies.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Ongoing work to incorporate S-band and Ka-band frequencies.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6991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Radio Frequency &amp; Modulation (RFM) Systems  Part 1: Earth Stations and Spacecraft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CCSDS 401.0-B-32</a:t>
                      </a:r>
                      <a:endParaRPr lang="en-GB" sz="11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Published (update in progress)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Physical layer protocol for space-to-Earth and Earth-to-space links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Modulation recommendations supporting high-rate Ka-band uplinks and downlinks between Earth and Moon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321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Space Data Link Security Protocol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CCSDS 355.0-B-2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Published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Provides optional security services to space link protocols (TC, TM, AOS and USLP).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Offers authentication, confidentiality or authenticated confidentiality services. 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It could protect access to Lunar communications relays.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664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Space Data Link Security Protocol - Extended Procedure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CCSDS 355.1-B-1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Published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Provides optional security services to space link protocols (TC, TM, AOS and USLP).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Offers authentication, confidentiality or authenticated confidentiality services. 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It could protect access to Lunar communications relays.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9579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3814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EB28C-359A-FF71-F798-0814D7314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096" y="274638"/>
            <a:ext cx="10468303" cy="563562"/>
          </a:xfrm>
        </p:spPr>
        <p:txBody>
          <a:bodyPr/>
          <a:lstStyle/>
          <a:p>
            <a:r>
              <a:rPr lang="en-GB" dirty="0"/>
              <a:t>Key SLS Standards in development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6F438F-AAB6-D28F-7342-E04C7FDF1F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46DBB5-1FC3-4A7F-A21A-11B4D61A50B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EBADD42-531C-E572-4B18-133A9D0A68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82025"/>
              </p:ext>
            </p:extLst>
          </p:nvPr>
        </p:nvGraphicFramePr>
        <p:xfrm>
          <a:off x="609599" y="970037"/>
          <a:ext cx="11168743" cy="535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9030">
                  <a:extLst>
                    <a:ext uri="{9D8B030D-6E8A-4147-A177-3AD203B41FA5}">
                      <a16:colId xmlns:a16="http://schemas.microsoft.com/office/drawing/2014/main" val="3413863417"/>
                    </a:ext>
                  </a:extLst>
                </a:gridCol>
                <a:gridCol w="1240971">
                  <a:extLst>
                    <a:ext uri="{9D8B030D-6E8A-4147-A177-3AD203B41FA5}">
                      <a16:colId xmlns:a16="http://schemas.microsoft.com/office/drawing/2014/main" val="2124343705"/>
                    </a:ext>
                  </a:extLst>
                </a:gridCol>
                <a:gridCol w="1015429">
                  <a:extLst>
                    <a:ext uri="{9D8B030D-6E8A-4147-A177-3AD203B41FA5}">
                      <a16:colId xmlns:a16="http://schemas.microsoft.com/office/drawing/2014/main" val="2184440852"/>
                    </a:ext>
                  </a:extLst>
                </a:gridCol>
                <a:gridCol w="3236360">
                  <a:extLst>
                    <a:ext uri="{9D8B030D-6E8A-4147-A177-3AD203B41FA5}">
                      <a16:colId xmlns:a16="http://schemas.microsoft.com/office/drawing/2014/main" val="1889769247"/>
                    </a:ext>
                  </a:extLst>
                </a:gridCol>
                <a:gridCol w="3106953">
                  <a:extLst>
                    <a:ext uri="{9D8B030D-6E8A-4147-A177-3AD203B41FA5}">
                      <a16:colId xmlns:a16="http://schemas.microsoft.com/office/drawing/2014/main" val="7936450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CCSDS#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Synopsis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945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/>
                        <a:t>Radio Frequency and Modulation (RFM) Part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CCSDS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Work 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Introduction of similar recommendations existing in Part 1 to </a:t>
                      </a:r>
                      <a:r>
                        <a:rPr lang="en-US" sz="1100" u="sng" dirty="0"/>
                        <a:t>space-to-space</a:t>
                      </a:r>
                      <a:r>
                        <a:rPr lang="en-US" sz="1100" dirty="0"/>
                        <a:t> links in Part 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It will inform implementers about technical recommendations to support interoperable space-to-space links.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53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Pseudo-Noise (PN) Ranging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CCSDS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Work 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Addition of </a:t>
                      </a:r>
                      <a:r>
                        <a:rPr lang="en-US" sz="1100" u="sng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space-to-space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one-way and two-way ranging to the existing ground-to-space and space-to-ground ranging.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Essential to support Lunar Positioning Navigation and Timing (PNT) services.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742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Three Space Link Protocol new Books: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Space Communications Session Control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Command Operations Procedures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Proximity-1 Space Data Link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CCSDS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Work 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1100" dirty="0">
                          <a:effectLst/>
                        </a:rPr>
                        <a:t>Restructuring the Proximity-1 blue books to enable flexibility on the proximity link.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1100" dirty="0">
                          <a:effectLst/>
                        </a:rPr>
                        <a:t>Allowing freedom of choice for providers and vendors on the desired link layer.</a:t>
                      </a:r>
                    </a:p>
                    <a:p>
                      <a:pPr rtl="0"/>
                      <a:r>
                        <a:rPr lang="en-GB" sz="1100" dirty="0">
                          <a:effectLst/>
                        </a:rPr>
                        <a:t>Aligning the Recommended standards to the </a:t>
                      </a:r>
                      <a:r>
                        <a:rPr lang="en-GB" sz="1100" dirty="0" err="1">
                          <a:effectLst/>
                        </a:rPr>
                        <a:t>LunaNet</a:t>
                      </a:r>
                      <a:r>
                        <a:rPr lang="en-GB" sz="1100" dirty="0">
                          <a:effectLst/>
                        </a:rPr>
                        <a:t> specification.</a:t>
                      </a:r>
                    </a:p>
                    <a:p>
                      <a:pPr marL="0" algn="l" defTabSz="914400" rtl="0" eaLnBrk="1" latinLnBrk="0" hangingPunct="1"/>
                      <a:endParaRPr lang="en-US" sz="1100" kern="1200" dirty="0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6991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Space Data Link Security Protocol – Extended Procedures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CCSDS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Work 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Revised version to include as well asymmetric key management in support of session key establishment.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Will implement post-quantum cryptography and allow the establishment of </a:t>
                      </a:r>
                      <a:r>
                        <a:rPr lang="en-US" sz="1100" u="sng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secure space-to-space links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Particularly attractive for constellations and/or ad-hoc secure space-to-space links in Lunar region.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664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100" b="0" i="0" dirty="0">
                          <a:solidFill>
                            <a:srgbClr val="212529"/>
                          </a:solidFill>
                          <a:effectLst/>
                          <a:latin typeface="+mn-lt"/>
                        </a:rPr>
                        <a:t>Coherent Optical Communications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dirty="0">
                          <a:solidFill>
                            <a:srgbClr val="212529"/>
                          </a:solidFill>
                          <a:effectLst/>
                          <a:latin typeface="+mn-lt"/>
                        </a:rPr>
                        <a:t>25 Gbps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dirty="0">
                          <a:solidFill>
                            <a:srgbClr val="212529"/>
                          </a:solidFill>
                          <a:effectLst/>
                          <a:latin typeface="+mn-lt"/>
                        </a:rPr>
                        <a:t>Sub-mm ranging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dirty="0">
                          <a:solidFill>
                            <a:srgbClr val="212529"/>
                          </a:solidFill>
                          <a:effectLst/>
                          <a:latin typeface="+mn-lt"/>
                        </a:rPr>
                        <a:t>Time transfer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CCSDS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Work 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Novel coherent optical communications standard defining physical and coding/synchronization layers for an expansion of the application scope of optical communication links.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 will substantially improve the power efficiency of optical space links, in comparison to the existing optical communications standards. 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 will allow the development of high-throughput trunk links between Earth and Lunar region as well as space-to-space optical communications links.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99790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0347351"/>
      </p:ext>
    </p:extLst>
  </p:cSld>
  <p:clrMapOvr>
    <a:masterClrMapping/>
  </p:clrMapOvr>
</p:sld>
</file>

<file path=ppt/theme/theme1.xml><?xml version="1.0" encoding="utf-8"?>
<a:theme xmlns:a="http://schemas.openxmlformats.org/drawingml/2006/main" name="TMOD Presentations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TMOD Presentati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92D050"/>
        </a:solidFill>
        <a:ln w="38100">
          <a:noFill/>
          <a:round/>
          <a:headEnd/>
          <a:tailEnd/>
        </a:ln>
      </a:spPr>
      <a:bodyPr wrap="none" rtlCol="0" anchor="ctr"/>
      <a:lstStyle>
        <a:defPPr algn="ctr"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 w="12700">
          <a:noFill/>
          <a:miter lim="800000"/>
          <a:headEnd type="none" w="sm" len="sm"/>
          <a:tailEnd type="none" w="sm" len="sm"/>
        </a:ln>
      </a:spPr>
      <a:bodyPr wrap="square">
        <a:spAutoFit/>
      </a:bodyPr>
      <a:lstStyle>
        <a:defPPr marL="112713" indent="-112713">
          <a:buFont typeface="Wingdings" pitchFamily="2" charset="2"/>
          <a:buChar char=""/>
          <a:defRPr sz="1000" b="1" dirty="0" smtClean="0">
            <a:solidFill>
              <a:srgbClr val="0033CC"/>
            </a:solidFill>
            <a:latin typeface="Arial" charset="0"/>
          </a:defRPr>
        </a:defPPr>
      </a:lstStyle>
    </a:txDef>
  </a:objectDefaults>
  <a:extraClrSchemeLst>
    <a:extraClrScheme>
      <a:clrScheme name="TMOD Presentation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MOD Presentation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1982</TotalTime>
  <Words>1409</Words>
  <Application>Microsoft Office PowerPoint</Application>
  <PresentationFormat>Widescreen</PresentationFormat>
  <Paragraphs>273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ＭＳ Ｐゴシック</vt:lpstr>
      <vt:lpstr>Arial</vt:lpstr>
      <vt:lpstr>Arial Narrow</vt:lpstr>
      <vt:lpstr>Calibri</vt:lpstr>
      <vt:lpstr>Times New Roman</vt:lpstr>
      <vt:lpstr>Wingdings</vt:lpstr>
      <vt:lpstr>TMOD Presentations</vt:lpstr>
      <vt:lpstr>PowerPoint Presentation</vt:lpstr>
      <vt:lpstr>Space Link Services in CCSDS</vt:lpstr>
      <vt:lpstr>Space Link Services Area  Working Group Products (1/2)</vt:lpstr>
      <vt:lpstr>Space Link Services Area  Working Group Products (2/2)</vt:lpstr>
      <vt:lpstr>Space Link Services Interoperability Points in E2E Architecture</vt:lpstr>
      <vt:lpstr>Key SLS Standards that support Lunar Interoperability (1/2)</vt:lpstr>
      <vt:lpstr>Key SLS Standards that support Lunar Interoperability (2/2)</vt:lpstr>
      <vt:lpstr>Key SLS Standards in development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CCSDS Space Data Link Security Protocol (SDLS)  &amp; SDLS Extended Procedures</dc:title>
  <dc:creator>Ignacio Aguilar Sanchez</dc:creator>
  <cp:lastModifiedBy>Ignacio Aguilar Sanchez</cp:lastModifiedBy>
  <cp:revision>6</cp:revision>
  <dcterms:created xsi:type="dcterms:W3CDTF">2024-04-16T06:35:59Z</dcterms:created>
  <dcterms:modified xsi:type="dcterms:W3CDTF">2024-05-06T10:16:47Z</dcterms:modified>
</cp:coreProperties>
</file>