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7" r:id="rId5"/>
    <p:sldId id="262" r:id="rId6"/>
    <p:sldId id="835" r:id="rId7"/>
    <p:sldId id="258" r:id="rId8"/>
    <p:sldId id="259" r:id="rId9"/>
    <p:sldId id="260" r:id="rId10"/>
    <p:sldId id="261" r:id="rId11"/>
    <p:sldId id="836" r:id="rId12"/>
    <p:sldId id="838" r:id="rId13"/>
    <p:sldId id="837" r:id="rId14"/>
    <p:sldId id="263" r:id="rId15"/>
    <p:sldId id="839" r:id="rId16"/>
    <p:sldId id="84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94"/>
  </p:normalViewPr>
  <p:slideViewPr>
    <p:cSldViewPr snapToGrid="0">
      <p:cViewPr>
        <p:scale>
          <a:sx n="118" d="100"/>
          <a:sy n="118" d="100"/>
        </p:scale>
        <p:origin x="62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9F4E1-5ECA-41F8-BDF5-DB67CAF3FDFF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E3FAFD-BC50-41E7-8196-F2605C36EF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86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C0865-1E04-4EDC-8E8D-E93BEE8F9F18}" type="slidenum">
              <a:rPr kumimoji="0" lang="en-US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36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08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6C0865-1E04-4EDC-8E8D-E93BEE8F9F1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267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864C-4639-42CF-911A-944AAD982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5A052-61AD-4CAD-BC35-1F06D1079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3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BD91F-C470-4894-A76A-BE3355D8C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838201"/>
            <a:ext cx="10972800" cy="5287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816-E517-4603-9EC7-F200D9EC5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7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64C56-870E-4EE0-AB78-6714989EB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467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914401"/>
            <a:ext cx="10972800" cy="52117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C460-B79F-486A-9B66-D78439992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  <a:prstGeom prst="rect">
            <a:avLst/>
          </a:prstGeom>
        </p:spPr>
        <p:txBody>
          <a:bodyPr/>
          <a:lstStyle>
            <a:lvl1pPr marL="346075" indent="-346075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"/>
              <a:defRPr b="0"/>
            </a:lvl1pPr>
            <a:lvl2pPr marL="684213" indent="-336550"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"/>
              <a:defRPr sz="2400" b="0"/>
            </a:lvl2pPr>
            <a:lvl3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"/>
              <a:defRPr sz="2200" b="0"/>
            </a:lvl3pPr>
            <a:lvl4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"/>
              <a:defRPr b="0"/>
            </a:lvl4pPr>
            <a:lvl5pPr>
              <a:lnSpc>
                <a:spcPct val="100000"/>
              </a:lnSpc>
              <a:spcBef>
                <a:spcPts val="0"/>
              </a:spcBef>
              <a:buFont typeface="Wingdings" pitchFamily="2" charset="2"/>
              <a:buChar char=""/>
              <a:defRPr sz="18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6701-7125-43E0-8268-739018118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6026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22338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8AFD7-58B7-4D4F-84B0-658BD2B81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384800" cy="51355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76D9-0004-4B5A-A8BD-A069E646B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73CD-B7F0-4829-852E-34755187B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635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6DBB5-1FC3-4A7F-A21A-11B4D61A5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4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C76ED-7C72-4A30-9F26-0B1FC0B4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38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D80D-2630-472C-93E3-0344B44A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7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02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AA9AD-347D-421A-BAF4-BB0A9EA8B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31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29" name="Line 829"/>
          <p:cNvSpPr>
            <a:spLocks noChangeShapeType="1"/>
          </p:cNvSpPr>
          <p:nvPr/>
        </p:nvSpPr>
        <p:spPr bwMode="auto">
          <a:xfrm>
            <a:off x="144380" y="838200"/>
            <a:ext cx="11810914" cy="0"/>
          </a:xfrm>
          <a:prstGeom prst="line">
            <a:avLst/>
          </a:prstGeom>
          <a:noFill/>
          <a:ln w="1651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540648" name="Rectangle 20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42400" y="6473826"/>
            <a:ext cx="28448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1531F4F6-67AC-4E70-9FDD-B4038FE54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F9E9C-7D9E-C506-55F2-398342FCD3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9" y="68707"/>
            <a:ext cx="1605435" cy="65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1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chemeClr val="hlink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500" b="1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2250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200" b="1">
          <a:solidFill>
            <a:schemeClr val="tx1"/>
          </a:solidFill>
          <a:latin typeface="+mn-lt"/>
        </a:defRPr>
      </a:lvl2pPr>
      <a:lvl3pPr marL="914400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400" b="1">
          <a:solidFill>
            <a:schemeClr val="tx1"/>
          </a:solidFill>
          <a:latin typeface="+mn-lt"/>
        </a:defRPr>
      </a:lvl3pPr>
      <a:lvl4pPr marL="1260475" indent="-231775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-"/>
        <a:defRPr sz="2000" b="1">
          <a:solidFill>
            <a:schemeClr val="tx1"/>
          </a:solidFill>
          <a:latin typeface="+mn-lt"/>
        </a:defRPr>
      </a:lvl4pPr>
      <a:lvl5pPr marL="15970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sz="2000" b="1">
          <a:solidFill>
            <a:schemeClr val="tx1"/>
          </a:solidFill>
          <a:latin typeface="+mn-lt"/>
        </a:defRPr>
      </a:lvl5pPr>
      <a:lvl6pPr marL="20542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6pPr>
      <a:lvl7pPr marL="25114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7pPr>
      <a:lvl8pPr marL="29686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8pPr>
      <a:lvl9pPr marL="3425825" indent="-220663" algn="l" rtl="0" eaLnBrk="0" fontAlgn="base" hangingPunct="0">
        <a:lnSpc>
          <a:spcPct val="80000"/>
        </a:lnSpc>
        <a:spcBef>
          <a:spcPct val="10000"/>
        </a:spcBef>
        <a:spcAft>
          <a:spcPct val="10000"/>
        </a:spcAft>
        <a:buSzPct val="125000"/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D50378-6D8C-1365-2B1F-207029B28A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708" y="5007698"/>
            <a:ext cx="8880580" cy="158201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473CBC-C741-EFA5-14D5-73AC9C5832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6DBB5-1FC3-4A7F-A21A-11B4D61A50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 Box 11">
            <a:extLst>
              <a:ext uri="{FF2B5EF4-FFF2-40B4-BE49-F238E27FC236}">
                <a16:creationId xmlns:a16="http://schemas.microsoft.com/office/drawing/2014/main" id="{924D43AD-67AF-95A9-6677-45F633A6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112" y="936010"/>
            <a:ext cx="7597775" cy="2062103"/>
          </a:xfrm>
          <a:prstGeom prst="rect">
            <a:avLst/>
          </a:prstGeom>
          <a:noFill/>
          <a:ln w="76200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CCSDS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Engineering Area (SEA)</a:t>
            </a:r>
          </a:p>
          <a:p>
            <a:pPr algn="ctr">
              <a:spcAft>
                <a:spcPct val="0"/>
              </a:spcAft>
            </a:pPr>
            <a:r>
              <a:rPr lang="en-US" alt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Overview for Lunar Interoperability Forum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D8D515D-F8E0-685C-0EDE-7FED769A0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1623" y="3178628"/>
            <a:ext cx="458875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SzPct val="125000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Peter Shames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>
                <a:solidFill>
                  <a:srgbClr val="000099"/>
                </a:solidFill>
              </a:rPr>
              <a:t>SEA Area Director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dirty="0" err="1">
                <a:solidFill>
                  <a:srgbClr val="000099"/>
                </a:solidFill>
              </a:rPr>
              <a:t>peter.m.shames@jpl.nasa.gov</a:t>
            </a:r>
            <a:endParaRPr lang="en-US" altLang="en-US" dirty="0">
              <a:solidFill>
                <a:srgbClr val="000099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100" u="sng" dirty="0">
              <a:solidFill>
                <a:schemeClr val="accent1"/>
              </a:solidFill>
            </a:endParaRP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r>
              <a:rPr lang="en-US" altLang="en-US" sz="2400" dirty="0">
                <a:solidFill>
                  <a:srgbClr val="000099"/>
                </a:solidFill>
              </a:rPr>
              <a:t>7 May 2024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SzTx/>
            </a:pPr>
            <a:endParaRPr lang="en-US" altLang="en-US" sz="1200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(2/2)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158438"/>
              </p:ext>
            </p:extLst>
          </p:nvPr>
        </p:nvGraphicFramePr>
        <p:xfrm>
          <a:off x="609599" y="970037"/>
          <a:ext cx="11168743" cy="567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CCSDS Cryptographic Algorithms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352.0-B-2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Recommendations for providing space mission information confidentiality, authentication, or</a:t>
                      </a:r>
                    </a:p>
                    <a:p>
                      <a:r>
                        <a:rPr lang="en-US" dirty="0"/>
                        <a:t>authenticated confidentiality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FIPS, NIST, and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Authentication Credentials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357.0-B-1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specifications for credentials to be used</a:t>
                      </a:r>
                    </a:p>
                    <a:p>
                      <a:r>
                        <a:rPr lang="en-US" dirty="0"/>
                        <a:t>for authentication by CCSDS missions and ground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IETF X.509, PKI, other RFCs &amp; ISO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Delta-Differential One Way Ranging (Delta-DOR)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506.0-M-2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VLBI technique used with Doppler and ranging data to enhance spacecraft navigation by improving spacecraft angular position in the plane of sky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VLBI techniques along with a Quasar catalog that provides a celestial reference 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Time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300.1-G-0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Draft (to be published)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Document existing frequency and timing standards, including GNSS, clock correlation, and time synchronization methods, used in space missions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NIST, GPS, IETF RFCs, CCSDS, and other reference &amp; mission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67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Static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329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</a:t>
            </a:r>
            <a:r>
              <a:rPr lang="en-US" kern="0" dirty="0">
                <a:solidFill>
                  <a:srgbClr val="FF32CC"/>
                </a:solidFill>
              </a:rPr>
              <a:t>SIS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3C55B2-CD5D-D5C9-6FAF-E74C66C92C73}"/>
              </a:ext>
            </a:extLst>
          </p:cNvPr>
          <p:cNvSpPr/>
          <p:nvPr/>
        </p:nvSpPr>
        <p:spPr bwMode="auto">
          <a:xfrm>
            <a:off x="6991436" y="1765012"/>
            <a:ext cx="1477966" cy="4959828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32CC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922044-9C14-45B1-6121-289A45CB445A}"/>
              </a:ext>
            </a:extLst>
          </p:cNvPr>
          <p:cNvSpPr/>
          <p:nvPr/>
        </p:nvSpPr>
        <p:spPr bwMode="auto">
          <a:xfrm>
            <a:off x="8459295" y="2692096"/>
            <a:ext cx="1477966" cy="1321406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32CC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6C7DCD-55C2-2D1E-770F-CB2FC96176DF}"/>
              </a:ext>
            </a:extLst>
          </p:cNvPr>
          <p:cNvSpPr/>
          <p:nvPr/>
        </p:nvSpPr>
        <p:spPr bwMode="auto">
          <a:xfrm>
            <a:off x="2555771" y="2735425"/>
            <a:ext cx="4420361" cy="1321406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32CC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58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DC4C07-EBF6-6BF1-4188-B47F82194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8183"/>
            <a:ext cx="10972800" cy="563562"/>
          </a:xfrm>
        </p:spPr>
        <p:txBody>
          <a:bodyPr/>
          <a:lstStyle/>
          <a:p>
            <a:r>
              <a:rPr lang="en-US" kern="0" dirty="0">
                <a:solidFill>
                  <a:srgbClr val="0000FF"/>
                </a:solidFill>
              </a:rPr>
              <a:t>CCSDS Overview</a:t>
            </a:r>
            <a:br>
              <a:rPr lang="en-US" kern="0" dirty="0">
                <a:solidFill>
                  <a:srgbClr val="0000FF"/>
                </a:solidFill>
              </a:rPr>
            </a:br>
            <a:r>
              <a:rPr lang="en-US" kern="0" dirty="0">
                <a:solidFill>
                  <a:srgbClr val="0000FF"/>
                </a:solidFill>
              </a:rPr>
              <a:t>End-to-End Architecture - </a:t>
            </a:r>
            <a:r>
              <a:rPr lang="en-US" kern="0" dirty="0">
                <a:solidFill>
                  <a:srgbClr val="FF9900"/>
                </a:solidFill>
              </a:rPr>
              <a:t>CSS</a:t>
            </a:r>
            <a:br>
              <a:rPr lang="en-US" kern="0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C6ECA-886B-EC87-BDF6-2B9E243A43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E576D9-0004-4B5A-A8BD-A069E646B4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315F6D-BB1C-717E-C93C-D3A6A3FF5A91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8" name="Straight Connector 452">
              <a:extLst>
                <a:ext uri="{FF2B5EF4-FFF2-40B4-BE49-F238E27FC236}">
                  <a16:creationId xmlns:a16="http://schemas.microsoft.com/office/drawing/2014/main" id="{D109FC50-8738-3533-C847-5CA2F84C5B4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9" name="Straight Connector 452">
              <a:extLst>
                <a:ext uri="{FF2B5EF4-FFF2-40B4-BE49-F238E27FC236}">
                  <a16:creationId xmlns:a16="http://schemas.microsoft.com/office/drawing/2014/main" id="{AA968BDD-D366-3FE8-4460-29E8EEB6F0D3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0" name="Straight Connector 520">
              <a:extLst>
                <a:ext uri="{FF2B5EF4-FFF2-40B4-BE49-F238E27FC236}">
                  <a16:creationId xmlns:a16="http://schemas.microsoft.com/office/drawing/2014/main" id="{5451EFD0-4A3D-4E80-A7EA-7E8D262BE4B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1" name="Straight Connector 520">
              <a:extLst>
                <a:ext uri="{FF2B5EF4-FFF2-40B4-BE49-F238E27FC236}">
                  <a16:creationId xmlns:a16="http://schemas.microsoft.com/office/drawing/2014/main" id="{E06A6F16-5CBB-767C-985F-906A1457DE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2" name="Freeform 492">
              <a:extLst>
                <a:ext uri="{FF2B5EF4-FFF2-40B4-BE49-F238E27FC236}">
                  <a16:creationId xmlns:a16="http://schemas.microsoft.com/office/drawing/2014/main" id="{6891E96C-1444-6990-6424-63BB9B43ABE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" name="Freeform 492">
              <a:extLst>
                <a:ext uri="{FF2B5EF4-FFF2-40B4-BE49-F238E27FC236}">
                  <a16:creationId xmlns:a16="http://schemas.microsoft.com/office/drawing/2014/main" id="{8D57415E-9196-644D-2597-6D6DB2BC566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" name="Freeform 492">
              <a:extLst>
                <a:ext uri="{FF2B5EF4-FFF2-40B4-BE49-F238E27FC236}">
                  <a16:creationId xmlns:a16="http://schemas.microsoft.com/office/drawing/2014/main" id="{3FE303D1-ABDF-E8AB-2996-05B5479F9C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Freeform 492">
              <a:extLst>
                <a:ext uri="{FF2B5EF4-FFF2-40B4-BE49-F238E27FC236}">
                  <a16:creationId xmlns:a16="http://schemas.microsoft.com/office/drawing/2014/main" id="{39110AE3-D509-6A55-66D7-7FBD83D0E7B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Freeform 492">
              <a:extLst>
                <a:ext uri="{FF2B5EF4-FFF2-40B4-BE49-F238E27FC236}">
                  <a16:creationId xmlns:a16="http://schemas.microsoft.com/office/drawing/2014/main" id="{AD6A6B43-3211-D5D9-68D1-28F5F3D0E36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AC9929D-A29A-8E60-FE8E-8475DC7BB265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Freeform 492">
              <a:extLst>
                <a:ext uri="{FF2B5EF4-FFF2-40B4-BE49-F238E27FC236}">
                  <a16:creationId xmlns:a16="http://schemas.microsoft.com/office/drawing/2014/main" id="{0D231DEE-9556-5D14-DCD4-60B7690B78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721EAF-BD26-322A-A46E-0FF5627A1F58}"/>
              </a:ext>
            </a:extLst>
          </p:cNvPr>
          <p:cNvGrpSpPr/>
          <p:nvPr/>
        </p:nvGrpSpPr>
        <p:grpSpPr>
          <a:xfrm>
            <a:off x="2119726" y="1911100"/>
            <a:ext cx="7794467" cy="2754522"/>
            <a:chOff x="648204" y="1970299"/>
            <a:chExt cx="7794467" cy="2754522"/>
          </a:xfrm>
        </p:grpSpPr>
        <p:cxnSp>
          <p:nvCxnSpPr>
            <p:cNvPr id="20" name="Straight Connector 452">
              <a:extLst>
                <a:ext uri="{FF2B5EF4-FFF2-40B4-BE49-F238E27FC236}">
                  <a16:creationId xmlns:a16="http://schemas.microsoft.com/office/drawing/2014/main" id="{29EB7976-83A2-5E41-301E-482F872C2925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1" name="Straight Connector 452">
              <a:extLst>
                <a:ext uri="{FF2B5EF4-FFF2-40B4-BE49-F238E27FC236}">
                  <a16:creationId xmlns:a16="http://schemas.microsoft.com/office/drawing/2014/main" id="{B4F9D553-A618-10DD-990F-FEE9BE5E2E01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2" name="Straight Connector 520">
              <a:extLst>
                <a:ext uri="{FF2B5EF4-FFF2-40B4-BE49-F238E27FC236}">
                  <a16:creationId xmlns:a16="http://schemas.microsoft.com/office/drawing/2014/main" id="{FBE8E2E6-3C96-CC3C-A832-45B6897D3A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23" name="Straight Connector 520">
              <a:extLst>
                <a:ext uri="{FF2B5EF4-FFF2-40B4-BE49-F238E27FC236}">
                  <a16:creationId xmlns:a16="http://schemas.microsoft.com/office/drawing/2014/main" id="{CB947235-4299-5F05-A9ED-F47FB82CBB2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24" name="Freeform 492">
              <a:extLst>
                <a:ext uri="{FF2B5EF4-FFF2-40B4-BE49-F238E27FC236}">
                  <a16:creationId xmlns:a16="http://schemas.microsoft.com/office/drawing/2014/main" id="{64954D2C-4A42-5CCF-E9D4-4015061A69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5" name="Freeform 492">
              <a:extLst>
                <a:ext uri="{FF2B5EF4-FFF2-40B4-BE49-F238E27FC236}">
                  <a16:creationId xmlns:a16="http://schemas.microsoft.com/office/drawing/2014/main" id="{2C9768B5-2F75-6B45-A7EA-CE6C30A688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6" name="Freeform 492">
              <a:extLst>
                <a:ext uri="{FF2B5EF4-FFF2-40B4-BE49-F238E27FC236}">
                  <a16:creationId xmlns:a16="http://schemas.microsoft.com/office/drawing/2014/main" id="{00FCCE85-203F-747E-01AE-6AF16F2D49B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7" name="Freeform 492">
              <a:extLst>
                <a:ext uri="{FF2B5EF4-FFF2-40B4-BE49-F238E27FC236}">
                  <a16:creationId xmlns:a16="http://schemas.microsoft.com/office/drawing/2014/main" id="{7C28905F-C049-251F-87A9-B4E78CB2A116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8" name="Freeform 492">
              <a:extLst>
                <a:ext uri="{FF2B5EF4-FFF2-40B4-BE49-F238E27FC236}">
                  <a16:creationId xmlns:a16="http://schemas.microsoft.com/office/drawing/2014/main" id="{9735C70E-BB34-1A53-8558-6B16E40A526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E46FC9E9-3CE3-6282-8FBC-A2F1ABBD3ED8}"/>
                </a:ext>
              </a:extLst>
            </p:cNvPr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492">
              <a:extLst>
                <a:ext uri="{FF2B5EF4-FFF2-40B4-BE49-F238E27FC236}">
                  <a16:creationId xmlns:a16="http://schemas.microsoft.com/office/drawing/2014/main" id="{9105A6A9-6A40-F8DF-0883-A13702A8BB9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08BBD5F-089C-8B14-9DA2-D9F9DD382C97}"/>
              </a:ext>
            </a:extLst>
          </p:cNvPr>
          <p:cNvSpPr/>
          <p:nvPr/>
        </p:nvSpPr>
        <p:spPr bwMode="auto">
          <a:xfrm>
            <a:off x="8730794" y="1617786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14195D0-14CF-EE5F-9BC3-B5006501259E}"/>
              </a:ext>
            </a:extLst>
          </p:cNvPr>
          <p:cNvGrpSpPr/>
          <p:nvPr/>
        </p:nvGrpSpPr>
        <p:grpSpPr>
          <a:xfrm>
            <a:off x="8605672" y="5282220"/>
            <a:ext cx="1704944" cy="1189128"/>
            <a:chOff x="7111406" y="5282220"/>
            <a:chExt cx="1704944" cy="1189128"/>
          </a:xfrm>
        </p:grpSpPr>
        <p:sp>
          <p:nvSpPr>
            <p:cNvPr id="33" name="Text Box 162">
              <a:extLst>
                <a:ext uri="{FF2B5EF4-FFF2-40B4-BE49-F238E27FC236}">
                  <a16:creationId xmlns:a16="http://schemas.microsoft.com/office/drawing/2014/main" id="{308534E3-A6DA-4824-A479-F197C07626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704944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DBDBDA6B-0FE9-3698-5639-26F2D9832840}"/>
                </a:ext>
              </a:extLst>
            </p:cNvPr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F498D68-CAEE-BE05-F12D-461228F2ACAA}"/>
              </a:ext>
            </a:extLst>
          </p:cNvPr>
          <p:cNvSpPr/>
          <p:nvPr/>
        </p:nvSpPr>
        <p:spPr bwMode="auto">
          <a:xfrm>
            <a:off x="7041190" y="163110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2C5305-BB23-A38F-9126-0926CAFFC4E3}"/>
              </a:ext>
            </a:extLst>
          </p:cNvPr>
          <p:cNvGrpSpPr/>
          <p:nvPr/>
        </p:nvGrpSpPr>
        <p:grpSpPr>
          <a:xfrm>
            <a:off x="6924521" y="5282220"/>
            <a:ext cx="1722175" cy="966014"/>
            <a:chOff x="5430255" y="5282220"/>
            <a:chExt cx="1965325" cy="966014"/>
          </a:xfrm>
        </p:grpSpPr>
        <p:sp>
          <p:nvSpPr>
            <p:cNvPr id="37" name="Text Box 166">
              <a:extLst>
                <a:ext uri="{FF2B5EF4-FFF2-40B4-BE49-F238E27FC236}">
                  <a16:creationId xmlns:a16="http://schemas.microsoft.com/office/drawing/2014/main" id="{591A2402-51D6-136F-1F6A-316CAE1088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B849501-6152-C564-80BE-ADEE6ED892AF}"/>
                </a:ext>
              </a:extLst>
            </p:cNvPr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385FC5FA-0FB8-89C9-EDFB-CF13D15A23DC}"/>
              </a:ext>
            </a:extLst>
          </p:cNvPr>
          <p:cNvSpPr/>
          <p:nvPr/>
        </p:nvSpPr>
        <p:spPr bwMode="auto">
          <a:xfrm>
            <a:off x="5369341" y="163110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BE2F17-D6E9-D4EC-C4EE-D7FB92E9ACF8}"/>
              </a:ext>
            </a:extLst>
          </p:cNvPr>
          <p:cNvGrpSpPr/>
          <p:nvPr/>
        </p:nvGrpSpPr>
        <p:grpSpPr>
          <a:xfrm>
            <a:off x="5248547" y="5282220"/>
            <a:ext cx="1536456" cy="958721"/>
            <a:chOff x="3754281" y="5282220"/>
            <a:chExt cx="1536456" cy="958721"/>
          </a:xfrm>
        </p:grpSpPr>
        <p:sp>
          <p:nvSpPr>
            <p:cNvPr id="41" name="Text Box 162">
              <a:extLst>
                <a:ext uri="{FF2B5EF4-FFF2-40B4-BE49-F238E27FC236}">
                  <a16:creationId xmlns:a16="http://schemas.microsoft.com/office/drawing/2014/main" id="{23224DC9-49C4-542C-7513-694134BC3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  <a:p>
              <a:pPr>
                <a:lnSpc>
                  <a:spcPct val="90000"/>
                </a:lnSpc>
              </a:pPr>
              <a:endParaRPr lang="en-US" sz="800" b="1" dirty="0">
                <a:solidFill>
                  <a:srgbClr val="0033CC"/>
                </a:solidFill>
                <a:latin typeface="Arial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B62615B0-6F69-78B8-F3D6-73572E68A403}"/>
                </a:ext>
              </a:extLst>
            </p:cNvPr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F510EB2-9B69-71CA-BDD2-BDD1BA9C757B}"/>
              </a:ext>
            </a:extLst>
          </p:cNvPr>
          <p:cNvGrpSpPr/>
          <p:nvPr/>
        </p:nvGrpSpPr>
        <p:grpSpPr>
          <a:xfrm>
            <a:off x="5581450" y="257586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44" name="Rectangle 308">
              <a:extLst>
                <a:ext uri="{FF2B5EF4-FFF2-40B4-BE49-F238E27FC236}">
                  <a16:creationId xmlns:a16="http://schemas.microsoft.com/office/drawing/2014/main" id="{61BA5ED2-37C0-FD08-FC6A-FD67A0B7BA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5" name="Rectangle 309">
              <a:extLst>
                <a:ext uri="{FF2B5EF4-FFF2-40B4-BE49-F238E27FC236}">
                  <a16:creationId xmlns:a16="http://schemas.microsoft.com/office/drawing/2014/main" id="{E9528862-1C39-205E-5B6D-4FF769617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6" name="Rectangle 310">
              <a:extLst>
                <a:ext uri="{FF2B5EF4-FFF2-40B4-BE49-F238E27FC236}">
                  <a16:creationId xmlns:a16="http://schemas.microsoft.com/office/drawing/2014/main" id="{D2F97C2D-8E5F-5E06-AFD4-DE6F232B39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47" name="Rectangle 312">
              <a:extLst>
                <a:ext uri="{FF2B5EF4-FFF2-40B4-BE49-F238E27FC236}">
                  <a16:creationId xmlns:a16="http://schemas.microsoft.com/office/drawing/2014/main" id="{795DE243-2E21-32E9-D776-CCD7E051DE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1E7AE54-25CE-5E65-3697-696BF1CE3162}"/>
              </a:ext>
            </a:extLst>
          </p:cNvPr>
          <p:cNvGrpSpPr/>
          <p:nvPr/>
        </p:nvGrpSpPr>
        <p:grpSpPr>
          <a:xfrm>
            <a:off x="5615543" y="2643376"/>
            <a:ext cx="1676215" cy="1449943"/>
            <a:chOff x="4111753" y="2643376"/>
            <a:chExt cx="1676215" cy="1449943"/>
          </a:xfrm>
        </p:grpSpPr>
        <p:sp>
          <p:nvSpPr>
            <p:cNvPr id="49" name="Rectangle 430">
              <a:extLst>
                <a:ext uri="{FF2B5EF4-FFF2-40B4-BE49-F238E27FC236}">
                  <a16:creationId xmlns:a16="http://schemas.microsoft.com/office/drawing/2014/main" id="{1D0098D1-7D5C-E876-F636-8E748D7C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0" name="Rectangle 431">
              <a:extLst>
                <a:ext uri="{FF2B5EF4-FFF2-40B4-BE49-F238E27FC236}">
                  <a16:creationId xmlns:a16="http://schemas.microsoft.com/office/drawing/2014/main" id="{4158EC5F-9958-D43F-1119-BCCDC871C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1" name="Freeform 432">
              <a:extLst>
                <a:ext uri="{FF2B5EF4-FFF2-40B4-BE49-F238E27FC236}">
                  <a16:creationId xmlns:a16="http://schemas.microsoft.com/office/drawing/2014/main" id="{3C0BCC3E-D7D9-1267-B8EE-5DE0B93BD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Freeform 433">
              <a:extLst>
                <a:ext uri="{FF2B5EF4-FFF2-40B4-BE49-F238E27FC236}">
                  <a16:creationId xmlns:a16="http://schemas.microsoft.com/office/drawing/2014/main" id="{91101E25-1976-F3E7-1241-CC9B74E296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97994B11-BBBC-D25C-A0FD-A2C8206B7DEA}"/>
              </a:ext>
            </a:extLst>
          </p:cNvPr>
          <p:cNvSpPr/>
          <p:nvPr/>
        </p:nvSpPr>
        <p:spPr bwMode="auto">
          <a:xfrm>
            <a:off x="3688615" y="1639980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4" name="Group 417">
            <a:extLst>
              <a:ext uri="{FF2B5EF4-FFF2-40B4-BE49-F238E27FC236}">
                <a16:creationId xmlns:a16="http://schemas.microsoft.com/office/drawing/2014/main" id="{BE2BCC50-60D8-FCCE-BFC5-550D91651587}"/>
              </a:ext>
            </a:extLst>
          </p:cNvPr>
          <p:cNvGrpSpPr>
            <a:grpSpLocks/>
          </p:cNvGrpSpPr>
          <p:nvPr/>
        </p:nvGrpSpPr>
        <p:grpSpPr bwMode="auto">
          <a:xfrm>
            <a:off x="3168845" y="189021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55" name="Freeform 384">
              <a:extLst>
                <a:ext uri="{FF2B5EF4-FFF2-40B4-BE49-F238E27FC236}">
                  <a16:creationId xmlns:a16="http://schemas.microsoft.com/office/drawing/2014/main" id="{8EC85E1F-5640-24D4-AE03-8E5C1B20B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6" name="Freeform 389">
              <a:extLst>
                <a:ext uri="{FF2B5EF4-FFF2-40B4-BE49-F238E27FC236}">
                  <a16:creationId xmlns:a16="http://schemas.microsoft.com/office/drawing/2014/main" id="{4F895097-5AFC-404A-BF40-55191E2E9C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7" name="Freeform 390">
              <a:extLst>
                <a:ext uri="{FF2B5EF4-FFF2-40B4-BE49-F238E27FC236}">
                  <a16:creationId xmlns:a16="http://schemas.microsoft.com/office/drawing/2014/main" id="{6DF73411-B105-FA89-FE48-52463EAC68A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8" name="Freeform 411">
              <a:extLst>
                <a:ext uri="{FF2B5EF4-FFF2-40B4-BE49-F238E27FC236}">
                  <a16:creationId xmlns:a16="http://schemas.microsoft.com/office/drawing/2014/main" id="{07271DC3-F912-F075-CF76-AEC939C8D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9" name="Freeform 415">
              <a:extLst>
                <a:ext uri="{FF2B5EF4-FFF2-40B4-BE49-F238E27FC236}">
                  <a16:creationId xmlns:a16="http://schemas.microsoft.com/office/drawing/2014/main" id="{ADF6EED3-F8CE-2668-4464-F78E46F778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0" name="Freeform 416">
              <a:extLst>
                <a:ext uri="{FF2B5EF4-FFF2-40B4-BE49-F238E27FC236}">
                  <a16:creationId xmlns:a16="http://schemas.microsoft.com/office/drawing/2014/main" id="{74574758-76D6-5D29-7C37-3689F15E4C2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56B425E-4EA1-AA7C-E0BD-6EF3725D0800}"/>
              </a:ext>
            </a:extLst>
          </p:cNvPr>
          <p:cNvGrpSpPr/>
          <p:nvPr/>
        </p:nvGrpSpPr>
        <p:grpSpPr>
          <a:xfrm>
            <a:off x="3557670" y="5282220"/>
            <a:ext cx="1684638" cy="1255261"/>
            <a:chOff x="2063404" y="5282220"/>
            <a:chExt cx="1684638" cy="1255261"/>
          </a:xfrm>
        </p:grpSpPr>
        <p:sp>
          <p:nvSpPr>
            <p:cNvPr id="62" name="Text Box 167">
              <a:extLst>
                <a:ext uri="{FF2B5EF4-FFF2-40B4-BE49-F238E27FC236}">
                  <a16:creationId xmlns:a16="http://schemas.microsoft.com/office/drawing/2014/main" id="{64C02915-D861-B12C-FE9C-9232BEA383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C764ACA0-4B75-D982-2C1D-16C206433592}"/>
                </a:ext>
              </a:extLst>
            </p:cNvPr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F078BABD-1482-0BD7-7053-9CD6FC17C004}"/>
              </a:ext>
            </a:extLst>
          </p:cNvPr>
          <p:cNvSpPr/>
          <p:nvPr/>
        </p:nvSpPr>
        <p:spPr bwMode="auto">
          <a:xfrm>
            <a:off x="2003449" y="163554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44D4AE0-3A8C-8115-B60E-385C9959DDA3}"/>
              </a:ext>
            </a:extLst>
          </p:cNvPr>
          <p:cNvGrpSpPr/>
          <p:nvPr/>
        </p:nvGrpSpPr>
        <p:grpSpPr>
          <a:xfrm>
            <a:off x="5338300" y="1899828"/>
            <a:ext cx="4243526" cy="2858608"/>
            <a:chOff x="3844034" y="1899828"/>
            <a:chExt cx="4243526" cy="285860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DE43E98-53C5-5AC9-9B1E-056717C3C37B}"/>
                </a:ext>
              </a:extLst>
            </p:cNvPr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A0B2B43D-119A-DB30-5200-FEB6E5B3517A}"/>
                </a:ext>
              </a:extLst>
            </p:cNvPr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8E621C2-3891-3283-2C9F-832D8E20C73C}"/>
              </a:ext>
            </a:extLst>
          </p:cNvPr>
          <p:cNvGrpSpPr/>
          <p:nvPr/>
        </p:nvGrpSpPr>
        <p:grpSpPr>
          <a:xfrm>
            <a:off x="1873668" y="5282220"/>
            <a:ext cx="1609200" cy="983132"/>
            <a:chOff x="379402" y="5282220"/>
            <a:chExt cx="1609200" cy="983132"/>
          </a:xfrm>
        </p:grpSpPr>
        <p:sp>
          <p:nvSpPr>
            <p:cNvPr id="71" name="Text Box 380">
              <a:extLst>
                <a:ext uri="{FF2B5EF4-FFF2-40B4-BE49-F238E27FC236}">
                  <a16:creationId xmlns:a16="http://schemas.microsoft.com/office/drawing/2014/main" id="{63B1E700-2D8B-0B22-5797-293F02EFD5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4E53CBE5-90BB-0E7B-DDE6-03834F759025}"/>
                </a:ext>
              </a:extLst>
            </p:cNvPr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73" name="Group 376">
            <a:extLst>
              <a:ext uri="{FF2B5EF4-FFF2-40B4-BE49-F238E27FC236}">
                <a16:creationId xmlns:a16="http://schemas.microsoft.com/office/drawing/2014/main" id="{E62547E0-F525-DC0C-2E8C-2ED40864E992}"/>
              </a:ext>
            </a:extLst>
          </p:cNvPr>
          <p:cNvGrpSpPr>
            <a:grpSpLocks/>
          </p:cNvGrpSpPr>
          <p:nvPr/>
        </p:nvGrpSpPr>
        <p:grpSpPr bwMode="auto">
          <a:xfrm>
            <a:off x="2144044" y="288851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DBAA6B-0116-742E-8166-4920C1E0C92B}"/>
                </a:ext>
              </a:extLst>
            </p:cNvPr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4BCA574-7D11-B87D-FD0C-C1508457DB5E}"/>
                </a:ext>
              </a:extLst>
            </p:cNvPr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D661-B57A-C23F-5791-BA67B5CE54D5}"/>
                </a:ext>
              </a:extLst>
            </p:cNvPr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04EE4E3-68BB-90E3-7106-AAD543F0E29D}"/>
                </a:ext>
              </a:extLst>
            </p:cNvPr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8" name="Rectangle 418">
            <a:extLst>
              <a:ext uri="{FF2B5EF4-FFF2-40B4-BE49-F238E27FC236}">
                <a16:creationId xmlns:a16="http://schemas.microsoft.com/office/drawing/2014/main" id="{A461A95A-1870-A55D-9E79-A47E649788D0}"/>
              </a:ext>
            </a:extLst>
          </p:cNvPr>
          <p:cNvSpPr>
            <a:spLocks noChangeArrowheads="1"/>
          </p:cNvSpPr>
          <p:nvPr/>
        </p:nvSpPr>
        <p:spPr bwMode="auto">
          <a:xfrm rot="1717673">
            <a:off x="2984705" y="272202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9" name="Rectangle 419">
            <a:extLst>
              <a:ext uri="{FF2B5EF4-FFF2-40B4-BE49-F238E27FC236}">
                <a16:creationId xmlns:a16="http://schemas.microsoft.com/office/drawing/2014/main" id="{FEA0A72C-3373-7CD0-B998-5659D8735467}"/>
              </a:ext>
            </a:extLst>
          </p:cNvPr>
          <p:cNvSpPr>
            <a:spLocks noChangeArrowheads="1"/>
          </p:cNvSpPr>
          <p:nvPr/>
        </p:nvSpPr>
        <p:spPr bwMode="auto">
          <a:xfrm rot="19983654">
            <a:off x="3063374" y="323885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0" name="Rectangle 377">
            <a:extLst>
              <a:ext uri="{FF2B5EF4-FFF2-40B4-BE49-F238E27FC236}">
                <a16:creationId xmlns:a16="http://schemas.microsoft.com/office/drawing/2014/main" id="{F63C51F0-063B-D9A7-07C4-EC88A92DD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8006" y="237888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81" name="Group 410">
            <a:extLst>
              <a:ext uri="{FF2B5EF4-FFF2-40B4-BE49-F238E27FC236}">
                <a16:creationId xmlns:a16="http://schemas.microsoft.com/office/drawing/2014/main" id="{16477B85-7C63-ECA4-3FB8-D48F2D26D15D}"/>
              </a:ext>
            </a:extLst>
          </p:cNvPr>
          <p:cNvGrpSpPr/>
          <p:nvPr/>
        </p:nvGrpSpPr>
        <p:grpSpPr>
          <a:xfrm>
            <a:off x="7532086" y="2705022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82" name="Straight Connector 452">
              <a:extLst>
                <a:ext uri="{FF2B5EF4-FFF2-40B4-BE49-F238E27FC236}">
                  <a16:creationId xmlns:a16="http://schemas.microsoft.com/office/drawing/2014/main" id="{D77ABA91-3D15-E7AC-BCF6-64A536218D52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83" name="Straight Connector 452">
              <a:extLst>
                <a:ext uri="{FF2B5EF4-FFF2-40B4-BE49-F238E27FC236}">
                  <a16:creationId xmlns:a16="http://schemas.microsoft.com/office/drawing/2014/main" id="{526046D1-5525-BBAC-B1F3-26EE8BD7AFDE}"/>
                </a:ext>
              </a:extLst>
            </p:cNvPr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84" name="Freeform 492">
              <a:extLst>
                <a:ext uri="{FF2B5EF4-FFF2-40B4-BE49-F238E27FC236}">
                  <a16:creationId xmlns:a16="http://schemas.microsoft.com/office/drawing/2014/main" id="{34722B47-F0FB-3887-D843-BA71EFA2CFB9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5" name="Freeform 492">
              <a:extLst>
                <a:ext uri="{FF2B5EF4-FFF2-40B4-BE49-F238E27FC236}">
                  <a16:creationId xmlns:a16="http://schemas.microsoft.com/office/drawing/2014/main" id="{3819A92C-DDD7-3863-BB51-0A6A7C301445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0E477C9-FB55-3151-65BC-961B85DF4116}"/>
              </a:ext>
            </a:extLst>
          </p:cNvPr>
          <p:cNvGrpSpPr/>
          <p:nvPr/>
        </p:nvGrpSpPr>
        <p:grpSpPr>
          <a:xfrm>
            <a:off x="2260694" y="1984334"/>
            <a:ext cx="5004584" cy="2753626"/>
            <a:chOff x="766428" y="1984334"/>
            <a:chExt cx="5004584" cy="2753626"/>
          </a:xfrm>
        </p:grpSpPr>
        <p:sp>
          <p:nvSpPr>
            <p:cNvPr id="87" name="Freeform 492">
              <a:extLst>
                <a:ext uri="{FF2B5EF4-FFF2-40B4-BE49-F238E27FC236}">
                  <a16:creationId xmlns:a16="http://schemas.microsoft.com/office/drawing/2014/main" id="{AB9A8BF2-3CCB-1C1F-840A-4A1461EF4D82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8" name="Freeform 448">
              <a:extLst>
                <a:ext uri="{FF2B5EF4-FFF2-40B4-BE49-F238E27FC236}">
                  <a16:creationId xmlns:a16="http://schemas.microsoft.com/office/drawing/2014/main" id="{C52C52E9-48D6-B2CF-15DA-B1272E79A973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89" name="Freeform 492">
              <a:extLst>
                <a:ext uri="{FF2B5EF4-FFF2-40B4-BE49-F238E27FC236}">
                  <a16:creationId xmlns:a16="http://schemas.microsoft.com/office/drawing/2014/main" id="{8519B87A-2C37-45E0-0FC5-4DB806092E46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0" name="Freeform 443">
              <a:extLst>
                <a:ext uri="{FF2B5EF4-FFF2-40B4-BE49-F238E27FC236}">
                  <a16:creationId xmlns:a16="http://schemas.microsoft.com/office/drawing/2014/main" id="{C7201465-17ED-FD78-E133-0A04D784D23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1" name="Freeform 492">
              <a:extLst>
                <a:ext uri="{FF2B5EF4-FFF2-40B4-BE49-F238E27FC236}">
                  <a16:creationId xmlns:a16="http://schemas.microsoft.com/office/drawing/2014/main" id="{EA883B28-1E2A-9F86-444D-9E2B643802E8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2" name="Freeform 492">
              <a:extLst>
                <a:ext uri="{FF2B5EF4-FFF2-40B4-BE49-F238E27FC236}">
                  <a16:creationId xmlns:a16="http://schemas.microsoft.com/office/drawing/2014/main" id="{FEE178CA-2DFF-4860-0F8F-7FD59B33E817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3" name="Freeform 492">
              <a:extLst>
                <a:ext uri="{FF2B5EF4-FFF2-40B4-BE49-F238E27FC236}">
                  <a16:creationId xmlns:a16="http://schemas.microsoft.com/office/drawing/2014/main" id="{4ECC3F9C-2879-6786-9839-050F925D6C9E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4" name="Freeform 492">
              <a:extLst>
                <a:ext uri="{FF2B5EF4-FFF2-40B4-BE49-F238E27FC236}">
                  <a16:creationId xmlns:a16="http://schemas.microsoft.com/office/drawing/2014/main" id="{C1BDADFE-F7A9-32D2-2A51-6D4DF43B6ECC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5" name="Freeform 492">
              <a:extLst>
                <a:ext uri="{FF2B5EF4-FFF2-40B4-BE49-F238E27FC236}">
                  <a16:creationId xmlns:a16="http://schemas.microsoft.com/office/drawing/2014/main" id="{42199884-0834-D426-9074-884DD3A76F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>
              <a:extLst>
                <a:ext uri="{FF2B5EF4-FFF2-40B4-BE49-F238E27FC236}">
                  <a16:creationId xmlns:a16="http://schemas.microsoft.com/office/drawing/2014/main" id="{4F84FA27-F444-1F48-902C-202D839A4CBA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>
              <a:extLst>
                <a:ext uri="{FF2B5EF4-FFF2-40B4-BE49-F238E27FC236}">
                  <a16:creationId xmlns:a16="http://schemas.microsoft.com/office/drawing/2014/main" id="{12B774D1-A4D2-9A57-D144-C110702B0CFD}"/>
                </a:ext>
              </a:extLst>
            </p:cNvPr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DECB7C0-670B-3B68-1271-09566E120522}"/>
              </a:ext>
            </a:extLst>
          </p:cNvPr>
          <p:cNvGrpSpPr/>
          <p:nvPr/>
        </p:nvGrpSpPr>
        <p:grpSpPr>
          <a:xfrm>
            <a:off x="2142470" y="1970299"/>
            <a:ext cx="7794467" cy="2754522"/>
            <a:chOff x="648204" y="1970299"/>
            <a:chExt cx="7794467" cy="2754522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8A4C83F4-22C2-47F1-3575-B53C19E1BF22}"/>
                </a:ext>
              </a:extLst>
            </p:cNvPr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103" name="Group 411">
                <a:extLst>
                  <a:ext uri="{FF2B5EF4-FFF2-40B4-BE49-F238E27FC236}">
                    <a16:creationId xmlns:a16="http://schemas.microsoft.com/office/drawing/2014/main" id="{4CF44100-12A1-2A4D-1B01-254BB6AC3988}"/>
                  </a:ext>
                </a:extLst>
              </p:cNvPr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113" name="Straight Connector 452">
                  <a:extLst>
                    <a:ext uri="{FF2B5EF4-FFF2-40B4-BE49-F238E27FC236}">
                      <a16:creationId xmlns:a16="http://schemas.microsoft.com/office/drawing/2014/main" id="{92F038B9-D0F8-886B-9833-6608C814E99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Straight Connector 452">
                  <a:extLst>
                    <a:ext uri="{FF2B5EF4-FFF2-40B4-BE49-F238E27FC236}">
                      <a16:creationId xmlns:a16="http://schemas.microsoft.com/office/drawing/2014/main" id="{C31F9BFC-40B5-F29D-8ED9-56F7D6D65A7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115" name="Freeform 492">
                  <a:extLst>
                    <a:ext uri="{FF2B5EF4-FFF2-40B4-BE49-F238E27FC236}">
                      <a16:creationId xmlns:a16="http://schemas.microsoft.com/office/drawing/2014/main" id="{232C03A1-9C1B-E616-275B-E8E0A4A44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16" name="Freeform 492">
                  <a:extLst>
                    <a:ext uri="{FF2B5EF4-FFF2-40B4-BE49-F238E27FC236}">
                      <a16:creationId xmlns:a16="http://schemas.microsoft.com/office/drawing/2014/main" id="{366C8138-6E72-2C7F-D71E-FA82AFD760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04" name="Freeform 492">
                <a:extLst>
                  <a:ext uri="{FF2B5EF4-FFF2-40B4-BE49-F238E27FC236}">
                    <a16:creationId xmlns:a16="http://schemas.microsoft.com/office/drawing/2014/main" id="{A5DD95DA-B8C8-3CE2-7836-7F9A5A357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492">
                <a:extLst>
                  <a:ext uri="{FF2B5EF4-FFF2-40B4-BE49-F238E27FC236}">
                    <a16:creationId xmlns:a16="http://schemas.microsoft.com/office/drawing/2014/main" id="{728793E4-661C-7B1E-0C4B-E205BF860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492">
                <a:extLst>
                  <a:ext uri="{FF2B5EF4-FFF2-40B4-BE49-F238E27FC236}">
                    <a16:creationId xmlns:a16="http://schemas.microsoft.com/office/drawing/2014/main" id="{A441433F-81D6-EE93-4D24-99C9D7CDA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492">
                <a:extLst>
                  <a:ext uri="{FF2B5EF4-FFF2-40B4-BE49-F238E27FC236}">
                    <a16:creationId xmlns:a16="http://schemas.microsoft.com/office/drawing/2014/main" id="{50A801BD-30A6-148E-71B5-2C6F39A3A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492">
                <a:extLst>
                  <a:ext uri="{FF2B5EF4-FFF2-40B4-BE49-F238E27FC236}">
                    <a16:creationId xmlns:a16="http://schemas.microsoft.com/office/drawing/2014/main" id="{A64A46ED-249B-854F-CB13-8390CDA27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492">
                <a:extLst>
                  <a:ext uri="{FF2B5EF4-FFF2-40B4-BE49-F238E27FC236}">
                    <a16:creationId xmlns:a16="http://schemas.microsoft.com/office/drawing/2014/main" id="{AB793F45-A608-B857-BBC8-D82B373681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492">
                <a:extLst>
                  <a:ext uri="{FF2B5EF4-FFF2-40B4-BE49-F238E27FC236}">
                    <a16:creationId xmlns:a16="http://schemas.microsoft.com/office/drawing/2014/main" id="{BD9F259C-3FE0-7D37-54B7-41AFA5B84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66EB5A03-D619-66B4-0BAD-5E3E34D071EA}"/>
                  </a:ext>
                </a:extLst>
              </p:cNvPr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492">
                <a:extLst>
                  <a:ext uri="{FF2B5EF4-FFF2-40B4-BE49-F238E27FC236}">
                    <a16:creationId xmlns:a16="http://schemas.microsoft.com/office/drawing/2014/main" id="{13CB3509-F854-0574-9D64-D106AF7AFF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00" name="Straight Connector 520">
              <a:extLst>
                <a:ext uri="{FF2B5EF4-FFF2-40B4-BE49-F238E27FC236}">
                  <a16:creationId xmlns:a16="http://schemas.microsoft.com/office/drawing/2014/main" id="{91E7852B-34BC-985C-4FB1-168DF4B51B1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1" name="Straight Connector 520">
              <a:extLst>
                <a:ext uri="{FF2B5EF4-FFF2-40B4-BE49-F238E27FC236}">
                  <a16:creationId xmlns:a16="http://schemas.microsoft.com/office/drawing/2014/main" id="{75FA803D-9241-FA40-CB1B-FF64005933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102" name="Freeform 492">
              <a:extLst>
                <a:ext uri="{FF2B5EF4-FFF2-40B4-BE49-F238E27FC236}">
                  <a16:creationId xmlns:a16="http://schemas.microsoft.com/office/drawing/2014/main" id="{9658E0EE-2336-0C29-6866-D76EAEE3C8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17" name="AutoShape 5">
            <a:extLst>
              <a:ext uri="{FF2B5EF4-FFF2-40B4-BE49-F238E27FC236}">
                <a16:creationId xmlns:a16="http://schemas.microsoft.com/office/drawing/2014/main" id="{BA55EB41-D3F3-1F3C-1930-A0FC67B28CA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708330" y="171440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F183177-A4C8-683C-2854-9815FC1AE68B}"/>
              </a:ext>
            </a:extLst>
          </p:cNvPr>
          <p:cNvGrpSpPr/>
          <p:nvPr/>
        </p:nvGrpSpPr>
        <p:grpSpPr>
          <a:xfrm>
            <a:off x="1937384" y="1767504"/>
            <a:ext cx="8373232" cy="3360741"/>
            <a:chOff x="443118" y="1767504"/>
            <a:chExt cx="8373232" cy="3360741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99B0185A-2512-F854-A8E4-C82B56184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1EBE970E-5A40-8F35-73B2-0ACB0A371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1" name="Picture 9">
              <a:extLst>
                <a:ext uri="{FF2B5EF4-FFF2-40B4-BE49-F238E27FC236}">
                  <a16:creationId xmlns:a16="http://schemas.microsoft.com/office/drawing/2014/main" id="{8435A701-174F-79E9-AD2A-715DB5A70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DC60482-1B90-4D47-F177-2F78098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2DD194ED-D5A5-1300-2DFE-5D1309CA5F9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C5F4FF59-2928-848D-CB7C-1852AD9C3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704F0E78-9B9A-A04F-B703-1C765B199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8E9712FE-E0DA-3CC0-281A-BABF10370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7" name="Picture 10">
              <a:extLst>
                <a:ext uri="{FF2B5EF4-FFF2-40B4-BE49-F238E27FC236}">
                  <a16:creationId xmlns:a16="http://schemas.microsoft.com/office/drawing/2014/main" id="{DA402B63-8974-7E6B-802F-7020B46132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75E0671E-A40B-6608-AFFA-86D1CFF5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475C0039-BDD8-04EA-443F-FCBD66D71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FA002929-0592-44A2-2059-32678F098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31" name="Group 370">
              <a:extLst>
                <a:ext uri="{FF2B5EF4-FFF2-40B4-BE49-F238E27FC236}">
                  <a16:creationId xmlns:a16="http://schemas.microsoft.com/office/drawing/2014/main" id="{BDC0A549-A14C-26E6-64FA-71940BA85896}"/>
                </a:ext>
              </a:extLst>
            </p:cNvPr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51" name="Rounded Rectangle 150">
                <a:extLst>
                  <a:ext uri="{FF2B5EF4-FFF2-40B4-BE49-F238E27FC236}">
                    <a16:creationId xmlns:a16="http://schemas.microsoft.com/office/drawing/2014/main" id="{04B55027-B466-B5CD-1B7A-5DC221AF8AF0}"/>
                  </a:ext>
                </a:extLst>
              </p:cNvPr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83232FD-8EFC-EB0A-81EE-798BAB6AB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DEF6C226-75CD-E608-DC31-DB2A19F00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32" name="Group 371">
              <a:extLst>
                <a:ext uri="{FF2B5EF4-FFF2-40B4-BE49-F238E27FC236}">
                  <a16:creationId xmlns:a16="http://schemas.microsoft.com/office/drawing/2014/main" id="{885CE202-B2E6-6267-1592-67B1FC16CFC8}"/>
                </a:ext>
              </a:extLst>
            </p:cNvPr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48" name="Rounded Rectangle 147">
                <a:extLst>
                  <a:ext uri="{FF2B5EF4-FFF2-40B4-BE49-F238E27FC236}">
                    <a16:creationId xmlns:a16="http://schemas.microsoft.com/office/drawing/2014/main" id="{1914F572-6C80-6FCD-484E-4E999D8D484C}"/>
                  </a:ext>
                </a:extLst>
              </p:cNvPr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D13D327D-DCA9-DC0D-B5ED-5F50A542F3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B99D686-725D-48F2-9483-33D16387B3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33" name="Group 384">
              <a:extLst>
                <a:ext uri="{FF2B5EF4-FFF2-40B4-BE49-F238E27FC236}">
                  <a16:creationId xmlns:a16="http://schemas.microsoft.com/office/drawing/2014/main" id="{EEA64EE7-56B9-0937-3522-C6357684579B}"/>
                </a:ext>
              </a:extLst>
            </p:cNvPr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45" name="Rounded Rectangle 144">
                <a:extLst>
                  <a:ext uri="{FF2B5EF4-FFF2-40B4-BE49-F238E27FC236}">
                    <a16:creationId xmlns:a16="http://schemas.microsoft.com/office/drawing/2014/main" id="{B493AB78-788E-31BD-41DE-2D5DD6B4E3D2}"/>
                  </a:ext>
                </a:extLst>
              </p:cNvPr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BC6F923E-1D6C-8F4A-F9C4-05114E0D1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7" name="Picture 146">
                <a:extLst>
                  <a:ext uri="{FF2B5EF4-FFF2-40B4-BE49-F238E27FC236}">
                    <a16:creationId xmlns:a16="http://schemas.microsoft.com/office/drawing/2014/main" id="{F2858CF6-696C-4326-E3D6-45612A431C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4" name="Group 389">
              <a:extLst>
                <a:ext uri="{FF2B5EF4-FFF2-40B4-BE49-F238E27FC236}">
                  <a16:creationId xmlns:a16="http://schemas.microsoft.com/office/drawing/2014/main" id="{42B1221F-FD84-20DD-6780-D756A0D7F9B0}"/>
                </a:ext>
              </a:extLst>
            </p:cNvPr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42" name="Rounded Rectangle 141">
                <a:extLst>
                  <a:ext uri="{FF2B5EF4-FFF2-40B4-BE49-F238E27FC236}">
                    <a16:creationId xmlns:a16="http://schemas.microsoft.com/office/drawing/2014/main" id="{A2CBE9BF-A936-C275-854F-BD8A3B61DA21}"/>
                  </a:ext>
                </a:extLst>
              </p:cNvPr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582A569-9735-6CEF-BE41-FB02992AE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44" name="Picture 143">
                <a:extLst>
                  <a:ext uri="{FF2B5EF4-FFF2-40B4-BE49-F238E27FC236}">
                    <a16:creationId xmlns:a16="http://schemas.microsoft.com/office/drawing/2014/main" id="{4520C81E-9A7A-CF6A-DA9C-4389ADED54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35" name="Group 394">
              <a:extLst>
                <a:ext uri="{FF2B5EF4-FFF2-40B4-BE49-F238E27FC236}">
                  <a16:creationId xmlns:a16="http://schemas.microsoft.com/office/drawing/2014/main" id="{10ACC347-09BD-228B-75EE-10D04DECBC0A}"/>
                </a:ext>
              </a:extLst>
            </p:cNvPr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38" name="Group 390">
                <a:extLst>
                  <a:ext uri="{FF2B5EF4-FFF2-40B4-BE49-F238E27FC236}">
                    <a16:creationId xmlns:a16="http://schemas.microsoft.com/office/drawing/2014/main" id="{27A3979F-AA7A-B37C-2AAC-BCB4440443D1}"/>
                  </a:ext>
                </a:extLst>
              </p:cNvPr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40" name="Rounded Rectangle 139">
                  <a:extLst>
                    <a:ext uri="{FF2B5EF4-FFF2-40B4-BE49-F238E27FC236}">
                      <a16:creationId xmlns:a16="http://schemas.microsoft.com/office/drawing/2014/main" id="{76AB8FE9-330B-08FB-E4CC-80458B5D3F31}"/>
                    </a:ext>
                  </a:extLst>
                </p:cNvPr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F7B991C3-7699-7AE7-2590-87C4EA2C83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FA0E6A00-3F4A-BF46-970A-2FC4BFAA67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6" name="Picture 135">
              <a:extLst>
                <a:ext uri="{FF2B5EF4-FFF2-40B4-BE49-F238E27FC236}">
                  <a16:creationId xmlns:a16="http://schemas.microsoft.com/office/drawing/2014/main" id="{98778DE5-D89C-C9B8-4FC4-15DA13CAD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8D405CB3-DE80-D546-4B1A-77D1CF4B3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9D37DF0-91D8-6943-6C9B-7EB3D7D6BF3D}"/>
              </a:ext>
            </a:extLst>
          </p:cNvPr>
          <p:cNvGrpSpPr/>
          <p:nvPr/>
        </p:nvGrpSpPr>
        <p:grpSpPr>
          <a:xfrm>
            <a:off x="7464501" y="772675"/>
            <a:ext cx="3005427" cy="1322463"/>
            <a:chOff x="5970235" y="772675"/>
            <a:chExt cx="3005427" cy="1322463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9FCB4EB1-5E1B-170A-E843-24FE46DF7229}"/>
                </a:ext>
              </a:extLst>
            </p:cNvPr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157" name="AutoShape 5">
                <a:extLst>
                  <a:ext uri="{FF2B5EF4-FFF2-40B4-BE49-F238E27FC236}">
                    <a16:creationId xmlns:a16="http://schemas.microsoft.com/office/drawing/2014/main" id="{B44D9E22-0EBB-17B5-7215-94282401F4F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Text Box 379">
                <a:extLst>
                  <a:ext uri="{FF2B5EF4-FFF2-40B4-BE49-F238E27FC236}">
                    <a16:creationId xmlns:a16="http://schemas.microsoft.com/office/drawing/2014/main" id="{1B4D0501-19D4-DECE-CE75-2B4F6FAABB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159" name="Arc 158">
                <a:extLst>
                  <a:ext uri="{FF2B5EF4-FFF2-40B4-BE49-F238E27FC236}">
                    <a16:creationId xmlns:a16="http://schemas.microsoft.com/office/drawing/2014/main" id="{9AE24D85-4B85-698C-B4FD-A471DDF293E9}"/>
                  </a:ext>
                </a:extLst>
              </p:cNvPr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070BF376-837C-A1B3-C121-2FF40BA32755}"/>
                  </a:ext>
                </a:extLst>
              </p:cNvPr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1B5D8E2B-04CB-107A-8EF9-3D00E4C46DD9}"/>
                </a:ext>
              </a:extLst>
            </p:cNvPr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161" name="Group 430">
            <a:extLst>
              <a:ext uri="{FF2B5EF4-FFF2-40B4-BE49-F238E27FC236}">
                <a16:creationId xmlns:a16="http://schemas.microsoft.com/office/drawing/2014/main" id="{FD0E46EB-0FB8-2F0B-2FF7-853E17426035}"/>
              </a:ext>
            </a:extLst>
          </p:cNvPr>
          <p:cNvGrpSpPr/>
          <p:nvPr/>
        </p:nvGrpSpPr>
        <p:grpSpPr>
          <a:xfrm>
            <a:off x="2320719" y="893688"/>
            <a:ext cx="6045790" cy="685800"/>
            <a:chOff x="542273" y="6291309"/>
            <a:chExt cx="6045790" cy="685800"/>
          </a:xfrm>
        </p:grpSpPr>
        <p:sp>
          <p:nvSpPr>
            <p:cNvPr id="162" name="Rectangle 2">
              <a:extLst>
                <a:ext uri="{FF2B5EF4-FFF2-40B4-BE49-F238E27FC236}">
                  <a16:creationId xmlns:a16="http://schemas.microsoft.com/office/drawing/2014/main" id="{8DE34EA5-6896-A18A-C24A-CCE417D53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sz="1800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163" name="Group 323">
              <a:extLst>
                <a:ext uri="{FF2B5EF4-FFF2-40B4-BE49-F238E27FC236}">
                  <a16:creationId xmlns:a16="http://schemas.microsoft.com/office/drawing/2014/main" id="{76ECA714-7933-94A7-86B8-3F674CA14805}"/>
                </a:ext>
              </a:extLst>
            </p:cNvPr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0946EAD3-5C1E-1CCD-4528-B73788129163}"/>
                  </a:ext>
                </a:extLst>
              </p:cNvPr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165" name="Left Brace 164">
                <a:extLst>
                  <a:ext uri="{FF2B5EF4-FFF2-40B4-BE49-F238E27FC236}">
                    <a16:creationId xmlns:a16="http://schemas.microsoft.com/office/drawing/2014/main" id="{829F0892-EACA-5092-6FE5-EB7A2A885596}"/>
                  </a:ext>
                </a:extLst>
              </p:cNvPr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15D8847-EC6F-8E7F-E1B9-7B7BBC1AD19B}"/>
              </a:ext>
            </a:extLst>
          </p:cNvPr>
          <p:cNvSpPr/>
          <p:nvPr/>
        </p:nvSpPr>
        <p:spPr bwMode="auto">
          <a:xfrm>
            <a:off x="5335078" y="1776934"/>
            <a:ext cx="1468161" cy="4959828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CE83027-3F1A-1538-4DFC-47109967649F}"/>
              </a:ext>
            </a:extLst>
          </p:cNvPr>
          <p:cNvSpPr/>
          <p:nvPr/>
        </p:nvSpPr>
        <p:spPr bwMode="auto">
          <a:xfrm>
            <a:off x="6793133" y="2598787"/>
            <a:ext cx="1252913" cy="1548696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FF99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A5685E-4988-12BB-E28F-72AA2DCA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375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Organization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Structures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602C1-F627-A844-857B-C5DBA95344AA}"/>
              </a:ext>
            </a:extLst>
          </p:cNvPr>
          <p:cNvSpPr/>
          <p:nvPr/>
        </p:nvSpPr>
        <p:spPr>
          <a:xfrm>
            <a:off x="347327" y="1272231"/>
            <a:ext cx="4704175" cy="513556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Member Space Agencies: NASA, ESA, CNES, DLR, JAXA, ISA, CSA, CNSA, INPE, ROSCOSMOS, UKSA 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Management Council (CMC), members are the Heads of Delegation of the 11 civilian space agencies.  Sami </a:t>
            </a:r>
            <a:r>
              <a:rPr lang="en-US" sz="1500" b="1" dirty="0" err="1"/>
              <a:t>Asmar</a:t>
            </a:r>
            <a:r>
              <a:rPr lang="en-US" sz="1500" b="1" dirty="0"/>
              <a:t> (NASA/JPL) is the General Secretary.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CCSDS Engineering Steering Group (CESG), members consist of the six Area Directors and their Deputies.  Klaus-Juergen Schulz (ESA) is the Chair, Tim Pham (NASA/JPL) is the Deputy Chair.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Area Directors: Systems Engineering  Area, Peter Shames (NASA/JPL); Mission Operations and Information Management Area, Daniel Fischer; (ESA), Cross Support Services Area, Erik Barkley (NASA/JPL), Spacecraft Onboard Services Area, Jonathan Wilmot (NASA); Space Link Services Area, Ignacio Sanchez (ESA); Space Internetworking Services Area, Tomaso de Cola (DLR).</a:t>
            </a:r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endParaRPr lang="en-US" sz="1500" b="1" dirty="0"/>
          </a:p>
          <a:p>
            <a:pPr marL="230188" indent="-230188" eaLnBrk="0" fontAlgn="base" hangingPunct="0">
              <a:lnSpc>
                <a:spcPct val="80000"/>
              </a:lnSpc>
              <a:spcBef>
                <a:spcPct val="10000"/>
              </a:spcBef>
              <a:spcAft>
                <a:spcPct val="100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1500" b="1" dirty="0"/>
              <a:t>Participants: Member &amp; Observer space agencies, Associate organizations (research &amp; commercial), and Liaisons with other standards bodies (ISO, AIAA, ECSS, OMG, </a:t>
            </a:r>
            <a:r>
              <a:rPr lang="en-US" sz="1500" b="1" dirty="0" err="1"/>
              <a:t>etc</a:t>
            </a:r>
            <a:r>
              <a:rPr lang="en-US" sz="1500" b="1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7DE4C-E00E-B7BE-7006-B1CE87651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042400" y="6473826"/>
            <a:ext cx="2844800" cy="23177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C6DE6701-7125-43E0-8268-7390181182C0}" type="slidenum">
              <a:rPr lang="en-US" kern="1200">
                <a:latin typeface="+mn-lt"/>
                <a:ea typeface="+mn-ea"/>
                <a:cs typeface="+mn-cs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2</a:t>
            </a:fld>
            <a:endParaRPr lang="en-US" kern="1200">
              <a:latin typeface="+mn-lt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503968-71B7-1761-7FD5-7C593ADDDE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11747" r="7480" b="6564"/>
          <a:stretch/>
        </p:blipFill>
        <p:spPr>
          <a:xfrm>
            <a:off x="6816503" y="860007"/>
            <a:ext cx="4832226" cy="590705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4E2E108-E8AD-B5EB-CD65-81EF0E57757D}"/>
              </a:ext>
            </a:extLst>
          </p:cNvPr>
          <p:cNvCxnSpPr>
            <a:cxnSpLocks/>
          </p:cNvCxnSpPr>
          <p:nvPr/>
        </p:nvCxnSpPr>
        <p:spPr>
          <a:xfrm flipV="1">
            <a:off x="5051502" y="1037063"/>
            <a:ext cx="2676293" cy="97679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512BFBB-6AB4-70A6-84E4-1003B83B31F9}"/>
              </a:ext>
            </a:extLst>
          </p:cNvPr>
          <p:cNvCxnSpPr>
            <a:cxnSpLocks/>
          </p:cNvCxnSpPr>
          <p:nvPr/>
        </p:nvCxnSpPr>
        <p:spPr>
          <a:xfrm flipV="1">
            <a:off x="4887686" y="1739590"/>
            <a:ext cx="1850436" cy="118866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63F5AC7-5D95-210F-5C18-7746C6400368}"/>
              </a:ext>
            </a:extLst>
          </p:cNvPr>
          <p:cNvCxnSpPr>
            <a:cxnSpLocks/>
          </p:cNvCxnSpPr>
          <p:nvPr/>
        </p:nvCxnSpPr>
        <p:spPr>
          <a:xfrm flipV="1">
            <a:off x="4887686" y="2536371"/>
            <a:ext cx="1719943" cy="13933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0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15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5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59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0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1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2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3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5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2149461" y="2019960"/>
            <a:ext cx="7794467" cy="2754522"/>
            <a:chOff x="648204" y="1970299"/>
            <a:chExt cx="7794467" cy="2754522"/>
          </a:xfrm>
        </p:grpSpPr>
        <p:cxnSp>
          <p:nvCxnSpPr>
            <p:cNvPr id="45" name="Straight Connector 452"/>
            <p:cNvCxnSpPr>
              <a:cxnSpLocks noChangeShapeType="1"/>
            </p:cNvCxnSpPr>
            <p:nvPr/>
          </p:nvCxnSpPr>
          <p:spPr bwMode="ltGray">
            <a:xfrm>
              <a:off x="6021329" y="2741109"/>
              <a:ext cx="1479482" cy="4216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46" name="Straight Connector 452"/>
            <p:cNvCxnSpPr>
              <a:cxnSpLocks noChangeShapeType="1"/>
            </p:cNvCxnSpPr>
            <p:nvPr/>
          </p:nvCxnSpPr>
          <p:spPr bwMode="ltGray">
            <a:xfrm>
              <a:off x="6056635" y="4010293"/>
              <a:ext cx="1681187" cy="0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7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cxnSp>
          <p:nvCxnSpPr>
            <p:cNvPr id="88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</p:cxnSp>
        <p:sp>
          <p:nvSpPr>
            <p:cNvPr id="95" name="Freeform 492"/>
            <p:cNvSpPr>
              <a:spLocks noChangeArrowheads="1"/>
            </p:cNvSpPr>
            <p:nvPr/>
          </p:nvSpPr>
          <p:spPr bwMode="auto">
            <a:xfrm flipV="1">
              <a:off x="2548843" y="1970299"/>
              <a:ext cx="1248991" cy="751276"/>
            </a:xfrm>
            <a:custGeom>
              <a:avLst/>
              <a:gdLst>
                <a:gd name="T0" fmla="*/ 1259681 w 1259681"/>
                <a:gd name="T1" fmla="*/ 0 h 893864"/>
                <a:gd name="T2" fmla="*/ 831056 w 1259681"/>
                <a:gd name="T3" fmla="*/ 677344 h 893864"/>
                <a:gd name="T4" fmla="*/ 0 w 1259681"/>
                <a:gd name="T5" fmla="*/ 690441 h 893864"/>
                <a:gd name="T6" fmla="*/ 0 60000 65536"/>
                <a:gd name="T7" fmla="*/ 0 60000 65536"/>
                <a:gd name="T8" fmla="*/ 0 60000 65536"/>
                <a:gd name="T9" fmla="*/ 0 w 1259681"/>
                <a:gd name="T10" fmla="*/ 0 h 893864"/>
                <a:gd name="T11" fmla="*/ 1259681 w 1259681"/>
                <a:gd name="T12" fmla="*/ 893864 h 8938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59681" h="893864">
                  <a:moveTo>
                    <a:pt x="1259681" y="0"/>
                  </a:moveTo>
                  <a:lnTo>
                    <a:pt x="831056" y="876906"/>
                  </a:lnTo>
                  <a:lnTo>
                    <a:pt x="0" y="893864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6" name="Freeform 492"/>
            <p:cNvSpPr>
              <a:spLocks noChangeArrowheads="1"/>
            </p:cNvSpPr>
            <p:nvPr/>
          </p:nvSpPr>
          <p:spPr bwMode="auto">
            <a:xfrm flipV="1">
              <a:off x="1609148" y="2481371"/>
              <a:ext cx="2200491" cy="242239"/>
            </a:xfrm>
            <a:custGeom>
              <a:avLst/>
              <a:gdLst>
                <a:gd name="T0" fmla="*/ 2219325 w 2219325"/>
                <a:gd name="T1" fmla="*/ 0 h 288215"/>
                <a:gd name="T2" fmla="*/ 1790715 w 2219325"/>
                <a:gd name="T3" fmla="*/ 207655 h 288215"/>
                <a:gd name="T4" fmla="*/ 0 w 2219325"/>
                <a:gd name="T5" fmla="*/ 222625 h 288215"/>
                <a:gd name="T6" fmla="*/ 0 60000 65536"/>
                <a:gd name="T7" fmla="*/ 0 60000 65536"/>
                <a:gd name="T8" fmla="*/ 0 60000 65536"/>
                <a:gd name="T9" fmla="*/ 0 w 2219325"/>
                <a:gd name="T10" fmla="*/ 0 h 288215"/>
                <a:gd name="T11" fmla="*/ 2219325 w 2219325"/>
                <a:gd name="T12" fmla="*/ 288215 h 2882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9325" h="288215">
                  <a:moveTo>
                    <a:pt x="2219325" y="0"/>
                  </a:moveTo>
                  <a:lnTo>
                    <a:pt x="1790700" y="268835"/>
                  </a:lnTo>
                  <a:lnTo>
                    <a:pt x="0" y="288215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7" name="Freeform 492"/>
            <p:cNvSpPr>
              <a:spLocks noChangeArrowheads="1"/>
            </p:cNvSpPr>
            <p:nvPr/>
          </p:nvSpPr>
          <p:spPr bwMode="auto">
            <a:xfrm flipV="1">
              <a:off x="648204" y="3625684"/>
              <a:ext cx="3104769" cy="342010"/>
            </a:xfrm>
            <a:custGeom>
              <a:avLst/>
              <a:gdLst>
                <a:gd name="T0" fmla="*/ 3131343 w 3131343"/>
                <a:gd name="T1" fmla="*/ 0 h 406921"/>
                <a:gd name="T2" fmla="*/ 2105025 w 3131343"/>
                <a:gd name="T3" fmla="*/ 303103 h 406921"/>
                <a:gd name="T4" fmla="*/ 0 w 3131343"/>
                <a:gd name="T5" fmla="*/ 314328 h 406921"/>
                <a:gd name="T6" fmla="*/ 0 60000 65536"/>
                <a:gd name="T7" fmla="*/ 0 60000 65536"/>
                <a:gd name="T8" fmla="*/ 0 60000 65536"/>
                <a:gd name="T9" fmla="*/ 0 w 3131343"/>
                <a:gd name="T10" fmla="*/ 0 h 406921"/>
                <a:gd name="T11" fmla="*/ 3131343 w 3131343"/>
                <a:gd name="T12" fmla="*/ 406921 h 4069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31343" h="406921">
                  <a:moveTo>
                    <a:pt x="3131343" y="0"/>
                  </a:moveTo>
                  <a:lnTo>
                    <a:pt x="2105024" y="392387"/>
                  </a:lnTo>
                  <a:lnTo>
                    <a:pt x="0" y="406921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8" name="Freeform 492"/>
            <p:cNvSpPr>
              <a:spLocks noChangeArrowheads="1"/>
            </p:cNvSpPr>
            <p:nvPr/>
          </p:nvSpPr>
          <p:spPr bwMode="auto">
            <a:xfrm flipV="1">
              <a:off x="915002" y="3961586"/>
              <a:ext cx="2835611" cy="358423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59881" h="426449">
                  <a:moveTo>
                    <a:pt x="2859881" y="426449"/>
                  </a:moveTo>
                  <a:lnTo>
                    <a:pt x="1924049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99" name="Freeform 492"/>
            <p:cNvSpPr>
              <a:spLocks noChangeArrowheads="1"/>
            </p:cNvSpPr>
            <p:nvPr/>
          </p:nvSpPr>
          <p:spPr bwMode="auto">
            <a:xfrm flipV="1">
              <a:off x="913288" y="2735828"/>
              <a:ext cx="2891629" cy="377879"/>
            </a:xfrm>
            <a:custGeom>
              <a:avLst/>
              <a:gdLst>
                <a:gd name="T0" fmla="*/ 2993231 w 2993231"/>
                <a:gd name="T1" fmla="*/ 344374 h 445830"/>
                <a:gd name="T2" fmla="*/ 2469357 w 2993231"/>
                <a:gd name="T3" fmla="*/ 0 h 445830"/>
                <a:gd name="T4" fmla="*/ 0 w 2993231"/>
                <a:gd name="T5" fmla="*/ 1870 h 445830"/>
                <a:gd name="T6" fmla="*/ 0 60000 65536"/>
                <a:gd name="T7" fmla="*/ 0 60000 65536"/>
                <a:gd name="T8" fmla="*/ 0 60000 65536"/>
                <a:gd name="T9" fmla="*/ 0 w 2993231"/>
                <a:gd name="T10" fmla="*/ 0 h 445830"/>
                <a:gd name="T11" fmla="*/ 2993231 w 2993231"/>
                <a:gd name="T12" fmla="*/ 445830 h 445830"/>
                <a:gd name="connsiteX0" fmla="*/ 2993231 w 2993231"/>
                <a:gd name="connsiteY0" fmla="*/ 445830 h 445830"/>
                <a:gd name="connsiteX1" fmla="*/ 2469356 w 2993231"/>
                <a:gd name="connsiteY1" fmla="*/ 0 h 445830"/>
                <a:gd name="connsiteX2" fmla="*/ 353301 w 2993231"/>
                <a:gd name="connsiteY2" fmla="*/ 1898 h 445830"/>
                <a:gd name="connsiteX3" fmla="*/ 0 w 2993231"/>
                <a:gd name="connsiteY3" fmla="*/ 2421 h 445830"/>
                <a:gd name="connsiteX0" fmla="*/ 2916379 w 2916379"/>
                <a:gd name="connsiteY0" fmla="*/ 445830 h 445830"/>
                <a:gd name="connsiteX1" fmla="*/ 2392504 w 2916379"/>
                <a:gd name="connsiteY1" fmla="*/ 0 h 445830"/>
                <a:gd name="connsiteX2" fmla="*/ 276449 w 2916379"/>
                <a:gd name="connsiteY2" fmla="*/ 1898 h 445830"/>
                <a:gd name="connsiteX3" fmla="*/ 0 w 2916379"/>
                <a:gd name="connsiteY3" fmla="*/ 268742 h 445830"/>
                <a:gd name="connsiteX0" fmla="*/ 2916379 w 2916379"/>
                <a:gd name="connsiteY0" fmla="*/ 449598 h 449598"/>
                <a:gd name="connsiteX1" fmla="*/ 2392504 w 2916379"/>
                <a:gd name="connsiteY1" fmla="*/ 3768 h 449598"/>
                <a:gd name="connsiteX2" fmla="*/ 468580 w 2916379"/>
                <a:gd name="connsiteY2" fmla="*/ 0 h 449598"/>
                <a:gd name="connsiteX3" fmla="*/ 0 w 2916379"/>
                <a:gd name="connsiteY3" fmla="*/ 272510 h 449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6379" h="449598">
                  <a:moveTo>
                    <a:pt x="2916379" y="449598"/>
                  </a:moveTo>
                  <a:lnTo>
                    <a:pt x="2392504" y="3768"/>
                  </a:lnTo>
                  <a:lnTo>
                    <a:pt x="468580" y="0"/>
                  </a:lnTo>
                  <a:lnTo>
                    <a:pt x="0" y="27251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7693201" y="2743203"/>
              <a:ext cx="749470" cy="1225118"/>
            </a:xfrm>
            <a:custGeom>
              <a:avLst/>
              <a:gdLst>
                <a:gd name="connsiteX0" fmla="*/ 0 w 1145219"/>
                <a:gd name="connsiteY0" fmla="*/ 0 h 1269506"/>
                <a:gd name="connsiteX1" fmla="*/ 1145219 w 1145219"/>
                <a:gd name="connsiteY1" fmla="*/ 8877 h 1269506"/>
                <a:gd name="connsiteX2" fmla="*/ 1136341 w 1145219"/>
                <a:gd name="connsiteY2" fmla="*/ 1269506 h 1269506"/>
                <a:gd name="connsiteX3" fmla="*/ 8877 w 1145219"/>
                <a:gd name="connsiteY3" fmla="*/ 1269506 h 1269506"/>
                <a:gd name="connsiteX4" fmla="*/ 8877 w 1145219"/>
                <a:gd name="connsiteY4" fmla="*/ 1269506 h 126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5219" h="1269506">
                  <a:moveTo>
                    <a:pt x="0" y="0"/>
                  </a:moveTo>
                  <a:lnTo>
                    <a:pt x="1145219" y="8877"/>
                  </a:lnTo>
                  <a:cubicBezTo>
                    <a:pt x="1142260" y="429087"/>
                    <a:pt x="1139300" y="849296"/>
                    <a:pt x="1136341" y="1269506"/>
                  </a:cubicBezTo>
                  <a:lnTo>
                    <a:pt x="8877" y="1269506"/>
                  </a:lnTo>
                  <a:lnTo>
                    <a:pt x="8877" y="1269506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Freeform 492"/>
            <p:cNvSpPr>
              <a:spLocks noChangeArrowheads="1"/>
            </p:cNvSpPr>
            <p:nvPr/>
          </p:nvSpPr>
          <p:spPr bwMode="auto">
            <a:xfrm flipV="1">
              <a:off x="2600926" y="4018736"/>
              <a:ext cx="1225886" cy="706085"/>
            </a:xfrm>
            <a:custGeom>
              <a:avLst/>
              <a:gdLst>
                <a:gd name="T0" fmla="*/ 2859881 w 2859881"/>
                <a:gd name="T1" fmla="*/ 329415 h 426449"/>
                <a:gd name="T2" fmla="*/ 1924064 w 2859881"/>
                <a:gd name="T3" fmla="*/ 1 h 426449"/>
                <a:gd name="T4" fmla="*/ 0 w 2859881"/>
                <a:gd name="T5" fmla="*/ 0 h 426449"/>
                <a:gd name="T6" fmla="*/ 0 60000 65536"/>
                <a:gd name="T7" fmla="*/ 0 60000 65536"/>
                <a:gd name="T8" fmla="*/ 0 60000 65536"/>
                <a:gd name="T9" fmla="*/ 0 w 2859881"/>
                <a:gd name="T10" fmla="*/ 0 h 426449"/>
                <a:gd name="T11" fmla="*/ 2859881 w 2859881"/>
                <a:gd name="T12" fmla="*/ 426449 h 426449"/>
                <a:gd name="connsiteX0" fmla="*/ 2490029 w 2490029"/>
                <a:gd name="connsiteY0" fmla="*/ 630439 h 630439"/>
                <a:gd name="connsiteX1" fmla="*/ 1924049 w 2490029"/>
                <a:gd name="connsiteY1" fmla="*/ 1 h 630439"/>
                <a:gd name="connsiteX2" fmla="*/ 0 w 2490029"/>
                <a:gd name="connsiteY2" fmla="*/ 0 h 630439"/>
                <a:gd name="connsiteX0" fmla="*/ 2490029 w 2490029"/>
                <a:gd name="connsiteY0" fmla="*/ 840095 h 840095"/>
                <a:gd name="connsiteX1" fmla="*/ 1813574 w 2490029"/>
                <a:gd name="connsiteY1" fmla="*/ 0 h 840095"/>
                <a:gd name="connsiteX2" fmla="*/ 0 w 2490029"/>
                <a:gd name="connsiteY2" fmla="*/ 209656 h 840095"/>
                <a:gd name="connsiteX0" fmla="*/ 1236378 w 1236378"/>
                <a:gd name="connsiteY0" fmla="*/ 840095 h 840095"/>
                <a:gd name="connsiteX1" fmla="*/ 559923 w 1236378"/>
                <a:gd name="connsiteY1" fmla="*/ 0 h 840095"/>
                <a:gd name="connsiteX2" fmla="*/ 0 w 1236378"/>
                <a:gd name="connsiteY2" fmla="*/ 0 h 840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6378" h="840095">
                  <a:moveTo>
                    <a:pt x="1236378" y="840095"/>
                  </a:moveTo>
                  <a:lnTo>
                    <a:pt x="559923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chemeClr val="bg1">
                  <a:lumMod val="6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35" name="Rounded Rectangle 234"/>
          <p:cNvSpPr/>
          <p:nvPr/>
        </p:nvSpPr>
        <p:spPr bwMode="auto">
          <a:xfrm>
            <a:off x="8760528" y="1726647"/>
            <a:ext cx="1386472" cy="5120371"/>
          </a:xfrm>
          <a:prstGeom prst="roundRect">
            <a:avLst/>
          </a:prstGeom>
          <a:gradFill>
            <a:gsLst>
              <a:gs pos="0">
                <a:srgbClr val="FFB3B3"/>
              </a:gs>
              <a:gs pos="100000">
                <a:srgbClr val="FFDDDE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8635407" y="5391080"/>
            <a:ext cx="1516617" cy="1299928"/>
            <a:chOff x="7111406" y="5282220"/>
            <a:chExt cx="1516617" cy="1299928"/>
          </a:xfrm>
        </p:grpSpPr>
        <p:sp>
          <p:nvSpPr>
            <p:cNvPr id="236" name="Text Box 162"/>
            <p:cNvSpPr txBox="1">
              <a:spLocks noChangeArrowheads="1"/>
            </p:cNvSpPr>
            <p:nvPr/>
          </p:nvSpPr>
          <p:spPr bwMode="auto">
            <a:xfrm>
              <a:off x="7111406" y="5714218"/>
              <a:ext cx="1516617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Archive Interoperability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Navigation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Spacecraft Monitor &amp; Control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Mission Planning &amp; Scheduling</a:t>
              </a:r>
            </a:p>
          </p:txBody>
        </p:sp>
        <p:sp>
          <p:nvSpPr>
            <p:cNvPr id="237" name="Rounded Rectangle 236"/>
            <p:cNvSpPr/>
            <p:nvPr/>
          </p:nvSpPr>
          <p:spPr bwMode="auto">
            <a:xfrm>
              <a:off x="7236528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Mission Ops &amp;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Info Mgt Services</a:t>
              </a:r>
            </a:p>
          </p:txBody>
        </p:sp>
      </p:grpSp>
      <p:sp>
        <p:nvSpPr>
          <p:cNvPr id="213" name="Rounded Rectangle 212"/>
          <p:cNvSpPr/>
          <p:nvPr/>
        </p:nvSpPr>
        <p:spPr bwMode="auto">
          <a:xfrm>
            <a:off x="7070924" y="1739962"/>
            <a:ext cx="1386472" cy="5093738"/>
          </a:xfrm>
          <a:prstGeom prst="roundRect">
            <a:avLst/>
          </a:prstGeom>
          <a:gradFill>
            <a:gsLst>
              <a:gs pos="0">
                <a:srgbClr val="FFCCFF"/>
              </a:gs>
              <a:gs pos="100000">
                <a:srgbClr val="FFE1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6" name="Group 215"/>
          <p:cNvGrpSpPr/>
          <p:nvPr/>
        </p:nvGrpSpPr>
        <p:grpSpPr>
          <a:xfrm>
            <a:off x="6954256" y="5391080"/>
            <a:ext cx="1722175" cy="966014"/>
            <a:chOff x="5430255" y="5282220"/>
            <a:chExt cx="1965325" cy="966014"/>
          </a:xfrm>
        </p:grpSpPr>
        <p:sp>
          <p:nvSpPr>
            <p:cNvPr id="214" name="Text Box 166"/>
            <p:cNvSpPr txBox="1">
              <a:spLocks noChangeArrowheads="1"/>
            </p:cNvSpPr>
            <p:nvPr/>
          </p:nvSpPr>
          <p:spPr bwMode="auto">
            <a:xfrm>
              <a:off x="5430255" y="5712703"/>
              <a:ext cx="1965325" cy="535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Motion Imagery &amp; Apps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Delay Tolerant Networking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Voice</a:t>
              </a:r>
            </a:p>
            <a:p>
              <a:pPr marL="112713" indent="-112713">
                <a:lnSpc>
                  <a:spcPct val="90000"/>
                </a:lnSpc>
                <a:buClr>
                  <a:srgbClr val="B7C6FE">
                    <a:lumMod val="50000"/>
                  </a:srgbClr>
                </a:buClr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CFDP Revisions</a:t>
              </a:r>
            </a:p>
          </p:txBody>
        </p:sp>
        <p:sp>
          <p:nvSpPr>
            <p:cNvPr id="215" name="Rounded Rectangle 214"/>
            <p:cNvSpPr/>
            <p:nvPr/>
          </p:nvSpPr>
          <p:spPr bwMode="auto">
            <a:xfrm>
              <a:off x="5546923" y="5282220"/>
              <a:ext cx="1588824" cy="363985"/>
            </a:xfrm>
            <a:prstGeom prst="roundRect">
              <a:avLst>
                <a:gd name="adj" fmla="val 16667"/>
              </a:avLst>
            </a:prstGeom>
            <a:solidFill>
              <a:srgbClr val="FF33CC"/>
            </a:solidFill>
            <a:ln w="38100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Internetworking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33" name="Rounded Rectangle 132"/>
          <p:cNvSpPr/>
          <p:nvPr/>
        </p:nvSpPr>
        <p:spPr bwMode="auto">
          <a:xfrm>
            <a:off x="5399075" y="1739962"/>
            <a:ext cx="1386472" cy="5093738"/>
          </a:xfrm>
          <a:prstGeom prst="roundRect">
            <a:avLst/>
          </a:prstGeom>
          <a:gradFill>
            <a:gsLst>
              <a:gs pos="0">
                <a:srgbClr val="FFE3AB"/>
              </a:gs>
              <a:gs pos="100000">
                <a:srgbClr val="FFEED5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5278281" y="5391080"/>
            <a:ext cx="1536456" cy="847922"/>
            <a:chOff x="3754281" y="5282220"/>
            <a:chExt cx="1536456" cy="847922"/>
          </a:xfrm>
        </p:grpSpPr>
        <p:sp>
          <p:nvSpPr>
            <p:cNvPr id="139" name="Text Box 162"/>
            <p:cNvSpPr txBox="1">
              <a:spLocks noChangeArrowheads="1"/>
            </p:cNvSpPr>
            <p:nvPr/>
          </p:nvSpPr>
          <p:spPr bwMode="auto">
            <a:xfrm>
              <a:off x="3754281" y="5705410"/>
              <a:ext cx="1536456" cy="42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Service Management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Transfer Services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FF0000"/>
                  </a:solidFill>
                  <a:latin typeface="Arial"/>
                </a:rPr>
                <a:t>Cloud Computing</a:t>
              </a:r>
            </a:p>
          </p:txBody>
        </p:sp>
        <p:sp>
          <p:nvSpPr>
            <p:cNvPr id="209" name="Rounded Rectangle 208"/>
            <p:cNvSpPr/>
            <p:nvPr/>
          </p:nvSpPr>
          <p:spPr bwMode="auto">
            <a:xfrm>
              <a:off x="3875075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Cross Support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5611184" y="2684721"/>
            <a:ext cx="1678008" cy="1633054"/>
            <a:chOff x="4087184" y="2575861"/>
            <a:chExt cx="1678008" cy="1633054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05" name="Rectangle 308"/>
            <p:cNvSpPr>
              <a:spLocks noChangeArrowheads="1"/>
            </p:cNvSpPr>
            <p:nvPr/>
          </p:nvSpPr>
          <p:spPr bwMode="auto">
            <a:xfrm>
              <a:off x="4109963" y="2586229"/>
              <a:ext cx="1655229" cy="318268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6" name="Rectangle 309"/>
            <p:cNvSpPr>
              <a:spLocks noChangeArrowheads="1"/>
            </p:cNvSpPr>
            <p:nvPr/>
          </p:nvSpPr>
          <p:spPr bwMode="auto">
            <a:xfrm>
              <a:off x="4087184" y="3853124"/>
              <a:ext cx="1662822" cy="297209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7" name="Rectangle 310"/>
            <p:cNvSpPr>
              <a:spLocks noChangeArrowheads="1"/>
            </p:cNvSpPr>
            <p:nvPr/>
          </p:nvSpPr>
          <p:spPr bwMode="auto">
            <a:xfrm rot="3372725">
              <a:off x="4243419" y="3238135"/>
              <a:ext cx="1549653" cy="274584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8" name="Rectangle 312"/>
            <p:cNvSpPr>
              <a:spLocks noChangeArrowheads="1"/>
            </p:cNvSpPr>
            <p:nvPr/>
          </p:nvSpPr>
          <p:spPr bwMode="auto">
            <a:xfrm rot="18236087" flipH="1">
              <a:off x="4195108" y="3253303"/>
              <a:ext cx="1633054" cy="278170"/>
            </a:xfrm>
            <a:prstGeom prst="rect">
              <a:avLst/>
            </a:prstGeom>
            <a:solidFill>
              <a:srgbClr val="FF9933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5645278" y="2752237"/>
            <a:ext cx="1676215" cy="1449943"/>
            <a:chOff x="4111753" y="2643376"/>
            <a:chExt cx="1676215" cy="1449943"/>
          </a:xfrm>
        </p:grpSpPr>
        <p:sp>
          <p:nvSpPr>
            <p:cNvPr id="143" name="Rectangle 430"/>
            <p:cNvSpPr>
              <a:spLocks noChangeArrowheads="1"/>
            </p:cNvSpPr>
            <p:nvPr/>
          </p:nvSpPr>
          <p:spPr bwMode="auto">
            <a:xfrm>
              <a:off x="4151722" y="3901922"/>
              <a:ext cx="1636246" cy="191397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4" name="Rectangle 431"/>
            <p:cNvSpPr>
              <a:spLocks noChangeArrowheads="1"/>
            </p:cNvSpPr>
            <p:nvPr/>
          </p:nvSpPr>
          <p:spPr bwMode="auto">
            <a:xfrm>
              <a:off x="4140332" y="2643376"/>
              <a:ext cx="1636247" cy="216040"/>
            </a:xfrm>
            <a:prstGeom prst="rect">
              <a:avLst/>
            </a:pr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5" name="Freeform 432"/>
            <p:cNvSpPr>
              <a:spLocks noChangeArrowheads="1"/>
            </p:cNvSpPr>
            <p:nvPr/>
          </p:nvSpPr>
          <p:spPr bwMode="auto">
            <a:xfrm>
              <a:off x="4134155" y="2663946"/>
              <a:ext cx="1647636" cy="1421228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63 h 1662112"/>
                <a:gd name="T8" fmla="*/ 2062161 w 2066925"/>
                <a:gd name="T9" fmla="*/ 1447801 h 1662112"/>
                <a:gd name="T10" fmla="*/ 2066924 w 2066925"/>
                <a:gd name="T11" fmla="*/ 1657351 h 1662112"/>
                <a:gd name="T12" fmla="*/ 1552574 w 2066925"/>
                <a:gd name="T13" fmla="*/ 1662113 h 1662112"/>
                <a:gd name="T14" fmla="*/ 1428749 w 2066925"/>
                <a:gd name="T15" fmla="*/ 1452563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66925" h="1662112">
                  <a:moveTo>
                    <a:pt x="0" y="0"/>
                  </a:moveTo>
                  <a:lnTo>
                    <a:pt x="647700" y="4762"/>
                  </a:lnTo>
                  <a:lnTo>
                    <a:pt x="823912" y="233362"/>
                  </a:lnTo>
                  <a:lnTo>
                    <a:pt x="1690687" y="1452562"/>
                  </a:lnTo>
                  <a:lnTo>
                    <a:pt x="2062162" y="1447800"/>
                  </a:lnTo>
                  <a:lnTo>
                    <a:pt x="2066925" y="1657350"/>
                  </a:lnTo>
                  <a:lnTo>
                    <a:pt x="1552575" y="1662112"/>
                  </a:lnTo>
                  <a:lnTo>
                    <a:pt x="1428750" y="1452562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433"/>
            <p:cNvSpPr>
              <a:spLocks noChangeArrowheads="1"/>
            </p:cNvSpPr>
            <p:nvPr/>
          </p:nvSpPr>
          <p:spPr bwMode="auto">
            <a:xfrm flipV="1">
              <a:off x="4111753" y="2658145"/>
              <a:ext cx="1643839" cy="1410670"/>
            </a:xfrm>
            <a:custGeom>
              <a:avLst/>
              <a:gdLst>
                <a:gd name="T0" fmla="*/ 0 w 2066925"/>
                <a:gd name="T1" fmla="*/ 0 h 1662112"/>
                <a:gd name="T2" fmla="*/ 647700 w 2066925"/>
                <a:gd name="T3" fmla="*/ 4762 h 1662112"/>
                <a:gd name="T4" fmla="*/ 823912 w 2066925"/>
                <a:gd name="T5" fmla="*/ 233362 h 1662112"/>
                <a:gd name="T6" fmla="*/ 1690686 w 2066925"/>
                <a:gd name="T7" fmla="*/ 1452576 h 1662112"/>
                <a:gd name="T8" fmla="*/ 2062161 w 2066925"/>
                <a:gd name="T9" fmla="*/ 1447814 h 1662112"/>
                <a:gd name="T10" fmla="*/ 2066924 w 2066925"/>
                <a:gd name="T11" fmla="*/ 1657364 h 1662112"/>
                <a:gd name="T12" fmla="*/ 1552574 w 2066925"/>
                <a:gd name="T13" fmla="*/ 1662126 h 1662112"/>
                <a:gd name="T14" fmla="*/ 1428749 w 2066925"/>
                <a:gd name="T15" fmla="*/ 1452576 h 1662112"/>
                <a:gd name="T16" fmla="*/ 559593 w 2066925"/>
                <a:gd name="T17" fmla="*/ 223837 h 1662112"/>
                <a:gd name="T18" fmla="*/ 9525 w 2066925"/>
                <a:gd name="T19" fmla="*/ 228600 h 1662112"/>
                <a:gd name="T20" fmla="*/ 0 w 2066925"/>
                <a:gd name="T21" fmla="*/ 0 h 16621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66925"/>
                <a:gd name="T34" fmla="*/ 0 h 1662112"/>
                <a:gd name="T35" fmla="*/ 2066925 w 2066925"/>
                <a:gd name="T36" fmla="*/ 1662112 h 1662112"/>
                <a:gd name="connsiteX0" fmla="*/ 0 w 2066925"/>
                <a:gd name="connsiteY0" fmla="*/ 0 h 1662112"/>
                <a:gd name="connsiteX1" fmla="*/ 647700 w 2066925"/>
                <a:gd name="connsiteY1" fmla="*/ 476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23912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871707 w 2066925"/>
                <a:gd name="connsiteY2" fmla="*/ 233362 h 1662112"/>
                <a:gd name="connsiteX3" fmla="*/ 1732507 w 2066925"/>
                <a:gd name="connsiteY3" fmla="*/ 1452562 h 1662112"/>
                <a:gd name="connsiteX4" fmla="*/ 2062162 w 2066925"/>
                <a:gd name="connsiteY4" fmla="*/ 1447800 h 1662112"/>
                <a:gd name="connsiteX5" fmla="*/ 2066925 w 2066925"/>
                <a:gd name="connsiteY5" fmla="*/ 1657350 h 1662112"/>
                <a:gd name="connsiteX6" fmla="*/ 1552575 w 2066925"/>
                <a:gd name="connsiteY6" fmla="*/ 1662112 h 1662112"/>
                <a:gd name="connsiteX7" fmla="*/ 1428750 w 2066925"/>
                <a:gd name="connsiteY7" fmla="*/ 1452562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1421686 w 2066925"/>
                <a:gd name="connsiteY7" fmla="*/ 1449108 h 1662112"/>
                <a:gd name="connsiteX8" fmla="*/ 559593 w 2066925"/>
                <a:gd name="connsiteY8" fmla="*/ 223837 h 1662112"/>
                <a:gd name="connsiteX9" fmla="*/ 9525 w 2066925"/>
                <a:gd name="connsiteY9" fmla="*/ 228600 h 1662112"/>
                <a:gd name="connsiteX10" fmla="*/ 0 w 2066925"/>
                <a:gd name="connsiteY10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1428750 w 2066925"/>
                <a:gd name="connsiteY6" fmla="*/ 1452562 h 1662112"/>
                <a:gd name="connsiteX7" fmla="*/ 559593 w 2066925"/>
                <a:gd name="connsiteY7" fmla="*/ 223837 h 1662112"/>
                <a:gd name="connsiteX8" fmla="*/ 9525 w 2066925"/>
                <a:gd name="connsiteY8" fmla="*/ 228600 h 1662112"/>
                <a:gd name="connsiteX9" fmla="*/ 0 w 2066925"/>
                <a:gd name="connsiteY9" fmla="*/ 0 h 1662112"/>
                <a:gd name="connsiteX0" fmla="*/ 0 w 2066925"/>
                <a:gd name="connsiteY0" fmla="*/ 0 h 1662112"/>
                <a:gd name="connsiteX1" fmla="*/ 713419 w 2066925"/>
                <a:gd name="connsiteY1" fmla="*/ 15902 h 1662112"/>
                <a:gd name="connsiteX2" fmla="*/ 1732507 w 2066925"/>
                <a:gd name="connsiteY2" fmla="*/ 1452562 h 1662112"/>
                <a:gd name="connsiteX3" fmla="*/ 2062162 w 2066925"/>
                <a:gd name="connsiteY3" fmla="*/ 1447800 h 1662112"/>
                <a:gd name="connsiteX4" fmla="*/ 2066925 w 2066925"/>
                <a:gd name="connsiteY4" fmla="*/ 1657350 h 1662112"/>
                <a:gd name="connsiteX5" fmla="*/ 1552575 w 2066925"/>
                <a:gd name="connsiteY5" fmla="*/ 1662112 h 1662112"/>
                <a:gd name="connsiteX6" fmla="*/ 559593 w 2066925"/>
                <a:gd name="connsiteY6" fmla="*/ 223837 h 1662112"/>
                <a:gd name="connsiteX7" fmla="*/ 9525 w 2066925"/>
                <a:gd name="connsiteY7" fmla="*/ 228600 h 1662112"/>
                <a:gd name="connsiteX8" fmla="*/ 0 w 2066925"/>
                <a:gd name="connsiteY8" fmla="*/ 0 h 1662112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576473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78820"/>
                <a:gd name="connsiteX1" fmla="*/ 713419 w 2066925"/>
                <a:gd name="connsiteY1" fmla="*/ 15902 h 1678820"/>
                <a:gd name="connsiteX2" fmla="*/ 1732507 w 2066925"/>
                <a:gd name="connsiteY2" fmla="*/ 1452562 h 1678820"/>
                <a:gd name="connsiteX3" fmla="*/ 2062162 w 2066925"/>
                <a:gd name="connsiteY3" fmla="*/ 1447800 h 1678820"/>
                <a:gd name="connsiteX4" fmla="*/ 2066925 w 2066925"/>
                <a:gd name="connsiteY4" fmla="*/ 1657350 h 1678820"/>
                <a:gd name="connsiteX5" fmla="*/ 1612321 w 2066925"/>
                <a:gd name="connsiteY5" fmla="*/ 1678820 h 1678820"/>
                <a:gd name="connsiteX6" fmla="*/ 559593 w 2066925"/>
                <a:gd name="connsiteY6" fmla="*/ 223837 h 1678820"/>
                <a:gd name="connsiteX7" fmla="*/ 9525 w 2066925"/>
                <a:gd name="connsiteY7" fmla="*/ 228600 h 1678820"/>
                <a:gd name="connsiteX8" fmla="*/ 0 w 2066925"/>
                <a:gd name="connsiteY8" fmla="*/ 0 h 1678820"/>
                <a:gd name="connsiteX0" fmla="*/ 0 w 2066925"/>
                <a:gd name="connsiteY0" fmla="*/ 0 h 1657351"/>
                <a:gd name="connsiteX1" fmla="*/ 713419 w 2066925"/>
                <a:gd name="connsiteY1" fmla="*/ 15902 h 1657351"/>
                <a:gd name="connsiteX2" fmla="*/ 1732507 w 2066925"/>
                <a:gd name="connsiteY2" fmla="*/ 1452562 h 1657351"/>
                <a:gd name="connsiteX3" fmla="*/ 2062162 w 2066925"/>
                <a:gd name="connsiteY3" fmla="*/ 1447800 h 1657351"/>
                <a:gd name="connsiteX4" fmla="*/ 2066925 w 2066925"/>
                <a:gd name="connsiteY4" fmla="*/ 1657350 h 1657351"/>
                <a:gd name="connsiteX5" fmla="*/ 1612717 w 2066925"/>
                <a:gd name="connsiteY5" fmla="*/ 1635839 h 1657351"/>
                <a:gd name="connsiteX6" fmla="*/ 559593 w 2066925"/>
                <a:gd name="connsiteY6" fmla="*/ 223837 h 1657351"/>
                <a:gd name="connsiteX7" fmla="*/ 9525 w 2066925"/>
                <a:gd name="connsiteY7" fmla="*/ 228600 h 1657351"/>
                <a:gd name="connsiteX8" fmla="*/ 0 w 2066925"/>
                <a:gd name="connsiteY8" fmla="*/ 0 h 1657351"/>
                <a:gd name="connsiteX0" fmla="*/ 0 w 2066925"/>
                <a:gd name="connsiteY0" fmla="*/ 0 h 1657350"/>
                <a:gd name="connsiteX1" fmla="*/ 713419 w 2066925"/>
                <a:gd name="connsiteY1" fmla="*/ 15902 h 1657350"/>
                <a:gd name="connsiteX2" fmla="*/ 1732507 w 2066925"/>
                <a:gd name="connsiteY2" fmla="*/ 1452562 h 1657350"/>
                <a:gd name="connsiteX3" fmla="*/ 2062162 w 2066925"/>
                <a:gd name="connsiteY3" fmla="*/ 1447800 h 1657350"/>
                <a:gd name="connsiteX4" fmla="*/ 2066925 w 2066925"/>
                <a:gd name="connsiteY4" fmla="*/ 1657350 h 1657350"/>
                <a:gd name="connsiteX5" fmla="*/ 1612717 w 2066925"/>
                <a:gd name="connsiteY5" fmla="*/ 1649763 h 1657350"/>
                <a:gd name="connsiteX6" fmla="*/ 559593 w 2066925"/>
                <a:gd name="connsiteY6" fmla="*/ 223837 h 1657350"/>
                <a:gd name="connsiteX7" fmla="*/ 9525 w 2066925"/>
                <a:gd name="connsiteY7" fmla="*/ 228600 h 1657350"/>
                <a:gd name="connsiteX8" fmla="*/ 0 w 2066925"/>
                <a:gd name="connsiteY8" fmla="*/ 0 h 1657350"/>
                <a:gd name="connsiteX0" fmla="*/ 0 w 2062162"/>
                <a:gd name="connsiteY0" fmla="*/ 0 h 1649764"/>
                <a:gd name="connsiteX1" fmla="*/ 713419 w 2062162"/>
                <a:gd name="connsiteY1" fmla="*/ 15902 h 1649764"/>
                <a:gd name="connsiteX2" fmla="*/ 1732507 w 2062162"/>
                <a:gd name="connsiteY2" fmla="*/ 1452562 h 1649764"/>
                <a:gd name="connsiteX3" fmla="*/ 2062162 w 2062162"/>
                <a:gd name="connsiteY3" fmla="*/ 1447800 h 1649764"/>
                <a:gd name="connsiteX4" fmla="*/ 2060950 w 2062162"/>
                <a:gd name="connsiteY4" fmla="*/ 1637856 h 1649764"/>
                <a:gd name="connsiteX5" fmla="*/ 1612717 w 2062162"/>
                <a:gd name="connsiteY5" fmla="*/ 1649763 h 1649764"/>
                <a:gd name="connsiteX6" fmla="*/ 559593 w 2062162"/>
                <a:gd name="connsiteY6" fmla="*/ 223837 h 1649764"/>
                <a:gd name="connsiteX7" fmla="*/ 9525 w 2062162"/>
                <a:gd name="connsiteY7" fmla="*/ 228600 h 1649764"/>
                <a:gd name="connsiteX8" fmla="*/ 0 w 2062162"/>
                <a:gd name="connsiteY8" fmla="*/ 0 h 164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62162" h="1649764">
                  <a:moveTo>
                    <a:pt x="0" y="0"/>
                  </a:moveTo>
                  <a:lnTo>
                    <a:pt x="713419" y="15902"/>
                  </a:lnTo>
                  <a:lnTo>
                    <a:pt x="1732507" y="1452562"/>
                  </a:lnTo>
                  <a:lnTo>
                    <a:pt x="2062162" y="1447800"/>
                  </a:lnTo>
                  <a:lnTo>
                    <a:pt x="2060950" y="1637856"/>
                  </a:lnTo>
                  <a:lnTo>
                    <a:pt x="1612717" y="1649763"/>
                  </a:lnTo>
                  <a:lnTo>
                    <a:pt x="559593" y="223837"/>
                  </a:lnTo>
                  <a:cubicBezTo>
                    <a:pt x="386578" y="227012"/>
                    <a:pt x="261938" y="234957"/>
                    <a:pt x="9525" y="22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79" name="Rounded Rectangle 178"/>
          <p:cNvSpPr/>
          <p:nvPr/>
        </p:nvSpPr>
        <p:spPr bwMode="auto">
          <a:xfrm>
            <a:off x="3718349" y="1748841"/>
            <a:ext cx="1386472" cy="5075983"/>
          </a:xfrm>
          <a:prstGeom prst="roundRect">
            <a:avLst/>
          </a:prstGeom>
          <a:gradFill>
            <a:gsLst>
              <a:gs pos="0">
                <a:srgbClr val="99FF99"/>
              </a:gs>
              <a:gs pos="100000">
                <a:srgbClr val="C2F0C2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81" name="Group 417"/>
          <p:cNvGrpSpPr>
            <a:grpSpLocks/>
          </p:cNvGrpSpPr>
          <p:nvPr/>
        </p:nvGrpSpPr>
        <p:grpSpPr bwMode="auto">
          <a:xfrm>
            <a:off x="3198579" y="1999070"/>
            <a:ext cx="2150350" cy="2930368"/>
            <a:chOff x="1423988" y="1019175"/>
            <a:chExt cx="2167767" cy="34270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82" name="Freeform 384"/>
            <p:cNvSpPr>
              <a:spLocks noChangeArrowheads="1"/>
            </p:cNvSpPr>
            <p:nvPr/>
          </p:nvSpPr>
          <p:spPr bwMode="auto">
            <a:xfrm>
              <a:off x="2286000" y="1019175"/>
              <a:ext cx="1300991" cy="1014412"/>
            </a:xfrm>
            <a:custGeom>
              <a:avLst/>
              <a:gdLst>
                <a:gd name="T0" fmla="*/ 0 w 1300991"/>
                <a:gd name="T1" fmla="*/ 0 h 1014412"/>
                <a:gd name="T2" fmla="*/ 4763 w 1300991"/>
                <a:gd name="T3" fmla="*/ 223838 h 1014412"/>
                <a:gd name="T4" fmla="*/ 795337 w 1300991"/>
                <a:gd name="T5" fmla="*/ 228600 h 1014412"/>
                <a:gd name="T6" fmla="*/ 1195388 w 1300991"/>
                <a:gd name="T7" fmla="*/ 1014412 h 1014412"/>
                <a:gd name="T8" fmla="*/ 1300163 w 1300991"/>
                <a:gd name="T9" fmla="*/ 776288 h 1014412"/>
                <a:gd name="T10" fmla="*/ 914400 w 1300991"/>
                <a:gd name="T11" fmla="*/ 4763 h 1014412"/>
                <a:gd name="T12" fmla="*/ 0 w 1300991"/>
                <a:gd name="T13" fmla="*/ 0 h 10144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00991"/>
                <a:gd name="T22" fmla="*/ 0 h 1014412"/>
                <a:gd name="T23" fmla="*/ 1300991 w 1300991"/>
                <a:gd name="T24" fmla="*/ 1014412 h 10144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00991" h="1014412">
                  <a:moveTo>
                    <a:pt x="0" y="0"/>
                  </a:moveTo>
                  <a:lnTo>
                    <a:pt x="4763" y="223838"/>
                  </a:lnTo>
                  <a:lnTo>
                    <a:pt x="795337" y="228600"/>
                  </a:lnTo>
                  <a:lnTo>
                    <a:pt x="1195388" y="1014412"/>
                  </a:lnTo>
                  <a:cubicBezTo>
                    <a:pt x="1300991" y="841608"/>
                    <a:pt x="1300163" y="848027"/>
                    <a:pt x="1300163" y="776288"/>
                  </a:cubicBezTo>
                  <a:lnTo>
                    <a:pt x="914400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3" name="Freeform 389"/>
            <p:cNvSpPr>
              <a:spLocks noChangeArrowheads="1"/>
            </p:cNvSpPr>
            <p:nvPr/>
          </p:nvSpPr>
          <p:spPr bwMode="auto">
            <a:xfrm>
              <a:off x="2593977" y="1609724"/>
              <a:ext cx="940628" cy="466724"/>
            </a:xfrm>
            <a:custGeom>
              <a:avLst/>
              <a:gdLst>
                <a:gd name="T0" fmla="*/ 106362 w 940628"/>
                <a:gd name="T1" fmla="*/ 0 h 466724"/>
                <a:gd name="T2" fmla="*/ 1587 w 940628"/>
                <a:gd name="T3" fmla="*/ 223838 h 466724"/>
                <a:gd name="T4" fmla="*/ 511175 w 940628"/>
                <a:gd name="T5" fmla="*/ 228600 h 466724"/>
                <a:gd name="T6" fmla="*/ 906462 w 940628"/>
                <a:gd name="T7" fmla="*/ 466724 h 466724"/>
                <a:gd name="T8" fmla="*/ 939800 w 940628"/>
                <a:gd name="T9" fmla="*/ 242888 h 466724"/>
                <a:gd name="T10" fmla="*/ 554037 w 940628"/>
                <a:gd name="T11" fmla="*/ 4763 h 466724"/>
                <a:gd name="T12" fmla="*/ 106362 w 940628"/>
                <a:gd name="T13" fmla="*/ 0 h 4667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40628"/>
                <a:gd name="T22" fmla="*/ 0 h 466724"/>
                <a:gd name="T23" fmla="*/ 940628 w 940628"/>
                <a:gd name="T24" fmla="*/ 466724 h 4667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40628" h="466724">
                  <a:moveTo>
                    <a:pt x="106362" y="0"/>
                  </a:moveTo>
                  <a:cubicBezTo>
                    <a:pt x="107949" y="74613"/>
                    <a:pt x="0" y="149225"/>
                    <a:pt x="1587" y="223838"/>
                  </a:cubicBezTo>
                  <a:lnTo>
                    <a:pt x="511175" y="228600"/>
                  </a:lnTo>
                  <a:lnTo>
                    <a:pt x="906462" y="466724"/>
                  </a:lnTo>
                  <a:cubicBezTo>
                    <a:pt x="940628" y="265345"/>
                    <a:pt x="939800" y="314627"/>
                    <a:pt x="939800" y="242888"/>
                  </a:cubicBezTo>
                  <a:lnTo>
                    <a:pt x="554037" y="4763"/>
                  </a:lnTo>
                  <a:lnTo>
                    <a:pt x="106362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4" name="Freeform 390"/>
            <p:cNvSpPr>
              <a:spLocks noChangeArrowheads="1"/>
            </p:cNvSpPr>
            <p:nvPr/>
          </p:nvSpPr>
          <p:spPr bwMode="auto">
            <a:xfrm flipV="1">
              <a:off x="2527303" y="1933574"/>
              <a:ext cx="1016000" cy="623886"/>
            </a:xfrm>
            <a:custGeom>
              <a:avLst/>
              <a:gdLst>
                <a:gd name="T0" fmla="*/ 25399 w 1016000"/>
                <a:gd name="T1" fmla="*/ 9525 h 623886"/>
                <a:gd name="T2" fmla="*/ 1587 w 1016000"/>
                <a:gd name="T3" fmla="*/ 219075 h 623886"/>
                <a:gd name="T4" fmla="*/ 511175 w 1016000"/>
                <a:gd name="T5" fmla="*/ 223837 h 623886"/>
                <a:gd name="T6" fmla="*/ 977900 w 1016000"/>
                <a:gd name="T7" fmla="*/ 623886 h 623886"/>
                <a:gd name="T8" fmla="*/ 1016000 w 1016000"/>
                <a:gd name="T9" fmla="*/ 371475 h 623886"/>
                <a:gd name="T10" fmla="*/ 554037 w 1016000"/>
                <a:gd name="T11" fmla="*/ 0 h 623886"/>
                <a:gd name="T12" fmla="*/ 25399 w 1016000"/>
                <a:gd name="T13" fmla="*/ 9525 h 62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6000"/>
                <a:gd name="T22" fmla="*/ 0 h 623886"/>
                <a:gd name="T23" fmla="*/ 1016000 w 1016000"/>
                <a:gd name="T24" fmla="*/ 623886 h 6238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6000" h="623886">
                  <a:moveTo>
                    <a:pt x="25399" y="9525"/>
                  </a:moveTo>
                  <a:cubicBezTo>
                    <a:pt x="26986" y="84138"/>
                    <a:pt x="0" y="144462"/>
                    <a:pt x="1587" y="219075"/>
                  </a:cubicBezTo>
                  <a:lnTo>
                    <a:pt x="511175" y="223837"/>
                  </a:lnTo>
                  <a:lnTo>
                    <a:pt x="977900" y="623886"/>
                  </a:lnTo>
                  <a:cubicBezTo>
                    <a:pt x="1012066" y="422507"/>
                    <a:pt x="1016000" y="443214"/>
                    <a:pt x="1016000" y="371475"/>
                  </a:cubicBezTo>
                  <a:lnTo>
                    <a:pt x="554037" y="0"/>
                  </a:lnTo>
                  <a:lnTo>
                    <a:pt x="25399" y="9525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5" name="Freeform 411"/>
            <p:cNvSpPr>
              <a:spLocks noChangeArrowheads="1"/>
            </p:cNvSpPr>
            <p:nvPr/>
          </p:nvSpPr>
          <p:spPr bwMode="auto">
            <a:xfrm>
              <a:off x="1423988" y="2952749"/>
              <a:ext cx="2082042" cy="581024"/>
            </a:xfrm>
            <a:custGeom>
              <a:avLst/>
              <a:gdLst>
                <a:gd name="T0" fmla="*/ 0 w 2082042"/>
                <a:gd name="T1" fmla="*/ 0 h 581024"/>
                <a:gd name="T2" fmla="*/ 9526 w 2082042"/>
                <a:gd name="T3" fmla="*/ 223838 h 581024"/>
                <a:gd name="T4" fmla="*/ 1033464 w 2082042"/>
                <a:gd name="T5" fmla="*/ 228600 h 581024"/>
                <a:gd name="T6" fmla="*/ 2047876 w 2082042"/>
                <a:gd name="T7" fmla="*/ 581024 h 581024"/>
                <a:gd name="T8" fmla="*/ 2071689 w 2082042"/>
                <a:gd name="T9" fmla="*/ 333376 h 581024"/>
                <a:gd name="T10" fmla="*/ 1076326 w 2082042"/>
                <a:gd name="T11" fmla="*/ 4763 h 581024"/>
                <a:gd name="T12" fmla="*/ 0 w 2082042"/>
                <a:gd name="T13" fmla="*/ 0 h 5810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581024"/>
                <a:gd name="T23" fmla="*/ 2082042 w 2082042"/>
                <a:gd name="T24" fmla="*/ 581024 h 5810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581024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581024"/>
                  </a:lnTo>
                  <a:cubicBezTo>
                    <a:pt x="2082042" y="379645"/>
                    <a:pt x="2071689" y="405115"/>
                    <a:pt x="2071689" y="333376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6" name="Freeform 415"/>
            <p:cNvSpPr>
              <a:spLocks noChangeArrowheads="1"/>
            </p:cNvSpPr>
            <p:nvPr/>
          </p:nvSpPr>
          <p:spPr bwMode="auto">
            <a:xfrm flipV="1">
              <a:off x="1500188" y="3295650"/>
              <a:ext cx="2082042" cy="681037"/>
            </a:xfrm>
            <a:custGeom>
              <a:avLst/>
              <a:gdLst>
                <a:gd name="T0" fmla="*/ 0 w 2082042"/>
                <a:gd name="T1" fmla="*/ 0 h 681036"/>
                <a:gd name="T2" fmla="*/ 9526 w 2082042"/>
                <a:gd name="T3" fmla="*/ 223838 h 681036"/>
                <a:gd name="T4" fmla="*/ 1033464 w 2082042"/>
                <a:gd name="T5" fmla="*/ 228600 h 681036"/>
                <a:gd name="T6" fmla="*/ 2047876 w 2082042"/>
                <a:gd name="T7" fmla="*/ 681036 h 681036"/>
                <a:gd name="T8" fmla="*/ 2071689 w 2082042"/>
                <a:gd name="T9" fmla="*/ 438151 h 681036"/>
                <a:gd name="T10" fmla="*/ 1076326 w 2082042"/>
                <a:gd name="T11" fmla="*/ 4763 h 681036"/>
                <a:gd name="T12" fmla="*/ 0 w 2082042"/>
                <a:gd name="T13" fmla="*/ 0 h 6810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82042"/>
                <a:gd name="T22" fmla="*/ 0 h 681036"/>
                <a:gd name="T23" fmla="*/ 2082042 w 2082042"/>
                <a:gd name="T24" fmla="*/ 681036 h 6810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82042" h="6810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1033464" y="228600"/>
                  </a:lnTo>
                  <a:lnTo>
                    <a:pt x="2047876" y="681036"/>
                  </a:lnTo>
                  <a:cubicBezTo>
                    <a:pt x="2082042" y="479657"/>
                    <a:pt x="2071689" y="509890"/>
                    <a:pt x="2071689" y="438151"/>
                  </a:cubicBezTo>
                  <a:lnTo>
                    <a:pt x="1076326" y="4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87" name="Freeform 416"/>
            <p:cNvSpPr>
              <a:spLocks noChangeArrowheads="1"/>
            </p:cNvSpPr>
            <p:nvPr/>
          </p:nvSpPr>
          <p:spPr bwMode="auto">
            <a:xfrm flipV="1">
              <a:off x="2179083" y="3376609"/>
              <a:ext cx="1412672" cy="1069598"/>
            </a:xfrm>
            <a:custGeom>
              <a:avLst/>
              <a:gdLst>
                <a:gd name="T0" fmla="*/ 0 w 1805817"/>
                <a:gd name="T1" fmla="*/ 0 h 1176336"/>
                <a:gd name="T2" fmla="*/ 9526 w 1805817"/>
                <a:gd name="T3" fmla="*/ 223838 h 1176336"/>
                <a:gd name="T4" fmla="*/ 928689 w 1805817"/>
                <a:gd name="T5" fmla="*/ 223837 h 1176336"/>
                <a:gd name="T6" fmla="*/ 866775 w 1805817"/>
                <a:gd name="T7" fmla="*/ 223835 h 1176336"/>
                <a:gd name="T8" fmla="*/ 1771651 w 1805817"/>
                <a:gd name="T9" fmla="*/ 1176336 h 1176336"/>
                <a:gd name="T10" fmla="*/ 1771651 w 1805817"/>
                <a:gd name="T11" fmla="*/ 862013 h 1176336"/>
                <a:gd name="T12" fmla="*/ 971551 w 1805817"/>
                <a:gd name="T13" fmla="*/ 0 h 1176336"/>
                <a:gd name="T14" fmla="*/ 0 w 1805817"/>
                <a:gd name="T15" fmla="*/ 0 h 1176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05817"/>
                <a:gd name="T25" fmla="*/ 0 h 1176336"/>
                <a:gd name="T26" fmla="*/ 1805817 w 1805817"/>
                <a:gd name="T27" fmla="*/ 1176336 h 1176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05817" h="1176336">
                  <a:moveTo>
                    <a:pt x="0" y="0"/>
                  </a:moveTo>
                  <a:cubicBezTo>
                    <a:pt x="1587" y="74613"/>
                    <a:pt x="7939" y="149225"/>
                    <a:pt x="9526" y="223838"/>
                  </a:cubicBezTo>
                  <a:lnTo>
                    <a:pt x="928689" y="223837"/>
                  </a:lnTo>
                  <a:lnTo>
                    <a:pt x="866775" y="223835"/>
                  </a:lnTo>
                  <a:lnTo>
                    <a:pt x="1771651" y="1176336"/>
                  </a:lnTo>
                  <a:cubicBezTo>
                    <a:pt x="1805817" y="974957"/>
                    <a:pt x="1771651" y="933752"/>
                    <a:pt x="1771651" y="862013"/>
                  </a:cubicBezTo>
                  <a:lnTo>
                    <a:pt x="9715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3587404" y="5391081"/>
            <a:ext cx="1684638" cy="1255261"/>
            <a:chOff x="2063404" y="5282220"/>
            <a:chExt cx="1684638" cy="1255261"/>
          </a:xfrm>
        </p:grpSpPr>
        <p:sp>
          <p:nvSpPr>
            <p:cNvPr id="180" name="Text Box 167"/>
            <p:cNvSpPr txBox="1">
              <a:spLocks noChangeArrowheads="1"/>
            </p:cNvSpPr>
            <p:nvPr/>
          </p:nvSpPr>
          <p:spPr bwMode="auto">
            <a:xfrm>
              <a:off x="2063404" y="5669551"/>
              <a:ext cx="1684638" cy="867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RF &amp; Modulation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Coding &amp; Sync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Data Compression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Link Protocols </a:t>
              </a: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Space Data Link Layer Security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  <a:p>
              <a:pPr marL="112713" indent="-112713">
                <a:lnSpc>
                  <a:spcPct val="90000"/>
                </a:lnSpc>
                <a:buFont typeface="Wingdings" pitchFamily="2" charset="2"/>
                <a:buChar char="t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Optical Communications</a:t>
              </a:r>
              <a:endParaRPr lang="en-US" sz="800" b="1" dirty="0">
                <a:solidFill>
                  <a:srgbClr val="FF9900"/>
                </a:solidFill>
                <a:latin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 bwMode="auto">
            <a:xfrm>
              <a:off x="2194349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 Link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Services</a:t>
              </a:r>
            </a:p>
          </p:txBody>
        </p:sp>
      </p:grpSp>
      <p:sp>
        <p:nvSpPr>
          <p:cNvPr id="168" name="Rounded Rectangle 167"/>
          <p:cNvSpPr/>
          <p:nvPr/>
        </p:nvSpPr>
        <p:spPr bwMode="auto">
          <a:xfrm>
            <a:off x="2033183" y="1744404"/>
            <a:ext cx="1386472" cy="504934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BBCFF"/>
              </a:gs>
              <a:gs pos="100000">
                <a:srgbClr val="E1EBFF"/>
              </a:gs>
            </a:gsLst>
            <a:lin ang="5400000" scaled="0"/>
          </a:gradFill>
          <a:ln w="38100">
            <a:noFill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2998"/>
            <a:ext cx="8229600" cy="721659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CCSDS Overview</a:t>
            </a:r>
            <a:b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 pitchFamily="2" charset="0"/>
              </a:rPr>
              <a:t>End-to-End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05800" y="6582686"/>
            <a:ext cx="2133600" cy="2317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246DBB5-1FC3-4A7F-A21A-11B4D61A50B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5368034" y="2008688"/>
            <a:ext cx="4243526" cy="2858608"/>
            <a:chOff x="3844034" y="1899828"/>
            <a:chExt cx="4243526" cy="2858608"/>
          </a:xfrm>
        </p:grpSpPr>
        <p:sp>
          <p:nvSpPr>
            <p:cNvPr id="137" name="Rectangle 136"/>
            <p:cNvSpPr/>
            <p:nvPr/>
          </p:nvSpPr>
          <p:spPr bwMode="auto">
            <a:xfrm>
              <a:off x="3844034" y="1899828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One Organization’s Assets</a:t>
              </a:r>
            </a:p>
          </p:txBody>
        </p:sp>
        <p:sp>
          <p:nvSpPr>
            <p:cNvPr id="138" name="Rectangle 137"/>
            <p:cNvSpPr/>
            <p:nvPr/>
          </p:nvSpPr>
          <p:spPr bwMode="auto">
            <a:xfrm>
              <a:off x="3932811" y="4536495"/>
              <a:ext cx="4154749" cy="221941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80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Another Organization’s Assets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1903402" y="5391080"/>
            <a:ext cx="1609200" cy="983132"/>
            <a:chOff x="379402" y="5282220"/>
            <a:chExt cx="1609200" cy="983132"/>
          </a:xfrm>
        </p:grpSpPr>
        <p:sp>
          <p:nvSpPr>
            <p:cNvPr id="169" name="Text Box 380"/>
            <p:cNvSpPr txBox="1">
              <a:spLocks noChangeArrowheads="1"/>
            </p:cNvSpPr>
            <p:nvPr/>
          </p:nvSpPr>
          <p:spPr bwMode="auto">
            <a:xfrm>
              <a:off x="379402" y="5680577"/>
              <a:ext cx="160920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Onboard Wireless WG</a:t>
              </a:r>
              <a:endParaRPr lang="en-US" sz="800" b="1" dirty="0">
                <a:solidFill>
                  <a:srgbClr val="FF0000"/>
                </a:solidFill>
                <a:latin typeface="Arial"/>
              </a:endParaRP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Application Supt Services (incl. Plug-n-Play)</a:t>
              </a:r>
            </a:p>
            <a:p>
              <a:pPr marL="112713" indent="-112713">
                <a:buFont typeface="Wingdings" pitchFamily="2" charset="2"/>
                <a:buChar char=""/>
              </a:pPr>
              <a:r>
                <a:rPr lang="en-US" sz="800" b="1" dirty="0">
                  <a:solidFill>
                    <a:srgbClr val="0033CC"/>
                  </a:solidFill>
                  <a:latin typeface="Arial"/>
                </a:rPr>
                <a:t>Subnetwork Services WG</a:t>
              </a:r>
            </a:p>
          </p:txBody>
        </p:sp>
        <p:sp>
          <p:nvSpPr>
            <p:cNvPr id="170" name="Rounded Rectangle 169"/>
            <p:cNvSpPr/>
            <p:nvPr/>
          </p:nvSpPr>
          <p:spPr bwMode="auto">
            <a:xfrm>
              <a:off x="509183" y="5282220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rgbClr val="3D86FD"/>
            </a:solidFill>
            <a:ln w="38100">
              <a:noFill/>
              <a:round/>
              <a:headEnd/>
              <a:tailEnd/>
            </a:ln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Spacecraft Onboard </a:t>
              </a:r>
            </a:p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Interface Services</a:t>
              </a:r>
            </a:p>
          </p:txBody>
        </p:sp>
      </p:grpSp>
      <p:grpSp>
        <p:nvGrpSpPr>
          <p:cNvPr id="172" name="Group 376"/>
          <p:cNvGrpSpPr>
            <a:grpSpLocks/>
          </p:cNvGrpSpPr>
          <p:nvPr/>
        </p:nvGrpSpPr>
        <p:grpSpPr bwMode="auto">
          <a:xfrm>
            <a:off x="2173778" y="2997375"/>
            <a:ext cx="1937834" cy="1543286"/>
            <a:chOff x="457200" y="2195342"/>
            <a:chExt cx="1955006" cy="1805732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73" name="Rectangle 172"/>
            <p:cNvSpPr/>
            <p:nvPr/>
          </p:nvSpPr>
          <p:spPr bwMode="auto">
            <a:xfrm>
              <a:off x="1177352" y="2345532"/>
              <a:ext cx="1234854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457200" y="2952251"/>
              <a:ext cx="955581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5" name="Rectangle 174"/>
            <p:cNvSpPr/>
            <p:nvPr/>
          </p:nvSpPr>
          <p:spPr bwMode="auto">
            <a:xfrm>
              <a:off x="609661" y="3772363"/>
              <a:ext cx="956870" cy="22871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6" name="Rectangle 175"/>
            <p:cNvSpPr/>
            <p:nvPr/>
          </p:nvSpPr>
          <p:spPr bwMode="auto">
            <a:xfrm rot="1532171">
              <a:off x="619139" y="2195342"/>
              <a:ext cx="660713" cy="2328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02" name="Rectangle 418"/>
          <p:cNvSpPr>
            <a:spLocks noChangeArrowheads="1"/>
          </p:cNvSpPr>
          <p:nvPr/>
        </p:nvSpPr>
        <p:spPr bwMode="auto">
          <a:xfrm rot="1717673">
            <a:off x="3014440" y="2830886"/>
            <a:ext cx="1308155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3" name="Rectangle 419"/>
          <p:cNvSpPr>
            <a:spLocks noChangeArrowheads="1"/>
          </p:cNvSpPr>
          <p:nvPr/>
        </p:nvSpPr>
        <p:spPr bwMode="auto">
          <a:xfrm rot="19983654">
            <a:off x="3093108" y="3347710"/>
            <a:ext cx="1306582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204" name="Rectangle 377"/>
          <p:cNvSpPr>
            <a:spLocks noChangeArrowheads="1"/>
          </p:cNvSpPr>
          <p:nvPr/>
        </p:nvSpPr>
        <p:spPr bwMode="auto">
          <a:xfrm>
            <a:off x="3127740" y="2487745"/>
            <a:ext cx="1308156" cy="195470"/>
          </a:xfrm>
          <a:prstGeom prst="rect">
            <a:avLst/>
          </a:prstGeom>
          <a:solidFill>
            <a:srgbClr val="00B050"/>
          </a:solidFill>
          <a:ln w="38100">
            <a:noFill/>
            <a:round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217" name="Group 410"/>
          <p:cNvGrpSpPr/>
          <p:nvPr/>
        </p:nvGrpSpPr>
        <p:grpSpPr>
          <a:xfrm>
            <a:off x="7561820" y="2813883"/>
            <a:ext cx="1479482" cy="1285495"/>
            <a:chOff x="6482411" y="2137070"/>
            <a:chExt cx="997822" cy="1239689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cxnSp>
          <p:nvCxnSpPr>
            <p:cNvPr id="218" name="Straight Connector 452"/>
            <p:cNvCxnSpPr>
              <a:cxnSpLocks noChangeShapeType="1"/>
            </p:cNvCxnSpPr>
            <p:nvPr/>
          </p:nvCxnSpPr>
          <p:spPr bwMode="ltGray">
            <a:xfrm>
              <a:off x="6482411" y="2137070"/>
              <a:ext cx="997822" cy="4066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cxnSp>
          <p:nvCxnSpPr>
            <p:cNvPr id="219" name="Straight Connector 452"/>
            <p:cNvCxnSpPr>
              <a:cxnSpLocks noChangeShapeType="1"/>
            </p:cNvCxnSpPr>
            <p:nvPr/>
          </p:nvCxnSpPr>
          <p:spPr bwMode="ltGray">
            <a:xfrm>
              <a:off x="6496698" y="3367152"/>
              <a:ext cx="872263" cy="5872"/>
            </a:xfrm>
            <a:prstGeom prst="line">
              <a:avLst/>
            </a:prstGeom>
            <a:noFill/>
            <a:ln w="127000">
              <a:solidFill>
                <a:srgbClr val="FF66CC"/>
              </a:solidFill>
              <a:round/>
              <a:headEnd/>
              <a:tailEnd/>
            </a:ln>
            <a:effectLst/>
          </p:spPr>
        </p:cxnSp>
        <p:sp>
          <p:nvSpPr>
            <p:cNvPr id="220" name="Freeform 492"/>
            <p:cNvSpPr>
              <a:spLocks noChangeArrowheads="1"/>
            </p:cNvSpPr>
            <p:nvPr/>
          </p:nvSpPr>
          <p:spPr bwMode="ltGray">
            <a:xfrm flipV="1">
              <a:off x="6698456" y="2140418"/>
              <a:ext cx="697708" cy="1227339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lnTo>
                    <a:pt x="1276350" y="1429075"/>
                  </a:ln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1" name="Freeform 492"/>
            <p:cNvSpPr>
              <a:spLocks noChangeArrowheads="1"/>
            </p:cNvSpPr>
            <p:nvPr/>
          </p:nvSpPr>
          <p:spPr bwMode="ltGray">
            <a:xfrm flipH="1" flipV="1">
              <a:off x="6712741" y="2141417"/>
              <a:ext cx="702469" cy="1235342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2290428" y="2093194"/>
            <a:ext cx="5004584" cy="2753626"/>
            <a:chOff x="766428" y="1984334"/>
            <a:chExt cx="5004584" cy="2753626"/>
          </a:xfrm>
        </p:grpSpPr>
        <p:sp>
          <p:nvSpPr>
            <p:cNvPr id="222" name="Freeform 492"/>
            <p:cNvSpPr>
              <a:spLocks noChangeArrowheads="1"/>
            </p:cNvSpPr>
            <p:nvPr/>
          </p:nvSpPr>
          <p:spPr bwMode="ltGray">
            <a:xfrm flipH="1" flipV="1">
              <a:off x="4426560" y="2758645"/>
              <a:ext cx="1197628" cy="1239474"/>
            </a:xfrm>
            <a:custGeom>
              <a:avLst/>
              <a:gdLst>
                <a:gd name="T0" fmla="*/ 465839 w 1633665"/>
                <a:gd name="T1" fmla="*/ 1693107 h 1443850"/>
                <a:gd name="T2" fmla="*/ 389789 w 1633665"/>
                <a:gd name="T3" fmla="*/ 1695863 h 1443850"/>
                <a:gd name="T4" fmla="*/ 68255 w 1633665"/>
                <a:gd name="T5" fmla="*/ 5198 h 1443850"/>
                <a:gd name="T6" fmla="*/ 0 w 1633665"/>
                <a:gd name="T7" fmla="*/ 0 h 14438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3665"/>
                <a:gd name="T13" fmla="*/ 0 h 1443850"/>
                <a:gd name="T14" fmla="*/ 1633665 w 1633665"/>
                <a:gd name="T15" fmla="*/ 1443850 h 14438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3665" h="1443850">
                  <a:moveTo>
                    <a:pt x="1633665" y="1441503"/>
                  </a:moveTo>
                  <a:lnTo>
                    <a:pt x="1366965" y="1443850"/>
                  </a:lnTo>
                  <a:lnTo>
                    <a:pt x="239371" y="442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3" name="Freeform 448"/>
            <p:cNvSpPr>
              <a:spLocks noChangeArrowheads="1"/>
            </p:cNvSpPr>
            <p:nvPr/>
          </p:nvSpPr>
          <p:spPr bwMode="ltGray">
            <a:xfrm flipV="1">
              <a:off x="4142543" y="2747651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4" name="Freeform 492"/>
            <p:cNvSpPr>
              <a:spLocks noChangeArrowheads="1"/>
            </p:cNvSpPr>
            <p:nvPr/>
          </p:nvSpPr>
          <p:spPr bwMode="ltGray">
            <a:xfrm flipV="1">
              <a:off x="4419684" y="2735398"/>
              <a:ext cx="1229893" cy="1237973"/>
            </a:xfrm>
            <a:custGeom>
              <a:avLst/>
              <a:gdLst>
                <a:gd name="T0" fmla="*/ 1543050 w 1543050"/>
                <a:gd name="T1" fmla="*/ 1610392 h 1436156"/>
                <a:gd name="T2" fmla="*/ 1535905 w 1543050"/>
                <a:gd name="T3" fmla="*/ 1621034 h 1436156"/>
                <a:gd name="T4" fmla="*/ 1276350 w 1543050"/>
                <a:gd name="T5" fmla="*/ 1613042 h 1436156"/>
                <a:gd name="T6" fmla="*/ 254794 w 1543050"/>
                <a:gd name="T7" fmla="*/ 2714 h 1436156"/>
                <a:gd name="T8" fmla="*/ 0 w 1543050"/>
                <a:gd name="T9" fmla="*/ 0 h 1436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43050"/>
                <a:gd name="T16" fmla="*/ 0 h 1436156"/>
                <a:gd name="T17" fmla="*/ 1543050 w 1543050"/>
                <a:gd name="T18" fmla="*/ 1436156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  <a:gd name="connsiteX0" fmla="*/ 1543050 w 1543050"/>
                <a:gd name="connsiteY0" fmla="*/ 1426727 h 1436156"/>
                <a:gd name="connsiteX1" fmla="*/ 1535905 w 1543050"/>
                <a:gd name="connsiteY1" fmla="*/ 1436156 h 1436156"/>
                <a:gd name="connsiteX2" fmla="*/ 1273363 w 1543050"/>
                <a:gd name="connsiteY2" fmla="*/ 1412500 h 1436156"/>
                <a:gd name="connsiteX3" fmla="*/ 254794 w 1543050"/>
                <a:gd name="connsiteY3" fmla="*/ 2405 h 1436156"/>
                <a:gd name="connsiteX4" fmla="*/ 0 w 1543050"/>
                <a:gd name="connsiteY4" fmla="*/ 0 h 143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3050" h="1436156">
                  <a:moveTo>
                    <a:pt x="1543050" y="1426727"/>
                  </a:moveTo>
                  <a:lnTo>
                    <a:pt x="1535905" y="1436156"/>
                  </a:lnTo>
                  <a:cubicBezTo>
                    <a:pt x="1448391" y="1428271"/>
                    <a:pt x="1474405" y="1412097"/>
                    <a:pt x="1273363" y="1412500"/>
                  </a:cubicBezTo>
                  <a:lnTo>
                    <a:pt x="254794" y="2405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5" name="Freeform 443"/>
            <p:cNvSpPr>
              <a:spLocks noChangeArrowheads="1"/>
            </p:cNvSpPr>
            <p:nvPr/>
          </p:nvSpPr>
          <p:spPr bwMode="ltGray">
            <a:xfrm flipV="1">
              <a:off x="4144441" y="3989699"/>
              <a:ext cx="1626571" cy="6109"/>
            </a:xfrm>
            <a:custGeom>
              <a:avLst/>
              <a:gdLst>
                <a:gd name="T0" fmla="*/ 0 w 1846264"/>
                <a:gd name="T1" fmla="*/ 7144 h 7144"/>
                <a:gd name="T2" fmla="*/ 8292252 w 1846264"/>
                <a:gd name="T3" fmla="*/ 0 h 7144"/>
                <a:gd name="T4" fmla="*/ 0 60000 65536"/>
                <a:gd name="T5" fmla="*/ 0 60000 65536"/>
                <a:gd name="T6" fmla="*/ 0 w 1846264"/>
                <a:gd name="T7" fmla="*/ 0 h 7144"/>
                <a:gd name="T8" fmla="*/ 1846264 w 1846264"/>
                <a:gd name="T9" fmla="*/ 7144 h 7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46264" h="7144">
                  <a:moveTo>
                    <a:pt x="0" y="7144"/>
                  </a:moveTo>
                  <a:lnTo>
                    <a:pt x="1846264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6" name="Freeform 492"/>
            <p:cNvSpPr>
              <a:spLocks noChangeArrowheads="1"/>
            </p:cNvSpPr>
            <p:nvPr/>
          </p:nvSpPr>
          <p:spPr bwMode="ltGray">
            <a:xfrm flipV="1">
              <a:off x="2603466" y="1984334"/>
              <a:ext cx="1227732" cy="753310"/>
            </a:xfrm>
            <a:custGeom>
              <a:avLst/>
              <a:gdLst>
                <a:gd name="T0" fmla="*/ 1238249 w 1238249"/>
                <a:gd name="T1" fmla="*/ 0 h 896285"/>
                <a:gd name="T2" fmla="*/ 812006 w 1238249"/>
                <a:gd name="T3" fmla="*/ 686704 h 896285"/>
                <a:gd name="T4" fmla="*/ 0 w 1238249"/>
                <a:gd name="T5" fmla="*/ 692317 h 896285"/>
                <a:gd name="T6" fmla="*/ 0 60000 65536"/>
                <a:gd name="T7" fmla="*/ 0 60000 65536"/>
                <a:gd name="T8" fmla="*/ 0 60000 65536"/>
                <a:gd name="T9" fmla="*/ 0 w 1238249"/>
                <a:gd name="T10" fmla="*/ 0 h 896285"/>
                <a:gd name="T11" fmla="*/ 1238249 w 1238249"/>
                <a:gd name="T12" fmla="*/ 896285 h 8962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38249" h="896285">
                  <a:moveTo>
                    <a:pt x="1238249" y="0"/>
                  </a:moveTo>
                  <a:lnTo>
                    <a:pt x="812006" y="889018"/>
                  </a:lnTo>
                  <a:lnTo>
                    <a:pt x="0" y="896285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7" name="Freeform 492"/>
            <p:cNvSpPr>
              <a:spLocks noChangeArrowheads="1"/>
            </p:cNvSpPr>
            <p:nvPr/>
          </p:nvSpPr>
          <p:spPr bwMode="ltGray">
            <a:xfrm flipV="1">
              <a:off x="1552486" y="2478874"/>
              <a:ext cx="2245334" cy="254454"/>
            </a:xfrm>
            <a:custGeom>
              <a:avLst/>
              <a:gdLst>
                <a:gd name="T0" fmla="*/ 2264568 w 2264568"/>
                <a:gd name="T1" fmla="*/ 0 h 302748"/>
                <a:gd name="T2" fmla="*/ 1838325 w 2264568"/>
                <a:gd name="T3" fmla="*/ 224496 h 302748"/>
                <a:gd name="T4" fmla="*/ 0 w 2264568"/>
                <a:gd name="T5" fmla="*/ 233852 h 302748"/>
                <a:gd name="T6" fmla="*/ 0 60000 65536"/>
                <a:gd name="T7" fmla="*/ 0 60000 65536"/>
                <a:gd name="T8" fmla="*/ 0 60000 65536"/>
                <a:gd name="T9" fmla="*/ 0 w 2264568"/>
                <a:gd name="T10" fmla="*/ 0 h 302748"/>
                <a:gd name="T11" fmla="*/ 2264568 w 2264568"/>
                <a:gd name="T12" fmla="*/ 302748 h 3027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64568" h="302748">
                  <a:moveTo>
                    <a:pt x="2264568" y="0"/>
                  </a:moveTo>
                  <a:lnTo>
                    <a:pt x="1838325" y="290637"/>
                  </a:lnTo>
                  <a:lnTo>
                    <a:pt x="0" y="30274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8" name="Freeform 492"/>
            <p:cNvSpPr>
              <a:spLocks noChangeArrowheads="1"/>
            </p:cNvSpPr>
            <p:nvPr/>
          </p:nvSpPr>
          <p:spPr bwMode="ltGray">
            <a:xfrm flipV="1">
              <a:off x="908329" y="2728359"/>
              <a:ext cx="2926779" cy="392828"/>
            </a:xfrm>
            <a:custGeom>
              <a:avLst/>
              <a:gdLst>
                <a:gd name="T0" fmla="*/ 3057524 w 3057524"/>
                <a:gd name="T1" fmla="*/ 351865 h 455523"/>
                <a:gd name="T2" fmla="*/ 2545556 w 3057524"/>
                <a:gd name="T3" fmla="*/ 0 h 455523"/>
                <a:gd name="T4" fmla="*/ 0 w 3057524"/>
                <a:gd name="T5" fmla="*/ 1869 h 455523"/>
                <a:gd name="T6" fmla="*/ 0 60000 65536"/>
                <a:gd name="T7" fmla="*/ 0 60000 65536"/>
                <a:gd name="T8" fmla="*/ 0 60000 65536"/>
                <a:gd name="T9" fmla="*/ 0 w 3057524"/>
                <a:gd name="T10" fmla="*/ 0 h 455523"/>
                <a:gd name="T11" fmla="*/ 3057524 w 3057524"/>
                <a:gd name="T12" fmla="*/ 455523 h 455523"/>
                <a:gd name="connsiteX0" fmla="*/ 3057524 w 3057524"/>
                <a:gd name="connsiteY0" fmla="*/ 467384 h 467384"/>
                <a:gd name="connsiteX1" fmla="*/ 2545556 w 3057524"/>
                <a:gd name="connsiteY1" fmla="*/ 11861 h 467384"/>
                <a:gd name="connsiteX2" fmla="*/ 638500 w 3057524"/>
                <a:gd name="connsiteY2" fmla="*/ 0 h 467384"/>
                <a:gd name="connsiteX3" fmla="*/ 0 w 3057524"/>
                <a:gd name="connsiteY3" fmla="*/ 14281 h 467384"/>
                <a:gd name="connsiteX0" fmla="*/ 2927834 w 2927834"/>
                <a:gd name="connsiteY0" fmla="*/ 467384 h 467384"/>
                <a:gd name="connsiteX1" fmla="*/ 2415866 w 2927834"/>
                <a:gd name="connsiteY1" fmla="*/ 11861 h 467384"/>
                <a:gd name="connsiteX2" fmla="*/ 508810 w 2927834"/>
                <a:gd name="connsiteY2" fmla="*/ 0 h 467384"/>
                <a:gd name="connsiteX3" fmla="*/ 0 w 2927834"/>
                <a:gd name="connsiteY3" fmla="*/ 320266 h 467384"/>
                <a:gd name="connsiteX0" fmla="*/ 2951850 w 2951850"/>
                <a:gd name="connsiteY0" fmla="*/ 467384 h 467384"/>
                <a:gd name="connsiteX1" fmla="*/ 2439882 w 2951850"/>
                <a:gd name="connsiteY1" fmla="*/ 11861 h 467384"/>
                <a:gd name="connsiteX2" fmla="*/ 532826 w 2951850"/>
                <a:gd name="connsiteY2" fmla="*/ 0 h 467384"/>
                <a:gd name="connsiteX3" fmla="*/ 0 w 2951850"/>
                <a:gd name="connsiteY3" fmla="*/ 286268 h 4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1850" h="467384">
                  <a:moveTo>
                    <a:pt x="2951850" y="467384"/>
                  </a:moveTo>
                  <a:lnTo>
                    <a:pt x="2439882" y="11861"/>
                  </a:lnTo>
                  <a:lnTo>
                    <a:pt x="532826" y="0"/>
                  </a:lnTo>
                  <a:lnTo>
                    <a:pt x="0" y="286268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29" name="Freeform 492"/>
            <p:cNvSpPr>
              <a:spLocks noChangeArrowheads="1"/>
            </p:cNvSpPr>
            <p:nvPr/>
          </p:nvSpPr>
          <p:spPr bwMode="ltGray">
            <a:xfrm flipV="1">
              <a:off x="766428" y="3633610"/>
              <a:ext cx="2998500" cy="333864"/>
            </a:xfrm>
            <a:custGeom>
              <a:avLst/>
              <a:gdLst>
                <a:gd name="T0" fmla="*/ 3024186 w 3024186"/>
                <a:gd name="T1" fmla="*/ 0 h 397231"/>
                <a:gd name="T2" fmla="*/ 1988343 w 3024186"/>
                <a:gd name="T3" fmla="*/ 297472 h 397231"/>
                <a:gd name="T4" fmla="*/ 0 w 3024186"/>
                <a:gd name="T5" fmla="*/ 306826 h 397231"/>
                <a:gd name="T6" fmla="*/ 0 60000 65536"/>
                <a:gd name="T7" fmla="*/ 0 60000 65536"/>
                <a:gd name="T8" fmla="*/ 0 60000 65536"/>
                <a:gd name="T9" fmla="*/ 0 w 3024186"/>
                <a:gd name="T10" fmla="*/ 0 h 397231"/>
                <a:gd name="T11" fmla="*/ 3024186 w 3024186"/>
                <a:gd name="T12" fmla="*/ 397231 h 3972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4186" h="397231">
                  <a:moveTo>
                    <a:pt x="3024186" y="0"/>
                  </a:moveTo>
                  <a:lnTo>
                    <a:pt x="1988343" y="385118"/>
                  </a:lnTo>
                  <a:lnTo>
                    <a:pt x="0" y="397231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0" name="Freeform 492"/>
            <p:cNvSpPr>
              <a:spLocks noChangeArrowheads="1"/>
            </p:cNvSpPr>
            <p:nvPr/>
          </p:nvSpPr>
          <p:spPr bwMode="ltGray">
            <a:xfrm flipV="1">
              <a:off x="936259" y="3969753"/>
              <a:ext cx="2786008" cy="366569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09874" h="436143">
                  <a:moveTo>
                    <a:pt x="2809874" y="436143"/>
                  </a:moveTo>
                  <a:lnTo>
                    <a:pt x="1888331" y="12112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1" name="Freeform 492"/>
            <p:cNvSpPr>
              <a:spLocks noChangeArrowheads="1"/>
            </p:cNvSpPr>
            <p:nvPr/>
          </p:nvSpPr>
          <p:spPr bwMode="ltGray">
            <a:xfrm flipV="1">
              <a:off x="1685082" y="2638629"/>
              <a:ext cx="1004482" cy="980175"/>
            </a:xfrm>
            <a:custGeom>
              <a:avLst/>
              <a:gdLst>
                <a:gd name="T0" fmla="*/ 0 w 1202532"/>
                <a:gd name="T1" fmla="*/ 1012444 h 1310700"/>
                <a:gd name="T2" fmla="*/ 1202532 w 1202532"/>
                <a:gd name="T3" fmla="*/ 473446 h 1310700"/>
                <a:gd name="T4" fmla="*/ 33339 w 1202532"/>
                <a:gd name="T5" fmla="*/ 0 h 1310700"/>
                <a:gd name="T6" fmla="*/ 0 60000 65536"/>
                <a:gd name="T7" fmla="*/ 0 60000 65536"/>
                <a:gd name="T8" fmla="*/ 0 60000 65536"/>
                <a:gd name="T9" fmla="*/ 0 w 1202532"/>
                <a:gd name="T10" fmla="*/ 0 h 1310700"/>
                <a:gd name="T11" fmla="*/ 1202532 w 1202532"/>
                <a:gd name="T12" fmla="*/ 1310700 h 1310700"/>
                <a:gd name="connsiteX0" fmla="*/ 0 w 1202532"/>
                <a:gd name="connsiteY0" fmla="*/ 1324866 h 1324866"/>
                <a:gd name="connsiteX1" fmla="*/ 1202532 w 1202532"/>
                <a:gd name="connsiteY1" fmla="*/ 627084 h 1324866"/>
                <a:gd name="connsiteX2" fmla="*/ 146216 w 1202532"/>
                <a:gd name="connsiteY2" fmla="*/ 0 h 1324866"/>
                <a:gd name="connsiteX0" fmla="*/ 0 w 1178516"/>
                <a:gd name="connsiteY0" fmla="*/ 1324866 h 1324866"/>
                <a:gd name="connsiteX1" fmla="*/ 1178516 w 1178516"/>
                <a:gd name="connsiteY1" fmla="*/ 655416 h 1324866"/>
                <a:gd name="connsiteX2" fmla="*/ 146216 w 1178516"/>
                <a:gd name="connsiteY2" fmla="*/ 0 h 1324866"/>
                <a:gd name="connsiteX0" fmla="*/ 156391 w 1032300"/>
                <a:gd name="connsiteY0" fmla="*/ 1186040 h 1186040"/>
                <a:gd name="connsiteX1" fmla="*/ 1032300 w 1032300"/>
                <a:gd name="connsiteY1" fmla="*/ 655416 h 1186040"/>
                <a:gd name="connsiteX2" fmla="*/ 0 w 1032300"/>
                <a:gd name="connsiteY2" fmla="*/ 0 h 1186040"/>
                <a:gd name="connsiteX0" fmla="*/ 153990 w 1032300"/>
                <a:gd name="connsiteY0" fmla="*/ 1166207 h 1166207"/>
                <a:gd name="connsiteX1" fmla="*/ 1032300 w 1032300"/>
                <a:gd name="connsiteY1" fmla="*/ 655416 h 1166207"/>
                <a:gd name="connsiteX2" fmla="*/ 0 w 1032300"/>
                <a:gd name="connsiteY2" fmla="*/ 0 h 1166207"/>
                <a:gd name="connsiteX0" fmla="*/ 153990 w 1013087"/>
                <a:gd name="connsiteY0" fmla="*/ 1166207 h 1166207"/>
                <a:gd name="connsiteX1" fmla="*/ 1013087 w 1013087"/>
                <a:gd name="connsiteY1" fmla="*/ 612918 h 1166207"/>
                <a:gd name="connsiteX2" fmla="*/ 0 w 1013087"/>
                <a:gd name="connsiteY2" fmla="*/ 0 h 116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087" h="1166207">
                  <a:moveTo>
                    <a:pt x="153990" y="1166207"/>
                  </a:moveTo>
                  <a:lnTo>
                    <a:pt x="1013087" y="612918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32" name="Freeform 492"/>
            <p:cNvSpPr>
              <a:spLocks noChangeArrowheads="1"/>
            </p:cNvSpPr>
            <p:nvPr/>
          </p:nvSpPr>
          <p:spPr bwMode="ltGray">
            <a:xfrm flipV="1">
              <a:off x="2477722" y="4008599"/>
              <a:ext cx="1351270" cy="729361"/>
            </a:xfrm>
            <a:custGeom>
              <a:avLst/>
              <a:gdLst>
                <a:gd name="T0" fmla="*/ 2809874 w 2809874"/>
                <a:gd name="T1" fmla="*/ 336885 h 436143"/>
                <a:gd name="T2" fmla="*/ 1888331 w 2809874"/>
                <a:gd name="T3" fmla="*/ 9357 h 436143"/>
                <a:gd name="T4" fmla="*/ 0 w 2809874"/>
                <a:gd name="T5" fmla="*/ 0 h 436143"/>
                <a:gd name="T6" fmla="*/ 0 60000 65536"/>
                <a:gd name="T7" fmla="*/ 0 60000 65536"/>
                <a:gd name="T8" fmla="*/ 0 60000 65536"/>
                <a:gd name="T9" fmla="*/ 0 w 2809874"/>
                <a:gd name="T10" fmla="*/ 0 h 436143"/>
                <a:gd name="T11" fmla="*/ 2809874 w 2809874"/>
                <a:gd name="T12" fmla="*/ 436143 h 436143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6360"/>
                <a:gd name="connsiteY0" fmla="*/ 436143 h 924457"/>
                <a:gd name="connsiteX1" fmla="*/ 2986360 w 2986360"/>
                <a:gd name="connsiteY1" fmla="*/ 924457 h 924457"/>
                <a:gd name="connsiteX2" fmla="*/ 2750999 w 2986360"/>
                <a:gd name="connsiteY2" fmla="*/ 862126 h 924457"/>
                <a:gd name="connsiteX3" fmla="*/ 1888331 w 2986360"/>
                <a:gd name="connsiteY3" fmla="*/ 12112 h 924457"/>
                <a:gd name="connsiteX4" fmla="*/ 0 w 2986360"/>
                <a:gd name="connsiteY4" fmla="*/ 0 h 924457"/>
                <a:gd name="connsiteX0" fmla="*/ 2809874 w 2981557"/>
                <a:gd name="connsiteY0" fmla="*/ 436143 h 924457"/>
                <a:gd name="connsiteX1" fmla="*/ 2981557 w 2981557"/>
                <a:gd name="connsiteY1" fmla="*/ 924457 h 924457"/>
                <a:gd name="connsiteX2" fmla="*/ 2750999 w 2981557"/>
                <a:gd name="connsiteY2" fmla="*/ 862126 h 924457"/>
                <a:gd name="connsiteX3" fmla="*/ 1888331 w 2981557"/>
                <a:gd name="connsiteY3" fmla="*/ 12112 h 924457"/>
                <a:gd name="connsiteX4" fmla="*/ 0 w 2981557"/>
                <a:gd name="connsiteY4" fmla="*/ 0 h 924457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9874 w 2809874"/>
                <a:gd name="connsiteY0" fmla="*/ 436143 h 862126"/>
                <a:gd name="connsiteX1" fmla="*/ 2750999 w 2809874"/>
                <a:gd name="connsiteY1" fmla="*/ 862126 h 862126"/>
                <a:gd name="connsiteX2" fmla="*/ 1888331 w 2809874"/>
                <a:gd name="connsiteY2" fmla="*/ 12112 h 862126"/>
                <a:gd name="connsiteX3" fmla="*/ 0 w 2809874"/>
                <a:gd name="connsiteY3" fmla="*/ 0 h 862126"/>
                <a:gd name="connsiteX0" fmla="*/ 2805070 w 2805070"/>
                <a:gd name="connsiteY0" fmla="*/ 436143 h 862126"/>
                <a:gd name="connsiteX1" fmla="*/ 2750999 w 2805070"/>
                <a:gd name="connsiteY1" fmla="*/ 862126 h 862126"/>
                <a:gd name="connsiteX2" fmla="*/ 1888331 w 2805070"/>
                <a:gd name="connsiteY2" fmla="*/ 12112 h 862126"/>
                <a:gd name="connsiteX3" fmla="*/ 0 w 2805070"/>
                <a:gd name="connsiteY3" fmla="*/ 0 h 862126"/>
                <a:gd name="connsiteX0" fmla="*/ 2750999 w 2750999"/>
                <a:gd name="connsiteY0" fmla="*/ 862126 h 862126"/>
                <a:gd name="connsiteX1" fmla="*/ 1888331 w 2750999"/>
                <a:gd name="connsiteY1" fmla="*/ 12112 h 862126"/>
                <a:gd name="connsiteX2" fmla="*/ 0 w 2750999"/>
                <a:gd name="connsiteY2" fmla="*/ 0 h 862126"/>
                <a:gd name="connsiteX0" fmla="*/ 2789425 w 2789425"/>
                <a:gd name="connsiteY0" fmla="*/ 896124 h 896124"/>
                <a:gd name="connsiteX1" fmla="*/ 1888331 w 2789425"/>
                <a:gd name="connsiteY1" fmla="*/ 12112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66053 w 2789425"/>
                <a:gd name="connsiteY1" fmla="*/ 779 h 896124"/>
                <a:gd name="connsiteX2" fmla="*/ 0 w 2789425"/>
                <a:gd name="connsiteY2" fmla="*/ 0 h 896124"/>
                <a:gd name="connsiteX0" fmla="*/ 2789425 w 2789425"/>
                <a:gd name="connsiteY0" fmla="*/ 896124 h 896124"/>
                <a:gd name="connsiteX1" fmla="*/ 2090070 w 2789425"/>
                <a:gd name="connsiteY1" fmla="*/ 12112 h 896124"/>
                <a:gd name="connsiteX2" fmla="*/ 0 w 2789425"/>
                <a:gd name="connsiteY2" fmla="*/ 0 h 896124"/>
                <a:gd name="connsiteX0" fmla="*/ 1578994 w 1578994"/>
                <a:gd name="connsiteY0" fmla="*/ 901791 h 901791"/>
                <a:gd name="connsiteX1" fmla="*/ 879639 w 1578994"/>
                <a:gd name="connsiteY1" fmla="*/ 17779 h 901791"/>
                <a:gd name="connsiteX2" fmla="*/ 0 w 1578994"/>
                <a:gd name="connsiteY2" fmla="*/ 0 h 901791"/>
                <a:gd name="connsiteX0" fmla="*/ 1382058 w 1382058"/>
                <a:gd name="connsiteY0" fmla="*/ 890458 h 890458"/>
                <a:gd name="connsiteX1" fmla="*/ 682703 w 1382058"/>
                <a:gd name="connsiteY1" fmla="*/ 6446 h 890458"/>
                <a:gd name="connsiteX2" fmla="*/ 0 w 1382058"/>
                <a:gd name="connsiteY2" fmla="*/ 0 h 890458"/>
                <a:gd name="connsiteX0" fmla="*/ 1324418 w 1324418"/>
                <a:gd name="connsiteY0" fmla="*/ 918789 h 918789"/>
                <a:gd name="connsiteX1" fmla="*/ 682703 w 1324418"/>
                <a:gd name="connsiteY1" fmla="*/ 6446 h 918789"/>
                <a:gd name="connsiteX2" fmla="*/ 0 w 1324418"/>
                <a:gd name="connsiteY2" fmla="*/ 0 h 918789"/>
                <a:gd name="connsiteX0" fmla="*/ 1343631 w 1343631"/>
                <a:gd name="connsiteY0" fmla="*/ 850792 h 850792"/>
                <a:gd name="connsiteX1" fmla="*/ 682703 w 1343631"/>
                <a:gd name="connsiteY1" fmla="*/ 6446 h 850792"/>
                <a:gd name="connsiteX2" fmla="*/ 0 w 1343631"/>
                <a:gd name="connsiteY2" fmla="*/ 0 h 850792"/>
                <a:gd name="connsiteX0" fmla="*/ 1362844 w 1362844"/>
                <a:gd name="connsiteY0" fmla="*/ 867791 h 867791"/>
                <a:gd name="connsiteX1" fmla="*/ 682703 w 1362844"/>
                <a:gd name="connsiteY1" fmla="*/ 6446 h 867791"/>
                <a:gd name="connsiteX2" fmla="*/ 0 w 1362844"/>
                <a:gd name="connsiteY2" fmla="*/ 0 h 86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2844" h="867791">
                  <a:moveTo>
                    <a:pt x="1362844" y="867791"/>
                  </a:moveTo>
                  <a:lnTo>
                    <a:pt x="682703" y="6446"/>
                  </a:lnTo>
                  <a:lnTo>
                    <a:pt x="0" y="0"/>
                  </a:lnTo>
                </a:path>
              </a:pathLst>
            </a:custGeom>
            <a:noFill/>
            <a:ln w="127000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2172205" y="2079159"/>
            <a:ext cx="7794467" cy="2754522"/>
            <a:chOff x="648204" y="1970299"/>
            <a:chExt cx="7794467" cy="2754522"/>
          </a:xfrm>
        </p:grpSpPr>
        <p:grpSp>
          <p:nvGrpSpPr>
            <p:cNvPr id="253" name="Group 252"/>
            <p:cNvGrpSpPr/>
            <p:nvPr/>
          </p:nvGrpSpPr>
          <p:grpSpPr>
            <a:xfrm>
              <a:off x="648204" y="1970299"/>
              <a:ext cx="7794467" cy="2754522"/>
              <a:chOff x="648204" y="1970299"/>
              <a:chExt cx="7794467" cy="2754522"/>
            </a:xfrm>
          </p:grpSpPr>
          <p:grpSp>
            <p:nvGrpSpPr>
              <p:cNvPr id="239" name="Group 411"/>
              <p:cNvGrpSpPr/>
              <p:nvPr/>
            </p:nvGrpSpPr>
            <p:grpSpPr>
              <a:xfrm>
                <a:off x="6021329" y="2708384"/>
                <a:ext cx="1510576" cy="1288947"/>
                <a:chOff x="6472886" y="2130009"/>
                <a:chExt cx="1018793" cy="1243021"/>
              </a:xfrm>
              <a:effectLst/>
            </p:grpSpPr>
            <p:cxnSp>
              <p:nvCxnSpPr>
                <p:cNvPr id="240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472886" y="2130009"/>
                  <a:ext cx="997822" cy="4066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1" name="Straight Connector 452"/>
                <p:cNvCxnSpPr>
                  <a:cxnSpLocks noChangeShapeType="1"/>
                </p:cNvCxnSpPr>
                <p:nvPr/>
              </p:nvCxnSpPr>
              <p:spPr bwMode="ltGray">
                <a:xfrm>
                  <a:off x="6619416" y="3367158"/>
                  <a:ext cx="872263" cy="5872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</p:cxnSp>
            <p:sp>
              <p:nvSpPr>
                <p:cNvPr id="242" name="Freeform 492"/>
                <p:cNvSpPr>
                  <a:spLocks noChangeArrowheads="1"/>
                </p:cNvSpPr>
                <p:nvPr/>
              </p:nvSpPr>
              <p:spPr bwMode="ltGray">
                <a:xfrm flipV="1">
                  <a:off x="6698456" y="2131233"/>
                  <a:ext cx="697708" cy="1227342"/>
                </a:xfrm>
                <a:custGeom>
                  <a:avLst/>
                  <a:gdLst>
                    <a:gd name="T0" fmla="*/ 1543050 w 1543050"/>
                    <a:gd name="T1" fmla="*/ 1610392 h 1436156"/>
                    <a:gd name="T2" fmla="*/ 1535905 w 1543050"/>
                    <a:gd name="T3" fmla="*/ 1621034 h 1436156"/>
                    <a:gd name="T4" fmla="*/ 1276350 w 1543050"/>
                    <a:gd name="T5" fmla="*/ 1613042 h 1436156"/>
                    <a:gd name="T6" fmla="*/ 254794 w 1543050"/>
                    <a:gd name="T7" fmla="*/ 2714 h 1436156"/>
                    <a:gd name="T8" fmla="*/ 0 w 1543050"/>
                    <a:gd name="T9" fmla="*/ 0 h 14361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43050"/>
                    <a:gd name="T16" fmla="*/ 0 h 1436156"/>
                    <a:gd name="T17" fmla="*/ 1543050 w 1543050"/>
                    <a:gd name="T18" fmla="*/ 1436156 h 14361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43050" h="1436156">
                      <a:moveTo>
                        <a:pt x="1543050" y="1426727"/>
                      </a:moveTo>
                      <a:lnTo>
                        <a:pt x="1535905" y="1436156"/>
                      </a:lnTo>
                      <a:lnTo>
                        <a:pt x="1276350" y="1429075"/>
                      </a:lnTo>
                      <a:lnTo>
                        <a:pt x="254794" y="24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3" name="Freeform 492"/>
                <p:cNvSpPr>
                  <a:spLocks noChangeArrowheads="1"/>
                </p:cNvSpPr>
                <p:nvPr/>
              </p:nvSpPr>
              <p:spPr bwMode="ltGray">
                <a:xfrm flipH="1" flipV="1">
                  <a:off x="6709530" y="2136826"/>
                  <a:ext cx="702469" cy="1235345"/>
                </a:xfrm>
                <a:custGeom>
                  <a:avLst/>
                  <a:gdLst>
                    <a:gd name="T0" fmla="*/ 465839 w 1633665"/>
                    <a:gd name="T1" fmla="*/ 1693107 h 1443850"/>
                    <a:gd name="T2" fmla="*/ 389789 w 1633665"/>
                    <a:gd name="T3" fmla="*/ 1695863 h 1443850"/>
                    <a:gd name="T4" fmla="*/ 68255 w 1633665"/>
                    <a:gd name="T5" fmla="*/ 5198 h 1443850"/>
                    <a:gd name="T6" fmla="*/ 0 w 1633665"/>
                    <a:gd name="T7" fmla="*/ 0 h 144385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33665"/>
                    <a:gd name="T13" fmla="*/ 0 h 1443850"/>
                    <a:gd name="T14" fmla="*/ 1633665 w 1633665"/>
                    <a:gd name="T15" fmla="*/ 1443850 h 144385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33665" h="1443850">
                      <a:moveTo>
                        <a:pt x="1633665" y="1441503"/>
                      </a:moveTo>
                      <a:lnTo>
                        <a:pt x="1366965" y="1443850"/>
                      </a:lnTo>
                      <a:lnTo>
                        <a:pt x="239371" y="44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44" name="Freeform 492"/>
              <p:cNvSpPr>
                <a:spLocks noChangeArrowheads="1"/>
              </p:cNvSpPr>
              <p:nvPr/>
            </p:nvSpPr>
            <p:spPr bwMode="auto">
              <a:xfrm flipV="1">
                <a:off x="4324766" y="2750147"/>
                <a:ext cx="1349475" cy="1246016"/>
              </a:xfrm>
              <a:custGeom>
                <a:avLst/>
                <a:gdLst>
                  <a:gd name="T0" fmla="*/ 1693068 w 1693068"/>
                  <a:gd name="T1" fmla="*/ 2093608 h 1419626"/>
                  <a:gd name="T2" fmla="*/ 1419225 w 1693068"/>
                  <a:gd name="T3" fmla="*/ 2100662 h 1419626"/>
                  <a:gd name="T4" fmla="*/ 354806 w 1693068"/>
                  <a:gd name="T5" fmla="*/ 3256 h 1419626"/>
                  <a:gd name="T6" fmla="*/ 0 w 1693068"/>
                  <a:gd name="T7" fmla="*/ 0 h 14196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068"/>
                  <a:gd name="T13" fmla="*/ 0 h 1419626"/>
                  <a:gd name="T14" fmla="*/ 1693068 w 1693068"/>
                  <a:gd name="T15" fmla="*/ 1419626 h 1419626"/>
                  <a:gd name="connsiteX0" fmla="*/ 1693068 w 1693068"/>
                  <a:gd name="connsiteY0" fmla="*/ 1414857 h 1419626"/>
                  <a:gd name="connsiteX1" fmla="*/ 1400012 w 1693068"/>
                  <a:gd name="connsiteY1" fmla="*/ 1419626 h 1419626"/>
                  <a:gd name="connsiteX2" fmla="*/ 354806 w 1693068"/>
                  <a:gd name="connsiteY2" fmla="*/ 2199 h 1419626"/>
                  <a:gd name="connsiteX3" fmla="*/ 0 w 1693068"/>
                  <a:gd name="connsiteY3" fmla="*/ 0 h 1419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3068" h="1419626">
                    <a:moveTo>
                      <a:pt x="1693068" y="1414857"/>
                    </a:moveTo>
                    <a:lnTo>
                      <a:pt x="1400012" y="1419626"/>
                    </a:lnTo>
                    <a:lnTo>
                      <a:pt x="354806" y="2199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492"/>
              <p:cNvSpPr>
                <a:spLocks noChangeArrowheads="1"/>
              </p:cNvSpPr>
              <p:nvPr/>
            </p:nvSpPr>
            <p:spPr bwMode="auto">
              <a:xfrm flipV="1">
                <a:off x="2572658" y="1970299"/>
                <a:ext cx="1248991" cy="751276"/>
              </a:xfrm>
              <a:custGeom>
                <a:avLst/>
                <a:gdLst>
                  <a:gd name="T0" fmla="*/ 1259681 w 1259681"/>
                  <a:gd name="T1" fmla="*/ 0 h 893864"/>
                  <a:gd name="T2" fmla="*/ 831056 w 1259681"/>
                  <a:gd name="T3" fmla="*/ 677344 h 893864"/>
                  <a:gd name="T4" fmla="*/ 0 w 1259681"/>
                  <a:gd name="T5" fmla="*/ 690441 h 893864"/>
                  <a:gd name="T6" fmla="*/ 0 60000 65536"/>
                  <a:gd name="T7" fmla="*/ 0 60000 65536"/>
                  <a:gd name="T8" fmla="*/ 0 60000 65536"/>
                  <a:gd name="T9" fmla="*/ 0 w 1259681"/>
                  <a:gd name="T10" fmla="*/ 0 h 893864"/>
                  <a:gd name="T11" fmla="*/ 1259681 w 1259681"/>
                  <a:gd name="T12" fmla="*/ 893864 h 8938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59681" h="893864">
                    <a:moveTo>
                      <a:pt x="1259681" y="0"/>
                    </a:moveTo>
                    <a:lnTo>
                      <a:pt x="831056" y="876906"/>
                    </a:lnTo>
                    <a:lnTo>
                      <a:pt x="0" y="893864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492"/>
              <p:cNvSpPr>
                <a:spLocks noChangeArrowheads="1"/>
              </p:cNvSpPr>
              <p:nvPr/>
            </p:nvSpPr>
            <p:spPr bwMode="auto">
              <a:xfrm flipV="1">
                <a:off x="1609148" y="2481371"/>
                <a:ext cx="2200491" cy="242239"/>
              </a:xfrm>
              <a:custGeom>
                <a:avLst/>
                <a:gdLst>
                  <a:gd name="T0" fmla="*/ 2219325 w 2219325"/>
                  <a:gd name="T1" fmla="*/ 0 h 288215"/>
                  <a:gd name="T2" fmla="*/ 1790715 w 2219325"/>
                  <a:gd name="T3" fmla="*/ 207655 h 288215"/>
                  <a:gd name="T4" fmla="*/ 0 w 2219325"/>
                  <a:gd name="T5" fmla="*/ 222625 h 288215"/>
                  <a:gd name="T6" fmla="*/ 0 60000 65536"/>
                  <a:gd name="T7" fmla="*/ 0 60000 65536"/>
                  <a:gd name="T8" fmla="*/ 0 60000 65536"/>
                  <a:gd name="T9" fmla="*/ 0 w 2219325"/>
                  <a:gd name="T10" fmla="*/ 0 h 288215"/>
                  <a:gd name="T11" fmla="*/ 2219325 w 2219325"/>
                  <a:gd name="T12" fmla="*/ 288215 h 288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19325" h="288215">
                    <a:moveTo>
                      <a:pt x="2219325" y="0"/>
                    </a:moveTo>
                    <a:lnTo>
                      <a:pt x="1790700" y="268835"/>
                    </a:lnTo>
                    <a:lnTo>
                      <a:pt x="0" y="288215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492"/>
              <p:cNvSpPr>
                <a:spLocks noChangeArrowheads="1"/>
              </p:cNvSpPr>
              <p:nvPr/>
            </p:nvSpPr>
            <p:spPr bwMode="auto">
              <a:xfrm flipV="1">
                <a:off x="648204" y="3630447"/>
                <a:ext cx="3104769" cy="342010"/>
              </a:xfrm>
              <a:custGeom>
                <a:avLst/>
                <a:gdLst>
                  <a:gd name="T0" fmla="*/ 3131343 w 3131343"/>
                  <a:gd name="T1" fmla="*/ 0 h 406921"/>
                  <a:gd name="T2" fmla="*/ 2105025 w 3131343"/>
                  <a:gd name="T3" fmla="*/ 303103 h 406921"/>
                  <a:gd name="T4" fmla="*/ 0 w 3131343"/>
                  <a:gd name="T5" fmla="*/ 314328 h 406921"/>
                  <a:gd name="T6" fmla="*/ 0 60000 65536"/>
                  <a:gd name="T7" fmla="*/ 0 60000 65536"/>
                  <a:gd name="T8" fmla="*/ 0 60000 65536"/>
                  <a:gd name="T9" fmla="*/ 0 w 3131343"/>
                  <a:gd name="T10" fmla="*/ 0 h 406921"/>
                  <a:gd name="T11" fmla="*/ 3131343 w 3131343"/>
                  <a:gd name="T12" fmla="*/ 406921 h 4069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31343" h="406921">
                    <a:moveTo>
                      <a:pt x="3131343" y="0"/>
                    </a:moveTo>
                    <a:lnTo>
                      <a:pt x="2105024" y="392387"/>
                    </a:lnTo>
                    <a:lnTo>
                      <a:pt x="0" y="406921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492"/>
              <p:cNvSpPr>
                <a:spLocks noChangeArrowheads="1"/>
              </p:cNvSpPr>
              <p:nvPr/>
            </p:nvSpPr>
            <p:spPr bwMode="auto">
              <a:xfrm flipV="1">
                <a:off x="900713" y="3980638"/>
                <a:ext cx="2835611" cy="358423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59881" h="426449">
                    <a:moveTo>
                      <a:pt x="2859881" y="426449"/>
                    </a:moveTo>
                    <a:lnTo>
                      <a:pt x="1924049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492"/>
              <p:cNvSpPr>
                <a:spLocks noChangeArrowheads="1"/>
              </p:cNvSpPr>
              <p:nvPr/>
            </p:nvSpPr>
            <p:spPr bwMode="auto">
              <a:xfrm flipV="1">
                <a:off x="946629" y="2735828"/>
                <a:ext cx="2891629" cy="377879"/>
              </a:xfrm>
              <a:custGeom>
                <a:avLst/>
                <a:gdLst>
                  <a:gd name="T0" fmla="*/ 2993231 w 2993231"/>
                  <a:gd name="T1" fmla="*/ 344374 h 445830"/>
                  <a:gd name="T2" fmla="*/ 2469357 w 2993231"/>
                  <a:gd name="T3" fmla="*/ 0 h 445830"/>
                  <a:gd name="T4" fmla="*/ 0 w 2993231"/>
                  <a:gd name="T5" fmla="*/ 1870 h 445830"/>
                  <a:gd name="T6" fmla="*/ 0 60000 65536"/>
                  <a:gd name="T7" fmla="*/ 0 60000 65536"/>
                  <a:gd name="T8" fmla="*/ 0 60000 65536"/>
                  <a:gd name="T9" fmla="*/ 0 w 2993231"/>
                  <a:gd name="T10" fmla="*/ 0 h 445830"/>
                  <a:gd name="T11" fmla="*/ 2993231 w 2993231"/>
                  <a:gd name="T12" fmla="*/ 445830 h 445830"/>
                  <a:gd name="connsiteX0" fmla="*/ 2993231 w 2993231"/>
                  <a:gd name="connsiteY0" fmla="*/ 445830 h 445830"/>
                  <a:gd name="connsiteX1" fmla="*/ 2469356 w 2993231"/>
                  <a:gd name="connsiteY1" fmla="*/ 0 h 445830"/>
                  <a:gd name="connsiteX2" fmla="*/ 353301 w 2993231"/>
                  <a:gd name="connsiteY2" fmla="*/ 1898 h 445830"/>
                  <a:gd name="connsiteX3" fmla="*/ 0 w 2993231"/>
                  <a:gd name="connsiteY3" fmla="*/ 2421 h 445830"/>
                  <a:gd name="connsiteX0" fmla="*/ 2916379 w 2916379"/>
                  <a:gd name="connsiteY0" fmla="*/ 445830 h 445830"/>
                  <a:gd name="connsiteX1" fmla="*/ 2392504 w 2916379"/>
                  <a:gd name="connsiteY1" fmla="*/ 0 h 445830"/>
                  <a:gd name="connsiteX2" fmla="*/ 276449 w 2916379"/>
                  <a:gd name="connsiteY2" fmla="*/ 1898 h 445830"/>
                  <a:gd name="connsiteX3" fmla="*/ 0 w 2916379"/>
                  <a:gd name="connsiteY3" fmla="*/ 268742 h 445830"/>
                  <a:gd name="connsiteX0" fmla="*/ 2916379 w 2916379"/>
                  <a:gd name="connsiteY0" fmla="*/ 449598 h 449598"/>
                  <a:gd name="connsiteX1" fmla="*/ 2392504 w 2916379"/>
                  <a:gd name="connsiteY1" fmla="*/ 3768 h 449598"/>
                  <a:gd name="connsiteX2" fmla="*/ 468580 w 2916379"/>
                  <a:gd name="connsiteY2" fmla="*/ 0 h 449598"/>
                  <a:gd name="connsiteX3" fmla="*/ 0 w 2916379"/>
                  <a:gd name="connsiteY3" fmla="*/ 272510 h 449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16379" h="449598">
                    <a:moveTo>
                      <a:pt x="2916379" y="449598"/>
                    </a:moveTo>
                    <a:lnTo>
                      <a:pt x="2392504" y="3768"/>
                    </a:lnTo>
                    <a:lnTo>
                      <a:pt x="468580" y="0"/>
                    </a:lnTo>
                    <a:lnTo>
                      <a:pt x="0" y="27251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492"/>
              <p:cNvSpPr>
                <a:spLocks noChangeArrowheads="1"/>
              </p:cNvSpPr>
              <p:nvPr/>
            </p:nvSpPr>
            <p:spPr bwMode="auto">
              <a:xfrm flipV="1">
                <a:off x="1834361" y="2663554"/>
                <a:ext cx="841679" cy="886766"/>
              </a:xfrm>
              <a:custGeom>
                <a:avLst/>
                <a:gdLst>
                  <a:gd name="T0" fmla="*/ 152400 w 1145381"/>
                  <a:gd name="T1" fmla="*/ 0 h 1179728"/>
                  <a:gd name="T2" fmla="*/ 1145381 w 1145381"/>
                  <a:gd name="T3" fmla="*/ 402275 h 1179728"/>
                  <a:gd name="T4" fmla="*/ 0 w 1145381"/>
                  <a:gd name="T5" fmla="*/ 911272 h 1179728"/>
                  <a:gd name="T6" fmla="*/ 0 60000 65536"/>
                  <a:gd name="T7" fmla="*/ 0 60000 65536"/>
                  <a:gd name="T8" fmla="*/ 0 60000 65536"/>
                  <a:gd name="T9" fmla="*/ 0 w 1145381"/>
                  <a:gd name="T10" fmla="*/ 0 h 1179728"/>
                  <a:gd name="T11" fmla="*/ 1145381 w 1145381"/>
                  <a:gd name="T12" fmla="*/ 1179728 h 1179728"/>
                  <a:gd name="connsiteX0" fmla="*/ 0 w 992981"/>
                  <a:gd name="connsiteY0" fmla="*/ 0 h 1038069"/>
                  <a:gd name="connsiteX1" fmla="*/ 992981 w 992981"/>
                  <a:gd name="connsiteY1" fmla="*/ 520784 h 1038069"/>
                  <a:gd name="connsiteX2" fmla="*/ 140598 w 992981"/>
                  <a:gd name="connsiteY2" fmla="*/ 1038069 h 1038069"/>
                  <a:gd name="connsiteX0" fmla="*/ 0 w 947350"/>
                  <a:gd name="connsiteY0" fmla="*/ 0 h 1038069"/>
                  <a:gd name="connsiteX1" fmla="*/ 947350 w 947350"/>
                  <a:gd name="connsiteY1" fmla="*/ 543450 h 1038069"/>
                  <a:gd name="connsiteX2" fmla="*/ 140598 w 947350"/>
                  <a:gd name="connsiteY2" fmla="*/ 1038069 h 1038069"/>
                  <a:gd name="connsiteX0" fmla="*/ 0 w 868096"/>
                  <a:gd name="connsiteY0" fmla="*/ 0 h 1055068"/>
                  <a:gd name="connsiteX1" fmla="*/ 868096 w 868096"/>
                  <a:gd name="connsiteY1" fmla="*/ 560449 h 1055068"/>
                  <a:gd name="connsiteX2" fmla="*/ 61344 w 868096"/>
                  <a:gd name="connsiteY2" fmla="*/ 1055068 h 1055068"/>
                  <a:gd name="connsiteX0" fmla="*/ 0 w 848883"/>
                  <a:gd name="connsiteY0" fmla="*/ 0 h 1055068"/>
                  <a:gd name="connsiteX1" fmla="*/ 848883 w 848883"/>
                  <a:gd name="connsiteY1" fmla="*/ 526451 h 1055068"/>
                  <a:gd name="connsiteX2" fmla="*/ 61344 w 848883"/>
                  <a:gd name="connsiteY2" fmla="*/ 1055068 h 1055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48883" h="1055068">
                    <a:moveTo>
                      <a:pt x="0" y="0"/>
                    </a:moveTo>
                    <a:lnTo>
                      <a:pt x="848883" y="526451"/>
                    </a:lnTo>
                    <a:lnTo>
                      <a:pt x="61344" y="1055068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250"/>
              <p:cNvSpPr/>
              <p:nvPr/>
            </p:nvSpPr>
            <p:spPr bwMode="auto">
              <a:xfrm>
                <a:off x="7693201" y="2743203"/>
                <a:ext cx="749470" cy="1225118"/>
              </a:xfrm>
              <a:custGeom>
                <a:avLst/>
                <a:gdLst>
                  <a:gd name="connsiteX0" fmla="*/ 0 w 1145219"/>
                  <a:gd name="connsiteY0" fmla="*/ 0 h 1269506"/>
                  <a:gd name="connsiteX1" fmla="*/ 1145219 w 1145219"/>
                  <a:gd name="connsiteY1" fmla="*/ 8877 h 1269506"/>
                  <a:gd name="connsiteX2" fmla="*/ 1136341 w 1145219"/>
                  <a:gd name="connsiteY2" fmla="*/ 1269506 h 1269506"/>
                  <a:gd name="connsiteX3" fmla="*/ 8877 w 1145219"/>
                  <a:gd name="connsiteY3" fmla="*/ 1269506 h 1269506"/>
                  <a:gd name="connsiteX4" fmla="*/ 8877 w 1145219"/>
                  <a:gd name="connsiteY4" fmla="*/ 1269506 h 1269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5219" h="1269506">
                    <a:moveTo>
                      <a:pt x="0" y="0"/>
                    </a:moveTo>
                    <a:lnTo>
                      <a:pt x="1145219" y="8877"/>
                    </a:lnTo>
                    <a:cubicBezTo>
                      <a:pt x="1142260" y="429087"/>
                      <a:pt x="1139300" y="849296"/>
                      <a:pt x="1136341" y="1269506"/>
                    </a:cubicBezTo>
                    <a:lnTo>
                      <a:pt x="8877" y="1269506"/>
                    </a:lnTo>
                    <a:lnTo>
                      <a:pt x="8877" y="1269506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492"/>
              <p:cNvSpPr>
                <a:spLocks noChangeArrowheads="1"/>
              </p:cNvSpPr>
              <p:nvPr/>
            </p:nvSpPr>
            <p:spPr bwMode="auto">
              <a:xfrm flipV="1">
                <a:off x="2600926" y="4018736"/>
                <a:ext cx="1225886" cy="706085"/>
              </a:xfrm>
              <a:custGeom>
                <a:avLst/>
                <a:gdLst>
                  <a:gd name="T0" fmla="*/ 2859881 w 2859881"/>
                  <a:gd name="T1" fmla="*/ 329415 h 426449"/>
                  <a:gd name="T2" fmla="*/ 1924064 w 2859881"/>
                  <a:gd name="T3" fmla="*/ 1 h 426449"/>
                  <a:gd name="T4" fmla="*/ 0 w 2859881"/>
                  <a:gd name="T5" fmla="*/ 0 h 426449"/>
                  <a:gd name="T6" fmla="*/ 0 60000 65536"/>
                  <a:gd name="T7" fmla="*/ 0 60000 65536"/>
                  <a:gd name="T8" fmla="*/ 0 60000 65536"/>
                  <a:gd name="T9" fmla="*/ 0 w 2859881"/>
                  <a:gd name="T10" fmla="*/ 0 h 426449"/>
                  <a:gd name="T11" fmla="*/ 2859881 w 2859881"/>
                  <a:gd name="T12" fmla="*/ 426449 h 426449"/>
                  <a:gd name="connsiteX0" fmla="*/ 2490029 w 2490029"/>
                  <a:gd name="connsiteY0" fmla="*/ 630439 h 630439"/>
                  <a:gd name="connsiteX1" fmla="*/ 1924049 w 2490029"/>
                  <a:gd name="connsiteY1" fmla="*/ 1 h 630439"/>
                  <a:gd name="connsiteX2" fmla="*/ 0 w 2490029"/>
                  <a:gd name="connsiteY2" fmla="*/ 0 h 630439"/>
                  <a:gd name="connsiteX0" fmla="*/ 2490029 w 2490029"/>
                  <a:gd name="connsiteY0" fmla="*/ 840095 h 840095"/>
                  <a:gd name="connsiteX1" fmla="*/ 1813574 w 2490029"/>
                  <a:gd name="connsiteY1" fmla="*/ 0 h 840095"/>
                  <a:gd name="connsiteX2" fmla="*/ 0 w 2490029"/>
                  <a:gd name="connsiteY2" fmla="*/ 209656 h 840095"/>
                  <a:gd name="connsiteX0" fmla="*/ 1236378 w 1236378"/>
                  <a:gd name="connsiteY0" fmla="*/ 840095 h 840095"/>
                  <a:gd name="connsiteX1" fmla="*/ 559923 w 1236378"/>
                  <a:gd name="connsiteY1" fmla="*/ 0 h 840095"/>
                  <a:gd name="connsiteX2" fmla="*/ 0 w 1236378"/>
                  <a:gd name="connsiteY2" fmla="*/ 0 h 840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6378" h="840095">
                    <a:moveTo>
                      <a:pt x="1236378" y="840095"/>
                    </a:moveTo>
                    <a:lnTo>
                      <a:pt x="559923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254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5787" y="2741937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5" name="Straight Connector 520"/>
            <p:cNvCxnSpPr>
              <a:cxnSpLocks noChangeShapeType="1"/>
            </p:cNvCxnSpPr>
            <p:nvPr/>
          </p:nvCxnSpPr>
          <p:spPr bwMode="auto">
            <a:xfrm rot="10800000" flipH="1" flipV="1">
              <a:off x="4307684" y="3994168"/>
              <a:ext cx="1326698" cy="95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256" name="Freeform 492"/>
            <p:cNvSpPr>
              <a:spLocks noChangeArrowheads="1"/>
            </p:cNvSpPr>
            <p:nvPr/>
          </p:nvSpPr>
          <p:spPr bwMode="auto">
            <a:xfrm flipH="1" flipV="1">
              <a:off x="4277313" y="2748109"/>
              <a:ext cx="1398823" cy="1252391"/>
            </a:xfrm>
            <a:custGeom>
              <a:avLst/>
              <a:gdLst>
                <a:gd name="T0" fmla="*/ 1754981 w 1754981"/>
                <a:gd name="T1" fmla="*/ 2432144 h 1417278"/>
                <a:gd name="T2" fmla="*/ 1316831 w 1754981"/>
                <a:gd name="T3" fmla="*/ 2420545 h 1417278"/>
                <a:gd name="T4" fmla="*/ 278606 w 1754981"/>
                <a:gd name="T5" fmla="*/ 4496 h 1417278"/>
                <a:gd name="T6" fmla="*/ 0 w 1754981"/>
                <a:gd name="T7" fmla="*/ 0 h 14172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54981"/>
                <a:gd name="T13" fmla="*/ 0 h 1417278"/>
                <a:gd name="T14" fmla="*/ 1754981 w 1754981"/>
                <a:gd name="T15" fmla="*/ 1417278 h 1417278"/>
                <a:gd name="connsiteX0" fmla="*/ 1754981 w 1754981"/>
                <a:gd name="connsiteY0" fmla="*/ 1417278 h 1417278"/>
                <a:gd name="connsiteX1" fmla="*/ 1340847 w 1754981"/>
                <a:gd name="connsiteY1" fmla="*/ 1415894 h 1417278"/>
                <a:gd name="connsiteX2" fmla="*/ 278606 w 1754981"/>
                <a:gd name="connsiteY2" fmla="*/ 2619 h 1417278"/>
                <a:gd name="connsiteX3" fmla="*/ 0 w 1754981"/>
                <a:gd name="connsiteY3" fmla="*/ 0 h 1417278"/>
                <a:gd name="connsiteX0" fmla="*/ 1754981 w 1754981"/>
                <a:gd name="connsiteY0" fmla="*/ 1420031 h 1420031"/>
                <a:gd name="connsiteX1" fmla="*/ 1340847 w 1754981"/>
                <a:gd name="connsiteY1" fmla="*/ 1418647 h 1420031"/>
                <a:gd name="connsiteX2" fmla="*/ 293017 w 1754981"/>
                <a:gd name="connsiteY2" fmla="*/ 0 h 1420031"/>
                <a:gd name="connsiteX3" fmla="*/ 0 w 1754981"/>
                <a:gd name="connsiteY3" fmla="*/ 2753 h 14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981" h="1420031">
                  <a:moveTo>
                    <a:pt x="1754981" y="1420031"/>
                  </a:moveTo>
                  <a:lnTo>
                    <a:pt x="1340847" y="1418647"/>
                  </a:lnTo>
                  <a:lnTo>
                    <a:pt x="293017" y="0"/>
                  </a:lnTo>
                  <a:lnTo>
                    <a:pt x="0" y="2753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258" name="AutoShape 5"/>
          <p:cNvSpPr>
            <a:spLocks noChangeArrowheads="1"/>
          </p:cNvSpPr>
          <p:nvPr/>
        </p:nvSpPr>
        <p:spPr bwMode="ltGray">
          <a:xfrm>
            <a:off x="1738064" y="1823262"/>
            <a:ext cx="8719464" cy="3405790"/>
          </a:xfrm>
          <a:prstGeom prst="roundRect">
            <a:avLst>
              <a:gd name="adj" fmla="val 10995"/>
            </a:avLst>
          </a:prstGeom>
          <a:noFill/>
          <a:ln w="165100" algn="ctr">
            <a:solidFill>
              <a:schemeClr val="bg1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1967118" y="1876365"/>
            <a:ext cx="8373232" cy="3360741"/>
            <a:chOff x="443118" y="1767504"/>
            <a:chExt cx="8373232" cy="3360741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556" y="2791276"/>
              <a:ext cx="677171" cy="67717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5430" y="3352799"/>
              <a:ext cx="683055" cy="683055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1" name="Picture 9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3838FF"/>
                </a:clrFrom>
                <a:clrTo>
                  <a:srgbClr val="3838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1002872">
              <a:off x="2506368" y="2888328"/>
              <a:ext cx="620416" cy="43137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3788" y="2355725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flipH="1">
              <a:off x="443118" y="3252788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0451" y="4068582"/>
              <a:ext cx="457200" cy="685799"/>
            </a:xfrm>
            <a:prstGeom prst="roundRect">
              <a:avLst/>
            </a:prstGeom>
            <a:ln w="25400">
              <a:solidFill>
                <a:srgbClr val="3366FF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5" name="Picture 104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3761" y="4149545"/>
              <a:ext cx="511968" cy="511968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7818" y="2319149"/>
              <a:ext cx="582577" cy="582577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7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000CFC"/>
                </a:clrFrom>
                <a:clrTo>
                  <a:srgbClr val="000CF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5135" y="3422044"/>
              <a:ext cx="573207" cy="51196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035115" y="1767504"/>
              <a:ext cx="588469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87056" y="2204712"/>
              <a:ext cx="667273" cy="472591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741616" y="2418899"/>
              <a:ext cx="661511" cy="661511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grpSp>
          <p:nvGrpSpPr>
            <p:cNvPr id="112" name="Group 370"/>
            <p:cNvGrpSpPr/>
            <p:nvPr/>
          </p:nvGrpSpPr>
          <p:grpSpPr>
            <a:xfrm>
              <a:off x="5481431" y="3562639"/>
              <a:ext cx="1091856" cy="838100"/>
              <a:chOff x="5774530" y="2719488"/>
              <a:chExt cx="985837" cy="756721"/>
            </a:xfrm>
          </p:grpSpPr>
          <p:sp>
            <p:nvSpPr>
              <p:cNvPr id="113" name="Rounded Rectangle 112"/>
              <p:cNvSpPr/>
              <p:nvPr/>
            </p:nvSpPr>
            <p:spPr bwMode="auto">
              <a:xfrm>
                <a:off x="5879306" y="2757488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TextBox 113"/>
              <p:cNvSpPr txBox="1">
                <a:spLocks noChangeArrowheads="1"/>
              </p:cNvSpPr>
              <p:nvPr/>
            </p:nvSpPr>
            <p:spPr bwMode="auto">
              <a:xfrm>
                <a:off x="5774530" y="2719488"/>
                <a:ext cx="985837" cy="277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  <p:pic>
            <p:nvPicPr>
              <p:cNvPr id="115" name="Picture 114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5903003" y="2977442"/>
                <a:ext cx="716872" cy="498767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</p:grpSp>
        <p:grpSp>
          <p:nvGrpSpPr>
            <p:cNvPr id="116" name="Group 371"/>
            <p:cNvGrpSpPr/>
            <p:nvPr/>
          </p:nvGrpSpPr>
          <p:grpSpPr>
            <a:xfrm>
              <a:off x="5469524" y="2171989"/>
              <a:ext cx="1082256" cy="828574"/>
              <a:chOff x="5791199" y="1466951"/>
              <a:chExt cx="985837" cy="754756"/>
            </a:xfrm>
          </p:grpSpPr>
          <p:sp>
            <p:nvSpPr>
              <p:cNvPr id="117" name="Rounded Rectangle 116"/>
              <p:cNvSpPr/>
              <p:nvPr/>
            </p:nvSpPr>
            <p:spPr bwMode="auto">
              <a:xfrm>
                <a:off x="5895975" y="1504951"/>
                <a:ext cx="764382" cy="716756"/>
              </a:xfrm>
              <a:prstGeom prst="roundRect">
                <a:avLst/>
              </a:prstGeom>
              <a:solidFill>
                <a:srgbClr val="FF33CC"/>
              </a:solidFill>
              <a:ln w="38100">
                <a:noFill/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16" cstate="print"/>
              <a:stretch>
                <a:fillRect/>
              </a:stretch>
            </p:blipFill>
            <p:spPr>
              <a:xfrm>
                <a:off x="5924790" y="1721744"/>
                <a:ext cx="708886" cy="472591"/>
              </a:xfrm>
              <a:prstGeom prst="roundRect">
                <a:avLst/>
              </a:prstGeom>
              <a:ln w="25400">
                <a:solidFill>
                  <a:srgbClr val="FF33CC"/>
                </a:solidFill>
              </a:ln>
              <a:effectLst/>
            </p:spPr>
          </p:pic>
          <p:sp>
            <p:nvSpPr>
              <p:cNvPr id="119" name="TextBox 118"/>
              <p:cNvSpPr txBox="1">
                <a:spLocks noChangeArrowheads="1"/>
              </p:cNvSpPr>
              <p:nvPr/>
            </p:nvSpPr>
            <p:spPr bwMode="auto">
              <a:xfrm>
                <a:off x="5791199" y="1466951"/>
                <a:ext cx="985837" cy="280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MISSION CONTROL</a:t>
                </a:r>
              </a:p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CENTER</a:t>
                </a:r>
              </a:p>
            </p:txBody>
          </p:sp>
        </p:grpSp>
        <p:grpSp>
          <p:nvGrpSpPr>
            <p:cNvPr id="120" name="Group 384"/>
            <p:cNvGrpSpPr/>
            <p:nvPr/>
          </p:nvGrpSpPr>
          <p:grpSpPr>
            <a:xfrm>
              <a:off x="7314994" y="2186277"/>
              <a:ext cx="1082256" cy="742848"/>
              <a:chOff x="7022953" y="1815770"/>
              <a:chExt cx="1082256" cy="742848"/>
            </a:xfrm>
          </p:grpSpPr>
          <p:sp>
            <p:nvSpPr>
              <p:cNvPr id="121" name="Rounded Rectangle 120"/>
              <p:cNvSpPr/>
              <p:nvPr/>
            </p:nvSpPr>
            <p:spPr bwMode="auto">
              <a:xfrm>
                <a:off x="7147502" y="1857376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TextBox 121"/>
              <p:cNvSpPr txBox="1">
                <a:spLocks noChangeArrowheads="1"/>
              </p:cNvSpPr>
              <p:nvPr/>
            </p:nvSpPr>
            <p:spPr bwMode="auto">
              <a:xfrm>
                <a:off x="7022953" y="1815770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7167754" y="1988344"/>
                <a:ext cx="812865" cy="541911"/>
              </a:xfrm>
              <a:prstGeom prst="roundRect">
                <a:avLst>
                  <a:gd name="adj" fmla="val 16667"/>
                </a:avLst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4" name="Group 389"/>
            <p:cNvGrpSpPr/>
            <p:nvPr/>
          </p:nvGrpSpPr>
          <p:grpSpPr>
            <a:xfrm>
              <a:off x="7300707" y="3681710"/>
              <a:ext cx="1082256" cy="742848"/>
              <a:chOff x="7111060" y="3099264"/>
              <a:chExt cx="1082256" cy="742848"/>
            </a:xfrm>
          </p:grpSpPr>
          <p:sp>
            <p:nvSpPr>
              <p:cNvPr id="125" name="Rounded Rectangle 124"/>
              <p:cNvSpPr/>
              <p:nvPr/>
            </p:nvSpPr>
            <p:spPr bwMode="auto">
              <a:xfrm>
                <a:off x="7235609" y="3140870"/>
                <a:ext cx="839142" cy="701242"/>
              </a:xfrm>
              <a:prstGeom prst="roundRect">
                <a:avLst/>
              </a:prstGeom>
              <a:solidFill>
                <a:srgbClr val="FF0000"/>
              </a:solidFill>
              <a:ln w="2540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none" rtlCol="0" anchor="ctr"/>
              <a:lstStyle/>
              <a:p>
                <a:pPr algn="ctr"/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TextBox 125"/>
              <p:cNvSpPr txBox="1">
                <a:spLocks noChangeArrowheads="1"/>
              </p:cNvSpPr>
              <p:nvPr/>
            </p:nvSpPr>
            <p:spPr bwMode="auto">
              <a:xfrm>
                <a:off x="7111060" y="3099264"/>
                <a:ext cx="1082256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700" b="1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End Users</a:t>
                </a: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>
              <a:xfrm>
                <a:off x="7250905" y="3283744"/>
                <a:ext cx="811223" cy="545994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grpSp>
          <p:nvGrpSpPr>
            <p:cNvPr id="128" name="Group 394"/>
            <p:cNvGrpSpPr/>
            <p:nvPr/>
          </p:nvGrpSpPr>
          <p:grpSpPr>
            <a:xfrm>
              <a:off x="7734094" y="3038763"/>
              <a:ext cx="1082256" cy="589295"/>
              <a:chOff x="7818290" y="2544430"/>
              <a:chExt cx="1082256" cy="589295"/>
            </a:xfrm>
          </p:grpSpPr>
          <p:grpSp>
            <p:nvGrpSpPr>
              <p:cNvPr id="129" name="Group 390"/>
              <p:cNvGrpSpPr/>
              <p:nvPr/>
            </p:nvGrpSpPr>
            <p:grpSpPr>
              <a:xfrm>
                <a:off x="7818290" y="2544430"/>
                <a:ext cx="1082256" cy="589295"/>
                <a:chOff x="7032478" y="1901494"/>
                <a:chExt cx="1082256" cy="589295"/>
              </a:xfrm>
            </p:grpSpPr>
            <p:sp>
              <p:nvSpPr>
                <p:cNvPr id="131" name="Rounded Rectangle 130"/>
                <p:cNvSpPr/>
                <p:nvPr/>
              </p:nvSpPr>
              <p:spPr bwMode="auto">
                <a:xfrm>
                  <a:off x="7147502" y="1933577"/>
                  <a:ext cx="839142" cy="557212"/>
                </a:xfrm>
                <a:prstGeom prst="roundRect">
                  <a:avLst/>
                </a:prstGeom>
                <a:solidFill>
                  <a:srgbClr val="FF0000"/>
                </a:solidFill>
                <a:ln w="25400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p:spPr>
              <p:txBody>
                <a:bodyPr wrap="none" rtlCol="0" anchor="ctr"/>
                <a:lstStyle/>
                <a:p>
                  <a:pPr algn="ctr"/>
                  <a:endParaRPr 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32" name="TextBox 131"/>
                <p:cNvSpPr txBox="1">
                  <a:spLocks noChangeArrowheads="1"/>
                </p:cNvSpPr>
                <p:nvPr/>
              </p:nvSpPr>
              <p:spPr bwMode="auto">
                <a:xfrm>
                  <a:off x="7032478" y="1901494"/>
                  <a:ext cx="1082256" cy="2000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700" b="1" dirty="0">
                      <a:solidFill>
                        <a:srgbClr val="FFFFFF"/>
                      </a:solidFill>
                      <a:latin typeface="Arial Narrow"/>
                      <a:cs typeface="Arial Narrow"/>
                    </a:rPr>
                    <a:t>Applications/Archives</a:t>
                  </a:r>
                </a:p>
              </p:txBody>
            </p:sp>
          </p:grpSp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960253" y="2726178"/>
                <a:ext cx="788460" cy="383735"/>
              </a:xfrm>
              <a:prstGeom prst="roundRect">
                <a:avLst/>
              </a:prstGeom>
              <a:ln w="25400">
                <a:solidFill>
                  <a:srgbClr val="FF0000"/>
                </a:solidFill>
              </a:ln>
              <a:effectLst/>
            </p:spPr>
          </p:pic>
        </p:grpSp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732093" y="3568302"/>
              <a:ext cx="728494" cy="728494"/>
            </a:xfrm>
            <a:prstGeom prst="roundRect">
              <a:avLst/>
            </a:prstGeom>
            <a:ln w="25400">
              <a:solidFill>
                <a:srgbClr val="FF99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250616" y="4457583"/>
              <a:ext cx="457200" cy="670662"/>
            </a:xfrm>
            <a:prstGeom prst="roundRect">
              <a:avLst/>
            </a:prstGeom>
            <a:ln w="25400">
              <a:solidFill>
                <a:srgbClr val="008000"/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73" name="Group 272"/>
          <p:cNvGrpSpPr/>
          <p:nvPr/>
        </p:nvGrpSpPr>
        <p:grpSpPr>
          <a:xfrm>
            <a:off x="7494236" y="881536"/>
            <a:ext cx="3005427" cy="1322463"/>
            <a:chOff x="5970235" y="772675"/>
            <a:chExt cx="3005427" cy="1322463"/>
          </a:xfrm>
        </p:grpSpPr>
        <p:grpSp>
          <p:nvGrpSpPr>
            <p:cNvPr id="265" name="Group 264"/>
            <p:cNvGrpSpPr/>
            <p:nvPr/>
          </p:nvGrpSpPr>
          <p:grpSpPr>
            <a:xfrm>
              <a:off x="5970235" y="772676"/>
              <a:ext cx="3005427" cy="1322462"/>
              <a:chOff x="5970235" y="772676"/>
              <a:chExt cx="3005427" cy="1322462"/>
            </a:xfrm>
          </p:grpSpPr>
          <p:sp>
            <p:nvSpPr>
              <p:cNvPr id="259" name="AutoShape 5"/>
              <p:cNvSpPr>
                <a:spLocks noChangeArrowheads="1"/>
              </p:cNvSpPr>
              <p:nvPr/>
            </p:nvSpPr>
            <p:spPr bwMode="ltGray">
              <a:xfrm>
                <a:off x="6604990" y="772676"/>
                <a:ext cx="2325950" cy="940722"/>
              </a:xfrm>
              <a:prstGeom prst="roundRect">
                <a:avLst>
                  <a:gd name="adj" fmla="val 32106"/>
                </a:avLst>
              </a:prstGeom>
              <a:solidFill>
                <a:schemeClr val="bg1">
                  <a:lumMod val="75000"/>
                </a:schemeClr>
              </a:solidFill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Text Box 379"/>
              <p:cNvSpPr txBox="1">
                <a:spLocks noChangeArrowheads="1"/>
              </p:cNvSpPr>
              <p:nvPr/>
            </p:nvSpPr>
            <p:spPr bwMode="auto">
              <a:xfrm>
                <a:off x="6649488" y="1137664"/>
                <a:ext cx="2326174" cy="5355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Security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Delta-DOR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Systems Architecture</a:t>
                </a:r>
              </a:p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800" b="1" dirty="0">
                    <a:solidFill>
                      <a:srgbClr val="0033CC"/>
                    </a:solidFill>
                    <a:latin typeface="Arial"/>
                  </a:rPr>
                  <a:t>Time Management</a:t>
                </a:r>
              </a:p>
            </p:txBody>
          </p:sp>
          <p:sp>
            <p:nvSpPr>
              <p:cNvPr id="261" name="Arc 260"/>
              <p:cNvSpPr/>
              <p:nvPr/>
            </p:nvSpPr>
            <p:spPr bwMode="auto">
              <a:xfrm rot="5400000">
                <a:off x="5965797" y="1083083"/>
                <a:ext cx="639192" cy="630315"/>
              </a:xfrm>
              <a:prstGeom prst="arc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262" name="Straight Connector 261"/>
              <p:cNvCxnSpPr/>
              <p:nvPr/>
            </p:nvCxnSpPr>
            <p:spPr bwMode="auto">
              <a:xfrm rot="5400000" flipH="1" flipV="1">
                <a:off x="8629098" y="1793297"/>
                <a:ext cx="603682" cy="0"/>
              </a:xfrm>
              <a:prstGeom prst="line">
                <a:avLst/>
              </a:prstGeom>
              <a:noFill/>
              <a:ln w="165100" algn="ctr">
                <a:solidFill>
                  <a:schemeClr val="bg1">
                    <a:lumMod val="75000"/>
                  </a:schemeClr>
                </a:solidFill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6" name="Rounded Rectangle 265"/>
            <p:cNvSpPr/>
            <p:nvPr/>
          </p:nvSpPr>
          <p:spPr bwMode="auto">
            <a:xfrm>
              <a:off x="7076535" y="772675"/>
              <a:ext cx="1386472" cy="363985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25400"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 anchor="ctr"/>
            <a:lstStyle/>
            <a:p>
              <a:pPr algn="ctr">
                <a:defRPr/>
              </a:pPr>
              <a:r>
                <a:rPr lang="en-US" sz="1050" b="1" dirty="0">
                  <a:solidFill>
                    <a:srgbClr val="FFFFFF"/>
                  </a:solidFill>
                  <a:latin typeface="Arial Narrow"/>
                  <a:cs typeface="Arial Narrow"/>
                </a:rPr>
                <a:t>Systems Engineering</a:t>
              </a:r>
            </a:p>
          </p:txBody>
        </p:sp>
      </p:grpSp>
      <p:grpSp>
        <p:nvGrpSpPr>
          <p:cNvPr id="268" name="Group 430"/>
          <p:cNvGrpSpPr/>
          <p:nvPr/>
        </p:nvGrpSpPr>
        <p:grpSpPr>
          <a:xfrm>
            <a:off x="2350453" y="1002548"/>
            <a:ext cx="6045790" cy="685800"/>
            <a:chOff x="542273" y="6291309"/>
            <a:chExt cx="6045790" cy="685800"/>
          </a:xfrm>
        </p:grpSpPr>
        <p:sp>
          <p:nvSpPr>
            <p:cNvPr id="269" name="Rectangle 2"/>
            <p:cNvSpPr txBox="1">
              <a:spLocks noChangeArrowheads="1"/>
            </p:cNvSpPr>
            <p:nvPr/>
          </p:nvSpPr>
          <p:spPr bwMode="auto">
            <a:xfrm>
              <a:off x="542273" y="6291309"/>
              <a:ext cx="2721739" cy="657225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/>
            <a:lstStyle/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Six Technical Areas,</a:t>
              </a:r>
            </a:p>
            <a:p>
              <a:pPr algn="r">
                <a:lnSpc>
                  <a:spcPct val="90000"/>
                </a:lnSpc>
                <a:defRPr/>
              </a:pPr>
              <a:r>
                <a:rPr lang="en-US" b="1" dirty="0">
                  <a:solidFill>
                    <a:srgbClr val="000099"/>
                  </a:solidFill>
                  <a:latin typeface="Arial"/>
                </a:rPr>
                <a:t>Twenty-Four Teams</a:t>
              </a:r>
            </a:p>
          </p:txBody>
        </p:sp>
        <p:grpSp>
          <p:nvGrpSpPr>
            <p:cNvPr id="270" name="Group 323"/>
            <p:cNvGrpSpPr/>
            <p:nvPr/>
          </p:nvGrpSpPr>
          <p:grpSpPr>
            <a:xfrm>
              <a:off x="3235263" y="6469278"/>
              <a:ext cx="3352800" cy="507831"/>
              <a:chOff x="3856700" y="6220703"/>
              <a:chExt cx="3352800" cy="507831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4085300" y="6220703"/>
                <a:ext cx="31242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2713" indent="-112713">
                  <a:lnSpc>
                    <a:spcPct val="90000"/>
                  </a:lnSpc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Working Group (producing standards)</a:t>
                </a:r>
                <a:endParaRPr lang="en-US" sz="1000" b="1" dirty="0">
                  <a:solidFill>
                    <a:srgbClr val="0033CC"/>
                  </a:solidFill>
                  <a:latin typeface="Arial"/>
                </a:endParaRPr>
              </a:p>
              <a:p>
                <a:pPr marL="112713" indent="-112713">
                  <a:lnSpc>
                    <a:spcPct val="90000"/>
                  </a:lnSpc>
                  <a:buClr>
                    <a:srgbClr val="FF00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Birds-Of-a-Feather stage (pre-approval)</a:t>
                </a:r>
              </a:p>
              <a:p>
                <a:pPr marL="112713" indent="-112713">
                  <a:lnSpc>
                    <a:spcPct val="90000"/>
                  </a:lnSpc>
                  <a:buClr>
                    <a:srgbClr val="FF9900"/>
                  </a:buClr>
                  <a:buFont typeface="Wingdings" pitchFamily="2" charset="2"/>
                  <a:buChar char="t"/>
                </a:pPr>
                <a:r>
                  <a:rPr lang="en-US" sz="1000" dirty="0">
                    <a:solidFill>
                      <a:srgbClr val="0033CC"/>
                    </a:solidFill>
                    <a:latin typeface="Arial"/>
                  </a:rPr>
                  <a:t>Special Interest Group (integration forum)</a:t>
                </a:r>
              </a:p>
            </p:txBody>
          </p:sp>
          <p:sp>
            <p:nvSpPr>
              <p:cNvPr id="272" name="Left Brace 271"/>
              <p:cNvSpPr/>
              <p:nvPr/>
            </p:nvSpPr>
            <p:spPr bwMode="auto">
              <a:xfrm>
                <a:off x="3856700" y="6242759"/>
                <a:ext cx="285750" cy="457200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D69BD9-6E60-2822-091A-179BD3660350}"/>
              </a:ext>
            </a:extLst>
          </p:cNvPr>
          <p:cNvSpPr/>
          <p:nvPr/>
        </p:nvSpPr>
        <p:spPr bwMode="auto">
          <a:xfrm>
            <a:off x="1651718" y="825392"/>
            <a:ext cx="8807324" cy="4454642"/>
          </a:xfrm>
          <a:prstGeom prst="roundRect">
            <a:avLst>
              <a:gd name="adj" fmla="val 6947"/>
            </a:avLst>
          </a:prstGeom>
          <a:noFill/>
          <a:ln w="76200" cap="flat" cmpd="sng" algn="ctr">
            <a:solidFill>
              <a:srgbClr val="C000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2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13" grpId="0" animBg="1"/>
      <p:bldP spid="133" grpId="0" animBg="1"/>
      <p:bldP spid="179" grpId="0" animBg="1"/>
      <p:bldP spid="168" grpId="0" animBg="1"/>
      <p:bldP spid="202" grpId="0" animBg="1"/>
      <p:bldP spid="203" grpId="0" animBg="1"/>
      <p:bldP spid="204" grpId="0" animBg="1"/>
      <p:bldP spid="258" grpId="0" animBg="1"/>
      <p:bldP spid="4" grpId="0" animBg="1"/>
      <p:bldP spid="4" grpId="1" animBg="1"/>
      <p:bldP spid="4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9899-2B23-F666-B76C-79A86C84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61453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Systems Engineering Area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Working Group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93DA8-98EA-3927-BB64-9F1A31A53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16723"/>
            <a:ext cx="10972800" cy="51355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Systems Architecture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Systems Architecture methodology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CCSDS end-to-end architecture description documents</a:t>
            </a:r>
          </a:p>
          <a:p>
            <a:pPr marL="688975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Security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Architecture document and implementation guidelines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Security standards for link &amp; network layer, encryption &amp; authentication, certificates, and key management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Delta-DOR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High precision plane-of-sky spacecraft position measurements using </a:t>
            </a:r>
            <a:r>
              <a:rPr lang="en-US" sz="2000" dirty="0" err="1"/>
              <a:t>quasaars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Time Management WG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Standards for time exchange, clock correlation, and clock synchronization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1DA11-45A3-A297-EF1A-8AE443725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5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80F091-2D53-C356-FCFF-31FF1E825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9988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012087"/>
                </a:solidFill>
                <a:latin typeface="Helvetica" pitchFamily="2" charset="0"/>
              </a:rPr>
              <a:t>(From SCCS-ARD Cross Support Architecture)</a:t>
            </a:r>
            <a:endParaRPr lang="en-US" dirty="0">
              <a:solidFill>
                <a:srgbClr val="012087"/>
              </a:solidFill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23005-1EDD-5715-EE8D-AB35A2283B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DE6701-7125-43E0-8268-7390181182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cxnSp>
        <p:nvCxnSpPr>
          <p:cNvPr id="6" name="Straight Connector 151">
            <a:extLst>
              <a:ext uri="{FF2B5EF4-FFF2-40B4-BE49-F238E27FC236}">
                <a16:creationId xmlns:a16="http://schemas.microsoft.com/office/drawing/2014/main" id="{66A5EEF0-6B9D-CE0A-30C3-0768C06C1C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" name="Text Box 57">
            <a:extLst>
              <a:ext uri="{FF2B5EF4-FFF2-40B4-BE49-F238E27FC236}">
                <a16:creationId xmlns:a16="http://schemas.microsoft.com/office/drawing/2014/main" id="{1236B840-0330-2FF1-0F5A-1FA49A8BD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8" name="Text Box 57">
            <a:extLst>
              <a:ext uri="{FF2B5EF4-FFF2-40B4-BE49-F238E27FC236}">
                <a16:creationId xmlns:a16="http://schemas.microsoft.com/office/drawing/2014/main" id="{4EB4F503-E6AA-EC13-FB98-C5E0BD548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9" name="Rectangle 97">
            <a:extLst>
              <a:ext uri="{FF2B5EF4-FFF2-40B4-BE49-F238E27FC236}">
                <a16:creationId xmlns:a16="http://schemas.microsoft.com/office/drawing/2014/main" id="{83C3E437-48BE-9E0E-D6DA-CA273EA34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10" name="Straight Connector 157">
            <a:extLst>
              <a:ext uri="{FF2B5EF4-FFF2-40B4-BE49-F238E27FC236}">
                <a16:creationId xmlns:a16="http://schemas.microsoft.com/office/drawing/2014/main" id="{C30E99E2-7D37-D9E2-467F-C7AB1E9335F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Rectangle 669">
            <a:extLst>
              <a:ext uri="{FF2B5EF4-FFF2-40B4-BE49-F238E27FC236}">
                <a16:creationId xmlns:a16="http://schemas.microsoft.com/office/drawing/2014/main" id="{A369E297-BB99-C7B8-1486-37C45FE96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2" name="Text Box 57">
            <a:extLst>
              <a:ext uri="{FF2B5EF4-FFF2-40B4-BE49-F238E27FC236}">
                <a16:creationId xmlns:a16="http://schemas.microsoft.com/office/drawing/2014/main" id="{5D822428-ED2B-E4F2-85A8-C85125664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505BCE5-6A9E-8A25-D228-36F86D31B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76412346-3689-2F11-7A8C-261FBE2FEB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7CAB193-16DE-1C82-721A-A9DF3679EA05}"/>
              </a:ext>
            </a:extLst>
          </p:cNvPr>
          <p:cNvCxnSpPr>
            <a:cxnSpLocks noChangeShapeType="1"/>
            <a:stCxn id="21" idx="3"/>
            <a:endCxn id="13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4D9434-B15B-AB3C-EBE9-FE5484A3BE70}"/>
              </a:ext>
            </a:extLst>
          </p:cNvPr>
          <p:cNvCxnSpPr>
            <a:cxnSpLocks noChangeShapeType="1"/>
            <a:stCxn id="20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5">
            <a:extLst>
              <a:ext uri="{FF2B5EF4-FFF2-40B4-BE49-F238E27FC236}">
                <a16:creationId xmlns:a16="http://schemas.microsoft.com/office/drawing/2014/main" id="{EAC1F9E1-F873-3A8A-9F39-A386B80B8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6644F6D0-FC73-29B6-DDF0-9A07FF005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01E7B41-FA8B-6892-6ECC-0AEE8897E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389B0498-9BA4-589B-3E52-F78CC7712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E53D6B72-1B26-FCFF-95BB-019065E5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2" name="Magnetic Disk 18">
            <a:extLst>
              <a:ext uri="{FF2B5EF4-FFF2-40B4-BE49-F238E27FC236}">
                <a16:creationId xmlns:a16="http://schemas.microsoft.com/office/drawing/2014/main" id="{F88D25DD-C9C2-74BC-C661-BF1DFCB27814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3" name="Elbow Connector 274">
            <a:extLst>
              <a:ext uri="{FF2B5EF4-FFF2-40B4-BE49-F238E27FC236}">
                <a16:creationId xmlns:a16="http://schemas.microsoft.com/office/drawing/2014/main" id="{D1BB800F-42AE-3B0F-E9BD-FFB9B9A0D09A}"/>
              </a:ext>
            </a:extLst>
          </p:cNvPr>
          <p:cNvCxnSpPr>
            <a:cxnSpLocks noChangeShapeType="1"/>
            <a:stCxn id="22" idx="4"/>
            <a:endCxn id="21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Elbow Connector 15">
            <a:extLst>
              <a:ext uri="{FF2B5EF4-FFF2-40B4-BE49-F238E27FC236}">
                <a16:creationId xmlns:a16="http://schemas.microsoft.com/office/drawing/2014/main" id="{A84CEF1F-FB21-2BE3-2D91-CF2571A1300E}"/>
              </a:ext>
            </a:extLst>
          </p:cNvPr>
          <p:cNvCxnSpPr>
            <a:cxnSpLocks noChangeShapeType="1"/>
            <a:stCxn id="22" idx="2"/>
            <a:endCxn id="21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15">
            <a:extLst>
              <a:ext uri="{FF2B5EF4-FFF2-40B4-BE49-F238E27FC236}">
                <a16:creationId xmlns:a16="http://schemas.microsoft.com/office/drawing/2014/main" id="{B7ADC5F6-4E9C-3C8A-8F04-CDC13722C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7E89C734-1853-9489-6C1A-BF01647C6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7" name="Text Box 15">
            <a:extLst>
              <a:ext uri="{FF2B5EF4-FFF2-40B4-BE49-F238E27FC236}">
                <a16:creationId xmlns:a16="http://schemas.microsoft.com/office/drawing/2014/main" id="{89BFEA73-F553-7786-81DD-C55358D43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0EB8AFC2-0134-A4C5-3CCB-E0FF08F9B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68D9715-8233-A44D-B2B7-8B5BE1BE732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AB4AE65-03A4-3920-015A-E01B6034FA43}"/>
              </a:ext>
            </a:extLst>
          </p:cNvPr>
          <p:cNvCxnSpPr>
            <a:cxnSpLocks noChangeShapeType="1"/>
            <a:stCxn id="21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1" name="Text Box 15">
            <a:extLst>
              <a:ext uri="{FF2B5EF4-FFF2-40B4-BE49-F238E27FC236}">
                <a16:creationId xmlns:a16="http://schemas.microsoft.com/office/drawing/2014/main" id="{8DE4170B-C661-7887-FEF8-19EDB6C4D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2" name="Rectangle 97">
            <a:extLst>
              <a:ext uri="{FF2B5EF4-FFF2-40B4-BE49-F238E27FC236}">
                <a16:creationId xmlns:a16="http://schemas.microsoft.com/office/drawing/2014/main" id="{76A80DA2-202B-9D27-E5FA-0D37590E6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3" name="Rectangle 668">
            <a:extLst>
              <a:ext uri="{FF2B5EF4-FFF2-40B4-BE49-F238E27FC236}">
                <a16:creationId xmlns:a16="http://schemas.microsoft.com/office/drawing/2014/main" id="{872EF2A7-69B8-A21D-C4F9-C9BCC7B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80A46ECD-4645-F227-A1E7-AD72D7E19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96A6CD-41E7-1363-29D0-C7FB3806030A}"/>
              </a:ext>
            </a:extLst>
          </p:cNvPr>
          <p:cNvCxnSpPr>
            <a:cxnSpLocks noChangeShapeType="1"/>
            <a:stCxn id="37" idx="3"/>
            <a:endCxn id="34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12">
            <a:extLst>
              <a:ext uri="{FF2B5EF4-FFF2-40B4-BE49-F238E27FC236}">
                <a16:creationId xmlns:a16="http://schemas.microsoft.com/office/drawing/2014/main" id="{04BDC7AE-77C9-8F10-FE8C-D28DF870A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3E080BE9-7BD7-CB7D-EDFB-6FF802561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8" name="Magnetic Disk 18">
            <a:extLst>
              <a:ext uri="{FF2B5EF4-FFF2-40B4-BE49-F238E27FC236}">
                <a16:creationId xmlns:a16="http://schemas.microsoft.com/office/drawing/2014/main" id="{8426250B-3868-32C0-FE7B-A78DC82D01A7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9" name="Elbow Connector 274">
            <a:extLst>
              <a:ext uri="{FF2B5EF4-FFF2-40B4-BE49-F238E27FC236}">
                <a16:creationId xmlns:a16="http://schemas.microsoft.com/office/drawing/2014/main" id="{5A97D43D-F7A3-2B50-F0B2-1E9BDB0F352C}"/>
              </a:ext>
            </a:extLst>
          </p:cNvPr>
          <p:cNvCxnSpPr>
            <a:cxnSpLocks noChangeShapeType="1"/>
            <a:stCxn id="38" idx="4"/>
            <a:endCxn id="37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0" name="Elbow Connector 15">
            <a:extLst>
              <a:ext uri="{FF2B5EF4-FFF2-40B4-BE49-F238E27FC236}">
                <a16:creationId xmlns:a16="http://schemas.microsoft.com/office/drawing/2014/main" id="{1B408F34-08B0-BD3D-4D56-BA3B30E2044D}"/>
              </a:ext>
            </a:extLst>
          </p:cNvPr>
          <p:cNvCxnSpPr>
            <a:cxnSpLocks noChangeShapeType="1"/>
            <a:stCxn id="38" idx="2"/>
            <a:endCxn id="37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1" name="Text Box 15">
            <a:extLst>
              <a:ext uri="{FF2B5EF4-FFF2-40B4-BE49-F238E27FC236}">
                <a16:creationId xmlns:a16="http://schemas.microsoft.com/office/drawing/2014/main" id="{87E0DF4A-F4AE-A940-AF78-CD994A05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2" name="Text Box 15">
            <a:extLst>
              <a:ext uri="{FF2B5EF4-FFF2-40B4-BE49-F238E27FC236}">
                <a16:creationId xmlns:a16="http://schemas.microsoft.com/office/drawing/2014/main" id="{5A3E5144-9199-CACD-F314-DEB82F453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217D1E-F234-F309-3639-828B0EBCE47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4" name="Text Box 15">
            <a:extLst>
              <a:ext uri="{FF2B5EF4-FFF2-40B4-BE49-F238E27FC236}">
                <a16:creationId xmlns:a16="http://schemas.microsoft.com/office/drawing/2014/main" id="{2D998759-6522-E918-FD74-2641B6067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5">
            <a:extLst>
              <a:ext uri="{FF2B5EF4-FFF2-40B4-BE49-F238E27FC236}">
                <a16:creationId xmlns:a16="http://schemas.microsoft.com/office/drawing/2014/main" id="{05145B75-36A2-BFA8-3A0B-27A504D56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9215727D-3121-41E8-162E-0FDDE4F8C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56366F0-C676-F364-579F-907D2B724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8" name="Text Box 15">
            <a:extLst>
              <a:ext uri="{FF2B5EF4-FFF2-40B4-BE49-F238E27FC236}">
                <a16:creationId xmlns:a16="http://schemas.microsoft.com/office/drawing/2014/main" id="{7FF4989D-C16B-1EE3-CD70-8212476A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9" name="Text Box 12">
            <a:extLst>
              <a:ext uri="{FF2B5EF4-FFF2-40B4-BE49-F238E27FC236}">
                <a16:creationId xmlns:a16="http://schemas.microsoft.com/office/drawing/2014/main" id="{A95068A1-4146-CF1D-FFF5-B80919848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0" name="Elbow Connector 178">
            <a:extLst>
              <a:ext uri="{FF2B5EF4-FFF2-40B4-BE49-F238E27FC236}">
                <a16:creationId xmlns:a16="http://schemas.microsoft.com/office/drawing/2014/main" id="{2693EDC8-1395-B531-A53D-5947A1A2FA39}"/>
              </a:ext>
            </a:extLst>
          </p:cNvPr>
          <p:cNvCxnSpPr>
            <a:cxnSpLocks noChangeShapeType="1"/>
            <a:stCxn id="49" idx="3"/>
            <a:endCxn id="13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1" name="TextBox 76">
            <a:extLst>
              <a:ext uri="{FF2B5EF4-FFF2-40B4-BE49-F238E27FC236}">
                <a16:creationId xmlns:a16="http://schemas.microsoft.com/office/drawing/2014/main" id="{FA45824A-94C2-EEC3-1064-D84884EA8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2" name="Rectangle 97">
            <a:extLst>
              <a:ext uri="{FF2B5EF4-FFF2-40B4-BE49-F238E27FC236}">
                <a16:creationId xmlns:a16="http://schemas.microsoft.com/office/drawing/2014/main" id="{7CD6DE58-995B-272D-3E45-08B0550DD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3" name="Rectangle 672">
            <a:extLst>
              <a:ext uri="{FF2B5EF4-FFF2-40B4-BE49-F238E27FC236}">
                <a16:creationId xmlns:a16="http://schemas.microsoft.com/office/drawing/2014/main" id="{943FCD79-AAD1-2AAA-CDDE-BE8E6FA92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4" name="TextBox 76">
            <a:extLst>
              <a:ext uri="{FF2B5EF4-FFF2-40B4-BE49-F238E27FC236}">
                <a16:creationId xmlns:a16="http://schemas.microsoft.com/office/drawing/2014/main" id="{94538D2A-C939-0738-2C1F-5EA66B0F5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41B0A6D-BDE5-DC13-F337-1D295A7E3617}"/>
              </a:ext>
            </a:extLst>
          </p:cNvPr>
          <p:cNvCxnSpPr>
            <a:cxnSpLocks noChangeShapeType="1"/>
            <a:endCxn id="57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6" name="Text Box 15">
            <a:extLst>
              <a:ext uri="{FF2B5EF4-FFF2-40B4-BE49-F238E27FC236}">
                <a16:creationId xmlns:a16="http://schemas.microsoft.com/office/drawing/2014/main" id="{9F9D58F2-342E-C3EB-1BB9-4BF8F4C10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7" name="Text Box 12">
            <a:extLst>
              <a:ext uri="{FF2B5EF4-FFF2-40B4-BE49-F238E27FC236}">
                <a16:creationId xmlns:a16="http://schemas.microsoft.com/office/drawing/2014/main" id="{FF35E4EB-53E4-815D-A05A-7409C010B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8" name="Text Box 12">
            <a:extLst>
              <a:ext uri="{FF2B5EF4-FFF2-40B4-BE49-F238E27FC236}">
                <a16:creationId xmlns:a16="http://schemas.microsoft.com/office/drawing/2014/main" id="{760637DE-9CBA-7398-8FE9-42936DBBB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9" name="Elbow Connector 246">
            <a:extLst>
              <a:ext uri="{FF2B5EF4-FFF2-40B4-BE49-F238E27FC236}">
                <a16:creationId xmlns:a16="http://schemas.microsoft.com/office/drawing/2014/main" id="{73422C1C-F2F6-3ACF-BB61-94DE873B4D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0" name="Oval 7">
            <a:extLst>
              <a:ext uri="{FF2B5EF4-FFF2-40B4-BE49-F238E27FC236}">
                <a16:creationId xmlns:a16="http://schemas.microsoft.com/office/drawing/2014/main" id="{0FC9A205-A280-B080-DC61-23264ACD7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61" name="Text Box 15">
            <a:extLst>
              <a:ext uri="{FF2B5EF4-FFF2-40B4-BE49-F238E27FC236}">
                <a16:creationId xmlns:a16="http://schemas.microsoft.com/office/drawing/2014/main" id="{2170B5A7-DBBF-43C4-A8E3-092BF6D20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2" name="Text Box 15">
            <a:extLst>
              <a:ext uri="{FF2B5EF4-FFF2-40B4-BE49-F238E27FC236}">
                <a16:creationId xmlns:a16="http://schemas.microsoft.com/office/drawing/2014/main" id="{41B1DAF3-0163-72B3-7803-FA5CDF526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3" name="TextBox 152">
            <a:extLst>
              <a:ext uri="{FF2B5EF4-FFF2-40B4-BE49-F238E27FC236}">
                <a16:creationId xmlns:a16="http://schemas.microsoft.com/office/drawing/2014/main" id="{DCFA4237-98A0-51B5-E5E5-BF736C42D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4" name="Text Box 57">
            <a:extLst>
              <a:ext uri="{FF2B5EF4-FFF2-40B4-BE49-F238E27FC236}">
                <a16:creationId xmlns:a16="http://schemas.microsoft.com/office/drawing/2014/main" id="{C3980718-60AD-0482-12D9-DB786C5A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5" name="Rectangle 97">
            <a:extLst>
              <a:ext uri="{FF2B5EF4-FFF2-40B4-BE49-F238E27FC236}">
                <a16:creationId xmlns:a16="http://schemas.microsoft.com/office/drawing/2014/main" id="{106E9641-D51A-DADD-A6FF-F812CF6E5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6" name="Straight Connector 264">
            <a:extLst>
              <a:ext uri="{FF2B5EF4-FFF2-40B4-BE49-F238E27FC236}">
                <a16:creationId xmlns:a16="http://schemas.microsoft.com/office/drawing/2014/main" id="{38C96750-9E19-4BD4-DF02-835DFE81BEA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7" name="TextBox 77">
            <a:extLst>
              <a:ext uri="{FF2B5EF4-FFF2-40B4-BE49-F238E27FC236}">
                <a16:creationId xmlns:a16="http://schemas.microsoft.com/office/drawing/2014/main" id="{DB7C3AF8-1568-A10D-BAE4-03E1B7C81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8" name="Oval 7">
            <a:extLst>
              <a:ext uri="{FF2B5EF4-FFF2-40B4-BE49-F238E27FC236}">
                <a16:creationId xmlns:a16="http://schemas.microsoft.com/office/drawing/2014/main" id="{0FE11B83-D91B-DB26-E9DC-4AC64E2B8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9" name="Magnetic Disk 18">
            <a:extLst>
              <a:ext uri="{FF2B5EF4-FFF2-40B4-BE49-F238E27FC236}">
                <a16:creationId xmlns:a16="http://schemas.microsoft.com/office/drawing/2014/main" id="{359173AC-8EDE-2358-AB31-094A006E4B88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70" name="Text Box 16">
            <a:extLst>
              <a:ext uri="{FF2B5EF4-FFF2-40B4-BE49-F238E27FC236}">
                <a16:creationId xmlns:a16="http://schemas.microsoft.com/office/drawing/2014/main" id="{2B7B985A-8F5D-4766-98AA-CBFFE3B81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4B6E41C-29A2-9576-C63F-E7CF833FDE33}"/>
              </a:ext>
            </a:extLst>
          </p:cNvPr>
          <p:cNvCxnSpPr>
            <a:cxnSpLocks noChangeShapeType="1"/>
            <a:stCxn id="68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FF8AD21A-E2AA-3391-C214-C4B0C8FCD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3" name="Elbow Connector 146">
            <a:extLst>
              <a:ext uri="{FF2B5EF4-FFF2-40B4-BE49-F238E27FC236}">
                <a16:creationId xmlns:a16="http://schemas.microsoft.com/office/drawing/2014/main" id="{2533C480-0DF9-0C9E-19B8-29C2018D95E8}"/>
              </a:ext>
            </a:extLst>
          </p:cNvPr>
          <p:cNvCxnSpPr>
            <a:cxnSpLocks noChangeShapeType="1"/>
            <a:stCxn id="69" idx="3"/>
            <a:endCxn id="68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4" name="Text Box 15">
            <a:extLst>
              <a:ext uri="{FF2B5EF4-FFF2-40B4-BE49-F238E27FC236}">
                <a16:creationId xmlns:a16="http://schemas.microsoft.com/office/drawing/2014/main" id="{393DC075-C417-ECCD-2735-91BC3A8E1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5" name="Text Box 15">
            <a:extLst>
              <a:ext uri="{FF2B5EF4-FFF2-40B4-BE49-F238E27FC236}">
                <a16:creationId xmlns:a16="http://schemas.microsoft.com/office/drawing/2014/main" id="{B84896D8-9C94-EDEF-351B-C5E215EEB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6" name="Rectangle 97">
            <a:extLst>
              <a:ext uri="{FF2B5EF4-FFF2-40B4-BE49-F238E27FC236}">
                <a16:creationId xmlns:a16="http://schemas.microsoft.com/office/drawing/2014/main" id="{A5A04C8E-5777-0F42-4E97-414F22A18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7" name="Straight Connector 264">
            <a:extLst>
              <a:ext uri="{FF2B5EF4-FFF2-40B4-BE49-F238E27FC236}">
                <a16:creationId xmlns:a16="http://schemas.microsoft.com/office/drawing/2014/main" id="{A3A6E2F4-706F-7012-B67C-472B7D15B1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8" name="Rectangle 671">
            <a:extLst>
              <a:ext uri="{FF2B5EF4-FFF2-40B4-BE49-F238E27FC236}">
                <a16:creationId xmlns:a16="http://schemas.microsoft.com/office/drawing/2014/main" id="{6DCFB476-F789-11E0-5939-00BDD0F9E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9" name="TextBox 77">
            <a:extLst>
              <a:ext uri="{FF2B5EF4-FFF2-40B4-BE49-F238E27FC236}">
                <a16:creationId xmlns:a16="http://schemas.microsoft.com/office/drawing/2014/main" id="{B2519D01-D004-4D37-9913-7B1D7B078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80" name="Oval 7">
            <a:extLst>
              <a:ext uri="{FF2B5EF4-FFF2-40B4-BE49-F238E27FC236}">
                <a16:creationId xmlns:a16="http://schemas.microsoft.com/office/drawing/2014/main" id="{4FEC0D11-636D-A133-9B87-0066464FE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81" name="Magnetic Disk 18">
            <a:extLst>
              <a:ext uri="{FF2B5EF4-FFF2-40B4-BE49-F238E27FC236}">
                <a16:creationId xmlns:a16="http://schemas.microsoft.com/office/drawing/2014/main" id="{D49B9E02-28D7-0AB9-B29C-E104E8A7998B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2" name="Text Box 16">
            <a:extLst>
              <a:ext uri="{FF2B5EF4-FFF2-40B4-BE49-F238E27FC236}">
                <a16:creationId xmlns:a16="http://schemas.microsoft.com/office/drawing/2014/main" id="{219465C8-BA4F-240F-4574-05296DB93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E32B96D0-83FA-49D7-4014-7CBC7E4286F7}"/>
              </a:ext>
            </a:extLst>
          </p:cNvPr>
          <p:cNvCxnSpPr>
            <a:cxnSpLocks noChangeShapeType="1"/>
            <a:stCxn id="80" idx="4"/>
            <a:endCxn id="82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4" name="Text Box 15">
            <a:extLst>
              <a:ext uri="{FF2B5EF4-FFF2-40B4-BE49-F238E27FC236}">
                <a16:creationId xmlns:a16="http://schemas.microsoft.com/office/drawing/2014/main" id="{CDBDA6CA-F4E9-CAD8-F854-03753A071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Text Box 15">
            <a:extLst>
              <a:ext uri="{FF2B5EF4-FFF2-40B4-BE49-F238E27FC236}">
                <a16:creationId xmlns:a16="http://schemas.microsoft.com/office/drawing/2014/main" id="{7C310B5F-3D90-20D8-DEDC-D086893FA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6" name="Text Box 15">
            <a:extLst>
              <a:ext uri="{FF2B5EF4-FFF2-40B4-BE49-F238E27FC236}">
                <a16:creationId xmlns:a16="http://schemas.microsoft.com/office/drawing/2014/main" id="{9C15F581-4BE6-0FD4-2AC9-9F4AB5C25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7" name="Rectangle 673">
            <a:extLst>
              <a:ext uri="{FF2B5EF4-FFF2-40B4-BE49-F238E27FC236}">
                <a16:creationId xmlns:a16="http://schemas.microsoft.com/office/drawing/2014/main" id="{167D5B74-2CF0-73A5-B56C-3CE9548DA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1684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C7BEE01-C360-4032-7C1E-480CC11C58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9" name="TextBox 76">
            <a:extLst>
              <a:ext uri="{FF2B5EF4-FFF2-40B4-BE49-F238E27FC236}">
                <a16:creationId xmlns:a16="http://schemas.microsoft.com/office/drawing/2014/main" id="{C3937B70-6ACF-6D75-57CB-518D4A07A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90" name="Magnetic Disk 18">
            <a:extLst>
              <a:ext uri="{FF2B5EF4-FFF2-40B4-BE49-F238E27FC236}">
                <a16:creationId xmlns:a16="http://schemas.microsoft.com/office/drawing/2014/main" id="{11C93288-E00D-DACC-F6EE-6F9671BE1671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91" name="Elbow Connector 230">
            <a:extLst>
              <a:ext uri="{FF2B5EF4-FFF2-40B4-BE49-F238E27FC236}">
                <a16:creationId xmlns:a16="http://schemas.microsoft.com/office/drawing/2014/main" id="{55FAA2B0-A3D9-A4C9-4D50-A2C7B75E9557}"/>
              </a:ext>
            </a:extLst>
          </p:cNvPr>
          <p:cNvCxnSpPr>
            <a:cxnSpLocks noChangeShapeType="1"/>
            <a:endCxn id="90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2" name="Oval 7">
            <a:extLst>
              <a:ext uri="{FF2B5EF4-FFF2-40B4-BE49-F238E27FC236}">
                <a16:creationId xmlns:a16="http://schemas.microsoft.com/office/drawing/2014/main" id="{D026E35D-3EB6-2DD7-65AE-62A5E9DC1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3" name="Text Box 15">
            <a:extLst>
              <a:ext uri="{FF2B5EF4-FFF2-40B4-BE49-F238E27FC236}">
                <a16:creationId xmlns:a16="http://schemas.microsoft.com/office/drawing/2014/main" id="{E1929982-B712-4E00-2770-01735AD7AD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4" name="Magnetic Disk 18">
            <a:extLst>
              <a:ext uri="{FF2B5EF4-FFF2-40B4-BE49-F238E27FC236}">
                <a16:creationId xmlns:a16="http://schemas.microsoft.com/office/drawing/2014/main" id="{26352613-2A57-68F1-4802-3BD67B135628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5" name="Text Box 57">
            <a:extLst>
              <a:ext uri="{FF2B5EF4-FFF2-40B4-BE49-F238E27FC236}">
                <a16:creationId xmlns:a16="http://schemas.microsoft.com/office/drawing/2014/main" id="{4BA9C4C4-0C7C-2CDF-8DDF-3521F4BEC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6" name="Elbow Connector 176">
            <a:extLst>
              <a:ext uri="{FF2B5EF4-FFF2-40B4-BE49-F238E27FC236}">
                <a16:creationId xmlns:a16="http://schemas.microsoft.com/office/drawing/2014/main" id="{A03696EA-53E9-DE60-9179-8898F3103E82}"/>
              </a:ext>
            </a:extLst>
          </p:cNvPr>
          <p:cNvCxnSpPr>
            <a:cxnSpLocks noChangeShapeType="1"/>
            <a:endCxn id="34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7" name="Elbow Connector 146">
            <a:extLst>
              <a:ext uri="{FF2B5EF4-FFF2-40B4-BE49-F238E27FC236}">
                <a16:creationId xmlns:a16="http://schemas.microsoft.com/office/drawing/2014/main" id="{475DB8F8-3064-12D5-E35A-3CDD27E310E4}"/>
              </a:ext>
            </a:extLst>
          </p:cNvPr>
          <p:cNvCxnSpPr>
            <a:cxnSpLocks noChangeShapeType="1"/>
            <a:stCxn id="81" idx="3"/>
            <a:endCxn id="80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56E142F-12FC-9E0A-0CCF-B957DC5634B3}"/>
              </a:ext>
            </a:extLst>
          </p:cNvPr>
          <p:cNvGrpSpPr/>
          <p:nvPr/>
        </p:nvGrpSpPr>
        <p:grpSpPr>
          <a:xfrm>
            <a:off x="3197800" y="1589014"/>
            <a:ext cx="6023313" cy="4119069"/>
            <a:chOff x="2422940" y="1684159"/>
            <a:chExt cx="4572000" cy="3524542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0706E43-59D5-EE9B-C7B1-A25F6AB3167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666935" y="1849531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C20D39-3A45-42B7-C231-D2564B1D55A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596919" y="1799879"/>
              <a:ext cx="1434" cy="335917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prstDash val="dash"/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21C866D6-02DC-07A3-DE7A-9B62F80F704F}"/>
                </a:ext>
              </a:extLst>
            </p:cNvPr>
            <p:cNvSpPr txBox="1"/>
            <p:nvPr/>
          </p:nvSpPr>
          <p:spPr>
            <a:xfrm>
              <a:off x="2422940" y="1684159"/>
              <a:ext cx="4572000" cy="2370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C00000"/>
                  </a:solidFill>
                </a:rPr>
                <a:t>Interoperability Points</a:t>
              </a:r>
            </a:p>
          </p:txBody>
        </p:sp>
      </p:grpSp>
      <p:sp>
        <p:nvSpPr>
          <p:cNvPr id="102" name="Text Box 15">
            <a:extLst>
              <a:ext uri="{FF2B5EF4-FFF2-40B4-BE49-F238E27FC236}">
                <a16:creationId xmlns:a16="http://schemas.microsoft.com/office/drawing/2014/main" id="{D5684EBD-7E8A-B408-27AD-D0559B945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3" name="Text Box 15">
            <a:extLst>
              <a:ext uri="{FF2B5EF4-FFF2-40B4-BE49-F238E27FC236}">
                <a16:creationId xmlns:a16="http://schemas.microsoft.com/office/drawing/2014/main" id="{25DDD81F-97E7-8F28-CBAD-C69FC213C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0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BF62-6156-3D62-48D8-7FD17262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501"/>
            <a:ext cx="10972800" cy="797417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Optical Comm)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63D795-2FB8-D554-3B72-BEF98DF05A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27CBD99A-F1B6-B5F5-D5F7-CB4E206A72B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0EEEA404-758A-A906-2EF5-931EAECF8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5A22BF3F-8781-FF4D-FC70-30236CC35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8DC83983-8F21-4284-32DB-EE8A542DB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8E11B33B-F9E7-CE87-CB4D-079C68E8E0F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5C3CC20C-9CF7-5252-887E-D6528776F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BBDD2C70-AF2C-7831-3DAE-E4D3C825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5FF7A4-6147-711B-7692-8FB17A9DF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7F78570E-F999-071F-4D7F-1847866D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C526E6-F3C1-C9FA-EBA6-D0F0BEC8256B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940D7C-9A95-3349-C6F7-C53111B097A8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2F83B5C-219F-23F8-5579-C38D911DA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102FDAAD-D029-6D69-C811-CA075EFA0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5194E00F-BDE7-1707-6EB1-9A3426D74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ED1ABF49-0D6C-6486-1EB4-2D60E81B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B6973285-118B-42B2-B000-C585FCA4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845E2517-58A4-054E-1487-9288E1BC692E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B5B4CA2E-C3FB-4540-C7C0-5F155C21EBB5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1E28AE69-C136-D1FD-60EA-5BF3C82807A0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E8472A59-2D8B-B9B4-93E6-2157D48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0AFCF4C4-4095-762B-CB7F-836053B5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3895A233-EA5F-90A7-35B1-A391669F0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EC951C0F-2411-B8B4-6295-55B9F7774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6A3B930-37C0-E339-5C56-5FB609C4ADB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F745FE-3AC7-BA67-D302-36F9298249A2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6C85505F-3577-859B-D15D-488E0E1E9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1B32A5D0-85B6-8F45-12DB-1221A0C5F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33E1F393-9914-E68B-0571-4EE0B9FDC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C0CF22FF-C307-A4B8-3A53-A3E59E7F2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670FD0C-E68A-3F4A-35F3-A621AE214EB8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579D6F98-47B6-C108-A52B-EC565613D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981F2F8-4D80-BA1C-D6F0-D61019B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0F5F161C-BEE0-D90F-6E6F-A1956F50F9BC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22AB94FA-4C0F-4C97-9ECA-35951B0C3AF1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8745B763-D6AE-64F3-68F3-3437CDEBC02E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ACAA5C64-8483-87DA-079D-A6BD8C079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BF5F245-081F-D10A-4226-D5F097862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BDB4812-EB85-5BEC-3CC4-27F439EB7E6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83406136-640D-8DB3-9116-6520F239E7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CA13DD00-F3F9-8AF2-3571-D1914E904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58DECDB6-C936-CFF7-8516-8BCC9C5CE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7E9C34FA-BC46-05F9-43DF-843CDB9D7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 C &amp; S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49A23E52-AE7F-C19D-66F2-E62A902D2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0BF12217-1A9A-BE05-624F-9553A8B51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rgbClr val="FF0000"/>
                </a:solidFill>
                <a:latin typeface="Calibri" pitchFamily="34" charset="0"/>
                <a:ea typeface="ÇlÇr ñæí©" charset="-128"/>
              </a:rPr>
              <a:t>Optical</a:t>
            </a:r>
            <a:endParaRPr lang="en-US" sz="675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05140135-7CE2-9EB6-69BA-FE43BBAEDA84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11C14E37-E30A-2301-D170-3C71702E8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47EF750C-8222-D395-1557-84E7C2010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C9978877-7880-B1DA-F6F8-68AA3E80B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F80750AA-23CC-A612-174C-A9AE1A371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785AF0D-E6C0-6ECF-1799-E5B138A6E39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143F06DF-1872-D0E9-4589-E9CFD1E48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FCBBA7B9-AC80-284A-3307-3CF194FCC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5111F0C5-0430-B813-7E06-3A3F6C7F3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AEBD1329-BCF6-57A7-5C7E-30ECF9852F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8FC20DA7-80D2-3151-1CC6-8FAF05EEA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1F942D4F-0FD9-3F4C-8668-B7462DF73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B484FD59-C3AC-8FA2-1DEA-5BC41F7CE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ED793DF2-E2C4-99A4-E236-528B79AB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20FE6813-16BC-582E-489B-7DFBB3507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E40CC1D5-FB8B-B625-4A52-6AC767F5A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cxnSp>
        <p:nvCxnSpPr>
          <p:cNvPr id="64" name="Straight Connector 264">
            <a:extLst>
              <a:ext uri="{FF2B5EF4-FFF2-40B4-BE49-F238E27FC236}">
                <a16:creationId xmlns:a16="http://schemas.microsoft.com/office/drawing/2014/main" id="{12500CE2-9C5C-75D2-DC00-EC8867CD503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710201" y="5477290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extBox 77">
            <a:extLst>
              <a:ext uri="{FF2B5EF4-FFF2-40B4-BE49-F238E27FC236}">
                <a16:creationId xmlns:a16="http://schemas.microsoft.com/office/drawing/2014/main" id="{3B2E7752-A9B9-7FF8-6F1E-64D11920B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0B0A5342-523D-96E1-43A6-3282925E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E17B60A8-F421-B5C6-4A48-0FF85F233F6C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80A80FA1-5F2D-2BA2-4A5A-21447AAEC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54C25D2-B4AE-75B0-BAC7-472E27C6F664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F0C21C5D-0253-D59F-CD6E-8F1F9F303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C48D2E0D-01B0-29D4-7181-1E84B4F34E7F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C3536DB1-54BD-E687-4735-637A361CB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6DC4595D-A4BC-30D2-5D4F-7085E2F44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8D166554-874D-2D88-09AF-74FA71B488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744A2DFD-4FB9-381B-7A03-6DEA04AD20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6FE8CC81-1187-B257-418A-1F8E3DAAD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C2EDA507-ED30-BC92-A70C-64ED5B232A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28C70277-53A6-E408-300A-2BC648DF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6B288FB9-AC56-307E-AB50-86F2B6911A32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69ADC11B-9AA3-4E1D-23CB-5E2F46CC8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0995A8F0-65C9-66FE-41E8-2680DA7F7835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E66C0D3F-06F7-6EBE-CF9B-59E72A457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C1EA3237-BF25-8378-A09C-70556107D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73DD756D-6815-93DE-ED95-9B1FCEACA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B5DBBA5E-A40B-0A1B-52B6-C662F039A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3711D0D-FB6E-519A-82AF-B2CF8CD2622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72955" y="3799187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98FCA510-C005-DD75-5F0C-5B87B45D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323711F2-21E9-DDAF-4ECD-E3D5A316A6D4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EFBC5631-DAB2-A3E7-14C8-B1AD381B7361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C13184C4-D166-B7A7-9B9F-989A1969A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90CD3134-31F8-2D5C-1567-C38CBFAA5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83722D5C-8B30-CA0B-6078-D452CAA18763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2D10A469-2080-65E3-0603-DD9F1C72A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7D3B482E-B34D-7CF9-9ED7-8817E623207E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2060E368-26CB-F7FE-4ED1-CE24839B15C1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8A1D0081-C9F0-ABD8-DE11-67226DC1B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024A6C61-8BA0-F0D0-025B-4209AB480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DBD399F7-CDF2-E319-93EF-EDE9A734DDBC}"/>
              </a:ext>
            </a:extLst>
          </p:cNvPr>
          <p:cNvGrpSpPr/>
          <p:nvPr/>
        </p:nvGrpSpPr>
        <p:grpSpPr>
          <a:xfrm>
            <a:off x="2641454" y="5578643"/>
            <a:ext cx="5856072" cy="917812"/>
            <a:chOff x="1948075" y="5244064"/>
            <a:chExt cx="4572000" cy="756800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CF3F88D-2EA3-C5C2-F3FC-44FE25D3DD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709580" y="5244064"/>
              <a:ext cx="89198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olid"/>
              <a:round/>
              <a:headEnd type="arrow" w="med" len="med"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099829F-4372-C70F-F9E3-391DA0F9B051}"/>
                </a:ext>
              </a:extLst>
            </p:cNvPr>
            <p:cNvSpPr txBox="1"/>
            <p:nvPr/>
          </p:nvSpPr>
          <p:spPr>
            <a:xfrm>
              <a:off x="1948075" y="5772459"/>
              <a:ext cx="4572000" cy="2284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FF0000"/>
                  </a:solidFill>
                </a:rPr>
                <a:t>Optical Comm instead of RF</a:t>
              </a:r>
            </a:p>
          </p:txBody>
        </p: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003CD26-C5D9-68D1-15BD-AB058123B3A7}"/>
              </a:ext>
            </a:extLst>
          </p:cNvPr>
          <p:cNvSpPr/>
          <p:nvPr/>
        </p:nvSpPr>
        <p:spPr bwMode="auto">
          <a:xfrm>
            <a:off x="4616630" y="4882835"/>
            <a:ext cx="1647252" cy="114460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9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D235-D3A6-CF6D-DD47-AFF1DA6C3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0128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CCSDS End-to-End Architecture 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latin typeface="Helvetica" pitchFamily="2" charset="0"/>
              </a:rPr>
              <a:t>Delay Tolerant Network (DTN)</a:t>
            </a:r>
            <a:br>
              <a:rPr lang="en-US" dirty="0">
                <a:solidFill>
                  <a:srgbClr val="012087"/>
                </a:solidFill>
                <a:latin typeface="Helvetica" pitchFamily="2" charset="0"/>
              </a:rPr>
            </a:br>
            <a:r>
              <a:rPr lang="en-US" sz="2000" dirty="0">
                <a:solidFill>
                  <a:srgbClr val="FF0000"/>
                </a:solidFill>
                <a:latin typeface="Helvetica" pitchFamily="2" charset="0"/>
              </a:rPr>
              <a:t>(With Commercial Service Providers)</a:t>
            </a:r>
            <a:endParaRPr 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490D6F-A32D-D2DA-9274-DB94D5DC49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cxnSp>
        <p:nvCxnSpPr>
          <p:cNvPr id="4" name="Straight Connector 151">
            <a:extLst>
              <a:ext uri="{FF2B5EF4-FFF2-40B4-BE49-F238E27FC236}">
                <a16:creationId xmlns:a16="http://schemas.microsoft.com/office/drawing/2014/main" id="{FA44AD24-6D40-7A49-D646-89575A9D437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65120" y="5708083"/>
            <a:ext cx="2968292" cy="1993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" name="Text Box 57">
            <a:extLst>
              <a:ext uri="{FF2B5EF4-FFF2-40B4-BE49-F238E27FC236}">
                <a16:creationId xmlns:a16="http://schemas.microsoft.com/office/drawing/2014/main" id="{F961E8D4-4491-1683-8226-693A2B654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549" y="5578547"/>
            <a:ext cx="2006242" cy="49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Inter Spacecraft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6" name="Text Box 57">
            <a:extLst>
              <a:ext uri="{FF2B5EF4-FFF2-40B4-BE49-F238E27FC236}">
                <a16:creationId xmlns:a16="http://schemas.microsoft.com/office/drawing/2014/main" id="{DE765743-878C-752C-48BE-5C5432D7E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7" name="Rectangle 97">
            <a:extLst>
              <a:ext uri="{FF2B5EF4-FFF2-40B4-BE49-F238E27FC236}">
                <a16:creationId xmlns:a16="http://schemas.microsoft.com/office/drawing/2014/main" id="{F8D3B5DA-C556-0E6C-4122-2C041A8B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7325" y="2111342"/>
            <a:ext cx="1733270" cy="3356207"/>
          </a:xfrm>
          <a:prstGeom prst="cube">
            <a:avLst>
              <a:gd name="adj" fmla="val 3986"/>
            </a:avLst>
          </a:prstGeom>
          <a:solidFill>
            <a:srgbClr val="E6D45E"/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>
              <a:ea typeface="ＭＳ Ｐゴシック" charset="0"/>
            </a:endParaRPr>
          </a:p>
        </p:txBody>
      </p:sp>
      <p:cxnSp>
        <p:nvCxnSpPr>
          <p:cNvPr id="8" name="Straight Connector 157">
            <a:extLst>
              <a:ext uri="{FF2B5EF4-FFF2-40B4-BE49-F238E27FC236}">
                <a16:creationId xmlns:a16="http://schemas.microsoft.com/office/drawing/2014/main" id="{22DE4BCA-0F50-324F-4A87-3820D66CCD5A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740823" y="5480072"/>
            <a:ext cx="40074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669">
            <a:extLst>
              <a:ext uri="{FF2B5EF4-FFF2-40B4-BE49-F238E27FC236}">
                <a16:creationId xmlns:a16="http://schemas.microsoft.com/office/drawing/2014/main" id="{79CEB59F-6233-F725-E457-46CAAE7D2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2218" y="2247051"/>
            <a:ext cx="1303482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Ground Station</a:t>
            </a:r>
          </a:p>
        </p:txBody>
      </p:sp>
      <p:sp>
        <p:nvSpPr>
          <p:cNvPr id="10" name="Text Box 57">
            <a:extLst>
              <a:ext uri="{FF2B5EF4-FFF2-40B4-BE49-F238E27FC236}">
                <a16:creationId xmlns:a16="http://schemas.microsoft.com/office/drawing/2014/main" id="{244C7929-B70B-0FDE-6377-89B4389F0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754" y="5659758"/>
            <a:ext cx="1457339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Space-Ground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Protocols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F1DDDE75-1B82-096C-9F6D-10B0D1526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5115510"/>
            <a:ext cx="564686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3D213D43-A839-F80C-E0DF-6E747497F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5116902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4719E9-1551-FD52-E149-097F28C4CDD9}"/>
              </a:ext>
            </a:extLst>
          </p:cNvPr>
          <p:cNvCxnSpPr>
            <a:cxnSpLocks noChangeShapeType="1"/>
            <a:stCxn id="19" idx="3"/>
            <a:endCxn id="11" idx="0"/>
          </p:cNvCxnSpPr>
          <p:nvPr/>
        </p:nvCxnSpPr>
        <p:spPr bwMode="auto">
          <a:xfrm>
            <a:off x="5876135" y="3538984"/>
            <a:ext cx="31372" cy="15765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52CF90-E40C-B83A-A3A9-936275F844B1}"/>
              </a:ext>
            </a:extLst>
          </p:cNvPr>
          <p:cNvCxnSpPr>
            <a:cxnSpLocks noChangeShapeType="1"/>
            <a:stCxn id="18" idx="5"/>
          </p:cNvCxnSpPr>
          <p:nvPr/>
        </p:nvCxnSpPr>
        <p:spPr bwMode="auto">
          <a:xfrm>
            <a:off x="6596109" y="4629890"/>
            <a:ext cx="0" cy="4870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5">
            <a:extLst>
              <a:ext uri="{FF2B5EF4-FFF2-40B4-BE49-F238E27FC236}">
                <a16:creationId xmlns:a16="http://schemas.microsoft.com/office/drawing/2014/main" id="{33110B6F-7D32-48D3-6C52-05C8CCDEB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7" y="4927663"/>
            <a:ext cx="884675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5ED19ED-5546-8F53-AE45-AADB29D73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5165" y="4927662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4164F0F7-C988-0FDD-D7F5-C0214A55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3179" y="4735640"/>
            <a:ext cx="563118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CSTS-FF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id="{9D4D3E13-5839-EFCF-114E-30E58DC4B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199" y="4408647"/>
            <a:ext cx="975652" cy="26020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CSTS F-Frame</a:t>
            </a:r>
          </a:p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Production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id="{3236B250-B711-7F52-1388-29A957C9F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3396" y="3323307"/>
            <a:ext cx="975652" cy="25324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20" name="Magnetic Disk 18">
            <a:extLst>
              <a:ext uri="{FF2B5EF4-FFF2-40B4-BE49-F238E27FC236}">
                <a16:creationId xmlns:a16="http://schemas.microsoft.com/office/drawing/2014/main" id="{C5C1B6E2-B57A-375D-1B04-5A76E7A30267}"/>
              </a:ext>
            </a:extLst>
          </p:cNvPr>
          <p:cNvSpPr/>
          <p:nvPr/>
        </p:nvSpPr>
        <p:spPr>
          <a:xfrm>
            <a:off x="6076913" y="2932307"/>
            <a:ext cx="265088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21" name="Elbow Connector 274">
            <a:extLst>
              <a:ext uri="{FF2B5EF4-FFF2-40B4-BE49-F238E27FC236}">
                <a16:creationId xmlns:a16="http://schemas.microsoft.com/office/drawing/2014/main" id="{9B6DDA28-D839-D5C0-0B88-2B9BC4C5454E}"/>
              </a:ext>
            </a:extLst>
          </p:cNvPr>
          <p:cNvCxnSpPr>
            <a:cxnSpLocks noChangeShapeType="1"/>
            <a:stCxn id="20" idx="4"/>
            <a:endCxn id="19" idx="7"/>
          </p:cNvCxnSpPr>
          <p:nvPr/>
        </p:nvCxnSpPr>
        <p:spPr bwMode="auto">
          <a:xfrm>
            <a:off x="6342001" y="3089541"/>
            <a:ext cx="22430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15">
            <a:extLst>
              <a:ext uri="{FF2B5EF4-FFF2-40B4-BE49-F238E27FC236}">
                <a16:creationId xmlns:a16="http://schemas.microsoft.com/office/drawing/2014/main" id="{BD0C27B6-36DD-376F-0A63-85E1A05E15EA}"/>
              </a:ext>
            </a:extLst>
          </p:cNvPr>
          <p:cNvCxnSpPr>
            <a:cxnSpLocks noChangeShapeType="1"/>
            <a:stCxn id="20" idx="2"/>
            <a:endCxn id="19" idx="1"/>
          </p:cNvCxnSpPr>
          <p:nvPr/>
        </p:nvCxnSpPr>
        <p:spPr bwMode="auto">
          <a:xfrm rot="10800000" flipV="1">
            <a:off x="5876136" y="3089541"/>
            <a:ext cx="200777" cy="269943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Text Box 15">
            <a:extLst>
              <a:ext uri="{FF2B5EF4-FFF2-40B4-BE49-F238E27FC236}">
                <a16:creationId xmlns:a16="http://schemas.microsoft.com/office/drawing/2014/main" id="{37D652ED-F28D-3CDD-BE44-57F5B07CF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01764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7706A7D7-7631-D208-01F3-06872196C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6342" y="3637776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5" name="Text Box 15">
            <a:extLst>
              <a:ext uri="{FF2B5EF4-FFF2-40B4-BE49-F238E27FC236}">
                <a16:creationId xmlns:a16="http://schemas.microsoft.com/office/drawing/2014/main" id="{210E5DED-7B60-7A28-B333-52DE62AB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478" y="3827015"/>
            <a:ext cx="559980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BBA8C26C-01FB-A96A-606B-1241DEA6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1047" y="4206885"/>
            <a:ext cx="564686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CB856F-7432-DC90-6D77-8898B60AFE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5FF8490-7BAE-3ADA-763D-48420FA0E827}"/>
              </a:ext>
            </a:extLst>
          </p:cNvPr>
          <p:cNvCxnSpPr>
            <a:cxnSpLocks noChangeShapeType="1"/>
            <a:stCxn id="19" idx="5"/>
          </p:cNvCxnSpPr>
          <p:nvPr/>
        </p:nvCxnSpPr>
        <p:spPr bwMode="auto">
          <a:xfrm>
            <a:off x="6566307" y="3538984"/>
            <a:ext cx="0" cy="13079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Text Box 15">
            <a:extLst>
              <a:ext uri="{FF2B5EF4-FFF2-40B4-BE49-F238E27FC236}">
                <a16:creationId xmlns:a16="http://schemas.microsoft.com/office/drawing/2014/main" id="{5DD83ADC-9EF8-EF14-FE94-E0E61619C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59" y="3637776"/>
            <a:ext cx="873694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" name="Rectangle 97">
            <a:extLst>
              <a:ext uri="{FF2B5EF4-FFF2-40B4-BE49-F238E27FC236}">
                <a16:creationId xmlns:a16="http://schemas.microsoft.com/office/drawing/2014/main" id="{0CED6DEC-3460-E039-CCAF-9F1C2D5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210" y="2111344"/>
            <a:ext cx="1548179" cy="3364555"/>
          </a:xfrm>
          <a:prstGeom prst="cube">
            <a:avLst>
              <a:gd name="adj" fmla="val 2597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31" name="Rectangle 668">
            <a:extLst>
              <a:ext uri="{FF2B5EF4-FFF2-40B4-BE49-F238E27FC236}">
                <a16:creationId xmlns:a16="http://schemas.microsoft.com/office/drawing/2014/main" id="{BD50CFCA-C6FF-00BB-086F-FD36CF319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559" y="2189368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</a:t>
            </a:r>
            <a:br>
              <a:rPr lang="en-US" sz="750" b="1" dirty="0"/>
            </a:br>
            <a:r>
              <a:rPr lang="en-US" sz="750" b="1" dirty="0"/>
              <a:t>Routing Node</a:t>
            </a:r>
          </a:p>
        </p:txBody>
      </p:sp>
      <p:sp>
        <p:nvSpPr>
          <p:cNvPr id="32" name="Text Box 12">
            <a:extLst>
              <a:ext uri="{FF2B5EF4-FFF2-40B4-BE49-F238E27FC236}">
                <a16:creationId xmlns:a16="http://schemas.microsoft.com/office/drawing/2014/main" id="{27D146D7-67A3-EC86-9966-14BA124CD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5112727"/>
            <a:ext cx="563117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2AED43-9FB3-8C09-2E45-6A59A76DFA31}"/>
              </a:ext>
            </a:extLst>
          </p:cNvPr>
          <p:cNvCxnSpPr>
            <a:cxnSpLocks noChangeShapeType="1"/>
            <a:stCxn id="35" idx="3"/>
            <a:endCxn id="32" idx="0"/>
          </p:cNvCxnSpPr>
          <p:nvPr/>
        </p:nvCxnSpPr>
        <p:spPr bwMode="auto">
          <a:xfrm>
            <a:off x="4247959" y="4063565"/>
            <a:ext cx="9412" cy="1049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4" name="Text Box 12">
            <a:extLst>
              <a:ext uri="{FF2B5EF4-FFF2-40B4-BE49-F238E27FC236}">
                <a16:creationId xmlns:a16="http://schemas.microsoft.com/office/drawing/2014/main" id="{80A06CE6-07B7-925E-4E3E-BEF067D5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027" y="4924879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A4E41108-F198-41DC-9EC4-C5A1FB25F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5219" y="3846497"/>
            <a:ext cx="975652" cy="25463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36" name="Magnetic Disk 18">
            <a:extLst>
              <a:ext uri="{FF2B5EF4-FFF2-40B4-BE49-F238E27FC236}">
                <a16:creationId xmlns:a16="http://schemas.microsoft.com/office/drawing/2014/main" id="{18F6A9F4-DA3D-3645-CA3B-B254E43CA9C5}"/>
              </a:ext>
            </a:extLst>
          </p:cNvPr>
          <p:cNvSpPr/>
          <p:nvPr/>
        </p:nvSpPr>
        <p:spPr>
          <a:xfrm>
            <a:off x="4448736" y="3455496"/>
            <a:ext cx="263520" cy="314470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37" name="Elbow Connector 274">
            <a:extLst>
              <a:ext uri="{FF2B5EF4-FFF2-40B4-BE49-F238E27FC236}">
                <a16:creationId xmlns:a16="http://schemas.microsoft.com/office/drawing/2014/main" id="{E4CB6C6C-E2DD-3724-C6E4-8681EC7DB287}"/>
              </a:ext>
            </a:extLst>
          </p:cNvPr>
          <p:cNvCxnSpPr>
            <a:cxnSpLocks noChangeShapeType="1"/>
            <a:stCxn id="36" idx="4"/>
            <a:endCxn id="35" idx="7"/>
          </p:cNvCxnSpPr>
          <p:nvPr/>
        </p:nvCxnSpPr>
        <p:spPr bwMode="auto">
          <a:xfrm>
            <a:off x="4712256" y="3612731"/>
            <a:ext cx="225874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8" name="Elbow Connector 15">
            <a:extLst>
              <a:ext uri="{FF2B5EF4-FFF2-40B4-BE49-F238E27FC236}">
                <a16:creationId xmlns:a16="http://schemas.microsoft.com/office/drawing/2014/main" id="{B4BB9AE9-3F40-529F-4205-1B30E326FA39}"/>
              </a:ext>
            </a:extLst>
          </p:cNvPr>
          <p:cNvCxnSpPr>
            <a:cxnSpLocks noChangeShapeType="1"/>
            <a:stCxn id="36" idx="2"/>
            <a:endCxn id="35" idx="1"/>
          </p:cNvCxnSpPr>
          <p:nvPr/>
        </p:nvCxnSpPr>
        <p:spPr bwMode="auto">
          <a:xfrm rot="10800000" flipV="1">
            <a:off x="4247959" y="3612731"/>
            <a:ext cx="200777" cy="271335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15">
            <a:extLst>
              <a:ext uri="{FF2B5EF4-FFF2-40B4-BE49-F238E27FC236}">
                <a16:creationId xmlns:a16="http://schemas.microsoft.com/office/drawing/2014/main" id="{E758EA68-E59C-67B1-7E3B-0CA04D5C5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8164" y="4162359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0" name="Text Box 15">
            <a:extLst>
              <a:ext uri="{FF2B5EF4-FFF2-40B4-BE49-F238E27FC236}">
                <a16:creationId xmlns:a16="http://schemas.microsoft.com/office/drawing/2014/main" id="{F78E38A4-4C38-9552-C6CB-CA9E1B587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2870" y="4731467"/>
            <a:ext cx="563118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23490" rIns="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E990416-E64D-DA7F-E098-D739FEA5098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939698" y="4063564"/>
            <a:ext cx="0" cy="10547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15">
            <a:extLst>
              <a:ext uri="{FF2B5EF4-FFF2-40B4-BE49-F238E27FC236}">
                <a16:creationId xmlns:a16="http://schemas.microsoft.com/office/drawing/2014/main" id="{91B8483B-BB35-6E58-6C92-1BD81997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4610" y="4540836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3" name="Text Box 15">
            <a:extLst>
              <a:ext uri="{FF2B5EF4-FFF2-40B4-BE49-F238E27FC236}">
                <a16:creationId xmlns:a16="http://schemas.microsoft.com/office/drawing/2014/main" id="{2F516BD1-D31F-9416-D957-B500C9ED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9904" y="4162359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4" name="Text Box 15">
            <a:extLst>
              <a:ext uri="{FF2B5EF4-FFF2-40B4-BE49-F238E27FC236}">
                <a16:creationId xmlns:a16="http://schemas.microsoft.com/office/drawing/2014/main" id="{DEC807FF-8AD7-8067-2164-3BD689D58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1473" y="4351597"/>
            <a:ext cx="56154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LTP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CCD2085E-CC45-8971-F246-C3C3D6666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924879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 &amp; S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6" name="Text Box 15">
            <a:extLst>
              <a:ext uri="{FF2B5EF4-FFF2-40B4-BE49-F238E27FC236}">
                <a16:creationId xmlns:a16="http://schemas.microsoft.com/office/drawing/2014/main" id="{29032985-25F0-E20F-919E-AADE18C5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767" y="4731467"/>
            <a:ext cx="567822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47" name="Text Box 12">
            <a:extLst>
              <a:ext uri="{FF2B5EF4-FFF2-40B4-BE49-F238E27FC236}">
                <a16:creationId xmlns:a16="http://schemas.microsoft.com/office/drawing/2014/main" id="{7EFD3865-AC5B-3F55-87A6-D4A5A09A5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629" y="5119685"/>
            <a:ext cx="56939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X-band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48" name="Elbow Connector 178">
            <a:extLst>
              <a:ext uri="{FF2B5EF4-FFF2-40B4-BE49-F238E27FC236}">
                <a16:creationId xmlns:a16="http://schemas.microsoft.com/office/drawing/2014/main" id="{E3F1995A-C872-0690-3964-98D54A9BDFF2}"/>
              </a:ext>
            </a:extLst>
          </p:cNvPr>
          <p:cNvCxnSpPr>
            <a:cxnSpLocks noChangeShapeType="1"/>
            <a:stCxn id="47" idx="3"/>
            <a:endCxn id="11" idx="1"/>
          </p:cNvCxnSpPr>
          <p:nvPr/>
        </p:nvCxnSpPr>
        <p:spPr bwMode="auto">
          <a:xfrm flipV="1">
            <a:off x="5233022" y="5195519"/>
            <a:ext cx="392142" cy="4173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TextBox 76">
            <a:extLst>
              <a:ext uri="{FF2B5EF4-FFF2-40B4-BE49-F238E27FC236}">
                <a16:creationId xmlns:a16="http://schemas.microsoft.com/office/drawing/2014/main" id="{8CD4D6C8-0A20-C759-3339-681909E8E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04" y="3816652"/>
            <a:ext cx="61497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To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X&amp;Z</a:t>
            </a:r>
          </a:p>
        </p:txBody>
      </p:sp>
      <p:sp>
        <p:nvSpPr>
          <p:cNvPr id="50" name="Rectangle 97">
            <a:extLst>
              <a:ext uri="{FF2B5EF4-FFF2-40B4-BE49-F238E27FC236}">
                <a16:creationId xmlns:a16="http://schemas.microsoft.com/office/drawing/2014/main" id="{B106394E-B428-7784-9337-55613F06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305" y="2107431"/>
            <a:ext cx="974083" cy="3331160"/>
          </a:xfrm>
          <a:prstGeom prst="cube">
            <a:avLst>
              <a:gd name="adj" fmla="val 4903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sp>
        <p:nvSpPr>
          <p:cNvPr id="51" name="Rectangle 672">
            <a:extLst>
              <a:ext uri="{FF2B5EF4-FFF2-40B4-BE49-F238E27FC236}">
                <a16:creationId xmlns:a16="http://schemas.microsoft.com/office/drawing/2014/main" id="{94862BB5-7F36-EA44-1F94-377A3482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893" y="2185456"/>
            <a:ext cx="10729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B8DEC226-0FCE-2E59-ED15-E33520800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1001" y="4273313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Z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F89B63E-5642-84C3-E1D2-D1A9C17A420F}"/>
              </a:ext>
            </a:extLst>
          </p:cNvPr>
          <p:cNvCxnSpPr>
            <a:cxnSpLocks noChangeShapeType="1"/>
            <a:endCxn id="55" idx="0"/>
          </p:cNvCxnSpPr>
          <p:nvPr/>
        </p:nvCxnSpPr>
        <p:spPr bwMode="auto">
          <a:xfrm flipH="1">
            <a:off x="2640149" y="3849541"/>
            <a:ext cx="3923" cy="126066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4" name="Text Box 15">
            <a:extLst>
              <a:ext uri="{FF2B5EF4-FFF2-40B4-BE49-F238E27FC236}">
                <a16:creationId xmlns:a16="http://schemas.microsoft.com/office/drawing/2014/main" id="{A8A6A4FD-3B23-9ABE-DE96-4296ED367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728944"/>
            <a:ext cx="563117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USLP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5" name="Text Box 12">
            <a:extLst>
              <a:ext uri="{FF2B5EF4-FFF2-40B4-BE49-F238E27FC236}">
                <a16:creationId xmlns:a16="http://schemas.microsoft.com/office/drawing/2014/main" id="{2C4A2F9A-12D0-C4D2-9B37-4DE8E2A1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5110205"/>
            <a:ext cx="563117" cy="158626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S-Band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6" name="Text Box 12">
            <a:extLst>
              <a:ext uri="{FF2B5EF4-FFF2-40B4-BE49-F238E27FC236}">
                <a16:creationId xmlns:a16="http://schemas.microsoft.com/office/drawing/2014/main" id="{60D82A52-1688-50AD-4FD4-6D6B611DE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589" y="4920965"/>
            <a:ext cx="563117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Prox-1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57" name="Elbow Connector 246">
            <a:extLst>
              <a:ext uri="{FF2B5EF4-FFF2-40B4-BE49-F238E27FC236}">
                <a16:creationId xmlns:a16="http://schemas.microsoft.com/office/drawing/2014/main" id="{06DD92A1-3E46-7712-18C1-0820B2D5C44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40933" y="3306870"/>
            <a:ext cx="3137" cy="2852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8" name="Oval 7">
            <a:extLst>
              <a:ext uri="{FF2B5EF4-FFF2-40B4-BE49-F238E27FC236}">
                <a16:creationId xmlns:a16="http://schemas.microsoft.com/office/drawing/2014/main" id="{A110C749-4ED0-70DD-ED74-FBED512ED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282" y="3592119"/>
            <a:ext cx="868204" cy="254378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59" name="Text Box 15">
            <a:extLst>
              <a:ext uri="{FF2B5EF4-FFF2-40B4-BE49-F238E27FC236}">
                <a16:creationId xmlns:a16="http://schemas.microsoft.com/office/drawing/2014/main" id="{7BD17946-9EF7-3A2F-6CDA-E2F13D9DC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376" y="4157054"/>
            <a:ext cx="56154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0" name="Text Box 15">
            <a:extLst>
              <a:ext uri="{FF2B5EF4-FFF2-40B4-BE49-F238E27FC236}">
                <a16:creationId xmlns:a16="http://schemas.microsoft.com/office/drawing/2014/main" id="{E29D5072-03E9-8E93-8E99-E97A3AA8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159" y="3966423"/>
            <a:ext cx="559981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1" name="TextBox 152">
            <a:extLst>
              <a:ext uri="{FF2B5EF4-FFF2-40B4-BE49-F238E27FC236}">
                <a16:creationId xmlns:a16="http://schemas.microsoft.com/office/drawing/2014/main" id="{A9676CF2-CAAC-111A-3ABE-91AACEED2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1887" y="5720315"/>
            <a:ext cx="1199955" cy="21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675" dirty="0"/>
              <a:t>IP-based Network</a:t>
            </a:r>
          </a:p>
        </p:txBody>
      </p:sp>
      <p:sp>
        <p:nvSpPr>
          <p:cNvPr id="62" name="Text Box 57">
            <a:extLst>
              <a:ext uri="{FF2B5EF4-FFF2-40B4-BE49-F238E27FC236}">
                <a16:creationId xmlns:a16="http://schemas.microsoft.com/office/drawing/2014/main" id="{A5A600C6-3F09-F1BA-3615-417092D11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3695" y="5732376"/>
            <a:ext cx="1030550" cy="36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Terrestrial</a:t>
            </a:r>
          </a:p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WAN</a:t>
            </a:r>
          </a:p>
        </p:txBody>
      </p:sp>
      <p:sp>
        <p:nvSpPr>
          <p:cNvPr id="63" name="Rectangle 97">
            <a:extLst>
              <a:ext uri="{FF2B5EF4-FFF2-40B4-BE49-F238E27FC236}">
                <a16:creationId xmlns:a16="http://schemas.microsoft.com/office/drawing/2014/main" id="{4F36C115-7D87-3BAA-8D47-AE6DDB1F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6275" y="2111342"/>
            <a:ext cx="952124" cy="3356207"/>
          </a:xfrm>
          <a:prstGeom prst="cube">
            <a:avLst>
              <a:gd name="adj" fmla="val 3986"/>
            </a:avLst>
          </a:prstGeom>
          <a:solidFill>
            <a:schemeClr val="accent5">
              <a:lumMod val="50000"/>
              <a:alpha val="49000"/>
            </a:schemeClr>
          </a:solidFill>
          <a:ln w="9525">
            <a:noFill/>
            <a:round/>
            <a:headEnd/>
            <a:tailEnd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>
              <a:defRPr/>
            </a:pPr>
            <a:endParaRPr kumimoji="1" lang="en-GB">
              <a:ea typeface="ＭＳ Ｐゴシック" charset="0"/>
              <a:cs typeface="ＭＳ Ｐゴシック" charset="0"/>
            </a:endParaRPr>
          </a:p>
        </p:txBody>
      </p:sp>
      <p:sp>
        <p:nvSpPr>
          <p:cNvPr id="65" name="TextBox 77">
            <a:extLst>
              <a:ext uri="{FF2B5EF4-FFF2-40B4-BE49-F238E27FC236}">
                <a16:creationId xmlns:a16="http://schemas.microsoft.com/office/drawing/2014/main" id="{00AB2A55-94A8-6CC5-712B-E31280FF3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559" y="3891278"/>
            <a:ext cx="47981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X</a:t>
            </a:r>
          </a:p>
        </p:txBody>
      </p:sp>
      <p:sp>
        <p:nvSpPr>
          <p:cNvPr id="66" name="Oval 7">
            <a:extLst>
              <a:ext uri="{FF2B5EF4-FFF2-40B4-BE49-F238E27FC236}">
                <a16:creationId xmlns:a16="http://schemas.microsoft.com/office/drawing/2014/main" id="{34F19B6A-297E-51AE-0647-708AECB69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5533" y="4213415"/>
            <a:ext cx="837530" cy="274379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 dirty="0">
              <a:latin typeface="Calibri" pitchFamily="34" charset="0"/>
            </a:endParaRPr>
          </a:p>
        </p:txBody>
      </p:sp>
      <p:sp>
        <p:nvSpPr>
          <p:cNvPr id="67" name="Magnetic Disk 18">
            <a:extLst>
              <a:ext uri="{FF2B5EF4-FFF2-40B4-BE49-F238E27FC236}">
                <a16:creationId xmlns:a16="http://schemas.microsoft.com/office/drawing/2014/main" id="{4B0C0664-93A8-30A7-CEEC-AE51E6E6A60D}"/>
              </a:ext>
            </a:extLst>
          </p:cNvPr>
          <p:cNvSpPr/>
          <p:nvPr/>
        </p:nvSpPr>
        <p:spPr>
          <a:xfrm>
            <a:off x="7700384" y="3728222"/>
            <a:ext cx="404691" cy="178107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68" name="Text Box 16">
            <a:extLst>
              <a:ext uri="{FF2B5EF4-FFF2-40B4-BE49-F238E27FC236}">
                <a16:creationId xmlns:a16="http://schemas.microsoft.com/office/drawing/2014/main" id="{7BDCE394-3F49-64CB-1AB9-11AA9798F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5119685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39F07235-61F9-39CE-C332-5519386E3258}"/>
              </a:ext>
            </a:extLst>
          </p:cNvPr>
          <p:cNvCxnSpPr>
            <a:cxnSpLocks noChangeShapeType="1"/>
            <a:stCxn id="66" idx="4"/>
          </p:cNvCxnSpPr>
          <p:nvPr/>
        </p:nvCxnSpPr>
        <p:spPr bwMode="auto">
          <a:xfrm flipH="1">
            <a:off x="7861990" y="4487793"/>
            <a:ext cx="42308" cy="64398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0" name="Text Box 15">
            <a:extLst>
              <a:ext uri="{FF2B5EF4-FFF2-40B4-BE49-F238E27FC236}">
                <a16:creationId xmlns:a16="http://schemas.microsoft.com/office/drawing/2014/main" id="{586F33DC-5553-3723-A72A-847F61422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732857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71" name="Elbow Connector 146">
            <a:extLst>
              <a:ext uri="{FF2B5EF4-FFF2-40B4-BE49-F238E27FC236}">
                <a16:creationId xmlns:a16="http://schemas.microsoft.com/office/drawing/2014/main" id="{886F1672-996C-66AB-E535-D7587F58EB4A}"/>
              </a:ext>
            </a:extLst>
          </p:cNvPr>
          <p:cNvCxnSpPr>
            <a:cxnSpLocks noChangeShapeType="1"/>
            <a:stCxn id="67" idx="3"/>
            <a:endCxn id="66" idx="0"/>
          </p:cNvCxnSpPr>
          <p:nvPr/>
        </p:nvCxnSpPr>
        <p:spPr bwMode="auto">
          <a:xfrm>
            <a:off x="7902730" y="3906330"/>
            <a:ext cx="1568" cy="3070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2" name="Text Box 15">
            <a:extLst>
              <a:ext uri="{FF2B5EF4-FFF2-40B4-BE49-F238E27FC236}">
                <a16:creationId xmlns:a16="http://schemas.microsoft.com/office/drawing/2014/main" id="{93CE6E38-EDCC-9A24-0B25-DF7D78A50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0778" y="4538053"/>
            <a:ext cx="52704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3" name="Text Box 15">
            <a:extLst>
              <a:ext uri="{FF2B5EF4-FFF2-40B4-BE49-F238E27FC236}">
                <a16:creationId xmlns:a16="http://schemas.microsoft.com/office/drawing/2014/main" id="{B2E4CBBF-E372-5093-F8DA-E95CB9707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7641" y="4927662"/>
            <a:ext cx="528609" cy="165584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74" name="Rectangle 97">
            <a:extLst>
              <a:ext uri="{FF2B5EF4-FFF2-40B4-BE49-F238E27FC236}">
                <a16:creationId xmlns:a16="http://schemas.microsoft.com/office/drawing/2014/main" id="{58872DA7-99F9-E9E5-ABB7-6F07FFE73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9127" y="2156131"/>
            <a:ext cx="966240" cy="3329769"/>
          </a:xfrm>
          <a:prstGeom prst="cube">
            <a:avLst>
              <a:gd name="adj" fmla="val 5639"/>
            </a:avLst>
          </a:prstGeom>
          <a:solidFill>
            <a:srgbClr val="CCFF66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0"/>
          <a:lstStyle/>
          <a:p>
            <a:pPr algn="ctr"/>
            <a:endParaRPr kumimoji="1" lang="en-GB"/>
          </a:p>
        </p:txBody>
      </p:sp>
      <p:cxnSp>
        <p:nvCxnSpPr>
          <p:cNvPr id="75" name="Straight Connector 264">
            <a:extLst>
              <a:ext uri="{FF2B5EF4-FFF2-40B4-BE49-F238E27FC236}">
                <a16:creationId xmlns:a16="http://schemas.microsoft.com/office/drawing/2014/main" id="{1CA4E142-156C-541B-F108-8092CDCD9A0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82051" y="5296660"/>
            <a:ext cx="0" cy="42857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76" name="Rectangle 671">
            <a:extLst>
              <a:ext uri="{FF2B5EF4-FFF2-40B4-BE49-F238E27FC236}">
                <a16:creationId xmlns:a16="http://schemas.microsoft.com/office/drawing/2014/main" id="{E6EC14E8-8694-753C-AD99-40DD88356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6385" y="2234157"/>
            <a:ext cx="117172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Earth</a:t>
            </a:r>
            <a:br>
              <a:rPr lang="en-US" sz="750" b="1" dirty="0"/>
            </a:br>
            <a:r>
              <a:rPr lang="en-US" sz="750" b="1" dirty="0"/>
              <a:t>User Node</a:t>
            </a:r>
          </a:p>
        </p:txBody>
      </p:sp>
      <p:sp>
        <p:nvSpPr>
          <p:cNvPr id="77" name="TextBox 77">
            <a:extLst>
              <a:ext uri="{FF2B5EF4-FFF2-40B4-BE49-F238E27FC236}">
                <a16:creationId xmlns:a16="http://schemas.microsoft.com/office/drawing/2014/main" id="{F2150744-788A-E7EB-C847-AE01FBFB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8831" y="3941633"/>
            <a:ext cx="500932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defPPr>
              <a:defRPr lang="en-US"/>
            </a:defPPr>
            <a:lvl1pPr algn="ctr">
              <a:defRPr sz="800" b="1">
                <a:solidFill>
                  <a:srgbClr val="0079A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600" dirty="0"/>
              <a:t>To</a:t>
            </a:r>
          </a:p>
          <a:p>
            <a:r>
              <a:rPr lang="en-US" sz="600" dirty="0"/>
              <a:t>VC Z </a:t>
            </a:r>
          </a:p>
        </p:txBody>
      </p:sp>
      <p:sp>
        <p:nvSpPr>
          <p:cNvPr id="78" name="Oval 7">
            <a:extLst>
              <a:ext uri="{FF2B5EF4-FFF2-40B4-BE49-F238E27FC236}">
                <a16:creationId xmlns:a16="http://schemas.microsoft.com/office/drawing/2014/main" id="{A90F357B-17B7-1834-ECD9-401BC4D34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545" y="4207236"/>
            <a:ext cx="846244" cy="269513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User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79" name="Magnetic Disk 18">
            <a:extLst>
              <a:ext uri="{FF2B5EF4-FFF2-40B4-BE49-F238E27FC236}">
                <a16:creationId xmlns:a16="http://schemas.microsoft.com/office/drawing/2014/main" id="{762A0DA4-F86C-F568-E682-7CD6E477D2DC}"/>
              </a:ext>
            </a:extLst>
          </p:cNvPr>
          <p:cNvSpPr/>
          <p:nvPr/>
        </p:nvSpPr>
        <p:spPr>
          <a:xfrm>
            <a:off x="9259864" y="3757974"/>
            <a:ext cx="404691" cy="179498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sp>
        <p:nvSpPr>
          <p:cNvPr id="80" name="Text Box 16">
            <a:extLst>
              <a:ext uri="{FF2B5EF4-FFF2-40B4-BE49-F238E27FC236}">
                <a16:creationId xmlns:a16="http://schemas.microsoft.com/office/drawing/2014/main" id="{A184CFC5-18DA-C2C1-DE61-84B465848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5139426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FBBF84E-3C7E-5B75-D1BC-CE99EA8A711A}"/>
              </a:ext>
            </a:extLst>
          </p:cNvPr>
          <p:cNvCxnSpPr>
            <a:cxnSpLocks noChangeShapeType="1"/>
            <a:stCxn id="78" idx="4"/>
            <a:endCxn id="80" idx="0"/>
          </p:cNvCxnSpPr>
          <p:nvPr/>
        </p:nvCxnSpPr>
        <p:spPr bwMode="auto">
          <a:xfrm>
            <a:off x="9471667" y="4476749"/>
            <a:ext cx="4896" cy="6626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" name="Text Box 15">
            <a:extLst>
              <a:ext uri="{FF2B5EF4-FFF2-40B4-BE49-F238E27FC236}">
                <a16:creationId xmlns:a16="http://schemas.microsoft.com/office/drawing/2014/main" id="{483DC301-6D18-3BCC-5995-BF03A2375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947404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322ED439-EB27-0598-675C-6691D878A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257" y="4753992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4" name="Text Box 15">
            <a:extLst>
              <a:ext uri="{FF2B5EF4-FFF2-40B4-BE49-F238E27FC236}">
                <a16:creationId xmlns:a16="http://schemas.microsoft.com/office/drawing/2014/main" id="{293350B0-04B9-8DD7-BBC1-2B876BDCC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5394" y="4555014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5" name="Rectangle 673">
            <a:extLst>
              <a:ext uri="{FF2B5EF4-FFF2-40B4-BE49-F238E27FC236}">
                <a16:creationId xmlns:a16="http://schemas.microsoft.com/office/drawing/2014/main" id="{854152EB-2D59-F72A-2E73-8250AAAD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8231" y="2241271"/>
            <a:ext cx="13034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/>
          <a:p>
            <a:pPr algn="ctr"/>
            <a:r>
              <a:rPr lang="en-US" sz="750" b="1" dirty="0"/>
              <a:t>Space Routing Node MOC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B1D843D-79D1-F497-68D0-2AE37CD18F2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556000" y="3990241"/>
            <a:ext cx="0" cy="112847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7" name="TextBox 76">
            <a:extLst>
              <a:ext uri="{FF2B5EF4-FFF2-40B4-BE49-F238E27FC236}">
                <a16:creationId xmlns:a16="http://schemas.microsoft.com/office/drawing/2014/main" id="{81269241-CC42-C205-AB31-20D997058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281" y="2997082"/>
            <a:ext cx="496709" cy="31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From</a:t>
            </a:r>
          </a:p>
          <a:p>
            <a:pPr algn="ctr" eaLnBrk="1" hangingPunct="1"/>
            <a:r>
              <a:rPr lang="en-US" sz="600" dirty="0">
                <a:solidFill>
                  <a:srgbClr val="0079A4"/>
                </a:solidFill>
              </a:rPr>
              <a:t>VC X</a:t>
            </a:r>
          </a:p>
        </p:txBody>
      </p:sp>
      <p:sp>
        <p:nvSpPr>
          <p:cNvPr id="88" name="Magnetic Disk 18">
            <a:extLst>
              <a:ext uri="{FF2B5EF4-FFF2-40B4-BE49-F238E27FC236}">
                <a16:creationId xmlns:a16="http://schemas.microsoft.com/office/drawing/2014/main" id="{F1AD34FC-B4D2-8C89-65D4-54FF89D164DD}"/>
              </a:ext>
            </a:extLst>
          </p:cNvPr>
          <p:cNvSpPr/>
          <p:nvPr/>
        </p:nvSpPr>
        <p:spPr>
          <a:xfrm>
            <a:off x="4018948" y="2499560"/>
            <a:ext cx="450179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cxnSp>
        <p:nvCxnSpPr>
          <p:cNvPr id="89" name="Elbow Connector 230">
            <a:extLst>
              <a:ext uri="{FF2B5EF4-FFF2-40B4-BE49-F238E27FC236}">
                <a16:creationId xmlns:a16="http://schemas.microsoft.com/office/drawing/2014/main" id="{3ED9CDEA-6EC7-1BED-71B5-D7E825EF5348}"/>
              </a:ext>
            </a:extLst>
          </p:cNvPr>
          <p:cNvCxnSpPr>
            <a:cxnSpLocks noChangeShapeType="1"/>
            <a:endCxn id="88" idx="3"/>
          </p:cNvCxnSpPr>
          <p:nvPr/>
        </p:nvCxnSpPr>
        <p:spPr bwMode="auto">
          <a:xfrm rot="16200000" flipV="1">
            <a:off x="3777077" y="3166892"/>
            <a:ext cx="937849" cy="392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0" name="Oval 7">
            <a:extLst>
              <a:ext uri="{FF2B5EF4-FFF2-40B4-BE49-F238E27FC236}">
                <a16:creationId xmlns:a16="http://schemas.microsoft.com/office/drawing/2014/main" id="{A7B8405F-41BD-2953-C419-B3C027C3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9484" y="2849586"/>
            <a:ext cx="839186" cy="259436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>
                <a:latin typeface="Calibri" pitchFamily="34" charset="0"/>
                <a:ea typeface="ÇlÇr ñæí©" charset="-128"/>
              </a:rPr>
              <a:t>Space File Application</a:t>
            </a:r>
            <a:endParaRPr lang="en-US" sz="675">
              <a:latin typeface="Calibri" pitchFamily="34" charset="0"/>
            </a:endParaRPr>
          </a:p>
        </p:txBody>
      </p:sp>
      <p:sp>
        <p:nvSpPr>
          <p:cNvPr id="91" name="Text Box 15">
            <a:extLst>
              <a:ext uri="{FF2B5EF4-FFF2-40B4-BE49-F238E27FC236}">
                <a16:creationId xmlns:a16="http://schemas.microsoft.com/office/drawing/2014/main" id="{5C02025A-EAED-0698-0207-ABE2641E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80" y="3243993"/>
            <a:ext cx="559980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2" name="Magnetic Disk 18">
            <a:extLst>
              <a:ext uri="{FF2B5EF4-FFF2-40B4-BE49-F238E27FC236}">
                <a16:creationId xmlns:a16="http://schemas.microsoft.com/office/drawing/2014/main" id="{F879BBC2-0259-2310-002C-D4788AECABCE}"/>
              </a:ext>
            </a:extLst>
          </p:cNvPr>
          <p:cNvSpPr/>
          <p:nvPr/>
        </p:nvSpPr>
        <p:spPr>
          <a:xfrm>
            <a:off x="2415059" y="3120414"/>
            <a:ext cx="450181" cy="20037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1350"/>
          </a:p>
        </p:txBody>
      </p:sp>
      <p:sp>
        <p:nvSpPr>
          <p:cNvPr id="93" name="Text Box 57">
            <a:extLst>
              <a:ext uri="{FF2B5EF4-FFF2-40B4-BE49-F238E27FC236}">
                <a16:creationId xmlns:a16="http://schemas.microsoft.com/office/drawing/2014/main" id="{804F8702-7EA1-D8BA-6A9F-1F12B3817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532" y="5923424"/>
            <a:ext cx="1732428" cy="35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750" dirty="0">
                <a:solidFill>
                  <a:srgbClr val="000099"/>
                </a:solidFill>
                <a:latin typeface="Calibri" pitchFamily="34" charset="0"/>
              </a:rPr>
              <a:t>CCSDS Ground-Ground Protocols</a:t>
            </a:r>
          </a:p>
        </p:txBody>
      </p:sp>
      <p:cxnSp>
        <p:nvCxnSpPr>
          <p:cNvPr id="94" name="Elbow Connector 176">
            <a:extLst>
              <a:ext uri="{FF2B5EF4-FFF2-40B4-BE49-F238E27FC236}">
                <a16:creationId xmlns:a16="http://schemas.microsoft.com/office/drawing/2014/main" id="{878FD016-E543-83EB-4492-7AEC0B76DE38}"/>
              </a:ext>
            </a:extLst>
          </p:cNvPr>
          <p:cNvCxnSpPr>
            <a:cxnSpLocks noChangeShapeType="1"/>
            <a:endCxn id="32" idx="1"/>
          </p:cNvCxnSpPr>
          <p:nvPr/>
        </p:nvCxnSpPr>
        <p:spPr bwMode="auto">
          <a:xfrm flipV="1">
            <a:off x="2999555" y="5192738"/>
            <a:ext cx="975474" cy="6956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5" name="Elbow Connector 146">
            <a:extLst>
              <a:ext uri="{FF2B5EF4-FFF2-40B4-BE49-F238E27FC236}">
                <a16:creationId xmlns:a16="http://schemas.microsoft.com/office/drawing/2014/main" id="{D39E09FB-4BB2-82C6-929F-5E799024B05A}"/>
              </a:ext>
            </a:extLst>
          </p:cNvPr>
          <p:cNvCxnSpPr>
            <a:cxnSpLocks noChangeShapeType="1"/>
            <a:stCxn id="79" idx="3"/>
            <a:endCxn id="78" idx="0"/>
          </p:cNvCxnSpPr>
          <p:nvPr/>
        </p:nvCxnSpPr>
        <p:spPr bwMode="auto">
          <a:xfrm>
            <a:off x="9462210" y="3937471"/>
            <a:ext cx="9457" cy="26976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0" name="Text Box 15">
            <a:extLst>
              <a:ext uri="{FF2B5EF4-FFF2-40B4-BE49-F238E27FC236}">
                <a16:creationId xmlns:a16="http://schemas.microsoft.com/office/drawing/2014/main" id="{E93B8240-355F-5AD0-E878-BAD9B6968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654" y="4542564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01" name="Text Box 15">
            <a:extLst>
              <a:ext uri="{FF2B5EF4-FFF2-40B4-BE49-F238E27FC236}">
                <a16:creationId xmlns:a16="http://schemas.microsoft.com/office/drawing/2014/main" id="{C66378A5-4AE9-BA58-0324-2F30487EC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435" y="4541257"/>
            <a:ext cx="56154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 dirty="0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ENCAP</a:t>
            </a:r>
            <a:endParaRPr lang="en-US" sz="675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C5B7F84-F0FA-FB2D-6C58-F6D25E2287AA}"/>
              </a:ext>
            </a:extLst>
          </p:cNvPr>
          <p:cNvGrpSpPr/>
          <p:nvPr/>
        </p:nvGrpSpPr>
        <p:grpSpPr>
          <a:xfrm>
            <a:off x="3100780" y="1539256"/>
            <a:ext cx="6431117" cy="4957482"/>
            <a:chOff x="2404465" y="1418868"/>
            <a:chExt cx="4796279" cy="4647194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FA4CF61-8A4F-B840-099F-19FC42EFD6D5}"/>
                </a:ext>
              </a:extLst>
            </p:cNvPr>
            <p:cNvGrpSpPr/>
            <p:nvPr/>
          </p:nvGrpSpPr>
          <p:grpSpPr>
            <a:xfrm>
              <a:off x="2404465" y="1418868"/>
              <a:ext cx="4572000" cy="3789833"/>
              <a:chOff x="2404465" y="1418868"/>
              <a:chExt cx="4572000" cy="3789833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7128ED39-EA0F-AD45-3AF8-6B8578D130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666935" y="1849531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167F108D-7680-40F5-52EF-E8C43273A8B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6596919" y="1799879"/>
                <a:ext cx="1434" cy="3359170"/>
              </a:xfrm>
              <a:prstGeom prst="line">
                <a:avLst/>
              </a:prstGeom>
              <a:noFill/>
              <a:ln w="28575">
                <a:solidFill>
                  <a:srgbClr val="C00000"/>
                </a:solidFill>
                <a:prstDash val="dash"/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AEEC4C6-0805-86D7-A798-2B4F0D764446}"/>
                  </a:ext>
                </a:extLst>
              </p:cNvPr>
              <p:cNvSpPr txBox="1"/>
              <p:nvPr/>
            </p:nvSpPr>
            <p:spPr>
              <a:xfrm>
                <a:off x="2404465" y="1418868"/>
                <a:ext cx="4572000" cy="2585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>
                    <a:solidFill>
                      <a:srgbClr val="C00000"/>
                    </a:solidFill>
                  </a:rPr>
                  <a:t>Interoperability Points</a:t>
                </a:r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F0066C98-F90B-4062-DF25-1F218E1A9484}"/>
                </a:ext>
              </a:extLst>
            </p:cNvPr>
            <p:cNvSpPr/>
            <p:nvPr/>
          </p:nvSpPr>
          <p:spPr bwMode="auto">
            <a:xfrm>
              <a:off x="3531815" y="3855345"/>
              <a:ext cx="609601" cy="1163242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3487443-E9D9-282C-25FB-414659B4A0FF}"/>
                </a:ext>
              </a:extLst>
            </p:cNvPr>
            <p:cNvSpPr/>
            <p:nvPr/>
          </p:nvSpPr>
          <p:spPr bwMode="auto">
            <a:xfrm>
              <a:off x="4143795" y="2695040"/>
              <a:ext cx="1413287" cy="2322789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lang="en-US" sz="1200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A7B4236B-5CEA-6D5D-F378-B8034EB44017}"/>
                </a:ext>
              </a:extLst>
            </p:cNvPr>
            <p:cNvSpPr/>
            <p:nvPr/>
          </p:nvSpPr>
          <p:spPr bwMode="auto">
            <a:xfrm>
              <a:off x="5551306" y="3024664"/>
              <a:ext cx="911954" cy="198536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  <a:buClrTx/>
                <a:buSzPct val="125000"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1BC01A2B-3E0D-A858-7E64-F2A141ACAA14}"/>
                </a:ext>
              </a:extLst>
            </p:cNvPr>
            <p:cNvSpPr txBox="1"/>
            <p:nvPr/>
          </p:nvSpPr>
          <p:spPr>
            <a:xfrm>
              <a:off x="2628744" y="5719846"/>
              <a:ext cx="4572000" cy="3462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rgbClr val="C00000"/>
                  </a:solidFill>
                </a:rPr>
                <a:t>Commercial Service Provider</a:t>
              </a:r>
            </a:p>
          </p:txBody>
        </p:sp>
      </p:grpSp>
      <p:sp>
        <p:nvSpPr>
          <p:cNvPr id="121" name="Magnetic Disk 18">
            <a:extLst>
              <a:ext uri="{FF2B5EF4-FFF2-40B4-BE49-F238E27FC236}">
                <a16:creationId xmlns:a16="http://schemas.microsoft.com/office/drawing/2014/main" id="{6C694EA8-FD93-CE05-D344-75A4E12E0ECD}"/>
              </a:ext>
            </a:extLst>
          </p:cNvPr>
          <p:cNvSpPr/>
          <p:nvPr/>
        </p:nvSpPr>
        <p:spPr>
          <a:xfrm>
            <a:off x="7625553" y="3631858"/>
            <a:ext cx="201215" cy="269081"/>
          </a:xfrm>
          <a:prstGeom prst="flowChartMagneticDisk">
            <a:avLst/>
          </a:prstGeom>
          <a:ln w="12700" cap="flat" cmpd="sng" algn="ctr">
            <a:solidFill>
              <a:scrgbClr r="0" g="0" b="0"/>
            </a:solidFill>
            <a:prstDash val="solid"/>
            <a:round/>
            <a:headEnd w="med" len="med"/>
            <a:tailEnd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 anchorCtr="0"/>
          <a:lstStyle/>
          <a:p>
            <a:pPr algn="ctr" eaLnBrk="0" hangingPunct="0">
              <a:defRPr/>
            </a:pPr>
            <a:endParaRPr lang="en-US" sz="675"/>
          </a:p>
        </p:txBody>
      </p:sp>
      <p:cxnSp>
        <p:nvCxnSpPr>
          <p:cNvPr id="122" name="Elbow Connector 274">
            <a:extLst>
              <a:ext uri="{FF2B5EF4-FFF2-40B4-BE49-F238E27FC236}">
                <a16:creationId xmlns:a16="http://schemas.microsoft.com/office/drawing/2014/main" id="{4F8A6A0B-5B49-6B7C-813B-32D79C32FD3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963438" y="4632302"/>
            <a:ext cx="1941685" cy="209876"/>
          </a:xfrm>
          <a:prstGeom prst="bentConnector3">
            <a:avLst>
              <a:gd name="adj1" fmla="val 78"/>
            </a:avLst>
          </a:prstGeom>
          <a:noFill/>
          <a:ln w="19050">
            <a:solidFill>
              <a:schemeClr val="tx1"/>
            </a:solidFill>
            <a:round/>
            <a:headEnd type="arrow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" name="Elbow Connector 15">
            <a:extLst>
              <a:ext uri="{FF2B5EF4-FFF2-40B4-BE49-F238E27FC236}">
                <a16:creationId xmlns:a16="http://schemas.microsoft.com/office/drawing/2014/main" id="{591541D6-56E5-265A-4F2E-9D67BBF6B69E}"/>
              </a:ext>
            </a:extLst>
          </p:cNvPr>
          <p:cNvCxnSpPr>
            <a:cxnSpLocks noChangeShapeType="1"/>
            <a:stCxn id="121" idx="2"/>
            <a:endCxn id="125" idx="1"/>
          </p:cNvCxnSpPr>
          <p:nvPr/>
        </p:nvCxnSpPr>
        <p:spPr bwMode="auto">
          <a:xfrm rot="10800000" flipV="1">
            <a:off x="7473153" y="3766398"/>
            <a:ext cx="152400" cy="230981"/>
          </a:xfrm>
          <a:prstGeom prst="bentConnector2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25" name="Oval 7">
            <a:extLst>
              <a:ext uri="{FF2B5EF4-FFF2-40B4-BE49-F238E27FC236}">
                <a16:creationId xmlns:a16="http://schemas.microsoft.com/office/drawing/2014/main" id="{494363DA-395F-1336-263F-DDF6E5311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4806" y="3966423"/>
            <a:ext cx="740569" cy="216694"/>
          </a:xfrm>
          <a:prstGeom prst="ellipse">
            <a:avLst/>
          </a:prstGeom>
          <a:solidFill>
            <a:srgbClr val="FF99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 anchor="ctr" anchorCtr="0"/>
          <a:lstStyle/>
          <a:p>
            <a:pPr algn="ctr">
              <a:lnSpc>
                <a:spcPct val="80000"/>
              </a:lnSpc>
            </a:pPr>
            <a:r>
              <a:rPr lang="en-US" sz="675" dirty="0">
                <a:latin typeface="Calibri" pitchFamily="34" charset="0"/>
                <a:ea typeface="ÇlÇr ñæí©" charset="-128"/>
              </a:rPr>
              <a:t>Bundle Agent</a:t>
            </a:r>
            <a:br>
              <a:rPr lang="en-US" sz="675" dirty="0">
                <a:latin typeface="Calibri" pitchFamily="34" charset="0"/>
                <a:ea typeface="ÇlÇr ñæí©" charset="-128"/>
              </a:rPr>
            </a:br>
            <a:r>
              <a:rPr lang="en-US" sz="675" dirty="0">
                <a:latin typeface="Calibri" pitchFamily="34" charset="0"/>
                <a:ea typeface="ÇlÇr ñæí©" charset="-128"/>
              </a:rPr>
              <a:t>(Router/S&amp;F)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CC15D94-2325-4455-D2FD-1A1A275E3A73}"/>
              </a:ext>
            </a:extLst>
          </p:cNvPr>
          <p:cNvSpPr txBox="1"/>
          <p:nvPr/>
        </p:nvSpPr>
        <p:spPr>
          <a:xfrm>
            <a:off x="5399146" y="4398856"/>
            <a:ext cx="1912757" cy="6955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Custom / Private DTN </a:t>
            </a:r>
            <a:r>
              <a:rPr lang="en-US" sz="1400" b="1" dirty="0">
                <a:solidFill>
                  <a:srgbClr val="C00000"/>
                </a:solidFill>
              </a:rPr>
              <a:t>Network</a:t>
            </a:r>
          </a:p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Implementation</a:t>
            </a:r>
          </a:p>
        </p:txBody>
      </p:sp>
      <p:sp>
        <p:nvSpPr>
          <p:cNvPr id="130" name="Cloud 129">
            <a:extLst>
              <a:ext uri="{FF2B5EF4-FFF2-40B4-BE49-F238E27FC236}">
                <a16:creationId xmlns:a16="http://schemas.microsoft.com/office/drawing/2014/main" id="{12C90787-3D5C-7D12-E490-29B5D318DBD2}"/>
              </a:ext>
            </a:extLst>
          </p:cNvPr>
          <p:cNvSpPr/>
          <p:nvPr/>
        </p:nvSpPr>
        <p:spPr bwMode="auto">
          <a:xfrm>
            <a:off x="5589003" y="3435525"/>
            <a:ext cx="1568401" cy="792281"/>
          </a:xfrm>
          <a:prstGeom prst="cloud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ClrTx/>
              <a:buSzPct val="125000"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 Box 16">
            <a:extLst>
              <a:ext uri="{FF2B5EF4-FFF2-40B4-BE49-F238E27FC236}">
                <a16:creationId xmlns:a16="http://schemas.microsoft.com/office/drawing/2014/main" id="{9C07FB10-65FD-B736-0C1B-E27C9072A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5136141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IP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6" name="Text Box 15">
            <a:extLst>
              <a:ext uri="{FF2B5EF4-FFF2-40B4-BE49-F238E27FC236}">
                <a16:creationId xmlns:a16="http://schemas.microsoft.com/office/drawing/2014/main" id="{B77C2BB1-863D-FBC2-410E-FBDC2579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944119"/>
            <a:ext cx="528609" cy="16141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TCP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7" name="Text Box 15">
            <a:extLst>
              <a:ext uri="{FF2B5EF4-FFF2-40B4-BE49-F238E27FC236}">
                <a16:creationId xmlns:a16="http://schemas.microsoft.com/office/drawing/2014/main" id="{895D375C-3D49-F454-A749-11AAD7D3C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3332" y="4750707"/>
            <a:ext cx="528609" cy="160018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BP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38" name="Text Box 15">
            <a:extLst>
              <a:ext uri="{FF2B5EF4-FFF2-40B4-BE49-F238E27FC236}">
                <a16:creationId xmlns:a16="http://schemas.microsoft.com/office/drawing/2014/main" id="{7E56298B-C264-D76F-788B-52706DD93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6469" y="4551729"/>
            <a:ext cx="528609" cy="160017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25380" tIns="23490" rIns="25380" bIns="23490" anchor="ctr" anchorCtr="0"/>
          <a:lstStyle>
            <a:lvl1pPr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675">
                <a:solidFill>
                  <a:schemeClr val="tx1"/>
                </a:solidFill>
                <a:latin typeface="Calibri" pitchFamily="34" charset="0"/>
                <a:ea typeface="ÇlÇr ñæí©" charset="-128"/>
              </a:rPr>
              <a:t>CFDP</a:t>
            </a:r>
            <a:endParaRPr lang="en-US" sz="675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22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98868-6751-9D32-4BB5-CE81C360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41638"/>
            <a:ext cx="10972800" cy="563562"/>
          </a:xfrm>
        </p:spPr>
        <p:txBody>
          <a:bodyPr/>
          <a:lstStyle/>
          <a:p>
            <a:r>
              <a:rPr lang="en-US" sz="7200" dirty="0">
                <a:solidFill>
                  <a:srgbClr val="FF0000"/>
                </a:solidFill>
              </a:rPr>
              <a:t>BACKUP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AE07FF-2D4E-6E28-36DE-5790E9791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43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AA7E-D305-EFAB-9B7B-12A044D99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9582"/>
            <a:ext cx="10972800" cy="563562"/>
          </a:xfrm>
        </p:spPr>
        <p:txBody>
          <a:bodyPr/>
          <a:lstStyle/>
          <a:p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Key SEA Standards that support Lunar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  <a:t>Interoperability and DTN (1/2)</a:t>
            </a:r>
            <a:br>
              <a:rPr lang="en-US" dirty="0">
                <a:solidFill>
                  <a:srgbClr val="012087"/>
                </a:solidFill>
                <a:effectLst/>
                <a:latin typeface="Helvetica" pitchFamily="2" charset="0"/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C90831-CDB0-D335-9159-E734756E3B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46DBB5-1FC3-4A7F-A21A-11B4D61A50B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82C2E1A-82A0-B567-9829-3C76FA1CA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572310"/>
              </p:ext>
            </p:extLst>
          </p:nvPr>
        </p:nvGraphicFramePr>
        <p:xfrm>
          <a:off x="609599" y="970037"/>
          <a:ext cx="11168743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9030">
                  <a:extLst>
                    <a:ext uri="{9D8B030D-6E8A-4147-A177-3AD203B41FA5}">
                      <a16:colId xmlns:a16="http://schemas.microsoft.com/office/drawing/2014/main" val="3413863417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124343705"/>
                    </a:ext>
                  </a:extLst>
                </a:gridCol>
                <a:gridCol w="1326053">
                  <a:extLst>
                    <a:ext uri="{9D8B030D-6E8A-4147-A177-3AD203B41FA5}">
                      <a16:colId xmlns:a16="http://schemas.microsoft.com/office/drawing/2014/main" val="2184440852"/>
                    </a:ext>
                  </a:extLst>
                </a:gridCol>
                <a:gridCol w="3441890">
                  <a:extLst>
                    <a:ext uri="{9D8B030D-6E8A-4147-A177-3AD203B41FA5}">
                      <a16:colId xmlns:a16="http://schemas.microsoft.com/office/drawing/2014/main" val="1889769247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7936450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Synopsis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945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Reference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311.0-M-1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Formal methodology for describing space systems architectures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ISO 42010, </a:t>
                      </a:r>
                      <a:r>
                        <a:rPr lang="en-US" dirty="0" err="1"/>
                        <a:t>SysML</a:t>
                      </a:r>
                      <a:r>
                        <a:rPr lang="en-US" dirty="0"/>
                        <a:t>, and other best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844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Cross Support - Architecture Description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901.1-M-1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Pragmatic guide re how to use more than 50 CCSDS standards to build interoperable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WGs produce “bricks”, this tells you how to build a wall out of them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44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CCSDS Guide for Secure System Interconnection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350.4-G-2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Guidelines for interconnecting space agency networks and IT</a:t>
                      </a:r>
                    </a:p>
                    <a:p>
                      <a:r>
                        <a:rPr lang="en-US" dirty="0"/>
                        <a:t>systems, specifically to enable secure cross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Leverages NIST 800-47 and tailors it for space systems, provides interconnect templates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53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Security Architecture for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CCSDS 351.0-M-1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Published (update in planning)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Define overall CCSDS conceptual framework for the broad incorporation of security into space data systems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Uses RASDS framework, leverages other CCSDS standards &amp; IETF RFCs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991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971460"/>
      </p:ext>
    </p:extLst>
  </p:cSld>
  <p:clrMapOvr>
    <a:masterClrMapping/>
  </p:clrMapOvr>
</p:sld>
</file>

<file path=ppt/theme/theme1.xml><?xml version="1.0" encoding="utf-8"?>
<a:theme xmlns:a="http://schemas.openxmlformats.org/drawingml/2006/main" name="TMOD Presentation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TMOD Present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92D050"/>
        </a:solidFill>
        <a:ln w="38100">
          <a:noFill/>
          <a:round/>
          <a:headEnd/>
          <a:tailEnd/>
        </a:ln>
      </a:spPr>
      <a:bodyPr wrap="none" rtlCol="0" anchor="ctr"/>
      <a:lstStyle>
        <a:defPPr algn="ctr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12700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marL="112713" indent="-112713">
          <a:buFont typeface="Wingdings" pitchFamily="2" charset="2"/>
          <a:buChar char=""/>
          <a:defRPr sz="1000" b="1" dirty="0" smtClean="0">
            <a:solidFill>
              <a:srgbClr val="0033CC"/>
            </a:solidFill>
            <a:latin typeface="Arial" charset="0"/>
          </a:defRPr>
        </a:defPPr>
      </a:lstStyle>
    </a:txDef>
  </a:objectDefaults>
  <a:extraClrSchemeLst>
    <a:extraClrScheme>
      <a:clrScheme name="TMOD Presentation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MOD Presentation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MOD Presentation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10CF9B715D1D45A5EA8CE0FD4698AA" ma:contentTypeVersion="1" ma:contentTypeDescription="Create a new document." ma:contentTypeScope="" ma:versionID="fb8b1b559c210659d94dc3b097f939b5">
  <xsd:schema xmlns:xsd="http://www.w3.org/2001/XMLSchema" xmlns:xs="http://www.w3.org/2001/XMLSchema" xmlns:p="http://schemas.microsoft.com/office/2006/metadata/properties" xmlns:ns2="a13cdb56-ea9e-4289-a095-1ad30927d719" targetNamespace="http://schemas.microsoft.com/office/2006/metadata/properties" ma:root="true" ma:fieldsID="f98416661711b28d4419ec5b4ba8367b" ns2:_="">
    <xsd:import namespace="a13cdb56-ea9e-4289-a095-1ad30927d71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3cdb56-ea9e-4289-a095-1ad30927d7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11C06D-A4EB-4D8A-8F2D-9D3FED9006E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1D7AB5-919E-4CE0-83AC-4C7C51227B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17D48D-A56C-4BA0-8276-3D73E5DD2E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3cdb56-ea9e-4289-a095-1ad30927d7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10408</TotalTime>
  <Words>1688</Words>
  <Application>Microsoft Macintosh PowerPoint</Application>
  <PresentationFormat>Widescreen</PresentationFormat>
  <Paragraphs>531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Arial</vt:lpstr>
      <vt:lpstr>Arial Narrow</vt:lpstr>
      <vt:lpstr>Calibri</vt:lpstr>
      <vt:lpstr>Helvetica</vt:lpstr>
      <vt:lpstr>Times New Roman</vt:lpstr>
      <vt:lpstr>Wingdings</vt:lpstr>
      <vt:lpstr>TMOD Presentations</vt:lpstr>
      <vt:lpstr>PowerPoint Presentation</vt:lpstr>
      <vt:lpstr>CCSDS Organization Structures</vt:lpstr>
      <vt:lpstr>CCSDS Overview End-to-End Architecture</vt:lpstr>
      <vt:lpstr>Systems Engineering Area Working Group Products</vt:lpstr>
      <vt:lpstr>CCSDS End-to-End Architecture  Delay Tolerant Network (DTN) (From SCCS-ARD Cross Support Architecture)</vt:lpstr>
      <vt:lpstr>CCSDS End-to-End Architecture  Delay Tolerant Network (DTN) (with Optical Comm)</vt:lpstr>
      <vt:lpstr>CCSDS End-to-End Architecture  Delay Tolerant Network (DTN) (With Commercial Service Providers)</vt:lpstr>
      <vt:lpstr>BACKUP</vt:lpstr>
      <vt:lpstr>Key SEA Standards that support Lunar Interoperability and DTN (1/2) </vt:lpstr>
      <vt:lpstr>Key SEA Standards that support Lunar Interoperability and DTN (2/2) </vt:lpstr>
      <vt:lpstr>CCSDS Overview End-to-End Architecture - Static </vt:lpstr>
      <vt:lpstr>CCSDS Overview End-to-End Architecture - SIS </vt:lpstr>
      <vt:lpstr>CCSDS Overview End-to-End Architecture - CSS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CCSDS Space Data Link Security Protocol (SDLS)  &amp; SDLS Extended Procedures</dc:title>
  <dc:creator>Ignacio Aguilar Sanchez</dc:creator>
  <cp:lastModifiedBy>Shames, Peter M (US 312B)</cp:lastModifiedBy>
  <cp:revision>10</cp:revision>
  <dcterms:created xsi:type="dcterms:W3CDTF">2024-04-16T06:35:59Z</dcterms:created>
  <dcterms:modified xsi:type="dcterms:W3CDTF">2024-04-23T21:45:44Z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0x0101001710CF9B715D1D45A5EA8CE0FD4698AA</vt:lpwstr>
  </property>
</Properties>
</file>