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7" r:id="rId5"/>
    <p:sldId id="263" r:id="rId6"/>
    <p:sldId id="3100" r:id="rId7"/>
    <p:sldId id="261" r:id="rId8"/>
    <p:sldId id="3098" r:id="rId9"/>
    <p:sldId id="3101" r:id="rId10"/>
    <p:sldId id="3102" r:id="rId11"/>
    <p:sldId id="30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3949" autoAdjust="0"/>
  </p:normalViewPr>
  <p:slideViewPr>
    <p:cSldViewPr snapToGrid="0">
      <p:cViewPr varScale="1">
        <p:scale>
          <a:sx n="114" d="100"/>
          <a:sy n="114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9F4E1-5ECA-41F8-BDF5-DB67CAF3FDFF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3FAFD-BC50-41E7-8196-F2605C36EF6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86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3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C0865-1E04-4EDC-8E8D-E93BEE8F9F18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3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08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FAFD-BC50-41E7-8196-F2605C36EF6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73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864C-4639-42CF-911A-944AAD9827B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5A052-61AD-4CAD-BC35-1F06D1079C4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3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D91F-C470-4894-A76A-BE3355D8C3A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838201"/>
            <a:ext cx="10972800" cy="5287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0816-E517-4603-9EC7-F200D9EC5C6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7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990600"/>
            <a:ext cx="10972800" cy="51355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4C56-870E-4EE0-AB78-6714989EBDA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67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914401"/>
            <a:ext cx="10972800" cy="52117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C460-B79F-486A-9B66-D78439992F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7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  <a:prstGeom prst="rect">
            <a:avLst/>
          </a:prstGeom>
        </p:spPr>
        <p:txBody>
          <a:bodyPr/>
          <a:lstStyle>
            <a:lvl1pPr marL="346075" indent="-34607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"/>
              <a:defRPr b="0"/>
            </a:lvl1pPr>
            <a:lvl2pPr marL="684213" indent="-3365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"/>
              <a:defRPr sz="2400" b="0"/>
            </a:lvl2pPr>
            <a:lvl3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"/>
              <a:defRPr sz="2200" b="0"/>
            </a:lvl3pPr>
            <a:lvl4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"/>
              <a:defRPr b="0"/>
            </a:lvl4pPr>
            <a:lvl5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"/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6701-7125-43E0-8268-7390181182C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7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026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22338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8AFD7-58B7-4D4F-84B0-658BD2B813A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6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3848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3848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76D9-0004-4B5A-A8BD-A069E646B4B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73CD-B7F0-4829-852E-34755187BF5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9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6DBB5-1FC3-4A7F-A21A-11B4D61A50B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4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76ED-7C72-4A30-9F26-0B1FC0B42FF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3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D80D-2630-472C-93E3-0344B44A676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7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AA9AD-347D-421A-BAF4-BB0A9EA8B2F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3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29" name="Line 829"/>
          <p:cNvSpPr>
            <a:spLocks noChangeShapeType="1"/>
          </p:cNvSpPr>
          <p:nvPr/>
        </p:nvSpPr>
        <p:spPr bwMode="auto">
          <a:xfrm>
            <a:off x="144380" y="838200"/>
            <a:ext cx="11810914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540648" name="Rectangle 20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73826"/>
            <a:ext cx="2844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1531F4F6-67AC-4E70-9FDD-B4038FE54F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F9E9C-7D9E-C506-55F2-398342FCD3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68707"/>
            <a:ext cx="1605435" cy="6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61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1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400" b="1">
          <a:solidFill>
            <a:schemeClr val="tx1"/>
          </a:solidFill>
          <a:latin typeface="+mn-lt"/>
        </a:defRPr>
      </a:lvl3pPr>
      <a:lvl4pPr marL="1260475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000" b="1">
          <a:solidFill>
            <a:schemeClr val="tx1"/>
          </a:solidFill>
          <a:latin typeface="+mn-lt"/>
        </a:defRPr>
      </a:lvl4pPr>
      <a:lvl5pPr marL="15970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0542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5114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9686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4258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D50378-6D8C-1365-2B1F-207029B28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708" y="5007698"/>
            <a:ext cx="8880580" cy="15820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473CBC-C741-EFA5-14D5-73AC9C583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6DBB5-1FC3-4A7F-A21A-11B4D61A50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924D43AD-67AF-95A9-6677-45F633A6D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931" y="936010"/>
            <a:ext cx="9297565" cy="2492990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endParaRPr lang="en-US" alt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CCSDS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Space Internetworking Services (SIS) Area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Standards Applicable for Lunar Interoperability 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endParaRPr lang="en-US" altLang="en-US" sz="3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2D8D515D-F8E0-685C-0EDE-7FED769A0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128" y="3429000"/>
            <a:ext cx="4387741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endParaRPr lang="en-US" altLang="en-US" dirty="0">
              <a:solidFill>
                <a:srgbClr val="000099"/>
              </a:solidFill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dirty="0">
                <a:solidFill>
                  <a:srgbClr val="000099"/>
                </a:solidFill>
              </a:rPr>
              <a:t>Tomaso de Cola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dirty="0">
                <a:solidFill>
                  <a:srgbClr val="000099"/>
                </a:solidFill>
              </a:rPr>
              <a:t>Lunar Interoperability Forum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endParaRPr lang="en-US" altLang="en-US" sz="1100" u="sng" dirty="0">
              <a:solidFill>
                <a:schemeClr val="accent1"/>
              </a:solidFill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sz="2400" dirty="0">
                <a:solidFill>
                  <a:srgbClr val="000099"/>
                </a:solidFill>
              </a:rPr>
              <a:t>7 May 2024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endParaRPr lang="en-US" altLang="en-US" sz="1200" u="sng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6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DC4C07-EBF6-6BF1-4188-B47F8219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6" y="109534"/>
            <a:ext cx="10972800" cy="563562"/>
          </a:xfrm>
        </p:spPr>
        <p:txBody>
          <a:bodyPr/>
          <a:lstStyle/>
          <a:p>
            <a:r>
              <a:rPr lang="en-US" kern="0" dirty="0">
                <a:solidFill>
                  <a:srgbClr val="0000FF"/>
                </a:solidFill>
              </a:rPr>
              <a:t>SIS Area Relative to CCSDS Technical Organization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C6ECA-886B-EC87-BDF6-2B9E243A43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E576D9-0004-4B5A-A8BD-A069E646B4B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315F6D-BB1C-717E-C93C-D3A6A3FF5A91}"/>
              </a:ext>
            </a:extLst>
          </p:cNvPr>
          <p:cNvGrpSpPr/>
          <p:nvPr/>
        </p:nvGrpSpPr>
        <p:grpSpPr>
          <a:xfrm>
            <a:off x="2119726" y="1911100"/>
            <a:ext cx="7794467" cy="2754522"/>
            <a:chOff x="648204" y="1970299"/>
            <a:chExt cx="7794467" cy="2754522"/>
          </a:xfrm>
        </p:grpSpPr>
        <p:cxnSp>
          <p:nvCxnSpPr>
            <p:cNvPr id="8" name="Straight Connector 452">
              <a:extLst>
                <a:ext uri="{FF2B5EF4-FFF2-40B4-BE49-F238E27FC236}">
                  <a16:creationId xmlns:a16="http://schemas.microsoft.com/office/drawing/2014/main" id="{D109FC50-8738-3533-C847-5CA2F84C5B43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Straight Connector 452">
              <a:extLst>
                <a:ext uri="{FF2B5EF4-FFF2-40B4-BE49-F238E27FC236}">
                  <a16:creationId xmlns:a16="http://schemas.microsoft.com/office/drawing/2014/main" id="{AA968BDD-D366-3FE8-4460-29E8EEB6F0D3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Straight Connector 520">
              <a:extLst>
                <a:ext uri="{FF2B5EF4-FFF2-40B4-BE49-F238E27FC236}">
                  <a16:creationId xmlns:a16="http://schemas.microsoft.com/office/drawing/2014/main" id="{5451EFD0-4A3D-4E80-A7EA-7E8D262BE4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Straight Connector 520">
              <a:extLst>
                <a:ext uri="{FF2B5EF4-FFF2-40B4-BE49-F238E27FC236}">
                  <a16:creationId xmlns:a16="http://schemas.microsoft.com/office/drawing/2014/main" id="{E06A6F16-5CBB-767C-985F-906A1457DE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" name="Freeform 492">
              <a:extLst>
                <a:ext uri="{FF2B5EF4-FFF2-40B4-BE49-F238E27FC236}">
                  <a16:creationId xmlns:a16="http://schemas.microsoft.com/office/drawing/2014/main" id="{6891E96C-1444-6990-6424-63BB9B43ABE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492">
              <a:extLst>
                <a:ext uri="{FF2B5EF4-FFF2-40B4-BE49-F238E27FC236}">
                  <a16:creationId xmlns:a16="http://schemas.microsoft.com/office/drawing/2014/main" id="{8D57415E-9196-644D-2597-6D6DB2BC56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492">
              <a:extLst>
                <a:ext uri="{FF2B5EF4-FFF2-40B4-BE49-F238E27FC236}">
                  <a16:creationId xmlns:a16="http://schemas.microsoft.com/office/drawing/2014/main" id="{3FE303D1-ABDF-E8AB-2996-05B5479F9C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492">
              <a:extLst>
                <a:ext uri="{FF2B5EF4-FFF2-40B4-BE49-F238E27FC236}">
                  <a16:creationId xmlns:a16="http://schemas.microsoft.com/office/drawing/2014/main" id="{39110AE3-D509-6A55-66D7-7FBD83D0E7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492">
              <a:extLst>
                <a:ext uri="{FF2B5EF4-FFF2-40B4-BE49-F238E27FC236}">
                  <a16:creationId xmlns:a16="http://schemas.microsoft.com/office/drawing/2014/main" id="{AD6A6B43-3211-D5D9-68D1-28F5F3D0E3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AC9929D-A29A-8E60-FE8E-8475DC7BB265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492">
              <a:extLst>
                <a:ext uri="{FF2B5EF4-FFF2-40B4-BE49-F238E27FC236}">
                  <a16:creationId xmlns:a16="http://schemas.microsoft.com/office/drawing/2014/main" id="{0D231DEE-9556-5D14-DCD4-60B7690B78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721EAF-BD26-322A-A46E-0FF5627A1F58}"/>
              </a:ext>
            </a:extLst>
          </p:cNvPr>
          <p:cNvGrpSpPr/>
          <p:nvPr/>
        </p:nvGrpSpPr>
        <p:grpSpPr>
          <a:xfrm>
            <a:off x="2119726" y="1911100"/>
            <a:ext cx="7794467" cy="2754522"/>
            <a:chOff x="648204" y="1970299"/>
            <a:chExt cx="7794467" cy="2754522"/>
          </a:xfrm>
        </p:grpSpPr>
        <p:cxnSp>
          <p:nvCxnSpPr>
            <p:cNvPr id="20" name="Straight Connector 452">
              <a:extLst>
                <a:ext uri="{FF2B5EF4-FFF2-40B4-BE49-F238E27FC236}">
                  <a16:creationId xmlns:a16="http://schemas.microsoft.com/office/drawing/2014/main" id="{29EB7976-83A2-5E41-301E-482F872C2925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1" name="Straight Connector 452">
              <a:extLst>
                <a:ext uri="{FF2B5EF4-FFF2-40B4-BE49-F238E27FC236}">
                  <a16:creationId xmlns:a16="http://schemas.microsoft.com/office/drawing/2014/main" id="{B4F9D553-A618-10DD-990F-FEE9BE5E2E01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2" name="Straight Connector 520">
              <a:extLst>
                <a:ext uri="{FF2B5EF4-FFF2-40B4-BE49-F238E27FC236}">
                  <a16:creationId xmlns:a16="http://schemas.microsoft.com/office/drawing/2014/main" id="{FBE8E2E6-3C96-CC3C-A832-45B6897D3A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3" name="Straight Connector 520">
              <a:extLst>
                <a:ext uri="{FF2B5EF4-FFF2-40B4-BE49-F238E27FC236}">
                  <a16:creationId xmlns:a16="http://schemas.microsoft.com/office/drawing/2014/main" id="{CB947235-4299-5F05-A9ED-F47FB82CBB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sp>
          <p:nvSpPr>
            <p:cNvPr id="24" name="Freeform 492">
              <a:extLst>
                <a:ext uri="{FF2B5EF4-FFF2-40B4-BE49-F238E27FC236}">
                  <a16:creationId xmlns:a16="http://schemas.microsoft.com/office/drawing/2014/main" id="{64954D2C-4A42-5CCF-E9D4-4015061A69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" name="Freeform 492">
              <a:extLst>
                <a:ext uri="{FF2B5EF4-FFF2-40B4-BE49-F238E27FC236}">
                  <a16:creationId xmlns:a16="http://schemas.microsoft.com/office/drawing/2014/main" id="{2C9768B5-2F75-6B45-A7EA-CE6C30A6883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Freeform 492">
              <a:extLst>
                <a:ext uri="{FF2B5EF4-FFF2-40B4-BE49-F238E27FC236}">
                  <a16:creationId xmlns:a16="http://schemas.microsoft.com/office/drawing/2014/main" id="{00FCCE85-203F-747E-01AE-6AF16F2D49B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" name="Freeform 492">
              <a:extLst>
                <a:ext uri="{FF2B5EF4-FFF2-40B4-BE49-F238E27FC236}">
                  <a16:creationId xmlns:a16="http://schemas.microsoft.com/office/drawing/2014/main" id="{7C28905F-C049-251F-87A9-B4E78CB2A11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" name="Freeform 492">
              <a:extLst>
                <a:ext uri="{FF2B5EF4-FFF2-40B4-BE49-F238E27FC236}">
                  <a16:creationId xmlns:a16="http://schemas.microsoft.com/office/drawing/2014/main" id="{9735C70E-BB34-1A53-8558-6B16E40A52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46FC9E9-3CE3-6282-8FBC-A2F1ABBD3ED8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492">
              <a:extLst>
                <a:ext uri="{FF2B5EF4-FFF2-40B4-BE49-F238E27FC236}">
                  <a16:creationId xmlns:a16="http://schemas.microsoft.com/office/drawing/2014/main" id="{9105A6A9-6A40-F8DF-0883-A13702A8BB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08BBD5F-089C-8B14-9DA2-D9F9DD382C97}"/>
              </a:ext>
            </a:extLst>
          </p:cNvPr>
          <p:cNvSpPr/>
          <p:nvPr/>
        </p:nvSpPr>
        <p:spPr bwMode="auto">
          <a:xfrm>
            <a:off x="8730794" y="1617786"/>
            <a:ext cx="1386472" cy="5120371"/>
          </a:xfrm>
          <a:prstGeom prst="roundRect">
            <a:avLst/>
          </a:prstGeom>
          <a:gradFill>
            <a:gsLst>
              <a:gs pos="0">
                <a:srgbClr val="FFB3B3"/>
              </a:gs>
              <a:gs pos="100000">
                <a:srgbClr val="FFDDDE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14195D0-14CF-EE5F-9BC3-B5006501259E}"/>
              </a:ext>
            </a:extLst>
          </p:cNvPr>
          <p:cNvGrpSpPr/>
          <p:nvPr/>
        </p:nvGrpSpPr>
        <p:grpSpPr>
          <a:xfrm>
            <a:off x="8605672" y="5282220"/>
            <a:ext cx="1704944" cy="1189128"/>
            <a:chOff x="7111406" y="5282220"/>
            <a:chExt cx="1704944" cy="1189128"/>
          </a:xfrm>
        </p:grpSpPr>
        <p:sp>
          <p:nvSpPr>
            <p:cNvPr id="33" name="Text Box 162">
              <a:extLst>
                <a:ext uri="{FF2B5EF4-FFF2-40B4-BE49-F238E27FC236}">
                  <a16:creationId xmlns:a16="http://schemas.microsoft.com/office/drawing/2014/main" id="{308534E3-A6DA-4824-A479-F197C0762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1406" y="5714218"/>
              <a:ext cx="1704944" cy="75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Archive Interoperability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Navigation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Spacecraft Monitor &amp; Control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Mission Planning &amp; Scheduling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DBDBDA6B-0FE9-3698-5639-26F2D9832840}"/>
                </a:ext>
              </a:extLst>
            </p:cNvPr>
            <p:cNvSpPr/>
            <p:nvPr/>
          </p:nvSpPr>
          <p:spPr bwMode="auto">
            <a:xfrm>
              <a:off x="7236528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Mission Ops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Info Mgt Services</a:t>
              </a:r>
            </a:p>
          </p:txBody>
        </p: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F498D68-CAEE-BE05-F12D-461228F2ACAA}"/>
              </a:ext>
            </a:extLst>
          </p:cNvPr>
          <p:cNvSpPr/>
          <p:nvPr/>
        </p:nvSpPr>
        <p:spPr bwMode="auto">
          <a:xfrm>
            <a:off x="7041190" y="1631102"/>
            <a:ext cx="1386472" cy="5093738"/>
          </a:xfrm>
          <a:prstGeom prst="roundRect">
            <a:avLst/>
          </a:prstGeom>
          <a:gradFill>
            <a:gsLst>
              <a:gs pos="0">
                <a:srgbClr val="FFCCFF"/>
              </a:gs>
              <a:gs pos="100000">
                <a:srgbClr val="FFE1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2C5305-BB23-A38F-9126-0926CAFFC4E3}"/>
              </a:ext>
            </a:extLst>
          </p:cNvPr>
          <p:cNvGrpSpPr/>
          <p:nvPr/>
        </p:nvGrpSpPr>
        <p:grpSpPr>
          <a:xfrm>
            <a:off x="6924521" y="5282220"/>
            <a:ext cx="1722175" cy="966014"/>
            <a:chOff x="5430255" y="5282220"/>
            <a:chExt cx="1965325" cy="966014"/>
          </a:xfrm>
        </p:grpSpPr>
        <p:sp>
          <p:nvSpPr>
            <p:cNvPr id="37" name="Text Box 166">
              <a:extLst>
                <a:ext uri="{FF2B5EF4-FFF2-40B4-BE49-F238E27FC236}">
                  <a16:creationId xmlns:a16="http://schemas.microsoft.com/office/drawing/2014/main" id="{591A2402-51D6-136F-1F6A-316CAE108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0255" y="5712703"/>
              <a:ext cx="196532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Motion Imagery &amp; Apps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Delay Tolerant Networking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Voice</a:t>
              </a:r>
            </a:p>
            <a:p>
              <a:pPr marL="112713" indent="-112713">
                <a:lnSpc>
                  <a:spcPct val="90000"/>
                </a:lnSpc>
                <a:buClr>
                  <a:srgbClr val="B7C6FE">
                    <a:lumMod val="50000"/>
                  </a:srgbClr>
                </a:buClr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CFDP Revisions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B849501-6152-C564-80BE-ADEE6ED892AF}"/>
                </a:ext>
              </a:extLst>
            </p:cNvPr>
            <p:cNvSpPr/>
            <p:nvPr/>
          </p:nvSpPr>
          <p:spPr bwMode="auto">
            <a:xfrm>
              <a:off x="5546923" y="5282220"/>
              <a:ext cx="1588824" cy="363985"/>
            </a:xfrm>
            <a:prstGeom prst="roundRect">
              <a:avLst>
                <a:gd name="adj" fmla="val 16667"/>
              </a:avLst>
            </a:prstGeom>
            <a:solidFill>
              <a:srgbClr val="FF33CC"/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Internetworking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85FC5FA-0FB8-89C9-EDFB-CF13D15A23DC}"/>
              </a:ext>
            </a:extLst>
          </p:cNvPr>
          <p:cNvSpPr/>
          <p:nvPr/>
        </p:nvSpPr>
        <p:spPr bwMode="auto">
          <a:xfrm>
            <a:off x="5369341" y="1631102"/>
            <a:ext cx="1386472" cy="5093738"/>
          </a:xfrm>
          <a:prstGeom prst="roundRect">
            <a:avLst/>
          </a:prstGeom>
          <a:gradFill>
            <a:gsLst>
              <a:gs pos="0">
                <a:srgbClr val="FFE3AB"/>
              </a:gs>
              <a:gs pos="100000">
                <a:srgbClr val="FFEED5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0BE2F17-D6E9-D4EC-C4EE-D7FB92E9ACF8}"/>
              </a:ext>
            </a:extLst>
          </p:cNvPr>
          <p:cNvGrpSpPr/>
          <p:nvPr/>
        </p:nvGrpSpPr>
        <p:grpSpPr>
          <a:xfrm>
            <a:off x="5248547" y="5282220"/>
            <a:ext cx="1536456" cy="958721"/>
            <a:chOff x="3754281" y="5282220"/>
            <a:chExt cx="1536456" cy="958721"/>
          </a:xfrm>
        </p:grpSpPr>
        <p:sp>
          <p:nvSpPr>
            <p:cNvPr id="41" name="Text Box 162">
              <a:extLst>
                <a:ext uri="{FF2B5EF4-FFF2-40B4-BE49-F238E27FC236}">
                  <a16:creationId xmlns:a16="http://schemas.microsoft.com/office/drawing/2014/main" id="{23224DC9-49C4-542C-7513-694134BC3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4281" y="5705410"/>
              <a:ext cx="1536456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Service Management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Transfer Services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FF0000"/>
                  </a:solidFill>
                  <a:latin typeface="Arial"/>
                </a:rPr>
                <a:t>Cloud Computing</a:t>
              </a:r>
            </a:p>
            <a:p>
              <a:pPr>
                <a:lnSpc>
                  <a:spcPct val="90000"/>
                </a:lnSpc>
              </a:pPr>
              <a:endParaRPr lang="en-US" sz="800" b="1" dirty="0">
                <a:solidFill>
                  <a:srgbClr val="0033CC"/>
                </a:solidFill>
                <a:latin typeface="Arial"/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B62615B0-6F69-78B8-F3D6-73572E68A403}"/>
                </a:ext>
              </a:extLst>
            </p:cNvPr>
            <p:cNvSpPr/>
            <p:nvPr/>
          </p:nvSpPr>
          <p:spPr bwMode="auto">
            <a:xfrm>
              <a:off x="3875075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Cross Support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510EB2-9B69-71CA-BDD2-BDD1BA9C757B}"/>
              </a:ext>
            </a:extLst>
          </p:cNvPr>
          <p:cNvGrpSpPr/>
          <p:nvPr/>
        </p:nvGrpSpPr>
        <p:grpSpPr>
          <a:xfrm>
            <a:off x="5581450" y="2575861"/>
            <a:ext cx="1678008" cy="1633054"/>
            <a:chOff x="4087184" y="2575861"/>
            <a:chExt cx="1678008" cy="163305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4" name="Rectangle 308">
              <a:extLst>
                <a:ext uri="{FF2B5EF4-FFF2-40B4-BE49-F238E27FC236}">
                  <a16:creationId xmlns:a16="http://schemas.microsoft.com/office/drawing/2014/main" id="{61BA5ED2-37C0-FD08-FC6A-FD67A0B7B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9963" y="2586229"/>
              <a:ext cx="1655229" cy="318268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Rectangle 309">
              <a:extLst>
                <a:ext uri="{FF2B5EF4-FFF2-40B4-BE49-F238E27FC236}">
                  <a16:creationId xmlns:a16="http://schemas.microsoft.com/office/drawing/2014/main" id="{E9528862-1C39-205E-5B6D-4FF769617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184" y="3853124"/>
              <a:ext cx="1662822" cy="297209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10">
              <a:extLst>
                <a:ext uri="{FF2B5EF4-FFF2-40B4-BE49-F238E27FC236}">
                  <a16:creationId xmlns:a16="http://schemas.microsoft.com/office/drawing/2014/main" id="{D2F97C2D-8E5F-5E06-AFD4-DE6F232B39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72725">
              <a:off x="4243419" y="3238135"/>
              <a:ext cx="1549653" cy="274584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Rectangle 312">
              <a:extLst>
                <a:ext uri="{FF2B5EF4-FFF2-40B4-BE49-F238E27FC236}">
                  <a16:creationId xmlns:a16="http://schemas.microsoft.com/office/drawing/2014/main" id="{795DE243-2E21-32E9-D776-CCD7E051DE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36087" flipH="1">
              <a:off x="4195108" y="3253303"/>
              <a:ext cx="1633054" cy="278170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1E7AE54-25CE-5E65-3697-696BF1CE3162}"/>
              </a:ext>
            </a:extLst>
          </p:cNvPr>
          <p:cNvGrpSpPr/>
          <p:nvPr/>
        </p:nvGrpSpPr>
        <p:grpSpPr>
          <a:xfrm>
            <a:off x="5615543" y="2643376"/>
            <a:ext cx="1676215" cy="1449943"/>
            <a:chOff x="4111753" y="2643376"/>
            <a:chExt cx="1676215" cy="1449943"/>
          </a:xfrm>
        </p:grpSpPr>
        <p:sp>
          <p:nvSpPr>
            <p:cNvPr id="49" name="Rectangle 430">
              <a:extLst>
                <a:ext uri="{FF2B5EF4-FFF2-40B4-BE49-F238E27FC236}">
                  <a16:creationId xmlns:a16="http://schemas.microsoft.com/office/drawing/2014/main" id="{1D0098D1-7D5C-E876-F636-8E748D7CA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722" y="3901922"/>
              <a:ext cx="1636246" cy="191397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Rectangle 431">
              <a:extLst>
                <a:ext uri="{FF2B5EF4-FFF2-40B4-BE49-F238E27FC236}">
                  <a16:creationId xmlns:a16="http://schemas.microsoft.com/office/drawing/2014/main" id="{4158EC5F-9958-D43F-1119-BCCDC871C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332" y="2643376"/>
              <a:ext cx="1636247" cy="216040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32">
              <a:extLst>
                <a:ext uri="{FF2B5EF4-FFF2-40B4-BE49-F238E27FC236}">
                  <a16:creationId xmlns:a16="http://schemas.microsoft.com/office/drawing/2014/main" id="{3C0BCC3E-D7D9-1267-B8EE-5DE0B93BD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155" y="2663946"/>
              <a:ext cx="1647636" cy="1421228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63 h 1662112"/>
                <a:gd name="T8" fmla="*/ 2062161 w 2066925"/>
                <a:gd name="T9" fmla="*/ 1447801 h 1662112"/>
                <a:gd name="T10" fmla="*/ 2066924 w 2066925"/>
                <a:gd name="T11" fmla="*/ 1657351 h 1662112"/>
                <a:gd name="T12" fmla="*/ 1552574 w 2066925"/>
                <a:gd name="T13" fmla="*/ 1662113 h 1662112"/>
                <a:gd name="T14" fmla="*/ 1428749 w 2066925"/>
                <a:gd name="T15" fmla="*/ 1452563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6925" h="1662112">
                  <a:moveTo>
                    <a:pt x="0" y="0"/>
                  </a:moveTo>
                  <a:lnTo>
                    <a:pt x="647700" y="4762"/>
                  </a:lnTo>
                  <a:lnTo>
                    <a:pt x="823912" y="233362"/>
                  </a:lnTo>
                  <a:lnTo>
                    <a:pt x="1690687" y="1452562"/>
                  </a:lnTo>
                  <a:lnTo>
                    <a:pt x="2062162" y="1447800"/>
                  </a:lnTo>
                  <a:lnTo>
                    <a:pt x="2066925" y="1657350"/>
                  </a:lnTo>
                  <a:lnTo>
                    <a:pt x="1552575" y="1662112"/>
                  </a:lnTo>
                  <a:lnTo>
                    <a:pt x="1428750" y="1452562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33">
              <a:extLst>
                <a:ext uri="{FF2B5EF4-FFF2-40B4-BE49-F238E27FC236}">
                  <a16:creationId xmlns:a16="http://schemas.microsoft.com/office/drawing/2014/main" id="{91101E25-1976-F3E7-1241-CC9B74E296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1753" y="2658145"/>
              <a:ext cx="1643839" cy="1410670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76 h 1662112"/>
                <a:gd name="T8" fmla="*/ 2062161 w 2066925"/>
                <a:gd name="T9" fmla="*/ 1447814 h 1662112"/>
                <a:gd name="T10" fmla="*/ 2066924 w 2066925"/>
                <a:gd name="T11" fmla="*/ 1657364 h 1662112"/>
                <a:gd name="T12" fmla="*/ 1552574 w 2066925"/>
                <a:gd name="T13" fmla="*/ 1662126 h 1662112"/>
                <a:gd name="T14" fmla="*/ 1428749 w 2066925"/>
                <a:gd name="T15" fmla="*/ 1452576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  <a:gd name="connsiteX0" fmla="*/ 0 w 2066925"/>
                <a:gd name="connsiteY0" fmla="*/ 0 h 1662112"/>
                <a:gd name="connsiteX1" fmla="*/ 647700 w 2066925"/>
                <a:gd name="connsiteY1" fmla="*/ 476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71707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559593 w 2066925"/>
                <a:gd name="connsiteY6" fmla="*/ 223837 h 1662112"/>
                <a:gd name="connsiteX7" fmla="*/ 9525 w 2066925"/>
                <a:gd name="connsiteY7" fmla="*/ 228600 h 1662112"/>
                <a:gd name="connsiteX8" fmla="*/ 0 w 2066925"/>
                <a:gd name="connsiteY8" fmla="*/ 0 h 1662112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576473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612321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57351"/>
                <a:gd name="connsiteX1" fmla="*/ 713419 w 2066925"/>
                <a:gd name="connsiteY1" fmla="*/ 15902 h 1657351"/>
                <a:gd name="connsiteX2" fmla="*/ 1732507 w 2066925"/>
                <a:gd name="connsiteY2" fmla="*/ 1452562 h 1657351"/>
                <a:gd name="connsiteX3" fmla="*/ 2062162 w 2066925"/>
                <a:gd name="connsiteY3" fmla="*/ 1447800 h 1657351"/>
                <a:gd name="connsiteX4" fmla="*/ 2066925 w 2066925"/>
                <a:gd name="connsiteY4" fmla="*/ 1657350 h 1657351"/>
                <a:gd name="connsiteX5" fmla="*/ 1612717 w 2066925"/>
                <a:gd name="connsiteY5" fmla="*/ 1635839 h 1657351"/>
                <a:gd name="connsiteX6" fmla="*/ 559593 w 2066925"/>
                <a:gd name="connsiteY6" fmla="*/ 223837 h 1657351"/>
                <a:gd name="connsiteX7" fmla="*/ 9525 w 2066925"/>
                <a:gd name="connsiteY7" fmla="*/ 228600 h 1657351"/>
                <a:gd name="connsiteX8" fmla="*/ 0 w 2066925"/>
                <a:gd name="connsiteY8" fmla="*/ 0 h 1657351"/>
                <a:gd name="connsiteX0" fmla="*/ 0 w 2066925"/>
                <a:gd name="connsiteY0" fmla="*/ 0 h 1657350"/>
                <a:gd name="connsiteX1" fmla="*/ 713419 w 2066925"/>
                <a:gd name="connsiteY1" fmla="*/ 15902 h 1657350"/>
                <a:gd name="connsiteX2" fmla="*/ 1732507 w 2066925"/>
                <a:gd name="connsiteY2" fmla="*/ 1452562 h 1657350"/>
                <a:gd name="connsiteX3" fmla="*/ 2062162 w 2066925"/>
                <a:gd name="connsiteY3" fmla="*/ 1447800 h 1657350"/>
                <a:gd name="connsiteX4" fmla="*/ 2066925 w 2066925"/>
                <a:gd name="connsiteY4" fmla="*/ 1657350 h 1657350"/>
                <a:gd name="connsiteX5" fmla="*/ 1612717 w 2066925"/>
                <a:gd name="connsiteY5" fmla="*/ 1649763 h 1657350"/>
                <a:gd name="connsiteX6" fmla="*/ 559593 w 2066925"/>
                <a:gd name="connsiteY6" fmla="*/ 223837 h 1657350"/>
                <a:gd name="connsiteX7" fmla="*/ 9525 w 2066925"/>
                <a:gd name="connsiteY7" fmla="*/ 228600 h 1657350"/>
                <a:gd name="connsiteX8" fmla="*/ 0 w 2066925"/>
                <a:gd name="connsiteY8" fmla="*/ 0 h 1657350"/>
                <a:gd name="connsiteX0" fmla="*/ 0 w 2062162"/>
                <a:gd name="connsiteY0" fmla="*/ 0 h 1649764"/>
                <a:gd name="connsiteX1" fmla="*/ 713419 w 2062162"/>
                <a:gd name="connsiteY1" fmla="*/ 15902 h 1649764"/>
                <a:gd name="connsiteX2" fmla="*/ 1732507 w 2062162"/>
                <a:gd name="connsiteY2" fmla="*/ 1452562 h 1649764"/>
                <a:gd name="connsiteX3" fmla="*/ 2062162 w 2062162"/>
                <a:gd name="connsiteY3" fmla="*/ 1447800 h 1649764"/>
                <a:gd name="connsiteX4" fmla="*/ 2060950 w 2062162"/>
                <a:gd name="connsiteY4" fmla="*/ 1637856 h 1649764"/>
                <a:gd name="connsiteX5" fmla="*/ 1612717 w 2062162"/>
                <a:gd name="connsiteY5" fmla="*/ 1649763 h 1649764"/>
                <a:gd name="connsiteX6" fmla="*/ 559593 w 2062162"/>
                <a:gd name="connsiteY6" fmla="*/ 223837 h 1649764"/>
                <a:gd name="connsiteX7" fmla="*/ 9525 w 2062162"/>
                <a:gd name="connsiteY7" fmla="*/ 228600 h 1649764"/>
                <a:gd name="connsiteX8" fmla="*/ 0 w 2062162"/>
                <a:gd name="connsiteY8" fmla="*/ 0 h 1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162" h="1649764">
                  <a:moveTo>
                    <a:pt x="0" y="0"/>
                  </a:moveTo>
                  <a:lnTo>
                    <a:pt x="713419" y="15902"/>
                  </a:lnTo>
                  <a:lnTo>
                    <a:pt x="1732507" y="1452562"/>
                  </a:lnTo>
                  <a:lnTo>
                    <a:pt x="2062162" y="1447800"/>
                  </a:lnTo>
                  <a:lnTo>
                    <a:pt x="2060950" y="1637856"/>
                  </a:lnTo>
                  <a:lnTo>
                    <a:pt x="1612717" y="1649763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7994B11-BBBC-D25C-A0FD-A2C8206B7DEA}"/>
              </a:ext>
            </a:extLst>
          </p:cNvPr>
          <p:cNvSpPr/>
          <p:nvPr/>
        </p:nvSpPr>
        <p:spPr bwMode="auto">
          <a:xfrm>
            <a:off x="3688615" y="1639980"/>
            <a:ext cx="1386472" cy="5075983"/>
          </a:xfrm>
          <a:prstGeom prst="roundRect">
            <a:avLst/>
          </a:prstGeom>
          <a:gradFill>
            <a:gsLst>
              <a:gs pos="0">
                <a:srgbClr val="99FF99"/>
              </a:gs>
              <a:gs pos="100000">
                <a:srgbClr val="C2F0C2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4" name="Group 417">
            <a:extLst>
              <a:ext uri="{FF2B5EF4-FFF2-40B4-BE49-F238E27FC236}">
                <a16:creationId xmlns:a16="http://schemas.microsoft.com/office/drawing/2014/main" id="{BE2BCC50-60D8-FCCE-BFC5-550D91651587}"/>
              </a:ext>
            </a:extLst>
          </p:cNvPr>
          <p:cNvGrpSpPr>
            <a:grpSpLocks/>
          </p:cNvGrpSpPr>
          <p:nvPr/>
        </p:nvGrpSpPr>
        <p:grpSpPr bwMode="auto">
          <a:xfrm>
            <a:off x="3168845" y="1890210"/>
            <a:ext cx="2150350" cy="2930368"/>
            <a:chOff x="1423988" y="1019175"/>
            <a:chExt cx="2167767" cy="34270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5" name="Freeform 384">
              <a:extLst>
                <a:ext uri="{FF2B5EF4-FFF2-40B4-BE49-F238E27FC236}">
                  <a16:creationId xmlns:a16="http://schemas.microsoft.com/office/drawing/2014/main" id="{8EC85E1F-5640-24D4-AE03-8E5C1B20B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1019175"/>
              <a:ext cx="1300991" cy="1014412"/>
            </a:xfrm>
            <a:custGeom>
              <a:avLst/>
              <a:gdLst>
                <a:gd name="T0" fmla="*/ 0 w 1300991"/>
                <a:gd name="T1" fmla="*/ 0 h 1014412"/>
                <a:gd name="T2" fmla="*/ 4763 w 1300991"/>
                <a:gd name="T3" fmla="*/ 223838 h 1014412"/>
                <a:gd name="T4" fmla="*/ 795337 w 1300991"/>
                <a:gd name="T5" fmla="*/ 228600 h 1014412"/>
                <a:gd name="T6" fmla="*/ 1195388 w 1300991"/>
                <a:gd name="T7" fmla="*/ 1014412 h 1014412"/>
                <a:gd name="T8" fmla="*/ 1300163 w 1300991"/>
                <a:gd name="T9" fmla="*/ 776288 h 1014412"/>
                <a:gd name="T10" fmla="*/ 914400 w 1300991"/>
                <a:gd name="T11" fmla="*/ 4763 h 1014412"/>
                <a:gd name="T12" fmla="*/ 0 w 1300991"/>
                <a:gd name="T13" fmla="*/ 0 h 1014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0991"/>
                <a:gd name="T22" fmla="*/ 0 h 1014412"/>
                <a:gd name="T23" fmla="*/ 1300991 w 1300991"/>
                <a:gd name="T24" fmla="*/ 1014412 h 10144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0991" h="1014412">
                  <a:moveTo>
                    <a:pt x="0" y="0"/>
                  </a:moveTo>
                  <a:lnTo>
                    <a:pt x="4763" y="223838"/>
                  </a:lnTo>
                  <a:lnTo>
                    <a:pt x="795337" y="228600"/>
                  </a:lnTo>
                  <a:lnTo>
                    <a:pt x="1195388" y="1014412"/>
                  </a:lnTo>
                  <a:cubicBezTo>
                    <a:pt x="1300991" y="841608"/>
                    <a:pt x="1300163" y="848027"/>
                    <a:pt x="1300163" y="776288"/>
                  </a:cubicBezTo>
                  <a:lnTo>
                    <a:pt x="914400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6" name="Freeform 389">
              <a:extLst>
                <a:ext uri="{FF2B5EF4-FFF2-40B4-BE49-F238E27FC236}">
                  <a16:creationId xmlns:a16="http://schemas.microsoft.com/office/drawing/2014/main" id="{4F895097-5AFC-404A-BF40-55191E2E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977" y="1609724"/>
              <a:ext cx="940628" cy="466724"/>
            </a:xfrm>
            <a:custGeom>
              <a:avLst/>
              <a:gdLst>
                <a:gd name="T0" fmla="*/ 106362 w 940628"/>
                <a:gd name="T1" fmla="*/ 0 h 466724"/>
                <a:gd name="T2" fmla="*/ 1587 w 940628"/>
                <a:gd name="T3" fmla="*/ 223838 h 466724"/>
                <a:gd name="T4" fmla="*/ 511175 w 940628"/>
                <a:gd name="T5" fmla="*/ 228600 h 466724"/>
                <a:gd name="T6" fmla="*/ 906462 w 940628"/>
                <a:gd name="T7" fmla="*/ 466724 h 466724"/>
                <a:gd name="T8" fmla="*/ 939800 w 940628"/>
                <a:gd name="T9" fmla="*/ 242888 h 466724"/>
                <a:gd name="T10" fmla="*/ 554037 w 940628"/>
                <a:gd name="T11" fmla="*/ 4763 h 466724"/>
                <a:gd name="T12" fmla="*/ 106362 w 940628"/>
                <a:gd name="T13" fmla="*/ 0 h 466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0628"/>
                <a:gd name="T22" fmla="*/ 0 h 466724"/>
                <a:gd name="T23" fmla="*/ 940628 w 940628"/>
                <a:gd name="T24" fmla="*/ 466724 h 4667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0628" h="466724">
                  <a:moveTo>
                    <a:pt x="106362" y="0"/>
                  </a:moveTo>
                  <a:cubicBezTo>
                    <a:pt x="107949" y="74613"/>
                    <a:pt x="0" y="149225"/>
                    <a:pt x="1587" y="223838"/>
                  </a:cubicBezTo>
                  <a:lnTo>
                    <a:pt x="511175" y="228600"/>
                  </a:lnTo>
                  <a:lnTo>
                    <a:pt x="906462" y="466724"/>
                  </a:lnTo>
                  <a:cubicBezTo>
                    <a:pt x="940628" y="265345"/>
                    <a:pt x="939800" y="314627"/>
                    <a:pt x="939800" y="242888"/>
                  </a:cubicBezTo>
                  <a:lnTo>
                    <a:pt x="554037" y="4763"/>
                  </a:lnTo>
                  <a:lnTo>
                    <a:pt x="106362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390">
              <a:extLst>
                <a:ext uri="{FF2B5EF4-FFF2-40B4-BE49-F238E27FC236}">
                  <a16:creationId xmlns:a16="http://schemas.microsoft.com/office/drawing/2014/main" id="{6DF73411-B105-FA89-FE48-52463EAC68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27303" y="1933574"/>
              <a:ext cx="1016000" cy="623886"/>
            </a:xfrm>
            <a:custGeom>
              <a:avLst/>
              <a:gdLst>
                <a:gd name="T0" fmla="*/ 25399 w 1016000"/>
                <a:gd name="T1" fmla="*/ 9525 h 623886"/>
                <a:gd name="T2" fmla="*/ 1587 w 1016000"/>
                <a:gd name="T3" fmla="*/ 219075 h 623886"/>
                <a:gd name="T4" fmla="*/ 511175 w 1016000"/>
                <a:gd name="T5" fmla="*/ 223837 h 623886"/>
                <a:gd name="T6" fmla="*/ 977900 w 1016000"/>
                <a:gd name="T7" fmla="*/ 623886 h 623886"/>
                <a:gd name="T8" fmla="*/ 1016000 w 1016000"/>
                <a:gd name="T9" fmla="*/ 371475 h 623886"/>
                <a:gd name="T10" fmla="*/ 554037 w 1016000"/>
                <a:gd name="T11" fmla="*/ 0 h 623886"/>
                <a:gd name="T12" fmla="*/ 25399 w 1016000"/>
                <a:gd name="T13" fmla="*/ 9525 h 62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000"/>
                <a:gd name="T22" fmla="*/ 0 h 623886"/>
                <a:gd name="T23" fmla="*/ 1016000 w 1016000"/>
                <a:gd name="T24" fmla="*/ 623886 h 6238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000" h="623886">
                  <a:moveTo>
                    <a:pt x="25399" y="9525"/>
                  </a:moveTo>
                  <a:cubicBezTo>
                    <a:pt x="26986" y="84138"/>
                    <a:pt x="0" y="144462"/>
                    <a:pt x="1587" y="219075"/>
                  </a:cubicBezTo>
                  <a:lnTo>
                    <a:pt x="511175" y="223837"/>
                  </a:lnTo>
                  <a:lnTo>
                    <a:pt x="977900" y="623886"/>
                  </a:lnTo>
                  <a:cubicBezTo>
                    <a:pt x="1012066" y="422507"/>
                    <a:pt x="1016000" y="443214"/>
                    <a:pt x="1016000" y="371475"/>
                  </a:cubicBezTo>
                  <a:lnTo>
                    <a:pt x="554037" y="0"/>
                  </a:lnTo>
                  <a:lnTo>
                    <a:pt x="25399" y="952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11">
              <a:extLst>
                <a:ext uri="{FF2B5EF4-FFF2-40B4-BE49-F238E27FC236}">
                  <a16:creationId xmlns:a16="http://schemas.microsoft.com/office/drawing/2014/main" id="{07271DC3-F912-F075-CF76-AEC939C8D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988" y="2952749"/>
              <a:ext cx="2082042" cy="581024"/>
            </a:xfrm>
            <a:custGeom>
              <a:avLst/>
              <a:gdLst>
                <a:gd name="T0" fmla="*/ 0 w 2082042"/>
                <a:gd name="T1" fmla="*/ 0 h 581024"/>
                <a:gd name="T2" fmla="*/ 9526 w 2082042"/>
                <a:gd name="T3" fmla="*/ 223838 h 581024"/>
                <a:gd name="T4" fmla="*/ 1033464 w 2082042"/>
                <a:gd name="T5" fmla="*/ 228600 h 581024"/>
                <a:gd name="T6" fmla="*/ 2047876 w 2082042"/>
                <a:gd name="T7" fmla="*/ 581024 h 581024"/>
                <a:gd name="T8" fmla="*/ 2071689 w 2082042"/>
                <a:gd name="T9" fmla="*/ 333376 h 581024"/>
                <a:gd name="T10" fmla="*/ 1076326 w 2082042"/>
                <a:gd name="T11" fmla="*/ 4763 h 581024"/>
                <a:gd name="T12" fmla="*/ 0 w 2082042"/>
                <a:gd name="T13" fmla="*/ 0 h 58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581024"/>
                <a:gd name="T23" fmla="*/ 2082042 w 2082042"/>
                <a:gd name="T24" fmla="*/ 581024 h 58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581024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581024"/>
                  </a:lnTo>
                  <a:cubicBezTo>
                    <a:pt x="2082042" y="379645"/>
                    <a:pt x="2071689" y="405115"/>
                    <a:pt x="2071689" y="333376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15">
              <a:extLst>
                <a:ext uri="{FF2B5EF4-FFF2-40B4-BE49-F238E27FC236}">
                  <a16:creationId xmlns:a16="http://schemas.microsoft.com/office/drawing/2014/main" id="{ADF6EED3-F8CE-2668-4464-F78E46F7787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00188" y="3295650"/>
              <a:ext cx="2082042" cy="681037"/>
            </a:xfrm>
            <a:custGeom>
              <a:avLst/>
              <a:gdLst>
                <a:gd name="T0" fmla="*/ 0 w 2082042"/>
                <a:gd name="T1" fmla="*/ 0 h 681036"/>
                <a:gd name="T2" fmla="*/ 9526 w 2082042"/>
                <a:gd name="T3" fmla="*/ 223838 h 681036"/>
                <a:gd name="T4" fmla="*/ 1033464 w 2082042"/>
                <a:gd name="T5" fmla="*/ 228600 h 681036"/>
                <a:gd name="T6" fmla="*/ 2047876 w 2082042"/>
                <a:gd name="T7" fmla="*/ 681036 h 681036"/>
                <a:gd name="T8" fmla="*/ 2071689 w 2082042"/>
                <a:gd name="T9" fmla="*/ 438151 h 681036"/>
                <a:gd name="T10" fmla="*/ 1076326 w 2082042"/>
                <a:gd name="T11" fmla="*/ 4763 h 681036"/>
                <a:gd name="T12" fmla="*/ 0 w 2082042"/>
                <a:gd name="T13" fmla="*/ 0 h 6810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681036"/>
                <a:gd name="T23" fmla="*/ 2082042 w 2082042"/>
                <a:gd name="T24" fmla="*/ 681036 h 6810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6810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681036"/>
                  </a:lnTo>
                  <a:cubicBezTo>
                    <a:pt x="2082042" y="479657"/>
                    <a:pt x="2071689" y="509890"/>
                    <a:pt x="2071689" y="438151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Freeform 416">
              <a:extLst>
                <a:ext uri="{FF2B5EF4-FFF2-40B4-BE49-F238E27FC236}">
                  <a16:creationId xmlns:a16="http://schemas.microsoft.com/office/drawing/2014/main" id="{74574758-76D6-5D29-7C37-3689F15E4C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79083" y="3376609"/>
              <a:ext cx="1412672" cy="1069598"/>
            </a:xfrm>
            <a:custGeom>
              <a:avLst/>
              <a:gdLst>
                <a:gd name="T0" fmla="*/ 0 w 1805817"/>
                <a:gd name="T1" fmla="*/ 0 h 1176336"/>
                <a:gd name="T2" fmla="*/ 9526 w 1805817"/>
                <a:gd name="T3" fmla="*/ 223838 h 1176336"/>
                <a:gd name="T4" fmla="*/ 928689 w 1805817"/>
                <a:gd name="T5" fmla="*/ 223837 h 1176336"/>
                <a:gd name="T6" fmla="*/ 866775 w 1805817"/>
                <a:gd name="T7" fmla="*/ 223835 h 1176336"/>
                <a:gd name="T8" fmla="*/ 1771651 w 1805817"/>
                <a:gd name="T9" fmla="*/ 1176336 h 1176336"/>
                <a:gd name="T10" fmla="*/ 1771651 w 1805817"/>
                <a:gd name="T11" fmla="*/ 862013 h 1176336"/>
                <a:gd name="T12" fmla="*/ 971551 w 1805817"/>
                <a:gd name="T13" fmla="*/ 0 h 1176336"/>
                <a:gd name="T14" fmla="*/ 0 w 1805817"/>
                <a:gd name="T15" fmla="*/ 0 h 1176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5817"/>
                <a:gd name="T25" fmla="*/ 0 h 1176336"/>
                <a:gd name="T26" fmla="*/ 1805817 w 1805817"/>
                <a:gd name="T27" fmla="*/ 1176336 h 1176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5817" h="11763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928689" y="223837"/>
                  </a:lnTo>
                  <a:lnTo>
                    <a:pt x="866775" y="223835"/>
                  </a:lnTo>
                  <a:lnTo>
                    <a:pt x="1771651" y="1176336"/>
                  </a:lnTo>
                  <a:cubicBezTo>
                    <a:pt x="1805817" y="974957"/>
                    <a:pt x="1771651" y="933752"/>
                    <a:pt x="1771651" y="862013"/>
                  </a:cubicBezTo>
                  <a:lnTo>
                    <a:pt x="971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56B425E-4EA1-AA7C-E0BD-6EF3725D0800}"/>
              </a:ext>
            </a:extLst>
          </p:cNvPr>
          <p:cNvGrpSpPr/>
          <p:nvPr/>
        </p:nvGrpSpPr>
        <p:grpSpPr>
          <a:xfrm>
            <a:off x="3557670" y="5282220"/>
            <a:ext cx="1684638" cy="1255261"/>
            <a:chOff x="2063404" y="5282220"/>
            <a:chExt cx="1684638" cy="1255261"/>
          </a:xfrm>
        </p:grpSpPr>
        <p:sp>
          <p:nvSpPr>
            <p:cNvPr id="62" name="Text Box 167">
              <a:extLst>
                <a:ext uri="{FF2B5EF4-FFF2-40B4-BE49-F238E27FC236}">
                  <a16:creationId xmlns:a16="http://schemas.microsoft.com/office/drawing/2014/main" id="{64C02915-D861-B12C-FE9C-9232BEA38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404" y="5669551"/>
              <a:ext cx="1684638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RF &amp; Modulation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Coding &amp; Sync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Compression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Protocols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Data Link Layer Security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Optical Communications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764ACA0-4B75-D982-2C1D-16C206433592}"/>
                </a:ext>
              </a:extLst>
            </p:cNvPr>
            <p:cNvSpPr/>
            <p:nvPr/>
          </p:nvSpPr>
          <p:spPr bwMode="auto">
            <a:xfrm>
              <a:off x="2194349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Link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F078BABD-1482-0BD7-7053-9CD6FC17C004}"/>
              </a:ext>
            </a:extLst>
          </p:cNvPr>
          <p:cNvSpPr/>
          <p:nvPr/>
        </p:nvSpPr>
        <p:spPr bwMode="auto">
          <a:xfrm>
            <a:off x="2003449" y="1635544"/>
            <a:ext cx="1386472" cy="50493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BCFF"/>
              </a:gs>
              <a:gs pos="100000">
                <a:srgbClr val="E1EB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44D4AE0-3A8C-8115-B60E-385C9959DDA3}"/>
              </a:ext>
            </a:extLst>
          </p:cNvPr>
          <p:cNvGrpSpPr/>
          <p:nvPr/>
        </p:nvGrpSpPr>
        <p:grpSpPr>
          <a:xfrm>
            <a:off x="5338300" y="1899828"/>
            <a:ext cx="4243526" cy="2858608"/>
            <a:chOff x="3844034" y="1899828"/>
            <a:chExt cx="4243526" cy="2858608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DE43E98-53C5-5AC9-9B1E-056717C3C37B}"/>
                </a:ext>
              </a:extLst>
            </p:cNvPr>
            <p:cNvSpPr/>
            <p:nvPr/>
          </p:nvSpPr>
          <p:spPr bwMode="auto">
            <a:xfrm>
              <a:off x="3844034" y="1899828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One Organization’s Assets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0B2B43D-119A-DB30-5200-FEB6E5B3517A}"/>
                </a:ext>
              </a:extLst>
            </p:cNvPr>
            <p:cNvSpPr/>
            <p:nvPr/>
          </p:nvSpPr>
          <p:spPr bwMode="auto">
            <a:xfrm>
              <a:off x="3932811" y="4536495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Another Organization’s Assets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E621C2-3891-3283-2C9F-832D8E20C73C}"/>
              </a:ext>
            </a:extLst>
          </p:cNvPr>
          <p:cNvGrpSpPr/>
          <p:nvPr/>
        </p:nvGrpSpPr>
        <p:grpSpPr>
          <a:xfrm>
            <a:off x="1873668" y="5282220"/>
            <a:ext cx="1609200" cy="983132"/>
            <a:chOff x="379402" y="5282220"/>
            <a:chExt cx="1609200" cy="983132"/>
          </a:xfrm>
        </p:grpSpPr>
        <p:sp>
          <p:nvSpPr>
            <p:cNvPr id="71" name="Text Box 380">
              <a:extLst>
                <a:ext uri="{FF2B5EF4-FFF2-40B4-BE49-F238E27FC236}">
                  <a16:creationId xmlns:a16="http://schemas.microsoft.com/office/drawing/2014/main" id="{63B1E700-2D8B-0B22-5797-293F02EFD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02" y="5680577"/>
              <a:ext cx="1609200" cy="5847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Onboard Wireless WG</a:t>
              </a:r>
              <a:endParaRPr lang="en-US" sz="800" b="1" dirty="0">
                <a:solidFill>
                  <a:srgbClr val="FF0000"/>
                </a:solidFill>
                <a:latin typeface="Arial"/>
              </a:endParaRP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Application Supt Services (incl. Plug-n-Play)</a:t>
              </a: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Subnetwork Services WG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4E53CBE5-90BB-0E7B-DDE6-03834F759025}"/>
                </a:ext>
              </a:extLst>
            </p:cNvPr>
            <p:cNvSpPr/>
            <p:nvPr/>
          </p:nvSpPr>
          <p:spPr bwMode="auto">
            <a:xfrm>
              <a:off x="509183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D86FD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Spacecraft Onboard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Interface Services</a:t>
              </a:r>
            </a:p>
          </p:txBody>
        </p:sp>
      </p:grpSp>
      <p:grpSp>
        <p:nvGrpSpPr>
          <p:cNvPr id="73" name="Group 376">
            <a:extLst>
              <a:ext uri="{FF2B5EF4-FFF2-40B4-BE49-F238E27FC236}">
                <a16:creationId xmlns:a16="http://schemas.microsoft.com/office/drawing/2014/main" id="{E62547E0-F525-DC0C-2E8C-2ED40864E992}"/>
              </a:ext>
            </a:extLst>
          </p:cNvPr>
          <p:cNvGrpSpPr>
            <a:grpSpLocks/>
          </p:cNvGrpSpPr>
          <p:nvPr/>
        </p:nvGrpSpPr>
        <p:grpSpPr bwMode="auto">
          <a:xfrm>
            <a:off x="2144044" y="2888515"/>
            <a:ext cx="1937834" cy="1543286"/>
            <a:chOff x="457200" y="2195342"/>
            <a:chExt cx="1955006" cy="18057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1DBAA6B-0116-742E-8166-4920C1E0C92B}"/>
                </a:ext>
              </a:extLst>
            </p:cNvPr>
            <p:cNvSpPr/>
            <p:nvPr/>
          </p:nvSpPr>
          <p:spPr bwMode="auto">
            <a:xfrm>
              <a:off x="1177352" y="2345532"/>
              <a:ext cx="1234854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4BCA574-7D11-B87D-FD0C-C1508457DB5E}"/>
                </a:ext>
              </a:extLst>
            </p:cNvPr>
            <p:cNvSpPr/>
            <p:nvPr/>
          </p:nvSpPr>
          <p:spPr bwMode="auto">
            <a:xfrm>
              <a:off x="457200" y="2952251"/>
              <a:ext cx="955581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C4D661-B57A-C23F-5791-BA67B5CE54D5}"/>
                </a:ext>
              </a:extLst>
            </p:cNvPr>
            <p:cNvSpPr/>
            <p:nvPr/>
          </p:nvSpPr>
          <p:spPr bwMode="auto">
            <a:xfrm>
              <a:off x="609661" y="3772363"/>
              <a:ext cx="956870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04EE4E3-68BB-90E3-7106-AAD543F0E29D}"/>
                </a:ext>
              </a:extLst>
            </p:cNvPr>
            <p:cNvSpPr/>
            <p:nvPr/>
          </p:nvSpPr>
          <p:spPr bwMode="auto">
            <a:xfrm rot="1532171">
              <a:off x="619139" y="2195342"/>
              <a:ext cx="660713" cy="23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8" name="Rectangle 418">
            <a:extLst>
              <a:ext uri="{FF2B5EF4-FFF2-40B4-BE49-F238E27FC236}">
                <a16:creationId xmlns:a16="http://schemas.microsoft.com/office/drawing/2014/main" id="{A461A95A-1870-A55D-9E79-A47E649788D0}"/>
              </a:ext>
            </a:extLst>
          </p:cNvPr>
          <p:cNvSpPr>
            <a:spLocks noChangeArrowheads="1"/>
          </p:cNvSpPr>
          <p:nvPr/>
        </p:nvSpPr>
        <p:spPr bwMode="auto">
          <a:xfrm rot="1717673">
            <a:off x="2984705" y="2722026"/>
            <a:ext cx="1308155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9" name="Rectangle 419">
            <a:extLst>
              <a:ext uri="{FF2B5EF4-FFF2-40B4-BE49-F238E27FC236}">
                <a16:creationId xmlns:a16="http://schemas.microsoft.com/office/drawing/2014/main" id="{FEA0A72C-3373-7CD0-B998-5659D8735467}"/>
              </a:ext>
            </a:extLst>
          </p:cNvPr>
          <p:cNvSpPr>
            <a:spLocks noChangeArrowheads="1"/>
          </p:cNvSpPr>
          <p:nvPr/>
        </p:nvSpPr>
        <p:spPr bwMode="auto">
          <a:xfrm rot="19983654">
            <a:off x="3063374" y="3238850"/>
            <a:ext cx="1306582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0" name="Rectangle 377">
            <a:extLst>
              <a:ext uri="{FF2B5EF4-FFF2-40B4-BE49-F238E27FC236}">
                <a16:creationId xmlns:a16="http://schemas.microsoft.com/office/drawing/2014/main" id="{F63C51F0-063B-D9A7-07C4-EC88A92DD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006" y="2378885"/>
            <a:ext cx="1308156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81" name="Group 410">
            <a:extLst>
              <a:ext uri="{FF2B5EF4-FFF2-40B4-BE49-F238E27FC236}">
                <a16:creationId xmlns:a16="http://schemas.microsoft.com/office/drawing/2014/main" id="{16477B85-7C63-ECA4-3FB8-D48F2D26D15D}"/>
              </a:ext>
            </a:extLst>
          </p:cNvPr>
          <p:cNvGrpSpPr/>
          <p:nvPr/>
        </p:nvGrpSpPr>
        <p:grpSpPr>
          <a:xfrm>
            <a:off x="7532086" y="2705022"/>
            <a:ext cx="1479482" cy="1285495"/>
            <a:chOff x="6482411" y="2137070"/>
            <a:chExt cx="997822" cy="123968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82" name="Straight Connector 452">
              <a:extLst>
                <a:ext uri="{FF2B5EF4-FFF2-40B4-BE49-F238E27FC236}">
                  <a16:creationId xmlns:a16="http://schemas.microsoft.com/office/drawing/2014/main" id="{D77ABA91-3D15-E7AC-BCF6-64A536218D52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82411" y="2137070"/>
              <a:ext cx="997822" cy="4066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83" name="Straight Connector 452">
              <a:extLst>
                <a:ext uri="{FF2B5EF4-FFF2-40B4-BE49-F238E27FC236}">
                  <a16:creationId xmlns:a16="http://schemas.microsoft.com/office/drawing/2014/main" id="{526046D1-5525-BBAC-B1F3-26EE8BD7AFDE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96698" y="3367152"/>
              <a:ext cx="872263" cy="5872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sp>
          <p:nvSpPr>
            <p:cNvPr id="84" name="Freeform 492">
              <a:extLst>
                <a:ext uri="{FF2B5EF4-FFF2-40B4-BE49-F238E27FC236}">
                  <a16:creationId xmlns:a16="http://schemas.microsoft.com/office/drawing/2014/main" id="{34722B47-F0FB-3887-D843-BA71EFA2CFB9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6698456" y="2140418"/>
              <a:ext cx="697708" cy="1227339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lnTo>
                    <a:pt x="1276350" y="1429075"/>
                  </a:ln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" name="Freeform 492">
              <a:extLst>
                <a:ext uri="{FF2B5EF4-FFF2-40B4-BE49-F238E27FC236}">
                  <a16:creationId xmlns:a16="http://schemas.microsoft.com/office/drawing/2014/main" id="{3819A92C-DDD7-3863-BB51-0A6A7C301445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6712741" y="2141417"/>
              <a:ext cx="702469" cy="1235342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0E477C9-FB55-3151-65BC-961B85DF4116}"/>
              </a:ext>
            </a:extLst>
          </p:cNvPr>
          <p:cNvGrpSpPr/>
          <p:nvPr/>
        </p:nvGrpSpPr>
        <p:grpSpPr>
          <a:xfrm>
            <a:off x="2260694" y="1984334"/>
            <a:ext cx="5004584" cy="2753626"/>
            <a:chOff x="766428" y="1984334"/>
            <a:chExt cx="5004584" cy="2753626"/>
          </a:xfrm>
        </p:grpSpPr>
        <p:sp>
          <p:nvSpPr>
            <p:cNvPr id="87" name="Freeform 492">
              <a:extLst>
                <a:ext uri="{FF2B5EF4-FFF2-40B4-BE49-F238E27FC236}">
                  <a16:creationId xmlns:a16="http://schemas.microsoft.com/office/drawing/2014/main" id="{AB9A8BF2-3CCB-1C1F-840A-4A1461EF4D82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4426560" y="2758645"/>
              <a:ext cx="1197628" cy="1239474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" name="Freeform 448">
              <a:extLst>
                <a:ext uri="{FF2B5EF4-FFF2-40B4-BE49-F238E27FC236}">
                  <a16:creationId xmlns:a16="http://schemas.microsoft.com/office/drawing/2014/main" id="{C52C52E9-48D6-B2CF-15DA-B1272E79A973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2543" y="2747651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" name="Freeform 492">
              <a:extLst>
                <a:ext uri="{FF2B5EF4-FFF2-40B4-BE49-F238E27FC236}">
                  <a16:creationId xmlns:a16="http://schemas.microsoft.com/office/drawing/2014/main" id="{8519B87A-2C37-45E0-0FC5-4DB806092E46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419684" y="2735398"/>
              <a:ext cx="1229893" cy="1237973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cubicBezTo>
                    <a:pt x="1448391" y="1428271"/>
                    <a:pt x="1474405" y="1412097"/>
                    <a:pt x="1273363" y="1412500"/>
                  </a:cubicBez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" name="Freeform 443">
              <a:extLst>
                <a:ext uri="{FF2B5EF4-FFF2-40B4-BE49-F238E27FC236}">
                  <a16:creationId xmlns:a16="http://schemas.microsoft.com/office/drawing/2014/main" id="{C7201465-17ED-FD78-E133-0A04D784D23C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4441" y="3989699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" name="Freeform 492">
              <a:extLst>
                <a:ext uri="{FF2B5EF4-FFF2-40B4-BE49-F238E27FC236}">
                  <a16:creationId xmlns:a16="http://schemas.microsoft.com/office/drawing/2014/main" id="{EA883B28-1E2A-9F86-444D-9E2B643802E8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603466" y="1984334"/>
              <a:ext cx="1227732" cy="753310"/>
            </a:xfrm>
            <a:custGeom>
              <a:avLst/>
              <a:gdLst>
                <a:gd name="T0" fmla="*/ 1238249 w 1238249"/>
                <a:gd name="T1" fmla="*/ 0 h 896285"/>
                <a:gd name="T2" fmla="*/ 812006 w 1238249"/>
                <a:gd name="T3" fmla="*/ 686704 h 896285"/>
                <a:gd name="T4" fmla="*/ 0 w 1238249"/>
                <a:gd name="T5" fmla="*/ 692317 h 896285"/>
                <a:gd name="T6" fmla="*/ 0 60000 65536"/>
                <a:gd name="T7" fmla="*/ 0 60000 65536"/>
                <a:gd name="T8" fmla="*/ 0 60000 65536"/>
                <a:gd name="T9" fmla="*/ 0 w 1238249"/>
                <a:gd name="T10" fmla="*/ 0 h 896285"/>
                <a:gd name="T11" fmla="*/ 1238249 w 1238249"/>
                <a:gd name="T12" fmla="*/ 896285 h 896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8249" h="896285">
                  <a:moveTo>
                    <a:pt x="1238249" y="0"/>
                  </a:moveTo>
                  <a:lnTo>
                    <a:pt x="812006" y="889018"/>
                  </a:lnTo>
                  <a:lnTo>
                    <a:pt x="0" y="896285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" name="Freeform 492">
              <a:extLst>
                <a:ext uri="{FF2B5EF4-FFF2-40B4-BE49-F238E27FC236}">
                  <a16:creationId xmlns:a16="http://schemas.microsoft.com/office/drawing/2014/main" id="{FEE178CA-2DFF-4860-0F8F-7FD59B33E817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552486" y="2478874"/>
              <a:ext cx="2245334" cy="254454"/>
            </a:xfrm>
            <a:custGeom>
              <a:avLst/>
              <a:gdLst>
                <a:gd name="T0" fmla="*/ 2264568 w 2264568"/>
                <a:gd name="T1" fmla="*/ 0 h 302748"/>
                <a:gd name="T2" fmla="*/ 1838325 w 2264568"/>
                <a:gd name="T3" fmla="*/ 224496 h 302748"/>
                <a:gd name="T4" fmla="*/ 0 w 2264568"/>
                <a:gd name="T5" fmla="*/ 233852 h 302748"/>
                <a:gd name="T6" fmla="*/ 0 60000 65536"/>
                <a:gd name="T7" fmla="*/ 0 60000 65536"/>
                <a:gd name="T8" fmla="*/ 0 60000 65536"/>
                <a:gd name="T9" fmla="*/ 0 w 2264568"/>
                <a:gd name="T10" fmla="*/ 0 h 302748"/>
                <a:gd name="T11" fmla="*/ 2264568 w 2264568"/>
                <a:gd name="T12" fmla="*/ 302748 h 302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568" h="302748">
                  <a:moveTo>
                    <a:pt x="2264568" y="0"/>
                  </a:moveTo>
                  <a:lnTo>
                    <a:pt x="1838325" y="290637"/>
                  </a:lnTo>
                  <a:lnTo>
                    <a:pt x="0" y="30274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" name="Freeform 492">
              <a:extLst>
                <a:ext uri="{FF2B5EF4-FFF2-40B4-BE49-F238E27FC236}">
                  <a16:creationId xmlns:a16="http://schemas.microsoft.com/office/drawing/2014/main" id="{4ECC3F9C-2879-6786-9839-050F925D6C9E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08329" y="2728359"/>
              <a:ext cx="2926779" cy="392828"/>
            </a:xfrm>
            <a:custGeom>
              <a:avLst/>
              <a:gdLst>
                <a:gd name="T0" fmla="*/ 3057524 w 3057524"/>
                <a:gd name="T1" fmla="*/ 351865 h 455523"/>
                <a:gd name="T2" fmla="*/ 2545556 w 3057524"/>
                <a:gd name="T3" fmla="*/ 0 h 455523"/>
                <a:gd name="T4" fmla="*/ 0 w 3057524"/>
                <a:gd name="T5" fmla="*/ 1869 h 455523"/>
                <a:gd name="T6" fmla="*/ 0 60000 65536"/>
                <a:gd name="T7" fmla="*/ 0 60000 65536"/>
                <a:gd name="T8" fmla="*/ 0 60000 65536"/>
                <a:gd name="T9" fmla="*/ 0 w 3057524"/>
                <a:gd name="T10" fmla="*/ 0 h 455523"/>
                <a:gd name="T11" fmla="*/ 3057524 w 3057524"/>
                <a:gd name="T12" fmla="*/ 455523 h 455523"/>
                <a:gd name="connsiteX0" fmla="*/ 3057524 w 3057524"/>
                <a:gd name="connsiteY0" fmla="*/ 467384 h 467384"/>
                <a:gd name="connsiteX1" fmla="*/ 2545556 w 3057524"/>
                <a:gd name="connsiteY1" fmla="*/ 11861 h 467384"/>
                <a:gd name="connsiteX2" fmla="*/ 638500 w 3057524"/>
                <a:gd name="connsiteY2" fmla="*/ 0 h 467384"/>
                <a:gd name="connsiteX3" fmla="*/ 0 w 3057524"/>
                <a:gd name="connsiteY3" fmla="*/ 14281 h 467384"/>
                <a:gd name="connsiteX0" fmla="*/ 2927834 w 2927834"/>
                <a:gd name="connsiteY0" fmla="*/ 467384 h 467384"/>
                <a:gd name="connsiteX1" fmla="*/ 2415866 w 2927834"/>
                <a:gd name="connsiteY1" fmla="*/ 11861 h 467384"/>
                <a:gd name="connsiteX2" fmla="*/ 508810 w 2927834"/>
                <a:gd name="connsiteY2" fmla="*/ 0 h 467384"/>
                <a:gd name="connsiteX3" fmla="*/ 0 w 2927834"/>
                <a:gd name="connsiteY3" fmla="*/ 320266 h 467384"/>
                <a:gd name="connsiteX0" fmla="*/ 2951850 w 2951850"/>
                <a:gd name="connsiteY0" fmla="*/ 467384 h 467384"/>
                <a:gd name="connsiteX1" fmla="*/ 2439882 w 2951850"/>
                <a:gd name="connsiteY1" fmla="*/ 11861 h 467384"/>
                <a:gd name="connsiteX2" fmla="*/ 532826 w 2951850"/>
                <a:gd name="connsiteY2" fmla="*/ 0 h 467384"/>
                <a:gd name="connsiteX3" fmla="*/ 0 w 2951850"/>
                <a:gd name="connsiteY3" fmla="*/ 286268 h 4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850" h="467384">
                  <a:moveTo>
                    <a:pt x="2951850" y="467384"/>
                  </a:moveTo>
                  <a:lnTo>
                    <a:pt x="2439882" y="11861"/>
                  </a:lnTo>
                  <a:lnTo>
                    <a:pt x="532826" y="0"/>
                  </a:lnTo>
                  <a:lnTo>
                    <a:pt x="0" y="28626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" name="Freeform 492">
              <a:extLst>
                <a:ext uri="{FF2B5EF4-FFF2-40B4-BE49-F238E27FC236}">
                  <a16:creationId xmlns:a16="http://schemas.microsoft.com/office/drawing/2014/main" id="{C1BDADFE-F7A9-32D2-2A51-6D4DF43B6ECC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766428" y="3633610"/>
              <a:ext cx="2998500" cy="333864"/>
            </a:xfrm>
            <a:custGeom>
              <a:avLst/>
              <a:gdLst>
                <a:gd name="T0" fmla="*/ 3024186 w 3024186"/>
                <a:gd name="T1" fmla="*/ 0 h 397231"/>
                <a:gd name="T2" fmla="*/ 1988343 w 3024186"/>
                <a:gd name="T3" fmla="*/ 297472 h 397231"/>
                <a:gd name="T4" fmla="*/ 0 w 3024186"/>
                <a:gd name="T5" fmla="*/ 306826 h 397231"/>
                <a:gd name="T6" fmla="*/ 0 60000 65536"/>
                <a:gd name="T7" fmla="*/ 0 60000 65536"/>
                <a:gd name="T8" fmla="*/ 0 60000 65536"/>
                <a:gd name="T9" fmla="*/ 0 w 3024186"/>
                <a:gd name="T10" fmla="*/ 0 h 397231"/>
                <a:gd name="T11" fmla="*/ 3024186 w 3024186"/>
                <a:gd name="T12" fmla="*/ 397231 h 397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4186" h="397231">
                  <a:moveTo>
                    <a:pt x="3024186" y="0"/>
                  </a:moveTo>
                  <a:lnTo>
                    <a:pt x="1988343" y="385118"/>
                  </a:lnTo>
                  <a:lnTo>
                    <a:pt x="0" y="397231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" name="Freeform 492">
              <a:extLst>
                <a:ext uri="{FF2B5EF4-FFF2-40B4-BE49-F238E27FC236}">
                  <a16:creationId xmlns:a16="http://schemas.microsoft.com/office/drawing/2014/main" id="{42199884-0834-D426-9074-884DD3A76FB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36259" y="3969753"/>
              <a:ext cx="2786008" cy="366569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9874" h="436143">
                  <a:moveTo>
                    <a:pt x="2809874" y="436143"/>
                  </a:moveTo>
                  <a:lnTo>
                    <a:pt x="1888331" y="12112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" name="Freeform 492">
              <a:extLst>
                <a:ext uri="{FF2B5EF4-FFF2-40B4-BE49-F238E27FC236}">
                  <a16:creationId xmlns:a16="http://schemas.microsoft.com/office/drawing/2014/main" id="{4F84FA27-F444-1F48-902C-202D839A4CB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685082" y="2638629"/>
              <a:ext cx="1004482" cy="980175"/>
            </a:xfrm>
            <a:custGeom>
              <a:avLst/>
              <a:gdLst>
                <a:gd name="T0" fmla="*/ 0 w 1202532"/>
                <a:gd name="T1" fmla="*/ 1012444 h 1310700"/>
                <a:gd name="T2" fmla="*/ 1202532 w 1202532"/>
                <a:gd name="T3" fmla="*/ 473446 h 1310700"/>
                <a:gd name="T4" fmla="*/ 33339 w 1202532"/>
                <a:gd name="T5" fmla="*/ 0 h 1310700"/>
                <a:gd name="T6" fmla="*/ 0 60000 65536"/>
                <a:gd name="T7" fmla="*/ 0 60000 65536"/>
                <a:gd name="T8" fmla="*/ 0 60000 65536"/>
                <a:gd name="T9" fmla="*/ 0 w 1202532"/>
                <a:gd name="T10" fmla="*/ 0 h 1310700"/>
                <a:gd name="T11" fmla="*/ 1202532 w 1202532"/>
                <a:gd name="T12" fmla="*/ 1310700 h 1310700"/>
                <a:gd name="connsiteX0" fmla="*/ 0 w 1202532"/>
                <a:gd name="connsiteY0" fmla="*/ 1324866 h 1324866"/>
                <a:gd name="connsiteX1" fmla="*/ 1202532 w 1202532"/>
                <a:gd name="connsiteY1" fmla="*/ 627084 h 1324866"/>
                <a:gd name="connsiteX2" fmla="*/ 146216 w 1202532"/>
                <a:gd name="connsiteY2" fmla="*/ 0 h 1324866"/>
                <a:gd name="connsiteX0" fmla="*/ 0 w 1178516"/>
                <a:gd name="connsiteY0" fmla="*/ 1324866 h 1324866"/>
                <a:gd name="connsiteX1" fmla="*/ 1178516 w 1178516"/>
                <a:gd name="connsiteY1" fmla="*/ 655416 h 1324866"/>
                <a:gd name="connsiteX2" fmla="*/ 146216 w 1178516"/>
                <a:gd name="connsiteY2" fmla="*/ 0 h 1324866"/>
                <a:gd name="connsiteX0" fmla="*/ 156391 w 1032300"/>
                <a:gd name="connsiteY0" fmla="*/ 1186040 h 1186040"/>
                <a:gd name="connsiteX1" fmla="*/ 1032300 w 1032300"/>
                <a:gd name="connsiteY1" fmla="*/ 655416 h 1186040"/>
                <a:gd name="connsiteX2" fmla="*/ 0 w 1032300"/>
                <a:gd name="connsiteY2" fmla="*/ 0 h 1186040"/>
                <a:gd name="connsiteX0" fmla="*/ 153990 w 1032300"/>
                <a:gd name="connsiteY0" fmla="*/ 1166207 h 1166207"/>
                <a:gd name="connsiteX1" fmla="*/ 1032300 w 1032300"/>
                <a:gd name="connsiteY1" fmla="*/ 655416 h 1166207"/>
                <a:gd name="connsiteX2" fmla="*/ 0 w 1032300"/>
                <a:gd name="connsiteY2" fmla="*/ 0 h 1166207"/>
                <a:gd name="connsiteX0" fmla="*/ 153990 w 1013087"/>
                <a:gd name="connsiteY0" fmla="*/ 1166207 h 1166207"/>
                <a:gd name="connsiteX1" fmla="*/ 1013087 w 1013087"/>
                <a:gd name="connsiteY1" fmla="*/ 612918 h 1166207"/>
                <a:gd name="connsiteX2" fmla="*/ 0 w 1013087"/>
                <a:gd name="connsiteY2" fmla="*/ 0 h 116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087" h="1166207">
                  <a:moveTo>
                    <a:pt x="153990" y="1166207"/>
                  </a:moveTo>
                  <a:lnTo>
                    <a:pt x="1013087" y="612918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" name="Freeform 492">
              <a:extLst>
                <a:ext uri="{FF2B5EF4-FFF2-40B4-BE49-F238E27FC236}">
                  <a16:creationId xmlns:a16="http://schemas.microsoft.com/office/drawing/2014/main" id="{12B774D1-A4D2-9A57-D144-C110702B0CFD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477722" y="4008599"/>
              <a:ext cx="1351270" cy="729361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1557"/>
                <a:gd name="connsiteY0" fmla="*/ 436143 h 924457"/>
                <a:gd name="connsiteX1" fmla="*/ 2981557 w 2981557"/>
                <a:gd name="connsiteY1" fmla="*/ 924457 h 924457"/>
                <a:gd name="connsiteX2" fmla="*/ 2750999 w 2981557"/>
                <a:gd name="connsiteY2" fmla="*/ 862126 h 924457"/>
                <a:gd name="connsiteX3" fmla="*/ 1888331 w 2981557"/>
                <a:gd name="connsiteY3" fmla="*/ 12112 h 924457"/>
                <a:gd name="connsiteX4" fmla="*/ 0 w 2981557"/>
                <a:gd name="connsiteY4" fmla="*/ 0 h 924457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5070 w 2805070"/>
                <a:gd name="connsiteY0" fmla="*/ 436143 h 862126"/>
                <a:gd name="connsiteX1" fmla="*/ 2750999 w 2805070"/>
                <a:gd name="connsiteY1" fmla="*/ 862126 h 862126"/>
                <a:gd name="connsiteX2" fmla="*/ 1888331 w 2805070"/>
                <a:gd name="connsiteY2" fmla="*/ 12112 h 862126"/>
                <a:gd name="connsiteX3" fmla="*/ 0 w 2805070"/>
                <a:gd name="connsiteY3" fmla="*/ 0 h 862126"/>
                <a:gd name="connsiteX0" fmla="*/ 2750999 w 2750999"/>
                <a:gd name="connsiteY0" fmla="*/ 862126 h 862126"/>
                <a:gd name="connsiteX1" fmla="*/ 1888331 w 2750999"/>
                <a:gd name="connsiteY1" fmla="*/ 12112 h 862126"/>
                <a:gd name="connsiteX2" fmla="*/ 0 w 2750999"/>
                <a:gd name="connsiteY2" fmla="*/ 0 h 862126"/>
                <a:gd name="connsiteX0" fmla="*/ 2789425 w 2789425"/>
                <a:gd name="connsiteY0" fmla="*/ 896124 h 896124"/>
                <a:gd name="connsiteX1" fmla="*/ 1888331 w 2789425"/>
                <a:gd name="connsiteY1" fmla="*/ 12112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66053 w 2789425"/>
                <a:gd name="connsiteY1" fmla="*/ 779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90070 w 2789425"/>
                <a:gd name="connsiteY1" fmla="*/ 12112 h 896124"/>
                <a:gd name="connsiteX2" fmla="*/ 0 w 2789425"/>
                <a:gd name="connsiteY2" fmla="*/ 0 h 896124"/>
                <a:gd name="connsiteX0" fmla="*/ 1578994 w 1578994"/>
                <a:gd name="connsiteY0" fmla="*/ 901791 h 901791"/>
                <a:gd name="connsiteX1" fmla="*/ 879639 w 1578994"/>
                <a:gd name="connsiteY1" fmla="*/ 17779 h 901791"/>
                <a:gd name="connsiteX2" fmla="*/ 0 w 1578994"/>
                <a:gd name="connsiteY2" fmla="*/ 0 h 901791"/>
                <a:gd name="connsiteX0" fmla="*/ 1382058 w 1382058"/>
                <a:gd name="connsiteY0" fmla="*/ 890458 h 890458"/>
                <a:gd name="connsiteX1" fmla="*/ 682703 w 1382058"/>
                <a:gd name="connsiteY1" fmla="*/ 6446 h 890458"/>
                <a:gd name="connsiteX2" fmla="*/ 0 w 1382058"/>
                <a:gd name="connsiteY2" fmla="*/ 0 h 890458"/>
                <a:gd name="connsiteX0" fmla="*/ 1324418 w 1324418"/>
                <a:gd name="connsiteY0" fmla="*/ 918789 h 918789"/>
                <a:gd name="connsiteX1" fmla="*/ 682703 w 1324418"/>
                <a:gd name="connsiteY1" fmla="*/ 6446 h 918789"/>
                <a:gd name="connsiteX2" fmla="*/ 0 w 1324418"/>
                <a:gd name="connsiteY2" fmla="*/ 0 h 918789"/>
                <a:gd name="connsiteX0" fmla="*/ 1343631 w 1343631"/>
                <a:gd name="connsiteY0" fmla="*/ 850792 h 850792"/>
                <a:gd name="connsiteX1" fmla="*/ 682703 w 1343631"/>
                <a:gd name="connsiteY1" fmla="*/ 6446 h 850792"/>
                <a:gd name="connsiteX2" fmla="*/ 0 w 1343631"/>
                <a:gd name="connsiteY2" fmla="*/ 0 h 850792"/>
                <a:gd name="connsiteX0" fmla="*/ 1362844 w 1362844"/>
                <a:gd name="connsiteY0" fmla="*/ 867791 h 867791"/>
                <a:gd name="connsiteX1" fmla="*/ 682703 w 1362844"/>
                <a:gd name="connsiteY1" fmla="*/ 6446 h 867791"/>
                <a:gd name="connsiteX2" fmla="*/ 0 w 1362844"/>
                <a:gd name="connsiteY2" fmla="*/ 0 h 86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844" h="867791">
                  <a:moveTo>
                    <a:pt x="1362844" y="867791"/>
                  </a:moveTo>
                  <a:lnTo>
                    <a:pt x="682703" y="644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DECB7C0-670B-3B68-1271-09566E120522}"/>
              </a:ext>
            </a:extLst>
          </p:cNvPr>
          <p:cNvGrpSpPr/>
          <p:nvPr/>
        </p:nvGrpSpPr>
        <p:grpSpPr>
          <a:xfrm>
            <a:off x="2142470" y="1970299"/>
            <a:ext cx="7794467" cy="2754522"/>
            <a:chOff x="648204" y="1970299"/>
            <a:chExt cx="7794467" cy="275452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A4C83F4-22C2-47F1-3575-B53C19E1BF22}"/>
                </a:ext>
              </a:extLst>
            </p:cNvPr>
            <p:cNvGrpSpPr/>
            <p:nvPr/>
          </p:nvGrpSpPr>
          <p:grpSpPr>
            <a:xfrm>
              <a:off x="648204" y="1970299"/>
              <a:ext cx="7794467" cy="2754522"/>
              <a:chOff x="648204" y="1970299"/>
              <a:chExt cx="7794467" cy="2754522"/>
            </a:xfrm>
          </p:grpSpPr>
          <p:grpSp>
            <p:nvGrpSpPr>
              <p:cNvPr id="103" name="Group 411">
                <a:extLst>
                  <a:ext uri="{FF2B5EF4-FFF2-40B4-BE49-F238E27FC236}">
                    <a16:creationId xmlns:a16="http://schemas.microsoft.com/office/drawing/2014/main" id="{4CF44100-12A1-2A4D-1B01-254BB6AC3988}"/>
                  </a:ext>
                </a:extLst>
              </p:cNvPr>
              <p:cNvGrpSpPr/>
              <p:nvPr/>
            </p:nvGrpSpPr>
            <p:grpSpPr>
              <a:xfrm>
                <a:off x="6021329" y="2708384"/>
                <a:ext cx="1510576" cy="1288947"/>
                <a:chOff x="6472886" y="2130009"/>
                <a:chExt cx="1018793" cy="1243021"/>
              </a:xfrm>
              <a:effectLst/>
            </p:grpSpPr>
            <p:cxnSp>
              <p:nvCxnSpPr>
                <p:cNvPr id="113" name="Straight Connector 452">
                  <a:extLst>
                    <a:ext uri="{FF2B5EF4-FFF2-40B4-BE49-F238E27FC236}">
                      <a16:creationId xmlns:a16="http://schemas.microsoft.com/office/drawing/2014/main" id="{92F038B9-D0F8-886B-9833-6608C814E99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472886" y="2130009"/>
                  <a:ext cx="997822" cy="406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4" name="Straight Connector 452">
                  <a:extLst>
                    <a:ext uri="{FF2B5EF4-FFF2-40B4-BE49-F238E27FC236}">
                      <a16:creationId xmlns:a16="http://schemas.microsoft.com/office/drawing/2014/main" id="{C31F9BFC-40B5-F29D-8ED9-56F7D6D65A7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619416" y="3367158"/>
                  <a:ext cx="872263" cy="58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115" name="Freeform 492">
                  <a:extLst>
                    <a:ext uri="{FF2B5EF4-FFF2-40B4-BE49-F238E27FC236}">
                      <a16:creationId xmlns:a16="http://schemas.microsoft.com/office/drawing/2014/main" id="{232C03A1-9C1B-E616-275B-E8E0A4A44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V="1">
                  <a:off x="6698456" y="2131233"/>
                  <a:ext cx="697708" cy="1227342"/>
                </a:xfrm>
                <a:custGeom>
                  <a:avLst/>
                  <a:gdLst>
                    <a:gd name="T0" fmla="*/ 1543050 w 1543050"/>
                    <a:gd name="T1" fmla="*/ 1610392 h 1436156"/>
                    <a:gd name="T2" fmla="*/ 1535905 w 1543050"/>
                    <a:gd name="T3" fmla="*/ 1621034 h 1436156"/>
                    <a:gd name="T4" fmla="*/ 1276350 w 1543050"/>
                    <a:gd name="T5" fmla="*/ 1613042 h 1436156"/>
                    <a:gd name="T6" fmla="*/ 254794 w 1543050"/>
                    <a:gd name="T7" fmla="*/ 2714 h 1436156"/>
                    <a:gd name="T8" fmla="*/ 0 w 1543050"/>
                    <a:gd name="T9" fmla="*/ 0 h 1436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3050"/>
                    <a:gd name="T16" fmla="*/ 0 h 1436156"/>
                    <a:gd name="T17" fmla="*/ 1543050 w 1543050"/>
                    <a:gd name="T18" fmla="*/ 1436156 h 1436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3050" h="1436156">
                      <a:moveTo>
                        <a:pt x="1543050" y="1426727"/>
                      </a:moveTo>
                      <a:lnTo>
                        <a:pt x="1535905" y="1436156"/>
                      </a:lnTo>
                      <a:lnTo>
                        <a:pt x="1276350" y="1429075"/>
                      </a:lnTo>
                      <a:lnTo>
                        <a:pt x="254794" y="24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" name="Freeform 492">
                  <a:extLst>
                    <a:ext uri="{FF2B5EF4-FFF2-40B4-BE49-F238E27FC236}">
                      <a16:creationId xmlns:a16="http://schemas.microsoft.com/office/drawing/2014/main" id="{366C8138-6E72-2C7F-D71E-FA82AFD76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H="1" flipV="1">
                  <a:off x="6709530" y="2136826"/>
                  <a:ext cx="702469" cy="1235345"/>
                </a:xfrm>
                <a:custGeom>
                  <a:avLst/>
                  <a:gdLst>
                    <a:gd name="T0" fmla="*/ 465839 w 1633665"/>
                    <a:gd name="T1" fmla="*/ 1693107 h 1443850"/>
                    <a:gd name="T2" fmla="*/ 389789 w 1633665"/>
                    <a:gd name="T3" fmla="*/ 1695863 h 1443850"/>
                    <a:gd name="T4" fmla="*/ 68255 w 1633665"/>
                    <a:gd name="T5" fmla="*/ 5198 h 1443850"/>
                    <a:gd name="T6" fmla="*/ 0 w 1633665"/>
                    <a:gd name="T7" fmla="*/ 0 h 14438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3665"/>
                    <a:gd name="T13" fmla="*/ 0 h 1443850"/>
                    <a:gd name="T14" fmla="*/ 1633665 w 1633665"/>
                    <a:gd name="T15" fmla="*/ 1443850 h 14438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3665" h="1443850">
                      <a:moveTo>
                        <a:pt x="1633665" y="1441503"/>
                      </a:moveTo>
                      <a:lnTo>
                        <a:pt x="1366965" y="1443850"/>
                      </a:lnTo>
                      <a:lnTo>
                        <a:pt x="239371" y="44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4" name="Freeform 492">
                <a:extLst>
                  <a:ext uri="{FF2B5EF4-FFF2-40B4-BE49-F238E27FC236}">
                    <a16:creationId xmlns:a16="http://schemas.microsoft.com/office/drawing/2014/main" id="{A5DD95DA-B8C8-3CE2-7836-7F9A5A357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324766" y="2750147"/>
                <a:ext cx="1349475" cy="1246016"/>
              </a:xfrm>
              <a:custGeom>
                <a:avLst/>
                <a:gdLst>
                  <a:gd name="T0" fmla="*/ 1693068 w 1693068"/>
                  <a:gd name="T1" fmla="*/ 2093608 h 1419626"/>
                  <a:gd name="T2" fmla="*/ 1419225 w 1693068"/>
                  <a:gd name="T3" fmla="*/ 2100662 h 1419626"/>
                  <a:gd name="T4" fmla="*/ 354806 w 1693068"/>
                  <a:gd name="T5" fmla="*/ 3256 h 1419626"/>
                  <a:gd name="T6" fmla="*/ 0 w 1693068"/>
                  <a:gd name="T7" fmla="*/ 0 h 141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068"/>
                  <a:gd name="T13" fmla="*/ 0 h 1419626"/>
                  <a:gd name="T14" fmla="*/ 1693068 w 1693068"/>
                  <a:gd name="T15" fmla="*/ 1419626 h 1419626"/>
                  <a:gd name="connsiteX0" fmla="*/ 1693068 w 1693068"/>
                  <a:gd name="connsiteY0" fmla="*/ 1414857 h 1419626"/>
                  <a:gd name="connsiteX1" fmla="*/ 1400012 w 1693068"/>
                  <a:gd name="connsiteY1" fmla="*/ 1419626 h 1419626"/>
                  <a:gd name="connsiteX2" fmla="*/ 354806 w 1693068"/>
                  <a:gd name="connsiteY2" fmla="*/ 2199 h 1419626"/>
                  <a:gd name="connsiteX3" fmla="*/ 0 w 1693068"/>
                  <a:gd name="connsiteY3" fmla="*/ 0 h 141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068" h="1419626">
                    <a:moveTo>
                      <a:pt x="1693068" y="1414857"/>
                    </a:moveTo>
                    <a:lnTo>
                      <a:pt x="1400012" y="1419626"/>
                    </a:lnTo>
                    <a:lnTo>
                      <a:pt x="354806" y="219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492">
                <a:extLst>
                  <a:ext uri="{FF2B5EF4-FFF2-40B4-BE49-F238E27FC236}">
                    <a16:creationId xmlns:a16="http://schemas.microsoft.com/office/drawing/2014/main" id="{728793E4-661C-7B1E-0C4B-E205BF860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572658" y="1970299"/>
                <a:ext cx="1248991" cy="751276"/>
              </a:xfrm>
              <a:custGeom>
                <a:avLst/>
                <a:gdLst>
                  <a:gd name="T0" fmla="*/ 1259681 w 1259681"/>
                  <a:gd name="T1" fmla="*/ 0 h 893864"/>
                  <a:gd name="T2" fmla="*/ 831056 w 1259681"/>
                  <a:gd name="T3" fmla="*/ 677344 h 893864"/>
                  <a:gd name="T4" fmla="*/ 0 w 1259681"/>
                  <a:gd name="T5" fmla="*/ 690441 h 893864"/>
                  <a:gd name="T6" fmla="*/ 0 60000 65536"/>
                  <a:gd name="T7" fmla="*/ 0 60000 65536"/>
                  <a:gd name="T8" fmla="*/ 0 60000 65536"/>
                  <a:gd name="T9" fmla="*/ 0 w 1259681"/>
                  <a:gd name="T10" fmla="*/ 0 h 893864"/>
                  <a:gd name="T11" fmla="*/ 1259681 w 1259681"/>
                  <a:gd name="T12" fmla="*/ 893864 h 893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9681" h="893864">
                    <a:moveTo>
                      <a:pt x="1259681" y="0"/>
                    </a:moveTo>
                    <a:lnTo>
                      <a:pt x="831056" y="876906"/>
                    </a:lnTo>
                    <a:lnTo>
                      <a:pt x="0" y="893864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492">
                <a:extLst>
                  <a:ext uri="{FF2B5EF4-FFF2-40B4-BE49-F238E27FC236}">
                    <a16:creationId xmlns:a16="http://schemas.microsoft.com/office/drawing/2014/main" id="{A441433F-81D6-EE93-4D24-99C9D7CDA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609148" y="2481371"/>
                <a:ext cx="2200491" cy="242239"/>
              </a:xfrm>
              <a:custGeom>
                <a:avLst/>
                <a:gdLst>
                  <a:gd name="T0" fmla="*/ 2219325 w 2219325"/>
                  <a:gd name="T1" fmla="*/ 0 h 288215"/>
                  <a:gd name="T2" fmla="*/ 1790715 w 2219325"/>
                  <a:gd name="T3" fmla="*/ 207655 h 288215"/>
                  <a:gd name="T4" fmla="*/ 0 w 2219325"/>
                  <a:gd name="T5" fmla="*/ 222625 h 288215"/>
                  <a:gd name="T6" fmla="*/ 0 60000 65536"/>
                  <a:gd name="T7" fmla="*/ 0 60000 65536"/>
                  <a:gd name="T8" fmla="*/ 0 60000 65536"/>
                  <a:gd name="T9" fmla="*/ 0 w 2219325"/>
                  <a:gd name="T10" fmla="*/ 0 h 288215"/>
                  <a:gd name="T11" fmla="*/ 2219325 w 2219325"/>
                  <a:gd name="T12" fmla="*/ 288215 h 288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9325" h="288215">
                    <a:moveTo>
                      <a:pt x="2219325" y="0"/>
                    </a:moveTo>
                    <a:lnTo>
                      <a:pt x="1790700" y="268835"/>
                    </a:lnTo>
                    <a:lnTo>
                      <a:pt x="0" y="28821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492">
                <a:extLst>
                  <a:ext uri="{FF2B5EF4-FFF2-40B4-BE49-F238E27FC236}">
                    <a16:creationId xmlns:a16="http://schemas.microsoft.com/office/drawing/2014/main" id="{50A801BD-30A6-148E-71B5-2C6F39A3A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48204" y="3630447"/>
                <a:ext cx="3104769" cy="342010"/>
              </a:xfrm>
              <a:custGeom>
                <a:avLst/>
                <a:gdLst>
                  <a:gd name="T0" fmla="*/ 3131343 w 3131343"/>
                  <a:gd name="T1" fmla="*/ 0 h 406921"/>
                  <a:gd name="T2" fmla="*/ 2105025 w 3131343"/>
                  <a:gd name="T3" fmla="*/ 303103 h 406921"/>
                  <a:gd name="T4" fmla="*/ 0 w 3131343"/>
                  <a:gd name="T5" fmla="*/ 314328 h 406921"/>
                  <a:gd name="T6" fmla="*/ 0 60000 65536"/>
                  <a:gd name="T7" fmla="*/ 0 60000 65536"/>
                  <a:gd name="T8" fmla="*/ 0 60000 65536"/>
                  <a:gd name="T9" fmla="*/ 0 w 3131343"/>
                  <a:gd name="T10" fmla="*/ 0 h 406921"/>
                  <a:gd name="T11" fmla="*/ 3131343 w 3131343"/>
                  <a:gd name="T12" fmla="*/ 406921 h 4069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1343" h="406921">
                    <a:moveTo>
                      <a:pt x="3131343" y="0"/>
                    </a:moveTo>
                    <a:lnTo>
                      <a:pt x="2105024" y="392387"/>
                    </a:lnTo>
                    <a:lnTo>
                      <a:pt x="0" y="40692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492">
                <a:extLst>
                  <a:ext uri="{FF2B5EF4-FFF2-40B4-BE49-F238E27FC236}">
                    <a16:creationId xmlns:a16="http://schemas.microsoft.com/office/drawing/2014/main" id="{A64A46ED-249B-854F-CB13-8390CDA27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00713" y="3980638"/>
                <a:ext cx="2835611" cy="358423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881" h="426449">
                    <a:moveTo>
                      <a:pt x="2859881" y="426449"/>
                    </a:moveTo>
                    <a:lnTo>
                      <a:pt x="1924049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92">
                <a:extLst>
                  <a:ext uri="{FF2B5EF4-FFF2-40B4-BE49-F238E27FC236}">
                    <a16:creationId xmlns:a16="http://schemas.microsoft.com/office/drawing/2014/main" id="{AB793F45-A608-B857-BBC8-D82B37368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46629" y="2735828"/>
                <a:ext cx="2891629" cy="377879"/>
              </a:xfrm>
              <a:custGeom>
                <a:avLst/>
                <a:gdLst>
                  <a:gd name="T0" fmla="*/ 2993231 w 2993231"/>
                  <a:gd name="T1" fmla="*/ 344374 h 445830"/>
                  <a:gd name="T2" fmla="*/ 2469357 w 2993231"/>
                  <a:gd name="T3" fmla="*/ 0 h 445830"/>
                  <a:gd name="T4" fmla="*/ 0 w 2993231"/>
                  <a:gd name="T5" fmla="*/ 1870 h 445830"/>
                  <a:gd name="T6" fmla="*/ 0 60000 65536"/>
                  <a:gd name="T7" fmla="*/ 0 60000 65536"/>
                  <a:gd name="T8" fmla="*/ 0 60000 65536"/>
                  <a:gd name="T9" fmla="*/ 0 w 2993231"/>
                  <a:gd name="T10" fmla="*/ 0 h 445830"/>
                  <a:gd name="T11" fmla="*/ 2993231 w 2993231"/>
                  <a:gd name="T12" fmla="*/ 445830 h 445830"/>
                  <a:gd name="connsiteX0" fmla="*/ 2993231 w 2993231"/>
                  <a:gd name="connsiteY0" fmla="*/ 445830 h 445830"/>
                  <a:gd name="connsiteX1" fmla="*/ 2469356 w 2993231"/>
                  <a:gd name="connsiteY1" fmla="*/ 0 h 445830"/>
                  <a:gd name="connsiteX2" fmla="*/ 353301 w 2993231"/>
                  <a:gd name="connsiteY2" fmla="*/ 1898 h 445830"/>
                  <a:gd name="connsiteX3" fmla="*/ 0 w 2993231"/>
                  <a:gd name="connsiteY3" fmla="*/ 2421 h 445830"/>
                  <a:gd name="connsiteX0" fmla="*/ 2916379 w 2916379"/>
                  <a:gd name="connsiteY0" fmla="*/ 445830 h 445830"/>
                  <a:gd name="connsiteX1" fmla="*/ 2392504 w 2916379"/>
                  <a:gd name="connsiteY1" fmla="*/ 0 h 445830"/>
                  <a:gd name="connsiteX2" fmla="*/ 276449 w 2916379"/>
                  <a:gd name="connsiteY2" fmla="*/ 1898 h 445830"/>
                  <a:gd name="connsiteX3" fmla="*/ 0 w 2916379"/>
                  <a:gd name="connsiteY3" fmla="*/ 268742 h 445830"/>
                  <a:gd name="connsiteX0" fmla="*/ 2916379 w 2916379"/>
                  <a:gd name="connsiteY0" fmla="*/ 449598 h 449598"/>
                  <a:gd name="connsiteX1" fmla="*/ 2392504 w 2916379"/>
                  <a:gd name="connsiteY1" fmla="*/ 3768 h 449598"/>
                  <a:gd name="connsiteX2" fmla="*/ 468580 w 2916379"/>
                  <a:gd name="connsiteY2" fmla="*/ 0 h 449598"/>
                  <a:gd name="connsiteX3" fmla="*/ 0 w 2916379"/>
                  <a:gd name="connsiteY3" fmla="*/ 272510 h 44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379" h="449598">
                    <a:moveTo>
                      <a:pt x="2916379" y="449598"/>
                    </a:moveTo>
                    <a:lnTo>
                      <a:pt x="2392504" y="3768"/>
                    </a:lnTo>
                    <a:lnTo>
                      <a:pt x="468580" y="0"/>
                    </a:lnTo>
                    <a:lnTo>
                      <a:pt x="0" y="27251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92">
                <a:extLst>
                  <a:ext uri="{FF2B5EF4-FFF2-40B4-BE49-F238E27FC236}">
                    <a16:creationId xmlns:a16="http://schemas.microsoft.com/office/drawing/2014/main" id="{BD9F259C-3FE0-7D37-54B7-41AFA5B84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34361" y="2663554"/>
                <a:ext cx="841679" cy="886766"/>
              </a:xfrm>
              <a:custGeom>
                <a:avLst/>
                <a:gdLst>
                  <a:gd name="T0" fmla="*/ 152400 w 1145381"/>
                  <a:gd name="T1" fmla="*/ 0 h 1179728"/>
                  <a:gd name="T2" fmla="*/ 1145381 w 1145381"/>
                  <a:gd name="T3" fmla="*/ 402275 h 1179728"/>
                  <a:gd name="T4" fmla="*/ 0 w 1145381"/>
                  <a:gd name="T5" fmla="*/ 911272 h 1179728"/>
                  <a:gd name="T6" fmla="*/ 0 60000 65536"/>
                  <a:gd name="T7" fmla="*/ 0 60000 65536"/>
                  <a:gd name="T8" fmla="*/ 0 60000 65536"/>
                  <a:gd name="T9" fmla="*/ 0 w 1145381"/>
                  <a:gd name="T10" fmla="*/ 0 h 1179728"/>
                  <a:gd name="T11" fmla="*/ 1145381 w 1145381"/>
                  <a:gd name="T12" fmla="*/ 1179728 h 1179728"/>
                  <a:gd name="connsiteX0" fmla="*/ 0 w 992981"/>
                  <a:gd name="connsiteY0" fmla="*/ 0 h 1038069"/>
                  <a:gd name="connsiteX1" fmla="*/ 992981 w 992981"/>
                  <a:gd name="connsiteY1" fmla="*/ 520784 h 1038069"/>
                  <a:gd name="connsiteX2" fmla="*/ 140598 w 992981"/>
                  <a:gd name="connsiteY2" fmla="*/ 1038069 h 1038069"/>
                  <a:gd name="connsiteX0" fmla="*/ 0 w 947350"/>
                  <a:gd name="connsiteY0" fmla="*/ 0 h 1038069"/>
                  <a:gd name="connsiteX1" fmla="*/ 947350 w 947350"/>
                  <a:gd name="connsiteY1" fmla="*/ 543450 h 1038069"/>
                  <a:gd name="connsiteX2" fmla="*/ 140598 w 947350"/>
                  <a:gd name="connsiteY2" fmla="*/ 1038069 h 1038069"/>
                  <a:gd name="connsiteX0" fmla="*/ 0 w 868096"/>
                  <a:gd name="connsiteY0" fmla="*/ 0 h 1055068"/>
                  <a:gd name="connsiteX1" fmla="*/ 868096 w 868096"/>
                  <a:gd name="connsiteY1" fmla="*/ 560449 h 1055068"/>
                  <a:gd name="connsiteX2" fmla="*/ 61344 w 868096"/>
                  <a:gd name="connsiteY2" fmla="*/ 1055068 h 1055068"/>
                  <a:gd name="connsiteX0" fmla="*/ 0 w 848883"/>
                  <a:gd name="connsiteY0" fmla="*/ 0 h 1055068"/>
                  <a:gd name="connsiteX1" fmla="*/ 848883 w 848883"/>
                  <a:gd name="connsiteY1" fmla="*/ 526451 h 1055068"/>
                  <a:gd name="connsiteX2" fmla="*/ 61344 w 848883"/>
                  <a:gd name="connsiteY2" fmla="*/ 1055068 h 105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8883" h="1055068">
                    <a:moveTo>
                      <a:pt x="0" y="0"/>
                    </a:moveTo>
                    <a:lnTo>
                      <a:pt x="848883" y="526451"/>
                    </a:lnTo>
                    <a:lnTo>
                      <a:pt x="61344" y="10550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6EB5A03-D619-66B4-0BAD-5E3E34D071EA}"/>
                  </a:ext>
                </a:extLst>
              </p:cNvPr>
              <p:cNvSpPr/>
              <p:nvPr/>
            </p:nvSpPr>
            <p:spPr bwMode="auto">
              <a:xfrm>
                <a:off x="7693201" y="2743203"/>
                <a:ext cx="749470" cy="1225118"/>
              </a:xfrm>
              <a:custGeom>
                <a:avLst/>
                <a:gdLst>
                  <a:gd name="connsiteX0" fmla="*/ 0 w 1145219"/>
                  <a:gd name="connsiteY0" fmla="*/ 0 h 1269506"/>
                  <a:gd name="connsiteX1" fmla="*/ 1145219 w 1145219"/>
                  <a:gd name="connsiteY1" fmla="*/ 8877 h 1269506"/>
                  <a:gd name="connsiteX2" fmla="*/ 1136341 w 1145219"/>
                  <a:gd name="connsiteY2" fmla="*/ 1269506 h 1269506"/>
                  <a:gd name="connsiteX3" fmla="*/ 8877 w 1145219"/>
                  <a:gd name="connsiteY3" fmla="*/ 1269506 h 1269506"/>
                  <a:gd name="connsiteX4" fmla="*/ 8877 w 1145219"/>
                  <a:gd name="connsiteY4" fmla="*/ 1269506 h 126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5219" h="1269506">
                    <a:moveTo>
                      <a:pt x="0" y="0"/>
                    </a:moveTo>
                    <a:lnTo>
                      <a:pt x="1145219" y="8877"/>
                    </a:lnTo>
                    <a:cubicBezTo>
                      <a:pt x="1142260" y="429087"/>
                      <a:pt x="1139300" y="849296"/>
                      <a:pt x="1136341" y="1269506"/>
                    </a:cubicBezTo>
                    <a:lnTo>
                      <a:pt x="8877" y="1269506"/>
                    </a:lnTo>
                    <a:lnTo>
                      <a:pt x="8877" y="126950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492">
                <a:extLst>
                  <a:ext uri="{FF2B5EF4-FFF2-40B4-BE49-F238E27FC236}">
                    <a16:creationId xmlns:a16="http://schemas.microsoft.com/office/drawing/2014/main" id="{13CB3509-F854-0574-9D64-D106AF7AF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00926" y="4018736"/>
                <a:ext cx="1225886" cy="706085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  <a:gd name="connsiteX0" fmla="*/ 2490029 w 2490029"/>
                  <a:gd name="connsiteY0" fmla="*/ 630439 h 630439"/>
                  <a:gd name="connsiteX1" fmla="*/ 1924049 w 2490029"/>
                  <a:gd name="connsiteY1" fmla="*/ 1 h 630439"/>
                  <a:gd name="connsiteX2" fmla="*/ 0 w 2490029"/>
                  <a:gd name="connsiteY2" fmla="*/ 0 h 630439"/>
                  <a:gd name="connsiteX0" fmla="*/ 2490029 w 2490029"/>
                  <a:gd name="connsiteY0" fmla="*/ 840095 h 840095"/>
                  <a:gd name="connsiteX1" fmla="*/ 1813574 w 2490029"/>
                  <a:gd name="connsiteY1" fmla="*/ 0 h 840095"/>
                  <a:gd name="connsiteX2" fmla="*/ 0 w 2490029"/>
                  <a:gd name="connsiteY2" fmla="*/ 209656 h 840095"/>
                  <a:gd name="connsiteX0" fmla="*/ 1236378 w 1236378"/>
                  <a:gd name="connsiteY0" fmla="*/ 840095 h 840095"/>
                  <a:gd name="connsiteX1" fmla="*/ 559923 w 1236378"/>
                  <a:gd name="connsiteY1" fmla="*/ 0 h 840095"/>
                  <a:gd name="connsiteX2" fmla="*/ 0 w 1236378"/>
                  <a:gd name="connsiteY2" fmla="*/ 0 h 84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378" h="840095">
                    <a:moveTo>
                      <a:pt x="1236378" y="840095"/>
                    </a:moveTo>
                    <a:lnTo>
                      <a:pt x="559923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0" name="Straight Connector 520">
              <a:extLst>
                <a:ext uri="{FF2B5EF4-FFF2-40B4-BE49-F238E27FC236}">
                  <a16:creationId xmlns:a16="http://schemas.microsoft.com/office/drawing/2014/main" id="{91E7852B-34BC-985C-4FB1-168DF4B51B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1" name="Straight Connector 520">
              <a:extLst>
                <a:ext uri="{FF2B5EF4-FFF2-40B4-BE49-F238E27FC236}">
                  <a16:creationId xmlns:a16="http://schemas.microsoft.com/office/drawing/2014/main" id="{75FA803D-9241-FA40-CB1B-FF64005933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02" name="Freeform 492">
              <a:extLst>
                <a:ext uri="{FF2B5EF4-FFF2-40B4-BE49-F238E27FC236}">
                  <a16:creationId xmlns:a16="http://schemas.microsoft.com/office/drawing/2014/main" id="{9658E0EE-2336-0C29-6866-D76EAEE3C8C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277313" y="2748109"/>
              <a:ext cx="1398823" cy="1252391"/>
            </a:xfrm>
            <a:custGeom>
              <a:avLst/>
              <a:gdLst>
                <a:gd name="T0" fmla="*/ 1754981 w 1754981"/>
                <a:gd name="T1" fmla="*/ 2432144 h 1417278"/>
                <a:gd name="T2" fmla="*/ 1316831 w 1754981"/>
                <a:gd name="T3" fmla="*/ 2420545 h 1417278"/>
                <a:gd name="T4" fmla="*/ 278606 w 1754981"/>
                <a:gd name="T5" fmla="*/ 4496 h 1417278"/>
                <a:gd name="T6" fmla="*/ 0 w 1754981"/>
                <a:gd name="T7" fmla="*/ 0 h 1417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4981"/>
                <a:gd name="T13" fmla="*/ 0 h 1417278"/>
                <a:gd name="T14" fmla="*/ 1754981 w 1754981"/>
                <a:gd name="T15" fmla="*/ 1417278 h 1417278"/>
                <a:gd name="connsiteX0" fmla="*/ 1754981 w 1754981"/>
                <a:gd name="connsiteY0" fmla="*/ 1417278 h 1417278"/>
                <a:gd name="connsiteX1" fmla="*/ 1340847 w 1754981"/>
                <a:gd name="connsiteY1" fmla="*/ 1415894 h 1417278"/>
                <a:gd name="connsiteX2" fmla="*/ 278606 w 1754981"/>
                <a:gd name="connsiteY2" fmla="*/ 2619 h 1417278"/>
                <a:gd name="connsiteX3" fmla="*/ 0 w 1754981"/>
                <a:gd name="connsiteY3" fmla="*/ 0 h 1417278"/>
                <a:gd name="connsiteX0" fmla="*/ 1754981 w 1754981"/>
                <a:gd name="connsiteY0" fmla="*/ 1420031 h 1420031"/>
                <a:gd name="connsiteX1" fmla="*/ 1340847 w 1754981"/>
                <a:gd name="connsiteY1" fmla="*/ 1418647 h 1420031"/>
                <a:gd name="connsiteX2" fmla="*/ 293017 w 1754981"/>
                <a:gd name="connsiteY2" fmla="*/ 0 h 1420031"/>
                <a:gd name="connsiteX3" fmla="*/ 0 w 1754981"/>
                <a:gd name="connsiteY3" fmla="*/ 2753 h 14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981" h="1420031">
                  <a:moveTo>
                    <a:pt x="1754981" y="1420031"/>
                  </a:moveTo>
                  <a:lnTo>
                    <a:pt x="1340847" y="1418647"/>
                  </a:lnTo>
                  <a:lnTo>
                    <a:pt x="293017" y="0"/>
                  </a:lnTo>
                  <a:lnTo>
                    <a:pt x="0" y="275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17" name="AutoShape 5">
            <a:extLst>
              <a:ext uri="{FF2B5EF4-FFF2-40B4-BE49-F238E27FC236}">
                <a16:creationId xmlns:a16="http://schemas.microsoft.com/office/drawing/2014/main" id="{BA55EB41-D3F3-1F3C-1930-A0FC67B28CA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708330" y="1714402"/>
            <a:ext cx="8719464" cy="3405790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F183177-A4C8-683C-2854-9815FC1AE68B}"/>
              </a:ext>
            </a:extLst>
          </p:cNvPr>
          <p:cNvGrpSpPr/>
          <p:nvPr/>
        </p:nvGrpSpPr>
        <p:grpSpPr>
          <a:xfrm>
            <a:off x="1937384" y="1767504"/>
            <a:ext cx="8373232" cy="3360741"/>
            <a:chOff x="443118" y="1767504"/>
            <a:chExt cx="8373232" cy="3360741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99B0185A-2512-F854-A8E4-C82B56184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3556" y="2791276"/>
              <a:ext cx="677171" cy="67717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1EBE970E-5A40-8F35-73B2-0ACB0A371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5430" y="3352799"/>
              <a:ext cx="683055" cy="683055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1" name="Picture 9">
              <a:extLst>
                <a:ext uri="{FF2B5EF4-FFF2-40B4-BE49-F238E27FC236}">
                  <a16:creationId xmlns:a16="http://schemas.microsoft.com/office/drawing/2014/main" id="{8435A701-174F-79E9-AD2A-715DB5A70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3838FF"/>
                </a:clrFrom>
                <a:clrTo>
                  <a:srgbClr val="383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002872">
              <a:off x="2506368" y="2888328"/>
              <a:ext cx="620416" cy="4313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CDC60482-1B90-4D47-F177-2F78098C9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788" y="2355725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2DD194ED-D5A5-1300-2DFE-5D1309CA5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443118" y="3252788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C5F4FF59-2928-848D-CB7C-1852AD9C3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451" y="4068582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704F0E78-9B9A-A04F-B703-1C765B199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3761" y="4149545"/>
              <a:ext cx="511968" cy="511968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8E9712FE-E0DA-3CC0-281A-BABF10370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7818" y="2319149"/>
              <a:ext cx="582577" cy="58257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7" name="Picture 10">
              <a:extLst>
                <a:ext uri="{FF2B5EF4-FFF2-40B4-BE49-F238E27FC236}">
                  <a16:creationId xmlns:a16="http://schemas.microsoft.com/office/drawing/2014/main" id="{DA402B63-8974-7E6B-802F-7020B4613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000CFC"/>
                </a:clrFrom>
                <a:clrTo>
                  <a:srgbClr val="000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5135" y="3422044"/>
              <a:ext cx="573207" cy="5119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75E0671E-A40B-6608-AFFA-86D1CFF5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35115" y="1767504"/>
              <a:ext cx="588469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475C0039-BDD8-04EA-443F-FCBD66D71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87056" y="2204712"/>
              <a:ext cx="667273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FA002929-0592-44A2-2059-32678F098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41616" y="2418899"/>
              <a:ext cx="661511" cy="661511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31" name="Group 370">
              <a:extLst>
                <a:ext uri="{FF2B5EF4-FFF2-40B4-BE49-F238E27FC236}">
                  <a16:creationId xmlns:a16="http://schemas.microsoft.com/office/drawing/2014/main" id="{BDC0A549-A14C-26E6-64FA-71940BA85896}"/>
                </a:ext>
              </a:extLst>
            </p:cNvPr>
            <p:cNvGrpSpPr/>
            <p:nvPr/>
          </p:nvGrpSpPr>
          <p:grpSpPr>
            <a:xfrm>
              <a:off x="5481431" y="3562639"/>
              <a:ext cx="1091856" cy="838100"/>
              <a:chOff x="5774530" y="2719488"/>
              <a:chExt cx="985837" cy="756721"/>
            </a:xfrm>
          </p:grpSpPr>
          <p:sp>
            <p:nvSpPr>
              <p:cNvPr id="151" name="Rounded Rectangle 150">
                <a:extLst>
                  <a:ext uri="{FF2B5EF4-FFF2-40B4-BE49-F238E27FC236}">
                    <a16:creationId xmlns:a16="http://schemas.microsoft.com/office/drawing/2014/main" id="{04B55027-B466-B5CD-1B7A-5DC221AF8AF0}"/>
                  </a:ext>
                </a:extLst>
              </p:cNvPr>
              <p:cNvSpPr/>
              <p:nvPr/>
            </p:nvSpPr>
            <p:spPr bwMode="auto">
              <a:xfrm>
                <a:off x="5879306" y="2757488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183232FD-8EFC-EB0A-81EE-798BAB6AB3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4530" y="2719488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  <p:pic>
            <p:nvPicPr>
              <p:cNvPr id="153" name="Picture 152">
                <a:extLst>
                  <a:ext uri="{FF2B5EF4-FFF2-40B4-BE49-F238E27FC236}">
                    <a16:creationId xmlns:a16="http://schemas.microsoft.com/office/drawing/2014/main" id="{DEF6C226-75CD-E608-DC31-DB2A19F00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03003" y="2977442"/>
                <a:ext cx="716872" cy="498767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</p:grpSp>
        <p:grpSp>
          <p:nvGrpSpPr>
            <p:cNvPr id="132" name="Group 371">
              <a:extLst>
                <a:ext uri="{FF2B5EF4-FFF2-40B4-BE49-F238E27FC236}">
                  <a16:creationId xmlns:a16="http://schemas.microsoft.com/office/drawing/2014/main" id="{885CE202-B2E6-6267-1592-67B1FC16CFC8}"/>
                </a:ext>
              </a:extLst>
            </p:cNvPr>
            <p:cNvGrpSpPr/>
            <p:nvPr/>
          </p:nvGrpSpPr>
          <p:grpSpPr>
            <a:xfrm>
              <a:off x="5469524" y="2171989"/>
              <a:ext cx="1082256" cy="828574"/>
              <a:chOff x="5791199" y="1466951"/>
              <a:chExt cx="985837" cy="754756"/>
            </a:xfrm>
          </p:grpSpPr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1914F572-6C80-6FCD-484E-4E999D8D484C}"/>
                  </a:ext>
                </a:extLst>
              </p:cNvPr>
              <p:cNvSpPr/>
              <p:nvPr/>
            </p:nvSpPr>
            <p:spPr bwMode="auto">
              <a:xfrm>
                <a:off x="5895975" y="1504951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D13D327D-DCA9-DC0D-B5ED-5F50A542F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924790" y="1721744"/>
                <a:ext cx="708886" cy="472591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B99D686-725D-48F2-9483-33D16387B3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199" y="1466951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</p:grpSp>
        <p:grpSp>
          <p:nvGrpSpPr>
            <p:cNvPr id="133" name="Group 384">
              <a:extLst>
                <a:ext uri="{FF2B5EF4-FFF2-40B4-BE49-F238E27FC236}">
                  <a16:creationId xmlns:a16="http://schemas.microsoft.com/office/drawing/2014/main" id="{EEA64EE7-56B9-0937-3522-C6357684579B}"/>
                </a:ext>
              </a:extLst>
            </p:cNvPr>
            <p:cNvGrpSpPr/>
            <p:nvPr/>
          </p:nvGrpSpPr>
          <p:grpSpPr>
            <a:xfrm>
              <a:off x="7314994" y="2186277"/>
              <a:ext cx="1082256" cy="742848"/>
              <a:chOff x="7022953" y="1815770"/>
              <a:chExt cx="1082256" cy="742848"/>
            </a:xfrm>
          </p:grpSpPr>
          <p:sp>
            <p:nvSpPr>
              <p:cNvPr id="145" name="Rounded Rectangle 144">
                <a:extLst>
                  <a:ext uri="{FF2B5EF4-FFF2-40B4-BE49-F238E27FC236}">
                    <a16:creationId xmlns:a16="http://schemas.microsoft.com/office/drawing/2014/main" id="{B493AB78-788E-31BD-41DE-2D5DD6B4E3D2}"/>
                  </a:ext>
                </a:extLst>
              </p:cNvPr>
              <p:cNvSpPr/>
              <p:nvPr/>
            </p:nvSpPr>
            <p:spPr bwMode="auto">
              <a:xfrm>
                <a:off x="7147502" y="1857376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C6F923E-1D6C-8F4A-F9C4-05114E0D19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22953" y="1815770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F2858CF6-696C-4326-E3D6-45612A431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167754" y="1988344"/>
                <a:ext cx="812865" cy="541911"/>
              </a:xfrm>
              <a:prstGeom prst="roundRect">
                <a:avLst>
                  <a:gd name="adj" fmla="val 16667"/>
                </a:avLst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34" name="Group 389">
              <a:extLst>
                <a:ext uri="{FF2B5EF4-FFF2-40B4-BE49-F238E27FC236}">
                  <a16:creationId xmlns:a16="http://schemas.microsoft.com/office/drawing/2014/main" id="{42B1221F-FD84-20DD-6780-D756A0D7F9B0}"/>
                </a:ext>
              </a:extLst>
            </p:cNvPr>
            <p:cNvGrpSpPr/>
            <p:nvPr/>
          </p:nvGrpSpPr>
          <p:grpSpPr>
            <a:xfrm>
              <a:off x="7300707" y="3681710"/>
              <a:ext cx="1082256" cy="742848"/>
              <a:chOff x="7111060" y="3099264"/>
              <a:chExt cx="1082256" cy="742848"/>
            </a:xfrm>
          </p:grpSpPr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A2CBE9BF-A936-C275-854F-BD8A3B61DA21}"/>
                  </a:ext>
                </a:extLst>
              </p:cNvPr>
              <p:cNvSpPr/>
              <p:nvPr/>
            </p:nvSpPr>
            <p:spPr bwMode="auto">
              <a:xfrm>
                <a:off x="7235609" y="3140870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582A569-9735-6CEF-BE41-FB02992AE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1060" y="3099264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4520C81E-9A7A-CF6A-DA9C-4389ADED5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250905" y="3283744"/>
                <a:ext cx="811223" cy="545994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35" name="Group 394">
              <a:extLst>
                <a:ext uri="{FF2B5EF4-FFF2-40B4-BE49-F238E27FC236}">
                  <a16:creationId xmlns:a16="http://schemas.microsoft.com/office/drawing/2014/main" id="{10ACC347-09BD-228B-75EE-10D04DECBC0A}"/>
                </a:ext>
              </a:extLst>
            </p:cNvPr>
            <p:cNvGrpSpPr/>
            <p:nvPr/>
          </p:nvGrpSpPr>
          <p:grpSpPr>
            <a:xfrm>
              <a:off x="7734094" y="3038763"/>
              <a:ext cx="1082256" cy="589295"/>
              <a:chOff x="7818290" y="2544430"/>
              <a:chExt cx="1082256" cy="589295"/>
            </a:xfrm>
          </p:grpSpPr>
          <p:grpSp>
            <p:nvGrpSpPr>
              <p:cNvPr id="138" name="Group 390">
                <a:extLst>
                  <a:ext uri="{FF2B5EF4-FFF2-40B4-BE49-F238E27FC236}">
                    <a16:creationId xmlns:a16="http://schemas.microsoft.com/office/drawing/2014/main" id="{27A3979F-AA7A-B37C-2AAC-BCB4440443D1}"/>
                  </a:ext>
                </a:extLst>
              </p:cNvPr>
              <p:cNvGrpSpPr/>
              <p:nvPr/>
            </p:nvGrpSpPr>
            <p:grpSpPr>
              <a:xfrm>
                <a:off x="7818290" y="2544430"/>
                <a:ext cx="1082256" cy="589295"/>
                <a:chOff x="7032478" y="1901494"/>
                <a:chExt cx="1082256" cy="589295"/>
              </a:xfrm>
            </p:grpSpPr>
            <p:sp>
              <p:nvSpPr>
                <p:cNvPr id="140" name="Rounded Rectangle 139">
                  <a:extLst>
                    <a:ext uri="{FF2B5EF4-FFF2-40B4-BE49-F238E27FC236}">
                      <a16:creationId xmlns:a16="http://schemas.microsoft.com/office/drawing/2014/main" id="{76AB8FE9-330B-08FB-E4CC-80458B5D3F31}"/>
                    </a:ext>
                  </a:extLst>
                </p:cNvPr>
                <p:cNvSpPr/>
                <p:nvPr/>
              </p:nvSpPr>
              <p:spPr bwMode="auto">
                <a:xfrm>
                  <a:off x="7147502" y="1933577"/>
                  <a:ext cx="839142" cy="557212"/>
                </a:xfrm>
                <a:prstGeom prst="roundRect">
                  <a:avLst/>
                </a:prstGeom>
                <a:solidFill>
                  <a:srgbClr val="FF0000"/>
                </a:solidFill>
                <a:ln w="25400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F7B991C3-7699-7AE7-2590-87C4EA2C83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32478" y="1901494"/>
                  <a:ext cx="1082256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dirty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Applications/Archives</a:t>
                  </a:r>
                </a:p>
              </p:txBody>
            </p:sp>
          </p:grpSp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FA0E6A00-3F4A-BF46-970A-2FC4BFAA6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7960253" y="2726178"/>
                <a:ext cx="788460" cy="383735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98778DE5-D89C-C9B8-4FC4-15DA13CAD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32093" y="3568302"/>
              <a:ext cx="728494" cy="728494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D405CB3-DE80-D546-4B1A-77D1CF4B3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50616" y="4457583"/>
              <a:ext cx="457200" cy="670662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9D37DF0-91D8-6943-6C9B-7EB3D7D6BF3D}"/>
              </a:ext>
            </a:extLst>
          </p:cNvPr>
          <p:cNvGrpSpPr/>
          <p:nvPr/>
        </p:nvGrpSpPr>
        <p:grpSpPr>
          <a:xfrm>
            <a:off x="7464501" y="772675"/>
            <a:ext cx="3005427" cy="1322463"/>
            <a:chOff x="5970235" y="772675"/>
            <a:chExt cx="3005427" cy="1322463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9FCB4EB1-5E1B-170A-E843-24FE46DF7229}"/>
                </a:ext>
              </a:extLst>
            </p:cNvPr>
            <p:cNvGrpSpPr/>
            <p:nvPr/>
          </p:nvGrpSpPr>
          <p:grpSpPr>
            <a:xfrm>
              <a:off x="5970235" y="772676"/>
              <a:ext cx="3005427" cy="1322462"/>
              <a:chOff x="5970235" y="772676"/>
              <a:chExt cx="3005427" cy="1322462"/>
            </a:xfrm>
          </p:grpSpPr>
          <p:sp>
            <p:nvSpPr>
              <p:cNvPr id="157" name="AutoShape 5">
                <a:extLst>
                  <a:ext uri="{FF2B5EF4-FFF2-40B4-BE49-F238E27FC236}">
                    <a16:creationId xmlns:a16="http://schemas.microsoft.com/office/drawing/2014/main" id="{B44D9E22-0EBB-17B5-7215-94282401F4F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604990" y="772676"/>
                <a:ext cx="2325950" cy="940722"/>
              </a:xfrm>
              <a:prstGeom prst="roundRect">
                <a:avLst>
                  <a:gd name="adj" fmla="val 32106"/>
                </a:avLst>
              </a:prstGeom>
              <a:solidFill>
                <a:schemeClr val="bg1">
                  <a:lumMod val="75000"/>
                </a:schemeClr>
              </a:solidFill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Text Box 379">
                <a:extLst>
                  <a:ext uri="{FF2B5EF4-FFF2-40B4-BE49-F238E27FC236}">
                    <a16:creationId xmlns:a16="http://schemas.microsoft.com/office/drawing/2014/main" id="{1B4D0501-19D4-DECE-CE75-2B4F6FAABB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9488" y="1137664"/>
                <a:ext cx="2326174" cy="5355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Security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Delta-DOR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Systems Architecture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Time Management</a:t>
                </a:r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9AE24D85-4B85-698C-B4FD-A471DDF293E9}"/>
                  </a:ext>
                </a:extLst>
              </p:cNvPr>
              <p:cNvSpPr/>
              <p:nvPr/>
            </p:nvSpPr>
            <p:spPr bwMode="auto">
              <a:xfrm rot="5400000">
                <a:off x="5965797" y="1083083"/>
                <a:ext cx="639192" cy="630315"/>
              </a:xfrm>
              <a:prstGeom prst="arc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070BF376-837C-A1B3-C121-2FF40BA32755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8629098" y="1793297"/>
                <a:ext cx="603682" cy="0"/>
              </a:xfrm>
              <a:prstGeom prst="line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1B5D8E2B-04CB-107A-8EF9-3D00E4C46DD9}"/>
                </a:ext>
              </a:extLst>
            </p:cNvPr>
            <p:cNvSpPr/>
            <p:nvPr/>
          </p:nvSpPr>
          <p:spPr bwMode="auto">
            <a:xfrm>
              <a:off x="7076535" y="772675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Systems Engineering</a:t>
              </a:r>
            </a:p>
          </p:txBody>
        </p:sp>
      </p:grpSp>
      <p:sp>
        <p:nvSpPr>
          <p:cNvPr id="161" name="Rectangle: Rounded Corners 2">
            <a:extLst>
              <a:ext uri="{FF2B5EF4-FFF2-40B4-BE49-F238E27FC236}">
                <a16:creationId xmlns:a16="http://schemas.microsoft.com/office/drawing/2014/main" id="{4DCF29C4-5B8F-4D65-AAB0-28689D560397}"/>
              </a:ext>
            </a:extLst>
          </p:cNvPr>
          <p:cNvSpPr/>
          <p:nvPr/>
        </p:nvSpPr>
        <p:spPr bwMode="auto">
          <a:xfrm>
            <a:off x="6838650" y="1136660"/>
            <a:ext cx="1721045" cy="5668989"/>
          </a:xfrm>
          <a:prstGeom prst="roundRect">
            <a:avLst/>
          </a:prstGeom>
          <a:noFill/>
          <a:ln w="76200">
            <a:solidFill>
              <a:srgbClr val="FF66CC"/>
            </a:solidFill>
            <a:prstDash val="dash"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7666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DC4C07-EBF6-6BF1-4188-B47F8219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/>
              <a:t>SIS Area Standards Overview</a:t>
            </a:r>
            <a:endParaRPr lang="en-US" dirty="0"/>
          </a:p>
        </p:txBody>
      </p:sp>
      <p:sp>
        <p:nvSpPr>
          <p:cNvPr id="1155" name="Content Placeholder 1154">
            <a:extLst>
              <a:ext uri="{FF2B5EF4-FFF2-40B4-BE49-F238E27FC236}">
                <a16:creationId xmlns:a16="http://schemas.microsoft.com/office/drawing/2014/main" id="{637A1E8D-8BD4-BAFB-CE85-A2660C6A5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88231"/>
            <a:ext cx="10523129" cy="5135563"/>
          </a:xfrm>
        </p:spPr>
        <p:txBody>
          <a:bodyPr/>
          <a:lstStyle/>
          <a:p>
            <a:r>
              <a:rPr lang="en-US" sz="2400" dirty="0"/>
              <a:t>Delay Tolerant Networking (DTN)</a:t>
            </a:r>
          </a:p>
          <a:p>
            <a:pPr lvl="1"/>
            <a:r>
              <a:rPr lang="en-US" sz="2200" dirty="0"/>
              <a:t>Primarily concerned with standards enabling DTN operations across space and ground assets in complex multi-hop space missions</a:t>
            </a:r>
          </a:p>
          <a:p>
            <a:pPr lvl="2"/>
            <a:r>
              <a:rPr lang="en-US" sz="2000" dirty="0"/>
              <a:t>Different ongoing activities aimed at consolidating DTN services (e.g., BP, LTP, security, network management, etc.)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CCSDS File Delivery Protocol revisions (CFDP)</a:t>
            </a:r>
          </a:p>
          <a:p>
            <a:pPr lvl="1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Primarily concerned with the maintenance and upgrade of CFDP and related interaction with the underlying protocol layers (e.g., DTN)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Motion Imagery and Applications (MIA)</a:t>
            </a:r>
          </a:p>
          <a:p>
            <a:pPr lvl="1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Primarily concerned with the generation of video streams and their transportation through the CCSDS protocol stack in space missions</a:t>
            </a:r>
          </a:p>
          <a:p>
            <a:pPr lvl="2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Current a special focus in on the interaction of MIA services with the DTN protocol stack</a:t>
            </a:r>
          </a:p>
          <a:p>
            <a:r>
              <a:rPr lang="en-US" sz="2300" dirty="0">
                <a:solidFill>
                  <a:schemeClr val="bg1">
                    <a:lumMod val="75000"/>
                  </a:schemeClr>
                </a:solidFill>
              </a:rPr>
              <a:t>Voice</a:t>
            </a:r>
          </a:p>
          <a:p>
            <a:pPr lvl="1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Primarily concerned with voice applications for manned missions</a:t>
            </a:r>
          </a:p>
          <a:p>
            <a:pPr lvl="2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Currently dormant for lack of activity</a:t>
            </a:r>
          </a:p>
          <a:p>
            <a:pPr lvl="1"/>
            <a:endParaRPr lang="en-US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C6ECA-886B-EC87-BDF6-2B9E243A43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4E576D9-0004-4B5A-A8BD-A069E646B4BA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2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val 101">
            <a:extLst>
              <a:ext uri="{FF2B5EF4-FFF2-40B4-BE49-F238E27FC236}">
                <a16:creationId xmlns:a16="http://schemas.microsoft.com/office/drawing/2014/main" id="{947E411E-DEBE-9716-57D3-82A326FB53B8}"/>
              </a:ext>
            </a:extLst>
          </p:cNvPr>
          <p:cNvSpPr/>
          <p:nvPr/>
        </p:nvSpPr>
        <p:spPr bwMode="auto">
          <a:xfrm>
            <a:off x="1789396" y="5712829"/>
            <a:ext cx="2192598" cy="833169"/>
          </a:xfrm>
          <a:prstGeom prst="ellipse">
            <a:avLst/>
          </a:prstGeom>
          <a:solidFill>
            <a:srgbClr val="92D050"/>
          </a:solidFill>
          <a:ln w="38100">
            <a:noFill/>
            <a:round/>
            <a:headEnd/>
            <a:tailEnd/>
          </a:ln>
        </p:spPr>
        <p:txBody>
          <a:bodyPr wrap="square" rtlCol="0" anchor="ctr"/>
          <a:lstStyle/>
          <a:p>
            <a:pPr algn="ctr"/>
            <a:r>
              <a:rPr lang="en-GB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CCSDS </a:t>
            </a:r>
          </a:p>
          <a:p>
            <a:pPr algn="ctr"/>
            <a:r>
              <a:rPr lang="en-GB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 Spacecraft Protocols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C1A06-1B56-84C2-03B9-46CD220A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900" y="274638"/>
            <a:ext cx="9769500" cy="563562"/>
          </a:xfrm>
        </p:spPr>
        <p:txBody>
          <a:bodyPr/>
          <a:lstStyle/>
          <a:p>
            <a:r>
              <a:rPr lang="en-GB" dirty="0"/>
              <a:t>DTN E2E Enabled Architecture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FE203-EE4B-F968-498F-C1E4C8AA56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2400" y="6473826"/>
            <a:ext cx="2844800" cy="231775"/>
          </a:xfrm>
        </p:spPr>
        <p:txBody>
          <a:bodyPr/>
          <a:lstStyle/>
          <a:p>
            <a:fld id="{C246DBB5-1FC3-4A7F-A21A-11B4D61A50B2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4" name="Straight Connector 151">
            <a:extLst>
              <a:ext uri="{FF2B5EF4-FFF2-40B4-BE49-F238E27FC236}">
                <a16:creationId xmlns:a16="http://schemas.microsoft.com/office/drawing/2014/main" id="{5A46E393-5078-7C24-943E-E6CCA64F8D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40447" y="5683354"/>
            <a:ext cx="3343842" cy="2531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Text Box 57">
            <a:extLst>
              <a:ext uri="{FF2B5EF4-FFF2-40B4-BE49-F238E27FC236}">
                <a16:creationId xmlns:a16="http://schemas.microsoft.com/office/drawing/2014/main" id="{81CBF2D6-5B60-1E7B-346F-3F33E5B05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244" y="5744997"/>
            <a:ext cx="139520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GB" sz="1000" b="1" dirty="0">
                <a:solidFill>
                  <a:srgbClr val="000099"/>
                </a:solidFill>
                <a:latin typeface="Calibri" pitchFamily="34" charset="0"/>
              </a:rPr>
              <a:t>Terrestrial WAN</a:t>
            </a:r>
          </a:p>
        </p:txBody>
      </p:sp>
      <p:sp>
        <p:nvSpPr>
          <p:cNvPr id="30" name="Rectangle 97">
            <a:extLst>
              <a:ext uri="{FF2B5EF4-FFF2-40B4-BE49-F238E27FC236}">
                <a16:creationId xmlns:a16="http://schemas.microsoft.com/office/drawing/2014/main" id="{0119FAE0-50E3-7312-915C-38AB39141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5384" y="1588302"/>
            <a:ext cx="1578460" cy="3866989"/>
          </a:xfrm>
          <a:prstGeom prst="cube">
            <a:avLst>
              <a:gd name="adj" fmla="val 2597"/>
            </a:avLst>
          </a:prstGeom>
          <a:solidFill>
            <a:srgbClr val="B7C6FE">
              <a:lumMod val="50000"/>
              <a:alpha val="49000"/>
            </a:srgbClr>
          </a:solidFill>
          <a:ln w="9525">
            <a:noFill/>
            <a:round/>
            <a:headEnd/>
            <a:tailEnd/>
          </a:ln>
        </p:spPr>
        <p:txBody>
          <a:bodyPr anchor="ctr" anchorCtr="0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  <a:defRPr/>
            </a:pPr>
            <a:endParaRPr kumimoji="1" lang="en-GB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ectangle 668">
            <a:extLst>
              <a:ext uri="{FF2B5EF4-FFF2-40B4-BE49-F238E27FC236}">
                <a16:creationId xmlns:a16="http://schemas.microsoft.com/office/drawing/2014/main" id="{F5BD6490-4602-72AC-9DCC-EF5183D1A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126" y="1679024"/>
            <a:ext cx="1328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1000" b="1" dirty="0">
                <a:solidFill>
                  <a:srgbClr val="000000"/>
                </a:solidFill>
                <a:ea typeface="ＭＳ Ｐゴシック" charset="-128"/>
              </a:rPr>
              <a:t>Space </a:t>
            </a:r>
            <a:br>
              <a:rPr lang="en-US" sz="1000" b="1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1000" b="1" dirty="0">
                <a:solidFill>
                  <a:srgbClr val="000000"/>
                </a:solidFill>
                <a:ea typeface="ＭＳ Ｐゴシック" charset="-128"/>
              </a:rPr>
              <a:t>Routing Node - A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2ED47D07-E2D9-C7F6-EC7C-B4A99EAA7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699" y="5037886"/>
            <a:ext cx="574131" cy="18391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24682C-7454-D2A3-E01D-C678CC7F1313}"/>
              </a:ext>
            </a:extLst>
          </p:cNvPr>
          <p:cNvCxnSpPr>
            <a:cxnSpLocks noChangeShapeType="1"/>
            <a:stCxn id="35" idx="3"/>
            <a:endCxn id="32" idx="0"/>
          </p:cNvCxnSpPr>
          <p:nvPr/>
        </p:nvCxnSpPr>
        <p:spPr bwMode="auto">
          <a:xfrm>
            <a:off x="4115969" y="3832051"/>
            <a:ext cx="9596" cy="120583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" name="Text Box 12">
            <a:extLst>
              <a:ext uri="{FF2B5EF4-FFF2-40B4-BE49-F238E27FC236}">
                <a16:creationId xmlns:a16="http://schemas.microsoft.com/office/drawing/2014/main" id="{45B842C5-9B29-21E1-1A94-FCD36DE1D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699" y="4821987"/>
            <a:ext cx="574131" cy="18391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C65848D-0C77-414C-A10A-EB5A92A05947}"/>
              </a:ext>
            </a:extLst>
          </p:cNvPr>
          <p:cNvSpPr/>
          <p:nvPr/>
        </p:nvSpPr>
        <p:spPr bwMode="auto">
          <a:xfrm>
            <a:off x="3847245" y="3112385"/>
            <a:ext cx="1276252" cy="824729"/>
          </a:xfrm>
          <a:prstGeom prst="rect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B0F64B4A-E07F-FF5A-4265-1C2F6BD2C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437" y="3582568"/>
            <a:ext cx="994735" cy="29266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</a:br>
            <a: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36" name="Magnetic Disk 18">
            <a:extLst>
              <a:ext uri="{FF2B5EF4-FFF2-40B4-BE49-F238E27FC236}">
                <a16:creationId xmlns:a16="http://schemas.microsoft.com/office/drawing/2014/main" id="{3B208BED-E195-29DF-1976-6F4837BB4670}"/>
              </a:ext>
            </a:extLst>
          </p:cNvPr>
          <p:cNvSpPr/>
          <p:nvPr/>
        </p:nvSpPr>
        <p:spPr>
          <a:xfrm>
            <a:off x="4320673" y="3133179"/>
            <a:ext cx="268674" cy="361430"/>
          </a:xfrm>
          <a:prstGeom prst="flowChartMagneticDisk">
            <a:avLst/>
          </a:prstGeom>
          <a:solidFill>
            <a:srgbClr val="FFFFFF"/>
          </a:solidFill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  <a:effectLst/>
        </p:spPr>
        <p:txBody>
          <a:bodyPr anchor="ctr" anchorCtr="0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  <a:defRPr/>
            </a:pPr>
            <a:endParaRPr kumimoji="0" lang="en-US" sz="67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7" name="Elbow Connector 274">
            <a:extLst>
              <a:ext uri="{FF2B5EF4-FFF2-40B4-BE49-F238E27FC236}">
                <a16:creationId xmlns:a16="http://schemas.microsoft.com/office/drawing/2014/main" id="{6863B095-6105-1DB3-7509-82A927C0A1D6}"/>
              </a:ext>
            </a:extLst>
          </p:cNvPr>
          <p:cNvCxnSpPr>
            <a:cxnSpLocks noChangeShapeType="1"/>
            <a:stCxn id="36" idx="4"/>
            <a:endCxn id="35" idx="7"/>
          </p:cNvCxnSpPr>
          <p:nvPr/>
        </p:nvCxnSpPr>
        <p:spPr bwMode="auto">
          <a:xfrm>
            <a:off x="4589347" y="3313893"/>
            <a:ext cx="230292" cy="311854"/>
          </a:xfrm>
          <a:prstGeom prst="bentConnector2">
            <a:avLst/>
          </a:prstGeom>
          <a:noFill/>
          <a:ln w="19050">
            <a:solidFill>
              <a:srgbClr val="000000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Elbow Connector 15">
            <a:extLst>
              <a:ext uri="{FF2B5EF4-FFF2-40B4-BE49-F238E27FC236}">
                <a16:creationId xmlns:a16="http://schemas.microsoft.com/office/drawing/2014/main" id="{3B31DB88-C1C7-AD8B-44B7-DCD8C0862D90}"/>
              </a:ext>
            </a:extLst>
          </p:cNvPr>
          <p:cNvCxnSpPr>
            <a:cxnSpLocks noChangeShapeType="1"/>
            <a:stCxn id="36" idx="2"/>
            <a:endCxn id="35" idx="1"/>
          </p:cNvCxnSpPr>
          <p:nvPr/>
        </p:nvCxnSpPr>
        <p:spPr bwMode="auto">
          <a:xfrm rot="10800000" flipV="1">
            <a:off x="4115969" y="3313893"/>
            <a:ext cx="204704" cy="311854"/>
          </a:xfrm>
          <a:prstGeom prst="bentConnector2">
            <a:avLst/>
          </a:prstGeom>
          <a:noFill/>
          <a:ln w="19050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" name="Text Box 15">
            <a:extLst>
              <a:ext uri="{FF2B5EF4-FFF2-40B4-BE49-F238E27FC236}">
                <a16:creationId xmlns:a16="http://schemas.microsoft.com/office/drawing/2014/main" id="{9E52D79B-26FF-D761-9419-DF02CBA44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897" y="3945598"/>
            <a:ext cx="570933" cy="18391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40" name="Text Box 15">
            <a:extLst>
              <a:ext uri="{FF2B5EF4-FFF2-40B4-BE49-F238E27FC236}">
                <a16:creationId xmlns:a16="http://schemas.microsoft.com/office/drawing/2014/main" id="{86598B90-EA0F-BD6E-1573-6BD61D02F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695" y="4599692"/>
            <a:ext cx="574132" cy="18391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23490" rIns="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A3CE6DC-781D-7DB4-ED4B-52752A17EA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21238" y="3832050"/>
            <a:ext cx="0" cy="121223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Text Box 15">
            <a:extLst>
              <a:ext uri="{FF2B5EF4-FFF2-40B4-BE49-F238E27FC236}">
                <a16:creationId xmlns:a16="http://schemas.microsoft.com/office/drawing/2014/main" id="{7B6B121D-B379-D078-C680-6951E8B65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0965" y="4380594"/>
            <a:ext cx="572532" cy="18551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id="{351D550B-0297-859E-CD14-1B6F78FE4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167" y="3945598"/>
            <a:ext cx="570934" cy="18391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 b="1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EB20E9FE-B26E-7B66-79AE-1C82FD80F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7767" y="4163096"/>
            <a:ext cx="572532" cy="18391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D403502F-07E3-595E-8709-B7342C3EC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969" y="4821987"/>
            <a:ext cx="580528" cy="18391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C &amp; S</a:t>
            </a:r>
            <a:endParaRPr lang="en-US" sz="675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F05292BD-9C5B-1DA8-B06B-48B1C38A1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969" y="4599692"/>
            <a:ext cx="578929" cy="18391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12577B13-FC09-8027-9211-9050385B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9769" y="5045883"/>
            <a:ext cx="580528" cy="18391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X-band</a:t>
            </a:r>
            <a:endParaRPr lang="en-US" sz="675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" name="TextBox 152">
            <a:extLst>
              <a:ext uri="{FF2B5EF4-FFF2-40B4-BE49-F238E27FC236}">
                <a16:creationId xmlns:a16="http://schemas.microsoft.com/office/drawing/2014/main" id="{5E4F5B25-3F24-2286-A206-C5D1DEA67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502" y="5765051"/>
            <a:ext cx="12570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IP-based Network</a:t>
            </a:r>
          </a:p>
        </p:txBody>
      </p:sp>
      <p:cxnSp>
        <p:nvCxnSpPr>
          <p:cNvPr id="64" name="Straight Connector 264">
            <a:extLst>
              <a:ext uri="{FF2B5EF4-FFF2-40B4-BE49-F238E27FC236}">
                <a16:creationId xmlns:a16="http://schemas.microsoft.com/office/drawing/2014/main" id="{46A7E63E-0D1A-9351-020F-05BD77F0EB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76945" y="5215402"/>
            <a:ext cx="0" cy="46298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8DA6E57-82C6-664C-B7E1-C0EF9B997B33}"/>
              </a:ext>
            </a:extLst>
          </p:cNvPr>
          <p:cNvGrpSpPr/>
          <p:nvPr/>
        </p:nvGrpSpPr>
        <p:grpSpPr>
          <a:xfrm>
            <a:off x="8651772" y="1595098"/>
            <a:ext cx="970746" cy="3857394"/>
            <a:chOff x="7376842" y="1588300"/>
            <a:chExt cx="970746" cy="3857394"/>
          </a:xfrm>
        </p:grpSpPr>
        <p:sp>
          <p:nvSpPr>
            <p:cNvPr id="63" name="Rectangle 97">
              <a:extLst>
                <a:ext uri="{FF2B5EF4-FFF2-40B4-BE49-F238E27FC236}">
                  <a16:creationId xmlns:a16="http://schemas.microsoft.com/office/drawing/2014/main" id="{7029FA09-9654-B5D7-367D-7DB646144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6842" y="1588300"/>
              <a:ext cx="970746" cy="3857394"/>
            </a:xfrm>
            <a:prstGeom prst="cube">
              <a:avLst>
                <a:gd name="adj" fmla="val 3986"/>
              </a:avLst>
            </a:prstGeom>
            <a:solidFill>
              <a:srgbClr val="B7C6FE">
                <a:lumMod val="50000"/>
                <a:alpha val="49000"/>
              </a:srgbClr>
            </a:solidFill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endParaRPr kumimoji="1" lang="en-GB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" name="TextBox 77">
              <a:extLst>
                <a:ext uri="{FF2B5EF4-FFF2-40B4-BE49-F238E27FC236}">
                  <a16:creationId xmlns:a16="http://schemas.microsoft.com/office/drawing/2014/main" id="{584AFF70-4DED-C09C-E61C-05731267D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4718" y="3634036"/>
              <a:ext cx="489197" cy="359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0">
              <a:spAutoFit/>
            </a:bodyPr>
            <a:lstStyle>
              <a:defPPr>
                <a:defRPr lang="en-US"/>
              </a:defPPr>
              <a:lvl1pPr algn="ctr">
                <a:defRPr sz="800" b="1">
                  <a:solidFill>
                    <a:srgbClr val="0079A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79A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To</a:t>
              </a:r>
            </a:p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79A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VC X</a:t>
              </a:r>
            </a:p>
          </p:txBody>
        </p:sp>
        <p:sp>
          <p:nvSpPr>
            <p:cNvPr id="66" name="Oval 7">
              <a:extLst>
                <a:ext uri="{FF2B5EF4-FFF2-40B4-BE49-F238E27FC236}">
                  <a16:creationId xmlns:a16="http://schemas.microsoft.com/office/drawing/2014/main" id="{CEFAE8FF-F095-B7EC-5879-83EEE167F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868" y="4004278"/>
              <a:ext cx="853912" cy="315352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User File Application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67" name="Magnetic Disk 18">
              <a:extLst>
                <a:ext uri="{FF2B5EF4-FFF2-40B4-BE49-F238E27FC236}">
                  <a16:creationId xmlns:a16="http://schemas.microsoft.com/office/drawing/2014/main" id="{C170438F-DF83-8190-9DD0-6CA7E6C2C147}"/>
                </a:ext>
              </a:extLst>
            </p:cNvPr>
            <p:cNvSpPr/>
            <p:nvPr/>
          </p:nvSpPr>
          <p:spPr>
            <a:xfrm>
              <a:off x="7635922" y="3446631"/>
              <a:ext cx="412607" cy="204704"/>
            </a:xfrm>
            <a:prstGeom prst="flowChartMagneticDisk">
              <a:avLst/>
            </a:prstGeom>
            <a:solidFill>
              <a:srgbClr val="FFFFFF"/>
            </a:solidFill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  <a:effectLst/>
          </p:spPr>
          <p:txBody>
            <a:bodyPr anchor="ctr" anchorCtr="0"/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endParaRPr kumimoji="0" lang="en-US" sz="67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Text Box 16">
              <a:extLst>
                <a:ext uri="{FF2B5EF4-FFF2-40B4-BE49-F238E27FC236}">
                  <a16:creationId xmlns:a16="http://schemas.microsoft.com/office/drawing/2014/main" id="{75240566-0B97-85A1-3C0C-74EDD6A82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1952" y="5045883"/>
              <a:ext cx="538948" cy="19031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IP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6C5938D-E2CB-C069-3CBC-3382F26BFD00}"/>
                </a:ext>
              </a:extLst>
            </p:cNvPr>
            <p:cNvCxnSpPr>
              <a:cxnSpLocks noChangeShapeType="1"/>
              <a:stCxn id="66" idx="4"/>
            </p:cNvCxnSpPr>
            <p:nvPr/>
          </p:nvCxnSpPr>
          <p:spPr bwMode="auto">
            <a:xfrm flipH="1">
              <a:off x="7800688" y="4319630"/>
              <a:ext cx="43136" cy="7401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0" name="Text Box 15">
              <a:extLst>
                <a:ext uri="{FF2B5EF4-FFF2-40B4-BE49-F238E27FC236}">
                  <a16:creationId xmlns:a16="http://schemas.microsoft.com/office/drawing/2014/main" id="{FBD3BF47-4914-25D3-AEBD-BD160850A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1952" y="4601289"/>
              <a:ext cx="538948" cy="1855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675" b="1">
                <a:solidFill>
                  <a:schemeClr val="bg1">
                    <a:lumMod val="9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71" name="Elbow Connector 146">
              <a:extLst>
                <a:ext uri="{FF2B5EF4-FFF2-40B4-BE49-F238E27FC236}">
                  <a16:creationId xmlns:a16="http://schemas.microsoft.com/office/drawing/2014/main" id="{FC1933FF-86F4-C36B-35F1-A7D8E4FCFB77}"/>
                </a:ext>
              </a:extLst>
            </p:cNvPr>
            <p:cNvCxnSpPr>
              <a:cxnSpLocks noChangeShapeType="1"/>
              <a:stCxn id="67" idx="3"/>
              <a:endCxn id="66" idx="0"/>
            </p:cNvCxnSpPr>
            <p:nvPr/>
          </p:nvCxnSpPr>
          <p:spPr bwMode="auto">
            <a:xfrm>
              <a:off x="7842226" y="3651336"/>
              <a:ext cx="1598" cy="35294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2" name="Text Box 15">
              <a:extLst>
                <a:ext uri="{FF2B5EF4-FFF2-40B4-BE49-F238E27FC236}">
                  <a16:creationId xmlns:a16="http://schemas.microsoft.com/office/drawing/2014/main" id="{F5AC46E0-7D64-FFC0-25DC-EC20EA820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5150" y="4377395"/>
              <a:ext cx="537348" cy="183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CFDP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3" name="Text Box 15">
              <a:extLst>
                <a:ext uri="{FF2B5EF4-FFF2-40B4-BE49-F238E27FC236}">
                  <a16:creationId xmlns:a16="http://schemas.microsoft.com/office/drawing/2014/main" id="{5E5CF9FC-180D-73C1-40D2-5C3673CE54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1952" y="4825185"/>
              <a:ext cx="538948" cy="19031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TCP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85" name="Rectangle 673">
            <a:extLst>
              <a:ext uri="{FF2B5EF4-FFF2-40B4-BE49-F238E27FC236}">
                <a16:creationId xmlns:a16="http://schemas.microsoft.com/office/drawing/2014/main" id="{4F450F58-2D71-FED1-C06D-CF24D1BE7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655" y="1750418"/>
            <a:ext cx="1328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1000" b="1" dirty="0">
                <a:solidFill>
                  <a:srgbClr val="000000"/>
                </a:solidFill>
                <a:ea typeface="ＭＳ Ｐゴシック" charset="-128"/>
              </a:rPr>
              <a:t>Space Routing Node MOC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189E34D-19B3-4C9D-A363-0362FD3F724D}"/>
              </a:ext>
            </a:extLst>
          </p:cNvPr>
          <p:cNvGrpSpPr/>
          <p:nvPr/>
        </p:nvGrpSpPr>
        <p:grpSpPr>
          <a:xfrm>
            <a:off x="6424172" y="1588302"/>
            <a:ext cx="1767172" cy="3857394"/>
            <a:chOff x="5430554" y="1588300"/>
            <a:chExt cx="1767172" cy="3857394"/>
          </a:xfrm>
        </p:grpSpPr>
        <p:sp>
          <p:nvSpPr>
            <p:cNvPr id="7" name="Rectangle 97">
              <a:extLst>
                <a:ext uri="{FF2B5EF4-FFF2-40B4-BE49-F238E27FC236}">
                  <a16:creationId xmlns:a16="http://schemas.microsoft.com/office/drawing/2014/main" id="{BE19275F-20AC-6CD9-0853-76FD9B282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554" y="1588300"/>
              <a:ext cx="1767172" cy="3857394"/>
            </a:xfrm>
            <a:prstGeom prst="cube">
              <a:avLst>
                <a:gd name="adj" fmla="val 3986"/>
              </a:avLst>
            </a:prstGeom>
            <a:solidFill>
              <a:srgbClr val="E6D45E"/>
            </a:solidFill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endParaRPr kumimoji="1" lang="en-GB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" name="Rectangle 669">
              <a:extLst>
                <a:ext uri="{FF2B5EF4-FFF2-40B4-BE49-F238E27FC236}">
                  <a16:creationId xmlns:a16="http://schemas.microsoft.com/office/drawing/2014/main" id="{B4AEADDD-4F1D-3919-2B9D-4BEDF701F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650" y="1748245"/>
              <a:ext cx="132897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1000" b="1" dirty="0">
                  <a:solidFill>
                    <a:srgbClr val="000000"/>
                  </a:solidFill>
                  <a:ea typeface="ＭＳ Ｐゴシック" charset="-128"/>
                </a:rPr>
                <a:t>Ground Station</a:t>
              </a:r>
            </a:p>
          </p:txBody>
        </p: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B58686C8-B369-3B94-DD3D-8A5656C83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0112" y="5041085"/>
              <a:ext cx="575731" cy="1839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X-band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" name="Text Box 16">
              <a:extLst>
                <a:ext uri="{FF2B5EF4-FFF2-40B4-BE49-F238E27FC236}">
                  <a16:creationId xmlns:a16="http://schemas.microsoft.com/office/drawing/2014/main" id="{A9F12395-F62D-5F56-5CF2-EB8D7902A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1777" y="5042684"/>
              <a:ext cx="901978" cy="1823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IP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FFCB5BD-852A-6C1C-A1D2-485DA635A8F0}"/>
                </a:ext>
              </a:extLst>
            </p:cNvPr>
            <p:cNvCxnSpPr>
              <a:cxnSpLocks noChangeShapeType="1"/>
              <a:stCxn id="19" idx="3"/>
              <a:endCxn id="11" idx="0"/>
            </p:cNvCxnSpPr>
            <p:nvPr/>
          </p:nvCxnSpPr>
          <p:spPr bwMode="auto">
            <a:xfrm>
              <a:off x="5775991" y="3229133"/>
              <a:ext cx="31986" cy="18119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4BB3F41-3231-4B19-20F8-167DA8E1E77D}"/>
                </a:ext>
              </a:extLst>
            </p:cNvPr>
            <p:cNvCxnSpPr>
              <a:cxnSpLocks noChangeShapeType="1"/>
              <a:stCxn id="18" idx="5"/>
            </p:cNvCxnSpPr>
            <p:nvPr/>
          </p:nvCxnSpPr>
          <p:spPr bwMode="auto">
            <a:xfrm>
              <a:off x="6510047" y="4482946"/>
              <a:ext cx="0" cy="5597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5C952952-ADF1-C788-09D7-A8866682A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1777" y="4825186"/>
              <a:ext cx="901978" cy="1823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TCP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C5EBBAC6-D951-8D30-FBBB-5E56F8DE5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0112" y="4825185"/>
              <a:ext cx="575731" cy="183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C &amp; S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A7269625-81EF-632D-0FD4-6F46EC1EF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1778" y="4604489"/>
              <a:ext cx="574132" cy="183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CSTS-FF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" name="Oval 7">
              <a:extLst>
                <a:ext uri="{FF2B5EF4-FFF2-40B4-BE49-F238E27FC236}">
                  <a16:creationId xmlns:a16="http://schemas.microsoft.com/office/drawing/2014/main" id="{0AE531D7-4AFA-DCDE-CDAC-3BC179675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0846" y="4228664"/>
              <a:ext cx="994735" cy="29906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CSTS F-Frame</a:t>
              </a:r>
            </a:p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Production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id="{A84EC8D5-56D4-E744-69F3-9EE9D0483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0460" y="2981249"/>
              <a:ext cx="994735" cy="291064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Bundle Agent</a:t>
              </a:r>
              <a:b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</a:b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(Router/S&amp;F)</a:t>
              </a:r>
            </a:p>
          </p:txBody>
        </p:sp>
        <p:sp>
          <p:nvSpPr>
            <p:cNvPr id="20" name="Magnetic Disk 18">
              <a:extLst>
                <a:ext uri="{FF2B5EF4-FFF2-40B4-BE49-F238E27FC236}">
                  <a16:creationId xmlns:a16="http://schemas.microsoft.com/office/drawing/2014/main" id="{002FBBD0-28BE-BF12-7A12-CA215C79A6E3}"/>
                </a:ext>
              </a:extLst>
            </p:cNvPr>
            <p:cNvSpPr/>
            <p:nvPr/>
          </p:nvSpPr>
          <p:spPr>
            <a:xfrm>
              <a:off x="5980696" y="2531860"/>
              <a:ext cx="270273" cy="361430"/>
            </a:xfrm>
            <a:prstGeom prst="flowChartMagneticDisk">
              <a:avLst/>
            </a:prstGeom>
            <a:solidFill>
              <a:srgbClr val="FFFFFF"/>
            </a:solidFill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  <a:effectLst/>
          </p:spPr>
          <p:txBody>
            <a:bodyPr anchor="ctr" anchorCtr="0"/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endParaRPr kumimoji="0" lang="en-US" sz="67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" name="Elbow Connector 274">
              <a:extLst>
                <a:ext uri="{FF2B5EF4-FFF2-40B4-BE49-F238E27FC236}">
                  <a16:creationId xmlns:a16="http://schemas.microsoft.com/office/drawing/2014/main" id="{869F0959-31EB-2CD2-AA7D-F30CCE18A875}"/>
                </a:ext>
              </a:extLst>
            </p:cNvPr>
            <p:cNvCxnSpPr>
              <a:cxnSpLocks noChangeShapeType="1"/>
              <a:stCxn id="20" idx="4"/>
              <a:endCxn id="19" idx="7"/>
            </p:cNvCxnSpPr>
            <p:nvPr/>
          </p:nvCxnSpPr>
          <p:spPr bwMode="auto">
            <a:xfrm>
              <a:off x="6250969" y="2712575"/>
              <a:ext cx="228694" cy="310254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Elbow Connector 15">
              <a:extLst>
                <a:ext uri="{FF2B5EF4-FFF2-40B4-BE49-F238E27FC236}">
                  <a16:creationId xmlns:a16="http://schemas.microsoft.com/office/drawing/2014/main" id="{6ED193DB-A580-1395-213D-0FBEA46D83B5}"/>
                </a:ext>
              </a:extLst>
            </p:cNvPr>
            <p:cNvCxnSpPr>
              <a:cxnSpLocks noChangeShapeType="1"/>
              <a:stCxn id="20" idx="2"/>
              <a:endCxn id="19" idx="1"/>
            </p:cNvCxnSpPr>
            <p:nvPr/>
          </p:nvCxnSpPr>
          <p:spPr bwMode="auto">
            <a:xfrm rot="10800000" flipV="1">
              <a:off x="5775992" y="2712575"/>
              <a:ext cx="204704" cy="310254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Text Box 15">
              <a:extLst>
                <a:ext uri="{FF2B5EF4-FFF2-40B4-BE49-F238E27FC236}">
                  <a16:creationId xmlns:a16="http://schemas.microsoft.com/office/drawing/2014/main" id="{20FA332D-6234-B2F3-3C8F-A8569A651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718" y="3779276"/>
              <a:ext cx="572532" cy="183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ENCAP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4" name="Text Box 15">
              <a:extLst>
                <a:ext uri="{FF2B5EF4-FFF2-40B4-BE49-F238E27FC236}">
                  <a16:creationId xmlns:a16="http://schemas.microsoft.com/office/drawing/2014/main" id="{E8B80544-2CAF-D5F1-9EAB-4409B1697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0921" y="3342678"/>
              <a:ext cx="570933" cy="1855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675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5" name="Text Box 15">
              <a:extLst>
                <a:ext uri="{FF2B5EF4-FFF2-40B4-BE49-F238E27FC236}">
                  <a16:creationId xmlns:a16="http://schemas.microsoft.com/office/drawing/2014/main" id="{B9B01D4D-1845-3928-13E1-9DAD39D33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4118" y="3560176"/>
              <a:ext cx="570933" cy="1855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LTP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6" name="Text Box 15">
              <a:extLst>
                <a:ext uri="{FF2B5EF4-FFF2-40B4-BE49-F238E27FC236}">
                  <a16:creationId xmlns:a16="http://schemas.microsoft.com/office/drawing/2014/main" id="{679BCD81-21B8-7986-C047-1DD82081E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718" y="3996774"/>
              <a:ext cx="575731" cy="183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USLP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C0D348E-0D13-67A2-8B49-814EC415FC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96220" y="3528193"/>
              <a:ext cx="0" cy="12969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422B950-81EB-1B40-0BFC-70FBBCDFCA7F}"/>
                </a:ext>
              </a:extLst>
            </p:cNvPr>
            <p:cNvCxnSpPr>
              <a:cxnSpLocks noChangeShapeType="1"/>
              <a:stCxn id="19" idx="5"/>
            </p:cNvCxnSpPr>
            <p:nvPr/>
          </p:nvCxnSpPr>
          <p:spPr bwMode="auto">
            <a:xfrm>
              <a:off x="6479663" y="3229133"/>
              <a:ext cx="0" cy="1503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Text Box 15">
              <a:extLst>
                <a:ext uri="{FF2B5EF4-FFF2-40B4-BE49-F238E27FC236}">
                  <a16:creationId xmlns:a16="http://schemas.microsoft.com/office/drawing/2014/main" id="{62964C6F-5F72-950C-7A6C-518F03811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2974" y="3342678"/>
              <a:ext cx="890783" cy="1855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675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9" name="TextBox 76">
              <a:extLst>
                <a:ext uri="{FF2B5EF4-FFF2-40B4-BE49-F238E27FC236}">
                  <a16:creationId xmlns:a16="http://schemas.microsoft.com/office/drawing/2014/main" id="{E52D3DB5-ECB9-349A-388B-30350BC00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6829" y="3548266"/>
              <a:ext cx="627001" cy="359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0"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79A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To</a:t>
              </a:r>
            </a:p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79A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VC X&amp;Z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C6ED1CE-AA92-53E3-7B99-9A1ECAB9AE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96220" y="3528193"/>
              <a:ext cx="0" cy="12969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87" name="TextBox 76">
            <a:extLst>
              <a:ext uri="{FF2B5EF4-FFF2-40B4-BE49-F238E27FC236}">
                <a16:creationId xmlns:a16="http://schemas.microsoft.com/office/drawing/2014/main" id="{707DBA41-6AB8-7878-A109-F330D51E7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999" y="2606309"/>
            <a:ext cx="506424" cy="35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79A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From</a:t>
            </a: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79A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VC X</a:t>
            </a:r>
          </a:p>
        </p:txBody>
      </p:sp>
      <p:sp>
        <p:nvSpPr>
          <p:cNvPr id="88" name="Magnetic Disk 18">
            <a:extLst>
              <a:ext uri="{FF2B5EF4-FFF2-40B4-BE49-F238E27FC236}">
                <a16:creationId xmlns:a16="http://schemas.microsoft.com/office/drawing/2014/main" id="{7297C88C-777C-4CFB-3D86-4217EEA09CAE}"/>
              </a:ext>
            </a:extLst>
          </p:cNvPr>
          <p:cNvSpPr/>
          <p:nvPr/>
        </p:nvSpPr>
        <p:spPr>
          <a:xfrm>
            <a:off x="3882478" y="2034491"/>
            <a:ext cx="458985" cy="230292"/>
          </a:xfrm>
          <a:prstGeom prst="flowChartMagneticDisk">
            <a:avLst/>
          </a:prstGeom>
          <a:solidFill>
            <a:srgbClr val="FFFFFF"/>
          </a:solidFill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  <a:effectLst/>
        </p:spPr>
        <p:txBody>
          <a:bodyPr anchor="ctr" anchorCtr="0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  <a:defRPr/>
            </a:pPr>
            <a:endParaRPr kumimoji="0" lang="en-US" sz="135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9" name="Elbow Connector 230">
            <a:extLst>
              <a:ext uri="{FF2B5EF4-FFF2-40B4-BE49-F238E27FC236}">
                <a16:creationId xmlns:a16="http://schemas.microsoft.com/office/drawing/2014/main" id="{D5B849BA-98E1-696B-0D87-33D4964CA533}"/>
              </a:ext>
            </a:extLst>
          </p:cNvPr>
          <p:cNvCxnSpPr>
            <a:cxnSpLocks noChangeShapeType="1"/>
            <a:endCxn id="88" idx="3"/>
          </p:cNvCxnSpPr>
          <p:nvPr/>
        </p:nvCxnSpPr>
        <p:spPr bwMode="auto">
          <a:xfrm rot="16200000" flipV="1">
            <a:off x="3575023" y="2801731"/>
            <a:ext cx="1077899" cy="400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0" name="Oval 7">
            <a:extLst>
              <a:ext uri="{FF2B5EF4-FFF2-40B4-BE49-F238E27FC236}">
                <a16:creationId xmlns:a16="http://schemas.microsoft.com/office/drawing/2014/main" id="{221066EA-A5E1-BBC2-0DBB-123ECDA6D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113" y="2436787"/>
            <a:ext cx="855600" cy="29817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 b="1">
              <a:solidFill>
                <a:srgbClr val="000000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91" name="Text Box 15">
            <a:extLst>
              <a:ext uri="{FF2B5EF4-FFF2-40B4-BE49-F238E27FC236}">
                <a16:creationId xmlns:a16="http://schemas.microsoft.com/office/drawing/2014/main" id="{34F85F05-4B7F-B233-246E-C44557532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906" y="2890091"/>
            <a:ext cx="570933" cy="18391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 b="1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EA73AA6-5103-2B8F-F1B6-EEB3811AED0F}"/>
              </a:ext>
            </a:extLst>
          </p:cNvPr>
          <p:cNvGrpSpPr/>
          <p:nvPr/>
        </p:nvGrpSpPr>
        <p:grpSpPr>
          <a:xfrm>
            <a:off x="1244896" y="1580305"/>
            <a:ext cx="1093889" cy="3828607"/>
            <a:chOff x="1940162" y="1583805"/>
            <a:chExt cx="1093889" cy="3828607"/>
          </a:xfrm>
        </p:grpSpPr>
        <p:sp>
          <p:nvSpPr>
            <p:cNvPr id="50" name="Rectangle 97">
              <a:extLst>
                <a:ext uri="{FF2B5EF4-FFF2-40B4-BE49-F238E27FC236}">
                  <a16:creationId xmlns:a16="http://schemas.microsoft.com/office/drawing/2014/main" id="{EBAC3DA3-F191-6327-404C-8B6A1048A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540" y="1583805"/>
              <a:ext cx="993135" cy="3828607"/>
            </a:xfrm>
            <a:prstGeom prst="cube">
              <a:avLst>
                <a:gd name="adj" fmla="val 4903"/>
              </a:avLst>
            </a:prstGeom>
            <a:solidFill>
              <a:srgbClr val="CCFF66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endParaRPr kumimoji="1" lang="en-GB" b="1" dirty="0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51" name="Rectangle 672">
              <a:extLst>
                <a:ext uri="{FF2B5EF4-FFF2-40B4-BE49-F238E27FC236}">
                  <a16:creationId xmlns:a16="http://schemas.microsoft.com/office/drawing/2014/main" id="{18D98270-4442-6D7E-46DF-24432C221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162" y="1674527"/>
              <a:ext cx="109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1000" b="1" dirty="0">
                  <a:solidFill>
                    <a:srgbClr val="000000"/>
                  </a:solidFill>
                  <a:ea typeface="ＭＳ Ｐゴシック" charset="-128"/>
                </a:rPr>
                <a:t>Space</a:t>
              </a:r>
              <a:br>
                <a:rPr lang="en-US" sz="1000" b="1" dirty="0">
                  <a:solidFill>
                    <a:srgbClr val="000000"/>
                  </a:solidFill>
                  <a:ea typeface="ＭＳ Ｐゴシック" charset="-128"/>
                </a:rPr>
              </a:br>
              <a:r>
                <a:rPr lang="en-US" sz="1000" b="1" dirty="0">
                  <a:solidFill>
                    <a:srgbClr val="000000"/>
                  </a:solidFill>
                  <a:ea typeface="ＭＳ Ｐゴシック" charset="-128"/>
                </a:rPr>
                <a:t>User Node</a:t>
              </a:r>
            </a:p>
          </p:txBody>
        </p:sp>
        <p:sp>
          <p:nvSpPr>
            <p:cNvPr id="52" name="TextBox 76">
              <a:extLst>
                <a:ext uri="{FF2B5EF4-FFF2-40B4-BE49-F238E27FC236}">
                  <a16:creationId xmlns:a16="http://schemas.microsoft.com/office/drawing/2014/main" id="{5076CDB5-3B5A-961A-7CB1-713F4356B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166" y="4073121"/>
              <a:ext cx="506424" cy="359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0"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79A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From</a:t>
              </a:r>
            </a:p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79A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VC Z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796BBCF-5DFB-3A06-45D9-5B42B62E3717}"/>
                </a:ext>
              </a:extLst>
            </p:cNvPr>
            <p:cNvCxnSpPr>
              <a:cxnSpLocks noChangeShapeType="1"/>
              <a:endCxn id="55" idx="0"/>
            </p:cNvCxnSpPr>
            <p:nvPr/>
          </p:nvCxnSpPr>
          <p:spPr bwMode="auto">
            <a:xfrm flipH="1">
              <a:off x="2476711" y="3586067"/>
              <a:ext cx="4000" cy="1448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4" name="Text Box 15">
              <a:extLst>
                <a:ext uri="{FF2B5EF4-FFF2-40B4-BE49-F238E27FC236}">
                  <a16:creationId xmlns:a16="http://schemas.microsoft.com/office/drawing/2014/main" id="{20F6068E-FA1D-F58C-767F-5D9EBA300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9645" y="4596792"/>
              <a:ext cx="574131" cy="1855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USLP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5" name="Text Box 12">
              <a:extLst>
                <a:ext uri="{FF2B5EF4-FFF2-40B4-BE49-F238E27FC236}">
                  <a16:creationId xmlns:a16="http://schemas.microsoft.com/office/drawing/2014/main" id="{EDA2E17B-A397-F8C8-FA31-1B8BD1727A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9645" y="5034988"/>
              <a:ext cx="574131" cy="1823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S-Band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6" name="Text Box 12">
              <a:extLst>
                <a:ext uri="{FF2B5EF4-FFF2-40B4-BE49-F238E27FC236}">
                  <a16:creationId xmlns:a16="http://schemas.microsoft.com/office/drawing/2014/main" id="{99F4A39C-E979-2FD7-F17C-29A95E120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9645" y="4817488"/>
              <a:ext cx="574131" cy="183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Prox-1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57" name="Elbow Connector 246">
              <a:extLst>
                <a:ext uri="{FF2B5EF4-FFF2-40B4-BE49-F238E27FC236}">
                  <a16:creationId xmlns:a16="http://schemas.microsoft.com/office/drawing/2014/main" id="{6D254C24-DA1E-A675-7650-D63EA70A74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77510" y="2962358"/>
              <a:ext cx="3198" cy="32784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8" name="Oval 7">
              <a:extLst>
                <a:ext uri="{FF2B5EF4-FFF2-40B4-BE49-F238E27FC236}">
                  <a16:creationId xmlns:a16="http://schemas.microsoft.com/office/drawing/2014/main" id="{407C4EDB-EA46-F870-346D-11DEF3161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514" y="3290203"/>
              <a:ext cx="885186" cy="292364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Space File Application</a:t>
              </a:r>
              <a:endParaRPr lang="en-US" sz="675" b="1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59" name="Text Box 15">
              <a:extLst>
                <a:ext uri="{FF2B5EF4-FFF2-40B4-BE49-F238E27FC236}">
                  <a16:creationId xmlns:a16="http://schemas.microsoft.com/office/drawing/2014/main" id="{86AEE43C-615E-5981-D546-34F377EA7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0446" y="3939501"/>
              <a:ext cx="572532" cy="1839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675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0" name="Text Box 15">
              <a:extLst>
                <a:ext uri="{FF2B5EF4-FFF2-40B4-BE49-F238E27FC236}">
                  <a16:creationId xmlns:a16="http://schemas.microsoft.com/office/drawing/2014/main" id="{D95F162C-D800-81A9-1A2A-1670100F0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1244" y="3720403"/>
              <a:ext cx="570934" cy="183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CFDP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2" name="Magnetic Disk 18">
              <a:extLst>
                <a:ext uri="{FF2B5EF4-FFF2-40B4-BE49-F238E27FC236}">
                  <a16:creationId xmlns:a16="http://schemas.microsoft.com/office/drawing/2014/main" id="{332F99EB-AAB2-CACB-18E9-AEA540C230B9}"/>
                </a:ext>
              </a:extLst>
            </p:cNvPr>
            <p:cNvSpPr/>
            <p:nvPr/>
          </p:nvSpPr>
          <p:spPr>
            <a:xfrm>
              <a:off x="2247218" y="2748058"/>
              <a:ext cx="458986" cy="230292"/>
            </a:xfrm>
            <a:prstGeom prst="flowChartMagneticDisk">
              <a:avLst/>
            </a:prstGeom>
            <a:solidFill>
              <a:srgbClr val="FFFFFF"/>
            </a:solidFill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  <a:effectLst/>
          </p:spPr>
          <p:txBody>
            <a:bodyPr anchor="ctr" anchorCtr="0"/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endParaRPr kumimoji="0" lang="en-US" sz="13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3" name="Text Box 57">
            <a:extLst>
              <a:ext uri="{FF2B5EF4-FFF2-40B4-BE49-F238E27FC236}">
                <a16:creationId xmlns:a16="http://schemas.microsoft.com/office/drawing/2014/main" id="{AF850938-DD2F-8A73-610C-113755843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448" y="5986821"/>
            <a:ext cx="19290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GB" sz="1000" b="1" dirty="0">
                <a:solidFill>
                  <a:srgbClr val="000099"/>
                </a:solidFill>
                <a:latin typeface="Calibri" pitchFamily="34" charset="0"/>
              </a:rPr>
              <a:t>CCSDS Ground-Ground Protocols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E198127-E797-53D8-5B8D-BBCB45AE68AE}"/>
              </a:ext>
            </a:extLst>
          </p:cNvPr>
          <p:cNvGrpSpPr/>
          <p:nvPr/>
        </p:nvGrpSpPr>
        <p:grpSpPr>
          <a:xfrm>
            <a:off x="10011289" y="1628282"/>
            <a:ext cx="1194640" cy="3827009"/>
            <a:chOff x="8865511" y="1639777"/>
            <a:chExt cx="1194640" cy="3827009"/>
          </a:xfrm>
        </p:grpSpPr>
        <p:sp>
          <p:nvSpPr>
            <p:cNvPr id="74" name="Rectangle 97">
              <a:extLst>
                <a:ext uri="{FF2B5EF4-FFF2-40B4-BE49-F238E27FC236}">
                  <a16:creationId xmlns:a16="http://schemas.microsoft.com/office/drawing/2014/main" id="{2F4A9F0F-CBC2-9885-E046-B1FD40057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0262" y="1639777"/>
              <a:ext cx="985139" cy="3827009"/>
            </a:xfrm>
            <a:prstGeom prst="cube">
              <a:avLst>
                <a:gd name="adj" fmla="val 5639"/>
              </a:avLst>
            </a:prstGeom>
            <a:solidFill>
              <a:srgbClr val="CCFF66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endParaRPr kumimoji="1" lang="en-GB" b="1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76" name="Rectangle 671">
              <a:extLst>
                <a:ext uri="{FF2B5EF4-FFF2-40B4-BE49-F238E27FC236}">
                  <a16:creationId xmlns:a16="http://schemas.microsoft.com/office/drawing/2014/main" id="{2E8C96E7-5D9B-9EF3-55AB-D71863DEB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5511" y="1730501"/>
              <a:ext cx="11946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1000" b="1" dirty="0">
                  <a:solidFill>
                    <a:srgbClr val="000000"/>
                  </a:solidFill>
                  <a:ea typeface="ＭＳ Ｐゴシック" charset="-128"/>
                </a:rPr>
                <a:t>Earth</a:t>
              </a:r>
              <a:br>
                <a:rPr lang="en-US" sz="1000" b="1" dirty="0">
                  <a:solidFill>
                    <a:srgbClr val="000000"/>
                  </a:solidFill>
                  <a:ea typeface="ＭＳ Ｐゴシック" charset="-128"/>
                </a:rPr>
              </a:br>
              <a:r>
                <a:rPr lang="en-US" sz="1000" b="1" dirty="0">
                  <a:solidFill>
                    <a:srgbClr val="000000"/>
                  </a:solidFill>
                  <a:ea typeface="ＭＳ Ｐゴシック" charset="-128"/>
                </a:rPr>
                <a:t>User Node</a:t>
              </a:r>
            </a:p>
          </p:txBody>
        </p:sp>
        <p:sp>
          <p:nvSpPr>
            <p:cNvPr id="77" name="TextBox 77">
              <a:extLst>
                <a:ext uri="{FF2B5EF4-FFF2-40B4-BE49-F238E27FC236}">
                  <a16:creationId xmlns:a16="http://schemas.microsoft.com/office/drawing/2014/main" id="{C49D3771-73D1-C90E-0CCE-B664D9A70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59350" y="3691911"/>
              <a:ext cx="510730" cy="359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0">
              <a:spAutoFit/>
            </a:bodyPr>
            <a:lstStyle>
              <a:defPPr>
                <a:defRPr lang="en-US"/>
              </a:defPPr>
              <a:lvl1pPr algn="ctr">
                <a:defRPr sz="800" b="1">
                  <a:solidFill>
                    <a:srgbClr val="0079A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79A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To</a:t>
              </a:r>
            </a:p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79A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VC Z </a:t>
              </a:r>
            </a:p>
          </p:txBody>
        </p:sp>
        <p:sp>
          <p:nvSpPr>
            <p:cNvPr id="78" name="Oval 7">
              <a:extLst>
                <a:ext uri="{FF2B5EF4-FFF2-40B4-BE49-F238E27FC236}">
                  <a16:creationId xmlns:a16="http://schemas.microsoft.com/office/drawing/2014/main" id="{6B7FA4CA-A7D0-81D4-9708-D7D29E233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0451" y="3997177"/>
              <a:ext cx="862796" cy="30976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User File Application</a:t>
              </a:r>
              <a:endParaRPr lang="en-US" sz="675" b="1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79" name="Magnetic Disk 18">
              <a:extLst>
                <a:ext uri="{FF2B5EF4-FFF2-40B4-BE49-F238E27FC236}">
                  <a16:creationId xmlns:a16="http://schemas.microsoft.com/office/drawing/2014/main" id="{2F5269A7-7A3E-D21D-3A9C-49BBB64E6123}"/>
                </a:ext>
              </a:extLst>
            </p:cNvPr>
            <p:cNvSpPr/>
            <p:nvPr/>
          </p:nvSpPr>
          <p:spPr>
            <a:xfrm>
              <a:off x="9225904" y="3480825"/>
              <a:ext cx="412607" cy="206303"/>
            </a:xfrm>
            <a:prstGeom prst="flowChartMagneticDisk">
              <a:avLst/>
            </a:prstGeom>
            <a:solidFill>
              <a:srgbClr val="FFFFFF"/>
            </a:solidFill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  <a:effectLst/>
          </p:spPr>
          <p:txBody>
            <a:bodyPr anchor="ctr" anchorCtr="0"/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endParaRPr kumimoji="0" lang="en-US" sz="67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Text Box 16">
              <a:extLst>
                <a:ext uri="{FF2B5EF4-FFF2-40B4-BE49-F238E27FC236}">
                  <a16:creationId xmlns:a16="http://schemas.microsoft.com/office/drawing/2014/main" id="{7190B95A-E485-6A11-6CB2-A2C9C4F73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7366" y="5068572"/>
              <a:ext cx="538948" cy="1855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IP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9A0F815-9ADC-ABFB-4C58-87FA60475F63}"/>
                </a:ext>
              </a:extLst>
            </p:cNvPr>
            <p:cNvCxnSpPr>
              <a:cxnSpLocks noChangeShapeType="1"/>
              <a:stCxn id="78" idx="4"/>
              <a:endCxn id="80" idx="0"/>
            </p:cNvCxnSpPr>
            <p:nvPr/>
          </p:nvCxnSpPr>
          <p:spPr bwMode="auto">
            <a:xfrm>
              <a:off x="9441849" y="4306937"/>
              <a:ext cx="4991" cy="761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2" name="Text Box 15">
              <a:extLst>
                <a:ext uri="{FF2B5EF4-FFF2-40B4-BE49-F238E27FC236}">
                  <a16:creationId xmlns:a16="http://schemas.microsoft.com/office/drawing/2014/main" id="{AFEA3D2B-81A7-3242-BF4B-47E998949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7366" y="4847876"/>
              <a:ext cx="538948" cy="1855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TCP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" name="Text Box 15">
              <a:extLst>
                <a:ext uri="{FF2B5EF4-FFF2-40B4-BE49-F238E27FC236}">
                  <a16:creationId xmlns:a16="http://schemas.microsoft.com/office/drawing/2014/main" id="{3ABC86B4-86A3-6120-7504-D9BC43DDD1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7366" y="4625581"/>
              <a:ext cx="538948" cy="1839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675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84" name="Text Box 15">
              <a:extLst>
                <a:ext uri="{FF2B5EF4-FFF2-40B4-BE49-F238E27FC236}">
                  <a16:creationId xmlns:a16="http://schemas.microsoft.com/office/drawing/2014/main" id="{25AA959D-F4CC-AAC7-FA46-16E66CCAC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0564" y="4396888"/>
              <a:ext cx="538948" cy="183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CFDP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95" name="Elbow Connector 146">
              <a:extLst>
                <a:ext uri="{FF2B5EF4-FFF2-40B4-BE49-F238E27FC236}">
                  <a16:creationId xmlns:a16="http://schemas.microsoft.com/office/drawing/2014/main" id="{26141BC5-0815-CB85-D84D-EF77D86C14FA}"/>
                </a:ext>
              </a:extLst>
            </p:cNvPr>
            <p:cNvCxnSpPr>
              <a:cxnSpLocks noChangeShapeType="1"/>
              <a:stCxn id="79" idx="3"/>
              <a:endCxn id="78" idx="0"/>
            </p:cNvCxnSpPr>
            <p:nvPr/>
          </p:nvCxnSpPr>
          <p:spPr bwMode="auto">
            <a:xfrm>
              <a:off x="9432207" y="3687128"/>
              <a:ext cx="9642" cy="31004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769E698-4389-0F4F-CC0E-DFB4EA2CA475}"/>
              </a:ext>
            </a:extLst>
          </p:cNvPr>
          <p:cNvGrpSpPr/>
          <p:nvPr/>
        </p:nvGrpSpPr>
        <p:grpSpPr>
          <a:xfrm>
            <a:off x="2724957" y="990609"/>
            <a:ext cx="3380811" cy="4734176"/>
            <a:chOff x="2422940" y="1684159"/>
            <a:chExt cx="4572000" cy="3524542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730FA5F-E4A7-EB21-F47A-E2ADAC2411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66935" y="1849531"/>
              <a:ext cx="1434" cy="335917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CCF5444-4DDF-30D7-4563-0353560033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6919" y="1799879"/>
              <a:ext cx="1434" cy="335917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0836E72-89ED-BB81-9166-9592466EFB84}"/>
                </a:ext>
              </a:extLst>
            </p:cNvPr>
            <p:cNvSpPr txBox="1"/>
            <p:nvPr/>
          </p:nvSpPr>
          <p:spPr>
            <a:xfrm>
              <a:off x="2422940" y="1684159"/>
              <a:ext cx="4572000" cy="1924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endParaRPr lang="en-US" sz="1200" b="1" dirty="0">
                <a:solidFill>
                  <a:srgbClr val="C00000"/>
                </a:solidFill>
                <a:ea typeface="ＭＳ Ｐゴシック" charset="-128"/>
              </a:endParaRPr>
            </a:p>
          </p:txBody>
        </p:sp>
      </p:grpSp>
      <p:sp>
        <p:nvSpPr>
          <p:cNvPr id="105" name="Oval 104">
            <a:extLst>
              <a:ext uri="{FF2B5EF4-FFF2-40B4-BE49-F238E27FC236}">
                <a16:creationId xmlns:a16="http://schemas.microsoft.com/office/drawing/2014/main" id="{00456CB3-FE1E-33FA-C80F-C2CF681D3733}"/>
              </a:ext>
            </a:extLst>
          </p:cNvPr>
          <p:cNvSpPr/>
          <p:nvPr/>
        </p:nvSpPr>
        <p:spPr bwMode="auto">
          <a:xfrm>
            <a:off x="4715148" y="5676252"/>
            <a:ext cx="2192598" cy="833169"/>
          </a:xfrm>
          <a:prstGeom prst="ellipse">
            <a:avLst/>
          </a:prstGeom>
          <a:solidFill>
            <a:srgbClr val="92D050"/>
          </a:solidFill>
          <a:ln w="38100">
            <a:noFill/>
            <a:round/>
            <a:headEnd/>
            <a:tailEnd/>
          </a:ln>
        </p:spPr>
        <p:txBody>
          <a:bodyPr wrap="square" rtlCol="0" anchor="ctr"/>
          <a:lstStyle/>
          <a:p>
            <a:pPr algn="ctr"/>
            <a:r>
              <a:rPr lang="en-GB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CCSDS </a:t>
            </a:r>
          </a:p>
          <a:p>
            <a:pPr algn="ctr"/>
            <a:r>
              <a:rPr lang="en-GB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Space-to-Ground Protocols</a:t>
            </a:r>
          </a:p>
        </p:txBody>
      </p:sp>
      <p:cxnSp>
        <p:nvCxnSpPr>
          <p:cNvPr id="108" name="Elbow Connector 178">
            <a:extLst>
              <a:ext uri="{FF2B5EF4-FFF2-40B4-BE49-F238E27FC236}">
                <a16:creationId xmlns:a16="http://schemas.microsoft.com/office/drawing/2014/main" id="{906F051C-CB4A-AE57-7C2D-455EA69EDF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6112" y="5140237"/>
            <a:ext cx="175690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" name="Elbow Connector 178">
            <a:extLst>
              <a:ext uri="{FF2B5EF4-FFF2-40B4-BE49-F238E27FC236}">
                <a16:creationId xmlns:a16="http://schemas.microsoft.com/office/drawing/2014/main" id="{4FCCA5FD-1239-5320-DA23-8F5D12DB6E2C}"/>
              </a:ext>
            </a:extLst>
          </p:cNvPr>
          <p:cNvCxnSpPr>
            <a:cxnSpLocks noChangeShapeType="1"/>
            <a:stCxn id="47" idx="3"/>
            <a:endCxn id="11" idx="1"/>
          </p:cNvCxnSpPr>
          <p:nvPr/>
        </p:nvCxnSpPr>
        <p:spPr bwMode="auto">
          <a:xfrm flipV="1">
            <a:off x="5120297" y="5133044"/>
            <a:ext cx="1393433" cy="479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5" name="Straight Connector 264">
            <a:extLst>
              <a:ext uri="{FF2B5EF4-FFF2-40B4-BE49-F238E27FC236}">
                <a16:creationId xmlns:a16="http://schemas.microsoft.com/office/drawing/2014/main" id="{D1953F22-F6ED-C2E9-0C6F-E2A0A5314C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575401" y="5229795"/>
            <a:ext cx="0" cy="47473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" name="Straight Connector 157">
            <a:extLst>
              <a:ext uri="{FF2B5EF4-FFF2-40B4-BE49-F238E27FC236}">
                <a16:creationId xmlns:a16="http://schemas.microsoft.com/office/drawing/2014/main" id="{5AB3D88D-0A98-A8E7-4AE1-7D106024FF0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26681" y="5451192"/>
            <a:ext cx="46058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" name="Text Box 15">
            <a:extLst>
              <a:ext uri="{FF2B5EF4-FFF2-40B4-BE49-F238E27FC236}">
                <a16:creationId xmlns:a16="http://schemas.microsoft.com/office/drawing/2014/main" id="{25DDD81F-97E7-8F28-CBAD-C69FC213C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446" y="4363829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4" name="Text Box 15">
            <a:extLst>
              <a:ext uri="{FF2B5EF4-FFF2-40B4-BE49-F238E27FC236}">
                <a16:creationId xmlns:a16="http://schemas.microsoft.com/office/drawing/2014/main" id="{930EEB4A-952A-4E0D-BF66-9AA9A0CDB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2597" y="4373616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327AEE0C-72FF-4ADB-833C-D10C49418DF0}"/>
              </a:ext>
            </a:extLst>
          </p:cNvPr>
          <p:cNvSpPr/>
          <p:nvPr/>
        </p:nvSpPr>
        <p:spPr bwMode="auto">
          <a:xfrm>
            <a:off x="6483319" y="2468216"/>
            <a:ext cx="1644054" cy="824729"/>
          </a:xfrm>
          <a:prstGeom prst="rect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17" name="Oval 7">
            <a:extLst>
              <a:ext uri="{FF2B5EF4-FFF2-40B4-BE49-F238E27FC236}">
                <a16:creationId xmlns:a16="http://schemas.microsoft.com/office/drawing/2014/main" id="{5F7A65DF-5C41-4706-A6D5-BB1B8718A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592" y="2904457"/>
            <a:ext cx="994735" cy="29266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</a:br>
            <a: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118" name="Magnetic Disk 18">
            <a:extLst>
              <a:ext uri="{FF2B5EF4-FFF2-40B4-BE49-F238E27FC236}">
                <a16:creationId xmlns:a16="http://schemas.microsoft.com/office/drawing/2014/main" id="{9D2BEF1F-BD6B-43B6-B198-B8D3BD98801D}"/>
              </a:ext>
            </a:extLst>
          </p:cNvPr>
          <p:cNvSpPr/>
          <p:nvPr/>
        </p:nvSpPr>
        <p:spPr>
          <a:xfrm>
            <a:off x="6947828" y="2455068"/>
            <a:ext cx="268674" cy="361430"/>
          </a:xfrm>
          <a:prstGeom prst="flowChartMagneticDisk">
            <a:avLst/>
          </a:prstGeom>
          <a:solidFill>
            <a:srgbClr val="FFFFFF"/>
          </a:solidFill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  <a:effectLst/>
        </p:spPr>
        <p:txBody>
          <a:bodyPr anchor="ctr" anchorCtr="0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  <a:defRPr/>
            </a:pPr>
            <a:endParaRPr kumimoji="0" lang="en-US" sz="67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9" name="Elbow Connector 274">
            <a:extLst>
              <a:ext uri="{FF2B5EF4-FFF2-40B4-BE49-F238E27FC236}">
                <a16:creationId xmlns:a16="http://schemas.microsoft.com/office/drawing/2014/main" id="{C4FAACA0-2CC1-4CDC-A716-F5625FEED194}"/>
              </a:ext>
            </a:extLst>
          </p:cNvPr>
          <p:cNvCxnSpPr>
            <a:cxnSpLocks noChangeShapeType="1"/>
            <a:stCxn id="118" idx="4"/>
            <a:endCxn id="117" idx="7"/>
          </p:cNvCxnSpPr>
          <p:nvPr/>
        </p:nvCxnSpPr>
        <p:spPr bwMode="auto">
          <a:xfrm>
            <a:off x="7216502" y="2635782"/>
            <a:ext cx="230292" cy="311854"/>
          </a:xfrm>
          <a:prstGeom prst="bentConnector2">
            <a:avLst/>
          </a:prstGeom>
          <a:noFill/>
          <a:ln w="19050">
            <a:solidFill>
              <a:srgbClr val="000000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" name="Elbow Connector 15">
            <a:extLst>
              <a:ext uri="{FF2B5EF4-FFF2-40B4-BE49-F238E27FC236}">
                <a16:creationId xmlns:a16="http://schemas.microsoft.com/office/drawing/2014/main" id="{14D4A9B5-FEE1-4067-9D62-29024941561C}"/>
              </a:ext>
            </a:extLst>
          </p:cNvPr>
          <p:cNvCxnSpPr>
            <a:cxnSpLocks noChangeShapeType="1"/>
            <a:stCxn id="118" idx="2"/>
            <a:endCxn id="117" idx="1"/>
          </p:cNvCxnSpPr>
          <p:nvPr/>
        </p:nvCxnSpPr>
        <p:spPr bwMode="auto">
          <a:xfrm rot="10800000" flipV="1">
            <a:off x="6743124" y="2635782"/>
            <a:ext cx="204704" cy="311854"/>
          </a:xfrm>
          <a:prstGeom prst="bentConnector2">
            <a:avLst/>
          </a:prstGeom>
          <a:noFill/>
          <a:ln w="19050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9115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015E7-ED20-53E1-D788-D8E49C605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701C9C-52FD-04D8-151B-78BA278643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09417" y="57955"/>
            <a:ext cx="6126862" cy="838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Selected Key SIS books that support Lunar Interoperability (1/4)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221419-9D6F-C259-A702-13E6C284F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17821"/>
              </p:ext>
            </p:extLst>
          </p:nvPr>
        </p:nvGraphicFramePr>
        <p:xfrm>
          <a:off x="260711" y="1146486"/>
          <a:ext cx="11670577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455">
                  <a:extLst>
                    <a:ext uri="{9D8B030D-6E8A-4147-A177-3AD203B41FA5}">
                      <a16:colId xmlns:a16="http://schemas.microsoft.com/office/drawing/2014/main" val="844176360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3386035652"/>
                    </a:ext>
                  </a:extLst>
                </a:gridCol>
                <a:gridCol w="1605072">
                  <a:extLst>
                    <a:ext uri="{9D8B030D-6E8A-4147-A177-3AD203B41FA5}">
                      <a16:colId xmlns:a16="http://schemas.microsoft.com/office/drawing/2014/main" val="3778481564"/>
                    </a:ext>
                  </a:extLst>
                </a:gridCol>
                <a:gridCol w="2079054">
                  <a:extLst>
                    <a:ext uri="{9D8B030D-6E8A-4147-A177-3AD203B41FA5}">
                      <a16:colId xmlns:a16="http://schemas.microsoft.com/office/drawing/2014/main" val="478274149"/>
                    </a:ext>
                  </a:extLst>
                </a:gridCol>
                <a:gridCol w="3070103">
                  <a:extLst>
                    <a:ext uri="{9D8B030D-6E8A-4147-A177-3AD203B41FA5}">
                      <a16:colId xmlns:a16="http://schemas.microsoft.com/office/drawing/2014/main" val="3223005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Comments/Benefits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25137"/>
                  </a:ext>
                </a:extLst>
              </a:tr>
              <a:tr h="249206">
                <a:tc>
                  <a:txBody>
                    <a:bodyPr/>
                    <a:lstStyle/>
                    <a:p>
                      <a:r>
                        <a:rPr lang="en-US" sz="1400" dirty="0"/>
                        <a:t>Bundle Protocol Specification (BPv6)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CCSDS 734.2-B-1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Protocol baseline for DTN protocol architecture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Specific CCSDS profile of IETF RFC 5050 to enable DTN operations in space missions and meet store-carry-forward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351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Bundle Protocol Specification (BPv7)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CCSDS 734.2-B-2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 progress</a:t>
                      </a:r>
                    </a:p>
                    <a:p>
                      <a:r>
                        <a:rPr lang="en-US" sz="1400" dirty="0"/>
                        <a:t>(interoperability testing under preparation)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Protocol baseline for DTN protocol architecture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Update of the existing CCSDS blue book so as to define a new CCSDS profile of RFC 9171 and hence allow for more performant DTN operations in space. It is not compatible with the existing CCSDS BP specification.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132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Schedule-Aware Bundle Routing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CCSDS 734.3-B-1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Routing support in DTN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Definition of schedule-aware (i.e. contact-based) routing procedures implemented within BP, to support data distribution over deterministically intermittent links.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94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66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015E7-ED20-53E1-D788-D8E49C605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701C9C-52FD-04D8-151B-78BA278643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09417" y="57955"/>
            <a:ext cx="6126862" cy="838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Selected Key SIS books that support Lunar Interoperability (2/4)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221419-9D6F-C259-A702-13E6C284F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617100"/>
              </p:ext>
            </p:extLst>
          </p:nvPr>
        </p:nvGraphicFramePr>
        <p:xfrm>
          <a:off x="260711" y="1146486"/>
          <a:ext cx="11670577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455">
                  <a:extLst>
                    <a:ext uri="{9D8B030D-6E8A-4147-A177-3AD203B41FA5}">
                      <a16:colId xmlns:a16="http://schemas.microsoft.com/office/drawing/2014/main" val="844176360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3386035652"/>
                    </a:ext>
                  </a:extLst>
                </a:gridCol>
                <a:gridCol w="1605072">
                  <a:extLst>
                    <a:ext uri="{9D8B030D-6E8A-4147-A177-3AD203B41FA5}">
                      <a16:colId xmlns:a16="http://schemas.microsoft.com/office/drawing/2014/main" val="3778481564"/>
                    </a:ext>
                  </a:extLst>
                </a:gridCol>
                <a:gridCol w="2079054">
                  <a:extLst>
                    <a:ext uri="{9D8B030D-6E8A-4147-A177-3AD203B41FA5}">
                      <a16:colId xmlns:a16="http://schemas.microsoft.com/office/drawing/2014/main" val="478274149"/>
                    </a:ext>
                  </a:extLst>
                </a:gridCol>
                <a:gridCol w="3070103">
                  <a:extLst>
                    <a:ext uri="{9D8B030D-6E8A-4147-A177-3AD203B41FA5}">
                      <a16:colId xmlns:a16="http://schemas.microsoft.com/office/drawing/2014/main" val="3223005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Comments/Benefits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25137"/>
                  </a:ext>
                </a:extLst>
              </a:tr>
              <a:tr h="249206">
                <a:tc>
                  <a:txBody>
                    <a:bodyPr/>
                    <a:lstStyle/>
                    <a:p>
                      <a:r>
                        <a:rPr lang="en-US" sz="1400" dirty="0"/>
                        <a:t>Bundle Protocol Security Protocol (</a:t>
                      </a:r>
                      <a:r>
                        <a:rPr lang="en-US" sz="1400" dirty="0" err="1"/>
                        <a:t>BPsec</a:t>
                      </a:r>
                      <a:r>
                        <a:rPr lang="en-US" sz="1400" dirty="0"/>
                        <a:t>) for CCSDS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CCSDS 734.5-B-1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 progress</a:t>
                      </a:r>
                    </a:p>
                    <a:p>
                      <a:r>
                        <a:rPr lang="en-US" sz="1400" dirty="0"/>
                        <a:t>(update after agency review)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Security specification for 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 defines extension blocks to the BP as a CCSDS profile of IETF RFC 9172 to support integrity and confidentiality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351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DTN Network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NA (orange book)</a:t>
                      </a:r>
                    </a:p>
                    <a:p>
                      <a:r>
                        <a:rPr lang="en-US" sz="1400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Network management support in DTN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Definition of the logical architecture of network management ecosystem and related , the data model used to express management directives, the structured syntax used to identify model objects, transport encodings, and a binding to carrying those encodings over the Bundle Protocol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132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Compressed Bundle Status Reporting and Custody Signaling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 (orange book)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BP status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Extension of the CCSDS BPv7 specification to provide report on bundle status (e.g. received, transmitted, etc.) and possible support to end-to-end retransmission and/or in-network reliability (custody transfer as it was in BPv6).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94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1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015E7-ED20-53E1-D788-D8E49C605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701C9C-52FD-04D8-151B-78BA278643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09417" y="57955"/>
            <a:ext cx="6126862" cy="838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Selected Key SIS books that support Lunar Interoperability (3/4)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221419-9D6F-C259-A702-13E6C284F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429614"/>
              </p:ext>
            </p:extLst>
          </p:nvPr>
        </p:nvGraphicFramePr>
        <p:xfrm>
          <a:off x="260711" y="1146486"/>
          <a:ext cx="11670577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455">
                  <a:extLst>
                    <a:ext uri="{9D8B030D-6E8A-4147-A177-3AD203B41FA5}">
                      <a16:colId xmlns:a16="http://schemas.microsoft.com/office/drawing/2014/main" val="844176360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3386035652"/>
                    </a:ext>
                  </a:extLst>
                </a:gridCol>
                <a:gridCol w="1605072">
                  <a:extLst>
                    <a:ext uri="{9D8B030D-6E8A-4147-A177-3AD203B41FA5}">
                      <a16:colId xmlns:a16="http://schemas.microsoft.com/office/drawing/2014/main" val="3778481564"/>
                    </a:ext>
                  </a:extLst>
                </a:gridCol>
                <a:gridCol w="2079054">
                  <a:extLst>
                    <a:ext uri="{9D8B030D-6E8A-4147-A177-3AD203B41FA5}">
                      <a16:colId xmlns:a16="http://schemas.microsoft.com/office/drawing/2014/main" val="478274149"/>
                    </a:ext>
                  </a:extLst>
                </a:gridCol>
                <a:gridCol w="3070103">
                  <a:extLst>
                    <a:ext uri="{9D8B030D-6E8A-4147-A177-3AD203B41FA5}">
                      <a16:colId xmlns:a16="http://schemas.microsoft.com/office/drawing/2014/main" val="3223005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Comments/Benefits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25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DTN Multipoint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 (orange book)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Multipoint delivery (i.e., multicast)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Extension blocks for BP to enable multi-point delivery according to service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732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Bundle in Bundle Encapsulation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NA (orange book)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Transport of a bundle within another bundle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 supports backward compatibility for applications that only support a previous version of the Bundle Protocol (e.g., BPv6 over BPv7) or provides BP-in BP tunnels for QoS and security purposes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029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Bundle Protocol Quality of Service Extensions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NA (orange book)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QoS support in DTN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Definition of quality of service (QoS) extensions for Bundle Protocol and related policies.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87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8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AA827-DE15-75E7-E0BD-984778CF7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9C58B-FE71-38BB-6B56-B885D50EBF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09417" y="57955"/>
            <a:ext cx="5973166" cy="838200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Selected Key SIS books that support Lunar Interoperability (4/4)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B9C594-03E9-F993-58E5-0954BE576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877538"/>
              </p:ext>
            </p:extLst>
          </p:nvPr>
        </p:nvGraphicFramePr>
        <p:xfrm>
          <a:off x="544452" y="1020651"/>
          <a:ext cx="11035621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124">
                  <a:extLst>
                    <a:ext uri="{9D8B030D-6E8A-4147-A177-3AD203B41FA5}">
                      <a16:colId xmlns:a16="http://schemas.microsoft.com/office/drawing/2014/main" val="844176360"/>
                    </a:ext>
                  </a:extLst>
                </a:gridCol>
                <a:gridCol w="1844562">
                  <a:extLst>
                    <a:ext uri="{9D8B030D-6E8A-4147-A177-3AD203B41FA5}">
                      <a16:colId xmlns:a16="http://schemas.microsoft.com/office/drawing/2014/main" val="3386035652"/>
                    </a:ext>
                  </a:extLst>
                </a:gridCol>
                <a:gridCol w="1659659">
                  <a:extLst>
                    <a:ext uri="{9D8B030D-6E8A-4147-A177-3AD203B41FA5}">
                      <a16:colId xmlns:a16="http://schemas.microsoft.com/office/drawing/2014/main" val="3778481564"/>
                    </a:ext>
                  </a:extLst>
                </a:gridCol>
                <a:gridCol w="2149760">
                  <a:extLst>
                    <a:ext uri="{9D8B030D-6E8A-4147-A177-3AD203B41FA5}">
                      <a16:colId xmlns:a16="http://schemas.microsoft.com/office/drawing/2014/main" val="478274149"/>
                    </a:ext>
                  </a:extLst>
                </a:gridCol>
                <a:gridCol w="3174516">
                  <a:extLst>
                    <a:ext uri="{9D8B030D-6E8A-4147-A177-3AD203B41FA5}">
                      <a16:colId xmlns:a16="http://schemas.microsoft.com/office/drawing/2014/main" val="3223005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Comments/Benefits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25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Licklider</a:t>
                      </a:r>
                      <a:r>
                        <a:rPr lang="en-US" sz="1400" dirty="0"/>
                        <a:t> Transmission Protocol (LTP) for CCSDS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CCSDS 734.1-B-1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BP convergence layer protocol for communications over space links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Working underneath BP and on top of EPP/USLP to offer reliable (ARQ-based) or unreliable data communication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94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High Performance Reliability Protocol (HPRP)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 (orange book)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Upgrade of LTP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Revision of the LTP protocol specification to make it more effective from an implementation standpoint and more suitable for high data-rate links. It is not compatible with the existing CCSDS LTP specification.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737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182348"/>
      </p:ext>
    </p:extLst>
  </p:cSld>
  <p:clrMapOvr>
    <a:masterClrMapping/>
  </p:clrMapOvr>
</p:sld>
</file>

<file path=ppt/theme/theme1.xml><?xml version="1.0" encoding="utf-8"?>
<a:theme xmlns:a="http://schemas.openxmlformats.org/drawingml/2006/main" name="TMOD Presentatio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MOD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38100">
          <a:noFill/>
          <a:round/>
          <a:headEnd/>
          <a:tailEnd/>
        </a:ln>
      </a:spPr>
      <a:bodyPr wrap="none" rtlCol="0" anchor="ctr"/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marL="112713" indent="-112713">
          <a:buFont typeface="Wingdings" pitchFamily="2" charset="2"/>
          <a:buChar char=""/>
          <a:defRPr sz="1000" b="1" dirty="0" smtClean="0">
            <a:solidFill>
              <a:srgbClr val="0033CC"/>
            </a:solidFill>
            <a:latin typeface="Arial" charset="0"/>
          </a:defRPr>
        </a:defPPr>
      </a:lstStyle>
    </a:tx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9D5A80822D9540AC75F9114AFD4E97" ma:contentTypeVersion="12" ma:contentTypeDescription="Create a new document." ma:contentTypeScope="" ma:versionID="8adf52a880321263ade3037f1299d018">
  <xsd:schema xmlns:xsd="http://www.w3.org/2001/XMLSchema" xmlns:xs="http://www.w3.org/2001/XMLSchema" xmlns:p="http://schemas.microsoft.com/office/2006/metadata/properties" xmlns:ns2="efcf4563-f9df-4714-87d0-c39560f8b2c9" xmlns:ns3="7bfde3b6-c0df-45eb-9024-bfe384b12525" targetNamespace="http://schemas.microsoft.com/office/2006/metadata/properties" ma:root="true" ma:fieldsID="71ae041bbe128a136b246f60fc5d83e2" ns2:_="" ns3:_="">
    <xsd:import namespace="efcf4563-f9df-4714-87d0-c39560f8b2c9"/>
    <xsd:import namespace="7bfde3b6-c0df-45eb-9024-bfe384b125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Comme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f4563-f9df-4714-87d0-c39560f8b2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omments" ma:index="12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c2283c9-5dc3-4342-a46e-d374fcd978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de3b6-c0df-45eb-9024-bfe384b1252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8dcce72-c3cd-42ec-8445-de63f0aa7b14}" ma:internalName="TaxCatchAll" ma:showField="CatchAllData" ma:web="7bfde3b6-c0df-45eb-9024-bfe384b125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efcf4563-f9df-4714-87d0-c39560f8b2c9" xsi:nil="true"/>
    <lcf76f155ced4ddcb4097134ff3c332f xmlns="efcf4563-f9df-4714-87d0-c39560f8b2c9">
      <Terms xmlns="http://schemas.microsoft.com/office/infopath/2007/PartnerControls"/>
    </lcf76f155ced4ddcb4097134ff3c332f>
    <TaxCatchAll xmlns="7bfde3b6-c0df-45eb-9024-bfe384b12525" xsi:nil="true"/>
  </documentManagement>
</p:properties>
</file>

<file path=customXml/itemProps1.xml><?xml version="1.0" encoding="utf-8"?>
<ds:datastoreItem xmlns:ds="http://schemas.openxmlformats.org/officeDocument/2006/customXml" ds:itemID="{261D7AB5-919E-4CE0-83AC-4C7C51227B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F6FC87-D74C-4BAA-BB6D-BEB87068F9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cf4563-f9df-4714-87d0-c39560f8b2c9"/>
    <ds:schemaRef ds:uri="7bfde3b6-c0df-45eb-9024-bfe384b125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11C06D-A4EB-4D8A-8F2D-9D3FED9006EC}">
  <ds:schemaRefs>
    <ds:schemaRef ds:uri="efcf4563-f9df-4714-87d0-c39560f8b2c9"/>
    <ds:schemaRef ds:uri="http://schemas.microsoft.com/office/infopath/2007/PartnerControls"/>
    <ds:schemaRef ds:uri="http://purl.org/dc/terms/"/>
    <ds:schemaRef ds:uri="http://purl.org/dc/dcmitype/"/>
    <ds:schemaRef ds:uri="7bfde3b6-c0df-45eb-9024-bfe384b12525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1007</Words>
  <Application>Microsoft Office PowerPoint</Application>
  <PresentationFormat>Breitbild</PresentationFormat>
  <Paragraphs>222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Arial Narrow</vt:lpstr>
      <vt:lpstr>Calibri</vt:lpstr>
      <vt:lpstr>ÇlÇr ñæí©</vt:lpstr>
      <vt:lpstr>Times New Roman</vt:lpstr>
      <vt:lpstr>Wingdings</vt:lpstr>
      <vt:lpstr>TMOD Presentations</vt:lpstr>
      <vt:lpstr>PowerPoint-Präsentation</vt:lpstr>
      <vt:lpstr>SIS Area Relative to CCSDS Technical Organization</vt:lpstr>
      <vt:lpstr>SIS Area Standards Overview</vt:lpstr>
      <vt:lpstr>DTN E2E Enabled Architecture</vt:lpstr>
      <vt:lpstr>Selected Key SIS books that support Lunar Interoperability (1/4)</vt:lpstr>
      <vt:lpstr>Selected Key SIS books that support Lunar Interoperability (2/4)</vt:lpstr>
      <vt:lpstr>Selected Key SIS books that support Lunar Interoperability (3/4)</vt:lpstr>
      <vt:lpstr>Selected Key SIS books that support Lunar Interoperability (4/4)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CCSDS Space Data Link Security Protocol (SDLS)  &amp; SDLS Extended Procedures</dc:title>
  <dc:creator>Ignacio Aguilar Sanchez</dc:creator>
  <cp:lastModifiedBy>de Cola, Tomaso</cp:lastModifiedBy>
  <cp:revision>27</cp:revision>
  <dcterms:created xsi:type="dcterms:W3CDTF">2024-04-16T06:35:59Z</dcterms:created>
  <dcterms:modified xsi:type="dcterms:W3CDTF">2024-04-23T14:05:18Z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0x0101000B9D5A80822D9540AC75F9114AFD4E97</vt:lpwstr>
  </property>
  <property fmtid="{D5CDD505-2E9C-101B-9397-08002B2CF9AE}" pid="3" name="MediaServiceImageTags">
    <vt:lpwstr/>
  </property>
</Properties>
</file>