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18288000" cy="10287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ooper Hewitt" panose="020B0604020202020204" charset="0"/>
      <p:regular r:id="rId9"/>
    </p:embeddedFont>
    <p:embeddedFont>
      <p:font typeface="Cooper Hewitt Bold" panose="020B0604020202020204" charset="0"/>
      <p:regular r:id="rId10"/>
    </p:embeddedFont>
    <p:embeddedFont>
      <p:font typeface="Oswald Bold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ableStyles" Target="tableStyle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7010400" y="-18457"/>
            <a:ext cx="11277600" cy="10305456"/>
          </a:xfrm>
          <a:custGeom>
            <a:avLst/>
            <a:gdLst/>
            <a:ahLst/>
            <a:cxnLst/>
            <a:rect l="l" t="t" r="r" b="b"/>
            <a:pathLst>
              <a:path w="5370413" h="6041715">
                <a:moveTo>
                  <a:pt x="5370413" y="0"/>
                </a:moveTo>
                <a:lnTo>
                  <a:pt x="5370413" y="6041715"/>
                </a:lnTo>
                <a:cubicBezTo>
                  <a:pt x="3580275" y="4027810"/>
                  <a:pt x="1790138" y="2013905"/>
                  <a:pt x="0" y="0"/>
                </a:cubicBezTo>
                <a:lnTo>
                  <a:pt x="5370413" y="0"/>
                </a:lnTo>
                <a:close/>
              </a:path>
            </a:pathLst>
          </a:custGeom>
          <a:blipFill>
            <a:blip r:embed="rId2"/>
            <a:stretch>
              <a:fillRect l="-41328" r="-41328"/>
            </a:stretch>
          </a:blipFill>
        </p:spPr>
      </p:sp>
      <p:sp>
        <p:nvSpPr>
          <p:cNvPr id="5" name="AutoShape 5"/>
          <p:cNvSpPr/>
          <p:nvPr/>
        </p:nvSpPr>
        <p:spPr>
          <a:xfrm>
            <a:off x="771957" y="9725894"/>
            <a:ext cx="8115880" cy="0"/>
          </a:xfrm>
          <a:prstGeom prst="line">
            <a:avLst/>
          </a:prstGeom>
          <a:ln w="104775" cap="flat">
            <a:solidFill>
              <a:srgbClr val="6CADD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>
            <a:off x="685296" y="7204229"/>
            <a:ext cx="12530617" cy="2232016"/>
          </a:xfrm>
          <a:custGeom>
            <a:avLst/>
            <a:gdLst/>
            <a:ahLst/>
            <a:cxnLst/>
            <a:rect l="l" t="t" r="r" b="b"/>
            <a:pathLst>
              <a:path w="12530617" h="2232016">
                <a:moveTo>
                  <a:pt x="0" y="0"/>
                </a:moveTo>
                <a:lnTo>
                  <a:pt x="12530617" y="0"/>
                </a:lnTo>
                <a:lnTo>
                  <a:pt x="12530617" y="2232016"/>
                </a:lnTo>
                <a:lnTo>
                  <a:pt x="0" y="22320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50904" y="259708"/>
            <a:ext cx="2027802" cy="405560"/>
          </a:xfrm>
          <a:custGeom>
            <a:avLst/>
            <a:gdLst/>
            <a:ahLst/>
            <a:cxnLst/>
            <a:rect l="l" t="t" r="r" b="b"/>
            <a:pathLst>
              <a:path w="2027802" h="405560">
                <a:moveTo>
                  <a:pt x="0" y="0"/>
                </a:moveTo>
                <a:lnTo>
                  <a:pt x="2027802" y="0"/>
                </a:lnTo>
                <a:lnTo>
                  <a:pt x="2027802" y="405561"/>
                </a:lnTo>
                <a:lnTo>
                  <a:pt x="0" y="4055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920996" y="151297"/>
            <a:ext cx="2159546" cy="513972"/>
          </a:xfrm>
          <a:custGeom>
            <a:avLst/>
            <a:gdLst/>
            <a:ahLst/>
            <a:cxnLst/>
            <a:rect l="l" t="t" r="r" b="b"/>
            <a:pathLst>
              <a:path w="2159546" h="513972">
                <a:moveTo>
                  <a:pt x="0" y="0"/>
                </a:moveTo>
                <a:lnTo>
                  <a:pt x="2159546" y="0"/>
                </a:lnTo>
                <a:lnTo>
                  <a:pt x="2159546" y="513972"/>
                </a:lnTo>
                <a:lnTo>
                  <a:pt x="0" y="51397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092286" y="47961"/>
            <a:ext cx="828710" cy="829056"/>
          </a:xfrm>
          <a:custGeom>
            <a:avLst/>
            <a:gdLst/>
            <a:ahLst/>
            <a:cxnLst/>
            <a:rect l="l" t="t" r="r" b="b"/>
            <a:pathLst>
              <a:path w="828710" h="829056">
                <a:moveTo>
                  <a:pt x="0" y="0"/>
                </a:moveTo>
                <a:lnTo>
                  <a:pt x="828710" y="0"/>
                </a:lnTo>
                <a:lnTo>
                  <a:pt x="828710" y="829056"/>
                </a:lnTo>
                <a:lnTo>
                  <a:pt x="0" y="82905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767165" y="99629"/>
            <a:ext cx="954706" cy="617308"/>
          </a:xfrm>
          <a:custGeom>
            <a:avLst/>
            <a:gdLst/>
            <a:ahLst/>
            <a:cxnLst/>
            <a:rect l="l" t="t" r="r" b="b"/>
            <a:pathLst>
              <a:path w="954706" h="617308">
                <a:moveTo>
                  <a:pt x="0" y="0"/>
                </a:moveTo>
                <a:lnTo>
                  <a:pt x="954706" y="0"/>
                </a:lnTo>
                <a:lnTo>
                  <a:pt x="954706" y="617308"/>
                </a:lnTo>
                <a:lnTo>
                  <a:pt x="0" y="61730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771957" y="1602733"/>
            <a:ext cx="10103195" cy="420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040"/>
              </a:lnSpc>
            </a:pPr>
            <a:r>
              <a:rPr lang="en-US" sz="9200">
                <a:solidFill>
                  <a:srgbClr val="1E1160"/>
                </a:solidFill>
                <a:latin typeface="Oswald Bold"/>
              </a:rPr>
              <a:t>LUNAR INTEROPERABILITY FORUM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71957" y="6177260"/>
            <a:ext cx="6581853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99"/>
              </a:lnSpc>
            </a:pPr>
            <a:r>
              <a:rPr lang="en-US" sz="3999">
                <a:solidFill>
                  <a:srgbClr val="03060B"/>
                </a:solidFill>
                <a:latin typeface="Cooper Hewitt"/>
              </a:rPr>
              <a:t>TUESDAY, 7 MAY 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085548" y="9623106"/>
            <a:ext cx="8115880" cy="0"/>
          </a:xfrm>
          <a:prstGeom prst="line">
            <a:avLst/>
          </a:prstGeom>
          <a:ln w="104775" cap="flat">
            <a:solidFill>
              <a:srgbClr val="4F8BC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258758" y="254210"/>
            <a:ext cx="1724706" cy="344941"/>
          </a:xfrm>
          <a:custGeom>
            <a:avLst/>
            <a:gdLst/>
            <a:ahLst/>
            <a:cxnLst/>
            <a:rect l="l" t="t" r="r" b="b"/>
            <a:pathLst>
              <a:path w="1724706" h="344941">
                <a:moveTo>
                  <a:pt x="0" y="0"/>
                </a:moveTo>
                <a:lnTo>
                  <a:pt x="1724707" y="0"/>
                </a:lnTo>
                <a:lnTo>
                  <a:pt x="1724707" y="344941"/>
                </a:lnTo>
                <a:lnTo>
                  <a:pt x="0" y="3449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983465" y="12152"/>
            <a:ext cx="828710" cy="829056"/>
          </a:xfrm>
          <a:custGeom>
            <a:avLst/>
            <a:gdLst/>
            <a:ahLst/>
            <a:cxnLst/>
            <a:rect l="l" t="t" r="r" b="b"/>
            <a:pathLst>
              <a:path w="828710" h="829056">
                <a:moveTo>
                  <a:pt x="0" y="0"/>
                </a:moveTo>
                <a:lnTo>
                  <a:pt x="828710" y="0"/>
                </a:lnTo>
                <a:lnTo>
                  <a:pt x="828710" y="829056"/>
                </a:lnTo>
                <a:lnTo>
                  <a:pt x="0" y="8290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7279586" y="4705529"/>
            <a:ext cx="4426078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99"/>
              </a:lnSpc>
            </a:pPr>
            <a:r>
              <a:rPr lang="en-US" sz="3999">
                <a:solidFill>
                  <a:srgbClr val="1E1362"/>
                </a:solidFill>
                <a:latin typeface="Cooper Hewitt Bold"/>
              </a:rPr>
              <a:t>KEYNOTE</a:t>
            </a:r>
          </a:p>
        </p:txBody>
      </p:sp>
      <p:sp>
        <p:nvSpPr>
          <p:cNvPr id="6" name="Freeform 6"/>
          <p:cNvSpPr/>
          <p:nvPr/>
        </p:nvSpPr>
        <p:spPr>
          <a:xfrm>
            <a:off x="4708391" y="66358"/>
            <a:ext cx="954706" cy="617308"/>
          </a:xfrm>
          <a:custGeom>
            <a:avLst/>
            <a:gdLst/>
            <a:ahLst/>
            <a:cxnLst/>
            <a:rect l="l" t="t" r="r" b="b"/>
            <a:pathLst>
              <a:path w="954706" h="617308">
                <a:moveTo>
                  <a:pt x="0" y="0"/>
                </a:moveTo>
                <a:lnTo>
                  <a:pt x="954705" y="0"/>
                </a:lnTo>
                <a:lnTo>
                  <a:pt x="954705" y="617308"/>
                </a:lnTo>
                <a:lnTo>
                  <a:pt x="0" y="6173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812175" y="118026"/>
            <a:ext cx="2159546" cy="513972"/>
          </a:xfrm>
          <a:custGeom>
            <a:avLst/>
            <a:gdLst/>
            <a:ahLst/>
            <a:cxnLst/>
            <a:rect l="l" t="t" r="r" b="b"/>
            <a:pathLst>
              <a:path w="2159546" h="513972">
                <a:moveTo>
                  <a:pt x="0" y="0"/>
                </a:moveTo>
                <a:lnTo>
                  <a:pt x="2159546" y="0"/>
                </a:lnTo>
                <a:lnTo>
                  <a:pt x="2159546" y="513972"/>
                </a:lnTo>
                <a:lnTo>
                  <a:pt x="0" y="51397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85548" y="4171950"/>
            <a:ext cx="3961789" cy="971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79"/>
              </a:lnSpc>
            </a:pPr>
            <a:r>
              <a:rPr lang="en-US" sz="6399">
                <a:solidFill>
                  <a:srgbClr val="1E1362"/>
                </a:solidFill>
                <a:latin typeface="Oswald Bold"/>
              </a:rPr>
              <a:t>AGENDA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128414" y="3200400"/>
            <a:ext cx="1151172" cy="971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79"/>
              </a:lnSpc>
            </a:pPr>
            <a:r>
              <a:rPr lang="en-US" sz="6399">
                <a:solidFill>
                  <a:srgbClr val="AD442D"/>
                </a:solidFill>
                <a:latin typeface="Oswald Bold"/>
              </a:rPr>
              <a:t>01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28414" y="5098435"/>
            <a:ext cx="1151172" cy="971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79"/>
              </a:lnSpc>
            </a:pPr>
            <a:r>
              <a:rPr lang="en-US" sz="6399">
                <a:solidFill>
                  <a:srgbClr val="AD442D"/>
                </a:solidFill>
                <a:latin typeface="Oswald Bold"/>
              </a:rPr>
              <a:t>02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260383" y="3200400"/>
            <a:ext cx="1151172" cy="971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79"/>
              </a:lnSpc>
            </a:pPr>
            <a:r>
              <a:rPr lang="en-US" sz="6399">
                <a:solidFill>
                  <a:srgbClr val="AD442D"/>
                </a:solidFill>
                <a:latin typeface="Oswald Bold"/>
              </a:rPr>
              <a:t>04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260383" y="5098435"/>
            <a:ext cx="1151172" cy="971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79"/>
              </a:lnSpc>
            </a:pPr>
            <a:r>
              <a:rPr lang="en-US" sz="6399">
                <a:solidFill>
                  <a:srgbClr val="AD442D"/>
                </a:solidFill>
                <a:latin typeface="Oswald Bold"/>
              </a:rPr>
              <a:t>05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279586" y="2807494"/>
            <a:ext cx="4426078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99"/>
              </a:lnSpc>
            </a:pPr>
            <a:r>
              <a:rPr lang="en-US" sz="3999">
                <a:solidFill>
                  <a:srgbClr val="1E1362"/>
                </a:solidFill>
                <a:latin typeface="Cooper Hewitt Bold"/>
              </a:rPr>
              <a:t>CHECK IN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411555" y="2207419"/>
            <a:ext cx="4426078" cy="2514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99"/>
              </a:lnSpc>
            </a:pPr>
            <a:r>
              <a:rPr lang="en-US" sz="3999">
                <a:solidFill>
                  <a:srgbClr val="1E1362"/>
                </a:solidFill>
                <a:latin typeface="Cooper Hewitt Bold"/>
              </a:rPr>
              <a:t>PANEL TWO: CCSDS ENGINEERING STEERING GROUP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411555" y="4803338"/>
            <a:ext cx="4426078" cy="1914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99"/>
              </a:lnSpc>
            </a:pPr>
            <a:r>
              <a:rPr lang="en-US" sz="3999">
                <a:solidFill>
                  <a:srgbClr val="1E1362"/>
                </a:solidFill>
                <a:latin typeface="Cooper Hewitt Bold"/>
              </a:rPr>
              <a:t>PANEL THREE:</a:t>
            </a:r>
          </a:p>
          <a:p>
            <a:pPr>
              <a:lnSpc>
                <a:spcPts val="4799"/>
              </a:lnSpc>
            </a:pPr>
            <a:r>
              <a:rPr lang="en-US" sz="3999">
                <a:solidFill>
                  <a:srgbClr val="1E1362"/>
                </a:solidFill>
                <a:latin typeface="Cooper Hewitt Bold"/>
              </a:rPr>
              <a:t>INDUSTRY &amp; ACADEMIA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279586" y="3640931"/>
            <a:ext cx="4426078" cy="676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00"/>
              </a:lnSpc>
            </a:pPr>
            <a:r>
              <a:rPr lang="en-US" sz="2000">
                <a:solidFill>
                  <a:srgbClr val="03060B"/>
                </a:solidFill>
                <a:latin typeface="Cooper Hewitt"/>
              </a:rPr>
              <a:t>Welcome - Mr. Sami Asmar, Forum Chair &amp; Dr, Diane Howard, White House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279586" y="5538966"/>
            <a:ext cx="4426078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00"/>
              </a:lnSpc>
            </a:pPr>
            <a:r>
              <a:rPr lang="en-US" sz="2000">
                <a:solidFill>
                  <a:srgbClr val="03060B"/>
                </a:solidFill>
                <a:latin typeface="Cooper Hewitt"/>
              </a:rPr>
              <a:t>Mr. Vint Cert, Google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128414" y="6996470"/>
            <a:ext cx="1151172" cy="971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79"/>
              </a:lnSpc>
            </a:pPr>
            <a:r>
              <a:rPr lang="en-US" sz="6399">
                <a:solidFill>
                  <a:srgbClr val="AD442D"/>
                </a:solidFill>
                <a:latin typeface="Oswald Bold"/>
              </a:rPr>
              <a:t>03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260383" y="6996470"/>
            <a:ext cx="1151172" cy="971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79"/>
              </a:lnSpc>
            </a:pPr>
            <a:r>
              <a:rPr lang="en-US" sz="6399">
                <a:solidFill>
                  <a:srgbClr val="AD442D"/>
                </a:solidFill>
                <a:latin typeface="Oswald Bold"/>
              </a:rPr>
              <a:t>06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279586" y="6603563"/>
            <a:ext cx="4663340" cy="1314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99"/>
              </a:lnSpc>
            </a:pPr>
            <a:r>
              <a:rPr lang="en-US" sz="3999">
                <a:solidFill>
                  <a:srgbClr val="1E1362"/>
                </a:solidFill>
                <a:latin typeface="Cooper Hewitt Bold"/>
              </a:rPr>
              <a:t>PANEL ONE: SPACE AGENCIES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411555" y="6903601"/>
            <a:ext cx="4426078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99"/>
              </a:lnSpc>
            </a:pPr>
            <a:r>
              <a:rPr lang="en-US" sz="3999">
                <a:solidFill>
                  <a:srgbClr val="1E1362"/>
                </a:solidFill>
                <a:latin typeface="Cooper Hewitt Bold"/>
              </a:rPr>
              <a:t>CONCLUSION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085548" y="9623106"/>
            <a:ext cx="8115880" cy="0"/>
          </a:xfrm>
          <a:prstGeom prst="line">
            <a:avLst/>
          </a:prstGeom>
          <a:ln w="104775" cap="flat">
            <a:solidFill>
              <a:srgbClr val="4F8BC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Freeform 7"/>
          <p:cNvSpPr/>
          <p:nvPr/>
        </p:nvSpPr>
        <p:spPr>
          <a:xfrm>
            <a:off x="8260940" y="0"/>
            <a:ext cx="10027060" cy="10172699"/>
          </a:xfrm>
          <a:custGeom>
            <a:avLst/>
            <a:gdLst/>
            <a:ahLst/>
            <a:cxnLst/>
            <a:rect l="l" t="t" r="r" b="b"/>
            <a:pathLst>
              <a:path w="5370413" h="6041715">
                <a:moveTo>
                  <a:pt x="5370413" y="0"/>
                </a:moveTo>
                <a:lnTo>
                  <a:pt x="5370413" y="6041715"/>
                </a:lnTo>
                <a:cubicBezTo>
                  <a:pt x="3580275" y="4027810"/>
                  <a:pt x="1790138" y="2013905"/>
                  <a:pt x="0" y="0"/>
                </a:cubicBezTo>
                <a:lnTo>
                  <a:pt x="5370413" y="0"/>
                </a:lnTo>
                <a:close/>
              </a:path>
            </a:pathLst>
          </a:custGeom>
          <a:blipFill>
            <a:blip r:embed="rId2"/>
            <a:stretch>
              <a:fillRect l="-41328" r="-41328"/>
            </a:stretch>
          </a:blipFill>
        </p:spPr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6350405B-A084-1225-3306-FE4866C61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79D9572D-CC26-1CE8-6113-1E6B5B58C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60</Words>
  <Application>Microsoft Office PowerPoint</Application>
  <PresentationFormat>Custom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Oswald Bold</vt:lpstr>
      <vt:lpstr>Cooper Hewitt</vt:lpstr>
      <vt:lpstr>Arial</vt:lpstr>
      <vt:lpstr>Cooper Hewitt Bold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Lunar Interoperability Forum Template</dc:title>
  <cp:lastModifiedBy>Massaquoi, Amber S</cp:lastModifiedBy>
  <cp:revision>2</cp:revision>
  <dcterms:created xsi:type="dcterms:W3CDTF">2006-08-16T00:00:00Z</dcterms:created>
  <dcterms:modified xsi:type="dcterms:W3CDTF">2024-04-18T19:23:44Z</dcterms:modified>
  <dc:identifier>DAGCl465m6M</dc:identifier>
</cp:coreProperties>
</file>