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62" r:id="rId6"/>
    <p:sldId id="835" r:id="rId7"/>
    <p:sldId id="258" r:id="rId8"/>
    <p:sldId id="259" r:id="rId9"/>
    <p:sldId id="260" r:id="rId10"/>
    <p:sldId id="261" r:id="rId11"/>
    <p:sldId id="836" r:id="rId12"/>
    <p:sldId id="838" r:id="rId13"/>
    <p:sldId id="83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94"/>
  </p:normalViewPr>
  <p:slideViewPr>
    <p:cSldViewPr snapToGrid="0">
      <p:cViewPr>
        <p:scale>
          <a:sx n="118" d="100"/>
          <a:sy n="118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722"/>
            <a:ext cx="12192000" cy="21719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936010"/>
            <a:ext cx="7597775" cy="2492990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CCSDS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Engineering Area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for LIF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128" y="3429000"/>
            <a:ext cx="4387741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Peter Shames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Lunar Interoperability Forum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2400" dirty="0">
                <a:solidFill>
                  <a:srgbClr val="000099"/>
                </a:solidFill>
              </a:rPr>
              <a:t>7 May 2024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(2/2)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52440"/>
              </p:ext>
            </p:extLst>
          </p:nvPr>
        </p:nvGraphicFramePr>
        <p:xfrm>
          <a:off x="609599" y="970037"/>
          <a:ext cx="11168743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CCSDS Cryptographic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352.0-B-2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Recommendations for providing space mission information confidentiality, authentication, or</a:t>
                      </a:r>
                    </a:p>
                    <a:p>
                      <a:r>
                        <a:rPr lang="en-US" dirty="0"/>
                        <a:t>authenticated 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FIPS, NIST, and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Authentication Credentials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357.0-B-1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specification for credentials to be used</a:t>
                      </a:r>
                    </a:p>
                    <a:p>
                      <a:r>
                        <a:rPr lang="en-US" dirty="0"/>
                        <a:t>for authentication by CCSDS missions and ground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IETF X.509, PKI, other RFCs &amp;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Delta-Differential One Way Ranging (Delta-DOR)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506.0-M-2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VLBI technique used with Doppler and ranging data to enhance spacecraft navigation by improving spacecraft angular position in the plane of 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VLBI techniques along with a Quasar catalog that provides a celestial reference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???-G-1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Draft (to be published)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existing frequency and timing standards, including GNSS, clock correlation, and time synchronization methods used in space 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NIST, GPS, IETF RFCs, CCSDS, and other reference &amp; mission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7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Static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329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5685E-4988-12BB-E28F-72AA2DCA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75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Organization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602C1-F627-A844-857B-C5DBA95344AA}"/>
              </a:ext>
            </a:extLst>
          </p:cNvPr>
          <p:cNvSpPr/>
          <p:nvPr/>
        </p:nvSpPr>
        <p:spPr>
          <a:xfrm>
            <a:off x="347327" y="1272231"/>
            <a:ext cx="4704175" cy="513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Member Space Agencies: NASA, ESA, CNES, DLR, JAXA, ISA, CSA, CNSA, INPE, ROSCOSMOS, UKSA 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Management Council (CMC), members are the Heads of Delegation of the 11 civilian space agencies.  Sami </a:t>
            </a:r>
            <a:r>
              <a:rPr lang="en-US" sz="1500" b="1" dirty="0" err="1"/>
              <a:t>Asmar</a:t>
            </a:r>
            <a:r>
              <a:rPr lang="en-US" sz="1500" b="1" dirty="0"/>
              <a:t> (NASA/JPL) is the General Secretary.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Engineering Steering Group (CESG), members consist of the six Area Directors and their Deputies.  Klaus-Juergen Schulz (ESA) is the Chair, Tim Pham (NASA/JPL) is the Deputy Chair.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Area Directors: Systems Engineering  Area, Peter Shames (NASA/JPL); Mission Operations and Information Management Area, Daniel Fischer; (ESA), Cross Support Services Area, Erik Barkley (NASA/JPL), Spacecraft Onboard Services Area, Jonathan Wilmot (NASA); Space Link Services Area, Ignacio Sanchez (ESA); Space Internetworking Services Area, Tomaso de Cola (DLR).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2713F-ADF1-4965-3983-881885B4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7796" r="1790" b="4673"/>
          <a:stretch/>
        </p:blipFill>
        <p:spPr>
          <a:xfrm>
            <a:off x="6459874" y="901401"/>
            <a:ext cx="4961851" cy="587722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DE4C-E00E-B7BE-7006-B1CE87651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6DE6701-7125-43E0-8268-7390181182C0}" type="slidenum">
              <a:rPr lang="en-US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E2E108-E8AD-B5EB-CD65-81EF0E57757D}"/>
              </a:ext>
            </a:extLst>
          </p:cNvPr>
          <p:cNvCxnSpPr>
            <a:cxnSpLocks/>
          </p:cNvCxnSpPr>
          <p:nvPr/>
        </p:nvCxnSpPr>
        <p:spPr>
          <a:xfrm flipV="1">
            <a:off x="4953705" y="1037063"/>
            <a:ext cx="2774090" cy="12003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12BFBB-6AB4-70A6-84E4-1003B83B31F9}"/>
              </a:ext>
            </a:extLst>
          </p:cNvPr>
          <p:cNvCxnSpPr>
            <a:cxnSpLocks/>
          </p:cNvCxnSpPr>
          <p:nvPr/>
        </p:nvCxnSpPr>
        <p:spPr>
          <a:xfrm flipV="1">
            <a:off x="4802736" y="1739590"/>
            <a:ext cx="1935386" cy="14132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3F5AC7-5D95-210F-5C18-7746C6400368}"/>
              </a:ext>
            </a:extLst>
          </p:cNvPr>
          <p:cNvCxnSpPr>
            <a:cxnSpLocks/>
          </p:cNvCxnSpPr>
          <p:nvPr/>
        </p:nvCxnSpPr>
        <p:spPr>
          <a:xfrm flipV="1">
            <a:off x="4802736" y="2495842"/>
            <a:ext cx="1601654" cy="19110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8760528" y="1726647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8635407" y="539108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7070924" y="173996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954256" y="5391080"/>
            <a:ext cx="1722175" cy="966014"/>
            <a:chOff x="5430255" y="5282220"/>
            <a:chExt cx="1965325" cy="9660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5399075" y="173996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5278281" y="539108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611184" y="268472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645278" y="2752237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3718349" y="1748841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3198579" y="199907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587404" y="5391081"/>
            <a:ext cx="1684638" cy="1255261"/>
            <a:chOff x="2063404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2033183" y="174440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2998"/>
            <a:ext cx="8229600" cy="721659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Overview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End-to-End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582686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5368034" y="200868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03402" y="5391080"/>
            <a:ext cx="1609200" cy="983132"/>
            <a:chOff x="379402" y="5282220"/>
            <a:chExt cx="1609200" cy="98313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2173778" y="299737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3014440" y="283088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3093108" y="334771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3127740" y="248774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7561820" y="2813883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290428" y="209319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172205" y="207915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1738064" y="182326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967118" y="1876365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277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280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7494236" y="881536"/>
            <a:ext cx="3005427" cy="1322463"/>
            <a:chOff x="5970235" y="772675"/>
            <a:chExt cx="3005427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2350453" y="100254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D69BD9-6E60-2822-091A-179BD3660350}"/>
              </a:ext>
            </a:extLst>
          </p:cNvPr>
          <p:cNvSpPr/>
          <p:nvPr/>
        </p:nvSpPr>
        <p:spPr bwMode="auto">
          <a:xfrm>
            <a:off x="1651718" y="825392"/>
            <a:ext cx="8807324" cy="4454642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13" grpId="0" animBg="1"/>
      <p:bldP spid="133" grpId="0" animBg="1"/>
      <p:bldP spid="179" grpId="0" animBg="1"/>
      <p:bldP spid="168" grpId="0" animBg="1"/>
      <p:bldP spid="202" grpId="0" animBg="1"/>
      <p:bldP spid="203" grpId="0" animBg="1"/>
      <p:bldP spid="204" grpId="0" animBg="1"/>
      <p:bldP spid="258" grpId="0" animBg="1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9899-2B23-F666-B76C-79A86C84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1453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Systems Engineering Area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Working Group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3DA8-98EA-3927-BB64-9F1A31A5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6723"/>
            <a:ext cx="10972800" cy="5135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Systems Architecture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Systems Architecture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CCSDS end-to-end architecture description documents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Security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Architecture document and implementation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standards for link &amp; network layer, encryption &amp; authentication, certificates, and key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Delta-DOR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precision plane-of-sky position measurements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Time Management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Standards for time exchange, clock correlation, and clock synchronization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DA11-45A3-A297-EF1A-8AE443725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80F091-2D53-C356-FCFF-31FF1E82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988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12087"/>
                </a:solidFill>
                <a:latin typeface="Helvetica" pitchFamily="2" charset="0"/>
              </a:rPr>
              <a:t>(From SCCS-ARD Cross Support Architecture)</a:t>
            </a:r>
            <a:endParaRPr lang="en-US" dirty="0">
              <a:solidFill>
                <a:srgbClr val="012087"/>
              </a:solidFill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3005-1EDD-5715-EE8D-AB35A2283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Straight Connector 151">
            <a:extLst>
              <a:ext uri="{FF2B5EF4-FFF2-40B4-BE49-F238E27FC236}">
                <a16:creationId xmlns:a16="http://schemas.microsoft.com/office/drawing/2014/main" id="{66A5EEF0-6B9D-CE0A-30C3-0768C06C1C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ext Box 57">
            <a:extLst>
              <a:ext uri="{FF2B5EF4-FFF2-40B4-BE49-F238E27FC236}">
                <a16:creationId xmlns:a16="http://schemas.microsoft.com/office/drawing/2014/main" id="{1236B840-0330-2FF1-0F5A-1FA49A8B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4EB4F503-E6AA-EC13-FB98-C5E0BD54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9" name="Rectangle 97">
            <a:extLst>
              <a:ext uri="{FF2B5EF4-FFF2-40B4-BE49-F238E27FC236}">
                <a16:creationId xmlns:a16="http://schemas.microsoft.com/office/drawing/2014/main" id="{83C3E437-48BE-9E0E-D6DA-CA273EA34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10" name="Straight Connector 157">
            <a:extLst>
              <a:ext uri="{FF2B5EF4-FFF2-40B4-BE49-F238E27FC236}">
                <a16:creationId xmlns:a16="http://schemas.microsoft.com/office/drawing/2014/main" id="{C30E99E2-7D37-D9E2-467F-C7AB1E9335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69">
            <a:extLst>
              <a:ext uri="{FF2B5EF4-FFF2-40B4-BE49-F238E27FC236}">
                <a16:creationId xmlns:a16="http://schemas.microsoft.com/office/drawing/2014/main" id="{A369E297-BB99-C7B8-1486-37C45FE9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5D822428-ED2B-E4F2-85A8-C8512566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505BCE5-6A9E-8A25-D228-36F86D31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6412346-3689-2F11-7A8C-261FBE2F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CAB193-16DE-1C82-721A-A9DF3679EA05}"/>
              </a:ext>
            </a:extLst>
          </p:cNvPr>
          <p:cNvCxnSpPr>
            <a:cxnSpLocks noChangeShapeType="1"/>
            <a:stCxn id="21" idx="3"/>
            <a:endCxn id="13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4D9434-B15B-AB3C-EBE9-FE5484A3BE70}"/>
              </a:ext>
            </a:extLst>
          </p:cNvPr>
          <p:cNvCxnSpPr>
            <a:cxnSpLocks noChangeShapeType="1"/>
            <a:stCxn id="20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5">
            <a:extLst>
              <a:ext uri="{FF2B5EF4-FFF2-40B4-BE49-F238E27FC236}">
                <a16:creationId xmlns:a16="http://schemas.microsoft.com/office/drawing/2014/main" id="{EAC1F9E1-F873-3A8A-9F39-A386B80B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644F6D0-FC73-29B6-DDF0-9A07FF00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01E7B41-FA8B-6892-6ECC-0AEE8897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389B0498-9BA4-589B-3E52-F78CC771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E53D6B72-1B26-FCFF-95BB-019065E5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2" name="Magnetic Disk 18">
            <a:extLst>
              <a:ext uri="{FF2B5EF4-FFF2-40B4-BE49-F238E27FC236}">
                <a16:creationId xmlns:a16="http://schemas.microsoft.com/office/drawing/2014/main" id="{F88D25DD-C9C2-74BC-C661-BF1DFCB27814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3" name="Elbow Connector 274">
            <a:extLst>
              <a:ext uri="{FF2B5EF4-FFF2-40B4-BE49-F238E27FC236}">
                <a16:creationId xmlns:a16="http://schemas.microsoft.com/office/drawing/2014/main" id="{D1BB800F-42AE-3B0F-E9BD-FFB9B9A0D09A}"/>
              </a:ext>
            </a:extLst>
          </p:cNvPr>
          <p:cNvCxnSpPr>
            <a:cxnSpLocks noChangeShapeType="1"/>
            <a:stCxn id="22" idx="4"/>
            <a:endCxn id="21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15">
            <a:extLst>
              <a:ext uri="{FF2B5EF4-FFF2-40B4-BE49-F238E27FC236}">
                <a16:creationId xmlns:a16="http://schemas.microsoft.com/office/drawing/2014/main" id="{A84CEF1F-FB21-2BE3-2D91-CF2571A1300E}"/>
              </a:ext>
            </a:extLst>
          </p:cNvPr>
          <p:cNvCxnSpPr>
            <a:cxnSpLocks noChangeShapeType="1"/>
            <a:stCxn id="22" idx="2"/>
            <a:endCxn id="21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15">
            <a:extLst>
              <a:ext uri="{FF2B5EF4-FFF2-40B4-BE49-F238E27FC236}">
                <a16:creationId xmlns:a16="http://schemas.microsoft.com/office/drawing/2014/main" id="{B7ADC5F6-4E9C-3C8A-8F04-CDC13722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7E89C734-1853-9489-6C1A-BF01647C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89BFEA73-F553-7786-81DD-C55358D4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0EB8AFC2-0134-A4C5-3CCB-E0FF08F9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8D9715-8233-A44D-B2B7-8B5BE1BE73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B4AE65-03A4-3920-015A-E01B6034FA43}"/>
              </a:ext>
            </a:extLst>
          </p:cNvPr>
          <p:cNvCxnSpPr>
            <a:cxnSpLocks noChangeShapeType="1"/>
            <a:stCxn id="21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5">
            <a:extLst>
              <a:ext uri="{FF2B5EF4-FFF2-40B4-BE49-F238E27FC236}">
                <a16:creationId xmlns:a16="http://schemas.microsoft.com/office/drawing/2014/main" id="{8DE4170B-C661-7887-FEF8-19EDB6C4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Rectangle 97">
            <a:extLst>
              <a:ext uri="{FF2B5EF4-FFF2-40B4-BE49-F238E27FC236}">
                <a16:creationId xmlns:a16="http://schemas.microsoft.com/office/drawing/2014/main" id="{76A80DA2-202B-9D27-E5FA-0D37590E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668">
            <a:extLst>
              <a:ext uri="{FF2B5EF4-FFF2-40B4-BE49-F238E27FC236}">
                <a16:creationId xmlns:a16="http://schemas.microsoft.com/office/drawing/2014/main" id="{872EF2A7-69B8-A21D-C4F9-C9BCC7B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80A46ECD-4645-F227-A1E7-AD72D7E1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96A6CD-41E7-1363-29D0-C7FB3806030A}"/>
              </a:ext>
            </a:extLst>
          </p:cNvPr>
          <p:cNvCxnSpPr>
            <a:cxnSpLocks noChangeShapeType="1"/>
            <a:stCxn id="37" idx="3"/>
            <a:endCxn id="34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2">
            <a:extLst>
              <a:ext uri="{FF2B5EF4-FFF2-40B4-BE49-F238E27FC236}">
                <a16:creationId xmlns:a16="http://schemas.microsoft.com/office/drawing/2014/main" id="{04BDC7AE-77C9-8F10-FE8C-D28DF870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E080BE9-7BD7-CB7D-EDFB-6FF80256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8" name="Magnetic Disk 18">
            <a:extLst>
              <a:ext uri="{FF2B5EF4-FFF2-40B4-BE49-F238E27FC236}">
                <a16:creationId xmlns:a16="http://schemas.microsoft.com/office/drawing/2014/main" id="{8426250B-3868-32C0-FE7B-A78DC82D01A7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9" name="Elbow Connector 274">
            <a:extLst>
              <a:ext uri="{FF2B5EF4-FFF2-40B4-BE49-F238E27FC236}">
                <a16:creationId xmlns:a16="http://schemas.microsoft.com/office/drawing/2014/main" id="{5A97D43D-F7A3-2B50-F0B2-1E9BDB0F352C}"/>
              </a:ext>
            </a:extLst>
          </p:cNvPr>
          <p:cNvCxnSpPr>
            <a:cxnSpLocks noChangeShapeType="1"/>
            <a:stCxn id="38" idx="4"/>
            <a:endCxn id="37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15">
            <a:extLst>
              <a:ext uri="{FF2B5EF4-FFF2-40B4-BE49-F238E27FC236}">
                <a16:creationId xmlns:a16="http://schemas.microsoft.com/office/drawing/2014/main" id="{1B408F34-08B0-BD3D-4D56-BA3B30E2044D}"/>
              </a:ext>
            </a:extLst>
          </p:cNvPr>
          <p:cNvCxnSpPr>
            <a:cxnSpLocks noChangeShapeType="1"/>
            <a:stCxn id="38" idx="2"/>
            <a:endCxn id="37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>
            <a:extLst>
              <a:ext uri="{FF2B5EF4-FFF2-40B4-BE49-F238E27FC236}">
                <a16:creationId xmlns:a16="http://schemas.microsoft.com/office/drawing/2014/main" id="{87E0DF4A-F4AE-A940-AF78-CD994A05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5A3E5144-9199-CACD-F314-DEB82F45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217D1E-F234-F309-3639-828B0EBCE4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15">
            <a:extLst>
              <a:ext uri="{FF2B5EF4-FFF2-40B4-BE49-F238E27FC236}">
                <a16:creationId xmlns:a16="http://schemas.microsoft.com/office/drawing/2014/main" id="{2D998759-6522-E918-FD74-2641B606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05145B75-36A2-BFA8-3A0B-27A504D5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9215727D-3121-41E8-162E-0FDDE4F8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56366F0-C676-F364-579F-907D2B72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7FF4989D-C16B-1EE3-CD70-8212476A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A95068A1-4146-CF1D-FFF5-B8091984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0" name="Elbow Connector 178">
            <a:extLst>
              <a:ext uri="{FF2B5EF4-FFF2-40B4-BE49-F238E27FC236}">
                <a16:creationId xmlns:a16="http://schemas.microsoft.com/office/drawing/2014/main" id="{2693EDC8-1395-B531-A53D-5947A1A2FA39}"/>
              </a:ext>
            </a:extLst>
          </p:cNvPr>
          <p:cNvCxnSpPr>
            <a:cxnSpLocks noChangeShapeType="1"/>
            <a:stCxn id="49" idx="3"/>
            <a:endCxn id="13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TextBox 76">
            <a:extLst>
              <a:ext uri="{FF2B5EF4-FFF2-40B4-BE49-F238E27FC236}">
                <a16:creationId xmlns:a16="http://schemas.microsoft.com/office/drawing/2014/main" id="{FA45824A-94C2-EEC3-1064-D84884EA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2" name="Rectangle 97">
            <a:extLst>
              <a:ext uri="{FF2B5EF4-FFF2-40B4-BE49-F238E27FC236}">
                <a16:creationId xmlns:a16="http://schemas.microsoft.com/office/drawing/2014/main" id="{7CD6DE58-995B-272D-3E45-08B0550D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3" name="Rectangle 672">
            <a:extLst>
              <a:ext uri="{FF2B5EF4-FFF2-40B4-BE49-F238E27FC236}">
                <a16:creationId xmlns:a16="http://schemas.microsoft.com/office/drawing/2014/main" id="{943FCD79-AAD1-2AAA-CDDE-BE8E6FA9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4" name="TextBox 76">
            <a:extLst>
              <a:ext uri="{FF2B5EF4-FFF2-40B4-BE49-F238E27FC236}">
                <a16:creationId xmlns:a16="http://schemas.microsoft.com/office/drawing/2014/main" id="{94538D2A-C939-0738-2C1F-5EA66B0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1B0A6D-BDE5-DC13-F337-1D295A7E3617}"/>
              </a:ext>
            </a:extLst>
          </p:cNvPr>
          <p:cNvCxnSpPr>
            <a:cxnSpLocks noChangeShapeType="1"/>
            <a:endCxn id="57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15">
            <a:extLst>
              <a:ext uri="{FF2B5EF4-FFF2-40B4-BE49-F238E27FC236}">
                <a16:creationId xmlns:a16="http://schemas.microsoft.com/office/drawing/2014/main" id="{9F9D58F2-342E-C3EB-1BB9-4BF8F4C1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FF35E4EB-53E4-815D-A05A-7409C010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760637DE-9CBA-7398-8FE9-42936DBB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9" name="Elbow Connector 246">
            <a:extLst>
              <a:ext uri="{FF2B5EF4-FFF2-40B4-BE49-F238E27FC236}">
                <a16:creationId xmlns:a16="http://schemas.microsoft.com/office/drawing/2014/main" id="{73422C1C-F2F6-3ACF-BB61-94DE873B4D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0" name="Oval 7">
            <a:extLst>
              <a:ext uri="{FF2B5EF4-FFF2-40B4-BE49-F238E27FC236}">
                <a16:creationId xmlns:a16="http://schemas.microsoft.com/office/drawing/2014/main" id="{0FC9A205-A280-B080-DC61-23264ACD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2170B5A7-DBBF-43C4-A8E3-092BF6D2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Text Box 15">
            <a:extLst>
              <a:ext uri="{FF2B5EF4-FFF2-40B4-BE49-F238E27FC236}">
                <a16:creationId xmlns:a16="http://schemas.microsoft.com/office/drawing/2014/main" id="{41B1DAF3-0163-72B3-7803-FA5CDF52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TextBox 152">
            <a:extLst>
              <a:ext uri="{FF2B5EF4-FFF2-40B4-BE49-F238E27FC236}">
                <a16:creationId xmlns:a16="http://schemas.microsoft.com/office/drawing/2014/main" id="{DCFA4237-98A0-51B5-E5E5-BF736C4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4" name="Text Box 57">
            <a:extLst>
              <a:ext uri="{FF2B5EF4-FFF2-40B4-BE49-F238E27FC236}">
                <a16:creationId xmlns:a16="http://schemas.microsoft.com/office/drawing/2014/main" id="{C3980718-60AD-0482-12D9-DB786C5A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5" name="Rectangle 97">
            <a:extLst>
              <a:ext uri="{FF2B5EF4-FFF2-40B4-BE49-F238E27FC236}">
                <a16:creationId xmlns:a16="http://schemas.microsoft.com/office/drawing/2014/main" id="{106E9641-D51A-DADD-A6FF-F812CF6E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6" name="Straight Connector 264">
            <a:extLst>
              <a:ext uri="{FF2B5EF4-FFF2-40B4-BE49-F238E27FC236}">
                <a16:creationId xmlns:a16="http://schemas.microsoft.com/office/drawing/2014/main" id="{38C96750-9E19-4BD4-DF02-835DFE81BE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Box 77">
            <a:extLst>
              <a:ext uri="{FF2B5EF4-FFF2-40B4-BE49-F238E27FC236}">
                <a16:creationId xmlns:a16="http://schemas.microsoft.com/office/drawing/2014/main" id="{DB7C3AF8-1568-A10D-BAE4-03E1B7C8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0FE11B83-D91B-DB26-E9DC-4AC64E2B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9" name="Magnetic Disk 18">
            <a:extLst>
              <a:ext uri="{FF2B5EF4-FFF2-40B4-BE49-F238E27FC236}">
                <a16:creationId xmlns:a16="http://schemas.microsoft.com/office/drawing/2014/main" id="{359173AC-8EDE-2358-AB31-094A006E4B88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70" name="Text Box 16">
            <a:extLst>
              <a:ext uri="{FF2B5EF4-FFF2-40B4-BE49-F238E27FC236}">
                <a16:creationId xmlns:a16="http://schemas.microsoft.com/office/drawing/2014/main" id="{2B7B985A-8F5D-4766-98AA-CBFFE3B8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B6E41C-29A2-9576-C63F-E7CF833FDE33}"/>
              </a:ext>
            </a:extLst>
          </p:cNvPr>
          <p:cNvCxnSpPr>
            <a:cxnSpLocks noChangeShapeType="1"/>
            <a:stCxn id="68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FF8AD21A-E2AA-3391-C214-C4B0C8F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3" name="Elbow Connector 146">
            <a:extLst>
              <a:ext uri="{FF2B5EF4-FFF2-40B4-BE49-F238E27FC236}">
                <a16:creationId xmlns:a16="http://schemas.microsoft.com/office/drawing/2014/main" id="{2533C480-0DF9-0C9E-19B8-29C2018D95E8}"/>
              </a:ext>
            </a:extLst>
          </p:cNvPr>
          <p:cNvCxnSpPr>
            <a:cxnSpLocks noChangeShapeType="1"/>
            <a:stCxn id="69" idx="3"/>
            <a:endCxn id="68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Text Box 15">
            <a:extLst>
              <a:ext uri="{FF2B5EF4-FFF2-40B4-BE49-F238E27FC236}">
                <a16:creationId xmlns:a16="http://schemas.microsoft.com/office/drawing/2014/main" id="{393DC075-C417-ECCD-2735-91BC3A8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84896D8-9C94-EDEF-351B-C5E215EE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Rectangle 97">
            <a:extLst>
              <a:ext uri="{FF2B5EF4-FFF2-40B4-BE49-F238E27FC236}">
                <a16:creationId xmlns:a16="http://schemas.microsoft.com/office/drawing/2014/main" id="{A5A04C8E-5777-0F42-4E97-414F22A1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7" name="Straight Connector 264">
            <a:extLst>
              <a:ext uri="{FF2B5EF4-FFF2-40B4-BE49-F238E27FC236}">
                <a16:creationId xmlns:a16="http://schemas.microsoft.com/office/drawing/2014/main" id="{A3A6E2F4-706F-7012-B67C-472B7D15B1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671">
            <a:extLst>
              <a:ext uri="{FF2B5EF4-FFF2-40B4-BE49-F238E27FC236}">
                <a16:creationId xmlns:a16="http://schemas.microsoft.com/office/drawing/2014/main" id="{6DCFB476-F789-11E0-5939-00BDD0F9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9" name="TextBox 77">
            <a:extLst>
              <a:ext uri="{FF2B5EF4-FFF2-40B4-BE49-F238E27FC236}">
                <a16:creationId xmlns:a16="http://schemas.microsoft.com/office/drawing/2014/main" id="{B2519D01-D004-4D37-9913-7B1D7B07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FEC0D11-636D-A133-9B87-0066464F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81" name="Magnetic Disk 18">
            <a:extLst>
              <a:ext uri="{FF2B5EF4-FFF2-40B4-BE49-F238E27FC236}">
                <a16:creationId xmlns:a16="http://schemas.microsoft.com/office/drawing/2014/main" id="{D49B9E02-28D7-0AB9-B29C-E104E8A7998B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2" name="Text Box 16">
            <a:extLst>
              <a:ext uri="{FF2B5EF4-FFF2-40B4-BE49-F238E27FC236}">
                <a16:creationId xmlns:a16="http://schemas.microsoft.com/office/drawing/2014/main" id="{219465C8-BA4F-240F-4574-05296DB9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32B96D0-83FA-49D7-4014-7CBC7E4286F7}"/>
              </a:ext>
            </a:extLst>
          </p:cNvPr>
          <p:cNvCxnSpPr>
            <a:cxnSpLocks noChangeShapeType="1"/>
            <a:stCxn id="80" idx="4"/>
            <a:endCxn id="82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5">
            <a:extLst>
              <a:ext uri="{FF2B5EF4-FFF2-40B4-BE49-F238E27FC236}">
                <a16:creationId xmlns:a16="http://schemas.microsoft.com/office/drawing/2014/main" id="{CDBDA6CA-F4E9-CAD8-F854-03753A07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7C310B5F-3D90-20D8-DEDC-D086893F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9C15F581-4BE6-0FD4-2AC9-9F4AB5C2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Rectangle 673">
            <a:extLst>
              <a:ext uri="{FF2B5EF4-FFF2-40B4-BE49-F238E27FC236}">
                <a16:creationId xmlns:a16="http://schemas.microsoft.com/office/drawing/2014/main" id="{167D5B74-2CF0-73A5-B56C-3CE9548D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684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7BEE01-C360-4032-7C1E-480CC11C58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TextBox 76">
            <a:extLst>
              <a:ext uri="{FF2B5EF4-FFF2-40B4-BE49-F238E27FC236}">
                <a16:creationId xmlns:a16="http://schemas.microsoft.com/office/drawing/2014/main" id="{C3937B70-6ACF-6D75-57CB-518D4A07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90" name="Magnetic Disk 18">
            <a:extLst>
              <a:ext uri="{FF2B5EF4-FFF2-40B4-BE49-F238E27FC236}">
                <a16:creationId xmlns:a16="http://schemas.microsoft.com/office/drawing/2014/main" id="{11C93288-E00D-DACC-F6EE-6F9671BE1671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91" name="Elbow Connector 230">
            <a:extLst>
              <a:ext uri="{FF2B5EF4-FFF2-40B4-BE49-F238E27FC236}">
                <a16:creationId xmlns:a16="http://schemas.microsoft.com/office/drawing/2014/main" id="{55FAA2B0-A3D9-A4C9-4D50-A2C7B75E9557}"/>
              </a:ext>
            </a:extLst>
          </p:cNvPr>
          <p:cNvCxnSpPr>
            <a:cxnSpLocks noChangeShapeType="1"/>
            <a:endCxn id="90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" name="Oval 7">
            <a:extLst>
              <a:ext uri="{FF2B5EF4-FFF2-40B4-BE49-F238E27FC236}">
                <a16:creationId xmlns:a16="http://schemas.microsoft.com/office/drawing/2014/main" id="{D026E35D-3EB6-2DD7-65AE-62A5E9DC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3" name="Text Box 15">
            <a:extLst>
              <a:ext uri="{FF2B5EF4-FFF2-40B4-BE49-F238E27FC236}">
                <a16:creationId xmlns:a16="http://schemas.microsoft.com/office/drawing/2014/main" id="{E1929982-B712-4E00-2770-01735AD7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4" name="Magnetic Disk 18">
            <a:extLst>
              <a:ext uri="{FF2B5EF4-FFF2-40B4-BE49-F238E27FC236}">
                <a16:creationId xmlns:a16="http://schemas.microsoft.com/office/drawing/2014/main" id="{26352613-2A57-68F1-4802-3BD67B135628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5" name="Text Box 57">
            <a:extLst>
              <a:ext uri="{FF2B5EF4-FFF2-40B4-BE49-F238E27FC236}">
                <a16:creationId xmlns:a16="http://schemas.microsoft.com/office/drawing/2014/main" id="{4BA9C4C4-0C7C-2CDF-8DDF-3521F4BE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6" name="Elbow Connector 176">
            <a:extLst>
              <a:ext uri="{FF2B5EF4-FFF2-40B4-BE49-F238E27FC236}">
                <a16:creationId xmlns:a16="http://schemas.microsoft.com/office/drawing/2014/main" id="{A03696EA-53E9-DE60-9179-8898F3103E82}"/>
              </a:ext>
            </a:extLst>
          </p:cNvPr>
          <p:cNvCxnSpPr>
            <a:cxnSpLocks noChangeShapeType="1"/>
            <a:endCxn id="34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7" name="Elbow Connector 146">
            <a:extLst>
              <a:ext uri="{FF2B5EF4-FFF2-40B4-BE49-F238E27FC236}">
                <a16:creationId xmlns:a16="http://schemas.microsoft.com/office/drawing/2014/main" id="{475DB8F8-3064-12D5-E35A-3CDD27E310E4}"/>
              </a:ext>
            </a:extLst>
          </p:cNvPr>
          <p:cNvCxnSpPr>
            <a:cxnSpLocks noChangeShapeType="1"/>
            <a:stCxn id="81" idx="3"/>
            <a:endCxn id="80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56E142F-12FC-9E0A-0CCF-B957DC5634B3}"/>
              </a:ext>
            </a:extLst>
          </p:cNvPr>
          <p:cNvGrpSpPr/>
          <p:nvPr/>
        </p:nvGrpSpPr>
        <p:grpSpPr>
          <a:xfrm>
            <a:off x="3197800" y="1589014"/>
            <a:ext cx="6023313" cy="4119069"/>
            <a:chOff x="2422940" y="1684159"/>
            <a:chExt cx="4572000" cy="3524542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0706E43-59D5-EE9B-C7B1-A25F6AB31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C20D39-3A45-42B7-C231-D2564B1D5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1C866D6-02DC-07A3-DE7A-9B62F80F704F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237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Interoperability Points</a:t>
              </a:r>
            </a:p>
          </p:txBody>
        </p:sp>
      </p:grpSp>
      <p:sp>
        <p:nvSpPr>
          <p:cNvPr id="102" name="Text Box 15">
            <a:extLst>
              <a:ext uri="{FF2B5EF4-FFF2-40B4-BE49-F238E27FC236}">
                <a16:creationId xmlns:a16="http://schemas.microsoft.com/office/drawing/2014/main" id="{D5684EBD-7E8A-B408-27AD-D0559B94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" name="Text Box 15">
            <a:extLst>
              <a:ext uri="{FF2B5EF4-FFF2-40B4-BE49-F238E27FC236}">
                <a16:creationId xmlns:a16="http://schemas.microsoft.com/office/drawing/2014/main" id="{25DDD81F-97E7-8F28-CBAD-C69FC213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BF62-6156-3D62-48D8-7FD17262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501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Optical Comm)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3D795-2FB8-D554-3B72-BEF98DF05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27CBD99A-F1B6-B5F5-D5F7-CB4E206A72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0EEEA404-758A-A906-2EF5-931EAECF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5A22BF3F-8781-FF4D-FC70-30236CC3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8DC83983-8F21-4284-32DB-EE8A542D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8E11B33B-F9E7-CE87-CB4D-079C68E8E0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5C3CC20C-9CF7-5252-887E-D6528776F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BBDD2C70-AF2C-7831-3DAE-E4D3C825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5FF7A4-6147-711B-7692-8FB17A9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F78570E-F999-071F-4D7F-1847866D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526E6-F3C1-C9FA-EBA6-D0F0BEC8256B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940D7C-9A95-3349-C6F7-C53111B097A8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2F83B5C-219F-23F8-5579-C38D911D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02FDAAD-D029-6D69-C811-CA075EF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194E00F-BDE7-1707-6EB1-9A3426D7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ED1ABF49-0D6C-6486-1EB4-2D60E81B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6973285-118B-42B2-B000-C585FCA4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845E2517-58A4-054E-1487-9288E1BC692E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B5B4CA2E-C3FB-4540-C7C0-5F155C21EBB5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1E28AE69-C136-D1FD-60EA-5BF3C82807A0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E8472A59-2D8B-B9B4-93E6-2157D48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AFCF4C4-4095-762B-CB7F-836053B5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3895A233-EA5F-90A7-35B1-A391669F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EC951C0F-2411-B8B4-6295-55B9F7774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3B930-37C0-E339-5C56-5FB609C4AD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F745FE-3AC7-BA67-D302-36F9298249A2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6C85505F-3577-859B-D15D-488E0E1E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1B32A5D0-85B6-8F45-12DB-1221A0C5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33E1F393-9914-E68B-0571-4EE0B9F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C0CF22FF-C307-A4B8-3A53-A3E59E7F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70FD0C-E68A-3F4A-35F3-A621AE214EB8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579D6F98-47B6-C108-A52B-EC565613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981F2F8-4D80-BA1C-D6F0-D61019B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0F5F161C-BEE0-D90F-6E6F-A1956F50F9BC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22AB94FA-4C0F-4C97-9ECA-35951B0C3AF1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8745B763-D6AE-64F3-68F3-3437CDEBC02E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ACAA5C64-8483-87DA-079D-A6BD8C07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BF5F245-081F-D10A-4226-D5F09786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DB4812-EB85-5BEC-3CC4-27F439EB7E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83406136-640D-8DB3-9116-6520F239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CA13DD00-F3F9-8AF2-3571-D1914E90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58DECDB6-C936-CFF7-8516-8BCC9C5C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E9C34FA-BC46-05F9-43DF-843CDB9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49A23E52-AE7F-C19D-66F2-E62A902D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BF12217-1A9A-BE05-624F-9553A8B5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05140135-7CE2-9EB6-69BA-FE43BBAEDA84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11C14E37-E30A-2301-D170-3C71702E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47EF750C-8222-D395-1557-84E7C201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C9978877-7880-B1DA-F6F8-68AA3E80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F80750AA-23CC-A612-174C-A9AE1A37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85AF0D-E6C0-6ECF-1799-E5B138A6E39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143F06DF-1872-D0E9-4589-E9CFD1E4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FCBBA7B9-AC80-284A-3307-3CF194FC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5111F0C5-0430-B813-7E06-3A3F6C7F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AEBD1329-BCF6-57A7-5C7E-30ECF9852F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8FC20DA7-80D2-3151-1CC6-8FAF05EE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1F942D4F-0FD9-3F4C-8668-B7462DF7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B484FD59-C3AC-8FA2-1DEA-5BC41F7C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ED793DF2-E2C4-99A4-E236-528B79AB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20FE6813-16BC-582E-489B-7DFBB350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E40CC1D5-FB8B-B625-4A52-6AC767F5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12500CE2-9C5C-75D2-DC00-EC8867CD50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Box 77">
            <a:extLst>
              <a:ext uri="{FF2B5EF4-FFF2-40B4-BE49-F238E27FC236}">
                <a16:creationId xmlns:a16="http://schemas.microsoft.com/office/drawing/2014/main" id="{3B2E7752-A9B9-7FF8-6F1E-64D11920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0B0A5342-523D-96E1-43A6-3282925E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E17B60A8-F421-B5C6-4A48-0FF85F233F6C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80A80FA1-5F2D-2BA2-4A5A-21447AAE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54C25D2-B4AE-75B0-BAC7-472E27C6F664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F0C21C5D-0253-D59F-CD6E-8F1F9F30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C48D2E0D-01B0-29D4-7181-1E84B4F34E7F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C3536DB1-54BD-E687-4735-637A361C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6DC4595D-A4BC-30D2-5D4F-7085E2F4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8D166554-874D-2D88-09AF-74FA71B4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744A2DFD-4FB9-381B-7A03-6DEA04AD20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6FE8CC81-1187-B257-418A-1F8E3DA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C2EDA507-ED30-BC92-A70C-64ED5B23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28C70277-53A6-E408-300A-2BC648DF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6B288FB9-AC56-307E-AB50-86F2B6911A32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69ADC11B-9AA3-4E1D-23CB-5E2F46CC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95A8F0-65C9-66FE-41E8-2680DA7F7835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E66C0D3F-06F7-6EBE-CF9B-59E72A45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C1EA3237-BF25-8378-A09C-70556107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73DD756D-6815-93DE-ED95-9B1FCEAC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B5DBBA5E-A40B-0A1B-52B6-C662F039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711D0D-FB6E-519A-82AF-B2CF8CD262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98FCA510-C005-DD75-5F0C-5B87B45D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323711F2-21E9-DDAF-4ECD-E3D5A316A6D4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EFBC5631-DAB2-A3E7-14C8-B1AD381B7361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C13184C4-D166-B7A7-9B9F-989A1969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90CD3134-31F8-2D5C-1567-C38CBFAA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83722D5C-8B30-CA0B-6078-D452CAA18763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2D10A469-2080-65E3-0603-DD9F1C72A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7D3B482E-B34D-7CF9-9ED7-8817E623207E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2060E368-26CB-F7FE-4ED1-CE24839B15C1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8A1D0081-C9F0-ABD8-DE11-67226DC1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024A6C61-8BA0-F0D0-025B-4209AB48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BD399F7-CDF2-E319-93EF-EDE9A734DDBC}"/>
              </a:ext>
            </a:extLst>
          </p:cNvPr>
          <p:cNvGrpSpPr/>
          <p:nvPr/>
        </p:nvGrpSpPr>
        <p:grpSpPr>
          <a:xfrm>
            <a:off x="2641454" y="5578643"/>
            <a:ext cx="5856072" cy="917812"/>
            <a:chOff x="1948075" y="5244064"/>
            <a:chExt cx="4572000" cy="7568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CF3F88D-2EA3-C5C2-F3FC-44FE25D3DD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09580" y="5244064"/>
              <a:ext cx="8919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099829F-4372-C70F-F9E3-391DA0F9B051}"/>
                </a:ext>
              </a:extLst>
            </p:cNvPr>
            <p:cNvSpPr txBox="1"/>
            <p:nvPr/>
          </p:nvSpPr>
          <p:spPr>
            <a:xfrm>
              <a:off x="1948075" y="5772459"/>
              <a:ext cx="4572000" cy="228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Optical Comm instead of RF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003CD26-C5D9-68D1-15BD-AB058123B3A7}"/>
              </a:ext>
            </a:extLst>
          </p:cNvPr>
          <p:cNvSpPr/>
          <p:nvPr/>
        </p:nvSpPr>
        <p:spPr bwMode="auto">
          <a:xfrm>
            <a:off x="4616630" y="4882835"/>
            <a:ext cx="1647252" cy="1144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D235-D3A6-CF6D-DD47-AFF1DA6C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128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Commercial Service Providers)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90D6F-A32D-D2DA-9274-DB94D5DC4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FA44AD24-6D40-7A49-D646-89575A9D43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F961E8D4-4491-1683-8226-693A2B65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DE765743-878C-752C-48BE-5C5432D7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F8D3B5DA-C556-0E6C-4122-2C041A8B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22DE4BCA-0F50-324F-4A87-3820D66CCD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79CEB59F-6233-F725-E457-46CAAE7D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244C7929-B70B-0FDE-6377-89B4389F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DDDE75-1B82-096C-9F6D-10B0D152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3D213D43-A839-F80C-E0DF-6E747497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719E9-1551-FD52-E149-097F28C4CDD9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52CF90-E40C-B83A-A3A9-936275F844B1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3110B6F-7D32-48D3-6C52-05C8CCDE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5ED19ED-5546-8F53-AE45-AADB29D7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164F0F7-C988-0FDD-D7F5-C0214A55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9D4D3E13-5839-EFCF-114E-30E58DC4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236B250-B711-7F52-1388-29A957C9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C5C1B6E2-B57A-375D-1B04-5A76E7A30267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9B6DDA28-D839-D5C0-0B88-2B9BC4C5454E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BD0C27B6-36DD-376F-0A63-85E1A05E15EA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37D652ED-F28D-3CDD-BE44-57F5B07C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7706A7D7-7631-D208-01F3-06872196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210E5DED-7B60-7A28-B333-52DE62AB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BBA8C26C-01FB-A96A-606B-1241DEA6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CB856F-7432-DC90-6D77-8898B60AFE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FF8490-7BAE-3ADA-763D-48420FA0E827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5DD83ADC-9EF8-EF14-FE94-E0E61619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CED6DEC-3460-E039-CCAF-9F1C2D5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BD50CFCA-C6FF-00BB-086F-FD36CF31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7D146D7-67A3-EC86-9966-14BA124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AED43-9FB3-8C09-2E45-6A59A76DFA31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80A06CE6-07B7-925E-4E3E-BEF067D5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A4E41108-F198-41DC-9EC4-C5A1FB25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18F6A9F4-DA3D-3645-CA3B-B254E43CA9C5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E4CB6C6C-E2DD-3724-C6E4-8681EC7DB287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B4BB9AE9-3F40-529F-4205-1B30E326FA39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E758EA68-E59C-67B1-7E3B-0CA04D5C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78E38A4-4C38-9552-C6CB-CA9E1B58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990416-E64D-DA7F-E098-D739FEA509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91B8483B-BB35-6E58-6C92-1BD81997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2F516BD1-D31F-9416-D957-B500C9ED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DEC807FF-8AD7-8067-2164-3BD689D5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CD2085E-CC45-8971-F246-C3C3D666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29032985-25F0-E20F-919E-AADE18C5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7EFD3865-AC5B-3F55-87A6-D4A5A09A5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E3F1995A-C872-0690-3964-98D54A9BDFF2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8CD4D6C8-0A20-C759-3339-681909E8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B106394E-B428-7784-9337-55613F06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94862BB5-7F36-EA44-1F94-377A3482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B8DEC226-0FCE-2E59-ED15-E3352080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89B63E-5642-84C3-E1D2-D1A9C17A420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A8A6A4FD-3B23-9ABE-DE96-4296ED36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C4A2F9A-12D0-C4D2-9B37-4DE8E2A1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60D82A52-1688-50AD-4FD4-6D6B611D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06DD92A1-3E46-7712-18C1-0820B2D5C4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A110C749-4ED0-70DD-ED74-FBED512E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7BD17946-9EF7-3A2F-6CDA-E2F13D9D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E29D5072-03E9-8E93-8E99-E97A3AA8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A9676CF2-CAAC-111A-3ABE-91AACEE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A5A600C6-3F09-F1BA-3615-417092D1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4F36C115-7D87-3BAA-8D47-AE6DDB1F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77">
            <a:extLst>
              <a:ext uri="{FF2B5EF4-FFF2-40B4-BE49-F238E27FC236}">
                <a16:creationId xmlns:a16="http://schemas.microsoft.com/office/drawing/2014/main" id="{00AB2A55-94A8-6CC5-712B-E31280FF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4F19B6A-297E-51AE-0647-708AECB6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4B0C0664-93A8-30A7-CEEC-AE51E6E6A60D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7BDCE394-3F49-64CB-1AB9-11AA9798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F07235-61F9-39CE-C332-5519386E3258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586F33DC-5553-3723-A72A-847F6142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886F1672-996C-66AB-E535-D7587F58EB4A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93CE6E38-EDCC-9A24-0B25-DF7D78A5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B2E4CBBF-E372-5093-F8DA-E95CB970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58872DA7-99F9-E9E5-ABB7-6F07FFE7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1CA4E142-156C-541B-F108-8092CDCD9A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E6EC14E8-8694-753C-AD99-40DD8835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F2150744-788A-E7EB-C847-AE01FBFB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A90F357B-17B7-1834-ECD9-401BC4D3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762A0DA4-F86C-F568-E682-7CD6E477D2DC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A184CFC5-18DA-C2C1-DE61-84B46584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BBF84E-3C7E-5B75-D1BC-CE99EA8A711A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483DC301-6D18-3BCC-5995-BF03A237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322ED439-EB27-0598-675C-6691D878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293350B0-04B9-8DD7-BBC1-2B876BDC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854152EB-2D59-F72A-2E73-8250AAAD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1D843D-79D1-F497-68D0-2AE37CD18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81269241-CC42-C205-AB31-20D99705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F1AD34FC-B4D2-8C89-65D4-54FF89D164DD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3ED9CDEA-6EC7-1BED-71B5-D7E825EF5348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A7B8405F-41BD-2953-C419-B3C027C3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5C02025A-EAED-0698-0207-ABE2641E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F879BBC2-0259-2310-002C-D4788AECABCE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804F8702-7EA1-D8BA-6A9F-1F12B381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878FD016-E543-83EB-4492-7AEC0B76DE38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D39E09FB-4BB2-82C6-929F-5E799024B05A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E93B8240-355F-5AD0-E878-BAD9B696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C66378A5-4AE9-BA58-0324-2F30487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5B7F84-F0FA-FB2D-6C58-F6D25E2287AA}"/>
              </a:ext>
            </a:extLst>
          </p:cNvPr>
          <p:cNvGrpSpPr/>
          <p:nvPr/>
        </p:nvGrpSpPr>
        <p:grpSpPr>
          <a:xfrm>
            <a:off x="3100780" y="1539256"/>
            <a:ext cx="6431117" cy="4957482"/>
            <a:chOff x="2404465" y="1418868"/>
            <a:chExt cx="4796279" cy="464719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A4CF61-8A4F-B840-099F-19FC42EFD6D5}"/>
                </a:ext>
              </a:extLst>
            </p:cNvPr>
            <p:cNvGrpSpPr/>
            <p:nvPr/>
          </p:nvGrpSpPr>
          <p:grpSpPr>
            <a:xfrm>
              <a:off x="2404465" y="1418868"/>
              <a:ext cx="4572000" cy="3789833"/>
              <a:chOff x="2404465" y="1418868"/>
              <a:chExt cx="4572000" cy="3789833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128ED39-EA0F-AD45-3AF8-6B8578D130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66935" y="1849531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67F108D-7680-40F5-52EF-E8C43273A8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96919" y="1799879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AEEC4C6-0805-86D7-A798-2B4F0D764446}"/>
                  </a:ext>
                </a:extLst>
              </p:cNvPr>
              <p:cNvSpPr txBox="1"/>
              <p:nvPr/>
            </p:nvSpPr>
            <p:spPr>
              <a:xfrm>
                <a:off x="2404465" y="1418868"/>
                <a:ext cx="4572000" cy="258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Interoperability Points</a:t>
                </a: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0066C98-F90B-4062-DF25-1F218E1A9484}"/>
                </a:ext>
              </a:extLst>
            </p:cNvPr>
            <p:cNvSpPr/>
            <p:nvPr/>
          </p:nvSpPr>
          <p:spPr bwMode="auto">
            <a:xfrm>
              <a:off x="3531815" y="3855345"/>
              <a:ext cx="609601" cy="11632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487443-E9D9-282C-25FB-414659B4A0FF}"/>
                </a:ext>
              </a:extLst>
            </p:cNvPr>
            <p:cNvSpPr/>
            <p:nvPr/>
          </p:nvSpPr>
          <p:spPr bwMode="auto">
            <a:xfrm>
              <a:off x="4143795" y="2695040"/>
              <a:ext cx="1413287" cy="232278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B4236B-5CEA-6D5D-F378-B8034EB44017}"/>
                </a:ext>
              </a:extLst>
            </p:cNvPr>
            <p:cNvSpPr/>
            <p:nvPr/>
          </p:nvSpPr>
          <p:spPr bwMode="auto">
            <a:xfrm>
              <a:off x="5551306" y="3024664"/>
              <a:ext cx="911954" cy="19853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C01A2B-3E0D-A858-7E64-F2A141ACAA14}"/>
                </a:ext>
              </a:extLst>
            </p:cNvPr>
            <p:cNvSpPr txBox="1"/>
            <p:nvPr/>
          </p:nvSpPr>
          <p:spPr>
            <a:xfrm>
              <a:off x="2628744" y="5719846"/>
              <a:ext cx="4572000" cy="346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</a:rPr>
                <a:t>Commercial Service Provider</a:t>
              </a:r>
            </a:p>
          </p:txBody>
        </p:sp>
      </p:grpSp>
      <p:sp>
        <p:nvSpPr>
          <p:cNvPr id="121" name="Magnetic Disk 18">
            <a:extLst>
              <a:ext uri="{FF2B5EF4-FFF2-40B4-BE49-F238E27FC236}">
                <a16:creationId xmlns:a16="http://schemas.microsoft.com/office/drawing/2014/main" id="{6C694EA8-FD93-CE05-D344-75A4E12E0ECD}"/>
              </a:ext>
            </a:extLst>
          </p:cNvPr>
          <p:cNvSpPr/>
          <p:nvPr/>
        </p:nvSpPr>
        <p:spPr>
          <a:xfrm>
            <a:off x="7625553" y="3631858"/>
            <a:ext cx="201215" cy="26908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122" name="Elbow Connector 274">
            <a:extLst>
              <a:ext uri="{FF2B5EF4-FFF2-40B4-BE49-F238E27FC236}">
                <a16:creationId xmlns:a16="http://schemas.microsoft.com/office/drawing/2014/main" id="{4F8A6A0B-5B49-6B7C-813B-32D79C32FD3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63438" y="4632302"/>
            <a:ext cx="1941685" cy="209876"/>
          </a:xfrm>
          <a:prstGeom prst="bentConnector3">
            <a:avLst>
              <a:gd name="adj1" fmla="val 78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Elbow Connector 15">
            <a:extLst>
              <a:ext uri="{FF2B5EF4-FFF2-40B4-BE49-F238E27FC236}">
                <a16:creationId xmlns:a16="http://schemas.microsoft.com/office/drawing/2014/main" id="{591541D6-56E5-265A-4F2E-9D67BBF6B69E}"/>
              </a:ext>
            </a:extLst>
          </p:cNvPr>
          <p:cNvCxnSpPr>
            <a:cxnSpLocks noChangeShapeType="1"/>
            <a:stCxn id="121" idx="2"/>
            <a:endCxn id="125" idx="1"/>
          </p:cNvCxnSpPr>
          <p:nvPr/>
        </p:nvCxnSpPr>
        <p:spPr bwMode="auto">
          <a:xfrm rot="10800000" flipV="1">
            <a:off x="7473153" y="3766398"/>
            <a:ext cx="152400" cy="23098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Oval 7">
            <a:extLst>
              <a:ext uri="{FF2B5EF4-FFF2-40B4-BE49-F238E27FC236}">
                <a16:creationId xmlns:a16="http://schemas.microsoft.com/office/drawing/2014/main" id="{494363DA-395F-1336-263F-DDF6E5311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806" y="3966423"/>
            <a:ext cx="740569" cy="21669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CC15D94-2325-4455-D2FD-1A1A275E3A73}"/>
              </a:ext>
            </a:extLst>
          </p:cNvPr>
          <p:cNvSpPr txBox="1"/>
          <p:nvPr/>
        </p:nvSpPr>
        <p:spPr>
          <a:xfrm>
            <a:off x="5399146" y="4398856"/>
            <a:ext cx="1912757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Custom / Private DTN </a:t>
            </a:r>
            <a:r>
              <a:rPr lang="en-US" sz="1400" b="1" dirty="0">
                <a:solidFill>
                  <a:srgbClr val="C00000"/>
                </a:solidFill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Implementation</a:t>
            </a:r>
          </a:p>
        </p:txBody>
      </p:sp>
      <p:sp>
        <p:nvSpPr>
          <p:cNvPr id="130" name="Cloud 129">
            <a:extLst>
              <a:ext uri="{FF2B5EF4-FFF2-40B4-BE49-F238E27FC236}">
                <a16:creationId xmlns:a16="http://schemas.microsoft.com/office/drawing/2014/main" id="{12C90787-3D5C-7D12-E490-29B5D318DBD2}"/>
              </a:ext>
            </a:extLst>
          </p:cNvPr>
          <p:cNvSpPr/>
          <p:nvPr/>
        </p:nvSpPr>
        <p:spPr bwMode="auto">
          <a:xfrm>
            <a:off x="5589003" y="3435525"/>
            <a:ext cx="1568401" cy="792281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 Box 16">
            <a:extLst>
              <a:ext uri="{FF2B5EF4-FFF2-40B4-BE49-F238E27FC236}">
                <a16:creationId xmlns:a16="http://schemas.microsoft.com/office/drawing/2014/main" id="{9C07FB10-65FD-B736-0C1B-E27C9072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5136141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6" name="Text Box 15">
            <a:extLst>
              <a:ext uri="{FF2B5EF4-FFF2-40B4-BE49-F238E27FC236}">
                <a16:creationId xmlns:a16="http://schemas.microsoft.com/office/drawing/2014/main" id="{B77C2BB1-863D-FBC2-410E-FBDC2579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944119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7" name="Text Box 15">
            <a:extLst>
              <a:ext uri="{FF2B5EF4-FFF2-40B4-BE49-F238E27FC236}">
                <a16:creationId xmlns:a16="http://schemas.microsoft.com/office/drawing/2014/main" id="{895D375C-3D49-F454-A749-11AAD7D3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750707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8" name="Text Box 15">
            <a:extLst>
              <a:ext uri="{FF2B5EF4-FFF2-40B4-BE49-F238E27FC236}">
                <a16:creationId xmlns:a16="http://schemas.microsoft.com/office/drawing/2014/main" id="{7E56298B-C264-D76F-788B-52706DD9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469" y="4551729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2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8868-6751-9D32-4BB5-CE81C360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1638"/>
            <a:ext cx="10972800" cy="563562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E07FF-2D4E-6E28-36DE-5790E9791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(1/2)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86579"/>
              </p:ext>
            </p:extLst>
          </p:nvPr>
        </p:nvGraphicFramePr>
        <p:xfrm>
          <a:off x="609599" y="970037"/>
          <a:ext cx="1116874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311.0-M-1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Formal methodology for describing space systems architectures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ISO 42010 and other best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Support - Architecture Description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901.1-M-1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Pragmatic guide re how to use more than 50 CCSDS standards to build interoperable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WGs produce “bricks”, this tells you how to build a wall out of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Guide for Secure System Interconnection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350.4-G-2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Guidelines for interconnecting space agency networks and IT</a:t>
                      </a:r>
                    </a:p>
                    <a:p>
                      <a:r>
                        <a:rPr lang="en-US" dirty="0"/>
                        <a:t>systems, specifically to enable secure cross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 800-47 and tailors it for space systems, provides interconnect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planning)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overall CCSDS conceptual framework for the incorporation of security into mission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RASDS framework, leverages other CCSDS standards &amp; IETF RFCs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71460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0CF9B715D1D45A5EA8CE0FD4698AA" ma:contentTypeVersion="1" ma:contentTypeDescription="Create a new document." ma:contentTypeScope="" ma:versionID="fb8b1b559c210659d94dc3b097f939b5">
  <xsd:schema xmlns:xsd="http://www.w3.org/2001/XMLSchema" xmlns:xs="http://www.w3.org/2001/XMLSchema" xmlns:p="http://schemas.microsoft.com/office/2006/metadata/properties" xmlns:ns2="a13cdb56-ea9e-4289-a095-1ad30927d719" targetNamespace="http://schemas.microsoft.com/office/2006/metadata/properties" ma:root="true" ma:fieldsID="f98416661711b28d4419ec5b4ba8367b" ns2:_="">
    <xsd:import namespace="a13cdb56-ea9e-4289-a095-1ad30927d71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cdb56-ea9e-4289-a095-1ad30927d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1C06D-A4EB-4D8A-8F2D-9D3FED9006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1D7AB5-919E-4CE0-83AC-4C7C51227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7D48D-A56C-4BA0-8276-3D73E5DD2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cdb56-ea9e-4289-a095-1ad30927d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1352</Words>
  <Application>Microsoft Macintosh PowerPoint</Application>
  <PresentationFormat>Widescreen</PresentationFormat>
  <Paragraphs>426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Helvetica</vt:lpstr>
      <vt:lpstr>Times New Roman</vt:lpstr>
      <vt:lpstr>Wingdings</vt:lpstr>
      <vt:lpstr>TMOD Presentations</vt:lpstr>
      <vt:lpstr>PowerPoint Presentation</vt:lpstr>
      <vt:lpstr>CCSDS Organization Structures</vt:lpstr>
      <vt:lpstr>CCSDS Overview End-to-End Architecture</vt:lpstr>
      <vt:lpstr>Systems Engineering Area Working Group Products</vt:lpstr>
      <vt:lpstr>CCSDS End-to-End Architecture  Delay Tolerant Network (DTN) (From SCCS-ARD Cross Support Architecture)</vt:lpstr>
      <vt:lpstr>CCSDS End-to-End Architecture  Delay Tolerant Network (DTN) (with Optical Comm)</vt:lpstr>
      <vt:lpstr>CCSDS End-to-End Architecture  Delay Tolerant Network (DTN) (With Commercial Service Providers)</vt:lpstr>
      <vt:lpstr>BACKUP</vt:lpstr>
      <vt:lpstr>Key SEA Standards that support Lunar Interoperability and DTN (1/2) </vt:lpstr>
      <vt:lpstr>Key SEA Standards that support Lunar Interoperability and DTN (2/2) </vt:lpstr>
      <vt:lpstr>CCSDS Overview End-to-End Architecture - Static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Shames, Peter M (US 312B)</cp:lastModifiedBy>
  <cp:revision>6</cp:revision>
  <dcterms:created xsi:type="dcterms:W3CDTF">2024-04-16T06:35:59Z</dcterms:created>
  <dcterms:modified xsi:type="dcterms:W3CDTF">2024-04-16T22:55:00Z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0x0101001710CF9B715D1D45A5EA8CE0FD4698AA</vt:lpwstr>
  </property>
</Properties>
</file>