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69" r:id="rId2"/>
    <p:sldId id="822" r:id="rId3"/>
    <p:sldId id="889" r:id="rId4"/>
    <p:sldId id="886" r:id="rId5"/>
    <p:sldId id="818" r:id="rId6"/>
    <p:sldId id="819" r:id="rId7"/>
    <p:sldId id="885" r:id="rId8"/>
    <p:sldId id="880" r:id="rId9"/>
    <p:sldId id="896" r:id="rId10"/>
    <p:sldId id="900" r:id="rId11"/>
    <p:sldId id="901" r:id="rId12"/>
    <p:sldId id="902" r:id="rId13"/>
    <p:sldId id="903" r:id="rId14"/>
    <p:sldId id="904" r:id="rId15"/>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sz="1200" kern="1200">
        <a:solidFill>
          <a:schemeClr val="tx1"/>
        </a:solidFill>
        <a:latin typeface="Arial" charset="0"/>
        <a:ea typeface="ＭＳ Ｐゴシック" charset="-128"/>
        <a:cs typeface="+mn-cs"/>
      </a:defRPr>
    </a:lvl2pPr>
    <a:lvl3pPr marL="914400" algn="l" rtl="0" fontAlgn="base">
      <a:spcBef>
        <a:spcPct val="0"/>
      </a:spcBef>
      <a:spcAft>
        <a:spcPct val="0"/>
      </a:spcAft>
      <a:defRPr sz="1200" kern="1200">
        <a:solidFill>
          <a:schemeClr val="tx1"/>
        </a:solidFill>
        <a:latin typeface="Arial" charset="0"/>
        <a:ea typeface="ＭＳ Ｐゴシック" charset="-128"/>
        <a:cs typeface="+mn-cs"/>
      </a:defRPr>
    </a:lvl3pPr>
    <a:lvl4pPr marL="1371600" algn="l" rtl="0" fontAlgn="base">
      <a:spcBef>
        <a:spcPct val="0"/>
      </a:spcBef>
      <a:spcAft>
        <a:spcPct val="0"/>
      </a:spcAft>
      <a:defRPr sz="1200" kern="1200">
        <a:solidFill>
          <a:schemeClr val="tx1"/>
        </a:solidFill>
        <a:latin typeface="Arial" charset="0"/>
        <a:ea typeface="ＭＳ Ｐゴシック" charset="-128"/>
        <a:cs typeface="+mn-cs"/>
      </a:defRPr>
    </a:lvl4pPr>
    <a:lvl5pPr marL="1828800" algn="l" rtl="0" fontAlgn="base">
      <a:spcBef>
        <a:spcPct val="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Arial" charset="0"/>
        <a:ea typeface="ＭＳ Ｐゴシック" charset="-128"/>
        <a:cs typeface="+mn-cs"/>
      </a:defRPr>
    </a:lvl6pPr>
    <a:lvl7pPr marL="2743200" algn="l" defTabSz="914400" rtl="0" eaLnBrk="1" latinLnBrk="0" hangingPunct="1">
      <a:defRPr sz="1200" kern="1200">
        <a:solidFill>
          <a:schemeClr val="tx1"/>
        </a:solidFill>
        <a:latin typeface="Arial" charset="0"/>
        <a:ea typeface="ＭＳ Ｐゴシック" charset="-128"/>
        <a:cs typeface="+mn-cs"/>
      </a:defRPr>
    </a:lvl7pPr>
    <a:lvl8pPr marL="3200400" algn="l" defTabSz="914400" rtl="0" eaLnBrk="1" latinLnBrk="0" hangingPunct="1">
      <a:defRPr sz="1200" kern="1200">
        <a:solidFill>
          <a:schemeClr val="tx1"/>
        </a:solidFill>
        <a:latin typeface="Arial" charset="0"/>
        <a:ea typeface="ＭＳ Ｐゴシック" charset="-128"/>
        <a:cs typeface="+mn-cs"/>
      </a:defRPr>
    </a:lvl8pPr>
    <a:lvl9pPr marL="3657600" algn="l" defTabSz="914400" rtl="0" eaLnBrk="1" latinLnBrk="0" hangingPunct="1">
      <a:defRPr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83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lace Tai" initials="j" lastIdx="4" clrIdx="0"/>
  <p:cmAuthor id="1" name="Peter Shames" initials="P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FBBF5"/>
    <a:srgbClr val="3DBDF2"/>
    <a:srgbClr val="9AFFC7"/>
    <a:srgbClr val="2FFF20"/>
    <a:srgbClr val="CBCBCB"/>
    <a:srgbClr val="DFBC00"/>
    <a:srgbClr val="BB71FE"/>
    <a:srgbClr val="D6A9FE"/>
    <a:srgbClr val="FCA9D5"/>
    <a:srgbClr val="48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65" autoAdjust="0"/>
    <p:restoredTop sz="94660"/>
  </p:normalViewPr>
  <p:slideViewPr>
    <p:cSldViewPr>
      <p:cViewPr varScale="1">
        <p:scale>
          <a:sx n="129" d="100"/>
          <a:sy n="129" d="100"/>
        </p:scale>
        <p:origin x="552" y="192"/>
      </p:cViewPr>
      <p:guideLst>
        <p:guide orient="horz" pos="2832"/>
        <p:guide pos="2880"/>
      </p:guideLst>
    </p:cSldViewPr>
  </p:slideViewPr>
  <p:outlineViewPr>
    <p:cViewPr>
      <p:scale>
        <a:sx n="33" d="100"/>
        <a:sy n="33" d="100"/>
      </p:scale>
      <p:origin x="0" y="172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mtClean="0"/>
            </a:lvl1pPr>
          </a:lstStyle>
          <a:p>
            <a:pPr>
              <a:defRPr/>
            </a:pPr>
            <a:fld id="{D555A33D-57DB-4837-9E16-614730E4F1C0}" type="datetime1">
              <a:rPr lang="en-US"/>
              <a:pPr>
                <a:defRPr/>
              </a:pPr>
              <a:t>4/1/24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mtClean="0"/>
            </a:lvl1pPr>
          </a:lstStyle>
          <a:p>
            <a:pPr>
              <a:defRPr/>
            </a:pPr>
            <a:fld id="{A952768C-15D5-4548-9603-B8007AF74557}" type="slidenum">
              <a:rPr lang="en-US"/>
              <a:pPr>
                <a:defRPr/>
              </a:pPr>
              <a:t>‹#›</a:t>
            </a:fld>
            <a:endParaRPr lang="en-US"/>
          </a:p>
        </p:txBody>
      </p:sp>
    </p:spTree>
    <p:extLst>
      <p:ext uri="{BB962C8B-B14F-4D97-AF65-F5344CB8AC3E}">
        <p14:creationId xmlns:p14="http://schemas.microsoft.com/office/powerpoint/2010/main" val="1777752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ea typeface="+mn-ea"/>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D1A181E1-D1A1-46EB-9F35-B86A01009012}" type="slidenum">
              <a:rPr lang="en-US"/>
              <a:pPr>
                <a:defRPr/>
              </a:pPr>
              <a:t>‹#›</a:t>
            </a:fld>
            <a:endParaRPr lang="en-US"/>
          </a:p>
        </p:txBody>
      </p:sp>
    </p:spTree>
    <p:extLst>
      <p:ext uri="{BB962C8B-B14F-4D97-AF65-F5344CB8AC3E}">
        <p14:creationId xmlns:p14="http://schemas.microsoft.com/office/powerpoint/2010/main" val="30105637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5DBADC3-0B32-4A9C-8E70-22899781DDDC}" type="slidenum">
              <a:rPr lang="en-US"/>
              <a:pPr/>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B148CD15-3770-46A4-8E6B-A5C68BBD2A76}" type="slidenum">
              <a:rPr lang="en-US"/>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4506DA20-0AB9-4CFB-B7CD-ABA7DDC5BF80}" type="slidenum">
              <a:rPr lang="en-US" smtClean="0"/>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DC194F7C-5AE5-4BC9-B97B-BF98DCE280F1}" type="slidenum">
              <a:rPr lang="en-US" smtClean="0"/>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1D1DC876-3183-4AFE-AB01-C63E9193D94A}" type="slidenum">
              <a:rPr lang="en-US"/>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B5C1A41B-5E0E-42FE-AEC2-0BDB60A71830}" type="slidenum">
              <a:rPr lang="en-US"/>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7" name="Rectangle 6"/>
          <p:cNvSpPr>
            <a:spLocks noGrp="1" noChangeArrowheads="1"/>
          </p:cNvSpPr>
          <p:nvPr>
            <p:ph type="sldNum" sz="quarter" idx="12"/>
          </p:nvPr>
        </p:nvSpPr>
        <p:spPr/>
        <p:txBody>
          <a:bodyPr/>
          <a:lstStyle>
            <a:lvl1pPr>
              <a:defRPr smtClean="0"/>
            </a:lvl1pPr>
          </a:lstStyle>
          <a:p>
            <a:pPr>
              <a:defRPr/>
            </a:pPr>
            <a:r>
              <a:rPr lang="en-US" dirty="0"/>
              <a:t>PS-</a:t>
            </a:r>
            <a:fld id="{E58D69F2-CAC7-43E3-9E22-711A0DC4A537}" type="slidenum">
              <a:rPr lang="en-US"/>
              <a:pPr>
                <a:defRPr/>
              </a:pPr>
              <a:t>‹#›</a:t>
            </a:fld>
            <a:endParaRPr lang="en-US" dirty="0"/>
          </a:p>
        </p:txBody>
      </p:sp>
      <p:pic>
        <p:nvPicPr>
          <p:cNvPr id="8"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9"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8"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9" name="Rectangle 6"/>
          <p:cNvSpPr>
            <a:spLocks noGrp="1" noChangeArrowheads="1"/>
          </p:cNvSpPr>
          <p:nvPr>
            <p:ph type="sldNum" sz="quarter" idx="12"/>
          </p:nvPr>
        </p:nvSpPr>
        <p:spPr/>
        <p:txBody>
          <a:bodyPr/>
          <a:lstStyle>
            <a:lvl1pPr>
              <a:defRPr smtClean="0"/>
            </a:lvl1pPr>
          </a:lstStyle>
          <a:p>
            <a:pPr>
              <a:defRPr/>
            </a:pPr>
            <a:r>
              <a:rPr lang="en-US" dirty="0"/>
              <a:t>PS-</a:t>
            </a:r>
            <a:fld id="{44C3E837-BCE6-49CB-AFF2-6100A1C571B7}" type="slidenum">
              <a:rPr lang="en-US"/>
              <a:pPr>
                <a:defRPr/>
              </a:pPr>
              <a:t>‹#›</a:t>
            </a:fld>
            <a:endParaRPr lang="en-US" dirty="0"/>
          </a:p>
        </p:txBody>
      </p:sp>
      <p:pic>
        <p:nvPicPr>
          <p:cNvPr id="10"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11"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4"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5" name="Rectangle 6"/>
          <p:cNvSpPr>
            <a:spLocks noGrp="1" noChangeArrowheads="1"/>
          </p:cNvSpPr>
          <p:nvPr>
            <p:ph type="sldNum" sz="quarter" idx="12"/>
          </p:nvPr>
        </p:nvSpPr>
        <p:spPr/>
        <p:txBody>
          <a:bodyPr/>
          <a:lstStyle>
            <a:lvl1pPr>
              <a:defRPr smtClean="0"/>
            </a:lvl1pPr>
          </a:lstStyle>
          <a:p>
            <a:pPr>
              <a:defRPr/>
            </a:pPr>
            <a:r>
              <a:rPr lang="en-US" dirty="0"/>
              <a:t>PS-</a:t>
            </a:r>
            <a:fld id="{1936A739-F12D-4B6E-B4EB-010EDAB6768D}" type="slidenum">
              <a:rPr lang="en-US"/>
              <a:pPr>
                <a:defRPr/>
              </a:pPr>
              <a:t>‹#›</a:t>
            </a:fld>
            <a:endParaRPr lang="en-US" dirty="0"/>
          </a:p>
        </p:txBody>
      </p:sp>
      <p:pic>
        <p:nvPicPr>
          <p:cNvPr id="6"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7"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3"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4" name="Rectangle 6"/>
          <p:cNvSpPr>
            <a:spLocks noGrp="1" noChangeArrowheads="1"/>
          </p:cNvSpPr>
          <p:nvPr>
            <p:ph type="sldNum" sz="quarter" idx="12"/>
          </p:nvPr>
        </p:nvSpPr>
        <p:spPr/>
        <p:txBody>
          <a:bodyPr/>
          <a:lstStyle>
            <a:lvl1pPr>
              <a:defRPr smtClean="0"/>
            </a:lvl1pPr>
          </a:lstStyle>
          <a:p>
            <a:pPr>
              <a:defRPr/>
            </a:pPr>
            <a:r>
              <a:rPr lang="en-US" dirty="0"/>
              <a:t>PS-</a:t>
            </a:r>
            <a:fld id="{93129092-12C4-4490-B042-2D0C6FB8A8A0}" type="slidenum">
              <a:rPr lang="en-US"/>
              <a:pPr>
                <a:defRPr/>
              </a:pPr>
              <a:t>‹#›</a:t>
            </a:fld>
            <a:endParaRPr lang="en-US" dirty="0"/>
          </a:p>
        </p:txBody>
      </p:sp>
      <p:pic>
        <p:nvPicPr>
          <p:cNvPr id="5"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6"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7" name="Rectangle 6"/>
          <p:cNvSpPr>
            <a:spLocks noGrp="1" noChangeArrowheads="1"/>
          </p:cNvSpPr>
          <p:nvPr>
            <p:ph type="sldNum" sz="quarter" idx="12"/>
          </p:nvPr>
        </p:nvSpPr>
        <p:spPr/>
        <p:txBody>
          <a:bodyPr/>
          <a:lstStyle>
            <a:lvl1pPr>
              <a:defRPr smtClean="0"/>
            </a:lvl1pPr>
          </a:lstStyle>
          <a:p>
            <a:pPr>
              <a:defRPr/>
            </a:pPr>
            <a:r>
              <a:rPr lang="en-US" dirty="0"/>
              <a:t>PS-</a:t>
            </a:r>
            <a:fld id="{B935A48D-6955-4427-9DD5-63019398735B}" type="slidenum">
              <a:rPr lang="en-US" smtClean="0"/>
              <a:pPr>
                <a:defRPr/>
              </a:pPr>
              <a:t>‹#›</a:t>
            </a:fld>
            <a:endParaRPr lang="en-US" dirty="0"/>
          </a:p>
        </p:txBody>
      </p:sp>
      <p:pic>
        <p:nvPicPr>
          <p:cNvPr id="8"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9"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7" name="Rectangle 6"/>
          <p:cNvSpPr>
            <a:spLocks noGrp="1" noChangeArrowheads="1"/>
          </p:cNvSpPr>
          <p:nvPr>
            <p:ph type="sldNum" sz="quarter" idx="12"/>
          </p:nvPr>
        </p:nvSpPr>
        <p:spPr/>
        <p:txBody>
          <a:bodyPr/>
          <a:lstStyle>
            <a:lvl1pPr>
              <a:defRPr smtClean="0"/>
            </a:lvl1pPr>
          </a:lstStyle>
          <a:p>
            <a:pPr>
              <a:defRPr/>
            </a:pPr>
            <a:r>
              <a:rPr lang="en-US" dirty="0"/>
              <a:t>PS-</a:t>
            </a:r>
            <a:fld id="{E1368450-0D3A-4148-A5C2-C5FF31425020}" type="slidenum">
              <a:rPr lang="en-US" smtClean="0"/>
              <a:pPr>
                <a:defRPr/>
              </a:pPr>
              <a:t>‹#›</a:t>
            </a:fld>
            <a:endParaRPr lang="en-US" dirty="0"/>
          </a:p>
        </p:txBody>
      </p:sp>
      <p:pic>
        <p:nvPicPr>
          <p:cNvPr id="8"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9"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55229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n-US"/>
              <a:t>12 June 2012 </a:t>
            </a:r>
            <a:endParaRPr lang="en-US" dirty="0"/>
          </a:p>
        </p:txBody>
      </p:sp>
      <p:sp>
        <p:nvSpPr>
          <p:cNvPr id="1029" name="Rectangle 5"/>
          <p:cNvSpPr>
            <a:spLocks noGrp="1" noChangeArrowheads="1"/>
          </p:cNvSpPr>
          <p:nvPr>
            <p:ph type="ftr" sz="quarter" idx="3"/>
          </p:nvPr>
        </p:nvSpPr>
        <p:spPr bwMode="auto">
          <a:xfrm>
            <a:off x="2438400" y="6552294"/>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r>
              <a:rPr lang="en-US"/>
              <a:t>SpaceOps 2012 - MDMM Ground Segment Design</a:t>
            </a:r>
            <a:endParaRPr lang="en-US" dirty="0"/>
          </a:p>
        </p:txBody>
      </p:sp>
      <p:sp>
        <p:nvSpPr>
          <p:cNvPr id="1030" name="Rectangle 6"/>
          <p:cNvSpPr>
            <a:spLocks noGrp="1" noChangeArrowheads="1"/>
          </p:cNvSpPr>
          <p:nvPr>
            <p:ph type="sldNum" sz="quarter" idx="4"/>
          </p:nvPr>
        </p:nvSpPr>
        <p:spPr bwMode="auto">
          <a:xfrm>
            <a:off x="6934200" y="655229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n-US"/>
              <a:t>PS-</a:t>
            </a:r>
            <a:fld id="{10110991-C6DE-44F9-A707-9E595014B2DD}" type="slidenum">
              <a:rPr lang="en-US" smtClean="0"/>
              <a:pPr>
                <a:defRPr/>
              </a:pPr>
              <a:t>‹#›</a:t>
            </a:fld>
            <a:endParaRPr lang="en-US" dirty="0"/>
          </a:p>
        </p:txBody>
      </p:sp>
      <p:pic>
        <p:nvPicPr>
          <p:cNvPr id="1031" name="Picture 7" descr="Spacecomm_small"/>
          <p:cNvPicPr>
            <a:picLocks noChangeAspect="1" noChangeArrowheads="1"/>
          </p:cNvPicPr>
          <p:nvPr userDrawn="1"/>
        </p:nvPicPr>
        <p:blipFill>
          <a:blip r:embed="rId13"/>
          <a:srcRect/>
          <a:stretch>
            <a:fillRect/>
          </a:stretch>
        </p:blipFill>
        <p:spPr bwMode="auto">
          <a:xfrm>
            <a:off x="8458200" y="52387"/>
            <a:ext cx="646112" cy="633413"/>
          </a:xfrm>
          <a:prstGeom prst="rect">
            <a:avLst/>
          </a:prstGeom>
          <a:noFill/>
          <a:ln w="9525">
            <a:noFill/>
            <a:miter lim="800000"/>
            <a:headEnd/>
            <a:tailEnd/>
          </a:ln>
        </p:spPr>
      </p:pic>
      <p:pic>
        <p:nvPicPr>
          <p:cNvPr id="1032" name="Picture 8" descr="Macintosh HD:Users:wtai:Tai Document:Code M Space Comm:SCaN Core SE:"/>
          <p:cNvPicPr>
            <a:picLocks noChangeAspect="1" noChangeArrowheads="1"/>
          </p:cNvPicPr>
          <p:nvPr userDrawn="1"/>
        </p:nvPicPr>
        <p:blipFill>
          <a:blip r:embed="rId14"/>
          <a:srcRect/>
          <a:stretch>
            <a:fillRect/>
          </a:stretch>
        </p:blipFill>
        <p:spPr bwMode="auto">
          <a:xfrm>
            <a:off x="0" y="0"/>
            <a:ext cx="731838" cy="660400"/>
          </a:xfrm>
          <a:prstGeom prst="rect">
            <a:avLst/>
          </a:prstGeom>
          <a:noFill/>
          <a:ln w="9525">
            <a:noFill/>
            <a:miter lim="800000"/>
            <a:headEnd/>
            <a:tailEnd/>
          </a:ln>
        </p:spPr>
      </p:pic>
      <p:sp>
        <p:nvSpPr>
          <p:cNvPr id="1033" name="Line 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a:defRPr/>
            </a:pPr>
            <a:endParaRPr lang="en-US">
              <a:latin typeface="Arial" pitchFamily="-112" charset="0"/>
              <a:ea typeface="+mn-ea"/>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ctr"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2400" b="1">
          <a:solidFill>
            <a:schemeClr val="tx2"/>
          </a:solidFill>
          <a:latin typeface="Arial" pitchFamily="-112" charset="0"/>
        </a:defRPr>
      </a:lvl6pPr>
      <a:lvl7pPr marL="914400" algn="ctr" rtl="0" fontAlgn="base">
        <a:spcBef>
          <a:spcPct val="0"/>
        </a:spcBef>
        <a:spcAft>
          <a:spcPct val="0"/>
        </a:spcAft>
        <a:defRPr sz="2400" b="1">
          <a:solidFill>
            <a:schemeClr val="tx2"/>
          </a:solidFill>
          <a:latin typeface="Arial" pitchFamily="-112" charset="0"/>
        </a:defRPr>
      </a:lvl7pPr>
      <a:lvl8pPr marL="1371600" algn="ctr" rtl="0" fontAlgn="base">
        <a:spcBef>
          <a:spcPct val="0"/>
        </a:spcBef>
        <a:spcAft>
          <a:spcPct val="0"/>
        </a:spcAft>
        <a:defRPr sz="2400" b="1">
          <a:solidFill>
            <a:schemeClr val="tx2"/>
          </a:solidFill>
          <a:latin typeface="Arial" pitchFamily="-112" charset="0"/>
        </a:defRPr>
      </a:lvl8pPr>
      <a:lvl9pPr marL="1828800" algn="ctr" rtl="0" fontAlgn="base">
        <a:spcBef>
          <a:spcPct val="0"/>
        </a:spcBef>
        <a:spcAft>
          <a:spcPct val="0"/>
        </a:spcAft>
        <a:defRPr sz="2400" b="1">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0858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228850" indent="-228600" algn="l" rtl="0" fontAlgn="base">
        <a:spcBef>
          <a:spcPct val="20000"/>
        </a:spcBef>
        <a:spcAft>
          <a:spcPct val="0"/>
        </a:spcAft>
        <a:buChar char="»"/>
        <a:defRPr>
          <a:solidFill>
            <a:schemeClr val="tx1"/>
          </a:solidFill>
          <a:latin typeface="+mn-lt"/>
          <a:ea typeface="ＭＳ Ｐゴシック" pitchFamily="-112" charset="-128"/>
        </a:defRPr>
      </a:lvl6pPr>
      <a:lvl7pPr marL="2686050" indent="-228600" algn="l" rtl="0" fontAlgn="base">
        <a:spcBef>
          <a:spcPct val="20000"/>
        </a:spcBef>
        <a:spcAft>
          <a:spcPct val="0"/>
        </a:spcAft>
        <a:buChar char="»"/>
        <a:defRPr>
          <a:solidFill>
            <a:schemeClr val="tx1"/>
          </a:solidFill>
          <a:latin typeface="+mn-lt"/>
          <a:ea typeface="ＭＳ Ｐゴシック" pitchFamily="-112" charset="-128"/>
        </a:defRPr>
      </a:lvl7pPr>
      <a:lvl8pPr marL="3143250" indent="-228600" algn="l" rtl="0" fontAlgn="base">
        <a:spcBef>
          <a:spcPct val="20000"/>
        </a:spcBef>
        <a:spcAft>
          <a:spcPct val="0"/>
        </a:spcAft>
        <a:buChar char="»"/>
        <a:defRPr>
          <a:solidFill>
            <a:schemeClr val="tx1"/>
          </a:solidFill>
          <a:latin typeface="+mn-lt"/>
          <a:ea typeface="ＭＳ Ｐゴシック" pitchFamily="-112" charset="-128"/>
        </a:defRPr>
      </a:lvl8pPr>
      <a:lvl9pPr marL="3600450" indent="-228600" algn="l" rtl="0" fontAlgn="base">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can ppt cover.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5" name="Rectangle 6"/>
          <p:cNvSpPr>
            <a:spLocks noGrp="1" noChangeArrowheads="1"/>
          </p:cNvSpPr>
          <p:nvPr>
            <p:ph type="sldNum" sz="quarter" idx="12"/>
          </p:nvPr>
        </p:nvSpPr>
        <p:spPr>
          <a:noFill/>
        </p:spPr>
        <p:txBody>
          <a:bodyPr/>
          <a:lstStyle/>
          <a:p>
            <a:r>
              <a:rPr lang="en-US" dirty="0"/>
              <a:t>PS-</a:t>
            </a:r>
            <a:fld id="{610EF20A-80E8-4DCE-8BF1-F8719DD0A969}" type="slidenum">
              <a:rPr lang="en-US"/>
              <a:pPr/>
              <a:t>1</a:t>
            </a:fld>
            <a:endParaRPr lang="en-US" dirty="0"/>
          </a:p>
        </p:txBody>
      </p:sp>
      <p:sp>
        <p:nvSpPr>
          <p:cNvPr id="13316" name="Rectangle 3"/>
          <p:cNvSpPr>
            <a:spLocks noGrp="1" noChangeArrowheads="1"/>
          </p:cNvSpPr>
          <p:nvPr>
            <p:ph type="body" idx="1"/>
          </p:nvPr>
        </p:nvSpPr>
        <p:spPr>
          <a:xfrm>
            <a:off x="609600" y="4648200"/>
            <a:ext cx="8229600" cy="1752600"/>
          </a:xfrm>
        </p:spPr>
        <p:txBody>
          <a:bodyPr/>
          <a:lstStyle/>
          <a:p>
            <a:pPr algn="ctr" eaLnBrk="1" hangingPunct="1">
              <a:buFontTx/>
              <a:buNone/>
            </a:pPr>
            <a:r>
              <a:rPr lang="en-US" sz="2000" b="1" dirty="0">
                <a:ea typeface="ＭＳ Ｐゴシック" charset="-128"/>
              </a:rPr>
              <a:t>SCaN Integrated Network</a:t>
            </a:r>
          </a:p>
          <a:p>
            <a:pPr algn="ctr" eaLnBrk="1" hangingPunct="1">
              <a:buFontTx/>
              <a:buNone/>
            </a:pPr>
            <a:r>
              <a:rPr lang="en-US" sz="2000" b="1" dirty="0">
                <a:ea typeface="ＭＳ Ｐゴシック" charset="-128"/>
              </a:rPr>
              <a:t>Monitor &amp; Control Software Architecture </a:t>
            </a:r>
          </a:p>
          <a:p>
            <a:pPr algn="ctr" eaLnBrk="1" hangingPunct="1">
              <a:buFontTx/>
              <a:buNone/>
            </a:pPr>
            <a:r>
              <a:rPr lang="en-US" sz="2000" b="1" dirty="0" err="1">
                <a:ea typeface="ＭＳ Ｐゴシック" charset="-128"/>
              </a:rPr>
              <a:t>SysML</a:t>
            </a:r>
            <a:r>
              <a:rPr lang="en-US" sz="2000" b="1" dirty="0">
                <a:ea typeface="ＭＳ Ｐゴシック" charset="-128"/>
              </a:rPr>
              <a:t> Model of Trade Space Options</a:t>
            </a:r>
            <a:endParaRPr lang="en-US" sz="1600" b="1" dirty="0">
              <a:ea typeface="ＭＳ Ｐゴシック" charset="-128"/>
            </a:endParaRPr>
          </a:p>
          <a:p>
            <a:pPr algn="ctr" eaLnBrk="1" hangingPunct="1">
              <a:buFontTx/>
              <a:buNone/>
            </a:pPr>
            <a:endParaRPr lang="en-US" sz="1400" b="1" dirty="0">
              <a:ea typeface="ＭＳ Ｐゴシック" charset="-128"/>
            </a:endParaRPr>
          </a:p>
          <a:p>
            <a:pPr algn="ctr" eaLnBrk="1" hangingPunct="1">
              <a:buFontTx/>
              <a:buNone/>
            </a:pPr>
            <a:r>
              <a:rPr lang="en-US" sz="1400" b="1" dirty="0">
                <a:ea typeface="ＭＳ Ｐゴシック" charset="-128"/>
              </a:rPr>
              <a:t>Peter Shames, Mike Anderson, Steve </a:t>
            </a:r>
            <a:r>
              <a:rPr lang="en-US" sz="1400" b="1" dirty="0" err="1">
                <a:ea typeface="ＭＳ Ｐゴシック" charset="-128"/>
              </a:rPr>
              <a:t>Kowal</a:t>
            </a:r>
            <a:endParaRPr lang="en-US" sz="1400" b="1" dirty="0">
              <a:ea typeface="ＭＳ Ｐゴシック" charset="-128"/>
            </a:endParaRPr>
          </a:p>
          <a:p>
            <a:pPr algn="ctr" eaLnBrk="1" hangingPunct="1">
              <a:buFontTx/>
              <a:buNone/>
            </a:pPr>
            <a:r>
              <a:rPr lang="en-US" sz="1400" b="1" dirty="0">
                <a:ea typeface="ＭＳ Ｐゴシック" charset="-128"/>
              </a:rPr>
              <a:t>Mike Levesque, Oleg </a:t>
            </a:r>
            <a:r>
              <a:rPr lang="en-US" sz="1400" b="1" dirty="0" err="1">
                <a:ea typeface="ＭＳ Ｐゴシック" charset="-128"/>
              </a:rPr>
              <a:t>Sindiy</a:t>
            </a:r>
            <a:r>
              <a:rPr lang="en-US" sz="1400" b="1" dirty="0">
                <a:ea typeface="ＭＳ Ｐゴシック" charset="-128"/>
              </a:rPr>
              <a:t>, Kenny Donahue, Patrick Barnes</a:t>
            </a:r>
          </a:p>
        </p:txBody>
      </p:sp>
      <p:sp>
        <p:nvSpPr>
          <p:cNvPr id="13317" name="Date Placeholder 5"/>
          <p:cNvSpPr>
            <a:spLocks noGrp="1"/>
          </p:cNvSpPr>
          <p:nvPr>
            <p:ph type="dt" sz="quarter" idx="10"/>
          </p:nvPr>
        </p:nvSpPr>
        <p:spPr>
          <a:noFill/>
        </p:spPr>
        <p:txBody>
          <a:bodyPr/>
          <a:lstStyle/>
          <a:p>
            <a:r>
              <a:rPr lang="en-US" dirty="0"/>
              <a:t>12 June 2012 </a:t>
            </a:r>
          </a:p>
        </p:txBody>
      </p:sp>
      <p:sp>
        <p:nvSpPr>
          <p:cNvPr id="13318" name="Footer Placeholder 6"/>
          <p:cNvSpPr>
            <a:spLocks noGrp="1"/>
          </p:cNvSpPr>
          <p:nvPr>
            <p:ph type="ftr" sz="quarter" idx="11"/>
          </p:nvPr>
        </p:nvSpPr>
        <p:spPr>
          <a:xfrm>
            <a:off x="2438400" y="6534150"/>
            <a:ext cx="4495800" cy="476250"/>
          </a:xfrm>
          <a:noFill/>
        </p:spPr>
        <p:txBody>
          <a:bodyPr/>
          <a:lstStyle/>
          <a:p>
            <a:r>
              <a:rPr lang="en-US" dirty="0"/>
              <a:t>SpaceOps 2012 - MDMM Ground Segment Design</a:t>
            </a:r>
          </a:p>
        </p:txBody>
      </p:sp>
      <p:sp>
        <p:nvSpPr>
          <p:cNvPr id="3" name="TextBox 2">
            <a:extLst>
              <a:ext uri="{FF2B5EF4-FFF2-40B4-BE49-F238E27FC236}">
                <a16:creationId xmlns:a16="http://schemas.microsoft.com/office/drawing/2014/main" id="{013150F7-5AF0-2169-07FA-DFB8B44E8B2C}"/>
              </a:ext>
            </a:extLst>
          </p:cNvPr>
          <p:cNvSpPr txBox="1"/>
          <p:nvPr/>
        </p:nvSpPr>
        <p:spPr>
          <a:xfrm>
            <a:off x="2438400" y="609600"/>
            <a:ext cx="4651512" cy="461665"/>
          </a:xfrm>
          <a:prstGeom prst="rect">
            <a:avLst/>
          </a:prstGeom>
          <a:noFill/>
        </p:spPr>
        <p:txBody>
          <a:bodyPr wrap="square">
            <a:spAutoFit/>
          </a:bodyPr>
          <a:lstStyle/>
          <a:p>
            <a:r>
              <a:rPr lang="en-US" sz="2400" b="1" dirty="0">
                <a:solidFill>
                  <a:srgbClr val="FF0000"/>
                </a:solidFill>
                <a:ea typeface="ＭＳ Ｐゴシック" charset="-128"/>
              </a:rPr>
              <a:t>Extract for RASDS++ Annex C</a:t>
            </a:r>
            <a:endParaRPr lang="en-US" sz="2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Methods for </a:t>
            </a:r>
            <a:r>
              <a:rPr lang="en-US" dirty="0" err="1"/>
              <a:t>SoS</a:t>
            </a:r>
            <a:r>
              <a:rPr lang="en-US" dirty="0"/>
              <a:t> &amp; Trade Studies</a:t>
            </a:r>
          </a:p>
        </p:txBody>
      </p:sp>
      <p:sp>
        <p:nvSpPr>
          <p:cNvPr id="3" name="Content Placeholder 2"/>
          <p:cNvSpPr>
            <a:spLocks noGrp="1"/>
          </p:cNvSpPr>
          <p:nvPr>
            <p:ph idx="1"/>
          </p:nvPr>
        </p:nvSpPr>
        <p:spPr>
          <a:xfrm>
            <a:off x="457200" y="838200"/>
            <a:ext cx="3657600" cy="5334000"/>
          </a:xfrm>
        </p:spPr>
        <p:txBody>
          <a:bodyPr/>
          <a:lstStyle/>
          <a:p>
            <a:r>
              <a:rPr lang="en-US" dirty="0"/>
              <a:t>Develop containment hierarchy with slots for:</a:t>
            </a:r>
          </a:p>
          <a:p>
            <a:pPr lvl="1"/>
            <a:r>
              <a:rPr lang="en-US" sz="2000" dirty="0"/>
              <a:t>Global terminology, stereotypes, and overview</a:t>
            </a:r>
          </a:p>
          <a:p>
            <a:pPr lvl="1"/>
            <a:r>
              <a:rPr lang="en-US" sz="2000" dirty="0"/>
              <a:t>Data model</a:t>
            </a:r>
          </a:p>
          <a:p>
            <a:pPr lvl="1"/>
            <a:r>
              <a:rPr lang="en-US" sz="2000" dirty="0"/>
              <a:t>Libraries of components (software, hardware, facilities, staff)</a:t>
            </a:r>
          </a:p>
          <a:p>
            <a:pPr lvl="1"/>
            <a:r>
              <a:rPr lang="en-US" sz="2000" dirty="0"/>
              <a:t>Point of Departure (</a:t>
            </a:r>
            <a:r>
              <a:rPr lang="en-US" sz="2000" dirty="0" err="1"/>
              <a:t>PoD</a:t>
            </a:r>
            <a:r>
              <a:rPr lang="en-US" sz="2000" dirty="0"/>
              <a:t>) and trade space elements</a:t>
            </a:r>
          </a:p>
          <a:p>
            <a:pPr lvl="1"/>
            <a:r>
              <a:rPr lang="en-US" sz="2000" dirty="0"/>
              <a:t>Common views and specialized views as needed</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10</a:t>
            </a:fld>
            <a:endParaRPr lang="en-US" dirty="0"/>
          </a:p>
        </p:txBody>
      </p:sp>
      <p:pic>
        <p:nvPicPr>
          <p:cNvPr id="8" name="Picture 7" descr="Screen shot 2012-03-05 at 4.31.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4410488" cy="3594100"/>
          </a:xfrm>
          <a:prstGeom prst="rect">
            <a:avLst/>
          </a:prstGeom>
        </p:spPr>
      </p:pic>
    </p:spTree>
    <p:extLst>
      <p:ext uri="{BB962C8B-B14F-4D97-AF65-F5344CB8AC3E}">
        <p14:creationId xmlns:p14="http://schemas.microsoft.com/office/powerpoint/2010/main" val="341587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Sub-set of Trade Study Model Hierarchy</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11</a:t>
            </a:fld>
            <a:endParaRPr lang="en-US" dirty="0"/>
          </a:p>
        </p:txBody>
      </p:sp>
      <p:sp>
        <p:nvSpPr>
          <p:cNvPr id="8" name="Content Placeholder 7"/>
          <p:cNvSpPr>
            <a:spLocks noGrp="1"/>
          </p:cNvSpPr>
          <p:nvPr>
            <p:ph idx="1"/>
          </p:nvPr>
        </p:nvSpPr>
        <p:spPr>
          <a:xfrm>
            <a:off x="457200" y="1143000"/>
            <a:ext cx="2438400" cy="5029200"/>
          </a:xfrm>
        </p:spPr>
        <p:txBody>
          <a:bodyPr/>
          <a:lstStyle/>
          <a:p>
            <a:r>
              <a:rPr lang="en-US" sz="1800" dirty="0"/>
              <a:t>Data Models</a:t>
            </a:r>
          </a:p>
          <a:p>
            <a:r>
              <a:rPr lang="en-US" sz="1800" dirty="0"/>
              <a:t>Separate sections for each trade study cycle</a:t>
            </a:r>
          </a:p>
          <a:p>
            <a:r>
              <a:rPr lang="en-US" sz="1800" dirty="0"/>
              <a:t>Separate sections for re-use libraries and model options</a:t>
            </a:r>
          </a:p>
          <a:p>
            <a:r>
              <a:rPr lang="en-US" sz="1800" dirty="0"/>
              <a:t>Separate sections for each trade study option</a:t>
            </a:r>
          </a:p>
          <a:p>
            <a:r>
              <a:rPr lang="en-US" sz="1800" dirty="0" err="1"/>
              <a:t>PoD</a:t>
            </a:r>
            <a:r>
              <a:rPr lang="en-US" sz="1800" dirty="0"/>
              <a:t> models for reference and re-use</a:t>
            </a:r>
          </a:p>
          <a:p>
            <a:r>
              <a:rPr lang="en-US" sz="1800" dirty="0"/>
              <a:t>Views of different types at multiple levels of detail for each element</a:t>
            </a:r>
          </a:p>
        </p:txBody>
      </p:sp>
      <p:pic>
        <p:nvPicPr>
          <p:cNvPr id="9" name="Picture 8" descr="Screen shot 2012-03-05 at 4.3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685800"/>
            <a:ext cx="3474237" cy="6096000"/>
          </a:xfrm>
          <a:prstGeom prst="rect">
            <a:avLst/>
          </a:prstGeom>
        </p:spPr>
      </p:pic>
      <p:cxnSp>
        <p:nvCxnSpPr>
          <p:cNvPr id="11" name="Straight Arrow Connector 10"/>
          <p:cNvCxnSpPr/>
          <p:nvPr/>
        </p:nvCxnSpPr>
        <p:spPr>
          <a:xfrm>
            <a:off x="2514600" y="1295400"/>
            <a:ext cx="32004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590800" y="1905000"/>
            <a:ext cx="32004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19400" y="2590800"/>
            <a:ext cx="3012370" cy="44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19400" y="3429000"/>
            <a:ext cx="31242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667000" y="4038600"/>
            <a:ext cx="32766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667000" y="5105400"/>
            <a:ext cx="36576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35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Modeling Process</a:t>
            </a:r>
          </a:p>
        </p:txBody>
      </p:sp>
      <p:sp>
        <p:nvSpPr>
          <p:cNvPr id="3" name="Content Placeholder 2"/>
          <p:cNvSpPr>
            <a:spLocks noGrp="1"/>
          </p:cNvSpPr>
          <p:nvPr>
            <p:ph idx="1"/>
          </p:nvPr>
        </p:nvSpPr>
        <p:spPr>
          <a:xfrm>
            <a:off x="457200" y="838200"/>
            <a:ext cx="8229600" cy="5638800"/>
          </a:xfrm>
        </p:spPr>
        <p:txBody>
          <a:bodyPr/>
          <a:lstStyle/>
          <a:p>
            <a:pPr marL="0" indent="0">
              <a:buNone/>
            </a:pPr>
            <a:r>
              <a:rPr lang="en-US" sz="1600" b="1" dirty="0"/>
              <a:t>The fundamental steps are:</a:t>
            </a:r>
          </a:p>
          <a:p>
            <a:r>
              <a:rPr lang="en-US" sz="1600" dirty="0"/>
              <a:t>Define the problem space and scope, per stakeholder concerns</a:t>
            </a:r>
          </a:p>
          <a:p>
            <a:r>
              <a:rPr lang="en-US" sz="1600" dirty="0"/>
              <a:t>Clarify the set of designs and artifacts to be produced at a high level</a:t>
            </a:r>
          </a:p>
          <a:p>
            <a:r>
              <a:rPr lang="en-US" sz="1600" dirty="0"/>
              <a:t>Define the overall modeling framework approach to be used</a:t>
            </a:r>
          </a:p>
          <a:p>
            <a:r>
              <a:rPr lang="en-US" sz="1600" dirty="0"/>
              <a:t>Identify the kinds of design artifacts needed to answer the questions being posed by the key stakeholders</a:t>
            </a:r>
          </a:p>
          <a:p>
            <a:r>
              <a:rPr lang="en-US" sz="1600" dirty="0"/>
              <a:t>Select the set of viewpoints to be used – e.g. functional, physical, logical, information, organizational, deployment, </a:t>
            </a:r>
            <a:r>
              <a:rPr lang="en-US" sz="1600" dirty="0" err="1"/>
              <a:t>etc</a:t>
            </a:r>
            <a:r>
              <a:rPr lang="en-US" sz="1600" dirty="0"/>
              <a:t>, and the set of views to be produced </a:t>
            </a:r>
          </a:p>
          <a:p>
            <a:r>
              <a:rPr lang="en-US" sz="1600" dirty="0"/>
              <a:t>Define the trade space and element library model hierarchy and at least the top two levels of decomposition of the hierarchy</a:t>
            </a:r>
          </a:p>
          <a:p>
            <a:r>
              <a:rPr lang="en-US" sz="1600" dirty="0"/>
              <a:t>Develop any necessary stereotypes, element types, color codes to mark model elements and for visual indication of element properties</a:t>
            </a:r>
          </a:p>
          <a:p>
            <a:r>
              <a:rPr lang="en-US" sz="1600" dirty="0"/>
              <a:t>Define the major types of elements to be used in the views and create the necessary libraries of composable objects </a:t>
            </a:r>
          </a:p>
          <a:p>
            <a:r>
              <a:rPr lang="en-US" sz="1600" dirty="0"/>
              <a:t>Define and refine the major elements that will be used to produce the trade space models </a:t>
            </a:r>
          </a:p>
          <a:p>
            <a:r>
              <a:rPr lang="en-US" sz="1600" dirty="0"/>
              <a:t>Compose the trade space models</a:t>
            </a:r>
          </a:p>
          <a:p>
            <a:r>
              <a:rPr lang="en-US" sz="1600" dirty="0"/>
              <a:t>Analyze the trade space models</a:t>
            </a:r>
          </a:p>
          <a:p>
            <a:r>
              <a:rPr lang="en-US" sz="1600" dirty="0"/>
              <a:t>Do not be afraid to go back to earlier steps, even step 2 or 3, and refine the framework and the models until they are adequate to the task</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12</a:t>
            </a:fld>
            <a:endParaRPr lang="en-US" dirty="0"/>
          </a:p>
        </p:txBody>
      </p:sp>
    </p:spTree>
    <p:extLst>
      <p:ext uri="{BB962C8B-B14F-4D97-AF65-F5344CB8AC3E}">
        <p14:creationId xmlns:p14="http://schemas.microsoft.com/office/powerpoint/2010/main" val="244011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Trade Space Modeling</a:t>
            </a:r>
          </a:p>
        </p:txBody>
      </p:sp>
      <p:sp>
        <p:nvSpPr>
          <p:cNvPr id="3" name="Content Placeholder 2"/>
          <p:cNvSpPr>
            <a:spLocks noGrp="1"/>
          </p:cNvSpPr>
          <p:nvPr>
            <p:ph idx="1"/>
          </p:nvPr>
        </p:nvSpPr>
        <p:spPr>
          <a:xfrm>
            <a:off x="457200" y="914400"/>
            <a:ext cx="8229600" cy="4983163"/>
          </a:xfrm>
        </p:spPr>
        <p:txBody>
          <a:bodyPr/>
          <a:lstStyle/>
          <a:p>
            <a:r>
              <a:rPr lang="en-US" sz="1800" dirty="0"/>
              <a:t>Using SysML &amp; UML to model single systems is becoming better understood</a:t>
            </a:r>
          </a:p>
          <a:p>
            <a:pPr lvl="1"/>
            <a:r>
              <a:rPr lang="en-US" sz="1400" dirty="0"/>
              <a:t>It has a significant learning curve for the tools and the methods</a:t>
            </a:r>
          </a:p>
          <a:p>
            <a:pPr lvl="1"/>
            <a:r>
              <a:rPr lang="en-US" sz="1400" dirty="0"/>
              <a:t>Attention to viewpoints and views is important to produce readable models</a:t>
            </a:r>
          </a:p>
          <a:p>
            <a:r>
              <a:rPr lang="en-US" sz="1800" dirty="0"/>
              <a:t>Trade space and System of Systems modeling appears to be less well understood</a:t>
            </a:r>
            <a:endParaRPr lang="en-US" sz="2800" dirty="0"/>
          </a:p>
          <a:p>
            <a:pPr lvl="1"/>
            <a:r>
              <a:rPr lang="en-US" sz="1600" dirty="0"/>
              <a:t>There is little support for it or literature on how to do it</a:t>
            </a:r>
          </a:p>
          <a:p>
            <a:pPr lvl="1"/>
            <a:r>
              <a:rPr lang="en-US" sz="1600" dirty="0"/>
              <a:t>The level of detail and completeness must be balanced with how models are to be expanded in future cycle</a:t>
            </a:r>
          </a:p>
          <a:p>
            <a:pPr lvl="1"/>
            <a:r>
              <a:rPr lang="en-US" sz="1600" dirty="0"/>
              <a:t>It appears to have a real value in helping teams document and understand complex system interactions and to explore a multi-dimensional trade space</a:t>
            </a:r>
          </a:p>
          <a:p>
            <a:pPr lvl="1"/>
            <a:r>
              <a:rPr lang="en-US" sz="1600" dirty="0"/>
              <a:t>It requires a different approach to modeling than single system models, and we are still learning how to do it</a:t>
            </a:r>
          </a:p>
          <a:p>
            <a:r>
              <a:rPr lang="en-US" sz="1800" dirty="0"/>
              <a:t>It would probably be of use to document the method and some guidelines for doing </a:t>
            </a:r>
            <a:r>
              <a:rPr lang="en-US" sz="1800" dirty="0" err="1"/>
              <a:t>SoS</a:t>
            </a:r>
            <a:r>
              <a:rPr lang="en-US" sz="1800" dirty="0"/>
              <a:t> and trade space modeling </a:t>
            </a:r>
          </a:p>
          <a:p>
            <a:r>
              <a:rPr lang="en-US" sz="1800" dirty="0"/>
              <a:t>Libraries of viewpoint specifications and “model parts” for re-use would also be a huge benefit where that is possible</a:t>
            </a:r>
          </a:p>
          <a:p>
            <a:endParaRPr lang="en-US" sz="1800" dirty="0"/>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13</a:t>
            </a:fld>
            <a:endParaRPr lang="en-US" dirty="0"/>
          </a:p>
        </p:txBody>
      </p:sp>
    </p:spTree>
    <p:extLst>
      <p:ext uri="{BB962C8B-B14F-4D97-AF65-F5344CB8AC3E}">
        <p14:creationId xmlns:p14="http://schemas.microsoft.com/office/powerpoint/2010/main" val="163963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on Model Based System Engineering </a:t>
            </a:r>
          </a:p>
        </p:txBody>
      </p:sp>
      <p:sp>
        <p:nvSpPr>
          <p:cNvPr id="3" name="Content Placeholder 2"/>
          <p:cNvSpPr>
            <a:spLocks noGrp="1"/>
          </p:cNvSpPr>
          <p:nvPr>
            <p:ph idx="1"/>
          </p:nvPr>
        </p:nvSpPr>
        <p:spPr>
          <a:xfrm>
            <a:off x="457200" y="914400"/>
            <a:ext cx="8229600" cy="4983163"/>
          </a:xfrm>
        </p:spPr>
        <p:txBody>
          <a:bodyPr/>
          <a:lstStyle/>
          <a:p>
            <a:r>
              <a:rPr lang="en-US" sz="1600" dirty="0"/>
              <a:t>UML &amp; SysML permit a lot of flexibility, both a blessing and a curse</a:t>
            </a:r>
          </a:p>
          <a:p>
            <a:pPr lvl="1"/>
            <a:r>
              <a:rPr lang="en-US" sz="1400" dirty="0"/>
              <a:t>Casual uses of modeling methods are quicker, but do not necessarily lend themselves to easy re-use</a:t>
            </a:r>
          </a:p>
          <a:p>
            <a:pPr lvl="1"/>
            <a:r>
              <a:rPr lang="en-US" sz="1400" dirty="0"/>
              <a:t>Drawings (PPT or other) do not equal models</a:t>
            </a:r>
          </a:p>
          <a:p>
            <a:pPr lvl="1"/>
            <a:r>
              <a:rPr lang="en-US" sz="1400" dirty="0"/>
              <a:t>Rigor takes more time (define views &amp; viewpoints, libraries, stereotypes, modeling approach, terminology), but better supports re-use and refinement of model elements</a:t>
            </a:r>
          </a:p>
          <a:p>
            <a:pPr lvl="1"/>
            <a:r>
              <a:rPr lang="en-US" sz="1400" dirty="0"/>
              <a:t>Training in the methods &amp; the tools is almost indispensable</a:t>
            </a:r>
          </a:p>
          <a:p>
            <a:r>
              <a:rPr lang="en-US" sz="1600" dirty="0"/>
              <a:t>Adopting common approaches (SysML </a:t>
            </a:r>
            <a:r>
              <a:rPr lang="en-US" sz="1600" dirty="0" err="1"/>
              <a:t>vs</a:t>
            </a:r>
            <a:r>
              <a:rPr lang="en-US" sz="1600" dirty="0"/>
              <a:t> DoDAF </a:t>
            </a:r>
            <a:r>
              <a:rPr lang="en-US" sz="1600" dirty="0" err="1"/>
              <a:t>vs</a:t>
            </a:r>
            <a:r>
              <a:rPr lang="en-US" sz="1600" dirty="0"/>
              <a:t> ad hoc) and agreeing on common terminology is essential (and hard)</a:t>
            </a:r>
          </a:p>
          <a:p>
            <a:r>
              <a:rPr lang="en-US" sz="1600" dirty="0"/>
              <a:t>Formal models take some getting used to: guides, tutorials, “Start here” and overview pages help a lot</a:t>
            </a:r>
          </a:p>
          <a:p>
            <a:r>
              <a:rPr lang="en-US" sz="1600" dirty="0"/>
              <a:t>Distributed teams are tough to organize, partitioning the problem and allocating responsibility along obvious lines helps a lot</a:t>
            </a:r>
          </a:p>
          <a:p>
            <a:r>
              <a:rPr lang="en-US" sz="1600" dirty="0"/>
              <a:t>Use of QVTO can assist in model analysis and metrics, even if model is not fully formed, i.e. size &amp; complexity measures, completeness and connectivity measures</a:t>
            </a:r>
          </a:p>
          <a:p>
            <a:r>
              <a:rPr lang="en-US" sz="1600" dirty="0"/>
              <a:t>Institutional security policies may make shared modeling complicated (firewalls, RSA token, full tunnel, user credentials)</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14</a:t>
            </a:fld>
            <a:endParaRPr lang="en-US" dirty="0"/>
          </a:p>
        </p:txBody>
      </p:sp>
    </p:spTree>
    <p:extLst>
      <p:ext uri="{BB962C8B-B14F-4D97-AF65-F5344CB8AC3E}">
        <p14:creationId xmlns:p14="http://schemas.microsoft.com/office/powerpoint/2010/main" val="263917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EBRE </a:t>
            </a:r>
            <a:r>
              <a:rPr lang="en-US" dirty="0" err="1"/>
              <a:t>PoD</a:t>
            </a:r>
            <a:r>
              <a:rPr lang="en-US" dirty="0"/>
              <a:t> Architecture Model</a:t>
            </a:r>
          </a:p>
        </p:txBody>
      </p:sp>
      <p:sp>
        <p:nvSpPr>
          <p:cNvPr id="3" name="Content Placeholder 2"/>
          <p:cNvSpPr>
            <a:spLocks noGrp="1"/>
          </p:cNvSpPr>
          <p:nvPr>
            <p:ph idx="1"/>
          </p:nvPr>
        </p:nvSpPr>
        <p:spPr>
          <a:xfrm>
            <a:off x="457200" y="1156232"/>
            <a:ext cx="8229600" cy="5133688"/>
          </a:xfrm>
        </p:spPr>
        <p:txBody>
          <a:bodyPr>
            <a:noAutofit/>
          </a:bodyPr>
          <a:lstStyle/>
          <a:p>
            <a:r>
              <a:rPr lang="en-US" sz="1600" dirty="0"/>
              <a:t>The SN is doing a major upgrade called the Space Network Ground System Sustainment (SGSS) project</a:t>
            </a:r>
          </a:p>
          <a:p>
            <a:pPr lvl="1"/>
            <a:r>
              <a:rPr lang="en-US" sz="1200" dirty="0"/>
              <a:t>This is assumed to provide the primary viable approach for implementing the whole of the next generation SCaN architecture</a:t>
            </a:r>
          </a:p>
          <a:p>
            <a:pPr lvl="1"/>
            <a:r>
              <a:rPr lang="en-US" sz="1200" dirty="0"/>
              <a:t>Other options are also being studied</a:t>
            </a:r>
          </a:p>
          <a:p>
            <a:r>
              <a:rPr lang="en-US" sz="1600" dirty="0"/>
              <a:t>The SGSS design (pre-PDR) has the following characteristics:</a:t>
            </a:r>
          </a:p>
          <a:p>
            <a:pPr lvl="1"/>
            <a:r>
              <a:rPr lang="en-US" sz="1200" dirty="0"/>
              <a:t>SGSS has the following elements: Space ground Link (SGL), User Services gateway (USG), Digital Signal Processor (DSP), Service Management (SM), Fleet Ground Management (FGM), Enterprise Infrastructure (EI)</a:t>
            </a:r>
          </a:p>
          <a:p>
            <a:pPr lvl="1"/>
            <a:r>
              <a:rPr lang="en-US" sz="1200" dirty="0"/>
              <a:t>The SGSS architecture is a quite modern concept, using a pool of shared, programmable servers 9including blades and FPGAs), a high speed set of networks, and an message bus based enterprise infrastructure</a:t>
            </a:r>
          </a:p>
          <a:p>
            <a:pPr lvl="1"/>
            <a:r>
              <a:rPr lang="en-US" sz="1200" dirty="0"/>
              <a:t>Service Management (SM) orchestrates the delivery of SGSS TT&amp;C and User services. It provides the remote SN user service management interfaces and local SN operator interfaces for managing SN services.</a:t>
            </a:r>
          </a:p>
          <a:p>
            <a:pPr lvl="1"/>
            <a:r>
              <a:rPr lang="en-US" sz="1200" dirty="0"/>
              <a:t>The Fleet Ground Management (FGM) element manages and controls the TDRS Fleet, and manages the Ground Segment. Management and Control is isolated from user or TTC bearer data wherever possible. The element provides distinct capabilities in an integrated element – Fleet Management, Fleet Control, Ground Management, and Ground Control.</a:t>
            </a:r>
          </a:p>
          <a:p>
            <a:pPr lvl="1"/>
            <a:r>
              <a:rPr lang="en-US" sz="1200" dirty="0"/>
              <a:t>SGL, DSP &amp; USG all have Control Test &amp; Monitor functions.  “Control, Test, &amp; Monitor (CTM) functions manage, control and test each element.  CTM functions accept service requests and provide service status on the control plane. CTM functions load software, load configurations, report detected faults, and provide performance information on the management plane.”</a:t>
            </a:r>
          </a:p>
          <a:p>
            <a:r>
              <a:rPr lang="en-US" sz="1600" dirty="0"/>
              <a:t>A primary purpose of the Cycle 2 studies is to assess whether the SGSS architecture is suitable for use in the other two network elements (DSE &amp; NEE) or if some other alternatives are more functional, lower risk, or more cost effective</a:t>
            </a:r>
          </a:p>
          <a:p>
            <a:pPr marL="0" indent="0">
              <a:buNone/>
            </a:pPr>
            <a:endParaRPr lang="en-US" sz="1200" dirty="0"/>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sp>
        <p:nvSpPr>
          <p:cNvPr id="6" name="Slide Number Placeholder 5"/>
          <p:cNvSpPr>
            <a:spLocks noGrp="1"/>
          </p:cNvSpPr>
          <p:nvPr>
            <p:ph type="sldNum" sz="quarter" idx="12"/>
          </p:nvPr>
        </p:nvSpPr>
        <p:spPr/>
        <p:txBody>
          <a:bodyPr/>
          <a:lstStyle/>
          <a:p>
            <a:fld id="{33AB780B-4BDE-CF4D-8ABB-6BF677FEBB12}" type="slidenum">
              <a:rPr lang="en-US" smtClean="0"/>
              <a:t>2</a:t>
            </a:fld>
            <a:endParaRPr lang="en-US"/>
          </a:p>
        </p:txBody>
      </p:sp>
    </p:spTree>
    <p:extLst>
      <p:ext uri="{BB962C8B-B14F-4D97-AF65-F5344CB8AC3E}">
        <p14:creationId xmlns:p14="http://schemas.microsoft.com/office/powerpoint/2010/main" val="138607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Box 67"/>
          <p:cNvSpPr txBox="1">
            <a:spLocks noChangeArrowheads="1"/>
          </p:cNvSpPr>
          <p:nvPr/>
        </p:nvSpPr>
        <p:spPr bwMode="auto">
          <a:xfrm>
            <a:off x="1375385" y="265367"/>
            <a:ext cx="6393247" cy="461665"/>
          </a:xfrm>
          <a:prstGeom prst="rect">
            <a:avLst/>
          </a:prstGeom>
          <a:noFill/>
          <a:ln w="9525">
            <a:noFill/>
            <a:miter lim="800000"/>
            <a:headEnd/>
            <a:tailEnd/>
          </a:ln>
        </p:spPr>
        <p:txBody>
          <a:bodyPr wrap="none">
            <a:spAutoFit/>
          </a:bodyPr>
          <a:lstStyle/>
          <a:p>
            <a:pPr algn="ctr"/>
            <a:r>
              <a:rPr lang="en-US" sz="2400" b="1" dirty="0">
                <a:solidFill>
                  <a:schemeClr val="tx2"/>
                </a:solidFill>
                <a:latin typeface="+mj-lt"/>
                <a:ea typeface="ＭＳ Ｐゴシック" pitchFamily="-112" charset="-128"/>
                <a:cs typeface="ＭＳ Ｐゴシック" pitchFamily="-112" charset="-128"/>
              </a:rPr>
              <a:t>Model Color Palette &amp; System </a:t>
            </a:r>
            <a:r>
              <a:rPr lang="en-US" sz="2400" b="1" dirty="0" err="1">
                <a:solidFill>
                  <a:schemeClr val="tx2"/>
                </a:solidFill>
                <a:latin typeface="+mj-lt"/>
                <a:ea typeface="ＭＳ Ｐゴシック" pitchFamily="-112" charset="-128"/>
                <a:cs typeface="ＭＳ Ｐゴシック" pitchFamily="-112" charset="-128"/>
              </a:rPr>
              <a:t>Stereotpyes</a:t>
            </a:r>
            <a:endParaRPr lang="en-US" sz="2400" b="1" dirty="0">
              <a:solidFill>
                <a:schemeClr val="tx2"/>
              </a:solidFill>
              <a:latin typeface="+mj-lt"/>
              <a:ea typeface="ＭＳ Ｐゴシック" pitchFamily="-112" charset="-128"/>
              <a:cs typeface="ＭＳ Ｐゴシック" pitchFamily="-112" charset="-128"/>
            </a:endParaRPr>
          </a:p>
        </p:txBody>
      </p:sp>
      <p:pic>
        <p:nvPicPr>
          <p:cNvPr id="14" name="Picture 13" descr="Model color palett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4953000" cy="2286000"/>
          </a:xfrm>
          <a:prstGeom prst="rect">
            <a:avLst/>
          </a:prstGeom>
        </p:spPr>
      </p:pic>
      <p:pic>
        <p:nvPicPr>
          <p:cNvPr id="12" name="Picture 11" descr="System, Software Stereotype cr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76400"/>
            <a:ext cx="3949700" cy="4064000"/>
          </a:xfrm>
          <a:prstGeom prst="rect">
            <a:avLst/>
          </a:prstGeom>
        </p:spPr>
      </p:pic>
      <p:sp>
        <p:nvSpPr>
          <p:cNvPr id="2" name="Date Placeholder 1">
            <a:extLst>
              <a:ext uri="{FF2B5EF4-FFF2-40B4-BE49-F238E27FC236}">
                <a16:creationId xmlns:a16="http://schemas.microsoft.com/office/drawing/2014/main" id="{0DFBEE3E-5BBA-4CC6-D42F-8ADC3F3B993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C-1</a:t>
            </a:r>
          </a:p>
        </p:txBody>
      </p:sp>
    </p:spTree>
    <p:extLst>
      <p:ext uri="{BB962C8B-B14F-4D97-AF65-F5344CB8AC3E}">
        <p14:creationId xmlns:p14="http://schemas.microsoft.com/office/powerpoint/2010/main" val="179687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EBRE Level 2 System Composition Model </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pic>
        <p:nvPicPr>
          <p:cNvPr id="8" name="Content Placeholder 7" descr="EBRE POD SN Ground System (SNGS) BDD.pdf"/>
          <p:cNvPicPr>
            <a:picLocks noGrp="1" noChangeAspect="1"/>
          </p:cNvPicPr>
          <p:nvPr>
            <p:ph idx="1"/>
          </p:nvPr>
        </p:nvPicPr>
        <p:blipFill>
          <a:blip r:embed="rId2">
            <a:extLst>
              <a:ext uri="{28A0092B-C50C-407E-A947-70E740481C1C}">
                <a14:useLocalDpi xmlns:a14="http://schemas.microsoft.com/office/drawing/2010/main" val="0"/>
              </a:ext>
            </a:extLst>
          </a:blip>
          <a:srcRect t="-3494" b="-3494"/>
          <a:stretch>
            <a:fillRect/>
          </a:stretch>
        </p:blipFill>
        <p:spPr>
          <a:xfrm>
            <a:off x="228600" y="914400"/>
            <a:ext cx="8732971" cy="5287963"/>
          </a:xfrm>
        </p:spPr>
      </p:pic>
      <p:sp>
        <p:nvSpPr>
          <p:cNvPr id="3" name="Date Placeholder 1">
            <a:extLst>
              <a:ext uri="{FF2B5EF4-FFF2-40B4-BE49-F238E27FC236}">
                <a16:creationId xmlns:a16="http://schemas.microsoft.com/office/drawing/2014/main" id="{52984BB8-EB84-9914-E762-33C149553DB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C-2</a:t>
            </a:r>
          </a:p>
        </p:txBody>
      </p:sp>
    </p:spTree>
    <p:extLst>
      <p:ext uri="{BB962C8B-B14F-4D97-AF65-F5344CB8AC3E}">
        <p14:creationId xmlns:p14="http://schemas.microsoft.com/office/powerpoint/2010/main" val="355540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EBRE Level 2 Architecture</a:t>
            </a:r>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pic>
        <p:nvPicPr>
          <p:cNvPr id="7" name="Content Placeholder 6" descr="EBRE POD Level 2 (SNGS) System View.pdf"/>
          <p:cNvPicPr>
            <a:picLocks noGrp="1" noChangeAspect="1"/>
          </p:cNvPicPr>
          <p:nvPr>
            <p:ph idx="1"/>
          </p:nvPr>
        </p:nvPicPr>
        <p:blipFill>
          <a:blip r:embed="rId2">
            <a:extLst>
              <a:ext uri="{28A0092B-C50C-407E-A947-70E740481C1C}">
                <a14:useLocalDpi xmlns:a14="http://schemas.microsoft.com/office/drawing/2010/main" val="0"/>
              </a:ext>
            </a:extLst>
          </a:blip>
          <a:srcRect l="-16403" r="-16403"/>
          <a:stretch>
            <a:fillRect/>
          </a:stretch>
        </p:blipFill>
        <p:spPr>
          <a:xfrm>
            <a:off x="-297857" y="685800"/>
            <a:ext cx="9670457" cy="5855627"/>
          </a:xfrm>
        </p:spPr>
      </p:pic>
      <p:sp>
        <p:nvSpPr>
          <p:cNvPr id="3" name="Date Placeholder 1">
            <a:extLst>
              <a:ext uri="{FF2B5EF4-FFF2-40B4-BE49-F238E27FC236}">
                <a16:creationId xmlns:a16="http://schemas.microsoft.com/office/drawing/2014/main" id="{9E0E4700-E814-5B60-6DCF-29E6AC8045D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C-3</a:t>
            </a:r>
          </a:p>
        </p:txBody>
      </p:sp>
    </p:spTree>
    <p:extLst>
      <p:ext uri="{BB962C8B-B14F-4D97-AF65-F5344CB8AC3E}">
        <p14:creationId xmlns:p14="http://schemas.microsoft.com/office/powerpoint/2010/main" val="139581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GSS L2 SM.pdf"/>
          <p:cNvPicPr>
            <a:picLocks noGrp="1" noChangeAspect="1"/>
          </p:cNvPicPr>
          <p:nvPr>
            <p:ph idx="1"/>
          </p:nvPr>
        </p:nvPicPr>
        <p:blipFill>
          <a:blip r:embed="rId2">
            <a:extLst>
              <a:ext uri="{28A0092B-C50C-407E-A947-70E740481C1C}">
                <a14:useLocalDpi xmlns:a14="http://schemas.microsoft.com/office/drawing/2010/main" val="0"/>
              </a:ext>
            </a:extLst>
          </a:blip>
          <a:srcRect l="-17128" r="-17128"/>
          <a:stretch>
            <a:fillRect/>
          </a:stretch>
        </p:blipFill>
        <p:spPr>
          <a:xfrm>
            <a:off x="-1906527" y="1089660"/>
            <a:ext cx="14016208" cy="8067207"/>
          </a:xfrm>
        </p:spPr>
      </p:pic>
      <p:sp>
        <p:nvSpPr>
          <p:cNvPr id="2" name="Title 1"/>
          <p:cNvSpPr>
            <a:spLocks noGrp="1"/>
          </p:cNvSpPr>
          <p:nvPr>
            <p:ph type="title"/>
          </p:nvPr>
        </p:nvSpPr>
        <p:spPr/>
        <p:txBody>
          <a:bodyPr/>
          <a:lstStyle/>
          <a:p>
            <a:r>
              <a:rPr lang="en-US" dirty="0"/>
              <a:t>EBRE Level 3 Service Management (SM) </a:t>
            </a:r>
            <a:br>
              <a:rPr lang="en-US" dirty="0"/>
            </a:br>
            <a:r>
              <a:rPr lang="en-US" dirty="0"/>
              <a:t>Software Architecture</a:t>
            </a:r>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sp>
        <p:nvSpPr>
          <p:cNvPr id="3" name="Date Placeholder 1">
            <a:extLst>
              <a:ext uri="{FF2B5EF4-FFF2-40B4-BE49-F238E27FC236}">
                <a16:creationId xmlns:a16="http://schemas.microsoft.com/office/drawing/2014/main" id="{21699C97-12D6-30F1-0DAD-74E97A71846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C-4</a:t>
            </a:r>
          </a:p>
        </p:txBody>
      </p:sp>
    </p:spTree>
    <p:extLst>
      <p:ext uri="{BB962C8B-B14F-4D97-AF65-F5344CB8AC3E}">
        <p14:creationId xmlns:p14="http://schemas.microsoft.com/office/powerpoint/2010/main" val="313980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Integrated Overview </a:t>
            </a:r>
          </a:p>
        </p:txBody>
      </p:sp>
      <p:pic>
        <p:nvPicPr>
          <p:cNvPr id="7" name="Content Placeholder 6" descr="NCS-1 INOC BDD.jpg"/>
          <p:cNvPicPr>
            <a:picLocks noGrp="1" noChangeAspect="1"/>
          </p:cNvPicPr>
          <p:nvPr>
            <p:ph idx="1"/>
          </p:nvPr>
        </p:nvPicPr>
        <p:blipFill>
          <a:blip r:embed="rId2">
            <a:extLst>
              <a:ext uri="{28A0092B-C50C-407E-A947-70E740481C1C}">
                <a14:useLocalDpi xmlns:a14="http://schemas.microsoft.com/office/drawing/2010/main" val="0"/>
              </a:ext>
            </a:extLst>
          </a:blip>
          <a:srcRect t="1570" b="1570"/>
          <a:stretch>
            <a:fillRect/>
          </a:stretch>
        </p:blipFill>
        <p:spPr/>
      </p:pic>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8" name="Date Placeholder 1">
            <a:extLst>
              <a:ext uri="{FF2B5EF4-FFF2-40B4-BE49-F238E27FC236}">
                <a16:creationId xmlns:a16="http://schemas.microsoft.com/office/drawing/2014/main" id="{9FCEF01F-B218-A679-6C1B-D1EA0031687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Not Used</a:t>
            </a:r>
          </a:p>
        </p:txBody>
      </p:sp>
    </p:spTree>
    <p:extLst>
      <p:ext uri="{BB962C8B-B14F-4D97-AF65-F5344CB8AC3E}">
        <p14:creationId xmlns:p14="http://schemas.microsoft.com/office/powerpoint/2010/main" val="22351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DSE Level 2 Deployment Model </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pic>
        <p:nvPicPr>
          <p:cNvPr id="8" name="Content Placeholder 7" descr="DSE NCS-1 Deployment BDD.jpg"/>
          <p:cNvPicPr>
            <a:picLocks noGrp="1" noChangeAspect="1"/>
          </p:cNvPicPr>
          <p:nvPr>
            <p:ph idx="1"/>
          </p:nvPr>
        </p:nvPicPr>
        <p:blipFill>
          <a:blip r:embed="rId2">
            <a:extLst>
              <a:ext uri="{28A0092B-C50C-407E-A947-70E740481C1C}">
                <a14:useLocalDpi xmlns:a14="http://schemas.microsoft.com/office/drawing/2010/main" val="0"/>
              </a:ext>
            </a:extLst>
          </a:blip>
          <a:srcRect t="-2671" b="-2671"/>
          <a:stretch>
            <a:fillRect/>
          </a:stretch>
        </p:blipFill>
        <p:spPr>
          <a:xfrm>
            <a:off x="232242" y="914400"/>
            <a:ext cx="8683158" cy="5257800"/>
          </a:xfrm>
        </p:spPr>
      </p:pic>
      <p:sp>
        <p:nvSpPr>
          <p:cNvPr id="3" name="Date Placeholder 1">
            <a:extLst>
              <a:ext uri="{FF2B5EF4-FFF2-40B4-BE49-F238E27FC236}">
                <a16:creationId xmlns:a16="http://schemas.microsoft.com/office/drawing/2014/main" id="{656779F5-B6F9-5525-3D23-CCD5AE5096F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C-5</a:t>
            </a:r>
          </a:p>
        </p:txBody>
      </p:sp>
    </p:spTree>
    <p:extLst>
      <p:ext uri="{BB962C8B-B14F-4D97-AF65-F5344CB8AC3E}">
        <p14:creationId xmlns:p14="http://schemas.microsoft.com/office/powerpoint/2010/main" val="163429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a:t>Problem Space </a:t>
            </a:r>
            <a:br>
              <a:rPr lang="en-US" dirty="0"/>
            </a:br>
            <a:r>
              <a:rPr lang="en-US" dirty="0"/>
              <a:t>SCaN System of Systems Architecture Model</a:t>
            </a:r>
            <a:br>
              <a:rPr lang="en-US" dirty="0"/>
            </a:br>
            <a:endParaRPr lang="en-US" dirty="0"/>
          </a:p>
        </p:txBody>
      </p:sp>
      <p:sp>
        <p:nvSpPr>
          <p:cNvPr id="3" name="Content Placeholder 2"/>
          <p:cNvSpPr>
            <a:spLocks noGrp="1"/>
          </p:cNvSpPr>
          <p:nvPr>
            <p:ph idx="1"/>
          </p:nvPr>
        </p:nvSpPr>
        <p:spPr>
          <a:xfrm>
            <a:off x="457200" y="990600"/>
            <a:ext cx="8229600" cy="4983163"/>
          </a:xfrm>
        </p:spPr>
        <p:txBody>
          <a:bodyPr/>
          <a:lstStyle/>
          <a:p>
            <a:r>
              <a:rPr lang="en-US" sz="2000" dirty="0"/>
              <a:t>NASA’s Space Communications and Navigation (SCaN) office has responsibility for the DSN, SN and NEN communications networks </a:t>
            </a:r>
          </a:p>
          <a:p>
            <a:r>
              <a:rPr lang="en-US" sz="2000" dirty="0"/>
              <a:t>These three networks are each 35-50 years old and have been evolving on their own for much of that time</a:t>
            </a:r>
          </a:p>
          <a:p>
            <a:r>
              <a:rPr lang="en-US" sz="2000" dirty="0"/>
              <a:t>SCaN has been directed, by NASA HQ, to:</a:t>
            </a:r>
          </a:p>
          <a:p>
            <a:pPr lvl="1" eaLnBrk="1" fontAlgn="auto" hangingPunct="1">
              <a:spcAft>
                <a:spcPts val="0"/>
              </a:spcAft>
              <a:buFont typeface="+mj-lt"/>
              <a:buAutoNum type="arabicPeriod"/>
              <a:defRPr/>
            </a:pPr>
            <a:r>
              <a:rPr lang="en-US" sz="1800" dirty="0"/>
              <a:t>develop a unified space communications and navigation network infrastructure capable of meeting both robotic and human exploration mission needs</a:t>
            </a:r>
          </a:p>
          <a:p>
            <a:pPr lvl="1" eaLnBrk="1" fontAlgn="auto" hangingPunct="1">
              <a:spcAft>
                <a:spcPts val="0"/>
              </a:spcAft>
              <a:buFont typeface="+mj-lt"/>
              <a:buAutoNum type="arabicPeriod"/>
              <a:defRPr/>
            </a:pPr>
            <a:r>
              <a:rPr lang="en-US" sz="1800" dirty="0"/>
              <a:t>implement a networked communication and navigation infrastructure across space</a:t>
            </a:r>
          </a:p>
          <a:p>
            <a:pPr lvl="1" eaLnBrk="1" fontAlgn="auto" hangingPunct="1">
              <a:spcAft>
                <a:spcPts val="0"/>
              </a:spcAft>
              <a:buFont typeface="+mj-lt"/>
              <a:buAutoNum type="arabicPeriod"/>
              <a:defRPr/>
            </a:pPr>
            <a:r>
              <a:rPr lang="en-US" sz="1800" dirty="0"/>
              <a:t>assure data communication protocols for Space Exploration missions are internationally interoperable</a:t>
            </a:r>
          </a:p>
          <a:p>
            <a:pPr eaLnBrk="1" fontAlgn="auto" hangingPunct="1">
              <a:spcAft>
                <a:spcPts val="0"/>
              </a:spcAft>
              <a:defRPr/>
            </a:pPr>
            <a:r>
              <a:rPr lang="en-US" sz="2000" dirty="0"/>
              <a:t>A multi-center team (JPL, GSFC, GRC, HQ) has been studying how to accomplish this using an </a:t>
            </a:r>
            <a:r>
              <a:rPr lang="en-US" sz="2000" dirty="0" err="1"/>
              <a:t>AoA</a:t>
            </a:r>
            <a:r>
              <a:rPr lang="en-US" sz="2000" dirty="0"/>
              <a:t> / </a:t>
            </a:r>
            <a:r>
              <a:rPr lang="en-US" sz="2000" dirty="0" err="1"/>
              <a:t>tradespace</a:t>
            </a:r>
            <a:r>
              <a:rPr lang="en-US" sz="2000" dirty="0"/>
              <a:t> method since March 2008</a:t>
            </a:r>
          </a:p>
          <a:p>
            <a:pPr eaLnBrk="1" fontAlgn="auto" hangingPunct="1">
              <a:spcAft>
                <a:spcPts val="0"/>
              </a:spcAft>
              <a:defRPr/>
            </a:pPr>
            <a:r>
              <a:rPr lang="en-US" sz="2000" dirty="0"/>
              <a:t>Formal modeling of the architecture options has been in work since March 2011</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9</a:t>
            </a:fld>
            <a:endParaRPr lang="en-US" dirty="0"/>
          </a:p>
        </p:txBody>
      </p:sp>
    </p:spTree>
    <p:extLst>
      <p:ext uri="{BB962C8B-B14F-4D97-AF65-F5344CB8AC3E}">
        <p14:creationId xmlns:p14="http://schemas.microsoft.com/office/powerpoint/2010/main" val="3312990955"/>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105565</TotalTime>
  <Words>1393</Words>
  <Application>Microsoft Macintosh PowerPoint</Application>
  <PresentationFormat>On-screen Show (4:3)</PresentationFormat>
  <Paragraphs>124</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ＭＳ Ｐゴシック</vt:lpstr>
      <vt:lpstr>Arial</vt:lpstr>
      <vt:lpstr>Default Design</vt:lpstr>
      <vt:lpstr>PowerPoint Presentation</vt:lpstr>
      <vt:lpstr>EBRE PoD Architecture Model</vt:lpstr>
      <vt:lpstr>PowerPoint Presentation</vt:lpstr>
      <vt:lpstr>NCS-1 EBRE Level 2 System Composition Model </vt:lpstr>
      <vt:lpstr>EBRE Level 2 Architecture</vt:lpstr>
      <vt:lpstr>EBRE Level 3 Service Management (SM)  Software Architecture</vt:lpstr>
      <vt:lpstr>NCS-1 Integrated Overview </vt:lpstr>
      <vt:lpstr>NCS-1 DSE Level 2 Deployment Model </vt:lpstr>
      <vt:lpstr>Problem Space  SCaN System of Systems Architecture Model </vt:lpstr>
      <vt:lpstr>Modeling Methods for SoS &amp; Trade Studies</vt:lpstr>
      <vt:lpstr>Sub-set of Trade Study Model Hierarchy</vt:lpstr>
      <vt:lpstr>Summary of Modeling Process</vt:lpstr>
      <vt:lpstr>Considerations for Trade Space Modeling</vt:lpstr>
      <vt:lpstr>Observations on Model Based System Engineering </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jrush</dc:creator>
  <cp:lastModifiedBy>Shames, Peter M (US 312B)</cp:lastModifiedBy>
  <cp:revision>283</cp:revision>
  <cp:lastPrinted>2024-04-01T20:49:04Z</cp:lastPrinted>
  <dcterms:created xsi:type="dcterms:W3CDTF">2010-12-09T23:08:09Z</dcterms:created>
  <dcterms:modified xsi:type="dcterms:W3CDTF">2024-04-01T21:34:33Z</dcterms:modified>
</cp:coreProperties>
</file>